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0083" y="1905000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en-US" sz="5400" dirty="0"/>
              <a:t>第三节 扭矩及扭矩图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2063750" y="1103314"/>
            <a:ext cx="3751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扭矩及扭矩图</a:t>
            </a: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2091421" y="1895475"/>
            <a:ext cx="705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b="0" dirty="0">
                <a:latin typeface="黑体" panose="02010609060101010101" pitchFamily="49" charset="-122"/>
              </a:rPr>
              <a:t>圆轴横截面上的扭矩</a:t>
            </a:r>
            <a:r>
              <a:rPr lang="en-US" altLang="zh-CN" sz="2400" b="0" i="1" dirty="0"/>
              <a:t>T </a:t>
            </a:r>
            <a:r>
              <a:rPr lang="zh-CN" altLang="en-US" sz="2400" b="0" dirty="0">
                <a:latin typeface="黑体" panose="02010609060101010101" pitchFamily="49" charset="-122"/>
              </a:rPr>
              <a:t>可利用</a:t>
            </a:r>
            <a:r>
              <a:rPr lang="zh-CN" altLang="en-US" sz="2400" b="0" dirty="0">
                <a:solidFill>
                  <a:srgbClr val="0000CC"/>
                </a:solidFill>
                <a:latin typeface="黑体" panose="02010609060101010101" pitchFamily="49" charset="-122"/>
              </a:rPr>
              <a:t>截面法</a:t>
            </a:r>
            <a:r>
              <a:rPr lang="zh-CN" altLang="en-US" sz="2400" b="0" dirty="0">
                <a:latin typeface="黑体" panose="02010609060101010101" pitchFamily="49" charset="-122"/>
              </a:rPr>
              <a:t>来计算。</a:t>
            </a:r>
          </a:p>
        </p:txBody>
      </p:sp>
      <p:grpSp>
        <p:nvGrpSpPr>
          <p:cNvPr id="2" name="Group 1315"/>
          <p:cNvGrpSpPr>
            <a:grpSpLocks/>
          </p:cNvGrpSpPr>
          <p:nvPr/>
        </p:nvGrpSpPr>
        <p:grpSpPr bwMode="auto">
          <a:xfrm>
            <a:off x="3143251" y="4508500"/>
            <a:ext cx="2252663" cy="1225550"/>
            <a:chOff x="1020" y="2296"/>
            <a:chExt cx="1419" cy="801"/>
          </a:xfrm>
        </p:grpSpPr>
        <p:sp>
          <p:nvSpPr>
            <p:cNvPr id="37718" name="Freeform 486"/>
            <p:cNvSpPr>
              <a:spLocks/>
            </p:cNvSpPr>
            <p:nvPr/>
          </p:nvSpPr>
          <p:spPr bwMode="auto">
            <a:xfrm>
              <a:off x="1490" y="2395"/>
              <a:ext cx="13" cy="23"/>
            </a:xfrm>
            <a:custGeom>
              <a:avLst/>
              <a:gdLst>
                <a:gd name="T0" fmla="*/ 6 w 64"/>
                <a:gd name="T1" fmla="*/ 58 h 115"/>
                <a:gd name="T2" fmla="*/ 0 w 64"/>
                <a:gd name="T3" fmla="*/ 0 h 115"/>
                <a:gd name="T4" fmla="*/ 13 w 64"/>
                <a:gd name="T5" fmla="*/ 0 h 115"/>
                <a:gd name="T6" fmla="*/ 25 w 64"/>
                <a:gd name="T7" fmla="*/ 3 h 115"/>
                <a:gd name="T8" fmla="*/ 37 w 64"/>
                <a:gd name="T9" fmla="*/ 9 h 115"/>
                <a:gd name="T10" fmla="*/ 47 w 64"/>
                <a:gd name="T11" fmla="*/ 16 h 115"/>
                <a:gd name="T12" fmla="*/ 55 w 64"/>
                <a:gd name="T13" fmla="*/ 26 h 115"/>
                <a:gd name="T14" fmla="*/ 61 w 64"/>
                <a:gd name="T15" fmla="*/ 39 h 115"/>
                <a:gd name="T16" fmla="*/ 64 w 64"/>
                <a:gd name="T17" fmla="*/ 51 h 115"/>
                <a:gd name="T18" fmla="*/ 64 w 64"/>
                <a:gd name="T19" fmla="*/ 64 h 115"/>
                <a:gd name="T20" fmla="*/ 61 w 64"/>
                <a:gd name="T21" fmla="*/ 76 h 115"/>
                <a:gd name="T22" fmla="*/ 55 w 64"/>
                <a:gd name="T23" fmla="*/ 89 h 115"/>
                <a:gd name="T24" fmla="*/ 47 w 64"/>
                <a:gd name="T25" fmla="*/ 99 h 115"/>
                <a:gd name="T26" fmla="*/ 37 w 64"/>
                <a:gd name="T27" fmla="*/ 106 h 115"/>
                <a:gd name="T28" fmla="*/ 25 w 64"/>
                <a:gd name="T29" fmla="*/ 112 h 115"/>
                <a:gd name="T30" fmla="*/ 13 w 64"/>
                <a:gd name="T31" fmla="*/ 115 h 115"/>
                <a:gd name="T32" fmla="*/ 6 w 64"/>
                <a:gd name="T33" fmla="*/ 58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"/>
                <a:gd name="T52" fmla="*/ 0 h 115"/>
                <a:gd name="T53" fmla="*/ 64 w 64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" h="115">
                  <a:moveTo>
                    <a:pt x="6" y="5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5" y="3"/>
                  </a:lnTo>
                  <a:lnTo>
                    <a:pt x="37" y="9"/>
                  </a:lnTo>
                  <a:lnTo>
                    <a:pt x="47" y="16"/>
                  </a:lnTo>
                  <a:lnTo>
                    <a:pt x="55" y="26"/>
                  </a:lnTo>
                  <a:lnTo>
                    <a:pt x="61" y="39"/>
                  </a:lnTo>
                  <a:lnTo>
                    <a:pt x="64" y="51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5" y="89"/>
                  </a:lnTo>
                  <a:lnTo>
                    <a:pt x="47" y="99"/>
                  </a:lnTo>
                  <a:lnTo>
                    <a:pt x="37" y="106"/>
                  </a:lnTo>
                  <a:lnTo>
                    <a:pt x="25" y="112"/>
                  </a:lnTo>
                  <a:lnTo>
                    <a:pt x="13" y="115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9" name="Freeform 487"/>
            <p:cNvSpPr>
              <a:spLocks/>
            </p:cNvSpPr>
            <p:nvPr/>
          </p:nvSpPr>
          <p:spPr bwMode="auto">
            <a:xfrm>
              <a:off x="1490" y="2395"/>
              <a:ext cx="13" cy="23"/>
            </a:xfrm>
            <a:custGeom>
              <a:avLst/>
              <a:gdLst>
                <a:gd name="T0" fmla="*/ 0 w 64"/>
                <a:gd name="T1" fmla="*/ 0 h 115"/>
                <a:gd name="T2" fmla="*/ 13 w 64"/>
                <a:gd name="T3" fmla="*/ 0 h 115"/>
                <a:gd name="T4" fmla="*/ 25 w 64"/>
                <a:gd name="T5" fmla="*/ 3 h 115"/>
                <a:gd name="T6" fmla="*/ 37 w 64"/>
                <a:gd name="T7" fmla="*/ 9 h 115"/>
                <a:gd name="T8" fmla="*/ 47 w 64"/>
                <a:gd name="T9" fmla="*/ 16 h 115"/>
                <a:gd name="T10" fmla="*/ 55 w 64"/>
                <a:gd name="T11" fmla="*/ 26 h 115"/>
                <a:gd name="T12" fmla="*/ 61 w 64"/>
                <a:gd name="T13" fmla="*/ 39 h 115"/>
                <a:gd name="T14" fmla="*/ 64 w 64"/>
                <a:gd name="T15" fmla="*/ 51 h 115"/>
                <a:gd name="T16" fmla="*/ 64 w 64"/>
                <a:gd name="T17" fmla="*/ 64 h 115"/>
                <a:gd name="T18" fmla="*/ 61 w 64"/>
                <a:gd name="T19" fmla="*/ 76 h 115"/>
                <a:gd name="T20" fmla="*/ 55 w 64"/>
                <a:gd name="T21" fmla="*/ 89 h 115"/>
                <a:gd name="T22" fmla="*/ 47 w 64"/>
                <a:gd name="T23" fmla="*/ 99 h 115"/>
                <a:gd name="T24" fmla="*/ 37 w 64"/>
                <a:gd name="T25" fmla="*/ 106 h 115"/>
                <a:gd name="T26" fmla="*/ 25 w 64"/>
                <a:gd name="T27" fmla="*/ 112 h 115"/>
                <a:gd name="T28" fmla="*/ 13 w 64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115"/>
                <a:gd name="T47" fmla="*/ 64 w 64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115">
                  <a:moveTo>
                    <a:pt x="0" y="0"/>
                  </a:moveTo>
                  <a:lnTo>
                    <a:pt x="13" y="0"/>
                  </a:lnTo>
                  <a:lnTo>
                    <a:pt x="25" y="3"/>
                  </a:lnTo>
                  <a:lnTo>
                    <a:pt x="37" y="9"/>
                  </a:lnTo>
                  <a:lnTo>
                    <a:pt x="47" y="16"/>
                  </a:lnTo>
                  <a:lnTo>
                    <a:pt x="55" y="26"/>
                  </a:lnTo>
                  <a:lnTo>
                    <a:pt x="61" y="39"/>
                  </a:lnTo>
                  <a:lnTo>
                    <a:pt x="64" y="51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5" y="89"/>
                  </a:lnTo>
                  <a:lnTo>
                    <a:pt x="47" y="99"/>
                  </a:lnTo>
                  <a:lnTo>
                    <a:pt x="37" y="106"/>
                  </a:lnTo>
                  <a:lnTo>
                    <a:pt x="25" y="112"/>
                  </a:lnTo>
                  <a:lnTo>
                    <a:pt x="13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0" name="Freeform 488"/>
            <p:cNvSpPr>
              <a:spLocks/>
            </p:cNvSpPr>
            <p:nvPr/>
          </p:nvSpPr>
          <p:spPr bwMode="auto">
            <a:xfrm>
              <a:off x="1450" y="2395"/>
              <a:ext cx="43" cy="27"/>
            </a:xfrm>
            <a:custGeom>
              <a:avLst/>
              <a:gdLst>
                <a:gd name="T0" fmla="*/ 214 w 214"/>
                <a:gd name="T1" fmla="*/ 115 h 137"/>
                <a:gd name="T2" fmla="*/ 207 w 214"/>
                <a:gd name="T3" fmla="*/ 58 h 137"/>
                <a:gd name="T4" fmla="*/ 201 w 214"/>
                <a:gd name="T5" fmla="*/ 0 h 137"/>
                <a:gd name="T6" fmla="*/ 0 w 214"/>
                <a:gd name="T7" fmla="*/ 22 h 137"/>
                <a:gd name="T8" fmla="*/ 6 w 214"/>
                <a:gd name="T9" fmla="*/ 80 h 137"/>
                <a:gd name="T10" fmla="*/ 13 w 214"/>
                <a:gd name="T11" fmla="*/ 137 h 137"/>
                <a:gd name="T12" fmla="*/ 214 w 214"/>
                <a:gd name="T13" fmla="*/ 115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137"/>
                <a:gd name="T23" fmla="*/ 214 w 214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137">
                  <a:moveTo>
                    <a:pt x="214" y="115"/>
                  </a:moveTo>
                  <a:lnTo>
                    <a:pt x="207" y="58"/>
                  </a:lnTo>
                  <a:lnTo>
                    <a:pt x="201" y="0"/>
                  </a:lnTo>
                  <a:lnTo>
                    <a:pt x="0" y="22"/>
                  </a:lnTo>
                  <a:lnTo>
                    <a:pt x="6" y="80"/>
                  </a:lnTo>
                  <a:lnTo>
                    <a:pt x="13" y="137"/>
                  </a:lnTo>
                  <a:lnTo>
                    <a:pt x="214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1" name="Freeform 489"/>
            <p:cNvSpPr>
              <a:spLocks/>
            </p:cNvSpPr>
            <p:nvPr/>
          </p:nvSpPr>
          <p:spPr bwMode="auto">
            <a:xfrm>
              <a:off x="1450" y="2395"/>
              <a:ext cx="43" cy="27"/>
            </a:xfrm>
            <a:custGeom>
              <a:avLst/>
              <a:gdLst>
                <a:gd name="T0" fmla="*/ 214 w 214"/>
                <a:gd name="T1" fmla="*/ 115 h 137"/>
                <a:gd name="T2" fmla="*/ 207 w 214"/>
                <a:gd name="T3" fmla="*/ 58 h 137"/>
                <a:gd name="T4" fmla="*/ 201 w 214"/>
                <a:gd name="T5" fmla="*/ 0 h 137"/>
                <a:gd name="T6" fmla="*/ 0 w 214"/>
                <a:gd name="T7" fmla="*/ 22 h 137"/>
                <a:gd name="T8" fmla="*/ 6 w 214"/>
                <a:gd name="T9" fmla="*/ 80 h 137"/>
                <a:gd name="T10" fmla="*/ 13 w 214"/>
                <a:gd name="T11" fmla="*/ 137 h 137"/>
                <a:gd name="T12" fmla="*/ 214 w 214"/>
                <a:gd name="T13" fmla="*/ 115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137"/>
                <a:gd name="T23" fmla="*/ 214 w 214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137">
                  <a:moveTo>
                    <a:pt x="214" y="115"/>
                  </a:moveTo>
                  <a:lnTo>
                    <a:pt x="207" y="58"/>
                  </a:lnTo>
                  <a:lnTo>
                    <a:pt x="201" y="0"/>
                  </a:lnTo>
                  <a:lnTo>
                    <a:pt x="0" y="22"/>
                  </a:lnTo>
                  <a:lnTo>
                    <a:pt x="6" y="80"/>
                  </a:lnTo>
                  <a:lnTo>
                    <a:pt x="13" y="137"/>
                  </a:lnTo>
                  <a:lnTo>
                    <a:pt x="214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2" name="Freeform 490"/>
            <p:cNvSpPr>
              <a:spLocks/>
            </p:cNvSpPr>
            <p:nvPr/>
          </p:nvSpPr>
          <p:spPr bwMode="auto">
            <a:xfrm>
              <a:off x="1447" y="2399"/>
              <a:ext cx="4" cy="12"/>
            </a:xfrm>
            <a:custGeom>
              <a:avLst/>
              <a:gdLst>
                <a:gd name="T0" fmla="*/ 19 w 19"/>
                <a:gd name="T1" fmla="*/ 58 h 58"/>
                <a:gd name="T2" fmla="*/ 13 w 19"/>
                <a:gd name="T3" fmla="*/ 0 h 58"/>
                <a:gd name="T4" fmla="*/ 0 w 19"/>
                <a:gd name="T5" fmla="*/ 3 h 58"/>
                <a:gd name="T6" fmla="*/ 19 w 19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58"/>
                <a:gd name="T14" fmla="*/ 19 w 19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58">
                  <a:moveTo>
                    <a:pt x="19" y="58"/>
                  </a:moveTo>
                  <a:lnTo>
                    <a:pt x="13" y="0"/>
                  </a:lnTo>
                  <a:lnTo>
                    <a:pt x="0" y="3"/>
                  </a:lnTo>
                  <a:lnTo>
                    <a:pt x="1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3" name="Line 491"/>
            <p:cNvSpPr>
              <a:spLocks noChangeShapeType="1"/>
            </p:cNvSpPr>
            <p:nvPr/>
          </p:nvSpPr>
          <p:spPr bwMode="auto">
            <a:xfrm flipH="1">
              <a:off x="1447" y="2399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4" name="Freeform 492"/>
            <p:cNvSpPr>
              <a:spLocks/>
            </p:cNvSpPr>
            <p:nvPr/>
          </p:nvSpPr>
          <p:spPr bwMode="auto">
            <a:xfrm>
              <a:off x="1410" y="2400"/>
              <a:ext cx="45" cy="34"/>
            </a:xfrm>
            <a:custGeom>
              <a:avLst/>
              <a:gdLst>
                <a:gd name="T0" fmla="*/ 226 w 226"/>
                <a:gd name="T1" fmla="*/ 109 h 172"/>
                <a:gd name="T2" fmla="*/ 207 w 226"/>
                <a:gd name="T3" fmla="*/ 55 h 172"/>
                <a:gd name="T4" fmla="*/ 188 w 226"/>
                <a:gd name="T5" fmla="*/ 0 h 172"/>
                <a:gd name="T6" fmla="*/ 0 w 226"/>
                <a:gd name="T7" fmla="*/ 64 h 172"/>
                <a:gd name="T8" fmla="*/ 19 w 226"/>
                <a:gd name="T9" fmla="*/ 118 h 172"/>
                <a:gd name="T10" fmla="*/ 38 w 226"/>
                <a:gd name="T11" fmla="*/ 172 h 172"/>
                <a:gd name="T12" fmla="*/ 226 w 226"/>
                <a:gd name="T13" fmla="*/ 109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172"/>
                <a:gd name="T23" fmla="*/ 226 w 226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172">
                  <a:moveTo>
                    <a:pt x="226" y="109"/>
                  </a:moveTo>
                  <a:lnTo>
                    <a:pt x="207" y="55"/>
                  </a:lnTo>
                  <a:lnTo>
                    <a:pt x="188" y="0"/>
                  </a:lnTo>
                  <a:lnTo>
                    <a:pt x="0" y="64"/>
                  </a:lnTo>
                  <a:lnTo>
                    <a:pt x="19" y="118"/>
                  </a:lnTo>
                  <a:lnTo>
                    <a:pt x="38" y="172"/>
                  </a:lnTo>
                  <a:lnTo>
                    <a:pt x="22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5" name="Freeform 493"/>
            <p:cNvSpPr>
              <a:spLocks/>
            </p:cNvSpPr>
            <p:nvPr/>
          </p:nvSpPr>
          <p:spPr bwMode="auto">
            <a:xfrm>
              <a:off x="1410" y="2400"/>
              <a:ext cx="45" cy="34"/>
            </a:xfrm>
            <a:custGeom>
              <a:avLst/>
              <a:gdLst>
                <a:gd name="T0" fmla="*/ 226 w 226"/>
                <a:gd name="T1" fmla="*/ 109 h 172"/>
                <a:gd name="T2" fmla="*/ 207 w 226"/>
                <a:gd name="T3" fmla="*/ 55 h 172"/>
                <a:gd name="T4" fmla="*/ 188 w 226"/>
                <a:gd name="T5" fmla="*/ 0 h 172"/>
                <a:gd name="T6" fmla="*/ 0 w 226"/>
                <a:gd name="T7" fmla="*/ 64 h 172"/>
                <a:gd name="T8" fmla="*/ 19 w 226"/>
                <a:gd name="T9" fmla="*/ 118 h 172"/>
                <a:gd name="T10" fmla="*/ 38 w 226"/>
                <a:gd name="T11" fmla="*/ 172 h 172"/>
                <a:gd name="T12" fmla="*/ 226 w 226"/>
                <a:gd name="T13" fmla="*/ 109 h 1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172"/>
                <a:gd name="T23" fmla="*/ 226 w 226"/>
                <a:gd name="T24" fmla="*/ 172 h 1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172">
                  <a:moveTo>
                    <a:pt x="226" y="109"/>
                  </a:moveTo>
                  <a:lnTo>
                    <a:pt x="207" y="55"/>
                  </a:lnTo>
                  <a:lnTo>
                    <a:pt x="188" y="0"/>
                  </a:lnTo>
                  <a:lnTo>
                    <a:pt x="0" y="64"/>
                  </a:lnTo>
                  <a:lnTo>
                    <a:pt x="19" y="118"/>
                  </a:lnTo>
                  <a:lnTo>
                    <a:pt x="38" y="172"/>
                  </a:lnTo>
                  <a:lnTo>
                    <a:pt x="226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6" name="Freeform 494"/>
            <p:cNvSpPr>
              <a:spLocks/>
            </p:cNvSpPr>
            <p:nvPr/>
          </p:nvSpPr>
          <p:spPr bwMode="auto">
            <a:xfrm>
              <a:off x="1407" y="2413"/>
              <a:ext cx="7" cy="10"/>
            </a:xfrm>
            <a:custGeom>
              <a:avLst/>
              <a:gdLst>
                <a:gd name="T0" fmla="*/ 33 w 33"/>
                <a:gd name="T1" fmla="*/ 54 h 54"/>
                <a:gd name="T2" fmla="*/ 14 w 33"/>
                <a:gd name="T3" fmla="*/ 0 h 54"/>
                <a:gd name="T4" fmla="*/ 8 w 33"/>
                <a:gd name="T5" fmla="*/ 2 h 54"/>
                <a:gd name="T6" fmla="*/ 0 w 33"/>
                <a:gd name="T7" fmla="*/ 6 h 54"/>
                <a:gd name="T8" fmla="*/ 33 w 33"/>
                <a:gd name="T9" fmla="*/ 5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54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0" y="6"/>
                  </a:lnTo>
                  <a:lnTo>
                    <a:pt x="33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7" name="Freeform 495"/>
            <p:cNvSpPr>
              <a:spLocks/>
            </p:cNvSpPr>
            <p:nvPr/>
          </p:nvSpPr>
          <p:spPr bwMode="auto">
            <a:xfrm>
              <a:off x="1407" y="2413"/>
              <a:ext cx="3" cy="1"/>
            </a:xfrm>
            <a:custGeom>
              <a:avLst/>
              <a:gdLst>
                <a:gd name="T0" fmla="*/ 14 w 14"/>
                <a:gd name="T1" fmla="*/ 0 h 6"/>
                <a:gd name="T2" fmla="*/ 8 w 14"/>
                <a:gd name="T3" fmla="*/ 2 h 6"/>
                <a:gd name="T4" fmla="*/ 0 w 14"/>
                <a:gd name="T5" fmla="*/ 6 h 6"/>
                <a:gd name="T6" fmla="*/ 0 60000 65536"/>
                <a:gd name="T7" fmla="*/ 0 60000 65536"/>
                <a:gd name="T8" fmla="*/ 0 60000 65536"/>
                <a:gd name="T9" fmla="*/ 0 w 14"/>
                <a:gd name="T10" fmla="*/ 0 h 6"/>
                <a:gd name="T11" fmla="*/ 14 w 1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6">
                  <a:moveTo>
                    <a:pt x="14" y="0"/>
                  </a:moveTo>
                  <a:lnTo>
                    <a:pt x="8" y="2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8" name="Freeform 496"/>
            <p:cNvSpPr>
              <a:spLocks/>
            </p:cNvSpPr>
            <p:nvPr/>
          </p:nvSpPr>
          <p:spPr bwMode="auto">
            <a:xfrm>
              <a:off x="1343" y="2414"/>
              <a:ext cx="77" cy="63"/>
            </a:xfrm>
            <a:custGeom>
              <a:avLst/>
              <a:gdLst>
                <a:gd name="T0" fmla="*/ 384 w 384"/>
                <a:gd name="T1" fmla="*/ 96 h 314"/>
                <a:gd name="T2" fmla="*/ 352 w 384"/>
                <a:gd name="T3" fmla="*/ 48 h 314"/>
                <a:gd name="T4" fmla="*/ 319 w 384"/>
                <a:gd name="T5" fmla="*/ 0 h 314"/>
                <a:gd name="T6" fmla="*/ 0 w 384"/>
                <a:gd name="T7" fmla="*/ 219 h 314"/>
                <a:gd name="T8" fmla="*/ 32 w 384"/>
                <a:gd name="T9" fmla="*/ 267 h 314"/>
                <a:gd name="T10" fmla="*/ 64 w 384"/>
                <a:gd name="T11" fmla="*/ 314 h 314"/>
                <a:gd name="T12" fmla="*/ 384 w 384"/>
                <a:gd name="T13" fmla="*/ 96 h 3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314"/>
                <a:gd name="T23" fmla="*/ 384 w 384"/>
                <a:gd name="T24" fmla="*/ 314 h 3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314">
                  <a:moveTo>
                    <a:pt x="384" y="96"/>
                  </a:moveTo>
                  <a:lnTo>
                    <a:pt x="352" y="48"/>
                  </a:lnTo>
                  <a:lnTo>
                    <a:pt x="319" y="0"/>
                  </a:lnTo>
                  <a:lnTo>
                    <a:pt x="0" y="219"/>
                  </a:lnTo>
                  <a:lnTo>
                    <a:pt x="32" y="267"/>
                  </a:lnTo>
                  <a:lnTo>
                    <a:pt x="64" y="314"/>
                  </a:lnTo>
                  <a:lnTo>
                    <a:pt x="384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29" name="Freeform 497"/>
            <p:cNvSpPr>
              <a:spLocks/>
            </p:cNvSpPr>
            <p:nvPr/>
          </p:nvSpPr>
          <p:spPr bwMode="auto">
            <a:xfrm>
              <a:off x="1343" y="2414"/>
              <a:ext cx="77" cy="63"/>
            </a:xfrm>
            <a:custGeom>
              <a:avLst/>
              <a:gdLst>
                <a:gd name="T0" fmla="*/ 384 w 384"/>
                <a:gd name="T1" fmla="*/ 96 h 314"/>
                <a:gd name="T2" fmla="*/ 352 w 384"/>
                <a:gd name="T3" fmla="*/ 48 h 314"/>
                <a:gd name="T4" fmla="*/ 319 w 384"/>
                <a:gd name="T5" fmla="*/ 0 h 314"/>
                <a:gd name="T6" fmla="*/ 0 w 384"/>
                <a:gd name="T7" fmla="*/ 219 h 314"/>
                <a:gd name="T8" fmla="*/ 32 w 384"/>
                <a:gd name="T9" fmla="*/ 267 h 314"/>
                <a:gd name="T10" fmla="*/ 64 w 384"/>
                <a:gd name="T11" fmla="*/ 314 h 314"/>
                <a:gd name="T12" fmla="*/ 384 w 384"/>
                <a:gd name="T13" fmla="*/ 96 h 3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314"/>
                <a:gd name="T23" fmla="*/ 384 w 384"/>
                <a:gd name="T24" fmla="*/ 314 h 3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314">
                  <a:moveTo>
                    <a:pt x="384" y="96"/>
                  </a:moveTo>
                  <a:lnTo>
                    <a:pt x="352" y="48"/>
                  </a:lnTo>
                  <a:lnTo>
                    <a:pt x="319" y="0"/>
                  </a:lnTo>
                  <a:lnTo>
                    <a:pt x="0" y="219"/>
                  </a:lnTo>
                  <a:lnTo>
                    <a:pt x="32" y="267"/>
                  </a:lnTo>
                  <a:lnTo>
                    <a:pt x="64" y="314"/>
                  </a:lnTo>
                  <a:lnTo>
                    <a:pt x="384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0" name="Freeform 498"/>
            <p:cNvSpPr>
              <a:spLocks/>
            </p:cNvSpPr>
            <p:nvPr/>
          </p:nvSpPr>
          <p:spPr bwMode="auto">
            <a:xfrm>
              <a:off x="1340" y="2458"/>
              <a:ext cx="10" cy="9"/>
            </a:xfrm>
            <a:custGeom>
              <a:avLst/>
              <a:gdLst>
                <a:gd name="T0" fmla="*/ 46 w 46"/>
                <a:gd name="T1" fmla="*/ 48 h 48"/>
                <a:gd name="T2" fmla="*/ 14 w 46"/>
                <a:gd name="T3" fmla="*/ 0 h 48"/>
                <a:gd name="T4" fmla="*/ 8 w 46"/>
                <a:gd name="T5" fmla="*/ 4 h 48"/>
                <a:gd name="T6" fmla="*/ 0 w 46"/>
                <a:gd name="T7" fmla="*/ 12 h 48"/>
                <a:gd name="T8" fmla="*/ 46 w 46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48"/>
                <a:gd name="T17" fmla="*/ 46 w 46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48">
                  <a:moveTo>
                    <a:pt x="46" y="48"/>
                  </a:moveTo>
                  <a:lnTo>
                    <a:pt x="14" y="0"/>
                  </a:lnTo>
                  <a:lnTo>
                    <a:pt x="8" y="4"/>
                  </a:lnTo>
                  <a:lnTo>
                    <a:pt x="0" y="12"/>
                  </a:lnTo>
                  <a:lnTo>
                    <a:pt x="4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1" name="Freeform 499"/>
            <p:cNvSpPr>
              <a:spLocks/>
            </p:cNvSpPr>
            <p:nvPr/>
          </p:nvSpPr>
          <p:spPr bwMode="auto">
            <a:xfrm>
              <a:off x="1340" y="2458"/>
              <a:ext cx="3" cy="2"/>
            </a:xfrm>
            <a:custGeom>
              <a:avLst/>
              <a:gdLst>
                <a:gd name="T0" fmla="*/ 14 w 14"/>
                <a:gd name="T1" fmla="*/ 0 h 12"/>
                <a:gd name="T2" fmla="*/ 8 w 14"/>
                <a:gd name="T3" fmla="*/ 4 h 12"/>
                <a:gd name="T4" fmla="*/ 0 w 14"/>
                <a:gd name="T5" fmla="*/ 12 h 12"/>
                <a:gd name="T6" fmla="*/ 0 60000 65536"/>
                <a:gd name="T7" fmla="*/ 0 60000 65536"/>
                <a:gd name="T8" fmla="*/ 0 60000 65536"/>
                <a:gd name="T9" fmla="*/ 0 w 14"/>
                <a:gd name="T10" fmla="*/ 0 h 12"/>
                <a:gd name="T11" fmla="*/ 14 w 1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2">
                  <a:moveTo>
                    <a:pt x="14" y="0"/>
                  </a:moveTo>
                  <a:lnTo>
                    <a:pt x="8" y="4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2" name="Freeform 500"/>
            <p:cNvSpPr>
              <a:spLocks/>
            </p:cNvSpPr>
            <p:nvPr/>
          </p:nvSpPr>
          <p:spPr bwMode="auto">
            <a:xfrm>
              <a:off x="1292" y="2460"/>
              <a:ext cx="67" cy="75"/>
            </a:xfrm>
            <a:custGeom>
              <a:avLst/>
              <a:gdLst>
                <a:gd name="T0" fmla="*/ 331 w 331"/>
                <a:gd name="T1" fmla="*/ 71 h 375"/>
                <a:gd name="T2" fmla="*/ 286 w 331"/>
                <a:gd name="T3" fmla="*/ 36 h 375"/>
                <a:gd name="T4" fmla="*/ 240 w 331"/>
                <a:gd name="T5" fmla="*/ 0 h 375"/>
                <a:gd name="T6" fmla="*/ 0 w 331"/>
                <a:gd name="T7" fmla="*/ 304 h 375"/>
                <a:gd name="T8" fmla="*/ 45 w 331"/>
                <a:gd name="T9" fmla="*/ 340 h 375"/>
                <a:gd name="T10" fmla="*/ 91 w 331"/>
                <a:gd name="T11" fmla="*/ 375 h 375"/>
                <a:gd name="T12" fmla="*/ 331 w 331"/>
                <a:gd name="T13" fmla="*/ 7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375"/>
                <a:gd name="T23" fmla="*/ 331 w 331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375">
                  <a:moveTo>
                    <a:pt x="331" y="71"/>
                  </a:moveTo>
                  <a:lnTo>
                    <a:pt x="286" y="36"/>
                  </a:lnTo>
                  <a:lnTo>
                    <a:pt x="240" y="0"/>
                  </a:lnTo>
                  <a:lnTo>
                    <a:pt x="0" y="304"/>
                  </a:lnTo>
                  <a:lnTo>
                    <a:pt x="45" y="340"/>
                  </a:lnTo>
                  <a:lnTo>
                    <a:pt x="91" y="375"/>
                  </a:lnTo>
                  <a:lnTo>
                    <a:pt x="331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3" name="Freeform 501"/>
            <p:cNvSpPr>
              <a:spLocks/>
            </p:cNvSpPr>
            <p:nvPr/>
          </p:nvSpPr>
          <p:spPr bwMode="auto">
            <a:xfrm>
              <a:off x="1292" y="2460"/>
              <a:ext cx="67" cy="75"/>
            </a:xfrm>
            <a:custGeom>
              <a:avLst/>
              <a:gdLst>
                <a:gd name="T0" fmla="*/ 331 w 331"/>
                <a:gd name="T1" fmla="*/ 71 h 375"/>
                <a:gd name="T2" fmla="*/ 286 w 331"/>
                <a:gd name="T3" fmla="*/ 36 h 375"/>
                <a:gd name="T4" fmla="*/ 240 w 331"/>
                <a:gd name="T5" fmla="*/ 0 h 375"/>
                <a:gd name="T6" fmla="*/ 0 w 331"/>
                <a:gd name="T7" fmla="*/ 304 h 375"/>
                <a:gd name="T8" fmla="*/ 45 w 331"/>
                <a:gd name="T9" fmla="*/ 340 h 375"/>
                <a:gd name="T10" fmla="*/ 91 w 331"/>
                <a:gd name="T11" fmla="*/ 375 h 375"/>
                <a:gd name="T12" fmla="*/ 331 w 331"/>
                <a:gd name="T13" fmla="*/ 7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375"/>
                <a:gd name="T23" fmla="*/ 331 w 331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375">
                  <a:moveTo>
                    <a:pt x="331" y="71"/>
                  </a:moveTo>
                  <a:lnTo>
                    <a:pt x="286" y="36"/>
                  </a:lnTo>
                  <a:lnTo>
                    <a:pt x="240" y="0"/>
                  </a:lnTo>
                  <a:lnTo>
                    <a:pt x="0" y="304"/>
                  </a:lnTo>
                  <a:lnTo>
                    <a:pt x="45" y="340"/>
                  </a:lnTo>
                  <a:lnTo>
                    <a:pt x="91" y="375"/>
                  </a:lnTo>
                  <a:lnTo>
                    <a:pt x="331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4" name="Freeform 502"/>
            <p:cNvSpPr>
              <a:spLocks/>
            </p:cNvSpPr>
            <p:nvPr/>
          </p:nvSpPr>
          <p:spPr bwMode="auto">
            <a:xfrm>
              <a:off x="1291" y="2521"/>
              <a:ext cx="10" cy="7"/>
            </a:xfrm>
            <a:custGeom>
              <a:avLst/>
              <a:gdLst>
                <a:gd name="T0" fmla="*/ 52 w 52"/>
                <a:gd name="T1" fmla="*/ 36 h 36"/>
                <a:gd name="T2" fmla="*/ 7 w 52"/>
                <a:gd name="T3" fmla="*/ 0 h 36"/>
                <a:gd name="T4" fmla="*/ 0 w 52"/>
                <a:gd name="T5" fmla="*/ 11 h 36"/>
                <a:gd name="T6" fmla="*/ 52 w 52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6"/>
                <a:gd name="T14" fmla="*/ 52 w 52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6">
                  <a:moveTo>
                    <a:pt x="52" y="36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5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5" name="Line 503"/>
            <p:cNvSpPr>
              <a:spLocks noChangeShapeType="1"/>
            </p:cNvSpPr>
            <p:nvPr/>
          </p:nvSpPr>
          <p:spPr bwMode="auto">
            <a:xfrm flipH="1">
              <a:off x="1291" y="252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6" name="Freeform 504"/>
            <p:cNvSpPr>
              <a:spLocks/>
            </p:cNvSpPr>
            <p:nvPr/>
          </p:nvSpPr>
          <p:spPr bwMode="auto">
            <a:xfrm>
              <a:off x="1256" y="2523"/>
              <a:ext cx="56" cy="82"/>
            </a:xfrm>
            <a:custGeom>
              <a:avLst/>
              <a:gdLst>
                <a:gd name="T0" fmla="*/ 277 w 277"/>
                <a:gd name="T1" fmla="*/ 49 h 411"/>
                <a:gd name="T2" fmla="*/ 225 w 277"/>
                <a:gd name="T3" fmla="*/ 25 h 411"/>
                <a:gd name="T4" fmla="*/ 173 w 277"/>
                <a:gd name="T5" fmla="*/ 0 h 411"/>
                <a:gd name="T6" fmla="*/ 0 w 277"/>
                <a:gd name="T7" fmla="*/ 362 h 411"/>
                <a:gd name="T8" fmla="*/ 52 w 277"/>
                <a:gd name="T9" fmla="*/ 386 h 411"/>
                <a:gd name="T10" fmla="*/ 104 w 277"/>
                <a:gd name="T11" fmla="*/ 411 h 411"/>
                <a:gd name="T12" fmla="*/ 277 w 277"/>
                <a:gd name="T13" fmla="*/ 49 h 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7"/>
                <a:gd name="T22" fmla="*/ 0 h 411"/>
                <a:gd name="T23" fmla="*/ 277 w 277"/>
                <a:gd name="T24" fmla="*/ 411 h 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7" h="411">
                  <a:moveTo>
                    <a:pt x="277" y="49"/>
                  </a:moveTo>
                  <a:lnTo>
                    <a:pt x="225" y="25"/>
                  </a:lnTo>
                  <a:lnTo>
                    <a:pt x="173" y="0"/>
                  </a:lnTo>
                  <a:lnTo>
                    <a:pt x="0" y="362"/>
                  </a:lnTo>
                  <a:lnTo>
                    <a:pt x="52" y="386"/>
                  </a:lnTo>
                  <a:lnTo>
                    <a:pt x="104" y="411"/>
                  </a:lnTo>
                  <a:lnTo>
                    <a:pt x="277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7" name="Freeform 505"/>
            <p:cNvSpPr>
              <a:spLocks/>
            </p:cNvSpPr>
            <p:nvPr/>
          </p:nvSpPr>
          <p:spPr bwMode="auto">
            <a:xfrm>
              <a:off x="1256" y="2523"/>
              <a:ext cx="56" cy="82"/>
            </a:xfrm>
            <a:custGeom>
              <a:avLst/>
              <a:gdLst>
                <a:gd name="T0" fmla="*/ 277 w 277"/>
                <a:gd name="T1" fmla="*/ 49 h 411"/>
                <a:gd name="T2" fmla="*/ 225 w 277"/>
                <a:gd name="T3" fmla="*/ 25 h 411"/>
                <a:gd name="T4" fmla="*/ 173 w 277"/>
                <a:gd name="T5" fmla="*/ 0 h 411"/>
                <a:gd name="T6" fmla="*/ 0 w 277"/>
                <a:gd name="T7" fmla="*/ 362 h 411"/>
                <a:gd name="T8" fmla="*/ 52 w 277"/>
                <a:gd name="T9" fmla="*/ 386 h 411"/>
                <a:gd name="T10" fmla="*/ 104 w 277"/>
                <a:gd name="T11" fmla="*/ 411 h 411"/>
                <a:gd name="T12" fmla="*/ 277 w 277"/>
                <a:gd name="T13" fmla="*/ 49 h 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7"/>
                <a:gd name="T22" fmla="*/ 0 h 411"/>
                <a:gd name="T23" fmla="*/ 277 w 277"/>
                <a:gd name="T24" fmla="*/ 411 h 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7" h="411">
                  <a:moveTo>
                    <a:pt x="277" y="49"/>
                  </a:moveTo>
                  <a:lnTo>
                    <a:pt x="225" y="25"/>
                  </a:lnTo>
                  <a:lnTo>
                    <a:pt x="173" y="0"/>
                  </a:lnTo>
                  <a:lnTo>
                    <a:pt x="0" y="362"/>
                  </a:lnTo>
                  <a:lnTo>
                    <a:pt x="52" y="386"/>
                  </a:lnTo>
                  <a:lnTo>
                    <a:pt x="104" y="411"/>
                  </a:lnTo>
                  <a:lnTo>
                    <a:pt x="277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8" name="Freeform 506"/>
            <p:cNvSpPr>
              <a:spLocks/>
            </p:cNvSpPr>
            <p:nvPr/>
          </p:nvSpPr>
          <p:spPr bwMode="auto">
            <a:xfrm>
              <a:off x="1256" y="2595"/>
              <a:ext cx="11" cy="5"/>
            </a:xfrm>
            <a:custGeom>
              <a:avLst/>
              <a:gdLst>
                <a:gd name="T0" fmla="*/ 56 w 56"/>
                <a:gd name="T1" fmla="*/ 24 h 24"/>
                <a:gd name="T2" fmla="*/ 4 w 56"/>
                <a:gd name="T3" fmla="*/ 0 h 24"/>
                <a:gd name="T4" fmla="*/ 0 w 56"/>
                <a:gd name="T5" fmla="*/ 9 h 24"/>
                <a:gd name="T6" fmla="*/ 56 w 5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56" y="24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5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39" name="Line 507"/>
            <p:cNvSpPr>
              <a:spLocks noChangeShapeType="1"/>
            </p:cNvSpPr>
            <p:nvPr/>
          </p:nvSpPr>
          <p:spPr bwMode="auto">
            <a:xfrm flipH="1">
              <a:off x="1256" y="259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0" name="Freeform 508"/>
            <p:cNvSpPr>
              <a:spLocks/>
            </p:cNvSpPr>
            <p:nvPr/>
          </p:nvSpPr>
          <p:spPr bwMode="auto">
            <a:xfrm>
              <a:off x="1234" y="2597"/>
              <a:ext cx="44" cy="87"/>
            </a:xfrm>
            <a:custGeom>
              <a:avLst/>
              <a:gdLst>
                <a:gd name="T0" fmla="*/ 219 w 219"/>
                <a:gd name="T1" fmla="*/ 31 h 433"/>
                <a:gd name="T2" fmla="*/ 164 w 219"/>
                <a:gd name="T3" fmla="*/ 15 h 433"/>
                <a:gd name="T4" fmla="*/ 108 w 219"/>
                <a:gd name="T5" fmla="*/ 0 h 433"/>
                <a:gd name="T6" fmla="*/ 0 w 219"/>
                <a:gd name="T7" fmla="*/ 402 h 433"/>
                <a:gd name="T8" fmla="*/ 55 w 219"/>
                <a:gd name="T9" fmla="*/ 417 h 433"/>
                <a:gd name="T10" fmla="*/ 111 w 219"/>
                <a:gd name="T11" fmla="*/ 433 h 433"/>
                <a:gd name="T12" fmla="*/ 219 w 219"/>
                <a:gd name="T13" fmla="*/ 31 h 4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3"/>
                <a:gd name="T23" fmla="*/ 219 w 219"/>
                <a:gd name="T24" fmla="*/ 433 h 4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3">
                  <a:moveTo>
                    <a:pt x="219" y="31"/>
                  </a:moveTo>
                  <a:lnTo>
                    <a:pt x="164" y="15"/>
                  </a:lnTo>
                  <a:lnTo>
                    <a:pt x="108" y="0"/>
                  </a:lnTo>
                  <a:lnTo>
                    <a:pt x="0" y="402"/>
                  </a:lnTo>
                  <a:lnTo>
                    <a:pt x="55" y="417"/>
                  </a:lnTo>
                  <a:lnTo>
                    <a:pt x="111" y="433"/>
                  </a:lnTo>
                  <a:lnTo>
                    <a:pt x="21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1" name="Freeform 509"/>
            <p:cNvSpPr>
              <a:spLocks/>
            </p:cNvSpPr>
            <p:nvPr/>
          </p:nvSpPr>
          <p:spPr bwMode="auto">
            <a:xfrm>
              <a:off x="1234" y="2597"/>
              <a:ext cx="44" cy="87"/>
            </a:xfrm>
            <a:custGeom>
              <a:avLst/>
              <a:gdLst>
                <a:gd name="T0" fmla="*/ 219 w 219"/>
                <a:gd name="T1" fmla="*/ 31 h 433"/>
                <a:gd name="T2" fmla="*/ 164 w 219"/>
                <a:gd name="T3" fmla="*/ 15 h 433"/>
                <a:gd name="T4" fmla="*/ 108 w 219"/>
                <a:gd name="T5" fmla="*/ 0 h 433"/>
                <a:gd name="T6" fmla="*/ 0 w 219"/>
                <a:gd name="T7" fmla="*/ 402 h 433"/>
                <a:gd name="T8" fmla="*/ 55 w 219"/>
                <a:gd name="T9" fmla="*/ 417 h 433"/>
                <a:gd name="T10" fmla="*/ 111 w 219"/>
                <a:gd name="T11" fmla="*/ 433 h 433"/>
                <a:gd name="T12" fmla="*/ 219 w 219"/>
                <a:gd name="T13" fmla="*/ 31 h 4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3"/>
                <a:gd name="T23" fmla="*/ 219 w 219"/>
                <a:gd name="T24" fmla="*/ 433 h 4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3">
                  <a:moveTo>
                    <a:pt x="219" y="31"/>
                  </a:moveTo>
                  <a:lnTo>
                    <a:pt x="164" y="15"/>
                  </a:lnTo>
                  <a:lnTo>
                    <a:pt x="108" y="0"/>
                  </a:lnTo>
                  <a:lnTo>
                    <a:pt x="0" y="402"/>
                  </a:lnTo>
                  <a:lnTo>
                    <a:pt x="55" y="417"/>
                  </a:lnTo>
                  <a:lnTo>
                    <a:pt x="111" y="433"/>
                  </a:lnTo>
                  <a:lnTo>
                    <a:pt x="219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2" name="Freeform 510"/>
            <p:cNvSpPr>
              <a:spLocks/>
            </p:cNvSpPr>
            <p:nvPr/>
          </p:nvSpPr>
          <p:spPr bwMode="auto">
            <a:xfrm>
              <a:off x="1233" y="2678"/>
              <a:ext cx="12" cy="3"/>
            </a:xfrm>
            <a:custGeom>
              <a:avLst/>
              <a:gdLst>
                <a:gd name="T0" fmla="*/ 58 w 58"/>
                <a:gd name="T1" fmla="*/ 15 h 15"/>
                <a:gd name="T2" fmla="*/ 3 w 58"/>
                <a:gd name="T3" fmla="*/ 0 h 15"/>
                <a:gd name="T4" fmla="*/ 0 w 58"/>
                <a:gd name="T5" fmla="*/ 9 h 15"/>
                <a:gd name="T6" fmla="*/ 58 w 58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5"/>
                <a:gd name="T14" fmla="*/ 58 w 58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5">
                  <a:moveTo>
                    <a:pt x="58" y="15"/>
                  </a:moveTo>
                  <a:lnTo>
                    <a:pt x="3" y="0"/>
                  </a:lnTo>
                  <a:lnTo>
                    <a:pt x="0" y="9"/>
                  </a:lnTo>
                  <a:lnTo>
                    <a:pt x="5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3" name="Line 511"/>
            <p:cNvSpPr>
              <a:spLocks noChangeShapeType="1"/>
            </p:cNvSpPr>
            <p:nvPr/>
          </p:nvSpPr>
          <p:spPr bwMode="auto">
            <a:xfrm flipH="1">
              <a:off x="1233" y="267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4" name="Freeform 512"/>
            <p:cNvSpPr>
              <a:spLocks/>
            </p:cNvSpPr>
            <p:nvPr/>
          </p:nvSpPr>
          <p:spPr bwMode="auto">
            <a:xfrm>
              <a:off x="1224" y="2679"/>
              <a:ext cx="33" cy="88"/>
            </a:xfrm>
            <a:custGeom>
              <a:avLst/>
              <a:gdLst>
                <a:gd name="T0" fmla="*/ 164 w 164"/>
                <a:gd name="T1" fmla="*/ 13 h 439"/>
                <a:gd name="T2" fmla="*/ 106 w 164"/>
                <a:gd name="T3" fmla="*/ 6 h 439"/>
                <a:gd name="T4" fmla="*/ 48 w 164"/>
                <a:gd name="T5" fmla="*/ 0 h 439"/>
                <a:gd name="T6" fmla="*/ 0 w 164"/>
                <a:gd name="T7" fmla="*/ 426 h 439"/>
                <a:gd name="T8" fmla="*/ 57 w 164"/>
                <a:gd name="T9" fmla="*/ 432 h 439"/>
                <a:gd name="T10" fmla="*/ 115 w 164"/>
                <a:gd name="T11" fmla="*/ 439 h 439"/>
                <a:gd name="T12" fmla="*/ 164 w 164"/>
                <a:gd name="T13" fmla="*/ 13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439"/>
                <a:gd name="T23" fmla="*/ 164 w 164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439">
                  <a:moveTo>
                    <a:pt x="164" y="13"/>
                  </a:moveTo>
                  <a:lnTo>
                    <a:pt x="106" y="6"/>
                  </a:lnTo>
                  <a:lnTo>
                    <a:pt x="48" y="0"/>
                  </a:lnTo>
                  <a:lnTo>
                    <a:pt x="0" y="426"/>
                  </a:lnTo>
                  <a:lnTo>
                    <a:pt x="57" y="432"/>
                  </a:lnTo>
                  <a:lnTo>
                    <a:pt x="115" y="439"/>
                  </a:lnTo>
                  <a:lnTo>
                    <a:pt x="16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5" name="Freeform 513"/>
            <p:cNvSpPr>
              <a:spLocks/>
            </p:cNvSpPr>
            <p:nvPr/>
          </p:nvSpPr>
          <p:spPr bwMode="auto">
            <a:xfrm>
              <a:off x="1224" y="2679"/>
              <a:ext cx="33" cy="88"/>
            </a:xfrm>
            <a:custGeom>
              <a:avLst/>
              <a:gdLst>
                <a:gd name="T0" fmla="*/ 164 w 164"/>
                <a:gd name="T1" fmla="*/ 13 h 439"/>
                <a:gd name="T2" fmla="*/ 106 w 164"/>
                <a:gd name="T3" fmla="*/ 6 h 439"/>
                <a:gd name="T4" fmla="*/ 48 w 164"/>
                <a:gd name="T5" fmla="*/ 0 h 439"/>
                <a:gd name="T6" fmla="*/ 0 w 164"/>
                <a:gd name="T7" fmla="*/ 426 h 439"/>
                <a:gd name="T8" fmla="*/ 57 w 164"/>
                <a:gd name="T9" fmla="*/ 432 h 439"/>
                <a:gd name="T10" fmla="*/ 115 w 164"/>
                <a:gd name="T11" fmla="*/ 439 h 439"/>
                <a:gd name="T12" fmla="*/ 164 w 164"/>
                <a:gd name="T13" fmla="*/ 13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439"/>
                <a:gd name="T23" fmla="*/ 164 w 164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439">
                  <a:moveTo>
                    <a:pt x="164" y="13"/>
                  </a:moveTo>
                  <a:lnTo>
                    <a:pt x="106" y="6"/>
                  </a:lnTo>
                  <a:lnTo>
                    <a:pt x="48" y="0"/>
                  </a:lnTo>
                  <a:lnTo>
                    <a:pt x="0" y="426"/>
                  </a:lnTo>
                  <a:lnTo>
                    <a:pt x="57" y="432"/>
                  </a:lnTo>
                  <a:lnTo>
                    <a:pt x="115" y="439"/>
                  </a:lnTo>
                  <a:lnTo>
                    <a:pt x="164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6" name="Freeform 514"/>
            <p:cNvSpPr>
              <a:spLocks/>
            </p:cNvSpPr>
            <p:nvPr/>
          </p:nvSpPr>
          <p:spPr bwMode="auto">
            <a:xfrm>
              <a:off x="1224" y="2765"/>
              <a:ext cx="11" cy="1"/>
            </a:xfrm>
            <a:custGeom>
              <a:avLst/>
              <a:gdLst>
                <a:gd name="T0" fmla="*/ 57 w 57"/>
                <a:gd name="T1" fmla="*/ 6 h 9"/>
                <a:gd name="T2" fmla="*/ 0 w 57"/>
                <a:gd name="T3" fmla="*/ 0 h 9"/>
                <a:gd name="T4" fmla="*/ 0 w 57"/>
                <a:gd name="T5" fmla="*/ 9 h 9"/>
                <a:gd name="T6" fmla="*/ 57 w 57"/>
                <a:gd name="T7" fmla="*/ 6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"/>
                <a:gd name="T14" fmla="*/ 57 w 5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">
                  <a:moveTo>
                    <a:pt x="57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7" name="Line 515"/>
            <p:cNvSpPr>
              <a:spLocks noChangeShapeType="1"/>
            </p:cNvSpPr>
            <p:nvPr/>
          </p:nvSpPr>
          <p:spPr bwMode="auto">
            <a:xfrm>
              <a:off x="1224" y="276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8" name="Freeform 516"/>
            <p:cNvSpPr>
              <a:spLocks/>
            </p:cNvSpPr>
            <p:nvPr/>
          </p:nvSpPr>
          <p:spPr bwMode="auto">
            <a:xfrm>
              <a:off x="1224" y="2765"/>
              <a:ext cx="25" cy="87"/>
            </a:xfrm>
            <a:custGeom>
              <a:avLst/>
              <a:gdLst>
                <a:gd name="T0" fmla="*/ 115 w 128"/>
                <a:gd name="T1" fmla="*/ 0 h 435"/>
                <a:gd name="T2" fmla="*/ 57 w 128"/>
                <a:gd name="T3" fmla="*/ 2 h 435"/>
                <a:gd name="T4" fmla="*/ 0 w 128"/>
                <a:gd name="T5" fmla="*/ 5 h 435"/>
                <a:gd name="T6" fmla="*/ 13 w 128"/>
                <a:gd name="T7" fmla="*/ 435 h 435"/>
                <a:gd name="T8" fmla="*/ 71 w 128"/>
                <a:gd name="T9" fmla="*/ 433 h 435"/>
                <a:gd name="T10" fmla="*/ 128 w 128"/>
                <a:gd name="T11" fmla="*/ 431 h 435"/>
                <a:gd name="T12" fmla="*/ 115 w 128"/>
                <a:gd name="T13" fmla="*/ 0 h 4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8"/>
                <a:gd name="T22" fmla="*/ 0 h 435"/>
                <a:gd name="T23" fmla="*/ 128 w 128"/>
                <a:gd name="T24" fmla="*/ 435 h 4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8" h="435">
                  <a:moveTo>
                    <a:pt x="115" y="0"/>
                  </a:moveTo>
                  <a:lnTo>
                    <a:pt x="57" y="2"/>
                  </a:lnTo>
                  <a:lnTo>
                    <a:pt x="0" y="5"/>
                  </a:lnTo>
                  <a:lnTo>
                    <a:pt x="13" y="435"/>
                  </a:lnTo>
                  <a:lnTo>
                    <a:pt x="71" y="433"/>
                  </a:lnTo>
                  <a:lnTo>
                    <a:pt x="128" y="43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49" name="Freeform 517"/>
            <p:cNvSpPr>
              <a:spLocks/>
            </p:cNvSpPr>
            <p:nvPr/>
          </p:nvSpPr>
          <p:spPr bwMode="auto">
            <a:xfrm>
              <a:off x="1224" y="2765"/>
              <a:ext cx="25" cy="87"/>
            </a:xfrm>
            <a:custGeom>
              <a:avLst/>
              <a:gdLst>
                <a:gd name="T0" fmla="*/ 115 w 128"/>
                <a:gd name="T1" fmla="*/ 0 h 435"/>
                <a:gd name="T2" fmla="*/ 57 w 128"/>
                <a:gd name="T3" fmla="*/ 2 h 435"/>
                <a:gd name="T4" fmla="*/ 0 w 128"/>
                <a:gd name="T5" fmla="*/ 5 h 435"/>
                <a:gd name="T6" fmla="*/ 13 w 128"/>
                <a:gd name="T7" fmla="*/ 435 h 435"/>
                <a:gd name="T8" fmla="*/ 71 w 128"/>
                <a:gd name="T9" fmla="*/ 433 h 435"/>
                <a:gd name="T10" fmla="*/ 128 w 128"/>
                <a:gd name="T11" fmla="*/ 431 h 435"/>
                <a:gd name="T12" fmla="*/ 115 w 128"/>
                <a:gd name="T13" fmla="*/ 0 h 4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8"/>
                <a:gd name="T22" fmla="*/ 0 h 435"/>
                <a:gd name="T23" fmla="*/ 128 w 128"/>
                <a:gd name="T24" fmla="*/ 435 h 4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8" h="435">
                  <a:moveTo>
                    <a:pt x="115" y="0"/>
                  </a:moveTo>
                  <a:lnTo>
                    <a:pt x="57" y="2"/>
                  </a:lnTo>
                  <a:lnTo>
                    <a:pt x="0" y="5"/>
                  </a:lnTo>
                  <a:lnTo>
                    <a:pt x="13" y="435"/>
                  </a:lnTo>
                  <a:lnTo>
                    <a:pt x="71" y="433"/>
                  </a:lnTo>
                  <a:lnTo>
                    <a:pt x="128" y="431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0" name="Freeform 518"/>
            <p:cNvSpPr>
              <a:spLocks/>
            </p:cNvSpPr>
            <p:nvPr/>
          </p:nvSpPr>
          <p:spPr bwMode="auto">
            <a:xfrm>
              <a:off x="1226" y="2852"/>
              <a:ext cx="12" cy="2"/>
            </a:xfrm>
            <a:custGeom>
              <a:avLst/>
              <a:gdLst>
                <a:gd name="T0" fmla="*/ 58 w 58"/>
                <a:gd name="T1" fmla="*/ 0 h 10"/>
                <a:gd name="T2" fmla="*/ 0 w 58"/>
                <a:gd name="T3" fmla="*/ 2 h 10"/>
                <a:gd name="T4" fmla="*/ 1 w 58"/>
                <a:gd name="T5" fmla="*/ 10 h 10"/>
                <a:gd name="T6" fmla="*/ 58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58" y="0"/>
                  </a:moveTo>
                  <a:lnTo>
                    <a:pt x="0" y="2"/>
                  </a:lnTo>
                  <a:lnTo>
                    <a:pt x="1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1" name="Line 519"/>
            <p:cNvSpPr>
              <a:spLocks noChangeShapeType="1"/>
            </p:cNvSpPr>
            <p:nvPr/>
          </p:nvSpPr>
          <p:spPr bwMode="auto">
            <a:xfrm>
              <a:off x="1226" y="285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2" name="Freeform 520"/>
            <p:cNvSpPr>
              <a:spLocks/>
            </p:cNvSpPr>
            <p:nvPr/>
          </p:nvSpPr>
          <p:spPr bwMode="auto">
            <a:xfrm>
              <a:off x="1227" y="2850"/>
              <a:ext cx="37" cy="87"/>
            </a:xfrm>
            <a:custGeom>
              <a:avLst/>
              <a:gdLst>
                <a:gd name="T0" fmla="*/ 113 w 188"/>
                <a:gd name="T1" fmla="*/ 0 h 437"/>
                <a:gd name="T2" fmla="*/ 57 w 188"/>
                <a:gd name="T3" fmla="*/ 10 h 437"/>
                <a:gd name="T4" fmla="*/ 0 w 188"/>
                <a:gd name="T5" fmla="*/ 20 h 437"/>
                <a:gd name="T6" fmla="*/ 74 w 188"/>
                <a:gd name="T7" fmla="*/ 437 h 437"/>
                <a:gd name="T8" fmla="*/ 131 w 188"/>
                <a:gd name="T9" fmla="*/ 427 h 437"/>
                <a:gd name="T10" fmla="*/ 188 w 188"/>
                <a:gd name="T11" fmla="*/ 417 h 437"/>
                <a:gd name="T12" fmla="*/ 113 w 188"/>
                <a:gd name="T13" fmla="*/ 0 h 4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437"/>
                <a:gd name="T23" fmla="*/ 188 w 188"/>
                <a:gd name="T24" fmla="*/ 437 h 4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437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74" y="437"/>
                  </a:lnTo>
                  <a:lnTo>
                    <a:pt x="131" y="427"/>
                  </a:lnTo>
                  <a:lnTo>
                    <a:pt x="188" y="41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3" name="Freeform 521"/>
            <p:cNvSpPr>
              <a:spLocks/>
            </p:cNvSpPr>
            <p:nvPr/>
          </p:nvSpPr>
          <p:spPr bwMode="auto">
            <a:xfrm>
              <a:off x="1227" y="2850"/>
              <a:ext cx="37" cy="87"/>
            </a:xfrm>
            <a:custGeom>
              <a:avLst/>
              <a:gdLst>
                <a:gd name="T0" fmla="*/ 113 w 188"/>
                <a:gd name="T1" fmla="*/ 0 h 437"/>
                <a:gd name="T2" fmla="*/ 57 w 188"/>
                <a:gd name="T3" fmla="*/ 10 h 437"/>
                <a:gd name="T4" fmla="*/ 0 w 188"/>
                <a:gd name="T5" fmla="*/ 20 h 437"/>
                <a:gd name="T6" fmla="*/ 74 w 188"/>
                <a:gd name="T7" fmla="*/ 437 h 437"/>
                <a:gd name="T8" fmla="*/ 131 w 188"/>
                <a:gd name="T9" fmla="*/ 427 h 437"/>
                <a:gd name="T10" fmla="*/ 188 w 188"/>
                <a:gd name="T11" fmla="*/ 417 h 437"/>
                <a:gd name="T12" fmla="*/ 113 w 188"/>
                <a:gd name="T13" fmla="*/ 0 h 4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437"/>
                <a:gd name="T23" fmla="*/ 188 w 188"/>
                <a:gd name="T24" fmla="*/ 437 h 4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437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74" y="437"/>
                  </a:lnTo>
                  <a:lnTo>
                    <a:pt x="131" y="427"/>
                  </a:lnTo>
                  <a:lnTo>
                    <a:pt x="188" y="417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4" name="Freeform 522"/>
            <p:cNvSpPr>
              <a:spLocks/>
            </p:cNvSpPr>
            <p:nvPr/>
          </p:nvSpPr>
          <p:spPr bwMode="auto">
            <a:xfrm>
              <a:off x="1241" y="2933"/>
              <a:ext cx="23" cy="14"/>
            </a:xfrm>
            <a:custGeom>
              <a:avLst/>
              <a:gdLst>
                <a:gd name="T0" fmla="*/ 57 w 115"/>
                <a:gd name="T1" fmla="*/ 10 h 68"/>
                <a:gd name="T2" fmla="*/ 114 w 115"/>
                <a:gd name="T3" fmla="*/ 0 h 68"/>
                <a:gd name="T4" fmla="*/ 115 w 115"/>
                <a:gd name="T5" fmla="*/ 13 h 68"/>
                <a:gd name="T6" fmla="*/ 113 w 115"/>
                <a:gd name="T7" fmla="*/ 26 h 68"/>
                <a:gd name="T8" fmla="*/ 108 w 115"/>
                <a:gd name="T9" fmla="*/ 38 h 68"/>
                <a:gd name="T10" fmla="*/ 100 w 115"/>
                <a:gd name="T11" fmla="*/ 48 h 68"/>
                <a:gd name="T12" fmla="*/ 90 w 115"/>
                <a:gd name="T13" fmla="*/ 57 h 68"/>
                <a:gd name="T14" fmla="*/ 79 w 115"/>
                <a:gd name="T15" fmla="*/ 64 h 68"/>
                <a:gd name="T16" fmla="*/ 67 w 115"/>
                <a:gd name="T17" fmla="*/ 67 h 68"/>
                <a:gd name="T18" fmla="*/ 55 w 115"/>
                <a:gd name="T19" fmla="*/ 68 h 68"/>
                <a:gd name="T20" fmla="*/ 41 w 115"/>
                <a:gd name="T21" fmla="*/ 66 h 68"/>
                <a:gd name="T22" fmla="*/ 29 w 115"/>
                <a:gd name="T23" fmla="*/ 61 h 68"/>
                <a:gd name="T24" fmla="*/ 19 w 115"/>
                <a:gd name="T25" fmla="*/ 54 h 68"/>
                <a:gd name="T26" fmla="*/ 10 w 115"/>
                <a:gd name="T27" fmla="*/ 44 h 68"/>
                <a:gd name="T28" fmla="*/ 4 w 115"/>
                <a:gd name="T29" fmla="*/ 32 h 68"/>
                <a:gd name="T30" fmla="*/ 0 w 115"/>
                <a:gd name="T31" fmla="*/ 20 h 68"/>
                <a:gd name="T32" fmla="*/ 57 w 115"/>
                <a:gd name="T33" fmla="*/ 10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8"/>
                <a:gd name="T53" fmla="*/ 115 w 115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8">
                  <a:moveTo>
                    <a:pt x="57" y="10"/>
                  </a:moveTo>
                  <a:lnTo>
                    <a:pt x="114" y="0"/>
                  </a:lnTo>
                  <a:lnTo>
                    <a:pt x="115" y="13"/>
                  </a:lnTo>
                  <a:lnTo>
                    <a:pt x="113" y="26"/>
                  </a:lnTo>
                  <a:lnTo>
                    <a:pt x="108" y="38"/>
                  </a:lnTo>
                  <a:lnTo>
                    <a:pt x="100" y="48"/>
                  </a:lnTo>
                  <a:lnTo>
                    <a:pt x="90" y="57"/>
                  </a:lnTo>
                  <a:lnTo>
                    <a:pt x="79" y="64"/>
                  </a:lnTo>
                  <a:lnTo>
                    <a:pt x="67" y="67"/>
                  </a:lnTo>
                  <a:lnTo>
                    <a:pt x="55" y="68"/>
                  </a:lnTo>
                  <a:lnTo>
                    <a:pt x="41" y="66"/>
                  </a:lnTo>
                  <a:lnTo>
                    <a:pt x="29" y="61"/>
                  </a:lnTo>
                  <a:lnTo>
                    <a:pt x="19" y="54"/>
                  </a:lnTo>
                  <a:lnTo>
                    <a:pt x="10" y="44"/>
                  </a:lnTo>
                  <a:lnTo>
                    <a:pt x="4" y="32"/>
                  </a:lnTo>
                  <a:lnTo>
                    <a:pt x="0" y="20"/>
                  </a:lnTo>
                  <a:lnTo>
                    <a:pt x="5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5" name="Freeform 523"/>
            <p:cNvSpPr>
              <a:spLocks/>
            </p:cNvSpPr>
            <p:nvPr/>
          </p:nvSpPr>
          <p:spPr bwMode="auto">
            <a:xfrm>
              <a:off x="1241" y="2933"/>
              <a:ext cx="23" cy="14"/>
            </a:xfrm>
            <a:custGeom>
              <a:avLst/>
              <a:gdLst>
                <a:gd name="T0" fmla="*/ 114 w 115"/>
                <a:gd name="T1" fmla="*/ 0 h 68"/>
                <a:gd name="T2" fmla="*/ 115 w 115"/>
                <a:gd name="T3" fmla="*/ 13 h 68"/>
                <a:gd name="T4" fmla="*/ 113 w 115"/>
                <a:gd name="T5" fmla="*/ 26 h 68"/>
                <a:gd name="T6" fmla="*/ 108 w 115"/>
                <a:gd name="T7" fmla="*/ 38 h 68"/>
                <a:gd name="T8" fmla="*/ 100 w 115"/>
                <a:gd name="T9" fmla="*/ 48 h 68"/>
                <a:gd name="T10" fmla="*/ 90 w 115"/>
                <a:gd name="T11" fmla="*/ 57 h 68"/>
                <a:gd name="T12" fmla="*/ 79 w 115"/>
                <a:gd name="T13" fmla="*/ 64 h 68"/>
                <a:gd name="T14" fmla="*/ 67 w 115"/>
                <a:gd name="T15" fmla="*/ 67 h 68"/>
                <a:gd name="T16" fmla="*/ 55 w 115"/>
                <a:gd name="T17" fmla="*/ 68 h 68"/>
                <a:gd name="T18" fmla="*/ 41 w 115"/>
                <a:gd name="T19" fmla="*/ 66 h 68"/>
                <a:gd name="T20" fmla="*/ 29 w 115"/>
                <a:gd name="T21" fmla="*/ 61 h 68"/>
                <a:gd name="T22" fmla="*/ 19 w 115"/>
                <a:gd name="T23" fmla="*/ 54 h 68"/>
                <a:gd name="T24" fmla="*/ 10 w 115"/>
                <a:gd name="T25" fmla="*/ 44 h 68"/>
                <a:gd name="T26" fmla="*/ 4 w 115"/>
                <a:gd name="T27" fmla="*/ 32 h 68"/>
                <a:gd name="T28" fmla="*/ 0 w 115"/>
                <a:gd name="T29" fmla="*/ 20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8"/>
                <a:gd name="T47" fmla="*/ 115 w 115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8">
                  <a:moveTo>
                    <a:pt x="114" y="0"/>
                  </a:moveTo>
                  <a:lnTo>
                    <a:pt x="115" y="13"/>
                  </a:lnTo>
                  <a:lnTo>
                    <a:pt x="113" y="26"/>
                  </a:lnTo>
                  <a:lnTo>
                    <a:pt x="108" y="38"/>
                  </a:lnTo>
                  <a:lnTo>
                    <a:pt x="100" y="48"/>
                  </a:lnTo>
                  <a:lnTo>
                    <a:pt x="90" y="57"/>
                  </a:lnTo>
                  <a:lnTo>
                    <a:pt x="79" y="64"/>
                  </a:lnTo>
                  <a:lnTo>
                    <a:pt x="67" y="67"/>
                  </a:lnTo>
                  <a:lnTo>
                    <a:pt x="55" y="68"/>
                  </a:lnTo>
                  <a:lnTo>
                    <a:pt x="41" y="66"/>
                  </a:lnTo>
                  <a:lnTo>
                    <a:pt x="29" y="61"/>
                  </a:lnTo>
                  <a:lnTo>
                    <a:pt x="19" y="54"/>
                  </a:lnTo>
                  <a:lnTo>
                    <a:pt x="10" y="44"/>
                  </a:lnTo>
                  <a:lnTo>
                    <a:pt x="4" y="32"/>
                  </a:lnTo>
                  <a:lnTo>
                    <a:pt x="0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6" name="Freeform 524"/>
            <p:cNvSpPr>
              <a:spLocks/>
            </p:cNvSpPr>
            <p:nvPr/>
          </p:nvSpPr>
          <p:spPr bwMode="auto">
            <a:xfrm>
              <a:off x="1480" y="2484"/>
              <a:ext cx="13" cy="22"/>
            </a:xfrm>
            <a:custGeom>
              <a:avLst/>
              <a:gdLst>
                <a:gd name="T0" fmla="*/ 57 w 67"/>
                <a:gd name="T1" fmla="*/ 57 h 114"/>
                <a:gd name="T2" fmla="*/ 47 w 67"/>
                <a:gd name="T3" fmla="*/ 114 h 114"/>
                <a:gd name="T4" fmla="*/ 35 w 67"/>
                <a:gd name="T5" fmla="*/ 111 h 114"/>
                <a:gd name="T6" fmla="*/ 24 w 67"/>
                <a:gd name="T7" fmla="*/ 104 h 114"/>
                <a:gd name="T8" fmla="*/ 14 w 67"/>
                <a:gd name="T9" fmla="*/ 96 h 114"/>
                <a:gd name="T10" fmla="*/ 6 w 67"/>
                <a:gd name="T11" fmla="*/ 85 h 114"/>
                <a:gd name="T12" fmla="*/ 2 w 67"/>
                <a:gd name="T13" fmla="*/ 73 h 114"/>
                <a:gd name="T14" fmla="*/ 0 w 67"/>
                <a:gd name="T15" fmla="*/ 61 h 114"/>
                <a:gd name="T16" fmla="*/ 1 w 67"/>
                <a:gd name="T17" fmla="*/ 47 h 114"/>
                <a:gd name="T18" fmla="*/ 4 w 67"/>
                <a:gd name="T19" fmla="*/ 35 h 114"/>
                <a:gd name="T20" fmla="*/ 11 w 67"/>
                <a:gd name="T21" fmla="*/ 24 h 114"/>
                <a:gd name="T22" fmla="*/ 18 w 67"/>
                <a:gd name="T23" fmla="*/ 14 h 114"/>
                <a:gd name="T24" fmla="*/ 30 w 67"/>
                <a:gd name="T25" fmla="*/ 6 h 114"/>
                <a:gd name="T26" fmla="*/ 42 w 67"/>
                <a:gd name="T27" fmla="*/ 2 h 114"/>
                <a:gd name="T28" fmla="*/ 54 w 67"/>
                <a:gd name="T29" fmla="*/ 0 h 114"/>
                <a:gd name="T30" fmla="*/ 67 w 67"/>
                <a:gd name="T31" fmla="*/ 1 h 114"/>
                <a:gd name="T32" fmla="*/ 57 w 67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4"/>
                <a:gd name="T53" fmla="*/ 67 w 67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4">
                  <a:moveTo>
                    <a:pt x="57" y="57"/>
                  </a:moveTo>
                  <a:lnTo>
                    <a:pt x="47" y="114"/>
                  </a:lnTo>
                  <a:lnTo>
                    <a:pt x="35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6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8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7" y="1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7" name="Freeform 525"/>
            <p:cNvSpPr>
              <a:spLocks/>
            </p:cNvSpPr>
            <p:nvPr/>
          </p:nvSpPr>
          <p:spPr bwMode="auto">
            <a:xfrm>
              <a:off x="1480" y="2484"/>
              <a:ext cx="13" cy="22"/>
            </a:xfrm>
            <a:custGeom>
              <a:avLst/>
              <a:gdLst>
                <a:gd name="T0" fmla="*/ 47 w 67"/>
                <a:gd name="T1" fmla="*/ 114 h 114"/>
                <a:gd name="T2" fmla="*/ 35 w 67"/>
                <a:gd name="T3" fmla="*/ 111 h 114"/>
                <a:gd name="T4" fmla="*/ 24 w 67"/>
                <a:gd name="T5" fmla="*/ 104 h 114"/>
                <a:gd name="T6" fmla="*/ 14 w 67"/>
                <a:gd name="T7" fmla="*/ 96 h 114"/>
                <a:gd name="T8" fmla="*/ 6 w 67"/>
                <a:gd name="T9" fmla="*/ 85 h 114"/>
                <a:gd name="T10" fmla="*/ 2 w 67"/>
                <a:gd name="T11" fmla="*/ 73 h 114"/>
                <a:gd name="T12" fmla="*/ 0 w 67"/>
                <a:gd name="T13" fmla="*/ 61 h 114"/>
                <a:gd name="T14" fmla="*/ 1 w 67"/>
                <a:gd name="T15" fmla="*/ 47 h 114"/>
                <a:gd name="T16" fmla="*/ 4 w 67"/>
                <a:gd name="T17" fmla="*/ 35 h 114"/>
                <a:gd name="T18" fmla="*/ 11 w 67"/>
                <a:gd name="T19" fmla="*/ 24 h 114"/>
                <a:gd name="T20" fmla="*/ 18 w 67"/>
                <a:gd name="T21" fmla="*/ 14 h 114"/>
                <a:gd name="T22" fmla="*/ 30 w 67"/>
                <a:gd name="T23" fmla="*/ 6 h 114"/>
                <a:gd name="T24" fmla="*/ 42 w 67"/>
                <a:gd name="T25" fmla="*/ 2 h 114"/>
                <a:gd name="T26" fmla="*/ 54 w 67"/>
                <a:gd name="T27" fmla="*/ 0 h 114"/>
                <a:gd name="T28" fmla="*/ 67 w 67"/>
                <a:gd name="T29" fmla="*/ 1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4"/>
                <a:gd name="T47" fmla="*/ 67 w 6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4">
                  <a:moveTo>
                    <a:pt x="47" y="114"/>
                  </a:moveTo>
                  <a:lnTo>
                    <a:pt x="35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6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8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8" name="Freeform 526"/>
            <p:cNvSpPr>
              <a:spLocks/>
            </p:cNvSpPr>
            <p:nvPr/>
          </p:nvSpPr>
          <p:spPr bwMode="auto">
            <a:xfrm>
              <a:off x="1489" y="2484"/>
              <a:ext cx="37" cy="28"/>
            </a:xfrm>
            <a:custGeom>
              <a:avLst/>
              <a:gdLst>
                <a:gd name="T0" fmla="*/ 20 w 183"/>
                <a:gd name="T1" fmla="*/ 0 h 141"/>
                <a:gd name="T2" fmla="*/ 10 w 183"/>
                <a:gd name="T3" fmla="*/ 56 h 141"/>
                <a:gd name="T4" fmla="*/ 0 w 183"/>
                <a:gd name="T5" fmla="*/ 113 h 141"/>
                <a:gd name="T6" fmla="*/ 163 w 183"/>
                <a:gd name="T7" fmla="*/ 141 h 141"/>
                <a:gd name="T8" fmla="*/ 173 w 183"/>
                <a:gd name="T9" fmla="*/ 84 h 141"/>
                <a:gd name="T10" fmla="*/ 183 w 183"/>
                <a:gd name="T11" fmla="*/ 28 h 141"/>
                <a:gd name="T12" fmla="*/ 20 w 183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1"/>
                <a:gd name="T23" fmla="*/ 183 w 183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1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63" y="141"/>
                  </a:lnTo>
                  <a:lnTo>
                    <a:pt x="173" y="84"/>
                  </a:lnTo>
                  <a:lnTo>
                    <a:pt x="183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59" name="Freeform 527"/>
            <p:cNvSpPr>
              <a:spLocks/>
            </p:cNvSpPr>
            <p:nvPr/>
          </p:nvSpPr>
          <p:spPr bwMode="auto">
            <a:xfrm>
              <a:off x="1489" y="2484"/>
              <a:ext cx="37" cy="28"/>
            </a:xfrm>
            <a:custGeom>
              <a:avLst/>
              <a:gdLst>
                <a:gd name="T0" fmla="*/ 20 w 183"/>
                <a:gd name="T1" fmla="*/ 0 h 141"/>
                <a:gd name="T2" fmla="*/ 10 w 183"/>
                <a:gd name="T3" fmla="*/ 56 h 141"/>
                <a:gd name="T4" fmla="*/ 0 w 183"/>
                <a:gd name="T5" fmla="*/ 113 h 141"/>
                <a:gd name="T6" fmla="*/ 163 w 183"/>
                <a:gd name="T7" fmla="*/ 141 h 141"/>
                <a:gd name="T8" fmla="*/ 173 w 183"/>
                <a:gd name="T9" fmla="*/ 84 h 141"/>
                <a:gd name="T10" fmla="*/ 183 w 183"/>
                <a:gd name="T11" fmla="*/ 28 h 141"/>
                <a:gd name="T12" fmla="*/ 20 w 183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1"/>
                <a:gd name="T23" fmla="*/ 183 w 183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1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63" y="141"/>
                  </a:lnTo>
                  <a:lnTo>
                    <a:pt x="173" y="84"/>
                  </a:lnTo>
                  <a:lnTo>
                    <a:pt x="183" y="28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0" name="Freeform 528"/>
            <p:cNvSpPr>
              <a:spLocks/>
            </p:cNvSpPr>
            <p:nvPr/>
          </p:nvSpPr>
          <p:spPr bwMode="auto">
            <a:xfrm>
              <a:off x="1524" y="2489"/>
              <a:ext cx="5" cy="12"/>
            </a:xfrm>
            <a:custGeom>
              <a:avLst/>
              <a:gdLst>
                <a:gd name="T0" fmla="*/ 0 w 27"/>
                <a:gd name="T1" fmla="*/ 56 h 56"/>
                <a:gd name="T2" fmla="*/ 10 w 27"/>
                <a:gd name="T3" fmla="*/ 0 h 56"/>
                <a:gd name="T4" fmla="*/ 16 w 27"/>
                <a:gd name="T5" fmla="*/ 1 h 56"/>
                <a:gd name="T6" fmla="*/ 27 w 27"/>
                <a:gd name="T7" fmla="*/ 5 h 56"/>
                <a:gd name="T8" fmla="*/ 0 w 27"/>
                <a:gd name="T9" fmla="*/ 56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6"/>
                <a:gd name="T17" fmla="*/ 27 w 2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6">
                  <a:moveTo>
                    <a:pt x="0" y="56"/>
                  </a:moveTo>
                  <a:lnTo>
                    <a:pt x="10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1" name="Freeform 529"/>
            <p:cNvSpPr>
              <a:spLocks/>
            </p:cNvSpPr>
            <p:nvPr/>
          </p:nvSpPr>
          <p:spPr bwMode="auto">
            <a:xfrm>
              <a:off x="1526" y="2489"/>
              <a:ext cx="3" cy="1"/>
            </a:xfrm>
            <a:custGeom>
              <a:avLst/>
              <a:gdLst>
                <a:gd name="T0" fmla="*/ 0 w 17"/>
                <a:gd name="T1" fmla="*/ 0 h 5"/>
                <a:gd name="T2" fmla="*/ 6 w 17"/>
                <a:gd name="T3" fmla="*/ 1 h 5"/>
                <a:gd name="T4" fmla="*/ 17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0" y="0"/>
                  </a:moveTo>
                  <a:lnTo>
                    <a:pt x="6" y="1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2" name="Freeform 530"/>
            <p:cNvSpPr>
              <a:spLocks/>
            </p:cNvSpPr>
            <p:nvPr/>
          </p:nvSpPr>
          <p:spPr bwMode="auto">
            <a:xfrm>
              <a:off x="1519" y="2490"/>
              <a:ext cx="35" cy="34"/>
            </a:xfrm>
            <a:custGeom>
              <a:avLst/>
              <a:gdLst>
                <a:gd name="T0" fmla="*/ 53 w 176"/>
                <a:gd name="T1" fmla="*/ 0 h 168"/>
                <a:gd name="T2" fmla="*/ 26 w 176"/>
                <a:gd name="T3" fmla="*/ 51 h 168"/>
                <a:gd name="T4" fmla="*/ 0 w 176"/>
                <a:gd name="T5" fmla="*/ 102 h 168"/>
                <a:gd name="T6" fmla="*/ 123 w 176"/>
                <a:gd name="T7" fmla="*/ 168 h 168"/>
                <a:gd name="T8" fmla="*/ 150 w 176"/>
                <a:gd name="T9" fmla="*/ 117 h 168"/>
                <a:gd name="T10" fmla="*/ 176 w 176"/>
                <a:gd name="T11" fmla="*/ 66 h 168"/>
                <a:gd name="T12" fmla="*/ 53 w 176"/>
                <a:gd name="T13" fmla="*/ 0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168"/>
                <a:gd name="T23" fmla="*/ 176 w 176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168">
                  <a:moveTo>
                    <a:pt x="53" y="0"/>
                  </a:moveTo>
                  <a:lnTo>
                    <a:pt x="26" y="51"/>
                  </a:lnTo>
                  <a:lnTo>
                    <a:pt x="0" y="102"/>
                  </a:lnTo>
                  <a:lnTo>
                    <a:pt x="123" y="168"/>
                  </a:lnTo>
                  <a:lnTo>
                    <a:pt x="150" y="117"/>
                  </a:lnTo>
                  <a:lnTo>
                    <a:pt x="176" y="6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3" name="Freeform 531"/>
            <p:cNvSpPr>
              <a:spLocks/>
            </p:cNvSpPr>
            <p:nvPr/>
          </p:nvSpPr>
          <p:spPr bwMode="auto">
            <a:xfrm>
              <a:off x="1519" y="2490"/>
              <a:ext cx="35" cy="34"/>
            </a:xfrm>
            <a:custGeom>
              <a:avLst/>
              <a:gdLst>
                <a:gd name="T0" fmla="*/ 53 w 176"/>
                <a:gd name="T1" fmla="*/ 0 h 168"/>
                <a:gd name="T2" fmla="*/ 26 w 176"/>
                <a:gd name="T3" fmla="*/ 51 h 168"/>
                <a:gd name="T4" fmla="*/ 0 w 176"/>
                <a:gd name="T5" fmla="*/ 102 h 168"/>
                <a:gd name="T6" fmla="*/ 123 w 176"/>
                <a:gd name="T7" fmla="*/ 168 h 168"/>
                <a:gd name="T8" fmla="*/ 150 w 176"/>
                <a:gd name="T9" fmla="*/ 117 h 168"/>
                <a:gd name="T10" fmla="*/ 176 w 176"/>
                <a:gd name="T11" fmla="*/ 66 h 168"/>
                <a:gd name="T12" fmla="*/ 53 w 176"/>
                <a:gd name="T13" fmla="*/ 0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168"/>
                <a:gd name="T23" fmla="*/ 176 w 176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168">
                  <a:moveTo>
                    <a:pt x="53" y="0"/>
                  </a:moveTo>
                  <a:lnTo>
                    <a:pt x="26" y="51"/>
                  </a:lnTo>
                  <a:lnTo>
                    <a:pt x="0" y="102"/>
                  </a:lnTo>
                  <a:lnTo>
                    <a:pt x="123" y="168"/>
                  </a:lnTo>
                  <a:lnTo>
                    <a:pt x="150" y="117"/>
                  </a:lnTo>
                  <a:lnTo>
                    <a:pt x="176" y="66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4" name="Freeform 532"/>
            <p:cNvSpPr>
              <a:spLocks/>
            </p:cNvSpPr>
            <p:nvPr/>
          </p:nvSpPr>
          <p:spPr bwMode="auto">
            <a:xfrm>
              <a:off x="1543" y="2504"/>
              <a:ext cx="17" cy="21"/>
            </a:xfrm>
            <a:custGeom>
              <a:avLst/>
              <a:gdLst>
                <a:gd name="T0" fmla="*/ 27 w 84"/>
                <a:gd name="T1" fmla="*/ 51 h 108"/>
                <a:gd name="T2" fmla="*/ 53 w 84"/>
                <a:gd name="T3" fmla="*/ 0 h 108"/>
                <a:gd name="T4" fmla="*/ 64 w 84"/>
                <a:gd name="T5" fmla="*/ 7 h 108"/>
                <a:gd name="T6" fmla="*/ 73 w 84"/>
                <a:gd name="T7" fmla="*/ 16 h 108"/>
                <a:gd name="T8" fmla="*/ 80 w 84"/>
                <a:gd name="T9" fmla="*/ 27 h 108"/>
                <a:gd name="T10" fmla="*/ 83 w 84"/>
                <a:gd name="T11" fmla="*/ 40 h 108"/>
                <a:gd name="T12" fmla="*/ 84 w 84"/>
                <a:gd name="T13" fmla="*/ 53 h 108"/>
                <a:gd name="T14" fmla="*/ 82 w 84"/>
                <a:gd name="T15" fmla="*/ 66 h 108"/>
                <a:gd name="T16" fmla="*/ 78 w 84"/>
                <a:gd name="T17" fmla="*/ 77 h 108"/>
                <a:gd name="T18" fmla="*/ 70 w 84"/>
                <a:gd name="T19" fmla="*/ 88 h 108"/>
                <a:gd name="T20" fmla="*/ 61 w 84"/>
                <a:gd name="T21" fmla="*/ 97 h 108"/>
                <a:gd name="T22" fmla="*/ 50 w 84"/>
                <a:gd name="T23" fmla="*/ 104 h 108"/>
                <a:gd name="T24" fmla="*/ 38 w 84"/>
                <a:gd name="T25" fmla="*/ 107 h 108"/>
                <a:gd name="T26" fmla="*/ 24 w 84"/>
                <a:gd name="T27" fmla="*/ 108 h 108"/>
                <a:gd name="T28" fmla="*/ 11 w 84"/>
                <a:gd name="T29" fmla="*/ 106 h 108"/>
                <a:gd name="T30" fmla="*/ 0 w 84"/>
                <a:gd name="T31" fmla="*/ 102 h 108"/>
                <a:gd name="T32" fmla="*/ 27 w 84"/>
                <a:gd name="T33" fmla="*/ 51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108"/>
                <a:gd name="T53" fmla="*/ 84 w 84"/>
                <a:gd name="T54" fmla="*/ 108 h 1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108">
                  <a:moveTo>
                    <a:pt x="27" y="51"/>
                  </a:moveTo>
                  <a:lnTo>
                    <a:pt x="53" y="0"/>
                  </a:lnTo>
                  <a:lnTo>
                    <a:pt x="64" y="7"/>
                  </a:lnTo>
                  <a:lnTo>
                    <a:pt x="73" y="16"/>
                  </a:lnTo>
                  <a:lnTo>
                    <a:pt x="80" y="27"/>
                  </a:lnTo>
                  <a:lnTo>
                    <a:pt x="83" y="40"/>
                  </a:lnTo>
                  <a:lnTo>
                    <a:pt x="84" y="53"/>
                  </a:lnTo>
                  <a:lnTo>
                    <a:pt x="82" y="66"/>
                  </a:lnTo>
                  <a:lnTo>
                    <a:pt x="78" y="77"/>
                  </a:lnTo>
                  <a:lnTo>
                    <a:pt x="70" y="88"/>
                  </a:lnTo>
                  <a:lnTo>
                    <a:pt x="61" y="97"/>
                  </a:lnTo>
                  <a:lnTo>
                    <a:pt x="50" y="104"/>
                  </a:lnTo>
                  <a:lnTo>
                    <a:pt x="38" y="107"/>
                  </a:lnTo>
                  <a:lnTo>
                    <a:pt x="24" y="108"/>
                  </a:lnTo>
                  <a:lnTo>
                    <a:pt x="11" y="106"/>
                  </a:lnTo>
                  <a:lnTo>
                    <a:pt x="0" y="102"/>
                  </a:lnTo>
                  <a:lnTo>
                    <a:pt x="2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5" name="Freeform 533"/>
            <p:cNvSpPr>
              <a:spLocks/>
            </p:cNvSpPr>
            <p:nvPr/>
          </p:nvSpPr>
          <p:spPr bwMode="auto">
            <a:xfrm>
              <a:off x="1543" y="2504"/>
              <a:ext cx="17" cy="21"/>
            </a:xfrm>
            <a:custGeom>
              <a:avLst/>
              <a:gdLst>
                <a:gd name="T0" fmla="*/ 53 w 84"/>
                <a:gd name="T1" fmla="*/ 0 h 108"/>
                <a:gd name="T2" fmla="*/ 64 w 84"/>
                <a:gd name="T3" fmla="*/ 7 h 108"/>
                <a:gd name="T4" fmla="*/ 73 w 84"/>
                <a:gd name="T5" fmla="*/ 16 h 108"/>
                <a:gd name="T6" fmla="*/ 80 w 84"/>
                <a:gd name="T7" fmla="*/ 27 h 108"/>
                <a:gd name="T8" fmla="*/ 83 w 84"/>
                <a:gd name="T9" fmla="*/ 40 h 108"/>
                <a:gd name="T10" fmla="*/ 84 w 84"/>
                <a:gd name="T11" fmla="*/ 53 h 108"/>
                <a:gd name="T12" fmla="*/ 82 w 84"/>
                <a:gd name="T13" fmla="*/ 66 h 108"/>
                <a:gd name="T14" fmla="*/ 78 w 84"/>
                <a:gd name="T15" fmla="*/ 77 h 108"/>
                <a:gd name="T16" fmla="*/ 70 w 84"/>
                <a:gd name="T17" fmla="*/ 88 h 108"/>
                <a:gd name="T18" fmla="*/ 61 w 84"/>
                <a:gd name="T19" fmla="*/ 97 h 108"/>
                <a:gd name="T20" fmla="*/ 50 w 84"/>
                <a:gd name="T21" fmla="*/ 104 h 108"/>
                <a:gd name="T22" fmla="*/ 38 w 84"/>
                <a:gd name="T23" fmla="*/ 107 h 108"/>
                <a:gd name="T24" fmla="*/ 24 w 84"/>
                <a:gd name="T25" fmla="*/ 108 h 108"/>
                <a:gd name="T26" fmla="*/ 11 w 84"/>
                <a:gd name="T27" fmla="*/ 106 h 108"/>
                <a:gd name="T28" fmla="*/ 0 w 84"/>
                <a:gd name="T29" fmla="*/ 102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08"/>
                <a:gd name="T47" fmla="*/ 84 w 84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08">
                  <a:moveTo>
                    <a:pt x="53" y="0"/>
                  </a:moveTo>
                  <a:lnTo>
                    <a:pt x="64" y="7"/>
                  </a:lnTo>
                  <a:lnTo>
                    <a:pt x="73" y="16"/>
                  </a:lnTo>
                  <a:lnTo>
                    <a:pt x="80" y="27"/>
                  </a:lnTo>
                  <a:lnTo>
                    <a:pt x="83" y="40"/>
                  </a:lnTo>
                  <a:lnTo>
                    <a:pt x="84" y="53"/>
                  </a:lnTo>
                  <a:lnTo>
                    <a:pt x="82" y="66"/>
                  </a:lnTo>
                  <a:lnTo>
                    <a:pt x="78" y="77"/>
                  </a:lnTo>
                  <a:lnTo>
                    <a:pt x="70" y="88"/>
                  </a:lnTo>
                  <a:lnTo>
                    <a:pt x="61" y="97"/>
                  </a:lnTo>
                  <a:lnTo>
                    <a:pt x="50" y="104"/>
                  </a:lnTo>
                  <a:lnTo>
                    <a:pt x="38" y="107"/>
                  </a:lnTo>
                  <a:lnTo>
                    <a:pt x="24" y="108"/>
                  </a:lnTo>
                  <a:lnTo>
                    <a:pt x="11" y="106"/>
                  </a:lnTo>
                  <a:lnTo>
                    <a:pt x="0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6" name="Freeform 534"/>
            <p:cNvSpPr>
              <a:spLocks/>
            </p:cNvSpPr>
            <p:nvPr/>
          </p:nvSpPr>
          <p:spPr bwMode="auto">
            <a:xfrm>
              <a:off x="1553" y="2514"/>
              <a:ext cx="19" cy="20"/>
            </a:xfrm>
            <a:custGeom>
              <a:avLst/>
              <a:gdLst>
                <a:gd name="T0" fmla="*/ 57 w 97"/>
                <a:gd name="T1" fmla="*/ 58 h 100"/>
                <a:gd name="T2" fmla="*/ 17 w 97"/>
                <a:gd name="T3" fmla="*/ 100 h 100"/>
                <a:gd name="T4" fmla="*/ 10 w 97"/>
                <a:gd name="T5" fmla="*/ 90 h 100"/>
                <a:gd name="T6" fmla="*/ 3 w 97"/>
                <a:gd name="T7" fmla="*/ 79 h 100"/>
                <a:gd name="T8" fmla="*/ 1 w 97"/>
                <a:gd name="T9" fmla="*/ 65 h 100"/>
                <a:gd name="T10" fmla="*/ 0 w 97"/>
                <a:gd name="T11" fmla="*/ 53 h 100"/>
                <a:gd name="T12" fmla="*/ 2 w 97"/>
                <a:gd name="T13" fmla="*/ 40 h 100"/>
                <a:gd name="T14" fmla="*/ 7 w 97"/>
                <a:gd name="T15" fmla="*/ 29 h 100"/>
                <a:gd name="T16" fmla="*/ 15 w 97"/>
                <a:gd name="T17" fmla="*/ 18 h 100"/>
                <a:gd name="T18" fmla="*/ 25 w 97"/>
                <a:gd name="T19" fmla="*/ 10 h 100"/>
                <a:gd name="T20" fmla="*/ 36 w 97"/>
                <a:gd name="T21" fmla="*/ 3 h 100"/>
                <a:gd name="T22" fmla="*/ 50 w 97"/>
                <a:gd name="T23" fmla="*/ 1 h 100"/>
                <a:gd name="T24" fmla="*/ 62 w 97"/>
                <a:gd name="T25" fmla="*/ 0 h 100"/>
                <a:gd name="T26" fmla="*/ 75 w 97"/>
                <a:gd name="T27" fmla="*/ 2 h 100"/>
                <a:gd name="T28" fmla="*/ 86 w 97"/>
                <a:gd name="T29" fmla="*/ 8 h 100"/>
                <a:gd name="T30" fmla="*/ 97 w 97"/>
                <a:gd name="T31" fmla="*/ 15 h 100"/>
                <a:gd name="T32" fmla="*/ 57 w 97"/>
                <a:gd name="T33" fmla="*/ 58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100"/>
                <a:gd name="T53" fmla="*/ 97 w 97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100">
                  <a:moveTo>
                    <a:pt x="57" y="58"/>
                  </a:moveTo>
                  <a:lnTo>
                    <a:pt x="17" y="100"/>
                  </a:lnTo>
                  <a:lnTo>
                    <a:pt x="10" y="90"/>
                  </a:lnTo>
                  <a:lnTo>
                    <a:pt x="3" y="79"/>
                  </a:lnTo>
                  <a:lnTo>
                    <a:pt x="1" y="65"/>
                  </a:lnTo>
                  <a:lnTo>
                    <a:pt x="0" y="53"/>
                  </a:lnTo>
                  <a:lnTo>
                    <a:pt x="2" y="40"/>
                  </a:lnTo>
                  <a:lnTo>
                    <a:pt x="7" y="29"/>
                  </a:lnTo>
                  <a:lnTo>
                    <a:pt x="15" y="18"/>
                  </a:lnTo>
                  <a:lnTo>
                    <a:pt x="25" y="10"/>
                  </a:lnTo>
                  <a:lnTo>
                    <a:pt x="36" y="3"/>
                  </a:lnTo>
                  <a:lnTo>
                    <a:pt x="50" y="1"/>
                  </a:lnTo>
                  <a:lnTo>
                    <a:pt x="62" y="0"/>
                  </a:lnTo>
                  <a:lnTo>
                    <a:pt x="75" y="2"/>
                  </a:lnTo>
                  <a:lnTo>
                    <a:pt x="86" y="8"/>
                  </a:lnTo>
                  <a:lnTo>
                    <a:pt x="97" y="15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7" name="Freeform 535"/>
            <p:cNvSpPr>
              <a:spLocks/>
            </p:cNvSpPr>
            <p:nvPr/>
          </p:nvSpPr>
          <p:spPr bwMode="auto">
            <a:xfrm>
              <a:off x="1553" y="2514"/>
              <a:ext cx="19" cy="20"/>
            </a:xfrm>
            <a:custGeom>
              <a:avLst/>
              <a:gdLst>
                <a:gd name="T0" fmla="*/ 17 w 97"/>
                <a:gd name="T1" fmla="*/ 100 h 100"/>
                <a:gd name="T2" fmla="*/ 10 w 97"/>
                <a:gd name="T3" fmla="*/ 90 h 100"/>
                <a:gd name="T4" fmla="*/ 3 w 97"/>
                <a:gd name="T5" fmla="*/ 79 h 100"/>
                <a:gd name="T6" fmla="*/ 1 w 97"/>
                <a:gd name="T7" fmla="*/ 65 h 100"/>
                <a:gd name="T8" fmla="*/ 0 w 97"/>
                <a:gd name="T9" fmla="*/ 53 h 100"/>
                <a:gd name="T10" fmla="*/ 2 w 97"/>
                <a:gd name="T11" fmla="*/ 40 h 100"/>
                <a:gd name="T12" fmla="*/ 7 w 97"/>
                <a:gd name="T13" fmla="*/ 29 h 100"/>
                <a:gd name="T14" fmla="*/ 15 w 97"/>
                <a:gd name="T15" fmla="*/ 18 h 100"/>
                <a:gd name="T16" fmla="*/ 25 w 97"/>
                <a:gd name="T17" fmla="*/ 10 h 100"/>
                <a:gd name="T18" fmla="*/ 36 w 97"/>
                <a:gd name="T19" fmla="*/ 3 h 100"/>
                <a:gd name="T20" fmla="*/ 50 w 97"/>
                <a:gd name="T21" fmla="*/ 1 h 100"/>
                <a:gd name="T22" fmla="*/ 62 w 97"/>
                <a:gd name="T23" fmla="*/ 0 h 100"/>
                <a:gd name="T24" fmla="*/ 75 w 97"/>
                <a:gd name="T25" fmla="*/ 2 h 100"/>
                <a:gd name="T26" fmla="*/ 86 w 97"/>
                <a:gd name="T27" fmla="*/ 8 h 100"/>
                <a:gd name="T28" fmla="*/ 97 w 97"/>
                <a:gd name="T29" fmla="*/ 15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"/>
                <a:gd name="T46" fmla="*/ 0 h 100"/>
                <a:gd name="T47" fmla="*/ 97 w 97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" h="100">
                  <a:moveTo>
                    <a:pt x="17" y="100"/>
                  </a:moveTo>
                  <a:lnTo>
                    <a:pt x="10" y="90"/>
                  </a:lnTo>
                  <a:lnTo>
                    <a:pt x="3" y="79"/>
                  </a:lnTo>
                  <a:lnTo>
                    <a:pt x="1" y="65"/>
                  </a:lnTo>
                  <a:lnTo>
                    <a:pt x="0" y="53"/>
                  </a:lnTo>
                  <a:lnTo>
                    <a:pt x="2" y="40"/>
                  </a:lnTo>
                  <a:lnTo>
                    <a:pt x="7" y="29"/>
                  </a:lnTo>
                  <a:lnTo>
                    <a:pt x="15" y="18"/>
                  </a:lnTo>
                  <a:lnTo>
                    <a:pt x="25" y="10"/>
                  </a:lnTo>
                  <a:lnTo>
                    <a:pt x="36" y="3"/>
                  </a:lnTo>
                  <a:lnTo>
                    <a:pt x="50" y="1"/>
                  </a:lnTo>
                  <a:lnTo>
                    <a:pt x="62" y="0"/>
                  </a:lnTo>
                  <a:lnTo>
                    <a:pt x="75" y="2"/>
                  </a:lnTo>
                  <a:lnTo>
                    <a:pt x="86" y="8"/>
                  </a:lnTo>
                  <a:lnTo>
                    <a:pt x="97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8" name="Freeform 536"/>
            <p:cNvSpPr>
              <a:spLocks/>
            </p:cNvSpPr>
            <p:nvPr/>
          </p:nvSpPr>
          <p:spPr bwMode="auto">
            <a:xfrm>
              <a:off x="1556" y="2517"/>
              <a:ext cx="37" cy="36"/>
            </a:xfrm>
            <a:custGeom>
              <a:avLst/>
              <a:gdLst>
                <a:gd name="T0" fmla="*/ 80 w 181"/>
                <a:gd name="T1" fmla="*/ 0 h 180"/>
                <a:gd name="T2" fmla="*/ 40 w 181"/>
                <a:gd name="T3" fmla="*/ 43 h 180"/>
                <a:gd name="T4" fmla="*/ 0 w 181"/>
                <a:gd name="T5" fmla="*/ 85 h 180"/>
                <a:gd name="T6" fmla="*/ 101 w 181"/>
                <a:gd name="T7" fmla="*/ 180 h 180"/>
                <a:gd name="T8" fmla="*/ 141 w 181"/>
                <a:gd name="T9" fmla="*/ 138 h 180"/>
                <a:gd name="T10" fmla="*/ 181 w 181"/>
                <a:gd name="T11" fmla="*/ 96 h 180"/>
                <a:gd name="T12" fmla="*/ 80 w 181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180"/>
                <a:gd name="T23" fmla="*/ 181 w 181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180">
                  <a:moveTo>
                    <a:pt x="80" y="0"/>
                  </a:moveTo>
                  <a:lnTo>
                    <a:pt x="40" y="43"/>
                  </a:lnTo>
                  <a:lnTo>
                    <a:pt x="0" y="85"/>
                  </a:lnTo>
                  <a:lnTo>
                    <a:pt x="101" y="180"/>
                  </a:lnTo>
                  <a:lnTo>
                    <a:pt x="141" y="138"/>
                  </a:lnTo>
                  <a:lnTo>
                    <a:pt x="181" y="9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69" name="Freeform 537"/>
            <p:cNvSpPr>
              <a:spLocks/>
            </p:cNvSpPr>
            <p:nvPr/>
          </p:nvSpPr>
          <p:spPr bwMode="auto">
            <a:xfrm>
              <a:off x="1556" y="2517"/>
              <a:ext cx="37" cy="36"/>
            </a:xfrm>
            <a:custGeom>
              <a:avLst/>
              <a:gdLst>
                <a:gd name="T0" fmla="*/ 80 w 181"/>
                <a:gd name="T1" fmla="*/ 0 h 180"/>
                <a:gd name="T2" fmla="*/ 40 w 181"/>
                <a:gd name="T3" fmla="*/ 43 h 180"/>
                <a:gd name="T4" fmla="*/ 0 w 181"/>
                <a:gd name="T5" fmla="*/ 85 h 180"/>
                <a:gd name="T6" fmla="*/ 101 w 181"/>
                <a:gd name="T7" fmla="*/ 180 h 180"/>
                <a:gd name="T8" fmla="*/ 141 w 181"/>
                <a:gd name="T9" fmla="*/ 138 h 180"/>
                <a:gd name="T10" fmla="*/ 181 w 181"/>
                <a:gd name="T11" fmla="*/ 96 h 180"/>
                <a:gd name="T12" fmla="*/ 80 w 181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180"/>
                <a:gd name="T23" fmla="*/ 181 w 181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180">
                  <a:moveTo>
                    <a:pt x="80" y="0"/>
                  </a:moveTo>
                  <a:lnTo>
                    <a:pt x="40" y="43"/>
                  </a:lnTo>
                  <a:lnTo>
                    <a:pt x="0" y="85"/>
                  </a:lnTo>
                  <a:lnTo>
                    <a:pt x="101" y="180"/>
                  </a:lnTo>
                  <a:lnTo>
                    <a:pt x="141" y="138"/>
                  </a:lnTo>
                  <a:lnTo>
                    <a:pt x="181" y="96"/>
                  </a:lnTo>
                  <a:lnTo>
                    <a:pt x="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0" name="Freeform 538"/>
            <p:cNvSpPr>
              <a:spLocks/>
            </p:cNvSpPr>
            <p:nvPr/>
          </p:nvSpPr>
          <p:spPr bwMode="auto">
            <a:xfrm>
              <a:off x="1585" y="2536"/>
              <a:ext cx="9" cy="9"/>
            </a:xfrm>
            <a:custGeom>
              <a:avLst/>
              <a:gdLst>
                <a:gd name="T0" fmla="*/ 0 w 48"/>
                <a:gd name="T1" fmla="*/ 42 h 42"/>
                <a:gd name="T2" fmla="*/ 40 w 48"/>
                <a:gd name="T3" fmla="*/ 0 h 42"/>
                <a:gd name="T4" fmla="*/ 48 w 48"/>
                <a:gd name="T5" fmla="*/ 9 h 42"/>
                <a:gd name="T6" fmla="*/ 0 w 48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2"/>
                <a:gd name="T14" fmla="*/ 48 w 4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2">
                  <a:moveTo>
                    <a:pt x="0" y="42"/>
                  </a:moveTo>
                  <a:lnTo>
                    <a:pt x="40" y="0"/>
                  </a:lnTo>
                  <a:lnTo>
                    <a:pt x="48" y="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1" name="Line 539"/>
            <p:cNvSpPr>
              <a:spLocks noChangeShapeType="1"/>
            </p:cNvSpPr>
            <p:nvPr/>
          </p:nvSpPr>
          <p:spPr bwMode="auto">
            <a:xfrm>
              <a:off x="1593" y="253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2" name="Freeform 540"/>
            <p:cNvSpPr>
              <a:spLocks/>
            </p:cNvSpPr>
            <p:nvPr/>
          </p:nvSpPr>
          <p:spPr bwMode="auto">
            <a:xfrm>
              <a:off x="1575" y="2538"/>
              <a:ext cx="45" cy="50"/>
            </a:xfrm>
            <a:custGeom>
              <a:avLst/>
              <a:gdLst>
                <a:gd name="T0" fmla="*/ 95 w 223"/>
                <a:gd name="T1" fmla="*/ 0 h 249"/>
                <a:gd name="T2" fmla="*/ 47 w 223"/>
                <a:gd name="T3" fmla="*/ 33 h 249"/>
                <a:gd name="T4" fmla="*/ 0 w 223"/>
                <a:gd name="T5" fmla="*/ 66 h 249"/>
                <a:gd name="T6" fmla="*/ 127 w 223"/>
                <a:gd name="T7" fmla="*/ 249 h 249"/>
                <a:gd name="T8" fmla="*/ 175 w 223"/>
                <a:gd name="T9" fmla="*/ 216 h 249"/>
                <a:gd name="T10" fmla="*/ 223 w 223"/>
                <a:gd name="T11" fmla="*/ 183 h 249"/>
                <a:gd name="T12" fmla="*/ 95 w 223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249"/>
                <a:gd name="T23" fmla="*/ 223 w 22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249">
                  <a:moveTo>
                    <a:pt x="95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27" y="249"/>
                  </a:lnTo>
                  <a:lnTo>
                    <a:pt x="175" y="216"/>
                  </a:lnTo>
                  <a:lnTo>
                    <a:pt x="223" y="18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3" name="Freeform 541"/>
            <p:cNvSpPr>
              <a:spLocks/>
            </p:cNvSpPr>
            <p:nvPr/>
          </p:nvSpPr>
          <p:spPr bwMode="auto">
            <a:xfrm>
              <a:off x="1575" y="2538"/>
              <a:ext cx="45" cy="50"/>
            </a:xfrm>
            <a:custGeom>
              <a:avLst/>
              <a:gdLst>
                <a:gd name="T0" fmla="*/ 95 w 223"/>
                <a:gd name="T1" fmla="*/ 0 h 249"/>
                <a:gd name="T2" fmla="*/ 47 w 223"/>
                <a:gd name="T3" fmla="*/ 33 h 249"/>
                <a:gd name="T4" fmla="*/ 0 w 223"/>
                <a:gd name="T5" fmla="*/ 66 h 249"/>
                <a:gd name="T6" fmla="*/ 127 w 223"/>
                <a:gd name="T7" fmla="*/ 249 h 249"/>
                <a:gd name="T8" fmla="*/ 175 w 223"/>
                <a:gd name="T9" fmla="*/ 216 h 249"/>
                <a:gd name="T10" fmla="*/ 223 w 223"/>
                <a:gd name="T11" fmla="*/ 183 h 249"/>
                <a:gd name="T12" fmla="*/ 95 w 223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249"/>
                <a:gd name="T23" fmla="*/ 223 w 22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249">
                  <a:moveTo>
                    <a:pt x="95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27" y="249"/>
                  </a:lnTo>
                  <a:lnTo>
                    <a:pt x="175" y="216"/>
                  </a:lnTo>
                  <a:lnTo>
                    <a:pt x="223" y="183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4" name="Freeform 542"/>
            <p:cNvSpPr>
              <a:spLocks/>
            </p:cNvSpPr>
            <p:nvPr/>
          </p:nvSpPr>
          <p:spPr bwMode="auto">
            <a:xfrm>
              <a:off x="1610" y="2575"/>
              <a:ext cx="11" cy="6"/>
            </a:xfrm>
            <a:custGeom>
              <a:avLst/>
              <a:gdLst>
                <a:gd name="T0" fmla="*/ 0 w 52"/>
                <a:gd name="T1" fmla="*/ 33 h 33"/>
                <a:gd name="T2" fmla="*/ 48 w 52"/>
                <a:gd name="T3" fmla="*/ 0 h 33"/>
                <a:gd name="T4" fmla="*/ 52 w 52"/>
                <a:gd name="T5" fmla="*/ 9 h 33"/>
                <a:gd name="T6" fmla="*/ 0 w 52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0" y="33"/>
                  </a:moveTo>
                  <a:lnTo>
                    <a:pt x="48" y="0"/>
                  </a:lnTo>
                  <a:lnTo>
                    <a:pt x="52" y="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5" name="Line 543"/>
            <p:cNvSpPr>
              <a:spLocks noChangeShapeType="1"/>
            </p:cNvSpPr>
            <p:nvPr/>
          </p:nvSpPr>
          <p:spPr bwMode="auto">
            <a:xfrm>
              <a:off x="1620" y="257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6" name="Freeform 544"/>
            <p:cNvSpPr>
              <a:spLocks/>
            </p:cNvSpPr>
            <p:nvPr/>
          </p:nvSpPr>
          <p:spPr bwMode="auto">
            <a:xfrm>
              <a:off x="1600" y="2577"/>
              <a:ext cx="24" cy="16"/>
            </a:xfrm>
            <a:custGeom>
              <a:avLst/>
              <a:gdLst>
                <a:gd name="T0" fmla="*/ 104 w 120"/>
                <a:gd name="T1" fmla="*/ 0 h 82"/>
                <a:gd name="T2" fmla="*/ 52 w 120"/>
                <a:gd name="T3" fmla="*/ 24 h 82"/>
                <a:gd name="T4" fmla="*/ 0 w 120"/>
                <a:gd name="T5" fmla="*/ 49 h 82"/>
                <a:gd name="T6" fmla="*/ 15 w 120"/>
                <a:gd name="T7" fmla="*/ 82 h 82"/>
                <a:gd name="T8" fmla="*/ 68 w 120"/>
                <a:gd name="T9" fmla="*/ 57 h 82"/>
                <a:gd name="T10" fmla="*/ 120 w 120"/>
                <a:gd name="T11" fmla="*/ 33 h 82"/>
                <a:gd name="T12" fmla="*/ 104 w 12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"/>
                <a:gd name="T22" fmla="*/ 0 h 82"/>
                <a:gd name="T23" fmla="*/ 120 w 12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" h="82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15" y="82"/>
                  </a:lnTo>
                  <a:lnTo>
                    <a:pt x="68" y="57"/>
                  </a:lnTo>
                  <a:lnTo>
                    <a:pt x="120" y="3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7" name="Freeform 545"/>
            <p:cNvSpPr>
              <a:spLocks/>
            </p:cNvSpPr>
            <p:nvPr/>
          </p:nvSpPr>
          <p:spPr bwMode="auto">
            <a:xfrm>
              <a:off x="1600" y="2577"/>
              <a:ext cx="24" cy="16"/>
            </a:xfrm>
            <a:custGeom>
              <a:avLst/>
              <a:gdLst>
                <a:gd name="T0" fmla="*/ 104 w 120"/>
                <a:gd name="T1" fmla="*/ 0 h 82"/>
                <a:gd name="T2" fmla="*/ 52 w 120"/>
                <a:gd name="T3" fmla="*/ 24 h 82"/>
                <a:gd name="T4" fmla="*/ 0 w 120"/>
                <a:gd name="T5" fmla="*/ 49 h 82"/>
                <a:gd name="T6" fmla="*/ 15 w 120"/>
                <a:gd name="T7" fmla="*/ 82 h 82"/>
                <a:gd name="T8" fmla="*/ 68 w 120"/>
                <a:gd name="T9" fmla="*/ 57 h 82"/>
                <a:gd name="T10" fmla="*/ 120 w 120"/>
                <a:gd name="T11" fmla="*/ 33 h 82"/>
                <a:gd name="T12" fmla="*/ 104 w 12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"/>
                <a:gd name="T22" fmla="*/ 0 h 82"/>
                <a:gd name="T23" fmla="*/ 120 w 12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" h="82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15" y="82"/>
                  </a:lnTo>
                  <a:lnTo>
                    <a:pt x="68" y="57"/>
                  </a:lnTo>
                  <a:lnTo>
                    <a:pt x="120" y="33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8" name="Freeform 546"/>
            <p:cNvSpPr>
              <a:spLocks/>
            </p:cNvSpPr>
            <p:nvPr/>
          </p:nvSpPr>
          <p:spPr bwMode="auto">
            <a:xfrm>
              <a:off x="1603" y="2583"/>
              <a:ext cx="22" cy="17"/>
            </a:xfrm>
            <a:custGeom>
              <a:avLst/>
              <a:gdLst>
                <a:gd name="T0" fmla="*/ 53 w 110"/>
                <a:gd name="T1" fmla="*/ 24 h 82"/>
                <a:gd name="T2" fmla="*/ 105 w 110"/>
                <a:gd name="T3" fmla="*/ 0 h 82"/>
                <a:gd name="T4" fmla="*/ 109 w 110"/>
                <a:gd name="T5" fmla="*/ 12 h 82"/>
                <a:gd name="T6" fmla="*/ 110 w 110"/>
                <a:gd name="T7" fmla="*/ 26 h 82"/>
                <a:gd name="T8" fmla="*/ 109 w 110"/>
                <a:gd name="T9" fmla="*/ 38 h 82"/>
                <a:gd name="T10" fmla="*/ 105 w 110"/>
                <a:gd name="T11" fmla="*/ 50 h 82"/>
                <a:gd name="T12" fmla="*/ 97 w 110"/>
                <a:gd name="T13" fmla="*/ 61 h 82"/>
                <a:gd name="T14" fmla="*/ 88 w 110"/>
                <a:gd name="T15" fmla="*/ 70 h 82"/>
                <a:gd name="T16" fmla="*/ 77 w 110"/>
                <a:gd name="T17" fmla="*/ 77 h 82"/>
                <a:gd name="T18" fmla="*/ 65 w 110"/>
                <a:gd name="T19" fmla="*/ 81 h 82"/>
                <a:gd name="T20" fmla="*/ 52 w 110"/>
                <a:gd name="T21" fmla="*/ 82 h 82"/>
                <a:gd name="T22" fmla="*/ 39 w 110"/>
                <a:gd name="T23" fmla="*/ 81 h 82"/>
                <a:gd name="T24" fmla="*/ 27 w 110"/>
                <a:gd name="T25" fmla="*/ 77 h 82"/>
                <a:gd name="T26" fmla="*/ 16 w 110"/>
                <a:gd name="T27" fmla="*/ 69 h 82"/>
                <a:gd name="T28" fmla="*/ 7 w 110"/>
                <a:gd name="T29" fmla="*/ 60 h 82"/>
                <a:gd name="T30" fmla="*/ 0 w 110"/>
                <a:gd name="T31" fmla="*/ 49 h 82"/>
                <a:gd name="T32" fmla="*/ 53 w 110"/>
                <a:gd name="T33" fmla="*/ 24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3" y="24"/>
                  </a:moveTo>
                  <a:lnTo>
                    <a:pt x="105" y="0"/>
                  </a:lnTo>
                  <a:lnTo>
                    <a:pt x="109" y="12"/>
                  </a:lnTo>
                  <a:lnTo>
                    <a:pt x="110" y="26"/>
                  </a:lnTo>
                  <a:lnTo>
                    <a:pt x="109" y="38"/>
                  </a:lnTo>
                  <a:lnTo>
                    <a:pt x="105" y="50"/>
                  </a:lnTo>
                  <a:lnTo>
                    <a:pt x="97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5" y="81"/>
                  </a:lnTo>
                  <a:lnTo>
                    <a:pt x="52" y="82"/>
                  </a:lnTo>
                  <a:lnTo>
                    <a:pt x="39" y="81"/>
                  </a:lnTo>
                  <a:lnTo>
                    <a:pt x="27" y="77"/>
                  </a:lnTo>
                  <a:lnTo>
                    <a:pt x="16" y="69"/>
                  </a:lnTo>
                  <a:lnTo>
                    <a:pt x="7" y="60"/>
                  </a:lnTo>
                  <a:lnTo>
                    <a:pt x="0" y="49"/>
                  </a:lnTo>
                  <a:lnTo>
                    <a:pt x="5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79" name="Freeform 547"/>
            <p:cNvSpPr>
              <a:spLocks/>
            </p:cNvSpPr>
            <p:nvPr/>
          </p:nvSpPr>
          <p:spPr bwMode="auto">
            <a:xfrm>
              <a:off x="1603" y="2583"/>
              <a:ext cx="22" cy="17"/>
            </a:xfrm>
            <a:custGeom>
              <a:avLst/>
              <a:gdLst>
                <a:gd name="T0" fmla="*/ 105 w 110"/>
                <a:gd name="T1" fmla="*/ 0 h 82"/>
                <a:gd name="T2" fmla="*/ 109 w 110"/>
                <a:gd name="T3" fmla="*/ 12 h 82"/>
                <a:gd name="T4" fmla="*/ 110 w 110"/>
                <a:gd name="T5" fmla="*/ 26 h 82"/>
                <a:gd name="T6" fmla="*/ 109 w 110"/>
                <a:gd name="T7" fmla="*/ 38 h 82"/>
                <a:gd name="T8" fmla="*/ 105 w 110"/>
                <a:gd name="T9" fmla="*/ 50 h 82"/>
                <a:gd name="T10" fmla="*/ 97 w 110"/>
                <a:gd name="T11" fmla="*/ 61 h 82"/>
                <a:gd name="T12" fmla="*/ 88 w 110"/>
                <a:gd name="T13" fmla="*/ 70 h 82"/>
                <a:gd name="T14" fmla="*/ 77 w 110"/>
                <a:gd name="T15" fmla="*/ 77 h 82"/>
                <a:gd name="T16" fmla="*/ 65 w 110"/>
                <a:gd name="T17" fmla="*/ 81 h 82"/>
                <a:gd name="T18" fmla="*/ 52 w 110"/>
                <a:gd name="T19" fmla="*/ 82 h 82"/>
                <a:gd name="T20" fmla="*/ 39 w 110"/>
                <a:gd name="T21" fmla="*/ 81 h 82"/>
                <a:gd name="T22" fmla="*/ 27 w 110"/>
                <a:gd name="T23" fmla="*/ 77 h 82"/>
                <a:gd name="T24" fmla="*/ 16 w 110"/>
                <a:gd name="T25" fmla="*/ 69 h 82"/>
                <a:gd name="T26" fmla="*/ 7 w 110"/>
                <a:gd name="T27" fmla="*/ 60 h 82"/>
                <a:gd name="T28" fmla="*/ 0 w 110"/>
                <a:gd name="T29" fmla="*/ 49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105" y="0"/>
                  </a:moveTo>
                  <a:lnTo>
                    <a:pt x="109" y="12"/>
                  </a:lnTo>
                  <a:lnTo>
                    <a:pt x="110" y="26"/>
                  </a:lnTo>
                  <a:lnTo>
                    <a:pt x="109" y="38"/>
                  </a:lnTo>
                  <a:lnTo>
                    <a:pt x="105" y="50"/>
                  </a:lnTo>
                  <a:lnTo>
                    <a:pt x="97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5" y="81"/>
                  </a:lnTo>
                  <a:lnTo>
                    <a:pt x="52" y="82"/>
                  </a:lnTo>
                  <a:lnTo>
                    <a:pt x="39" y="81"/>
                  </a:lnTo>
                  <a:lnTo>
                    <a:pt x="27" y="77"/>
                  </a:lnTo>
                  <a:lnTo>
                    <a:pt x="16" y="69"/>
                  </a:lnTo>
                  <a:lnTo>
                    <a:pt x="7" y="60"/>
                  </a:lnTo>
                  <a:lnTo>
                    <a:pt x="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0" name="Freeform 548"/>
            <p:cNvSpPr>
              <a:spLocks/>
            </p:cNvSpPr>
            <p:nvPr/>
          </p:nvSpPr>
          <p:spPr bwMode="auto">
            <a:xfrm>
              <a:off x="1610" y="2595"/>
              <a:ext cx="22" cy="16"/>
            </a:xfrm>
            <a:custGeom>
              <a:avLst/>
              <a:gdLst>
                <a:gd name="T0" fmla="*/ 58 w 110"/>
                <a:gd name="T1" fmla="*/ 57 h 82"/>
                <a:gd name="T2" fmla="*/ 6 w 110"/>
                <a:gd name="T3" fmla="*/ 82 h 82"/>
                <a:gd name="T4" fmla="*/ 1 w 110"/>
                <a:gd name="T5" fmla="*/ 70 h 82"/>
                <a:gd name="T6" fmla="*/ 0 w 110"/>
                <a:gd name="T7" fmla="*/ 56 h 82"/>
                <a:gd name="T8" fmla="*/ 1 w 110"/>
                <a:gd name="T9" fmla="*/ 44 h 82"/>
                <a:gd name="T10" fmla="*/ 6 w 110"/>
                <a:gd name="T11" fmla="*/ 32 h 82"/>
                <a:gd name="T12" fmla="*/ 13 w 110"/>
                <a:gd name="T13" fmla="*/ 21 h 82"/>
                <a:gd name="T14" fmla="*/ 22 w 110"/>
                <a:gd name="T15" fmla="*/ 12 h 82"/>
                <a:gd name="T16" fmla="*/ 33 w 110"/>
                <a:gd name="T17" fmla="*/ 5 h 82"/>
                <a:gd name="T18" fmla="*/ 46 w 110"/>
                <a:gd name="T19" fmla="*/ 1 h 82"/>
                <a:gd name="T20" fmla="*/ 59 w 110"/>
                <a:gd name="T21" fmla="*/ 0 h 82"/>
                <a:gd name="T22" fmla="*/ 71 w 110"/>
                <a:gd name="T23" fmla="*/ 1 h 82"/>
                <a:gd name="T24" fmla="*/ 83 w 110"/>
                <a:gd name="T25" fmla="*/ 5 h 82"/>
                <a:gd name="T26" fmla="*/ 94 w 110"/>
                <a:gd name="T27" fmla="*/ 13 h 82"/>
                <a:gd name="T28" fmla="*/ 103 w 110"/>
                <a:gd name="T29" fmla="*/ 22 h 82"/>
                <a:gd name="T30" fmla="*/ 110 w 110"/>
                <a:gd name="T31" fmla="*/ 33 h 82"/>
                <a:gd name="T32" fmla="*/ 58 w 110"/>
                <a:gd name="T33" fmla="*/ 57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57"/>
                  </a:moveTo>
                  <a:lnTo>
                    <a:pt x="6" y="82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9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1" name="Freeform 549"/>
            <p:cNvSpPr>
              <a:spLocks/>
            </p:cNvSpPr>
            <p:nvPr/>
          </p:nvSpPr>
          <p:spPr bwMode="auto">
            <a:xfrm>
              <a:off x="1610" y="2595"/>
              <a:ext cx="22" cy="16"/>
            </a:xfrm>
            <a:custGeom>
              <a:avLst/>
              <a:gdLst>
                <a:gd name="T0" fmla="*/ 6 w 110"/>
                <a:gd name="T1" fmla="*/ 82 h 82"/>
                <a:gd name="T2" fmla="*/ 1 w 110"/>
                <a:gd name="T3" fmla="*/ 70 h 82"/>
                <a:gd name="T4" fmla="*/ 0 w 110"/>
                <a:gd name="T5" fmla="*/ 56 h 82"/>
                <a:gd name="T6" fmla="*/ 1 w 110"/>
                <a:gd name="T7" fmla="*/ 44 h 82"/>
                <a:gd name="T8" fmla="*/ 6 w 110"/>
                <a:gd name="T9" fmla="*/ 32 h 82"/>
                <a:gd name="T10" fmla="*/ 13 w 110"/>
                <a:gd name="T11" fmla="*/ 21 h 82"/>
                <a:gd name="T12" fmla="*/ 22 w 110"/>
                <a:gd name="T13" fmla="*/ 12 h 82"/>
                <a:gd name="T14" fmla="*/ 33 w 110"/>
                <a:gd name="T15" fmla="*/ 5 h 82"/>
                <a:gd name="T16" fmla="*/ 46 w 110"/>
                <a:gd name="T17" fmla="*/ 1 h 82"/>
                <a:gd name="T18" fmla="*/ 59 w 110"/>
                <a:gd name="T19" fmla="*/ 0 h 82"/>
                <a:gd name="T20" fmla="*/ 71 w 110"/>
                <a:gd name="T21" fmla="*/ 1 h 82"/>
                <a:gd name="T22" fmla="*/ 83 w 110"/>
                <a:gd name="T23" fmla="*/ 5 h 82"/>
                <a:gd name="T24" fmla="*/ 94 w 110"/>
                <a:gd name="T25" fmla="*/ 13 h 82"/>
                <a:gd name="T26" fmla="*/ 103 w 110"/>
                <a:gd name="T27" fmla="*/ 22 h 82"/>
                <a:gd name="T28" fmla="*/ 110 w 110"/>
                <a:gd name="T29" fmla="*/ 33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6" y="82"/>
                  </a:moveTo>
                  <a:lnTo>
                    <a:pt x="1" y="70"/>
                  </a:lnTo>
                  <a:lnTo>
                    <a:pt x="0" y="56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9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2" name="Freeform 550"/>
            <p:cNvSpPr>
              <a:spLocks/>
            </p:cNvSpPr>
            <p:nvPr/>
          </p:nvSpPr>
          <p:spPr bwMode="auto">
            <a:xfrm>
              <a:off x="1611" y="2601"/>
              <a:ext cx="31" cy="30"/>
            </a:xfrm>
            <a:custGeom>
              <a:avLst/>
              <a:gdLst>
                <a:gd name="T0" fmla="*/ 104 w 151"/>
                <a:gd name="T1" fmla="*/ 0 h 149"/>
                <a:gd name="T2" fmla="*/ 52 w 151"/>
                <a:gd name="T3" fmla="*/ 24 h 149"/>
                <a:gd name="T4" fmla="*/ 0 w 151"/>
                <a:gd name="T5" fmla="*/ 49 h 149"/>
                <a:gd name="T6" fmla="*/ 46 w 151"/>
                <a:gd name="T7" fmla="*/ 149 h 149"/>
                <a:gd name="T8" fmla="*/ 98 w 151"/>
                <a:gd name="T9" fmla="*/ 124 h 149"/>
                <a:gd name="T10" fmla="*/ 151 w 151"/>
                <a:gd name="T11" fmla="*/ 100 h 149"/>
                <a:gd name="T12" fmla="*/ 104 w 151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149"/>
                <a:gd name="T23" fmla="*/ 151 w 15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149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46" y="149"/>
                  </a:lnTo>
                  <a:lnTo>
                    <a:pt x="98" y="124"/>
                  </a:lnTo>
                  <a:lnTo>
                    <a:pt x="151" y="1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3" name="Freeform 551"/>
            <p:cNvSpPr>
              <a:spLocks/>
            </p:cNvSpPr>
            <p:nvPr/>
          </p:nvSpPr>
          <p:spPr bwMode="auto">
            <a:xfrm>
              <a:off x="1611" y="2601"/>
              <a:ext cx="31" cy="30"/>
            </a:xfrm>
            <a:custGeom>
              <a:avLst/>
              <a:gdLst>
                <a:gd name="T0" fmla="*/ 104 w 151"/>
                <a:gd name="T1" fmla="*/ 0 h 149"/>
                <a:gd name="T2" fmla="*/ 52 w 151"/>
                <a:gd name="T3" fmla="*/ 24 h 149"/>
                <a:gd name="T4" fmla="*/ 0 w 151"/>
                <a:gd name="T5" fmla="*/ 49 h 149"/>
                <a:gd name="T6" fmla="*/ 46 w 151"/>
                <a:gd name="T7" fmla="*/ 149 h 149"/>
                <a:gd name="T8" fmla="*/ 98 w 151"/>
                <a:gd name="T9" fmla="*/ 124 h 149"/>
                <a:gd name="T10" fmla="*/ 151 w 151"/>
                <a:gd name="T11" fmla="*/ 100 h 149"/>
                <a:gd name="T12" fmla="*/ 104 w 151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149"/>
                <a:gd name="T23" fmla="*/ 151 w 15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149">
                  <a:moveTo>
                    <a:pt x="104" y="0"/>
                  </a:moveTo>
                  <a:lnTo>
                    <a:pt x="52" y="24"/>
                  </a:lnTo>
                  <a:lnTo>
                    <a:pt x="0" y="49"/>
                  </a:lnTo>
                  <a:lnTo>
                    <a:pt x="46" y="149"/>
                  </a:lnTo>
                  <a:lnTo>
                    <a:pt x="98" y="124"/>
                  </a:lnTo>
                  <a:lnTo>
                    <a:pt x="151" y="100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4" name="Freeform 552"/>
            <p:cNvSpPr>
              <a:spLocks/>
            </p:cNvSpPr>
            <p:nvPr/>
          </p:nvSpPr>
          <p:spPr bwMode="auto">
            <a:xfrm>
              <a:off x="1631" y="2621"/>
              <a:ext cx="11" cy="5"/>
            </a:xfrm>
            <a:custGeom>
              <a:avLst/>
              <a:gdLst>
                <a:gd name="T0" fmla="*/ 0 w 56"/>
                <a:gd name="T1" fmla="*/ 24 h 24"/>
                <a:gd name="T2" fmla="*/ 53 w 56"/>
                <a:gd name="T3" fmla="*/ 0 h 24"/>
                <a:gd name="T4" fmla="*/ 56 w 56"/>
                <a:gd name="T5" fmla="*/ 8 h 24"/>
                <a:gd name="T6" fmla="*/ 0 w 5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0" y="24"/>
                  </a:moveTo>
                  <a:lnTo>
                    <a:pt x="53" y="0"/>
                  </a:lnTo>
                  <a:lnTo>
                    <a:pt x="56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5" name="Line 553"/>
            <p:cNvSpPr>
              <a:spLocks noChangeShapeType="1"/>
            </p:cNvSpPr>
            <p:nvPr/>
          </p:nvSpPr>
          <p:spPr bwMode="auto">
            <a:xfrm>
              <a:off x="1642" y="262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6" name="Freeform 554"/>
            <p:cNvSpPr>
              <a:spLocks/>
            </p:cNvSpPr>
            <p:nvPr/>
          </p:nvSpPr>
          <p:spPr bwMode="auto">
            <a:xfrm>
              <a:off x="1620" y="2623"/>
              <a:ext cx="38" cy="58"/>
            </a:xfrm>
            <a:custGeom>
              <a:avLst/>
              <a:gdLst>
                <a:gd name="T0" fmla="*/ 111 w 189"/>
                <a:gd name="T1" fmla="*/ 0 h 288"/>
                <a:gd name="T2" fmla="*/ 55 w 189"/>
                <a:gd name="T3" fmla="*/ 16 h 288"/>
                <a:gd name="T4" fmla="*/ 0 w 189"/>
                <a:gd name="T5" fmla="*/ 33 h 288"/>
                <a:gd name="T6" fmla="*/ 78 w 189"/>
                <a:gd name="T7" fmla="*/ 288 h 288"/>
                <a:gd name="T8" fmla="*/ 133 w 189"/>
                <a:gd name="T9" fmla="*/ 272 h 288"/>
                <a:gd name="T10" fmla="*/ 189 w 189"/>
                <a:gd name="T11" fmla="*/ 255 h 288"/>
                <a:gd name="T12" fmla="*/ 111 w 189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78" y="288"/>
                  </a:lnTo>
                  <a:lnTo>
                    <a:pt x="133" y="272"/>
                  </a:lnTo>
                  <a:lnTo>
                    <a:pt x="189" y="25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7" name="Freeform 555"/>
            <p:cNvSpPr>
              <a:spLocks/>
            </p:cNvSpPr>
            <p:nvPr/>
          </p:nvSpPr>
          <p:spPr bwMode="auto">
            <a:xfrm>
              <a:off x="1620" y="2623"/>
              <a:ext cx="38" cy="58"/>
            </a:xfrm>
            <a:custGeom>
              <a:avLst/>
              <a:gdLst>
                <a:gd name="T0" fmla="*/ 111 w 189"/>
                <a:gd name="T1" fmla="*/ 0 h 288"/>
                <a:gd name="T2" fmla="*/ 55 w 189"/>
                <a:gd name="T3" fmla="*/ 16 h 288"/>
                <a:gd name="T4" fmla="*/ 0 w 189"/>
                <a:gd name="T5" fmla="*/ 33 h 288"/>
                <a:gd name="T6" fmla="*/ 78 w 189"/>
                <a:gd name="T7" fmla="*/ 288 h 288"/>
                <a:gd name="T8" fmla="*/ 133 w 189"/>
                <a:gd name="T9" fmla="*/ 272 h 288"/>
                <a:gd name="T10" fmla="*/ 189 w 189"/>
                <a:gd name="T11" fmla="*/ 255 h 288"/>
                <a:gd name="T12" fmla="*/ 111 w 189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78" y="288"/>
                  </a:lnTo>
                  <a:lnTo>
                    <a:pt x="133" y="272"/>
                  </a:lnTo>
                  <a:lnTo>
                    <a:pt x="189" y="255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8" name="Freeform 556"/>
            <p:cNvSpPr>
              <a:spLocks/>
            </p:cNvSpPr>
            <p:nvPr/>
          </p:nvSpPr>
          <p:spPr bwMode="auto">
            <a:xfrm>
              <a:off x="1647" y="2674"/>
              <a:ext cx="11" cy="3"/>
            </a:xfrm>
            <a:custGeom>
              <a:avLst/>
              <a:gdLst>
                <a:gd name="T0" fmla="*/ 0 w 57"/>
                <a:gd name="T1" fmla="*/ 17 h 17"/>
                <a:gd name="T2" fmla="*/ 56 w 57"/>
                <a:gd name="T3" fmla="*/ 0 h 17"/>
                <a:gd name="T4" fmla="*/ 57 w 57"/>
                <a:gd name="T5" fmla="*/ 8 h 17"/>
                <a:gd name="T6" fmla="*/ 0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17"/>
                  </a:moveTo>
                  <a:lnTo>
                    <a:pt x="56" y="0"/>
                  </a:lnTo>
                  <a:lnTo>
                    <a:pt x="57" y="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89" name="Line 557"/>
            <p:cNvSpPr>
              <a:spLocks noChangeShapeType="1"/>
            </p:cNvSpPr>
            <p:nvPr/>
          </p:nvSpPr>
          <p:spPr bwMode="auto">
            <a:xfrm>
              <a:off x="1658" y="267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0" name="Freeform 558"/>
            <p:cNvSpPr>
              <a:spLocks/>
            </p:cNvSpPr>
            <p:nvPr/>
          </p:nvSpPr>
          <p:spPr bwMode="auto">
            <a:xfrm>
              <a:off x="1635" y="2676"/>
              <a:ext cx="24" cy="7"/>
            </a:xfrm>
            <a:custGeom>
              <a:avLst/>
              <a:gdLst>
                <a:gd name="T0" fmla="*/ 113 w 116"/>
                <a:gd name="T1" fmla="*/ 0 h 39"/>
                <a:gd name="T2" fmla="*/ 56 w 116"/>
                <a:gd name="T3" fmla="*/ 9 h 39"/>
                <a:gd name="T4" fmla="*/ 0 w 116"/>
                <a:gd name="T5" fmla="*/ 17 h 39"/>
                <a:gd name="T6" fmla="*/ 3 w 116"/>
                <a:gd name="T7" fmla="*/ 39 h 39"/>
                <a:gd name="T8" fmla="*/ 59 w 116"/>
                <a:gd name="T9" fmla="*/ 30 h 39"/>
                <a:gd name="T10" fmla="*/ 116 w 116"/>
                <a:gd name="T11" fmla="*/ 21 h 39"/>
                <a:gd name="T12" fmla="*/ 113 w 116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3" y="0"/>
                  </a:moveTo>
                  <a:lnTo>
                    <a:pt x="56" y="9"/>
                  </a:lnTo>
                  <a:lnTo>
                    <a:pt x="0" y="17"/>
                  </a:lnTo>
                  <a:lnTo>
                    <a:pt x="3" y="39"/>
                  </a:lnTo>
                  <a:lnTo>
                    <a:pt x="59" y="30"/>
                  </a:lnTo>
                  <a:lnTo>
                    <a:pt x="116" y="2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1" name="Freeform 559"/>
            <p:cNvSpPr>
              <a:spLocks/>
            </p:cNvSpPr>
            <p:nvPr/>
          </p:nvSpPr>
          <p:spPr bwMode="auto">
            <a:xfrm>
              <a:off x="1635" y="2676"/>
              <a:ext cx="24" cy="7"/>
            </a:xfrm>
            <a:custGeom>
              <a:avLst/>
              <a:gdLst>
                <a:gd name="T0" fmla="*/ 113 w 116"/>
                <a:gd name="T1" fmla="*/ 0 h 39"/>
                <a:gd name="T2" fmla="*/ 56 w 116"/>
                <a:gd name="T3" fmla="*/ 9 h 39"/>
                <a:gd name="T4" fmla="*/ 0 w 116"/>
                <a:gd name="T5" fmla="*/ 17 h 39"/>
                <a:gd name="T6" fmla="*/ 3 w 116"/>
                <a:gd name="T7" fmla="*/ 39 h 39"/>
                <a:gd name="T8" fmla="*/ 59 w 116"/>
                <a:gd name="T9" fmla="*/ 30 h 39"/>
                <a:gd name="T10" fmla="*/ 116 w 116"/>
                <a:gd name="T11" fmla="*/ 21 h 39"/>
                <a:gd name="T12" fmla="*/ 113 w 116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3" y="0"/>
                  </a:moveTo>
                  <a:lnTo>
                    <a:pt x="56" y="9"/>
                  </a:lnTo>
                  <a:lnTo>
                    <a:pt x="0" y="17"/>
                  </a:lnTo>
                  <a:lnTo>
                    <a:pt x="3" y="39"/>
                  </a:lnTo>
                  <a:lnTo>
                    <a:pt x="59" y="30"/>
                  </a:lnTo>
                  <a:lnTo>
                    <a:pt x="116" y="21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2" name="Freeform 560"/>
            <p:cNvSpPr>
              <a:spLocks/>
            </p:cNvSpPr>
            <p:nvPr/>
          </p:nvSpPr>
          <p:spPr bwMode="auto">
            <a:xfrm>
              <a:off x="1636" y="2680"/>
              <a:ext cx="23" cy="13"/>
            </a:xfrm>
            <a:custGeom>
              <a:avLst/>
              <a:gdLst>
                <a:gd name="T0" fmla="*/ 56 w 114"/>
                <a:gd name="T1" fmla="*/ 9 h 66"/>
                <a:gd name="T2" fmla="*/ 113 w 114"/>
                <a:gd name="T3" fmla="*/ 0 h 66"/>
                <a:gd name="T4" fmla="*/ 114 w 114"/>
                <a:gd name="T5" fmla="*/ 13 h 66"/>
                <a:gd name="T6" fmla="*/ 112 w 114"/>
                <a:gd name="T7" fmla="*/ 25 h 66"/>
                <a:gd name="T8" fmla="*/ 106 w 114"/>
                <a:gd name="T9" fmla="*/ 38 h 66"/>
                <a:gd name="T10" fmla="*/ 99 w 114"/>
                <a:gd name="T11" fmla="*/ 48 h 66"/>
                <a:gd name="T12" fmla="*/ 90 w 114"/>
                <a:gd name="T13" fmla="*/ 56 h 66"/>
                <a:gd name="T14" fmla="*/ 78 w 114"/>
                <a:gd name="T15" fmla="*/ 62 h 66"/>
                <a:gd name="T16" fmla="*/ 65 w 114"/>
                <a:gd name="T17" fmla="*/ 65 h 66"/>
                <a:gd name="T18" fmla="*/ 52 w 114"/>
                <a:gd name="T19" fmla="*/ 66 h 66"/>
                <a:gd name="T20" fmla="*/ 40 w 114"/>
                <a:gd name="T21" fmla="*/ 64 h 66"/>
                <a:gd name="T22" fmla="*/ 28 w 114"/>
                <a:gd name="T23" fmla="*/ 59 h 66"/>
                <a:gd name="T24" fmla="*/ 18 w 114"/>
                <a:gd name="T25" fmla="*/ 51 h 66"/>
                <a:gd name="T26" fmla="*/ 9 w 114"/>
                <a:gd name="T27" fmla="*/ 42 h 66"/>
                <a:gd name="T28" fmla="*/ 3 w 114"/>
                <a:gd name="T29" fmla="*/ 30 h 66"/>
                <a:gd name="T30" fmla="*/ 0 w 114"/>
                <a:gd name="T31" fmla="*/ 18 h 66"/>
                <a:gd name="T32" fmla="*/ 56 w 114"/>
                <a:gd name="T33" fmla="*/ 9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6"/>
                <a:gd name="T53" fmla="*/ 114 w 114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6">
                  <a:moveTo>
                    <a:pt x="56" y="9"/>
                  </a:moveTo>
                  <a:lnTo>
                    <a:pt x="113" y="0"/>
                  </a:lnTo>
                  <a:lnTo>
                    <a:pt x="114" y="13"/>
                  </a:lnTo>
                  <a:lnTo>
                    <a:pt x="112" y="25"/>
                  </a:lnTo>
                  <a:lnTo>
                    <a:pt x="106" y="38"/>
                  </a:lnTo>
                  <a:lnTo>
                    <a:pt x="99" y="48"/>
                  </a:lnTo>
                  <a:lnTo>
                    <a:pt x="90" y="56"/>
                  </a:lnTo>
                  <a:lnTo>
                    <a:pt x="78" y="62"/>
                  </a:lnTo>
                  <a:lnTo>
                    <a:pt x="65" y="65"/>
                  </a:lnTo>
                  <a:lnTo>
                    <a:pt x="52" y="66"/>
                  </a:lnTo>
                  <a:lnTo>
                    <a:pt x="40" y="64"/>
                  </a:lnTo>
                  <a:lnTo>
                    <a:pt x="28" y="59"/>
                  </a:lnTo>
                  <a:lnTo>
                    <a:pt x="18" y="51"/>
                  </a:lnTo>
                  <a:lnTo>
                    <a:pt x="9" y="42"/>
                  </a:lnTo>
                  <a:lnTo>
                    <a:pt x="3" y="30"/>
                  </a:lnTo>
                  <a:lnTo>
                    <a:pt x="0" y="18"/>
                  </a:lnTo>
                  <a:lnTo>
                    <a:pt x="5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3" name="Freeform 561"/>
            <p:cNvSpPr>
              <a:spLocks/>
            </p:cNvSpPr>
            <p:nvPr/>
          </p:nvSpPr>
          <p:spPr bwMode="auto">
            <a:xfrm>
              <a:off x="1636" y="2680"/>
              <a:ext cx="23" cy="13"/>
            </a:xfrm>
            <a:custGeom>
              <a:avLst/>
              <a:gdLst>
                <a:gd name="T0" fmla="*/ 113 w 114"/>
                <a:gd name="T1" fmla="*/ 0 h 66"/>
                <a:gd name="T2" fmla="*/ 114 w 114"/>
                <a:gd name="T3" fmla="*/ 13 h 66"/>
                <a:gd name="T4" fmla="*/ 112 w 114"/>
                <a:gd name="T5" fmla="*/ 25 h 66"/>
                <a:gd name="T6" fmla="*/ 106 w 114"/>
                <a:gd name="T7" fmla="*/ 38 h 66"/>
                <a:gd name="T8" fmla="*/ 99 w 114"/>
                <a:gd name="T9" fmla="*/ 48 h 66"/>
                <a:gd name="T10" fmla="*/ 90 w 114"/>
                <a:gd name="T11" fmla="*/ 56 h 66"/>
                <a:gd name="T12" fmla="*/ 78 w 114"/>
                <a:gd name="T13" fmla="*/ 62 h 66"/>
                <a:gd name="T14" fmla="*/ 65 w 114"/>
                <a:gd name="T15" fmla="*/ 65 h 66"/>
                <a:gd name="T16" fmla="*/ 52 w 114"/>
                <a:gd name="T17" fmla="*/ 66 h 66"/>
                <a:gd name="T18" fmla="*/ 40 w 114"/>
                <a:gd name="T19" fmla="*/ 64 h 66"/>
                <a:gd name="T20" fmla="*/ 28 w 114"/>
                <a:gd name="T21" fmla="*/ 59 h 66"/>
                <a:gd name="T22" fmla="*/ 18 w 114"/>
                <a:gd name="T23" fmla="*/ 51 h 66"/>
                <a:gd name="T24" fmla="*/ 9 w 114"/>
                <a:gd name="T25" fmla="*/ 42 h 66"/>
                <a:gd name="T26" fmla="*/ 3 w 114"/>
                <a:gd name="T27" fmla="*/ 30 h 66"/>
                <a:gd name="T28" fmla="*/ 0 w 114"/>
                <a:gd name="T29" fmla="*/ 18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6"/>
                <a:gd name="T47" fmla="*/ 114 w 114"/>
                <a:gd name="T48" fmla="*/ 66 h 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6">
                  <a:moveTo>
                    <a:pt x="113" y="0"/>
                  </a:moveTo>
                  <a:lnTo>
                    <a:pt x="114" y="13"/>
                  </a:lnTo>
                  <a:lnTo>
                    <a:pt x="112" y="25"/>
                  </a:lnTo>
                  <a:lnTo>
                    <a:pt x="106" y="38"/>
                  </a:lnTo>
                  <a:lnTo>
                    <a:pt x="99" y="48"/>
                  </a:lnTo>
                  <a:lnTo>
                    <a:pt x="90" y="56"/>
                  </a:lnTo>
                  <a:lnTo>
                    <a:pt x="78" y="62"/>
                  </a:lnTo>
                  <a:lnTo>
                    <a:pt x="65" y="65"/>
                  </a:lnTo>
                  <a:lnTo>
                    <a:pt x="52" y="66"/>
                  </a:lnTo>
                  <a:lnTo>
                    <a:pt x="40" y="64"/>
                  </a:lnTo>
                  <a:lnTo>
                    <a:pt x="28" y="59"/>
                  </a:lnTo>
                  <a:lnTo>
                    <a:pt x="18" y="51"/>
                  </a:lnTo>
                  <a:lnTo>
                    <a:pt x="9" y="42"/>
                  </a:lnTo>
                  <a:lnTo>
                    <a:pt x="3" y="30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4" name="Freeform 562"/>
            <p:cNvSpPr>
              <a:spLocks/>
            </p:cNvSpPr>
            <p:nvPr/>
          </p:nvSpPr>
          <p:spPr bwMode="auto">
            <a:xfrm>
              <a:off x="1639" y="2690"/>
              <a:ext cx="23" cy="13"/>
            </a:xfrm>
            <a:custGeom>
              <a:avLst/>
              <a:gdLst>
                <a:gd name="T0" fmla="*/ 57 w 114"/>
                <a:gd name="T1" fmla="*/ 57 h 67"/>
                <a:gd name="T2" fmla="*/ 1 w 114"/>
                <a:gd name="T3" fmla="*/ 67 h 67"/>
                <a:gd name="T4" fmla="*/ 0 w 114"/>
                <a:gd name="T5" fmla="*/ 54 h 67"/>
                <a:gd name="T6" fmla="*/ 2 w 114"/>
                <a:gd name="T7" fmla="*/ 42 h 67"/>
                <a:gd name="T8" fmla="*/ 7 w 114"/>
                <a:gd name="T9" fmla="*/ 30 h 67"/>
                <a:gd name="T10" fmla="*/ 14 w 114"/>
                <a:gd name="T11" fmla="*/ 18 h 67"/>
                <a:gd name="T12" fmla="*/ 24 w 114"/>
                <a:gd name="T13" fmla="*/ 11 h 67"/>
                <a:gd name="T14" fmla="*/ 35 w 114"/>
                <a:gd name="T15" fmla="*/ 4 h 67"/>
                <a:gd name="T16" fmla="*/ 47 w 114"/>
                <a:gd name="T17" fmla="*/ 1 h 67"/>
                <a:gd name="T18" fmla="*/ 61 w 114"/>
                <a:gd name="T19" fmla="*/ 0 h 67"/>
                <a:gd name="T20" fmla="*/ 73 w 114"/>
                <a:gd name="T21" fmla="*/ 2 h 67"/>
                <a:gd name="T22" fmla="*/ 85 w 114"/>
                <a:gd name="T23" fmla="*/ 7 h 67"/>
                <a:gd name="T24" fmla="*/ 96 w 114"/>
                <a:gd name="T25" fmla="*/ 14 h 67"/>
                <a:gd name="T26" fmla="*/ 104 w 114"/>
                <a:gd name="T27" fmla="*/ 24 h 67"/>
                <a:gd name="T28" fmla="*/ 110 w 114"/>
                <a:gd name="T29" fmla="*/ 35 h 67"/>
                <a:gd name="T30" fmla="*/ 114 w 114"/>
                <a:gd name="T31" fmla="*/ 47 h 67"/>
                <a:gd name="T32" fmla="*/ 57 w 114"/>
                <a:gd name="T33" fmla="*/ 57 h 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7"/>
                <a:gd name="T53" fmla="*/ 114 w 114"/>
                <a:gd name="T54" fmla="*/ 67 h 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7">
                  <a:moveTo>
                    <a:pt x="57" y="57"/>
                  </a:moveTo>
                  <a:lnTo>
                    <a:pt x="1" y="67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4" y="18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7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7"/>
                  </a:lnTo>
                  <a:lnTo>
                    <a:pt x="96" y="14"/>
                  </a:lnTo>
                  <a:lnTo>
                    <a:pt x="104" y="24"/>
                  </a:lnTo>
                  <a:lnTo>
                    <a:pt x="110" y="35"/>
                  </a:lnTo>
                  <a:lnTo>
                    <a:pt x="114" y="47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5" name="Freeform 563"/>
            <p:cNvSpPr>
              <a:spLocks/>
            </p:cNvSpPr>
            <p:nvPr/>
          </p:nvSpPr>
          <p:spPr bwMode="auto">
            <a:xfrm>
              <a:off x="1639" y="2690"/>
              <a:ext cx="23" cy="13"/>
            </a:xfrm>
            <a:custGeom>
              <a:avLst/>
              <a:gdLst>
                <a:gd name="T0" fmla="*/ 1 w 114"/>
                <a:gd name="T1" fmla="*/ 67 h 67"/>
                <a:gd name="T2" fmla="*/ 0 w 114"/>
                <a:gd name="T3" fmla="*/ 54 h 67"/>
                <a:gd name="T4" fmla="*/ 2 w 114"/>
                <a:gd name="T5" fmla="*/ 42 h 67"/>
                <a:gd name="T6" fmla="*/ 7 w 114"/>
                <a:gd name="T7" fmla="*/ 30 h 67"/>
                <a:gd name="T8" fmla="*/ 14 w 114"/>
                <a:gd name="T9" fmla="*/ 18 h 67"/>
                <a:gd name="T10" fmla="*/ 24 w 114"/>
                <a:gd name="T11" fmla="*/ 11 h 67"/>
                <a:gd name="T12" fmla="*/ 35 w 114"/>
                <a:gd name="T13" fmla="*/ 4 h 67"/>
                <a:gd name="T14" fmla="*/ 47 w 114"/>
                <a:gd name="T15" fmla="*/ 1 h 67"/>
                <a:gd name="T16" fmla="*/ 61 w 114"/>
                <a:gd name="T17" fmla="*/ 0 h 67"/>
                <a:gd name="T18" fmla="*/ 73 w 114"/>
                <a:gd name="T19" fmla="*/ 2 h 67"/>
                <a:gd name="T20" fmla="*/ 85 w 114"/>
                <a:gd name="T21" fmla="*/ 7 h 67"/>
                <a:gd name="T22" fmla="*/ 96 w 114"/>
                <a:gd name="T23" fmla="*/ 14 h 67"/>
                <a:gd name="T24" fmla="*/ 104 w 114"/>
                <a:gd name="T25" fmla="*/ 24 h 67"/>
                <a:gd name="T26" fmla="*/ 110 w 114"/>
                <a:gd name="T27" fmla="*/ 35 h 67"/>
                <a:gd name="T28" fmla="*/ 114 w 114"/>
                <a:gd name="T29" fmla="*/ 47 h 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7"/>
                <a:gd name="T47" fmla="*/ 114 w 114"/>
                <a:gd name="T48" fmla="*/ 67 h 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7">
                  <a:moveTo>
                    <a:pt x="1" y="67"/>
                  </a:move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4" y="18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7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7"/>
                  </a:lnTo>
                  <a:lnTo>
                    <a:pt x="96" y="14"/>
                  </a:lnTo>
                  <a:lnTo>
                    <a:pt x="104" y="24"/>
                  </a:lnTo>
                  <a:lnTo>
                    <a:pt x="110" y="35"/>
                  </a:lnTo>
                  <a:lnTo>
                    <a:pt x="114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6" name="Freeform 564"/>
            <p:cNvSpPr>
              <a:spLocks/>
            </p:cNvSpPr>
            <p:nvPr/>
          </p:nvSpPr>
          <p:spPr bwMode="auto">
            <a:xfrm>
              <a:off x="1640" y="2699"/>
              <a:ext cx="27" cy="36"/>
            </a:xfrm>
            <a:custGeom>
              <a:avLst/>
              <a:gdLst>
                <a:gd name="T0" fmla="*/ 113 w 139"/>
                <a:gd name="T1" fmla="*/ 0 h 179"/>
                <a:gd name="T2" fmla="*/ 56 w 139"/>
                <a:gd name="T3" fmla="*/ 10 h 179"/>
                <a:gd name="T4" fmla="*/ 0 w 139"/>
                <a:gd name="T5" fmla="*/ 20 h 179"/>
                <a:gd name="T6" fmla="*/ 26 w 139"/>
                <a:gd name="T7" fmla="*/ 179 h 179"/>
                <a:gd name="T8" fmla="*/ 83 w 139"/>
                <a:gd name="T9" fmla="*/ 169 h 179"/>
                <a:gd name="T10" fmla="*/ 139 w 139"/>
                <a:gd name="T11" fmla="*/ 159 h 179"/>
                <a:gd name="T12" fmla="*/ 113 w 139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79"/>
                <a:gd name="T23" fmla="*/ 139 w 139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79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26" y="179"/>
                  </a:lnTo>
                  <a:lnTo>
                    <a:pt x="83" y="169"/>
                  </a:lnTo>
                  <a:lnTo>
                    <a:pt x="139" y="159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7" name="Freeform 565"/>
            <p:cNvSpPr>
              <a:spLocks/>
            </p:cNvSpPr>
            <p:nvPr/>
          </p:nvSpPr>
          <p:spPr bwMode="auto">
            <a:xfrm>
              <a:off x="1640" y="2699"/>
              <a:ext cx="27" cy="36"/>
            </a:xfrm>
            <a:custGeom>
              <a:avLst/>
              <a:gdLst>
                <a:gd name="T0" fmla="*/ 113 w 139"/>
                <a:gd name="T1" fmla="*/ 0 h 179"/>
                <a:gd name="T2" fmla="*/ 56 w 139"/>
                <a:gd name="T3" fmla="*/ 10 h 179"/>
                <a:gd name="T4" fmla="*/ 0 w 139"/>
                <a:gd name="T5" fmla="*/ 20 h 179"/>
                <a:gd name="T6" fmla="*/ 26 w 139"/>
                <a:gd name="T7" fmla="*/ 179 h 179"/>
                <a:gd name="T8" fmla="*/ 83 w 139"/>
                <a:gd name="T9" fmla="*/ 169 h 179"/>
                <a:gd name="T10" fmla="*/ 139 w 139"/>
                <a:gd name="T11" fmla="*/ 159 h 179"/>
                <a:gd name="T12" fmla="*/ 113 w 139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79"/>
                <a:gd name="T23" fmla="*/ 139 w 139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79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26" y="179"/>
                  </a:lnTo>
                  <a:lnTo>
                    <a:pt x="83" y="169"/>
                  </a:lnTo>
                  <a:lnTo>
                    <a:pt x="139" y="159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8" name="Freeform 566"/>
            <p:cNvSpPr>
              <a:spLocks/>
            </p:cNvSpPr>
            <p:nvPr/>
          </p:nvSpPr>
          <p:spPr bwMode="auto">
            <a:xfrm>
              <a:off x="1656" y="2731"/>
              <a:ext cx="12" cy="2"/>
            </a:xfrm>
            <a:custGeom>
              <a:avLst/>
              <a:gdLst>
                <a:gd name="T0" fmla="*/ 0 w 58"/>
                <a:gd name="T1" fmla="*/ 10 h 10"/>
                <a:gd name="T2" fmla="*/ 56 w 58"/>
                <a:gd name="T3" fmla="*/ 0 h 10"/>
                <a:gd name="T4" fmla="*/ 58 w 58"/>
                <a:gd name="T5" fmla="*/ 7 h 10"/>
                <a:gd name="T6" fmla="*/ 0 w 58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10"/>
                  </a:moveTo>
                  <a:lnTo>
                    <a:pt x="56" y="0"/>
                  </a:lnTo>
                  <a:lnTo>
                    <a:pt x="58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99" name="Line 567"/>
            <p:cNvSpPr>
              <a:spLocks noChangeShapeType="1"/>
            </p:cNvSpPr>
            <p:nvPr/>
          </p:nvSpPr>
          <p:spPr bwMode="auto">
            <a:xfrm>
              <a:off x="1667" y="273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0" name="Freeform 568"/>
            <p:cNvSpPr>
              <a:spLocks/>
            </p:cNvSpPr>
            <p:nvPr/>
          </p:nvSpPr>
          <p:spPr bwMode="auto">
            <a:xfrm>
              <a:off x="1645" y="2732"/>
              <a:ext cx="25" cy="49"/>
            </a:xfrm>
            <a:custGeom>
              <a:avLst/>
              <a:gdLst>
                <a:gd name="T0" fmla="*/ 116 w 129"/>
                <a:gd name="T1" fmla="*/ 0 h 244"/>
                <a:gd name="T2" fmla="*/ 58 w 129"/>
                <a:gd name="T3" fmla="*/ 3 h 244"/>
                <a:gd name="T4" fmla="*/ 0 w 129"/>
                <a:gd name="T5" fmla="*/ 6 h 244"/>
                <a:gd name="T6" fmla="*/ 13 w 129"/>
                <a:gd name="T7" fmla="*/ 244 h 244"/>
                <a:gd name="T8" fmla="*/ 71 w 129"/>
                <a:gd name="T9" fmla="*/ 241 h 244"/>
                <a:gd name="T10" fmla="*/ 129 w 129"/>
                <a:gd name="T11" fmla="*/ 237 h 244"/>
                <a:gd name="T12" fmla="*/ 116 w 129"/>
                <a:gd name="T13" fmla="*/ 0 h 2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4"/>
                <a:gd name="T23" fmla="*/ 129 w 129"/>
                <a:gd name="T24" fmla="*/ 244 h 2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4">
                  <a:moveTo>
                    <a:pt x="116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13" y="244"/>
                  </a:lnTo>
                  <a:lnTo>
                    <a:pt x="71" y="241"/>
                  </a:lnTo>
                  <a:lnTo>
                    <a:pt x="129" y="23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1" name="Freeform 569"/>
            <p:cNvSpPr>
              <a:spLocks/>
            </p:cNvSpPr>
            <p:nvPr/>
          </p:nvSpPr>
          <p:spPr bwMode="auto">
            <a:xfrm>
              <a:off x="1645" y="2732"/>
              <a:ext cx="25" cy="49"/>
            </a:xfrm>
            <a:custGeom>
              <a:avLst/>
              <a:gdLst>
                <a:gd name="T0" fmla="*/ 116 w 129"/>
                <a:gd name="T1" fmla="*/ 0 h 244"/>
                <a:gd name="T2" fmla="*/ 58 w 129"/>
                <a:gd name="T3" fmla="*/ 3 h 244"/>
                <a:gd name="T4" fmla="*/ 0 w 129"/>
                <a:gd name="T5" fmla="*/ 6 h 244"/>
                <a:gd name="T6" fmla="*/ 13 w 129"/>
                <a:gd name="T7" fmla="*/ 244 h 244"/>
                <a:gd name="T8" fmla="*/ 71 w 129"/>
                <a:gd name="T9" fmla="*/ 241 h 244"/>
                <a:gd name="T10" fmla="*/ 129 w 129"/>
                <a:gd name="T11" fmla="*/ 237 h 244"/>
                <a:gd name="T12" fmla="*/ 116 w 129"/>
                <a:gd name="T13" fmla="*/ 0 h 2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4"/>
                <a:gd name="T23" fmla="*/ 129 w 129"/>
                <a:gd name="T24" fmla="*/ 244 h 2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4">
                  <a:moveTo>
                    <a:pt x="116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13" y="244"/>
                  </a:lnTo>
                  <a:lnTo>
                    <a:pt x="71" y="241"/>
                  </a:lnTo>
                  <a:lnTo>
                    <a:pt x="129" y="237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2" name="Freeform 570"/>
            <p:cNvSpPr>
              <a:spLocks/>
            </p:cNvSpPr>
            <p:nvPr/>
          </p:nvSpPr>
          <p:spPr bwMode="auto">
            <a:xfrm>
              <a:off x="1647" y="2780"/>
              <a:ext cx="23" cy="12"/>
            </a:xfrm>
            <a:custGeom>
              <a:avLst/>
              <a:gdLst>
                <a:gd name="T0" fmla="*/ 58 w 116"/>
                <a:gd name="T1" fmla="*/ 4 h 61"/>
                <a:gd name="T2" fmla="*/ 116 w 116"/>
                <a:gd name="T3" fmla="*/ 0 h 61"/>
                <a:gd name="T4" fmla="*/ 115 w 116"/>
                <a:gd name="T5" fmla="*/ 14 h 61"/>
                <a:gd name="T6" fmla="*/ 111 w 116"/>
                <a:gd name="T7" fmla="*/ 26 h 61"/>
                <a:gd name="T8" fmla="*/ 105 w 116"/>
                <a:gd name="T9" fmla="*/ 37 h 61"/>
                <a:gd name="T10" fmla="*/ 97 w 116"/>
                <a:gd name="T11" fmla="*/ 47 h 61"/>
                <a:gd name="T12" fmla="*/ 86 w 116"/>
                <a:gd name="T13" fmla="*/ 55 h 61"/>
                <a:gd name="T14" fmla="*/ 74 w 116"/>
                <a:gd name="T15" fmla="*/ 59 h 61"/>
                <a:gd name="T16" fmla="*/ 62 w 116"/>
                <a:gd name="T17" fmla="*/ 61 h 61"/>
                <a:gd name="T18" fmla="*/ 48 w 116"/>
                <a:gd name="T19" fmla="*/ 60 h 61"/>
                <a:gd name="T20" fmla="*/ 36 w 116"/>
                <a:gd name="T21" fmla="*/ 57 h 61"/>
                <a:gd name="T22" fmla="*/ 25 w 116"/>
                <a:gd name="T23" fmla="*/ 50 h 61"/>
                <a:gd name="T24" fmla="*/ 15 w 116"/>
                <a:gd name="T25" fmla="*/ 42 h 61"/>
                <a:gd name="T26" fmla="*/ 7 w 116"/>
                <a:gd name="T27" fmla="*/ 31 h 61"/>
                <a:gd name="T28" fmla="*/ 3 w 116"/>
                <a:gd name="T29" fmla="*/ 19 h 61"/>
                <a:gd name="T30" fmla="*/ 0 w 116"/>
                <a:gd name="T31" fmla="*/ 7 h 61"/>
                <a:gd name="T32" fmla="*/ 58 w 116"/>
                <a:gd name="T33" fmla="*/ 4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4"/>
                  </a:moveTo>
                  <a:lnTo>
                    <a:pt x="116" y="0"/>
                  </a:lnTo>
                  <a:lnTo>
                    <a:pt x="115" y="14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5"/>
                  </a:lnTo>
                  <a:lnTo>
                    <a:pt x="74" y="59"/>
                  </a:lnTo>
                  <a:lnTo>
                    <a:pt x="62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7" y="31"/>
                  </a:lnTo>
                  <a:lnTo>
                    <a:pt x="3" y="19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3" name="Freeform 571"/>
            <p:cNvSpPr>
              <a:spLocks/>
            </p:cNvSpPr>
            <p:nvPr/>
          </p:nvSpPr>
          <p:spPr bwMode="auto">
            <a:xfrm>
              <a:off x="1647" y="2780"/>
              <a:ext cx="23" cy="12"/>
            </a:xfrm>
            <a:custGeom>
              <a:avLst/>
              <a:gdLst>
                <a:gd name="T0" fmla="*/ 116 w 116"/>
                <a:gd name="T1" fmla="*/ 0 h 61"/>
                <a:gd name="T2" fmla="*/ 115 w 116"/>
                <a:gd name="T3" fmla="*/ 14 h 61"/>
                <a:gd name="T4" fmla="*/ 111 w 116"/>
                <a:gd name="T5" fmla="*/ 26 h 61"/>
                <a:gd name="T6" fmla="*/ 105 w 116"/>
                <a:gd name="T7" fmla="*/ 37 h 61"/>
                <a:gd name="T8" fmla="*/ 97 w 116"/>
                <a:gd name="T9" fmla="*/ 47 h 61"/>
                <a:gd name="T10" fmla="*/ 86 w 116"/>
                <a:gd name="T11" fmla="*/ 55 h 61"/>
                <a:gd name="T12" fmla="*/ 74 w 116"/>
                <a:gd name="T13" fmla="*/ 59 h 61"/>
                <a:gd name="T14" fmla="*/ 62 w 116"/>
                <a:gd name="T15" fmla="*/ 61 h 61"/>
                <a:gd name="T16" fmla="*/ 48 w 116"/>
                <a:gd name="T17" fmla="*/ 60 h 61"/>
                <a:gd name="T18" fmla="*/ 36 w 116"/>
                <a:gd name="T19" fmla="*/ 57 h 61"/>
                <a:gd name="T20" fmla="*/ 25 w 116"/>
                <a:gd name="T21" fmla="*/ 50 h 61"/>
                <a:gd name="T22" fmla="*/ 15 w 116"/>
                <a:gd name="T23" fmla="*/ 42 h 61"/>
                <a:gd name="T24" fmla="*/ 7 w 116"/>
                <a:gd name="T25" fmla="*/ 31 h 61"/>
                <a:gd name="T26" fmla="*/ 3 w 116"/>
                <a:gd name="T27" fmla="*/ 19 h 61"/>
                <a:gd name="T28" fmla="*/ 0 w 116"/>
                <a:gd name="T29" fmla="*/ 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116" y="0"/>
                  </a:moveTo>
                  <a:lnTo>
                    <a:pt x="115" y="14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5"/>
                  </a:lnTo>
                  <a:lnTo>
                    <a:pt x="74" y="59"/>
                  </a:lnTo>
                  <a:lnTo>
                    <a:pt x="62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7" y="31"/>
                  </a:lnTo>
                  <a:lnTo>
                    <a:pt x="3" y="19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4" name="Freeform 572"/>
            <p:cNvSpPr>
              <a:spLocks/>
            </p:cNvSpPr>
            <p:nvPr/>
          </p:nvSpPr>
          <p:spPr bwMode="auto">
            <a:xfrm>
              <a:off x="1647" y="2789"/>
              <a:ext cx="23" cy="12"/>
            </a:xfrm>
            <a:custGeom>
              <a:avLst/>
              <a:gdLst>
                <a:gd name="T0" fmla="*/ 58 w 116"/>
                <a:gd name="T1" fmla="*/ 57 h 61"/>
                <a:gd name="T2" fmla="*/ 0 w 116"/>
                <a:gd name="T3" fmla="*/ 54 h 61"/>
                <a:gd name="T4" fmla="*/ 3 w 116"/>
                <a:gd name="T5" fmla="*/ 42 h 61"/>
                <a:gd name="T6" fmla="*/ 7 w 116"/>
                <a:gd name="T7" fmla="*/ 30 h 61"/>
                <a:gd name="T8" fmla="*/ 15 w 116"/>
                <a:gd name="T9" fmla="*/ 19 h 61"/>
                <a:gd name="T10" fmla="*/ 25 w 116"/>
                <a:gd name="T11" fmla="*/ 11 h 61"/>
                <a:gd name="T12" fmla="*/ 36 w 116"/>
                <a:gd name="T13" fmla="*/ 4 h 61"/>
                <a:gd name="T14" fmla="*/ 48 w 116"/>
                <a:gd name="T15" fmla="*/ 1 h 61"/>
                <a:gd name="T16" fmla="*/ 62 w 116"/>
                <a:gd name="T17" fmla="*/ 0 h 61"/>
                <a:gd name="T18" fmla="*/ 74 w 116"/>
                <a:gd name="T19" fmla="*/ 2 h 61"/>
                <a:gd name="T20" fmla="*/ 86 w 116"/>
                <a:gd name="T21" fmla="*/ 6 h 61"/>
                <a:gd name="T22" fmla="*/ 97 w 116"/>
                <a:gd name="T23" fmla="*/ 14 h 61"/>
                <a:gd name="T24" fmla="*/ 105 w 116"/>
                <a:gd name="T25" fmla="*/ 24 h 61"/>
                <a:gd name="T26" fmla="*/ 111 w 116"/>
                <a:gd name="T27" fmla="*/ 35 h 61"/>
                <a:gd name="T28" fmla="*/ 115 w 116"/>
                <a:gd name="T29" fmla="*/ 47 h 61"/>
                <a:gd name="T30" fmla="*/ 116 w 116"/>
                <a:gd name="T31" fmla="*/ 61 h 61"/>
                <a:gd name="T32" fmla="*/ 58 w 116"/>
                <a:gd name="T33" fmla="*/ 57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57"/>
                  </a:moveTo>
                  <a:lnTo>
                    <a:pt x="0" y="54"/>
                  </a:lnTo>
                  <a:lnTo>
                    <a:pt x="3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6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7"/>
                  </a:lnTo>
                  <a:lnTo>
                    <a:pt x="116" y="61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5" name="Freeform 573"/>
            <p:cNvSpPr>
              <a:spLocks/>
            </p:cNvSpPr>
            <p:nvPr/>
          </p:nvSpPr>
          <p:spPr bwMode="auto">
            <a:xfrm>
              <a:off x="1647" y="2789"/>
              <a:ext cx="23" cy="12"/>
            </a:xfrm>
            <a:custGeom>
              <a:avLst/>
              <a:gdLst>
                <a:gd name="T0" fmla="*/ 0 w 116"/>
                <a:gd name="T1" fmla="*/ 54 h 61"/>
                <a:gd name="T2" fmla="*/ 3 w 116"/>
                <a:gd name="T3" fmla="*/ 42 h 61"/>
                <a:gd name="T4" fmla="*/ 7 w 116"/>
                <a:gd name="T5" fmla="*/ 30 h 61"/>
                <a:gd name="T6" fmla="*/ 15 w 116"/>
                <a:gd name="T7" fmla="*/ 19 h 61"/>
                <a:gd name="T8" fmla="*/ 25 w 116"/>
                <a:gd name="T9" fmla="*/ 11 h 61"/>
                <a:gd name="T10" fmla="*/ 36 w 116"/>
                <a:gd name="T11" fmla="*/ 4 h 61"/>
                <a:gd name="T12" fmla="*/ 48 w 116"/>
                <a:gd name="T13" fmla="*/ 1 h 61"/>
                <a:gd name="T14" fmla="*/ 62 w 116"/>
                <a:gd name="T15" fmla="*/ 0 h 61"/>
                <a:gd name="T16" fmla="*/ 74 w 116"/>
                <a:gd name="T17" fmla="*/ 2 h 61"/>
                <a:gd name="T18" fmla="*/ 86 w 116"/>
                <a:gd name="T19" fmla="*/ 6 h 61"/>
                <a:gd name="T20" fmla="*/ 97 w 116"/>
                <a:gd name="T21" fmla="*/ 14 h 61"/>
                <a:gd name="T22" fmla="*/ 105 w 116"/>
                <a:gd name="T23" fmla="*/ 24 h 61"/>
                <a:gd name="T24" fmla="*/ 111 w 116"/>
                <a:gd name="T25" fmla="*/ 35 h 61"/>
                <a:gd name="T26" fmla="*/ 115 w 116"/>
                <a:gd name="T27" fmla="*/ 47 h 61"/>
                <a:gd name="T28" fmla="*/ 116 w 116"/>
                <a:gd name="T29" fmla="*/ 61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0" y="54"/>
                  </a:moveTo>
                  <a:lnTo>
                    <a:pt x="3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6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7"/>
                  </a:lnTo>
                  <a:lnTo>
                    <a:pt x="116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6" name="Freeform 574"/>
            <p:cNvSpPr>
              <a:spLocks/>
            </p:cNvSpPr>
            <p:nvPr/>
          </p:nvSpPr>
          <p:spPr bwMode="auto">
            <a:xfrm>
              <a:off x="1645" y="2800"/>
              <a:ext cx="25" cy="49"/>
            </a:xfrm>
            <a:custGeom>
              <a:avLst/>
              <a:gdLst>
                <a:gd name="T0" fmla="*/ 129 w 129"/>
                <a:gd name="T1" fmla="*/ 7 h 245"/>
                <a:gd name="T2" fmla="*/ 71 w 129"/>
                <a:gd name="T3" fmla="*/ 3 h 245"/>
                <a:gd name="T4" fmla="*/ 13 w 129"/>
                <a:gd name="T5" fmla="*/ 0 h 245"/>
                <a:gd name="T6" fmla="*/ 0 w 129"/>
                <a:gd name="T7" fmla="*/ 239 h 245"/>
                <a:gd name="T8" fmla="*/ 58 w 129"/>
                <a:gd name="T9" fmla="*/ 242 h 245"/>
                <a:gd name="T10" fmla="*/ 116 w 129"/>
                <a:gd name="T11" fmla="*/ 245 h 245"/>
                <a:gd name="T12" fmla="*/ 129 w 129"/>
                <a:gd name="T13" fmla="*/ 7 h 2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5"/>
                <a:gd name="T23" fmla="*/ 129 w 129"/>
                <a:gd name="T24" fmla="*/ 245 h 2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5">
                  <a:moveTo>
                    <a:pt x="129" y="7"/>
                  </a:moveTo>
                  <a:lnTo>
                    <a:pt x="71" y="3"/>
                  </a:lnTo>
                  <a:lnTo>
                    <a:pt x="13" y="0"/>
                  </a:lnTo>
                  <a:lnTo>
                    <a:pt x="0" y="239"/>
                  </a:lnTo>
                  <a:lnTo>
                    <a:pt x="58" y="242"/>
                  </a:lnTo>
                  <a:lnTo>
                    <a:pt x="116" y="245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7" name="Freeform 575"/>
            <p:cNvSpPr>
              <a:spLocks/>
            </p:cNvSpPr>
            <p:nvPr/>
          </p:nvSpPr>
          <p:spPr bwMode="auto">
            <a:xfrm>
              <a:off x="1645" y="2800"/>
              <a:ext cx="25" cy="49"/>
            </a:xfrm>
            <a:custGeom>
              <a:avLst/>
              <a:gdLst>
                <a:gd name="T0" fmla="*/ 129 w 129"/>
                <a:gd name="T1" fmla="*/ 7 h 245"/>
                <a:gd name="T2" fmla="*/ 71 w 129"/>
                <a:gd name="T3" fmla="*/ 3 h 245"/>
                <a:gd name="T4" fmla="*/ 13 w 129"/>
                <a:gd name="T5" fmla="*/ 0 h 245"/>
                <a:gd name="T6" fmla="*/ 0 w 129"/>
                <a:gd name="T7" fmla="*/ 239 h 245"/>
                <a:gd name="T8" fmla="*/ 58 w 129"/>
                <a:gd name="T9" fmla="*/ 242 h 245"/>
                <a:gd name="T10" fmla="*/ 116 w 129"/>
                <a:gd name="T11" fmla="*/ 245 h 245"/>
                <a:gd name="T12" fmla="*/ 129 w 129"/>
                <a:gd name="T13" fmla="*/ 7 h 2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5"/>
                <a:gd name="T23" fmla="*/ 129 w 129"/>
                <a:gd name="T24" fmla="*/ 245 h 2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5">
                  <a:moveTo>
                    <a:pt x="129" y="7"/>
                  </a:moveTo>
                  <a:lnTo>
                    <a:pt x="71" y="3"/>
                  </a:lnTo>
                  <a:lnTo>
                    <a:pt x="13" y="0"/>
                  </a:lnTo>
                  <a:lnTo>
                    <a:pt x="0" y="239"/>
                  </a:lnTo>
                  <a:lnTo>
                    <a:pt x="58" y="242"/>
                  </a:lnTo>
                  <a:lnTo>
                    <a:pt x="116" y="245"/>
                  </a:lnTo>
                  <a:lnTo>
                    <a:pt x="129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8" name="Freeform 576"/>
            <p:cNvSpPr>
              <a:spLocks/>
            </p:cNvSpPr>
            <p:nvPr/>
          </p:nvSpPr>
          <p:spPr bwMode="auto">
            <a:xfrm>
              <a:off x="1656" y="2848"/>
              <a:ext cx="12" cy="2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3 h 10"/>
                <a:gd name="T4" fmla="*/ 56 w 58"/>
                <a:gd name="T5" fmla="*/ 10 h 10"/>
                <a:gd name="T6" fmla="*/ 0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0"/>
                  </a:moveTo>
                  <a:lnTo>
                    <a:pt x="58" y="3"/>
                  </a:lnTo>
                  <a:lnTo>
                    <a:pt x="56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09" name="Line 577"/>
            <p:cNvSpPr>
              <a:spLocks noChangeShapeType="1"/>
            </p:cNvSpPr>
            <p:nvPr/>
          </p:nvSpPr>
          <p:spPr bwMode="auto">
            <a:xfrm flipH="1">
              <a:off x="1667" y="28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0" name="Freeform 578"/>
            <p:cNvSpPr>
              <a:spLocks/>
            </p:cNvSpPr>
            <p:nvPr/>
          </p:nvSpPr>
          <p:spPr bwMode="auto">
            <a:xfrm>
              <a:off x="1640" y="2846"/>
              <a:ext cx="27" cy="36"/>
            </a:xfrm>
            <a:custGeom>
              <a:avLst/>
              <a:gdLst>
                <a:gd name="T0" fmla="*/ 139 w 139"/>
                <a:gd name="T1" fmla="*/ 20 h 178"/>
                <a:gd name="T2" fmla="*/ 83 w 139"/>
                <a:gd name="T3" fmla="*/ 10 h 178"/>
                <a:gd name="T4" fmla="*/ 26 w 139"/>
                <a:gd name="T5" fmla="*/ 0 h 178"/>
                <a:gd name="T6" fmla="*/ 0 w 139"/>
                <a:gd name="T7" fmla="*/ 158 h 178"/>
                <a:gd name="T8" fmla="*/ 56 w 139"/>
                <a:gd name="T9" fmla="*/ 168 h 178"/>
                <a:gd name="T10" fmla="*/ 113 w 139"/>
                <a:gd name="T11" fmla="*/ 178 h 178"/>
                <a:gd name="T12" fmla="*/ 139 w 139"/>
                <a:gd name="T13" fmla="*/ 2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78"/>
                <a:gd name="T23" fmla="*/ 139 w 139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78">
                  <a:moveTo>
                    <a:pt x="139" y="20"/>
                  </a:moveTo>
                  <a:lnTo>
                    <a:pt x="83" y="10"/>
                  </a:lnTo>
                  <a:lnTo>
                    <a:pt x="26" y="0"/>
                  </a:lnTo>
                  <a:lnTo>
                    <a:pt x="0" y="158"/>
                  </a:lnTo>
                  <a:lnTo>
                    <a:pt x="56" y="168"/>
                  </a:lnTo>
                  <a:lnTo>
                    <a:pt x="113" y="178"/>
                  </a:lnTo>
                  <a:lnTo>
                    <a:pt x="13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1" name="Freeform 579"/>
            <p:cNvSpPr>
              <a:spLocks/>
            </p:cNvSpPr>
            <p:nvPr/>
          </p:nvSpPr>
          <p:spPr bwMode="auto">
            <a:xfrm>
              <a:off x="1640" y="2846"/>
              <a:ext cx="27" cy="36"/>
            </a:xfrm>
            <a:custGeom>
              <a:avLst/>
              <a:gdLst>
                <a:gd name="T0" fmla="*/ 139 w 139"/>
                <a:gd name="T1" fmla="*/ 20 h 178"/>
                <a:gd name="T2" fmla="*/ 83 w 139"/>
                <a:gd name="T3" fmla="*/ 10 h 178"/>
                <a:gd name="T4" fmla="*/ 26 w 139"/>
                <a:gd name="T5" fmla="*/ 0 h 178"/>
                <a:gd name="T6" fmla="*/ 0 w 139"/>
                <a:gd name="T7" fmla="*/ 158 h 178"/>
                <a:gd name="T8" fmla="*/ 56 w 139"/>
                <a:gd name="T9" fmla="*/ 168 h 178"/>
                <a:gd name="T10" fmla="*/ 113 w 139"/>
                <a:gd name="T11" fmla="*/ 178 h 178"/>
                <a:gd name="T12" fmla="*/ 139 w 139"/>
                <a:gd name="T13" fmla="*/ 2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78"/>
                <a:gd name="T23" fmla="*/ 139 w 139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78">
                  <a:moveTo>
                    <a:pt x="139" y="20"/>
                  </a:moveTo>
                  <a:lnTo>
                    <a:pt x="83" y="10"/>
                  </a:lnTo>
                  <a:lnTo>
                    <a:pt x="26" y="0"/>
                  </a:lnTo>
                  <a:lnTo>
                    <a:pt x="0" y="158"/>
                  </a:lnTo>
                  <a:lnTo>
                    <a:pt x="56" y="168"/>
                  </a:lnTo>
                  <a:lnTo>
                    <a:pt x="113" y="178"/>
                  </a:lnTo>
                  <a:lnTo>
                    <a:pt x="139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2" name="Freeform 580"/>
            <p:cNvSpPr>
              <a:spLocks/>
            </p:cNvSpPr>
            <p:nvPr/>
          </p:nvSpPr>
          <p:spPr bwMode="auto">
            <a:xfrm>
              <a:off x="1639" y="2878"/>
              <a:ext cx="23" cy="13"/>
            </a:xfrm>
            <a:custGeom>
              <a:avLst/>
              <a:gdLst>
                <a:gd name="T0" fmla="*/ 57 w 114"/>
                <a:gd name="T1" fmla="*/ 10 h 67"/>
                <a:gd name="T2" fmla="*/ 114 w 114"/>
                <a:gd name="T3" fmla="*/ 20 h 67"/>
                <a:gd name="T4" fmla="*/ 110 w 114"/>
                <a:gd name="T5" fmla="*/ 32 h 67"/>
                <a:gd name="T6" fmla="*/ 104 w 114"/>
                <a:gd name="T7" fmla="*/ 43 h 67"/>
                <a:gd name="T8" fmla="*/ 96 w 114"/>
                <a:gd name="T9" fmla="*/ 53 h 67"/>
                <a:gd name="T10" fmla="*/ 85 w 114"/>
                <a:gd name="T11" fmla="*/ 60 h 67"/>
                <a:gd name="T12" fmla="*/ 73 w 114"/>
                <a:gd name="T13" fmla="*/ 65 h 67"/>
                <a:gd name="T14" fmla="*/ 61 w 114"/>
                <a:gd name="T15" fmla="*/ 67 h 67"/>
                <a:gd name="T16" fmla="*/ 47 w 114"/>
                <a:gd name="T17" fmla="*/ 66 h 67"/>
                <a:gd name="T18" fmla="*/ 35 w 114"/>
                <a:gd name="T19" fmla="*/ 63 h 67"/>
                <a:gd name="T20" fmla="*/ 24 w 114"/>
                <a:gd name="T21" fmla="*/ 56 h 67"/>
                <a:gd name="T22" fmla="*/ 14 w 114"/>
                <a:gd name="T23" fmla="*/ 48 h 67"/>
                <a:gd name="T24" fmla="*/ 7 w 114"/>
                <a:gd name="T25" fmla="*/ 37 h 67"/>
                <a:gd name="T26" fmla="*/ 2 w 114"/>
                <a:gd name="T27" fmla="*/ 25 h 67"/>
                <a:gd name="T28" fmla="*/ 0 w 114"/>
                <a:gd name="T29" fmla="*/ 13 h 67"/>
                <a:gd name="T30" fmla="*/ 1 w 114"/>
                <a:gd name="T31" fmla="*/ 0 h 67"/>
                <a:gd name="T32" fmla="*/ 57 w 114"/>
                <a:gd name="T33" fmla="*/ 10 h 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7"/>
                <a:gd name="T53" fmla="*/ 114 w 114"/>
                <a:gd name="T54" fmla="*/ 67 h 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7">
                  <a:moveTo>
                    <a:pt x="57" y="10"/>
                  </a:moveTo>
                  <a:lnTo>
                    <a:pt x="114" y="20"/>
                  </a:lnTo>
                  <a:lnTo>
                    <a:pt x="110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0"/>
                  </a:lnTo>
                  <a:lnTo>
                    <a:pt x="73" y="65"/>
                  </a:lnTo>
                  <a:lnTo>
                    <a:pt x="61" y="67"/>
                  </a:lnTo>
                  <a:lnTo>
                    <a:pt x="47" y="66"/>
                  </a:lnTo>
                  <a:lnTo>
                    <a:pt x="35" y="63"/>
                  </a:lnTo>
                  <a:lnTo>
                    <a:pt x="24" y="56"/>
                  </a:lnTo>
                  <a:lnTo>
                    <a:pt x="14" y="48"/>
                  </a:lnTo>
                  <a:lnTo>
                    <a:pt x="7" y="37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  <a:lnTo>
                    <a:pt x="5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3" name="Freeform 581"/>
            <p:cNvSpPr>
              <a:spLocks/>
            </p:cNvSpPr>
            <p:nvPr/>
          </p:nvSpPr>
          <p:spPr bwMode="auto">
            <a:xfrm>
              <a:off x="1639" y="2878"/>
              <a:ext cx="23" cy="13"/>
            </a:xfrm>
            <a:custGeom>
              <a:avLst/>
              <a:gdLst>
                <a:gd name="T0" fmla="*/ 114 w 114"/>
                <a:gd name="T1" fmla="*/ 20 h 67"/>
                <a:gd name="T2" fmla="*/ 110 w 114"/>
                <a:gd name="T3" fmla="*/ 32 h 67"/>
                <a:gd name="T4" fmla="*/ 104 w 114"/>
                <a:gd name="T5" fmla="*/ 43 h 67"/>
                <a:gd name="T6" fmla="*/ 96 w 114"/>
                <a:gd name="T7" fmla="*/ 53 h 67"/>
                <a:gd name="T8" fmla="*/ 85 w 114"/>
                <a:gd name="T9" fmla="*/ 60 h 67"/>
                <a:gd name="T10" fmla="*/ 73 w 114"/>
                <a:gd name="T11" fmla="*/ 65 h 67"/>
                <a:gd name="T12" fmla="*/ 61 w 114"/>
                <a:gd name="T13" fmla="*/ 67 h 67"/>
                <a:gd name="T14" fmla="*/ 47 w 114"/>
                <a:gd name="T15" fmla="*/ 66 h 67"/>
                <a:gd name="T16" fmla="*/ 35 w 114"/>
                <a:gd name="T17" fmla="*/ 63 h 67"/>
                <a:gd name="T18" fmla="*/ 24 w 114"/>
                <a:gd name="T19" fmla="*/ 56 h 67"/>
                <a:gd name="T20" fmla="*/ 14 w 114"/>
                <a:gd name="T21" fmla="*/ 48 h 67"/>
                <a:gd name="T22" fmla="*/ 7 w 114"/>
                <a:gd name="T23" fmla="*/ 37 h 67"/>
                <a:gd name="T24" fmla="*/ 2 w 114"/>
                <a:gd name="T25" fmla="*/ 25 h 67"/>
                <a:gd name="T26" fmla="*/ 0 w 114"/>
                <a:gd name="T27" fmla="*/ 13 h 67"/>
                <a:gd name="T28" fmla="*/ 1 w 114"/>
                <a:gd name="T29" fmla="*/ 0 h 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7"/>
                <a:gd name="T47" fmla="*/ 114 w 114"/>
                <a:gd name="T48" fmla="*/ 67 h 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7">
                  <a:moveTo>
                    <a:pt x="114" y="20"/>
                  </a:moveTo>
                  <a:lnTo>
                    <a:pt x="110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0"/>
                  </a:lnTo>
                  <a:lnTo>
                    <a:pt x="73" y="65"/>
                  </a:lnTo>
                  <a:lnTo>
                    <a:pt x="61" y="67"/>
                  </a:lnTo>
                  <a:lnTo>
                    <a:pt x="47" y="66"/>
                  </a:lnTo>
                  <a:lnTo>
                    <a:pt x="35" y="63"/>
                  </a:lnTo>
                  <a:lnTo>
                    <a:pt x="24" y="56"/>
                  </a:lnTo>
                  <a:lnTo>
                    <a:pt x="14" y="48"/>
                  </a:lnTo>
                  <a:lnTo>
                    <a:pt x="7" y="37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4" name="Freeform 582"/>
            <p:cNvSpPr>
              <a:spLocks/>
            </p:cNvSpPr>
            <p:nvPr/>
          </p:nvSpPr>
          <p:spPr bwMode="auto">
            <a:xfrm>
              <a:off x="1636" y="2888"/>
              <a:ext cx="23" cy="13"/>
            </a:xfrm>
            <a:custGeom>
              <a:avLst/>
              <a:gdLst>
                <a:gd name="T0" fmla="*/ 56 w 114"/>
                <a:gd name="T1" fmla="*/ 57 h 66"/>
                <a:gd name="T2" fmla="*/ 0 w 114"/>
                <a:gd name="T3" fmla="*/ 48 h 66"/>
                <a:gd name="T4" fmla="*/ 3 w 114"/>
                <a:gd name="T5" fmla="*/ 36 h 66"/>
                <a:gd name="T6" fmla="*/ 9 w 114"/>
                <a:gd name="T7" fmla="*/ 24 h 66"/>
                <a:gd name="T8" fmla="*/ 18 w 114"/>
                <a:gd name="T9" fmla="*/ 15 h 66"/>
                <a:gd name="T10" fmla="*/ 28 w 114"/>
                <a:gd name="T11" fmla="*/ 7 h 66"/>
                <a:gd name="T12" fmla="*/ 40 w 114"/>
                <a:gd name="T13" fmla="*/ 2 h 66"/>
                <a:gd name="T14" fmla="*/ 52 w 114"/>
                <a:gd name="T15" fmla="*/ 0 h 66"/>
                <a:gd name="T16" fmla="*/ 65 w 114"/>
                <a:gd name="T17" fmla="*/ 1 h 66"/>
                <a:gd name="T18" fmla="*/ 78 w 114"/>
                <a:gd name="T19" fmla="*/ 4 h 66"/>
                <a:gd name="T20" fmla="*/ 90 w 114"/>
                <a:gd name="T21" fmla="*/ 10 h 66"/>
                <a:gd name="T22" fmla="*/ 99 w 114"/>
                <a:gd name="T23" fmla="*/ 18 h 66"/>
                <a:gd name="T24" fmla="*/ 106 w 114"/>
                <a:gd name="T25" fmla="*/ 28 h 66"/>
                <a:gd name="T26" fmla="*/ 112 w 114"/>
                <a:gd name="T27" fmla="*/ 41 h 66"/>
                <a:gd name="T28" fmla="*/ 114 w 114"/>
                <a:gd name="T29" fmla="*/ 53 h 66"/>
                <a:gd name="T30" fmla="*/ 113 w 114"/>
                <a:gd name="T31" fmla="*/ 66 h 66"/>
                <a:gd name="T32" fmla="*/ 56 w 114"/>
                <a:gd name="T33" fmla="*/ 57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6"/>
                <a:gd name="T53" fmla="*/ 114 w 114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6">
                  <a:moveTo>
                    <a:pt x="56" y="57"/>
                  </a:moveTo>
                  <a:lnTo>
                    <a:pt x="0" y="48"/>
                  </a:lnTo>
                  <a:lnTo>
                    <a:pt x="3" y="36"/>
                  </a:lnTo>
                  <a:lnTo>
                    <a:pt x="9" y="24"/>
                  </a:lnTo>
                  <a:lnTo>
                    <a:pt x="18" y="15"/>
                  </a:lnTo>
                  <a:lnTo>
                    <a:pt x="28" y="7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5" y="1"/>
                  </a:lnTo>
                  <a:lnTo>
                    <a:pt x="78" y="4"/>
                  </a:lnTo>
                  <a:lnTo>
                    <a:pt x="90" y="10"/>
                  </a:lnTo>
                  <a:lnTo>
                    <a:pt x="99" y="18"/>
                  </a:lnTo>
                  <a:lnTo>
                    <a:pt x="106" y="28"/>
                  </a:lnTo>
                  <a:lnTo>
                    <a:pt x="112" y="41"/>
                  </a:lnTo>
                  <a:lnTo>
                    <a:pt x="114" y="53"/>
                  </a:lnTo>
                  <a:lnTo>
                    <a:pt x="113" y="66"/>
                  </a:lnTo>
                  <a:lnTo>
                    <a:pt x="56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5" name="Freeform 583"/>
            <p:cNvSpPr>
              <a:spLocks/>
            </p:cNvSpPr>
            <p:nvPr/>
          </p:nvSpPr>
          <p:spPr bwMode="auto">
            <a:xfrm>
              <a:off x="1636" y="2888"/>
              <a:ext cx="23" cy="13"/>
            </a:xfrm>
            <a:custGeom>
              <a:avLst/>
              <a:gdLst>
                <a:gd name="T0" fmla="*/ 0 w 114"/>
                <a:gd name="T1" fmla="*/ 48 h 66"/>
                <a:gd name="T2" fmla="*/ 3 w 114"/>
                <a:gd name="T3" fmla="*/ 36 h 66"/>
                <a:gd name="T4" fmla="*/ 9 w 114"/>
                <a:gd name="T5" fmla="*/ 24 h 66"/>
                <a:gd name="T6" fmla="*/ 18 w 114"/>
                <a:gd name="T7" fmla="*/ 15 h 66"/>
                <a:gd name="T8" fmla="*/ 28 w 114"/>
                <a:gd name="T9" fmla="*/ 7 h 66"/>
                <a:gd name="T10" fmla="*/ 40 w 114"/>
                <a:gd name="T11" fmla="*/ 2 h 66"/>
                <a:gd name="T12" fmla="*/ 52 w 114"/>
                <a:gd name="T13" fmla="*/ 0 h 66"/>
                <a:gd name="T14" fmla="*/ 65 w 114"/>
                <a:gd name="T15" fmla="*/ 1 h 66"/>
                <a:gd name="T16" fmla="*/ 78 w 114"/>
                <a:gd name="T17" fmla="*/ 4 h 66"/>
                <a:gd name="T18" fmla="*/ 90 w 114"/>
                <a:gd name="T19" fmla="*/ 10 h 66"/>
                <a:gd name="T20" fmla="*/ 99 w 114"/>
                <a:gd name="T21" fmla="*/ 18 h 66"/>
                <a:gd name="T22" fmla="*/ 106 w 114"/>
                <a:gd name="T23" fmla="*/ 28 h 66"/>
                <a:gd name="T24" fmla="*/ 112 w 114"/>
                <a:gd name="T25" fmla="*/ 41 h 66"/>
                <a:gd name="T26" fmla="*/ 114 w 114"/>
                <a:gd name="T27" fmla="*/ 53 h 66"/>
                <a:gd name="T28" fmla="*/ 113 w 114"/>
                <a:gd name="T29" fmla="*/ 66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6"/>
                <a:gd name="T47" fmla="*/ 114 w 114"/>
                <a:gd name="T48" fmla="*/ 66 h 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6">
                  <a:moveTo>
                    <a:pt x="0" y="48"/>
                  </a:moveTo>
                  <a:lnTo>
                    <a:pt x="3" y="36"/>
                  </a:lnTo>
                  <a:lnTo>
                    <a:pt x="9" y="24"/>
                  </a:lnTo>
                  <a:lnTo>
                    <a:pt x="18" y="15"/>
                  </a:lnTo>
                  <a:lnTo>
                    <a:pt x="28" y="7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5" y="1"/>
                  </a:lnTo>
                  <a:lnTo>
                    <a:pt x="78" y="4"/>
                  </a:lnTo>
                  <a:lnTo>
                    <a:pt x="90" y="10"/>
                  </a:lnTo>
                  <a:lnTo>
                    <a:pt x="99" y="18"/>
                  </a:lnTo>
                  <a:lnTo>
                    <a:pt x="106" y="28"/>
                  </a:lnTo>
                  <a:lnTo>
                    <a:pt x="112" y="41"/>
                  </a:lnTo>
                  <a:lnTo>
                    <a:pt x="114" y="53"/>
                  </a:lnTo>
                  <a:lnTo>
                    <a:pt x="113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6" name="Freeform 584"/>
            <p:cNvSpPr>
              <a:spLocks/>
            </p:cNvSpPr>
            <p:nvPr/>
          </p:nvSpPr>
          <p:spPr bwMode="auto">
            <a:xfrm>
              <a:off x="1635" y="2897"/>
              <a:ext cx="24" cy="8"/>
            </a:xfrm>
            <a:custGeom>
              <a:avLst/>
              <a:gdLst>
                <a:gd name="T0" fmla="*/ 116 w 116"/>
                <a:gd name="T1" fmla="*/ 18 h 39"/>
                <a:gd name="T2" fmla="*/ 59 w 116"/>
                <a:gd name="T3" fmla="*/ 9 h 39"/>
                <a:gd name="T4" fmla="*/ 3 w 116"/>
                <a:gd name="T5" fmla="*/ 0 h 39"/>
                <a:gd name="T6" fmla="*/ 0 w 116"/>
                <a:gd name="T7" fmla="*/ 21 h 39"/>
                <a:gd name="T8" fmla="*/ 56 w 116"/>
                <a:gd name="T9" fmla="*/ 30 h 39"/>
                <a:gd name="T10" fmla="*/ 113 w 116"/>
                <a:gd name="T11" fmla="*/ 39 h 39"/>
                <a:gd name="T12" fmla="*/ 116 w 116"/>
                <a:gd name="T13" fmla="*/ 18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6" y="18"/>
                  </a:moveTo>
                  <a:lnTo>
                    <a:pt x="59" y="9"/>
                  </a:lnTo>
                  <a:lnTo>
                    <a:pt x="3" y="0"/>
                  </a:lnTo>
                  <a:lnTo>
                    <a:pt x="0" y="21"/>
                  </a:lnTo>
                  <a:lnTo>
                    <a:pt x="56" y="30"/>
                  </a:lnTo>
                  <a:lnTo>
                    <a:pt x="113" y="39"/>
                  </a:lnTo>
                  <a:lnTo>
                    <a:pt x="11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7" name="Freeform 585"/>
            <p:cNvSpPr>
              <a:spLocks/>
            </p:cNvSpPr>
            <p:nvPr/>
          </p:nvSpPr>
          <p:spPr bwMode="auto">
            <a:xfrm>
              <a:off x="1635" y="2897"/>
              <a:ext cx="24" cy="8"/>
            </a:xfrm>
            <a:custGeom>
              <a:avLst/>
              <a:gdLst>
                <a:gd name="T0" fmla="*/ 116 w 116"/>
                <a:gd name="T1" fmla="*/ 18 h 39"/>
                <a:gd name="T2" fmla="*/ 59 w 116"/>
                <a:gd name="T3" fmla="*/ 9 h 39"/>
                <a:gd name="T4" fmla="*/ 3 w 116"/>
                <a:gd name="T5" fmla="*/ 0 h 39"/>
                <a:gd name="T6" fmla="*/ 0 w 116"/>
                <a:gd name="T7" fmla="*/ 21 h 39"/>
                <a:gd name="T8" fmla="*/ 56 w 116"/>
                <a:gd name="T9" fmla="*/ 30 h 39"/>
                <a:gd name="T10" fmla="*/ 113 w 116"/>
                <a:gd name="T11" fmla="*/ 39 h 39"/>
                <a:gd name="T12" fmla="*/ 116 w 116"/>
                <a:gd name="T13" fmla="*/ 18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6" y="18"/>
                  </a:moveTo>
                  <a:lnTo>
                    <a:pt x="59" y="9"/>
                  </a:lnTo>
                  <a:lnTo>
                    <a:pt x="3" y="0"/>
                  </a:lnTo>
                  <a:lnTo>
                    <a:pt x="0" y="21"/>
                  </a:lnTo>
                  <a:lnTo>
                    <a:pt x="56" y="30"/>
                  </a:lnTo>
                  <a:lnTo>
                    <a:pt x="113" y="39"/>
                  </a:lnTo>
                  <a:lnTo>
                    <a:pt x="116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8" name="Freeform 586"/>
            <p:cNvSpPr>
              <a:spLocks/>
            </p:cNvSpPr>
            <p:nvPr/>
          </p:nvSpPr>
          <p:spPr bwMode="auto">
            <a:xfrm>
              <a:off x="1647" y="2903"/>
              <a:ext cx="11" cy="4"/>
            </a:xfrm>
            <a:custGeom>
              <a:avLst/>
              <a:gdLst>
                <a:gd name="T0" fmla="*/ 0 w 57"/>
                <a:gd name="T1" fmla="*/ 0 h 17"/>
                <a:gd name="T2" fmla="*/ 57 w 57"/>
                <a:gd name="T3" fmla="*/ 9 h 17"/>
                <a:gd name="T4" fmla="*/ 56 w 57"/>
                <a:gd name="T5" fmla="*/ 17 h 17"/>
                <a:gd name="T6" fmla="*/ 0 w 5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0"/>
                  </a:moveTo>
                  <a:lnTo>
                    <a:pt x="57" y="9"/>
                  </a:lnTo>
                  <a:lnTo>
                    <a:pt x="56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19" name="Line 587"/>
            <p:cNvSpPr>
              <a:spLocks noChangeShapeType="1"/>
            </p:cNvSpPr>
            <p:nvPr/>
          </p:nvSpPr>
          <p:spPr bwMode="auto">
            <a:xfrm flipH="1">
              <a:off x="1658" y="290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0" name="Freeform 588"/>
            <p:cNvSpPr>
              <a:spLocks/>
            </p:cNvSpPr>
            <p:nvPr/>
          </p:nvSpPr>
          <p:spPr bwMode="auto">
            <a:xfrm>
              <a:off x="1620" y="2900"/>
              <a:ext cx="38" cy="58"/>
            </a:xfrm>
            <a:custGeom>
              <a:avLst/>
              <a:gdLst>
                <a:gd name="T0" fmla="*/ 189 w 189"/>
                <a:gd name="T1" fmla="*/ 33 h 288"/>
                <a:gd name="T2" fmla="*/ 133 w 189"/>
                <a:gd name="T3" fmla="*/ 16 h 288"/>
                <a:gd name="T4" fmla="*/ 78 w 189"/>
                <a:gd name="T5" fmla="*/ 0 h 288"/>
                <a:gd name="T6" fmla="*/ 0 w 189"/>
                <a:gd name="T7" fmla="*/ 255 h 288"/>
                <a:gd name="T8" fmla="*/ 55 w 189"/>
                <a:gd name="T9" fmla="*/ 272 h 288"/>
                <a:gd name="T10" fmla="*/ 111 w 189"/>
                <a:gd name="T11" fmla="*/ 288 h 288"/>
                <a:gd name="T12" fmla="*/ 189 w 189"/>
                <a:gd name="T13" fmla="*/ 3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89" y="33"/>
                  </a:moveTo>
                  <a:lnTo>
                    <a:pt x="133" y="16"/>
                  </a:lnTo>
                  <a:lnTo>
                    <a:pt x="78" y="0"/>
                  </a:lnTo>
                  <a:lnTo>
                    <a:pt x="0" y="255"/>
                  </a:lnTo>
                  <a:lnTo>
                    <a:pt x="55" y="272"/>
                  </a:lnTo>
                  <a:lnTo>
                    <a:pt x="111" y="288"/>
                  </a:lnTo>
                  <a:lnTo>
                    <a:pt x="18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1" name="Freeform 589"/>
            <p:cNvSpPr>
              <a:spLocks/>
            </p:cNvSpPr>
            <p:nvPr/>
          </p:nvSpPr>
          <p:spPr bwMode="auto">
            <a:xfrm>
              <a:off x="1620" y="2900"/>
              <a:ext cx="38" cy="58"/>
            </a:xfrm>
            <a:custGeom>
              <a:avLst/>
              <a:gdLst>
                <a:gd name="T0" fmla="*/ 189 w 189"/>
                <a:gd name="T1" fmla="*/ 33 h 288"/>
                <a:gd name="T2" fmla="*/ 133 w 189"/>
                <a:gd name="T3" fmla="*/ 16 h 288"/>
                <a:gd name="T4" fmla="*/ 78 w 189"/>
                <a:gd name="T5" fmla="*/ 0 h 288"/>
                <a:gd name="T6" fmla="*/ 0 w 189"/>
                <a:gd name="T7" fmla="*/ 255 h 288"/>
                <a:gd name="T8" fmla="*/ 55 w 189"/>
                <a:gd name="T9" fmla="*/ 272 h 288"/>
                <a:gd name="T10" fmla="*/ 111 w 189"/>
                <a:gd name="T11" fmla="*/ 288 h 288"/>
                <a:gd name="T12" fmla="*/ 189 w 189"/>
                <a:gd name="T13" fmla="*/ 3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89" y="33"/>
                  </a:moveTo>
                  <a:lnTo>
                    <a:pt x="133" y="16"/>
                  </a:lnTo>
                  <a:lnTo>
                    <a:pt x="78" y="0"/>
                  </a:lnTo>
                  <a:lnTo>
                    <a:pt x="0" y="255"/>
                  </a:lnTo>
                  <a:lnTo>
                    <a:pt x="55" y="272"/>
                  </a:lnTo>
                  <a:lnTo>
                    <a:pt x="111" y="288"/>
                  </a:lnTo>
                  <a:lnTo>
                    <a:pt x="189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2" name="Freeform 590"/>
            <p:cNvSpPr>
              <a:spLocks/>
            </p:cNvSpPr>
            <p:nvPr/>
          </p:nvSpPr>
          <p:spPr bwMode="auto">
            <a:xfrm>
              <a:off x="1631" y="2954"/>
              <a:ext cx="11" cy="5"/>
            </a:xfrm>
            <a:custGeom>
              <a:avLst/>
              <a:gdLst>
                <a:gd name="T0" fmla="*/ 0 w 56"/>
                <a:gd name="T1" fmla="*/ 0 h 24"/>
                <a:gd name="T2" fmla="*/ 56 w 56"/>
                <a:gd name="T3" fmla="*/ 16 h 24"/>
                <a:gd name="T4" fmla="*/ 53 w 56"/>
                <a:gd name="T5" fmla="*/ 24 h 24"/>
                <a:gd name="T6" fmla="*/ 0 w 5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4"/>
                <a:gd name="T14" fmla="*/ 56 w 5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4">
                  <a:moveTo>
                    <a:pt x="0" y="0"/>
                  </a:moveTo>
                  <a:lnTo>
                    <a:pt x="56" y="16"/>
                  </a:lnTo>
                  <a:lnTo>
                    <a:pt x="5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3" name="Line 591"/>
            <p:cNvSpPr>
              <a:spLocks noChangeShapeType="1"/>
            </p:cNvSpPr>
            <p:nvPr/>
          </p:nvSpPr>
          <p:spPr bwMode="auto">
            <a:xfrm flipH="1">
              <a:off x="1642" y="29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4" name="Freeform 592"/>
            <p:cNvSpPr>
              <a:spLocks/>
            </p:cNvSpPr>
            <p:nvPr/>
          </p:nvSpPr>
          <p:spPr bwMode="auto">
            <a:xfrm>
              <a:off x="1611" y="2949"/>
              <a:ext cx="31" cy="30"/>
            </a:xfrm>
            <a:custGeom>
              <a:avLst/>
              <a:gdLst>
                <a:gd name="T0" fmla="*/ 151 w 151"/>
                <a:gd name="T1" fmla="*/ 49 h 150"/>
                <a:gd name="T2" fmla="*/ 98 w 151"/>
                <a:gd name="T3" fmla="*/ 25 h 150"/>
                <a:gd name="T4" fmla="*/ 46 w 151"/>
                <a:gd name="T5" fmla="*/ 0 h 150"/>
                <a:gd name="T6" fmla="*/ 0 w 151"/>
                <a:gd name="T7" fmla="*/ 101 h 150"/>
                <a:gd name="T8" fmla="*/ 52 w 151"/>
                <a:gd name="T9" fmla="*/ 126 h 150"/>
                <a:gd name="T10" fmla="*/ 104 w 151"/>
                <a:gd name="T11" fmla="*/ 150 h 150"/>
                <a:gd name="T12" fmla="*/ 151 w 151"/>
                <a:gd name="T13" fmla="*/ 49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150"/>
                <a:gd name="T23" fmla="*/ 151 w 151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150">
                  <a:moveTo>
                    <a:pt x="151" y="49"/>
                  </a:moveTo>
                  <a:lnTo>
                    <a:pt x="98" y="25"/>
                  </a:lnTo>
                  <a:lnTo>
                    <a:pt x="46" y="0"/>
                  </a:lnTo>
                  <a:lnTo>
                    <a:pt x="0" y="101"/>
                  </a:lnTo>
                  <a:lnTo>
                    <a:pt x="52" y="126"/>
                  </a:lnTo>
                  <a:lnTo>
                    <a:pt x="104" y="150"/>
                  </a:lnTo>
                  <a:lnTo>
                    <a:pt x="151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5" name="Freeform 593"/>
            <p:cNvSpPr>
              <a:spLocks/>
            </p:cNvSpPr>
            <p:nvPr/>
          </p:nvSpPr>
          <p:spPr bwMode="auto">
            <a:xfrm>
              <a:off x="1611" y="2949"/>
              <a:ext cx="31" cy="30"/>
            </a:xfrm>
            <a:custGeom>
              <a:avLst/>
              <a:gdLst>
                <a:gd name="T0" fmla="*/ 151 w 151"/>
                <a:gd name="T1" fmla="*/ 49 h 150"/>
                <a:gd name="T2" fmla="*/ 98 w 151"/>
                <a:gd name="T3" fmla="*/ 25 h 150"/>
                <a:gd name="T4" fmla="*/ 46 w 151"/>
                <a:gd name="T5" fmla="*/ 0 h 150"/>
                <a:gd name="T6" fmla="*/ 0 w 151"/>
                <a:gd name="T7" fmla="*/ 101 h 150"/>
                <a:gd name="T8" fmla="*/ 52 w 151"/>
                <a:gd name="T9" fmla="*/ 126 h 150"/>
                <a:gd name="T10" fmla="*/ 104 w 151"/>
                <a:gd name="T11" fmla="*/ 150 h 150"/>
                <a:gd name="T12" fmla="*/ 151 w 151"/>
                <a:gd name="T13" fmla="*/ 49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150"/>
                <a:gd name="T23" fmla="*/ 151 w 151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150">
                  <a:moveTo>
                    <a:pt x="151" y="49"/>
                  </a:moveTo>
                  <a:lnTo>
                    <a:pt x="98" y="25"/>
                  </a:lnTo>
                  <a:lnTo>
                    <a:pt x="46" y="0"/>
                  </a:lnTo>
                  <a:lnTo>
                    <a:pt x="0" y="101"/>
                  </a:lnTo>
                  <a:lnTo>
                    <a:pt x="52" y="126"/>
                  </a:lnTo>
                  <a:lnTo>
                    <a:pt x="104" y="150"/>
                  </a:lnTo>
                  <a:lnTo>
                    <a:pt x="151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6" name="Freeform 594"/>
            <p:cNvSpPr>
              <a:spLocks/>
            </p:cNvSpPr>
            <p:nvPr/>
          </p:nvSpPr>
          <p:spPr bwMode="auto">
            <a:xfrm>
              <a:off x="1610" y="2970"/>
              <a:ext cx="22" cy="16"/>
            </a:xfrm>
            <a:custGeom>
              <a:avLst/>
              <a:gdLst>
                <a:gd name="T0" fmla="*/ 58 w 110"/>
                <a:gd name="T1" fmla="*/ 25 h 82"/>
                <a:gd name="T2" fmla="*/ 110 w 110"/>
                <a:gd name="T3" fmla="*/ 49 h 82"/>
                <a:gd name="T4" fmla="*/ 103 w 110"/>
                <a:gd name="T5" fmla="*/ 60 h 82"/>
                <a:gd name="T6" fmla="*/ 94 w 110"/>
                <a:gd name="T7" fmla="*/ 69 h 82"/>
                <a:gd name="T8" fmla="*/ 83 w 110"/>
                <a:gd name="T9" fmla="*/ 76 h 82"/>
                <a:gd name="T10" fmla="*/ 71 w 110"/>
                <a:gd name="T11" fmla="*/ 80 h 82"/>
                <a:gd name="T12" fmla="*/ 59 w 110"/>
                <a:gd name="T13" fmla="*/ 82 h 82"/>
                <a:gd name="T14" fmla="*/ 46 w 110"/>
                <a:gd name="T15" fmla="*/ 81 h 82"/>
                <a:gd name="T16" fmla="*/ 33 w 110"/>
                <a:gd name="T17" fmla="*/ 77 h 82"/>
                <a:gd name="T18" fmla="*/ 22 w 110"/>
                <a:gd name="T19" fmla="*/ 70 h 82"/>
                <a:gd name="T20" fmla="*/ 13 w 110"/>
                <a:gd name="T21" fmla="*/ 61 h 82"/>
                <a:gd name="T22" fmla="*/ 7 w 110"/>
                <a:gd name="T23" fmla="*/ 50 h 82"/>
                <a:gd name="T24" fmla="*/ 2 w 110"/>
                <a:gd name="T25" fmla="*/ 38 h 82"/>
                <a:gd name="T26" fmla="*/ 0 w 110"/>
                <a:gd name="T27" fmla="*/ 26 h 82"/>
                <a:gd name="T28" fmla="*/ 1 w 110"/>
                <a:gd name="T29" fmla="*/ 12 h 82"/>
                <a:gd name="T30" fmla="*/ 6 w 110"/>
                <a:gd name="T31" fmla="*/ 0 h 82"/>
                <a:gd name="T32" fmla="*/ 58 w 110"/>
                <a:gd name="T33" fmla="*/ 25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25"/>
                  </a:moveTo>
                  <a:lnTo>
                    <a:pt x="110" y="49"/>
                  </a:lnTo>
                  <a:lnTo>
                    <a:pt x="103" y="60"/>
                  </a:lnTo>
                  <a:lnTo>
                    <a:pt x="94" y="69"/>
                  </a:lnTo>
                  <a:lnTo>
                    <a:pt x="83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7" y="50"/>
                  </a:lnTo>
                  <a:lnTo>
                    <a:pt x="2" y="38"/>
                  </a:lnTo>
                  <a:lnTo>
                    <a:pt x="0" y="26"/>
                  </a:lnTo>
                  <a:lnTo>
                    <a:pt x="1" y="12"/>
                  </a:lnTo>
                  <a:lnTo>
                    <a:pt x="6" y="0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7" name="Freeform 595"/>
            <p:cNvSpPr>
              <a:spLocks/>
            </p:cNvSpPr>
            <p:nvPr/>
          </p:nvSpPr>
          <p:spPr bwMode="auto">
            <a:xfrm>
              <a:off x="1610" y="2970"/>
              <a:ext cx="22" cy="16"/>
            </a:xfrm>
            <a:custGeom>
              <a:avLst/>
              <a:gdLst>
                <a:gd name="T0" fmla="*/ 110 w 110"/>
                <a:gd name="T1" fmla="*/ 49 h 82"/>
                <a:gd name="T2" fmla="*/ 103 w 110"/>
                <a:gd name="T3" fmla="*/ 60 h 82"/>
                <a:gd name="T4" fmla="*/ 94 w 110"/>
                <a:gd name="T5" fmla="*/ 69 h 82"/>
                <a:gd name="T6" fmla="*/ 83 w 110"/>
                <a:gd name="T7" fmla="*/ 76 h 82"/>
                <a:gd name="T8" fmla="*/ 71 w 110"/>
                <a:gd name="T9" fmla="*/ 80 h 82"/>
                <a:gd name="T10" fmla="*/ 59 w 110"/>
                <a:gd name="T11" fmla="*/ 82 h 82"/>
                <a:gd name="T12" fmla="*/ 46 w 110"/>
                <a:gd name="T13" fmla="*/ 81 h 82"/>
                <a:gd name="T14" fmla="*/ 33 w 110"/>
                <a:gd name="T15" fmla="*/ 77 h 82"/>
                <a:gd name="T16" fmla="*/ 22 w 110"/>
                <a:gd name="T17" fmla="*/ 70 h 82"/>
                <a:gd name="T18" fmla="*/ 13 w 110"/>
                <a:gd name="T19" fmla="*/ 61 h 82"/>
                <a:gd name="T20" fmla="*/ 7 w 110"/>
                <a:gd name="T21" fmla="*/ 50 h 82"/>
                <a:gd name="T22" fmla="*/ 2 w 110"/>
                <a:gd name="T23" fmla="*/ 38 h 82"/>
                <a:gd name="T24" fmla="*/ 0 w 110"/>
                <a:gd name="T25" fmla="*/ 26 h 82"/>
                <a:gd name="T26" fmla="*/ 1 w 110"/>
                <a:gd name="T27" fmla="*/ 12 h 82"/>
                <a:gd name="T28" fmla="*/ 6 w 110"/>
                <a:gd name="T29" fmla="*/ 0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110" y="49"/>
                  </a:moveTo>
                  <a:lnTo>
                    <a:pt x="103" y="60"/>
                  </a:lnTo>
                  <a:lnTo>
                    <a:pt x="94" y="69"/>
                  </a:lnTo>
                  <a:lnTo>
                    <a:pt x="83" y="76"/>
                  </a:lnTo>
                  <a:lnTo>
                    <a:pt x="71" y="80"/>
                  </a:lnTo>
                  <a:lnTo>
                    <a:pt x="59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7" y="50"/>
                  </a:lnTo>
                  <a:lnTo>
                    <a:pt x="2" y="38"/>
                  </a:lnTo>
                  <a:lnTo>
                    <a:pt x="0" y="26"/>
                  </a:lnTo>
                  <a:lnTo>
                    <a:pt x="1" y="12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8" name="Freeform 596"/>
            <p:cNvSpPr>
              <a:spLocks/>
            </p:cNvSpPr>
            <p:nvPr/>
          </p:nvSpPr>
          <p:spPr bwMode="auto">
            <a:xfrm>
              <a:off x="1603" y="2981"/>
              <a:ext cx="22" cy="16"/>
            </a:xfrm>
            <a:custGeom>
              <a:avLst/>
              <a:gdLst>
                <a:gd name="T0" fmla="*/ 53 w 110"/>
                <a:gd name="T1" fmla="*/ 58 h 82"/>
                <a:gd name="T2" fmla="*/ 0 w 110"/>
                <a:gd name="T3" fmla="*/ 33 h 82"/>
                <a:gd name="T4" fmla="*/ 7 w 110"/>
                <a:gd name="T5" fmla="*/ 22 h 82"/>
                <a:gd name="T6" fmla="*/ 16 w 110"/>
                <a:gd name="T7" fmla="*/ 13 h 82"/>
                <a:gd name="T8" fmla="*/ 27 w 110"/>
                <a:gd name="T9" fmla="*/ 5 h 82"/>
                <a:gd name="T10" fmla="*/ 39 w 110"/>
                <a:gd name="T11" fmla="*/ 1 h 82"/>
                <a:gd name="T12" fmla="*/ 52 w 110"/>
                <a:gd name="T13" fmla="*/ 0 h 82"/>
                <a:gd name="T14" fmla="*/ 65 w 110"/>
                <a:gd name="T15" fmla="*/ 1 h 82"/>
                <a:gd name="T16" fmla="*/ 77 w 110"/>
                <a:gd name="T17" fmla="*/ 5 h 82"/>
                <a:gd name="T18" fmla="*/ 88 w 110"/>
                <a:gd name="T19" fmla="*/ 12 h 82"/>
                <a:gd name="T20" fmla="*/ 97 w 110"/>
                <a:gd name="T21" fmla="*/ 21 h 82"/>
                <a:gd name="T22" fmla="*/ 105 w 110"/>
                <a:gd name="T23" fmla="*/ 32 h 82"/>
                <a:gd name="T24" fmla="*/ 109 w 110"/>
                <a:gd name="T25" fmla="*/ 44 h 82"/>
                <a:gd name="T26" fmla="*/ 110 w 110"/>
                <a:gd name="T27" fmla="*/ 56 h 82"/>
                <a:gd name="T28" fmla="*/ 109 w 110"/>
                <a:gd name="T29" fmla="*/ 70 h 82"/>
                <a:gd name="T30" fmla="*/ 105 w 110"/>
                <a:gd name="T31" fmla="*/ 82 h 82"/>
                <a:gd name="T32" fmla="*/ 53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3" y="58"/>
                  </a:moveTo>
                  <a:lnTo>
                    <a:pt x="0" y="33"/>
                  </a:lnTo>
                  <a:lnTo>
                    <a:pt x="7" y="22"/>
                  </a:lnTo>
                  <a:lnTo>
                    <a:pt x="16" y="13"/>
                  </a:lnTo>
                  <a:lnTo>
                    <a:pt x="27" y="5"/>
                  </a:lnTo>
                  <a:lnTo>
                    <a:pt x="39" y="1"/>
                  </a:lnTo>
                  <a:lnTo>
                    <a:pt x="52" y="0"/>
                  </a:lnTo>
                  <a:lnTo>
                    <a:pt x="65" y="1"/>
                  </a:lnTo>
                  <a:lnTo>
                    <a:pt x="77" y="5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5" y="32"/>
                  </a:lnTo>
                  <a:lnTo>
                    <a:pt x="109" y="44"/>
                  </a:lnTo>
                  <a:lnTo>
                    <a:pt x="110" y="56"/>
                  </a:lnTo>
                  <a:lnTo>
                    <a:pt x="109" y="70"/>
                  </a:lnTo>
                  <a:lnTo>
                    <a:pt x="105" y="82"/>
                  </a:lnTo>
                  <a:lnTo>
                    <a:pt x="53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29" name="Freeform 597"/>
            <p:cNvSpPr>
              <a:spLocks/>
            </p:cNvSpPr>
            <p:nvPr/>
          </p:nvSpPr>
          <p:spPr bwMode="auto">
            <a:xfrm>
              <a:off x="1603" y="2981"/>
              <a:ext cx="22" cy="16"/>
            </a:xfrm>
            <a:custGeom>
              <a:avLst/>
              <a:gdLst>
                <a:gd name="T0" fmla="*/ 0 w 110"/>
                <a:gd name="T1" fmla="*/ 33 h 82"/>
                <a:gd name="T2" fmla="*/ 7 w 110"/>
                <a:gd name="T3" fmla="*/ 22 h 82"/>
                <a:gd name="T4" fmla="*/ 16 w 110"/>
                <a:gd name="T5" fmla="*/ 13 h 82"/>
                <a:gd name="T6" fmla="*/ 27 w 110"/>
                <a:gd name="T7" fmla="*/ 5 h 82"/>
                <a:gd name="T8" fmla="*/ 39 w 110"/>
                <a:gd name="T9" fmla="*/ 1 h 82"/>
                <a:gd name="T10" fmla="*/ 52 w 110"/>
                <a:gd name="T11" fmla="*/ 0 h 82"/>
                <a:gd name="T12" fmla="*/ 65 w 110"/>
                <a:gd name="T13" fmla="*/ 1 h 82"/>
                <a:gd name="T14" fmla="*/ 77 w 110"/>
                <a:gd name="T15" fmla="*/ 5 h 82"/>
                <a:gd name="T16" fmla="*/ 88 w 110"/>
                <a:gd name="T17" fmla="*/ 12 h 82"/>
                <a:gd name="T18" fmla="*/ 97 w 110"/>
                <a:gd name="T19" fmla="*/ 21 h 82"/>
                <a:gd name="T20" fmla="*/ 105 w 110"/>
                <a:gd name="T21" fmla="*/ 32 h 82"/>
                <a:gd name="T22" fmla="*/ 109 w 110"/>
                <a:gd name="T23" fmla="*/ 44 h 82"/>
                <a:gd name="T24" fmla="*/ 110 w 110"/>
                <a:gd name="T25" fmla="*/ 56 h 82"/>
                <a:gd name="T26" fmla="*/ 109 w 110"/>
                <a:gd name="T27" fmla="*/ 70 h 82"/>
                <a:gd name="T28" fmla="*/ 105 w 110"/>
                <a:gd name="T29" fmla="*/ 82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0" y="33"/>
                  </a:moveTo>
                  <a:lnTo>
                    <a:pt x="7" y="22"/>
                  </a:lnTo>
                  <a:lnTo>
                    <a:pt x="16" y="13"/>
                  </a:lnTo>
                  <a:lnTo>
                    <a:pt x="27" y="5"/>
                  </a:lnTo>
                  <a:lnTo>
                    <a:pt x="39" y="1"/>
                  </a:lnTo>
                  <a:lnTo>
                    <a:pt x="52" y="0"/>
                  </a:lnTo>
                  <a:lnTo>
                    <a:pt x="65" y="1"/>
                  </a:lnTo>
                  <a:lnTo>
                    <a:pt x="77" y="5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5" y="32"/>
                  </a:lnTo>
                  <a:lnTo>
                    <a:pt x="109" y="44"/>
                  </a:lnTo>
                  <a:lnTo>
                    <a:pt x="110" y="56"/>
                  </a:lnTo>
                  <a:lnTo>
                    <a:pt x="109" y="70"/>
                  </a:lnTo>
                  <a:lnTo>
                    <a:pt x="105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0" name="Freeform 598"/>
            <p:cNvSpPr>
              <a:spLocks/>
            </p:cNvSpPr>
            <p:nvPr/>
          </p:nvSpPr>
          <p:spPr bwMode="auto">
            <a:xfrm>
              <a:off x="1600" y="2988"/>
              <a:ext cx="24" cy="16"/>
            </a:xfrm>
            <a:custGeom>
              <a:avLst/>
              <a:gdLst>
                <a:gd name="T0" fmla="*/ 120 w 120"/>
                <a:gd name="T1" fmla="*/ 49 h 82"/>
                <a:gd name="T2" fmla="*/ 68 w 120"/>
                <a:gd name="T3" fmla="*/ 25 h 82"/>
                <a:gd name="T4" fmla="*/ 15 w 120"/>
                <a:gd name="T5" fmla="*/ 0 h 82"/>
                <a:gd name="T6" fmla="*/ 0 w 120"/>
                <a:gd name="T7" fmla="*/ 33 h 82"/>
                <a:gd name="T8" fmla="*/ 52 w 120"/>
                <a:gd name="T9" fmla="*/ 58 h 82"/>
                <a:gd name="T10" fmla="*/ 104 w 120"/>
                <a:gd name="T11" fmla="*/ 82 h 82"/>
                <a:gd name="T12" fmla="*/ 120 w 120"/>
                <a:gd name="T13" fmla="*/ 49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"/>
                <a:gd name="T22" fmla="*/ 0 h 82"/>
                <a:gd name="T23" fmla="*/ 120 w 12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" h="82">
                  <a:moveTo>
                    <a:pt x="120" y="49"/>
                  </a:moveTo>
                  <a:lnTo>
                    <a:pt x="68" y="25"/>
                  </a:lnTo>
                  <a:lnTo>
                    <a:pt x="15" y="0"/>
                  </a:lnTo>
                  <a:lnTo>
                    <a:pt x="0" y="33"/>
                  </a:lnTo>
                  <a:lnTo>
                    <a:pt x="52" y="58"/>
                  </a:lnTo>
                  <a:lnTo>
                    <a:pt x="104" y="82"/>
                  </a:lnTo>
                  <a:lnTo>
                    <a:pt x="1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1" name="Freeform 599"/>
            <p:cNvSpPr>
              <a:spLocks/>
            </p:cNvSpPr>
            <p:nvPr/>
          </p:nvSpPr>
          <p:spPr bwMode="auto">
            <a:xfrm>
              <a:off x="1600" y="2988"/>
              <a:ext cx="24" cy="16"/>
            </a:xfrm>
            <a:custGeom>
              <a:avLst/>
              <a:gdLst>
                <a:gd name="T0" fmla="*/ 120 w 120"/>
                <a:gd name="T1" fmla="*/ 49 h 82"/>
                <a:gd name="T2" fmla="*/ 68 w 120"/>
                <a:gd name="T3" fmla="*/ 25 h 82"/>
                <a:gd name="T4" fmla="*/ 15 w 120"/>
                <a:gd name="T5" fmla="*/ 0 h 82"/>
                <a:gd name="T6" fmla="*/ 0 w 120"/>
                <a:gd name="T7" fmla="*/ 33 h 82"/>
                <a:gd name="T8" fmla="*/ 52 w 120"/>
                <a:gd name="T9" fmla="*/ 58 h 82"/>
                <a:gd name="T10" fmla="*/ 104 w 120"/>
                <a:gd name="T11" fmla="*/ 82 h 82"/>
                <a:gd name="T12" fmla="*/ 120 w 120"/>
                <a:gd name="T13" fmla="*/ 49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"/>
                <a:gd name="T22" fmla="*/ 0 h 82"/>
                <a:gd name="T23" fmla="*/ 120 w 12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" h="82">
                  <a:moveTo>
                    <a:pt x="120" y="49"/>
                  </a:moveTo>
                  <a:lnTo>
                    <a:pt x="68" y="25"/>
                  </a:lnTo>
                  <a:lnTo>
                    <a:pt x="15" y="0"/>
                  </a:lnTo>
                  <a:lnTo>
                    <a:pt x="0" y="33"/>
                  </a:lnTo>
                  <a:lnTo>
                    <a:pt x="52" y="58"/>
                  </a:lnTo>
                  <a:lnTo>
                    <a:pt x="104" y="82"/>
                  </a:lnTo>
                  <a:lnTo>
                    <a:pt x="12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2" name="Freeform 600"/>
            <p:cNvSpPr>
              <a:spLocks/>
            </p:cNvSpPr>
            <p:nvPr/>
          </p:nvSpPr>
          <p:spPr bwMode="auto">
            <a:xfrm>
              <a:off x="1610" y="2999"/>
              <a:ext cx="11" cy="7"/>
            </a:xfrm>
            <a:custGeom>
              <a:avLst/>
              <a:gdLst>
                <a:gd name="T0" fmla="*/ 0 w 52"/>
                <a:gd name="T1" fmla="*/ 0 h 33"/>
                <a:gd name="T2" fmla="*/ 52 w 52"/>
                <a:gd name="T3" fmla="*/ 24 h 33"/>
                <a:gd name="T4" fmla="*/ 48 w 52"/>
                <a:gd name="T5" fmla="*/ 33 h 33"/>
                <a:gd name="T6" fmla="*/ 0 w 52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0" y="0"/>
                  </a:moveTo>
                  <a:lnTo>
                    <a:pt x="52" y="24"/>
                  </a:lnTo>
                  <a:lnTo>
                    <a:pt x="48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3" name="Line 601"/>
            <p:cNvSpPr>
              <a:spLocks noChangeShapeType="1"/>
            </p:cNvSpPr>
            <p:nvPr/>
          </p:nvSpPr>
          <p:spPr bwMode="auto">
            <a:xfrm flipH="1">
              <a:off x="1620" y="300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4" name="Freeform 602"/>
            <p:cNvSpPr>
              <a:spLocks/>
            </p:cNvSpPr>
            <p:nvPr/>
          </p:nvSpPr>
          <p:spPr bwMode="auto">
            <a:xfrm>
              <a:off x="1575" y="2993"/>
              <a:ext cx="45" cy="49"/>
            </a:xfrm>
            <a:custGeom>
              <a:avLst/>
              <a:gdLst>
                <a:gd name="T0" fmla="*/ 223 w 223"/>
                <a:gd name="T1" fmla="*/ 66 h 249"/>
                <a:gd name="T2" fmla="*/ 175 w 223"/>
                <a:gd name="T3" fmla="*/ 33 h 249"/>
                <a:gd name="T4" fmla="*/ 127 w 223"/>
                <a:gd name="T5" fmla="*/ 0 h 249"/>
                <a:gd name="T6" fmla="*/ 0 w 223"/>
                <a:gd name="T7" fmla="*/ 183 h 249"/>
                <a:gd name="T8" fmla="*/ 47 w 223"/>
                <a:gd name="T9" fmla="*/ 216 h 249"/>
                <a:gd name="T10" fmla="*/ 95 w 223"/>
                <a:gd name="T11" fmla="*/ 249 h 249"/>
                <a:gd name="T12" fmla="*/ 223 w 223"/>
                <a:gd name="T13" fmla="*/ 66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249"/>
                <a:gd name="T23" fmla="*/ 223 w 22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249">
                  <a:moveTo>
                    <a:pt x="223" y="66"/>
                  </a:moveTo>
                  <a:lnTo>
                    <a:pt x="175" y="33"/>
                  </a:lnTo>
                  <a:lnTo>
                    <a:pt x="127" y="0"/>
                  </a:lnTo>
                  <a:lnTo>
                    <a:pt x="0" y="183"/>
                  </a:lnTo>
                  <a:lnTo>
                    <a:pt x="47" y="216"/>
                  </a:lnTo>
                  <a:lnTo>
                    <a:pt x="95" y="249"/>
                  </a:lnTo>
                  <a:lnTo>
                    <a:pt x="223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5" name="Freeform 603"/>
            <p:cNvSpPr>
              <a:spLocks/>
            </p:cNvSpPr>
            <p:nvPr/>
          </p:nvSpPr>
          <p:spPr bwMode="auto">
            <a:xfrm>
              <a:off x="1575" y="2993"/>
              <a:ext cx="45" cy="49"/>
            </a:xfrm>
            <a:custGeom>
              <a:avLst/>
              <a:gdLst>
                <a:gd name="T0" fmla="*/ 223 w 223"/>
                <a:gd name="T1" fmla="*/ 66 h 249"/>
                <a:gd name="T2" fmla="*/ 175 w 223"/>
                <a:gd name="T3" fmla="*/ 33 h 249"/>
                <a:gd name="T4" fmla="*/ 127 w 223"/>
                <a:gd name="T5" fmla="*/ 0 h 249"/>
                <a:gd name="T6" fmla="*/ 0 w 223"/>
                <a:gd name="T7" fmla="*/ 183 h 249"/>
                <a:gd name="T8" fmla="*/ 47 w 223"/>
                <a:gd name="T9" fmla="*/ 216 h 249"/>
                <a:gd name="T10" fmla="*/ 95 w 223"/>
                <a:gd name="T11" fmla="*/ 249 h 249"/>
                <a:gd name="T12" fmla="*/ 223 w 223"/>
                <a:gd name="T13" fmla="*/ 66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3"/>
                <a:gd name="T22" fmla="*/ 0 h 249"/>
                <a:gd name="T23" fmla="*/ 223 w 223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3" h="249">
                  <a:moveTo>
                    <a:pt x="223" y="66"/>
                  </a:moveTo>
                  <a:lnTo>
                    <a:pt x="175" y="33"/>
                  </a:lnTo>
                  <a:lnTo>
                    <a:pt x="127" y="0"/>
                  </a:lnTo>
                  <a:lnTo>
                    <a:pt x="0" y="183"/>
                  </a:lnTo>
                  <a:lnTo>
                    <a:pt x="47" y="216"/>
                  </a:lnTo>
                  <a:lnTo>
                    <a:pt x="95" y="249"/>
                  </a:lnTo>
                  <a:lnTo>
                    <a:pt x="223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6" name="Freeform 604"/>
            <p:cNvSpPr>
              <a:spLocks/>
            </p:cNvSpPr>
            <p:nvPr/>
          </p:nvSpPr>
          <p:spPr bwMode="auto">
            <a:xfrm>
              <a:off x="1585" y="3036"/>
              <a:ext cx="9" cy="8"/>
            </a:xfrm>
            <a:custGeom>
              <a:avLst/>
              <a:gdLst>
                <a:gd name="T0" fmla="*/ 0 w 48"/>
                <a:gd name="T1" fmla="*/ 0 h 42"/>
                <a:gd name="T2" fmla="*/ 48 w 48"/>
                <a:gd name="T3" fmla="*/ 33 h 42"/>
                <a:gd name="T4" fmla="*/ 40 w 48"/>
                <a:gd name="T5" fmla="*/ 42 h 42"/>
                <a:gd name="T6" fmla="*/ 0 w 48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2"/>
                <a:gd name="T14" fmla="*/ 48 w 4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2">
                  <a:moveTo>
                    <a:pt x="0" y="0"/>
                  </a:moveTo>
                  <a:lnTo>
                    <a:pt x="48" y="33"/>
                  </a:lnTo>
                  <a:lnTo>
                    <a:pt x="4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7" name="Line 605"/>
            <p:cNvSpPr>
              <a:spLocks noChangeShapeType="1"/>
            </p:cNvSpPr>
            <p:nvPr/>
          </p:nvSpPr>
          <p:spPr bwMode="auto">
            <a:xfrm flipH="1">
              <a:off x="1593" y="304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8" name="Freeform 606"/>
            <p:cNvSpPr>
              <a:spLocks/>
            </p:cNvSpPr>
            <p:nvPr/>
          </p:nvSpPr>
          <p:spPr bwMode="auto">
            <a:xfrm>
              <a:off x="1556" y="3027"/>
              <a:ext cx="37" cy="36"/>
            </a:xfrm>
            <a:custGeom>
              <a:avLst/>
              <a:gdLst>
                <a:gd name="T0" fmla="*/ 181 w 181"/>
                <a:gd name="T1" fmla="*/ 84 h 180"/>
                <a:gd name="T2" fmla="*/ 141 w 181"/>
                <a:gd name="T3" fmla="*/ 42 h 180"/>
                <a:gd name="T4" fmla="*/ 101 w 181"/>
                <a:gd name="T5" fmla="*/ 0 h 180"/>
                <a:gd name="T6" fmla="*/ 0 w 181"/>
                <a:gd name="T7" fmla="*/ 95 h 180"/>
                <a:gd name="T8" fmla="*/ 40 w 181"/>
                <a:gd name="T9" fmla="*/ 137 h 180"/>
                <a:gd name="T10" fmla="*/ 80 w 181"/>
                <a:gd name="T11" fmla="*/ 180 h 180"/>
                <a:gd name="T12" fmla="*/ 181 w 181"/>
                <a:gd name="T13" fmla="*/ 84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180"/>
                <a:gd name="T23" fmla="*/ 181 w 181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180">
                  <a:moveTo>
                    <a:pt x="181" y="84"/>
                  </a:moveTo>
                  <a:lnTo>
                    <a:pt x="141" y="42"/>
                  </a:lnTo>
                  <a:lnTo>
                    <a:pt x="101" y="0"/>
                  </a:lnTo>
                  <a:lnTo>
                    <a:pt x="0" y="95"/>
                  </a:lnTo>
                  <a:lnTo>
                    <a:pt x="40" y="137"/>
                  </a:lnTo>
                  <a:lnTo>
                    <a:pt x="80" y="180"/>
                  </a:lnTo>
                  <a:lnTo>
                    <a:pt x="181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39" name="Freeform 607"/>
            <p:cNvSpPr>
              <a:spLocks/>
            </p:cNvSpPr>
            <p:nvPr/>
          </p:nvSpPr>
          <p:spPr bwMode="auto">
            <a:xfrm>
              <a:off x="1556" y="3027"/>
              <a:ext cx="37" cy="36"/>
            </a:xfrm>
            <a:custGeom>
              <a:avLst/>
              <a:gdLst>
                <a:gd name="T0" fmla="*/ 181 w 181"/>
                <a:gd name="T1" fmla="*/ 84 h 180"/>
                <a:gd name="T2" fmla="*/ 141 w 181"/>
                <a:gd name="T3" fmla="*/ 42 h 180"/>
                <a:gd name="T4" fmla="*/ 101 w 181"/>
                <a:gd name="T5" fmla="*/ 0 h 180"/>
                <a:gd name="T6" fmla="*/ 0 w 181"/>
                <a:gd name="T7" fmla="*/ 95 h 180"/>
                <a:gd name="T8" fmla="*/ 40 w 181"/>
                <a:gd name="T9" fmla="*/ 137 h 180"/>
                <a:gd name="T10" fmla="*/ 80 w 181"/>
                <a:gd name="T11" fmla="*/ 180 h 180"/>
                <a:gd name="T12" fmla="*/ 181 w 181"/>
                <a:gd name="T13" fmla="*/ 84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180"/>
                <a:gd name="T23" fmla="*/ 181 w 181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180">
                  <a:moveTo>
                    <a:pt x="181" y="84"/>
                  </a:moveTo>
                  <a:lnTo>
                    <a:pt x="141" y="42"/>
                  </a:lnTo>
                  <a:lnTo>
                    <a:pt x="101" y="0"/>
                  </a:lnTo>
                  <a:lnTo>
                    <a:pt x="0" y="95"/>
                  </a:lnTo>
                  <a:lnTo>
                    <a:pt x="40" y="137"/>
                  </a:lnTo>
                  <a:lnTo>
                    <a:pt x="80" y="180"/>
                  </a:lnTo>
                  <a:lnTo>
                    <a:pt x="181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0" name="Freeform 608"/>
            <p:cNvSpPr>
              <a:spLocks/>
            </p:cNvSpPr>
            <p:nvPr/>
          </p:nvSpPr>
          <p:spPr bwMode="auto">
            <a:xfrm>
              <a:off x="1553" y="3046"/>
              <a:ext cx="19" cy="20"/>
            </a:xfrm>
            <a:custGeom>
              <a:avLst/>
              <a:gdLst>
                <a:gd name="T0" fmla="*/ 57 w 97"/>
                <a:gd name="T1" fmla="*/ 42 h 100"/>
                <a:gd name="T2" fmla="*/ 97 w 97"/>
                <a:gd name="T3" fmla="*/ 85 h 100"/>
                <a:gd name="T4" fmla="*/ 86 w 97"/>
                <a:gd name="T5" fmla="*/ 92 h 100"/>
                <a:gd name="T6" fmla="*/ 75 w 97"/>
                <a:gd name="T7" fmla="*/ 98 h 100"/>
                <a:gd name="T8" fmla="*/ 62 w 97"/>
                <a:gd name="T9" fmla="*/ 100 h 100"/>
                <a:gd name="T10" fmla="*/ 50 w 97"/>
                <a:gd name="T11" fmla="*/ 99 h 100"/>
                <a:gd name="T12" fmla="*/ 36 w 97"/>
                <a:gd name="T13" fmla="*/ 97 h 100"/>
                <a:gd name="T14" fmla="*/ 25 w 97"/>
                <a:gd name="T15" fmla="*/ 90 h 100"/>
                <a:gd name="T16" fmla="*/ 15 w 97"/>
                <a:gd name="T17" fmla="*/ 82 h 100"/>
                <a:gd name="T18" fmla="*/ 7 w 97"/>
                <a:gd name="T19" fmla="*/ 71 h 100"/>
                <a:gd name="T20" fmla="*/ 2 w 97"/>
                <a:gd name="T21" fmla="*/ 60 h 100"/>
                <a:gd name="T22" fmla="*/ 0 w 97"/>
                <a:gd name="T23" fmla="*/ 47 h 100"/>
                <a:gd name="T24" fmla="*/ 1 w 97"/>
                <a:gd name="T25" fmla="*/ 35 h 100"/>
                <a:gd name="T26" fmla="*/ 3 w 97"/>
                <a:gd name="T27" fmla="*/ 21 h 100"/>
                <a:gd name="T28" fmla="*/ 10 w 97"/>
                <a:gd name="T29" fmla="*/ 10 h 100"/>
                <a:gd name="T30" fmla="*/ 17 w 97"/>
                <a:gd name="T31" fmla="*/ 0 h 100"/>
                <a:gd name="T32" fmla="*/ 57 w 97"/>
                <a:gd name="T33" fmla="*/ 42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100"/>
                <a:gd name="T53" fmla="*/ 97 w 97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100">
                  <a:moveTo>
                    <a:pt x="57" y="42"/>
                  </a:moveTo>
                  <a:lnTo>
                    <a:pt x="97" y="85"/>
                  </a:lnTo>
                  <a:lnTo>
                    <a:pt x="86" y="92"/>
                  </a:lnTo>
                  <a:lnTo>
                    <a:pt x="75" y="98"/>
                  </a:lnTo>
                  <a:lnTo>
                    <a:pt x="62" y="100"/>
                  </a:lnTo>
                  <a:lnTo>
                    <a:pt x="50" y="99"/>
                  </a:lnTo>
                  <a:lnTo>
                    <a:pt x="36" y="97"/>
                  </a:lnTo>
                  <a:lnTo>
                    <a:pt x="25" y="90"/>
                  </a:lnTo>
                  <a:lnTo>
                    <a:pt x="15" y="82"/>
                  </a:lnTo>
                  <a:lnTo>
                    <a:pt x="7" y="71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1" y="35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17" y="0"/>
                  </a:lnTo>
                  <a:lnTo>
                    <a:pt x="5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1" name="Freeform 609"/>
            <p:cNvSpPr>
              <a:spLocks/>
            </p:cNvSpPr>
            <p:nvPr/>
          </p:nvSpPr>
          <p:spPr bwMode="auto">
            <a:xfrm>
              <a:off x="1553" y="3046"/>
              <a:ext cx="19" cy="20"/>
            </a:xfrm>
            <a:custGeom>
              <a:avLst/>
              <a:gdLst>
                <a:gd name="T0" fmla="*/ 97 w 97"/>
                <a:gd name="T1" fmla="*/ 85 h 100"/>
                <a:gd name="T2" fmla="*/ 86 w 97"/>
                <a:gd name="T3" fmla="*/ 92 h 100"/>
                <a:gd name="T4" fmla="*/ 75 w 97"/>
                <a:gd name="T5" fmla="*/ 98 h 100"/>
                <a:gd name="T6" fmla="*/ 62 w 97"/>
                <a:gd name="T7" fmla="*/ 100 h 100"/>
                <a:gd name="T8" fmla="*/ 50 w 97"/>
                <a:gd name="T9" fmla="*/ 99 h 100"/>
                <a:gd name="T10" fmla="*/ 36 w 97"/>
                <a:gd name="T11" fmla="*/ 97 h 100"/>
                <a:gd name="T12" fmla="*/ 25 w 97"/>
                <a:gd name="T13" fmla="*/ 90 h 100"/>
                <a:gd name="T14" fmla="*/ 15 w 97"/>
                <a:gd name="T15" fmla="*/ 82 h 100"/>
                <a:gd name="T16" fmla="*/ 7 w 97"/>
                <a:gd name="T17" fmla="*/ 71 h 100"/>
                <a:gd name="T18" fmla="*/ 2 w 97"/>
                <a:gd name="T19" fmla="*/ 60 h 100"/>
                <a:gd name="T20" fmla="*/ 0 w 97"/>
                <a:gd name="T21" fmla="*/ 47 h 100"/>
                <a:gd name="T22" fmla="*/ 1 w 97"/>
                <a:gd name="T23" fmla="*/ 35 h 100"/>
                <a:gd name="T24" fmla="*/ 3 w 97"/>
                <a:gd name="T25" fmla="*/ 21 h 100"/>
                <a:gd name="T26" fmla="*/ 10 w 97"/>
                <a:gd name="T27" fmla="*/ 10 h 100"/>
                <a:gd name="T28" fmla="*/ 17 w 97"/>
                <a:gd name="T29" fmla="*/ 0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"/>
                <a:gd name="T46" fmla="*/ 0 h 100"/>
                <a:gd name="T47" fmla="*/ 97 w 97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" h="100">
                  <a:moveTo>
                    <a:pt x="97" y="85"/>
                  </a:moveTo>
                  <a:lnTo>
                    <a:pt x="86" y="92"/>
                  </a:lnTo>
                  <a:lnTo>
                    <a:pt x="75" y="98"/>
                  </a:lnTo>
                  <a:lnTo>
                    <a:pt x="62" y="100"/>
                  </a:lnTo>
                  <a:lnTo>
                    <a:pt x="50" y="99"/>
                  </a:lnTo>
                  <a:lnTo>
                    <a:pt x="36" y="97"/>
                  </a:lnTo>
                  <a:lnTo>
                    <a:pt x="25" y="90"/>
                  </a:lnTo>
                  <a:lnTo>
                    <a:pt x="15" y="82"/>
                  </a:lnTo>
                  <a:lnTo>
                    <a:pt x="7" y="71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1" y="35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2" name="Freeform 610"/>
            <p:cNvSpPr>
              <a:spLocks/>
            </p:cNvSpPr>
            <p:nvPr/>
          </p:nvSpPr>
          <p:spPr bwMode="auto">
            <a:xfrm>
              <a:off x="1543" y="3055"/>
              <a:ext cx="17" cy="22"/>
            </a:xfrm>
            <a:custGeom>
              <a:avLst/>
              <a:gdLst>
                <a:gd name="T0" fmla="*/ 27 w 84"/>
                <a:gd name="T1" fmla="*/ 57 h 108"/>
                <a:gd name="T2" fmla="*/ 0 w 84"/>
                <a:gd name="T3" fmla="*/ 6 h 108"/>
                <a:gd name="T4" fmla="*/ 11 w 84"/>
                <a:gd name="T5" fmla="*/ 2 h 108"/>
                <a:gd name="T6" fmla="*/ 24 w 84"/>
                <a:gd name="T7" fmla="*/ 0 h 108"/>
                <a:gd name="T8" fmla="*/ 38 w 84"/>
                <a:gd name="T9" fmla="*/ 1 h 108"/>
                <a:gd name="T10" fmla="*/ 50 w 84"/>
                <a:gd name="T11" fmla="*/ 4 h 108"/>
                <a:gd name="T12" fmla="*/ 61 w 84"/>
                <a:gd name="T13" fmla="*/ 11 h 108"/>
                <a:gd name="T14" fmla="*/ 70 w 84"/>
                <a:gd name="T15" fmla="*/ 20 h 108"/>
                <a:gd name="T16" fmla="*/ 78 w 84"/>
                <a:gd name="T17" fmla="*/ 31 h 108"/>
                <a:gd name="T18" fmla="*/ 82 w 84"/>
                <a:gd name="T19" fmla="*/ 42 h 108"/>
                <a:gd name="T20" fmla="*/ 84 w 84"/>
                <a:gd name="T21" fmla="*/ 55 h 108"/>
                <a:gd name="T22" fmla="*/ 83 w 84"/>
                <a:gd name="T23" fmla="*/ 68 h 108"/>
                <a:gd name="T24" fmla="*/ 80 w 84"/>
                <a:gd name="T25" fmla="*/ 81 h 108"/>
                <a:gd name="T26" fmla="*/ 73 w 84"/>
                <a:gd name="T27" fmla="*/ 92 h 108"/>
                <a:gd name="T28" fmla="*/ 64 w 84"/>
                <a:gd name="T29" fmla="*/ 101 h 108"/>
                <a:gd name="T30" fmla="*/ 53 w 84"/>
                <a:gd name="T31" fmla="*/ 108 h 108"/>
                <a:gd name="T32" fmla="*/ 27 w 84"/>
                <a:gd name="T33" fmla="*/ 57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108"/>
                <a:gd name="T53" fmla="*/ 84 w 84"/>
                <a:gd name="T54" fmla="*/ 108 h 1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108">
                  <a:moveTo>
                    <a:pt x="27" y="57"/>
                  </a:moveTo>
                  <a:lnTo>
                    <a:pt x="0" y="6"/>
                  </a:lnTo>
                  <a:lnTo>
                    <a:pt x="11" y="2"/>
                  </a:lnTo>
                  <a:lnTo>
                    <a:pt x="24" y="0"/>
                  </a:lnTo>
                  <a:lnTo>
                    <a:pt x="38" y="1"/>
                  </a:lnTo>
                  <a:lnTo>
                    <a:pt x="50" y="4"/>
                  </a:lnTo>
                  <a:lnTo>
                    <a:pt x="61" y="11"/>
                  </a:lnTo>
                  <a:lnTo>
                    <a:pt x="70" y="20"/>
                  </a:lnTo>
                  <a:lnTo>
                    <a:pt x="78" y="31"/>
                  </a:lnTo>
                  <a:lnTo>
                    <a:pt x="82" y="42"/>
                  </a:lnTo>
                  <a:lnTo>
                    <a:pt x="84" y="55"/>
                  </a:lnTo>
                  <a:lnTo>
                    <a:pt x="83" y="68"/>
                  </a:lnTo>
                  <a:lnTo>
                    <a:pt x="80" y="81"/>
                  </a:lnTo>
                  <a:lnTo>
                    <a:pt x="73" y="92"/>
                  </a:lnTo>
                  <a:lnTo>
                    <a:pt x="64" y="101"/>
                  </a:lnTo>
                  <a:lnTo>
                    <a:pt x="53" y="108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3" name="Freeform 611"/>
            <p:cNvSpPr>
              <a:spLocks/>
            </p:cNvSpPr>
            <p:nvPr/>
          </p:nvSpPr>
          <p:spPr bwMode="auto">
            <a:xfrm>
              <a:off x="1543" y="3055"/>
              <a:ext cx="17" cy="22"/>
            </a:xfrm>
            <a:custGeom>
              <a:avLst/>
              <a:gdLst>
                <a:gd name="T0" fmla="*/ 0 w 84"/>
                <a:gd name="T1" fmla="*/ 6 h 108"/>
                <a:gd name="T2" fmla="*/ 11 w 84"/>
                <a:gd name="T3" fmla="*/ 2 h 108"/>
                <a:gd name="T4" fmla="*/ 24 w 84"/>
                <a:gd name="T5" fmla="*/ 0 h 108"/>
                <a:gd name="T6" fmla="*/ 38 w 84"/>
                <a:gd name="T7" fmla="*/ 1 h 108"/>
                <a:gd name="T8" fmla="*/ 50 w 84"/>
                <a:gd name="T9" fmla="*/ 4 h 108"/>
                <a:gd name="T10" fmla="*/ 61 w 84"/>
                <a:gd name="T11" fmla="*/ 11 h 108"/>
                <a:gd name="T12" fmla="*/ 70 w 84"/>
                <a:gd name="T13" fmla="*/ 20 h 108"/>
                <a:gd name="T14" fmla="*/ 78 w 84"/>
                <a:gd name="T15" fmla="*/ 31 h 108"/>
                <a:gd name="T16" fmla="*/ 82 w 84"/>
                <a:gd name="T17" fmla="*/ 42 h 108"/>
                <a:gd name="T18" fmla="*/ 84 w 84"/>
                <a:gd name="T19" fmla="*/ 55 h 108"/>
                <a:gd name="T20" fmla="*/ 83 w 84"/>
                <a:gd name="T21" fmla="*/ 68 h 108"/>
                <a:gd name="T22" fmla="*/ 80 w 84"/>
                <a:gd name="T23" fmla="*/ 81 h 108"/>
                <a:gd name="T24" fmla="*/ 73 w 84"/>
                <a:gd name="T25" fmla="*/ 92 h 108"/>
                <a:gd name="T26" fmla="*/ 64 w 84"/>
                <a:gd name="T27" fmla="*/ 101 h 108"/>
                <a:gd name="T28" fmla="*/ 53 w 84"/>
                <a:gd name="T29" fmla="*/ 108 h 1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108"/>
                <a:gd name="T47" fmla="*/ 84 w 84"/>
                <a:gd name="T48" fmla="*/ 108 h 1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108">
                  <a:moveTo>
                    <a:pt x="0" y="6"/>
                  </a:moveTo>
                  <a:lnTo>
                    <a:pt x="11" y="2"/>
                  </a:lnTo>
                  <a:lnTo>
                    <a:pt x="24" y="0"/>
                  </a:lnTo>
                  <a:lnTo>
                    <a:pt x="38" y="1"/>
                  </a:lnTo>
                  <a:lnTo>
                    <a:pt x="50" y="4"/>
                  </a:lnTo>
                  <a:lnTo>
                    <a:pt x="61" y="11"/>
                  </a:lnTo>
                  <a:lnTo>
                    <a:pt x="70" y="20"/>
                  </a:lnTo>
                  <a:lnTo>
                    <a:pt x="78" y="31"/>
                  </a:lnTo>
                  <a:lnTo>
                    <a:pt x="82" y="42"/>
                  </a:lnTo>
                  <a:lnTo>
                    <a:pt x="84" y="55"/>
                  </a:lnTo>
                  <a:lnTo>
                    <a:pt x="83" y="68"/>
                  </a:lnTo>
                  <a:lnTo>
                    <a:pt x="80" y="81"/>
                  </a:lnTo>
                  <a:lnTo>
                    <a:pt x="73" y="92"/>
                  </a:lnTo>
                  <a:lnTo>
                    <a:pt x="64" y="101"/>
                  </a:lnTo>
                  <a:lnTo>
                    <a:pt x="53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4" name="Freeform 612"/>
            <p:cNvSpPr>
              <a:spLocks/>
            </p:cNvSpPr>
            <p:nvPr/>
          </p:nvSpPr>
          <p:spPr bwMode="auto">
            <a:xfrm>
              <a:off x="1519" y="3057"/>
              <a:ext cx="35" cy="33"/>
            </a:xfrm>
            <a:custGeom>
              <a:avLst/>
              <a:gdLst>
                <a:gd name="T0" fmla="*/ 176 w 176"/>
                <a:gd name="T1" fmla="*/ 102 h 168"/>
                <a:gd name="T2" fmla="*/ 150 w 176"/>
                <a:gd name="T3" fmla="*/ 51 h 168"/>
                <a:gd name="T4" fmla="*/ 123 w 176"/>
                <a:gd name="T5" fmla="*/ 0 h 168"/>
                <a:gd name="T6" fmla="*/ 0 w 176"/>
                <a:gd name="T7" fmla="*/ 66 h 168"/>
                <a:gd name="T8" fmla="*/ 26 w 176"/>
                <a:gd name="T9" fmla="*/ 117 h 168"/>
                <a:gd name="T10" fmla="*/ 53 w 176"/>
                <a:gd name="T11" fmla="*/ 168 h 168"/>
                <a:gd name="T12" fmla="*/ 176 w 176"/>
                <a:gd name="T13" fmla="*/ 102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168"/>
                <a:gd name="T23" fmla="*/ 176 w 176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168">
                  <a:moveTo>
                    <a:pt x="176" y="102"/>
                  </a:moveTo>
                  <a:lnTo>
                    <a:pt x="150" y="51"/>
                  </a:lnTo>
                  <a:lnTo>
                    <a:pt x="123" y="0"/>
                  </a:lnTo>
                  <a:lnTo>
                    <a:pt x="0" y="66"/>
                  </a:lnTo>
                  <a:lnTo>
                    <a:pt x="26" y="117"/>
                  </a:lnTo>
                  <a:lnTo>
                    <a:pt x="53" y="168"/>
                  </a:lnTo>
                  <a:lnTo>
                    <a:pt x="17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5" name="Freeform 613"/>
            <p:cNvSpPr>
              <a:spLocks/>
            </p:cNvSpPr>
            <p:nvPr/>
          </p:nvSpPr>
          <p:spPr bwMode="auto">
            <a:xfrm>
              <a:off x="1519" y="3057"/>
              <a:ext cx="35" cy="33"/>
            </a:xfrm>
            <a:custGeom>
              <a:avLst/>
              <a:gdLst>
                <a:gd name="T0" fmla="*/ 176 w 176"/>
                <a:gd name="T1" fmla="*/ 102 h 168"/>
                <a:gd name="T2" fmla="*/ 150 w 176"/>
                <a:gd name="T3" fmla="*/ 51 h 168"/>
                <a:gd name="T4" fmla="*/ 123 w 176"/>
                <a:gd name="T5" fmla="*/ 0 h 168"/>
                <a:gd name="T6" fmla="*/ 0 w 176"/>
                <a:gd name="T7" fmla="*/ 66 h 168"/>
                <a:gd name="T8" fmla="*/ 26 w 176"/>
                <a:gd name="T9" fmla="*/ 117 h 168"/>
                <a:gd name="T10" fmla="*/ 53 w 176"/>
                <a:gd name="T11" fmla="*/ 168 h 168"/>
                <a:gd name="T12" fmla="*/ 176 w 176"/>
                <a:gd name="T13" fmla="*/ 102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6"/>
                <a:gd name="T22" fmla="*/ 0 h 168"/>
                <a:gd name="T23" fmla="*/ 176 w 176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6" h="168">
                  <a:moveTo>
                    <a:pt x="176" y="102"/>
                  </a:moveTo>
                  <a:lnTo>
                    <a:pt x="150" y="51"/>
                  </a:lnTo>
                  <a:lnTo>
                    <a:pt x="123" y="0"/>
                  </a:lnTo>
                  <a:lnTo>
                    <a:pt x="0" y="66"/>
                  </a:lnTo>
                  <a:lnTo>
                    <a:pt x="26" y="117"/>
                  </a:lnTo>
                  <a:lnTo>
                    <a:pt x="53" y="168"/>
                  </a:lnTo>
                  <a:lnTo>
                    <a:pt x="17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6" name="Freeform 614"/>
            <p:cNvSpPr>
              <a:spLocks/>
            </p:cNvSpPr>
            <p:nvPr/>
          </p:nvSpPr>
          <p:spPr bwMode="auto">
            <a:xfrm>
              <a:off x="1524" y="3080"/>
              <a:ext cx="5" cy="11"/>
            </a:xfrm>
            <a:custGeom>
              <a:avLst/>
              <a:gdLst>
                <a:gd name="T0" fmla="*/ 0 w 27"/>
                <a:gd name="T1" fmla="*/ 0 h 56"/>
                <a:gd name="T2" fmla="*/ 27 w 27"/>
                <a:gd name="T3" fmla="*/ 51 h 56"/>
                <a:gd name="T4" fmla="*/ 22 w 27"/>
                <a:gd name="T5" fmla="*/ 53 h 56"/>
                <a:gd name="T6" fmla="*/ 10 w 27"/>
                <a:gd name="T7" fmla="*/ 56 h 56"/>
                <a:gd name="T8" fmla="*/ 0 w 27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6"/>
                <a:gd name="T17" fmla="*/ 27 w 2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6">
                  <a:moveTo>
                    <a:pt x="0" y="0"/>
                  </a:moveTo>
                  <a:lnTo>
                    <a:pt x="27" y="51"/>
                  </a:lnTo>
                  <a:lnTo>
                    <a:pt x="22" y="53"/>
                  </a:lnTo>
                  <a:lnTo>
                    <a:pt x="10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7" name="Freeform 615"/>
            <p:cNvSpPr>
              <a:spLocks/>
            </p:cNvSpPr>
            <p:nvPr/>
          </p:nvSpPr>
          <p:spPr bwMode="auto">
            <a:xfrm>
              <a:off x="1526" y="3090"/>
              <a:ext cx="3" cy="1"/>
            </a:xfrm>
            <a:custGeom>
              <a:avLst/>
              <a:gdLst>
                <a:gd name="T0" fmla="*/ 17 w 17"/>
                <a:gd name="T1" fmla="*/ 0 h 5"/>
                <a:gd name="T2" fmla="*/ 12 w 17"/>
                <a:gd name="T3" fmla="*/ 2 h 5"/>
                <a:gd name="T4" fmla="*/ 0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17" y="0"/>
                  </a:moveTo>
                  <a:lnTo>
                    <a:pt x="12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8" name="Freeform 616"/>
            <p:cNvSpPr>
              <a:spLocks/>
            </p:cNvSpPr>
            <p:nvPr/>
          </p:nvSpPr>
          <p:spPr bwMode="auto">
            <a:xfrm>
              <a:off x="1489" y="3069"/>
              <a:ext cx="37" cy="28"/>
            </a:xfrm>
            <a:custGeom>
              <a:avLst/>
              <a:gdLst>
                <a:gd name="T0" fmla="*/ 183 w 183"/>
                <a:gd name="T1" fmla="*/ 113 h 141"/>
                <a:gd name="T2" fmla="*/ 173 w 183"/>
                <a:gd name="T3" fmla="*/ 57 h 141"/>
                <a:gd name="T4" fmla="*/ 163 w 183"/>
                <a:gd name="T5" fmla="*/ 0 h 141"/>
                <a:gd name="T6" fmla="*/ 0 w 183"/>
                <a:gd name="T7" fmla="*/ 28 h 141"/>
                <a:gd name="T8" fmla="*/ 10 w 183"/>
                <a:gd name="T9" fmla="*/ 85 h 141"/>
                <a:gd name="T10" fmla="*/ 20 w 183"/>
                <a:gd name="T11" fmla="*/ 141 h 141"/>
                <a:gd name="T12" fmla="*/ 183 w 183"/>
                <a:gd name="T13" fmla="*/ 1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1"/>
                <a:gd name="T23" fmla="*/ 183 w 183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1">
                  <a:moveTo>
                    <a:pt x="183" y="113"/>
                  </a:moveTo>
                  <a:lnTo>
                    <a:pt x="173" y="57"/>
                  </a:lnTo>
                  <a:lnTo>
                    <a:pt x="163" y="0"/>
                  </a:lnTo>
                  <a:lnTo>
                    <a:pt x="0" y="28"/>
                  </a:lnTo>
                  <a:lnTo>
                    <a:pt x="10" y="85"/>
                  </a:lnTo>
                  <a:lnTo>
                    <a:pt x="20" y="141"/>
                  </a:lnTo>
                  <a:lnTo>
                    <a:pt x="183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49" name="Freeform 617"/>
            <p:cNvSpPr>
              <a:spLocks/>
            </p:cNvSpPr>
            <p:nvPr/>
          </p:nvSpPr>
          <p:spPr bwMode="auto">
            <a:xfrm>
              <a:off x="1489" y="3069"/>
              <a:ext cx="37" cy="28"/>
            </a:xfrm>
            <a:custGeom>
              <a:avLst/>
              <a:gdLst>
                <a:gd name="T0" fmla="*/ 183 w 183"/>
                <a:gd name="T1" fmla="*/ 113 h 141"/>
                <a:gd name="T2" fmla="*/ 173 w 183"/>
                <a:gd name="T3" fmla="*/ 57 h 141"/>
                <a:gd name="T4" fmla="*/ 163 w 183"/>
                <a:gd name="T5" fmla="*/ 0 h 141"/>
                <a:gd name="T6" fmla="*/ 0 w 183"/>
                <a:gd name="T7" fmla="*/ 28 h 141"/>
                <a:gd name="T8" fmla="*/ 10 w 183"/>
                <a:gd name="T9" fmla="*/ 85 h 141"/>
                <a:gd name="T10" fmla="*/ 20 w 183"/>
                <a:gd name="T11" fmla="*/ 141 h 141"/>
                <a:gd name="T12" fmla="*/ 183 w 183"/>
                <a:gd name="T13" fmla="*/ 1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41"/>
                <a:gd name="T23" fmla="*/ 183 w 183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41">
                  <a:moveTo>
                    <a:pt x="183" y="113"/>
                  </a:moveTo>
                  <a:lnTo>
                    <a:pt x="173" y="57"/>
                  </a:lnTo>
                  <a:lnTo>
                    <a:pt x="163" y="0"/>
                  </a:lnTo>
                  <a:lnTo>
                    <a:pt x="0" y="28"/>
                  </a:lnTo>
                  <a:lnTo>
                    <a:pt x="10" y="85"/>
                  </a:lnTo>
                  <a:lnTo>
                    <a:pt x="20" y="141"/>
                  </a:lnTo>
                  <a:lnTo>
                    <a:pt x="183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0" name="Freeform 618"/>
            <p:cNvSpPr>
              <a:spLocks/>
            </p:cNvSpPr>
            <p:nvPr/>
          </p:nvSpPr>
          <p:spPr bwMode="auto">
            <a:xfrm>
              <a:off x="1480" y="3074"/>
              <a:ext cx="13" cy="23"/>
            </a:xfrm>
            <a:custGeom>
              <a:avLst/>
              <a:gdLst>
                <a:gd name="T0" fmla="*/ 57 w 67"/>
                <a:gd name="T1" fmla="*/ 57 h 114"/>
                <a:gd name="T2" fmla="*/ 67 w 67"/>
                <a:gd name="T3" fmla="*/ 113 h 114"/>
                <a:gd name="T4" fmla="*/ 54 w 67"/>
                <a:gd name="T5" fmla="*/ 114 h 114"/>
                <a:gd name="T6" fmla="*/ 42 w 67"/>
                <a:gd name="T7" fmla="*/ 112 h 114"/>
                <a:gd name="T8" fmla="*/ 30 w 67"/>
                <a:gd name="T9" fmla="*/ 108 h 114"/>
                <a:gd name="T10" fmla="*/ 18 w 67"/>
                <a:gd name="T11" fmla="*/ 100 h 114"/>
                <a:gd name="T12" fmla="*/ 11 w 67"/>
                <a:gd name="T13" fmla="*/ 90 h 114"/>
                <a:gd name="T14" fmla="*/ 4 w 67"/>
                <a:gd name="T15" fmla="*/ 79 h 114"/>
                <a:gd name="T16" fmla="*/ 1 w 67"/>
                <a:gd name="T17" fmla="*/ 67 h 114"/>
                <a:gd name="T18" fmla="*/ 0 w 67"/>
                <a:gd name="T19" fmla="*/ 53 h 114"/>
                <a:gd name="T20" fmla="*/ 2 w 67"/>
                <a:gd name="T21" fmla="*/ 41 h 114"/>
                <a:gd name="T22" fmla="*/ 6 w 67"/>
                <a:gd name="T23" fmla="*/ 29 h 114"/>
                <a:gd name="T24" fmla="*/ 14 w 67"/>
                <a:gd name="T25" fmla="*/ 18 h 114"/>
                <a:gd name="T26" fmla="*/ 24 w 67"/>
                <a:gd name="T27" fmla="*/ 10 h 114"/>
                <a:gd name="T28" fmla="*/ 35 w 67"/>
                <a:gd name="T29" fmla="*/ 3 h 114"/>
                <a:gd name="T30" fmla="*/ 47 w 67"/>
                <a:gd name="T31" fmla="*/ 0 h 114"/>
                <a:gd name="T32" fmla="*/ 57 w 67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4"/>
                <a:gd name="T53" fmla="*/ 67 w 67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4">
                  <a:moveTo>
                    <a:pt x="57" y="57"/>
                  </a:moveTo>
                  <a:lnTo>
                    <a:pt x="67" y="113"/>
                  </a:lnTo>
                  <a:lnTo>
                    <a:pt x="54" y="114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8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3"/>
                  </a:lnTo>
                  <a:lnTo>
                    <a:pt x="47" y="0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1" name="Freeform 619"/>
            <p:cNvSpPr>
              <a:spLocks/>
            </p:cNvSpPr>
            <p:nvPr/>
          </p:nvSpPr>
          <p:spPr bwMode="auto">
            <a:xfrm>
              <a:off x="1480" y="3074"/>
              <a:ext cx="13" cy="23"/>
            </a:xfrm>
            <a:custGeom>
              <a:avLst/>
              <a:gdLst>
                <a:gd name="T0" fmla="*/ 67 w 67"/>
                <a:gd name="T1" fmla="*/ 113 h 114"/>
                <a:gd name="T2" fmla="*/ 54 w 67"/>
                <a:gd name="T3" fmla="*/ 114 h 114"/>
                <a:gd name="T4" fmla="*/ 42 w 67"/>
                <a:gd name="T5" fmla="*/ 112 h 114"/>
                <a:gd name="T6" fmla="*/ 30 w 67"/>
                <a:gd name="T7" fmla="*/ 108 h 114"/>
                <a:gd name="T8" fmla="*/ 18 w 67"/>
                <a:gd name="T9" fmla="*/ 100 h 114"/>
                <a:gd name="T10" fmla="*/ 11 w 67"/>
                <a:gd name="T11" fmla="*/ 90 h 114"/>
                <a:gd name="T12" fmla="*/ 4 w 67"/>
                <a:gd name="T13" fmla="*/ 79 h 114"/>
                <a:gd name="T14" fmla="*/ 1 w 67"/>
                <a:gd name="T15" fmla="*/ 67 h 114"/>
                <a:gd name="T16" fmla="*/ 0 w 67"/>
                <a:gd name="T17" fmla="*/ 53 h 114"/>
                <a:gd name="T18" fmla="*/ 2 w 67"/>
                <a:gd name="T19" fmla="*/ 41 h 114"/>
                <a:gd name="T20" fmla="*/ 6 w 67"/>
                <a:gd name="T21" fmla="*/ 29 h 114"/>
                <a:gd name="T22" fmla="*/ 14 w 67"/>
                <a:gd name="T23" fmla="*/ 18 h 114"/>
                <a:gd name="T24" fmla="*/ 24 w 67"/>
                <a:gd name="T25" fmla="*/ 10 h 114"/>
                <a:gd name="T26" fmla="*/ 35 w 67"/>
                <a:gd name="T27" fmla="*/ 3 h 114"/>
                <a:gd name="T28" fmla="*/ 47 w 67"/>
                <a:gd name="T29" fmla="*/ 0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4"/>
                <a:gd name="T47" fmla="*/ 67 w 6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4">
                  <a:moveTo>
                    <a:pt x="67" y="113"/>
                  </a:moveTo>
                  <a:lnTo>
                    <a:pt x="54" y="114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8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3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2" name="Freeform 620"/>
            <p:cNvSpPr>
              <a:spLocks/>
            </p:cNvSpPr>
            <p:nvPr/>
          </p:nvSpPr>
          <p:spPr bwMode="auto">
            <a:xfrm>
              <a:off x="1489" y="2484"/>
              <a:ext cx="14" cy="22"/>
            </a:xfrm>
            <a:custGeom>
              <a:avLst/>
              <a:gdLst>
                <a:gd name="T0" fmla="*/ 10 w 68"/>
                <a:gd name="T1" fmla="*/ 57 h 114"/>
                <a:gd name="T2" fmla="*/ 0 w 68"/>
                <a:gd name="T3" fmla="*/ 1 h 114"/>
                <a:gd name="T4" fmla="*/ 14 w 68"/>
                <a:gd name="T5" fmla="*/ 0 h 114"/>
                <a:gd name="T6" fmla="*/ 26 w 68"/>
                <a:gd name="T7" fmla="*/ 2 h 114"/>
                <a:gd name="T8" fmla="*/ 38 w 68"/>
                <a:gd name="T9" fmla="*/ 8 h 114"/>
                <a:gd name="T10" fmla="*/ 49 w 68"/>
                <a:gd name="T11" fmla="*/ 14 h 114"/>
                <a:gd name="T12" fmla="*/ 57 w 68"/>
                <a:gd name="T13" fmla="*/ 24 h 114"/>
                <a:gd name="T14" fmla="*/ 64 w 68"/>
                <a:gd name="T15" fmla="*/ 35 h 114"/>
                <a:gd name="T16" fmla="*/ 67 w 68"/>
                <a:gd name="T17" fmla="*/ 47 h 114"/>
                <a:gd name="T18" fmla="*/ 68 w 68"/>
                <a:gd name="T19" fmla="*/ 61 h 114"/>
                <a:gd name="T20" fmla="*/ 66 w 68"/>
                <a:gd name="T21" fmla="*/ 73 h 114"/>
                <a:gd name="T22" fmla="*/ 60 w 68"/>
                <a:gd name="T23" fmla="*/ 85 h 114"/>
                <a:gd name="T24" fmla="*/ 54 w 68"/>
                <a:gd name="T25" fmla="*/ 96 h 114"/>
                <a:gd name="T26" fmla="*/ 44 w 68"/>
                <a:gd name="T27" fmla="*/ 104 h 114"/>
                <a:gd name="T28" fmla="*/ 32 w 68"/>
                <a:gd name="T29" fmla="*/ 111 h 114"/>
                <a:gd name="T30" fmla="*/ 20 w 68"/>
                <a:gd name="T31" fmla="*/ 114 h 114"/>
                <a:gd name="T32" fmla="*/ 10 w 68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4"/>
                <a:gd name="T53" fmla="*/ 68 w 68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4">
                  <a:moveTo>
                    <a:pt x="10" y="57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8" y="8"/>
                  </a:lnTo>
                  <a:lnTo>
                    <a:pt x="49" y="14"/>
                  </a:lnTo>
                  <a:lnTo>
                    <a:pt x="57" y="24"/>
                  </a:lnTo>
                  <a:lnTo>
                    <a:pt x="64" y="35"/>
                  </a:lnTo>
                  <a:lnTo>
                    <a:pt x="67" y="47"/>
                  </a:lnTo>
                  <a:lnTo>
                    <a:pt x="68" y="61"/>
                  </a:lnTo>
                  <a:lnTo>
                    <a:pt x="66" y="73"/>
                  </a:lnTo>
                  <a:lnTo>
                    <a:pt x="60" y="85"/>
                  </a:lnTo>
                  <a:lnTo>
                    <a:pt x="54" y="96"/>
                  </a:lnTo>
                  <a:lnTo>
                    <a:pt x="44" y="104"/>
                  </a:lnTo>
                  <a:lnTo>
                    <a:pt x="32" y="111"/>
                  </a:lnTo>
                  <a:lnTo>
                    <a:pt x="20" y="114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3" name="Freeform 621"/>
            <p:cNvSpPr>
              <a:spLocks/>
            </p:cNvSpPr>
            <p:nvPr/>
          </p:nvSpPr>
          <p:spPr bwMode="auto">
            <a:xfrm>
              <a:off x="1489" y="2484"/>
              <a:ext cx="14" cy="22"/>
            </a:xfrm>
            <a:custGeom>
              <a:avLst/>
              <a:gdLst>
                <a:gd name="T0" fmla="*/ 0 w 68"/>
                <a:gd name="T1" fmla="*/ 1 h 114"/>
                <a:gd name="T2" fmla="*/ 14 w 68"/>
                <a:gd name="T3" fmla="*/ 0 h 114"/>
                <a:gd name="T4" fmla="*/ 26 w 68"/>
                <a:gd name="T5" fmla="*/ 2 h 114"/>
                <a:gd name="T6" fmla="*/ 38 w 68"/>
                <a:gd name="T7" fmla="*/ 8 h 114"/>
                <a:gd name="T8" fmla="*/ 49 w 68"/>
                <a:gd name="T9" fmla="*/ 14 h 114"/>
                <a:gd name="T10" fmla="*/ 57 w 68"/>
                <a:gd name="T11" fmla="*/ 24 h 114"/>
                <a:gd name="T12" fmla="*/ 64 w 68"/>
                <a:gd name="T13" fmla="*/ 35 h 114"/>
                <a:gd name="T14" fmla="*/ 67 w 68"/>
                <a:gd name="T15" fmla="*/ 47 h 114"/>
                <a:gd name="T16" fmla="*/ 68 w 68"/>
                <a:gd name="T17" fmla="*/ 61 h 114"/>
                <a:gd name="T18" fmla="*/ 66 w 68"/>
                <a:gd name="T19" fmla="*/ 73 h 114"/>
                <a:gd name="T20" fmla="*/ 60 w 68"/>
                <a:gd name="T21" fmla="*/ 85 h 114"/>
                <a:gd name="T22" fmla="*/ 54 w 68"/>
                <a:gd name="T23" fmla="*/ 96 h 114"/>
                <a:gd name="T24" fmla="*/ 44 w 68"/>
                <a:gd name="T25" fmla="*/ 104 h 114"/>
                <a:gd name="T26" fmla="*/ 32 w 68"/>
                <a:gd name="T27" fmla="*/ 111 h 114"/>
                <a:gd name="T28" fmla="*/ 20 w 68"/>
                <a:gd name="T29" fmla="*/ 114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4"/>
                <a:gd name="T47" fmla="*/ 68 w 68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4">
                  <a:moveTo>
                    <a:pt x="0" y="1"/>
                  </a:moveTo>
                  <a:lnTo>
                    <a:pt x="14" y="0"/>
                  </a:lnTo>
                  <a:lnTo>
                    <a:pt x="26" y="2"/>
                  </a:lnTo>
                  <a:lnTo>
                    <a:pt x="38" y="8"/>
                  </a:lnTo>
                  <a:lnTo>
                    <a:pt x="49" y="14"/>
                  </a:lnTo>
                  <a:lnTo>
                    <a:pt x="57" y="24"/>
                  </a:lnTo>
                  <a:lnTo>
                    <a:pt x="64" y="35"/>
                  </a:lnTo>
                  <a:lnTo>
                    <a:pt x="67" y="47"/>
                  </a:lnTo>
                  <a:lnTo>
                    <a:pt x="68" y="61"/>
                  </a:lnTo>
                  <a:lnTo>
                    <a:pt x="66" y="73"/>
                  </a:lnTo>
                  <a:lnTo>
                    <a:pt x="60" y="85"/>
                  </a:lnTo>
                  <a:lnTo>
                    <a:pt x="54" y="96"/>
                  </a:lnTo>
                  <a:lnTo>
                    <a:pt x="44" y="104"/>
                  </a:lnTo>
                  <a:lnTo>
                    <a:pt x="32" y="111"/>
                  </a:lnTo>
                  <a:lnTo>
                    <a:pt x="20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4" name="Freeform 622"/>
            <p:cNvSpPr>
              <a:spLocks/>
            </p:cNvSpPr>
            <p:nvPr/>
          </p:nvSpPr>
          <p:spPr bwMode="auto">
            <a:xfrm>
              <a:off x="1457" y="2484"/>
              <a:ext cx="36" cy="28"/>
            </a:xfrm>
            <a:custGeom>
              <a:avLst/>
              <a:gdLst>
                <a:gd name="T0" fmla="*/ 184 w 184"/>
                <a:gd name="T1" fmla="*/ 113 h 141"/>
                <a:gd name="T2" fmla="*/ 174 w 184"/>
                <a:gd name="T3" fmla="*/ 56 h 141"/>
                <a:gd name="T4" fmla="*/ 164 w 184"/>
                <a:gd name="T5" fmla="*/ 0 h 141"/>
                <a:gd name="T6" fmla="*/ 0 w 184"/>
                <a:gd name="T7" fmla="*/ 28 h 141"/>
                <a:gd name="T8" fmla="*/ 10 w 184"/>
                <a:gd name="T9" fmla="*/ 84 h 141"/>
                <a:gd name="T10" fmla="*/ 20 w 184"/>
                <a:gd name="T11" fmla="*/ 141 h 141"/>
                <a:gd name="T12" fmla="*/ 184 w 184"/>
                <a:gd name="T13" fmla="*/ 1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141"/>
                <a:gd name="T23" fmla="*/ 184 w 18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141">
                  <a:moveTo>
                    <a:pt x="184" y="113"/>
                  </a:moveTo>
                  <a:lnTo>
                    <a:pt x="174" y="56"/>
                  </a:lnTo>
                  <a:lnTo>
                    <a:pt x="164" y="0"/>
                  </a:lnTo>
                  <a:lnTo>
                    <a:pt x="0" y="28"/>
                  </a:lnTo>
                  <a:lnTo>
                    <a:pt x="10" y="84"/>
                  </a:lnTo>
                  <a:lnTo>
                    <a:pt x="20" y="141"/>
                  </a:lnTo>
                  <a:lnTo>
                    <a:pt x="184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5" name="Freeform 623"/>
            <p:cNvSpPr>
              <a:spLocks/>
            </p:cNvSpPr>
            <p:nvPr/>
          </p:nvSpPr>
          <p:spPr bwMode="auto">
            <a:xfrm>
              <a:off x="1457" y="2484"/>
              <a:ext cx="36" cy="28"/>
            </a:xfrm>
            <a:custGeom>
              <a:avLst/>
              <a:gdLst>
                <a:gd name="T0" fmla="*/ 184 w 184"/>
                <a:gd name="T1" fmla="*/ 113 h 141"/>
                <a:gd name="T2" fmla="*/ 174 w 184"/>
                <a:gd name="T3" fmla="*/ 56 h 141"/>
                <a:gd name="T4" fmla="*/ 164 w 184"/>
                <a:gd name="T5" fmla="*/ 0 h 141"/>
                <a:gd name="T6" fmla="*/ 0 w 184"/>
                <a:gd name="T7" fmla="*/ 28 h 141"/>
                <a:gd name="T8" fmla="*/ 10 w 184"/>
                <a:gd name="T9" fmla="*/ 84 h 141"/>
                <a:gd name="T10" fmla="*/ 20 w 184"/>
                <a:gd name="T11" fmla="*/ 141 h 141"/>
                <a:gd name="T12" fmla="*/ 184 w 184"/>
                <a:gd name="T13" fmla="*/ 1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141"/>
                <a:gd name="T23" fmla="*/ 184 w 18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141">
                  <a:moveTo>
                    <a:pt x="184" y="113"/>
                  </a:moveTo>
                  <a:lnTo>
                    <a:pt x="174" y="56"/>
                  </a:lnTo>
                  <a:lnTo>
                    <a:pt x="164" y="0"/>
                  </a:lnTo>
                  <a:lnTo>
                    <a:pt x="0" y="28"/>
                  </a:lnTo>
                  <a:lnTo>
                    <a:pt x="10" y="84"/>
                  </a:lnTo>
                  <a:lnTo>
                    <a:pt x="20" y="141"/>
                  </a:lnTo>
                  <a:lnTo>
                    <a:pt x="184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6" name="Freeform 624"/>
            <p:cNvSpPr>
              <a:spLocks/>
            </p:cNvSpPr>
            <p:nvPr/>
          </p:nvSpPr>
          <p:spPr bwMode="auto">
            <a:xfrm>
              <a:off x="1453" y="2489"/>
              <a:ext cx="6" cy="12"/>
            </a:xfrm>
            <a:custGeom>
              <a:avLst/>
              <a:gdLst>
                <a:gd name="T0" fmla="*/ 28 w 28"/>
                <a:gd name="T1" fmla="*/ 56 h 56"/>
                <a:gd name="T2" fmla="*/ 18 w 28"/>
                <a:gd name="T3" fmla="*/ 0 h 56"/>
                <a:gd name="T4" fmla="*/ 12 w 28"/>
                <a:gd name="T5" fmla="*/ 1 h 56"/>
                <a:gd name="T6" fmla="*/ 0 w 28"/>
                <a:gd name="T7" fmla="*/ 5 h 56"/>
                <a:gd name="T8" fmla="*/ 28 w 28"/>
                <a:gd name="T9" fmla="*/ 56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6"/>
                <a:gd name="T17" fmla="*/ 28 w 28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6">
                  <a:moveTo>
                    <a:pt x="28" y="56"/>
                  </a:moveTo>
                  <a:lnTo>
                    <a:pt x="18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7" name="Freeform 625"/>
            <p:cNvSpPr>
              <a:spLocks/>
            </p:cNvSpPr>
            <p:nvPr/>
          </p:nvSpPr>
          <p:spPr bwMode="auto">
            <a:xfrm>
              <a:off x="1453" y="2489"/>
              <a:ext cx="4" cy="1"/>
            </a:xfrm>
            <a:custGeom>
              <a:avLst/>
              <a:gdLst>
                <a:gd name="T0" fmla="*/ 18 w 18"/>
                <a:gd name="T1" fmla="*/ 0 h 5"/>
                <a:gd name="T2" fmla="*/ 12 w 18"/>
                <a:gd name="T3" fmla="*/ 1 h 5"/>
                <a:gd name="T4" fmla="*/ 0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18" y="0"/>
                  </a:moveTo>
                  <a:lnTo>
                    <a:pt x="12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8" name="Freeform 626"/>
            <p:cNvSpPr>
              <a:spLocks/>
            </p:cNvSpPr>
            <p:nvPr/>
          </p:nvSpPr>
          <p:spPr bwMode="auto">
            <a:xfrm>
              <a:off x="1422" y="2490"/>
              <a:ext cx="42" cy="38"/>
            </a:xfrm>
            <a:custGeom>
              <a:avLst/>
              <a:gdLst>
                <a:gd name="T0" fmla="*/ 213 w 213"/>
                <a:gd name="T1" fmla="*/ 102 h 187"/>
                <a:gd name="T2" fmla="*/ 185 w 213"/>
                <a:gd name="T3" fmla="*/ 51 h 187"/>
                <a:gd name="T4" fmla="*/ 157 w 213"/>
                <a:gd name="T5" fmla="*/ 0 h 187"/>
                <a:gd name="T6" fmla="*/ 0 w 213"/>
                <a:gd name="T7" fmla="*/ 84 h 187"/>
                <a:gd name="T8" fmla="*/ 27 w 213"/>
                <a:gd name="T9" fmla="*/ 136 h 187"/>
                <a:gd name="T10" fmla="*/ 55 w 213"/>
                <a:gd name="T11" fmla="*/ 187 h 187"/>
                <a:gd name="T12" fmla="*/ 213 w 213"/>
                <a:gd name="T13" fmla="*/ 102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187"/>
                <a:gd name="T23" fmla="*/ 213 w 213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187">
                  <a:moveTo>
                    <a:pt x="213" y="102"/>
                  </a:moveTo>
                  <a:lnTo>
                    <a:pt x="185" y="51"/>
                  </a:lnTo>
                  <a:lnTo>
                    <a:pt x="157" y="0"/>
                  </a:lnTo>
                  <a:lnTo>
                    <a:pt x="0" y="84"/>
                  </a:lnTo>
                  <a:lnTo>
                    <a:pt x="27" y="136"/>
                  </a:lnTo>
                  <a:lnTo>
                    <a:pt x="55" y="187"/>
                  </a:lnTo>
                  <a:lnTo>
                    <a:pt x="213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59" name="Freeform 627"/>
            <p:cNvSpPr>
              <a:spLocks/>
            </p:cNvSpPr>
            <p:nvPr/>
          </p:nvSpPr>
          <p:spPr bwMode="auto">
            <a:xfrm>
              <a:off x="1422" y="2490"/>
              <a:ext cx="42" cy="38"/>
            </a:xfrm>
            <a:custGeom>
              <a:avLst/>
              <a:gdLst>
                <a:gd name="T0" fmla="*/ 213 w 213"/>
                <a:gd name="T1" fmla="*/ 102 h 187"/>
                <a:gd name="T2" fmla="*/ 185 w 213"/>
                <a:gd name="T3" fmla="*/ 51 h 187"/>
                <a:gd name="T4" fmla="*/ 157 w 213"/>
                <a:gd name="T5" fmla="*/ 0 h 187"/>
                <a:gd name="T6" fmla="*/ 0 w 213"/>
                <a:gd name="T7" fmla="*/ 84 h 187"/>
                <a:gd name="T8" fmla="*/ 27 w 213"/>
                <a:gd name="T9" fmla="*/ 136 h 187"/>
                <a:gd name="T10" fmla="*/ 55 w 213"/>
                <a:gd name="T11" fmla="*/ 187 h 187"/>
                <a:gd name="T12" fmla="*/ 213 w 213"/>
                <a:gd name="T13" fmla="*/ 102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187"/>
                <a:gd name="T23" fmla="*/ 213 w 213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187">
                  <a:moveTo>
                    <a:pt x="213" y="102"/>
                  </a:moveTo>
                  <a:lnTo>
                    <a:pt x="185" y="51"/>
                  </a:lnTo>
                  <a:lnTo>
                    <a:pt x="157" y="0"/>
                  </a:lnTo>
                  <a:lnTo>
                    <a:pt x="0" y="84"/>
                  </a:lnTo>
                  <a:lnTo>
                    <a:pt x="27" y="136"/>
                  </a:lnTo>
                  <a:lnTo>
                    <a:pt x="55" y="187"/>
                  </a:lnTo>
                  <a:lnTo>
                    <a:pt x="213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0" name="Freeform 628"/>
            <p:cNvSpPr>
              <a:spLocks/>
            </p:cNvSpPr>
            <p:nvPr/>
          </p:nvSpPr>
          <p:spPr bwMode="auto">
            <a:xfrm>
              <a:off x="1419" y="2507"/>
              <a:ext cx="8" cy="11"/>
            </a:xfrm>
            <a:custGeom>
              <a:avLst/>
              <a:gdLst>
                <a:gd name="T0" fmla="*/ 40 w 40"/>
                <a:gd name="T1" fmla="*/ 52 h 52"/>
                <a:gd name="T2" fmla="*/ 13 w 40"/>
                <a:gd name="T3" fmla="*/ 0 h 52"/>
                <a:gd name="T4" fmla="*/ 7 w 40"/>
                <a:gd name="T5" fmla="*/ 4 h 52"/>
                <a:gd name="T6" fmla="*/ 0 w 40"/>
                <a:gd name="T7" fmla="*/ 9 h 52"/>
                <a:gd name="T8" fmla="*/ 40 w 40"/>
                <a:gd name="T9" fmla="*/ 5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2"/>
                <a:gd name="T17" fmla="*/ 40 w 4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2">
                  <a:moveTo>
                    <a:pt x="40" y="52"/>
                  </a:moveTo>
                  <a:lnTo>
                    <a:pt x="13" y="0"/>
                  </a:lnTo>
                  <a:lnTo>
                    <a:pt x="7" y="4"/>
                  </a:lnTo>
                  <a:lnTo>
                    <a:pt x="0" y="9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1" name="Freeform 629"/>
            <p:cNvSpPr>
              <a:spLocks/>
            </p:cNvSpPr>
            <p:nvPr/>
          </p:nvSpPr>
          <p:spPr bwMode="auto">
            <a:xfrm>
              <a:off x="1419" y="2507"/>
              <a:ext cx="3" cy="2"/>
            </a:xfrm>
            <a:custGeom>
              <a:avLst/>
              <a:gdLst>
                <a:gd name="T0" fmla="*/ 13 w 13"/>
                <a:gd name="T1" fmla="*/ 0 h 9"/>
                <a:gd name="T2" fmla="*/ 7 w 13"/>
                <a:gd name="T3" fmla="*/ 4 h 9"/>
                <a:gd name="T4" fmla="*/ 0 w 13"/>
                <a:gd name="T5" fmla="*/ 9 h 9"/>
                <a:gd name="T6" fmla="*/ 0 60000 65536"/>
                <a:gd name="T7" fmla="*/ 0 60000 65536"/>
                <a:gd name="T8" fmla="*/ 0 60000 65536"/>
                <a:gd name="T9" fmla="*/ 0 w 13"/>
                <a:gd name="T10" fmla="*/ 0 h 9"/>
                <a:gd name="T11" fmla="*/ 13 w 13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9">
                  <a:moveTo>
                    <a:pt x="13" y="0"/>
                  </a:moveTo>
                  <a:lnTo>
                    <a:pt x="7" y="4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2" name="Freeform 630"/>
            <p:cNvSpPr>
              <a:spLocks/>
            </p:cNvSpPr>
            <p:nvPr/>
          </p:nvSpPr>
          <p:spPr bwMode="auto">
            <a:xfrm>
              <a:off x="1390" y="2509"/>
              <a:ext cx="45" cy="44"/>
            </a:xfrm>
            <a:custGeom>
              <a:avLst/>
              <a:gdLst>
                <a:gd name="T0" fmla="*/ 225 w 225"/>
                <a:gd name="T1" fmla="*/ 85 h 221"/>
                <a:gd name="T2" fmla="*/ 185 w 225"/>
                <a:gd name="T3" fmla="*/ 43 h 221"/>
                <a:gd name="T4" fmla="*/ 145 w 225"/>
                <a:gd name="T5" fmla="*/ 0 h 221"/>
                <a:gd name="T6" fmla="*/ 0 w 225"/>
                <a:gd name="T7" fmla="*/ 137 h 221"/>
                <a:gd name="T8" fmla="*/ 40 w 225"/>
                <a:gd name="T9" fmla="*/ 179 h 221"/>
                <a:gd name="T10" fmla="*/ 80 w 225"/>
                <a:gd name="T11" fmla="*/ 221 h 221"/>
                <a:gd name="T12" fmla="*/ 225 w 225"/>
                <a:gd name="T13" fmla="*/ 85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21"/>
                <a:gd name="T23" fmla="*/ 225 w 225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21">
                  <a:moveTo>
                    <a:pt x="225" y="85"/>
                  </a:moveTo>
                  <a:lnTo>
                    <a:pt x="185" y="43"/>
                  </a:lnTo>
                  <a:lnTo>
                    <a:pt x="145" y="0"/>
                  </a:lnTo>
                  <a:lnTo>
                    <a:pt x="0" y="137"/>
                  </a:lnTo>
                  <a:lnTo>
                    <a:pt x="40" y="179"/>
                  </a:lnTo>
                  <a:lnTo>
                    <a:pt x="80" y="221"/>
                  </a:lnTo>
                  <a:lnTo>
                    <a:pt x="22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3" name="Freeform 631"/>
            <p:cNvSpPr>
              <a:spLocks/>
            </p:cNvSpPr>
            <p:nvPr/>
          </p:nvSpPr>
          <p:spPr bwMode="auto">
            <a:xfrm>
              <a:off x="1390" y="2509"/>
              <a:ext cx="45" cy="44"/>
            </a:xfrm>
            <a:custGeom>
              <a:avLst/>
              <a:gdLst>
                <a:gd name="T0" fmla="*/ 225 w 225"/>
                <a:gd name="T1" fmla="*/ 85 h 221"/>
                <a:gd name="T2" fmla="*/ 185 w 225"/>
                <a:gd name="T3" fmla="*/ 43 h 221"/>
                <a:gd name="T4" fmla="*/ 145 w 225"/>
                <a:gd name="T5" fmla="*/ 0 h 221"/>
                <a:gd name="T6" fmla="*/ 0 w 225"/>
                <a:gd name="T7" fmla="*/ 137 h 221"/>
                <a:gd name="T8" fmla="*/ 40 w 225"/>
                <a:gd name="T9" fmla="*/ 179 h 221"/>
                <a:gd name="T10" fmla="*/ 80 w 225"/>
                <a:gd name="T11" fmla="*/ 221 h 221"/>
                <a:gd name="T12" fmla="*/ 225 w 225"/>
                <a:gd name="T13" fmla="*/ 85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21"/>
                <a:gd name="T23" fmla="*/ 225 w 225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21">
                  <a:moveTo>
                    <a:pt x="225" y="85"/>
                  </a:moveTo>
                  <a:lnTo>
                    <a:pt x="185" y="43"/>
                  </a:lnTo>
                  <a:lnTo>
                    <a:pt x="145" y="0"/>
                  </a:lnTo>
                  <a:lnTo>
                    <a:pt x="0" y="137"/>
                  </a:lnTo>
                  <a:lnTo>
                    <a:pt x="40" y="179"/>
                  </a:lnTo>
                  <a:lnTo>
                    <a:pt x="80" y="221"/>
                  </a:lnTo>
                  <a:lnTo>
                    <a:pt x="225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4" name="Freeform 632"/>
            <p:cNvSpPr>
              <a:spLocks/>
            </p:cNvSpPr>
            <p:nvPr/>
          </p:nvSpPr>
          <p:spPr bwMode="auto">
            <a:xfrm>
              <a:off x="1388" y="2536"/>
              <a:ext cx="10" cy="9"/>
            </a:xfrm>
            <a:custGeom>
              <a:avLst/>
              <a:gdLst>
                <a:gd name="T0" fmla="*/ 48 w 48"/>
                <a:gd name="T1" fmla="*/ 42 h 42"/>
                <a:gd name="T2" fmla="*/ 8 w 48"/>
                <a:gd name="T3" fmla="*/ 0 h 42"/>
                <a:gd name="T4" fmla="*/ 0 w 48"/>
                <a:gd name="T5" fmla="*/ 9 h 42"/>
                <a:gd name="T6" fmla="*/ 48 w 48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2"/>
                <a:gd name="T14" fmla="*/ 48 w 4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2">
                  <a:moveTo>
                    <a:pt x="48" y="42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48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5" name="Line 633"/>
            <p:cNvSpPr>
              <a:spLocks noChangeShapeType="1"/>
            </p:cNvSpPr>
            <p:nvPr/>
          </p:nvSpPr>
          <p:spPr bwMode="auto">
            <a:xfrm flipH="1">
              <a:off x="1388" y="2536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6" name="Freeform 634"/>
            <p:cNvSpPr>
              <a:spLocks/>
            </p:cNvSpPr>
            <p:nvPr/>
          </p:nvSpPr>
          <p:spPr bwMode="auto">
            <a:xfrm>
              <a:off x="1363" y="2538"/>
              <a:ext cx="45" cy="50"/>
            </a:xfrm>
            <a:custGeom>
              <a:avLst/>
              <a:gdLst>
                <a:gd name="T0" fmla="*/ 222 w 222"/>
                <a:gd name="T1" fmla="*/ 66 h 249"/>
                <a:gd name="T2" fmla="*/ 174 w 222"/>
                <a:gd name="T3" fmla="*/ 33 h 249"/>
                <a:gd name="T4" fmla="*/ 126 w 222"/>
                <a:gd name="T5" fmla="*/ 0 h 249"/>
                <a:gd name="T6" fmla="*/ 0 w 222"/>
                <a:gd name="T7" fmla="*/ 183 h 249"/>
                <a:gd name="T8" fmla="*/ 47 w 222"/>
                <a:gd name="T9" fmla="*/ 216 h 249"/>
                <a:gd name="T10" fmla="*/ 95 w 222"/>
                <a:gd name="T11" fmla="*/ 249 h 249"/>
                <a:gd name="T12" fmla="*/ 222 w 222"/>
                <a:gd name="T13" fmla="*/ 66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49"/>
                <a:gd name="T23" fmla="*/ 222 w 222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49">
                  <a:moveTo>
                    <a:pt x="222" y="66"/>
                  </a:moveTo>
                  <a:lnTo>
                    <a:pt x="174" y="33"/>
                  </a:lnTo>
                  <a:lnTo>
                    <a:pt x="126" y="0"/>
                  </a:lnTo>
                  <a:lnTo>
                    <a:pt x="0" y="183"/>
                  </a:lnTo>
                  <a:lnTo>
                    <a:pt x="47" y="216"/>
                  </a:lnTo>
                  <a:lnTo>
                    <a:pt x="95" y="249"/>
                  </a:lnTo>
                  <a:lnTo>
                    <a:pt x="222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7" name="Freeform 635"/>
            <p:cNvSpPr>
              <a:spLocks/>
            </p:cNvSpPr>
            <p:nvPr/>
          </p:nvSpPr>
          <p:spPr bwMode="auto">
            <a:xfrm>
              <a:off x="1363" y="2538"/>
              <a:ext cx="45" cy="50"/>
            </a:xfrm>
            <a:custGeom>
              <a:avLst/>
              <a:gdLst>
                <a:gd name="T0" fmla="*/ 222 w 222"/>
                <a:gd name="T1" fmla="*/ 66 h 249"/>
                <a:gd name="T2" fmla="*/ 174 w 222"/>
                <a:gd name="T3" fmla="*/ 33 h 249"/>
                <a:gd name="T4" fmla="*/ 126 w 222"/>
                <a:gd name="T5" fmla="*/ 0 h 249"/>
                <a:gd name="T6" fmla="*/ 0 w 222"/>
                <a:gd name="T7" fmla="*/ 183 h 249"/>
                <a:gd name="T8" fmla="*/ 47 w 222"/>
                <a:gd name="T9" fmla="*/ 216 h 249"/>
                <a:gd name="T10" fmla="*/ 95 w 222"/>
                <a:gd name="T11" fmla="*/ 249 h 249"/>
                <a:gd name="T12" fmla="*/ 222 w 222"/>
                <a:gd name="T13" fmla="*/ 66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49"/>
                <a:gd name="T23" fmla="*/ 222 w 222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49">
                  <a:moveTo>
                    <a:pt x="222" y="66"/>
                  </a:moveTo>
                  <a:lnTo>
                    <a:pt x="174" y="33"/>
                  </a:lnTo>
                  <a:lnTo>
                    <a:pt x="126" y="0"/>
                  </a:lnTo>
                  <a:lnTo>
                    <a:pt x="0" y="183"/>
                  </a:lnTo>
                  <a:lnTo>
                    <a:pt x="47" y="216"/>
                  </a:lnTo>
                  <a:lnTo>
                    <a:pt x="95" y="249"/>
                  </a:lnTo>
                  <a:lnTo>
                    <a:pt x="222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8" name="Freeform 636"/>
            <p:cNvSpPr>
              <a:spLocks/>
            </p:cNvSpPr>
            <p:nvPr/>
          </p:nvSpPr>
          <p:spPr bwMode="auto">
            <a:xfrm>
              <a:off x="1362" y="2575"/>
              <a:ext cx="11" cy="6"/>
            </a:xfrm>
            <a:custGeom>
              <a:avLst/>
              <a:gdLst>
                <a:gd name="T0" fmla="*/ 52 w 52"/>
                <a:gd name="T1" fmla="*/ 33 h 33"/>
                <a:gd name="T2" fmla="*/ 5 w 52"/>
                <a:gd name="T3" fmla="*/ 0 h 33"/>
                <a:gd name="T4" fmla="*/ 0 w 52"/>
                <a:gd name="T5" fmla="*/ 9 h 33"/>
                <a:gd name="T6" fmla="*/ 52 w 52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52" y="33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2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69" name="Line 637"/>
            <p:cNvSpPr>
              <a:spLocks noChangeShapeType="1"/>
            </p:cNvSpPr>
            <p:nvPr/>
          </p:nvSpPr>
          <p:spPr bwMode="auto">
            <a:xfrm flipH="1">
              <a:off x="1362" y="257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0" name="Freeform 638"/>
            <p:cNvSpPr>
              <a:spLocks/>
            </p:cNvSpPr>
            <p:nvPr/>
          </p:nvSpPr>
          <p:spPr bwMode="auto">
            <a:xfrm>
              <a:off x="1341" y="2577"/>
              <a:ext cx="42" cy="54"/>
            </a:xfrm>
            <a:custGeom>
              <a:avLst/>
              <a:gdLst>
                <a:gd name="T0" fmla="*/ 209 w 209"/>
                <a:gd name="T1" fmla="*/ 49 h 273"/>
                <a:gd name="T2" fmla="*/ 156 w 209"/>
                <a:gd name="T3" fmla="*/ 24 h 273"/>
                <a:gd name="T4" fmla="*/ 104 w 209"/>
                <a:gd name="T5" fmla="*/ 0 h 273"/>
                <a:gd name="T6" fmla="*/ 0 w 209"/>
                <a:gd name="T7" fmla="*/ 224 h 273"/>
                <a:gd name="T8" fmla="*/ 52 w 209"/>
                <a:gd name="T9" fmla="*/ 248 h 273"/>
                <a:gd name="T10" fmla="*/ 104 w 209"/>
                <a:gd name="T11" fmla="*/ 273 h 273"/>
                <a:gd name="T12" fmla="*/ 209 w 209"/>
                <a:gd name="T13" fmla="*/ 49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9"/>
                <a:gd name="T22" fmla="*/ 0 h 273"/>
                <a:gd name="T23" fmla="*/ 209 w 209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9" h="273">
                  <a:moveTo>
                    <a:pt x="209" y="49"/>
                  </a:moveTo>
                  <a:lnTo>
                    <a:pt x="156" y="24"/>
                  </a:lnTo>
                  <a:lnTo>
                    <a:pt x="104" y="0"/>
                  </a:lnTo>
                  <a:lnTo>
                    <a:pt x="0" y="224"/>
                  </a:lnTo>
                  <a:lnTo>
                    <a:pt x="52" y="248"/>
                  </a:lnTo>
                  <a:lnTo>
                    <a:pt x="104" y="273"/>
                  </a:lnTo>
                  <a:lnTo>
                    <a:pt x="209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1" name="Freeform 639"/>
            <p:cNvSpPr>
              <a:spLocks/>
            </p:cNvSpPr>
            <p:nvPr/>
          </p:nvSpPr>
          <p:spPr bwMode="auto">
            <a:xfrm>
              <a:off x="1341" y="2577"/>
              <a:ext cx="42" cy="54"/>
            </a:xfrm>
            <a:custGeom>
              <a:avLst/>
              <a:gdLst>
                <a:gd name="T0" fmla="*/ 209 w 209"/>
                <a:gd name="T1" fmla="*/ 49 h 273"/>
                <a:gd name="T2" fmla="*/ 156 w 209"/>
                <a:gd name="T3" fmla="*/ 24 h 273"/>
                <a:gd name="T4" fmla="*/ 104 w 209"/>
                <a:gd name="T5" fmla="*/ 0 h 273"/>
                <a:gd name="T6" fmla="*/ 0 w 209"/>
                <a:gd name="T7" fmla="*/ 224 h 273"/>
                <a:gd name="T8" fmla="*/ 52 w 209"/>
                <a:gd name="T9" fmla="*/ 248 h 273"/>
                <a:gd name="T10" fmla="*/ 104 w 209"/>
                <a:gd name="T11" fmla="*/ 273 h 273"/>
                <a:gd name="T12" fmla="*/ 209 w 209"/>
                <a:gd name="T13" fmla="*/ 49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9"/>
                <a:gd name="T22" fmla="*/ 0 h 273"/>
                <a:gd name="T23" fmla="*/ 209 w 209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9" h="273">
                  <a:moveTo>
                    <a:pt x="209" y="49"/>
                  </a:moveTo>
                  <a:lnTo>
                    <a:pt x="156" y="24"/>
                  </a:lnTo>
                  <a:lnTo>
                    <a:pt x="104" y="0"/>
                  </a:lnTo>
                  <a:lnTo>
                    <a:pt x="0" y="224"/>
                  </a:lnTo>
                  <a:lnTo>
                    <a:pt x="52" y="248"/>
                  </a:lnTo>
                  <a:lnTo>
                    <a:pt x="104" y="273"/>
                  </a:lnTo>
                  <a:lnTo>
                    <a:pt x="209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2" name="Freeform 640"/>
            <p:cNvSpPr>
              <a:spLocks/>
            </p:cNvSpPr>
            <p:nvPr/>
          </p:nvSpPr>
          <p:spPr bwMode="auto">
            <a:xfrm>
              <a:off x="1341" y="2621"/>
              <a:ext cx="11" cy="5"/>
            </a:xfrm>
            <a:custGeom>
              <a:avLst/>
              <a:gdLst>
                <a:gd name="T0" fmla="*/ 55 w 55"/>
                <a:gd name="T1" fmla="*/ 24 h 24"/>
                <a:gd name="T2" fmla="*/ 3 w 55"/>
                <a:gd name="T3" fmla="*/ 0 h 24"/>
                <a:gd name="T4" fmla="*/ 0 w 55"/>
                <a:gd name="T5" fmla="*/ 8 h 24"/>
                <a:gd name="T6" fmla="*/ 55 w 55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55" y="24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5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3" name="Line 641"/>
            <p:cNvSpPr>
              <a:spLocks noChangeShapeType="1"/>
            </p:cNvSpPr>
            <p:nvPr/>
          </p:nvSpPr>
          <p:spPr bwMode="auto">
            <a:xfrm flipH="1">
              <a:off x="1341" y="262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4" name="Freeform 642"/>
            <p:cNvSpPr>
              <a:spLocks/>
            </p:cNvSpPr>
            <p:nvPr/>
          </p:nvSpPr>
          <p:spPr bwMode="auto">
            <a:xfrm>
              <a:off x="1325" y="2623"/>
              <a:ext cx="38" cy="58"/>
            </a:xfrm>
            <a:custGeom>
              <a:avLst/>
              <a:gdLst>
                <a:gd name="T0" fmla="*/ 189 w 189"/>
                <a:gd name="T1" fmla="*/ 33 h 288"/>
                <a:gd name="T2" fmla="*/ 133 w 189"/>
                <a:gd name="T3" fmla="*/ 16 h 288"/>
                <a:gd name="T4" fmla="*/ 78 w 189"/>
                <a:gd name="T5" fmla="*/ 0 h 288"/>
                <a:gd name="T6" fmla="*/ 0 w 189"/>
                <a:gd name="T7" fmla="*/ 255 h 288"/>
                <a:gd name="T8" fmla="*/ 55 w 189"/>
                <a:gd name="T9" fmla="*/ 272 h 288"/>
                <a:gd name="T10" fmla="*/ 111 w 189"/>
                <a:gd name="T11" fmla="*/ 288 h 288"/>
                <a:gd name="T12" fmla="*/ 189 w 189"/>
                <a:gd name="T13" fmla="*/ 3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89" y="33"/>
                  </a:moveTo>
                  <a:lnTo>
                    <a:pt x="133" y="16"/>
                  </a:lnTo>
                  <a:lnTo>
                    <a:pt x="78" y="0"/>
                  </a:lnTo>
                  <a:lnTo>
                    <a:pt x="0" y="255"/>
                  </a:lnTo>
                  <a:lnTo>
                    <a:pt x="55" y="272"/>
                  </a:lnTo>
                  <a:lnTo>
                    <a:pt x="111" y="288"/>
                  </a:lnTo>
                  <a:lnTo>
                    <a:pt x="18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5" name="Freeform 643"/>
            <p:cNvSpPr>
              <a:spLocks/>
            </p:cNvSpPr>
            <p:nvPr/>
          </p:nvSpPr>
          <p:spPr bwMode="auto">
            <a:xfrm>
              <a:off x="1325" y="2623"/>
              <a:ext cx="38" cy="58"/>
            </a:xfrm>
            <a:custGeom>
              <a:avLst/>
              <a:gdLst>
                <a:gd name="T0" fmla="*/ 189 w 189"/>
                <a:gd name="T1" fmla="*/ 33 h 288"/>
                <a:gd name="T2" fmla="*/ 133 w 189"/>
                <a:gd name="T3" fmla="*/ 16 h 288"/>
                <a:gd name="T4" fmla="*/ 78 w 189"/>
                <a:gd name="T5" fmla="*/ 0 h 288"/>
                <a:gd name="T6" fmla="*/ 0 w 189"/>
                <a:gd name="T7" fmla="*/ 255 h 288"/>
                <a:gd name="T8" fmla="*/ 55 w 189"/>
                <a:gd name="T9" fmla="*/ 272 h 288"/>
                <a:gd name="T10" fmla="*/ 111 w 189"/>
                <a:gd name="T11" fmla="*/ 288 h 288"/>
                <a:gd name="T12" fmla="*/ 189 w 189"/>
                <a:gd name="T13" fmla="*/ 3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89" y="33"/>
                  </a:moveTo>
                  <a:lnTo>
                    <a:pt x="133" y="16"/>
                  </a:lnTo>
                  <a:lnTo>
                    <a:pt x="78" y="0"/>
                  </a:lnTo>
                  <a:lnTo>
                    <a:pt x="0" y="255"/>
                  </a:lnTo>
                  <a:lnTo>
                    <a:pt x="55" y="272"/>
                  </a:lnTo>
                  <a:lnTo>
                    <a:pt x="111" y="288"/>
                  </a:lnTo>
                  <a:lnTo>
                    <a:pt x="189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6" name="Freeform 644"/>
            <p:cNvSpPr>
              <a:spLocks/>
            </p:cNvSpPr>
            <p:nvPr/>
          </p:nvSpPr>
          <p:spPr bwMode="auto">
            <a:xfrm>
              <a:off x="1325" y="2674"/>
              <a:ext cx="11" cy="3"/>
            </a:xfrm>
            <a:custGeom>
              <a:avLst/>
              <a:gdLst>
                <a:gd name="T0" fmla="*/ 56 w 56"/>
                <a:gd name="T1" fmla="*/ 17 h 17"/>
                <a:gd name="T2" fmla="*/ 1 w 56"/>
                <a:gd name="T3" fmla="*/ 0 h 17"/>
                <a:gd name="T4" fmla="*/ 0 w 56"/>
                <a:gd name="T5" fmla="*/ 7 h 17"/>
                <a:gd name="T6" fmla="*/ 56 w 56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56" y="17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7" name="Line 645"/>
            <p:cNvSpPr>
              <a:spLocks noChangeShapeType="1"/>
            </p:cNvSpPr>
            <p:nvPr/>
          </p:nvSpPr>
          <p:spPr bwMode="auto">
            <a:xfrm flipH="1">
              <a:off x="1325" y="26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8" name="Freeform 646"/>
            <p:cNvSpPr>
              <a:spLocks/>
            </p:cNvSpPr>
            <p:nvPr/>
          </p:nvSpPr>
          <p:spPr bwMode="auto">
            <a:xfrm>
              <a:off x="1315" y="2675"/>
              <a:ext cx="33" cy="60"/>
            </a:xfrm>
            <a:custGeom>
              <a:avLst/>
              <a:gdLst>
                <a:gd name="T0" fmla="*/ 161 w 161"/>
                <a:gd name="T1" fmla="*/ 20 h 297"/>
                <a:gd name="T2" fmla="*/ 104 w 161"/>
                <a:gd name="T3" fmla="*/ 10 h 297"/>
                <a:gd name="T4" fmla="*/ 48 w 161"/>
                <a:gd name="T5" fmla="*/ 0 h 297"/>
                <a:gd name="T6" fmla="*/ 0 w 161"/>
                <a:gd name="T7" fmla="*/ 277 h 297"/>
                <a:gd name="T8" fmla="*/ 57 w 161"/>
                <a:gd name="T9" fmla="*/ 287 h 297"/>
                <a:gd name="T10" fmla="*/ 113 w 161"/>
                <a:gd name="T11" fmla="*/ 297 h 297"/>
                <a:gd name="T12" fmla="*/ 161 w 161"/>
                <a:gd name="T13" fmla="*/ 20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297"/>
                <a:gd name="T23" fmla="*/ 161 w 161"/>
                <a:gd name="T24" fmla="*/ 297 h 2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297">
                  <a:moveTo>
                    <a:pt x="161" y="20"/>
                  </a:moveTo>
                  <a:lnTo>
                    <a:pt x="104" y="10"/>
                  </a:lnTo>
                  <a:lnTo>
                    <a:pt x="48" y="0"/>
                  </a:lnTo>
                  <a:lnTo>
                    <a:pt x="0" y="277"/>
                  </a:lnTo>
                  <a:lnTo>
                    <a:pt x="57" y="287"/>
                  </a:lnTo>
                  <a:lnTo>
                    <a:pt x="113" y="297"/>
                  </a:lnTo>
                  <a:lnTo>
                    <a:pt x="16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79" name="Freeform 647"/>
            <p:cNvSpPr>
              <a:spLocks/>
            </p:cNvSpPr>
            <p:nvPr/>
          </p:nvSpPr>
          <p:spPr bwMode="auto">
            <a:xfrm>
              <a:off x="1315" y="2675"/>
              <a:ext cx="33" cy="60"/>
            </a:xfrm>
            <a:custGeom>
              <a:avLst/>
              <a:gdLst>
                <a:gd name="T0" fmla="*/ 161 w 161"/>
                <a:gd name="T1" fmla="*/ 20 h 297"/>
                <a:gd name="T2" fmla="*/ 104 w 161"/>
                <a:gd name="T3" fmla="*/ 10 h 297"/>
                <a:gd name="T4" fmla="*/ 48 w 161"/>
                <a:gd name="T5" fmla="*/ 0 h 297"/>
                <a:gd name="T6" fmla="*/ 0 w 161"/>
                <a:gd name="T7" fmla="*/ 277 h 297"/>
                <a:gd name="T8" fmla="*/ 57 w 161"/>
                <a:gd name="T9" fmla="*/ 287 h 297"/>
                <a:gd name="T10" fmla="*/ 113 w 161"/>
                <a:gd name="T11" fmla="*/ 297 h 297"/>
                <a:gd name="T12" fmla="*/ 161 w 161"/>
                <a:gd name="T13" fmla="*/ 20 h 2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297"/>
                <a:gd name="T23" fmla="*/ 161 w 161"/>
                <a:gd name="T24" fmla="*/ 297 h 2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297">
                  <a:moveTo>
                    <a:pt x="161" y="20"/>
                  </a:moveTo>
                  <a:lnTo>
                    <a:pt x="104" y="10"/>
                  </a:lnTo>
                  <a:lnTo>
                    <a:pt x="48" y="0"/>
                  </a:lnTo>
                  <a:lnTo>
                    <a:pt x="0" y="277"/>
                  </a:lnTo>
                  <a:lnTo>
                    <a:pt x="57" y="287"/>
                  </a:lnTo>
                  <a:lnTo>
                    <a:pt x="113" y="297"/>
                  </a:lnTo>
                  <a:lnTo>
                    <a:pt x="16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0" name="Freeform 648"/>
            <p:cNvSpPr>
              <a:spLocks/>
            </p:cNvSpPr>
            <p:nvPr/>
          </p:nvSpPr>
          <p:spPr bwMode="auto">
            <a:xfrm>
              <a:off x="1315" y="2731"/>
              <a:ext cx="12" cy="2"/>
            </a:xfrm>
            <a:custGeom>
              <a:avLst/>
              <a:gdLst>
                <a:gd name="T0" fmla="*/ 58 w 58"/>
                <a:gd name="T1" fmla="*/ 10 h 10"/>
                <a:gd name="T2" fmla="*/ 1 w 58"/>
                <a:gd name="T3" fmla="*/ 0 h 10"/>
                <a:gd name="T4" fmla="*/ 0 w 58"/>
                <a:gd name="T5" fmla="*/ 7 h 10"/>
                <a:gd name="T6" fmla="*/ 58 w 58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58" y="10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1" name="Line 649"/>
            <p:cNvSpPr>
              <a:spLocks noChangeShapeType="1"/>
            </p:cNvSpPr>
            <p:nvPr/>
          </p:nvSpPr>
          <p:spPr bwMode="auto">
            <a:xfrm flipH="1">
              <a:off x="1315" y="273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2" name="Freeform 650"/>
            <p:cNvSpPr>
              <a:spLocks/>
            </p:cNvSpPr>
            <p:nvPr/>
          </p:nvSpPr>
          <p:spPr bwMode="auto">
            <a:xfrm>
              <a:off x="1312" y="2732"/>
              <a:ext cx="26" cy="59"/>
            </a:xfrm>
            <a:custGeom>
              <a:avLst/>
              <a:gdLst>
                <a:gd name="T0" fmla="*/ 132 w 132"/>
                <a:gd name="T1" fmla="*/ 6 h 294"/>
                <a:gd name="T2" fmla="*/ 75 w 132"/>
                <a:gd name="T3" fmla="*/ 3 h 294"/>
                <a:gd name="T4" fmla="*/ 17 w 132"/>
                <a:gd name="T5" fmla="*/ 0 h 294"/>
                <a:gd name="T6" fmla="*/ 0 w 132"/>
                <a:gd name="T7" fmla="*/ 287 h 294"/>
                <a:gd name="T8" fmla="*/ 58 w 132"/>
                <a:gd name="T9" fmla="*/ 290 h 294"/>
                <a:gd name="T10" fmla="*/ 116 w 132"/>
                <a:gd name="T11" fmla="*/ 294 h 294"/>
                <a:gd name="T12" fmla="*/ 132 w 132"/>
                <a:gd name="T13" fmla="*/ 6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294"/>
                <a:gd name="T23" fmla="*/ 132 w 132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294">
                  <a:moveTo>
                    <a:pt x="132" y="6"/>
                  </a:moveTo>
                  <a:lnTo>
                    <a:pt x="75" y="3"/>
                  </a:lnTo>
                  <a:lnTo>
                    <a:pt x="17" y="0"/>
                  </a:lnTo>
                  <a:lnTo>
                    <a:pt x="0" y="287"/>
                  </a:lnTo>
                  <a:lnTo>
                    <a:pt x="58" y="290"/>
                  </a:lnTo>
                  <a:lnTo>
                    <a:pt x="116" y="294"/>
                  </a:lnTo>
                  <a:lnTo>
                    <a:pt x="13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3" name="Freeform 651"/>
            <p:cNvSpPr>
              <a:spLocks/>
            </p:cNvSpPr>
            <p:nvPr/>
          </p:nvSpPr>
          <p:spPr bwMode="auto">
            <a:xfrm>
              <a:off x="1312" y="2732"/>
              <a:ext cx="26" cy="59"/>
            </a:xfrm>
            <a:custGeom>
              <a:avLst/>
              <a:gdLst>
                <a:gd name="T0" fmla="*/ 132 w 132"/>
                <a:gd name="T1" fmla="*/ 6 h 294"/>
                <a:gd name="T2" fmla="*/ 75 w 132"/>
                <a:gd name="T3" fmla="*/ 3 h 294"/>
                <a:gd name="T4" fmla="*/ 17 w 132"/>
                <a:gd name="T5" fmla="*/ 0 h 294"/>
                <a:gd name="T6" fmla="*/ 0 w 132"/>
                <a:gd name="T7" fmla="*/ 287 h 294"/>
                <a:gd name="T8" fmla="*/ 58 w 132"/>
                <a:gd name="T9" fmla="*/ 290 h 294"/>
                <a:gd name="T10" fmla="*/ 116 w 132"/>
                <a:gd name="T11" fmla="*/ 294 h 294"/>
                <a:gd name="T12" fmla="*/ 132 w 132"/>
                <a:gd name="T13" fmla="*/ 6 h 2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294"/>
                <a:gd name="T23" fmla="*/ 132 w 132"/>
                <a:gd name="T24" fmla="*/ 294 h 2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294">
                  <a:moveTo>
                    <a:pt x="132" y="6"/>
                  </a:moveTo>
                  <a:lnTo>
                    <a:pt x="75" y="3"/>
                  </a:lnTo>
                  <a:lnTo>
                    <a:pt x="17" y="0"/>
                  </a:lnTo>
                  <a:lnTo>
                    <a:pt x="0" y="287"/>
                  </a:lnTo>
                  <a:lnTo>
                    <a:pt x="58" y="290"/>
                  </a:lnTo>
                  <a:lnTo>
                    <a:pt x="116" y="294"/>
                  </a:lnTo>
                  <a:lnTo>
                    <a:pt x="132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4" name="Freeform 652"/>
            <p:cNvSpPr>
              <a:spLocks/>
            </p:cNvSpPr>
            <p:nvPr/>
          </p:nvSpPr>
          <p:spPr bwMode="auto">
            <a:xfrm>
              <a:off x="1312" y="2790"/>
              <a:ext cx="11" cy="1"/>
            </a:xfrm>
            <a:custGeom>
              <a:avLst/>
              <a:gdLst>
                <a:gd name="T0" fmla="*/ 58 w 58"/>
                <a:gd name="T1" fmla="*/ 3 h 7"/>
                <a:gd name="T2" fmla="*/ 0 w 58"/>
                <a:gd name="T3" fmla="*/ 0 h 7"/>
                <a:gd name="T4" fmla="*/ 0 w 58"/>
                <a:gd name="T5" fmla="*/ 7 h 7"/>
                <a:gd name="T6" fmla="*/ 58 w 58"/>
                <a:gd name="T7" fmla="*/ 3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58" y="3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5" name="Line 653"/>
            <p:cNvSpPr>
              <a:spLocks noChangeShapeType="1"/>
            </p:cNvSpPr>
            <p:nvPr/>
          </p:nvSpPr>
          <p:spPr bwMode="auto">
            <a:xfrm>
              <a:off x="1312" y="279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6" name="Freeform 654"/>
            <p:cNvSpPr>
              <a:spLocks/>
            </p:cNvSpPr>
            <p:nvPr/>
          </p:nvSpPr>
          <p:spPr bwMode="auto">
            <a:xfrm>
              <a:off x="1312" y="2790"/>
              <a:ext cx="26" cy="59"/>
            </a:xfrm>
            <a:custGeom>
              <a:avLst/>
              <a:gdLst>
                <a:gd name="T0" fmla="*/ 116 w 132"/>
                <a:gd name="T1" fmla="*/ 0 h 295"/>
                <a:gd name="T2" fmla="*/ 58 w 132"/>
                <a:gd name="T3" fmla="*/ 3 h 295"/>
                <a:gd name="T4" fmla="*/ 0 w 132"/>
                <a:gd name="T5" fmla="*/ 7 h 295"/>
                <a:gd name="T6" fmla="*/ 17 w 132"/>
                <a:gd name="T7" fmla="*/ 295 h 295"/>
                <a:gd name="T8" fmla="*/ 75 w 132"/>
                <a:gd name="T9" fmla="*/ 292 h 295"/>
                <a:gd name="T10" fmla="*/ 132 w 132"/>
                <a:gd name="T11" fmla="*/ 289 h 295"/>
                <a:gd name="T12" fmla="*/ 116 w 132"/>
                <a:gd name="T13" fmla="*/ 0 h 2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295"/>
                <a:gd name="T23" fmla="*/ 132 w 132"/>
                <a:gd name="T24" fmla="*/ 295 h 2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295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17" y="295"/>
                  </a:lnTo>
                  <a:lnTo>
                    <a:pt x="75" y="292"/>
                  </a:lnTo>
                  <a:lnTo>
                    <a:pt x="132" y="28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7" name="Freeform 655"/>
            <p:cNvSpPr>
              <a:spLocks/>
            </p:cNvSpPr>
            <p:nvPr/>
          </p:nvSpPr>
          <p:spPr bwMode="auto">
            <a:xfrm>
              <a:off x="1312" y="2790"/>
              <a:ext cx="26" cy="59"/>
            </a:xfrm>
            <a:custGeom>
              <a:avLst/>
              <a:gdLst>
                <a:gd name="T0" fmla="*/ 116 w 132"/>
                <a:gd name="T1" fmla="*/ 0 h 295"/>
                <a:gd name="T2" fmla="*/ 58 w 132"/>
                <a:gd name="T3" fmla="*/ 3 h 295"/>
                <a:gd name="T4" fmla="*/ 0 w 132"/>
                <a:gd name="T5" fmla="*/ 7 h 295"/>
                <a:gd name="T6" fmla="*/ 17 w 132"/>
                <a:gd name="T7" fmla="*/ 295 h 295"/>
                <a:gd name="T8" fmla="*/ 75 w 132"/>
                <a:gd name="T9" fmla="*/ 292 h 295"/>
                <a:gd name="T10" fmla="*/ 132 w 132"/>
                <a:gd name="T11" fmla="*/ 289 h 295"/>
                <a:gd name="T12" fmla="*/ 116 w 132"/>
                <a:gd name="T13" fmla="*/ 0 h 2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295"/>
                <a:gd name="T23" fmla="*/ 132 w 132"/>
                <a:gd name="T24" fmla="*/ 295 h 2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295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17" y="295"/>
                  </a:lnTo>
                  <a:lnTo>
                    <a:pt x="75" y="292"/>
                  </a:lnTo>
                  <a:lnTo>
                    <a:pt x="132" y="289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8" name="Freeform 656"/>
            <p:cNvSpPr>
              <a:spLocks/>
            </p:cNvSpPr>
            <p:nvPr/>
          </p:nvSpPr>
          <p:spPr bwMode="auto">
            <a:xfrm>
              <a:off x="1315" y="2848"/>
              <a:ext cx="12" cy="2"/>
            </a:xfrm>
            <a:custGeom>
              <a:avLst/>
              <a:gdLst>
                <a:gd name="T0" fmla="*/ 58 w 58"/>
                <a:gd name="T1" fmla="*/ 0 h 10"/>
                <a:gd name="T2" fmla="*/ 0 w 58"/>
                <a:gd name="T3" fmla="*/ 3 h 10"/>
                <a:gd name="T4" fmla="*/ 1 w 58"/>
                <a:gd name="T5" fmla="*/ 10 h 10"/>
                <a:gd name="T6" fmla="*/ 58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58" y="0"/>
                  </a:moveTo>
                  <a:lnTo>
                    <a:pt x="0" y="3"/>
                  </a:lnTo>
                  <a:lnTo>
                    <a:pt x="1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89" name="Line 657"/>
            <p:cNvSpPr>
              <a:spLocks noChangeShapeType="1"/>
            </p:cNvSpPr>
            <p:nvPr/>
          </p:nvSpPr>
          <p:spPr bwMode="auto">
            <a:xfrm>
              <a:off x="1315" y="28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0" name="Freeform 658"/>
            <p:cNvSpPr>
              <a:spLocks/>
            </p:cNvSpPr>
            <p:nvPr/>
          </p:nvSpPr>
          <p:spPr bwMode="auto">
            <a:xfrm>
              <a:off x="1315" y="2846"/>
              <a:ext cx="33" cy="59"/>
            </a:xfrm>
            <a:custGeom>
              <a:avLst/>
              <a:gdLst>
                <a:gd name="T0" fmla="*/ 113 w 161"/>
                <a:gd name="T1" fmla="*/ 0 h 296"/>
                <a:gd name="T2" fmla="*/ 57 w 161"/>
                <a:gd name="T3" fmla="*/ 10 h 296"/>
                <a:gd name="T4" fmla="*/ 0 w 161"/>
                <a:gd name="T5" fmla="*/ 20 h 296"/>
                <a:gd name="T6" fmla="*/ 48 w 161"/>
                <a:gd name="T7" fmla="*/ 296 h 296"/>
                <a:gd name="T8" fmla="*/ 104 w 161"/>
                <a:gd name="T9" fmla="*/ 286 h 296"/>
                <a:gd name="T10" fmla="*/ 161 w 161"/>
                <a:gd name="T11" fmla="*/ 276 h 296"/>
                <a:gd name="T12" fmla="*/ 113 w 161"/>
                <a:gd name="T13" fmla="*/ 0 h 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296"/>
                <a:gd name="T23" fmla="*/ 161 w 161"/>
                <a:gd name="T24" fmla="*/ 296 h 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296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48" y="296"/>
                  </a:lnTo>
                  <a:lnTo>
                    <a:pt x="104" y="286"/>
                  </a:lnTo>
                  <a:lnTo>
                    <a:pt x="161" y="276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1" name="Freeform 659"/>
            <p:cNvSpPr>
              <a:spLocks/>
            </p:cNvSpPr>
            <p:nvPr/>
          </p:nvSpPr>
          <p:spPr bwMode="auto">
            <a:xfrm>
              <a:off x="1315" y="2846"/>
              <a:ext cx="33" cy="59"/>
            </a:xfrm>
            <a:custGeom>
              <a:avLst/>
              <a:gdLst>
                <a:gd name="T0" fmla="*/ 113 w 161"/>
                <a:gd name="T1" fmla="*/ 0 h 296"/>
                <a:gd name="T2" fmla="*/ 57 w 161"/>
                <a:gd name="T3" fmla="*/ 10 h 296"/>
                <a:gd name="T4" fmla="*/ 0 w 161"/>
                <a:gd name="T5" fmla="*/ 20 h 296"/>
                <a:gd name="T6" fmla="*/ 48 w 161"/>
                <a:gd name="T7" fmla="*/ 296 h 296"/>
                <a:gd name="T8" fmla="*/ 104 w 161"/>
                <a:gd name="T9" fmla="*/ 286 h 296"/>
                <a:gd name="T10" fmla="*/ 161 w 161"/>
                <a:gd name="T11" fmla="*/ 276 h 296"/>
                <a:gd name="T12" fmla="*/ 113 w 161"/>
                <a:gd name="T13" fmla="*/ 0 h 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296"/>
                <a:gd name="T23" fmla="*/ 161 w 161"/>
                <a:gd name="T24" fmla="*/ 296 h 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296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48" y="296"/>
                  </a:lnTo>
                  <a:lnTo>
                    <a:pt x="104" y="286"/>
                  </a:lnTo>
                  <a:lnTo>
                    <a:pt x="161" y="276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2" name="Freeform 660"/>
            <p:cNvSpPr>
              <a:spLocks/>
            </p:cNvSpPr>
            <p:nvPr/>
          </p:nvSpPr>
          <p:spPr bwMode="auto">
            <a:xfrm>
              <a:off x="1325" y="2903"/>
              <a:ext cx="11" cy="4"/>
            </a:xfrm>
            <a:custGeom>
              <a:avLst/>
              <a:gdLst>
                <a:gd name="T0" fmla="*/ 56 w 56"/>
                <a:gd name="T1" fmla="*/ 0 h 17"/>
                <a:gd name="T2" fmla="*/ 0 w 56"/>
                <a:gd name="T3" fmla="*/ 10 h 17"/>
                <a:gd name="T4" fmla="*/ 1 w 56"/>
                <a:gd name="T5" fmla="*/ 17 h 17"/>
                <a:gd name="T6" fmla="*/ 56 w 56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56" y="0"/>
                  </a:moveTo>
                  <a:lnTo>
                    <a:pt x="0" y="10"/>
                  </a:lnTo>
                  <a:lnTo>
                    <a:pt x="1" y="1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3" name="Line 661"/>
            <p:cNvSpPr>
              <a:spLocks noChangeShapeType="1"/>
            </p:cNvSpPr>
            <p:nvPr/>
          </p:nvSpPr>
          <p:spPr bwMode="auto">
            <a:xfrm>
              <a:off x="1325" y="290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4" name="Freeform 662"/>
            <p:cNvSpPr>
              <a:spLocks/>
            </p:cNvSpPr>
            <p:nvPr/>
          </p:nvSpPr>
          <p:spPr bwMode="auto">
            <a:xfrm>
              <a:off x="1325" y="2900"/>
              <a:ext cx="38" cy="58"/>
            </a:xfrm>
            <a:custGeom>
              <a:avLst/>
              <a:gdLst>
                <a:gd name="T0" fmla="*/ 111 w 189"/>
                <a:gd name="T1" fmla="*/ 0 h 288"/>
                <a:gd name="T2" fmla="*/ 55 w 189"/>
                <a:gd name="T3" fmla="*/ 16 h 288"/>
                <a:gd name="T4" fmla="*/ 0 w 189"/>
                <a:gd name="T5" fmla="*/ 33 h 288"/>
                <a:gd name="T6" fmla="*/ 78 w 189"/>
                <a:gd name="T7" fmla="*/ 288 h 288"/>
                <a:gd name="T8" fmla="*/ 133 w 189"/>
                <a:gd name="T9" fmla="*/ 272 h 288"/>
                <a:gd name="T10" fmla="*/ 189 w 189"/>
                <a:gd name="T11" fmla="*/ 255 h 288"/>
                <a:gd name="T12" fmla="*/ 111 w 189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78" y="288"/>
                  </a:lnTo>
                  <a:lnTo>
                    <a:pt x="133" y="272"/>
                  </a:lnTo>
                  <a:lnTo>
                    <a:pt x="189" y="25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5" name="Freeform 663"/>
            <p:cNvSpPr>
              <a:spLocks/>
            </p:cNvSpPr>
            <p:nvPr/>
          </p:nvSpPr>
          <p:spPr bwMode="auto">
            <a:xfrm>
              <a:off x="1325" y="2900"/>
              <a:ext cx="38" cy="58"/>
            </a:xfrm>
            <a:custGeom>
              <a:avLst/>
              <a:gdLst>
                <a:gd name="T0" fmla="*/ 111 w 189"/>
                <a:gd name="T1" fmla="*/ 0 h 288"/>
                <a:gd name="T2" fmla="*/ 55 w 189"/>
                <a:gd name="T3" fmla="*/ 16 h 288"/>
                <a:gd name="T4" fmla="*/ 0 w 189"/>
                <a:gd name="T5" fmla="*/ 33 h 288"/>
                <a:gd name="T6" fmla="*/ 78 w 189"/>
                <a:gd name="T7" fmla="*/ 288 h 288"/>
                <a:gd name="T8" fmla="*/ 133 w 189"/>
                <a:gd name="T9" fmla="*/ 272 h 288"/>
                <a:gd name="T10" fmla="*/ 189 w 189"/>
                <a:gd name="T11" fmla="*/ 255 h 288"/>
                <a:gd name="T12" fmla="*/ 111 w 189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88"/>
                <a:gd name="T23" fmla="*/ 189 w 189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88">
                  <a:moveTo>
                    <a:pt x="111" y="0"/>
                  </a:moveTo>
                  <a:lnTo>
                    <a:pt x="55" y="16"/>
                  </a:lnTo>
                  <a:lnTo>
                    <a:pt x="0" y="33"/>
                  </a:lnTo>
                  <a:lnTo>
                    <a:pt x="78" y="288"/>
                  </a:lnTo>
                  <a:lnTo>
                    <a:pt x="133" y="272"/>
                  </a:lnTo>
                  <a:lnTo>
                    <a:pt x="189" y="255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6" name="Freeform 664"/>
            <p:cNvSpPr>
              <a:spLocks/>
            </p:cNvSpPr>
            <p:nvPr/>
          </p:nvSpPr>
          <p:spPr bwMode="auto">
            <a:xfrm>
              <a:off x="1341" y="2954"/>
              <a:ext cx="11" cy="5"/>
            </a:xfrm>
            <a:custGeom>
              <a:avLst/>
              <a:gdLst>
                <a:gd name="T0" fmla="*/ 55 w 55"/>
                <a:gd name="T1" fmla="*/ 0 h 24"/>
                <a:gd name="T2" fmla="*/ 0 w 55"/>
                <a:gd name="T3" fmla="*/ 16 h 24"/>
                <a:gd name="T4" fmla="*/ 3 w 55"/>
                <a:gd name="T5" fmla="*/ 24 h 24"/>
                <a:gd name="T6" fmla="*/ 55 w 5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55" y="0"/>
                  </a:moveTo>
                  <a:lnTo>
                    <a:pt x="0" y="16"/>
                  </a:lnTo>
                  <a:lnTo>
                    <a:pt x="3" y="2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7" name="Line 665"/>
            <p:cNvSpPr>
              <a:spLocks noChangeShapeType="1"/>
            </p:cNvSpPr>
            <p:nvPr/>
          </p:nvSpPr>
          <p:spPr bwMode="auto">
            <a:xfrm>
              <a:off x="1341" y="29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8" name="Freeform 666"/>
            <p:cNvSpPr>
              <a:spLocks/>
            </p:cNvSpPr>
            <p:nvPr/>
          </p:nvSpPr>
          <p:spPr bwMode="auto">
            <a:xfrm>
              <a:off x="1341" y="2949"/>
              <a:ext cx="42" cy="55"/>
            </a:xfrm>
            <a:custGeom>
              <a:avLst/>
              <a:gdLst>
                <a:gd name="T0" fmla="*/ 104 w 209"/>
                <a:gd name="T1" fmla="*/ 0 h 273"/>
                <a:gd name="T2" fmla="*/ 52 w 209"/>
                <a:gd name="T3" fmla="*/ 25 h 273"/>
                <a:gd name="T4" fmla="*/ 0 w 209"/>
                <a:gd name="T5" fmla="*/ 49 h 273"/>
                <a:gd name="T6" fmla="*/ 104 w 209"/>
                <a:gd name="T7" fmla="*/ 273 h 273"/>
                <a:gd name="T8" fmla="*/ 156 w 209"/>
                <a:gd name="T9" fmla="*/ 249 h 273"/>
                <a:gd name="T10" fmla="*/ 209 w 209"/>
                <a:gd name="T11" fmla="*/ 224 h 273"/>
                <a:gd name="T12" fmla="*/ 104 w 209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9"/>
                <a:gd name="T22" fmla="*/ 0 h 273"/>
                <a:gd name="T23" fmla="*/ 209 w 209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9" h="273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104" y="273"/>
                  </a:lnTo>
                  <a:lnTo>
                    <a:pt x="156" y="249"/>
                  </a:lnTo>
                  <a:lnTo>
                    <a:pt x="209" y="22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9" name="Freeform 667"/>
            <p:cNvSpPr>
              <a:spLocks/>
            </p:cNvSpPr>
            <p:nvPr/>
          </p:nvSpPr>
          <p:spPr bwMode="auto">
            <a:xfrm>
              <a:off x="1341" y="2949"/>
              <a:ext cx="42" cy="55"/>
            </a:xfrm>
            <a:custGeom>
              <a:avLst/>
              <a:gdLst>
                <a:gd name="T0" fmla="*/ 104 w 209"/>
                <a:gd name="T1" fmla="*/ 0 h 273"/>
                <a:gd name="T2" fmla="*/ 52 w 209"/>
                <a:gd name="T3" fmla="*/ 25 h 273"/>
                <a:gd name="T4" fmla="*/ 0 w 209"/>
                <a:gd name="T5" fmla="*/ 49 h 273"/>
                <a:gd name="T6" fmla="*/ 104 w 209"/>
                <a:gd name="T7" fmla="*/ 273 h 273"/>
                <a:gd name="T8" fmla="*/ 156 w 209"/>
                <a:gd name="T9" fmla="*/ 249 h 273"/>
                <a:gd name="T10" fmla="*/ 209 w 209"/>
                <a:gd name="T11" fmla="*/ 224 h 273"/>
                <a:gd name="T12" fmla="*/ 104 w 209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9"/>
                <a:gd name="T22" fmla="*/ 0 h 273"/>
                <a:gd name="T23" fmla="*/ 209 w 209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9" h="273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104" y="273"/>
                  </a:lnTo>
                  <a:lnTo>
                    <a:pt x="156" y="249"/>
                  </a:lnTo>
                  <a:lnTo>
                    <a:pt x="209" y="224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0" name="Freeform 668"/>
            <p:cNvSpPr>
              <a:spLocks/>
            </p:cNvSpPr>
            <p:nvPr/>
          </p:nvSpPr>
          <p:spPr bwMode="auto">
            <a:xfrm>
              <a:off x="1362" y="2999"/>
              <a:ext cx="11" cy="7"/>
            </a:xfrm>
            <a:custGeom>
              <a:avLst/>
              <a:gdLst>
                <a:gd name="T0" fmla="*/ 52 w 52"/>
                <a:gd name="T1" fmla="*/ 0 h 33"/>
                <a:gd name="T2" fmla="*/ 0 w 52"/>
                <a:gd name="T3" fmla="*/ 24 h 33"/>
                <a:gd name="T4" fmla="*/ 5 w 52"/>
                <a:gd name="T5" fmla="*/ 33 h 33"/>
                <a:gd name="T6" fmla="*/ 52 w 52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52" y="0"/>
                  </a:moveTo>
                  <a:lnTo>
                    <a:pt x="0" y="24"/>
                  </a:lnTo>
                  <a:lnTo>
                    <a:pt x="5" y="3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1" name="Line 669"/>
            <p:cNvSpPr>
              <a:spLocks noChangeShapeType="1"/>
            </p:cNvSpPr>
            <p:nvPr/>
          </p:nvSpPr>
          <p:spPr bwMode="auto">
            <a:xfrm>
              <a:off x="1362" y="300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2" name="Freeform 670"/>
            <p:cNvSpPr>
              <a:spLocks/>
            </p:cNvSpPr>
            <p:nvPr/>
          </p:nvSpPr>
          <p:spPr bwMode="auto">
            <a:xfrm>
              <a:off x="1363" y="2993"/>
              <a:ext cx="45" cy="49"/>
            </a:xfrm>
            <a:custGeom>
              <a:avLst/>
              <a:gdLst>
                <a:gd name="T0" fmla="*/ 95 w 222"/>
                <a:gd name="T1" fmla="*/ 0 h 249"/>
                <a:gd name="T2" fmla="*/ 47 w 222"/>
                <a:gd name="T3" fmla="*/ 33 h 249"/>
                <a:gd name="T4" fmla="*/ 0 w 222"/>
                <a:gd name="T5" fmla="*/ 66 h 249"/>
                <a:gd name="T6" fmla="*/ 126 w 222"/>
                <a:gd name="T7" fmla="*/ 249 h 249"/>
                <a:gd name="T8" fmla="*/ 174 w 222"/>
                <a:gd name="T9" fmla="*/ 216 h 249"/>
                <a:gd name="T10" fmla="*/ 222 w 222"/>
                <a:gd name="T11" fmla="*/ 183 h 249"/>
                <a:gd name="T12" fmla="*/ 95 w 222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49"/>
                <a:gd name="T23" fmla="*/ 222 w 222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49">
                  <a:moveTo>
                    <a:pt x="95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26" y="249"/>
                  </a:lnTo>
                  <a:lnTo>
                    <a:pt x="174" y="216"/>
                  </a:lnTo>
                  <a:lnTo>
                    <a:pt x="222" y="18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3" name="Freeform 671"/>
            <p:cNvSpPr>
              <a:spLocks/>
            </p:cNvSpPr>
            <p:nvPr/>
          </p:nvSpPr>
          <p:spPr bwMode="auto">
            <a:xfrm>
              <a:off x="1363" y="2993"/>
              <a:ext cx="45" cy="49"/>
            </a:xfrm>
            <a:custGeom>
              <a:avLst/>
              <a:gdLst>
                <a:gd name="T0" fmla="*/ 95 w 222"/>
                <a:gd name="T1" fmla="*/ 0 h 249"/>
                <a:gd name="T2" fmla="*/ 47 w 222"/>
                <a:gd name="T3" fmla="*/ 33 h 249"/>
                <a:gd name="T4" fmla="*/ 0 w 222"/>
                <a:gd name="T5" fmla="*/ 66 h 249"/>
                <a:gd name="T6" fmla="*/ 126 w 222"/>
                <a:gd name="T7" fmla="*/ 249 h 249"/>
                <a:gd name="T8" fmla="*/ 174 w 222"/>
                <a:gd name="T9" fmla="*/ 216 h 249"/>
                <a:gd name="T10" fmla="*/ 222 w 222"/>
                <a:gd name="T11" fmla="*/ 183 h 249"/>
                <a:gd name="T12" fmla="*/ 95 w 222"/>
                <a:gd name="T13" fmla="*/ 0 h 2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49"/>
                <a:gd name="T23" fmla="*/ 222 w 222"/>
                <a:gd name="T24" fmla="*/ 249 h 2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49">
                  <a:moveTo>
                    <a:pt x="95" y="0"/>
                  </a:moveTo>
                  <a:lnTo>
                    <a:pt x="47" y="33"/>
                  </a:lnTo>
                  <a:lnTo>
                    <a:pt x="0" y="66"/>
                  </a:lnTo>
                  <a:lnTo>
                    <a:pt x="126" y="249"/>
                  </a:lnTo>
                  <a:lnTo>
                    <a:pt x="174" y="216"/>
                  </a:lnTo>
                  <a:lnTo>
                    <a:pt x="222" y="183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4" name="Freeform 672"/>
            <p:cNvSpPr>
              <a:spLocks/>
            </p:cNvSpPr>
            <p:nvPr/>
          </p:nvSpPr>
          <p:spPr bwMode="auto">
            <a:xfrm>
              <a:off x="1388" y="3036"/>
              <a:ext cx="10" cy="8"/>
            </a:xfrm>
            <a:custGeom>
              <a:avLst/>
              <a:gdLst>
                <a:gd name="T0" fmla="*/ 48 w 48"/>
                <a:gd name="T1" fmla="*/ 0 h 42"/>
                <a:gd name="T2" fmla="*/ 0 w 48"/>
                <a:gd name="T3" fmla="*/ 33 h 42"/>
                <a:gd name="T4" fmla="*/ 8 w 48"/>
                <a:gd name="T5" fmla="*/ 42 h 42"/>
                <a:gd name="T6" fmla="*/ 48 w 48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2"/>
                <a:gd name="T14" fmla="*/ 48 w 4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2">
                  <a:moveTo>
                    <a:pt x="48" y="0"/>
                  </a:moveTo>
                  <a:lnTo>
                    <a:pt x="0" y="33"/>
                  </a:lnTo>
                  <a:lnTo>
                    <a:pt x="8" y="4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5" name="Line 673"/>
            <p:cNvSpPr>
              <a:spLocks noChangeShapeType="1"/>
            </p:cNvSpPr>
            <p:nvPr/>
          </p:nvSpPr>
          <p:spPr bwMode="auto">
            <a:xfrm>
              <a:off x="1388" y="3042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6" name="Freeform 674"/>
            <p:cNvSpPr>
              <a:spLocks/>
            </p:cNvSpPr>
            <p:nvPr/>
          </p:nvSpPr>
          <p:spPr bwMode="auto">
            <a:xfrm>
              <a:off x="1390" y="3027"/>
              <a:ext cx="45" cy="45"/>
            </a:xfrm>
            <a:custGeom>
              <a:avLst/>
              <a:gdLst>
                <a:gd name="T0" fmla="*/ 80 w 225"/>
                <a:gd name="T1" fmla="*/ 0 h 221"/>
                <a:gd name="T2" fmla="*/ 40 w 225"/>
                <a:gd name="T3" fmla="*/ 42 h 221"/>
                <a:gd name="T4" fmla="*/ 0 w 225"/>
                <a:gd name="T5" fmla="*/ 84 h 221"/>
                <a:gd name="T6" fmla="*/ 145 w 225"/>
                <a:gd name="T7" fmla="*/ 221 h 221"/>
                <a:gd name="T8" fmla="*/ 185 w 225"/>
                <a:gd name="T9" fmla="*/ 178 h 221"/>
                <a:gd name="T10" fmla="*/ 225 w 225"/>
                <a:gd name="T11" fmla="*/ 136 h 221"/>
                <a:gd name="T12" fmla="*/ 80 w 225"/>
                <a:gd name="T13" fmla="*/ 0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21"/>
                <a:gd name="T23" fmla="*/ 225 w 225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21">
                  <a:moveTo>
                    <a:pt x="80" y="0"/>
                  </a:moveTo>
                  <a:lnTo>
                    <a:pt x="40" y="42"/>
                  </a:lnTo>
                  <a:lnTo>
                    <a:pt x="0" y="84"/>
                  </a:lnTo>
                  <a:lnTo>
                    <a:pt x="145" y="221"/>
                  </a:lnTo>
                  <a:lnTo>
                    <a:pt x="185" y="178"/>
                  </a:lnTo>
                  <a:lnTo>
                    <a:pt x="225" y="13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7" name="Freeform 675"/>
            <p:cNvSpPr>
              <a:spLocks/>
            </p:cNvSpPr>
            <p:nvPr/>
          </p:nvSpPr>
          <p:spPr bwMode="auto">
            <a:xfrm>
              <a:off x="1390" y="3027"/>
              <a:ext cx="45" cy="45"/>
            </a:xfrm>
            <a:custGeom>
              <a:avLst/>
              <a:gdLst>
                <a:gd name="T0" fmla="*/ 80 w 225"/>
                <a:gd name="T1" fmla="*/ 0 h 221"/>
                <a:gd name="T2" fmla="*/ 40 w 225"/>
                <a:gd name="T3" fmla="*/ 42 h 221"/>
                <a:gd name="T4" fmla="*/ 0 w 225"/>
                <a:gd name="T5" fmla="*/ 84 h 221"/>
                <a:gd name="T6" fmla="*/ 145 w 225"/>
                <a:gd name="T7" fmla="*/ 221 h 221"/>
                <a:gd name="T8" fmla="*/ 185 w 225"/>
                <a:gd name="T9" fmla="*/ 178 h 221"/>
                <a:gd name="T10" fmla="*/ 225 w 225"/>
                <a:gd name="T11" fmla="*/ 136 h 221"/>
                <a:gd name="T12" fmla="*/ 80 w 225"/>
                <a:gd name="T13" fmla="*/ 0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5"/>
                <a:gd name="T22" fmla="*/ 0 h 221"/>
                <a:gd name="T23" fmla="*/ 225 w 225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5" h="221">
                  <a:moveTo>
                    <a:pt x="80" y="0"/>
                  </a:moveTo>
                  <a:lnTo>
                    <a:pt x="40" y="42"/>
                  </a:lnTo>
                  <a:lnTo>
                    <a:pt x="0" y="84"/>
                  </a:lnTo>
                  <a:lnTo>
                    <a:pt x="145" y="221"/>
                  </a:lnTo>
                  <a:lnTo>
                    <a:pt x="185" y="178"/>
                  </a:lnTo>
                  <a:lnTo>
                    <a:pt x="225" y="136"/>
                  </a:lnTo>
                  <a:lnTo>
                    <a:pt x="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8" name="Freeform 676"/>
            <p:cNvSpPr>
              <a:spLocks/>
            </p:cNvSpPr>
            <p:nvPr/>
          </p:nvSpPr>
          <p:spPr bwMode="auto">
            <a:xfrm>
              <a:off x="1419" y="3063"/>
              <a:ext cx="8" cy="10"/>
            </a:xfrm>
            <a:custGeom>
              <a:avLst/>
              <a:gdLst>
                <a:gd name="T0" fmla="*/ 40 w 40"/>
                <a:gd name="T1" fmla="*/ 0 h 51"/>
                <a:gd name="T2" fmla="*/ 0 w 40"/>
                <a:gd name="T3" fmla="*/ 43 h 51"/>
                <a:gd name="T4" fmla="*/ 6 w 40"/>
                <a:gd name="T5" fmla="*/ 47 h 51"/>
                <a:gd name="T6" fmla="*/ 13 w 40"/>
                <a:gd name="T7" fmla="*/ 51 h 51"/>
                <a:gd name="T8" fmla="*/ 40 w 40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1"/>
                <a:gd name="T17" fmla="*/ 40 w 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1">
                  <a:moveTo>
                    <a:pt x="40" y="0"/>
                  </a:moveTo>
                  <a:lnTo>
                    <a:pt x="0" y="43"/>
                  </a:lnTo>
                  <a:lnTo>
                    <a:pt x="6" y="47"/>
                  </a:lnTo>
                  <a:lnTo>
                    <a:pt x="13" y="5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9" name="Freeform 677"/>
            <p:cNvSpPr>
              <a:spLocks/>
            </p:cNvSpPr>
            <p:nvPr/>
          </p:nvSpPr>
          <p:spPr bwMode="auto">
            <a:xfrm>
              <a:off x="1419" y="3072"/>
              <a:ext cx="3" cy="1"/>
            </a:xfrm>
            <a:custGeom>
              <a:avLst/>
              <a:gdLst>
                <a:gd name="T0" fmla="*/ 0 w 13"/>
                <a:gd name="T1" fmla="*/ 0 h 8"/>
                <a:gd name="T2" fmla="*/ 6 w 13"/>
                <a:gd name="T3" fmla="*/ 4 h 8"/>
                <a:gd name="T4" fmla="*/ 13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0" y="0"/>
                  </a:moveTo>
                  <a:lnTo>
                    <a:pt x="6" y="4"/>
                  </a:lnTo>
                  <a:lnTo>
                    <a:pt x="13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0" name="Freeform 678"/>
            <p:cNvSpPr>
              <a:spLocks/>
            </p:cNvSpPr>
            <p:nvPr/>
          </p:nvSpPr>
          <p:spPr bwMode="auto">
            <a:xfrm>
              <a:off x="1422" y="3053"/>
              <a:ext cx="42" cy="37"/>
            </a:xfrm>
            <a:custGeom>
              <a:avLst/>
              <a:gdLst>
                <a:gd name="T0" fmla="*/ 55 w 213"/>
                <a:gd name="T1" fmla="*/ 0 h 187"/>
                <a:gd name="T2" fmla="*/ 27 w 213"/>
                <a:gd name="T3" fmla="*/ 51 h 187"/>
                <a:gd name="T4" fmla="*/ 0 w 213"/>
                <a:gd name="T5" fmla="*/ 102 h 187"/>
                <a:gd name="T6" fmla="*/ 157 w 213"/>
                <a:gd name="T7" fmla="*/ 187 h 187"/>
                <a:gd name="T8" fmla="*/ 185 w 213"/>
                <a:gd name="T9" fmla="*/ 136 h 187"/>
                <a:gd name="T10" fmla="*/ 213 w 213"/>
                <a:gd name="T11" fmla="*/ 85 h 187"/>
                <a:gd name="T12" fmla="*/ 55 w 213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187"/>
                <a:gd name="T23" fmla="*/ 213 w 213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187">
                  <a:moveTo>
                    <a:pt x="55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57" y="187"/>
                  </a:lnTo>
                  <a:lnTo>
                    <a:pt x="185" y="136"/>
                  </a:lnTo>
                  <a:lnTo>
                    <a:pt x="213" y="8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1" name="Freeform 679"/>
            <p:cNvSpPr>
              <a:spLocks/>
            </p:cNvSpPr>
            <p:nvPr/>
          </p:nvSpPr>
          <p:spPr bwMode="auto">
            <a:xfrm>
              <a:off x="1422" y="3053"/>
              <a:ext cx="42" cy="37"/>
            </a:xfrm>
            <a:custGeom>
              <a:avLst/>
              <a:gdLst>
                <a:gd name="T0" fmla="*/ 55 w 213"/>
                <a:gd name="T1" fmla="*/ 0 h 187"/>
                <a:gd name="T2" fmla="*/ 27 w 213"/>
                <a:gd name="T3" fmla="*/ 51 h 187"/>
                <a:gd name="T4" fmla="*/ 0 w 213"/>
                <a:gd name="T5" fmla="*/ 102 h 187"/>
                <a:gd name="T6" fmla="*/ 157 w 213"/>
                <a:gd name="T7" fmla="*/ 187 h 187"/>
                <a:gd name="T8" fmla="*/ 185 w 213"/>
                <a:gd name="T9" fmla="*/ 136 h 187"/>
                <a:gd name="T10" fmla="*/ 213 w 213"/>
                <a:gd name="T11" fmla="*/ 85 h 187"/>
                <a:gd name="T12" fmla="*/ 55 w 213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187"/>
                <a:gd name="T23" fmla="*/ 213 w 213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187">
                  <a:moveTo>
                    <a:pt x="55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57" y="187"/>
                  </a:lnTo>
                  <a:lnTo>
                    <a:pt x="185" y="136"/>
                  </a:lnTo>
                  <a:lnTo>
                    <a:pt x="213" y="85"/>
                  </a:lnTo>
                  <a:lnTo>
                    <a:pt x="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2" name="Freeform 680"/>
            <p:cNvSpPr>
              <a:spLocks/>
            </p:cNvSpPr>
            <p:nvPr/>
          </p:nvSpPr>
          <p:spPr bwMode="auto">
            <a:xfrm>
              <a:off x="1453" y="3080"/>
              <a:ext cx="6" cy="11"/>
            </a:xfrm>
            <a:custGeom>
              <a:avLst/>
              <a:gdLst>
                <a:gd name="T0" fmla="*/ 28 w 28"/>
                <a:gd name="T1" fmla="*/ 0 h 56"/>
                <a:gd name="T2" fmla="*/ 0 w 28"/>
                <a:gd name="T3" fmla="*/ 51 h 56"/>
                <a:gd name="T4" fmla="*/ 7 w 28"/>
                <a:gd name="T5" fmla="*/ 53 h 56"/>
                <a:gd name="T6" fmla="*/ 18 w 28"/>
                <a:gd name="T7" fmla="*/ 56 h 56"/>
                <a:gd name="T8" fmla="*/ 28 w 28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6"/>
                <a:gd name="T17" fmla="*/ 28 w 28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6">
                  <a:moveTo>
                    <a:pt x="28" y="0"/>
                  </a:moveTo>
                  <a:lnTo>
                    <a:pt x="0" y="51"/>
                  </a:lnTo>
                  <a:lnTo>
                    <a:pt x="7" y="53"/>
                  </a:lnTo>
                  <a:lnTo>
                    <a:pt x="18" y="5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3" name="Freeform 681"/>
            <p:cNvSpPr>
              <a:spLocks/>
            </p:cNvSpPr>
            <p:nvPr/>
          </p:nvSpPr>
          <p:spPr bwMode="auto">
            <a:xfrm>
              <a:off x="1453" y="3090"/>
              <a:ext cx="4" cy="1"/>
            </a:xfrm>
            <a:custGeom>
              <a:avLst/>
              <a:gdLst>
                <a:gd name="T0" fmla="*/ 0 w 18"/>
                <a:gd name="T1" fmla="*/ 0 h 5"/>
                <a:gd name="T2" fmla="*/ 7 w 18"/>
                <a:gd name="T3" fmla="*/ 2 h 5"/>
                <a:gd name="T4" fmla="*/ 18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0" y="0"/>
                  </a:moveTo>
                  <a:lnTo>
                    <a:pt x="7" y="2"/>
                  </a:lnTo>
                  <a:lnTo>
                    <a:pt x="18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4" name="Freeform 682"/>
            <p:cNvSpPr>
              <a:spLocks/>
            </p:cNvSpPr>
            <p:nvPr/>
          </p:nvSpPr>
          <p:spPr bwMode="auto">
            <a:xfrm>
              <a:off x="1457" y="3069"/>
              <a:ext cx="36" cy="28"/>
            </a:xfrm>
            <a:custGeom>
              <a:avLst/>
              <a:gdLst>
                <a:gd name="T0" fmla="*/ 20 w 184"/>
                <a:gd name="T1" fmla="*/ 0 h 141"/>
                <a:gd name="T2" fmla="*/ 10 w 184"/>
                <a:gd name="T3" fmla="*/ 57 h 141"/>
                <a:gd name="T4" fmla="*/ 0 w 184"/>
                <a:gd name="T5" fmla="*/ 113 h 141"/>
                <a:gd name="T6" fmla="*/ 164 w 184"/>
                <a:gd name="T7" fmla="*/ 141 h 141"/>
                <a:gd name="T8" fmla="*/ 174 w 184"/>
                <a:gd name="T9" fmla="*/ 85 h 141"/>
                <a:gd name="T10" fmla="*/ 184 w 184"/>
                <a:gd name="T11" fmla="*/ 28 h 141"/>
                <a:gd name="T12" fmla="*/ 20 w 184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141"/>
                <a:gd name="T23" fmla="*/ 184 w 18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141">
                  <a:moveTo>
                    <a:pt x="20" y="0"/>
                  </a:moveTo>
                  <a:lnTo>
                    <a:pt x="10" y="57"/>
                  </a:lnTo>
                  <a:lnTo>
                    <a:pt x="0" y="113"/>
                  </a:lnTo>
                  <a:lnTo>
                    <a:pt x="164" y="141"/>
                  </a:lnTo>
                  <a:lnTo>
                    <a:pt x="174" y="85"/>
                  </a:lnTo>
                  <a:lnTo>
                    <a:pt x="184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5" name="Freeform 683"/>
            <p:cNvSpPr>
              <a:spLocks/>
            </p:cNvSpPr>
            <p:nvPr/>
          </p:nvSpPr>
          <p:spPr bwMode="auto">
            <a:xfrm>
              <a:off x="1457" y="3069"/>
              <a:ext cx="36" cy="28"/>
            </a:xfrm>
            <a:custGeom>
              <a:avLst/>
              <a:gdLst>
                <a:gd name="T0" fmla="*/ 20 w 184"/>
                <a:gd name="T1" fmla="*/ 0 h 141"/>
                <a:gd name="T2" fmla="*/ 10 w 184"/>
                <a:gd name="T3" fmla="*/ 57 h 141"/>
                <a:gd name="T4" fmla="*/ 0 w 184"/>
                <a:gd name="T5" fmla="*/ 113 h 141"/>
                <a:gd name="T6" fmla="*/ 164 w 184"/>
                <a:gd name="T7" fmla="*/ 141 h 141"/>
                <a:gd name="T8" fmla="*/ 174 w 184"/>
                <a:gd name="T9" fmla="*/ 85 h 141"/>
                <a:gd name="T10" fmla="*/ 184 w 184"/>
                <a:gd name="T11" fmla="*/ 28 h 141"/>
                <a:gd name="T12" fmla="*/ 20 w 184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141"/>
                <a:gd name="T23" fmla="*/ 184 w 18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141">
                  <a:moveTo>
                    <a:pt x="20" y="0"/>
                  </a:moveTo>
                  <a:lnTo>
                    <a:pt x="10" y="57"/>
                  </a:lnTo>
                  <a:lnTo>
                    <a:pt x="0" y="113"/>
                  </a:lnTo>
                  <a:lnTo>
                    <a:pt x="164" y="141"/>
                  </a:lnTo>
                  <a:lnTo>
                    <a:pt x="174" y="85"/>
                  </a:lnTo>
                  <a:lnTo>
                    <a:pt x="184" y="28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6" name="Freeform 684"/>
            <p:cNvSpPr>
              <a:spLocks/>
            </p:cNvSpPr>
            <p:nvPr/>
          </p:nvSpPr>
          <p:spPr bwMode="auto">
            <a:xfrm>
              <a:off x="1489" y="3074"/>
              <a:ext cx="14" cy="23"/>
            </a:xfrm>
            <a:custGeom>
              <a:avLst/>
              <a:gdLst>
                <a:gd name="T0" fmla="*/ 10 w 68"/>
                <a:gd name="T1" fmla="*/ 57 h 114"/>
                <a:gd name="T2" fmla="*/ 20 w 68"/>
                <a:gd name="T3" fmla="*/ 0 h 114"/>
                <a:gd name="T4" fmla="*/ 32 w 68"/>
                <a:gd name="T5" fmla="*/ 3 h 114"/>
                <a:gd name="T6" fmla="*/ 44 w 68"/>
                <a:gd name="T7" fmla="*/ 10 h 114"/>
                <a:gd name="T8" fmla="*/ 54 w 68"/>
                <a:gd name="T9" fmla="*/ 18 h 114"/>
                <a:gd name="T10" fmla="*/ 60 w 68"/>
                <a:gd name="T11" fmla="*/ 29 h 114"/>
                <a:gd name="T12" fmla="*/ 66 w 68"/>
                <a:gd name="T13" fmla="*/ 41 h 114"/>
                <a:gd name="T14" fmla="*/ 68 w 68"/>
                <a:gd name="T15" fmla="*/ 53 h 114"/>
                <a:gd name="T16" fmla="*/ 67 w 68"/>
                <a:gd name="T17" fmla="*/ 67 h 114"/>
                <a:gd name="T18" fmla="*/ 64 w 68"/>
                <a:gd name="T19" fmla="*/ 79 h 114"/>
                <a:gd name="T20" fmla="*/ 57 w 68"/>
                <a:gd name="T21" fmla="*/ 90 h 114"/>
                <a:gd name="T22" fmla="*/ 49 w 68"/>
                <a:gd name="T23" fmla="*/ 100 h 114"/>
                <a:gd name="T24" fmla="*/ 38 w 68"/>
                <a:gd name="T25" fmla="*/ 106 h 114"/>
                <a:gd name="T26" fmla="*/ 26 w 68"/>
                <a:gd name="T27" fmla="*/ 112 h 114"/>
                <a:gd name="T28" fmla="*/ 14 w 68"/>
                <a:gd name="T29" fmla="*/ 114 h 114"/>
                <a:gd name="T30" fmla="*/ 0 w 68"/>
                <a:gd name="T31" fmla="*/ 113 h 114"/>
                <a:gd name="T32" fmla="*/ 10 w 68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4"/>
                <a:gd name="T53" fmla="*/ 68 w 68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4">
                  <a:moveTo>
                    <a:pt x="10" y="57"/>
                  </a:moveTo>
                  <a:lnTo>
                    <a:pt x="20" y="0"/>
                  </a:lnTo>
                  <a:lnTo>
                    <a:pt x="32" y="3"/>
                  </a:lnTo>
                  <a:lnTo>
                    <a:pt x="44" y="10"/>
                  </a:lnTo>
                  <a:lnTo>
                    <a:pt x="54" y="18"/>
                  </a:lnTo>
                  <a:lnTo>
                    <a:pt x="60" y="29"/>
                  </a:lnTo>
                  <a:lnTo>
                    <a:pt x="66" y="41"/>
                  </a:lnTo>
                  <a:lnTo>
                    <a:pt x="68" y="53"/>
                  </a:lnTo>
                  <a:lnTo>
                    <a:pt x="67" y="67"/>
                  </a:lnTo>
                  <a:lnTo>
                    <a:pt x="64" y="79"/>
                  </a:lnTo>
                  <a:lnTo>
                    <a:pt x="57" y="90"/>
                  </a:lnTo>
                  <a:lnTo>
                    <a:pt x="49" y="100"/>
                  </a:lnTo>
                  <a:lnTo>
                    <a:pt x="38" y="106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7" name="Freeform 685"/>
            <p:cNvSpPr>
              <a:spLocks/>
            </p:cNvSpPr>
            <p:nvPr/>
          </p:nvSpPr>
          <p:spPr bwMode="auto">
            <a:xfrm>
              <a:off x="1489" y="3074"/>
              <a:ext cx="14" cy="23"/>
            </a:xfrm>
            <a:custGeom>
              <a:avLst/>
              <a:gdLst>
                <a:gd name="T0" fmla="*/ 20 w 68"/>
                <a:gd name="T1" fmla="*/ 0 h 114"/>
                <a:gd name="T2" fmla="*/ 32 w 68"/>
                <a:gd name="T3" fmla="*/ 3 h 114"/>
                <a:gd name="T4" fmla="*/ 44 w 68"/>
                <a:gd name="T5" fmla="*/ 10 h 114"/>
                <a:gd name="T6" fmla="*/ 54 w 68"/>
                <a:gd name="T7" fmla="*/ 18 h 114"/>
                <a:gd name="T8" fmla="*/ 60 w 68"/>
                <a:gd name="T9" fmla="*/ 29 h 114"/>
                <a:gd name="T10" fmla="*/ 66 w 68"/>
                <a:gd name="T11" fmla="*/ 41 h 114"/>
                <a:gd name="T12" fmla="*/ 68 w 68"/>
                <a:gd name="T13" fmla="*/ 53 h 114"/>
                <a:gd name="T14" fmla="*/ 67 w 68"/>
                <a:gd name="T15" fmla="*/ 67 h 114"/>
                <a:gd name="T16" fmla="*/ 64 w 68"/>
                <a:gd name="T17" fmla="*/ 79 h 114"/>
                <a:gd name="T18" fmla="*/ 57 w 68"/>
                <a:gd name="T19" fmla="*/ 90 h 114"/>
                <a:gd name="T20" fmla="*/ 49 w 68"/>
                <a:gd name="T21" fmla="*/ 100 h 114"/>
                <a:gd name="T22" fmla="*/ 38 w 68"/>
                <a:gd name="T23" fmla="*/ 106 h 114"/>
                <a:gd name="T24" fmla="*/ 26 w 68"/>
                <a:gd name="T25" fmla="*/ 112 h 114"/>
                <a:gd name="T26" fmla="*/ 14 w 68"/>
                <a:gd name="T27" fmla="*/ 114 h 114"/>
                <a:gd name="T28" fmla="*/ 0 w 68"/>
                <a:gd name="T29" fmla="*/ 113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4"/>
                <a:gd name="T47" fmla="*/ 68 w 68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4">
                  <a:moveTo>
                    <a:pt x="20" y="0"/>
                  </a:moveTo>
                  <a:lnTo>
                    <a:pt x="32" y="3"/>
                  </a:lnTo>
                  <a:lnTo>
                    <a:pt x="44" y="10"/>
                  </a:lnTo>
                  <a:lnTo>
                    <a:pt x="54" y="18"/>
                  </a:lnTo>
                  <a:lnTo>
                    <a:pt x="60" y="29"/>
                  </a:lnTo>
                  <a:lnTo>
                    <a:pt x="66" y="41"/>
                  </a:lnTo>
                  <a:lnTo>
                    <a:pt x="68" y="53"/>
                  </a:lnTo>
                  <a:lnTo>
                    <a:pt x="67" y="67"/>
                  </a:lnTo>
                  <a:lnTo>
                    <a:pt x="64" y="79"/>
                  </a:lnTo>
                  <a:lnTo>
                    <a:pt x="57" y="90"/>
                  </a:lnTo>
                  <a:lnTo>
                    <a:pt x="49" y="100"/>
                  </a:lnTo>
                  <a:lnTo>
                    <a:pt x="38" y="106"/>
                  </a:lnTo>
                  <a:lnTo>
                    <a:pt x="26" y="112"/>
                  </a:lnTo>
                  <a:lnTo>
                    <a:pt x="14" y="114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8" name="Freeform 686"/>
            <p:cNvSpPr>
              <a:spLocks/>
            </p:cNvSpPr>
            <p:nvPr/>
          </p:nvSpPr>
          <p:spPr bwMode="auto">
            <a:xfrm>
              <a:off x="1488" y="2391"/>
              <a:ext cx="99" cy="33"/>
            </a:xfrm>
            <a:custGeom>
              <a:avLst/>
              <a:gdLst>
                <a:gd name="T0" fmla="*/ 0 w 499"/>
                <a:gd name="T1" fmla="*/ 165 h 165"/>
                <a:gd name="T2" fmla="*/ 499 w 499"/>
                <a:gd name="T3" fmla="*/ 89 h 165"/>
                <a:gd name="T4" fmla="*/ 1 w 499"/>
                <a:gd name="T5" fmla="*/ 0 h 165"/>
                <a:gd name="T6" fmla="*/ 0 w 499"/>
                <a:gd name="T7" fmla="*/ 165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165"/>
                <a:gd name="T14" fmla="*/ 499 w 499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165">
                  <a:moveTo>
                    <a:pt x="0" y="165"/>
                  </a:moveTo>
                  <a:lnTo>
                    <a:pt x="499" y="89"/>
                  </a:lnTo>
                  <a:lnTo>
                    <a:pt x="1" y="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19" name="Freeform 687"/>
            <p:cNvSpPr>
              <a:spLocks/>
            </p:cNvSpPr>
            <p:nvPr/>
          </p:nvSpPr>
          <p:spPr bwMode="auto">
            <a:xfrm>
              <a:off x="1488" y="2391"/>
              <a:ext cx="99" cy="33"/>
            </a:xfrm>
            <a:custGeom>
              <a:avLst/>
              <a:gdLst>
                <a:gd name="T0" fmla="*/ 0 w 499"/>
                <a:gd name="T1" fmla="*/ 165 h 165"/>
                <a:gd name="T2" fmla="*/ 499 w 499"/>
                <a:gd name="T3" fmla="*/ 89 h 165"/>
                <a:gd name="T4" fmla="*/ 1 w 499"/>
                <a:gd name="T5" fmla="*/ 0 h 165"/>
                <a:gd name="T6" fmla="*/ 0 w 499"/>
                <a:gd name="T7" fmla="*/ 165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165"/>
                <a:gd name="T14" fmla="*/ 499 w 499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165">
                  <a:moveTo>
                    <a:pt x="0" y="165"/>
                  </a:moveTo>
                  <a:lnTo>
                    <a:pt x="499" y="89"/>
                  </a:lnTo>
                  <a:lnTo>
                    <a:pt x="1" y="0"/>
                  </a:lnTo>
                  <a:lnTo>
                    <a:pt x="0" y="1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0" name="Freeform 688"/>
            <p:cNvSpPr>
              <a:spLocks/>
            </p:cNvSpPr>
            <p:nvPr/>
          </p:nvSpPr>
          <p:spPr bwMode="auto">
            <a:xfrm>
              <a:off x="2154" y="3074"/>
              <a:ext cx="12" cy="23"/>
            </a:xfrm>
            <a:custGeom>
              <a:avLst/>
              <a:gdLst>
                <a:gd name="T0" fmla="*/ 0 w 57"/>
                <a:gd name="T1" fmla="*/ 58 h 115"/>
                <a:gd name="T2" fmla="*/ 0 w 57"/>
                <a:gd name="T3" fmla="*/ 0 h 115"/>
                <a:gd name="T4" fmla="*/ 13 w 57"/>
                <a:gd name="T5" fmla="*/ 1 h 115"/>
                <a:gd name="T6" fmla="*/ 25 w 57"/>
                <a:gd name="T7" fmla="*/ 5 h 115"/>
                <a:gd name="T8" fmla="*/ 35 w 57"/>
                <a:gd name="T9" fmla="*/ 12 h 115"/>
                <a:gd name="T10" fmla="*/ 45 w 57"/>
                <a:gd name="T11" fmla="*/ 22 h 115"/>
                <a:gd name="T12" fmla="*/ 52 w 57"/>
                <a:gd name="T13" fmla="*/ 32 h 115"/>
                <a:gd name="T14" fmla="*/ 56 w 57"/>
                <a:gd name="T15" fmla="*/ 44 h 115"/>
                <a:gd name="T16" fmla="*/ 57 w 57"/>
                <a:gd name="T17" fmla="*/ 58 h 115"/>
                <a:gd name="T18" fmla="*/ 56 w 57"/>
                <a:gd name="T19" fmla="*/ 71 h 115"/>
                <a:gd name="T20" fmla="*/ 52 w 57"/>
                <a:gd name="T21" fmla="*/ 83 h 115"/>
                <a:gd name="T22" fmla="*/ 45 w 57"/>
                <a:gd name="T23" fmla="*/ 93 h 115"/>
                <a:gd name="T24" fmla="*/ 35 w 57"/>
                <a:gd name="T25" fmla="*/ 103 h 115"/>
                <a:gd name="T26" fmla="*/ 25 w 57"/>
                <a:gd name="T27" fmla="*/ 110 h 115"/>
                <a:gd name="T28" fmla="*/ 13 w 57"/>
                <a:gd name="T29" fmla="*/ 114 h 115"/>
                <a:gd name="T30" fmla="*/ 0 w 57"/>
                <a:gd name="T31" fmla="*/ 115 h 115"/>
                <a:gd name="T32" fmla="*/ 0 w 57"/>
                <a:gd name="T33" fmla="*/ 58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115"/>
                <a:gd name="T53" fmla="*/ 57 w 5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115">
                  <a:moveTo>
                    <a:pt x="0" y="58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5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4"/>
                  </a:lnTo>
                  <a:lnTo>
                    <a:pt x="57" y="58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10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1" name="Freeform 689"/>
            <p:cNvSpPr>
              <a:spLocks/>
            </p:cNvSpPr>
            <p:nvPr/>
          </p:nvSpPr>
          <p:spPr bwMode="auto">
            <a:xfrm>
              <a:off x="2154" y="3074"/>
              <a:ext cx="12" cy="23"/>
            </a:xfrm>
            <a:custGeom>
              <a:avLst/>
              <a:gdLst>
                <a:gd name="T0" fmla="*/ 0 w 57"/>
                <a:gd name="T1" fmla="*/ 0 h 115"/>
                <a:gd name="T2" fmla="*/ 13 w 57"/>
                <a:gd name="T3" fmla="*/ 1 h 115"/>
                <a:gd name="T4" fmla="*/ 25 w 57"/>
                <a:gd name="T5" fmla="*/ 5 h 115"/>
                <a:gd name="T6" fmla="*/ 35 w 57"/>
                <a:gd name="T7" fmla="*/ 12 h 115"/>
                <a:gd name="T8" fmla="*/ 45 w 57"/>
                <a:gd name="T9" fmla="*/ 22 h 115"/>
                <a:gd name="T10" fmla="*/ 52 w 57"/>
                <a:gd name="T11" fmla="*/ 32 h 115"/>
                <a:gd name="T12" fmla="*/ 56 w 57"/>
                <a:gd name="T13" fmla="*/ 44 h 115"/>
                <a:gd name="T14" fmla="*/ 57 w 57"/>
                <a:gd name="T15" fmla="*/ 58 h 115"/>
                <a:gd name="T16" fmla="*/ 56 w 57"/>
                <a:gd name="T17" fmla="*/ 71 h 115"/>
                <a:gd name="T18" fmla="*/ 52 w 57"/>
                <a:gd name="T19" fmla="*/ 83 h 115"/>
                <a:gd name="T20" fmla="*/ 45 w 57"/>
                <a:gd name="T21" fmla="*/ 93 h 115"/>
                <a:gd name="T22" fmla="*/ 35 w 57"/>
                <a:gd name="T23" fmla="*/ 103 h 115"/>
                <a:gd name="T24" fmla="*/ 25 w 57"/>
                <a:gd name="T25" fmla="*/ 110 h 115"/>
                <a:gd name="T26" fmla="*/ 13 w 57"/>
                <a:gd name="T27" fmla="*/ 114 h 115"/>
                <a:gd name="T28" fmla="*/ 0 w 57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115"/>
                <a:gd name="T47" fmla="*/ 57 w 5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115">
                  <a:moveTo>
                    <a:pt x="0" y="0"/>
                  </a:moveTo>
                  <a:lnTo>
                    <a:pt x="13" y="1"/>
                  </a:lnTo>
                  <a:lnTo>
                    <a:pt x="25" y="5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4"/>
                  </a:lnTo>
                  <a:lnTo>
                    <a:pt x="57" y="58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10"/>
                  </a:lnTo>
                  <a:lnTo>
                    <a:pt x="13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2" name="Freeform 690"/>
            <p:cNvSpPr>
              <a:spLocks/>
            </p:cNvSpPr>
            <p:nvPr/>
          </p:nvSpPr>
          <p:spPr bwMode="auto">
            <a:xfrm>
              <a:off x="1491" y="3074"/>
              <a:ext cx="663" cy="23"/>
            </a:xfrm>
            <a:custGeom>
              <a:avLst/>
              <a:gdLst>
                <a:gd name="T0" fmla="*/ 3314 w 3314"/>
                <a:gd name="T1" fmla="*/ 115 h 115"/>
                <a:gd name="T2" fmla="*/ 3314 w 3314"/>
                <a:gd name="T3" fmla="*/ 58 h 115"/>
                <a:gd name="T4" fmla="*/ 3314 w 3314"/>
                <a:gd name="T5" fmla="*/ 0 h 115"/>
                <a:gd name="T6" fmla="*/ 0 w 3314"/>
                <a:gd name="T7" fmla="*/ 0 h 115"/>
                <a:gd name="T8" fmla="*/ 0 w 3314"/>
                <a:gd name="T9" fmla="*/ 58 h 115"/>
                <a:gd name="T10" fmla="*/ 0 w 3314"/>
                <a:gd name="T11" fmla="*/ 115 h 115"/>
                <a:gd name="T12" fmla="*/ 3314 w 3314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4"/>
                <a:gd name="T22" fmla="*/ 0 h 115"/>
                <a:gd name="T23" fmla="*/ 3314 w 331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4" h="115">
                  <a:moveTo>
                    <a:pt x="3314" y="115"/>
                  </a:moveTo>
                  <a:lnTo>
                    <a:pt x="3314" y="58"/>
                  </a:lnTo>
                  <a:lnTo>
                    <a:pt x="3314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5"/>
                  </a:lnTo>
                  <a:lnTo>
                    <a:pt x="3314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3" name="Freeform 691"/>
            <p:cNvSpPr>
              <a:spLocks/>
            </p:cNvSpPr>
            <p:nvPr/>
          </p:nvSpPr>
          <p:spPr bwMode="auto">
            <a:xfrm>
              <a:off x="1491" y="3074"/>
              <a:ext cx="663" cy="23"/>
            </a:xfrm>
            <a:custGeom>
              <a:avLst/>
              <a:gdLst>
                <a:gd name="T0" fmla="*/ 3314 w 3314"/>
                <a:gd name="T1" fmla="*/ 115 h 115"/>
                <a:gd name="T2" fmla="*/ 3314 w 3314"/>
                <a:gd name="T3" fmla="*/ 58 h 115"/>
                <a:gd name="T4" fmla="*/ 3314 w 3314"/>
                <a:gd name="T5" fmla="*/ 0 h 115"/>
                <a:gd name="T6" fmla="*/ 0 w 3314"/>
                <a:gd name="T7" fmla="*/ 0 h 115"/>
                <a:gd name="T8" fmla="*/ 0 w 3314"/>
                <a:gd name="T9" fmla="*/ 58 h 115"/>
                <a:gd name="T10" fmla="*/ 0 w 3314"/>
                <a:gd name="T11" fmla="*/ 115 h 115"/>
                <a:gd name="T12" fmla="*/ 3314 w 3314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4"/>
                <a:gd name="T22" fmla="*/ 0 h 115"/>
                <a:gd name="T23" fmla="*/ 3314 w 3314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4" h="115">
                  <a:moveTo>
                    <a:pt x="3314" y="115"/>
                  </a:moveTo>
                  <a:lnTo>
                    <a:pt x="3314" y="58"/>
                  </a:lnTo>
                  <a:lnTo>
                    <a:pt x="3314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5"/>
                  </a:lnTo>
                  <a:lnTo>
                    <a:pt x="3314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4" name="Freeform 692"/>
            <p:cNvSpPr>
              <a:spLocks/>
            </p:cNvSpPr>
            <p:nvPr/>
          </p:nvSpPr>
          <p:spPr bwMode="auto">
            <a:xfrm>
              <a:off x="1480" y="3074"/>
              <a:ext cx="11" cy="23"/>
            </a:xfrm>
            <a:custGeom>
              <a:avLst/>
              <a:gdLst>
                <a:gd name="T0" fmla="*/ 57 w 57"/>
                <a:gd name="T1" fmla="*/ 58 h 115"/>
                <a:gd name="T2" fmla="*/ 57 w 57"/>
                <a:gd name="T3" fmla="*/ 115 h 115"/>
                <a:gd name="T4" fmla="*/ 44 w 57"/>
                <a:gd name="T5" fmla="*/ 114 h 115"/>
                <a:gd name="T6" fmla="*/ 32 w 57"/>
                <a:gd name="T7" fmla="*/ 110 h 115"/>
                <a:gd name="T8" fmla="*/ 22 w 57"/>
                <a:gd name="T9" fmla="*/ 103 h 115"/>
                <a:gd name="T10" fmla="*/ 12 w 57"/>
                <a:gd name="T11" fmla="*/ 93 h 115"/>
                <a:gd name="T12" fmla="*/ 5 w 57"/>
                <a:gd name="T13" fmla="*/ 83 h 115"/>
                <a:gd name="T14" fmla="*/ 1 w 57"/>
                <a:gd name="T15" fmla="*/ 71 h 115"/>
                <a:gd name="T16" fmla="*/ 0 w 57"/>
                <a:gd name="T17" fmla="*/ 58 h 115"/>
                <a:gd name="T18" fmla="*/ 1 w 57"/>
                <a:gd name="T19" fmla="*/ 44 h 115"/>
                <a:gd name="T20" fmla="*/ 5 w 57"/>
                <a:gd name="T21" fmla="*/ 32 h 115"/>
                <a:gd name="T22" fmla="*/ 12 w 57"/>
                <a:gd name="T23" fmla="*/ 22 h 115"/>
                <a:gd name="T24" fmla="*/ 22 w 57"/>
                <a:gd name="T25" fmla="*/ 12 h 115"/>
                <a:gd name="T26" fmla="*/ 32 w 57"/>
                <a:gd name="T27" fmla="*/ 5 h 115"/>
                <a:gd name="T28" fmla="*/ 44 w 57"/>
                <a:gd name="T29" fmla="*/ 1 h 115"/>
                <a:gd name="T30" fmla="*/ 57 w 57"/>
                <a:gd name="T31" fmla="*/ 0 h 115"/>
                <a:gd name="T32" fmla="*/ 57 w 57"/>
                <a:gd name="T33" fmla="*/ 58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115"/>
                <a:gd name="T53" fmla="*/ 57 w 5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115">
                  <a:moveTo>
                    <a:pt x="57" y="58"/>
                  </a:moveTo>
                  <a:lnTo>
                    <a:pt x="57" y="115"/>
                  </a:ln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7" y="0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5" name="Freeform 693"/>
            <p:cNvSpPr>
              <a:spLocks/>
            </p:cNvSpPr>
            <p:nvPr/>
          </p:nvSpPr>
          <p:spPr bwMode="auto">
            <a:xfrm>
              <a:off x="1480" y="3074"/>
              <a:ext cx="11" cy="23"/>
            </a:xfrm>
            <a:custGeom>
              <a:avLst/>
              <a:gdLst>
                <a:gd name="T0" fmla="*/ 57 w 57"/>
                <a:gd name="T1" fmla="*/ 115 h 115"/>
                <a:gd name="T2" fmla="*/ 44 w 57"/>
                <a:gd name="T3" fmla="*/ 114 h 115"/>
                <a:gd name="T4" fmla="*/ 32 w 57"/>
                <a:gd name="T5" fmla="*/ 110 h 115"/>
                <a:gd name="T6" fmla="*/ 22 w 57"/>
                <a:gd name="T7" fmla="*/ 103 h 115"/>
                <a:gd name="T8" fmla="*/ 12 w 57"/>
                <a:gd name="T9" fmla="*/ 93 h 115"/>
                <a:gd name="T10" fmla="*/ 5 w 57"/>
                <a:gd name="T11" fmla="*/ 83 h 115"/>
                <a:gd name="T12" fmla="*/ 1 w 57"/>
                <a:gd name="T13" fmla="*/ 71 h 115"/>
                <a:gd name="T14" fmla="*/ 0 w 57"/>
                <a:gd name="T15" fmla="*/ 58 h 115"/>
                <a:gd name="T16" fmla="*/ 1 w 57"/>
                <a:gd name="T17" fmla="*/ 44 h 115"/>
                <a:gd name="T18" fmla="*/ 5 w 57"/>
                <a:gd name="T19" fmla="*/ 32 h 115"/>
                <a:gd name="T20" fmla="*/ 12 w 57"/>
                <a:gd name="T21" fmla="*/ 22 h 115"/>
                <a:gd name="T22" fmla="*/ 22 w 57"/>
                <a:gd name="T23" fmla="*/ 12 h 115"/>
                <a:gd name="T24" fmla="*/ 32 w 57"/>
                <a:gd name="T25" fmla="*/ 5 h 115"/>
                <a:gd name="T26" fmla="*/ 44 w 57"/>
                <a:gd name="T27" fmla="*/ 1 h 115"/>
                <a:gd name="T28" fmla="*/ 57 w 57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115"/>
                <a:gd name="T47" fmla="*/ 57 w 5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115">
                  <a:moveTo>
                    <a:pt x="57" y="115"/>
                  </a:move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6" name="Line 694"/>
            <p:cNvSpPr>
              <a:spLocks noChangeShapeType="1"/>
            </p:cNvSpPr>
            <p:nvPr/>
          </p:nvSpPr>
          <p:spPr bwMode="auto">
            <a:xfrm>
              <a:off x="1491" y="2790"/>
              <a:ext cx="1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7" name="Line 695"/>
            <p:cNvSpPr>
              <a:spLocks noChangeShapeType="1"/>
            </p:cNvSpPr>
            <p:nvPr/>
          </p:nvSpPr>
          <p:spPr bwMode="auto">
            <a:xfrm>
              <a:off x="1622" y="2790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8" name="Line 696"/>
            <p:cNvSpPr>
              <a:spLocks noChangeShapeType="1"/>
            </p:cNvSpPr>
            <p:nvPr/>
          </p:nvSpPr>
          <p:spPr bwMode="auto">
            <a:xfrm>
              <a:off x="1643" y="2790"/>
              <a:ext cx="1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9" name="Line 697"/>
            <p:cNvSpPr>
              <a:spLocks noChangeShapeType="1"/>
            </p:cNvSpPr>
            <p:nvPr/>
          </p:nvSpPr>
          <p:spPr bwMode="auto">
            <a:xfrm>
              <a:off x="1821" y="279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0" name="Line 698"/>
            <p:cNvSpPr>
              <a:spLocks noChangeShapeType="1"/>
            </p:cNvSpPr>
            <p:nvPr/>
          </p:nvSpPr>
          <p:spPr bwMode="auto">
            <a:xfrm>
              <a:off x="1843" y="2790"/>
              <a:ext cx="1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1" name="Line 699"/>
            <p:cNvSpPr>
              <a:spLocks noChangeShapeType="1"/>
            </p:cNvSpPr>
            <p:nvPr/>
          </p:nvSpPr>
          <p:spPr bwMode="auto">
            <a:xfrm>
              <a:off x="2020" y="2790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2" name="Line 700"/>
            <p:cNvSpPr>
              <a:spLocks noChangeShapeType="1"/>
            </p:cNvSpPr>
            <p:nvPr/>
          </p:nvSpPr>
          <p:spPr bwMode="auto">
            <a:xfrm>
              <a:off x="2042" y="2790"/>
              <a:ext cx="1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3" name="Freeform 701"/>
            <p:cNvSpPr>
              <a:spLocks/>
            </p:cNvSpPr>
            <p:nvPr/>
          </p:nvSpPr>
          <p:spPr bwMode="auto">
            <a:xfrm>
              <a:off x="2157" y="2484"/>
              <a:ext cx="12" cy="23"/>
            </a:xfrm>
            <a:custGeom>
              <a:avLst/>
              <a:gdLst>
                <a:gd name="T0" fmla="*/ 0 w 58"/>
                <a:gd name="T1" fmla="*/ 57 h 115"/>
                <a:gd name="T2" fmla="*/ 0 w 58"/>
                <a:gd name="T3" fmla="*/ 0 h 115"/>
                <a:gd name="T4" fmla="*/ 13 w 58"/>
                <a:gd name="T5" fmla="*/ 1 h 115"/>
                <a:gd name="T6" fmla="*/ 26 w 58"/>
                <a:gd name="T7" fmla="*/ 5 h 115"/>
                <a:gd name="T8" fmla="*/ 36 w 58"/>
                <a:gd name="T9" fmla="*/ 12 h 115"/>
                <a:gd name="T10" fmla="*/ 46 w 58"/>
                <a:gd name="T11" fmla="*/ 22 h 115"/>
                <a:gd name="T12" fmla="*/ 52 w 58"/>
                <a:gd name="T13" fmla="*/ 32 h 115"/>
                <a:gd name="T14" fmla="*/ 57 w 58"/>
                <a:gd name="T15" fmla="*/ 44 h 115"/>
                <a:gd name="T16" fmla="*/ 58 w 58"/>
                <a:gd name="T17" fmla="*/ 57 h 115"/>
                <a:gd name="T18" fmla="*/ 57 w 58"/>
                <a:gd name="T19" fmla="*/ 71 h 115"/>
                <a:gd name="T20" fmla="*/ 52 w 58"/>
                <a:gd name="T21" fmla="*/ 83 h 115"/>
                <a:gd name="T22" fmla="*/ 46 w 58"/>
                <a:gd name="T23" fmla="*/ 93 h 115"/>
                <a:gd name="T24" fmla="*/ 36 w 58"/>
                <a:gd name="T25" fmla="*/ 103 h 115"/>
                <a:gd name="T26" fmla="*/ 26 w 58"/>
                <a:gd name="T27" fmla="*/ 110 h 115"/>
                <a:gd name="T28" fmla="*/ 13 w 58"/>
                <a:gd name="T29" fmla="*/ 114 h 115"/>
                <a:gd name="T30" fmla="*/ 0 w 58"/>
                <a:gd name="T31" fmla="*/ 115 h 115"/>
                <a:gd name="T32" fmla="*/ 0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0" y="5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4" name="Freeform 702"/>
            <p:cNvSpPr>
              <a:spLocks/>
            </p:cNvSpPr>
            <p:nvPr/>
          </p:nvSpPr>
          <p:spPr bwMode="auto">
            <a:xfrm>
              <a:off x="2157" y="2484"/>
              <a:ext cx="12" cy="23"/>
            </a:xfrm>
            <a:custGeom>
              <a:avLst/>
              <a:gdLst>
                <a:gd name="T0" fmla="*/ 0 w 58"/>
                <a:gd name="T1" fmla="*/ 0 h 115"/>
                <a:gd name="T2" fmla="*/ 13 w 58"/>
                <a:gd name="T3" fmla="*/ 1 h 115"/>
                <a:gd name="T4" fmla="*/ 26 w 58"/>
                <a:gd name="T5" fmla="*/ 5 h 115"/>
                <a:gd name="T6" fmla="*/ 36 w 58"/>
                <a:gd name="T7" fmla="*/ 12 h 115"/>
                <a:gd name="T8" fmla="*/ 46 w 58"/>
                <a:gd name="T9" fmla="*/ 22 h 115"/>
                <a:gd name="T10" fmla="*/ 52 w 58"/>
                <a:gd name="T11" fmla="*/ 32 h 115"/>
                <a:gd name="T12" fmla="*/ 57 w 58"/>
                <a:gd name="T13" fmla="*/ 44 h 115"/>
                <a:gd name="T14" fmla="*/ 58 w 58"/>
                <a:gd name="T15" fmla="*/ 57 h 115"/>
                <a:gd name="T16" fmla="*/ 57 w 58"/>
                <a:gd name="T17" fmla="*/ 71 h 115"/>
                <a:gd name="T18" fmla="*/ 52 w 58"/>
                <a:gd name="T19" fmla="*/ 83 h 115"/>
                <a:gd name="T20" fmla="*/ 46 w 58"/>
                <a:gd name="T21" fmla="*/ 93 h 115"/>
                <a:gd name="T22" fmla="*/ 36 w 58"/>
                <a:gd name="T23" fmla="*/ 103 h 115"/>
                <a:gd name="T24" fmla="*/ 26 w 58"/>
                <a:gd name="T25" fmla="*/ 110 h 115"/>
                <a:gd name="T26" fmla="*/ 13 w 58"/>
                <a:gd name="T27" fmla="*/ 114 h 115"/>
                <a:gd name="T28" fmla="*/ 0 w 58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0" y="0"/>
                  </a:move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5" name="Freeform 703"/>
            <p:cNvSpPr>
              <a:spLocks/>
            </p:cNvSpPr>
            <p:nvPr/>
          </p:nvSpPr>
          <p:spPr bwMode="auto">
            <a:xfrm>
              <a:off x="1491" y="2484"/>
              <a:ext cx="666" cy="23"/>
            </a:xfrm>
            <a:custGeom>
              <a:avLst/>
              <a:gdLst>
                <a:gd name="T0" fmla="*/ 3329 w 3329"/>
                <a:gd name="T1" fmla="*/ 115 h 115"/>
                <a:gd name="T2" fmla="*/ 3329 w 3329"/>
                <a:gd name="T3" fmla="*/ 57 h 115"/>
                <a:gd name="T4" fmla="*/ 3329 w 3329"/>
                <a:gd name="T5" fmla="*/ 0 h 115"/>
                <a:gd name="T6" fmla="*/ 0 w 3329"/>
                <a:gd name="T7" fmla="*/ 0 h 115"/>
                <a:gd name="T8" fmla="*/ 0 w 3329"/>
                <a:gd name="T9" fmla="*/ 57 h 115"/>
                <a:gd name="T10" fmla="*/ 0 w 3329"/>
                <a:gd name="T11" fmla="*/ 115 h 115"/>
                <a:gd name="T12" fmla="*/ 3329 w 3329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29"/>
                <a:gd name="T22" fmla="*/ 0 h 115"/>
                <a:gd name="T23" fmla="*/ 3329 w 332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29" h="115">
                  <a:moveTo>
                    <a:pt x="3329" y="115"/>
                  </a:moveTo>
                  <a:lnTo>
                    <a:pt x="3329" y="57"/>
                  </a:lnTo>
                  <a:lnTo>
                    <a:pt x="3329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3329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6" name="Freeform 704"/>
            <p:cNvSpPr>
              <a:spLocks/>
            </p:cNvSpPr>
            <p:nvPr/>
          </p:nvSpPr>
          <p:spPr bwMode="auto">
            <a:xfrm>
              <a:off x="1491" y="2484"/>
              <a:ext cx="666" cy="23"/>
            </a:xfrm>
            <a:custGeom>
              <a:avLst/>
              <a:gdLst>
                <a:gd name="T0" fmla="*/ 3329 w 3329"/>
                <a:gd name="T1" fmla="*/ 115 h 115"/>
                <a:gd name="T2" fmla="*/ 3329 w 3329"/>
                <a:gd name="T3" fmla="*/ 57 h 115"/>
                <a:gd name="T4" fmla="*/ 3329 w 3329"/>
                <a:gd name="T5" fmla="*/ 0 h 115"/>
                <a:gd name="T6" fmla="*/ 0 w 3329"/>
                <a:gd name="T7" fmla="*/ 0 h 115"/>
                <a:gd name="T8" fmla="*/ 0 w 3329"/>
                <a:gd name="T9" fmla="*/ 57 h 115"/>
                <a:gd name="T10" fmla="*/ 0 w 3329"/>
                <a:gd name="T11" fmla="*/ 115 h 115"/>
                <a:gd name="T12" fmla="*/ 3329 w 3329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29"/>
                <a:gd name="T22" fmla="*/ 0 h 115"/>
                <a:gd name="T23" fmla="*/ 3329 w 332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29" h="115">
                  <a:moveTo>
                    <a:pt x="3329" y="115"/>
                  </a:moveTo>
                  <a:lnTo>
                    <a:pt x="3329" y="57"/>
                  </a:lnTo>
                  <a:lnTo>
                    <a:pt x="3329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3329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7" name="Freeform 705"/>
            <p:cNvSpPr>
              <a:spLocks/>
            </p:cNvSpPr>
            <p:nvPr/>
          </p:nvSpPr>
          <p:spPr bwMode="auto">
            <a:xfrm>
              <a:off x="1480" y="2484"/>
              <a:ext cx="11" cy="23"/>
            </a:xfrm>
            <a:custGeom>
              <a:avLst/>
              <a:gdLst>
                <a:gd name="T0" fmla="*/ 57 w 57"/>
                <a:gd name="T1" fmla="*/ 57 h 115"/>
                <a:gd name="T2" fmla="*/ 57 w 57"/>
                <a:gd name="T3" fmla="*/ 115 h 115"/>
                <a:gd name="T4" fmla="*/ 44 w 57"/>
                <a:gd name="T5" fmla="*/ 114 h 115"/>
                <a:gd name="T6" fmla="*/ 32 w 57"/>
                <a:gd name="T7" fmla="*/ 110 h 115"/>
                <a:gd name="T8" fmla="*/ 22 w 57"/>
                <a:gd name="T9" fmla="*/ 103 h 115"/>
                <a:gd name="T10" fmla="*/ 12 w 57"/>
                <a:gd name="T11" fmla="*/ 93 h 115"/>
                <a:gd name="T12" fmla="*/ 5 w 57"/>
                <a:gd name="T13" fmla="*/ 83 h 115"/>
                <a:gd name="T14" fmla="*/ 1 w 57"/>
                <a:gd name="T15" fmla="*/ 71 h 115"/>
                <a:gd name="T16" fmla="*/ 0 w 57"/>
                <a:gd name="T17" fmla="*/ 57 h 115"/>
                <a:gd name="T18" fmla="*/ 1 w 57"/>
                <a:gd name="T19" fmla="*/ 44 h 115"/>
                <a:gd name="T20" fmla="*/ 5 w 57"/>
                <a:gd name="T21" fmla="*/ 32 h 115"/>
                <a:gd name="T22" fmla="*/ 12 w 57"/>
                <a:gd name="T23" fmla="*/ 22 h 115"/>
                <a:gd name="T24" fmla="*/ 22 w 57"/>
                <a:gd name="T25" fmla="*/ 12 h 115"/>
                <a:gd name="T26" fmla="*/ 32 w 57"/>
                <a:gd name="T27" fmla="*/ 5 h 115"/>
                <a:gd name="T28" fmla="*/ 44 w 57"/>
                <a:gd name="T29" fmla="*/ 1 h 115"/>
                <a:gd name="T30" fmla="*/ 57 w 57"/>
                <a:gd name="T31" fmla="*/ 0 h 115"/>
                <a:gd name="T32" fmla="*/ 57 w 57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115"/>
                <a:gd name="T53" fmla="*/ 57 w 5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115">
                  <a:moveTo>
                    <a:pt x="57" y="57"/>
                  </a:moveTo>
                  <a:lnTo>
                    <a:pt x="57" y="115"/>
                  </a:ln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7" y="0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8" name="Freeform 706"/>
            <p:cNvSpPr>
              <a:spLocks/>
            </p:cNvSpPr>
            <p:nvPr/>
          </p:nvSpPr>
          <p:spPr bwMode="auto">
            <a:xfrm>
              <a:off x="1480" y="2484"/>
              <a:ext cx="11" cy="23"/>
            </a:xfrm>
            <a:custGeom>
              <a:avLst/>
              <a:gdLst>
                <a:gd name="T0" fmla="*/ 57 w 57"/>
                <a:gd name="T1" fmla="*/ 115 h 115"/>
                <a:gd name="T2" fmla="*/ 44 w 57"/>
                <a:gd name="T3" fmla="*/ 114 h 115"/>
                <a:gd name="T4" fmla="*/ 32 w 57"/>
                <a:gd name="T5" fmla="*/ 110 h 115"/>
                <a:gd name="T6" fmla="*/ 22 w 57"/>
                <a:gd name="T7" fmla="*/ 103 h 115"/>
                <a:gd name="T8" fmla="*/ 12 w 57"/>
                <a:gd name="T9" fmla="*/ 93 h 115"/>
                <a:gd name="T10" fmla="*/ 5 w 57"/>
                <a:gd name="T11" fmla="*/ 83 h 115"/>
                <a:gd name="T12" fmla="*/ 1 w 57"/>
                <a:gd name="T13" fmla="*/ 71 h 115"/>
                <a:gd name="T14" fmla="*/ 0 w 57"/>
                <a:gd name="T15" fmla="*/ 57 h 115"/>
                <a:gd name="T16" fmla="*/ 1 w 57"/>
                <a:gd name="T17" fmla="*/ 44 h 115"/>
                <a:gd name="T18" fmla="*/ 5 w 57"/>
                <a:gd name="T19" fmla="*/ 32 h 115"/>
                <a:gd name="T20" fmla="*/ 12 w 57"/>
                <a:gd name="T21" fmla="*/ 22 h 115"/>
                <a:gd name="T22" fmla="*/ 22 w 57"/>
                <a:gd name="T23" fmla="*/ 12 h 115"/>
                <a:gd name="T24" fmla="*/ 32 w 57"/>
                <a:gd name="T25" fmla="*/ 5 h 115"/>
                <a:gd name="T26" fmla="*/ 44 w 57"/>
                <a:gd name="T27" fmla="*/ 1 h 115"/>
                <a:gd name="T28" fmla="*/ 57 w 57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115"/>
                <a:gd name="T47" fmla="*/ 57 w 5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115">
                  <a:moveTo>
                    <a:pt x="57" y="115"/>
                  </a:move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9" name="Freeform 707"/>
            <p:cNvSpPr>
              <a:spLocks/>
            </p:cNvSpPr>
            <p:nvPr/>
          </p:nvSpPr>
          <p:spPr bwMode="auto">
            <a:xfrm>
              <a:off x="2122" y="2484"/>
              <a:ext cx="36" cy="28"/>
            </a:xfrm>
            <a:custGeom>
              <a:avLst/>
              <a:gdLst>
                <a:gd name="T0" fmla="*/ 178 w 178"/>
                <a:gd name="T1" fmla="*/ 113 h 140"/>
                <a:gd name="T2" fmla="*/ 168 w 178"/>
                <a:gd name="T3" fmla="*/ 56 h 140"/>
                <a:gd name="T4" fmla="*/ 158 w 178"/>
                <a:gd name="T5" fmla="*/ 0 h 140"/>
                <a:gd name="T6" fmla="*/ 0 w 178"/>
                <a:gd name="T7" fmla="*/ 26 h 140"/>
                <a:gd name="T8" fmla="*/ 10 w 178"/>
                <a:gd name="T9" fmla="*/ 83 h 140"/>
                <a:gd name="T10" fmla="*/ 20 w 178"/>
                <a:gd name="T11" fmla="*/ 140 h 140"/>
                <a:gd name="T12" fmla="*/ 178 w 178"/>
                <a:gd name="T13" fmla="*/ 113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3"/>
                  </a:moveTo>
                  <a:lnTo>
                    <a:pt x="168" y="56"/>
                  </a:lnTo>
                  <a:lnTo>
                    <a:pt x="158" y="0"/>
                  </a:lnTo>
                  <a:lnTo>
                    <a:pt x="0" y="26"/>
                  </a:lnTo>
                  <a:lnTo>
                    <a:pt x="10" y="83"/>
                  </a:lnTo>
                  <a:lnTo>
                    <a:pt x="20" y="140"/>
                  </a:lnTo>
                  <a:lnTo>
                    <a:pt x="178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0" name="Freeform 708"/>
            <p:cNvSpPr>
              <a:spLocks/>
            </p:cNvSpPr>
            <p:nvPr/>
          </p:nvSpPr>
          <p:spPr bwMode="auto">
            <a:xfrm>
              <a:off x="2122" y="2484"/>
              <a:ext cx="36" cy="28"/>
            </a:xfrm>
            <a:custGeom>
              <a:avLst/>
              <a:gdLst>
                <a:gd name="T0" fmla="*/ 178 w 178"/>
                <a:gd name="T1" fmla="*/ 113 h 140"/>
                <a:gd name="T2" fmla="*/ 168 w 178"/>
                <a:gd name="T3" fmla="*/ 56 h 140"/>
                <a:gd name="T4" fmla="*/ 158 w 178"/>
                <a:gd name="T5" fmla="*/ 0 h 140"/>
                <a:gd name="T6" fmla="*/ 0 w 178"/>
                <a:gd name="T7" fmla="*/ 26 h 140"/>
                <a:gd name="T8" fmla="*/ 10 w 178"/>
                <a:gd name="T9" fmla="*/ 83 h 140"/>
                <a:gd name="T10" fmla="*/ 20 w 178"/>
                <a:gd name="T11" fmla="*/ 140 h 140"/>
                <a:gd name="T12" fmla="*/ 178 w 178"/>
                <a:gd name="T13" fmla="*/ 113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3"/>
                  </a:moveTo>
                  <a:lnTo>
                    <a:pt x="168" y="56"/>
                  </a:lnTo>
                  <a:lnTo>
                    <a:pt x="158" y="0"/>
                  </a:lnTo>
                  <a:lnTo>
                    <a:pt x="0" y="26"/>
                  </a:lnTo>
                  <a:lnTo>
                    <a:pt x="10" y="83"/>
                  </a:lnTo>
                  <a:lnTo>
                    <a:pt x="20" y="140"/>
                  </a:lnTo>
                  <a:lnTo>
                    <a:pt x="178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1" name="Freeform 709"/>
            <p:cNvSpPr>
              <a:spLocks/>
            </p:cNvSpPr>
            <p:nvPr/>
          </p:nvSpPr>
          <p:spPr bwMode="auto">
            <a:xfrm>
              <a:off x="2119" y="2489"/>
              <a:ext cx="5" cy="11"/>
            </a:xfrm>
            <a:custGeom>
              <a:avLst/>
              <a:gdLst>
                <a:gd name="T0" fmla="*/ 27 w 27"/>
                <a:gd name="T1" fmla="*/ 57 h 57"/>
                <a:gd name="T2" fmla="*/ 17 w 27"/>
                <a:gd name="T3" fmla="*/ 0 h 57"/>
                <a:gd name="T4" fmla="*/ 11 w 27"/>
                <a:gd name="T5" fmla="*/ 2 h 57"/>
                <a:gd name="T6" fmla="*/ 0 w 27"/>
                <a:gd name="T7" fmla="*/ 6 h 57"/>
                <a:gd name="T8" fmla="*/ 27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57"/>
                  </a:moveTo>
                  <a:lnTo>
                    <a:pt x="17" y="0"/>
                  </a:lnTo>
                  <a:lnTo>
                    <a:pt x="11" y="2"/>
                  </a:lnTo>
                  <a:lnTo>
                    <a:pt x="0" y="6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2" name="Freeform 710"/>
            <p:cNvSpPr>
              <a:spLocks/>
            </p:cNvSpPr>
            <p:nvPr/>
          </p:nvSpPr>
          <p:spPr bwMode="auto">
            <a:xfrm>
              <a:off x="2119" y="2489"/>
              <a:ext cx="3" cy="1"/>
            </a:xfrm>
            <a:custGeom>
              <a:avLst/>
              <a:gdLst>
                <a:gd name="T0" fmla="*/ 17 w 17"/>
                <a:gd name="T1" fmla="*/ 0 h 6"/>
                <a:gd name="T2" fmla="*/ 11 w 17"/>
                <a:gd name="T3" fmla="*/ 2 h 6"/>
                <a:gd name="T4" fmla="*/ 0 w 17"/>
                <a:gd name="T5" fmla="*/ 6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0"/>
                  </a:moveTo>
                  <a:lnTo>
                    <a:pt x="11" y="2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3" name="Freeform 711"/>
            <p:cNvSpPr>
              <a:spLocks/>
            </p:cNvSpPr>
            <p:nvPr/>
          </p:nvSpPr>
          <p:spPr bwMode="auto">
            <a:xfrm>
              <a:off x="2088" y="2490"/>
              <a:ext cx="41" cy="36"/>
            </a:xfrm>
            <a:custGeom>
              <a:avLst/>
              <a:gdLst>
                <a:gd name="T0" fmla="*/ 206 w 206"/>
                <a:gd name="T1" fmla="*/ 102 h 181"/>
                <a:gd name="T2" fmla="*/ 180 w 206"/>
                <a:gd name="T3" fmla="*/ 51 h 181"/>
                <a:gd name="T4" fmla="*/ 153 w 206"/>
                <a:gd name="T5" fmla="*/ 0 h 181"/>
                <a:gd name="T6" fmla="*/ 0 w 206"/>
                <a:gd name="T7" fmla="*/ 79 h 181"/>
                <a:gd name="T8" fmla="*/ 26 w 206"/>
                <a:gd name="T9" fmla="*/ 130 h 181"/>
                <a:gd name="T10" fmla="*/ 53 w 206"/>
                <a:gd name="T11" fmla="*/ 181 h 181"/>
                <a:gd name="T12" fmla="*/ 206 w 206"/>
                <a:gd name="T13" fmla="*/ 102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1"/>
                <a:gd name="T23" fmla="*/ 206 w 206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1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9"/>
                  </a:lnTo>
                  <a:lnTo>
                    <a:pt x="26" y="130"/>
                  </a:lnTo>
                  <a:lnTo>
                    <a:pt x="53" y="181"/>
                  </a:lnTo>
                  <a:lnTo>
                    <a:pt x="20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4" name="Freeform 712"/>
            <p:cNvSpPr>
              <a:spLocks/>
            </p:cNvSpPr>
            <p:nvPr/>
          </p:nvSpPr>
          <p:spPr bwMode="auto">
            <a:xfrm>
              <a:off x="2088" y="2490"/>
              <a:ext cx="41" cy="36"/>
            </a:xfrm>
            <a:custGeom>
              <a:avLst/>
              <a:gdLst>
                <a:gd name="T0" fmla="*/ 206 w 206"/>
                <a:gd name="T1" fmla="*/ 102 h 181"/>
                <a:gd name="T2" fmla="*/ 180 w 206"/>
                <a:gd name="T3" fmla="*/ 51 h 181"/>
                <a:gd name="T4" fmla="*/ 153 w 206"/>
                <a:gd name="T5" fmla="*/ 0 h 181"/>
                <a:gd name="T6" fmla="*/ 0 w 206"/>
                <a:gd name="T7" fmla="*/ 79 h 181"/>
                <a:gd name="T8" fmla="*/ 26 w 206"/>
                <a:gd name="T9" fmla="*/ 130 h 181"/>
                <a:gd name="T10" fmla="*/ 53 w 206"/>
                <a:gd name="T11" fmla="*/ 181 h 181"/>
                <a:gd name="T12" fmla="*/ 206 w 206"/>
                <a:gd name="T13" fmla="*/ 102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1"/>
                <a:gd name="T23" fmla="*/ 206 w 206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1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9"/>
                  </a:lnTo>
                  <a:lnTo>
                    <a:pt x="26" y="130"/>
                  </a:lnTo>
                  <a:lnTo>
                    <a:pt x="53" y="181"/>
                  </a:lnTo>
                  <a:lnTo>
                    <a:pt x="20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5" name="Freeform 713"/>
            <p:cNvSpPr>
              <a:spLocks/>
            </p:cNvSpPr>
            <p:nvPr/>
          </p:nvSpPr>
          <p:spPr bwMode="auto">
            <a:xfrm>
              <a:off x="2086" y="2506"/>
              <a:ext cx="7" cy="10"/>
            </a:xfrm>
            <a:custGeom>
              <a:avLst/>
              <a:gdLst>
                <a:gd name="T0" fmla="*/ 38 w 38"/>
                <a:gd name="T1" fmla="*/ 51 h 51"/>
                <a:gd name="T2" fmla="*/ 12 w 38"/>
                <a:gd name="T3" fmla="*/ 0 h 51"/>
                <a:gd name="T4" fmla="*/ 6 w 38"/>
                <a:gd name="T5" fmla="*/ 3 h 51"/>
                <a:gd name="T6" fmla="*/ 0 w 38"/>
                <a:gd name="T7" fmla="*/ 8 h 51"/>
                <a:gd name="T8" fmla="*/ 38 w 38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1"/>
                <a:gd name="T17" fmla="*/ 38 w 38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1">
                  <a:moveTo>
                    <a:pt x="38" y="51"/>
                  </a:moveTo>
                  <a:lnTo>
                    <a:pt x="12" y="0"/>
                  </a:lnTo>
                  <a:lnTo>
                    <a:pt x="6" y="3"/>
                  </a:lnTo>
                  <a:lnTo>
                    <a:pt x="0" y="8"/>
                  </a:lnTo>
                  <a:lnTo>
                    <a:pt x="3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6" name="Freeform 714"/>
            <p:cNvSpPr>
              <a:spLocks/>
            </p:cNvSpPr>
            <p:nvPr/>
          </p:nvSpPr>
          <p:spPr bwMode="auto">
            <a:xfrm>
              <a:off x="2086" y="2506"/>
              <a:ext cx="2" cy="2"/>
            </a:xfrm>
            <a:custGeom>
              <a:avLst/>
              <a:gdLst>
                <a:gd name="T0" fmla="*/ 12 w 12"/>
                <a:gd name="T1" fmla="*/ 0 h 8"/>
                <a:gd name="T2" fmla="*/ 6 w 12"/>
                <a:gd name="T3" fmla="*/ 3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6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7" name="Freeform 715"/>
            <p:cNvSpPr>
              <a:spLocks/>
            </p:cNvSpPr>
            <p:nvPr/>
          </p:nvSpPr>
          <p:spPr bwMode="auto">
            <a:xfrm>
              <a:off x="2057" y="2508"/>
              <a:ext cx="44" cy="43"/>
            </a:xfrm>
            <a:custGeom>
              <a:avLst/>
              <a:gdLst>
                <a:gd name="T0" fmla="*/ 220 w 220"/>
                <a:gd name="T1" fmla="*/ 86 h 215"/>
                <a:gd name="T2" fmla="*/ 181 w 220"/>
                <a:gd name="T3" fmla="*/ 43 h 215"/>
                <a:gd name="T4" fmla="*/ 143 w 220"/>
                <a:gd name="T5" fmla="*/ 0 h 215"/>
                <a:gd name="T6" fmla="*/ 0 w 220"/>
                <a:gd name="T7" fmla="*/ 128 h 215"/>
                <a:gd name="T8" fmla="*/ 39 w 220"/>
                <a:gd name="T9" fmla="*/ 172 h 215"/>
                <a:gd name="T10" fmla="*/ 78 w 220"/>
                <a:gd name="T11" fmla="*/ 215 h 215"/>
                <a:gd name="T12" fmla="*/ 220 w 220"/>
                <a:gd name="T13" fmla="*/ 8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220" y="86"/>
                  </a:moveTo>
                  <a:lnTo>
                    <a:pt x="181" y="43"/>
                  </a:lnTo>
                  <a:lnTo>
                    <a:pt x="143" y="0"/>
                  </a:lnTo>
                  <a:lnTo>
                    <a:pt x="0" y="128"/>
                  </a:lnTo>
                  <a:lnTo>
                    <a:pt x="39" y="172"/>
                  </a:lnTo>
                  <a:lnTo>
                    <a:pt x="78" y="215"/>
                  </a:lnTo>
                  <a:lnTo>
                    <a:pt x="22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8" name="Freeform 716"/>
            <p:cNvSpPr>
              <a:spLocks/>
            </p:cNvSpPr>
            <p:nvPr/>
          </p:nvSpPr>
          <p:spPr bwMode="auto">
            <a:xfrm>
              <a:off x="2057" y="2508"/>
              <a:ext cx="44" cy="43"/>
            </a:xfrm>
            <a:custGeom>
              <a:avLst/>
              <a:gdLst>
                <a:gd name="T0" fmla="*/ 220 w 220"/>
                <a:gd name="T1" fmla="*/ 86 h 215"/>
                <a:gd name="T2" fmla="*/ 181 w 220"/>
                <a:gd name="T3" fmla="*/ 43 h 215"/>
                <a:gd name="T4" fmla="*/ 143 w 220"/>
                <a:gd name="T5" fmla="*/ 0 h 215"/>
                <a:gd name="T6" fmla="*/ 0 w 220"/>
                <a:gd name="T7" fmla="*/ 128 h 215"/>
                <a:gd name="T8" fmla="*/ 39 w 220"/>
                <a:gd name="T9" fmla="*/ 172 h 215"/>
                <a:gd name="T10" fmla="*/ 78 w 220"/>
                <a:gd name="T11" fmla="*/ 215 h 215"/>
                <a:gd name="T12" fmla="*/ 220 w 220"/>
                <a:gd name="T13" fmla="*/ 8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220" y="86"/>
                  </a:moveTo>
                  <a:lnTo>
                    <a:pt x="181" y="43"/>
                  </a:lnTo>
                  <a:lnTo>
                    <a:pt x="143" y="0"/>
                  </a:lnTo>
                  <a:lnTo>
                    <a:pt x="0" y="128"/>
                  </a:lnTo>
                  <a:lnTo>
                    <a:pt x="39" y="172"/>
                  </a:lnTo>
                  <a:lnTo>
                    <a:pt x="78" y="215"/>
                  </a:lnTo>
                  <a:lnTo>
                    <a:pt x="220" y="8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9" name="Freeform 717"/>
            <p:cNvSpPr>
              <a:spLocks/>
            </p:cNvSpPr>
            <p:nvPr/>
          </p:nvSpPr>
          <p:spPr bwMode="auto">
            <a:xfrm>
              <a:off x="2056" y="2533"/>
              <a:ext cx="9" cy="9"/>
            </a:xfrm>
            <a:custGeom>
              <a:avLst/>
              <a:gdLst>
                <a:gd name="T0" fmla="*/ 46 w 46"/>
                <a:gd name="T1" fmla="*/ 44 h 44"/>
                <a:gd name="T2" fmla="*/ 7 w 46"/>
                <a:gd name="T3" fmla="*/ 0 h 44"/>
                <a:gd name="T4" fmla="*/ 0 w 46"/>
                <a:gd name="T5" fmla="*/ 9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0" name="Line 718"/>
            <p:cNvSpPr>
              <a:spLocks noChangeShapeType="1"/>
            </p:cNvSpPr>
            <p:nvPr/>
          </p:nvSpPr>
          <p:spPr bwMode="auto">
            <a:xfrm flipH="1">
              <a:off x="2056" y="253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1" name="Freeform 719"/>
            <p:cNvSpPr>
              <a:spLocks/>
            </p:cNvSpPr>
            <p:nvPr/>
          </p:nvSpPr>
          <p:spPr bwMode="auto">
            <a:xfrm>
              <a:off x="2030" y="2535"/>
              <a:ext cx="44" cy="48"/>
            </a:xfrm>
            <a:custGeom>
              <a:avLst/>
              <a:gdLst>
                <a:gd name="T0" fmla="*/ 219 w 219"/>
                <a:gd name="T1" fmla="*/ 69 h 242"/>
                <a:gd name="T2" fmla="*/ 172 w 219"/>
                <a:gd name="T3" fmla="*/ 35 h 242"/>
                <a:gd name="T4" fmla="*/ 126 w 219"/>
                <a:gd name="T5" fmla="*/ 0 h 242"/>
                <a:gd name="T6" fmla="*/ 0 w 219"/>
                <a:gd name="T7" fmla="*/ 173 h 242"/>
                <a:gd name="T8" fmla="*/ 47 w 219"/>
                <a:gd name="T9" fmla="*/ 208 h 242"/>
                <a:gd name="T10" fmla="*/ 94 w 219"/>
                <a:gd name="T11" fmla="*/ 242 h 242"/>
                <a:gd name="T12" fmla="*/ 219 w 219"/>
                <a:gd name="T13" fmla="*/ 69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2"/>
                <a:gd name="T23" fmla="*/ 219 w 219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2">
                  <a:moveTo>
                    <a:pt x="219" y="69"/>
                  </a:moveTo>
                  <a:lnTo>
                    <a:pt x="172" y="35"/>
                  </a:lnTo>
                  <a:lnTo>
                    <a:pt x="126" y="0"/>
                  </a:lnTo>
                  <a:lnTo>
                    <a:pt x="0" y="173"/>
                  </a:lnTo>
                  <a:lnTo>
                    <a:pt x="47" y="208"/>
                  </a:lnTo>
                  <a:lnTo>
                    <a:pt x="94" y="242"/>
                  </a:lnTo>
                  <a:lnTo>
                    <a:pt x="219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2" name="Freeform 720"/>
            <p:cNvSpPr>
              <a:spLocks/>
            </p:cNvSpPr>
            <p:nvPr/>
          </p:nvSpPr>
          <p:spPr bwMode="auto">
            <a:xfrm>
              <a:off x="2030" y="2535"/>
              <a:ext cx="44" cy="48"/>
            </a:xfrm>
            <a:custGeom>
              <a:avLst/>
              <a:gdLst>
                <a:gd name="T0" fmla="*/ 219 w 219"/>
                <a:gd name="T1" fmla="*/ 69 h 242"/>
                <a:gd name="T2" fmla="*/ 172 w 219"/>
                <a:gd name="T3" fmla="*/ 35 h 242"/>
                <a:gd name="T4" fmla="*/ 126 w 219"/>
                <a:gd name="T5" fmla="*/ 0 h 242"/>
                <a:gd name="T6" fmla="*/ 0 w 219"/>
                <a:gd name="T7" fmla="*/ 173 h 242"/>
                <a:gd name="T8" fmla="*/ 47 w 219"/>
                <a:gd name="T9" fmla="*/ 208 h 242"/>
                <a:gd name="T10" fmla="*/ 94 w 219"/>
                <a:gd name="T11" fmla="*/ 242 h 242"/>
                <a:gd name="T12" fmla="*/ 219 w 219"/>
                <a:gd name="T13" fmla="*/ 69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2"/>
                <a:gd name="T23" fmla="*/ 219 w 219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2">
                  <a:moveTo>
                    <a:pt x="219" y="69"/>
                  </a:moveTo>
                  <a:lnTo>
                    <a:pt x="172" y="35"/>
                  </a:lnTo>
                  <a:lnTo>
                    <a:pt x="126" y="0"/>
                  </a:lnTo>
                  <a:lnTo>
                    <a:pt x="0" y="173"/>
                  </a:lnTo>
                  <a:lnTo>
                    <a:pt x="47" y="208"/>
                  </a:lnTo>
                  <a:lnTo>
                    <a:pt x="94" y="242"/>
                  </a:lnTo>
                  <a:lnTo>
                    <a:pt x="219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3" name="Freeform 721"/>
            <p:cNvSpPr>
              <a:spLocks/>
            </p:cNvSpPr>
            <p:nvPr/>
          </p:nvSpPr>
          <p:spPr bwMode="auto">
            <a:xfrm>
              <a:off x="2029" y="2570"/>
              <a:ext cx="11" cy="7"/>
            </a:xfrm>
            <a:custGeom>
              <a:avLst/>
              <a:gdLst>
                <a:gd name="T0" fmla="*/ 52 w 52"/>
                <a:gd name="T1" fmla="*/ 35 h 35"/>
                <a:gd name="T2" fmla="*/ 5 w 52"/>
                <a:gd name="T3" fmla="*/ 0 h 35"/>
                <a:gd name="T4" fmla="*/ 0 w 52"/>
                <a:gd name="T5" fmla="*/ 9 h 35"/>
                <a:gd name="T6" fmla="*/ 52 w 52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5"/>
                <a:gd name="T14" fmla="*/ 52 w 52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5">
                  <a:moveTo>
                    <a:pt x="52" y="35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4" name="Line 722"/>
            <p:cNvSpPr>
              <a:spLocks noChangeShapeType="1"/>
            </p:cNvSpPr>
            <p:nvPr/>
          </p:nvSpPr>
          <p:spPr bwMode="auto">
            <a:xfrm flipH="1">
              <a:off x="2029" y="25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5" name="Freeform 723"/>
            <p:cNvSpPr>
              <a:spLocks/>
            </p:cNvSpPr>
            <p:nvPr/>
          </p:nvSpPr>
          <p:spPr bwMode="auto">
            <a:xfrm>
              <a:off x="2008" y="2571"/>
              <a:ext cx="42" cy="53"/>
            </a:xfrm>
            <a:custGeom>
              <a:avLst/>
              <a:gdLst>
                <a:gd name="T0" fmla="*/ 210 w 210"/>
                <a:gd name="T1" fmla="*/ 51 h 263"/>
                <a:gd name="T2" fmla="*/ 158 w 210"/>
                <a:gd name="T3" fmla="*/ 26 h 263"/>
                <a:gd name="T4" fmla="*/ 106 w 210"/>
                <a:gd name="T5" fmla="*/ 0 h 263"/>
                <a:gd name="T6" fmla="*/ 0 w 210"/>
                <a:gd name="T7" fmla="*/ 212 h 263"/>
                <a:gd name="T8" fmla="*/ 52 w 210"/>
                <a:gd name="T9" fmla="*/ 238 h 263"/>
                <a:gd name="T10" fmla="*/ 105 w 210"/>
                <a:gd name="T11" fmla="*/ 263 h 263"/>
                <a:gd name="T12" fmla="*/ 210 w 210"/>
                <a:gd name="T13" fmla="*/ 51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63"/>
                <a:gd name="T23" fmla="*/ 210 w 21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63">
                  <a:moveTo>
                    <a:pt x="210" y="51"/>
                  </a:moveTo>
                  <a:lnTo>
                    <a:pt x="158" y="26"/>
                  </a:lnTo>
                  <a:lnTo>
                    <a:pt x="106" y="0"/>
                  </a:lnTo>
                  <a:lnTo>
                    <a:pt x="0" y="212"/>
                  </a:lnTo>
                  <a:lnTo>
                    <a:pt x="52" y="238"/>
                  </a:lnTo>
                  <a:lnTo>
                    <a:pt x="105" y="263"/>
                  </a:lnTo>
                  <a:lnTo>
                    <a:pt x="21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6" name="Freeform 724"/>
            <p:cNvSpPr>
              <a:spLocks/>
            </p:cNvSpPr>
            <p:nvPr/>
          </p:nvSpPr>
          <p:spPr bwMode="auto">
            <a:xfrm>
              <a:off x="2008" y="2571"/>
              <a:ext cx="42" cy="53"/>
            </a:xfrm>
            <a:custGeom>
              <a:avLst/>
              <a:gdLst>
                <a:gd name="T0" fmla="*/ 210 w 210"/>
                <a:gd name="T1" fmla="*/ 51 h 263"/>
                <a:gd name="T2" fmla="*/ 158 w 210"/>
                <a:gd name="T3" fmla="*/ 26 h 263"/>
                <a:gd name="T4" fmla="*/ 106 w 210"/>
                <a:gd name="T5" fmla="*/ 0 h 263"/>
                <a:gd name="T6" fmla="*/ 0 w 210"/>
                <a:gd name="T7" fmla="*/ 212 h 263"/>
                <a:gd name="T8" fmla="*/ 52 w 210"/>
                <a:gd name="T9" fmla="*/ 238 h 263"/>
                <a:gd name="T10" fmla="*/ 105 w 210"/>
                <a:gd name="T11" fmla="*/ 263 h 263"/>
                <a:gd name="T12" fmla="*/ 210 w 210"/>
                <a:gd name="T13" fmla="*/ 51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63"/>
                <a:gd name="T23" fmla="*/ 210 w 210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63">
                  <a:moveTo>
                    <a:pt x="210" y="51"/>
                  </a:moveTo>
                  <a:lnTo>
                    <a:pt x="158" y="26"/>
                  </a:lnTo>
                  <a:lnTo>
                    <a:pt x="106" y="0"/>
                  </a:lnTo>
                  <a:lnTo>
                    <a:pt x="0" y="212"/>
                  </a:lnTo>
                  <a:lnTo>
                    <a:pt x="52" y="238"/>
                  </a:lnTo>
                  <a:lnTo>
                    <a:pt x="105" y="263"/>
                  </a:lnTo>
                  <a:lnTo>
                    <a:pt x="210" y="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7" name="Freeform 725"/>
            <p:cNvSpPr>
              <a:spLocks/>
            </p:cNvSpPr>
            <p:nvPr/>
          </p:nvSpPr>
          <p:spPr bwMode="auto">
            <a:xfrm>
              <a:off x="2008" y="2614"/>
              <a:ext cx="11" cy="5"/>
            </a:xfrm>
            <a:custGeom>
              <a:avLst/>
              <a:gdLst>
                <a:gd name="T0" fmla="*/ 54 w 54"/>
                <a:gd name="T1" fmla="*/ 26 h 26"/>
                <a:gd name="T2" fmla="*/ 2 w 54"/>
                <a:gd name="T3" fmla="*/ 0 h 26"/>
                <a:gd name="T4" fmla="*/ 0 w 54"/>
                <a:gd name="T5" fmla="*/ 8 h 26"/>
                <a:gd name="T6" fmla="*/ 54 w 54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6"/>
                <a:gd name="T14" fmla="*/ 54 w 5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6">
                  <a:moveTo>
                    <a:pt x="54" y="26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8" name="Line 726"/>
            <p:cNvSpPr>
              <a:spLocks noChangeShapeType="1"/>
            </p:cNvSpPr>
            <p:nvPr/>
          </p:nvSpPr>
          <p:spPr bwMode="auto">
            <a:xfrm flipH="1">
              <a:off x="2008" y="261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9" name="Freeform 727"/>
            <p:cNvSpPr>
              <a:spLocks/>
            </p:cNvSpPr>
            <p:nvPr/>
          </p:nvSpPr>
          <p:spPr bwMode="auto">
            <a:xfrm>
              <a:off x="1992" y="2615"/>
              <a:ext cx="38" cy="56"/>
            </a:xfrm>
            <a:custGeom>
              <a:avLst/>
              <a:gdLst>
                <a:gd name="T0" fmla="*/ 189 w 189"/>
                <a:gd name="T1" fmla="*/ 35 h 279"/>
                <a:gd name="T2" fmla="*/ 134 w 189"/>
                <a:gd name="T3" fmla="*/ 18 h 279"/>
                <a:gd name="T4" fmla="*/ 80 w 189"/>
                <a:gd name="T5" fmla="*/ 0 h 279"/>
                <a:gd name="T6" fmla="*/ 0 w 189"/>
                <a:gd name="T7" fmla="*/ 243 h 279"/>
                <a:gd name="T8" fmla="*/ 55 w 189"/>
                <a:gd name="T9" fmla="*/ 261 h 279"/>
                <a:gd name="T10" fmla="*/ 109 w 189"/>
                <a:gd name="T11" fmla="*/ 279 h 279"/>
                <a:gd name="T12" fmla="*/ 189 w 189"/>
                <a:gd name="T13" fmla="*/ 35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9"/>
                <a:gd name="T23" fmla="*/ 189 w 189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9">
                  <a:moveTo>
                    <a:pt x="189" y="35"/>
                  </a:moveTo>
                  <a:lnTo>
                    <a:pt x="134" y="18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1"/>
                  </a:lnTo>
                  <a:lnTo>
                    <a:pt x="109" y="279"/>
                  </a:lnTo>
                  <a:lnTo>
                    <a:pt x="18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0" name="Freeform 728"/>
            <p:cNvSpPr>
              <a:spLocks/>
            </p:cNvSpPr>
            <p:nvPr/>
          </p:nvSpPr>
          <p:spPr bwMode="auto">
            <a:xfrm>
              <a:off x="1992" y="2615"/>
              <a:ext cx="38" cy="56"/>
            </a:xfrm>
            <a:custGeom>
              <a:avLst/>
              <a:gdLst>
                <a:gd name="T0" fmla="*/ 189 w 189"/>
                <a:gd name="T1" fmla="*/ 35 h 279"/>
                <a:gd name="T2" fmla="*/ 134 w 189"/>
                <a:gd name="T3" fmla="*/ 18 h 279"/>
                <a:gd name="T4" fmla="*/ 80 w 189"/>
                <a:gd name="T5" fmla="*/ 0 h 279"/>
                <a:gd name="T6" fmla="*/ 0 w 189"/>
                <a:gd name="T7" fmla="*/ 243 h 279"/>
                <a:gd name="T8" fmla="*/ 55 w 189"/>
                <a:gd name="T9" fmla="*/ 261 h 279"/>
                <a:gd name="T10" fmla="*/ 109 w 189"/>
                <a:gd name="T11" fmla="*/ 279 h 279"/>
                <a:gd name="T12" fmla="*/ 189 w 189"/>
                <a:gd name="T13" fmla="*/ 35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9"/>
                <a:gd name="T23" fmla="*/ 189 w 189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9">
                  <a:moveTo>
                    <a:pt x="189" y="35"/>
                  </a:moveTo>
                  <a:lnTo>
                    <a:pt x="134" y="18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1"/>
                  </a:lnTo>
                  <a:lnTo>
                    <a:pt x="109" y="279"/>
                  </a:lnTo>
                  <a:lnTo>
                    <a:pt x="189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1" name="Freeform 729"/>
            <p:cNvSpPr>
              <a:spLocks/>
            </p:cNvSpPr>
            <p:nvPr/>
          </p:nvSpPr>
          <p:spPr bwMode="auto">
            <a:xfrm>
              <a:off x="1991" y="2664"/>
              <a:ext cx="12" cy="4"/>
            </a:xfrm>
            <a:custGeom>
              <a:avLst/>
              <a:gdLst>
                <a:gd name="T0" fmla="*/ 57 w 57"/>
                <a:gd name="T1" fmla="*/ 18 h 18"/>
                <a:gd name="T2" fmla="*/ 2 w 57"/>
                <a:gd name="T3" fmla="*/ 0 h 18"/>
                <a:gd name="T4" fmla="*/ 0 w 57"/>
                <a:gd name="T5" fmla="*/ 7 h 18"/>
                <a:gd name="T6" fmla="*/ 57 w 57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8"/>
                <a:gd name="T14" fmla="*/ 57 w 57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8">
                  <a:moveTo>
                    <a:pt x="57" y="18"/>
                  </a:moveTo>
                  <a:lnTo>
                    <a:pt x="2" y="0"/>
                  </a:lnTo>
                  <a:lnTo>
                    <a:pt x="0" y="7"/>
                  </a:lnTo>
                  <a:lnTo>
                    <a:pt x="5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2" name="Line 730"/>
            <p:cNvSpPr>
              <a:spLocks noChangeShapeType="1"/>
            </p:cNvSpPr>
            <p:nvPr/>
          </p:nvSpPr>
          <p:spPr bwMode="auto">
            <a:xfrm flipH="1">
              <a:off x="1991" y="26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3" name="Freeform 731"/>
            <p:cNvSpPr>
              <a:spLocks/>
            </p:cNvSpPr>
            <p:nvPr/>
          </p:nvSpPr>
          <p:spPr bwMode="auto">
            <a:xfrm>
              <a:off x="1981" y="2665"/>
              <a:ext cx="33" cy="58"/>
            </a:xfrm>
            <a:custGeom>
              <a:avLst/>
              <a:gdLst>
                <a:gd name="T0" fmla="*/ 165 w 165"/>
                <a:gd name="T1" fmla="*/ 22 h 287"/>
                <a:gd name="T2" fmla="*/ 109 w 165"/>
                <a:gd name="T3" fmla="*/ 11 h 287"/>
                <a:gd name="T4" fmla="*/ 52 w 165"/>
                <a:gd name="T5" fmla="*/ 0 h 287"/>
                <a:gd name="T6" fmla="*/ 0 w 165"/>
                <a:gd name="T7" fmla="*/ 265 h 287"/>
                <a:gd name="T8" fmla="*/ 56 w 165"/>
                <a:gd name="T9" fmla="*/ 276 h 287"/>
                <a:gd name="T10" fmla="*/ 113 w 165"/>
                <a:gd name="T11" fmla="*/ 287 h 287"/>
                <a:gd name="T12" fmla="*/ 165 w 165"/>
                <a:gd name="T13" fmla="*/ 22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7"/>
                <a:gd name="T23" fmla="*/ 165 w 165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7">
                  <a:moveTo>
                    <a:pt x="165" y="22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5"/>
                  </a:lnTo>
                  <a:lnTo>
                    <a:pt x="56" y="276"/>
                  </a:lnTo>
                  <a:lnTo>
                    <a:pt x="113" y="287"/>
                  </a:lnTo>
                  <a:lnTo>
                    <a:pt x="165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4" name="Freeform 732"/>
            <p:cNvSpPr>
              <a:spLocks/>
            </p:cNvSpPr>
            <p:nvPr/>
          </p:nvSpPr>
          <p:spPr bwMode="auto">
            <a:xfrm>
              <a:off x="1981" y="2665"/>
              <a:ext cx="33" cy="58"/>
            </a:xfrm>
            <a:custGeom>
              <a:avLst/>
              <a:gdLst>
                <a:gd name="T0" fmla="*/ 165 w 165"/>
                <a:gd name="T1" fmla="*/ 22 h 287"/>
                <a:gd name="T2" fmla="*/ 109 w 165"/>
                <a:gd name="T3" fmla="*/ 11 h 287"/>
                <a:gd name="T4" fmla="*/ 52 w 165"/>
                <a:gd name="T5" fmla="*/ 0 h 287"/>
                <a:gd name="T6" fmla="*/ 0 w 165"/>
                <a:gd name="T7" fmla="*/ 265 h 287"/>
                <a:gd name="T8" fmla="*/ 56 w 165"/>
                <a:gd name="T9" fmla="*/ 276 h 287"/>
                <a:gd name="T10" fmla="*/ 113 w 165"/>
                <a:gd name="T11" fmla="*/ 287 h 287"/>
                <a:gd name="T12" fmla="*/ 165 w 165"/>
                <a:gd name="T13" fmla="*/ 22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7"/>
                <a:gd name="T23" fmla="*/ 165 w 165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7">
                  <a:moveTo>
                    <a:pt x="165" y="22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5"/>
                  </a:lnTo>
                  <a:lnTo>
                    <a:pt x="56" y="276"/>
                  </a:lnTo>
                  <a:lnTo>
                    <a:pt x="113" y="287"/>
                  </a:lnTo>
                  <a:lnTo>
                    <a:pt x="165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5" name="Freeform 733"/>
            <p:cNvSpPr>
              <a:spLocks/>
            </p:cNvSpPr>
            <p:nvPr/>
          </p:nvSpPr>
          <p:spPr bwMode="auto">
            <a:xfrm>
              <a:off x="1981" y="2718"/>
              <a:ext cx="11" cy="3"/>
            </a:xfrm>
            <a:custGeom>
              <a:avLst/>
              <a:gdLst>
                <a:gd name="T0" fmla="*/ 57 w 57"/>
                <a:gd name="T1" fmla="*/ 11 h 11"/>
                <a:gd name="T2" fmla="*/ 1 w 57"/>
                <a:gd name="T3" fmla="*/ 0 h 11"/>
                <a:gd name="T4" fmla="*/ 0 w 57"/>
                <a:gd name="T5" fmla="*/ 7 h 11"/>
                <a:gd name="T6" fmla="*/ 57 w 57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1"/>
                <a:gd name="T14" fmla="*/ 57 w 57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1">
                  <a:moveTo>
                    <a:pt x="57" y="11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6" name="Line 734"/>
            <p:cNvSpPr>
              <a:spLocks noChangeShapeType="1"/>
            </p:cNvSpPr>
            <p:nvPr/>
          </p:nvSpPr>
          <p:spPr bwMode="auto">
            <a:xfrm flipH="1">
              <a:off x="1981" y="271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7" name="Freeform 735"/>
            <p:cNvSpPr>
              <a:spLocks/>
            </p:cNvSpPr>
            <p:nvPr/>
          </p:nvSpPr>
          <p:spPr bwMode="auto">
            <a:xfrm>
              <a:off x="1976" y="2720"/>
              <a:ext cx="28" cy="57"/>
            </a:xfrm>
            <a:custGeom>
              <a:avLst/>
              <a:gdLst>
                <a:gd name="T0" fmla="*/ 138 w 138"/>
                <a:gd name="T1" fmla="*/ 8 h 287"/>
                <a:gd name="T2" fmla="*/ 80 w 138"/>
                <a:gd name="T3" fmla="*/ 4 h 287"/>
                <a:gd name="T4" fmla="*/ 23 w 138"/>
                <a:gd name="T5" fmla="*/ 0 h 287"/>
                <a:gd name="T6" fmla="*/ 0 w 138"/>
                <a:gd name="T7" fmla="*/ 278 h 287"/>
                <a:gd name="T8" fmla="*/ 58 w 138"/>
                <a:gd name="T9" fmla="*/ 283 h 287"/>
                <a:gd name="T10" fmla="*/ 116 w 138"/>
                <a:gd name="T11" fmla="*/ 287 h 287"/>
                <a:gd name="T12" fmla="*/ 138 w 138"/>
                <a:gd name="T13" fmla="*/ 8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8"/>
                  </a:moveTo>
                  <a:lnTo>
                    <a:pt x="80" y="4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8" y="283"/>
                  </a:lnTo>
                  <a:lnTo>
                    <a:pt x="116" y="287"/>
                  </a:lnTo>
                  <a:lnTo>
                    <a:pt x="13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8" name="Freeform 736"/>
            <p:cNvSpPr>
              <a:spLocks/>
            </p:cNvSpPr>
            <p:nvPr/>
          </p:nvSpPr>
          <p:spPr bwMode="auto">
            <a:xfrm>
              <a:off x="1976" y="2720"/>
              <a:ext cx="28" cy="57"/>
            </a:xfrm>
            <a:custGeom>
              <a:avLst/>
              <a:gdLst>
                <a:gd name="T0" fmla="*/ 138 w 138"/>
                <a:gd name="T1" fmla="*/ 8 h 287"/>
                <a:gd name="T2" fmla="*/ 80 w 138"/>
                <a:gd name="T3" fmla="*/ 4 h 287"/>
                <a:gd name="T4" fmla="*/ 23 w 138"/>
                <a:gd name="T5" fmla="*/ 0 h 287"/>
                <a:gd name="T6" fmla="*/ 0 w 138"/>
                <a:gd name="T7" fmla="*/ 278 h 287"/>
                <a:gd name="T8" fmla="*/ 58 w 138"/>
                <a:gd name="T9" fmla="*/ 283 h 287"/>
                <a:gd name="T10" fmla="*/ 116 w 138"/>
                <a:gd name="T11" fmla="*/ 287 h 287"/>
                <a:gd name="T12" fmla="*/ 138 w 138"/>
                <a:gd name="T13" fmla="*/ 8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8"/>
                  </a:moveTo>
                  <a:lnTo>
                    <a:pt x="80" y="4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8" y="283"/>
                  </a:lnTo>
                  <a:lnTo>
                    <a:pt x="116" y="287"/>
                  </a:lnTo>
                  <a:lnTo>
                    <a:pt x="138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69" name="Freeform 737"/>
            <p:cNvSpPr>
              <a:spLocks/>
            </p:cNvSpPr>
            <p:nvPr/>
          </p:nvSpPr>
          <p:spPr bwMode="auto">
            <a:xfrm>
              <a:off x="1976" y="2775"/>
              <a:ext cx="12" cy="2"/>
            </a:xfrm>
            <a:custGeom>
              <a:avLst/>
              <a:gdLst>
                <a:gd name="T0" fmla="*/ 58 w 58"/>
                <a:gd name="T1" fmla="*/ 5 h 6"/>
                <a:gd name="T2" fmla="*/ 0 w 58"/>
                <a:gd name="T3" fmla="*/ 0 h 6"/>
                <a:gd name="T4" fmla="*/ 0 w 58"/>
                <a:gd name="T5" fmla="*/ 6 h 6"/>
                <a:gd name="T6" fmla="*/ 58 w 58"/>
                <a:gd name="T7" fmla="*/ 5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6"/>
                <a:gd name="T14" fmla="*/ 58 w 5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6">
                  <a:moveTo>
                    <a:pt x="5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0" name="Line 738"/>
            <p:cNvSpPr>
              <a:spLocks noChangeShapeType="1"/>
            </p:cNvSpPr>
            <p:nvPr/>
          </p:nvSpPr>
          <p:spPr bwMode="auto">
            <a:xfrm>
              <a:off x="1976" y="277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1" name="Freeform 739"/>
            <p:cNvSpPr>
              <a:spLocks/>
            </p:cNvSpPr>
            <p:nvPr/>
          </p:nvSpPr>
          <p:spPr bwMode="auto">
            <a:xfrm>
              <a:off x="1976" y="2776"/>
              <a:ext cx="25" cy="56"/>
            </a:xfrm>
            <a:custGeom>
              <a:avLst/>
              <a:gdLst>
                <a:gd name="T0" fmla="*/ 116 w 124"/>
                <a:gd name="T1" fmla="*/ 0 h 282"/>
                <a:gd name="T2" fmla="*/ 58 w 124"/>
                <a:gd name="T3" fmla="*/ 2 h 282"/>
                <a:gd name="T4" fmla="*/ 0 w 124"/>
                <a:gd name="T5" fmla="*/ 3 h 282"/>
                <a:gd name="T6" fmla="*/ 8 w 124"/>
                <a:gd name="T7" fmla="*/ 282 h 282"/>
                <a:gd name="T8" fmla="*/ 66 w 124"/>
                <a:gd name="T9" fmla="*/ 281 h 282"/>
                <a:gd name="T10" fmla="*/ 124 w 124"/>
                <a:gd name="T11" fmla="*/ 280 h 282"/>
                <a:gd name="T12" fmla="*/ 116 w 124"/>
                <a:gd name="T13" fmla="*/ 0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282"/>
                <a:gd name="T23" fmla="*/ 124 w 124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282">
                  <a:moveTo>
                    <a:pt x="116" y="0"/>
                  </a:moveTo>
                  <a:lnTo>
                    <a:pt x="58" y="2"/>
                  </a:lnTo>
                  <a:lnTo>
                    <a:pt x="0" y="3"/>
                  </a:lnTo>
                  <a:lnTo>
                    <a:pt x="8" y="282"/>
                  </a:lnTo>
                  <a:lnTo>
                    <a:pt x="66" y="281"/>
                  </a:lnTo>
                  <a:lnTo>
                    <a:pt x="124" y="28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2" name="Freeform 740"/>
            <p:cNvSpPr>
              <a:spLocks/>
            </p:cNvSpPr>
            <p:nvPr/>
          </p:nvSpPr>
          <p:spPr bwMode="auto">
            <a:xfrm>
              <a:off x="1976" y="2776"/>
              <a:ext cx="25" cy="56"/>
            </a:xfrm>
            <a:custGeom>
              <a:avLst/>
              <a:gdLst>
                <a:gd name="T0" fmla="*/ 116 w 124"/>
                <a:gd name="T1" fmla="*/ 0 h 282"/>
                <a:gd name="T2" fmla="*/ 58 w 124"/>
                <a:gd name="T3" fmla="*/ 2 h 282"/>
                <a:gd name="T4" fmla="*/ 0 w 124"/>
                <a:gd name="T5" fmla="*/ 3 h 282"/>
                <a:gd name="T6" fmla="*/ 8 w 124"/>
                <a:gd name="T7" fmla="*/ 282 h 282"/>
                <a:gd name="T8" fmla="*/ 66 w 124"/>
                <a:gd name="T9" fmla="*/ 281 h 282"/>
                <a:gd name="T10" fmla="*/ 124 w 124"/>
                <a:gd name="T11" fmla="*/ 280 h 282"/>
                <a:gd name="T12" fmla="*/ 116 w 124"/>
                <a:gd name="T13" fmla="*/ 0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282"/>
                <a:gd name="T23" fmla="*/ 124 w 124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282">
                  <a:moveTo>
                    <a:pt x="116" y="0"/>
                  </a:moveTo>
                  <a:lnTo>
                    <a:pt x="58" y="2"/>
                  </a:lnTo>
                  <a:lnTo>
                    <a:pt x="0" y="3"/>
                  </a:lnTo>
                  <a:lnTo>
                    <a:pt x="8" y="282"/>
                  </a:lnTo>
                  <a:lnTo>
                    <a:pt x="66" y="281"/>
                  </a:lnTo>
                  <a:lnTo>
                    <a:pt x="124" y="280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3" name="Freeform 741"/>
            <p:cNvSpPr>
              <a:spLocks/>
            </p:cNvSpPr>
            <p:nvPr/>
          </p:nvSpPr>
          <p:spPr bwMode="auto">
            <a:xfrm>
              <a:off x="1978" y="2832"/>
              <a:ext cx="11" cy="2"/>
            </a:xfrm>
            <a:custGeom>
              <a:avLst/>
              <a:gdLst>
                <a:gd name="T0" fmla="*/ 58 w 58"/>
                <a:gd name="T1" fmla="*/ 0 h 8"/>
                <a:gd name="T2" fmla="*/ 0 w 58"/>
                <a:gd name="T3" fmla="*/ 1 h 8"/>
                <a:gd name="T4" fmla="*/ 0 w 58"/>
                <a:gd name="T5" fmla="*/ 8 h 8"/>
                <a:gd name="T6" fmla="*/ 58 w 58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8"/>
                <a:gd name="T14" fmla="*/ 58 w 5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8">
                  <a:moveTo>
                    <a:pt x="58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4" name="Line 742"/>
            <p:cNvSpPr>
              <a:spLocks noChangeShapeType="1"/>
            </p:cNvSpPr>
            <p:nvPr/>
          </p:nvSpPr>
          <p:spPr bwMode="auto">
            <a:xfrm>
              <a:off x="1978" y="283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5" name="Freeform 743"/>
            <p:cNvSpPr>
              <a:spLocks/>
            </p:cNvSpPr>
            <p:nvPr/>
          </p:nvSpPr>
          <p:spPr bwMode="auto">
            <a:xfrm>
              <a:off x="1978" y="2831"/>
              <a:ext cx="30" cy="57"/>
            </a:xfrm>
            <a:custGeom>
              <a:avLst/>
              <a:gdLst>
                <a:gd name="T0" fmla="*/ 116 w 153"/>
                <a:gd name="T1" fmla="*/ 0 h 289"/>
                <a:gd name="T2" fmla="*/ 58 w 153"/>
                <a:gd name="T3" fmla="*/ 8 h 289"/>
                <a:gd name="T4" fmla="*/ 0 w 153"/>
                <a:gd name="T5" fmla="*/ 16 h 289"/>
                <a:gd name="T6" fmla="*/ 38 w 153"/>
                <a:gd name="T7" fmla="*/ 289 h 289"/>
                <a:gd name="T8" fmla="*/ 96 w 153"/>
                <a:gd name="T9" fmla="*/ 281 h 289"/>
                <a:gd name="T10" fmla="*/ 153 w 153"/>
                <a:gd name="T11" fmla="*/ 273 h 289"/>
                <a:gd name="T12" fmla="*/ 116 w 153"/>
                <a:gd name="T13" fmla="*/ 0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9"/>
                  </a:lnTo>
                  <a:lnTo>
                    <a:pt x="96" y="281"/>
                  </a:lnTo>
                  <a:lnTo>
                    <a:pt x="153" y="273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6" name="Freeform 744"/>
            <p:cNvSpPr>
              <a:spLocks/>
            </p:cNvSpPr>
            <p:nvPr/>
          </p:nvSpPr>
          <p:spPr bwMode="auto">
            <a:xfrm>
              <a:off x="1978" y="2831"/>
              <a:ext cx="30" cy="57"/>
            </a:xfrm>
            <a:custGeom>
              <a:avLst/>
              <a:gdLst>
                <a:gd name="T0" fmla="*/ 116 w 153"/>
                <a:gd name="T1" fmla="*/ 0 h 289"/>
                <a:gd name="T2" fmla="*/ 58 w 153"/>
                <a:gd name="T3" fmla="*/ 8 h 289"/>
                <a:gd name="T4" fmla="*/ 0 w 153"/>
                <a:gd name="T5" fmla="*/ 16 h 289"/>
                <a:gd name="T6" fmla="*/ 38 w 153"/>
                <a:gd name="T7" fmla="*/ 289 h 289"/>
                <a:gd name="T8" fmla="*/ 96 w 153"/>
                <a:gd name="T9" fmla="*/ 281 h 289"/>
                <a:gd name="T10" fmla="*/ 153 w 153"/>
                <a:gd name="T11" fmla="*/ 273 h 289"/>
                <a:gd name="T12" fmla="*/ 116 w 153"/>
                <a:gd name="T13" fmla="*/ 0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9"/>
                  </a:lnTo>
                  <a:lnTo>
                    <a:pt x="96" y="281"/>
                  </a:lnTo>
                  <a:lnTo>
                    <a:pt x="153" y="273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7" name="Freeform 745"/>
            <p:cNvSpPr>
              <a:spLocks/>
            </p:cNvSpPr>
            <p:nvPr/>
          </p:nvSpPr>
          <p:spPr bwMode="auto">
            <a:xfrm>
              <a:off x="1985" y="2887"/>
              <a:ext cx="12" cy="3"/>
            </a:xfrm>
            <a:custGeom>
              <a:avLst/>
              <a:gdLst>
                <a:gd name="T0" fmla="*/ 58 w 58"/>
                <a:gd name="T1" fmla="*/ 0 h 15"/>
                <a:gd name="T2" fmla="*/ 0 w 58"/>
                <a:gd name="T3" fmla="*/ 8 h 15"/>
                <a:gd name="T4" fmla="*/ 2 w 58"/>
                <a:gd name="T5" fmla="*/ 15 h 15"/>
                <a:gd name="T6" fmla="*/ 58 w 58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5"/>
                <a:gd name="T14" fmla="*/ 58 w 58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5">
                  <a:moveTo>
                    <a:pt x="58" y="0"/>
                  </a:moveTo>
                  <a:lnTo>
                    <a:pt x="0" y="8"/>
                  </a:lnTo>
                  <a:lnTo>
                    <a:pt x="2" y="1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8" name="Line 746"/>
            <p:cNvSpPr>
              <a:spLocks noChangeShapeType="1"/>
            </p:cNvSpPr>
            <p:nvPr/>
          </p:nvSpPr>
          <p:spPr bwMode="auto">
            <a:xfrm>
              <a:off x="1985" y="28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79" name="Freeform 747"/>
            <p:cNvSpPr>
              <a:spLocks/>
            </p:cNvSpPr>
            <p:nvPr/>
          </p:nvSpPr>
          <p:spPr bwMode="auto">
            <a:xfrm>
              <a:off x="1986" y="2884"/>
              <a:ext cx="35" cy="57"/>
            </a:xfrm>
            <a:custGeom>
              <a:avLst/>
              <a:gdLst>
                <a:gd name="T0" fmla="*/ 111 w 177"/>
                <a:gd name="T1" fmla="*/ 0 h 284"/>
                <a:gd name="T2" fmla="*/ 56 w 177"/>
                <a:gd name="T3" fmla="*/ 14 h 284"/>
                <a:gd name="T4" fmla="*/ 0 w 177"/>
                <a:gd name="T5" fmla="*/ 29 h 284"/>
                <a:gd name="T6" fmla="*/ 66 w 177"/>
                <a:gd name="T7" fmla="*/ 284 h 284"/>
                <a:gd name="T8" fmla="*/ 121 w 177"/>
                <a:gd name="T9" fmla="*/ 270 h 284"/>
                <a:gd name="T10" fmla="*/ 177 w 177"/>
                <a:gd name="T11" fmla="*/ 255 h 284"/>
                <a:gd name="T12" fmla="*/ 111 w 177"/>
                <a:gd name="T13" fmla="*/ 0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4"/>
                <a:gd name="T23" fmla="*/ 177 w 177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4">
                  <a:moveTo>
                    <a:pt x="111" y="0"/>
                  </a:moveTo>
                  <a:lnTo>
                    <a:pt x="56" y="14"/>
                  </a:lnTo>
                  <a:lnTo>
                    <a:pt x="0" y="29"/>
                  </a:lnTo>
                  <a:lnTo>
                    <a:pt x="66" y="284"/>
                  </a:lnTo>
                  <a:lnTo>
                    <a:pt x="121" y="270"/>
                  </a:lnTo>
                  <a:lnTo>
                    <a:pt x="177" y="25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0" name="Freeform 748"/>
            <p:cNvSpPr>
              <a:spLocks/>
            </p:cNvSpPr>
            <p:nvPr/>
          </p:nvSpPr>
          <p:spPr bwMode="auto">
            <a:xfrm>
              <a:off x="1986" y="2884"/>
              <a:ext cx="35" cy="57"/>
            </a:xfrm>
            <a:custGeom>
              <a:avLst/>
              <a:gdLst>
                <a:gd name="T0" fmla="*/ 111 w 177"/>
                <a:gd name="T1" fmla="*/ 0 h 284"/>
                <a:gd name="T2" fmla="*/ 56 w 177"/>
                <a:gd name="T3" fmla="*/ 14 h 284"/>
                <a:gd name="T4" fmla="*/ 0 w 177"/>
                <a:gd name="T5" fmla="*/ 29 h 284"/>
                <a:gd name="T6" fmla="*/ 66 w 177"/>
                <a:gd name="T7" fmla="*/ 284 h 284"/>
                <a:gd name="T8" fmla="*/ 121 w 177"/>
                <a:gd name="T9" fmla="*/ 270 h 284"/>
                <a:gd name="T10" fmla="*/ 177 w 177"/>
                <a:gd name="T11" fmla="*/ 255 h 284"/>
                <a:gd name="T12" fmla="*/ 111 w 177"/>
                <a:gd name="T13" fmla="*/ 0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4"/>
                <a:gd name="T23" fmla="*/ 177 w 177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4">
                  <a:moveTo>
                    <a:pt x="111" y="0"/>
                  </a:moveTo>
                  <a:lnTo>
                    <a:pt x="56" y="14"/>
                  </a:lnTo>
                  <a:lnTo>
                    <a:pt x="0" y="29"/>
                  </a:lnTo>
                  <a:lnTo>
                    <a:pt x="66" y="284"/>
                  </a:lnTo>
                  <a:lnTo>
                    <a:pt x="121" y="270"/>
                  </a:lnTo>
                  <a:lnTo>
                    <a:pt x="177" y="255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1" name="Freeform 749"/>
            <p:cNvSpPr>
              <a:spLocks/>
            </p:cNvSpPr>
            <p:nvPr/>
          </p:nvSpPr>
          <p:spPr bwMode="auto">
            <a:xfrm>
              <a:off x="1999" y="2938"/>
              <a:ext cx="11" cy="4"/>
            </a:xfrm>
            <a:custGeom>
              <a:avLst/>
              <a:gdLst>
                <a:gd name="T0" fmla="*/ 55 w 55"/>
                <a:gd name="T1" fmla="*/ 0 h 22"/>
                <a:gd name="T2" fmla="*/ 0 w 55"/>
                <a:gd name="T3" fmla="*/ 14 h 22"/>
                <a:gd name="T4" fmla="*/ 2 w 55"/>
                <a:gd name="T5" fmla="*/ 22 h 22"/>
                <a:gd name="T6" fmla="*/ 55 w 5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2"/>
                <a:gd name="T14" fmla="*/ 55 w 5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2">
                  <a:moveTo>
                    <a:pt x="55" y="0"/>
                  </a:moveTo>
                  <a:lnTo>
                    <a:pt x="0" y="14"/>
                  </a:lnTo>
                  <a:lnTo>
                    <a:pt x="2" y="22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2" name="Line 750"/>
            <p:cNvSpPr>
              <a:spLocks noChangeShapeType="1"/>
            </p:cNvSpPr>
            <p:nvPr/>
          </p:nvSpPr>
          <p:spPr bwMode="auto">
            <a:xfrm>
              <a:off x="1999" y="294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3" name="Freeform 751"/>
            <p:cNvSpPr>
              <a:spLocks/>
            </p:cNvSpPr>
            <p:nvPr/>
          </p:nvSpPr>
          <p:spPr bwMode="auto">
            <a:xfrm>
              <a:off x="1999" y="2933"/>
              <a:ext cx="40" cy="55"/>
            </a:xfrm>
            <a:custGeom>
              <a:avLst/>
              <a:gdLst>
                <a:gd name="T0" fmla="*/ 106 w 200"/>
                <a:gd name="T1" fmla="*/ 0 h 273"/>
                <a:gd name="T2" fmla="*/ 53 w 200"/>
                <a:gd name="T3" fmla="*/ 23 h 273"/>
                <a:gd name="T4" fmla="*/ 0 w 200"/>
                <a:gd name="T5" fmla="*/ 45 h 273"/>
                <a:gd name="T6" fmla="*/ 93 w 200"/>
                <a:gd name="T7" fmla="*/ 273 h 273"/>
                <a:gd name="T8" fmla="*/ 146 w 200"/>
                <a:gd name="T9" fmla="*/ 251 h 273"/>
                <a:gd name="T10" fmla="*/ 200 w 200"/>
                <a:gd name="T11" fmla="*/ 229 h 273"/>
                <a:gd name="T12" fmla="*/ 106 w 200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106" y="0"/>
                  </a:moveTo>
                  <a:lnTo>
                    <a:pt x="53" y="23"/>
                  </a:lnTo>
                  <a:lnTo>
                    <a:pt x="0" y="45"/>
                  </a:lnTo>
                  <a:lnTo>
                    <a:pt x="93" y="273"/>
                  </a:lnTo>
                  <a:lnTo>
                    <a:pt x="146" y="251"/>
                  </a:lnTo>
                  <a:lnTo>
                    <a:pt x="200" y="229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4" name="Freeform 752"/>
            <p:cNvSpPr>
              <a:spLocks/>
            </p:cNvSpPr>
            <p:nvPr/>
          </p:nvSpPr>
          <p:spPr bwMode="auto">
            <a:xfrm>
              <a:off x="1999" y="2933"/>
              <a:ext cx="40" cy="55"/>
            </a:xfrm>
            <a:custGeom>
              <a:avLst/>
              <a:gdLst>
                <a:gd name="T0" fmla="*/ 106 w 200"/>
                <a:gd name="T1" fmla="*/ 0 h 273"/>
                <a:gd name="T2" fmla="*/ 53 w 200"/>
                <a:gd name="T3" fmla="*/ 23 h 273"/>
                <a:gd name="T4" fmla="*/ 0 w 200"/>
                <a:gd name="T5" fmla="*/ 45 h 273"/>
                <a:gd name="T6" fmla="*/ 93 w 200"/>
                <a:gd name="T7" fmla="*/ 273 h 273"/>
                <a:gd name="T8" fmla="*/ 146 w 200"/>
                <a:gd name="T9" fmla="*/ 251 h 273"/>
                <a:gd name="T10" fmla="*/ 200 w 200"/>
                <a:gd name="T11" fmla="*/ 229 h 273"/>
                <a:gd name="T12" fmla="*/ 106 w 200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106" y="0"/>
                  </a:moveTo>
                  <a:lnTo>
                    <a:pt x="53" y="23"/>
                  </a:lnTo>
                  <a:lnTo>
                    <a:pt x="0" y="45"/>
                  </a:lnTo>
                  <a:lnTo>
                    <a:pt x="93" y="273"/>
                  </a:lnTo>
                  <a:lnTo>
                    <a:pt x="146" y="251"/>
                  </a:lnTo>
                  <a:lnTo>
                    <a:pt x="200" y="229"/>
                  </a:lnTo>
                  <a:lnTo>
                    <a:pt x="10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5" name="Freeform 753"/>
            <p:cNvSpPr>
              <a:spLocks/>
            </p:cNvSpPr>
            <p:nvPr/>
          </p:nvSpPr>
          <p:spPr bwMode="auto">
            <a:xfrm>
              <a:off x="2018" y="2984"/>
              <a:ext cx="11" cy="6"/>
            </a:xfrm>
            <a:custGeom>
              <a:avLst/>
              <a:gdLst>
                <a:gd name="T0" fmla="*/ 53 w 53"/>
                <a:gd name="T1" fmla="*/ 0 h 30"/>
                <a:gd name="T2" fmla="*/ 0 w 53"/>
                <a:gd name="T3" fmla="*/ 22 h 30"/>
                <a:gd name="T4" fmla="*/ 3 w 53"/>
                <a:gd name="T5" fmla="*/ 30 h 30"/>
                <a:gd name="T6" fmla="*/ 53 w 5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0"/>
                <a:gd name="T14" fmla="*/ 53 w 5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0">
                  <a:moveTo>
                    <a:pt x="53" y="0"/>
                  </a:moveTo>
                  <a:lnTo>
                    <a:pt x="0" y="22"/>
                  </a:lnTo>
                  <a:lnTo>
                    <a:pt x="3" y="3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6" name="Line 754"/>
            <p:cNvSpPr>
              <a:spLocks noChangeShapeType="1"/>
            </p:cNvSpPr>
            <p:nvPr/>
          </p:nvSpPr>
          <p:spPr bwMode="auto">
            <a:xfrm>
              <a:off x="2018" y="29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7" name="Freeform 755"/>
            <p:cNvSpPr>
              <a:spLocks/>
            </p:cNvSpPr>
            <p:nvPr/>
          </p:nvSpPr>
          <p:spPr bwMode="auto">
            <a:xfrm>
              <a:off x="2019" y="2978"/>
              <a:ext cx="43" cy="50"/>
            </a:xfrm>
            <a:custGeom>
              <a:avLst/>
              <a:gdLst>
                <a:gd name="T0" fmla="*/ 100 w 216"/>
                <a:gd name="T1" fmla="*/ 0 h 254"/>
                <a:gd name="T2" fmla="*/ 50 w 216"/>
                <a:gd name="T3" fmla="*/ 30 h 254"/>
                <a:gd name="T4" fmla="*/ 0 w 216"/>
                <a:gd name="T5" fmla="*/ 60 h 254"/>
                <a:gd name="T6" fmla="*/ 116 w 216"/>
                <a:gd name="T7" fmla="*/ 254 h 254"/>
                <a:gd name="T8" fmla="*/ 166 w 216"/>
                <a:gd name="T9" fmla="*/ 224 h 254"/>
                <a:gd name="T10" fmla="*/ 216 w 216"/>
                <a:gd name="T11" fmla="*/ 194 h 254"/>
                <a:gd name="T12" fmla="*/ 100 w 216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54"/>
                <a:gd name="T23" fmla="*/ 216 w 216"/>
                <a:gd name="T24" fmla="*/ 254 h 2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54">
                  <a:moveTo>
                    <a:pt x="100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6" y="254"/>
                  </a:lnTo>
                  <a:lnTo>
                    <a:pt x="166" y="224"/>
                  </a:lnTo>
                  <a:lnTo>
                    <a:pt x="216" y="194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8" name="Freeform 756"/>
            <p:cNvSpPr>
              <a:spLocks/>
            </p:cNvSpPr>
            <p:nvPr/>
          </p:nvSpPr>
          <p:spPr bwMode="auto">
            <a:xfrm>
              <a:off x="2019" y="2978"/>
              <a:ext cx="43" cy="50"/>
            </a:xfrm>
            <a:custGeom>
              <a:avLst/>
              <a:gdLst>
                <a:gd name="T0" fmla="*/ 100 w 216"/>
                <a:gd name="T1" fmla="*/ 0 h 254"/>
                <a:gd name="T2" fmla="*/ 50 w 216"/>
                <a:gd name="T3" fmla="*/ 30 h 254"/>
                <a:gd name="T4" fmla="*/ 0 w 216"/>
                <a:gd name="T5" fmla="*/ 60 h 254"/>
                <a:gd name="T6" fmla="*/ 116 w 216"/>
                <a:gd name="T7" fmla="*/ 254 h 254"/>
                <a:gd name="T8" fmla="*/ 166 w 216"/>
                <a:gd name="T9" fmla="*/ 224 h 254"/>
                <a:gd name="T10" fmla="*/ 216 w 216"/>
                <a:gd name="T11" fmla="*/ 194 h 254"/>
                <a:gd name="T12" fmla="*/ 100 w 216"/>
                <a:gd name="T13" fmla="*/ 0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54"/>
                <a:gd name="T23" fmla="*/ 216 w 216"/>
                <a:gd name="T24" fmla="*/ 254 h 2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54">
                  <a:moveTo>
                    <a:pt x="100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6" y="254"/>
                  </a:lnTo>
                  <a:lnTo>
                    <a:pt x="166" y="224"/>
                  </a:lnTo>
                  <a:lnTo>
                    <a:pt x="216" y="194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89" name="Freeform 757"/>
            <p:cNvSpPr>
              <a:spLocks/>
            </p:cNvSpPr>
            <p:nvPr/>
          </p:nvSpPr>
          <p:spPr bwMode="auto">
            <a:xfrm>
              <a:off x="2042" y="3022"/>
              <a:ext cx="10" cy="8"/>
            </a:xfrm>
            <a:custGeom>
              <a:avLst/>
              <a:gdLst>
                <a:gd name="T0" fmla="*/ 50 w 50"/>
                <a:gd name="T1" fmla="*/ 0 h 38"/>
                <a:gd name="T2" fmla="*/ 0 w 50"/>
                <a:gd name="T3" fmla="*/ 30 h 38"/>
                <a:gd name="T4" fmla="*/ 7 w 50"/>
                <a:gd name="T5" fmla="*/ 38 h 38"/>
                <a:gd name="T6" fmla="*/ 5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50" y="0"/>
                  </a:moveTo>
                  <a:lnTo>
                    <a:pt x="0" y="30"/>
                  </a:lnTo>
                  <a:lnTo>
                    <a:pt x="7" y="3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0" name="Line 758"/>
            <p:cNvSpPr>
              <a:spLocks noChangeShapeType="1"/>
            </p:cNvSpPr>
            <p:nvPr/>
          </p:nvSpPr>
          <p:spPr bwMode="auto">
            <a:xfrm>
              <a:off x="2042" y="302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1" name="Freeform 759"/>
            <p:cNvSpPr>
              <a:spLocks/>
            </p:cNvSpPr>
            <p:nvPr/>
          </p:nvSpPr>
          <p:spPr bwMode="auto">
            <a:xfrm>
              <a:off x="2043" y="3015"/>
              <a:ext cx="44" cy="45"/>
            </a:xfrm>
            <a:custGeom>
              <a:avLst/>
              <a:gdLst>
                <a:gd name="T0" fmla="*/ 86 w 220"/>
                <a:gd name="T1" fmla="*/ 0 h 227"/>
                <a:gd name="T2" fmla="*/ 43 w 220"/>
                <a:gd name="T3" fmla="*/ 37 h 227"/>
                <a:gd name="T4" fmla="*/ 0 w 220"/>
                <a:gd name="T5" fmla="*/ 75 h 227"/>
                <a:gd name="T6" fmla="*/ 134 w 220"/>
                <a:gd name="T7" fmla="*/ 227 h 227"/>
                <a:gd name="T8" fmla="*/ 177 w 220"/>
                <a:gd name="T9" fmla="*/ 189 h 227"/>
                <a:gd name="T10" fmla="*/ 220 w 220"/>
                <a:gd name="T11" fmla="*/ 152 h 227"/>
                <a:gd name="T12" fmla="*/ 86 w 220"/>
                <a:gd name="T13" fmla="*/ 0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27"/>
                <a:gd name="T23" fmla="*/ 220 w 220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27">
                  <a:moveTo>
                    <a:pt x="86" y="0"/>
                  </a:moveTo>
                  <a:lnTo>
                    <a:pt x="43" y="37"/>
                  </a:lnTo>
                  <a:lnTo>
                    <a:pt x="0" y="75"/>
                  </a:lnTo>
                  <a:lnTo>
                    <a:pt x="134" y="227"/>
                  </a:lnTo>
                  <a:lnTo>
                    <a:pt x="177" y="189"/>
                  </a:lnTo>
                  <a:lnTo>
                    <a:pt x="220" y="15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2" name="Freeform 760"/>
            <p:cNvSpPr>
              <a:spLocks/>
            </p:cNvSpPr>
            <p:nvPr/>
          </p:nvSpPr>
          <p:spPr bwMode="auto">
            <a:xfrm>
              <a:off x="2043" y="3015"/>
              <a:ext cx="44" cy="45"/>
            </a:xfrm>
            <a:custGeom>
              <a:avLst/>
              <a:gdLst>
                <a:gd name="T0" fmla="*/ 86 w 220"/>
                <a:gd name="T1" fmla="*/ 0 h 227"/>
                <a:gd name="T2" fmla="*/ 43 w 220"/>
                <a:gd name="T3" fmla="*/ 37 h 227"/>
                <a:gd name="T4" fmla="*/ 0 w 220"/>
                <a:gd name="T5" fmla="*/ 75 h 227"/>
                <a:gd name="T6" fmla="*/ 134 w 220"/>
                <a:gd name="T7" fmla="*/ 227 h 227"/>
                <a:gd name="T8" fmla="*/ 177 w 220"/>
                <a:gd name="T9" fmla="*/ 189 h 227"/>
                <a:gd name="T10" fmla="*/ 220 w 220"/>
                <a:gd name="T11" fmla="*/ 152 h 227"/>
                <a:gd name="T12" fmla="*/ 86 w 220"/>
                <a:gd name="T13" fmla="*/ 0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27"/>
                <a:gd name="T23" fmla="*/ 220 w 220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27">
                  <a:moveTo>
                    <a:pt x="86" y="0"/>
                  </a:moveTo>
                  <a:lnTo>
                    <a:pt x="43" y="37"/>
                  </a:lnTo>
                  <a:lnTo>
                    <a:pt x="0" y="75"/>
                  </a:lnTo>
                  <a:lnTo>
                    <a:pt x="134" y="227"/>
                  </a:lnTo>
                  <a:lnTo>
                    <a:pt x="177" y="189"/>
                  </a:lnTo>
                  <a:lnTo>
                    <a:pt x="220" y="152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3" name="Freeform 761"/>
            <p:cNvSpPr>
              <a:spLocks/>
            </p:cNvSpPr>
            <p:nvPr/>
          </p:nvSpPr>
          <p:spPr bwMode="auto">
            <a:xfrm>
              <a:off x="2070" y="3053"/>
              <a:ext cx="9" cy="9"/>
            </a:xfrm>
            <a:custGeom>
              <a:avLst/>
              <a:gdLst>
                <a:gd name="T0" fmla="*/ 43 w 43"/>
                <a:gd name="T1" fmla="*/ 0 h 48"/>
                <a:gd name="T2" fmla="*/ 0 w 43"/>
                <a:gd name="T3" fmla="*/ 38 h 48"/>
                <a:gd name="T4" fmla="*/ 4 w 43"/>
                <a:gd name="T5" fmla="*/ 44 h 48"/>
                <a:gd name="T6" fmla="*/ 10 w 43"/>
                <a:gd name="T7" fmla="*/ 48 h 48"/>
                <a:gd name="T8" fmla="*/ 43 w 43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8"/>
                <a:gd name="T17" fmla="*/ 43 w 4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8">
                  <a:moveTo>
                    <a:pt x="43" y="0"/>
                  </a:moveTo>
                  <a:lnTo>
                    <a:pt x="0" y="38"/>
                  </a:lnTo>
                  <a:lnTo>
                    <a:pt x="4" y="44"/>
                  </a:lnTo>
                  <a:lnTo>
                    <a:pt x="10" y="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4" name="Freeform 762"/>
            <p:cNvSpPr>
              <a:spLocks/>
            </p:cNvSpPr>
            <p:nvPr/>
          </p:nvSpPr>
          <p:spPr bwMode="auto">
            <a:xfrm>
              <a:off x="2070" y="3060"/>
              <a:ext cx="2" cy="2"/>
            </a:xfrm>
            <a:custGeom>
              <a:avLst/>
              <a:gdLst>
                <a:gd name="T0" fmla="*/ 0 w 10"/>
                <a:gd name="T1" fmla="*/ 0 h 10"/>
                <a:gd name="T2" fmla="*/ 4 w 10"/>
                <a:gd name="T3" fmla="*/ 6 h 10"/>
                <a:gd name="T4" fmla="*/ 10 w 10"/>
                <a:gd name="T5" fmla="*/ 1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0"/>
                  </a:moveTo>
                  <a:lnTo>
                    <a:pt x="4" y="6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5" name="Freeform 763"/>
            <p:cNvSpPr>
              <a:spLocks/>
            </p:cNvSpPr>
            <p:nvPr/>
          </p:nvSpPr>
          <p:spPr bwMode="auto">
            <a:xfrm>
              <a:off x="2072" y="3043"/>
              <a:ext cx="43" cy="40"/>
            </a:xfrm>
            <a:custGeom>
              <a:avLst/>
              <a:gdLst>
                <a:gd name="T0" fmla="*/ 66 w 215"/>
                <a:gd name="T1" fmla="*/ 0 h 199"/>
                <a:gd name="T2" fmla="*/ 33 w 215"/>
                <a:gd name="T3" fmla="*/ 47 h 199"/>
                <a:gd name="T4" fmla="*/ 0 w 215"/>
                <a:gd name="T5" fmla="*/ 95 h 199"/>
                <a:gd name="T6" fmla="*/ 149 w 215"/>
                <a:gd name="T7" fmla="*/ 199 h 199"/>
                <a:gd name="T8" fmla="*/ 182 w 215"/>
                <a:gd name="T9" fmla="*/ 152 h 199"/>
                <a:gd name="T10" fmla="*/ 215 w 215"/>
                <a:gd name="T11" fmla="*/ 104 h 199"/>
                <a:gd name="T12" fmla="*/ 66 w 215"/>
                <a:gd name="T13" fmla="*/ 0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199"/>
                <a:gd name="T23" fmla="*/ 215 w 215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199">
                  <a:moveTo>
                    <a:pt x="66" y="0"/>
                  </a:moveTo>
                  <a:lnTo>
                    <a:pt x="33" y="47"/>
                  </a:lnTo>
                  <a:lnTo>
                    <a:pt x="0" y="95"/>
                  </a:lnTo>
                  <a:lnTo>
                    <a:pt x="149" y="199"/>
                  </a:lnTo>
                  <a:lnTo>
                    <a:pt x="182" y="152"/>
                  </a:lnTo>
                  <a:lnTo>
                    <a:pt x="215" y="10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6" name="Freeform 764"/>
            <p:cNvSpPr>
              <a:spLocks/>
            </p:cNvSpPr>
            <p:nvPr/>
          </p:nvSpPr>
          <p:spPr bwMode="auto">
            <a:xfrm>
              <a:off x="2072" y="3043"/>
              <a:ext cx="43" cy="40"/>
            </a:xfrm>
            <a:custGeom>
              <a:avLst/>
              <a:gdLst>
                <a:gd name="T0" fmla="*/ 66 w 215"/>
                <a:gd name="T1" fmla="*/ 0 h 199"/>
                <a:gd name="T2" fmla="*/ 33 w 215"/>
                <a:gd name="T3" fmla="*/ 47 h 199"/>
                <a:gd name="T4" fmla="*/ 0 w 215"/>
                <a:gd name="T5" fmla="*/ 95 h 199"/>
                <a:gd name="T6" fmla="*/ 149 w 215"/>
                <a:gd name="T7" fmla="*/ 199 h 199"/>
                <a:gd name="T8" fmla="*/ 182 w 215"/>
                <a:gd name="T9" fmla="*/ 152 h 199"/>
                <a:gd name="T10" fmla="*/ 215 w 215"/>
                <a:gd name="T11" fmla="*/ 104 h 199"/>
                <a:gd name="T12" fmla="*/ 66 w 215"/>
                <a:gd name="T13" fmla="*/ 0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199"/>
                <a:gd name="T23" fmla="*/ 215 w 215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199">
                  <a:moveTo>
                    <a:pt x="66" y="0"/>
                  </a:moveTo>
                  <a:lnTo>
                    <a:pt x="33" y="47"/>
                  </a:lnTo>
                  <a:lnTo>
                    <a:pt x="0" y="95"/>
                  </a:lnTo>
                  <a:lnTo>
                    <a:pt x="149" y="199"/>
                  </a:lnTo>
                  <a:lnTo>
                    <a:pt x="182" y="152"/>
                  </a:lnTo>
                  <a:lnTo>
                    <a:pt x="215" y="104"/>
                  </a:lnTo>
                  <a:lnTo>
                    <a:pt x="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7" name="Freeform 765"/>
            <p:cNvSpPr>
              <a:spLocks/>
            </p:cNvSpPr>
            <p:nvPr/>
          </p:nvSpPr>
          <p:spPr bwMode="auto">
            <a:xfrm>
              <a:off x="2102" y="3074"/>
              <a:ext cx="6" cy="11"/>
            </a:xfrm>
            <a:custGeom>
              <a:avLst/>
              <a:gdLst>
                <a:gd name="T0" fmla="*/ 33 w 33"/>
                <a:gd name="T1" fmla="*/ 0 h 54"/>
                <a:gd name="T2" fmla="*/ 0 w 33"/>
                <a:gd name="T3" fmla="*/ 47 h 54"/>
                <a:gd name="T4" fmla="*/ 5 w 33"/>
                <a:gd name="T5" fmla="*/ 51 h 54"/>
                <a:gd name="T6" fmla="*/ 15 w 33"/>
                <a:gd name="T7" fmla="*/ 54 h 54"/>
                <a:gd name="T8" fmla="*/ 33 w 33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0"/>
                  </a:moveTo>
                  <a:lnTo>
                    <a:pt x="0" y="47"/>
                  </a:lnTo>
                  <a:lnTo>
                    <a:pt x="5" y="51"/>
                  </a:lnTo>
                  <a:lnTo>
                    <a:pt x="15" y="5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8" name="Freeform 766"/>
            <p:cNvSpPr>
              <a:spLocks/>
            </p:cNvSpPr>
            <p:nvPr/>
          </p:nvSpPr>
          <p:spPr bwMode="auto">
            <a:xfrm>
              <a:off x="2102" y="3083"/>
              <a:ext cx="3" cy="2"/>
            </a:xfrm>
            <a:custGeom>
              <a:avLst/>
              <a:gdLst>
                <a:gd name="T0" fmla="*/ 0 w 15"/>
                <a:gd name="T1" fmla="*/ 0 h 7"/>
                <a:gd name="T2" fmla="*/ 5 w 15"/>
                <a:gd name="T3" fmla="*/ 4 h 7"/>
                <a:gd name="T4" fmla="*/ 15 w 15"/>
                <a:gd name="T5" fmla="*/ 7 h 7"/>
                <a:gd name="T6" fmla="*/ 0 60000 65536"/>
                <a:gd name="T7" fmla="*/ 0 60000 65536"/>
                <a:gd name="T8" fmla="*/ 0 60000 65536"/>
                <a:gd name="T9" fmla="*/ 0 w 15"/>
                <a:gd name="T10" fmla="*/ 0 h 7"/>
                <a:gd name="T11" fmla="*/ 15 w 15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7">
                  <a:moveTo>
                    <a:pt x="0" y="0"/>
                  </a:moveTo>
                  <a:lnTo>
                    <a:pt x="5" y="4"/>
                  </a:lnTo>
                  <a:lnTo>
                    <a:pt x="15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99" name="Freeform 767"/>
            <p:cNvSpPr>
              <a:spLocks/>
            </p:cNvSpPr>
            <p:nvPr/>
          </p:nvSpPr>
          <p:spPr bwMode="auto">
            <a:xfrm>
              <a:off x="2105" y="3063"/>
              <a:ext cx="38" cy="32"/>
            </a:xfrm>
            <a:custGeom>
              <a:avLst/>
              <a:gdLst>
                <a:gd name="T0" fmla="*/ 36 w 192"/>
                <a:gd name="T1" fmla="*/ 0 h 161"/>
                <a:gd name="T2" fmla="*/ 18 w 192"/>
                <a:gd name="T3" fmla="*/ 55 h 161"/>
                <a:gd name="T4" fmla="*/ 0 w 192"/>
                <a:gd name="T5" fmla="*/ 109 h 161"/>
                <a:gd name="T6" fmla="*/ 157 w 192"/>
                <a:gd name="T7" fmla="*/ 161 h 161"/>
                <a:gd name="T8" fmla="*/ 174 w 192"/>
                <a:gd name="T9" fmla="*/ 107 h 161"/>
                <a:gd name="T10" fmla="*/ 192 w 192"/>
                <a:gd name="T11" fmla="*/ 52 h 161"/>
                <a:gd name="T12" fmla="*/ 36 w 192"/>
                <a:gd name="T13" fmla="*/ 0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161"/>
                <a:gd name="T23" fmla="*/ 192 w 192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161">
                  <a:moveTo>
                    <a:pt x="36" y="0"/>
                  </a:moveTo>
                  <a:lnTo>
                    <a:pt x="18" y="55"/>
                  </a:lnTo>
                  <a:lnTo>
                    <a:pt x="0" y="109"/>
                  </a:lnTo>
                  <a:lnTo>
                    <a:pt x="157" y="161"/>
                  </a:lnTo>
                  <a:lnTo>
                    <a:pt x="174" y="107"/>
                  </a:lnTo>
                  <a:lnTo>
                    <a:pt x="192" y="5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0" name="Freeform 768"/>
            <p:cNvSpPr>
              <a:spLocks/>
            </p:cNvSpPr>
            <p:nvPr/>
          </p:nvSpPr>
          <p:spPr bwMode="auto">
            <a:xfrm>
              <a:off x="2105" y="3063"/>
              <a:ext cx="38" cy="32"/>
            </a:xfrm>
            <a:custGeom>
              <a:avLst/>
              <a:gdLst>
                <a:gd name="T0" fmla="*/ 36 w 192"/>
                <a:gd name="T1" fmla="*/ 0 h 161"/>
                <a:gd name="T2" fmla="*/ 18 w 192"/>
                <a:gd name="T3" fmla="*/ 55 h 161"/>
                <a:gd name="T4" fmla="*/ 0 w 192"/>
                <a:gd name="T5" fmla="*/ 109 h 161"/>
                <a:gd name="T6" fmla="*/ 157 w 192"/>
                <a:gd name="T7" fmla="*/ 161 h 161"/>
                <a:gd name="T8" fmla="*/ 174 w 192"/>
                <a:gd name="T9" fmla="*/ 107 h 161"/>
                <a:gd name="T10" fmla="*/ 192 w 192"/>
                <a:gd name="T11" fmla="*/ 52 h 161"/>
                <a:gd name="T12" fmla="*/ 36 w 192"/>
                <a:gd name="T13" fmla="*/ 0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161"/>
                <a:gd name="T23" fmla="*/ 192 w 192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161">
                  <a:moveTo>
                    <a:pt x="36" y="0"/>
                  </a:moveTo>
                  <a:lnTo>
                    <a:pt x="18" y="55"/>
                  </a:lnTo>
                  <a:lnTo>
                    <a:pt x="0" y="109"/>
                  </a:lnTo>
                  <a:lnTo>
                    <a:pt x="157" y="161"/>
                  </a:lnTo>
                  <a:lnTo>
                    <a:pt x="174" y="107"/>
                  </a:lnTo>
                  <a:lnTo>
                    <a:pt x="192" y="52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1" name="Freeform 769"/>
            <p:cNvSpPr>
              <a:spLocks/>
            </p:cNvSpPr>
            <p:nvPr/>
          </p:nvSpPr>
          <p:spPr bwMode="auto">
            <a:xfrm>
              <a:off x="2136" y="3084"/>
              <a:ext cx="4" cy="12"/>
            </a:xfrm>
            <a:custGeom>
              <a:avLst/>
              <a:gdLst>
                <a:gd name="T0" fmla="*/ 17 w 17"/>
                <a:gd name="T1" fmla="*/ 0 h 58"/>
                <a:gd name="T2" fmla="*/ 0 w 17"/>
                <a:gd name="T3" fmla="*/ 54 h 58"/>
                <a:gd name="T4" fmla="*/ 5 w 17"/>
                <a:gd name="T5" fmla="*/ 56 h 58"/>
                <a:gd name="T6" fmla="*/ 17 w 17"/>
                <a:gd name="T7" fmla="*/ 58 h 58"/>
                <a:gd name="T8" fmla="*/ 17 w 17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58"/>
                <a:gd name="T17" fmla="*/ 17 w 17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58">
                  <a:moveTo>
                    <a:pt x="17" y="0"/>
                  </a:moveTo>
                  <a:lnTo>
                    <a:pt x="0" y="54"/>
                  </a:lnTo>
                  <a:lnTo>
                    <a:pt x="5" y="56"/>
                  </a:lnTo>
                  <a:lnTo>
                    <a:pt x="17" y="5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2" name="Freeform 770"/>
            <p:cNvSpPr>
              <a:spLocks/>
            </p:cNvSpPr>
            <p:nvPr/>
          </p:nvSpPr>
          <p:spPr bwMode="auto">
            <a:xfrm>
              <a:off x="2136" y="3095"/>
              <a:ext cx="4" cy="1"/>
            </a:xfrm>
            <a:custGeom>
              <a:avLst/>
              <a:gdLst>
                <a:gd name="T0" fmla="*/ 0 w 17"/>
                <a:gd name="T1" fmla="*/ 0 h 4"/>
                <a:gd name="T2" fmla="*/ 5 w 17"/>
                <a:gd name="T3" fmla="*/ 2 h 4"/>
                <a:gd name="T4" fmla="*/ 17 w 17"/>
                <a:gd name="T5" fmla="*/ 4 h 4"/>
                <a:gd name="T6" fmla="*/ 0 60000 65536"/>
                <a:gd name="T7" fmla="*/ 0 60000 65536"/>
                <a:gd name="T8" fmla="*/ 0 60000 65536"/>
                <a:gd name="T9" fmla="*/ 0 w 17"/>
                <a:gd name="T10" fmla="*/ 0 h 4"/>
                <a:gd name="T11" fmla="*/ 17 w 17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4">
                  <a:moveTo>
                    <a:pt x="0" y="0"/>
                  </a:moveTo>
                  <a:lnTo>
                    <a:pt x="5" y="2"/>
                  </a:lnTo>
                  <a:lnTo>
                    <a:pt x="1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3" name="Freeform 771"/>
            <p:cNvSpPr>
              <a:spLocks/>
            </p:cNvSpPr>
            <p:nvPr/>
          </p:nvSpPr>
          <p:spPr bwMode="auto">
            <a:xfrm>
              <a:off x="2140" y="3073"/>
              <a:ext cx="32" cy="23"/>
            </a:xfrm>
            <a:custGeom>
              <a:avLst/>
              <a:gdLst>
                <a:gd name="T0" fmla="*/ 0 w 160"/>
                <a:gd name="T1" fmla="*/ 0 h 116"/>
                <a:gd name="T2" fmla="*/ 0 w 160"/>
                <a:gd name="T3" fmla="*/ 58 h 116"/>
                <a:gd name="T4" fmla="*/ 0 w 160"/>
                <a:gd name="T5" fmla="*/ 116 h 116"/>
                <a:gd name="T6" fmla="*/ 160 w 160"/>
                <a:gd name="T7" fmla="*/ 116 h 116"/>
                <a:gd name="T8" fmla="*/ 160 w 160"/>
                <a:gd name="T9" fmla="*/ 58 h 116"/>
                <a:gd name="T10" fmla="*/ 160 w 160"/>
                <a:gd name="T11" fmla="*/ 0 h 116"/>
                <a:gd name="T12" fmla="*/ 0 w 160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16"/>
                <a:gd name="T23" fmla="*/ 160 w 160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160" y="116"/>
                  </a:lnTo>
                  <a:lnTo>
                    <a:pt x="160" y="58"/>
                  </a:lnTo>
                  <a:lnTo>
                    <a:pt x="1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4" name="Freeform 772"/>
            <p:cNvSpPr>
              <a:spLocks/>
            </p:cNvSpPr>
            <p:nvPr/>
          </p:nvSpPr>
          <p:spPr bwMode="auto">
            <a:xfrm>
              <a:off x="2140" y="3073"/>
              <a:ext cx="32" cy="23"/>
            </a:xfrm>
            <a:custGeom>
              <a:avLst/>
              <a:gdLst>
                <a:gd name="T0" fmla="*/ 0 w 160"/>
                <a:gd name="T1" fmla="*/ 0 h 116"/>
                <a:gd name="T2" fmla="*/ 0 w 160"/>
                <a:gd name="T3" fmla="*/ 58 h 116"/>
                <a:gd name="T4" fmla="*/ 0 w 160"/>
                <a:gd name="T5" fmla="*/ 116 h 116"/>
                <a:gd name="T6" fmla="*/ 160 w 160"/>
                <a:gd name="T7" fmla="*/ 116 h 116"/>
                <a:gd name="T8" fmla="*/ 160 w 160"/>
                <a:gd name="T9" fmla="*/ 58 h 116"/>
                <a:gd name="T10" fmla="*/ 160 w 160"/>
                <a:gd name="T11" fmla="*/ 0 h 116"/>
                <a:gd name="T12" fmla="*/ 0 w 160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16"/>
                <a:gd name="T23" fmla="*/ 160 w 160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16">
                  <a:moveTo>
                    <a:pt x="0" y="0"/>
                  </a:moveTo>
                  <a:lnTo>
                    <a:pt x="0" y="58"/>
                  </a:lnTo>
                  <a:lnTo>
                    <a:pt x="0" y="116"/>
                  </a:lnTo>
                  <a:lnTo>
                    <a:pt x="160" y="116"/>
                  </a:lnTo>
                  <a:lnTo>
                    <a:pt x="160" y="58"/>
                  </a:lnTo>
                  <a:lnTo>
                    <a:pt x="16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5" name="Freeform 773"/>
            <p:cNvSpPr>
              <a:spLocks/>
            </p:cNvSpPr>
            <p:nvPr/>
          </p:nvSpPr>
          <p:spPr bwMode="auto">
            <a:xfrm>
              <a:off x="2172" y="3084"/>
              <a:ext cx="3" cy="12"/>
            </a:xfrm>
            <a:custGeom>
              <a:avLst/>
              <a:gdLst>
                <a:gd name="T0" fmla="*/ 0 w 18"/>
                <a:gd name="T1" fmla="*/ 0 h 58"/>
                <a:gd name="T2" fmla="*/ 0 w 18"/>
                <a:gd name="T3" fmla="*/ 58 h 58"/>
                <a:gd name="T4" fmla="*/ 7 w 18"/>
                <a:gd name="T5" fmla="*/ 58 h 58"/>
                <a:gd name="T6" fmla="*/ 18 w 18"/>
                <a:gd name="T7" fmla="*/ 54 h 58"/>
                <a:gd name="T8" fmla="*/ 0 w 1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8"/>
                <a:gd name="T17" fmla="*/ 18 w 1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8">
                  <a:moveTo>
                    <a:pt x="0" y="0"/>
                  </a:moveTo>
                  <a:lnTo>
                    <a:pt x="0" y="58"/>
                  </a:lnTo>
                  <a:lnTo>
                    <a:pt x="7" y="58"/>
                  </a:lnTo>
                  <a:lnTo>
                    <a:pt x="1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6" name="Freeform 774"/>
            <p:cNvSpPr>
              <a:spLocks/>
            </p:cNvSpPr>
            <p:nvPr/>
          </p:nvSpPr>
          <p:spPr bwMode="auto">
            <a:xfrm>
              <a:off x="2172" y="3095"/>
              <a:ext cx="3" cy="1"/>
            </a:xfrm>
            <a:custGeom>
              <a:avLst/>
              <a:gdLst>
                <a:gd name="T0" fmla="*/ 0 w 18"/>
                <a:gd name="T1" fmla="*/ 4 h 4"/>
                <a:gd name="T2" fmla="*/ 7 w 18"/>
                <a:gd name="T3" fmla="*/ 4 h 4"/>
                <a:gd name="T4" fmla="*/ 18 w 18"/>
                <a:gd name="T5" fmla="*/ 0 h 4"/>
                <a:gd name="T6" fmla="*/ 0 60000 65536"/>
                <a:gd name="T7" fmla="*/ 0 60000 65536"/>
                <a:gd name="T8" fmla="*/ 0 60000 65536"/>
                <a:gd name="T9" fmla="*/ 0 w 18"/>
                <a:gd name="T10" fmla="*/ 0 h 4"/>
                <a:gd name="T11" fmla="*/ 18 w 18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4">
                  <a:moveTo>
                    <a:pt x="0" y="4"/>
                  </a:moveTo>
                  <a:lnTo>
                    <a:pt x="7" y="4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7" name="Freeform 775"/>
            <p:cNvSpPr>
              <a:spLocks/>
            </p:cNvSpPr>
            <p:nvPr/>
          </p:nvSpPr>
          <p:spPr bwMode="auto">
            <a:xfrm>
              <a:off x="2168" y="3063"/>
              <a:ext cx="38" cy="32"/>
            </a:xfrm>
            <a:custGeom>
              <a:avLst/>
              <a:gdLst>
                <a:gd name="T0" fmla="*/ 0 w 192"/>
                <a:gd name="T1" fmla="*/ 52 h 161"/>
                <a:gd name="T2" fmla="*/ 18 w 192"/>
                <a:gd name="T3" fmla="*/ 107 h 161"/>
                <a:gd name="T4" fmla="*/ 36 w 192"/>
                <a:gd name="T5" fmla="*/ 161 h 161"/>
                <a:gd name="T6" fmla="*/ 192 w 192"/>
                <a:gd name="T7" fmla="*/ 109 h 161"/>
                <a:gd name="T8" fmla="*/ 175 w 192"/>
                <a:gd name="T9" fmla="*/ 55 h 161"/>
                <a:gd name="T10" fmla="*/ 157 w 192"/>
                <a:gd name="T11" fmla="*/ 0 h 161"/>
                <a:gd name="T12" fmla="*/ 0 w 192"/>
                <a:gd name="T13" fmla="*/ 52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161"/>
                <a:gd name="T23" fmla="*/ 192 w 192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161">
                  <a:moveTo>
                    <a:pt x="0" y="52"/>
                  </a:moveTo>
                  <a:lnTo>
                    <a:pt x="18" y="107"/>
                  </a:lnTo>
                  <a:lnTo>
                    <a:pt x="36" y="161"/>
                  </a:lnTo>
                  <a:lnTo>
                    <a:pt x="192" y="109"/>
                  </a:lnTo>
                  <a:lnTo>
                    <a:pt x="175" y="55"/>
                  </a:lnTo>
                  <a:lnTo>
                    <a:pt x="157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8" name="Freeform 776"/>
            <p:cNvSpPr>
              <a:spLocks/>
            </p:cNvSpPr>
            <p:nvPr/>
          </p:nvSpPr>
          <p:spPr bwMode="auto">
            <a:xfrm>
              <a:off x="2168" y="3063"/>
              <a:ext cx="38" cy="32"/>
            </a:xfrm>
            <a:custGeom>
              <a:avLst/>
              <a:gdLst>
                <a:gd name="T0" fmla="*/ 0 w 192"/>
                <a:gd name="T1" fmla="*/ 52 h 161"/>
                <a:gd name="T2" fmla="*/ 18 w 192"/>
                <a:gd name="T3" fmla="*/ 107 h 161"/>
                <a:gd name="T4" fmla="*/ 36 w 192"/>
                <a:gd name="T5" fmla="*/ 161 h 161"/>
                <a:gd name="T6" fmla="*/ 192 w 192"/>
                <a:gd name="T7" fmla="*/ 109 h 161"/>
                <a:gd name="T8" fmla="*/ 175 w 192"/>
                <a:gd name="T9" fmla="*/ 55 h 161"/>
                <a:gd name="T10" fmla="*/ 157 w 192"/>
                <a:gd name="T11" fmla="*/ 0 h 161"/>
                <a:gd name="T12" fmla="*/ 0 w 192"/>
                <a:gd name="T13" fmla="*/ 52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161"/>
                <a:gd name="T23" fmla="*/ 192 w 192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161">
                  <a:moveTo>
                    <a:pt x="0" y="52"/>
                  </a:moveTo>
                  <a:lnTo>
                    <a:pt x="18" y="107"/>
                  </a:lnTo>
                  <a:lnTo>
                    <a:pt x="36" y="161"/>
                  </a:lnTo>
                  <a:lnTo>
                    <a:pt x="192" y="109"/>
                  </a:lnTo>
                  <a:lnTo>
                    <a:pt x="175" y="55"/>
                  </a:lnTo>
                  <a:lnTo>
                    <a:pt x="157" y="0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09" name="Freeform 777"/>
            <p:cNvSpPr>
              <a:spLocks/>
            </p:cNvSpPr>
            <p:nvPr/>
          </p:nvSpPr>
          <p:spPr bwMode="auto">
            <a:xfrm>
              <a:off x="2203" y="3074"/>
              <a:ext cx="7" cy="11"/>
            </a:xfrm>
            <a:custGeom>
              <a:avLst/>
              <a:gdLst>
                <a:gd name="T0" fmla="*/ 0 w 33"/>
                <a:gd name="T1" fmla="*/ 0 h 54"/>
                <a:gd name="T2" fmla="*/ 17 w 33"/>
                <a:gd name="T3" fmla="*/ 54 h 54"/>
                <a:gd name="T4" fmla="*/ 24 w 33"/>
                <a:gd name="T5" fmla="*/ 52 h 54"/>
                <a:gd name="T6" fmla="*/ 33 w 33"/>
                <a:gd name="T7" fmla="*/ 47 h 54"/>
                <a:gd name="T8" fmla="*/ 0 w 33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0" y="0"/>
                  </a:moveTo>
                  <a:lnTo>
                    <a:pt x="17" y="54"/>
                  </a:lnTo>
                  <a:lnTo>
                    <a:pt x="24" y="52"/>
                  </a:lnTo>
                  <a:lnTo>
                    <a:pt x="33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0" name="Freeform 778"/>
            <p:cNvSpPr>
              <a:spLocks/>
            </p:cNvSpPr>
            <p:nvPr/>
          </p:nvSpPr>
          <p:spPr bwMode="auto">
            <a:xfrm>
              <a:off x="2206" y="3083"/>
              <a:ext cx="4" cy="2"/>
            </a:xfrm>
            <a:custGeom>
              <a:avLst/>
              <a:gdLst>
                <a:gd name="T0" fmla="*/ 0 w 16"/>
                <a:gd name="T1" fmla="*/ 7 h 7"/>
                <a:gd name="T2" fmla="*/ 7 w 16"/>
                <a:gd name="T3" fmla="*/ 5 h 7"/>
                <a:gd name="T4" fmla="*/ 16 w 16"/>
                <a:gd name="T5" fmla="*/ 0 h 7"/>
                <a:gd name="T6" fmla="*/ 0 60000 65536"/>
                <a:gd name="T7" fmla="*/ 0 60000 65536"/>
                <a:gd name="T8" fmla="*/ 0 60000 65536"/>
                <a:gd name="T9" fmla="*/ 0 w 16"/>
                <a:gd name="T10" fmla="*/ 0 h 7"/>
                <a:gd name="T11" fmla="*/ 16 w 1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7">
                  <a:moveTo>
                    <a:pt x="0" y="7"/>
                  </a:moveTo>
                  <a:lnTo>
                    <a:pt x="7" y="5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1" name="Freeform 779"/>
            <p:cNvSpPr>
              <a:spLocks/>
            </p:cNvSpPr>
            <p:nvPr/>
          </p:nvSpPr>
          <p:spPr bwMode="auto">
            <a:xfrm>
              <a:off x="2196" y="3043"/>
              <a:ext cx="43" cy="40"/>
            </a:xfrm>
            <a:custGeom>
              <a:avLst/>
              <a:gdLst>
                <a:gd name="T0" fmla="*/ 0 w 216"/>
                <a:gd name="T1" fmla="*/ 104 h 199"/>
                <a:gd name="T2" fmla="*/ 34 w 216"/>
                <a:gd name="T3" fmla="*/ 152 h 199"/>
                <a:gd name="T4" fmla="*/ 67 w 216"/>
                <a:gd name="T5" fmla="*/ 199 h 199"/>
                <a:gd name="T6" fmla="*/ 216 w 216"/>
                <a:gd name="T7" fmla="*/ 95 h 199"/>
                <a:gd name="T8" fmla="*/ 182 w 216"/>
                <a:gd name="T9" fmla="*/ 47 h 199"/>
                <a:gd name="T10" fmla="*/ 149 w 216"/>
                <a:gd name="T11" fmla="*/ 0 h 199"/>
                <a:gd name="T12" fmla="*/ 0 w 216"/>
                <a:gd name="T13" fmla="*/ 104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199"/>
                <a:gd name="T23" fmla="*/ 216 w 216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199">
                  <a:moveTo>
                    <a:pt x="0" y="104"/>
                  </a:moveTo>
                  <a:lnTo>
                    <a:pt x="34" y="152"/>
                  </a:lnTo>
                  <a:lnTo>
                    <a:pt x="67" y="199"/>
                  </a:lnTo>
                  <a:lnTo>
                    <a:pt x="216" y="95"/>
                  </a:lnTo>
                  <a:lnTo>
                    <a:pt x="182" y="47"/>
                  </a:lnTo>
                  <a:lnTo>
                    <a:pt x="149" y="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2" name="Freeform 780"/>
            <p:cNvSpPr>
              <a:spLocks/>
            </p:cNvSpPr>
            <p:nvPr/>
          </p:nvSpPr>
          <p:spPr bwMode="auto">
            <a:xfrm>
              <a:off x="2196" y="3043"/>
              <a:ext cx="43" cy="40"/>
            </a:xfrm>
            <a:custGeom>
              <a:avLst/>
              <a:gdLst>
                <a:gd name="T0" fmla="*/ 0 w 216"/>
                <a:gd name="T1" fmla="*/ 104 h 199"/>
                <a:gd name="T2" fmla="*/ 34 w 216"/>
                <a:gd name="T3" fmla="*/ 152 h 199"/>
                <a:gd name="T4" fmla="*/ 67 w 216"/>
                <a:gd name="T5" fmla="*/ 199 h 199"/>
                <a:gd name="T6" fmla="*/ 216 w 216"/>
                <a:gd name="T7" fmla="*/ 95 h 199"/>
                <a:gd name="T8" fmla="*/ 182 w 216"/>
                <a:gd name="T9" fmla="*/ 47 h 199"/>
                <a:gd name="T10" fmla="*/ 149 w 216"/>
                <a:gd name="T11" fmla="*/ 0 h 199"/>
                <a:gd name="T12" fmla="*/ 0 w 216"/>
                <a:gd name="T13" fmla="*/ 104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199"/>
                <a:gd name="T23" fmla="*/ 216 w 216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199">
                  <a:moveTo>
                    <a:pt x="0" y="104"/>
                  </a:moveTo>
                  <a:lnTo>
                    <a:pt x="34" y="152"/>
                  </a:lnTo>
                  <a:lnTo>
                    <a:pt x="67" y="199"/>
                  </a:lnTo>
                  <a:lnTo>
                    <a:pt x="216" y="95"/>
                  </a:lnTo>
                  <a:lnTo>
                    <a:pt x="182" y="47"/>
                  </a:lnTo>
                  <a:lnTo>
                    <a:pt x="149" y="0"/>
                  </a:lnTo>
                  <a:lnTo>
                    <a:pt x="0" y="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3" name="Freeform 781"/>
            <p:cNvSpPr>
              <a:spLocks/>
            </p:cNvSpPr>
            <p:nvPr/>
          </p:nvSpPr>
          <p:spPr bwMode="auto">
            <a:xfrm>
              <a:off x="2233" y="3053"/>
              <a:ext cx="8" cy="9"/>
            </a:xfrm>
            <a:custGeom>
              <a:avLst/>
              <a:gdLst>
                <a:gd name="T0" fmla="*/ 0 w 44"/>
                <a:gd name="T1" fmla="*/ 0 h 48"/>
                <a:gd name="T2" fmla="*/ 34 w 44"/>
                <a:gd name="T3" fmla="*/ 48 h 48"/>
                <a:gd name="T4" fmla="*/ 38 w 44"/>
                <a:gd name="T5" fmla="*/ 44 h 48"/>
                <a:gd name="T6" fmla="*/ 44 w 44"/>
                <a:gd name="T7" fmla="*/ 38 h 48"/>
                <a:gd name="T8" fmla="*/ 0 w 44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48"/>
                <a:gd name="T17" fmla="*/ 44 w 4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48">
                  <a:moveTo>
                    <a:pt x="0" y="0"/>
                  </a:moveTo>
                  <a:lnTo>
                    <a:pt x="34" y="48"/>
                  </a:lnTo>
                  <a:lnTo>
                    <a:pt x="38" y="44"/>
                  </a:lnTo>
                  <a:lnTo>
                    <a:pt x="4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4" name="Freeform 782"/>
            <p:cNvSpPr>
              <a:spLocks/>
            </p:cNvSpPr>
            <p:nvPr/>
          </p:nvSpPr>
          <p:spPr bwMode="auto">
            <a:xfrm>
              <a:off x="2239" y="3060"/>
              <a:ext cx="2" cy="2"/>
            </a:xfrm>
            <a:custGeom>
              <a:avLst/>
              <a:gdLst>
                <a:gd name="T0" fmla="*/ 0 w 10"/>
                <a:gd name="T1" fmla="*/ 10 h 10"/>
                <a:gd name="T2" fmla="*/ 4 w 10"/>
                <a:gd name="T3" fmla="*/ 6 h 10"/>
                <a:gd name="T4" fmla="*/ 10 w 10"/>
                <a:gd name="T5" fmla="*/ 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10"/>
                  </a:moveTo>
                  <a:lnTo>
                    <a:pt x="4" y="6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5" name="Freeform 783"/>
            <p:cNvSpPr>
              <a:spLocks/>
            </p:cNvSpPr>
            <p:nvPr/>
          </p:nvSpPr>
          <p:spPr bwMode="auto">
            <a:xfrm>
              <a:off x="2224" y="3015"/>
              <a:ext cx="44" cy="45"/>
            </a:xfrm>
            <a:custGeom>
              <a:avLst/>
              <a:gdLst>
                <a:gd name="T0" fmla="*/ 0 w 221"/>
                <a:gd name="T1" fmla="*/ 152 h 227"/>
                <a:gd name="T2" fmla="*/ 43 w 221"/>
                <a:gd name="T3" fmla="*/ 189 h 227"/>
                <a:gd name="T4" fmla="*/ 87 w 221"/>
                <a:gd name="T5" fmla="*/ 227 h 227"/>
                <a:gd name="T6" fmla="*/ 221 w 221"/>
                <a:gd name="T7" fmla="*/ 75 h 227"/>
                <a:gd name="T8" fmla="*/ 178 w 221"/>
                <a:gd name="T9" fmla="*/ 37 h 227"/>
                <a:gd name="T10" fmla="*/ 134 w 221"/>
                <a:gd name="T11" fmla="*/ 0 h 227"/>
                <a:gd name="T12" fmla="*/ 0 w 221"/>
                <a:gd name="T13" fmla="*/ 15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7"/>
                <a:gd name="T23" fmla="*/ 221 w 221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7">
                  <a:moveTo>
                    <a:pt x="0" y="152"/>
                  </a:moveTo>
                  <a:lnTo>
                    <a:pt x="43" y="189"/>
                  </a:lnTo>
                  <a:lnTo>
                    <a:pt x="87" y="227"/>
                  </a:lnTo>
                  <a:lnTo>
                    <a:pt x="221" y="75"/>
                  </a:lnTo>
                  <a:lnTo>
                    <a:pt x="178" y="37"/>
                  </a:lnTo>
                  <a:lnTo>
                    <a:pt x="134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6" name="Freeform 784"/>
            <p:cNvSpPr>
              <a:spLocks/>
            </p:cNvSpPr>
            <p:nvPr/>
          </p:nvSpPr>
          <p:spPr bwMode="auto">
            <a:xfrm>
              <a:off x="2224" y="3015"/>
              <a:ext cx="44" cy="45"/>
            </a:xfrm>
            <a:custGeom>
              <a:avLst/>
              <a:gdLst>
                <a:gd name="T0" fmla="*/ 0 w 221"/>
                <a:gd name="T1" fmla="*/ 152 h 227"/>
                <a:gd name="T2" fmla="*/ 43 w 221"/>
                <a:gd name="T3" fmla="*/ 189 h 227"/>
                <a:gd name="T4" fmla="*/ 87 w 221"/>
                <a:gd name="T5" fmla="*/ 227 h 227"/>
                <a:gd name="T6" fmla="*/ 221 w 221"/>
                <a:gd name="T7" fmla="*/ 75 h 227"/>
                <a:gd name="T8" fmla="*/ 178 w 221"/>
                <a:gd name="T9" fmla="*/ 37 h 227"/>
                <a:gd name="T10" fmla="*/ 134 w 221"/>
                <a:gd name="T11" fmla="*/ 0 h 227"/>
                <a:gd name="T12" fmla="*/ 0 w 221"/>
                <a:gd name="T13" fmla="*/ 15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7"/>
                <a:gd name="T23" fmla="*/ 221 w 221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7">
                  <a:moveTo>
                    <a:pt x="0" y="152"/>
                  </a:moveTo>
                  <a:lnTo>
                    <a:pt x="43" y="189"/>
                  </a:lnTo>
                  <a:lnTo>
                    <a:pt x="87" y="227"/>
                  </a:lnTo>
                  <a:lnTo>
                    <a:pt x="221" y="75"/>
                  </a:lnTo>
                  <a:lnTo>
                    <a:pt x="178" y="37"/>
                  </a:lnTo>
                  <a:lnTo>
                    <a:pt x="134" y="0"/>
                  </a:lnTo>
                  <a:lnTo>
                    <a:pt x="0" y="1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7" name="Freeform 785"/>
            <p:cNvSpPr>
              <a:spLocks/>
            </p:cNvSpPr>
            <p:nvPr/>
          </p:nvSpPr>
          <p:spPr bwMode="auto">
            <a:xfrm>
              <a:off x="2260" y="3022"/>
              <a:ext cx="10" cy="8"/>
            </a:xfrm>
            <a:custGeom>
              <a:avLst/>
              <a:gdLst>
                <a:gd name="T0" fmla="*/ 0 w 50"/>
                <a:gd name="T1" fmla="*/ 0 h 38"/>
                <a:gd name="T2" fmla="*/ 43 w 50"/>
                <a:gd name="T3" fmla="*/ 38 h 38"/>
                <a:gd name="T4" fmla="*/ 50 w 50"/>
                <a:gd name="T5" fmla="*/ 30 h 38"/>
                <a:gd name="T6" fmla="*/ 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0" y="0"/>
                  </a:moveTo>
                  <a:lnTo>
                    <a:pt x="43" y="38"/>
                  </a:lnTo>
                  <a:lnTo>
                    <a:pt x="5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8" name="Line 786"/>
            <p:cNvSpPr>
              <a:spLocks noChangeShapeType="1"/>
            </p:cNvSpPr>
            <p:nvPr/>
          </p:nvSpPr>
          <p:spPr bwMode="auto">
            <a:xfrm flipV="1">
              <a:off x="2268" y="302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19" name="Freeform 787"/>
            <p:cNvSpPr>
              <a:spLocks/>
            </p:cNvSpPr>
            <p:nvPr/>
          </p:nvSpPr>
          <p:spPr bwMode="auto">
            <a:xfrm>
              <a:off x="2250" y="2978"/>
              <a:ext cx="43" cy="50"/>
            </a:xfrm>
            <a:custGeom>
              <a:avLst/>
              <a:gdLst>
                <a:gd name="T0" fmla="*/ 0 w 215"/>
                <a:gd name="T1" fmla="*/ 194 h 254"/>
                <a:gd name="T2" fmla="*/ 50 w 215"/>
                <a:gd name="T3" fmla="*/ 224 h 254"/>
                <a:gd name="T4" fmla="*/ 100 w 215"/>
                <a:gd name="T5" fmla="*/ 254 h 254"/>
                <a:gd name="T6" fmla="*/ 215 w 215"/>
                <a:gd name="T7" fmla="*/ 60 h 254"/>
                <a:gd name="T8" fmla="*/ 165 w 215"/>
                <a:gd name="T9" fmla="*/ 30 h 254"/>
                <a:gd name="T10" fmla="*/ 115 w 215"/>
                <a:gd name="T11" fmla="*/ 0 h 254"/>
                <a:gd name="T12" fmla="*/ 0 w 215"/>
                <a:gd name="T13" fmla="*/ 194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4"/>
                <a:gd name="T23" fmla="*/ 215 w 215"/>
                <a:gd name="T24" fmla="*/ 254 h 2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4">
                  <a:moveTo>
                    <a:pt x="0" y="194"/>
                  </a:moveTo>
                  <a:lnTo>
                    <a:pt x="50" y="224"/>
                  </a:lnTo>
                  <a:lnTo>
                    <a:pt x="100" y="254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0" name="Freeform 788"/>
            <p:cNvSpPr>
              <a:spLocks/>
            </p:cNvSpPr>
            <p:nvPr/>
          </p:nvSpPr>
          <p:spPr bwMode="auto">
            <a:xfrm>
              <a:off x="2250" y="2978"/>
              <a:ext cx="43" cy="50"/>
            </a:xfrm>
            <a:custGeom>
              <a:avLst/>
              <a:gdLst>
                <a:gd name="T0" fmla="*/ 0 w 215"/>
                <a:gd name="T1" fmla="*/ 194 h 254"/>
                <a:gd name="T2" fmla="*/ 50 w 215"/>
                <a:gd name="T3" fmla="*/ 224 h 254"/>
                <a:gd name="T4" fmla="*/ 100 w 215"/>
                <a:gd name="T5" fmla="*/ 254 h 254"/>
                <a:gd name="T6" fmla="*/ 215 w 215"/>
                <a:gd name="T7" fmla="*/ 60 h 254"/>
                <a:gd name="T8" fmla="*/ 165 w 215"/>
                <a:gd name="T9" fmla="*/ 30 h 254"/>
                <a:gd name="T10" fmla="*/ 115 w 215"/>
                <a:gd name="T11" fmla="*/ 0 h 254"/>
                <a:gd name="T12" fmla="*/ 0 w 215"/>
                <a:gd name="T13" fmla="*/ 194 h 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4"/>
                <a:gd name="T23" fmla="*/ 215 w 215"/>
                <a:gd name="T24" fmla="*/ 254 h 2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4">
                  <a:moveTo>
                    <a:pt x="0" y="194"/>
                  </a:moveTo>
                  <a:lnTo>
                    <a:pt x="50" y="224"/>
                  </a:lnTo>
                  <a:lnTo>
                    <a:pt x="100" y="254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1" name="Freeform 789"/>
            <p:cNvSpPr>
              <a:spLocks/>
            </p:cNvSpPr>
            <p:nvPr/>
          </p:nvSpPr>
          <p:spPr bwMode="auto">
            <a:xfrm>
              <a:off x="2283" y="2984"/>
              <a:ext cx="10" cy="6"/>
            </a:xfrm>
            <a:custGeom>
              <a:avLst/>
              <a:gdLst>
                <a:gd name="T0" fmla="*/ 0 w 53"/>
                <a:gd name="T1" fmla="*/ 0 h 30"/>
                <a:gd name="T2" fmla="*/ 50 w 53"/>
                <a:gd name="T3" fmla="*/ 30 h 30"/>
                <a:gd name="T4" fmla="*/ 53 w 53"/>
                <a:gd name="T5" fmla="*/ 21 h 30"/>
                <a:gd name="T6" fmla="*/ 0 w 5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0"/>
                <a:gd name="T14" fmla="*/ 53 w 5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0">
                  <a:moveTo>
                    <a:pt x="0" y="0"/>
                  </a:moveTo>
                  <a:lnTo>
                    <a:pt x="50" y="30"/>
                  </a:lnTo>
                  <a:lnTo>
                    <a:pt x="53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2" name="Line 790"/>
            <p:cNvSpPr>
              <a:spLocks noChangeShapeType="1"/>
            </p:cNvSpPr>
            <p:nvPr/>
          </p:nvSpPr>
          <p:spPr bwMode="auto">
            <a:xfrm flipV="1">
              <a:off x="2293" y="29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3" name="Freeform 791"/>
            <p:cNvSpPr>
              <a:spLocks/>
            </p:cNvSpPr>
            <p:nvPr/>
          </p:nvSpPr>
          <p:spPr bwMode="auto">
            <a:xfrm>
              <a:off x="2272" y="2934"/>
              <a:ext cx="40" cy="54"/>
            </a:xfrm>
            <a:custGeom>
              <a:avLst/>
              <a:gdLst>
                <a:gd name="T0" fmla="*/ 0 w 199"/>
                <a:gd name="T1" fmla="*/ 229 h 271"/>
                <a:gd name="T2" fmla="*/ 53 w 199"/>
                <a:gd name="T3" fmla="*/ 250 h 271"/>
                <a:gd name="T4" fmla="*/ 106 w 199"/>
                <a:gd name="T5" fmla="*/ 271 h 271"/>
                <a:gd name="T6" fmla="*/ 199 w 199"/>
                <a:gd name="T7" fmla="*/ 43 h 271"/>
                <a:gd name="T8" fmla="*/ 145 w 199"/>
                <a:gd name="T9" fmla="*/ 22 h 271"/>
                <a:gd name="T10" fmla="*/ 92 w 199"/>
                <a:gd name="T11" fmla="*/ 0 h 271"/>
                <a:gd name="T12" fmla="*/ 0 w 199"/>
                <a:gd name="T13" fmla="*/ 22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0" y="229"/>
                  </a:moveTo>
                  <a:lnTo>
                    <a:pt x="53" y="250"/>
                  </a:lnTo>
                  <a:lnTo>
                    <a:pt x="106" y="271"/>
                  </a:lnTo>
                  <a:lnTo>
                    <a:pt x="199" y="43"/>
                  </a:lnTo>
                  <a:lnTo>
                    <a:pt x="145" y="22"/>
                  </a:lnTo>
                  <a:lnTo>
                    <a:pt x="92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4" name="Freeform 792"/>
            <p:cNvSpPr>
              <a:spLocks/>
            </p:cNvSpPr>
            <p:nvPr/>
          </p:nvSpPr>
          <p:spPr bwMode="auto">
            <a:xfrm>
              <a:off x="2272" y="2934"/>
              <a:ext cx="40" cy="54"/>
            </a:xfrm>
            <a:custGeom>
              <a:avLst/>
              <a:gdLst>
                <a:gd name="T0" fmla="*/ 0 w 199"/>
                <a:gd name="T1" fmla="*/ 229 h 271"/>
                <a:gd name="T2" fmla="*/ 53 w 199"/>
                <a:gd name="T3" fmla="*/ 250 h 271"/>
                <a:gd name="T4" fmla="*/ 106 w 199"/>
                <a:gd name="T5" fmla="*/ 271 h 271"/>
                <a:gd name="T6" fmla="*/ 199 w 199"/>
                <a:gd name="T7" fmla="*/ 43 h 271"/>
                <a:gd name="T8" fmla="*/ 145 w 199"/>
                <a:gd name="T9" fmla="*/ 22 h 271"/>
                <a:gd name="T10" fmla="*/ 92 w 199"/>
                <a:gd name="T11" fmla="*/ 0 h 271"/>
                <a:gd name="T12" fmla="*/ 0 w 199"/>
                <a:gd name="T13" fmla="*/ 22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0" y="229"/>
                  </a:moveTo>
                  <a:lnTo>
                    <a:pt x="53" y="250"/>
                  </a:lnTo>
                  <a:lnTo>
                    <a:pt x="106" y="271"/>
                  </a:lnTo>
                  <a:lnTo>
                    <a:pt x="199" y="43"/>
                  </a:lnTo>
                  <a:lnTo>
                    <a:pt x="145" y="22"/>
                  </a:lnTo>
                  <a:lnTo>
                    <a:pt x="92" y="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5" name="Freeform 793"/>
            <p:cNvSpPr>
              <a:spLocks/>
            </p:cNvSpPr>
            <p:nvPr/>
          </p:nvSpPr>
          <p:spPr bwMode="auto">
            <a:xfrm>
              <a:off x="2301" y="2938"/>
              <a:ext cx="11" cy="4"/>
            </a:xfrm>
            <a:custGeom>
              <a:avLst/>
              <a:gdLst>
                <a:gd name="T0" fmla="*/ 0 w 56"/>
                <a:gd name="T1" fmla="*/ 0 h 21"/>
                <a:gd name="T2" fmla="*/ 54 w 56"/>
                <a:gd name="T3" fmla="*/ 21 h 21"/>
                <a:gd name="T4" fmla="*/ 56 w 56"/>
                <a:gd name="T5" fmla="*/ 14 h 21"/>
                <a:gd name="T6" fmla="*/ 0 w 5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1"/>
                <a:gd name="T14" fmla="*/ 56 w 56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1">
                  <a:moveTo>
                    <a:pt x="0" y="0"/>
                  </a:moveTo>
                  <a:lnTo>
                    <a:pt x="54" y="21"/>
                  </a:lnTo>
                  <a:lnTo>
                    <a:pt x="5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6" name="Line 794"/>
            <p:cNvSpPr>
              <a:spLocks noChangeShapeType="1"/>
            </p:cNvSpPr>
            <p:nvPr/>
          </p:nvSpPr>
          <p:spPr bwMode="auto">
            <a:xfrm flipV="1">
              <a:off x="2312" y="294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7" name="Freeform 795"/>
            <p:cNvSpPr>
              <a:spLocks/>
            </p:cNvSpPr>
            <p:nvPr/>
          </p:nvSpPr>
          <p:spPr bwMode="auto">
            <a:xfrm>
              <a:off x="2290" y="2884"/>
              <a:ext cx="35" cy="57"/>
            </a:xfrm>
            <a:custGeom>
              <a:avLst/>
              <a:gdLst>
                <a:gd name="T0" fmla="*/ 0 w 177"/>
                <a:gd name="T1" fmla="*/ 255 h 284"/>
                <a:gd name="T2" fmla="*/ 55 w 177"/>
                <a:gd name="T3" fmla="*/ 270 h 284"/>
                <a:gd name="T4" fmla="*/ 111 w 177"/>
                <a:gd name="T5" fmla="*/ 284 h 284"/>
                <a:gd name="T6" fmla="*/ 177 w 177"/>
                <a:gd name="T7" fmla="*/ 29 h 284"/>
                <a:gd name="T8" fmla="*/ 122 w 177"/>
                <a:gd name="T9" fmla="*/ 14 h 284"/>
                <a:gd name="T10" fmla="*/ 66 w 177"/>
                <a:gd name="T11" fmla="*/ 0 h 284"/>
                <a:gd name="T12" fmla="*/ 0 w 177"/>
                <a:gd name="T13" fmla="*/ 255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4"/>
                <a:gd name="T23" fmla="*/ 177 w 177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4">
                  <a:moveTo>
                    <a:pt x="0" y="255"/>
                  </a:moveTo>
                  <a:lnTo>
                    <a:pt x="55" y="270"/>
                  </a:lnTo>
                  <a:lnTo>
                    <a:pt x="111" y="284"/>
                  </a:lnTo>
                  <a:lnTo>
                    <a:pt x="177" y="29"/>
                  </a:lnTo>
                  <a:lnTo>
                    <a:pt x="122" y="14"/>
                  </a:lnTo>
                  <a:lnTo>
                    <a:pt x="66" y="0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8" name="Freeform 796"/>
            <p:cNvSpPr>
              <a:spLocks/>
            </p:cNvSpPr>
            <p:nvPr/>
          </p:nvSpPr>
          <p:spPr bwMode="auto">
            <a:xfrm>
              <a:off x="2290" y="2884"/>
              <a:ext cx="35" cy="57"/>
            </a:xfrm>
            <a:custGeom>
              <a:avLst/>
              <a:gdLst>
                <a:gd name="T0" fmla="*/ 0 w 177"/>
                <a:gd name="T1" fmla="*/ 255 h 284"/>
                <a:gd name="T2" fmla="*/ 55 w 177"/>
                <a:gd name="T3" fmla="*/ 270 h 284"/>
                <a:gd name="T4" fmla="*/ 111 w 177"/>
                <a:gd name="T5" fmla="*/ 284 h 284"/>
                <a:gd name="T6" fmla="*/ 177 w 177"/>
                <a:gd name="T7" fmla="*/ 29 h 284"/>
                <a:gd name="T8" fmla="*/ 122 w 177"/>
                <a:gd name="T9" fmla="*/ 14 h 284"/>
                <a:gd name="T10" fmla="*/ 66 w 177"/>
                <a:gd name="T11" fmla="*/ 0 h 284"/>
                <a:gd name="T12" fmla="*/ 0 w 177"/>
                <a:gd name="T13" fmla="*/ 255 h 2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4"/>
                <a:gd name="T23" fmla="*/ 177 w 177"/>
                <a:gd name="T24" fmla="*/ 284 h 2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4">
                  <a:moveTo>
                    <a:pt x="0" y="255"/>
                  </a:moveTo>
                  <a:lnTo>
                    <a:pt x="55" y="270"/>
                  </a:lnTo>
                  <a:lnTo>
                    <a:pt x="111" y="284"/>
                  </a:lnTo>
                  <a:lnTo>
                    <a:pt x="177" y="29"/>
                  </a:lnTo>
                  <a:lnTo>
                    <a:pt x="122" y="14"/>
                  </a:lnTo>
                  <a:lnTo>
                    <a:pt x="66" y="0"/>
                  </a:lnTo>
                  <a:lnTo>
                    <a:pt x="0" y="2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29" name="Freeform 797"/>
            <p:cNvSpPr>
              <a:spLocks/>
            </p:cNvSpPr>
            <p:nvPr/>
          </p:nvSpPr>
          <p:spPr bwMode="auto">
            <a:xfrm>
              <a:off x="2314" y="2887"/>
              <a:ext cx="12" cy="3"/>
            </a:xfrm>
            <a:custGeom>
              <a:avLst/>
              <a:gdLst>
                <a:gd name="T0" fmla="*/ 0 w 58"/>
                <a:gd name="T1" fmla="*/ 0 h 15"/>
                <a:gd name="T2" fmla="*/ 55 w 58"/>
                <a:gd name="T3" fmla="*/ 15 h 15"/>
                <a:gd name="T4" fmla="*/ 58 w 58"/>
                <a:gd name="T5" fmla="*/ 8 h 15"/>
                <a:gd name="T6" fmla="*/ 0 w 58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5"/>
                <a:gd name="T14" fmla="*/ 58 w 58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5">
                  <a:moveTo>
                    <a:pt x="0" y="0"/>
                  </a:moveTo>
                  <a:lnTo>
                    <a:pt x="55" y="15"/>
                  </a:lnTo>
                  <a:lnTo>
                    <a:pt x="5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0" name="Line 798"/>
            <p:cNvSpPr>
              <a:spLocks noChangeShapeType="1"/>
            </p:cNvSpPr>
            <p:nvPr/>
          </p:nvSpPr>
          <p:spPr bwMode="auto">
            <a:xfrm flipV="1">
              <a:off x="2325" y="28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1" name="Freeform 799"/>
            <p:cNvSpPr>
              <a:spLocks/>
            </p:cNvSpPr>
            <p:nvPr/>
          </p:nvSpPr>
          <p:spPr bwMode="auto">
            <a:xfrm>
              <a:off x="2303" y="2831"/>
              <a:ext cx="30" cy="57"/>
            </a:xfrm>
            <a:custGeom>
              <a:avLst/>
              <a:gdLst>
                <a:gd name="T0" fmla="*/ 0 w 153"/>
                <a:gd name="T1" fmla="*/ 273 h 289"/>
                <a:gd name="T2" fmla="*/ 58 w 153"/>
                <a:gd name="T3" fmla="*/ 281 h 289"/>
                <a:gd name="T4" fmla="*/ 116 w 153"/>
                <a:gd name="T5" fmla="*/ 289 h 289"/>
                <a:gd name="T6" fmla="*/ 153 w 153"/>
                <a:gd name="T7" fmla="*/ 16 h 289"/>
                <a:gd name="T8" fmla="*/ 96 w 153"/>
                <a:gd name="T9" fmla="*/ 8 h 289"/>
                <a:gd name="T10" fmla="*/ 38 w 153"/>
                <a:gd name="T11" fmla="*/ 0 h 289"/>
                <a:gd name="T12" fmla="*/ 0 w 153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3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2" name="Freeform 800"/>
            <p:cNvSpPr>
              <a:spLocks/>
            </p:cNvSpPr>
            <p:nvPr/>
          </p:nvSpPr>
          <p:spPr bwMode="auto">
            <a:xfrm>
              <a:off x="2303" y="2831"/>
              <a:ext cx="30" cy="57"/>
            </a:xfrm>
            <a:custGeom>
              <a:avLst/>
              <a:gdLst>
                <a:gd name="T0" fmla="*/ 0 w 153"/>
                <a:gd name="T1" fmla="*/ 273 h 289"/>
                <a:gd name="T2" fmla="*/ 58 w 153"/>
                <a:gd name="T3" fmla="*/ 281 h 289"/>
                <a:gd name="T4" fmla="*/ 116 w 153"/>
                <a:gd name="T5" fmla="*/ 289 h 289"/>
                <a:gd name="T6" fmla="*/ 153 w 153"/>
                <a:gd name="T7" fmla="*/ 16 h 289"/>
                <a:gd name="T8" fmla="*/ 96 w 153"/>
                <a:gd name="T9" fmla="*/ 8 h 289"/>
                <a:gd name="T10" fmla="*/ 38 w 153"/>
                <a:gd name="T11" fmla="*/ 0 h 289"/>
                <a:gd name="T12" fmla="*/ 0 w 153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3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3" name="Freeform 801"/>
            <p:cNvSpPr>
              <a:spLocks/>
            </p:cNvSpPr>
            <p:nvPr/>
          </p:nvSpPr>
          <p:spPr bwMode="auto">
            <a:xfrm>
              <a:off x="2322" y="2832"/>
              <a:ext cx="11" cy="2"/>
            </a:xfrm>
            <a:custGeom>
              <a:avLst/>
              <a:gdLst>
                <a:gd name="T0" fmla="*/ 0 w 57"/>
                <a:gd name="T1" fmla="*/ 0 h 8"/>
                <a:gd name="T2" fmla="*/ 57 w 57"/>
                <a:gd name="T3" fmla="*/ 8 h 8"/>
                <a:gd name="T4" fmla="*/ 57 w 57"/>
                <a:gd name="T5" fmla="*/ 1 h 8"/>
                <a:gd name="T6" fmla="*/ 0 w 57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8"/>
                <a:gd name="T14" fmla="*/ 57 w 5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8">
                  <a:moveTo>
                    <a:pt x="0" y="0"/>
                  </a:moveTo>
                  <a:lnTo>
                    <a:pt x="57" y="8"/>
                  </a:lnTo>
                  <a:lnTo>
                    <a:pt x="5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4" name="Line 802"/>
            <p:cNvSpPr>
              <a:spLocks noChangeShapeType="1"/>
            </p:cNvSpPr>
            <p:nvPr/>
          </p:nvSpPr>
          <p:spPr bwMode="auto">
            <a:xfrm flipV="1">
              <a:off x="2333" y="283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5" name="Freeform 803"/>
            <p:cNvSpPr>
              <a:spLocks/>
            </p:cNvSpPr>
            <p:nvPr/>
          </p:nvSpPr>
          <p:spPr bwMode="auto">
            <a:xfrm>
              <a:off x="2310" y="2776"/>
              <a:ext cx="25" cy="56"/>
            </a:xfrm>
            <a:custGeom>
              <a:avLst/>
              <a:gdLst>
                <a:gd name="T0" fmla="*/ 0 w 123"/>
                <a:gd name="T1" fmla="*/ 280 h 282"/>
                <a:gd name="T2" fmla="*/ 58 w 123"/>
                <a:gd name="T3" fmla="*/ 281 h 282"/>
                <a:gd name="T4" fmla="*/ 115 w 123"/>
                <a:gd name="T5" fmla="*/ 282 h 282"/>
                <a:gd name="T6" fmla="*/ 123 w 123"/>
                <a:gd name="T7" fmla="*/ 3 h 282"/>
                <a:gd name="T8" fmla="*/ 65 w 123"/>
                <a:gd name="T9" fmla="*/ 2 h 282"/>
                <a:gd name="T10" fmla="*/ 8 w 123"/>
                <a:gd name="T11" fmla="*/ 0 h 282"/>
                <a:gd name="T12" fmla="*/ 0 w 123"/>
                <a:gd name="T13" fmla="*/ 280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2"/>
                <a:gd name="T23" fmla="*/ 123 w 123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2">
                  <a:moveTo>
                    <a:pt x="0" y="280"/>
                  </a:moveTo>
                  <a:lnTo>
                    <a:pt x="58" y="281"/>
                  </a:lnTo>
                  <a:lnTo>
                    <a:pt x="115" y="282"/>
                  </a:lnTo>
                  <a:lnTo>
                    <a:pt x="123" y="3"/>
                  </a:lnTo>
                  <a:lnTo>
                    <a:pt x="65" y="2"/>
                  </a:lnTo>
                  <a:lnTo>
                    <a:pt x="8" y="0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6" name="Freeform 804"/>
            <p:cNvSpPr>
              <a:spLocks/>
            </p:cNvSpPr>
            <p:nvPr/>
          </p:nvSpPr>
          <p:spPr bwMode="auto">
            <a:xfrm>
              <a:off x="2310" y="2776"/>
              <a:ext cx="25" cy="56"/>
            </a:xfrm>
            <a:custGeom>
              <a:avLst/>
              <a:gdLst>
                <a:gd name="T0" fmla="*/ 0 w 123"/>
                <a:gd name="T1" fmla="*/ 280 h 282"/>
                <a:gd name="T2" fmla="*/ 58 w 123"/>
                <a:gd name="T3" fmla="*/ 281 h 282"/>
                <a:gd name="T4" fmla="*/ 115 w 123"/>
                <a:gd name="T5" fmla="*/ 282 h 282"/>
                <a:gd name="T6" fmla="*/ 123 w 123"/>
                <a:gd name="T7" fmla="*/ 3 h 282"/>
                <a:gd name="T8" fmla="*/ 65 w 123"/>
                <a:gd name="T9" fmla="*/ 2 h 282"/>
                <a:gd name="T10" fmla="*/ 8 w 123"/>
                <a:gd name="T11" fmla="*/ 0 h 282"/>
                <a:gd name="T12" fmla="*/ 0 w 123"/>
                <a:gd name="T13" fmla="*/ 280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2"/>
                <a:gd name="T23" fmla="*/ 123 w 123"/>
                <a:gd name="T24" fmla="*/ 282 h 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2">
                  <a:moveTo>
                    <a:pt x="0" y="280"/>
                  </a:moveTo>
                  <a:lnTo>
                    <a:pt x="58" y="281"/>
                  </a:lnTo>
                  <a:lnTo>
                    <a:pt x="115" y="282"/>
                  </a:lnTo>
                  <a:lnTo>
                    <a:pt x="123" y="3"/>
                  </a:lnTo>
                  <a:lnTo>
                    <a:pt x="65" y="2"/>
                  </a:lnTo>
                  <a:lnTo>
                    <a:pt x="8" y="0"/>
                  </a:lnTo>
                  <a:lnTo>
                    <a:pt x="0" y="2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7" name="Freeform 805"/>
            <p:cNvSpPr>
              <a:spLocks/>
            </p:cNvSpPr>
            <p:nvPr/>
          </p:nvSpPr>
          <p:spPr bwMode="auto">
            <a:xfrm>
              <a:off x="2323" y="2775"/>
              <a:ext cx="12" cy="2"/>
            </a:xfrm>
            <a:custGeom>
              <a:avLst/>
              <a:gdLst>
                <a:gd name="T0" fmla="*/ 0 w 58"/>
                <a:gd name="T1" fmla="*/ 5 h 6"/>
                <a:gd name="T2" fmla="*/ 58 w 58"/>
                <a:gd name="T3" fmla="*/ 6 h 6"/>
                <a:gd name="T4" fmla="*/ 58 w 58"/>
                <a:gd name="T5" fmla="*/ 0 h 6"/>
                <a:gd name="T6" fmla="*/ 0 w 58"/>
                <a:gd name="T7" fmla="*/ 5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6"/>
                <a:gd name="T14" fmla="*/ 58 w 5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6">
                  <a:moveTo>
                    <a:pt x="0" y="5"/>
                  </a:moveTo>
                  <a:lnTo>
                    <a:pt x="58" y="6"/>
                  </a:lnTo>
                  <a:lnTo>
                    <a:pt x="5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8" name="Line 806"/>
            <p:cNvSpPr>
              <a:spLocks noChangeShapeType="1"/>
            </p:cNvSpPr>
            <p:nvPr/>
          </p:nvSpPr>
          <p:spPr bwMode="auto">
            <a:xfrm flipV="1">
              <a:off x="2335" y="277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39" name="Freeform 807"/>
            <p:cNvSpPr>
              <a:spLocks/>
            </p:cNvSpPr>
            <p:nvPr/>
          </p:nvSpPr>
          <p:spPr bwMode="auto">
            <a:xfrm>
              <a:off x="2307" y="2720"/>
              <a:ext cx="28" cy="57"/>
            </a:xfrm>
            <a:custGeom>
              <a:avLst/>
              <a:gdLst>
                <a:gd name="T0" fmla="*/ 24 w 139"/>
                <a:gd name="T1" fmla="*/ 287 h 287"/>
                <a:gd name="T2" fmla="*/ 81 w 139"/>
                <a:gd name="T3" fmla="*/ 283 h 287"/>
                <a:gd name="T4" fmla="*/ 139 w 139"/>
                <a:gd name="T5" fmla="*/ 278 h 287"/>
                <a:gd name="T6" fmla="*/ 116 w 139"/>
                <a:gd name="T7" fmla="*/ 0 h 287"/>
                <a:gd name="T8" fmla="*/ 58 w 139"/>
                <a:gd name="T9" fmla="*/ 4 h 287"/>
                <a:gd name="T10" fmla="*/ 0 w 139"/>
                <a:gd name="T11" fmla="*/ 8 h 287"/>
                <a:gd name="T12" fmla="*/ 24 w 139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287"/>
                <a:gd name="T23" fmla="*/ 139 w 139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287">
                  <a:moveTo>
                    <a:pt x="24" y="287"/>
                  </a:moveTo>
                  <a:lnTo>
                    <a:pt x="81" y="283"/>
                  </a:lnTo>
                  <a:lnTo>
                    <a:pt x="139" y="278"/>
                  </a:lnTo>
                  <a:lnTo>
                    <a:pt x="116" y="0"/>
                  </a:lnTo>
                  <a:lnTo>
                    <a:pt x="58" y="4"/>
                  </a:lnTo>
                  <a:lnTo>
                    <a:pt x="0" y="8"/>
                  </a:lnTo>
                  <a:lnTo>
                    <a:pt x="24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0" name="Freeform 808"/>
            <p:cNvSpPr>
              <a:spLocks/>
            </p:cNvSpPr>
            <p:nvPr/>
          </p:nvSpPr>
          <p:spPr bwMode="auto">
            <a:xfrm>
              <a:off x="2307" y="2720"/>
              <a:ext cx="28" cy="57"/>
            </a:xfrm>
            <a:custGeom>
              <a:avLst/>
              <a:gdLst>
                <a:gd name="T0" fmla="*/ 24 w 139"/>
                <a:gd name="T1" fmla="*/ 287 h 287"/>
                <a:gd name="T2" fmla="*/ 81 w 139"/>
                <a:gd name="T3" fmla="*/ 283 h 287"/>
                <a:gd name="T4" fmla="*/ 139 w 139"/>
                <a:gd name="T5" fmla="*/ 278 h 287"/>
                <a:gd name="T6" fmla="*/ 116 w 139"/>
                <a:gd name="T7" fmla="*/ 0 h 287"/>
                <a:gd name="T8" fmla="*/ 58 w 139"/>
                <a:gd name="T9" fmla="*/ 4 h 287"/>
                <a:gd name="T10" fmla="*/ 0 w 139"/>
                <a:gd name="T11" fmla="*/ 8 h 287"/>
                <a:gd name="T12" fmla="*/ 24 w 139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287"/>
                <a:gd name="T23" fmla="*/ 139 w 139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287">
                  <a:moveTo>
                    <a:pt x="24" y="287"/>
                  </a:moveTo>
                  <a:lnTo>
                    <a:pt x="81" y="283"/>
                  </a:lnTo>
                  <a:lnTo>
                    <a:pt x="139" y="278"/>
                  </a:lnTo>
                  <a:lnTo>
                    <a:pt x="116" y="0"/>
                  </a:lnTo>
                  <a:lnTo>
                    <a:pt x="58" y="4"/>
                  </a:lnTo>
                  <a:lnTo>
                    <a:pt x="0" y="8"/>
                  </a:lnTo>
                  <a:lnTo>
                    <a:pt x="24" y="2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1" name="Freeform 809"/>
            <p:cNvSpPr>
              <a:spLocks/>
            </p:cNvSpPr>
            <p:nvPr/>
          </p:nvSpPr>
          <p:spPr bwMode="auto">
            <a:xfrm>
              <a:off x="2319" y="2718"/>
              <a:ext cx="11" cy="3"/>
            </a:xfrm>
            <a:custGeom>
              <a:avLst/>
              <a:gdLst>
                <a:gd name="T0" fmla="*/ 0 w 58"/>
                <a:gd name="T1" fmla="*/ 11 h 11"/>
                <a:gd name="T2" fmla="*/ 58 w 58"/>
                <a:gd name="T3" fmla="*/ 7 h 11"/>
                <a:gd name="T4" fmla="*/ 57 w 58"/>
                <a:gd name="T5" fmla="*/ 0 h 11"/>
                <a:gd name="T6" fmla="*/ 0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11"/>
                  </a:moveTo>
                  <a:lnTo>
                    <a:pt x="58" y="7"/>
                  </a:lnTo>
                  <a:lnTo>
                    <a:pt x="5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2" name="Line 810"/>
            <p:cNvSpPr>
              <a:spLocks noChangeShapeType="1"/>
            </p:cNvSpPr>
            <p:nvPr/>
          </p:nvSpPr>
          <p:spPr bwMode="auto">
            <a:xfrm flipH="1" flipV="1">
              <a:off x="2330" y="271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3" name="Freeform 811"/>
            <p:cNvSpPr>
              <a:spLocks/>
            </p:cNvSpPr>
            <p:nvPr/>
          </p:nvSpPr>
          <p:spPr bwMode="auto">
            <a:xfrm>
              <a:off x="2297" y="2665"/>
              <a:ext cx="33" cy="58"/>
            </a:xfrm>
            <a:custGeom>
              <a:avLst/>
              <a:gdLst>
                <a:gd name="T0" fmla="*/ 53 w 166"/>
                <a:gd name="T1" fmla="*/ 287 h 287"/>
                <a:gd name="T2" fmla="*/ 109 w 166"/>
                <a:gd name="T3" fmla="*/ 276 h 287"/>
                <a:gd name="T4" fmla="*/ 166 w 166"/>
                <a:gd name="T5" fmla="*/ 265 h 287"/>
                <a:gd name="T6" fmla="*/ 114 w 166"/>
                <a:gd name="T7" fmla="*/ 0 h 287"/>
                <a:gd name="T8" fmla="*/ 57 w 166"/>
                <a:gd name="T9" fmla="*/ 11 h 287"/>
                <a:gd name="T10" fmla="*/ 0 w 166"/>
                <a:gd name="T11" fmla="*/ 22 h 287"/>
                <a:gd name="T12" fmla="*/ 53 w 166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87"/>
                <a:gd name="T23" fmla="*/ 166 w 166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87">
                  <a:moveTo>
                    <a:pt x="53" y="287"/>
                  </a:moveTo>
                  <a:lnTo>
                    <a:pt x="109" y="276"/>
                  </a:lnTo>
                  <a:lnTo>
                    <a:pt x="166" y="265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53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4" name="Freeform 812"/>
            <p:cNvSpPr>
              <a:spLocks/>
            </p:cNvSpPr>
            <p:nvPr/>
          </p:nvSpPr>
          <p:spPr bwMode="auto">
            <a:xfrm>
              <a:off x="2297" y="2665"/>
              <a:ext cx="33" cy="58"/>
            </a:xfrm>
            <a:custGeom>
              <a:avLst/>
              <a:gdLst>
                <a:gd name="T0" fmla="*/ 53 w 166"/>
                <a:gd name="T1" fmla="*/ 287 h 287"/>
                <a:gd name="T2" fmla="*/ 109 w 166"/>
                <a:gd name="T3" fmla="*/ 276 h 287"/>
                <a:gd name="T4" fmla="*/ 166 w 166"/>
                <a:gd name="T5" fmla="*/ 265 h 287"/>
                <a:gd name="T6" fmla="*/ 114 w 166"/>
                <a:gd name="T7" fmla="*/ 0 h 287"/>
                <a:gd name="T8" fmla="*/ 57 w 166"/>
                <a:gd name="T9" fmla="*/ 11 h 287"/>
                <a:gd name="T10" fmla="*/ 0 w 166"/>
                <a:gd name="T11" fmla="*/ 22 h 287"/>
                <a:gd name="T12" fmla="*/ 53 w 166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87"/>
                <a:gd name="T23" fmla="*/ 166 w 166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87">
                  <a:moveTo>
                    <a:pt x="53" y="287"/>
                  </a:moveTo>
                  <a:lnTo>
                    <a:pt x="109" y="276"/>
                  </a:lnTo>
                  <a:lnTo>
                    <a:pt x="166" y="265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2"/>
                  </a:lnTo>
                  <a:lnTo>
                    <a:pt x="53" y="2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5" name="Freeform 813"/>
            <p:cNvSpPr>
              <a:spLocks/>
            </p:cNvSpPr>
            <p:nvPr/>
          </p:nvSpPr>
          <p:spPr bwMode="auto">
            <a:xfrm>
              <a:off x="2308" y="2664"/>
              <a:ext cx="12" cy="4"/>
            </a:xfrm>
            <a:custGeom>
              <a:avLst/>
              <a:gdLst>
                <a:gd name="T0" fmla="*/ 0 w 57"/>
                <a:gd name="T1" fmla="*/ 18 h 18"/>
                <a:gd name="T2" fmla="*/ 57 w 57"/>
                <a:gd name="T3" fmla="*/ 7 h 18"/>
                <a:gd name="T4" fmla="*/ 54 w 57"/>
                <a:gd name="T5" fmla="*/ 0 h 18"/>
                <a:gd name="T6" fmla="*/ 0 w 57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8"/>
                <a:gd name="T14" fmla="*/ 57 w 57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8">
                  <a:moveTo>
                    <a:pt x="0" y="18"/>
                  </a:moveTo>
                  <a:lnTo>
                    <a:pt x="57" y="7"/>
                  </a:lnTo>
                  <a:lnTo>
                    <a:pt x="5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6" name="Line 814"/>
            <p:cNvSpPr>
              <a:spLocks noChangeShapeType="1"/>
            </p:cNvSpPr>
            <p:nvPr/>
          </p:nvSpPr>
          <p:spPr bwMode="auto">
            <a:xfrm flipH="1" flipV="1">
              <a:off x="2319" y="26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7" name="Freeform 815"/>
            <p:cNvSpPr>
              <a:spLocks/>
            </p:cNvSpPr>
            <p:nvPr/>
          </p:nvSpPr>
          <p:spPr bwMode="auto">
            <a:xfrm>
              <a:off x="2282" y="2615"/>
              <a:ext cx="37" cy="56"/>
            </a:xfrm>
            <a:custGeom>
              <a:avLst/>
              <a:gdLst>
                <a:gd name="T0" fmla="*/ 80 w 188"/>
                <a:gd name="T1" fmla="*/ 279 h 279"/>
                <a:gd name="T2" fmla="*/ 134 w 188"/>
                <a:gd name="T3" fmla="*/ 261 h 279"/>
                <a:gd name="T4" fmla="*/ 188 w 188"/>
                <a:gd name="T5" fmla="*/ 243 h 279"/>
                <a:gd name="T6" fmla="*/ 108 w 188"/>
                <a:gd name="T7" fmla="*/ 0 h 279"/>
                <a:gd name="T8" fmla="*/ 54 w 188"/>
                <a:gd name="T9" fmla="*/ 18 h 279"/>
                <a:gd name="T10" fmla="*/ 0 w 188"/>
                <a:gd name="T11" fmla="*/ 35 h 279"/>
                <a:gd name="T12" fmla="*/ 80 w 188"/>
                <a:gd name="T13" fmla="*/ 27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279"/>
                <a:gd name="T23" fmla="*/ 188 w 188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279">
                  <a:moveTo>
                    <a:pt x="80" y="279"/>
                  </a:moveTo>
                  <a:lnTo>
                    <a:pt x="134" y="261"/>
                  </a:lnTo>
                  <a:lnTo>
                    <a:pt x="188" y="243"/>
                  </a:lnTo>
                  <a:lnTo>
                    <a:pt x="108" y="0"/>
                  </a:lnTo>
                  <a:lnTo>
                    <a:pt x="54" y="18"/>
                  </a:lnTo>
                  <a:lnTo>
                    <a:pt x="0" y="35"/>
                  </a:lnTo>
                  <a:lnTo>
                    <a:pt x="80" y="2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8" name="Freeform 816"/>
            <p:cNvSpPr>
              <a:spLocks/>
            </p:cNvSpPr>
            <p:nvPr/>
          </p:nvSpPr>
          <p:spPr bwMode="auto">
            <a:xfrm>
              <a:off x="2282" y="2615"/>
              <a:ext cx="37" cy="56"/>
            </a:xfrm>
            <a:custGeom>
              <a:avLst/>
              <a:gdLst>
                <a:gd name="T0" fmla="*/ 80 w 188"/>
                <a:gd name="T1" fmla="*/ 279 h 279"/>
                <a:gd name="T2" fmla="*/ 134 w 188"/>
                <a:gd name="T3" fmla="*/ 261 h 279"/>
                <a:gd name="T4" fmla="*/ 188 w 188"/>
                <a:gd name="T5" fmla="*/ 243 h 279"/>
                <a:gd name="T6" fmla="*/ 108 w 188"/>
                <a:gd name="T7" fmla="*/ 0 h 279"/>
                <a:gd name="T8" fmla="*/ 54 w 188"/>
                <a:gd name="T9" fmla="*/ 18 h 279"/>
                <a:gd name="T10" fmla="*/ 0 w 188"/>
                <a:gd name="T11" fmla="*/ 35 h 279"/>
                <a:gd name="T12" fmla="*/ 80 w 188"/>
                <a:gd name="T13" fmla="*/ 27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279"/>
                <a:gd name="T23" fmla="*/ 188 w 188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279">
                  <a:moveTo>
                    <a:pt x="80" y="279"/>
                  </a:moveTo>
                  <a:lnTo>
                    <a:pt x="134" y="261"/>
                  </a:lnTo>
                  <a:lnTo>
                    <a:pt x="188" y="243"/>
                  </a:lnTo>
                  <a:lnTo>
                    <a:pt x="108" y="0"/>
                  </a:lnTo>
                  <a:lnTo>
                    <a:pt x="54" y="18"/>
                  </a:lnTo>
                  <a:lnTo>
                    <a:pt x="0" y="35"/>
                  </a:lnTo>
                  <a:lnTo>
                    <a:pt x="80" y="2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49" name="Freeform 817"/>
            <p:cNvSpPr>
              <a:spLocks/>
            </p:cNvSpPr>
            <p:nvPr/>
          </p:nvSpPr>
          <p:spPr bwMode="auto">
            <a:xfrm>
              <a:off x="2292" y="2614"/>
              <a:ext cx="11" cy="5"/>
            </a:xfrm>
            <a:custGeom>
              <a:avLst/>
              <a:gdLst>
                <a:gd name="T0" fmla="*/ 0 w 54"/>
                <a:gd name="T1" fmla="*/ 26 h 26"/>
                <a:gd name="T2" fmla="*/ 54 w 54"/>
                <a:gd name="T3" fmla="*/ 8 h 26"/>
                <a:gd name="T4" fmla="*/ 52 w 54"/>
                <a:gd name="T5" fmla="*/ 0 h 26"/>
                <a:gd name="T6" fmla="*/ 0 w 54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6"/>
                <a:gd name="T14" fmla="*/ 54 w 5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6">
                  <a:moveTo>
                    <a:pt x="0" y="26"/>
                  </a:moveTo>
                  <a:lnTo>
                    <a:pt x="54" y="8"/>
                  </a:lnTo>
                  <a:lnTo>
                    <a:pt x="52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0" name="Line 818"/>
            <p:cNvSpPr>
              <a:spLocks noChangeShapeType="1"/>
            </p:cNvSpPr>
            <p:nvPr/>
          </p:nvSpPr>
          <p:spPr bwMode="auto">
            <a:xfrm flipH="1" flipV="1">
              <a:off x="2303" y="261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1" name="Freeform 819"/>
            <p:cNvSpPr>
              <a:spLocks/>
            </p:cNvSpPr>
            <p:nvPr/>
          </p:nvSpPr>
          <p:spPr bwMode="auto">
            <a:xfrm>
              <a:off x="2261" y="2571"/>
              <a:ext cx="42" cy="53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8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6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8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6"/>
                  </a:lnTo>
                  <a:lnTo>
                    <a:pt x="0" y="51"/>
                  </a:lnTo>
                  <a:lnTo>
                    <a:pt x="104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2" name="Freeform 820"/>
            <p:cNvSpPr>
              <a:spLocks/>
            </p:cNvSpPr>
            <p:nvPr/>
          </p:nvSpPr>
          <p:spPr bwMode="auto">
            <a:xfrm>
              <a:off x="2261" y="2571"/>
              <a:ext cx="42" cy="53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8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6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8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6"/>
                  </a:lnTo>
                  <a:lnTo>
                    <a:pt x="0" y="51"/>
                  </a:lnTo>
                  <a:lnTo>
                    <a:pt x="104" y="2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3" name="Freeform 821"/>
            <p:cNvSpPr>
              <a:spLocks/>
            </p:cNvSpPr>
            <p:nvPr/>
          </p:nvSpPr>
          <p:spPr bwMode="auto">
            <a:xfrm>
              <a:off x="2272" y="2570"/>
              <a:ext cx="10" cy="7"/>
            </a:xfrm>
            <a:custGeom>
              <a:avLst/>
              <a:gdLst>
                <a:gd name="T0" fmla="*/ 0 w 52"/>
                <a:gd name="T1" fmla="*/ 35 h 35"/>
                <a:gd name="T2" fmla="*/ 52 w 52"/>
                <a:gd name="T3" fmla="*/ 9 h 35"/>
                <a:gd name="T4" fmla="*/ 46 w 52"/>
                <a:gd name="T5" fmla="*/ 0 h 35"/>
                <a:gd name="T6" fmla="*/ 0 w 52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5"/>
                <a:gd name="T14" fmla="*/ 52 w 52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5">
                  <a:moveTo>
                    <a:pt x="0" y="35"/>
                  </a:moveTo>
                  <a:lnTo>
                    <a:pt x="52" y="9"/>
                  </a:lnTo>
                  <a:lnTo>
                    <a:pt x="46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4" name="Line 822"/>
            <p:cNvSpPr>
              <a:spLocks noChangeShapeType="1"/>
            </p:cNvSpPr>
            <p:nvPr/>
          </p:nvSpPr>
          <p:spPr bwMode="auto">
            <a:xfrm flipH="1" flipV="1">
              <a:off x="2281" y="25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5" name="Freeform 823"/>
            <p:cNvSpPr>
              <a:spLocks/>
            </p:cNvSpPr>
            <p:nvPr/>
          </p:nvSpPr>
          <p:spPr bwMode="auto">
            <a:xfrm>
              <a:off x="2237" y="2535"/>
              <a:ext cx="44" cy="48"/>
            </a:xfrm>
            <a:custGeom>
              <a:avLst/>
              <a:gdLst>
                <a:gd name="T0" fmla="*/ 125 w 218"/>
                <a:gd name="T1" fmla="*/ 242 h 242"/>
                <a:gd name="T2" fmla="*/ 172 w 218"/>
                <a:gd name="T3" fmla="*/ 208 h 242"/>
                <a:gd name="T4" fmla="*/ 218 w 218"/>
                <a:gd name="T5" fmla="*/ 173 h 242"/>
                <a:gd name="T6" fmla="*/ 93 w 218"/>
                <a:gd name="T7" fmla="*/ 0 h 242"/>
                <a:gd name="T8" fmla="*/ 46 w 218"/>
                <a:gd name="T9" fmla="*/ 35 h 242"/>
                <a:gd name="T10" fmla="*/ 0 w 218"/>
                <a:gd name="T11" fmla="*/ 69 h 242"/>
                <a:gd name="T12" fmla="*/ 125 w 218"/>
                <a:gd name="T13" fmla="*/ 242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42"/>
                <a:gd name="T23" fmla="*/ 218 w 218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42">
                  <a:moveTo>
                    <a:pt x="125" y="242"/>
                  </a:moveTo>
                  <a:lnTo>
                    <a:pt x="172" y="208"/>
                  </a:lnTo>
                  <a:lnTo>
                    <a:pt x="218" y="173"/>
                  </a:lnTo>
                  <a:lnTo>
                    <a:pt x="93" y="0"/>
                  </a:lnTo>
                  <a:lnTo>
                    <a:pt x="46" y="35"/>
                  </a:lnTo>
                  <a:lnTo>
                    <a:pt x="0" y="69"/>
                  </a:lnTo>
                  <a:lnTo>
                    <a:pt x="125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6" name="Freeform 824"/>
            <p:cNvSpPr>
              <a:spLocks/>
            </p:cNvSpPr>
            <p:nvPr/>
          </p:nvSpPr>
          <p:spPr bwMode="auto">
            <a:xfrm>
              <a:off x="2237" y="2535"/>
              <a:ext cx="44" cy="48"/>
            </a:xfrm>
            <a:custGeom>
              <a:avLst/>
              <a:gdLst>
                <a:gd name="T0" fmla="*/ 125 w 218"/>
                <a:gd name="T1" fmla="*/ 242 h 242"/>
                <a:gd name="T2" fmla="*/ 172 w 218"/>
                <a:gd name="T3" fmla="*/ 208 h 242"/>
                <a:gd name="T4" fmla="*/ 218 w 218"/>
                <a:gd name="T5" fmla="*/ 173 h 242"/>
                <a:gd name="T6" fmla="*/ 93 w 218"/>
                <a:gd name="T7" fmla="*/ 0 h 242"/>
                <a:gd name="T8" fmla="*/ 46 w 218"/>
                <a:gd name="T9" fmla="*/ 35 h 242"/>
                <a:gd name="T10" fmla="*/ 0 w 218"/>
                <a:gd name="T11" fmla="*/ 69 h 242"/>
                <a:gd name="T12" fmla="*/ 125 w 218"/>
                <a:gd name="T13" fmla="*/ 242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42"/>
                <a:gd name="T23" fmla="*/ 218 w 218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42">
                  <a:moveTo>
                    <a:pt x="125" y="242"/>
                  </a:moveTo>
                  <a:lnTo>
                    <a:pt x="172" y="208"/>
                  </a:lnTo>
                  <a:lnTo>
                    <a:pt x="218" y="173"/>
                  </a:lnTo>
                  <a:lnTo>
                    <a:pt x="93" y="0"/>
                  </a:lnTo>
                  <a:lnTo>
                    <a:pt x="46" y="35"/>
                  </a:lnTo>
                  <a:lnTo>
                    <a:pt x="0" y="69"/>
                  </a:lnTo>
                  <a:lnTo>
                    <a:pt x="125" y="2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7" name="Freeform 825"/>
            <p:cNvSpPr>
              <a:spLocks/>
            </p:cNvSpPr>
            <p:nvPr/>
          </p:nvSpPr>
          <p:spPr bwMode="auto">
            <a:xfrm>
              <a:off x="2246" y="2533"/>
              <a:ext cx="10" cy="9"/>
            </a:xfrm>
            <a:custGeom>
              <a:avLst/>
              <a:gdLst>
                <a:gd name="T0" fmla="*/ 0 w 47"/>
                <a:gd name="T1" fmla="*/ 44 h 44"/>
                <a:gd name="T2" fmla="*/ 47 w 47"/>
                <a:gd name="T3" fmla="*/ 9 h 44"/>
                <a:gd name="T4" fmla="*/ 39 w 47"/>
                <a:gd name="T5" fmla="*/ 0 h 44"/>
                <a:gd name="T6" fmla="*/ 0 w 47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4"/>
                <a:gd name="T14" fmla="*/ 47 w 47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4">
                  <a:moveTo>
                    <a:pt x="0" y="44"/>
                  </a:moveTo>
                  <a:lnTo>
                    <a:pt x="47" y="9"/>
                  </a:lnTo>
                  <a:lnTo>
                    <a:pt x="39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8" name="Line 826"/>
            <p:cNvSpPr>
              <a:spLocks noChangeShapeType="1"/>
            </p:cNvSpPr>
            <p:nvPr/>
          </p:nvSpPr>
          <p:spPr bwMode="auto">
            <a:xfrm flipH="1" flipV="1">
              <a:off x="2254" y="2533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59" name="Freeform 827"/>
            <p:cNvSpPr>
              <a:spLocks/>
            </p:cNvSpPr>
            <p:nvPr/>
          </p:nvSpPr>
          <p:spPr bwMode="auto">
            <a:xfrm>
              <a:off x="2210" y="2508"/>
              <a:ext cx="44" cy="43"/>
            </a:xfrm>
            <a:custGeom>
              <a:avLst/>
              <a:gdLst>
                <a:gd name="T0" fmla="*/ 142 w 220"/>
                <a:gd name="T1" fmla="*/ 215 h 215"/>
                <a:gd name="T2" fmla="*/ 181 w 220"/>
                <a:gd name="T3" fmla="*/ 172 h 215"/>
                <a:gd name="T4" fmla="*/ 220 w 220"/>
                <a:gd name="T5" fmla="*/ 128 h 215"/>
                <a:gd name="T6" fmla="*/ 78 w 220"/>
                <a:gd name="T7" fmla="*/ 0 h 215"/>
                <a:gd name="T8" fmla="*/ 39 w 220"/>
                <a:gd name="T9" fmla="*/ 43 h 215"/>
                <a:gd name="T10" fmla="*/ 0 w 220"/>
                <a:gd name="T11" fmla="*/ 86 h 215"/>
                <a:gd name="T12" fmla="*/ 142 w 220"/>
                <a:gd name="T13" fmla="*/ 215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142" y="215"/>
                  </a:moveTo>
                  <a:lnTo>
                    <a:pt x="181" y="172"/>
                  </a:lnTo>
                  <a:lnTo>
                    <a:pt x="220" y="128"/>
                  </a:lnTo>
                  <a:lnTo>
                    <a:pt x="78" y="0"/>
                  </a:lnTo>
                  <a:lnTo>
                    <a:pt x="39" y="43"/>
                  </a:lnTo>
                  <a:lnTo>
                    <a:pt x="0" y="86"/>
                  </a:lnTo>
                  <a:lnTo>
                    <a:pt x="142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0" name="Freeform 828"/>
            <p:cNvSpPr>
              <a:spLocks/>
            </p:cNvSpPr>
            <p:nvPr/>
          </p:nvSpPr>
          <p:spPr bwMode="auto">
            <a:xfrm>
              <a:off x="2210" y="2508"/>
              <a:ext cx="44" cy="43"/>
            </a:xfrm>
            <a:custGeom>
              <a:avLst/>
              <a:gdLst>
                <a:gd name="T0" fmla="*/ 142 w 220"/>
                <a:gd name="T1" fmla="*/ 215 h 215"/>
                <a:gd name="T2" fmla="*/ 181 w 220"/>
                <a:gd name="T3" fmla="*/ 172 h 215"/>
                <a:gd name="T4" fmla="*/ 220 w 220"/>
                <a:gd name="T5" fmla="*/ 128 h 215"/>
                <a:gd name="T6" fmla="*/ 78 w 220"/>
                <a:gd name="T7" fmla="*/ 0 h 215"/>
                <a:gd name="T8" fmla="*/ 39 w 220"/>
                <a:gd name="T9" fmla="*/ 43 h 215"/>
                <a:gd name="T10" fmla="*/ 0 w 220"/>
                <a:gd name="T11" fmla="*/ 86 h 215"/>
                <a:gd name="T12" fmla="*/ 142 w 220"/>
                <a:gd name="T13" fmla="*/ 215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142" y="215"/>
                  </a:moveTo>
                  <a:lnTo>
                    <a:pt x="181" y="172"/>
                  </a:lnTo>
                  <a:lnTo>
                    <a:pt x="220" y="128"/>
                  </a:lnTo>
                  <a:lnTo>
                    <a:pt x="78" y="0"/>
                  </a:lnTo>
                  <a:lnTo>
                    <a:pt x="39" y="43"/>
                  </a:lnTo>
                  <a:lnTo>
                    <a:pt x="0" y="86"/>
                  </a:lnTo>
                  <a:lnTo>
                    <a:pt x="142" y="2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1" name="Freeform 829"/>
            <p:cNvSpPr>
              <a:spLocks/>
            </p:cNvSpPr>
            <p:nvPr/>
          </p:nvSpPr>
          <p:spPr bwMode="auto">
            <a:xfrm>
              <a:off x="2218" y="2506"/>
              <a:ext cx="8" cy="10"/>
            </a:xfrm>
            <a:custGeom>
              <a:avLst/>
              <a:gdLst>
                <a:gd name="T0" fmla="*/ 0 w 39"/>
                <a:gd name="T1" fmla="*/ 51 h 51"/>
                <a:gd name="T2" fmla="*/ 39 w 39"/>
                <a:gd name="T3" fmla="*/ 8 h 51"/>
                <a:gd name="T4" fmla="*/ 33 w 39"/>
                <a:gd name="T5" fmla="*/ 4 h 51"/>
                <a:gd name="T6" fmla="*/ 27 w 39"/>
                <a:gd name="T7" fmla="*/ 0 h 51"/>
                <a:gd name="T8" fmla="*/ 0 w 39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1"/>
                <a:gd name="T17" fmla="*/ 39 w 3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1">
                  <a:moveTo>
                    <a:pt x="0" y="51"/>
                  </a:moveTo>
                  <a:lnTo>
                    <a:pt x="39" y="8"/>
                  </a:lnTo>
                  <a:lnTo>
                    <a:pt x="33" y="4"/>
                  </a:lnTo>
                  <a:lnTo>
                    <a:pt x="2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2" name="Freeform 830"/>
            <p:cNvSpPr>
              <a:spLocks/>
            </p:cNvSpPr>
            <p:nvPr/>
          </p:nvSpPr>
          <p:spPr bwMode="auto">
            <a:xfrm>
              <a:off x="2223" y="2506"/>
              <a:ext cx="3" cy="2"/>
            </a:xfrm>
            <a:custGeom>
              <a:avLst/>
              <a:gdLst>
                <a:gd name="T0" fmla="*/ 12 w 12"/>
                <a:gd name="T1" fmla="*/ 8 h 8"/>
                <a:gd name="T2" fmla="*/ 6 w 12"/>
                <a:gd name="T3" fmla="*/ 4 h 8"/>
                <a:gd name="T4" fmla="*/ 0 w 12"/>
                <a:gd name="T5" fmla="*/ 0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8"/>
                  </a:moveTo>
                  <a:lnTo>
                    <a:pt x="6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3" name="Freeform 831"/>
            <p:cNvSpPr>
              <a:spLocks/>
            </p:cNvSpPr>
            <p:nvPr/>
          </p:nvSpPr>
          <p:spPr bwMode="auto">
            <a:xfrm>
              <a:off x="2182" y="2490"/>
              <a:ext cx="41" cy="36"/>
            </a:xfrm>
            <a:custGeom>
              <a:avLst/>
              <a:gdLst>
                <a:gd name="T0" fmla="*/ 154 w 207"/>
                <a:gd name="T1" fmla="*/ 181 h 181"/>
                <a:gd name="T2" fmla="*/ 180 w 207"/>
                <a:gd name="T3" fmla="*/ 130 h 181"/>
                <a:gd name="T4" fmla="*/ 207 w 207"/>
                <a:gd name="T5" fmla="*/ 79 h 181"/>
                <a:gd name="T6" fmla="*/ 54 w 207"/>
                <a:gd name="T7" fmla="*/ 0 h 181"/>
                <a:gd name="T8" fmla="*/ 27 w 207"/>
                <a:gd name="T9" fmla="*/ 51 h 181"/>
                <a:gd name="T10" fmla="*/ 0 w 207"/>
                <a:gd name="T11" fmla="*/ 102 h 181"/>
                <a:gd name="T12" fmla="*/ 154 w 207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81"/>
                <a:gd name="T23" fmla="*/ 207 w 207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81">
                  <a:moveTo>
                    <a:pt x="154" y="181"/>
                  </a:moveTo>
                  <a:lnTo>
                    <a:pt x="180" y="130"/>
                  </a:lnTo>
                  <a:lnTo>
                    <a:pt x="207" y="79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154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4" name="Freeform 832"/>
            <p:cNvSpPr>
              <a:spLocks/>
            </p:cNvSpPr>
            <p:nvPr/>
          </p:nvSpPr>
          <p:spPr bwMode="auto">
            <a:xfrm>
              <a:off x="2182" y="2490"/>
              <a:ext cx="41" cy="36"/>
            </a:xfrm>
            <a:custGeom>
              <a:avLst/>
              <a:gdLst>
                <a:gd name="T0" fmla="*/ 154 w 207"/>
                <a:gd name="T1" fmla="*/ 181 h 181"/>
                <a:gd name="T2" fmla="*/ 180 w 207"/>
                <a:gd name="T3" fmla="*/ 130 h 181"/>
                <a:gd name="T4" fmla="*/ 207 w 207"/>
                <a:gd name="T5" fmla="*/ 79 h 181"/>
                <a:gd name="T6" fmla="*/ 54 w 207"/>
                <a:gd name="T7" fmla="*/ 0 h 181"/>
                <a:gd name="T8" fmla="*/ 27 w 207"/>
                <a:gd name="T9" fmla="*/ 51 h 181"/>
                <a:gd name="T10" fmla="*/ 0 w 207"/>
                <a:gd name="T11" fmla="*/ 102 h 181"/>
                <a:gd name="T12" fmla="*/ 154 w 207"/>
                <a:gd name="T13" fmla="*/ 18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81"/>
                <a:gd name="T23" fmla="*/ 207 w 207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81">
                  <a:moveTo>
                    <a:pt x="154" y="181"/>
                  </a:moveTo>
                  <a:lnTo>
                    <a:pt x="180" y="130"/>
                  </a:lnTo>
                  <a:lnTo>
                    <a:pt x="207" y="79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154" y="1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5" name="Freeform 833"/>
            <p:cNvSpPr>
              <a:spLocks/>
            </p:cNvSpPr>
            <p:nvPr/>
          </p:nvSpPr>
          <p:spPr bwMode="auto">
            <a:xfrm>
              <a:off x="2187" y="2489"/>
              <a:ext cx="6" cy="11"/>
            </a:xfrm>
            <a:custGeom>
              <a:avLst/>
              <a:gdLst>
                <a:gd name="T0" fmla="*/ 0 w 27"/>
                <a:gd name="T1" fmla="*/ 57 h 57"/>
                <a:gd name="T2" fmla="*/ 27 w 27"/>
                <a:gd name="T3" fmla="*/ 6 h 57"/>
                <a:gd name="T4" fmla="*/ 20 w 27"/>
                <a:gd name="T5" fmla="*/ 3 h 57"/>
                <a:gd name="T6" fmla="*/ 10 w 27"/>
                <a:gd name="T7" fmla="*/ 0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27" y="6"/>
                  </a:lnTo>
                  <a:lnTo>
                    <a:pt x="20" y="3"/>
                  </a:lnTo>
                  <a:lnTo>
                    <a:pt x="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6" name="Freeform 834"/>
            <p:cNvSpPr>
              <a:spLocks/>
            </p:cNvSpPr>
            <p:nvPr/>
          </p:nvSpPr>
          <p:spPr bwMode="auto">
            <a:xfrm>
              <a:off x="2189" y="2489"/>
              <a:ext cx="4" cy="1"/>
            </a:xfrm>
            <a:custGeom>
              <a:avLst/>
              <a:gdLst>
                <a:gd name="T0" fmla="*/ 17 w 17"/>
                <a:gd name="T1" fmla="*/ 6 h 6"/>
                <a:gd name="T2" fmla="*/ 10 w 17"/>
                <a:gd name="T3" fmla="*/ 3 h 6"/>
                <a:gd name="T4" fmla="*/ 0 w 17"/>
                <a:gd name="T5" fmla="*/ 0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6"/>
                  </a:moveTo>
                  <a:lnTo>
                    <a:pt x="10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7" name="Freeform 835"/>
            <p:cNvSpPr>
              <a:spLocks/>
            </p:cNvSpPr>
            <p:nvPr/>
          </p:nvSpPr>
          <p:spPr bwMode="auto">
            <a:xfrm>
              <a:off x="2154" y="2484"/>
              <a:ext cx="35" cy="28"/>
            </a:xfrm>
            <a:custGeom>
              <a:avLst/>
              <a:gdLst>
                <a:gd name="T0" fmla="*/ 159 w 179"/>
                <a:gd name="T1" fmla="*/ 140 h 140"/>
                <a:gd name="T2" fmla="*/ 169 w 179"/>
                <a:gd name="T3" fmla="*/ 83 h 140"/>
                <a:gd name="T4" fmla="*/ 179 w 179"/>
                <a:gd name="T5" fmla="*/ 26 h 140"/>
                <a:gd name="T6" fmla="*/ 20 w 179"/>
                <a:gd name="T7" fmla="*/ 0 h 140"/>
                <a:gd name="T8" fmla="*/ 10 w 179"/>
                <a:gd name="T9" fmla="*/ 56 h 140"/>
                <a:gd name="T10" fmla="*/ 0 w 179"/>
                <a:gd name="T11" fmla="*/ 113 h 140"/>
                <a:gd name="T12" fmla="*/ 159 w 179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40"/>
                <a:gd name="T23" fmla="*/ 179 w 179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40">
                  <a:moveTo>
                    <a:pt x="159" y="140"/>
                  </a:moveTo>
                  <a:lnTo>
                    <a:pt x="169" y="83"/>
                  </a:lnTo>
                  <a:lnTo>
                    <a:pt x="179" y="26"/>
                  </a:lnTo>
                  <a:lnTo>
                    <a:pt x="20" y="0"/>
                  </a:lnTo>
                  <a:lnTo>
                    <a:pt x="10" y="56"/>
                  </a:lnTo>
                  <a:lnTo>
                    <a:pt x="0" y="113"/>
                  </a:lnTo>
                  <a:lnTo>
                    <a:pt x="159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8" name="Freeform 836"/>
            <p:cNvSpPr>
              <a:spLocks/>
            </p:cNvSpPr>
            <p:nvPr/>
          </p:nvSpPr>
          <p:spPr bwMode="auto">
            <a:xfrm>
              <a:off x="2154" y="2484"/>
              <a:ext cx="35" cy="28"/>
            </a:xfrm>
            <a:custGeom>
              <a:avLst/>
              <a:gdLst>
                <a:gd name="T0" fmla="*/ 159 w 179"/>
                <a:gd name="T1" fmla="*/ 140 h 140"/>
                <a:gd name="T2" fmla="*/ 169 w 179"/>
                <a:gd name="T3" fmla="*/ 83 h 140"/>
                <a:gd name="T4" fmla="*/ 179 w 179"/>
                <a:gd name="T5" fmla="*/ 26 h 140"/>
                <a:gd name="T6" fmla="*/ 20 w 179"/>
                <a:gd name="T7" fmla="*/ 0 h 140"/>
                <a:gd name="T8" fmla="*/ 10 w 179"/>
                <a:gd name="T9" fmla="*/ 56 h 140"/>
                <a:gd name="T10" fmla="*/ 0 w 179"/>
                <a:gd name="T11" fmla="*/ 113 h 140"/>
                <a:gd name="T12" fmla="*/ 159 w 179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40"/>
                <a:gd name="T23" fmla="*/ 179 w 179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40">
                  <a:moveTo>
                    <a:pt x="159" y="140"/>
                  </a:moveTo>
                  <a:lnTo>
                    <a:pt x="169" y="83"/>
                  </a:lnTo>
                  <a:lnTo>
                    <a:pt x="179" y="26"/>
                  </a:lnTo>
                  <a:lnTo>
                    <a:pt x="20" y="0"/>
                  </a:lnTo>
                  <a:lnTo>
                    <a:pt x="10" y="56"/>
                  </a:lnTo>
                  <a:lnTo>
                    <a:pt x="0" y="113"/>
                  </a:lnTo>
                  <a:lnTo>
                    <a:pt x="159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69" name="Freeform 837"/>
            <p:cNvSpPr>
              <a:spLocks/>
            </p:cNvSpPr>
            <p:nvPr/>
          </p:nvSpPr>
          <p:spPr bwMode="auto">
            <a:xfrm>
              <a:off x="2154" y="2484"/>
              <a:ext cx="4" cy="11"/>
            </a:xfrm>
            <a:custGeom>
              <a:avLst/>
              <a:gdLst>
                <a:gd name="T0" fmla="*/ 10 w 20"/>
                <a:gd name="T1" fmla="*/ 57 h 57"/>
                <a:gd name="T2" fmla="*/ 20 w 20"/>
                <a:gd name="T3" fmla="*/ 1 h 57"/>
                <a:gd name="T4" fmla="*/ 14 w 20"/>
                <a:gd name="T5" fmla="*/ 0 h 57"/>
                <a:gd name="T6" fmla="*/ 0 w 20"/>
                <a:gd name="T7" fmla="*/ 1 h 57"/>
                <a:gd name="T8" fmla="*/ 10 w 20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57"/>
                <a:gd name="T17" fmla="*/ 20 w 20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57">
                  <a:moveTo>
                    <a:pt x="10" y="57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0" name="Freeform 838"/>
            <p:cNvSpPr>
              <a:spLocks/>
            </p:cNvSpPr>
            <p:nvPr/>
          </p:nvSpPr>
          <p:spPr bwMode="auto">
            <a:xfrm>
              <a:off x="2154" y="2484"/>
              <a:ext cx="4" cy="1"/>
            </a:xfrm>
            <a:custGeom>
              <a:avLst/>
              <a:gdLst>
                <a:gd name="T0" fmla="*/ 20 w 20"/>
                <a:gd name="T1" fmla="*/ 1 h 1"/>
                <a:gd name="T2" fmla="*/ 14 w 20"/>
                <a:gd name="T3" fmla="*/ 0 h 1"/>
                <a:gd name="T4" fmla="*/ 0 w 20"/>
                <a:gd name="T5" fmla="*/ 1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20" y="1"/>
                  </a:move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1" name="Freeform 839"/>
            <p:cNvSpPr>
              <a:spLocks/>
            </p:cNvSpPr>
            <p:nvPr/>
          </p:nvSpPr>
          <p:spPr bwMode="auto">
            <a:xfrm>
              <a:off x="2052" y="2686"/>
              <a:ext cx="24" cy="13"/>
            </a:xfrm>
            <a:custGeom>
              <a:avLst/>
              <a:gdLst>
                <a:gd name="T0" fmla="*/ 58 w 116"/>
                <a:gd name="T1" fmla="*/ 58 h 63"/>
                <a:gd name="T2" fmla="*/ 0 w 116"/>
                <a:gd name="T3" fmla="*/ 52 h 63"/>
                <a:gd name="T4" fmla="*/ 3 w 116"/>
                <a:gd name="T5" fmla="*/ 40 h 63"/>
                <a:gd name="T6" fmla="*/ 9 w 116"/>
                <a:gd name="T7" fmla="*/ 28 h 63"/>
                <a:gd name="T8" fmla="*/ 17 w 116"/>
                <a:gd name="T9" fmla="*/ 18 h 63"/>
                <a:gd name="T10" fmla="*/ 27 w 116"/>
                <a:gd name="T11" fmla="*/ 9 h 63"/>
                <a:gd name="T12" fmla="*/ 38 w 116"/>
                <a:gd name="T13" fmla="*/ 3 h 63"/>
                <a:gd name="T14" fmla="*/ 50 w 116"/>
                <a:gd name="T15" fmla="*/ 0 h 63"/>
                <a:gd name="T16" fmla="*/ 63 w 116"/>
                <a:gd name="T17" fmla="*/ 0 h 63"/>
                <a:gd name="T18" fmla="*/ 76 w 116"/>
                <a:gd name="T19" fmla="*/ 3 h 63"/>
                <a:gd name="T20" fmla="*/ 88 w 116"/>
                <a:gd name="T21" fmla="*/ 9 h 63"/>
                <a:gd name="T22" fmla="*/ 98 w 116"/>
                <a:gd name="T23" fmla="*/ 17 h 63"/>
                <a:gd name="T24" fmla="*/ 107 w 116"/>
                <a:gd name="T25" fmla="*/ 27 h 63"/>
                <a:gd name="T26" fmla="*/ 112 w 116"/>
                <a:gd name="T27" fmla="*/ 38 h 63"/>
                <a:gd name="T28" fmla="*/ 116 w 116"/>
                <a:gd name="T29" fmla="*/ 50 h 63"/>
                <a:gd name="T30" fmla="*/ 116 w 116"/>
                <a:gd name="T31" fmla="*/ 63 h 63"/>
                <a:gd name="T32" fmla="*/ 58 w 116"/>
                <a:gd name="T33" fmla="*/ 58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3"/>
                <a:gd name="T53" fmla="*/ 116 w 116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3">
                  <a:moveTo>
                    <a:pt x="58" y="58"/>
                  </a:moveTo>
                  <a:lnTo>
                    <a:pt x="0" y="52"/>
                  </a:lnTo>
                  <a:lnTo>
                    <a:pt x="3" y="40"/>
                  </a:lnTo>
                  <a:lnTo>
                    <a:pt x="9" y="28"/>
                  </a:lnTo>
                  <a:lnTo>
                    <a:pt x="17" y="18"/>
                  </a:lnTo>
                  <a:lnTo>
                    <a:pt x="27" y="9"/>
                  </a:lnTo>
                  <a:lnTo>
                    <a:pt x="38" y="3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76" y="3"/>
                  </a:lnTo>
                  <a:lnTo>
                    <a:pt x="88" y="9"/>
                  </a:lnTo>
                  <a:lnTo>
                    <a:pt x="98" y="17"/>
                  </a:lnTo>
                  <a:lnTo>
                    <a:pt x="107" y="27"/>
                  </a:lnTo>
                  <a:lnTo>
                    <a:pt x="112" y="38"/>
                  </a:lnTo>
                  <a:lnTo>
                    <a:pt x="116" y="50"/>
                  </a:lnTo>
                  <a:lnTo>
                    <a:pt x="116" y="63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2" name="Freeform 840"/>
            <p:cNvSpPr>
              <a:spLocks/>
            </p:cNvSpPr>
            <p:nvPr/>
          </p:nvSpPr>
          <p:spPr bwMode="auto">
            <a:xfrm>
              <a:off x="2052" y="2686"/>
              <a:ext cx="24" cy="13"/>
            </a:xfrm>
            <a:custGeom>
              <a:avLst/>
              <a:gdLst>
                <a:gd name="T0" fmla="*/ 0 w 116"/>
                <a:gd name="T1" fmla="*/ 52 h 63"/>
                <a:gd name="T2" fmla="*/ 3 w 116"/>
                <a:gd name="T3" fmla="*/ 40 h 63"/>
                <a:gd name="T4" fmla="*/ 9 w 116"/>
                <a:gd name="T5" fmla="*/ 28 h 63"/>
                <a:gd name="T6" fmla="*/ 17 w 116"/>
                <a:gd name="T7" fmla="*/ 18 h 63"/>
                <a:gd name="T8" fmla="*/ 27 w 116"/>
                <a:gd name="T9" fmla="*/ 9 h 63"/>
                <a:gd name="T10" fmla="*/ 38 w 116"/>
                <a:gd name="T11" fmla="*/ 3 h 63"/>
                <a:gd name="T12" fmla="*/ 50 w 116"/>
                <a:gd name="T13" fmla="*/ 0 h 63"/>
                <a:gd name="T14" fmla="*/ 63 w 116"/>
                <a:gd name="T15" fmla="*/ 0 h 63"/>
                <a:gd name="T16" fmla="*/ 76 w 116"/>
                <a:gd name="T17" fmla="*/ 3 h 63"/>
                <a:gd name="T18" fmla="*/ 88 w 116"/>
                <a:gd name="T19" fmla="*/ 9 h 63"/>
                <a:gd name="T20" fmla="*/ 98 w 116"/>
                <a:gd name="T21" fmla="*/ 17 h 63"/>
                <a:gd name="T22" fmla="*/ 107 w 116"/>
                <a:gd name="T23" fmla="*/ 27 h 63"/>
                <a:gd name="T24" fmla="*/ 112 w 116"/>
                <a:gd name="T25" fmla="*/ 38 h 63"/>
                <a:gd name="T26" fmla="*/ 116 w 116"/>
                <a:gd name="T27" fmla="*/ 50 h 63"/>
                <a:gd name="T28" fmla="*/ 116 w 116"/>
                <a:gd name="T29" fmla="*/ 63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3"/>
                <a:gd name="T47" fmla="*/ 116 w 11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3">
                  <a:moveTo>
                    <a:pt x="0" y="52"/>
                  </a:moveTo>
                  <a:lnTo>
                    <a:pt x="3" y="40"/>
                  </a:lnTo>
                  <a:lnTo>
                    <a:pt x="9" y="28"/>
                  </a:lnTo>
                  <a:lnTo>
                    <a:pt x="17" y="18"/>
                  </a:lnTo>
                  <a:lnTo>
                    <a:pt x="27" y="9"/>
                  </a:lnTo>
                  <a:lnTo>
                    <a:pt x="38" y="3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76" y="3"/>
                  </a:lnTo>
                  <a:lnTo>
                    <a:pt x="88" y="9"/>
                  </a:lnTo>
                  <a:lnTo>
                    <a:pt x="98" y="17"/>
                  </a:lnTo>
                  <a:lnTo>
                    <a:pt x="107" y="27"/>
                  </a:lnTo>
                  <a:lnTo>
                    <a:pt x="112" y="38"/>
                  </a:lnTo>
                  <a:lnTo>
                    <a:pt x="116" y="50"/>
                  </a:lnTo>
                  <a:lnTo>
                    <a:pt x="11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3" name="Freeform 841"/>
            <p:cNvSpPr>
              <a:spLocks/>
            </p:cNvSpPr>
            <p:nvPr/>
          </p:nvSpPr>
          <p:spPr bwMode="auto">
            <a:xfrm>
              <a:off x="2042" y="2696"/>
              <a:ext cx="34" cy="104"/>
            </a:xfrm>
            <a:custGeom>
              <a:avLst/>
              <a:gdLst>
                <a:gd name="T0" fmla="*/ 166 w 166"/>
                <a:gd name="T1" fmla="*/ 11 h 517"/>
                <a:gd name="T2" fmla="*/ 108 w 166"/>
                <a:gd name="T3" fmla="*/ 6 h 517"/>
                <a:gd name="T4" fmla="*/ 50 w 166"/>
                <a:gd name="T5" fmla="*/ 0 h 517"/>
                <a:gd name="T6" fmla="*/ 0 w 166"/>
                <a:gd name="T7" fmla="*/ 506 h 517"/>
                <a:gd name="T8" fmla="*/ 58 w 166"/>
                <a:gd name="T9" fmla="*/ 512 h 517"/>
                <a:gd name="T10" fmla="*/ 116 w 166"/>
                <a:gd name="T11" fmla="*/ 517 h 517"/>
                <a:gd name="T12" fmla="*/ 166 w 166"/>
                <a:gd name="T13" fmla="*/ 11 h 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517"/>
                <a:gd name="T23" fmla="*/ 166 w 166"/>
                <a:gd name="T24" fmla="*/ 517 h 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517">
                  <a:moveTo>
                    <a:pt x="166" y="11"/>
                  </a:moveTo>
                  <a:lnTo>
                    <a:pt x="108" y="6"/>
                  </a:lnTo>
                  <a:lnTo>
                    <a:pt x="50" y="0"/>
                  </a:lnTo>
                  <a:lnTo>
                    <a:pt x="0" y="506"/>
                  </a:lnTo>
                  <a:lnTo>
                    <a:pt x="58" y="512"/>
                  </a:lnTo>
                  <a:lnTo>
                    <a:pt x="116" y="517"/>
                  </a:lnTo>
                  <a:lnTo>
                    <a:pt x="16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4" name="Freeform 842"/>
            <p:cNvSpPr>
              <a:spLocks/>
            </p:cNvSpPr>
            <p:nvPr/>
          </p:nvSpPr>
          <p:spPr bwMode="auto">
            <a:xfrm>
              <a:off x="2042" y="2696"/>
              <a:ext cx="34" cy="104"/>
            </a:xfrm>
            <a:custGeom>
              <a:avLst/>
              <a:gdLst>
                <a:gd name="T0" fmla="*/ 166 w 166"/>
                <a:gd name="T1" fmla="*/ 11 h 517"/>
                <a:gd name="T2" fmla="*/ 108 w 166"/>
                <a:gd name="T3" fmla="*/ 6 h 517"/>
                <a:gd name="T4" fmla="*/ 50 w 166"/>
                <a:gd name="T5" fmla="*/ 0 h 517"/>
                <a:gd name="T6" fmla="*/ 0 w 166"/>
                <a:gd name="T7" fmla="*/ 506 h 517"/>
                <a:gd name="T8" fmla="*/ 58 w 166"/>
                <a:gd name="T9" fmla="*/ 512 h 517"/>
                <a:gd name="T10" fmla="*/ 116 w 166"/>
                <a:gd name="T11" fmla="*/ 517 h 517"/>
                <a:gd name="T12" fmla="*/ 166 w 166"/>
                <a:gd name="T13" fmla="*/ 11 h 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517"/>
                <a:gd name="T23" fmla="*/ 166 w 166"/>
                <a:gd name="T24" fmla="*/ 517 h 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517">
                  <a:moveTo>
                    <a:pt x="166" y="11"/>
                  </a:moveTo>
                  <a:lnTo>
                    <a:pt x="108" y="6"/>
                  </a:lnTo>
                  <a:lnTo>
                    <a:pt x="50" y="0"/>
                  </a:lnTo>
                  <a:lnTo>
                    <a:pt x="0" y="506"/>
                  </a:lnTo>
                  <a:lnTo>
                    <a:pt x="58" y="512"/>
                  </a:lnTo>
                  <a:lnTo>
                    <a:pt x="116" y="517"/>
                  </a:lnTo>
                  <a:lnTo>
                    <a:pt x="166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5" name="Freeform 843"/>
            <p:cNvSpPr>
              <a:spLocks/>
            </p:cNvSpPr>
            <p:nvPr/>
          </p:nvSpPr>
          <p:spPr bwMode="auto">
            <a:xfrm>
              <a:off x="2042" y="2798"/>
              <a:ext cx="12" cy="2"/>
            </a:xfrm>
            <a:custGeom>
              <a:avLst/>
              <a:gdLst>
                <a:gd name="T0" fmla="*/ 58 w 58"/>
                <a:gd name="T1" fmla="*/ 6 h 13"/>
                <a:gd name="T2" fmla="*/ 0 w 58"/>
                <a:gd name="T3" fmla="*/ 0 h 13"/>
                <a:gd name="T4" fmla="*/ 0 w 58"/>
                <a:gd name="T5" fmla="*/ 7 h 13"/>
                <a:gd name="T6" fmla="*/ 0 w 58"/>
                <a:gd name="T7" fmla="*/ 13 h 13"/>
                <a:gd name="T8" fmla="*/ 58 w 58"/>
                <a:gd name="T9" fmla="*/ 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58" y="6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6" name="Freeform 844"/>
            <p:cNvSpPr>
              <a:spLocks/>
            </p:cNvSpPr>
            <p:nvPr/>
          </p:nvSpPr>
          <p:spPr bwMode="auto">
            <a:xfrm>
              <a:off x="2042" y="2798"/>
              <a:ext cx="1" cy="2"/>
            </a:xfrm>
            <a:custGeom>
              <a:avLst/>
              <a:gdLst>
                <a:gd name="T0" fmla="*/ 0 w 1"/>
                <a:gd name="T1" fmla="*/ 0 h 13"/>
                <a:gd name="T2" fmla="*/ 0 w 1"/>
                <a:gd name="T3" fmla="*/ 7 h 13"/>
                <a:gd name="T4" fmla="*/ 0 w 1"/>
                <a:gd name="T5" fmla="*/ 13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0"/>
                  </a:moveTo>
                  <a:lnTo>
                    <a:pt x="0" y="7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7" name="Freeform 845"/>
            <p:cNvSpPr>
              <a:spLocks/>
            </p:cNvSpPr>
            <p:nvPr/>
          </p:nvSpPr>
          <p:spPr bwMode="auto">
            <a:xfrm>
              <a:off x="2042" y="2797"/>
              <a:ext cx="37" cy="103"/>
            </a:xfrm>
            <a:custGeom>
              <a:avLst/>
              <a:gdLst>
                <a:gd name="T0" fmla="*/ 116 w 183"/>
                <a:gd name="T1" fmla="*/ 0 h 513"/>
                <a:gd name="T2" fmla="*/ 58 w 183"/>
                <a:gd name="T3" fmla="*/ 8 h 513"/>
                <a:gd name="T4" fmla="*/ 0 w 183"/>
                <a:gd name="T5" fmla="*/ 15 h 513"/>
                <a:gd name="T6" fmla="*/ 68 w 183"/>
                <a:gd name="T7" fmla="*/ 513 h 513"/>
                <a:gd name="T8" fmla="*/ 126 w 183"/>
                <a:gd name="T9" fmla="*/ 505 h 513"/>
                <a:gd name="T10" fmla="*/ 183 w 183"/>
                <a:gd name="T11" fmla="*/ 497 h 513"/>
                <a:gd name="T12" fmla="*/ 116 w 183"/>
                <a:gd name="T13" fmla="*/ 0 h 5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513"/>
                <a:gd name="T23" fmla="*/ 183 w 183"/>
                <a:gd name="T24" fmla="*/ 513 h 5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513">
                  <a:moveTo>
                    <a:pt x="116" y="0"/>
                  </a:moveTo>
                  <a:lnTo>
                    <a:pt x="58" y="8"/>
                  </a:lnTo>
                  <a:lnTo>
                    <a:pt x="0" y="15"/>
                  </a:lnTo>
                  <a:lnTo>
                    <a:pt x="68" y="513"/>
                  </a:lnTo>
                  <a:lnTo>
                    <a:pt x="126" y="505"/>
                  </a:lnTo>
                  <a:lnTo>
                    <a:pt x="183" y="49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8" name="Freeform 846"/>
            <p:cNvSpPr>
              <a:spLocks/>
            </p:cNvSpPr>
            <p:nvPr/>
          </p:nvSpPr>
          <p:spPr bwMode="auto">
            <a:xfrm>
              <a:off x="2042" y="2797"/>
              <a:ext cx="37" cy="103"/>
            </a:xfrm>
            <a:custGeom>
              <a:avLst/>
              <a:gdLst>
                <a:gd name="T0" fmla="*/ 116 w 183"/>
                <a:gd name="T1" fmla="*/ 0 h 513"/>
                <a:gd name="T2" fmla="*/ 58 w 183"/>
                <a:gd name="T3" fmla="*/ 8 h 513"/>
                <a:gd name="T4" fmla="*/ 0 w 183"/>
                <a:gd name="T5" fmla="*/ 15 h 513"/>
                <a:gd name="T6" fmla="*/ 68 w 183"/>
                <a:gd name="T7" fmla="*/ 513 h 513"/>
                <a:gd name="T8" fmla="*/ 126 w 183"/>
                <a:gd name="T9" fmla="*/ 505 h 513"/>
                <a:gd name="T10" fmla="*/ 183 w 183"/>
                <a:gd name="T11" fmla="*/ 497 h 513"/>
                <a:gd name="T12" fmla="*/ 116 w 183"/>
                <a:gd name="T13" fmla="*/ 0 h 5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513"/>
                <a:gd name="T23" fmla="*/ 183 w 183"/>
                <a:gd name="T24" fmla="*/ 513 h 5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513">
                  <a:moveTo>
                    <a:pt x="116" y="0"/>
                  </a:moveTo>
                  <a:lnTo>
                    <a:pt x="58" y="8"/>
                  </a:lnTo>
                  <a:lnTo>
                    <a:pt x="0" y="15"/>
                  </a:lnTo>
                  <a:lnTo>
                    <a:pt x="68" y="513"/>
                  </a:lnTo>
                  <a:lnTo>
                    <a:pt x="126" y="505"/>
                  </a:lnTo>
                  <a:lnTo>
                    <a:pt x="183" y="497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79" name="Freeform 847"/>
            <p:cNvSpPr>
              <a:spLocks/>
            </p:cNvSpPr>
            <p:nvPr/>
          </p:nvSpPr>
          <p:spPr bwMode="auto">
            <a:xfrm>
              <a:off x="2056" y="2898"/>
              <a:ext cx="12" cy="4"/>
            </a:xfrm>
            <a:custGeom>
              <a:avLst/>
              <a:gdLst>
                <a:gd name="T0" fmla="*/ 58 w 58"/>
                <a:gd name="T1" fmla="*/ 0 h 19"/>
                <a:gd name="T2" fmla="*/ 0 w 58"/>
                <a:gd name="T3" fmla="*/ 8 h 19"/>
                <a:gd name="T4" fmla="*/ 3 w 58"/>
                <a:gd name="T5" fmla="*/ 19 h 19"/>
                <a:gd name="T6" fmla="*/ 58 w 58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0"/>
                  </a:moveTo>
                  <a:lnTo>
                    <a:pt x="0" y="8"/>
                  </a:lnTo>
                  <a:lnTo>
                    <a:pt x="3" y="1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0" name="Line 848"/>
            <p:cNvSpPr>
              <a:spLocks noChangeShapeType="1"/>
            </p:cNvSpPr>
            <p:nvPr/>
          </p:nvSpPr>
          <p:spPr bwMode="auto">
            <a:xfrm>
              <a:off x="2056" y="290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1" name="Freeform 849"/>
            <p:cNvSpPr>
              <a:spLocks/>
            </p:cNvSpPr>
            <p:nvPr/>
          </p:nvSpPr>
          <p:spPr bwMode="auto">
            <a:xfrm>
              <a:off x="2057" y="2894"/>
              <a:ext cx="36" cy="50"/>
            </a:xfrm>
            <a:custGeom>
              <a:avLst/>
              <a:gdLst>
                <a:gd name="T0" fmla="*/ 109 w 181"/>
                <a:gd name="T1" fmla="*/ 0 h 250"/>
                <a:gd name="T2" fmla="*/ 55 w 181"/>
                <a:gd name="T3" fmla="*/ 19 h 250"/>
                <a:gd name="T4" fmla="*/ 0 w 181"/>
                <a:gd name="T5" fmla="*/ 38 h 250"/>
                <a:gd name="T6" fmla="*/ 72 w 181"/>
                <a:gd name="T7" fmla="*/ 250 h 250"/>
                <a:gd name="T8" fmla="*/ 127 w 181"/>
                <a:gd name="T9" fmla="*/ 231 h 250"/>
                <a:gd name="T10" fmla="*/ 181 w 181"/>
                <a:gd name="T11" fmla="*/ 212 h 250"/>
                <a:gd name="T12" fmla="*/ 109 w 181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250"/>
                <a:gd name="T23" fmla="*/ 181 w 181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250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72" y="250"/>
                  </a:lnTo>
                  <a:lnTo>
                    <a:pt x="127" y="231"/>
                  </a:lnTo>
                  <a:lnTo>
                    <a:pt x="181" y="21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2" name="Freeform 850"/>
            <p:cNvSpPr>
              <a:spLocks/>
            </p:cNvSpPr>
            <p:nvPr/>
          </p:nvSpPr>
          <p:spPr bwMode="auto">
            <a:xfrm>
              <a:off x="2057" y="2894"/>
              <a:ext cx="36" cy="50"/>
            </a:xfrm>
            <a:custGeom>
              <a:avLst/>
              <a:gdLst>
                <a:gd name="T0" fmla="*/ 109 w 181"/>
                <a:gd name="T1" fmla="*/ 0 h 250"/>
                <a:gd name="T2" fmla="*/ 55 w 181"/>
                <a:gd name="T3" fmla="*/ 19 h 250"/>
                <a:gd name="T4" fmla="*/ 0 w 181"/>
                <a:gd name="T5" fmla="*/ 38 h 250"/>
                <a:gd name="T6" fmla="*/ 72 w 181"/>
                <a:gd name="T7" fmla="*/ 250 h 250"/>
                <a:gd name="T8" fmla="*/ 127 w 181"/>
                <a:gd name="T9" fmla="*/ 231 h 250"/>
                <a:gd name="T10" fmla="*/ 181 w 181"/>
                <a:gd name="T11" fmla="*/ 212 h 250"/>
                <a:gd name="T12" fmla="*/ 109 w 181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250"/>
                <a:gd name="T23" fmla="*/ 181 w 181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250">
                  <a:moveTo>
                    <a:pt x="109" y="0"/>
                  </a:moveTo>
                  <a:lnTo>
                    <a:pt x="55" y="19"/>
                  </a:lnTo>
                  <a:lnTo>
                    <a:pt x="0" y="38"/>
                  </a:lnTo>
                  <a:lnTo>
                    <a:pt x="72" y="250"/>
                  </a:lnTo>
                  <a:lnTo>
                    <a:pt x="127" y="231"/>
                  </a:lnTo>
                  <a:lnTo>
                    <a:pt x="181" y="212"/>
                  </a:lnTo>
                  <a:lnTo>
                    <a:pt x="1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3" name="Freeform 851"/>
            <p:cNvSpPr>
              <a:spLocks/>
            </p:cNvSpPr>
            <p:nvPr/>
          </p:nvSpPr>
          <p:spPr bwMode="auto">
            <a:xfrm>
              <a:off x="2071" y="2941"/>
              <a:ext cx="11" cy="5"/>
            </a:xfrm>
            <a:custGeom>
              <a:avLst/>
              <a:gdLst>
                <a:gd name="T0" fmla="*/ 55 w 55"/>
                <a:gd name="T1" fmla="*/ 0 h 26"/>
                <a:gd name="T2" fmla="*/ 0 w 55"/>
                <a:gd name="T3" fmla="*/ 19 h 26"/>
                <a:gd name="T4" fmla="*/ 4 w 55"/>
                <a:gd name="T5" fmla="*/ 26 h 26"/>
                <a:gd name="T6" fmla="*/ 55 w 55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55" y="0"/>
                  </a:moveTo>
                  <a:lnTo>
                    <a:pt x="0" y="19"/>
                  </a:lnTo>
                  <a:lnTo>
                    <a:pt x="4" y="2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4" name="Line 852"/>
            <p:cNvSpPr>
              <a:spLocks noChangeShapeType="1"/>
            </p:cNvSpPr>
            <p:nvPr/>
          </p:nvSpPr>
          <p:spPr bwMode="auto">
            <a:xfrm>
              <a:off x="2071" y="294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5" name="Freeform 853"/>
            <p:cNvSpPr>
              <a:spLocks/>
            </p:cNvSpPr>
            <p:nvPr/>
          </p:nvSpPr>
          <p:spPr bwMode="auto">
            <a:xfrm>
              <a:off x="2072" y="2935"/>
              <a:ext cx="38" cy="45"/>
            </a:xfrm>
            <a:custGeom>
              <a:avLst/>
              <a:gdLst>
                <a:gd name="T0" fmla="*/ 102 w 191"/>
                <a:gd name="T1" fmla="*/ 0 h 224"/>
                <a:gd name="T2" fmla="*/ 51 w 191"/>
                <a:gd name="T3" fmla="*/ 27 h 224"/>
                <a:gd name="T4" fmla="*/ 0 w 191"/>
                <a:gd name="T5" fmla="*/ 53 h 224"/>
                <a:gd name="T6" fmla="*/ 89 w 191"/>
                <a:gd name="T7" fmla="*/ 224 h 224"/>
                <a:gd name="T8" fmla="*/ 140 w 191"/>
                <a:gd name="T9" fmla="*/ 198 h 224"/>
                <a:gd name="T10" fmla="*/ 191 w 191"/>
                <a:gd name="T11" fmla="*/ 171 h 224"/>
                <a:gd name="T12" fmla="*/ 102 w 191"/>
                <a:gd name="T13" fmla="*/ 0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24"/>
                <a:gd name="T23" fmla="*/ 191 w 191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24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89" y="224"/>
                  </a:lnTo>
                  <a:lnTo>
                    <a:pt x="140" y="198"/>
                  </a:lnTo>
                  <a:lnTo>
                    <a:pt x="191" y="17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6" name="Freeform 854"/>
            <p:cNvSpPr>
              <a:spLocks/>
            </p:cNvSpPr>
            <p:nvPr/>
          </p:nvSpPr>
          <p:spPr bwMode="auto">
            <a:xfrm>
              <a:off x="2072" y="2935"/>
              <a:ext cx="38" cy="45"/>
            </a:xfrm>
            <a:custGeom>
              <a:avLst/>
              <a:gdLst>
                <a:gd name="T0" fmla="*/ 102 w 191"/>
                <a:gd name="T1" fmla="*/ 0 h 224"/>
                <a:gd name="T2" fmla="*/ 51 w 191"/>
                <a:gd name="T3" fmla="*/ 27 h 224"/>
                <a:gd name="T4" fmla="*/ 0 w 191"/>
                <a:gd name="T5" fmla="*/ 53 h 224"/>
                <a:gd name="T6" fmla="*/ 89 w 191"/>
                <a:gd name="T7" fmla="*/ 224 h 224"/>
                <a:gd name="T8" fmla="*/ 140 w 191"/>
                <a:gd name="T9" fmla="*/ 198 h 224"/>
                <a:gd name="T10" fmla="*/ 191 w 191"/>
                <a:gd name="T11" fmla="*/ 171 h 224"/>
                <a:gd name="T12" fmla="*/ 102 w 191"/>
                <a:gd name="T13" fmla="*/ 0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24"/>
                <a:gd name="T23" fmla="*/ 191 w 191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24">
                  <a:moveTo>
                    <a:pt x="102" y="0"/>
                  </a:moveTo>
                  <a:lnTo>
                    <a:pt x="51" y="27"/>
                  </a:lnTo>
                  <a:lnTo>
                    <a:pt x="0" y="53"/>
                  </a:lnTo>
                  <a:lnTo>
                    <a:pt x="89" y="224"/>
                  </a:lnTo>
                  <a:lnTo>
                    <a:pt x="140" y="198"/>
                  </a:lnTo>
                  <a:lnTo>
                    <a:pt x="191" y="171"/>
                  </a:lnTo>
                  <a:lnTo>
                    <a:pt x="1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7" name="Freeform 855"/>
            <p:cNvSpPr>
              <a:spLocks/>
            </p:cNvSpPr>
            <p:nvPr/>
          </p:nvSpPr>
          <p:spPr bwMode="auto">
            <a:xfrm>
              <a:off x="2090" y="2975"/>
              <a:ext cx="10" cy="7"/>
            </a:xfrm>
            <a:custGeom>
              <a:avLst/>
              <a:gdLst>
                <a:gd name="T0" fmla="*/ 51 w 51"/>
                <a:gd name="T1" fmla="*/ 0 h 35"/>
                <a:gd name="T2" fmla="*/ 0 w 51"/>
                <a:gd name="T3" fmla="*/ 26 h 35"/>
                <a:gd name="T4" fmla="*/ 5 w 51"/>
                <a:gd name="T5" fmla="*/ 35 h 35"/>
                <a:gd name="T6" fmla="*/ 51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0"/>
                  </a:moveTo>
                  <a:lnTo>
                    <a:pt x="0" y="26"/>
                  </a:lnTo>
                  <a:lnTo>
                    <a:pt x="5" y="3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8" name="Line 856"/>
            <p:cNvSpPr>
              <a:spLocks noChangeShapeType="1"/>
            </p:cNvSpPr>
            <p:nvPr/>
          </p:nvSpPr>
          <p:spPr bwMode="auto">
            <a:xfrm>
              <a:off x="2090" y="298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89" name="Freeform 857"/>
            <p:cNvSpPr>
              <a:spLocks/>
            </p:cNvSpPr>
            <p:nvPr/>
          </p:nvSpPr>
          <p:spPr bwMode="auto">
            <a:xfrm>
              <a:off x="2091" y="2968"/>
              <a:ext cx="37" cy="38"/>
            </a:xfrm>
            <a:custGeom>
              <a:avLst/>
              <a:gdLst>
                <a:gd name="T0" fmla="*/ 91 w 185"/>
                <a:gd name="T1" fmla="*/ 0 h 192"/>
                <a:gd name="T2" fmla="*/ 46 w 185"/>
                <a:gd name="T3" fmla="*/ 36 h 192"/>
                <a:gd name="T4" fmla="*/ 0 w 185"/>
                <a:gd name="T5" fmla="*/ 71 h 192"/>
                <a:gd name="T6" fmla="*/ 94 w 185"/>
                <a:gd name="T7" fmla="*/ 192 h 192"/>
                <a:gd name="T8" fmla="*/ 140 w 185"/>
                <a:gd name="T9" fmla="*/ 157 h 192"/>
                <a:gd name="T10" fmla="*/ 185 w 185"/>
                <a:gd name="T11" fmla="*/ 121 h 192"/>
                <a:gd name="T12" fmla="*/ 91 w 185"/>
                <a:gd name="T13" fmla="*/ 0 h 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5"/>
                <a:gd name="T22" fmla="*/ 0 h 192"/>
                <a:gd name="T23" fmla="*/ 185 w 185"/>
                <a:gd name="T24" fmla="*/ 192 h 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5" h="192">
                  <a:moveTo>
                    <a:pt x="91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94" y="192"/>
                  </a:lnTo>
                  <a:lnTo>
                    <a:pt x="140" y="157"/>
                  </a:lnTo>
                  <a:lnTo>
                    <a:pt x="185" y="12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0" name="Freeform 858"/>
            <p:cNvSpPr>
              <a:spLocks/>
            </p:cNvSpPr>
            <p:nvPr/>
          </p:nvSpPr>
          <p:spPr bwMode="auto">
            <a:xfrm>
              <a:off x="2091" y="2968"/>
              <a:ext cx="37" cy="38"/>
            </a:xfrm>
            <a:custGeom>
              <a:avLst/>
              <a:gdLst>
                <a:gd name="T0" fmla="*/ 91 w 185"/>
                <a:gd name="T1" fmla="*/ 0 h 192"/>
                <a:gd name="T2" fmla="*/ 46 w 185"/>
                <a:gd name="T3" fmla="*/ 36 h 192"/>
                <a:gd name="T4" fmla="*/ 0 w 185"/>
                <a:gd name="T5" fmla="*/ 71 h 192"/>
                <a:gd name="T6" fmla="*/ 94 w 185"/>
                <a:gd name="T7" fmla="*/ 192 h 192"/>
                <a:gd name="T8" fmla="*/ 140 w 185"/>
                <a:gd name="T9" fmla="*/ 157 h 192"/>
                <a:gd name="T10" fmla="*/ 185 w 185"/>
                <a:gd name="T11" fmla="*/ 121 h 192"/>
                <a:gd name="T12" fmla="*/ 91 w 185"/>
                <a:gd name="T13" fmla="*/ 0 h 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5"/>
                <a:gd name="T22" fmla="*/ 0 h 192"/>
                <a:gd name="T23" fmla="*/ 185 w 185"/>
                <a:gd name="T24" fmla="*/ 192 h 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5" h="192">
                  <a:moveTo>
                    <a:pt x="91" y="0"/>
                  </a:moveTo>
                  <a:lnTo>
                    <a:pt x="46" y="36"/>
                  </a:lnTo>
                  <a:lnTo>
                    <a:pt x="0" y="71"/>
                  </a:lnTo>
                  <a:lnTo>
                    <a:pt x="94" y="192"/>
                  </a:lnTo>
                  <a:lnTo>
                    <a:pt x="140" y="157"/>
                  </a:lnTo>
                  <a:lnTo>
                    <a:pt x="185" y="121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1" name="Freeform 859"/>
            <p:cNvSpPr>
              <a:spLocks/>
            </p:cNvSpPr>
            <p:nvPr/>
          </p:nvSpPr>
          <p:spPr bwMode="auto">
            <a:xfrm>
              <a:off x="2109" y="2999"/>
              <a:ext cx="10" cy="9"/>
            </a:xfrm>
            <a:custGeom>
              <a:avLst/>
              <a:gdLst>
                <a:gd name="T0" fmla="*/ 46 w 46"/>
                <a:gd name="T1" fmla="*/ 0 h 44"/>
                <a:gd name="T2" fmla="*/ 0 w 46"/>
                <a:gd name="T3" fmla="*/ 35 h 44"/>
                <a:gd name="T4" fmla="*/ 5 w 46"/>
                <a:gd name="T5" fmla="*/ 40 h 44"/>
                <a:gd name="T6" fmla="*/ 9 w 46"/>
                <a:gd name="T7" fmla="*/ 44 h 44"/>
                <a:gd name="T8" fmla="*/ 46 w 46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44"/>
                <a:gd name="T17" fmla="*/ 46 w 4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44">
                  <a:moveTo>
                    <a:pt x="46" y="0"/>
                  </a:moveTo>
                  <a:lnTo>
                    <a:pt x="0" y="35"/>
                  </a:lnTo>
                  <a:lnTo>
                    <a:pt x="5" y="40"/>
                  </a:lnTo>
                  <a:lnTo>
                    <a:pt x="9" y="4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2" name="Freeform 860"/>
            <p:cNvSpPr>
              <a:spLocks/>
            </p:cNvSpPr>
            <p:nvPr/>
          </p:nvSpPr>
          <p:spPr bwMode="auto">
            <a:xfrm>
              <a:off x="2109" y="3006"/>
              <a:ext cx="2" cy="2"/>
            </a:xfrm>
            <a:custGeom>
              <a:avLst/>
              <a:gdLst>
                <a:gd name="T0" fmla="*/ 0 w 9"/>
                <a:gd name="T1" fmla="*/ 0 h 9"/>
                <a:gd name="T2" fmla="*/ 5 w 9"/>
                <a:gd name="T3" fmla="*/ 5 h 9"/>
                <a:gd name="T4" fmla="*/ 9 w 9"/>
                <a:gd name="T5" fmla="*/ 9 h 9"/>
                <a:gd name="T6" fmla="*/ 0 60000 65536"/>
                <a:gd name="T7" fmla="*/ 0 60000 65536"/>
                <a:gd name="T8" fmla="*/ 0 60000 65536"/>
                <a:gd name="T9" fmla="*/ 0 w 9"/>
                <a:gd name="T10" fmla="*/ 0 h 9"/>
                <a:gd name="T11" fmla="*/ 9 w 9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9">
                  <a:moveTo>
                    <a:pt x="0" y="0"/>
                  </a:moveTo>
                  <a:lnTo>
                    <a:pt x="5" y="5"/>
                  </a:lnTo>
                  <a:lnTo>
                    <a:pt x="9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3" name="Freeform 861"/>
            <p:cNvSpPr>
              <a:spLocks/>
            </p:cNvSpPr>
            <p:nvPr/>
          </p:nvSpPr>
          <p:spPr bwMode="auto">
            <a:xfrm>
              <a:off x="2111" y="2990"/>
              <a:ext cx="32" cy="32"/>
            </a:xfrm>
            <a:custGeom>
              <a:avLst/>
              <a:gdLst>
                <a:gd name="T0" fmla="*/ 74 w 160"/>
                <a:gd name="T1" fmla="*/ 0 h 159"/>
                <a:gd name="T2" fmla="*/ 37 w 160"/>
                <a:gd name="T3" fmla="*/ 45 h 159"/>
                <a:gd name="T4" fmla="*/ 0 w 160"/>
                <a:gd name="T5" fmla="*/ 89 h 159"/>
                <a:gd name="T6" fmla="*/ 87 w 160"/>
                <a:gd name="T7" fmla="*/ 159 h 159"/>
                <a:gd name="T8" fmla="*/ 124 w 160"/>
                <a:gd name="T9" fmla="*/ 115 h 159"/>
                <a:gd name="T10" fmla="*/ 160 w 160"/>
                <a:gd name="T11" fmla="*/ 70 h 159"/>
                <a:gd name="T12" fmla="*/ 74 w 160"/>
                <a:gd name="T13" fmla="*/ 0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59"/>
                <a:gd name="T23" fmla="*/ 160 w 160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59">
                  <a:moveTo>
                    <a:pt x="74" y="0"/>
                  </a:moveTo>
                  <a:lnTo>
                    <a:pt x="37" y="45"/>
                  </a:lnTo>
                  <a:lnTo>
                    <a:pt x="0" y="89"/>
                  </a:lnTo>
                  <a:lnTo>
                    <a:pt x="87" y="159"/>
                  </a:lnTo>
                  <a:lnTo>
                    <a:pt x="124" y="115"/>
                  </a:lnTo>
                  <a:lnTo>
                    <a:pt x="160" y="7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4" name="Freeform 862"/>
            <p:cNvSpPr>
              <a:spLocks/>
            </p:cNvSpPr>
            <p:nvPr/>
          </p:nvSpPr>
          <p:spPr bwMode="auto">
            <a:xfrm>
              <a:off x="2111" y="2990"/>
              <a:ext cx="32" cy="32"/>
            </a:xfrm>
            <a:custGeom>
              <a:avLst/>
              <a:gdLst>
                <a:gd name="T0" fmla="*/ 74 w 160"/>
                <a:gd name="T1" fmla="*/ 0 h 159"/>
                <a:gd name="T2" fmla="*/ 37 w 160"/>
                <a:gd name="T3" fmla="*/ 45 h 159"/>
                <a:gd name="T4" fmla="*/ 0 w 160"/>
                <a:gd name="T5" fmla="*/ 89 h 159"/>
                <a:gd name="T6" fmla="*/ 87 w 160"/>
                <a:gd name="T7" fmla="*/ 159 h 159"/>
                <a:gd name="T8" fmla="*/ 124 w 160"/>
                <a:gd name="T9" fmla="*/ 115 h 159"/>
                <a:gd name="T10" fmla="*/ 160 w 160"/>
                <a:gd name="T11" fmla="*/ 70 h 159"/>
                <a:gd name="T12" fmla="*/ 74 w 160"/>
                <a:gd name="T13" fmla="*/ 0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59"/>
                <a:gd name="T23" fmla="*/ 160 w 160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59">
                  <a:moveTo>
                    <a:pt x="74" y="0"/>
                  </a:moveTo>
                  <a:lnTo>
                    <a:pt x="37" y="45"/>
                  </a:lnTo>
                  <a:lnTo>
                    <a:pt x="0" y="89"/>
                  </a:lnTo>
                  <a:lnTo>
                    <a:pt x="87" y="159"/>
                  </a:lnTo>
                  <a:lnTo>
                    <a:pt x="124" y="115"/>
                  </a:lnTo>
                  <a:lnTo>
                    <a:pt x="160" y="70"/>
                  </a:lnTo>
                  <a:lnTo>
                    <a:pt x="7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5" name="Freeform 863"/>
            <p:cNvSpPr>
              <a:spLocks/>
            </p:cNvSpPr>
            <p:nvPr/>
          </p:nvSpPr>
          <p:spPr bwMode="auto">
            <a:xfrm>
              <a:off x="2129" y="3013"/>
              <a:ext cx="7" cy="11"/>
            </a:xfrm>
            <a:custGeom>
              <a:avLst/>
              <a:gdLst>
                <a:gd name="T0" fmla="*/ 37 w 37"/>
                <a:gd name="T1" fmla="*/ 0 h 55"/>
                <a:gd name="T2" fmla="*/ 0 w 37"/>
                <a:gd name="T3" fmla="*/ 44 h 55"/>
                <a:gd name="T4" fmla="*/ 5 w 37"/>
                <a:gd name="T5" fmla="*/ 48 h 55"/>
                <a:gd name="T6" fmla="*/ 11 w 37"/>
                <a:gd name="T7" fmla="*/ 52 h 55"/>
                <a:gd name="T8" fmla="*/ 22 w 37"/>
                <a:gd name="T9" fmla="*/ 55 h 55"/>
                <a:gd name="T10" fmla="*/ 37 w 37"/>
                <a:gd name="T11" fmla="*/ 0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55"/>
                <a:gd name="T20" fmla="*/ 37 w 37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55">
                  <a:moveTo>
                    <a:pt x="37" y="0"/>
                  </a:moveTo>
                  <a:lnTo>
                    <a:pt x="0" y="44"/>
                  </a:lnTo>
                  <a:lnTo>
                    <a:pt x="5" y="48"/>
                  </a:lnTo>
                  <a:lnTo>
                    <a:pt x="11" y="52"/>
                  </a:lnTo>
                  <a:lnTo>
                    <a:pt x="22" y="5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6" name="Freeform 864"/>
            <p:cNvSpPr>
              <a:spLocks/>
            </p:cNvSpPr>
            <p:nvPr/>
          </p:nvSpPr>
          <p:spPr bwMode="auto">
            <a:xfrm>
              <a:off x="2129" y="3022"/>
              <a:ext cx="4" cy="2"/>
            </a:xfrm>
            <a:custGeom>
              <a:avLst/>
              <a:gdLst>
                <a:gd name="T0" fmla="*/ 0 w 22"/>
                <a:gd name="T1" fmla="*/ 0 h 11"/>
                <a:gd name="T2" fmla="*/ 5 w 22"/>
                <a:gd name="T3" fmla="*/ 4 h 11"/>
                <a:gd name="T4" fmla="*/ 11 w 22"/>
                <a:gd name="T5" fmla="*/ 8 h 11"/>
                <a:gd name="T6" fmla="*/ 22 w 2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1"/>
                <a:gd name="T14" fmla="*/ 22 w 22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1">
                  <a:moveTo>
                    <a:pt x="0" y="0"/>
                  </a:moveTo>
                  <a:lnTo>
                    <a:pt x="5" y="4"/>
                  </a:lnTo>
                  <a:lnTo>
                    <a:pt x="11" y="8"/>
                  </a:lnTo>
                  <a:lnTo>
                    <a:pt x="22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7" name="Freeform 865"/>
            <p:cNvSpPr>
              <a:spLocks/>
            </p:cNvSpPr>
            <p:nvPr/>
          </p:nvSpPr>
          <p:spPr bwMode="auto">
            <a:xfrm>
              <a:off x="2133" y="3002"/>
              <a:ext cx="30" cy="28"/>
            </a:xfrm>
            <a:custGeom>
              <a:avLst/>
              <a:gdLst>
                <a:gd name="T0" fmla="*/ 29 w 148"/>
                <a:gd name="T1" fmla="*/ 0 h 141"/>
                <a:gd name="T2" fmla="*/ 15 w 148"/>
                <a:gd name="T3" fmla="*/ 56 h 141"/>
                <a:gd name="T4" fmla="*/ 0 w 148"/>
                <a:gd name="T5" fmla="*/ 111 h 141"/>
                <a:gd name="T6" fmla="*/ 119 w 148"/>
                <a:gd name="T7" fmla="*/ 141 h 141"/>
                <a:gd name="T8" fmla="*/ 133 w 148"/>
                <a:gd name="T9" fmla="*/ 86 h 141"/>
                <a:gd name="T10" fmla="*/ 148 w 148"/>
                <a:gd name="T11" fmla="*/ 30 h 141"/>
                <a:gd name="T12" fmla="*/ 29 w 148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29" y="0"/>
                  </a:moveTo>
                  <a:lnTo>
                    <a:pt x="15" y="56"/>
                  </a:lnTo>
                  <a:lnTo>
                    <a:pt x="0" y="111"/>
                  </a:lnTo>
                  <a:lnTo>
                    <a:pt x="119" y="141"/>
                  </a:lnTo>
                  <a:lnTo>
                    <a:pt x="133" y="86"/>
                  </a:lnTo>
                  <a:lnTo>
                    <a:pt x="148" y="3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8" name="Freeform 866"/>
            <p:cNvSpPr>
              <a:spLocks/>
            </p:cNvSpPr>
            <p:nvPr/>
          </p:nvSpPr>
          <p:spPr bwMode="auto">
            <a:xfrm>
              <a:off x="2133" y="3002"/>
              <a:ext cx="30" cy="28"/>
            </a:xfrm>
            <a:custGeom>
              <a:avLst/>
              <a:gdLst>
                <a:gd name="T0" fmla="*/ 29 w 148"/>
                <a:gd name="T1" fmla="*/ 0 h 141"/>
                <a:gd name="T2" fmla="*/ 15 w 148"/>
                <a:gd name="T3" fmla="*/ 56 h 141"/>
                <a:gd name="T4" fmla="*/ 0 w 148"/>
                <a:gd name="T5" fmla="*/ 111 h 141"/>
                <a:gd name="T6" fmla="*/ 119 w 148"/>
                <a:gd name="T7" fmla="*/ 141 h 141"/>
                <a:gd name="T8" fmla="*/ 133 w 148"/>
                <a:gd name="T9" fmla="*/ 86 h 141"/>
                <a:gd name="T10" fmla="*/ 148 w 148"/>
                <a:gd name="T11" fmla="*/ 30 h 141"/>
                <a:gd name="T12" fmla="*/ 29 w 148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29" y="0"/>
                  </a:moveTo>
                  <a:lnTo>
                    <a:pt x="15" y="56"/>
                  </a:lnTo>
                  <a:lnTo>
                    <a:pt x="0" y="111"/>
                  </a:lnTo>
                  <a:lnTo>
                    <a:pt x="119" y="141"/>
                  </a:lnTo>
                  <a:lnTo>
                    <a:pt x="133" y="86"/>
                  </a:lnTo>
                  <a:lnTo>
                    <a:pt x="148" y="30"/>
                  </a:lnTo>
                  <a:lnTo>
                    <a:pt x="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099" name="Freeform 867"/>
            <p:cNvSpPr>
              <a:spLocks/>
            </p:cNvSpPr>
            <p:nvPr/>
          </p:nvSpPr>
          <p:spPr bwMode="auto">
            <a:xfrm>
              <a:off x="2157" y="3019"/>
              <a:ext cx="6" cy="11"/>
            </a:xfrm>
            <a:custGeom>
              <a:avLst/>
              <a:gdLst>
                <a:gd name="T0" fmla="*/ 14 w 32"/>
                <a:gd name="T1" fmla="*/ 0 h 57"/>
                <a:gd name="T2" fmla="*/ 0 w 32"/>
                <a:gd name="T3" fmla="*/ 55 h 57"/>
                <a:gd name="T4" fmla="*/ 7 w 32"/>
                <a:gd name="T5" fmla="*/ 57 h 57"/>
                <a:gd name="T6" fmla="*/ 13 w 32"/>
                <a:gd name="T7" fmla="*/ 57 h 57"/>
                <a:gd name="T8" fmla="*/ 20 w 32"/>
                <a:gd name="T9" fmla="*/ 57 h 57"/>
                <a:gd name="T10" fmla="*/ 25 w 32"/>
                <a:gd name="T11" fmla="*/ 56 h 57"/>
                <a:gd name="T12" fmla="*/ 32 w 32"/>
                <a:gd name="T13" fmla="*/ 54 h 57"/>
                <a:gd name="T14" fmla="*/ 14 w 32"/>
                <a:gd name="T15" fmla="*/ 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57"/>
                <a:gd name="T26" fmla="*/ 32 w 32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57">
                  <a:moveTo>
                    <a:pt x="14" y="0"/>
                  </a:moveTo>
                  <a:lnTo>
                    <a:pt x="0" y="55"/>
                  </a:lnTo>
                  <a:lnTo>
                    <a:pt x="7" y="57"/>
                  </a:lnTo>
                  <a:lnTo>
                    <a:pt x="13" y="57"/>
                  </a:lnTo>
                  <a:lnTo>
                    <a:pt x="20" y="57"/>
                  </a:lnTo>
                  <a:lnTo>
                    <a:pt x="25" y="56"/>
                  </a:lnTo>
                  <a:lnTo>
                    <a:pt x="32" y="5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0" name="Freeform 868"/>
            <p:cNvSpPr>
              <a:spLocks/>
            </p:cNvSpPr>
            <p:nvPr/>
          </p:nvSpPr>
          <p:spPr bwMode="auto">
            <a:xfrm>
              <a:off x="2157" y="3030"/>
              <a:ext cx="6" cy="1"/>
            </a:xfrm>
            <a:custGeom>
              <a:avLst/>
              <a:gdLst>
                <a:gd name="T0" fmla="*/ 0 w 32"/>
                <a:gd name="T1" fmla="*/ 1 h 3"/>
                <a:gd name="T2" fmla="*/ 7 w 32"/>
                <a:gd name="T3" fmla="*/ 3 h 3"/>
                <a:gd name="T4" fmla="*/ 13 w 32"/>
                <a:gd name="T5" fmla="*/ 3 h 3"/>
                <a:gd name="T6" fmla="*/ 20 w 32"/>
                <a:gd name="T7" fmla="*/ 3 h 3"/>
                <a:gd name="T8" fmla="*/ 25 w 32"/>
                <a:gd name="T9" fmla="*/ 2 h 3"/>
                <a:gd name="T10" fmla="*/ 32 w 32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"/>
                <a:gd name="T20" fmla="*/ 32 w 32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">
                  <a:moveTo>
                    <a:pt x="0" y="1"/>
                  </a:moveTo>
                  <a:lnTo>
                    <a:pt x="7" y="3"/>
                  </a:lnTo>
                  <a:lnTo>
                    <a:pt x="13" y="3"/>
                  </a:lnTo>
                  <a:lnTo>
                    <a:pt x="20" y="3"/>
                  </a:lnTo>
                  <a:lnTo>
                    <a:pt x="25" y="2"/>
                  </a:lnTo>
                  <a:lnTo>
                    <a:pt x="3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1" name="Freeform 869"/>
            <p:cNvSpPr>
              <a:spLocks/>
            </p:cNvSpPr>
            <p:nvPr/>
          </p:nvSpPr>
          <p:spPr bwMode="auto">
            <a:xfrm>
              <a:off x="2156" y="3004"/>
              <a:ext cx="20" cy="26"/>
            </a:xfrm>
            <a:custGeom>
              <a:avLst/>
              <a:gdLst>
                <a:gd name="T0" fmla="*/ 0 w 98"/>
                <a:gd name="T1" fmla="*/ 21 h 130"/>
                <a:gd name="T2" fmla="*/ 17 w 98"/>
                <a:gd name="T3" fmla="*/ 76 h 130"/>
                <a:gd name="T4" fmla="*/ 35 w 98"/>
                <a:gd name="T5" fmla="*/ 130 h 130"/>
                <a:gd name="T6" fmla="*/ 98 w 98"/>
                <a:gd name="T7" fmla="*/ 109 h 130"/>
                <a:gd name="T8" fmla="*/ 81 w 98"/>
                <a:gd name="T9" fmla="*/ 54 h 130"/>
                <a:gd name="T10" fmla="*/ 63 w 98"/>
                <a:gd name="T11" fmla="*/ 0 h 130"/>
                <a:gd name="T12" fmla="*/ 0 w 98"/>
                <a:gd name="T13" fmla="*/ 21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30"/>
                <a:gd name="T23" fmla="*/ 98 w 98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30">
                  <a:moveTo>
                    <a:pt x="0" y="21"/>
                  </a:moveTo>
                  <a:lnTo>
                    <a:pt x="17" y="76"/>
                  </a:lnTo>
                  <a:lnTo>
                    <a:pt x="35" y="130"/>
                  </a:lnTo>
                  <a:lnTo>
                    <a:pt x="98" y="109"/>
                  </a:lnTo>
                  <a:lnTo>
                    <a:pt x="81" y="54"/>
                  </a:lnTo>
                  <a:lnTo>
                    <a:pt x="6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2" name="Freeform 870"/>
            <p:cNvSpPr>
              <a:spLocks/>
            </p:cNvSpPr>
            <p:nvPr/>
          </p:nvSpPr>
          <p:spPr bwMode="auto">
            <a:xfrm>
              <a:off x="2156" y="3004"/>
              <a:ext cx="20" cy="26"/>
            </a:xfrm>
            <a:custGeom>
              <a:avLst/>
              <a:gdLst>
                <a:gd name="T0" fmla="*/ 0 w 98"/>
                <a:gd name="T1" fmla="*/ 21 h 130"/>
                <a:gd name="T2" fmla="*/ 17 w 98"/>
                <a:gd name="T3" fmla="*/ 76 h 130"/>
                <a:gd name="T4" fmla="*/ 35 w 98"/>
                <a:gd name="T5" fmla="*/ 130 h 130"/>
                <a:gd name="T6" fmla="*/ 98 w 98"/>
                <a:gd name="T7" fmla="*/ 109 h 130"/>
                <a:gd name="T8" fmla="*/ 81 w 98"/>
                <a:gd name="T9" fmla="*/ 54 h 130"/>
                <a:gd name="T10" fmla="*/ 63 w 98"/>
                <a:gd name="T11" fmla="*/ 0 h 130"/>
                <a:gd name="T12" fmla="*/ 0 w 98"/>
                <a:gd name="T13" fmla="*/ 21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8"/>
                <a:gd name="T22" fmla="*/ 0 h 130"/>
                <a:gd name="T23" fmla="*/ 98 w 98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8" h="130">
                  <a:moveTo>
                    <a:pt x="0" y="21"/>
                  </a:moveTo>
                  <a:lnTo>
                    <a:pt x="17" y="76"/>
                  </a:lnTo>
                  <a:lnTo>
                    <a:pt x="35" y="130"/>
                  </a:lnTo>
                  <a:lnTo>
                    <a:pt x="98" y="109"/>
                  </a:lnTo>
                  <a:lnTo>
                    <a:pt x="81" y="54"/>
                  </a:lnTo>
                  <a:lnTo>
                    <a:pt x="63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3" name="Freeform 871"/>
            <p:cNvSpPr>
              <a:spLocks/>
            </p:cNvSpPr>
            <p:nvPr/>
          </p:nvSpPr>
          <p:spPr bwMode="auto">
            <a:xfrm>
              <a:off x="2172" y="3015"/>
              <a:ext cx="7" cy="11"/>
            </a:xfrm>
            <a:custGeom>
              <a:avLst/>
              <a:gdLst>
                <a:gd name="T0" fmla="*/ 0 w 33"/>
                <a:gd name="T1" fmla="*/ 0 h 55"/>
                <a:gd name="T2" fmla="*/ 17 w 33"/>
                <a:gd name="T3" fmla="*/ 55 h 55"/>
                <a:gd name="T4" fmla="*/ 24 w 33"/>
                <a:gd name="T5" fmla="*/ 53 h 55"/>
                <a:gd name="T6" fmla="*/ 33 w 33"/>
                <a:gd name="T7" fmla="*/ 47 h 55"/>
                <a:gd name="T8" fmla="*/ 0 w 3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5"/>
                <a:gd name="T17" fmla="*/ 33 w 3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5">
                  <a:moveTo>
                    <a:pt x="0" y="0"/>
                  </a:moveTo>
                  <a:lnTo>
                    <a:pt x="17" y="55"/>
                  </a:lnTo>
                  <a:lnTo>
                    <a:pt x="24" y="53"/>
                  </a:lnTo>
                  <a:lnTo>
                    <a:pt x="33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4" name="Freeform 872"/>
            <p:cNvSpPr>
              <a:spLocks/>
            </p:cNvSpPr>
            <p:nvPr/>
          </p:nvSpPr>
          <p:spPr bwMode="auto">
            <a:xfrm>
              <a:off x="2176" y="3024"/>
              <a:ext cx="3" cy="2"/>
            </a:xfrm>
            <a:custGeom>
              <a:avLst/>
              <a:gdLst>
                <a:gd name="T0" fmla="*/ 0 w 16"/>
                <a:gd name="T1" fmla="*/ 8 h 8"/>
                <a:gd name="T2" fmla="*/ 7 w 16"/>
                <a:gd name="T3" fmla="*/ 6 h 8"/>
                <a:gd name="T4" fmla="*/ 16 w 16"/>
                <a:gd name="T5" fmla="*/ 0 h 8"/>
                <a:gd name="T6" fmla="*/ 0 60000 65536"/>
                <a:gd name="T7" fmla="*/ 0 60000 65536"/>
                <a:gd name="T8" fmla="*/ 0 60000 65536"/>
                <a:gd name="T9" fmla="*/ 0 w 16"/>
                <a:gd name="T10" fmla="*/ 0 h 8"/>
                <a:gd name="T11" fmla="*/ 16 w 16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8">
                  <a:moveTo>
                    <a:pt x="0" y="8"/>
                  </a:moveTo>
                  <a:lnTo>
                    <a:pt x="7" y="6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5" name="Freeform 873"/>
            <p:cNvSpPr>
              <a:spLocks/>
            </p:cNvSpPr>
            <p:nvPr/>
          </p:nvSpPr>
          <p:spPr bwMode="auto">
            <a:xfrm>
              <a:off x="2166" y="2994"/>
              <a:ext cx="29" cy="30"/>
            </a:xfrm>
            <a:custGeom>
              <a:avLst/>
              <a:gdLst>
                <a:gd name="T0" fmla="*/ 0 w 149"/>
                <a:gd name="T1" fmla="*/ 59 h 152"/>
                <a:gd name="T2" fmla="*/ 34 w 149"/>
                <a:gd name="T3" fmla="*/ 105 h 152"/>
                <a:gd name="T4" fmla="*/ 67 w 149"/>
                <a:gd name="T5" fmla="*/ 152 h 152"/>
                <a:gd name="T6" fmla="*/ 149 w 149"/>
                <a:gd name="T7" fmla="*/ 93 h 152"/>
                <a:gd name="T8" fmla="*/ 116 w 149"/>
                <a:gd name="T9" fmla="*/ 47 h 152"/>
                <a:gd name="T10" fmla="*/ 82 w 149"/>
                <a:gd name="T11" fmla="*/ 0 h 152"/>
                <a:gd name="T12" fmla="*/ 0 w 149"/>
                <a:gd name="T13" fmla="*/ 59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2"/>
                <a:gd name="T23" fmla="*/ 149 w 149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2">
                  <a:moveTo>
                    <a:pt x="0" y="59"/>
                  </a:moveTo>
                  <a:lnTo>
                    <a:pt x="34" y="105"/>
                  </a:lnTo>
                  <a:lnTo>
                    <a:pt x="67" y="152"/>
                  </a:lnTo>
                  <a:lnTo>
                    <a:pt x="149" y="93"/>
                  </a:lnTo>
                  <a:lnTo>
                    <a:pt x="116" y="47"/>
                  </a:lnTo>
                  <a:lnTo>
                    <a:pt x="8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6" name="Freeform 874"/>
            <p:cNvSpPr>
              <a:spLocks/>
            </p:cNvSpPr>
            <p:nvPr/>
          </p:nvSpPr>
          <p:spPr bwMode="auto">
            <a:xfrm>
              <a:off x="2166" y="2994"/>
              <a:ext cx="29" cy="30"/>
            </a:xfrm>
            <a:custGeom>
              <a:avLst/>
              <a:gdLst>
                <a:gd name="T0" fmla="*/ 0 w 149"/>
                <a:gd name="T1" fmla="*/ 59 h 152"/>
                <a:gd name="T2" fmla="*/ 34 w 149"/>
                <a:gd name="T3" fmla="*/ 105 h 152"/>
                <a:gd name="T4" fmla="*/ 67 w 149"/>
                <a:gd name="T5" fmla="*/ 152 h 152"/>
                <a:gd name="T6" fmla="*/ 149 w 149"/>
                <a:gd name="T7" fmla="*/ 93 h 152"/>
                <a:gd name="T8" fmla="*/ 116 w 149"/>
                <a:gd name="T9" fmla="*/ 47 h 152"/>
                <a:gd name="T10" fmla="*/ 82 w 149"/>
                <a:gd name="T11" fmla="*/ 0 h 152"/>
                <a:gd name="T12" fmla="*/ 0 w 149"/>
                <a:gd name="T13" fmla="*/ 59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2"/>
                <a:gd name="T23" fmla="*/ 149 w 149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2">
                  <a:moveTo>
                    <a:pt x="0" y="59"/>
                  </a:moveTo>
                  <a:lnTo>
                    <a:pt x="34" y="105"/>
                  </a:lnTo>
                  <a:lnTo>
                    <a:pt x="67" y="152"/>
                  </a:lnTo>
                  <a:lnTo>
                    <a:pt x="149" y="93"/>
                  </a:lnTo>
                  <a:lnTo>
                    <a:pt x="116" y="47"/>
                  </a:lnTo>
                  <a:lnTo>
                    <a:pt x="82" y="0"/>
                  </a:lnTo>
                  <a:lnTo>
                    <a:pt x="0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7" name="Freeform 875"/>
            <p:cNvSpPr>
              <a:spLocks/>
            </p:cNvSpPr>
            <p:nvPr/>
          </p:nvSpPr>
          <p:spPr bwMode="auto">
            <a:xfrm>
              <a:off x="2189" y="3003"/>
              <a:ext cx="9" cy="9"/>
            </a:xfrm>
            <a:custGeom>
              <a:avLst/>
              <a:gdLst>
                <a:gd name="T0" fmla="*/ 0 w 44"/>
                <a:gd name="T1" fmla="*/ 0 h 46"/>
                <a:gd name="T2" fmla="*/ 33 w 44"/>
                <a:gd name="T3" fmla="*/ 46 h 46"/>
                <a:gd name="T4" fmla="*/ 39 w 44"/>
                <a:gd name="T5" fmla="*/ 43 h 46"/>
                <a:gd name="T6" fmla="*/ 44 w 44"/>
                <a:gd name="T7" fmla="*/ 37 h 46"/>
                <a:gd name="T8" fmla="*/ 0 w 4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46"/>
                <a:gd name="T17" fmla="*/ 44 w 4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46">
                  <a:moveTo>
                    <a:pt x="0" y="0"/>
                  </a:moveTo>
                  <a:lnTo>
                    <a:pt x="33" y="46"/>
                  </a:lnTo>
                  <a:lnTo>
                    <a:pt x="39" y="43"/>
                  </a:lnTo>
                  <a:lnTo>
                    <a:pt x="44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8" name="Freeform 876"/>
            <p:cNvSpPr>
              <a:spLocks/>
            </p:cNvSpPr>
            <p:nvPr/>
          </p:nvSpPr>
          <p:spPr bwMode="auto">
            <a:xfrm>
              <a:off x="2195" y="3010"/>
              <a:ext cx="3" cy="2"/>
            </a:xfrm>
            <a:custGeom>
              <a:avLst/>
              <a:gdLst>
                <a:gd name="T0" fmla="*/ 0 w 11"/>
                <a:gd name="T1" fmla="*/ 9 h 9"/>
                <a:gd name="T2" fmla="*/ 6 w 11"/>
                <a:gd name="T3" fmla="*/ 6 h 9"/>
                <a:gd name="T4" fmla="*/ 11 w 11"/>
                <a:gd name="T5" fmla="*/ 0 h 9"/>
                <a:gd name="T6" fmla="*/ 0 60000 65536"/>
                <a:gd name="T7" fmla="*/ 0 60000 65536"/>
                <a:gd name="T8" fmla="*/ 0 60000 65536"/>
                <a:gd name="T9" fmla="*/ 0 w 11"/>
                <a:gd name="T10" fmla="*/ 0 h 9"/>
                <a:gd name="T11" fmla="*/ 11 w 11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9">
                  <a:moveTo>
                    <a:pt x="0" y="9"/>
                  </a:moveTo>
                  <a:lnTo>
                    <a:pt x="6" y="6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09" name="Freeform 877"/>
            <p:cNvSpPr>
              <a:spLocks/>
            </p:cNvSpPr>
            <p:nvPr/>
          </p:nvSpPr>
          <p:spPr bwMode="auto">
            <a:xfrm>
              <a:off x="2180" y="2973"/>
              <a:ext cx="36" cy="37"/>
            </a:xfrm>
            <a:custGeom>
              <a:avLst/>
              <a:gdLst>
                <a:gd name="T0" fmla="*/ 0 w 183"/>
                <a:gd name="T1" fmla="*/ 111 h 186"/>
                <a:gd name="T2" fmla="*/ 45 w 183"/>
                <a:gd name="T3" fmla="*/ 149 h 186"/>
                <a:gd name="T4" fmla="*/ 89 w 183"/>
                <a:gd name="T5" fmla="*/ 186 h 186"/>
                <a:gd name="T6" fmla="*/ 183 w 183"/>
                <a:gd name="T7" fmla="*/ 75 h 186"/>
                <a:gd name="T8" fmla="*/ 139 w 183"/>
                <a:gd name="T9" fmla="*/ 38 h 186"/>
                <a:gd name="T10" fmla="*/ 95 w 183"/>
                <a:gd name="T11" fmla="*/ 0 h 186"/>
                <a:gd name="T12" fmla="*/ 0 w 183"/>
                <a:gd name="T13" fmla="*/ 111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86"/>
                <a:gd name="T23" fmla="*/ 183 w 183"/>
                <a:gd name="T24" fmla="*/ 186 h 1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86">
                  <a:moveTo>
                    <a:pt x="0" y="111"/>
                  </a:moveTo>
                  <a:lnTo>
                    <a:pt x="45" y="149"/>
                  </a:lnTo>
                  <a:lnTo>
                    <a:pt x="89" y="186"/>
                  </a:lnTo>
                  <a:lnTo>
                    <a:pt x="183" y="75"/>
                  </a:lnTo>
                  <a:lnTo>
                    <a:pt x="139" y="38"/>
                  </a:lnTo>
                  <a:lnTo>
                    <a:pt x="95" y="0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0" name="Freeform 878"/>
            <p:cNvSpPr>
              <a:spLocks/>
            </p:cNvSpPr>
            <p:nvPr/>
          </p:nvSpPr>
          <p:spPr bwMode="auto">
            <a:xfrm>
              <a:off x="2180" y="2973"/>
              <a:ext cx="36" cy="37"/>
            </a:xfrm>
            <a:custGeom>
              <a:avLst/>
              <a:gdLst>
                <a:gd name="T0" fmla="*/ 0 w 183"/>
                <a:gd name="T1" fmla="*/ 111 h 186"/>
                <a:gd name="T2" fmla="*/ 45 w 183"/>
                <a:gd name="T3" fmla="*/ 149 h 186"/>
                <a:gd name="T4" fmla="*/ 89 w 183"/>
                <a:gd name="T5" fmla="*/ 186 h 186"/>
                <a:gd name="T6" fmla="*/ 183 w 183"/>
                <a:gd name="T7" fmla="*/ 75 h 186"/>
                <a:gd name="T8" fmla="*/ 139 w 183"/>
                <a:gd name="T9" fmla="*/ 38 h 186"/>
                <a:gd name="T10" fmla="*/ 95 w 183"/>
                <a:gd name="T11" fmla="*/ 0 h 186"/>
                <a:gd name="T12" fmla="*/ 0 w 183"/>
                <a:gd name="T13" fmla="*/ 111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86"/>
                <a:gd name="T23" fmla="*/ 183 w 183"/>
                <a:gd name="T24" fmla="*/ 186 h 1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86">
                  <a:moveTo>
                    <a:pt x="0" y="111"/>
                  </a:moveTo>
                  <a:lnTo>
                    <a:pt x="45" y="149"/>
                  </a:lnTo>
                  <a:lnTo>
                    <a:pt x="89" y="186"/>
                  </a:lnTo>
                  <a:lnTo>
                    <a:pt x="183" y="75"/>
                  </a:lnTo>
                  <a:lnTo>
                    <a:pt x="139" y="38"/>
                  </a:lnTo>
                  <a:lnTo>
                    <a:pt x="95" y="0"/>
                  </a:lnTo>
                  <a:lnTo>
                    <a:pt x="0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1" name="Freeform 879"/>
            <p:cNvSpPr>
              <a:spLocks/>
            </p:cNvSpPr>
            <p:nvPr/>
          </p:nvSpPr>
          <p:spPr bwMode="auto">
            <a:xfrm>
              <a:off x="2208" y="2981"/>
              <a:ext cx="10" cy="7"/>
            </a:xfrm>
            <a:custGeom>
              <a:avLst/>
              <a:gdLst>
                <a:gd name="T0" fmla="*/ 0 w 50"/>
                <a:gd name="T1" fmla="*/ 0 h 37"/>
                <a:gd name="T2" fmla="*/ 44 w 50"/>
                <a:gd name="T3" fmla="*/ 37 h 37"/>
                <a:gd name="T4" fmla="*/ 50 w 50"/>
                <a:gd name="T5" fmla="*/ 29 h 37"/>
                <a:gd name="T6" fmla="*/ 0 w 50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0" y="0"/>
                  </a:moveTo>
                  <a:lnTo>
                    <a:pt x="44" y="37"/>
                  </a:lnTo>
                  <a:lnTo>
                    <a:pt x="5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2" name="Line 880"/>
            <p:cNvSpPr>
              <a:spLocks noChangeShapeType="1"/>
            </p:cNvSpPr>
            <p:nvPr/>
          </p:nvSpPr>
          <p:spPr bwMode="auto">
            <a:xfrm flipV="1">
              <a:off x="2216" y="2987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3" name="Freeform 881"/>
            <p:cNvSpPr>
              <a:spLocks/>
            </p:cNvSpPr>
            <p:nvPr/>
          </p:nvSpPr>
          <p:spPr bwMode="auto">
            <a:xfrm>
              <a:off x="2198" y="2943"/>
              <a:ext cx="38" cy="44"/>
            </a:xfrm>
            <a:custGeom>
              <a:avLst/>
              <a:gdLst>
                <a:gd name="T0" fmla="*/ 0 w 191"/>
                <a:gd name="T1" fmla="*/ 161 h 219"/>
                <a:gd name="T2" fmla="*/ 50 w 191"/>
                <a:gd name="T3" fmla="*/ 190 h 219"/>
                <a:gd name="T4" fmla="*/ 100 w 191"/>
                <a:gd name="T5" fmla="*/ 219 h 219"/>
                <a:gd name="T6" fmla="*/ 191 w 191"/>
                <a:gd name="T7" fmla="*/ 58 h 219"/>
                <a:gd name="T8" fmla="*/ 141 w 191"/>
                <a:gd name="T9" fmla="*/ 29 h 219"/>
                <a:gd name="T10" fmla="*/ 91 w 191"/>
                <a:gd name="T11" fmla="*/ 0 h 219"/>
                <a:gd name="T12" fmla="*/ 0 w 191"/>
                <a:gd name="T13" fmla="*/ 161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19"/>
                <a:gd name="T23" fmla="*/ 191 w 191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19">
                  <a:moveTo>
                    <a:pt x="0" y="161"/>
                  </a:moveTo>
                  <a:lnTo>
                    <a:pt x="50" y="190"/>
                  </a:lnTo>
                  <a:lnTo>
                    <a:pt x="100" y="219"/>
                  </a:lnTo>
                  <a:lnTo>
                    <a:pt x="191" y="58"/>
                  </a:lnTo>
                  <a:lnTo>
                    <a:pt x="141" y="29"/>
                  </a:lnTo>
                  <a:lnTo>
                    <a:pt x="91" y="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4" name="Freeform 882"/>
            <p:cNvSpPr>
              <a:spLocks/>
            </p:cNvSpPr>
            <p:nvPr/>
          </p:nvSpPr>
          <p:spPr bwMode="auto">
            <a:xfrm>
              <a:off x="2198" y="2943"/>
              <a:ext cx="38" cy="44"/>
            </a:xfrm>
            <a:custGeom>
              <a:avLst/>
              <a:gdLst>
                <a:gd name="T0" fmla="*/ 0 w 191"/>
                <a:gd name="T1" fmla="*/ 161 h 219"/>
                <a:gd name="T2" fmla="*/ 50 w 191"/>
                <a:gd name="T3" fmla="*/ 190 h 219"/>
                <a:gd name="T4" fmla="*/ 100 w 191"/>
                <a:gd name="T5" fmla="*/ 219 h 219"/>
                <a:gd name="T6" fmla="*/ 191 w 191"/>
                <a:gd name="T7" fmla="*/ 58 h 219"/>
                <a:gd name="T8" fmla="*/ 141 w 191"/>
                <a:gd name="T9" fmla="*/ 29 h 219"/>
                <a:gd name="T10" fmla="*/ 91 w 191"/>
                <a:gd name="T11" fmla="*/ 0 h 219"/>
                <a:gd name="T12" fmla="*/ 0 w 191"/>
                <a:gd name="T13" fmla="*/ 161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19"/>
                <a:gd name="T23" fmla="*/ 191 w 191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19">
                  <a:moveTo>
                    <a:pt x="0" y="161"/>
                  </a:moveTo>
                  <a:lnTo>
                    <a:pt x="50" y="190"/>
                  </a:lnTo>
                  <a:lnTo>
                    <a:pt x="100" y="219"/>
                  </a:lnTo>
                  <a:lnTo>
                    <a:pt x="191" y="58"/>
                  </a:lnTo>
                  <a:lnTo>
                    <a:pt x="141" y="29"/>
                  </a:lnTo>
                  <a:lnTo>
                    <a:pt x="91" y="0"/>
                  </a:lnTo>
                  <a:lnTo>
                    <a:pt x="0" y="1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5" name="Freeform 883"/>
            <p:cNvSpPr>
              <a:spLocks/>
            </p:cNvSpPr>
            <p:nvPr/>
          </p:nvSpPr>
          <p:spPr bwMode="auto">
            <a:xfrm>
              <a:off x="2226" y="2949"/>
              <a:ext cx="11" cy="5"/>
            </a:xfrm>
            <a:custGeom>
              <a:avLst/>
              <a:gdLst>
                <a:gd name="T0" fmla="*/ 0 w 54"/>
                <a:gd name="T1" fmla="*/ 0 h 29"/>
                <a:gd name="T2" fmla="*/ 50 w 54"/>
                <a:gd name="T3" fmla="*/ 29 h 29"/>
                <a:gd name="T4" fmla="*/ 54 w 54"/>
                <a:gd name="T5" fmla="*/ 20 h 29"/>
                <a:gd name="T6" fmla="*/ 0 w 54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9"/>
                <a:gd name="T14" fmla="*/ 54 w 54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9">
                  <a:moveTo>
                    <a:pt x="0" y="0"/>
                  </a:moveTo>
                  <a:lnTo>
                    <a:pt x="50" y="29"/>
                  </a:lnTo>
                  <a:lnTo>
                    <a:pt x="54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6" name="Line 884"/>
            <p:cNvSpPr>
              <a:spLocks noChangeShapeType="1"/>
            </p:cNvSpPr>
            <p:nvPr/>
          </p:nvSpPr>
          <p:spPr bwMode="auto">
            <a:xfrm flipV="1">
              <a:off x="2236" y="295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7" name="Freeform 885"/>
            <p:cNvSpPr>
              <a:spLocks/>
            </p:cNvSpPr>
            <p:nvPr/>
          </p:nvSpPr>
          <p:spPr bwMode="auto">
            <a:xfrm>
              <a:off x="2215" y="2904"/>
              <a:ext cx="37" cy="49"/>
            </a:xfrm>
            <a:custGeom>
              <a:avLst/>
              <a:gdLst>
                <a:gd name="T0" fmla="*/ 0 w 184"/>
                <a:gd name="T1" fmla="*/ 204 h 244"/>
                <a:gd name="T2" fmla="*/ 54 w 184"/>
                <a:gd name="T3" fmla="*/ 224 h 244"/>
                <a:gd name="T4" fmla="*/ 108 w 184"/>
                <a:gd name="T5" fmla="*/ 244 h 244"/>
                <a:gd name="T6" fmla="*/ 184 w 184"/>
                <a:gd name="T7" fmla="*/ 40 h 244"/>
                <a:gd name="T8" fmla="*/ 130 w 184"/>
                <a:gd name="T9" fmla="*/ 20 h 244"/>
                <a:gd name="T10" fmla="*/ 75 w 184"/>
                <a:gd name="T11" fmla="*/ 0 h 244"/>
                <a:gd name="T12" fmla="*/ 0 w 184"/>
                <a:gd name="T13" fmla="*/ 204 h 2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244"/>
                <a:gd name="T23" fmla="*/ 184 w 184"/>
                <a:gd name="T24" fmla="*/ 244 h 2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244">
                  <a:moveTo>
                    <a:pt x="0" y="204"/>
                  </a:moveTo>
                  <a:lnTo>
                    <a:pt x="54" y="224"/>
                  </a:lnTo>
                  <a:lnTo>
                    <a:pt x="108" y="244"/>
                  </a:lnTo>
                  <a:lnTo>
                    <a:pt x="184" y="40"/>
                  </a:lnTo>
                  <a:lnTo>
                    <a:pt x="130" y="20"/>
                  </a:lnTo>
                  <a:lnTo>
                    <a:pt x="75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8" name="Freeform 886"/>
            <p:cNvSpPr>
              <a:spLocks/>
            </p:cNvSpPr>
            <p:nvPr/>
          </p:nvSpPr>
          <p:spPr bwMode="auto">
            <a:xfrm>
              <a:off x="2215" y="2904"/>
              <a:ext cx="37" cy="49"/>
            </a:xfrm>
            <a:custGeom>
              <a:avLst/>
              <a:gdLst>
                <a:gd name="T0" fmla="*/ 0 w 184"/>
                <a:gd name="T1" fmla="*/ 204 h 244"/>
                <a:gd name="T2" fmla="*/ 54 w 184"/>
                <a:gd name="T3" fmla="*/ 224 h 244"/>
                <a:gd name="T4" fmla="*/ 108 w 184"/>
                <a:gd name="T5" fmla="*/ 244 h 244"/>
                <a:gd name="T6" fmla="*/ 184 w 184"/>
                <a:gd name="T7" fmla="*/ 40 h 244"/>
                <a:gd name="T8" fmla="*/ 130 w 184"/>
                <a:gd name="T9" fmla="*/ 20 h 244"/>
                <a:gd name="T10" fmla="*/ 75 w 184"/>
                <a:gd name="T11" fmla="*/ 0 h 244"/>
                <a:gd name="T12" fmla="*/ 0 w 184"/>
                <a:gd name="T13" fmla="*/ 204 h 2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4"/>
                <a:gd name="T22" fmla="*/ 0 h 244"/>
                <a:gd name="T23" fmla="*/ 184 w 184"/>
                <a:gd name="T24" fmla="*/ 244 h 2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4" h="244">
                  <a:moveTo>
                    <a:pt x="0" y="204"/>
                  </a:moveTo>
                  <a:lnTo>
                    <a:pt x="54" y="224"/>
                  </a:lnTo>
                  <a:lnTo>
                    <a:pt x="108" y="244"/>
                  </a:lnTo>
                  <a:lnTo>
                    <a:pt x="184" y="40"/>
                  </a:lnTo>
                  <a:lnTo>
                    <a:pt x="130" y="20"/>
                  </a:lnTo>
                  <a:lnTo>
                    <a:pt x="75" y="0"/>
                  </a:lnTo>
                  <a:lnTo>
                    <a:pt x="0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19" name="Freeform 887"/>
            <p:cNvSpPr>
              <a:spLocks/>
            </p:cNvSpPr>
            <p:nvPr/>
          </p:nvSpPr>
          <p:spPr bwMode="auto">
            <a:xfrm>
              <a:off x="2241" y="2908"/>
              <a:ext cx="11" cy="4"/>
            </a:xfrm>
            <a:custGeom>
              <a:avLst/>
              <a:gdLst>
                <a:gd name="T0" fmla="*/ 0 w 56"/>
                <a:gd name="T1" fmla="*/ 0 h 20"/>
                <a:gd name="T2" fmla="*/ 54 w 56"/>
                <a:gd name="T3" fmla="*/ 20 h 20"/>
                <a:gd name="T4" fmla="*/ 56 w 56"/>
                <a:gd name="T5" fmla="*/ 12 h 20"/>
                <a:gd name="T6" fmla="*/ 0 w 56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0"/>
                <a:gd name="T14" fmla="*/ 56 w 56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0">
                  <a:moveTo>
                    <a:pt x="0" y="0"/>
                  </a:moveTo>
                  <a:lnTo>
                    <a:pt x="54" y="20"/>
                  </a:lnTo>
                  <a:lnTo>
                    <a:pt x="56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0" name="Line 888"/>
            <p:cNvSpPr>
              <a:spLocks noChangeShapeType="1"/>
            </p:cNvSpPr>
            <p:nvPr/>
          </p:nvSpPr>
          <p:spPr bwMode="auto">
            <a:xfrm flipV="1">
              <a:off x="2252" y="291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1" name="Freeform 889"/>
            <p:cNvSpPr>
              <a:spLocks/>
            </p:cNvSpPr>
            <p:nvPr/>
          </p:nvSpPr>
          <p:spPr bwMode="auto">
            <a:xfrm>
              <a:off x="2230" y="2858"/>
              <a:ext cx="33" cy="52"/>
            </a:xfrm>
            <a:custGeom>
              <a:avLst/>
              <a:gdLst>
                <a:gd name="T0" fmla="*/ 0 w 166"/>
                <a:gd name="T1" fmla="*/ 235 h 260"/>
                <a:gd name="T2" fmla="*/ 57 w 166"/>
                <a:gd name="T3" fmla="*/ 248 h 260"/>
                <a:gd name="T4" fmla="*/ 113 w 166"/>
                <a:gd name="T5" fmla="*/ 260 h 260"/>
                <a:gd name="T6" fmla="*/ 166 w 166"/>
                <a:gd name="T7" fmla="*/ 24 h 260"/>
                <a:gd name="T8" fmla="*/ 110 w 166"/>
                <a:gd name="T9" fmla="*/ 12 h 260"/>
                <a:gd name="T10" fmla="*/ 53 w 166"/>
                <a:gd name="T11" fmla="*/ 0 h 260"/>
                <a:gd name="T12" fmla="*/ 0 w 166"/>
                <a:gd name="T13" fmla="*/ 235 h 2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60"/>
                <a:gd name="T23" fmla="*/ 166 w 166"/>
                <a:gd name="T24" fmla="*/ 260 h 2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60">
                  <a:moveTo>
                    <a:pt x="0" y="235"/>
                  </a:moveTo>
                  <a:lnTo>
                    <a:pt x="57" y="248"/>
                  </a:lnTo>
                  <a:lnTo>
                    <a:pt x="113" y="260"/>
                  </a:lnTo>
                  <a:lnTo>
                    <a:pt x="166" y="24"/>
                  </a:lnTo>
                  <a:lnTo>
                    <a:pt x="110" y="12"/>
                  </a:lnTo>
                  <a:lnTo>
                    <a:pt x="5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2" name="Freeform 890"/>
            <p:cNvSpPr>
              <a:spLocks/>
            </p:cNvSpPr>
            <p:nvPr/>
          </p:nvSpPr>
          <p:spPr bwMode="auto">
            <a:xfrm>
              <a:off x="2230" y="2858"/>
              <a:ext cx="33" cy="52"/>
            </a:xfrm>
            <a:custGeom>
              <a:avLst/>
              <a:gdLst>
                <a:gd name="T0" fmla="*/ 0 w 166"/>
                <a:gd name="T1" fmla="*/ 235 h 260"/>
                <a:gd name="T2" fmla="*/ 57 w 166"/>
                <a:gd name="T3" fmla="*/ 248 h 260"/>
                <a:gd name="T4" fmla="*/ 113 w 166"/>
                <a:gd name="T5" fmla="*/ 260 h 260"/>
                <a:gd name="T6" fmla="*/ 166 w 166"/>
                <a:gd name="T7" fmla="*/ 24 h 260"/>
                <a:gd name="T8" fmla="*/ 110 w 166"/>
                <a:gd name="T9" fmla="*/ 12 h 260"/>
                <a:gd name="T10" fmla="*/ 53 w 166"/>
                <a:gd name="T11" fmla="*/ 0 h 260"/>
                <a:gd name="T12" fmla="*/ 0 w 166"/>
                <a:gd name="T13" fmla="*/ 235 h 2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60"/>
                <a:gd name="T23" fmla="*/ 166 w 166"/>
                <a:gd name="T24" fmla="*/ 260 h 2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60">
                  <a:moveTo>
                    <a:pt x="0" y="235"/>
                  </a:moveTo>
                  <a:lnTo>
                    <a:pt x="57" y="248"/>
                  </a:lnTo>
                  <a:lnTo>
                    <a:pt x="113" y="260"/>
                  </a:lnTo>
                  <a:lnTo>
                    <a:pt x="166" y="24"/>
                  </a:lnTo>
                  <a:lnTo>
                    <a:pt x="110" y="12"/>
                  </a:lnTo>
                  <a:lnTo>
                    <a:pt x="53" y="0"/>
                  </a:lnTo>
                  <a:lnTo>
                    <a:pt x="0" y="2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3" name="Freeform 891"/>
            <p:cNvSpPr>
              <a:spLocks/>
            </p:cNvSpPr>
            <p:nvPr/>
          </p:nvSpPr>
          <p:spPr bwMode="auto">
            <a:xfrm>
              <a:off x="2240" y="2849"/>
              <a:ext cx="23" cy="14"/>
            </a:xfrm>
            <a:custGeom>
              <a:avLst/>
              <a:gdLst>
                <a:gd name="T0" fmla="*/ 57 w 115"/>
                <a:gd name="T1" fmla="*/ 57 h 69"/>
                <a:gd name="T2" fmla="*/ 0 w 115"/>
                <a:gd name="T3" fmla="*/ 45 h 69"/>
                <a:gd name="T4" fmla="*/ 5 w 115"/>
                <a:gd name="T5" fmla="*/ 33 h 69"/>
                <a:gd name="T6" fmla="*/ 11 w 115"/>
                <a:gd name="T7" fmla="*/ 22 h 69"/>
                <a:gd name="T8" fmla="*/ 21 w 115"/>
                <a:gd name="T9" fmla="*/ 12 h 69"/>
                <a:gd name="T10" fmla="*/ 31 w 115"/>
                <a:gd name="T11" fmla="*/ 5 h 69"/>
                <a:gd name="T12" fmla="*/ 43 w 115"/>
                <a:gd name="T13" fmla="*/ 1 h 69"/>
                <a:gd name="T14" fmla="*/ 57 w 115"/>
                <a:gd name="T15" fmla="*/ 0 h 69"/>
                <a:gd name="T16" fmla="*/ 69 w 115"/>
                <a:gd name="T17" fmla="*/ 1 h 69"/>
                <a:gd name="T18" fmla="*/ 81 w 115"/>
                <a:gd name="T19" fmla="*/ 5 h 69"/>
                <a:gd name="T20" fmla="*/ 92 w 115"/>
                <a:gd name="T21" fmla="*/ 12 h 69"/>
                <a:gd name="T22" fmla="*/ 102 w 115"/>
                <a:gd name="T23" fmla="*/ 22 h 69"/>
                <a:gd name="T24" fmla="*/ 109 w 115"/>
                <a:gd name="T25" fmla="*/ 32 h 69"/>
                <a:gd name="T26" fmla="*/ 113 w 115"/>
                <a:gd name="T27" fmla="*/ 44 h 69"/>
                <a:gd name="T28" fmla="*/ 115 w 115"/>
                <a:gd name="T29" fmla="*/ 57 h 69"/>
                <a:gd name="T30" fmla="*/ 113 w 115"/>
                <a:gd name="T31" fmla="*/ 69 h 69"/>
                <a:gd name="T32" fmla="*/ 57 w 115"/>
                <a:gd name="T33" fmla="*/ 57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9"/>
                <a:gd name="T53" fmla="*/ 115 w 115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9">
                  <a:moveTo>
                    <a:pt x="57" y="57"/>
                  </a:moveTo>
                  <a:lnTo>
                    <a:pt x="0" y="45"/>
                  </a:lnTo>
                  <a:lnTo>
                    <a:pt x="5" y="33"/>
                  </a:lnTo>
                  <a:lnTo>
                    <a:pt x="11" y="22"/>
                  </a:lnTo>
                  <a:lnTo>
                    <a:pt x="21" y="12"/>
                  </a:lnTo>
                  <a:lnTo>
                    <a:pt x="31" y="5"/>
                  </a:lnTo>
                  <a:lnTo>
                    <a:pt x="43" y="1"/>
                  </a:lnTo>
                  <a:lnTo>
                    <a:pt x="57" y="0"/>
                  </a:lnTo>
                  <a:lnTo>
                    <a:pt x="69" y="1"/>
                  </a:lnTo>
                  <a:lnTo>
                    <a:pt x="81" y="5"/>
                  </a:lnTo>
                  <a:lnTo>
                    <a:pt x="92" y="12"/>
                  </a:lnTo>
                  <a:lnTo>
                    <a:pt x="102" y="22"/>
                  </a:lnTo>
                  <a:lnTo>
                    <a:pt x="109" y="32"/>
                  </a:lnTo>
                  <a:lnTo>
                    <a:pt x="113" y="44"/>
                  </a:lnTo>
                  <a:lnTo>
                    <a:pt x="115" y="57"/>
                  </a:lnTo>
                  <a:lnTo>
                    <a:pt x="113" y="69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4" name="Freeform 892"/>
            <p:cNvSpPr>
              <a:spLocks/>
            </p:cNvSpPr>
            <p:nvPr/>
          </p:nvSpPr>
          <p:spPr bwMode="auto">
            <a:xfrm>
              <a:off x="2240" y="2849"/>
              <a:ext cx="23" cy="14"/>
            </a:xfrm>
            <a:custGeom>
              <a:avLst/>
              <a:gdLst>
                <a:gd name="T0" fmla="*/ 0 w 115"/>
                <a:gd name="T1" fmla="*/ 45 h 69"/>
                <a:gd name="T2" fmla="*/ 5 w 115"/>
                <a:gd name="T3" fmla="*/ 33 h 69"/>
                <a:gd name="T4" fmla="*/ 11 w 115"/>
                <a:gd name="T5" fmla="*/ 22 h 69"/>
                <a:gd name="T6" fmla="*/ 21 w 115"/>
                <a:gd name="T7" fmla="*/ 12 h 69"/>
                <a:gd name="T8" fmla="*/ 31 w 115"/>
                <a:gd name="T9" fmla="*/ 5 h 69"/>
                <a:gd name="T10" fmla="*/ 43 w 115"/>
                <a:gd name="T11" fmla="*/ 1 h 69"/>
                <a:gd name="T12" fmla="*/ 57 w 115"/>
                <a:gd name="T13" fmla="*/ 0 h 69"/>
                <a:gd name="T14" fmla="*/ 69 w 115"/>
                <a:gd name="T15" fmla="*/ 1 h 69"/>
                <a:gd name="T16" fmla="*/ 81 w 115"/>
                <a:gd name="T17" fmla="*/ 5 h 69"/>
                <a:gd name="T18" fmla="*/ 92 w 115"/>
                <a:gd name="T19" fmla="*/ 12 h 69"/>
                <a:gd name="T20" fmla="*/ 102 w 115"/>
                <a:gd name="T21" fmla="*/ 22 h 69"/>
                <a:gd name="T22" fmla="*/ 109 w 115"/>
                <a:gd name="T23" fmla="*/ 32 h 69"/>
                <a:gd name="T24" fmla="*/ 113 w 115"/>
                <a:gd name="T25" fmla="*/ 44 h 69"/>
                <a:gd name="T26" fmla="*/ 115 w 115"/>
                <a:gd name="T27" fmla="*/ 57 h 69"/>
                <a:gd name="T28" fmla="*/ 113 w 115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9"/>
                <a:gd name="T47" fmla="*/ 115 w 115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9">
                  <a:moveTo>
                    <a:pt x="0" y="45"/>
                  </a:moveTo>
                  <a:lnTo>
                    <a:pt x="5" y="33"/>
                  </a:lnTo>
                  <a:lnTo>
                    <a:pt x="11" y="22"/>
                  </a:lnTo>
                  <a:lnTo>
                    <a:pt x="21" y="12"/>
                  </a:lnTo>
                  <a:lnTo>
                    <a:pt x="31" y="5"/>
                  </a:lnTo>
                  <a:lnTo>
                    <a:pt x="43" y="1"/>
                  </a:lnTo>
                  <a:lnTo>
                    <a:pt x="57" y="0"/>
                  </a:lnTo>
                  <a:lnTo>
                    <a:pt x="69" y="1"/>
                  </a:lnTo>
                  <a:lnTo>
                    <a:pt x="81" y="5"/>
                  </a:lnTo>
                  <a:lnTo>
                    <a:pt x="92" y="12"/>
                  </a:lnTo>
                  <a:lnTo>
                    <a:pt x="102" y="22"/>
                  </a:lnTo>
                  <a:lnTo>
                    <a:pt x="109" y="32"/>
                  </a:lnTo>
                  <a:lnTo>
                    <a:pt x="113" y="44"/>
                  </a:lnTo>
                  <a:lnTo>
                    <a:pt x="115" y="57"/>
                  </a:lnTo>
                  <a:lnTo>
                    <a:pt x="113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5" name="Freeform 893"/>
            <p:cNvSpPr>
              <a:spLocks/>
            </p:cNvSpPr>
            <p:nvPr/>
          </p:nvSpPr>
          <p:spPr bwMode="auto">
            <a:xfrm>
              <a:off x="2236" y="2760"/>
              <a:ext cx="32" cy="102"/>
            </a:xfrm>
            <a:custGeom>
              <a:avLst/>
              <a:gdLst>
                <a:gd name="T0" fmla="*/ 164 w 164"/>
                <a:gd name="T1" fmla="*/ 506 h 506"/>
                <a:gd name="T2" fmla="*/ 158 w 164"/>
                <a:gd name="T3" fmla="*/ 0 h 506"/>
                <a:gd name="T4" fmla="*/ 0 w 164"/>
                <a:gd name="T5" fmla="*/ 480 h 506"/>
                <a:gd name="T6" fmla="*/ 164 w 164"/>
                <a:gd name="T7" fmla="*/ 506 h 5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506"/>
                <a:gd name="T14" fmla="*/ 164 w 164"/>
                <a:gd name="T15" fmla="*/ 506 h 5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506">
                  <a:moveTo>
                    <a:pt x="164" y="506"/>
                  </a:moveTo>
                  <a:lnTo>
                    <a:pt x="158" y="0"/>
                  </a:lnTo>
                  <a:lnTo>
                    <a:pt x="0" y="480"/>
                  </a:lnTo>
                  <a:lnTo>
                    <a:pt x="164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6" name="Freeform 894"/>
            <p:cNvSpPr>
              <a:spLocks/>
            </p:cNvSpPr>
            <p:nvPr/>
          </p:nvSpPr>
          <p:spPr bwMode="auto">
            <a:xfrm>
              <a:off x="2236" y="2760"/>
              <a:ext cx="32" cy="102"/>
            </a:xfrm>
            <a:custGeom>
              <a:avLst/>
              <a:gdLst>
                <a:gd name="T0" fmla="*/ 164 w 164"/>
                <a:gd name="T1" fmla="*/ 506 h 506"/>
                <a:gd name="T2" fmla="*/ 158 w 164"/>
                <a:gd name="T3" fmla="*/ 0 h 506"/>
                <a:gd name="T4" fmla="*/ 0 w 164"/>
                <a:gd name="T5" fmla="*/ 480 h 506"/>
                <a:gd name="T6" fmla="*/ 164 w 164"/>
                <a:gd name="T7" fmla="*/ 506 h 5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506"/>
                <a:gd name="T14" fmla="*/ 164 w 164"/>
                <a:gd name="T15" fmla="*/ 506 h 5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506">
                  <a:moveTo>
                    <a:pt x="164" y="506"/>
                  </a:moveTo>
                  <a:lnTo>
                    <a:pt x="158" y="0"/>
                  </a:lnTo>
                  <a:lnTo>
                    <a:pt x="0" y="480"/>
                  </a:lnTo>
                  <a:lnTo>
                    <a:pt x="164" y="50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127" name="Rectangle 895"/>
            <p:cNvSpPr>
              <a:spLocks noChangeArrowheads="1"/>
            </p:cNvSpPr>
            <p:nvPr/>
          </p:nvSpPr>
          <p:spPr bwMode="auto">
            <a:xfrm>
              <a:off x="2350" y="2775"/>
              <a:ext cx="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T</a:t>
              </a:r>
              <a:endParaRPr lang="en-US" altLang="zh-CN" sz="2000"/>
            </a:p>
          </p:txBody>
        </p:sp>
        <p:sp>
          <p:nvSpPr>
            <p:cNvPr id="38128" name="Rectangle 896"/>
            <p:cNvSpPr>
              <a:spLocks noChangeArrowheads="1"/>
            </p:cNvSpPr>
            <p:nvPr/>
          </p:nvSpPr>
          <p:spPr bwMode="auto">
            <a:xfrm>
              <a:off x="1020" y="2296"/>
              <a:ext cx="40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" name="Group 1314"/>
          <p:cNvGrpSpPr>
            <a:grpSpLocks/>
          </p:cNvGrpSpPr>
          <p:nvPr/>
        </p:nvGrpSpPr>
        <p:grpSpPr bwMode="auto">
          <a:xfrm>
            <a:off x="5951539" y="4437064"/>
            <a:ext cx="3863975" cy="1335087"/>
            <a:chOff x="1791" y="3203"/>
            <a:chExt cx="2434" cy="841"/>
          </a:xfrm>
        </p:grpSpPr>
        <p:sp>
          <p:nvSpPr>
            <p:cNvPr id="37305" name="Freeform 898"/>
            <p:cNvSpPr>
              <a:spLocks/>
            </p:cNvSpPr>
            <p:nvPr/>
          </p:nvSpPr>
          <p:spPr bwMode="auto">
            <a:xfrm>
              <a:off x="3829" y="3342"/>
              <a:ext cx="14" cy="23"/>
            </a:xfrm>
            <a:custGeom>
              <a:avLst/>
              <a:gdLst>
                <a:gd name="T0" fmla="*/ 9 w 67"/>
                <a:gd name="T1" fmla="*/ 57 h 114"/>
                <a:gd name="T2" fmla="*/ 0 w 67"/>
                <a:gd name="T3" fmla="*/ 1 h 114"/>
                <a:gd name="T4" fmla="*/ 14 w 67"/>
                <a:gd name="T5" fmla="*/ 0 h 114"/>
                <a:gd name="T6" fmla="*/ 26 w 67"/>
                <a:gd name="T7" fmla="*/ 2 h 114"/>
                <a:gd name="T8" fmla="*/ 38 w 67"/>
                <a:gd name="T9" fmla="*/ 7 h 114"/>
                <a:gd name="T10" fmla="*/ 48 w 67"/>
                <a:gd name="T11" fmla="*/ 15 h 114"/>
                <a:gd name="T12" fmla="*/ 57 w 67"/>
                <a:gd name="T13" fmla="*/ 25 h 114"/>
                <a:gd name="T14" fmla="*/ 63 w 67"/>
                <a:gd name="T15" fmla="*/ 36 h 114"/>
                <a:gd name="T16" fmla="*/ 66 w 67"/>
                <a:gd name="T17" fmla="*/ 48 h 114"/>
                <a:gd name="T18" fmla="*/ 67 w 67"/>
                <a:gd name="T19" fmla="*/ 62 h 114"/>
                <a:gd name="T20" fmla="*/ 65 w 67"/>
                <a:gd name="T21" fmla="*/ 74 h 114"/>
                <a:gd name="T22" fmla="*/ 59 w 67"/>
                <a:gd name="T23" fmla="*/ 86 h 114"/>
                <a:gd name="T24" fmla="*/ 51 w 67"/>
                <a:gd name="T25" fmla="*/ 96 h 114"/>
                <a:gd name="T26" fmla="*/ 41 w 67"/>
                <a:gd name="T27" fmla="*/ 105 h 114"/>
                <a:gd name="T28" fmla="*/ 30 w 67"/>
                <a:gd name="T29" fmla="*/ 111 h 114"/>
                <a:gd name="T30" fmla="*/ 18 w 67"/>
                <a:gd name="T31" fmla="*/ 114 h 114"/>
                <a:gd name="T32" fmla="*/ 9 w 67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4"/>
                <a:gd name="T53" fmla="*/ 67 w 67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4">
                  <a:moveTo>
                    <a:pt x="9" y="57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8" y="7"/>
                  </a:lnTo>
                  <a:lnTo>
                    <a:pt x="48" y="15"/>
                  </a:lnTo>
                  <a:lnTo>
                    <a:pt x="57" y="25"/>
                  </a:lnTo>
                  <a:lnTo>
                    <a:pt x="63" y="36"/>
                  </a:lnTo>
                  <a:lnTo>
                    <a:pt x="66" y="48"/>
                  </a:lnTo>
                  <a:lnTo>
                    <a:pt x="67" y="62"/>
                  </a:lnTo>
                  <a:lnTo>
                    <a:pt x="65" y="74"/>
                  </a:lnTo>
                  <a:lnTo>
                    <a:pt x="59" y="86"/>
                  </a:lnTo>
                  <a:lnTo>
                    <a:pt x="51" y="96"/>
                  </a:lnTo>
                  <a:lnTo>
                    <a:pt x="41" y="105"/>
                  </a:lnTo>
                  <a:lnTo>
                    <a:pt x="30" y="111"/>
                  </a:lnTo>
                  <a:lnTo>
                    <a:pt x="18" y="114"/>
                  </a:lnTo>
                  <a:lnTo>
                    <a:pt x="9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06" name="Freeform 899"/>
            <p:cNvSpPr>
              <a:spLocks/>
            </p:cNvSpPr>
            <p:nvPr/>
          </p:nvSpPr>
          <p:spPr bwMode="auto">
            <a:xfrm>
              <a:off x="3829" y="3342"/>
              <a:ext cx="14" cy="23"/>
            </a:xfrm>
            <a:custGeom>
              <a:avLst/>
              <a:gdLst>
                <a:gd name="T0" fmla="*/ 0 w 67"/>
                <a:gd name="T1" fmla="*/ 1 h 114"/>
                <a:gd name="T2" fmla="*/ 14 w 67"/>
                <a:gd name="T3" fmla="*/ 0 h 114"/>
                <a:gd name="T4" fmla="*/ 26 w 67"/>
                <a:gd name="T5" fmla="*/ 2 h 114"/>
                <a:gd name="T6" fmla="*/ 38 w 67"/>
                <a:gd name="T7" fmla="*/ 7 h 114"/>
                <a:gd name="T8" fmla="*/ 48 w 67"/>
                <a:gd name="T9" fmla="*/ 15 h 114"/>
                <a:gd name="T10" fmla="*/ 57 w 67"/>
                <a:gd name="T11" fmla="*/ 25 h 114"/>
                <a:gd name="T12" fmla="*/ 63 w 67"/>
                <a:gd name="T13" fmla="*/ 36 h 114"/>
                <a:gd name="T14" fmla="*/ 66 w 67"/>
                <a:gd name="T15" fmla="*/ 48 h 114"/>
                <a:gd name="T16" fmla="*/ 67 w 67"/>
                <a:gd name="T17" fmla="*/ 62 h 114"/>
                <a:gd name="T18" fmla="*/ 65 w 67"/>
                <a:gd name="T19" fmla="*/ 74 h 114"/>
                <a:gd name="T20" fmla="*/ 59 w 67"/>
                <a:gd name="T21" fmla="*/ 86 h 114"/>
                <a:gd name="T22" fmla="*/ 51 w 67"/>
                <a:gd name="T23" fmla="*/ 96 h 114"/>
                <a:gd name="T24" fmla="*/ 41 w 67"/>
                <a:gd name="T25" fmla="*/ 105 h 114"/>
                <a:gd name="T26" fmla="*/ 30 w 67"/>
                <a:gd name="T27" fmla="*/ 111 h 114"/>
                <a:gd name="T28" fmla="*/ 18 w 67"/>
                <a:gd name="T29" fmla="*/ 114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4"/>
                <a:gd name="T47" fmla="*/ 67 w 6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4">
                  <a:moveTo>
                    <a:pt x="0" y="1"/>
                  </a:moveTo>
                  <a:lnTo>
                    <a:pt x="14" y="0"/>
                  </a:lnTo>
                  <a:lnTo>
                    <a:pt x="26" y="2"/>
                  </a:lnTo>
                  <a:lnTo>
                    <a:pt x="38" y="7"/>
                  </a:lnTo>
                  <a:lnTo>
                    <a:pt x="48" y="15"/>
                  </a:lnTo>
                  <a:lnTo>
                    <a:pt x="57" y="25"/>
                  </a:lnTo>
                  <a:lnTo>
                    <a:pt x="63" y="36"/>
                  </a:lnTo>
                  <a:lnTo>
                    <a:pt x="66" y="48"/>
                  </a:lnTo>
                  <a:lnTo>
                    <a:pt x="67" y="62"/>
                  </a:lnTo>
                  <a:lnTo>
                    <a:pt x="65" y="74"/>
                  </a:lnTo>
                  <a:lnTo>
                    <a:pt x="59" y="86"/>
                  </a:lnTo>
                  <a:lnTo>
                    <a:pt x="51" y="96"/>
                  </a:lnTo>
                  <a:lnTo>
                    <a:pt x="41" y="105"/>
                  </a:lnTo>
                  <a:lnTo>
                    <a:pt x="30" y="111"/>
                  </a:lnTo>
                  <a:lnTo>
                    <a:pt x="18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07" name="Freeform 900"/>
            <p:cNvSpPr>
              <a:spLocks/>
            </p:cNvSpPr>
            <p:nvPr/>
          </p:nvSpPr>
          <p:spPr bwMode="auto">
            <a:xfrm>
              <a:off x="3789" y="3343"/>
              <a:ext cx="44" cy="28"/>
            </a:xfrm>
            <a:custGeom>
              <a:avLst/>
              <a:gdLst>
                <a:gd name="T0" fmla="*/ 217 w 217"/>
                <a:gd name="T1" fmla="*/ 113 h 144"/>
                <a:gd name="T2" fmla="*/ 208 w 217"/>
                <a:gd name="T3" fmla="*/ 56 h 144"/>
                <a:gd name="T4" fmla="*/ 199 w 217"/>
                <a:gd name="T5" fmla="*/ 0 h 144"/>
                <a:gd name="T6" fmla="*/ 0 w 217"/>
                <a:gd name="T7" fmla="*/ 31 h 144"/>
                <a:gd name="T8" fmla="*/ 8 w 217"/>
                <a:gd name="T9" fmla="*/ 87 h 144"/>
                <a:gd name="T10" fmla="*/ 17 w 217"/>
                <a:gd name="T11" fmla="*/ 144 h 144"/>
                <a:gd name="T12" fmla="*/ 217 w 217"/>
                <a:gd name="T13" fmla="*/ 113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44"/>
                <a:gd name="T23" fmla="*/ 217 w 217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44">
                  <a:moveTo>
                    <a:pt x="217" y="113"/>
                  </a:moveTo>
                  <a:lnTo>
                    <a:pt x="208" y="56"/>
                  </a:lnTo>
                  <a:lnTo>
                    <a:pt x="199" y="0"/>
                  </a:lnTo>
                  <a:lnTo>
                    <a:pt x="0" y="31"/>
                  </a:lnTo>
                  <a:lnTo>
                    <a:pt x="8" y="87"/>
                  </a:lnTo>
                  <a:lnTo>
                    <a:pt x="17" y="144"/>
                  </a:lnTo>
                  <a:lnTo>
                    <a:pt x="217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08" name="Freeform 901"/>
            <p:cNvSpPr>
              <a:spLocks/>
            </p:cNvSpPr>
            <p:nvPr/>
          </p:nvSpPr>
          <p:spPr bwMode="auto">
            <a:xfrm>
              <a:off x="3789" y="3343"/>
              <a:ext cx="44" cy="28"/>
            </a:xfrm>
            <a:custGeom>
              <a:avLst/>
              <a:gdLst>
                <a:gd name="T0" fmla="*/ 217 w 217"/>
                <a:gd name="T1" fmla="*/ 113 h 144"/>
                <a:gd name="T2" fmla="*/ 208 w 217"/>
                <a:gd name="T3" fmla="*/ 56 h 144"/>
                <a:gd name="T4" fmla="*/ 199 w 217"/>
                <a:gd name="T5" fmla="*/ 0 h 144"/>
                <a:gd name="T6" fmla="*/ 0 w 217"/>
                <a:gd name="T7" fmla="*/ 31 h 144"/>
                <a:gd name="T8" fmla="*/ 8 w 217"/>
                <a:gd name="T9" fmla="*/ 87 h 144"/>
                <a:gd name="T10" fmla="*/ 17 w 217"/>
                <a:gd name="T11" fmla="*/ 144 h 144"/>
                <a:gd name="T12" fmla="*/ 217 w 217"/>
                <a:gd name="T13" fmla="*/ 113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"/>
                <a:gd name="T22" fmla="*/ 0 h 144"/>
                <a:gd name="T23" fmla="*/ 217 w 217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" h="144">
                  <a:moveTo>
                    <a:pt x="217" y="113"/>
                  </a:moveTo>
                  <a:lnTo>
                    <a:pt x="208" y="56"/>
                  </a:lnTo>
                  <a:lnTo>
                    <a:pt x="199" y="0"/>
                  </a:lnTo>
                  <a:lnTo>
                    <a:pt x="0" y="31"/>
                  </a:lnTo>
                  <a:lnTo>
                    <a:pt x="8" y="87"/>
                  </a:lnTo>
                  <a:lnTo>
                    <a:pt x="17" y="144"/>
                  </a:lnTo>
                  <a:lnTo>
                    <a:pt x="21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09" name="Freeform 902"/>
            <p:cNvSpPr>
              <a:spLocks/>
            </p:cNvSpPr>
            <p:nvPr/>
          </p:nvSpPr>
          <p:spPr bwMode="auto">
            <a:xfrm>
              <a:off x="3787" y="3349"/>
              <a:ext cx="4" cy="11"/>
            </a:xfrm>
            <a:custGeom>
              <a:avLst/>
              <a:gdLst>
                <a:gd name="T0" fmla="*/ 21 w 21"/>
                <a:gd name="T1" fmla="*/ 56 h 56"/>
                <a:gd name="T2" fmla="*/ 13 w 21"/>
                <a:gd name="T3" fmla="*/ 0 h 56"/>
                <a:gd name="T4" fmla="*/ 0 w 21"/>
                <a:gd name="T5" fmla="*/ 2 h 56"/>
                <a:gd name="T6" fmla="*/ 21 w 21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6"/>
                <a:gd name="T14" fmla="*/ 21 w 21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6">
                  <a:moveTo>
                    <a:pt x="21" y="56"/>
                  </a:moveTo>
                  <a:lnTo>
                    <a:pt x="13" y="0"/>
                  </a:lnTo>
                  <a:lnTo>
                    <a:pt x="0" y="2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0" name="Line 903"/>
            <p:cNvSpPr>
              <a:spLocks noChangeShapeType="1"/>
            </p:cNvSpPr>
            <p:nvPr/>
          </p:nvSpPr>
          <p:spPr bwMode="auto">
            <a:xfrm flipH="1">
              <a:off x="3787" y="3349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1" name="Freeform 904"/>
            <p:cNvSpPr>
              <a:spLocks/>
            </p:cNvSpPr>
            <p:nvPr/>
          </p:nvSpPr>
          <p:spPr bwMode="auto">
            <a:xfrm>
              <a:off x="3750" y="3349"/>
              <a:ext cx="45" cy="36"/>
            </a:xfrm>
            <a:custGeom>
              <a:avLst/>
              <a:gdLst>
                <a:gd name="T0" fmla="*/ 229 w 229"/>
                <a:gd name="T1" fmla="*/ 109 h 180"/>
                <a:gd name="T2" fmla="*/ 207 w 229"/>
                <a:gd name="T3" fmla="*/ 54 h 180"/>
                <a:gd name="T4" fmla="*/ 186 w 229"/>
                <a:gd name="T5" fmla="*/ 0 h 180"/>
                <a:gd name="T6" fmla="*/ 0 w 229"/>
                <a:gd name="T7" fmla="*/ 71 h 180"/>
                <a:gd name="T8" fmla="*/ 21 w 229"/>
                <a:gd name="T9" fmla="*/ 125 h 180"/>
                <a:gd name="T10" fmla="*/ 42 w 229"/>
                <a:gd name="T11" fmla="*/ 180 h 180"/>
                <a:gd name="T12" fmla="*/ 229 w 229"/>
                <a:gd name="T13" fmla="*/ 109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180"/>
                <a:gd name="T23" fmla="*/ 229 w 229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180">
                  <a:moveTo>
                    <a:pt x="229" y="109"/>
                  </a:moveTo>
                  <a:lnTo>
                    <a:pt x="207" y="54"/>
                  </a:lnTo>
                  <a:lnTo>
                    <a:pt x="186" y="0"/>
                  </a:lnTo>
                  <a:lnTo>
                    <a:pt x="0" y="71"/>
                  </a:lnTo>
                  <a:lnTo>
                    <a:pt x="21" y="125"/>
                  </a:lnTo>
                  <a:lnTo>
                    <a:pt x="42" y="180"/>
                  </a:lnTo>
                  <a:lnTo>
                    <a:pt x="229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2" name="Freeform 905"/>
            <p:cNvSpPr>
              <a:spLocks/>
            </p:cNvSpPr>
            <p:nvPr/>
          </p:nvSpPr>
          <p:spPr bwMode="auto">
            <a:xfrm>
              <a:off x="3750" y="3349"/>
              <a:ext cx="45" cy="36"/>
            </a:xfrm>
            <a:custGeom>
              <a:avLst/>
              <a:gdLst>
                <a:gd name="T0" fmla="*/ 229 w 229"/>
                <a:gd name="T1" fmla="*/ 109 h 180"/>
                <a:gd name="T2" fmla="*/ 207 w 229"/>
                <a:gd name="T3" fmla="*/ 54 h 180"/>
                <a:gd name="T4" fmla="*/ 186 w 229"/>
                <a:gd name="T5" fmla="*/ 0 h 180"/>
                <a:gd name="T6" fmla="*/ 0 w 229"/>
                <a:gd name="T7" fmla="*/ 71 h 180"/>
                <a:gd name="T8" fmla="*/ 21 w 229"/>
                <a:gd name="T9" fmla="*/ 125 h 180"/>
                <a:gd name="T10" fmla="*/ 42 w 229"/>
                <a:gd name="T11" fmla="*/ 180 h 180"/>
                <a:gd name="T12" fmla="*/ 229 w 229"/>
                <a:gd name="T13" fmla="*/ 109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180"/>
                <a:gd name="T23" fmla="*/ 229 w 229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180">
                  <a:moveTo>
                    <a:pt x="229" y="109"/>
                  </a:moveTo>
                  <a:lnTo>
                    <a:pt x="207" y="54"/>
                  </a:lnTo>
                  <a:lnTo>
                    <a:pt x="186" y="0"/>
                  </a:lnTo>
                  <a:lnTo>
                    <a:pt x="0" y="71"/>
                  </a:lnTo>
                  <a:lnTo>
                    <a:pt x="21" y="125"/>
                  </a:lnTo>
                  <a:lnTo>
                    <a:pt x="42" y="180"/>
                  </a:lnTo>
                  <a:lnTo>
                    <a:pt x="229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3" name="Freeform 906"/>
            <p:cNvSpPr>
              <a:spLocks/>
            </p:cNvSpPr>
            <p:nvPr/>
          </p:nvSpPr>
          <p:spPr bwMode="auto">
            <a:xfrm>
              <a:off x="3747" y="3363"/>
              <a:ext cx="7" cy="11"/>
            </a:xfrm>
            <a:custGeom>
              <a:avLst/>
              <a:gdLst>
                <a:gd name="T0" fmla="*/ 34 w 34"/>
                <a:gd name="T1" fmla="*/ 54 h 54"/>
                <a:gd name="T2" fmla="*/ 13 w 34"/>
                <a:gd name="T3" fmla="*/ 0 h 54"/>
                <a:gd name="T4" fmla="*/ 7 w 34"/>
                <a:gd name="T5" fmla="*/ 3 h 54"/>
                <a:gd name="T6" fmla="*/ 0 w 34"/>
                <a:gd name="T7" fmla="*/ 8 h 54"/>
                <a:gd name="T8" fmla="*/ 34 w 34"/>
                <a:gd name="T9" fmla="*/ 5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4"/>
                <a:gd name="T17" fmla="*/ 34 w 34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4">
                  <a:moveTo>
                    <a:pt x="34" y="54"/>
                  </a:moveTo>
                  <a:lnTo>
                    <a:pt x="13" y="0"/>
                  </a:lnTo>
                  <a:lnTo>
                    <a:pt x="7" y="3"/>
                  </a:lnTo>
                  <a:lnTo>
                    <a:pt x="0" y="8"/>
                  </a:lnTo>
                  <a:lnTo>
                    <a:pt x="3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4" name="Freeform 907"/>
            <p:cNvSpPr>
              <a:spLocks/>
            </p:cNvSpPr>
            <p:nvPr/>
          </p:nvSpPr>
          <p:spPr bwMode="auto">
            <a:xfrm>
              <a:off x="3747" y="3363"/>
              <a:ext cx="3" cy="2"/>
            </a:xfrm>
            <a:custGeom>
              <a:avLst/>
              <a:gdLst>
                <a:gd name="T0" fmla="*/ 13 w 13"/>
                <a:gd name="T1" fmla="*/ 0 h 8"/>
                <a:gd name="T2" fmla="*/ 7 w 13"/>
                <a:gd name="T3" fmla="*/ 3 h 8"/>
                <a:gd name="T4" fmla="*/ 0 w 13"/>
                <a:gd name="T5" fmla="*/ 8 h 8"/>
                <a:gd name="T6" fmla="*/ 0 60000 65536"/>
                <a:gd name="T7" fmla="*/ 0 60000 65536"/>
                <a:gd name="T8" fmla="*/ 0 60000 65536"/>
                <a:gd name="T9" fmla="*/ 0 w 13"/>
                <a:gd name="T10" fmla="*/ 0 h 8"/>
                <a:gd name="T11" fmla="*/ 13 w 1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8">
                  <a:moveTo>
                    <a:pt x="13" y="0"/>
                  </a:move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5" name="Freeform 908"/>
            <p:cNvSpPr>
              <a:spLocks/>
            </p:cNvSpPr>
            <p:nvPr/>
          </p:nvSpPr>
          <p:spPr bwMode="auto">
            <a:xfrm>
              <a:off x="3685" y="3365"/>
              <a:ext cx="76" cy="65"/>
            </a:xfrm>
            <a:custGeom>
              <a:avLst/>
              <a:gdLst>
                <a:gd name="T0" fmla="*/ 380 w 380"/>
                <a:gd name="T1" fmla="*/ 93 h 325"/>
                <a:gd name="T2" fmla="*/ 346 w 380"/>
                <a:gd name="T3" fmla="*/ 46 h 325"/>
                <a:gd name="T4" fmla="*/ 312 w 380"/>
                <a:gd name="T5" fmla="*/ 0 h 325"/>
                <a:gd name="T6" fmla="*/ 0 w 380"/>
                <a:gd name="T7" fmla="*/ 232 h 325"/>
                <a:gd name="T8" fmla="*/ 34 w 380"/>
                <a:gd name="T9" fmla="*/ 278 h 325"/>
                <a:gd name="T10" fmla="*/ 68 w 380"/>
                <a:gd name="T11" fmla="*/ 325 h 325"/>
                <a:gd name="T12" fmla="*/ 380 w 380"/>
                <a:gd name="T13" fmla="*/ 93 h 3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325"/>
                <a:gd name="T23" fmla="*/ 380 w 380"/>
                <a:gd name="T24" fmla="*/ 325 h 3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325">
                  <a:moveTo>
                    <a:pt x="380" y="93"/>
                  </a:moveTo>
                  <a:lnTo>
                    <a:pt x="346" y="46"/>
                  </a:lnTo>
                  <a:lnTo>
                    <a:pt x="312" y="0"/>
                  </a:lnTo>
                  <a:lnTo>
                    <a:pt x="0" y="232"/>
                  </a:lnTo>
                  <a:lnTo>
                    <a:pt x="34" y="278"/>
                  </a:lnTo>
                  <a:lnTo>
                    <a:pt x="68" y="325"/>
                  </a:lnTo>
                  <a:lnTo>
                    <a:pt x="38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6" name="Freeform 909"/>
            <p:cNvSpPr>
              <a:spLocks/>
            </p:cNvSpPr>
            <p:nvPr/>
          </p:nvSpPr>
          <p:spPr bwMode="auto">
            <a:xfrm>
              <a:off x="3685" y="3365"/>
              <a:ext cx="76" cy="65"/>
            </a:xfrm>
            <a:custGeom>
              <a:avLst/>
              <a:gdLst>
                <a:gd name="T0" fmla="*/ 380 w 380"/>
                <a:gd name="T1" fmla="*/ 93 h 325"/>
                <a:gd name="T2" fmla="*/ 346 w 380"/>
                <a:gd name="T3" fmla="*/ 46 h 325"/>
                <a:gd name="T4" fmla="*/ 312 w 380"/>
                <a:gd name="T5" fmla="*/ 0 h 325"/>
                <a:gd name="T6" fmla="*/ 0 w 380"/>
                <a:gd name="T7" fmla="*/ 232 h 325"/>
                <a:gd name="T8" fmla="*/ 34 w 380"/>
                <a:gd name="T9" fmla="*/ 278 h 325"/>
                <a:gd name="T10" fmla="*/ 68 w 380"/>
                <a:gd name="T11" fmla="*/ 325 h 325"/>
                <a:gd name="T12" fmla="*/ 380 w 380"/>
                <a:gd name="T13" fmla="*/ 93 h 3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0"/>
                <a:gd name="T22" fmla="*/ 0 h 325"/>
                <a:gd name="T23" fmla="*/ 380 w 380"/>
                <a:gd name="T24" fmla="*/ 325 h 3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0" h="325">
                  <a:moveTo>
                    <a:pt x="380" y="93"/>
                  </a:moveTo>
                  <a:lnTo>
                    <a:pt x="346" y="46"/>
                  </a:lnTo>
                  <a:lnTo>
                    <a:pt x="312" y="0"/>
                  </a:lnTo>
                  <a:lnTo>
                    <a:pt x="0" y="232"/>
                  </a:lnTo>
                  <a:lnTo>
                    <a:pt x="34" y="278"/>
                  </a:lnTo>
                  <a:lnTo>
                    <a:pt x="68" y="325"/>
                  </a:lnTo>
                  <a:lnTo>
                    <a:pt x="380" y="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7" name="Freeform 910"/>
            <p:cNvSpPr>
              <a:spLocks/>
            </p:cNvSpPr>
            <p:nvPr/>
          </p:nvSpPr>
          <p:spPr bwMode="auto">
            <a:xfrm>
              <a:off x="3682" y="3411"/>
              <a:ext cx="9" cy="10"/>
            </a:xfrm>
            <a:custGeom>
              <a:avLst/>
              <a:gdLst>
                <a:gd name="T0" fmla="*/ 47 w 47"/>
                <a:gd name="T1" fmla="*/ 46 h 46"/>
                <a:gd name="T2" fmla="*/ 13 w 47"/>
                <a:gd name="T3" fmla="*/ 0 h 46"/>
                <a:gd name="T4" fmla="*/ 7 w 47"/>
                <a:gd name="T5" fmla="*/ 4 h 46"/>
                <a:gd name="T6" fmla="*/ 0 w 47"/>
                <a:gd name="T7" fmla="*/ 12 h 46"/>
                <a:gd name="T8" fmla="*/ 47 w 47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6"/>
                <a:gd name="T17" fmla="*/ 47 w 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6">
                  <a:moveTo>
                    <a:pt x="47" y="46"/>
                  </a:moveTo>
                  <a:lnTo>
                    <a:pt x="13" y="0"/>
                  </a:lnTo>
                  <a:lnTo>
                    <a:pt x="7" y="4"/>
                  </a:lnTo>
                  <a:lnTo>
                    <a:pt x="0" y="12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8" name="Freeform 911"/>
            <p:cNvSpPr>
              <a:spLocks/>
            </p:cNvSpPr>
            <p:nvPr/>
          </p:nvSpPr>
          <p:spPr bwMode="auto">
            <a:xfrm>
              <a:off x="3682" y="3411"/>
              <a:ext cx="3" cy="3"/>
            </a:xfrm>
            <a:custGeom>
              <a:avLst/>
              <a:gdLst>
                <a:gd name="T0" fmla="*/ 13 w 13"/>
                <a:gd name="T1" fmla="*/ 0 h 12"/>
                <a:gd name="T2" fmla="*/ 7 w 13"/>
                <a:gd name="T3" fmla="*/ 4 h 12"/>
                <a:gd name="T4" fmla="*/ 0 w 13"/>
                <a:gd name="T5" fmla="*/ 12 h 12"/>
                <a:gd name="T6" fmla="*/ 0 60000 65536"/>
                <a:gd name="T7" fmla="*/ 0 60000 65536"/>
                <a:gd name="T8" fmla="*/ 0 60000 65536"/>
                <a:gd name="T9" fmla="*/ 0 w 13"/>
                <a:gd name="T10" fmla="*/ 0 h 12"/>
                <a:gd name="T11" fmla="*/ 13 w 13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2">
                  <a:moveTo>
                    <a:pt x="13" y="0"/>
                  </a:moveTo>
                  <a:lnTo>
                    <a:pt x="7" y="4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19" name="Freeform 912"/>
            <p:cNvSpPr>
              <a:spLocks/>
            </p:cNvSpPr>
            <p:nvPr/>
          </p:nvSpPr>
          <p:spPr bwMode="auto">
            <a:xfrm>
              <a:off x="3635" y="3414"/>
              <a:ext cx="66" cy="76"/>
            </a:xfrm>
            <a:custGeom>
              <a:avLst/>
              <a:gdLst>
                <a:gd name="T0" fmla="*/ 328 w 328"/>
                <a:gd name="T1" fmla="*/ 69 h 383"/>
                <a:gd name="T2" fmla="*/ 281 w 328"/>
                <a:gd name="T3" fmla="*/ 34 h 383"/>
                <a:gd name="T4" fmla="*/ 234 w 328"/>
                <a:gd name="T5" fmla="*/ 0 h 383"/>
                <a:gd name="T6" fmla="*/ 0 w 328"/>
                <a:gd name="T7" fmla="*/ 314 h 383"/>
                <a:gd name="T8" fmla="*/ 47 w 328"/>
                <a:gd name="T9" fmla="*/ 348 h 383"/>
                <a:gd name="T10" fmla="*/ 94 w 328"/>
                <a:gd name="T11" fmla="*/ 383 h 383"/>
                <a:gd name="T12" fmla="*/ 328 w 328"/>
                <a:gd name="T13" fmla="*/ 69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8"/>
                <a:gd name="T22" fmla="*/ 0 h 383"/>
                <a:gd name="T23" fmla="*/ 328 w 328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8" h="383">
                  <a:moveTo>
                    <a:pt x="328" y="69"/>
                  </a:moveTo>
                  <a:lnTo>
                    <a:pt x="281" y="34"/>
                  </a:lnTo>
                  <a:lnTo>
                    <a:pt x="234" y="0"/>
                  </a:lnTo>
                  <a:lnTo>
                    <a:pt x="0" y="314"/>
                  </a:lnTo>
                  <a:lnTo>
                    <a:pt x="47" y="348"/>
                  </a:lnTo>
                  <a:lnTo>
                    <a:pt x="94" y="383"/>
                  </a:lnTo>
                  <a:lnTo>
                    <a:pt x="328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0" name="Freeform 913"/>
            <p:cNvSpPr>
              <a:spLocks/>
            </p:cNvSpPr>
            <p:nvPr/>
          </p:nvSpPr>
          <p:spPr bwMode="auto">
            <a:xfrm>
              <a:off x="3635" y="3414"/>
              <a:ext cx="66" cy="76"/>
            </a:xfrm>
            <a:custGeom>
              <a:avLst/>
              <a:gdLst>
                <a:gd name="T0" fmla="*/ 328 w 328"/>
                <a:gd name="T1" fmla="*/ 69 h 383"/>
                <a:gd name="T2" fmla="*/ 281 w 328"/>
                <a:gd name="T3" fmla="*/ 34 h 383"/>
                <a:gd name="T4" fmla="*/ 234 w 328"/>
                <a:gd name="T5" fmla="*/ 0 h 383"/>
                <a:gd name="T6" fmla="*/ 0 w 328"/>
                <a:gd name="T7" fmla="*/ 314 h 383"/>
                <a:gd name="T8" fmla="*/ 47 w 328"/>
                <a:gd name="T9" fmla="*/ 348 h 383"/>
                <a:gd name="T10" fmla="*/ 94 w 328"/>
                <a:gd name="T11" fmla="*/ 383 h 383"/>
                <a:gd name="T12" fmla="*/ 328 w 328"/>
                <a:gd name="T13" fmla="*/ 69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8"/>
                <a:gd name="T22" fmla="*/ 0 h 383"/>
                <a:gd name="T23" fmla="*/ 328 w 328"/>
                <a:gd name="T24" fmla="*/ 383 h 3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8" h="383">
                  <a:moveTo>
                    <a:pt x="328" y="69"/>
                  </a:moveTo>
                  <a:lnTo>
                    <a:pt x="281" y="34"/>
                  </a:lnTo>
                  <a:lnTo>
                    <a:pt x="234" y="0"/>
                  </a:lnTo>
                  <a:lnTo>
                    <a:pt x="0" y="314"/>
                  </a:lnTo>
                  <a:lnTo>
                    <a:pt x="47" y="348"/>
                  </a:lnTo>
                  <a:lnTo>
                    <a:pt x="94" y="383"/>
                  </a:lnTo>
                  <a:lnTo>
                    <a:pt x="328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1" name="Freeform 914"/>
            <p:cNvSpPr>
              <a:spLocks/>
            </p:cNvSpPr>
            <p:nvPr/>
          </p:nvSpPr>
          <p:spPr bwMode="auto">
            <a:xfrm>
              <a:off x="3634" y="3477"/>
              <a:ext cx="11" cy="6"/>
            </a:xfrm>
            <a:custGeom>
              <a:avLst/>
              <a:gdLst>
                <a:gd name="T0" fmla="*/ 52 w 52"/>
                <a:gd name="T1" fmla="*/ 34 h 34"/>
                <a:gd name="T2" fmla="*/ 5 w 52"/>
                <a:gd name="T3" fmla="*/ 0 h 34"/>
                <a:gd name="T4" fmla="*/ 0 w 52"/>
                <a:gd name="T5" fmla="*/ 11 h 34"/>
                <a:gd name="T6" fmla="*/ 52 w 52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4"/>
                <a:gd name="T14" fmla="*/ 52 w 5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4">
                  <a:moveTo>
                    <a:pt x="52" y="34"/>
                  </a:moveTo>
                  <a:lnTo>
                    <a:pt x="5" y="0"/>
                  </a:lnTo>
                  <a:lnTo>
                    <a:pt x="0" y="11"/>
                  </a:lnTo>
                  <a:lnTo>
                    <a:pt x="52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2" name="Line 915"/>
            <p:cNvSpPr>
              <a:spLocks noChangeShapeType="1"/>
            </p:cNvSpPr>
            <p:nvPr/>
          </p:nvSpPr>
          <p:spPr bwMode="auto">
            <a:xfrm flipH="1">
              <a:off x="3634" y="347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3" name="Freeform 916"/>
            <p:cNvSpPr>
              <a:spLocks/>
            </p:cNvSpPr>
            <p:nvPr/>
          </p:nvSpPr>
          <p:spPr bwMode="auto">
            <a:xfrm>
              <a:off x="3601" y="3479"/>
              <a:ext cx="54" cy="83"/>
            </a:xfrm>
            <a:custGeom>
              <a:avLst/>
              <a:gdLst>
                <a:gd name="T0" fmla="*/ 270 w 270"/>
                <a:gd name="T1" fmla="*/ 47 h 415"/>
                <a:gd name="T2" fmla="*/ 218 w 270"/>
                <a:gd name="T3" fmla="*/ 23 h 415"/>
                <a:gd name="T4" fmla="*/ 166 w 270"/>
                <a:gd name="T5" fmla="*/ 0 h 415"/>
                <a:gd name="T6" fmla="*/ 0 w 270"/>
                <a:gd name="T7" fmla="*/ 369 h 415"/>
                <a:gd name="T8" fmla="*/ 52 w 270"/>
                <a:gd name="T9" fmla="*/ 392 h 415"/>
                <a:gd name="T10" fmla="*/ 105 w 270"/>
                <a:gd name="T11" fmla="*/ 415 h 415"/>
                <a:gd name="T12" fmla="*/ 270 w 270"/>
                <a:gd name="T13" fmla="*/ 47 h 4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0"/>
                <a:gd name="T22" fmla="*/ 0 h 415"/>
                <a:gd name="T23" fmla="*/ 270 w 270"/>
                <a:gd name="T24" fmla="*/ 415 h 4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0" h="415">
                  <a:moveTo>
                    <a:pt x="270" y="47"/>
                  </a:moveTo>
                  <a:lnTo>
                    <a:pt x="218" y="23"/>
                  </a:lnTo>
                  <a:lnTo>
                    <a:pt x="166" y="0"/>
                  </a:lnTo>
                  <a:lnTo>
                    <a:pt x="0" y="369"/>
                  </a:lnTo>
                  <a:lnTo>
                    <a:pt x="52" y="392"/>
                  </a:lnTo>
                  <a:lnTo>
                    <a:pt x="105" y="415"/>
                  </a:lnTo>
                  <a:lnTo>
                    <a:pt x="27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4" name="Freeform 917"/>
            <p:cNvSpPr>
              <a:spLocks/>
            </p:cNvSpPr>
            <p:nvPr/>
          </p:nvSpPr>
          <p:spPr bwMode="auto">
            <a:xfrm>
              <a:off x="3601" y="3479"/>
              <a:ext cx="54" cy="83"/>
            </a:xfrm>
            <a:custGeom>
              <a:avLst/>
              <a:gdLst>
                <a:gd name="T0" fmla="*/ 270 w 270"/>
                <a:gd name="T1" fmla="*/ 47 h 415"/>
                <a:gd name="T2" fmla="*/ 218 w 270"/>
                <a:gd name="T3" fmla="*/ 23 h 415"/>
                <a:gd name="T4" fmla="*/ 166 w 270"/>
                <a:gd name="T5" fmla="*/ 0 h 415"/>
                <a:gd name="T6" fmla="*/ 0 w 270"/>
                <a:gd name="T7" fmla="*/ 369 h 415"/>
                <a:gd name="T8" fmla="*/ 52 w 270"/>
                <a:gd name="T9" fmla="*/ 392 h 415"/>
                <a:gd name="T10" fmla="*/ 105 w 270"/>
                <a:gd name="T11" fmla="*/ 415 h 415"/>
                <a:gd name="T12" fmla="*/ 270 w 270"/>
                <a:gd name="T13" fmla="*/ 47 h 4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0"/>
                <a:gd name="T22" fmla="*/ 0 h 415"/>
                <a:gd name="T23" fmla="*/ 270 w 270"/>
                <a:gd name="T24" fmla="*/ 415 h 4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0" h="415">
                  <a:moveTo>
                    <a:pt x="270" y="47"/>
                  </a:moveTo>
                  <a:lnTo>
                    <a:pt x="218" y="23"/>
                  </a:lnTo>
                  <a:lnTo>
                    <a:pt x="166" y="0"/>
                  </a:lnTo>
                  <a:lnTo>
                    <a:pt x="0" y="369"/>
                  </a:lnTo>
                  <a:lnTo>
                    <a:pt x="52" y="392"/>
                  </a:lnTo>
                  <a:lnTo>
                    <a:pt x="105" y="415"/>
                  </a:lnTo>
                  <a:lnTo>
                    <a:pt x="27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5" name="Freeform 918"/>
            <p:cNvSpPr>
              <a:spLocks/>
            </p:cNvSpPr>
            <p:nvPr/>
          </p:nvSpPr>
          <p:spPr bwMode="auto">
            <a:xfrm>
              <a:off x="3600" y="3553"/>
              <a:ext cx="11" cy="4"/>
            </a:xfrm>
            <a:custGeom>
              <a:avLst/>
              <a:gdLst>
                <a:gd name="T0" fmla="*/ 55 w 55"/>
                <a:gd name="T1" fmla="*/ 23 h 23"/>
                <a:gd name="T2" fmla="*/ 3 w 55"/>
                <a:gd name="T3" fmla="*/ 0 h 23"/>
                <a:gd name="T4" fmla="*/ 0 w 55"/>
                <a:gd name="T5" fmla="*/ 8 h 23"/>
                <a:gd name="T6" fmla="*/ 55 w 55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3"/>
                <a:gd name="T14" fmla="*/ 55 w 55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3">
                  <a:moveTo>
                    <a:pt x="55" y="23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6" name="Line 919"/>
            <p:cNvSpPr>
              <a:spLocks noChangeShapeType="1"/>
            </p:cNvSpPr>
            <p:nvPr/>
          </p:nvSpPr>
          <p:spPr bwMode="auto">
            <a:xfrm flipH="1">
              <a:off x="3600" y="355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7" name="Freeform 920"/>
            <p:cNvSpPr>
              <a:spLocks/>
            </p:cNvSpPr>
            <p:nvPr/>
          </p:nvSpPr>
          <p:spPr bwMode="auto">
            <a:xfrm>
              <a:off x="3580" y="3554"/>
              <a:ext cx="43" cy="88"/>
            </a:xfrm>
            <a:custGeom>
              <a:avLst/>
              <a:gdLst>
                <a:gd name="T0" fmla="*/ 213 w 213"/>
                <a:gd name="T1" fmla="*/ 29 h 438"/>
                <a:gd name="T2" fmla="*/ 157 w 213"/>
                <a:gd name="T3" fmla="*/ 15 h 438"/>
                <a:gd name="T4" fmla="*/ 102 w 213"/>
                <a:gd name="T5" fmla="*/ 0 h 438"/>
                <a:gd name="T6" fmla="*/ 0 w 213"/>
                <a:gd name="T7" fmla="*/ 409 h 438"/>
                <a:gd name="T8" fmla="*/ 55 w 213"/>
                <a:gd name="T9" fmla="*/ 423 h 438"/>
                <a:gd name="T10" fmla="*/ 111 w 213"/>
                <a:gd name="T11" fmla="*/ 438 h 438"/>
                <a:gd name="T12" fmla="*/ 213 w 213"/>
                <a:gd name="T13" fmla="*/ 2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438"/>
                <a:gd name="T23" fmla="*/ 213 w 213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438">
                  <a:moveTo>
                    <a:pt x="213" y="29"/>
                  </a:moveTo>
                  <a:lnTo>
                    <a:pt x="157" y="15"/>
                  </a:lnTo>
                  <a:lnTo>
                    <a:pt x="102" y="0"/>
                  </a:lnTo>
                  <a:lnTo>
                    <a:pt x="0" y="409"/>
                  </a:lnTo>
                  <a:lnTo>
                    <a:pt x="55" y="423"/>
                  </a:lnTo>
                  <a:lnTo>
                    <a:pt x="111" y="438"/>
                  </a:lnTo>
                  <a:lnTo>
                    <a:pt x="21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8" name="Freeform 921"/>
            <p:cNvSpPr>
              <a:spLocks/>
            </p:cNvSpPr>
            <p:nvPr/>
          </p:nvSpPr>
          <p:spPr bwMode="auto">
            <a:xfrm>
              <a:off x="3580" y="3554"/>
              <a:ext cx="43" cy="88"/>
            </a:xfrm>
            <a:custGeom>
              <a:avLst/>
              <a:gdLst>
                <a:gd name="T0" fmla="*/ 213 w 213"/>
                <a:gd name="T1" fmla="*/ 29 h 438"/>
                <a:gd name="T2" fmla="*/ 157 w 213"/>
                <a:gd name="T3" fmla="*/ 15 h 438"/>
                <a:gd name="T4" fmla="*/ 102 w 213"/>
                <a:gd name="T5" fmla="*/ 0 h 438"/>
                <a:gd name="T6" fmla="*/ 0 w 213"/>
                <a:gd name="T7" fmla="*/ 409 h 438"/>
                <a:gd name="T8" fmla="*/ 55 w 213"/>
                <a:gd name="T9" fmla="*/ 423 h 438"/>
                <a:gd name="T10" fmla="*/ 111 w 213"/>
                <a:gd name="T11" fmla="*/ 438 h 438"/>
                <a:gd name="T12" fmla="*/ 213 w 213"/>
                <a:gd name="T13" fmla="*/ 2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"/>
                <a:gd name="T22" fmla="*/ 0 h 438"/>
                <a:gd name="T23" fmla="*/ 213 w 213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" h="438">
                  <a:moveTo>
                    <a:pt x="213" y="29"/>
                  </a:moveTo>
                  <a:lnTo>
                    <a:pt x="157" y="15"/>
                  </a:lnTo>
                  <a:lnTo>
                    <a:pt x="102" y="0"/>
                  </a:lnTo>
                  <a:lnTo>
                    <a:pt x="0" y="409"/>
                  </a:lnTo>
                  <a:lnTo>
                    <a:pt x="55" y="423"/>
                  </a:lnTo>
                  <a:lnTo>
                    <a:pt x="111" y="438"/>
                  </a:lnTo>
                  <a:lnTo>
                    <a:pt x="213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29" name="Freeform 922"/>
            <p:cNvSpPr>
              <a:spLocks/>
            </p:cNvSpPr>
            <p:nvPr/>
          </p:nvSpPr>
          <p:spPr bwMode="auto">
            <a:xfrm>
              <a:off x="3580" y="3636"/>
              <a:ext cx="11" cy="3"/>
            </a:xfrm>
            <a:custGeom>
              <a:avLst/>
              <a:gdLst>
                <a:gd name="T0" fmla="*/ 57 w 57"/>
                <a:gd name="T1" fmla="*/ 14 h 14"/>
                <a:gd name="T2" fmla="*/ 2 w 57"/>
                <a:gd name="T3" fmla="*/ 0 h 14"/>
                <a:gd name="T4" fmla="*/ 0 w 57"/>
                <a:gd name="T5" fmla="*/ 9 h 14"/>
                <a:gd name="T6" fmla="*/ 57 w 57"/>
                <a:gd name="T7" fmla="*/ 14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4"/>
                <a:gd name="T14" fmla="*/ 57 w 57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4">
                  <a:moveTo>
                    <a:pt x="57" y="14"/>
                  </a:moveTo>
                  <a:lnTo>
                    <a:pt x="2" y="0"/>
                  </a:lnTo>
                  <a:lnTo>
                    <a:pt x="0" y="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0" name="Line 923"/>
            <p:cNvSpPr>
              <a:spLocks noChangeShapeType="1"/>
            </p:cNvSpPr>
            <p:nvPr/>
          </p:nvSpPr>
          <p:spPr bwMode="auto">
            <a:xfrm flipH="1">
              <a:off x="3580" y="363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1" name="Freeform 924"/>
            <p:cNvSpPr>
              <a:spLocks/>
            </p:cNvSpPr>
            <p:nvPr/>
          </p:nvSpPr>
          <p:spPr bwMode="auto">
            <a:xfrm>
              <a:off x="3572" y="3638"/>
              <a:ext cx="31" cy="88"/>
            </a:xfrm>
            <a:custGeom>
              <a:avLst/>
              <a:gdLst>
                <a:gd name="T0" fmla="*/ 155 w 155"/>
                <a:gd name="T1" fmla="*/ 11 h 439"/>
                <a:gd name="T2" fmla="*/ 97 w 155"/>
                <a:gd name="T3" fmla="*/ 5 h 439"/>
                <a:gd name="T4" fmla="*/ 40 w 155"/>
                <a:gd name="T5" fmla="*/ 0 h 439"/>
                <a:gd name="T6" fmla="*/ 0 w 155"/>
                <a:gd name="T7" fmla="*/ 428 h 439"/>
                <a:gd name="T8" fmla="*/ 57 w 155"/>
                <a:gd name="T9" fmla="*/ 434 h 439"/>
                <a:gd name="T10" fmla="*/ 115 w 155"/>
                <a:gd name="T11" fmla="*/ 439 h 439"/>
                <a:gd name="T12" fmla="*/ 155 w 155"/>
                <a:gd name="T13" fmla="*/ 11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439"/>
                <a:gd name="T23" fmla="*/ 155 w 155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439">
                  <a:moveTo>
                    <a:pt x="155" y="11"/>
                  </a:moveTo>
                  <a:lnTo>
                    <a:pt x="97" y="5"/>
                  </a:lnTo>
                  <a:lnTo>
                    <a:pt x="40" y="0"/>
                  </a:lnTo>
                  <a:lnTo>
                    <a:pt x="0" y="428"/>
                  </a:lnTo>
                  <a:lnTo>
                    <a:pt x="57" y="434"/>
                  </a:lnTo>
                  <a:lnTo>
                    <a:pt x="115" y="439"/>
                  </a:lnTo>
                  <a:lnTo>
                    <a:pt x="15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2" name="Freeform 925"/>
            <p:cNvSpPr>
              <a:spLocks/>
            </p:cNvSpPr>
            <p:nvPr/>
          </p:nvSpPr>
          <p:spPr bwMode="auto">
            <a:xfrm>
              <a:off x="3572" y="3638"/>
              <a:ext cx="31" cy="88"/>
            </a:xfrm>
            <a:custGeom>
              <a:avLst/>
              <a:gdLst>
                <a:gd name="T0" fmla="*/ 155 w 155"/>
                <a:gd name="T1" fmla="*/ 11 h 439"/>
                <a:gd name="T2" fmla="*/ 97 w 155"/>
                <a:gd name="T3" fmla="*/ 5 h 439"/>
                <a:gd name="T4" fmla="*/ 40 w 155"/>
                <a:gd name="T5" fmla="*/ 0 h 439"/>
                <a:gd name="T6" fmla="*/ 0 w 155"/>
                <a:gd name="T7" fmla="*/ 428 h 439"/>
                <a:gd name="T8" fmla="*/ 57 w 155"/>
                <a:gd name="T9" fmla="*/ 434 h 439"/>
                <a:gd name="T10" fmla="*/ 115 w 155"/>
                <a:gd name="T11" fmla="*/ 439 h 439"/>
                <a:gd name="T12" fmla="*/ 155 w 155"/>
                <a:gd name="T13" fmla="*/ 11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439"/>
                <a:gd name="T23" fmla="*/ 155 w 155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439">
                  <a:moveTo>
                    <a:pt x="155" y="11"/>
                  </a:moveTo>
                  <a:lnTo>
                    <a:pt x="97" y="5"/>
                  </a:lnTo>
                  <a:lnTo>
                    <a:pt x="40" y="0"/>
                  </a:lnTo>
                  <a:lnTo>
                    <a:pt x="0" y="428"/>
                  </a:lnTo>
                  <a:lnTo>
                    <a:pt x="57" y="434"/>
                  </a:lnTo>
                  <a:lnTo>
                    <a:pt x="115" y="439"/>
                  </a:lnTo>
                  <a:lnTo>
                    <a:pt x="155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3" name="Freeform 926"/>
            <p:cNvSpPr>
              <a:spLocks/>
            </p:cNvSpPr>
            <p:nvPr/>
          </p:nvSpPr>
          <p:spPr bwMode="auto">
            <a:xfrm>
              <a:off x="3572" y="3723"/>
              <a:ext cx="11" cy="2"/>
            </a:xfrm>
            <a:custGeom>
              <a:avLst/>
              <a:gdLst>
                <a:gd name="T0" fmla="*/ 57 w 57"/>
                <a:gd name="T1" fmla="*/ 6 h 9"/>
                <a:gd name="T2" fmla="*/ 0 w 57"/>
                <a:gd name="T3" fmla="*/ 0 h 9"/>
                <a:gd name="T4" fmla="*/ 0 w 57"/>
                <a:gd name="T5" fmla="*/ 9 h 9"/>
                <a:gd name="T6" fmla="*/ 57 w 57"/>
                <a:gd name="T7" fmla="*/ 6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"/>
                <a:gd name="T14" fmla="*/ 57 w 5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">
                  <a:moveTo>
                    <a:pt x="57" y="6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4" name="Line 927"/>
            <p:cNvSpPr>
              <a:spLocks noChangeShapeType="1"/>
            </p:cNvSpPr>
            <p:nvPr/>
          </p:nvSpPr>
          <p:spPr bwMode="auto">
            <a:xfrm>
              <a:off x="3572" y="372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5" name="Freeform 928"/>
            <p:cNvSpPr>
              <a:spLocks/>
            </p:cNvSpPr>
            <p:nvPr/>
          </p:nvSpPr>
          <p:spPr bwMode="auto">
            <a:xfrm>
              <a:off x="3572" y="3724"/>
              <a:ext cx="27" cy="88"/>
            </a:xfrm>
            <a:custGeom>
              <a:avLst/>
              <a:gdLst>
                <a:gd name="T0" fmla="*/ 115 w 137"/>
                <a:gd name="T1" fmla="*/ 0 h 440"/>
                <a:gd name="T2" fmla="*/ 57 w 137"/>
                <a:gd name="T3" fmla="*/ 4 h 440"/>
                <a:gd name="T4" fmla="*/ 0 w 137"/>
                <a:gd name="T5" fmla="*/ 7 h 440"/>
                <a:gd name="T6" fmla="*/ 22 w 137"/>
                <a:gd name="T7" fmla="*/ 440 h 440"/>
                <a:gd name="T8" fmla="*/ 80 w 137"/>
                <a:gd name="T9" fmla="*/ 436 h 440"/>
                <a:gd name="T10" fmla="*/ 137 w 137"/>
                <a:gd name="T11" fmla="*/ 433 h 440"/>
                <a:gd name="T12" fmla="*/ 115 w 137"/>
                <a:gd name="T13" fmla="*/ 0 h 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440"/>
                <a:gd name="T23" fmla="*/ 137 w 137"/>
                <a:gd name="T24" fmla="*/ 440 h 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440">
                  <a:moveTo>
                    <a:pt x="115" y="0"/>
                  </a:moveTo>
                  <a:lnTo>
                    <a:pt x="57" y="4"/>
                  </a:lnTo>
                  <a:lnTo>
                    <a:pt x="0" y="7"/>
                  </a:lnTo>
                  <a:lnTo>
                    <a:pt x="22" y="440"/>
                  </a:lnTo>
                  <a:lnTo>
                    <a:pt x="80" y="436"/>
                  </a:lnTo>
                  <a:lnTo>
                    <a:pt x="137" y="433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6" name="Freeform 929"/>
            <p:cNvSpPr>
              <a:spLocks/>
            </p:cNvSpPr>
            <p:nvPr/>
          </p:nvSpPr>
          <p:spPr bwMode="auto">
            <a:xfrm>
              <a:off x="3572" y="3724"/>
              <a:ext cx="27" cy="88"/>
            </a:xfrm>
            <a:custGeom>
              <a:avLst/>
              <a:gdLst>
                <a:gd name="T0" fmla="*/ 115 w 137"/>
                <a:gd name="T1" fmla="*/ 0 h 440"/>
                <a:gd name="T2" fmla="*/ 57 w 137"/>
                <a:gd name="T3" fmla="*/ 4 h 440"/>
                <a:gd name="T4" fmla="*/ 0 w 137"/>
                <a:gd name="T5" fmla="*/ 7 h 440"/>
                <a:gd name="T6" fmla="*/ 22 w 137"/>
                <a:gd name="T7" fmla="*/ 440 h 440"/>
                <a:gd name="T8" fmla="*/ 80 w 137"/>
                <a:gd name="T9" fmla="*/ 436 h 440"/>
                <a:gd name="T10" fmla="*/ 137 w 137"/>
                <a:gd name="T11" fmla="*/ 433 h 440"/>
                <a:gd name="T12" fmla="*/ 115 w 137"/>
                <a:gd name="T13" fmla="*/ 0 h 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440"/>
                <a:gd name="T23" fmla="*/ 137 w 137"/>
                <a:gd name="T24" fmla="*/ 440 h 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440">
                  <a:moveTo>
                    <a:pt x="115" y="0"/>
                  </a:moveTo>
                  <a:lnTo>
                    <a:pt x="57" y="4"/>
                  </a:lnTo>
                  <a:lnTo>
                    <a:pt x="0" y="7"/>
                  </a:lnTo>
                  <a:lnTo>
                    <a:pt x="22" y="440"/>
                  </a:lnTo>
                  <a:lnTo>
                    <a:pt x="80" y="436"/>
                  </a:lnTo>
                  <a:lnTo>
                    <a:pt x="137" y="433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7" name="Freeform 930"/>
            <p:cNvSpPr>
              <a:spLocks/>
            </p:cNvSpPr>
            <p:nvPr/>
          </p:nvSpPr>
          <p:spPr bwMode="auto">
            <a:xfrm>
              <a:off x="3576" y="3811"/>
              <a:ext cx="12" cy="2"/>
            </a:xfrm>
            <a:custGeom>
              <a:avLst/>
              <a:gdLst>
                <a:gd name="T0" fmla="*/ 58 w 58"/>
                <a:gd name="T1" fmla="*/ 0 h 12"/>
                <a:gd name="T2" fmla="*/ 0 w 58"/>
                <a:gd name="T3" fmla="*/ 4 h 12"/>
                <a:gd name="T4" fmla="*/ 1 w 58"/>
                <a:gd name="T5" fmla="*/ 12 h 12"/>
                <a:gd name="T6" fmla="*/ 58 w 5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2"/>
                <a:gd name="T14" fmla="*/ 58 w 58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2">
                  <a:moveTo>
                    <a:pt x="58" y="0"/>
                  </a:moveTo>
                  <a:lnTo>
                    <a:pt x="0" y="4"/>
                  </a:lnTo>
                  <a:lnTo>
                    <a:pt x="1" y="1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8" name="Line 931"/>
            <p:cNvSpPr>
              <a:spLocks noChangeShapeType="1"/>
            </p:cNvSpPr>
            <p:nvPr/>
          </p:nvSpPr>
          <p:spPr bwMode="auto">
            <a:xfrm>
              <a:off x="3576" y="381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39" name="Freeform 932"/>
            <p:cNvSpPr>
              <a:spLocks/>
            </p:cNvSpPr>
            <p:nvPr/>
          </p:nvSpPr>
          <p:spPr bwMode="auto">
            <a:xfrm>
              <a:off x="3576" y="3809"/>
              <a:ext cx="39" cy="88"/>
            </a:xfrm>
            <a:custGeom>
              <a:avLst/>
              <a:gdLst>
                <a:gd name="T0" fmla="*/ 113 w 196"/>
                <a:gd name="T1" fmla="*/ 0 h 439"/>
                <a:gd name="T2" fmla="*/ 57 w 196"/>
                <a:gd name="T3" fmla="*/ 11 h 439"/>
                <a:gd name="T4" fmla="*/ 0 w 196"/>
                <a:gd name="T5" fmla="*/ 23 h 439"/>
                <a:gd name="T6" fmla="*/ 83 w 196"/>
                <a:gd name="T7" fmla="*/ 439 h 439"/>
                <a:gd name="T8" fmla="*/ 140 w 196"/>
                <a:gd name="T9" fmla="*/ 428 h 439"/>
                <a:gd name="T10" fmla="*/ 196 w 196"/>
                <a:gd name="T11" fmla="*/ 417 h 439"/>
                <a:gd name="T12" fmla="*/ 113 w 196"/>
                <a:gd name="T13" fmla="*/ 0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439"/>
                <a:gd name="T23" fmla="*/ 196 w 196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439">
                  <a:moveTo>
                    <a:pt x="113" y="0"/>
                  </a:moveTo>
                  <a:lnTo>
                    <a:pt x="57" y="11"/>
                  </a:lnTo>
                  <a:lnTo>
                    <a:pt x="0" y="23"/>
                  </a:lnTo>
                  <a:lnTo>
                    <a:pt x="83" y="439"/>
                  </a:lnTo>
                  <a:lnTo>
                    <a:pt x="140" y="428"/>
                  </a:lnTo>
                  <a:lnTo>
                    <a:pt x="196" y="41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0" name="Freeform 933"/>
            <p:cNvSpPr>
              <a:spLocks/>
            </p:cNvSpPr>
            <p:nvPr/>
          </p:nvSpPr>
          <p:spPr bwMode="auto">
            <a:xfrm>
              <a:off x="3576" y="3809"/>
              <a:ext cx="39" cy="88"/>
            </a:xfrm>
            <a:custGeom>
              <a:avLst/>
              <a:gdLst>
                <a:gd name="T0" fmla="*/ 113 w 196"/>
                <a:gd name="T1" fmla="*/ 0 h 439"/>
                <a:gd name="T2" fmla="*/ 57 w 196"/>
                <a:gd name="T3" fmla="*/ 11 h 439"/>
                <a:gd name="T4" fmla="*/ 0 w 196"/>
                <a:gd name="T5" fmla="*/ 23 h 439"/>
                <a:gd name="T6" fmla="*/ 83 w 196"/>
                <a:gd name="T7" fmla="*/ 439 h 439"/>
                <a:gd name="T8" fmla="*/ 140 w 196"/>
                <a:gd name="T9" fmla="*/ 428 h 439"/>
                <a:gd name="T10" fmla="*/ 196 w 196"/>
                <a:gd name="T11" fmla="*/ 417 h 439"/>
                <a:gd name="T12" fmla="*/ 113 w 196"/>
                <a:gd name="T13" fmla="*/ 0 h 4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439"/>
                <a:gd name="T23" fmla="*/ 196 w 196"/>
                <a:gd name="T24" fmla="*/ 439 h 4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439">
                  <a:moveTo>
                    <a:pt x="113" y="0"/>
                  </a:moveTo>
                  <a:lnTo>
                    <a:pt x="57" y="11"/>
                  </a:lnTo>
                  <a:lnTo>
                    <a:pt x="0" y="23"/>
                  </a:lnTo>
                  <a:lnTo>
                    <a:pt x="83" y="439"/>
                  </a:lnTo>
                  <a:lnTo>
                    <a:pt x="140" y="428"/>
                  </a:lnTo>
                  <a:lnTo>
                    <a:pt x="196" y="417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1" name="Freeform 934"/>
            <p:cNvSpPr>
              <a:spLocks/>
            </p:cNvSpPr>
            <p:nvPr/>
          </p:nvSpPr>
          <p:spPr bwMode="auto">
            <a:xfrm>
              <a:off x="3593" y="3892"/>
              <a:ext cx="23" cy="14"/>
            </a:xfrm>
            <a:custGeom>
              <a:avLst/>
              <a:gdLst>
                <a:gd name="T0" fmla="*/ 57 w 115"/>
                <a:gd name="T1" fmla="*/ 11 h 68"/>
                <a:gd name="T2" fmla="*/ 113 w 115"/>
                <a:gd name="T3" fmla="*/ 0 h 68"/>
                <a:gd name="T4" fmla="*/ 115 w 115"/>
                <a:gd name="T5" fmla="*/ 12 h 68"/>
                <a:gd name="T6" fmla="*/ 112 w 115"/>
                <a:gd name="T7" fmla="*/ 25 h 68"/>
                <a:gd name="T8" fmla="*/ 108 w 115"/>
                <a:gd name="T9" fmla="*/ 37 h 68"/>
                <a:gd name="T10" fmla="*/ 101 w 115"/>
                <a:gd name="T11" fmla="*/ 48 h 68"/>
                <a:gd name="T12" fmla="*/ 91 w 115"/>
                <a:gd name="T13" fmla="*/ 57 h 68"/>
                <a:gd name="T14" fmla="*/ 80 w 115"/>
                <a:gd name="T15" fmla="*/ 63 h 68"/>
                <a:gd name="T16" fmla="*/ 68 w 115"/>
                <a:gd name="T17" fmla="*/ 67 h 68"/>
                <a:gd name="T18" fmla="*/ 56 w 115"/>
                <a:gd name="T19" fmla="*/ 68 h 68"/>
                <a:gd name="T20" fmla="*/ 42 w 115"/>
                <a:gd name="T21" fmla="*/ 66 h 68"/>
                <a:gd name="T22" fmla="*/ 30 w 115"/>
                <a:gd name="T23" fmla="*/ 62 h 68"/>
                <a:gd name="T24" fmla="*/ 19 w 115"/>
                <a:gd name="T25" fmla="*/ 55 h 68"/>
                <a:gd name="T26" fmla="*/ 10 w 115"/>
                <a:gd name="T27" fmla="*/ 45 h 68"/>
                <a:gd name="T28" fmla="*/ 5 w 115"/>
                <a:gd name="T29" fmla="*/ 34 h 68"/>
                <a:gd name="T30" fmla="*/ 0 w 115"/>
                <a:gd name="T31" fmla="*/ 22 h 68"/>
                <a:gd name="T32" fmla="*/ 57 w 115"/>
                <a:gd name="T33" fmla="*/ 11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8"/>
                <a:gd name="T53" fmla="*/ 115 w 115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8">
                  <a:moveTo>
                    <a:pt x="57" y="11"/>
                  </a:moveTo>
                  <a:lnTo>
                    <a:pt x="113" y="0"/>
                  </a:lnTo>
                  <a:lnTo>
                    <a:pt x="115" y="12"/>
                  </a:lnTo>
                  <a:lnTo>
                    <a:pt x="112" y="25"/>
                  </a:lnTo>
                  <a:lnTo>
                    <a:pt x="108" y="37"/>
                  </a:lnTo>
                  <a:lnTo>
                    <a:pt x="101" y="48"/>
                  </a:lnTo>
                  <a:lnTo>
                    <a:pt x="91" y="57"/>
                  </a:lnTo>
                  <a:lnTo>
                    <a:pt x="80" y="63"/>
                  </a:lnTo>
                  <a:lnTo>
                    <a:pt x="68" y="67"/>
                  </a:lnTo>
                  <a:lnTo>
                    <a:pt x="56" y="68"/>
                  </a:lnTo>
                  <a:lnTo>
                    <a:pt x="42" y="66"/>
                  </a:lnTo>
                  <a:lnTo>
                    <a:pt x="30" y="62"/>
                  </a:lnTo>
                  <a:lnTo>
                    <a:pt x="19" y="55"/>
                  </a:lnTo>
                  <a:lnTo>
                    <a:pt x="10" y="45"/>
                  </a:lnTo>
                  <a:lnTo>
                    <a:pt x="5" y="34"/>
                  </a:lnTo>
                  <a:lnTo>
                    <a:pt x="0" y="22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2" name="Freeform 935"/>
            <p:cNvSpPr>
              <a:spLocks/>
            </p:cNvSpPr>
            <p:nvPr/>
          </p:nvSpPr>
          <p:spPr bwMode="auto">
            <a:xfrm>
              <a:off x="3593" y="3892"/>
              <a:ext cx="23" cy="14"/>
            </a:xfrm>
            <a:custGeom>
              <a:avLst/>
              <a:gdLst>
                <a:gd name="T0" fmla="*/ 113 w 115"/>
                <a:gd name="T1" fmla="*/ 0 h 68"/>
                <a:gd name="T2" fmla="*/ 115 w 115"/>
                <a:gd name="T3" fmla="*/ 12 h 68"/>
                <a:gd name="T4" fmla="*/ 112 w 115"/>
                <a:gd name="T5" fmla="*/ 25 h 68"/>
                <a:gd name="T6" fmla="*/ 108 w 115"/>
                <a:gd name="T7" fmla="*/ 37 h 68"/>
                <a:gd name="T8" fmla="*/ 101 w 115"/>
                <a:gd name="T9" fmla="*/ 48 h 68"/>
                <a:gd name="T10" fmla="*/ 91 w 115"/>
                <a:gd name="T11" fmla="*/ 57 h 68"/>
                <a:gd name="T12" fmla="*/ 80 w 115"/>
                <a:gd name="T13" fmla="*/ 63 h 68"/>
                <a:gd name="T14" fmla="*/ 68 w 115"/>
                <a:gd name="T15" fmla="*/ 67 h 68"/>
                <a:gd name="T16" fmla="*/ 56 w 115"/>
                <a:gd name="T17" fmla="*/ 68 h 68"/>
                <a:gd name="T18" fmla="*/ 42 w 115"/>
                <a:gd name="T19" fmla="*/ 66 h 68"/>
                <a:gd name="T20" fmla="*/ 30 w 115"/>
                <a:gd name="T21" fmla="*/ 62 h 68"/>
                <a:gd name="T22" fmla="*/ 19 w 115"/>
                <a:gd name="T23" fmla="*/ 55 h 68"/>
                <a:gd name="T24" fmla="*/ 10 w 115"/>
                <a:gd name="T25" fmla="*/ 45 h 68"/>
                <a:gd name="T26" fmla="*/ 5 w 115"/>
                <a:gd name="T27" fmla="*/ 34 h 68"/>
                <a:gd name="T28" fmla="*/ 0 w 115"/>
                <a:gd name="T29" fmla="*/ 22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8"/>
                <a:gd name="T47" fmla="*/ 115 w 115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8">
                  <a:moveTo>
                    <a:pt x="113" y="0"/>
                  </a:moveTo>
                  <a:lnTo>
                    <a:pt x="115" y="12"/>
                  </a:lnTo>
                  <a:lnTo>
                    <a:pt x="112" y="25"/>
                  </a:lnTo>
                  <a:lnTo>
                    <a:pt x="108" y="37"/>
                  </a:lnTo>
                  <a:lnTo>
                    <a:pt x="101" y="48"/>
                  </a:lnTo>
                  <a:lnTo>
                    <a:pt x="91" y="57"/>
                  </a:lnTo>
                  <a:lnTo>
                    <a:pt x="80" y="63"/>
                  </a:lnTo>
                  <a:lnTo>
                    <a:pt x="68" y="67"/>
                  </a:lnTo>
                  <a:lnTo>
                    <a:pt x="56" y="68"/>
                  </a:lnTo>
                  <a:lnTo>
                    <a:pt x="42" y="66"/>
                  </a:lnTo>
                  <a:lnTo>
                    <a:pt x="30" y="62"/>
                  </a:lnTo>
                  <a:lnTo>
                    <a:pt x="19" y="55"/>
                  </a:lnTo>
                  <a:lnTo>
                    <a:pt x="10" y="45"/>
                  </a:lnTo>
                  <a:lnTo>
                    <a:pt x="5" y="34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3" name="Freeform 936"/>
            <p:cNvSpPr>
              <a:spLocks/>
            </p:cNvSpPr>
            <p:nvPr/>
          </p:nvSpPr>
          <p:spPr bwMode="auto">
            <a:xfrm>
              <a:off x="3806" y="3431"/>
              <a:ext cx="35" cy="28"/>
            </a:xfrm>
            <a:custGeom>
              <a:avLst/>
              <a:gdLst>
                <a:gd name="T0" fmla="*/ 178 w 178"/>
                <a:gd name="T1" fmla="*/ 114 h 140"/>
                <a:gd name="T2" fmla="*/ 168 w 178"/>
                <a:gd name="T3" fmla="*/ 57 h 140"/>
                <a:gd name="T4" fmla="*/ 158 w 178"/>
                <a:gd name="T5" fmla="*/ 0 h 140"/>
                <a:gd name="T6" fmla="*/ 0 w 178"/>
                <a:gd name="T7" fmla="*/ 27 h 140"/>
                <a:gd name="T8" fmla="*/ 10 w 178"/>
                <a:gd name="T9" fmla="*/ 84 h 140"/>
                <a:gd name="T10" fmla="*/ 20 w 178"/>
                <a:gd name="T11" fmla="*/ 140 h 140"/>
                <a:gd name="T12" fmla="*/ 178 w 178"/>
                <a:gd name="T13" fmla="*/ 114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4"/>
                  </a:moveTo>
                  <a:lnTo>
                    <a:pt x="168" y="57"/>
                  </a:lnTo>
                  <a:lnTo>
                    <a:pt x="158" y="0"/>
                  </a:lnTo>
                  <a:lnTo>
                    <a:pt x="0" y="27"/>
                  </a:lnTo>
                  <a:lnTo>
                    <a:pt x="10" y="84"/>
                  </a:lnTo>
                  <a:lnTo>
                    <a:pt x="20" y="140"/>
                  </a:lnTo>
                  <a:lnTo>
                    <a:pt x="17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4" name="Freeform 937"/>
            <p:cNvSpPr>
              <a:spLocks/>
            </p:cNvSpPr>
            <p:nvPr/>
          </p:nvSpPr>
          <p:spPr bwMode="auto">
            <a:xfrm>
              <a:off x="3806" y="3431"/>
              <a:ext cx="35" cy="28"/>
            </a:xfrm>
            <a:custGeom>
              <a:avLst/>
              <a:gdLst>
                <a:gd name="T0" fmla="*/ 178 w 178"/>
                <a:gd name="T1" fmla="*/ 114 h 140"/>
                <a:gd name="T2" fmla="*/ 168 w 178"/>
                <a:gd name="T3" fmla="*/ 57 h 140"/>
                <a:gd name="T4" fmla="*/ 158 w 178"/>
                <a:gd name="T5" fmla="*/ 0 h 140"/>
                <a:gd name="T6" fmla="*/ 0 w 178"/>
                <a:gd name="T7" fmla="*/ 27 h 140"/>
                <a:gd name="T8" fmla="*/ 10 w 178"/>
                <a:gd name="T9" fmla="*/ 84 h 140"/>
                <a:gd name="T10" fmla="*/ 20 w 178"/>
                <a:gd name="T11" fmla="*/ 140 h 140"/>
                <a:gd name="T12" fmla="*/ 178 w 178"/>
                <a:gd name="T13" fmla="*/ 114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4"/>
                  </a:moveTo>
                  <a:lnTo>
                    <a:pt x="168" y="57"/>
                  </a:lnTo>
                  <a:lnTo>
                    <a:pt x="158" y="0"/>
                  </a:lnTo>
                  <a:lnTo>
                    <a:pt x="0" y="27"/>
                  </a:lnTo>
                  <a:lnTo>
                    <a:pt x="10" y="84"/>
                  </a:lnTo>
                  <a:lnTo>
                    <a:pt x="20" y="140"/>
                  </a:lnTo>
                  <a:lnTo>
                    <a:pt x="178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5" name="Freeform 938"/>
            <p:cNvSpPr>
              <a:spLocks/>
            </p:cNvSpPr>
            <p:nvPr/>
          </p:nvSpPr>
          <p:spPr bwMode="auto">
            <a:xfrm>
              <a:off x="3802" y="3436"/>
              <a:ext cx="6" cy="12"/>
            </a:xfrm>
            <a:custGeom>
              <a:avLst/>
              <a:gdLst>
                <a:gd name="T0" fmla="*/ 27 w 27"/>
                <a:gd name="T1" fmla="*/ 57 h 57"/>
                <a:gd name="T2" fmla="*/ 17 w 27"/>
                <a:gd name="T3" fmla="*/ 0 h 57"/>
                <a:gd name="T4" fmla="*/ 11 w 27"/>
                <a:gd name="T5" fmla="*/ 1 h 57"/>
                <a:gd name="T6" fmla="*/ 0 w 27"/>
                <a:gd name="T7" fmla="*/ 6 h 57"/>
                <a:gd name="T8" fmla="*/ 27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57"/>
                  </a:moveTo>
                  <a:lnTo>
                    <a:pt x="17" y="0"/>
                  </a:lnTo>
                  <a:lnTo>
                    <a:pt x="11" y="1"/>
                  </a:lnTo>
                  <a:lnTo>
                    <a:pt x="0" y="6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6" name="Freeform 939"/>
            <p:cNvSpPr>
              <a:spLocks/>
            </p:cNvSpPr>
            <p:nvPr/>
          </p:nvSpPr>
          <p:spPr bwMode="auto">
            <a:xfrm>
              <a:off x="3802" y="3436"/>
              <a:ext cx="4" cy="1"/>
            </a:xfrm>
            <a:custGeom>
              <a:avLst/>
              <a:gdLst>
                <a:gd name="T0" fmla="*/ 17 w 17"/>
                <a:gd name="T1" fmla="*/ 0 h 6"/>
                <a:gd name="T2" fmla="*/ 11 w 17"/>
                <a:gd name="T3" fmla="*/ 1 h 6"/>
                <a:gd name="T4" fmla="*/ 0 w 17"/>
                <a:gd name="T5" fmla="*/ 6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0"/>
                  </a:moveTo>
                  <a:lnTo>
                    <a:pt x="11" y="1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7" name="Freeform 940"/>
            <p:cNvSpPr>
              <a:spLocks/>
            </p:cNvSpPr>
            <p:nvPr/>
          </p:nvSpPr>
          <p:spPr bwMode="auto">
            <a:xfrm>
              <a:off x="3772" y="3437"/>
              <a:ext cx="41" cy="36"/>
            </a:xfrm>
            <a:custGeom>
              <a:avLst/>
              <a:gdLst>
                <a:gd name="T0" fmla="*/ 206 w 206"/>
                <a:gd name="T1" fmla="*/ 102 h 180"/>
                <a:gd name="T2" fmla="*/ 180 w 206"/>
                <a:gd name="T3" fmla="*/ 51 h 180"/>
                <a:gd name="T4" fmla="*/ 153 w 206"/>
                <a:gd name="T5" fmla="*/ 0 h 180"/>
                <a:gd name="T6" fmla="*/ 0 w 206"/>
                <a:gd name="T7" fmla="*/ 78 h 180"/>
                <a:gd name="T8" fmla="*/ 27 w 206"/>
                <a:gd name="T9" fmla="*/ 129 h 180"/>
                <a:gd name="T10" fmla="*/ 53 w 206"/>
                <a:gd name="T11" fmla="*/ 180 h 180"/>
                <a:gd name="T12" fmla="*/ 206 w 206"/>
                <a:gd name="T13" fmla="*/ 102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8"/>
                  </a:lnTo>
                  <a:lnTo>
                    <a:pt x="27" y="129"/>
                  </a:lnTo>
                  <a:lnTo>
                    <a:pt x="53" y="180"/>
                  </a:lnTo>
                  <a:lnTo>
                    <a:pt x="20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8" name="Freeform 941"/>
            <p:cNvSpPr>
              <a:spLocks/>
            </p:cNvSpPr>
            <p:nvPr/>
          </p:nvSpPr>
          <p:spPr bwMode="auto">
            <a:xfrm>
              <a:off x="3772" y="3437"/>
              <a:ext cx="41" cy="36"/>
            </a:xfrm>
            <a:custGeom>
              <a:avLst/>
              <a:gdLst>
                <a:gd name="T0" fmla="*/ 206 w 206"/>
                <a:gd name="T1" fmla="*/ 102 h 180"/>
                <a:gd name="T2" fmla="*/ 180 w 206"/>
                <a:gd name="T3" fmla="*/ 51 h 180"/>
                <a:gd name="T4" fmla="*/ 153 w 206"/>
                <a:gd name="T5" fmla="*/ 0 h 180"/>
                <a:gd name="T6" fmla="*/ 0 w 206"/>
                <a:gd name="T7" fmla="*/ 78 h 180"/>
                <a:gd name="T8" fmla="*/ 27 w 206"/>
                <a:gd name="T9" fmla="*/ 129 h 180"/>
                <a:gd name="T10" fmla="*/ 53 w 206"/>
                <a:gd name="T11" fmla="*/ 180 h 180"/>
                <a:gd name="T12" fmla="*/ 206 w 206"/>
                <a:gd name="T13" fmla="*/ 102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8"/>
                  </a:lnTo>
                  <a:lnTo>
                    <a:pt x="27" y="129"/>
                  </a:lnTo>
                  <a:lnTo>
                    <a:pt x="53" y="180"/>
                  </a:lnTo>
                  <a:lnTo>
                    <a:pt x="20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49" name="Freeform 942"/>
            <p:cNvSpPr>
              <a:spLocks/>
            </p:cNvSpPr>
            <p:nvPr/>
          </p:nvSpPr>
          <p:spPr bwMode="auto">
            <a:xfrm>
              <a:off x="3769" y="3453"/>
              <a:ext cx="8" cy="10"/>
            </a:xfrm>
            <a:custGeom>
              <a:avLst/>
              <a:gdLst>
                <a:gd name="T0" fmla="*/ 39 w 39"/>
                <a:gd name="T1" fmla="*/ 51 h 51"/>
                <a:gd name="T2" fmla="*/ 12 w 39"/>
                <a:gd name="T3" fmla="*/ 0 h 51"/>
                <a:gd name="T4" fmla="*/ 6 w 39"/>
                <a:gd name="T5" fmla="*/ 4 h 51"/>
                <a:gd name="T6" fmla="*/ 0 w 39"/>
                <a:gd name="T7" fmla="*/ 8 h 51"/>
                <a:gd name="T8" fmla="*/ 39 w 39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1"/>
                <a:gd name="T17" fmla="*/ 39 w 3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1">
                  <a:moveTo>
                    <a:pt x="39" y="51"/>
                  </a:moveTo>
                  <a:lnTo>
                    <a:pt x="12" y="0"/>
                  </a:lnTo>
                  <a:lnTo>
                    <a:pt x="6" y="4"/>
                  </a:lnTo>
                  <a:lnTo>
                    <a:pt x="0" y="8"/>
                  </a:lnTo>
                  <a:lnTo>
                    <a:pt x="39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0" name="Freeform 943"/>
            <p:cNvSpPr>
              <a:spLocks/>
            </p:cNvSpPr>
            <p:nvPr/>
          </p:nvSpPr>
          <p:spPr bwMode="auto">
            <a:xfrm>
              <a:off x="3769" y="3453"/>
              <a:ext cx="3" cy="2"/>
            </a:xfrm>
            <a:custGeom>
              <a:avLst/>
              <a:gdLst>
                <a:gd name="T0" fmla="*/ 12 w 12"/>
                <a:gd name="T1" fmla="*/ 0 h 8"/>
                <a:gd name="T2" fmla="*/ 6 w 12"/>
                <a:gd name="T3" fmla="*/ 4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6" y="4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1" name="Freeform 944"/>
            <p:cNvSpPr>
              <a:spLocks/>
            </p:cNvSpPr>
            <p:nvPr/>
          </p:nvSpPr>
          <p:spPr bwMode="auto">
            <a:xfrm>
              <a:off x="3741" y="3455"/>
              <a:ext cx="44" cy="43"/>
            </a:xfrm>
            <a:custGeom>
              <a:avLst/>
              <a:gdLst>
                <a:gd name="T0" fmla="*/ 219 w 219"/>
                <a:gd name="T1" fmla="*/ 87 h 215"/>
                <a:gd name="T2" fmla="*/ 181 w 219"/>
                <a:gd name="T3" fmla="*/ 43 h 215"/>
                <a:gd name="T4" fmla="*/ 142 w 219"/>
                <a:gd name="T5" fmla="*/ 0 h 215"/>
                <a:gd name="T6" fmla="*/ 0 w 219"/>
                <a:gd name="T7" fmla="*/ 129 h 215"/>
                <a:gd name="T8" fmla="*/ 38 w 219"/>
                <a:gd name="T9" fmla="*/ 172 h 215"/>
                <a:gd name="T10" fmla="*/ 77 w 219"/>
                <a:gd name="T11" fmla="*/ 215 h 215"/>
                <a:gd name="T12" fmla="*/ 219 w 219"/>
                <a:gd name="T13" fmla="*/ 8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15"/>
                <a:gd name="T23" fmla="*/ 219 w 219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15">
                  <a:moveTo>
                    <a:pt x="219" y="87"/>
                  </a:moveTo>
                  <a:lnTo>
                    <a:pt x="181" y="43"/>
                  </a:lnTo>
                  <a:lnTo>
                    <a:pt x="142" y="0"/>
                  </a:lnTo>
                  <a:lnTo>
                    <a:pt x="0" y="129"/>
                  </a:lnTo>
                  <a:lnTo>
                    <a:pt x="38" y="172"/>
                  </a:lnTo>
                  <a:lnTo>
                    <a:pt x="77" y="215"/>
                  </a:lnTo>
                  <a:lnTo>
                    <a:pt x="219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2" name="Freeform 945"/>
            <p:cNvSpPr>
              <a:spLocks/>
            </p:cNvSpPr>
            <p:nvPr/>
          </p:nvSpPr>
          <p:spPr bwMode="auto">
            <a:xfrm>
              <a:off x="3741" y="3455"/>
              <a:ext cx="44" cy="43"/>
            </a:xfrm>
            <a:custGeom>
              <a:avLst/>
              <a:gdLst>
                <a:gd name="T0" fmla="*/ 219 w 219"/>
                <a:gd name="T1" fmla="*/ 87 h 215"/>
                <a:gd name="T2" fmla="*/ 181 w 219"/>
                <a:gd name="T3" fmla="*/ 43 h 215"/>
                <a:gd name="T4" fmla="*/ 142 w 219"/>
                <a:gd name="T5" fmla="*/ 0 h 215"/>
                <a:gd name="T6" fmla="*/ 0 w 219"/>
                <a:gd name="T7" fmla="*/ 129 h 215"/>
                <a:gd name="T8" fmla="*/ 38 w 219"/>
                <a:gd name="T9" fmla="*/ 172 h 215"/>
                <a:gd name="T10" fmla="*/ 77 w 219"/>
                <a:gd name="T11" fmla="*/ 215 h 215"/>
                <a:gd name="T12" fmla="*/ 219 w 219"/>
                <a:gd name="T13" fmla="*/ 8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15"/>
                <a:gd name="T23" fmla="*/ 219 w 219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15">
                  <a:moveTo>
                    <a:pt x="219" y="87"/>
                  </a:moveTo>
                  <a:lnTo>
                    <a:pt x="181" y="43"/>
                  </a:lnTo>
                  <a:lnTo>
                    <a:pt x="142" y="0"/>
                  </a:lnTo>
                  <a:lnTo>
                    <a:pt x="0" y="129"/>
                  </a:lnTo>
                  <a:lnTo>
                    <a:pt x="38" y="172"/>
                  </a:lnTo>
                  <a:lnTo>
                    <a:pt x="77" y="215"/>
                  </a:lnTo>
                  <a:lnTo>
                    <a:pt x="219" y="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3" name="Freeform 946"/>
            <p:cNvSpPr>
              <a:spLocks/>
            </p:cNvSpPr>
            <p:nvPr/>
          </p:nvSpPr>
          <p:spPr bwMode="auto">
            <a:xfrm>
              <a:off x="3739" y="3480"/>
              <a:ext cx="10" cy="9"/>
            </a:xfrm>
            <a:custGeom>
              <a:avLst/>
              <a:gdLst>
                <a:gd name="T0" fmla="*/ 46 w 46"/>
                <a:gd name="T1" fmla="*/ 43 h 43"/>
                <a:gd name="T2" fmla="*/ 8 w 46"/>
                <a:gd name="T3" fmla="*/ 0 h 43"/>
                <a:gd name="T4" fmla="*/ 0 w 46"/>
                <a:gd name="T5" fmla="*/ 10 h 43"/>
                <a:gd name="T6" fmla="*/ 46 w 46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46" y="43"/>
                  </a:moveTo>
                  <a:lnTo>
                    <a:pt x="8" y="0"/>
                  </a:lnTo>
                  <a:lnTo>
                    <a:pt x="0" y="10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4" name="Line 947"/>
            <p:cNvSpPr>
              <a:spLocks noChangeShapeType="1"/>
            </p:cNvSpPr>
            <p:nvPr/>
          </p:nvSpPr>
          <p:spPr bwMode="auto">
            <a:xfrm flipH="1">
              <a:off x="3739" y="348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5" name="Freeform 948"/>
            <p:cNvSpPr>
              <a:spLocks/>
            </p:cNvSpPr>
            <p:nvPr/>
          </p:nvSpPr>
          <p:spPr bwMode="auto">
            <a:xfrm>
              <a:off x="3714" y="3482"/>
              <a:ext cx="44" cy="49"/>
            </a:xfrm>
            <a:custGeom>
              <a:avLst/>
              <a:gdLst>
                <a:gd name="T0" fmla="*/ 219 w 219"/>
                <a:gd name="T1" fmla="*/ 66 h 241"/>
                <a:gd name="T2" fmla="*/ 172 w 219"/>
                <a:gd name="T3" fmla="*/ 33 h 241"/>
                <a:gd name="T4" fmla="*/ 126 w 219"/>
                <a:gd name="T5" fmla="*/ 0 h 241"/>
                <a:gd name="T6" fmla="*/ 0 w 219"/>
                <a:gd name="T7" fmla="*/ 174 h 241"/>
                <a:gd name="T8" fmla="*/ 47 w 219"/>
                <a:gd name="T9" fmla="*/ 207 h 241"/>
                <a:gd name="T10" fmla="*/ 94 w 219"/>
                <a:gd name="T11" fmla="*/ 241 h 241"/>
                <a:gd name="T12" fmla="*/ 219 w 219"/>
                <a:gd name="T13" fmla="*/ 66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1"/>
                <a:gd name="T23" fmla="*/ 219 w 219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1">
                  <a:moveTo>
                    <a:pt x="219" y="66"/>
                  </a:moveTo>
                  <a:lnTo>
                    <a:pt x="172" y="33"/>
                  </a:lnTo>
                  <a:lnTo>
                    <a:pt x="126" y="0"/>
                  </a:lnTo>
                  <a:lnTo>
                    <a:pt x="0" y="174"/>
                  </a:lnTo>
                  <a:lnTo>
                    <a:pt x="47" y="207"/>
                  </a:lnTo>
                  <a:lnTo>
                    <a:pt x="94" y="241"/>
                  </a:lnTo>
                  <a:lnTo>
                    <a:pt x="219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6" name="Freeform 949"/>
            <p:cNvSpPr>
              <a:spLocks/>
            </p:cNvSpPr>
            <p:nvPr/>
          </p:nvSpPr>
          <p:spPr bwMode="auto">
            <a:xfrm>
              <a:off x="3714" y="3482"/>
              <a:ext cx="44" cy="49"/>
            </a:xfrm>
            <a:custGeom>
              <a:avLst/>
              <a:gdLst>
                <a:gd name="T0" fmla="*/ 219 w 219"/>
                <a:gd name="T1" fmla="*/ 66 h 241"/>
                <a:gd name="T2" fmla="*/ 172 w 219"/>
                <a:gd name="T3" fmla="*/ 33 h 241"/>
                <a:gd name="T4" fmla="*/ 126 w 219"/>
                <a:gd name="T5" fmla="*/ 0 h 241"/>
                <a:gd name="T6" fmla="*/ 0 w 219"/>
                <a:gd name="T7" fmla="*/ 174 h 241"/>
                <a:gd name="T8" fmla="*/ 47 w 219"/>
                <a:gd name="T9" fmla="*/ 207 h 241"/>
                <a:gd name="T10" fmla="*/ 94 w 219"/>
                <a:gd name="T11" fmla="*/ 241 h 241"/>
                <a:gd name="T12" fmla="*/ 219 w 219"/>
                <a:gd name="T13" fmla="*/ 66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1"/>
                <a:gd name="T23" fmla="*/ 219 w 219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1">
                  <a:moveTo>
                    <a:pt x="219" y="66"/>
                  </a:moveTo>
                  <a:lnTo>
                    <a:pt x="172" y="33"/>
                  </a:lnTo>
                  <a:lnTo>
                    <a:pt x="126" y="0"/>
                  </a:lnTo>
                  <a:lnTo>
                    <a:pt x="0" y="174"/>
                  </a:lnTo>
                  <a:lnTo>
                    <a:pt x="47" y="207"/>
                  </a:lnTo>
                  <a:lnTo>
                    <a:pt x="94" y="241"/>
                  </a:lnTo>
                  <a:lnTo>
                    <a:pt x="219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7" name="Freeform 950"/>
            <p:cNvSpPr>
              <a:spLocks/>
            </p:cNvSpPr>
            <p:nvPr/>
          </p:nvSpPr>
          <p:spPr bwMode="auto">
            <a:xfrm>
              <a:off x="3713" y="3517"/>
              <a:ext cx="11" cy="7"/>
            </a:xfrm>
            <a:custGeom>
              <a:avLst/>
              <a:gdLst>
                <a:gd name="T0" fmla="*/ 52 w 52"/>
                <a:gd name="T1" fmla="*/ 33 h 33"/>
                <a:gd name="T2" fmla="*/ 5 w 52"/>
                <a:gd name="T3" fmla="*/ 0 h 33"/>
                <a:gd name="T4" fmla="*/ 0 w 52"/>
                <a:gd name="T5" fmla="*/ 8 h 33"/>
                <a:gd name="T6" fmla="*/ 52 w 52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52" y="33"/>
                  </a:moveTo>
                  <a:lnTo>
                    <a:pt x="5" y="0"/>
                  </a:lnTo>
                  <a:lnTo>
                    <a:pt x="0" y="8"/>
                  </a:lnTo>
                  <a:lnTo>
                    <a:pt x="52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8" name="Line 951"/>
            <p:cNvSpPr>
              <a:spLocks noChangeShapeType="1"/>
            </p:cNvSpPr>
            <p:nvPr/>
          </p:nvSpPr>
          <p:spPr bwMode="auto">
            <a:xfrm flipH="1">
              <a:off x="3713" y="351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59" name="Freeform 952"/>
            <p:cNvSpPr>
              <a:spLocks/>
            </p:cNvSpPr>
            <p:nvPr/>
          </p:nvSpPr>
          <p:spPr bwMode="auto">
            <a:xfrm>
              <a:off x="3692" y="3519"/>
              <a:ext cx="42" cy="52"/>
            </a:xfrm>
            <a:custGeom>
              <a:avLst/>
              <a:gdLst>
                <a:gd name="T0" fmla="*/ 208 w 208"/>
                <a:gd name="T1" fmla="*/ 51 h 263"/>
                <a:gd name="T2" fmla="*/ 156 w 208"/>
                <a:gd name="T3" fmla="*/ 25 h 263"/>
                <a:gd name="T4" fmla="*/ 104 w 208"/>
                <a:gd name="T5" fmla="*/ 0 h 263"/>
                <a:gd name="T6" fmla="*/ 0 w 208"/>
                <a:gd name="T7" fmla="*/ 212 h 263"/>
                <a:gd name="T8" fmla="*/ 52 w 208"/>
                <a:gd name="T9" fmla="*/ 237 h 263"/>
                <a:gd name="T10" fmla="*/ 104 w 208"/>
                <a:gd name="T11" fmla="*/ 263 h 263"/>
                <a:gd name="T12" fmla="*/ 208 w 208"/>
                <a:gd name="T13" fmla="*/ 51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208" y="51"/>
                  </a:moveTo>
                  <a:lnTo>
                    <a:pt x="156" y="25"/>
                  </a:lnTo>
                  <a:lnTo>
                    <a:pt x="104" y="0"/>
                  </a:lnTo>
                  <a:lnTo>
                    <a:pt x="0" y="212"/>
                  </a:lnTo>
                  <a:lnTo>
                    <a:pt x="52" y="237"/>
                  </a:lnTo>
                  <a:lnTo>
                    <a:pt x="104" y="263"/>
                  </a:lnTo>
                  <a:lnTo>
                    <a:pt x="20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0" name="Freeform 953"/>
            <p:cNvSpPr>
              <a:spLocks/>
            </p:cNvSpPr>
            <p:nvPr/>
          </p:nvSpPr>
          <p:spPr bwMode="auto">
            <a:xfrm>
              <a:off x="3692" y="3519"/>
              <a:ext cx="42" cy="52"/>
            </a:xfrm>
            <a:custGeom>
              <a:avLst/>
              <a:gdLst>
                <a:gd name="T0" fmla="*/ 208 w 208"/>
                <a:gd name="T1" fmla="*/ 51 h 263"/>
                <a:gd name="T2" fmla="*/ 156 w 208"/>
                <a:gd name="T3" fmla="*/ 25 h 263"/>
                <a:gd name="T4" fmla="*/ 104 w 208"/>
                <a:gd name="T5" fmla="*/ 0 h 263"/>
                <a:gd name="T6" fmla="*/ 0 w 208"/>
                <a:gd name="T7" fmla="*/ 212 h 263"/>
                <a:gd name="T8" fmla="*/ 52 w 208"/>
                <a:gd name="T9" fmla="*/ 237 h 263"/>
                <a:gd name="T10" fmla="*/ 104 w 208"/>
                <a:gd name="T11" fmla="*/ 263 h 263"/>
                <a:gd name="T12" fmla="*/ 208 w 208"/>
                <a:gd name="T13" fmla="*/ 51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208" y="51"/>
                  </a:moveTo>
                  <a:lnTo>
                    <a:pt x="156" y="25"/>
                  </a:lnTo>
                  <a:lnTo>
                    <a:pt x="104" y="0"/>
                  </a:lnTo>
                  <a:lnTo>
                    <a:pt x="0" y="212"/>
                  </a:lnTo>
                  <a:lnTo>
                    <a:pt x="52" y="237"/>
                  </a:lnTo>
                  <a:lnTo>
                    <a:pt x="104" y="263"/>
                  </a:lnTo>
                  <a:lnTo>
                    <a:pt x="208" y="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1" name="Freeform 954"/>
            <p:cNvSpPr>
              <a:spLocks/>
            </p:cNvSpPr>
            <p:nvPr/>
          </p:nvSpPr>
          <p:spPr bwMode="auto">
            <a:xfrm>
              <a:off x="3692" y="3561"/>
              <a:ext cx="11" cy="5"/>
            </a:xfrm>
            <a:custGeom>
              <a:avLst/>
              <a:gdLst>
                <a:gd name="T0" fmla="*/ 55 w 55"/>
                <a:gd name="T1" fmla="*/ 25 h 25"/>
                <a:gd name="T2" fmla="*/ 3 w 55"/>
                <a:gd name="T3" fmla="*/ 0 h 25"/>
                <a:gd name="T4" fmla="*/ 0 w 55"/>
                <a:gd name="T5" fmla="*/ 8 h 25"/>
                <a:gd name="T6" fmla="*/ 55 w 5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55" y="25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2" name="Line 955"/>
            <p:cNvSpPr>
              <a:spLocks noChangeShapeType="1"/>
            </p:cNvSpPr>
            <p:nvPr/>
          </p:nvSpPr>
          <p:spPr bwMode="auto">
            <a:xfrm flipH="1">
              <a:off x="3692" y="3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3" name="Freeform 956"/>
            <p:cNvSpPr>
              <a:spLocks/>
            </p:cNvSpPr>
            <p:nvPr/>
          </p:nvSpPr>
          <p:spPr bwMode="auto">
            <a:xfrm>
              <a:off x="3676" y="3563"/>
              <a:ext cx="38" cy="55"/>
            </a:xfrm>
            <a:custGeom>
              <a:avLst/>
              <a:gdLst>
                <a:gd name="T0" fmla="*/ 189 w 189"/>
                <a:gd name="T1" fmla="*/ 35 h 278"/>
                <a:gd name="T2" fmla="*/ 135 w 189"/>
                <a:gd name="T3" fmla="*/ 17 h 278"/>
                <a:gd name="T4" fmla="*/ 80 w 189"/>
                <a:gd name="T5" fmla="*/ 0 h 278"/>
                <a:gd name="T6" fmla="*/ 0 w 189"/>
                <a:gd name="T7" fmla="*/ 243 h 278"/>
                <a:gd name="T8" fmla="*/ 55 w 189"/>
                <a:gd name="T9" fmla="*/ 260 h 278"/>
                <a:gd name="T10" fmla="*/ 109 w 189"/>
                <a:gd name="T11" fmla="*/ 278 h 278"/>
                <a:gd name="T12" fmla="*/ 189 w 189"/>
                <a:gd name="T13" fmla="*/ 35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189" y="35"/>
                  </a:moveTo>
                  <a:lnTo>
                    <a:pt x="135" y="17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0"/>
                  </a:lnTo>
                  <a:lnTo>
                    <a:pt x="109" y="278"/>
                  </a:lnTo>
                  <a:lnTo>
                    <a:pt x="18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4" name="Freeform 957"/>
            <p:cNvSpPr>
              <a:spLocks/>
            </p:cNvSpPr>
            <p:nvPr/>
          </p:nvSpPr>
          <p:spPr bwMode="auto">
            <a:xfrm>
              <a:off x="3676" y="3563"/>
              <a:ext cx="38" cy="55"/>
            </a:xfrm>
            <a:custGeom>
              <a:avLst/>
              <a:gdLst>
                <a:gd name="T0" fmla="*/ 189 w 189"/>
                <a:gd name="T1" fmla="*/ 35 h 278"/>
                <a:gd name="T2" fmla="*/ 135 w 189"/>
                <a:gd name="T3" fmla="*/ 17 h 278"/>
                <a:gd name="T4" fmla="*/ 80 w 189"/>
                <a:gd name="T5" fmla="*/ 0 h 278"/>
                <a:gd name="T6" fmla="*/ 0 w 189"/>
                <a:gd name="T7" fmla="*/ 243 h 278"/>
                <a:gd name="T8" fmla="*/ 55 w 189"/>
                <a:gd name="T9" fmla="*/ 260 h 278"/>
                <a:gd name="T10" fmla="*/ 109 w 189"/>
                <a:gd name="T11" fmla="*/ 278 h 278"/>
                <a:gd name="T12" fmla="*/ 189 w 189"/>
                <a:gd name="T13" fmla="*/ 35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189" y="35"/>
                  </a:moveTo>
                  <a:lnTo>
                    <a:pt x="135" y="17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0"/>
                  </a:lnTo>
                  <a:lnTo>
                    <a:pt x="109" y="278"/>
                  </a:lnTo>
                  <a:lnTo>
                    <a:pt x="189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5" name="Freeform 958"/>
            <p:cNvSpPr>
              <a:spLocks/>
            </p:cNvSpPr>
            <p:nvPr/>
          </p:nvSpPr>
          <p:spPr bwMode="auto">
            <a:xfrm>
              <a:off x="3675" y="3611"/>
              <a:ext cx="12" cy="4"/>
            </a:xfrm>
            <a:custGeom>
              <a:avLst/>
              <a:gdLst>
                <a:gd name="T0" fmla="*/ 57 w 57"/>
                <a:gd name="T1" fmla="*/ 17 h 17"/>
                <a:gd name="T2" fmla="*/ 2 w 57"/>
                <a:gd name="T3" fmla="*/ 0 h 17"/>
                <a:gd name="T4" fmla="*/ 0 w 57"/>
                <a:gd name="T5" fmla="*/ 6 h 17"/>
                <a:gd name="T6" fmla="*/ 57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57" y="17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6" name="Line 959"/>
            <p:cNvSpPr>
              <a:spLocks noChangeShapeType="1"/>
            </p:cNvSpPr>
            <p:nvPr/>
          </p:nvSpPr>
          <p:spPr bwMode="auto">
            <a:xfrm flipH="1">
              <a:off x="3675" y="361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7" name="Freeform 960"/>
            <p:cNvSpPr>
              <a:spLocks/>
            </p:cNvSpPr>
            <p:nvPr/>
          </p:nvSpPr>
          <p:spPr bwMode="auto">
            <a:xfrm>
              <a:off x="3665" y="3613"/>
              <a:ext cx="33" cy="57"/>
            </a:xfrm>
            <a:custGeom>
              <a:avLst/>
              <a:gdLst>
                <a:gd name="T0" fmla="*/ 165 w 165"/>
                <a:gd name="T1" fmla="*/ 23 h 288"/>
                <a:gd name="T2" fmla="*/ 109 w 165"/>
                <a:gd name="T3" fmla="*/ 11 h 288"/>
                <a:gd name="T4" fmla="*/ 52 w 165"/>
                <a:gd name="T5" fmla="*/ 0 h 288"/>
                <a:gd name="T6" fmla="*/ 0 w 165"/>
                <a:gd name="T7" fmla="*/ 266 h 288"/>
                <a:gd name="T8" fmla="*/ 57 w 165"/>
                <a:gd name="T9" fmla="*/ 277 h 288"/>
                <a:gd name="T10" fmla="*/ 113 w 165"/>
                <a:gd name="T11" fmla="*/ 288 h 288"/>
                <a:gd name="T12" fmla="*/ 165 w 165"/>
                <a:gd name="T13" fmla="*/ 2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165" y="23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6"/>
                  </a:lnTo>
                  <a:lnTo>
                    <a:pt x="57" y="277"/>
                  </a:lnTo>
                  <a:lnTo>
                    <a:pt x="113" y="288"/>
                  </a:lnTo>
                  <a:lnTo>
                    <a:pt x="16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8" name="Freeform 961"/>
            <p:cNvSpPr>
              <a:spLocks/>
            </p:cNvSpPr>
            <p:nvPr/>
          </p:nvSpPr>
          <p:spPr bwMode="auto">
            <a:xfrm>
              <a:off x="3665" y="3613"/>
              <a:ext cx="33" cy="57"/>
            </a:xfrm>
            <a:custGeom>
              <a:avLst/>
              <a:gdLst>
                <a:gd name="T0" fmla="*/ 165 w 165"/>
                <a:gd name="T1" fmla="*/ 23 h 288"/>
                <a:gd name="T2" fmla="*/ 109 w 165"/>
                <a:gd name="T3" fmla="*/ 11 h 288"/>
                <a:gd name="T4" fmla="*/ 52 w 165"/>
                <a:gd name="T5" fmla="*/ 0 h 288"/>
                <a:gd name="T6" fmla="*/ 0 w 165"/>
                <a:gd name="T7" fmla="*/ 266 h 288"/>
                <a:gd name="T8" fmla="*/ 57 w 165"/>
                <a:gd name="T9" fmla="*/ 277 h 288"/>
                <a:gd name="T10" fmla="*/ 113 w 165"/>
                <a:gd name="T11" fmla="*/ 288 h 288"/>
                <a:gd name="T12" fmla="*/ 165 w 165"/>
                <a:gd name="T13" fmla="*/ 2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165" y="23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6"/>
                  </a:lnTo>
                  <a:lnTo>
                    <a:pt x="57" y="277"/>
                  </a:lnTo>
                  <a:lnTo>
                    <a:pt x="113" y="288"/>
                  </a:lnTo>
                  <a:lnTo>
                    <a:pt x="165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69" name="Freeform 962"/>
            <p:cNvSpPr>
              <a:spLocks/>
            </p:cNvSpPr>
            <p:nvPr/>
          </p:nvSpPr>
          <p:spPr bwMode="auto">
            <a:xfrm>
              <a:off x="3665" y="3666"/>
              <a:ext cx="11" cy="2"/>
            </a:xfrm>
            <a:custGeom>
              <a:avLst/>
              <a:gdLst>
                <a:gd name="T0" fmla="*/ 58 w 58"/>
                <a:gd name="T1" fmla="*/ 11 h 11"/>
                <a:gd name="T2" fmla="*/ 1 w 58"/>
                <a:gd name="T3" fmla="*/ 0 h 11"/>
                <a:gd name="T4" fmla="*/ 0 w 58"/>
                <a:gd name="T5" fmla="*/ 6 h 11"/>
                <a:gd name="T6" fmla="*/ 58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11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0" name="Line 963"/>
            <p:cNvSpPr>
              <a:spLocks noChangeShapeType="1"/>
            </p:cNvSpPr>
            <p:nvPr/>
          </p:nvSpPr>
          <p:spPr bwMode="auto">
            <a:xfrm flipH="1">
              <a:off x="3665" y="36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1" name="Freeform 964"/>
            <p:cNvSpPr>
              <a:spLocks/>
            </p:cNvSpPr>
            <p:nvPr/>
          </p:nvSpPr>
          <p:spPr bwMode="auto">
            <a:xfrm>
              <a:off x="3660" y="3667"/>
              <a:ext cx="28" cy="57"/>
            </a:xfrm>
            <a:custGeom>
              <a:avLst/>
              <a:gdLst>
                <a:gd name="T0" fmla="*/ 138 w 138"/>
                <a:gd name="T1" fmla="*/ 9 h 287"/>
                <a:gd name="T2" fmla="*/ 81 w 138"/>
                <a:gd name="T3" fmla="*/ 5 h 287"/>
                <a:gd name="T4" fmla="*/ 23 w 138"/>
                <a:gd name="T5" fmla="*/ 0 h 287"/>
                <a:gd name="T6" fmla="*/ 0 w 138"/>
                <a:gd name="T7" fmla="*/ 278 h 287"/>
                <a:gd name="T8" fmla="*/ 57 w 138"/>
                <a:gd name="T9" fmla="*/ 282 h 287"/>
                <a:gd name="T10" fmla="*/ 115 w 138"/>
                <a:gd name="T11" fmla="*/ 287 h 287"/>
                <a:gd name="T12" fmla="*/ 138 w 138"/>
                <a:gd name="T13" fmla="*/ 9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9"/>
                  </a:moveTo>
                  <a:lnTo>
                    <a:pt x="81" y="5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7" y="282"/>
                  </a:lnTo>
                  <a:lnTo>
                    <a:pt x="115" y="287"/>
                  </a:lnTo>
                  <a:lnTo>
                    <a:pt x="13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2" name="Freeform 965"/>
            <p:cNvSpPr>
              <a:spLocks/>
            </p:cNvSpPr>
            <p:nvPr/>
          </p:nvSpPr>
          <p:spPr bwMode="auto">
            <a:xfrm>
              <a:off x="3660" y="3667"/>
              <a:ext cx="28" cy="57"/>
            </a:xfrm>
            <a:custGeom>
              <a:avLst/>
              <a:gdLst>
                <a:gd name="T0" fmla="*/ 138 w 138"/>
                <a:gd name="T1" fmla="*/ 9 h 287"/>
                <a:gd name="T2" fmla="*/ 81 w 138"/>
                <a:gd name="T3" fmla="*/ 5 h 287"/>
                <a:gd name="T4" fmla="*/ 23 w 138"/>
                <a:gd name="T5" fmla="*/ 0 h 287"/>
                <a:gd name="T6" fmla="*/ 0 w 138"/>
                <a:gd name="T7" fmla="*/ 278 h 287"/>
                <a:gd name="T8" fmla="*/ 57 w 138"/>
                <a:gd name="T9" fmla="*/ 282 h 287"/>
                <a:gd name="T10" fmla="*/ 115 w 138"/>
                <a:gd name="T11" fmla="*/ 287 h 287"/>
                <a:gd name="T12" fmla="*/ 138 w 138"/>
                <a:gd name="T13" fmla="*/ 9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9"/>
                  </a:moveTo>
                  <a:lnTo>
                    <a:pt x="81" y="5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7" y="282"/>
                  </a:lnTo>
                  <a:lnTo>
                    <a:pt x="115" y="287"/>
                  </a:lnTo>
                  <a:lnTo>
                    <a:pt x="138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3" name="Freeform 966"/>
            <p:cNvSpPr>
              <a:spLocks/>
            </p:cNvSpPr>
            <p:nvPr/>
          </p:nvSpPr>
          <p:spPr bwMode="auto">
            <a:xfrm>
              <a:off x="3660" y="3723"/>
              <a:ext cx="12" cy="1"/>
            </a:xfrm>
            <a:custGeom>
              <a:avLst/>
              <a:gdLst>
                <a:gd name="T0" fmla="*/ 57 w 57"/>
                <a:gd name="T1" fmla="*/ 4 h 5"/>
                <a:gd name="T2" fmla="*/ 0 w 57"/>
                <a:gd name="T3" fmla="*/ 0 h 5"/>
                <a:gd name="T4" fmla="*/ 0 w 57"/>
                <a:gd name="T5" fmla="*/ 5 h 5"/>
                <a:gd name="T6" fmla="*/ 57 w 57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"/>
                <a:gd name="T14" fmla="*/ 57 w 57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">
                  <a:moveTo>
                    <a:pt x="57" y="4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4" name="Line 967"/>
            <p:cNvSpPr>
              <a:spLocks noChangeShapeType="1"/>
            </p:cNvSpPr>
            <p:nvPr/>
          </p:nvSpPr>
          <p:spPr bwMode="auto">
            <a:xfrm>
              <a:off x="3660" y="37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5" name="Freeform 968"/>
            <p:cNvSpPr>
              <a:spLocks/>
            </p:cNvSpPr>
            <p:nvPr/>
          </p:nvSpPr>
          <p:spPr bwMode="auto">
            <a:xfrm>
              <a:off x="3660" y="3723"/>
              <a:ext cx="25" cy="57"/>
            </a:xfrm>
            <a:custGeom>
              <a:avLst/>
              <a:gdLst>
                <a:gd name="T0" fmla="*/ 115 w 123"/>
                <a:gd name="T1" fmla="*/ 0 h 283"/>
                <a:gd name="T2" fmla="*/ 57 w 123"/>
                <a:gd name="T3" fmla="*/ 1 h 283"/>
                <a:gd name="T4" fmla="*/ 0 w 123"/>
                <a:gd name="T5" fmla="*/ 2 h 283"/>
                <a:gd name="T6" fmla="*/ 7 w 123"/>
                <a:gd name="T7" fmla="*/ 283 h 283"/>
                <a:gd name="T8" fmla="*/ 65 w 123"/>
                <a:gd name="T9" fmla="*/ 282 h 283"/>
                <a:gd name="T10" fmla="*/ 123 w 123"/>
                <a:gd name="T11" fmla="*/ 281 h 283"/>
                <a:gd name="T12" fmla="*/ 115 w 123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115" y="0"/>
                  </a:moveTo>
                  <a:lnTo>
                    <a:pt x="57" y="1"/>
                  </a:lnTo>
                  <a:lnTo>
                    <a:pt x="0" y="2"/>
                  </a:lnTo>
                  <a:lnTo>
                    <a:pt x="7" y="283"/>
                  </a:lnTo>
                  <a:lnTo>
                    <a:pt x="65" y="282"/>
                  </a:lnTo>
                  <a:lnTo>
                    <a:pt x="123" y="28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6" name="Freeform 969"/>
            <p:cNvSpPr>
              <a:spLocks/>
            </p:cNvSpPr>
            <p:nvPr/>
          </p:nvSpPr>
          <p:spPr bwMode="auto">
            <a:xfrm>
              <a:off x="3660" y="3723"/>
              <a:ext cx="25" cy="57"/>
            </a:xfrm>
            <a:custGeom>
              <a:avLst/>
              <a:gdLst>
                <a:gd name="T0" fmla="*/ 115 w 123"/>
                <a:gd name="T1" fmla="*/ 0 h 283"/>
                <a:gd name="T2" fmla="*/ 57 w 123"/>
                <a:gd name="T3" fmla="*/ 1 h 283"/>
                <a:gd name="T4" fmla="*/ 0 w 123"/>
                <a:gd name="T5" fmla="*/ 2 h 283"/>
                <a:gd name="T6" fmla="*/ 7 w 123"/>
                <a:gd name="T7" fmla="*/ 283 h 283"/>
                <a:gd name="T8" fmla="*/ 65 w 123"/>
                <a:gd name="T9" fmla="*/ 282 h 283"/>
                <a:gd name="T10" fmla="*/ 123 w 123"/>
                <a:gd name="T11" fmla="*/ 281 h 283"/>
                <a:gd name="T12" fmla="*/ 115 w 123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115" y="0"/>
                  </a:moveTo>
                  <a:lnTo>
                    <a:pt x="57" y="1"/>
                  </a:lnTo>
                  <a:lnTo>
                    <a:pt x="0" y="2"/>
                  </a:lnTo>
                  <a:lnTo>
                    <a:pt x="7" y="283"/>
                  </a:lnTo>
                  <a:lnTo>
                    <a:pt x="65" y="282"/>
                  </a:lnTo>
                  <a:lnTo>
                    <a:pt x="123" y="281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7" name="Freeform 970"/>
            <p:cNvSpPr>
              <a:spLocks/>
            </p:cNvSpPr>
            <p:nvPr/>
          </p:nvSpPr>
          <p:spPr bwMode="auto">
            <a:xfrm>
              <a:off x="3662" y="3780"/>
              <a:ext cx="11" cy="1"/>
            </a:xfrm>
            <a:custGeom>
              <a:avLst/>
              <a:gdLst>
                <a:gd name="T0" fmla="*/ 58 w 58"/>
                <a:gd name="T1" fmla="*/ 0 h 8"/>
                <a:gd name="T2" fmla="*/ 0 w 58"/>
                <a:gd name="T3" fmla="*/ 1 h 8"/>
                <a:gd name="T4" fmla="*/ 0 w 58"/>
                <a:gd name="T5" fmla="*/ 8 h 8"/>
                <a:gd name="T6" fmla="*/ 58 w 58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8"/>
                <a:gd name="T14" fmla="*/ 58 w 5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8">
                  <a:moveTo>
                    <a:pt x="58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8" name="Line 971"/>
            <p:cNvSpPr>
              <a:spLocks noChangeShapeType="1"/>
            </p:cNvSpPr>
            <p:nvPr/>
          </p:nvSpPr>
          <p:spPr bwMode="auto">
            <a:xfrm>
              <a:off x="3662" y="37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79" name="Freeform 972"/>
            <p:cNvSpPr>
              <a:spLocks/>
            </p:cNvSpPr>
            <p:nvPr/>
          </p:nvSpPr>
          <p:spPr bwMode="auto">
            <a:xfrm>
              <a:off x="3662" y="3778"/>
              <a:ext cx="30" cy="58"/>
            </a:xfrm>
            <a:custGeom>
              <a:avLst/>
              <a:gdLst>
                <a:gd name="T0" fmla="*/ 116 w 154"/>
                <a:gd name="T1" fmla="*/ 0 h 289"/>
                <a:gd name="T2" fmla="*/ 58 w 154"/>
                <a:gd name="T3" fmla="*/ 8 h 289"/>
                <a:gd name="T4" fmla="*/ 0 w 154"/>
                <a:gd name="T5" fmla="*/ 16 h 289"/>
                <a:gd name="T6" fmla="*/ 38 w 154"/>
                <a:gd name="T7" fmla="*/ 289 h 289"/>
                <a:gd name="T8" fmla="*/ 96 w 154"/>
                <a:gd name="T9" fmla="*/ 281 h 289"/>
                <a:gd name="T10" fmla="*/ 154 w 154"/>
                <a:gd name="T11" fmla="*/ 273 h 289"/>
                <a:gd name="T12" fmla="*/ 116 w 154"/>
                <a:gd name="T13" fmla="*/ 0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289"/>
                <a:gd name="T23" fmla="*/ 154 w 154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289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9"/>
                  </a:lnTo>
                  <a:lnTo>
                    <a:pt x="96" y="281"/>
                  </a:lnTo>
                  <a:lnTo>
                    <a:pt x="154" y="273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0" name="Freeform 973"/>
            <p:cNvSpPr>
              <a:spLocks/>
            </p:cNvSpPr>
            <p:nvPr/>
          </p:nvSpPr>
          <p:spPr bwMode="auto">
            <a:xfrm>
              <a:off x="3662" y="3778"/>
              <a:ext cx="30" cy="58"/>
            </a:xfrm>
            <a:custGeom>
              <a:avLst/>
              <a:gdLst>
                <a:gd name="T0" fmla="*/ 116 w 154"/>
                <a:gd name="T1" fmla="*/ 0 h 289"/>
                <a:gd name="T2" fmla="*/ 58 w 154"/>
                <a:gd name="T3" fmla="*/ 8 h 289"/>
                <a:gd name="T4" fmla="*/ 0 w 154"/>
                <a:gd name="T5" fmla="*/ 16 h 289"/>
                <a:gd name="T6" fmla="*/ 38 w 154"/>
                <a:gd name="T7" fmla="*/ 289 h 289"/>
                <a:gd name="T8" fmla="*/ 96 w 154"/>
                <a:gd name="T9" fmla="*/ 281 h 289"/>
                <a:gd name="T10" fmla="*/ 154 w 154"/>
                <a:gd name="T11" fmla="*/ 273 h 289"/>
                <a:gd name="T12" fmla="*/ 116 w 154"/>
                <a:gd name="T13" fmla="*/ 0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289"/>
                <a:gd name="T23" fmla="*/ 154 w 154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289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9"/>
                  </a:lnTo>
                  <a:lnTo>
                    <a:pt x="96" y="281"/>
                  </a:lnTo>
                  <a:lnTo>
                    <a:pt x="154" y="273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1" name="Freeform 974"/>
            <p:cNvSpPr>
              <a:spLocks/>
            </p:cNvSpPr>
            <p:nvPr/>
          </p:nvSpPr>
          <p:spPr bwMode="auto">
            <a:xfrm>
              <a:off x="3669" y="3834"/>
              <a:ext cx="12" cy="3"/>
            </a:xfrm>
            <a:custGeom>
              <a:avLst/>
              <a:gdLst>
                <a:gd name="T0" fmla="*/ 58 w 58"/>
                <a:gd name="T1" fmla="*/ 0 h 14"/>
                <a:gd name="T2" fmla="*/ 0 w 58"/>
                <a:gd name="T3" fmla="*/ 8 h 14"/>
                <a:gd name="T4" fmla="*/ 2 w 58"/>
                <a:gd name="T5" fmla="*/ 14 h 14"/>
                <a:gd name="T6" fmla="*/ 58 w 5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4"/>
                <a:gd name="T14" fmla="*/ 58 w 58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4">
                  <a:moveTo>
                    <a:pt x="58" y="0"/>
                  </a:moveTo>
                  <a:lnTo>
                    <a:pt x="0" y="8"/>
                  </a:lnTo>
                  <a:lnTo>
                    <a:pt x="2" y="1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2" name="Line 975"/>
            <p:cNvSpPr>
              <a:spLocks noChangeShapeType="1"/>
            </p:cNvSpPr>
            <p:nvPr/>
          </p:nvSpPr>
          <p:spPr bwMode="auto">
            <a:xfrm>
              <a:off x="3669" y="38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3" name="Freeform 976"/>
            <p:cNvSpPr>
              <a:spLocks/>
            </p:cNvSpPr>
            <p:nvPr/>
          </p:nvSpPr>
          <p:spPr bwMode="auto">
            <a:xfrm>
              <a:off x="3670" y="3831"/>
              <a:ext cx="35" cy="57"/>
            </a:xfrm>
            <a:custGeom>
              <a:avLst/>
              <a:gdLst>
                <a:gd name="T0" fmla="*/ 111 w 178"/>
                <a:gd name="T1" fmla="*/ 0 h 285"/>
                <a:gd name="T2" fmla="*/ 56 w 178"/>
                <a:gd name="T3" fmla="*/ 15 h 285"/>
                <a:gd name="T4" fmla="*/ 0 w 178"/>
                <a:gd name="T5" fmla="*/ 29 h 285"/>
                <a:gd name="T6" fmla="*/ 67 w 178"/>
                <a:gd name="T7" fmla="*/ 285 h 285"/>
                <a:gd name="T8" fmla="*/ 122 w 178"/>
                <a:gd name="T9" fmla="*/ 270 h 285"/>
                <a:gd name="T10" fmla="*/ 178 w 178"/>
                <a:gd name="T11" fmla="*/ 256 h 285"/>
                <a:gd name="T12" fmla="*/ 111 w 178"/>
                <a:gd name="T13" fmla="*/ 0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85"/>
                <a:gd name="T23" fmla="*/ 178 w 178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85">
                  <a:moveTo>
                    <a:pt x="111" y="0"/>
                  </a:moveTo>
                  <a:lnTo>
                    <a:pt x="56" y="15"/>
                  </a:lnTo>
                  <a:lnTo>
                    <a:pt x="0" y="29"/>
                  </a:lnTo>
                  <a:lnTo>
                    <a:pt x="67" y="285"/>
                  </a:lnTo>
                  <a:lnTo>
                    <a:pt x="122" y="270"/>
                  </a:lnTo>
                  <a:lnTo>
                    <a:pt x="178" y="25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4" name="Freeform 977"/>
            <p:cNvSpPr>
              <a:spLocks/>
            </p:cNvSpPr>
            <p:nvPr/>
          </p:nvSpPr>
          <p:spPr bwMode="auto">
            <a:xfrm>
              <a:off x="3670" y="3831"/>
              <a:ext cx="35" cy="57"/>
            </a:xfrm>
            <a:custGeom>
              <a:avLst/>
              <a:gdLst>
                <a:gd name="T0" fmla="*/ 111 w 178"/>
                <a:gd name="T1" fmla="*/ 0 h 285"/>
                <a:gd name="T2" fmla="*/ 56 w 178"/>
                <a:gd name="T3" fmla="*/ 15 h 285"/>
                <a:gd name="T4" fmla="*/ 0 w 178"/>
                <a:gd name="T5" fmla="*/ 29 h 285"/>
                <a:gd name="T6" fmla="*/ 67 w 178"/>
                <a:gd name="T7" fmla="*/ 285 h 285"/>
                <a:gd name="T8" fmla="*/ 122 w 178"/>
                <a:gd name="T9" fmla="*/ 270 h 285"/>
                <a:gd name="T10" fmla="*/ 178 w 178"/>
                <a:gd name="T11" fmla="*/ 256 h 285"/>
                <a:gd name="T12" fmla="*/ 111 w 178"/>
                <a:gd name="T13" fmla="*/ 0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85"/>
                <a:gd name="T23" fmla="*/ 178 w 178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85">
                  <a:moveTo>
                    <a:pt x="111" y="0"/>
                  </a:moveTo>
                  <a:lnTo>
                    <a:pt x="56" y="15"/>
                  </a:lnTo>
                  <a:lnTo>
                    <a:pt x="0" y="29"/>
                  </a:lnTo>
                  <a:lnTo>
                    <a:pt x="67" y="285"/>
                  </a:lnTo>
                  <a:lnTo>
                    <a:pt x="122" y="270"/>
                  </a:lnTo>
                  <a:lnTo>
                    <a:pt x="178" y="256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5" name="Freeform 978"/>
            <p:cNvSpPr>
              <a:spLocks/>
            </p:cNvSpPr>
            <p:nvPr/>
          </p:nvSpPr>
          <p:spPr bwMode="auto">
            <a:xfrm>
              <a:off x="3683" y="3885"/>
              <a:ext cx="11" cy="4"/>
            </a:xfrm>
            <a:custGeom>
              <a:avLst/>
              <a:gdLst>
                <a:gd name="T0" fmla="*/ 55 w 55"/>
                <a:gd name="T1" fmla="*/ 0 h 21"/>
                <a:gd name="T2" fmla="*/ 0 w 55"/>
                <a:gd name="T3" fmla="*/ 15 h 21"/>
                <a:gd name="T4" fmla="*/ 2 w 55"/>
                <a:gd name="T5" fmla="*/ 21 h 21"/>
                <a:gd name="T6" fmla="*/ 55 w 5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1"/>
                <a:gd name="T14" fmla="*/ 55 w 55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1">
                  <a:moveTo>
                    <a:pt x="55" y="0"/>
                  </a:moveTo>
                  <a:lnTo>
                    <a:pt x="0" y="15"/>
                  </a:lnTo>
                  <a:lnTo>
                    <a:pt x="2" y="2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6" name="Line 979"/>
            <p:cNvSpPr>
              <a:spLocks noChangeShapeType="1"/>
            </p:cNvSpPr>
            <p:nvPr/>
          </p:nvSpPr>
          <p:spPr bwMode="auto">
            <a:xfrm>
              <a:off x="3683" y="38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7" name="Freeform 980"/>
            <p:cNvSpPr>
              <a:spLocks/>
            </p:cNvSpPr>
            <p:nvPr/>
          </p:nvSpPr>
          <p:spPr bwMode="auto">
            <a:xfrm>
              <a:off x="3683" y="3881"/>
              <a:ext cx="40" cy="54"/>
            </a:xfrm>
            <a:custGeom>
              <a:avLst/>
              <a:gdLst>
                <a:gd name="T0" fmla="*/ 107 w 199"/>
                <a:gd name="T1" fmla="*/ 0 h 271"/>
                <a:gd name="T2" fmla="*/ 53 w 199"/>
                <a:gd name="T3" fmla="*/ 21 h 271"/>
                <a:gd name="T4" fmla="*/ 0 w 199"/>
                <a:gd name="T5" fmla="*/ 42 h 271"/>
                <a:gd name="T6" fmla="*/ 92 w 199"/>
                <a:gd name="T7" fmla="*/ 271 h 271"/>
                <a:gd name="T8" fmla="*/ 146 w 199"/>
                <a:gd name="T9" fmla="*/ 250 h 271"/>
                <a:gd name="T10" fmla="*/ 199 w 199"/>
                <a:gd name="T11" fmla="*/ 229 h 271"/>
                <a:gd name="T12" fmla="*/ 107 w 199"/>
                <a:gd name="T13" fmla="*/ 0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107" y="0"/>
                  </a:moveTo>
                  <a:lnTo>
                    <a:pt x="53" y="21"/>
                  </a:lnTo>
                  <a:lnTo>
                    <a:pt x="0" y="42"/>
                  </a:lnTo>
                  <a:lnTo>
                    <a:pt x="92" y="271"/>
                  </a:lnTo>
                  <a:lnTo>
                    <a:pt x="146" y="250"/>
                  </a:lnTo>
                  <a:lnTo>
                    <a:pt x="199" y="229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8" name="Freeform 981"/>
            <p:cNvSpPr>
              <a:spLocks/>
            </p:cNvSpPr>
            <p:nvPr/>
          </p:nvSpPr>
          <p:spPr bwMode="auto">
            <a:xfrm>
              <a:off x="3683" y="3881"/>
              <a:ext cx="40" cy="54"/>
            </a:xfrm>
            <a:custGeom>
              <a:avLst/>
              <a:gdLst>
                <a:gd name="T0" fmla="*/ 107 w 199"/>
                <a:gd name="T1" fmla="*/ 0 h 271"/>
                <a:gd name="T2" fmla="*/ 53 w 199"/>
                <a:gd name="T3" fmla="*/ 21 h 271"/>
                <a:gd name="T4" fmla="*/ 0 w 199"/>
                <a:gd name="T5" fmla="*/ 42 h 271"/>
                <a:gd name="T6" fmla="*/ 92 w 199"/>
                <a:gd name="T7" fmla="*/ 271 h 271"/>
                <a:gd name="T8" fmla="*/ 146 w 199"/>
                <a:gd name="T9" fmla="*/ 250 h 271"/>
                <a:gd name="T10" fmla="*/ 199 w 199"/>
                <a:gd name="T11" fmla="*/ 229 h 271"/>
                <a:gd name="T12" fmla="*/ 107 w 199"/>
                <a:gd name="T13" fmla="*/ 0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107" y="0"/>
                  </a:moveTo>
                  <a:lnTo>
                    <a:pt x="53" y="21"/>
                  </a:lnTo>
                  <a:lnTo>
                    <a:pt x="0" y="42"/>
                  </a:lnTo>
                  <a:lnTo>
                    <a:pt x="92" y="271"/>
                  </a:lnTo>
                  <a:lnTo>
                    <a:pt x="146" y="250"/>
                  </a:lnTo>
                  <a:lnTo>
                    <a:pt x="199" y="229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89" name="Freeform 982"/>
            <p:cNvSpPr>
              <a:spLocks/>
            </p:cNvSpPr>
            <p:nvPr/>
          </p:nvSpPr>
          <p:spPr bwMode="auto">
            <a:xfrm>
              <a:off x="3702" y="3931"/>
              <a:ext cx="11" cy="6"/>
            </a:xfrm>
            <a:custGeom>
              <a:avLst/>
              <a:gdLst>
                <a:gd name="T0" fmla="*/ 54 w 54"/>
                <a:gd name="T1" fmla="*/ 0 h 30"/>
                <a:gd name="T2" fmla="*/ 0 w 54"/>
                <a:gd name="T3" fmla="*/ 21 h 30"/>
                <a:gd name="T4" fmla="*/ 4 w 54"/>
                <a:gd name="T5" fmla="*/ 30 h 30"/>
                <a:gd name="T6" fmla="*/ 54 w 54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0"/>
                <a:gd name="T14" fmla="*/ 54 w 54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0">
                  <a:moveTo>
                    <a:pt x="54" y="0"/>
                  </a:moveTo>
                  <a:lnTo>
                    <a:pt x="0" y="21"/>
                  </a:lnTo>
                  <a:lnTo>
                    <a:pt x="4" y="3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0" name="Line 983"/>
            <p:cNvSpPr>
              <a:spLocks noChangeShapeType="1"/>
            </p:cNvSpPr>
            <p:nvPr/>
          </p:nvSpPr>
          <p:spPr bwMode="auto">
            <a:xfrm>
              <a:off x="3702" y="393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1" name="Freeform 984"/>
            <p:cNvSpPr>
              <a:spLocks/>
            </p:cNvSpPr>
            <p:nvPr/>
          </p:nvSpPr>
          <p:spPr bwMode="auto">
            <a:xfrm>
              <a:off x="3703" y="3925"/>
              <a:ext cx="43" cy="51"/>
            </a:xfrm>
            <a:custGeom>
              <a:avLst/>
              <a:gdLst>
                <a:gd name="T0" fmla="*/ 99 w 215"/>
                <a:gd name="T1" fmla="*/ 0 h 253"/>
                <a:gd name="T2" fmla="*/ 50 w 215"/>
                <a:gd name="T3" fmla="*/ 30 h 253"/>
                <a:gd name="T4" fmla="*/ 0 w 215"/>
                <a:gd name="T5" fmla="*/ 60 h 253"/>
                <a:gd name="T6" fmla="*/ 115 w 215"/>
                <a:gd name="T7" fmla="*/ 253 h 253"/>
                <a:gd name="T8" fmla="*/ 165 w 215"/>
                <a:gd name="T9" fmla="*/ 223 h 253"/>
                <a:gd name="T10" fmla="*/ 215 w 215"/>
                <a:gd name="T11" fmla="*/ 193 h 253"/>
                <a:gd name="T12" fmla="*/ 99 w 215"/>
                <a:gd name="T13" fmla="*/ 0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99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5" y="253"/>
                  </a:lnTo>
                  <a:lnTo>
                    <a:pt x="165" y="223"/>
                  </a:lnTo>
                  <a:lnTo>
                    <a:pt x="215" y="193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2" name="Freeform 985"/>
            <p:cNvSpPr>
              <a:spLocks/>
            </p:cNvSpPr>
            <p:nvPr/>
          </p:nvSpPr>
          <p:spPr bwMode="auto">
            <a:xfrm>
              <a:off x="3703" y="3925"/>
              <a:ext cx="43" cy="51"/>
            </a:xfrm>
            <a:custGeom>
              <a:avLst/>
              <a:gdLst>
                <a:gd name="T0" fmla="*/ 99 w 215"/>
                <a:gd name="T1" fmla="*/ 0 h 253"/>
                <a:gd name="T2" fmla="*/ 50 w 215"/>
                <a:gd name="T3" fmla="*/ 30 h 253"/>
                <a:gd name="T4" fmla="*/ 0 w 215"/>
                <a:gd name="T5" fmla="*/ 60 h 253"/>
                <a:gd name="T6" fmla="*/ 115 w 215"/>
                <a:gd name="T7" fmla="*/ 253 h 253"/>
                <a:gd name="T8" fmla="*/ 165 w 215"/>
                <a:gd name="T9" fmla="*/ 223 h 253"/>
                <a:gd name="T10" fmla="*/ 215 w 215"/>
                <a:gd name="T11" fmla="*/ 193 h 253"/>
                <a:gd name="T12" fmla="*/ 99 w 215"/>
                <a:gd name="T13" fmla="*/ 0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99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5" y="253"/>
                  </a:lnTo>
                  <a:lnTo>
                    <a:pt x="165" y="223"/>
                  </a:lnTo>
                  <a:lnTo>
                    <a:pt x="215" y="193"/>
                  </a:lnTo>
                  <a:lnTo>
                    <a:pt x="9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3" name="Freeform 986"/>
            <p:cNvSpPr>
              <a:spLocks/>
            </p:cNvSpPr>
            <p:nvPr/>
          </p:nvSpPr>
          <p:spPr bwMode="auto">
            <a:xfrm>
              <a:off x="3726" y="3970"/>
              <a:ext cx="10" cy="7"/>
            </a:xfrm>
            <a:custGeom>
              <a:avLst/>
              <a:gdLst>
                <a:gd name="T0" fmla="*/ 50 w 50"/>
                <a:gd name="T1" fmla="*/ 0 h 38"/>
                <a:gd name="T2" fmla="*/ 0 w 50"/>
                <a:gd name="T3" fmla="*/ 30 h 38"/>
                <a:gd name="T4" fmla="*/ 7 w 50"/>
                <a:gd name="T5" fmla="*/ 38 h 38"/>
                <a:gd name="T6" fmla="*/ 5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50" y="0"/>
                  </a:moveTo>
                  <a:lnTo>
                    <a:pt x="0" y="30"/>
                  </a:lnTo>
                  <a:lnTo>
                    <a:pt x="7" y="3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4" name="Line 987"/>
            <p:cNvSpPr>
              <a:spLocks noChangeShapeType="1"/>
            </p:cNvSpPr>
            <p:nvPr/>
          </p:nvSpPr>
          <p:spPr bwMode="auto">
            <a:xfrm>
              <a:off x="3726" y="39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5" name="Freeform 988"/>
            <p:cNvSpPr>
              <a:spLocks/>
            </p:cNvSpPr>
            <p:nvPr/>
          </p:nvSpPr>
          <p:spPr bwMode="auto">
            <a:xfrm>
              <a:off x="3727" y="3962"/>
              <a:ext cx="44" cy="46"/>
            </a:xfrm>
            <a:custGeom>
              <a:avLst/>
              <a:gdLst>
                <a:gd name="T0" fmla="*/ 86 w 221"/>
                <a:gd name="T1" fmla="*/ 0 h 228"/>
                <a:gd name="T2" fmla="*/ 43 w 221"/>
                <a:gd name="T3" fmla="*/ 38 h 228"/>
                <a:gd name="T4" fmla="*/ 0 w 221"/>
                <a:gd name="T5" fmla="*/ 76 h 228"/>
                <a:gd name="T6" fmla="*/ 134 w 221"/>
                <a:gd name="T7" fmla="*/ 228 h 228"/>
                <a:gd name="T8" fmla="*/ 177 w 221"/>
                <a:gd name="T9" fmla="*/ 190 h 228"/>
                <a:gd name="T10" fmla="*/ 221 w 221"/>
                <a:gd name="T11" fmla="*/ 152 h 228"/>
                <a:gd name="T12" fmla="*/ 86 w 221"/>
                <a:gd name="T13" fmla="*/ 0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86" y="0"/>
                  </a:moveTo>
                  <a:lnTo>
                    <a:pt x="43" y="38"/>
                  </a:lnTo>
                  <a:lnTo>
                    <a:pt x="0" y="76"/>
                  </a:lnTo>
                  <a:lnTo>
                    <a:pt x="134" y="228"/>
                  </a:lnTo>
                  <a:lnTo>
                    <a:pt x="177" y="190"/>
                  </a:lnTo>
                  <a:lnTo>
                    <a:pt x="221" y="15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6" name="Freeform 989"/>
            <p:cNvSpPr>
              <a:spLocks/>
            </p:cNvSpPr>
            <p:nvPr/>
          </p:nvSpPr>
          <p:spPr bwMode="auto">
            <a:xfrm>
              <a:off x="3727" y="3962"/>
              <a:ext cx="44" cy="46"/>
            </a:xfrm>
            <a:custGeom>
              <a:avLst/>
              <a:gdLst>
                <a:gd name="T0" fmla="*/ 86 w 221"/>
                <a:gd name="T1" fmla="*/ 0 h 228"/>
                <a:gd name="T2" fmla="*/ 43 w 221"/>
                <a:gd name="T3" fmla="*/ 38 h 228"/>
                <a:gd name="T4" fmla="*/ 0 w 221"/>
                <a:gd name="T5" fmla="*/ 76 h 228"/>
                <a:gd name="T6" fmla="*/ 134 w 221"/>
                <a:gd name="T7" fmla="*/ 228 h 228"/>
                <a:gd name="T8" fmla="*/ 177 w 221"/>
                <a:gd name="T9" fmla="*/ 190 h 228"/>
                <a:gd name="T10" fmla="*/ 221 w 221"/>
                <a:gd name="T11" fmla="*/ 152 h 228"/>
                <a:gd name="T12" fmla="*/ 86 w 221"/>
                <a:gd name="T13" fmla="*/ 0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86" y="0"/>
                  </a:moveTo>
                  <a:lnTo>
                    <a:pt x="43" y="38"/>
                  </a:lnTo>
                  <a:lnTo>
                    <a:pt x="0" y="76"/>
                  </a:lnTo>
                  <a:lnTo>
                    <a:pt x="134" y="228"/>
                  </a:lnTo>
                  <a:lnTo>
                    <a:pt x="177" y="190"/>
                  </a:lnTo>
                  <a:lnTo>
                    <a:pt x="221" y="152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7" name="Freeform 990"/>
            <p:cNvSpPr>
              <a:spLocks/>
            </p:cNvSpPr>
            <p:nvPr/>
          </p:nvSpPr>
          <p:spPr bwMode="auto">
            <a:xfrm>
              <a:off x="3754" y="4000"/>
              <a:ext cx="8" cy="10"/>
            </a:xfrm>
            <a:custGeom>
              <a:avLst/>
              <a:gdLst>
                <a:gd name="T0" fmla="*/ 43 w 43"/>
                <a:gd name="T1" fmla="*/ 0 h 48"/>
                <a:gd name="T2" fmla="*/ 0 w 43"/>
                <a:gd name="T3" fmla="*/ 38 h 48"/>
                <a:gd name="T4" fmla="*/ 4 w 43"/>
                <a:gd name="T5" fmla="*/ 43 h 48"/>
                <a:gd name="T6" fmla="*/ 10 w 43"/>
                <a:gd name="T7" fmla="*/ 48 h 48"/>
                <a:gd name="T8" fmla="*/ 43 w 43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8"/>
                <a:gd name="T17" fmla="*/ 43 w 4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8">
                  <a:moveTo>
                    <a:pt x="43" y="0"/>
                  </a:moveTo>
                  <a:lnTo>
                    <a:pt x="0" y="38"/>
                  </a:lnTo>
                  <a:lnTo>
                    <a:pt x="4" y="43"/>
                  </a:lnTo>
                  <a:lnTo>
                    <a:pt x="10" y="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8" name="Freeform 991"/>
            <p:cNvSpPr>
              <a:spLocks/>
            </p:cNvSpPr>
            <p:nvPr/>
          </p:nvSpPr>
          <p:spPr bwMode="auto">
            <a:xfrm>
              <a:off x="3754" y="4008"/>
              <a:ext cx="2" cy="2"/>
            </a:xfrm>
            <a:custGeom>
              <a:avLst/>
              <a:gdLst>
                <a:gd name="T0" fmla="*/ 0 w 10"/>
                <a:gd name="T1" fmla="*/ 0 h 10"/>
                <a:gd name="T2" fmla="*/ 4 w 10"/>
                <a:gd name="T3" fmla="*/ 5 h 10"/>
                <a:gd name="T4" fmla="*/ 10 w 10"/>
                <a:gd name="T5" fmla="*/ 1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0"/>
                  </a:moveTo>
                  <a:lnTo>
                    <a:pt x="4" y="5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399" name="Freeform 992"/>
            <p:cNvSpPr>
              <a:spLocks/>
            </p:cNvSpPr>
            <p:nvPr/>
          </p:nvSpPr>
          <p:spPr bwMode="auto">
            <a:xfrm>
              <a:off x="3756" y="3990"/>
              <a:ext cx="43" cy="40"/>
            </a:xfrm>
            <a:custGeom>
              <a:avLst/>
              <a:gdLst>
                <a:gd name="T0" fmla="*/ 67 w 215"/>
                <a:gd name="T1" fmla="*/ 0 h 200"/>
                <a:gd name="T2" fmla="*/ 33 w 215"/>
                <a:gd name="T3" fmla="*/ 48 h 200"/>
                <a:gd name="T4" fmla="*/ 0 w 215"/>
                <a:gd name="T5" fmla="*/ 96 h 200"/>
                <a:gd name="T6" fmla="*/ 149 w 215"/>
                <a:gd name="T7" fmla="*/ 200 h 200"/>
                <a:gd name="T8" fmla="*/ 182 w 215"/>
                <a:gd name="T9" fmla="*/ 152 h 200"/>
                <a:gd name="T10" fmla="*/ 215 w 215"/>
                <a:gd name="T11" fmla="*/ 105 h 200"/>
                <a:gd name="T12" fmla="*/ 67 w 215"/>
                <a:gd name="T13" fmla="*/ 0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67" y="0"/>
                  </a:moveTo>
                  <a:lnTo>
                    <a:pt x="33" y="48"/>
                  </a:lnTo>
                  <a:lnTo>
                    <a:pt x="0" y="96"/>
                  </a:lnTo>
                  <a:lnTo>
                    <a:pt x="149" y="200"/>
                  </a:lnTo>
                  <a:lnTo>
                    <a:pt x="182" y="152"/>
                  </a:lnTo>
                  <a:lnTo>
                    <a:pt x="215" y="10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0" name="Freeform 993"/>
            <p:cNvSpPr>
              <a:spLocks/>
            </p:cNvSpPr>
            <p:nvPr/>
          </p:nvSpPr>
          <p:spPr bwMode="auto">
            <a:xfrm>
              <a:off x="3756" y="3990"/>
              <a:ext cx="43" cy="40"/>
            </a:xfrm>
            <a:custGeom>
              <a:avLst/>
              <a:gdLst>
                <a:gd name="T0" fmla="*/ 67 w 215"/>
                <a:gd name="T1" fmla="*/ 0 h 200"/>
                <a:gd name="T2" fmla="*/ 33 w 215"/>
                <a:gd name="T3" fmla="*/ 48 h 200"/>
                <a:gd name="T4" fmla="*/ 0 w 215"/>
                <a:gd name="T5" fmla="*/ 96 h 200"/>
                <a:gd name="T6" fmla="*/ 149 w 215"/>
                <a:gd name="T7" fmla="*/ 200 h 200"/>
                <a:gd name="T8" fmla="*/ 182 w 215"/>
                <a:gd name="T9" fmla="*/ 152 h 200"/>
                <a:gd name="T10" fmla="*/ 215 w 215"/>
                <a:gd name="T11" fmla="*/ 105 h 200"/>
                <a:gd name="T12" fmla="*/ 67 w 215"/>
                <a:gd name="T13" fmla="*/ 0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67" y="0"/>
                  </a:moveTo>
                  <a:lnTo>
                    <a:pt x="33" y="48"/>
                  </a:lnTo>
                  <a:lnTo>
                    <a:pt x="0" y="96"/>
                  </a:lnTo>
                  <a:lnTo>
                    <a:pt x="149" y="200"/>
                  </a:lnTo>
                  <a:lnTo>
                    <a:pt x="182" y="152"/>
                  </a:lnTo>
                  <a:lnTo>
                    <a:pt x="215" y="105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1" name="Freeform 994"/>
            <p:cNvSpPr>
              <a:spLocks/>
            </p:cNvSpPr>
            <p:nvPr/>
          </p:nvSpPr>
          <p:spPr bwMode="auto">
            <a:xfrm>
              <a:off x="3786" y="4021"/>
              <a:ext cx="6" cy="11"/>
            </a:xfrm>
            <a:custGeom>
              <a:avLst/>
              <a:gdLst>
                <a:gd name="T0" fmla="*/ 33 w 33"/>
                <a:gd name="T1" fmla="*/ 0 h 55"/>
                <a:gd name="T2" fmla="*/ 0 w 33"/>
                <a:gd name="T3" fmla="*/ 48 h 55"/>
                <a:gd name="T4" fmla="*/ 5 w 33"/>
                <a:gd name="T5" fmla="*/ 51 h 55"/>
                <a:gd name="T6" fmla="*/ 14 w 33"/>
                <a:gd name="T7" fmla="*/ 55 h 55"/>
                <a:gd name="T8" fmla="*/ 33 w 3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5"/>
                <a:gd name="T17" fmla="*/ 33 w 3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5">
                  <a:moveTo>
                    <a:pt x="33" y="0"/>
                  </a:moveTo>
                  <a:lnTo>
                    <a:pt x="0" y="48"/>
                  </a:lnTo>
                  <a:lnTo>
                    <a:pt x="5" y="51"/>
                  </a:lnTo>
                  <a:lnTo>
                    <a:pt x="14" y="5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2" name="Freeform 995"/>
            <p:cNvSpPr>
              <a:spLocks/>
            </p:cNvSpPr>
            <p:nvPr/>
          </p:nvSpPr>
          <p:spPr bwMode="auto">
            <a:xfrm>
              <a:off x="3786" y="4030"/>
              <a:ext cx="2" cy="2"/>
            </a:xfrm>
            <a:custGeom>
              <a:avLst/>
              <a:gdLst>
                <a:gd name="T0" fmla="*/ 0 w 14"/>
                <a:gd name="T1" fmla="*/ 0 h 7"/>
                <a:gd name="T2" fmla="*/ 5 w 14"/>
                <a:gd name="T3" fmla="*/ 3 h 7"/>
                <a:gd name="T4" fmla="*/ 14 w 14"/>
                <a:gd name="T5" fmla="*/ 7 h 7"/>
                <a:gd name="T6" fmla="*/ 0 60000 65536"/>
                <a:gd name="T7" fmla="*/ 0 60000 65536"/>
                <a:gd name="T8" fmla="*/ 0 60000 65536"/>
                <a:gd name="T9" fmla="*/ 0 w 14"/>
                <a:gd name="T10" fmla="*/ 0 h 7"/>
                <a:gd name="T11" fmla="*/ 14 w 1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">
                  <a:moveTo>
                    <a:pt x="0" y="0"/>
                  </a:moveTo>
                  <a:lnTo>
                    <a:pt x="5" y="3"/>
                  </a:lnTo>
                  <a:lnTo>
                    <a:pt x="14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3" name="Freeform 996"/>
            <p:cNvSpPr>
              <a:spLocks/>
            </p:cNvSpPr>
            <p:nvPr/>
          </p:nvSpPr>
          <p:spPr bwMode="auto">
            <a:xfrm>
              <a:off x="3788" y="4010"/>
              <a:ext cx="39" cy="32"/>
            </a:xfrm>
            <a:custGeom>
              <a:avLst/>
              <a:gdLst>
                <a:gd name="T0" fmla="*/ 38 w 194"/>
                <a:gd name="T1" fmla="*/ 0 h 162"/>
                <a:gd name="T2" fmla="*/ 19 w 194"/>
                <a:gd name="T3" fmla="*/ 54 h 162"/>
                <a:gd name="T4" fmla="*/ 0 w 194"/>
                <a:gd name="T5" fmla="*/ 109 h 162"/>
                <a:gd name="T6" fmla="*/ 157 w 194"/>
                <a:gd name="T7" fmla="*/ 162 h 162"/>
                <a:gd name="T8" fmla="*/ 176 w 194"/>
                <a:gd name="T9" fmla="*/ 108 h 162"/>
                <a:gd name="T10" fmla="*/ 194 w 194"/>
                <a:gd name="T11" fmla="*/ 53 h 162"/>
                <a:gd name="T12" fmla="*/ 38 w 194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62"/>
                <a:gd name="T23" fmla="*/ 194 w 194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62">
                  <a:moveTo>
                    <a:pt x="38" y="0"/>
                  </a:moveTo>
                  <a:lnTo>
                    <a:pt x="19" y="54"/>
                  </a:lnTo>
                  <a:lnTo>
                    <a:pt x="0" y="109"/>
                  </a:lnTo>
                  <a:lnTo>
                    <a:pt x="157" y="162"/>
                  </a:lnTo>
                  <a:lnTo>
                    <a:pt x="176" y="108"/>
                  </a:lnTo>
                  <a:lnTo>
                    <a:pt x="194" y="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4" name="Freeform 997"/>
            <p:cNvSpPr>
              <a:spLocks/>
            </p:cNvSpPr>
            <p:nvPr/>
          </p:nvSpPr>
          <p:spPr bwMode="auto">
            <a:xfrm>
              <a:off x="3788" y="4010"/>
              <a:ext cx="39" cy="32"/>
            </a:xfrm>
            <a:custGeom>
              <a:avLst/>
              <a:gdLst>
                <a:gd name="T0" fmla="*/ 38 w 194"/>
                <a:gd name="T1" fmla="*/ 0 h 162"/>
                <a:gd name="T2" fmla="*/ 19 w 194"/>
                <a:gd name="T3" fmla="*/ 54 h 162"/>
                <a:gd name="T4" fmla="*/ 0 w 194"/>
                <a:gd name="T5" fmla="*/ 109 h 162"/>
                <a:gd name="T6" fmla="*/ 157 w 194"/>
                <a:gd name="T7" fmla="*/ 162 h 162"/>
                <a:gd name="T8" fmla="*/ 176 w 194"/>
                <a:gd name="T9" fmla="*/ 108 h 162"/>
                <a:gd name="T10" fmla="*/ 194 w 194"/>
                <a:gd name="T11" fmla="*/ 53 h 162"/>
                <a:gd name="T12" fmla="*/ 38 w 194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62"/>
                <a:gd name="T23" fmla="*/ 194 w 194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62">
                  <a:moveTo>
                    <a:pt x="38" y="0"/>
                  </a:moveTo>
                  <a:lnTo>
                    <a:pt x="19" y="54"/>
                  </a:lnTo>
                  <a:lnTo>
                    <a:pt x="0" y="109"/>
                  </a:lnTo>
                  <a:lnTo>
                    <a:pt x="157" y="162"/>
                  </a:lnTo>
                  <a:lnTo>
                    <a:pt x="176" y="108"/>
                  </a:lnTo>
                  <a:lnTo>
                    <a:pt x="194" y="53"/>
                  </a:lnTo>
                  <a:lnTo>
                    <a:pt x="3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5" name="Freeform 998"/>
            <p:cNvSpPr>
              <a:spLocks/>
            </p:cNvSpPr>
            <p:nvPr/>
          </p:nvSpPr>
          <p:spPr bwMode="auto">
            <a:xfrm>
              <a:off x="3820" y="4032"/>
              <a:ext cx="4" cy="11"/>
            </a:xfrm>
            <a:custGeom>
              <a:avLst/>
              <a:gdLst>
                <a:gd name="T0" fmla="*/ 19 w 19"/>
                <a:gd name="T1" fmla="*/ 0 h 57"/>
                <a:gd name="T2" fmla="*/ 0 w 19"/>
                <a:gd name="T3" fmla="*/ 54 h 57"/>
                <a:gd name="T4" fmla="*/ 6 w 19"/>
                <a:gd name="T5" fmla="*/ 56 h 57"/>
                <a:gd name="T6" fmla="*/ 19 w 19"/>
                <a:gd name="T7" fmla="*/ 57 h 57"/>
                <a:gd name="T8" fmla="*/ 19 w 19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57"/>
                <a:gd name="T17" fmla="*/ 19 w 1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57">
                  <a:moveTo>
                    <a:pt x="19" y="0"/>
                  </a:moveTo>
                  <a:lnTo>
                    <a:pt x="0" y="54"/>
                  </a:lnTo>
                  <a:lnTo>
                    <a:pt x="6" y="56"/>
                  </a:lnTo>
                  <a:lnTo>
                    <a:pt x="19" y="5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6" name="Freeform 999"/>
            <p:cNvSpPr>
              <a:spLocks/>
            </p:cNvSpPr>
            <p:nvPr/>
          </p:nvSpPr>
          <p:spPr bwMode="auto">
            <a:xfrm>
              <a:off x="3820" y="4042"/>
              <a:ext cx="4" cy="1"/>
            </a:xfrm>
            <a:custGeom>
              <a:avLst/>
              <a:gdLst>
                <a:gd name="T0" fmla="*/ 0 w 19"/>
                <a:gd name="T1" fmla="*/ 0 h 3"/>
                <a:gd name="T2" fmla="*/ 6 w 19"/>
                <a:gd name="T3" fmla="*/ 2 h 3"/>
                <a:gd name="T4" fmla="*/ 19 w 19"/>
                <a:gd name="T5" fmla="*/ 3 h 3"/>
                <a:gd name="T6" fmla="*/ 0 60000 65536"/>
                <a:gd name="T7" fmla="*/ 0 60000 65536"/>
                <a:gd name="T8" fmla="*/ 0 60000 65536"/>
                <a:gd name="T9" fmla="*/ 0 w 19"/>
                <a:gd name="T10" fmla="*/ 0 h 3"/>
                <a:gd name="T11" fmla="*/ 19 w 19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3">
                  <a:moveTo>
                    <a:pt x="0" y="0"/>
                  </a:moveTo>
                  <a:lnTo>
                    <a:pt x="6" y="2"/>
                  </a:lnTo>
                  <a:lnTo>
                    <a:pt x="19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7" name="Freeform 1000"/>
            <p:cNvSpPr>
              <a:spLocks/>
            </p:cNvSpPr>
            <p:nvPr/>
          </p:nvSpPr>
          <p:spPr bwMode="auto">
            <a:xfrm>
              <a:off x="3824" y="4020"/>
              <a:ext cx="31" cy="23"/>
            </a:xfrm>
            <a:custGeom>
              <a:avLst/>
              <a:gdLst>
                <a:gd name="T0" fmla="*/ 0 w 159"/>
                <a:gd name="T1" fmla="*/ 0 h 115"/>
                <a:gd name="T2" fmla="*/ 0 w 159"/>
                <a:gd name="T3" fmla="*/ 58 h 115"/>
                <a:gd name="T4" fmla="*/ 0 w 159"/>
                <a:gd name="T5" fmla="*/ 115 h 115"/>
                <a:gd name="T6" fmla="*/ 159 w 159"/>
                <a:gd name="T7" fmla="*/ 115 h 115"/>
                <a:gd name="T8" fmla="*/ 159 w 159"/>
                <a:gd name="T9" fmla="*/ 58 h 115"/>
                <a:gd name="T10" fmla="*/ 159 w 159"/>
                <a:gd name="T11" fmla="*/ 0 h 115"/>
                <a:gd name="T12" fmla="*/ 0 w 159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9"/>
                <a:gd name="T22" fmla="*/ 0 h 115"/>
                <a:gd name="T23" fmla="*/ 159 w 15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9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59" y="115"/>
                  </a:lnTo>
                  <a:lnTo>
                    <a:pt x="159" y="58"/>
                  </a:lnTo>
                  <a:lnTo>
                    <a:pt x="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8" name="Freeform 1001"/>
            <p:cNvSpPr>
              <a:spLocks/>
            </p:cNvSpPr>
            <p:nvPr/>
          </p:nvSpPr>
          <p:spPr bwMode="auto">
            <a:xfrm>
              <a:off x="3824" y="4020"/>
              <a:ext cx="31" cy="23"/>
            </a:xfrm>
            <a:custGeom>
              <a:avLst/>
              <a:gdLst>
                <a:gd name="T0" fmla="*/ 0 w 159"/>
                <a:gd name="T1" fmla="*/ 0 h 115"/>
                <a:gd name="T2" fmla="*/ 0 w 159"/>
                <a:gd name="T3" fmla="*/ 58 h 115"/>
                <a:gd name="T4" fmla="*/ 0 w 159"/>
                <a:gd name="T5" fmla="*/ 115 h 115"/>
                <a:gd name="T6" fmla="*/ 159 w 159"/>
                <a:gd name="T7" fmla="*/ 115 h 115"/>
                <a:gd name="T8" fmla="*/ 159 w 159"/>
                <a:gd name="T9" fmla="*/ 58 h 115"/>
                <a:gd name="T10" fmla="*/ 159 w 159"/>
                <a:gd name="T11" fmla="*/ 0 h 115"/>
                <a:gd name="T12" fmla="*/ 0 w 159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9"/>
                <a:gd name="T22" fmla="*/ 0 h 115"/>
                <a:gd name="T23" fmla="*/ 159 w 15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9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59" y="115"/>
                  </a:lnTo>
                  <a:lnTo>
                    <a:pt x="159" y="58"/>
                  </a:lnTo>
                  <a:lnTo>
                    <a:pt x="15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09" name="Freeform 1002"/>
            <p:cNvSpPr>
              <a:spLocks/>
            </p:cNvSpPr>
            <p:nvPr/>
          </p:nvSpPr>
          <p:spPr bwMode="auto">
            <a:xfrm>
              <a:off x="3855" y="4032"/>
              <a:ext cx="4" cy="11"/>
            </a:xfrm>
            <a:custGeom>
              <a:avLst/>
              <a:gdLst>
                <a:gd name="T0" fmla="*/ 0 w 19"/>
                <a:gd name="T1" fmla="*/ 0 h 57"/>
                <a:gd name="T2" fmla="*/ 0 w 19"/>
                <a:gd name="T3" fmla="*/ 57 h 57"/>
                <a:gd name="T4" fmla="*/ 7 w 19"/>
                <a:gd name="T5" fmla="*/ 57 h 57"/>
                <a:gd name="T6" fmla="*/ 19 w 19"/>
                <a:gd name="T7" fmla="*/ 54 h 57"/>
                <a:gd name="T8" fmla="*/ 0 w 19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57"/>
                <a:gd name="T17" fmla="*/ 19 w 1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57">
                  <a:moveTo>
                    <a:pt x="0" y="0"/>
                  </a:moveTo>
                  <a:lnTo>
                    <a:pt x="0" y="57"/>
                  </a:lnTo>
                  <a:lnTo>
                    <a:pt x="7" y="57"/>
                  </a:lnTo>
                  <a:lnTo>
                    <a:pt x="1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0" name="Freeform 1003"/>
            <p:cNvSpPr>
              <a:spLocks/>
            </p:cNvSpPr>
            <p:nvPr/>
          </p:nvSpPr>
          <p:spPr bwMode="auto">
            <a:xfrm>
              <a:off x="3855" y="4042"/>
              <a:ext cx="4" cy="1"/>
            </a:xfrm>
            <a:custGeom>
              <a:avLst/>
              <a:gdLst>
                <a:gd name="T0" fmla="*/ 0 w 19"/>
                <a:gd name="T1" fmla="*/ 3 h 3"/>
                <a:gd name="T2" fmla="*/ 7 w 19"/>
                <a:gd name="T3" fmla="*/ 3 h 3"/>
                <a:gd name="T4" fmla="*/ 19 w 19"/>
                <a:gd name="T5" fmla="*/ 0 h 3"/>
                <a:gd name="T6" fmla="*/ 0 60000 65536"/>
                <a:gd name="T7" fmla="*/ 0 60000 65536"/>
                <a:gd name="T8" fmla="*/ 0 60000 65536"/>
                <a:gd name="T9" fmla="*/ 0 w 19"/>
                <a:gd name="T10" fmla="*/ 0 h 3"/>
                <a:gd name="T11" fmla="*/ 19 w 19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3">
                  <a:moveTo>
                    <a:pt x="0" y="3"/>
                  </a:moveTo>
                  <a:lnTo>
                    <a:pt x="7" y="3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1" name="Freeform 1004"/>
            <p:cNvSpPr>
              <a:spLocks/>
            </p:cNvSpPr>
            <p:nvPr/>
          </p:nvSpPr>
          <p:spPr bwMode="auto">
            <a:xfrm>
              <a:off x="3852" y="4010"/>
              <a:ext cx="39" cy="32"/>
            </a:xfrm>
            <a:custGeom>
              <a:avLst/>
              <a:gdLst>
                <a:gd name="T0" fmla="*/ 0 w 195"/>
                <a:gd name="T1" fmla="*/ 53 h 162"/>
                <a:gd name="T2" fmla="*/ 19 w 195"/>
                <a:gd name="T3" fmla="*/ 108 h 162"/>
                <a:gd name="T4" fmla="*/ 38 w 195"/>
                <a:gd name="T5" fmla="*/ 162 h 162"/>
                <a:gd name="T6" fmla="*/ 195 w 195"/>
                <a:gd name="T7" fmla="*/ 109 h 162"/>
                <a:gd name="T8" fmla="*/ 176 w 195"/>
                <a:gd name="T9" fmla="*/ 54 h 162"/>
                <a:gd name="T10" fmla="*/ 157 w 195"/>
                <a:gd name="T11" fmla="*/ 0 h 162"/>
                <a:gd name="T12" fmla="*/ 0 w 195"/>
                <a:gd name="T13" fmla="*/ 53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62"/>
                <a:gd name="T23" fmla="*/ 195 w 195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62">
                  <a:moveTo>
                    <a:pt x="0" y="53"/>
                  </a:moveTo>
                  <a:lnTo>
                    <a:pt x="19" y="108"/>
                  </a:lnTo>
                  <a:lnTo>
                    <a:pt x="38" y="162"/>
                  </a:lnTo>
                  <a:lnTo>
                    <a:pt x="195" y="109"/>
                  </a:lnTo>
                  <a:lnTo>
                    <a:pt x="176" y="54"/>
                  </a:lnTo>
                  <a:lnTo>
                    <a:pt x="157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2" name="Freeform 1005"/>
            <p:cNvSpPr>
              <a:spLocks/>
            </p:cNvSpPr>
            <p:nvPr/>
          </p:nvSpPr>
          <p:spPr bwMode="auto">
            <a:xfrm>
              <a:off x="3852" y="4010"/>
              <a:ext cx="39" cy="32"/>
            </a:xfrm>
            <a:custGeom>
              <a:avLst/>
              <a:gdLst>
                <a:gd name="T0" fmla="*/ 0 w 195"/>
                <a:gd name="T1" fmla="*/ 53 h 162"/>
                <a:gd name="T2" fmla="*/ 19 w 195"/>
                <a:gd name="T3" fmla="*/ 108 h 162"/>
                <a:gd name="T4" fmla="*/ 38 w 195"/>
                <a:gd name="T5" fmla="*/ 162 h 162"/>
                <a:gd name="T6" fmla="*/ 195 w 195"/>
                <a:gd name="T7" fmla="*/ 109 h 162"/>
                <a:gd name="T8" fmla="*/ 176 w 195"/>
                <a:gd name="T9" fmla="*/ 54 h 162"/>
                <a:gd name="T10" fmla="*/ 157 w 195"/>
                <a:gd name="T11" fmla="*/ 0 h 162"/>
                <a:gd name="T12" fmla="*/ 0 w 195"/>
                <a:gd name="T13" fmla="*/ 53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62"/>
                <a:gd name="T23" fmla="*/ 195 w 195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62">
                  <a:moveTo>
                    <a:pt x="0" y="53"/>
                  </a:moveTo>
                  <a:lnTo>
                    <a:pt x="19" y="108"/>
                  </a:lnTo>
                  <a:lnTo>
                    <a:pt x="38" y="162"/>
                  </a:lnTo>
                  <a:lnTo>
                    <a:pt x="195" y="109"/>
                  </a:lnTo>
                  <a:lnTo>
                    <a:pt x="176" y="54"/>
                  </a:lnTo>
                  <a:lnTo>
                    <a:pt x="157" y="0"/>
                  </a:lnTo>
                  <a:lnTo>
                    <a:pt x="0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3" name="Freeform 1006"/>
            <p:cNvSpPr>
              <a:spLocks/>
            </p:cNvSpPr>
            <p:nvPr/>
          </p:nvSpPr>
          <p:spPr bwMode="auto">
            <a:xfrm>
              <a:off x="3887" y="4021"/>
              <a:ext cx="6" cy="11"/>
            </a:xfrm>
            <a:custGeom>
              <a:avLst/>
              <a:gdLst>
                <a:gd name="T0" fmla="*/ 0 w 33"/>
                <a:gd name="T1" fmla="*/ 0 h 55"/>
                <a:gd name="T2" fmla="*/ 19 w 33"/>
                <a:gd name="T3" fmla="*/ 55 h 55"/>
                <a:gd name="T4" fmla="*/ 24 w 33"/>
                <a:gd name="T5" fmla="*/ 52 h 55"/>
                <a:gd name="T6" fmla="*/ 33 w 33"/>
                <a:gd name="T7" fmla="*/ 48 h 55"/>
                <a:gd name="T8" fmla="*/ 0 w 3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5"/>
                <a:gd name="T17" fmla="*/ 33 w 3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5">
                  <a:moveTo>
                    <a:pt x="0" y="0"/>
                  </a:moveTo>
                  <a:lnTo>
                    <a:pt x="19" y="55"/>
                  </a:lnTo>
                  <a:lnTo>
                    <a:pt x="24" y="52"/>
                  </a:lnTo>
                  <a:lnTo>
                    <a:pt x="33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4" name="Freeform 1007"/>
            <p:cNvSpPr>
              <a:spLocks/>
            </p:cNvSpPr>
            <p:nvPr/>
          </p:nvSpPr>
          <p:spPr bwMode="auto">
            <a:xfrm>
              <a:off x="3891" y="4030"/>
              <a:ext cx="2" cy="2"/>
            </a:xfrm>
            <a:custGeom>
              <a:avLst/>
              <a:gdLst>
                <a:gd name="T0" fmla="*/ 0 w 14"/>
                <a:gd name="T1" fmla="*/ 7 h 7"/>
                <a:gd name="T2" fmla="*/ 5 w 14"/>
                <a:gd name="T3" fmla="*/ 4 h 7"/>
                <a:gd name="T4" fmla="*/ 14 w 14"/>
                <a:gd name="T5" fmla="*/ 0 h 7"/>
                <a:gd name="T6" fmla="*/ 0 60000 65536"/>
                <a:gd name="T7" fmla="*/ 0 60000 65536"/>
                <a:gd name="T8" fmla="*/ 0 60000 65536"/>
                <a:gd name="T9" fmla="*/ 0 w 14"/>
                <a:gd name="T10" fmla="*/ 0 h 7"/>
                <a:gd name="T11" fmla="*/ 14 w 1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">
                  <a:moveTo>
                    <a:pt x="0" y="7"/>
                  </a:moveTo>
                  <a:lnTo>
                    <a:pt x="5" y="4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5" name="Freeform 1008"/>
            <p:cNvSpPr>
              <a:spLocks/>
            </p:cNvSpPr>
            <p:nvPr/>
          </p:nvSpPr>
          <p:spPr bwMode="auto">
            <a:xfrm>
              <a:off x="3880" y="3990"/>
              <a:ext cx="43" cy="40"/>
            </a:xfrm>
            <a:custGeom>
              <a:avLst/>
              <a:gdLst>
                <a:gd name="T0" fmla="*/ 0 w 215"/>
                <a:gd name="T1" fmla="*/ 105 h 200"/>
                <a:gd name="T2" fmla="*/ 33 w 215"/>
                <a:gd name="T3" fmla="*/ 152 h 200"/>
                <a:gd name="T4" fmla="*/ 66 w 215"/>
                <a:gd name="T5" fmla="*/ 200 h 200"/>
                <a:gd name="T6" fmla="*/ 215 w 215"/>
                <a:gd name="T7" fmla="*/ 96 h 200"/>
                <a:gd name="T8" fmla="*/ 182 w 215"/>
                <a:gd name="T9" fmla="*/ 48 h 200"/>
                <a:gd name="T10" fmla="*/ 148 w 215"/>
                <a:gd name="T11" fmla="*/ 0 h 200"/>
                <a:gd name="T12" fmla="*/ 0 w 215"/>
                <a:gd name="T13" fmla="*/ 10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0" y="105"/>
                  </a:moveTo>
                  <a:lnTo>
                    <a:pt x="33" y="152"/>
                  </a:lnTo>
                  <a:lnTo>
                    <a:pt x="66" y="200"/>
                  </a:lnTo>
                  <a:lnTo>
                    <a:pt x="215" y="96"/>
                  </a:lnTo>
                  <a:lnTo>
                    <a:pt x="182" y="48"/>
                  </a:lnTo>
                  <a:lnTo>
                    <a:pt x="148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6" name="Freeform 1009"/>
            <p:cNvSpPr>
              <a:spLocks/>
            </p:cNvSpPr>
            <p:nvPr/>
          </p:nvSpPr>
          <p:spPr bwMode="auto">
            <a:xfrm>
              <a:off x="3880" y="3990"/>
              <a:ext cx="43" cy="40"/>
            </a:xfrm>
            <a:custGeom>
              <a:avLst/>
              <a:gdLst>
                <a:gd name="T0" fmla="*/ 0 w 215"/>
                <a:gd name="T1" fmla="*/ 105 h 200"/>
                <a:gd name="T2" fmla="*/ 33 w 215"/>
                <a:gd name="T3" fmla="*/ 152 h 200"/>
                <a:gd name="T4" fmla="*/ 66 w 215"/>
                <a:gd name="T5" fmla="*/ 200 h 200"/>
                <a:gd name="T6" fmla="*/ 215 w 215"/>
                <a:gd name="T7" fmla="*/ 96 h 200"/>
                <a:gd name="T8" fmla="*/ 182 w 215"/>
                <a:gd name="T9" fmla="*/ 48 h 200"/>
                <a:gd name="T10" fmla="*/ 148 w 215"/>
                <a:gd name="T11" fmla="*/ 0 h 200"/>
                <a:gd name="T12" fmla="*/ 0 w 215"/>
                <a:gd name="T13" fmla="*/ 10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0" y="105"/>
                  </a:moveTo>
                  <a:lnTo>
                    <a:pt x="33" y="152"/>
                  </a:lnTo>
                  <a:lnTo>
                    <a:pt x="66" y="200"/>
                  </a:lnTo>
                  <a:lnTo>
                    <a:pt x="215" y="96"/>
                  </a:lnTo>
                  <a:lnTo>
                    <a:pt x="182" y="48"/>
                  </a:lnTo>
                  <a:lnTo>
                    <a:pt x="148" y="0"/>
                  </a:lnTo>
                  <a:lnTo>
                    <a:pt x="0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7" name="Freeform 1010"/>
            <p:cNvSpPr>
              <a:spLocks/>
            </p:cNvSpPr>
            <p:nvPr/>
          </p:nvSpPr>
          <p:spPr bwMode="auto">
            <a:xfrm>
              <a:off x="3917" y="4000"/>
              <a:ext cx="8" cy="10"/>
            </a:xfrm>
            <a:custGeom>
              <a:avLst/>
              <a:gdLst>
                <a:gd name="T0" fmla="*/ 0 w 43"/>
                <a:gd name="T1" fmla="*/ 0 h 48"/>
                <a:gd name="T2" fmla="*/ 33 w 43"/>
                <a:gd name="T3" fmla="*/ 48 h 48"/>
                <a:gd name="T4" fmla="*/ 37 w 43"/>
                <a:gd name="T5" fmla="*/ 43 h 48"/>
                <a:gd name="T6" fmla="*/ 43 w 43"/>
                <a:gd name="T7" fmla="*/ 38 h 48"/>
                <a:gd name="T8" fmla="*/ 0 w 43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8"/>
                <a:gd name="T17" fmla="*/ 43 w 4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8">
                  <a:moveTo>
                    <a:pt x="0" y="0"/>
                  </a:moveTo>
                  <a:lnTo>
                    <a:pt x="33" y="48"/>
                  </a:lnTo>
                  <a:lnTo>
                    <a:pt x="37" y="43"/>
                  </a:lnTo>
                  <a:lnTo>
                    <a:pt x="43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8" name="Freeform 1011"/>
            <p:cNvSpPr>
              <a:spLocks/>
            </p:cNvSpPr>
            <p:nvPr/>
          </p:nvSpPr>
          <p:spPr bwMode="auto">
            <a:xfrm>
              <a:off x="3923" y="4008"/>
              <a:ext cx="2" cy="2"/>
            </a:xfrm>
            <a:custGeom>
              <a:avLst/>
              <a:gdLst>
                <a:gd name="T0" fmla="*/ 0 w 10"/>
                <a:gd name="T1" fmla="*/ 10 h 10"/>
                <a:gd name="T2" fmla="*/ 4 w 10"/>
                <a:gd name="T3" fmla="*/ 5 h 10"/>
                <a:gd name="T4" fmla="*/ 10 w 10"/>
                <a:gd name="T5" fmla="*/ 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10"/>
                  </a:moveTo>
                  <a:lnTo>
                    <a:pt x="4" y="5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19" name="Freeform 1012"/>
            <p:cNvSpPr>
              <a:spLocks/>
            </p:cNvSpPr>
            <p:nvPr/>
          </p:nvSpPr>
          <p:spPr bwMode="auto">
            <a:xfrm>
              <a:off x="3908" y="3962"/>
              <a:ext cx="44" cy="46"/>
            </a:xfrm>
            <a:custGeom>
              <a:avLst/>
              <a:gdLst>
                <a:gd name="T0" fmla="*/ 0 w 221"/>
                <a:gd name="T1" fmla="*/ 152 h 228"/>
                <a:gd name="T2" fmla="*/ 44 w 221"/>
                <a:gd name="T3" fmla="*/ 190 h 228"/>
                <a:gd name="T4" fmla="*/ 87 w 221"/>
                <a:gd name="T5" fmla="*/ 228 h 228"/>
                <a:gd name="T6" fmla="*/ 221 w 221"/>
                <a:gd name="T7" fmla="*/ 76 h 228"/>
                <a:gd name="T8" fmla="*/ 178 w 221"/>
                <a:gd name="T9" fmla="*/ 38 h 228"/>
                <a:gd name="T10" fmla="*/ 135 w 221"/>
                <a:gd name="T11" fmla="*/ 0 h 228"/>
                <a:gd name="T12" fmla="*/ 0 w 221"/>
                <a:gd name="T13" fmla="*/ 152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0" y="152"/>
                  </a:moveTo>
                  <a:lnTo>
                    <a:pt x="44" y="190"/>
                  </a:lnTo>
                  <a:lnTo>
                    <a:pt x="87" y="228"/>
                  </a:lnTo>
                  <a:lnTo>
                    <a:pt x="221" y="76"/>
                  </a:lnTo>
                  <a:lnTo>
                    <a:pt x="178" y="38"/>
                  </a:lnTo>
                  <a:lnTo>
                    <a:pt x="135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0" name="Freeform 1013"/>
            <p:cNvSpPr>
              <a:spLocks/>
            </p:cNvSpPr>
            <p:nvPr/>
          </p:nvSpPr>
          <p:spPr bwMode="auto">
            <a:xfrm>
              <a:off x="3908" y="3962"/>
              <a:ext cx="44" cy="46"/>
            </a:xfrm>
            <a:custGeom>
              <a:avLst/>
              <a:gdLst>
                <a:gd name="T0" fmla="*/ 0 w 221"/>
                <a:gd name="T1" fmla="*/ 152 h 228"/>
                <a:gd name="T2" fmla="*/ 44 w 221"/>
                <a:gd name="T3" fmla="*/ 190 h 228"/>
                <a:gd name="T4" fmla="*/ 87 w 221"/>
                <a:gd name="T5" fmla="*/ 228 h 228"/>
                <a:gd name="T6" fmla="*/ 221 w 221"/>
                <a:gd name="T7" fmla="*/ 76 h 228"/>
                <a:gd name="T8" fmla="*/ 178 w 221"/>
                <a:gd name="T9" fmla="*/ 38 h 228"/>
                <a:gd name="T10" fmla="*/ 135 w 221"/>
                <a:gd name="T11" fmla="*/ 0 h 228"/>
                <a:gd name="T12" fmla="*/ 0 w 221"/>
                <a:gd name="T13" fmla="*/ 152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0" y="152"/>
                  </a:moveTo>
                  <a:lnTo>
                    <a:pt x="44" y="190"/>
                  </a:lnTo>
                  <a:lnTo>
                    <a:pt x="87" y="228"/>
                  </a:lnTo>
                  <a:lnTo>
                    <a:pt x="221" y="76"/>
                  </a:lnTo>
                  <a:lnTo>
                    <a:pt x="178" y="38"/>
                  </a:lnTo>
                  <a:lnTo>
                    <a:pt x="135" y="0"/>
                  </a:lnTo>
                  <a:lnTo>
                    <a:pt x="0" y="1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1" name="Freeform 1014"/>
            <p:cNvSpPr>
              <a:spLocks/>
            </p:cNvSpPr>
            <p:nvPr/>
          </p:nvSpPr>
          <p:spPr bwMode="auto">
            <a:xfrm>
              <a:off x="3943" y="3970"/>
              <a:ext cx="10" cy="7"/>
            </a:xfrm>
            <a:custGeom>
              <a:avLst/>
              <a:gdLst>
                <a:gd name="T0" fmla="*/ 0 w 50"/>
                <a:gd name="T1" fmla="*/ 0 h 38"/>
                <a:gd name="T2" fmla="*/ 43 w 50"/>
                <a:gd name="T3" fmla="*/ 38 h 38"/>
                <a:gd name="T4" fmla="*/ 50 w 50"/>
                <a:gd name="T5" fmla="*/ 30 h 38"/>
                <a:gd name="T6" fmla="*/ 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0" y="0"/>
                  </a:moveTo>
                  <a:lnTo>
                    <a:pt x="43" y="38"/>
                  </a:lnTo>
                  <a:lnTo>
                    <a:pt x="5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2" name="Line 1015"/>
            <p:cNvSpPr>
              <a:spLocks noChangeShapeType="1"/>
            </p:cNvSpPr>
            <p:nvPr/>
          </p:nvSpPr>
          <p:spPr bwMode="auto">
            <a:xfrm flipV="1">
              <a:off x="3952" y="39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3" name="Freeform 1016"/>
            <p:cNvSpPr>
              <a:spLocks/>
            </p:cNvSpPr>
            <p:nvPr/>
          </p:nvSpPr>
          <p:spPr bwMode="auto">
            <a:xfrm>
              <a:off x="3933" y="3925"/>
              <a:ext cx="43" cy="51"/>
            </a:xfrm>
            <a:custGeom>
              <a:avLst/>
              <a:gdLst>
                <a:gd name="T0" fmla="*/ 0 w 215"/>
                <a:gd name="T1" fmla="*/ 193 h 253"/>
                <a:gd name="T2" fmla="*/ 50 w 215"/>
                <a:gd name="T3" fmla="*/ 223 h 253"/>
                <a:gd name="T4" fmla="*/ 100 w 215"/>
                <a:gd name="T5" fmla="*/ 253 h 253"/>
                <a:gd name="T6" fmla="*/ 215 w 215"/>
                <a:gd name="T7" fmla="*/ 60 h 253"/>
                <a:gd name="T8" fmla="*/ 165 w 215"/>
                <a:gd name="T9" fmla="*/ 30 h 253"/>
                <a:gd name="T10" fmla="*/ 115 w 215"/>
                <a:gd name="T11" fmla="*/ 0 h 253"/>
                <a:gd name="T12" fmla="*/ 0 w 215"/>
                <a:gd name="T13" fmla="*/ 193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0" y="193"/>
                  </a:moveTo>
                  <a:lnTo>
                    <a:pt x="50" y="223"/>
                  </a:lnTo>
                  <a:lnTo>
                    <a:pt x="100" y="253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4" name="Freeform 1017"/>
            <p:cNvSpPr>
              <a:spLocks/>
            </p:cNvSpPr>
            <p:nvPr/>
          </p:nvSpPr>
          <p:spPr bwMode="auto">
            <a:xfrm>
              <a:off x="3933" y="3925"/>
              <a:ext cx="43" cy="51"/>
            </a:xfrm>
            <a:custGeom>
              <a:avLst/>
              <a:gdLst>
                <a:gd name="T0" fmla="*/ 0 w 215"/>
                <a:gd name="T1" fmla="*/ 193 h 253"/>
                <a:gd name="T2" fmla="*/ 50 w 215"/>
                <a:gd name="T3" fmla="*/ 223 h 253"/>
                <a:gd name="T4" fmla="*/ 100 w 215"/>
                <a:gd name="T5" fmla="*/ 253 h 253"/>
                <a:gd name="T6" fmla="*/ 215 w 215"/>
                <a:gd name="T7" fmla="*/ 60 h 253"/>
                <a:gd name="T8" fmla="*/ 165 w 215"/>
                <a:gd name="T9" fmla="*/ 30 h 253"/>
                <a:gd name="T10" fmla="*/ 115 w 215"/>
                <a:gd name="T11" fmla="*/ 0 h 253"/>
                <a:gd name="T12" fmla="*/ 0 w 215"/>
                <a:gd name="T13" fmla="*/ 193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0" y="193"/>
                  </a:moveTo>
                  <a:lnTo>
                    <a:pt x="50" y="223"/>
                  </a:lnTo>
                  <a:lnTo>
                    <a:pt x="100" y="253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5" name="Freeform 1018"/>
            <p:cNvSpPr>
              <a:spLocks/>
            </p:cNvSpPr>
            <p:nvPr/>
          </p:nvSpPr>
          <p:spPr bwMode="auto">
            <a:xfrm>
              <a:off x="3966" y="3931"/>
              <a:ext cx="11" cy="6"/>
            </a:xfrm>
            <a:custGeom>
              <a:avLst/>
              <a:gdLst>
                <a:gd name="T0" fmla="*/ 0 w 54"/>
                <a:gd name="T1" fmla="*/ 0 h 30"/>
                <a:gd name="T2" fmla="*/ 50 w 54"/>
                <a:gd name="T3" fmla="*/ 30 h 30"/>
                <a:gd name="T4" fmla="*/ 54 w 54"/>
                <a:gd name="T5" fmla="*/ 22 h 30"/>
                <a:gd name="T6" fmla="*/ 0 w 54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0"/>
                <a:gd name="T14" fmla="*/ 54 w 54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0">
                  <a:moveTo>
                    <a:pt x="0" y="0"/>
                  </a:moveTo>
                  <a:lnTo>
                    <a:pt x="50" y="30"/>
                  </a:lnTo>
                  <a:lnTo>
                    <a:pt x="5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6" name="Line 1019"/>
            <p:cNvSpPr>
              <a:spLocks noChangeShapeType="1"/>
            </p:cNvSpPr>
            <p:nvPr/>
          </p:nvSpPr>
          <p:spPr bwMode="auto">
            <a:xfrm flipV="1">
              <a:off x="3976" y="393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7" name="Freeform 1020"/>
            <p:cNvSpPr>
              <a:spLocks/>
            </p:cNvSpPr>
            <p:nvPr/>
          </p:nvSpPr>
          <p:spPr bwMode="auto">
            <a:xfrm>
              <a:off x="3956" y="3881"/>
              <a:ext cx="40" cy="54"/>
            </a:xfrm>
            <a:custGeom>
              <a:avLst/>
              <a:gdLst>
                <a:gd name="T0" fmla="*/ 0 w 200"/>
                <a:gd name="T1" fmla="*/ 229 h 273"/>
                <a:gd name="T2" fmla="*/ 53 w 200"/>
                <a:gd name="T3" fmla="*/ 251 h 273"/>
                <a:gd name="T4" fmla="*/ 107 w 200"/>
                <a:gd name="T5" fmla="*/ 273 h 273"/>
                <a:gd name="T6" fmla="*/ 200 w 200"/>
                <a:gd name="T7" fmla="*/ 44 h 273"/>
                <a:gd name="T8" fmla="*/ 147 w 200"/>
                <a:gd name="T9" fmla="*/ 22 h 273"/>
                <a:gd name="T10" fmla="*/ 93 w 200"/>
                <a:gd name="T11" fmla="*/ 0 h 273"/>
                <a:gd name="T12" fmla="*/ 0 w 200"/>
                <a:gd name="T13" fmla="*/ 229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0" y="229"/>
                  </a:moveTo>
                  <a:lnTo>
                    <a:pt x="53" y="251"/>
                  </a:lnTo>
                  <a:lnTo>
                    <a:pt x="107" y="273"/>
                  </a:lnTo>
                  <a:lnTo>
                    <a:pt x="200" y="44"/>
                  </a:lnTo>
                  <a:lnTo>
                    <a:pt x="147" y="22"/>
                  </a:lnTo>
                  <a:lnTo>
                    <a:pt x="93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8" name="Freeform 1021"/>
            <p:cNvSpPr>
              <a:spLocks/>
            </p:cNvSpPr>
            <p:nvPr/>
          </p:nvSpPr>
          <p:spPr bwMode="auto">
            <a:xfrm>
              <a:off x="3956" y="3881"/>
              <a:ext cx="40" cy="54"/>
            </a:xfrm>
            <a:custGeom>
              <a:avLst/>
              <a:gdLst>
                <a:gd name="T0" fmla="*/ 0 w 200"/>
                <a:gd name="T1" fmla="*/ 229 h 273"/>
                <a:gd name="T2" fmla="*/ 53 w 200"/>
                <a:gd name="T3" fmla="*/ 251 h 273"/>
                <a:gd name="T4" fmla="*/ 107 w 200"/>
                <a:gd name="T5" fmla="*/ 273 h 273"/>
                <a:gd name="T6" fmla="*/ 200 w 200"/>
                <a:gd name="T7" fmla="*/ 44 h 273"/>
                <a:gd name="T8" fmla="*/ 147 w 200"/>
                <a:gd name="T9" fmla="*/ 22 h 273"/>
                <a:gd name="T10" fmla="*/ 93 w 200"/>
                <a:gd name="T11" fmla="*/ 0 h 273"/>
                <a:gd name="T12" fmla="*/ 0 w 200"/>
                <a:gd name="T13" fmla="*/ 229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0" y="229"/>
                  </a:moveTo>
                  <a:lnTo>
                    <a:pt x="53" y="251"/>
                  </a:lnTo>
                  <a:lnTo>
                    <a:pt x="107" y="273"/>
                  </a:lnTo>
                  <a:lnTo>
                    <a:pt x="200" y="44"/>
                  </a:lnTo>
                  <a:lnTo>
                    <a:pt x="147" y="22"/>
                  </a:lnTo>
                  <a:lnTo>
                    <a:pt x="93" y="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29" name="Freeform 1022"/>
            <p:cNvSpPr>
              <a:spLocks/>
            </p:cNvSpPr>
            <p:nvPr/>
          </p:nvSpPr>
          <p:spPr bwMode="auto">
            <a:xfrm>
              <a:off x="3985" y="3885"/>
              <a:ext cx="11" cy="5"/>
            </a:xfrm>
            <a:custGeom>
              <a:avLst/>
              <a:gdLst>
                <a:gd name="T0" fmla="*/ 0 w 55"/>
                <a:gd name="T1" fmla="*/ 0 h 22"/>
                <a:gd name="T2" fmla="*/ 53 w 55"/>
                <a:gd name="T3" fmla="*/ 22 h 22"/>
                <a:gd name="T4" fmla="*/ 55 w 55"/>
                <a:gd name="T5" fmla="*/ 15 h 22"/>
                <a:gd name="T6" fmla="*/ 0 w 5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2"/>
                <a:gd name="T14" fmla="*/ 55 w 5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2">
                  <a:moveTo>
                    <a:pt x="0" y="0"/>
                  </a:moveTo>
                  <a:lnTo>
                    <a:pt x="53" y="22"/>
                  </a:lnTo>
                  <a:lnTo>
                    <a:pt x="55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0" name="Line 1023"/>
            <p:cNvSpPr>
              <a:spLocks noChangeShapeType="1"/>
            </p:cNvSpPr>
            <p:nvPr/>
          </p:nvSpPr>
          <p:spPr bwMode="auto">
            <a:xfrm flipV="1">
              <a:off x="3996" y="38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1" name="Freeform 1024"/>
            <p:cNvSpPr>
              <a:spLocks/>
            </p:cNvSpPr>
            <p:nvPr/>
          </p:nvSpPr>
          <p:spPr bwMode="auto">
            <a:xfrm>
              <a:off x="3974" y="3831"/>
              <a:ext cx="35" cy="57"/>
            </a:xfrm>
            <a:custGeom>
              <a:avLst/>
              <a:gdLst>
                <a:gd name="T0" fmla="*/ 0 w 177"/>
                <a:gd name="T1" fmla="*/ 256 h 285"/>
                <a:gd name="T2" fmla="*/ 56 w 177"/>
                <a:gd name="T3" fmla="*/ 270 h 285"/>
                <a:gd name="T4" fmla="*/ 111 w 177"/>
                <a:gd name="T5" fmla="*/ 285 h 285"/>
                <a:gd name="T6" fmla="*/ 177 w 177"/>
                <a:gd name="T7" fmla="*/ 29 h 285"/>
                <a:gd name="T8" fmla="*/ 121 w 177"/>
                <a:gd name="T9" fmla="*/ 15 h 285"/>
                <a:gd name="T10" fmla="*/ 66 w 177"/>
                <a:gd name="T11" fmla="*/ 0 h 285"/>
                <a:gd name="T12" fmla="*/ 0 w 177"/>
                <a:gd name="T13" fmla="*/ 256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5"/>
                <a:gd name="T23" fmla="*/ 177 w 177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5">
                  <a:moveTo>
                    <a:pt x="0" y="256"/>
                  </a:moveTo>
                  <a:lnTo>
                    <a:pt x="56" y="270"/>
                  </a:lnTo>
                  <a:lnTo>
                    <a:pt x="111" y="285"/>
                  </a:lnTo>
                  <a:lnTo>
                    <a:pt x="177" y="29"/>
                  </a:lnTo>
                  <a:lnTo>
                    <a:pt x="121" y="15"/>
                  </a:lnTo>
                  <a:lnTo>
                    <a:pt x="66" y="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2" name="Freeform 1025"/>
            <p:cNvSpPr>
              <a:spLocks/>
            </p:cNvSpPr>
            <p:nvPr/>
          </p:nvSpPr>
          <p:spPr bwMode="auto">
            <a:xfrm>
              <a:off x="3974" y="3831"/>
              <a:ext cx="35" cy="57"/>
            </a:xfrm>
            <a:custGeom>
              <a:avLst/>
              <a:gdLst>
                <a:gd name="T0" fmla="*/ 0 w 177"/>
                <a:gd name="T1" fmla="*/ 256 h 285"/>
                <a:gd name="T2" fmla="*/ 56 w 177"/>
                <a:gd name="T3" fmla="*/ 270 h 285"/>
                <a:gd name="T4" fmla="*/ 111 w 177"/>
                <a:gd name="T5" fmla="*/ 285 h 285"/>
                <a:gd name="T6" fmla="*/ 177 w 177"/>
                <a:gd name="T7" fmla="*/ 29 h 285"/>
                <a:gd name="T8" fmla="*/ 121 w 177"/>
                <a:gd name="T9" fmla="*/ 15 h 285"/>
                <a:gd name="T10" fmla="*/ 66 w 177"/>
                <a:gd name="T11" fmla="*/ 0 h 285"/>
                <a:gd name="T12" fmla="*/ 0 w 177"/>
                <a:gd name="T13" fmla="*/ 256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5"/>
                <a:gd name="T23" fmla="*/ 177 w 177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5">
                  <a:moveTo>
                    <a:pt x="0" y="256"/>
                  </a:moveTo>
                  <a:lnTo>
                    <a:pt x="56" y="270"/>
                  </a:lnTo>
                  <a:lnTo>
                    <a:pt x="111" y="285"/>
                  </a:lnTo>
                  <a:lnTo>
                    <a:pt x="177" y="29"/>
                  </a:lnTo>
                  <a:lnTo>
                    <a:pt x="121" y="15"/>
                  </a:lnTo>
                  <a:lnTo>
                    <a:pt x="66" y="0"/>
                  </a:lnTo>
                  <a:lnTo>
                    <a:pt x="0" y="2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3" name="Freeform 1026"/>
            <p:cNvSpPr>
              <a:spLocks/>
            </p:cNvSpPr>
            <p:nvPr/>
          </p:nvSpPr>
          <p:spPr bwMode="auto">
            <a:xfrm>
              <a:off x="3998" y="3834"/>
              <a:ext cx="12" cy="3"/>
            </a:xfrm>
            <a:custGeom>
              <a:avLst/>
              <a:gdLst>
                <a:gd name="T0" fmla="*/ 0 w 58"/>
                <a:gd name="T1" fmla="*/ 0 h 14"/>
                <a:gd name="T2" fmla="*/ 56 w 58"/>
                <a:gd name="T3" fmla="*/ 14 h 14"/>
                <a:gd name="T4" fmla="*/ 58 w 58"/>
                <a:gd name="T5" fmla="*/ 8 h 14"/>
                <a:gd name="T6" fmla="*/ 0 w 5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4"/>
                <a:gd name="T14" fmla="*/ 58 w 58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4">
                  <a:moveTo>
                    <a:pt x="0" y="0"/>
                  </a:moveTo>
                  <a:lnTo>
                    <a:pt x="56" y="14"/>
                  </a:lnTo>
                  <a:lnTo>
                    <a:pt x="5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4" name="Line 1027"/>
            <p:cNvSpPr>
              <a:spLocks noChangeShapeType="1"/>
            </p:cNvSpPr>
            <p:nvPr/>
          </p:nvSpPr>
          <p:spPr bwMode="auto">
            <a:xfrm flipV="1">
              <a:off x="4009" y="38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5" name="Freeform 1028"/>
            <p:cNvSpPr>
              <a:spLocks/>
            </p:cNvSpPr>
            <p:nvPr/>
          </p:nvSpPr>
          <p:spPr bwMode="auto">
            <a:xfrm>
              <a:off x="3987" y="3778"/>
              <a:ext cx="30" cy="58"/>
            </a:xfrm>
            <a:custGeom>
              <a:avLst/>
              <a:gdLst>
                <a:gd name="T0" fmla="*/ 0 w 154"/>
                <a:gd name="T1" fmla="*/ 273 h 289"/>
                <a:gd name="T2" fmla="*/ 58 w 154"/>
                <a:gd name="T3" fmla="*/ 281 h 289"/>
                <a:gd name="T4" fmla="*/ 116 w 154"/>
                <a:gd name="T5" fmla="*/ 289 h 289"/>
                <a:gd name="T6" fmla="*/ 154 w 154"/>
                <a:gd name="T7" fmla="*/ 16 h 289"/>
                <a:gd name="T8" fmla="*/ 96 w 154"/>
                <a:gd name="T9" fmla="*/ 8 h 289"/>
                <a:gd name="T10" fmla="*/ 38 w 154"/>
                <a:gd name="T11" fmla="*/ 0 h 289"/>
                <a:gd name="T12" fmla="*/ 0 w 154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289"/>
                <a:gd name="T23" fmla="*/ 154 w 154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4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6" name="Freeform 1029"/>
            <p:cNvSpPr>
              <a:spLocks/>
            </p:cNvSpPr>
            <p:nvPr/>
          </p:nvSpPr>
          <p:spPr bwMode="auto">
            <a:xfrm>
              <a:off x="3987" y="3778"/>
              <a:ext cx="30" cy="58"/>
            </a:xfrm>
            <a:custGeom>
              <a:avLst/>
              <a:gdLst>
                <a:gd name="T0" fmla="*/ 0 w 154"/>
                <a:gd name="T1" fmla="*/ 273 h 289"/>
                <a:gd name="T2" fmla="*/ 58 w 154"/>
                <a:gd name="T3" fmla="*/ 281 h 289"/>
                <a:gd name="T4" fmla="*/ 116 w 154"/>
                <a:gd name="T5" fmla="*/ 289 h 289"/>
                <a:gd name="T6" fmla="*/ 154 w 154"/>
                <a:gd name="T7" fmla="*/ 16 h 289"/>
                <a:gd name="T8" fmla="*/ 96 w 154"/>
                <a:gd name="T9" fmla="*/ 8 h 289"/>
                <a:gd name="T10" fmla="*/ 38 w 154"/>
                <a:gd name="T11" fmla="*/ 0 h 289"/>
                <a:gd name="T12" fmla="*/ 0 w 154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289"/>
                <a:gd name="T23" fmla="*/ 154 w 154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4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7" name="Freeform 1030"/>
            <p:cNvSpPr>
              <a:spLocks/>
            </p:cNvSpPr>
            <p:nvPr/>
          </p:nvSpPr>
          <p:spPr bwMode="auto">
            <a:xfrm>
              <a:off x="4006" y="3780"/>
              <a:ext cx="11" cy="1"/>
            </a:xfrm>
            <a:custGeom>
              <a:avLst/>
              <a:gdLst>
                <a:gd name="T0" fmla="*/ 0 w 58"/>
                <a:gd name="T1" fmla="*/ 0 h 8"/>
                <a:gd name="T2" fmla="*/ 58 w 58"/>
                <a:gd name="T3" fmla="*/ 8 h 8"/>
                <a:gd name="T4" fmla="*/ 58 w 58"/>
                <a:gd name="T5" fmla="*/ 1 h 8"/>
                <a:gd name="T6" fmla="*/ 0 w 58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8"/>
                <a:gd name="T14" fmla="*/ 58 w 5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8">
                  <a:moveTo>
                    <a:pt x="0" y="0"/>
                  </a:moveTo>
                  <a:lnTo>
                    <a:pt x="58" y="8"/>
                  </a:lnTo>
                  <a:lnTo>
                    <a:pt x="58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8" name="Line 1031"/>
            <p:cNvSpPr>
              <a:spLocks noChangeShapeType="1"/>
            </p:cNvSpPr>
            <p:nvPr/>
          </p:nvSpPr>
          <p:spPr bwMode="auto">
            <a:xfrm flipV="1">
              <a:off x="4017" y="37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39" name="Freeform 1032"/>
            <p:cNvSpPr>
              <a:spLocks/>
            </p:cNvSpPr>
            <p:nvPr/>
          </p:nvSpPr>
          <p:spPr bwMode="auto">
            <a:xfrm>
              <a:off x="3994" y="3723"/>
              <a:ext cx="25" cy="57"/>
            </a:xfrm>
            <a:custGeom>
              <a:avLst/>
              <a:gdLst>
                <a:gd name="T0" fmla="*/ 0 w 123"/>
                <a:gd name="T1" fmla="*/ 281 h 283"/>
                <a:gd name="T2" fmla="*/ 58 w 123"/>
                <a:gd name="T3" fmla="*/ 282 h 283"/>
                <a:gd name="T4" fmla="*/ 116 w 123"/>
                <a:gd name="T5" fmla="*/ 283 h 283"/>
                <a:gd name="T6" fmla="*/ 123 w 123"/>
                <a:gd name="T7" fmla="*/ 2 h 283"/>
                <a:gd name="T8" fmla="*/ 66 w 123"/>
                <a:gd name="T9" fmla="*/ 1 h 283"/>
                <a:gd name="T10" fmla="*/ 8 w 123"/>
                <a:gd name="T11" fmla="*/ 0 h 283"/>
                <a:gd name="T12" fmla="*/ 0 w 123"/>
                <a:gd name="T13" fmla="*/ 281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0" y="281"/>
                  </a:moveTo>
                  <a:lnTo>
                    <a:pt x="58" y="282"/>
                  </a:lnTo>
                  <a:lnTo>
                    <a:pt x="116" y="283"/>
                  </a:lnTo>
                  <a:lnTo>
                    <a:pt x="123" y="2"/>
                  </a:lnTo>
                  <a:lnTo>
                    <a:pt x="66" y="1"/>
                  </a:lnTo>
                  <a:lnTo>
                    <a:pt x="8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0" name="Freeform 1033"/>
            <p:cNvSpPr>
              <a:spLocks/>
            </p:cNvSpPr>
            <p:nvPr/>
          </p:nvSpPr>
          <p:spPr bwMode="auto">
            <a:xfrm>
              <a:off x="3994" y="3723"/>
              <a:ext cx="25" cy="57"/>
            </a:xfrm>
            <a:custGeom>
              <a:avLst/>
              <a:gdLst>
                <a:gd name="T0" fmla="*/ 0 w 123"/>
                <a:gd name="T1" fmla="*/ 281 h 283"/>
                <a:gd name="T2" fmla="*/ 58 w 123"/>
                <a:gd name="T3" fmla="*/ 282 h 283"/>
                <a:gd name="T4" fmla="*/ 116 w 123"/>
                <a:gd name="T5" fmla="*/ 283 h 283"/>
                <a:gd name="T6" fmla="*/ 123 w 123"/>
                <a:gd name="T7" fmla="*/ 2 h 283"/>
                <a:gd name="T8" fmla="*/ 66 w 123"/>
                <a:gd name="T9" fmla="*/ 1 h 283"/>
                <a:gd name="T10" fmla="*/ 8 w 123"/>
                <a:gd name="T11" fmla="*/ 0 h 283"/>
                <a:gd name="T12" fmla="*/ 0 w 123"/>
                <a:gd name="T13" fmla="*/ 281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0" y="281"/>
                  </a:moveTo>
                  <a:lnTo>
                    <a:pt x="58" y="282"/>
                  </a:lnTo>
                  <a:lnTo>
                    <a:pt x="116" y="283"/>
                  </a:lnTo>
                  <a:lnTo>
                    <a:pt x="123" y="2"/>
                  </a:lnTo>
                  <a:lnTo>
                    <a:pt x="66" y="1"/>
                  </a:lnTo>
                  <a:lnTo>
                    <a:pt x="8" y="0"/>
                  </a:lnTo>
                  <a:lnTo>
                    <a:pt x="0" y="2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1" name="Freeform 1034"/>
            <p:cNvSpPr>
              <a:spLocks/>
            </p:cNvSpPr>
            <p:nvPr/>
          </p:nvSpPr>
          <p:spPr bwMode="auto">
            <a:xfrm>
              <a:off x="4007" y="3723"/>
              <a:ext cx="12" cy="1"/>
            </a:xfrm>
            <a:custGeom>
              <a:avLst/>
              <a:gdLst>
                <a:gd name="T0" fmla="*/ 0 w 57"/>
                <a:gd name="T1" fmla="*/ 4 h 5"/>
                <a:gd name="T2" fmla="*/ 57 w 57"/>
                <a:gd name="T3" fmla="*/ 5 h 5"/>
                <a:gd name="T4" fmla="*/ 57 w 57"/>
                <a:gd name="T5" fmla="*/ 0 h 5"/>
                <a:gd name="T6" fmla="*/ 0 w 57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"/>
                <a:gd name="T14" fmla="*/ 57 w 57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">
                  <a:moveTo>
                    <a:pt x="0" y="4"/>
                  </a:moveTo>
                  <a:lnTo>
                    <a:pt x="57" y="5"/>
                  </a:lnTo>
                  <a:lnTo>
                    <a:pt x="5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2" name="Line 1035"/>
            <p:cNvSpPr>
              <a:spLocks noChangeShapeType="1"/>
            </p:cNvSpPr>
            <p:nvPr/>
          </p:nvSpPr>
          <p:spPr bwMode="auto">
            <a:xfrm flipV="1">
              <a:off x="4019" y="37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3" name="Freeform 1036"/>
            <p:cNvSpPr>
              <a:spLocks/>
            </p:cNvSpPr>
            <p:nvPr/>
          </p:nvSpPr>
          <p:spPr bwMode="auto">
            <a:xfrm>
              <a:off x="3991" y="3667"/>
              <a:ext cx="28" cy="57"/>
            </a:xfrm>
            <a:custGeom>
              <a:avLst/>
              <a:gdLst>
                <a:gd name="T0" fmla="*/ 22 w 137"/>
                <a:gd name="T1" fmla="*/ 287 h 287"/>
                <a:gd name="T2" fmla="*/ 80 w 137"/>
                <a:gd name="T3" fmla="*/ 282 h 287"/>
                <a:gd name="T4" fmla="*/ 137 w 137"/>
                <a:gd name="T5" fmla="*/ 278 h 287"/>
                <a:gd name="T6" fmla="*/ 115 w 137"/>
                <a:gd name="T7" fmla="*/ 0 h 287"/>
                <a:gd name="T8" fmla="*/ 57 w 137"/>
                <a:gd name="T9" fmla="*/ 5 h 287"/>
                <a:gd name="T10" fmla="*/ 0 w 137"/>
                <a:gd name="T11" fmla="*/ 9 h 287"/>
                <a:gd name="T12" fmla="*/ 22 w 137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287"/>
                <a:gd name="T23" fmla="*/ 137 w 137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287">
                  <a:moveTo>
                    <a:pt x="22" y="287"/>
                  </a:moveTo>
                  <a:lnTo>
                    <a:pt x="80" y="282"/>
                  </a:lnTo>
                  <a:lnTo>
                    <a:pt x="137" y="278"/>
                  </a:lnTo>
                  <a:lnTo>
                    <a:pt x="115" y="0"/>
                  </a:lnTo>
                  <a:lnTo>
                    <a:pt x="57" y="5"/>
                  </a:lnTo>
                  <a:lnTo>
                    <a:pt x="0" y="9"/>
                  </a:lnTo>
                  <a:lnTo>
                    <a:pt x="22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4" name="Freeform 1037"/>
            <p:cNvSpPr>
              <a:spLocks/>
            </p:cNvSpPr>
            <p:nvPr/>
          </p:nvSpPr>
          <p:spPr bwMode="auto">
            <a:xfrm>
              <a:off x="3991" y="3667"/>
              <a:ext cx="28" cy="57"/>
            </a:xfrm>
            <a:custGeom>
              <a:avLst/>
              <a:gdLst>
                <a:gd name="T0" fmla="*/ 22 w 137"/>
                <a:gd name="T1" fmla="*/ 287 h 287"/>
                <a:gd name="T2" fmla="*/ 80 w 137"/>
                <a:gd name="T3" fmla="*/ 282 h 287"/>
                <a:gd name="T4" fmla="*/ 137 w 137"/>
                <a:gd name="T5" fmla="*/ 278 h 287"/>
                <a:gd name="T6" fmla="*/ 115 w 137"/>
                <a:gd name="T7" fmla="*/ 0 h 287"/>
                <a:gd name="T8" fmla="*/ 57 w 137"/>
                <a:gd name="T9" fmla="*/ 5 h 287"/>
                <a:gd name="T10" fmla="*/ 0 w 137"/>
                <a:gd name="T11" fmla="*/ 9 h 287"/>
                <a:gd name="T12" fmla="*/ 22 w 137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287"/>
                <a:gd name="T23" fmla="*/ 137 w 137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287">
                  <a:moveTo>
                    <a:pt x="22" y="287"/>
                  </a:moveTo>
                  <a:lnTo>
                    <a:pt x="80" y="282"/>
                  </a:lnTo>
                  <a:lnTo>
                    <a:pt x="137" y="278"/>
                  </a:lnTo>
                  <a:lnTo>
                    <a:pt x="115" y="0"/>
                  </a:lnTo>
                  <a:lnTo>
                    <a:pt x="57" y="5"/>
                  </a:lnTo>
                  <a:lnTo>
                    <a:pt x="0" y="9"/>
                  </a:lnTo>
                  <a:lnTo>
                    <a:pt x="22" y="2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5" name="Freeform 1038"/>
            <p:cNvSpPr>
              <a:spLocks/>
            </p:cNvSpPr>
            <p:nvPr/>
          </p:nvSpPr>
          <p:spPr bwMode="auto">
            <a:xfrm>
              <a:off x="4003" y="3666"/>
              <a:ext cx="11" cy="2"/>
            </a:xfrm>
            <a:custGeom>
              <a:avLst/>
              <a:gdLst>
                <a:gd name="T0" fmla="*/ 0 w 58"/>
                <a:gd name="T1" fmla="*/ 11 h 11"/>
                <a:gd name="T2" fmla="*/ 58 w 58"/>
                <a:gd name="T3" fmla="*/ 6 h 11"/>
                <a:gd name="T4" fmla="*/ 57 w 58"/>
                <a:gd name="T5" fmla="*/ 0 h 11"/>
                <a:gd name="T6" fmla="*/ 0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11"/>
                  </a:moveTo>
                  <a:lnTo>
                    <a:pt x="58" y="6"/>
                  </a:lnTo>
                  <a:lnTo>
                    <a:pt x="5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6" name="Line 1039"/>
            <p:cNvSpPr>
              <a:spLocks noChangeShapeType="1"/>
            </p:cNvSpPr>
            <p:nvPr/>
          </p:nvSpPr>
          <p:spPr bwMode="auto">
            <a:xfrm flipH="1" flipV="1">
              <a:off x="4014" y="36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7" name="Freeform 1040"/>
            <p:cNvSpPr>
              <a:spLocks/>
            </p:cNvSpPr>
            <p:nvPr/>
          </p:nvSpPr>
          <p:spPr bwMode="auto">
            <a:xfrm>
              <a:off x="3981" y="3613"/>
              <a:ext cx="33" cy="57"/>
            </a:xfrm>
            <a:custGeom>
              <a:avLst/>
              <a:gdLst>
                <a:gd name="T0" fmla="*/ 52 w 165"/>
                <a:gd name="T1" fmla="*/ 288 h 288"/>
                <a:gd name="T2" fmla="*/ 108 w 165"/>
                <a:gd name="T3" fmla="*/ 277 h 288"/>
                <a:gd name="T4" fmla="*/ 165 w 165"/>
                <a:gd name="T5" fmla="*/ 266 h 288"/>
                <a:gd name="T6" fmla="*/ 113 w 165"/>
                <a:gd name="T7" fmla="*/ 0 h 288"/>
                <a:gd name="T8" fmla="*/ 56 w 165"/>
                <a:gd name="T9" fmla="*/ 11 h 288"/>
                <a:gd name="T10" fmla="*/ 0 w 165"/>
                <a:gd name="T11" fmla="*/ 23 h 288"/>
                <a:gd name="T12" fmla="*/ 52 w 165"/>
                <a:gd name="T13" fmla="*/ 288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52" y="288"/>
                  </a:moveTo>
                  <a:lnTo>
                    <a:pt x="108" y="277"/>
                  </a:lnTo>
                  <a:lnTo>
                    <a:pt x="165" y="266"/>
                  </a:lnTo>
                  <a:lnTo>
                    <a:pt x="113" y="0"/>
                  </a:lnTo>
                  <a:lnTo>
                    <a:pt x="56" y="11"/>
                  </a:lnTo>
                  <a:lnTo>
                    <a:pt x="0" y="23"/>
                  </a:lnTo>
                  <a:lnTo>
                    <a:pt x="52" y="2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8" name="Freeform 1041"/>
            <p:cNvSpPr>
              <a:spLocks/>
            </p:cNvSpPr>
            <p:nvPr/>
          </p:nvSpPr>
          <p:spPr bwMode="auto">
            <a:xfrm>
              <a:off x="3981" y="3613"/>
              <a:ext cx="33" cy="57"/>
            </a:xfrm>
            <a:custGeom>
              <a:avLst/>
              <a:gdLst>
                <a:gd name="T0" fmla="*/ 52 w 165"/>
                <a:gd name="T1" fmla="*/ 288 h 288"/>
                <a:gd name="T2" fmla="*/ 108 w 165"/>
                <a:gd name="T3" fmla="*/ 277 h 288"/>
                <a:gd name="T4" fmla="*/ 165 w 165"/>
                <a:gd name="T5" fmla="*/ 266 h 288"/>
                <a:gd name="T6" fmla="*/ 113 w 165"/>
                <a:gd name="T7" fmla="*/ 0 h 288"/>
                <a:gd name="T8" fmla="*/ 56 w 165"/>
                <a:gd name="T9" fmla="*/ 11 h 288"/>
                <a:gd name="T10" fmla="*/ 0 w 165"/>
                <a:gd name="T11" fmla="*/ 23 h 288"/>
                <a:gd name="T12" fmla="*/ 52 w 165"/>
                <a:gd name="T13" fmla="*/ 288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52" y="288"/>
                  </a:moveTo>
                  <a:lnTo>
                    <a:pt x="108" y="277"/>
                  </a:lnTo>
                  <a:lnTo>
                    <a:pt x="165" y="266"/>
                  </a:lnTo>
                  <a:lnTo>
                    <a:pt x="113" y="0"/>
                  </a:lnTo>
                  <a:lnTo>
                    <a:pt x="56" y="11"/>
                  </a:lnTo>
                  <a:lnTo>
                    <a:pt x="0" y="23"/>
                  </a:lnTo>
                  <a:lnTo>
                    <a:pt x="52" y="2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49" name="Freeform 1042"/>
            <p:cNvSpPr>
              <a:spLocks/>
            </p:cNvSpPr>
            <p:nvPr/>
          </p:nvSpPr>
          <p:spPr bwMode="auto">
            <a:xfrm>
              <a:off x="3992" y="3611"/>
              <a:ext cx="12" cy="4"/>
            </a:xfrm>
            <a:custGeom>
              <a:avLst/>
              <a:gdLst>
                <a:gd name="T0" fmla="*/ 0 w 57"/>
                <a:gd name="T1" fmla="*/ 17 h 17"/>
                <a:gd name="T2" fmla="*/ 57 w 57"/>
                <a:gd name="T3" fmla="*/ 6 h 17"/>
                <a:gd name="T4" fmla="*/ 55 w 57"/>
                <a:gd name="T5" fmla="*/ 0 h 17"/>
                <a:gd name="T6" fmla="*/ 0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17"/>
                  </a:moveTo>
                  <a:lnTo>
                    <a:pt x="57" y="6"/>
                  </a:lnTo>
                  <a:lnTo>
                    <a:pt x="55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0" name="Line 1043"/>
            <p:cNvSpPr>
              <a:spLocks noChangeShapeType="1"/>
            </p:cNvSpPr>
            <p:nvPr/>
          </p:nvSpPr>
          <p:spPr bwMode="auto">
            <a:xfrm flipH="1" flipV="1">
              <a:off x="4003" y="361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1" name="Freeform 1044"/>
            <p:cNvSpPr>
              <a:spLocks/>
            </p:cNvSpPr>
            <p:nvPr/>
          </p:nvSpPr>
          <p:spPr bwMode="auto">
            <a:xfrm>
              <a:off x="3966" y="3563"/>
              <a:ext cx="37" cy="55"/>
            </a:xfrm>
            <a:custGeom>
              <a:avLst/>
              <a:gdLst>
                <a:gd name="T0" fmla="*/ 80 w 189"/>
                <a:gd name="T1" fmla="*/ 278 h 278"/>
                <a:gd name="T2" fmla="*/ 134 w 189"/>
                <a:gd name="T3" fmla="*/ 260 h 278"/>
                <a:gd name="T4" fmla="*/ 189 w 189"/>
                <a:gd name="T5" fmla="*/ 243 h 278"/>
                <a:gd name="T6" fmla="*/ 109 w 189"/>
                <a:gd name="T7" fmla="*/ 0 h 278"/>
                <a:gd name="T8" fmla="*/ 54 w 189"/>
                <a:gd name="T9" fmla="*/ 17 h 278"/>
                <a:gd name="T10" fmla="*/ 0 w 189"/>
                <a:gd name="T11" fmla="*/ 35 h 278"/>
                <a:gd name="T12" fmla="*/ 80 w 189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80" y="278"/>
                  </a:moveTo>
                  <a:lnTo>
                    <a:pt x="134" y="260"/>
                  </a:lnTo>
                  <a:lnTo>
                    <a:pt x="189" y="243"/>
                  </a:lnTo>
                  <a:lnTo>
                    <a:pt x="109" y="0"/>
                  </a:lnTo>
                  <a:lnTo>
                    <a:pt x="54" y="17"/>
                  </a:lnTo>
                  <a:lnTo>
                    <a:pt x="0" y="35"/>
                  </a:lnTo>
                  <a:lnTo>
                    <a:pt x="80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2" name="Freeform 1045"/>
            <p:cNvSpPr>
              <a:spLocks/>
            </p:cNvSpPr>
            <p:nvPr/>
          </p:nvSpPr>
          <p:spPr bwMode="auto">
            <a:xfrm>
              <a:off x="3966" y="3563"/>
              <a:ext cx="37" cy="55"/>
            </a:xfrm>
            <a:custGeom>
              <a:avLst/>
              <a:gdLst>
                <a:gd name="T0" fmla="*/ 80 w 189"/>
                <a:gd name="T1" fmla="*/ 278 h 278"/>
                <a:gd name="T2" fmla="*/ 134 w 189"/>
                <a:gd name="T3" fmla="*/ 260 h 278"/>
                <a:gd name="T4" fmla="*/ 189 w 189"/>
                <a:gd name="T5" fmla="*/ 243 h 278"/>
                <a:gd name="T6" fmla="*/ 109 w 189"/>
                <a:gd name="T7" fmla="*/ 0 h 278"/>
                <a:gd name="T8" fmla="*/ 54 w 189"/>
                <a:gd name="T9" fmla="*/ 17 h 278"/>
                <a:gd name="T10" fmla="*/ 0 w 189"/>
                <a:gd name="T11" fmla="*/ 35 h 278"/>
                <a:gd name="T12" fmla="*/ 80 w 189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80" y="278"/>
                  </a:moveTo>
                  <a:lnTo>
                    <a:pt x="134" y="260"/>
                  </a:lnTo>
                  <a:lnTo>
                    <a:pt x="189" y="243"/>
                  </a:lnTo>
                  <a:lnTo>
                    <a:pt x="109" y="0"/>
                  </a:lnTo>
                  <a:lnTo>
                    <a:pt x="54" y="17"/>
                  </a:lnTo>
                  <a:lnTo>
                    <a:pt x="0" y="35"/>
                  </a:lnTo>
                  <a:lnTo>
                    <a:pt x="80" y="2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3" name="Freeform 1046"/>
            <p:cNvSpPr>
              <a:spLocks/>
            </p:cNvSpPr>
            <p:nvPr/>
          </p:nvSpPr>
          <p:spPr bwMode="auto">
            <a:xfrm>
              <a:off x="3976" y="3561"/>
              <a:ext cx="11" cy="5"/>
            </a:xfrm>
            <a:custGeom>
              <a:avLst/>
              <a:gdLst>
                <a:gd name="T0" fmla="*/ 0 w 55"/>
                <a:gd name="T1" fmla="*/ 25 h 25"/>
                <a:gd name="T2" fmla="*/ 55 w 55"/>
                <a:gd name="T3" fmla="*/ 8 h 25"/>
                <a:gd name="T4" fmla="*/ 52 w 55"/>
                <a:gd name="T5" fmla="*/ 0 h 25"/>
                <a:gd name="T6" fmla="*/ 0 w 5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0" y="25"/>
                  </a:moveTo>
                  <a:lnTo>
                    <a:pt x="55" y="8"/>
                  </a:lnTo>
                  <a:lnTo>
                    <a:pt x="5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4" name="Line 1047"/>
            <p:cNvSpPr>
              <a:spLocks noChangeShapeType="1"/>
            </p:cNvSpPr>
            <p:nvPr/>
          </p:nvSpPr>
          <p:spPr bwMode="auto">
            <a:xfrm flipH="1" flipV="1">
              <a:off x="3987" y="3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5" name="Freeform 1048"/>
            <p:cNvSpPr>
              <a:spLocks/>
            </p:cNvSpPr>
            <p:nvPr/>
          </p:nvSpPr>
          <p:spPr bwMode="auto">
            <a:xfrm>
              <a:off x="3945" y="3519"/>
              <a:ext cx="42" cy="52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7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5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7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5"/>
                  </a:lnTo>
                  <a:lnTo>
                    <a:pt x="0" y="51"/>
                  </a:lnTo>
                  <a:lnTo>
                    <a:pt x="104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6" name="Freeform 1049"/>
            <p:cNvSpPr>
              <a:spLocks/>
            </p:cNvSpPr>
            <p:nvPr/>
          </p:nvSpPr>
          <p:spPr bwMode="auto">
            <a:xfrm>
              <a:off x="3945" y="3519"/>
              <a:ext cx="42" cy="52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7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5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7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5"/>
                  </a:lnTo>
                  <a:lnTo>
                    <a:pt x="0" y="51"/>
                  </a:lnTo>
                  <a:lnTo>
                    <a:pt x="104" y="2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7" name="Freeform 1050"/>
            <p:cNvSpPr>
              <a:spLocks/>
            </p:cNvSpPr>
            <p:nvPr/>
          </p:nvSpPr>
          <p:spPr bwMode="auto">
            <a:xfrm>
              <a:off x="3956" y="3517"/>
              <a:ext cx="10" cy="7"/>
            </a:xfrm>
            <a:custGeom>
              <a:avLst/>
              <a:gdLst>
                <a:gd name="T0" fmla="*/ 0 w 52"/>
                <a:gd name="T1" fmla="*/ 34 h 34"/>
                <a:gd name="T2" fmla="*/ 52 w 52"/>
                <a:gd name="T3" fmla="*/ 9 h 34"/>
                <a:gd name="T4" fmla="*/ 47 w 52"/>
                <a:gd name="T5" fmla="*/ 0 h 34"/>
                <a:gd name="T6" fmla="*/ 0 w 52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4"/>
                <a:gd name="T14" fmla="*/ 52 w 5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4">
                  <a:moveTo>
                    <a:pt x="0" y="34"/>
                  </a:moveTo>
                  <a:lnTo>
                    <a:pt x="52" y="9"/>
                  </a:lnTo>
                  <a:lnTo>
                    <a:pt x="47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8" name="Line 1051"/>
            <p:cNvSpPr>
              <a:spLocks noChangeShapeType="1"/>
            </p:cNvSpPr>
            <p:nvPr/>
          </p:nvSpPr>
          <p:spPr bwMode="auto">
            <a:xfrm flipH="1" flipV="1">
              <a:off x="3965" y="351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59" name="Freeform 1052"/>
            <p:cNvSpPr>
              <a:spLocks/>
            </p:cNvSpPr>
            <p:nvPr/>
          </p:nvSpPr>
          <p:spPr bwMode="auto">
            <a:xfrm>
              <a:off x="3921" y="3482"/>
              <a:ext cx="44" cy="49"/>
            </a:xfrm>
            <a:custGeom>
              <a:avLst/>
              <a:gdLst>
                <a:gd name="T0" fmla="*/ 126 w 220"/>
                <a:gd name="T1" fmla="*/ 243 h 243"/>
                <a:gd name="T2" fmla="*/ 173 w 220"/>
                <a:gd name="T3" fmla="*/ 208 h 243"/>
                <a:gd name="T4" fmla="*/ 220 w 220"/>
                <a:gd name="T5" fmla="*/ 174 h 243"/>
                <a:gd name="T6" fmla="*/ 93 w 220"/>
                <a:gd name="T7" fmla="*/ 0 h 243"/>
                <a:gd name="T8" fmla="*/ 46 w 220"/>
                <a:gd name="T9" fmla="*/ 34 h 243"/>
                <a:gd name="T10" fmla="*/ 0 w 220"/>
                <a:gd name="T11" fmla="*/ 69 h 243"/>
                <a:gd name="T12" fmla="*/ 126 w 220"/>
                <a:gd name="T13" fmla="*/ 24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43"/>
                <a:gd name="T23" fmla="*/ 220 w 220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43">
                  <a:moveTo>
                    <a:pt x="126" y="243"/>
                  </a:moveTo>
                  <a:lnTo>
                    <a:pt x="173" y="208"/>
                  </a:lnTo>
                  <a:lnTo>
                    <a:pt x="220" y="174"/>
                  </a:lnTo>
                  <a:lnTo>
                    <a:pt x="93" y="0"/>
                  </a:lnTo>
                  <a:lnTo>
                    <a:pt x="46" y="34"/>
                  </a:lnTo>
                  <a:lnTo>
                    <a:pt x="0" y="69"/>
                  </a:lnTo>
                  <a:lnTo>
                    <a:pt x="126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0" name="Freeform 1053"/>
            <p:cNvSpPr>
              <a:spLocks/>
            </p:cNvSpPr>
            <p:nvPr/>
          </p:nvSpPr>
          <p:spPr bwMode="auto">
            <a:xfrm>
              <a:off x="3921" y="3482"/>
              <a:ext cx="44" cy="49"/>
            </a:xfrm>
            <a:custGeom>
              <a:avLst/>
              <a:gdLst>
                <a:gd name="T0" fmla="*/ 126 w 220"/>
                <a:gd name="T1" fmla="*/ 243 h 243"/>
                <a:gd name="T2" fmla="*/ 173 w 220"/>
                <a:gd name="T3" fmla="*/ 208 h 243"/>
                <a:gd name="T4" fmla="*/ 220 w 220"/>
                <a:gd name="T5" fmla="*/ 174 h 243"/>
                <a:gd name="T6" fmla="*/ 93 w 220"/>
                <a:gd name="T7" fmla="*/ 0 h 243"/>
                <a:gd name="T8" fmla="*/ 46 w 220"/>
                <a:gd name="T9" fmla="*/ 34 h 243"/>
                <a:gd name="T10" fmla="*/ 0 w 220"/>
                <a:gd name="T11" fmla="*/ 69 h 243"/>
                <a:gd name="T12" fmla="*/ 126 w 220"/>
                <a:gd name="T13" fmla="*/ 24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43"/>
                <a:gd name="T23" fmla="*/ 220 w 220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43">
                  <a:moveTo>
                    <a:pt x="126" y="243"/>
                  </a:moveTo>
                  <a:lnTo>
                    <a:pt x="173" y="208"/>
                  </a:lnTo>
                  <a:lnTo>
                    <a:pt x="220" y="174"/>
                  </a:lnTo>
                  <a:lnTo>
                    <a:pt x="93" y="0"/>
                  </a:lnTo>
                  <a:lnTo>
                    <a:pt x="46" y="34"/>
                  </a:lnTo>
                  <a:lnTo>
                    <a:pt x="0" y="69"/>
                  </a:lnTo>
                  <a:lnTo>
                    <a:pt x="126" y="2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1" name="Freeform 1054"/>
            <p:cNvSpPr>
              <a:spLocks/>
            </p:cNvSpPr>
            <p:nvPr/>
          </p:nvSpPr>
          <p:spPr bwMode="auto">
            <a:xfrm>
              <a:off x="3930" y="3481"/>
              <a:ext cx="10" cy="8"/>
            </a:xfrm>
            <a:custGeom>
              <a:avLst/>
              <a:gdLst>
                <a:gd name="T0" fmla="*/ 0 w 47"/>
                <a:gd name="T1" fmla="*/ 42 h 42"/>
                <a:gd name="T2" fmla="*/ 47 w 47"/>
                <a:gd name="T3" fmla="*/ 8 h 42"/>
                <a:gd name="T4" fmla="*/ 39 w 47"/>
                <a:gd name="T5" fmla="*/ 0 h 42"/>
                <a:gd name="T6" fmla="*/ 0 w 47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2"/>
                <a:gd name="T14" fmla="*/ 47 w 47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2">
                  <a:moveTo>
                    <a:pt x="0" y="42"/>
                  </a:moveTo>
                  <a:lnTo>
                    <a:pt x="47" y="8"/>
                  </a:lnTo>
                  <a:lnTo>
                    <a:pt x="3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2" name="Line 1055"/>
            <p:cNvSpPr>
              <a:spLocks noChangeShapeType="1"/>
            </p:cNvSpPr>
            <p:nvPr/>
          </p:nvSpPr>
          <p:spPr bwMode="auto">
            <a:xfrm flipH="1" flipV="1">
              <a:off x="3938" y="3481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3" name="Freeform 1056"/>
            <p:cNvSpPr>
              <a:spLocks/>
            </p:cNvSpPr>
            <p:nvPr/>
          </p:nvSpPr>
          <p:spPr bwMode="auto">
            <a:xfrm>
              <a:off x="3894" y="3455"/>
              <a:ext cx="44" cy="42"/>
            </a:xfrm>
            <a:custGeom>
              <a:avLst/>
              <a:gdLst>
                <a:gd name="T0" fmla="*/ 141 w 218"/>
                <a:gd name="T1" fmla="*/ 213 h 213"/>
                <a:gd name="T2" fmla="*/ 179 w 218"/>
                <a:gd name="T3" fmla="*/ 171 h 213"/>
                <a:gd name="T4" fmla="*/ 218 w 218"/>
                <a:gd name="T5" fmla="*/ 129 h 213"/>
                <a:gd name="T6" fmla="*/ 77 w 218"/>
                <a:gd name="T7" fmla="*/ 0 h 213"/>
                <a:gd name="T8" fmla="*/ 38 w 218"/>
                <a:gd name="T9" fmla="*/ 42 h 213"/>
                <a:gd name="T10" fmla="*/ 0 w 218"/>
                <a:gd name="T11" fmla="*/ 85 h 213"/>
                <a:gd name="T12" fmla="*/ 141 w 218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13"/>
                <a:gd name="T23" fmla="*/ 218 w 21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13">
                  <a:moveTo>
                    <a:pt x="141" y="213"/>
                  </a:moveTo>
                  <a:lnTo>
                    <a:pt x="179" y="171"/>
                  </a:lnTo>
                  <a:lnTo>
                    <a:pt x="218" y="129"/>
                  </a:lnTo>
                  <a:lnTo>
                    <a:pt x="77" y="0"/>
                  </a:lnTo>
                  <a:lnTo>
                    <a:pt x="38" y="42"/>
                  </a:lnTo>
                  <a:lnTo>
                    <a:pt x="0" y="85"/>
                  </a:lnTo>
                  <a:lnTo>
                    <a:pt x="141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4" name="Freeform 1057"/>
            <p:cNvSpPr>
              <a:spLocks/>
            </p:cNvSpPr>
            <p:nvPr/>
          </p:nvSpPr>
          <p:spPr bwMode="auto">
            <a:xfrm>
              <a:off x="3894" y="3455"/>
              <a:ext cx="44" cy="42"/>
            </a:xfrm>
            <a:custGeom>
              <a:avLst/>
              <a:gdLst>
                <a:gd name="T0" fmla="*/ 141 w 218"/>
                <a:gd name="T1" fmla="*/ 213 h 213"/>
                <a:gd name="T2" fmla="*/ 179 w 218"/>
                <a:gd name="T3" fmla="*/ 171 h 213"/>
                <a:gd name="T4" fmla="*/ 218 w 218"/>
                <a:gd name="T5" fmla="*/ 129 h 213"/>
                <a:gd name="T6" fmla="*/ 77 w 218"/>
                <a:gd name="T7" fmla="*/ 0 h 213"/>
                <a:gd name="T8" fmla="*/ 38 w 218"/>
                <a:gd name="T9" fmla="*/ 42 h 213"/>
                <a:gd name="T10" fmla="*/ 0 w 218"/>
                <a:gd name="T11" fmla="*/ 85 h 213"/>
                <a:gd name="T12" fmla="*/ 141 w 218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13"/>
                <a:gd name="T23" fmla="*/ 218 w 21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13">
                  <a:moveTo>
                    <a:pt x="141" y="213"/>
                  </a:moveTo>
                  <a:lnTo>
                    <a:pt x="179" y="171"/>
                  </a:lnTo>
                  <a:lnTo>
                    <a:pt x="218" y="129"/>
                  </a:lnTo>
                  <a:lnTo>
                    <a:pt x="77" y="0"/>
                  </a:lnTo>
                  <a:lnTo>
                    <a:pt x="38" y="42"/>
                  </a:lnTo>
                  <a:lnTo>
                    <a:pt x="0" y="85"/>
                  </a:lnTo>
                  <a:lnTo>
                    <a:pt x="141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5" name="Freeform 1058"/>
            <p:cNvSpPr>
              <a:spLocks/>
            </p:cNvSpPr>
            <p:nvPr/>
          </p:nvSpPr>
          <p:spPr bwMode="auto">
            <a:xfrm>
              <a:off x="3902" y="3453"/>
              <a:ext cx="8" cy="10"/>
            </a:xfrm>
            <a:custGeom>
              <a:avLst/>
              <a:gdLst>
                <a:gd name="T0" fmla="*/ 0 w 39"/>
                <a:gd name="T1" fmla="*/ 51 h 51"/>
                <a:gd name="T2" fmla="*/ 39 w 39"/>
                <a:gd name="T3" fmla="*/ 9 h 51"/>
                <a:gd name="T4" fmla="*/ 35 w 39"/>
                <a:gd name="T5" fmla="*/ 5 h 51"/>
                <a:gd name="T6" fmla="*/ 27 w 39"/>
                <a:gd name="T7" fmla="*/ 0 h 51"/>
                <a:gd name="T8" fmla="*/ 0 w 39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1"/>
                <a:gd name="T17" fmla="*/ 39 w 3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1">
                  <a:moveTo>
                    <a:pt x="0" y="51"/>
                  </a:moveTo>
                  <a:lnTo>
                    <a:pt x="39" y="9"/>
                  </a:lnTo>
                  <a:lnTo>
                    <a:pt x="35" y="5"/>
                  </a:lnTo>
                  <a:lnTo>
                    <a:pt x="2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6" name="Freeform 1059"/>
            <p:cNvSpPr>
              <a:spLocks/>
            </p:cNvSpPr>
            <p:nvPr/>
          </p:nvSpPr>
          <p:spPr bwMode="auto">
            <a:xfrm>
              <a:off x="3907" y="3453"/>
              <a:ext cx="3" cy="2"/>
            </a:xfrm>
            <a:custGeom>
              <a:avLst/>
              <a:gdLst>
                <a:gd name="T0" fmla="*/ 12 w 12"/>
                <a:gd name="T1" fmla="*/ 9 h 9"/>
                <a:gd name="T2" fmla="*/ 8 w 12"/>
                <a:gd name="T3" fmla="*/ 5 h 9"/>
                <a:gd name="T4" fmla="*/ 0 w 12"/>
                <a:gd name="T5" fmla="*/ 0 h 9"/>
                <a:gd name="T6" fmla="*/ 0 60000 65536"/>
                <a:gd name="T7" fmla="*/ 0 60000 65536"/>
                <a:gd name="T8" fmla="*/ 0 60000 65536"/>
                <a:gd name="T9" fmla="*/ 0 w 12"/>
                <a:gd name="T10" fmla="*/ 0 h 9"/>
                <a:gd name="T11" fmla="*/ 12 w 12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9">
                  <a:moveTo>
                    <a:pt x="12" y="9"/>
                  </a:moveTo>
                  <a:lnTo>
                    <a:pt x="8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7" name="Freeform 1060"/>
            <p:cNvSpPr>
              <a:spLocks/>
            </p:cNvSpPr>
            <p:nvPr/>
          </p:nvSpPr>
          <p:spPr bwMode="auto">
            <a:xfrm>
              <a:off x="3866" y="3437"/>
              <a:ext cx="41" cy="36"/>
            </a:xfrm>
            <a:custGeom>
              <a:avLst/>
              <a:gdLst>
                <a:gd name="T0" fmla="*/ 153 w 206"/>
                <a:gd name="T1" fmla="*/ 180 h 180"/>
                <a:gd name="T2" fmla="*/ 179 w 206"/>
                <a:gd name="T3" fmla="*/ 129 h 180"/>
                <a:gd name="T4" fmla="*/ 206 w 206"/>
                <a:gd name="T5" fmla="*/ 78 h 180"/>
                <a:gd name="T6" fmla="*/ 53 w 206"/>
                <a:gd name="T7" fmla="*/ 0 h 180"/>
                <a:gd name="T8" fmla="*/ 26 w 206"/>
                <a:gd name="T9" fmla="*/ 51 h 180"/>
                <a:gd name="T10" fmla="*/ 0 w 206"/>
                <a:gd name="T11" fmla="*/ 102 h 180"/>
                <a:gd name="T12" fmla="*/ 153 w 206"/>
                <a:gd name="T13" fmla="*/ 18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153" y="180"/>
                  </a:moveTo>
                  <a:lnTo>
                    <a:pt x="179" y="129"/>
                  </a:lnTo>
                  <a:lnTo>
                    <a:pt x="206" y="78"/>
                  </a:lnTo>
                  <a:lnTo>
                    <a:pt x="53" y="0"/>
                  </a:lnTo>
                  <a:lnTo>
                    <a:pt x="26" y="51"/>
                  </a:lnTo>
                  <a:lnTo>
                    <a:pt x="0" y="102"/>
                  </a:lnTo>
                  <a:lnTo>
                    <a:pt x="15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8" name="Freeform 1061"/>
            <p:cNvSpPr>
              <a:spLocks/>
            </p:cNvSpPr>
            <p:nvPr/>
          </p:nvSpPr>
          <p:spPr bwMode="auto">
            <a:xfrm>
              <a:off x="3866" y="3437"/>
              <a:ext cx="41" cy="36"/>
            </a:xfrm>
            <a:custGeom>
              <a:avLst/>
              <a:gdLst>
                <a:gd name="T0" fmla="*/ 153 w 206"/>
                <a:gd name="T1" fmla="*/ 180 h 180"/>
                <a:gd name="T2" fmla="*/ 179 w 206"/>
                <a:gd name="T3" fmla="*/ 129 h 180"/>
                <a:gd name="T4" fmla="*/ 206 w 206"/>
                <a:gd name="T5" fmla="*/ 78 h 180"/>
                <a:gd name="T6" fmla="*/ 53 w 206"/>
                <a:gd name="T7" fmla="*/ 0 h 180"/>
                <a:gd name="T8" fmla="*/ 26 w 206"/>
                <a:gd name="T9" fmla="*/ 51 h 180"/>
                <a:gd name="T10" fmla="*/ 0 w 206"/>
                <a:gd name="T11" fmla="*/ 102 h 180"/>
                <a:gd name="T12" fmla="*/ 153 w 206"/>
                <a:gd name="T13" fmla="*/ 18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153" y="180"/>
                  </a:moveTo>
                  <a:lnTo>
                    <a:pt x="179" y="129"/>
                  </a:lnTo>
                  <a:lnTo>
                    <a:pt x="206" y="78"/>
                  </a:lnTo>
                  <a:lnTo>
                    <a:pt x="53" y="0"/>
                  </a:lnTo>
                  <a:lnTo>
                    <a:pt x="26" y="51"/>
                  </a:lnTo>
                  <a:lnTo>
                    <a:pt x="0" y="102"/>
                  </a:lnTo>
                  <a:lnTo>
                    <a:pt x="153" y="1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69" name="Freeform 1062"/>
            <p:cNvSpPr>
              <a:spLocks/>
            </p:cNvSpPr>
            <p:nvPr/>
          </p:nvSpPr>
          <p:spPr bwMode="auto">
            <a:xfrm>
              <a:off x="3871" y="3436"/>
              <a:ext cx="6" cy="12"/>
            </a:xfrm>
            <a:custGeom>
              <a:avLst/>
              <a:gdLst>
                <a:gd name="T0" fmla="*/ 0 w 27"/>
                <a:gd name="T1" fmla="*/ 57 h 57"/>
                <a:gd name="T2" fmla="*/ 27 w 27"/>
                <a:gd name="T3" fmla="*/ 6 h 57"/>
                <a:gd name="T4" fmla="*/ 20 w 27"/>
                <a:gd name="T5" fmla="*/ 2 h 57"/>
                <a:gd name="T6" fmla="*/ 10 w 27"/>
                <a:gd name="T7" fmla="*/ 0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27" y="6"/>
                  </a:lnTo>
                  <a:lnTo>
                    <a:pt x="20" y="2"/>
                  </a:lnTo>
                  <a:lnTo>
                    <a:pt x="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0" name="Freeform 1063"/>
            <p:cNvSpPr>
              <a:spLocks/>
            </p:cNvSpPr>
            <p:nvPr/>
          </p:nvSpPr>
          <p:spPr bwMode="auto">
            <a:xfrm>
              <a:off x="3873" y="3436"/>
              <a:ext cx="4" cy="1"/>
            </a:xfrm>
            <a:custGeom>
              <a:avLst/>
              <a:gdLst>
                <a:gd name="T0" fmla="*/ 17 w 17"/>
                <a:gd name="T1" fmla="*/ 6 h 6"/>
                <a:gd name="T2" fmla="*/ 10 w 17"/>
                <a:gd name="T3" fmla="*/ 2 h 6"/>
                <a:gd name="T4" fmla="*/ 0 w 17"/>
                <a:gd name="T5" fmla="*/ 0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6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1" name="Freeform 1064"/>
            <p:cNvSpPr>
              <a:spLocks/>
            </p:cNvSpPr>
            <p:nvPr/>
          </p:nvSpPr>
          <p:spPr bwMode="auto">
            <a:xfrm>
              <a:off x="3837" y="3431"/>
              <a:ext cx="36" cy="28"/>
            </a:xfrm>
            <a:custGeom>
              <a:avLst/>
              <a:gdLst>
                <a:gd name="T0" fmla="*/ 160 w 180"/>
                <a:gd name="T1" fmla="*/ 140 h 140"/>
                <a:gd name="T2" fmla="*/ 170 w 180"/>
                <a:gd name="T3" fmla="*/ 84 h 140"/>
                <a:gd name="T4" fmla="*/ 180 w 180"/>
                <a:gd name="T5" fmla="*/ 27 h 140"/>
                <a:gd name="T6" fmla="*/ 20 w 180"/>
                <a:gd name="T7" fmla="*/ 0 h 140"/>
                <a:gd name="T8" fmla="*/ 10 w 180"/>
                <a:gd name="T9" fmla="*/ 57 h 140"/>
                <a:gd name="T10" fmla="*/ 0 w 180"/>
                <a:gd name="T11" fmla="*/ 114 h 140"/>
                <a:gd name="T12" fmla="*/ 160 w 18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140"/>
                <a:gd name="T23" fmla="*/ 180 w 18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140">
                  <a:moveTo>
                    <a:pt x="160" y="140"/>
                  </a:moveTo>
                  <a:lnTo>
                    <a:pt x="170" y="84"/>
                  </a:lnTo>
                  <a:lnTo>
                    <a:pt x="180" y="27"/>
                  </a:lnTo>
                  <a:lnTo>
                    <a:pt x="20" y="0"/>
                  </a:lnTo>
                  <a:lnTo>
                    <a:pt x="10" y="57"/>
                  </a:lnTo>
                  <a:lnTo>
                    <a:pt x="0" y="114"/>
                  </a:lnTo>
                  <a:lnTo>
                    <a:pt x="160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2" name="Freeform 1065"/>
            <p:cNvSpPr>
              <a:spLocks/>
            </p:cNvSpPr>
            <p:nvPr/>
          </p:nvSpPr>
          <p:spPr bwMode="auto">
            <a:xfrm>
              <a:off x="3837" y="3431"/>
              <a:ext cx="36" cy="28"/>
            </a:xfrm>
            <a:custGeom>
              <a:avLst/>
              <a:gdLst>
                <a:gd name="T0" fmla="*/ 160 w 180"/>
                <a:gd name="T1" fmla="*/ 140 h 140"/>
                <a:gd name="T2" fmla="*/ 170 w 180"/>
                <a:gd name="T3" fmla="*/ 84 h 140"/>
                <a:gd name="T4" fmla="*/ 180 w 180"/>
                <a:gd name="T5" fmla="*/ 27 h 140"/>
                <a:gd name="T6" fmla="*/ 20 w 180"/>
                <a:gd name="T7" fmla="*/ 0 h 140"/>
                <a:gd name="T8" fmla="*/ 10 w 180"/>
                <a:gd name="T9" fmla="*/ 57 h 140"/>
                <a:gd name="T10" fmla="*/ 0 w 180"/>
                <a:gd name="T11" fmla="*/ 114 h 140"/>
                <a:gd name="T12" fmla="*/ 160 w 18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140"/>
                <a:gd name="T23" fmla="*/ 180 w 18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140">
                  <a:moveTo>
                    <a:pt x="160" y="140"/>
                  </a:moveTo>
                  <a:lnTo>
                    <a:pt x="170" y="84"/>
                  </a:lnTo>
                  <a:lnTo>
                    <a:pt x="180" y="27"/>
                  </a:lnTo>
                  <a:lnTo>
                    <a:pt x="20" y="0"/>
                  </a:lnTo>
                  <a:lnTo>
                    <a:pt x="10" y="57"/>
                  </a:lnTo>
                  <a:lnTo>
                    <a:pt x="0" y="114"/>
                  </a:lnTo>
                  <a:lnTo>
                    <a:pt x="160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3" name="Freeform 1066"/>
            <p:cNvSpPr>
              <a:spLocks/>
            </p:cNvSpPr>
            <p:nvPr/>
          </p:nvSpPr>
          <p:spPr bwMode="auto">
            <a:xfrm>
              <a:off x="3837" y="3431"/>
              <a:ext cx="4" cy="11"/>
            </a:xfrm>
            <a:custGeom>
              <a:avLst/>
              <a:gdLst>
                <a:gd name="T0" fmla="*/ 10 w 20"/>
                <a:gd name="T1" fmla="*/ 58 h 58"/>
                <a:gd name="T2" fmla="*/ 20 w 20"/>
                <a:gd name="T3" fmla="*/ 1 h 58"/>
                <a:gd name="T4" fmla="*/ 14 w 20"/>
                <a:gd name="T5" fmla="*/ 0 h 58"/>
                <a:gd name="T6" fmla="*/ 0 w 20"/>
                <a:gd name="T7" fmla="*/ 1 h 58"/>
                <a:gd name="T8" fmla="*/ 10 w 20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58"/>
                <a:gd name="T17" fmla="*/ 20 w 20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58">
                  <a:moveTo>
                    <a:pt x="10" y="58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4" name="Rectangle 1067"/>
            <p:cNvSpPr>
              <a:spLocks noChangeArrowheads="1"/>
            </p:cNvSpPr>
            <p:nvPr/>
          </p:nvSpPr>
          <p:spPr bwMode="auto">
            <a:xfrm>
              <a:off x="3923" y="3203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000" b="0" baseline="-25000">
                  <a:solidFill>
                    <a:srgbClr val="000000"/>
                  </a:solidFill>
                </a:rPr>
                <a:t>e</a:t>
              </a:r>
              <a:endParaRPr lang="en-US" altLang="zh-CN" sz="2000"/>
            </a:p>
          </p:txBody>
        </p:sp>
        <p:sp>
          <p:nvSpPr>
            <p:cNvPr id="37475" name="Freeform 1069"/>
            <p:cNvSpPr>
              <a:spLocks/>
            </p:cNvSpPr>
            <p:nvPr/>
          </p:nvSpPr>
          <p:spPr bwMode="auto">
            <a:xfrm>
              <a:off x="3837" y="3431"/>
              <a:ext cx="4" cy="1"/>
            </a:xfrm>
            <a:custGeom>
              <a:avLst/>
              <a:gdLst>
                <a:gd name="T0" fmla="*/ 20 w 20"/>
                <a:gd name="T1" fmla="*/ 1 h 1"/>
                <a:gd name="T2" fmla="*/ 14 w 20"/>
                <a:gd name="T3" fmla="*/ 0 h 1"/>
                <a:gd name="T4" fmla="*/ 0 w 20"/>
                <a:gd name="T5" fmla="*/ 1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20" y="1"/>
                  </a:move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6" name="Freeform 1070"/>
            <p:cNvSpPr>
              <a:spLocks/>
            </p:cNvSpPr>
            <p:nvPr/>
          </p:nvSpPr>
          <p:spPr bwMode="auto">
            <a:xfrm>
              <a:off x="3589" y="3879"/>
              <a:ext cx="44" cy="101"/>
            </a:xfrm>
            <a:custGeom>
              <a:avLst/>
              <a:gdLst>
                <a:gd name="T0" fmla="*/ 0 w 221"/>
                <a:gd name="T1" fmla="*/ 47 h 502"/>
                <a:gd name="T2" fmla="*/ 221 w 221"/>
                <a:gd name="T3" fmla="*/ 502 h 502"/>
                <a:gd name="T4" fmla="*/ 160 w 221"/>
                <a:gd name="T5" fmla="*/ 0 h 502"/>
                <a:gd name="T6" fmla="*/ 0 w 221"/>
                <a:gd name="T7" fmla="*/ 47 h 5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1"/>
                <a:gd name="T13" fmla="*/ 0 h 502"/>
                <a:gd name="T14" fmla="*/ 221 w 221"/>
                <a:gd name="T15" fmla="*/ 502 h 5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1" h="502">
                  <a:moveTo>
                    <a:pt x="0" y="47"/>
                  </a:moveTo>
                  <a:lnTo>
                    <a:pt x="221" y="502"/>
                  </a:lnTo>
                  <a:lnTo>
                    <a:pt x="160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7" name="Freeform 1071"/>
            <p:cNvSpPr>
              <a:spLocks/>
            </p:cNvSpPr>
            <p:nvPr/>
          </p:nvSpPr>
          <p:spPr bwMode="auto">
            <a:xfrm>
              <a:off x="3589" y="3879"/>
              <a:ext cx="44" cy="101"/>
            </a:xfrm>
            <a:custGeom>
              <a:avLst/>
              <a:gdLst>
                <a:gd name="T0" fmla="*/ 0 w 221"/>
                <a:gd name="T1" fmla="*/ 47 h 502"/>
                <a:gd name="T2" fmla="*/ 221 w 221"/>
                <a:gd name="T3" fmla="*/ 502 h 502"/>
                <a:gd name="T4" fmla="*/ 160 w 221"/>
                <a:gd name="T5" fmla="*/ 0 h 502"/>
                <a:gd name="T6" fmla="*/ 0 w 221"/>
                <a:gd name="T7" fmla="*/ 47 h 5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1"/>
                <a:gd name="T13" fmla="*/ 0 h 502"/>
                <a:gd name="T14" fmla="*/ 221 w 221"/>
                <a:gd name="T15" fmla="*/ 502 h 5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1" h="502">
                  <a:moveTo>
                    <a:pt x="0" y="47"/>
                  </a:moveTo>
                  <a:lnTo>
                    <a:pt x="221" y="502"/>
                  </a:lnTo>
                  <a:lnTo>
                    <a:pt x="160" y="0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8" name="Freeform 1072"/>
            <p:cNvSpPr>
              <a:spLocks/>
            </p:cNvSpPr>
            <p:nvPr/>
          </p:nvSpPr>
          <p:spPr bwMode="auto">
            <a:xfrm>
              <a:off x="2122" y="3431"/>
              <a:ext cx="36" cy="28"/>
            </a:xfrm>
            <a:custGeom>
              <a:avLst/>
              <a:gdLst>
                <a:gd name="T0" fmla="*/ 178 w 178"/>
                <a:gd name="T1" fmla="*/ 114 h 140"/>
                <a:gd name="T2" fmla="*/ 168 w 178"/>
                <a:gd name="T3" fmla="*/ 57 h 140"/>
                <a:gd name="T4" fmla="*/ 158 w 178"/>
                <a:gd name="T5" fmla="*/ 0 h 140"/>
                <a:gd name="T6" fmla="*/ 0 w 178"/>
                <a:gd name="T7" fmla="*/ 27 h 140"/>
                <a:gd name="T8" fmla="*/ 10 w 178"/>
                <a:gd name="T9" fmla="*/ 84 h 140"/>
                <a:gd name="T10" fmla="*/ 20 w 178"/>
                <a:gd name="T11" fmla="*/ 140 h 140"/>
                <a:gd name="T12" fmla="*/ 178 w 178"/>
                <a:gd name="T13" fmla="*/ 114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4"/>
                  </a:moveTo>
                  <a:lnTo>
                    <a:pt x="168" y="57"/>
                  </a:lnTo>
                  <a:lnTo>
                    <a:pt x="158" y="0"/>
                  </a:lnTo>
                  <a:lnTo>
                    <a:pt x="0" y="27"/>
                  </a:lnTo>
                  <a:lnTo>
                    <a:pt x="10" y="84"/>
                  </a:lnTo>
                  <a:lnTo>
                    <a:pt x="20" y="140"/>
                  </a:lnTo>
                  <a:lnTo>
                    <a:pt x="17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79" name="Freeform 1073"/>
            <p:cNvSpPr>
              <a:spLocks/>
            </p:cNvSpPr>
            <p:nvPr/>
          </p:nvSpPr>
          <p:spPr bwMode="auto">
            <a:xfrm>
              <a:off x="2122" y="3431"/>
              <a:ext cx="36" cy="28"/>
            </a:xfrm>
            <a:custGeom>
              <a:avLst/>
              <a:gdLst>
                <a:gd name="T0" fmla="*/ 178 w 178"/>
                <a:gd name="T1" fmla="*/ 114 h 140"/>
                <a:gd name="T2" fmla="*/ 168 w 178"/>
                <a:gd name="T3" fmla="*/ 57 h 140"/>
                <a:gd name="T4" fmla="*/ 158 w 178"/>
                <a:gd name="T5" fmla="*/ 0 h 140"/>
                <a:gd name="T6" fmla="*/ 0 w 178"/>
                <a:gd name="T7" fmla="*/ 27 h 140"/>
                <a:gd name="T8" fmla="*/ 10 w 178"/>
                <a:gd name="T9" fmla="*/ 84 h 140"/>
                <a:gd name="T10" fmla="*/ 20 w 178"/>
                <a:gd name="T11" fmla="*/ 140 h 140"/>
                <a:gd name="T12" fmla="*/ 178 w 178"/>
                <a:gd name="T13" fmla="*/ 114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140"/>
                <a:gd name="T23" fmla="*/ 178 w 17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140">
                  <a:moveTo>
                    <a:pt x="178" y="114"/>
                  </a:moveTo>
                  <a:lnTo>
                    <a:pt x="168" y="57"/>
                  </a:lnTo>
                  <a:lnTo>
                    <a:pt x="158" y="0"/>
                  </a:lnTo>
                  <a:lnTo>
                    <a:pt x="0" y="27"/>
                  </a:lnTo>
                  <a:lnTo>
                    <a:pt x="10" y="84"/>
                  </a:lnTo>
                  <a:lnTo>
                    <a:pt x="20" y="140"/>
                  </a:lnTo>
                  <a:lnTo>
                    <a:pt x="178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0" name="Freeform 1074"/>
            <p:cNvSpPr>
              <a:spLocks/>
            </p:cNvSpPr>
            <p:nvPr/>
          </p:nvSpPr>
          <p:spPr bwMode="auto">
            <a:xfrm>
              <a:off x="2119" y="3436"/>
              <a:ext cx="5" cy="12"/>
            </a:xfrm>
            <a:custGeom>
              <a:avLst/>
              <a:gdLst>
                <a:gd name="T0" fmla="*/ 27 w 27"/>
                <a:gd name="T1" fmla="*/ 57 h 57"/>
                <a:gd name="T2" fmla="*/ 17 w 27"/>
                <a:gd name="T3" fmla="*/ 0 h 57"/>
                <a:gd name="T4" fmla="*/ 11 w 27"/>
                <a:gd name="T5" fmla="*/ 1 h 57"/>
                <a:gd name="T6" fmla="*/ 0 w 27"/>
                <a:gd name="T7" fmla="*/ 6 h 57"/>
                <a:gd name="T8" fmla="*/ 27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57"/>
                  </a:moveTo>
                  <a:lnTo>
                    <a:pt x="17" y="0"/>
                  </a:lnTo>
                  <a:lnTo>
                    <a:pt x="11" y="1"/>
                  </a:lnTo>
                  <a:lnTo>
                    <a:pt x="0" y="6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1" name="Freeform 1075"/>
            <p:cNvSpPr>
              <a:spLocks/>
            </p:cNvSpPr>
            <p:nvPr/>
          </p:nvSpPr>
          <p:spPr bwMode="auto">
            <a:xfrm>
              <a:off x="2119" y="3436"/>
              <a:ext cx="3" cy="1"/>
            </a:xfrm>
            <a:custGeom>
              <a:avLst/>
              <a:gdLst>
                <a:gd name="T0" fmla="*/ 17 w 17"/>
                <a:gd name="T1" fmla="*/ 0 h 6"/>
                <a:gd name="T2" fmla="*/ 11 w 17"/>
                <a:gd name="T3" fmla="*/ 1 h 6"/>
                <a:gd name="T4" fmla="*/ 0 w 17"/>
                <a:gd name="T5" fmla="*/ 6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0"/>
                  </a:moveTo>
                  <a:lnTo>
                    <a:pt x="11" y="1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2" name="Freeform 1076"/>
            <p:cNvSpPr>
              <a:spLocks/>
            </p:cNvSpPr>
            <p:nvPr/>
          </p:nvSpPr>
          <p:spPr bwMode="auto">
            <a:xfrm>
              <a:off x="2088" y="3437"/>
              <a:ext cx="41" cy="36"/>
            </a:xfrm>
            <a:custGeom>
              <a:avLst/>
              <a:gdLst>
                <a:gd name="T0" fmla="*/ 206 w 206"/>
                <a:gd name="T1" fmla="*/ 102 h 180"/>
                <a:gd name="T2" fmla="*/ 180 w 206"/>
                <a:gd name="T3" fmla="*/ 51 h 180"/>
                <a:gd name="T4" fmla="*/ 153 w 206"/>
                <a:gd name="T5" fmla="*/ 0 h 180"/>
                <a:gd name="T6" fmla="*/ 0 w 206"/>
                <a:gd name="T7" fmla="*/ 78 h 180"/>
                <a:gd name="T8" fmla="*/ 26 w 206"/>
                <a:gd name="T9" fmla="*/ 129 h 180"/>
                <a:gd name="T10" fmla="*/ 53 w 206"/>
                <a:gd name="T11" fmla="*/ 180 h 180"/>
                <a:gd name="T12" fmla="*/ 206 w 206"/>
                <a:gd name="T13" fmla="*/ 102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8"/>
                  </a:lnTo>
                  <a:lnTo>
                    <a:pt x="26" y="129"/>
                  </a:lnTo>
                  <a:lnTo>
                    <a:pt x="53" y="180"/>
                  </a:lnTo>
                  <a:lnTo>
                    <a:pt x="20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3" name="Freeform 1077"/>
            <p:cNvSpPr>
              <a:spLocks/>
            </p:cNvSpPr>
            <p:nvPr/>
          </p:nvSpPr>
          <p:spPr bwMode="auto">
            <a:xfrm>
              <a:off x="2088" y="3437"/>
              <a:ext cx="41" cy="36"/>
            </a:xfrm>
            <a:custGeom>
              <a:avLst/>
              <a:gdLst>
                <a:gd name="T0" fmla="*/ 206 w 206"/>
                <a:gd name="T1" fmla="*/ 102 h 180"/>
                <a:gd name="T2" fmla="*/ 180 w 206"/>
                <a:gd name="T3" fmla="*/ 51 h 180"/>
                <a:gd name="T4" fmla="*/ 153 w 206"/>
                <a:gd name="T5" fmla="*/ 0 h 180"/>
                <a:gd name="T6" fmla="*/ 0 w 206"/>
                <a:gd name="T7" fmla="*/ 78 h 180"/>
                <a:gd name="T8" fmla="*/ 26 w 206"/>
                <a:gd name="T9" fmla="*/ 129 h 180"/>
                <a:gd name="T10" fmla="*/ 53 w 206"/>
                <a:gd name="T11" fmla="*/ 180 h 180"/>
                <a:gd name="T12" fmla="*/ 206 w 206"/>
                <a:gd name="T13" fmla="*/ 102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180"/>
                <a:gd name="T23" fmla="*/ 206 w 206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180">
                  <a:moveTo>
                    <a:pt x="206" y="102"/>
                  </a:moveTo>
                  <a:lnTo>
                    <a:pt x="180" y="51"/>
                  </a:lnTo>
                  <a:lnTo>
                    <a:pt x="153" y="0"/>
                  </a:lnTo>
                  <a:lnTo>
                    <a:pt x="0" y="78"/>
                  </a:lnTo>
                  <a:lnTo>
                    <a:pt x="26" y="129"/>
                  </a:lnTo>
                  <a:lnTo>
                    <a:pt x="53" y="180"/>
                  </a:lnTo>
                  <a:lnTo>
                    <a:pt x="20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4" name="Freeform 1078"/>
            <p:cNvSpPr>
              <a:spLocks/>
            </p:cNvSpPr>
            <p:nvPr/>
          </p:nvSpPr>
          <p:spPr bwMode="auto">
            <a:xfrm>
              <a:off x="2086" y="3453"/>
              <a:ext cx="7" cy="10"/>
            </a:xfrm>
            <a:custGeom>
              <a:avLst/>
              <a:gdLst>
                <a:gd name="T0" fmla="*/ 38 w 38"/>
                <a:gd name="T1" fmla="*/ 51 h 51"/>
                <a:gd name="T2" fmla="*/ 12 w 38"/>
                <a:gd name="T3" fmla="*/ 0 h 51"/>
                <a:gd name="T4" fmla="*/ 6 w 38"/>
                <a:gd name="T5" fmla="*/ 4 h 51"/>
                <a:gd name="T6" fmla="*/ 0 w 38"/>
                <a:gd name="T7" fmla="*/ 8 h 51"/>
                <a:gd name="T8" fmla="*/ 38 w 38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1"/>
                <a:gd name="T17" fmla="*/ 38 w 38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1">
                  <a:moveTo>
                    <a:pt x="38" y="51"/>
                  </a:moveTo>
                  <a:lnTo>
                    <a:pt x="12" y="0"/>
                  </a:lnTo>
                  <a:lnTo>
                    <a:pt x="6" y="4"/>
                  </a:lnTo>
                  <a:lnTo>
                    <a:pt x="0" y="8"/>
                  </a:lnTo>
                  <a:lnTo>
                    <a:pt x="3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5" name="Freeform 1079"/>
            <p:cNvSpPr>
              <a:spLocks/>
            </p:cNvSpPr>
            <p:nvPr/>
          </p:nvSpPr>
          <p:spPr bwMode="auto">
            <a:xfrm>
              <a:off x="2086" y="3453"/>
              <a:ext cx="2" cy="2"/>
            </a:xfrm>
            <a:custGeom>
              <a:avLst/>
              <a:gdLst>
                <a:gd name="T0" fmla="*/ 12 w 12"/>
                <a:gd name="T1" fmla="*/ 0 h 8"/>
                <a:gd name="T2" fmla="*/ 6 w 12"/>
                <a:gd name="T3" fmla="*/ 4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6" y="4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6" name="Freeform 1080"/>
            <p:cNvSpPr>
              <a:spLocks/>
            </p:cNvSpPr>
            <p:nvPr/>
          </p:nvSpPr>
          <p:spPr bwMode="auto">
            <a:xfrm>
              <a:off x="2057" y="3455"/>
              <a:ext cx="44" cy="43"/>
            </a:xfrm>
            <a:custGeom>
              <a:avLst/>
              <a:gdLst>
                <a:gd name="T0" fmla="*/ 220 w 220"/>
                <a:gd name="T1" fmla="*/ 87 h 215"/>
                <a:gd name="T2" fmla="*/ 181 w 220"/>
                <a:gd name="T3" fmla="*/ 43 h 215"/>
                <a:gd name="T4" fmla="*/ 143 w 220"/>
                <a:gd name="T5" fmla="*/ 0 h 215"/>
                <a:gd name="T6" fmla="*/ 0 w 220"/>
                <a:gd name="T7" fmla="*/ 129 h 215"/>
                <a:gd name="T8" fmla="*/ 39 w 220"/>
                <a:gd name="T9" fmla="*/ 172 h 215"/>
                <a:gd name="T10" fmla="*/ 78 w 220"/>
                <a:gd name="T11" fmla="*/ 215 h 215"/>
                <a:gd name="T12" fmla="*/ 220 w 220"/>
                <a:gd name="T13" fmla="*/ 8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220" y="87"/>
                  </a:moveTo>
                  <a:lnTo>
                    <a:pt x="181" y="43"/>
                  </a:lnTo>
                  <a:lnTo>
                    <a:pt x="143" y="0"/>
                  </a:lnTo>
                  <a:lnTo>
                    <a:pt x="0" y="129"/>
                  </a:lnTo>
                  <a:lnTo>
                    <a:pt x="39" y="172"/>
                  </a:lnTo>
                  <a:lnTo>
                    <a:pt x="78" y="215"/>
                  </a:lnTo>
                  <a:lnTo>
                    <a:pt x="220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7" name="Freeform 1081"/>
            <p:cNvSpPr>
              <a:spLocks/>
            </p:cNvSpPr>
            <p:nvPr/>
          </p:nvSpPr>
          <p:spPr bwMode="auto">
            <a:xfrm>
              <a:off x="2057" y="3455"/>
              <a:ext cx="44" cy="43"/>
            </a:xfrm>
            <a:custGeom>
              <a:avLst/>
              <a:gdLst>
                <a:gd name="T0" fmla="*/ 220 w 220"/>
                <a:gd name="T1" fmla="*/ 87 h 215"/>
                <a:gd name="T2" fmla="*/ 181 w 220"/>
                <a:gd name="T3" fmla="*/ 43 h 215"/>
                <a:gd name="T4" fmla="*/ 143 w 220"/>
                <a:gd name="T5" fmla="*/ 0 h 215"/>
                <a:gd name="T6" fmla="*/ 0 w 220"/>
                <a:gd name="T7" fmla="*/ 129 h 215"/>
                <a:gd name="T8" fmla="*/ 39 w 220"/>
                <a:gd name="T9" fmla="*/ 172 h 215"/>
                <a:gd name="T10" fmla="*/ 78 w 220"/>
                <a:gd name="T11" fmla="*/ 215 h 215"/>
                <a:gd name="T12" fmla="*/ 220 w 220"/>
                <a:gd name="T13" fmla="*/ 87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220" y="87"/>
                  </a:moveTo>
                  <a:lnTo>
                    <a:pt x="181" y="43"/>
                  </a:lnTo>
                  <a:lnTo>
                    <a:pt x="143" y="0"/>
                  </a:lnTo>
                  <a:lnTo>
                    <a:pt x="0" y="129"/>
                  </a:lnTo>
                  <a:lnTo>
                    <a:pt x="39" y="172"/>
                  </a:lnTo>
                  <a:lnTo>
                    <a:pt x="78" y="215"/>
                  </a:lnTo>
                  <a:lnTo>
                    <a:pt x="220" y="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8" name="Freeform 1082"/>
            <p:cNvSpPr>
              <a:spLocks/>
            </p:cNvSpPr>
            <p:nvPr/>
          </p:nvSpPr>
          <p:spPr bwMode="auto">
            <a:xfrm>
              <a:off x="2056" y="3480"/>
              <a:ext cx="9" cy="9"/>
            </a:xfrm>
            <a:custGeom>
              <a:avLst/>
              <a:gdLst>
                <a:gd name="T0" fmla="*/ 46 w 46"/>
                <a:gd name="T1" fmla="*/ 43 h 43"/>
                <a:gd name="T2" fmla="*/ 7 w 46"/>
                <a:gd name="T3" fmla="*/ 0 h 43"/>
                <a:gd name="T4" fmla="*/ 0 w 46"/>
                <a:gd name="T5" fmla="*/ 9 h 43"/>
                <a:gd name="T6" fmla="*/ 46 w 46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46" y="43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89" name="Line 1083"/>
            <p:cNvSpPr>
              <a:spLocks noChangeShapeType="1"/>
            </p:cNvSpPr>
            <p:nvPr/>
          </p:nvSpPr>
          <p:spPr bwMode="auto">
            <a:xfrm flipH="1">
              <a:off x="2056" y="348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0" name="Freeform 1084"/>
            <p:cNvSpPr>
              <a:spLocks/>
            </p:cNvSpPr>
            <p:nvPr/>
          </p:nvSpPr>
          <p:spPr bwMode="auto">
            <a:xfrm>
              <a:off x="2030" y="3482"/>
              <a:ext cx="44" cy="49"/>
            </a:xfrm>
            <a:custGeom>
              <a:avLst/>
              <a:gdLst>
                <a:gd name="T0" fmla="*/ 219 w 219"/>
                <a:gd name="T1" fmla="*/ 69 h 242"/>
                <a:gd name="T2" fmla="*/ 172 w 219"/>
                <a:gd name="T3" fmla="*/ 34 h 242"/>
                <a:gd name="T4" fmla="*/ 126 w 219"/>
                <a:gd name="T5" fmla="*/ 0 h 242"/>
                <a:gd name="T6" fmla="*/ 0 w 219"/>
                <a:gd name="T7" fmla="*/ 173 h 242"/>
                <a:gd name="T8" fmla="*/ 47 w 219"/>
                <a:gd name="T9" fmla="*/ 207 h 242"/>
                <a:gd name="T10" fmla="*/ 94 w 219"/>
                <a:gd name="T11" fmla="*/ 242 h 242"/>
                <a:gd name="T12" fmla="*/ 219 w 219"/>
                <a:gd name="T13" fmla="*/ 69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2"/>
                <a:gd name="T23" fmla="*/ 219 w 219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2">
                  <a:moveTo>
                    <a:pt x="219" y="69"/>
                  </a:moveTo>
                  <a:lnTo>
                    <a:pt x="172" y="34"/>
                  </a:lnTo>
                  <a:lnTo>
                    <a:pt x="126" y="0"/>
                  </a:lnTo>
                  <a:lnTo>
                    <a:pt x="0" y="173"/>
                  </a:lnTo>
                  <a:lnTo>
                    <a:pt x="47" y="207"/>
                  </a:lnTo>
                  <a:lnTo>
                    <a:pt x="94" y="242"/>
                  </a:lnTo>
                  <a:lnTo>
                    <a:pt x="219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1" name="Freeform 1085"/>
            <p:cNvSpPr>
              <a:spLocks/>
            </p:cNvSpPr>
            <p:nvPr/>
          </p:nvSpPr>
          <p:spPr bwMode="auto">
            <a:xfrm>
              <a:off x="2030" y="3482"/>
              <a:ext cx="44" cy="49"/>
            </a:xfrm>
            <a:custGeom>
              <a:avLst/>
              <a:gdLst>
                <a:gd name="T0" fmla="*/ 219 w 219"/>
                <a:gd name="T1" fmla="*/ 69 h 242"/>
                <a:gd name="T2" fmla="*/ 172 w 219"/>
                <a:gd name="T3" fmla="*/ 34 h 242"/>
                <a:gd name="T4" fmla="*/ 126 w 219"/>
                <a:gd name="T5" fmla="*/ 0 h 242"/>
                <a:gd name="T6" fmla="*/ 0 w 219"/>
                <a:gd name="T7" fmla="*/ 173 h 242"/>
                <a:gd name="T8" fmla="*/ 47 w 219"/>
                <a:gd name="T9" fmla="*/ 207 h 242"/>
                <a:gd name="T10" fmla="*/ 94 w 219"/>
                <a:gd name="T11" fmla="*/ 242 h 242"/>
                <a:gd name="T12" fmla="*/ 219 w 219"/>
                <a:gd name="T13" fmla="*/ 69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42"/>
                <a:gd name="T23" fmla="*/ 219 w 219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42">
                  <a:moveTo>
                    <a:pt x="219" y="69"/>
                  </a:moveTo>
                  <a:lnTo>
                    <a:pt x="172" y="34"/>
                  </a:lnTo>
                  <a:lnTo>
                    <a:pt x="126" y="0"/>
                  </a:lnTo>
                  <a:lnTo>
                    <a:pt x="0" y="173"/>
                  </a:lnTo>
                  <a:lnTo>
                    <a:pt x="47" y="207"/>
                  </a:lnTo>
                  <a:lnTo>
                    <a:pt x="94" y="242"/>
                  </a:lnTo>
                  <a:lnTo>
                    <a:pt x="219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2" name="Freeform 1086"/>
            <p:cNvSpPr>
              <a:spLocks/>
            </p:cNvSpPr>
            <p:nvPr/>
          </p:nvSpPr>
          <p:spPr bwMode="auto">
            <a:xfrm>
              <a:off x="2029" y="3517"/>
              <a:ext cx="11" cy="7"/>
            </a:xfrm>
            <a:custGeom>
              <a:avLst/>
              <a:gdLst>
                <a:gd name="T0" fmla="*/ 52 w 52"/>
                <a:gd name="T1" fmla="*/ 34 h 34"/>
                <a:gd name="T2" fmla="*/ 5 w 52"/>
                <a:gd name="T3" fmla="*/ 0 h 34"/>
                <a:gd name="T4" fmla="*/ 0 w 52"/>
                <a:gd name="T5" fmla="*/ 9 h 34"/>
                <a:gd name="T6" fmla="*/ 52 w 52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4"/>
                <a:gd name="T14" fmla="*/ 52 w 5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4">
                  <a:moveTo>
                    <a:pt x="52" y="34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2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3" name="Line 1087"/>
            <p:cNvSpPr>
              <a:spLocks noChangeShapeType="1"/>
            </p:cNvSpPr>
            <p:nvPr/>
          </p:nvSpPr>
          <p:spPr bwMode="auto">
            <a:xfrm flipH="1">
              <a:off x="2029" y="351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4" name="Freeform 1088"/>
            <p:cNvSpPr>
              <a:spLocks/>
            </p:cNvSpPr>
            <p:nvPr/>
          </p:nvSpPr>
          <p:spPr bwMode="auto">
            <a:xfrm>
              <a:off x="2008" y="3519"/>
              <a:ext cx="42" cy="52"/>
            </a:xfrm>
            <a:custGeom>
              <a:avLst/>
              <a:gdLst>
                <a:gd name="T0" fmla="*/ 210 w 210"/>
                <a:gd name="T1" fmla="*/ 51 h 264"/>
                <a:gd name="T2" fmla="*/ 158 w 210"/>
                <a:gd name="T3" fmla="*/ 25 h 264"/>
                <a:gd name="T4" fmla="*/ 106 w 210"/>
                <a:gd name="T5" fmla="*/ 0 h 264"/>
                <a:gd name="T6" fmla="*/ 0 w 210"/>
                <a:gd name="T7" fmla="*/ 213 h 264"/>
                <a:gd name="T8" fmla="*/ 52 w 210"/>
                <a:gd name="T9" fmla="*/ 238 h 264"/>
                <a:gd name="T10" fmla="*/ 105 w 210"/>
                <a:gd name="T11" fmla="*/ 264 h 264"/>
                <a:gd name="T12" fmla="*/ 210 w 210"/>
                <a:gd name="T13" fmla="*/ 51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64"/>
                <a:gd name="T23" fmla="*/ 210 w 210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64">
                  <a:moveTo>
                    <a:pt x="210" y="51"/>
                  </a:moveTo>
                  <a:lnTo>
                    <a:pt x="158" y="25"/>
                  </a:lnTo>
                  <a:lnTo>
                    <a:pt x="106" y="0"/>
                  </a:lnTo>
                  <a:lnTo>
                    <a:pt x="0" y="213"/>
                  </a:lnTo>
                  <a:lnTo>
                    <a:pt x="52" y="238"/>
                  </a:lnTo>
                  <a:lnTo>
                    <a:pt x="105" y="264"/>
                  </a:lnTo>
                  <a:lnTo>
                    <a:pt x="21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5" name="Freeform 1089"/>
            <p:cNvSpPr>
              <a:spLocks/>
            </p:cNvSpPr>
            <p:nvPr/>
          </p:nvSpPr>
          <p:spPr bwMode="auto">
            <a:xfrm>
              <a:off x="2008" y="3519"/>
              <a:ext cx="42" cy="52"/>
            </a:xfrm>
            <a:custGeom>
              <a:avLst/>
              <a:gdLst>
                <a:gd name="T0" fmla="*/ 210 w 210"/>
                <a:gd name="T1" fmla="*/ 51 h 264"/>
                <a:gd name="T2" fmla="*/ 158 w 210"/>
                <a:gd name="T3" fmla="*/ 25 h 264"/>
                <a:gd name="T4" fmla="*/ 106 w 210"/>
                <a:gd name="T5" fmla="*/ 0 h 264"/>
                <a:gd name="T6" fmla="*/ 0 w 210"/>
                <a:gd name="T7" fmla="*/ 213 h 264"/>
                <a:gd name="T8" fmla="*/ 52 w 210"/>
                <a:gd name="T9" fmla="*/ 238 h 264"/>
                <a:gd name="T10" fmla="*/ 105 w 210"/>
                <a:gd name="T11" fmla="*/ 264 h 264"/>
                <a:gd name="T12" fmla="*/ 210 w 210"/>
                <a:gd name="T13" fmla="*/ 51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0"/>
                <a:gd name="T22" fmla="*/ 0 h 264"/>
                <a:gd name="T23" fmla="*/ 210 w 210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0" h="264">
                  <a:moveTo>
                    <a:pt x="210" y="51"/>
                  </a:moveTo>
                  <a:lnTo>
                    <a:pt x="158" y="25"/>
                  </a:lnTo>
                  <a:lnTo>
                    <a:pt x="106" y="0"/>
                  </a:lnTo>
                  <a:lnTo>
                    <a:pt x="0" y="213"/>
                  </a:lnTo>
                  <a:lnTo>
                    <a:pt x="52" y="238"/>
                  </a:lnTo>
                  <a:lnTo>
                    <a:pt x="105" y="264"/>
                  </a:lnTo>
                  <a:lnTo>
                    <a:pt x="210" y="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6" name="Freeform 1090"/>
            <p:cNvSpPr>
              <a:spLocks/>
            </p:cNvSpPr>
            <p:nvPr/>
          </p:nvSpPr>
          <p:spPr bwMode="auto">
            <a:xfrm>
              <a:off x="2008" y="3561"/>
              <a:ext cx="11" cy="5"/>
            </a:xfrm>
            <a:custGeom>
              <a:avLst/>
              <a:gdLst>
                <a:gd name="T0" fmla="*/ 54 w 54"/>
                <a:gd name="T1" fmla="*/ 25 h 25"/>
                <a:gd name="T2" fmla="*/ 2 w 54"/>
                <a:gd name="T3" fmla="*/ 0 h 25"/>
                <a:gd name="T4" fmla="*/ 0 w 54"/>
                <a:gd name="T5" fmla="*/ 8 h 25"/>
                <a:gd name="T6" fmla="*/ 54 w 54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5"/>
                <a:gd name="T14" fmla="*/ 54 w 5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5">
                  <a:moveTo>
                    <a:pt x="54" y="25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4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7" name="Line 1091"/>
            <p:cNvSpPr>
              <a:spLocks noChangeShapeType="1"/>
            </p:cNvSpPr>
            <p:nvPr/>
          </p:nvSpPr>
          <p:spPr bwMode="auto">
            <a:xfrm flipH="1">
              <a:off x="2008" y="3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8" name="Freeform 1092"/>
            <p:cNvSpPr>
              <a:spLocks/>
            </p:cNvSpPr>
            <p:nvPr/>
          </p:nvSpPr>
          <p:spPr bwMode="auto">
            <a:xfrm>
              <a:off x="1992" y="3563"/>
              <a:ext cx="38" cy="55"/>
            </a:xfrm>
            <a:custGeom>
              <a:avLst/>
              <a:gdLst>
                <a:gd name="T0" fmla="*/ 189 w 189"/>
                <a:gd name="T1" fmla="*/ 35 h 278"/>
                <a:gd name="T2" fmla="*/ 134 w 189"/>
                <a:gd name="T3" fmla="*/ 17 h 278"/>
                <a:gd name="T4" fmla="*/ 80 w 189"/>
                <a:gd name="T5" fmla="*/ 0 h 278"/>
                <a:gd name="T6" fmla="*/ 0 w 189"/>
                <a:gd name="T7" fmla="*/ 243 h 278"/>
                <a:gd name="T8" fmla="*/ 55 w 189"/>
                <a:gd name="T9" fmla="*/ 260 h 278"/>
                <a:gd name="T10" fmla="*/ 109 w 189"/>
                <a:gd name="T11" fmla="*/ 278 h 278"/>
                <a:gd name="T12" fmla="*/ 189 w 189"/>
                <a:gd name="T13" fmla="*/ 35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189" y="35"/>
                  </a:moveTo>
                  <a:lnTo>
                    <a:pt x="134" y="17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0"/>
                  </a:lnTo>
                  <a:lnTo>
                    <a:pt x="109" y="278"/>
                  </a:lnTo>
                  <a:lnTo>
                    <a:pt x="18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499" name="Freeform 1093"/>
            <p:cNvSpPr>
              <a:spLocks/>
            </p:cNvSpPr>
            <p:nvPr/>
          </p:nvSpPr>
          <p:spPr bwMode="auto">
            <a:xfrm>
              <a:off x="1992" y="3563"/>
              <a:ext cx="38" cy="55"/>
            </a:xfrm>
            <a:custGeom>
              <a:avLst/>
              <a:gdLst>
                <a:gd name="T0" fmla="*/ 189 w 189"/>
                <a:gd name="T1" fmla="*/ 35 h 278"/>
                <a:gd name="T2" fmla="*/ 134 w 189"/>
                <a:gd name="T3" fmla="*/ 17 h 278"/>
                <a:gd name="T4" fmla="*/ 80 w 189"/>
                <a:gd name="T5" fmla="*/ 0 h 278"/>
                <a:gd name="T6" fmla="*/ 0 w 189"/>
                <a:gd name="T7" fmla="*/ 243 h 278"/>
                <a:gd name="T8" fmla="*/ 55 w 189"/>
                <a:gd name="T9" fmla="*/ 260 h 278"/>
                <a:gd name="T10" fmla="*/ 109 w 189"/>
                <a:gd name="T11" fmla="*/ 278 h 278"/>
                <a:gd name="T12" fmla="*/ 189 w 189"/>
                <a:gd name="T13" fmla="*/ 35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9"/>
                <a:gd name="T22" fmla="*/ 0 h 278"/>
                <a:gd name="T23" fmla="*/ 189 w 189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9" h="278">
                  <a:moveTo>
                    <a:pt x="189" y="35"/>
                  </a:moveTo>
                  <a:lnTo>
                    <a:pt x="134" y="17"/>
                  </a:lnTo>
                  <a:lnTo>
                    <a:pt x="80" y="0"/>
                  </a:lnTo>
                  <a:lnTo>
                    <a:pt x="0" y="243"/>
                  </a:lnTo>
                  <a:lnTo>
                    <a:pt x="55" y="260"/>
                  </a:lnTo>
                  <a:lnTo>
                    <a:pt x="109" y="278"/>
                  </a:lnTo>
                  <a:lnTo>
                    <a:pt x="189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0" name="Freeform 1094"/>
            <p:cNvSpPr>
              <a:spLocks/>
            </p:cNvSpPr>
            <p:nvPr/>
          </p:nvSpPr>
          <p:spPr bwMode="auto">
            <a:xfrm>
              <a:off x="1991" y="3611"/>
              <a:ext cx="12" cy="4"/>
            </a:xfrm>
            <a:custGeom>
              <a:avLst/>
              <a:gdLst>
                <a:gd name="T0" fmla="*/ 57 w 57"/>
                <a:gd name="T1" fmla="*/ 17 h 17"/>
                <a:gd name="T2" fmla="*/ 2 w 57"/>
                <a:gd name="T3" fmla="*/ 0 h 17"/>
                <a:gd name="T4" fmla="*/ 0 w 57"/>
                <a:gd name="T5" fmla="*/ 6 h 17"/>
                <a:gd name="T6" fmla="*/ 57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57" y="17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1" name="Line 1095"/>
            <p:cNvSpPr>
              <a:spLocks noChangeShapeType="1"/>
            </p:cNvSpPr>
            <p:nvPr/>
          </p:nvSpPr>
          <p:spPr bwMode="auto">
            <a:xfrm flipH="1">
              <a:off x="1991" y="361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2" name="Freeform 1096"/>
            <p:cNvSpPr>
              <a:spLocks/>
            </p:cNvSpPr>
            <p:nvPr/>
          </p:nvSpPr>
          <p:spPr bwMode="auto">
            <a:xfrm>
              <a:off x="1981" y="3613"/>
              <a:ext cx="33" cy="57"/>
            </a:xfrm>
            <a:custGeom>
              <a:avLst/>
              <a:gdLst>
                <a:gd name="T0" fmla="*/ 165 w 165"/>
                <a:gd name="T1" fmla="*/ 23 h 288"/>
                <a:gd name="T2" fmla="*/ 109 w 165"/>
                <a:gd name="T3" fmla="*/ 11 h 288"/>
                <a:gd name="T4" fmla="*/ 52 w 165"/>
                <a:gd name="T5" fmla="*/ 0 h 288"/>
                <a:gd name="T6" fmla="*/ 0 w 165"/>
                <a:gd name="T7" fmla="*/ 266 h 288"/>
                <a:gd name="T8" fmla="*/ 56 w 165"/>
                <a:gd name="T9" fmla="*/ 277 h 288"/>
                <a:gd name="T10" fmla="*/ 113 w 165"/>
                <a:gd name="T11" fmla="*/ 288 h 288"/>
                <a:gd name="T12" fmla="*/ 165 w 165"/>
                <a:gd name="T13" fmla="*/ 2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165" y="23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6"/>
                  </a:lnTo>
                  <a:lnTo>
                    <a:pt x="56" y="277"/>
                  </a:lnTo>
                  <a:lnTo>
                    <a:pt x="113" y="288"/>
                  </a:lnTo>
                  <a:lnTo>
                    <a:pt x="16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3" name="Freeform 1097"/>
            <p:cNvSpPr>
              <a:spLocks/>
            </p:cNvSpPr>
            <p:nvPr/>
          </p:nvSpPr>
          <p:spPr bwMode="auto">
            <a:xfrm>
              <a:off x="1981" y="3613"/>
              <a:ext cx="33" cy="57"/>
            </a:xfrm>
            <a:custGeom>
              <a:avLst/>
              <a:gdLst>
                <a:gd name="T0" fmla="*/ 165 w 165"/>
                <a:gd name="T1" fmla="*/ 23 h 288"/>
                <a:gd name="T2" fmla="*/ 109 w 165"/>
                <a:gd name="T3" fmla="*/ 11 h 288"/>
                <a:gd name="T4" fmla="*/ 52 w 165"/>
                <a:gd name="T5" fmla="*/ 0 h 288"/>
                <a:gd name="T6" fmla="*/ 0 w 165"/>
                <a:gd name="T7" fmla="*/ 266 h 288"/>
                <a:gd name="T8" fmla="*/ 56 w 165"/>
                <a:gd name="T9" fmla="*/ 277 h 288"/>
                <a:gd name="T10" fmla="*/ 113 w 165"/>
                <a:gd name="T11" fmla="*/ 288 h 288"/>
                <a:gd name="T12" fmla="*/ 165 w 165"/>
                <a:gd name="T13" fmla="*/ 23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"/>
                <a:gd name="T22" fmla="*/ 0 h 288"/>
                <a:gd name="T23" fmla="*/ 165 w 165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" h="288">
                  <a:moveTo>
                    <a:pt x="165" y="23"/>
                  </a:moveTo>
                  <a:lnTo>
                    <a:pt x="109" y="11"/>
                  </a:lnTo>
                  <a:lnTo>
                    <a:pt x="52" y="0"/>
                  </a:lnTo>
                  <a:lnTo>
                    <a:pt x="0" y="266"/>
                  </a:lnTo>
                  <a:lnTo>
                    <a:pt x="56" y="277"/>
                  </a:lnTo>
                  <a:lnTo>
                    <a:pt x="113" y="288"/>
                  </a:lnTo>
                  <a:lnTo>
                    <a:pt x="165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4" name="Freeform 1098"/>
            <p:cNvSpPr>
              <a:spLocks/>
            </p:cNvSpPr>
            <p:nvPr/>
          </p:nvSpPr>
          <p:spPr bwMode="auto">
            <a:xfrm>
              <a:off x="1981" y="3666"/>
              <a:ext cx="11" cy="2"/>
            </a:xfrm>
            <a:custGeom>
              <a:avLst/>
              <a:gdLst>
                <a:gd name="T0" fmla="*/ 57 w 57"/>
                <a:gd name="T1" fmla="*/ 11 h 11"/>
                <a:gd name="T2" fmla="*/ 1 w 57"/>
                <a:gd name="T3" fmla="*/ 0 h 11"/>
                <a:gd name="T4" fmla="*/ 0 w 57"/>
                <a:gd name="T5" fmla="*/ 6 h 11"/>
                <a:gd name="T6" fmla="*/ 57 w 57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1"/>
                <a:gd name="T14" fmla="*/ 57 w 57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1">
                  <a:moveTo>
                    <a:pt x="57" y="11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5" name="Line 1099"/>
            <p:cNvSpPr>
              <a:spLocks noChangeShapeType="1"/>
            </p:cNvSpPr>
            <p:nvPr/>
          </p:nvSpPr>
          <p:spPr bwMode="auto">
            <a:xfrm flipH="1">
              <a:off x="1981" y="36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6" name="Freeform 1100"/>
            <p:cNvSpPr>
              <a:spLocks/>
            </p:cNvSpPr>
            <p:nvPr/>
          </p:nvSpPr>
          <p:spPr bwMode="auto">
            <a:xfrm>
              <a:off x="1976" y="3667"/>
              <a:ext cx="28" cy="57"/>
            </a:xfrm>
            <a:custGeom>
              <a:avLst/>
              <a:gdLst>
                <a:gd name="T0" fmla="*/ 138 w 138"/>
                <a:gd name="T1" fmla="*/ 9 h 287"/>
                <a:gd name="T2" fmla="*/ 80 w 138"/>
                <a:gd name="T3" fmla="*/ 5 h 287"/>
                <a:gd name="T4" fmla="*/ 23 w 138"/>
                <a:gd name="T5" fmla="*/ 0 h 287"/>
                <a:gd name="T6" fmla="*/ 0 w 138"/>
                <a:gd name="T7" fmla="*/ 278 h 287"/>
                <a:gd name="T8" fmla="*/ 58 w 138"/>
                <a:gd name="T9" fmla="*/ 282 h 287"/>
                <a:gd name="T10" fmla="*/ 116 w 138"/>
                <a:gd name="T11" fmla="*/ 287 h 287"/>
                <a:gd name="T12" fmla="*/ 138 w 138"/>
                <a:gd name="T13" fmla="*/ 9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9"/>
                  </a:moveTo>
                  <a:lnTo>
                    <a:pt x="80" y="5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8" y="282"/>
                  </a:lnTo>
                  <a:lnTo>
                    <a:pt x="116" y="287"/>
                  </a:lnTo>
                  <a:lnTo>
                    <a:pt x="13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7" name="Freeform 1101"/>
            <p:cNvSpPr>
              <a:spLocks/>
            </p:cNvSpPr>
            <p:nvPr/>
          </p:nvSpPr>
          <p:spPr bwMode="auto">
            <a:xfrm>
              <a:off x="1976" y="3667"/>
              <a:ext cx="28" cy="57"/>
            </a:xfrm>
            <a:custGeom>
              <a:avLst/>
              <a:gdLst>
                <a:gd name="T0" fmla="*/ 138 w 138"/>
                <a:gd name="T1" fmla="*/ 9 h 287"/>
                <a:gd name="T2" fmla="*/ 80 w 138"/>
                <a:gd name="T3" fmla="*/ 5 h 287"/>
                <a:gd name="T4" fmla="*/ 23 w 138"/>
                <a:gd name="T5" fmla="*/ 0 h 287"/>
                <a:gd name="T6" fmla="*/ 0 w 138"/>
                <a:gd name="T7" fmla="*/ 278 h 287"/>
                <a:gd name="T8" fmla="*/ 58 w 138"/>
                <a:gd name="T9" fmla="*/ 282 h 287"/>
                <a:gd name="T10" fmla="*/ 116 w 138"/>
                <a:gd name="T11" fmla="*/ 287 h 287"/>
                <a:gd name="T12" fmla="*/ 138 w 138"/>
                <a:gd name="T13" fmla="*/ 9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87"/>
                <a:gd name="T23" fmla="*/ 138 w 138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87">
                  <a:moveTo>
                    <a:pt x="138" y="9"/>
                  </a:moveTo>
                  <a:lnTo>
                    <a:pt x="80" y="5"/>
                  </a:lnTo>
                  <a:lnTo>
                    <a:pt x="23" y="0"/>
                  </a:lnTo>
                  <a:lnTo>
                    <a:pt x="0" y="278"/>
                  </a:lnTo>
                  <a:lnTo>
                    <a:pt x="58" y="282"/>
                  </a:lnTo>
                  <a:lnTo>
                    <a:pt x="116" y="287"/>
                  </a:lnTo>
                  <a:lnTo>
                    <a:pt x="138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8" name="Freeform 1102"/>
            <p:cNvSpPr>
              <a:spLocks/>
            </p:cNvSpPr>
            <p:nvPr/>
          </p:nvSpPr>
          <p:spPr bwMode="auto">
            <a:xfrm>
              <a:off x="1976" y="3723"/>
              <a:ext cx="12" cy="1"/>
            </a:xfrm>
            <a:custGeom>
              <a:avLst/>
              <a:gdLst>
                <a:gd name="T0" fmla="*/ 58 w 58"/>
                <a:gd name="T1" fmla="*/ 4 h 5"/>
                <a:gd name="T2" fmla="*/ 0 w 58"/>
                <a:gd name="T3" fmla="*/ 0 h 5"/>
                <a:gd name="T4" fmla="*/ 0 w 58"/>
                <a:gd name="T5" fmla="*/ 5 h 5"/>
                <a:gd name="T6" fmla="*/ 58 w 58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58" y="4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09" name="Line 1103"/>
            <p:cNvSpPr>
              <a:spLocks noChangeShapeType="1"/>
            </p:cNvSpPr>
            <p:nvPr/>
          </p:nvSpPr>
          <p:spPr bwMode="auto">
            <a:xfrm>
              <a:off x="1976" y="37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0" name="Freeform 1104"/>
            <p:cNvSpPr>
              <a:spLocks/>
            </p:cNvSpPr>
            <p:nvPr/>
          </p:nvSpPr>
          <p:spPr bwMode="auto">
            <a:xfrm>
              <a:off x="1976" y="3723"/>
              <a:ext cx="25" cy="57"/>
            </a:xfrm>
            <a:custGeom>
              <a:avLst/>
              <a:gdLst>
                <a:gd name="T0" fmla="*/ 116 w 124"/>
                <a:gd name="T1" fmla="*/ 0 h 283"/>
                <a:gd name="T2" fmla="*/ 58 w 124"/>
                <a:gd name="T3" fmla="*/ 1 h 283"/>
                <a:gd name="T4" fmla="*/ 0 w 124"/>
                <a:gd name="T5" fmla="*/ 2 h 283"/>
                <a:gd name="T6" fmla="*/ 8 w 124"/>
                <a:gd name="T7" fmla="*/ 283 h 283"/>
                <a:gd name="T8" fmla="*/ 66 w 124"/>
                <a:gd name="T9" fmla="*/ 282 h 283"/>
                <a:gd name="T10" fmla="*/ 124 w 124"/>
                <a:gd name="T11" fmla="*/ 281 h 283"/>
                <a:gd name="T12" fmla="*/ 116 w 124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283"/>
                <a:gd name="T23" fmla="*/ 124 w 124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283">
                  <a:moveTo>
                    <a:pt x="116" y="0"/>
                  </a:moveTo>
                  <a:lnTo>
                    <a:pt x="58" y="1"/>
                  </a:lnTo>
                  <a:lnTo>
                    <a:pt x="0" y="2"/>
                  </a:lnTo>
                  <a:lnTo>
                    <a:pt x="8" y="283"/>
                  </a:lnTo>
                  <a:lnTo>
                    <a:pt x="66" y="282"/>
                  </a:lnTo>
                  <a:lnTo>
                    <a:pt x="124" y="28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1" name="Freeform 1105"/>
            <p:cNvSpPr>
              <a:spLocks/>
            </p:cNvSpPr>
            <p:nvPr/>
          </p:nvSpPr>
          <p:spPr bwMode="auto">
            <a:xfrm>
              <a:off x="1976" y="3723"/>
              <a:ext cx="25" cy="57"/>
            </a:xfrm>
            <a:custGeom>
              <a:avLst/>
              <a:gdLst>
                <a:gd name="T0" fmla="*/ 116 w 124"/>
                <a:gd name="T1" fmla="*/ 0 h 283"/>
                <a:gd name="T2" fmla="*/ 58 w 124"/>
                <a:gd name="T3" fmla="*/ 1 h 283"/>
                <a:gd name="T4" fmla="*/ 0 w 124"/>
                <a:gd name="T5" fmla="*/ 2 h 283"/>
                <a:gd name="T6" fmla="*/ 8 w 124"/>
                <a:gd name="T7" fmla="*/ 283 h 283"/>
                <a:gd name="T8" fmla="*/ 66 w 124"/>
                <a:gd name="T9" fmla="*/ 282 h 283"/>
                <a:gd name="T10" fmla="*/ 124 w 124"/>
                <a:gd name="T11" fmla="*/ 281 h 283"/>
                <a:gd name="T12" fmla="*/ 116 w 124"/>
                <a:gd name="T13" fmla="*/ 0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283"/>
                <a:gd name="T23" fmla="*/ 124 w 124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283">
                  <a:moveTo>
                    <a:pt x="116" y="0"/>
                  </a:moveTo>
                  <a:lnTo>
                    <a:pt x="58" y="1"/>
                  </a:lnTo>
                  <a:lnTo>
                    <a:pt x="0" y="2"/>
                  </a:lnTo>
                  <a:lnTo>
                    <a:pt x="8" y="283"/>
                  </a:lnTo>
                  <a:lnTo>
                    <a:pt x="66" y="282"/>
                  </a:lnTo>
                  <a:lnTo>
                    <a:pt x="124" y="281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2" name="Freeform 1106"/>
            <p:cNvSpPr>
              <a:spLocks/>
            </p:cNvSpPr>
            <p:nvPr/>
          </p:nvSpPr>
          <p:spPr bwMode="auto">
            <a:xfrm>
              <a:off x="1978" y="3780"/>
              <a:ext cx="11" cy="1"/>
            </a:xfrm>
            <a:custGeom>
              <a:avLst/>
              <a:gdLst>
                <a:gd name="T0" fmla="*/ 58 w 58"/>
                <a:gd name="T1" fmla="*/ 0 h 8"/>
                <a:gd name="T2" fmla="*/ 0 w 58"/>
                <a:gd name="T3" fmla="*/ 1 h 8"/>
                <a:gd name="T4" fmla="*/ 0 w 58"/>
                <a:gd name="T5" fmla="*/ 8 h 8"/>
                <a:gd name="T6" fmla="*/ 58 w 58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8"/>
                <a:gd name="T14" fmla="*/ 58 w 5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8">
                  <a:moveTo>
                    <a:pt x="58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3" name="Line 1107"/>
            <p:cNvSpPr>
              <a:spLocks noChangeShapeType="1"/>
            </p:cNvSpPr>
            <p:nvPr/>
          </p:nvSpPr>
          <p:spPr bwMode="auto">
            <a:xfrm>
              <a:off x="1978" y="37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4" name="Freeform 1108"/>
            <p:cNvSpPr>
              <a:spLocks/>
            </p:cNvSpPr>
            <p:nvPr/>
          </p:nvSpPr>
          <p:spPr bwMode="auto">
            <a:xfrm>
              <a:off x="1978" y="3778"/>
              <a:ext cx="30" cy="58"/>
            </a:xfrm>
            <a:custGeom>
              <a:avLst/>
              <a:gdLst>
                <a:gd name="T0" fmla="*/ 116 w 153"/>
                <a:gd name="T1" fmla="*/ 0 h 288"/>
                <a:gd name="T2" fmla="*/ 58 w 153"/>
                <a:gd name="T3" fmla="*/ 8 h 288"/>
                <a:gd name="T4" fmla="*/ 0 w 153"/>
                <a:gd name="T5" fmla="*/ 16 h 288"/>
                <a:gd name="T6" fmla="*/ 38 w 153"/>
                <a:gd name="T7" fmla="*/ 288 h 288"/>
                <a:gd name="T8" fmla="*/ 96 w 153"/>
                <a:gd name="T9" fmla="*/ 280 h 288"/>
                <a:gd name="T10" fmla="*/ 153 w 153"/>
                <a:gd name="T11" fmla="*/ 272 h 288"/>
                <a:gd name="T12" fmla="*/ 116 w 153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8"/>
                <a:gd name="T23" fmla="*/ 153 w 153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8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8"/>
                  </a:lnTo>
                  <a:lnTo>
                    <a:pt x="96" y="280"/>
                  </a:lnTo>
                  <a:lnTo>
                    <a:pt x="153" y="27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5" name="Freeform 1109"/>
            <p:cNvSpPr>
              <a:spLocks/>
            </p:cNvSpPr>
            <p:nvPr/>
          </p:nvSpPr>
          <p:spPr bwMode="auto">
            <a:xfrm>
              <a:off x="1978" y="3778"/>
              <a:ext cx="30" cy="58"/>
            </a:xfrm>
            <a:custGeom>
              <a:avLst/>
              <a:gdLst>
                <a:gd name="T0" fmla="*/ 116 w 153"/>
                <a:gd name="T1" fmla="*/ 0 h 288"/>
                <a:gd name="T2" fmla="*/ 58 w 153"/>
                <a:gd name="T3" fmla="*/ 8 h 288"/>
                <a:gd name="T4" fmla="*/ 0 w 153"/>
                <a:gd name="T5" fmla="*/ 16 h 288"/>
                <a:gd name="T6" fmla="*/ 38 w 153"/>
                <a:gd name="T7" fmla="*/ 288 h 288"/>
                <a:gd name="T8" fmla="*/ 96 w 153"/>
                <a:gd name="T9" fmla="*/ 280 h 288"/>
                <a:gd name="T10" fmla="*/ 153 w 153"/>
                <a:gd name="T11" fmla="*/ 272 h 288"/>
                <a:gd name="T12" fmla="*/ 116 w 153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8"/>
                <a:gd name="T23" fmla="*/ 153 w 153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8">
                  <a:moveTo>
                    <a:pt x="116" y="0"/>
                  </a:moveTo>
                  <a:lnTo>
                    <a:pt x="58" y="8"/>
                  </a:lnTo>
                  <a:lnTo>
                    <a:pt x="0" y="16"/>
                  </a:lnTo>
                  <a:lnTo>
                    <a:pt x="38" y="288"/>
                  </a:lnTo>
                  <a:lnTo>
                    <a:pt x="96" y="280"/>
                  </a:lnTo>
                  <a:lnTo>
                    <a:pt x="153" y="272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6" name="Freeform 1110"/>
            <p:cNvSpPr>
              <a:spLocks/>
            </p:cNvSpPr>
            <p:nvPr/>
          </p:nvSpPr>
          <p:spPr bwMode="auto">
            <a:xfrm>
              <a:off x="1985" y="3834"/>
              <a:ext cx="12" cy="3"/>
            </a:xfrm>
            <a:custGeom>
              <a:avLst/>
              <a:gdLst>
                <a:gd name="T0" fmla="*/ 58 w 58"/>
                <a:gd name="T1" fmla="*/ 0 h 14"/>
                <a:gd name="T2" fmla="*/ 0 w 58"/>
                <a:gd name="T3" fmla="*/ 8 h 14"/>
                <a:gd name="T4" fmla="*/ 2 w 58"/>
                <a:gd name="T5" fmla="*/ 14 h 14"/>
                <a:gd name="T6" fmla="*/ 58 w 5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4"/>
                <a:gd name="T14" fmla="*/ 58 w 58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4">
                  <a:moveTo>
                    <a:pt x="58" y="0"/>
                  </a:moveTo>
                  <a:lnTo>
                    <a:pt x="0" y="8"/>
                  </a:lnTo>
                  <a:lnTo>
                    <a:pt x="2" y="1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7" name="Line 1111"/>
            <p:cNvSpPr>
              <a:spLocks noChangeShapeType="1"/>
            </p:cNvSpPr>
            <p:nvPr/>
          </p:nvSpPr>
          <p:spPr bwMode="auto">
            <a:xfrm>
              <a:off x="1985" y="38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8" name="Freeform 1112"/>
            <p:cNvSpPr>
              <a:spLocks/>
            </p:cNvSpPr>
            <p:nvPr/>
          </p:nvSpPr>
          <p:spPr bwMode="auto">
            <a:xfrm>
              <a:off x="1986" y="3831"/>
              <a:ext cx="35" cy="57"/>
            </a:xfrm>
            <a:custGeom>
              <a:avLst/>
              <a:gdLst>
                <a:gd name="T0" fmla="*/ 111 w 177"/>
                <a:gd name="T1" fmla="*/ 0 h 286"/>
                <a:gd name="T2" fmla="*/ 56 w 177"/>
                <a:gd name="T3" fmla="*/ 15 h 286"/>
                <a:gd name="T4" fmla="*/ 0 w 177"/>
                <a:gd name="T5" fmla="*/ 29 h 286"/>
                <a:gd name="T6" fmla="*/ 66 w 177"/>
                <a:gd name="T7" fmla="*/ 286 h 286"/>
                <a:gd name="T8" fmla="*/ 121 w 177"/>
                <a:gd name="T9" fmla="*/ 271 h 286"/>
                <a:gd name="T10" fmla="*/ 177 w 177"/>
                <a:gd name="T11" fmla="*/ 257 h 286"/>
                <a:gd name="T12" fmla="*/ 111 w 177"/>
                <a:gd name="T13" fmla="*/ 0 h 2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6"/>
                <a:gd name="T23" fmla="*/ 177 w 177"/>
                <a:gd name="T24" fmla="*/ 286 h 2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6">
                  <a:moveTo>
                    <a:pt x="111" y="0"/>
                  </a:moveTo>
                  <a:lnTo>
                    <a:pt x="56" y="15"/>
                  </a:lnTo>
                  <a:lnTo>
                    <a:pt x="0" y="29"/>
                  </a:lnTo>
                  <a:lnTo>
                    <a:pt x="66" y="286"/>
                  </a:lnTo>
                  <a:lnTo>
                    <a:pt x="121" y="271"/>
                  </a:lnTo>
                  <a:lnTo>
                    <a:pt x="177" y="25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19" name="Freeform 1113"/>
            <p:cNvSpPr>
              <a:spLocks/>
            </p:cNvSpPr>
            <p:nvPr/>
          </p:nvSpPr>
          <p:spPr bwMode="auto">
            <a:xfrm>
              <a:off x="1986" y="3831"/>
              <a:ext cx="35" cy="57"/>
            </a:xfrm>
            <a:custGeom>
              <a:avLst/>
              <a:gdLst>
                <a:gd name="T0" fmla="*/ 111 w 177"/>
                <a:gd name="T1" fmla="*/ 0 h 286"/>
                <a:gd name="T2" fmla="*/ 56 w 177"/>
                <a:gd name="T3" fmla="*/ 15 h 286"/>
                <a:gd name="T4" fmla="*/ 0 w 177"/>
                <a:gd name="T5" fmla="*/ 29 h 286"/>
                <a:gd name="T6" fmla="*/ 66 w 177"/>
                <a:gd name="T7" fmla="*/ 286 h 286"/>
                <a:gd name="T8" fmla="*/ 121 w 177"/>
                <a:gd name="T9" fmla="*/ 271 h 286"/>
                <a:gd name="T10" fmla="*/ 177 w 177"/>
                <a:gd name="T11" fmla="*/ 257 h 286"/>
                <a:gd name="T12" fmla="*/ 111 w 177"/>
                <a:gd name="T13" fmla="*/ 0 h 2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6"/>
                <a:gd name="T23" fmla="*/ 177 w 177"/>
                <a:gd name="T24" fmla="*/ 286 h 2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6">
                  <a:moveTo>
                    <a:pt x="111" y="0"/>
                  </a:moveTo>
                  <a:lnTo>
                    <a:pt x="56" y="15"/>
                  </a:lnTo>
                  <a:lnTo>
                    <a:pt x="0" y="29"/>
                  </a:lnTo>
                  <a:lnTo>
                    <a:pt x="66" y="286"/>
                  </a:lnTo>
                  <a:lnTo>
                    <a:pt x="121" y="271"/>
                  </a:lnTo>
                  <a:lnTo>
                    <a:pt x="177" y="257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0" name="Freeform 1114"/>
            <p:cNvSpPr>
              <a:spLocks/>
            </p:cNvSpPr>
            <p:nvPr/>
          </p:nvSpPr>
          <p:spPr bwMode="auto">
            <a:xfrm>
              <a:off x="1999" y="3885"/>
              <a:ext cx="11" cy="5"/>
            </a:xfrm>
            <a:custGeom>
              <a:avLst/>
              <a:gdLst>
                <a:gd name="T0" fmla="*/ 55 w 55"/>
                <a:gd name="T1" fmla="*/ 0 h 22"/>
                <a:gd name="T2" fmla="*/ 0 w 55"/>
                <a:gd name="T3" fmla="*/ 15 h 22"/>
                <a:gd name="T4" fmla="*/ 2 w 55"/>
                <a:gd name="T5" fmla="*/ 22 h 22"/>
                <a:gd name="T6" fmla="*/ 55 w 5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2"/>
                <a:gd name="T14" fmla="*/ 55 w 5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2">
                  <a:moveTo>
                    <a:pt x="55" y="0"/>
                  </a:moveTo>
                  <a:lnTo>
                    <a:pt x="0" y="15"/>
                  </a:lnTo>
                  <a:lnTo>
                    <a:pt x="2" y="22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1" name="Line 1115"/>
            <p:cNvSpPr>
              <a:spLocks noChangeShapeType="1"/>
            </p:cNvSpPr>
            <p:nvPr/>
          </p:nvSpPr>
          <p:spPr bwMode="auto">
            <a:xfrm>
              <a:off x="1999" y="3888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2" name="Freeform 1116"/>
            <p:cNvSpPr>
              <a:spLocks/>
            </p:cNvSpPr>
            <p:nvPr/>
          </p:nvSpPr>
          <p:spPr bwMode="auto">
            <a:xfrm>
              <a:off x="1999" y="3881"/>
              <a:ext cx="40" cy="54"/>
            </a:xfrm>
            <a:custGeom>
              <a:avLst/>
              <a:gdLst>
                <a:gd name="T0" fmla="*/ 106 w 200"/>
                <a:gd name="T1" fmla="*/ 0 h 273"/>
                <a:gd name="T2" fmla="*/ 53 w 200"/>
                <a:gd name="T3" fmla="*/ 22 h 273"/>
                <a:gd name="T4" fmla="*/ 0 w 200"/>
                <a:gd name="T5" fmla="*/ 44 h 273"/>
                <a:gd name="T6" fmla="*/ 93 w 200"/>
                <a:gd name="T7" fmla="*/ 273 h 273"/>
                <a:gd name="T8" fmla="*/ 146 w 200"/>
                <a:gd name="T9" fmla="*/ 251 h 273"/>
                <a:gd name="T10" fmla="*/ 200 w 200"/>
                <a:gd name="T11" fmla="*/ 229 h 273"/>
                <a:gd name="T12" fmla="*/ 106 w 200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106" y="0"/>
                  </a:moveTo>
                  <a:lnTo>
                    <a:pt x="53" y="22"/>
                  </a:lnTo>
                  <a:lnTo>
                    <a:pt x="0" y="44"/>
                  </a:lnTo>
                  <a:lnTo>
                    <a:pt x="93" y="273"/>
                  </a:lnTo>
                  <a:lnTo>
                    <a:pt x="146" y="251"/>
                  </a:lnTo>
                  <a:lnTo>
                    <a:pt x="200" y="229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3" name="Freeform 1117"/>
            <p:cNvSpPr>
              <a:spLocks/>
            </p:cNvSpPr>
            <p:nvPr/>
          </p:nvSpPr>
          <p:spPr bwMode="auto">
            <a:xfrm>
              <a:off x="1999" y="3881"/>
              <a:ext cx="40" cy="54"/>
            </a:xfrm>
            <a:custGeom>
              <a:avLst/>
              <a:gdLst>
                <a:gd name="T0" fmla="*/ 106 w 200"/>
                <a:gd name="T1" fmla="*/ 0 h 273"/>
                <a:gd name="T2" fmla="*/ 53 w 200"/>
                <a:gd name="T3" fmla="*/ 22 h 273"/>
                <a:gd name="T4" fmla="*/ 0 w 200"/>
                <a:gd name="T5" fmla="*/ 44 h 273"/>
                <a:gd name="T6" fmla="*/ 93 w 200"/>
                <a:gd name="T7" fmla="*/ 273 h 273"/>
                <a:gd name="T8" fmla="*/ 146 w 200"/>
                <a:gd name="T9" fmla="*/ 251 h 273"/>
                <a:gd name="T10" fmla="*/ 200 w 200"/>
                <a:gd name="T11" fmla="*/ 229 h 273"/>
                <a:gd name="T12" fmla="*/ 106 w 200"/>
                <a:gd name="T13" fmla="*/ 0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73"/>
                <a:gd name="T23" fmla="*/ 200 w 200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73">
                  <a:moveTo>
                    <a:pt x="106" y="0"/>
                  </a:moveTo>
                  <a:lnTo>
                    <a:pt x="53" y="22"/>
                  </a:lnTo>
                  <a:lnTo>
                    <a:pt x="0" y="44"/>
                  </a:lnTo>
                  <a:lnTo>
                    <a:pt x="93" y="273"/>
                  </a:lnTo>
                  <a:lnTo>
                    <a:pt x="146" y="251"/>
                  </a:lnTo>
                  <a:lnTo>
                    <a:pt x="200" y="229"/>
                  </a:lnTo>
                  <a:lnTo>
                    <a:pt x="10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4" name="Freeform 1118"/>
            <p:cNvSpPr>
              <a:spLocks/>
            </p:cNvSpPr>
            <p:nvPr/>
          </p:nvSpPr>
          <p:spPr bwMode="auto">
            <a:xfrm>
              <a:off x="2018" y="3931"/>
              <a:ext cx="11" cy="6"/>
            </a:xfrm>
            <a:custGeom>
              <a:avLst/>
              <a:gdLst>
                <a:gd name="T0" fmla="*/ 53 w 53"/>
                <a:gd name="T1" fmla="*/ 0 h 30"/>
                <a:gd name="T2" fmla="*/ 0 w 53"/>
                <a:gd name="T3" fmla="*/ 22 h 30"/>
                <a:gd name="T4" fmla="*/ 3 w 53"/>
                <a:gd name="T5" fmla="*/ 30 h 30"/>
                <a:gd name="T6" fmla="*/ 53 w 5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0"/>
                <a:gd name="T14" fmla="*/ 53 w 5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0">
                  <a:moveTo>
                    <a:pt x="53" y="0"/>
                  </a:moveTo>
                  <a:lnTo>
                    <a:pt x="0" y="22"/>
                  </a:lnTo>
                  <a:lnTo>
                    <a:pt x="3" y="3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5" name="Line 1119"/>
            <p:cNvSpPr>
              <a:spLocks noChangeShapeType="1"/>
            </p:cNvSpPr>
            <p:nvPr/>
          </p:nvSpPr>
          <p:spPr bwMode="auto">
            <a:xfrm>
              <a:off x="2018" y="393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6" name="Freeform 1120"/>
            <p:cNvSpPr>
              <a:spLocks/>
            </p:cNvSpPr>
            <p:nvPr/>
          </p:nvSpPr>
          <p:spPr bwMode="auto">
            <a:xfrm>
              <a:off x="2019" y="3925"/>
              <a:ext cx="43" cy="51"/>
            </a:xfrm>
            <a:custGeom>
              <a:avLst/>
              <a:gdLst>
                <a:gd name="T0" fmla="*/ 100 w 216"/>
                <a:gd name="T1" fmla="*/ 0 h 253"/>
                <a:gd name="T2" fmla="*/ 50 w 216"/>
                <a:gd name="T3" fmla="*/ 30 h 253"/>
                <a:gd name="T4" fmla="*/ 0 w 216"/>
                <a:gd name="T5" fmla="*/ 60 h 253"/>
                <a:gd name="T6" fmla="*/ 116 w 216"/>
                <a:gd name="T7" fmla="*/ 253 h 253"/>
                <a:gd name="T8" fmla="*/ 166 w 216"/>
                <a:gd name="T9" fmla="*/ 223 h 253"/>
                <a:gd name="T10" fmla="*/ 216 w 216"/>
                <a:gd name="T11" fmla="*/ 193 h 253"/>
                <a:gd name="T12" fmla="*/ 100 w 216"/>
                <a:gd name="T13" fmla="*/ 0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53"/>
                <a:gd name="T23" fmla="*/ 216 w 216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53">
                  <a:moveTo>
                    <a:pt x="100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6" y="253"/>
                  </a:lnTo>
                  <a:lnTo>
                    <a:pt x="166" y="223"/>
                  </a:lnTo>
                  <a:lnTo>
                    <a:pt x="216" y="19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7" name="Freeform 1121"/>
            <p:cNvSpPr>
              <a:spLocks/>
            </p:cNvSpPr>
            <p:nvPr/>
          </p:nvSpPr>
          <p:spPr bwMode="auto">
            <a:xfrm>
              <a:off x="2019" y="3925"/>
              <a:ext cx="43" cy="51"/>
            </a:xfrm>
            <a:custGeom>
              <a:avLst/>
              <a:gdLst>
                <a:gd name="T0" fmla="*/ 100 w 216"/>
                <a:gd name="T1" fmla="*/ 0 h 253"/>
                <a:gd name="T2" fmla="*/ 50 w 216"/>
                <a:gd name="T3" fmla="*/ 30 h 253"/>
                <a:gd name="T4" fmla="*/ 0 w 216"/>
                <a:gd name="T5" fmla="*/ 60 h 253"/>
                <a:gd name="T6" fmla="*/ 116 w 216"/>
                <a:gd name="T7" fmla="*/ 253 h 253"/>
                <a:gd name="T8" fmla="*/ 166 w 216"/>
                <a:gd name="T9" fmla="*/ 223 h 253"/>
                <a:gd name="T10" fmla="*/ 216 w 216"/>
                <a:gd name="T11" fmla="*/ 193 h 253"/>
                <a:gd name="T12" fmla="*/ 100 w 216"/>
                <a:gd name="T13" fmla="*/ 0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53"/>
                <a:gd name="T23" fmla="*/ 216 w 216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53">
                  <a:moveTo>
                    <a:pt x="100" y="0"/>
                  </a:moveTo>
                  <a:lnTo>
                    <a:pt x="50" y="30"/>
                  </a:lnTo>
                  <a:lnTo>
                    <a:pt x="0" y="60"/>
                  </a:lnTo>
                  <a:lnTo>
                    <a:pt x="116" y="253"/>
                  </a:lnTo>
                  <a:lnTo>
                    <a:pt x="166" y="223"/>
                  </a:lnTo>
                  <a:lnTo>
                    <a:pt x="216" y="193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8" name="Freeform 1122"/>
            <p:cNvSpPr>
              <a:spLocks/>
            </p:cNvSpPr>
            <p:nvPr/>
          </p:nvSpPr>
          <p:spPr bwMode="auto">
            <a:xfrm>
              <a:off x="2042" y="3970"/>
              <a:ext cx="10" cy="7"/>
            </a:xfrm>
            <a:custGeom>
              <a:avLst/>
              <a:gdLst>
                <a:gd name="T0" fmla="*/ 50 w 50"/>
                <a:gd name="T1" fmla="*/ 0 h 38"/>
                <a:gd name="T2" fmla="*/ 0 w 50"/>
                <a:gd name="T3" fmla="*/ 30 h 38"/>
                <a:gd name="T4" fmla="*/ 7 w 50"/>
                <a:gd name="T5" fmla="*/ 38 h 38"/>
                <a:gd name="T6" fmla="*/ 5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50" y="0"/>
                  </a:moveTo>
                  <a:lnTo>
                    <a:pt x="0" y="30"/>
                  </a:lnTo>
                  <a:lnTo>
                    <a:pt x="7" y="3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29" name="Line 1123"/>
            <p:cNvSpPr>
              <a:spLocks noChangeShapeType="1"/>
            </p:cNvSpPr>
            <p:nvPr/>
          </p:nvSpPr>
          <p:spPr bwMode="auto">
            <a:xfrm>
              <a:off x="2042" y="39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0" name="Freeform 1124"/>
            <p:cNvSpPr>
              <a:spLocks/>
            </p:cNvSpPr>
            <p:nvPr/>
          </p:nvSpPr>
          <p:spPr bwMode="auto">
            <a:xfrm>
              <a:off x="2043" y="3962"/>
              <a:ext cx="44" cy="46"/>
            </a:xfrm>
            <a:custGeom>
              <a:avLst/>
              <a:gdLst>
                <a:gd name="T0" fmla="*/ 86 w 220"/>
                <a:gd name="T1" fmla="*/ 0 h 228"/>
                <a:gd name="T2" fmla="*/ 43 w 220"/>
                <a:gd name="T3" fmla="*/ 38 h 228"/>
                <a:gd name="T4" fmla="*/ 0 w 220"/>
                <a:gd name="T5" fmla="*/ 76 h 228"/>
                <a:gd name="T6" fmla="*/ 134 w 220"/>
                <a:gd name="T7" fmla="*/ 228 h 228"/>
                <a:gd name="T8" fmla="*/ 177 w 220"/>
                <a:gd name="T9" fmla="*/ 190 h 228"/>
                <a:gd name="T10" fmla="*/ 220 w 220"/>
                <a:gd name="T11" fmla="*/ 152 h 228"/>
                <a:gd name="T12" fmla="*/ 86 w 220"/>
                <a:gd name="T13" fmla="*/ 0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28"/>
                <a:gd name="T23" fmla="*/ 220 w 220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28">
                  <a:moveTo>
                    <a:pt x="86" y="0"/>
                  </a:moveTo>
                  <a:lnTo>
                    <a:pt x="43" y="38"/>
                  </a:lnTo>
                  <a:lnTo>
                    <a:pt x="0" y="76"/>
                  </a:lnTo>
                  <a:lnTo>
                    <a:pt x="134" y="228"/>
                  </a:lnTo>
                  <a:lnTo>
                    <a:pt x="177" y="190"/>
                  </a:lnTo>
                  <a:lnTo>
                    <a:pt x="220" y="15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1" name="Freeform 1125"/>
            <p:cNvSpPr>
              <a:spLocks/>
            </p:cNvSpPr>
            <p:nvPr/>
          </p:nvSpPr>
          <p:spPr bwMode="auto">
            <a:xfrm>
              <a:off x="2043" y="3962"/>
              <a:ext cx="44" cy="46"/>
            </a:xfrm>
            <a:custGeom>
              <a:avLst/>
              <a:gdLst>
                <a:gd name="T0" fmla="*/ 86 w 220"/>
                <a:gd name="T1" fmla="*/ 0 h 228"/>
                <a:gd name="T2" fmla="*/ 43 w 220"/>
                <a:gd name="T3" fmla="*/ 38 h 228"/>
                <a:gd name="T4" fmla="*/ 0 w 220"/>
                <a:gd name="T5" fmla="*/ 76 h 228"/>
                <a:gd name="T6" fmla="*/ 134 w 220"/>
                <a:gd name="T7" fmla="*/ 228 h 228"/>
                <a:gd name="T8" fmla="*/ 177 w 220"/>
                <a:gd name="T9" fmla="*/ 190 h 228"/>
                <a:gd name="T10" fmla="*/ 220 w 220"/>
                <a:gd name="T11" fmla="*/ 152 h 228"/>
                <a:gd name="T12" fmla="*/ 86 w 220"/>
                <a:gd name="T13" fmla="*/ 0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28"/>
                <a:gd name="T23" fmla="*/ 220 w 220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28">
                  <a:moveTo>
                    <a:pt x="86" y="0"/>
                  </a:moveTo>
                  <a:lnTo>
                    <a:pt x="43" y="38"/>
                  </a:lnTo>
                  <a:lnTo>
                    <a:pt x="0" y="76"/>
                  </a:lnTo>
                  <a:lnTo>
                    <a:pt x="134" y="228"/>
                  </a:lnTo>
                  <a:lnTo>
                    <a:pt x="177" y="190"/>
                  </a:lnTo>
                  <a:lnTo>
                    <a:pt x="220" y="152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2" name="Freeform 1126"/>
            <p:cNvSpPr>
              <a:spLocks/>
            </p:cNvSpPr>
            <p:nvPr/>
          </p:nvSpPr>
          <p:spPr bwMode="auto">
            <a:xfrm>
              <a:off x="2070" y="4000"/>
              <a:ext cx="9" cy="10"/>
            </a:xfrm>
            <a:custGeom>
              <a:avLst/>
              <a:gdLst>
                <a:gd name="T0" fmla="*/ 43 w 43"/>
                <a:gd name="T1" fmla="*/ 0 h 48"/>
                <a:gd name="T2" fmla="*/ 0 w 43"/>
                <a:gd name="T3" fmla="*/ 38 h 48"/>
                <a:gd name="T4" fmla="*/ 4 w 43"/>
                <a:gd name="T5" fmla="*/ 43 h 48"/>
                <a:gd name="T6" fmla="*/ 10 w 43"/>
                <a:gd name="T7" fmla="*/ 48 h 48"/>
                <a:gd name="T8" fmla="*/ 43 w 43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48"/>
                <a:gd name="T17" fmla="*/ 43 w 4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48">
                  <a:moveTo>
                    <a:pt x="43" y="0"/>
                  </a:moveTo>
                  <a:lnTo>
                    <a:pt x="0" y="38"/>
                  </a:lnTo>
                  <a:lnTo>
                    <a:pt x="4" y="43"/>
                  </a:lnTo>
                  <a:lnTo>
                    <a:pt x="10" y="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3" name="Freeform 1127"/>
            <p:cNvSpPr>
              <a:spLocks/>
            </p:cNvSpPr>
            <p:nvPr/>
          </p:nvSpPr>
          <p:spPr bwMode="auto">
            <a:xfrm>
              <a:off x="2070" y="4008"/>
              <a:ext cx="2" cy="2"/>
            </a:xfrm>
            <a:custGeom>
              <a:avLst/>
              <a:gdLst>
                <a:gd name="T0" fmla="*/ 0 w 10"/>
                <a:gd name="T1" fmla="*/ 0 h 10"/>
                <a:gd name="T2" fmla="*/ 4 w 10"/>
                <a:gd name="T3" fmla="*/ 5 h 10"/>
                <a:gd name="T4" fmla="*/ 10 w 10"/>
                <a:gd name="T5" fmla="*/ 1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0"/>
                  </a:moveTo>
                  <a:lnTo>
                    <a:pt x="4" y="5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4" name="Freeform 1128"/>
            <p:cNvSpPr>
              <a:spLocks/>
            </p:cNvSpPr>
            <p:nvPr/>
          </p:nvSpPr>
          <p:spPr bwMode="auto">
            <a:xfrm>
              <a:off x="2072" y="3990"/>
              <a:ext cx="43" cy="40"/>
            </a:xfrm>
            <a:custGeom>
              <a:avLst/>
              <a:gdLst>
                <a:gd name="T0" fmla="*/ 66 w 215"/>
                <a:gd name="T1" fmla="*/ 0 h 200"/>
                <a:gd name="T2" fmla="*/ 33 w 215"/>
                <a:gd name="T3" fmla="*/ 48 h 200"/>
                <a:gd name="T4" fmla="*/ 0 w 215"/>
                <a:gd name="T5" fmla="*/ 96 h 200"/>
                <a:gd name="T6" fmla="*/ 149 w 215"/>
                <a:gd name="T7" fmla="*/ 200 h 200"/>
                <a:gd name="T8" fmla="*/ 182 w 215"/>
                <a:gd name="T9" fmla="*/ 152 h 200"/>
                <a:gd name="T10" fmla="*/ 215 w 215"/>
                <a:gd name="T11" fmla="*/ 105 h 200"/>
                <a:gd name="T12" fmla="*/ 66 w 215"/>
                <a:gd name="T13" fmla="*/ 0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66" y="0"/>
                  </a:moveTo>
                  <a:lnTo>
                    <a:pt x="33" y="48"/>
                  </a:lnTo>
                  <a:lnTo>
                    <a:pt x="0" y="96"/>
                  </a:lnTo>
                  <a:lnTo>
                    <a:pt x="149" y="200"/>
                  </a:lnTo>
                  <a:lnTo>
                    <a:pt x="182" y="152"/>
                  </a:lnTo>
                  <a:lnTo>
                    <a:pt x="215" y="105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5" name="Freeform 1129"/>
            <p:cNvSpPr>
              <a:spLocks/>
            </p:cNvSpPr>
            <p:nvPr/>
          </p:nvSpPr>
          <p:spPr bwMode="auto">
            <a:xfrm>
              <a:off x="2072" y="3990"/>
              <a:ext cx="43" cy="40"/>
            </a:xfrm>
            <a:custGeom>
              <a:avLst/>
              <a:gdLst>
                <a:gd name="T0" fmla="*/ 66 w 215"/>
                <a:gd name="T1" fmla="*/ 0 h 200"/>
                <a:gd name="T2" fmla="*/ 33 w 215"/>
                <a:gd name="T3" fmla="*/ 48 h 200"/>
                <a:gd name="T4" fmla="*/ 0 w 215"/>
                <a:gd name="T5" fmla="*/ 96 h 200"/>
                <a:gd name="T6" fmla="*/ 149 w 215"/>
                <a:gd name="T7" fmla="*/ 200 h 200"/>
                <a:gd name="T8" fmla="*/ 182 w 215"/>
                <a:gd name="T9" fmla="*/ 152 h 200"/>
                <a:gd name="T10" fmla="*/ 215 w 215"/>
                <a:gd name="T11" fmla="*/ 105 h 200"/>
                <a:gd name="T12" fmla="*/ 66 w 215"/>
                <a:gd name="T13" fmla="*/ 0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00"/>
                <a:gd name="T23" fmla="*/ 215 w 215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00">
                  <a:moveTo>
                    <a:pt x="66" y="0"/>
                  </a:moveTo>
                  <a:lnTo>
                    <a:pt x="33" y="48"/>
                  </a:lnTo>
                  <a:lnTo>
                    <a:pt x="0" y="96"/>
                  </a:lnTo>
                  <a:lnTo>
                    <a:pt x="149" y="200"/>
                  </a:lnTo>
                  <a:lnTo>
                    <a:pt x="182" y="152"/>
                  </a:lnTo>
                  <a:lnTo>
                    <a:pt x="215" y="105"/>
                  </a:lnTo>
                  <a:lnTo>
                    <a:pt x="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6" name="Freeform 1130"/>
            <p:cNvSpPr>
              <a:spLocks/>
            </p:cNvSpPr>
            <p:nvPr/>
          </p:nvSpPr>
          <p:spPr bwMode="auto">
            <a:xfrm>
              <a:off x="2102" y="4021"/>
              <a:ext cx="6" cy="11"/>
            </a:xfrm>
            <a:custGeom>
              <a:avLst/>
              <a:gdLst>
                <a:gd name="T0" fmla="*/ 33 w 33"/>
                <a:gd name="T1" fmla="*/ 0 h 55"/>
                <a:gd name="T2" fmla="*/ 0 w 33"/>
                <a:gd name="T3" fmla="*/ 48 h 55"/>
                <a:gd name="T4" fmla="*/ 5 w 33"/>
                <a:gd name="T5" fmla="*/ 51 h 55"/>
                <a:gd name="T6" fmla="*/ 14 w 33"/>
                <a:gd name="T7" fmla="*/ 55 h 55"/>
                <a:gd name="T8" fmla="*/ 33 w 3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5"/>
                <a:gd name="T17" fmla="*/ 33 w 3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5">
                  <a:moveTo>
                    <a:pt x="33" y="0"/>
                  </a:moveTo>
                  <a:lnTo>
                    <a:pt x="0" y="48"/>
                  </a:lnTo>
                  <a:lnTo>
                    <a:pt x="5" y="51"/>
                  </a:lnTo>
                  <a:lnTo>
                    <a:pt x="14" y="5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7" name="Freeform 1131"/>
            <p:cNvSpPr>
              <a:spLocks/>
            </p:cNvSpPr>
            <p:nvPr/>
          </p:nvSpPr>
          <p:spPr bwMode="auto">
            <a:xfrm>
              <a:off x="2102" y="4030"/>
              <a:ext cx="3" cy="2"/>
            </a:xfrm>
            <a:custGeom>
              <a:avLst/>
              <a:gdLst>
                <a:gd name="T0" fmla="*/ 0 w 14"/>
                <a:gd name="T1" fmla="*/ 0 h 7"/>
                <a:gd name="T2" fmla="*/ 5 w 14"/>
                <a:gd name="T3" fmla="*/ 3 h 7"/>
                <a:gd name="T4" fmla="*/ 14 w 14"/>
                <a:gd name="T5" fmla="*/ 7 h 7"/>
                <a:gd name="T6" fmla="*/ 0 60000 65536"/>
                <a:gd name="T7" fmla="*/ 0 60000 65536"/>
                <a:gd name="T8" fmla="*/ 0 60000 65536"/>
                <a:gd name="T9" fmla="*/ 0 w 14"/>
                <a:gd name="T10" fmla="*/ 0 h 7"/>
                <a:gd name="T11" fmla="*/ 14 w 1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">
                  <a:moveTo>
                    <a:pt x="0" y="0"/>
                  </a:moveTo>
                  <a:lnTo>
                    <a:pt x="5" y="3"/>
                  </a:lnTo>
                  <a:lnTo>
                    <a:pt x="14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8" name="Freeform 1132"/>
            <p:cNvSpPr>
              <a:spLocks/>
            </p:cNvSpPr>
            <p:nvPr/>
          </p:nvSpPr>
          <p:spPr bwMode="auto">
            <a:xfrm>
              <a:off x="2105" y="4010"/>
              <a:ext cx="38" cy="32"/>
            </a:xfrm>
            <a:custGeom>
              <a:avLst/>
              <a:gdLst>
                <a:gd name="T0" fmla="*/ 38 w 194"/>
                <a:gd name="T1" fmla="*/ 0 h 162"/>
                <a:gd name="T2" fmla="*/ 19 w 194"/>
                <a:gd name="T3" fmla="*/ 54 h 162"/>
                <a:gd name="T4" fmla="*/ 0 w 194"/>
                <a:gd name="T5" fmla="*/ 109 h 162"/>
                <a:gd name="T6" fmla="*/ 157 w 194"/>
                <a:gd name="T7" fmla="*/ 162 h 162"/>
                <a:gd name="T8" fmla="*/ 175 w 194"/>
                <a:gd name="T9" fmla="*/ 108 h 162"/>
                <a:gd name="T10" fmla="*/ 194 w 194"/>
                <a:gd name="T11" fmla="*/ 53 h 162"/>
                <a:gd name="T12" fmla="*/ 38 w 194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62"/>
                <a:gd name="T23" fmla="*/ 194 w 194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62">
                  <a:moveTo>
                    <a:pt x="38" y="0"/>
                  </a:moveTo>
                  <a:lnTo>
                    <a:pt x="19" y="54"/>
                  </a:lnTo>
                  <a:lnTo>
                    <a:pt x="0" y="109"/>
                  </a:lnTo>
                  <a:lnTo>
                    <a:pt x="157" y="162"/>
                  </a:lnTo>
                  <a:lnTo>
                    <a:pt x="175" y="108"/>
                  </a:lnTo>
                  <a:lnTo>
                    <a:pt x="194" y="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39" name="Freeform 1133"/>
            <p:cNvSpPr>
              <a:spLocks/>
            </p:cNvSpPr>
            <p:nvPr/>
          </p:nvSpPr>
          <p:spPr bwMode="auto">
            <a:xfrm>
              <a:off x="2105" y="4010"/>
              <a:ext cx="38" cy="32"/>
            </a:xfrm>
            <a:custGeom>
              <a:avLst/>
              <a:gdLst>
                <a:gd name="T0" fmla="*/ 38 w 194"/>
                <a:gd name="T1" fmla="*/ 0 h 162"/>
                <a:gd name="T2" fmla="*/ 19 w 194"/>
                <a:gd name="T3" fmla="*/ 54 h 162"/>
                <a:gd name="T4" fmla="*/ 0 w 194"/>
                <a:gd name="T5" fmla="*/ 109 h 162"/>
                <a:gd name="T6" fmla="*/ 157 w 194"/>
                <a:gd name="T7" fmla="*/ 162 h 162"/>
                <a:gd name="T8" fmla="*/ 175 w 194"/>
                <a:gd name="T9" fmla="*/ 108 h 162"/>
                <a:gd name="T10" fmla="*/ 194 w 194"/>
                <a:gd name="T11" fmla="*/ 53 h 162"/>
                <a:gd name="T12" fmla="*/ 38 w 194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"/>
                <a:gd name="T22" fmla="*/ 0 h 162"/>
                <a:gd name="T23" fmla="*/ 194 w 194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" h="162">
                  <a:moveTo>
                    <a:pt x="38" y="0"/>
                  </a:moveTo>
                  <a:lnTo>
                    <a:pt x="19" y="54"/>
                  </a:lnTo>
                  <a:lnTo>
                    <a:pt x="0" y="109"/>
                  </a:lnTo>
                  <a:lnTo>
                    <a:pt x="157" y="162"/>
                  </a:lnTo>
                  <a:lnTo>
                    <a:pt x="175" y="108"/>
                  </a:lnTo>
                  <a:lnTo>
                    <a:pt x="194" y="53"/>
                  </a:lnTo>
                  <a:lnTo>
                    <a:pt x="3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0" name="Freeform 1134"/>
            <p:cNvSpPr>
              <a:spLocks/>
            </p:cNvSpPr>
            <p:nvPr/>
          </p:nvSpPr>
          <p:spPr bwMode="auto">
            <a:xfrm>
              <a:off x="2136" y="4032"/>
              <a:ext cx="4" cy="11"/>
            </a:xfrm>
            <a:custGeom>
              <a:avLst/>
              <a:gdLst>
                <a:gd name="T0" fmla="*/ 18 w 18"/>
                <a:gd name="T1" fmla="*/ 0 h 57"/>
                <a:gd name="T2" fmla="*/ 0 w 18"/>
                <a:gd name="T3" fmla="*/ 54 h 57"/>
                <a:gd name="T4" fmla="*/ 6 w 18"/>
                <a:gd name="T5" fmla="*/ 56 h 57"/>
                <a:gd name="T6" fmla="*/ 18 w 18"/>
                <a:gd name="T7" fmla="*/ 57 h 57"/>
                <a:gd name="T8" fmla="*/ 18 w 18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7"/>
                <a:gd name="T17" fmla="*/ 18 w 18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7">
                  <a:moveTo>
                    <a:pt x="18" y="0"/>
                  </a:moveTo>
                  <a:lnTo>
                    <a:pt x="0" y="54"/>
                  </a:lnTo>
                  <a:lnTo>
                    <a:pt x="6" y="56"/>
                  </a:lnTo>
                  <a:lnTo>
                    <a:pt x="18" y="5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1" name="Freeform 1135"/>
            <p:cNvSpPr>
              <a:spLocks/>
            </p:cNvSpPr>
            <p:nvPr/>
          </p:nvSpPr>
          <p:spPr bwMode="auto">
            <a:xfrm>
              <a:off x="2136" y="4042"/>
              <a:ext cx="4" cy="1"/>
            </a:xfrm>
            <a:custGeom>
              <a:avLst/>
              <a:gdLst>
                <a:gd name="T0" fmla="*/ 0 w 18"/>
                <a:gd name="T1" fmla="*/ 0 h 3"/>
                <a:gd name="T2" fmla="*/ 6 w 18"/>
                <a:gd name="T3" fmla="*/ 2 h 3"/>
                <a:gd name="T4" fmla="*/ 18 w 18"/>
                <a:gd name="T5" fmla="*/ 3 h 3"/>
                <a:gd name="T6" fmla="*/ 0 60000 65536"/>
                <a:gd name="T7" fmla="*/ 0 60000 65536"/>
                <a:gd name="T8" fmla="*/ 0 60000 65536"/>
                <a:gd name="T9" fmla="*/ 0 w 18"/>
                <a:gd name="T10" fmla="*/ 0 h 3"/>
                <a:gd name="T11" fmla="*/ 18 w 18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">
                  <a:moveTo>
                    <a:pt x="0" y="0"/>
                  </a:moveTo>
                  <a:lnTo>
                    <a:pt x="6" y="2"/>
                  </a:lnTo>
                  <a:lnTo>
                    <a:pt x="18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2" name="Freeform 1136"/>
            <p:cNvSpPr>
              <a:spLocks/>
            </p:cNvSpPr>
            <p:nvPr/>
          </p:nvSpPr>
          <p:spPr bwMode="auto">
            <a:xfrm>
              <a:off x="2140" y="4020"/>
              <a:ext cx="32" cy="23"/>
            </a:xfrm>
            <a:custGeom>
              <a:avLst/>
              <a:gdLst>
                <a:gd name="T0" fmla="*/ 0 w 160"/>
                <a:gd name="T1" fmla="*/ 0 h 115"/>
                <a:gd name="T2" fmla="*/ 0 w 160"/>
                <a:gd name="T3" fmla="*/ 58 h 115"/>
                <a:gd name="T4" fmla="*/ 0 w 160"/>
                <a:gd name="T5" fmla="*/ 115 h 115"/>
                <a:gd name="T6" fmla="*/ 160 w 160"/>
                <a:gd name="T7" fmla="*/ 115 h 115"/>
                <a:gd name="T8" fmla="*/ 160 w 160"/>
                <a:gd name="T9" fmla="*/ 58 h 115"/>
                <a:gd name="T10" fmla="*/ 160 w 160"/>
                <a:gd name="T11" fmla="*/ 0 h 115"/>
                <a:gd name="T12" fmla="*/ 0 w 160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15"/>
                <a:gd name="T23" fmla="*/ 160 w 160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60" y="115"/>
                  </a:lnTo>
                  <a:lnTo>
                    <a:pt x="160" y="58"/>
                  </a:lnTo>
                  <a:lnTo>
                    <a:pt x="1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3" name="Freeform 1137"/>
            <p:cNvSpPr>
              <a:spLocks/>
            </p:cNvSpPr>
            <p:nvPr/>
          </p:nvSpPr>
          <p:spPr bwMode="auto">
            <a:xfrm>
              <a:off x="2140" y="4020"/>
              <a:ext cx="32" cy="23"/>
            </a:xfrm>
            <a:custGeom>
              <a:avLst/>
              <a:gdLst>
                <a:gd name="T0" fmla="*/ 0 w 160"/>
                <a:gd name="T1" fmla="*/ 0 h 115"/>
                <a:gd name="T2" fmla="*/ 0 w 160"/>
                <a:gd name="T3" fmla="*/ 58 h 115"/>
                <a:gd name="T4" fmla="*/ 0 w 160"/>
                <a:gd name="T5" fmla="*/ 115 h 115"/>
                <a:gd name="T6" fmla="*/ 160 w 160"/>
                <a:gd name="T7" fmla="*/ 115 h 115"/>
                <a:gd name="T8" fmla="*/ 160 w 160"/>
                <a:gd name="T9" fmla="*/ 58 h 115"/>
                <a:gd name="T10" fmla="*/ 160 w 160"/>
                <a:gd name="T11" fmla="*/ 0 h 115"/>
                <a:gd name="T12" fmla="*/ 0 w 160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15"/>
                <a:gd name="T23" fmla="*/ 160 w 160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15">
                  <a:moveTo>
                    <a:pt x="0" y="0"/>
                  </a:moveTo>
                  <a:lnTo>
                    <a:pt x="0" y="58"/>
                  </a:lnTo>
                  <a:lnTo>
                    <a:pt x="0" y="115"/>
                  </a:lnTo>
                  <a:lnTo>
                    <a:pt x="160" y="115"/>
                  </a:lnTo>
                  <a:lnTo>
                    <a:pt x="160" y="58"/>
                  </a:lnTo>
                  <a:lnTo>
                    <a:pt x="16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4" name="Freeform 1138"/>
            <p:cNvSpPr>
              <a:spLocks/>
            </p:cNvSpPr>
            <p:nvPr/>
          </p:nvSpPr>
          <p:spPr bwMode="auto">
            <a:xfrm>
              <a:off x="2172" y="4032"/>
              <a:ext cx="3" cy="11"/>
            </a:xfrm>
            <a:custGeom>
              <a:avLst/>
              <a:gdLst>
                <a:gd name="T0" fmla="*/ 0 w 19"/>
                <a:gd name="T1" fmla="*/ 0 h 57"/>
                <a:gd name="T2" fmla="*/ 0 w 19"/>
                <a:gd name="T3" fmla="*/ 57 h 57"/>
                <a:gd name="T4" fmla="*/ 7 w 19"/>
                <a:gd name="T5" fmla="*/ 57 h 57"/>
                <a:gd name="T6" fmla="*/ 19 w 19"/>
                <a:gd name="T7" fmla="*/ 54 h 57"/>
                <a:gd name="T8" fmla="*/ 0 w 19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57"/>
                <a:gd name="T17" fmla="*/ 19 w 1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57">
                  <a:moveTo>
                    <a:pt x="0" y="0"/>
                  </a:moveTo>
                  <a:lnTo>
                    <a:pt x="0" y="57"/>
                  </a:lnTo>
                  <a:lnTo>
                    <a:pt x="7" y="57"/>
                  </a:lnTo>
                  <a:lnTo>
                    <a:pt x="1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5" name="Freeform 1139"/>
            <p:cNvSpPr>
              <a:spLocks/>
            </p:cNvSpPr>
            <p:nvPr/>
          </p:nvSpPr>
          <p:spPr bwMode="auto">
            <a:xfrm>
              <a:off x="2172" y="4042"/>
              <a:ext cx="3" cy="1"/>
            </a:xfrm>
            <a:custGeom>
              <a:avLst/>
              <a:gdLst>
                <a:gd name="T0" fmla="*/ 0 w 19"/>
                <a:gd name="T1" fmla="*/ 3 h 3"/>
                <a:gd name="T2" fmla="*/ 7 w 19"/>
                <a:gd name="T3" fmla="*/ 3 h 3"/>
                <a:gd name="T4" fmla="*/ 19 w 19"/>
                <a:gd name="T5" fmla="*/ 0 h 3"/>
                <a:gd name="T6" fmla="*/ 0 60000 65536"/>
                <a:gd name="T7" fmla="*/ 0 60000 65536"/>
                <a:gd name="T8" fmla="*/ 0 60000 65536"/>
                <a:gd name="T9" fmla="*/ 0 w 19"/>
                <a:gd name="T10" fmla="*/ 0 h 3"/>
                <a:gd name="T11" fmla="*/ 19 w 19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3">
                  <a:moveTo>
                    <a:pt x="0" y="3"/>
                  </a:moveTo>
                  <a:lnTo>
                    <a:pt x="7" y="3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6" name="Freeform 1140"/>
            <p:cNvSpPr>
              <a:spLocks/>
            </p:cNvSpPr>
            <p:nvPr/>
          </p:nvSpPr>
          <p:spPr bwMode="auto">
            <a:xfrm>
              <a:off x="2168" y="4010"/>
              <a:ext cx="39" cy="32"/>
            </a:xfrm>
            <a:custGeom>
              <a:avLst/>
              <a:gdLst>
                <a:gd name="T0" fmla="*/ 0 w 195"/>
                <a:gd name="T1" fmla="*/ 53 h 162"/>
                <a:gd name="T2" fmla="*/ 19 w 195"/>
                <a:gd name="T3" fmla="*/ 108 h 162"/>
                <a:gd name="T4" fmla="*/ 38 w 195"/>
                <a:gd name="T5" fmla="*/ 162 h 162"/>
                <a:gd name="T6" fmla="*/ 195 w 195"/>
                <a:gd name="T7" fmla="*/ 109 h 162"/>
                <a:gd name="T8" fmla="*/ 176 w 195"/>
                <a:gd name="T9" fmla="*/ 54 h 162"/>
                <a:gd name="T10" fmla="*/ 157 w 195"/>
                <a:gd name="T11" fmla="*/ 0 h 162"/>
                <a:gd name="T12" fmla="*/ 0 w 195"/>
                <a:gd name="T13" fmla="*/ 53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62"/>
                <a:gd name="T23" fmla="*/ 195 w 195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62">
                  <a:moveTo>
                    <a:pt x="0" y="53"/>
                  </a:moveTo>
                  <a:lnTo>
                    <a:pt x="19" y="108"/>
                  </a:lnTo>
                  <a:lnTo>
                    <a:pt x="38" y="162"/>
                  </a:lnTo>
                  <a:lnTo>
                    <a:pt x="195" y="109"/>
                  </a:lnTo>
                  <a:lnTo>
                    <a:pt x="176" y="54"/>
                  </a:lnTo>
                  <a:lnTo>
                    <a:pt x="157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7" name="Freeform 1141"/>
            <p:cNvSpPr>
              <a:spLocks/>
            </p:cNvSpPr>
            <p:nvPr/>
          </p:nvSpPr>
          <p:spPr bwMode="auto">
            <a:xfrm>
              <a:off x="2168" y="4010"/>
              <a:ext cx="39" cy="32"/>
            </a:xfrm>
            <a:custGeom>
              <a:avLst/>
              <a:gdLst>
                <a:gd name="T0" fmla="*/ 0 w 195"/>
                <a:gd name="T1" fmla="*/ 53 h 162"/>
                <a:gd name="T2" fmla="*/ 19 w 195"/>
                <a:gd name="T3" fmla="*/ 108 h 162"/>
                <a:gd name="T4" fmla="*/ 38 w 195"/>
                <a:gd name="T5" fmla="*/ 162 h 162"/>
                <a:gd name="T6" fmla="*/ 195 w 195"/>
                <a:gd name="T7" fmla="*/ 109 h 162"/>
                <a:gd name="T8" fmla="*/ 176 w 195"/>
                <a:gd name="T9" fmla="*/ 54 h 162"/>
                <a:gd name="T10" fmla="*/ 157 w 195"/>
                <a:gd name="T11" fmla="*/ 0 h 162"/>
                <a:gd name="T12" fmla="*/ 0 w 195"/>
                <a:gd name="T13" fmla="*/ 53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62"/>
                <a:gd name="T23" fmla="*/ 195 w 195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62">
                  <a:moveTo>
                    <a:pt x="0" y="53"/>
                  </a:moveTo>
                  <a:lnTo>
                    <a:pt x="19" y="108"/>
                  </a:lnTo>
                  <a:lnTo>
                    <a:pt x="38" y="162"/>
                  </a:lnTo>
                  <a:lnTo>
                    <a:pt x="195" y="109"/>
                  </a:lnTo>
                  <a:lnTo>
                    <a:pt x="176" y="54"/>
                  </a:lnTo>
                  <a:lnTo>
                    <a:pt x="157" y="0"/>
                  </a:lnTo>
                  <a:lnTo>
                    <a:pt x="0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8" name="Freeform 1142"/>
            <p:cNvSpPr>
              <a:spLocks/>
            </p:cNvSpPr>
            <p:nvPr/>
          </p:nvSpPr>
          <p:spPr bwMode="auto">
            <a:xfrm>
              <a:off x="2203" y="4021"/>
              <a:ext cx="7" cy="11"/>
            </a:xfrm>
            <a:custGeom>
              <a:avLst/>
              <a:gdLst>
                <a:gd name="T0" fmla="*/ 0 w 33"/>
                <a:gd name="T1" fmla="*/ 0 h 55"/>
                <a:gd name="T2" fmla="*/ 19 w 33"/>
                <a:gd name="T3" fmla="*/ 55 h 55"/>
                <a:gd name="T4" fmla="*/ 24 w 33"/>
                <a:gd name="T5" fmla="*/ 52 h 55"/>
                <a:gd name="T6" fmla="*/ 33 w 33"/>
                <a:gd name="T7" fmla="*/ 48 h 55"/>
                <a:gd name="T8" fmla="*/ 0 w 3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5"/>
                <a:gd name="T17" fmla="*/ 33 w 3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5">
                  <a:moveTo>
                    <a:pt x="0" y="0"/>
                  </a:moveTo>
                  <a:lnTo>
                    <a:pt x="19" y="55"/>
                  </a:lnTo>
                  <a:lnTo>
                    <a:pt x="24" y="52"/>
                  </a:lnTo>
                  <a:lnTo>
                    <a:pt x="33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49" name="Freeform 1143"/>
            <p:cNvSpPr>
              <a:spLocks/>
            </p:cNvSpPr>
            <p:nvPr/>
          </p:nvSpPr>
          <p:spPr bwMode="auto">
            <a:xfrm>
              <a:off x="2207" y="4030"/>
              <a:ext cx="3" cy="2"/>
            </a:xfrm>
            <a:custGeom>
              <a:avLst/>
              <a:gdLst>
                <a:gd name="T0" fmla="*/ 0 w 14"/>
                <a:gd name="T1" fmla="*/ 7 h 7"/>
                <a:gd name="T2" fmla="*/ 5 w 14"/>
                <a:gd name="T3" fmla="*/ 4 h 7"/>
                <a:gd name="T4" fmla="*/ 14 w 14"/>
                <a:gd name="T5" fmla="*/ 0 h 7"/>
                <a:gd name="T6" fmla="*/ 0 60000 65536"/>
                <a:gd name="T7" fmla="*/ 0 60000 65536"/>
                <a:gd name="T8" fmla="*/ 0 60000 65536"/>
                <a:gd name="T9" fmla="*/ 0 w 14"/>
                <a:gd name="T10" fmla="*/ 0 h 7"/>
                <a:gd name="T11" fmla="*/ 14 w 1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7">
                  <a:moveTo>
                    <a:pt x="0" y="7"/>
                  </a:moveTo>
                  <a:lnTo>
                    <a:pt x="5" y="4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0" name="Freeform 1144"/>
            <p:cNvSpPr>
              <a:spLocks/>
            </p:cNvSpPr>
            <p:nvPr/>
          </p:nvSpPr>
          <p:spPr bwMode="auto">
            <a:xfrm>
              <a:off x="2196" y="3990"/>
              <a:ext cx="43" cy="40"/>
            </a:xfrm>
            <a:custGeom>
              <a:avLst/>
              <a:gdLst>
                <a:gd name="T0" fmla="*/ 0 w 216"/>
                <a:gd name="T1" fmla="*/ 105 h 200"/>
                <a:gd name="T2" fmla="*/ 34 w 216"/>
                <a:gd name="T3" fmla="*/ 152 h 200"/>
                <a:gd name="T4" fmla="*/ 67 w 216"/>
                <a:gd name="T5" fmla="*/ 200 h 200"/>
                <a:gd name="T6" fmla="*/ 216 w 216"/>
                <a:gd name="T7" fmla="*/ 96 h 200"/>
                <a:gd name="T8" fmla="*/ 182 w 216"/>
                <a:gd name="T9" fmla="*/ 48 h 200"/>
                <a:gd name="T10" fmla="*/ 149 w 216"/>
                <a:gd name="T11" fmla="*/ 0 h 200"/>
                <a:gd name="T12" fmla="*/ 0 w 216"/>
                <a:gd name="T13" fmla="*/ 10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00"/>
                <a:gd name="T23" fmla="*/ 216 w 216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00">
                  <a:moveTo>
                    <a:pt x="0" y="105"/>
                  </a:moveTo>
                  <a:lnTo>
                    <a:pt x="34" y="152"/>
                  </a:lnTo>
                  <a:lnTo>
                    <a:pt x="67" y="200"/>
                  </a:lnTo>
                  <a:lnTo>
                    <a:pt x="216" y="96"/>
                  </a:lnTo>
                  <a:lnTo>
                    <a:pt x="182" y="48"/>
                  </a:lnTo>
                  <a:lnTo>
                    <a:pt x="149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1" name="Freeform 1145"/>
            <p:cNvSpPr>
              <a:spLocks/>
            </p:cNvSpPr>
            <p:nvPr/>
          </p:nvSpPr>
          <p:spPr bwMode="auto">
            <a:xfrm>
              <a:off x="2196" y="3990"/>
              <a:ext cx="43" cy="40"/>
            </a:xfrm>
            <a:custGeom>
              <a:avLst/>
              <a:gdLst>
                <a:gd name="T0" fmla="*/ 0 w 216"/>
                <a:gd name="T1" fmla="*/ 105 h 200"/>
                <a:gd name="T2" fmla="*/ 34 w 216"/>
                <a:gd name="T3" fmla="*/ 152 h 200"/>
                <a:gd name="T4" fmla="*/ 67 w 216"/>
                <a:gd name="T5" fmla="*/ 200 h 200"/>
                <a:gd name="T6" fmla="*/ 216 w 216"/>
                <a:gd name="T7" fmla="*/ 96 h 200"/>
                <a:gd name="T8" fmla="*/ 182 w 216"/>
                <a:gd name="T9" fmla="*/ 48 h 200"/>
                <a:gd name="T10" fmla="*/ 149 w 216"/>
                <a:gd name="T11" fmla="*/ 0 h 200"/>
                <a:gd name="T12" fmla="*/ 0 w 216"/>
                <a:gd name="T13" fmla="*/ 10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"/>
                <a:gd name="T22" fmla="*/ 0 h 200"/>
                <a:gd name="T23" fmla="*/ 216 w 216"/>
                <a:gd name="T24" fmla="*/ 200 h 2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" h="200">
                  <a:moveTo>
                    <a:pt x="0" y="105"/>
                  </a:moveTo>
                  <a:lnTo>
                    <a:pt x="34" y="152"/>
                  </a:lnTo>
                  <a:lnTo>
                    <a:pt x="67" y="200"/>
                  </a:lnTo>
                  <a:lnTo>
                    <a:pt x="216" y="96"/>
                  </a:lnTo>
                  <a:lnTo>
                    <a:pt x="182" y="48"/>
                  </a:lnTo>
                  <a:lnTo>
                    <a:pt x="149" y="0"/>
                  </a:lnTo>
                  <a:lnTo>
                    <a:pt x="0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2" name="Freeform 1146"/>
            <p:cNvSpPr>
              <a:spLocks/>
            </p:cNvSpPr>
            <p:nvPr/>
          </p:nvSpPr>
          <p:spPr bwMode="auto">
            <a:xfrm>
              <a:off x="2233" y="4000"/>
              <a:ext cx="8" cy="10"/>
            </a:xfrm>
            <a:custGeom>
              <a:avLst/>
              <a:gdLst>
                <a:gd name="T0" fmla="*/ 0 w 44"/>
                <a:gd name="T1" fmla="*/ 0 h 48"/>
                <a:gd name="T2" fmla="*/ 34 w 44"/>
                <a:gd name="T3" fmla="*/ 48 h 48"/>
                <a:gd name="T4" fmla="*/ 38 w 44"/>
                <a:gd name="T5" fmla="*/ 43 h 48"/>
                <a:gd name="T6" fmla="*/ 44 w 44"/>
                <a:gd name="T7" fmla="*/ 38 h 48"/>
                <a:gd name="T8" fmla="*/ 0 w 44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48"/>
                <a:gd name="T17" fmla="*/ 44 w 4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48">
                  <a:moveTo>
                    <a:pt x="0" y="0"/>
                  </a:moveTo>
                  <a:lnTo>
                    <a:pt x="34" y="48"/>
                  </a:lnTo>
                  <a:lnTo>
                    <a:pt x="38" y="43"/>
                  </a:lnTo>
                  <a:lnTo>
                    <a:pt x="4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3" name="Freeform 1147"/>
            <p:cNvSpPr>
              <a:spLocks/>
            </p:cNvSpPr>
            <p:nvPr/>
          </p:nvSpPr>
          <p:spPr bwMode="auto">
            <a:xfrm>
              <a:off x="2239" y="4008"/>
              <a:ext cx="2" cy="2"/>
            </a:xfrm>
            <a:custGeom>
              <a:avLst/>
              <a:gdLst>
                <a:gd name="T0" fmla="*/ 0 w 10"/>
                <a:gd name="T1" fmla="*/ 10 h 10"/>
                <a:gd name="T2" fmla="*/ 4 w 10"/>
                <a:gd name="T3" fmla="*/ 5 h 10"/>
                <a:gd name="T4" fmla="*/ 10 w 10"/>
                <a:gd name="T5" fmla="*/ 0 h 10"/>
                <a:gd name="T6" fmla="*/ 0 60000 65536"/>
                <a:gd name="T7" fmla="*/ 0 60000 65536"/>
                <a:gd name="T8" fmla="*/ 0 60000 65536"/>
                <a:gd name="T9" fmla="*/ 0 w 10"/>
                <a:gd name="T10" fmla="*/ 0 h 10"/>
                <a:gd name="T11" fmla="*/ 10 w 1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0">
                  <a:moveTo>
                    <a:pt x="0" y="10"/>
                  </a:moveTo>
                  <a:lnTo>
                    <a:pt x="4" y="5"/>
                  </a:lnTo>
                  <a:lnTo>
                    <a:pt x="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4" name="Freeform 1148"/>
            <p:cNvSpPr>
              <a:spLocks/>
            </p:cNvSpPr>
            <p:nvPr/>
          </p:nvSpPr>
          <p:spPr bwMode="auto">
            <a:xfrm>
              <a:off x="2224" y="3962"/>
              <a:ext cx="44" cy="46"/>
            </a:xfrm>
            <a:custGeom>
              <a:avLst/>
              <a:gdLst>
                <a:gd name="T0" fmla="*/ 0 w 221"/>
                <a:gd name="T1" fmla="*/ 152 h 228"/>
                <a:gd name="T2" fmla="*/ 43 w 221"/>
                <a:gd name="T3" fmla="*/ 190 h 228"/>
                <a:gd name="T4" fmla="*/ 87 w 221"/>
                <a:gd name="T5" fmla="*/ 228 h 228"/>
                <a:gd name="T6" fmla="*/ 221 w 221"/>
                <a:gd name="T7" fmla="*/ 76 h 228"/>
                <a:gd name="T8" fmla="*/ 178 w 221"/>
                <a:gd name="T9" fmla="*/ 38 h 228"/>
                <a:gd name="T10" fmla="*/ 134 w 221"/>
                <a:gd name="T11" fmla="*/ 0 h 228"/>
                <a:gd name="T12" fmla="*/ 0 w 221"/>
                <a:gd name="T13" fmla="*/ 152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0" y="152"/>
                  </a:moveTo>
                  <a:lnTo>
                    <a:pt x="43" y="190"/>
                  </a:lnTo>
                  <a:lnTo>
                    <a:pt x="87" y="228"/>
                  </a:lnTo>
                  <a:lnTo>
                    <a:pt x="221" y="76"/>
                  </a:lnTo>
                  <a:lnTo>
                    <a:pt x="178" y="38"/>
                  </a:lnTo>
                  <a:lnTo>
                    <a:pt x="134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5" name="Freeform 1149"/>
            <p:cNvSpPr>
              <a:spLocks/>
            </p:cNvSpPr>
            <p:nvPr/>
          </p:nvSpPr>
          <p:spPr bwMode="auto">
            <a:xfrm>
              <a:off x="2224" y="3962"/>
              <a:ext cx="44" cy="46"/>
            </a:xfrm>
            <a:custGeom>
              <a:avLst/>
              <a:gdLst>
                <a:gd name="T0" fmla="*/ 0 w 221"/>
                <a:gd name="T1" fmla="*/ 152 h 228"/>
                <a:gd name="T2" fmla="*/ 43 w 221"/>
                <a:gd name="T3" fmla="*/ 190 h 228"/>
                <a:gd name="T4" fmla="*/ 87 w 221"/>
                <a:gd name="T5" fmla="*/ 228 h 228"/>
                <a:gd name="T6" fmla="*/ 221 w 221"/>
                <a:gd name="T7" fmla="*/ 76 h 228"/>
                <a:gd name="T8" fmla="*/ 178 w 221"/>
                <a:gd name="T9" fmla="*/ 38 h 228"/>
                <a:gd name="T10" fmla="*/ 134 w 221"/>
                <a:gd name="T11" fmla="*/ 0 h 228"/>
                <a:gd name="T12" fmla="*/ 0 w 221"/>
                <a:gd name="T13" fmla="*/ 152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228"/>
                <a:gd name="T23" fmla="*/ 221 w 221"/>
                <a:gd name="T24" fmla="*/ 228 h 2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228">
                  <a:moveTo>
                    <a:pt x="0" y="152"/>
                  </a:moveTo>
                  <a:lnTo>
                    <a:pt x="43" y="190"/>
                  </a:lnTo>
                  <a:lnTo>
                    <a:pt x="87" y="228"/>
                  </a:lnTo>
                  <a:lnTo>
                    <a:pt x="221" y="76"/>
                  </a:lnTo>
                  <a:lnTo>
                    <a:pt x="178" y="38"/>
                  </a:lnTo>
                  <a:lnTo>
                    <a:pt x="134" y="0"/>
                  </a:lnTo>
                  <a:lnTo>
                    <a:pt x="0" y="1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6" name="Freeform 1150"/>
            <p:cNvSpPr>
              <a:spLocks/>
            </p:cNvSpPr>
            <p:nvPr/>
          </p:nvSpPr>
          <p:spPr bwMode="auto">
            <a:xfrm>
              <a:off x="2260" y="3970"/>
              <a:ext cx="10" cy="7"/>
            </a:xfrm>
            <a:custGeom>
              <a:avLst/>
              <a:gdLst>
                <a:gd name="T0" fmla="*/ 0 w 50"/>
                <a:gd name="T1" fmla="*/ 0 h 38"/>
                <a:gd name="T2" fmla="*/ 43 w 50"/>
                <a:gd name="T3" fmla="*/ 38 h 38"/>
                <a:gd name="T4" fmla="*/ 50 w 50"/>
                <a:gd name="T5" fmla="*/ 30 h 38"/>
                <a:gd name="T6" fmla="*/ 0 w 50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8"/>
                <a:gd name="T14" fmla="*/ 50 w 5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8">
                  <a:moveTo>
                    <a:pt x="0" y="0"/>
                  </a:moveTo>
                  <a:lnTo>
                    <a:pt x="43" y="38"/>
                  </a:lnTo>
                  <a:lnTo>
                    <a:pt x="5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7" name="Line 1151"/>
            <p:cNvSpPr>
              <a:spLocks noChangeShapeType="1"/>
            </p:cNvSpPr>
            <p:nvPr/>
          </p:nvSpPr>
          <p:spPr bwMode="auto">
            <a:xfrm flipV="1">
              <a:off x="2268" y="3976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8" name="Freeform 1152"/>
            <p:cNvSpPr>
              <a:spLocks/>
            </p:cNvSpPr>
            <p:nvPr/>
          </p:nvSpPr>
          <p:spPr bwMode="auto">
            <a:xfrm>
              <a:off x="2250" y="3925"/>
              <a:ext cx="43" cy="51"/>
            </a:xfrm>
            <a:custGeom>
              <a:avLst/>
              <a:gdLst>
                <a:gd name="T0" fmla="*/ 0 w 215"/>
                <a:gd name="T1" fmla="*/ 193 h 253"/>
                <a:gd name="T2" fmla="*/ 50 w 215"/>
                <a:gd name="T3" fmla="*/ 223 h 253"/>
                <a:gd name="T4" fmla="*/ 100 w 215"/>
                <a:gd name="T5" fmla="*/ 253 h 253"/>
                <a:gd name="T6" fmla="*/ 215 w 215"/>
                <a:gd name="T7" fmla="*/ 60 h 253"/>
                <a:gd name="T8" fmla="*/ 165 w 215"/>
                <a:gd name="T9" fmla="*/ 30 h 253"/>
                <a:gd name="T10" fmla="*/ 115 w 215"/>
                <a:gd name="T11" fmla="*/ 0 h 253"/>
                <a:gd name="T12" fmla="*/ 0 w 215"/>
                <a:gd name="T13" fmla="*/ 193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0" y="193"/>
                  </a:moveTo>
                  <a:lnTo>
                    <a:pt x="50" y="223"/>
                  </a:lnTo>
                  <a:lnTo>
                    <a:pt x="100" y="253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59" name="Freeform 1153"/>
            <p:cNvSpPr>
              <a:spLocks/>
            </p:cNvSpPr>
            <p:nvPr/>
          </p:nvSpPr>
          <p:spPr bwMode="auto">
            <a:xfrm>
              <a:off x="2250" y="3925"/>
              <a:ext cx="43" cy="51"/>
            </a:xfrm>
            <a:custGeom>
              <a:avLst/>
              <a:gdLst>
                <a:gd name="T0" fmla="*/ 0 w 215"/>
                <a:gd name="T1" fmla="*/ 193 h 253"/>
                <a:gd name="T2" fmla="*/ 50 w 215"/>
                <a:gd name="T3" fmla="*/ 223 h 253"/>
                <a:gd name="T4" fmla="*/ 100 w 215"/>
                <a:gd name="T5" fmla="*/ 253 h 253"/>
                <a:gd name="T6" fmla="*/ 215 w 215"/>
                <a:gd name="T7" fmla="*/ 60 h 253"/>
                <a:gd name="T8" fmla="*/ 165 w 215"/>
                <a:gd name="T9" fmla="*/ 30 h 253"/>
                <a:gd name="T10" fmla="*/ 115 w 215"/>
                <a:gd name="T11" fmla="*/ 0 h 253"/>
                <a:gd name="T12" fmla="*/ 0 w 215"/>
                <a:gd name="T13" fmla="*/ 193 h 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5"/>
                <a:gd name="T22" fmla="*/ 0 h 253"/>
                <a:gd name="T23" fmla="*/ 215 w 215"/>
                <a:gd name="T24" fmla="*/ 253 h 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5" h="253">
                  <a:moveTo>
                    <a:pt x="0" y="193"/>
                  </a:moveTo>
                  <a:lnTo>
                    <a:pt x="50" y="223"/>
                  </a:lnTo>
                  <a:lnTo>
                    <a:pt x="100" y="253"/>
                  </a:lnTo>
                  <a:lnTo>
                    <a:pt x="215" y="60"/>
                  </a:lnTo>
                  <a:lnTo>
                    <a:pt x="165" y="30"/>
                  </a:lnTo>
                  <a:lnTo>
                    <a:pt x="115" y="0"/>
                  </a:lnTo>
                  <a:lnTo>
                    <a:pt x="0" y="1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0" name="Freeform 1154"/>
            <p:cNvSpPr>
              <a:spLocks/>
            </p:cNvSpPr>
            <p:nvPr/>
          </p:nvSpPr>
          <p:spPr bwMode="auto">
            <a:xfrm>
              <a:off x="2283" y="3931"/>
              <a:ext cx="10" cy="6"/>
            </a:xfrm>
            <a:custGeom>
              <a:avLst/>
              <a:gdLst>
                <a:gd name="T0" fmla="*/ 0 w 53"/>
                <a:gd name="T1" fmla="*/ 0 h 30"/>
                <a:gd name="T2" fmla="*/ 50 w 53"/>
                <a:gd name="T3" fmla="*/ 30 h 30"/>
                <a:gd name="T4" fmla="*/ 53 w 53"/>
                <a:gd name="T5" fmla="*/ 21 h 30"/>
                <a:gd name="T6" fmla="*/ 0 w 5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0"/>
                <a:gd name="T14" fmla="*/ 53 w 5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0">
                  <a:moveTo>
                    <a:pt x="0" y="0"/>
                  </a:moveTo>
                  <a:lnTo>
                    <a:pt x="50" y="30"/>
                  </a:lnTo>
                  <a:lnTo>
                    <a:pt x="53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1" name="Line 1155"/>
            <p:cNvSpPr>
              <a:spLocks noChangeShapeType="1"/>
            </p:cNvSpPr>
            <p:nvPr/>
          </p:nvSpPr>
          <p:spPr bwMode="auto">
            <a:xfrm flipV="1">
              <a:off x="2293" y="393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2" name="Freeform 1156"/>
            <p:cNvSpPr>
              <a:spLocks/>
            </p:cNvSpPr>
            <p:nvPr/>
          </p:nvSpPr>
          <p:spPr bwMode="auto">
            <a:xfrm>
              <a:off x="2272" y="3881"/>
              <a:ext cx="40" cy="54"/>
            </a:xfrm>
            <a:custGeom>
              <a:avLst/>
              <a:gdLst>
                <a:gd name="T0" fmla="*/ 0 w 199"/>
                <a:gd name="T1" fmla="*/ 229 h 271"/>
                <a:gd name="T2" fmla="*/ 53 w 199"/>
                <a:gd name="T3" fmla="*/ 250 h 271"/>
                <a:gd name="T4" fmla="*/ 106 w 199"/>
                <a:gd name="T5" fmla="*/ 271 h 271"/>
                <a:gd name="T6" fmla="*/ 199 w 199"/>
                <a:gd name="T7" fmla="*/ 42 h 271"/>
                <a:gd name="T8" fmla="*/ 145 w 199"/>
                <a:gd name="T9" fmla="*/ 21 h 271"/>
                <a:gd name="T10" fmla="*/ 92 w 199"/>
                <a:gd name="T11" fmla="*/ 0 h 271"/>
                <a:gd name="T12" fmla="*/ 0 w 199"/>
                <a:gd name="T13" fmla="*/ 22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0" y="229"/>
                  </a:moveTo>
                  <a:lnTo>
                    <a:pt x="53" y="250"/>
                  </a:lnTo>
                  <a:lnTo>
                    <a:pt x="106" y="271"/>
                  </a:lnTo>
                  <a:lnTo>
                    <a:pt x="199" y="42"/>
                  </a:lnTo>
                  <a:lnTo>
                    <a:pt x="145" y="21"/>
                  </a:lnTo>
                  <a:lnTo>
                    <a:pt x="92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3" name="Freeform 1157"/>
            <p:cNvSpPr>
              <a:spLocks/>
            </p:cNvSpPr>
            <p:nvPr/>
          </p:nvSpPr>
          <p:spPr bwMode="auto">
            <a:xfrm>
              <a:off x="2272" y="3881"/>
              <a:ext cx="40" cy="54"/>
            </a:xfrm>
            <a:custGeom>
              <a:avLst/>
              <a:gdLst>
                <a:gd name="T0" fmla="*/ 0 w 199"/>
                <a:gd name="T1" fmla="*/ 229 h 271"/>
                <a:gd name="T2" fmla="*/ 53 w 199"/>
                <a:gd name="T3" fmla="*/ 250 h 271"/>
                <a:gd name="T4" fmla="*/ 106 w 199"/>
                <a:gd name="T5" fmla="*/ 271 h 271"/>
                <a:gd name="T6" fmla="*/ 199 w 199"/>
                <a:gd name="T7" fmla="*/ 42 h 271"/>
                <a:gd name="T8" fmla="*/ 145 w 199"/>
                <a:gd name="T9" fmla="*/ 21 h 271"/>
                <a:gd name="T10" fmla="*/ 92 w 199"/>
                <a:gd name="T11" fmla="*/ 0 h 271"/>
                <a:gd name="T12" fmla="*/ 0 w 199"/>
                <a:gd name="T13" fmla="*/ 229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71"/>
                <a:gd name="T23" fmla="*/ 199 w 1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71">
                  <a:moveTo>
                    <a:pt x="0" y="229"/>
                  </a:moveTo>
                  <a:lnTo>
                    <a:pt x="53" y="250"/>
                  </a:lnTo>
                  <a:lnTo>
                    <a:pt x="106" y="271"/>
                  </a:lnTo>
                  <a:lnTo>
                    <a:pt x="199" y="42"/>
                  </a:lnTo>
                  <a:lnTo>
                    <a:pt x="145" y="21"/>
                  </a:lnTo>
                  <a:lnTo>
                    <a:pt x="92" y="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4" name="Freeform 1158"/>
            <p:cNvSpPr>
              <a:spLocks/>
            </p:cNvSpPr>
            <p:nvPr/>
          </p:nvSpPr>
          <p:spPr bwMode="auto">
            <a:xfrm>
              <a:off x="2301" y="3885"/>
              <a:ext cx="11" cy="4"/>
            </a:xfrm>
            <a:custGeom>
              <a:avLst/>
              <a:gdLst>
                <a:gd name="T0" fmla="*/ 0 w 56"/>
                <a:gd name="T1" fmla="*/ 0 h 21"/>
                <a:gd name="T2" fmla="*/ 54 w 56"/>
                <a:gd name="T3" fmla="*/ 21 h 21"/>
                <a:gd name="T4" fmla="*/ 56 w 56"/>
                <a:gd name="T5" fmla="*/ 15 h 21"/>
                <a:gd name="T6" fmla="*/ 0 w 5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1"/>
                <a:gd name="T14" fmla="*/ 56 w 56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1">
                  <a:moveTo>
                    <a:pt x="0" y="0"/>
                  </a:moveTo>
                  <a:lnTo>
                    <a:pt x="54" y="21"/>
                  </a:lnTo>
                  <a:lnTo>
                    <a:pt x="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5" name="Line 1159"/>
            <p:cNvSpPr>
              <a:spLocks noChangeShapeType="1"/>
            </p:cNvSpPr>
            <p:nvPr/>
          </p:nvSpPr>
          <p:spPr bwMode="auto">
            <a:xfrm flipV="1">
              <a:off x="2312" y="38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6" name="Freeform 1160"/>
            <p:cNvSpPr>
              <a:spLocks/>
            </p:cNvSpPr>
            <p:nvPr/>
          </p:nvSpPr>
          <p:spPr bwMode="auto">
            <a:xfrm>
              <a:off x="2290" y="3831"/>
              <a:ext cx="35" cy="57"/>
            </a:xfrm>
            <a:custGeom>
              <a:avLst/>
              <a:gdLst>
                <a:gd name="T0" fmla="*/ 0 w 177"/>
                <a:gd name="T1" fmla="*/ 256 h 285"/>
                <a:gd name="T2" fmla="*/ 55 w 177"/>
                <a:gd name="T3" fmla="*/ 270 h 285"/>
                <a:gd name="T4" fmla="*/ 111 w 177"/>
                <a:gd name="T5" fmla="*/ 285 h 285"/>
                <a:gd name="T6" fmla="*/ 177 w 177"/>
                <a:gd name="T7" fmla="*/ 29 h 285"/>
                <a:gd name="T8" fmla="*/ 122 w 177"/>
                <a:gd name="T9" fmla="*/ 15 h 285"/>
                <a:gd name="T10" fmla="*/ 66 w 177"/>
                <a:gd name="T11" fmla="*/ 0 h 285"/>
                <a:gd name="T12" fmla="*/ 0 w 177"/>
                <a:gd name="T13" fmla="*/ 256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5"/>
                <a:gd name="T23" fmla="*/ 177 w 177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5">
                  <a:moveTo>
                    <a:pt x="0" y="256"/>
                  </a:moveTo>
                  <a:lnTo>
                    <a:pt x="55" y="270"/>
                  </a:lnTo>
                  <a:lnTo>
                    <a:pt x="111" y="285"/>
                  </a:lnTo>
                  <a:lnTo>
                    <a:pt x="177" y="29"/>
                  </a:lnTo>
                  <a:lnTo>
                    <a:pt x="122" y="15"/>
                  </a:lnTo>
                  <a:lnTo>
                    <a:pt x="66" y="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7" name="Freeform 1161"/>
            <p:cNvSpPr>
              <a:spLocks/>
            </p:cNvSpPr>
            <p:nvPr/>
          </p:nvSpPr>
          <p:spPr bwMode="auto">
            <a:xfrm>
              <a:off x="2290" y="3831"/>
              <a:ext cx="35" cy="57"/>
            </a:xfrm>
            <a:custGeom>
              <a:avLst/>
              <a:gdLst>
                <a:gd name="T0" fmla="*/ 0 w 177"/>
                <a:gd name="T1" fmla="*/ 256 h 285"/>
                <a:gd name="T2" fmla="*/ 55 w 177"/>
                <a:gd name="T3" fmla="*/ 270 h 285"/>
                <a:gd name="T4" fmla="*/ 111 w 177"/>
                <a:gd name="T5" fmla="*/ 285 h 285"/>
                <a:gd name="T6" fmla="*/ 177 w 177"/>
                <a:gd name="T7" fmla="*/ 29 h 285"/>
                <a:gd name="T8" fmla="*/ 122 w 177"/>
                <a:gd name="T9" fmla="*/ 15 h 285"/>
                <a:gd name="T10" fmla="*/ 66 w 177"/>
                <a:gd name="T11" fmla="*/ 0 h 285"/>
                <a:gd name="T12" fmla="*/ 0 w 177"/>
                <a:gd name="T13" fmla="*/ 256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285"/>
                <a:gd name="T23" fmla="*/ 177 w 177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285">
                  <a:moveTo>
                    <a:pt x="0" y="256"/>
                  </a:moveTo>
                  <a:lnTo>
                    <a:pt x="55" y="270"/>
                  </a:lnTo>
                  <a:lnTo>
                    <a:pt x="111" y="285"/>
                  </a:lnTo>
                  <a:lnTo>
                    <a:pt x="177" y="29"/>
                  </a:lnTo>
                  <a:lnTo>
                    <a:pt x="122" y="15"/>
                  </a:lnTo>
                  <a:lnTo>
                    <a:pt x="66" y="0"/>
                  </a:lnTo>
                  <a:lnTo>
                    <a:pt x="0" y="2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8" name="Freeform 1162"/>
            <p:cNvSpPr>
              <a:spLocks/>
            </p:cNvSpPr>
            <p:nvPr/>
          </p:nvSpPr>
          <p:spPr bwMode="auto">
            <a:xfrm>
              <a:off x="2314" y="3834"/>
              <a:ext cx="12" cy="3"/>
            </a:xfrm>
            <a:custGeom>
              <a:avLst/>
              <a:gdLst>
                <a:gd name="T0" fmla="*/ 0 w 58"/>
                <a:gd name="T1" fmla="*/ 0 h 14"/>
                <a:gd name="T2" fmla="*/ 55 w 58"/>
                <a:gd name="T3" fmla="*/ 14 h 14"/>
                <a:gd name="T4" fmla="*/ 58 w 58"/>
                <a:gd name="T5" fmla="*/ 8 h 14"/>
                <a:gd name="T6" fmla="*/ 0 w 5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4"/>
                <a:gd name="T14" fmla="*/ 58 w 58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4">
                  <a:moveTo>
                    <a:pt x="0" y="0"/>
                  </a:moveTo>
                  <a:lnTo>
                    <a:pt x="55" y="14"/>
                  </a:lnTo>
                  <a:lnTo>
                    <a:pt x="5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69" name="Line 1163"/>
            <p:cNvSpPr>
              <a:spLocks noChangeShapeType="1"/>
            </p:cNvSpPr>
            <p:nvPr/>
          </p:nvSpPr>
          <p:spPr bwMode="auto">
            <a:xfrm flipV="1">
              <a:off x="2325" y="38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0" name="Freeform 1164"/>
            <p:cNvSpPr>
              <a:spLocks/>
            </p:cNvSpPr>
            <p:nvPr/>
          </p:nvSpPr>
          <p:spPr bwMode="auto">
            <a:xfrm>
              <a:off x="2303" y="3778"/>
              <a:ext cx="30" cy="58"/>
            </a:xfrm>
            <a:custGeom>
              <a:avLst/>
              <a:gdLst>
                <a:gd name="T0" fmla="*/ 0 w 153"/>
                <a:gd name="T1" fmla="*/ 273 h 289"/>
                <a:gd name="T2" fmla="*/ 58 w 153"/>
                <a:gd name="T3" fmla="*/ 281 h 289"/>
                <a:gd name="T4" fmla="*/ 116 w 153"/>
                <a:gd name="T5" fmla="*/ 289 h 289"/>
                <a:gd name="T6" fmla="*/ 153 w 153"/>
                <a:gd name="T7" fmla="*/ 16 h 289"/>
                <a:gd name="T8" fmla="*/ 96 w 153"/>
                <a:gd name="T9" fmla="*/ 8 h 289"/>
                <a:gd name="T10" fmla="*/ 38 w 153"/>
                <a:gd name="T11" fmla="*/ 0 h 289"/>
                <a:gd name="T12" fmla="*/ 0 w 153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3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1" name="Freeform 1165"/>
            <p:cNvSpPr>
              <a:spLocks/>
            </p:cNvSpPr>
            <p:nvPr/>
          </p:nvSpPr>
          <p:spPr bwMode="auto">
            <a:xfrm>
              <a:off x="2303" y="3778"/>
              <a:ext cx="30" cy="58"/>
            </a:xfrm>
            <a:custGeom>
              <a:avLst/>
              <a:gdLst>
                <a:gd name="T0" fmla="*/ 0 w 153"/>
                <a:gd name="T1" fmla="*/ 273 h 289"/>
                <a:gd name="T2" fmla="*/ 58 w 153"/>
                <a:gd name="T3" fmla="*/ 281 h 289"/>
                <a:gd name="T4" fmla="*/ 116 w 153"/>
                <a:gd name="T5" fmla="*/ 289 h 289"/>
                <a:gd name="T6" fmla="*/ 153 w 153"/>
                <a:gd name="T7" fmla="*/ 16 h 289"/>
                <a:gd name="T8" fmla="*/ 96 w 153"/>
                <a:gd name="T9" fmla="*/ 8 h 289"/>
                <a:gd name="T10" fmla="*/ 38 w 153"/>
                <a:gd name="T11" fmla="*/ 0 h 289"/>
                <a:gd name="T12" fmla="*/ 0 w 153"/>
                <a:gd name="T13" fmla="*/ 273 h 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89"/>
                <a:gd name="T23" fmla="*/ 153 w 153"/>
                <a:gd name="T24" fmla="*/ 289 h 2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89">
                  <a:moveTo>
                    <a:pt x="0" y="273"/>
                  </a:moveTo>
                  <a:lnTo>
                    <a:pt x="58" y="281"/>
                  </a:lnTo>
                  <a:lnTo>
                    <a:pt x="116" y="289"/>
                  </a:lnTo>
                  <a:lnTo>
                    <a:pt x="153" y="16"/>
                  </a:lnTo>
                  <a:lnTo>
                    <a:pt x="96" y="8"/>
                  </a:lnTo>
                  <a:lnTo>
                    <a:pt x="38" y="0"/>
                  </a:lnTo>
                  <a:lnTo>
                    <a:pt x="0" y="2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2" name="Freeform 1166"/>
            <p:cNvSpPr>
              <a:spLocks/>
            </p:cNvSpPr>
            <p:nvPr/>
          </p:nvSpPr>
          <p:spPr bwMode="auto">
            <a:xfrm>
              <a:off x="2322" y="3780"/>
              <a:ext cx="11" cy="1"/>
            </a:xfrm>
            <a:custGeom>
              <a:avLst/>
              <a:gdLst>
                <a:gd name="T0" fmla="*/ 0 w 57"/>
                <a:gd name="T1" fmla="*/ 0 h 8"/>
                <a:gd name="T2" fmla="*/ 57 w 57"/>
                <a:gd name="T3" fmla="*/ 8 h 8"/>
                <a:gd name="T4" fmla="*/ 57 w 57"/>
                <a:gd name="T5" fmla="*/ 1 h 8"/>
                <a:gd name="T6" fmla="*/ 0 w 57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8"/>
                <a:gd name="T14" fmla="*/ 57 w 5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8">
                  <a:moveTo>
                    <a:pt x="0" y="0"/>
                  </a:moveTo>
                  <a:lnTo>
                    <a:pt x="57" y="8"/>
                  </a:lnTo>
                  <a:lnTo>
                    <a:pt x="5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3" name="Line 1167"/>
            <p:cNvSpPr>
              <a:spLocks noChangeShapeType="1"/>
            </p:cNvSpPr>
            <p:nvPr/>
          </p:nvSpPr>
          <p:spPr bwMode="auto">
            <a:xfrm flipV="1">
              <a:off x="2333" y="37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4" name="Freeform 1168"/>
            <p:cNvSpPr>
              <a:spLocks/>
            </p:cNvSpPr>
            <p:nvPr/>
          </p:nvSpPr>
          <p:spPr bwMode="auto">
            <a:xfrm>
              <a:off x="2310" y="3723"/>
              <a:ext cx="25" cy="57"/>
            </a:xfrm>
            <a:custGeom>
              <a:avLst/>
              <a:gdLst>
                <a:gd name="T0" fmla="*/ 0 w 123"/>
                <a:gd name="T1" fmla="*/ 281 h 283"/>
                <a:gd name="T2" fmla="*/ 58 w 123"/>
                <a:gd name="T3" fmla="*/ 282 h 283"/>
                <a:gd name="T4" fmla="*/ 115 w 123"/>
                <a:gd name="T5" fmla="*/ 283 h 283"/>
                <a:gd name="T6" fmla="*/ 123 w 123"/>
                <a:gd name="T7" fmla="*/ 2 h 283"/>
                <a:gd name="T8" fmla="*/ 65 w 123"/>
                <a:gd name="T9" fmla="*/ 1 h 283"/>
                <a:gd name="T10" fmla="*/ 8 w 123"/>
                <a:gd name="T11" fmla="*/ 0 h 283"/>
                <a:gd name="T12" fmla="*/ 0 w 123"/>
                <a:gd name="T13" fmla="*/ 281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0" y="281"/>
                  </a:moveTo>
                  <a:lnTo>
                    <a:pt x="58" y="282"/>
                  </a:lnTo>
                  <a:lnTo>
                    <a:pt x="115" y="283"/>
                  </a:lnTo>
                  <a:lnTo>
                    <a:pt x="123" y="2"/>
                  </a:lnTo>
                  <a:lnTo>
                    <a:pt x="65" y="1"/>
                  </a:lnTo>
                  <a:lnTo>
                    <a:pt x="8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5" name="Freeform 1169"/>
            <p:cNvSpPr>
              <a:spLocks/>
            </p:cNvSpPr>
            <p:nvPr/>
          </p:nvSpPr>
          <p:spPr bwMode="auto">
            <a:xfrm>
              <a:off x="2310" y="3723"/>
              <a:ext cx="25" cy="57"/>
            </a:xfrm>
            <a:custGeom>
              <a:avLst/>
              <a:gdLst>
                <a:gd name="T0" fmla="*/ 0 w 123"/>
                <a:gd name="T1" fmla="*/ 281 h 283"/>
                <a:gd name="T2" fmla="*/ 58 w 123"/>
                <a:gd name="T3" fmla="*/ 282 h 283"/>
                <a:gd name="T4" fmla="*/ 115 w 123"/>
                <a:gd name="T5" fmla="*/ 283 h 283"/>
                <a:gd name="T6" fmla="*/ 123 w 123"/>
                <a:gd name="T7" fmla="*/ 2 h 283"/>
                <a:gd name="T8" fmla="*/ 65 w 123"/>
                <a:gd name="T9" fmla="*/ 1 h 283"/>
                <a:gd name="T10" fmla="*/ 8 w 123"/>
                <a:gd name="T11" fmla="*/ 0 h 283"/>
                <a:gd name="T12" fmla="*/ 0 w 123"/>
                <a:gd name="T13" fmla="*/ 281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283"/>
                <a:gd name="T23" fmla="*/ 123 w 123"/>
                <a:gd name="T24" fmla="*/ 283 h 2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283">
                  <a:moveTo>
                    <a:pt x="0" y="281"/>
                  </a:moveTo>
                  <a:lnTo>
                    <a:pt x="58" y="282"/>
                  </a:lnTo>
                  <a:lnTo>
                    <a:pt x="115" y="283"/>
                  </a:lnTo>
                  <a:lnTo>
                    <a:pt x="123" y="2"/>
                  </a:lnTo>
                  <a:lnTo>
                    <a:pt x="65" y="1"/>
                  </a:lnTo>
                  <a:lnTo>
                    <a:pt x="8" y="0"/>
                  </a:lnTo>
                  <a:lnTo>
                    <a:pt x="0" y="2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6" name="Freeform 1170"/>
            <p:cNvSpPr>
              <a:spLocks/>
            </p:cNvSpPr>
            <p:nvPr/>
          </p:nvSpPr>
          <p:spPr bwMode="auto">
            <a:xfrm>
              <a:off x="2323" y="3723"/>
              <a:ext cx="12" cy="1"/>
            </a:xfrm>
            <a:custGeom>
              <a:avLst/>
              <a:gdLst>
                <a:gd name="T0" fmla="*/ 0 w 58"/>
                <a:gd name="T1" fmla="*/ 4 h 5"/>
                <a:gd name="T2" fmla="*/ 58 w 58"/>
                <a:gd name="T3" fmla="*/ 5 h 5"/>
                <a:gd name="T4" fmla="*/ 58 w 58"/>
                <a:gd name="T5" fmla="*/ 0 h 5"/>
                <a:gd name="T6" fmla="*/ 0 w 58"/>
                <a:gd name="T7" fmla="*/ 4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5"/>
                <a:gd name="T14" fmla="*/ 58 w 58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5">
                  <a:moveTo>
                    <a:pt x="0" y="4"/>
                  </a:moveTo>
                  <a:lnTo>
                    <a:pt x="58" y="5"/>
                  </a:lnTo>
                  <a:lnTo>
                    <a:pt x="5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7" name="Line 1171"/>
            <p:cNvSpPr>
              <a:spLocks noChangeShapeType="1"/>
            </p:cNvSpPr>
            <p:nvPr/>
          </p:nvSpPr>
          <p:spPr bwMode="auto">
            <a:xfrm flipV="1">
              <a:off x="2335" y="37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8" name="Freeform 1172"/>
            <p:cNvSpPr>
              <a:spLocks/>
            </p:cNvSpPr>
            <p:nvPr/>
          </p:nvSpPr>
          <p:spPr bwMode="auto">
            <a:xfrm>
              <a:off x="2307" y="3667"/>
              <a:ext cx="28" cy="57"/>
            </a:xfrm>
            <a:custGeom>
              <a:avLst/>
              <a:gdLst>
                <a:gd name="T0" fmla="*/ 24 w 139"/>
                <a:gd name="T1" fmla="*/ 287 h 287"/>
                <a:gd name="T2" fmla="*/ 81 w 139"/>
                <a:gd name="T3" fmla="*/ 282 h 287"/>
                <a:gd name="T4" fmla="*/ 139 w 139"/>
                <a:gd name="T5" fmla="*/ 278 h 287"/>
                <a:gd name="T6" fmla="*/ 116 w 139"/>
                <a:gd name="T7" fmla="*/ 0 h 287"/>
                <a:gd name="T8" fmla="*/ 58 w 139"/>
                <a:gd name="T9" fmla="*/ 5 h 287"/>
                <a:gd name="T10" fmla="*/ 0 w 139"/>
                <a:gd name="T11" fmla="*/ 9 h 287"/>
                <a:gd name="T12" fmla="*/ 24 w 139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287"/>
                <a:gd name="T23" fmla="*/ 139 w 139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287">
                  <a:moveTo>
                    <a:pt x="24" y="287"/>
                  </a:moveTo>
                  <a:lnTo>
                    <a:pt x="81" y="282"/>
                  </a:lnTo>
                  <a:lnTo>
                    <a:pt x="139" y="278"/>
                  </a:lnTo>
                  <a:lnTo>
                    <a:pt x="116" y="0"/>
                  </a:lnTo>
                  <a:lnTo>
                    <a:pt x="58" y="5"/>
                  </a:lnTo>
                  <a:lnTo>
                    <a:pt x="0" y="9"/>
                  </a:lnTo>
                  <a:lnTo>
                    <a:pt x="24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79" name="Freeform 1173"/>
            <p:cNvSpPr>
              <a:spLocks/>
            </p:cNvSpPr>
            <p:nvPr/>
          </p:nvSpPr>
          <p:spPr bwMode="auto">
            <a:xfrm>
              <a:off x="2307" y="3667"/>
              <a:ext cx="28" cy="57"/>
            </a:xfrm>
            <a:custGeom>
              <a:avLst/>
              <a:gdLst>
                <a:gd name="T0" fmla="*/ 24 w 139"/>
                <a:gd name="T1" fmla="*/ 287 h 287"/>
                <a:gd name="T2" fmla="*/ 81 w 139"/>
                <a:gd name="T3" fmla="*/ 282 h 287"/>
                <a:gd name="T4" fmla="*/ 139 w 139"/>
                <a:gd name="T5" fmla="*/ 278 h 287"/>
                <a:gd name="T6" fmla="*/ 116 w 139"/>
                <a:gd name="T7" fmla="*/ 0 h 287"/>
                <a:gd name="T8" fmla="*/ 58 w 139"/>
                <a:gd name="T9" fmla="*/ 5 h 287"/>
                <a:gd name="T10" fmla="*/ 0 w 139"/>
                <a:gd name="T11" fmla="*/ 9 h 287"/>
                <a:gd name="T12" fmla="*/ 24 w 139"/>
                <a:gd name="T13" fmla="*/ 287 h 2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287"/>
                <a:gd name="T23" fmla="*/ 139 w 139"/>
                <a:gd name="T24" fmla="*/ 287 h 2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287">
                  <a:moveTo>
                    <a:pt x="24" y="287"/>
                  </a:moveTo>
                  <a:lnTo>
                    <a:pt x="81" y="282"/>
                  </a:lnTo>
                  <a:lnTo>
                    <a:pt x="139" y="278"/>
                  </a:lnTo>
                  <a:lnTo>
                    <a:pt x="116" y="0"/>
                  </a:lnTo>
                  <a:lnTo>
                    <a:pt x="58" y="5"/>
                  </a:lnTo>
                  <a:lnTo>
                    <a:pt x="0" y="9"/>
                  </a:lnTo>
                  <a:lnTo>
                    <a:pt x="24" y="2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0" name="Freeform 1174"/>
            <p:cNvSpPr>
              <a:spLocks/>
            </p:cNvSpPr>
            <p:nvPr/>
          </p:nvSpPr>
          <p:spPr bwMode="auto">
            <a:xfrm>
              <a:off x="2319" y="3666"/>
              <a:ext cx="11" cy="2"/>
            </a:xfrm>
            <a:custGeom>
              <a:avLst/>
              <a:gdLst>
                <a:gd name="T0" fmla="*/ 0 w 58"/>
                <a:gd name="T1" fmla="*/ 11 h 11"/>
                <a:gd name="T2" fmla="*/ 58 w 58"/>
                <a:gd name="T3" fmla="*/ 6 h 11"/>
                <a:gd name="T4" fmla="*/ 57 w 58"/>
                <a:gd name="T5" fmla="*/ 0 h 11"/>
                <a:gd name="T6" fmla="*/ 0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0" y="11"/>
                  </a:moveTo>
                  <a:lnTo>
                    <a:pt x="58" y="6"/>
                  </a:lnTo>
                  <a:lnTo>
                    <a:pt x="5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1" name="Line 1175"/>
            <p:cNvSpPr>
              <a:spLocks noChangeShapeType="1"/>
            </p:cNvSpPr>
            <p:nvPr/>
          </p:nvSpPr>
          <p:spPr bwMode="auto">
            <a:xfrm flipH="1" flipV="1">
              <a:off x="2330" y="366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2" name="Freeform 1176"/>
            <p:cNvSpPr>
              <a:spLocks/>
            </p:cNvSpPr>
            <p:nvPr/>
          </p:nvSpPr>
          <p:spPr bwMode="auto">
            <a:xfrm>
              <a:off x="2297" y="3613"/>
              <a:ext cx="33" cy="57"/>
            </a:xfrm>
            <a:custGeom>
              <a:avLst/>
              <a:gdLst>
                <a:gd name="T0" fmla="*/ 53 w 166"/>
                <a:gd name="T1" fmla="*/ 288 h 288"/>
                <a:gd name="T2" fmla="*/ 109 w 166"/>
                <a:gd name="T3" fmla="*/ 277 h 288"/>
                <a:gd name="T4" fmla="*/ 166 w 166"/>
                <a:gd name="T5" fmla="*/ 266 h 288"/>
                <a:gd name="T6" fmla="*/ 114 w 166"/>
                <a:gd name="T7" fmla="*/ 0 h 288"/>
                <a:gd name="T8" fmla="*/ 57 w 166"/>
                <a:gd name="T9" fmla="*/ 11 h 288"/>
                <a:gd name="T10" fmla="*/ 0 w 166"/>
                <a:gd name="T11" fmla="*/ 23 h 288"/>
                <a:gd name="T12" fmla="*/ 53 w 166"/>
                <a:gd name="T13" fmla="*/ 288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88"/>
                <a:gd name="T23" fmla="*/ 166 w 166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88">
                  <a:moveTo>
                    <a:pt x="53" y="288"/>
                  </a:moveTo>
                  <a:lnTo>
                    <a:pt x="109" y="277"/>
                  </a:lnTo>
                  <a:lnTo>
                    <a:pt x="166" y="266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3"/>
                  </a:lnTo>
                  <a:lnTo>
                    <a:pt x="53" y="2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3" name="Freeform 1177"/>
            <p:cNvSpPr>
              <a:spLocks/>
            </p:cNvSpPr>
            <p:nvPr/>
          </p:nvSpPr>
          <p:spPr bwMode="auto">
            <a:xfrm>
              <a:off x="2297" y="3613"/>
              <a:ext cx="33" cy="57"/>
            </a:xfrm>
            <a:custGeom>
              <a:avLst/>
              <a:gdLst>
                <a:gd name="T0" fmla="*/ 53 w 166"/>
                <a:gd name="T1" fmla="*/ 288 h 288"/>
                <a:gd name="T2" fmla="*/ 109 w 166"/>
                <a:gd name="T3" fmla="*/ 277 h 288"/>
                <a:gd name="T4" fmla="*/ 166 w 166"/>
                <a:gd name="T5" fmla="*/ 266 h 288"/>
                <a:gd name="T6" fmla="*/ 114 w 166"/>
                <a:gd name="T7" fmla="*/ 0 h 288"/>
                <a:gd name="T8" fmla="*/ 57 w 166"/>
                <a:gd name="T9" fmla="*/ 11 h 288"/>
                <a:gd name="T10" fmla="*/ 0 w 166"/>
                <a:gd name="T11" fmla="*/ 23 h 288"/>
                <a:gd name="T12" fmla="*/ 53 w 166"/>
                <a:gd name="T13" fmla="*/ 288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88"/>
                <a:gd name="T23" fmla="*/ 166 w 166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88">
                  <a:moveTo>
                    <a:pt x="53" y="288"/>
                  </a:moveTo>
                  <a:lnTo>
                    <a:pt x="109" y="277"/>
                  </a:lnTo>
                  <a:lnTo>
                    <a:pt x="166" y="266"/>
                  </a:lnTo>
                  <a:lnTo>
                    <a:pt x="114" y="0"/>
                  </a:lnTo>
                  <a:lnTo>
                    <a:pt x="57" y="11"/>
                  </a:lnTo>
                  <a:lnTo>
                    <a:pt x="0" y="23"/>
                  </a:lnTo>
                  <a:lnTo>
                    <a:pt x="53" y="2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4" name="Freeform 1178"/>
            <p:cNvSpPr>
              <a:spLocks/>
            </p:cNvSpPr>
            <p:nvPr/>
          </p:nvSpPr>
          <p:spPr bwMode="auto">
            <a:xfrm>
              <a:off x="2308" y="3611"/>
              <a:ext cx="12" cy="4"/>
            </a:xfrm>
            <a:custGeom>
              <a:avLst/>
              <a:gdLst>
                <a:gd name="T0" fmla="*/ 0 w 57"/>
                <a:gd name="T1" fmla="*/ 17 h 17"/>
                <a:gd name="T2" fmla="*/ 57 w 57"/>
                <a:gd name="T3" fmla="*/ 6 h 17"/>
                <a:gd name="T4" fmla="*/ 54 w 57"/>
                <a:gd name="T5" fmla="*/ 0 h 17"/>
                <a:gd name="T6" fmla="*/ 0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17"/>
                  </a:moveTo>
                  <a:lnTo>
                    <a:pt x="57" y="6"/>
                  </a:lnTo>
                  <a:lnTo>
                    <a:pt x="5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5" name="Line 1179"/>
            <p:cNvSpPr>
              <a:spLocks noChangeShapeType="1"/>
            </p:cNvSpPr>
            <p:nvPr/>
          </p:nvSpPr>
          <p:spPr bwMode="auto">
            <a:xfrm flipH="1" flipV="1">
              <a:off x="2319" y="361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6" name="Freeform 1180"/>
            <p:cNvSpPr>
              <a:spLocks/>
            </p:cNvSpPr>
            <p:nvPr/>
          </p:nvSpPr>
          <p:spPr bwMode="auto">
            <a:xfrm>
              <a:off x="2282" y="3563"/>
              <a:ext cx="37" cy="55"/>
            </a:xfrm>
            <a:custGeom>
              <a:avLst/>
              <a:gdLst>
                <a:gd name="T0" fmla="*/ 80 w 188"/>
                <a:gd name="T1" fmla="*/ 278 h 278"/>
                <a:gd name="T2" fmla="*/ 134 w 188"/>
                <a:gd name="T3" fmla="*/ 260 h 278"/>
                <a:gd name="T4" fmla="*/ 188 w 188"/>
                <a:gd name="T5" fmla="*/ 243 h 278"/>
                <a:gd name="T6" fmla="*/ 108 w 188"/>
                <a:gd name="T7" fmla="*/ 0 h 278"/>
                <a:gd name="T8" fmla="*/ 54 w 188"/>
                <a:gd name="T9" fmla="*/ 17 h 278"/>
                <a:gd name="T10" fmla="*/ 0 w 188"/>
                <a:gd name="T11" fmla="*/ 35 h 278"/>
                <a:gd name="T12" fmla="*/ 80 w 188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278"/>
                <a:gd name="T23" fmla="*/ 188 w 188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278">
                  <a:moveTo>
                    <a:pt x="80" y="278"/>
                  </a:moveTo>
                  <a:lnTo>
                    <a:pt x="134" y="260"/>
                  </a:lnTo>
                  <a:lnTo>
                    <a:pt x="188" y="243"/>
                  </a:lnTo>
                  <a:lnTo>
                    <a:pt x="108" y="0"/>
                  </a:lnTo>
                  <a:lnTo>
                    <a:pt x="54" y="17"/>
                  </a:lnTo>
                  <a:lnTo>
                    <a:pt x="0" y="35"/>
                  </a:lnTo>
                  <a:lnTo>
                    <a:pt x="80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7" name="Freeform 1181"/>
            <p:cNvSpPr>
              <a:spLocks/>
            </p:cNvSpPr>
            <p:nvPr/>
          </p:nvSpPr>
          <p:spPr bwMode="auto">
            <a:xfrm>
              <a:off x="2282" y="3563"/>
              <a:ext cx="37" cy="55"/>
            </a:xfrm>
            <a:custGeom>
              <a:avLst/>
              <a:gdLst>
                <a:gd name="T0" fmla="*/ 80 w 188"/>
                <a:gd name="T1" fmla="*/ 278 h 278"/>
                <a:gd name="T2" fmla="*/ 134 w 188"/>
                <a:gd name="T3" fmla="*/ 260 h 278"/>
                <a:gd name="T4" fmla="*/ 188 w 188"/>
                <a:gd name="T5" fmla="*/ 243 h 278"/>
                <a:gd name="T6" fmla="*/ 108 w 188"/>
                <a:gd name="T7" fmla="*/ 0 h 278"/>
                <a:gd name="T8" fmla="*/ 54 w 188"/>
                <a:gd name="T9" fmla="*/ 17 h 278"/>
                <a:gd name="T10" fmla="*/ 0 w 188"/>
                <a:gd name="T11" fmla="*/ 35 h 278"/>
                <a:gd name="T12" fmla="*/ 80 w 188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8"/>
                <a:gd name="T22" fmla="*/ 0 h 278"/>
                <a:gd name="T23" fmla="*/ 188 w 188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8" h="278">
                  <a:moveTo>
                    <a:pt x="80" y="278"/>
                  </a:moveTo>
                  <a:lnTo>
                    <a:pt x="134" y="260"/>
                  </a:lnTo>
                  <a:lnTo>
                    <a:pt x="188" y="243"/>
                  </a:lnTo>
                  <a:lnTo>
                    <a:pt x="108" y="0"/>
                  </a:lnTo>
                  <a:lnTo>
                    <a:pt x="54" y="17"/>
                  </a:lnTo>
                  <a:lnTo>
                    <a:pt x="0" y="35"/>
                  </a:lnTo>
                  <a:lnTo>
                    <a:pt x="80" y="2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8" name="Freeform 1182"/>
            <p:cNvSpPr>
              <a:spLocks/>
            </p:cNvSpPr>
            <p:nvPr/>
          </p:nvSpPr>
          <p:spPr bwMode="auto">
            <a:xfrm>
              <a:off x="2292" y="3561"/>
              <a:ext cx="11" cy="5"/>
            </a:xfrm>
            <a:custGeom>
              <a:avLst/>
              <a:gdLst>
                <a:gd name="T0" fmla="*/ 0 w 54"/>
                <a:gd name="T1" fmla="*/ 25 h 25"/>
                <a:gd name="T2" fmla="*/ 54 w 54"/>
                <a:gd name="T3" fmla="*/ 8 h 25"/>
                <a:gd name="T4" fmla="*/ 52 w 54"/>
                <a:gd name="T5" fmla="*/ 0 h 25"/>
                <a:gd name="T6" fmla="*/ 0 w 54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25"/>
                <a:gd name="T14" fmla="*/ 54 w 5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25">
                  <a:moveTo>
                    <a:pt x="0" y="25"/>
                  </a:moveTo>
                  <a:lnTo>
                    <a:pt x="54" y="8"/>
                  </a:lnTo>
                  <a:lnTo>
                    <a:pt x="5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89" name="Line 1183"/>
            <p:cNvSpPr>
              <a:spLocks noChangeShapeType="1"/>
            </p:cNvSpPr>
            <p:nvPr/>
          </p:nvSpPr>
          <p:spPr bwMode="auto">
            <a:xfrm flipH="1" flipV="1">
              <a:off x="2303" y="356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0" name="Freeform 1184"/>
            <p:cNvSpPr>
              <a:spLocks/>
            </p:cNvSpPr>
            <p:nvPr/>
          </p:nvSpPr>
          <p:spPr bwMode="auto">
            <a:xfrm>
              <a:off x="2261" y="3519"/>
              <a:ext cx="42" cy="52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7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5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7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5"/>
                  </a:lnTo>
                  <a:lnTo>
                    <a:pt x="0" y="51"/>
                  </a:lnTo>
                  <a:lnTo>
                    <a:pt x="104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1" name="Freeform 1185"/>
            <p:cNvSpPr>
              <a:spLocks/>
            </p:cNvSpPr>
            <p:nvPr/>
          </p:nvSpPr>
          <p:spPr bwMode="auto">
            <a:xfrm>
              <a:off x="2261" y="3519"/>
              <a:ext cx="42" cy="52"/>
            </a:xfrm>
            <a:custGeom>
              <a:avLst/>
              <a:gdLst>
                <a:gd name="T0" fmla="*/ 104 w 208"/>
                <a:gd name="T1" fmla="*/ 263 h 263"/>
                <a:gd name="T2" fmla="*/ 156 w 208"/>
                <a:gd name="T3" fmla="*/ 237 h 263"/>
                <a:gd name="T4" fmla="*/ 208 w 208"/>
                <a:gd name="T5" fmla="*/ 212 h 263"/>
                <a:gd name="T6" fmla="*/ 104 w 208"/>
                <a:gd name="T7" fmla="*/ 0 h 263"/>
                <a:gd name="T8" fmla="*/ 52 w 208"/>
                <a:gd name="T9" fmla="*/ 25 h 263"/>
                <a:gd name="T10" fmla="*/ 0 w 208"/>
                <a:gd name="T11" fmla="*/ 51 h 263"/>
                <a:gd name="T12" fmla="*/ 104 w 208"/>
                <a:gd name="T13" fmla="*/ 263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263"/>
                <a:gd name="T23" fmla="*/ 208 w 208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263">
                  <a:moveTo>
                    <a:pt x="104" y="263"/>
                  </a:moveTo>
                  <a:lnTo>
                    <a:pt x="156" y="237"/>
                  </a:lnTo>
                  <a:lnTo>
                    <a:pt x="208" y="212"/>
                  </a:lnTo>
                  <a:lnTo>
                    <a:pt x="104" y="0"/>
                  </a:lnTo>
                  <a:lnTo>
                    <a:pt x="52" y="25"/>
                  </a:lnTo>
                  <a:lnTo>
                    <a:pt x="0" y="51"/>
                  </a:lnTo>
                  <a:lnTo>
                    <a:pt x="104" y="2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2" name="Freeform 1186"/>
            <p:cNvSpPr>
              <a:spLocks/>
            </p:cNvSpPr>
            <p:nvPr/>
          </p:nvSpPr>
          <p:spPr bwMode="auto">
            <a:xfrm>
              <a:off x="2272" y="3517"/>
              <a:ext cx="10" cy="7"/>
            </a:xfrm>
            <a:custGeom>
              <a:avLst/>
              <a:gdLst>
                <a:gd name="T0" fmla="*/ 0 w 52"/>
                <a:gd name="T1" fmla="*/ 33 h 33"/>
                <a:gd name="T2" fmla="*/ 52 w 52"/>
                <a:gd name="T3" fmla="*/ 8 h 33"/>
                <a:gd name="T4" fmla="*/ 46 w 52"/>
                <a:gd name="T5" fmla="*/ 0 h 33"/>
                <a:gd name="T6" fmla="*/ 0 w 52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0" y="33"/>
                  </a:moveTo>
                  <a:lnTo>
                    <a:pt x="52" y="8"/>
                  </a:lnTo>
                  <a:lnTo>
                    <a:pt x="46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3" name="Line 1187"/>
            <p:cNvSpPr>
              <a:spLocks noChangeShapeType="1"/>
            </p:cNvSpPr>
            <p:nvPr/>
          </p:nvSpPr>
          <p:spPr bwMode="auto">
            <a:xfrm flipH="1" flipV="1">
              <a:off x="2281" y="3517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4" name="Freeform 1188"/>
            <p:cNvSpPr>
              <a:spLocks/>
            </p:cNvSpPr>
            <p:nvPr/>
          </p:nvSpPr>
          <p:spPr bwMode="auto">
            <a:xfrm>
              <a:off x="2237" y="3482"/>
              <a:ext cx="44" cy="49"/>
            </a:xfrm>
            <a:custGeom>
              <a:avLst/>
              <a:gdLst>
                <a:gd name="T0" fmla="*/ 125 w 218"/>
                <a:gd name="T1" fmla="*/ 241 h 241"/>
                <a:gd name="T2" fmla="*/ 172 w 218"/>
                <a:gd name="T3" fmla="*/ 207 h 241"/>
                <a:gd name="T4" fmla="*/ 218 w 218"/>
                <a:gd name="T5" fmla="*/ 174 h 241"/>
                <a:gd name="T6" fmla="*/ 93 w 218"/>
                <a:gd name="T7" fmla="*/ 0 h 241"/>
                <a:gd name="T8" fmla="*/ 46 w 218"/>
                <a:gd name="T9" fmla="*/ 33 h 241"/>
                <a:gd name="T10" fmla="*/ 0 w 218"/>
                <a:gd name="T11" fmla="*/ 66 h 241"/>
                <a:gd name="T12" fmla="*/ 125 w 218"/>
                <a:gd name="T13" fmla="*/ 241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41"/>
                <a:gd name="T23" fmla="*/ 218 w 218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41">
                  <a:moveTo>
                    <a:pt x="125" y="241"/>
                  </a:moveTo>
                  <a:lnTo>
                    <a:pt x="172" y="207"/>
                  </a:lnTo>
                  <a:lnTo>
                    <a:pt x="218" y="174"/>
                  </a:lnTo>
                  <a:lnTo>
                    <a:pt x="93" y="0"/>
                  </a:lnTo>
                  <a:lnTo>
                    <a:pt x="46" y="33"/>
                  </a:lnTo>
                  <a:lnTo>
                    <a:pt x="0" y="66"/>
                  </a:lnTo>
                  <a:lnTo>
                    <a:pt x="125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5" name="Freeform 1189"/>
            <p:cNvSpPr>
              <a:spLocks/>
            </p:cNvSpPr>
            <p:nvPr/>
          </p:nvSpPr>
          <p:spPr bwMode="auto">
            <a:xfrm>
              <a:off x="2237" y="3482"/>
              <a:ext cx="44" cy="49"/>
            </a:xfrm>
            <a:custGeom>
              <a:avLst/>
              <a:gdLst>
                <a:gd name="T0" fmla="*/ 125 w 218"/>
                <a:gd name="T1" fmla="*/ 241 h 241"/>
                <a:gd name="T2" fmla="*/ 172 w 218"/>
                <a:gd name="T3" fmla="*/ 207 h 241"/>
                <a:gd name="T4" fmla="*/ 218 w 218"/>
                <a:gd name="T5" fmla="*/ 174 h 241"/>
                <a:gd name="T6" fmla="*/ 93 w 218"/>
                <a:gd name="T7" fmla="*/ 0 h 241"/>
                <a:gd name="T8" fmla="*/ 46 w 218"/>
                <a:gd name="T9" fmla="*/ 33 h 241"/>
                <a:gd name="T10" fmla="*/ 0 w 218"/>
                <a:gd name="T11" fmla="*/ 66 h 241"/>
                <a:gd name="T12" fmla="*/ 125 w 218"/>
                <a:gd name="T13" fmla="*/ 241 h 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"/>
                <a:gd name="T22" fmla="*/ 0 h 241"/>
                <a:gd name="T23" fmla="*/ 218 w 218"/>
                <a:gd name="T24" fmla="*/ 241 h 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" h="241">
                  <a:moveTo>
                    <a:pt x="125" y="241"/>
                  </a:moveTo>
                  <a:lnTo>
                    <a:pt x="172" y="207"/>
                  </a:lnTo>
                  <a:lnTo>
                    <a:pt x="218" y="174"/>
                  </a:lnTo>
                  <a:lnTo>
                    <a:pt x="93" y="0"/>
                  </a:lnTo>
                  <a:lnTo>
                    <a:pt x="46" y="33"/>
                  </a:lnTo>
                  <a:lnTo>
                    <a:pt x="0" y="66"/>
                  </a:lnTo>
                  <a:lnTo>
                    <a:pt x="125" y="2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6" name="Freeform 1190"/>
            <p:cNvSpPr>
              <a:spLocks/>
            </p:cNvSpPr>
            <p:nvPr/>
          </p:nvSpPr>
          <p:spPr bwMode="auto">
            <a:xfrm>
              <a:off x="2246" y="3480"/>
              <a:ext cx="10" cy="9"/>
            </a:xfrm>
            <a:custGeom>
              <a:avLst/>
              <a:gdLst>
                <a:gd name="T0" fmla="*/ 0 w 47"/>
                <a:gd name="T1" fmla="*/ 43 h 43"/>
                <a:gd name="T2" fmla="*/ 47 w 47"/>
                <a:gd name="T3" fmla="*/ 10 h 43"/>
                <a:gd name="T4" fmla="*/ 39 w 47"/>
                <a:gd name="T5" fmla="*/ 0 h 43"/>
                <a:gd name="T6" fmla="*/ 0 w 4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3"/>
                <a:gd name="T14" fmla="*/ 47 w 4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3">
                  <a:moveTo>
                    <a:pt x="0" y="43"/>
                  </a:moveTo>
                  <a:lnTo>
                    <a:pt x="47" y="10"/>
                  </a:lnTo>
                  <a:lnTo>
                    <a:pt x="39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7" name="Line 1191"/>
            <p:cNvSpPr>
              <a:spLocks noChangeShapeType="1"/>
            </p:cNvSpPr>
            <p:nvPr/>
          </p:nvSpPr>
          <p:spPr bwMode="auto">
            <a:xfrm flipH="1" flipV="1">
              <a:off x="2254" y="348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8" name="Freeform 1192"/>
            <p:cNvSpPr>
              <a:spLocks/>
            </p:cNvSpPr>
            <p:nvPr/>
          </p:nvSpPr>
          <p:spPr bwMode="auto">
            <a:xfrm>
              <a:off x="2210" y="3455"/>
              <a:ext cx="44" cy="43"/>
            </a:xfrm>
            <a:custGeom>
              <a:avLst/>
              <a:gdLst>
                <a:gd name="T0" fmla="*/ 142 w 220"/>
                <a:gd name="T1" fmla="*/ 215 h 215"/>
                <a:gd name="T2" fmla="*/ 181 w 220"/>
                <a:gd name="T3" fmla="*/ 172 h 215"/>
                <a:gd name="T4" fmla="*/ 220 w 220"/>
                <a:gd name="T5" fmla="*/ 129 h 215"/>
                <a:gd name="T6" fmla="*/ 78 w 220"/>
                <a:gd name="T7" fmla="*/ 0 h 215"/>
                <a:gd name="T8" fmla="*/ 39 w 220"/>
                <a:gd name="T9" fmla="*/ 43 h 215"/>
                <a:gd name="T10" fmla="*/ 0 w 220"/>
                <a:gd name="T11" fmla="*/ 87 h 215"/>
                <a:gd name="T12" fmla="*/ 142 w 220"/>
                <a:gd name="T13" fmla="*/ 215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142" y="215"/>
                  </a:moveTo>
                  <a:lnTo>
                    <a:pt x="181" y="172"/>
                  </a:lnTo>
                  <a:lnTo>
                    <a:pt x="220" y="129"/>
                  </a:lnTo>
                  <a:lnTo>
                    <a:pt x="78" y="0"/>
                  </a:lnTo>
                  <a:lnTo>
                    <a:pt x="39" y="43"/>
                  </a:lnTo>
                  <a:lnTo>
                    <a:pt x="0" y="87"/>
                  </a:lnTo>
                  <a:lnTo>
                    <a:pt x="142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599" name="Freeform 1193"/>
            <p:cNvSpPr>
              <a:spLocks/>
            </p:cNvSpPr>
            <p:nvPr/>
          </p:nvSpPr>
          <p:spPr bwMode="auto">
            <a:xfrm>
              <a:off x="2210" y="3455"/>
              <a:ext cx="44" cy="43"/>
            </a:xfrm>
            <a:custGeom>
              <a:avLst/>
              <a:gdLst>
                <a:gd name="T0" fmla="*/ 142 w 220"/>
                <a:gd name="T1" fmla="*/ 215 h 215"/>
                <a:gd name="T2" fmla="*/ 181 w 220"/>
                <a:gd name="T3" fmla="*/ 172 h 215"/>
                <a:gd name="T4" fmla="*/ 220 w 220"/>
                <a:gd name="T5" fmla="*/ 129 h 215"/>
                <a:gd name="T6" fmla="*/ 78 w 220"/>
                <a:gd name="T7" fmla="*/ 0 h 215"/>
                <a:gd name="T8" fmla="*/ 39 w 220"/>
                <a:gd name="T9" fmla="*/ 43 h 215"/>
                <a:gd name="T10" fmla="*/ 0 w 220"/>
                <a:gd name="T11" fmla="*/ 87 h 215"/>
                <a:gd name="T12" fmla="*/ 142 w 220"/>
                <a:gd name="T13" fmla="*/ 215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"/>
                <a:gd name="T22" fmla="*/ 0 h 215"/>
                <a:gd name="T23" fmla="*/ 220 w 220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" h="215">
                  <a:moveTo>
                    <a:pt x="142" y="215"/>
                  </a:moveTo>
                  <a:lnTo>
                    <a:pt x="181" y="172"/>
                  </a:lnTo>
                  <a:lnTo>
                    <a:pt x="220" y="129"/>
                  </a:lnTo>
                  <a:lnTo>
                    <a:pt x="78" y="0"/>
                  </a:lnTo>
                  <a:lnTo>
                    <a:pt x="39" y="43"/>
                  </a:lnTo>
                  <a:lnTo>
                    <a:pt x="0" y="87"/>
                  </a:lnTo>
                  <a:lnTo>
                    <a:pt x="142" y="2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0" name="Freeform 1194"/>
            <p:cNvSpPr>
              <a:spLocks/>
            </p:cNvSpPr>
            <p:nvPr/>
          </p:nvSpPr>
          <p:spPr bwMode="auto">
            <a:xfrm>
              <a:off x="2218" y="3453"/>
              <a:ext cx="8" cy="10"/>
            </a:xfrm>
            <a:custGeom>
              <a:avLst/>
              <a:gdLst>
                <a:gd name="T0" fmla="*/ 0 w 39"/>
                <a:gd name="T1" fmla="*/ 51 h 51"/>
                <a:gd name="T2" fmla="*/ 39 w 39"/>
                <a:gd name="T3" fmla="*/ 8 h 51"/>
                <a:gd name="T4" fmla="*/ 33 w 39"/>
                <a:gd name="T5" fmla="*/ 5 h 51"/>
                <a:gd name="T6" fmla="*/ 27 w 39"/>
                <a:gd name="T7" fmla="*/ 0 h 51"/>
                <a:gd name="T8" fmla="*/ 0 w 39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1"/>
                <a:gd name="T17" fmla="*/ 39 w 3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1">
                  <a:moveTo>
                    <a:pt x="0" y="51"/>
                  </a:moveTo>
                  <a:lnTo>
                    <a:pt x="39" y="8"/>
                  </a:lnTo>
                  <a:lnTo>
                    <a:pt x="33" y="5"/>
                  </a:lnTo>
                  <a:lnTo>
                    <a:pt x="2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1" name="Freeform 1195"/>
            <p:cNvSpPr>
              <a:spLocks/>
            </p:cNvSpPr>
            <p:nvPr/>
          </p:nvSpPr>
          <p:spPr bwMode="auto">
            <a:xfrm>
              <a:off x="2223" y="3453"/>
              <a:ext cx="3" cy="2"/>
            </a:xfrm>
            <a:custGeom>
              <a:avLst/>
              <a:gdLst>
                <a:gd name="T0" fmla="*/ 12 w 12"/>
                <a:gd name="T1" fmla="*/ 8 h 8"/>
                <a:gd name="T2" fmla="*/ 6 w 12"/>
                <a:gd name="T3" fmla="*/ 5 h 8"/>
                <a:gd name="T4" fmla="*/ 0 w 12"/>
                <a:gd name="T5" fmla="*/ 0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8"/>
                  </a:moveTo>
                  <a:lnTo>
                    <a:pt x="6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2" name="Freeform 1196"/>
            <p:cNvSpPr>
              <a:spLocks/>
            </p:cNvSpPr>
            <p:nvPr/>
          </p:nvSpPr>
          <p:spPr bwMode="auto">
            <a:xfrm>
              <a:off x="2182" y="3437"/>
              <a:ext cx="41" cy="36"/>
            </a:xfrm>
            <a:custGeom>
              <a:avLst/>
              <a:gdLst>
                <a:gd name="T0" fmla="*/ 154 w 207"/>
                <a:gd name="T1" fmla="*/ 180 h 180"/>
                <a:gd name="T2" fmla="*/ 180 w 207"/>
                <a:gd name="T3" fmla="*/ 129 h 180"/>
                <a:gd name="T4" fmla="*/ 207 w 207"/>
                <a:gd name="T5" fmla="*/ 78 h 180"/>
                <a:gd name="T6" fmla="*/ 54 w 207"/>
                <a:gd name="T7" fmla="*/ 0 h 180"/>
                <a:gd name="T8" fmla="*/ 27 w 207"/>
                <a:gd name="T9" fmla="*/ 51 h 180"/>
                <a:gd name="T10" fmla="*/ 0 w 207"/>
                <a:gd name="T11" fmla="*/ 102 h 180"/>
                <a:gd name="T12" fmla="*/ 154 w 207"/>
                <a:gd name="T13" fmla="*/ 18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80"/>
                <a:gd name="T23" fmla="*/ 207 w 207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80">
                  <a:moveTo>
                    <a:pt x="154" y="180"/>
                  </a:moveTo>
                  <a:lnTo>
                    <a:pt x="180" y="129"/>
                  </a:lnTo>
                  <a:lnTo>
                    <a:pt x="207" y="78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15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3" name="Freeform 1197"/>
            <p:cNvSpPr>
              <a:spLocks/>
            </p:cNvSpPr>
            <p:nvPr/>
          </p:nvSpPr>
          <p:spPr bwMode="auto">
            <a:xfrm>
              <a:off x="2182" y="3437"/>
              <a:ext cx="41" cy="36"/>
            </a:xfrm>
            <a:custGeom>
              <a:avLst/>
              <a:gdLst>
                <a:gd name="T0" fmla="*/ 154 w 207"/>
                <a:gd name="T1" fmla="*/ 180 h 180"/>
                <a:gd name="T2" fmla="*/ 180 w 207"/>
                <a:gd name="T3" fmla="*/ 129 h 180"/>
                <a:gd name="T4" fmla="*/ 207 w 207"/>
                <a:gd name="T5" fmla="*/ 78 h 180"/>
                <a:gd name="T6" fmla="*/ 54 w 207"/>
                <a:gd name="T7" fmla="*/ 0 h 180"/>
                <a:gd name="T8" fmla="*/ 27 w 207"/>
                <a:gd name="T9" fmla="*/ 51 h 180"/>
                <a:gd name="T10" fmla="*/ 0 w 207"/>
                <a:gd name="T11" fmla="*/ 102 h 180"/>
                <a:gd name="T12" fmla="*/ 154 w 207"/>
                <a:gd name="T13" fmla="*/ 18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80"/>
                <a:gd name="T23" fmla="*/ 207 w 207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80">
                  <a:moveTo>
                    <a:pt x="154" y="180"/>
                  </a:moveTo>
                  <a:lnTo>
                    <a:pt x="180" y="129"/>
                  </a:lnTo>
                  <a:lnTo>
                    <a:pt x="207" y="78"/>
                  </a:lnTo>
                  <a:lnTo>
                    <a:pt x="54" y="0"/>
                  </a:lnTo>
                  <a:lnTo>
                    <a:pt x="27" y="51"/>
                  </a:lnTo>
                  <a:lnTo>
                    <a:pt x="0" y="102"/>
                  </a:lnTo>
                  <a:lnTo>
                    <a:pt x="154" y="1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4" name="Freeform 1198"/>
            <p:cNvSpPr>
              <a:spLocks/>
            </p:cNvSpPr>
            <p:nvPr/>
          </p:nvSpPr>
          <p:spPr bwMode="auto">
            <a:xfrm>
              <a:off x="2187" y="3436"/>
              <a:ext cx="6" cy="12"/>
            </a:xfrm>
            <a:custGeom>
              <a:avLst/>
              <a:gdLst>
                <a:gd name="T0" fmla="*/ 0 w 27"/>
                <a:gd name="T1" fmla="*/ 57 h 57"/>
                <a:gd name="T2" fmla="*/ 27 w 27"/>
                <a:gd name="T3" fmla="*/ 6 h 57"/>
                <a:gd name="T4" fmla="*/ 20 w 27"/>
                <a:gd name="T5" fmla="*/ 2 h 57"/>
                <a:gd name="T6" fmla="*/ 10 w 27"/>
                <a:gd name="T7" fmla="*/ 0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27" y="6"/>
                  </a:lnTo>
                  <a:lnTo>
                    <a:pt x="20" y="2"/>
                  </a:lnTo>
                  <a:lnTo>
                    <a:pt x="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5" name="Freeform 1199"/>
            <p:cNvSpPr>
              <a:spLocks/>
            </p:cNvSpPr>
            <p:nvPr/>
          </p:nvSpPr>
          <p:spPr bwMode="auto">
            <a:xfrm>
              <a:off x="2189" y="3436"/>
              <a:ext cx="4" cy="1"/>
            </a:xfrm>
            <a:custGeom>
              <a:avLst/>
              <a:gdLst>
                <a:gd name="T0" fmla="*/ 17 w 17"/>
                <a:gd name="T1" fmla="*/ 6 h 6"/>
                <a:gd name="T2" fmla="*/ 10 w 17"/>
                <a:gd name="T3" fmla="*/ 2 h 6"/>
                <a:gd name="T4" fmla="*/ 0 w 17"/>
                <a:gd name="T5" fmla="*/ 0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17" y="6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6" name="Freeform 1200"/>
            <p:cNvSpPr>
              <a:spLocks/>
            </p:cNvSpPr>
            <p:nvPr/>
          </p:nvSpPr>
          <p:spPr bwMode="auto">
            <a:xfrm>
              <a:off x="2154" y="3431"/>
              <a:ext cx="35" cy="28"/>
            </a:xfrm>
            <a:custGeom>
              <a:avLst/>
              <a:gdLst>
                <a:gd name="T0" fmla="*/ 159 w 179"/>
                <a:gd name="T1" fmla="*/ 140 h 140"/>
                <a:gd name="T2" fmla="*/ 169 w 179"/>
                <a:gd name="T3" fmla="*/ 84 h 140"/>
                <a:gd name="T4" fmla="*/ 179 w 179"/>
                <a:gd name="T5" fmla="*/ 27 h 140"/>
                <a:gd name="T6" fmla="*/ 20 w 179"/>
                <a:gd name="T7" fmla="*/ 0 h 140"/>
                <a:gd name="T8" fmla="*/ 10 w 179"/>
                <a:gd name="T9" fmla="*/ 57 h 140"/>
                <a:gd name="T10" fmla="*/ 0 w 179"/>
                <a:gd name="T11" fmla="*/ 114 h 140"/>
                <a:gd name="T12" fmla="*/ 159 w 179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40"/>
                <a:gd name="T23" fmla="*/ 179 w 179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40">
                  <a:moveTo>
                    <a:pt x="159" y="140"/>
                  </a:moveTo>
                  <a:lnTo>
                    <a:pt x="169" y="84"/>
                  </a:lnTo>
                  <a:lnTo>
                    <a:pt x="179" y="27"/>
                  </a:lnTo>
                  <a:lnTo>
                    <a:pt x="20" y="0"/>
                  </a:lnTo>
                  <a:lnTo>
                    <a:pt x="10" y="57"/>
                  </a:lnTo>
                  <a:lnTo>
                    <a:pt x="0" y="114"/>
                  </a:lnTo>
                  <a:lnTo>
                    <a:pt x="159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7" name="Freeform 1201"/>
            <p:cNvSpPr>
              <a:spLocks/>
            </p:cNvSpPr>
            <p:nvPr/>
          </p:nvSpPr>
          <p:spPr bwMode="auto">
            <a:xfrm>
              <a:off x="2154" y="3431"/>
              <a:ext cx="35" cy="28"/>
            </a:xfrm>
            <a:custGeom>
              <a:avLst/>
              <a:gdLst>
                <a:gd name="T0" fmla="*/ 159 w 179"/>
                <a:gd name="T1" fmla="*/ 140 h 140"/>
                <a:gd name="T2" fmla="*/ 169 w 179"/>
                <a:gd name="T3" fmla="*/ 84 h 140"/>
                <a:gd name="T4" fmla="*/ 179 w 179"/>
                <a:gd name="T5" fmla="*/ 27 h 140"/>
                <a:gd name="T6" fmla="*/ 20 w 179"/>
                <a:gd name="T7" fmla="*/ 0 h 140"/>
                <a:gd name="T8" fmla="*/ 10 w 179"/>
                <a:gd name="T9" fmla="*/ 57 h 140"/>
                <a:gd name="T10" fmla="*/ 0 w 179"/>
                <a:gd name="T11" fmla="*/ 114 h 140"/>
                <a:gd name="T12" fmla="*/ 159 w 179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40"/>
                <a:gd name="T23" fmla="*/ 179 w 179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40">
                  <a:moveTo>
                    <a:pt x="159" y="140"/>
                  </a:moveTo>
                  <a:lnTo>
                    <a:pt x="169" y="84"/>
                  </a:lnTo>
                  <a:lnTo>
                    <a:pt x="179" y="27"/>
                  </a:lnTo>
                  <a:lnTo>
                    <a:pt x="20" y="0"/>
                  </a:lnTo>
                  <a:lnTo>
                    <a:pt x="10" y="57"/>
                  </a:lnTo>
                  <a:lnTo>
                    <a:pt x="0" y="114"/>
                  </a:lnTo>
                  <a:lnTo>
                    <a:pt x="159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8" name="Freeform 1202"/>
            <p:cNvSpPr>
              <a:spLocks/>
            </p:cNvSpPr>
            <p:nvPr/>
          </p:nvSpPr>
          <p:spPr bwMode="auto">
            <a:xfrm>
              <a:off x="2154" y="3431"/>
              <a:ext cx="4" cy="11"/>
            </a:xfrm>
            <a:custGeom>
              <a:avLst/>
              <a:gdLst>
                <a:gd name="T0" fmla="*/ 10 w 20"/>
                <a:gd name="T1" fmla="*/ 58 h 58"/>
                <a:gd name="T2" fmla="*/ 20 w 20"/>
                <a:gd name="T3" fmla="*/ 1 h 58"/>
                <a:gd name="T4" fmla="*/ 14 w 20"/>
                <a:gd name="T5" fmla="*/ 0 h 58"/>
                <a:gd name="T6" fmla="*/ 0 w 20"/>
                <a:gd name="T7" fmla="*/ 1 h 58"/>
                <a:gd name="T8" fmla="*/ 10 w 20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58"/>
                <a:gd name="T17" fmla="*/ 20 w 20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58">
                  <a:moveTo>
                    <a:pt x="10" y="58"/>
                  </a:moveTo>
                  <a:lnTo>
                    <a:pt x="20" y="1"/>
                  </a:lnTo>
                  <a:lnTo>
                    <a:pt x="14" y="0"/>
                  </a:lnTo>
                  <a:lnTo>
                    <a:pt x="0" y="1"/>
                  </a:lnTo>
                  <a:lnTo>
                    <a:pt x="1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09" name="Freeform 1203"/>
            <p:cNvSpPr>
              <a:spLocks/>
            </p:cNvSpPr>
            <p:nvPr/>
          </p:nvSpPr>
          <p:spPr bwMode="auto">
            <a:xfrm>
              <a:off x="2154" y="3431"/>
              <a:ext cx="4" cy="1"/>
            </a:xfrm>
            <a:custGeom>
              <a:avLst/>
              <a:gdLst>
                <a:gd name="T0" fmla="*/ 20 w 20"/>
                <a:gd name="T1" fmla="*/ 1 h 1"/>
                <a:gd name="T2" fmla="*/ 14 w 20"/>
                <a:gd name="T3" fmla="*/ 0 h 1"/>
                <a:gd name="T4" fmla="*/ 0 w 20"/>
                <a:gd name="T5" fmla="*/ 1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20" y="1"/>
                  </a:moveTo>
                  <a:lnTo>
                    <a:pt x="14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0" name="Freeform 1204"/>
            <p:cNvSpPr>
              <a:spLocks/>
            </p:cNvSpPr>
            <p:nvPr/>
          </p:nvSpPr>
          <p:spPr bwMode="auto">
            <a:xfrm>
              <a:off x="3839" y="4021"/>
              <a:ext cx="12" cy="23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4 w 58"/>
                <a:gd name="T5" fmla="*/ 2 h 116"/>
                <a:gd name="T6" fmla="*/ 26 w 58"/>
                <a:gd name="T7" fmla="*/ 6 h 116"/>
                <a:gd name="T8" fmla="*/ 36 w 58"/>
                <a:gd name="T9" fmla="*/ 13 h 116"/>
                <a:gd name="T10" fmla="*/ 46 w 58"/>
                <a:gd name="T11" fmla="*/ 23 h 116"/>
                <a:gd name="T12" fmla="*/ 53 w 58"/>
                <a:gd name="T13" fmla="*/ 33 h 116"/>
                <a:gd name="T14" fmla="*/ 57 w 58"/>
                <a:gd name="T15" fmla="*/ 45 h 116"/>
                <a:gd name="T16" fmla="*/ 58 w 58"/>
                <a:gd name="T17" fmla="*/ 58 h 116"/>
                <a:gd name="T18" fmla="*/ 57 w 58"/>
                <a:gd name="T19" fmla="*/ 71 h 116"/>
                <a:gd name="T20" fmla="*/ 53 w 58"/>
                <a:gd name="T21" fmla="*/ 84 h 116"/>
                <a:gd name="T22" fmla="*/ 46 w 58"/>
                <a:gd name="T23" fmla="*/ 94 h 116"/>
                <a:gd name="T24" fmla="*/ 36 w 58"/>
                <a:gd name="T25" fmla="*/ 104 h 116"/>
                <a:gd name="T26" fmla="*/ 26 w 58"/>
                <a:gd name="T27" fmla="*/ 110 h 116"/>
                <a:gd name="T28" fmla="*/ 14 w 58"/>
                <a:gd name="T29" fmla="*/ 115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4" y="2"/>
                  </a:lnTo>
                  <a:lnTo>
                    <a:pt x="26" y="6"/>
                  </a:lnTo>
                  <a:lnTo>
                    <a:pt x="36" y="13"/>
                  </a:lnTo>
                  <a:lnTo>
                    <a:pt x="46" y="23"/>
                  </a:lnTo>
                  <a:lnTo>
                    <a:pt x="53" y="33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3" y="84"/>
                  </a:lnTo>
                  <a:lnTo>
                    <a:pt x="46" y="94"/>
                  </a:lnTo>
                  <a:lnTo>
                    <a:pt x="36" y="104"/>
                  </a:lnTo>
                  <a:lnTo>
                    <a:pt x="26" y="110"/>
                  </a:lnTo>
                  <a:lnTo>
                    <a:pt x="14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1" name="Freeform 1205"/>
            <p:cNvSpPr>
              <a:spLocks/>
            </p:cNvSpPr>
            <p:nvPr/>
          </p:nvSpPr>
          <p:spPr bwMode="auto">
            <a:xfrm>
              <a:off x="3839" y="4021"/>
              <a:ext cx="12" cy="23"/>
            </a:xfrm>
            <a:custGeom>
              <a:avLst/>
              <a:gdLst>
                <a:gd name="T0" fmla="*/ 0 w 58"/>
                <a:gd name="T1" fmla="*/ 0 h 116"/>
                <a:gd name="T2" fmla="*/ 14 w 58"/>
                <a:gd name="T3" fmla="*/ 2 h 116"/>
                <a:gd name="T4" fmla="*/ 26 w 58"/>
                <a:gd name="T5" fmla="*/ 6 h 116"/>
                <a:gd name="T6" fmla="*/ 36 w 58"/>
                <a:gd name="T7" fmla="*/ 13 h 116"/>
                <a:gd name="T8" fmla="*/ 46 w 58"/>
                <a:gd name="T9" fmla="*/ 23 h 116"/>
                <a:gd name="T10" fmla="*/ 53 w 58"/>
                <a:gd name="T11" fmla="*/ 33 h 116"/>
                <a:gd name="T12" fmla="*/ 57 w 58"/>
                <a:gd name="T13" fmla="*/ 45 h 116"/>
                <a:gd name="T14" fmla="*/ 58 w 58"/>
                <a:gd name="T15" fmla="*/ 58 h 116"/>
                <a:gd name="T16" fmla="*/ 57 w 58"/>
                <a:gd name="T17" fmla="*/ 71 h 116"/>
                <a:gd name="T18" fmla="*/ 53 w 58"/>
                <a:gd name="T19" fmla="*/ 84 h 116"/>
                <a:gd name="T20" fmla="*/ 46 w 58"/>
                <a:gd name="T21" fmla="*/ 94 h 116"/>
                <a:gd name="T22" fmla="*/ 36 w 58"/>
                <a:gd name="T23" fmla="*/ 104 h 116"/>
                <a:gd name="T24" fmla="*/ 26 w 58"/>
                <a:gd name="T25" fmla="*/ 110 h 116"/>
                <a:gd name="T26" fmla="*/ 14 w 58"/>
                <a:gd name="T27" fmla="*/ 115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4" y="2"/>
                  </a:lnTo>
                  <a:lnTo>
                    <a:pt x="26" y="6"/>
                  </a:lnTo>
                  <a:lnTo>
                    <a:pt x="36" y="13"/>
                  </a:lnTo>
                  <a:lnTo>
                    <a:pt x="46" y="23"/>
                  </a:lnTo>
                  <a:lnTo>
                    <a:pt x="53" y="33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3" y="84"/>
                  </a:lnTo>
                  <a:lnTo>
                    <a:pt x="46" y="94"/>
                  </a:lnTo>
                  <a:lnTo>
                    <a:pt x="36" y="104"/>
                  </a:lnTo>
                  <a:lnTo>
                    <a:pt x="26" y="110"/>
                  </a:lnTo>
                  <a:lnTo>
                    <a:pt x="14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2" name="Freeform 1206"/>
            <p:cNvSpPr>
              <a:spLocks/>
            </p:cNvSpPr>
            <p:nvPr/>
          </p:nvSpPr>
          <p:spPr bwMode="auto">
            <a:xfrm>
              <a:off x="2154" y="4021"/>
              <a:ext cx="1685" cy="23"/>
            </a:xfrm>
            <a:custGeom>
              <a:avLst/>
              <a:gdLst>
                <a:gd name="T0" fmla="*/ 8426 w 8426"/>
                <a:gd name="T1" fmla="*/ 116 h 116"/>
                <a:gd name="T2" fmla="*/ 8426 w 8426"/>
                <a:gd name="T3" fmla="*/ 58 h 116"/>
                <a:gd name="T4" fmla="*/ 8426 w 8426"/>
                <a:gd name="T5" fmla="*/ 0 h 116"/>
                <a:gd name="T6" fmla="*/ 0 w 8426"/>
                <a:gd name="T7" fmla="*/ 0 h 116"/>
                <a:gd name="T8" fmla="*/ 0 w 8426"/>
                <a:gd name="T9" fmla="*/ 58 h 116"/>
                <a:gd name="T10" fmla="*/ 0 w 8426"/>
                <a:gd name="T11" fmla="*/ 116 h 116"/>
                <a:gd name="T12" fmla="*/ 8426 w 8426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26"/>
                <a:gd name="T22" fmla="*/ 0 h 116"/>
                <a:gd name="T23" fmla="*/ 8426 w 8426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26" h="116">
                  <a:moveTo>
                    <a:pt x="8426" y="116"/>
                  </a:moveTo>
                  <a:lnTo>
                    <a:pt x="8426" y="58"/>
                  </a:lnTo>
                  <a:lnTo>
                    <a:pt x="8426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8426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3" name="Freeform 1207"/>
            <p:cNvSpPr>
              <a:spLocks/>
            </p:cNvSpPr>
            <p:nvPr/>
          </p:nvSpPr>
          <p:spPr bwMode="auto">
            <a:xfrm>
              <a:off x="2154" y="4021"/>
              <a:ext cx="1685" cy="23"/>
            </a:xfrm>
            <a:custGeom>
              <a:avLst/>
              <a:gdLst>
                <a:gd name="T0" fmla="*/ 8426 w 8426"/>
                <a:gd name="T1" fmla="*/ 116 h 116"/>
                <a:gd name="T2" fmla="*/ 8426 w 8426"/>
                <a:gd name="T3" fmla="*/ 58 h 116"/>
                <a:gd name="T4" fmla="*/ 8426 w 8426"/>
                <a:gd name="T5" fmla="*/ 0 h 116"/>
                <a:gd name="T6" fmla="*/ 0 w 8426"/>
                <a:gd name="T7" fmla="*/ 0 h 116"/>
                <a:gd name="T8" fmla="*/ 0 w 8426"/>
                <a:gd name="T9" fmla="*/ 58 h 116"/>
                <a:gd name="T10" fmla="*/ 0 w 8426"/>
                <a:gd name="T11" fmla="*/ 116 h 116"/>
                <a:gd name="T12" fmla="*/ 8426 w 8426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26"/>
                <a:gd name="T22" fmla="*/ 0 h 116"/>
                <a:gd name="T23" fmla="*/ 8426 w 8426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26" h="116">
                  <a:moveTo>
                    <a:pt x="8426" y="116"/>
                  </a:moveTo>
                  <a:lnTo>
                    <a:pt x="8426" y="58"/>
                  </a:lnTo>
                  <a:lnTo>
                    <a:pt x="8426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8426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4" name="Freeform 1208"/>
            <p:cNvSpPr>
              <a:spLocks/>
            </p:cNvSpPr>
            <p:nvPr/>
          </p:nvSpPr>
          <p:spPr bwMode="auto">
            <a:xfrm>
              <a:off x="2143" y="4021"/>
              <a:ext cx="11" cy="23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5 h 116"/>
                <a:gd name="T6" fmla="*/ 32 w 58"/>
                <a:gd name="T7" fmla="*/ 110 h 116"/>
                <a:gd name="T8" fmla="*/ 22 w 58"/>
                <a:gd name="T9" fmla="*/ 104 h 116"/>
                <a:gd name="T10" fmla="*/ 12 w 58"/>
                <a:gd name="T11" fmla="*/ 94 h 116"/>
                <a:gd name="T12" fmla="*/ 5 w 58"/>
                <a:gd name="T13" fmla="*/ 84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5 h 116"/>
                <a:gd name="T20" fmla="*/ 5 w 58"/>
                <a:gd name="T21" fmla="*/ 33 h 116"/>
                <a:gd name="T22" fmla="*/ 12 w 58"/>
                <a:gd name="T23" fmla="*/ 23 h 116"/>
                <a:gd name="T24" fmla="*/ 22 w 58"/>
                <a:gd name="T25" fmla="*/ 13 h 116"/>
                <a:gd name="T26" fmla="*/ 32 w 58"/>
                <a:gd name="T27" fmla="*/ 6 h 116"/>
                <a:gd name="T28" fmla="*/ 44 w 58"/>
                <a:gd name="T29" fmla="*/ 2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5"/>
                  </a:lnTo>
                  <a:lnTo>
                    <a:pt x="32" y="110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3"/>
                  </a:lnTo>
                  <a:lnTo>
                    <a:pt x="12" y="23"/>
                  </a:lnTo>
                  <a:lnTo>
                    <a:pt x="22" y="13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5" name="Freeform 1209"/>
            <p:cNvSpPr>
              <a:spLocks/>
            </p:cNvSpPr>
            <p:nvPr/>
          </p:nvSpPr>
          <p:spPr bwMode="auto">
            <a:xfrm>
              <a:off x="2143" y="4021"/>
              <a:ext cx="11" cy="23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5 h 116"/>
                <a:gd name="T4" fmla="*/ 32 w 58"/>
                <a:gd name="T5" fmla="*/ 110 h 116"/>
                <a:gd name="T6" fmla="*/ 22 w 58"/>
                <a:gd name="T7" fmla="*/ 104 h 116"/>
                <a:gd name="T8" fmla="*/ 12 w 58"/>
                <a:gd name="T9" fmla="*/ 94 h 116"/>
                <a:gd name="T10" fmla="*/ 5 w 58"/>
                <a:gd name="T11" fmla="*/ 84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5 h 116"/>
                <a:gd name="T18" fmla="*/ 5 w 58"/>
                <a:gd name="T19" fmla="*/ 33 h 116"/>
                <a:gd name="T20" fmla="*/ 12 w 58"/>
                <a:gd name="T21" fmla="*/ 23 h 116"/>
                <a:gd name="T22" fmla="*/ 22 w 58"/>
                <a:gd name="T23" fmla="*/ 13 h 116"/>
                <a:gd name="T24" fmla="*/ 32 w 58"/>
                <a:gd name="T25" fmla="*/ 6 h 116"/>
                <a:gd name="T26" fmla="*/ 44 w 58"/>
                <a:gd name="T27" fmla="*/ 2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5"/>
                  </a:lnTo>
                  <a:lnTo>
                    <a:pt x="32" y="110"/>
                  </a:lnTo>
                  <a:lnTo>
                    <a:pt x="22" y="104"/>
                  </a:lnTo>
                  <a:lnTo>
                    <a:pt x="12" y="94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3"/>
                  </a:lnTo>
                  <a:lnTo>
                    <a:pt x="12" y="23"/>
                  </a:lnTo>
                  <a:lnTo>
                    <a:pt x="22" y="13"/>
                  </a:lnTo>
                  <a:lnTo>
                    <a:pt x="32" y="6"/>
                  </a:lnTo>
                  <a:lnTo>
                    <a:pt x="44" y="2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6" name="Freeform 1210"/>
            <p:cNvSpPr>
              <a:spLocks/>
            </p:cNvSpPr>
            <p:nvPr/>
          </p:nvSpPr>
          <p:spPr bwMode="auto">
            <a:xfrm>
              <a:off x="3839" y="3431"/>
              <a:ext cx="12" cy="23"/>
            </a:xfrm>
            <a:custGeom>
              <a:avLst/>
              <a:gdLst>
                <a:gd name="T0" fmla="*/ 0 w 58"/>
                <a:gd name="T1" fmla="*/ 58 h 116"/>
                <a:gd name="T2" fmla="*/ 0 w 58"/>
                <a:gd name="T3" fmla="*/ 0 h 116"/>
                <a:gd name="T4" fmla="*/ 14 w 58"/>
                <a:gd name="T5" fmla="*/ 1 h 116"/>
                <a:gd name="T6" fmla="*/ 26 w 58"/>
                <a:gd name="T7" fmla="*/ 6 h 116"/>
                <a:gd name="T8" fmla="*/ 36 w 58"/>
                <a:gd name="T9" fmla="*/ 12 h 116"/>
                <a:gd name="T10" fmla="*/ 46 w 58"/>
                <a:gd name="T11" fmla="*/ 22 h 116"/>
                <a:gd name="T12" fmla="*/ 53 w 58"/>
                <a:gd name="T13" fmla="*/ 32 h 116"/>
                <a:gd name="T14" fmla="*/ 57 w 58"/>
                <a:gd name="T15" fmla="*/ 45 h 116"/>
                <a:gd name="T16" fmla="*/ 58 w 58"/>
                <a:gd name="T17" fmla="*/ 58 h 116"/>
                <a:gd name="T18" fmla="*/ 57 w 58"/>
                <a:gd name="T19" fmla="*/ 71 h 116"/>
                <a:gd name="T20" fmla="*/ 53 w 58"/>
                <a:gd name="T21" fmla="*/ 84 h 116"/>
                <a:gd name="T22" fmla="*/ 46 w 58"/>
                <a:gd name="T23" fmla="*/ 93 h 116"/>
                <a:gd name="T24" fmla="*/ 36 w 58"/>
                <a:gd name="T25" fmla="*/ 103 h 116"/>
                <a:gd name="T26" fmla="*/ 26 w 58"/>
                <a:gd name="T27" fmla="*/ 110 h 116"/>
                <a:gd name="T28" fmla="*/ 14 w 58"/>
                <a:gd name="T29" fmla="*/ 115 h 116"/>
                <a:gd name="T30" fmla="*/ 0 w 58"/>
                <a:gd name="T31" fmla="*/ 116 h 116"/>
                <a:gd name="T32" fmla="*/ 0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0" y="58"/>
                  </a:moveTo>
                  <a:lnTo>
                    <a:pt x="0" y="0"/>
                  </a:lnTo>
                  <a:lnTo>
                    <a:pt x="14" y="1"/>
                  </a:lnTo>
                  <a:lnTo>
                    <a:pt x="26" y="6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3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3" y="84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7" name="Freeform 1211"/>
            <p:cNvSpPr>
              <a:spLocks/>
            </p:cNvSpPr>
            <p:nvPr/>
          </p:nvSpPr>
          <p:spPr bwMode="auto">
            <a:xfrm>
              <a:off x="3839" y="3431"/>
              <a:ext cx="12" cy="23"/>
            </a:xfrm>
            <a:custGeom>
              <a:avLst/>
              <a:gdLst>
                <a:gd name="T0" fmla="*/ 0 w 58"/>
                <a:gd name="T1" fmla="*/ 0 h 116"/>
                <a:gd name="T2" fmla="*/ 14 w 58"/>
                <a:gd name="T3" fmla="*/ 1 h 116"/>
                <a:gd name="T4" fmla="*/ 26 w 58"/>
                <a:gd name="T5" fmla="*/ 6 h 116"/>
                <a:gd name="T6" fmla="*/ 36 w 58"/>
                <a:gd name="T7" fmla="*/ 12 h 116"/>
                <a:gd name="T8" fmla="*/ 46 w 58"/>
                <a:gd name="T9" fmla="*/ 22 h 116"/>
                <a:gd name="T10" fmla="*/ 53 w 58"/>
                <a:gd name="T11" fmla="*/ 32 h 116"/>
                <a:gd name="T12" fmla="*/ 57 w 58"/>
                <a:gd name="T13" fmla="*/ 45 h 116"/>
                <a:gd name="T14" fmla="*/ 58 w 58"/>
                <a:gd name="T15" fmla="*/ 58 h 116"/>
                <a:gd name="T16" fmla="*/ 57 w 58"/>
                <a:gd name="T17" fmla="*/ 71 h 116"/>
                <a:gd name="T18" fmla="*/ 53 w 58"/>
                <a:gd name="T19" fmla="*/ 84 h 116"/>
                <a:gd name="T20" fmla="*/ 46 w 58"/>
                <a:gd name="T21" fmla="*/ 93 h 116"/>
                <a:gd name="T22" fmla="*/ 36 w 58"/>
                <a:gd name="T23" fmla="*/ 103 h 116"/>
                <a:gd name="T24" fmla="*/ 26 w 58"/>
                <a:gd name="T25" fmla="*/ 110 h 116"/>
                <a:gd name="T26" fmla="*/ 14 w 58"/>
                <a:gd name="T27" fmla="*/ 115 h 116"/>
                <a:gd name="T28" fmla="*/ 0 w 58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0" y="0"/>
                  </a:moveTo>
                  <a:lnTo>
                    <a:pt x="14" y="1"/>
                  </a:lnTo>
                  <a:lnTo>
                    <a:pt x="26" y="6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3" y="32"/>
                  </a:lnTo>
                  <a:lnTo>
                    <a:pt x="57" y="45"/>
                  </a:lnTo>
                  <a:lnTo>
                    <a:pt x="58" y="58"/>
                  </a:lnTo>
                  <a:lnTo>
                    <a:pt x="57" y="71"/>
                  </a:lnTo>
                  <a:lnTo>
                    <a:pt x="53" y="84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4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8" name="Freeform 1212"/>
            <p:cNvSpPr>
              <a:spLocks/>
            </p:cNvSpPr>
            <p:nvPr/>
          </p:nvSpPr>
          <p:spPr bwMode="auto">
            <a:xfrm>
              <a:off x="2154" y="3431"/>
              <a:ext cx="1685" cy="23"/>
            </a:xfrm>
            <a:custGeom>
              <a:avLst/>
              <a:gdLst>
                <a:gd name="T0" fmla="*/ 8426 w 8426"/>
                <a:gd name="T1" fmla="*/ 116 h 116"/>
                <a:gd name="T2" fmla="*/ 8426 w 8426"/>
                <a:gd name="T3" fmla="*/ 58 h 116"/>
                <a:gd name="T4" fmla="*/ 8426 w 8426"/>
                <a:gd name="T5" fmla="*/ 0 h 116"/>
                <a:gd name="T6" fmla="*/ 0 w 8426"/>
                <a:gd name="T7" fmla="*/ 0 h 116"/>
                <a:gd name="T8" fmla="*/ 0 w 8426"/>
                <a:gd name="T9" fmla="*/ 58 h 116"/>
                <a:gd name="T10" fmla="*/ 0 w 8426"/>
                <a:gd name="T11" fmla="*/ 116 h 116"/>
                <a:gd name="T12" fmla="*/ 8426 w 8426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26"/>
                <a:gd name="T22" fmla="*/ 0 h 116"/>
                <a:gd name="T23" fmla="*/ 8426 w 8426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26" h="116">
                  <a:moveTo>
                    <a:pt x="8426" y="116"/>
                  </a:moveTo>
                  <a:lnTo>
                    <a:pt x="8426" y="58"/>
                  </a:lnTo>
                  <a:lnTo>
                    <a:pt x="8426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8426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19" name="Freeform 1213"/>
            <p:cNvSpPr>
              <a:spLocks/>
            </p:cNvSpPr>
            <p:nvPr/>
          </p:nvSpPr>
          <p:spPr bwMode="auto">
            <a:xfrm>
              <a:off x="2154" y="3431"/>
              <a:ext cx="1685" cy="23"/>
            </a:xfrm>
            <a:custGeom>
              <a:avLst/>
              <a:gdLst>
                <a:gd name="T0" fmla="*/ 8426 w 8426"/>
                <a:gd name="T1" fmla="*/ 116 h 116"/>
                <a:gd name="T2" fmla="*/ 8426 w 8426"/>
                <a:gd name="T3" fmla="*/ 58 h 116"/>
                <a:gd name="T4" fmla="*/ 8426 w 8426"/>
                <a:gd name="T5" fmla="*/ 0 h 116"/>
                <a:gd name="T6" fmla="*/ 0 w 8426"/>
                <a:gd name="T7" fmla="*/ 0 h 116"/>
                <a:gd name="T8" fmla="*/ 0 w 8426"/>
                <a:gd name="T9" fmla="*/ 58 h 116"/>
                <a:gd name="T10" fmla="*/ 0 w 8426"/>
                <a:gd name="T11" fmla="*/ 116 h 116"/>
                <a:gd name="T12" fmla="*/ 8426 w 8426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26"/>
                <a:gd name="T22" fmla="*/ 0 h 116"/>
                <a:gd name="T23" fmla="*/ 8426 w 8426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26" h="116">
                  <a:moveTo>
                    <a:pt x="8426" y="116"/>
                  </a:moveTo>
                  <a:lnTo>
                    <a:pt x="8426" y="58"/>
                  </a:lnTo>
                  <a:lnTo>
                    <a:pt x="8426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8426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0" name="Freeform 1214"/>
            <p:cNvSpPr>
              <a:spLocks/>
            </p:cNvSpPr>
            <p:nvPr/>
          </p:nvSpPr>
          <p:spPr bwMode="auto">
            <a:xfrm>
              <a:off x="2143" y="3431"/>
              <a:ext cx="11" cy="23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5 h 116"/>
                <a:gd name="T6" fmla="*/ 32 w 58"/>
                <a:gd name="T7" fmla="*/ 110 h 116"/>
                <a:gd name="T8" fmla="*/ 22 w 58"/>
                <a:gd name="T9" fmla="*/ 103 h 116"/>
                <a:gd name="T10" fmla="*/ 12 w 58"/>
                <a:gd name="T11" fmla="*/ 93 h 116"/>
                <a:gd name="T12" fmla="*/ 5 w 58"/>
                <a:gd name="T13" fmla="*/ 84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5 h 116"/>
                <a:gd name="T20" fmla="*/ 5 w 58"/>
                <a:gd name="T21" fmla="*/ 32 h 116"/>
                <a:gd name="T22" fmla="*/ 12 w 58"/>
                <a:gd name="T23" fmla="*/ 22 h 116"/>
                <a:gd name="T24" fmla="*/ 22 w 58"/>
                <a:gd name="T25" fmla="*/ 12 h 116"/>
                <a:gd name="T26" fmla="*/ 32 w 58"/>
                <a:gd name="T27" fmla="*/ 6 h 116"/>
                <a:gd name="T28" fmla="*/ 44 w 58"/>
                <a:gd name="T29" fmla="*/ 1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5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1" name="Freeform 1215"/>
            <p:cNvSpPr>
              <a:spLocks/>
            </p:cNvSpPr>
            <p:nvPr/>
          </p:nvSpPr>
          <p:spPr bwMode="auto">
            <a:xfrm>
              <a:off x="2143" y="3431"/>
              <a:ext cx="11" cy="23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5 h 116"/>
                <a:gd name="T4" fmla="*/ 32 w 58"/>
                <a:gd name="T5" fmla="*/ 110 h 116"/>
                <a:gd name="T6" fmla="*/ 22 w 58"/>
                <a:gd name="T7" fmla="*/ 103 h 116"/>
                <a:gd name="T8" fmla="*/ 12 w 58"/>
                <a:gd name="T9" fmla="*/ 93 h 116"/>
                <a:gd name="T10" fmla="*/ 5 w 58"/>
                <a:gd name="T11" fmla="*/ 84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5 h 116"/>
                <a:gd name="T18" fmla="*/ 5 w 58"/>
                <a:gd name="T19" fmla="*/ 32 h 116"/>
                <a:gd name="T20" fmla="*/ 12 w 58"/>
                <a:gd name="T21" fmla="*/ 22 h 116"/>
                <a:gd name="T22" fmla="*/ 22 w 58"/>
                <a:gd name="T23" fmla="*/ 12 h 116"/>
                <a:gd name="T24" fmla="*/ 32 w 58"/>
                <a:gd name="T25" fmla="*/ 6 h 116"/>
                <a:gd name="T26" fmla="*/ 44 w 58"/>
                <a:gd name="T27" fmla="*/ 1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5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5" y="84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2" name="Line 1216"/>
            <p:cNvSpPr>
              <a:spLocks noChangeShapeType="1"/>
            </p:cNvSpPr>
            <p:nvPr/>
          </p:nvSpPr>
          <p:spPr bwMode="auto">
            <a:xfrm>
              <a:off x="2156" y="3737"/>
              <a:ext cx="1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3" name="Line 1217"/>
            <p:cNvSpPr>
              <a:spLocks noChangeShapeType="1"/>
            </p:cNvSpPr>
            <p:nvPr/>
          </p:nvSpPr>
          <p:spPr bwMode="auto">
            <a:xfrm>
              <a:off x="2298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4" name="Line 1218"/>
            <p:cNvSpPr>
              <a:spLocks noChangeShapeType="1"/>
            </p:cNvSpPr>
            <p:nvPr/>
          </p:nvSpPr>
          <p:spPr bwMode="auto">
            <a:xfrm>
              <a:off x="2320" y="3737"/>
              <a:ext cx="1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5" name="Line 1219"/>
            <p:cNvSpPr>
              <a:spLocks noChangeShapeType="1"/>
            </p:cNvSpPr>
            <p:nvPr/>
          </p:nvSpPr>
          <p:spPr bwMode="auto">
            <a:xfrm>
              <a:off x="2498" y="3737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6" name="Line 1220"/>
            <p:cNvSpPr>
              <a:spLocks noChangeShapeType="1"/>
            </p:cNvSpPr>
            <p:nvPr/>
          </p:nvSpPr>
          <p:spPr bwMode="auto">
            <a:xfrm>
              <a:off x="2519" y="3737"/>
              <a:ext cx="1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7" name="Line 1221"/>
            <p:cNvSpPr>
              <a:spLocks noChangeShapeType="1"/>
            </p:cNvSpPr>
            <p:nvPr/>
          </p:nvSpPr>
          <p:spPr bwMode="auto">
            <a:xfrm>
              <a:off x="2697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8" name="Line 1222"/>
            <p:cNvSpPr>
              <a:spLocks noChangeShapeType="1"/>
            </p:cNvSpPr>
            <p:nvPr/>
          </p:nvSpPr>
          <p:spPr bwMode="auto">
            <a:xfrm>
              <a:off x="2719" y="3737"/>
              <a:ext cx="1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29" name="Line 1223"/>
            <p:cNvSpPr>
              <a:spLocks noChangeShapeType="1"/>
            </p:cNvSpPr>
            <p:nvPr/>
          </p:nvSpPr>
          <p:spPr bwMode="auto">
            <a:xfrm>
              <a:off x="2896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0" name="Line 1224"/>
            <p:cNvSpPr>
              <a:spLocks noChangeShapeType="1"/>
            </p:cNvSpPr>
            <p:nvPr/>
          </p:nvSpPr>
          <p:spPr bwMode="auto">
            <a:xfrm>
              <a:off x="2918" y="3737"/>
              <a:ext cx="1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1" name="Line 1225"/>
            <p:cNvSpPr>
              <a:spLocks noChangeShapeType="1"/>
            </p:cNvSpPr>
            <p:nvPr/>
          </p:nvSpPr>
          <p:spPr bwMode="auto">
            <a:xfrm>
              <a:off x="3095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2" name="Line 1226"/>
            <p:cNvSpPr>
              <a:spLocks noChangeShapeType="1"/>
            </p:cNvSpPr>
            <p:nvPr/>
          </p:nvSpPr>
          <p:spPr bwMode="auto">
            <a:xfrm>
              <a:off x="3117" y="3737"/>
              <a:ext cx="1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3" name="Line 1227"/>
            <p:cNvSpPr>
              <a:spLocks noChangeShapeType="1"/>
            </p:cNvSpPr>
            <p:nvPr/>
          </p:nvSpPr>
          <p:spPr bwMode="auto">
            <a:xfrm>
              <a:off x="3294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4" name="Line 1228"/>
            <p:cNvSpPr>
              <a:spLocks noChangeShapeType="1"/>
            </p:cNvSpPr>
            <p:nvPr/>
          </p:nvSpPr>
          <p:spPr bwMode="auto">
            <a:xfrm>
              <a:off x="3316" y="3737"/>
              <a:ext cx="1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5" name="Line 1229"/>
            <p:cNvSpPr>
              <a:spLocks noChangeShapeType="1"/>
            </p:cNvSpPr>
            <p:nvPr/>
          </p:nvSpPr>
          <p:spPr bwMode="auto">
            <a:xfrm>
              <a:off x="3494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6" name="Line 1230"/>
            <p:cNvSpPr>
              <a:spLocks noChangeShapeType="1"/>
            </p:cNvSpPr>
            <p:nvPr/>
          </p:nvSpPr>
          <p:spPr bwMode="auto">
            <a:xfrm>
              <a:off x="3516" y="3737"/>
              <a:ext cx="1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7" name="Line 1231"/>
            <p:cNvSpPr>
              <a:spLocks noChangeShapeType="1"/>
            </p:cNvSpPr>
            <p:nvPr/>
          </p:nvSpPr>
          <p:spPr bwMode="auto">
            <a:xfrm>
              <a:off x="3693" y="3737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8" name="Line 1232"/>
            <p:cNvSpPr>
              <a:spLocks noChangeShapeType="1"/>
            </p:cNvSpPr>
            <p:nvPr/>
          </p:nvSpPr>
          <p:spPr bwMode="auto">
            <a:xfrm>
              <a:off x="3715" y="3737"/>
              <a:ext cx="1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39" name="Freeform 1233"/>
            <p:cNvSpPr>
              <a:spLocks/>
            </p:cNvSpPr>
            <p:nvPr/>
          </p:nvSpPr>
          <p:spPr bwMode="auto">
            <a:xfrm>
              <a:off x="2215" y="3572"/>
              <a:ext cx="21" cy="17"/>
            </a:xfrm>
            <a:custGeom>
              <a:avLst/>
              <a:gdLst>
                <a:gd name="T0" fmla="*/ 50 w 107"/>
                <a:gd name="T1" fmla="*/ 29 h 87"/>
                <a:gd name="T2" fmla="*/ 100 w 107"/>
                <a:gd name="T3" fmla="*/ 0 h 87"/>
                <a:gd name="T4" fmla="*/ 105 w 107"/>
                <a:gd name="T5" fmla="*/ 12 h 87"/>
                <a:gd name="T6" fmla="*/ 107 w 107"/>
                <a:gd name="T7" fmla="*/ 24 h 87"/>
                <a:gd name="T8" fmla="*/ 106 w 107"/>
                <a:gd name="T9" fmla="*/ 38 h 87"/>
                <a:gd name="T10" fmla="*/ 103 w 107"/>
                <a:gd name="T11" fmla="*/ 50 h 87"/>
                <a:gd name="T12" fmla="*/ 97 w 107"/>
                <a:gd name="T13" fmla="*/ 61 h 87"/>
                <a:gd name="T14" fmla="*/ 88 w 107"/>
                <a:gd name="T15" fmla="*/ 71 h 87"/>
                <a:gd name="T16" fmla="*/ 78 w 107"/>
                <a:gd name="T17" fmla="*/ 79 h 87"/>
                <a:gd name="T18" fmla="*/ 66 w 107"/>
                <a:gd name="T19" fmla="*/ 84 h 87"/>
                <a:gd name="T20" fmla="*/ 54 w 107"/>
                <a:gd name="T21" fmla="*/ 87 h 87"/>
                <a:gd name="T22" fmla="*/ 41 w 107"/>
                <a:gd name="T23" fmla="*/ 85 h 87"/>
                <a:gd name="T24" fmla="*/ 29 w 107"/>
                <a:gd name="T25" fmla="*/ 82 h 87"/>
                <a:gd name="T26" fmla="*/ 17 w 107"/>
                <a:gd name="T27" fmla="*/ 77 h 87"/>
                <a:gd name="T28" fmla="*/ 7 w 107"/>
                <a:gd name="T29" fmla="*/ 68 h 87"/>
                <a:gd name="T30" fmla="*/ 0 w 107"/>
                <a:gd name="T31" fmla="*/ 58 h 87"/>
                <a:gd name="T32" fmla="*/ 50 w 107"/>
                <a:gd name="T33" fmla="*/ 29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7"/>
                <a:gd name="T52" fmla="*/ 0 h 87"/>
                <a:gd name="T53" fmla="*/ 107 w 10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7" h="87">
                  <a:moveTo>
                    <a:pt x="50" y="29"/>
                  </a:moveTo>
                  <a:lnTo>
                    <a:pt x="100" y="0"/>
                  </a:lnTo>
                  <a:lnTo>
                    <a:pt x="105" y="12"/>
                  </a:lnTo>
                  <a:lnTo>
                    <a:pt x="107" y="24"/>
                  </a:lnTo>
                  <a:lnTo>
                    <a:pt x="106" y="38"/>
                  </a:lnTo>
                  <a:lnTo>
                    <a:pt x="103" y="50"/>
                  </a:lnTo>
                  <a:lnTo>
                    <a:pt x="97" y="61"/>
                  </a:lnTo>
                  <a:lnTo>
                    <a:pt x="88" y="71"/>
                  </a:lnTo>
                  <a:lnTo>
                    <a:pt x="78" y="79"/>
                  </a:lnTo>
                  <a:lnTo>
                    <a:pt x="66" y="84"/>
                  </a:lnTo>
                  <a:lnTo>
                    <a:pt x="54" y="87"/>
                  </a:lnTo>
                  <a:lnTo>
                    <a:pt x="41" y="85"/>
                  </a:lnTo>
                  <a:lnTo>
                    <a:pt x="29" y="82"/>
                  </a:lnTo>
                  <a:lnTo>
                    <a:pt x="17" y="77"/>
                  </a:lnTo>
                  <a:lnTo>
                    <a:pt x="7" y="68"/>
                  </a:lnTo>
                  <a:lnTo>
                    <a:pt x="0" y="58"/>
                  </a:lnTo>
                  <a:lnTo>
                    <a:pt x="5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0" name="Freeform 1234"/>
            <p:cNvSpPr>
              <a:spLocks/>
            </p:cNvSpPr>
            <p:nvPr/>
          </p:nvSpPr>
          <p:spPr bwMode="auto">
            <a:xfrm>
              <a:off x="2215" y="3572"/>
              <a:ext cx="21" cy="17"/>
            </a:xfrm>
            <a:custGeom>
              <a:avLst/>
              <a:gdLst>
                <a:gd name="T0" fmla="*/ 100 w 107"/>
                <a:gd name="T1" fmla="*/ 0 h 87"/>
                <a:gd name="T2" fmla="*/ 105 w 107"/>
                <a:gd name="T3" fmla="*/ 12 h 87"/>
                <a:gd name="T4" fmla="*/ 107 w 107"/>
                <a:gd name="T5" fmla="*/ 24 h 87"/>
                <a:gd name="T6" fmla="*/ 106 w 107"/>
                <a:gd name="T7" fmla="*/ 38 h 87"/>
                <a:gd name="T8" fmla="*/ 103 w 107"/>
                <a:gd name="T9" fmla="*/ 50 h 87"/>
                <a:gd name="T10" fmla="*/ 97 w 107"/>
                <a:gd name="T11" fmla="*/ 61 h 87"/>
                <a:gd name="T12" fmla="*/ 88 w 107"/>
                <a:gd name="T13" fmla="*/ 71 h 87"/>
                <a:gd name="T14" fmla="*/ 78 w 107"/>
                <a:gd name="T15" fmla="*/ 79 h 87"/>
                <a:gd name="T16" fmla="*/ 66 w 107"/>
                <a:gd name="T17" fmla="*/ 84 h 87"/>
                <a:gd name="T18" fmla="*/ 54 w 107"/>
                <a:gd name="T19" fmla="*/ 87 h 87"/>
                <a:gd name="T20" fmla="*/ 41 w 107"/>
                <a:gd name="T21" fmla="*/ 85 h 87"/>
                <a:gd name="T22" fmla="*/ 29 w 107"/>
                <a:gd name="T23" fmla="*/ 82 h 87"/>
                <a:gd name="T24" fmla="*/ 17 w 107"/>
                <a:gd name="T25" fmla="*/ 77 h 87"/>
                <a:gd name="T26" fmla="*/ 7 w 107"/>
                <a:gd name="T27" fmla="*/ 68 h 87"/>
                <a:gd name="T28" fmla="*/ 0 w 107"/>
                <a:gd name="T29" fmla="*/ 58 h 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7"/>
                <a:gd name="T46" fmla="*/ 0 h 87"/>
                <a:gd name="T47" fmla="*/ 107 w 107"/>
                <a:gd name="T48" fmla="*/ 87 h 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7" h="87">
                  <a:moveTo>
                    <a:pt x="100" y="0"/>
                  </a:moveTo>
                  <a:lnTo>
                    <a:pt x="105" y="12"/>
                  </a:lnTo>
                  <a:lnTo>
                    <a:pt x="107" y="24"/>
                  </a:lnTo>
                  <a:lnTo>
                    <a:pt x="106" y="38"/>
                  </a:lnTo>
                  <a:lnTo>
                    <a:pt x="103" y="50"/>
                  </a:lnTo>
                  <a:lnTo>
                    <a:pt x="97" y="61"/>
                  </a:lnTo>
                  <a:lnTo>
                    <a:pt x="88" y="71"/>
                  </a:lnTo>
                  <a:lnTo>
                    <a:pt x="78" y="79"/>
                  </a:lnTo>
                  <a:lnTo>
                    <a:pt x="66" y="84"/>
                  </a:lnTo>
                  <a:lnTo>
                    <a:pt x="54" y="87"/>
                  </a:lnTo>
                  <a:lnTo>
                    <a:pt x="41" y="85"/>
                  </a:lnTo>
                  <a:lnTo>
                    <a:pt x="29" y="82"/>
                  </a:lnTo>
                  <a:lnTo>
                    <a:pt x="17" y="77"/>
                  </a:lnTo>
                  <a:lnTo>
                    <a:pt x="7" y="68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1" name="Freeform 1235"/>
            <p:cNvSpPr>
              <a:spLocks/>
            </p:cNvSpPr>
            <p:nvPr/>
          </p:nvSpPr>
          <p:spPr bwMode="auto">
            <a:xfrm>
              <a:off x="2197" y="3540"/>
              <a:ext cx="38" cy="43"/>
            </a:xfrm>
            <a:custGeom>
              <a:avLst/>
              <a:gdLst>
                <a:gd name="T0" fmla="*/ 91 w 191"/>
                <a:gd name="T1" fmla="*/ 216 h 216"/>
                <a:gd name="T2" fmla="*/ 141 w 191"/>
                <a:gd name="T3" fmla="*/ 187 h 216"/>
                <a:gd name="T4" fmla="*/ 191 w 191"/>
                <a:gd name="T5" fmla="*/ 158 h 216"/>
                <a:gd name="T6" fmla="*/ 100 w 191"/>
                <a:gd name="T7" fmla="*/ 0 h 216"/>
                <a:gd name="T8" fmla="*/ 50 w 191"/>
                <a:gd name="T9" fmla="*/ 29 h 216"/>
                <a:gd name="T10" fmla="*/ 0 w 191"/>
                <a:gd name="T11" fmla="*/ 58 h 216"/>
                <a:gd name="T12" fmla="*/ 91 w 191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16"/>
                <a:gd name="T23" fmla="*/ 191 w 191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16">
                  <a:moveTo>
                    <a:pt x="91" y="216"/>
                  </a:moveTo>
                  <a:lnTo>
                    <a:pt x="141" y="187"/>
                  </a:lnTo>
                  <a:lnTo>
                    <a:pt x="191" y="158"/>
                  </a:lnTo>
                  <a:lnTo>
                    <a:pt x="100" y="0"/>
                  </a:lnTo>
                  <a:lnTo>
                    <a:pt x="50" y="29"/>
                  </a:lnTo>
                  <a:lnTo>
                    <a:pt x="0" y="58"/>
                  </a:lnTo>
                  <a:lnTo>
                    <a:pt x="91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2" name="Freeform 1236"/>
            <p:cNvSpPr>
              <a:spLocks/>
            </p:cNvSpPr>
            <p:nvPr/>
          </p:nvSpPr>
          <p:spPr bwMode="auto">
            <a:xfrm>
              <a:off x="2197" y="3540"/>
              <a:ext cx="38" cy="43"/>
            </a:xfrm>
            <a:custGeom>
              <a:avLst/>
              <a:gdLst>
                <a:gd name="T0" fmla="*/ 91 w 191"/>
                <a:gd name="T1" fmla="*/ 216 h 216"/>
                <a:gd name="T2" fmla="*/ 141 w 191"/>
                <a:gd name="T3" fmla="*/ 187 h 216"/>
                <a:gd name="T4" fmla="*/ 191 w 191"/>
                <a:gd name="T5" fmla="*/ 158 h 216"/>
                <a:gd name="T6" fmla="*/ 100 w 191"/>
                <a:gd name="T7" fmla="*/ 0 h 216"/>
                <a:gd name="T8" fmla="*/ 50 w 191"/>
                <a:gd name="T9" fmla="*/ 29 h 216"/>
                <a:gd name="T10" fmla="*/ 0 w 191"/>
                <a:gd name="T11" fmla="*/ 58 h 216"/>
                <a:gd name="T12" fmla="*/ 91 w 191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16"/>
                <a:gd name="T23" fmla="*/ 191 w 191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16">
                  <a:moveTo>
                    <a:pt x="91" y="216"/>
                  </a:moveTo>
                  <a:lnTo>
                    <a:pt x="141" y="187"/>
                  </a:lnTo>
                  <a:lnTo>
                    <a:pt x="191" y="158"/>
                  </a:lnTo>
                  <a:lnTo>
                    <a:pt x="100" y="0"/>
                  </a:lnTo>
                  <a:lnTo>
                    <a:pt x="50" y="29"/>
                  </a:lnTo>
                  <a:lnTo>
                    <a:pt x="0" y="58"/>
                  </a:lnTo>
                  <a:lnTo>
                    <a:pt x="91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3" name="Freeform 1237"/>
            <p:cNvSpPr>
              <a:spLocks/>
            </p:cNvSpPr>
            <p:nvPr/>
          </p:nvSpPr>
          <p:spPr bwMode="auto">
            <a:xfrm>
              <a:off x="2207" y="3538"/>
              <a:ext cx="10" cy="8"/>
            </a:xfrm>
            <a:custGeom>
              <a:avLst/>
              <a:gdLst>
                <a:gd name="T0" fmla="*/ 0 w 50"/>
                <a:gd name="T1" fmla="*/ 37 h 37"/>
                <a:gd name="T2" fmla="*/ 50 w 50"/>
                <a:gd name="T3" fmla="*/ 8 h 37"/>
                <a:gd name="T4" fmla="*/ 43 w 50"/>
                <a:gd name="T5" fmla="*/ 0 h 37"/>
                <a:gd name="T6" fmla="*/ 0 w 50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0" y="37"/>
                  </a:moveTo>
                  <a:lnTo>
                    <a:pt x="50" y="8"/>
                  </a:lnTo>
                  <a:lnTo>
                    <a:pt x="43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4" name="Line 1238"/>
            <p:cNvSpPr>
              <a:spLocks noChangeShapeType="1"/>
            </p:cNvSpPr>
            <p:nvPr/>
          </p:nvSpPr>
          <p:spPr bwMode="auto">
            <a:xfrm flipH="1" flipV="1">
              <a:off x="2215" y="3538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5" name="Freeform 1239"/>
            <p:cNvSpPr>
              <a:spLocks/>
            </p:cNvSpPr>
            <p:nvPr/>
          </p:nvSpPr>
          <p:spPr bwMode="auto">
            <a:xfrm>
              <a:off x="2180" y="3518"/>
              <a:ext cx="35" cy="35"/>
            </a:xfrm>
            <a:custGeom>
              <a:avLst/>
              <a:gdLst>
                <a:gd name="T0" fmla="*/ 88 w 175"/>
                <a:gd name="T1" fmla="*/ 179 h 179"/>
                <a:gd name="T2" fmla="*/ 132 w 175"/>
                <a:gd name="T3" fmla="*/ 141 h 179"/>
                <a:gd name="T4" fmla="*/ 175 w 175"/>
                <a:gd name="T5" fmla="*/ 104 h 179"/>
                <a:gd name="T6" fmla="*/ 86 w 175"/>
                <a:gd name="T7" fmla="*/ 0 h 179"/>
                <a:gd name="T8" fmla="*/ 43 w 175"/>
                <a:gd name="T9" fmla="*/ 38 h 179"/>
                <a:gd name="T10" fmla="*/ 0 w 175"/>
                <a:gd name="T11" fmla="*/ 76 h 179"/>
                <a:gd name="T12" fmla="*/ 88 w 175"/>
                <a:gd name="T13" fmla="*/ 17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79"/>
                <a:gd name="T23" fmla="*/ 175 w 17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79">
                  <a:moveTo>
                    <a:pt x="88" y="179"/>
                  </a:moveTo>
                  <a:lnTo>
                    <a:pt x="132" y="141"/>
                  </a:lnTo>
                  <a:lnTo>
                    <a:pt x="175" y="104"/>
                  </a:lnTo>
                  <a:lnTo>
                    <a:pt x="86" y="0"/>
                  </a:lnTo>
                  <a:lnTo>
                    <a:pt x="43" y="38"/>
                  </a:lnTo>
                  <a:lnTo>
                    <a:pt x="0" y="76"/>
                  </a:lnTo>
                  <a:lnTo>
                    <a:pt x="8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6" name="Freeform 1240"/>
            <p:cNvSpPr>
              <a:spLocks/>
            </p:cNvSpPr>
            <p:nvPr/>
          </p:nvSpPr>
          <p:spPr bwMode="auto">
            <a:xfrm>
              <a:off x="2180" y="3518"/>
              <a:ext cx="35" cy="35"/>
            </a:xfrm>
            <a:custGeom>
              <a:avLst/>
              <a:gdLst>
                <a:gd name="T0" fmla="*/ 88 w 175"/>
                <a:gd name="T1" fmla="*/ 179 h 179"/>
                <a:gd name="T2" fmla="*/ 132 w 175"/>
                <a:gd name="T3" fmla="*/ 141 h 179"/>
                <a:gd name="T4" fmla="*/ 175 w 175"/>
                <a:gd name="T5" fmla="*/ 104 h 179"/>
                <a:gd name="T6" fmla="*/ 86 w 175"/>
                <a:gd name="T7" fmla="*/ 0 h 179"/>
                <a:gd name="T8" fmla="*/ 43 w 175"/>
                <a:gd name="T9" fmla="*/ 38 h 179"/>
                <a:gd name="T10" fmla="*/ 0 w 175"/>
                <a:gd name="T11" fmla="*/ 76 h 179"/>
                <a:gd name="T12" fmla="*/ 88 w 175"/>
                <a:gd name="T13" fmla="*/ 17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79"/>
                <a:gd name="T23" fmla="*/ 175 w 17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79">
                  <a:moveTo>
                    <a:pt x="88" y="179"/>
                  </a:moveTo>
                  <a:lnTo>
                    <a:pt x="132" y="141"/>
                  </a:lnTo>
                  <a:lnTo>
                    <a:pt x="175" y="104"/>
                  </a:lnTo>
                  <a:lnTo>
                    <a:pt x="86" y="0"/>
                  </a:lnTo>
                  <a:lnTo>
                    <a:pt x="43" y="38"/>
                  </a:lnTo>
                  <a:lnTo>
                    <a:pt x="0" y="76"/>
                  </a:lnTo>
                  <a:lnTo>
                    <a:pt x="88" y="1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7" name="Freeform 1241"/>
            <p:cNvSpPr>
              <a:spLocks/>
            </p:cNvSpPr>
            <p:nvPr/>
          </p:nvSpPr>
          <p:spPr bwMode="auto">
            <a:xfrm>
              <a:off x="2177" y="3514"/>
              <a:ext cx="21" cy="19"/>
            </a:xfrm>
            <a:custGeom>
              <a:avLst/>
              <a:gdLst>
                <a:gd name="T0" fmla="*/ 58 w 101"/>
                <a:gd name="T1" fmla="*/ 58 h 96"/>
                <a:gd name="T2" fmla="*/ 15 w 101"/>
                <a:gd name="T3" fmla="*/ 96 h 96"/>
                <a:gd name="T4" fmla="*/ 7 w 101"/>
                <a:gd name="T5" fmla="*/ 85 h 96"/>
                <a:gd name="T6" fmla="*/ 2 w 101"/>
                <a:gd name="T7" fmla="*/ 72 h 96"/>
                <a:gd name="T8" fmla="*/ 0 w 101"/>
                <a:gd name="T9" fmla="*/ 60 h 96"/>
                <a:gd name="T10" fmla="*/ 1 w 101"/>
                <a:gd name="T11" fmla="*/ 47 h 96"/>
                <a:gd name="T12" fmla="*/ 5 w 101"/>
                <a:gd name="T13" fmla="*/ 35 h 96"/>
                <a:gd name="T14" fmla="*/ 11 w 101"/>
                <a:gd name="T15" fmla="*/ 24 h 96"/>
                <a:gd name="T16" fmla="*/ 20 w 101"/>
                <a:gd name="T17" fmla="*/ 15 h 96"/>
                <a:gd name="T18" fmla="*/ 31 w 101"/>
                <a:gd name="T19" fmla="*/ 7 h 96"/>
                <a:gd name="T20" fmla="*/ 43 w 101"/>
                <a:gd name="T21" fmla="*/ 3 h 96"/>
                <a:gd name="T22" fmla="*/ 56 w 101"/>
                <a:gd name="T23" fmla="*/ 0 h 96"/>
                <a:gd name="T24" fmla="*/ 69 w 101"/>
                <a:gd name="T25" fmla="*/ 1 h 96"/>
                <a:gd name="T26" fmla="*/ 81 w 101"/>
                <a:gd name="T27" fmla="*/ 5 h 96"/>
                <a:gd name="T28" fmla="*/ 92 w 101"/>
                <a:gd name="T29" fmla="*/ 11 h 96"/>
                <a:gd name="T30" fmla="*/ 101 w 101"/>
                <a:gd name="T31" fmla="*/ 20 h 96"/>
                <a:gd name="T32" fmla="*/ 58 w 101"/>
                <a:gd name="T33" fmla="*/ 58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1"/>
                <a:gd name="T52" fmla="*/ 0 h 96"/>
                <a:gd name="T53" fmla="*/ 101 w 101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1" h="96">
                  <a:moveTo>
                    <a:pt x="58" y="58"/>
                  </a:moveTo>
                  <a:lnTo>
                    <a:pt x="15" y="96"/>
                  </a:lnTo>
                  <a:lnTo>
                    <a:pt x="7" y="85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1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20" y="15"/>
                  </a:lnTo>
                  <a:lnTo>
                    <a:pt x="31" y="7"/>
                  </a:lnTo>
                  <a:lnTo>
                    <a:pt x="43" y="3"/>
                  </a:lnTo>
                  <a:lnTo>
                    <a:pt x="56" y="0"/>
                  </a:lnTo>
                  <a:lnTo>
                    <a:pt x="69" y="1"/>
                  </a:lnTo>
                  <a:lnTo>
                    <a:pt x="81" y="5"/>
                  </a:lnTo>
                  <a:lnTo>
                    <a:pt x="92" y="11"/>
                  </a:lnTo>
                  <a:lnTo>
                    <a:pt x="101" y="2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8" name="Freeform 1242"/>
            <p:cNvSpPr>
              <a:spLocks/>
            </p:cNvSpPr>
            <p:nvPr/>
          </p:nvSpPr>
          <p:spPr bwMode="auto">
            <a:xfrm>
              <a:off x="2177" y="3514"/>
              <a:ext cx="21" cy="19"/>
            </a:xfrm>
            <a:custGeom>
              <a:avLst/>
              <a:gdLst>
                <a:gd name="T0" fmla="*/ 15 w 101"/>
                <a:gd name="T1" fmla="*/ 96 h 96"/>
                <a:gd name="T2" fmla="*/ 7 w 101"/>
                <a:gd name="T3" fmla="*/ 85 h 96"/>
                <a:gd name="T4" fmla="*/ 2 w 101"/>
                <a:gd name="T5" fmla="*/ 72 h 96"/>
                <a:gd name="T6" fmla="*/ 0 w 101"/>
                <a:gd name="T7" fmla="*/ 60 h 96"/>
                <a:gd name="T8" fmla="*/ 1 w 101"/>
                <a:gd name="T9" fmla="*/ 47 h 96"/>
                <a:gd name="T10" fmla="*/ 5 w 101"/>
                <a:gd name="T11" fmla="*/ 35 h 96"/>
                <a:gd name="T12" fmla="*/ 11 w 101"/>
                <a:gd name="T13" fmla="*/ 24 h 96"/>
                <a:gd name="T14" fmla="*/ 20 w 101"/>
                <a:gd name="T15" fmla="*/ 15 h 96"/>
                <a:gd name="T16" fmla="*/ 31 w 101"/>
                <a:gd name="T17" fmla="*/ 7 h 96"/>
                <a:gd name="T18" fmla="*/ 43 w 101"/>
                <a:gd name="T19" fmla="*/ 3 h 96"/>
                <a:gd name="T20" fmla="*/ 56 w 101"/>
                <a:gd name="T21" fmla="*/ 0 h 96"/>
                <a:gd name="T22" fmla="*/ 69 w 101"/>
                <a:gd name="T23" fmla="*/ 1 h 96"/>
                <a:gd name="T24" fmla="*/ 81 w 101"/>
                <a:gd name="T25" fmla="*/ 5 h 96"/>
                <a:gd name="T26" fmla="*/ 92 w 101"/>
                <a:gd name="T27" fmla="*/ 11 h 96"/>
                <a:gd name="T28" fmla="*/ 101 w 101"/>
                <a:gd name="T29" fmla="*/ 20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96"/>
                <a:gd name="T47" fmla="*/ 101 w 101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96">
                  <a:moveTo>
                    <a:pt x="15" y="96"/>
                  </a:moveTo>
                  <a:lnTo>
                    <a:pt x="7" y="85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1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20" y="15"/>
                  </a:lnTo>
                  <a:lnTo>
                    <a:pt x="31" y="7"/>
                  </a:lnTo>
                  <a:lnTo>
                    <a:pt x="43" y="3"/>
                  </a:lnTo>
                  <a:lnTo>
                    <a:pt x="56" y="0"/>
                  </a:lnTo>
                  <a:lnTo>
                    <a:pt x="69" y="1"/>
                  </a:lnTo>
                  <a:lnTo>
                    <a:pt x="81" y="5"/>
                  </a:lnTo>
                  <a:lnTo>
                    <a:pt x="92" y="11"/>
                  </a:lnTo>
                  <a:lnTo>
                    <a:pt x="10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49" name="Freeform 1243"/>
            <p:cNvSpPr>
              <a:spLocks/>
            </p:cNvSpPr>
            <p:nvPr/>
          </p:nvSpPr>
          <p:spPr bwMode="auto">
            <a:xfrm>
              <a:off x="2165" y="3505"/>
              <a:ext cx="19" cy="20"/>
            </a:xfrm>
            <a:custGeom>
              <a:avLst/>
              <a:gdLst>
                <a:gd name="T0" fmla="*/ 41 w 98"/>
                <a:gd name="T1" fmla="*/ 41 h 99"/>
                <a:gd name="T2" fmla="*/ 82 w 98"/>
                <a:gd name="T3" fmla="*/ 0 h 99"/>
                <a:gd name="T4" fmla="*/ 90 w 98"/>
                <a:gd name="T5" fmla="*/ 10 h 99"/>
                <a:gd name="T6" fmla="*/ 95 w 98"/>
                <a:gd name="T7" fmla="*/ 22 h 99"/>
                <a:gd name="T8" fmla="*/ 98 w 98"/>
                <a:gd name="T9" fmla="*/ 35 h 99"/>
                <a:gd name="T10" fmla="*/ 98 w 98"/>
                <a:gd name="T11" fmla="*/ 48 h 99"/>
                <a:gd name="T12" fmla="*/ 95 w 98"/>
                <a:gd name="T13" fmla="*/ 60 h 99"/>
                <a:gd name="T14" fmla="*/ 90 w 98"/>
                <a:gd name="T15" fmla="*/ 72 h 99"/>
                <a:gd name="T16" fmla="*/ 82 w 98"/>
                <a:gd name="T17" fmla="*/ 82 h 99"/>
                <a:gd name="T18" fmla="*/ 72 w 98"/>
                <a:gd name="T19" fmla="*/ 90 h 99"/>
                <a:gd name="T20" fmla="*/ 60 w 98"/>
                <a:gd name="T21" fmla="*/ 96 h 99"/>
                <a:gd name="T22" fmla="*/ 47 w 98"/>
                <a:gd name="T23" fmla="*/ 99 h 99"/>
                <a:gd name="T24" fmla="*/ 34 w 98"/>
                <a:gd name="T25" fmla="*/ 99 h 99"/>
                <a:gd name="T26" fmla="*/ 22 w 98"/>
                <a:gd name="T27" fmla="*/ 96 h 99"/>
                <a:gd name="T28" fmla="*/ 10 w 98"/>
                <a:gd name="T29" fmla="*/ 90 h 99"/>
                <a:gd name="T30" fmla="*/ 0 w 98"/>
                <a:gd name="T31" fmla="*/ 82 h 99"/>
                <a:gd name="T32" fmla="*/ 41 w 98"/>
                <a:gd name="T33" fmla="*/ 41 h 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8"/>
                <a:gd name="T52" fmla="*/ 0 h 99"/>
                <a:gd name="T53" fmla="*/ 98 w 98"/>
                <a:gd name="T54" fmla="*/ 99 h 9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8" h="99">
                  <a:moveTo>
                    <a:pt x="41" y="41"/>
                  </a:moveTo>
                  <a:lnTo>
                    <a:pt x="82" y="0"/>
                  </a:lnTo>
                  <a:lnTo>
                    <a:pt x="90" y="10"/>
                  </a:lnTo>
                  <a:lnTo>
                    <a:pt x="95" y="22"/>
                  </a:lnTo>
                  <a:lnTo>
                    <a:pt x="98" y="35"/>
                  </a:lnTo>
                  <a:lnTo>
                    <a:pt x="98" y="48"/>
                  </a:lnTo>
                  <a:lnTo>
                    <a:pt x="95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60" y="96"/>
                  </a:lnTo>
                  <a:lnTo>
                    <a:pt x="47" y="99"/>
                  </a:lnTo>
                  <a:lnTo>
                    <a:pt x="34" y="99"/>
                  </a:lnTo>
                  <a:lnTo>
                    <a:pt x="22" y="96"/>
                  </a:lnTo>
                  <a:lnTo>
                    <a:pt x="10" y="90"/>
                  </a:lnTo>
                  <a:lnTo>
                    <a:pt x="0" y="82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0" name="Freeform 1244"/>
            <p:cNvSpPr>
              <a:spLocks/>
            </p:cNvSpPr>
            <p:nvPr/>
          </p:nvSpPr>
          <p:spPr bwMode="auto">
            <a:xfrm>
              <a:off x="2165" y="3505"/>
              <a:ext cx="19" cy="20"/>
            </a:xfrm>
            <a:custGeom>
              <a:avLst/>
              <a:gdLst>
                <a:gd name="T0" fmla="*/ 82 w 98"/>
                <a:gd name="T1" fmla="*/ 0 h 99"/>
                <a:gd name="T2" fmla="*/ 90 w 98"/>
                <a:gd name="T3" fmla="*/ 10 h 99"/>
                <a:gd name="T4" fmla="*/ 95 w 98"/>
                <a:gd name="T5" fmla="*/ 22 h 99"/>
                <a:gd name="T6" fmla="*/ 98 w 98"/>
                <a:gd name="T7" fmla="*/ 35 h 99"/>
                <a:gd name="T8" fmla="*/ 98 w 98"/>
                <a:gd name="T9" fmla="*/ 48 h 99"/>
                <a:gd name="T10" fmla="*/ 95 w 98"/>
                <a:gd name="T11" fmla="*/ 60 h 99"/>
                <a:gd name="T12" fmla="*/ 90 w 98"/>
                <a:gd name="T13" fmla="*/ 72 h 99"/>
                <a:gd name="T14" fmla="*/ 82 w 98"/>
                <a:gd name="T15" fmla="*/ 82 h 99"/>
                <a:gd name="T16" fmla="*/ 72 w 98"/>
                <a:gd name="T17" fmla="*/ 90 h 99"/>
                <a:gd name="T18" fmla="*/ 60 w 98"/>
                <a:gd name="T19" fmla="*/ 96 h 99"/>
                <a:gd name="T20" fmla="*/ 47 w 98"/>
                <a:gd name="T21" fmla="*/ 99 h 99"/>
                <a:gd name="T22" fmla="*/ 34 w 98"/>
                <a:gd name="T23" fmla="*/ 99 h 99"/>
                <a:gd name="T24" fmla="*/ 22 w 98"/>
                <a:gd name="T25" fmla="*/ 96 h 99"/>
                <a:gd name="T26" fmla="*/ 10 w 98"/>
                <a:gd name="T27" fmla="*/ 90 h 99"/>
                <a:gd name="T28" fmla="*/ 0 w 98"/>
                <a:gd name="T29" fmla="*/ 82 h 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8"/>
                <a:gd name="T46" fmla="*/ 0 h 99"/>
                <a:gd name="T47" fmla="*/ 98 w 98"/>
                <a:gd name="T48" fmla="*/ 99 h 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8" h="99">
                  <a:moveTo>
                    <a:pt x="82" y="0"/>
                  </a:moveTo>
                  <a:lnTo>
                    <a:pt x="90" y="10"/>
                  </a:lnTo>
                  <a:lnTo>
                    <a:pt x="95" y="22"/>
                  </a:lnTo>
                  <a:lnTo>
                    <a:pt x="98" y="35"/>
                  </a:lnTo>
                  <a:lnTo>
                    <a:pt x="98" y="48"/>
                  </a:lnTo>
                  <a:lnTo>
                    <a:pt x="95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60" y="96"/>
                  </a:lnTo>
                  <a:lnTo>
                    <a:pt x="47" y="99"/>
                  </a:lnTo>
                  <a:lnTo>
                    <a:pt x="34" y="99"/>
                  </a:lnTo>
                  <a:lnTo>
                    <a:pt x="22" y="96"/>
                  </a:lnTo>
                  <a:lnTo>
                    <a:pt x="10" y="90"/>
                  </a:lnTo>
                  <a:lnTo>
                    <a:pt x="0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1" name="Freeform 1245"/>
            <p:cNvSpPr>
              <a:spLocks/>
            </p:cNvSpPr>
            <p:nvPr/>
          </p:nvSpPr>
          <p:spPr bwMode="auto">
            <a:xfrm>
              <a:off x="2164" y="3505"/>
              <a:ext cx="17" cy="17"/>
            </a:xfrm>
            <a:custGeom>
              <a:avLst/>
              <a:gdLst>
                <a:gd name="T0" fmla="*/ 5 w 87"/>
                <a:gd name="T1" fmla="*/ 86 h 86"/>
                <a:gd name="T2" fmla="*/ 46 w 87"/>
                <a:gd name="T3" fmla="*/ 45 h 86"/>
                <a:gd name="T4" fmla="*/ 87 w 87"/>
                <a:gd name="T5" fmla="*/ 4 h 86"/>
                <a:gd name="T6" fmla="*/ 82 w 87"/>
                <a:gd name="T7" fmla="*/ 0 h 86"/>
                <a:gd name="T8" fmla="*/ 41 w 87"/>
                <a:gd name="T9" fmla="*/ 41 h 86"/>
                <a:gd name="T10" fmla="*/ 0 w 87"/>
                <a:gd name="T11" fmla="*/ 82 h 86"/>
                <a:gd name="T12" fmla="*/ 5 w 87"/>
                <a:gd name="T13" fmla="*/ 86 h 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86"/>
                <a:gd name="T23" fmla="*/ 87 w 87"/>
                <a:gd name="T24" fmla="*/ 86 h 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86">
                  <a:moveTo>
                    <a:pt x="5" y="86"/>
                  </a:moveTo>
                  <a:lnTo>
                    <a:pt x="46" y="45"/>
                  </a:lnTo>
                  <a:lnTo>
                    <a:pt x="87" y="4"/>
                  </a:lnTo>
                  <a:lnTo>
                    <a:pt x="82" y="0"/>
                  </a:lnTo>
                  <a:lnTo>
                    <a:pt x="41" y="41"/>
                  </a:lnTo>
                  <a:lnTo>
                    <a:pt x="0" y="82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2" name="Freeform 1246"/>
            <p:cNvSpPr>
              <a:spLocks/>
            </p:cNvSpPr>
            <p:nvPr/>
          </p:nvSpPr>
          <p:spPr bwMode="auto">
            <a:xfrm>
              <a:off x="2164" y="3505"/>
              <a:ext cx="17" cy="17"/>
            </a:xfrm>
            <a:custGeom>
              <a:avLst/>
              <a:gdLst>
                <a:gd name="T0" fmla="*/ 5 w 87"/>
                <a:gd name="T1" fmla="*/ 86 h 86"/>
                <a:gd name="T2" fmla="*/ 46 w 87"/>
                <a:gd name="T3" fmla="*/ 45 h 86"/>
                <a:gd name="T4" fmla="*/ 87 w 87"/>
                <a:gd name="T5" fmla="*/ 4 h 86"/>
                <a:gd name="T6" fmla="*/ 82 w 87"/>
                <a:gd name="T7" fmla="*/ 0 h 86"/>
                <a:gd name="T8" fmla="*/ 41 w 87"/>
                <a:gd name="T9" fmla="*/ 41 h 86"/>
                <a:gd name="T10" fmla="*/ 0 w 87"/>
                <a:gd name="T11" fmla="*/ 82 h 86"/>
                <a:gd name="T12" fmla="*/ 5 w 87"/>
                <a:gd name="T13" fmla="*/ 86 h 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86"/>
                <a:gd name="T23" fmla="*/ 87 w 87"/>
                <a:gd name="T24" fmla="*/ 86 h 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86">
                  <a:moveTo>
                    <a:pt x="5" y="86"/>
                  </a:moveTo>
                  <a:lnTo>
                    <a:pt x="46" y="45"/>
                  </a:lnTo>
                  <a:lnTo>
                    <a:pt x="87" y="4"/>
                  </a:lnTo>
                  <a:lnTo>
                    <a:pt x="82" y="0"/>
                  </a:lnTo>
                  <a:lnTo>
                    <a:pt x="41" y="41"/>
                  </a:lnTo>
                  <a:lnTo>
                    <a:pt x="0" y="82"/>
                  </a:lnTo>
                  <a:lnTo>
                    <a:pt x="5" y="8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3" name="Freeform 1247"/>
            <p:cNvSpPr>
              <a:spLocks/>
            </p:cNvSpPr>
            <p:nvPr/>
          </p:nvSpPr>
          <p:spPr bwMode="auto">
            <a:xfrm>
              <a:off x="2172" y="3502"/>
              <a:ext cx="8" cy="11"/>
            </a:xfrm>
            <a:custGeom>
              <a:avLst/>
              <a:gdLst>
                <a:gd name="T0" fmla="*/ 0 w 41"/>
                <a:gd name="T1" fmla="*/ 56 h 56"/>
                <a:gd name="T2" fmla="*/ 41 w 41"/>
                <a:gd name="T3" fmla="*/ 15 h 56"/>
                <a:gd name="T4" fmla="*/ 36 w 41"/>
                <a:gd name="T5" fmla="*/ 10 h 56"/>
                <a:gd name="T6" fmla="*/ 31 w 41"/>
                <a:gd name="T7" fmla="*/ 7 h 56"/>
                <a:gd name="T8" fmla="*/ 26 w 41"/>
                <a:gd name="T9" fmla="*/ 4 h 56"/>
                <a:gd name="T10" fmla="*/ 17 w 41"/>
                <a:gd name="T11" fmla="*/ 0 h 56"/>
                <a:gd name="T12" fmla="*/ 0 w 41"/>
                <a:gd name="T13" fmla="*/ 56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56"/>
                <a:gd name="T23" fmla="*/ 41 w 41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56">
                  <a:moveTo>
                    <a:pt x="0" y="56"/>
                  </a:moveTo>
                  <a:lnTo>
                    <a:pt x="41" y="15"/>
                  </a:lnTo>
                  <a:lnTo>
                    <a:pt x="36" y="10"/>
                  </a:lnTo>
                  <a:lnTo>
                    <a:pt x="31" y="7"/>
                  </a:lnTo>
                  <a:lnTo>
                    <a:pt x="26" y="4"/>
                  </a:lnTo>
                  <a:lnTo>
                    <a:pt x="17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4" name="Freeform 1248"/>
            <p:cNvSpPr>
              <a:spLocks/>
            </p:cNvSpPr>
            <p:nvPr/>
          </p:nvSpPr>
          <p:spPr bwMode="auto">
            <a:xfrm>
              <a:off x="2175" y="3502"/>
              <a:ext cx="5" cy="3"/>
            </a:xfrm>
            <a:custGeom>
              <a:avLst/>
              <a:gdLst>
                <a:gd name="T0" fmla="*/ 24 w 24"/>
                <a:gd name="T1" fmla="*/ 15 h 15"/>
                <a:gd name="T2" fmla="*/ 19 w 24"/>
                <a:gd name="T3" fmla="*/ 10 h 15"/>
                <a:gd name="T4" fmla="*/ 14 w 24"/>
                <a:gd name="T5" fmla="*/ 7 h 15"/>
                <a:gd name="T6" fmla="*/ 9 w 24"/>
                <a:gd name="T7" fmla="*/ 4 h 15"/>
                <a:gd name="T8" fmla="*/ 0 w 24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5"/>
                <a:gd name="T17" fmla="*/ 24 w 2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5">
                  <a:moveTo>
                    <a:pt x="24" y="15"/>
                  </a:moveTo>
                  <a:lnTo>
                    <a:pt x="19" y="10"/>
                  </a:lnTo>
                  <a:lnTo>
                    <a:pt x="14" y="7"/>
                  </a:lnTo>
                  <a:lnTo>
                    <a:pt x="9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5" name="Freeform 1249"/>
            <p:cNvSpPr>
              <a:spLocks/>
            </p:cNvSpPr>
            <p:nvPr/>
          </p:nvSpPr>
          <p:spPr bwMode="auto">
            <a:xfrm>
              <a:off x="2156" y="3498"/>
              <a:ext cx="19" cy="26"/>
            </a:xfrm>
            <a:custGeom>
              <a:avLst/>
              <a:gdLst>
                <a:gd name="T0" fmla="*/ 62 w 95"/>
                <a:gd name="T1" fmla="*/ 129 h 129"/>
                <a:gd name="T2" fmla="*/ 78 w 95"/>
                <a:gd name="T3" fmla="*/ 74 h 129"/>
                <a:gd name="T4" fmla="*/ 95 w 95"/>
                <a:gd name="T5" fmla="*/ 18 h 129"/>
                <a:gd name="T6" fmla="*/ 33 w 95"/>
                <a:gd name="T7" fmla="*/ 0 h 129"/>
                <a:gd name="T8" fmla="*/ 16 w 95"/>
                <a:gd name="T9" fmla="*/ 55 h 129"/>
                <a:gd name="T10" fmla="*/ 0 w 95"/>
                <a:gd name="T11" fmla="*/ 111 h 129"/>
                <a:gd name="T12" fmla="*/ 62 w 95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129"/>
                <a:gd name="T23" fmla="*/ 95 w 95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129">
                  <a:moveTo>
                    <a:pt x="62" y="129"/>
                  </a:moveTo>
                  <a:lnTo>
                    <a:pt x="78" y="74"/>
                  </a:lnTo>
                  <a:lnTo>
                    <a:pt x="95" y="18"/>
                  </a:lnTo>
                  <a:lnTo>
                    <a:pt x="33" y="0"/>
                  </a:lnTo>
                  <a:lnTo>
                    <a:pt x="16" y="55"/>
                  </a:lnTo>
                  <a:lnTo>
                    <a:pt x="0" y="111"/>
                  </a:lnTo>
                  <a:lnTo>
                    <a:pt x="62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6" name="Freeform 1250"/>
            <p:cNvSpPr>
              <a:spLocks/>
            </p:cNvSpPr>
            <p:nvPr/>
          </p:nvSpPr>
          <p:spPr bwMode="auto">
            <a:xfrm>
              <a:off x="2156" y="3498"/>
              <a:ext cx="19" cy="26"/>
            </a:xfrm>
            <a:custGeom>
              <a:avLst/>
              <a:gdLst>
                <a:gd name="T0" fmla="*/ 62 w 95"/>
                <a:gd name="T1" fmla="*/ 129 h 129"/>
                <a:gd name="T2" fmla="*/ 78 w 95"/>
                <a:gd name="T3" fmla="*/ 74 h 129"/>
                <a:gd name="T4" fmla="*/ 95 w 95"/>
                <a:gd name="T5" fmla="*/ 18 h 129"/>
                <a:gd name="T6" fmla="*/ 33 w 95"/>
                <a:gd name="T7" fmla="*/ 0 h 129"/>
                <a:gd name="T8" fmla="*/ 16 w 95"/>
                <a:gd name="T9" fmla="*/ 55 h 129"/>
                <a:gd name="T10" fmla="*/ 0 w 95"/>
                <a:gd name="T11" fmla="*/ 111 h 129"/>
                <a:gd name="T12" fmla="*/ 62 w 95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129"/>
                <a:gd name="T23" fmla="*/ 95 w 95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129">
                  <a:moveTo>
                    <a:pt x="62" y="129"/>
                  </a:moveTo>
                  <a:lnTo>
                    <a:pt x="78" y="74"/>
                  </a:lnTo>
                  <a:lnTo>
                    <a:pt x="95" y="18"/>
                  </a:lnTo>
                  <a:lnTo>
                    <a:pt x="33" y="0"/>
                  </a:lnTo>
                  <a:lnTo>
                    <a:pt x="16" y="55"/>
                  </a:lnTo>
                  <a:lnTo>
                    <a:pt x="0" y="111"/>
                  </a:lnTo>
                  <a:lnTo>
                    <a:pt x="62" y="1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7" name="Freeform 1251"/>
            <p:cNvSpPr>
              <a:spLocks/>
            </p:cNvSpPr>
            <p:nvPr/>
          </p:nvSpPr>
          <p:spPr bwMode="auto">
            <a:xfrm>
              <a:off x="2157" y="3497"/>
              <a:ext cx="6" cy="12"/>
            </a:xfrm>
            <a:custGeom>
              <a:avLst/>
              <a:gdLst>
                <a:gd name="T0" fmla="*/ 14 w 31"/>
                <a:gd name="T1" fmla="*/ 58 h 58"/>
                <a:gd name="T2" fmla="*/ 31 w 31"/>
                <a:gd name="T3" fmla="*/ 3 h 58"/>
                <a:gd name="T4" fmla="*/ 24 w 31"/>
                <a:gd name="T5" fmla="*/ 1 h 58"/>
                <a:gd name="T6" fmla="*/ 19 w 31"/>
                <a:gd name="T7" fmla="*/ 0 h 58"/>
                <a:gd name="T8" fmla="*/ 12 w 31"/>
                <a:gd name="T9" fmla="*/ 0 h 58"/>
                <a:gd name="T10" fmla="*/ 0 w 31"/>
                <a:gd name="T11" fmla="*/ 3 h 58"/>
                <a:gd name="T12" fmla="*/ 14 w 31"/>
                <a:gd name="T13" fmla="*/ 58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8"/>
                <a:gd name="T23" fmla="*/ 31 w 31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8">
                  <a:moveTo>
                    <a:pt x="14" y="58"/>
                  </a:moveTo>
                  <a:lnTo>
                    <a:pt x="31" y="3"/>
                  </a:lnTo>
                  <a:lnTo>
                    <a:pt x="24" y="1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0" y="3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8" name="Freeform 1252"/>
            <p:cNvSpPr>
              <a:spLocks/>
            </p:cNvSpPr>
            <p:nvPr/>
          </p:nvSpPr>
          <p:spPr bwMode="auto">
            <a:xfrm>
              <a:off x="2157" y="3497"/>
              <a:ext cx="6" cy="1"/>
            </a:xfrm>
            <a:custGeom>
              <a:avLst/>
              <a:gdLst>
                <a:gd name="T0" fmla="*/ 31 w 31"/>
                <a:gd name="T1" fmla="*/ 3 h 3"/>
                <a:gd name="T2" fmla="*/ 24 w 31"/>
                <a:gd name="T3" fmla="*/ 1 h 3"/>
                <a:gd name="T4" fmla="*/ 19 w 31"/>
                <a:gd name="T5" fmla="*/ 0 h 3"/>
                <a:gd name="T6" fmla="*/ 12 w 31"/>
                <a:gd name="T7" fmla="*/ 0 h 3"/>
                <a:gd name="T8" fmla="*/ 0 w 31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"/>
                <a:gd name="T17" fmla="*/ 31 w 3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">
                  <a:moveTo>
                    <a:pt x="31" y="3"/>
                  </a:moveTo>
                  <a:lnTo>
                    <a:pt x="24" y="1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59" name="Freeform 1253"/>
            <p:cNvSpPr>
              <a:spLocks/>
            </p:cNvSpPr>
            <p:nvPr/>
          </p:nvSpPr>
          <p:spPr bwMode="auto">
            <a:xfrm>
              <a:off x="2133" y="3498"/>
              <a:ext cx="29" cy="28"/>
            </a:xfrm>
            <a:custGeom>
              <a:avLst/>
              <a:gdLst>
                <a:gd name="T0" fmla="*/ 148 w 148"/>
                <a:gd name="T1" fmla="*/ 111 h 140"/>
                <a:gd name="T2" fmla="*/ 133 w 148"/>
                <a:gd name="T3" fmla="*/ 55 h 140"/>
                <a:gd name="T4" fmla="*/ 119 w 148"/>
                <a:gd name="T5" fmla="*/ 0 h 140"/>
                <a:gd name="T6" fmla="*/ 0 w 148"/>
                <a:gd name="T7" fmla="*/ 30 h 140"/>
                <a:gd name="T8" fmla="*/ 14 w 148"/>
                <a:gd name="T9" fmla="*/ 85 h 140"/>
                <a:gd name="T10" fmla="*/ 29 w 148"/>
                <a:gd name="T11" fmla="*/ 140 h 140"/>
                <a:gd name="T12" fmla="*/ 148 w 148"/>
                <a:gd name="T13" fmla="*/ 111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0"/>
                <a:gd name="T23" fmla="*/ 148 w 14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0">
                  <a:moveTo>
                    <a:pt x="148" y="111"/>
                  </a:moveTo>
                  <a:lnTo>
                    <a:pt x="133" y="55"/>
                  </a:lnTo>
                  <a:lnTo>
                    <a:pt x="119" y="0"/>
                  </a:lnTo>
                  <a:lnTo>
                    <a:pt x="0" y="30"/>
                  </a:lnTo>
                  <a:lnTo>
                    <a:pt x="14" y="85"/>
                  </a:lnTo>
                  <a:lnTo>
                    <a:pt x="29" y="140"/>
                  </a:lnTo>
                  <a:lnTo>
                    <a:pt x="148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0" name="Freeform 1254"/>
            <p:cNvSpPr>
              <a:spLocks/>
            </p:cNvSpPr>
            <p:nvPr/>
          </p:nvSpPr>
          <p:spPr bwMode="auto">
            <a:xfrm>
              <a:off x="2133" y="3498"/>
              <a:ext cx="29" cy="28"/>
            </a:xfrm>
            <a:custGeom>
              <a:avLst/>
              <a:gdLst>
                <a:gd name="T0" fmla="*/ 148 w 148"/>
                <a:gd name="T1" fmla="*/ 111 h 140"/>
                <a:gd name="T2" fmla="*/ 133 w 148"/>
                <a:gd name="T3" fmla="*/ 55 h 140"/>
                <a:gd name="T4" fmla="*/ 119 w 148"/>
                <a:gd name="T5" fmla="*/ 0 h 140"/>
                <a:gd name="T6" fmla="*/ 0 w 148"/>
                <a:gd name="T7" fmla="*/ 30 h 140"/>
                <a:gd name="T8" fmla="*/ 14 w 148"/>
                <a:gd name="T9" fmla="*/ 85 h 140"/>
                <a:gd name="T10" fmla="*/ 29 w 148"/>
                <a:gd name="T11" fmla="*/ 140 h 140"/>
                <a:gd name="T12" fmla="*/ 148 w 148"/>
                <a:gd name="T13" fmla="*/ 111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0"/>
                <a:gd name="T23" fmla="*/ 148 w 148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0">
                  <a:moveTo>
                    <a:pt x="148" y="111"/>
                  </a:moveTo>
                  <a:lnTo>
                    <a:pt x="133" y="55"/>
                  </a:lnTo>
                  <a:lnTo>
                    <a:pt x="119" y="0"/>
                  </a:lnTo>
                  <a:lnTo>
                    <a:pt x="0" y="30"/>
                  </a:lnTo>
                  <a:lnTo>
                    <a:pt x="14" y="85"/>
                  </a:lnTo>
                  <a:lnTo>
                    <a:pt x="29" y="140"/>
                  </a:lnTo>
                  <a:lnTo>
                    <a:pt x="148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1" name="Freeform 1255"/>
            <p:cNvSpPr>
              <a:spLocks/>
            </p:cNvSpPr>
            <p:nvPr/>
          </p:nvSpPr>
          <p:spPr bwMode="auto">
            <a:xfrm>
              <a:off x="2128" y="3504"/>
              <a:ext cx="8" cy="11"/>
            </a:xfrm>
            <a:custGeom>
              <a:avLst/>
              <a:gdLst>
                <a:gd name="T0" fmla="*/ 36 w 36"/>
                <a:gd name="T1" fmla="*/ 55 h 55"/>
                <a:gd name="T2" fmla="*/ 22 w 36"/>
                <a:gd name="T3" fmla="*/ 0 h 55"/>
                <a:gd name="T4" fmla="*/ 16 w 36"/>
                <a:gd name="T5" fmla="*/ 1 h 55"/>
                <a:gd name="T6" fmla="*/ 10 w 36"/>
                <a:gd name="T7" fmla="*/ 4 h 55"/>
                <a:gd name="T8" fmla="*/ 0 w 36"/>
                <a:gd name="T9" fmla="*/ 11 h 55"/>
                <a:gd name="T10" fmla="*/ 36 w 36"/>
                <a:gd name="T11" fmla="*/ 55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55"/>
                <a:gd name="T20" fmla="*/ 36 w 36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55">
                  <a:moveTo>
                    <a:pt x="36" y="55"/>
                  </a:moveTo>
                  <a:lnTo>
                    <a:pt x="22" y="0"/>
                  </a:lnTo>
                  <a:lnTo>
                    <a:pt x="16" y="1"/>
                  </a:lnTo>
                  <a:lnTo>
                    <a:pt x="10" y="4"/>
                  </a:lnTo>
                  <a:lnTo>
                    <a:pt x="0" y="11"/>
                  </a:lnTo>
                  <a:lnTo>
                    <a:pt x="36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2" name="Freeform 1256"/>
            <p:cNvSpPr>
              <a:spLocks/>
            </p:cNvSpPr>
            <p:nvPr/>
          </p:nvSpPr>
          <p:spPr bwMode="auto">
            <a:xfrm>
              <a:off x="2128" y="3504"/>
              <a:ext cx="5" cy="2"/>
            </a:xfrm>
            <a:custGeom>
              <a:avLst/>
              <a:gdLst>
                <a:gd name="T0" fmla="*/ 22 w 22"/>
                <a:gd name="T1" fmla="*/ 0 h 11"/>
                <a:gd name="T2" fmla="*/ 16 w 22"/>
                <a:gd name="T3" fmla="*/ 1 h 11"/>
                <a:gd name="T4" fmla="*/ 10 w 22"/>
                <a:gd name="T5" fmla="*/ 4 h 11"/>
                <a:gd name="T6" fmla="*/ 0 w 22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1"/>
                <a:gd name="T14" fmla="*/ 22 w 22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1">
                  <a:moveTo>
                    <a:pt x="22" y="0"/>
                  </a:moveTo>
                  <a:lnTo>
                    <a:pt x="16" y="1"/>
                  </a:lnTo>
                  <a:lnTo>
                    <a:pt x="10" y="4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3" name="Freeform 1257"/>
            <p:cNvSpPr>
              <a:spLocks/>
            </p:cNvSpPr>
            <p:nvPr/>
          </p:nvSpPr>
          <p:spPr bwMode="auto">
            <a:xfrm>
              <a:off x="2111" y="3506"/>
              <a:ext cx="32" cy="32"/>
            </a:xfrm>
            <a:custGeom>
              <a:avLst/>
              <a:gdLst>
                <a:gd name="T0" fmla="*/ 160 w 160"/>
                <a:gd name="T1" fmla="*/ 88 h 158"/>
                <a:gd name="T2" fmla="*/ 123 w 160"/>
                <a:gd name="T3" fmla="*/ 44 h 158"/>
                <a:gd name="T4" fmla="*/ 87 w 160"/>
                <a:gd name="T5" fmla="*/ 0 h 158"/>
                <a:gd name="T6" fmla="*/ 0 w 160"/>
                <a:gd name="T7" fmla="*/ 70 h 158"/>
                <a:gd name="T8" fmla="*/ 37 w 160"/>
                <a:gd name="T9" fmla="*/ 114 h 158"/>
                <a:gd name="T10" fmla="*/ 73 w 160"/>
                <a:gd name="T11" fmla="*/ 158 h 158"/>
                <a:gd name="T12" fmla="*/ 160 w 160"/>
                <a:gd name="T13" fmla="*/ 88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58"/>
                <a:gd name="T23" fmla="*/ 160 w 16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58">
                  <a:moveTo>
                    <a:pt x="160" y="88"/>
                  </a:moveTo>
                  <a:lnTo>
                    <a:pt x="123" y="44"/>
                  </a:lnTo>
                  <a:lnTo>
                    <a:pt x="87" y="0"/>
                  </a:lnTo>
                  <a:lnTo>
                    <a:pt x="0" y="70"/>
                  </a:lnTo>
                  <a:lnTo>
                    <a:pt x="37" y="114"/>
                  </a:lnTo>
                  <a:lnTo>
                    <a:pt x="73" y="158"/>
                  </a:lnTo>
                  <a:lnTo>
                    <a:pt x="16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4" name="Freeform 1258"/>
            <p:cNvSpPr>
              <a:spLocks/>
            </p:cNvSpPr>
            <p:nvPr/>
          </p:nvSpPr>
          <p:spPr bwMode="auto">
            <a:xfrm>
              <a:off x="2111" y="3506"/>
              <a:ext cx="32" cy="32"/>
            </a:xfrm>
            <a:custGeom>
              <a:avLst/>
              <a:gdLst>
                <a:gd name="T0" fmla="*/ 160 w 160"/>
                <a:gd name="T1" fmla="*/ 88 h 158"/>
                <a:gd name="T2" fmla="*/ 123 w 160"/>
                <a:gd name="T3" fmla="*/ 44 h 158"/>
                <a:gd name="T4" fmla="*/ 87 w 160"/>
                <a:gd name="T5" fmla="*/ 0 h 158"/>
                <a:gd name="T6" fmla="*/ 0 w 160"/>
                <a:gd name="T7" fmla="*/ 70 h 158"/>
                <a:gd name="T8" fmla="*/ 37 w 160"/>
                <a:gd name="T9" fmla="*/ 114 h 158"/>
                <a:gd name="T10" fmla="*/ 73 w 160"/>
                <a:gd name="T11" fmla="*/ 158 h 158"/>
                <a:gd name="T12" fmla="*/ 160 w 160"/>
                <a:gd name="T13" fmla="*/ 88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158"/>
                <a:gd name="T23" fmla="*/ 160 w 16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158">
                  <a:moveTo>
                    <a:pt x="160" y="88"/>
                  </a:moveTo>
                  <a:lnTo>
                    <a:pt x="123" y="44"/>
                  </a:lnTo>
                  <a:lnTo>
                    <a:pt x="87" y="0"/>
                  </a:lnTo>
                  <a:lnTo>
                    <a:pt x="0" y="70"/>
                  </a:lnTo>
                  <a:lnTo>
                    <a:pt x="37" y="114"/>
                  </a:lnTo>
                  <a:lnTo>
                    <a:pt x="73" y="158"/>
                  </a:lnTo>
                  <a:lnTo>
                    <a:pt x="160" y="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5" name="Freeform 1259"/>
            <p:cNvSpPr>
              <a:spLocks/>
            </p:cNvSpPr>
            <p:nvPr/>
          </p:nvSpPr>
          <p:spPr bwMode="auto">
            <a:xfrm>
              <a:off x="2109" y="3520"/>
              <a:ext cx="9" cy="9"/>
            </a:xfrm>
            <a:custGeom>
              <a:avLst/>
              <a:gdLst>
                <a:gd name="T0" fmla="*/ 46 w 46"/>
                <a:gd name="T1" fmla="*/ 44 h 44"/>
                <a:gd name="T2" fmla="*/ 9 w 46"/>
                <a:gd name="T3" fmla="*/ 0 h 44"/>
                <a:gd name="T4" fmla="*/ 5 w 46"/>
                <a:gd name="T5" fmla="*/ 3 h 44"/>
                <a:gd name="T6" fmla="*/ 0 w 46"/>
                <a:gd name="T7" fmla="*/ 8 h 44"/>
                <a:gd name="T8" fmla="*/ 46 w 46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44"/>
                <a:gd name="T17" fmla="*/ 46 w 4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44">
                  <a:moveTo>
                    <a:pt x="46" y="44"/>
                  </a:moveTo>
                  <a:lnTo>
                    <a:pt x="9" y="0"/>
                  </a:lnTo>
                  <a:lnTo>
                    <a:pt x="5" y="3"/>
                  </a:lnTo>
                  <a:lnTo>
                    <a:pt x="0" y="8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6" name="Freeform 1260"/>
            <p:cNvSpPr>
              <a:spLocks/>
            </p:cNvSpPr>
            <p:nvPr/>
          </p:nvSpPr>
          <p:spPr bwMode="auto">
            <a:xfrm>
              <a:off x="2109" y="3520"/>
              <a:ext cx="2" cy="2"/>
            </a:xfrm>
            <a:custGeom>
              <a:avLst/>
              <a:gdLst>
                <a:gd name="T0" fmla="*/ 9 w 9"/>
                <a:gd name="T1" fmla="*/ 0 h 8"/>
                <a:gd name="T2" fmla="*/ 5 w 9"/>
                <a:gd name="T3" fmla="*/ 3 h 8"/>
                <a:gd name="T4" fmla="*/ 0 w 9"/>
                <a:gd name="T5" fmla="*/ 8 h 8"/>
                <a:gd name="T6" fmla="*/ 0 60000 65536"/>
                <a:gd name="T7" fmla="*/ 0 60000 65536"/>
                <a:gd name="T8" fmla="*/ 0 60000 65536"/>
                <a:gd name="T9" fmla="*/ 0 w 9"/>
                <a:gd name="T10" fmla="*/ 0 h 8"/>
                <a:gd name="T11" fmla="*/ 9 w 9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8">
                  <a:moveTo>
                    <a:pt x="9" y="0"/>
                  </a:moveTo>
                  <a:lnTo>
                    <a:pt x="5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7" name="Freeform 1261"/>
            <p:cNvSpPr>
              <a:spLocks/>
            </p:cNvSpPr>
            <p:nvPr/>
          </p:nvSpPr>
          <p:spPr bwMode="auto">
            <a:xfrm>
              <a:off x="2098" y="3522"/>
              <a:ext cx="29" cy="29"/>
            </a:xfrm>
            <a:custGeom>
              <a:avLst/>
              <a:gdLst>
                <a:gd name="T0" fmla="*/ 148 w 148"/>
                <a:gd name="T1" fmla="*/ 71 h 146"/>
                <a:gd name="T2" fmla="*/ 103 w 148"/>
                <a:gd name="T3" fmla="*/ 36 h 146"/>
                <a:gd name="T4" fmla="*/ 57 w 148"/>
                <a:gd name="T5" fmla="*/ 0 h 146"/>
                <a:gd name="T6" fmla="*/ 0 w 148"/>
                <a:gd name="T7" fmla="*/ 75 h 146"/>
                <a:gd name="T8" fmla="*/ 45 w 148"/>
                <a:gd name="T9" fmla="*/ 110 h 146"/>
                <a:gd name="T10" fmla="*/ 91 w 148"/>
                <a:gd name="T11" fmla="*/ 146 h 146"/>
                <a:gd name="T12" fmla="*/ 148 w 148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6"/>
                <a:gd name="T23" fmla="*/ 148 w 148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6">
                  <a:moveTo>
                    <a:pt x="148" y="71"/>
                  </a:moveTo>
                  <a:lnTo>
                    <a:pt x="103" y="36"/>
                  </a:lnTo>
                  <a:lnTo>
                    <a:pt x="57" y="0"/>
                  </a:lnTo>
                  <a:lnTo>
                    <a:pt x="0" y="75"/>
                  </a:lnTo>
                  <a:lnTo>
                    <a:pt x="45" y="110"/>
                  </a:lnTo>
                  <a:lnTo>
                    <a:pt x="91" y="146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8" name="Freeform 1262"/>
            <p:cNvSpPr>
              <a:spLocks/>
            </p:cNvSpPr>
            <p:nvPr/>
          </p:nvSpPr>
          <p:spPr bwMode="auto">
            <a:xfrm>
              <a:off x="2098" y="3522"/>
              <a:ext cx="29" cy="29"/>
            </a:xfrm>
            <a:custGeom>
              <a:avLst/>
              <a:gdLst>
                <a:gd name="T0" fmla="*/ 148 w 148"/>
                <a:gd name="T1" fmla="*/ 71 h 146"/>
                <a:gd name="T2" fmla="*/ 103 w 148"/>
                <a:gd name="T3" fmla="*/ 36 h 146"/>
                <a:gd name="T4" fmla="*/ 57 w 148"/>
                <a:gd name="T5" fmla="*/ 0 h 146"/>
                <a:gd name="T6" fmla="*/ 0 w 148"/>
                <a:gd name="T7" fmla="*/ 75 h 146"/>
                <a:gd name="T8" fmla="*/ 45 w 148"/>
                <a:gd name="T9" fmla="*/ 110 h 146"/>
                <a:gd name="T10" fmla="*/ 91 w 148"/>
                <a:gd name="T11" fmla="*/ 146 h 146"/>
                <a:gd name="T12" fmla="*/ 148 w 148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6"/>
                <a:gd name="T23" fmla="*/ 148 w 148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6">
                  <a:moveTo>
                    <a:pt x="148" y="71"/>
                  </a:moveTo>
                  <a:lnTo>
                    <a:pt x="103" y="36"/>
                  </a:lnTo>
                  <a:lnTo>
                    <a:pt x="57" y="0"/>
                  </a:lnTo>
                  <a:lnTo>
                    <a:pt x="0" y="75"/>
                  </a:lnTo>
                  <a:lnTo>
                    <a:pt x="45" y="110"/>
                  </a:lnTo>
                  <a:lnTo>
                    <a:pt x="91" y="146"/>
                  </a:lnTo>
                  <a:lnTo>
                    <a:pt x="148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69" name="Freeform 1263"/>
            <p:cNvSpPr>
              <a:spLocks/>
            </p:cNvSpPr>
            <p:nvPr/>
          </p:nvSpPr>
          <p:spPr bwMode="auto">
            <a:xfrm>
              <a:off x="2095" y="3537"/>
              <a:ext cx="21" cy="18"/>
            </a:xfrm>
            <a:custGeom>
              <a:avLst/>
              <a:gdLst>
                <a:gd name="T0" fmla="*/ 58 w 104"/>
                <a:gd name="T1" fmla="*/ 35 h 93"/>
                <a:gd name="T2" fmla="*/ 104 w 104"/>
                <a:gd name="T3" fmla="*/ 71 h 93"/>
                <a:gd name="T4" fmla="*/ 95 w 104"/>
                <a:gd name="T5" fmla="*/ 80 h 93"/>
                <a:gd name="T6" fmla="*/ 84 w 104"/>
                <a:gd name="T7" fmla="*/ 87 h 93"/>
                <a:gd name="T8" fmla="*/ 71 w 104"/>
                <a:gd name="T9" fmla="*/ 92 h 93"/>
                <a:gd name="T10" fmla="*/ 59 w 104"/>
                <a:gd name="T11" fmla="*/ 93 h 93"/>
                <a:gd name="T12" fmla="*/ 46 w 104"/>
                <a:gd name="T13" fmla="*/ 92 h 93"/>
                <a:gd name="T14" fmla="*/ 34 w 104"/>
                <a:gd name="T15" fmla="*/ 87 h 93"/>
                <a:gd name="T16" fmla="*/ 23 w 104"/>
                <a:gd name="T17" fmla="*/ 81 h 93"/>
                <a:gd name="T18" fmla="*/ 14 w 104"/>
                <a:gd name="T19" fmla="*/ 72 h 93"/>
                <a:gd name="T20" fmla="*/ 6 w 104"/>
                <a:gd name="T21" fmla="*/ 61 h 93"/>
                <a:gd name="T22" fmla="*/ 1 w 104"/>
                <a:gd name="T23" fmla="*/ 49 h 93"/>
                <a:gd name="T24" fmla="*/ 0 w 104"/>
                <a:gd name="T25" fmla="*/ 36 h 93"/>
                <a:gd name="T26" fmla="*/ 1 w 104"/>
                <a:gd name="T27" fmla="*/ 23 h 93"/>
                <a:gd name="T28" fmla="*/ 6 w 104"/>
                <a:gd name="T29" fmla="*/ 11 h 93"/>
                <a:gd name="T30" fmla="*/ 13 w 104"/>
                <a:gd name="T31" fmla="*/ 0 h 93"/>
                <a:gd name="T32" fmla="*/ 58 w 104"/>
                <a:gd name="T33" fmla="*/ 35 h 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4"/>
                <a:gd name="T52" fmla="*/ 0 h 93"/>
                <a:gd name="T53" fmla="*/ 104 w 104"/>
                <a:gd name="T54" fmla="*/ 93 h 9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4" h="93">
                  <a:moveTo>
                    <a:pt x="58" y="35"/>
                  </a:moveTo>
                  <a:lnTo>
                    <a:pt x="104" y="71"/>
                  </a:lnTo>
                  <a:lnTo>
                    <a:pt x="95" y="80"/>
                  </a:lnTo>
                  <a:lnTo>
                    <a:pt x="84" y="87"/>
                  </a:lnTo>
                  <a:lnTo>
                    <a:pt x="71" y="92"/>
                  </a:lnTo>
                  <a:lnTo>
                    <a:pt x="59" y="93"/>
                  </a:lnTo>
                  <a:lnTo>
                    <a:pt x="46" y="92"/>
                  </a:lnTo>
                  <a:lnTo>
                    <a:pt x="34" y="87"/>
                  </a:lnTo>
                  <a:lnTo>
                    <a:pt x="23" y="81"/>
                  </a:lnTo>
                  <a:lnTo>
                    <a:pt x="14" y="72"/>
                  </a:lnTo>
                  <a:lnTo>
                    <a:pt x="6" y="61"/>
                  </a:lnTo>
                  <a:lnTo>
                    <a:pt x="1" y="49"/>
                  </a:lnTo>
                  <a:lnTo>
                    <a:pt x="0" y="36"/>
                  </a:lnTo>
                  <a:lnTo>
                    <a:pt x="1" y="23"/>
                  </a:lnTo>
                  <a:lnTo>
                    <a:pt x="6" y="11"/>
                  </a:lnTo>
                  <a:lnTo>
                    <a:pt x="13" y="0"/>
                  </a:lnTo>
                  <a:lnTo>
                    <a:pt x="5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0" name="Freeform 1264"/>
            <p:cNvSpPr>
              <a:spLocks/>
            </p:cNvSpPr>
            <p:nvPr/>
          </p:nvSpPr>
          <p:spPr bwMode="auto">
            <a:xfrm>
              <a:off x="2095" y="3537"/>
              <a:ext cx="21" cy="18"/>
            </a:xfrm>
            <a:custGeom>
              <a:avLst/>
              <a:gdLst>
                <a:gd name="T0" fmla="*/ 104 w 104"/>
                <a:gd name="T1" fmla="*/ 71 h 93"/>
                <a:gd name="T2" fmla="*/ 95 w 104"/>
                <a:gd name="T3" fmla="*/ 80 h 93"/>
                <a:gd name="T4" fmla="*/ 84 w 104"/>
                <a:gd name="T5" fmla="*/ 87 h 93"/>
                <a:gd name="T6" fmla="*/ 71 w 104"/>
                <a:gd name="T7" fmla="*/ 92 h 93"/>
                <a:gd name="T8" fmla="*/ 59 w 104"/>
                <a:gd name="T9" fmla="*/ 93 h 93"/>
                <a:gd name="T10" fmla="*/ 46 w 104"/>
                <a:gd name="T11" fmla="*/ 92 h 93"/>
                <a:gd name="T12" fmla="*/ 34 w 104"/>
                <a:gd name="T13" fmla="*/ 87 h 93"/>
                <a:gd name="T14" fmla="*/ 23 w 104"/>
                <a:gd name="T15" fmla="*/ 81 h 93"/>
                <a:gd name="T16" fmla="*/ 14 w 104"/>
                <a:gd name="T17" fmla="*/ 72 h 93"/>
                <a:gd name="T18" fmla="*/ 6 w 104"/>
                <a:gd name="T19" fmla="*/ 61 h 93"/>
                <a:gd name="T20" fmla="*/ 1 w 104"/>
                <a:gd name="T21" fmla="*/ 49 h 93"/>
                <a:gd name="T22" fmla="*/ 0 w 104"/>
                <a:gd name="T23" fmla="*/ 36 h 93"/>
                <a:gd name="T24" fmla="*/ 1 w 104"/>
                <a:gd name="T25" fmla="*/ 23 h 93"/>
                <a:gd name="T26" fmla="*/ 6 w 104"/>
                <a:gd name="T27" fmla="*/ 11 h 93"/>
                <a:gd name="T28" fmla="*/ 13 w 104"/>
                <a:gd name="T29" fmla="*/ 0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4"/>
                <a:gd name="T46" fmla="*/ 0 h 93"/>
                <a:gd name="T47" fmla="*/ 104 w 104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4" h="93">
                  <a:moveTo>
                    <a:pt x="104" y="71"/>
                  </a:moveTo>
                  <a:lnTo>
                    <a:pt x="95" y="80"/>
                  </a:lnTo>
                  <a:lnTo>
                    <a:pt x="84" y="87"/>
                  </a:lnTo>
                  <a:lnTo>
                    <a:pt x="71" y="92"/>
                  </a:lnTo>
                  <a:lnTo>
                    <a:pt x="59" y="93"/>
                  </a:lnTo>
                  <a:lnTo>
                    <a:pt x="46" y="92"/>
                  </a:lnTo>
                  <a:lnTo>
                    <a:pt x="34" y="87"/>
                  </a:lnTo>
                  <a:lnTo>
                    <a:pt x="23" y="81"/>
                  </a:lnTo>
                  <a:lnTo>
                    <a:pt x="14" y="72"/>
                  </a:lnTo>
                  <a:lnTo>
                    <a:pt x="6" y="61"/>
                  </a:lnTo>
                  <a:lnTo>
                    <a:pt x="1" y="49"/>
                  </a:lnTo>
                  <a:lnTo>
                    <a:pt x="0" y="36"/>
                  </a:lnTo>
                  <a:lnTo>
                    <a:pt x="1" y="23"/>
                  </a:lnTo>
                  <a:lnTo>
                    <a:pt x="6" y="11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1" name="Freeform 1265"/>
            <p:cNvSpPr>
              <a:spLocks/>
            </p:cNvSpPr>
            <p:nvPr/>
          </p:nvSpPr>
          <p:spPr bwMode="auto">
            <a:xfrm>
              <a:off x="2086" y="3549"/>
              <a:ext cx="21" cy="17"/>
            </a:xfrm>
            <a:custGeom>
              <a:avLst/>
              <a:gdLst>
                <a:gd name="T0" fmla="*/ 51 w 108"/>
                <a:gd name="T1" fmla="*/ 57 h 84"/>
                <a:gd name="T2" fmla="*/ 0 w 108"/>
                <a:gd name="T3" fmla="*/ 31 h 84"/>
                <a:gd name="T4" fmla="*/ 6 w 108"/>
                <a:gd name="T5" fmla="*/ 20 h 84"/>
                <a:gd name="T6" fmla="*/ 16 w 108"/>
                <a:gd name="T7" fmla="*/ 11 h 84"/>
                <a:gd name="T8" fmla="*/ 27 w 108"/>
                <a:gd name="T9" fmla="*/ 4 h 84"/>
                <a:gd name="T10" fmla="*/ 40 w 108"/>
                <a:gd name="T11" fmla="*/ 1 h 84"/>
                <a:gd name="T12" fmla="*/ 53 w 108"/>
                <a:gd name="T13" fmla="*/ 0 h 84"/>
                <a:gd name="T14" fmla="*/ 65 w 108"/>
                <a:gd name="T15" fmla="*/ 2 h 84"/>
                <a:gd name="T16" fmla="*/ 77 w 108"/>
                <a:gd name="T17" fmla="*/ 6 h 84"/>
                <a:gd name="T18" fmla="*/ 88 w 108"/>
                <a:gd name="T19" fmla="*/ 13 h 84"/>
                <a:gd name="T20" fmla="*/ 97 w 108"/>
                <a:gd name="T21" fmla="*/ 23 h 84"/>
                <a:gd name="T22" fmla="*/ 104 w 108"/>
                <a:gd name="T23" fmla="*/ 34 h 84"/>
                <a:gd name="T24" fmla="*/ 107 w 108"/>
                <a:gd name="T25" fmla="*/ 46 h 84"/>
                <a:gd name="T26" fmla="*/ 108 w 108"/>
                <a:gd name="T27" fmla="*/ 60 h 84"/>
                <a:gd name="T28" fmla="*/ 106 w 108"/>
                <a:gd name="T29" fmla="*/ 72 h 84"/>
                <a:gd name="T30" fmla="*/ 102 w 108"/>
                <a:gd name="T31" fmla="*/ 84 h 84"/>
                <a:gd name="T32" fmla="*/ 51 w 108"/>
                <a:gd name="T33" fmla="*/ 57 h 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8"/>
                <a:gd name="T52" fmla="*/ 0 h 84"/>
                <a:gd name="T53" fmla="*/ 108 w 108"/>
                <a:gd name="T54" fmla="*/ 84 h 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8" h="84">
                  <a:moveTo>
                    <a:pt x="51" y="57"/>
                  </a:moveTo>
                  <a:lnTo>
                    <a:pt x="0" y="31"/>
                  </a:lnTo>
                  <a:lnTo>
                    <a:pt x="6" y="20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40" y="1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7" y="6"/>
                  </a:lnTo>
                  <a:lnTo>
                    <a:pt x="88" y="13"/>
                  </a:lnTo>
                  <a:lnTo>
                    <a:pt x="97" y="23"/>
                  </a:lnTo>
                  <a:lnTo>
                    <a:pt x="104" y="34"/>
                  </a:lnTo>
                  <a:lnTo>
                    <a:pt x="107" y="46"/>
                  </a:lnTo>
                  <a:lnTo>
                    <a:pt x="108" y="60"/>
                  </a:lnTo>
                  <a:lnTo>
                    <a:pt x="106" y="72"/>
                  </a:lnTo>
                  <a:lnTo>
                    <a:pt x="102" y="84"/>
                  </a:lnTo>
                  <a:lnTo>
                    <a:pt x="5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2" name="Freeform 1266"/>
            <p:cNvSpPr>
              <a:spLocks/>
            </p:cNvSpPr>
            <p:nvPr/>
          </p:nvSpPr>
          <p:spPr bwMode="auto">
            <a:xfrm>
              <a:off x="2086" y="3549"/>
              <a:ext cx="21" cy="17"/>
            </a:xfrm>
            <a:custGeom>
              <a:avLst/>
              <a:gdLst>
                <a:gd name="T0" fmla="*/ 0 w 108"/>
                <a:gd name="T1" fmla="*/ 31 h 84"/>
                <a:gd name="T2" fmla="*/ 6 w 108"/>
                <a:gd name="T3" fmla="*/ 20 h 84"/>
                <a:gd name="T4" fmla="*/ 16 w 108"/>
                <a:gd name="T5" fmla="*/ 11 h 84"/>
                <a:gd name="T6" fmla="*/ 27 w 108"/>
                <a:gd name="T7" fmla="*/ 4 h 84"/>
                <a:gd name="T8" fmla="*/ 40 w 108"/>
                <a:gd name="T9" fmla="*/ 1 h 84"/>
                <a:gd name="T10" fmla="*/ 53 w 108"/>
                <a:gd name="T11" fmla="*/ 0 h 84"/>
                <a:gd name="T12" fmla="*/ 65 w 108"/>
                <a:gd name="T13" fmla="*/ 2 h 84"/>
                <a:gd name="T14" fmla="*/ 77 w 108"/>
                <a:gd name="T15" fmla="*/ 6 h 84"/>
                <a:gd name="T16" fmla="*/ 88 w 108"/>
                <a:gd name="T17" fmla="*/ 13 h 84"/>
                <a:gd name="T18" fmla="*/ 97 w 108"/>
                <a:gd name="T19" fmla="*/ 23 h 84"/>
                <a:gd name="T20" fmla="*/ 104 w 108"/>
                <a:gd name="T21" fmla="*/ 34 h 84"/>
                <a:gd name="T22" fmla="*/ 107 w 108"/>
                <a:gd name="T23" fmla="*/ 46 h 84"/>
                <a:gd name="T24" fmla="*/ 108 w 108"/>
                <a:gd name="T25" fmla="*/ 60 h 84"/>
                <a:gd name="T26" fmla="*/ 106 w 108"/>
                <a:gd name="T27" fmla="*/ 72 h 84"/>
                <a:gd name="T28" fmla="*/ 102 w 108"/>
                <a:gd name="T29" fmla="*/ 84 h 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84"/>
                <a:gd name="T47" fmla="*/ 108 w 108"/>
                <a:gd name="T48" fmla="*/ 84 h 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84">
                  <a:moveTo>
                    <a:pt x="0" y="31"/>
                  </a:moveTo>
                  <a:lnTo>
                    <a:pt x="6" y="20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40" y="1"/>
                  </a:lnTo>
                  <a:lnTo>
                    <a:pt x="53" y="0"/>
                  </a:lnTo>
                  <a:lnTo>
                    <a:pt x="65" y="2"/>
                  </a:lnTo>
                  <a:lnTo>
                    <a:pt x="77" y="6"/>
                  </a:lnTo>
                  <a:lnTo>
                    <a:pt x="88" y="13"/>
                  </a:lnTo>
                  <a:lnTo>
                    <a:pt x="97" y="23"/>
                  </a:lnTo>
                  <a:lnTo>
                    <a:pt x="104" y="34"/>
                  </a:lnTo>
                  <a:lnTo>
                    <a:pt x="107" y="46"/>
                  </a:lnTo>
                  <a:lnTo>
                    <a:pt x="108" y="60"/>
                  </a:lnTo>
                  <a:lnTo>
                    <a:pt x="106" y="72"/>
                  </a:lnTo>
                  <a:lnTo>
                    <a:pt x="102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3" name="Freeform 1267"/>
            <p:cNvSpPr>
              <a:spLocks/>
            </p:cNvSpPr>
            <p:nvPr/>
          </p:nvSpPr>
          <p:spPr bwMode="auto">
            <a:xfrm>
              <a:off x="2072" y="3555"/>
              <a:ext cx="34" cy="37"/>
            </a:xfrm>
            <a:custGeom>
              <a:avLst/>
              <a:gdLst>
                <a:gd name="T0" fmla="*/ 172 w 172"/>
                <a:gd name="T1" fmla="*/ 53 h 187"/>
                <a:gd name="T2" fmla="*/ 121 w 172"/>
                <a:gd name="T3" fmla="*/ 26 h 187"/>
                <a:gd name="T4" fmla="*/ 70 w 172"/>
                <a:gd name="T5" fmla="*/ 0 h 187"/>
                <a:gd name="T6" fmla="*/ 0 w 172"/>
                <a:gd name="T7" fmla="*/ 134 h 187"/>
                <a:gd name="T8" fmla="*/ 51 w 172"/>
                <a:gd name="T9" fmla="*/ 161 h 187"/>
                <a:gd name="T10" fmla="*/ 102 w 172"/>
                <a:gd name="T11" fmla="*/ 187 h 187"/>
                <a:gd name="T12" fmla="*/ 172 w 172"/>
                <a:gd name="T13" fmla="*/ 53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"/>
                <a:gd name="T22" fmla="*/ 0 h 187"/>
                <a:gd name="T23" fmla="*/ 172 w 172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" h="187">
                  <a:moveTo>
                    <a:pt x="172" y="53"/>
                  </a:moveTo>
                  <a:lnTo>
                    <a:pt x="121" y="26"/>
                  </a:lnTo>
                  <a:lnTo>
                    <a:pt x="70" y="0"/>
                  </a:lnTo>
                  <a:lnTo>
                    <a:pt x="0" y="134"/>
                  </a:lnTo>
                  <a:lnTo>
                    <a:pt x="51" y="161"/>
                  </a:lnTo>
                  <a:lnTo>
                    <a:pt x="102" y="187"/>
                  </a:lnTo>
                  <a:lnTo>
                    <a:pt x="172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4" name="Freeform 1268"/>
            <p:cNvSpPr>
              <a:spLocks/>
            </p:cNvSpPr>
            <p:nvPr/>
          </p:nvSpPr>
          <p:spPr bwMode="auto">
            <a:xfrm>
              <a:off x="2072" y="3555"/>
              <a:ext cx="34" cy="37"/>
            </a:xfrm>
            <a:custGeom>
              <a:avLst/>
              <a:gdLst>
                <a:gd name="T0" fmla="*/ 172 w 172"/>
                <a:gd name="T1" fmla="*/ 53 h 187"/>
                <a:gd name="T2" fmla="*/ 121 w 172"/>
                <a:gd name="T3" fmla="*/ 26 h 187"/>
                <a:gd name="T4" fmla="*/ 70 w 172"/>
                <a:gd name="T5" fmla="*/ 0 h 187"/>
                <a:gd name="T6" fmla="*/ 0 w 172"/>
                <a:gd name="T7" fmla="*/ 134 h 187"/>
                <a:gd name="T8" fmla="*/ 51 w 172"/>
                <a:gd name="T9" fmla="*/ 161 h 187"/>
                <a:gd name="T10" fmla="*/ 102 w 172"/>
                <a:gd name="T11" fmla="*/ 187 h 187"/>
                <a:gd name="T12" fmla="*/ 172 w 172"/>
                <a:gd name="T13" fmla="*/ 53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"/>
                <a:gd name="T22" fmla="*/ 0 h 187"/>
                <a:gd name="T23" fmla="*/ 172 w 172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" h="187">
                  <a:moveTo>
                    <a:pt x="172" y="53"/>
                  </a:moveTo>
                  <a:lnTo>
                    <a:pt x="121" y="26"/>
                  </a:lnTo>
                  <a:lnTo>
                    <a:pt x="70" y="0"/>
                  </a:lnTo>
                  <a:lnTo>
                    <a:pt x="0" y="134"/>
                  </a:lnTo>
                  <a:lnTo>
                    <a:pt x="51" y="161"/>
                  </a:lnTo>
                  <a:lnTo>
                    <a:pt x="102" y="187"/>
                  </a:lnTo>
                  <a:lnTo>
                    <a:pt x="172" y="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5" name="Freeform 1269"/>
            <p:cNvSpPr>
              <a:spLocks/>
            </p:cNvSpPr>
            <p:nvPr/>
          </p:nvSpPr>
          <p:spPr bwMode="auto">
            <a:xfrm>
              <a:off x="2071" y="3582"/>
              <a:ext cx="11" cy="5"/>
            </a:xfrm>
            <a:custGeom>
              <a:avLst/>
              <a:gdLst>
                <a:gd name="T0" fmla="*/ 55 w 55"/>
                <a:gd name="T1" fmla="*/ 27 h 27"/>
                <a:gd name="T2" fmla="*/ 4 w 55"/>
                <a:gd name="T3" fmla="*/ 0 h 27"/>
                <a:gd name="T4" fmla="*/ 0 w 55"/>
                <a:gd name="T5" fmla="*/ 8 h 27"/>
                <a:gd name="T6" fmla="*/ 55 w 55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7"/>
                <a:gd name="T14" fmla="*/ 55 w 55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7">
                  <a:moveTo>
                    <a:pt x="55" y="27"/>
                  </a:moveTo>
                  <a:lnTo>
                    <a:pt x="4" y="0"/>
                  </a:lnTo>
                  <a:lnTo>
                    <a:pt x="0" y="8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6" name="Line 1270"/>
            <p:cNvSpPr>
              <a:spLocks noChangeShapeType="1"/>
            </p:cNvSpPr>
            <p:nvPr/>
          </p:nvSpPr>
          <p:spPr bwMode="auto">
            <a:xfrm flipH="1">
              <a:off x="2071" y="35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7" name="Freeform 1271"/>
            <p:cNvSpPr>
              <a:spLocks/>
            </p:cNvSpPr>
            <p:nvPr/>
          </p:nvSpPr>
          <p:spPr bwMode="auto">
            <a:xfrm>
              <a:off x="2057" y="3583"/>
              <a:ext cx="36" cy="50"/>
            </a:xfrm>
            <a:custGeom>
              <a:avLst/>
              <a:gdLst>
                <a:gd name="T0" fmla="*/ 180 w 180"/>
                <a:gd name="T1" fmla="*/ 38 h 248"/>
                <a:gd name="T2" fmla="*/ 126 w 180"/>
                <a:gd name="T3" fmla="*/ 19 h 248"/>
                <a:gd name="T4" fmla="*/ 71 w 180"/>
                <a:gd name="T5" fmla="*/ 0 h 248"/>
                <a:gd name="T6" fmla="*/ 0 w 180"/>
                <a:gd name="T7" fmla="*/ 211 h 248"/>
                <a:gd name="T8" fmla="*/ 55 w 180"/>
                <a:gd name="T9" fmla="*/ 230 h 248"/>
                <a:gd name="T10" fmla="*/ 109 w 180"/>
                <a:gd name="T11" fmla="*/ 248 h 248"/>
                <a:gd name="T12" fmla="*/ 180 w 180"/>
                <a:gd name="T13" fmla="*/ 3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248"/>
                <a:gd name="T23" fmla="*/ 180 w 180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248">
                  <a:moveTo>
                    <a:pt x="180" y="38"/>
                  </a:moveTo>
                  <a:lnTo>
                    <a:pt x="126" y="19"/>
                  </a:lnTo>
                  <a:lnTo>
                    <a:pt x="71" y="0"/>
                  </a:lnTo>
                  <a:lnTo>
                    <a:pt x="0" y="211"/>
                  </a:lnTo>
                  <a:lnTo>
                    <a:pt x="55" y="230"/>
                  </a:lnTo>
                  <a:lnTo>
                    <a:pt x="109" y="248"/>
                  </a:lnTo>
                  <a:lnTo>
                    <a:pt x="18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8" name="Freeform 1272"/>
            <p:cNvSpPr>
              <a:spLocks/>
            </p:cNvSpPr>
            <p:nvPr/>
          </p:nvSpPr>
          <p:spPr bwMode="auto">
            <a:xfrm>
              <a:off x="2057" y="3583"/>
              <a:ext cx="36" cy="50"/>
            </a:xfrm>
            <a:custGeom>
              <a:avLst/>
              <a:gdLst>
                <a:gd name="T0" fmla="*/ 180 w 180"/>
                <a:gd name="T1" fmla="*/ 38 h 248"/>
                <a:gd name="T2" fmla="*/ 126 w 180"/>
                <a:gd name="T3" fmla="*/ 19 h 248"/>
                <a:gd name="T4" fmla="*/ 71 w 180"/>
                <a:gd name="T5" fmla="*/ 0 h 248"/>
                <a:gd name="T6" fmla="*/ 0 w 180"/>
                <a:gd name="T7" fmla="*/ 211 h 248"/>
                <a:gd name="T8" fmla="*/ 55 w 180"/>
                <a:gd name="T9" fmla="*/ 230 h 248"/>
                <a:gd name="T10" fmla="*/ 109 w 180"/>
                <a:gd name="T11" fmla="*/ 248 h 248"/>
                <a:gd name="T12" fmla="*/ 180 w 180"/>
                <a:gd name="T13" fmla="*/ 3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248"/>
                <a:gd name="T23" fmla="*/ 180 w 180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248">
                  <a:moveTo>
                    <a:pt x="180" y="38"/>
                  </a:moveTo>
                  <a:lnTo>
                    <a:pt x="126" y="19"/>
                  </a:lnTo>
                  <a:lnTo>
                    <a:pt x="71" y="0"/>
                  </a:lnTo>
                  <a:lnTo>
                    <a:pt x="0" y="211"/>
                  </a:lnTo>
                  <a:lnTo>
                    <a:pt x="55" y="230"/>
                  </a:lnTo>
                  <a:lnTo>
                    <a:pt x="109" y="248"/>
                  </a:lnTo>
                  <a:lnTo>
                    <a:pt x="180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79" name="Freeform 1273"/>
            <p:cNvSpPr>
              <a:spLocks/>
            </p:cNvSpPr>
            <p:nvPr/>
          </p:nvSpPr>
          <p:spPr bwMode="auto">
            <a:xfrm>
              <a:off x="2056" y="3626"/>
              <a:ext cx="12" cy="3"/>
            </a:xfrm>
            <a:custGeom>
              <a:avLst/>
              <a:gdLst>
                <a:gd name="T0" fmla="*/ 58 w 58"/>
                <a:gd name="T1" fmla="*/ 19 h 19"/>
                <a:gd name="T2" fmla="*/ 3 w 58"/>
                <a:gd name="T3" fmla="*/ 0 h 19"/>
                <a:gd name="T4" fmla="*/ 0 w 58"/>
                <a:gd name="T5" fmla="*/ 11 h 19"/>
                <a:gd name="T6" fmla="*/ 58 w 5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9"/>
                <a:gd name="T14" fmla="*/ 58 w 5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9">
                  <a:moveTo>
                    <a:pt x="58" y="19"/>
                  </a:moveTo>
                  <a:lnTo>
                    <a:pt x="3" y="0"/>
                  </a:lnTo>
                  <a:lnTo>
                    <a:pt x="0" y="11"/>
                  </a:lnTo>
                  <a:lnTo>
                    <a:pt x="5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0" name="Line 1274"/>
            <p:cNvSpPr>
              <a:spLocks noChangeShapeType="1"/>
            </p:cNvSpPr>
            <p:nvPr/>
          </p:nvSpPr>
          <p:spPr bwMode="auto">
            <a:xfrm flipH="1">
              <a:off x="2056" y="362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1" name="Freeform 1275"/>
            <p:cNvSpPr>
              <a:spLocks/>
            </p:cNvSpPr>
            <p:nvPr/>
          </p:nvSpPr>
          <p:spPr bwMode="auto">
            <a:xfrm>
              <a:off x="2056" y="3628"/>
              <a:ext cx="23" cy="8"/>
            </a:xfrm>
            <a:custGeom>
              <a:avLst/>
              <a:gdLst>
                <a:gd name="T0" fmla="*/ 118 w 118"/>
                <a:gd name="T1" fmla="*/ 15 h 40"/>
                <a:gd name="T2" fmla="*/ 61 w 118"/>
                <a:gd name="T3" fmla="*/ 8 h 40"/>
                <a:gd name="T4" fmla="*/ 3 w 118"/>
                <a:gd name="T5" fmla="*/ 0 h 40"/>
                <a:gd name="T6" fmla="*/ 0 w 118"/>
                <a:gd name="T7" fmla="*/ 24 h 40"/>
                <a:gd name="T8" fmla="*/ 57 w 118"/>
                <a:gd name="T9" fmla="*/ 32 h 40"/>
                <a:gd name="T10" fmla="*/ 115 w 118"/>
                <a:gd name="T11" fmla="*/ 40 h 40"/>
                <a:gd name="T12" fmla="*/ 118 w 118"/>
                <a:gd name="T13" fmla="*/ 15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40"/>
                <a:gd name="T23" fmla="*/ 118 w 118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40">
                  <a:moveTo>
                    <a:pt x="118" y="15"/>
                  </a:moveTo>
                  <a:lnTo>
                    <a:pt x="61" y="8"/>
                  </a:lnTo>
                  <a:lnTo>
                    <a:pt x="3" y="0"/>
                  </a:lnTo>
                  <a:lnTo>
                    <a:pt x="0" y="24"/>
                  </a:lnTo>
                  <a:lnTo>
                    <a:pt x="57" y="32"/>
                  </a:lnTo>
                  <a:lnTo>
                    <a:pt x="115" y="40"/>
                  </a:lnTo>
                  <a:lnTo>
                    <a:pt x="11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2" name="Freeform 1276"/>
            <p:cNvSpPr>
              <a:spLocks/>
            </p:cNvSpPr>
            <p:nvPr/>
          </p:nvSpPr>
          <p:spPr bwMode="auto">
            <a:xfrm>
              <a:off x="2056" y="3628"/>
              <a:ext cx="23" cy="8"/>
            </a:xfrm>
            <a:custGeom>
              <a:avLst/>
              <a:gdLst>
                <a:gd name="T0" fmla="*/ 118 w 118"/>
                <a:gd name="T1" fmla="*/ 15 h 40"/>
                <a:gd name="T2" fmla="*/ 61 w 118"/>
                <a:gd name="T3" fmla="*/ 8 h 40"/>
                <a:gd name="T4" fmla="*/ 3 w 118"/>
                <a:gd name="T5" fmla="*/ 0 h 40"/>
                <a:gd name="T6" fmla="*/ 0 w 118"/>
                <a:gd name="T7" fmla="*/ 24 h 40"/>
                <a:gd name="T8" fmla="*/ 57 w 118"/>
                <a:gd name="T9" fmla="*/ 32 h 40"/>
                <a:gd name="T10" fmla="*/ 115 w 118"/>
                <a:gd name="T11" fmla="*/ 40 h 40"/>
                <a:gd name="T12" fmla="*/ 118 w 118"/>
                <a:gd name="T13" fmla="*/ 15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40"/>
                <a:gd name="T23" fmla="*/ 118 w 118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40">
                  <a:moveTo>
                    <a:pt x="118" y="15"/>
                  </a:moveTo>
                  <a:lnTo>
                    <a:pt x="61" y="8"/>
                  </a:lnTo>
                  <a:lnTo>
                    <a:pt x="3" y="0"/>
                  </a:lnTo>
                  <a:lnTo>
                    <a:pt x="0" y="24"/>
                  </a:lnTo>
                  <a:lnTo>
                    <a:pt x="57" y="32"/>
                  </a:lnTo>
                  <a:lnTo>
                    <a:pt x="115" y="40"/>
                  </a:lnTo>
                  <a:lnTo>
                    <a:pt x="118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3" name="Freeform 1277"/>
            <p:cNvSpPr>
              <a:spLocks/>
            </p:cNvSpPr>
            <p:nvPr/>
          </p:nvSpPr>
          <p:spPr bwMode="auto">
            <a:xfrm>
              <a:off x="2056" y="3633"/>
              <a:ext cx="23" cy="13"/>
            </a:xfrm>
            <a:custGeom>
              <a:avLst/>
              <a:gdLst>
                <a:gd name="T0" fmla="*/ 57 w 115"/>
                <a:gd name="T1" fmla="*/ 8 h 66"/>
                <a:gd name="T2" fmla="*/ 115 w 115"/>
                <a:gd name="T3" fmla="*/ 16 h 66"/>
                <a:gd name="T4" fmla="*/ 112 w 115"/>
                <a:gd name="T5" fmla="*/ 28 h 66"/>
                <a:gd name="T6" fmla="*/ 105 w 115"/>
                <a:gd name="T7" fmla="*/ 40 h 66"/>
                <a:gd name="T8" fmla="*/ 97 w 115"/>
                <a:gd name="T9" fmla="*/ 50 h 66"/>
                <a:gd name="T10" fmla="*/ 87 w 115"/>
                <a:gd name="T11" fmla="*/ 58 h 66"/>
                <a:gd name="T12" fmla="*/ 75 w 115"/>
                <a:gd name="T13" fmla="*/ 62 h 66"/>
                <a:gd name="T14" fmla="*/ 63 w 115"/>
                <a:gd name="T15" fmla="*/ 66 h 66"/>
                <a:gd name="T16" fmla="*/ 50 w 115"/>
                <a:gd name="T17" fmla="*/ 66 h 66"/>
                <a:gd name="T18" fmla="*/ 37 w 115"/>
                <a:gd name="T19" fmla="*/ 62 h 66"/>
                <a:gd name="T20" fmla="*/ 25 w 115"/>
                <a:gd name="T21" fmla="*/ 56 h 66"/>
                <a:gd name="T22" fmla="*/ 15 w 115"/>
                <a:gd name="T23" fmla="*/ 48 h 66"/>
                <a:gd name="T24" fmla="*/ 7 w 115"/>
                <a:gd name="T25" fmla="*/ 38 h 66"/>
                <a:gd name="T26" fmla="*/ 3 w 115"/>
                <a:gd name="T27" fmla="*/ 26 h 66"/>
                <a:gd name="T28" fmla="*/ 0 w 115"/>
                <a:gd name="T29" fmla="*/ 14 h 66"/>
                <a:gd name="T30" fmla="*/ 0 w 115"/>
                <a:gd name="T31" fmla="*/ 0 h 66"/>
                <a:gd name="T32" fmla="*/ 57 w 115"/>
                <a:gd name="T33" fmla="*/ 8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6"/>
                <a:gd name="T53" fmla="*/ 115 w 115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6">
                  <a:moveTo>
                    <a:pt x="57" y="8"/>
                  </a:moveTo>
                  <a:lnTo>
                    <a:pt x="115" y="16"/>
                  </a:lnTo>
                  <a:lnTo>
                    <a:pt x="112" y="28"/>
                  </a:lnTo>
                  <a:lnTo>
                    <a:pt x="105" y="40"/>
                  </a:lnTo>
                  <a:lnTo>
                    <a:pt x="97" y="50"/>
                  </a:lnTo>
                  <a:lnTo>
                    <a:pt x="87" y="58"/>
                  </a:lnTo>
                  <a:lnTo>
                    <a:pt x="75" y="62"/>
                  </a:lnTo>
                  <a:lnTo>
                    <a:pt x="63" y="66"/>
                  </a:lnTo>
                  <a:lnTo>
                    <a:pt x="50" y="66"/>
                  </a:lnTo>
                  <a:lnTo>
                    <a:pt x="37" y="62"/>
                  </a:lnTo>
                  <a:lnTo>
                    <a:pt x="25" y="56"/>
                  </a:lnTo>
                  <a:lnTo>
                    <a:pt x="15" y="48"/>
                  </a:lnTo>
                  <a:lnTo>
                    <a:pt x="7" y="38"/>
                  </a:lnTo>
                  <a:lnTo>
                    <a:pt x="3" y="26"/>
                  </a:lnTo>
                  <a:lnTo>
                    <a:pt x="0" y="14"/>
                  </a:lnTo>
                  <a:lnTo>
                    <a:pt x="0" y="0"/>
                  </a:lnTo>
                  <a:lnTo>
                    <a:pt x="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4" name="Freeform 1278"/>
            <p:cNvSpPr>
              <a:spLocks/>
            </p:cNvSpPr>
            <p:nvPr/>
          </p:nvSpPr>
          <p:spPr bwMode="auto">
            <a:xfrm>
              <a:off x="2056" y="3633"/>
              <a:ext cx="23" cy="13"/>
            </a:xfrm>
            <a:custGeom>
              <a:avLst/>
              <a:gdLst>
                <a:gd name="T0" fmla="*/ 115 w 115"/>
                <a:gd name="T1" fmla="*/ 16 h 66"/>
                <a:gd name="T2" fmla="*/ 112 w 115"/>
                <a:gd name="T3" fmla="*/ 28 h 66"/>
                <a:gd name="T4" fmla="*/ 105 w 115"/>
                <a:gd name="T5" fmla="*/ 40 h 66"/>
                <a:gd name="T6" fmla="*/ 97 w 115"/>
                <a:gd name="T7" fmla="*/ 50 h 66"/>
                <a:gd name="T8" fmla="*/ 87 w 115"/>
                <a:gd name="T9" fmla="*/ 58 h 66"/>
                <a:gd name="T10" fmla="*/ 75 w 115"/>
                <a:gd name="T11" fmla="*/ 62 h 66"/>
                <a:gd name="T12" fmla="*/ 63 w 115"/>
                <a:gd name="T13" fmla="*/ 66 h 66"/>
                <a:gd name="T14" fmla="*/ 50 w 115"/>
                <a:gd name="T15" fmla="*/ 66 h 66"/>
                <a:gd name="T16" fmla="*/ 37 w 115"/>
                <a:gd name="T17" fmla="*/ 62 h 66"/>
                <a:gd name="T18" fmla="*/ 25 w 115"/>
                <a:gd name="T19" fmla="*/ 56 h 66"/>
                <a:gd name="T20" fmla="*/ 15 w 115"/>
                <a:gd name="T21" fmla="*/ 48 h 66"/>
                <a:gd name="T22" fmla="*/ 7 w 115"/>
                <a:gd name="T23" fmla="*/ 38 h 66"/>
                <a:gd name="T24" fmla="*/ 3 w 115"/>
                <a:gd name="T25" fmla="*/ 26 h 66"/>
                <a:gd name="T26" fmla="*/ 0 w 115"/>
                <a:gd name="T27" fmla="*/ 14 h 66"/>
                <a:gd name="T28" fmla="*/ 0 w 115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6"/>
                <a:gd name="T47" fmla="*/ 115 w 115"/>
                <a:gd name="T48" fmla="*/ 66 h 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6">
                  <a:moveTo>
                    <a:pt x="115" y="16"/>
                  </a:moveTo>
                  <a:lnTo>
                    <a:pt x="112" y="28"/>
                  </a:lnTo>
                  <a:lnTo>
                    <a:pt x="105" y="40"/>
                  </a:lnTo>
                  <a:lnTo>
                    <a:pt x="97" y="50"/>
                  </a:lnTo>
                  <a:lnTo>
                    <a:pt x="87" y="58"/>
                  </a:lnTo>
                  <a:lnTo>
                    <a:pt x="75" y="62"/>
                  </a:lnTo>
                  <a:lnTo>
                    <a:pt x="63" y="66"/>
                  </a:lnTo>
                  <a:lnTo>
                    <a:pt x="50" y="66"/>
                  </a:lnTo>
                  <a:lnTo>
                    <a:pt x="37" y="62"/>
                  </a:lnTo>
                  <a:lnTo>
                    <a:pt x="25" y="56"/>
                  </a:lnTo>
                  <a:lnTo>
                    <a:pt x="15" y="48"/>
                  </a:lnTo>
                  <a:lnTo>
                    <a:pt x="7" y="38"/>
                  </a:lnTo>
                  <a:lnTo>
                    <a:pt x="3" y="26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5" name="Freeform 1279"/>
            <p:cNvSpPr>
              <a:spLocks/>
            </p:cNvSpPr>
            <p:nvPr/>
          </p:nvSpPr>
          <p:spPr bwMode="auto">
            <a:xfrm>
              <a:off x="2053" y="3642"/>
              <a:ext cx="23" cy="13"/>
            </a:xfrm>
            <a:custGeom>
              <a:avLst/>
              <a:gdLst>
                <a:gd name="T0" fmla="*/ 58 w 116"/>
                <a:gd name="T1" fmla="*/ 58 h 65"/>
                <a:gd name="T2" fmla="*/ 0 w 116"/>
                <a:gd name="T3" fmla="*/ 50 h 65"/>
                <a:gd name="T4" fmla="*/ 4 w 116"/>
                <a:gd name="T5" fmla="*/ 38 h 65"/>
                <a:gd name="T6" fmla="*/ 10 w 116"/>
                <a:gd name="T7" fmla="*/ 26 h 65"/>
                <a:gd name="T8" fmla="*/ 18 w 116"/>
                <a:gd name="T9" fmla="*/ 16 h 65"/>
                <a:gd name="T10" fmla="*/ 28 w 116"/>
                <a:gd name="T11" fmla="*/ 8 h 65"/>
                <a:gd name="T12" fmla="*/ 40 w 116"/>
                <a:gd name="T13" fmla="*/ 3 h 65"/>
                <a:gd name="T14" fmla="*/ 52 w 116"/>
                <a:gd name="T15" fmla="*/ 0 h 65"/>
                <a:gd name="T16" fmla="*/ 66 w 116"/>
                <a:gd name="T17" fmla="*/ 0 h 65"/>
                <a:gd name="T18" fmla="*/ 78 w 116"/>
                <a:gd name="T19" fmla="*/ 3 h 65"/>
                <a:gd name="T20" fmla="*/ 90 w 116"/>
                <a:gd name="T21" fmla="*/ 10 h 65"/>
                <a:gd name="T22" fmla="*/ 100 w 116"/>
                <a:gd name="T23" fmla="*/ 18 h 65"/>
                <a:gd name="T24" fmla="*/ 108 w 116"/>
                <a:gd name="T25" fmla="*/ 28 h 65"/>
                <a:gd name="T26" fmla="*/ 112 w 116"/>
                <a:gd name="T27" fmla="*/ 40 h 65"/>
                <a:gd name="T28" fmla="*/ 116 w 116"/>
                <a:gd name="T29" fmla="*/ 52 h 65"/>
                <a:gd name="T30" fmla="*/ 116 w 116"/>
                <a:gd name="T31" fmla="*/ 65 h 65"/>
                <a:gd name="T32" fmla="*/ 58 w 116"/>
                <a:gd name="T33" fmla="*/ 58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5"/>
                <a:gd name="T53" fmla="*/ 116 w 116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5">
                  <a:moveTo>
                    <a:pt x="58" y="58"/>
                  </a:moveTo>
                  <a:lnTo>
                    <a:pt x="0" y="50"/>
                  </a:lnTo>
                  <a:lnTo>
                    <a:pt x="4" y="38"/>
                  </a:lnTo>
                  <a:lnTo>
                    <a:pt x="10" y="26"/>
                  </a:lnTo>
                  <a:lnTo>
                    <a:pt x="18" y="16"/>
                  </a:lnTo>
                  <a:lnTo>
                    <a:pt x="28" y="8"/>
                  </a:lnTo>
                  <a:lnTo>
                    <a:pt x="40" y="3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78" y="3"/>
                  </a:lnTo>
                  <a:lnTo>
                    <a:pt x="90" y="10"/>
                  </a:lnTo>
                  <a:lnTo>
                    <a:pt x="100" y="18"/>
                  </a:lnTo>
                  <a:lnTo>
                    <a:pt x="108" y="28"/>
                  </a:lnTo>
                  <a:lnTo>
                    <a:pt x="112" y="40"/>
                  </a:lnTo>
                  <a:lnTo>
                    <a:pt x="116" y="52"/>
                  </a:lnTo>
                  <a:lnTo>
                    <a:pt x="116" y="65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6" name="Freeform 1280"/>
            <p:cNvSpPr>
              <a:spLocks/>
            </p:cNvSpPr>
            <p:nvPr/>
          </p:nvSpPr>
          <p:spPr bwMode="auto">
            <a:xfrm>
              <a:off x="2053" y="3642"/>
              <a:ext cx="23" cy="13"/>
            </a:xfrm>
            <a:custGeom>
              <a:avLst/>
              <a:gdLst>
                <a:gd name="T0" fmla="*/ 0 w 116"/>
                <a:gd name="T1" fmla="*/ 50 h 65"/>
                <a:gd name="T2" fmla="*/ 4 w 116"/>
                <a:gd name="T3" fmla="*/ 38 h 65"/>
                <a:gd name="T4" fmla="*/ 10 w 116"/>
                <a:gd name="T5" fmla="*/ 26 h 65"/>
                <a:gd name="T6" fmla="*/ 18 w 116"/>
                <a:gd name="T7" fmla="*/ 16 h 65"/>
                <a:gd name="T8" fmla="*/ 28 w 116"/>
                <a:gd name="T9" fmla="*/ 8 h 65"/>
                <a:gd name="T10" fmla="*/ 40 w 116"/>
                <a:gd name="T11" fmla="*/ 3 h 65"/>
                <a:gd name="T12" fmla="*/ 52 w 116"/>
                <a:gd name="T13" fmla="*/ 0 h 65"/>
                <a:gd name="T14" fmla="*/ 66 w 116"/>
                <a:gd name="T15" fmla="*/ 0 h 65"/>
                <a:gd name="T16" fmla="*/ 78 w 116"/>
                <a:gd name="T17" fmla="*/ 3 h 65"/>
                <a:gd name="T18" fmla="*/ 90 w 116"/>
                <a:gd name="T19" fmla="*/ 10 h 65"/>
                <a:gd name="T20" fmla="*/ 100 w 116"/>
                <a:gd name="T21" fmla="*/ 18 h 65"/>
                <a:gd name="T22" fmla="*/ 108 w 116"/>
                <a:gd name="T23" fmla="*/ 28 h 65"/>
                <a:gd name="T24" fmla="*/ 112 w 116"/>
                <a:gd name="T25" fmla="*/ 40 h 65"/>
                <a:gd name="T26" fmla="*/ 116 w 116"/>
                <a:gd name="T27" fmla="*/ 52 h 65"/>
                <a:gd name="T28" fmla="*/ 116 w 116"/>
                <a:gd name="T29" fmla="*/ 65 h 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5"/>
                <a:gd name="T47" fmla="*/ 116 w 116"/>
                <a:gd name="T48" fmla="*/ 65 h 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5">
                  <a:moveTo>
                    <a:pt x="0" y="50"/>
                  </a:moveTo>
                  <a:lnTo>
                    <a:pt x="4" y="38"/>
                  </a:lnTo>
                  <a:lnTo>
                    <a:pt x="10" y="26"/>
                  </a:lnTo>
                  <a:lnTo>
                    <a:pt x="18" y="16"/>
                  </a:lnTo>
                  <a:lnTo>
                    <a:pt x="28" y="8"/>
                  </a:lnTo>
                  <a:lnTo>
                    <a:pt x="40" y="3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78" y="3"/>
                  </a:lnTo>
                  <a:lnTo>
                    <a:pt x="90" y="10"/>
                  </a:lnTo>
                  <a:lnTo>
                    <a:pt x="100" y="18"/>
                  </a:lnTo>
                  <a:lnTo>
                    <a:pt x="108" y="28"/>
                  </a:lnTo>
                  <a:lnTo>
                    <a:pt x="112" y="40"/>
                  </a:lnTo>
                  <a:lnTo>
                    <a:pt x="116" y="52"/>
                  </a:lnTo>
                  <a:lnTo>
                    <a:pt x="116" y="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7" name="Freeform 1281"/>
            <p:cNvSpPr>
              <a:spLocks/>
            </p:cNvSpPr>
            <p:nvPr/>
          </p:nvSpPr>
          <p:spPr bwMode="auto">
            <a:xfrm>
              <a:off x="2043" y="3652"/>
              <a:ext cx="33" cy="78"/>
            </a:xfrm>
            <a:custGeom>
              <a:avLst/>
              <a:gdLst>
                <a:gd name="T0" fmla="*/ 166 w 166"/>
                <a:gd name="T1" fmla="*/ 15 h 386"/>
                <a:gd name="T2" fmla="*/ 108 w 166"/>
                <a:gd name="T3" fmla="*/ 8 h 386"/>
                <a:gd name="T4" fmla="*/ 50 w 166"/>
                <a:gd name="T5" fmla="*/ 0 h 386"/>
                <a:gd name="T6" fmla="*/ 0 w 166"/>
                <a:gd name="T7" fmla="*/ 371 h 386"/>
                <a:gd name="T8" fmla="*/ 58 w 166"/>
                <a:gd name="T9" fmla="*/ 378 h 386"/>
                <a:gd name="T10" fmla="*/ 116 w 166"/>
                <a:gd name="T11" fmla="*/ 386 h 386"/>
                <a:gd name="T12" fmla="*/ 166 w 166"/>
                <a:gd name="T13" fmla="*/ 15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386"/>
                <a:gd name="T23" fmla="*/ 166 w 166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386">
                  <a:moveTo>
                    <a:pt x="166" y="15"/>
                  </a:moveTo>
                  <a:lnTo>
                    <a:pt x="108" y="8"/>
                  </a:lnTo>
                  <a:lnTo>
                    <a:pt x="50" y="0"/>
                  </a:lnTo>
                  <a:lnTo>
                    <a:pt x="0" y="371"/>
                  </a:lnTo>
                  <a:lnTo>
                    <a:pt x="58" y="378"/>
                  </a:lnTo>
                  <a:lnTo>
                    <a:pt x="116" y="386"/>
                  </a:lnTo>
                  <a:lnTo>
                    <a:pt x="16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8" name="Freeform 1282"/>
            <p:cNvSpPr>
              <a:spLocks/>
            </p:cNvSpPr>
            <p:nvPr/>
          </p:nvSpPr>
          <p:spPr bwMode="auto">
            <a:xfrm>
              <a:off x="2043" y="3652"/>
              <a:ext cx="33" cy="78"/>
            </a:xfrm>
            <a:custGeom>
              <a:avLst/>
              <a:gdLst>
                <a:gd name="T0" fmla="*/ 166 w 166"/>
                <a:gd name="T1" fmla="*/ 15 h 386"/>
                <a:gd name="T2" fmla="*/ 108 w 166"/>
                <a:gd name="T3" fmla="*/ 8 h 386"/>
                <a:gd name="T4" fmla="*/ 50 w 166"/>
                <a:gd name="T5" fmla="*/ 0 h 386"/>
                <a:gd name="T6" fmla="*/ 0 w 166"/>
                <a:gd name="T7" fmla="*/ 371 h 386"/>
                <a:gd name="T8" fmla="*/ 58 w 166"/>
                <a:gd name="T9" fmla="*/ 378 h 386"/>
                <a:gd name="T10" fmla="*/ 116 w 166"/>
                <a:gd name="T11" fmla="*/ 386 h 386"/>
                <a:gd name="T12" fmla="*/ 166 w 166"/>
                <a:gd name="T13" fmla="*/ 15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386"/>
                <a:gd name="T23" fmla="*/ 166 w 166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386">
                  <a:moveTo>
                    <a:pt x="166" y="15"/>
                  </a:moveTo>
                  <a:lnTo>
                    <a:pt x="108" y="8"/>
                  </a:lnTo>
                  <a:lnTo>
                    <a:pt x="50" y="0"/>
                  </a:lnTo>
                  <a:lnTo>
                    <a:pt x="0" y="371"/>
                  </a:lnTo>
                  <a:lnTo>
                    <a:pt x="58" y="378"/>
                  </a:lnTo>
                  <a:lnTo>
                    <a:pt x="116" y="386"/>
                  </a:lnTo>
                  <a:lnTo>
                    <a:pt x="166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89" name="Freeform 1283"/>
            <p:cNvSpPr>
              <a:spLocks/>
            </p:cNvSpPr>
            <p:nvPr/>
          </p:nvSpPr>
          <p:spPr bwMode="auto">
            <a:xfrm>
              <a:off x="2043" y="3727"/>
              <a:ext cx="11" cy="2"/>
            </a:xfrm>
            <a:custGeom>
              <a:avLst/>
              <a:gdLst>
                <a:gd name="T0" fmla="*/ 58 w 58"/>
                <a:gd name="T1" fmla="*/ 7 h 13"/>
                <a:gd name="T2" fmla="*/ 0 w 58"/>
                <a:gd name="T3" fmla="*/ 0 h 13"/>
                <a:gd name="T4" fmla="*/ 0 w 58"/>
                <a:gd name="T5" fmla="*/ 6 h 13"/>
                <a:gd name="T6" fmla="*/ 0 w 58"/>
                <a:gd name="T7" fmla="*/ 13 h 13"/>
                <a:gd name="T8" fmla="*/ 58 w 58"/>
                <a:gd name="T9" fmla="*/ 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58" y="7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0" name="Freeform 1284"/>
            <p:cNvSpPr>
              <a:spLocks/>
            </p:cNvSpPr>
            <p:nvPr/>
          </p:nvSpPr>
          <p:spPr bwMode="auto">
            <a:xfrm>
              <a:off x="2043" y="3727"/>
              <a:ext cx="1" cy="2"/>
            </a:xfrm>
            <a:custGeom>
              <a:avLst/>
              <a:gdLst>
                <a:gd name="T0" fmla="*/ 0 w 1"/>
                <a:gd name="T1" fmla="*/ 0 h 13"/>
                <a:gd name="T2" fmla="*/ 0 w 1"/>
                <a:gd name="T3" fmla="*/ 6 h 13"/>
                <a:gd name="T4" fmla="*/ 0 w 1"/>
                <a:gd name="T5" fmla="*/ 13 h 13"/>
                <a:gd name="T6" fmla="*/ 0 60000 65536"/>
                <a:gd name="T7" fmla="*/ 0 60000 65536"/>
                <a:gd name="T8" fmla="*/ 0 60000 65536"/>
                <a:gd name="T9" fmla="*/ 0 w 1"/>
                <a:gd name="T10" fmla="*/ 0 h 13"/>
                <a:gd name="T11" fmla="*/ 1 w 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1" name="Freeform 1285"/>
            <p:cNvSpPr>
              <a:spLocks/>
            </p:cNvSpPr>
            <p:nvPr/>
          </p:nvSpPr>
          <p:spPr bwMode="auto">
            <a:xfrm>
              <a:off x="2043" y="3727"/>
              <a:ext cx="23" cy="7"/>
            </a:xfrm>
            <a:custGeom>
              <a:avLst/>
              <a:gdLst>
                <a:gd name="T0" fmla="*/ 116 w 118"/>
                <a:gd name="T1" fmla="*/ 0 h 35"/>
                <a:gd name="T2" fmla="*/ 58 w 118"/>
                <a:gd name="T3" fmla="*/ 5 h 35"/>
                <a:gd name="T4" fmla="*/ 0 w 118"/>
                <a:gd name="T5" fmla="*/ 11 h 35"/>
                <a:gd name="T6" fmla="*/ 3 w 118"/>
                <a:gd name="T7" fmla="*/ 35 h 35"/>
                <a:gd name="T8" fmla="*/ 60 w 118"/>
                <a:gd name="T9" fmla="*/ 30 h 35"/>
                <a:gd name="T10" fmla="*/ 118 w 118"/>
                <a:gd name="T11" fmla="*/ 24 h 35"/>
                <a:gd name="T12" fmla="*/ 116 w 118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35"/>
                <a:gd name="T23" fmla="*/ 118 w 118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35">
                  <a:moveTo>
                    <a:pt x="116" y="0"/>
                  </a:moveTo>
                  <a:lnTo>
                    <a:pt x="58" y="5"/>
                  </a:lnTo>
                  <a:lnTo>
                    <a:pt x="0" y="11"/>
                  </a:lnTo>
                  <a:lnTo>
                    <a:pt x="3" y="35"/>
                  </a:lnTo>
                  <a:lnTo>
                    <a:pt x="60" y="30"/>
                  </a:lnTo>
                  <a:lnTo>
                    <a:pt x="118" y="24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2" name="Freeform 1286"/>
            <p:cNvSpPr>
              <a:spLocks/>
            </p:cNvSpPr>
            <p:nvPr/>
          </p:nvSpPr>
          <p:spPr bwMode="auto">
            <a:xfrm>
              <a:off x="2043" y="3727"/>
              <a:ext cx="23" cy="7"/>
            </a:xfrm>
            <a:custGeom>
              <a:avLst/>
              <a:gdLst>
                <a:gd name="T0" fmla="*/ 116 w 118"/>
                <a:gd name="T1" fmla="*/ 0 h 35"/>
                <a:gd name="T2" fmla="*/ 58 w 118"/>
                <a:gd name="T3" fmla="*/ 5 h 35"/>
                <a:gd name="T4" fmla="*/ 0 w 118"/>
                <a:gd name="T5" fmla="*/ 11 h 35"/>
                <a:gd name="T6" fmla="*/ 3 w 118"/>
                <a:gd name="T7" fmla="*/ 35 h 35"/>
                <a:gd name="T8" fmla="*/ 60 w 118"/>
                <a:gd name="T9" fmla="*/ 30 h 35"/>
                <a:gd name="T10" fmla="*/ 118 w 118"/>
                <a:gd name="T11" fmla="*/ 24 h 35"/>
                <a:gd name="T12" fmla="*/ 116 w 118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35"/>
                <a:gd name="T23" fmla="*/ 118 w 118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35">
                  <a:moveTo>
                    <a:pt x="116" y="0"/>
                  </a:moveTo>
                  <a:lnTo>
                    <a:pt x="58" y="5"/>
                  </a:lnTo>
                  <a:lnTo>
                    <a:pt x="0" y="11"/>
                  </a:lnTo>
                  <a:lnTo>
                    <a:pt x="3" y="35"/>
                  </a:lnTo>
                  <a:lnTo>
                    <a:pt x="60" y="30"/>
                  </a:lnTo>
                  <a:lnTo>
                    <a:pt x="118" y="24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3" name="Freeform 1287"/>
            <p:cNvSpPr>
              <a:spLocks/>
            </p:cNvSpPr>
            <p:nvPr/>
          </p:nvSpPr>
          <p:spPr bwMode="auto">
            <a:xfrm>
              <a:off x="2043" y="3732"/>
              <a:ext cx="23" cy="13"/>
            </a:xfrm>
            <a:custGeom>
              <a:avLst/>
              <a:gdLst>
                <a:gd name="T0" fmla="*/ 57 w 115"/>
                <a:gd name="T1" fmla="*/ 6 h 64"/>
                <a:gd name="T2" fmla="*/ 115 w 115"/>
                <a:gd name="T3" fmla="*/ 0 h 64"/>
                <a:gd name="T4" fmla="*/ 115 w 115"/>
                <a:gd name="T5" fmla="*/ 14 h 64"/>
                <a:gd name="T6" fmla="*/ 112 w 115"/>
                <a:gd name="T7" fmla="*/ 26 h 64"/>
                <a:gd name="T8" fmla="*/ 105 w 115"/>
                <a:gd name="T9" fmla="*/ 38 h 64"/>
                <a:gd name="T10" fmla="*/ 97 w 115"/>
                <a:gd name="T11" fmla="*/ 48 h 64"/>
                <a:gd name="T12" fmla="*/ 87 w 115"/>
                <a:gd name="T13" fmla="*/ 56 h 64"/>
                <a:gd name="T14" fmla="*/ 75 w 115"/>
                <a:gd name="T15" fmla="*/ 60 h 64"/>
                <a:gd name="T16" fmla="*/ 63 w 115"/>
                <a:gd name="T17" fmla="*/ 64 h 64"/>
                <a:gd name="T18" fmla="*/ 49 w 115"/>
                <a:gd name="T19" fmla="*/ 64 h 64"/>
                <a:gd name="T20" fmla="*/ 37 w 115"/>
                <a:gd name="T21" fmla="*/ 60 h 64"/>
                <a:gd name="T22" fmla="*/ 25 w 115"/>
                <a:gd name="T23" fmla="*/ 54 h 64"/>
                <a:gd name="T24" fmla="*/ 15 w 115"/>
                <a:gd name="T25" fmla="*/ 46 h 64"/>
                <a:gd name="T26" fmla="*/ 7 w 115"/>
                <a:gd name="T27" fmla="*/ 36 h 64"/>
                <a:gd name="T28" fmla="*/ 3 w 115"/>
                <a:gd name="T29" fmla="*/ 24 h 64"/>
                <a:gd name="T30" fmla="*/ 0 w 115"/>
                <a:gd name="T31" fmla="*/ 11 h 64"/>
                <a:gd name="T32" fmla="*/ 57 w 115"/>
                <a:gd name="T33" fmla="*/ 6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4"/>
                <a:gd name="T53" fmla="*/ 115 w 115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4">
                  <a:moveTo>
                    <a:pt x="57" y="6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12" y="26"/>
                  </a:lnTo>
                  <a:lnTo>
                    <a:pt x="105" y="38"/>
                  </a:lnTo>
                  <a:lnTo>
                    <a:pt x="97" y="48"/>
                  </a:lnTo>
                  <a:lnTo>
                    <a:pt x="87" y="56"/>
                  </a:lnTo>
                  <a:lnTo>
                    <a:pt x="75" y="60"/>
                  </a:lnTo>
                  <a:lnTo>
                    <a:pt x="63" y="64"/>
                  </a:lnTo>
                  <a:lnTo>
                    <a:pt x="49" y="64"/>
                  </a:lnTo>
                  <a:lnTo>
                    <a:pt x="37" y="60"/>
                  </a:lnTo>
                  <a:lnTo>
                    <a:pt x="25" y="54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3" y="24"/>
                  </a:lnTo>
                  <a:lnTo>
                    <a:pt x="0" y="11"/>
                  </a:lnTo>
                  <a:lnTo>
                    <a:pt x="5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4" name="Freeform 1288"/>
            <p:cNvSpPr>
              <a:spLocks/>
            </p:cNvSpPr>
            <p:nvPr/>
          </p:nvSpPr>
          <p:spPr bwMode="auto">
            <a:xfrm>
              <a:off x="2043" y="3732"/>
              <a:ext cx="23" cy="13"/>
            </a:xfrm>
            <a:custGeom>
              <a:avLst/>
              <a:gdLst>
                <a:gd name="T0" fmla="*/ 115 w 115"/>
                <a:gd name="T1" fmla="*/ 0 h 64"/>
                <a:gd name="T2" fmla="*/ 115 w 115"/>
                <a:gd name="T3" fmla="*/ 14 h 64"/>
                <a:gd name="T4" fmla="*/ 112 w 115"/>
                <a:gd name="T5" fmla="*/ 26 h 64"/>
                <a:gd name="T6" fmla="*/ 105 w 115"/>
                <a:gd name="T7" fmla="*/ 38 h 64"/>
                <a:gd name="T8" fmla="*/ 97 w 115"/>
                <a:gd name="T9" fmla="*/ 48 h 64"/>
                <a:gd name="T10" fmla="*/ 87 w 115"/>
                <a:gd name="T11" fmla="*/ 56 h 64"/>
                <a:gd name="T12" fmla="*/ 75 w 115"/>
                <a:gd name="T13" fmla="*/ 60 h 64"/>
                <a:gd name="T14" fmla="*/ 63 w 115"/>
                <a:gd name="T15" fmla="*/ 64 h 64"/>
                <a:gd name="T16" fmla="*/ 49 w 115"/>
                <a:gd name="T17" fmla="*/ 64 h 64"/>
                <a:gd name="T18" fmla="*/ 37 w 115"/>
                <a:gd name="T19" fmla="*/ 60 h 64"/>
                <a:gd name="T20" fmla="*/ 25 w 115"/>
                <a:gd name="T21" fmla="*/ 54 h 64"/>
                <a:gd name="T22" fmla="*/ 15 w 115"/>
                <a:gd name="T23" fmla="*/ 46 h 64"/>
                <a:gd name="T24" fmla="*/ 7 w 115"/>
                <a:gd name="T25" fmla="*/ 36 h 64"/>
                <a:gd name="T26" fmla="*/ 3 w 115"/>
                <a:gd name="T27" fmla="*/ 24 h 64"/>
                <a:gd name="T28" fmla="*/ 0 w 115"/>
                <a:gd name="T29" fmla="*/ 11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4"/>
                <a:gd name="T47" fmla="*/ 115 w 115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4">
                  <a:moveTo>
                    <a:pt x="115" y="0"/>
                  </a:moveTo>
                  <a:lnTo>
                    <a:pt x="115" y="14"/>
                  </a:lnTo>
                  <a:lnTo>
                    <a:pt x="112" y="26"/>
                  </a:lnTo>
                  <a:lnTo>
                    <a:pt x="105" y="38"/>
                  </a:lnTo>
                  <a:lnTo>
                    <a:pt x="97" y="48"/>
                  </a:lnTo>
                  <a:lnTo>
                    <a:pt x="87" y="56"/>
                  </a:lnTo>
                  <a:lnTo>
                    <a:pt x="75" y="60"/>
                  </a:lnTo>
                  <a:lnTo>
                    <a:pt x="63" y="64"/>
                  </a:lnTo>
                  <a:lnTo>
                    <a:pt x="49" y="64"/>
                  </a:lnTo>
                  <a:lnTo>
                    <a:pt x="37" y="60"/>
                  </a:lnTo>
                  <a:lnTo>
                    <a:pt x="25" y="54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3" y="24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5" name="Freeform 1289"/>
            <p:cNvSpPr>
              <a:spLocks/>
            </p:cNvSpPr>
            <p:nvPr/>
          </p:nvSpPr>
          <p:spPr bwMode="auto">
            <a:xfrm>
              <a:off x="2045" y="3741"/>
              <a:ext cx="23" cy="13"/>
            </a:xfrm>
            <a:custGeom>
              <a:avLst/>
              <a:gdLst>
                <a:gd name="T0" fmla="*/ 58 w 116"/>
                <a:gd name="T1" fmla="*/ 58 h 63"/>
                <a:gd name="T2" fmla="*/ 0 w 116"/>
                <a:gd name="T3" fmla="*/ 63 h 63"/>
                <a:gd name="T4" fmla="*/ 0 w 116"/>
                <a:gd name="T5" fmla="*/ 50 h 63"/>
                <a:gd name="T6" fmla="*/ 4 w 116"/>
                <a:gd name="T7" fmla="*/ 38 h 63"/>
                <a:gd name="T8" fmla="*/ 10 w 116"/>
                <a:gd name="T9" fmla="*/ 26 h 63"/>
                <a:gd name="T10" fmla="*/ 18 w 116"/>
                <a:gd name="T11" fmla="*/ 17 h 63"/>
                <a:gd name="T12" fmla="*/ 28 w 116"/>
                <a:gd name="T13" fmla="*/ 8 h 63"/>
                <a:gd name="T14" fmla="*/ 40 w 116"/>
                <a:gd name="T15" fmla="*/ 3 h 63"/>
                <a:gd name="T16" fmla="*/ 53 w 116"/>
                <a:gd name="T17" fmla="*/ 0 h 63"/>
                <a:gd name="T18" fmla="*/ 66 w 116"/>
                <a:gd name="T19" fmla="*/ 0 h 63"/>
                <a:gd name="T20" fmla="*/ 78 w 116"/>
                <a:gd name="T21" fmla="*/ 3 h 63"/>
                <a:gd name="T22" fmla="*/ 90 w 116"/>
                <a:gd name="T23" fmla="*/ 10 h 63"/>
                <a:gd name="T24" fmla="*/ 99 w 116"/>
                <a:gd name="T25" fmla="*/ 18 h 63"/>
                <a:gd name="T26" fmla="*/ 108 w 116"/>
                <a:gd name="T27" fmla="*/ 28 h 63"/>
                <a:gd name="T28" fmla="*/ 113 w 116"/>
                <a:gd name="T29" fmla="*/ 40 h 63"/>
                <a:gd name="T30" fmla="*/ 116 w 116"/>
                <a:gd name="T31" fmla="*/ 52 h 63"/>
                <a:gd name="T32" fmla="*/ 58 w 116"/>
                <a:gd name="T33" fmla="*/ 58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3"/>
                <a:gd name="T53" fmla="*/ 116 w 116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3">
                  <a:moveTo>
                    <a:pt x="58" y="58"/>
                  </a:moveTo>
                  <a:lnTo>
                    <a:pt x="0" y="63"/>
                  </a:lnTo>
                  <a:lnTo>
                    <a:pt x="0" y="50"/>
                  </a:lnTo>
                  <a:lnTo>
                    <a:pt x="4" y="38"/>
                  </a:lnTo>
                  <a:lnTo>
                    <a:pt x="10" y="26"/>
                  </a:lnTo>
                  <a:lnTo>
                    <a:pt x="18" y="17"/>
                  </a:lnTo>
                  <a:lnTo>
                    <a:pt x="28" y="8"/>
                  </a:lnTo>
                  <a:lnTo>
                    <a:pt x="40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3"/>
                  </a:lnTo>
                  <a:lnTo>
                    <a:pt x="90" y="10"/>
                  </a:lnTo>
                  <a:lnTo>
                    <a:pt x="99" y="18"/>
                  </a:lnTo>
                  <a:lnTo>
                    <a:pt x="108" y="28"/>
                  </a:lnTo>
                  <a:lnTo>
                    <a:pt x="113" y="40"/>
                  </a:lnTo>
                  <a:lnTo>
                    <a:pt x="116" y="52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6" name="Freeform 1290"/>
            <p:cNvSpPr>
              <a:spLocks/>
            </p:cNvSpPr>
            <p:nvPr/>
          </p:nvSpPr>
          <p:spPr bwMode="auto">
            <a:xfrm>
              <a:off x="2045" y="3741"/>
              <a:ext cx="23" cy="13"/>
            </a:xfrm>
            <a:custGeom>
              <a:avLst/>
              <a:gdLst>
                <a:gd name="T0" fmla="*/ 0 w 116"/>
                <a:gd name="T1" fmla="*/ 63 h 63"/>
                <a:gd name="T2" fmla="*/ 0 w 116"/>
                <a:gd name="T3" fmla="*/ 50 h 63"/>
                <a:gd name="T4" fmla="*/ 4 w 116"/>
                <a:gd name="T5" fmla="*/ 38 h 63"/>
                <a:gd name="T6" fmla="*/ 10 w 116"/>
                <a:gd name="T7" fmla="*/ 26 h 63"/>
                <a:gd name="T8" fmla="*/ 18 w 116"/>
                <a:gd name="T9" fmla="*/ 17 h 63"/>
                <a:gd name="T10" fmla="*/ 28 w 116"/>
                <a:gd name="T11" fmla="*/ 8 h 63"/>
                <a:gd name="T12" fmla="*/ 40 w 116"/>
                <a:gd name="T13" fmla="*/ 3 h 63"/>
                <a:gd name="T14" fmla="*/ 53 w 116"/>
                <a:gd name="T15" fmla="*/ 0 h 63"/>
                <a:gd name="T16" fmla="*/ 66 w 116"/>
                <a:gd name="T17" fmla="*/ 0 h 63"/>
                <a:gd name="T18" fmla="*/ 78 w 116"/>
                <a:gd name="T19" fmla="*/ 3 h 63"/>
                <a:gd name="T20" fmla="*/ 90 w 116"/>
                <a:gd name="T21" fmla="*/ 10 h 63"/>
                <a:gd name="T22" fmla="*/ 99 w 116"/>
                <a:gd name="T23" fmla="*/ 18 h 63"/>
                <a:gd name="T24" fmla="*/ 108 w 116"/>
                <a:gd name="T25" fmla="*/ 28 h 63"/>
                <a:gd name="T26" fmla="*/ 113 w 116"/>
                <a:gd name="T27" fmla="*/ 40 h 63"/>
                <a:gd name="T28" fmla="*/ 116 w 116"/>
                <a:gd name="T29" fmla="*/ 52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3"/>
                <a:gd name="T47" fmla="*/ 116 w 11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3">
                  <a:moveTo>
                    <a:pt x="0" y="63"/>
                  </a:moveTo>
                  <a:lnTo>
                    <a:pt x="0" y="50"/>
                  </a:lnTo>
                  <a:lnTo>
                    <a:pt x="4" y="38"/>
                  </a:lnTo>
                  <a:lnTo>
                    <a:pt x="10" y="26"/>
                  </a:lnTo>
                  <a:lnTo>
                    <a:pt x="18" y="17"/>
                  </a:lnTo>
                  <a:lnTo>
                    <a:pt x="28" y="8"/>
                  </a:lnTo>
                  <a:lnTo>
                    <a:pt x="40" y="3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8" y="3"/>
                  </a:lnTo>
                  <a:lnTo>
                    <a:pt x="90" y="10"/>
                  </a:lnTo>
                  <a:lnTo>
                    <a:pt x="99" y="18"/>
                  </a:lnTo>
                  <a:lnTo>
                    <a:pt x="108" y="28"/>
                  </a:lnTo>
                  <a:lnTo>
                    <a:pt x="113" y="40"/>
                  </a:lnTo>
                  <a:lnTo>
                    <a:pt x="116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7" name="Freeform 1291"/>
            <p:cNvSpPr>
              <a:spLocks/>
            </p:cNvSpPr>
            <p:nvPr/>
          </p:nvSpPr>
          <p:spPr bwMode="auto">
            <a:xfrm>
              <a:off x="2045" y="3752"/>
              <a:ext cx="30" cy="78"/>
            </a:xfrm>
            <a:custGeom>
              <a:avLst/>
              <a:gdLst>
                <a:gd name="T0" fmla="*/ 116 w 151"/>
                <a:gd name="T1" fmla="*/ 0 h 392"/>
                <a:gd name="T2" fmla="*/ 58 w 151"/>
                <a:gd name="T3" fmla="*/ 6 h 392"/>
                <a:gd name="T4" fmla="*/ 0 w 151"/>
                <a:gd name="T5" fmla="*/ 11 h 392"/>
                <a:gd name="T6" fmla="*/ 36 w 151"/>
                <a:gd name="T7" fmla="*/ 392 h 392"/>
                <a:gd name="T8" fmla="*/ 94 w 151"/>
                <a:gd name="T9" fmla="*/ 386 h 392"/>
                <a:gd name="T10" fmla="*/ 151 w 151"/>
                <a:gd name="T11" fmla="*/ 381 h 392"/>
                <a:gd name="T12" fmla="*/ 116 w 151"/>
                <a:gd name="T13" fmla="*/ 0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392"/>
                <a:gd name="T23" fmla="*/ 151 w 151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392">
                  <a:moveTo>
                    <a:pt x="116" y="0"/>
                  </a:moveTo>
                  <a:lnTo>
                    <a:pt x="58" y="6"/>
                  </a:lnTo>
                  <a:lnTo>
                    <a:pt x="0" y="11"/>
                  </a:lnTo>
                  <a:lnTo>
                    <a:pt x="36" y="392"/>
                  </a:lnTo>
                  <a:lnTo>
                    <a:pt x="94" y="386"/>
                  </a:lnTo>
                  <a:lnTo>
                    <a:pt x="151" y="38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8" name="Freeform 1292"/>
            <p:cNvSpPr>
              <a:spLocks/>
            </p:cNvSpPr>
            <p:nvPr/>
          </p:nvSpPr>
          <p:spPr bwMode="auto">
            <a:xfrm>
              <a:off x="2045" y="3752"/>
              <a:ext cx="30" cy="78"/>
            </a:xfrm>
            <a:custGeom>
              <a:avLst/>
              <a:gdLst>
                <a:gd name="T0" fmla="*/ 116 w 151"/>
                <a:gd name="T1" fmla="*/ 0 h 392"/>
                <a:gd name="T2" fmla="*/ 58 w 151"/>
                <a:gd name="T3" fmla="*/ 6 h 392"/>
                <a:gd name="T4" fmla="*/ 0 w 151"/>
                <a:gd name="T5" fmla="*/ 11 h 392"/>
                <a:gd name="T6" fmla="*/ 36 w 151"/>
                <a:gd name="T7" fmla="*/ 392 h 392"/>
                <a:gd name="T8" fmla="*/ 94 w 151"/>
                <a:gd name="T9" fmla="*/ 386 h 392"/>
                <a:gd name="T10" fmla="*/ 151 w 151"/>
                <a:gd name="T11" fmla="*/ 381 h 392"/>
                <a:gd name="T12" fmla="*/ 116 w 151"/>
                <a:gd name="T13" fmla="*/ 0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392"/>
                <a:gd name="T23" fmla="*/ 151 w 151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392">
                  <a:moveTo>
                    <a:pt x="116" y="0"/>
                  </a:moveTo>
                  <a:lnTo>
                    <a:pt x="58" y="6"/>
                  </a:lnTo>
                  <a:lnTo>
                    <a:pt x="0" y="11"/>
                  </a:lnTo>
                  <a:lnTo>
                    <a:pt x="36" y="392"/>
                  </a:lnTo>
                  <a:lnTo>
                    <a:pt x="94" y="386"/>
                  </a:lnTo>
                  <a:lnTo>
                    <a:pt x="151" y="381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699" name="Freeform 1293"/>
            <p:cNvSpPr>
              <a:spLocks/>
            </p:cNvSpPr>
            <p:nvPr/>
          </p:nvSpPr>
          <p:spPr bwMode="auto">
            <a:xfrm>
              <a:off x="2052" y="3829"/>
              <a:ext cx="12" cy="3"/>
            </a:xfrm>
            <a:custGeom>
              <a:avLst/>
              <a:gdLst>
                <a:gd name="T0" fmla="*/ 58 w 58"/>
                <a:gd name="T1" fmla="*/ 0 h 16"/>
                <a:gd name="T2" fmla="*/ 0 w 58"/>
                <a:gd name="T3" fmla="*/ 6 h 16"/>
                <a:gd name="T4" fmla="*/ 2 w 58"/>
                <a:gd name="T5" fmla="*/ 16 h 16"/>
                <a:gd name="T6" fmla="*/ 58 w 5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6"/>
                <a:gd name="T14" fmla="*/ 58 w 5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6">
                  <a:moveTo>
                    <a:pt x="58" y="0"/>
                  </a:moveTo>
                  <a:lnTo>
                    <a:pt x="0" y="6"/>
                  </a:lnTo>
                  <a:lnTo>
                    <a:pt x="2" y="1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0" name="Line 1294"/>
            <p:cNvSpPr>
              <a:spLocks noChangeShapeType="1"/>
            </p:cNvSpPr>
            <p:nvPr/>
          </p:nvSpPr>
          <p:spPr bwMode="auto">
            <a:xfrm>
              <a:off x="2052" y="383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1" name="Freeform 1295"/>
            <p:cNvSpPr>
              <a:spLocks/>
            </p:cNvSpPr>
            <p:nvPr/>
          </p:nvSpPr>
          <p:spPr bwMode="auto">
            <a:xfrm>
              <a:off x="2052" y="3826"/>
              <a:ext cx="24" cy="9"/>
            </a:xfrm>
            <a:custGeom>
              <a:avLst/>
              <a:gdLst>
                <a:gd name="T0" fmla="*/ 111 w 116"/>
                <a:gd name="T1" fmla="*/ 0 h 46"/>
                <a:gd name="T2" fmla="*/ 56 w 116"/>
                <a:gd name="T3" fmla="*/ 15 h 46"/>
                <a:gd name="T4" fmla="*/ 0 w 116"/>
                <a:gd name="T5" fmla="*/ 31 h 46"/>
                <a:gd name="T6" fmla="*/ 5 w 116"/>
                <a:gd name="T7" fmla="*/ 46 h 46"/>
                <a:gd name="T8" fmla="*/ 60 w 116"/>
                <a:gd name="T9" fmla="*/ 31 h 46"/>
                <a:gd name="T10" fmla="*/ 116 w 116"/>
                <a:gd name="T11" fmla="*/ 15 h 46"/>
                <a:gd name="T12" fmla="*/ 111 w 116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46"/>
                <a:gd name="T23" fmla="*/ 116 w 116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46">
                  <a:moveTo>
                    <a:pt x="111" y="0"/>
                  </a:moveTo>
                  <a:lnTo>
                    <a:pt x="56" y="15"/>
                  </a:lnTo>
                  <a:lnTo>
                    <a:pt x="0" y="31"/>
                  </a:lnTo>
                  <a:lnTo>
                    <a:pt x="5" y="46"/>
                  </a:lnTo>
                  <a:lnTo>
                    <a:pt x="60" y="31"/>
                  </a:lnTo>
                  <a:lnTo>
                    <a:pt x="116" y="1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2" name="Freeform 1296"/>
            <p:cNvSpPr>
              <a:spLocks/>
            </p:cNvSpPr>
            <p:nvPr/>
          </p:nvSpPr>
          <p:spPr bwMode="auto">
            <a:xfrm>
              <a:off x="2052" y="3826"/>
              <a:ext cx="24" cy="9"/>
            </a:xfrm>
            <a:custGeom>
              <a:avLst/>
              <a:gdLst>
                <a:gd name="T0" fmla="*/ 111 w 116"/>
                <a:gd name="T1" fmla="*/ 0 h 46"/>
                <a:gd name="T2" fmla="*/ 56 w 116"/>
                <a:gd name="T3" fmla="*/ 15 h 46"/>
                <a:gd name="T4" fmla="*/ 0 w 116"/>
                <a:gd name="T5" fmla="*/ 31 h 46"/>
                <a:gd name="T6" fmla="*/ 5 w 116"/>
                <a:gd name="T7" fmla="*/ 46 h 46"/>
                <a:gd name="T8" fmla="*/ 60 w 116"/>
                <a:gd name="T9" fmla="*/ 31 h 46"/>
                <a:gd name="T10" fmla="*/ 116 w 116"/>
                <a:gd name="T11" fmla="*/ 15 h 46"/>
                <a:gd name="T12" fmla="*/ 111 w 116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46"/>
                <a:gd name="T23" fmla="*/ 116 w 116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46">
                  <a:moveTo>
                    <a:pt x="111" y="0"/>
                  </a:moveTo>
                  <a:lnTo>
                    <a:pt x="56" y="15"/>
                  </a:lnTo>
                  <a:lnTo>
                    <a:pt x="0" y="31"/>
                  </a:lnTo>
                  <a:lnTo>
                    <a:pt x="5" y="46"/>
                  </a:lnTo>
                  <a:lnTo>
                    <a:pt x="60" y="31"/>
                  </a:lnTo>
                  <a:lnTo>
                    <a:pt x="116" y="15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3" name="Freeform 1297"/>
            <p:cNvSpPr>
              <a:spLocks/>
            </p:cNvSpPr>
            <p:nvPr/>
          </p:nvSpPr>
          <p:spPr bwMode="auto">
            <a:xfrm>
              <a:off x="2053" y="3829"/>
              <a:ext cx="23" cy="15"/>
            </a:xfrm>
            <a:custGeom>
              <a:avLst/>
              <a:gdLst>
                <a:gd name="T0" fmla="*/ 55 w 113"/>
                <a:gd name="T1" fmla="*/ 16 h 74"/>
                <a:gd name="T2" fmla="*/ 111 w 113"/>
                <a:gd name="T3" fmla="*/ 0 h 74"/>
                <a:gd name="T4" fmla="*/ 113 w 113"/>
                <a:gd name="T5" fmla="*/ 13 h 74"/>
                <a:gd name="T6" fmla="*/ 112 w 113"/>
                <a:gd name="T7" fmla="*/ 26 h 74"/>
                <a:gd name="T8" fmla="*/ 108 w 113"/>
                <a:gd name="T9" fmla="*/ 38 h 74"/>
                <a:gd name="T10" fmla="*/ 102 w 113"/>
                <a:gd name="T11" fmla="*/ 49 h 74"/>
                <a:gd name="T12" fmla="*/ 94 w 113"/>
                <a:gd name="T13" fmla="*/ 59 h 74"/>
                <a:gd name="T14" fmla="*/ 83 w 113"/>
                <a:gd name="T15" fmla="*/ 67 h 74"/>
                <a:gd name="T16" fmla="*/ 71 w 113"/>
                <a:gd name="T17" fmla="*/ 71 h 74"/>
                <a:gd name="T18" fmla="*/ 58 w 113"/>
                <a:gd name="T19" fmla="*/ 74 h 74"/>
                <a:gd name="T20" fmla="*/ 45 w 113"/>
                <a:gd name="T21" fmla="*/ 73 h 74"/>
                <a:gd name="T22" fmla="*/ 33 w 113"/>
                <a:gd name="T23" fmla="*/ 69 h 74"/>
                <a:gd name="T24" fmla="*/ 22 w 113"/>
                <a:gd name="T25" fmla="*/ 63 h 74"/>
                <a:gd name="T26" fmla="*/ 12 w 113"/>
                <a:gd name="T27" fmla="*/ 55 h 74"/>
                <a:gd name="T28" fmla="*/ 4 w 113"/>
                <a:gd name="T29" fmla="*/ 44 h 74"/>
                <a:gd name="T30" fmla="*/ 0 w 113"/>
                <a:gd name="T31" fmla="*/ 31 h 74"/>
                <a:gd name="T32" fmla="*/ 55 w 113"/>
                <a:gd name="T33" fmla="*/ 16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74"/>
                <a:gd name="T53" fmla="*/ 113 w 113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74">
                  <a:moveTo>
                    <a:pt x="55" y="16"/>
                  </a:moveTo>
                  <a:lnTo>
                    <a:pt x="111" y="0"/>
                  </a:lnTo>
                  <a:lnTo>
                    <a:pt x="113" y="13"/>
                  </a:lnTo>
                  <a:lnTo>
                    <a:pt x="112" y="26"/>
                  </a:lnTo>
                  <a:lnTo>
                    <a:pt x="108" y="38"/>
                  </a:lnTo>
                  <a:lnTo>
                    <a:pt x="102" y="49"/>
                  </a:lnTo>
                  <a:lnTo>
                    <a:pt x="94" y="59"/>
                  </a:lnTo>
                  <a:lnTo>
                    <a:pt x="83" y="67"/>
                  </a:lnTo>
                  <a:lnTo>
                    <a:pt x="71" y="71"/>
                  </a:lnTo>
                  <a:lnTo>
                    <a:pt x="58" y="74"/>
                  </a:lnTo>
                  <a:lnTo>
                    <a:pt x="45" y="73"/>
                  </a:lnTo>
                  <a:lnTo>
                    <a:pt x="33" y="69"/>
                  </a:lnTo>
                  <a:lnTo>
                    <a:pt x="22" y="63"/>
                  </a:lnTo>
                  <a:lnTo>
                    <a:pt x="12" y="55"/>
                  </a:lnTo>
                  <a:lnTo>
                    <a:pt x="4" y="44"/>
                  </a:lnTo>
                  <a:lnTo>
                    <a:pt x="0" y="31"/>
                  </a:lnTo>
                  <a:lnTo>
                    <a:pt x="5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4" name="Freeform 1298"/>
            <p:cNvSpPr>
              <a:spLocks/>
            </p:cNvSpPr>
            <p:nvPr/>
          </p:nvSpPr>
          <p:spPr bwMode="auto">
            <a:xfrm>
              <a:off x="2053" y="3829"/>
              <a:ext cx="23" cy="15"/>
            </a:xfrm>
            <a:custGeom>
              <a:avLst/>
              <a:gdLst>
                <a:gd name="T0" fmla="*/ 111 w 113"/>
                <a:gd name="T1" fmla="*/ 0 h 74"/>
                <a:gd name="T2" fmla="*/ 113 w 113"/>
                <a:gd name="T3" fmla="*/ 13 h 74"/>
                <a:gd name="T4" fmla="*/ 112 w 113"/>
                <a:gd name="T5" fmla="*/ 26 h 74"/>
                <a:gd name="T6" fmla="*/ 108 w 113"/>
                <a:gd name="T7" fmla="*/ 38 h 74"/>
                <a:gd name="T8" fmla="*/ 102 w 113"/>
                <a:gd name="T9" fmla="*/ 49 h 74"/>
                <a:gd name="T10" fmla="*/ 94 w 113"/>
                <a:gd name="T11" fmla="*/ 59 h 74"/>
                <a:gd name="T12" fmla="*/ 83 w 113"/>
                <a:gd name="T13" fmla="*/ 67 h 74"/>
                <a:gd name="T14" fmla="*/ 71 w 113"/>
                <a:gd name="T15" fmla="*/ 71 h 74"/>
                <a:gd name="T16" fmla="*/ 58 w 113"/>
                <a:gd name="T17" fmla="*/ 74 h 74"/>
                <a:gd name="T18" fmla="*/ 45 w 113"/>
                <a:gd name="T19" fmla="*/ 73 h 74"/>
                <a:gd name="T20" fmla="*/ 33 w 113"/>
                <a:gd name="T21" fmla="*/ 69 h 74"/>
                <a:gd name="T22" fmla="*/ 22 w 113"/>
                <a:gd name="T23" fmla="*/ 63 h 74"/>
                <a:gd name="T24" fmla="*/ 12 w 113"/>
                <a:gd name="T25" fmla="*/ 55 h 74"/>
                <a:gd name="T26" fmla="*/ 4 w 113"/>
                <a:gd name="T27" fmla="*/ 44 h 74"/>
                <a:gd name="T28" fmla="*/ 0 w 113"/>
                <a:gd name="T29" fmla="*/ 31 h 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3"/>
                <a:gd name="T46" fmla="*/ 0 h 74"/>
                <a:gd name="T47" fmla="*/ 113 w 113"/>
                <a:gd name="T48" fmla="*/ 74 h 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3" h="74">
                  <a:moveTo>
                    <a:pt x="111" y="0"/>
                  </a:moveTo>
                  <a:lnTo>
                    <a:pt x="113" y="13"/>
                  </a:lnTo>
                  <a:lnTo>
                    <a:pt x="112" y="26"/>
                  </a:lnTo>
                  <a:lnTo>
                    <a:pt x="108" y="38"/>
                  </a:lnTo>
                  <a:lnTo>
                    <a:pt x="102" y="49"/>
                  </a:lnTo>
                  <a:lnTo>
                    <a:pt x="94" y="59"/>
                  </a:lnTo>
                  <a:lnTo>
                    <a:pt x="83" y="67"/>
                  </a:lnTo>
                  <a:lnTo>
                    <a:pt x="71" y="71"/>
                  </a:lnTo>
                  <a:lnTo>
                    <a:pt x="58" y="74"/>
                  </a:lnTo>
                  <a:lnTo>
                    <a:pt x="45" y="73"/>
                  </a:lnTo>
                  <a:lnTo>
                    <a:pt x="33" y="69"/>
                  </a:lnTo>
                  <a:lnTo>
                    <a:pt x="22" y="63"/>
                  </a:lnTo>
                  <a:lnTo>
                    <a:pt x="12" y="55"/>
                  </a:lnTo>
                  <a:lnTo>
                    <a:pt x="4" y="44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5" name="Freeform 1299"/>
            <p:cNvSpPr>
              <a:spLocks/>
            </p:cNvSpPr>
            <p:nvPr/>
          </p:nvSpPr>
          <p:spPr bwMode="auto">
            <a:xfrm>
              <a:off x="2058" y="3840"/>
              <a:ext cx="23" cy="14"/>
            </a:xfrm>
            <a:custGeom>
              <a:avLst/>
              <a:gdLst>
                <a:gd name="T0" fmla="*/ 58 w 113"/>
                <a:gd name="T1" fmla="*/ 57 h 73"/>
                <a:gd name="T2" fmla="*/ 2 w 113"/>
                <a:gd name="T3" fmla="*/ 73 h 73"/>
                <a:gd name="T4" fmla="*/ 0 w 113"/>
                <a:gd name="T5" fmla="*/ 61 h 73"/>
                <a:gd name="T6" fmla="*/ 1 w 113"/>
                <a:gd name="T7" fmla="*/ 47 h 73"/>
                <a:gd name="T8" fmla="*/ 5 w 113"/>
                <a:gd name="T9" fmla="*/ 35 h 73"/>
                <a:gd name="T10" fmla="*/ 11 w 113"/>
                <a:gd name="T11" fmla="*/ 24 h 73"/>
                <a:gd name="T12" fmla="*/ 19 w 113"/>
                <a:gd name="T13" fmla="*/ 14 h 73"/>
                <a:gd name="T14" fmla="*/ 30 w 113"/>
                <a:gd name="T15" fmla="*/ 7 h 73"/>
                <a:gd name="T16" fmla="*/ 42 w 113"/>
                <a:gd name="T17" fmla="*/ 2 h 73"/>
                <a:gd name="T18" fmla="*/ 55 w 113"/>
                <a:gd name="T19" fmla="*/ 0 h 73"/>
                <a:gd name="T20" fmla="*/ 68 w 113"/>
                <a:gd name="T21" fmla="*/ 1 h 73"/>
                <a:gd name="T22" fmla="*/ 80 w 113"/>
                <a:gd name="T23" fmla="*/ 4 h 73"/>
                <a:gd name="T24" fmla="*/ 91 w 113"/>
                <a:gd name="T25" fmla="*/ 11 h 73"/>
                <a:gd name="T26" fmla="*/ 101 w 113"/>
                <a:gd name="T27" fmla="*/ 19 h 73"/>
                <a:gd name="T28" fmla="*/ 108 w 113"/>
                <a:gd name="T29" fmla="*/ 30 h 73"/>
                <a:gd name="T30" fmla="*/ 113 w 113"/>
                <a:gd name="T31" fmla="*/ 42 h 73"/>
                <a:gd name="T32" fmla="*/ 58 w 113"/>
                <a:gd name="T33" fmla="*/ 57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73"/>
                <a:gd name="T53" fmla="*/ 113 w 113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73">
                  <a:moveTo>
                    <a:pt x="58" y="57"/>
                  </a:move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8" y="1"/>
                  </a:lnTo>
                  <a:lnTo>
                    <a:pt x="80" y="4"/>
                  </a:lnTo>
                  <a:lnTo>
                    <a:pt x="91" y="11"/>
                  </a:lnTo>
                  <a:lnTo>
                    <a:pt x="101" y="19"/>
                  </a:lnTo>
                  <a:lnTo>
                    <a:pt x="108" y="30"/>
                  </a:lnTo>
                  <a:lnTo>
                    <a:pt x="113" y="42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6" name="Freeform 1300"/>
            <p:cNvSpPr>
              <a:spLocks/>
            </p:cNvSpPr>
            <p:nvPr/>
          </p:nvSpPr>
          <p:spPr bwMode="auto">
            <a:xfrm>
              <a:off x="2058" y="3840"/>
              <a:ext cx="23" cy="14"/>
            </a:xfrm>
            <a:custGeom>
              <a:avLst/>
              <a:gdLst>
                <a:gd name="T0" fmla="*/ 2 w 113"/>
                <a:gd name="T1" fmla="*/ 73 h 73"/>
                <a:gd name="T2" fmla="*/ 0 w 113"/>
                <a:gd name="T3" fmla="*/ 61 h 73"/>
                <a:gd name="T4" fmla="*/ 1 w 113"/>
                <a:gd name="T5" fmla="*/ 47 h 73"/>
                <a:gd name="T6" fmla="*/ 5 w 113"/>
                <a:gd name="T7" fmla="*/ 35 h 73"/>
                <a:gd name="T8" fmla="*/ 11 w 113"/>
                <a:gd name="T9" fmla="*/ 24 h 73"/>
                <a:gd name="T10" fmla="*/ 19 w 113"/>
                <a:gd name="T11" fmla="*/ 14 h 73"/>
                <a:gd name="T12" fmla="*/ 30 w 113"/>
                <a:gd name="T13" fmla="*/ 7 h 73"/>
                <a:gd name="T14" fmla="*/ 42 w 113"/>
                <a:gd name="T15" fmla="*/ 2 h 73"/>
                <a:gd name="T16" fmla="*/ 55 w 113"/>
                <a:gd name="T17" fmla="*/ 0 h 73"/>
                <a:gd name="T18" fmla="*/ 68 w 113"/>
                <a:gd name="T19" fmla="*/ 1 h 73"/>
                <a:gd name="T20" fmla="*/ 80 w 113"/>
                <a:gd name="T21" fmla="*/ 4 h 73"/>
                <a:gd name="T22" fmla="*/ 91 w 113"/>
                <a:gd name="T23" fmla="*/ 11 h 73"/>
                <a:gd name="T24" fmla="*/ 101 w 113"/>
                <a:gd name="T25" fmla="*/ 19 h 73"/>
                <a:gd name="T26" fmla="*/ 108 w 113"/>
                <a:gd name="T27" fmla="*/ 30 h 73"/>
                <a:gd name="T28" fmla="*/ 113 w 113"/>
                <a:gd name="T29" fmla="*/ 42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3"/>
                <a:gd name="T46" fmla="*/ 0 h 73"/>
                <a:gd name="T47" fmla="*/ 113 w 113"/>
                <a:gd name="T48" fmla="*/ 73 h 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3" h="73">
                  <a:moveTo>
                    <a:pt x="2" y="73"/>
                  </a:moveTo>
                  <a:lnTo>
                    <a:pt x="0" y="61"/>
                  </a:lnTo>
                  <a:lnTo>
                    <a:pt x="1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8" y="1"/>
                  </a:lnTo>
                  <a:lnTo>
                    <a:pt x="80" y="4"/>
                  </a:lnTo>
                  <a:lnTo>
                    <a:pt x="91" y="11"/>
                  </a:lnTo>
                  <a:lnTo>
                    <a:pt x="101" y="19"/>
                  </a:lnTo>
                  <a:lnTo>
                    <a:pt x="108" y="30"/>
                  </a:lnTo>
                  <a:lnTo>
                    <a:pt x="113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7" name="Freeform 1301"/>
            <p:cNvSpPr>
              <a:spLocks/>
            </p:cNvSpPr>
            <p:nvPr/>
          </p:nvSpPr>
          <p:spPr bwMode="auto">
            <a:xfrm>
              <a:off x="2059" y="3848"/>
              <a:ext cx="29" cy="29"/>
            </a:xfrm>
            <a:custGeom>
              <a:avLst/>
              <a:gdLst>
                <a:gd name="T0" fmla="*/ 111 w 144"/>
                <a:gd name="T1" fmla="*/ 0 h 142"/>
                <a:gd name="T2" fmla="*/ 56 w 144"/>
                <a:gd name="T3" fmla="*/ 15 h 142"/>
                <a:gd name="T4" fmla="*/ 0 w 144"/>
                <a:gd name="T5" fmla="*/ 31 h 142"/>
                <a:gd name="T6" fmla="*/ 33 w 144"/>
                <a:gd name="T7" fmla="*/ 142 h 142"/>
                <a:gd name="T8" fmla="*/ 88 w 144"/>
                <a:gd name="T9" fmla="*/ 126 h 142"/>
                <a:gd name="T10" fmla="*/ 144 w 144"/>
                <a:gd name="T11" fmla="*/ 111 h 142"/>
                <a:gd name="T12" fmla="*/ 111 w 144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2"/>
                <a:gd name="T23" fmla="*/ 144 w 14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2">
                  <a:moveTo>
                    <a:pt x="111" y="0"/>
                  </a:moveTo>
                  <a:lnTo>
                    <a:pt x="56" y="15"/>
                  </a:lnTo>
                  <a:lnTo>
                    <a:pt x="0" y="31"/>
                  </a:lnTo>
                  <a:lnTo>
                    <a:pt x="33" y="142"/>
                  </a:lnTo>
                  <a:lnTo>
                    <a:pt x="88" y="126"/>
                  </a:lnTo>
                  <a:lnTo>
                    <a:pt x="144" y="11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8" name="Freeform 1302"/>
            <p:cNvSpPr>
              <a:spLocks/>
            </p:cNvSpPr>
            <p:nvPr/>
          </p:nvSpPr>
          <p:spPr bwMode="auto">
            <a:xfrm>
              <a:off x="2059" y="3848"/>
              <a:ext cx="29" cy="29"/>
            </a:xfrm>
            <a:custGeom>
              <a:avLst/>
              <a:gdLst>
                <a:gd name="T0" fmla="*/ 111 w 144"/>
                <a:gd name="T1" fmla="*/ 0 h 142"/>
                <a:gd name="T2" fmla="*/ 56 w 144"/>
                <a:gd name="T3" fmla="*/ 15 h 142"/>
                <a:gd name="T4" fmla="*/ 0 w 144"/>
                <a:gd name="T5" fmla="*/ 31 h 142"/>
                <a:gd name="T6" fmla="*/ 33 w 144"/>
                <a:gd name="T7" fmla="*/ 142 h 142"/>
                <a:gd name="T8" fmla="*/ 88 w 144"/>
                <a:gd name="T9" fmla="*/ 126 h 142"/>
                <a:gd name="T10" fmla="*/ 144 w 144"/>
                <a:gd name="T11" fmla="*/ 111 h 142"/>
                <a:gd name="T12" fmla="*/ 111 w 144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2"/>
                <a:gd name="T23" fmla="*/ 144 w 14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2">
                  <a:moveTo>
                    <a:pt x="111" y="0"/>
                  </a:moveTo>
                  <a:lnTo>
                    <a:pt x="56" y="15"/>
                  </a:lnTo>
                  <a:lnTo>
                    <a:pt x="0" y="31"/>
                  </a:lnTo>
                  <a:lnTo>
                    <a:pt x="33" y="142"/>
                  </a:lnTo>
                  <a:lnTo>
                    <a:pt x="88" y="126"/>
                  </a:lnTo>
                  <a:lnTo>
                    <a:pt x="144" y="111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09" name="Freeform 1303"/>
            <p:cNvSpPr>
              <a:spLocks/>
            </p:cNvSpPr>
            <p:nvPr/>
          </p:nvSpPr>
          <p:spPr bwMode="auto">
            <a:xfrm>
              <a:off x="2065" y="3873"/>
              <a:ext cx="11" cy="5"/>
            </a:xfrm>
            <a:custGeom>
              <a:avLst/>
              <a:gdLst>
                <a:gd name="T0" fmla="*/ 55 w 55"/>
                <a:gd name="T1" fmla="*/ 0 h 24"/>
                <a:gd name="T2" fmla="*/ 0 w 55"/>
                <a:gd name="T3" fmla="*/ 16 h 24"/>
                <a:gd name="T4" fmla="*/ 3 w 55"/>
                <a:gd name="T5" fmla="*/ 24 h 24"/>
                <a:gd name="T6" fmla="*/ 55 w 55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55" y="0"/>
                  </a:moveTo>
                  <a:lnTo>
                    <a:pt x="0" y="16"/>
                  </a:lnTo>
                  <a:lnTo>
                    <a:pt x="3" y="2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0" name="Line 1304"/>
            <p:cNvSpPr>
              <a:spLocks noChangeShapeType="1"/>
            </p:cNvSpPr>
            <p:nvPr/>
          </p:nvSpPr>
          <p:spPr bwMode="auto">
            <a:xfrm>
              <a:off x="2065" y="38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1" name="Freeform 1305"/>
            <p:cNvSpPr>
              <a:spLocks/>
            </p:cNvSpPr>
            <p:nvPr/>
          </p:nvSpPr>
          <p:spPr bwMode="auto">
            <a:xfrm>
              <a:off x="2066" y="3869"/>
              <a:ext cx="37" cy="46"/>
            </a:xfrm>
            <a:custGeom>
              <a:avLst/>
              <a:gdLst>
                <a:gd name="T0" fmla="*/ 104 w 187"/>
                <a:gd name="T1" fmla="*/ 0 h 233"/>
                <a:gd name="T2" fmla="*/ 52 w 187"/>
                <a:gd name="T3" fmla="*/ 23 h 233"/>
                <a:gd name="T4" fmla="*/ 0 w 187"/>
                <a:gd name="T5" fmla="*/ 47 h 233"/>
                <a:gd name="T6" fmla="*/ 83 w 187"/>
                <a:gd name="T7" fmla="*/ 233 h 233"/>
                <a:gd name="T8" fmla="*/ 135 w 187"/>
                <a:gd name="T9" fmla="*/ 210 h 233"/>
                <a:gd name="T10" fmla="*/ 187 w 187"/>
                <a:gd name="T11" fmla="*/ 186 h 233"/>
                <a:gd name="T12" fmla="*/ 104 w 187"/>
                <a:gd name="T13" fmla="*/ 0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33"/>
                <a:gd name="T23" fmla="*/ 187 w 187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33">
                  <a:moveTo>
                    <a:pt x="104" y="0"/>
                  </a:moveTo>
                  <a:lnTo>
                    <a:pt x="52" y="23"/>
                  </a:lnTo>
                  <a:lnTo>
                    <a:pt x="0" y="47"/>
                  </a:lnTo>
                  <a:lnTo>
                    <a:pt x="83" y="233"/>
                  </a:lnTo>
                  <a:lnTo>
                    <a:pt x="135" y="210"/>
                  </a:lnTo>
                  <a:lnTo>
                    <a:pt x="187" y="186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2" name="Freeform 1306"/>
            <p:cNvSpPr>
              <a:spLocks/>
            </p:cNvSpPr>
            <p:nvPr/>
          </p:nvSpPr>
          <p:spPr bwMode="auto">
            <a:xfrm>
              <a:off x="2066" y="3869"/>
              <a:ext cx="37" cy="46"/>
            </a:xfrm>
            <a:custGeom>
              <a:avLst/>
              <a:gdLst>
                <a:gd name="T0" fmla="*/ 104 w 187"/>
                <a:gd name="T1" fmla="*/ 0 h 233"/>
                <a:gd name="T2" fmla="*/ 52 w 187"/>
                <a:gd name="T3" fmla="*/ 23 h 233"/>
                <a:gd name="T4" fmla="*/ 0 w 187"/>
                <a:gd name="T5" fmla="*/ 47 h 233"/>
                <a:gd name="T6" fmla="*/ 83 w 187"/>
                <a:gd name="T7" fmla="*/ 233 h 233"/>
                <a:gd name="T8" fmla="*/ 135 w 187"/>
                <a:gd name="T9" fmla="*/ 210 h 233"/>
                <a:gd name="T10" fmla="*/ 187 w 187"/>
                <a:gd name="T11" fmla="*/ 186 h 233"/>
                <a:gd name="T12" fmla="*/ 104 w 187"/>
                <a:gd name="T13" fmla="*/ 0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33"/>
                <a:gd name="T23" fmla="*/ 187 w 187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33">
                  <a:moveTo>
                    <a:pt x="104" y="0"/>
                  </a:moveTo>
                  <a:lnTo>
                    <a:pt x="52" y="23"/>
                  </a:lnTo>
                  <a:lnTo>
                    <a:pt x="0" y="47"/>
                  </a:lnTo>
                  <a:lnTo>
                    <a:pt x="83" y="233"/>
                  </a:lnTo>
                  <a:lnTo>
                    <a:pt x="135" y="210"/>
                  </a:lnTo>
                  <a:lnTo>
                    <a:pt x="187" y="186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3" name="Freeform 1307"/>
            <p:cNvSpPr>
              <a:spLocks/>
            </p:cNvSpPr>
            <p:nvPr/>
          </p:nvSpPr>
          <p:spPr bwMode="auto">
            <a:xfrm>
              <a:off x="2083" y="3906"/>
              <a:ext cx="22" cy="16"/>
            </a:xfrm>
            <a:custGeom>
              <a:avLst/>
              <a:gdLst>
                <a:gd name="T0" fmla="*/ 52 w 110"/>
                <a:gd name="T1" fmla="*/ 24 h 81"/>
                <a:gd name="T2" fmla="*/ 104 w 110"/>
                <a:gd name="T3" fmla="*/ 0 h 81"/>
                <a:gd name="T4" fmla="*/ 109 w 110"/>
                <a:gd name="T5" fmla="*/ 13 h 81"/>
                <a:gd name="T6" fmla="*/ 110 w 110"/>
                <a:gd name="T7" fmla="*/ 26 h 81"/>
                <a:gd name="T8" fmla="*/ 108 w 110"/>
                <a:gd name="T9" fmla="*/ 38 h 81"/>
                <a:gd name="T10" fmla="*/ 103 w 110"/>
                <a:gd name="T11" fmla="*/ 50 h 81"/>
                <a:gd name="T12" fmla="*/ 97 w 110"/>
                <a:gd name="T13" fmla="*/ 62 h 81"/>
                <a:gd name="T14" fmla="*/ 87 w 110"/>
                <a:gd name="T15" fmla="*/ 70 h 81"/>
                <a:gd name="T16" fmla="*/ 76 w 110"/>
                <a:gd name="T17" fmla="*/ 76 h 81"/>
                <a:gd name="T18" fmla="*/ 63 w 110"/>
                <a:gd name="T19" fmla="*/ 80 h 81"/>
                <a:gd name="T20" fmla="*/ 50 w 110"/>
                <a:gd name="T21" fmla="*/ 81 h 81"/>
                <a:gd name="T22" fmla="*/ 38 w 110"/>
                <a:gd name="T23" fmla="*/ 79 h 81"/>
                <a:gd name="T24" fmla="*/ 26 w 110"/>
                <a:gd name="T25" fmla="*/ 75 h 81"/>
                <a:gd name="T26" fmla="*/ 15 w 110"/>
                <a:gd name="T27" fmla="*/ 68 h 81"/>
                <a:gd name="T28" fmla="*/ 6 w 110"/>
                <a:gd name="T29" fmla="*/ 58 h 81"/>
                <a:gd name="T30" fmla="*/ 0 w 110"/>
                <a:gd name="T31" fmla="*/ 47 h 81"/>
                <a:gd name="T32" fmla="*/ 52 w 110"/>
                <a:gd name="T33" fmla="*/ 24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1"/>
                <a:gd name="T53" fmla="*/ 110 w 11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1">
                  <a:moveTo>
                    <a:pt x="52" y="24"/>
                  </a:moveTo>
                  <a:lnTo>
                    <a:pt x="104" y="0"/>
                  </a:lnTo>
                  <a:lnTo>
                    <a:pt x="109" y="13"/>
                  </a:lnTo>
                  <a:lnTo>
                    <a:pt x="110" y="26"/>
                  </a:lnTo>
                  <a:lnTo>
                    <a:pt x="108" y="38"/>
                  </a:lnTo>
                  <a:lnTo>
                    <a:pt x="103" y="50"/>
                  </a:lnTo>
                  <a:lnTo>
                    <a:pt x="97" y="62"/>
                  </a:lnTo>
                  <a:lnTo>
                    <a:pt x="87" y="70"/>
                  </a:lnTo>
                  <a:lnTo>
                    <a:pt x="76" y="76"/>
                  </a:lnTo>
                  <a:lnTo>
                    <a:pt x="63" y="80"/>
                  </a:lnTo>
                  <a:lnTo>
                    <a:pt x="50" y="81"/>
                  </a:lnTo>
                  <a:lnTo>
                    <a:pt x="38" y="79"/>
                  </a:lnTo>
                  <a:lnTo>
                    <a:pt x="26" y="75"/>
                  </a:lnTo>
                  <a:lnTo>
                    <a:pt x="15" y="68"/>
                  </a:lnTo>
                  <a:lnTo>
                    <a:pt x="6" y="58"/>
                  </a:lnTo>
                  <a:lnTo>
                    <a:pt x="0" y="4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4" name="Freeform 1308"/>
            <p:cNvSpPr>
              <a:spLocks/>
            </p:cNvSpPr>
            <p:nvPr/>
          </p:nvSpPr>
          <p:spPr bwMode="auto">
            <a:xfrm>
              <a:off x="2083" y="3906"/>
              <a:ext cx="22" cy="16"/>
            </a:xfrm>
            <a:custGeom>
              <a:avLst/>
              <a:gdLst>
                <a:gd name="T0" fmla="*/ 104 w 110"/>
                <a:gd name="T1" fmla="*/ 0 h 81"/>
                <a:gd name="T2" fmla="*/ 109 w 110"/>
                <a:gd name="T3" fmla="*/ 13 h 81"/>
                <a:gd name="T4" fmla="*/ 110 w 110"/>
                <a:gd name="T5" fmla="*/ 26 h 81"/>
                <a:gd name="T6" fmla="*/ 108 w 110"/>
                <a:gd name="T7" fmla="*/ 38 h 81"/>
                <a:gd name="T8" fmla="*/ 103 w 110"/>
                <a:gd name="T9" fmla="*/ 50 h 81"/>
                <a:gd name="T10" fmla="*/ 97 w 110"/>
                <a:gd name="T11" fmla="*/ 62 h 81"/>
                <a:gd name="T12" fmla="*/ 87 w 110"/>
                <a:gd name="T13" fmla="*/ 70 h 81"/>
                <a:gd name="T14" fmla="*/ 76 w 110"/>
                <a:gd name="T15" fmla="*/ 76 h 81"/>
                <a:gd name="T16" fmla="*/ 63 w 110"/>
                <a:gd name="T17" fmla="*/ 80 h 81"/>
                <a:gd name="T18" fmla="*/ 50 w 110"/>
                <a:gd name="T19" fmla="*/ 81 h 81"/>
                <a:gd name="T20" fmla="*/ 38 w 110"/>
                <a:gd name="T21" fmla="*/ 79 h 81"/>
                <a:gd name="T22" fmla="*/ 26 w 110"/>
                <a:gd name="T23" fmla="*/ 75 h 81"/>
                <a:gd name="T24" fmla="*/ 15 w 110"/>
                <a:gd name="T25" fmla="*/ 68 h 81"/>
                <a:gd name="T26" fmla="*/ 6 w 110"/>
                <a:gd name="T27" fmla="*/ 58 h 81"/>
                <a:gd name="T28" fmla="*/ 0 w 110"/>
                <a:gd name="T29" fmla="*/ 47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1"/>
                <a:gd name="T47" fmla="*/ 110 w 110"/>
                <a:gd name="T48" fmla="*/ 81 h 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1">
                  <a:moveTo>
                    <a:pt x="104" y="0"/>
                  </a:moveTo>
                  <a:lnTo>
                    <a:pt x="109" y="13"/>
                  </a:lnTo>
                  <a:lnTo>
                    <a:pt x="110" y="26"/>
                  </a:lnTo>
                  <a:lnTo>
                    <a:pt x="108" y="38"/>
                  </a:lnTo>
                  <a:lnTo>
                    <a:pt x="103" y="50"/>
                  </a:lnTo>
                  <a:lnTo>
                    <a:pt x="97" y="62"/>
                  </a:lnTo>
                  <a:lnTo>
                    <a:pt x="87" y="70"/>
                  </a:lnTo>
                  <a:lnTo>
                    <a:pt x="76" y="76"/>
                  </a:lnTo>
                  <a:lnTo>
                    <a:pt x="63" y="80"/>
                  </a:lnTo>
                  <a:lnTo>
                    <a:pt x="50" y="81"/>
                  </a:lnTo>
                  <a:lnTo>
                    <a:pt x="38" y="79"/>
                  </a:lnTo>
                  <a:lnTo>
                    <a:pt x="26" y="75"/>
                  </a:lnTo>
                  <a:lnTo>
                    <a:pt x="15" y="68"/>
                  </a:lnTo>
                  <a:lnTo>
                    <a:pt x="6" y="58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5" name="Freeform 1309"/>
            <p:cNvSpPr>
              <a:spLocks/>
            </p:cNvSpPr>
            <p:nvPr/>
          </p:nvSpPr>
          <p:spPr bwMode="auto">
            <a:xfrm>
              <a:off x="2210" y="3569"/>
              <a:ext cx="55" cy="98"/>
            </a:xfrm>
            <a:custGeom>
              <a:avLst/>
              <a:gdLst>
                <a:gd name="T0" fmla="*/ 0 w 273"/>
                <a:gd name="T1" fmla="*/ 65 h 490"/>
                <a:gd name="T2" fmla="*/ 273 w 273"/>
                <a:gd name="T3" fmla="*/ 490 h 490"/>
                <a:gd name="T4" fmla="*/ 152 w 273"/>
                <a:gd name="T5" fmla="*/ 0 h 490"/>
                <a:gd name="T6" fmla="*/ 0 w 273"/>
                <a:gd name="T7" fmla="*/ 65 h 4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490"/>
                <a:gd name="T14" fmla="*/ 273 w 273"/>
                <a:gd name="T15" fmla="*/ 490 h 4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490">
                  <a:moveTo>
                    <a:pt x="0" y="65"/>
                  </a:moveTo>
                  <a:lnTo>
                    <a:pt x="273" y="490"/>
                  </a:lnTo>
                  <a:lnTo>
                    <a:pt x="15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716" name="Rectangle 1310"/>
            <p:cNvSpPr>
              <a:spLocks noChangeArrowheads="1"/>
            </p:cNvSpPr>
            <p:nvPr/>
          </p:nvSpPr>
          <p:spPr bwMode="auto">
            <a:xfrm>
              <a:off x="1791" y="3521"/>
              <a:ext cx="2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T</a:t>
              </a:r>
              <a:endParaRPr lang="en-US" altLang="zh-CN" sz="2000"/>
            </a:p>
          </p:txBody>
        </p:sp>
        <p:sp>
          <p:nvSpPr>
            <p:cNvPr id="37717" name="Freeform 1311"/>
            <p:cNvSpPr>
              <a:spLocks/>
            </p:cNvSpPr>
            <p:nvPr/>
          </p:nvSpPr>
          <p:spPr bwMode="auto">
            <a:xfrm>
              <a:off x="2210" y="3569"/>
              <a:ext cx="55" cy="98"/>
            </a:xfrm>
            <a:custGeom>
              <a:avLst/>
              <a:gdLst>
                <a:gd name="T0" fmla="*/ 0 w 273"/>
                <a:gd name="T1" fmla="*/ 65 h 490"/>
                <a:gd name="T2" fmla="*/ 273 w 273"/>
                <a:gd name="T3" fmla="*/ 490 h 490"/>
                <a:gd name="T4" fmla="*/ 152 w 273"/>
                <a:gd name="T5" fmla="*/ 0 h 490"/>
                <a:gd name="T6" fmla="*/ 0 w 273"/>
                <a:gd name="T7" fmla="*/ 65 h 4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490"/>
                <a:gd name="T14" fmla="*/ 273 w 273"/>
                <a:gd name="T15" fmla="*/ 490 h 4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490">
                  <a:moveTo>
                    <a:pt x="0" y="65"/>
                  </a:moveTo>
                  <a:lnTo>
                    <a:pt x="273" y="490"/>
                  </a:lnTo>
                  <a:lnTo>
                    <a:pt x="152" y="0"/>
                  </a:lnTo>
                  <a:lnTo>
                    <a:pt x="0" y="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9056" name="Text Box 1312"/>
          <p:cNvSpPr txBox="1">
            <a:spLocks noChangeArrowheads="1"/>
          </p:cNvSpPr>
          <p:nvPr/>
        </p:nvSpPr>
        <p:spPr bwMode="auto">
          <a:xfrm>
            <a:off x="2782889" y="594995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 i="1"/>
              <a:t>T </a:t>
            </a:r>
            <a:r>
              <a:rPr lang="en-US" altLang="zh-CN" sz="2400" b="0"/>
              <a:t>= </a:t>
            </a:r>
            <a:r>
              <a:rPr lang="en-US" altLang="zh-CN" sz="2400" b="0" i="1"/>
              <a:t>M</a:t>
            </a:r>
            <a:r>
              <a:rPr lang="en-US" altLang="zh-CN" sz="2400" b="0" baseline="-25000"/>
              <a:t>e</a:t>
            </a:r>
          </a:p>
        </p:txBody>
      </p:sp>
      <p:grpSp>
        <p:nvGrpSpPr>
          <p:cNvPr id="4" name="Group 1317"/>
          <p:cNvGrpSpPr>
            <a:grpSpLocks/>
          </p:cNvGrpSpPr>
          <p:nvPr/>
        </p:nvGrpSpPr>
        <p:grpSpPr bwMode="auto">
          <a:xfrm>
            <a:off x="3216275" y="2708276"/>
            <a:ext cx="5257800" cy="1685925"/>
            <a:chOff x="1066" y="1199"/>
            <a:chExt cx="3312" cy="1062"/>
          </a:xfrm>
        </p:grpSpPr>
        <p:grpSp>
          <p:nvGrpSpPr>
            <p:cNvPr id="36882" name="Group 1316"/>
            <p:cNvGrpSpPr>
              <a:grpSpLocks/>
            </p:cNvGrpSpPr>
            <p:nvPr/>
          </p:nvGrpSpPr>
          <p:grpSpPr bwMode="auto">
            <a:xfrm>
              <a:off x="1066" y="1199"/>
              <a:ext cx="3312" cy="1034"/>
              <a:chOff x="1066" y="1199"/>
              <a:chExt cx="3312" cy="1034"/>
            </a:xfrm>
          </p:grpSpPr>
          <p:sp>
            <p:nvSpPr>
              <p:cNvPr id="36884" name="Freeform 62"/>
              <p:cNvSpPr>
                <a:spLocks/>
              </p:cNvSpPr>
              <p:nvPr/>
            </p:nvSpPr>
            <p:spPr bwMode="auto">
              <a:xfrm>
                <a:off x="3839" y="1433"/>
                <a:ext cx="12" cy="23"/>
              </a:xfrm>
              <a:custGeom>
                <a:avLst/>
                <a:gdLst>
                  <a:gd name="T0" fmla="*/ 0 w 58"/>
                  <a:gd name="T1" fmla="*/ 58 h 115"/>
                  <a:gd name="T2" fmla="*/ 0 w 58"/>
                  <a:gd name="T3" fmla="*/ 0 h 115"/>
                  <a:gd name="T4" fmla="*/ 14 w 58"/>
                  <a:gd name="T5" fmla="*/ 1 h 115"/>
                  <a:gd name="T6" fmla="*/ 26 w 58"/>
                  <a:gd name="T7" fmla="*/ 5 h 115"/>
                  <a:gd name="T8" fmla="*/ 36 w 58"/>
                  <a:gd name="T9" fmla="*/ 12 h 115"/>
                  <a:gd name="T10" fmla="*/ 46 w 58"/>
                  <a:gd name="T11" fmla="*/ 22 h 115"/>
                  <a:gd name="T12" fmla="*/ 53 w 58"/>
                  <a:gd name="T13" fmla="*/ 32 h 115"/>
                  <a:gd name="T14" fmla="*/ 57 w 58"/>
                  <a:gd name="T15" fmla="*/ 44 h 115"/>
                  <a:gd name="T16" fmla="*/ 58 w 58"/>
                  <a:gd name="T17" fmla="*/ 58 h 115"/>
                  <a:gd name="T18" fmla="*/ 57 w 58"/>
                  <a:gd name="T19" fmla="*/ 71 h 115"/>
                  <a:gd name="T20" fmla="*/ 53 w 58"/>
                  <a:gd name="T21" fmla="*/ 83 h 115"/>
                  <a:gd name="T22" fmla="*/ 46 w 58"/>
                  <a:gd name="T23" fmla="*/ 93 h 115"/>
                  <a:gd name="T24" fmla="*/ 36 w 58"/>
                  <a:gd name="T25" fmla="*/ 103 h 115"/>
                  <a:gd name="T26" fmla="*/ 26 w 58"/>
                  <a:gd name="T27" fmla="*/ 110 h 115"/>
                  <a:gd name="T28" fmla="*/ 14 w 58"/>
                  <a:gd name="T29" fmla="*/ 114 h 115"/>
                  <a:gd name="T30" fmla="*/ 0 w 58"/>
                  <a:gd name="T31" fmla="*/ 115 h 115"/>
                  <a:gd name="T32" fmla="*/ 0 w 58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0" y="58"/>
                    </a:move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3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3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5" name="Freeform 63"/>
              <p:cNvSpPr>
                <a:spLocks/>
              </p:cNvSpPr>
              <p:nvPr/>
            </p:nvSpPr>
            <p:spPr bwMode="auto">
              <a:xfrm>
                <a:off x="3839" y="1433"/>
                <a:ext cx="12" cy="23"/>
              </a:xfrm>
              <a:custGeom>
                <a:avLst/>
                <a:gdLst>
                  <a:gd name="T0" fmla="*/ 0 w 58"/>
                  <a:gd name="T1" fmla="*/ 0 h 115"/>
                  <a:gd name="T2" fmla="*/ 14 w 58"/>
                  <a:gd name="T3" fmla="*/ 1 h 115"/>
                  <a:gd name="T4" fmla="*/ 26 w 58"/>
                  <a:gd name="T5" fmla="*/ 5 h 115"/>
                  <a:gd name="T6" fmla="*/ 36 w 58"/>
                  <a:gd name="T7" fmla="*/ 12 h 115"/>
                  <a:gd name="T8" fmla="*/ 46 w 58"/>
                  <a:gd name="T9" fmla="*/ 22 h 115"/>
                  <a:gd name="T10" fmla="*/ 53 w 58"/>
                  <a:gd name="T11" fmla="*/ 32 h 115"/>
                  <a:gd name="T12" fmla="*/ 57 w 58"/>
                  <a:gd name="T13" fmla="*/ 44 h 115"/>
                  <a:gd name="T14" fmla="*/ 58 w 58"/>
                  <a:gd name="T15" fmla="*/ 58 h 115"/>
                  <a:gd name="T16" fmla="*/ 57 w 58"/>
                  <a:gd name="T17" fmla="*/ 71 h 115"/>
                  <a:gd name="T18" fmla="*/ 53 w 58"/>
                  <a:gd name="T19" fmla="*/ 83 h 115"/>
                  <a:gd name="T20" fmla="*/ 46 w 58"/>
                  <a:gd name="T21" fmla="*/ 93 h 115"/>
                  <a:gd name="T22" fmla="*/ 36 w 58"/>
                  <a:gd name="T23" fmla="*/ 103 h 115"/>
                  <a:gd name="T24" fmla="*/ 26 w 58"/>
                  <a:gd name="T25" fmla="*/ 110 h 115"/>
                  <a:gd name="T26" fmla="*/ 14 w 58"/>
                  <a:gd name="T27" fmla="*/ 114 h 115"/>
                  <a:gd name="T28" fmla="*/ 0 w 58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0" y="0"/>
                    </a:moveTo>
                    <a:lnTo>
                      <a:pt x="14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3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3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6" name="Freeform 64"/>
              <p:cNvSpPr>
                <a:spLocks/>
              </p:cNvSpPr>
              <p:nvPr/>
            </p:nvSpPr>
            <p:spPr bwMode="auto">
              <a:xfrm>
                <a:off x="1491" y="1433"/>
                <a:ext cx="2348" cy="23"/>
              </a:xfrm>
              <a:custGeom>
                <a:avLst/>
                <a:gdLst>
                  <a:gd name="T0" fmla="*/ 11740 w 11740"/>
                  <a:gd name="T1" fmla="*/ 115 h 115"/>
                  <a:gd name="T2" fmla="*/ 11740 w 11740"/>
                  <a:gd name="T3" fmla="*/ 58 h 115"/>
                  <a:gd name="T4" fmla="*/ 11740 w 11740"/>
                  <a:gd name="T5" fmla="*/ 0 h 115"/>
                  <a:gd name="T6" fmla="*/ 0 w 11740"/>
                  <a:gd name="T7" fmla="*/ 0 h 115"/>
                  <a:gd name="T8" fmla="*/ 0 w 11740"/>
                  <a:gd name="T9" fmla="*/ 58 h 115"/>
                  <a:gd name="T10" fmla="*/ 0 w 11740"/>
                  <a:gd name="T11" fmla="*/ 115 h 115"/>
                  <a:gd name="T12" fmla="*/ 11740 w 11740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40"/>
                  <a:gd name="T22" fmla="*/ 0 h 115"/>
                  <a:gd name="T23" fmla="*/ 11740 w 11740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40" h="115">
                    <a:moveTo>
                      <a:pt x="11740" y="115"/>
                    </a:moveTo>
                    <a:lnTo>
                      <a:pt x="11740" y="58"/>
                    </a:lnTo>
                    <a:lnTo>
                      <a:pt x="11740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5"/>
                    </a:lnTo>
                    <a:lnTo>
                      <a:pt x="11740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7" name="Freeform 65"/>
              <p:cNvSpPr>
                <a:spLocks/>
              </p:cNvSpPr>
              <p:nvPr/>
            </p:nvSpPr>
            <p:spPr bwMode="auto">
              <a:xfrm>
                <a:off x="1491" y="1433"/>
                <a:ext cx="2348" cy="23"/>
              </a:xfrm>
              <a:custGeom>
                <a:avLst/>
                <a:gdLst>
                  <a:gd name="T0" fmla="*/ 11740 w 11740"/>
                  <a:gd name="T1" fmla="*/ 115 h 115"/>
                  <a:gd name="T2" fmla="*/ 11740 w 11740"/>
                  <a:gd name="T3" fmla="*/ 58 h 115"/>
                  <a:gd name="T4" fmla="*/ 11740 w 11740"/>
                  <a:gd name="T5" fmla="*/ 0 h 115"/>
                  <a:gd name="T6" fmla="*/ 0 w 11740"/>
                  <a:gd name="T7" fmla="*/ 0 h 115"/>
                  <a:gd name="T8" fmla="*/ 0 w 11740"/>
                  <a:gd name="T9" fmla="*/ 58 h 115"/>
                  <a:gd name="T10" fmla="*/ 0 w 11740"/>
                  <a:gd name="T11" fmla="*/ 115 h 115"/>
                  <a:gd name="T12" fmla="*/ 11740 w 11740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40"/>
                  <a:gd name="T22" fmla="*/ 0 h 115"/>
                  <a:gd name="T23" fmla="*/ 11740 w 11740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40" h="115">
                    <a:moveTo>
                      <a:pt x="11740" y="115"/>
                    </a:moveTo>
                    <a:lnTo>
                      <a:pt x="11740" y="58"/>
                    </a:lnTo>
                    <a:lnTo>
                      <a:pt x="11740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5"/>
                    </a:lnTo>
                    <a:lnTo>
                      <a:pt x="1174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8" name="Freeform 66"/>
              <p:cNvSpPr>
                <a:spLocks/>
              </p:cNvSpPr>
              <p:nvPr/>
            </p:nvSpPr>
            <p:spPr bwMode="auto">
              <a:xfrm>
                <a:off x="1480" y="1433"/>
                <a:ext cx="11" cy="23"/>
              </a:xfrm>
              <a:custGeom>
                <a:avLst/>
                <a:gdLst>
                  <a:gd name="T0" fmla="*/ 57 w 57"/>
                  <a:gd name="T1" fmla="*/ 58 h 115"/>
                  <a:gd name="T2" fmla="*/ 57 w 57"/>
                  <a:gd name="T3" fmla="*/ 115 h 115"/>
                  <a:gd name="T4" fmla="*/ 44 w 57"/>
                  <a:gd name="T5" fmla="*/ 114 h 115"/>
                  <a:gd name="T6" fmla="*/ 32 w 57"/>
                  <a:gd name="T7" fmla="*/ 110 h 115"/>
                  <a:gd name="T8" fmla="*/ 22 w 57"/>
                  <a:gd name="T9" fmla="*/ 103 h 115"/>
                  <a:gd name="T10" fmla="*/ 12 w 57"/>
                  <a:gd name="T11" fmla="*/ 93 h 115"/>
                  <a:gd name="T12" fmla="*/ 5 w 57"/>
                  <a:gd name="T13" fmla="*/ 83 h 115"/>
                  <a:gd name="T14" fmla="*/ 1 w 57"/>
                  <a:gd name="T15" fmla="*/ 71 h 115"/>
                  <a:gd name="T16" fmla="*/ 0 w 57"/>
                  <a:gd name="T17" fmla="*/ 58 h 115"/>
                  <a:gd name="T18" fmla="*/ 1 w 57"/>
                  <a:gd name="T19" fmla="*/ 44 h 115"/>
                  <a:gd name="T20" fmla="*/ 5 w 57"/>
                  <a:gd name="T21" fmla="*/ 32 h 115"/>
                  <a:gd name="T22" fmla="*/ 12 w 57"/>
                  <a:gd name="T23" fmla="*/ 22 h 115"/>
                  <a:gd name="T24" fmla="*/ 22 w 57"/>
                  <a:gd name="T25" fmla="*/ 12 h 115"/>
                  <a:gd name="T26" fmla="*/ 32 w 57"/>
                  <a:gd name="T27" fmla="*/ 5 h 115"/>
                  <a:gd name="T28" fmla="*/ 44 w 57"/>
                  <a:gd name="T29" fmla="*/ 1 h 115"/>
                  <a:gd name="T30" fmla="*/ 57 w 57"/>
                  <a:gd name="T31" fmla="*/ 0 h 115"/>
                  <a:gd name="T32" fmla="*/ 57 w 57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5"/>
                  <a:gd name="T53" fmla="*/ 57 w 57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5">
                    <a:moveTo>
                      <a:pt x="57" y="58"/>
                    </a:moveTo>
                    <a:lnTo>
                      <a:pt x="57" y="115"/>
                    </a:ln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9" name="Freeform 67"/>
              <p:cNvSpPr>
                <a:spLocks/>
              </p:cNvSpPr>
              <p:nvPr/>
            </p:nvSpPr>
            <p:spPr bwMode="auto">
              <a:xfrm>
                <a:off x="1480" y="1433"/>
                <a:ext cx="11" cy="23"/>
              </a:xfrm>
              <a:custGeom>
                <a:avLst/>
                <a:gdLst>
                  <a:gd name="T0" fmla="*/ 57 w 57"/>
                  <a:gd name="T1" fmla="*/ 115 h 115"/>
                  <a:gd name="T2" fmla="*/ 44 w 57"/>
                  <a:gd name="T3" fmla="*/ 114 h 115"/>
                  <a:gd name="T4" fmla="*/ 32 w 57"/>
                  <a:gd name="T5" fmla="*/ 110 h 115"/>
                  <a:gd name="T6" fmla="*/ 22 w 57"/>
                  <a:gd name="T7" fmla="*/ 103 h 115"/>
                  <a:gd name="T8" fmla="*/ 12 w 57"/>
                  <a:gd name="T9" fmla="*/ 93 h 115"/>
                  <a:gd name="T10" fmla="*/ 5 w 57"/>
                  <a:gd name="T11" fmla="*/ 83 h 115"/>
                  <a:gd name="T12" fmla="*/ 1 w 57"/>
                  <a:gd name="T13" fmla="*/ 71 h 115"/>
                  <a:gd name="T14" fmla="*/ 0 w 57"/>
                  <a:gd name="T15" fmla="*/ 58 h 115"/>
                  <a:gd name="T16" fmla="*/ 1 w 57"/>
                  <a:gd name="T17" fmla="*/ 44 h 115"/>
                  <a:gd name="T18" fmla="*/ 5 w 57"/>
                  <a:gd name="T19" fmla="*/ 32 h 115"/>
                  <a:gd name="T20" fmla="*/ 12 w 57"/>
                  <a:gd name="T21" fmla="*/ 22 h 115"/>
                  <a:gd name="T22" fmla="*/ 22 w 57"/>
                  <a:gd name="T23" fmla="*/ 12 h 115"/>
                  <a:gd name="T24" fmla="*/ 32 w 57"/>
                  <a:gd name="T25" fmla="*/ 5 h 115"/>
                  <a:gd name="T26" fmla="*/ 44 w 57"/>
                  <a:gd name="T27" fmla="*/ 1 h 115"/>
                  <a:gd name="T28" fmla="*/ 57 w 57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5"/>
                  <a:gd name="T47" fmla="*/ 57 w 57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5">
                    <a:moveTo>
                      <a:pt x="57" y="115"/>
                    </a:move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0" name="Line 68"/>
              <p:cNvSpPr>
                <a:spLocks noChangeShapeType="1"/>
              </p:cNvSpPr>
              <p:nvPr/>
            </p:nvSpPr>
            <p:spPr bwMode="auto">
              <a:xfrm flipH="1">
                <a:off x="1491" y="2035"/>
                <a:ext cx="23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1" name="Freeform 69"/>
              <p:cNvSpPr>
                <a:spLocks/>
              </p:cNvSpPr>
              <p:nvPr/>
            </p:nvSpPr>
            <p:spPr bwMode="auto">
              <a:xfrm>
                <a:off x="3839" y="2023"/>
                <a:ext cx="12" cy="23"/>
              </a:xfrm>
              <a:custGeom>
                <a:avLst/>
                <a:gdLst>
                  <a:gd name="T0" fmla="*/ 0 w 58"/>
                  <a:gd name="T1" fmla="*/ 58 h 115"/>
                  <a:gd name="T2" fmla="*/ 0 w 58"/>
                  <a:gd name="T3" fmla="*/ 0 h 115"/>
                  <a:gd name="T4" fmla="*/ 14 w 58"/>
                  <a:gd name="T5" fmla="*/ 1 h 115"/>
                  <a:gd name="T6" fmla="*/ 26 w 58"/>
                  <a:gd name="T7" fmla="*/ 6 h 115"/>
                  <a:gd name="T8" fmla="*/ 36 w 58"/>
                  <a:gd name="T9" fmla="*/ 12 h 115"/>
                  <a:gd name="T10" fmla="*/ 46 w 58"/>
                  <a:gd name="T11" fmla="*/ 22 h 115"/>
                  <a:gd name="T12" fmla="*/ 53 w 58"/>
                  <a:gd name="T13" fmla="*/ 32 h 115"/>
                  <a:gd name="T14" fmla="*/ 57 w 58"/>
                  <a:gd name="T15" fmla="*/ 44 h 115"/>
                  <a:gd name="T16" fmla="*/ 58 w 58"/>
                  <a:gd name="T17" fmla="*/ 58 h 115"/>
                  <a:gd name="T18" fmla="*/ 57 w 58"/>
                  <a:gd name="T19" fmla="*/ 71 h 115"/>
                  <a:gd name="T20" fmla="*/ 53 w 58"/>
                  <a:gd name="T21" fmla="*/ 83 h 115"/>
                  <a:gd name="T22" fmla="*/ 46 w 58"/>
                  <a:gd name="T23" fmla="*/ 93 h 115"/>
                  <a:gd name="T24" fmla="*/ 36 w 58"/>
                  <a:gd name="T25" fmla="*/ 103 h 115"/>
                  <a:gd name="T26" fmla="*/ 26 w 58"/>
                  <a:gd name="T27" fmla="*/ 110 h 115"/>
                  <a:gd name="T28" fmla="*/ 14 w 58"/>
                  <a:gd name="T29" fmla="*/ 114 h 115"/>
                  <a:gd name="T30" fmla="*/ 0 w 58"/>
                  <a:gd name="T31" fmla="*/ 115 h 115"/>
                  <a:gd name="T32" fmla="*/ 0 w 58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0" y="58"/>
                    </a:moveTo>
                    <a:lnTo>
                      <a:pt x="0" y="0"/>
                    </a:lnTo>
                    <a:lnTo>
                      <a:pt x="14" y="1"/>
                    </a:lnTo>
                    <a:lnTo>
                      <a:pt x="26" y="6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3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3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2" name="Freeform 70"/>
              <p:cNvSpPr>
                <a:spLocks/>
              </p:cNvSpPr>
              <p:nvPr/>
            </p:nvSpPr>
            <p:spPr bwMode="auto">
              <a:xfrm>
                <a:off x="3839" y="2023"/>
                <a:ext cx="12" cy="23"/>
              </a:xfrm>
              <a:custGeom>
                <a:avLst/>
                <a:gdLst>
                  <a:gd name="T0" fmla="*/ 0 w 58"/>
                  <a:gd name="T1" fmla="*/ 0 h 115"/>
                  <a:gd name="T2" fmla="*/ 14 w 58"/>
                  <a:gd name="T3" fmla="*/ 1 h 115"/>
                  <a:gd name="T4" fmla="*/ 26 w 58"/>
                  <a:gd name="T5" fmla="*/ 6 h 115"/>
                  <a:gd name="T6" fmla="*/ 36 w 58"/>
                  <a:gd name="T7" fmla="*/ 12 h 115"/>
                  <a:gd name="T8" fmla="*/ 46 w 58"/>
                  <a:gd name="T9" fmla="*/ 22 h 115"/>
                  <a:gd name="T10" fmla="*/ 53 w 58"/>
                  <a:gd name="T11" fmla="*/ 32 h 115"/>
                  <a:gd name="T12" fmla="*/ 57 w 58"/>
                  <a:gd name="T13" fmla="*/ 44 h 115"/>
                  <a:gd name="T14" fmla="*/ 58 w 58"/>
                  <a:gd name="T15" fmla="*/ 58 h 115"/>
                  <a:gd name="T16" fmla="*/ 57 w 58"/>
                  <a:gd name="T17" fmla="*/ 71 h 115"/>
                  <a:gd name="T18" fmla="*/ 53 w 58"/>
                  <a:gd name="T19" fmla="*/ 83 h 115"/>
                  <a:gd name="T20" fmla="*/ 46 w 58"/>
                  <a:gd name="T21" fmla="*/ 93 h 115"/>
                  <a:gd name="T22" fmla="*/ 36 w 58"/>
                  <a:gd name="T23" fmla="*/ 103 h 115"/>
                  <a:gd name="T24" fmla="*/ 26 w 58"/>
                  <a:gd name="T25" fmla="*/ 110 h 115"/>
                  <a:gd name="T26" fmla="*/ 14 w 58"/>
                  <a:gd name="T27" fmla="*/ 114 h 115"/>
                  <a:gd name="T28" fmla="*/ 0 w 58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0" y="0"/>
                    </a:moveTo>
                    <a:lnTo>
                      <a:pt x="14" y="1"/>
                    </a:lnTo>
                    <a:lnTo>
                      <a:pt x="26" y="6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3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3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3" name="Freeform 71"/>
              <p:cNvSpPr>
                <a:spLocks/>
              </p:cNvSpPr>
              <p:nvPr/>
            </p:nvSpPr>
            <p:spPr bwMode="auto">
              <a:xfrm>
                <a:off x="1491" y="2023"/>
                <a:ext cx="2348" cy="23"/>
              </a:xfrm>
              <a:custGeom>
                <a:avLst/>
                <a:gdLst>
                  <a:gd name="T0" fmla="*/ 11740 w 11740"/>
                  <a:gd name="T1" fmla="*/ 115 h 115"/>
                  <a:gd name="T2" fmla="*/ 11740 w 11740"/>
                  <a:gd name="T3" fmla="*/ 58 h 115"/>
                  <a:gd name="T4" fmla="*/ 11740 w 11740"/>
                  <a:gd name="T5" fmla="*/ 0 h 115"/>
                  <a:gd name="T6" fmla="*/ 0 w 11740"/>
                  <a:gd name="T7" fmla="*/ 0 h 115"/>
                  <a:gd name="T8" fmla="*/ 0 w 11740"/>
                  <a:gd name="T9" fmla="*/ 58 h 115"/>
                  <a:gd name="T10" fmla="*/ 0 w 11740"/>
                  <a:gd name="T11" fmla="*/ 115 h 115"/>
                  <a:gd name="T12" fmla="*/ 11740 w 11740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40"/>
                  <a:gd name="T22" fmla="*/ 0 h 115"/>
                  <a:gd name="T23" fmla="*/ 11740 w 11740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40" h="115">
                    <a:moveTo>
                      <a:pt x="11740" y="115"/>
                    </a:moveTo>
                    <a:lnTo>
                      <a:pt x="11740" y="58"/>
                    </a:lnTo>
                    <a:lnTo>
                      <a:pt x="11740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5"/>
                    </a:lnTo>
                    <a:lnTo>
                      <a:pt x="11740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4" name="Freeform 72"/>
              <p:cNvSpPr>
                <a:spLocks/>
              </p:cNvSpPr>
              <p:nvPr/>
            </p:nvSpPr>
            <p:spPr bwMode="auto">
              <a:xfrm>
                <a:off x="1491" y="2023"/>
                <a:ext cx="2348" cy="23"/>
              </a:xfrm>
              <a:custGeom>
                <a:avLst/>
                <a:gdLst>
                  <a:gd name="T0" fmla="*/ 11740 w 11740"/>
                  <a:gd name="T1" fmla="*/ 115 h 115"/>
                  <a:gd name="T2" fmla="*/ 11740 w 11740"/>
                  <a:gd name="T3" fmla="*/ 58 h 115"/>
                  <a:gd name="T4" fmla="*/ 11740 w 11740"/>
                  <a:gd name="T5" fmla="*/ 0 h 115"/>
                  <a:gd name="T6" fmla="*/ 0 w 11740"/>
                  <a:gd name="T7" fmla="*/ 0 h 115"/>
                  <a:gd name="T8" fmla="*/ 0 w 11740"/>
                  <a:gd name="T9" fmla="*/ 58 h 115"/>
                  <a:gd name="T10" fmla="*/ 0 w 11740"/>
                  <a:gd name="T11" fmla="*/ 115 h 115"/>
                  <a:gd name="T12" fmla="*/ 11740 w 11740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40"/>
                  <a:gd name="T22" fmla="*/ 0 h 115"/>
                  <a:gd name="T23" fmla="*/ 11740 w 11740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40" h="115">
                    <a:moveTo>
                      <a:pt x="11740" y="115"/>
                    </a:moveTo>
                    <a:lnTo>
                      <a:pt x="11740" y="58"/>
                    </a:lnTo>
                    <a:lnTo>
                      <a:pt x="11740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5"/>
                    </a:lnTo>
                    <a:lnTo>
                      <a:pt x="1174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5" name="Freeform 73"/>
              <p:cNvSpPr>
                <a:spLocks/>
              </p:cNvSpPr>
              <p:nvPr/>
            </p:nvSpPr>
            <p:spPr bwMode="auto">
              <a:xfrm>
                <a:off x="1480" y="2023"/>
                <a:ext cx="11" cy="23"/>
              </a:xfrm>
              <a:custGeom>
                <a:avLst/>
                <a:gdLst>
                  <a:gd name="T0" fmla="*/ 57 w 57"/>
                  <a:gd name="T1" fmla="*/ 58 h 115"/>
                  <a:gd name="T2" fmla="*/ 57 w 57"/>
                  <a:gd name="T3" fmla="*/ 115 h 115"/>
                  <a:gd name="T4" fmla="*/ 44 w 57"/>
                  <a:gd name="T5" fmla="*/ 114 h 115"/>
                  <a:gd name="T6" fmla="*/ 32 w 57"/>
                  <a:gd name="T7" fmla="*/ 110 h 115"/>
                  <a:gd name="T8" fmla="*/ 22 w 57"/>
                  <a:gd name="T9" fmla="*/ 103 h 115"/>
                  <a:gd name="T10" fmla="*/ 12 w 57"/>
                  <a:gd name="T11" fmla="*/ 93 h 115"/>
                  <a:gd name="T12" fmla="*/ 5 w 57"/>
                  <a:gd name="T13" fmla="*/ 83 h 115"/>
                  <a:gd name="T14" fmla="*/ 1 w 57"/>
                  <a:gd name="T15" fmla="*/ 71 h 115"/>
                  <a:gd name="T16" fmla="*/ 0 w 57"/>
                  <a:gd name="T17" fmla="*/ 58 h 115"/>
                  <a:gd name="T18" fmla="*/ 1 w 57"/>
                  <a:gd name="T19" fmla="*/ 44 h 115"/>
                  <a:gd name="T20" fmla="*/ 5 w 57"/>
                  <a:gd name="T21" fmla="*/ 32 h 115"/>
                  <a:gd name="T22" fmla="*/ 12 w 57"/>
                  <a:gd name="T23" fmla="*/ 22 h 115"/>
                  <a:gd name="T24" fmla="*/ 22 w 57"/>
                  <a:gd name="T25" fmla="*/ 12 h 115"/>
                  <a:gd name="T26" fmla="*/ 32 w 57"/>
                  <a:gd name="T27" fmla="*/ 6 h 115"/>
                  <a:gd name="T28" fmla="*/ 44 w 57"/>
                  <a:gd name="T29" fmla="*/ 1 h 115"/>
                  <a:gd name="T30" fmla="*/ 57 w 57"/>
                  <a:gd name="T31" fmla="*/ 0 h 115"/>
                  <a:gd name="T32" fmla="*/ 57 w 57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5"/>
                  <a:gd name="T53" fmla="*/ 57 w 57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5">
                    <a:moveTo>
                      <a:pt x="57" y="58"/>
                    </a:moveTo>
                    <a:lnTo>
                      <a:pt x="57" y="115"/>
                    </a:ln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6" name="Freeform 74"/>
              <p:cNvSpPr>
                <a:spLocks/>
              </p:cNvSpPr>
              <p:nvPr/>
            </p:nvSpPr>
            <p:spPr bwMode="auto">
              <a:xfrm>
                <a:off x="1480" y="2023"/>
                <a:ext cx="11" cy="23"/>
              </a:xfrm>
              <a:custGeom>
                <a:avLst/>
                <a:gdLst>
                  <a:gd name="T0" fmla="*/ 57 w 57"/>
                  <a:gd name="T1" fmla="*/ 115 h 115"/>
                  <a:gd name="T2" fmla="*/ 44 w 57"/>
                  <a:gd name="T3" fmla="*/ 114 h 115"/>
                  <a:gd name="T4" fmla="*/ 32 w 57"/>
                  <a:gd name="T5" fmla="*/ 110 h 115"/>
                  <a:gd name="T6" fmla="*/ 22 w 57"/>
                  <a:gd name="T7" fmla="*/ 103 h 115"/>
                  <a:gd name="T8" fmla="*/ 12 w 57"/>
                  <a:gd name="T9" fmla="*/ 93 h 115"/>
                  <a:gd name="T10" fmla="*/ 5 w 57"/>
                  <a:gd name="T11" fmla="*/ 83 h 115"/>
                  <a:gd name="T12" fmla="*/ 1 w 57"/>
                  <a:gd name="T13" fmla="*/ 71 h 115"/>
                  <a:gd name="T14" fmla="*/ 0 w 57"/>
                  <a:gd name="T15" fmla="*/ 58 h 115"/>
                  <a:gd name="T16" fmla="*/ 1 w 57"/>
                  <a:gd name="T17" fmla="*/ 44 h 115"/>
                  <a:gd name="T18" fmla="*/ 5 w 57"/>
                  <a:gd name="T19" fmla="*/ 32 h 115"/>
                  <a:gd name="T20" fmla="*/ 12 w 57"/>
                  <a:gd name="T21" fmla="*/ 22 h 115"/>
                  <a:gd name="T22" fmla="*/ 22 w 57"/>
                  <a:gd name="T23" fmla="*/ 12 h 115"/>
                  <a:gd name="T24" fmla="*/ 32 w 57"/>
                  <a:gd name="T25" fmla="*/ 6 h 115"/>
                  <a:gd name="T26" fmla="*/ 44 w 57"/>
                  <a:gd name="T27" fmla="*/ 1 h 115"/>
                  <a:gd name="T28" fmla="*/ 57 w 57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5"/>
                  <a:gd name="T47" fmla="*/ 57 w 57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5">
                    <a:moveTo>
                      <a:pt x="57" y="115"/>
                    </a:move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7" name="Freeform 75"/>
              <p:cNvSpPr>
                <a:spLocks/>
              </p:cNvSpPr>
              <p:nvPr/>
            </p:nvSpPr>
            <p:spPr bwMode="auto">
              <a:xfrm>
                <a:off x="1488" y="1340"/>
                <a:ext cx="99" cy="33"/>
              </a:xfrm>
              <a:custGeom>
                <a:avLst/>
                <a:gdLst>
                  <a:gd name="T0" fmla="*/ 0 w 499"/>
                  <a:gd name="T1" fmla="*/ 165 h 165"/>
                  <a:gd name="T2" fmla="*/ 499 w 499"/>
                  <a:gd name="T3" fmla="*/ 89 h 165"/>
                  <a:gd name="T4" fmla="*/ 1 w 499"/>
                  <a:gd name="T5" fmla="*/ 0 h 165"/>
                  <a:gd name="T6" fmla="*/ 0 w 499"/>
                  <a:gd name="T7" fmla="*/ 165 h 1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9"/>
                  <a:gd name="T13" fmla="*/ 0 h 165"/>
                  <a:gd name="T14" fmla="*/ 499 w 499"/>
                  <a:gd name="T15" fmla="*/ 165 h 1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9" h="165">
                    <a:moveTo>
                      <a:pt x="0" y="165"/>
                    </a:moveTo>
                    <a:lnTo>
                      <a:pt x="499" y="89"/>
                    </a:lnTo>
                    <a:lnTo>
                      <a:pt x="1" y="0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8" name="Freeform 76"/>
              <p:cNvSpPr>
                <a:spLocks/>
              </p:cNvSpPr>
              <p:nvPr/>
            </p:nvSpPr>
            <p:spPr bwMode="auto">
              <a:xfrm>
                <a:off x="1488" y="1340"/>
                <a:ext cx="99" cy="33"/>
              </a:xfrm>
              <a:custGeom>
                <a:avLst/>
                <a:gdLst>
                  <a:gd name="T0" fmla="*/ 0 w 499"/>
                  <a:gd name="T1" fmla="*/ 165 h 165"/>
                  <a:gd name="T2" fmla="*/ 499 w 499"/>
                  <a:gd name="T3" fmla="*/ 89 h 165"/>
                  <a:gd name="T4" fmla="*/ 1 w 499"/>
                  <a:gd name="T5" fmla="*/ 0 h 165"/>
                  <a:gd name="T6" fmla="*/ 0 w 499"/>
                  <a:gd name="T7" fmla="*/ 165 h 1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9"/>
                  <a:gd name="T13" fmla="*/ 0 h 165"/>
                  <a:gd name="T14" fmla="*/ 499 w 499"/>
                  <a:gd name="T15" fmla="*/ 165 h 1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9" h="165">
                    <a:moveTo>
                      <a:pt x="0" y="165"/>
                    </a:moveTo>
                    <a:lnTo>
                      <a:pt x="499" y="89"/>
                    </a:lnTo>
                    <a:lnTo>
                      <a:pt x="1" y="0"/>
                    </a:lnTo>
                    <a:lnTo>
                      <a:pt x="0" y="1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9" name="Freeform 77"/>
              <p:cNvSpPr>
                <a:spLocks/>
              </p:cNvSpPr>
              <p:nvPr/>
            </p:nvSpPr>
            <p:spPr bwMode="auto">
              <a:xfrm>
                <a:off x="3589" y="1881"/>
                <a:ext cx="44" cy="101"/>
              </a:xfrm>
              <a:custGeom>
                <a:avLst/>
                <a:gdLst>
                  <a:gd name="T0" fmla="*/ 0 w 221"/>
                  <a:gd name="T1" fmla="*/ 48 h 501"/>
                  <a:gd name="T2" fmla="*/ 221 w 221"/>
                  <a:gd name="T3" fmla="*/ 501 h 501"/>
                  <a:gd name="T4" fmla="*/ 160 w 221"/>
                  <a:gd name="T5" fmla="*/ 0 h 501"/>
                  <a:gd name="T6" fmla="*/ 0 w 221"/>
                  <a:gd name="T7" fmla="*/ 48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1"/>
                  <a:gd name="T13" fmla="*/ 0 h 501"/>
                  <a:gd name="T14" fmla="*/ 221 w 221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1" h="501">
                    <a:moveTo>
                      <a:pt x="0" y="48"/>
                    </a:moveTo>
                    <a:lnTo>
                      <a:pt x="221" y="501"/>
                    </a:lnTo>
                    <a:lnTo>
                      <a:pt x="160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0" name="Rectangle 78"/>
              <p:cNvSpPr>
                <a:spLocks noChangeArrowheads="1"/>
              </p:cNvSpPr>
              <p:nvPr/>
            </p:nvSpPr>
            <p:spPr bwMode="auto">
              <a:xfrm>
                <a:off x="1066" y="1298"/>
                <a:ext cx="2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000" b="0" i="1">
                    <a:solidFill>
                      <a:srgbClr val="000000"/>
                    </a:solidFill>
                  </a:rPr>
                  <a:t>M</a:t>
                </a:r>
                <a:r>
                  <a:rPr lang="en-US" altLang="zh-CN" sz="2000" b="0" baseline="-25000">
                    <a:solidFill>
                      <a:srgbClr val="000000"/>
                    </a:solidFill>
                  </a:rPr>
                  <a:t>e</a:t>
                </a:r>
                <a:endParaRPr lang="en-US" altLang="zh-CN" sz="2000"/>
              </a:p>
            </p:txBody>
          </p:sp>
          <p:sp>
            <p:nvSpPr>
              <p:cNvPr id="36901" name="Rectangle 80"/>
              <p:cNvSpPr>
                <a:spLocks noChangeArrowheads="1"/>
              </p:cNvSpPr>
              <p:nvPr/>
            </p:nvSpPr>
            <p:spPr bwMode="auto">
              <a:xfrm>
                <a:off x="3969" y="1344"/>
                <a:ext cx="4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000" b="0" i="1">
                    <a:solidFill>
                      <a:srgbClr val="000000"/>
                    </a:solidFill>
                  </a:rPr>
                  <a:t>M</a:t>
                </a:r>
                <a:r>
                  <a:rPr lang="en-US" altLang="zh-CN" sz="2000" b="0" baseline="-25000">
                    <a:solidFill>
                      <a:srgbClr val="000000"/>
                    </a:solidFill>
                  </a:rPr>
                  <a:t>e</a:t>
                </a:r>
                <a:endParaRPr lang="en-US" altLang="zh-CN" sz="2000"/>
              </a:p>
            </p:txBody>
          </p:sp>
          <p:sp>
            <p:nvSpPr>
              <p:cNvPr id="36902" name="Freeform 82"/>
              <p:cNvSpPr>
                <a:spLocks/>
              </p:cNvSpPr>
              <p:nvPr/>
            </p:nvSpPr>
            <p:spPr bwMode="auto">
              <a:xfrm>
                <a:off x="3589" y="1881"/>
                <a:ext cx="44" cy="101"/>
              </a:xfrm>
              <a:custGeom>
                <a:avLst/>
                <a:gdLst>
                  <a:gd name="T0" fmla="*/ 0 w 221"/>
                  <a:gd name="T1" fmla="*/ 48 h 501"/>
                  <a:gd name="T2" fmla="*/ 221 w 221"/>
                  <a:gd name="T3" fmla="*/ 501 h 501"/>
                  <a:gd name="T4" fmla="*/ 160 w 221"/>
                  <a:gd name="T5" fmla="*/ 0 h 501"/>
                  <a:gd name="T6" fmla="*/ 0 w 221"/>
                  <a:gd name="T7" fmla="*/ 48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1"/>
                  <a:gd name="T13" fmla="*/ 0 h 501"/>
                  <a:gd name="T14" fmla="*/ 221 w 221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1" h="501">
                    <a:moveTo>
                      <a:pt x="0" y="48"/>
                    </a:moveTo>
                    <a:lnTo>
                      <a:pt x="221" y="501"/>
                    </a:lnTo>
                    <a:lnTo>
                      <a:pt x="160" y="0"/>
                    </a:lnTo>
                    <a:lnTo>
                      <a:pt x="0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3" name="Freeform 83"/>
              <p:cNvSpPr>
                <a:spLocks/>
              </p:cNvSpPr>
              <p:nvPr/>
            </p:nvSpPr>
            <p:spPr bwMode="auto">
              <a:xfrm>
                <a:off x="3806" y="1433"/>
                <a:ext cx="35" cy="28"/>
              </a:xfrm>
              <a:custGeom>
                <a:avLst/>
                <a:gdLst>
                  <a:gd name="T0" fmla="*/ 178 w 178"/>
                  <a:gd name="T1" fmla="*/ 113 h 140"/>
                  <a:gd name="T2" fmla="*/ 168 w 178"/>
                  <a:gd name="T3" fmla="*/ 57 h 140"/>
                  <a:gd name="T4" fmla="*/ 158 w 178"/>
                  <a:gd name="T5" fmla="*/ 0 h 140"/>
                  <a:gd name="T6" fmla="*/ 0 w 178"/>
                  <a:gd name="T7" fmla="*/ 27 h 140"/>
                  <a:gd name="T8" fmla="*/ 10 w 178"/>
                  <a:gd name="T9" fmla="*/ 83 h 140"/>
                  <a:gd name="T10" fmla="*/ 20 w 178"/>
                  <a:gd name="T11" fmla="*/ 140 h 140"/>
                  <a:gd name="T12" fmla="*/ 178 w 178"/>
                  <a:gd name="T13" fmla="*/ 113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140"/>
                  <a:gd name="T23" fmla="*/ 178 w 178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140">
                    <a:moveTo>
                      <a:pt x="178" y="113"/>
                    </a:moveTo>
                    <a:lnTo>
                      <a:pt x="168" y="57"/>
                    </a:lnTo>
                    <a:lnTo>
                      <a:pt x="158" y="0"/>
                    </a:lnTo>
                    <a:lnTo>
                      <a:pt x="0" y="27"/>
                    </a:lnTo>
                    <a:lnTo>
                      <a:pt x="10" y="83"/>
                    </a:lnTo>
                    <a:lnTo>
                      <a:pt x="20" y="140"/>
                    </a:lnTo>
                    <a:lnTo>
                      <a:pt x="178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4" name="Freeform 84"/>
              <p:cNvSpPr>
                <a:spLocks/>
              </p:cNvSpPr>
              <p:nvPr/>
            </p:nvSpPr>
            <p:spPr bwMode="auto">
              <a:xfrm>
                <a:off x="3806" y="1433"/>
                <a:ext cx="35" cy="28"/>
              </a:xfrm>
              <a:custGeom>
                <a:avLst/>
                <a:gdLst>
                  <a:gd name="T0" fmla="*/ 178 w 178"/>
                  <a:gd name="T1" fmla="*/ 113 h 140"/>
                  <a:gd name="T2" fmla="*/ 168 w 178"/>
                  <a:gd name="T3" fmla="*/ 57 h 140"/>
                  <a:gd name="T4" fmla="*/ 158 w 178"/>
                  <a:gd name="T5" fmla="*/ 0 h 140"/>
                  <a:gd name="T6" fmla="*/ 0 w 178"/>
                  <a:gd name="T7" fmla="*/ 27 h 140"/>
                  <a:gd name="T8" fmla="*/ 10 w 178"/>
                  <a:gd name="T9" fmla="*/ 83 h 140"/>
                  <a:gd name="T10" fmla="*/ 20 w 178"/>
                  <a:gd name="T11" fmla="*/ 140 h 140"/>
                  <a:gd name="T12" fmla="*/ 178 w 178"/>
                  <a:gd name="T13" fmla="*/ 113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140"/>
                  <a:gd name="T23" fmla="*/ 178 w 178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140">
                    <a:moveTo>
                      <a:pt x="178" y="113"/>
                    </a:moveTo>
                    <a:lnTo>
                      <a:pt x="168" y="57"/>
                    </a:lnTo>
                    <a:lnTo>
                      <a:pt x="158" y="0"/>
                    </a:lnTo>
                    <a:lnTo>
                      <a:pt x="0" y="27"/>
                    </a:lnTo>
                    <a:lnTo>
                      <a:pt x="10" y="83"/>
                    </a:lnTo>
                    <a:lnTo>
                      <a:pt x="20" y="140"/>
                    </a:lnTo>
                    <a:lnTo>
                      <a:pt x="178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5" name="Freeform 85"/>
              <p:cNvSpPr>
                <a:spLocks/>
              </p:cNvSpPr>
              <p:nvPr/>
            </p:nvSpPr>
            <p:spPr bwMode="auto">
              <a:xfrm>
                <a:off x="3802" y="1438"/>
                <a:ext cx="6" cy="12"/>
              </a:xfrm>
              <a:custGeom>
                <a:avLst/>
                <a:gdLst>
                  <a:gd name="T0" fmla="*/ 27 w 27"/>
                  <a:gd name="T1" fmla="*/ 56 h 56"/>
                  <a:gd name="T2" fmla="*/ 17 w 27"/>
                  <a:gd name="T3" fmla="*/ 0 h 56"/>
                  <a:gd name="T4" fmla="*/ 11 w 27"/>
                  <a:gd name="T5" fmla="*/ 1 h 56"/>
                  <a:gd name="T6" fmla="*/ 0 w 27"/>
                  <a:gd name="T7" fmla="*/ 5 h 56"/>
                  <a:gd name="T8" fmla="*/ 27 w 27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6"/>
                  <a:gd name="T17" fmla="*/ 27 w 2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6">
                    <a:moveTo>
                      <a:pt x="27" y="56"/>
                    </a:moveTo>
                    <a:lnTo>
                      <a:pt x="17" y="0"/>
                    </a:lnTo>
                    <a:lnTo>
                      <a:pt x="11" y="1"/>
                    </a:lnTo>
                    <a:lnTo>
                      <a:pt x="0" y="5"/>
                    </a:lnTo>
                    <a:lnTo>
                      <a:pt x="27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6" name="Freeform 86"/>
              <p:cNvSpPr>
                <a:spLocks/>
              </p:cNvSpPr>
              <p:nvPr/>
            </p:nvSpPr>
            <p:spPr bwMode="auto">
              <a:xfrm>
                <a:off x="3802" y="1438"/>
                <a:ext cx="4" cy="1"/>
              </a:xfrm>
              <a:custGeom>
                <a:avLst/>
                <a:gdLst>
                  <a:gd name="T0" fmla="*/ 17 w 17"/>
                  <a:gd name="T1" fmla="*/ 0 h 5"/>
                  <a:gd name="T2" fmla="*/ 11 w 17"/>
                  <a:gd name="T3" fmla="*/ 1 h 5"/>
                  <a:gd name="T4" fmla="*/ 0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0"/>
                    </a:moveTo>
                    <a:lnTo>
                      <a:pt x="11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7" name="Freeform 87"/>
              <p:cNvSpPr>
                <a:spLocks/>
              </p:cNvSpPr>
              <p:nvPr/>
            </p:nvSpPr>
            <p:spPr bwMode="auto">
              <a:xfrm>
                <a:off x="3772" y="1439"/>
                <a:ext cx="41" cy="37"/>
              </a:xfrm>
              <a:custGeom>
                <a:avLst/>
                <a:gdLst>
                  <a:gd name="T0" fmla="*/ 206 w 206"/>
                  <a:gd name="T1" fmla="*/ 102 h 181"/>
                  <a:gd name="T2" fmla="*/ 180 w 206"/>
                  <a:gd name="T3" fmla="*/ 51 h 181"/>
                  <a:gd name="T4" fmla="*/ 153 w 206"/>
                  <a:gd name="T5" fmla="*/ 0 h 181"/>
                  <a:gd name="T6" fmla="*/ 0 w 206"/>
                  <a:gd name="T7" fmla="*/ 79 h 181"/>
                  <a:gd name="T8" fmla="*/ 27 w 206"/>
                  <a:gd name="T9" fmla="*/ 130 h 181"/>
                  <a:gd name="T10" fmla="*/ 53 w 206"/>
                  <a:gd name="T11" fmla="*/ 181 h 181"/>
                  <a:gd name="T12" fmla="*/ 206 w 206"/>
                  <a:gd name="T13" fmla="*/ 102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206" y="102"/>
                    </a:moveTo>
                    <a:lnTo>
                      <a:pt x="180" y="51"/>
                    </a:lnTo>
                    <a:lnTo>
                      <a:pt x="153" y="0"/>
                    </a:lnTo>
                    <a:lnTo>
                      <a:pt x="0" y="79"/>
                    </a:lnTo>
                    <a:lnTo>
                      <a:pt x="27" y="130"/>
                    </a:lnTo>
                    <a:lnTo>
                      <a:pt x="53" y="181"/>
                    </a:lnTo>
                    <a:lnTo>
                      <a:pt x="206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8" name="Freeform 88"/>
              <p:cNvSpPr>
                <a:spLocks/>
              </p:cNvSpPr>
              <p:nvPr/>
            </p:nvSpPr>
            <p:spPr bwMode="auto">
              <a:xfrm>
                <a:off x="3772" y="1439"/>
                <a:ext cx="41" cy="37"/>
              </a:xfrm>
              <a:custGeom>
                <a:avLst/>
                <a:gdLst>
                  <a:gd name="T0" fmla="*/ 206 w 206"/>
                  <a:gd name="T1" fmla="*/ 102 h 181"/>
                  <a:gd name="T2" fmla="*/ 180 w 206"/>
                  <a:gd name="T3" fmla="*/ 51 h 181"/>
                  <a:gd name="T4" fmla="*/ 153 w 206"/>
                  <a:gd name="T5" fmla="*/ 0 h 181"/>
                  <a:gd name="T6" fmla="*/ 0 w 206"/>
                  <a:gd name="T7" fmla="*/ 79 h 181"/>
                  <a:gd name="T8" fmla="*/ 27 w 206"/>
                  <a:gd name="T9" fmla="*/ 130 h 181"/>
                  <a:gd name="T10" fmla="*/ 53 w 206"/>
                  <a:gd name="T11" fmla="*/ 181 h 181"/>
                  <a:gd name="T12" fmla="*/ 206 w 206"/>
                  <a:gd name="T13" fmla="*/ 102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206" y="102"/>
                    </a:moveTo>
                    <a:lnTo>
                      <a:pt x="180" y="51"/>
                    </a:lnTo>
                    <a:lnTo>
                      <a:pt x="153" y="0"/>
                    </a:lnTo>
                    <a:lnTo>
                      <a:pt x="0" y="79"/>
                    </a:lnTo>
                    <a:lnTo>
                      <a:pt x="27" y="130"/>
                    </a:lnTo>
                    <a:lnTo>
                      <a:pt x="53" y="181"/>
                    </a:lnTo>
                    <a:lnTo>
                      <a:pt x="206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9" name="Freeform 89"/>
              <p:cNvSpPr>
                <a:spLocks/>
              </p:cNvSpPr>
              <p:nvPr/>
            </p:nvSpPr>
            <p:spPr bwMode="auto">
              <a:xfrm>
                <a:off x="3769" y="1455"/>
                <a:ext cx="8" cy="10"/>
              </a:xfrm>
              <a:custGeom>
                <a:avLst/>
                <a:gdLst>
                  <a:gd name="T0" fmla="*/ 39 w 39"/>
                  <a:gd name="T1" fmla="*/ 51 h 51"/>
                  <a:gd name="T2" fmla="*/ 12 w 39"/>
                  <a:gd name="T3" fmla="*/ 0 h 51"/>
                  <a:gd name="T4" fmla="*/ 6 w 39"/>
                  <a:gd name="T5" fmla="*/ 3 h 51"/>
                  <a:gd name="T6" fmla="*/ 0 w 39"/>
                  <a:gd name="T7" fmla="*/ 8 h 51"/>
                  <a:gd name="T8" fmla="*/ 39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39" y="51"/>
                    </a:moveTo>
                    <a:lnTo>
                      <a:pt x="12" y="0"/>
                    </a:lnTo>
                    <a:lnTo>
                      <a:pt x="6" y="3"/>
                    </a:lnTo>
                    <a:lnTo>
                      <a:pt x="0" y="8"/>
                    </a:lnTo>
                    <a:lnTo>
                      <a:pt x="39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0" name="Freeform 90"/>
              <p:cNvSpPr>
                <a:spLocks/>
              </p:cNvSpPr>
              <p:nvPr/>
            </p:nvSpPr>
            <p:spPr bwMode="auto">
              <a:xfrm>
                <a:off x="3769" y="1455"/>
                <a:ext cx="3" cy="2"/>
              </a:xfrm>
              <a:custGeom>
                <a:avLst/>
                <a:gdLst>
                  <a:gd name="T0" fmla="*/ 12 w 12"/>
                  <a:gd name="T1" fmla="*/ 0 h 8"/>
                  <a:gd name="T2" fmla="*/ 6 w 12"/>
                  <a:gd name="T3" fmla="*/ 3 h 8"/>
                  <a:gd name="T4" fmla="*/ 0 w 12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8"/>
                  <a:gd name="T11" fmla="*/ 12 w 12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8">
                    <a:moveTo>
                      <a:pt x="12" y="0"/>
                    </a:moveTo>
                    <a:lnTo>
                      <a:pt x="6" y="3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1" name="Freeform 91"/>
              <p:cNvSpPr>
                <a:spLocks/>
              </p:cNvSpPr>
              <p:nvPr/>
            </p:nvSpPr>
            <p:spPr bwMode="auto">
              <a:xfrm>
                <a:off x="3741" y="1457"/>
                <a:ext cx="44" cy="43"/>
              </a:xfrm>
              <a:custGeom>
                <a:avLst/>
                <a:gdLst>
                  <a:gd name="T0" fmla="*/ 219 w 219"/>
                  <a:gd name="T1" fmla="*/ 86 h 215"/>
                  <a:gd name="T2" fmla="*/ 181 w 219"/>
                  <a:gd name="T3" fmla="*/ 43 h 215"/>
                  <a:gd name="T4" fmla="*/ 142 w 219"/>
                  <a:gd name="T5" fmla="*/ 0 h 215"/>
                  <a:gd name="T6" fmla="*/ 0 w 219"/>
                  <a:gd name="T7" fmla="*/ 129 h 215"/>
                  <a:gd name="T8" fmla="*/ 38 w 219"/>
                  <a:gd name="T9" fmla="*/ 172 h 215"/>
                  <a:gd name="T10" fmla="*/ 77 w 219"/>
                  <a:gd name="T11" fmla="*/ 215 h 215"/>
                  <a:gd name="T12" fmla="*/ 219 w 219"/>
                  <a:gd name="T13" fmla="*/ 86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215"/>
                  <a:gd name="T23" fmla="*/ 219 w 219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215">
                    <a:moveTo>
                      <a:pt x="219" y="86"/>
                    </a:moveTo>
                    <a:lnTo>
                      <a:pt x="181" y="43"/>
                    </a:lnTo>
                    <a:lnTo>
                      <a:pt x="142" y="0"/>
                    </a:lnTo>
                    <a:lnTo>
                      <a:pt x="0" y="129"/>
                    </a:lnTo>
                    <a:lnTo>
                      <a:pt x="38" y="172"/>
                    </a:lnTo>
                    <a:lnTo>
                      <a:pt x="77" y="215"/>
                    </a:lnTo>
                    <a:lnTo>
                      <a:pt x="219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2" name="Freeform 92"/>
              <p:cNvSpPr>
                <a:spLocks/>
              </p:cNvSpPr>
              <p:nvPr/>
            </p:nvSpPr>
            <p:spPr bwMode="auto">
              <a:xfrm>
                <a:off x="3741" y="1457"/>
                <a:ext cx="44" cy="43"/>
              </a:xfrm>
              <a:custGeom>
                <a:avLst/>
                <a:gdLst>
                  <a:gd name="T0" fmla="*/ 219 w 219"/>
                  <a:gd name="T1" fmla="*/ 86 h 215"/>
                  <a:gd name="T2" fmla="*/ 181 w 219"/>
                  <a:gd name="T3" fmla="*/ 43 h 215"/>
                  <a:gd name="T4" fmla="*/ 142 w 219"/>
                  <a:gd name="T5" fmla="*/ 0 h 215"/>
                  <a:gd name="T6" fmla="*/ 0 w 219"/>
                  <a:gd name="T7" fmla="*/ 129 h 215"/>
                  <a:gd name="T8" fmla="*/ 38 w 219"/>
                  <a:gd name="T9" fmla="*/ 172 h 215"/>
                  <a:gd name="T10" fmla="*/ 77 w 219"/>
                  <a:gd name="T11" fmla="*/ 215 h 215"/>
                  <a:gd name="T12" fmla="*/ 219 w 219"/>
                  <a:gd name="T13" fmla="*/ 86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215"/>
                  <a:gd name="T23" fmla="*/ 219 w 219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215">
                    <a:moveTo>
                      <a:pt x="219" y="86"/>
                    </a:moveTo>
                    <a:lnTo>
                      <a:pt x="181" y="43"/>
                    </a:lnTo>
                    <a:lnTo>
                      <a:pt x="142" y="0"/>
                    </a:lnTo>
                    <a:lnTo>
                      <a:pt x="0" y="129"/>
                    </a:lnTo>
                    <a:lnTo>
                      <a:pt x="38" y="172"/>
                    </a:lnTo>
                    <a:lnTo>
                      <a:pt x="77" y="215"/>
                    </a:lnTo>
                    <a:lnTo>
                      <a:pt x="219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3" name="Freeform 93"/>
              <p:cNvSpPr>
                <a:spLocks/>
              </p:cNvSpPr>
              <p:nvPr/>
            </p:nvSpPr>
            <p:spPr bwMode="auto">
              <a:xfrm>
                <a:off x="3739" y="1483"/>
                <a:ext cx="10" cy="8"/>
              </a:xfrm>
              <a:custGeom>
                <a:avLst/>
                <a:gdLst>
                  <a:gd name="T0" fmla="*/ 46 w 46"/>
                  <a:gd name="T1" fmla="*/ 43 h 43"/>
                  <a:gd name="T2" fmla="*/ 8 w 46"/>
                  <a:gd name="T3" fmla="*/ 0 h 43"/>
                  <a:gd name="T4" fmla="*/ 0 w 46"/>
                  <a:gd name="T5" fmla="*/ 8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8" y="0"/>
                    </a:lnTo>
                    <a:lnTo>
                      <a:pt x="0" y="8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4" name="Line 94"/>
              <p:cNvSpPr>
                <a:spLocks noChangeShapeType="1"/>
              </p:cNvSpPr>
              <p:nvPr/>
            </p:nvSpPr>
            <p:spPr bwMode="auto">
              <a:xfrm flipH="1">
                <a:off x="3739" y="1483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5" name="Freeform 95"/>
              <p:cNvSpPr>
                <a:spLocks/>
              </p:cNvSpPr>
              <p:nvPr/>
            </p:nvSpPr>
            <p:spPr bwMode="auto">
              <a:xfrm>
                <a:off x="3714" y="1484"/>
                <a:ext cx="44" cy="49"/>
              </a:xfrm>
              <a:custGeom>
                <a:avLst/>
                <a:gdLst>
                  <a:gd name="T0" fmla="*/ 219 w 219"/>
                  <a:gd name="T1" fmla="*/ 69 h 242"/>
                  <a:gd name="T2" fmla="*/ 172 w 219"/>
                  <a:gd name="T3" fmla="*/ 35 h 242"/>
                  <a:gd name="T4" fmla="*/ 126 w 219"/>
                  <a:gd name="T5" fmla="*/ 0 h 242"/>
                  <a:gd name="T6" fmla="*/ 0 w 219"/>
                  <a:gd name="T7" fmla="*/ 174 h 242"/>
                  <a:gd name="T8" fmla="*/ 47 w 219"/>
                  <a:gd name="T9" fmla="*/ 208 h 242"/>
                  <a:gd name="T10" fmla="*/ 94 w 219"/>
                  <a:gd name="T11" fmla="*/ 242 h 242"/>
                  <a:gd name="T12" fmla="*/ 219 w 219"/>
                  <a:gd name="T13" fmla="*/ 69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242"/>
                  <a:gd name="T23" fmla="*/ 219 w 21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242">
                    <a:moveTo>
                      <a:pt x="219" y="69"/>
                    </a:moveTo>
                    <a:lnTo>
                      <a:pt x="172" y="35"/>
                    </a:lnTo>
                    <a:lnTo>
                      <a:pt x="126" y="0"/>
                    </a:lnTo>
                    <a:lnTo>
                      <a:pt x="0" y="174"/>
                    </a:lnTo>
                    <a:lnTo>
                      <a:pt x="47" y="208"/>
                    </a:lnTo>
                    <a:lnTo>
                      <a:pt x="94" y="242"/>
                    </a:lnTo>
                    <a:lnTo>
                      <a:pt x="219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6" name="Freeform 96"/>
              <p:cNvSpPr>
                <a:spLocks/>
              </p:cNvSpPr>
              <p:nvPr/>
            </p:nvSpPr>
            <p:spPr bwMode="auto">
              <a:xfrm>
                <a:off x="3714" y="1484"/>
                <a:ext cx="44" cy="49"/>
              </a:xfrm>
              <a:custGeom>
                <a:avLst/>
                <a:gdLst>
                  <a:gd name="T0" fmla="*/ 219 w 219"/>
                  <a:gd name="T1" fmla="*/ 69 h 242"/>
                  <a:gd name="T2" fmla="*/ 172 w 219"/>
                  <a:gd name="T3" fmla="*/ 35 h 242"/>
                  <a:gd name="T4" fmla="*/ 126 w 219"/>
                  <a:gd name="T5" fmla="*/ 0 h 242"/>
                  <a:gd name="T6" fmla="*/ 0 w 219"/>
                  <a:gd name="T7" fmla="*/ 174 h 242"/>
                  <a:gd name="T8" fmla="*/ 47 w 219"/>
                  <a:gd name="T9" fmla="*/ 208 h 242"/>
                  <a:gd name="T10" fmla="*/ 94 w 219"/>
                  <a:gd name="T11" fmla="*/ 242 h 242"/>
                  <a:gd name="T12" fmla="*/ 219 w 219"/>
                  <a:gd name="T13" fmla="*/ 69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242"/>
                  <a:gd name="T23" fmla="*/ 219 w 21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242">
                    <a:moveTo>
                      <a:pt x="219" y="69"/>
                    </a:moveTo>
                    <a:lnTo>
                      <a:pt x="172" y="35"/>
                    </a:lnTo>
                    <a:lnTo>
                      <a:pt x="126" y="0"/>
                    </a:lnTo>
                    <a:lnTo>
                      <a:pt x="0" y="174"/>
                    </a:lnTo>
                    <a:lnTo>
                      <a:pt x="47" y="208"/>
                    </a:lnTo>
                    <a:lnTo>
                      <a:pt x="94" y="242"/>
                    </a:lnTo>
                    <a:lnTo>
                      <a:pt x="219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7" name="Freeform 97"/>
              <p:cNvSpPr>
                <a:spLocks/>
              </p:cNvSpPr>
              <p:nvPr/>
            </p:nvSpPr>
            <p:spPr bwMode="auto">
              <a:xfrm>
                <a:off x="3713" y="1519"/>
                <a:ext cx="11" cy="7"/>
              </a:xfrm>
              <a:custGeom>
                <a:avLst/>
                <a:gdLst>
                  <a:gd name="T0" fmla="*/ 52 w 52"/>
                  <a:gd name="T1" fmla="*/ 34 h 34"/>
                  <a:gd name="T2" fmla="*/ 5 w 52"/>
                  <a:gd name="T3" fmla="*/ 0 h 34"/>
                  <a:gd name="T4" fmla="*/ 0 w 52"/>
                  <a:gd name="T5" fmla="*/ 8 h 34"/>
                  <a:gd name="T6" fmla="*/ 52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34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5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8" name="Line 98"/>
              <p:cNvSpPr>
                <a:spLocks noChangeShapeType="1"/>
              </p:cNvSpPr>
              <p:nvPr/>
            </p:nvSpPr>
            <p:spPr bwMode="auto">
              <a:xfrm flipH="1">
                <a:off x="3713" y="151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19" name="Freeform 99"/>
              <p:cNvSpPr>
                <a:spLocks/>
              </p:cNvSpPr>
              <p:nvPr/>
            </p:nvSpPr>
            <p:spPr bwMode="auto">
              <a:xfrm>
                <a:off x="3692" y="1521"/>
                <a:ext cx="42" cy="52"/>
              </a:xfrm>
              <a:custGeom>
                <a:avLst/>
                <a:gdLst>
                  <a:gd name="T0" fmla="*/ 208 w 208"/>
                  <a:gd name="T1" fmla="*/ 51 h 263"/>
                  <a:gd name="T2" fmla="*/ 156 w 208"/>
                  <a:gd name="T3" fmla="*/ 26 h 263"/>
                  <a:gd name="T4" fmla="*/ 104 w 208"/>
                  <a:gd name="T5" fmla="*/ 0 h 263"/>
                  <a:gd name="T6" fmla="*/ 0 w 208"/>
                  <a:gd name="T7" fmla="*/ 212 h 263"/>
                  <a:gd name="T8" fmla="*/ 52 w 208"/>
                  <a:gd name="T9" fmla="*/ 238 h 263"/>
                  <a:gd name="T10" fmla="*/ 104 w 208"/>
                  <a:gd name="T11" fmla="*/ 263 h 263"/>
                  <a:gd name="T12" fmla="*/ 208 w 208"/>
                  <a:gd name="T13" fmla="*/ 51 h 2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8"/>
                  <a:gd name="T22" fmla="*/ 0 h 263"/>
                  <a:gd name="T23" fmla="*/ 208 w 208"/>
                  <a:gd name="T24" fmla="*/ 263 h 2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8" h="263">
                    <a:moveTo>
                      <a:pt x="208" y="51"/>
                    </a:moveTo>
                    <a:lnTo>
                      <a:pt x="156" y="26"/>
                    </a:lnTo>
                    <a:lnTo>
                      <a:pt x="104" y="0"/>
                    </a:lnTo>
                    <a:lnTo>
                      <a:pt x="0" y="212"/>
                    </a:lnTo>
                    <a:lnTo>
                      <a:pt x="52" y="238"/>
                    </a:lnTo>
                    <a:lnTo>
                      <a:pt x="104" y="263"/>
                    </a:lnTo>
                    <a:lnTo>
                      <a:pt x="208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0" name="Freeform 100"/>
              <p:cNvSpPr>
                <a:spLocks/>
              </p:cNvSpPr>
              <p:nvPr/>
            </p:nvSpPr>
            <p:spPr bwMode="auto">
              <a:xfrm>
                <a:off x="3692" y="1521"/>
                <a:ext cx="42" cy="52"/>
              </a:xfrm>
              <a:custGeom>
                <a:avLst/>
                <a:gdLst>
                  <a:gd name="T0" fmla="*/ 208 w 208"/>
                  <a:gd name="T1" fmla="*/ 51 h 263"/>
                  <a:gd name="T2" fmla="*/ 156 w 208"/>
                  <a:gd name="T3" fmla="*/ 26 h 263"/>
                  <a:gd name="T4" fmla="*/ 104 w 208"/>
                  <a:gd name="T5" fmla="*/ 0 h 263"/>
                  <a:gd name="T6" fmla="*/ 0 w 208"/>
                  <a:gd name="T7" fmla="*/ 212 h 263"/>
                  <a:gd name="T8" fmla="*/ 52 w 208"/>
                  <a:gd name="T9" fmla="*/ 238 h 263"/>
                  <a:gd name="T10" fmla="*/ 104 w 208"/>
                  <a:gd name="T11" fmla="*/ 263 h 263"/>
                  <a:gd name="T12" fmla="*/ 208 w 208"/>
                  <a:gd name="T13" fmla="*/ 51 h 2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8"/>
                  <a:gd name="T22" fmla="*/ 0 h 263"/>
                  <a:gd name="T23" fmla="*/ 208 w 208"/>
                  <a:gd name="T24" fmla="*/ 263 h 2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8" h="263">
                    <a:moveTo>
                      <a:pt x="208" y="51"/>
                    </a:moveTo>
                    <a:lnTo>
                      <a:pt x="156" y="26"/>
                    </a:lnTo>
                    <a:lnTo>
                      <a:pt x="104" y="0"/>
                    </a:lnTo>
                    <a:lnTo>
                      <a:pt x="0" y="212"/>
                    </a:lnTo>
                    <a:lnTo>
                      <a:pt x="52" y="238"/>
                    </a:lnTo>
                    <a:lnTo>
                      <a:pt x="104" y="263"/>
                    </a:lnTo>
                    <a:lnTo>
                      <a:pt x="208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1" name="Freeform 101"/>
              <p:cNvSpPr>
                <a:spLocks/>
              </p:cNvSpPr>
              <p:nvPr/>
            </p:nvSpPr>
            <p:spPr bwMode="auto">
              <a:xfrm>
                <a:off x="3692" y="1563"/>
                <a:ext cx="11" cy="5"/>
              </a:xfrm>
              <a:custGeom>
                <a:avLst/>
                <a:gdLst>
                  <a:gd name="T0" fmla="*/ 55 w 55"/>
                  <a:gd name="T1" fmla="*/ 26 h 26"/>
                  <a:gd name="T2" fmla="*/ 3 w 55"/>
                  <a:gd name="T3" fmla="*/ 0 h 26"/>
                  <a:gd name="T4" fmla="*/ 0 w 55"/>
                  <a:gd name="T5" fmla="*/ 8 h 26"/>
                  <a:gd name="T6" fmla="*/ 55 w 55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6"/>
                  <a:gd name="T14" fmla="*/ 55 w 55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6">
                    <a:moveTo>
                      <a:pt x="55" y="26"/>
                    </a:moveTo>
                    <a:lnTo>
                      <a:pt x="3" y="0"/>
                    </a:lnTo>
                    <a:lnTo>
                      <a:pt x="0" y="8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2" name="Line 102"/>
              <p:cNvSpPr>
                <a:spLocks noChangeShapeType="1"/>
              </p:cNvSpPr>
              <p:nvPr/>
            </p:nvSpPr>
            <p:spPr bwMode="auto">
              <a:xfrm flipH="1">
                <a:off x="3692" y="156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3" name="Freeform 103"/>
              <p:cNvSpPr>
                <a:spLocks/>
              </p:cNvSpPr>
              <p:nvPr/>
            </p:nvSpPr>
            <p:spPr bwMode="auto">
              <a:xfrm>
                <a:off x="3676" y="1565"/>
                <a:ext cx="38" cy="55"/>
              </a:xfrm>
              <a:custGeom>
                <a:avLst/>
                <a:gdLst>
                  <a:gd name="T0" fmla="*/ 189 w 189"/>
                  <a:gd name="T1" fmla="*/ 36 h 279"/>
                  <a:gd name="T2" fmla="*/ 135 w 189"/>
                  <a:gd name="T3" fmla="*/ 18 h 279"/>
                  <a:gd name="T4" fmla="*/ 80 w 189"/>
                  <a:gd name="T5" fmla="*/ 0 h 279"/>
                  <a:gd name="T6" fmla="*/ 0 w 189"/>
                  <a:gd name="T7" fmla="*/ 243 h 279"/>
                  <a:gd name="T8" fmla="*/ 55 w 189"/>
                  <a:gd name="T9" fmla="*/ 261 h 279"/>
                  <a:gd name="T10" fmla="*/ 109 w 189"/>
                  <a:gd name="T11" fmla="*/ 279 h 279"/>
                  <a:gd name="T12" fmla="*/ 189 w 189"/>
                  <a:gd name="T13" fmla="*/ 36 h 2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79"/>
                  <a:gd name="T23" fmla="*/ 189 w 189"/>
                  <a:gd name="T24" fmla="*/ 279 h 2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79">
                    <a:moveTo>
                      <a:pt x="189" y="36"/>
                    </a:moveTo>
                    <a:lnTo>
                      <a:pt x="135" y="18"/>
                    </a:lnTo>
                    <a:lnTo>
                      <a:pt x="80" y="0"/>
                    </a:lnTo>
                    <a:lnTo>
                      <a:pt x="0" y="243"/>
                    </a:lnTo>
                    <a:lnTo>
                      <a:pt x="55" y="261"/>
                    </a:lnTo>
                    <a:lnTo>
                      <a:pt x="109" y="279"/>
                    </a:lnTo>
                    <a:lnTo>
                      <a:pt x="189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4" name="Freeform 104"/>
              <p:cNvSpPr>
                <a:spLocks/>
              </p:cNvSpPr>
              <p:nvPr/>
            </p:nvSpPr>
            <p:spPr bwMode="auto">
              <a:xfrm>
                <a:off x="3676" y="1565"/>
                <a:ext cx="38" cy="55"/>
              </a:xfrm>
              <a:custGeom>
                <a:avLst/>
                <a:gdLst>
                  <a:gd name="T0" fmla="*/ 189 w 189"/>
                  <a:gd name="T1" fmla="*/ 36 h 279"/>
                  <a:gd name="T2" fmla="*/ 135 w 189"/>
                  <a:gd name="T3" fmla="*/ 18 h 279"/>
                  <a:gd name="T4" fmla="*/ 80 w 189"/>
                  <a:gd name="T5" fmla="*/ 0 h 279"/>
                  <a:gd name="T6" fmla="*/ 0 w 189"/>
                  <a:gd name="T7" fmla="*/ 243 h 279"/>
                  <a:gd name="T8" fmla="*/ 55 w 189"/>
                  <a:gd name="T9" fmla="*/ 261 h 279"/>
                  <a:gd name="T10" fmla="*/ 109 w 189"/>
                  <a:gd name="T11" fmla="*/ 279 h 279"/>
                  <a:gd name="T12" fmla="*/ 189 w 189"/>
                  <a:gd name="T13" fmla="*/ 36 h 2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79"/>
                  <a:gd name="T23" fmla="*/ 189 w 189"/>
                  <a:gd name="T24" fmla="*/ 279 h 2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79">
                    <a:moveTo>
                      <a:pt x="189" y="36"/>
                    </a:moveTo>
                    <a:lnTo>
                      <a:pt x="135" y="18"/>
                    </a:lnTo>
                    <a:lnTo>
                      <a:pt x="80" y="0"/>
                    </a:lnTo>
                    <a:lnTo>
                      <a:pt x="0" y="243"/>
                    </a:lnTo>
                    <a:lnTo>
                      <a:pt x="55" y="261"/>
                    </a:lnTo>
                    <a:lnTo>
                      <a:pt x="109" y="279"/>
                    </a:lnTo>
                    <a:lnTo>
                      <a:pt x="189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5" name="Freeform 105"/>
              <p:cNvSpPr>
                <a:spLocks/>
              </p:cNvSpPr>
              <p:nvPr/>
            </p:nvSpPr>
            <p:spPr bwMode="auto">
              <a:xfrm>
                <a:off x="3675" y="1613"/>
                <a:ext cx="12" cy="4"/>
              </a:xfrm>
              <a:custGeom>
                <a:avLst/>
                <a:gdLst>
                  <a:gd name="T0" fmla="*/ 57 w 57"/>
                  <a:gd name="T1" fmla="*/ 18 h 18"/>
                  <a:gd name="T2" fmla="*/ 2 w 57"/>
                  <a:gd name="T3" fmla="*/ 0 h 18"/>
                  <a:gd name="T4" fmla="*/ 0 w 57"/>
                  <a:gd name="T5" fmla="*/ 7 h 18"/>
                  <a:gd name="T6" fmla="*/ 57 w 57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8"/>
                  <a:gd name="T14" fmla="*/ 57 w 5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8">
                    <a:moveTo>
                      <a:pt x="57" y="18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57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6" name="Line 106"/>
              <p:cNvSpPr>
                <a:spLocks noChangeShapeType="1"/>
              </p:cNvSpPr>
              <p:nvPr/>
            </p:nvSpPr>
            <p:spPr bwMode="auto">
              <a:xfrm flipH="1">
                <a:off x="3675" y="161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7" name="Freeform 107"/>
              <p:cNvSpPr>
                <a:spLocks/>
              </p:cNvSpPr>
              <p:nvPr/>
            </p:nvSpPr>
            <p:spPr bwMode="auto">
              <a:xfrm>
                <a:off x="3665" y="1615"/>
                <a:ext cx="33" cy="57"/>
              </a:xfrm>
              <a:custGeom>
                <a:avLst/>
                <a:gdLst>
                  <a:gd name="T0" fmla="*/ 165 w 165"/>
                  <a:gd name="T1" fmla="*/ 22 h 287"/>
                  <a:gd name="T2" fmla="*/ 109 w 165"/>
                  <a:gd name="T3" fmla="*/ 11 h 287"/>
                  <a:gd name="T4" fmla="*/ 52 w 165"/>
                  <a:gd name="T5" fmla="*/ 0 h 287"/>
                  <a:gd name="T6" fmla="*/ 0 w 165"/>
                  <a:gd name="T7" fmla="*/ 265 h 287"/>
                  <a:gd name="T8" fmla="*/ 57 w 165"/>
                  <a:gd name="T9" fmla="*/ 276 h 287"/>
                  <a:gd name="T10" fmla="*/ 113 w 165"/>
                  <a:gd name="T11" fmla="*/ 287 h 287"/>
                  <a:gd name="T12" fmla="*/ 165 w 165"/>
                  <a:gd name="T13" fmla="*/ 22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87"/>
                  <a:gd name="T23" fmla="*/ 165 w 165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87">
                    <a:moveTo>
                      <a:pt x="165" y="22"/>
                    </a:moveTo>
                    <a:lnTo>
                      <a:pt x="109" y="11"/>
                    </a:lnTo>
                    <a:lnTo>
                      <a:pt x="52" y="0"/>
                    </a:lnTo>
                    <a:lnTo>
                      <a:pt x="0" y="265"/>
                    </a:lnTo>
                    <a:lnTo>
                      <a:pt x="57" y="276"/>
                    </a:lnTo>
                    <a:lnTo>
                      <a:pt x="113" y="287"/>
                    </a:lnTo>
                    <a:lnTo>
                      <a:pt x="165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8" name="Freeform 108"/>
              <p:cNvSpPr>
                <a:spLocks/>
              </p:cNvSpPr>
              <p:nvPr/>
            </p:nvSpPr>
            <p:spPr bwMode="auto">
              <a:xfrm>
                <a:off x="3665" y="1615"/>
                <a:ext cx="33" cy="57"/>
              </a:xfrm>
              <a:custGeom>
                <a:avLst/>
                <a:gdLst>
                  <a:gd name="T0" fmla="*/ 165 w 165"/>
                  <a:gd name="T1" fmla="*/ 22 h 287"/>
                  <a:gd name="T2" fmla="*/ 109 w 165"/>
                  <a:gd name="T3" fmla="*/ 11 h 287"/>
                  <a:gd name="T4" fmla="*/ 52 w 165"/>
                  <a:gd name="T5" fmla="*/ 0 h 287"/>
                  <a:gd name="T6" fmla="*/ 0 w 165"/>
                  <a:gd name="T7" fmla="*/ 265 h 287"/>
                  <a:gd name="T8" fmla="*/ 57 w 165"/>
                  <a:gd name="T9" fmla="*/ 276 h 287"/>
                  <a:gd name="T10" fmla="*/ 113 w 165"/>
                  <a:gd name="T11" fmla="*/ 287 h 287"/>
                  <a:gd name="T12" fmla="*/ 165 w 165"/>
                  <a:gd name="T13" fmla="*/ 22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87"/>
                  <a:gd name="T23" fmla="*/ 165 w 165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87">
                    <a:moveTo>
                      <a:pt x="165" y="22"/>
                    </a:moveTo>
                    <a:lnTo>
                      <a:pt x="109" y="11"/>
                    </a:lnTo>
                    <a:lnTo>
                      <a:pt x="52" y="0"/>
                    </a:lnTo>
                    <a:lnTo>
                      <a:pt x="0" y="265"/>
                    </a:lnTo>
                    <a:lnTo>
                      <a:pt x="57" y="276"/>
                    </a:lnTo>
                    <a:lnTo>
                      <a:pt x="113" y="287"/>
                    </a:lnTo>
                    <a:lnTo>
                      <a:pt x="165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29" name="Freeform 109"/>
              <p:cNvSpPr>
                <a:spLocks/>
              </p:cNvSpPr>
              <p:nvPr/>
            </p:nvSpPr>
            <p:spPr bwMode="auto">
              <a:xfrm>
                <a:off x="3665" y="1668"/>
                <a:ext cx="11" cy="2"/>
              </a:xfrm>
              <a:custGeom>
                <a:avLst/>
                <a:gdLst>
                  <a:gd name="T0" fmla="*/ 58 w 58"/>
                  <a:gd name="T1" fmla="*/ 11 h 11"/>
                  <a:gd name="T2" fmla="*/ 1 w 58"/>
                  <a:gd name="T3" fmla="*/ 0 h 11"/>
                  <a:gd name="T4" fmla="*/ 0 w 58"/>
                  <a:gd name="T5" fmla="*/ 7 h 11"/>
                  <a:gd name="T6" fmla="*/ 58 w 58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1"/>
                  <a:gd name="T14" fmla="*/ 58 w 58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1">
                    <a:moveTo>
                      <a:pt x="58" y="11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8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0" name="Line 110"/>
              <p:cNvSpPr>
                <a:spLocks noChangeShapeType="1"/>
              </p:cNvSpPr>
              <p:nvPr/>
            </p:nvSpPr>
            <p:spPr bwMode="auto">
              <a:xfrm flipH="1">
                <a:off x="3665" y="16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1" name="Freeform 111"/>
              <p:cNvSpPr>
                <a:spLocks/>
              </p:cNvSpPr>
              <p:nvPr/>
            </p:nvSpPr>
            <p:spPr bwMode="auto">
              <a:xfrm>
                <a:off x="3660" y="1669"/>
                <a:ext cx="28" cy="57"/>
              </a:xfrm>
              <a:custGeom>
                <a:avLst/>
                <a:gdLst>
                  <a:gd name="T0" fmla="*/ 138 w 138"/>
                  <a:gd name="T1" fmla="*/ 9 h 287"/>
                  <a:gd name="T2" fmla="*/ 81 w 138"/>
                  <a:gd name="T3" fmla="*/ 4 h 287"/>
                  <a:gd name="T4" fmla="*/ 23 w 138"/>
                  <a:gd name="T5" fmla="*/ 0 h 287"/>
                  <a:gd name="T6" fmla="*/ 0 w 138"/>
                  <a:gd name="T7" fmla="*/ 278 h 287"/>
                  <a:gd name="T8" fmla="*/ 57 w 138"/>
                  <a:gd name="T9" fmla="*/ 283 h 287"/>
                  <a:gd name="T10" fmla="*/ 115 w 138"/>
                  <a:gd name="T11" fmla="*/ 287 h 287"/>
                  <a:gd name="T12" fmla="*/ 138 w 138"/>
                  <a:gd name="T13" fmla="*/ 9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87"/>
                  <a:gd name="T23" fmla="*/ 138 w 138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87">
                    <a:moveTo>
                      <a:pt x="138" y="9"/>
                    </a:moveTo>
                    <a:lnTo>
                      <a:pt x="81" y="4"/>
                    </a:lnTo>
                    <a:lnTo>
                      <a:pt x="23" y="0"/>
                    </a:lnTo>
                    <a:lnTo>
                      <a:pt x="0" y="278"/>
                    </a:lnTo>
                    <a:lnTo>
                      <a:pt x="57" y="283"/>
                    </a:lnTo>
                    <a:lnTo>
                      <a:pt x="115" y="287"/>
                    </a:lnTo>
                    <a:lnTo>
                      <a:pt x="13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2" name="Freeform 112"/>
              <p:cNvSpPr>
                <a:spLocks/>
              </p:cNvSpPr>
              <p:nvPr/>
            </p:nvSpPr>
            <p:spPr bwMode="auto">
              <a:xfrm>
                <a:off x="3660" y="1669"/>
                <a:ext cx="28" cy="57"/>
              </a:xfrm>
              <a:custGeom>
                <a:avLst/>
                <a:gdLst>
                  <a:gd name="T0" fmla="*/ 138 w 138"/>
                  <a:gd name="T1" fmla="*/ 9 h 287"/>
                  <a:gd name="T2" fmla="*/ 81 w 138"/>
                  <a:gd name="T3" fmla="*/ 4 h 287"/>
                  <a:gd name="T4" fmla="*/ 23 w 138"/>
                  <a:gd name="T5" fmla="*/ 0 h 287"/>
                  <a:gd name="T6" fmla="*/ 0 w 138"/>
                  <a:gd name="T7" fmla="*/ 278 h 287"/>
                  <a:gd name="T8" fmla="*/ 57 w 138"/>
                  <a:gd name="T9" fmla="*/ 283 h 287"/>
                  <a:gd name="T10" fmla="*/ 115 w 138"/>
                  <a:gd name="T11" fmla="*/ 287 h 287"/>
                  <a:gd name="T12" fmla="*/ 138 w 138"/>
                  <a:gd name="T13" fmla="*/ 9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87"/>
                  <a:gd name="T23" fmla="*/ 138 w 138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87">
                    <a:moveTo>
                      <a:pt x="138" y="9"/>
                    </a:moveTo>
                    <a:lnTo>
                      <a:pt x="81" y="4"/>
                    </a:lnTo>
                    <a:lnTo>
                      <a:pt x="23" y="0"/>
                    </a:lnTo>
                    <a:lnTo>
                      <a:pt x="0" y="278"/>
                    </a:lnTo>
                    <a:lnTo>
                      <a:pt x="57" y="283"/>
                    </a:lnTo>
                    <a:lnTo>
                      <a:pt x="115" y="287"/>
                    </a:lnTo>
                    <a:lnTo>
                      <a:pt x="138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3" name="Freeform 113"/>
              <p:cNvSpPr>
                <a:spLocks/>
              </p:cNvSpPr>
              <p:nvPr/>
            </p:nvSpPr>
            <p:spPr bwMode="auto">
              <a:xfrm>
                <a:off x="3660" y="1725"/>
                <a:ext cx="12" cy="1"/>
              </a:xfrm>
              <a:custGeom>
                <a:avLst/>
                <a:gdLst>
                  <a:gd name="T0" fmla="*/ 57 w 57"/>
                  <a:gd name="T1" fmla="*/ 5 h 6"/>
                  <a:gd name="T2" fmla="*/ 0 w 57"/>
                  <a:gd name="T3" fmla="*/ 0 h 6"/>
                  <a:gd name="T4" fmla="*/ 0 w 57"/>
                  <a:gd name="T5" fmla="*/ 6 h 6"/>
                  <a:gd name="T6" fmla="*/ 57 w 57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6"/>
                  <a:gd name="T14" fmla="*/ 57 w 5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6">
                    <a:moveTo>
                      <a:pt x="57" y="5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5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Line 114"/>
              <p:cNvSpPr>
                <a:spLocks noChangeShapeType="1"/>
              </p:cNvSpPr>
              <p:nvPr/>
            </p:nvSpPr>
            <p:spPr bwMode="auto">
              <a:xfrm>
                <a:off x="3660" y="17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5" name="Freeform 115"/>
              <p:cNvSpPr>
                <a:spLocks/>
              </p:cNvSpPr>
              <p:nvPr/>
            </p:nvSpPr>
            <p:spPr bwMode="auto">
              <a:xfrm>
                <a:off x="3660" y="1725"/>
                <a:ext cx="25" cy="57"/>
              </a:xfrm>
              <a:custGeom>
                <a:avLst/>
                <a:gdLst>
                  <a:gd name="T0" fmla="*/ 115 w 123"/>
                  <a:gd name="T1" fmla="*/ 0 h 282"/>
                  <a:gd name="T2" fmla="*/ 57 w 123"/>
                  <a:gd name="T3" fmla="*/ 1 h 282"/>
                  <a:gd name="T4" fmla="*/ 0 w 123"/>
                  <a:gd name="T5" fmla="*/ 2 h 282"/>
                  <a:gd name="T6" fmla="*/ 7 w 123"/>
                  <a:gd name="T7" fmla="*/ 282 h 282"/>
                  <a:gd name="T8" fmla="*/ 65 w 123"/>
                  <a:gd name="T9" fmla="*/ 280 h 282"/>
                  <a:gd name="T10" fmla="*/ 123 w 123"/>
                  <a:gd name="T11" fmla="*/ 279 h 282"/>
                  <a:gd name="T12" fmla="*/ 115 w 123"/>
                  <a:gd name="T13" fmla="*/ 0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282"/>
                  <a:gd name="T23" fmla="*/ 123 w 123"/>
                  <a:gd name="T24" fmla="*/ 282 h 2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282">
                    <a:moveTo>
                      <a:pt x="115" y="0"/>
                    </a:moveTo>
                    <a:lnTo>
                      <a:pt x="57" y="1"/>
                    </a:lnTo>
                    <a:lnTo>
                      <a:pt x="0" y="2"/>
                    </a:lnTo>
                    <a:lnTo>
                      <a:pt x="7" y="282"/>
                    </a:lnTo>
                    <a:lnTo>
                      <a:pt x="65" y="280"/>
                    </a:lnTo>
                    <a:lnTo>
                      <a:pt x="123" y="279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6" name="Freeform 116"/>
              <p:cNvSpPr>
                <a:spLocks/>
              </p:cNvSpPr>
              <p:nvPr/>
            </p:nvSpPr>
            <p:spPr bwMode="auto">
              <a:xfrm>
                <a:off x="3660" y="1725"/>
                <a:ext cx="25" cy="57"/>
              </a:xfrm>
              <a:custGeom>
                <a:avLst/>
                <a:gdLst>
                  <a:gd name="T0" fmla="*/ 115 w 123"/>
                  <a:gd name="T1" fmla="*/ 0 h 282"/>
                  <a:gd name="T2" fmla="*/ 57 w 123"/>
                  <a:gd name="T3" fmla="*/ 1 h 282"/>
                  <a:gd name="T4" fmla="*/ 0 w 123"/>
                  <a:gd name="T5" fmla="*/ 2 h 282"/>
                  <a:gd name="T6" fmla="*/ 7 w 123"/>
                  <a:gd name="T7" fmla="*/ 282 h 282"/>
                  <a:gd name="T8" fmla="*/ 65 w 123"/>
                  <a:gd name="T9" fmla="*/ 280 h 282"/>
                  <a:gd name="T10" fmla="*/ 123 w 123"/>
                  <a:gd name="T11" fmla="*/ 279 h 282"/>
                  <a:gd name="T12" fmla="*/ 115 w 123"/>
                  <a:gd name="T13" fmla="*/ 0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282"/>
                  <a:gd name="T23" fmla="*/ 123 w 123"/>
                  <a:gd name="T24" fmla="*/ 282 h 2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282">
                    <a:moveTo>
                      <a:pt x="115" y="0"/>
                    </a:moveTo>
                    <a:lnTo>
                      <a:pt x="57" y="1"/>
                    </a:lnTo>
                    <a:lnTo>
                      <a:pt x="0" y="2"/>
                    </a:lnTo>
                    <a:lnTo>
                      <a:pt x="7" y="282"/>
                    </a:lnTo>
                    <a:lnTo>
                      <a:pt x="65" y="280"/>
                    </a:lnTo>
                    <a:lnTo>
                      <a:pt x="123" y="279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7" name="Freeform 117"/>
              <p:cNvSpPr>
                <a:spLocks/>
              </p:cNvSpPr>
              <p:nvPr/>
            </p:nvSpPr>
            <p:spPr bwMode="auto">
              <a:xfrm>
                <a:off x="3662" y="1781"/>
                <a:ext cx="11" cy="2"/>
              </a:xfrm>
              <a:custGeom>
                <a:avLst/>
                <a:gdLst>
                  <a:gd name="T0" fmla="*/ 58 w 58"/>
                  <a:gd name="T1" fmla="*/ 0 h 8"/>
                  <a:gd name="T2" fmla="*/ 0 w 58"/>
                  <a:gd name="T3" fmla="*/ 2 h 8"/>
                  <a:gd name="T4" fmla="*/ 0 w 58"/>
                  <a:gd name="T5" fmla="*/ 8 h 8"/>
                  <a:gd name="T6" fmla="*/ 58 w 5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8"/>
                  <a:gd name="T14" fmla="*/ 58 w 58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8">
                    <a:moveTo>
                      <a:pt x="58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8" name="Line 118"/>
              <p:cNvSpPr>
                <a:spLocks noChangeShapeType="1"/>
              </p:cNvSpPr>
              <p:nvPr/>
            </p:nvSpPr>
            <p:spPr bwMode="auto">
              <a:xfrm>
                <a:off x="3662" y="17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9" name="Freeform 119"/>
              <p:cNvSpPr>
                <a:spLocks/>
              </p:cNvSpPr>
              <p:nvPr/>
            </p:nvSpPr>
            <p:spPr bwMode="auto">
              <a:xfrm>
                <a:off x="3662" y="1780"/>
                <a:ext cx="30" cy="58"/>
              </a:xfrm>
              <a:custGeom>
                <a:avLst/>
                <a:gdLst>
                  <a:gd name="T0" fmla="*/ 116 w 154"/>
                  <a:gd name="T1" fmla="*/ 0 h 288"/>
                  <a:gd name="T2" fmla="*/ 58 w 154"/>
                  <a:gd name="T3" fmla="*/ 7 h 288"/>
                  <a:gd name="T4" fmla="*/ 0 w 154"/>
                  <a:gd name="T5" fmla="*/ 15 h 288"/>
                  <a:gd name="T6" fmla="*/ 38 w 154"/>
                  <a:gd name="T7" fmla="*/ 288 h 288"/>
                  <a:gd name="T8" fmla="*/ 96 w 154"/>
                  <a:gd name="T9" fmla="*/ 280 h 288"/>
                  <a:gd name="T10" fmla="*/ 154 w 154"/>
                  <a:gd name="T11" fmla="*/ 273 h 288"/>
                  <a:gd name="T12" fmla="*/ 116 w 154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288"/>
                  <a:gd name="T23" fmla="*/ 154 w 154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288">
                    <a:moveTo>
                      <a:pt x="116" y="0"/>
                    </a:moveTo>
                    <a:lnTo>
                      <a:pt x="58" y="7"/>
                    </a:lnTo>
                    <a:lnTo>
                      <a:pt x="0" y="15"/>
                    </a:lnTo>
                    <a:lnTo>
                      <a:pt x="38" y="288"/>
                    </a:lnTo>
                    <a:lnTo>
                      <a:pt x="96" y="280"/>
                    </a:lnTo>
                    <a:lnTo>
                      <a:pt x="154" y="273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0" name="Freeform 120"/>
              <p:cNvSpPr>
                <a:spLocks/>
              </p:cNvSpPr>
              <p:nvPr/>
            </p:nvSpPr>
            <p:spPr bwMode="auto">
              <a:xfrm>
                <a:off x="3662" y="1780"/>
                <a:ext cx="30" cy="58"/>
              </a:xfrm>
              <a:custGeom>
                <a:avLst/>
                <a:gdLst>
                  <a:gd name="T0" fmla="*/ 116 w 154"/>
                  <a:gd name="T1" fmla="*/ 0 h 288"/>
                  <a:gd name="T2" fmla="*/ 58 w 154"/>
                  <a:gd name="T3" fmla="*/ 7 h 288"/>
                  <a:gd name="T4" fmla="*/ 0 w 154"/>
                  <a:gd name="T5" fmla="*/ 15 h 288"/>
                  <a:gd name="T6" fmla="*/ 38 w 154"/>
                  <a:gd name="T7" fmla="*/ 288 h 288"/>
                  <a:gd name="T8" fmla="*/ 96 w 154"/>
                  <a:gd name="T9" fmla="*/ 280 h 288"/>
                  <a:gd name="T10" fmla="*/ 154 w 154"/>
                  <a:gd name="T11" fmla="*/ 273 h 288"/>
                  <a:gd name="T12" fmla="*/ 116 w 154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288"/>
                  <a:gd name="T23" fmla="*/ 154 w 154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288">
                    <a:moveTo>
                      <a:pt x="116" y="0"/>
                    </a:moveTo>
                    <a:lnTo>
                      <a:pt x="58" y="7"/>
                    </a:lnTo>
                    <a:lnTo>
                      <a:pt x="0" y="15"/>
                    </a:lnTo>
                    <a:lnTo>
                      <a:pt x="38" y="288"/>
                    </a:lnTo>
                    <a:lnTo>
                      <a:pt x="96" y="280"/>
                    </a:lnTo>
                    <a:lnTo>
                      <a:pt x="154" y="273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1" name="Freeform 121"/>
              <p:cNvSpPr>
                <a:spLocks/>
              </p:cNvSpPr>
              <p:nvPr/>
            </p:nvSpPr>
            <p:spPr bwMode="auto">
              <a:xfrm>
                <a:off x="3669" y="1836"/>
                <a:ext cx="12" cy="3"/>
              </a:xfrm>
              <a:custGeom>
                <a:avLst/>
                <a:gdLst>
                  <a:gd name="T0" fmla="*/ 58 w 58"/>
                  <a:gd name="T1" fmla="*/ 0 h 15"/>
                  <a:gd name="T2" fmla="*/ 0 w 58"/>
                  <a:gd name="T3" fmla="*/ 8 h 15"/>
                  <a:gd name="T4" fmla="*/ 2 w 58"/>
                  <a:gd name="T5" fmla="*/ 15 h 15"/>
                  <a:gd name="T6" fmla="*/ 58 w 58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5"/>
                  <a:gd name="T14" fmla="*/ 58 w 58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5">
                    <a:moveTo>
                      <a:pt x="58" y="0"/>
                    </a:moveTo>
                    <a:lnTo>
                      <a:pt x="0" y="8"/>
                    </a:lnTo>
                    <a:lnTo>
                      <a:pt x="2" y="15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2" name="Line 122"/>
              <p:cNvSpPr>
                <a:spLocks noChangeShapeType="1"/>
              </p:cNvSpPr>
              <p:nvPr/>
            </p:nvSpPr>
            <p:spPr bwMode="auto">
              <a:xfrm>
                <a:off x="3669" y="18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3" name="Freeform 123"/>
              <p:cNvSpPr>
                <a:spLocks/>
              </p:cNvSpPr>
              <p:nvPr/>
            </p:nvSpPr>
            <p:spPr bwMode="auto">
              <a:xfrm>
                <a:off x="3670" y="1833"/>
                <a:ext cx="35" cy="57"/>
              </a:xfrm>
              <a:custGeom>
                <a:avLst/>
                <a:gdLst>
                  <a:gd name="T0" fmla="*/ 111 w 178"/>
                  <a:gd name="T1" fmla="*/ 0 h 284"/>
                  <a:gd name="T2" fmla="*/ 56 w 178"/>
                  <a:gd name="T3" fmla="*/ 14 h 284"/>
                  <a:gd name="T4" fmla="*/ 0 w 178"/>
                  <a:gd name="T5" fmla="*/ 29 h 284"/>
                  <a:gd name="T6" fmla="*/ 67 w 178"/>
                  <a:gd name="T7" fmla="*/ 284 h 284"/>
                  <a:gd name="T8" fmla="*/ 122 w 178"/>
                  <a:gd name="T9" fmla="*/ 270 h 284"/>
                  <a:gd name="T10" fmla="*/ 178 w 178"/>
                  <a:gd name="T11" fmla="*/ 255 h 284"/>
                  <a:gd name="T12" fmla="*/ 111 w 178"/>
                  <a:gd name="T13" fmla="*/ 0 h 2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284"/>
                  <a:gd name="T23" fmla="*/ 178 w 178"/>
                  <a:gd name="T24" fmla="*/ 284 h 2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284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9"/>
                    </a:lnTo>
                    <a:lnTo>
                      <a:pt x="67" y="284"/>
                    </a:lnTo>
                    <a:lnTo>
                      <a:pt x="122" y="270"/>
                    </a:lnTo>
                    <a:lnTo>
                      <a:pt x="178" y="255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4" name="Freeform 124"/>
              <p:cNvSpPr>
                <a:spLocks/>
              </p:cNvSpPr>
              <p:nvPr/>
            </p:nvSpPr>
            <p:spPr bwMode="auto">
              <a:xfrm>
                <a:off x="3670" y="1833"/>
                <a:ext cx="35" cy="57"/>
              </a:xfrm>
              <a:custGeom>
                <a:avLst/>
                <a:gdLst>
                  <a:gd name="T0" fmla="*/ 111 w 178"/>
                  <a:gd name="T1" fmla="*/ 0 h 284"/>
                  <a:gd name="T2" fmla="*/ 56 w 178"/>
                  <a:gd name="T3" fmla="*/ 14 h 284"/>
                  <a:gd name="T4" fmla="*/ 0 w 178"/>
                  <a:gd name="T5" fmla="*/ 29 h 284"/>
                  <a:gd name="T6" fmla="*/ 67 w 178"/>
                  <a:gd name="T7" fmla="*/ 284 h 284"/>
                  <a:gd name="T8" fmla="*/ 122 w 178"/>
                  <a:gd name="T9" fmla="*/ 270 h 284"/>
                  <a:gd name="T10" fmla="*/ 178 w 178"/>
                  <a:gd name="T11" fmla="*/ 255 h 284"/>
                  <a:gd name="T12" fmla="*/ 111 w 178"/>
                  <a:gd name="T13" fmla="*/ 0 h 2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"/>
                  <a:gd name="T22" fmla="*/ 0 h 284"/>
                  <a:gd name="T23" fmla="*/ 178 w 178"/>
                  <a:gd name="T24" fmla="*/ 284 h 2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" h="284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9"/>
                    </a:lnTo>
                    <a:lnTo>
                      <a:pt x="67" y="284"/>
                    </a:lnTo>
                    <a:lnTo>
                      <a:pt x="122" y="270"/>
                    </a:lnTo>
                    <a:lnTo>
                      <a:pt x="178" y="255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5" name="Freeform 125"/>
              <p:cNvSpPr>
                <a:spLocks/>
              </p:cNvSpPr>
              <p:nvPr/>
            </p:nvSpPr>
            <p:spPr bwMode="auto">
              <a:xfrm>
                <a:off x="3683" y="1887"/>
                <a:ext cx="11" cy="4"/>
              </a:xfrm>
              <a:custGeom>
                <a:avLst/>
                <a:gdLst>
                  <a:gd name="T0" fmla="*/ 55 w 55"/>
                  <a:gd name="T1" fmla="*/ 0 h 21"/>
                  <a:gd name="T2" fmla="*/ 0 w 55"/>
                  <a:gd name="T3" fmla="*/ 14 h 21"/>
                  <a:gd name="T4" fmla="*/ 2 w 55"/>
                  <a:gd name="T5" fmla="*/ 21 h 21"/>
                  <a:gd name="T6" fmla="*/ 55 w 55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1"/>
                  <a:gd name="T14" fmla="*/ 55 w 55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1">
                    <a:moveTo>
                      <a:pt x="55" y="0"/>
                    </a:moveTo>
                    <a:lnTo>
                      <a:pt x="0" y="14"/>
                    </a:lnTo>
                    <a:lnTo>
                      <a:pt x="2" y="21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6" name="Line 126"/>
              <p:cNvSpPr>
                <a:spLocks noChangeShapeType="1"/>
              </p:cNvSpPr>
              <p:nvPr/>
            </p:nvSpPr>
            <p:spPr bwMode="auto">
              <a:xfrm>
                <a:off x="3683" y="18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7" name="Freeform 127"/>
              <p:cNvSpPr>
                <a:spLocks/>
              </p:cNvSpPr>
              <p:nvPr/>
            </p:nvSpPr>
            <p:spPr bwMode="auto">
              <a:xfrm>
                <a:off x="3683" y="1883"/>
                <a:ext cx="40" cy="54"/>
              </a:xfrm>
              <a:custGeom>
                <a:avLst/>
                <a:gdLst>
                  <a:gd name="T0" fmla="*/ 107 w 199"/>
                  <a:gd name="T1" fmla="*/ 0 h 270"/>
                  <a:gd name="T2" fmla="*/ 53 w 199"/>
                  <a:gd name="T3" fmla="*/ 21 h 270"/>
                  <a:gd name="T4" fmla="*/ 0 w 199"/>
                  <a:gd name="T5" fmla="*/ 42 h 270"/>
                  <a:gd name="T6" fmla="*/ 92 w 199"/>
                  <a:gd name="T7" fmla="*/ 270 h 270"/>
                  <a:gd name="T8" fmla="*/ 146 w 199"/>
                  <a:gd name="T9" fmla="*/ 249 h 270"/>
                  <a:gd name="T10" fmla="*/ 199 w 199"/>
                  <a:gd name="T11" fmla="*/ 228 h 270"/>
                  <a:gd name="T12" fmla="*/ 107 w 199"/>
                  <a:gd name="T13" fmla="*/ 0 h 2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70"/>
                  <a:gd name="T23" fmla="*/ 199 w 199"/>
                  <a:gd name="T24" fmla="*/ 270 h 2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70">
                    <a:moveTo>
                      <a:pt x="107" y="0"/>
                    </a:moveTo>
                    <a:lnTo>
                      <a:pt x="53" y="21"/>
                    </a:lnTo>
                    <a:lnTo>
                      <a:pt x="0" y="42"/>
                    </a:lnTo>
                    <a:lnTo>
                      <a:pt x="92" y="270"/>
                    </a:lnTo>
                    <a:lnTo>
                      <a:pt x="146" y="249"/>
                    </a:lnTo>
                    <a:lnTo>
                      <a:pt x="199" y="228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8" name="Freeform 128"/>
              <p:cNvSpPr>
                <a:spLocks/>
              </p:cNvSpPr>
              <p:nvPr/>
            </p:nvSpPr>
            <p:spPr bwMode="auto">
              <a:xfrm>
                <a:off x="3683" y="1883"/>
                <a:ext cx="40" cy="54"/>
              </a:xfrm>
              <a:custGeom>
                <a:avLst/>
                <a:gdLst>
                  <a:gd name="T0" fmla="*/ 107 w 199"/>
                  <a:gd name="T1" fmla="*/ 0 h 270"/>
                  <a:gd name="T2" fmla="*/ 53 w 199"/>
                  <a:gd name="T3" fmla="*/ 21 h 270"/>
                  <a:gd name="T4" fmla="*/ 0 w 199"/>
                  <a:gd name="T5" fmla="*/ 42 h 270"/>
                  <a:gd name="T6" fmla="*/ 92 w 199"/>
                  <a:gd name="T7" fmla="*/ 270 h 270"/>
                  <a:gd name="T8" fmla="*/ 146 w 199"/>
                  <a:gd name="T9" fmla="*/ 249 h 270"/>
                  <a:gd name="T10" fmla="*/ 199 w 199"/>
                  <a:gd name="T11" fmla="*/ 228 h 270"/>
                  <a:gd name="T12" fmla="*/ 107 w 199"/>
                  <a:gd name="T13" fmla="*/ 0 h 2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70"/>
                  <a:gd name="T23" fmla="*/ 199 w 199"/>
                  <a:gd name="T24" fmla="*/ 270 h 2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70">
                    <a:moveTo>
                      <a:pt x="107" y="0"/>
                    </a:moveTo>
                    <a:lnTo>
                      <a:pt x="53" y="21"/>
                    </a:lnTo>
                    <a:lnTo>
                      <a:pt x="0" y="42"/>
                    </a:lnTo>
                    <a:lnTo>
                      <a:pt x="92" y="270"/>
                    </a:lnTo>
                    <a:lnTo>
                      <a:pt x="146" y="249"/>
                    </a:lnTo>
                    <a:lnTo>
                      <a:pt x="199" y="228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9" name="Freeform 129"/>
              <p:cNvSpPr>
                <a:spLocks/>
              </p:cNvSpPr>
              <p:nvPr/>
            </p:nvSpPr>
            <p:spPr bwMode="auto">
              <a:xfrm>
                <a:off x="3702" y="1933"/>
                <a:ext cx="11" cy="6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1 h 30"/>
                  <a:gd name="T4" fmla="*/ 4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1"/>
                    </a:lnTo>
                    <a:lnTo>
                      <a:pt x="4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0" name="Line 130"/>
              <p:cNvSpPr>
                <a:spLocks noChangeShapeType="1"/>
              </p:cNvSpPr>
              <p:nvPr/>
            </p:nvSpPr>
            <p:spPr bwMode="auto">
              <a:xfrm>
                <a:off x="3702" y="193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1" name="Freeform 131"/>
              <p:cNvSpPr>
                <a:spLocks/>
              </p:cNvSpPr>
              <p:nvPr/>
            </p:nvSpPr>
            <p:spPr bwMode="auto">
              <a:xfrm>
                <a:off x="3703" y="1927"/>
                <a:ext cx="43" cy="51"/>
              </a:xfrm>
              <a:custGeom>
                <a:avLst/>
                <a:gdLst>
                  <a:gd name="T0" fmla="*/ 99 w 215"/>
                  <a:gd name="T1" fmla="*/ 0 h 254"/>
                  <a:gd name="T2" fmla="*/ 50 w 215"/>
                  <a:gd name="T3" fmla="*/ 30 h 254"/>
                  <a:gd name="T4" fmla="*/ 0 w 215"/>
                  <a:gd name="T5" fmla="*/ 60 h 254"/>
                  <a:gd name="T6" fmla="*/ 115 w 215"/>
                  <a:gd name="T7" fmla="*/ 254 h 254"/>
                  <a:gd name="T8" fmla="*/ 165 w 215"/>
                  <a:gd name="T9" fmla="*/ 225 h 254"/>
                  <a:gd name="T10" fmla="*/ 215 w 215"/>
                  <a:gd name="T11" fmla="*/ 195 h 254"/>
                  <a:gd name="T12" fmla="*/ 99 w 215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54"/>
                  <a:gd name="T23" fmla="*/ 215 w 215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54">
                    <a:moveTo>
                      <a:pt x="99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115" y="254"/>
                    </a:lnTo>
                    <a:lnTo>
                      <a:pt x="165" y="225"/>
                    </a:lnTo>
                    <a:lnTo>
                      <a:pt x="215" y="195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2" name="Freeform 132"/>
              <p:cNvSpPr>
                <a:spLocks/>
              </p:cNvSpPr>
              <p:nvPr/>
            </p:nvSpPr>
            <p:spPr bwMode="auto">
              <a:xfrm>
                <a:off x="3703" y="1927"/>
                <a:ext cx="43" cy="51"/>
              </a:xfrm>
              <a:custGeom>
                <a:avLst/>
                <a:gdLst>
                  <a:gd name="T0" fmla="*/ 99 w 215"/>
                  <a:gd name="T1" fmla="*/ 0 h 254"/>
                  <a:gd name="T2" fmla="*/ 50 w 215"/>
                  <a:gd name="T3" fmla="*/ 30 h 254"/>
                  <a:gd name="T4" fmla="*/ 0 w 215"/>
                  <a:gd name="T5" fmla="*/ 60 h 254"/>
                  <a:gd name="T6" fmla="*/ 115 w 215"/>
                  <a:gd name="T7" fmla="*/ 254 h 254"/>
                  <a:gd name="T8" fmla="*/ 165 w 215"/>
                  <a:gd name="T9" fmla="*/ 225 h 254"/>
                  <a:gd name="T10" fmla="*/ 215 w 215"/>
                  <a:gd name="T11" fmla="*/ 195 h 254"/>
                  <a:gd name="T12" fmla="*/ 99 w 215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54"/>
                  <a:gd name="T23" fmla="*/ 215 w 215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54">
                    <a:moveTo>
                      <a:pt x="99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115" y="254"/>
                    </a:lnTo>
                    <a:lnTo>
                      <a:pt x="165" y="225"/>
                    </a:lnTo>
                    <a:lnTo>
                      <a:pt x="215" y="195"/>
                    </a:lnTo>
                    <a:lnTo>
                      <a:pt x="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3" name="Freeform 133"/>
              <p:cNvSpPr>
                <a:spLocks/>
              </p:cNvSpPr>
              <p:nvPr/>
            </p:nvSpPr>
            <p:spPr bwMode="auto">
              <a:xfrm>
                <a:off x="3726" y="1972"/>
                <a:ext cx="10" cy="7"/>
              </a:xfrm>
              <a:custGeom>
                <a:avLst/>
                <a:gdLst>
                  <a:gd name="T0" fmla="*/ 50 w 50"/>
                  <a:gd name="T1" fmla="*/ 0 h 38"/>
                  <a:gd name="T2" fmla="*/ 0 w 50"/>
                  <a:gd name="T3" fmla="*/ 29 h 38"/>
                  <a:gd name="T4" fmla="*/ 7 w 50"/>
                  <a:gd name="T5" fmla="*/ 38 h 38"/>
                  <a:gd name="T6" fmla="*/ 5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50" y="0"/>
                    </a:moveTo>
                    <a:lnTo>
                      <a:pt x="0" y="29"/>
                    </a:lnTo>
                    <a:lnTo>
                      <a:pt x="7" y="3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4" name="Line 134"/>
              <p:cNvSpPr>
                <a:spLocks noChangeShapeType="1"/>
              </p:cNvSpPr>
              <p:nvPr/>
            </p:nvSpPr>
            <p:spPr bwMode="auto">
              <a:xfrm>
                <a:off x="3726" y="1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5" name="Freeform 135"/>
              <p:cNvSpPr>
                <a:spLocks/>
              </p:cNvSpPr>
              <p:nvPr/>
            </p:nvSpPr>
            <p:spPr bwMode="auto">
              <a:xfrm>
                <a:off x="3727" y="1964"/>
                <a:ext cx="44" cy="46"/>
              </a:xfrm>
              <a:custGeom>
                <a:avLst/>
                <a:gdLst>
                  <a:gd name="T0" fmla="*/ 86 w 221"/>
                  <a:gd name="T1" fmla="*/ 0 h 228"/>
                  <a:gd name="T2" fmla="*/ 43 w 221"/>
                  <a:gd name="T3" fmla="*/ 39 h 228"/>
                  <a:gd name="T4" fmla="*/ 0 w 221"/>
                  <a:gd name="T5" fmla="*/ 77 h 228"/>
                  <a:gd name="T6" fmla="*/ 134 w 221"/>
                  <a:gd name="T7" fmla="*/ 228 h 228"/>
                  <a:gd name="T8" fmla="*/ 177 w 221"/>
                  <a:gd name="T9" fmla="*/ 189 h 228"/>
                  <a:gd name="T10" fmla="*/ 221 w 221"/>
                  <a:gd name="T11" fmla="*/ 151 h 228"/>
                  <a:gd name="T12" fmla="*/ 86 w 221"/>
                  <a:gd name="T13" fmla="*/ 0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228"/>
                  <a:gd name="T23" fmla="*/ 221 w 221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228">
                    <a:moveTo>
                      <a:pt x="86" y="0"/>
                    </a:moveTo>
                    <a:lnTo>
                      <a:pt x="43" y="39"/>
                    </a:lnTo>
                    <a:lnTo>
                      <a:pt x="0" y="77"/>
                    </a:lnTo>
                    <a:lnTo>
                      <a:pt x="134" y="228"/>
                    </a:lnTo>
                    <a:lnTo>
                      <a:pt x="177" y="189"/>
                    </a:lnTo>
                    <a:lnTo>
                      <a:pt x="221" y="15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6" name="Freeform 136"/>
              <p:cNvSpPr>
                <a:spLocks/>
              </p:cNvSpPr>
              <p:nvPr/>
            </p:nvSpPr>
            <p:spPr bwMode="auto">
              <a:xfrm>
                <a:off x="3727" y="1964"/>
                <a:ext cx="44" cy="46"/>
              </a:xfrm>
              <a:custGeom>
                <a:avLst/>
                <a:gdLst>
                  <a:gd name="T0" fmla="*/ 86 w 221"/>
                  <a:gd name="T1" fmla="*/ 0 h 228"/>
                  <a:gd name="T2" fmla="*/ 43 w 221"/>
                  <a:gd name="T3" fmla="*/ 39 h 228"/>
                  <a:gd name="T4" fmla="*/ 0 w 221"/>
                  <a:gd name="T5" fmla="*/ 77 h 228"/>
                  <a:gd name="T6" fmla="*/ 134 w 221"/>
                  <a:gd name="T7" fmla="*/ 228 h 228"/>
                  <a:gd name="T8" fmla="*/ 177 w 221"/>
                  <a:gd name="T9" fmla="*/ 189 h 228"/>
                  <a:gd name="T10" fmla="*/ 221 w 221"/>
                  <a:gd name="T11" fmla="*/ 151 h 228"/>
                  <a:gd name="T12" fmla="*/ 86 w 221"/>
                  <a:gd name="T13" fmla="*/ 0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228"/>
                  <a:gd name="T23" fmla="*/ 221 w 221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228">
                    <a:moveTo>
                      <a:pt x="86" y="0"/>
                    </a:moveTo>
                    <a:lnTo>
                      <a:pt x="43" y="39"/>
                    </a:lnTo>
                    <a:lnTo>
                      <a:pt x="0" y="77"/>
                    </a:lnTo>
                    <a:lnTo>
                      <a:pt x="134" y="228"/>
                    </a:lnTo>
                    <a:lnTo>
                      <a:pt x="177" y="189"/>
                    </a:lnTo>
                    <a:lnTo>
                      <a:pt x="221" y="151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7" name="Freeform 137"/>
              <p:cNvSpPr>
                <a:spLocks/>
              </p:cNvSpPr>
              <p:nvPr/>
            </p:nvSpPr>
            <p:spPr bwMode="auto">
              <a:xfrm>
                <a:off x="3754" y="2002"/>
                <a:ext cx="8" cy="9"/>
              </a:xfrm>
              <a:custGeom>
                <a:avLst/>
                <a:gdLst>
                  <a:gd name="T0" fmla="*/ 43 w 43"/>
                  <a:gd name="T1" fmla="*/ 0 h 48"/>
                  <a:gd name="T2" fmla="*/ 0 w 43"/>
                  <a:gd name="T3" fmla="*/ 39 h 48"/>
                  <a:gd name="T4" fmla="*/ 4 w 43"/>
                  <a:gd name="T5" fmla="*/ 44 h 48"/>
                  <a:gd name="T6" fmla="*/ 10 w 43"/>
                  <a:gd name="T7" fmla="*/ 48 h 48"/>
                  <a:gd name="T8" fmla="*/ 43 w 43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8"/>
                  <a:gd name="T17" fmla="*/ 43 w 4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8">
                    <a:moveTo>
                      <a:pt x="43" y="0"/>
                    </a:moveTo>
                    <a:lnTo>
                      <a:pt x="0" y="39"/>
                    </a:lnTo>
                    <a:lnTo>
                      <a:pt x="4" y="44"/>
                    </a:lnTo>
                    <a:lnTo>
                      <a:pt x="10" y="48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8" name="Freeform 138"/>
              <p:cNvSpPr>
                <a:spLocks/>
              </p:cNvSpPr>
              <p:nvPr/>
            </p:nvSpPr>
            <p:spPr bwMode="auto">
              <a:xfrm>
                <a:off x="3754" y="2010"/>
                <a:ext cx="2" cy="1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5 h 9"/>
                  <a:gd name="T4" fmla="*/ 10 w 10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0"/>
                    </a:moveTo>
                    <a:lnTo>
                      <a:pt x="4" y="5"/>
                    </a:lnTo>
                    <a:lnTo>
                      <a:pt x="1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59" name="Freeform 139"/>
              <p:cNvSpPr>
                <a:spLocks/>
              </p:cNvSpPr>
              <p:nvPr/>
            </p:nvSpPr>
            <p:spPr bwMode="auto">
              <a:xfrm>
                <a:off x="3756" y="1992"/>
                <a:ext cx="43" cy="40"/>
              </a:xfrm>
              <a:custGeom>
                <a:avLst/>
                <a:gdLst>
                  <a:gd name="T0" fmla="*/ 67 w 215"/>
                  <a:gd name="T1" fmla="*/ 0 h 200"/>
                  <a:gd name="T2" fmla="*/ 33 w 215"/>
                  <a:gd name="T3" fmla="*/ 47 h 200"/>
                  <a:gd name="T4" fmla="*/ 0 w 215"/>
                  <a:gd name="T5" fmla="*/ 95 h 200"/>
                  <a:gd name="T6" fmla="*/ 149 w 215"/>
                  <a:gd name="T7" fmla="*/ 200 h 200"/>
                  <a:gd name="T8" fmla="*/ 182 w 215"/>
                  <a:gd name="T9" fmla="*/ 152 h 200"/>
                  <a:gd name="T10" fmla="*/ 215 w 215"/>
                  <a:gd name="T11" fmla="*/ 104 h 200"/>
                  <a:gd name="T12" fmla="*/ 67 w 215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00"/>
                  <a:gd name="T23" fmla="*/ 215 w 215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00">
                    <a:moveTo>
                      <a:pt x="67" y="0"/>
                    </a:moveTo>
                    <a:lnTo>
                      <a:pt x="33" y="47"/>
                    </a:lnTo>
                    <a:lnTo>
                      <a:pt x="0" y="95"/>
                    </a:lnTo>
                    <a:lnTo>
                      <a:pt x="149" y="200"/>
                    </a:lnTo>
                    <a:lnTo>
                      <a:pt x="182" y="152"/>
                    </a:lnTo>
                    <a:lnTo>
                      <a:pt x="215" y="104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0" name="Freeform 140"/>
              <p:cNvSpPr>
                <a:spLocks/>
              </p:cNvSpPr>
              <p:nvPr/>
            </p:nvSpPr>
            <p:spPr bwMode="auto">
              <a:xfrm>
                <a:off x="3756" y="1992"/>
                <a:ext cx="43" cy="40"/>
              </a:xfrm>
              <a:custGeom>
                <a:avLst/>
                <a:gdLst>
                  <a:gd name="T0" fmla="*/ 67 w 215"/>
                  <a:gd name="T1" fmla="*/ 0 h 200"/>
                  <a:gd name="T2" fmla="*/ 33 w 215"/>
                  <a:gd name="T3" fmla="*/ 47 h 200"/>
                  <a:gd name="T4" fmla="*/ 0 w 215"/>
                  <a:gd name="T5" fmla="*/ 95 h 200"/>
                  <a:gd name="T6" fmla="*/ 149 w 215"/>
                  <a:gd name="T7" fmla="*/ 200 h 200"/>
                  <a:gd name="T8" fmla="*/ 182 w 215"/>
                  <a:gd name="T9" fmla="*/ 152 h 200"/>
                  <a:gd name="T10" fmla="*/ 215 w 215"/>
                  <a:gd name="T11" fmla="*/ 104 h 200"/>
                  <a:gd name="T12" fmla="*/ 67 w 215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00"/>
                  <a:gd name="T23" fmla="*/ 215 w 215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00">
                    <a:moveTo>
                      <a:pt x="67" y="0"/>
                    </a:moveTo>
                    <a:lnTo>
                      <a:pt x="33" y="47"/>
                    </a:lnTo>
                    <a:lnTo>
                      <a:pt x="0" y="95"/>
                    </a:lnTo>
                    <a:lnTo>
                      <a:pt x="149" y="200"/>
                    </a:lnTo>
                    <a:lnTo>
                      <a:pt x="182" y="152"/>
                    </a:lnTo>
                    <a:lnTo>
                      <a:pt x="215" y="104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1" name="Freeform 141"/>
              <p:cNvSpPr>
                <a:spLocks/>
              </p:cNvSpPr>
              <p:nvPr/>
            </p:nvSpPr>
            <p:spPr bwMode="auto">
              <a:xfrm>
                <a:off x="3786" y="2023"/>
                <a:ext cx="6" cy="11"/>
              </a:xfrm>
              <a:custGeom>
                <a:avLst/>
                <a:gdLst>
                  <a:gd name="T0" fmla="*/ 33 w 33"/>
                  <a:gd name="T1" fmla="*/ 0 h 54"/>
                  <a:gd name="T2" fmla="*/ 0 w 33"/>
                  <a:gd name="T3" fmla="*/ 48 h 54"/>
                  <a:gd name="T4" fmla="*/ 5 w 33"/>
                  <a:gd name="T5" fmla="*/ 51 h 54"/>
                  <a:gd name="T6" fmla="*/ 14 w 33"/>
                  <a:gd name="T7" fmla="*/ 54 h 54"/>
                  <a:gd name="T8" fmla="*/ 33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33" y="0"/>
                    </a:moveTo>
                    <a:lnTo>
                      <a:pt x="0" y="48"/>
                    </a:lnTo>
                    <a:lnTo>
                      <a:pt x="5" y="51"/>
                    </a:lnTo>
                    <a:lnTo>
                      <a:pt x="14" y="5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2" name="Freeform 142"/>
              <p:cNvSpPr>
                <a:spLocks/>
              </p:cNvSpPr>
              <p:nvPr/>
            </p:nvSpPr>
            <p:spPr bwMode="auto">
              <a:xfrm>
                <a:off x="3786" y="2032"/>
                <a:ext cx="2" cy="2"/>
              </a:xfrm>
              <a:custGeom>
                <a:avLst/>
                <a:gdLst>
                  <a:gd name="T0" fmla="*/ 0 w 14"/>
                  <a:gd name="T1" fmla="*/ 0 h 6"/>
                  <a:gd name="T2" fmla="*/ 5 w 14"/>
                  <a:gd name="T3" fmla="*/ 3 h 6"/>
                  <a:gd name="T4" fmla="*/ 14 w 14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0" y="0"/>
                    </a:moveTo>
                    <a:lnTo>
                      <a:pt x="5" y="3"/>
                    </a:lnTo>
                    <a:lnTo>
                      <a:pt x="1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3" name="Freeform 143"/>
              <p:cNvSpPr>
                <a:spLocks/>
              </p:cNvSpPr>
              <p:nvPr/>
            </p:nvSpPr>
            <p:spPr bwMode="auto">
              <a:xfrm>
                <a:off x="3788" y="2012"/>
                <a:ext cx="39" cy="32"/>
              </a:xfrm>
              <a:custGeom>
                <a:avLst/>
                <a:gdLst>
                  <a:gd name="T0" fmla="*/ 38 w 194"/>
                  <a:gd name="T1" fmla="*/ 0 h 162"/>
                  <a:gd name="T2" fmla="*/ 19 w 194"/>
                  <a:gd name="T3" fmla="*/ 55 h 162"/>
                  <a:gd name="T4" fmla="*/ 0 w 194"/>
                  <a:gd name="T5" fmla="*/ 109 h 162"/>
                  <a:gd name="T6" fmla="*/ 157 w 194"/>
                  <a:gd name="T7" fmla="*/ 162 h 162"/>
                  <a:gd name="T8" fmla="*/ 176 w 194"/>
                  <a:gd name="T9" fmla="*/ 108 h 162"/>
                  <a:gd name="T10" fmla="*/ 194 w 194"/>
                  <a:gd name="T11" fmla="*/ 54 h 162"/>
                  <a:gd name="T12" fmla="*/ 38 w 194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62"/>
                  <a:gd name="T23" fmla="*/ 194 w 194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62">
                    <a:moveTo>
                      <a:pt x="38" y="0"/>
                    </a:moveTo>
                    <a:lnTo>
                      <a:pt x="19" y="55"/>
                    </a:lnTo>
                    <a:lnTo>
                      <a:pt x="0" y="109"/>
                    </a:lnTo>
                    <a:lnTo>
                      <a:pt x="157" y="162"/>
                    </a:lnTo>
                    <a:lnTo>
                      <a:pt x="176" y="108"/>
                    </a:lnTo>
                    <a:lnTo>
                      <a:pt x="194" y="5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4" name="Freeform 144"/>
              <p:cNvSpPr>
                <a:spLocks/>
              </p:cNvSpPr>
              <p:nvPr/>
            </p:nvSpPr>
            <p:spPr bwMode="auto">
              <a:xfrm>
                <a:off x="3788" y="2012"/>
                <a:ext cx="39" cy="32"/>
              </a:xfrm>
              <a:custGeom>
                <a:avLst/>
                <a:gdLst>
                  <a:gd name="T0" fmla="*/ 38 w 194"/>
                  <a:gd name="T1" fmla="*/ 0 h 162"/>
                  <a:gd name="T2" fmla="*/ 19 w 194"/>
                  <a:gd name="T3" fmla="*/ 55 h 162"/>
                  <a:gd name="T4" fmla="*/ 0 w 194"/>
                  <a:gd name="T5" fmla="*/ 109 h 162"/>
                  <a:gd name="T6" fmla="*/ 157 w 194"/>
                  <a:gd name="T7" fmla="*/ 162 h 162"/>
                  <a:gd name="T8" fmla="*/ 176 w 194"/>
                  <a:gd name="T9" fmla="*/ 108 h 162"/>
                  <a:gd name="T10" fmla="*/ 194 w 194"/>
                  <a:gd name="T11" fmla="*/ 54 h 162"/>
                  <a:gd name="T12" fmla="*/ 38 w 194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62"/>
                  <a:gd name="T23" fmla="*/ 194 w 194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62">
                    <a:moveTo>
                      <a:pt x="38" y="0"/>
                    </a:moveTo>
                    <a:lnTo>
                      <a:pt x="19" y="55"/>
                    </a:lnTo>
                    <a:lnTo>
                      <a:pt x="0" y="109"/>
                    </a:lnTo>
                    <a:lnTo>
                      <a:pt x="157" y="162"/>
                    </a:lnTo>
                    <a:lnTo>
                      <a:pt x="176" y="108"/>
                    </a:lnTo>
                    <a:lnTo>
                      <a:pt x="194" y="54"/>
                    </a:lnTo>
                    <a:lnTo>
                      <a:pt x="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5" name="Freeform 145"/>
              <p:cNvSpPr>
                <a:spLocks/>
              </p:cNvSpPr>
              <p:nvPr/>
            </p:nvSpPr>
            <p:spPr bwMode="auto">
              <a:xfrm>
                <a:off x="3820" y="2033"/>
                <a:ext cx="4" cy="12"/>
              </a:xfrm>
              <a:custGeom>
                <a:avLst/>
                <a:gdLst>
                  <a:gd name="T0" fmla="*/ 19 w 19"/>
                  <a:gd name="T1" fmla="*/ 0 h 58"/>
                  <a:gd name="T2" fmla="*/ 0 w 19"/>
                  <a:gd name="T3" fmla="*/ 54 h 58"/>
                  <a:gd name="T4" fmla="*/ 6 w 19"/>
                  <a:gd name="T5" fmla="*/ 57 h 58"/>
                  <a:gd name="T6" fmla="*/ 19 w 19"/>
                  <a:gd name="T7" fmla="*/ 58 h 58"/>
                  <a:gd name="T8" fmla="*/ 19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19" y="0"/>
                    </a:moveTo>
                    <a:lnTo>
                      <a:pt x="0" y="54"/>
                    </a:lnTo>
                    <a:lnTo>
                      <a:pt x="6" y="57"/>
                    </a:lnTo>
                    <a:lnTo>
                      <a:pt x="19" y="5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6" name="Freeform 146"/>
              <p:cNvSpPr>
                <a:spLocks/>
              </p:cNvSpPr>
              <p:nvPr/>
            </p:nvSpPr>
            <p:spPr bwMode="auto">
              <a:xfrm>
                <a:off x="3820" y="2044"/>
                <a:ext cx="4" cy="1"/>
              </a:xfrm>
              <a:custGeom>
                <a:avLst/>
                <a:gdLst>
                  <a:gd name="T0" fmla="*/ 0 w 19"/>
                  <a:gd name="T1" fmla="*/ 0 h 4"/>
                  <a:gd name="T2" fmla="*/ 6 w 19"/>
                  <a:gd name="T3" fmla="*/ 3 h 4"/>
                  <a:gd name="T4" fmla="*/ 19 w 19"/>
                  <a:gd name="T5" fmla="*/ 4 h 4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4"/>
                  <a:gd name="T11" fmla="*/ 19 w 19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4">
                    <a:moveTo>
                      <a:pt x="0" y="0"/>
                    </a:moveTo>
                    <a:lnTo>
                      <a:pt x="6" y="3"/>
                    </a:lnTo>
                    <a:lnTo>
                      <a:pt x="19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7" name="Freeform 147"/>
              <p:cNvSpPr>
                <a:spLocks/>
              </p:cNvSpPr>
              <p:nvPr/>
            </p:nvSpPr>
            <p:spPr bwMode="auto">
              <a:xfrm>
                <a:off x="3824" y="2022"/>
                <a:ext cx="31" cy="23"/>
              </a:xfrm>
              <a:custGeom>
                <a:avLst/>
                <a:gdLst>
                  <a:gd name="T0" fmla="*/ 0 w 159"/>
                  <a:gd name="T1" fmla="*/ 0 h 116"/>
                  <a:gd name="T2" fmla="*/ 0 w 159"/>
                  <a:gd name="T3" fmla="*/ 58 h 116"/>
                  <a:gd name="T4" fmla="*/ 0 w 159"/>
                  <a:gd name="T5" fmla="*/ 116 h 116"/>
                  <a:gd name="T6" fmla="*/ 159 w 159"/>
                  <a:gd name="T7" fmla="*/ 116 h 116"/>
                  <a:gd name="T8" fmla="*/ 159 w 159"/>
                  <a:gd name="T9" fmla="*/ 58 h 116"/>
                  <a:gd name="T10" fmla="*/ 159 w 159"/>
                  <a:gd name="T11" fmla="*/ 0 h 116"/>
                  <a:gd name="T12" fmla="*/ 0 w 159"/>
                  <a:gd name="T13" fmla="*/ 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16"/>
                  <a:gd name="T23" fmla="*/ 159 w 159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16">
                    <a:moveTo>
                      <a:pt x="0" y="0"/>
                    </a:moveTo>
                    <a:lnTo>
                      <a:pt x="0" y="58"/>
                    </a:lnTo>
                    <a:lnTo>
                      <a:pt x="0" y="116"/>
                    </a:lnTo>
                    <a:lnTo>
                      <a:pt x="159" y="116"/>
                    </a:lnTo>
                    <a:lnTo>
                      <a:pt x="159" y="58"/>
                    </a:lnTo>
                    <a:lnTo>
                      <a:pt x="1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8" name="Freeform 148"/>
              <p:cNvSpPr>
                <a:spLocks/>
              </p:cNvSpPr>
              <p:nvPr/>
            </p:nvSpPr>
            <p:spPr bwMode="auto">
              <a:xfrm>
                <a:off x="3824" y="2022"/>
                <a:ext cx="31" cy="23"/>
              </a:xfrm>
              <a:custGeom>
                <a:avLst/>
                <a:gdLst>
                  <a:gd name="T0" fmla="*/ 0 w 159"/>
                  <a:gd name="T1" fmla="*/ 0 h 116"/>
                  <a:gd name="T2" fmla="*/ 0 w 159"/>
                  <a:gd name="T3" fmla="*/ 58 h 116"/>
                  <a:gd name="T4" fmla="*/ 0 w 159"/>
                  <a:gd name="T5" fmla="*/ 116 h 116"/>
                  <a:gd name="T6" fmla="*/ 159 w 159"/>
                  <a:gd name="T7" fmla="*/ 116 h 116"/>
                  <a:gd name="T8" fmla="*/ 159 w 159"/>
                  <a:gd name="T9" fmla="*/ 58 h 116"/>
                  <a:gd name="T10" fmla="*/ 159 w 159"/>
                  <a:gd name="T11" fmla="*/ 0 h 116"/>
                  <a:gd name="T12" fmla="*/ 0 w 159"/>
                  <a:gd name="T13" fmla="*/ 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16"/>
                  <a:gd name="T23" fmla="*/ 159 w 159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16">
                    <a:moveTo>
                      <a:pt x="0" y="0"/>
                    </a:moveTo>
                    <a:lnTo>
                      <a:pt x="0" y="58"/>
                    </a:lnTo>
                    <a:lnTo>
                      <a:pt x="0" y="116"/>
                    </a:lnTo>
                    <a:lnTo>
                      <a:pt x="159" y="116"/>
                    </a:lnTo>
                    <a:lnTo>
                      <a:pt x="159" y="58"/>
                    </a:lnTo>
                    <a:lnTo>
                      <a:pt x="159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9" name="Freeform 149"/>
              <p:cNvSpPr>
                <a:spLocks/>
              </p:cNvSpPr>
              <p:nvPr/>
            </p:nvSpPr>
            <p:spPr bwMode="auto">
              <a:xfrm>
                <a:off x="3855" y="2033"/>
                <a:ext cx="4" cy="12"/>
              </a:xfrm>
              <a:custGeom>
                <a:avLst/>
                <a:gdLst>
                  <a:gd name="T0" fmla="*/ 0 w 19"/>
                  <a:gd name="T1" fmla="*/ 0 h 58"/>
                  <a:gd name="T2" fmla="*/ 0 w 19"/>
                  <a:gd name="T3" fmla="*/ 58 h 58"/>
                  <a:gd name="T4" fmla="*/ 7 w 19"/>
                  <a:gd name="T5" fmla="*/ 58 h 58"/>
                  <a:gd name="T6" fmla="*/ 19 w 19"/>
                  <a:gd name="T7" fmla="*/ 54 h 58"/>
                  <a:gd name="T8" fmla="*/ 0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0" y="0"/>
                    </a:moveTo>
                    <a:lnTo>
                      <a:pt x="0" y="58"/>
                    </a:lnTo>
                    <a:lnTo>
                      <a:pt x="7" y="58"/>
                    </a:lnTo>
                    <a:lnTo>
                      <a:pt x="19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0" name="Freeform 150"/>
              <p:cNvSpPr>
                <a:spLocks/>
              </p:cNvSpPr>
              <p:nvPr/>
            </p:nvSpPr>
            <p:spPr bwMode="auto">
              <a:xfrm>
                <a:off x="3855" y="2044"/>
                <a:ext cx="4" cy="1"/>
              </a:xfrm>
              <a:custGeom>
                <a:avLst/>
                <a:gdLst>
                  <a:gd name="T0" fmla="*/ 0 w 19"/>
                  <a:gd name="T1" fmla="*/ 4 h 4"/>
                  <a:gd name="T2" fmla="*/ 7 w 19"/>
                  <a:gd name="T3" fmla="*/ 4 h 4"/>
                  <a:gd name="T4" fmla="*/ 19 w 19"/>
                  <a:gd name="T5" fmla="*/ 0 h 4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4"/>
                  <a:gd name="T11" fmla="*/ 19 w 19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4">
                    <a:moveTo>
                      <a:pt x="0" y="4"/>
                    </a:moveTo>
                    <a:lnTo>
                      <a:pt x="7" y="4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1" name="Freeform 151"/>
              <p:cNvSpPr>
                <a:spLocks/>
              </p:cNvSpPr>
              <p:nvPr/>
            </p:nvSpPr>
            <p:spPr bwMode="auto">
              <a:xfrm>
                <a:off x="3852" y="2012"/>
                <a:ext cx="39" cy="32"/>
              </a:xfrm>
              <a:custGeom>
                <a:avLst/>
                <a:gdLst>
                  <a:gd name="T0" fmla="*/ 0 w 195"/>
                  <a:gd name="T1" fmla="*/ 54 h 162"/>
                  <a:gd name="T2" fmla="*/ 19 w 195"/>
                  <a:gd name="T3" fmla="*/ 108 h 162"/>
                  <a:gd name="T4" fmla="*/ 38 w 195"/>
                  <a:gd name="T5" fmla="*/ 162 h 162"/>
                  <a:gd name="T6" fmla="*/ 195 w 195"/>
                  <a:gd name="T7" fmla="*/ 109 h 162"/>
                  <a:gd name="T8" fmla="*/ 176 w 195"/>
                  <a:gd name="T9" fmla="*/ 55 h 162"/>
                  <a:gd name="T10" fmla="*/ 157 w 195"/>
                  <a:gd name="T11" fmla="*/ 0 h 162"/>
                  <a:gd name="T12" fmla="*/ 0 w 195"/>
                  <a:gd name="T13" fmla="*/ 54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62"/>
                  <a:gd name="T23" fmla="*/ 195 w 195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62">
                    <a:moveTo>
                      <a:pt x="0" y="54"/>
                    </a:moveTo>
                    <a:lnTo>
                      <a:pt x="19" y="108"/>
                    </a:lnTo>
                    <a:lnTo>
                      <a:pt x="38" y="162"/>
                    </a:lnTo>
                    <a:lnTo>
                      <a:pt x="195" y="109"/>
                    </a:lnTo>
                    <a:lnTo>
                      <a:pt x="176" y="55"/>
                    </a:lnTo>
                    <a:lnTo>
                      <a:pt x="157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2" name="Freeform 152"/>
              <p:cNvSpPr>
                <a:spLocks/>
              </p:cNvSpPr>
              <p:nvPr/>
            </p:nvSpPr>
            <p:spPr bwMode="auto">
              <a:xfrm>
                <a:off x="3852" y="2012"/>
                <a:ext cx="39" cy="32"/>
              </a:xfrm>
              <a:custGeom>
                <a:avLst/>
                <a:gdLst>
                  <a:gd name="T0" fmla="*/ 0 w 195"/>
                  <a:gd name="T1" fmla="*/ 54 h 162"/>
                  <a:gd name="T2" fmla="*/ 19 w 195"/>
                  <a:gd name="T3" fmla="*/ 108 h 162"/>
                  <a:gd name="T4" fmla="*/ 38 w 195"/>
                  <a:gd name="T5" fmla="*/ 162 h 162"/>
                  <a:gd name="T6" fmla="*/ 195 w 195"/>
                  <a:gd name="T7" fmla="*/ 109 h 162"/>
                  <a:gd name="T8" fmla="*/ 176 w 195"/>
                  <a:gd name="T9" fmla="*/ 55 h 162"/>
                  <a:gd name="T10" fmla="*/ 157 w 195"/>
                  <a:gd name="T11" fmla="*/ 0 h 162"/>
                  <a:gd name="T12" fmla="*/ 0 w 195"/>
                  <a:gd name="T13" fmla="*/ 54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62"/>
                  <a:gd name="T23" fmla="*/ 195 w 195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62">
                    <a:moveTo>
                      <a:pt x="0" y="54"/>
                    </a:moveTo>
                    <a:lnTo>
                      <a:pt x="19" y="108"/>
                    </a:lnTo>
                    <a:lnTo>
                      <a:pt x="38" y="162"/>
                    </a:lnTo>
                    <a:lnTo>
                      <a:pt x="195" y="109"/>
                    </a:lnTo>
                    <a:lnTo>
                      <a:pt x="176" y="55"/>
                    </a:lnTo>
                    <a:lnTo>
                      <a:pt x="157" y="0"/>
                    </a:lnTo>
                    <a:lnTo>
                      <a:pt x="0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3" name="Freeform 153"/>
              <p:cNvSpPr>
                <a:spLocks/>
              </p:cNvSpPr>
              <p:nvPr/>
            </p:nvSpPr>
            <p:spPr bwMode="auto">
              <a:xfrm>
                <a:off x="3887" y="2023"/>
                <a:ext cx="6" cy="11"/>
              </a:xfrm>
              <a:custGeom>
                <a:avLst/>
                <a:gdLst>
                  <a:gd name="T0" fmla="*/ 0 w 33"/>
                  <a:gd name="T1" fmla="*/ 0 h 54"/>
                  <a:gd name="T2" fmla="*/ 19 w 33"/>
                  <a:gd name="T3" fmla="*/ 54 h 54"/>
                  <a:gd name="T4" fmla="*/ 24 w 33"/>
                  <a:gd name="T5" fmla="*/ 52 h 54"/>
                  <a:gd name="T6" fmla="*/ 33 w 33"/>
                  <a:gd name="T7" fmla="*/ 48 h 54"/>
                  <a:gd name="T8" fmla="*/ 0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0" y="0"/>
                    </a:moveTo>
                    <a:lnTo>
                      <a:pt x="19" y="54"/>
                    </a:lnTo>
                    <a:lnTo>
                      <a:pt x="24" y="52"/>
                    </a:lnTo>
                    <a:lnTo>
                      <a:pt x="33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4" name="Freeform 154"/>
              <p:cNvSpPr>
                <a:spLocks/>
              </p:cNvSpPr>
              <p:nvPr/>
            </p:nvSpPr>
            <p:spPr bwMode="auto">
              <a:xfrm>
                <a:off x="3891" y="2032"/>
                <a:ext cx="2" cy="2"/>
              </a:xfrm>
              <a:custGeom>
                <a:avLst/>
                <a:gdLst>
                  <a:gd name="T0" fmla="*/ 0 w 14"/>
                  <a:gd name="T1" fmla="*/ 6 h 6"/>
                  <a:gd name="T2" fmla="*/ 5 w 14"/>
                  <a:gd name="T3" fmla="*/ 4 h 6"/>
                  <a:gd name="T4" fmla="*/ 14 w 14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0" y="6"/>
                    </a:moveTo>
                    <a:lnTo>
                      <a:pt x="5" y="4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5" name="Freeform 155"/>
              <p:cNvSpPr>
                <a:spLocks/>
              </p:cNvSpPr>
              <p:nvPr/>
            </p:nvSpPr>
            <p:spPr bwMode="auto">
              <a:xfrm>
                <a:off x="3880" y="1992"/>
                <a:ext cx="43" cy="40"/>
              </a:xfrm>
              <a:custGeom>
                <a:avLst/>
                <a:gdLst>
                  <a:gd name="T0" fmla="*/ 0 w 215"/>
                  <a:gd name="T1" fmla="*/ 104 h 200"/>
                  <a:gd name="T2" fmla="*/ 33 w 215"/>
                  <a:gd name="T3" fmla="*/ 152 h 200"/>
                  <a:gd name="T4" fmla="*/ 66 w 215"/>
                  <a:gd name="T5" fmla="*/ 200 h 200"/>
                  <a:gd name="T6" fmla="*/ 215 w 215"/>
                  <a:gd name="T7" fmla="*/ 95 h 200"/>
                  <a:gd name="T8" fmla="*/ 182 w 215"/>
                  <a:gd name="T9" fmla="*/ 47 h 200"/>
                  <a:gd name="T10" fmla="*/ 148 w 215"/>
                  <a:gd name="T11" fmla="*/ 0 h 200"/>
                  <a:gd name="T12" fmla="*/ 0 w 215"/>
                  <a:gd name="T13" fmla="*/ 104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00"/>
                  <a:gd name="T23" fmla="*/ 215 w 215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00">
                    <a:moveTo>
                      <a:pt x="0" y="104"/>
                    </a:moveTo>
                    <a:lnTo>
                      <a:pt x="33" y="152"/>
                    </a:lnTo>
                    <a:lnTo>
                      <a:pt x="66" y="200"/>
                    </a:lnTo>
                    <a:lnTo>
                      <a:pt x="215" y="95"/>
                    </a:lnTo>
                    <a:lnTo>
                      <a:pt x="182" y="47"/>
                    </a:lnTo>
                    <a:lnTo>
                      <a:pt x="148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6" name="Freeform 156"/>
              <p:cNvSpPr>
                <a:spLocks/>
              </p:cNvSpPr>
              <p:nvPr/>
            </p:nvSpPr>
            <p:spPr bwMode="auto">
              <a:xfrm>
                <a:off x="3880" y="1992"/>
                <a:ext cx="43" cy="40"/>
              </a:xfrm>
              <a:custGeom>
                <a:avLst/>
                <a:gdLst>
                  <a:gd name="T0" fmla="*/ 0 w 215"/>
                  <a:gd name="T1" fmla="*/ 104 h 200"/>
                  <a:gd name="T2" fmla="*/ 33 w 215"/>
                  <a:gd name="T3" fmla="*/ 152 h 200"/>
                  <a:gd name="T4" fmla="*/ 66 w 215"/>
                  <a:gd name="T5" fmla="*/ 200 h 200"/>
                  <a:gd name="T6" fmla="*/ 215 w 215"/>
                  <a:gd name="T7" fmla="*/ 95 h 200"/>
                  <a:gd name="T8" fmla="*/ 182 w 215"/>
                  <a:gd name="T9" fmla="*/ 47 h 200"/>
                  <a:gd name="T10" fmla="*/ 148 w 215"/>
                  <a:gd name="T11" fmla="*/ 0 h 200"/>
                  <a:gd name="T12" fmla="*/ 0 w 215"/>
                  <a:gd name="T13" fmla="*/ 104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00"/>
                  <a:gd name="T23" fmla="*/ 215 w 215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00">
                    <a:moveTo>
                      <a:pt x="0" y="104"/>
                    </a:moveTo>
                    <a:lnTo>
                      <a:pt x="33" y="152"/>
                    </a:lnTo>
                    <a:lnTo>
                      <a:pt x="66" y="200"/>
                    </a:lnTo>
                    <a:lnTo>
                      <a:pt x="215" y="95"/>
                    </a:lnTo>
                    <a:lnTo>
                      <a:pt x="182" y="47"/>
                    </a:lnTo>
                    <a:lnTo>
                      <a:pt x="148" y="0"/>
                    </a:lnTo>
                    <a:lnTo>
                      <a:pt x="0" y="10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7" name="Freeform 157"/>
              <p:cNvSpPr>
                <a:spLocks/>
              </p:cNvSpPr>
              <p:nvPr/>
            </p:nvSpPr>
            <p:spPr bwMode="auto">
              <a:xfrm>
                <a:off x="3917" y="2002"/>
                <a:ext cx="8" cy="9"/>
              </a:xfrm>
              <a:custGeom>
                <a:avLst/>
                <a:gdLst>
                  <a:gd name="T0" fmla="*/ 0 w 43"/>
                  <a:gd name="T1" fmla="*/ 0 h 48"/>
                  <a:gd name="T2" fmla="*/ 33 w 43"/>
                  <a:gd name="T3" fmla="*/ 48 h 48"/>
                  <a:gd name="T4" fmla="*/ 37 w 43"/>
                  <a:gd name="T5" fmla="*/ 44 h 48"/>
                  <a:gd name="T6" fmla="*/ 43 w 43"/>
                  <a:gd name="T7" fmla="*/ 39 h 48"/>
                  <a:gd name="T8" fmla="*/ 0 w 43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8"/>
                  <a:gd name="T17" fmla="*/ 43 w 43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8">
                    <a:moveTo>
                      <a:pt x="0" y="0"/>
                    </a:moveTo>
                    <a:lnTo>
                      <a:pt x="33" y="48"/>
                    </a:lnTo>
                    <a:lnTo>
                      <a:pt x="37" y="44"/>
                    </a:lnTo>
                    <a:lnTo>
                      <a:pt x="43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8" name="Freeform 158"/>
              <p:cNvSpPr>
                <a:spLocks/>
              </p:cNvSpPr>
              <p:nvPr/>
            </p:nvSpPr>
            <p:spPr bwMode="auto">
              <a:xfrm>
                <a:off x="3923" y="2010"/>
                <a:ext cx="2" cy="1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5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9"/>
                    </a:moveTo>
                    <a:lnTo>
                      <a:pt x="4" y="5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79" name="Freeform 159"/>
              <p:cNvSpPr>
                <a:spLocks/>
              </p:cNvSpPr>
              <p:nvPr/>
            </p:nvSpPr>
            <p:spPr bwMode="auto">
              <a:xfrm>
                <a:off x="3908" y="1964"/>
                <a:ext cx="44" cy="46"/>
              </a:xfrm>
              <a:custGeom>
                <a:avLst/>
                <a:gdLst>
                  <a:gd name="T0" fmla="*/ 0 w 221"/>
                  <a:gd name="T1" fmla="*/ 151 h 228"/>
                  <a:gd name="T2" fmla="*/ 44 w 221"/>
                  <a:gd name="T3" fmla="*/ 189 h 228"/>
                  <a:gd name="T4" fmla="*/ 87 w 221"/>
                  <a:gd name="T5" fmla="*/ 228 h 228"/>
                  <a:gd name="T6" fmla="*/ 221 w 221"/>
                  <a:gd name="T7" fmla="*/ 77 h 228"/>
                  <a:gd name="T8" fmla="*/ 178 w 221"/>
                  <a:gd name="T9" fmla="*/ 39 h 228"/>
                  <a:gd name="T10" fmla="*/ 135 w 221"/>
                  <a:gd name="T11" fmla="*/ 0 h 228"/>
                  <a:gd name="T12" fmla="*/ 0 w 221"/>
                  <a:gd name="T13" fmla="*/ 151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228"/>
                  <a:gd name="T23" fmla="*/ 221 w 221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228">
                    <a:moveTo>
                      <a:pt x="0" y="151"/>
                    </a:moveTo>
                    <a:lnTo>
                      <a:pt x="44" y="189"/>
                    </a:lnTo>
                    <a:lnTo>
                      <a:pt x="87" y="228"/>
                    </a:lnTo>
                    <a:lnTo>
                      <a:pt x="221" y="77"/>
                    </a:lnTo>
                    <a:lnTo>
                      <a:pt x="178" y="39"/>
                    </a:lnTo>
                    <a:lnTo>
                      <a:pt x="135" y="0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0" name="Freeform 160"/>
              <p:cNvSpPr>
                <a:spLocks/>
              </p:cNvSpPr>
              <p:nvPr/>
            </p:nvSpPr>
            <p:spPr bwMode="auto">
              <a:xfrm>
                <a:off x="3908" y="1964"/>
                <a:ext cx="44" cy="46"/>
              </a:xfrm>
              <a:custGeom>
                <a:avLst/>
                <a:gdLst>
                  <a:gd name="T0" fmla="*/ 0 w 221"/>
                  <a:gd name="T1" fmla="*/ 151 h 228"/>
                  <a:gd name="T2" fmla="*/ 44 w 221"/>
                  <a:gd name="T3" fmla="*/ 189 h 228"/>
                  <a:gd name="T4" fmla="*/ 87 w 221"/>
                  <a:gd name="T5" fmla="*/ 228 h 228"/>
                  <a:gd name="T6" fmla="*/ 221 w 221"/>
                  <a:gd name="T7" fmla="*/ 77 h 228"/>
                  <a:gd name="T8" fmla="*/ 178 w 221"/>
                  <a:gd name="T9" fmla="*/ 39 h 228"/>
                  <a:gd name="T10" fmla="*/ 135 w 221"/>
                  <a:gd name="T11" fmla="*/ 0 h 228"/>
                  <a:gd name="T12" fmla="*/ 0 w 221"/>
                  <a:gd name="T13" fmla="*/ 151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228"/>
                  <a:gd name="T23" fmla="*/ 221 w 221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228">
                    <a:moveTo>
                      <a:pt x="0" y="151"/>
                    </a:moveTo>
                    <a:lnTo>
                      <a:pt x="44" y="189"/>
                    </a:lnTo>
                    <a:lnTo>
                      <a:pt x="87" y="228"/>
                    </a:lnTo>
                    <a:lnTo>
                      <a:pt x="221" y="77"/>
                    </a:lnTo>
                    <a:lnTo>
                      <a:pt x="178" y="39"/>
                    </a:lnTo>
                    <a:lnTo>
                      <a:pt x="135" y="0"/>
                    </a:lnTo>
                    <a:lnTo>
                      <a:pt x="0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1" name="Freeform 161"/>
              <p:cNvSpPr>
                <a:spLocks/>
              </p:cNvSpPr>
              <p:nvPr/>
            </p:nvSpPr>
            <p:spPr bwMode="auto">
              <a:xfrm>
                <a:off x="3943" y="1972"/>
                <a:ext cx="10" cy="7"/>
              </a:xfrm>
              <a:custGeom>
                <a:avLst/>
                <a:gdLst>
                  <a:gd name="T0" fmla="*/ 0 w 50"/>
                  <a:gd name="T1" fmla="*/ 0 h 38"/>
                  <a:gd name="T2" fmla="*/ 43 w 50"/>
                  <a:gd name="T3" fmla="*/ 38 h 38"/>
                  <a:gd name="T4" fmla="*/ 50 w 50"/>
                  <a:gd name="T5" fmla="*/ 29 h 38"/>
                  <a:gd name="T6" fmla="*/ 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0" y="0"/>
                    </a:moveTo>
                    <a:lnTo>
                      <a:pt x="43" y="38"/>
                    </a:lnTo>
                    <a:lnTo>
                      <a:pt x="5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2" name="Line 162"/>
              <p:cNvSpPr>
                <a:spLocks noChangeShapeType="1"/>
              </p:cNvSpPr>
              <p:nvPr/>
            </p:nvSpPr>
            <p:spPr bwMode="auto">
              <a:xfrm flipV="1">
                <a:off x="3952" y="1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3" name="Freeform 163"/>
              <p:cNvSpPr>
                <a:spLocks/>
              </p:cNvSpPr>
              <p:nvPr/>
            </p:nvSpPr>
            <p:spPr bwMode="auto">
              <a:xfrm>
                <a:off x="3933" y="1927"/>
                <a:ext cx="43" cy="51"/>
              </a:xfrm>
              <a:custGeom>
                <a:avLst/>
                <a:gdLst>
                  <a:gd name="T0" fmla="*/ 0 w 215"/>
                  <a:gd name="T1" fmla="*/ 195 h 254"/>
                  <a:gd name="T2" fmla="*/ 50 w 215"/>
                  <a:gd name="T3" fmla="*/ 225 h 254"/>
                  <a:gd name="T4" fmla="*/ 100 w 215"/>
                  <a:gd name="T5" fmla="*/ 254 h 254"/>
                  <a:gd name="T6" fmla="*/ 215 w 215"/>
                  <a:gd name="T7" fmla="*/ 60 h 254"/>
                  <a:gd name="T8" fmla="*/ 165 w 215"/>
                  <a:gd name="T9" fmla="*/ 30 h 254"/>
                  <a:gd name="T10" fmla="*/ 115 w 215"/>
                  <a:gd name="T11" fmla="*/ 0 h 254"/>
                  <a:gd name="T12" fmla="*/ 0 w 215"/>
                  <a:gd name="T13" fmla="*/ 195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54"/>
                  <a:gd name="T23" fmla="*/ 215 w 215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54">
                    <a:moveTo>
                      <a:pt x="0" y="195"/>
                    </a:moveTo>
                    <a:lnTo>
                      <a:pt x="50" y="225"/>
                    </a:lnTo>
                    <a:lnTo>
                      <a:pt x="100" y="254"/>
                    </a:lnTo>
                    <a:lnTo>
                      <a:pt x="215" y="60"/>
                    </a:lnTo>
                    <a:lnTo>
                      <a:pt x="165" y="30"/>
                    </a:lnTo>
                    <a:lnTo>
                      <a:pt x="115" y="0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4" name="Freeform 164"/>
              <p:cNvSpPr>
                <a:spLocks/>
              </p:cNvSpPr>
              <p:nvPr/>
            </p:nvSpPr>
            <p:spPr bwMode="auto">
              <a:xfrm>
                <a:off x="3933" y="1927"/>
                <a:ext cx="43" cy="51"/>
              </a:xfrm>
              <a:custGeom>
                <a:avLst/>
                <a:gdLst>
                  <a:gd name="T0" fmla="*/ 0 w 215"/>
                  <a:gd name="T1" fmla="*/ 195 h 254"/>
                  <a:gd name="T2" fmla="*/ 50 w 215"/>
                  <a:gd name="T3" fmla="*/ 225 h 254"/>
                  <a:gd name="T4" fmla="*/ 100 w 215"/>
                  <a:gd name="T5" fmla="*/ 254 h 254"/>
                  <a:gd name="T6" fmla="*/ 215 w 215"/>
                  <a:gd name="T7" fmla="*/ 60 h 254"/>
                  <a:gd name="T8" fmla="*/ 165 w 215"/>
                  <a:gd name="T9" fmla="*/ 30 h 254"/>
                  <a:gd name="T10" fmla="*/ 115 w 215"/>
                  <a:gd name="T11" fmla="*/ 0 h 254"/>
                  <a:gd name="T12" fmla="*/ 0 w 215"/>
                  <a:gd name="T13" fmla="*/ 195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5"/>
                  <a:gd name="T22" fmla="*/ 0 h 254"/>
                  <a:gd name="T23" fmla="*/ 215 w 215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5" h="254">
                    <a:moveTo>
                      <a:pt x="0" y="195"/>
                    </a:moveTo>
                    <a:lnTo>
                      <a:pt x="50" y="225"/>
                    </a:lnTo>
                    <a:lnTo>
                      <a:pt x="100" y="254"/>
                    </a:lnTo>
                    <a:lnTo>
                      <a:pt x="215" y="60"/>
                    </a:lnTo>
                    <a:lnTo>
                      <a:pt x="165" y="30"/>
                    </a:lnTo>
                    <a:lnTo>
                      <a:pt x="115" y="0"/>
                    </a:lnTo>
                    <a:lnTo>
                      <a:pt x="0" y="1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5" name="Freeform 165"/>
              <p:cNvSpPr>
                <a:spLocks/>
              </p:cNvSpPr>
              <p:nvPr/>
            </p:nvSpPr>
            <p:spPr bwMode="auto">
              <a:xfrm>
                <a:off x="3966" y="1933"/>
                <a:ext cx="11" cy="6"/>
              </a:xfrm>
              <a:custGeom>
                <a:avLst/>
                <a:gdLst>
                  <a:gd name="T0" fmla="*/ 0 w 54"/>
                  <a:gd name="T1" fmla="*/ 0 h 30"/>
                  <a:gd name="T2" fmla="*/ 50 w 54"/>
                  <a:gd name="T3" fmla="*/ 30 h 30"/>
                  <a:gd name="T4" fmla="*/ 54 w 54"/>
                  <a:gd name="T5" fmla="*/ 23 h 30"/>
                  <a:gd name="T6" fmla="*/ 0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0" y="0"/>
                    </a:moveTo>
                    <a:lnTo>
                      <a:pt x="50" y="30"/>
                    </a:lnTo>
                    <a:lnTo>
                      <a:pt x="54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6" name="Line 166"/>
              <p:cNvSpPr>
                <a:spLocks noChangeShapeType="1"/>
              </p:cNvSpPr>
              <p:nvPr/>
            </p:nvSpPr>
            <p:spPr bwMode="auto">
              <a:xfrm flipV="1">
                <a:off x="3976" y="193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7" name="Freeform 167"/>
              <p:cNvSpPr>
                <a:spLocks/>
              </p:cNvSpPr>
              <p:nvPr/>
            </p:nvSpPr>
            <p:spPr bwMode="auto">
              <a:xfrm>
                <a:off x="3956" y="1883"/>
                <a:ext cx="40" cy="54"/>
              </a:xfrm>
              <a:custGeom>
                <a:avLst/>
                <a:gdLst>
                  <a:gd name="T0" fmla="*/ 0 w 200"/>
                  <a:gd name="T1" fmla="*/ 229 h 274"/>
                  <a:gd name="T2" fmla="*/ 53 w 200"/>
                  <a:gd name="T3" fmla="*/ 251 h 274"/>
                  <a:gd name="T4" fmla="*/ 107 w 200"/>
                  <a:gd name="T5" fmla="*/ 274 h 274"/>
                  <a:gd name="T6" fmla="*/ 200 w 200"/>
                  <a:gd name="T7" fmla="*/ 45 h 274"/>
                  <a:gd name="T8" fmla="*/ 147 w 200"/>
                  <a:gd name="T9" fmla="*/ 23 h 274"/>
                  <a:gd name="T10" fmla="*/ 93 w 200"/>
                  <a:gd name="T11" fmla="*/ 0 h 274"/>
                  <a:gd name="T12" fmla="*/ 0 w 200"/>
                  <a:gd name="T13" fmla="*/ 229 h 2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74"/>
                  <a:gd name="T23" fmla="*/ 200 w 200"/>
                  <a:gd name="T24" fmla="*/ 274 h 2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74">
                    <a:moveTo>
                      <a:pt x="0" y="229"/>
                    </a:moveTo>
                    <a:lnTo>
                      <a:pt x="53" y="251"/>
                    </a:lnTo>
                    <a:lnTo>
                      <a:pt x="107" y="274"/>
                    </a:lnTo>
                    <a:lnTo>
                      <a:pt x="200" y="45"/>
                    </a:lnTo>
                    <a:lnTo>
                      <a:pt x="147" y="23"/>
                    </a:lnTo>
                    <a:lnTo>
                      <a:pt x="93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8" name="Freeform 168"/>
              <p:cNvSpPr>
                <a:spLocks/>
              </p:cNvSpPr>
              <p:nvPr/>
            </p:nvSpPr>
            <p:spPr bwMode="auto">
              <a:xfrm>
                <a:off x="3956" y="1883"/>
                <a:ext cx="40" cy="54"/>
              </a:xfrm>
              <a:custGeom>
                <a:avLst/>
                <a:gdLst>
                  <a:gd name="T0" fmla="*/ 0 w 200"/>
                  <a:gd name="T1" fmla="*/ 229 h 274"/>
                  <a:gd name="T2" fmla="*/ 53 w 200"/>
                  <a:gd name="T3" fmla="*/ 251 h 274"/>
                  <a:gd name="T4" fmla="*/ 107 w 200"/>
                  <a:gd name="T5" fmla="*/ 274 h 274"/>
                  <a:gd name="T6" fmla="*/ 200 w 200"/>
                  <a:gd name="T7" fmla="*/ 45 h 274"/>
                  <a:gd name="T8" fmla="*/ 147 w 200"/>
                  <a:gd name="T9" fmla="*/ 23 h 274"/>
                  <a:gd name="T10" fmla="*/ 93 w 200"/>
                  <a:gd name="T11" fmla="*/ 0 h 274"/>
                  <a:gd name="T12" fmla="*/ 0 w 200"/>
                  <a:gd name="T13" fmla="*/ 229 h 2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74"/>
                  <a:gd name="T23" fmla="*/ 200 w 200"/>
                  <a:gd name="T24" fmla="*/ 274 h 2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74">
                    <a:moveTo>
                      <a:pt x="0" y="229"/>
                    </a:moveTo>
                    <a:lnTo>
                      <a:pt x="53" y="251"/>
                    </a:lnTo>
                    <a:lnTo>
                      <a:pt x="107" y="274"/>
                    </a:lnTo>
                    <a:lnTo>
                      <a:pt x="200" y="45"/>
                    </a:lnTo>
                    <a:lnTo>
                      <a:pt x="147" y="23"/>
                    </a:lnTo>
                    <a:lnTo>
                      <a:pt x="93" y="0"/>
                    </a:lnTo>
                    <a:lnTo>
                      <a:pt x="0" y="2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89" name="Freeform 169"/>
              <p:cNvSpPr>
                <a:spLocks/>
              </p:cNvSpPr>
              <p:nvPr/>
            </p:nvSpPr>
            <p:spPr bwMode="auto">
              <a:xfrm>
                <a:off x="3985" y="1887"/>
                <a:ext cx="11" cy="5"/>
              </a:xfrm>
              <a:custGeom>
                <a:avLst/>
                <a:gdLst>
                  <a:gd name="T0" fmla="*/ 0 w 55"/>
                  <a:gd name="T1" fmla="*/ 0 h 22"/>
                  <a:gd name="T2" fmla="*/ 53 w 55"/>
                  <a:gd name="T3" fmla="*/ 22 h 22"/>
                  <a:gd name="T4" fmla="*/ 55 w 55"/>
                  <a:gd name="T5" fmla="*/ 14 h 22"/>
                  <a:gd name="T6" fmla="*/ 0 w 5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2"/>
                  <a:gd name="T14" fmla="*/ 55 w 5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2">
                    <a:moveTo>
                      <a:pt x="0" y="0"/>
                    </a:moveTo>
                    <a:lnTo>
                      <a:pt x="53" y="22"/>
                    </a:lnTo>
                    <a:lnTo>
                      <a:pt x="5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0" name="Line 170"/>
              <p:cNvSpPr>
                <a:spLocks noChangeShapeType="1"/>
              </p:cNvSpPr>
              <p:nvPr/>
            </p:nvSpPr>
            <p:spPr bwMode="auto">
              <a:xfrm flipV="1">
                <a:off x="3996" y="189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1" name="Freeform 171"/>
              <p:cNvSpPr>
                <a:spLocks/>
              </p:cNvSpPr>
              <p:nvPr/>
            </p:nvSpPr>
            <p:spPr bwMode="auto">
              <a:xfrm>
                <a:off x="3974" y="1833"/>
                <a:ext cx="35" cy="57"/>
              </a:xfrm>
              <a:custGeom>
                <a:avLst/>
                <a:gdLst>
                  <a:gd name="T0" fmla="*/ 0 w 177"/>
                  <a:gd name="T1" fmla="*/ 255 h 284"/>
                  <a:gd name="T2" fmla="*/ 56 w 177"/>
                  <a:gd name="T3" fmla="*/ 270 h 284"/>
                  <a:gd name="T4" fmla="*/ 111 w 177"/>
                  <a:gd name="T5" fmla="*/ 284 h 284"/>
                  <a:gd name="T6" fmla="*/ 177 w 177"/>
                  <a:gd name="T7" fmla="*/ 29 h 284"/>
                  <a:gd name="T8" fmla="*/ 121 w 177"/>
                  <a:gd name="T9" fmla="*/ 14 h 284"/>
                  <a:gd name="T10" fmla="*/ 66 w 177"/>
                  <a:gd name="T11" fmla="*/ 0 h 284"/>
                  <a:gd name="T12" fmla="*/ 0 w 177"/>
                  <a:gd name="T13" fmla="*/ 255 h 2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84"/>
                  <a:gd name="T23" fmla="*/ 177 w 177"/>
                  <a:gd name="T24" fmla="*/ 284 h 2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84">
                    <a:moveTo>
                      <a:pt x="0" y="255"/>
                    </a:moveTo>
                    <a:lnTo>
                      <a:pt x="56" y="270"/>
                    </a:lnTo>
                    <a:lnTo>
                      <a:pt x="111" y="284"/>
                    </a:lnTo>
                    <a:lnTo>
                      <a:pt x="177" y="29"/>
                    </a:lnTo>
                    <a:lnTo>
                      <a:pt x="121" y="14"/>
                    </a:lnTo>
                    <a:lnTo>
                      <a:pt x="66" y="0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2" name="Freeform 172"/>
              <p:cNvSpPr>
                <a:spLocks/>
              </p:cNvSpPr>
              <p:nvPr/>
            </p:nvSpPr>
            <p:spPr bwMode="auto">
              <a:xfrm>
                <a:off x="3974" y="1833"/>
                <a:ext cx="35" cy="57"/>
              </a:xfrm>
              <a:custGeom>
                <a:avLst/>
                <a:gdLst>
                  <a:gd name="T0" fmla="*/ 0 w 177"/>
                  <a:gd name="T1" fmla="*/ 255 h 284"/>
                  <a:gd name="T2" fmla="*/ 56 w 177"/>
                  <a:gd name="T3" fmla="*/ 270 h 284"/>
                  <a:gd name="T4" fmla="*/ 111 w 177"/>
                  <a:gd name="T5" fmla="*/ 284 h 284"/>
                  <a:gd name="T6" fmla="*/ 177 w 177"/>
                  <a:gd name="T7" fmla="*/ 29 h 284"/>
                  <a:gd name="T8" fmla="*/ 121 w 177"/>
                  <a:gd name="T9" fmla="*/ 14 h 284"/>
                  <a:gd name="T10" fmla="*/ 66 w 177"/>
                  <a:gd name="T11" fmla="*/ 0 h 284"/>
                  <a:gd name="T12" fmla="*/ 0 w 177"/>
                  <a:gd name="T13" fmla="*/ 255 h 2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84"/>
                  <a:gd name="T23" fmla="*/ 177 w 177"/>
                  <a:gd name="T24" fmla="*/ 284 h 2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84">
                    <a:moveTo>
                      <a:pt x="0" y="255"/>
                    </a:moveTo>
                    <a:lnTo>
                      <a:pt x="56" y="270"/>
                    </a:lnTo>
                    <a:lnTo>
                      <a:pt x="111" y="284"/>
                    </a:lnTo>
                    <a:lnTo>
                      <a:pt x="177" y="29"/>
                    </a:lnTo>
                    <a:lnTo>
                      <a:pt x="121" y="14"/>
                    </a:lnTo>
                    <a:lnTo>
                      <a:pt x="66" y="0"/>
                    </a:lnTo>
                    <a:lnTo>
                      <a:pt x="0" y="2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3" name="Freeform 173"/>
              <p:cNvSpPr>
                <a:spLocks/>
              </p:cNvSpPr>
              <p:nvPr/>
            </p:nvSpPr>
            <p:spPr bwMode="auto">
              <a:xfrm>
                <a:off x="3998" y="1836"/>
                <a:ext cx="12" cy="3"/>
              </a:xfrm>
              <a:custGeom>
                <a:avLst/>
                <a:gdLst>
                  <a:gd name="T0" fmla="*/ 0 w 58"/>
                  <a:gd name="T1" fmla="*/ 0 h 15"/>
                  <a:gd name="T2" fmla="*/ 56 w 58"/>
                  <a:gd name="T3" fmla="*/ 15 h 15"/>
                  <a:gd name="T4" fmla="*/ 58 w 58"/>
                  <a:gd name="T5" fmla="*/ 8 h 15"/>
                  <a:gd name="T6" fmla="*/ 0 w 58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5"/>
                  <a:gd name="T14" fmla="*/ 58 w 58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5">
                    <a:moveTo>
                      <a:pt x="0" y="0"/>
                    </a:moveTo>
                    <a:lnTo>
                      <a:pt x="56" y="15"/>
                    </a:lnTo>
                    <a:lnTo>
                      <a:pt x="5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4" name="Line 174"/>
              <p:cNvSpPr>
                <a:spLocks noChangeShapeType="1"/>
              </p:cNvSpPr>
              <p:nvPr/>
            </p:nvSpPr>
            <p:spPr bwMode="auto">
              <a:xfrm flipV="1">
                <a:off x="4009" y="18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5" name="Freeform 175"/>
              <p:cNvSpPr>
                <a:spLocks/>
              </p:cNvSpPr>
              <p:nvPr/>
            </p:nvSpPr>
            <p:spPr bwMode="auto">
              <a:xfrm>
                <a:off x="3987" y="1780"/>
                <a:ext cx="30" cy="58"/>
              </a:xfrm>
              <a:custGeom>
                <a:avLst/>
                <a:gdLst>
                  <a:gd name="T0" fmla="*/ 0 w 154"/>
                  <a:gd name="T1" fmla="*/ 273 h 288"/>
                  <a:gd name="T2" fmla="*/ 58 w 154"/>
                  <a:gd name="T3" fmla="*/ 280 h 288"/>
                  <a:gd name="T4" fmla="*/ 116 w 154"/>
                  <a:gd name="T5" fmla="*/ 288 h 288"/>
                  <a:gd name="T6" fmla="*/ 154 w 154"/>
                  <a:gd name="T7" fmla="*/ 15 h 288"/>
                  <a:gd name="T8" fmla="*/ 96 w 154"/>
                  <a:gd name="T9" fmla="*/ 7 h 288"/>
                  <a:gd name="T10" fmla="*/ 38 w 154"/>
                  <a:gd name="T11" fmla="*/ 0 h 288"/>
                  <a:gd name="T12" fmla="*/ 0 w 154"/>
                  <a:gd name="T13" fmla="*/ 27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288"/>
                  <a:gd name="T23" fmla="*/ 154 w 154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288">
                    <a:moveTo>
                      <a:pt x="0" y="273"/>
                    </a:moveTo>
                    <a:lnTo>
                      <a:pt x="58" y="280"/>
                    </a:lnTo>
                    <a:lnTo>
                      <a:pt x="116" y="288"/>
                    </a:lnTo>
                    <a:lnTo>
                      <a:pt x="154" y="15"/>
                    </a:lnTo>
                    <a:lnTo>
                      <a:pt x="96" y="7"/>
                    </a:lnTo>
                    <a:lnTo>
                      <a:pt x="38" y="0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6" name="Freeform 176"/>
              <p:cNvSpPr>
                <a:spLocks/>
              </p:cNvSpPr>
              <p:nvPr/>
            </p:nvSpPr>
            <p:spPr bwMode="auto">
              <a:xfrm>
                <a:off x="3987" y="1780"/>
                <a:ext cx="30" cy="58"/>
              </a:xfrm>
              <a:custGeom>
                <a:avLst/>
                <a:gdLst>
                  <a:gd name="T0" fmla="*/ 0 w 154"/>
                  <a:gd name="T1" fmla="*/ 273 h 288"/>
                  <a:gd name="T2" fmla="*/ 58 w 154"/>
                  <a:gd name="T3" fmla="*/ 280 h 288"/>
                  <a:gd name="T4" fmla="*/ 116 w 154"/>
                  <a:gd name="T5" fmla="*/ 288 h 288"/>
                  <a:gd name="T6" fmla="*/ 154 w 154"/>
                  <a:gd name="T7" fmla="*/ 15 h 288"/>
                  <a:gd name="T8" fmla="*/ 96 w 154"/>
                  <a:gd name="T9" fmla="*/ 7 h 288"/>
                  <a:gd name="T10" fmla="*/ 38 w 154"/>
                  <a:gd name="T11" fmla="*/ 0 h 288"/>
                  <a:gd name="T12" fmla="*/ 0 w 154"/>
                  <a:gd name="T13" fmla="*/ 27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288"/>
                  <a:gd name="T23" fmla="*/ 154 w 154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288">
                    <a:moveTo>
                      <a:pt x="0" y="273"/>
                    </a:moveTo>
                    <a:lnTo>
                      <a:pt x="58" y="280"/>
                    </a:lnTo>
                    <a:lnTo>
                      <a:pt x="116" y="288"/>
                    </a:lnTo>
                    <a:lnTo>
                      <a:pt x="154" y="15"/>
                    </a:lnTo>
                    <a:lnTo>
                      <a:pt x="96" y="7"/>
                    </a:lnTo>
                    <a:lnTo>
                      <a:pt x="38" y="0"/>
                    </a:lnTo>
                    <a:lnTo>
                      <a:pt x="0" y="2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7" name="Freeform 177"/>
              <p:cNvSpPr>
                <a:spLocks/>
              </p:cNvSpPr>
              <p:nvPr/>
            </p:nvSpPr>
            <p:spPr bwMode="auto">
              <a:xfrm>
                <a:off x="4006" y="1781"/>
                <a:ext cx="11" cy="2"/>
              </a:xfrm>
              <a:custGeom>
                <a:avLst/>
                <a:gdLst>
                  <a:gd name="T0" fmla="*/ 0 w 58"/>
                  <a:gd name="T1" fmla="*/ 0 h 8"/>
                  <a:gd name="T2" fmla="*/ 58 w 58"/>
                  <a:gd name="T3" fmla="*/ 8 h 8"/>
                  <a:gd name="T4" fmla="*/ 58 w 58"/>
                  <a:gd name="T5" fmla="*/ 2 h 8"/>
                  <a:gd name="T6" fmla="*/ 0 w 5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8"/>
                  <a:gd name="T14" fmla="*/ 58 w 58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8">
                    <a:moveTo>
                      <a:pt x="0" y="0"/>
                    </a:moveTo>
                    <a:lnTo>
                      <a:pt x="58" y="8"/>
                    </a:lnTo>
                    <a:lnTo>
                      <a:pt x="5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8" name="Line 178"/>
              <p:cNvSpPr>
                <a:spLocks noChangeShapeType="1"/>
              </p:cNvSpPr>
              <p:nvPr/>
            </p:nvSpPr>
            <p:spPr bwMode="auto">
              <a:xfrm flipV="1">
                <a:off x="4017" y="17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99" name="Freeform 179"/>
              <p:cNvSpPr>
                <a:spLocks/>
              </p:cNvSpPr>
              <p:nvPr/>
            </p:nvSpPr>
            <p:spPr bwMode="auto">
              <a:xfrm>
                <a:off x="3994" y="1725"/>
                <a:ext cx="25" cy="57"/>
              </a:xfrm>
              <a:custGeom>
                <a:avLst/>
                <a:gdLst>
                  <a:gd name="T0" fmla="*/ 0 w 123"/>
                  <a:gd name="T1" fmla="*/ 279 h 282"/>
                  <a:gd name="T2" fmla="*/ 58 w 123"/>
                  <a:gd name="T3" fmla="*/ 280 h 282"/>
                  <a:gd name="T4" fmla="*/ 116 w 123"/>
                  <a:gd name="T5" fmla="*/ 282 h 282"/>
                  <a:gd name="T6" fmla="*/ 123 w 123"/>
                  <a:gd name="T7" fmla="*/ 2 h 282"/>
                  <a:gd name="T8" fmla="*/ 66 w 123"/>
                  <a:gd name="T9" fmla="*/ 1 h 282"/>
                  <a:gd name="T10" fmla="*/ 8 w 123"/>
                  <a:gd name="T11" fmla="*/ 0 h 282"/>
                  <a:gd name="T12" fmla="*/ 0 w 123"/>
                  <a:gd name="T13" fmla="*/ 279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282"/>
                  <a:gd name="T23" fmla="*/ 123 w 123"/>
                  <a:gd name="T24" fmla="*/ 282 h 2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282">
                    <a:moveTo>
                      <a:pt x="0" y="279"/>
                    </a:moveTo>
                    <a:lnTo>
                      <a:pt x="58" y="280"/>
                    </a:lnTo>
                    <a:lnTo>
                      <a:pt x="116" y="282"/>
                    </a:lnTo>
                    <a:lnTo>
                      <a:pt x="123" y="2"/>
                    </a:lnTo>
                    <a:lnTo>
                      <a:pt x="66" y="1"/>
                    </a:lnTo>
                    <a:lnTo>
                      <a:pt x="8" y="0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0" name="Freeform 180"/>
              <p:cNvSpPr>
                <a:spLocks/>
              </p:cNvSpPr>
              <p:nvPr/>
            </p:nvSpPr>
            <p:spPr bwMode="auto">
              <a:xfrm>
                <a:off x="3994" y="1725"/>
                <a:ext cx="25" cy="57"/>
              </a:xfrm>
              <a:custGeom>
                <a:avLst/>
                <a:gdLst>
                  <a:gd name="T0" fmla="*/ 0 w 123"/>
                  <a:gd name="T1" fmla="*/ 279 h 282"/>
                  <a:gd name="T2" fmla="*/ 58 w 123"/>
                  <a:gd name="T3" fmla="*/ 280 h 282"/>
                  <a:gd name="T4" fmla="*/ 116 w 123"/>
                  <a:gd name="T5" fmla="*/ 282 h 282"/>
                  <a:gd name="T6" fmla="*/ 123 w 123"/>
                  <a:gd name="T7" fmla="*/ 2 h 282"/>
                  <a:gd name="T8" fmla="*/ 66 w 123"/>
                  <a:gd name="T9" fmla="*/ 1 h 282"/>
                  <a:gd name="T10" fmla="*/ 8 w 123"/>
                  <a:gd name="T11" fmla="*/ 0 h 282"/>
                  <a:gd name="T12" fmla="*/ 0 w 123"/>
                  <a:gd name="T13" fmla="*/ 279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282"/>
                  <a:gd name="T23" fmla="*/ 123 w 123"/>
                  <a:gd name="T24" fmla="*/ 282 h 2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282">
                    <a:moveTo>
                      <a:pt x="0" y="279"/>
                    </a:moveTo>
                    <a:lnTo>
                      <a:pt x="58" y="280"/>
                    </a:lnTo>
                    <a:lnTo>
                      <a:pt x="116" y="282"/>
                    </a:lnTo>
                    <a:lnTo>
                      <a:pt x="123" y="2"/>
                    </a:lnTo>
                    <a:lnTo>
                      <a:pt x="66" y="1"/>
                    </a:lnTo>
                    <a:lnTo>
                      <a:pt x="8" y="0"/>
                    </a:lnTo>
                    <a:lnTo>
                      <a:pt x="0" y="2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1" name="Freeform 181"/>
              <p:cNvSpPr>
                <a:spLocks/>
              </p:cNvSpPr>
              <p:nvPr/>
            </p:nvSpPr>
            <p:spPr bwMode="auto">
              <a:xfrm>
                <a:off x="4007" y="1725"/>
                <a:ext cx="12" cy="1"/>
              </a:xfrm>
              <a:custGeom>
                <a:avLst/>
                <a:gdLst>
                  <a:gd name="T0" fmla="*/ 0 w 57"/>
                  <a:gd name="T1" fmla="*/ 5 h 6"/>
                  <a:gd name="T2" fmla="*/ 57 w 57"/>
                  <a:gd name="T3" fmla="*/ 6 h 6"/>
                  <a:gd name="T4" fmla="*/ 57 w 57"/>
                  <a:gd name="T5" fmla="*/ 0 h 6"/>
                  <a:gd name="T6" fmla="*/ 0 w 57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6"/>
                  <a:gd name="T14" fmla="*/ 57 w 57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6">
                    <a:moveTo>
                      <a:pt x="0" y="5"/>
                    </a:moveTo>
                    <a:lnTo>
                      <a:pt x="57" y="6"/>
                    </a:lnTo>
                    <a:lnTo>
                      <a:pt x="5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2" name="Line 182"/>
              <p:cNvSpPr>
                <a:spLocks noChangeShapeType="1"/>
              </p:cNvSpPr>
              <p:nvPr/>
            </p:nvSpPr>
            <p:spPr bwMode="auto">
              <a:xfrm flipV="1">
                <a:off x="4019" y="17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3" name="Freeform 183"/>
              <p:cNvSpPr>
                <a:spLocks/>
              </p:cNvSpPr>
              <p:nvPr/>
            </p:nvSpPr>
            <p:spPr bwMode="auto">
              <a:xfrm>
                <a:off x="3991" y="1669"/>
                <a:ext cx="28" cy="57"/>
              </a:xfrm>
              <a:custGeom>
                <a:avLst/>
                <a:gdLst>
                  <a:gd name="T0" fmla="*/ 22 w 137"/>
                  <a:gd name="T1" fmla="*/ 287 h 287"/>
                  <a:gd name="T2" fmla="*/ 80 w 137"/>
                  <a:gd name="T3" fmla="*/ 283 h 287"/>
                  <a:gd name="T4" fmla="*/ 137 w 137"/>
                  <a:gd name="T5" fmla="*/ 278 h 287"/>
                  <a:gd name="T6" fmla="*/ 115 w 137"/>
                  <a:gd name="T7" fmla="*/ 0 h 287"/>
                  <a:gd name="T8" fmla="*/ 57 w 137"/>
                  <a:gd name="T9" fmla="*/ 4 h 287"/>
                  <a:gd name="T10" fmla="*/ 0 w 137"/>
                  <a:gd name="T11" fmla="*/ 9 h 287"/>
                  <a:gd name="T12" fmla="*/ 22 w 137"/>
                  <a:gd name="T13" fmla="*/ 287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287"/>
                  <a:gd name="T23" fmla="*/ 137 w 137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287">
                    <a:moveTo>
                      <a:pt x="22" y="287"/>
                    </a:moveTo>
                    <a:lnTo>
                      <a:pt x="80" y="283"/>
                    </a:lnTo>
                    <a:lnTo>
                      <a:pt x="137" y="278"/>
                    </a:lnTo>
                    <a:lnTo>
                      <a:pt x="115" y="0"/>
                    </a:lnTo>
                    <a:lnTo>
                      <a:pt x="57" y="4"/>
                    </a:lnTo>
                    <a:lnTo>
                      <a:pt x="0" y="9"/>
                    </a:lnTo>
                    <a:lnTo>
                      <a:pt x="22" y="2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4" name="Freeform 184"/>
              <p:cNvSpPr>
                <a:spLocks/>
              </p:cNvSpPr>
              <p:nvPr/>
            </p:nvSpPr>
            <p:spPr bwMode="auto">
              <a:xfrm>
                <a:off x="3991" y="1669"/>
                <a:ext cx="28" cy="57"/>
              </a:xfrm>
              <a:custGeom>
                <a:avLst/>
                <a:gdLst>
                  <a:gd name="T0" fmla="*/ 22 w 137"/>
                  <a:gd name="T1" fmla="*/ 287 h 287"/>
                  <a:gd name="T2" fmla="*/ 80 w 137"/>
                  <a:gd name="T3" fmla="*/ 283 h 287"/>
                  <a:gd name="T4" fmla="*/ 137 w 137"/>
                  <a:gd name="T5" fmla="*/ 278 h 287"/>
                  <a:gd name="T6" fmla="*/ 115 w 137"/>
                  <a:gd name="T7" fmla="*/ 0 h 287"/>
                  <a:gd name="T8" fmla="*/ 57 w 137"/>
                  <a:gd name="T9" fmla="*/ 4 h 287"/>
                  <a:gd name="T10" fmla="*/ 0 w 137"/>
                  <a:gd name="T11" fmla="*/ 9 h 287"/>
                  <a:gd name="T12" fmla="*/ 22 w 137"/>
                  <a:gd name="T13" fmla="*/ 287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287"/>
                  <a:gd name="T23" fmla="*/ 137 w 137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287">
                    <a:moveTo>
                      <a:pt x="22" y="287"/>
                    </a:moveTo>
                    <a:lnTo>
                      <a:pt x="80" y="283"/>
                    </a:lnTo>
                    <a:lnTo>
                      <a:pt x="137" y="278"/>
                    </a:lnTo>
                    <a:lnTo>
                      <a:pt x="115" y="0"/>
                    </a:lnTo>
                    <a:lnTo>
                      <a:pt x="57" y="4"/>
                    </a:lnTo>
                    <a:lnTo>
                      <a:pt x="0" y="9"/>
                    </a:lnTo>
                    <a:lnTo>
                      <a:pt x="22" y="2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5" name="Freeform 185"/>
              <p:cNvSpPr>
                <a:spLocks/>
              </p:cNvSpPr>
              <p:nvPr/>
            </p:nvSpPr>
            <p:spPr bwMode="auto">
              <a:xfrm>
                <a:off x="4003" y="1668"/>
                <a:ext cx="11" cy="2"/>
              </a:xfrm>
              <a:custGeom>
                <a:avLst/>
                <a:gdLst>
                  <a:gd name="T0" fmla="*/ 0 w 58"/>
                  <a:gd name="T1" fmla="*/ 11 h 11"/>
                  <a:gd name="T2" fmla="*/ 58 w 58"/>
                  <a:gd name="T3" fmla="*/ 7 h 11"/>
                  <a:gd name="T4" fmla="*/ 57 w 58"/>
                  <a:gd name="T5" fmla="*/ 0 h 11"/>
                  <a:gd name="T6" fmla="*/ 0 w 58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1"/>
                  <a:gd name="T14" fmla="*/ 58 w 58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1">
                    <a:moveTo>
                      <a:pt x="0" y="11"/>
                    </a:moveTo>
                    <a:lnTo>
                      <a:pt x="58" y="7"/>
                    </a:lnTo>
                    <a:lnTo>
                      <a:pt x="57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6" name="Line 186"/>
              <p:cNvSpPr>
                <a:spLocks noChangeShapeType="1"/>
              </p:cNvSpPr>
              <p:nvPr/>
            </p:nvSpPr>
            <p:spPr bwMode="auto">
              <a:xfrm flipH="1" flipV="1">
                <a:off x="4014" y="16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7" name="Freeform 187"/>
              <p:cNvSpPr>
                <a:spLocks/>
              </p:cNvSpPr>
              <p:nvPr/>
            </p:nvSpPr>
            <p:spPr bwMode="auto">
              <a:xfrm>
                <a:off x="3981" y="1615"/>
                <a:ext cx="33" cy="57"/>
              </a:xfrm>
              <a:custGeom>
                <a:avLst/>
                <a:gdLst>
                  <a:gd name="T0" fmla="*/ 52 w 165"/>
                  <a:gd name="T1" fmla="*/ 287 h 287"/>
                  <a:gd name="T2" fmla="*/ 108 w 165"/>
                  <a:gd name="T3" fmla="*/ 276 h 287"/>
                  <a:gd name="T4" fmla="*/ 165 w 165"/>
                  <a:gd name="T5" fmla="*/ 265 h 287"/>
                  <a:gd name="T6" fmla="*/ 113 w 165"/>
                  <a:gd name="T7" fmla="*/ 0 h 287"/>
                  <a:gd name="T8" fmla="*/ 56 w 165"/>
                  <a:gd name="T9" fmla="*/ 11 h 287"/>
                  <a:gd name="T10" fmla="*/ 0 w 165"/>
                  <a:gd name="T11" fmla="*/ 22 h 287"/>
                  <a:gd name="T12" fmla="*/ 52 w 165"/>
                  <a:gd name="T13" fmla="*/ 287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87"/>
                  <a:gd name="T23" fmla="*/ 165 w 165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87">
                    <a:moveTo>
                      <a:pt x="52" y="287"/>
                    </a:moveTo>
                    <a:lnTo>
                      <a:pt x="108" y="276"/>
                    </a:lnTo>
                    <a:lnTo>
                      <a:pt x="165" y="265"/>
                    </a:lnTo>
                    <a:lnTo>
                      <a:pt x="113" y="0"/>
                    </a:lnTo>
                    <a:lnTo>
                      <a:pt x="56" y="11"/>
                    </a:lnTo>
                    <a:lnTo>
                      <a:pt x="0" y="22"/>
                    </a:lnTo>
                    <a:lnTo>
                      <a:pt x="52" y="2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8" name="Freeform 188"/>
              <p:cNvSpPr>
                <a:spLocks/>
              </p:cNvSpPr>
              <p:nvPr/>
            </p:nvSpPr>
            <p:spPr bwMode="auto">
              <a:xfrm>
                <a:off x="3981" y="1615"/>
                <a:ext cx="33" cy="57"/>
              </a:xfrm>
              <a:custGeom>
                <a:avLst/>
                <a:gdLst>
                  <a:gd name="T0" fmla="*/ 52 w 165"/>
                  <a:gd name="T1" fmla="*/ 287 h 287"/>
                  <a:gd name="T2" fmla="*/ 108 w 165"/>
                  <a:gd name="T3" fmla="*/ 276 h 287"/>
                  <a:gd name="T4" fmla="*/ 165 w 165"/>
                  <a:gd name="T5" fmla="*/ 265 h 287"/>
                  <a:gd name="T6" fmla="*/ 113 w 165"/>
                  <a:gd name="T7" fmla="*/ 0 h 287"/>
                  <a:gd name="T8" fmla="*/ 56 w 165"/>
                  <a:gd name="T9" fmla="*/ 11 h 287"/>
                  <a:gd name="T10" fmla="*/ 0 w 165"/>
                  <a:gd name="T11" fmla="*/ 22 h 287"/>
                  <a:gd name="T12" fmla="*/ 52 w 165"/>
                  <a:gd name="T13" fmla="*/ 287 h 2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87"/>
                  <a:gd name="T23" fmla="*/ 165 w 165"/>
                  <a:gd name="T24" fmla="*/ 287 h 2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87">
                    <a:moveTo>
                      <a:pt x="52" y="287"/>
                    </a:moveTo>
                    <a:lnTo>
                      <a:pt x="108" y="276"/>
                    </a:lnTo>
                    <a:lnTo>
                      <a:pt x="165" y="265"/>
                    </a:lnTo>
                    <a:lnTo>
                      <a:pt x="113" y="0"/>
                    </a:lnTo>
                    <a:lnTo>
                      <a:pt x="56" y="11"/>
                    </a:lnTo>
                    <a:lnTo>
                      <a:pt x="0" y="22"/>
                    </a:lnTo>
                    <a:lnTo>
                      <a:pt x="52" y="2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09" name="Freeform 189"/>
              <p:cNvSpPr>
                <a:spLocks/>
              </p:cNvSpPr>
              <p:nvPr/>
            </p:nvSpPr>
            <p:spPr bwMode="auto">
              <a:xfrm>
                <a:off x="3992" y="1613"/>
                <a:ext cx="12" cy="4"/>
              </a:xfrm>
              <a:custGeom>
                <a:avLst/>
                <a:gdLst>
                  <a:gd name="T0" fmla="*/ 0 w 57"/>
                  <a:gd name="T1" fmla="*/ 18 h 18"/>
                  <a:gd name="T2" fmla="*/ 57 w 57"/>
                  <a:gd name="T3" fmla="*/ 7 h 18"/>
                  <a:gd name="T4" fmla="*/ 55 w 57"/>
                  <a:gd name="T5" fmla="*/ 0 h 18"/>
                  <a:gd name="T6" fmla="*/ 0 w 57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8"/>
                  <a:gd name="T14" fmla="*/ 57 w 5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8">
                    <a:moveTo>
                      <a:pt x="0" y="18"/>
                    </a:moveTo>
                    <a:lnTo>
                      <a:pt x="57" y="7"/>
                    </a:lnTo>
                    <a:lnTo>
                      <a:pt x="55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0" name="Line 190"/>
              <p:cNvSpPr>
                <a:spLocks noChangeShapeType="1"/>
              </p:cNvSpPr>
              <p:nvPr/>
            </p:nvSpPr>
            <p:spPr bwMode="auto">
              <a:xfrm flipH="1" flipV="1">
                <a:off x="4003" y="161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1" name="Freeform 191"/>
              <p:cNvSpPr>
                <a:spLocks/>
              </p:cNvSpPr>
              <p:nvPr/>
            </p:nvSpPr>
            <p:spPr bwMode="auto">
              <a:xfrm>
                <a:off x="3966" y="1565"/>
                <a:ext cx="37" cy="55"/>
              </a:xfrm>
              <a:custGeom>
                <a:avLst/>
                <a:gdLst>
                  <a:gd name="T0" fmla="*/ 80 w 189"/>
                  <a:gd name="T1" fmla="*/ 279 h 279"/>
                  <a:gd name="T2" fmla="*/ 134 w 189"/>
                  <a:gd name="T3" fmla="*/ 261 h 279"/>
                  <a:gd name="T4" fmla="*/ 189 w 189"/>
                  <a:gd name="T5" fmla="*/ 243 h 279"/>
                  <a:gd name="T6" fmla="*/ 109 w 189"/>
                  <a:gd name="T7" fmla="*/ 0 h 279"/>
                  <a:gd name="T8" fmla="*/ 54 w 189"/>
                  <a:gd name="T9" fmla="*/ 18 h 279"/>
                  <a:gd name="T10" fmla="*/ 0 w 189"/>
                  <a:gd name="T11" fmla="*/ 36 h 279"/>
                  <a:gd name="T12" fmla="*/ 80 w 189"/>
                  <a:gd name="T13" fmla="*/ 279 h 2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79"/>
                  <a:gd name="T23" fmla="*/ 189 w 189"/>
                  <a:gd name="T24" fmla="*/ 279 h 2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79">
                    <a:moveTo>
                      <a:pt x="80" y="279"/>
                    </a:moveTo>
                    <a:lnTo>
                      <a:pt x="134" y="261"/>
                    </a:lnTo>
                    <a:lnTo>
                      <a:pt x="189" y="243"/>
                    </a:lnTo>
                    <a:lnTo>
                      <a:pt x="109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80" y="2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2" name="Freeform 192"/>
              <p:cNvSpPr>
                <a:spLocks/>
              </p:cNvSpPr>
              <p:nvPr/>
            </p:nvSpPr>
            <p:spPr bwMode="auto">
              <a:xfrm>
                <a:off x="3966" y="1565"/>
                <a:ext cx="37" cy="55"/>
              </a:xfrm>
              <a:custGeom>
                <a:avLst/>
                <a:gdLst>
                  <a:gd name="T0" fmla="*/ 80 w 189"/>
                  <a:gd name="T1" fmla="*/ 279 h 279"/>
                  <a:gd name="T2" fmla="*/ 134 w 189"/>
                  <a:gd name="T3" fmla="*/ 261 h 279"/>
                  <a:gd name="T4" fmla="*/ 189 w 189"/>
                  <a:gd name="T5" fmla="*/ 243 h 279"/>
                  <a:gd name="T6" fmla="*/ 109 w 189"/>
                  <a:gd name="T7" fmla="*/ 0 h 279"/>
                  <a:gd name="T8" fmla="*/ 54 w 189"/>
                  <a:gd name="T9" fmla="*/ 18 h 279"/>
                  <a:gd name="T10" fmla="*/ 0 w 189"/>
                  <a:gd name="T11" fmla="*/ 36 h 279"/>
                  <a:gd name="T12" fmla="*/ 80 w 189"/>
                  <a:gd name="T13" fmla="*/ 279 h 2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79"/>
                  <a:gd name="T23" fmla="*/ 189 w 189"/>
                  <a:gd name="T24" fmla="*/ 279 h 2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79">
                    <a:moveTo>
                      <a:pt x="80" y="279"/>
                    </a:moveTo>
                    <a:lnTo>
                      <a:pt x="134" y="261"/>
                    </a:lnTo>
                    <a:lnTo>
                      <a:pt x="189" y="243"/>
                    </a:lnTo>
                    <a:lnTo>
                      <a:pt x="109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80" y="2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3" name="Freeform 193"/>
              <p:cNvSpPr>
                <a:spLocks/>
              </p:cNvSpPr>
              <p:nvPr/>
            </p:nvSpPr>
            <p:spPr bwMode="auto">
              <a:xfrm>
                <a:off x="3976" y="1563"/>
                <a:ext cx="11" cy="5"/>
              </a:xfrm>
              <a:custGeom>
                <a:avLst/>
                <a:gdLst>
                  <a:gd name="T0" fmla="*/ 0 w 55"/>
                  <a:gd name="T1" fmla="*/ 26 h 26"/>
                  <a:gd name="T2" fmla="*/ 55 w 55"/>
                  <a:gd name="T3" fmla="*/ 8 h 26"/>
                  <a:gd name="T4" fmla="*/ 52 w 55"/>
                  <a:gd name="T5" fmla="*/ 0 h 26"/>
                  <a:gd name="T6" fmla="*/ 0 w 55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6"/>
                  <a:gd name="T14" fmla="*/ 55 w 55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6">
                    <a:moveTo>
                      <a:pt x="0" y="26"/>
                    </a:moveTo>
                    <a:lnTo>
                      <a:pt x="55" y="8"/>
                    </a:lnTo>
                    <a:lnTo>
                      <a:pt x="52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4" name="Line 194"/>
              <p:cNvSpPr>
                <a:spLocks noChangeShapeType="1"/>
              </p:cNvSpPr>
              <p:nvPr/>
            </p:nvSpPr>
            <p:spPr bwMode="auto">
              <a:xfrm flipH="1" flipV="1">
                <a:off x="3987" y="156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5" name="Freeform 195"/>
              <p:cNvSpPr>
                <a:spLocks/>
              </p:cNvSpPr>
              <p:nvPr/>
            </p:nvSpPr>
            <p:spPr bwMode="auto">
              <a:xfrm>
                <a:off x="3945" y="1521"/>
                <a:ext cx="42" cy="52"/>
              </a:xfrm>
              <a:custGeom>
                <a:avLst/>
                <a:gdLst>
                  <a:gd name="T0" fmla="*/ 104 w 208"/>
                  <a:gd name="T1" fmla="*/ 263 h 263"/>
                  <a:gd name="T2" fmla="*/ 156 w 208"/>
                  <a:gd name="T3" fmla="*/ 238 h 263"/>
                  <a:gd name="T4" fmla="*/ 208 w 208"/>
                  <a:gd name="T5" fmla="*/ 212 h 263"/>
                  <a:gd name="T6" fmla="*/ 104 w 208"/>
                  <a:gd name="T7" fmla="*/ 0 h 263"/>
                  <a:gd name="T8" fmla="*/ 52 w 208"/>
                  <a:gd name="T9" fmla="*/ 26 h 263"/>
                  <a:gd name="T10" fmla="*/ 0 w 208"/>
                  <a:gd name="T11" fmla="*/ 51 h 263"/>
                  <a:gd name="T12" fmla="*/ 104 w 208"/>
                  <a:gd name="T13" fmla="*/ 263 h 2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8"/>
                  <a:gd name="T22" fmla="*/ 0 h 263"/>
                  <a:gd name="T23" fmla="*/ 208 w 208"/>
                  <a:gd name="T24" fmla="*/ 263 h 2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8" h="263">
                    <a:moveTo>
                      <a:pt x="104" y="263"/>
                    </a:moveTo>
                    <a:lnTo>
                      <a:pt x="156" y="238"/>
                    </a:lnTo>
                    <a:lnTo>
                      <a:pt x="208" y="212"/>
                    </a:lnTo>
                    <a:lnTo>
                      <a:pt x="104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104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6" name="Freeform 196"/>
              <p:cNvSpPr>
                <a:spLocks/>
              </p:cNvSpPr>
              <p:nvPr/>
            </p:nvSpPr>
            <p:spPr bwMode="auto">
              <a:xfrm>
                <a:off x="3945" y="1521"/>
                <a:ext cx="42" cy="52"/>
              </a:xfrm>
              <a:custGeom>
                <a:avLst/>
                <a:gdLst>
                  <a:gd name="T0" fmla="*/ 104 w 208"/>
                  <a:gd name="T1" fmla="*/ 263 h 263"/>
                  <a:gd name="T2" fmla="*/ 156 w 208"/>
                  <a:gd name="T3" fmla="*/ 238 h 263"/>
                  <a:gd name="T4" fmla="*/ 208 w 208"/>
                  <a:gd name="T5" fmla="*/ 212 h 263"/>
                  <a:gd name="T6" fmla="*/ 104 w 208"/>
                  <a:gd name="T7" fmla="*/ 0 h 263"/>
                  <a:gd name="T8" fmla="*/ 52 w 208"/>
                  <a:gd name="T9" fmla="*/ 26 h 263"/>
                  <a:gd name="T10" fmla="*/ 0 w 208"/>
                  <a:gd name="T11" fmla="*/ 51 h 263"/>
                  <a:gd name="T12" fmla="*/ 104 w 208"/>
                  <a:gd name="T13" fmla="*/ 263 h 2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8"/>
                  <a:gd name="T22" fmla="*/ 0 h 263"/>
                  <a:gd name="T23" fmla="*/ 208 w 208"/>
                  <a:gd name="T24" fmla="*/ 263 h 2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8" h="263">
                    <a:moveTo>
                      <a:pt x="104" y="263"/>
                    </a:moveTo>
                    <a:lnTo>
                      <a:pt x="156" y="238"/>
                    </a:lnTo>
                    <a:lnTo>
                      <a:pt x="208" y="212"/>
                    </a:lnTo>
                    <a:lnTo>
                      <a:pt x="104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104" y="2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7" name="Freeform 197"/>
              <p:cNvSpPr>
                <a:spLocks/>
              </p:cNvSpPr>
              <p:nvPr/>
            </p:nvSpPr>
            <p:spPr bwMode="auto">
              <a:xfrm>
                <a:off x="3956" y="1519"/>
                <a:ext cx="10" cy="7"/>
              </a:xfrm>
              <a:custGeom>
                <a:avLst/>
                <a:gdLst>
                  <a:gd name="T0" fmla="*/ 0 w 52"/>
                  <a:gd name="T1" fmla="*/ 34 h 34"/>
                  <a:gd name="T2" fmla="*/ 52 w 52"/>
                  <a:gd name="T3" fmla="*/ 8 h 34"/>
                  <a:gd name="T4" fmla="*/ 47 w 52"/>
                  <a:gd name="T5" fmla="*/ 0 h 34"/>
                  <a:gd name="T6" fmla="*/ 0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0" y="34"/>
                    </a:moveTo>
                    <a:lnTo>
                      <a:pt x="52" y="8"/>
                    </a:lnTo>
                    <a:lnTo>
                      <a:pt x="47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8" name="Line 198"/>
              <p:cNvSpPr>
                <a:spLocks noChangeShapeType="1"/>
              </p:cNvSpPr>
              <p:nvPr/>
            </p:nvSpPr>
            <p:spPr bwMode="auto">
              <a:xfrm flipH="1" flipV="1">
                <a:off x="3965" y="151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19" name="Freeform 199"/>
              <p:cNvSpPr>
                <a:spLocks/>
              </p:cNvSpPr>
              <p:nvPr/>
            </p:nvSpPr>
            <p:spPr bwMode="auto">
              <a:xfrm>
                <a:off x="3921" y="1484"/>
                <a:ext cx="44" cy="49"/>
              </a:xfrm>
              <a:custGeom>
                <a:avLst/>
                <a:gdLst>
                  <a:gd name="T0" fmla="*/ 126 w 220"/>
                  <a:gd name="T1" fmla="*/ 242 h 242"/>
                  <a:gd name="T2" fmla="*/ 173 w 220"/>
                  <a:gd name="T3" fmla="*/ 208 h 242"/>
                  <a:gd name="T4" fmla="*/ 220 w 220"/>
                  <a:gd name="T5" fmla="*/ 174 h 242"/>
                  <a:gd name="T6" fmla="*/ 93 w 220"/>
                  <a:gd name="T7" fmla="*/ 0 h 242"/>
                  <a:gd name="T8" fmla="*/ 46 w 220"/>
                  <a:gd name="T9" fmla="*/ 35 h 242"/>
                  <a:gd name="T10" fmla="*/ 0 w 220"/>
                  <a:gd name="T11" fmla="*/ 69 h 242"/>
                  <a:gd name="T12" fmla="*/ 126 w 220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42"/>
                  <a:gd name="T23" fmla="*/ 220 w 220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42">
                    <a:moveTo>
                      <a:pt x="126" y="242"/>
                    </a:moveTo>
                    <a:lnTo>
                      <a:pt x="173" y="208"/>
                    </a:lnTo>
                    <a:lnTo>
                      <a:pt x="220" y="174"/>
                    </a:lnTo>
                    <a:lnTo>
                      <a:pt x="93" y="0"/>
                    </a:lnTo>
                    <a:lnTo>
                      <a:pt x="46" y="35"/>
                    </a:lnTo>
                    <a:lnTo>
                      <a:pt x="0" y="69"/>
                    </a:lnTo>
                    <a:lnTo>
                      <a:pt x="126" y="2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0" name="Freeform 200"/>
              <p:cNvSpPr>
                <a:spLocks/>
              </p:cNvSpPr>
              <p:nvPr/>
            </p:nvSpPr>
            <p:spPr bwMode="auto">
              <a:xfrm>
                <a:off x="3921" y="1484"/>
                <a:ext cx="44" cy="49"/>
              </a:xfrm>
              <a:custGeom>
                <a:avLst/>
                <a:gdLst>
                  <a:gd name="T0" fmla="*/ 126 w 220"/>
                  <a:gd name="T1" fmla="*/ 242 h 242"/>
                  <a:gd name="T2" fmla="*/ 173 w 220"/>
                  <a:gd name="T3" fmla="*/ 208 h 242"/>
                  <a:gd name="T4" fmla="*/ 220 w 220"/>
                  <a:gd name="T5" fmla="*/ 174 h 242"/>
                  <a:gd name="T6" fmla="*/ 93 w 220"/>
                  <a:gd name="T7" fmla="*/ 0 h 242"/>
                  <a:gd name="T8" fmla="*/ 46 w 220"/>
                  <a:gd name="T9" fmla="*/ 35 h 242"/>
                  <a:gd name="T10" fmla="*/ 0 w 220"/>
                  <a:gd name="T11" fmla="*/ 69 h 242"/>
                  <a:gd name="T12" fmla="*/ 126 w 220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42"/>
                  <a:gd name="T23" fmla="*/ 220 w 220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42">
                    <a:moveTo>
                      <a:pt x="126" y="242"/>
                    </a:moveTo>
                    <a:lnTo>
                      <a:pt x="173" y="208"/>
                    </a:lnTo>
                    <a:lnTo>
                      <a:pt x="220" y="174"/>
                    </a:lnTo>
                    <a:lnTo>
                      <a:pt x="93" y="0"/>
                    </a:lnTo>
                    <a:lnTo>
                      <a:pt x="46" y="35"/>
                    </a:lnTo>
                    <a:lnTo>
                      <a:pt x="0" y="69"/>
                    </a:lnTo>
                    <a:lnTo>
                      <a:pt x="126" y="2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1" name="Freeform 201"/>
              <p:cNvSpPr>
                <a:spLocks/>
              </p:cNvSpPr>
              <p:nvPr/>
            </p:nvSpPr>
            <p:spPr bwMode="auto">
              <a:xfrm>
                <a:off x="3930" y="1483"/>
                <a:ext cx="10" cy="8"/>
              </a:xfrm>
              <a:custGeom>
                <a:avLst/>
                <a:gdLst>
                  <a:gd name="T0" fmla="*/ 0 w 47"/>
                  <a:gd name="T1" fmla="*/ 42 h 42"/>
                  <a:gd name="T2" fmla="*/ 47 w 47"/>
                  <a:gd name="T3" fmla="*/ 7 h 42"/>
                  <a:gd name="T4" fmla="*/ 39 w 47"/>
                  <a:gd name="T5" fmla="*/ 0 h 42"/>
                  <a:gd name="T6" fmla="*/ 0 w 47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2"/>
                  <a:gd name="T14" fmla="*/ 47 w 47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2">
                    <a:moveTo>
                      <a:pt x="0" y="42"/>
                    </a:moveTo>
                    <a:lnTo>
                      <a:pt x="47" y="7"/>
                    </a:lnTo>
                    <a:lnTo>
                      <a:pt x="39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2" name="Line 202"/>
              <p:cNvSpPr>
                <a:spLocks noChangeShapeType="1"/>
              </p:cNvSpPr>
              <p:nvPr/>
            </p:nvSpPr>
            <p:spPr bwMode="auto">
              <a:xfrm flipH="1" flipV="1">
                <a:off x="3938" y="1483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3" name="Freeform 203"/>
              <p:cNvSpPr>
                <a:spLocks/>
              </p:cNvSpPr>
              <p:nvPr/>
            </p:nvSpPr>
            <p:spPr bwMode="auto">
              <a:xfrm>
                <a:off x="3894" y="1457"/>
                <a:ext cx="44" cy="43"/>
              </a:xfrm>
              <a:custGeom>
                <a:avLst/>
                <a:gdLst>
                  <a:gd name="T0" fmla="*/ 141 w 218"/>
                  <a:gd name="T1" fmla="*/ 213 h 213"/>
                  <a:gd name="T2" fmla="*/ 179 w 218"/>
                  <a:gd name="T3" fmla="*/ 171 h 213"/>
                  <a:gd name="T4" fmla="*/ 218 w 218"/>
                  <a:gd name="T5" fmla="*/ 129 h 213"/>
                  <a:gd name="T6" fmla="*/ 77 w 218"/>
                  <a:gd name="T7" fmla="*/ 0 h 213"/>
                  <a:gd name="T8" fmla="*/ 38 w 218"/>
                  <a:gd name="T9" fmla="*/ 42 h 213"/>
                  <a:gd name="T10" fmla="*/ 0 w 218"/>
                  <a:gd name="T11" fmla="*/ 84 h 213"/>
                  <a:gd name="T12" fmla="*/ 141 w 218"/>
                  <a:gd name="T13" fmla="*/ 213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213"/>
                  <a:gd name="T23" fmla="*/ 218 w 218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213">
                    <a:moveTo>
                      <a:pt x="141" y="213"/>
                    </a:moveTo>
                    <a:lnTo>
                      <a:pt x="179" y="171"/>
                    </a:lnTo>
                    <a:lnTo>
                      <a:pt x="218" y="129"/>
                    </a:lnTo>
                    <a:lnTo>
                      <a:pt x="77" y="0"/>
                    </a:lnTo>
                    <a:lnTo>
                      <a:pt x="38" y="42"/>
                    </a:lnTo>
                    <a:lnTo>
                      <a:pt x="0" y="84"/>
                    </a:lnTo>
                    <a:lnTo>
                      <a:pt x="141" y="2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4" name="Freeform 204"/>
              <p:cNvSpPr>
                <a:spLocks/>
              </p:cNvSpPr>
              <p:nvPr/>
            </p:nvSpPr>
            <p:spPr bwMode="auto">
              <a:xfrm>
                <a:off x="3894" y="1457"/>
                <a:ext cx="44" cy="43"/>
              </a:xfrm>
              <a:custGeom>
                <a:avLst/>
                <a:gdLst>
                  <a:gd name="T0" fmla="*/ 141 w 218"/>
                  <a:gd name="T1" fmla="*/ 213 h 213"/>
                  <a:gd name="T2" fmla="*/ 179 w 218"/>
                  <a:gd name="T3" fmla="*/ 171 h 213"/>
                  <a:gd name="T4" fmla="*/ 218 w 218"/>
                  <a:gd name="T5" fmla="*/ 129 h 213"/>
                  <a:gd name="T6" fmla="*/ 77 w 218"/>
                  <a:gd name="T7" fmla="*/ 0 h 213"/>
                  <a:gd name="T8" fmla="*/ 38 w 218"/>
                  <a:gd name="T9" fmla="*/ 42 h 213"/>
                  <a:gd name="T10" fmla="*/ 0 w 218"/>
                  <a:gd name="T11" fmla="*/ 84 h 213"/>
                  <a:gd name="T12" fmla="*/ 141 w 218"/>
                  <a:gd name="T13" fmla="*/ 213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213"/>
                  <a:gd name="T23" fmla="*/ 218 w 218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213">
                    <a:moveTo>
                      <a:pt x="141" y="213"/>
                    </a:moveTo>
                    <a:lnTo>
                      <a:pt x="179" y="171"/>
                    </a:lnTo>
                    <a:lnTo>
                      <a:pt x="218" y="129"/>
                    </a:lnTo>
                    <a:lnTo>
                      <a:pt x="77" y="0"/>
                    </a:lnTo>
                    <a:lnTo>
                      <a:pt x="38" y="42"/>
                    </a:lnTo>
                    <a:lnTo>
                      <a:pt x="0" y="84"/>
                    </a:lnTo>
                    <a:lnTo>
                      <a:pt x="141" y="2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5" name="Freeform 205"/>
              <p:cNvSpPr>
                <a:spLocks/>
              </p:cNvSpPr>
              <p:nvPr/>
            </p:nvSpPr>
            <p:spPr bwMode="auto">
              <a:xfrm>
                <a:off x="3902" y="1455"/>
                <a:ext cx="8" cy="10"/>
              </a:xfrm>
              <a:custGeom>
                <a:avLst/>
                <a:gdLst>
                  <a:gd name="T0" fmla="*/ 0 w 39"/>
                  <a:gd name="T1" fmla="*/ 51 h 51"/>
                  <a:gd name="T2" fmla="*/ 39 w 39"/>
                  <a:gd name="T3" fmla="*/ 9 h 51"/>
                  <a:gd name="T4" fmla="*/ 35 w 39"/>
                  <a:gd name="T5" fmla="*/ 4 h 51"/>
                  <a:gd name="T6" fmla="*/ 27 w 39"/>
                  <a:gd name="T7" fmla="*/ 0 h 51"/>
                  <a:gd name="T8" fmla="*/ 0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0" y="51"/>
                    </a:moveTo>
                    <a:lnTo>
                      <a:pt x="39" y="9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6" name="Freeform 206"/>
              <p:cNvSpPr>
                <a:spLocks/>
              </p:cNvSpPr>
              <p:nvPr/>
            </p:nvSpPr>
            <p:spPr bwMode="auto">
              <a:xfrm>
                <a:off x="3907" y="1455"/>
                <a:ext cx="3" cy="2"/>
              </a:xfrm>
              <a:custGeom>
                <a:avLst/>
                <a:gdLst>
                  <a:gd name="T0" fmla="*/ 12 w 12"/>
                  <a:gd name="T1" fmla="*/ 9 h 9"/>
                  <a:gd name="T2" fmla="*/ 8 w 12"/>
                  <a:gd name="T3" fmla="*/ 4 h 9"/>
                  <a:gd name="T4" fmla="*/ 0 w 12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9"/>
                  <a:gd name="T11" fmla="*/ 12 w 12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9">
                    <a:moveTo>
                      <a:pt x="12" y="9"/>
                    </a:moveTo>
                    <a:lnTo>
                      <a:pt x="8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7" name="Freeform 207"/>
              <p:cNvSpPr>
                <a:spLocks/>
              </p:cNvSpPr>
              <p:nvPr/>
            </p:nvSpPr>
            <p:spPr bwMode="auto">
              <a:xfrm>
                <a:off x="3866" y="1439"/>
                <a:ext cx="41" cy="37"/>
              </a:xfrm>
              <a:custGeom>
                <a:avLst/>
                <a:gdLst>
                  <a:gd name="T0" fmla="*/ 153 w 206"/>
                  <a:gd name="T1" fmla="*/ 181 h 181"/>
                  <a:gd name="T2" fmla="*/ 179 w 206"/>
                  <a:gd name="T3" fmla="*/ 130 h 181"/>
                  <a:gd name="T4" fmla="*/ 206 w 206"/>
                  <a:gd name="T5" fmla="*/ 79 h 181"/>
                  <a:gd name="T6" fmla="*/ 53 w 206"/>
                  <a:gd name="T7" fmla="*/ 0 h 181"/>
                  <a:gd name="T8" fmla="*/ 26 w 206"/>
                  <a:gd name="T9" fmla="*/ 51 h 181"/>
                  <a:gd name="T10" fmla="*/ 0 w 206"/>
                  <a:gd name="T11" fmla="*/ 102 h 181"/>
                  <a:gd name="T12" fmla="*/ 153 w 206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153" y="181"/>
                    </a:moveTo>
                    <a:lnTo>
                      <a:pt x="179" y="130"/>
                    </a:lnTo>
                    <a:lnTo>
                      <a:pt x="206" y="79"/>
                    </a:lnTo>
                    <a:lnTo>
                      <a:pt x="53" y="0"/>
                    </a:lnTo>
                    <a:lnTo>
                      <a:pt x="26" y="51"/>
                    </a:lnTo>
                    <a:lnTo>
                      <a:pt x="0" y="102"/>
                    </a:lnTo>
                    <a:lnTo>
                      <a:pt x="153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8" name="Freeform 208"/>
              <p:cNvSpPr>
                <a:spLocks/>
              </p:cNvSpPr>
              <p:nvPr/>
            </p:nvSpPr>
            <p:spPr bwMode="auto">
              <a:xfrm>
                <a:off x="3866" y="1439"/>
                <a:ext cx="41" cy="37"/>
              </a:xfrm>
              <a:custGeom>
                <a:avLst/>
                <a:gdLst>
                  <a:gd name="T0" fmla="*/ 153 w 206"/>
                  <a:gd name="T1" fmla="*/ 181 h 181"/>
                  <a:gd name="T2" fmla="*/ 179 w 206"/>
                  <a:gd name="T3" fmla="*/ 130 h 181"/>
                  <a:gd name="T4" fmla="*/ 206 w 206"/>
                  <a:gd name="T5" fmla="*/ 79 h 181"/>
                  <a:gd name="T6" fmla="*/ 53 w 206"/>
                  <a:gd name="T7" fmla="*/ 0 h 181"/>
                  <a:gd name="T8" fmla="*/ 26 w 206"/>
                  <a:gd name="T9" fmla="*/ 51 h 181"/>
                  <a:gd name="T10" fmla="*/ 0 w 206"/>
                  <a:gd name="T11" fmla="*/ 102 h 181"/>
                  <a:gd name="T12" fmla="*/ 153 w 206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153" y="181"/>
                    </a:moveTo>
                    <a:lnTo>
                      <a:pt x="179" y="130"/>
                    </a:lnTo>
                    <a:lnTo>
                      <a:pt x="206" y="79"/>
                    </a:lnTo>
                    <a:lnTo>
                      <a:pt x="53" y="0"/>
                    </a:lnTo>
                    <a:lnTo>
                      <a:pt x="26" y="51"/>
                    </a:lnTo>
                    <a:lnTo>
                      <a:pt x="0" y="102"/>
                    </a:lnTo>
                    <a:lnTo>
                      <a:pt x="153" y="1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29" name="Freeform 209"/>
              <p:cNvSpPr>
                <a:spLocks/>
              </p:cNvSpPr>
              <p:nvPr/>
            </p:nvSpPr>
            <p:spPr bwMode="auto">
              <a:xfrm>
                <a:off x="3871" y="1438"/>
                <a:ext cx="6" cy="12"/>
              </a:xfrm>
              <a:custGeom>
                <a:avLst/>
                <a:gdLst>
                  <a:gd name="T0" fmla="*/ 0 w 27"/>
                  <a:gd name="T1" fmla="*/ 56 h 56"/>
                  <a:gd name="T2" fmla="*/ 27 w 27"/>
                  <a:gd name="T3" fmla="*/ 5 h 56"/>
                  <a:gd name="T4" fmla="*/ 20 w 27"/>
                  <a:gd name="T5" fmla="*/ 2 h 56"/>
                  <a:gd name="T6" fmla="*/ 10 w 27"/>
                  <a:gd name="T7" fmla="*/ 0 h 56"/>
                  <a:gd name="T8" fmla="*/ 0 w 27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6"/>
                  <a:gd name="T17" fmla="*/ 27 w 2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6">
                    <a:moveTo>
                      <a:pt x="0" y="56"/>
                    </a:moveTo>
                    <a:lnTo>
                      <a:pt x="27" y="5"/>
                    </a:lnTo>
                    <a:lnTo>
                      <a:pt x="20" y="2"/>
                    </a:lnTo>
                    <a:lnTo>
                      <a:pt x="1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0" name="Freeform 210"/>
              <p:cNvSpPr>
                <a:spLocks/>
              </p:cNvSpPr>
              <p:nvPr/>
            </p:nvSpPr>
            <p:spPr bwMode="auto">
              <a:xfrm>
                <a:off x="3873" y="1438"/>
                <a:ext cx="4" cy="1"/>
              </a:xfrm>
              <a:custGeom>
                <a:avLst/>
                <a:gdLst>
                  <a:gd name="T0" fmla="*/ 17 w 17"/>
                  <a:gd name="T1" fmla="*/ 5 h 5"/>
                  <a:gd name="T2" fmla="*/ 10 w 17"/>
                  <a:gd name="T3" fmla="*/ 2 h 5"/>
                  <a:gd name="T4" fmla="*/ 0 w 17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5"/>
                    </a:moveTo>
                    <a:lnTo>
                      <a:pt x="1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1" name="Freeform 211"/>
              <p:cNvSpPr>
                <a:spLocks/>
              </p:cNvSpPr>
              <p:nvPr/>
            </p:nvSpPr>
            <p:spPr bwMode="auto">
              <a:xfrm>
                <a:off x="3837" y="1433"/>
                <a:ext cx="36" cy="28"/>
              </a:xfrm>
              <a:custGeom>
                <a:avLst/>
                <a:gdLst>
                  <a:gd name="T0" fmla="*/ 160 w 180"/>
                  <a:gd name="T1" fmla="*/ 140 h 140"/>
                  <a:gd name="T2" fmla="*/ 170 w 180"/>
                  <a:gd name="T3" fmla="*/ 83 h 140"/>
                  <a:gd name="T4" fmla="*/ 180 w 180"/>
                  <a:gd name="T5" fmla="*/ 27 h 140"/>
                  <a:gd name="T6" fmla="*/ 20 w 180"/>
                  <a:gd name="T7" fmla="*/ 0 h 140"/>
                  <a:gd name="T8" fmla="*/ 10 w 180"/>
                  <a:gd name="T9" fmla="*/ 57 h 140"/>
                  <a:gd name="T10" fmla="*/ 0 w 180"/>
                  <a:gd name="T11" fmla="*/ 113 h 140"/>
                  <a:gd name="T12" fmla="*/ 160 w 18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40"/>
                  <a:gd name="T23" fmla="*/ 180 w 18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40">
                    <a:moveTo>
                      <a:pt x="160" y="140"/>
                    </a:moveTo>
                    <a:lnTo>
                      <a:pt x="170" y="83"/>
                    </a:lnTo>
                    <a:lnTo>
                      <a:pt x="180" y="27"/>
                    </a:lnTo>
                    <a:lnTo>
                      <a:pt x="20" y="0"/>
                    </a:lnTo>
                    <a:lnTo>
                      <a:pt x="10" y="57"/>
                    </a:lnTo>
                    <a:lnTo>
                      <a:pt x="0" y="113"/>
                    </a:lnTo>
                    <a:lnTo>
                      <a:pt x="16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2" name="Freeform 212"/>
              <p:cNvSpPr>
                <a:spLocks/>
              </p:cNvSpPr>
              <p:nvPr/>
            </p:nvSpPr>
            <p:spPr bwMode="auto">
              <a:xfrm>
                <a:off x="3837" y="1433"/>
                <a:ext cx="36" cy="28"/>
              </a:xfrm>
              <a:custGeom>
                <a:avLst/>
                <a:gdLst>
                  <a:gd name="T0" fmla="*/ 160 w 180"/>
                  <a:gd name="T1" fmla="*/ 140 h 140"/>
                  <a:gd name="T2" fmla="*/ 170 w 180"/>
                  <a:gd name="T3" fmla="*/ 83 h 140"/>
                  <a:gd name="T4" fmla="*/ 180 w 180"/>
                  <a:gd name="T5" fmla="*/ 27 h 140"/>
                  <a:gd name="T6" fmla="*/ 20 w 180"/>
                  <a:gd name="T7" fmla="*/ 0 h 140"/>
                  <a:gd name="T8" fmla="*/ 10 w 180"/>
                  <a:gd name="T9" fmla="*/ 57 h 140"/>
                  <a:gd name="T10" fmla="*/ 0 w 180"/>
                  <a:gd name="T11" fmla="*/ 113 h 140"/>
                  <a:gd name="T12" fmla="*/ 160 w 18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40"/>
                  <a:gd name="T23" fmla="*/ 180 w 18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40">
                    <a:moveTo>
                      <a:pt x="160" y="140"/>
                    </a:moveTo>
                    <a:lnTo>
                      <a:pt x="170" y="83"/>
                    </a:lnTo>
                    <a:lnTo>
                      <a:pt x="180" y="27"/>
                    </a:lnTo>
                    <a:lnTo>
                      <a:pt x="20" y="0"/>
                    </a:lnTo>
                    <a:lnTo>
                      <a:pt x="10" y="57"/>
                    </a:lnTo>
                    <a:lnTo>
                      <a:pt x="0" y="113"/>
                    </a:lnTo>
                    <a:lnTo>
                      <a:pt x="16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3" name="Freeform 213"/>
              <p:cNvSpPr>
                <a:spLocks/>
              </p:cNvSpPr>
              <p:nvPr/>
            </p:nvSpPr>
            <p:spPr bwMode="auto">
              <a:xfrm>
                <a:off x="3837" y="1433"/>
                <a:ext cx="4" cy="11"/>
              </a:xfrm>
              <a:custGeom>
                <a:avLst/>
                <a:gdLst>
                  <a:gd name="T0" fmla="*/ 10 w 20"/>
                  <a:gd name="T1" fmla="*/ 58 h 58"/>
                  <a:gd name="T2" fmla="*/ 20 w 20"/>
                  <a:gd name="T3" fmla="*/ 1 h 58"/>
                  <a:gd name="T4" fmla="*/ 14 w 20"/>
                  <a:gd name="T5" fmla="*/ 0 h 58"/>
                  <a:gd name="T6" fmla="*/ 0 w 20"/>
                  <a:gd name="T7" fmla="*/ 1 h 58"/>
                  <a:gd name="T8" fmla="*/ 10 w 2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58"/>
                  <a:gd name="T17" fmla="*/ 20 w 2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58">
                    <a:moveTo>
                      <a:pt x="10" y="58"/>
                    </a:moveTo>
                    <a:lnTo>
                      <a:pt x="20" y="1"/>
                    </a:lnTo>
                    <a:lnTo>
                      <a:pt x="14" y="0"/>
                    </a:lnTo>
                    <a:lnTo>
                      <a:pt x="0" y="1"/>
                    </a:lnTo>
                    <a:lnTo>
                      <a:pt x="1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4" name="Freeform 214"/>
              <p:cNvSpPr>
                <a:spLocks/>
              </p:cNvSpPr>
              <p:nvPr/>
            </p:nvSpPr>
            <p:spPr bwMode="auto">
              <a:xfrm>
                <a:off x="3837" y="1433"/>
                <a:ext cx="4" cy="1"/>
              </a:xfrm>
              <a:custGeom>
                <a:avLst/>
                <a:gdLst>
                  <a:gd name="T0" fmla="*/ 20 w 20"/>
                  <a:gd name="T1" fmla="*/ 1 h 1"/>
                  <a:gd name="T2" fmla="*/ 14 w 20"/>
                  <a:gd name="T3" fmla="*/ 0 h 1"/>
                  <a:gd name="T4" fmla="*/ 0 w 20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"/>
                  <a:gd name="T11" fmla="*/ 20 w 2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">
                    <a:moveTo>
                      <a:pt x="20" y="1"/>
                    </a:moveTo>
                    <a:lnTo>
                      <a:pt x="14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5" name="Freeform 215"/>
              <p:cNvSpPr>
                <a:spLocks/>
              </p:cNvSpPr>
              <p:nvPr/>
            </p:nvSpPr>
            <p:spPr bwMode="auto">
              <a:xfrm>
                <a:off x="1489" y="1433"/>
                <a:ext cx="14" cy="23"/>
              </a:xfrm>
              <a:custGeom>
                <a:avLst/>
                <a:gdLst>
                  <a:gd name="T0" fmla="*/ 10 w 68"/>
                  <a:gd name="T1" fmla="*/ 58 h 114"/>
                  <a:gd name="T2" fmla="*/ 0 w 68"/>
                  <a:gd name="T3" fmla="*/ 1 h 114"/>
                  <a:gd name="T4" fmla="*/ 14 w 68"/>
                  <a:gd name="T5" fmla="*/ 0 h 114"/>
                  <a:gd name="T6" fmla="*/ 26 w 68"/>
                  <a:gd name="T7" fmla="*/ 2 h 114"/>
                  <a:gd name="T8" fmla="*/ 38 w 68"/>
                  <a:gd name="T9" fmla="*/ 8 h 114"/>
                  <a:gd name="T10" fmla="*/ 49 w 68"/>
                  <a:gd name="T11" fmla="*/ 14 h 114"/>
                  <a:gd name="T12" fmla="*/ 57 w 68"/>
                  <a:gd name="T13" fmla="*/ 24 h 114"/>
                  <a:gd name="T14" fmla="*/ 64 w 68"/>
                  <a:gd name="T15" fmla="*/ 35 h 114"/>
                  <a:gd name="T16" fmla="*/ 67 w 68"/>
                  <a:gd name="T17" fmla="*/ 48 h 114"/>
                  <a:gd name="T18" fmla="*/ 68 w 68"/>
                  <a:gd name="T19" fmla="*/ 61 h 114"/>
                  <a:gd name="T20" fmla="*/ 66 w 68"/>
                  <a:gd name="T21" fmla="*/ 73 h 114"/>
                  <a:gd name="T22" fmla="*/ 60 w 68"/>
                  <a:gd name="T23" fmla="*/ 85 h 114"/>
                  <a:gd name="T24" fmla="*/ 54 w 68"/>
                  <a:gd name="T25" fmla="*/ 96 h 114"/>
                  <a:gd name="T26" fmla="*/ 44 w 68"/>
                  <a:gd name="T27" fmla="*/ 104 h 114"/>
                  <a:gd name="T28" fmla="*/ 32 w 68"/>
                  <a:gd name="T29" fmla="*/ 111 h 114"/>
                  <a:gd name="T30" fmla="*/ 20 w 68"/>
                  <a:gd name="T31" fmla="*/ 114 h 114"/>
                  <a:gd name="T32" fmla="*/ 10 w 68"/>
                  <a:gd name="T33" fmla="*/ 58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14"/>
                  <a:gd name="T53" fmla="*/ 68 w 68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14">
                    <a:moveTo>
                      <a:pt x="10" y="58"/>
                    </a:moveTo>
                    <a:lnTo>
                      <a:pt x="0" y="1"/>
                    </a:lnTo>
                    <a:lnTo>
                      <a:pt x="14" y="0"/>
                    </a:lnTo>
                    <a:lnTo>
                      <a:pt x="26" y="2"/>
                    </a:lnTo>
                    <a:lnTo>
                      <a:pt x="38" y="8"/>
                    </a:lnTo>
                    <a:lnTo>
                      <a:pt x="49" y="14"/>
                    </a:lnTo>
                    <a:lnTo>
                      <a:pt x="57" y="24"/>
                    </a:lnTo>
                    <a:lnTo>
                      <a:pt x="64" y="35"/>
                    </a:lnTo>
                    <a:lnTo>
                      <a:pt x="67" y="48"/>
                    </a:lnTo>
                    <a:lnTo>
                      <a:pt x="68" y="61"/>
                    </a:lnTo>
                    <a:lnTo>
                      <a:pt x="66" y="73"/>
                    </a:lnTo>
                    <a:lnTo>
                      <a:pt x="60" y="85"/>
                    </a:lnTo>
                    <a:lnTo>
                      <a:pt x="54" y="96"/>
                    </a:lnTo>
                    <a:lnTo>
                      <a:pt x="44" y="104"/>
                    </a:lnTo>
                    <a:lnTo>
                      <a:pt x="32" y="111"/>
                    </a:lnTo>
                    <a:lnTo>
                      <a:pt x="20" y="114"/>
                    </a:lnTo>
                    <a:lnTo>
                      <a:pt x="1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6" name="Freeform 216"/>
              <p:cNvSpPr>
                <a:spLocks/>
              </p:cNvSpPr>
              <p:nvPr/>
            </p:nvSpPr>
            <p:spPr bwMode="auto">
              <a:xfrm>
                <a:off x="1489" y="1433"/>
                <a:ext cx="14" cy="23"/>
              </a:xfrm>
              <a:custGeom>
                <a:avLst/>
                <a:gdLst>
                  <a:gd name="T0" fmla="*/ 0 w 68"/>
                  <a:gd name="T1" fmla="*/ 1 h 114"/>
                  <a:gd name="T2" fmla="*/ 14 w 68"/>
                  <a:gd name="T3" fmla="*/ 0 h 114"/>
                  <a:gd name="T4" fmla="*/ 26 w 68"/>
                  <a:gd name="T5" fmla="*/ 2 h 114"/>
                  <a:gd name="T6" fmla="*/ 38 w 68"/>
                  <a:gd name="T7" fmla="*/ 8 h 114"/>
                  <a:gd name="T8" fmla="*/ 49 w 68"/>
                  <a:gd name="T9" fmla="*/ 14 h 114"/>
                  <a:gd name="T10" fmla="*/ 57 w 68"/>
                  <a:gd name="T11" fmla="*/ 24 h 114"/>
                  <a:gd name="T12" fmla="*/ 64 w 68"/>
                  <a:gd name="T13" fmla="*/ 35 h 114"/>
                  <a:gd name="T14" fmla="*/ 67 w 68"/>
                  <a:gd name="T15" fmla="*/ 48 h 114"/>
                  <a:gd name="T16" fmla="*/ 68 w 68"/>
                  <a:gd name="T17" fmla="*/ 61 h 114"/>
                  <a:gd name="T18" fmla="*/ 66 w 68"/>
                  <a:gd name="T19" fmla="*/ 73 h 114"/>
                  <a:gd name="T20" fmla="*/ 60 w 68"/>
                  <a:gd name="T21" fmla="*/ 85 h 114"/>
                  <a:gd name="T22" fmla="*/ 54 w 68"/>
                  <a:gd name="T23" fmla="*/ 96 h 114"/>
                  <a:gd name="T24" fmla="*/ 44 w 68"/>
                  <a:gd name="T25" fmla="*/ 104 h 114"/>
                  <a:gd name="T26" fmla="*/ 32 w 68"/>
                  <a:gd name="T27" fmla="*/ 111 h 114"/>
                  <a:gd name="T28" fmla="*/ 20 w 68"/>
                  <a:gd name="T29" fmla="*/ 114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"/>
                  <a:gd name="T46" fmla="*/ 0 h 114"/>
                  <a:gd name="T47" fmla="*/ 68 w 68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" h="114">
                    <a:moveTo>
                      <a:pt x="0" y="1"/>
                    </a:moveTo>
                    <a:lnTo>
                      <a:pt x="14" y="0"/>
                    </a:lnTo>
                    <a:lnTo>
                      <a:pt x="26" y="2"/>
                    </a:lnTo>
                    <a:lnTo>
                      <a:pt x="38" y="8"/>
                    </a:lnTo>
                    <a:lnTo>
                      <a:pt x="49" y="14"/>
                    </a:lnTo>
                    <a:lnTo>
                      <a:pt x="57" y="24"/>
                    </a:lnTo>
                    <a:lnTo>
                      <a:pt x="64" y="35"/>
                    </a:lnTo>
                    <a:lnTo>
                      <a:pt x="67" y="48"/>
                    </a:lnTo>
                    <a:lnTo>
                      <a:pt x="68" y="61"/>
                    </a:lnTo>
                    <a:lnTo>
                      <a:pt x="66" y="73"/>
                    </a:lnTo>
                    <a:lnTo>
                      <a:pt x="60" y="85"/>
                    </a:lnTo>
                    <a:lnTo>
                      <a:pt x="54" y="96"/>
                    </a:lnTo>
                    <a:lnTo>
                      <a:pt x="44" y="104"/>
                    </a:lnTo>
                    <a:lnTo>
                      <a:pt x="32" y="111"/>
                    </a:lnTo>
                    <a:lnTo>
                      <a:pt x="2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7" name="Freeform 217"/>
              <p:cNvSpPr>
                <a:spLocks/>
              </p:cNvSpPr>
              <p:nvPr/>
            </p:nvSpPr>
            <p:spPr bwMode="auto">
              <a:xfrm>
                <a:off x="1457" y="1433"/>
                <a:ext cx="36" cy="28"/>
              </a:xfrm>
              <a:custGeom>
                <a:avLst/>
                <a:gdLst>
                  <a:gd name="T0" fmla="*/ 184 w 184"/>
                  <a:gd name="T1" fmla="*/ 113 h 141"/>
                  <a:gd name="T2" fmla="*/ 174 w 184"/>
                  <a:gd name="T3" fmla="*/ 57 h 141"/>
                  <a:gd name="T4" fmla="*/ 164 w 184"/>
                  <a:gd name="T5" fmla="*/ 0 h 141"/>
                  <a:gd name="T6" fmla="*/ 0 w 184"/>
                  <a:gd name="T7" fmla="*/ 28 h 141"/>
                  <a:gd name="T8" fmla="*/ 10 w 184"/>
                  <a:gd name="T9" fmla="*/ 84 h 141"/>
                  <a:gd name="T10" fmla="*/ 20 w 184"/>
                  <a:gd name="T11" fmla="*/ 141 h 141"/>
                  <a:gd name="T12" fmla="*/ 184 w 184"/>
                  <a:gd name="T13" fmla="*/ 113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4"/>
                  <a:gd name="T22" fmla="*/ 0 h 141"/>
                  <a:gd name="T23" fmla="*/ 184 w 184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4" h="141">
                    <a:moveTo>
                      <a:pt x="184" y="113"/>
                    </a:moveTo>
                    <a:lnTo>
                      <a:pt x="174" y="57"/>
                    </a:lnTo>
                    <a:lnTo>
                      <a:pt x="164" y="0"/>
                    </a:lnTo>
                    <a:lnTo>
                      <a:pt x="0" y="28"/>
                    </a:lnTo>
                    <a:lnTo>
                      <a:pt x="10" y="84"/>
                    </a:lnTo>
                    <a:lnTo>
                      <a:pt x="20" y="141"/>
                    </a:lnTo>
                    <a:lnTo>
                      <a:pt x="18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8" name="Freeform 218"/>
              <p:cNvSpPr>
                <a:spLocks/>
              </p:cNvSpPr>
              <p:nvPr/>
            </p:nvSpPr>
            <p:spPr bwMode="auto">
              <a:xfrm>
                <a:off x="1457" y="1433"/>
                <a:ext cx="36" cy="28"/>
              </a:xfrm>
              <a:custGeom>
                <a:avLst/>
                <a:gdLst>
                  <a:gd name="T0" fmla="*/ 184 w 184"/>
                  <a:gd name="T1" fmla="*/ 113 h 141"/>
                  <a:gd name="T2" fmla="*/ 174 w 184"/>
                  <a:gd name="T3" fmla="*/ 57 h 141"/>
                  <a:gd name="T4" fmla="*/ 164 w 184"/>
                  <a:gd name="T5" fmla="*/ 0 h 141"/>
                  <a:gd name="T6" fmla="*/ 0 w 184"/>
                  <a:gd name="T7" fmla="*/ 28 h 141"/>
                  <a:gd name="T8" fmla="*/ 10 w 184"/>
                  <a:gd name="T9" fmla="*/ 84 h 141"/>
                  <a:gd name="T10" fmla="*/ 20 w 184"/>
                  <a:gd name="T11" fmla="*/ 141 h 141"/>
                  <a:gd name="T12" fmla="*/ 184 w 184"/>
                  <a:gd name="T13" fmla="*/ 113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4"/>
                  <a:gd name="T22" fmla="*/ 0 h 141"/>
                  <a:gd name="T23" fmla="*/ 184 w 184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4" h="141">
                    <a:moveTo>
                      <a:pt x="184" y="113"/>
                    </a:moveTo>
                    <a:lnTo>
                      <a:pt x="174" y="57"/>
                    </a:lnTo>
                    <a:lnTo>
                      <a:pt x="164" y="0"/>
                    </a:lnTo>
                    <a:lnTo>
                      <a:pt x="0" y="28"/>
                    </a:lnTo>
                    <a:lnTo>
                      <a:pt x="10" y="84"/>
                    </a:lnTo>
                    <a:lnTo>
                      <a:pt x="20" y="141"/>
                    </a:lnTo>
                    <a:lnTo>
                      <a:pt x="184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39" name="Freeform 219"/>
              <p:cNvSpPr>
                <a:spLocks/>
              </p:cNvSpPr>
              <p:nvPr/>
            </p:nvSpPr>
            <p:spPr bwMode="auto">
              <a:xfrm>
                <a:off x="1453" y="1439"/>
                <a:ext cx="6" cy="11"/>
              </a:xfrm>
              <a:custGeom>
                <a:avLst/>
                <a:gdLst>
                  <a:gd name="T0" fmla="*/ 28 w 28"/>
                  <a:gd name="T1" fmla="*/ 56 h 56"/>
                  <a:gd name="T2" fmla="*/ 18 w 28"/>
                  <a:gd name="T3" fmla="*/ 0 h 56"/>
                  <a:gd name="T4" fmla="*/ 12 w 28"/>
                  <a:gd name="T5" fmla="*/ 1 h 56"/>
                  <a:gd name="T6" fmla="*/ 0 w 28"/>
                  <a:gd name="T7" fmla="*/ 5 h 56"/>
                  <a:gd name="T8" fmla="*/ 28 w 28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56"/>
                  <a:gd name="T17" fmla="*/ 28 w 28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56">
                    <a:moveTo>
                      <a:pt x="28" y="56"/>
                    </a:moveTo>
                    <a:lnTo>
                      <a:pt x="18" y="0"/>
                    </a:lnTo>
                    <a:lnTo>
                      <a:pt x="12" y="1"/>
                    </a:lnTo>
                    <a:lnTo>
                      <a:pt x="0" y="5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0" name="Freeform 220"/>
              <p:cNvSpPr>
                <a:spLocks/>
              </p:cNvSpPr>
              <p:nvPr/>
            </p:nvSpPr>
            <p:spPr bwMode="auto">
              <a:xfrm>
                <a:off x="1453" y="1439"/>
                <a:ext cx="4" cy="1"/>
              </a:xfrm>
              <a:custGeom>
                <a:avLst/>
                <a:gdLst>
                  <a:gd name="T0" fmla="*/ 18 w 18"/>
                  <a:gd name="T1" fmla="*/ 0 h 5"/>
                  <a:gd name="T2" fmla="*/ 12 w 18"/>
                  <a:gd name="T3" fmla="*/ 1 h 5"/>
                  <a:gd name="T4" fmla="*/ 0 w 18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0"/>
                    </a:moveTo>
                    <a:lnTo>
                      <a:pt x="12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1" name="Freeform 221"/>
              <p:cNvSpPr>
                <a:spLocks/>
              </p:cNvSpPr>
              <p:nvPr/>
            </p:nvSpPr>
            <p:spPr bwMode="auto">
              <a:xfrm>
                <a:off x="1422" y="1440"/>
                <a:ext cx="42" cy="37"/>
              </a:xfrm>
              <a:custGeom>
                <a:avLst/>
                <a:gdLst>
                  <a:gd name="T0" fmla="*/ 213 w 213"/>
                  <a:gd name="T1" fmla="*/ 102 h 187"/>
                  <a:gd name="T2" fmla="*/ 185 w 213"/>
                  <a:gd name="T3" fmla="*/ 51 h 187"/>
                  <a:gd name="T4" fmla="*/ 157 w 213"/>
                  <a:gd name="T5" fmla="*/ 0 h 187"/>
                  <a:gd name="T6" fmla="*/ 0 w 213"/>
                  <a:gd name="T7" fmla="*/ 85 h 187"/>
                  <a:gd name="T8" fmla="*/ 27 w 213"/>
                  <a:gd name="T9" fmla="*/ 136 h 187"/>
                  <a:gd name="T10" fmla="*/ 55 w 213"/>
                  <a:gd name="T11" fmla="*/ 187 h 187"/>
                  <a:gd name="T12" fmla="*/ 213 w 213"/>
                  <a:gd name="T13" fmla="*/ 102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187"/>
                  <a:gd name="T23" fmla="*/ 213 w 213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187">
                    <a:moveTo>
                      <a:pt x="213" y="102"/>
                    </a:moveTo>
                    <a:lnTo>
                      <a:pt x="185" y="51"/>
                    </a:lnTo>
                    <a:lnTo>
                      <a:pt x="157" y="0"/>
                    </a:lnTo>
                    <a:lnTo>
                      <a:pt x="0" y="85"/>
                    </a:lnTo>
                    <a:lnTo>
                      <a:pt x="27" y="136"/>
                    </a:lnTo>
                    <a:lnTo>
                      <a:pt x="55" y="187"/>
                    </a:lnTo>
                    <a:lnTo>
                      <a:pt x="213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2" name="Freeform 222"/>
              <p:cNvSpPr>
                <a:spLocks/>
              </p:cNvSpPr>
              <p:nvPr/>
            </p:nvSpPr>
            <p:spPr bwMode="auto">
              <a:xfrm>
                <a:off x="1422" y="1440"/>
                <a:ext cx="42" cy="37"/>
              </a:xfrm>
              <a:custGeom>
                <a:avLst/>
                <a:gdLst>
                  <a:gd name="T0" fmla="*/ 213 w 213"/>
                  <a:gd name="T1" fmla="*/ 102 h 187"/>
                  <a:gd name="T2" fmla="*/ 185 w 213"/>
                  <a:gd name="T3" fmla="*/ 51 h 187"/>
                  <a:gd name="T4" fmla="*/ 157 w 213"/>
                  <a:gd name="T5" fmla="*/ 0 h 187"/>
                  <a:gd name="T6" fmla="*/ 0 w 213"/>
                  <a:gd name="T7" fmla="*/ 85 h 187"/>
                  <a:gd name="T8" fmla="*/ 27 w 213"/>
                  <a:gd name="T9" fmla="*/ 136 h 187"/>
                  <a:gd name="T10" fmla="*/ 55 w 213"/>
                  <a:gd name="T11" fmla="*/ 187 h 187"/>
                  <a:gd name="T12" fmla="*/ 213 w 213"/>
                  <a:gd name="T13" fmla="*/ 102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187"/>
                  <a:gd name="T23" fmla="*/ 213 w 213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187">
                    <a:moveTo>
                      <a:pt x="213" y="102"/>
                    </a:moveTo>
                    <a:lnTo>
                      <a:pt x="185" y="51"/>
                    </a:lnTo>
                    <a:lnTo>
                      <a:pt x="157" y="0"/>
                    </a:lnTo>
                    <a:lnTo>
                      <a:pt x="0" y="85"/>
                    </a:lnTo>
                    <a:lnTo>
                      <a:pt x="27" y="136"/>
                    </a:lnTo>
                    <a:lnTo>
                      <a:pt x="55" y="187"/>
                    </a:lnTo>
                    <a:lnTo>
                      <a:pt x="21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3" name="Freeform 223"/>
              <p:cNvSpPr>
                <a:spLocks/>
              </p:cNvSpPr>
              <p:nvPr/>
            </p:nvSpPr>
            <p:spPr bwMode="auto">
              <a:xfrm>
                <a:off x="1419" y="1457"/>
                <a:ext cx="8" cy="10"/>
              </a:xfrm>
              <a:custGeom>
                <a:avLst/>
                <a:gdLst>
                  <a:gd name="T0" fmla="*/ 40 w 40"/>
                  <a:gd name="T1" fmla="*/ 51 h 51"/>
                  <a:gd name="T2" fmla="*/ 13 w 40"/>
                  <a:gd name="T3" fmla="*/ 0 h 51"/>
                  <a:gd name="T4" fmla="*/ 7 w 40"/>
                  <a:gd name="T5" fmla="*/ 3 h 51"/>
                  <a:gd name="T6" fmla="*/ 0 w 40"/>
                  <a:gd name="T7" fmla="*/ 9 h 51"/>
                  <a:gd name="T8" fmla="*/ 40 w 40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1"/>
                  <a:gd name="T17" fmla="*/ 40 w 4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1">
                    <a:moveTo>
                      <a:pt x="40" y="51"/>
                    </a:moveTo>
                    <a:lnTo>
                      <a:pt x="13" y="0"/>
                    </a:lnTo>
                    <a:lnTo>
                      <a:pt x="7" y="3"/>
                    </a:lnTo>
                    <a:lnTo>
                      <a:pt x="0" y="9"/>
                    </a:lnTo>
                    <a:lnTo>
                      <a:pt x="4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4" name="Freeform 224"/>
              <p:cNvSpPr>
                <a:spLocks/>
              </p:cNvSpPr>
              <p:nvPr/>
            </p:nvSpPr>
            <p:spPr bwMode="auto">
              <a:xfrm>
                <a:off x="1419" y="1457"/>
                <a:ext cx="3" cy="1"/>
              </a:xfrm>
              <a:custGeom>
                <a:avLst/>
                <a:gdLst>
                  <a:gd name="T0" fmla="*/ 13 w 13"/>
                  <a:gd name="T1" fmla="*/ 0 h 9"/>
                  <a:gd name="T2" fmla="*/ 7 w 13"/>
                  <a:gd name="T3" fmla="*/ 3 h 9"/>
                  <a:gd name="T4" fmla="*/ 0 w 13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13" y="0"/>
                    </a:moveTo>
                    <a:lnTo>
                      <a:pt x="7" y="3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5" name="Freeform 225"/>
              <p:cNvSpPr>
                <a:spLocks/>
              </p:cNvSpPr>
              <p:nvPr/>
            </p:nvSpPr>
            <p:spPr bwMode="auto">
              <a:xfrm>
                <a:off x="1390" y="1458"/>
                <a:ext cx="45" cy="44"/>
              </a:xfrm>
              <a:custGeom>
                <a:avLst/>
                <a:gdLst>
                  <a:gd name="T0" fmla="*/ 225 w 225"/>
                  <a:gd name="T1" fmla="*/ 84 h 220"/>
                  <a:gd name="T2" fmla="*/ 185 w 225"/>
                  <a:gd name="T3" fmla="*/ 42 h 220"/>
                  <a:gd name="T4" fmla="*/ 145 w 225"/>
                  <a:gd name="T5" fmla="*/ 0 h 220"/>
                  <a:gd name="T6" fmla="*/ 0 w 225"/>
                  <a:gd name="T7" fmla="*/ 136 h 220"/>
                  <a:gd name="T8" fmla="*/ 40 w 225"/>
                  <a:gd name="T9" fmla="*/ 178 h 220"/>
                  <a:gd name="T10" fmla="*/ 80 w 225"/>
                  <a:gd name="T11" fmla="*/ 220 h 220"/>
                  <a:gd name="T12" fmla="*/ 225 w 225"/>
                  <a:gd name="T13" fmla="*/ 84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220"/>
                  <a:gd name="T23" fmla="*/ 225 w 225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220">
                    <a:moveTo>
                      <a:pt x="225" y="84"/>
                    </a:moveTo>
                    <a:lnTo>
                      <a:pt x="185" y="42"/>
                    </a:lnTo>
                    <a:lnTo>
                      <a:pt x="145" y="0"/>
                    </a:lnTo>
                    <a:lnTo>
                      <a:pt x="0" y="136"/>
                    </a:lnTo>
                    <a:lnTo>
                      <a:pt x="40" y="178"/>
                    </a:lnTo>
                    <a:lnTo>
                      <a:pt x="80" y="220"/>
                    </a:lnTo>
                    <a:lnTo>
                      <a:pt x="225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6" name="Freeform 226"/>
              <p:cNvSpPr>
                <a:spLocks/>
              </p:cNvSpPr>
              <p:nvPr/>
            </p:nvSpPr>
            <p:spPr bwMode="auto">
              <a:xfrm>
                <a:off x="1390" y="1458"/>
                <a:ext cx="45" cy="44"/>
              </a:xfrm>
              <a:custGeom>
                <a:avLst/>
                <a:gdLst>
                  <a:gd name="T0" fmla="*/ 225 w 225"/>
                  <a:gd name="T1" fmla="*/ 84 h 220"/>
                  <a:gd name="T2" fmla="*/ 185 w 225"/>
                  <a:gd name="T3" fmla="*/ 42 h 220"/>
                  <a:gd name="T4" fmla="*/ 145 w 225"/>
                  <a:gd name="T5" fmla="*/ 0 h 220"/>
                  <a:gd name="T6" fmla="*/ 0 w 225"/>
                  <a:gd name="T7" fmla="*/ 136 h 220"/>
                  <a:gd name="T8" fmla="*/ 40 w 225"/>
                  <a:gd name="T9" fmla="*/ 178 h 220"/>
                  <a:gd name="T10" fmla="*/ 80 w 225"/>
                  <a:gd name="T11" fmla="*/ 220 h 220"/>
                  <a:gd name="T12" fmla="*/ 225 w 225"/>
                  <a:gd name="T13" fmla="*/ 84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220"/>
                  <a:gd name="T23" fmla="*/ 225 w 225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220">
                    <a:moveTo>
                      <a:pt x="225" y="84"/>
                    </a:moveTo>
                    <a:lnTo>
                      <a:pt x="185" y="42"/>
                    </a:lnTo>
                    <a:lnTo>
                      <a:pt x="145" y="0"/>
                    </a:lnTo>
                    <a:lnTo>
                      <a:pt x="0" y="136"/>
                    </a:lnTo>
                    <a:lnTo>
                      <a:pt x="40" y="178"/>
                    </a:lnTo>
                    <a:lnTo>
                      <a:pt x="80" y="220"/>
                    </a:lnTo>
                    <a:lnTo>
                      <a:pt x="225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7" name="Freeform 227"/>
              <p:cNvSpPr>
                <a:spLocks/>
              </p:cNvSpPr>
              <p:nvPr/>
            </p:nvSpPr>
            <p:spPr bwMode="auto">
              <a:xfrm>
                <a:off x="1388" y="1486"/>
                <a:ext cx="10" cy="8"/>
              </a:xfrm>
              <a:custGeom>
                <a:avLst/>
                <a:gdLst>
                  <a:gd name="T0" fmla="*/ 48 w 48"/>
                  <a:gd name="T1" fmla="*/ 42 h 42"/>
                  <a:gd name="T2" fmla="*/ 8 w 48"/>
                  <a:gd name="T3" fmla="*/ 0 h 42"/>
                  <a:gd name="T4" fmla="*/ 0 w 48"/>
                  <a:gd name="T5" fmla="*/ 9 h 42"/>
                  <a:gd name="T6" fmla="*/ 48 w 48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48" y="42"/>
                    </a:moveTo>
                    <a:lnTo>
                      <a:pt x="8" y="0"/>
                    </a:lnTo>
                    <a:lnTo>
                      <a:pt x="0" y="9"/>
                    </a:lnTo>
                    <a:lnTo>
                      <a:pt x="48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8" name="Line 228"/>
              <p:cNvSpPr>
                <a:spLocks noChangeShapeType="1"/>
              </p:cNvSpPr>
              <p:nvPr/>
            </p:nvSpPr>
            <p:spPr bwMode="auto">
              <a:xfrm flipH="1">
                <a:off x="1388" y="1486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49" name="Freeform 229"/>
              <p:cNvSpPr>
                <a:spLocks/>
              </p:cNvSpPr>
              <p:nvPr/>
            </p:nvSpPr>
            <p:spPr bwMode="auto">
              <a:xfrm>
                <a:off x="1363" y="1487"/>
                <a:ext cx="45" cy="50"/>
              </a:xfrm>
              <a:custGeom>
                <a:avLst/>
                <a:gdLst>
                  <a:gd name="T0" fmla="*/ 222 w 222"/>
                  <a:gd name="T1" fmla="*/ 67 h 250"/>
                  <a:gd name="T2" fmla="*/ 174 w 222"/>
                  <a:gd name="T3" fmla="*/ 33 h 250"/>
                  <a:gd name="T4" fmla="*/ 126 w 222"/>
                  <a:gd name="T5" fmla="*/ 0 h 250"/>
                  <a:gd name="T6" fmla="*/ 0 w 222"/>
                  <a:gd name="T7" fmla="*/ 183 h 250"/>
                  <a:gd name="T8" fmla="*/ 47 w 222"/>
                  <a:gd name="T9" fmla="*/ 216 h 250"/>
                  <a:gd name="T10" fmla="*/ 95 w 222"/>
                  <a:gd name="T11" fmla="*/ 250 h 250"/>
                  <a:gd name="T12" fmla="*/ 222 w 222"/>
                  <a:gd name="T13" fmla="*/ 67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50"/>
                  <a:gd name="T23" fmla="*/ 222 w 222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50">
                    <a:moveTo>
                      <a:pt x="222" y="67"/>
                    </a:moveTo>
                    <a:lnTo>
                      <a:pt x="174" y="33"/>
                    </a:lnTo>
                    <a:lnTo>
                      <a:pt x="126" y="0"/>
                    </a:lnTo>
                    <a:lnTo>
                      <a:pt x="0" y="183"/>
                    </a:lnTo>
                    <a:lnTo>
                      <a:pt x="47" y="216"/>
                    </a:lnTo>
                    <a:lnTo>
                      <a:pt x="95" y="250"/>
                    </a:lnTo>
                    <a:lnTo>
                      <a:pt x="222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0" name="Freeform 230"/>
              <p:cNvSpPr>
                <a:spLocks/>
              </p:cNvSpPr>
              <p:nvPr/>
            </p:nvSpPr>
            <p:spPr bwMode="auto">
              <a:xfrm>
                <a:off x="1363" y="1487"/>
                <a:ext cx="45" cy="50"/>
              </a:xfrm>
              <a:custGeom>
                <a:avLst/>
                <a:gdLst>
                  <a:gd name="T0" fmla="*/ 222 w 222"/>
                  <a:gd name="T1" fmla="*/ 67 h 250"/>
                  <a:gd name="T2" fmla="*/ 174 w 222"/>
                  <a:gd name="T3" fmla="*/ 33 h 250"/>
                  <a:gd name="T4" fmla="*/ 126 w 222"/>
                  <a:gd name="T5" fmla="*/ 0 h 250"/>
                  <a:gd name="T6" fmla="*/ 0 w 222"/>
                  <a:gd name="T7" fmla="*/ 183 h 250"/>
                  <a:gd name="T8" fmla="*/ 47 w 222"/>
                  <a:gd name="T9" fmla="*/ 216 h 250"/>
                  <a:gd name="T10" fmla="*/ 95 w 222"/>
                  <a:gd name="T11" fmla="*/ 250 h 250"/>
                  <a:gd name="T12" fmla="*/ 222 w 222"/>
                  <a:gd name="T13" fmla="*/ 67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50"/>
                  <a:gd name="T23" fmla="*/ 222 w 222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50">
                    <a:moveTo>
                      <a:pt x="222" y="67"/>
                    </a:moveTo>
                    <a:lnTo>
                      <a:pt x="174" y="33"/>
                    </a:lnTo>
                    <a:lnTo>
                      <a:pt x="126" y="0"/>
                    </a:lnTo>
                    <a:lnTo>
                      <a:pt x="0" y="183"/>
                    </a:lnTo>
                    <a:lnTo>
                      <a:pt x="47" y="216"/>
                    </a:lnTo>
                    <a:lnTo>
                      <a:pt x="95" y="250"/>
                    </a:lnTo>
                    <a:lnTo>
                      <a:pt x="222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1" name="Freeform 231"/>
              <p:cNvSpPr>
                <a:spLocks/>
              </p:cNvSpPr>
              <p:nvPr/>
            </p:nvSpPr>
            <p:spPr bwMode="auto">
              <a:xfrm>
                <a:off x="1362" y="1524"/>
                <a:ext cx="11" cy="7"/>
              </a:xfrm>
              <a:custGeom>
                <a:avLst/>
                <a:gdLst>
                  <a:gd name="T0" fmla="*/ 52 w 52"/>
                  <a:gd name="T1" fmla="*/ 33 h 33"/>
                  <a:gd name="T2" fmla="*/ 5 w 52"/>
                  <a:gd name="T3" fmla="*/ 0 h 33"/>
                  <a:gd name="T4" fmla="*/ 0 w 52"/>
                  <a:gd name="T5" fmla="*/ 9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2" name="Line 232"/>
              <p:cNvSpPr>
                <a:spLocks noChangeShapeType="1"/>
              </p:cNvSpPr>
              <p:nvPr/>
            </p:nvSpPr>
            <p:spPr bwMode="auto">
              <a:xfrm flipH="1">
                <a:off x="1362" y="152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3" name="Freeform 233"/>
              <p:cNvSpPr>
                <a:spLocks/>
              </p:cNvSpPr>
              <p:nvPr/>
            </p:nvSpPr>
            <p:spPr bwMode="auto">
              <a:xfrm>
                <a:off x="1341" y="1526"/>
                <a:ext cx="42" cy="54"/>
              </a:xfrm>
              <a:custGeom>
                <a:avLst/>
                <a:gdLst>
                  <a:gd name="T0" fmla="*/ 209 w 209"/>
                  <a:gd name="T1" fmla="*/ 49 h 273"/>
                  <a:gd name="T2" fmla="*/ 156 w 209"/>
                  <a:gd name="T3" fmla="*/ 24 h 273"/>
                  <a:gd name="T4" fmla="*/ 104 w 209"/>
                  <a:gd name="T5" fmla="*/ 0 h 273"/>
                  <a:gd name="T6" fmla="*/ 0 w 209"/>
                  <a:gd name="T7" fmla="*/ 224 h 273"/>
                  <a:gd name="T8" fmla="*/ 52 w 209"/>
                  <a:gd name="T9" fmla="*/ 249 h 273"/>
                  <a:gd name="T10" fmla="*/ 104 w 209"/>
                  <a:gd name="T11" fmla="*/ 273 h 273"/>
                  <a:gd name="T12" fmla="*/ 209 w 209"/>
                  <a:gd name="T13" fmla="*/ 49 h 2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9"/>
                  <a:gd name="T22" fmla="*/ 0 h 273"/>
                  <a:gd name="T23" fmla="*/ 209 w 209"/>
                  <a:gd name="T24" fmla="*/ 273 h 2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9" h="273">
                    <a:moveTo>
                      <a:pt x="209" y="49"/>
                    </a:moveTo>
                    <a:lnTo>
                      <a:pt x="156" y="24"/>
                    </a:lnTo>
                    <a:lnTo>
                      <a:pt x="104" y="0"/>
                    </a:lnTo>
                    <a:lnTo>
                      <a:pt x="0" y="224"/>
                    </a:lnTo>
                    <a:lnTo>
                      <a:pt x="52" y="249"/>
                    </a:lnTo>
                    <a:lnTo>
                      <a:pt x="104" y="273"/>
                    </a:lnTo>
                    <a:lnTo>
                      <a:pt x="209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4" name="Freeform 234"/>
              <p:cNvSpPr>
                <a:spLocks/>
              </p:cNvSpPr>
              <p:nvPr/>
            </p:nvSpPr>
            <p:spPr bwMode="auto">
              <a:xfrm>
                <a:off x="1341" y="1526"/>
                <a:ext cx="42" cy="54"/>
              </a:xfrm>
              <a:custGeom>
                <a:avLst/>
                <a:gdLst>
                  <a:gd name="T0" fmla="*/ 209 w 209"/>
                  <a:gd name="T1" fmla="*/ 49 h 273"/>
                  <a:gd name="T2" fmla="*/ 156 w 209"/>
                  <a:gd name="T3" fmla="*/ 24 h 273"/>
                  <a:gd name="T4" fmla="*/ 104 w 209"/>
                  <a:gd name="T5" fmla="*/ 0 h 273"/>
                  <a:gd name="T6" fmla="*/ 0 w 209"/>
                  <a:gd name="T7" fmla="*/ 224 h 273"/>
                  <a:gd name="T8" fmla="*/ 52 w 209"/>
                  <a:gd name="T9" fmla="*/ 249 h 273"/>
                  <a:gd name="T10" fmla="*/ 104 w 209"/>
                  <a:gd name="T11" fmla="*/ 273 h 273"/>
                  <a:gd name="T12" fmla="*/ 209 w 209"/>
                  <a:gd name="T13" fmla="*/ 49 h 2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9"/>
                  <a:gd name="T22" fmla="*/ 0 h 273"/>
                  <a:gd name="T23" fmla="*/ 209 w 209"/>
                  <a:gd name="T24" fmla="*/ 273 h 2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9" h="273">
                    <a:moveTo>
                      <a:pt x="209" y="49"/>
                    </a:moveTo>
                    <a:lnTo>
                      <a:pt x="156" y="24"/>
                    </a:lnTo>
                    <a:lnTo>
                      <a:pt x="104" y="0"/>
                    </a:lnTo>
                    <a:lnTo>
                      <a:pt x="0" y="224"/>
                    </a:lnTo>
                    <a:lnTo>
                      <a:pt x="52" y="249"/>
                    </a:lnTo>
                    <a:lnTo>
                      <a:pt x="104" y="273"/>
                    </a:lnTo>
                    <a:lnTo>
                      <a:pt x="209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5" name="Freeform 235"/>
              <p:cNvSpPr>
                <a:spLocks/>
              </p:cNvSpPr>
              <p:nvPr/>
            </p:nvSpPr>
            <p:spPr bwMode="auto">
              <a:xfrm>
                <a:off x="1341" y="1571"/>
                <a:ext cx="11" cy="5"/>
              </a:xfrm>
              <a:custGeom>
                <a:avLst/>
                <a:gdLst>
                  <a:gd name="T0" fmla="*/ 55 w 55"/>
                  <a:gd name="T1" fmla="*/ 25 h 25"/>
                  <a:gd name="T2" fmla="*/ 3 w 55"/>
                  <a:gd name="T3" fmla="*/ 0 h 25"/>
                  <a:gd name="T4" fmla="*/ 0 w 55"/>
                  <a:gd name="T5" fmla="*/ 8 h 25"/>
                  <a:gd name="T6" fmla="*/ 55 w 55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5"/>
                  <a:gd name="T14" fmla="*/ 55 w 55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5">
                    <a:moveTo>
                      <a:pt x="55" y="25"/>
                    </a:moveTo>
                    <a:lnTo>
                      <a:pt x="3" y="0"/>
                    </a:lnTo>
                    <a:lnTo>
                      <a:pt x="0" y="8"/>
                    </a:lnTo>
                    <a:lnTo>
                      <a:pt x="5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6" name="Line 236"/>
              <p:cNvSpPr>
                <a:spLocks noChangeShapeType="1"/>
              </p:cNvSpPr>
              <p:nvPr/>
            </p:nvSpPr>
            <p:spPr bwMode="auto">
              <a:xfrm flipH="1">
                <a:off x="1341" y="15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7" name="Freeform 237"/>
              <p:cNvSpPr>
                <a:spLocks/>
              </p:cNvSpPr>
              <p:nvPr/>
            </p:nvSpPr>
            <p:spPr bwMode="auto">
              <a:xfrm>
                <a:off x="1325" y="1572"/>
                <a:ext cx="38" cy="58"/>
              </a:xfrm>
              <a:custGeom>
                <a:avLst/>
                <a:gdLst>
                  <a:gd name="T0" fmla="*/ 189 w 189"/>
                  <a:gd name="T1" fmla="*/ 33 h 288"/>
                  <a:gd name="T2" fmla="*/ 133 w 189"/>
                  <a:gd name="T3" fmla="*/ 17 h 288"/>
                  <a:gd name="T4" fmla="*/ 78 w 189"/>
                  <a:gd name="T5" fmla="*/ 0 h 288"/>
                  <a:gd name="T6" fmla="*/ 0 w 189"/>
                  <a:gd name="T7" fmla="*/ 255 h 288"/>
                  <a:gd name="T8" fmla="*/ 55 w 189"/>
                  <a:gd name="T9" fmla="*/ 272 h 288"/>
                  <a:gd name="T10" fmla="*/ 111 w 189"/>
                  <a:gd name="T11" fmla="*/ 288 h 288"/>
                  <a:gd name="T12" fmla="*/ 189 w 189"/>
                  <a:gd name="T13" fmla="*/ 3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89" y="33"/>
                    </a:moveTo>
                    <a:lnTo>
                      <a:pt x="133" y="17"/>
                    </a:lnTo>
                    <a:lnTo>
                      <a:pt x="78" y="0"/>
                    </a:lnTo>
                    <a:lnTo>
                      <a:pt x="0" y="255"/>
                    </a:lnTo>
                    <a:lnTo>
                      <a:pt x="55" y="272"/>
                    </a:lnTo>
                    <a:lnTo>
                      <a:pt x="111" y="288"/>
                    </a:lnTo>
                    <a:lnTo>
                      <a:pt x="18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8" name="Freeform 238"/>
              <p:cNvSpPr>
                <a:spLocks/>
              </p:cNvSpPr>
              <p:nvPr/>
            </p:nvSpPr>
            <p:spPr bwMode="auto">
              <a:xfrm>
                <a:off x="1325" y="1572"/>
                <a:ext cx="38" cy="58"/>
              </a:xfrm>
              <a:custGeom>
                <a:avLst/>
                <a:gdLst>
                  <a:gd name="T0" fmla="*/ 189 w 189"/>
                  <a:gd name="T1" fmla="*/ 33 h 288"/>
                  <a:gd name="T2" fmla="*/ 133 w 189"/>
                  <a:gd name="T3" fmla="*/ 17 h 288"/>
                  <a:gd name="T4" fmla="*/ 78 w 189"/>
                  <a:gd name="T5" fmla="*/ 0 h 288"/>
                  <a:gd name="T6" fmla="*/ 0 w 189"/>
                  <a:gd name="T7" fmla="*/ 255 h 288"/>
                  <a:gd name="T8" fmla="*/ 55 w 189"/>
                  <a:gd name="T9" fmla="*/ 272 h 288"/>
                  <a:gd name="T10" fmla="*/ 111 w 189"/>
                  <a:gd name="T11" fmla="*/ 288 h 288"/>
                  <a:gd name="T12" fmla="*/ 189 w 189"/>
                  <a:gd name="T13" fmla="*/ 3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89" y="33"/>
                    </a:moveTo>
                    <a:lnTo>
                      <a:pt x="133" y="17"/>
                    </a:lnTo>
                    <a:lnTo>
                      <a:pt x="78" y="0"/>
                    </a:lnTo>
                    <a:lnTo>
                      <a:pt x="0" y="255"/>
                    </a:lnTo>
                    <a:lnTo>
                      <a:pt x="55" y="272"/>
                    </a:lnTo>
                    <a:lnTo>
                      <a:pt x="111" y="288"/>
                    </a:lnTo>
                    <a:lnTo>
                      <a:pt x="189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59" name="Freeform 239"/>
              <p:cNvSpPr>
                <a:spLocks/>
              </p:cNvSpPr>
              <p:nvPr/>
            </p:nvSpPr>
            <p:spPr bwMode="auto">
              <a:xfrm>
                <a:off x="1325" y="1623"/>
                <a:ext cx="11" cy="4"/>
              </a:xfrm>
              <a:custGeom>
                <a:avLst/>
                <a:gdLst>
                  <a:gd name="T0" fmla="*/ 56 w 56"/>
                  <a:gd name="T1" fmla="*/ 17 h 17"/>
                  <a:gd name="T2" fmla="*/ 1 w 56"/>
                  <a:gd name="T3" fmla="*/ 0 h 17"/>
                  <a:gd name="T4" fmla="*/ 0 w 56"/>
                  <a:gd name="T5" fmla="*/ 7 h 17"/>
                  <a:gd name="T6" fmla="*/ 56 w 56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7"/>
                  <a:gd name="T14" fmla="*/ 56 w 56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7">
                    <a:moveTo>
                      <a:pt x="56" y="17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0" name="Line 240"/>
              <p:cNvSpPr>
                <a:spLocks noChangeShapeType="1"/>
              </p:cNvSpPr>
              <p:nvPr/>
            </p:nvSpPr>
            <p:spPr bwMode="auto">
              <a:xfrm flipH="1">
                <a:off x="1325" y="162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1" name="Freeform 241"/>
              <p:cNvSpPr>
                <a:spLocks/>
              </p:cNvSpPr>
              <p:nvPr/>
            </p:nvSpPr>
            <p:spPr bwMode="auto">
              <a:xfrm>
                <a:off x="1315" y="1625"/>
                <a:ext cx="33" cy="59"/>
              </a:xfrm>
              <a:custGeom>
                <a:avLst/>
                <a:gdLst>
                  <a:gd name="T0" fmla="*/ 161 w 161"/>
                  <a:gd name="T1" fmla="*/ 20 h 296"/>
                  <a:gd name="T2" fmla="*/ 104 w 161"/>
                  <a:gd name="T3" fmla="*/ 10 h 296"/>
                  <a:gd name="T4" fmla="*/ 48 w 161"/>
                  <a:gd name="T5" fmla="*/ 0 h 296"/>
                  <a:gd name="T6" fmla="*/ 0 w 161"/>
                  <a:gd name="T7" fmla="*/ 276 h 296"/>
                  <a:gd name="T8" fmla="*/ 57 w 161"/>
                  <a:gd name="T9" fmla="*/ 286 h 296"/>
                  <a:gd name="T10" fmla="*/ 113 w 161"/>
                  <a:gd name="T11" fmla="*/ 296 h 296"/>
                  <a:gd name="T12" fmla="*/ 161 w 161"/>
                  <a:gd name="T13" fmla="*/ 20 h 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296"/>
                  <a:gd name="T23" fmla="*/ 161 w 161"/>
                  <a:gd name="T24" fmla="*/ 296 h 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296">
                    <a:moveTo>
                      <a:pt x="161" y="20"/>
                    </a:moveTo>
                    <a:lnTo>
                      <a:pt x="104" y="10"/>
                    </a:lnTo>
                    <a:lnTo>
                      <a:pt x="48" y="0"/>
                    </a:lnTo>
                    <a:lnTo>
                      <a:pt x="0" y="276"/>
                    </a:lnTo>
                    <a:lnTo>
                      <a:pt x="57" y="286"/>
                    </a:lnTo>
                    <a:lnTo>
                      <a:pt x="113" y="296"/>
                    </a:lnTo>
                    <a:lnTo>
                      <a:pt x="16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2" name="Freeform 242"/>
              <p:cNvSpPr>
                <a:spLocks/>
              </p:cNvSpPr>
              <p:nvPr/>
            </p:nvSpPr>
            <p:spPr bwMode="auto">
              <a:xfrm>
                <a:off x="1315" y="1625"/>
                <a:ext cx="33" cy="59"/>
              </a:xfrm>
              <a:custGeom>
                <a:avLst/>
                <a:gdLst>
                  <a:gd name="T0" fmla="*/ 161 w 161"/>
                  <a:gd name="T1" fmla="*/ 20 h 296"/>
                  <a:gd name="T2" fmla="*/ 104 w 161"/>
                  <a:gd name="T3" fmla="*/ 10 h 296"/>
                  <a:gd name="T4" fmla="*/ 48 w 161"/>
                  <a:gd name="T5" fmla="*/ 0 h 296"/>
                  <a:gd name="T6" fmla="*/ 0 w 161"/>
                  <a:gd name="T7" fmla="*/ 276 h 296"/>
                  <a:gd name="T8" fmla="*/ 57 w 161"/>
                  <a:gd name="T9" fmla="*/ 286 h 296"/>
                  <a:gd name="T10" fmla="*/ 113 w 161"/>
                  <a:gd name="T11" fmla="*/ 296 h 296"/>
                  <a:gd name="T12" fmla="*/ 161 w 161"/>
                  <a:gd name="T13" fmla="*/ 20 h 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296"/>
                  <a:gd name="T23" fmla="*/ 161 w 161"/>
                  <a:gd name="T24" fmla="*/ 296 h 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296">
                    <a:moveTo>
                      <a:pt x="161" y="20"/>
                    </a:moveTo>
                    <a:lnTo>
                      <a:pt x="104" y="10"/>
                    </a:lnTo>
                    <a:lnTo>
                      <a:pt x="48" y="0"/>
                    </a:lnTo>
                    <a:lnTo>
                      <a:pt x="0" y="276"/>
                    </a:lnTo>
                    <a:lnTo>
                      <a:pt x="57" y="286"/>
                    </a:lnTo>
                    <a:lnTo>
                      <a:pt x="113" y="296"/>
                    </a:lnTo>
                    <a:lnTo>
                      <a:pt x="161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3" name="Freeform 243"/>
              <p:cNvSpPr>
                <a:spLocks/>
              </p:cNvSpPr>
              <p:nvPr/>
            </p:nvSpPr>
            <p:spPr bwMode="auto">
              <a:xfrm>
                <a:off x="1315" y="1680"/>
                <a:ext cx="12" cy="2"/>
              </a:xfrm>
              <a:custGeom>
                <a:avLst/>
                <a:gdLst>
                  <a:gd name="T0" fmla="*/ 58 w 58"/>
                  <a:gd name="T1" fmla="*/ 10 h 10"/>
                  <a:gd name="T2" fmla="*/ 1 w 58"/>
                  <a:gd name="T3" fmla="*/ 0 h 10"/>
                  <a:gd name="T4" fmla="*/ 0 w 58"/>
                  <a:gd name="T5" fmla="*/ 7 h 10"/>
                  <a:gd name="T6" fmla="*/ 58 w 58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10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4" name="Line 244"/>
              <p:cNvSpPr>
                <a:spLocks noChangeShapeType="1"/>
              </p:cNvSpPr>
              <p:nvPr/>
            </p:nvSpPr>
            <p:spPr bwMode="auto">
              <a:xfrm flipH="1">
                <a:off x="1315" y="16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5" name="Freeform 245"/>
              <p:cNvSpPr>
                <a:spLocks/>
              </p:cNvSpPr>
              <p:nvPr/>
            </p:nvSpPr>
            <p:spPr bwMode="auto">
              <a:xfrm>
                <a:off x="1312" y="1681"/>
                <a:ext cx="26" cy="59"/>
              </a:xfrm>
              <a:custGeom>
                <a:avLst/>
                <a:gdLst>
                  <a:gd name="T0" fmla="*/ 132 w 132"/>
                  <a:gd name="T1" fmla="*/ 6 h 295"/>
                  <a:gd name="T2" fmla="*/ 75 w 132"/>
                  <a:gd name="T3" fmla="*/ 3 h 295"/>
                  <a:gd name="T4" fmla="*/ 17 w 132"/>
                  <a:gd name="T5" fmla="*/ 0 h 295"/>
                  <a:gd name="T6" fmla="*/ 0 w 132"/>
                  <a:gd name="T7" fmla="*/ 288 h 295"/>
                  <a:gd name="T8" fmla="*/ 58 w 132"/>
                  <a:gd name="T9" fmla="*/ 292 h 295"/>
                  <a:gd name="T10" fmla="*/ 116 w 132"/>
                  <a:gd name="T11" fmla="*/ 295 h 295"/>
                  <a:gd name="T12" fmla="*/ 132 w 132"/>
                  <a:gd name="T13" fmla="*/ 6 h 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295"/>
                  <a:gd name="T23" fmla="*/ 132 w 132"/>
                  <a:gd name="T24" fmla="*/ 295 h 2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295">
                    <a:moveTo>
                      <a:pt x="132" y="6"/>
                    </a:moveTo>
                    <a:lnTo>
                      <a:pt x="75" y="3"/>
                    </a:lnTo>
                    <a:lnTo>
                      <a:pt x="17" y="0"/>
                    </a:lnTo>
                    <a:lnTo>
                      <a:pt x="0" y="288"/>
                    </a:lnTo>
                    <a:lnTo>
                      <a:pt x="58" y="292"/>
                    </a:lnTo>
                    <a:lnTo>
                      <a:pt x="116" y="295"/>
                    </a:lnTo>
                    <a:lnTo>
                      <a:pt x="13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6" name="Freeform 246"/>
              <p:cNvSpPr>
                <a:spLocks/>
              </p:cNvSpPr>
              <p:nvPr/>
            </p:nvSpPr>
            <p:spPr bwMode="auto">
              <a:xfrm>
                <a:off x="1312" y="1681"/>
                <a:ext cx="26" cy="59"/>
              </a:xfrm>
              <a:custGeom>
                <a:avLst/>
                <a:gdLst>
                  <a:gd name="T0" fmla="*/ 132 w 132"/>
                  <a:gd name="T1" fmla="*/ 6 h 295"/>
                  <a:gd name="T2" fmla="*/ 75 w 132"/>
                  <a:gd name="T3" fmla="*/ 3 h 295"/>
                  <a:gd name="T4" fmla="*/ 17 w 132"/>
                  <a:gd name="T5" fmla="*/ 0 h 295"/>
                  <a:gd name="T6" fmla="*/ 0 w 132"/>
                  <a:gd name="T7" fmla="*/ 288 h 295"/>
                  <a:gd name="T8" fmla="*/ 58 w 132"/>
                  <a:gd name="T9" fmla="*/ 292 h 295"/>
                  <a:gd name="T10" fmla="*/ 116 w 132"/>
                  <a:gd name="T11" fmla="*/ 295 h 295"/>
                  <a:gd name="T12" fmla="*/ 132 w 132"/>
                  <a:gd name="T13" fmla="*/ 6 h 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295"/>
                  <a:gd name="T23" fmla="*/ 132 w 132"/>
                  <a:gd name="T24" fmla="*/ 295 h 2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295">
                    <a:moveTo>
                      <a:pt x="132" y="6"/>
                    </a:moveTo>
                    <a:lnTo>
                      <a:pt x="75" y="3"/>
                    </a:lnTo>
                    <a:lnTo>
                      <a:pt x="17" y="0"/>
                    </a:lnTo>
                    <a:lnTo>
                      <a:pt x="0" y="288"/>
                    </a:lnTo>
                    <a:lnTo>
                      <a:pt x="58" y="292"/>
                    </a:lnTo>
                    <a:lnTo>
                      <a:pt x="116" y="295"/>
                    </a:lnTo>
                    <a:lnTo>
                      <a:pt x="13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7" name="Freeform 247"/>
              <p:cNvSpPr>
                <a:spLocks/>
              </p:cNvSpPr>
              <p:nvPr/>
            </p:nvSpPr>
            <p:spPr bwMode="auto">
              <a:xfrm>
                <a:off x="1312" y="1739"/>
                <a:ext cx="11" cy="1"/>
              </a:xfrm>
              <a:custGeom>
                <a:avLst/>
                <a:gdLst>
                  <a:gd name="T0" fmla="*/ 58 w 58"/>
                  <a:gd name="T1" fmla="*/ 4 h 7"/>
                  <a:gd name="T2" fmla="*/ 0 w 58"/>
                  <a:gd name="T3" fmla="*/ 0 h 7"/>
                  <a:gd name="T4" fmla="*/ 0 w 58"/>
                  <a:gd name="T5" fmla="*/ 7 h 7"/>
                  <a:gd name="T6" fmla="*/ 58 w 58"/>
                  <a:gd name="T7" fmla="*/ 4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58" y="4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5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8" name="Line 248"/>
              <p:cNvSpPr>
                <a:spLocks noChangeShapeType="1"/>
              </p:cNvSpPr>
              <p:nvPr/>
            </p:nvSpPr>
            <p:spPr bwMode="auto">
              <a:xfrm>
                <a:off x="1312" y="17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69" name="Freeform 249"/>
              <p:cNvSpPr>
                <a:spLocks/>
              </p:cNvSpPr>
              <p:nvPr/>
            </p:nvSpPr>
            <p:spPr bwMode="auto">
              <a:xfrm>
                <a:off x="1312" y="1739"/>
                <a:ext cx="26" cy="59"/>
              </a:xfrm>
              <a:custGeom>
                <a:avLst/>
                <a:gdLst>
                  <a:gd name="T0" fmla="*/ 116 w 132"/>
                  <a:gd name="T1" fmla="*/ 0 h 296"/>
                  <a:gd name="T2" fmla="*/ 58 w 132"/>
                  <a:gd name="T3" fmla="*/ 4 h 296"/>
                  <a:gd name="T4" fmla="*/ 0 w 132"/>
                  <a:gd name="T5" fmla="*/ 7 h 296"/>
                  <a:gd name="T6" fmla="*/ 17 w 132"/>
                  <a:gd name="T7" fmla="*/ 296 h 296"/>
                  <a:gd name="T8" fmla="*/ 75 w 132"/>
                  <a:gd name="T9" fmla="*/ 292 h 296"/>
                  <a:gd name="T10" fmla="*/ 132 w 132"/>
                  <a:gd name="T11" fmla="*/ 289 h 296"/>
                  <a:gd name="T12" fmla="*/ 116 w 132"/>
                  <a:gd name="T13" fmla="*/ 0 h 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296"/>
                  <a:gd name="T23" fmla="*/ 132 w 132"/>
                  <a:gd name="T24" fmla="*/ 296 h 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296">
                    <a:moveTo>
                      <a:pt x="116" y="0"/>
                    </a:moveTo>
                    <a:lnTo>
                      <a:pt x="58" y="4"/>
                    </a:lnTo>
                    <a:lnTo>
                      <a:pt x="0" y="7"/>
                    </a:lnTo>
                    <a:lnTo>
                      <a:pt x="17" y="296"/>
                    </a:lnTo>
                    <a:lnTo>
                      <a:pt x="75" y="292"/>
                    </a:lnTo>
                    <a:lnTo>
                      <a:pt x="132" y="289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0" name="Freeform 250"/>
              <p:cNvSpPr>
                <a:spLocks/>
              </p:cNvSpPr>
              <p:nvPr/>
            </p:nvSpPr>
            <p:spPr bwMode="auto">
              <a:xfrm>
                <a:off x="1312" y="1739"/>
                <a:ext cx="26" cy="59"/>
              </a:xfrm>
              <a:custGeom>
                <a:avLst/>
                <a:gdLst>
                  <a:gd name="T0" fmla="*/ 116 w 132"/>
                  <a:gd name="T1" fmla="*/ 0 h 296"/>
                  <a:gd name="T2" fmla="*/ 58 w 132"/>
                  <a:gd name="T3" fmla="*/ 4 h 296"/>
                  <a:gd name="T4" fmla="*/ 0 w 132"/>
                  <a:gd name="T5" fmla="*/ 7 h 296"/>
                  <a:gd name="T6" fmla="*/ 17 w 132"/>
                  <a:gd name="T7" fmla="*/ 296 h 296"/>
                  <a:gd name="T8" fmla="*/ 75 w 132"/>
                  <a:gd name="T9" fmla="*/ 292 h 296"/>
                  <a:gd name="T10" fmla="*/ 132 w 132"/>
                  <a:gd name="T11" fmla="*/ 289 h 296"/>
                  <a:gd name="T12" fmla="*/ 116 w 132"/>
                  <a:gd name="T13" fmla="*/ 0 h 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2"/>
                  <a:gd name="T22" fmla="*/ 0 h 296"/>
                  <a:gd name="T23" fmla="*/ 132 w 132"/>
                  <a:gd name="T24" fmla="*/ 296 h 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2" h="296">
                    <a:moveTo>
                      <a:pt x="116" y="0"/>
                    </a:moveTo>
                    <a:lnTo>
                      <a:pt x="58" y="4"/>
                    </a:lnTo>
                    <a:lnTo>
                      <a:pt x="0" y="7"/>
                    </a:lnTo>
                    <a:lnTo>
                      <a:pt x="17" y="296"/>
                    </a:lnTo>
                    <a:lnTo>
                      <a:pt x="75" y="292"/>
                    </a:lnTo>
                    <a:lnTo>
                      <a:pt x="132" y="289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1" name="Freeform 251"/>
              <p:cNvSpPr>
                <a:spLocks/>
              </p:cNvSpPr>
              <p:nvPr/>
            </p:nvSpPr>
            <p:spPr bwMode="auto">
              <a:xfrm>
                <a:off x="1315" y="1797"/>
                <a:ext cx="12" cy="2"/>
              </a:xfrm>
              <a:custGeom>
                <a:avLst/>
                <a:gdLst>
                  <a:gd name="T0" fmla="*/ 58 w 58"/>
                  <a:gd name="T1" fmla="*/ 0 h 10"/>
                  <a:gd name="T2" fmla="*/ 0 w 58"/>
                  <a:gd name="T3" fmla="*/ 4 h 10"/>
                  <a:gd name="T4" fmla="*/ 1 w 58"/>
                  <a:gd name="T5" fmla="*/ 10 h 10"/>
                  <a:gd name="T6" fmla="*/ 58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0"/>
                    </a:moveTo>
                    <a:lnTo>
                      <a:pt x="0" y="4"/>
                    </a:lnTo>
                    <a:lnTo>
                      <a:pt x="1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2" name="Line 252"/>
              <p:cNvSpPr>
                <a:spLocks noChangeShapeType="1"/>
              </p:cNvSpPr>
              <p:nvPr/>
            </p:nvSpPr>
            <p:spPr bwMode="auto">
              <a:xfrm>
                <a:off x="1315" y="17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3" name="Freeform 253"/>
              <p:cNvSpPr>
                <a:spLocks/>
              </p:cNvSpPr>
              <p:nvPr/>
            </p:nvSpPr>
            <p:spPr bwMode="auto">
              <a:xfrm>
                <a:off x="1315" y="1795"/>
                <a:ext cx="33" cy="60"/>
              </a:xfrm>
              <a:custGeom>
                <a:avLst/>
                <a:gdLst>
                  <a:gd name="T0" fmla="*/ 113 w 161"/>
                  <a:gd name="T1" fmla="*/ 0 h 297"/>
                  <a:gd name="T2" fmla="*/ 57 w 161"/>
                  <a:gd name="T3" fmla="*/ 10 h 297"/>
                  <a:gd name="T4" fmla="*/ 0 w 161"/>
                  <a:gd name="T5" fmla="*/ 20 h 297"/>
                  <a:gd name="T6" fmla="*/ 48 w 161"/>
                  <a:gd name="T7" fmla="*/ 297 h 297"/>
                  <a:gd name="T8" fmla="*/ 104 w 161"/>
                  <a:gd name="T9" fmla="*/ 287 h 297"/>
                  <a:gd name="T10" fmla="*/ 161 w 161"/>
                  <a:gd name="T11" fmla="*/ 277 h 297"/>
                  <a:gd name="T12" fmla="*/ 113 w 161"/>
                  <a:gd name="T13" fmla="*/ 0 h 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297"/>
                  <a:gd name="T23" fmla="*/ 161 w 161"/>
                  <a:gd name="T24" fmla="*/ 297 h 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29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8" y="297"/>
                    </a:lnTo>
                    <a:lnTo>
                      <a:pt x="104" y="287"/>
                    </a:lnTo>
                    <a:lnTo>
                      <a:pt x="161" y="27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4" name="Freeform 254"/>
              <p:cNvSpPr>
                <a:spLocks/>
              </p:cNvSpPr>
              <p:nvPr/>
            </p:nvSpPr>
            <p:spPr bwMode="auto">
              <a:xfrm>
                <a:off x="1315" y="1795"/>
                <a:ext cx="33" cy="60"/>
              </a:xfrm>
              <a:custGeom>
                <a:avLst/>
                <a:gdLst>
                  <a:gd name="T0" fmla="*/ 113 w 161"/>
                  <a:gd name="T1" fmla="*/ 0 h 297"/>
                  <a:gd name="T2" fmla="*/ 57 w 161"/>
                  <a:gd name="T3" fmla="*/ 10 h 297"/>
                  <a:gd name="T4" fmla="*/ 0 w 161"/>
                  <a:gd name="T5" fmla="*/ 20 h 297"/>
                  <a:gd name="T6" fmla="*/ 48 w 161"/>
                  <a:gd name="T7" fmla="*/ 297 h 297"/>
                  <a:gd name="T8" fmla="*/ 104 w 161"/>
                  <a:gd name="T9" fmla="*/ 287 h 297"/>
                  <a:gd name="T10" fmla="*/ 161 w 161"/>
                  <a:gd name="T11" fmla="*/ 277 h 297"/>
                  <a:gd name="T12" fmla="*/ 113 w 161"/>
                  <a:gd name="T13" fmla="*/ 0 h 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297"/>
                  <a:gd name="T23" fmla="*/ 161 w 161"/>
                  <a:gd name="T24" fmla="*/ 297 h 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29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8" y="297"/>
                    </a:lnTo>
                    <a:lnTo>
                      <a:pt x="104" y="287"/>
                    </a:lnTo>
                    <a:lnTo>
                      <a:pt x="161" y="27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5" name="Freeform 255"/>
              <p:cNvSpPr>
                <a:spLocks/>
              </p:cNvSpPr>
              <p:nvPr/>
            </p:nvSpPr>
            <p:spPr bwMode="auto">
              <a:xfrm>
                <a:off x="1325" y="1853"/>
                <a:ext cx="11" cy="3"/>
              </a:xfrm>
              <a:custGeom>
                <a:avLst/>
                <a:gdLst>
                  <a:gd name="T0" fmla="*/ 56 w 56"/>
                  <a:gd name="T1" fmla="*/ 0 h 16"/>
                  <a:gd name="T2" fmla="*/ 0 w 56"/>
                  <a:gd name="T3" fmla="*/ 10 h 16"/>
                  <a:gd name="T4" fmla="*/ 1 w 56"/>
                  <a:gd name="T5" fmla="*/ 16 h 16"/>
                  <a:gd name="T6" fmla="*/ 56 w 5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6"/>
                  <a:gd name="T14" fmla="*/ 56 w 5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6">
                    <a:moveTo>
                      <a:pt x="56" y="0"/>
                    </a:moveTo>
                    <a:lnTo>
                      <a:pt x="0" y="10"/>
                    </a:lnTo>
                    <a:lnTo>
                      <a:pt x="1" y="16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6" name="Line 256"/>
              <p:cNvSpPr>
                <a:spLocks noChangeShapeType="1"/>
              </p:cNvSpPr>
              <p:nvPr/>
            </p:nvSpPr>
            <p:spPr bwMode="auto">
              <a:xfrm>
                <a:off x="1325" y="18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7" name="Freeform 257"/>
              <p:cNvSpPr>
                <a:spLocks/>
              </p:cNvSpPr>
              <p:nvPr/>
            </p:nvSpPr>
            <p:spPr bwMode="auto">
              <a:xfrm>
                <a:off x="1325" y="1849"/>
                <a:ext cx="38" cy="58"/>
              </a:xfrm>
              <a:custGeom>
                <a:avLst/>
                <a:gdLst>
                  <a:gd name="T0" fmla="*/ 111 w 189"/>
                  <a:gd name="T1" fmla="*/ 0 h 288"/>
                  <a:gd name="T2" fmla="*/ 55 w 189"/>
                  <a:gd name="T3" fmla="*/ 17 h 288"/>
                  <a:gd name="T4" fmla="*/ 0 w 189"/>
                  <a:gd name="T5" fmla="*/ 33 h 288"/>
                  <a:gd name="T6" fmla="*/ 78 w 189"/>
                  <a:gd name="T7" fmla="*/ 288 h 288"/>
                  <a:gd name="T8" fmla="*/ 133 w 189"/>
                  <a:gd name="T9" fmla="*/ 272 h 288"/>
                  <a:gd name="T10" fmla="*/ 189 w 189"/>
                  <a:gd name="T11" fmla="*/ 255 h 288"/>
                  <a:gd name="T12" fmla="*/ 111 w 189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78" y="288"/>
                    </a:lnTo>
                    <a:lnTo>
                      <a:pt x="133" y="272"/>
                    </a:lnTo>
                    <a:lnTo>
                      <a:pt x="189" y="255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8" name="Freeform 258"/>
              <p:cNvSpPr>
                <a:spLocks/>
              </p:cNvSpPr>
              <p:nvPr/>
            </p:nvSpPr>
            <p:spPr bwMode="auto">
              <a:xfrm>
                <a:off x="1325" y="1849"/>
                <a:ext cx="38" cy="58"/>
              </a:xfrm>
              <a:custGeom>
                <a:avLst/>
                <a:gdLst>
                  <a:gd name="T0" fmla="*/ 111 w 189"/>
                  <a:gd name="T1" fmla="*/ 0 h 288"/>
                  <a:gd name="T2" fmla="*/ 55 w 189"/>
                  <a:gd name="T3" fmla="*/ 17 h 288"/>
                  <a:gd name="T4" fmla="*/ 0 w 189"/>
                  <a:gd name="T5" fmla="*/ 33 h 288"/>
                  <a:gd name="T6" fmla="*/ 78 w 189"/>
                  <a:gd name="T7" fmla="*/ 288 h 288"/>
                  <a:gd name="T8" fmla="*/ 133 w 189"/>
                  <a:gd name="T9" fmla="*/ 272 h 288"/>
                  <a:gd name="T10" fmla="*/ 189 w 189"/>
                  <a:gd name="T11" fmla="*/ 255 h 288"/>
                  <a:gd name="T12" fmla="*/ 111 w 189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78" y="288"/>
                    </a:lnTo>
                    <a:lnTo>
                      <a:pt x="133" y="272"/>
                    </a:lnTo>
                    <a:lnTo>
                      <a:pt x="189" y="255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79" name="Freeform 259"/>
              <p:cNvSpPr>
                <a:spLocks/>
              </p:cNvSpPr>
              <p:nvPr/>
            </p:nvSpPr>
            <p:spPr bwMode="auto">
              <a:xfrm>
                <a:off x="1341" y="1904"/>
                <a:ext cx="11" cy="4"/>
              </a:xfrm>
              <a:custGeom>
                <a:avLst/>
                <a:gdLst>
                  <a:gd name="T0" fmla="*/ 55 w 55"/>
                  <a:gd name="T1" fmla="*/ 0 h 24"/>
                  <a:gd name="T2" fmla="*/ 0 w 55"/>
                  <a:gd name="T3" fmla="*/ 16 h 24"/>
                  <a:gd name="T4" fmla="*/ 3 w 55"/>
                  <a:gd name="T5" fmla="*/ 24 h 24"/>
                  <a:gd name="T6" fmla="*/ 55 w 55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4"/>
                  <a:gd name="T14" fmla="*/ 55 w 5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4">
                    <a:moveTo>
                      <a:pt x="55" y="0"/>
                    </a:moveTo>
                    <a:lnTo>
                      <a:pt x="0" y="16"/>
                    </a:lnTo>
                    <a:lnTo>
                      <a:pt x="3" y="2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0" name="Line 260"/>
              <p:cNvSpPr>
                <a:spLocks noChangeShapeType="1"/>
              </p:cNvSpPr>
              <p:nvPr/>
            </p:nvSpPr>
            <p:spPr bwMode="auto">
              <a:xfrm>
                <a:off x="1341" y="19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1" name="Freeform 261"/>
              <p:cNvSpPr>
                <a:spLocks/>
              </p:cNvSpPr>
              <p:nvPr/>
            </p:nvSpPr>
            <p:spPr bwMode="auto">
              <a:xfrm>
                <a:off x="1341" y="1899"/>
                <a:ext cx="42" cy="54"/>
              </a:xfrm>
              <a:custGeom>
                <a:avLst/>
                <a:gdLst>
                  <a:gd name="T0" fmla="*/ 104 w 209"/>
                  <a:gd name="T1" fmla="*/ 0 h 273"/>
                  <a:gd name="T2" fmla="*/ 52 w 209"/>
                  <a:gd name="T3" fmla="*/ 25 h 273"/>
                  <a:gd name="T4" fmla="*/ 0 w 209"/>
                  <a:gd name="T5" fmla="*/ 49 h 273"/>
                  <a:gd name="T6" fmla="*/ 104 w 209"/>
                  <a:gd name="T7" fmla="*/ 273 h 273"/>
                  <a:gd name="T8" fmla="*/ 156 w 209"/>
                  <a:gd name="T9" fmla="*/ 249 h 273"/>
                  <a:gd name="T10" fmla="*/ 209 w 209"/>
                  <a:gd name="T11" fmla="*/ 225 h 273"/>
                  <a:gd name="T12" fmla="*/ 104 w 209"/>
                  <a:gd name="T13" fmla="*/ 0 h 2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9"/>
                  <a:gd name="T22" fmla="*/ 0 h 273"/>
                  <a:gd name="T23" fmla="*/ 209 w 209"/>
                  <a:gd name="T24" fmla="*/ 273 h 2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9" h="273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104" y="273"/>
                    </a:lnTo>
                    <a:lnTo>
                      <a:pt x="156" y="249"/>
                    </a:lnTo>
                    <a:lnTo>
                      <a:pt x="209" y="225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2" name="Freeform 262"/>
              <p:cNvSpPr>
                <a:spLocks/>
              </p:cNvSpPr>
              <p:nvPr/>
            </p:nvSpPr>
            <p:spPr bwMode="auto">
              <a:xfrm>
                <a:off x="1341" y="1899"/>
                <a:ext cx="42" cy="54"/>
              </a:xfrm>
              <a:custGeom>
                <a:avLst/>
                <a:gdLst>
                  <a:gd name="T0" fmla="*/ 104 w 209"/>
                  <a:gd name="T1" fmla="*/ 0 h 273"/>
                  <a:gd name="T2" fmla="*/ 52 w 209"/>
                  <a:gd name="T3" fmla="*/ 25 h 273"/>
                  <a:gd name="T4" fmla="*/ 0 w 209"/>
                  <a:gd name="T5" fmla="*/ 49 h 273"/>
                  <a:gd name="T6" fmla="*/ 104 w 209"/>
                  <a:gd name="T7" fmla="*/ 273 h 273"/>
                  <a:gd name="T8" fmla="*/ 156 w 209"/>
                  <a:gd name="T9" fmla="*/ 249 h 273"/>
                  <a:gd name="T10" fmla="*/ 209 w 209"/>
                  <a:gd name="T11" fmla="*/ 225 h 273"/>
                  <a:gd name="T12" fmla="*/ 104 w 209"/>
                  <a:gd name="T13" fmla="*/ 0 h 2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9"/>
                  <a:gd name="T22" fmla="*/ 0 h 273"/>
                  <a:gd name="T23" fmla="*/ 209 w 209"/>
                  <a:gd name="T24" fmla="*/ 273 h 2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9" h="273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104" y="273"/>
                    </a:lnTo>
                    <a:lnTo>
                      <a:pt x="156" y="249"/>
                    </a:lnTo>
                    <a:lnTo>
                      <a:pt x="209" y="225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3" name="Freeform 263"/>
              <p:cNvSpPr>
                <a:spLocks/>
              </p:cNvSpPr>
              <p:nvPr/>
            </p:nvSpPr>
            <p:spPr bwMode="auto">
              <a:xfrm>
                <a:off x="1362" y="1948"/>
                <a:ext cx="11" cy="7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24 h 33"/>
                  <a:gd name="T4" fmla="*/ 5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24"/>
                    </a:lnTo>
                    <a:lnTo>
                      <a:pt x="5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4" name="Line 264"/>
              <p:cNvSpPr>
                <a:spLocks noChangeShapeType="1"/>
              </p:cNvSpPr>
              <p:nvPr/>
            </p:nvSpPr>
            <p:spPr bwMode="auto">
              <a:xfrm>
                <a:off x="1362" y="195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5" name="Freeform 265"/>
              <p:cNvSpPr>
                <a:spLocks/>
              </p:cNvSpPr>
              <p:nvPr/>
            </p:nvSpPr>
            <p:spPr bwMode="auto">
              <a:xfrm>
                <a:off x="1363" y="1942"/>
                <a:ext cx="45" cy="50"/>
              </a:xfrm>
              <a:custGeom>
                <a:avLst/>
                <a:gdLst>
                  <a:gd name="T0" fmla="*/ 95 w 222"/>
                  <a:gd name="T1" fmla="*/ 0 h 249"/>
                  <a:gd name="T2" fmla="*/ 47 w 222"/>
                  <a:gd name="T3" fmla="*/ 33 h 249"/>
                  <a:gd name="T4" fmla="*/ 0 w 222"/>
                  <a:gd name="T5" fmla="*/ 66 h 249"/>
                  <a:gd name="T6" fmla="*/ 126 w 222"/>
                  <a:gd name="T7" fmla="*/ 249 h 249"/>
                  <a:gd name="T8" fmla="*/ 174 w 222"/>
                  <a:gd name="T9" fmla="*/ 216 h 249"/>
                  <a:gd name="T10" fmla="*/ 222 w 222"/>
                  <a:gd name="T11" fmla="*/ 183 h 249"/>
                  <a:gd name="T12" fmla="*/ 95 w 222"/>
                  <a:gd name="T13" fmla="*/ 0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49"/>
                  <a:gd name="T23" fmla="*/ 222 w 222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49">
                    <a:moveTo>
                      <a:pt x="95" y="0"/>
                    </a:moveTo>
                    <a:lnTo>
                      <a:pt x="47" y="33"/>
                    </a:lnTo>
                    <a:lnTo>
                      <a:pt x="0" y="66"/>
                    </a:lnTo>
                    <a:lnTo>
                      <a:pt x="126" y="249"/>
                    </a:lnTo>
                    <a:lnTo>
                      <a:pt x="174" y="216"/>
                    </a:lnTo>
                    <a:lnTo>
                      <a:pt x="222" y="18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6" name="Freeform 266"/>
              <p:cNvSpPr>
                <a:spLocks/>
              </p:cNvSpPr>
              <p:nvPr/>
            </p:nvSpPr>
            <p:spPr bwMode="auto">
              <a:xfrm>
                <a:off x="1363" y="1942"/>
                <a:ext cx="45" cy="50"/>
              </a:xfrm>
              <a:custGeom>
                <a:avLst/>
                <a:gdLst>
                  <a:gd name="T0" fmla="*/ 95 w 222"/>
                  <a:gd name="T1" fmla="*/ 0 h 249"/>
                  <a:gd name="T2" fmla="*/ 47 w 222"/>
                  <a:gd name="T3" fmla="*/ 33 h 249"/>
                  <a:gd name="T4" fmla="*/ 0 w 222"/>
                  <a:gd name="T5" fmla="*/ 66 h 249"/>
                  <a:gd name="T6" fmla="*/ 126 w 222"/>
                  <a:gd name="T7" fmla="*/ 249 h 249"/>
                  <a:gd name="T8" fmla="*/ 174 w 222"/>
                  <a:gd name="T9" fmla="*/ 216 h 249"/>
                  <a:gd name="T10" fmla="*/ 222 w 222"/>
                  <a:gd name="T11" fmla="*/ 183 h 249"/>
                  <a:gd name="T12" fmla="*/ 95 w 222"/>
                  <a:gd name="T13" fmla="*/ 0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49"/>
                  <a:gd name="T23" fmla="*/ 222 w 222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49">
                    <a:moveTo>
                      <a:pt x="95" y="0"/>
                    </a:moveTo>
                    <a:lnTo>
                      <a:pt x="47" y="33"/>
                    </a:lnTo>
                    <a:lnTo>
                      <a:pt x="0" y="66"/>
                    </a:lnTo>
                    <a:lnTo>
                      <a:pt x="126" y="249"/>
                    </a:lnTo>
                    <a:lnTo>
                      <a:pt x="174" y="216"/>
                    </a:lnTo>
                    <a:lnTo>
                      <a:pt x="222" y="183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7" name="Freeform 267"/>
              <p:cNvSpPr>
                <a:spLocks/>
              </p:cNvSpPr>
              <p:nvPr/>
            </p:nvSpPr>
            <p:spPr bwMode="auto">
              <a:xfrm>
                <a:off x="1388" y="1985"/>
                <a:ext cx="10" cy="8"/>
              </a:xfrm>
              <a:custGeom>
                <a:avLst/>
                <a:gdLst>
                  <a:gd name="T0" fmla="*/ 48 w 48"/>
                  <a:gd name="T1" fmla="*/ 0 h 42"/>
                  <a:gd name="T2" fmla="*/ 0 w 48"/>
                  <a:gd name="T3" fmla="*/ 33 h 42"/>
                  <a:gd name="T4" fmla="*/ 8 w 48"/>
                  <a:gd name="T5" fmla="*/ 42 h 42"/>
                  <a:gd name="T6" fmla="*/ 48 w 4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48" y="0"/>
                    </a:moveTo>
                    <a:lnTo>
                      <a:pt x="0" y="33"/>
                    </a:lnTo>
                    <a:lnTo>
                      <a:pt x="8" y="42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8" name="Line 268"/>
              <p:cNvSpPr>
                <a:spLocks noChangeShapeType="1"/>
              </p:cNvSpPr>
              <p:nvPr/>
            </p:nvSpPr>
            <p:spPr bwMode="auto">
              <a:xfrm>
                <a:off x="1388" y="199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89" name="Freeform 269"/>
              <p:cNvSpPr>
                <a:spLocks/>
              </p:cNvSpPr>
              <p:nvPr/>
            </p:nvSpPr>
            <p:spPr bwMode="auto">
              <a:xfrm>
                <a:off x="1390" y="1977"/>
                <a:ext cx="45" cy="44"/>
              </a:xfrm>
              <a:custGeom>
                <a:avLst/>
                <a:gdLst>
                  <a:gd name="T0" fmla="*/ 80 w 225"/>
                  <a:gd name="T1" fmla="*/ 0 h 221"/>
                  <a:gd name="T2" fmla="*/ 40 w 225"/>
                  <a:gd name="T3" fmla="*/ 42 h 221"/>
                  <a:gd name="T4" fmla="*/ 0 w 225"/>
                  <a:gd name="T5" fmla="*/ 84 h 221"/>
                  <a:gd name="T6" fmla="*/ 145 w 225"/>
                  <a:gd name="T7" fmla="*/ 221 h 221"/>
                  <a:gd name="T8" fmla="*/ 185 w 225"/>
                  <a:gd name="T9" fmla="*/ 179 h 221"/>
                  <a:gd name="T10" fmla="*/ 225 w 225"/>
                  <a:gd name="T11" fmla="*/ 136 h 221"/>
                  <a:gd name="T12" fmla="*/ 80 w 225"/>
                  <a:gd name="T13" fmla="*/ 0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221"/>
                  <a:gd name="T23" fmla="*/ 225 w 225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221">
                    <a:moveTo>
                      <a:pt x="80" y="0"/>
                    </a:moveTo>
                    <a:lnTo>
                      <a:pt x="40" y="42"/>
                    </a:lnTo>
                    <a:lnTo>
                      <a:pt x="0" y="84"/>
                    </a:lnTo>
                    <a:lnTo>
                      <a:pt x="145" y="221"/>
                    </a:lnTo>
                    <a:lnTo>
                      <a:pt x="185" y="179"/>
                    </a:lnTo>
                    <a:lnTo>
                      <a:pt x="225" y="136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0" name="Freeform 270"/>
              <p:cNvSpPr>
                <a:spLocks/>
              </p:cNvSpPr>
              <p:nvPr/>
            </p:nvSpPr>
            <p:spPr bwMode="auto">
              <a:xfrm>
                <a:off x="1390" y="1977"/>
                <a:ext cx="45" cy="44"/>
              </a:xfrm>
              <a:custGeom>
                <a:avLst/>
                <a:gdLst>
                  <a:gd name="T0" fmla="*/ 80 w 225"/>
                  <a:gd name="T1" fmla="*/ 0 h 221"/>
                  <a:gd name="T2" fmla="*/ 40 w 225"/>
                  <a:gd name="T3" fmla="*/ 42 h 221"/>
                  <a:gd name="T4" fmla="*/ 0 w 225"/>
                  <a:gd name="T5" fmla="*/ 84 h 221"/>
                  <a:gd name="T6" fmla="*/ 145 w 225"/>
                  <a:gd name="T7" fmla="*/ 221 h 221"/>
                  <a:gd name="T8" fmla="*/ 185 w 225"/>
                  <a:gd name="T9" fmla="*/ 179 h 221"/>
                  <a:gd name="T10" fmla="*/ 225 w 225"/>
                  <a:gd name="T11" fmla="*/ 136 h 221"/>
                  <a:gd name="T12" fmla="*/ 80 w 225"/>
                  <a:gd name="T13" fmla="*/ 0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5"/>
                  <a:gd name="T22" fmla="*/ 0 h 221"/>
                  <a:gd name="T23" fmla="*/ 225 w 225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5" h="221">
                    <a:moveTo>
                      <a:pt x="80" y="0"/>
                    </a:moveTo>
                    <a:lnTo>
                      <a:pt x="40" y="42"/>
                    </a:lnTo>
                    <a:lnTo>
                      <a:pt x="0" y="84"/>
                    </a:lnTo>
                    <a:lnTo>
                      <a:pt x="145" y="221"/>
                    </a:lnTo>
                    <a:lnTo>
                      <a:pt x="185" y="179"/>
                    </a:lnTo>
                    <a:lnTo>
                      <a:pt x="225" y="136"/>
                    </a:lnTo>
                    <a:lnTo>
                      <a:pt x="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1" name="Freeform 271"/>
              <p:cNvSpPr>
                <a:spLocks/>
              </p:cNvSpPr>
              <p:nvPr/>
            </p:nvSpPr>
            <p:spPr bwMode="auto">
              <a:xfrm>
                <a:off x="1419" y="2012"/>
                <a:ext cx="8" cy="11"/>
              </a:xfrm>
              <a:custGeom>
                <a:avLst/>
                <a:gdLst>
                  <a:gd name="T0" fmla="*/ 40 w 40"/>
                  <a:gd name="T1" fmla="*/ 0 h 51"/>
                  <a:gd name="T2" fmla="*/ 0 w 40"/>
                  <a:gd name="T3" fmla="*/ 42 h 51"/>
                  <a:gd name="T4" fmla="*/ 6 w 40"/>
                  <a:gd name="T5" fmla="*/ 46 h 51"/>
                  <a:gd name="T6" fmla="*/ 13 w 40"/>
                  <a:gd name="T7" fmla="*/ 51 h 51"/>
                  <a:gd name="T8" fmla="*/ 40 w 40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1"/>
                  <a:gd name="T17" fmla="*/ 40 w 4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1">
                    <a:moveTo>
                      <a:pt x="40" y="0"/>
                    </a:moveTo>
                    <a:lnTo>
                      <a:pt x="0" y="42"/>
                    </a:lnTo>
                    <a:lnTo>
                      <a:pt x="6" y="46"/>
                    </a:lnTo>
                    <a:lnTo>
                      <a:pt x="13" y="51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2" name="Freeform 272"/>
              <p:cNvSpPr>
                <a:spLocks/>
              </p:cNvSpPr>
              <p:nvPr/>
            </p:nvSpPr>
            <p:spPr bwMode="auto">
              <a:xfrm>
                <a:off x="1419" y="2021"/>
                <a:ext cx="3" cy="2"/>
              </a:xfrm>
              <a:custGeom>
                <a:avLst/>
                <a:gdLst>
                  <a:gd name="T0" fmla="*/ 0 w 13"/>
                  <a:gd name="T1" fmla="*/ 0 h 9"/>
                  <a:gd name="T2" fmla="*/ 6 w 13"/>
                  <a:gd name="T3" fmla="*/ 4 h 9"/>
                  <a:gd name="T4" fmla="*/ 13 w 13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9"/>
                  <a:gd name="T11" fmla="*/ 13 w 13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9">
                    <a:moveTo>
                      <a:pt x="0" y="0"/>
                    </a:moveTo>
                    <a:lnTo>
                      <a:pt x="6" y="4"/>
                    </a:lnTo>
                    <a:lnTo>
                      <a:pt x="13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3" name="Freeform 273"/>
              <p:cNvSpPr>
                <a:spLocks/>
              </p:cNvSpPr>
              <p:nvPr/>
            </p:nvSpPr>
            <p:spPr bwMode="auto">
              <a:xfrm>
                <a:off x="1422" y="2002"/>
                <a:ext cx="42" cy="37"/>
              </a:xfrm>
              <a:custGeom>
                <a:avLst/>
                <a:gdLst>
                  <a:gd name="T0" fmla="*/ 55 w 213"/>
                  <a:gd name="T1" fmla="*/ 0 h 186"/>
                  <a:gd name="T2" fmla="*/ 27 w 213"/>
                  <a:gd name="T3" fmla="*/ 51 h 186"/>
                  <a:gd name="T4" fmla="*/ 0 w 213"/>
                  <a:gd name="T5" fmla="*/ 102 h 186"/>
                  <a:gd name="T6" fmla="*/ 157 w 213"/>
                  <a:gd name="T7" fmla="*/ 186 h 186"/>
                  <a:gd name="T8" fmla="*/ 185 w 213"/>
                  <a:gd name="T9" fmla="*/ 135 h 186"/>
                  <a:gd name="T10" fmla="*/ 213 w 213"/>
                  <a:gd name="T11" fmla="*/ 84 h 186"/>
                  <a:gd name="T12" fmla="*/ 55 w 213"/>
                  <a:gd name="T13" fmla="*/ 0 h 1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186"/>
                  <a:gd name="T23" fmla="*/ 213 w 213"/>
                  <a:gd name="T24" fmla="*/ 186 h 1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186">
                    <a:moveTo>
                      <a:pt x="55" y="0"/>
                    </a:moveTo>
                    <a:lnTo>
                      <a:pt x="27" y="51"/>
                    </a:lnTo>
                    <a:lnTo>
                      <a:pt x="0" y="102"/>
                    </a:lnTo>
                    <a:lnTo>
                      <a:pt x="157" y="186"/>
                    </a:lnTo>
                    <a:lnTo>
                      <a:pt x="185" y="135"/>
                    </a:lnTo>
                    <a:lnTo>
                      <a:pt x="213" y="8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4" name="Freeform 274"/>
              <p:cNvSpPr>
                <a:spLocks/>
              </p:cNvSpPr>
              <p:nvPr/>
            </p:nvSpPr>
            <p:spPr bwMode="auto">
              <a:xfrm>
                <a:off x="1422" y="2002"/>
                <a:ext cx="42" cy="37"/>
              </a:xfrm>
              <a:custGeom>
                <a:avLst/>
                <a:gdLst>
                  <a:gd name="T0" fmla="*/ 55 w 213"/>
                  <a:gd name="T1" fmla="*/ 0 h 186"/>
                  <a:gd name="T2" fmla="*/ 27 w 213"/>
                  <a:gd name="T3" fmla="*/ 51 h 186"/>
                  <a:gd name="T4" fmla="*/ 0 w 213"/>
                  <a:gd name="T5" fmla="*/ 102 h 186"/>
                  <a:gd name="T6" fmla="*/ 157 w 213"/>
                  <a:gd name="T7" fmla="*/ 186 h 186"/>
                  <a:gd name="T8" fmla="*/ 185 w 213"/>
                  <a:gd name="T9" fmla="*/ 135 h 186"/>
                  <a:gd name="T10" fmla="*/ 213 w 213"/>
                  <a:gd name="T11" fmla="*/ 84 h 186"/>
                  <a:gd name="T12" fmla="*/ 55 w 213"/>
                  <a:gd name="T13" fmla="*/ 0 h 1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186"/>
                  <a:gd name="T23" fmla="*/ 213 w 213"/>
                  <a:gd name="T24" fmla="*/ 186 h 1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186">
                    <a:moveTo>
                      <a:pt x="55" y="0"/>
                    </a:moveTo>
                    <a:lnTo>
                      <a:pt x="27" y="51"/>
                    </a:lnTo>
                    <a:lnTo>
                      <a:pt x="0" y="102"/>
                    </a:lnTo>
                    <a:lnTo>
                      <a:pt x="157" y="186"/>
                    </a:lnTo>
                    <a:lnTo>
                      <a:pt x="185" y="135"/>
                    </a:lnTo>
                    <a:lnTo>
                      <a:pt x="213" y="84"/>
                    </a:lnTo>
                    <a:lnTo>
                      <a:pt x="5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5" name="Freeform 275"/>
              <p:cNvSpPr>
                <a:spLocks/>
              </p:cNvSpPr>
              <p:nvPr/>
            </p:nvSpPr>
            <p:spPr bwMode="auto">
              <a:xfrm>
                <a:off x="1453" y="2029"/>
                <a:ext cx="6" cy="12"/>
              </a:xfrm>
              <a:custGeom>
                <a:avLst/>
                <a:gdLst>
                  <a:gd name="T0" fmla="*/ 28 w 28"/>
                  <a:gd name="T1" fmla="*/ 0 h 57"/>
                  <a:gd name="T2" fmla="*/ 0 w 28"/>
                  <a:gd name="T3" fmla="*/ 51 h 57"/>
                  <a:gd name="T4" fmla="*/ 7 w 28"/>
                  <a:gd name="T5" fmla="*/ 53 h 57"/>
                  <a:gd name="T6" fmla="*/ 18 w 28"/>
                  <a:gd name="T7" fmla="*/ 57 h 57"/>
                  <a:gd name="T8" fmla="*/ 28 w 28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57"/>
                  <a:gd name="T17" fmla="*/ 28 w 28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57">
                    <a:moveTo>
                      <a:pt x="28" y="0"/>
                    </a:moveTo>
                    <a:lnTo>
                      <a:pt x="0" y="51"/>
                    </a:lnTo>
                    <a:lnTo>
                      <a:pt x="7" y="53"/>
                    </a:lnTo>
                    <a:lnTo>
                      <a:pt x="18" y="5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6" name="Freeform 276"/>
              <p:cNvSpPr>
                <a:spLocks/>
              </p:cNvSpPr>
              <p:nvPr/>
            </p:nvSpPr>
            <p:spPr bwMode="auto">
              <a:xfrm>
                <a:off x="1453" y="2039"/>
                <a:ext cx="4" cy="2"/>
              </a:xfrm>
              <a:custGeom>
                <a:avLst/>
                <a:gdLst>
                  <a:gd name="T0" fmla="*/ 0 w 18"/>
                  <a:gd name="T1" fmla="*/ 0 h 6"/>
                  <a:gd name="T2" fmla="*/ 7 w 18"/>
                  <a:gd name="T3" fmla="*/ 2 h 6"/>
                  <a:gd name="T4" fmla="*/ 18 w 18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6"/>
                  <a:gd name="T11" fmla="*/ 18 w 18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6">
                    <a:moveTo>
                      <a:pt x="0" y="0"/>
                    </a:moveTo>
                    <a:lnTo>
                      <a:pt x="7" y="2"/>
                    </a:lnTo>
                    <a:lnTo>
                      <a:pt x="1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7" name="Freeform 277"/>
              <p:cNvSpPr>
                <a:spLocks/>
              </p:cNvSpPr>
              <p:nvPr/>
            </p:nvSpPr>
            <p:spPr bwMode="auto">
              <a:xfrm>
                <a:off x="1457" y="2018"/>
                <a:ext cx="36" cy="28"/>
              </a:xfrm>
              <a:custGeom>
                <a:avLst/>
                <a:gdLst>
                  <a:gd name="T0" fmla="*/ 20 w 184"/>
                  <a:gd name="T1" fmla="*/ 0 h 141"/>
                  <a:gd name="T2" fmla="*/ 10 w 184"/>
                  <a:gd name="T3" fmla="*/ 57 h 141"/>
                  <a:gd name="T4" fmla="*/ 0 w 184"/>
                  <a:gd name="T5" fmla="*/ 114 h 141"/>
                  <a:gd name="T6" fmla="*/ 164 w 184"/>
                  <a:gd name="T7" fmla="*/ 141 h 141"/>
                  <a:gd name="T8" fmla="*/ 174 w 184"/>
                  <a:gd name="T9" fmla="*/ 85 h 141"/>
                  <a:gd name="T10" fmla="*/ 184 w 184"/>
                  <a:gd name="T11" fmla="*/ 28 h 141"/>
                  <a:gd name="T12" fmla="*/ 20 w 184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4"/>
                  <a:gd name="T22" fmla="*/ 0 h 141"/>
                  <a:gd name="T23" fmla="*/ 184 w 184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4" h="141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4"/>
                    </a:lnTo>
                    <a:lnTo>
                      <a:pt x="164" y="141"/>
                    </a:lnTo>
                    <a:lnTo>
                      <a:pt x="174" y="85"/>
                    </a:lnTo>
                    <a:lnTo>
                      <a:pt x="184" y="2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8" name="Freeform 278"/>
              <p:cNvSpPr>
                <a:spLocks/>
              </p:cNvSpPr>
              <p:nvPr/>
            </p:nvSpPr>
            <p:spPr bwMode="auto">
              <a:xfrm>
                <a:off x="1457" y="2018"/>
                <a:ext cx="36" cy="28"/>
              </a:xfrm>
              <a:custGeom>
                <a:avLst/>
                <a:gdLst>
                  <a:gd name="T0" fmla="*/ 20 w 184"/>
                  <a:gd name="T1" fmla="*/ 0 h 141"/>
                  <a:gd name="T2" fmla="*/ 10 w 184"/>
                  <a:gd name="T3" fmla="*/ 57 h 141"/>
                  <a:gd name="T4" fmla="*/ 0 w 184"/>
                  <a:gd name="T5" fmla="*/ 114 h 141"/>
                  <a:gd name="T6" fmla="*/ 164 w 184"/>
                  <a:gd name="T7" fmla="*/ 141 h 141"/>
                  <a:gd name="T8" fmla="*/ 174 w 184"/>
                  <a:gd name="T9" fmla="*/ 85 h 141"/>
                  <a:gd name="T10" fmla="*/ 184 w 184"/>
                  <a:gd name="T11" fmla="*/ 28 h 141"/>
                  <a:gd name="T12" fmla="*/ 20 w 184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4"/>
                  <a:gd name="T22" fmla="*/ 0 h 141"/>
                  <a:gd name="T23" fmla="*/ 184 w 184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4" h="141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4"/>
                    </a:lnTo>
                    <a:lnTo>
                      <a:pt x="164" y="141"/>
                    </a:lnTo>
                    <a:lnTo>
                      <a:pt x="174" y="85"/>
                    </a:lnTo>
                    <a:lnTo>
                      <a:pt x="184" y="28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099" name="Freeform 279"/>
              <p:cNvSpPr>
                <a:spLocks/>
              </p:cNvSpPr>
              <p:nvPr/>
            </p:nvSpPr>
            <p:spPr bwMode="auto">
              <a:xfrm>
                <a:off x="1489" y="2023"/>
                <a:ext cx="14" cy="23"/>
              </a:xfrm>
              <a:custGeom>
                <a:avLst/>
                <a:gdLst>
                  <a:gd name="T0" fmla="*/ 10 w 68"/>
                  <a:gd name="T1" fmla="*/ 57 h 114"/>
                  <a:gd name="T2" fmla="*/ 20 w 68"/>
                  <a:gd name="T3" fmla="*/ 0 h 114"/>
                  <a:gd name="T4" fmla="*/ 32 w 68"/>
                  <a:gd name="T5" fmla="*/ 3 h 114"/>
                  <a:gd name="T6" fmla="*/ 44 w 68"/>
                  <a:gd name="T7" fmla="*/ 10 h 114"/>
                  <a:gd name="T8" fmla="*/ 54 w 68"/>
                  <a:gd name="T9" fmla="*/ 18 h 114"/>
                  <a:gd name="T10" fmla="*/ 60 w 68"/>
                  <a:gd name="T11" fmla="*/ 29 h 114"/>
                  <a:gd name="T12" fmla="*/ 66 w 68"/>
                  <a:gd name="T13" fmla="*/ 41 h 114"/>
                  <a:gd name="T14" fmla="*/ 68 w 68"/>
                  <a:gd name="T15" fmla="*/ 53 h 114"/>
                  <a:gd name="T16" fmla="*/ 67 w 68"/>
                  <a:gd name="T17" fmla="*/ 67 h 114"/>
                  <a:gd name="T18" fmla="*/ 64 w 68"/>
                  <a:gd name="T19" fmla="*/ 79 h 114"/>
                  <a:gd name="T20" fmla="*/ 57 w 68"/>
                  <a:gd name="T21" fmla="*/ 90 h 114"/>
                  <a:gd name="T22" fmla="*/ 49 w 68"/>
                  <a:gd name="T23" fmla="*/ 100 h 114"/>
                  <a:gd name="T24" fmla="*/ 38 w 68"/>
                  <a:gd name="T25" fmla="*/ 107 h 114"/>
                  <a:gd name="T26" fmla="*/ 26 w 68"/>
                  <a:gd name="T27" fmla="*/ 112 h 114"/>
                  <a:gd name="T28" fmla="*/ 14 w 68"/>
                  <a:gd name="T29" fmla="*/ 114 h 114"/>
                  <a:gd name="T30" fmla="*/ 0 w 68"/>
                  <a:gd name="T31" fmla="*/ 113 h 114"/>
                  <a:gd name="T32" fmla="*/ 10 w 68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14"/>
                  <a:gd name="T53" fmla="*/ 68 w 68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14">
                    <a:moveTo>
                      <a:pt x="10" y="57"/>
                    </a:moveTo>
                    <a:lnTo>
                      <a:pt x="20" y="0"/>
                    </a:lnTo>
                    <a:lnTo>
                      <a:pt x="32" y="3"/>
                    </a:lnTo>
                    <a:lnTo>
                      <a:pt x="44" y="10"/>
                    </a:lnTo>
                    <a:lnTo>
                      <a:pt x="54" y="18"/>
                    </a:lnTo>
                    <a:lnTo>
                      <a:pt x="60" y="29"/>
                    </a:lnTo>
                    <a:lnTo>
                      <a:pt x="66" y="41"/>
                    </a:lnTo>
                    <a:lnTo>
                      <a:pt x="68" y="53"/>
                    </a:lnTo>
                    <a:lnTo>
                      <a:pt x="67" y="67"/>
                    </a:lnTo>
                    <a:lnTo>
                      <a:pt x="64" y="79"/>
                    </a:lnTo>
                    <a:lnTo>
                      <a:pt x="57" y="90"/>
                    </a:lnTo>
                    <a:lnTo>
                      <a:pt x="49" y="100"/>
                    </a:lnTo>
                    <a:lnTo>
                      <a:pt x="38" y="107"/>
                    </a:lnTo>
                    <a:lnTo>
                      <a:pt x="26" y="112"/>
                    </a:lnTo>
                    <a:lnTo>
                      <a:pt x="14" y="114"/>
                    </a:lnTo>
                    <a:lnTo>
                      <a:pt x="0" y="113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0" name="Freeform 280"/>
              <p:cNvSpPr>
                <a:spLocks/>
              </p:cNvSpPr>
              <p:nvPr/>
            </p:nvSpPr>
            <p:spPr bwMode="auto">
              <a:xfrm>
                <a:off x="1489" y="2023"/>
                <a:ext cx="14" cy="23"/>
              </a:xfrm>
              <a:custGeom>
                <a:avLst/>
                <a:gdLst>
                  <a:gd name="T0" fmla="*/ 20 w 68"/>
                  <a:gd name="T1" fmla="*/ 0 h 114"/>
                  <a:gd name="T2" fmla="*/ 32 w 68"/>
                  <a:gd name="T3" fmla="*/ 3 h 114"/>
                  <a:gd name="T4" fmla="*/ 44 w 68"/>
                  <a:gd name="T5" fmla="*/ 10 h 114"/>
                  <a:gd name="T6" fmla="*/ 54 w 68"/>
                  <a:gd name="T7" fmla="*/ 18 h 114"/>
                  <a:gd name="T8" fmla="*/ 60 w 68"/>
                  <a:gd name="T9" fmla="*/ 29 h 114"/>
                  <a:gd name="T10" fmla="*/ 66 w 68"/>
                  <a:gd name="T11" fmla="*/ 41 h 114"/>
                  <a:gd name="T12" fmla="*/ 68 w 68"/>
                  <a:gd name="T13" fmla="*/ 53 h 114"/>
                  <a:gd name="T14" fmla="*/ 67 w 68"/>
                  <a:gd name="T15" fmla="*/ 67 h 114"/>
                  <a:gd name="T16" fmla="*/ 64 w 68"/>
                  <a:gd name="T17" fmla="*/ 79 h 114"/>
                  <a:gd name="T18" fmla="*/ 57 w 68"/>
                  <a:gd name="T19" fmla="*/ 90 h 114"/>
                  <a:gd name="T20" fmla="*/ 49 w 68"/>
                  <a:gd name="T21" fmla="*/ 100 h 114"/>
                  <a:gd name="T22" fmla="*/ 38 w 68"/>
                  <a:gd name="T23" fmla="*/ 107 h 114"/>
                  <a:gd name="T24" fmla="*/ 26 w 68"/>
                  <a:gd name="T25" fmla="*/ 112 h 114"/>
                  <a:gd name="T26" fmla="*/ 14 w 68"/>
                  <a:gd name="T27" fmla="*/ 114 h 114"/>
                  <a:gd name="T28" fmla="*/ 0 w 68"/>
                  <a:gd name="T29" fmla="*/ 113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"/>
                  <a:gd name="T46" fmla="*/ 0 h 114"/>
                  <a:gd name="T47" fmla="*/ 68 w 68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" h="114">
                    <a:moveTo>
                      <a:pt x="20" y="0"/>
                    </a:moveTo>
                    <a:lnTo>
                      <a:pt x="32" y="3"/>
                    </a:lnTo>
                    <a:lnTo>
                      <a:pt x="44" y="10"/>
                    </a:lnTo>
                    <a:lnTo>
                      <a:pt x="54" y="18"/>
                    </a:lnTo>
                    <a:lnTo>
                      <a:pt x="60" y="29"/>
                    </a:lnTo>
                    <a:lnTo>
                      <a:pt x="66" y="41"/>
                    </a:lnTo>
                    <a:lnTo>
                      <a:pt x="68" y="53"/>
                    </a:lnTo>
                    <a:lnTo>
                      <a:pt x="67" y="67"/>
                    </a:lnTo>
                    <a:lnTo>
                      <a:pt x="64" y="79"/>
                    </a:lnTo>
                    <a:lnTo>
                      <a:pt x="57" y="90"/>
                    </a:lnTo>
                    <a:lnTo>
                      <a:pt x="49" y="100"/>
                    </a:lnTo>
                    <a:lnTo>
                      <a:pt x="38" y="107"/>
                    </a:lnTo>
                    <a:lnTo>
                      <a:pt x="26" y="112"/>
                    </a:lnTo>
                    <a:lnTo>
                      <a:pt x="14" y="114"/>
                    </a:lnTo>
                    <a:lnTo>
                      <a:pt x="0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1" name="Freeform 281"/>
              <p:cNvSpPr>
                <a:spLocks/>
              </p:cNvSpPr>
              <p:nvPr/>
            </p:nvSpPr>
            <p:spPr bwMode="auto">
              <a:xfrm>
                <a:off x="1480" y="1433"/>
                <a:ext cx="13" cy="23"/>
              </a:xfrm>
              <a:custGeom>
                <a:avLst/>
                <a:gdLst>
                  <a:gd name="T0" fmla="*/ 57 w 67"/>
                  <a:gd name="T1" fmla="*/ 58 h 114"/>
                  <a:gd name="T2" fmla="*/ 47 w 67"/>
                  <a:gd name="T3" fmla="*/ 114 h 114"/>
                  <a:gd name="T4" fmla="*/ 35 w 67"/>
                  <a:gd name="T5" fmla="*/ 111 h 114"/>
                  <a:gd name="T6" fmla="*/ 24 w 67"/>
                  <a:gd name="T7" fmla="*/ 104 h 114"/>
                  <a:gd name="T8" fmla="*/ 14 w 67"/>
                  <a:gd name="T9" fmla="*/ 96 h 114"/>
                  <a:gd name="T10" fmla="*/ 6 w 67"/>
                  <a:gd name="T11" fmla="*/ 85 h 114"/>
                  <a:gd name="T12" fmla="*/ 2 w 67"/>
                  <a:gd name="T13" fmla="*/ 73 h 114"/>
                  <a:gd name="T14" fmla="*/ 0 w 67"/>
                  <a:gd name="T15" fmla="*/ 61 h 114"/>
                  <a:gd name="T16" fmla="*/ 1 w 67"/>
                  <a:gd name="T17" fmla="*/ 48 h 114"/>
                  <a:gd name="T18" fmla="*/ 4 w 67"/>
                  <a:gd name="T19" fmla="*/ 35 h 114"/>
                  <a:gd name="T20" fmla="*/ 11 w 67"/>
                  <a:gd name="T21" fmla="*/ 24 h 114"/>
                  <a:gd name="T22" fmla="*/ 18 w 67"/>
                  <a:gd name="T23" fmla="*/ 14 h 114"/>
                  <a:gd name="T24" fmla="*/ 30 w 67"/>
                  <a:gd name="T25" fmla="*/ 7 h 114"/>
                  <a:gd name="T26" fmla="*/ 42 w 67"/>
                  <a:gd name="T27" fmla="*/ 2 h 114"/>
                  <a:gd name="T28" fmla="*/ 54 w 67"/>
                  <a:gd name="T29" fmla="*/ 0 h 114"/>
                  <a:gd name="T30" fmla="*/ 67 w 67"/>
                  <a:gd name="T31" fmla="*/ 1 h 114"/>
                  <a:gd name="T32" fmla="*/ 57 w 67"/>
                  <a:gd name="T33" fmla="*/ 58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"/>
                  <a:gd name="T52" fmla="*/ 0 h 114"/>
                  <a:gd name="T53" fmla="*/ 67 w 67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" h="114">
                    <a:moveTo>
                      <a:pt x="57" y="58"/>
                    </a:moveTo>
                    <a:lnTo>
                      <a:pt x="47" y="114"/>
                    </a:lnTo>
                    <a:lnTo>
                      <a:pt x="35" y="111"/>
                    </a:lnTo>
                    <a:lnTo>
                      <a:pt x="24" y="104"/>
                    </a:lnTo>
                    <a:lnTo>
                      <a:pt x="14" y="96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1" y="48"/>
                    </a:lnTo>
                    <a:lnTo>
                      <a:pt x="4" y="35"/>
                    </a:lnTo>
                    <a:lnTo>
                      <a:pt x="11" y="24"/>
                    </a:lnTo>
                    <a:lnTo>
                      <a:pt x="18" y="14"/>
                    </a:lnTo>
                    <a:lnTo>
                      <a:pt x="30" y="7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2" name="Freeform 282"/>
              <p:cNvSpPr>
                <a:spLocks/>
              </p:cNvSpPr>
              <p:nvPr/>
            </p:nvSpPr>
            <p:spPr bwMode="auto">
              <a:xfrm>
                <a:off x="1480" y="1433"/>
                <a:ext cx="13" cy="23"/>
              </a:xfrm>
              <a:custGeom>
                <a:avLst/>
                <a:gdLst>
                  <a:gd name="T0" fmla="*/ 47 w 67"/>
                  <a:gd name="T1" fmla="*/ 114 h 114"/>
                  <a:gd name="T2" fmla="*/ 35 w 67"/>
                  <a:gd name="T3" fmla="*/ 111 h 114"/>
                  <a:gd name="T4" fmla="*/ 24 w 67"/>
                  <a:gd name="T5" fmla="*/ 104 h 114"/>
                  <a:gd name="T6" fmla="*/ 14 w 67"/>
                  <a:gd name="T7" fmla="*/ 96 h 114"/>
                  <a:gd name="T8" fmla="*/ 6 w 67"/>
                  <a:gd name="T9" fmla="*/ 85 h 114"/>
                  <a:gd name="T10" fmla="*/ 2 w 67"/>
                  <a:gd name="T11" fmla="*/ 73 h 114"/>
                  <a:gd name="T12" fmla="*/ 0 w 67"/>
                  <a:gd name="T13" fmla="*/ 61 h 114"/>
                  <a:gd name="T14" fmla="*/ 1 w 67"/>
                  <a:gd name="T15" fmla="*/ 48 h 114"/>
                  <a:gd name="T16" fmla="*/ 4 w 67"/>
                  <a:gd name="T17" fmla="*/ 35 h 114"/>
                  <a:gd name="T18" fmla="*/ 11 w 67"/>
                  <a:gd name="T19" fmla="*/ 24 h 114"/>
                  <a:gd name="T20" fmla="*/ 18 w 67"/>
                  <a:gd name="T21" fmla="*/ 14 h 114"/>
                  <a:gd name="T22" fmla="*/ 30 w 67"/>
                  <a:gd name="T23" fmla="*/ 7 h 114"/>
                  <a:gd name="T24" fmla="*/ 42 w 67"/>
                  <a:gd name="T25" fmla="*/ 2 h 114"/>
                  <a:gd name="T26" fmla="*/ 54 w 67"/>
                  <a:gd name="T27" fmla="*/ 0 h 114"/>
                  <a:gd name="T28" fmla="*/ 67 w 67"/>
                  <a:gd name="T29" fmla="*/ 1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"/>
                  <a:gd name="T46" fmla="*/ 0 h 114"/>
                  <a:gd name="T47" fmla="*/ 67 w 67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" h="114">
                    <a:moveTo>
                      <a:pt x="47" y="114"/>
                    </a:moveTo>
                    <a:lnTo>
                      <a:pt x="35" y="111"/>
                    </a:lnTo>
                    <a:lnTo>
                      <a:pt x="24" y="104"/>
                    </a:lnTo>
                    <a:lnTo>
                      <a:pt x="14" y="96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1" y="48"/>
                    </a:lnTo>
                    <a:lnTo>
                      <a:pt x="4" y="35"/>
                    </a:lnTo>
                    <a:lnTo>
                      <a:pt x="11" y="24"/>
                    </a:lnTo>
                    <a:lnTo>
                      <a:pt x="18" y="14"/>
                    </a:lnTo>
                    <a:lnTo>
                      <a:pt x="30" y="7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7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3" name="Freeform 283"/>
              <p:cNvSpPr>
                <a:spLocks/>
              </p:cNvSpPr>
              <p:nvPr/>
            </p:nvSpPr>
            <p:spPr bwMode="auto">
              <a:xfrm>
                <a:off x="1489" y="1433"/>
                <a:ext cx="37" cy="28"/>
              </a:xfrm>
              <a:custGeom>
                <a:avLst/>
                <a:gdLst>
                  <a:gd name="T0" fmla="*/ 20 w 183"/>
                  <a:gd name="T1" fmla="*/ 0 h 141"/>
                  <a:gd name="T2" fmla="*/ 10 w 183"/>
                  <a:gd name="T3" fmla="*/ 57 h 141"/>
                  <a:gd name="T4" fmla="*/ 0 w 183"/>
                  <a:gd name="T5" fmla="*/ 113 h 141"/>
                  <a:gd name="T6" fmla="*/ 163 w 183"/>
                  <a:gd name="T7" fmla="*/ 141 h 141"/>
                  <a:gd name="T8" fmla="*/ 173 w 183"/>
                  <a:gd name="T9" fmla="*/ 84 h 141"/>
                  <a:gd name="T10" fmla="*/ 183 w 183"/>
                  <a:gd name="T11" fmla="*/ 28 h 141"/>
                  <a:gd name="T12" fmla="*/ 20 w 183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1"/>
                  <a:gd name="T23" fmla="*/ 183 w 18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1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3"/>
                    </a:lnTo>
                    <a:lnTo>
                      <a:pt x="163" y="141"/>
                    </a:lnTo>
                    <a:lnTo>
                      <a:pt x="173" y="84"/>
                    </a:lnTo>
                    <a:lnTo>
                      <a:pt x="183" y="2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4" name="Freeform 284"/>
              <p:cNvSpPr>
                <a:spLocks/>
              </p:cNvSpPr>
              <p:nvPr/>
            </p:nvSpPr>
            <p:spPr bwMode="auto">
              <a:xfrm>
                <a:off x="1489" y="1433"/>
                <a:ext cx="37" cy="28"/>
              </a:xfrm>
              <a:custGeom>
                <a:avLst/>
                <a:gdLst>
                  <a:gd name="T0" fmla="*/ 20 w 183"/>
                  <a:gd name="T1" fmla="*/ 0 h 141"/>
                  <a:gd name="T2" fmla="*/ 10 w 183"/>
                  <a:gd name="T3" fmla="*/ 57 h 141"/>
                  <a:gd name="T4" fmla="*/ 0 w 183"/>
                  <a:gd name="T5" fmla="*/ 113 h 141"/>
                  <a:gd name="T6" fmla="*/ 163 w 183"/>
                  <a:gd name="T7" fmla="*/ 141 h 141"/>
                  <a:gd name="T8" fmla="*/ 173 w 183"/>
                  <a:gd name="T9" fmla="*/ 84 h 141"/>
                  <a:gd name="T10" fmla="*/ 183 w 183"/>
                  <a:gd name="T11" fmla="*/ 28 h 141"/>
                  <a:gd name="T12" fmla="*/ 20 w 183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1"/>
                  <a:gd name="T23" fmla="*/ 183 w 18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1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3"/>
                    </a:lnTo>
                    <a:lnTo>
                      <a:pt x="163" y="141"/>
                    </a:lnTo>
                    <a:lnTo>
                      <a:pt x="173" y="84"/>
                    </a:lnTo>
                    <a:lnTo>
                      <a:pt x="183" y="28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5" name="Freeform 285"/>
              <p:cNvSpPr>
                <a:spLocks/>
              </p:cNvSpPr>
              <p:nvPr/>
            </p:nvSpPr>
            <p:spPr bwMode="auto">
              <a:xfrm>
                <a:off x="1524" y="1439"/>
                <a:ext cx="5" cy="11"/>
              </a:xfrm>
              <a:custGeom>
                <a:avLst/>
                <a:gdLst>
                  <a:gd name="T0" fmla="*/ 0 w 27"/>
                  <a:gd name="T1" fmla="*/ 56 h 56"/>
                  <a:gd name="T2" fmla="*/ 10 w 27"/>
                  <a:gd name="T3" fmla="*/ 0 h 56"/>
                  <a:gd name="T4" fmla="*/ 16 w 27"/>
                  <a:gd name="T5" fmla="*/ 1 h 56"/>
                  <a:gd name="T6" fmla="*/ 27 w 27"/>
                  <a:gd name="T7" fmla="*/ 5 h 56"/>
                  <a:gd name="T8" fmla="*/ 0 w 27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6"/>
                  <a:gd name="T17" fmla="*/ 27 w 2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6">
                    <a:moveTo>
                      <a:pt x="0" y="56"/>
                    </a:moveTo>
                    <a:lnTo>
                      <a:pt x="10" y="0"/>
                    </a:lnTo>
                    <a:lnTo>
                      <a:pt x="16" y="1"/>
                    </a:lnTo>
                    <a:lnTo>
                      <a:pt x="27" y="5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6" name="Freeform 286"/>
              <p:cNvSpPr>
                <a:spLocks/>
              </p:cNvSpPr>
              <p:nvPr/>
            </p:nvSpPr>
            <p:spPr bwMode="auto">
              <a:xfrm>
                <a:off x="1526" y="1439"/>
                <a:ext cx="3" cy="1"/>
              </a:xfrm>
              <a:custGeom>
                <a:avLst/>
                <a:gdLst>
                  <a:gd name="T0" fmla="*/ 0 w 17"/>
                  <a:gd name="T1" fmla="*/ 0 h 5"/>
                  <a:gd name="T2" fmla="*/ 6 w 17"/>
                  <a:gd name="T3" fmla="*/ 1 h 5"/>
                  <a:gd name="T4" fmla="*/ 17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0" y="0"/>
                    </a:moveTo>
                    <a:lnTo>
                      <a:pt x="6" y="1"/>
                    </a:lnTo>
                    <a:lnTo>
                      <a:pt x="17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7" name="Freeform 287"/>
              <p:cNvSpPr>
                <a:spLocks/>
              </p:cNvSpPr>
              <p:nvPr/>
            </p:nvSpPr>
            <p:spPr bwMode="auto">
              <a:xfrm>
                <a:off x="1519" y="1440"/>
                <a:ext cx="35" cy="33"/>
              </a:xfrm>
              <a:custGeom>
                <a:avLst/>
                <a:gdLst>
                  <a:gd name="T0" fmla="*/ 53 w 176"/>
                  <a:gd name="T1" fmla="*/ 0 h 168"/>
                  <a:gd name="T2" fmla="*/ 26 w 176"/>
                  <a:gd name="T3" fmla="*/ 51 h 168"/>
                  <a:gd name="T4" fmla="*/ 0 w 176"/>
                  <a:gd name="T5" fmla="*/ 102 h 168"/>
                  <a:gd name="T6" fmla="*/ 123 w 176"/>
                  <a:gd name="T7" fmla="*/ 168 h 168"/>
                  <a:gd name="T8" fmla="*/ 150 w 176"/>
                  <a:gd name="T9" fmla="*/ 117 h 168"/>
                  <a:gd name="T10" fmla="*/ 176 w 176"/>
                  <a:gd name="T11" fmla="*/ 66 h 168"/>
                  <a:gd name="T12" fmla="*/ 53 w 176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6"/>
                  <a:gd name="T22" fmla="*/ 0 h 168"/>
                  <a:gd name="T23" fmla="*/ 176 w 176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6" h="168">
                    <a:moveTo>
                      <a:pt x="53" y="0"/>
                    </a:moveTo>
                    <a:lnTo>
                      <a:pt x="26" y="51"/>
                    </a:lnTo>
                    <a:lnTo>
                      <a:pt x="0" y="102"/>
                    </a:lnTo>
                    <a:lnTo>
                      <a:pt x="123" y="168"/>
                    </a:lnTo>
                    <a:lnTo>
                      <a:pt x="150" y="117"/>
                    </a:lnTo>
                    <a:lnTo>
                      <a:pt x="176" y="66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8" name="Freeform 288"/>
              <p:cNvSpPr>
                <a:spLocks/>
              </p:cNvSpPr>
              <p:nvPr/>
            </p:nvSpPr>
            <p:spPr bwMode="auto">
              <a:xfrm>
                <a:off x="1519" y="1440"/>
                <a:ext cx="35" cy="33"/>
              </a:xfrm>
              <a:custGeom>
                <a:avLst/>
                <a:gdLst>
                  <a:gd name="T0" fmla="*/ 53 w 176"/>
                  <a:gd name="T1" fmla="*/ 0 h 168"/>
                  <a:gd name="T2" fmla="*/ 26 w 176"/>
                  <a:gd name="T3" fmla="*/ 51 h 168"/>
                  <a:gd name="T4" fmla="*/ 0 w 176"/>
                  <a:gd name="T5" fmla="*/ 102 h 168"/>
                  <a:gd name="T6" fmla="*/ 123 w 176"/>
                  <a:gd name="T7" fmla="*/ 168 h 168"/>
                  <a:gd name="T8" fmla="*/ 150 w 176"/>
                  <a:gd name="T9" fmla="*/ 117 h 168"/>
                  <a:gd name="T10" fmla="*/ 176 w 176"/>
                  <a:gd name="T11" fmla="*/ 66 h 168"/>
                  <a:gd name="T12" fmla="*/ 53 w 176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6"/>
                  <a:gd name="T22" fmla="*/ 0 h 168"/>
                  <a:gd name="T23" fmla="*/ 176 w 176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6" h="168">
                    <a:moveTo>
                      <a:pt x="53" y="0"/>
                    </a:moveTo>
                    <a:lnTo>
                      <a:pt x="26" y="51"/>
                    </a:lnTo>
                    <a:lnTo>
                      <a:pt x="0" y="102"/>
                    </a:lnTo>
                    <a:lnTo>
                      <a:pt x="123" y="168"/>
                    </a:lnTo>
                    <a:lnTo>
                      <a:pt x="150" y="117"/>
                    </a:lnTo>
                    <a:lnTo>
                      <a:pt x="176" y="66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09" name="Freeform 289"/>
              <p:cNvSpPr>
                <a:spLocks/>
              </p:cNvSpPr>
              <p:nvPr/>
            </p:nvSpPr>
            <p:spPr bwMode="auto">
              <a:xfrm>
                <a:off x="1543" y="1453"/>
                <a:ext cx="17" cy="22"/>
              </a:xfrm>
              <a:custGeom>
                <a:avLst/>
                <a:gdLst>
                  <a:gd name="T0" fmla="*/ 27 w 84"/>
                  <a:gd name="T1" fmla="*/ 51 h 109"/>
                  <a:gd name="T2" fmla="*/ 53 w 84"/>
                  <a:gd name="T3" fmla="*/ 0 h 109"/>
                  <a:gd name="T4" fmla="*/ 64 w 84"/>
                  <a:gd name="T5" fmla="*/ 8 h 109"/>
                  <a:gd name="T6" fmla="*/ 73 w 84"/>
                  <a:gd name="T7" fmla="*/ 16 h 109"/>
                  <a:gd name="T8" fmla="*/ 80 w 84"/>
                  <a:gd name="T9" fmla="*/ 28 h 109"/>
                  <a:gd name="T10" fmla="*/ 83 w 84"/>
                  <a:gd name="T11" fmla="*/ 40 h 109"/>
                  <a:gd name="T12" fmla="*/ 84 w 84"/>
                  <a:gd name="T13" fmla="*/ 53 h 109"/>
                  <a:gd name="T14" fmla="*/ 82 w 84"/>
                  <a:gd name="T15" fmla="*/ 66 h 109"/>
                  <a:gd name="T16" fmla="*/ 78 w 84"/>
                  <a:gd name="T17" fmla="*/ 77 h 109"/>
                  <a:gd name="T18" fmla="*/ 70 w 84"/>
                  <a:gd name="T19" fmla="*/ 89 h 109"/>
                  <a:gd name="T20" fmla="*/ 61 w 84"/>
                  <a:gd name="T21" fmla="*/ 97 h 109"/>
                  <a:gd name="T22" fmla="*/ 50 w 84"/>
                  <a:gd name="T23" fmla="*/ 104 h 109"/>
                  <a:gd name="T24" fmla="*/ 38 w 84"/>
                  <a:gd name="T25" fmla="*/ 107 h 109"/>
                  <a:gd name="T26" fmla="*/ 24 w 84"/>
                  <a:gd name="T27" fmla="*/ 109 h 109"/>
                  <a:gd name="T28" fmla="*/ 11 w 84"/>
                  <a:gd name="T29" fmla="*/ 106 h 109"/>
                  <a:gd name="T30" fmla="*/ 0 w 84"/>
                  <a:gd name="T31" fmla="*/ 102 h 109"/>
                  <a:gd name="T32" fmla="*/ 27 w 84"/>
                  <a:gd name="T33" fmla="*/ 51 h 1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109"/>
                  <a:gd name="T53" fmla="*/ 84 w 84"/>
                  <a:gd name="T54" fmla="*/ 109 h 1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109">
                    <a:moveTo>
                      <a:pt x="27" y="51"/>
                    </a:moveTo>
                    <a:lnTo>
                      <a:pt x="53" y="0"/>
                    </a:lnTo>
                    <a:lnTo>
                      <a:pt x="64" y="8"/>
                    </a:lnTo>
                    <a:lnTo>
                      <a:pt x="73" y="16"/>
                    </a:lnTo>
                    <a:lnTo>
                      <a:pt x="80" y="28"/>
                    </a:lnTo>
                    <a:lnTo>
                      <a:pt x="83" y="40"/>
                    </a:lnTo>
                    <a:lnTo>
                      <a:pt x="84" y="53"/>
                    </a:lnTo>
                    <a:lnTo>
                      <a:pt x="82" y="66"/>
                    </a:lnTo>
                    <a:lnTo>
                      <a:pt x="78" y="77"/>
                    </a:lnTo>
                    <a:lnTo>
                      <a:pt x="70" y="89"/>
                    </a:lnTo>
                    <a:lnTo>
                      <a:pt x="61" y="97"/>
                    </a:lnTo>
                    <a:lnTo>
                      <a:pt x="50" y="104"/>
                    </a:lnTo>
                    <a:lnTo>
                      <a:pt x="38" y="107"/>
                    </a:lnTo>
                    <a:lnTo>
                      <a:pt x="24" y="109"/>
                    </a:lnTo>
                    <a:lnTo>
                      <a:pt x="11" y="106"/>
                    </a:lnTo>
                    <a:lnTo>
                      <a:pt x="0" y="102"/>
                    </a:lnTo>
                    <a:lnTo>
                      <a:pt x="27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0" name="Freeform 290"/>
              <p:cNvSpPr>
                <a:spLocks/>
              </p:cNvSpPr>
              <p:nvPr/>
            </p:nvSpPr>
            <p:spPr bwMode="auto">
              <a:xfrm>
                <a:off x="1543" y="1453"/>
                <a:ext cx="17" cy="22"/>
              </a:xfrm>
              <a:custGeom>
                <a:avLst/>
                <a:gdLst>
                  <a:gd name="T0" fmla="*/ 53 w 84"/>
                  <a:gd name="T1" fmla="*/ 0 h 109"/>
                  <a:gd name="T2" fmla="*/ 64 w 84"/>
                  <a:gd name="T3" fmla="*/ 8 h 109"/>
                  <a:gd name="T4" fmla="*/ 73 w 84"/>
                  <a:gd name="T5" fmla="*/ 16 h 109"/>
                  <a:gd name="T6" fmla="*/ 80 w 84"/>
                  <a:gd name="T7" fmla="*/ 28 h 109"/>
                  <a:gd name="T8" fmla="*/ 83 w 84"/>
                  <a:gd name="T9" fmla="*/ 40 h 109"/>
                  <a:gd name="T10" fmla="*/ 84 w 84"/>
                  <a:gd name="T11" fmla="*/ 53 h 109"/>
                  <a:gd name="T12" fmla="*/ 82 w 84"/>
                  <a:gd name="T13" fmla="*/ 66 h 109"/>
                  <a:gd name="T14" fmla="*/ 78 w 84"/>
                  <a:gd name="T15" fmla="*/ 77 h 109"/>
                  <a:gd name="T16" fmla="*/ 70 w 84"/>
                  <a:gd name="T17" fmla="*/ 89 h 109"/>
                  <a:gd name="T18" fmla="*/ 61 w 84"/>
                  <a:gd name="T19" fmla="*/ 97 h 109"/>
                  <a:gd name="T20" fmla="*/ 50 w 84"/>
                  <a:gd name="T21" fmla="*/ 104 h 109"/>
                  <a:gd name="T22" fmla="*/ 38 w 84"/>
                  <a:gd name="T23" fmla="*/ 107 h 109"/>
                  <a:gd name="T24" fmla="*/ 24 w 84"/>
                  <a:gd name="T25" fmla="*/ 109 h 109"/>
                  <a:gd name="T26" fmla="*/ 11 w 84"/>
                  <a:gd name="T27" fmla="*/ 106 h 109"/>
                  <a:gd name="T28" fmla="*/ 0 w 84"/>
                  <a:gd name="T29" fmla="*/ 102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4"/>
                  <a:gd name="T46" fmla="*/ 0 h 109"/>
                  <a:gd name="T47" fmla="*/ 84 w 84"/>
                  <a:gd name="T48" fmla="*/ 109 h 10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4" h="109">
                    <a:moveTo>
                      <a:pt x="53" y="0"/>
                    </a:moveTo>
                    <a:lnTo>
                      <a:pt x="64" y="8"/>
                    </a:lnTo>
                    <a:lnTo>
                      <a:pt x="73" y="16"/>
                    </a:lnTo>
                    <a:lnTo>
                      <a:pt x="80" y="28"/>
                    </a:lnTo>
                    <a:lnTo>
                      <a:pt x="83" y="40"/>
                    </a:lnTo>
                    <a:lnTo>
                      <a:pt x="84" y="53"/>
                    </a:lnTo>
                    <a:lnTo>
                      <a:pt x="82" y="66"/>
                    </a:lnTo>
                    <a:lnTo>
                      <a:pt x="78" y="77"/>
                    </a:lnTo>
                    <a:lnTo>
                      <a:pt x="70" y="89"/>
                    </a:lnTo>
                    <a:lnTo>
                      <a:pt x="61" y="97"/>
                    </a:lnTo>
                    <a:lnTo>
                      <a:pt x="50" y="104"/>
                    </a:lnTo>
                    <a:lnTo>
                      <a:pt x="38" y="107"/>
                    </a:lnTo>
                    <a:lnTo>
                      <a:pt x="24" y="109"/>
                    </a:lnTo>
                    <a:lnTo>
                      <a:pt x="11" y="106"/>
                    </a:lnTo>
                    <a:lnTo>
                      <a:pt x="0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1" name="Freeform 291"/>
              <p:cNvSpPr>
                <a:spLocks/>
              </p:cNvSpPr>
              <p:nvPr/>
            </p:nvSpPr>
            <p:spPr bwMode="auto">
              <a:xfrm>
                <a:off x="1553" y="1463"/>
                <a:ext cx="19" cy="20"/>
              </a:xfrm>
              <a:custGeom>
                <a:avLst/>
                <a:gdLst>
                  <a:gd name="T0" fmla="*/ 57 w 97"/>
                  <a:gd name="T1" fmla="*/ 58 h 100"/>
                  <a:gd name="T2" fmla="*/ 17 w 97"/>
                  <a:gd name="T3" fmla="*/ 100 h 100"/>
                  <a:gd name="T4" fmla="*/ 10 w 97"/>
                  <a:gd name="T5" fmla="*/ 90 h 100"/>
                  <a:gd name="T6" fmla="*/ 3 w 97"/>
                  <a:gd name="T7" fmla="*/ 79 h 100"/>
                  <a:gd name="T8" fmla="*/ 1 w 97"/>
                  <a:gd name="T9" fmla="*/ 66 h 100"/>
                  <a:gd name="T10" fmla="*/ 0 w 97"/>
                  <a:gd name="T11" fmla="*/ 53 h 100"/>
                  <a:gd name="T12" fmla="*/ 2 w 97"/>
                  <a:gd name="T13" fmla="*/ 40 h 100"/>
                  <a:gd name="T14" fmla="*/ 7 w 97"/>
                  <a:gd name="T15" fmla="*/ 29 h 100"/>
                  <a:gd name="T16" fmla="*/ 15 w 97"/>
                  <a:gd name="T17" fmla="*/ 18 h 100"/>
                  <a:gd name="T18" fmla="*/ 25 w 97"/>
                  <a:gd name="T19" fmla="*/ 10 h 100"/>
                  <a:gd name="T20" fmla="*/ 36 w 97"/>
                  <a:gd name="T21" fmla="*/ 3 h 100"/>
                  <a:gd name="T22" fmla="*/ 50 w 97"/>
                  <a:gd name="T23" fmla="*/ 1 h 100"/>
                  <a:gd name="T24" fmla="*/ 62 w 97"/>
                  <a:gd name="T25" fmla="*/ 0 h 100"/>
                  <a:gd name="T26" fmla="*/ 75 w 97"/>
                  <a:gd name="T27" fmla="*/ 2 h 100"/>
                  <a:gd name="T28" fmla="*/ 86 w 97"/>
                  <a:gd name="T29" fmla="*/ 8 h 100"/>
                  <a:gd name="T30" fmla="*/ 97 w 97"/>
                  <a:gd name="T31" fmla="*/ 16 h 100"/>
                  <a:gd name="T32" fmla="*/ 57 w 97"/>
                  <a:gd name="T33" fmla="*/ 58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100"/>
                  <a:gd name="T53" fmla="*/ 97 w 97"/>
                  <a:gd name="T54" fmla="*/ 100 h 1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100">
                    <a:moveTo>
                      <a:pt x="57" y="58"/>
                    </a:moveTo>
                    <a:lnTo>
                      <a:pt x="17" y="100"/>
                    </a:lnTo>
                    <a:lnTo>
                      <a:pt x="10" y="90"/>
                    </a:lnTo>
                    <a:lnTo>
                      <a:pt x="3" y="79"/>
                    </a:lnTo>
                    <a:lnTo>
                      <a:pt x="1" y="66"/>
                    </a:lnTo>
                    <a:lnTo>
                      <a:pt x="0" y="53"/>
                    </a:lnTo>
                    <a:lnTo>
                      <a:pt x="2" y="40"/>
                    </a:lnTo>
                    <a:lnTo>
                      <a:pt x="7" y="29"/>
                    </a:lnTo>
                    <a:lnTo>
                      <a:pt x="15" y="18"/>
                    </a:lnTo>
                    <a:lnTo>
                      <a:pt x="25" y="10"/>
                    </a:lnTo>
                    <a:lnTo>
                      <a:pt x="36" y="3"/>
                    </a:lnTo>
                    <a:lnTo>
                      <a:pt x="50" y="1"/>
                    </a:lnTo>
                    <a:lnTo>
                      <a:pt x="62" y="0"/>
                    </a:lnTo>
                    <a:lnTo>
                      <a:pt x="75" y="2"/>
                    </a:lnTo>
                    <a:lnTo>
                      <a:pt x="86" y="8"/>
                    </a:lnTo>
                    <a:lnTo>
                      <a:pt x="97" y="16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2" name="Freeform 292"/>
              <p:cNvSpPr>
                <a:spLocks/>
              </p:cNvSpPr>
              <p:nvPr/>
            </p:nvSpPr>
            <p:spPr bwMode="auto">
              <a:xfrm>
                <a:off x="1553" y="1463"/>
                <a:ext cx="19" cy="20"/>
              </a:xfrm>
              <a:custGeom>
                <a:avLst/>
                <a:gdLst>
                  <a:gd name="T0" fmla="*/ 17 w 97"/>
                  <a:gd name="T1" fmla="*/ 100 h 100"/>
                  <a:gd name="T2" fmla="*/ 10 w 97"/>
                  <a:gd name="T3" fmla="*/ 90 h 100"/>
                  <a:gd name="T4" fmla="*/ 3 w 97"/>
                  <a:gd name="T5" fmla="*/ 79 h 100"/>
                  <a:gd name="T6" fmla="*/ 1 w 97"/>
                  <a:gd name="T7" fmla="*/ 66 h 100"/>
                  <a:gd name="T8" fmla="*/ 0 w 97"/>
                  <a:gd name="T9" fmla="*/ 53 h 100"/>
                  <a:gd name="T10" fmla="*/ 2 w 97"/>
                  <a:gd name="T11" fmla="*/ 40 h 100"/>
                  <a:gd name="T12" fmla="*/ 7 w 97"/>
                  <a:gd name="T13" fmla="*/ 29 h 100"/>
                  <a:gd name="T14" fmla="*/ 15 w 97"/>
                  <a:gd name="T15" fmla="*/ 18 h 100"/>
                  <a:gd name="T16" fmla="*/ 25 w 97"/>
                  <a:gd name="T17" fmla="*/ 10 h 100"/>
                  <a:gd name="T18" fmla="*/ 36 w 97"/>
                  <a:gd name="T19" fmla="*/ 3 h 100"/>
                  <a:gd name="T20" fmla="*/ 50 w 97"/>
                  <a:gd name="T21" fmla="*/ 1 h 100"/>
                  <a:gd name="T22" fmla="*/ 62 w 97"/>
                  <a:gd name="T23" fmla="*/ 0 h 100"/>
                  <a:gd name="T24" fmla="*/ 75 w 97"/>
                  <a:gd name="T25" fmla="*/ 2 h 100"/>
                  <a:gd name="T26" fmla="*/ 86 w 97"/>
                  <a:gd name="T27" fmla="*/ 8 h 100"/>
                  <a:gd name="T28" fmla="*/ 97 w 97"/>
                  <a:gd name="T29" fmla="*/ 16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7"/>
                  <a:gd name="T46" fmla="*/ 0 h 100"/>
                  <a:gd name="T47" fmla="*/ 97 w 97"/>
                  <a:gd name="T48" fmla="*/ 100 h 1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7" h="100">
                    <a:moveTo>
                      <a:pt x="17" y="100"/>
                    </a:moveTo>
                    <a:lnTo>
                      <a:pt x="10" y="90"/>
                    </a:lnTo>
                    <a:lnTo>
                      <a:pt x="3" y="79"/>
                    </a:lnTo>
                    <a:lnTo>
                      <a:pt x="1" y="66"/>
                    </a:lnTo>
                    <a:lnTo>
                      <a:pt x="0" y="53"/>
                    </a:lnTo>
                    <a:lnTo>
                      <a:pt x="2" y="40"/>
                    </a:lnTo>
                    <a:lnTo>
                      <a:pt x="7" y="29"/>
                    </a:lnTo>
                    <a:lnTo>
                      <a:pt x="15" y="18"/>
                    </a:lnTo>
                    <a:lnTo>
                      <a:pt x="25" y="10"/>
                    </a:lnTo>
                    <a:lnTo>
                      <a:pt x="36" y="3"/>
                    </a:lnTo>
                    <a:lnTo>
                      <a:pt x="50" y="1"/>
                    </a:lnTo>
                    <a:lnTo>
                      <a:pt x="62" y="0"/>
                    </a:lnTo>
                    <a:lnTo>
                      <a:pt x="75" y="2"/>
                    </a:lnTo>
                    <a:lnTo>
                      <a:pt x="86" y="8"/>
                    </a:lnTo>
                    <a:lnTo>
                      <a:pt x="97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3" name="Freeform 293"/>
              <p:cNvSpPr>
                <a:spLocks/>
              </p:cNvSpPr>
              <p:nvPr/>
            </p:nvSpPr>
            <p:spPr bwMode="auto">
              <a:xfrm>
                <a:off x="1556" y="1467"/>
                <a:ext cx="37" cy="35"/>
              </a:xfrm>
              <a:custGeom>
                <a:avLst/>
                <a:gdLst>
                  <a:gd name="T0" fmla="*/ 80 w 181"/>
                  <a:gd name="T1" fmla="*/ 0 h 179"/>
                  <a:gd name="T2" fmla="*/ 40 w 181"/>
                  <a:gd name="T3" fmla="*/ 42 h 179"/>
                  <a:gd name="T4" fmla="*/ 0 w 181"/>
                  <a:gd name="T5" fmla="*/ 84 h 179"/>
                  <a:gd name="T6" fmla="*/ 101 w 181"/>
                  <a:gd name="T7" fmla="*/ 179 h 179"/>
                  <a:gd name="T8" fmla="*/ 141 w 181"/>
                  <a:gd name="T9" fmla="*/ 137 h 179"/>
                  <a:gd name="T10" fmla="*/ 181 w 181"/>
                  <a:gd name="T11" fmla="*/ 95 h 179"/>
                  <a:gd name="T12" fmla="*/ 80 w 181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1"/>
                  <a:gd name="T22" fmla="*/ 0 h 179"/>
                  <a:gd name="T23" fmla="*/ 181 w 181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1" h="179">
                    <a:moveTo>
                      <a:pt x="80" y="0"/>
                    </a:moveTo>
                    <a:lnTo>
                      <a:pt x="40" y="42"/>
                    </a:lnTo>
                    <a:lnTo>
                      <a:pt x="0" y="84"/>
                    </a:lnTo>
                    <a:lnTo>
                      <a:pt x="101" y="179"/>
                    </a:lnTo>
                    <a:lnTo>
                      <a:pt x="141" y="137"/>
                    </a:lnTo>
                    <a:lnTo>
                      <a:pt x="181" y="95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4" name="Freeform 294"/>
              <p:cNvSpPr>
                <a:spLocks/>
              </p:cNvSpPr>
              <p:nvPr/>
            </p:nvSpPr>
            <p:spPr bwMode="auto">
              <a:xfrm>
                <a:off x="1556" y="1467"/>
                <a:ext cx="37" cy="35"/>
              </a:xfrm>
              <a:custGeom>
                <a:avLst/>
                <a:gdLst>
                  <a:gd name="T0" fmla="*/ 80 w 181"/>
                  <a:gd name="T1" fmla="*/ 0 h 179"/>
                  <a:gd name="T2" fmla="*/ 40 w 181"/>
                  <a:gd name="T3" fmla="*/ 42 h 179"/>
                  <a:gd name="T4" fmla="*/ 0 w 181"/>
                  <a:gd name="T5" fmla="*/ 84 h 179"/>
                  <a:gd name="T6" fmla="*/ 101 w 181"/>
                  <a:gd name="T7" fmla="*/ 179 h 179"/>
                  <a:gd name="T8" fmla="*/ 141 w 181"/>
                  <a:gd name="T9" fmla="*/ 137 h 179"/>
                  <a:gd name="T10" fmla="*/ 181 w 181"/>
                  <a:gd name="T11" fmla="*/ 95 h 179"/>
                  <a:gd name="T12" fmla="*/ 80 w 181"/>
                  <a:gd name="T13" fmla="*/ 0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1"/>
                  <a:gd name="T22" fmla="*/ 0 h 179"/>
                  <a:gd name="T23" fmla="*/ 181 w 181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1" h="179">
                    <a:moveTo>
                      <a:pt x="80" y="0"/>
                    </a:moveTo>
                    <a:lnTo>
                      <a:pt x="40" y="42"/>
                    </a:lnTo>
                    <a:lnTo>
                      <a:pt x="0" y="84"/>
                    </a:lnTo>
                    <a:lnTo>
                      <a:pt x="101" y="179"/>
                    </a:lnTo>
                    <a:lnTo>
                      <a:pt x="141" y="137"/>
                    </a:lnTo>
                    <a:lnTo>
                      <a:pt x="181" y="95"/>
                    </a:lnTo>
                    <a:lnTo>
                      <a:pt x="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5" name="Freeform 295"/>
              <p:cNvSpPr>
                <a:spLocks/>
              </p:cNvSpPr>
              <p:nvPr/>
            </p:nvSpPr>
            <p:spPr bwMode="auto">
              <a:xfrm>
                <a:off x="1585" y="1486"/>
                <a:ext cx="9" cy="8"/>
              </a:xfrm>
              <a:custGeom>
                <a:avLst/>
                <a:gdLst>
                  <a:gd name="T0" fmla="*/ 0 w 48"/>
                  <a:gd name="T1" fmla="*/ 42 h 42"/>
                  <a:gd name="T2" fmla="*/ 40 w 48"/>
                  <a:gd name="T3" fmla="*/ 0 h 42"/>
                  <a:gd name="T4" fmla="*/ 48 w 48"/>
                  <a:gd name="T5" fmla="*/ 9 h 42"/>
                  <a:gd name="T6" fmla="*/ 0 w 48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0" y="42"/>
                    </a:moveTo>
                    <a:lnTo>
                      <a:pt x="40" y="0"/>
                    </a:lnTo>
                    <a:lnTo>
                      <a:pt x="48" y="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6" name="Line 296"/>
              <p:cNvSpPr>
                <a:spLocks noChangeShapeType="1"/>
              </p:cNvSpPr>
              <p:nvPr/>
            </p:nvSpPr>
            <p:spPr bwMode="auto">
              <a:xfrm>
                <a:off x="1593" y="148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7" name="Freeform 297"/>
              <p:cNvSpPr>
                <a:spLocks/>
              </p:cNvSpPr>
              <p:nvPr/>
            </p:nvSpPr>
            <p:spPr bwMode="auto">
              <a:xfrm>
                <a:off x="1575" y="1487"/>
                <a:ext cx="45" cy="50"/>
              </a:xfrm>
              <a:custGeom>
                <a:avLst/>
                <a:gdLst>
                  <a:gd name="T0" fmla="*/ 95 w 223"/>
                  <a:gd name="T1" fmla="*/ 0 h 250"/>
                  <a:gd name="T2" fmla="*/ 47 w 223"/>
                  <a:gd name="T3" fmla="*/ 33 h 250"/>
                  <a:gd name="T4" fmla="*/ 0 w 223"/>
                  <a:gd name="T5" fmla="*/ 67 h 250"/>
                  <a:gd name="T6" fmla="*/ 127 w 223"/>
                  <a:gd name="T7" fmla="*/ 250 h 250"/>
                  <a:gd name="T8" fmla="*/ 175 w 223"/>
                  <a:gd name="T9" fmla="*/ 216 h 250"/>
                  <a:gd name="T10" fmla="*/ 223 w 223"/>
                  <a:gd name="T11" fmla="*/ 183 h 250"/>
                  <a:gd name="T12" fmla="*/ 95 w 223"/>
                  <a:gd name="T13" fmla="*/ 0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3"/>
                  <a:gd name="T22" fmla="*/ 0 h 250"/>
                  <a:gd name="T23" fmla="*/ 223 w 223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3" h="250">
                    <a:moveTo>
                      <a:pt x="95" y="0"/>
                    </a:moveTo>
                    <a:lnTo>
                      <a:pt x="47" y="33"/>
                    </a:lnTo>
                    <a:lnTo>
                      <a:pt x="0" y="67"/>
                    </a:lnTo>
                    <a:lnTo>
                      <a:pt x="127" y="250"/>
                    </a:lnTo>
                    <a:lnTo>
                      <a:pt x="175" y="216"/>
                    </a:lnTo>
                    <a:lnTo>
                      <a:pt x="223" y="18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8" name="Freeform 298"/>
              <p:cNvSpPr>
                <a:spLocks/>
              </p:cNvSpPr>
              <p:nvPr/>
            </p:nvSpPr>
            <p:spPr bwMode="auto">
              <a:xfrm>
                <a:off x="1575" y="1487"/>
                <a:ext cx="45" cy="50"/>
              </a:xfrm>
              <a:custGeom>
                <a:avLst/>
                <a:gdLst>
                  <a:gd name="T0" fmla="*/ 95 w 223"/>
                  <a:gd name="T1" fmla="*/ 0 h 250"/>
                  <a:gd name="T2" fmla="*/ 47 w 223"/>
                  <a:gd name="T3" fmla="*/ 33 h 250"/>
                  <a:gd name="T4" fmla="*/ 0 w 223"/>
                  <a:gd name="T5" fmla="*/ 67 h 250"/>
                  <a:gd name="T6" fmla="*/ 127 w 223"/>
                  <a:gd name="T7" fmla="*/ 250 h 250"/>
                  <a:gd name="T8" fmla="*/ 175 w 223"/>
                  <a:gd name="T9" fmla="*/ 216 h 250"/>
                  <a:gd name="T10" fmla="*/ 223 w 223"/>
                  <a:gd name="T11" fmla="*/ 183 h 250"/>
                  <a:gd name="T12" fmla="*/ 95 w 223"/>
                  <a:gd name="T13" fmla="*/ 0 h 2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3"/>
                  <a:gd name="T22" fmla="*/ 0 h 250"/>
                  <a:gd name="T23" fmla="*/ 223 w 223"/>
                  <a:gd name="T24" fmla="*/ 250 h 2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3" h="250">
                    <a:moveTo>
                      <a:pt x="95" y="0"/>
                    </a:moveTo>
                    <a:lnTo>
                      <a:pt x="47" y="33"/>
                    </a:lnTo>
                    <a:lnTo>
                      <a:pt x="0" y="67"/>
                    </a:lnTo>
                    <a:lnTo>
                      <a:pt x="127" y="250"/>
                    </a:lnTo>
                    <a:lnTo>
                      <a:pt x="175" y="216"/>
                    </a:lnTo>
                    <a:lnTo>
                      <a:pt x="223" y="183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19" name="Freeform 299"/>
              <p:cNvSpPr>
                <a:spLocks/>
              </p:cNvSpPr>
              <p:nvPr/>
            </p:nvSpPr>
            <p:spPr bwMode="auto">
              <a:xfrm>
                <a:off x="1610" y="1524"/>
                <a:ext cx="11" cy="7"/>
              </a:xfrm>
              <a:custGeom>
                <a:avLst/>
                <a:gdLst>
                  <a:gd name="T0" fmla="*/ 0 w 52"/>
                  <a:gd name="T1" fmla="*/ 33 h 33"/>
                  <a:gd name="T2" fmla="*/ 48 w 52"/>
                  <a:gd name="T3" fmla="*/ 0 h 33"/>
                  <a:gd name="T4" fmla="*/ 52 w 52"/>
                  <a:gd name="T5" fmla="*/ 9 h 33"/>
                  <a:gd name="T6" fmla="*/ 0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33"/>
                    </a:moveTo>
                    <a:lnTo>
                      <a:pt x="48" y="0"/>
                    </a:lnTo>
                    <a:lnTo>
                      <a:pt x="52" y="9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0" name="Line 300"/>
              <p:cNvSpPr>
                <a:spLocks noChangeShapeType="1"/>
              </p:cNvSpPr>
              <p:nvPr/>
            </p:nvSpPr>
            <p:spPr bwMode="auto">
              <a:xfrm>
                <a:off x="1620" y="152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1" name="Freeform 301"/>
              <p:cNvSpPr>
                <a:spLocks/>
              </p:cNvSpPr>
              <p:nvPr/>
            </p:nvSpPr>
            <p:spPr bwMode="auto">
              <a:xfrm>
                <a:off x="1600" y="1526"/>
                <a:ext cx="24" cy="16"/>
              </a:xfrm>
              <a:custGeom>
                <a:avLst/>
                <a:gdLst>
                  <a:gd name="T0" fmla="*/ 104 w 120"/>
                  <a:gd name="T1" fmla="*/ 0 h 82"/>
                  <a:gd name="T2" fmla="*/ 52 w 120"/>
                  <a:gd name="T3" fmla="*/ 24 h 82"/>
                  <a:gd name="T4" fmla="*/ 0 w 120"/>
                  <a:gd name="T5" fmla="*/ 49 h 82"/>
                  <a:gd name="T6" fmla="*/ 15 w 120"/>
                  <a:gd name="T7" fmla="*/ 82 h 82"/>
                  <a:gd name="T8" fmla="*/ 68 w 120"/>
                  <a:gd name="T9" fmla="*/ 58 h 82"/>
                  <a:gd name="T10" fmla="*/ 120 w 120"/>
                  <a:gd name="T11" fmla="*/ 33 h 82"/>
                  <a:gd name="T12" fmla="*/ 104 w 120"/>
                  <a:gd name="T13" fmla="*/ 0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82"/>
                  <a:gd name="T23" fmla="*/ 120 w 120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82">
                    <a:moveTo>
                      <a:pt x="104" y="0"/>
                    </a:moveTo>
                    <a:lnTo>
                      <a:pt x="52" y="24"/>
                    </a:lnTo>
                    <a:lnTo>
                      <a:pt x="0" y="49"/>
                    </a:lnTo>
                    <a:lnTo>
                      <a:pt x="15" y="82"/>
                    </a:lnTo>
                    <a:lnTo>
                      <a:pt x="68" y="58"/>
                    </a:lnTo>
                    <a:lnTo>
                      <a:pt x="120" y="33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2" name="Freeform 302"/>
              <p:cNvSpPr>
                <a:spLocks/>
              </p:cNvSpPr>
              <p:nvPr/>
            </p:nvSpPr>
            <p:spPr bwMode="auto">
              <a:xfrm>
                <a:off x="1600" y="1526"/>
                <a:ext cx="24" cy="16"/>
              </a:xfrm>
              <a:custGeom>
                <a:avLst/>
                <a:gdLst>
                  <a:gd name="T0" fmla="*/ 104 w 120"/>
                  <a:gd name="T1" fmla="*/ 0 h 82"/>
                  <a:gd name="T2" fmla="*/ 52 w 120"/>
                  <a:gd name="T3" fmla="*/ 24 h 82"/>
                  <a:gd name="T4" fmla="*/ 0 w 120"/>
                  <a:gd name="T5" fmla="*/ 49 h 82"/>
                  <a:gd name="T6" fmla="*/ 15 w 120"/>
                  <a:gd name="T7" fmla="*/ 82 h 82"/>
                  <a:gd name="T8" fmla="*/ 68 w 120"/>
                  <a:gd name="T9" fmla="*/ 58 h 82"/>
                  <a:gd name="T10" fmla="*/ 120 w 120"/>
                  <a:gd name="T11" fmla="*/ 33 h 82"/>
                  <a:gd name="T12" fmla="*/ 104 w 120"/>
                  <a:gd name="T13" fmla="*/ 0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82"/>
                  <a:gd name="T23" fmla="*/ 120 w 120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82">
                    <a:moveTo>
                      <a:pt x="104" y="0"/>
                    </a:moveTo>
                    <a:lnTo>
                      <a:pt x="52" y="24"/>
                    </a:lnTo>
                    <a:lnTo>
                      <a:pt x="0" y="49"/>
                    </a:lnTo>
                    <a:lnTo>
                      <a:pt x="15" y="82"/>
                    </a:lnTo>
                    <a:lnTo>
                      <a:pt x="68" y="58"/>
                    </a:lnTo>
                    <a:lnTo>
                      <a:pt x="120" y="33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3" name="Freeform 303"/>
              <p:cNvSpPr>
                <a:spLocks/>
              </p:cNvSpPr>
              <p:nvPr/>
            </p:nvSpPr>
            <p:spPr bwMode="auto">
              <a:xfrm>
                <a:off x="1603" y="1532"/>
                <a:ext cx="22" cy="17"/>
              </a:xfrm>
              <a:custGeom>
                <a:avLst/>
                <a:gdLst>
                  <a:gd name="T0" fmla="*/ 53 w 110"/>
                  <a:gd name="T1" fmla="*/ 25 h 82"/>
                  <a:gd name="T2" fmla="*/ 105 w 110"/>
                  <a:gd name="T3" fmla="*/ 0 h 82"/>
                  <a:gd name="T4" fmla="*/ 109 w 110"/>
                  <a:gd name="T5" fmla="*/ 12 h 82"/>
                  <a:gd name="T6" fmla="*/ 110 w 110"/>
                  <a:gd name="T7" fmla="*/ 26 h 82"/>
                  <a:gd name="T8" fmla="*/ 109 w 110"/>
                  <a:gd name="T9" fmla="*/ 38 h 82"/>
                  <a:gd name="T10" fmla="*/ 105 w 110"/>
                  <a:gd name="T11" fmla="*/ 50 h 82"/>
                  <a:gd name="T12" fmla="*/ 97 w 110"/>
                  <a:gd name="T13" fmla="*/ 61 h 82"/>
                  <a:gd name="T14" fmla="*/ 88 w 110"/>
                  <a:gd name="T15" fmla="*/ 70 h 82"/>
                  <a:gd name="T16" fmla="*/ 77 w 110"/>
                  <a:gd name="T17" fmla="*/ 77 h 82"/>
                  <a:gd name="T18" fmla="*/ 65 w 110"/>
                  <a:gd name="T19" fmla="*/ 81 h 82"/>
                  <a:gd name="T20" fmla="*/ 52 w 110"/>
                  <a:gd name="T21" fmla="*/ 82 h 82"/>
                  <a:gd name="T22" fmla="*/ 39 w 110"/>
                  <a:gd name="T23" fmla="*/ 81 h 82"/>
                  <a:gd name="T24" fmla="*/ 27 w 110"/>
                  <a:gd name="T25" fmla="*/ 77 h 82"/>
                  <a:gd name="T26" fmla="*/ 16 w 110"/>
                  <a:gd name="T27" fmla="*/ 69 h 82"/>
                  <a:gd name="T28" fmla="*/ 7 w 110"/>
                  <a:gd name="T29" fmla="*/ 60 h 82"/>
                  <a:gd name="T30" fmla="*/ 0 w 110"/>
                  <a:gd name="T31" fmla="*/ 49 h 82"/>
                  <a:gd name="T32" fmla="*/ 53 w 110"/>
                  <a:gd name="T33" fmla="*/ 25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2"/>
                  <a:gd name="T53" fmla="*/ 110 w 110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2">
                    <a:moveTo>
                      <a:pt x="53" y="25"/>
                    </a:moveTo>
                    <a:lnTo>
                      <a:pt x="105" y="0"/>
                    </a:lnTo>
                    <a:lnTo>
                      <a:pt x="109" y="12"/>
                    </a:lnTo>
                    <a:lnTo>
                      <a:pt x="110" y="26"/>
                    </a:lnTo>
                    <a:lnTo>
                      <a:pt x="109" y="38"/>
                    </a:lnTo>
                    <a:lnTo>
                      <a:pt x="105" y="50"/>
                    </a:lnTo>
                    <a:lnTo>
                      <a:pt x="97" y="61"/>
                    </a:lnTo>
                    <a:lnTo>
                      <a:pt x="88" y="70"/>
                    </a:lnTo>
                    <a:lnTo>
                      <a:pt x="77" y="77"/>
                    </a:lnTo>
                    <a:lnTo>
                      <a:pt x="65" y="81"/>
                    </a:lnTo>
                    <a:lnTo>
                      <a:pt x="52" y="82"/>
                    </a:lnTo>
                    <a:lnTo>
                      <a:pt x="39" y="81"/>
                    </a:lnTo>
                    <a:lnTo>
                      <a:pt x="27" y="77"/>
                    </a:lnTo>
                    <a:lnTo>
                      <a:pt x="16" y="69"/>
                    </a:lnTo>
                    <a:lnTo>
                      <a:pt x="7" y="60"/>
                    </a:lnTo>
                    <a:lnTo>
                      <a:pt x="0" y="49"/>
                    </a:lnTo>
                    <a:lnTo>
                      <a:pt x="53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4" name="Freeform 304"/>
              <p:cNvSpPr>
                <a:spLocks/>
              </p:cNvSpPr>
              <p:nvPr/>
            </p:nvSpPr>
            <p:spPr bwMode="auto">
              <a:xfrm>
                <a:off x="1603" y="1532"/>
                <a:ext cx="22" cy="17"/>
              </a:xfrm>
              <a:custGeom>
                <a:avLst/>
                <a:gdLst>
                  <a:gd name="T0" fmla="*/ 105 w 110"/>
                  <a:gd name="T1" fmla="*/ 0 h 82"/>
                  <a:gd name="T2" fmla="*/ 109 w 110"/>
                  <a:gd name="T3" fmla="*/ 12 h 82"/>
                  <a:gd name="T4" fmla="*/ 110 w 110"/>
                  <a:gd name="T5" fmla="*/ 26 h 82"/>
                  <a:gd name="T6" fmla="*/ 109 w 110"/>
                  <a:gd name="T7" fmla="*/ 38 h 82"/>
                  <a:gd name="T8" fmla="*/ 105 w 110"/>
                  <a:gd name="T9" fmla="*/ 50 h 82"/>
                  <a:gd name="T10" fmla="*/ 97 w 110"/>
                  <a:gd name="T11" fmla="*/ 61 h 82"/>
                  <a:gd name="T12" fmla="*/ 88 w 110"/>
                  <a:gd name="T13" fmla="*/ 70 h 82"/>
                  <a:gd name="T14" fmla="*/ 77 w 110"/>
                  <a:gd name="T15" fmla="*/ 77 h 82"/>
                  <a:gd name="T16" fmla="*/ 65 w 110"/>
                  <a:gd name="T17" fmla="*/ 81 h 82"/>
                  <a:gd name="T18" fmla="*/ 52 w 110"/>
                  <a:gd name="T19" fmla="*/ 82 h 82"/>
                  <a:gd name="T20" fmla="*/ 39 w 110"/>
                  <a:gd name="T21" fmla="*/ 81 h 82"/>
                  <a:gd name="T22" fmla="*/ 27 w 110"/>
                  <a:gd name="T23" fmla="*/ 77 h 82"/>
                  <a:gd name="T24" fmla="*/ 16 w 110"/>
                  <a:gd name="T25" fmla="*/ 69 h 82"/>
                  <a:gd name="T26" fmla="*/ 7 w 110"/>
                  <a:gd name="T27" fmla="*/ 60 h 82"/>
                  <a:gd name="T28" fmla="*/ 0 w 110"/>
                  <a:gd name="T29" fmla="*/ 49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2"/>
                  <a:gd name="T47" fmla="*/ 110 w 110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2">
                    <a:moveTo>
                      <a:pt x="105" y="0"/>
                    </a:moveTo>
                    <a:lnTo>
                      <a:pt x="109" y="12"/>
                    </a:lnTo>
                    <a:lnTo>
                      <a:pt x="110" y="26"/>
                    </a:lnTo>
                    <a:lnTo>
                      <a:pt x="109" y="38"/>
                    </a:lnTo>
                    <a:lnTo>
                      <a:pt x="105" y="50"/>
                    </a:lnTo>
                    <a:lnTo>
                      <a:pt x="97" y="61"/>
                    </a:lnTo>
                    <a:lnTo>
                      <a:pt x="88" y="70"/>
                    </a:lnTo>
                    <a:lnTo>
                      <a:pt x="77" y="77"/>
                    </a:lnTo>
                    <a:lnTo>
                      <a:pt x="65" y="81"/>
                    </a:lnTo>
                    <a:lnTo>
                      <a:pt x="52" y="82"/>
                    </a:lnTo>
                    <a:lnTo>
                      <a:pt x="39" y="81"/>
                    </a:lnTo>
                    <a:lnTo>
                      <a:pt x="27" y="77"/>
                    </a:lnTo>
                    <a:lnTo>
                      <a:pt x="16" y="69"/>
                    </a:lnTo>
                    <a:lnTo>
                      <a:pt x="7" y="60"/>
                    </a:lnTo>
                    <a:lnTo>
                      <a:pt x="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5" name="Freeform 305"/>
              <p:cNvSpPr>
                <a:spLocks/>
              </p:cNvSpPr>
              <p:nvPr/>
            </p:nvSpPr>
            <p:spPr bwMode="auto">
              <a:xfrm>
                <a:off x="1610" y="1544"/>
                <a:ext cx="22" cy="16"/>
              </a:xfrm>
              <a:custGeom>
                <a:avLst/>
                <a:gdLst>
                  <a:gd name="T0" fmla="*/ 58 w 110"/>
                  <a:gd name="T1" fmla="*/ 58 h 82"/>
                  <a:gd name="T2" fmla="*/ 6 w 110"/>
                  <a:gd name="T3" fmla="*/ 82 h 82"/>
                  <a:gd name="T4" fmla="*/ 1 w 110"/>
                  <a:gd name="T5" fmla="*/ 70 h 82"/>
                  <a:gd name="T6" fmla="*/ 0 w 110"/>
                  <a:gd name="T7" fmla="*/ 56 h 82"/>
                  <a:gd name="T8" fmla="*/ 2 w 110"/>
                  <a:gd name="T9" fmla="*/ 44 h 82"/>
                  <a:gd name="T10" fmla="*/ 7 w 110"/>
                  <a:gd name="T11" fmla="*/ 32 h 82"/>
                  <a:gd name="T12" fmla="*/ 13 w 110"/>
                  <a:gd name="T13" fmla="*/ 21 h 82"/>
                  <a:gd name="T14" fmla="*/ 22 w 110"/>
                  <a:gd name="T15" fmla="*/ 12 h 82"/>
                  <a:gd name="T16" fmla="*/ 33 w 110"/>
                  <a:gd name="T17" fmla="*/ 5 h 82"/>
                  <a:gd name="T18" fmla="*/ 46 w 110"/>
                  <a:gd name="T19" fmla="*/ 1 h 82"/>
                  <a:gd name="T20" fmla="*/ 59 w 110"/>
                  <a:gd name="T21" fmla="*/ 0 h 82"/>
                  <a:gd name="T22" fmla="*/ 71 w 110"/>
                  <a:gd name="T23" fmla="*/ 1 h 82"/>
                  <a:gd name="T24" fmla="*/ 83 w 110"/>
                  <a:gd name="T25" fmla="*/ 6 h 82"/>
                  <a:gd name="T26" fmla="*/ 94 w 110"/>
                  <a:gd name="T27" fmla="*/ 13 h 82"/>
                  <a:gd name="T28" fmla="*/ 103 w 110"/>
                  <a:gd name="T29" fmla="*/ 22 h 82"/>
                  <a:gd name="T30" fmla="*/ 110 w 110"/>
                  <a:gd name="T31" fmla="*/ 33 h 82"/>
                  <a:gd name="T32" fmla="*/ 58 w 110"/>
                  <a:gd name="T33" fmla="*/ 58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2"/>
                  <a:gd name="T53" fmla="*/ 110 w 110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2">
                    <a:moveTo>
                      <a:pt x="58" y="58"/>
                    </a:moveTo>
                    <a:lnTo>
                      <a:pt x="6" y="82"/>
                    </a:lnTo>
                    <a:lnTo>
                      <a:pt x="1" y="70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7" y="32"/>
                    </a:lnTo>
                    <a:lnTo>
                      <a:pt x="13" y="21"/>
                    </a:lnTo>
                    <a:lnTo>
                      <a:pt x="22" y="12"/>
                    </a:lnTo>
                    <a:lnTo>
                      <a:pt x="33" y="5"/>
                    </a:lnTo>
                    <a:lnTo>
                      <a:pt x="46" y="1"/>
                    </a:lnTo>
                    <a:lnTo>
                      <a:pt x="59" y="0"/>
                    </a:lnTo>
                    <a:lnTo>
                      <a:pt x="71" y="1"/>
                    </a:lnTo>
                    <a:lnTo>
                      <a:pt x="83" y="6"/>
                    </a:lnTo>
                    <a:lnTo>
                      <a:pt x="94" y="13"/>
                    </a:lnTo>
                    <a:lnTo>
                      <a:pt x="103" y="22"/>
                    </a:lnTo>
                    <a:lnTo>
                      <a:pt x="110" y="33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6" name="Freeform 306"/>
              <p:cNvSpPr>
                <a:spLocks/>
              </p:cNvSpPr>
              <p:nvPr/>
            </p:nvSpPr>
            <p:spPr bwMode="auto">
              <a:xfrm>
                <a:off x="1610" y="1544"/>
                <a:ext cx="22" cy="16"/>
              </a:xfrm>
              <a:custGeom>
                <a:avLst/>
                <a:gdLst>
                  <a:gd name="T0" fmla="*/ 6 w 110"/>
                  <a:gd name="T1" fmla="*/ 82 h 82"/>
                  <a:gd name="T2" fmla="*/ 1 w 110"/>
                  <a:gd name="T3" fmla="*/ 70 h 82"/>
                  <a:gd name="T4" fmla="*/ 0 w 110"/>
                  <a:gd name="T5" fmla="*/ 56 h 82"/>
                  <a:gd name="T6" fmla="*/ 2 w 110"/>
                  <a:gd name="T7" fmla="*/ 44 h 82"/>
                  <a:gd name="T8" fmla="*/ 7 w 110"/>
                  <a:gd name="T9" fmla="*/ 32 h 82"/>
                  <a:gd name="T10" fmla="*/ 13 w 110"/>
                  <a:gd name="T11" fmla="*/ 21 h 82"/>
                  <a:gd name="T12" fmla="*/ 22 w 110"/>
                  <a:gd name="T13" fmla="*/ 12 h 82"/>
                  <a:gd name="T14" fmla="*/ 33 w 110"/>
                  <a:gd name="T15" fmla="*/ 5 h 82"/>
                  <a:gd name="T16" fmla="*/ 46 w 110"/>
                  <a:gd name="T17" fmla="*/ 1 h 82"/>
                  <a:gd name="T18" fmla="*/ 59 w 110"/>
                  <a:gd name="T19" fmla="*/ 0 h 82"/>
                  <a:gd name="T20" fmla="*/ 71 w 110"/>
                  <a:gd name="T21" fmla="*/ 1 h 82"/>
                  <a:gd name="T22" fmla="*/ 83 w 110"/>
                  <a:gd name="T23" fmla="*/ 6 h 82"/>
                  <a:gd name="T24" fmla="*/ 94 w 110"/>
                  <a:gd name="T25" fmla="*/ 13 h 82"/>
                  <a:gd name="T26" fmla="*/ 103 w 110"/>
                  <a:gd name="T27" fmla="*/ 22 h 82"/>
                  <a:gd name="T28" fmla="*/ 110 w 110"/>
                  <a:gd name="T29" fmla="*/ 33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2"/>
                  <a:gd name="T47" fmla="*/ 110 w 110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2">
                    <a:moveTo>
                      <a:pt x="6" y="82"/>
                    </a:moveTo>
                    <a:lnTo>
                      <a:pt x="1" y="70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7" y="32"/>
                    </a:lnTo>
                    <a:lnTo>
                      <a:pt x="13" y="21"/>
                    </a:lnTo>
                    <a:lnTo>
                      <a:pt x="22" y="12"/>
                    </a:lnTo>
                    <a:lnTo>
                      <a:pt x="33" y="5"/>
                    </a:lnTo>
                    <a:lnTo>
                      <a:pt x="46" y="1"/>
                    </a:lnTo>
                    <a:lnTo>
                      <a:pt x="59" y="0"/>
                    </a:lnTo>
                    <a:lnTo>
                      <a:pt x="71" y="1"/>
                    </a:lnTo>
                    <a:lnTo>
                      <a:pt x="83" y="6"/>
                    </a:lnTo>
                    <a:lnTo>
                      <a:pt x="94" y="13"/>
                    </a:lnTo>
                    <a:lnTo>
                      <a:pt x="103" y="22"/>
                    </a:lnTo>
                    <a:lnTo>
                      <a:pt x="110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7" name="Freeform 307"/>
              <p:cNvSpPr>
                <a:spLocks/>
              </p:cNvSpPr>
              <p:nvPr/>
            </p:nvSpPr>
            <p:spPr bwMode="auto">
              <a:xfrm>
                <a:off x="1611" y="1550"/>
                <a:ext cx="31" cy="30"/>
              </a:xfrm>
              <a:custGeom>
                <a:avLst/>
                <a:gdLst>
                  <a:gd name="T0" fmla="*/ 104 w 151"/>
                  <a:gd name="T1" fmla="*/ 0 h 150"/>
                  <a:gd name="T2" fmla="*/ 52 w 151"/>
                  <a:gd name="T3" fmla="*/ 25 h 150"/>
                  <a:gd name="T4" fmla="*/ 0 w 151"/>
                  <a:gd name="T5" fmla="*/ 49 h 150"/>
                  <a:gd name="T6" fmla="*/ 46 w 151"/>
                  <a:gd name="T7" fmla="*/ 150 h 150"/>
                  <a:gd name="T8" fmla="*/ 98 w 151"/>
                  <a:gd name="T9" fmla="*/ 126 h 150"/>
                  <a:gd name="T10" fmla="*/ 151 w 151"/>
                  <a:gd name="T11" fmla="*/ 101 h 150"/>
                  <a:gd name="T12" fmla="*/ 104 w 151"/>
                  <a:gd name="T13" fmla="*/ 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50"/>
                  <a:gd name="T23" fmla="*/ 151 w 151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50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46" y="150"/>
                    </a:lnTo>
                    <a:lnTo>
                      <a:pt x="98" y="126"/>
                    </a:lnTo>
                    <a:lnTo>
                      <a:pt x="151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8" name="Freeform 308"/>
              <p:cNvSpPr>
                <a:spLocks/>
              </p:cNvSpPr>
              <p:nvPr/>
            </p:nvSpPr>
            <p:spPr bwMode="auto">
              <a:xfrm>
                <a:off x="1611" y="1550"/>
                <a:ext cx="31" cy="30"/>
              </a:xfrm>
              <a:custGeom>
                <a:avLst/>
                <a:gdLst>
                  <a:gd name="T0" fmla="*/ 104 w 151"/>
                  <a:gd name="T1" fmla="*/ 0 h 150"/>
                  <a:gd name="T2" fmla="*/ 52 w 151"/>
                  <a:gd name="T3" fmla="*/ 25 h 150"/>
                  <a:gd name="T4" fmla="*/ 0 w 151"/>
                  <a:gd name="T5" fmla="*/ 49 h 150"/>
                  <a:gd name="T6" fmla="*/ 46 w 151"/>
                  <a:gd name="T7" fmla="*/ 150 h 150"/>
                  <a:gd name="T8" fmla="*/ 98 w 151"/>
                  <a:gd name="T9" fmla="*/ 126 h 150"/>
                  <a:gd name="T10" fmla="*/ 151 w 151"/>
                  <a:gd name="T11" fmla="*/ 101 h 150"/>
                  <a:gd name="T12" fmla="*/ 104 w 151"/>
                  <a:gd name="T13" fmla="*/ 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50"/>
                  <a:gd name="T23" fmla="*/ 151 w 151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50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46" y="150"/>
                    </a:lnTo>
                    <a:lnTo>
                      <a:pt x="98" y="126"/>
                    </a:lnTo>
                    <a:lnTo>
                      <a:pt x="151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29" name="Freeform 309"/>
              <p:cNvSpPr>
                <a:spLocks/>
              </p:cNvSpPr>
              <p:nvPr/>
            </p:nvSpPr>
            <p:spPr bwMode="auto">
              <a:xfrm>
                <a:off x="1631" y="1571"/>
                <a:ext cx="11" cy="5"/>
              </a:xfrm>
              <a:custGeom>
                <a:avLst/>
                <a:gdLst>
                  <a:gd name="T0" fmla="*/ 0 w 56"/>
                  <a:gd name="T1" fmla="*/ 25 h 25"/>
                  <a:gd name="T2" fmla="*/ 53 w 56"/>
                  <a:gd name="T3" fmla="*/ 0 h 25"/>
                  <a:gd name="T4" fmla="*/ 56 w 56"/>
                  <a:gd name="T5" fmla="*/ 8 h 25"/>
                  <a:gd name="T6" fmla="*/ 0 w 56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0" y="25"/>
                    </a:moveTo>
                    <a:lnTo>
                      <a:pt x="53" y="0"/>
                    </a:lnTo>
                    <a:lnTo>
                      <a:pt x="56" y="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0" name="Line 310"/>
              <p:cNvSpPr>
                <a:spLocks noChangeShapeType="1"/>
              </p:cNvSpPr>
              <p:nvPr/>
            </p:nvSpPr>
            <p:spPr bwMode="auto">
              <a:xfrm>
                <a:off x="1642" y="15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1" name="Freeform 311"/>
              <p:cNvSpPr>
                <a:spLocks/>
              </p:cNvSpPr>
              <p:nvPr/>
            </p:nvSpPr>
            <p:spPr bwMode="auto">
              <a:xfrm>
                <a:off x="1620" y="1572"/>
                <a:ext cx="38" cy="58"/>
              </a:xfrm>
              <a:custGeom>
                <a:avLst/>
                <a:gdLst>
                  <a:gd name="T0" fmla="*/ 111 w 189"/>
                  <a:gd name="T1" fmla="*/ 0 h 288"/>
                  <a:gd name="T2" fmla="*/ 55 w 189"/>
                  <a:gd name="T3" fmla="*/ 17 h 288"/>
                  <a:gd name="T4" fmla="*/ 0 w 189"/>
                  <a:gd name="T5" fmla="*/ 33 h 288"/>
                  <a:gd name="T6" fmla="*/ 78 w 189"/>
                  <a:gd name="T7" fmla="*/ 288 h 288"/>
                  <a:gd name="T8" fmla="*/ 133 w 189"/>
                  <a:gd name="T9" fmla="*/ 272 h 288"/>
                  <a:gd name="T10" fmla="*/ 189 w 189"/>
                  <a:gd name="T11" fmla="*/ 255 h 288"/>
                  <a:gd name="T12" fmla="*/ 111 w 189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78" y="288"/>
                    </a:lnTo>
                    <a:lnTo>
                      <a:pt x="133" y="272"/>
                    </a:lnTo>
                    <a:lnTo>
                      <a:pt x="189" y="255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2" name="Freeform 312"/>
              <p:cNvSpPr>
                <a:spLocks/>
              </p:cNvSpPr>
              <p:nvPr/>
            </p:nvSpPr>
            <p:spPr bwMode="auto">
              <a:xfrm>
                <a:off x="1620" y="1572"/>
                <a:ext cx="38" cy="58"/>
              </a:xfrm>
              <a:custGeom>
                <a:avLst/>
                <a:gdLst>
                  <a:gd name="T0" fmla="*/ 111 w 189"/>
                  <a:gd name="T1" fmla="*/ 0 h 288"/>
                  <a:gd name="T2" fmla="*/ 55 w 189"/>
                  <a:gd name="T3" fmla="*/ 17 h 288"/>
                  <a:gd name="T4" fmla="*/ 0 w 189"/>
                  <a:gd name="T5" fmla="*/ 33 h 288"/>
                  <a:gd name="T6" fmla="*/ 78 w 189"/>
                  <a:gd name="T7" fmla="*/ 288 h 288"/>
                  <a:gd name="T8" fmla="*/ 133 w 189"/>
                  <a:gd name="T9" fmla="*/ 272 h 288"/>
                  <a:gd name="T10" fmla="*/ 189 w 189"/>
                  <a:gd name="T11" fmla="*/ 255 h 288"/>
                  <a:gd name="T12" fmla="*/ 111 w 189"/>
                  <a:gd name="T13" fmla="*/ 0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78" y="288"/>
                    </a:lnTo>
                    <a:lnTo>
                      <a:pt x="133" y="272"/>
                    </a:lnTo>
                    <a:lnTo>
                      <a:pt x="189" y="255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3" name="Freeform 313"/>
              <p:cNvSpPr>
                <a:spLocks/>
              </p:cNvSpPr>
              <p:nvPr/>
            </p:nvSpPr>
            <p:spPr bwMode="auto">
              <a:xfrm>
                <a:off x="1647" y="1623"/>
                <a:ext cx="11" cy="4"/>
              </a:xfrm>
              <a:custGeom>
                <a:avLst/>
                <a:gdLst>
                  <a:gd name="T0" fmla="*/ 0 w 57"/>
                  <a:gd name="T1" fmla="*/ 17 h 17"/>
                  <a:gd name="T2" fmla="*/ 56 w 57"/>
                  <a:gd name="T3" fmla="*/ 0 h 17"/>
                  <a:gd name="T4" fmla="*/ 57 w 57"/>
                  <a:gd name="T5" fmla="*/ 8 h 17"/>
                  <a:gd name="T6" fmla="*/ 0 w 57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7"/>
                  <a:gd name="T14" fmla="*/ 57 w 5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7">
                    <a:moveTo>
                      <a:pt x="0" y="17"/>
                    </a:moveTo>
                    <a:lnTo>
                      <a:pt x="56" y="0"/>
                    </a:lnTo>
                    <a:lnTo>
                      <a:pt x="57" y="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4" name="Line 314"/>
              <p:cNvSpPr>
                <a:spLocks noChangeShapeType="1"/>
              </p:cNvSpPr>
              <p:nvPr/>
            </p:nvSpPr>
            <p:spPr bwMode="auto">
              <a:xfrm>
                <a:off x="1658" y="162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5" name="Freeform 315"/>
              <p:cNvSpPr>
                <a:spLocks/>
              </p:cNvSpPr>
              <p:nvPr/>
            </p:nvSpPr>
            <p:spPr bwMode="auto">
              <a:xfrm>
                <a:off x="1635" y="1625"/>
                <a:ext cx="24" cy="8"/>
              </a:xfrm>
              <a:custGeom>
                <a:avLst/>
                <a:gdLst>
                  <a:gd name="T0" fmla="*/ 113 w 116"/>
                  <a:gd name="T1" fmla="*/ 0 h 39"/>
                  <a:gd name="T2" fmla="*/ 56 w 116"/>
                  <a:gd name="T3" fmla="*/ 9 h 39"/>
                  <a:gd name="T4" fmla="*/ 0 w 116"/>
                  <a:gd name="T5" fmla="*/ 18 h 39"/>
                  <a:gd name="T6" fmla="*/ 3 w 116"/>
                  <a:gd name="T7" fmla="*/ 39 h 39"/>
                  <a:gd name="T8" fmla="*/ 59 w 116"/>
                  <a:gd name="T9" fmla="*/ 30 h 39"/>
                  <a:gd name="T10" fmla="*/ 116 w 116"/>
                  <a:gd name="T11" fmla="*/ 21 h 39"/>
                  <a:gd name="T12" fmla="*/ 113 w 116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3" y="0"/>
                    </a:moveTo>
                    <a:lnTo>
                      <a:pt x="56" y="9"/>
                    </a:lnTo>
                    <a:lnTo>
                      <a:pt x="0" y="18"/>
                    </a:lnTo>
                    <a:lnTo>
                      <a:pt x="3" y="39"/>
                    </a:lnTo>
                    <a:lnTo>
                      <a:pt x="59" y="30"/>
                    </a:lnTo>
                    <a:lnTo>
                      <a:pt x="116" y="21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6" name="Freeform 316"/>
              <p:cNvSpPr>
                <a:spLocks/>
              </p:cNvSpPr>
              <p:nvPr/>
            </p:nvSpPr>
            <p:spPr bwMode="auto">
              <a:xfrm>
                <a:off x="1635" y="1625"/>
                <a:ext cx="24" cy="8"/>
              </a:xfrm>
              <a:custGeom>
                <a:avLst/>
                <a:gdLst>
                  <a:gd name="T0" fmla="*/ 113 w 116"/>
                  <a:gd name="T1" fmla="*/ 0 h 39"/>
                  <a:gd name="T2" fmla="*/ 56 w 116"/>
                  <a:gd name="T3" fmla="*/ 9 h 39"/>
                  <a:gd name="T4" fmla="*/ 0 w 116"/>
                  <a:gd name="T5" fmla="*/ 18 h 39"/>
                  <a:gd name="T6" fmla="*/ 3 w 116"/>
                  <a:gd name="T7" fmla="*/ 39 h 39"/>
                  <a:gd name="T8" fmla="*/ 59 w 116"/>
                  <a:gd name="T9" fmla="*/ 30 h 39"/>
                  <a:gd name="T10" fmla="*/ 116 w 116"/>
                  <a:gd name="T11" fmla="*/ 21 h 39"/>
                  <a:gd name="T12" fmla="*/ 113 w 116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3" y="0"/>
                    </a:moveTo>
                    <a:lnTo>
                      <a:pt x="56" y="9"/>
                    </a:lnTo>
                    <a:lnTo>
                      <a:pt x="0" y="18"/>
                    </a:lnTo>
                    <a:lnTo>
                      <a:pt x="3" y="39"/>
                    </a:lnTo>
                    <a:lnTo>
                      <a:pt x="59" y="30"/>
                    </a:lnTo>
                    <a:lnTo>
                      <a:pt x="116" y="21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7" name="Freeform 317"/>
              <p:cNvSpPr>
                <a:spLocks/>
              </p:cNvSpPr>
              <p:nvPr/>
            </p:nvSpPr>
            <p:spPr bwMode="auto">
              <a:xfrm>
                <a:off x="1636" y="1629"/>
                <a:ext cx="23" cy="13"/>
              </a:xfrm>
              <a:custGeom>
                <a:avLst/>
                <a:gdLst>
                  <a:gd name="T0" fmla="*/ 56 w 114"/>
                  <a:gd name="T1" fmla="*/ 9 h 67"/>
                  <a:gd name="T2" fmla="*/ 113 w 114"/>
                  <a:gd name="T3" fmla="*/ 0 h 67"/>
                  <a:gd name="T4" fmla="*/ 114 w 114"/>
                  <a:gd name="T5" fmla="*/ 13 h 67"/>
                  <a:gd name="T6" fmla="*/ 112 w 114"/>
                  <a:gd name="T7" fmla="*/ 26 h 67"/>
                  <a:gd name="T8" fmla="*/ 106 w 114"/>
                  <a:gd name="T9" fmla="*/ 38 h 67"/>
                  <a:gd name="T10" fmla="*/ 99 w 114"/>
                  <a:gd name="T11" fmla="*/ 48 h 67"/>
                  <a:gd name="T12" fmla="*/ 90 w 114"/>
                  <a:gd name="T13" fmla="*/ 57 h 67"/>
                  <a:gd name="T14" fmla="*/ 78 w 114"/>
                  <a:gd name="T15" fmla="*/ 62 h 67"/>
                  <a:gd name="T16" fmla="*/ 65 w 114"/>
                  <a:gd name="T17" fmla="*/ 65 h 67"/>
                  <a:gd name="T18" fmla="*/ 52 w 114"/>
                  <a:gd name="T19" fmla="*/ 67 h 67"/>
                  <a:gd name="T20" fmla="*/ 40 w 114"/>
                  <a:gd name="T21" fmla="*/ 64 h 67"/>
                  <a:gd name="T22" fmla="*/ 28 w 114"/>
                  <a:gd name="T23" fmla="*/ 59 h 67"/>
                  <a:gd name="T24" fmla="*/ 18 w 114"/>
                  <a:gd name="T25" fmla="*/ 51 h 67"/>
                  <a:gd name="T26" fmla="*/ 9 w 114"/>
                  <a:gd name="T27" fmla="*/ 42 h 67"/>
                  <a:gd name="T28" fmla="*/ 3 w 114"/>
                  <a:gd name="T29" fmla="*/ 30 h 67"/>
                  <a:gd name="T30" fmla="*/ 0 w 114"/>
                  <a:gd name="T31" fmla="*/ 18 h 67"/>
                  <a:gd name="T32" fmla="*/ 56 w 114"/>
                  <a:gd name="T33" fmla="*/ 9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7"/>
                  <a:gd name="T53" fmla="*/ 114 w 114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7">
                    <a:moveTo>
                      <a:pt x="56" y="9"/>
                    </a:moveTo>
                    <a:lnTo>
                      <a:pt x="113" y="0"/>
                    </a:lnTo>
                    <a:lnTo>
                      <a:pt x="114" y="13"/>
                    </a:lnTo>
                    <a:lnTo>
                      <a:pt x="112" y="26"/>
                    </a:lnTo>
                    <a:lnTo>
                      <a:pt x="106" y="38"/>
                    </a:lnTo>
                    <a:lnTo>
                      <a:pt x="99" y="48"/>
                    </a:lnTo>
                    <a:lnTo>
                      <a:pt x="90" y="57"/>
                    </a:lnTo>
                    <a:lnTo>
                      <a:pt x="78" y="62"/>
                    </a:lnTo>
                    <a:lnTo>
                      <a:pt x="65" y="65"/>
                    </a:lnTo>
                    <a:lnTo>
                      <a:pt x="52" y="67"/>
                    </a:lnTo>
                    <a:lnTo>
                      <a:pt x="40" y="64"/>
                    </a:lnTo>
                    <a:lnTo>
                      <a:pt x="28" y="59"/>
                    </a:lnTo>
                    <a:lnTo>
                      <a:pt x="18" y="51"/>
                    </a:lnTo>
                    <a:lnTo>
                      <a:pt x="9" y="42"/>
                    </a:lnTo>
                    <a:lnTo>
                      <a:pt x="3" y="30"/>
                    </a:lnTo>
                    <a:lnTo>
                      <a:pt x="0" y="18"/>
                    </a:lnTo>
                    <a:lnTo>
                      <a:pt x="5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8" name="Freeform 318"/>
              <p:cNvSpPr>
                <a:spLocks/>
              </p:cNvSpPr>
              <p:nvPr/>
            </p:nvSpPr>
            <p:spPr bwMode="auto">
              <a:xfrm>
                <a:off x="1636" y="1629"/>
                <a:ext cx="23" cy="13"/>
              </a:xfrm>
              <a:custGeom>
                <a:avLst/>
                <a:gdLst>
                  <a:gd name="T0" fmla="*/ 113 w 114"/>
                  <a:gd name="T1" fmla="*/ 0 h 67"/>
                  <a:gd name="T2" fmla="*/ 114 w 114"/>
                  <a:gd name="T3" fmla="*/ 13 h 67"/>
                  <a:gd name="T4" fmla="*/ 112 w 114"/>
                  <a:gd name="T5" fmla="*/ 26 h 67"/>
                  <a:gd name="T6" fmla="*/ 106 w 114"/>
                  <a:gd name="T7" fmla="*/ 38 h 67"/>
                  <a:gd name="T8" fmla="*/ 99 w 114"/>
                  <a:gd name="T9" fmla="*/ 48 h 67"/>
                  <a:gd name="T10" fmla="*/ 90 w 114"/>
                  <a:gd name="T11" fmla="*/ 57 h 67"/>
                  <a:gd name="T12" fmla="*/ 78 w 114"/>
                  <a:gd name="T13" fmla="*/ 62 h 67"/>
                  <a:gd name="T14" fmla="*/ 65 w 114"/>
                  <a:gd name="T15" fmla="*/ 65 h 67"/>
                  <a:gd name="T16" fmla="*/ 52 w 114"/>
                  <a:gd name="T17" fmla="*/ 67 h 67"/>
                  <a:gd name="T18" fmla="*/ 40 w 114"/>
                  <a:gd name="T19" fmla="*/ 64 h 67"/>
                  <a:gd name="T20" fmla="*/ 28 w 114"/>
                  <a:gd name="T21" fmla="*/ 59 h 67"/>
                  <a:gd name="T22" fmla="*/ 18 w 114"/>
                  <a:gd name="T23" fmla="*/ 51 h 67"/>
                  <a:gd name="T24" fmla="*/ 9 w 114"/>
                  <a:gd name="T25" fmla="*/ 42 h 67"/>
                  <a:gd name="T26" fmla="*/ 3 w 114"/>
                  <a:gd name="T27" fmla="*/ 30 h 67"/>
                  <a:gd name="T28" fmla="*/ 0 w 114"/>
                  <a:gd name="T29" fmla="*/ 18 h 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7"/>
                  <a:gd name="T47" fmla="*/ 114 w 114"/>
                  <a:gd name="T48" fmla="*/ 67 h 6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7">
                    <a:moveTo>
                      <a:pt x="113" y="0"/>
                    </a:moveTo>
                    <a:lnTo>
                      <a:pt x="114" y="13"/>
                    </a:lnTo>
                    <a:lnTo>
                      <a:pt x="112" y="26"/>
                    </a:lnTo>
                    <a:lnTo>
                      <a:pt x="106" y="38"/>
                    </a:lnTo>
                    <a:lnTo>
                      <a:pt x="99" y="48"/>
                    </a:lnTo>
                    <a:lnTo>
                      <a:pt x="90" y="57"/>
                    </a:lnTo>
                    <a:lnTo>
                      <a:pt x="78" y="62"/>
                    </a:lnTo>
                    <a:lnTo>
                      <a:pt x="65" y="65"/>
                    </a:lnTo>
                    <a:lnTo>
                      <a:pt x="52" y="67"/>
                    </a:lnTo>
                    <a:lnTo>
                      <a:pt x="40" y="64"/>
                    </a:lnTo>
                    <a:lnTo>
                      <a:pt x="28" y="59"/>
                    </a:lnTo>
                    <a:lnTo>
                      <a:pt x="18" y="51"/>
                    </a:lnTo>
                    <a:lnTo>
                      <a:pt x="9" y="42"/>
                    </a:lnTo>
                    <a:lnTo>
                      <a:pt x="3" y="30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39" name="Freeform 319"/>
              <p:cNvSpPr>
                <a:spLocks/>
              </p:cNvSpPr>
              <p:nvPr/>
            </p:nvSpPr>
            <p:spPr bwMode="auto">
              <a:xfrm>
                <a:off x="1639" y="1639"/>
                <a:ext cx="23" cy="13"/>
              </a:xfrm>
              <a:custGeom>
                <a:avLst/>
                <a:gdLst>
                  <a:gd name="T0" fmla="*/ 57 w 114"/>
                  <a:gd name="T1" fmla="*/ 58 h 68"/>
                  <a:gd name="T2" fmla="*/ 1 w 114"/>
                  <a:gd name="T3" fmla="*/ 68 h 68"/>
                  <a:gd name="T4" fmla="*/ 0 w 114"/>
                  <a:gd name="T5" fmla="*/ 54 h 68"/>
                  <a:gd name="T6" fmla="*/ 2 w 114"/>
                  <a:gd name="T7" fmla="*/ 42 h 68"/>
                  <a:gd name="T8" fmla="*/ 7 w 114"/>
                  <a:gd name="T9" fmla="*/ 30 h 68"/>
                  <a:gd name="T10" fmla="*/ 14 w 114"/>
                  <a:gd name="T11" fmla="*/ 19 h 68"/>
                  <a:gd name="T12" fmla="*/ 24 w 114"/>
                  <a:gd name="T13" fmla="*/ 11 h 68"/>
                  <a:gd name="T14" fmla="*/ 35 w 114"/>
                  <a:gd name="T15" fmla="*/ 4 h 68"/>
                  <a:gd name="T16" fmla="*/ 47 w 114"/>
                  <a:gd name="T17" fmla="*/ 1 h 68"/>
                  <a:gd name="T18" fmla="*/ 61 w 114"/>
                  <a:gd name="T19" fmla="*/ 0 h 68"/>
                  <a:gd name="T20" fmla="*/ 73 w 114"/>
                  <a:gd name="T21" fmla="*/ 2 h 68"/>
                  <a:gd name="T22" fmla="*/ 85 w 114"/>
                  <a:gd name="T23" fmla="*/ 8 h 68"/>
                  <a:gd name="T24" fmla="*/ 96 w 114"/>
                  <a:gd name="T25" fmla="*/ 14 h 68"/>
                  <a:gd name="T26" fmla="*/ 104 w 114"/>
                  <a:gd name="T27" fmla="*/ 24 h 68"/>
                  <a:gd name="T28" fmla="*/ 110 w 114"/>
                  <a:gd name="T29" fmla="*/ 35 h 68"/>
                  <a:gd name="T30" fmla="*/ 114 w 114"/>
                  <a:gd name="T31" fmla="*/ 48 h 68"/>
                  <a:gd name="T32" fmla="*/ 57 w 114"/>
                  <a:gd name="T33" fmla="*/ 58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8"/>
                  <a:gd name="T53" fmla="*/ 114 w 114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8">
                    <a:moveTo>
                      <a:pt x="57" y="58"/>
                    </a:moveTo>
                    <a:lnTo>
                      <a:pt x="1" y="68"/>
                    </a:lnTo>
                    <a:lnTo>
                      <a:pt x="0" y="54"/>
                    </a:lnTo>
                    <a:lnTo>
                      <a:pt x="2" y="42"/>
                    </a:lnTo>
                    <a:lnTo>
                      <a:pt x="7" y="30"/>
                    </a:lnTo>
                    <a:lnTo>
                      <a:pt x="14" y="19"/>
                    </a:lnTo>
                    <a:lnTo>
                      <a:pt x="24" y="11"/>
                    </a:lnTo>
                    <a:lnTo>
                      <a:pt x="35" y="4"/>
                    </a:lnTo>
                    <a:lnTo>
                      <a:pt x="47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5" y="8"/>
                    </a:lnTo>
                    <a:lnTo>
                      <a:pt x="96" y="14"/>
                    </a:lnTo>
                    <a:lnTo>
                      <a:pt x="104" y="24"/>
                    </a:lnTo>
                    <a:lnTo>
                      <a:pt x="110" y="35"/>
                    </a:lnTo>
                    <a:lnTo>
                      <a:pt x="114" y="48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0" name="Freeform 320"/>
              <p:cNvSpPr>
                <a:spLocks/>
              </p:cNvSpPr>
              <p:nvPr/>
            </p:nvSpPr>
            <p:spPr bwMode="auto">
              <a:xfrm>
                <a:off x="1639" y="1639"/>
                <a:ext cx="23" cy="13"/>
              </a:xfrm>
              <a:custGeom>
                <a:avLst/>
                <a:gdLst>
                  <a:gd name="T0" fmla="*/ 1 w 114"/>
                  <a:gd name="T1" fmla="*/ 68 h 68"/>
                  <a:gd name="T2" fmla="*/ 0 w 114"/>
                  <a:gd name="T3" fmla="*/ 54 h 68"/>
                  <a:gd name="T4" fmla="*/ 2 w 114"/>
                  <a:gd name="T5" fmla="*/ 42 h 68"/>
                  <a:gd name="T6" fmla="*/ 7 w 114"/>
                  <a:gd name="T7" fmla="*/ 30 h 68"/>
                  <a:gd name="T8" fmla="*/ 14 w 114"/>
                  <a:gd name="T9" fmla="*/ 19 h 68"/>
                  <a:gd name="T10" fmla="*/ 24 w 114"/>
                  <a:gd name="T11" fmla="*/ 11 h 68"/>
                  <a:gd name="T12" fmla="*/ 35 w 114"/>
                  <a:gd name="T13" fmla="*/ 4 h 68"/>
                  <a:gd name="T14" fmla="*/ 47 w 114"/>
                  <a:gd name="T15" fmla="*/ 1 h 68"/>
                  <a:gd name="T16" fmla="*/ 61 w 114"/>
                  <a:gd name="T17" fmla="*/ 0 h 68"/>
                  <a:gd name="T18" fmla="*/ 73 w 114"/>
                  <a:gd name="T19" fmla="*/ 2 h 68"/>
                  <a:gd name="T20" fmla="*/ 85 w 114"/>
                  <a:gd name="T21" fmla="*/ 8 h 68"/>
                  <a:gd name="T22" fmla="*/ 96 w 114"/>
                  <a:gd name="T23" fmla="*/ 14 h 68"/>
                  <a:gd name="T24" fmla="*/ 104 w 114"/>
                  <a:gd name="T25" fmla="*/ 24 h 68"/>
                  <a:gd name="T26" fmla="*/ 110 w 114"/>
                  <a:gd name="T27" fmla="*/ 35 h 68"/>
                  <a:gd name="T28" fmla="*/ 114 w 114"/>
                  <a:gd name="T29" fmla="*/ 48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8"/>
                  <a:gd name="T47" fmla="*/ 114 w 114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8">
                    <a:moveTo>
                      <a:pt x="1" y="68"/>
                    </a:moveTo>
                    <a:lnTo>
                      <a:pt x="0" y="54"/>
                    </a:lnTo>
                    <a:lnTo>
                      <a:pt x="2" y="42"/>
                    </a:lnTo>
                    <a:lnTo>
                      <a:pt x="7" y="30"/>
                    </a:lnTo>
                    <a:lnTo>
                      <a:pt x="14" y="19"/>
                    </a:lnTo>
                    <a:lnTo>
                      <a:pt x="24" y="11"/>
                    </a:lnTo>
                    <a:lnTo>
                      <a:pt x="35" y="4"/>
                    </a:lnTo>
                    <a:lnTo>
                      <a:pt x="47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5" y="8"/>
                    </a:lnTo>
                    <a:lnTo>
                      <a:pt x="96" y="14"/>
                    </a:lnTo>
                    <a:lnTo>
                      <a:pt x="104" y="24"/>
                    </a:lnTo>
                    <a:lnTo>
                      <a:pt x="110" y="35"/>
                    </a:lnTo>
                    <a:lnTo>
                      <a:pt x="114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1" name="Freeform 321"/>
              <p:cNvSpPr>
                <a:spLocks/>
              </p:cNvSpPr>
              <p:nvPr/>
            </p:nvSpPr>
            <p:spPr bwMode="auto">
              <a:xfrm>
                <a:off x="1640" y="1648"/>
                <a:ext cx="27" cy="36"/>
              </a:xfrm>
              <a:custGeom>
                <a:avLst/>
                <a:gdLst>
                  <a:gd name="T0" fmla="*/ 113 w 139"/>
                  <a:gd name="T1" fmla="*/ 0 h 177"/>
                  <a:gd name="T2" fmla="*/ 56 w 139"/>
                  <a:gd name="T3" fmla="*/ 10 h 177"/>
                  <a:gd name="T4" fmla="*/ 0 w 139"/>
                  <a:gd name="T5" fmla="*/ 20 h 177"/>
                  <a:gd name="T6" fmla="*/ 26 w 139"/>
                  <a:gd name="T7" fmla="*/ 177 h 177"/>
                  <a:gd name="T8" fmla="*/ 83 w 139"/>
                  <a:gd name="T9" fmla="*/ 167 h 177"/>
                  <a:gd name="T10" fmla="*/ 139 w 139"/>
                  <a:gd name="T11" fmla="*/ 157 h 177"/>
                  <a:gd name="T12" fmla="*/ 113 w 139"/>
                  <a:gd name="T13" fmla="*/ 0 h 1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77"/>
                  <a:gd name="T23" fmla="*/ 139 w 139"/>
                  <a:gd name="T24" fmla="*/ 177 h 1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77">
                    <a:moveTo>
                      <a:pt x="113" y="0"/>
                    </a:moveTo>
                    <a:lnTo>
                      <a:pt x="56" y="10"/>
                    </a:lnTo>
                    <a:lnTo>
                      <a:pt x="0" y="20"/>
                    </a:lnTo>
                    <a:lnTo>
                      <a:pt x="26" y="177"/>
                    </a:lnTo>
                    <a:lnTo>
                      <a:pt x="83" y="167"/>
                    </a:lnTo>
                    <a:lnTo>
                      <a:pt x="139" y="15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2" name="Freeform 322"/>
              <p:cNvSpPr>
                <a:spLocks/>
              </p:cNvSpPr>
              <p:nvPr/>
            </p:nvSpPr>
            <p:spPr bwMode="auto">
              <a:xfrm>
                <a:off x="1640" y="1648"/>
                <a:ext cx="27" cy="36"/>
              </a:xfrm>
              <a:custGeom>
                <a:avLst/>
                <a:gdLst>
                  <a:gd name="T0" fmla="*/ 113 w 139"/>
                  <a:gd name="T1" fmla="*/ 0 h 177"/>
                  <a:gd name="T2" fmla="*/ 56 w 139"/>
                  <a:gd name="T3" fmla="*/ 10 h 177"/>
                  <a:gd name="T4" fmla="*/ 0 w 139"/>
                  <a:gd name="T5" fmla="*/ 20 h 177"/>
                  <a:gd name="T6" fmla="*/ 26 w 139"/>
                  <a:gd name="T7" fmla="*/ 177 h 177"/>
                  <a:gd name="T8" fmla="*/ 83 w 139"/>
                  <a:gd name="T9" fmla="*/ 167 h 177"/>
                  <a:gd name="T10" fmla="*/ 139 w 139"/>
                  <a:gd name="T11" fmla="*/ 157 h 177"/>
                  <a:gd name="T12" fmla="*/ 113 w 139"/>
                  <a:gd name="T13" fmla="*/ 0 h 1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77"/>
                  <a:gd name="T23" fmla="*/ 139 w 139"/>
                  <a:gd name="T24" fmla="*/ 177 h 1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77">
                    <a:moveTo>
                      <a:pt x="113" y="0"/>
                    </a:moveTo>
                    <a:lnTo>
                      <a:pt x="56" y="10"/>
                    </a:lnTo>
                    <a:lnTo>
                      <a:pt x="0" y="20"/>
                    </a:lnTo>
                    <a:lnTo>
                      <a:pt x="26" y="177"/>
                    </a:lnTo>
                    <a:lnTo>
                      <a:pt x="83" y="167"/>
                    </a:lnTo>
                    <a:lnTo>
                      <a:pt x="139" y="15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3" name="Freeform 323"/>
              <p:cNvSpPr>
                <a:spLocks/>
              </p:cNvSpPr>
              <p:nvPr/>
            </p:nvSpPr>
            <p:spPr bwMode="auto">
              <a:xfrm>
                <a:off x="1656" y="1680"/>
                <a:ext cx="12" cy="2"/>
              </a:xfrm>
              <a:custGeom>
                <a:avLst/>
                <a:gdLst>
                  <a:gd name="T0" fmla="*/ 0 w 58"/>
                  <a:gd name="T1" fmla="*/ 10 h 10"/>
                  <a:gd name="T2" fmla="*/ 56 w 58"/>
                  <a:gd name="T3" fmla="*/ 0 h 10"/>
                  <a:gd name="T4" fmla="*/ 58 w 58"/>
                  <a:gd name="T5" fmla="*/ 7 h 10"/>
                  <a:gd name="T6" fmla="*/ 0 w 58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10"/>
                    </a:moveTo>
                    <a:lnTo>
                      <a:pt x="56" y="0"/>
                    </a:lnTo>
                    <a:lnTo>
                      <a:pt x="58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4" name="Line 324"/>
              <p:cNvSpPr>
                <a:spLocks noChangeShapeType="1"/>
              </p:cNvSpPr>
              <p:nvPr/>
            </p:nvSpPr>
            <p:spPr bwMode="auto">
              <a:xfrm>
                <a:off x="1667" y="16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5" name="Freeform 325"/>
              <p:cNvSpPr>
                <a:spLocks/>
              </p:cNvSpPr>
              <p:nvPr/>
            </p:nvSpPr>
            <p:spPr bwMode="auto">
              <a:xfrm>
                <a:off x="1645" y="1681"/>
                <a:ext cx="25" cy="49"/>
              </a:xfrm>
              <a:custGeom>
                <a:avLst/>
                <a:gdLst>
                  <a:gd name="T0" fmla="*/ 116 w 129"/>
                  <a:gd name="T1" fmla="*/ 0 h 245"/>
                  <a:gd name="T2" fmla="*/ 58 w 129"/>
                  <a:gd name="T3" fmla="*/ 3 h 245"/>
                  <a:gd name="T4" fmla="*/ 0 w 129"/>
                  <a:gd name="T5" fmla="*/ 6 h 245"/>
                  <a:gd name="T6" fmla="*/ 13 w 129"/>
                  <a:gd name="T7" fmla="*/ 245 h 245"/>
                  <a:gd name="T8" fmla="*/ 71 w 129"/>
                  <a:gd name="T9" fmla="*/ 242 h 245"/>
                  <a:gd name="T10" fmla="*/ 129 w 129"/>
                  <a:gd name="T11" fmla="*/ 238 h 245"/>
                  <a:gd name="T12" fmla="*/ 116 w 129"/>
                  <a:gd name="T13" fmla="*/ 0 h 2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5"/>
                  <a:gd name="T23" fmla="*/ 129 w 129"/>
                  <a:gd name="T24" fmla="*/ 245 h 2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5">
                    <a:moveTo>
                      <a:pt x="116" y="0"/>
                    </a:moveTo>
                    <a:lnTo>
                      <a:pt x="58" y="3"/>
                    </a:lnTo>
                    <a:lnTo>
                      <a:pt x="0" y="6"/>
                    </a:lnTo>
                    <a:lnTo>
                      <a:pt x="13" y="245"/>
                    </a:lnTo>
                    <a:lnTo>
                      <a:pt x="71" y="242"/>
                    </a:lnTo>
                    <a:lnTo>
                      <a:pt x="129" y="23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6" name="Freeform 326"/>
              <p:cNvSpPr>
                <a:spLocks/>
              </p:cNvSpPr>
              <p:nvPr/>
            </p:nvSpPr>
            <p:spPr bwMode="auto">
              <a:xfrm>
                <a:off x="1645" y="1681"/>
                <a:ext cx="25" cy="49"/>
              </a:xfrm>
              <a:custGeom>
                <a:avLst/>
                <a:gdLst>
                  <a:gd name="T0" fmla="*/ 116 w 129"/>
                  <a:gd name="T1" fmla="*/ 0 h 245"/>
                  <a:gd name="T2" fmla="*/ 58 w 129"/>
                  <a:gd name="T3" fmla="*/ 3 h 245"/>
                  <a:gd name="T4" fmla="*/ 0 w 129"/>
                  <a:gd name="T5" fmla="*/ 6 h 245"/>
                  <a:gd name="T6" fmla="*/ 13 w 129"/>
                  <a:gd name="T7" fmla="*/ 245 h 245"/>
                  <a:gd name="T8" fmla="*/ 71 w 129"/>
                  <a:gd name="T9" fmla="*/ 242 h 245"/>
                  <a:gd name="T10" fmla="*/ 129 w 129"/>
                  <a:gd name="T11" fmla="*/ 238 h 245"/>
                  <a:gd name="T12" fmla="*/ 116 w 129"/>
                  <a:gd name="T13" fmla="*/ 0 h 2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5"/>
                  <a:gd name="T23" fmla="*/ 129 w 129"/>
                  <a:gd name="T24" fmla="*/ 245 h 2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5">
                    <a:moveTo>
                      <a:pt x="116" y="0"/>
                    </a:moveTo>
                    <a:lnTo>
                      <a:pt x="58" y="3"/>
                    </a:lnTo>
                    <a:lnTo>
                      <a:pt x="0" y="6"/>
                    </a:lnTo>
                    <a:lnTo>
                      <a:pt x="13" y="245"/>
                    </a:lnTo>
                    <a:lnTo>
                      <a:pt x="71" y="242"/>
                    </a:lnTo>
                    <a:lnTo>
                      <a:pt x="129" y="238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7" name="Freeform 327"/>
              <p:cNvSpPr>
                <a:spLocks/>
              </p:cNvSpPr>
              <p:nvPr/>
            </p:nvSpPr>
            <p:spPr bwMode="auto">
              <a:xfrm>
                <a:off x="1647" y="1729"/>
                <a:ext cx="23" cy="12"/>
              </a:xfrm>
              <a:custGeom>
                <a:avLst/>
                <a:gdLst>
                  <a:gd name="T0" fmla="*/ 58 w 116"/>
                  <a:gd name="T1" fmla="*/ 4 h 61"/>
                  <a:gd name="T2" fmla="*/ 116 w 116"/>
                  <a:gd name="T3" fmla="*/ 0 h 61"/>
                  <a:gd name="T4" fmla="*/ 115 w 116"/>
                  <a:gd name="T5" fmla="*/ 14 h 61"/>
                  <a:gd name="T6" fmla="*/ 111 w 116"/>
                  <a:gd name="T7" fmla="*/ 26 h 61"/>
                  <a:gd name="T8" fmla="*/ 105 w 116"/>
                  <a:gd name="T9" fmla="*/ 37 h 61"/>
                  <a:gd name="T10" fmla="*/ 97 w 116"/>
                  <a:gd name="T11" fmla="*/ 47 h 61"/>
                  <a:gd name="T12" fmla="*/ 86 w 116"/>
                  <a:gd name="T13" fmla="*/ 55 h 61"/>
                  <a:gd name="T14" fmla="*/ 74 w 116"/>
                  <a:gd name="T15" fmla="*/ 59 h 61"/>
                  <a:gd name="T16" fmla="*/ 62 w 116"/>
                  <a:gd name="T17" fmla="*/ 61 h 61"/>
                  <a:gd name="T18" fmla="*/ 48 w 116"/>
                  <a:gd name="T19" fmla="*/ 60 h 61"/>
                  <a:gd name="T20" fmla="*/ 36 w 116"/>
                  <a:gd name="T21" fmla="*/ 57 h 61"/>
                  <a:gd name="T22" fmla="*/ 25 w 116"/>
                  <a:gd name="T23" fmla="*/ 50 h 61"/>
                  <a:gd name="T24" fmla="*/ 15 w 116"/>
                  <a:gd name="T25" fmla="*/ 43 h 61"/>
                  <a:gd name="T26" fmla="*/ 7 w 116"/>
                  <a:gd name="T27" fmla="*/ 31 h 61"/>
                  <a:gd name="T28" fmla="*/ 3 w 116"/>
                  <a:gd name="T29" fmla="*/ 19 h 61"/>
                  <a:gd name="T30" fmla="*/ 0 w 116"/>
                  <a:gd name="T31" fmla="*/ 7 h 61"/>
                  <a:gd name="T32" fmla="*/ 58 w 116"/>
                  <a:gd name="T33" fmla="*/ 4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"/>
                  <a:gd name="T52" fmla="*/ 0 h 61"/>
                  <a:gd name="T53" fmla="*/ 116 w 116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" h="61">
                    <a:moveTo>
                      <a:pt x="58" y="4"/>
                    </a:moveTo>
                    <a:lnTo>
                      <a:pt x="116" y="0"/>
                    </a:lnTo>
                    <a:lnTo>
                      <a:pt x="115" y="14"/>
                    </a:lnTo>
                    <a:lnTo>
                      <a:pt x="111" y="26"/>
                    </a:lnTo>
                    <a:lnTo>
                      <a:pt x="105" y="37"/>
                    </a:lnTo>
                    <a:lnTo>
                      <a:pt x="97" y="47"/>
                    </a:lnTo>
                    <a:lnTo>
                      <a:pt x="86" y="55"/>
                    </a:lnTo>
                    <a:lnTo>
                      <a:pt x="74" y="59"/>
                    </a:lnTo>
                    <a:lnTo>
                      <a:pt x="62" y="61"/>
                    </a:lnTo>
                    <a:lnTo>
                      <a:pt x="48" y="60"/>
                    </a:lnTo>
                    <a:lnTo>
                      <a:pt x="36" y="57"/>
                    </a:lnTo>
                    <a:lnTo>
                      <a:pt x="25" y="50"/>
                    </a:lnTo>
                    <a:lnTo>
                      <a:pt x="15" y="43"/>
                    </a:lnTo>
                    <a:lnTo>
                      <a:pt x="7" y="31"/>
                    </a:lnTo>
                    <a:lnTo>
                      <a:pt x="3" y="19"/>
                    </a:lnTo>
                    <a:lnTo>
                      <a:pt x="0" y="7"/>
                    </a:lnTo>
                    <a:lnTo>
                      <a:pt x="5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8" name="Freeform 328"/>
              <p:cNvSpPr>
                <a:spLocks/>
              </p:cNvSpPr>
              <p:nvPr/>
            </p:nvSpPr>
            <p:spPr bwMode="auto">
              <a:xfrm>
                <a:off x="1647" y="1729"/>
                <a:ext cx="23" cy="12"/>
              </a:xfrm>
              <a:custGeom>
                <a:avLst/>
                <a:gdLst>
                  <a:gd name="T0" fmla="*/ 116 w 116"/>
                  <a:gd name="T1" fmla="*/ 0 h 61"/>
                  <a:gd name="T2" fmla="*/ 115 w 116"/>
                  <a:gd name="T3" fmla="*/ 14 h 61"/>
                  <a:gd name="T4" fmla="*/ 111 w 116"/>
                  <a:gd name="T5" fmla="*/ 26 h 61"/>
                  <a:gd name="T6" fmla="*/ 105 w 116"/>
                  <a:gd name="T7" fmla="*/ 37 h 61"/>
                  <a:gd name="T8" fmla="*/ 97 w 116"/>
                  <a:gd name="T9" fmla="*/ 47 h 61"/>
                  <a:gd name="T10" fmla="*/ 86 w 116"/>
                  <a:gd name="T11" fmla="*/ 55 h 61"/>
                  <a:gd name="T12" fmla="*/ 74 w 116"/>
                  <a:gd name="T13" fmla="*/ 59 h 61"/>
                  <a:gd name="T14" fmla="*/ 62 w 116"/>
                  <a:gd name="T15" fmla="*/ 61 h 61"/>
                  <a:gd name="T16" fmla="*/ 48 w 116"/>
                  <a:gd name="T17" fmla="*/ 60 h 61"/>
                  <a:gd name="T18" fmla="*/ 36 w 116"/>
                  <a:gd name="T19" fmla="*/ 57 h 61"/>
                  <a:gd name="T20" fmla="*/ 25 w 116"/>
                  <a:gd name="T21" fmla="*/ 50 h 61"/>
                  <a:gd name="T22" fmla="*/ 15 w 116"/>
                  <a:gd name="T23" fmla="*/ 43 h 61"/>
                  <a:gd name="T24" fmla="*/ 7 w 116"/>
                  <a:gd name="T25" fmla="*/ 31 h 61"/>
                  <a:gd name="T26" fmla="*/ 3 w 116"/>
                  <a:gd name="T27" fmla="*/ 19 h 61"/>
                  <a:gd name="T28" fmla="*/ 0 w 116"/>
                  <a:gd name="T29" fmla="*/ 7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6"/>
                  <a:gd name="T46" fmla="*/ 0 h 61"/>
                  <a:gd name="T47" fmla="*/ 116 w 116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6" h="61">
                    <a:moveTo>
                      <a:pt x="116" y="0"/>
                    </a:moveTo>
                    <a:lnTo>
                      <a:pt x="115" y="14"/>
                    </a:lnTo>
                    <a:lnTo>
                      <a:pt x="111" y="26"/>
                    </a:lnTo>
                    <a:lnTo>
                      <a:pt x="105" y="37"/>
                    </a:lnTo>
                    <a:lnTo>
                      <a:pt x="97" y="47"/>
                    </a:lnTo>
                    <a:lnTo>
                      <a:pt x="86" y="55"/>
                    </a:lnTo>
                    <a:lnTo>
                      <a:pt x="74" y="59"/>
                    </a:lnTo>
                    <a:lnTo>
                      <a:pt x="62" y="61"/>
                    </a:lnTo>
                    <a:lnTo>
                      <a:pt x="48" y="60"/>
                    </a:lnTo>
                    <a:lnTo>
                      <a:pt x="36" y="57"/>
                    </a:lnTo>
                    <a:lnTo>
                      <a:pt x="25" y="50"/>
                    </a:lnTo>
                    <a:lnTo>
                      <a:pt x="15" y="43"/>
                    </a:lnTo>
                    <a:lnTo>
                      <a:pt x="7" y="31"/>
                    </a:lnTo>
                    <a:lnTo>
                      <a:pt x="3" y="19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49" name="Freeform 329"/>
              <p:cNvSpPr>
                <a:spLocks/>
              </p:cNvSpPr>
              <p:nvPr/>
            </p:nvSpPr>
            <p:spPr bwMode="auto">
              <a:xfrm>
                <a:off x="1647" y="1738"/>
                <a:ext cx="23" cy="12"/>
              </a:xfrm>
              <a:custGeom>
                <a:avLst/>
                <a:gdLst>
                  <a:gd name="T0" fmla="*/ 58 w 116"/>
                  <a:gd name="T1" fmla="*/ 58 h 61"/>
                  <a:gd name="T2" fmla="*/ 0 w 116"/>
                  <a:gd name="T3" fmla="*/ 54 h 61"/>
                  <a:gd name="T4" fmla="*/ 3 w 116"/>
                  <a:gd name="T5" fmla="*/ 42 h 61"/>
                  <a:gd name="T6" fmla="*/ 7 w 116"/>
                  <a:gd name="T7" fmla="*/ 30 h 61"/>
                  <a:gd name="T8" fmla="*/ 15 w 116"/>
                  <a:gd name="T9" fmla="*/ 19 h 61"/>
                  <a:gd name="T10" fmla="*/ 25 w 116"/>
                  <a:gd name="T11" fmla="*/ 11 h 61"/>
                  <a:gd name="T12" fmla="*/ 36 w 116"/>
                  <a:gd name="T13" fmla="*/ 4 h 61"/>
                  <a:gd name="T14" fmla="*/ 48 w 116"/>
                  <a:gd name="T15" fmla="*/ 1 h 61"/>
                  <a:gd name="T16" fmla="*/ 62 w 116"/>
                  <a:gd name="T17" fmla="*/ 0 h 61"/>
                  <a:gd name="T18" fmla="*/ 74 w 116"/>
                  <a:gd name="T19" fmla="*/ 2 h 61"/>
                  <a:gd name="T20" fmla="*/ 86 w 116"/>
                  <a:gd name="T21" fmla="*/ 7 h 61"/>
                  <a:gd name="T22" fmla="*/ 97 w 116"/>
                  <a:gd name="T23" fmla="*/ 14 h 61"/>
                  <a:gd name="T24" fmla="*/ 105 w 116"/>
                  <a:gd name="T25" fmla="*/ 24 h 61"/>
                  <a:gd name="T26" fmla="*/ 111 w 116"/>
                  <a:gd name="T27" fmla="*/ 35 h 61"/>
                  <a:gd name="T28" fmla="*/ 115 w 116"/>
                  <a:gd name="T29" fmla="*/ 48 h 61"/>
                  <a:gd name="T30" fmla="*/ 116 w 116"/>
                  <a:gd name="T31" fmla="*/ 61 h 61"/>
                  <a:gd name="T32" fmla="*/ 58 w 116"/>
                  <a:gd name="T33" fmla="*/ 58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"/>
                  <a:gd name="T52" fmla="*/ 0 h 61"/>
                  <a:gd name="T53" fmla="*/ 116 w 116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" h="61">
                    <a:moveTo>
                      <a:pt x="58" y="58"/>
                    </a:moveTo>
                    <a:lnTo>
                      <a:pt x="0" y="54"/>
                    </a:lnTo>
                    <a:lnTo>
                      <a:pt x="3" y="42"/>
                    </a:lnTo>
                    <a:lnTo>
                      <a:pt x="7" y="30"/>
                    </a:lnTo>
                    <a:lnTo>
                      <a:pt x="15" y="19"/>
                    </a:lnTo>
                    <a:lnTo>
                      <a:pt x="25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7"/>
                    </a:lnTo>
                    <a:lnTo>
                      <a:pt x="97" y="14"/>
                    </a:lnTo>
                    <a:lnTo>
                      <a:pt x="105" y="24"/>
                    </a:lnTo>
                    <a:lnTo>
                      <a:pt x="111" y="35"/>
                    </a:lnTo>
                    <a:lnTo>
                      <a:pt x="115" y="48"/>
                    </a:lnTo>
                    <a:lnTo>
                      <a:pt x="116" y="61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0" name="Freeform 330"/>
              <p:cNvSpPr>
                <a:spLocks/>
              </p:cNvSpPr>
              <p:nvPr/>
            </p:nvSpPr>
            <p:spPr bwMode="auto">
              <a:xfrm>
                <a:off x="1647" y="1738"/>
                <a:ext cx="23" cy="12"/>
              </a:xfrm>
              <a:custGeom>
                <a:avLst/>
                <a:gdLst>
                  <a:gd name="T0" fmla="*/ 0 w 116"/>
                  <a:gd name="T1" fmla="*/ 54 h 61"/>
                  <a:gd name="T2" fmla="*/ 3 w 116"/>
                  <a:gd name="T3" fmla="*/ 42 h 61"/>
                  <a:gd name="T4" fmla="*/ 7 w 116"/>
                  <a:gd name="T5" fmla="*/ 30 h 61"/>
                  <a:gd name="T6" fmla="*/ 15 w 116"/>
                  <a:gd name="T7" fmla="*/ 19 h 61"/>
                  <a:gd name="T8" fmla="*/ 25 w 116"/>
                  <a:gd name="T9" fmla="*/ 11 h 61"/>
                  <a:gd name="T10" fmla="*/ 36 w 116"/>
                  <a:gd name="T11" fmla="*/ 4 h 61"/>
                  <a:gd name="T12" fmla="*/ 48 w 116"/>
                  <a:gd name="T13" fmla="*/ 1 h 61"/>
                  <a:gd name="T14" fmla="*/ 62 w 116"/>
                  <a:gd name="T15" fmla="*/ 0 h 61"/>
                  <a:gd name="T16" fmla="*/ 74 w 116"/>
                  <a:gd name="T17" fmla="*/ 2 h 61"/>
                  <a:gd name="T18" fmla="*/ 86 w 116"/>
                  <a:gd name="T19" fmla="*/ 7 h 61"/>
                  <a:gd name="T20" fmla="*/ 97 w 116"/>
                  <a:gd name="T21" fmla="*/ 14 h 61"/>
                  <a:gd name="T22" fmla="*/ 105 w 116"/>
                  <a:gd name="T23" fmla="*/ 24 h 61"/>
                  <a:gd name="T24" fmla="*/ 111 w 116"/>
                  <a:gd name="T25" fmla="*/ 35 h 61"/>
                  <a:gd name="T26" fmla="*/ 115 w 116"/>
                  <a:gd name="T27" fmla="*/ 48 h 61"/>
                  <a:gd name="T28" fmla="*/ 116 w 116"/>
                  <a:gd name="T29" fmla="*/ 61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6"/>
                  <a:gd name="T46" fmla="*/ 0 h 61"/>
                  <a:gd name="T47" fmla="*/ 116 w 116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6" h="61">
                    <a:moveTo>
                      <a:pt x="0" y="54"/>
                    </a:moveTo>
                    <a:lnTo>
                      <a:pt x="3" y="42"/>
                    </a:lnTo>
                    <a:lnTo>
                      <a:pt x="7" y="30"/>
                    </a:lnTo>
                    <a:lnTo>
                      <a:pt x="15" y="19"/>
                    </a:lnTo>
                    <a:lnTo>
                      <a:pt x="25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7"/>
                    </a:lnTo>
                    <a:lnTo>
                      <a:pt x="97" y="14"/>
                    </a:lnTo>
                    <a:lnTo>
                      <a:pt x="105" y="24"/>
                    </a:lnTo>
                    <a:lnTo>
                      <a:pt x="111" y="35"/>
                    </a:lnTo>
                    <a:lnTo>
                      <a:pt x="115" y="48"/>
                    </a:lnTo>
                    <a:lnTo>
                      <a:pt x="116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1" name="Freeform 331"/>
              <p:cNvSpPr>
                <a:spLocks/>
              </p:cNvSpPr>
              <p:nvPr/>
            </p:nvSpPr>
            <p:spPr bwMode="auto">
              <a:xfrm>
                <a:off x="1645" y="1749"/>
                <a:ext cx="25" cy="49"/>
              </a:xfrm>
              <a:custGeom>
                <a:avLst/>
                <a:gdLst>
                  <a:gd name="T0" fmla="*/ 129 w 129"/>
                  <a:gd name="T1" fmla="*/ 7 h 246"/>
                  <a:gd name="T2" fmla="*/ 71 w 129"/>
                  <a:gd name="T3" fmla="*/ 4 h 246"/>
                  <a:gd name="T4" fmla="*/ 13 w 129"/>
                  <a:gd name="T5" fmla="*/ 0 h 246"/>
                  <a:gd name="T6" fmla="*/ 0 w 129"/>
                  <a:gd name="T7" fmla="*/ 239 h 246"/>
                  <a:gd name="T8" fmla="*/ 58 w 129"/>
                  <a:gd name="T9" fmla="*/ 242 h 246"/>
                  <a:gd name="T10" fmla="*/ 116 w 129"/>
                  <a:gd name="T11" fmla="*/ 246 h 246"/>
                  <a:gd name="T12" fmla="*/ 129 w 129"/>
                  <a:gd name="T13" fmla="*/ 7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6"/>
                  <a:gd name="T23" fmla="*/ 129 w 129"/>
                  <a:gd name="T24" fmla="*/ 246 h 2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6">
                    <a:moveTo>
                      <a:pt x="129" y="7"/>
                    </a:moveTo>
                    <a:lnTo>
                      <a:pt x="71" y="4"/>
                    </a:lnTo>
                    <a:lnTo>
                      <a:pt x="13" y="0"/>
                    </a:lnTo>
                    <a:lnTo>
                      <a:pt x="0" y="239"/>
                    </a:lnTo>
                    <a:lnTo>
                      <a:pt x="58" y="242"/>
                    </a:lnTo>
                    <a:lnTo>
                      <a:pt x="116" y="246"/>
                    </a:lnTo>
                    <a:lnTo>
                      <a:pt x="129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2" name="Freeform 332"/>
              <p:cNvSpPr>
                <a:spLocks/>
              </p:cNvSpPr>
              <p:nvPr/>
            </p:nvSpPr>
            <p:spPr bwMode="auto">
              <a:xfrm>
                <a:off x="1645" y="1749"/>
                <a:ext cx="25" cy="49"/>
              </a:xfrm>
              <a:custGeom>
                <a:avLst/>
                <a:gdLst>
                  <a:gd name="T0" fmla="*/ 129 w 129"/>
                  <a:gd name="T1" fmla="*/ 7 h 246"/>
                  <a:gd name="T2" fmla="*/ 71 w 129"/>
                  <a:gd name="T3" fmla="*/ 4 h 246"/>
                  <a:gd name="T4" fmla="*/ 13 w 129"/>
                  <a:gd name="T5" fmla="*/ 0 h 246"/>
                  <a:gd name="T6" fmla="*/ 0 w 129"/>
                  <a:gd name="T7" fmla="*/ 239 h 246"/>
                  <a:gd name="T8" fmla="*/ 58 w 129"/>
                  <a:gd name="T9" fmla="*/ 242 h 246"/>
                  <a:gd name="T10" fmla="*/ 116 w 129"/>
                  <a:gd name="T11" fmla="*/ 246 h 246"/>
                  <a:gd name="T12" fmla="*/ 129 w 129"/>
                  <a:gd name="T13" fmla="*/ 7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6"/>
                  <a:gd name="T23" fmla="*/ 129 w 129"/>
                  <a:gd name="T24" fmla="*/ 246 h 2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6">
                    <a:moveTo>
                      <a:pt x="129" y="7"/>
                    </a:moveTo>
                    <a:lnTo>
                      <a:pt x="71" y="4"/>
                    </a:lnTo>
                    <a:lnTo>
                      <a:pt x="13" y="0"/>
                    </a:lnTo>
                    <a:lnTo>
                      <a:pt x="0" y="239"/>
                    </a:lnTo>
                    <a:lnTo>
                      <a:pt x="58" y="242"/>
                    </a:lnTo>
                    <a:lnTo>
                      <a:pt x="116" y="246"/>
                    </a:lnTo>
                    <a:lnTo>
                      <a:pt x="129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3" name="Freeform 333"/>
              <p:cNvSpPr>
                <a:spLocks/>
              </p:cNvSpPr>
              <p:nvPr/>
            </p:nvSpPr>
            <p:spPr bwMode="auto">
              <a:xfrm>
                <a:off x="1656" y="1797"/>
                <a:ext cx="12" cy="2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4 h 10"/>
                  <a:gd name="T4" fmla="*/ 56 w 58"/>
                  <a:gd name="T5" fmla="*/ 10 h 10"/>
                  <a:gd name="T6" fmla="*/ 0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0"/>
                    </a:moveTo>
                    <a:lnTo>
                      <a:pt x="58" y="4"/>
                    </a:lnTo>
                    <a:lnTo>
                      <a:pt x="56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4" name="Line 334"/>
              <p:cNvSpPr>
                <a:spLocks noChangeShapeType="1"/>
              </p:cNvSpPr>
              <p:nvPr/>
            </p:nvSpPr>
            <p:spPr bwMode="auto">
              <a:xfrm flipH="1">
                <a:off x="1667" y="17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5" name="Freeform 335"/>
              <p:cNvSpPr>
                <a:spLocks/>
              </p:cNvSpPr>
              <p:nvPr/>
            </p:nvSpPr>
            <p:spPr bwMode="auto">
              <a:xfrm>
                <a:off x="1640" y="1795"/>
                <a:ext cx="27" cy="36"/>
              </a:xfrm>
              <a:custGeom>
                <a:avLst/>
                <a:gdLst>
                  <a:gd name="T0" fmla="*/ 139 w 139"/>
                  <a:gd name="T1" fmla="*/ 20 h 178"/>
                  <a:gd name="T2" fmla="*/ 83 w 139"/>
                  <a:gd name="T3" fmla="*/ 10 h 178"/>
                  <a:gd name="T4" fmla="*/ 26 w 139"/>
                  <a:gd name="T5" fmla="*/ 0 h 178"/>
                  <a:gd name="T6" fmla="*/ 0 w 139"/>
                  <a:gd name="T7" fmla="*/ 158 h 178"/>
                  <a:gd name="T8" fmla="*/ 56 w 139"/>
                  <a:gd name="T9" fmla="*/ 168 h 178"/>
                  <a:gd name="T10" fmla="*/ 113 w 139"/>
                  <a:gd name="T11" fmla="*/ 178 h 178"/>
                  <a:gd name="T12" fmla="*/ 139 w 139"/>
                  <a:gd name="T13" fmla="*/ 20 h 1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78"/>
                  <a:gd name="T23" fmla="*/ 139 w 139"/>
                  <a:gd name="T24" fmla="*/ 178 h 1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78">
                    <a:moveTo>
                      <a:pt x="139" y="20"/>
                    </a:moveTo>
                    <a:lnTo>
                      <a:pt x="83" y="10"/>
                    </a:lnTo>
                    <a:lnTo>
                      <a:pt x="26" y="0"/>
                    </a:lnTo>
                    <a:lnTo>
                      <a:pt x="0" y="158"/>
                    </a:lnTo>
                    <a:lnTo>
                      <a:pt x="56" y="168"/>
                    </a:lnTo>
                    <a:lnTo>
                      <a:pt x="113" y="178"/>
                    </a:lnTo>
                    <a:lnTo>
                      <a:pt x="139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6" name="Freeform 336"/>
              <p:cNvSpPr>
                <a:spLocks/>
              </p:cNvSpPr>
              <p:nvPr/>
            </p:nvSpPr>
            <p:spPr bwMode="auto">
              <a:xfrm>
                <a:off x="1640" y="1795"/>
                <a:ext cx="27" cy="36"/>
              </a:xfrm>
              <a:custGeom>
                <a:avLst/>
                <a:gdLst>
                  <a:gd name="T0" fmla="*/ 139 w 139"/>
                  <a:gd name="T1" fmla="*/ 20 h 178"/>
                  <a:gd name="T2" fmla="*/ 83 w 139"/>
                  <a:gd name="T3" fmla="*/ 10 h 178"/>
                  <a:gd name="T4" fmla="*/ 26 w 139"/>
                  <a:gd name="T5" fmla="*/ 0 h 178"/>
                  <a:gd name="T6" fmla="*/ 0 w 139"/>
                  <a:gd name="T7" fmla="*/ 158 h 178"/>
                  <a:gd name="T8" fmla="*/ 56 w 139"/>
                  <a:gd name="T9" fmla="*/ 168 h 178"/>
                  <a:gd name="T10" fmla="*/ 113 w 139"/>
                  <a:gd name="T11" fmla="*/ 178 h 178"/>
                  <a:gd name="T12" fmla="*/ 139 w 139"/>
                  <a:gd name="T13" fmla="*/ 20 h 1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78"/>
                  <a:gd name="T23" fmla="*/ 139 w 139"/>
                  <a:gd name="T24" fmla="*/ 178 h 1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78">
                    <a:moveTo>
                      <a:pt x="139" y="20"/>
                    </a:moveTo>
                    <a:lnTo>
                      <a:pt x="83" y="10"/>
                    </a:lnTo>
                    <a:lnTo>
                      <a:pt x="26" y="0"/>
                    </a:lnTo>
                    <a:lnTo>
                      <a:pt x="0" y="158"/>
                    </a:lnTo>
                    <a:lnTo>
                      <a:pt x="56" y="168"/>
                    </a:lnTo>
                    <a:lnTo>
                      <a:pt x="113" y="178"/>
                    </a:lnTo>
                    <a:lnTo>
                      <a:pt x="139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7" name="Freeform 337"/>
              <p:cNvSpPr>
                <a:spLocks/>
              </p:cNvSpPr>
              <p:nvPr/>
            </p:nvSpPr>
            <p:spPr bwMode="auto">
              <a:xfrm>
                <a:off x="1639" y="1827"/>
                <a:ext cx="23" cy="13"/>
              </a:xfrm>
              <a:custGeom>
                <a:avLst/>
                <a:gdLst>
                  <a:gd name="T0" fmla="*/ 57 w 114"/>
                  <a:gd name="T1" fmla="*/ 10 h 68"/>
                  <a:gd name="T2" fmla="*/ 114 w 114"/>
                  <a:gd name="T3" fmla="*/ 20 h 68"/>
                  <a:gd name="T4" fmla="*/ 110 w 114"/>
                  <a:gd name="T5" fmla="*/ 32 h 68"/>
                  <a:gd name="T6" fmla="*/ 104 w 114"/>
                  <a:gd name="T7" fmla="*/ 43 h 68"/>
                  <a:gd name="T8" fmla="*/ 96 w 114"/>
                  <a:gd name="T9" fmla="*/ 53 h 68"/>
                  <a:gd name="T10" fmla="*/ 85 w 114"/>
                  <a:gd name="T11" fmla="*/ 60 h 68"/>
                  <a:gd name="T12" fmla="*/ 73 w 114"/>
                  <a:gd name="T13" fmla="*/ 65 h 68"/>
                  <a:gd name="T14" fmla="*/ 61 w 114"/>
                  <a:gd name="T15" fmla="*/ 68 h 68"/>
                  <a:gd name="T16" fmla="*/ 47 w 114"/>
                  <a:gd name="T17" fmla="*/ 66 h 68"/>
                  <a:gd name="T18" fmla="*/ 35 w 114"/>
                  <a:gd name="T19" fmla="*/ 63 h 68"/>
                  <a:gd name="T20" fmla="*/ 24 w 114"/>
                  <a:gd name="T21" fmla="*/ 56 h 68"/>
                  <a:gd name="T22" fmla="*/ 14 w 114"/>
                  <a:gd name="T23" fmla="*/ 49 h 68"/>
                  <a:gd name="T24" fmla="*/ 7 w 114"/>
                  <a:gd name="T25" fmla="*/ 38 h 68"/>
                  <a:gd name="T26" fmla="*/ 2 w 114"/>
                  <a:gd name="T27" fmla="*/ 25 h 68"/>
                  <a:gd name="T28" fmla="*/ 0 w 114"/>
                  <a:gd name="T29" fmla="*/ 13 h 68"/>
                  <a:gd name="T30" fmla="*/ 1 w 114"/>
                  <a:gd name="T31" fmla="*/ 0 h 68"/>
                  <a:gd name="T32" fmla="*/ 57 w 114"/>
                  <a:gd name="T33" fmla="*/ 1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8"/>
                  <a:gd name="T53" fmla="*/ 114 w 114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8">
                    <a:moveTo>
                      <a:pt x="57" y="10"/>
                    </a:moveTo>
                    <a:lnTo>
                      <a:pt x="114" y="20"/>
                    </a:lnTo>
                    <a:lnTo>
                      <a:pt x="110" y="32"/>
                    </a:lnTo>
                    <a:lnTo>
                      <a:pt x="104" y="43"/>
                    </a:lnTo>
                    <a:lnTo>
                      <a:pt x="96" y="53"/>
                    </a:lnTo>
                    <a:lnTo>
                      <a:pt x="85" y="60"/>
                    </a:lnTo>
                    <a:lnTo>
                      <a:pt x="73" y="65"/>
                    </a:lnTo>
                    <a:lnTo>
                      <a:pt x="61" y="68"/>
                    </a:lnTo>
                    <a:lnTo>
                      <a:pt x="47" y="66"/>
                    </a:lnTo>
                    <a:lnTo>
                      <a:pt x="35" y="63"/>
                    </a:lnTo>
                    <a:lnTo>
                      <a:pt x="24" y="56"/>
                    </a:lnTo>
                    <a:lnTo>
                      <a:pt x="14" y="49"/>
                    </a:lnTo>
                    <a:lnTo>
                      <a:pt x="7" y="38"/>
                    </a:lnTo>
                    <a:lnTo>
                      <a:pt x="2" y="25"/>
                    </a:lnTo>
                    <a:lnTo>
                      <a:pt x="0" y="13"/>
                    </a:lnTo>
                    <a:lnTo>
                      <a:pt x="1" y="0"/>
                    </a:lnTo>
                    <a:lnTo>
                      <a:pt x="5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8" name="Freeform 338"/>
              <p:cNvSpPr>
                <a:spLocks/>
              </p:cNvSpPr>
              <p:nvPr/>
            </p:nvSpPr>
            <p:spPr bwMode="auto">
              <a:xfrm>
                <a:off x="1639" y="1827"/>
                <a:ext cx="23" cy="13"/>
              </a:xfrm>
              <a:custGeom>
                <a:avLst/>
                <a:gdLst>
                  <a:gd name="T0" fmla="*/ 114 w 114"/>
                  <a:gd name="T1" fmla="*/ 20 h 68"/>
                  <a:gd name="T2" fmla="*/ 110 w 114"/>
                  <a:gd name="T3" fmla="*/ 32 h 68"/>
                  <a:gd name="T4" fmla="*/ 104 w 114"/>
                  <a:gd name="T5" fmla="*/ 43 h 68"/>
                  <a:gd name="T6" fmla="*/ 96 w 114"/>
                  <a:gd name="T7" fmla="*/ 53 h 68"/>
                  <a:gd name="T8" fmla="*/ 85 w 114"/>
                  <a:gd name="T9" fmla="*/ 60 h 68"/>
                  <a:gd name="T10" fmla="*/ 73 w 114"/>
                  <a:gd name="T11" fmla="*/ 65 h 68"/>
                  <a:gd name="T12" fmla="*/ 61 w 114"/>
                  <a:gd name="T13" fmla="*/ 68 h 68"/>
                  <a:gd name="T14" fmla="*/ 47 w 114"/>
                  <a:gd name="T15" fmla="*/ 66 h 68"/>
                  <a:gd name="T16" fmla="*/ 35 w 114"/>
                  <a:gd name="T17" fmla="*/ 63 h 68"/>
                  <a:gd name="T18" fmla="*/ 24 w 114"/>
                  <a:gd name="T19" fmla="*/ 56 h 68"/>
                  <a:gd name="T20" fmla="*/ 14 w 114"/>
                  <a:gd name="T21" fmla="*/ 49 h 68"/>
                  <a:gd name="T22" fmla="*/ 7 w 114"/>
                  <a:gd name="T23" fmla="*/ 38 h 68"/>
                  <a:gd name="T24" fmla="*/ 2 w 114"/>
                  <a:gd name="T25" fmla="*/ 25 h 68"/>
                  <a:gd name="T26" fmla="*/ 0 w 114"/>
                  <a:gd name="T27" fmla="*/ 13 h 68"/>
                  <a:gd name="T28" fmla="*/ 1 w 114"/>
                  <a:gd name="T29" fmla="*/ 0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8"/>
                  <a:gd name="T47" fmla="*/ 114 w 114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8">
                    <a:moveTo>
                      <a:pt x="114" y="20"/>
                    </a:moveTo>
                    <a:lnTo>
                      <a:pt x="110" y="32"/>
                    </a:lnTo>
                    <a:lnTo>
                      <a:pt x="104" y="43"/>
                    </a:lnTo>
                    <a:lnTo>
                      <a:pt x="96" y="53"/>
                    </a:lnTo>
                    <a:lnTo>
                      <a:pt x="85" y="60"/>
                    </a:lnTo>
                    <a:lnTo>
                      <a:pt x="73" y="65"/>
                    </a:lnTo>
                    <a:lnTo>
                      <a:pt x="61" y="68"/>
                    </a:lnTo>
                    <a:lnTo>
                      <a:pt x="47" y="66"/>
                    </a:lnTo>
                    <a:lnTo>
                      <a:pt x="35" y="63"/>
                    </a:lnTo>
                    <a:lnTo>
                      <a:pt x="24" y="56"/>
                    </a:lnTo>
                    <a:lnTo>
                      <a:pt x="14" y="49"/>
                    </a:lnTo>
                    <a:lnTo>
                      <a:pt x="7" y="38"/>
                    </a:lnTo>
                    <a:lnTo>
                      <a:pt x="2" y="25"/>
                    </a:lnTo>
                    <a:lnTo>
                      <a:pt x="0" y="13"/>
                    </a:lnTo>
                    <a:lnTo>
                      <a:pt x="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59" name="Freeform 339"/>
              <p:cNvSpPr>
                <a:spLocks/>
              </p:cNvSpPr>
              <p:nvPr/>
            </p:nvSpPr>
            <p:spPr bwMode="auto">
              <a:xfrm>
                <a:off x="1636" y="1837"/>
                <a:ext cx="23" cy="13"/>
              </a:xfrm>
              <a:custGeom>
                <a:avLst/>
                <a:gdLst>
                  <a:gd name="T0" fmla="*/ 56 w 114"/>
                  <a:gd name="T1" fmla="*/ 57 h 66"/>
                  <a:gd name="T2" fmla="*/ 0 w 114"/>
                  <a:gd name="T3" fmla="*/ 49 h 66"/>
                  <a:gd name="T4" fmla="*/ 3 w 114"/>
                  <a:gd name="T5" fmla="*/ 36 h 66"/>
                  <a:gd name="T6" fmla="*/ 9 w 114"/>
                  <a:gd name="T7" fmla="*/ 24 h 66"/>
                  <a:gd name="T8" fmla="*/ 18 w 114"/>
                  <a:gd name="T9" fmla="*/ 15 h 66"/>
                  <a:gd name="T10" fmla="*/ 28 w 114"/>
                  <a:gd name="T11" fmla="*/ 8 h 66"/>
                  <a:gd name="T12" fmla="*/ 40 w 114"/>
                  <a:gd name="T13" fmla="*/ 2 h 66"/>
                  <a:gd name="T14" fmla="*/ 52 w 114"/>
                  <a:gd name="T15" fmla="*/ 0 h 66"/>
                  <a:gd name="T16" fmla="*/ 65 w 114"/>
                  <a:gd name="T17" fmla="*/ 1 h 66"/>
                  <a:gd name="T18" fmla="*/ 78 w 114"/>
                  <a:gd name="T19" fmla="*/ 4 h 66"/>
                  <a:gd name="T20" fmla="*/ 90 w 114"/>
                  <a:gd name="T21" fmla="*/ 10 h 66"/>
                  <a:gd name="T22" fmla="*/ 99 w 114"/>
                  <a:gd name="T23" fmla="*/ 19 h 66"/>
                  <a:gd name="T24" fmla="*/ 106 w 114"/>
                  <a:gd name="T25" fmla="*/ 29 h 66"/>
                  <a:gd name="T26" fmla="*/ 112 w 114"/>
                  <a:gd name="T27" fmla="*/ 41 h 66"/>
                  <a:gd name="T28" fmla="*/ 114 w 114"/>
                  <a:gd name="T29" fmla="*/ 53 h 66"/>
                  <a:gd name="T30" fmla="*/ 113 w 114"/>
                  <a:gd name="T31" fmla="*/ 66 h 66"/>
                  <a:gd name="T32" fmla="*/ 56 w 114"/>
                  <a:gd name="T33" fmla="*/ 57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6"/>
                  <a:gd name="T53" fmla="*/ 114 w 114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6">
                    <a:moveTo>
                      <a:pt x="56" y="57"/>
                    </a:moveTo>
                    <a:lnTo>
                      <a:pt x="0" y="49"/>
                    </a:lnTo>
                    <a:lnTo>
                      <a:pt x="3" y="36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2" y="0"/>
                    </a:lnTo>
                    <a:lnTo>
                      <a:pt x="65" y="1"/>
                    </a:lnTo>
                    <a:lnTo>
                      <a:pt x="78" y="4"/>
                    </a:lnTo>
                    <a:lnTo>
                      <a:pt x="90" y="10"/>
                    </a:lnTo>
                    <a:lnTo>
                      <a:pt x="99" y="19"/>
                    </a:lnTo>
                    <a:lnTo>
                      <a:pt x="106" y="29"/>
                    </a:lnTo>
                    <a:lnTo>
                      <a:pt x="112" y="41"/>
                    </a:lnTo>
                    <a:lnTo>
                      <a:pt x="114" y="53"/>
                    </a:lnTo>
                    <a:lnTo>
                      <a:pt x="113" y="66"/>
                    </a:lnTo>
                    <a:lnTo>
                      <a:pt x="56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0" name="Freeform 340"/>
              <p:cNvSpPr>
                <a:spLocks/>
              </p:cNvSpPr>
              <p:nvPr/>
            </p:nvSpPr>
            <p:spPr bwMode="auto">
              <a:xfrm>
                <a:off x="1636" y="1837"/>
                <a:ext cx="23" cy="13"/>
              </a:xfrm>
              <a:custGeom>
                <a:avLst/>
                <a:gdLst>
                  <a:gd name="T0" fmla="*/ 0 w 114"/>
                  <a:gd name="T1" fmla="*/ 49 h 66"/>
                  <a:gd name="T2" fmla="*/ 3 w 114"/>
                  <a:gd name="T3" fmla="*/ 36 h 66"/>
                  <a:gd name="T4" fmla="*/ 9 w 114"/>
                  <a:gd name="T5" fmla="*/ 24 h 66"/>
                  <a:gd name="T6" fmla="*/ 18 w 114"/>
                  <a:gd name="T7" fmla="*/ 15 h 66"/>
                  <a:gd name="T8" fmla="*/ 28 w 114"/>
                  <a:gd name="T9" fmla="*/ 8 h 66"/>
                  <a:gd name="T10" fmla="*/ 40 w 114"/>
                  <a:gd name="T11" fmla="*/ 2 h 66"/>
                  <a:gd name="T12" fmla="*/ 52 w 114"/>
                  <a:gd name="T13" fmla="*/ 0 h 66"/>
                  <a:gd name="T14" fmla="*/ 65 w 114"/>
                  <a:gd name="T15" fmla="*/ 1 h 66"/>
                  <a:gd name="T16" fmla="*/ 78 w 114"/>
                  <a:gd name="T17" fmla="*/ 4 h 66"/>
                  <a:gd name="T18" fmla="*/ 90 w 114"/>
                  <a:gd name="T19" fmla="*/ 10 h 66"/>
                  <a:gd name="T20" fmla="*/ 99 w 114"/>
                  <a:gd name="T21" fmla="*/ 19 h 66"/>
                  <a:gd name="T22" fmla="*/ 106 w 114"/>
                  <a:gd name="T23" fmla="*/ 29 h 66"/>
                  <a:gd name="T24" fmla="*/ 112 w 114"/>
                  <a:gd name="T25" fmla="*/ 41 h 66"/>
                  <a:gd name="T26" fmla="*/ 114 w 114"/>
                  <a:gd name="T27" fmla="*/ 53 h 66"/>
                  <a:gd name="T28" fmla="*/ 113 w 114"/>
                  <a:gd name="T29" fmla="*/ 66 h 6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6"/>
                  <a:gd name="T47" fmla="*/ 114 w 114"/>
                  <a:gd name="T48" fmla="*/ 66 h 6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6">
                    <a:moveTo>
                      <a:pt x="0" y="49"/>
                    </a:moveTo>
                    <a:lnTo>
                      <a:pt x="3" y="36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2" y="0"/>
                    </a:lnTo>
                    <a:lnTo>
                      <a:pt x="65" y="1"/>
                    </a:lnTo>
                    <a:lnTo>
                      <a:pt x="78" y="4"/>
                    </a:lnTo>
                    <a:lnTo>
                      <a:pt x="90" y="10"/>
                    </a:lnTo>
                    <a:lnTo>
                      <a:pt x="99" y="19"/>
                    </a:lnTo>
                    <a:lnTo>
                      <a:pt x="106" y="29"/>
                    </a:lnTo>
                    <a:lnTo>
                      <a:pt x="112" y="41"/>
                    </a:lnTo>
                    <a:lnTo>
                      <a:pt x="114" y="53"/>
                    </a:lnTo>
                    <a:lnTo>
                      <a:pt x="113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1" name="Freeform 341"/>
              <p:cNvSpPr>
                <a:spLocks/>
              </p:cNvSpPr>
              <p:nvPr/>
            </p:nvSpPr>
            <p:spPr bwMode="auto">
              <a:xfrm>
                <a:off x="1635" y="1847"/>
                <a:ext cx="24" cy="7"/>
              </a:xfrm>
              <a:custGeom>
                <a:avLst/>
                <a:gdLst>
                  <a:gd name="T0" fmla="*/ 116 w 116"/>
                  <a:gd name="T1" fmla="*/ 17 h 38"/>
                  <a:gd name="T2" fmla="*/ 59 w 116"/>
                  <a:gd name="T3" fmla="*/ 8 h 38"/>
                  <a:gd name="T4" fmla="*/ 3 w 116"/>
                  <a:gd name="T5" fmla="*/ 0 h 38"/>
                  <a:gd name="T6" fmla="*/ 0 w 116"/>
                  <a:gd name="T7" fmla="*/ 21 h 38"/>
                  <a:gd name="T8" fmla="*/ 56 w 116"/>
                  <a:gd name="T9" fmla="*/ 30 h 38"/>
                  <a:gd name="T10" fmla="*/ 113 w 116"/>
                  <a:gd name="T11" fmla="*/ 38 h 38"/>
                  <a:gd name="T12" fmla="*/ 116 w 116"/>
                  <a:gd name="T13" fmla="*/ 17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8"/>
                  <a:gd name="T23" fmla="*/ 116 w 116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8">
                    <a:moveTo>
                      <a:pt x="116" y="17"/>
                    </a:moveTo>
                    <a:lnTo>
                      <a:pt x="59" y="8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56" y="30"/>
                    </a:lnTo>
                    <a:lnTo>
                      <a:pt x="113" y="38"/>
                    </a:lnTo>
                    <a:lnTo>
                      <a:pt x="11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2" name="Freeform 342"/>
              <p:cNvSpPr>
                <a:spLocks/>
              </p:cNvSpPr>
              <p:nvPr/>
            </p:nvSpPr>
            <p:spPr bwMode="auto">
              <a:xfrm>
                <a:off x="1635" y="1847"/>
                <a:ext cx="24" cy="7"/>
              </a:xfrm>
              <a:custGeom>
                <a:avLst/>
                <a:gdLst>
                  <a:gd name="T0" fmla="*/ 116 w 116"/>
                  <a:gd name="T1" fmla="*/ 17 h 38"/>
                  <a:gd name="T2" fmla="*/ 59 w 116"/>
                  <a:gd name="T3" fmla="*/ 8 h 38"/>
                  <a:gd name="T4" fmla="*/ 3 w 116"/>
                  <a:gd name="T5" fmla="*/ 0 h 38"/>
                  <a:gd name="T6" fmla="*/ 0 w 116"/>
                  <a:gd name="T7" fmla="*/ 21 h 38"/>
                  <a:gd name="T8" fmla="*/ 56 w 116"/>
                  <a:gd name="T9" fmla="*/ 30 h 38"/>
                  <a:gd name="T10" fmla="*/ 113 w 116"/>
                  <a:gd name="T11" fmla="*/ 38 h 38"/>
                  <a:gd name="T12" fmla="*/ 116 w 116"/>
                  <a:gd name="T13" fmla="*/ 17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8"/>
                  <a:gd name="T23" fmla="*/ 116 w 116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8">
                    <a:moveTo>
                      <a:pt x="116" y="17"/>
                    </a:moveTo>
                    <a:lnTo>
                      <a:pt x="59" y="8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56" y="30"/>
                    </a:lnTo>
                    <a:lnTo>
                      <a:pt x="113" y="38"/>
                    </a:lnTo>
                    <a:lnTo>
                      <a:pt x="116" y="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3" name="Freeform 343"/>
              <p:cNvSpPr>
                <a:spLocks/>
              </p:cNvSpPr>
              <p:nvPr/>
            </p:nvSpPr>
            <p:spPr bwMode="auto">
              <a:xfrm>
                <a:off x="1647" y="1853"/>
                <a:ext cx="11" cy="3"/>
              </a:xfrm>
              <a:custGeom>
                <a:avLst/>
                <a:gdLst>
                  <a:gd name="T0" fmla="*/ 0 w 57"/>
                  <a:gd name="T1" fmla="*/ 0 h 16"/>
                  <a:gd name="T2" fmla="*/ 57 w 57"/>
                  <a:gd name="T3" fmla="*/ 8 h 16"/>
                  <a:gd name="T4" fmla="*/ 56 w 57"/>
                  <a:gd name="T5" fmla="*/ 16 h 16"/>
                  <a:gd name="T6" fmla="*/ 0 w 57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6"/>
                  <a:gd name="T14" fmla="*/ 57 w 57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6">
                    <a:moveTo>
                      <a:pt x="0" y="0"/>
                    </a:moveTo>
                    <a:lnTo>
                      <a:pt x="57" y="8"/>
                    </a:lnTo>
                    <a:lnTo>
                      <a:pt x="56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4" name="Line 344"/>
              <p:cNvSpPr>
                <a:spLocks noChangeShapeType="1"/>
              </p:cNvSpPr>
              <p:nvPr/>
            </p:nvSpPr>
            <p:spPr bwMode="auto">
              <a:xfrm flipH="1">
                <a:off x="1658" y="185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5" name="Freeform 345"/>
              <p:cNvSpPr>
                <a:spLocks/>
              </p:cNvSpPr>
              <p:nvPr/>
            </p:nvSpPr>
            <p:spPr bwMode="auto">
              <a:xfrm>
                <a:off x="1620" y="1849"/>
                <a:ext cx="38" cy="58"/>
              </a:xfrm>
              <a:custGeom>
                <a:avLst/>
                <a:gdLst>
                  <a:gd name="T0" fmla="*/ 189 w 189"/>
                  <a:gd name="T1" fmla="*/ 33 h 288"/>
                  <a:gd name="T2" fmla="*/ 133 w 189"/>
                  <a:gd name="T3" fmla="*/ 17 h 288"/>
                  <a:gd name="T4" fmla="*/ 78 w 189"/>
                  <a:gd name="T5" fmla="*/ 0 h 288"/>
                  <a:gd name="T6" fmla="*/ 0 w 189"/>
                  <a:gd name="T7" fmla="*/ 255 h 288"/>
                  <a:gd name="T8" fmla="*/ 55 w 189"/>
                  <a:gd name="T9" fmla="*/ 272 h 288"/>
                  <a:gd name="T10" fmla="*/ 111 w 189"/>
                  <a:gd name="T11" fmla="*/ 288 h 288"/>
                  <a:gd name="T12" fmla="*/ 189 w 189"/>
                  <a:gd name="T13" fmla="*/ 3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89" y="33"/>
                    </a:moveTo>
                    <a:lnTo>
                      <a:pt x="133" y="17"/>
                    </a:lnTo>
                    <a:lnTo>
                      <a:pt x="78" y="0"/>
                    </a:lnTo>
                    <a:lnTo>
                      <a:pt x="0" y="255"/>
                    </a:lnTo>
                    <a:lnTo>
                      <a:pt x="55" y="272"/>
                    </a:lnTo>
                    <a:lnTo>
                      <a:pt x="111" y="288"/>
                    </a:lnTo>
                    <a:lnTo>
                      <a:pt x="18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6" name="Freeform 346"/>
              <p:cNvSpPr>
                <a:spLocks/>
              </p:cNvSpPr>
              <p:nvPr/>
            </p:nvSpPr>
            <p:spPr bwMode="auto">
              <a:xfrm>
                <a:off x="1620" y="1849"/>
                <a:ext cx="38" cy="58"/>
              </a:xfrm>
              <a:custGeom>
                <a:avLst/>
                <a:gdLst>
                  <a:gd name="T0" fmla="*/ 189 w 189"/>
                  <a:gd name="T1" fmla="*/ 33 h 288"/>
                  <a:gd name="T2" fmla="*/ 133 w 189"/>
                  <a:gd name="T3" fmla="*/ 17 h 288"/>
                  <a:gd name="T4" fmla="*/ 78 w 189"/>
                  <a:gd name="T5" fmla="*/ 0 h 288"/>
                  <a:gd name="T6" fmla="*/ 0 w 189"/>
                  <a:gd name="T7" fmla="*/ 255 h 288"/>
                  <a:gd name="T8" fmla="*/ 55 w 189"/>
                  <a:gd name="T9" fmla="*/ 272 h 288"/>
                  <a:gd name="T10" fmla="*/ 111 w 189"/>
                  <a:gd name="T11" fmla="*/ 288 h 288"/>
                  <a:gd name="T12" fmla="*/ 189 w 189"/>
                  <a:gd name="T13" fmla="*/ 33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88"/>
                  <a:gd name="T23" fmla="*/ 189 w 189"/>
                  <a:gd name="T24" fmla="*/ 288 h 2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88">
                    <a:moveTo>
                      <a:pt x="189" y="33"/>
                    </a:moveTo>
                    <a:lnTo>
                      <a:pt x="133" y="17"/>
                    </a:lnTo>
                    <a:lnTo>
                      <a:pt x="78" y="0"/>
                    </a:lnTo>
                    <a:lnTo>
                      <a:pt x="0" y="255"/>
                    </a:lnTo>
                    <a:lnTo>
                      <a:pt x="55" y="272"/>
                    </a:lnTo>
                    <a:lnTo>
                      <a:pt x="111" y="288"/>
                    </a:lnTo>
                    <a:lnTo>
                      <a:pt x="189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7" name="Freeform 347"/>
              <p:cNvSpPr>
                <a:spLocks/>
              </p:cNvSpPr>
              <p:nvPr/>
            </p:nvSpPr>
            <p:spPr bwMode="auto">
              <a:xfrm>
                <a:off x="1631" y="1904"/>
                <a:ext cx="11" cy="4"/>
              </a:xfrm>
              <a:custGeom>
                <a:avLst/>
                <a:gdLst>
                  <a:gd name="T0" fmla="*/ 0 w 56"/>
                  <a:gd name="T1" fmla="*/ 0 h 24"/>
                  <a:gd name="T2" fmla="*/ 56 w 56"/>
                  <a:gd name="T3" fmla="*/ 16 h 24"/>
                  <a:gd name="T4" fmla="*/ 53 w 56"/>
                  <a:gd name="T5" fmla="*/ 24 h 24"/>
                  <a:gd name="T6" fmla="*/ 0 w 56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4"/>
                  <a:gd name="T14" fmla="*/ 56 w 56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4">
                    <a:moveTo>
                      <a:pt x="0" y="0"/>
                    </a:moveTo>
                    <a:lnTo>
                      <a:pt x="56" y="16"/>
                    </a:lnTo>
                    <a:lnTo>
                      <a:pt x="53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8" name="Line 348"/>
              <p:cNvSpPr>
                <a:spLocks noChangeShapeType="1"/>
              </p:cNvSpPr>
              <p:nvPr/>
            </p:nvSpPr>
            <p:spPr bwMode="auto">
              <a:xfrm flipH="1">
                <a:off x="1642" y="19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69" name="Freeform 349"/>
              <p:cNvSpPr>
                <a:spLocks/>
              </p:cNvSpPr>
              <p:nvPr/>
            </p:nvSpPr>
            <p:spPr bwMode="auto">
              <a:xfrm>
                <a:off x="1611" y="1899"/>
                <a:ext cx="31" cy="30"/>
              </a:xfrm>
              <a:custGeom>
                <a:avLst/>
                <a:gdLst>
                  <a:gd name="T0" fmla="*/ 151 w 151"/>
                  <a:gd name="T1" fmla="*/ 49 h 150"/>
                  <a:gd name="T2" fmla="*/ 98 w 151"/>
                  <a:gd name="T3" fmla="*/ 25 h 150"/>
                  <a:gd name="T4" fmla="*/ 46 w 151"/>
                  <a:gd name="T5" fmla="*/ 0 h 150"/>
                  <a:gd name="T6" fmla="*/ 0 w 151"/>
                  <a:gd name="T7" fmla="*/ 101 h 150"/>
                  <a:gd name="T8" fmla="*/ 52 w 151"/>
                  <a:gd name="T9" fmla="*/ 126 h 150"/>
                  <a:gd name="T10" fmla="*/ 104 w 151"/>
                  <a:gd name="T11" fmla="*/ 150 h 150"/>
                  <a:gd name="T12" fmla="*/ 151 w 151"/>
                  <a:gd name="T13" fmla="*/ 49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50"/>
                  <a:gd name="T23" fmla="*/ 151 w 151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50">
                    <a:moveTo>
                      <a:pt x="151" y="49"/>
                    </a:moveTo>
                    <a:lnTo>
                      <a:pt x="98" y="25"/>
                    </a:lnTo>
                    <a:lnTo>
                      <a:pt x="46" y="0"/>
                    </a:lnTo>
                    <a:lnTo>
                      <a:pt x="0" y="101"/>
                    </a:lnTo>
                    <a:lnTo>
                      <a:pt x="52" y="126"/>
                    </a:lnTo>
                    <a:lnTo>
                      <a:pt x="104" y="150"/>
                    </a:lnTo>
                    <a:lnTo>
                      <a:pt x="151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0" name="Freeform 350"/>
              <p:cNvSpPr>
                <a:spLocks/>
              </p:cNvSpPr>
              <p:nvPr/>
            </p:nvSpPr>
            <p:spPr bwMode="auto">
              <a:xfrm>
                <a:off x="1611" y="1899"/>
                <a:ext cx="31" cy="30"/>
              </a:xfrm>
              <a:custGeom>
                <a:avLst/>
                <a:gdLst>
                  <a:gd name="T0" fmla="*/ 151 w 151"/>
                  <a:gd name="T1" fmla="*/ 49 h 150"/>
                  <a:gd name="T2" fmla="*/ 98 w 151"/>
                  <a:gd name="T3" fmla="*/ 25 h 150"/>
                  <a:gd name="T4" fmla="*/ 46 w 151"/>
                  <a:gd name="T5" fmla="*/ 0 h 150"/>
                  <a:gd name="T6" fmla="*/ 0 w 151"/>
                  <a:gd name="T7" fmla="*/ 101 h 150"/>
                  <a:gd name="T8" fmla="*/ 52 w 151"/>
                  <a:gd name="T9" fmla="*/ 126 h 150"/>
                  <a:gd name="T10" fmla="*/ 104 w 151"/>
                  <a:gd name="T11" fmla="*/ 150 h 150"/>
                  <a:gd name="T12" fmla="*/ 151 w 151"/>
                  <a:gd name="T13" fmla="*/ 49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50"/>
                  <a:gd name="T23" fmla="*/ 151 w 151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50">
                    <a:moveTo>
                      <a:pt x="151" y="49"/>
                    </a:moveTo>
                    <a:lnTo>
                      <a:pt x="98" y="25"/>
                    </a:lnTo>
                    <a:lnTo>
                      <a:pt x="46" y="0"/>
                    </a:lnTo>
                    <a:lnTo>
                      <a:pt x="0" y="101"/>
                    </a:lnTo>
                    <a:lnTo>
                      <a:pt x="52" y="126"/>
                    </a:lnTo>
                    <a:lnTo>
                      <a:pt x="104" y="150"/>
                    </a:lnTo>
                    <a:lnTo>
                      <a:pt x="151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1" name="Freeform 351"/>
              <p:cNvSpPr>
                <a:spLocks/>
              </p:cNvSpPr>
              <p:nvPr/>
            </p:nvSpPr>
            <p:spPr bwMode="auto">
              <a:xfrm>
                <a:off x="1610" y="1919"/>
                <a:ext cx="22" cy="16"/>
              </a:xfrm>
              <a:custGeom>
                <a:avLst/>
                <a:gdLst>
                  <a:gd name="T0" fmla="*/ 58 w 110"/>
                  <a:gd name="T1" fmla="*/ 25 h 83"/>
                  <a:gd name="T2" fmla="*/ 110 w 110"/>
                  <a:gd name="T3" fmla="*/ 49 h 83"/>
                  <a:gd name="T4" fmla="*/ 103 w 110"/>
                  <a:gd name="T5" fmla="*/ 60 h 83"/>
                  <a:gd name="T6" fmla="*/ 94 w 110"/>
                  <a:gd name="T7" fmla="*/ 69 h 83"/>
                  <a:gd name="T8" fmla="*/ 83 w 110"/>
                  <a:gd name="T9" fmla="*/ 76 h 83"/>
                  <a:gd name="T10" fmla="*/ 71 w 110"/>
                  <a:gd name="T11" fmla="*/ 80 h 83"/>
                  <a:gd name="T12" fmla="*/ 59 w 110"/>
                  <a:gd name="T13" fmla="*/ 83 h 83"/>
                  <a:gd name="T14" fmla="*/ 46 w 110"/>
                  <a:gd name="T15" fmla="*/ 81 h 83"/>
                  <a:gd name="T16" fmla="*/ 33 w 110"/>
                  <a:gd name="T17" fmla="*/ 77 h 83"/>
                  <a:gd name="T18" fmla="*/ 22 w 110"/>
                  <a:gd name="T19" fmla="*/ 70 h 83"/>
                  <a:gd name="T20" fmla="*/ 13 w 110"/>
                  <a:gd name="T21" fmla="*/ 61 h 83"/>
                  <a:gd name="T22" fmla="*/ 7 w 110"/>
                  <a:gd name="T23" fmla="*/ 50 h 83"/>
                  <a:gd name="T24" fmla="*/ 2 w 110"/>
                  <a:gd name="T25" fmla="*/ 38 h 83"/>
                  <a:gd name="T26" fmla="*/ 0 w 110"/>
                  <a:gd name="T27" fmla="*/ 26 h 83"/>
                  <a:gd name="T28" fmla="*/ 1 w 110"/>
                  <a:gd name="T29" fmla="*/ 13 h 83"/>
                  <a:gd name="T30" fmla="*/ 6 w 110"/>
                  <a:gd name="T31" fmla="*/ 0 h 83"/>
                  <a:gd name="T32" fmla="*/ 58 w 110"/>
                  <a:gd name="T33" fmla="*/ 25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3"/>
                  <a:gd name="T53" fmla="*/ 110 w 110"/>
                  <a:gd name="T54" fmla="*/ 83 h 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3">
                    <a:moveTo>
                      <a:pt x="58" y="25"/>
                    </a:moveTo>
                    <a:lnTo>
                      <a:pt x="110" y="49"/>
                    </a:lnTo>
                    <a:lnTo>
                      <a:pt x="103" y="60"/>
                    </a:lnTo>
                    <a:lnTo>
                      <a:pt x="94" y="69"/>
                    </a:lnTo>
                    <a:lnTo>
                      <a:pt x="83" y="76"/>
                    </a:lnTo>
                    <a:lnTo>
                      <a:pt x="71" y="80"/>
                    </a:lnTo>
                    <a:lnTo>
                      <a:pt x="59" y="83"/>
                    </a:lnTo>
                    <a:lnTo>
                      <a:pt x="46" y="81"/>
                    </a:lnTo>
                    <a:lnTo>
                      <a:pt x="33" y="77"/>
                    </a:lnTo>
                    <a:lnTo>
                      <a:pt x="22" y="70"/>
                    </a:lnTo>
                    <a:lnTo>
                      <a:pt x="13" y="61"/>
                    </a:lnTo>
                    <a:lnTo>
                      <a:pt x="7" y="50"/>
                    </a:lnTo>
                    <a:lnTo>
                      <a:pt x="2" y="38"/>
                    </a:lnTo>
                    <a:lnTo>
                      <a:pt x="0" y="26"/>
                    </a:lnTo>
                    <a:lnTo>
                      <a:pt x="1" y="13"/>
                    </a:lnTo>
                    <a:lnTo>
                      <a:pt x="6" y="0"/>
                    </a:lnTo>
                    <a:lnTo>
                      <a:pt x="58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2" name="Freeform 352"/>
              <p:cNvSpPr>
                <a:spLocks/>
              </p:cNvSpPr>
              <p:nvPr/>
            </p:nvSpPr>
            <p:spPr bwMode="auto">
              <a:xfrm>
                <a:off x="1610" y="1919"/>
                <a:ext cx="22" cy="16"/>
              </a:xfrm>
              <a:custGeom>
                <a:avLst/>
                <a:gdLst>
                  <a:gd name="T0" fmla="*/ 110 w 110"/>
                  <a:gd name="T1" fmla="*/ 49 h 83"/>
                  <a:gd name="T2" fmla="*/ 103 w 110"/>
                  <a:gd name="T3" fmla="*/ 60 h 83"/>
                  <a:gd name="T4" fmla="*/ 94 w 110"/>
                  <a:gd name="T5" fmla="*/ 69 h 83"/>
                  <a:gd name="T6" fmla="*/ 83 w 110"/>
                  <a:gd name="T7" fmla="*/ 76 h 83"/>
                  <a:gd name="T8" fmla="*/ 71 w 110"/>
                  <a:gd name="T9" fmla="*/ 80 h 83"/>
                  <a:gd name="T10" fmla="*/ 59 w 110"/>
                  <a:gd name="T11" fmla="*/ 83 h 83"/>
                  <a:gd name="T12" fmla="*/ 46 w 110"/>
                  <a:gd name="T13" fmla="*/ 81 h 83"/>
                  <a:gd name="T14" fmla="*/ 33 w 110"/>
                  <a:gd name="T15" fmla="*/ 77 h 83"/>
                  <a:gd name="T16" fmla="*/ 22 w 110"/>
                  <a:gd name="T17" fmla="*/ 70 h 83"/>
                  <a:gd name="T18" fmla="*/ 13 w 110"/>
                  <a:gd name="T19" fmla="*/ 61 h 83"/>
                  <a:gd name="T20" fmla="*/ 7 w 110"/>
                  <a:gd name="T21" fmla="*/ 50 h 83"/>
                  <a:gd name="T22" fmla="*/ 2 w 110"/>
                  <a:gd name="T23" fmla="*/ 38 h 83"/>
                  <a:gd name="T24" fmla="*/ 0 w 110"/>
                  <a:gd name="T25" fmla="*/ 26 h 83"/>
                  <a:gd name="T26" fmla="*/ 1 w 110"/>
                  <a:gd name="T27" fmla="*/ 13 h 83"/>
                  <a:gd name="T28" fmla="*/ 6 w 110"/>
                  <a:gd name="T29" fmla="*/ 0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3"/>
                  <a:gd name="T47" fmla="*/ 110 w 110"/>
                  <a:gd name="T48" fmla="*/ 83 h 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3">
                    <a:moveTo>
                      <a:pt x="110" y="49"/>
                    </a:moveTo>
                    <a:lnTo>
                      <a:pt x="103" y="60"/>
                    </a:lnTo>
                    <a:lnTo>
                      <a:pt x="94" y="69"/>
                    </a:lnTo>
                    <a:lnTo>
                      <a:pt x="83" y="76"/>
                    </a:lnTo>
                    <a:lnTo>
                      <a:pt x="71" y="80"/>
                    </a:lnTo>
                    <a:lnTo>
                      <a:pt x="59" y="83"/>
                    </a:lnTo>
                    <a:lnTo>
                      <a:pt x="46" y="81"/>
                    </a:lnTo>
                    <a:lnTo>
                      <a:pt x="33" y="77"/>
                    </a:lnTo>
                    <a:lnTo>
                      <a:pt x="22" y="70"/>
                    </a:lnTo>
                    <a:lnTo>
                      <a:pt x="13" y="61"/>
                    </a:lnTo>
                    <a:lnTo>
                      <a:pt x="7" y="50"/>
                    </a:lnTo>
                    <a:lnTo>
                      <a:pt x="2" y="38"/>
                    </a:lnTo>
                    <a:lnTo>
                      <a:pt x="0" y="26"/>
                    </a:lnTo>
                    <a:lnTo>
                      <a:pt x="1" y="13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3" name="Freeform 353"/>
              <p:cNvSpPr>
                <a:spLocks/>
              </p:cNvSpPr>
              <p:nvPr/>
            </p:nvSpPr>
            <p:spPr bwMode="auto">
              <a:xfrm>
                <a:off x="1603" y="1930"/>
                <a:ext cx="22" cy="17"/>
              </a:xfrm>
              <a:custGeom>
                <a:avLst/>
                <a:gdLst>
                  <a:gd name="T0" fmla="*/ 53 w 110"/>
                  <a:gd name="T1" fmla="*/ 58 h 82"/>
                  <a:gd name="T2" fmla="*/ 0 w 110"/>
                  <a:gd name="T3" fmla="*/ 33 h 82"/>
                  <a:gd name="T4" fmla="*/ 7 w 110"/>
                  <a:gd name="T5" fmla="*/ 22 h 82"/>
                  <a:gd name="T6" fmla="*/ 16 w 110"/>
                  <a:gd name="T7" fmla="*/ 13 h 82"/>
                  <a:gd name="T8" fmla="*/ 27 w 110"/>
                  <a:gd name="T9" fmla="*/ 6 h 82"/>
                  <a:gd name="T10" fmla="*/ 39 w 110"/>
                  <a:gd name="T11" fmla="*/ 1 h 82"/>
                  <a:gd name="T12" fmla="*/ 52 w 110"/>
                  <a:gd name="T13" fmla="*/ 0 h 82"/>
                  <a:gd name="T14" fmla="*/ 65 w 110"/>
                  <a:gd name="T15" fmla="*/ 1 h 82"/>
                  <a:gd name="T16" fmla="*/ 77 w 110"/>
                  <a:gd name="T17" fmla="*/ 6 h 82"/>
                  <a:gd name="T18" fmla="*/ 88 w 110"/>
                  <a:gd name="T19" fmla="*/ 12 h 82"/>
                  <a:gd name="T20" fmla="*/ 97 w 110"/>
                  <a:gd name="T21" fmla="*/ 21 h 82"/>
                  <a:gd name="T22" fmla="*/ 105 w 110"/>
                  <a:gd name="T23" fmla="*/ 32 h 82"/>
                  <a:gd name="T24" fmla="*/ 109 w 110"/>
                  <a:gd name="T25" fmla="*/ 44 h 82"/>
                  <a:gd name="T26" fmla="*/ 110 w 110"/>
                  <a:gd name="T27" fmla="*/ 57 h 82"/>
                  <a:gd name="T28" fmla="*/ 109 w 110"/>
                  <a:gd name="T29" fmla="*/ 70 h 82"/>
                  <a:gd name="T30" fmla="*/ 105 w 110"/>
                  <a:gd name="T31" fmla="*/ 82 h 82"/>
                  <a:gd name="T32" fmla="*/ 53 w 110"/>
                  <a:gd name="T33" fmla="*/ 58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2"/>
                  <a:gd name="T53" fmla="*/ 110 w 110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2">
                    <a:moveTo>
                      <a:pt x="53" y="58"/>
                    </a:moveTo>
                    <a:lnTo>
                      <a:pt x="0" y="33"/>
                    </a:lnTo>
                    <a:lnTo>
                      <a:pt x="7" y="22"/>
                    </a:lnTo>
                    <a:lnTo>
                      <a:pt x="16" y="13"/>
                    </a:lnTo>
                    <a:lnTo>
                      <a:pt x="27" y="6"/>
                    </a:lnTo>
                    <a:lnTo>
                      <a:pt x="39" y="1"/>
                    </a:lnTo>
                    <a:lnTo>
                      <a:pt x="52" y="0"/>
                    </a:lnTo>
                    <a:lnTo>
                      <a:pt x="65" y="1"/>
                    </a:lnTo>
                    <a:lnTo>
                      <a:pt x="77" y="6"/>
                    </a:lnTo>
                    <a:lnTo>
                      <a:pt x="88" y="12"/>
                    </a:lnTo>
                    <a:lnTo>
                      <a:pt x="97" y="21"/>
                    </a:lnTo>
                    <a:lnTo>
                      <a:pt x="105" y="32"/>
                    </a:lnTo>
                    <a:lnTo>
                      <a:pt x="109" y="44"/>
                    </a:lnTo>
                    <a:lnTo>
                      <a:pt x="110" y="57"/>
                    </a:lnTo>
                    <a:lnTo>
                      <a:pt x="109" y="70"/>
                    </a:lnTo>
                    <a:lnTo>
                      <a:pt x="105" y="82"/>
                    </a:lnTo>
                    <a:lnTo>
                      <a:pt x="53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4" name="Freeform 354"/>
              <p:cNvSpPr>
                <a:spLocks/>
              </p:cNvSpPr>
              <p:nvPr/>
            </p:nvSpPr>
            <p:spPr bwMode="auto">
              <a:xfrm>
                <a:off x="1603" y="1930"/>
                <a:ext cx="22" cy="17"/>
              </a:xfrm>
              <a:custGeom>
                <a:avLst/>
                <a:gdLst>
                  <a:gd name="T0" fmla="*/ 0 w 110"/>
                  <a:gd name="T1" fmla="*/ 33 h 82"/>
                  <a:gd name="T2" fmla="*/ 7 w 110"/>
                  <a:gd name="T3" fmla="*/ 22 h 82"/>
                  <a:gd name="T4" fmla="*/ 16 w 110"/>
                  <a:gd name="T5" fmla="*/ 13 h 82"/>
                  <a:gd name="T6" fmla="*/ 27 w 110"/>
                  <a:gd name="T7" fmla="*/ 6 h 82"/>
                  <a:gd name="T8" fmla="*/ 39 w 110"/>
                  <a:gd name="T9" fmla="*/ 1 h 82"/>
                  <a:gd name="T10" fmla="*/ 52 w 110"/>
                  <a:gd name="T11" fmla="*/ 0 h 82"/>
                  <a:gd name="T12" fmla="*/ 65 w 110"/>
                  <a:gd name="T13" fmla="*/ 1 h 82"/>
                  <a:gd name="T14" fmla="*/ 77 w 110"/>
                  <a:gd name="T15" fmla="*/ 6 h 82"/>
                  <a:gd name="T16" fmla="*/ 88 w 110"/>
                  <a:gd name="T17" fmla="*/ 12 h 82"/>
                  <a:gd name="T18" fmla="*/ 97 w 110"/>
                  <a:gd name="T19" fmla="*/ 21 h 82"/>
                  <a:gd name="T20" fmla="*/ 105 w 110"/>
                  <a:gd name="T21" fmla="*/ 32 h 82"/>
                  <a:gd name="T22" fmla="*/ 109 w 110"/>
                  <a:gd name="T23" fmla="*/ 44 h 82"/>
                  <a:gd name="T24" fmla="*/ 110 w 110"/>
                  <a:gd name="T25" fmla="*/ 57 h 82"/>
                  <a:gd name="T26" fmla="*/ 109 w 110"/>
                  <a:gd name="T27" fmla="*/ 70 h 82"/>
                  <a:gd name="T28" fmla="*/ 105 w 110"/>
                  <a:gd name="T29" fmla="*/ 82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2"/>
                  <a:gd name="T47" fmla="*/ 110 w 110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2">
                    <a:moveTo>
                      <a:pt x="0" y="33"/>
                    </a:moveTo>
                    <a:lnTo>
                      <a:pt x="7" y="22"/>
                    </a:lnTo>
                    <a:lnTo>
                      <a:pt x="16" y="13"/>
                    </a:lnTo>
                    <a:lnTo>
                      <a:pt x="27" y="6"/>
                    </a:lnTo>
                    <a:lnTo>
                      <a:pt x="39" y="1"/>
                    </a:lnTo>
                    <a:lnTo>
                      <a:pt x="52" y="0"/>
                    </a:lnTo>
                    <a:lnTo>
                      <a:pt x="65" y="1"/>
                    </a:lnTo>
                    <a:lnTo>
                      <a:pt x="77" y="6"/>
                    </a:lnTo>
                    <a:lnTo>
                      <a:pt x="88" y="12"/>
                    </a:lnTo>
                    <a:lnTo>
                      <a:pt x="97" y="21"/>
                    </a:lnTo>
                    <a:lnTo>
                      <a:pt x="105" y="32"/>
                    </a:lnTo>
                    <a:lnTo>
                      <a:pt x="109" y="44"/>
                    </a:lnTo>
                    <a:lnTo>
                      <a:pt x="110" y="57"/>
                    </a:lnTo>
                    <a:lnTo>
                      <a:pt x="109" y="70"/>
                    </a:lnTo>
                    <a:lnTo>
                      <a:pt x="105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5" name="Freeform 355"/>
              <p:cNvSpPr>
                <a:spLocks/>
              </p:cNvSpPr>
              <p:nvPr/>
            </p:nvSpPr>
            <p:spPr bwMode="auto">
              <a:xfrm>
                <a:off x="1600" y="1937"/>
                <a:ext cx="24" cy="16"/>
              </a:xfrm>
              <a:custGeom>
                <a:avLst/>
                <a:gdLst>
                  <a:gd name="T0" fmla="*/ 120 w 120"/>
                  <a:gd name="T1" fmla="*/ 49 h 82"/>
                  <a:gd name="T2" fmla="*/ 68 w 120"/>
                  <a:gd name="T3" fmla="*/ 25 h 82"/>
                  <a:gd name="T4" fmla="*/ 15 w 120"/>
                  <a:gd name="T5" fmla="*/ 0 h 82"/>
                  <a:gd name="T6" fmla="*/ 0 w 120"/>
                  <a:gd name="T7" fmla="*/ 34 h 82"/>
                  <a:gd name="T8" fmla="*/ 52 w 120"/>
                  <a:gd name="T9" fmla="*/ 58 h 82"/>
                  <a:gd name="T10" fmla="*/ 104 w 120"/>
                  <a:gd name="T11" fmla="*/ 82 h 82"/>
                  <a:gd name="T12" fmla="*/ 120 w 120"/>
                  <a:gd name="T13" fmla="*/ 49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82"/>
                  <a:gd name="T23" fmla="*/ 120 w 120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82">
                    <a:moveTo>
                      <a:pt x="120" y="49"/>
                    </a:moveTo>
                    <a:lnTo>
                      <a:pt x="68" y="25"/>
                    </a:lnTo>
                    <a:lnTo>
                      <a:pt x="15" y="0"/>
                    </a:lnTo>
                    <a:lnTo>
                      <a:pt x="0" y="34"/>
                    </a:lnTo>
                    <a:lnTo>
                      <a:pt x="52" y="58"/>
                    </a:lnTo>
                    <a:lnTo>
                      <a:pt x="104" y="82"/>
                    </a:lnTo>
                    <a:lnTo>
                      <a:pt x="12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6" name="Freeform 356"/>
              <p:cNvSpPr>
                <a:spLocks/>
              </p:cNvSpPr>
              <p:nvPr/>
            </p:nvSpPr>
            <p:spPr bwMode="auto">
              <a:xfrm>
                <a:off x="1600" y="1937"/>
                <a:ext cx="24" cy="16"/>
              </a:xfrm>
              <a:custGeom>
                <a:avLst/>
                <a:gdLst>
                  <a:gd name="T0" fmla="*/ 120 w 120"/>
                  <a:gd name="T1" fmla="*/ 49 h 82"/>
                  <a:gd name="T2" fmla="*/ 68 w 120"/>
                  <a:gd name="T3" fmla="*/ 25 h 82"/>
                  <a:gd name="T4" fmla="*/ 15 w 120"/>
                  <a:gd name="T5" fmla="*/ 0 h 82"/>
                  <a:gd name="T6" fmla="*/ 0 w 120"/>
                  <a:gd name="T7" fmla="*/ 34 h 82"/>
                  <a:gd name="T8" fmla="*/ 52 w 120"/>
                  <a:gd name="T9" fmla="*/ 58 h 82"/>
                  <a:gd name="T10" fmla="*/ 104 w 120"/>
                  <a:gd name="T11" fmla="*/ 82 h 82"/>
                  <a:gd name="T12" fmla="*/ 120 w 120"/>
                  <a:gd name="T13" fmla="*/ 49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82"/>
                  <a:gd name="T23" fmla="*/ 120 w 120"/>
                  <a:gd name="T24" fmla="*/ 82 h 8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82">
                    <a:moveTo>
                      <a:pt x="120" y="49"/>
                    </a:moveTo>
                    <a:lnTo>
                      <a:pt x="68" y="25"/>
                    </a:lnTo>
                    <a:lnTo>
                      <a:pt x="15" y="0"/>
                    </a:lnTo>
                    <a:lnTo>
                      <a:pt x="0" y="34"/>
                    </a:lnTo>
                    <a:lnTo>
                      <a:pt x="52" y="58"/>
                    </a:lnTo>
                    <a:lnTo>
                      <a:pt x="104" y="82"/>
                    </a:lnTo>
                    <a:lnTo>
                      <a:pt x="12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7" name="Freeform 357"/>
              <p:cNvSpPr>
                <a:spLocks/>
              </p:cNvSpPr>
              <p:nvPr/>
            </p:nvSpPr>
            <p:spPr bwMode="auto">
              <a:xfrm>
                <a:off x="1610" y="1948"/>
                <a:ext cx="11" cy="7"/>
              </a:xfrm>
              <a:custGeom>
                <a:avLst/>
                <a:gdLst>
                  <a:gd name="T0" fmla="*/ 0 w 52"/>
                  <a:gd name="T1" fmla="*/ 0 h 33"/>
                  <a:gd name="T2" fmla="*/ 52 w 52"/>
                  <a:gd name="T3" fmla="*/ 24 h 33"/>
                  <a:gd name="T4" fmla="*/ 48 w 52"/>
                  <a:gd name="T5" fmla="*/ 33 h 33"/>
                  <a:gd name="T6" fmla="*/ 0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0"/>
                    </a:moveTo>
                    <a:lnTo>
                      <a:pt x="52" y="24"/>
                    </a:lnTo>
                    <a:lnTo>
                      <a:pt x="48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8" name="Line 358"/>
              <p:cNvSpPr>
                <a:spLocks noChangeShapeType="1"/>
              </p:cNvSpPr>
              <p:nvPr/>
            </p:nvSpPr>
            <p:spPr bwMode="auto">
              <a:xfrm flipH="1">
                <a:off x="1620" y="195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79" name="Freeform 359"/>
              <p:cNvSpPr>
                <a:spLocks/>
              </p:cNvSpPr>
              <p:nvPr/>
            </p:nvSpPr>
            <p:spPr bwMode="auto">
              <a:xfrm>
                <a:off x="1575" y="1942"/>
                <a:ext cx="45" cy="50"/>
              </a:xfrm>
              <a:custGeom>
                <a:avLst/>
                <a:gdLst>
                  <a:gd name="T0" fmla="*/ 223 w 223"/>
                  <a:gd name="T1" fmla="*/ 66 h 249"/>
                  <a:gd name="T2" fmla="*/ 175 w 223"/>
                  <a:gd name="T3" fmla="*/ 33 h 249"/>
                  <a:gd name="T4" fmla="*/ 127 w 223"/>
                  <a:gd name="T5" fmla="*/ 0 h 249"/>
                  <a:gd name="T6" fmla="*/ 0 w 223"/>
                  <a:gd name="T7" fmla="*/ 183 h 249"/>
                  <a:gd name="T8" fmla="*/ 47 w 223"/>
                  <a:gd name="T9" fmla="*/ 216 h 249"/>
                  <a:gd name="T10" fmla="*/ 95 w 223"/>
                  <a:gd name="T11" fmla="*/ 249 h 249"/>
                  <a:gd name="T12" fmla="*/ 223 w 223"/>
                  <a:gd name="T13" fmla="*/ 66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3"/>
                  <a:gd name="T22" fmla="*/ 0 h 249"/>
                  <a:gd name="T23" fmla="*/ 223 w 223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3" h="249">
                    <a:moveTo>
                      <a:pt x="223" y="66"/>
                    </a:moveTo>
                    <a:lnTo>
                      <a:pt x="175" y="33"/>
                    </a:lnTo>
                    <a:lnTo>
                      <a:pt x="127" y="0"/>
                    </a:lnTo>
                    <a:lnTo>
                      <a:pt x="0" y="183"/>
                    </a:lnTo>
                    <a:lnTo>
                      <a:pt x="47" y="216"/>
                    </a:lnTo>
                    <a:lnTo>
                      <a:pt x="95" y="249"/>
                    </a:lnTo>
                    <a:lnTo>
                      <a:pt x="223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0" name="Freeform 360"/>
              <p:cNvSpPr>
                <a:spLocks/>
              </p:cNvSpPr>
              <p:nvPr/>
            </p:nvSpPr>
            <p:spPr bwMode="auto">
              <a:xfrm>
                <a:off x="1575" y="1942"/>
                <a:ext cx="45" cy="50"/>
              </a:xfrm>
              <a:custGeom>
                <a:avLst/>
                <a:gdLst>
                  <a:gd name="T0" fmla="*/ 223 w 223"/>
                  <a:gd name="T1" fmla="*/ 66 h 249"/>
                  <a:gd name="T2" fmla="*/ 175 w 223"/>
                  <a:gd name="T3" fmla="*/ 33 h 249"/>
                  <a:gd name="T4" fmla="*/ 127 w 223"/>
                  <a:gd name="T5" fmla="*/ 0 h 249"/>
                  <a:gd name="T6" fmla="*/ 0 w 223"/>
                  <a:gd name="T7" fmla="*/ 183 h 249"/>
                  <a:gd name="T8" fmla="*/ 47 w 223"/>
                  <a:gd name="T9" fmla="*/ 216 h 249"/>
                  <a:gd name="T10" fmla="*/ 95 w 223"/>
                  <a:gd name="T11" fmla="*/ 249 h 249"/>
                  <a:gd name="T12" fmla="*/ 223 w 223"/>
                  <a:gd name="T13" fmla="*/ 66 h 2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3"/>
                  <a:gd name="T22" fmla="*/ 0 h 249"/>
                  <a:gd name="T23" fmla="*/ 223 w 223"/>
                  <a:gd name="T24" fmla="*/ 249 h 2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3" h="249">
                    <a:moveTo>
                      <a:pt x="223" y="66"/>
                    </a:moveTo>
                    <a:lnTo>
                      <a:pt x="175" y="33"/>
                    </a:lnTo>
                    <a:lnTo>
                      <a:pt x="127" y="0"/>
                    </a:lnTo>
                    <a:lnTo>
                      <a:pt x="0" y="183"/>
                    </a:lnTo>
                    <a:lnTo>
                      <a:pt x="47" y="216"/>
                    </a:lnTo>
                    <a:lnTo>
                      <a:pt x="95" y="249"/>
                    </a:lnTo>
                    <a:lnTo>
                      <a:pt x="223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1" name="Freeform 361"/>
              <p:cNvSpPr>
                <a:spLocks/>
              </p:cNvSpPr>
              <p:nvPr/>
            </p:nvSpPr>
            <p:spPr bwMode="auto">
              <a:xfrm>
                <a:off x="1585" y="1985"/>
                <a:ext cx="9" cy="8"/>
              </a:xfrm>
              <a:custGeom>
                <a:avLst/>
                <a:gdLst>
                  <a:gd name="T0" fmla="*/ 0 w 48"/>
                  <a:gd name="T1" fmla="*/ 0 h 42"/>
                  <a:gd name="T2" fmla="*/ 48 w 48"/>
                  <a:gd name="T3" fmla="*/ 33 h 42"/>
                  <a:gd name="T4" fmla="*/ 40 w 48"/>
                  <a:gd name="T5" fmla="*/ 42 h 42"/>
                  <a:gd name="T6" fmla="*/ 0 w 4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0" y="0"/>
                    </a:moveTo>
                    <a:lnTo>
                      <a:pt x="48" y="33"/>
                    </a:lnTo>
                    <a:lnTo>
                      <a:pt x="4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2" name="Line 362"/>
              <p:cNvSpPr>
                <a:spLocks noChangeShapeType="1"/>
              </p:cNvSpPr>
              <p:nvPr/>
            </p:nvSpPr>
            <p:spPr bwMode="auto">
              <a:xfrm flipH="1">
                <a:off x="1593" y="19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3" name="Freeform 363"/>
              <p:cNvSpPr>
                <a:spLocks/>
              </p:cNvSpPr>
              <p:nvPr/>
            </p:nvSpPr>
            <p:spPr bwMode="auto">
              <a:xfrm>
                <a:off x="1556" y="1977"/>
                <a:ext cx="37" cy="36"/>
              </a:xfrm>
              <a:custGeom>
                <a:avLst/>
                <a:gdLst>
                  <a:gd name="T0" fmla="*/ 181 w 181"/>
                  <a:gd name="T1" fmla="*/ 84 h 180"/>
                  <a:gd name="T2" fmla="*/ 141 w 181"/>
                  <a:gd name="T3" fmla="*/ 42 h 180"/>
                  <a:gd name="T4" fmla="*/ 101 w 181"/>
                  <a:gd name="T5" fmla="*/ 0 h 180"/>
                  <a:gd name="T6" fmla="*/ 0 w 181"/>
                  <a:gd name="T7" fmla="*/ 95 h 180"/>
                  <a:gd name="T8" fmla="*/ 40 w 181"/>
                  <a:gd name="T9" fmla="*/ 138 h 180"/>
                  <a:gd name="T10" fmla="*/ 80 w 181"/>
                  <a:gd name="T11" fmla="*/ 180 h 180"/>
                  <a:gd name="T12" fmla="*/ 181 w 181"/>
                  <a:gd name="T13" fmla="*/ 84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1"/>
                  <a:gd name="T22" fmla="*/ 0 h 180"/>
                  <a:gd name="T23" fmla="*/ 181 w 181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1" h="180">
                    <a:moveTo>
                      <a:pt x="181" y="84"/>
                    </a:moveTo>
                    <a:lnTo>
                      <a:pt x="141" y="42"/>
                    </a:lnTo>
                    <a:lnTo>
                      <a:pt x="101" y="0"/>
                    </a:lnTo>
                    <a:lnTo>
                      <a:pt x="0" y="95"/>
                    </a:lnTo>
                    <a:lnTo>
                      <a:pt x="40" y="138"/>
                    </a:lnTo>
                    <a:lnTo>
                      <a:pt x="80" y="180"/>
                    </a:lnTo>
                    <a:lnTo>
                      <a:pt x="181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4" name="Freeform 364"/>
              <p:cNvSpPr>
                <a:spLocks/>
              </p:cNvSpPr>
              <p:nvPr/>
            </p:nvSpPr>
            <p:spPr bwMode="auto">
              <a:xfrm>
                <a:off x="1556" y="1977"/>
                <a:ext cx="37" cy="36"/>
              </a:xfrm>
              <a:custGeom>
                <a:avLst/>
                <a:gdLst>
                  <a:gd name="T0" fmla="*/ 181 w 181"/>
                  <a:gd name="T1" fmla="*/ 84 h 180"/>
                  <a:gd name="T2" fmla="*/ 141 w 181"/>
                  <a:gd name="T3" fmla="*/ 42 h 180"/>
                  <a:gd name="T4" fmla="*/ 101 w 181"/>
                  <a:gd name="T5" fmla="*/ 0 h 180"/>
                  <a:gd name="T6" fmla="*/ 0 w 181"/>
                  <a:gd name="T7" fmla="*/ 95 h 180"/>
                  <a:gd name="T8" fmla="*/ 40 w 181"/>
                  <a:gd name="T9" fmla="*/ 138 h 180"/>
                  <a:gd name="T10" fmla="*/ 80 w 181"/>
                  <a:gd name="T11" fmla="*/ 180 h 180"/>
                  <a:gd name="T12" fmla="*/ 181 w 181"/>
                  <a:gd name="T13" fmla="*/ 84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1"/>
                  <a:gd name="T22" fmla="*/ 0 h 180"/>
                  <a:gd name="T23" fmla="*/ 181 w 181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1" h="180">
                    <a:moveTo>
                      <a:pt x="181" y="84"/>
                    </a:moveTo>
                    <a:lnTo>
                      <a:pt x="141" y="42"/>
                    </a:lnTo>
                    <a:lnTo>
                      <a:pt x="101" y="0"/>
                    </a:lnTo>
                    <a:lnTo>
                      <a:pt x="0" y="95"/>
                    </a:lnTo>
                    <a:lnTo>
                      <a:pt x="40" y="138"/>
                    </a:lnTo>
                    <a:lnTo>
                      <a:pt x="80" y="180"/>
                    </a:lnTo>
                    <a:lnTo>
                      <a:pt x="181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5" name="Freeform 365"/>
              <p:cNvSpPr>
                <a:spLocks/>
              </p:cNvSpPr>
              <p:nvPr/>
            </p:nvSpPr>
            <p:spPr bwMode="auto">
              <a:xfrm>
                <a:off x="1553" y="1996"/>
                <a:ext cx="19" cy="20"/>
              </a:xfrm>
              <a:custGeom>
                <a:avLst/>
                <a:gdLst>
                  <a:gd name="T0" fmla="*/ 57 w 97"/>
                  <a:gd name="T1" fmla="*/ 43 h 100"/>
                  <a:gd name="T2" fmla="*/ 97 w 97"/>
                  <a:gd name="T3" fmla="*/ 85 h 100"/>
                  <a:gd name="T4" fmla="*/ 86 w 97"/>
                  <a:gd name="T5" fmla="*/ 92 h 100"/>
                  <a:gd name="T6" fmla="*/ 75 w 97"/>
                  <a:gd name="T7" fmla="*/ 98 h 100"/>
                  <a:gd name="T8" fmla="*/ 62 w 97"/>
                  <a:gd name="T9" fmla="*/ 100 h 100"/>
                  <a:gd name="T10" fmla="*/ 50 w 97"/>
                  <a:gd name="T11" fmla="*/ 99 h 100"/>
                  <a:gd name="T12" fmla="*/ 36 w 97"/>
                  <a:gd name="T13" fmla="*/ 97 h 100"/>
                  <a:gd name="T14" fmla="*/ 25 w 97"/>
                  <a:gd name="T15" fmla="*/ 90 h 100"/>
                  <a:gd name="T16" fmla="*/ 15 w 97"/>
                  <a:gd name="T17" fmla="*/ 83 h 100"/>
                  <a:gd name="T18" fmla="*/ 7 w 97"/>
                  <a:gd name="T19" fmla="*/ 71 h 100"/>
                  <a:gd name="T20" fmla="*/ 2 w 97"/>
                  <a:gd name="T21" fmla="*/ 60 h 100"/>
                  <a:gd name="T22" fmla="*/ 0 w 97"/>
                  <a:gd name="T23" fmla="*/ 47 h 100"/>
                  <a:gd name="T24" fmla="*/ 1 w 97"/>
                  <a:gd name="T25" fmla="*/ 35 h 100"/>
                  <a:gd name="T26" fmla="*/ 3 w 97"/>
                  <a:gd name="T27" fmla="*/ 21 h 100"/>
                  <a:gd name="T28" fmla="*/ 10 w 97"/>
                  <a:gd name="T29" fmla="*/ 10 h 100"/>
                  <a:gd name="T30" fmla="*/ 17 w 97"/>
                  <a:gd name="T31" fmla="*/ 0 h 100"/>
                  <a:gd name="T32" fmla="*/ 57 w 97"/>
                  <a:gd name="T33" fmla="*/ 43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100"/>
                  <a:gd name="T53" fmla="*/ 97 w 97"/>
                  <a:gd name="T54" fmla="*/ 100 h 1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100">
                    <a:moveTo>
                      <a:pt x="57" y="43"/>
                    </a:moveTo>
                    <a:lnTo>
                      <a:pt x="97" y="85"/>
                    </a:lnTo>
                    <a:lnTo>
                      <a:pt x="86" y="92"/>
                    </a:lnTo>
                    <a:lnTo>
                      <a:pt x="75" y="98"/>
                    </a:lnTo>
                    <a:lnTo>
                      <a:pt x="62" y="100"/>
                    </a:lnTo>
                    <a:lnTo>
                      <a:pt x="50" y="99"/>
                    </a:lnTo>
                    <a:lnTo>
                      <a:pt x="36" y="97"/>
                    </a:lnTo>
                    <a:lnTo>
                      <a:pt x="25" y="90"/>
                    </a:lnTo>
                    <a:lnTo>
                      <a:pt x="15" y="83"/>
                    </a:lnTo>
                    <a:lnTo>
                      <a:pt x="7" y="71"/>
                    </a:lnTo>
                    <a:lnTo>
                      <a:pt x="2" y="60"/>
                    </a:lnTo>
                    <a:lnTo>
                      <a:pt x="0" y="47"/>
                    </a:lnTo>
                    <a:lnTo>
                      <a:pt x="1" y="35"/>
                    </a:lnTo>
                    <a:lnTo>
                      <a:pt x="3" y="21"/>
                    </a:lnTo>
                    <a:lnTo>
                      <a:pt x="10" y="10"/>
                    </a:lnTo>
                    <a:lnTo>
                      <a:pt x="17" y="0"/>
                    </a:lnTo>
                    <a:lnTo>
                      <a:pt x="57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6" name="Freeform 366"/>
              <p:cNvSpPr>
                <a:spLocks/>
              </p:cNvSpPr>
              <p:nvPr/>
            </p:nvSpPr>
            <p:spPr bwMode="auto">
              <a:xfrm>
                <a:off x="1553" y="1996"/>
                <a:ext cx="19" cy="20"/>
              </a:xfrm>
              <a:custGeom>
                <a:avLst/>
                <a:gdLst>
                  <a:gd name="T0" fmla="*/ 97 w 97"/>
                  <a:gd name="T1" fmla="*/ 85 h 100"/>
                  <a:gd name="T2" fmla="*/ 86 w 97"/>
                  <a:gd name="T3" fmla="*/ 92 h 100"/>
                  <a:gd name="T4" fmla="*/ 75 w 97"/>
                  <a:gd name="T5" fmla="*/ 98 h 100"/>
                  <a:gd name="T6" fmla="*/ 62 w 97"/>
                  <a:gd name="T7" fmla="*/ 100 h 100"/>
                  <a:gd name="T8" fmla="*/ 50 w 97"/>
                  <a:gd name="T9" fmla="*/ 99 h 100"/>
                  <a:gd name="T10" fmla="*/ 36 w 97"/>
                  <a:gd name="T11" fmla="*/ 97 h 100"/>
                  <a:gd name="T12" fmla="*/ 25 w 97"/>
                  <a:gd name="T13" fmla="*/ 90 h 100"/>
                  <a:gd name="T14" fmla="*/ 15 w 97"/>
                  <a:gd name="T15" fmla="*/ 83 h 100"/>
                  <a:gd name="T16" fmla="*/ 7 w 97"/>
                  <a:gd name="T17" fmla="*/ 71 h 100"/>
                  <a:gd name="T18" fmla="*/ 2 w 97"/>
                  <a:gd name="T19" fmla="*/ 60 h 100"/>
                  <a:gd name="T20" fmla="*/ 0 w 97"/>
                  <a:gd name="T21" fmla="*/ 47 h 100"/>
                  <a:gd name="T22" fmla="*/ 1 w 97"/>
                  <a:gd name="T23" fmla="*/ 35 h 100"/>
                  <a:gd name="T24" fmla="*/ 3 w 97"/>
                  <a:gd name="T25" fmla="*/ 21 h 100"/>
                  <a:gd name="T26" fmla="*/ 10 w 97"/>
                  <a:gd name="T27" fmla="*/ 10 h 100"/>
                  <a:gd name="T28" fmla="*/ 17 w 97"/>
                  <a:gd name="T29" fmla="*/ 0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7"/>
                  <a:gd name="T46" fmla="*/ 0 h 100"/>
                  <a:gd name="T47" fmla="*/ 97 w 97"/>
                  <a:gd name="T48" fmla="*/ 100 h 1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7" h="100">
                    <a:moveTo>
                      <a:pt x="97" y="85"/>
                    </a:moveTo>
                    <a:lnTo>
                      <a:pt x="86" y="92"/>
                    </a:lnTo>
                    <a:lnTo>
                      <a:pt x="75" y="98"/>
                    </a:lnTo>
                    <a:lnTo>
                      <a:pt x="62" y="100"/>
                    </a:lnTo>
                    <a:lnTo>
                      <a:pt x="50" y="99"/>
                    </a:lnTo>
                    <a:lnTo>
                      <a:pt x="36" y="97"/>
                    </a:lnTo>
                    <a:lnTo>
                      <a:pt x="25" y="90"/>
                    </a:lnTo>
                    <a:lnTo>
                      <a:pt x="15" y="83"/>
                    </a:lnTo>
                    <a:lnTo>
                      <a:pt x="7" y="71"/>
                    </a:lnTo>
                    <a:lnTo>
                      <a:pt x="2" y="60"/>
                    </a:lnTo>
                    <a:lnTo>
                      <a:pt x="0" y="47"/>
                    </a:lnTo>
                    <a:lnTo>
                      <a:pt x="1" y="35"/>
                    </a:lnTo>
                    <a:lnTo>
                      <a:pt x="3" y="21"/>
                    </a:lnTo>
                    <a:lnTo>
                      <a:pt x="10" y="10"/>
                    </a:lnTo>
                    <a:lnTo>
                      <a:pt x="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7" name="Freeform 367"/>
              <p:cNvSpPr>
                <a:spLocks/>
              </p:cNvSpPr>
              <p:nvPr/>
            </p:nvSpPr>
            <p:spPr bwMode="auto">
              <a:xfrm>
                <a:off x="1543" y="2005"/>
                <a:ext cx="17" cy="21"/>
              </a:xfrm>
              <a:custGeom>
                <a:avLst/>
                <a:gdLst>
                  <a:gd name="T0" fmla="*/ 27 w 84"/>
                  <a:gd name="T1" fmla="*/ 57 h 109"/>
                  <a:gd name="T2" fmla="*/ 0 w 84"/>
                  <a:gd name="T3" fmla="*/ 6 h 109"/>
                  <a:gd name="T4" fmla="*/ 11 w 84"/>
                  <a:gd name="T5" fmla="*/ 2 h 109"/>
                  <a:gd name="T6" fmla="*/ 24 w 84"/>
                  <a:gd name="T7" fmla="*/ 0 h 109"/>
                  <a:gd name="T8" fmla="*/ 38 w 84"/>
                  <a:gd name="T9" fmla="*/ 1 h 109"/>
                  <a:gd name="T10" fmla="*/ 50 w 84"/>
                  <a:gd name="T11" fmla="*/ 4 h 109"/>
                  <a:gd name="T12" fmla="*/ 61 w 84"/>
                  <a:gd name="T13" fmla="*/ 11 h 109"/>
                  <a:gd name="T14" fmla="*/ 70 w 84"/>
                  <a:gd name="T15" fmla="*/ 20 h 109"/>
                  <a:gd name="T16" fmla="*/ 78 w 84"/>
                  <a:gd name="T17" fmla="*/ 31 h 109"/>
                  <a:gd name="T18" fmla="*/ 82 w 84"/>
                  <a:gd name="T19" fmla="*/ 42 h 109"/>
                  <a:gd name="T20" fmla="*/ 84 w 84"/>
                  <a:gd name="T21" fmla="*/ 55 h 109"/>
                  <a:gd name="T22" fmla="*/ 83 w 84"/>
                  <a:gd name="T23" fmla="*/ 69 h 109"/>
                  <a:gd name="T24" fmla="*/ 80 w 84"/>
                  <a:gd name="T25" fmla="*/ 81 h 109"/>
                  <a:gd name="T26" fmla="*/ 73 w 84"/>
                  <a:gd name="T27" fmla="*/ 92 h 109"/>
                  <a:gd name="T28" fmla="*/ 64 w 84"/>
                  <a:gd name="T29" fmla="*/ 101 h 109"/>
                  <a:gd name="T30" fmla="*/ 53 w 84"/>
                  <a:gd name="T31" fmla="*/ 109 h 109"/>
                  <a:gd name="T32" fmla="*/ 27 w 84"/>
                  <a:gd name="T33" fmla="*/ 57 h 1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109"/>
                  <a:gd name="T53" fmla="*/ 84 w 84"/>
                  <a:gd name="T54" fmla="*/ 109 h 1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109">
                    <a:moveTo>
                      <a:pt x="27" y="57"/>
                    </a:moveTo>
                    <a:lnTo>
                      <a:pt x="0" y="6"/>
                    </a:lnTo>
                    <a:lnTo>
                      <a:pt x="11" y="2"/>
                    </a:lnTo>
                    <a:lnTo>
                      <a:pt x="24" y="0"/>
                    </a:lnTo>
                    <a:lnTo>
                      <a:pt x="38" y="1"/>
                    </a:lnTo>
                    <a:lnTo>
                      <a:pt x="50" y="4"/>
                    </a:lnTo>
                    <a:lnTo>
                      <a:pt x="61" y="11"/>
                    </a:lnTo>
                    <a:lnTo>
                      <a:pt x="70" y="20"/>
                    </a:lnTo>
                    <a:lnTo>
                      <a:pt x="78" y="31"/>
                    </a:lnTo>
                    <a:lnTo>
                      <a:pt x="82" y="42"/>
                    </a:lnTo>
                    <a:lnTo>
                      <a:pt x="84" y="55"/>
                    </a:lnTo>
                    <a:lnTo>
                      <a:pt x="83" y="69"/>
                    </a:lnTo>
                    <a:lnTo>
                      <a:pt x="80" y="81"/>
                    </a:lnTo>
                    <a:lnTo>
                      <a:pt x="73" y="92"/>
                    </a:lnTo>
                    <a:lnTo>
                      <a:pt x="64" y="101"/>
                    </a:lnTo>
                    <a:lnTo>
                      <a:pt x="53" y="109"/>
                    </a:lnTo>
                    <a:lnTo>
                      <a:pt x="2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8" name="Freeform 368"/>
              <p:cNvSpPr>
                <a:spLocks/>
              </p:cNvSpPr>
              <p:nvPr/>
            </p:nvSpPr>
            <p:spPr bwMode="auto">
              <a:xfrm>
                <a:off x="1543" y="2005"/>
                <a:ext cx="17" cy="21"/>
              </a:xfrm>
              <a:custGeom>
                <a:avLst/>
                <a:gdLst>
                  <a:gd name="T0" fmla="*/ 0 w 84"/>
                  <a:gd name="T1" fmla="*/ 6 h 109"/>
                  <a:gd name="T2" fmla="*/ 11 w 84"/>
                  <a:gd name="T3" fmla="*/ 2 h 109"/>
                  <a:gd name="T4" fmla="*/ 24 w 84"/>
                  <a:gd name="T5" fmla="*/ 0 h 109"/>
                  <a:gd name="T6" fmla="*/ 38 w 84"/>
                  <a:gd name="T7" fmla="*/ 1 h 109"/>
                  <a:gd name="T8" fmla="*/ 50 w 84"/>
                  <a:gd name="T9" fmla="*/ 4 h 109"/>
                  <a:gd name="T10" fmla="*/ 61 w 84"/>
                  <a:gd name="T11" fmla="*/ 11 h 109"/>
                  <a:gd name="T12" fmla="*/ 70 w 84"/>
                  <a:gd name="T13" fmla="*/ 20 h 109"/>
                  <a:gd name="T14" fmla="*/ 78 w 84"/>
                  <a:gd name="T15" fmla="*/ 31 h 109"/>
                  <a:gd name="T16" fmla="*/ 82 w 84"/>
                  <a:gd name="T17" fmla="*/ 42 h 109"/>
                  <a:gd name="T18" fmla="*/ 84 w 84"/>
                  <a:gd name="T19" fmla="*/ 55 h 109"/>
                  <a:gd name="T20" fmla="*/ 83 w 84"/>
                  <a:gd name="T21" fmla="*/ 69 h 109"/>
                  <a:gd name="T22" fmla="*/ 80 w 84"/>
                  <a:gd name="T23" fmla="*/ 81 h 109"/>
                  <a:gd name="T24" fmla="*/ 73 w 84"/>
                  <a:gd name="T25" fmla="*/ 92 h 109"/>
                  <a:gd name="T26" fmla="*/ 64 w 84"/>
                  <a:gd name="T27" fmla="*/ 101 h 109"/>
                  <a:gd name="T28" fmla="*/ 53 w 84"/>
                  <a:gd name="T29" fmla="*/ 109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4"/>
                  <a:gd name="T46" fmla="*/ 0 h 109"/>
                  <a:gd name="T47" fmla="*/ 84 w 84"/>
                  <a:gd name="T48" fmla="*/ 109 h 10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4" h="109">
                    <a:moveTo>
                      <a:pt x="0" y="6"/>
                    </a:moveTo>
                    <a:lnTo>
                      <a:pt x="11" y="2"/>
                    </a:lnTo>
                    <a:lnTo>
                      <a:pt x="24" y="0"/>
                    </a:lnTo>
                    <a:lnTo>
                      <a:pt x="38" y="1"/>
                    </a:lnTo>
                    <a:lnTo>
                      <a:pt x="50" y="4"/>
                    </a:lnTo>
                    <a:lnTo>
                      <a:pt x="61" y="11"/>
                    </a:lnTo>
                    <a:lnTo>
                      <a:pt x="70" y="20"/>
                    </a:lnTo>
                    <a:lnTo>
                      <a:pt x="78" y="31"/>
                    </a:lnTo>
                    <a:lnTo>
                      <a:pt x="82" y="42"/>
                    </a:lnTo>
                    <a:lnTo>
                      <a:pt x="84" y="55"/>
                    </a:lnTo>
                    <a:lnTo>
                      <a:pt x="83" y="69"/>
                    </a:lnTo>
                    <a:lnTo>
                      <a:pt x="80" y="81"/>
                    </a:lnTo>
                    <a:lnTo>
                      <a:pt x="73" y="92"/>
                    </a:lnTo>
                    <a:lnTo>
                      <a:pt x="64" y="101"/>
                    </a:lnTo>
                    <a:lnTo>
                      <a:pt x="53" y="1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89" name="Freeform 369"/>
              <p:cNvSpPr>
                <a:spLocks/>
              </p:cNvSpPr>
              <p:nvPr/>
            </p:nvSpPr>
            <p:spPr bwMode="auto">
              <a:xfrm>
                <a:off x="1519" y="2006"/>
                <a:ext cx="35" cy="33"/>
              </a:xfrm>
              <a:custGeom>
                <a:avLst/>
                <a:gdLst>
                  <a:gd name="T0" fmla="*/ 176 w 176"/>
                  <a:gd name="T1" fmla="*/ 103 h 168"/>
                  <a:gd name="T2" fmla="*/ 150 w 176"/>
                  <a:gd name="T3" fmla="*/ 51 h 168"/>
                  <a:gd name="T4" fmla="*/ 123 w 176"/>
                  <a:gd name="T5" fmla="*/ 0 h 168"/>
                  <a:gd name="T6" fmla="*/ 0 w 176"/>
                  <a:gd name="T7" fmla="*/ 66 h 168"/>
                  <a:gd name="T8" fmla="*/ 26 w 176"/>
                  <a:gd name="T9" fmla="*/ 117 h 168"/>
                  <a:gd name="T10" fmla="*/ 53 w 176"/>
                  <a:gd name="T11" fmla="*/ 168 h 168"/>
                  <a:gd name="T12" fmla="*/ 176 w 176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6"/>
                  <a:gd name="T22" fmla="*/ 0 h 168"/>
                  <a:gd name="T23" fmla="*/ 176 w 176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6" h="168">
                    <a:moveTo>
                      <a:pt x="176" y="103"/>
                    </a:moveTo>
                    <a:lnTo>
                      <a:pt x="150" y="51"/>
                    </a:lnTo>
                    <a:lnTo>
                      <a:pt x="123" y="0"/>
                    </a:lnTo>
                    <a:lnTo>
                      <a:pt x="0" y="66"/>
                    </a:lnTo>
                    <a:lnTo>
                      <a:pt x="26" y="117"/>
                    </a:lnTo>
                    <a:lnTo>
                      <a:pt x="53" y="168"/>
                    </a:lnTo>
                    <a:lnTo>
                      <a:pt x="176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0" name="Freeform 370"/>
              <p:cNvSpPr>
                <a:spLocks/>
              </p:cNvSpPr>
              <p:nvPr/>
            </p:nvSpPr>
            <p:spPr bwMode="auto">
              <a:xfrm>
                <a:off x="1519" y="2006"/>
                <a:ext cx="35" cy="33"/>
              </a:xfrm>
              <a:custGeom>
                <a:avLst/>
                <a:gdLst>
                  <a:gd name="T0" fmla="*/ 176 w 176"/>
                  <a:gd name="T1" fmla="*/ 103 h 168"/>
                  <a:gd name="T2" fmla="*/ 150 w 176"/>
                  <a:gd name="T3" fmla="*/ 51 h 168"/>
                  <a:gd name="T4" fmla="*/ 123 w 176"/>
                  <a:gd name="T5" fmla="*/ 0 h 168"/>
                  <a:gd name="T6" fmla="*/ 0 w 176"/>
                  <a:gd name="T7" fmla="*/ 66 h 168"/>
                  <a:gd name="T8" fmla="*/ 26 w 176"/>
                  <a:gd name="T9" fmla="*/ 117 h 168"/>
                  <a:gd name="T10" fmla="*/ 53 w 176"/>
                  <a:gd name="T11" fmla="*/ 168 h 168"/>
                  <a:gd name="T12" fmla="*/ 176 w 176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6"/>
                  <a:gd name="T22" fmla="*/ 0 h 168"/>
                  <a:gd name="T23" fmla="*/ 176 w 176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6" h="168">
                    <a:moveTo>
                      <a:pt x="176" y="103"/>
                    </a:moveTo>
                    <a:lnTo>
                      <a:pt x="150" y="51"/>
                    </a:lnTo>
                    <a:lnTo>
                      <a:pt x="123" y="0"/>
                    </a:lnTo>
                    <a:lnTo>
                      <a:pt x="0" y="66"/>
                    </a:lnTo>
                    <a:lnTo>
                      <a:pt x="26" y="117"/>
                    </a:lnTo>
                    <a:lnTo>
                      <a:pt x="53" y="168"/>
                    </a:lnTo>
                    <a:lnTo>
                      <a:pt x="176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1" name="Freeform 371"/>
              <p:cNvSpPr>
                <a:spLocks/>
              </p:cNvSpPr>
              <p:nvPr/>
            </p:nvSpPr>
            <p:spPr bwMode="auto">
              <a:xfrm>
                <a:off x="1524" y="2029"/>
                <a:ext cx="5" cy="12"/>
              </a:xfrm>
              <a:custGeom>
                <a:avLst/>
                <a:gdLst>
                  <a:gd name="T0" fmla="*/ 0 w 27"/>
                  <a:gd name="T1" fmla="*/ 0 h 57"/>
                  <a:gd name="T2" fmla="*/ 27 w 27"/>
                  <a:gd name="T3" fmla="*/ 51 h 57"/>
                  <a:gd name="T4" fmla="*/ 22 w 27"/>
                  <a:gd name="T5" fmla="*/ 53 h 57"/>
                  <a:gd name="T6" fmla="*/ 10 w 27"/>
                  <a:gd name="T7" fmla="*/ 57 h 57"/>
                  <a:gd name="T8" fmla="*/ 0 w 2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7"/>
                  <a:gd name="T17" fmla="*/ 27 w 2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7">
                    <a:moveTo>
                      <a:pt x="0" y="0"/>
                    </a:moveTo>
                    <a:lnTo>
                      <a:pt x="27" y="51"/>
                    </a:lnTo>
                    <a:lnTo>
                      <a:pt x="22" y="53"/>
                    </a:lnTo>
                    <a:lnTo>
                      <a:pt x="1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2" name="Freeform 372"/>
              <p:cNvSpPr>
                <a:spLocks/>
              </p:cNvSpPr>
              <p:nvPr/>
            </p:nvSpPr>
            <p:spPr bwMode="auto">
              <a:xfrm>
                <a:off x="1526" y="2039"/>
                <a:ext cx="3" cy="2"/>
              </a:xfrm>
              <a:custGeom>
                <a:avLst/>
                <a:gdLst>
                  <a:gd name="T0" fmla="*/ 17 w 17"/>
                  <a:gd name="T1" fmla="*/ 0 h 6"/>
                  <a:gd name="T2" fmla="*/ 12 w 17"/>
                  <a:gd name="T3" fmla="*/ 2 h 6"/>
                  <a:gd name="T4" fmla="*/ 0 w 17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6"/>
                  <a:gd name="T11" fmla="*/ 17 w 17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6">
                    <a:moveTo>
                      <a:pt x="17" y="0"/>
                    </a:moveTo>
                    <a:lnTo>
                      <a:pt x="12" y="2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3" name="Freeform 373"/>
              <p:cNvSpPr>
                <a:spLocks/>
              </p:cNvSpPr>
              <p:nvPr/>
            </p:nvSpPr>
            <p:spPr bwMode="auto">
              <a:xfrm>
                <a:off x="1489" y="2018"/>
                <a:ext cx="37" cy="28"/>
              </a:xfrm>
              <a:custGeom>
                <a:avLst/>
                <a:gdLst>
                  <a:gd name="T0" fmla="*/ 183 w 183"/>
                  <a:gd name="T1" fmla="*/ 114 h 141"/>
                  <a:gd name="T2" fmla="*/ 173 w 183"/>
                  <a:gd name="T3" fmla="*/ 57 h 141"/>
                  <a:gd name="T4" fmla="*/ 163 w 183"/>
                  <a:gd name="T5" fmla="*/ 0 h 141"/>
                  <a:gd name="T6" fmla="*/ 0 w 183"/>
                  <a:gd name="T7" fmla="*/ 28 h 141"/>
                  <a:gd name="T8" fmla="*/ 10 w 183"/>
                  <a:gd name="T9" fmla="*/ 85 h 141"/>
                  <a:gd name="T10" fmla="*/ 20 w 183"/>
                  <a:gd name="T11" fmla="*/ 141 h 141"/>
                  <a:gd name="T12" fmla="*/ 183 w 183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1"/>
                  <a:gd name="T23" fmla="*/ 183 w 18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1">
                    <a:moveTo>
                      <a:pt x="183" y="114"/>
                    </a:moveTo>
                    <a:lnTo>
                      <a:pt x="173" y="57"/>
                    </a:lnTo>
                    <a:lnTo>
                      <a:pt x="163" y="0"/>
                    </a:lnTo>
                    <a:lnTo>
                      <a:pt x="0" y="28"/>
                    </a:lnTo>
                    <a:lnTo>
                      <a:pt x="10" y="85"/>
                    </a:lnTo>
                    <a:lnTo>
                      <a:pt x="20" y="141"/>
                    </a:lnTo>
                    <a:lnTo>
                      <a:pt x="183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4" name="Freeform 374"/>
              <p:cNvSpPr>
                <a:spLocks/>
              </p:cNvSpPr>
              <p:nvPr/>
            </p:nvSpPr>
            <p:spPr bwMode="auto">
              <a:xfrm>
                <a:off x="1489" y="2018"/>
                <a:ext cx="37" cy="28"/>
              </a:xfrm>
              <a:custGeom>
                <a:avLst/>
                <a:gdLst>
                  <a:gd name="T0" fmla="*/ 183 w 183"/>
                  <a:gd name="T1" fmla="*/ 114 h 141"/>
                  <a:gd name="T2" fmla="*/ 173 w 183"/>
                  <a:gd name="T3" fmla="*/ 57 h 141"/>
                  <a:gd name="T4" fmla="*/ 163 w 183"/>
                  <a:gd name="T5" fmla="*/ 0 h 141"/>
                  <a:gd name="T6" fmla="*/ 0 w 183"/>
                  <a:gd name="T7" fmla="*/ 28 h 141"/>
                  <a:gd name="T8" fmla="*/ 10 w 183"/>
                  <a:gd name="T9" fmla="*/ 85 h 141"/>
                  <a:gd name="T10" fmla="*/ 20 w 183"/>
                  <a:gd name="T11" fmla="*/ 141 h 141"/>
                  <a:gd name="T12" fmla="*/ 183 w 183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41"/>
                  <a:gd name="T23" fmla="*/ 183 w 183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41">
                    <a:moveTo>
                      <a:pt x="183" y="114"/>
                    </a:moveTo>
                    <a:lnTo>
                      <a:pt x="173" y="57"/>
                    </a:lnTo>
                    <a:lnTo>
                      <a:pt x="163" y="0"/>
                    </a:lnTo>
                    <a:lnTo>
                      <a:pt x="0" y="28"/>
                    </a:lnTo>
                    <a:lnTo>
                      <a:pt x="10" y="85"/>
                    </a:lnTo>
                    <a:lnTo>
                      <a:pt x="20" y="141"/>
                    </a:lnTo>
                    <a:lnTo>
                      <a:pt x="183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5" name="Freeform 375"/>
              <p:cNvSpPr>
                <a:spLocks/>
              </p:cNvSpPr>
              <p:nvPr/>
            </p:nvSpPr>
            <p:spPr bwMode="auto">
              <a:xfrm>
                <a:off x="1480" y="2023"/>
                <a:ext cx="13" cy="23"/>
              </a:xfrm>
              <a:custGeom>
                <a:avLst/>
                <a:gdLst>
                  <a:gd name="T0" fmla="*/ 57 w 67"/>
                  <a:gd name="T1" fmla="*/ 57 h 114"/>
                  <a:gd name="T2" fmla="*/ 67 w 67"/>
                  <a:gd name="T3" fmla="*/ 113 h 114"/>
                  <a:gd name="T4" fmla="*/ 54 w 67"/>
                  <a:gd name="T5" fmla="*/ 114 h 114"/>
                  <a:gd name="T6" fmla="*/ 42 w 67"/>
                  <a:gd name="T7" fmla="*/ 112 h 114"/>
                  <a:gd name="T8" fmla="*/ 30 w 67"/>
                  <a:gd name="T9" fmla="*/ 108 h 114"/>
                  <a:gd name="T10" fmla="*/ 18 w 67"/>
                  <a:gd name="T11" fmla="*/ 100 h 114"/>
                  <a:gd name="T12" fmla="*/ 11 w 67"/>
                  <a:gd name="T13" fmla="*/ 90 h 114"/>
                  <a:gd name="T14" fmla="*/ 4 w 67"/>
                  <a:gd name="T15" fmla="*/ 79 h 114"/>
                  <a:gd name="T16" fmla="*/ 1 w 67"/>
                  <a:gd name="T17" fmla="*/ 67 h 114"/>
                  <a:gd name="T18" fmla="*/ 0 w 67"/>
                  <a:gd name="T19" fmla="*/ 53 h 114"/>
                  <a:gd name="T20" fmla="*/ 2 w 67"/>
                  <a:gd name="T21" fmla="*/ 41 h 114"/>
                  <a:gd name="T22" fmla="*/ 6 w 67"/>
                  <a:gd name="T23" fmla="*/ 29 h 114"/>
                  <a:gd name="T24" fmla="*/ 14 w 67"/>
                  <a:gd name="T25" fmla="*/ 18 h 114"/>
                  <a:gd name="T26" fmla="*/ 24 w 67"/>
                  <a:gd name="T27" fmla="*/ 10 h 114"/>
                  <a:gd name="T28" fmla="*/ 35 w 67"/>
                  <a:gd name="T29" fmla="*/ 3 h 114"/>
                  <a:gd name="T30" fmla="*/ 47 w 67"/>
                  <a:gd name="T31" fmla="*/ 0 h 114"/>
                  <a:gd name="T32" fmla="*/ 57 w 67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"/>
                  <a:gd name="T52" fmla="*/ 0 h 114"/>
                  <a:gd name="T53" fmla="*/ 67 w 67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" h="114">
                    <a:moveTo>
                      <a:pt x="57" y="57"/>
                    </a:moveTo>
                    <a:lnTo>
                      <a:pt x="67" y="113"/>
                    </a:lnTo>
                    <a:lnTo>
                      <a:pt x="54" y="114"/>
                    </a:lnTo>
                    <a:lnTo>
                      <a:pt x="42" y="112"/>
                    </a:lnTo>
                    <a:lnTo>
                      <a:pt x="30" y="108"/>
                    </a:lnTo>
                    <a:lnTo>
                      <a:pt x="18" y="100"/>
                    </a:lnTo>
                    <a:lnTo>
                      <a:pt x="11" y="90"/>
                    </a:lnTo>
                    <a:lnTo>
                      <a:pt x="4" y="79"/>
                    </a:lnTo>
                    <a:lnTo>
                      <a:pt x="1" y="67"/>
                    </a:lnTo>
                    <a:lnTo>
                      <a:pt x="0" y="53"/>
                    </a:lnTo>
                    <a:lnTo>
                      <a:pt x="2" y="41"/>
                    </a:lnTo>
                    <a:lnTo>
                      <a:pt x="6" y="29"/>
                    </a:lnTo>
                    <a:lnTo>
                      <a:pt x="14" y="18"/>
                    </a:lnTo>
                    <a:lnTo>
                      <a:pt x="24" y="10"/>
                    </a:lnTo>
                    <a:lnTo>
                      <a:pt x="35" y="3"/>
                    </a:lnTo>
                    <a:lnTo>
                      <a:pt x="47" y="0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6" name="Freeform 376"/>
              <p:cNvSpPr>
                <a:spLocks/>
              </p:cNvSpPr>
              <p:nvPr/>
            </p:nvSpPr>
            <p:spPr bwMode="auto">
              <a:xfrm>
                <a:off x="1480" y="2023"/>
                <a:ext cx="13" cy="23"/>
              </a:xfrm>
              <a:custGeom>
                <a:avLst/>
                <a:gdLst>
                  <a:gd name="T0" fmla="*/ 67 w 67"/>
                  <a:gd name="T1" fmla="*/ 113 h 114"/>
                  <a:gd name="T2" fmla="*/ 54 w 67"/>
                  <a:gd name="T3" fmla="*/ 114 h 114"/>
                  <a:gd name="T4" fmla="*/ 42 w 67"/>
                  <a:gd name="T5" fmla="*/ 112 h 114"/>
                  <a:gd name="T6" fmla="*/ 30 w 67"/>
                  <a:gd name="T7" fmla="*/ 108 h 114"/>
                  <a:gd name="T8" fmla="*/ 18 w 67"/>
                  <a:gd name="T9" fmla="*/ 100 h 114"/>
                  <a:gd name="T10" fmla="*/ 11 w 67"/>
                  <a:gd name="T11" fmla="*/ 90 h 114"/>
                  <a:gd name="T12" fmla="*/ 4 w 67"/>
                  <a:gd name="T13" fmla="*/ 79 h 114"/>
                  <a:gd name="T14" fmla="*/ 1 w 67"/>
                  <a:gd name="T15" fmla="*/ 67 h 114"/>
                  <a:gd name="T16" fmla="*/ 0 w 67"/>
                  <a:gd name="T17" fmla="*/ 53 h 114"/>
                  <a:gd name="T18" fmla="*/ 2 w 67"/>
                  <a:gd name="T19" fmla="*/ 41 h 114"/>
                  <a:gd name="T20" fmla="*/ 6 w 67"/>
                  <a:gd name="T21" fmla="*/ 29 h 114"/>
                  <a:gd name="T22" fmla="*/ 14 w 67"/>
                  <a:gd name="T23" fmla="*/ 18 h 114"/>
                  <a:gd name="T24" fmla="*/ 24 w 67"/>
                  <a:gd name="T25" fmla="*/ 10 h 114"/>
                  <a:gd name="T26" fmla="*/ 35 w 67"/>
                  <a:gd name="T27" fmla="*/ 3 h 114"/>
                  <a:gd name="T28" fmla="*/ 47 w 67"/>
                  <a:gd name="T29" fmla="*/ 0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"/>
                  <a:gd name="T46" fmla="*/ 0 h 114"/>
                  <a:gd name="T47" fmla="*/ 67 w 67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" h="114">
                    <a:moveTo>
                      <a:pt x="67" y="113"/>
                    </a:moveTo>
                    <a:lnTo>
                      <a:pt x="54" y="114"/>
                    </a:lnTo>
                    <a:lnTo>
                      <a:pt x="42" y="112"/>
                    </a:lnTo>
                    <a:lnTo>
                      <a:pt x="30" y="108"/>
                    </a:lnTo>
                    <a:lnTo>
                      <a:pt x="18" y="100"/>
                    </a:lnTo>
                    <a:lnTo>
                      <a:pt x="11" y="90"/>
                    </a:lnTo>
                    <a:lnTo>
                      <a:pt x="4" y="79"/>
                    </a:lnTo>
                    <a:lnTo>
                      <a:pt x="1" y="67"/>
                    </a:lnTo>
                    <a:lnTo>
                      <a:pt x="0" y="53"/>
                    </a:lnTo>
                    <a:lnTo>
                      <a:pt x="2" y="41"/>
                    </a:lnTo>
                    <a:lnTo>
                      <a:pt x="6" y="29"/>
                    </a:lnTo>
                    <a:lnTo>
                      <a:pt x="14" y="18"/>
                    </a:lnTo>
                    <a:lnTo>
                      <a:pt x="24" y="10"/>
                    </a:lnTo>
                    <a:lnTo>
                      <a:pt x="35" y="3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7" name="Line 377"/>
              <p:cNvSpPr>
                <a:spLocks noChangeShapeType="1"/>
              </p:cNvSpPr>
              <p:nvPr/>
            </p:nvSpPr>
            <p:spPr bwMode="auto">
              <a:xfrm flipV="1">
                <a:off x="2156" y="1246"/>
                <a:ext cx="1" cy="15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198" name="Rectangle 378"/>
              <p:cNvSpPr>
                <a:spLocks noChangeArrowheads="1"/>
              </p:cNvSpPr>
              <p:nvPr/>
            </p:nvSpPr>
            <p:spPr bwMode="auto">
              <a:xfrm>
                <a:off x="2199" y="1199"/>
                <a:ext cx="13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2000" b="0">
                    <a:solidFill>
                      <a:srgbClr val="000000"/>
                    </a:solidFill>
                  </a:rPr>
                  <a:t>1</a:t>
                </a:r>
                <a:endParaRPr lang="en-US" altLang="zh-CN" sz="2000"/>
              </a:p>
            </p:txBody>
          </p:sp>
          <p:sp>
            <p:nvSpPr>
              <p:cNvPr id="37199" name="Line 379"/>
              <p:cNvSpPr>
                <a:spLocks noChangeShapeType="1"/>
              </p:cNvSpPr>
              <p:nvPr/>
            </p:nvSpPr>
            <p:spPr bwMode="auto">
              <a:xfrm>
                <a:off x="1491" y="1740"/>
                <a:ext cx="1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0" name="Line 380"/>
              <p:cNvSpPr>
                <a:spLocks noChangeShapeType="1"/>
              </p:cNvSpPr>
              <p:nvPr/>
            </p:nvSpPr>
            <p:spPr bwMode="auto">
              <a:xfrm>
                <a:off x="1667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1" name="Line 381"/>
              <p:cNvSpPr>
                <a:spLocks noChangeShapeType="1"/>
              </p:cNvSpPr>
              <p:nvPr/>
            </p:nvSpPr>
            <p:spPr bwMode="auto">
              <a:xfrm>
                <a:off x="1689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2" name="Line 382"/>
              <p:cNvSpPr>
                <a:spLocks noChangeShapeType="1"/>
              </p:cNvSpPr>
              <p:nvPr/>
            </p:nvSpPr>
            <p:spPr bwMode="auto">
              <a:xfrm>
                <a:off x="1866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3" name="Line 383"/>
              <p:cNvSpPr>
                <a:spLocks noChangeShapeType="1"/>
              </p:cNvSpPr>
              <p:nvPr/>
            </p:nvSpPr>
            <p:spPr bwMode="auto">
              <a:xfrm>
                <a:off x="1888" y="1740"/>
                <a:ext cx="16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4" name="Line 384"/>
              <p:cNvSpPr>
                <a:spLocks noChangeShapeType="1"/>
              </p:cNvSpPr>
              <p:nvPr/>
            </p:nvSpPr>
            <p:spPr bwMode="auto">
              <a:xfrm>
                <a:off x="2066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5" name="Line 385"/>
              <p:cNvSpPr>
                <a:spLocks noChangeShapeType="1"/>
              </p:cNvSpPr>
              <p:nvPr/>
            </p:nvSpPr>
            <p:spPr bwMode="auto">
              <a:xfrm>
                <a:off x="2088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6" name="Line 386"/>
              <p:cNvSpPr>
                <a:spLocks noChangeShapeType="1"/>
              </p:cNvSpPr>
              <p:nvPr/>
            </p:nvSpPr>
            <p:spPr bwMode="auto">
              <a:xfrm>
                <a:off x="2265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7" name="Line 387"/>
              <p:cNvSpPr>
                <a:spLocks noChangeShapeType="1"/>
              </p:cNvSpPr>
              <p:nvPr/>
            </p:nvSpPr>
            <p:spPr bwMode="auto">
              <a:xfrm>
                <a:off x="2287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8" name="Line 388"/>
              <p:cNvSpPr>
                <a:spLocks noChangeShapeType="1"/>
              </p:cNvSpPr>
              <p:nvPr/>
            </p:nvSpPr>
            <p:spPr bwMode="auto">
              <a:xfrm>
                <a:off x="2464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09" name="Line 389"/>
              <p:cNvSpPr>
                <a:spLocks noChangeShapeType="1"/>
              </p:cNvSpPr>
              <p:nvPr/>
            </p:nvSpPr>
            <p:spPr bwMode="auto">
              <a:xfrm>
                <a:off x="2486" y="1740"/>
                <a:ext cx="16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0" name="Line 390"/>
              <p:cNvSpPr>
                <a:spLocks noChangeShapeType="1"/>
              </p:cNvSpPr>
              <p:nvPr/>
            </p:nvSpPr>
            <p:spPr bwMode="auto">
              <a:xfrm>
                <a:off x="2664" y="174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1" name="Line 391"/>
              <p:cNvSpPr>
                <a:spLocks noChangeShapeType="1"/>
              </p:cNvSpPr>
              <p:nvPr/>
            </p:nvSpPr>
            <p:spPr bwMode="auto">
              <a:xfrm>
                <a:off x="2685" y="1740"/>
                <a:ext cx="16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2" name="Line 392"/>
              <p:cNvSpPr>
                <a:spLocks noChangeShapeType="1"/>
              </p:cNvSpPr>
              <p:nvPr/>
            </p:nvSpPr>
            <p:spPr bwMode="auto">
              <a:xfrm>
                <a:off x="2863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3" name="Line 393"/>
              <p:cNvSpPr>
                <a:spLocks noChangeShapeType="1"/>
              </p:cNvSpPr>
              <p:nvPr/>
            </p:nvSpPr>
            <p:spPr bwMode="auto">
              <a:xfrm>
                <a:off x="2885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4" name="Line 394"/>
              <p:cNvSpPr>
                <a:spLocks noChangeShapeType="1"/>
              </p:cNvSpPr>
              <p:nvPr/>
            </p:nvSpPr>
            <p:spPr bwMode="auto">
              <a:xfrm>
                <a:off x="3062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5" name="Line 395"/>
              <p:cNvSpPr>
                <a:spLocks noChangeShapeType="1"/>
              </p:cNvSpPr>
              <p:nvPr/>
            </p:nvSpPr>
            <p:spPr bwMode="auto">
              <a:xfrm>
                <a:off x="3084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6" name="Line 396"/>
              <p:cNvSpPr>
                <a:spLocks noChangeShapeType="1"/>
              </p:cNvSpPr>
              <p:nvPr/>
            </p:nvSpPr>
            <p:spPr bwMode="auto">
              <a:xfrm>
                <a:off x="3261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7" name="Line 397"/>
              <p:cNvSpPr>
                <a:spLocks noChangeShapeType="1"/>
              </p:cNvSpPr>
              <p:nvPr/>
            </p:nvSpPr>
            <p:spPr bwMode="auto">
              <a:xfrm>
                <a:off x="3283" y="1740"/>
                <a:ext cx="16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8" name="Line 398"/>
              <p:cNvSpPr>
                <a:spLocks noChangeShapeType="1"/>
              </p:cNvSpPr>
              <p:nvPr/>
            </p:nvSpPr>
            <p:spPr bwMode="auto">
              <a:xfrm>
                <a:off x="3461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19" name="Line 399"/>
              <p:cNvSpPr>
                <a:spLocks noChangeShapeType="1"/>
              </p:cNvSpPr>
              <p:nvPr/>
            </p:nvSpPr>
            <p:spPr bwMode="auto">
              <a:xfrm>
                <a:off x="3483" y="1740"/>
                <a:ext cx="15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0" name="Line 400"/>
              <p:cNvSpPr>
                <a:spLocks noChangeShapeType="1"/>
              </p:cNvSpPr>
              <p:nvPr/>
            </p:nvSpPr>
            <p:spPr bwMode="auto">
              <a:xfrm>
                <a:off x="3660" y="1740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1" name="Line 401"/>
              <p:cNvSpPr>
                <a:spLocks noChangeShapeType="1"/>
              </p:cNvSpPr>
              <p:nvPr/>
            </p:nvSpPr>
            <p:spPr bwMode="auto">
              <a:xfrm>
                <a:off x="3682" y="1740"/>
                <a:ext cx="15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2" name="Line 402"/>
              <p:cNvSpPr>
                <a:spLocks noChangeShapeType="1"/>
              </p:cNvSpPr>
              <p:nvPr/>
            </p:nvSpPr>
            <p:spPr bwMode="auto">
              <a:xfrm>
                <a:off x="2156" y="2080"/>
                <a:ext cx="1" cy="15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3" name="Freeform 403"/>
              <p:cNvSpPr>
                <a:spLocks/>
              </p:cNvSpPr>
              <p:nvPr/>
            </p:nvSpPr>
            <p:spPr bwMode="auto">
              <a:xfrm>
                <a:off x="1490" y="1344"/>
                <a:ext cx="13" cy="23"/>
              </a:xfrm>
              <a:custGeom>
                <a:avLst/>
                <a:gdLst>
                  <a:gd name="T0" fmla="*/ 6 w 64"/>
                  <a:gd name="T1" fmla="*/ 58 h 115"/>
                  <a:gd name="T2" fmla="*/ 0 w 64"/>
                  <a:gd name="T3" fmla="*/ 0 h 115"/>
                  <a:gd name="T4" fmla="*/ 13 w 64"/>
                  <a:gd name="T5" fmla="*/ 0 h 115"/>
                  <a:gd name="T6" fmla="*/ 25 w 64"/>
                  <a:gd name="T7" fmla="*/ 3 h 115"/>
                  <a:gd name="T8" fmla="*/ 37 w 64"/>
                  <a:gd name="T9" fmla="*/ 9 h 115"/>
                  <a:gd name="T10" fmla="*/ 47 w 64"/>
                  <a:gd name="T11" fmla="*/ 17 h 115"/>
                  <a:gd name="T12" fmla="*/ 55 w 64"/>
                  <a:gd name="T13" fmla="*/ 27 h 115"/>
                  <a:gd name="T14" fmla="*/ 61 w 64"/>
                  <a:gd name="T15" fmla="*/ 39 h 115"/>
                  <a:gd name="T16" fmla="*/ 64 w 64"/>
                  <a:gd name="T17" fmla="*/ 51 h 115"/>
                  <a:gd name="T18" fmla="*/ 64 w 64"/>
                  <a:gd name="T19" fmla="*/ 64 h 115"/>
                  <a:gd name="T20" fmla="*/ 61 w 64"/>
                  <a:gd name="T21" fmla="*/ 77 h 115"/>
                  <a:gd name="T22" fmla="*/ 55 w 64"/>
                  <a:gd name="T23" fmla="*/ 89 h 115"/>
                  <a:gd name="T24" fmla="*/ 47 w 64"/>
                  <a:gd name="T25" fmla="*/ 99 h 115"/>
                  <a:gd name="T26" fmla="*/ 37 w 64"/>
                  <a:gd name="T27" fmla="*/ 107 h 115"/>
                  <a:gd name="T28" fmla="*/ 25 w 64"/>
                  <a:gd name="T29" fmla="*/ 112 h 115"/>
                  <a:gd name="T30" fmla="*/ 13 w 64"/>
                  <a:gd name="T31" fmla="*/ 115 h 115"/>
                  <a:gd name="T32" fmla="*/ 6 w 64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"/>
                  <a:gd name="T52" fmla="*/ 0 h 115"/>
                  <a:gd name="T53" fmla="*/ 64 w 64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" h="115">
                    <a:moveTo>
                      <a:pt x="6" y="58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3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5" y="27"/>
                    </a:lnTo>
                    <a:lnTo>
                      <a:pt x="61" y="39"/>
                    </a:lnTo>
                    <a:lnTo>
                      <a:pt x="64" y="51"/>
                    </a:lnTo>
                    <a:lnTo>
                      <a:pt x="64" y="64"/>
                    </a:lnTo>
                    <a:lnTo>
                      <a:pt x="61" y="77"/>
                    </a:lnTo>
                    <a:lnTo>
                      <a:pt x="55" y="89"/>
                    </a:lnTo>
                    <a:lnTo>
                      <a:pt x="47" y="99"/>
                    </a:lnTo>
                    <a:lnTo>
                      <a:pt x="37" y="107"/>
                    </a:lnTo>
                    <a:lnTo>
                      <a:pt x="25" y="112"/>
                    </a:lnTo>
                    <a:lnTo>
                      <a:pt x="13" y="115"/>
                    </a:lnTo>
                    <a:lnTo>
                      <a:pt x="6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4" name="Freeform 404"/>
              <p:cNvSpPr>
                <a:spLocks/>
              </p:cNvSpPr>
              <p:nvPr/>
            </p:nvSpPr>
            <p:spPr bwMode="auto">
              <a:xfrm>
                <a:off x="1490" y="1344"/>
                <a:ext cx="13" cy="23"/>
              </a:xfrm>
              <a:custGeom>
                <a:avLst/>
                <a:gdLst>
                  <a:gd name="T0" fmla="*/ 0 w 64"/>
                  <a:gd name="T1" fmla="*/ 0 h 115"/>
                  <a:gd name="T2" fmla="*/ 13 w 64"/>
                  <a:gd name="T3" fmla="*/ 0 h 115"/>
                  <a:gd name="T4" fmla="*/ 25 w 64"/>
                  <a:gd name="T5" fmla="*/ 3 h 115"/>
                  <a:gd name="T6" fmla="*/ 37 w 64"/>
                  <a:gd name="T7" fmla="*/ 9 h 115"/>
                  <a:gd name="T8" fmla="*/ 47 w 64"/>
                  <a:gd name="T9" fmla="*/ 17 h 115"/>
                  <a:gd name="T10" fmla="*/ 55 w 64"/>
                  <a:gd name="T11" fmla="*/ 27 h 115"/>
                  <a:gd name="T12" fmla="*/ 61 w 64"/>
                  <a:gd name="T13" fmla="*/ 39 h 115"/>
                  <a:gd name="T14" fmla="*/ 64 w 64"/>
                  <a:gd name="T15" fmla="*/ 51 h 115"/>
                  <a:gd name="T16" fmla="*/ 64 w 64"/>
                  <a:gd name="T17" fmla="*/ 64 h 115"/>
                  <a:gd name="T18" fmla="*/ 61 w 64"/>
                  <a:gd name="T19" fmla="*/ 77 h 115"/>
                  <a:gd name="T20" fmla="*/ 55 w 64"/>
                  <a:gd name="T21" fmla="*/ 89 h 115"/>
                  <a:gd name="T22" fmla="*/ 47 w 64"/>
                  <a:gd name="T23" fmla="*/ 99 h 115"/>
                  <a:gd name="T24" fmla="*/ 37 w 64"/>
                  <a:gd name="T25" fmla="*/ 107 h 115"/>
                  <a:gd name="T26" fmla="*/ 25 w 64"/>
                  <a:gd name="T27" fmla="*/ 112 h 115"/>
                  <a:gd name="T28" fmla="*/ 13 w 64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4"/>
                  <a:gd name="T46" fmla="*/ 0 h 115"/>
                  <a:gd name="T47" fmla="*/ 64 w 64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4" h="115">
                    <a:moveTo>
                      <a:pt x="0" y="0"/>
                    </a:moveTo>
                    <a:lnTo>
                      <a:pt x="13" y="0"/>
                    </a:lnTo>
                    <a:lnTo>
                      <a:pt x="25" y="3"/>
                    </a:lnTo>
                    <a:lnTo>
                      <a:pt x="37" y="9"/>
                    </a:lnTo>
                    <a:lnTo>
                      <a:pt x="47" y="17"/>
                    </a:lnTo>
                    <a:lnTo>
                      <a:pt x="55" y="27"/>
                    </a:lnTo>
                    <a:lnTo>
                      <a:pt x="61" y="39"/>
                    </a:lnTo>
                    <a:lnTo>
                      <a:pt x="64" y="51"/>
                    </a:lnTo>
                    <a:lnTo>
                      <a:pt x="64" y="64"/>
                    </a:lnTo>
                    <a:lnTo>
                      <a:pt x="61" y="77"/>
                    </a:lnTo>
                    <a:lnTo>
                      <a:pt x="55" y="89"/>
                    </a:lnTo>
                    <a:lnTo>
                      <a:pt x="47" y="99"/>
                    </a:lnTo>
                    <a:lnTo>
                      <a:pt x="37" y="107"/>
                    </a:lnTo>
                    <a:lnTo>
                      <a:pt x="25" y="112"/>
                    </a:lnTo>
                    <a:lnTo>
                      <a:pt x="13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5" name="Freeform 405"/>
              <p:cNvSpPr>
                <a:spLocks/>
              </p:cNvSpPr>
              <p:nvPr/>
            </p:nvSpPr>
            <p:spPr bwMode="auto">
              <a:xfrm>
                <a:off x="1450" y="1344"/>
                <a:ext cx="43" cy="28"/>
              </a:xfrm>
              <a:custGeom>
                <a:avLst/>
                <a:gdLst>
                  <a:gd name="T0" fmla="*/ 214 w 214"/>
                  <a:gd name="T1" fmla="*/ 115 h 138"/>
                  <a:gd name="T2" fmla="*/ 207 w 214"/>
                  <a:gd name="T3" fmla="*/ 58 h 138"/>
                  <a:gd name="T4" fmla="*/ 201 w 214"/>
                  <a:gd name="T5" fmla="*/ 0 h 138"/>
                  <a:gd name="T6" fmla="*/ 0 w 214"/>
                  <a:gd name="T7" fmla="*/ 22 h 138"/>
                  <a:gd name="T8" fmla="*/ 6 w 214"/>
                  <a:gd name="T9" fmla="*/ 80 h 138"/>
                  <a:gd name="T10" fmla="*/ 13 w 214"/>
                  <a:gd name="T11" fmla="*/ 138 h 138"/>
                  <a:gd name="T12" fmla="*/ 214 w 214"/>
                  <a:gd name="T13" fmla="*/ 115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138"/>
                  <a:gd name="T23" fmla="*/ 214 w 214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138">
                    <a:moveTo>
                      <a:pt x="214" y="115"/>
                    </a:moveTo>
                    <a:lnTo>
                      <a:pt x="207" y="58"/>
                    </a:lnTo>
                    <a:lnTo>
                      <a:pt x="201" y="0"/>
                    </a:lnTo>
                    <a:lnTo>
                      <a:pt x="0" y="22"/>
                    </a:lnTo>
                    <a:lnTo>
                      <a:pt x="6" y="80"/>
                    </a:lnTo>
                    <a:lnTo>
                      <a:pt x="13" y="138"/>
                    </a:lnTo>
                    <a:lnTo>
                      <a:pt x="214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6" name="Freeform 406"/>
              <p:cNvSpPr>
                <a:spLocks/>
              </p:cNvSpPr>
              <p:nvPr/>
            </p:nvSpPr>
            <p:spPr bwMode="auto">
              <a:xfrm>
                <a:off x="1450" y="1344"/>
                <a:ext cx="43" cy="28"/>
              </a:xfrm>
              <a:custGeom>
                <a:avLst/>
                <a:gdLst>
                  <a:gd name="T0" fmla="*/ 214 w 214"/>
                  <a:gd name="T1" fmla="*/ 115 h 138"/>
                  <a:gd name="T2" fmla="*/ 207 w 214"/>
                  <a:gd name="T3" fmla="*/ 58 h 138"/>
                  <a:gd name="T4" fmla="*/ 201 w 214"/>
                  <a:gd name="T5" fmla="*/ 0 h 138"/>
                  <a:gd name="T6" fmla="*/ 0 w 214"/>
                  <a:gd name="T7" fmla="*/ 22 h 138"/>
                  <a:gd name="T8" fmla="*/ 6 w 214"/>
                  <a:gd name="T9" fmla="*/ 80 h 138"/>
                  <a:gd name="T10" fmla="*/ 13 w 214"/>
                  <a:gd name="T11" fmla="*/ 138 h 138"/>
                  <a:gd name="T12" fmla="*/ 214 w 214"/>
                  <a:gd name="T13" fmla="*/ 115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138"/>
                  <a:gd name="T23" fmla="*/ 214 w 214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138">
                    <a:moveTo>
                      <a:pt x="214" y="115"/>
                    </a:moveTo>
                    <a:lnTo>
                      <a:pt x="207" y="58"/>
                    </a:lnTo>
                    <a:lnTo>
                      <a:pt x="201" y="0"/>
                    </a:lnTo>
                    <a:lnTo>
                      <a:pt x="0" y="22"/>
                    </a:lnTo>
                    <a:lnTo>
                      <a:pt x="6" y="80"/>
                    </a:lnTo>
                    <a:lnTo>
                      <a:pt x="13" y="138"/>
                    </a:lnTo>
                    <a:lnTo>
                      <a:pt x="214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7" name="Freeform 407"/>
              <p:cNvSpPr>
                <a:spLocks/>
              </p:cNvSpPr>
              <p:nvPr/>
            </p:nvSpPr>
            <p:spPr bwMode="auto">
              <a:xfrm>
                <a:off x="1447" y="1348"/>
                <a:ext cx="4" cy="12"/>
              </a:xfrm>
              <a:custGeom>
                <a:avLst/>
                <a:gdLst>
                  <a:gd name="T0" fmla="*/ 19 w 19"/>
                  <a:gd name="T1" fmla="*/ 58 h 58"/>
                  <a:gd name="T2" fmla="*/ 13 w 19"/>
                  <a:gd name="T3" fmla="*/ 0 h 58"/>
                  <a:gd name="T4" fmla="*/ 0 w 19"/>
                  <a:gd name="T5" fmla="*/ 4 h 58"/>
                  <a:gd name="T6" fmla="*/ 19 w 19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58"/>
                  <a:gd name="T14" fmla="*/ 19 w 19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58">
                    <a:moveTo>
                      <a:pt x="19" y="58"/>
                    </a:moveTo>
                    <a:lnTo>
                      <a:pt x="13" y="0"/>
                    </a:lnTo>
                    <a:lnTo>
                      <a:pt x="0" y="4"/>
                    </a:lnTo>
                    <a:lnTo>
                      <a:pt x="19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8" name="Line 408"/>
              <p:cNvSpPr>
                <a:spLocks noChangeShapeType="1"/>
              </p:cNvSpPr>
              <p:nvPr/>
            </p:nvSpPr>
            <p:spPr bwMode="auto">
              <a:xfrm flipH="1">
                <a:off x="1447" y="134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29" name="Freeform 409"/>
              <p:cNvSpPr>
                <a:spLocks/>
              </p:cNvSpPr>
              <p:nvPr/>
            </p:nvSpPr>
            <p:spPr bwMode="auto">
              <a:xfrm>
                <a:off x="1410" y="1349"/>
                <a:ext cx="45" cy="35"/>
              </a:xfrm>
              <a:custGeom>
                <a:avLst/>
                <a:gdLst>
                  <a:gd name="T0" fmla="*/ 226 w 226"/>
                  <a:gd name="T1" fmla="*/ 108 h 172"/>
                  <a:gd name="T2" fmla="*/ 207 w 226"/>
                  <a:gd name="T3" fmla="*/ 54 h 172"/>
                  <a:gd name="T4" fmla="*/ 188 w 226"/>
                  <a:gd name="T5" fmla="*/ 0 h 172"/>
                  <a:gd name="T6" fmla="*/ 0 w 226"/>
                  <a:gd name="T7" fmla="*/ 63 h 172"/>
                  <a:gd name="T8" fmla="*/ 19 w 226"/>
                  <a:gd name="T9" fmla="*/ 117 h 172"/>
                  <a:gd name="T10" fmla="*/ 38 w 226"/>
                  <a:gd name="T11" fmla="*/ 172 h 172"/>
                  <a:gd name="T12" fmla="*/ 226 w 226"/>
                  <a:gd name="T13" fmla="*/ 108 h 1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6"/>
                  <a:gd name="T22" fmla="*/ 0 h 172"/>
                  <a:gd name="T23" fmla="*/ 226 w 226"/>
                  <a:gd name="T24" fmla="*/ 172 h 1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6" h="172">
                    <a:moveTo>
                      <a:pt x="226" y="108"/>
                    </a:moveTo>
                    <a:lnTo>
                      <a:pt x="207" y="54"/>
                    </a:lnTo>
                    <a:lnTo>
                      <a:pt x="188" y="0"/>
                    </a:lnTo>
                    <a:lnTo>
                      <a:pt x="0" y="63"/>
                    </a:lnTo>
                    <a:lnTo>
                      <a:pt x="19" y="117"/>
                    </a:lnTo>
                    <a:lnTo>
                      <a:pt x="38" y="172"/>
                    </a:lnTo>
                    <a:lnTo>
                      <a:pt x="226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0" name="Freeform 410"/>
              <p:cNvSpPr>
                <a:spLocks/>
              </p:cNvSpPr>
              <p:nvPr/>
            </p:nvSpPr>
            <p:spPr bwMode="auto">
              <a:xfrm>
                <a:off x="1410" y="1349"/>
                <a:ext cx="45" cy="35"/>
              </a:xfrm>
              <a:custGeom>
                <a:avLst/>
                <a:gdLst>
                  <a:gd name="T0" fmla="*/ 226 w 226"/>
                  <a:gd name="T1" fmla="*/ 108 h 172"/>
                  <a:gd name="T2" fmla="*/ 207 w 226"/>
                  <a:gd name="T3" fmla="*/ 54 h 172"/>
                  <a:gd name="T4" fmla="*/ 188 w 226"/>
                  <a:gd name="T5" fmla="*/ 0 h 172"/>
                  <a:gd name="T6" fmla="*/ 0 w 226"/>
                  <a:gd name="T7" fmla="*/ 63 h 172"/>
                  <a:gd name="T8" fmla="*/ 19 w 226"/>
                  <a:gd name="T9" fmla="*/ 117 h 172"/>
                  <a:gd name="T10" fmla="*/ 38 w 226"/>
                  <a:gd name="T11" fmla="*/ 172 h 172"/>
                  <a:gd name="T12" fmla="*/ 226 w 226"/>
                  <a:gd name="T13" fmla="*/ 108 h 1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6"/>
                  <a:gd name="T22" fmla="*/ 0 h 172"/>
                  <a:gd name="T23" fmla="*/ 226 w 226"/>
                  <a:gd name="T24" fmla="*/ 172 h 1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6" h="172">
                    <a:moveTo>
                      <a:pt x="226" y="108"/>
                    </a:moveTo>
                    <a:lnTo>
                      <a:pt x="207" y="54"/>
                    </a:lnTo>
                    <a:lnTo>
                      <a:pt x="188" y="0"/>
                    </a:lnTo>
                    <a:lnTo>
                      <a:pt x="0" y="63"/>
                    </a:lnTo>
                    <a:lnTo>
                      <a:pt x="19" y="117"/>
                    </a:lnTo>
                    <a:lnTo>
                      <a:pt x="38" y="172"/>
                    </a:lnTo>
                    <a:lnTo>
                      <a:pt x="226" y="1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1" name="Freeform 411"/>
              <p:cNvSpPr>
                <a:spLocks/>
              </p:cNvSpPr>
              <p:nvPr/>
            </p:nvSpPr>
            <p:spPr bwMode="auto">
              <a:xfrm>
                <a:off x="1407" y="1362"/>
                <a:ext cx="7" cy="11"/>
              </a:xfrm>
              <a:custGeom>
                <a:avLst/>
                <a:gdLst>
                  <a:gd name="T0" fmla="*/ 33 w 33"/>
                  <a:gd name="T1" fmla="*/ 54 h 54"/>
                  <a:gd name="T2" fmla="*/ 14 w 33"/>
                  <a:gd name="T3" fmla="*/ 0 h 54"/>
                  <a:gd name="T4" fmla="*/ 8 w 33"/>
                  <a:gd name="T5" fmla="*/ 2 h 54"/>
                  <a:gd name="T6" fmla="*/ 0 w 33"/>
                  <a:gd name="T7" fmla="*/ 6 h 54"/>
                  <a:gd name="T8" fmla="*/ 33 w 33"/>
                  <a:gd name="T9" fmla="*/ 54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33" y="54"/>
                    </a:moveTo>
                    <a:lnTo>
                      <a:pt x="14" y="0"/>
                    </a:lnTo>
                    <a:lnTo>
                      <a:pt x="8" y="2"/>
                    </a:lnTo>
                    <a:lnTo>
                      <a:pt x="0" y="6"/>
                    </a:lnTo>
                    <a:lnTo>
                      <a:pt x="33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2" name="Freeform 412"/>
              <p:cNvSpPr>
                <a:spLocks/>
              </p:cNvSpPr>
              <p:nvPr/>
            </p:nvSpPr>
            <p:spPr bwMode="auto">
              <a:xfrm>
                <a:off x="1407" y="1362"/>
                <a:ext cx="3" cy="1"/>
              </a:xfrm>
              <a:custGeom>
                <a:avLst/>
                <a:gdLst>
                  <a:gd name="T0" fmla="*/ 14 w 14"/>
                  <a:gd name="T1" fmla="*/ 0 h 6"/>
                  <a:gd name="T2" fmla="*/ 8 w 14"/>
                  <a:gd name="T3" fmla="*/ 2 h 6"/>
                  <a:gd name="T4" fmla="*/ 0 w 14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14" y="0"/>
                    </a:moveTo>
                    <a:lnTo>
                      <a:pt x="8" y="2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3" name="Freeform 413"/>
              <p:cNvSpPr>
                <a:spLocks/>
              </p:cNvSpPr>
              <p:nvPr/>
            </p:nvSpPr>
            <p:spPr bwMode="auto">
              <a:xfrm>
                <a:off x="1343" y="1363"/>
                <a:ext cx="77" cy="63"/>
              </a:xfrm>
              <a:custGeom>
                <a:avLst/>
                <a:gdLst>
                  <a:gd name="T0" fmla="*/ 384 w 384"/>
                  <a:gd name="T1" fmla="*/ 96 h 315"/>
                  <a:gd name="T2" fmla="*/ 352 w 384"/>
                  <a:gd name="T3" fmla="*/ 48 h 315"/>
                  <a:gd name="T4" fmla="*/ 319 w 384"/>
                  <a:gd name="T5" fmla="*/ 0 h 315"/>
                  <a:gd name="T6" fmla="*/ 0 w 384"/>
                  <a:gd name="T7" fmla="*/ 219 h 315"/>
                  <a:gd name="T8" fmla="*/ 32 w 384"/>
                  <a:gd name="T9" fmla="*/ 267 h 315"/>
                  <a:gd name="T10" fmla="*/ 64 w 384"/>
                  <a:gd name="T11" fmla="*/ 315 h 315"/>
                  <a:gd name="T12" fmla="*/ 384 w 384"/>
                  <a:gd name="T13" fmla="*/ 96 h 3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315"/>
                  <a:gd name="T23" fmla="*/ 384 w 384"/>
                  <a:gd name="T24" fmla="*/ 315 h 3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315">
                    <a:moveTo>
                      <a:pt x="384" y="96"/>
                    </a:moveTo>
                    <a:lnTo>
                      <a:pt x="352" y="48"/>
                    </a:lnTo>
                    <a:lnTo>
                      <a:pt x="319" y="0"/>
                    </a:lnTo>
                    <a:lnTo>
                      <a:pt x="0" y="219"/>
                    </a:lnTo>
                    <a:lnTo>
                      <a:pt x="32" y="267"/>
                    </a:lnTo>
                    <a:lnTo>
                      <a:pt x="64" y="315"/>
                    </a:lnTo>
                    <a:lnTo>
                      <a:pt x="384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4" name="Freeform 414"/>
              <p:cNvSpPr>
                <a:spLocks/>
              </p:cNvSpPr>
              <p:nvPr/>
            </p:nvSpPr>
            <p:spPr bwMode="auto">
              <a:xfrm>
                <a:off x="1343" y="1363"/>
                <a:ext cx="77" cy="63"/>
              </a:xfrm>
              <a:custGeom>
                <a:avLst/>
                <a:gdLst>
                  <a:gd name="T0" fmla="*/ 384 w 384"/>
                  <a:gd name="T1" fmla="*/ 96 h 315"/>
                  <a:gd name="T2" fmla="*/ 352 w 384"/>
                  <a:gd name="T3" fmla="*/ 48 h 315"/>
                  <a:gd name="T4" fmla="*/ 319 w 384"/>
                  <a:gd name="T5" fmla="*/ 0 h 315"/>
                  <a:gd name="T6" fmla="*/ 0 w 384"/>
                  <a:gd name="T7" fmla="*/ 219 h 315"/>
                  <a:gd name="T8" fmla="*/ 32 w 384"/>
                  <a:gd name="T9" fmla="*/ 267 h 315"/>
                  <a:gd name="T10" fmla="*/ 64 w 384"/>
                  <a:gd name="T11" fmla="*/ 315 h 315"/>
                  <a:gd name="T12" fmla="*/ 384 w 384"/>
                  <a:gd name="T13" fmla="*/ 96 h 3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4"/>
                  <a:gd name="T22" fmla="*/ 0 h 315"/>
                  <a:gd name="T23" fmla="*/ 384 w 384"/>
                  <a:gd name="T24" fmla="*/ 315 h 3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4" h="315">
                    <a:moveTo>
                      <a:pt x="384" y="96"/>
                    </a:moveTo>
                    <a:lnTo>
                      <a:pt x="352" y="48"/>
                    </a:lnTo>
                    <a:lnTo>
                      <a:pt x="319" y="0"/>
                    </a:lnTo>
                    <a:lnTo>
                      <a:pt x="0" y="219"/>
                    </a:lnTo>
                    <a:lnTo>
                      <a:pt x="32" y="267"/>
                    </a:lnTo>
                    <a:lnTo>
                      <a:pt x="64" y="315"/>
                    </a:lnTo>
                    <a:lnTo>
                      <a:pt x="384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5" name="Freeform 415"/>
              <p:cNvSpPr>
                <a:spLocks/>
              </p:cNvSpPr>
              <p:nvPr/>
            </p:nvSpPr>
            <p:spPr bwMode="auto">
              <a:xfrm>
                <a:off x="1340" y="1407"/>
                <a:ext cx="10" cy="9"/>
              </a:xfrm>
              <a:custGeom>
                <a:avLst/>
                <a:gdLst>
                  <a:gd name="T0" fmla="*/ 46 w 46"/>
                  <a:gd name="T1" fmla="*/ 48 h 48"/>
                  <a:gd name="T2" fmla="*/ 14 w 46"/>
                  <a:gd name="T3" fmla="*/ 0 h 48"/>
                  <a:gd name="T4" fmla="*/ 8 w 46"/>
                  <a:gd name="T5" fmla="*/ 5 h 48"/>
                  <a:gd name="T6" fmla="*/ 0 w 46"/>
                  <a:gd name="T7" fmla="*/ 12 h 48"/>
                  <a:gd name="T8" fmla="*/ 46 w 46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48"/>
                  <a:gd name="T17" fmla="*/ 46 w 46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48">
                    <a:moveTo>
                      <a:pt x="46" y="48"/>
                    </a:moveTo>
                    <a:lnTo>
                      <a:pt x="14" y="0"/>
                    </a:lnTo>
                    <a:lnTo>
                      <a:pt x="8" y="5"/>
                    </a:lnTo>
                    <a:lnTo>
                      <a:pt x="0" y="12"/>
                    </a:lnTo>
                    <a:lnTo>
                      <a:pt x="4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6" name="Freeform 416"/>
              <p:cNvSpPr>
                <a:spLocks/>
              </p:cNvSpPr>
              <p:nvPr/>
            </p:nvSpPr>
            <p:spPr bwMode="auto">
              <a:xfrm>
                <a:off x="1340" y="1407"/>
                <a:ext cx="3" cy="2"/>
              </a:xfrm>
              <a:custGeom>
                <a:avLst/>
                <a:gdLst>
                  <a:gd name="T0" fmla="*/ 14 w 14"/>
                  <a:gd name="T1" fmla="*/ 0 h 12"/>
                  <a:gd name="T2" fmla="*/ 8 w 14"/>
                  <a:gd name="T3" fmla="*/ 5 h 12"/>
                  <a:gd name="T4" fmla="*/ 0 w 14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2"/>
                  <a:gd name="T11" fmla="*/ 14 w 1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2">
                    <a:moveTo>
                      <a:pt x="14" y="0"/>
                    </a:moveTo>
                    <a:lnTo>
                      <a:pt x="8" y="5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7" name="Freeform 417"/>
              <p:cNvSpPr>
                <a:spLocks/>
              </p:cNvSpPr>
              <p:nvPr/>
            </p:nvSpPr>
            <p:spPr bwMode="auto">
              <a:xfrm>
                <a:off x="1292" y="1409"/>
                <a:ext cx="67" cy="75"/>
              </a:xfrm>
              <a:custGeom>
                <a:avLst/>
                <a:gdLst>
                  <a:gd name="T0" fmla="*/ 331 w 331"/>
                  <a:gd name="T1" fmla="*/ 71 h 375"/>
                  <a:gd name="T2" fmla="*/ 286 w 331"/>
                  <a:gd name="T3" fmla="*/ 36 h 375"/>
                  <a:gd name="T4" fmla="*/ 240 w 331"/>
                  <a:gd name="T5" fmla="*/ 0 h 375"/>
                  <a:gd name="T6" fmla="*/ 0 w 331"/>
                  <a:gd name="T7" fmla="*/ 304 h 375"/>
                  <a:gd name="T8" fmla="*/ 45 w 331"/>
                  <a:gd name="T9" fmla="*/ 340 h 375"/>
                  <a:gd name="T10" fmla="*/ 91 w 331"/>
                  <a:gd name="T11" fmla="*/ 375 h 375"/>
                  <a:gd name="T12" fmla="*/ 331 w 331"/>
                  <a:gd name="T13" fmla="*/ 71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"/>
                  <a:gd name="T22" fmla="*/ 0 h 375"/>
                  <a:gd name="T23" fmla="*/ 331 w 331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" h="375">
                    <a:moveTo>
                      <a:pt x="331" y="71"/>
                    </a:moveTo>
                    <a:lnTo>
                      <a:pt x="286" y="36"/>
                    </a:lnTo>
                    <a:lnTo>
                      <a:pt x="240" y="0"/>
                    </a:lnTo>
                    <a:lnTo>
                      <a:pt x="0" y="304"/>
                    </a:lnTo>
                    <a:lnTo>
                      <a:pt x="45" y="340"/>
                    </a:lnTo>
                    <a:lnTo>
                      <a:pt x="91" y="375"/>
                    </a:lnTo>
                    <a:lnTo>
                      <a:pt x="331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8" name="Freeform 418"/>
              <p:cNvSpPr>
                <a:spLocks/>
              </p:cNvSpPr>
              <p:nvPr/>
            </p:nvSpPr>
            <p:spPr bwMode="auto">
              <a:xfrm>
                <a:off x="1292" y="1409"/>
                <a:ext cx="67" cy="75"/>
              </a:xfrm>
              <a:custGeom>
                <a:avLst/>
                <a:gdLst>
                  <a:gd name="T0" fmla="*/ 331 w 331"/>
                  <a:gd name="T1" fmla="*/ 71 h 375"/>
                  <a:gd name="T2" fmla="*/ 286 w 331"/>
                  <a:gd name="T3" fmla="*/ 36 h 375"/>
                  <a:gd name="T4" fmla="*/ 240 w 331"/>
                  <a:gd name="T5" fmla="*/ 0 h 375"/>
                  <a:gd name="T6" fmla="*/ 0 w 331"/>
                  <a:gd name="T7" fmla="*/ 304 h 375"/>
                  <a:gd name="T8" fmla="*/ 45 w 331"/>
                  <a:gd name="T9" fmla="*/ 340 h 375"/>
                  <a:gd name="T10" fmla="*/ 91 w 331"/>
                  <a:gd name="T11" fmla="*/ 375 h 375"/>
                  <a:gd name="T12" fmla="*/ 331 w 331"/>
                  <a:gd name="T13" fmla="*/ 71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1"/>
                  <a:gd name="T22" fmla="*/ 0 h 375"/>
                  <a:gd name="T23" fmla="*/ 331 w 331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1" h="375">
                    <a:moveTo>
                      <a:pt x="331" y="71"/>
                    </a:moveTo>
                    <a:lnTo>
                      <a:pt x="286" y="36"/>
                    </a:lnTo>
                    <a:lnTo>
                      <a:pt x="240" y="0"/>
                    </a:lnTo>
                    <a:lnTo>
                      <a:pt x="0" y="304"/>
                    </a:lnTo>
                    <a:lnTo>
                      <a:pt x="45" y="340"/>
                    </a:lnTo>
                    <a:lnTo>
                      <a:pt x="91" y="375"/>
                    </a:lnTo>
                    <a:lnTo>
                      <a:pt x="331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39" name="Freeform 419"/>
              <p:cNvSpPr>
                <a:spLocks/>
              </p:cNvSpPr>
              <p:nvPr/>
            </p:nvSpPr>
            <p:spPr bwMode="auto">
              <a:xfrm>
                <a:off x="1291" y="1470"/>
                <a:ext cx="10" cy="7"/>
              </a:xfrm>
              <a:custGeom>
                <a:avLst/>
                <a:gdLst>
                  <a:gd name="T0" fmla="*/ 52 w 52"/>
                  <a:gd name="T1" fmla="*/ 36 h 36"/>
                  <a:gd name="T2" fmla="*/ 7 w 52"/>
                  <a:gd name="T3" fmla="*/ 0 h 36"/>
                  <a:gd name="T4" fmla="*/ 0 w 52"/>
                  <a:gd name="T5" fmla="*/ 11 h 36"/>
                  <a:gd name="T6" fmla="*/ 52 w 52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6"/>
                  <a:gd name="T14" fmla="*/ 52 w 52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6">
                    <a:moveTo>
                      <a:pt x="52" y="36"/>
                    </a:moveTo>
                    <a:lnTo>
                      <a:pt x="7" y="0"/>
                    </a:lnTo>
                    <a:lnTo>
                      <a:pt x="0" y="11"/>
                    </a:lnTo>
                    <a:lnTo>
                      <a:pt x="52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0" name="Line 420"/>
              <p:cNvSpPr>
                <a:spLocks noChangeShapeType="1"/>
              </p:cNvSpPr>
              <p:nvPr/>
            </p:nvSpPr>
            <p:spPr bwMode="auto">
              <a:xfrm flipH="1">
                <a:off x="1291" y="147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1" name="Freeform 421"/>
              <p:cNvSpPr>
                <a:spLocks/>
              </p:cNvSpPr>
              <p:nvPr/>
            </p:nvSpPr>
            <p:spPr bwMode="auto">
              <a:xfrm>
                <a:off x="1256" y="1472"/>
                <a:ext cx="56" cy="82"/>
              </a:xfrm>
              <a:custGeom>
                <a:avLst/>
                <a:gdLst>
                  <a:gd name="T0" fmla="*/ 277 w 277"/>
                  <a:gd name="T1" fmla="*/ 49 h 411"/>
                  <a:gd name="T2" fmla="*/ 225 w 277"/>
                  <a:gd name="T3" fmla="*/ 25 h 411"/>
                  <a:gd name="T4" fmla="*/ 173 w 277"/>
                  <a:gd name="T5" fmla="*/ 0 h 411"/>
                  <a:gd name="T6" fmla="*/ 0 w 277"/>
                  <a:gd name="T7" fmla="*/ 362 h 411"/>
                  <a:gd name="T8" fmla="*/ 52 w 277"/>
                  <a:gd name="T9" fmla="*/ 387 h 411"/>
                  <a:gd name="T10" fmla="*/ 104 w 277"/>
                  <a:gd name="T11" fmla="*/ 411 h 411"/>
                  <a:gd name="T12" fmla="*/ 277 w 277"/>
                  <a:gd name="T13" fmla="*/ 49 h 4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7"/>
                  <a:gd name="T22" fmla="*/ 0 h 411"/>
                  <a:gd name="T23" fmla="*/ 277 w 277"/>
                  <a:gd name="T24" fmla="*/ 411 h 4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7" h="411">
                    <a:moveTo>
                      <a:pt x="277" y="49"/>
                    </a:moveTo>
                    <a:lnTo>
                      <a:pt x="225" y="25"/>
                    </a:lnTo>
                    <a:lnTo>
                      <a:pt x="173" y="0"/>
                    </a:lnTo>
                    <a:lnTo>
                      <a:pt x="0" y="362"/>
                    </a:lnTo>
                    <a:lnTo>
                      <a:pt x="52" y="387"/>
                    </a:lnTo>
                    <a:lnTo>
                      <a:pt x="104" y="411"/>
                    </a:lnTo>
                    <a:lnTo>
                      <a:pt x="277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2" name="Freeform 422"/>
              <p:cNvSpPr>
                <a:spLocks/>
              </p:cNvSpPr>
              <p:nvPr/>
            </p:nvSpPr>
            <p:spPr bwMode="auto">
              <a:xfrm>
                <a:off x="1256" y="1472"/>
                <a:ext cx="56" cy="82"/>
              </a:xfrm>
              <a:custGeom>
                <a:avLst/>
                <a:gdLst>
                  <a:gd name="T0" fmla="*/ 277 w 277"/>
                  <a:gd name="T1" fmla="*/ 49 h 411"/>
                  <a:gd name="T2" fmla="*/ 225 w 277"/>
                  <a:gd name="T3" fmla="*/ 25 h 411"/>
                  <a:gd name="T4" fmla="*/ 173 w 277"/>
                  <a:gd name="T5" fmla="*/ 0 h 411"/>
                  <a:gd name="T6" fmla="*/ 0 w 277"/>
                  <a:gd name="T7" fmla="*/ 362 h 411"/>
                  <a:gd name="T8" fmla="*/ 52 w 277"/>
                  <a:gd name="T9" fmla="*/ 387 h 411"/>
                  <a:gd name="T10" fmla="*/ 104 w 277"/>
                  <a:gd name="T11" fmla="*/ 411 h 411"/>
                  <a:gd name="T12" fmla="*/ 277 w 277"/>
                  <a:gd name="T13" fmla="*/ 49 h 4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7"/>
                  <a:gd name="T22" fmla="*/ 0 h 411"/>
                  <a:gd name="T23" fmla="*/ 277 w 277"/>
                  <a:gd name="T24" fmla="*/ 411 h 4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7" h="411">
                    <a:moveTo>
                      <a:pt x="277" y="49"/>
                    </a:moveTo>
                    <a:lnTo>
                      <a:pt x="225" y="25"/>
                    </a:lnTo>
                    <a:lnTo>
                      <a:pt x="173" y="0"/>
                    </a:lnTo>
                    <a:lnTo>
                      <a:pt x="0" y="362"/>
                    </a:lnTo>
                    <a:lnTo>
                      <a:pt x="52" y="387"/>
                    </a:lnTo>
                    <a:lnTo>
                      <a:pt x="104" y="411"/>
                    </a:lnTo>
                    <a:lnTo>
                      <a:pt x="277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3" name="Freeform 423"/>
              <p:cNvSpPr>
                <a:spLocks/>
              </p:cNvSpPr>
              <p:nvPr/>
            </p:nvSpPr>
            <p:spPr bwMode="auto">
              <a:xfrm>
                <a:off x="1256" y="1545"/>
                <a:ext cx="11" cy="5"/>
              </a:xfrm>
              <a:custGeom>
                <a:avLst/>
                <a:gdLst>
                  <a:gd name="T0" fmla="*/ 56 w 56"/>
                  <a:gd name="T1" fmla="*/ 25 h 25"/>
                  <a:gd name="T2" fmla="*/ 4 w 56"/>
                  <a:gd name="T3" fmla="*/ 0 h 25"/>
                  <a:gd name="T4" fmla="*/ 0 w 56"/>
                  <a:gd name="T5" fmla="*/ 9 h 25"/>
                  <a:gd name="T6" fmla="*/ 56 w 56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25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4" name="Line 424"/>
              <p:cNvSpPr>
                <a:spLocks noChangeShapeType="1"/>
              </p:cNvSpPr>
              <p:nvPr/>
            </p:nvSpPr>
            <p:spPr bwMode="auto">
              <a:xfrm flipH="1">
                <a:off x="1256" y="15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5" name="Freeform 425"/>
              <p:cNvSpPr>
                <a:spLocks/>
              </p:cNvSpPr>
              <p:nvPr/>
            </p:nvSpPr>
            <p:spPr bwMode="auto">
              <a:xfrm>
                <a:off x="1234" y="1546"/>
                <a:ext cx="44" cy="87"/>
              </a:xfrm>
              <a:custGeom>
                <a:avLst/>
                <a:gdLst>
                  <a:gd name="T0" fmla="*/ 219 w 219"/>
                  <a:gd name="T1" fmla="*/ 31 h 433"/>
                  <a:gd name="T2" fmla="*/ 164 w 219"/>
                  <a:gd name="T3" fmla="*/ 16 h 433"/>
                  <a:gd name="T4" fmla="*/ 108 w 219"/>
                  <a:gd name="T5" fmla="*/ 0 h 433"/>
                  <a:gd name="T6" fmla="*/ 0 w 219"/>
                  <a:gd name="T7" fmla="*/ 402 h 433"/>
                  <a:gd name="T8" fmla="*/ 55 w 219"/>
                  <a:gd name="T9" fmla="*/ 417 h 433"/>
                  <a:gd name="T10" fmla="*/ 111 w 219"/>
                  <a:gd name="T11" fmla="*/ 433 h 433"/>
                  <a:gd name="T12" fmla="*/ 219 w 219"/>
                  <a:gd name="T13" fmla="*/ 31 h 4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433"/>
                  <a:gd name="T23" fmla="*/ 219 w 219"/>
                  <a:gd name="T24" fmla="*/ 433 h 4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433">
                    <a:moveTo>
                      <a:pt x="219" y="31"/>
                    </a:moveTo>
                    <a:lnTo>
                      <a:pt x="164" y="16"/>
                    </a:lnTo>
                    <a:lnTo>
                      <a:pt x="108" y="0"/>
                    </a:lnTo>
                    <a:lnTo>
                      <a:pt x="0" y="402"/>
                    </a:lnTo>
                    <a:lnTo>
                      <a:pt x="55" y="417"/>
                    </a:lnTo>
                    <a:lnTo>
                      <a:pt x="111" y="433"/>
                    </a:lnTo>
                    <a:lnTo>
                      <a:pt x="219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6" name="Freeform 426"/>
              <p:cNvSpPr>
                <a:spLocks/>
              </p:cNvSpPr>
              <p:nvPr/>
            </p:nvSpPr>
            <p:spPr bwMode="auto">
              <a:xfrm>
                <a:off x="1234" y="1546"/>
                <a:ext cx="44" cy="87"/>
              </a:xfrm>
              <a:custGeom>
                <a:avLst/>
                <a:gdLst>
                  <a:gd name="T0" fmla="*/ 219 w 219"/>
                  <a:gd name="T1" fmla="*/ 31 h 433"/>
                  <a:gd name="T2" fmla="*/ 164 w 219"/>
                  <a:gd name="T3" fmla="*/ 16 h 433"/>
                  <a:gd name="T4" fmla="*/ 108 w 219"/>
                  <a:gd name="T5" fmla="*/ 0 h 433"/>
                  <a:gd name="T6" fmla="*/ 0 w 219"/>
                  <a:gd name="T7" fmla="*/ 402 h 433"/>
                  <a:gd name="T8" fmla="*/ 55 w 219"/>
                  <a:gd name="T9" fmla="*/ 417 h 433"/>
                  <a:gd name="T10" fmla="*/ 111 w 219"/>
                  <a:gd name="T11" fmla="*/ 433 h 433"/>
                  <a:gd name="T12" fmla="*/ 219 w 219"/>
                  <a:gd name="T13" fmla="*/ 31 h 4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"/>
                  <a:gd name="T22" fmla="*/ 0 h 433"/>
                  <a:gd name="T23" fmla="*/ 219 w 219"/>
                  <a:gd name="T24" fmla="*/ 433 h 4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" h="433">
                    <a:moveTo>
                      <a:pt x="219" y="31"/>
                    </a:moveTo>
                    <a:lnTo>
                      <a:pt x="164" y="16"/>
                    </a:lnTo>
                    <a:lnTo>
                      <a:pt x="108" y="0"/>
                    </a:lnTo>
                    <a:lnTo>
                      <a:pt x="0" y="402"/>
                    </a:lnTo>
                    <a:lnTo>
                      <a:pt x="55" y="417"/>
                    </a:lnTo>
                    <a:lnTo>
                      <a:pt x="111" y="433"/>
                    </a:lnTo>
                    <a:lnTo>
                      <a:pt x="219" y="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7" name="Freeform 427"/>
              <p:cNvSpPr>
                <a:spLocks/>
              </p:cNvSpPr>
              <p:nvPr/>
            </p:nvSpPr>
            <p:spPr bwMode="auto">
              <a:xfrm>
                <a:off x="1233" y="1627"/>
                <a:ext cx="12" cy="3"/>
              </a:xfrm>
              <a:custGeom>
                <a:avLst/>
                <a:gdLst>
                  <a:gd name="T0" fmla="*/ 58 w 58"/>
                  <a:gd name="T1" fmla="*/ 15 h 15"/>
                  <a:gd name="T2" fmla="*/ 3 w 58"/>
                  <a:gd name="T3" fmla="*/ 0 h 15"/>
                  <a:gd name="T4" fmla="*/ 0 w 58"/>
                  <a:gd name="T5" fmla="*/ 9 h 15"/>
                  <a:gd name="T6" fmla="*/ 58 w 58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5"/>
                  <a:gd name="T14" fmla="*/ 58 w 58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5">
                    <a:moveTo>
                      <a:pt x="58" y="15"/>
                    </a:moveTo>
                    <a:lnTo>
                      <a:pt x="3" y="0"/>
                    </a:lnTo>
                    <a:lnTo>
                      <a:pt x="0" y="9"/>
                    </a:lnTo>
                    <a:lnTo>
                      <a:pt x="58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8" name="Line 428"/>
              <p:cNvSpPr>
                <a:spLocks noChangeShapeType="1"/>
              </p:cNvSpPr>
              <p:nvPr/>
            </p:nvSpPr>
            <p:spPr bwMode="auto">
              <a:xfrm flipH="1">
                <a:off x="1233" y="162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49" name="Freeform 429"/>
              <p:cNvSpPr>
                <a:spLocks/>
              </p:cNvSpPr>
              <p:nvPr/>
            </p:nvSpPr>
            <p:spPr bwMode="auto">
              <a:xfrm>
                <a:off x="1224" y="1629"/>
                <a:ext cx="33" cy="87"/>
              </a:xfrm>
              <a:custGeom>
                <a:avLst/>
                <a:gdLst>
                  <a:gd name="T0" fmla="*/ 164 w 164"/>
                  <a:gd name="T1" fmla="*/ 13 h 439"/>
                  <a:gd name="T2" fmla="*/ 106 w 164"/>
                  <a:gd name="T3" fmla="*/ 6 h 439"/>
                  <a:gd name="T4" fmla="*/ 48 w 164"/>
                  <a:gd name="T5" fmla="*/ 0 h 439"/>
                  <a:gd name="T6" fmla="*/ 0 w 164"/>
                  <a:gd name="T7" fmla="*/ 426 h 439"/>
                  <a:gd name="T8" fmla="*/ 57 w 164"/>
                  <a:gd name="T9" fmla="*/ 433 h 439"/>
                  <a:gd name="T10" fmla="*/ 115 w 164"/>
                  <a:gd name="T11" fmla="*/ 439 h 439"/>
                  <a:gd name="T12" fmla="*/ 164 w 164"/>
                  <a:gd name="T13" fmla="*/ 13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439"/>
                  <a:gd name="T23" fmla="*/ 164 w 164"/>
                  <a:gd name="T24" fmla="*/ 439 h 4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439">
                    <a:moveTo>
                      <a:pt x="164" y="13"/>
                    </a:moveTo>
                    <a:lnTo>
                      <a:pt x="106" y="6"/>
                    </a:lnTo>
                    <a:lnTo>
                      <a:pt x="48" y="0"/>
                    </a:lnTo>
                    <a:lnTo>
                      <a:pt x="0" y="426"/>
                    </a:lnTo>
                    <a:lnTo>
                      <a:pt x="57" y="433"/>
                    </a:lnTo>
                    <a:lnTo>
                      <a:pt x="115" y="439"/>
                    </a:lnTo>
                    <a:lnTo>
                      <a:pt x="16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0" name="Freeform 430"/>
              <p:cNvSpPr>
                <a:spLocks/>
              </p:cNvSpPr>
              <p:nvPr/>
            </p:nvSpPr>
            <p:spPr bwMode="auto">
              <a:xfrm>
                <a:off x="1224" y="1629"/>
                <a:ext cx="33" cy="87"/>
              </a:xfrm>
              <a:custGeom>
                <a:avLst/>
                <a:gdLst>
                  <a:gd name="T0" fmla="*/ 164 w 164"/>
                  <a:gd name="T1" fmla="*/ 13 h 439"/>
                  <a:gd name="T2" fmla="*/ 106 w 164"/>
                  <a:gd name="T3" fmla="*/ 6 h 439"/>
                  <a:gd name="T4" fmla="*/ 48 w 164"/>
                  <a:gd name="T5" fmla="*/ 0 h 439"/>
                  <a:gd name="T6" fmla="*/ 0 w 164"/>
                  <a:gd name="T7" fmla="*/ 426 h 439"/>
                  <a:gd name="T8" fmla="*/ 57 w 164"/>
                  <a:gd name="T9" fmla="*/ 433 h 439"/>
                  <a:gd name="T10" fmla="*/ 115 w 164"/>
                  <a:gd name="T11" fmla="*/ 439 h 439"/>
                  <a:gd name="T12" fmla="*/ 164 w 164"/>
                  <a:gd name="T13" fmla="*/ 13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439"/>
                  <a:gd name="T23" fmla="*/ 164 w 164"/>
                  <a:gd name="T24" fmla="*/ 439 h 4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439">
                    <a:moveTo>
                      <a:pt x="164" y="13"/>
                    </a:moveTo>
                    <a:lnTo>
                      <a:pt x="106" y="6"/>
                    </a:lnTo>
                    <a:lnTo>
                      <a:pt x="48" y="0"/>
                    </a:lnTo>
                    <a:lnTo>
                      <a:pt x="0" y="426"/>
                    </a:lnTo>
                    <a:lnTo>
                      <a:pt x="57" y="433"/>
                    </a:lnTo>
                    <a:lnTo>
                      <a:pt x="115" y="439"/>
                    </a:lnTo>
                    <a:lnTo>
                      <a:pt x="164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1" name="Freeform 431"/>
              <p:cNvSpPr>
                <a:spLocks/>
              </p:cNvSpPr>
              <p:nvPr/>
            </p:nvSpPr>
            <p:spPr bwMode="auto">
              <a:xfrm>
                <a:off x="1224" y="1714"/>
                <a:ext cx="11" cy="2"/>
              </a:xfrm>
              <a:custGeom>
                <a:avLst/>
                <a:gdLst>
                  <a:gd name="T0" fmla="*/ 57 w 57"/>
                  <a:gd name="T1" fmla="*/ 7 h 9"/>
                  <a:gd name="T2" fmla="*/ 0 w 57"/>
                  <a:gd name="T3" fmla="*/ 0 h 9"/>
                  <a:gd name="T4" fmla="*/ 0 w 57"/>
                  <a:gd name="T5" fmla="*/ 9 h 9"/>
                  <a:gd name="T6" fmla="*/ 57 w 57"/>
                  <a:gd name="T7" fmla="*/ 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9"/>
                  <a:gd name="T14" fmla="*/ 57 w 5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9">
                    <a:moveTo>
                      <a:pt x="57" y="7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5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2" name="Line 432"/>
              <p:cNvSpPr>
                <a:spLocks noChangeShapeType="1"/>
              </p:cNvSpPr>
              <p:nvPr/>
            </p:nvSpPr>
            <p:spPr bwMode="auto">
              <a:xfrm>
                <a:off x="1224" y="171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3" name="Freeform 433"/>
              <p:cNvSpPr>
                <a:spLocks/>
              </p:cNvSpPr>
              <p:nvPr/>
            </p:nvSpPr>
            <p:spPr bwMode="auto">
              <a:xfrm>
                <a:off x="1224" y="1715"/>
                <a:ext cx="25" cy="87"/>
              </a:xfrm>
              <a:custGeom>
                <a:avLst/>
                <a:gdLst>
                  <a:gd name="T0" fmla="*/ 115 w 128"/>
                  <a:gd name="T1" fmla="*/ 0 h 435"/>
                  <a:gd name="T2" fmla="*/ 57 w 128"/>
                  <a:gd name="T3" fmla="*/ 3 h 435"/>
                  <a:gd name="T4" fmla="*/ 0 w 128"/>
                  <a:gd name="T5" fmla="*/ 5 h 435"/>
                  <a:gd name="T6" fmla="*/ 13 w 128"/>
                  <a:gd name="T7" fmla="*/ 435 h 435"/>
                  <a:gd name="T8" fmla="*/ 71 w 128"/>
                  <a:gd name="T9" fmla="*/ 433 h 435"/>
                  <a:gd name="T10" fmla="*/ 128 w 128"/>
                  <a:gd name="T11" fmla="*/ 431 h 435"/>
                  <a:gd name="T12" fmla="*/ 115 w 128"/>
                  <a:gd name="T13" fmla="*/ 0 h 4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435"/>
                  <a:gd name="T23" fmla="*/ 128 w 128"/>
                  <a:gd name="T24" fmla="*/ 435 h 4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435">
                    <a:moveTo>
                      <a:pt x="115" y="0"/>
                    </a:moveTo>
                    <a:lnTo>
                      <a:pt x="57" y="3"/>
                    </a:lnTo>
                    <a:lnTo>
                      <a:pt x="0" y="5"/>
                    </a:lnTo>
                    <a:lnTo>
                      <a:pt x="13" y="435"/>
                    </a:lnTo>
                    <a:lnTo>
                      <a:pt x="71" y="433"/>
                    </a:lnTo>
                    <a:lnTo>
                      <a:pt x="128" y="431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4" name="Freeform 434"/>
              <p:cNvSpPr>
                <a:spLocks/>
              </p:cNvSpPr>
              <p:nvPr/>
            </p:nvSpPr>
            <p:spPr bwMode="auto">
              <a:xfrm>
                <a:off x="1224" y="1715"/>
                <a:ext cx="25" cy="87"/>
              </a:xfrm>
              <a:custGeom>
                <a:avLst/>
                <a:gdLst>
                  <a:gd name="T0" fmla="*/ 115 w 128"/>
                  <a:gd name="T1" fmla="*/ 0 h 435"/>
                  <a:gd name="T2" fmla="*/ 57 w 128"/>
                  <a:gd name="T3" fmla="*/ 3 h 435"/>
                  <a:gd name="T4" fmla="*/ 0 w 128"/>
                  <a:gd name="T5" fmla="*/ 5 h 435"/>
                  <a:gd name="T6" fmla="*/ 13 w 128"/>
                  <a:gd name="T7" fmla="*/ 435 h 435"/>
                  <a:gd name="T8" fmla="*/ 71 w 128"/>
                  <a:gd name="T9" fmla="*/ 433 h 435"/>
                  <a:gd name="T10" fmla="*/ 128 w 128"/>
                  <a:gd name="T11" fmla="*/ 431 h 435"/>
                  <a:gd name="T12" fmla="*/ 115 w 128"/>
                  <a:gd name="T13" fmla="*/ 0 h 4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435"/>
                  <a:gd name="T23" fmla="*/ 128 w 128"/>
                  <a:gd name="T24" fmla="*/ 435 h 4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435">
                    <a:moveTo>
                      <a:pt x="115" y="0"/>
                    </a:moveTo>
                    <a:lnTo>
                      <a:pt x="57" y="3"/>
                    </a:lnTo>
                    <a:lnTo>
                      <a:pt x="0" y="5"/>
                    </a:lnTo>
                    <a:lnTo>
                      <a:pt x="13" y="435"/>
                    </a:lnTo>
                    <a:lnTo>
                      <a:pt x="71" y="433"/>
                    </a:lnTo>
                    <a:lnTo>
                      <a:pt x="128" y="431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5" name="Freeform 435"/>
              <p:cNvSpPr>
                <a:spLocks/>
              </p:cNvSpPr>
              <p:nvPr/>
            </p:nvSpPr>
            <p:spPr bwMode="auto">
              <a:xfrm>
                <a:off x="1226" y="1801"/>
                <a:ext cx="12" cy="2"/>
              </a:xfrm>
              <a:custGeom>
                <a:avLst/>
                <a:gdLst>
                  <a:gd name="T0" fmla="*/ 58 w 58"/>
                  <a:gd name="T1" fmla="*/ 0 h 10"/>
                  <a:gd name="T2" fmla="*/ 0 w 58"/>
                  <a:gd name="T3" fmla="*/ 2 h 10"/>
                  <a:gd name="T4" fmla="*/ 1 w 58"/>
                  <a:gd name="T5" fmla="*/ 10 h 10"/>
                  <a:gd name="T6" fmla="*/ 58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0"/>
                    </a:moveTo>
                    <a:lnTo>
                      <a:pt x="0" y="2"/>
                    </a:lnTo>
                    <a:lnTo>
                      <a:pt x="1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6" name="Line 436"/>
              <p:cNvSpPr>
                <a:spLocks noChangeShapeType="1"/>
              </p:cNvSpPr>
              <p:nvPr/>
            </p:nvSpPr>
            <p:spPr bwMode="auto">
              <a:xfrm>
                <a:off x="1226" y="180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7" name="Freeform 437"/>
              <p:cNvSpPr>
                <a:spLocks/>
              </p:cNvSpPr>
              <p:nvPr/>
            </p:nvSpPr>
            <p:spPr bwMode="auto">
              <a:xfrm>
                <a:off x="1227" y="1799"/>
                <a:ext cx="37" cy="88"/>
              </a:xfrm>
              <a:custGeom>
                <a:avLst/>
                <a:gdLst>
                  <a:gd name="T0" fmla="*/ 113 w 188"/>
                  <a:gd name="T1" fmla="*/ 0 h 437"/>
                  <a:gd name="T2" fmla="*/ 57 w 188"/>
                  <a:gd name="T3" fmla="*/ 10 h 437"/>
                  <a:gd name="T4" fmla="*/ 0 w 188"/>
                  <a:gd name="T5" fmla="*/ 20 h 437"/>
                  <a:gd name="T6" fmla="*/ 74 w 188"/>
                  <a:gd name="T7" fmla="*/ 437 h 437"/>
                  <a:gd name="T8" fmla="*/ 131 w 188"/>
                  <a:gd name="T9" fmla="*/ 427 h 437"/>
                  <a:gd name="T10" fmla="*/ 188 w 188"/>
                  <a:gd name="T11" fmla="*/ 417 h 437"/>
                  <a:gd name="T12" fmla="*/ 113 w 188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437"/>
                  <a:gd name="T23" fmla="*/ 188 w 188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43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74" y="437"/>
                    </a:lnTo>
                    <a:lnTo>
                      <a:pt x="131" y="427"/>
                    </a:lnTo>
                    <a:lnTo>
                      <a:pt x="188" y="41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8" name="Freeform 438"/>
              <p:cNvSpPr>
                <a:spLocks/>
              </p:cNvSpPr>
              <p:nvPr/>
            </p:nvSpPr>
            <p:spPr bwMode="auto">
              <a:xfrm>
                <a:off x="1227" y="1799"/>
                <a:ext cx="37" cy="88"/>
              </a:xfrm>
              <a:custGeom>
                <a:avLst/>
                <a:gdLst>
                  <a:gd name="T0" fmla="*/ 113 w 188"/>
                  <a:gd name="T1" fmla="*/ 0 h 437"/>
                  <a:gd name="T2" fmla="*/ 57 w 188"/>
                  <a:gd name="T3" fmla="*/ 10 h 437"/>
                  <a:gd name="T4" fmla="*/ 0 w 188"/>
                  <a:gd name="T5" fmla="*/ 20 h 437"/>
                  <a:gd name="T6" fmla="*/ 74 w 188"/>
                  <a:gd name="T7" fmla="*/ 437 h 437"/>
                  <a:gd name="T8" fmla="*/ 131 w 188"/>
                  <a:gd name="T9" fmla="*/ 427 h 437"/>
                  <a:gd name="T10" fmla="*/ 188 w 188"/>
                  <a:gd name="T11" fmla="*/ 417 h 437"/>
                  <a:gd name="T12" fmla="*/ 113 w 188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437"/>
                  <a:gd name="T23" fmla="*/ 188 w 188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43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74" y="437"/>
                    </a:lnTo>
                    <a:lnTo>
                      <a:pt x="131" y="427"/>
                    </a:lnTo>
                    <a:lnTo>
                      <a:pt x="188" y="41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59" name="Freeform 439"/>
              <p:cNvSpPr>
                <a:spLocks/>
              </p:cNvSpPr>
              <p:nvPr/>
            </p:nvSpPr>
            <p:spPr bwMode="auto">
              <a:xfrm>
                <a:off x="1241" y="1883"/>
                <a:ext cx="23" cy="13"/>
              </a:xfrm>
              <a:custGeom>
                <a:avLst/>
                <a:gdLst>
                  <a:gd name="T0" fmla="*/ 57 w 115"/>
                  <a:gd name="T1" fmla="*/ 10 h 68"/>
                  <a:gd name="T2" fmla="*/ 114 w 115"/>
                  <a:gd name="T3" fmla="*/ 0 h 68"/>
                  <a:gd name="T4" fmla="*/ 115 w 115"/>
                  <a:gd name="T5" fmla="*/ 13 h 68"/>
                  <a:gd name="T6" fmla="*/ 113 w 115"/>
                  <a:gd name="T7" fmla="*/ 26 h 68"/>
                  <a:gd name="T8" fmla="*/ 108 w 115"/>
                  <a:gd name="T9" fmla="*/ 38 h 68"/>
                  <a:gd name="T10" fmla="*/ 100 w 115"/>
                  <a:gd name="T11" fmla="*/ 48 h 68"/>
                  <a:gd name="T12" fmla="*/ 90 w 115"/>
                  <a:gd name="T13" fmla="*/ 57 h 68"/>
                  <a:gd name="T14" fmla="*/ 79 w 115"/>
                  <a:gd name="T15" fmla="*/ 64 h 68"/>
                  <a:gd name="T16" fmla="*/ 67 w 115"/>
                  <a:gd name="T17" fmla="*/ 67 h 68"/>
                  <a:gd name="T18" fmla="*/ 55 w 115"/>
                  <a:gd name="T19" fmla="*/ 68 h 68"/>
                  <a:gd name="T20" fmla="*/ 41 w 115"/>
                  <a:gd name="T21" fmla="*/ 66 h 68"/>
                  <a:gd name="T22" fmla="*/ 29 w 115"/>
                  <a:gd name="T23" fmla="*/ 62 h 68"/>
                  <a:gd name="T24" fmla="*/ 19 w 115"/>
                  <a:gd name="T25" fmla="*/ 54 h 68"/>
                  <a:gd name="T26" fmla="*/ 10 w 115"/>
                  <a:gd name="T27" fmla="*/ 44 h 68"/>
                  <a:gd name="T28" fmla="*/ 4 w 115"/>
                  <a:gd name="T29" fmla="*/ 33 h 68"/>
                  <a:gd name="T30" fmla="*/ 0 w 115"/>
                  <a:gd name="T31" fmla="*/ 20 h 68"/>
                  <a:gd name="T32" fmla="*/ 57 w 115"/>
                  <a:gd name="T33" fmla="*/ 1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8"/>
                  <a:gd name="T53" fmla="*/ 115 w 115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8">
                    <a:moveTo>
                      <a:pt x="57" y="10"/>
                    </a:moveTo>
                    <a:lnTo>
                      <a:pt x="114" y="0"/>
                    </a:lnTo>
                    <a:lnTo>
                      <a:pt x="115" y="13"/>
                    </a:lnTo>
                    <a:lnTo>
                      <a:pt x="113" y="26"/>
                    </a:lnTo>
                    <a:lnTo>
                      <a:pt x="108" y="38"/>
                    </a:lnTo>
                    <a:lnTo>
                      <a:pt x="100" y="48"/>
                    </a:lnTo>
                    <a:lnTo>
                      <a:pt x="90" y="57"/>
                    </a:lnTo>
                    <a:lnTo>
                      <a:pt x="79" y="64"/>
                    </a:lnTo>
                    <a:lnTo>
                      <a:pt x="67" y="67"/>
                    </a:lnTo>
                    <a:lnTo>
                      <a:pt x="55" y="68"/>
                    </a:lnTo>
                    <a:lnTo>
                      <a:pt x="41" y="66"/>
                    </a:lnTo>
                    <a:lnTo>
                      <a:pt x="29" y="62"/>
                    </a:lnTo>
                    <a:lnTo>
                      <a:pt x="19" y="54"/>
                    </a:lnTo>
                    <a:lnTo>
                      <a:pt x="10" y="44"/>
                    </a:lnTo>
                    <a:lnTo>
                      <a:pt x="4" y="33"/>
                    </a:lnTo>
                    <a:lnTo>
                      <a:pt x="0" y="20"/>
                    </a:lnTo>
                    <a:lnTo>
                      <a:pt x="5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0" name="Freeform 440"/>
              <p:cNvSpPr>
                <a:spLocks/>
              </p:cNvSpPr>
              <p:nvPr/>
            </p:nvSpPr>
            <p:spPr bwMode="auto">
              <a:xfrm>
                <a:off x="1241" y="1883"/>
                <a:ext cx="23" cy="13"/>
              </a:xfrm>
              <a:custGeom>
                <a:avLst/>
                <a:gdLst>
                  <a:gd name="T0" fmla="*/ 114 w 115"/>
                  <a:gd name="T1" fmla="*/ 0 h 68"/>
                  <a:gd name="T2" fmla="*/ 115 w 115"/>
                  <a:gd name="T3" fmla="*/ 13 h 68"/>
                  <a:gd name="T4" fmla="*/ 113 w 115"/>
                  <a:gd name="T5" fmla="*/ 26 h 68"/>
                  <a:gd name="T6" fmla="*/ 108 w 115"/>
                  <a:gd name="T7" fmla="*/ 38 h 68"/>
                  <a:gd name="T8" fmla="*/ 100 w 115"/>
                  <a:gd name="T9" fmla="*/ 48 h 68"/>
                  <a:gd name="T10" fmla="*/ 90 w 115"/>
                  <a:gd name="T11" fmla="*/ 57 h 68"/>
                  <a:gd name="T12" fmla="*/ 79 w 115"/>
                  <a:gd name="T13" fmla="*/ 64 h 68"/>
                  <a:gd name="T14" fmla="*/ 67 w 115"/>
                  <a:gd name="T15" fmla="*/ 67 h 68"/>
                  <a:gd name="T16" fmla="*/ 55 w 115"/>
                  <a:gd name="T17" fmla="*/ 68 h 68"/>
                  <a:gd name="T18" fmla="*/ 41 w 115"/>
                  <a:gd name="T19" fmla="*/ 66 h 68"/>
                  <a:gd name="T20" fmla="*/ 29 w 115"/>
                  <a:gd name="T21" fmla="*/ 62 h 68"/>
                  <a:gd name="T22" fmla="*/ 19 w 115"/>
                  <a:gd name="T23" fmla="*/ 54 h 68"/>
                  <a:gd name="T24" fmla="*/ 10 w 115"/>
                  <a:gd name="T25" fmla="*/ 44 h 68"/>
                  <a:gd name="T26" fmla="*/ 4 w 115"/>
                  <a:gd name="T27" fmla="*/ 33 h 68"/>
                  <a:gd name="T28" fmla="*/ 0 w 115"/>
                  <a:gd name="T29" fmla="*/ 20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8"/>
                  <a:gd name="T47" fmla="*/ 115 w 115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8">
                    <a:moveTo>
                      <a:pt x="114" y="0"/>
                    </a:moveTo>
                    <a:lnTo>
                      <a:pt x="115" y="13"/>
                    </a:lnTo>
                    <a:lnTo>
                      <a:pt x="113" y="26"/>
                    </a:lnTo>
                    <a:lnTo>
                      <a:pt x="108" y="38"/>
                    </a:lnTo>
                    <a:lnTo>
                      <a:pt x="100" y="48"/>
                    </a:lnTo>
                    <a:lnTo>
                      <a:pt x="90" y="57"/>
                    </a:lnTo>
                    <a:lnTo>
                      <a:pt x="79" y="64"/>
                    </a:lnTo>
                    <a:lnTo>
                      <a:pt x="67" y="67"/>
                    </a:lnTo>
                    <a:lnTo>
                      <a:pt x="55" y="68"/>
                    </a:lnTo>
                    <a:lnTo>
                      <a:pt x="41" y="66"/>
                    </a:lnTo>
                    <a:lnTo>
                      <a:pt x="29" y="62"/>
                    </a:lnTo>
                    <a:lnTo>
                      <a:pt x="19" y="54"/>
                    </a:lnTo>
                    <a:lnTo>
                      <a:pt x="10" y="44"/>
                    </a:lnTo>
                    <a:lnTo>
                      <a:pt x="4" y="33"/>
                    </a:lnTo>
                    <a:lnTo>
                      <a:pt x="0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1" name="Freeform 441"/>
              <p:cNvSpPr>
                <a:spLocks/>
              </p:cNvSpPr>
              <p:nvPr/>
            </p:nvSpPr>
            <p:spPr bwMode="auto">
              <a:xfrm>
                <a:off x="1473" y="1363"/>
                <a:ext cx="15" cy="23"/>
              </a:xfrm>
              <a:custGeom>
                <a:avLst/>
                <a:gdLst>
                  <a:gd name="T0" fmla="*/ 58 w 75"/>
                  <a:gd name="T1" fmla="*/ 56 h 114"/>
                  <a:gd name="T2" fmla="*/ 75 w 75"/>
                  <a:gd name="T3" fmla="*/ 111 h 114"/>
                  <a:gd name="T4" fmla="*/ 62 w 75"/>
                  <a:gd name="T5" fmla="*/ 114 h 114"/>
                  <a:gd name="T6" fmla="*/ 49 w 75"/>
                  <a:gd name="T7" fmla="*/ 113 h 114"/>
                  <a:gd name="T8" fmla="*/ 37 w 75"/>
                  <a:gd name="T9" fmla="*/ 109 h 114"/>
                  <a:gd name="T10" fmla="*/ 26 w 75"/>
                  <a:gd name="T11" fmla="*/ 104 h 114"/>
                  <a:gd name="T12" fmla="*/ 16 w 75"/>
                  <a:gd name="T13" fmla="*/ 95 h 114"/>
                  <a:gd name="T14" fmla="*/ 8 w 75"/>
                  <a:gd name="T15" fmla="*/ 85 h 114"/>
                  <a:gd name="T16" fmla="*/ 2 w 75"/>
                  <a:gd name="T17" fmla="*/ 73 h 114"/>
                  <a:gd name="T18" fmla="*/ 0 w 75"/>
                  <a:gd name="T19" fmla="*/ 60 h 114"/>
                  <a:gd name="T20" fmla="*/ 1 w 75"/>
                  <a:gd name="T21" fmla="*/ 47 h 114"/>
                  <a:gd name="T22" fmla="*/ 5 w 75"/>
                  <a:gd name="T23" fmla="*/ 35 h 114"/>
                  <a:gd name="T24" fmla="*/ 10 w 75"/>
                  <a:gd name="T25" fmla="*/ 24 h 114"/>
                  <a:gd name="T26" fmla="*/ 19 w 75"/>
                  <a:gd name="T27" fmla="*/ 14 h 114"/>
                  <a:gd name="T28" fmla="*/ 29 w 75"/>
                  <a:gd name="T29" fmla="*/ 6 h 114"/>
                  <a:gd name="T30" fmla="*/ 41 w 75"/>
                  <a:gd name="T31" fmla="*/ 0 h 114"/>
                  <a:gd name="T32" fmla="*/ 58 w 75"/>
                  <a:gd name="T33" fmla="*/ 56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5"/>
                  <a:gd name="T52" fmla="*/ 0 h 114"/>
                  <a:gd name="T53" fmla="*/ 75 w 75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5" h="114">
                    <a:moveTo>
                      <a:pt x="58" y="56"/>
                    </a:moveTo>
                    <a:lnTo>
                      <a:pt x="75" y="111"/>
                    </a:lnTo>
                    <a:lnTo>
                      <a:pt x="62" y="114"/>
                    </a:lnTo>
                    <a:lnTo>
                      <a:pt x="49" y="113"/>
                    </a:lnTo>
                    <a:lnTo>
                      <a:pt x="37" y="109"/>
                    </a:lnTo>
                    <a:lnTo>
                      <a:pt x="26" y="104"/>
                    </a:lnTo>
                    <a:lnTo>
                      <a:pt x="16" y="95"/>
                    </a:lnTo>
                    <a:lnTo>
                      <a:pt x="8" y="85"/>
                    </a:lnTo>
                    <a:lnTo>
                      <a:pt x="2" y="73"/>
                    </a:lnTo>
                    <a:lnTo>
                      <a:pt x="0" y="60"/>
                    </a:lnTo>
                    <a:lnTo>
                      <a:pt x="1" y="47"/>
                    </a:lnTo>
                    <a:lnTo>
                      <a:pt x="5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29" y="6"/>
                    </a:lnTo>
                    <a:lnTo>
                      <a:pt x="41" y="0"/>
                    </a:lnTo>
                    <a:lnTo>
                      <a:pt x="58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2" name="Freeform 442"/>
              <p:cNvSpPr>
                <a:spLocks/>
              </p:cNvSpPr>
              <p:nvPr/>
            </p:nvSpPr>
            <p:spPr bwMode="auto">
              <a:xfrm>
                <a:off x="1473" y="1363"/>
                <a:ext cx="15" cy="23"/>
              </a:xfrm>
              <a:custGeom>
                <a:avLst/>
                <a:gdLst>
                  <a:gd name="T0" fmla="*/ 75 w 75"/>
                  <a:gd name="T1" fmla="*/ 111 h 114"/>
                  <a:gd name="T2" fmla="*/ 62 w 75"/>
                  <a:gd name="T3" fmla="*/ 114 h 114"/>
                  <a:gd name="T4" fmla="*/ 49 w 75"/>
                  <a:gd name="T5" fmla="*/ 113 h 114"/>
                  <a:gd name="T6" fmla="*/ 37 w 75"/>
                  <a:gd name="T7" fmla="*/ 109 h 114"/>
                  <a:gd name="T8" fmla="*/ 26 w 75"/>
                  <a:gd name="T9" fmla="*/ 104 h 114"/>
                  <a:gd name="T10" fmla="*/ 16 w 75"/>
                  <a:gd name="T11" fmla="*/ 95 h 114"/>
                  <a:gd name="T12" fmla="*/ 8 w 75"/>
                  <a:gd name="T13" fmla="*/ 85 h 114"/>
                  <a:gd name="T14" fmla="*/ 2 w 75"/>
                  <a:gd name="T15" fmla="*/ 73 h 114"/>
                  <a:gd name="T16" fmla="*/ 0 w 75"/>
                  <a:gd name="T17" fmla="*/ 60 h 114"/>
                  <a:gd name="T18" fmla="*/ 1 w 75"/>
                  <a:gd name="T19" fmla="*/ 47 h 114"/>
                  <a:gd name="T20" fmla="*/ 5 w 75"/>
                  <a:gd name="T21" fmla="*/ 35 h 114"/>
                  <a:gd name="T22" fmla="*/ 10 w 75"/>
                  <a:gd name="T23" fmla="*/ 24 h 114"/>
                  <a:gd name="T24" fmla="*/ 19 w 75"/>
                  <a:gd name="T25" fmla="*/ 14 h 114"/>
                  <a:gd name="T26" fmla="*/ 29 w 75"/>
                  <a:gd name="T27" fmla="*/ 6 h 114"/>
                  <a:gd name="T28" fmla="*/ 41 w 75"/>
                  <a:gd name="T29" fmla="*/ 0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5"/>
                  <a:gd name="T46" fmla="*/ 0 h 114"/>
                  <a:gd name="T47" fmla="*/ 75 w 75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5" h="114">
                    <a:moveTo>
                      <a:pt x="75" y="111"/>
                    </a:moveTo>
                    <a:lnTo>
                      <a:pt x="62" y="114"/>
                    </a:lnTo>
                    <a:lnTo>
                      <a:pt x="49" y="113"/>
                    </a:lnTo>
                    <a:lnTo>
                      <a:pt x="37" y="109"/>
                    </a:lnTo>
                    <a:lnTo>
                      <a:pt x="26" y="104"/>
                    </a:lnTo>
                    <a:lnTo>
                      <a:pt x="16" y="95"/>
                    </a:lnTo>
                    <a:lnTo>
                      <a:pt x="8" y="85"/>
                    </a:lnTo>
                    <a:lnTo>
                      <a:pt x="2" y="73"/>
                    </a:lnTo>
                    <a:lnTo>
                      <a:pt x="0" y="60"/>
                    </a:lnTo>
                    <a:lnTo>
                      <a:pt x="1" y="47"/>
                    </a:lnTo>
                    <a:lnTo>
                      <a:pt x="5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29" y="6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3" name="Freeform 443"/>
              <p:cNvSpPr>
                <a:spLocks/>
              </p:cNvSpPr>
              <p:nvPr/>
            </p:nvSpPr>
            <p:spPr bwMode="auto">
              <a:xfrm>
                <a:off x="1481" y="1362"/>
                <a:ext cx="10" cy="23"/>
              </a:xfrm>
              <a:custGeom>
                <a:avLst/>
                <a:gdLst>
                  <a:gd name="T0" fmla="*/ 0 w 48"/>
                  <a:gd name="T1" fmla="*/ 4 h 115"/>
                  <a:gd name="T2" fmla="*/ 17 w 48"/>
                  <a:gd name="T3" fmla="*/ 60 h 115"/>
                  <a:gd name="T4" fmla="*/ 34 w 48"/>
                  <a:gd name="T5" fmla="*/ 115 h 115"/>
                  <a:gd name="T6" fmla="*/ 48 w 48"/>
                  <a:gd name="T7" fmla="*/ 111 h 115"/>
                  <a:gd name="T8" fmla="*/ 31 w 48"/>
                  <a:gd name="T9" fmla="*/ 55 h 115"/>
                  <a:gd name="T10" fmla="*/ 15 w 48"/>
                  <a:gd name="T11" fmla="*/ 0 h 115"/>
                  <a:gd name="T12" fmla="*/ 0 w 48"/>
                  <a:gd name="T13" fmla="*/ 4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15"/>
                  <a:gd name="T23" fmla="*/ 48 w 48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15">
                    <a:moveTo>
                      <a:pt x="0" y="4"/>
                    </a:moveTo>
                    <a:lnTo>
                      <a:pt x="17" y="60"/>
                    </a:lnTo>
                    <a:lnTo>
                      <a:pt x="34" y="115"/>
                    </a:lnTo>
                    <a:lnTo>
                      <a:pt x="48" y="111"/>
                    </a:lnTo>
                    <a:lnTo>
                      <a:pt x="31" y="55"/>
                    </a:lnTo>
                    <a:lnTo>
                      <a:pt x="1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4" name="Freeform 444"/>
              <p:cNvSpPr>
                <a:spLocks/>
              </p:cNvSpPr>
              <p:nvPr/>
            </p:nvSpPr>
            <p:spPr bwMode="auto">
              <a:xfrm>
                <a:off x="1481" y="1362"/>
                <a:ext cx="10" cy="23"/>
              </a:xfrm>
              <a:custGeom>
                <a:avLst/>
                <a:gdLst>
                  <a:gd name="T0" fmla="*/ 0 w 48"/>
                  <a:gd name="T1" fmla="*/ 4 h 115"/>
                  <a:gd name="T2" fmla="*/ 17 w 48"/>
                  <a:gd name="T3" fmla="*/ 60 h 115"/>
                  <a:gd name="T4" fmla="*/ 34 w 48"/>
                  <a:gd name="T5" fmla="*/ 115 h 115"/>
                  <a:gd name="T6" fmla="*/ 48 w 48"/>
                  <a:gd name="T7" fmla="*/ 111 h 115"/>
                  <a:gd name="T8" fmla="*/ 31 w 48"/>
                  <a:gd name="T9" fmla="*/ 55 h 115"/>
                  <a:gd name="T10" fmla="*/ 15 w 48"/>
                  <a:gd name="T11" fmla="*/ 0 h 115"/>
                  <a:gd name="T12" fmla="*/ 0 w 48"/>
                  <a:gd name="T13" fmla="*/ 4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15"/>
                  <a:gd name="T23" fmla="*/ 48 w 48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15">
                    <a:moveTo>
                      <a:pt x="0" y="4"/>
                    </a:moveTo>
                    <a:lnTo>
                      <a:pt x="17" y="60"/>
                    </a:lnTo>
                    <a:lnTo>
                      <a:pt x="34" y="115"/>
                    </a:lnTo>
                    <a:lnTo>
                      <a:pt x="48" y="111"/>
                    </a:lnTo>
                    <a:lnTo>
                      <a:pt x="31" y="55"/>
                    </a:lnTo>
                    <a:lnTo>
                      <a:pt x="15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5" name="Freeform 445"/>
              <p:cNvSpPr>
                <a:spLocks/>
              </p:cNvSpPr>
              <p:nvPr/>
            </p:nvSpPr>
            <p:spPr bwMode="auto">
              <a:xfrm>
                <a:off x="1484" y="1362"/>
                <a:ext cx="15" cy="22"/>
              </a:xfrm>
              <a:custGeom>
                <a:avLst/>
                <a:gdLst>
                  <a:gd name="T0" fmla="*/ 16 w 74"/>
                  <a:gd name="T1" fmla="*/ 57 h 113"/>
                  <a:gd name="T2" fmla="*/ 0 w 74"/>
                  <a:gd name="T3" fmla="*/ 2 h 113"/>
                  <a:gd name="T4" fmla="*/ 12 w 74"/>
                  <a:gd name="T5" fmla="*/ 0 h 113"/>
                  <a:gd name="T6" fmla="*/ 25 w 74"/>
                  <a:gd name="T7" fmla="*/ 1 h 113"/>
                  <a:gd name="T8" fmla="*/ 37 w 74"/>
                  <a:gd name="T9" fmla="*/ 4 h 113"/>
                  <a:gd name="T10" fmla="*/ 49 w 74"/>
                  <a:gd name="T11" fmla="*/ 10 h 113"/>
                  <a:gd name="T12" fmla="*/ 59 w 74"/>
                  <a:gd name="T13" fmla="*/ 19 h 113"/>
                  <a:gd name="T14" fmla="*/ 66 w 74"/>
                  <a:gd name="T15" fmla="*/ 29 h 113"/>
                  <a:gd name="T16" fmla="*/ 72 w 74"/>
                  <a:gd name="T17" fmla="*/ 41 h 113"/>
                  <a:gd name="T18" fmla="*/ 74 w 74"/>
                  <a:gd name="T19" fmla="*/ 53 h 113"/>
                  <a:gd name="T20" fmla="*/ 73 w 74"/>
                  <a:gd name="T21" fmla="*/ 66 h 113"/>
                  <a:gd name="T22" fmla="*/ 70 w 74"/>
                  <a:gd name="T23" fmla="*/ 79 h 113"/>
                  <a:gd name="T24" fmla="*/ 64 w 74"/>
                  <a:gd name="T25" fmla="*/ 90 h 113"/>
                  <a:gd name="T26" fmla="*/ 55 w 74"/>
                  <a:gd name="T27" fmla="*/ 100 h 113"/>
                  <a:gd name="T28" fmla="*/ 45 w 74"/>
                  <a:gd name="T29" fmla="*/ 107 h 113"/>
                  <a:gd name="T30" fmla="*/ 33 w 74"/>
                  <a:gd name="T31" fmla="*/ 113 h 113"/>
                  <a:gd name="T32" fmla="*/ 16 w 74"/>
                  <a:gd name="T33" fmla="*/ 57 h 1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4"/>
                  <a:gd name="T52" fmla="*/ 0 h 113"/>
                  <a:gd name="T53" fmla="*/ 74 w 74"/>
                  <a:gd name="T54" fmla="*/ 113 h 1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4" h="113">
                    <a:moveTo>
                      <a:pt x="16" y="57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25" y="1"/>
                    </a:lnTo>
                    <a:lnTo>
                      <a:pt x="37" y="4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6" y="29"/>
                    </a:lnTo>
                    <a:lnTo>
                      <a:pt x="72" y="41"/>
                    </a:lnTo>
                    <a:lnTo>
                      <a:pt x="74" y="53"/>
                    </a:lnTo>
                    <a:lnTo>
                      <a:pt x="73" y="66"/>
                    </a:lnTo>
                    <a:lnTo>
                      <a:pt x="70" y="79"/>
                    </a:lnTo>
                    <a:lnTo>
                      <a:pt x="64" y="90"/>
                    </a:lnTo>
                    <a:lnTo>
                      <a:pt x="55" y="100"/>
                    </a:lnTo>
                    <a:lnTo>
                      <a:pt x="45" y="107"/>
                    </a:lnTo>
                    <a:lnTo>
                      <a:pt x="33" y="113"/>
                    </a:lnTo>
                    <a:lnTo>
                      <a:pt x="16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6" name="Freeform 446"/>
              <p:cNvSpPr>
                <a:spLocks/>
              </p:cNvSpPr>
              <p:nvPr/>
            </p:nvSpPr>
            <p:spPr bwMode="auto">
              <a:xfrm>
                <a:off x="1484" y="1362"/>
                <a:ext cx="15" cy="22"/>
              </a:xfrm>
              <a:custGeom>
                <a:avLst/>
                <a:gdLst>
                  <a:gd name="T0" fmla="*/ 0 w 74"/>
                  <a:gd name="T1" fmla="*/ 2 h 113"/>
                  <a:gd name="T2" fmla="*/ 12 w 74"/>
                  <a:gd name="T3" fmla="*/ 0 h 113"/>
                  <a:gd name="T4" fmla="*/ 25 w 74"/>
                  <a:gd name="T5" fmla="*/ 1 h 113"/>
                  <a:gd name="T6" fmla="*/ 37 w 74"/>
                  <a:gd name="T7" fmla="*/ 4 h 113"/>
                  <a:gd name="T8" fmla="*/ 49 w 74"/>
                  <a:gd name="T9" fmla="*/ 10 h 113"/>
                  <a:gd name="T10" fmla="*/ 59 w 74"/>
                  <a:gd name="T11" fmla="*/ 19 h 113"/>
                  <a:gd name="T12" fmla="*/ 66 w 74"/>
                  <a:gd name="T13" fmla="*/ 29 h 113"/>
                  <a:gd name="T14" fmla="*/ 72 w 74"/>
                  <a:gd name="T15" fmla="*/ 41 h 113"/>
                  <a:gd name="T16" fmla="*/ 74 w 74"/>
                  <a:gd name="T17" fmla="*/ 53 h 113"/>
                  <a:gd name="T18" fmla="*/ 73 w 74"/>
                  <a:gd name="T19" fmla="*/ 66 h 113"/>
                  <a:gd name="T20" fmla="*/ 70 w 74"/>
                  <a:gd name="T21" fmla="*/ 79 h 113"/>
                  <a:gd name="T22" fmla="*/ 64 w 74"/>
                  <a:gd name="T23" fmla="*/ 90 h 113"/>
                  <a:gd name="T24" fmla="*/ 55 w 74"/>
                  <a:gd name="T25" fmla="*/ 100 h 113"/>
                  <a:gd name="T26" fmla="*/ 45 w 74"/>
                  <a:gd name="T27" fmla="*/ 107 h 113"/>
                  <a:gd name="T28" fmla="*/ 33 w 74"/>
                  <a:gd name="T29" fmla="*/ 113 h 1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4"/>
                  <a:gd name="T46" fmla="*/ 0 h 113"/>
                  <a:gd name="T47" fmla="*/ 74 w 74"/>
                  <a:gd name="T48" fmla="*/ 113 h 11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4" h="113">
                    <a:moveTo>
                      <a:pt x="0" y="2"/>
                    </a:moveTo>
                    <a:lnTo>
                      <a:pt x="12" y="0"/>
                    </a:lnTo>
                    <a:lnTo>
                      <a:pt x="25" y="1"/>
                    </a:lnTo>
                    <a:lnTo>
                      <a:pt x="37" y="4"/>
                    </a:lnTo>
                    <a:lnTo>
                      <a:pt x="49" y="10"/>
                    </a:lnTo>
                    <a:lnTo>
                      <a:pt x="59" y="19"/>
                    </a:lnTo>
                    <a:lnTo>
                      <a:pt x="66" y="29"/>
                    </a:lnTo>
                    <a:lnTo>
                      <a:pt x="72" y="41"/>
                    </a:lnTo>
                    <a:lnTo>
                      <a:pt x="74" y="53"/>
                    </a:lnTo>
                    <a:lnTo>
                      <a:pt x="73" y="66"/>
                    </a:lnTo>
                    <a:lnTo>
                      <a:pt x="70" y="79"/>
                    </a:lnTo>
                    <a:lnTo>
                      <a:pt x="64" y="90"/>
                    </a:lnTo>
                    <a:lnTo>
                      <a:pt x="55" y="100"/>
                    </a:lnTo>
                    <a:lnTo>
                      <a:pt x="45" y="107"/>
                    </a:lnTo>
                    <a:lnTo>
                      <a:pt x="33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7" name="Freeform 447"/>
              <p:cNvSpPr>
                <a:spLocks/>
              </p:cNvSpPr>
              <p:nvPr/>
            </p:nvSpPr>
            <p:spPr bwMode="auto">
              <a:xfrm>
                <a:off x="3829" y="1344"/>
                <a:ext cx="14" cy="23"/>
              </a:xfrm>
              <a:custGeom>
                <a:avLst/>
                <a:gdLst>
                  <a:gd name="T0" fmla="*/ 9 w 67"/>
                  <a:gd name="T1" fmla="*/ 58 h 114"/>
                  <a:gd name="T2" fmla="*/ 0 w 67"/>
                  <a:gd name="T3" fmla="*/ 1 h 114"/>
                  <a:gd name="T4" fmla="*/ 14 w 67"/>
                  <a:gd name="T5" fmla="*/ 0 h 114"/>
                  <a:gd name="T6" fmla="*/ 26 w 67"/>
                  <a:gd name="T7" fmla="*/ 2 h 114"/>
                  <a:gd name="T8" fmla="*/ 38 w 67"/>
                  <a:gd name="T9" fmla="*/ 8 h 114"/>
                  <a:gd name="T10" fmla="*/ 48 w 67"/>
                  <a:gd name="T11" fmla="*/ 16 h 114"/>
                  <a:gd name="T12" fmla="*/ 57 w 67"/>
                  <a:gd name="T13" fmla="*/ 26 h 114"/>
                  <a:gd name="T14" fmla="*/ 63 w 67"/>
                  <a:gd name="T15" fmla="*/ 37 h 114"/>
                  <a:gd name="T16" fmla="*/ 66 w 67"/>
                  <a:gd name="T17" fmla="*/ 49 h 114"/>
                  <a:gd name="T18" fmla="*/ 67 w 67"/>
                  <a:gd name="T19" fmla="*/ 62 h 114"/>
                  <a:gd name="T20" fmla="*/ 65 w 67"/>
                  <a:gd name="T21" fmla="*/ 74 h 114"/>
                  <a:gd name="T22" fmla="*/ 59 w 67"/>
                  <a:gd name="T23" fmla="*/ 87 h 114"/>
                  <a:gd name="T24" fmla="*/ 51 w 67"/>
                  <a:gd name="T25" fmla="*/ 97 h 114"/>
                  <a:gd name="T26" fmla="*/ 41 w 67"/>
                  <a:gd name="T27" fmla="*/ 106 h 114"/>
                  <a:gd name="T28" fmla="*/ 30 w 67"/>
                  <a:gd name="T29" fmla="*/ 111 h 114"/>
                  <a:gd name="T30" fmla="*/ 18 w 67"/>
                  <a:gd name="T31" fmla="*/ 114 h 114"/>
                  <a:gd name="T32" fmla="*/ 9 w 67"/>
                  <a:gd name="T33" fmla="*/ 58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"/>
                  <a:gd name="T52" fmla="*/ 0 h 114"/>
                  <a:gd name="T53" fmla="*/ 67 w 67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" h="114">
                    <a:moveTo>
                      <a:pt x="9" y="58"/>
                    </a:moveTo>
                    <a:lnTo>
                      <a:pt x="0" y="1"/>
                    </a:lnTo>
                    <a:lnTo>
                      <a:pt x="14" y="0"/>
                    </a:lnTo>
                    <a:lnTo>
                      <a:pt x="26" y="2"/>
                    </a:lnTo>
                    <a:lnTo>
                      <a:pt x="38" y="8"/>
                    </a:lnTo>
                    <a:lnTo>
                      <a:pt x="48" y="16"/>
                    </a:lnTo>
                    <a:lnTo>
                      <a:pt x="57" y="26"/>
                    </a:lnTo>
                    <a:lnTo>
                      <a:pt x="63" y="37"/>
                    </a:lnTo>
                    <a:lnTo>
                      <a:pt x="66" y="49"/>
                    </a:lnTo>
                    <a:lnTo>
                      <a:pt x="67" y="62"/>
                    </a:lnTo>
                    <a:lnTo>
                      <a:pt x="65" y="74"/>
                    </a:lnTo>
                    <a:lnTo>
                      <a:pt x="59" y="87"/>
                    </a:lnTo>
                    <a:lnTo>
                      <a:pt x="51" y="97"/>
                    </a:lnTo>
                    <a:lnTo>
                      <a:pt x="41" y="106"/>
                    </a:lnTo>
                    <a:lnTo>
                      <a:pt x="30" y="111"/>
                    </a:lnTo>
                    <a:lnTo>
                      <a:pt x="18" y="114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8" name="Freeform 448"/>
              <p:cNvSpPr>
                <a:spLocks/>
              </p:cNvSpPr>
              <p:nvPr/>
            </p:nvSpPr>
            <p:spPr bwMode="auto">
              <a:xfrm>
                <a:off x="3829" y="1344"/>
                <a:ext cx="14" cy="23"/>
              </a:xfrm>
              <a:custGeom>
                <a:avLst/>
                <a:gdLst>
                  <a:gd name="T0" fmla="*/ 0 w 67"/>
                  <a:gd name="T1" fmla="*/ 1 h 114"/>
                  <a:gd name="T2" fmla="*/ 14 w 67"/>
                  <a:gd name="T3" fmla="*/ 0 h 114"/>
                  <a:gd name="T4" fmla="*/ 26 w 67"/>
                  <a:gd name="T5" fmla="*/ 2 h 114"/>
                  <a:gd name="T6" fmla="*/ 38 w 67"/>
                  <a:gd name="T7" fmla="*/ 8 h 114"/>
                  <a:gd name="T8" fmla="*/ 48 w 67"/>
                  <a:gd name="T9" fmla="*/ 16 h 114"/>
                  <a:gd name="T10" fmla="*/ 57 w 67"/>
                  <a:gd name="T11" fmla="*/ 26 h 114"/>
                  <a:gd name="T12" fmla="*/ 63 w 67"/>
                  <a:gd name="T13" fmla="*/ 37 h 114"/>
                  <a:gd name="T14" fmla="*/ 66 w 67"/>
                  <a:gd name="T15" fmla="*/ 49 h 114"/>
                  <a:gd name="T16" fmla="*/ 67 w 67"/>
                  <a:gd name="T17" fmla="*/ 62 h 114"/>
                  <a:gd name="T18" fmla="*/ 65 w 67"/>
                  <a:gd name="T19" fmla="*/ 74 h 114"/>
                  <a:gd name="T20" fmla="*/ 59 w 67"/>
                  <a:gd name="T21" fmla="*/ 87 h 114"/>
                  <a:gd name="T22" fmla="*/ 51 w 67"/>
                  <a:gd name="T23" fmla="*/ 97 h 114"/>
                  <a:gd name="T24" fmla="*/ 41 w 67"/>
                  <a:gd name="T25" fmla="*/ 106 h 114"/>
                  <a:gd name="T26" fmla="*/ 30 w 67"/>
                  <a:gd name="T27" fmla="*/ 111 h 114"/>
                  <a:gd name="T28" fmla="*/ 18 w 67"/>
                  <a:gd name="T29" fmla="*/ 114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"/>
                  <a:gd name="T46" fmla="*/ 0 h 114"/>
                  <a:gd name="T47" fmla="*/ 67 w 67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" h="114">
                    <a:moveTo>
                      <a:pt x="0" y="1"/>
                    </a:moveTo>
                    <a:lnTo>
                      <a:pt x="14" y="0"/>
                    </a:lnTo>
                    <a:lnTo>
                      <a:pt x="26" y="2"/>
                    </a:lnTo>
                    <a:lnTo>
                      <a:pt x="38" y="8"/>
                    </a:lnTo>
                    <a:lnTo>
                      <a:pt x="48" y="16"/>
                    </a:lnTo>
                    <a:lnTo>
                      <a:pt x="57" y="26"/>
                    </a:lnTo>
                    <a:lnTo>
                      <a:pt x="63" y="37"/>
                    </a:lnTo>
                    <a:lnTo>
                      <a:pt x="66" y="49"/>
                    </a:lnTo>
                    <a:lnTo>
                      <a:pt x="67" y="62"/>
                    </a:lnTo>
                    <a:lnTo>
                      <a:pt x="65" y="74"/>
                    </a:lnTo>
                    <a:lnTo>
                      <a:pt x="59" y="87"/>
                    </a:lnTo>
                    <a:lnTo>
                      <a:pt x="51" y="97"/>
                    </a:lnTo>
                    <a:lnTo>
                      <a:pt x="41" y="106"/>
                    </a:lnTo>
                    <a:lnTo>
                      <a:pt x="30" y="111"/>
                    </a:lnTo>
                    <a:lnTo>
                      <a:pt x="18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69" name="Freeform 449"/>
              <p:cNvSpPr>
                <a:spLocks/>
              </p:cNvSpPr>
              <p:nvPr/>
            </p:nvSpPr>
            <p:spPr bwMode="auto">
              <a:xfrm>
                <a:off x="3789" y="1344"/>
                <a:ext cx="44" cy="29"/>
              </a:xfrm>
              <a:custGeom>
                <a:avLst/>
                <a:gdLst>
                  <a:gd name="T0" fmla="*/ 217 w 217"/>
                  <a:gd name="T1" fmla="*/ 113 h 144"/>
                  <a:gd name="T2" fmla="*/ 208 w 217"/>
                  <a:gd name="T3" fmla="*/ 57 h 144"/>
                  <a:gd name="T4" fmla="*/ 199 w 217"/>
                  <a:gd name="T5" fmla="*/ 0 h 144"/>
                  <a:gd name="T6" fmla="*/ 0 w 217"/>
                  <a:gd name="T7" fmla="*/ 31 h 144"/>
                  <a:gd name="T8" fmla="*/ 8 w 217"/>
                  <a:gd name="T9" fmla="*/ 88 h 144"/>
                  <a:gd name="T10" fmla="*/ 17 w 217"/>
                  <a:gd name="T11" fmla="*/ 144 h 144"/>
                  <a:gd name="T12" fmla="*/ 217 w 217"/>
                  <a:gd name="T13" fmla="*/ 113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44"/>
                  <a:gd name="T23" fmla="*/ 217 w 217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44">
                    <a:moveTo>
                      <a:pt x="217" y="113"/>
                    </a:moveTo>
                    <a:lnTo>
                      <a:pt x="208" y="57"/>
                    </a:lnTo>
                    <a:lnTo>
                      <a:pt x="199" y="0"/>
                    </a:lnTo>
                    <a:lnTo>
                      <a:pt x="0" y="31"/>
                    </a:lnTo>
                    <a:lnTo>
                      <a:pt x="8" y="88"/>
                    </a:lnTo>
                    <a:lnTo>
                      <a:pt x="17" y="144"/>
                    </a:lnTo>
                    <a:lnTo>
                      <a:pt x="217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0" name="Freeform 450"/>
              <p:cNvSpPr>
                <a:spLocks/>
              </p:cNvSpPr>
              <p:nvPr/>
            </p:nvSpPr>
            <p:spPr bwMode="auto">
              <a:xfrm>
                <a:off x="3789" y="1344"/>
                <a:ext cx="44" cy="29"/>
              </a:xfrm>
              <a:custGeom>
                <a:avLst/>
                <a:gdLst>
                  <a:gd name="T0" fmla="*/ 217 w 217"/>
                  <a:gd name="T1" fmla="*/ 113 h 144"/>
                  <a:gd name="T2" fmla="*/ 208 w 217"/>
                  <a:gd name="T3" fmla="*/ 57 h 144"/>
                  <a:gd name="T4" fmla="*/ 199 w 217"/>
                  <a:gd name="T5" fmla="*/ 0 h 144"/>
                  <a:gd name="T6" fmla="*/ 0 w 217"/>
                  <a:gd name="T7" fmla="*/ 31 h 144"/>
                  <a:gd name="T8" fmla="*/ 8 w 217"/>
                  <a:gd name="T9" fmla="*/ 88 h 144"/>
                  <a:gd name="T10" fmla="*/ 17 w 217"/>
                  <a:gd name="T11" fmla="*/ 144 h 144"/>
                  <a:gd name="T12" fmla="*/ 217 w 217"/>
                  <a:gd name="T13" fmla="*/ 113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7"/>
                  <a:gd name="T22" fmla="*/ 0 h 144"/>
                  <a:gd name="T23" fmla="*/ 217 w 217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7" h="144">
                    <a:moveTo>
                      <a:pt x="217" y="113"/>
                    </a:moveTo>
                    <a:lnTo>
                      <a:pt x="208" y="57"/>
                    </a:lnTo>
                    <a:lnTo>
                      <a:pt x="199" y="0"/>
                    </a:lnTo>
                    <a:lnTo>
                      <a:pt x="0" y="31"/>
                    </a:lnTo>
                    <a:lnTo>
                      <a:pt x="8" y="88"/>
                    </a:lnTo>
                    <a:lnTo>
                      <a:pt x="17" y="144"/>
                    </a:lnTo>
                    <a:lnTo>
                      <a:pt x="217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1" name="Freeform 451"/>
              <p:cNvSpPr>
                <a:spLocks/>
              </p:cNvSpPr>
              <p:nvPr/>
            </p:nvSpPr>
            <p:spPr bwMode="auto">
              <a:xfrm>
                <a:off x="3787" y="1351"/>
                <a:ext cx="4" cy="11"/>
              </a:xfrm>
              <a:custGeom>
                <a:avLst/>
                <a:gdLst>
                  <a:gd name="T0" fmla="*/ 21 w 21"/>
                  <a:gd name="T1" fmla="*/ 57 h 57"/>
                  <a:gd name="T2" fmla="*/ 13 w 21"/>
                  <a:gd name="T3" fmla="*/ 0 h 57"/>
                  <a:gd name="T4" fmla="*/ 0 w 21"/>
                  <a:gd name="T5" fmla="*/ 4 h 57"/>
                  <a:gd name="T6" fmla="*/ 21 w 21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7"/>
                  <a:gd name="T14" fmla="*/ 21 w 21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7">
                    <a:moveTo>
                      <a:pt x="21" y="57"/>
                    </a:moveTo>
                    <a:lnTo>
                      <a:pt x="13" y="0"/>
                    </a:lnTo>
                    <a:lnTo>
                      <a:pt x="0" y="4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2" name="Line 452"/>
              <p:cNvSpPr>
                <a:spLocks noChangeShapeType="1"/>
              </p:cNvSpPr>
              <p:nvPr/>
            </p:nvSpPr>
            <p:spPr bwMode="auto">
              <a:xfrm flipH="1">
                <a:off x="3787" y="1351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3" name="Freeform 453"/>
              <p:cNvSpPr>
                <a:spLocks/>
              </p:cNvSpPr>
              <p:nvPr/>
            </p:nvSpPr>
            <p:spPr bwMode="auto">
              <a:xfrm>
                <a:off x="3750" y="1351"/>
                <a:ext cx="45" cy="36"/>
              </a:xfrm>
              <a:custGeom>
                <a:avLst/>
                <a:gdLst>
                  <a:gd name="T0" fmla="*/ 229 w 229"/>
                  <a:gd name="T1" fmla="*/ 106 h 178"/>
                  <a:gd name="T2" fmla="*/ 207 w 229"/>
                  <a:gd name="T3" fmla="*/ 53 h 178"/>
                  <a:gd name="T4" fmla="*/ 186 w 229"/>
                  <a:gd name="T5" fmla="*/ 0 h 178"/>
                  <a:gd name="T6" fmla="*/ 0 w 229"/>
                  <a:gd name="T7" fmla="*/ 72 h 178"/>
                  <a:gd name="T8" fmla="*/ 21 w 229"/>
                  <a:gd name="T9" fmla="*/ 125 h 178"/>
                  <a:gd name="T10" fmla="*/ 42 w 229"/>
                  <a:gd name="T11" fmla="*/ 178 h 178"/>
                  <a:gd name="T12" fmla="*/ 229 w 229"/>
                  <a:gd name="T13" fmla="*/ 106 h 1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9"/>
                  <a:gd name="T22" fmla="*/ 0 h 178"/>
                  <a:gd name="T23" fmla="*/ 229 w 229"/>
                  <a:gd name="T24" fmla="*/ 178 h 1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9" h="178">
                    <a:moveTo>
                      <a:pt x="229" y="106"/>
                    </a:moveTo>
                    <a:lnTo>
                      <a:pt x="207" y="53"/>
                    </a:lnTo>
                    <a:lnTo>
                      <a:pt x="186" y="0"/>
                    </a:lnTo>
                    <a:lnTo>
                      <a:pt x="0" y="72"/>
                    </a:lnTo>
                    <a:lnTo>
                      <a:pt x="21" y="125"/>
                    </a:lnTo>
                    <a:lnTo>
                      <a:pt x="42" y="178"/>
                    </a:lnTo>
                    <a:lnTo>
                      <a:pt x="229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4" name="Freeform 454"/>
              <p:cNvSpPr>
                <a:spLocks/>
              </p:cNvSpPr>
              <p:nvPr/>
            </p:nvSpPr>
            <p:spPr bwMode="auto">
              <a:xfrm>
                <a:off x="3750" y="1351"/>
                <a:ext cx="45" cy="36"/>
              </a:xfrm>
              <a:custGeom>
                <a:avLst/>
                <a:gdLst>
                  <a:gd name="T0" fmla="*/ 229 w 229"/>
                  <a:gd name="T1" fmla="*/ 106 h 178"/>
                  <a:gd name="T2" fmla="*/ 207 w 229"/>
                  <a:gd name="T3" fmla="*/ 53 h 178"/>
                  <a:gd name="T4" fmla="*/ 186 w 229"/>
                  <a:gd name="T5" fmla="*/ 0 h 178"/>
                  <a:gd name="T6" fmla="*/ 0 w 229"/>
                  <a:gd name="T7" fmla="*/ 72 h 178"/>
                  <a:gd name="T8" fmla="*/ 21 w 229"/>
                  <a:gd name="T9" fmla="*/ 125 h 178"/>
                  <a:gd name="T10" fmla="*/ 42 w 229"/>
                  <a:gd name="T11" fmla="*/ 178 h 178"/>
                  <a:gd name="T12" fmla="*/ 229 w 229"/>
                  <a:gd name="T13" fmla="*/ 106 h 1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9"/>
                  <a:gd name="T22" fmla="*/ 0 h 178"/>
                  <a:gd name="T23" fmla="*/ 229 w 229"/>
                  <a:gd name="T24" fmla="*/ 178 h 1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9" h="178">
                    <a:moveTo>
                      <a:pt x="229" y="106"/>
                    </a:moveTo>
                    <a:lnTo>
                      <a:pt x="207" y="53"/>
                    </a:lnTo>
                    <a:lnTo>
                      <a:pt x="186" y="0"/>
                    </a:lnTo>
                    <a:lnTo>
                      <a:pt x="0" y="72"/>
                    </a:lnTo>
                    <a:lnTo>
                      <a:pt x="21" y="125"/>
                    </a:lnTo>
                    <a:lnTo>
                      <a:pt x="42" y="178"/>
                    </a:lnTo>
                    <a:lnTo>
                      <a:pt x="229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5" name="Freeform 455"/>
              <p:cNvSpPr>
                <a:spLocks/>
              </p:cNvSpPr>
              <p:nvPr/>
            </p:nvSpPr>
            <p:spPr bwMode="auto">
              <a:xfrm>
                <a:off x="3747" y="1366"/>
                <a:ext cx="7" cy="10"/>
              </a:xfrm>
              <a:custGeom>
                <a:avLst/>
                <a:gdLst>
                  <a:gd name="T0" fmla="*/ 34 w 34"/>
                  <a:gd name="T1" fmla="*/ 53 h 53"/>
                  <a:gd name="T2" fmla="*/ 13 w 34"/>
                  <a:gd name="T3" fmla="*/ 0 h 53"/>
                  <a:gd name="T4" fmla="*/ 7 w 34"/>
                  <a:gd name="T5" fmla="*/ 2 h 53"/>
                  <a:gd name="T6" fmla="*/ 0 w 34"/>
                  <a:gd name="T7" fmla="*/ 6 h 53"/>
                  <a:gd name="T8" fmla="*/ 34 w 34"/>
                  <a:gd name="T9" fmla="*/ 53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53"/>
                  <a:gd name="T17" fmla="*/ 34 w 34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53">
                    <a:moveTo>
                      <a:pt x="34" y="53"/>
                    </a:moveTo>
                    <a:lnTo>
                      <a:pt x="13" y="0"/>
                    </a:lnTo>
                    <a:lnTo>
                      <a:pt x="7" y="2"/>
                    </a:lnTo>
                    <a:lnTo>
                      <a:pt x="0" y="6"/>
                    </a:lnTo>
                    <a:lnTo>
                      <a:pt x="34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6" name="Freeform 456"/>
              <p:cNvSpPr>
                <a:spLocks/>
              </p:cNvSpPr>
              <p:nvPr/>
            </p:nvSpPr>
            <p:spPr bwMode="auto">
              <a:xfrm>
                <a:off x="3747" y="1366"/>
                <a:ext cx="3" cy="1"/>
              </a:xfrm>
              <a:custGeom>
                <a:avLst/>
                <a:gdLst>
                  <a:gd name="T0" fmla="*/ 13 w 13"/>
                  <a:gd name="T1" fmla="*/ 0 h 6"/>
                  <a:gd name="T2" fmla="*/ 7 w 13"/>
                  <a:gd name="T3" fmla="*/ 2 h 6"/>
                  <a:gd name="T4" fmla="*/ 0 w 13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6"/>
                  <a:gd name="T11" fmla="*/ 13 w 13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6">
                    <a:moveTo>
                      <a:pt x="13" y="0"/>
                    </a:moveTo>
                    <a:lnTo>
                      <a:pt x="7" y="2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7" name="Freeform 457"/>
              <p:cNvSpPr>
                <a:spLocks/>
              </p:cNvSpPr>
              <p:nvPr/>
            </p:nvSpPr>
            <p:spPr bwMode="auto">
              <a:xfrm>
                <a:off x="3685" y="1367"/>
                <a:ext cx="76" cy="65"/>
              </a:xfrm>
              <a:custGeom>
                <a:avLst/>
                <a:gdLst>
                  <a:gd name="T0" fmla="*/ 380 w 380"/>
                  <a:gd name="T1" fmla="*/ 94 h 326"/>
                  <a:gd name="T2" fmla="*/ 346 w 380"/>
                  <a:gd name="T3" fmla="*/ 47 h 326"/>
                  <a:gd name="T4" fmla="*/ 312 w 380"/>
                  <a:gd name="T5" fmla="*/ 0 h 326"/>
                  <a:gd name="T6" fmla="*/ 0 w 380"/>
                  <a:gd name="T7" fmla="*/ 232 h 326"/>
                  <a:gd name="T8" fmla="*/ 34 w 380"/>
                  <a:gd name="T9" fmla="*/ 279 h 326"/>
                  <a:gd name="T10" fmla="*/ 68 w 380"/>
                  <a:gd name="T11" fmla="*/ 326 h 326"/>
                  <a:gd name="T12" fmla="*/ 380 w 380"/>
                  <a:gd name="T13" fmla="*/ 94 h 3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0"/>
                  <a:gd name="T22" fmla="*/ 0 h 326"/>
                  <a:gd name="T23" fmla="*/ 380 w 380"/>
                  <a:gd name="T24" fmla="*/ 326 h 3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0" h="326">
                    <a:moveTo>
                      <a:pt x="380" y="94"/>
                    </a:moveTo>
                    <a:lnTo>
                      <a:pt x="346" y="47"/>
                    </a:lnTo>
                    <a:lnTo>
                      <a:pt x="312" y="0"/>
                    </a:lnTo>
                    <a:lnTo>
                      <a:pt x="0" y="232"/>
                    </a:lnTo>
                    <a:lnTo>
                      <a:pt x="34" y="279"/>
                    </a:lnTo>
                    <a:lnTo>
                      <a:pt x="68" y="326"/>
                    </a:lnTo>
                    <a:lnTo>
                      <a:pt x="380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8" name="Freeform 458"/>
              <p:cNvSpPr>
                <a:spLocks/>
              </p:cNvSpPr>
              <p:nvPr/>
            </p:nvSpPr>
            <p:spPr bwMode="auto">
              <a:xfrm>
                <a:off x="3685" y="1367"/>
                <a:ext cx="76" cy="65"/>
              </a:xfrm>
              <a:custGeom>
                <a:avLst/>
                <a:gdLst>
                  <a:gd name="T0" fmla="*/ 380 w 380"/>
                  <a:gd name="T1" fmla="*/ 94 h 326"/>
                  <a:gd name="T2" fmla="*/ 346 w 380"/>
                  <a:gd name="T3" fmla="*/ 47 h 326"/>
                  <a:gd name="T4" fmla="*/ 312 w 380"/>
                  <a:gd name="T5" fmla="*/ 0 h 326"/>
                  <a:gd name="T6" fmla="*/ 0 w 380"/>
                  <a:gd name="T7" fmla="*/ 232 h 326"/>
                  <a:gd name="T8" fmla="*/ 34 w 380"/>
                  <a:gd name="T9" fmla="*/ 279 h 326"/>
                  <a:gd name="T10" fmla="*/ 68 w 380"/>
                  <a:gd name="T11" fmla="*/ 326 h 326"/>
                  <a:gd name="T12" fmla="*/ 380 w 380"/>
                  <a:gd name="T13" fmla="*/ 94 h 3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0"/>
                  <a:gd name="T22" fmla="*/ 0 h 326"/>
                  <a:gd name="T23" fmla="*/ 380 w 380"/>
                  <a:gd name="T24" fmla="*/ 326 h 3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0" h="326">
                    <a:moveTo>
                      <a:pt x="380" y="94"/>
                    </a:moveTo>
                    <a:lnTo>
                      <a:pt x="346" y="47"/>
                    </a:lnTo>
                    <a:lnTo>
                      <a:pt x="312" y="0"/>
                    </a:lnTo>
                    <a:lnTo>
                      <a:pt x="0" y="232"/>
                    </a:lnTo>
                    <a:lnTo>
                      <a:pt x="34" y="279"/>
                    </a:lnTo>
                    <a:lnTo>
                      <a:pt x="68" y="326"/>
                    </a:lnTo>
                    <a:lnTo>
                      <a:pt x="380" y="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79" name="Freeform 459"/>
              <p:cNvSpPr>
                <a:spLocks/>
              </p:cNvSpPr>
              <p:nvPr/>
            </p:nvSpPr>
            <p:spPr bwMode="auto">
              <a:xfrm>
                <a:off x="3682" y="1413"/>
                <a:ext cx="9" cy="10"/>
              </a:xfrm>
              <a:custGeom>
                <a:avLst/>
                <a:gdLst>
                  <a:gd name="T0" fmla="*/ 47 w 47"/>
                  <a:gd name="T1" fmla="*/ 47 h 47"/>
                  <a:gd name="T2" fmla="*/ 13 w 47"/>
                  <a:gd name="T3" fmla="*/ 0 h 47"/>
                  <a:gd name="T4" fmla="*/ 7 w 47"/>
                  <a:gd name="T5" fmla="*/ 5 h 47"/>
                  <a:gd name="T6" fmla="*/ 0 w 47"/>
                  <a:gd name="T7" fmla="*/ 13 h 47"/>
                  <a:gd name="T8" fmla="*/ 47 w 47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7"/>
                  <a:gd name="T17" fmla="*/ 47 w 47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7">
                    <a:moveTo>
                      <a:pt x="47" y="47"/>
                    </a:moveTo>
                    <a:lnTo>
                      <a:pt x="13" y="0"/>
                    </a:lnTo>
                    <a:lnTo>
                      <a:pt x="7" y="5"/>
                    </a:lnTo>
                    <a:lnTo>
                      <a:pt x="0" y="13"/>
                    </a:lnTo>
                    <a:lnTo>
                      <a:pt x="47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0" name="Freeform 460"/>
              <p:cNvSpPr>
                <a:spLocks/>
              </p:cNvSpPr>
              <p:nvPr/>
            </p:nvSpPr>
            <p:spPr bwMode="auto">
              <a:xfrm>
                <a:off x="3682" y="1413"/>
                <a:ext cx="3" cy="3"/>
              </a:xfrm>
              <a:custGeom>
                <a:avLst/>
                <a:gdLst>
                  <a:gd name="T0" fmla="*/ 13 w 13"/>
                  <a:gd name="T1" fmla="*/ 0 h 13"/>
                  <a:gd name="T2" fmla="*/ 7 w 13"/>
                  <a:gd name="T3" fmla="*/ 5 h 13"/>
                  <a:gd name="T4" fmla="*/ 0 w 13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13"/>
                  <a:gd name="T11" fmla="*/ 13 w 13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13">
                    <a:moveTo>
                      <a:pt x="13" y="0"/>
                    </a:moveTo>
                    <a:lnTo>
                      <a:pt x="7" y="5"/>
                    </a:lnTo>
                    <a:lnTo>
                      <a:pt x="0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1" name="Freeform 461"/>
              <p:cNvSpPr>
                <a:spLocks/>
              </p:cNvSpPr>
              <p:nvPr/>
            </p:nvSpPr>
            <p:spPr bwMode="auto">
              <a:xfrm>
                <a:off x="3635" y="1416"/>
                <a:ext cx="66" cy="76"/>
              </a:xfrm>
              <a:custGeom>
                <a:avLst/>
                <a:gdLst>
                  <a:gd name="T0" fmla="*/ 328 w 328"/>
                  <a:gd name="T1" fmla="*/ 68 h 381"/>
                  <a:gd name="T2" fmla="*/ 281 w 328"/>
                  <a:gd name="T3" fmla="*/ 34 h 381"/>
                  <a:gd name="T4" fmla="*/ 234 w 328"/>
                  <a:gd name="T5" fmla="*/ 0 h 381"/>
                  <a:gd name="T6" fmla="*/ 0 w 328"/>
                  <a:gd name="T7" fmla="*/ 313 h 381"/>
                  <a:gd name="T8" fmla="*/ 47 w 328"/>
                  <a:gd name="T9" fmla="*/ 347 h 381"/>
                  <a:gd name="T10" fmla="*/ 94 w 328"/>
                  <a:gd name="T11" fmla="*/ 381 h 381"/>
                  <a:gd name="T12" fmla="*/ 328 w 328"/>
                  <a:gd name="T13" fmla="*/ 68 h 3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381"/>
                  <a:gd name="T23" fmla="*/ 328 w 328"/>
                  <a:gd name="T24" fmla="*/ 381 h 3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381">
                    <a:moveTo>
                      <a:pt x="328" y="68"/>
                    </a:moveTo>
                    <a:lnTo>
                      <a:pt x="281" y="34"/>
                    </a:lnTo>
                    <a:lnTo>
                      <a:pt x="234" y="0"/>
                    </a:lnTo>
                    <a:lnTo>
                      <a:pt x="0" y="313"/>
                    </a:lnTo>
                    <a:lnTo>
                      <a:pt x="47" y="347"/>
                    </a:lnTo>
                    <a:lnTo>
                      <a:pt x="94" y="381"/>
                    </a:lnTo>
                    <a:lnTo>
                      <a:pt x="328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2" name="Freeform 462"/>
              <p:cNvSpPr>
                <a:spLocks/>
              </p:cNvSpPr>
              <p:nvPr/>
            </p:nvSpPr>
            <p:spPr bwMode="auto">
              <a:xfrm>
                <a:off x="3635" y="1416"/>
                <a:ext cx="66" cy="76"/>
              </a:xfrm>
              <a:custGeom>
                <a:avLst/>
                <a:gdLst>
                  <a:gd name="T0" fmla="*/ 328 w 328"/>
                  <a:gd name="T1" fmla="*/ 68 h 381"/>
                  <a:gd name="T2" fmla="*/ 281 w 328"/>
                  <a:gd name="T3" fmla="*/ 34 h 381"/>
                  <a:gd name="T4" fmla="*/ 234 w 328"/>
                  <a:gd name="T5" fmla="*/ 0 h 381"/>
                  <a:gd name="T6" fmla="*/ 0 w 328"/>
                  <a:gd name="T7" fmla="*/ 313 h 381"/>
                  <a:gd name="T8" fmla="*/ 47 w 328"/>
                  <a:gd name="T9" fmla="*/ 347 h 381"/>
                  <a:gd name="T10" fmla="*/ 94 w 328"/>
                  <a:gd name="T11" fmla="*/ 381 h 381"/>
                  <a:gd name="T12" fmla="*/ 328 w 328"/>
                  <a:gd name="T13" fmla="*/ 68 h 3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381"/>
                  <a:gd name="T23" fmla="*/ 328 w 328"/>
                  <a:gd name="T24" fmla="*/ 381 h 3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381">
                    <a:moveTo>
                      <a:pt x="328" y="68"/>
                    </a:moveTo>
                    <a:lnTo>
                      <a:pt x="281" y="34"/>
                    </a:lnTo>
                    <a:lnTo>
                      <a:pt x="234" y="0"/>
                    </a:lnTo>
                    <a:lnTo>
                      <a:pt x="0" y="313"/>
                    </a:lnTo>
                    <a:lnTo>
                      <a:pt x="47" y="347"/>
                    </a:lnTo>
                    <a:lnTo>
                      <a:pt x="94" y="381"/>
                    </a:lnTo>
                    <a:lnTo>
                      <a:pt x="328" y="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3" name="Freeform 463"/>
              <p:cNvSpPr>
                <a:spLocks/>
              </p:cNvSpPr>
              <p:nvPr/>
            </p:nvSpPr>
            <p:spPr bwMode="auto">
              <a:xfrm>
                <a:off x="3634" y="1479"/>
                <a:ext cx="11" cy="6"/>
              </a:xfrm>
              <a:custGeom>
                <a:avLst/>
                <a:gdLst>
                  <a:gd name="T0" fmla="*/ 52 w 52"/>
                  <a:gd name="T1" fmla="*/ 34 h 34"/>
                  <a:gd name="T2" fmla="*/ 5 w 52"/>
                  <a:gd name="T3" fmla="*/ 0 h 34"/>
                  <a:gd name="T4" fmla="*/ 0 w 52"/>
                  <a:gd name="T5" fmla="*/ 11 h 34"/>
                  <a:gd name="T6" fmla="*/ 52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34"/>
                    </a:moveTo>
                    <a:lnTo>
                      <a:pt x="5" y="0"/>
                    </a:lnTo>
                    <a:lnTo>
                      <a:pt x="0" y="11"/>
                    </a:lnTo>
                    <a:lnTo>
                      <a:pt x="5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4" name="Line 464"/>
              <p:cNvSpPr>
                <a:spLocks noChangeShapeType="1"/>
              </p:cNvSpPr>
              <p:nvPr/>
            </p:nvSpPr>
            <p:spPr bwMode="auto">
              <a:xfrm flipH="1">
                <a:off x="3634" y="147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5" name="Freeform 465"/>
              <p:cNvSpPr>
                <a:spLocks/>
              </p:cNvSpPr>
              <p:nvPr/>
            </p:nvSpPr>
            <p:spPr bwMode="auto">
              <a:xfrm>
                <a:off x="3601" y="1481"/>
                <a:ext cx="54" cy="83"/>
              </a:xfrm>
              <a:custGeom>
                <a:avLst/>
                <a:gdLst>
                  <a:gd name="T0" fmla="*/ 270 w 270"/>
                  <a:gd name="T1" fmla="*/ 46 h 416"/>
                  <a:gd name="T2" fmla="*/ 218 w 270"/>
                  <a:gd name="T3" fmla="*/ 23 h 416"/>
                  <a:gd name="T4" fmla="*/ 166 w 270"/>
                  <a:gd name="T5" fmla="*/ 0 h 416"/>
                  <a:gd name="T6" fmla="*/ 0 w 270"/>
                  <a:gd name="T7" fmla="*/ 369 h 416"/>
                  <a:gd name="T8" fmla="*/ 52 w 270"/>
                  <a:gd name="T9" fmla="*/ 393 h 416"/>
                  <a:gd name="T10" fmla="*/ 105 w 270"/>
                  <a:gd name="T11" fmla="*/ 416 h 416"/>
                  <a:gd name="T12" fmla="*/ 270 w 270"/>
                  <a:gd name="T13" fmla="*/ 46 h 4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0"/>
                  <a:gd name="T22" fmla="*/ 0 h 416"/>
                  <a:gd name="T23" fmla="*/ 270 w 270"/>
                  <a:gd name="T24" fmla="*/ 416 h 4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0" h="416">
                    <a:moveTo>
                      <a:pt x="270" y="46"/>
                    </a:moveTo>
                    <a:lnTo>
                      <a:pt x="218" y="23"/>
                    </a:lnTo>
                    <a:lnTo>
                      <a:pt x="166" y="0"/>
                    </a:lnTo>
                    <a:lnTo>
                      <a:pt x="0" y="369"/>
                    </a:lnTo>
                    <a:lnTo>
                      <a:pt x="52" y="393"/>
                    </a:lnTo>
                    <a:lnTo>
                      <a:pt x="105" y="416"/>
                    </a:lnTo>
                    <a:lnTo>
                      <a:pt x="27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6" name="Freeform 466"/>
              <p:cNvSpPr>
                <a:spLocks/>
              </p:cNvSpPr>
              <p:nvPr/>
            </p:nvSpPr>
            <p:spPr bwMode="auto">
              <a:xfrm>
                <a:off x="3601" y="1481"/>
                <a:ext cx="54" cy="83"/>
              </a:xfrm>
              <a:custGeom>
                <a:avLst/>
                <a:gdLst>
                  <a:gd name="T0" fmla="*/ 270 w 270"/>
                  <a:gd name="T1" fmla="*/ 46 h 416"/>
                  <a:gd name="T2" fmla="*/ 218 w 270"/>
                  <a:gd name="T3" fmla="*/ 23 h 416"/>
                  <a:gd name="T4" fmla="*/ 166 w 270"/>
                  <a:gd name="T5" fmla="*/ 0 h 416"/>
                  <a:gd name="T6" fmla="*/ 0 w 270"/>
                  <a:gd name="T7" fmla="*/ 369 h 416"/>
                  <a:gd name="T8" fmla="*/ 52 w 270"/>
                  <a:gd name="T9" fmla="*/ 393 h 416"/>
                  <a:gd name="T10" fmla="*/ 105 w 270"/>
                  <a:gd name="T11" fmla="*/ 416 h 416"/>
                  <a:gd name="T12" fmla="*/ 270 w 270"/>
                  <a:gd name="T13" fmla="*/ 46 h 4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0"/>
                  <a:gd name="T22" fmla="*/ 0 h 416"/>
                  <a:gd name="T23" fmla="*/ 270 w 270"/>
                  <a:gd name="T24" fmla="*/ 416 h 4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0" h="416">
                    <a:moveTo>
                      <a:pt x="270" y="46"/>
                    </a:moveTo>
                    <a:lnTo>
                      <a:pt x="218" y="23"/>
                    </a:lnTo>
                    <a:lnTo>
                      <a:pt x="166" y="0"/>
                    </a:lnTo>
                    <a:lnTo>
                      <a:pt x="0" y="369"/>
                    </a:lnTo>
                    <a:lnTo>
                      <a:pt x="52" y="393"/>
                    </a:lnTo>
                    <a:lnTo>
                      <a:pt x="105" y="416"/>
                    </a:lnTo>
                    <a:lnTo>
                      <a:pt x="270" y="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7" name="Freeform 467"/>
              <p:cNvSpPr>
                <a:spLocks/>
              </p:cNvSpPr>
              <p:nvPr/>
            </p:nvSpPr>
            <p:spPr bwMode="auto">
              <a:xfrm>
                <a:off x="3600" y="1555"/>
                <a:ext cx="11" cy="4"/>
              </a:xfrm>
              <a:custGeom>
                <a:avLst/>
                <a:gdLst>
                  <a:gd name="T0" fmla="*/ 55 w 55"/>
                  <a:gd name="T1" fmla="*/ 24 h 24"/>
                  <a:gd name="T2" fmla="*/ 3 w 55"/>
                  <a:gd name="T3" fmla="*/ 0 h 24"/>
                  <a:gd name="T4" fmla="*/ 0 w 55"/>
                  <a:gd name="T5" fmla="*/ 9 h 24"/>
                  <a:gd name="T6" fmla="*/ 55 w 55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4"/>
                  <a:gd name="T14" fmla="*/ 55 w 55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4">
                    <a:moveTo>
                      <a:pt x="55" y="24"/>
                    </a:moveTo>
                    <a:lnTo>
                      <a:pt x="3" y="0"/>
                    </a:lnTo>
                    <a:lnTo>
                      <a:pt x="0" y="9"/>
                    </a:lnTo>
                    <a:lnTo>
                      <a:pt x="5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8" name="Line 468"/>
              <p:cNvSpPr>
                <a:spLocks noChangeShapeType="1"/>
              </p:cNvSpPr>
              <p:nvPr/>
            </p:nvSpPr>
            <p:spPr bwMode="auto">
              <a:xfrm flipH="1">
                <a:off x="3600" y="15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89" name="Freeform 469"/>
              <p:cNvSpPr>
                <a:spLocks/>
              </p:cNvSpPr>
              <p:nvPr/>
            </p:nvSpPr>
            <p:spPr bwMode="auto">
              <a:xfrm>
                <a:off x="3580" y="1556"/>
                <a:ext cx="43" cy="88"/>
              </a:xfrm>
              <a:custGeom>
                <a:avLst/>
                <a:gdLst>
                  <a:gd name="T0" fmla="*/ 213 w 213"/>
                  <a:gd name="T1" fmla="*/ 29 h 436"/>
                  <a:gd name="T2" fmla="*/ 157 w 213"/>
                  <a:gd name="T3" fmla="*/ 15 h 436"/>
                  <a:gd name="T4" fmla="*/ 102 w 213"/>
                  <a:gd name="T5" fmla="*/ 0 h 436"/>
                  <a:gd name="T6" fmla="*/ 0 w 213"/>
                  <a:gd name="T7" fmla="*/ 407 h 436"/>
                  <a:gd name="T8" fmla="*/ 55 w 213"/>
                  <a:gd name="T9" fmla="*/ 422 h 436"/>
                  <a:gd name="T10" fmla="*/ 111 w 213"/>
                  <a:gd name="T11" fmla="*/ 436 h 436"/>
                  <a:gd name="T12" fmla="*/ 213 w 213"/>
                  <a:gd name="T13" fmla="*/ 29 h 4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436"/>
                  <a:gd name="T23" fmla="*/ 213 w 213"/>
                  <a:gd name="T24" fmla="*/ 436 h 4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436">
                    <a:moveTo>
                      <a:pt x="213" y="29"/>
                    </a:moveTo>
                    <a:lnTo>
                      <a:pt x="157" y="15"/>
                    </a:lnTo>
                    <a:lnTo>
                      <a:pt x="102" y="0"/>
                    </a:lnTo>
                    <a:lnTo>
                      <a:pt x="0" y="407"/>
                    </a:lnTo>
                    <a:lnTo>
                      <a:pt x="55" y="422"/>
                    </a:lnTo>
                    <a:lnTo>
                      <a:pt x="111" y="436"/>
                    </a:lnTo>
                    <a:lnTo>
                      <a:pt x="213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0" name="Freeform 470"/>
              <p:cNvSpPr>
                <a:spLocks/>
              </p:cNvSpPr>
              <p:nvPr/>
            </p:nvSpPr>
            <p:spPr bwMode="auto">
              <a:xfrm>
                <a:off x="3580" y="1556"/>
                <a:ext cx="43" cy="88"/>
              </a:xfrm>
              <a:custGeom>
                <a:avLst/>
                <a:gdLst>
                  <a:gd name="T0" fmla="*/ 213 w 213"/>
                  <a:gd name="T1" fmla="*/ 29 h 436"/>
                  <a:gd name="T2" fmla="*/ 157 w 213"/>
                  <a:gd name="T3" fmla="*/ 15 h 436"/>
                  <a:gd name="T4" fmla="*/ 102 w 213"/>
                  <a:gd name="T5" fmla="*/ 0 h 436"/>
                  <a:gd name="T6" fmla="*/ 0 w 213"/>
                  <a:gd name="T7" fmla="*/ 407 h 436"/>
                  <a:gd name="T8" fmla="*/ 55 w 213"/>
                  <a:gd name="T9" fmla="*/ 422 h 436"/>
                  <a:gd name="T10" fmla="*/ 111 w 213"/>
                  <a:gd name="T11" fmla="*/ 436 h 436"/>
                  <a:gd name="T12" fmla="*/ 213 w 213"/>
                  <a:gd name="T13" fmla="*/ 29 h 4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3"/>
                  <a:gd name="T22" fmla="*/ 0 h 436"/>
                  <a:gd name="T23" fmla="*/ 213 w 213"/>
                  <a:gd name="T24" fmla="*/ 436 h 4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3" h="436">
                    <a:moveTo>
                      <a:pt x="213" y="29"/>
                    </a:moveTo>
                    <a:lnTo>
                      <a:pt x="157" y="15"/>
                    </a:lnTo>
                    <a:lnTo>
                      <a:pt x="102" y="0"/>
                    </a:lnTo>
                    <a:lnTo>
                      <a:pt x="0" y="407"/>
                    </a:lnTo>
                    <a:lnTo>
                      <a:pt x="55" y="422"/>
                    </a:lnTo>
                    <a:lnTo>
                      <a:pt x="111" y="436"/>
                    </a:lnTo>
                    <a:lnTo>
                      <a:pt x="213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1" name="Freeform 471"/>
              <p:cNvSpPr>
                <a:spLocks/>
              </p:cNvSpPr>
              <p:nvPr/>
            </p:nvSpPr>
            <p:spPr bwMode="auto">
              <a:xfrm>
                <a:off x="3580" y="1638"/>
                <a:ext cx="11" cy="3"/>
              </a:xfrm>
              <a:custGeom>
                <a:avLst/>
                <a:gdLst>
                  <a:gd name="T0" fmla="*/ 57 w 57"/>
                  <a:gd name="T1" fmla="*/ 15 h 15"/>
                  <a:gd name="T2" fmla="*/ 2 w 57"/>
                  <a:gd name="T3" fmla="*/ 0 h 15"/>
                  <a:gd name="T4" fmla="*/ 0 w 57"/>
                  <a:gd name="T5" fmla="*/ 9 h 15"/>
                  <a:gd name="T6" fmla="*/ 57 w 57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5"/>
                  <a:gd name="T14" fmla="*/ 57 w 57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5">
                    <a:moveTo>
                      <a:pt x="57" y="15"/>
                    </a:moveTo>
                    <a:lnTo>
                      <a:pt x="2" y="0"/>
                    </a:lnTo>
                    <a:lnTo>
                      <a:pt x="0" y="9"/>
                    </a:lnTo>
                    <a:lnTo>
                      <a:pt x="5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2" name="Line 472"/>
              <p:cNvSpPr>
                <a:spLocks noChangeShapeType="1"/>
              </p:cNvSpPr>
              <p:nvPr/>
            </p:nvSpPr>
            <p:spPr bwMode="auto">
              <a:xfrm flipH="1">
                <a:off x="3580" y="1638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3" name="Freeform 473"/>
              <p:cNvSpPr>
                <a:spLocks/>
              </p:cNvSpPr>
              <p:nvPr/>
            </p:nvSpPr>
            <p:spPr bwMode="auto">
              <a:xfrm>
                <a:off x="3572" y="1640"/>
                <a:ext cx="31" cy="88"/>
              </a:xfrm>
              <a:custGeom>
                <a:avLst/>
                <a:gdLst>
                  <a:gd name="T0" fmla="*/ 155 w 155"/>
                  <a:gd name="T1" fmla="*/ 11 h 441"/>
                  <a:gd name="T2" fmla="*/ 97 w 155"/>
                  <a:gd name="T3" fmla="*/ 6 h 441"/>
                  <a:gd name="T4" fmla="*/ 40 w 155"/>
                  <a:gd name="T5" fmla="*/ 0 h 441"/>
                  <a:gd name="T6" fmla="*/ 0 w 155"/>
                  <a:gd name="T7" fmla="*/ 430 h 441"/>
                  <a:gd name="T8" fmla="*/ 57 w 155"/>
                  <a:gd name="T9" fmla="*/ 435 h 441"/>
                  <a:gd name="T10" fmla="*/ 115 w 155"/>
                  <a:gd name="T11" fmla="*/ 441 h 441"/>
                  <a:gd name="T12" fmla="*/ 155 w 155"/>
                  <a:gd name="T13" fmla="*/ 11 h 4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441"/>
                  <a:gd name="T23" fmla="*/ 155 w 155"/>
                  <a:gd name="T24" fmla="*/ 441 h 4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441">
                    <a:moveTo>
                      <a:pt x="155" y="11"/>
                    </a:moveTo>
                    <a:lnTo>
                      <a:pt x="97" y="6"/>
                    </a:lnTo>
                    <a:lnTo>
                      <a:pt x="40" y="0"/>
                    </a:lnTo>
                    <a:lnTo>
                      <a:pt x="0" y="430"/>
                    </a:lnTo>
                    <a:lnTo>
                      <a:pt x="57" y="435"/>
                    </a:lnTo>
                    <a:lnTo>
                      <a:pt x="115" y="441"/>
                    </a:lnTo>
                    <a:lnTo>
                      <a:pt x="15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4" name="Freeform 474"/>
              <p:cNvSpPr>
                <a:spLocks/>
              </p:cNvSpPr>
              <p:nvPr/>
            </p:nvSpPr>
            <p:spPr bwMode="auto">
              <a:xfrm>
                <a:off x="3572" y="1640"/>
                <a:ext cx="31" cy="88"/>
              </a:xfrm>
              <a:custGeom>
                <a:avLst/>
                <a:gdLst>
                  <a:gd name="T0" fmla="*/ 155 w 155"/>
                  <a:gd name="T1" fmla="*/ 11 h 441"/>
                  <a:gd name="T2" fmla="*/ 97 w 155"/>
                  <a:gd name="T3" fmla="*/ 6 h 441"/>
                  <a:gd name="T4" fmla="*/ 40 w 155"/>
                  <a:gd name="T5" fmla="*/ 0 h 441"/>
                  <a:gd name="T6" fmla="*/ 0 w 155"/>
                  <a:gd name="T7" fmla="*/ 430 h 441"/>
                  <a:gd name="T8" fmla="*/ 57 w 155"/>
                  <a:gd name="T9" fmla="*/ 435 h 441"/>
                  <a:gd name="T10" fmla="*/ 115 w 155"/>
                  <a:gd name="T11" fmla="*/ 441 h 441"/>
                  <a:gd name="T12" fmla="*/ 155 w 155"/>
                  <a:gd name="T13" fmla="*/ 11 h 4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441"/>
                  <a:gd name="T23" fmla="*/ 155 w 155"/>
                  <a:gd name="T24" fmla="*/ 441 h 4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441">
                    <a:moveTo>
                      <a:pt x="155" y="11"/>
                    </a:moveTo>
                    <a:lnTo>
                      <a:pt x="97" y="6"/>
                    </a:lnTo>
                    <a:lnTo>
                      <a:pt x="40" y="0"/>
                    </a:lnTo>
                    <a:lnTo>
                      <a:pt x="0" y="430"/>
                    </a:lnTo>
                    <a:lnTo>
                      <a:pt x="57" y="435"/>
                    </a:lnTo>
                    <a:lnTo>
                      <a:pt x="115" y="441"/>
                    </a:lnTo>
                    <a:lnTo>
                      <a:pt x="15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5" name="Freeform 475"/>
              <p:cNvSpPr>
                <a:spLocks/>
              </p:cNvSpPr>
              <p:nvPr/>
            </p:nvSpPr>
            <p:spPr bwMode="auto">
              <a:xfrm>
                <a:off x="3572" y="1726"/>
                <a:ext cx="11" cy="1"/>
              </a:xfrm>
              <a:custGeom>
                <a:avLst/>
                <a:gdLst>
                  <a:gd name="T0" fmla="*/ 57 w 57"/>
                  <a:gd name="T1" fmla="*/ 5 h 9"/>
                  <a:gd name="T2" fmla="*/ 0 w 57"/>
                  <a:gd name="T3" fmla="*/ 0 h 9"/>
                  <a:gd name="T4" fmla="*/ 0 w 57"/>
                  <a:gd name="T5" fmla="*/ 9 h 9"/>
                  <a:gd name="T6" fmla="*/ 57 w 57"/>
                  <a:gd name="T7" fmla="*/ 5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9"/>
                  <a:gd name="T14" fmla="*/ 57 w 5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9">
                    <a:moveTo>
                      <a:pt x="57" y="5"/>
                    </a:moveTo>
                    <a:lnTo>
                      <a:pt x="0" y="0"/>
                    </a:lnTo>
                    <a:lnTo>
                      <a:pt x="0" y="9"/>
                    </a:lnTo>
                    <a:lnTo>
                      <a:pt x="5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6" name="Line 476"/>
              <p:cNvSpPr>
                <a:spLocks noChangeShapeType="1"/>
              </p:cNvSpPr>
              <p:nvPr/>
            </p:nvSpPr>
            <p:spPr bwMode="auto">
              <a:xfrm>
                <a:off x="3572" y="17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7" name="Freeform 477"/>
              <p:cNvSpPr>
                <a:spLocks/>
              </p:cNvSpPr>
              <p:nvPr/>
            </p:nvSpPr>
            <p:spPr bwMode="auto">
              <a:xfrm>
                <a:off x="3572" y="1726"/>
                <a:ext cx="27" cy="88"/>
              </a:xfrm>
              <a:custGeom>
                <a:avLst/>
                <a:gdLst>
                  <a:gd name="T0" fmla="*/ 115 w 137"/>
                  <a:gd name="T1" fmla="*/ 0 h 439"/>
                  <a:gd name="T2" fmla="*/ 57 w 137"/>
                  <a:gd name="T3" fmla="*/ 3 h 439"/>
                  <a:gd name="T4" fmla="*/ 0 w 137"/>
                  <a:gd name="T5" fmla="*/ 7 h 439"/>
                  <a:gd name="T6" fmla="*/ 22 w 137"/>
                  <a:gd name="T7" fmla="*/ 439 h 439"/>
                  <a:gd name="T8" fmla="*/ 80 w 137"/>
                  <a:gd name="T9" fmla="*/ 436 h 439"/>
                  <a:gd name="T10" fmla="*/ 137 w 137"/>
                  <a:gd name="T11" fmla="*/ 433 h 439"/>
                  <a:gd name="T12" fmla="*/ 115 w 137"/>
                  <a:gd name="T13" fmla="*/ 0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439"/>
                  <a:gd name="T23" fmla="*/ 137 w 137"/>
                  <a:gd name="T24" fmla="*/ 439 h 4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439">
                    <a:moveTo>
                      <a:pt x="115" y="0"/>
                    </a:moveTo>
                    <a:lnTo>
                      <a:pt x="57" y="3"/>
                    </a:lnTo>
                    <a:lnTo>
                      <a:pt x="0" y="7"/>
                    </a:lnTo>
                    <a:lnTo>
                      <a:pt x="22" y="439"/>
                    </a:lnTo>
                    <a:lnTo>
                      <a:pt x="80" y="436"/>
                    </a:lnTo>
                    <a:lnTo>
                      <a:pt x="137" y="433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8" name="Freeform 478"/>
              <p:cNvSpPr>
                <a:spLocks/>
              </p:cNvSpPr>
              <p:nvPr/>
            </p:nvSpPr>
            <p:spPr bwMode="auto">
              <a:xfrm>
                <a:off x="3572" y="1726"/>
                <a:ext cx="27" cy="88"/>
              </a:xfrm>
              <a:custGeom>
                <a:avLst/>
                <a:gdLst>
                  <a:gd name="T0" fmla="*/ 115 w 137"/>
                  <a:gd name="T1" fmla="*/ 0 h 439"/>
                  <a:gd name="T2" fmla="*/ 57 w 137"/>
                  <a:gd name="T3" fmla="*/ 3 h 439"/>
                  <a:gd name="T4" fmla="*/ 0 w 137"/>
                  <a:gd name="T5" fmla="*/ 7 h 439"/>
                  <a:gd name="T6" fmla="*/ 22 w 137"/>
                  <a:gd name="T7" fmla="*/ 439 h 439"/>
                  <a:gd name="T8" fmla="*/ 80 w 137"/>
                  <a:gd name="T9" fmla="*/ 436 h 439"/>
                  <a:gd name="T10" fmla="*/ 137 w 137"/>
                  <a:gd name="T11" fmla="*/ 433 h 439"/>
                  <a:gd name="T12" fmla="*/ 115 w 137"/>
                  <a:gd name="T13" fmla="*/ 0 h 4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439"/>
                  <a:gd name="T23" fmla="*/ 137 w 137"/>
                  <a:gd name="T24" fmla="*/ 439 h 4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439">
                    <a:moveTo>
                      <a:pt x="115" y="0"/>
                    </a:moveTo>
                    <a:lnTo>
                      <a:pt x="57" y="3"/>
                    </a:lnTo>
                    <a:lnTo>
                      <a:pt x="0" y="7"/>
                    </a:lnTo>
                    <a:lnTo>
                      <a:pt x="22" y="439"/>
                    </a:lnTo>
                    <a:lnTo>
                      <a:pt x="80" y="436"/>
                    </a:lnTo>
                    <a:lnTo>
                      <a:pt x="137" y="433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299" name="Freeform 479"/>
              <p:cNvSpPr>
                <a:spLocks/>
              </p:cNvSpPr>
              <p:nvPr/>
            </p:nvSpPr>
            <p:spPr bwMode="auto">
              <a:xfrm>
                <a:off x="3576" y="1813"/>
                <a:ext cx="12" cy="2"/>
              </a:xfrm>
              <a:custGeom>
                <a:avLst/>
                <a:gdLst>
                  <a:gd name="T0" fmla="*/ 58 w 58"/>
                  <a:gd name="T1" fmla="*/ 0 h 11"/>
                  <a:gd name="T2" fmla="*/ 0 w 58"/>
                  <a:gd name="T3" fmla="*/ 3 h 11"/>
                  <a:gd name="T4" fmla="*/ 1 w 58"/>
                  <a:gd name="T5" fmla="*/ 11 h 11"/>
                  <a:gd name="T6" fmla="*/ 58 w 58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1"/>
                  <a:gd name="T14" fmla="*/ 58 w 58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1">
                    <a:moveTo>
                      <a:pt x="58" y="0"/>
                    </a:moveTo>
                    <a:lnTo>
                      <a:pt x="0" y="3"/>
                    </a:lnTo>
                    <a:lnTo>
                      <a:pt x="1" y="1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300" name="Line 480"/>
              <p:cNvSpPr>
                <a:spLocks noChangeShapeType="1"/>
              </p:cNvSpPr>
              <p:nvPr/>
            </p:nvSpPr>
            <p:spPr bwMode="auto">
              <a:xfrm>
                <a:off x="3576" y="18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301" name="Freeform 481"/>
              <p:cNvSpPr>
                <a:spLocks/>
              </p:cNvSpPr>
              <p:nvPr/>
            </p:nvSpPr>
            <p:spPr bwMode="auto">
              <a:xfrm>
                <a:off x="3576" y="1811"/>
                <a:ext cx="39" cy="87"/>
              </a:xfrm>
              <a:custGeom>
                <a:avLst/>
                <a:gdLst>
                  <a:gd name="T0" fmla="*/ 113 w 196"/>
                  <a:gd name="T1" fmla="*/ 0 h 437"/>
                  <a:gd name="T2" fmla="*/ 57 w 196"/>
                  <a:gd name="T3" fmla="*/ 11 h 437"/>
                  <a:gd name="T4" fmla="*/ 0 w 196"/>
                  <a:gd name="T5" fmla="*/ 22 h 437"/>
                  <a:gd name="T6" fmla="*/ 83 w 196"/>
                  <a:gd name="T7" fmla="*/ 437 h 437"/>
                  <a:gd name="T8" fmla="*/ 140 w 196"/>
                  <a:gd name="T9" fmla="*/ 426 h 437"/>
                  <a:gd name="T10" fmla="*/ 196 w 196"/>
                  <a:gd name="T11" fmla="*/ 415 h 437"/>
                  <a:gd name="T12" fmla="*/ 113 w 196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437"/>
                  <a:gd name="T23" fmla="*/ 196 w 196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437">
                    <a:moveTo>
                      <a:pt x="113" y="0"/>
                    </a:moveTo>
                    <a:lnTo>
                      <a:pt x="57" y="11"/>
                    </a:lnTo>
                    <a:lnTo>
                      <a:pt x="0" y="22"/>
                    </a:lnTo>
                    <a:lnTo>
                      <a:pt x="83" y="437"/>
                    </a:lnTo>
                    <a:lnTo>
                      <a:pt x="140" y="426"/>
                    </a:lnTo>
                    <a:lnTo>
                      <a:pt x="196" y="415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302" name="Freeform 482"/>
              <p:cNvSpPr>
                <a:spLocks/>
              </p:cNvSpPr>
              <p:nvPr/>
            </p:nvSpPr>
            <p:spPr bwMode="auto">
              <a:xfrm>
                <a:off x="3576" y="1811"/>
                <a:ext cx="39" cy="87"/>
              </a:xfrm>
              <a:custGeom>
                <a:avLst/>
                <a:gdLst>
                  <a:gd name="T0" fmla="*/ 113 w 196"/>
                  <a:gd name="T1" fmla="*/ 0 h 437"/>
                  <a:gd name="T2" fmla="*/ 57 w 196"/>
                  <a:gd name="T3" fmla="*/ 11 h 437"/>
                  <a:gd name="T4" fmla="*/ 0 w 196"/>
                  <a:gd name="T5" fmla="*/ 22 h 437"/>
                  <a:gd name="T6" fmla="*/ 83 w 196"/>
                  <a:gd name="T7" fmla="*/ 437 h 437"/>
                  <a:gd name="T8" fmla="*/ 140 w 196"/>
                  <a:gd name="T9" fmla="*/ 426 h 437"/>
                  <a:gd name="T10" fmla="*/ 196 w 196"/>
                  <a:gd name="T11" fmla="*/ 415 h 437"/>
                  <a:gd name="T12" fmla="*/ 113 w 196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437"/>
                  <a:gd name="T23" fmla="*/ 196 w 196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437">
                    <a:moveTo>
                      <a:pt x="113" y="0"/>
                    </a:moveTo>
                    <a:lnTo>
                      <a:pt x="57" y="11"/>
                    </a:lnTo>
                    <a:lnTo>
                      <a:pt x="0" y="22"/>
                    </a:lnTo>
                    <a:lnTo>
                      <a:pt x="83" y="437"/>
                    </a:lnTo>
                    <a:lnTo>
                      <a:pt x="140" y="426"/>
                    </a:lnTo>
                    <a:lnTo>
                      <a:pt x="196" y="415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303" name="Freeform 483"/>
              <p:cNvSpPr>
                <a:spLocks/>
              </p:cNvSpPr>
              <p:nvPr/>
            </p:nvSpPr>
            <p:spPr bwMode="auto">
              <a:xfrm>
                <a:off x="3593" y="1894"/>
                <a:ext cx="23" cy="14"/>
              </a:xfrm>
              <a:custGeom>
                <a:avLst/>
                <a:gdLst>
                  <a:gd name="T0" fmla="*/ 57 w 115"/>
                  <a:gd name="T1" fmla="*/ 11 h 69"/>
                  <a:gd name="T2" fmla="*/ 113 w 115"/>
                  <a:gd name="T3" fmla="*/ 0 h 69"/>
                  <a:gd name="T4" fmla="*/ 115 w 115"/>
                  <a:gd name="T5" fmla="*/ 12 h 69"/>
                  <a:gd name="T6" fmla="*/ 112 w 115"/>
                  <a:gd name="T7" fmla="*/ 26 h 69"/>
                  <a:gd name="T8" fmla="*/ 108 w 115"/>
                  <a:gd name="T9" fmla="*/ 38 h 69"/>
                  <a:gd name="T10" fmla="*/ 101 w 115"/>
                  <a:gd name="T11" fmla="*/ 48 h 69"/>
                  <a:gd name="T12" fmla="*/ 91 w 115"/>
                  <a:gd name="T13" fmla="*/ 57 h 69"/>
                  <a:gd name="T14" fmla="*/ 80 w 115"/>
                  <a:gd name="T15" fmla="*/ 63 h 69"/>
                  <a:gd name="T16" fmla="*/ 68 w 115"/>
                  <a:gd name="T17" fmla="*/ 68 h 69"/>
                  <a:gd name="T18" fmla="*/ 56 w 115"/>
                  <a:gd name="T19" fmla="*/ 69 h 69"/>
                  <a:gd name="T20" fmla="*/ 42 w 115"/>
                  <a:gd name="T21" fmla="*/ 67 h 69"/>
                  <a:gd name="T22" fmla="*/ 30 w 115"/>
                  <a:gd name="T23" fmla="*/ 62 h 69"/>
                  <a:gd name="T24" fmla="*/ 20 w 115"/>
                  <a:gd name="T25" fmla="*/ 56 h 69"/>
                  <a:gd name="T26" fmla="*/ 11 w 115"/>
                  <a:gd name="T27" fmla="*/ 46 h 69"/>
                  <a:gd name="T28" fmla="*/ 5 w 115"/>
                  <a:gd name="T29" fmla="*/ 34 h 69"/>
                  <a:gd name="T30" fmla="*/ 0 w 115"/>
                  <a:gd name="T31" fmla="*/ 22 h 69"/>
                  <a:gd name="T32" fmla="*/ 57 w 115"/>
                  <a:gd name="T33" fmla="*/ 11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9"/>
                  <a:gd name="T53" fmla="*/ 115 w 115"/>
                  <a:gd name="T54" fmla="*/ 69 h 6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9">
                    <a:moveTo>
                      <a:pt x="57" y="11"/>
                    </a:moveTo>
                    <a:lnTo>
                      <a:pt x="113" y="0"/>
                    </a:lnTo>
                    <a:lnTo>
                      <a:pt x="115" y="12"/>
                    </a:lnTo>
                    <a:lnTo>
                      <a:pt x="112" y="26"/>
                    </a:lnTo>
                    <a:lnTo>
                      <a:pt x="108" y="38"/>
                    </a:lnTo>
                    <a:lnTo>
                      <a:pt x="101" y="48"/>
                    </a:lnTo>
                    <a:lnTo>
                      <a:pt x="91" y="57"/>
                    </a:lnTo>
                    <a:lnTo>
                      <a:pt x="80" y="63"/>
                    </a:lnTo>
                    <a:lnTo>
                      <a:pt x="68" y="68"/>
                    </a:lnTo>
                    <a:lnTo>
                      <a:pt x="56" y="69"/>
                    </a:lnTo>
                    <a:lnTo>
                      <a:pt x="42" y="67"/>
                    </a:lnTo>
                    <a:lnTo>
                      <a:pt x="30" y="62"/>
                    </a:lnTo>
                    <a:lnTo>
                      <a:pt x="20" y="56"/>
                    </a:lnTo>
                    <a:lnTo>
                      <a:pt x="11" y="46"/>
                    </a:lnTo>
                    <a:lnTo>
                      <a:pt x="5" y="34"/>
                    </a:lnTo>
                    <a:lnTo>
                      <a:pt x="0" y="22"/>
                    </a:lnTo>
                    <a:lnTo>
                      <a:pt x="5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304" name="Freeform 484"/>
              <p:cNvSpPr>
                <a:spLocks/>
              </p:cNvSpPr>
              <p:nvPr/>
            </p:nvSpPr>
            <p:spPr bwMode="auto">
              <a:xfrm>
                <a:off x="3593" y="1894"/>
                <a:ext cx="23" cy="14"/>
              </a:xfrm>
              <a:custGeom>
                <a:avLst/>
                <a:gdLst>
                  <a:gd name="T0" fmla="*/ 113 w 115"/>
                  <a:gd name="T1" fmla="*/ 0 h 69"/>
                  <a:gd name="T2" fmla="*/ 115 w 115"/>
                  <a:gd name="T3" fmla="*/ 12 h 69"/>
                  <a:gd name="T4" fmla="*/ 112 w 115"/>
                  <a:gd name="T5" fmla="*/ 26 h 69"/>
                  <a:gd name="T6" fmla="*/ 108 w 115"/>
                  <a:gd name="T7" fmla="*/ 38 h 69"/>
                  <a:gd name="T8" fmla="*/ 101 w 115"/>
                  <a:gd name="T9" fmla="*/ 48 h 69"/>
                  <a:gd name="T10" fmla="*/ 91 w 115"/>
                  <a:gd name="T11" fmla="*/ 57 h 69"/>
                  <a:gd name="T12" fmla="*/ 80 w 115"/>
                  <a:gd name="T13" fmla="*/ 63 h 69"/>
                  <a:gd name="T14" fmla="*/ 68 w 115"/>
                  <a:gd name="T15" fmla="*/ 68 h 69"/>
                  <a:gd name="T16" fmla="*/ 56 w 115"/>
                  <a:gd name="T17" fmla="*/ 69 h 69"/>
                  <a:gd name="T18" fmla="*/ 42 w 115"/>
                  <a:gd name="T19" fmla="*/ 67 h 69"/>
                  <a:gd name="T20" fmla="*/ 30 w 115"/>
                  <a:gd name="T21" fmla="*/ 62 h 69"/>
                  <a:gd name="T22" fmla="*/ 20 w 115"/>
                  <a:gd name="T23" fmla="*/ 56 h 69"/>
                  <a:gd name="T24" fmla="*/ 11 w 115"/>
                  <a:gd name="T25" fmla="*/ 46 h 69"/>
                  <a:gd name="T26" fmla="*/ 5 w 115"/>
                  <a:gd name="T27" fmla="*/ 34 h 69"/>
                  <a:gd name="T28" fmla="*/ 0 w 115"/>
                  <a:gd name="T29" fmla="*/ 22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9"/>
                  <a:gd name="T47" fmla="*/ 115 w 115"/>
                  <a:gd name="T48" fmla="*/ 69 h 6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9">
                    <a:moveTo>
                      <a:pt x="113" y="0"/>
                    </a:moveTo>
                    <a:lnTo>
                      <a:pt x="115" y="12"/>
                    </a:lnTo>
                    <a:lnTo>
                      <a:pt x="112" y="26"/>
                    </a:lnTo>
                    <a:lnTo>
                      <a:pt x="108" y="38"/>
                    </a:lnTo>
                    <a:lnTo>
                      <a:pt x="101" y="48"/>
                    </a:lnTo>
                    <a:lnTo>
                      <a:pt x="91" y="57"/>
                    </a:lnTo>
                    <a:lnTo>
                      <a:pt x="80" y="63"/>
                    </a:lnTo>
                    <a:lnTo>
                      <a:pt x="68" y="68"/>
                    </a:lnTo>
                    <a:lnTo>
                      <a:pt x="56" y="69"/>
                    </a:lnTo>
                    <a:lnTo>
                      <a:pt x="42" y="67"/>
                    </a:lnTo>
                    <a:lnTo>
                      <a:pt x="30" y="62"/>
                    </a:lnTo>
                    <a:lnTo>
                      <a:pt x="20" y="56"/>
                    </a:lnTo>
                    <a:lnTo>
                      <a:pt x="11" y="46"/>
                    </a:lnTo>
                    <a:lnTo>
                      <a:pt x="5" y="34"/>
                    </a:lnTo>
                    <a:lnTo>
                      <a:pt x="0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883" name="Rectangle 1313"/>
            <p:cNvSpPr>
              <a:spLocks noChangeArrowheads="1"/>
            </p:cNvSpPr>
            <p:nvPr/>
          </p:nvSpPr>
          <p:spPr bwMode="auto">
            <a:xfrm>
              <a:off x="2200" y="2069"/>
              <a:ext cx="1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solidFill>
                    <a:srgbClr val="000000"/>
                  </a:solidFill>
                </a:rPr>
                <a:t>1</a:t>
              </a:r>
              <a:endParaRPr lang="en-US" altLang="zh-CN" sz="2000"/>
            </a:p>
          </p:txBody>
        </p:sp>
      </p:grpSp>
      <p:sp>
        <p:nvSpPr>
          <p:cNvPr id="36875" name="Text Box 1322"/>
          <p:cNvSpPr txBox="1">
            <a:spLocks noChangeArrowheads="1"/>
          </p:cNvSpPr>
          <p:nvPr/>
        </p:nvSpPr>
        <p:spPr bwMode="auto">
          <a:xfrm>
            <a:off x="3987800" y="3206751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6876" name="Text Box 1323"/>
          <p:cNvSpPr txBox="1">
            <a:spLocks noChangeArrowheads="1"/>
          </p:cNvSpPr>
          <p:nvPr/>
        </p:nvSpPr>
        <p:spPr bwMode="auto">
          <a:xfrm>
            <a:off x="4059238" y="3709988"/>
            <a:ext cx="184150" cy="214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6877" name="Text Box 1324"/>
          <p:cNvSpPr txBox="1">
            <a:spLocks noChangeArrowheads="1"/>
          </p:cNvSpPr>
          <p:nvPr/>
        </p:nvSpPr>
        <p:spPr bwMode="auto">
          <a:xfrm>
            <a:off x="3987800" y="5006976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6878" name="Text Box 1325"/>
          <p:cNvSpPr txBox="1">
            <a:spLocks noChangeArrowheads="1"/>
          </p:cNvSpPr>
          <p:nvPr/>
        </p:nvSpPr>
        <p:spPr bwMode="auto">
          <a:xfrm>
            <a:off x="4059238" y="5438776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6879" name="Text Box 1326"/>
          <p:cNvSpPr txBox="1">
            <a:spLocks noChangeArrowheads="1"/>
          </p:cNvSpPr>
          <p:nvPr/>
        </p:nvSpPr>
        <p:spPr bwMode="auto">
          <a:xfrm>
            <a:off x="6724650" y="4933951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6880" name="Text Box 1327"/>
          <p:cNvSpPr txBox="1">
            <a:spLocks noChangeArrowheads="1"/>
          </p:cNvSpPr>
          <p:nvPr/>
        </p:nvSpPr>
        <p:spPr bwMode="auto">
          <a:xfrm>
            <a:off x="6651625" y="5365751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</p:spTree>
    <p:extLst>
      <p:ext uri="{BB962C8B-B14F-4D97-AF65-F5344CB8AC3E}">
        <p14:creationId xmlns:p14="http://schemas.microsoft.com/office/powerpoint/2010/main" val="363112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8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utoUpdateAnimBg="0"/>
      <p:bldP spid="239619" grpId="0" autoUpdateAnimBg="0"/>
      <p:bldP spid="289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1169043" y="891251"/>
            <a:ext cx="9549114" cy="118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b="0" dirty="0">
                <a:latin typeface="黑体" panose="02010609060101010101" pitchFamily="49" charset="-122"/>
              </a:rPr>
              <a:t>扭矩的正负可按右手螺旋法则确定：扭矩矢量离开截面为正，指向截面为负。</a:t>
            </a:r>
            <a:endParaRPr lang="zh-CN" altLang="en-US" sz="2400" i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grpSp>
        <p:nvGrpSpPr>
          <p:cNvPr id="2" name="Group 1524"/>
          <p:cNvGrpSpPr>
            <a:grpSpLocks/>
          </p:cNvGrpSpPr>
          <p:nvPr/>
        </p:nvGrpSpPr>
        <p:grpSpPr bwMode="auto">
          <a:xfrm>
            <a:off x="9555163" y="3019426"/>
            <a:ext cx="468312" cy="307975"/>
            <a:chOff x="5059" y="1902"/>
            <a:chExt cx="295" cy="194"/>
          </a:xfrm>
        </p:grpSpPr>
        <p:sp>
          <p:nvSpPr>
            <p:cNvPr id="40388" name="Rectangle 1502"/>
            <p:cNvSpPr>
              <a:spLocks noChangeArrowheads="1"/>
            </p:cNvSpPr>
            <p:nvPr/>
          </p:nvSpPr>
          <p:spPr bwMode="auto">
            <a:xfrm>
              <a:off x="5059" y="1902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T</a:t>
              </a:r>
              <a:endParaRPr lang="en-US" altLang="zh-CN" sz="2000"/>
            </a:p>
          </p:txBody>
        </p:sp>
        <p:sp>
          <p:nvSpPr>
            <p:cNvPr id="40389" name="Rectangle 1503"/>
            <p:cNvSpPr>
              <a:spLocks noChangeArrowheads="1"/>
            </p:cNvSpPr>
            <p:nvPr/>
          </p:nvSpPr>
          <p:spPr bwMode="auto">
            <a:xfrm>
              <a:off x="5158" y="1902"/>
              <a:ext cx="1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solidFill>
                    <a:srgbClr val="000000"/>
                  </a:solidFill>
                </a:rPr>
                <a:t>(+)</a:t>
              </a:r>
              <a:endParaRPr lang="en-US" altLang="zh-CN" sz="2000"/>
            </a:p>
          </p:txBody>
        </p:sp>
      </p:grpSp>
      <p:grpSp>
        <p:nvGrpSpPr>
          <p:cNvPr id="3" name="Group 1525"/>
          <p:cNvGrpSpPr>
            <a:grpSpLocks/>
          </p:cNvGrpSpPr>
          <p:nvPr/>
        </p:nvGrpSpPr>
        <p:grpSpPr bwMode="auto">
          <a:xfrm>
            <a:off x="9555164" y="4445001"/>
            <a:ext cx="573087" cy="307975"/>
            <a:chOff x="5059" y="2800"/>
            <a:chExt cx="361" cy="194"/>
          </a:xfrm>
        </p:grpSpPr>
        <p:sp>
          <p:nvSpPr>
            <p:cNvPr id="40386" name="Rectangle 1504"/>
            <p:cNvSpPr>
              <a:spLocks noChangeArrowheads="1"/>
            </p:cNvSpPr>
            <p:nvPr/>
          </p:nvSpPr>
          <p:spPr bwMode="auto">
            <a:xfrm>
              <a:off x="5059" y="2800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 i="1">
                  <a:solidFill>
                    <a:srgbClr val="000000"/>
                  </a:solidFill>
                </a:rPr>
                <a:t>T</a:t>
              </a:r>
              <a:endParaRPr lang="en-US" altLang="zh-CN" sz="2000"/>
            </a:p>
          </p:txBody>
        </p:sp>
        <p:sp>
          <p:nvSpPr>
            <p:cNvPr id="40387" name="Rectangle 1505"/>
            <p:cNvSpPr>
              <a:spLocks noChangeArrowheads="1"/>
            </p:cNvSpPr>
            <p:nvPr/>
          </p:nvSpPr>
          <p:spPr bwMode="auto">
            <a:xfrm>
              <a:off x="5158" y="2800"/>
              <a:ext cx="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solidFill>
                    <a:srgbClr val="000000"/>
                  </a:solidFill>
                </a:rPr>
                <a:t>(-)</a:t>
              </a:r>
              <a:endParaRPr lang="en-US" altLang="zh-CN" sz="2000"/>
            </a:p>
          </p:txBody>
        </p:sp>
      </p:grpSp>
      <p:grpSp>
        <p:nvGrpSpPr>
          <p:cNvPr id="4" name="Group 1526"/>
          <p:cNvGrpSpPr>
            <a:grpSpLocks/>
          </p:cNvGrpSpPr>
          <p:nvPr/>
        </p:nvGrpSpPr>
        <p:grpSpPr bwMode="auto">
          <a:xfrm>
            <a:off x="2640013" y="2781301"/>
            <a:ext cx="2995612" cy="906463"/>
            <a:chOff x="703" y="1752"/>
            <a:chExt cx="1887" cy="571"/>
          </a:xfrm>
        </p:grpSpPr>
        <p:sp>
          <p:nvSpPr>
            <p:cNvPr id="40033" name="Freeform 225"/>
            <p:cNvSpPr>
              <a:spLocks/>
            </p:cNvSpPr>
            <p:nvPr/>
          </p:nvSpPr>
          <p:spPr bwMode="auto">
            <a:xfrm>
              <a:off x="763" y="2253"/>
              <a:ext cx="38" cy="44"/>
            </a:xfrm>
            <a:custGeom>
              <a:avLst/>
              <a:gdLst>
                <a:gd name="T0" fmla="*/ 80 w 199"/>
                <a:gd name="T1" fmla="*/ 0 h 197"/>
                <a:gd name="T2" fmla="*/ 40 w 199"/>
                <a:gd name="T3" fmla="*/ 43 h 197"/>
                <a:gd name="T4" fmla="*/ 0 w 199"/>
                <a:gd name="T5" fmla="*/ 85 h 197"/>
                <a:gd name="T6" fmla="*/ 119 w 199"/>
                <a:gd name="T7" fmla="*/ 197 h 197"/>
                <a:gd name="T8" fmla="*/ 159 w 199"/>
                <a:gd name="T9" fmla="*/ 155 h 197"/>
                <a:gd name="T10" fmla="*/ 199 w 199"/>
                <a:gd name="T11" fmla="*/ 112 h 197"/>
                <a:gd name="T12" fmla="*/ 80 w 199"/>
                <a:gd name="T13" fmla="*/ 0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197"/>
                <a:gd name="T23" fmla="*/ 199 w 199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197">
                  <a:moveTo>
                    <a:pt x="80" y="0"/>
                  </a:moveTo>
                  <a:lnTo>
                    <a:pt x="40" y="43"/>
                  </a:lnTo>
                  <a:lnTo>
                    <a:pt x="0" y="85"/>
                  </a:lnTo>
                  <a:lnTo>
                    <a:pt x="119" y="197"/>
                  </a:lnTo>
                  <a:lnTo>
                    <a:pt x="159" y="155"/>
                  </a:lnTo>
                  <a:lnTo>
                    <a:pt x="199" y="112"/>
                  </a:lnTo>
                  <a:lnTo>
                    <a:pt x="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4" name="Freeform 226"/>
            <p:cNvSpPr>
              <a:spLocks/>
            </p:cNvSpPr>
            <p:nvPr/>
          </p:nvSpPr>
          <p:spPr bwMode="auto">
            <a:xfrm>
              <a:off x="785" y="2287"/>
              <a:ext cx="8" cy="13"/>
            </a:xfrm>
            <a:custGeom>
              <a:avLst/>
              <a:gdLst>
                <a:gd name="T0" fmla="*/ 40 w 40"/>
                <a:gd name="T1" fmla="*/ 0 h 51"/>
                <a:gd name="T2" fmla="*/ 0 w 40"/>
                <a:gd name="T3" fmla="*/ 42 h 51"/>
                <a:gd name="T4" fmla="*/ 5 w 40"/>
                <a:gd name="T5" fmla="*/ 46 h 51"/>
                <a:gd name="T6" fmla="*/ 13 w 40"/>
                <a:gd name="T7" fmla="*/ 51 h 51"/>
                <a:gd name="T8" fmla="*/ 40 w 40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1"/>
                <a:gd name="T17" fmla="*/ 40 w 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1">
                  <a:moveTo>
                    <a:pt x="40" y="0"/>
                  </a:moveTo>
                  <a:lnTo>
                    <a:pt x="0" y="42"/>
                  </a:lnTo>
                  <a:lnTo>
                    <a:pt x="5" y="46"/>
                  </a:lnTo>
                  <a:lnTo>
                    <a:pt x="13" y="5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5" name="Freeform 227"/>
            <p:cNvSpPr>
              <a:spLocks/>
            </p:cNvSpPr>
            <p:nvPr/>
          </p:nvSpPr>
          <p:spPr bwMode="auto">
            <a:xfrm>
              <a:off x="785" y="2297"/>
              <a:ext cx="3" cy="3"/>
            </a:xfrm>
            <a:custGeom>
              <a:avLst/>
              <a:gdLst>
                <a:gd name="T0" fmla="*/ 0 w 13"/>
                <a:gd name="T1" fmla="*/ 0 h 9"/>
                <a:gd name="T2" fmla="*/ 5 w 13"/>
                <a:gd name="T3" fmla="*/ 4 h 9"/>
                <a:gd name="T4" fmla="*/ 13 w 13"/>
                <a:gd name="T5" fmla="*/ 9 h 9"/>
                <a:gd name="T6" fmla="*/ 0 60000 65536"/>
                <a:gd name="T7" fmla="*/ 0 60000 65536"/>
                <a:gd name="T8" fmla="*/ 0 60000 65536"/>
                <a:gd name="T9" fmla="*/ 0 w 13"/>
                <a:gd name="T10" fmla="*/ 0 h 9"/>
                <a:gd name="T11" fmla="*/ 13 w 13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9">
                  <a:moveTo>
                    <a:pt x="0" y="0"/>
                  </a:moveTo>
                  <a:lnTo>
                    <a:pt x="5" y="4"/>
                  </a:lnTo>
                  <a:lnTo>
                    <a:pt x="13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6" name="Freeform 228"/>
            <p:cNvSpPr>
              <a:spLocks/>
            </p:cNvSpPr>
            <p:nvPr/>
          </p:nvSpPr>
          <p:spPr bwMode="auto">
            <a:xfrm>
              <a:off x="788" y="2276"/>
              <a:ext cx="34" cy="38"/>
            </a:xfrm>
            <a:custGeom>
              <a:avLst/>
              <a:gdLst>
                <a:gd name="T0" fmla="*/ 53 w 183"/>
                <a:gd name="T1" fmla="*/ 0 h 171"/>
                <a:gd name="T2" fmla="*/ 27 w 183"/>
                <a:gd name="T3" fmla="*/ 51 h 171"/>
                <a:gd name="T4" fmla="*/ 0 w 183"/>
                <a:gd name="T5" fmla="*/ 102 h 171"/>
                <a:gd name="T6" fmla="*/ 130 w 183"/>
                <a:gd name="T7" fmla="*/ 171 h 171"/>
                <a:gd name="T8" fmla="*/ 156 w 183"/>
                <a:gd name="T9" fmla="*/ 119 h 171"/>
                <a:gd name="T10" fmla="*/ 183 w 183"/>
                <a:gd name="T11" fmla="*/ 68 h 171"/>
                <a:gd name="T12" fmla="*/ 53 w 18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71"/>
                <a:gd name="T23" fmla="*/ 183 w 18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71">
                  <a:moveTo>
                    <a:pt x="53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30" y="171"/>
                  </a:lnTo>
                  <a:lnTo>
                    <a:pt x="156" y="119"/>
                  </a:lnTo>
                  <a:lnTo>
                    <a:pt x="183" y="6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7" name="Freeform 229"/>
            <p:cNvSpPr>
              <a:spLocks/>
            </p:cNvSpPr>
            <p:nvPr/>
          </p:nvSpPr>
          <p:spPr bwMode="auto">
            <a:xfrm>
              <a:off x="788" y="2276"/>
              <a:ext cx="34" cy="38"/>
            </a:xfrm>
            <a:custGeom>
              <a:avLst/>
              <a:gdLst>
                <a:gd name="T0" fmla="*/ 53 w 183"/>
                <a:gd name="T1" fmla="*/ 0 h 171"/>
                <a:gd name="T2" fmla="*/ 27 w 183"/>
                <a:gd name="T3" fmla="*/ 51 h 171"/>
                <a:gd name="T4" fmla="*/ 0 w 183"/>
                <a:gd name="T5" fmla="*/ 102 h 171"/>
                <a:gd name="T6" fmla="*/ 130 w 183"/>
                <a:gd name="T7" fmla="*/ 171 h 171"/>
                <a:gd name="T8" fmla="*/ 156 w 183"/>
                <a:gd name="T9" fmla="*/ 119 h 171"/>
                <a:gd name="T10" fmla="*/ 183 w 183"/>
                <a:gd name="T11" fmla="*/ 68 h 171"/>
                <a:gd name="T12" fmla="*/ 53 w 18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71"/>
                <a:gd name="T23" fmla="*/ 183 w 18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71">
                  <a:moveTo>
                    <a:pt x="53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30" y="171"/>
                  </a:lnTo>
                  <a:lnTo>
                    <a:pt x="156" y="119"/>
                  </a:lnTo>
                  <a:lnTo>
                    <a:pt x="183" y="68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8" name="Freeform 230"/>
            <p:cNvSpPr>
              <a:spLocks/>
            </p:cNvSpPr>
            <p:nvPr/>
          </p:nvSpPr>
          <p:spPr bwMode="auto">
            <a:xfrm>
              <a:off x="813" y="2303"/>
              <a:ext cx="4" cy="13"/>
            </a:xfrm>
            <a:custGeom>
              <a:avLst/>
              <a:gdLst>
                <a:gd name="T0" fmla="*/ 26 w 26"/>
                <a:gd name="T1" fmla="*/ 0 h 57"/>
                <a:gd name="T2" fmla="*/ 0 w 26"/>
                <a:gd name="T3" fmla="*/ 52 h 57"/>
                <a:gd name="T4" fmla="*/ 5 w 26"/>
                <a:gd name="T5" fmla="*/ 54 h 57"/>
                <a:gd name="T6" fmla="*/ 16 w 26"/>
                <a:gd name="T7" fmla="*/ 57 h 57"/>
                <a:gd name="T8" fmla="*/ 26 w 26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26" y="0"/>
                  </a:moveTo>
                  <a:lnTo>
                    <a:pt x="0" y="52"/>
                  </a:lnTo>
                  <a:lnTo>
                    <a:pt x="5" y="54"/>
                  </a:lnTo>
                  <a:lnTo>
                    <a:pt x="16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9" name="Freeform 231"/>
            <p:cNvSpPr>
              <a:spLocks/>
            </p:cNvSpPr>
            <p:nvPr/>
          </p:nvSpPr>
          <p:spPr bwMode="auto">
            <a:xfrm>
              <a:off x="813" y="2314"/>
              <a:ext cx="3" cy="2"/>
            </a:xfrm>
            <a:custGeom>
              <a:avLst/>
              <a:gdLst>
                <a:gd name="T0" fmla="*/ 0 w 16"/>
                <a:gd name="T1" fmla="*/ 0 h 5"/>
                <a:gd name="T2" fmla="*/ 5 w 16"/>
                <a:gd name="T3" fmla="*/ 2 h 5"/>
                <a:gd name="T4" fmla="*/ 16 w 16"/>
                <a:gd name="T5" fmla="*/ 5 h 5"/>
                <a:gd name="T6" fmla="*/ 0 60000 65536"/>
                <a:gd name="T7" fmla="*/ 0 60000 65536"/>
                <a:gd name="T8" fmla="*/ 0 60000 65536"/>
                <a:gd name="T9" fmla="*/ 0 w 16"/>
                <a:gd name="T10" fmla="*/ 0 h 5"/>
                <a:gd name="T11" fmla="*/ 16 w 1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5">
                  <a:moveTo>
                    <a:pt x="0" y="0"/>
                  </a:moveTo>
                  <a:lnTo>
                    <a:pt x="5" y="2"/>
                  </a:lnTo>
                  <a:lnTo>
                    <a:pt x="16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0" name="Freeform 232"/>
            <p:cNvSpPr>
              <a:spLocks/>
            </p:cNvSpPr>
            <p:nvPr/>
          </p:nvSpPr>
          <p:spPr bwMode="auto">
            <a:xfrm>
              <a:off x="816" y="2291"/>
              <a:ext cx="28" cy="29"/>
            </a:xfrm>
            <a:custGeom>
              <a:avLst/>
              <a:gdLst>
                <a:gd name="T0" fmla="*/ 20 w 155"/>
                <a:gd name="T1" fmla="*/ 0 h 136"/>
                <a:gd name="T2" fmla="*/ 10 w 155"/>
                <a:gd name="T3" fmla="*/ 56 h 136"/>
                <a:gd name="T4" fmla="*/ 0 w 155"/>
                <a:gd name="T5" fmla="*/ 113 h 136"/>
                <a:gd name="T6" fmla="*/ 135 w 155"/>
                <a:gd name="T7" fmla="*/ 136 h 136"/>
                <a:gd name="T8" fmla="*/ 145 w 155"/>
                <a:gd name="T9" fmla="*/ 80 h 136"/>
                <a:gd name="T10" fmla="*/ 155 w 155"/>
                <a:gd name="T11" fmla="*/ 23 h 136"/>
                <a:gd name="T12" fmla="*/ 20 w 155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5" y="136"/>
                  </a:lnTo>
                  <a:lnTo>
                    <a:pt x="145" y="80"/>
                  </a:lnTo>
                  <a:lnTo>
                    <a:pt x="155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1" name="Freeform 233"/>
            <p:cNvSpPr>
              <a:spLocks/>
            </p:cNvSpPr>
            <p:nvPr/>
          </p:nvSpPr>
          <p:spPr bwMode="auto">
            <a:xfrm>
              <a:off x="816" y="2291"/>
              <a:ext cx="28" cy="29"/>
            </a:xfrm>
            <a:custGeom>
              <a:avLst/>
              <a:gdLst>
                <a:gd name="T0" fmla="*/ 20 w 155"/>
                <a:gd name="T1" fmla="*/ 0 h 136"/>
                <a:gd name="T2" fmla="*/ 10 w 155"/>
                <a:gd name="T3" fmla="*/ 56 h 136"/>
                <a:gd name="T4" fmla="*/ 0 w 155"/>
                <a:gd name="T5" fmla="*/ 113 h 136"/>
                <a:gd name="T6" fmla="*/ 135 w 155"/>
                <a:gd name="T7" fmla="*/ 136 h 136"/>
                <a:gd name="T8" fmla="*/ 145 w 155"/>
                <a:gd name="T9" fmla="*/ 80 h 136"/>
                <a:gd name="T10" fmla="*/ 155 w 155"/>
                <a:gd name="T11" fmla="*/ 23 h 136"/>
                <a:gd name="T12" fmla="*/ 20 w 155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5" y="136"/>
                  </a:lnTo>
                  <a:lnTo>
                    <a:pt x="145" y="80"/>
                  </a:lnTo>
                  <a:lnTo>
                    <a:pt x="155" y="23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2" name="Freeform 234"/>
            <p:cNvSpPr>
              <a:spLocks/>
            </p:cNvSpPr>
            <p:nvPr/>
          </p:nvSpPr>
          <p:spPr bwMode="auto">
            <a:xfrm>
              <a:off x="841" y="2295"/>
              <a:ext cx="13" cy="27"/>
            </a:xfrm>
            <a:custGeom>
              <a:avLst/>
              <a:gdLst>
                <a:gd name="T0" fmla="*/ 10 w 68"/>
                <a:gd name="T1" fmla="*/ 57 h 115"/>
                <a:gd name="T2" fmla="*/ 20 w 68"/>
                <a:gd name="T3" fmla="*/ 0 h 115"/>
                <a:gd name="T4" fmla="*/ 32 w 68"/>
                <a:gd name="T5" fmla="*/ 4 h 115"/>
                <a:gd name="T6" fmla="*/ 43 w 68"/>
                <a:gd name="T7" fmla="*/ 10 h 115"/>
                <a:gd name="T8" fmla="*/ 53 w 68"/>
                <a:gd name="T9" fmla="*/ 18 h 115"/>
                <a:gd name="T10" fmla="*/ 61 w 68"/>
                <a:gd name="T11" fmla="*/ 29 h 115"/>
                <a:gd name="T12" fmla="*/ 65 w 68"/>
                <a:gd name="T13" fmla="*/ 41 h 115"/>
                <a:gd name="T14" fmla="*/ 68 w 68"/>
                <a:gd name="T15" fmla="*/ 53 h 115"/>
                <a:gd name="T16" fmla="*/ 66 w 68"/>
                <a:gd name="T17" fmla="*/ 67 h 115"/>
                <a:gd name="T18" fmla="*/ 63 w 68"/>
                <a:gd name="T19" fmla="*/ 79 h 115"/>
                <a:gd name="T20" fmla="*/ 56 w 68"/>
                <a:gd name="T21" fmla="*/ 90 h 115"/>
                <a:gd name="T22" fmla="*/ 49 w 68"/>
                <a:gd name="T23" fmla="*/ 100 h 115"/>
                <a:gd name="T24" fmla="*/ 38 w 68"/>
                <a:gd name="T25" fmla="*/ 108 h 115"/>
                <a:gd name="T26" fmla="*/ 25 w 68"/>
                <a:gd name="T27" fmla="*/ 112 h 115"/>
                <a:gd name="T28" fmla="*/ 13 w 68"/>
                <a:gd name="T29" fmla="*/ 115 h 115"/>
                <a:gd name="T30" fmla="*/ 0 w 68"/>
                <a:gd name="T31" fmla="*/ 113 h 115"/>
                <a:gd name="T32" fmla="*/ 10 w 6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5"/>
                <a:gd name="T53" fmla="*/ 68 w 6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5">
                  <a:moveTo>
                    <a:pt x="10" y="57"/>
                  </a:moveTo>
                  <a:lnTo>
                    <a:pt x="20" y="0"/>
                  </a:lnTo>
                  <a:lnTo>
                    <a:pt x="32" y="4"/>
                  </a:lnTo>
                  <a:lnTo>
                    <a:pt x="43" y="10"/>
                  </a:lnTo>
                  <a:lnTo>
                    <a:pt x="53" y="18"/>
                  </a:lnTo>
                  <a:lnTo>
                    <a:pt x="61" y="29"/>
                  </a:lnTo>
                  <a:lnTo>
                    <a:pt x="65" y="41"/>
                  </a:lnTo>
                  <a:lnTo>
                    <a:pt x="68" y="53"/>
                  </a:lnTo>
                  <a:lnTo>
                    <a:pt x="66" y="67"/>
                  </a:lnTo>
                  <a:lnTo>
                    <a:pt x="63" y="79"/>
                  </a:lnTo>
                  <a:lnTo>
                    <a:pt x="56" y="90"/>
                  </a:lnTo>
                  <a:lnTo>
                    <a:pt x="49" y="100"/>
                  </a:lnTo>
                  <a:lnTo>
                    <a:pt x="38" y="108"/>
                  </a:lnTo>
                  <a:lnTo>
                    <a:pt x="25" y="112"/>
                  </a:lnTo>
                  <a:lnTo>
                    <a:pt x="13" y="115"/>
                  </a:lnTo>
                  <a:lnTo>
                    <a:pt x="0" y="113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3" name="Freeform 235"/>
            <p:cNvSpPr>
              <a:spLocks/>
            </p:cNvSpPr>
            <p:nvPr/>
          </p:nvSpPr>
          <p:spPr bwMode="auto">
            <a:xfrm>
              <a:off x="841" y="2295"/>
              <a:ext cx="13" cy="27"/>
            </a:xfrm>
            <a:custGeom>
              <a:avLst/>
              <a:gdLst>
                <a:gd name="T0" fmla="*/ 20 w 68"/>
                <a:gd name="T1" fmla="*/ 0 h 115"/>
                <a:gd name="T2" fmla="*/ 32 w 68"/>
                <a:gd name="T3" fmla="*/ 4 h 115"/>
                <a:gd name="T4" fmla="*/ 43 w 68"/>
                <a:gd name="T5" fmla="*/ 10 h 115"/>
                <a:gd name="T6" fmla="*/ 53 w 68"/>
                <a:gd name="T7" fmla="*/ 18 h 115"/>
                <a:gd name="T8" fmla="*/ 61 w 68"/>
                <a:gd name="T9" fmla="*/ 29 h 115"/>
                <a:gd name="T10" fmla="*/ 65 w 68"/>
                <a:gd name="T11" fmla="*/ 41 h 115"/>
                <a:gd name="T12" fmla="*/ 68 w 68"/>
                <a:gd name="T13" fmla="*/ 53 h 115"/>
                <a:gd name="T14" fmla="*/ 66 w 68"/>
                <a:gd name="T15" fmla="*/ 67 h 115"/>
                <a:gd name="T16" fmla="*/ 63 w 68"/>
                <a:gd name="T17" fmla="*/ 79 h 115"/>
                <a:gd name="T18" fmla="*/ 56 w 68"/>
                <a:gd name="T19" fmla="*/ 90 h 115"/>
                <a:gd name="T20" fmla="*/ 49 w 68"/>
                <a:gd name="T21" fmla="*/ 100 h 115"/>
                <a:gd name="T22" fmla="*/ 38 w 68"/>
                <a:gd name="T23" fmla="*/ 108 h 115"/>
                <a:gd name="T24" fmla="*/ 25 w 68"/>
                <a:gd name="T25" fmla="*/ 112 h 115"/>
                <a:gd name="T26" fmla="*/ 13 w 68"/>
                <a:gd name="T27" fmla="*/ 115 h 115"/>
                <a:gd name="T28" fmla="*/ 0 w 68"/>
                <a:gd name="T29" fmla="*/ 113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5"/>
                <a:gd name="T47" fmla="*/ 68 w 6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5">
                  <a:moveTo>
                    <a:pt x="20" y="0"/>
                  </a:moveTo>
                  <a:lnTo>
                    <a:pt x="32" y="4"/>
                  </a:lnTo>
                  <a:lnTo>
                    <a:pt x="43" y="10"/>
                  </a:lnTo>
                  <a:lnTo>
                    <a:pt x="53" y="18"/>
                  </a:lnTo>
                  <a:lnTo>
                    <a:pt x="61" y="29"/>
                  </a:lnTo>
                  <a:lnTo>
                    <a:pt x="65" y="41"/>
                  </a:lnTo>
                  <a:lnTo>
                    <a:pt x="68" y="53"/>
                  </a:lnTo>
                  <a:lnTo>
                    <a:pt x="66" y="67"/>
                  </a:lnTo>
                  <a:lnTo>
                    <a:pt x="63" y="79"/>
                  </a:lnTo>
                  <a:lnTo>
                    <a:pt x="56" y="90"/>
                  </a:lnTo>
                  <a:lnTo>
                    <a:pt x="49" y="100"/>
                  </a:lnTo>
                  <a:lnTo>
                    <a:pt x="38" y="108"/>
                  </a:lnTo>
                  <a:lnTo>
                    <a:pt x="25" y="112"/>
                  </a:lnTo>
                  <a:lnTo>
                    <a:pt x="13" y="115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4" name="Freeform 236"/>
            <p:cNvSpPr>
              <a:spLocks/>
            </p:cNvSpPr>
            <p:nvPr/>
          </p:nvSpPr>
          <p:spPr bwMode="auto">
            <a:xfrm>
              <a:off x="831" y="1752"/>
              <a:ext cx="13" cy="25"/>
            </a:xfrm>
            <a:custGeom>
              <a:avLst/>
              <a:gdLst>
                <a:gd name="T0" fmla="*/ 58 w 68"/>
                <a:gd name="T1" fmla="*/ 57 h 114"/>
                <a:gd name="T2" fmla="*/ 48 w 68"/>
                <a:gd name="T3" fmla="*/ 114 h 114"/>
                <a:gd name="T4" fmla="*/ 36 w 68"/>
                <a:gd name="T5" fmla="*/ 111 h 114"/>
                <a:gd name="T6" fmla="*/ 24 w 68"/>
                <a:gd name="T7" fmla="*/ 104 h 114"/>
                <a:gd name="T8" fmla="*/ 14 w 68"/>
                <a:gd name="T9" fmla="*/ 96 h 114"/>
                <a:gd name="T10" fmla="*/ 7 w 68"/>
                <a:gd name="T11" fmla="*/ 85 h 114"/>
                <a:gd name="T12" fmla="*/ 2 w 68"/>
                <a:gd name="T13" fmla="*/ 73 h 114"/>
                <a:gd name="T14" fmla="*/ 0 w 68"/>
                <a:gd name="T15" fmla="*/ 61 h 114"/>
                <a:gd name="T16" fmla="*/ 1 w 68"/>
                <a:gd name="T17" fmla="*/ 47 h 114"/>
                <a:gd name="T18" fmla="*/ 4 w 68"/>
                <a:gd name="T19" fmla="*/ 35 h 114"/>
                <a:gd name="T20" fmla="*/ 11 w 68"/>
                <a:gd name="T21" fmla="*/ 24 h 114"/>
                <a:gd name="T22" fmla="*/ 19 w 68"/>
                <a:gd name="T23" fmla="*/ 14 h 114"/>
                <a:gd name="T24" fmla="*/ 30 w 68"/>
                <a:gd name="T25" fmla="*/ 6 h 114"/>
                <a:gd name="T26" fmla="*/ 42 w 68"/>
                <a:gd name="T27" fmla="*/ 2 h 114"/>
                <a:gd name="T28" fmla="*/ 54 w 68"/>
                <a:gd name="T29" fmla="*/ 0 h 114"/>
                <a:gd name="T30" fmla="*/ 68 w 68"/>
                <a:gd name="T31" fmla="*/ 1 h 114"/>
                <a:gd name="T32" fmla="*/ 58 w 68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4"/>
                <a:gd name="T53" fmla="*/ 68 w 68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4">
                  <a:moveTo>
                    <a:pt x="58" y="57"/>
                  </a:moveTo>
                  <a:lnTo>
                    <a:pt x="48" y="114"/>
                  </a:lnTo>
                  <a:lnTo>
                    <a:pt x="36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7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8" y="1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5" name="Freeform 237"/>
            <p:cNvSpPr>
              <a:spLocks/>
            </p:cNvSpPr>
            <p:nvPr/>
          </p:nvSpPr>
          <p:spPr bwMode="auto">
            <a:xfrm>
              <a:off x="831" y="1752"/>
              <a:ext cx="13" cy="25"/>
            </a:xfrm>
            <a:custGeom>
              <a:avLst/>
              <a:gdLst>
                <a:gd name="T0" fmla="*/ 48 w 68"/>
                <a:gd name="T1" fmla="*/ 114 h 114"/>
                <a:gd name="T2" fmla="*/ 36 w 68"/>
                <a:gd name="T3" fmla="*/ 111 h 114"/>
                <a:gd name="T4" fmla="*/ 24 w 68"/>
                <a:gd name="T5" fmla="*/ 104 h 114"/>
                <a:gd name="T6" fmla="*/ 14 w 68"/>
                <a:gd name="T7" fmla="*/ 96 h 114"/>
                <a:gd name="T8" fmla="*/ 7 w 68"/>
                <a:gd name="T9" fmla="*/ 85 h 114"/>
                <a:gd name="T10" fmla="*/ 2 w 68"/>
                <a:gd name="T11" fmla="*/ 73 h 114"/>
                <a:gd name="T12" fmla="*/ 0 w 68"/>
                <a:gd name="T13" fmla="*/ 61 h 114"/>
                <a:gd name="T14" fmla="*/ 1 w 68"/>
                <a:gd name="T15" fmla="*/ 47 h 114"/>
                <a:gd name="T16" fmla="*/ 4 w 68"/>
                <a:gd name="T17" fmla="*/ 35 h 114"/>
                <a:gd name="T18" fmla="*/ 11 w 68"/>
                <a:gd name="T19" fmla="*/ 24 h 114"/>
                <a:gd name="T20" fmla="*/ 19 w 68"/>
                <a:gd name="T21" fmla="*/ 14 h 114"/>
                <a:gd name="T22" fmla="*/ 30 w 68"/>
                <a:gd name="T23" fmla="*/ 6 h 114"/>
                <a:gd name="T24" fmla="*/ 42 w 68"/>
                <a:gd name="T25" fmla="*/ 2 h 114"/>
                <a:gd name="T26" fmla="*/ 54 w 68"/>
                <a:gd name="T27" fmla="*/ 0 h 114"/>
                <a:gd name="T28" fmla="*/ 68 w 68"/>
                <a:gd name="T29" fmla="*/ 1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4"/>
                <a:gd name="T47" fmla="*/ 68 w 68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4">
                  <a:moveTo>
                    <a:pt x="48" y="114"/>
                  </a:moveTo>
                  <a:lnTo>
                    <a:pt x="36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7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8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6" name="Freeform 238"/>
            <p:cNvSpPr>
              <a:spLocks/>
            </p:cNvSpPr>
            <p:nvPr/>
          </p:nvSpPr>
          <p:spPr bwMode="auto">
            <a:xfrm>
              <a:off x="841" y="1752"/>
              <a:ext cx="28" cy="31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7" name="Freeform 239"/>
            <p:cNvSpPr>
              <a:spLocks/>
            </p:cNvSpPr>
            <p:nvPr/>
          </p:nvSpPr>
          <p:spPr bwMode="auto">
            <a:xfrm>
              <a:off x="841" y="1752"/>
              <a:ext cx="28" cy="31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8" name="Freeform 240"/>
            <p:cNvSpPr>
              <a:spLocks/>
            </p:cNvSpPr>
            <p:nvPr/>
          </p:nvSpPr>
          <p:spPr bwMode="auto">
            <a:xfrm>
              <a:off x="868" y="1757"/>
              <a:ext cx="5" cy="14"/>
            </a:xfrm>
            <a:custGeom>
              <a:avLst/>
              <a:gdLst>
                <a:gd name="T0" fmla="*/ 0 w 28"/>
                <a:gd name="T1" fmla="*/ 57 h 57"/>
                <a:gd name="T2" fmla="*/ 10 w 28"/>
                <a:gd name="T3" fmla="*/ 0 h 57"/>
                <a:gd name="T4" fmla="*/ 17 w 28"/>
                <a:gd name="T5" fmla="*/ 1 h 57"/>
                <a:gd name="T6" fmla="*/ 28 w 28"/>
                <a:gd name="T7" fmla="*/ 5 h 57"/>
                <a:gd name="T8" fmla="*/ 0 w 28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7"/>
                <a:gd name="T17" fmla="*/ 28 w 28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7">
                  <a:moveTo>
                    <a:pt x="0" y="57"/>
                  </a:moveTo>
                  <a:lnTo>
                    <a:pt x="10" y="0"/>
                  </a:lnTo>
                  <a:lnTo>
                    <a:pt x="17" y="1"/>
                  </a:lnTo>
                  <a:lnTo>
                    <a:pt x="28" y="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49" name="Freeform 241"/>
            <p:cNvSpPr>
              <a:spLocks/>
            </p:cNvSpPr>
            <p:nvPr/>
          </p:nvSpPr>
          <p:spPr bwMode="auto">
            <a:xfrm>
              <a:off x="869" y="1757"/>
              <a:ext cx="4" cy="1"/>
            </a:xfrm>
            <a:custGeom>
              <a:avLst/>
              <a:gdLst>
                <a:gd name="T0" fmla="*/ 0 w 18"/>
                <a:gd name="T1" fmla="*/ 0 h 5"/>
                <a:gd name="T2" fmla="*/ 7 w 18"/>
                <a:gd name="T3" fmla="*/ 1 h 5"/>
                <a:gd name="T4" fmla="*/ 18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0" y="0"/>
                  </a:moveTo>
                  <a:lnTo>
                    <a:pt x="7" y="1"/>
                  </a:lnTo>
                  <a:lnTo>
                    <a:pt x="18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0" name="Freeform 242"/>
            <p:cNvSpPr>
              <a:spLocks/>
            </p:cNvSpPr>
            <p:nvPr/>
          </p:nvSpPr>
          <p:spPr bwMode="auto">
            <a:xfrm>
              <a:off x="863" y="1758"/>
              <a:ext cx="29" cy="36"/>
            </a:xfrm>
            <a:custGeom>
              <a:avLst/>
              <a:gdLst>
                <a:gd name="T0" fmla="*/ 56 w 157"/>
                <a:gd name="T1" fmla="*/ 0 h 157"/>
                <a:gd name="T2" fmla="*/ 28 w 157"/>
                <a:gd name="T3" fmla="*/ 52 h 157"/>
                <a:gd name="T4" fmla="*/ 0 w 157"/>
                <a:gd name="T5" fmla="*/ 103 h 157"/>
                <a:gd name="T6" fmla="*/ 101 w 157"/>
                <a:gd name="T7" fmla="*/ 157 h 157"/>
                <a:gd name="T8" fmla="*/ 129 w 157"/>
                <a:gd name="T9" fmla="*/ 106 h 157"/>
                <a:gd name="T10" fmla="*/ 157 w 157"/>
                <a:gd name="T11" fmla="*/ 55 h 157"/>
                <a:gd name="T12" fmla="*/ 56 w 157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7"/>
                <a:gd name="T22" fmla="*/ 0 h 157"/>
                <a:gd name="T23" fmla="*/ 157 w 157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7" h="157">
                  <a:moveTo>
                    <a:pt x="56" y="0"/>
                  </a:moveTo>
                  <a:lnTo>
                    <a:pt x="28" y="52"/>
                  </a:lnTo>
                  <a:lnTo>
                    <a:pt x="0" y="103"/>
                  </a:lnTo>
                  <a:lnTo>
                    <a:pt x="101" y="157"/>
                  </a:lnTo>
                  <a:lnTo>
                    <a:pt x="129" y="106"/>
                  </a:lnTo>
                  <a:lnTo>
                    <a:pt x="157" y="5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1" name="Freeform 243"/>
            <p:cNvSpPr>
              <a:spLocks/>
            </p:cNvSpPr>
            <p:nvPr/>
          </p:nvSpPr>
          <p:spPr bwMode="auto">
            <a:xfrm>
              <a:off x="863" y="1758"/>
              <a:ext cx="29" cy="36"/>
            </a:xfrm>
            <a:custGeom>
              <a:avLst/>
              <a:gdLst>
                <a:gd name="T0" fmla="*/ 56 w 157"/>
                <a:gd name="T1" fmla="*/ 0 h 157"/>
                <a:gd name="T2" fmla="*/ 28 w 157"/>
                <a:gd name="T3" fmla="*/ 52 h 157"/>
                <a:gd name="T4" fmla="*/ 0 w 157"/>
                <a:gd name="T5" fmla="*/ 103 h 157"/>
                <a:gd name="T6" fmla="*/ 101 w 157"/>
                <a:gd name="T7" fmla="*/ 157 h 157"/>
                <a:gd name="T8" fmla="*/ 129 w 157"/>
                <a:gd name="T9" fmla="*/ 106 h 157"/>
                <a:gd name="T10" fmla="*/ 157 w 157"/>
                <a:gd name="T11" fmla="*/ 55 h 157"/>
                <a:gd name="T12" fmla="*/ 56 w 157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7"/>
                <a:gd name="T22" fmla="*/ 0 h 157"/>
                <a:gd name="T23" fmla="*/ 157 w 157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7" h="157">
                  <a:moveTo>
                    <a:pt x="56" y="0"/>
                  </a:moveTo>
                  <a:lnTo>
                    <a:pt x="28" y="52"/>
                  </a:lnTo>
                  <a:lnTo>
                    <a:pt x="0" y="103"/>
                  </a:lnTo>
                  <a:lnTo>
                    <a:pt x="101" y="157"/>
                  </a:lnTo>
                  <a:lnTo>
                    <a:pt x="129" y="106"/>
                  </a:lnTo>
                  <a:lnTo>
                    <a:pt x="157" y="55"/>
                  </a:lnTo>
                  <a:lnTo>
                    <a:pt x="5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2" name="Freeform 244"/>
            <p:cNvSpPr>
              <a:spLocks/>
            </p:cNvSpPr>
            <p:nvPr/>
          </p:nvSpPr>
          <p:spPr bwMode="auto">
            <a:xfrm>
              <a:off x="881" y="1771"/>
              <a:ext cx="17" cy="25"/>
            </a:xfrm>
            <a:custGeom>
              <a:avLst/>
              <a:gdLst>
                <a:gd name="T0" fmla="*/ 28 w 86"/>
                <a:gd name="T1" fmla="*/ 51 h 109"/>
                <a:gd name="T2" fmla="*/ 56 w 86"/>
                <a:gd name="T3" fmla="*/ 0 h 109"/>
                <a:gd name="T4" fmla="*/ 66 w 86"/>
                <a:gd name="T5" fmla="*/ 8 h 109"/>
                <a:gd name="T6" fmla="*/ 75 w 86"/>
                <a:gd name="T7" fmla="*/ 17 h 109"/>
                <a:gd name="T8" fmla="*/ 81 w 86"/>
                <a:gd name="T9" fmla="*/ 29 h 109"/>
                <a:gd name="T10" fmla="*/ 85 w 86"/>
                <a:gd name="T11" fmla="*/ 41 h 109"/>
                <a:gd name="T12" fmla="*/ 86 w 86"/>
                <a:gd name="T13" fmla="*/ 53 h 109"/>
                <a:gd name="T14" fmla="*/ 84 w 86"/>
                <a:gd name="T15" fmla="*/ 66 h 109"/>
                <a:gd name="T16" fmla="*/ 79 w 86"/>
                <a:gd name="T17" fmla="*/ 79 h 109"/>
                <a:gd name="T18" fmla="*/ 71 w 86"/>
                <a:gd name="T19" fmla="*/ 89 h 109"/>
                <a:gd name="T20" fmla="*/ 63 w 86"/>
                <a:gd name="T21" fmla="*/ 98 h 109"/>
                <a:gd name="T22" fmla="*/ 50 w 86"/>
                <a:gd name="T23" fmla="*/ 104 h 109"/>
                <a:gd name="T24" fmla="*/ 38 w 86"/>
                <a:gd name="T25" fmla="*/ 108 h 109"/>
                <a:gd name="T26" fmla="*/ 26 w 86"/>
                <a:gd name="T27" fmla="*/ 109 h 109"/>
                <a:gd name="T28" fmla="*/ 13 w 86"/>
                <a:gd name="T29" fmla="*/ 106 h 109"/>
                <a:gd name="T30" fmla="*/ 0 w 86"/>
                <a:gd name="T31" fmla="*/ 102 h 109"/>
                <a:gd name="T32" fmla="*/ 28 w 86"/>
                <a:gd name="T33" fmla="*/ 51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6"/>
                <a:gd name="T52" fmla="*/ 0 h 109"/>
                <a:gd name="T53" fmla="*/ 86 w 86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6" h="109">
                  <a:moveTo>
                    <a:pt x="28" y="51"/>
                  </a:moveTo>
                  <a:lnTo>
                    <a:pt x="56" y="0"/>
                  </a:lnTo>
                  <a:lnTo>
                    <a:pt x="66" y="8"/>
                  </a:lnTo>
                  <a:lnTo>
                    <a:pt x="75" y="17"/>
                  </a:lnTo>
                  <a:lnTo>
                    <a:pt x="81" y="29"/>
                  </a:lnTo>
                  <a:lnTo>
                    <a:pt x="85" y="41"/>
                  </a:lnTo>
                  <a:lnTo>
                    <a:pt x="86" y="53"/>
                  </a:lnTo>
                  <a:lnTo>
                    <a:pt x="84" y="66"/>
                  </a:lnTo>
                  <a:lnTo>
                    <a:pt x="79" y="79"/>
                  </a:lnTo>
                  <a:lnTo>
                    <a:pt x="71" y="89"/>
                  </a:lnTo>
                  <a:lnTo>
                    <a:pt x="63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6" y="109"/>
                  </a:lnTo>
                  <a:lnTo>
                    <a:pt x="13" y="106"/>
                  </a:lnTo>
                  <a:lnTo>
                    <a:pt x="0" y="102"/>
                  </a:lnTo>
                  <a:lnTo>
                    <a:pt x="2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3" name="Freeform 245"/>
            <p:cNvSpPr>
              <a:spLocks/>
            </p:cNvSpPr>
            <p:nvPr/>
          </p:nvSpPr>
          <p:spPr bwMode="auto">
            <a:xfrm>
              <a:off x="881" y="1771"/>
              <a:ext cx="17" cy="25"/>
            </a:xfrm>
            <a:custGeom>
              <a:avLst/>
              <a:gdLst>
                <a:gd name="T0" fmla="*/ 56 w 86"/>
                <a:gd name="T1" fmla="*/ 0 h 109"/>
                <a:gd name="T2" fmla="*/ 66 w 86"/>
                <a:gd name="T3" fmla="*/ 8 h 109"/>
                <a:gd name="T4" fmla="*/ 75 w 86"/>
                <a:gd name="T5" fmla="*/ 17 h 109"/>
                <a:gd name="T6" fmla="*/ 81 w 86"/>
                <a:gd name="T7" fmla="*/ 29 h 109"/>
                <a:gd name="T8" fmla="*/ 85 w 86"/>
                <a:gd name="T9" fmla="*/ 41 h 109"/>
                <a:gd name="T10" fmla="*/ 86 w 86"/>
                <a:gd name="T11" fmla="*/ 53 h 109"/>
                <a:gd name="T12" fmla="*/ 84 w 86"/>
                <a:gd name="T13" fmla="*/ 66 h 109"/>
                <a:gd name="T14" fmla="*/ 79 w 86"/>
                <a:gd name="T15" fmla="*/ 79 h 109"/>
                <a:gd name="T16" fmla="*/ 71 w 86"/>
                <a:gd name="T17" fmla="*/ 89 h 109"/>
                <a:gd name="T18" fmla="*/ 63 w 86"/>
                <a:gd name="T19" fmla="*/ 98 h 109"/>
                <a:gd name="T20" fmla="*/ 50 w 86"/>
                <a:gd name="T21" fmla="*/ 104 h 109"/>
                <a:gd name="T22" fmla="*/ 38 w 86"/>
                <a:gd name="T23" fmla="*/ 108 h 109"/>
                <a:gd name="T24" fmla="*/ 26 w 86"/>
                <a:gd name="T25" fmla="*/ 109 h 109"/>
                <a:gd name="T26" fmla="*/ 13 w 86"/>
                <a:gd name="T27" fmla="*/ 106 h 109"/>
                <a:gd name="T28" fmla="*/ 0 w 86"/>
                <a:gd name="T29" fmla="*/ 102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09"/>
                <a:gd name="T47" fmla="*/ 86 w 86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09">
                  <a:moveTo>
                    <a:pt x="56" y="0"/>
                  </a:moveTo>
                  <a:lnTo>
                    <a:pt x="66" y="8"/>
                  </a:lnTo>
                  <a:lnTo>
                    <a:pt x="75" y="17"/>
                  </a:lnTo>
                  <a:lnTo>
                    <a:pt x="81" y="29"/>
                  </a:lnTo>
                  <a:lnTo>
                    <a:pt x="85" y="41"/>
                  </a:lnTo>
                  <a:lnTo>
                    <a:pt x="86" y="53"/>
                  </a:lnTo>
                  <a:lnTo>
                    <a:pt x="84" y="66"/>
                  </a:lnTo>
                  <a:lnTo>
                    <a:pt x="79" y="79"/>
                  </a:lnTo>
                  <a:lnTo>
                    <a:pt x="71" y="89"/>
                  </a:lnTo>
                  <a:lnTo>
                    <a:pt x="63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6" y="109"/>
                  </a:lnTo>
                  <a:lnTo>
                    <a:pt x="13" y="106"/>
                  </a:lnTo>
                  <a:lnTo>
                    <a:pt x="0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4" name="Freeform 246"/>
            <p:cNvSpPr>
              <a:spLocks/>
            </p:cNvSpPr>
            <p:nvPr/>
          </p:nvSpPr>
          <p:spPr bwMode="auto">
            <a:xfrm>
              <a:off x="888" y="1780"/>
              <a:ext cx="18" cy="22"/>
            </a:xfrm>
            <a:custGeom>
              <a:avLst/>
              <a:gdLst>
                <a:gd name="T0" fmla="*/ 57 w 96"/>
                <a:gd name="T1" fmla="*/ 58 h 100"/>
                <a:gd name="T2" fmla="*/ 19 w 96"/>
                <a:gd name="T3" fmla="*/ 100 h 100"/>
                <a:gd name="T4" fmla="*/ 10 w 96"/>
                <a:gd name="T5" fmla="*/ 90 h 100"/>
                <a:gd name="T6" fmla="*/ 4 w 96"/>
                <a:gd name="T7" fmla="*/ 79 h 100"/>
                <a:gd name="T8" fmla="*/ 1 w 96"/>
                <a:gd name="T9" fmla="*/ 67 h 100"/>
                <a:gd name="T10" fmla="*/ 0 w 96"/>
                <a:gd name="T11" fmla="*/ 53 h 100"/>
                <a:gd name="T12" fmla="*/ 2 w 96"/>
                <a:gd name="T13" fmla="*/ 41 h 100"/>
                <a:gd name="T14" fmla="*/ 8 w 96"/>
                <a:gd name="T15" fmla="*/ 29 h 100"/>
                <a:gd name="T16" fmla="*/ 15 w 96"/>
                <a:gd name="T17" fmla="*/ 19 h 100"/>
                <a:gd name="T18" fmla="*/ 25 w 96"/>
                <a:gd name="T19" fmla="*/ 10 h 100"/>
                <a:gd name="T20" fmla="*/ 36 w 96"/>
                <a:gd name="T21" fmla="*/ 5 h 100"/>
                <a:gd name="T22" fmla="*/ 49 w 96"/>
                <a:gd name="T23" fmla="*/ 1 h 100"/>
                <a:gd name="T24" fmla="*/ 62 w 96"/>
                <a:gd name="T25" fmla="*/ 0 h 100"/>
                <a:gd name="T26" fmla="*/ 74 w 96"/>
                <a:gd name="T27" fmla="*/ 2 h 100"/>
                <a:gd name="T28" fmla="*/ 86 w 96"/>
                <a:gd name="T29" fmla="*/ 8 h 100"/>
                <a:gd name="T30" fmla="*/ 96 w 96"/>
                <a:gd name="T31" fmla="*/ 16 h 100"/>
                <a:gd name="T32" fmla="*/ 57 w 96"/>
                <a:gd name="T33" fmla="*/ 58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6"/>
                <a:gd name="T52" fmla="*/ 0 h 100"/>
                <a:gd name="T53" fmla="*/ 96 w 96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6" h="100">
                  <a:moveTo>
                    <a:pt x="57" y="58"/>
                  </a:moveTo>
                  <a:lnTo>
                    <a:pt x="19" y="100"/>
                  </a:lnTo>
                  <a:lnTo>
                    <a:pt x="10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8" y="29"/>
                  </a:lnTo>
                  <a:lnTo>
                    <a:pt x="15" y="19"/>
                  </a:lnTo>
                  <a:lnTo>
                    <a:pt x="25" y="10"/>
                  </a:lnTo>
                  <a:lnTo>
                    <a:pt x="36" y="5"/>
                  </a:lnTo>
                  <a:lnTo>
                    <a:pt x="49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6" y="16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5" name="Freeform 247"/>
            <p:cNvSpPr>
              <a:spLocks/>
            </p:cNvSpPr>
            <p:nvPr/>
          </p:nvSpPr>
          <p:spPr bwMode="auto">
            <a:xfrm>
              <a:off x="888" y="1780"/>
              <a:ext cx="18" cy="22"/>
            </a:xfrm>
            <a:custGeom>
              <a:avLst/>
              <a:gdLst>
                <a:gd name="T0" fmla="*/ 19 w 96"/>
                <a:gd name="T1" fmla="*/ 100 h 100"/>
                <a:gd name="T2" fmla="*/ 10 w 96"/>
                <a:gd name="T3" fmla="*/ 90 h 100"/>
                <a:gd name="T4" fmla="*/ 4 w 96"/>
                <a:gd name="T5" fmla="*/ 79 h 100"/>
                <a:gd name="T6" fmla="*/ 1 w 96"/>
                <a:gd name="T7" fmla="*/ 67 h 100"/>
                <a:gd name="T8" fmla="*/ 0 w 96"/>
                <a:gd name="T9" fmla="*/ 53 h 100"/>
                <a:gd name="T10" fmla="*/ 2 w 96"/>
                <a:gd name="T11" fmla="*/ 41 h 100"/>
                <a:gd name="T12" fmla="*/ 8 w 96"/>
                <a:gd name="T13" fmla="*/ 29 h 100"/>
                <a:gd name="T14" fmla="*/ 15 w 96"/>
                <a:gd name="T15" fmla="*/ 19 h 100"/>
                <a:gd name="T16" fmla="*/ 25 w 96"/>
                <a:gd name="T17" fmla="*/ 10 h 100"/>
                <a:gd name="T18" fmla="*/ 36 w 96"/>
                <a:gd name="T19" fmla="*/ 5 h 100"/>
                <a:gd name="T20" fmla="*/ 49 w 96"/>
                <a:gd name="T21" fmla="*/ 1 h 100"/>
                <a:gd name="T22" fmla="*/ 62 w 96"/>
                <a:gd name="T23" fmla="*/ 0 h 100"/>
                <a:gd name="T24" fmla="*/ 74 w 96"/>
                <a:gd name="T25" fmla="*/ 2 h 100"/>
                <a:gd name="T26" fmla="*/ 86 w 96"/>
                <a:gd name="T27" fmla="*/ 8 h 100"/>
                <a:gd name="T28" fmla="*/ 96 w 96"/>
                <a:gd name="T29" fmla="*/ 16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00"/>
                <a:gd name="T47" fmla="*/ 96 w 96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00">
                  <a:moveTo>
                    <a:pt x="19" y="100"/>
                  </a:moveTo>
                  <a:lnTo>
                    <a:pt x="10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8" y="29"/>
                  </a:lnTo>
                  <a:lnTo>
                    <a:pt x="15" y="19"/>
                  </a:lnTo>
                  <a:lnTo>
                    <a:pt x="25" y="10"/>
                  </a:lnTo>
                  <a:lnTo>
                    <a:pt x="36" y="5"/>
                  </a:lnTo>
                  <a:lnTo>
                    <a:pt x="49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6" name="Freeform 248"/>
            <p:cNvSpPr>
              <a:spLocks/>
            </p:cNvSpPr>
            <p:nvPr/>
          </p:nvSpPr>
          <p:spPr bwMode="auto">
            <a:xfrm>
              <a:off x="892" y="1783"/>
              <a:ext cx="30" cy="37"/>
            </a:xfrm>
            <a:custGeom>
              <a:avLst/>
              <a:gdLst>
                <a:gd name="T0" fmla="*/ 77 w 161"/>
                <a:gd name="T1" fmla="*/ 0 h 162"/>
                <a:gd name="T2" fmla="*/ 38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7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7" y="0"/>
                  </a:moveTo>
                  <a:lnTo>
                    <a:pt x="38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7" name="Freeform 249"/>
            <p:cNvSpPr>
              <a:spLocks/>
            </p:cNvSpPr>
            <p:nvPr/>
          </p:nvSpPr>
          <p:spPr bwMode="auto">
            <a:xfrm>
              <a:off x="892" y="1783"/>
              <a:ext cx="30" cy="37"/>
            </a:xfrm>
            <a:custGeom>
              <a:avLst/>
              <a:gdLst>
                <a:gd name="T0" fmla="*/ 77 w 161"/>
                <a:gd name="T1" fmla="*/ 0 h 162"/>
                <a:gd name="T2" fmla="*/ 38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7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7" y="0"/>
                  </a:moveTo>
                  <a:lnTo>
                    <a:pt x="38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8" name="Freeform 250"/>
            <p:cNvSpPr>
              <a:spLocks/>
            </p:cNvSpPr>
            <p:nvPr/>
          </p:nvSpPr>
          <p:spPr bwMode="auto">
            <a:xfrm>
              <a:off x="914" y="1801"/>
              <a:ext cx="9" cy="9"/>
            </a:xfrm>
            <a:custGeom>
              <a:avLst/>
              <a:gdLst>
                <a:gd name="T0" fmla="*/ 0 w 47"/>
                <a:gd name="T1" fmla="*/ 43 h 43"/>
                <a:gd name="T2" fmla="*/ 39 w 47"/>
                <a:gd name="T3" fmla="*/ 0 h 43"/>
                <a:gd name="T4" fmla="*/ 47 w 47"/>
                <a:gd name="T5" fmla="*/ 9 h 43"/>
                <a:gd name="T6" fmla="*/ 0 w 4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3"/>
                <a:gd name="T14" fmla="*/ 47 w 4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3">
                  <a:moveTo>
                    <a:pt x="0" y="43"/>
                  </a:moveTo>
                  <a:lnTo>
                    <a:pt x="39" y="0"/>
                  </a:lnTo>
                  <a:lnTo>
                    <a:pt x="47" y="9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9" name="Line 251"/>
            <p:cNvSpPr>
              <a:spLocks noChangeShapeType="1"/>
            </p:cNvSpPr>
            <p:nvPr/>
          </p:nvSpPr>
          <p:spPr bwMode="auto">
            <a:xfrm>
              <a:off x="922" y="1801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0" name="Freeform 252"/>
            <p:cNvSpPr>
              <a:spLocks/>
            </p:cNvSpPr>
            <p:nvPr/>
          </p:nvSpPr>
          <p:spPr bwMode="auto">
            <a:xfrm>
              <a:off x="906" y="1804"/>
              <a:ext cx="37" cy="49"/>
            </a:xfrm>
            <a:custGeom>
              <a:avLst/>
              <a:gdLst>
                <a:gd name="T0" fmla="*/ 95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4 w 200"/>
                <a:gd name="T7" fmla="*/ 218 h 218"/>
                <a:gd name="T8" fmla="*/ 152 w 200"/>
                <a:gd name="T9" fmla="*/ 184 h 218"/>
                <a:gd name="T10" fmla="*/ 200 w 200"/>
                <a:gd name="T11" fmla="*/ 151 h 218"/>
                <a:gd name="T12" fmla="*/ 95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5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4"/>
                  </a:lnTo>
                  <a:lnTo>
                    <a:pt x="200" y="151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1" name="Freeform 253"/>
            <p:cNvSpPr>
              <a:spLocks/>
            </p:cNvSpPr>
            <p:nvPr/>
          </p:nvSpPr>
          <p:spPr bwMode="auto">
            <a:xfrm>
              <a:off x="906" y="1804"/>
              <a:ext cx="37" cy="49"/>
            </a:xfrm>
            <a:custGeom>
              <a:avLst/>
              <a:gdLst>
                <a:gd name="T0" fmla="*/ 95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4 w 200"/>
                <a:gd name="T7" fmla="*/ 218 h 218"/>
                <a:gd name="T8" fmla="*/ 152 w 200"/>
                <a:gd name="T9" fmla="*/ 184 h 218"/>
                <a:gd name="T10" fmla="*/ 200 w 200"/>
                <a:gd name="T11" fmla="*/ 151 h 218"/>
                <a:gd name="T12" fmla="*/ 95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5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4"/>
                  </a:lnTo>
                  <a:lnTo>
                    <a:pt x="200" y="151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2" name="Freeform 254"/>
            <p:cNvSpPr>
              <a:spLocks/>
            </p:cNvSpPr>
            <p:nvPr/>
          </p:nvSpPr>
          <p:spPr bwMode="auto">
            <a:xfrm>
              <a:off x="934" y="1837"/>
              <a:ext cx="10" cy="8"/>
            </a:xfrm>
            <a:custGeom>
              <a:avLst/>
              <a:gdLst>
                <a:gd name="T0" fmla="*/ 0 w 53"/>
                <a:gd name="T1" fmla="*/ 33 h 33"/>
                <a:gd name="T2" fmla="*/ 48 w 53"/>
                <a:gd name="T3" fmla="*/ 0 h 33"/>
                <a:gd name="T4" fmla="*/ 53 w 53"/>
                <a:gd name="T5" fmla="*/ 10 h 33"/>
                <a:gd name="T6" fmla="*/ 0 w 53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3"/>
                <a:gd name="T14" fmla="*/ 53 w 53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3">
                  <a:moveTo>
                    <a:pt x="0" y="33"/>
                  </a:moveTo>
                  <a:lnTo>
                    <a:pt x="48" y="0"/>
                  </a:lnTo>
                  <a:lnTo>
                    <a:pt x="53" y="1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3" name="Line 255"/>
            <p:cNvSpPr>
              <a:spLocks noChangeShapeType="1"/>
            </p:cNvSpPr>
            <p:nvPr/>
          </p:nvSpPr>
          <p:spPr bwMode="auto">
            <a:xfrm>
              <a:off x="943" y="183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4" name="Freeform 256"/>
            <p:cNvSpPr>
              <a:spLocks/>
            </p:cNvSpPr>
            <p:nvPr/>
          </p:nvSpPr>
          <p:spPr bwMode="auto">
            <a:xfrm>
              <a:off x="925" y="1840"/>
              <a:ext cx="22" cy="16"/>
            </a:xfrm>
            <a:custGeom>
              <a:avLst/>
              <a:gdLst>
                <a:gd name="T0" fmla="*/ 106 w 119"/>
                <a:gd name="T1" fmla="*/ 0 h 75"/>
                <a:gd name="T2" fmla="*/ 53 w 119"/>
                <a:gd name="T3" fmla="*/ 23 h 75"/>
                <a:gd name="T4" fmla="*/ 0 w 119"/>
                <a:gd name="T5" fmla="*/ 47 h 75"/>
                <a:gd name="T6" fmla="*/ 12 w 119"/>
                <a:gd name="T7" fmla="*/ 75 h 75"/>
                <a:gd name="T8" fmla="*/ 65 w 119"/>
                <a:gd name="T9" fmla="*/ 51 h 75"/>
                <a:gd name="T10" fmla="*/ 119 w 119"/>
                <a:gd name="T11" fmla="*/ 28 h 75"/>
                <a:gd name="T12" fmla="*/ 106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6" y="0"/>
                  </a:moveTo>
                  <a:lnTo>
                    <a:pt x="53" y="23"/>
                  </a:lnTo>
                  <a:lnTo>
                    <a:pt x="0" y="47"/>
                  </a:lnTo>
                  <a:lnTo>
                    <a:pt x="12" y="75"/>
                  </a:lnTo>
                  <a:lnTo>
                    <a:pt x="65" y="51"/>
                  </a:lnTo>
                  <a:lnTo>
                    <a:pt x="119" y="2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5" name="Freeform 257"/>
            <p:cNvSpPr>
              <a:spLocks/>
            </p:cNvSpPr>
            <p:nvPr/>
          </p:nvSpPr>
          <p:spPr bwMode="auto">
            <a:xfrm>
              <a:off x="925" y="1840"/>
              <a:ext cx="22" cy="16"/>
            </a:xfrm>
            <a:custGeom>
              <a:avLst/>
              <a:gdLst>
                <a:gd name="T0" fmla="*/ 106 w 119"/>
                <a:gd name="T1" fmla="*/ 0 h 75"/>
                <a:gd name="T2" fmla="*/ 53 w 119"/>
                <a:gd name="T3" fmla="*/ 23 h 75"/>
                <a:gd name="T4" fmla="*/ 0 w 119"/>
                <a:gd name="T5" fmla="*/ 47 h 75"/>
                <a:gd name="T6" fmla="*/ 12 w 119"/>
                <a:gd name="T7" fmla="*/ 75 h 75"/>
                <a:gd name="T8" fmla="*/ 65 w 119"/>
                <a:gd name="T9" fmla="*/ 51 h 75"/>
                <a:gd name="T10" fmla="*/ 119 w 119"/>
                <a:gd name="T11" fmla="*/ 28 h 75"/>
                <a:gd name="T12" fmla="*/ 106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6" y="0"/>
                  </a:moveTo>
                  <a:lnTo>
                    <a:pt x="53" y="23"/>
                  </a:lnTo>
                  <a:lnTo>
                    <a:pt x="0" y="47"/>
                  </a:lnTo>
                  <a:lnTo>
                    <a:pt x="12" y="75"/>
                  </a:lnTo>
                  <a:lnTo>
                    <a:pt x="65" y="51"/>
                  </a:lnTo>
                  <a:lnTo>
                    <a:pt x="119" y="28"/>
                  </a:lnTo>
                  <a:lnTo>
                    <a:pt x="10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6" name="Freeform 258"/>
            <p:cNvSpPr>
              <a:spLocks/>
            </p:cNvSpPr>
            <p:nvPr/>
          </p:nvSpPr>
          <p:spPr bwMode="auto">
            <a:xfrm>
              <a:off x="926" y="1846"/>
              <a:ext cx="21" cy="17"/>
            </a:xfrm>
            <a:custGeom>
              <a:avLst/>
              <a:gdLst>
                <a:gd name="T0" fmla="*/ 53 w 111"/>
                <a:gd name="T1" fmla="*/ 23 h 81"/>
                <a:gd name="T2" fmla="*/ 107 w 111"/>
                <a:gd name="T3" fmla="*/ 0 h 81"/>
                <a:gd name="T4" fmla="*/ 110 w 111"/>
                <a:gd name="T5" fmla="*/ 12 h 81"/>
                <a:gd name="T6" fmla="*/ 111 w 111"/>
                <a:gd name="T7" fmla="*/ 25 h 81"/>
                <a:gd name="T8" fmla="*/ 109 w 111"/>
                <a:gd name="T9" fmla="*/ 38 h 81"/>
                <a:gd name="T10" fmla="*/ 104 w 111"/>
                <a:gd name="T11" fmla="*/ 50 h 81"/>
                <a:gd name="T12" fmla="*/ 98 w 111"/>
                <a:gd name="T13" fmla="*/ 61 h 81"/>
                <a:gd name="T14" fmla="*/ 88 w 111"/>
                <a:gd name="T15" fmla="*/ 70 h 81"/>
                <a:gd name="T16" fmla="*/ 77 w 111"/>
                <a:gd name="T17" fmla="*/ 77 h 81"/>
                <a:gd name="T18" fmla="*/ 64 w 111"/>
                <a:gd name="T19" fmla="*/ 80 h 81"/>
                <a:gd name="T20" fmla="*/ 51 w 111"/>
                <a:gd name="T21" fmla="*/ 81 h 81"/>
                <a:gd name="T22" fmla="*/ 39 w 111"/>
                <a:gd name="T23" fmla="*/ 79 h 81"/>
                <a:gd name="T24" fmla="*/ 27 w 111"/>
                <a:gd name="T25" fmla="*/ 74 h 81"/>
                <a:gd name="T26" fmla="*/ 16 w 111"/>
                <a:gd name="T27" fmla="*/ 68 h 81"/>
                <a:gd name="T28" fmla="*/ 7 w 111"/>
                <a:gd name="T29" fmla="*/ 58 h 81"/>
                <a:gd name="T30" fmla="*/ 0 w 111"/>
                <a:gd name="T31" fmla="*/ 47 h 81"/>
                <a:gd name="T32" fmla="*/ 53 w 111"/>
                <a:gd name="T33" fmla="*/ 23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"/>
                <a:gd name="T52" fmla="*/ 0 h 81"/>
                <a:gd name="T53" fmla="*/ 111 w 11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" h="81">
                  <a:moveTo>
                    <a:pt x="53" y="23"/>
                  </a:moveTo>
                  <a:lnTo>
                    <a:pt x="107" y="0"/>
                  </a:lnTo>
                  <a:lnTo>
                    <a:pt x="110" y="12"/>
                  </a:lnTo>
                  <a:lnTo>
                    <a:pt x="111" y="25"/>
                  </a:lnTo>
                  <a:lnTo>
                    <a:pt x="109" y="38"/>
                  </a:lnTo>
                  <a:lnTo>
                    <a:pt x="104" y="50"/>
                  </a:lnTo>
                  <a:lnTo>
                    <a:pt x="98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9" y="79"/>
                  </a:lnTo>
                  <a:lnTo>
                    <a:pt x="27" y="74"/>
                  </a:lnTo>
                  <a:lnTo>
                    <a:pt x="16" y="68"/>
                  </a:lnTo>
                  <a:lnTo>
                    <a:pt x="7" y="58"/>
                  </a:lnTo>
                  <a:lnTo>
                    <a:pt x="0" y="47"/>
                  </a:lnTo>
                  <a:lnTo>
                    <a:pt x="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7" name="Freeform 259"/>
            <p:cNvSpPr>
              <a:spLocks/>
            </p:cNvSpPr>
            <p:nvPr/>
          </p:nvSpPr>
          <p:spPr bwMode="auto">
            <a:xfrm>
              <a:off x="926" y="1846"/>
              <a:ext cx="21" cy="17"/>
            </a:xfrm>
            <a:custGeom>
              <a:avLst/>
              <a:gdLst>
                <a:gd name="T0" fmla="*/ 107 w 111"/>
                <a:gd name="T1" fmla="*/ 0 h 81"/>
                <a:gd name="T2" fmla="*/ 110 w 111"/>
                <a:gd name="T3" fmla="*/ 12 h 81"/>
                <a:gd name="T4" fmla="*/ 111 w 111"/>
                <a:gd name="T5" fmla="*/ 25 h 81"/>
                <a:gd name="T6" fmla="*/ 109 w 111"/>
                <a:gd name="T7" fmla="*/ 38 h 81"/>
                <a:gd name="T8" fmla="*/ 104 w 111"/>
                <a:gd name="T9" fmla="*/ 50 h 81"/>
                <a:gd name="T10" fmla="*/ 98 w 111"/>
                <a:gd name="T11" fmla="*/ 61 h 81"/>
                <a:gd name="T12" fmla="*/ 88 w 111"/>
                <a:gd name="T13" fmla="*/ 70 h 81"/>
                <a:gd name="T14" fmla="*/ 77 w 111"/>
                <a:gd name="T15" fmla="*/ 77 h 81"/>
                <a:gd name="T16" fmla="*/ 64 w 111"/>
                <a:gd name="T17" fmla="*/ 80 h 81"/>
                <a:gd name="T18" fmla="*/ 51 w 111"/>
                <a:gd name="T19" fmla="*/ 81 h 81"/>
                <a:gd name="T20" fmla="*/ 39 w 111"/>
                <a:gd name="T21" fmla="*/ 79 h 81"/>
                <a:gd name="T22" fmla="*/ 27 w 111"/>
                <a:gd name="T23" fmla="*/ 74 h 81"/>
                <a:gd name="T24" fmla="*/ 16 w 111"/>
                <a:gd name="T25" fmla="*/ 68 h 81"/>
                <a:gd name="T26" fmla="*/ 7 w 111"/>
                <a:gd name="T27" fmla="*/ 58 h 81"/>
                <a:gd name="T28" fmla="*/ 0 w 111"/>
                <a:gd name="T29" fmla="*/ 47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81"/>
                <a:gd name="T47" fmla="*/ 111 w 111"/>
                <a:gd name="T48" fmla="*/ 81 h 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81">
                  <a:moveTo>
                    <a:pt x="107" y="0"/>
                  </a:moveTo>
                  <a:lnTo>
                    <a:pt x="110" y="12"/>
                  </a:lnTo>
                  <a:lnTo>
                    <a:pt x="111" y="25"/>
                  </a:lnTo>
                  <a:lnTo>
                    <a:pt x="109" y="38"/>
                  </a:lnTo>
                  <a:lnTo>
                    <a:pt x="104" y="50"/>
                  </a:lnTo>
                  <a:lnTo>
                    <a:pt x="98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9" y="79"/>
                  </a:lnTo>
                  <a:lnTo>
                    <a:pt x="27" y="74"/>
                  </a:lnTo>
                  <a:lnTo>
                    <a:pt x="16" y="68"/>
                  </a:lnTo>
                  <a:lnTo>
                    <a:pt x="7" y="58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8" name="Freeform 260"/>
            <p:cNvSpPr>
              <a:spLocks/>
            </p:cNvSpPr>
            <p:nvPr/>
          </p:nvSpPr>
          <p:spPr bwMode="auto">
            <a:xfrm>
              <a:off x="932" y="1854"/>
              <a:ext cx="20" cy="19"/>
            </a:xfrm>
            <a:custGeom>
              <a:avLst/>
              <a:gdLst>
                <a:gd name="T0" fmla="*/ 58 w 110"/>
                <a:gd name="T1" fmla="*/ 58 h 82"/>
                <a:gd name="T2" fmla="*/ 6 w 110"/>
                <a:gd name="T3" fmla="*/ 82 h 82"/>
                <a:gd name="T4" fmla="*/ 1 w 110"/>
                <a:gd name="T5" fmla="*/ 70 h 82"/>
                <a:gd name="T6" fmla="*/ 0 w 110"/>
                <a:gd name="T7" fmla="*/ 58 h 82"/>
                <a:gd name="T8" fmla="*/ 1 w 110"/>
                <a:gd name="T9" fmla="*/ 44 h 82"/>
                <a:gd name="T10" fmla="*/ 6 w 110"/>
                <a:gd name="T11" fmla="*/ 32 h 82"/>
                <a:gd name="T12" fmla="*/ 13 w 110"/>
                <a:gd name="T13" fmla="*/ 21 h 82"/>
                <a:gd name="T14" fmla="*/ 22 w 110"/>
                <a:gd name="T15" fmla="*/ 12 h 82"/>
                <a:gd name="T16" fmla="*/ 33 w 110"/>
                <a:gd name="T17" fmla="*/ 5 h 82"/>
                <a:gd name="T18" fmla="*/ 46 w 110"/>
                <a:gd name="T19" fmla="*/ 1 h 82"/>
                <a:gd name="T20" fmla="*/ 58 w 110"/>
                <a:gd name="T21" fmla="*/ 0 h 82"/>
                <a:gd name="T22" fmla="*/ 71 w 110"/>
                <a:gd name="T23" fmla="*/ 1 h 82"/>
                <a:gd name="T24" fmla="*/ 83 w 110"/>
                <a:gd name="T25" fmla="*/ 5 h 82"/>
                <a:gd name="T26" fmla="*/ 94 w 110"/>
                <a:gd name="T27" fmla="*/ 13 h 82"/>
                <a:gd name="T28" fmla="*/ 103 w 110"/>
                <a:gd name="T29" fmla="*/ 22 h 82"/>
                <a:gd name="T30" fmla="*/ 110 w 110"/>
                <a:gd name="T31" fmla="*/ 33 h 82"/>
                <a:gd name="T32" fmla="*/ 58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58"/>
                  </a:moveTo>
                  <a:lnTo>
                    <a:pt x="6" y="82"/>
                  </a:lnTo>
                  <a:lnTo>
                    <a:pt x="1" y="70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8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69" name="Freeform 261"/>
            <p:cNvSpPr>
              <a:spLocks/>
            </p:cNvSpPr>
            <p:nvPr/>
          </p:nvSpPr>
          <p:spPr bwMode="auto">
            <a:xfrm>
              <a:off x="932" y="1854"/>
              <a:ext cx="20" cy="19"/>
            </a:xfrm>
            <a:custGeom>
              <a:avLst/>
              <a:gdLst>
                <a:gd name="T0" fmla="*/ 6 w 110"/>
                <a:gd name="T1" fmla="*/ 82 h 82"/>
                <a:gd name="T2" fmla="*/ 1 w 110"/>
                <a:gd name="T3" fmla="*/ 70 h 82"/>
                <a:gd name="T4" fmla="*/ 0 w 110"/>
                <a:gd name="T5" fmla="*/ 58 h 82"/>
                <a:gd name="T6" fmla="*/ 1 w 110"/>
                <a:gd name="T7" fmla="*/ 44 h 82"/>
                <a:gd name="T8" fmla="*/ 6 w 110"/>
                <a:gd name="T9" fmla="*/ 32 h 82"/>
                <a:gd name="T10" fmla="*/ 13 w 110"/>
                <a:gd name="T11" fmla="*/ 21 h 82"/>
                <a:gd name="T12" fmla="*/ 22 w 110"/>
                <a:gd name="T13" fmla="*/ 12 h 82"/>
                <a:gd name="T14" fmla="*/ 33 w 110"/>
                <a:gd name="T15" fmla="*/ 5 h 82"/>
                <a:gd name="T16" fmla="*/ 46 w 110"/>
                <a:gd name="T17" fmla="*/ 1 h 82"/>
                <a:gd name="T18" fmla="*/ 58 w 110"/>
                <a:gd name="T19" fmla="*/ 0 h 82"/>
                <a:gd name="T20" fmla="*/ 71 w 110"/>
                <a:gd name="T21" fmla="*/ 1 h 82"/>
                <a:gd name="T22" fmla="*/ 83 w 110"/>
                <a:gd name="T23" fmla="*/ 5 h 82"/>
                <a:gd name="T24" fmla="*/ 94 w 110"/>
                <a:gd name="T25" fmla="*/ 13 h 82"/>
                <a:gd name="T26" fmla="*/ 103 w 110"/>
                <a:gd name="T27" fmla="*/ 22 h 82"/>
                <a:gd name="T28" fmla="*/ 110 w 110"/>
                <a:gd name="T29" fmla="*/ 33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6" y="82"/>
                  </a:moveTo>
                  <a:lnTo>
                    <a:pt x="1" y="70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8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0" name="Freeform 262"/>
            <p:cNvSpPr>
              <a:spLocks/>
            </p:cNvSpPr>
            <p:nvPr/>
          </p:nvSpPr>
          <p:spPr bwMode="auto">
            <a:xfrm>
              <a:off x="934" y="1862"/>
              <a:ext cx="26" cy="30"/>
            </a:xfrm>
            <a:custGeom>
              <a:avLst/>
              <a:gdLst>
                <a:gd name="T0" fmla="*/ 104 w 143"/>
                <a:gd name="T1" fmla="*/ 0 h 131"/>
                <a:gd name="T2" fmla="*/ 52 w 143"/>
                <a:gd name="T3" fmla="*/ 25 h 131"/>
                <a:gd name="T4" fmla="*/ 0 w 143"/>
                <a:gd name="T5" fmla="*/ 49 h 131"/>
                <a:gd name="T6" fmla="*/ 38 w 143"/>
                <a:gd name="T7" fmla="*/ 131 h 131"/>
                <a:gd name="T8" fmla="*/ 91 w 143"/>
                <a:gd name="T9" fmla="*/ 107 h 131"/>
                <a:gd name="T10" fmla="*/ 143 w 143"/>
                <a:gd name="T11" fmla="*/ 82 h 131"/>
                <a:gd name="T12" fmla="*/ 104 w 143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8" y="131"/>
                  </a:lnTo>
                  <a:lnTo>
                    <a:pt x="91" y="107"/>
                  </a:lnTo>
                  <a:lnTo>
                    <a:pt x="143" y="8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1" name="Freeform 263"/>
            <p:cNvSpPr>
              <a:spLocks/>
            </p:cNvSpPr>
            <p:nvPr/>
          </p:nvSpPr>
          <p:spPr bwMode="auto">
            <a:xfrm>
              <a:off x="934" y="1862"/>
              <a:ext cx="26" cy="30"/>
            </a:xfrm>
            <a:custGeom>
              <a:avLst/>
              <a:gdLst>
                <a:gd name="T0" fmla="*/ 104 w 143"/>
                <a:gd name="T1" fmla="*/ 0 h 131"/>
                <a:gd name="T2" fmla="*/ 52 w 143"/>
                <a:gd name="T3" fmla="*/ 25 h 131"/>
                <a:gd name="T4" fmla="*/ 0 w 143"/>
                <a:gd name="T5" fmla="*/ 49 h 131"/>
                <a:gd name="T6" fmla="*/ 38 w 143"/>
                <a:gd name="T7" fmla="*/ 131 h 131"/>
                <a:gd name="T8" fmla="*/ 91 w 143"/>
                <a:gd name="T9" fmla="*/ 107 h 131"/>
                <a:gd name="T10" fmla="*/ 143 w 143"/>
                <a:gd name="T11" fmla="*/ 82 h 131"/>
                <a:gd name="T12" fmla="*/ 104 w 143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8" y="131"/>
                  </a:lnTo>
                  <a:lnTo>
                    <a:pt x="91" y="107"/>
                  </a:lnTo>
                  <a:lnTo>
                    <a:pt x="143" y="82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2" name="Freeform 264"/>
            <p:cNvSpPr>
              <a:spLocks/>
            </p:cNvSpPr>
            <p:nvPr/>
          </p:nvSpPr>
          <p:spPr bwMode="auto">
            <a:xfrm>
              <a:off x="951" y="1881"/>
              <a:ext cx="9" cy="4"/>
            </a:xfrm>
            <a:custGeom>
              <a:avLst/>
              <a:gdLst>
                <a:gd name="T0" fmla="*/ 0 w 55"/>
                <a:gd name="T1" fmla="*/ 25 h 25"/>
                <a:gd name="T2" fmla="*/ 52 w 55"/>
                <a:gd name="T3" fmla="*/ 0 h 25"/>
                <a:gd name="T4" fmla="*/ 55 w 55"/>
                <a:gd name="T5" fmla="*/ 8 h 25"/>
                <a:gd name="T6" fmla="*/ 0 w 5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0" y="25"/>
                  </a:moveTo>
                  <a:lnTo>
                    <a:pt x="52" y="0"/>
                  </a:lnTo>
                  <a:lnTo>
                    <a:pt x="55" y="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3" name="Line 265"/>
            <p:cNvSpPr>
              <a:spLocks noChangeShapeType="1"/>
            </p:cNvSpPr>
            <p:nvPr/>
          </p:nvSpPr>
          <p:spPr bwMode="auto">
            <a:xfrm>
              <a:off x="960" y="188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4" name="Freeform 266"/>
            <p:cNvSpPr>
              <a:spLocks/>
            </p:cNvSpPr>
            <p:nvPr/>
          </p:nvSpPr>
          <p:spPr bwMode="auto">
            <a:xfrm>
              <a:off x="940" y="1882"/>
              <a:ext cx="32" cy="54"/>
            </a:xfrm>
            <a:custGeom>
              <a:avLst/>
              <a:gdLst>
                <a:gd name="T0" fmla="*/ 111 w 174"/>
                <a:gd name="T1" fmla="*/ 0 h 243"/>
                <a:gd name="T2" fmla="*/ 56 w 174"/>
                <a:gd name="T3" fmla="*/ 17 h 243"/>
                <a:gd name="T4" fmla="*/ 0 w 174"/>
                <a:gd name="T5" fmla="*/ 33 h 243"/>
                <a:gd name="T6" fmla="*/ 63 w 174"/>
                <a:gd name="T7" fmla="*/ 243 h 243"/>
                <a:gd name="T8" fmla="*/ 119 w 174"/>
                <a:gd name="T9" fmla="*/ 227 h 243"/>
                <a:gd name="T10" fmla="*/ 174 w 174"/>
                <a:gd name="T11" fmla="*/ 210 h 243"/>
                <a:gd name="T12" fmla="*/ 111 w 174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11" y="0"/>
                  </a:moveTo>
                  <a:lnTo>
                    <a:pt x="56" y="17"/>
                  </a:lnTo>
                  <a:lnTo>
                    <a:pt x="0" y="33"/>
                  </a:lnTo>
                  <a:lnTo>
                    <a:pt x="63" y="243"/>
                  </a:lnTo>
                  <a:lnTo>
                    <a:pt x="119" y="227"/>
                  </a:lnTo>
                  <a:lnTo>
                    <a:pt x="174" y="2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5" name="Freeform 267"/>
            <p:cNvSpPr>
              <a:spLocks/>
            </p:cNvSpPr>
            <p:nvPr/>
          </p:nvSpPr>
          <p:spPr bwMode="auto">
            <a:xfrm>
              <a:off x="940" y="1882"/>
              <a:ext cx="32" cy="54"/>
            </a:xfrm>
            <a:custGeom>
              <a:avLst/>
              <a:gdLst>
                <a:gd name="T0" fmla="*/ 111 w 174"/>
                <a:gd name="T1" fmla="*/ 0 h 243"/>
                <a:gd name="T2" fmla="*/ 56 w 174"/>
                <a:gd name="T3" fmla="*/ 17 h 243"/>
                <a:gd name="T4" fmla="*/ 0 w 174"/>
                <a:gd name="T5" fmla="*/ 33 h 243"/>
                <a:gd name="T6" fmla="*/ 63 w 174"/>
                <a:gd name="T7" fmla="*/ 243 h 243"/>
                <a:gd name="T8" fmla="*/ 119 w 174"/>
                <a:gd name="T9" fmla="*/ 227 h 243"/>
                <a:gd name="T10" fmla="*/ 174 w 174"/>
                <a:gd name="T11" fmla="*/ 210 h 243"/>
                <a:gd name="T12" fmla="*/ 111 w 174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11" y="0"/>
                  </a:moveTo>
                  <a:lnTo>
                    <a:pt x="56" y="17"/>
                  </a:lnTo>
                  <a:lnTo>
                    <a:pt x="0" y="33"/>
                  </a:lnTo>
                  <a:lnTo>
                    <a:pt x="63" y="243"/>
                  </a:lnTo>
                  <a:lnTo>
                    <a:pt x="119" y="227"/>
                  </a:lnTo>
                  <a:lnTo>
                    <a:pt x="174" y="210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6" name="Freeform 268"/>
            <p:cNvSpPr>
              <a:spLocks/>
            </p:cNvSpPr>
            <p:nvPr/>
          </p:nvSpPr>
          <p:spPr bwMode="auto">
            <a:xfrm>
              <a:off x="963" y="1929"/>
              <a:ext cx="10" cy="4"/>
            </a:xfrm>
            <a:custGeom>
              <a:avLst/>
              <a:gdLst>
                <a:gd name="T0" fmla="*/ 0 w 56"/>
                <a:gd name="T1" fmla="*/ 17 h 17"/>
                <a:gd name="T2" fmla="*/ 55 w 56"/>
                <a:gd name="T3" fmla="*/ 0 h 17"/>
                <a:gd name="T4" fmla="*/ 56 w 56"/>
                <a:gd name="T5" fmla="*/ 5 h 17"/>
                <a:gd name="T6" fmla="*/ 0 w 56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0" y="17"/>
                  </a:moveTo>
                  <a:lnTo>
                    <a:pt x="55" y="0"/>
                  </a:lnTo>
                  <a:lnTo>
                    <a:pt x="56" y="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7" name="Line 269"/>
            <p:cNvSpPr>
              <a:spLocks noChangeShapeType="1"/>
            </p:cNvSpPr>
            <p:nvPr/>
          </p:nvSpPr>
          <p:spPr bwMode="auto">
            <a:xfrm>
              <a:off x="972" y="192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8" name="Freeform 270"/>
            <p:cNvSpPr>
              <a:spLocks/>
            </p:cNvSpPr>
            <p:nvPr/>
          </p:nvSpPr>
          <p:spPr bwMode="auto">
            <a:xfrm>
              <a:off x="951" y="1929"/>
              <a:ext cx="22" cy="10"/>
            </a:xfrm>
            <a:custGeom>
              <a:avLst/>
              <a:gdLst>
                <a:gd name="T0" fmla="*/ 113 w 117"/>
                <a:gd name="T1" fmla="*/ 0 h 40"/>
                <a:gd name="T2" fmla="*/ 57 w 117"/>
                <a:gd name="T3" fmla="*/ 12 h 40"/>
                <a:gd name="T4" fmla="*/ 0 w 117"/>
                <a:gd name="T5" fmla="*/ 23 h 40"/>
                <a:gd name="T6" fmla="*/ 4 w 117"/>
                <a:gd name="T7" fmla="*/ 40 h 40"/>
                <a:gd name="T8" fmla="*/ 60 w 117"/>
                <a:gd name="T9" fmla="*/ 29 h 40"/>
                <a:gd name="T10" fmla="*/ 117 w 117"/>
                <a:gd name="T11" fmla="*/ 18 h 40"/>
                <a:gd name="T12" fmla="*/ 113 w 117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40"/>
                <a:gd name="T23" fmla="*/ 117 w 117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40">
                  <a:moveTo>
                    <a:pt x="113" y="0"/>
                  </a:moveTo>
                  <a:lnTo>
                    <a:pt x="57" y="12"/>
                  </a:lnTo>
                  <a:lnTo>
                    <a:pt x="0" y="23"/>
                  </a:lnTo>
                  <a:lnTo>
                    <a:pt x="4" y="40"/>
                  </a:lnTo>
                  <a:lnTo>
                    <a:pt x="60" y="29"/>
                  </a:lnTo>
                  <a:lnTo>
                    <a:pt x="117" y="1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79" name="Freeform 271"/>
            <p:cNvSpPr>
              <a:spLocks/>
            </p:cNvSpPr>
            <p:nvPr/>
          </p:nvSpPr>
          <p:spPr bwMode="auto">
            <a:xfrm>
              <a:off x="951" y="1929"/>
              <a:ext cx="22" cy="10"/>
            </a:xfrm>
            <a:custGeom>
              <a:avLst/>
              <a:gdLst>
                <a:gd name="T0" fmla="*/ 113 w 117"/>
                <a:gd name="T1" fmla="*/ 0 h 40"/>
                <a:gd name="T2" fmla="*/ 57 w 117"/>
                <a:gd name="T3" fmla="*/ 12 h 40"/>
                <a:gd name="T4" fmla="*/ 0 w 117"/>
                <a:gd name="T5" fmla="*/ 23 h 40"/>
                <a:gd name="T6" fmla="*/ 4 w 117"/>
                <a:gd name="T7" fmla="*/ 40 h 40"/>
                <a:gd name="T8" fmla="*/ 60 w 117"/>
                <a:gd name="T9" fmla="*/ 29 h 40"/>
                <a:gd name="T10" fmla="*/ 117 w 117"/>
                <a:gd name="T11" fmla="*/ 18 h 40"/>
                <a:gd name="T12" fmla="*/ 113 w 117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40"/>
                <a:gd name="T23" fmla="*/ 117 w 117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40">
                  <a:moveTo>
                    <a:pt x="113" y="0"/>
                  </a:moveTo>
                  <a:lnTo>
                    <a:pt x="57" y="12"/>
                  </a:lnTo>
                  <a:lnTo>
                    <a:pt x="0" y="23"/>
                  </a:lnTo>
                  <a:lnTo>
                    <a:pt x="4" y="40"/>
                  </a:lnTo>
                  <a:lnTo>
                    <a:pt x="60" y="29"/>
                  </a:lnTo>
                  <a:lnTo>
                    <a:pt x="117" y="18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0" name="Freeform 272"/>
            <p:cNvSpPr>
              <a:spLocks/>
            </p:cNvSpPr>
            <p:nvPr/>
          </p:nvSpPr>
          <p:spPr bwMode="auto">
            <a:xfrm>
              <a:off x="952" y="1934"/>
              <a:ext cx="21" cy="16"/>
            </a:xfrm>
            <a:custGeom>
              <a:avLst/>
              <a:gdLst>
                <a:gd name="T0" fmla="*/ 56 w 114"/>
                <a:gd name="T1" fmla="*/ 11 h 69"/>
                <a:gd name="T2" fmla="*/ 113 w 114"/>
                <a:gd name="T3" fmla="*/ 0 h 69"/>
                <a:gd name="T4" fmla="*/ 114 w 114"/>
                <a:gd name="T5" fmla="*/ 13 h 69"/>
                <a:gd name="T6" fmla="*/ 112 w 114"/>
                <a:gd name="T7" fmla="*/ 27 h 69"/>
                <a:gd name="T8" fmla="*/ 107 w 114"/>
                <a:gd name="T9" fmla="*/ 38 h 69"/>
                <a:gd name="T10" fmla="*/ 99 w 114"/>
                <a:gd name="T11" fmla="*/ 49 h 69"/>
                <a:gd name="T12" fmla="*/ 91 w 114"/>
                <a:gd name="T13" fmla="*/ 58 h 69"/>
                <a:gd name="T14" fmla="*/ 79 w 114"/>
                <a:gd name="T15" fmla="*/ 65 h 69"/>
                <a:gd name="T16" fmla="*/ 67 w 114"/>
                <a:gd name="T17" fmla="*/ 68 h 69"/>
                <a:gd name="T18" fmla="*/ 54 w 114"/>
                <a:gd name="T19" fmla="*/ 69 h 69"/>
                <a:gd name="T20" fmla="*/ 41 w 114"/>
                <a:gd name="T21" fmla="*/ 67 h 69"/>
                <a:gd name="T22" fmla="*/ 30 w 114"/>
                <a:gd name="T23" fmla="*/ 62 h 69"/>
                <a:gd name="T24" fmla="*/ 18 w 114"/>
                <a:gd name="T25" fmla="*/ 55 h 69"/>
                <a:gd name="T26" fmla="*/ 10 w 114"/>
                <a:gd name="T27" fmla="*/ 46 h 69"/>
                <a:gd name="T28" fmla="*/ 3 w 114"/>
                <a:gd name="T29" fmla="*/ 35 h 69"/>
                <a:gd name="T30" fmla="*/ 0 w 114"/>
                <a:gd name="T31" fmla="*/ 22 h 69"/>
                <a:gd name="T32" fmla="*/ 56 w 114"/>
                <a:gd name="T33" fmla="*/ 11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6" y="11"/>
                  </a:moveTo>
                  <a:lnTo>
                    <a:pt x="113" y="0"/>
                  </a:lnTo>
                  <a:lnTo>
                    <a:pt x="114" y="13"/>
                  </a:lnTo>
                  <a:lnTo>
                    <a:pt x="112" y="27"/>
                  </a:lnTo>
                  <a:lnTo>
                    <a:pt x="107" y="38"/>
                  </a:lnTo>
                  <a:lnTo>
                    <a:pt x="99" y="49"/>
                  </a:lnTo>
                  <a:lnTo>
                    <a:pt x="91" y="58"/>
                  </a:lnTo>
                  <a:lnTo>
                    <a:pt x="79" y="65"/>
                  </a:lnTo>
                  <a:lnTo>
                    <a:pt x="67" y="68"/>
                  </a:lnTo>
                  <a:lnTo>
                    <a:pt x="54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8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  <a:lnTo>
                    <a:pt x="5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1" name="Freeform 273"/>
            <p:cNvSpPr>
              <a:spLocks/>
            </p:cNvSpPr>
            <p:nvPr/>
          </p:nvSpPr>
          <p:spPr bwMode="auto">
            <a:xfrm>
              <a:off x="952" y="1934"/>
              <a:ext cx="21" cy="16"/>
            </a:xfrm>
            <a:custGeom>
              <a:avLst/>
              <a:gdLst>
                <a:gd name="T0" fmla="*/ 113 w 114"/>
                <a:gd name="T1" fmla="*/ 0 h 69"/>
                <a:gd name="T2" fmla="*/ 114 w 114"/>
                <a:gd name="T3" fmla="*/ 13 h 69"/>
                <a:gd name="T4" fmla="*/ 112 w 114"/>
                <a:gd name="T5" fmla="*/ 27 h 69"/>
                <a:gd name="T6" fmla="*/ 107 w 114"/>
                <a:gd name="T7" fmla="*/ 38 h 69"/>
                <a:gd name="T8" fmla="*/ 99 w 114"/>
                <a:gd name="T9" fmla="*/ 49 h 69"/>
                <a:gd name="T10" fmla="*/ 91 w 114"/>
                <a:gd name="T11" fmla="*/ 58 h 69"/>
                <a:gd name="T12" fmla="*/ 79 w 114"/>
                <a:gd name="T13" fmla="*/ 65 h 69"/>
                <a:gd name="T14" fmla="*/ 67 w 114"/>
                <a:gd name="T15" fmla="*/ 68 h 69"/>
                <a:gd name="T16" fmla="*/ 54 w 114"/>
                <a:gd name="T17" fmla="*/ 69 h 69"/>
                <a:gd name="T18" fmla="*/ 41 w 114"/>
                <a:gd name="T19" fmla="*/ 67 h 69"/>
                <a:gd name="T20" fmla="*/ 30 w 114"/>
                <a:gd name="T21" fmla="*/ 62 h 69"/>
                <a:gd name="T22" fmla="*/ 18 w 114"/>
                <a:gd name="T23" fmla="*/ 55 h 69"/>
                <a:gd name="T24" fmla="*/ 10 w 114"/>
                <a:gd name="T25" fmla="*/ 46 h 69"/>
                <a:gd name="T26" fmla="*/ 3 w 114"/>
                <a:gd name="T27" fmla="*/ 35 h 69"/>
                <a:gd name="T28" fmla="*/ 0 w 114"/>
                <a:gd name="T29" fmla="*/ 22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113" y="0"/>
                  </a:moveTo>
                  <a:lnTo>
                    <a:pt x="114" y="13"/>
                  </a:lnTo>
                  <a:lnTo>
                    <a:pt x="112" y="27"/>
                  </a:lnTo>
                  <a:lnTo>
                    <a:pt x="107" y="38"/>
                  </a:lnTo>
                  <a:lnTo>
                    <a:pt x="99" y="49"/>
                  </a:lnTo>
                  <a:lnTo>
                    <a:pt x="91" y="58"/>
                  </a:lnTo>
                  <a:lnTo>
                    <a:pt x="79" y="65"/>
                  </a:lnTo>
                  <a:lnTo>
                    <a:pt x="67" y="68"/>
                  </a:lnTo>
                  <a:lnTo>
                    <a:pt x="54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8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2" name="Freeform 274"/>
            <p:cNvSpPr>
              <a:spLocks/>
            </p:cNvSpPr>
            <p:nvPr/>
          </p:nvSpPr>
          <p:spPr bwMode="auto">
            <a:xfrm>
              <a:off x="955" y="1942"/>
              <a:ext cx="21" cy="14"/>
            </a:xfrm>
            <a:custGeom>
              <a:avLst/>
              <a:gdLst>
                <a:gd name="T0" fmla="*/ 58 w 114"/>
                <a:gd name="T1" fmla="*/ 58 h 68"/>
                <a:gd name="T2" fmla="*/ 1 w 114"/>
                <a:gd name="T3" fmla="*/ 68 h 68"/>
                <a:gd name="T4" fmla="*/ 0 w 114"/>
                <a:gd name="T5" fmla="*/ 55 h 68"/>
                <a:gd name="T6" fmla="*/ 2 w 114"/>
                <a:gd name="T7" fmla="*/ 43 h 68"/>
                <a:gd name="T8" fmla="*/ 7 w 114"/>
                <a:gd name="T9" fmla="*/ 30 h 68"/>
                <a:gd name="T10" fmla="*/ 14 w 114"/>
                <a:gd name="T11" fmla="*/ 19 h 68"/>
                <a:gd name="T12" fmla="*/ 24 w 114"/>
                <a:gd name="T13" fmla="*/ 12 h 68"/>
                <a:gd name="T14" fmla="*/ 35 w 114"/>
                <a:gd name="T15" fmla="*/ 5 h 68"/>
                <a:gd name="T16" fmla="*/ 48 w 114"/>
                <a:gd name="T17" fmla="*/ 2 h 68"/>
                <a:gd name="T18" fmla="*/ 61 w 114"/>
                <a:gd name="T19" fmla="*/ 0 h 68"/>
                <a:gd name="T20" fmla="*/ 73 w 114"/>
                <a:gd name="T21" fmla="*/ 3 h 68"/>
                <a:gd name="T22" fmla="*/ 85 w 114"/>
                <a:gd name="T23" fmla="*/ 7 h 68"/>
                <a:gd name="T24" fmla="*/ 96 w 114"/>
                <a:gd name="T25" fmla="*/ 15 h 68"/>
                <a:gd name="T26" fmla="*/ 104 w 114"/>
                <a:gd name="T27" fmla="*/ 25 h 68"/>
                <a:gd name="T28" fmla="*/ 111 w 114"/>
                <a:gd name="T29" fmla="*/ 36 h 68"/>
                <a:gd name="T30" fmla="*/ 114 w 114"/>
                <a:gd name="T31" fmla="*/ 48 h 68"/>
                <a:gd name="T32" fmla="*/ 58 w 114"/>
                <a:gd name="T33" fmla="*/ 58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8"/>
                <a:gd name="T53" fmla="*/ 114 w 114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8">
                  <a:moveTo>
                    <a:pt x="58" y="58"/>
                  </a:moveTo>
                  <a:lnTo>
                    <a:pt x="1" y="68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7" y="30"/>
                  </a:lnTo>
                  <a:lnTo>
                    <a:pt x="14" y="19"/>
                  </a:lnTo>
                  <a:lnTo>
                    <a:pt x="24" y="12"/>
                  </a:lnTo>
                  <a:lnTo>
                    <a:pt x="35" y="5"/>
                  </a:lnTo>
                  <a:lnTo>
                    <a:pt x="48" y="2"/>
                  </a:lnTo>
                  <a:lnTo>
                    <a:pt x="61" y="0"/>
                  </a:lnTo>
                  <a:lnTo>
                    <a:pt x="73" y="3"/>
                  </a:lnTo>
                  <a:lnTo>
                    <a:pt x="85" y="7"/>
                  </a:lnTo>
                  <a:lnTo>
                    <a:pt x="96" y="15"/>
                  </a:lnTo>
                  <a:lnTo>
                    <a:pt x="104" y="25"/>
                  </a:lnTo>
                  <a:lnTo>
                    <a:pt x="111" y="36"/>
                  </a:lnTo>
                  <a:lnTo>
                    <a:pt x="114" y="4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3" name="Freeform 275"/>
            <p:cNvSpPr>
              <a:spLocks/>
            </p:cNvSpPr>
            <p:nvPr/>
          </p:nvSpPr>
          <p:spPr bwMode="auto">
            <a:xfrm>
              <a:off x="955" y="1942"/>
              <a:ext cx="21" cy="14"/>
            </a:xfrm>
            <a:custGeom>
              <a:avLst/>
              <a:gdLst>
                <a:gd name="T0" fmla="*/ 1 w 114"/>
                <a:gd name="T1" fmla="*/ 68 h 68"/>
                <a:gd name="T2" fmla="*/ 0 w 114"/>
                <a:gd name="T3" fmla="*/ 55 h 68"/>
                <a:gd name="T4" fmla="*/ 2 w 114"/>
                <a:gd name="T5" fmla="*/ 43 h 68"/>
                <a:gd name="T6" fmla="*/ 7 w 114"/>
                <a:gd name="T7" fmla="*/ 30 h 68"/>
                <a:gd name="T8" fmla="*/ 14 w 114"/>
                <a:gd name="T9" fmla="*/ 19 h 68"/>
                <a:gd name="T10" fmla="*/ 24 w 114"/>
                <a:gd name="T11" fmla="*/ 12 h 68"/>
                <a:gd name="T12" fmla="*/ 35 w 114"/>
                <a:gd name="T13" fmla="*/ 5 h 68"/>
                <a:gd name="T14" fmla="*/ 48 w 114"/>
                <a:gd name="T15" fmla="*/ 2 h 68"/>
                <a:gd name="T16" fmla="*/ 61 w 114"/>
                <a:gd name="T17" fmla="*/ 0 h 68"/>
                <a:gd name="T18" fmla="*/ 73 w 114"/>
                <a:gd name="T19" fmla="*/ 3 h 68"/>
                <a:gd name="T20" fmla="*/ 85 w 114"/>
                <a:gd name="T21" fmla="*/ 7 h 68"/>
                <a:gd name="T22" fmla="*/ 96 w 114"/>
                <a:gd name="T23" fmla="*/ 15 h 68"/>
                <a:gd name="T24" fmla="*/ 104 w 114"/>
                <a:gd name="T25" fmla="*/ 25 h 68"/>
                <a:gd name="T26" fmla="*/ 111 w 114"/>
                <a:gd name="T27" fmla="*/ 36 h 68"/>
                <a:gd name="T28" fmla="*/ 114 w 114"/>
                <a:gd name="T29" fmla="*/ 48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8"/>
                <a:gd name="T47" fmla="*/ 114 w 114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8">
                  <a:moveTo>
                    <a:pt x="1" y="68"/>
                  </a:moveTo>
                  <a:lnTo>
                    <a:pt x="0" y="55"/>
                  </a:lnTo>
                  <a:lnTo>
                    <a:pt x="2" y="43"/>
                  </a:lnTo>
                  <a:lnTo>
                    <a:pt x="7" y="30"/>
                  </a:lnTo>
                  <a:lnTo>
                    <a:pt x="14" y="19"/>
                  </a:lnTo>
                  <a:lnTo>
                    <a:pt x="24" y="12"/>
                  </a:lnTo>
                  <a:lnTo>
                    <a:pt x="35" y="5"/>
                  </a:lnTo>
                  <a:lnTo>
                    <a:pt x="48" y="2"/>
                  </a:lnTo>
                  <a:lnTo>
                    <a:pt x="61" y="0"/>
                  </a:lnTo>
                  <a:lnTo>
                    <a:pt x="73" y="3"/>
                  </a:lnTo>
                  <a:lnTo>
                    <a:pt x="85" y="7"/>
                  </a:lnTo>
                  <a:lnTo>
                    <a:pt x="96" y="15"/>
                  </a:lnTo>
                  <a:lnTo>
                    <a:pt x="104" y="25"/>
                  </a:lnTo>
                  <a:lnTo>
                    <a:pt x="111" y="36"/>
                  </a:lnTo>
                  <a:lnTo>
                    <a:pt x="114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4" name="Freeform 276"/>
            <p:cNvSpPr>
              <a:spLocks/>
            </p:cNvSpPr>
            <p:nvPr/>
          </p:nvSpPr>
          <p:spPr bwMode="auto">
            <a:xfrm>
              <a:off x="955" y="1953"/>
              <a:ext cx="25" cy="33"/>
            </a:xfrm>
            <a:custGeom>
              <a:avLst/>
              <a:gdLst>
                <a:gd name="T0" fmla="*/ 113 w 135"/>
                <a:gd name="T1" fmla="*/ 0 h 150"/>
                <a:gd name="T2" fmla="*/ 57 w 135"/>
                <a:gd name="T3" fmla="*/ 10 h 150"/>
                <a:gd name="T4" fmla="*/ 0 w 135"/>
                <a:gd name="T5" fmla="*/ 20 h 150"/>
                <a:gd name="T6" fmla="*/ 22 w 135"/>
                <a:gd name="T7" fmla="*/ 150 h 150"/>
                <a:gd name="T8" fmla="*/ 79 w 135"/>
                <a:gd name="T9" fmla="*/ 140 h 150"/>
                <a:gd name="T10" fmla="*/ 135 w 135"/>
                <a:gd name="T11" fmla="*/ 130 h 150"/>
                <a:gd name="T12" fmla="*/ 113 w 135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50"/>
                <a:gd name="T23" fmla="*/ 135 w 135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50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2" y="150"/>
                  </a:lnTo>
                  <a:lnTo>
                    <a:pt x="79" y="140"/>
                  </a:lnTo>
                  <a:lnTo>
                    <a:pt x="135" y="13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5" name="Freeform 277"/>
            <p:cNvSpPr>
              <a:spLocks/>
            </p:cNvSpPr>
            <p:nvPr/>
          </p:nvSpPr>
          <p:spPr bwMode="auto">
            <a:xfrm>
              <a:off x="955" y="1953"/>
              <a:ext cx="25" cy="33"/>
            </a:xfrm>
            <a:custGeom>
              <a:avLst/>
              <a:gdLst>
                <a:gd name="T0" fmla="*/ 113 w 135"/>
                <a:gd name="T1" fmla="*/ 0 h 150"/>
                <a:gd name="T2" fmla="*/ 57 w 135"/>
                <a:gd name="T3" fmla="*/ 10 h 150"/>
                <a:gd name="T4" fmla="*/ 0 w 135"/>
                <a:gd name="T5" fmla="*/ 20 h 150"/>
                <a:gd name="T6" fmla="*/ 22 w 135"/>
                <a:gd name="T7" fmla="*/ 150 h 150"/>
                <a:gd name="T8" fmla="*/ 79 w 135"/>
                <a:gd name="T9" fmla="*/ 140 h 150"/>
                <a:gd name="T10" fmla="*/ 135 w 135"/>
                <a:gd name="T11" fmla="*/ 130 h 150"/>
                <a:gd name="T12" fmla="*/ 113 w 135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50"/>
                <a:gd name="T23" fmla="*/ 135 w 135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50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2" y="150"/>
                  </a:lnTo>
                  <a:lnTo>
                    <a:pt x="79" y="140"/>
                  </a:lnTo>
                  <a:lnTo>
                    <a:pt x="135" y="130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6" name="Freeform 278"/>
            <p:cNvSpPr>
              <a:spLocks/>
            </p:cNvSpPr>
            <p:nvPr/>
          </p:nvSpPr>
          <p:spPr bwMode="auto">
            <a:xfrm>
              <a:off x="969" y="1981"/>
              <a:ext cx="12" cy="3"/>
            </a:xfrm>
            <a:custGeom>
              <a:avLst/>
              <a:gdLst>
                <a:gd name="T0" fmla="*/ 0 w 58"/>
                <a:gd name="T1" fmla="*/ 10 h 10"/>
                <a:gd name="T2" fmla="*/ 56 w 58"/>
                <a:gd name="T3" fmla="*/ 0 h 10"/>
                <a:gd name="T4" fmla="*/ 58 w 58"/>
                <a:gd name="T5" fmla="*/ 7 h 10"/>
                <a:gd name="T6" fmla="*/ 0 w 58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10"/>
                  </a:moveTo>
                  <a:lnTo>
                    <a:pt x="56" y="0"/>
                  </a:lnTo>
                  <a:lnTo>
                    <a:pt x="58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7" name="Line 279"/>
            <p:cNvSpPr>
              <a:spLocks noChangeShapeType="1"/>
            </p:cNvSpPr>
            <p:nvPr/>
          </p:nvSpPr>
          <p:spPr bwMode="auto">
            <a:xfrm>
              <a:off x="980" y="198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8" name="Freeform 280"/>
            <p:cNvSpPr>
              <a:spLocks/>
            </p:cNvSpPr>
            <p:nvPr/>
          </p:nvSpPr>
          <p:spPr bwMode="auto">
            <a:xfrm>
              <a:off x="959" y="1983"/>
              <a:ext cx="23" cy="45"/>
            </a:xfrm>
            <a:custGeom>
              <a:avLst/>
              <a:gdLst>
                <a:gd name="T0" fmla="*/ 116 w 127"/>
                <a:gd name="T1" fmla="*/ 0 h 202"/>
                <a:gd name="T2" fmla="*/ 58 w 127"/>
                <a:gd name="T3" fmla="*/ 3 h 202"/>
                <a:gd name="T4" fmla="*/ 0 w 127"/>
                <a:gd name="T5" fmla="*/ 6 h 202"/>
                <a:gd name="T6" fmla="*/ 11 w 127"/>
                <a:gd name="T7" fmla="*/ 202 h 202"/>
                <a:gd name="T8" fmla="*/ 69 w 127"/>
                <a:gd name="T9" fmla="*/ 198 h 202"/>
                <a:gd name="T10" fmla="*/ 127 w 127"/>
                <a:gd name="T11" fmla="*/ 195 h 202"/>
                <a:gd name="T12" fmla="*/ 116 w 127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2"/>
                <a:gd name="T23" fmla="*/ 127 w 127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2">
                  <a:moveTo>
                    <a:pt x="116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11" y="202"/>
                  </a:lnTo>
                  <a:lnTo>
                    <a:pt x="69" y="198"/>
                  </a:lnTo>
                  <a:lnTo>
                    <a:pt x="127" y="195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9" name="Freeform 281"/>
            <p:cNvSpPr>
              <a:spLocks/>
            </p:cNvSpPr>
            <p:nvPr/>
          </p:nvSpPr>
          <p:spPr bwMode="auto">
            <a:xfrm>
              <a:off x="959" y="1983"/>
              <a:ext cx="23" cy="45"/>
            </a:xfrm>
            <a:custGeom>
              <a:avLst/>
              <a:gdLst>
                <a:gd name="T0" fmla="*/ 116 w 127"/>
                <a:gd name="T1" fmla="*/ 0 h 202"/>
                <a:gd name="T2" fmla="*/ 58 w 127"/>
                <a:gd name="T3" fmla="*/ 3 h 202"/>
                <a:gd name="T4" fmla="*/ 0 w 127"/>
                <a:gd name="T5" fmla="*/ 6 h 202"/>
                <a:gd name="T6" fmla="*/ 11 w 127"/>
                <a:gd name="T7" fmla="*/ 202 h 202"/>
                <a:gd name="T8" fmla="*/ 69 w 127"/>
                <a:gd name="T9" fmla="*/ 198 h 202"/>
                <a:gd name="T10" fmla="*/ 127 w 127"/>
                <a:gd name="T11" fmla="*/ 195 h 202"/>
                <a:gd name="T12" fmla="*/ 116 w 127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2"/>
                <a:gd name="T23" fmla="*/ 127 w 127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2">
                  <a:moveTo>
                    <a:pt x="116" y="0"/>
                  </a:moveTo>
                  <a:lnTo>
                    <a:pt x="58" y="3"/>
                  </a:lnTo>
                  <a:lnTo>
                    <a:pt x="0" y="6"/>
                  </a:lnTo>
                  <a:lnTo>
                    <a:pt x="11" y="202"/>
                  </a:lnTo>
                  <a:lnTo>
                    <a:pt x="69" y="198"/>
                  </a:lnTo>
                  <a:lnTo>
                    <a:pt x="127" y="195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0" name="Freeform 282"/>
            <p:cNvSpPr>
              <a:spLocks/>
            </p:cNvSpPr>
            <p:nvPr/>
          </p:nvSpPr>
          <p:spPr bwMode="auto">
            <a:xfrm>
              <a:off x="961" y="2027"/>
              <a:ext cx="21" cy="14"/>
            </a:xfrm>
            <a:custGeom>
              <a:avLst/>
              <a:gdLst>
                <a:gd name="T0" fmla="*/ 58 w 116"/>
                <a:gd name="T1" fmla="*/ 3 h 61"/>
                <a:gd name="T2" fmla="*/ 116 w 116"/>
                <a:gd name="T3" fmla="*/ 0 h 61"/>
                <a:gd name="T4" fmla="*/ 115 w 116"/>
                <a:gd name="T5" fmla="*/ 13 h 61"/>
                <a:gd name="T6" fmla="*/ 111 w 116"/>
                <a:gd name="T7" fmla="*/ 26 h 61"/>
                <a:gd name="T8" fmla="*/ 105 w 116"/>
                <a:gd name="T9" fmla="*/ 37 h 61"/>
                <a:gd name="T10" fmla="*/ 97 w 116"/>
                <a:gd name="T11" fmla="*/ 47 h 61"/>
                <a:gd name="T12" fmla="*/ 86 w 116"/>
                <a:gd name="T13" fmla="*/ 53 h 61"/>
                <a:gd name="T14" fmla="*/ 73 w 116"/>
                <a:gd name="T15" fmla="*/ 59 h 61"/>
                <a:gd name="T16" fmla="*/ 61 w 116"/>
                <a:gd name="T17" fmla="*/ 61 h 61"/>
                <a:gd name="T18" fmla="*/ 48 w 116"/>
                <a:gd name="T19" fmla="*/ 60 h 61"/>
                <a:gd name="T20" fmla="*/ 36 w 116"/>
                <a:gd name="T21" fmla="*/ 57 h 61"/>
                <a:gd name="T22" fmla="*/ 25 w 116"/>
                <a:gd name="T23" fmla="*/ 50 h 61"/>
                <a:gd name="T24" fmla="*/ 15 w 116"/>
                <a:gd name="T25" fmla="*/ 42 h 61"/>
                <a:gd name="T26" fmla="*/ 8 w 116"/>
                <a:gd name="T27" fmla="*/ 31 h 61"/>
                <a:gd name="T28" fmla="*/ 2 w 116"/>
                <a:gd name="T29" fmla="*/ 19 h 61"/>
                <a:gd name="T30" fmla="*/ 0 w 116"/>
                <a:gd name="T31" fmla="*/ 7 h 61"/>
                <a:gd name="T32" fmla="*/ 58 w 116"/>
                <a:gd name="T33" fmla="*/ 3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3"/>
                  </a:moveTo>
                  <a:lnTo>
                    <a:pt x="116" y="0"/>
                  </a:lnTo>
                  <a:lnTo>
                    <a:pt x="115" y="13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3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19"/>
                  </a:lnTo>
                  <a:lnTo>
                    <a:pt x="0" y="7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1" name="Freeform 283"/>
            <p:cNvSpPr>
              <a:spLocks/>
            </p:cNvSpPr>
            <p:nvPr/>
          </p:nvSpPr>
          <p:spPr bwMode="auto">
            <a:xfrm>
              <a:off x="961" y="2027"/>
              <a:ext cx="21" cy="14"/>
            </a:xfrm>
            <a:custGeom>
              <a:avLst/>
              <a:gdLst>
                <a:gd name="T0" fmla="*/ 116 w 116"/>
                <a:gd name="T1" fmla="*/ 0 h 61"/>
                <a:gd name="T2" fmla="*/ 115 w 116"/>
                <a:gd name="T3" fmla="*/ 13 h 61"/>
                <a:gd name="T4" fmla="*/ 111 w 116"/>
                <a:gd name="T5" fmla="*/ 26 h 61"/>
                <a:gd name="T6" fmla="*/ 105 w 116"/>
                <a:gd name="T7" fmla="*/ 37 h 61"/>
                <a:gd name="T8" fmla="*/ 97 w 116"/>
                <a:gd name="T9" fmla="*/ 47 h 61"/>
                <a:gd name="T10" fmla="*/ 86 w 116"/>
                <a:gd name="T11" fmla="*/ 53 h 61"/>
                <a:gd name="T12" fmla="*/ 73 w 116"/>
                <a:gd name="T13" fmla="*/ 59 h 61"/>
                <a:gd name="T14" fmla="*/ 61 w 116"/>
                <a:gd name="T15" fmla="*/ 61 h 61"/>
                <a:gd name="T16" fmla="*/ 48 w 116"/>
                <a:gd name="T17" fmla="*/ 60 h 61"/>
                <a:gd name="T18" fmla="*/ 36 w 116"/>
                <a:gd name="T19" fmla="*/ 57 h 61"/>
                <a:gd name="T20" fmla="*/ 25 w 116"/>
                <a:gd name="T21" fmla="*/ 50 h 61"/>
                <a:gd name="T22" fmla="*/ 15 w 116"/>
                <a:gd name="T23" fmla="*/ 42 h 61"/>
                <a:gd name="T24" fmla="*/ 8 w 116"/>
                <a:gd name="T25" fmla="*/ 31 h 61"/>
                <a:gd name="T26" fmla="*/ 2 w 116"/>
                <a:gd name="T27" fmla="*/ 19 h 61"/>
                <a:gd name="T28" fmla="*/ 0 w 116"/>
                <a:gd name="T29" fmla="*/ 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116" y="0"/>
                  </a:moveTo>
                  <a:lnTo>
                    <a:pt x="115" y="13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3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19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2" name="Freeform 284"/>
            <p:cNvSpPr>
              <a:spLocks/>
            </p:cNvSpPr>
            <p:nvPr/>
          </p:nvSpPr>
          <p:spPr bwMode="auto">
            <a:xfrm>
              <a:off x="961" y="2033"/>
              <a:ext cx="21" cy="14"/>
            </a:xfrm>
            <a:custGeom>
              <a:avLst/>
              <a:gdLst>
                <a:gd name="T0" fmla="*/ 58 w 116"/>
                <a:gd name="T1" fmla="*/ 58 h 61"/>
                <a:gd name="T2" fmla="*/ 0 w 116"/>
                <a:gd name="T3" fmla="*/ 54 h 61"/>
                <a:gd name="T4" fmla="*/ 2 w 116"/>
                <a:gd name="T5" fmla="*/ 42 h 61"/>
                <a:gd name="T6" fmla="*/ 7 w 116"/>
                <a:gd name="T7" fmla="*/ 30 h 61"/>
                <a:gd name="T8" fmla="*/ 15 w 116"/>
                <a:gd name="T9" fmla="*/ 19 h 61"/>
                <a:gd name="T10" fmla="*/ 25 w 116"/>
                <a:gd name="T11" fmla="*/ 11 h 61"/>
                <a:gd name="T12" fmla="*/ 36 w 116"/>
                <a:gd name="T13" fmla="*/ 4 h 61"/>
                <a:gd name="T14" fmla="*/ 48 w 116"/>
                <a:gd name="T15" fmla="*/ 1 h 61"/>
                <a:gd name="T16" fmla="*/ 61 w 116"/>
                <a:gd name="T17" fmla="*/ 0 h 61"/>
                <a:gd name="T18" fmla="*/ 73 w 116"/>
                <a:gd name="T19" fmla="*/ 2 h 61"/>
                <a:gd name="T20" fmla="*/ 86 w 116"/>
                <a:gd name="T21" fmla="*/ 6 h 61"/>
                <a:gd name="T22" fmla="*/ 97 w 116"/>
                <a:gd name="T23" fmla="*/ 14 h 61"/>
                <a:gd name="T24" fmla="*/ 105 w 116"/>
                <a:gd name="T25" fmla="*/ 24 h 61"/>
                <a:gd name="T26" fmla="*/ 111 w 116"/>
                <a:gd name="T27" fmla="*/ 35 h 61"/>
                <a:gd name="T28" fmla="*/ 115 w 116"/>
                <a:gd name="T29" fmla="*/ 48 h 61"/>
                <a:gd name="T30" fmla="*/ 116 w 116"/>
                <a:gd name="T31" fmla="*/ 61 h 61"/>
                <a:gd name="T32" fmla="*/ 58 w 116"/>
                <a:gd name="T33" fmla="*/ 58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58"/>
                  </a:move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6" y="6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8"/>
                  </a:lnTo>
                  <a:lnTo>
                    <a:pt x="116" y="61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3" name="Freeform 285"/>
            <p:cNvSpPr>
              <a:spLocks/>
            </p:cNvSpPr>
            <p:nvPr/>
          </p:nvSpPr>
          <p:spPr bwMode="auto">
            <a:xfrm>
              <a:off x="961" y="2033"/>
              <a:ext cx="21" cy="14"/>
            </a:xfrm>
            <a:custGeom>
              <a:avLst/>
              <a:gdLst>
                <a:gd name="T0" fmla="*/ 0 w 116"/>
                <a:gd name="T1" fmla="*/ 54 h 61"/>
                <a:gd name="T2" fmla="*/ 2 w 116"/>
                <a:gd name="T3" fmla="*/ 42 h 61"/>
                <a:gd name="T4" fmla="*/ 7 w 116"/>
                <a:gd name="T5" fmla="*/ 30 h 61"/>
                <a:gd name="T6" fmla="*/ 15 w 116"/>
                <a:gd name="T7" fmla="*/ 19 h 61"/>
                <a:gd name="T8" fmla="*/ 25 w 116"/>
                <a:gd name="T9" fmla="*/ 11 h 61"/>
                <a:gd name="T10" fmla="*/ 36 w 116"/>
                <a:gd name="T11" fmla="*/ 4 h 61"/>
                <a:gd name="T12" fmla="*/ 48 w 116"/>
                <a:gd name="T13" fmla="*/ 1 h 61"/>
                <a:gd name="T14" fmla="*/ 61 w 116"/>
                <a:gd name="T15" fmla="*/ 0 h 61"/>
                <a:gd name="T16" fmla="*/ 73 w 116"/>
                <a:gd name="T17" fmla="*/ 2 h 61"/>
                <a:gd name="T18" fmla="*/ 86 w 116"/>
                <a:gd name="T19" fmla="*/ 6 h 61"/>
                <a:gd name="T20" fmla="*/ 97 w 116"/>
                <a:gd name="T21" fmla="*/ 14 h 61"/>
                <a:gd name="T22" fmla="*/ 105 w 116"/>
                <a:gd name="T23" fmla="*/ 24 h 61"/>
                <a:gd name="T24" fmla="*/ 111 w 116"/>
                <a:gd name="T25" fmla="*/ 35 h 61"/>
                <a:gd name="T26" fmla="*/ 115 w 116"/>
                <a:gd name="T27" fmla="*/ 48 h 61"/>
                <a:gd name="T28" fmla="*/ 116 w 116"/>
                <a:gd name="T29" fmla="*/ 61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0" y="54"/>
                  </a:moveTo>
                  <a:lnTo>
                    <a:pt x="2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6" y="6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8"/>
                  </a:lnTo>
                  <a:lnTo>
                    <a:pt x="116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4" name="Freeform 286"/>
            <p:cNvSpPr>
              <a:spLocks/>
            </p:cNvSpPr>
            <p:nvPr/>
          </p:nvSpPr>
          <p:spPr bwMode="auto">
            <a:xfrm>
              <a:off x="959" y="2046"/>
              <a:ext cx="23" cy="45"/>
            </a:xfrm>
            <a:custGeom>
              <a:avLst/>
              <a:gdLst>
                <a:gd name="T0" fmla="*/ 127 w 127"/>
                <a:gd name="T1" fmla="*/ 7 h 203"/>
                <a:gd name="T2" fmla="*/ 69 w 127"/>
                <a:gd name="T3" fmla="*/ 4 h 203"/>
                <a:gd name="T4" fmla="*/ 11 w 127"/>
                <a:gd name="T5" fmla="*/ 0 h 203"/>
                <a:gd name="T6" fmla="*/ 0 w 127"/>
                <a:gd name="T7" fmla="*/ 197 h 203"/>
                <a:gd name="T8" fmla="*/ 58 w 127"/>
                <a:gd name="T9" fmla="*/ 200 h 203"/>
                <a:gd name="T10" fmla="*/ 116 w 127"/>
                <a:gd name="T11" fmla="*/ 203 h 203"/>
                <a:gd name="T12" fmla="*/ 127 w 127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3"/>
                <a:gd name="T23" fmla="*/ 127 w 127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3">
                  <a:moveTo>
                    <a:pt x="127" y="7"/>
                  </a:moveTo>
                  <a:lnTo>
                    <a:pt x="69" y="4"/>
                  </a:lnTo>
                  <a:lnTo>
                    <a:pt x="11" y="0"/>
                  </a:lnTo>
                  <a:lnTo>
                    <a:pt x="0" y="197"/>
                  </a:lnTo>
                  <a:lnTo>
                    <a:pt x="58" y="200"/>
                  </a:lnTo>
                  <a:lnTo>
                    <a:pt x="116" y="203"/>
                  </a:lnTo>
                  <a:lnTo>
                    <a:pt x="12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5" name="Freeform 287"/>
            <p:cNvSpPr>
              <a:spLocks/>
            </p:cNvSpPr>
            <p:nvPr/>
          </p:nvSpPr>
          <p:spPr bwMode="auto">
            <a:xfrm>
              <a:off x="959" y="2046"/>
              <a:ext cx="23" cy="45"/>
            </a:xfrm>
            <a:custGeom>
              <a:avLst/>
              <a:gdLst>
                <a:gd name="T0" fmla="*/ 127 w 127"/>
                <a:gd name="T1" fmla="*/ 7 h 203"/>
                <a:gd name="T2" fmla="*/ 69 w 127"/>
                <a:gd name="T3" fmla="*/ 4 h 203"/>
                <a:gd name="T4" fmla="*/ 11 w 127"/>
                <a:gd name="T5" fmla="*/ 0 h 203"/>
                <a:gd name="T6" fmla="*/ 0 w 127"/>
                <a:gd name="T7" fmla="*/ 197 h 203"/>
                <a:gd name="T8" fmla="*/ 58 w 127"/>
                <a:gd name="T9" fmla="*/ 200 h 203"/>
                <a:gd name="T10" fmla="*/ 116 w 127"/>
                <a:gd name="T11" fmla="*/ 203 h 203"/>
                <a:gd name="T12" fmla="*/ 127 w 127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3"/>
                <a:gd name="T23" fmla="*/ 127 w 127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3">
                  <a:moveTo>
                    <a:pt x="127" y="7"/>
                  </a:moveTo>
                  <a:lnTo>
                    <a:pt x="69" y="4"/>
                  </a:lnTo>
                  <a:lnTo>
                    <a:pt x="11" y="0"/>
                  </a:lnTo>
                  <a:lnTo>
                    <a:pt x="0" y="197"/>
                  </a:lnTo>
                  <a:lnTo>
                    <a:pt x="58" y="200"/>
                  </a:lnTo>
                  <a:lnTo>
                    <a:pt x="116" y="203"/>
                  </a:lnTo>
                  <a:lnTo>
                    <a:pt x="127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6" name="Freeform 288"/>
            <p:cNvSpPr>
              <a:spLocks/>
            </p:cNvSpPr>
            <p:nvPr/>
          </p:nvSpPr>
          <p:spPr bwMode="auto">
            <a:xfrm>
              <a:off x="969" y="2090"/>
              <a:ext cx="12" cy="3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3 h 10"/>
                <a:gd name="T4" fmla="*/ 56 w 58"/>
                <a:gd name="T5" fmla="*/ 10 h 10"/>
                <a:gd name="T6" fmla="*/ 0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0"/>
                  </a:moveTo>
                  <a:lnTo>
                    <a:pt x="58" y="3"/>
                  </a:lnTo>
                  <a:lnTo>
                    <a:pt x="56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7" name="Line 289"/>
            <p:cNvSpPr>
              <a:spLocks noChangeShapeType="1"/>
            </p:cNvSpPr>
            <p:nvPr/>
          </p:nvSpPr>
          <p:spPr bwMode="auto">
            <a:xfrm flipH="1">
              <a:off x="980" y="209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8" name="Freeform 290"/>
            <p:cNvSpPr>
              <a:spLocks/>
            </p:cNvSpPr>
            <p:nvPr/>
          </p:nvSpPr>
          <p:spPr bwMode="auto">
            <a:xfrm>
              <a:off x="955" y="2088"/>
              <a:ext cx="25" cy="33"/>
            </a:xfrm>
            <a:custGeom>
              <a:avLst/>
              <a:gdLst>
                <a:gd name="T0" fmla="*/ 135 w 135"/>
                <a:gd name="T1" fmla="*/ 20 h 149"/>
                <a:gd name="T2" fmla="*/ 79 w 135"/>
                <a:gd name="T3" fmla="*/ 10 h 149"/>
                <a:gd name="T4" fmla="*/ 22 w 135"/>
                <a:gd name="T5" fmla="*/ 0 h 149"/>
                <a:gd name="T6" fmla="*/ 0 w 135"/>
                <a:gd name="T7" fmla="*/ 129 h 149"/>
                <a:gd name="T8" fmla="*/ 57 w 135"/>
                <a:gd name="T9" fmla="*/ 139 h 149"/>
                <a:gd name="T10" fmla="*/ 113 w 135"/>
                <a:gd name="T11" fmla="*/ 149 h 149"/>
                <a:gd name="T12" fmla="*/ 135 w 135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49"/>
                <a:gd name="T23" fmla="*/ 135 w 135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49">
                  <a:moveTo>
                    <a:pt x="135" y="20"/>
                  </a:moveTo>
                  <a:lnTo>
                    <a:pt x="79" y="10"/>
                  </a:lnTo>
                  <a:lnTo>
                    <a:pt x="22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3" y="149"/>
                  </a:lnTo>
                  <a:lnTo>
                    <a:pt x="135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99" name="Freeform 291"/>
            <p:cNvSpPr>
              <a:spLocks/>
            </p:cNvSpPr>
            <p:nvPr/>
          </p:nvSpPr>
          <p:spPr bwMode="auto">
            <a:xfrm>
              <a:off x="955" y="2088"/>
              <a:ext cx="25" cy="33"/>
            </a:xfrm>
            <a:custGeom>
              <a:avLst/>
              <a:gdLst>
                <a:gd name="T0" fmla="*/ 135 w 135"/>
                <a:gd name="T1" fmla="*/ 20 h 149"/>
                <a:gd name="T2" fmla="*/ 79 w 135"/>
                <a:gd name="T3" fmla="*/ 10 h 149"/>
                <a:gd name="T4" fmla="*/ 22 w 135"/>
                <a:gd name="T5" fmla="*/ 0 h 149"/>
                <a:gd name="T6" fmla="*/ 0 w 135"/>
                <a:gd name="T7" fmla="*/ 129 h 149"/>
                <a:gd name="T8" fmla="*/ 57 w 135"/>
                <a:gd name="T9" fmla="*/ 139 h 149"/>
                <a:gd name="T10" fmla="*/ 113 w 135"/>
                <a:gd name="T11" fmla="*/ 149 h 149"/>
                <a:gd name="T12" fmla="*/ 135 w 135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49"/>
                <a:gd name="T23" fmla="*/ 135 w 135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49">
                  <a:moveTo>
                    <a:pt x="135" y="20"/>
                  </a:moveTo>
                  <a:lnTo>
                    <a:pt x="79" y="10"/>
                  </a:lnTo>
                  <a:lnTo>
                    <a:pt x="22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3" y="149"/>
                  </a:lnTo>
                  <a:lnTo>
                    <a:pt x="135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0" name="Freeform 292"/>
            <p:cNvSpPr>
              <a:spLocks/>
            </p:cNvSpPr>
            <p:nvPr/>
          </p:nvSpPr>
          <p:spPr bwMode="auto">
            <a:xfrm>
              <a:off x="955" y="2116"/>
              <a:ext cx="21" cy="16"/>
            </a:xfrm>
            <a:custGeom>
              <a:avLst/>
              <a:gdLst>
                <a:gd name="T0" fmla="*/ 58 w 114"/>
                <a:gd name="T1" fmla="*/ 10 h 68"/>
                <a:gd name="T2" fmla="*/ 114 w 114"/>
                <a:gd name="T3" fmla="*/ 20 h 68"/>
                <a:gd name="T4" fmla="*/ 111 w 114"/>
                <a:gd name="T5" fmla="*/ 32 h 68"/>
                <a:gd name="T6" fmla="*/ 104 w 114"/>
                <a:gd name="T7" fmla="*/ 43 h 68"/>
                <a:gd name="T8" fmla="*/ 96 w 114"/>
                <a:gd name="T9" fmla="*/ 53 h 68"/>
                <a:gd name="T10" fmla="*/ 85 w 114"/>
                <a:gd name="T11" fmla="*/ 61 h 68"/>
                <a:gd name="T12" fmla="*/ 73 w 114"/>
                <a:gd name="T13" fmla="*/ 65 h 68"/>
                <a:gd name="T14" fmla="*/ 61 w 114"/>
                <a:gd name="T15" fmla="*/ 68 h 68"/>
                <a:gd name="T16" fmla="*/ 48 w 114"/>
                <a:gd name="T17" fmla="*/ 66 h 68"/>
                <a:gd name="T18" fmla="*/ 35 w 114"/>
                <a:gd name="T19" fmla="*/ 63 h 68"/>
                <a:gd name="T20" fmla="*/ 24 w 114"/>
                <a:gd name="T21" fmla="*/ 56 h 68"/>
                <a:gd name="T22" fmla="*/ 14 w 114"/>
                <a:gd name="T23" fmla="*/ 49 h 68"/>
                <a:gd name="T24" fmla="*/ 7 w 114"/>
                <a:gd name="T25" fmla="*/ 38 h 68"/>
                <a:gd name="T26" fmla="*/ 2 w 114"/>
                <a:gd name="T27" fmla="*/ 25 h 68"/>
                <a:gd name="T28" fmla="*/ 0 w 114"/>
                <a:gd name="T29" fmla="*/ 13 h 68"/>
                <a:gd name="T30" fmla="*/ 1 w 114"/>
                <a:gd name="T31" fmla="*/ 0 h 68"/>
                <a:gd name="T32" fmla="*/ 58 w 114"/>
                <a:gd name="T33" fmla="*/ 10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8"/>
                <a:gd name="T53" fmla="*/ 114 w 114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8">
                  <a:moveTo>
                    <a:pt x="58" y="10"/>
                  </a:moveTo>
                  <a:lnTo>
                    <a:pt x="114" y="20"/>
                  </a:lnTo>
                  <a:lnTo>
                    <a:pt x="111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1"/>
                  </a:lnTo>
                  <a:lnTo>
                    <a:pt x="73" y="65"/>
                  </a:lnTo>
                  <a:lnTo>
                    <a:pt x="61" y="68"/>
                  </a:lnTo>
                  <a:lnTo>
                    <a:pt x="48" y="66"/>
                  </a:lnTo>
                  <a:lnTo>
                    <a:pt x="35" y="63"/>
                  </a:lnTo>
                  <a:lnTo>
                    <a:pt x="24" y="56"/>
                  </a:lnTo>
                  <a:lnTo>
                    <a:pt x="14" y="49"/>
                  </a:lnTo>
                  <a:lnTo>
                    <a:pt x="7" y="38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  <a:lnTo>
                    <a:pt x="5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1" name="Freeform 293"/>
            <p:cNvSpPr>
              <a:spLocks/>
            </p:cNvSpPr>
            <p:nvPr/>
          </p:nvSpPr>
          <p:spPr bwMode="auto">
            <a:xfrm>
              <a:off x="955" y="2116"/>
              <a:ext cx="21" cy="16"/>
            </a:xfrm>
            <a:custGeom>
              <a:avLst/>
              <a:gdLst>
                <a:gd name="T0" fmla="*/ 114 w 114"/>
                <a:gd name="T1" fmla="*/ 20 h 68"/>
                <a:gd name="T2" fmla="*/ 111 w 114"/>
                <a:gd name="T3" fmla="*/ 32 h 68"/>
                <a:gd name="T4" fmla="*/ 104 w 114"/>
                <a:gd name="T5" fmla="*/ 43 h 68"/>
                <a:gd name="T6" fmla="*/ 96 w 114"/>
                <a:gd name="T7" fmla="*/ 53 h 68"/>
                <a:gd name="T8" fmla="*/ 85 w 114"/>
                <a:gd name="T9" fmla="*/ 61 h 68"/>
                <a:gd name="T10" fmla="*/ 73 w 114"/>
                <a:gd name="T11" fmla="*/ 65 h 68"/>
                <a:gd name="T12" fmla="*/ 61 w 114"/>
                <a:gd name="T13" fmla="*/ 68 h 68"/>
                <a:gd name="T14" fmla="*/ 48 w 114"/>
                <a:gd name="T15" fmla="*/ 66 h 68"/>
                <a:gd name="T16" fmla="*/ 35 w 114"/>
                <a:gd name="T17" fmla="*/ 63 h 68"/>
                <a:gd name="T18" fmla="*/ 24 w 114"/>
                <a:gd name="T19" fmla="*/ 56 h 68"/>
                <a:gd name="T20" fmla="*/ 14 w 114"/>
                <a:gd name="T21" fmla="*/ 49 h 68"/>
                <a:gd name="T22" fmla="*/ 7 w 114"/>
                <a:gd name="T23" fmla="*/ 38 h 68"/>
                <a:gd name="T24" fmla="*/ 2 w 114"/>
                <a:gd name="T25" fmla="*/ 25 h 68"/>
                <a:gd name="T26" fmla="*/ 0 w 114"/>
                <a:gd name="T27" fmla="*/ 13 h 68"/>
                <a:gd name="T28" fmla="*/ 1 w 114"/>
                <a:gd name="T29" fmla="*/ 0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8"/>
                <a:gd name="T47" fmla="*/ 114 w 114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8">
                  <a:moveTo>
                    <a:pt x="114" y="20"/>
                  </a:moveTo>
                  <a:lnTo>
                    <a:pt x="111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1"/>
                  </a:lnTo>
                  <a:lnTo>
                    <a:pt x="73" y="65"/>
                  </a:lnTo>
                  <a:lnTo>
                    <a:pt x="61" y="68"/>
                  </a:lnTo>
                  <a:lnTo>
                    <a:pt x="48" y="66"/>
                  </a:lnTo>
                  <a:lnTo>
                    <a:pt x="35" y="63"/>
                  </a:lnTo>
                  <a:lnTo>
                    <a:pt x="24" y="56"/>
                  </a:lnTo>
                  <a:lnTo>
                    <a:pt x="14" y="49"/>
                  </a:lnTo>
                  <a:lnTo>
                    <a:pt x="7" y="38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2" name="Freeform 294"/>
            <p:cNvSpPr>
              <a:spLocks/>
            </p:cNvSpPr>
            <p:nvPr/>
          </p:nvSpPr>
          <p:spPr bwMode="auto">
            <a:xfrm>
              <a:off x="952" y="2124"/>
              <a:ext cx="21" cy="16"/>
            </a:xfrm>
            <a:custGeom>
              <a:avLst/>
              <a:gdLst>
                <a:gd name="T0" fmla="*/ 56 w 114"/>
                <a:gd name="T1" fmla="*/ 58 h 69"/>
                <a:gd name="T2" fmla="*/ 0 w 114"/>
                <a:gd name="T3" fmla="*/ 47 h 69"/>
                <a:gd name="T4" fmla="*/ 4 w 114"/>
                <a:gd name="T5" fmla="*/ 35 h 69"/>
                <a:gd name="T6" fmla="*/ 10 w 114"/>
                <a:gd name="T7" fmla="*/ 23 h 69"/>
                <a:gd name="T8" fmla="*/ 18 w 114"/>
                <a:gd name="T9" fmla="*/ 13 h 69"/>
                <a:gd name="T10" fmla="*/ 30 w 114"/>
                <a:gd name="T11" fmla="*/ 7 h 69"/>
                <a:gd name="T12" fmla="*/ 42 w 114"/>
                <a:gd name="T13" fmla="*/ 2 h 69"/>
                <a:gd name="T14" fmla="*/ 55 w 114"/>
                <a:gd name="T15" fmla="*/ 0 h 69"/>
                <a:gd name="T16" fmla="*/ 67 w 114"/>
                <a:gd name="T17" fmla="*/ 1 h 69"/>
                <a:gd name="T18" fmla="*/ 79 w 114"/>
                <a:gd name="T19" fmla="*/ 6 h 69"/>
                <a:gd name="T20" fmla="*/ 91 w 114"/>
                <a:gd name="T21" fmla="*/ 11 h 69"/>
                <a:gd name="T22" fmla="*/ 101 w 114"/>
                <a:gd name="T23" fmla="*/ 20 h 69"/>
                <a:gd name="T24" fmla="*/ 107 w 114"/>
                <a:gd name="T25" fmla="*/ 31 h 69"/>
                <a:gd name="T26" fmla="*/ 112 w 114"/>
                <a:gd name="T27" fmla="*/ 43 h 69"/>
                <a:gd name="T28" fmla="*/ 114 w 114"/>
                <a:gd name="T29" fmla="*/ 57 h 69"/>
                <a:gd name="T30" fmla="*/ 113 w 114"/>
                <a:gd name="T31" fmla="*/ 69 h 69"/>
                <a:gd name="T32" fmla="*/ 56 w 114"/>
                <a:gd name="T33" fmla="*/ 58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6" y="58"/>
                  </a:moveTo>
                  <a:lnTo>
                    <a:pt x="0" y="47"/>
                  </a:lnTo>
                  <a:lnTo>
                    <a:pt x="4" y="35"/>
                  </a:lnTo>
                  <a:lnTo>
                    <a:pt x="10" y="23"/>
                  </a:lnTo>
                  <a:lnTo>
                    <a:pt x="18" y="13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7" y="1"/>
                  </a:lnTo>
                  <a:lnTo>
                    <a:pt x="79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7" y="31"/>
                  </a:lnTo>
                  <a:lnTo>
                    <a:pt x="112" y="43"/>
                  </a:lnTo>
                  <a:lnTo>
                    <a:pt x="114" y="57"/>
                  </a:lnTo>
                  <a:lnTo>
                    <a:pt x="113" y="69"/>
                  </a:lnTo>
                  <a:lnTo>
                    <a:pt x="5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3" name="Freeform 295"/>
            <p:cNvSpPr>
              <a:spLocks/>
            </p:cNvSpPr>
            <p:nvPr/>
          </p:nvSpPr>
          <p:spPr bwMode="auto">
            <a:xfrm>
              <a:off x="952" y="2124"/>
              <a:ext cx="21" cy="16"/>
            </a:xfrm>
            <a:custGeom>
              <a:avLst/>
              <a:gdLst>
                <a:gd name="T0" fmla="*/ 0 w 114"/>
                <a:gd name="T1" fmla="*/ 47 h 69"/>
                <a:gd name="T2" fmla="*/ 4 w 114"/>
                <a:gd name="T3" fmla="*/ 35 h 69"/>
                <a:gd name="T4" fmla="*/ 10 w 114"/>
                <a:gd name="T5" fmla="*/ 23 h 69"/>
                <a:gd name="T6" fmla="*/ 18 w 114"/>
                <a:gd name="T7" fmla="*/ 13 h 69"/>
                <a:gd name="T8" fmla="*/ 30 w 114"/>
                <a:gd name="T9" fmla="*/ 7 h 69"/>
                <a:gd name="T10" fmla="*/ 42 w 114"/>
                <a:gd name="T11" fmla="*/ 2 h 69"/>
                <a:gd name="T12" fmla="*/ 55 w 114"/>
                <a:gd name="T13" fmla="*/ 0 h 69"/>
                <a:gd name="T14" fmla="*/ 67 w 114"/>
                <a:gd name="T15" fmla="*/ 1 h 69"/>
                <a:gd name="T16" fmla="*/ 79 w 114"/>
                <a:gd name="T17" fmla="*/ 6 h 69"/>
                <a:gd name="T18" fmla="*/ 91 w 114"/>
                <a:gd name="T19" fmla="*/ 11 h 69"/>
                <a:gd name="T20" fmla="*/ 101 w 114"/>
                <a:gd name="T21" fmla="*/ 20 h 69"/>
                <a:gd name="T22" fmla="*/ 107 w 114"/>
                <a:gd name="T23" fmla="*/ 31 h 69"/>
                <a:gd name="T24" fmla="*/ 112 w 114"/>
                <a:gd name="T25" fmla="*/ 43 h 69"/>
                <a:gd name="T26" fmla="*/ 114 w 114"/>
                <a:gd name="T27" fmla="*/ 57 h 69"/>
                <a:gd name="T28" fmla="*/ 113 w 114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0" y="47"/>
                  </a:moveTo>
                  <a:lnTo>
                    <a:pt x="4" y="35"/>
                  </a:lnTo>
                  <a:lnTo>
                    <a:pt x="10" y="23"/>
                  </a:lnTo>
                  <a:lnTo>
                    <a:pt x="18" y="13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7" y="1"/>
                  </a:lnTo>
                  <a:lnTo>
                    <a:pt x="79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7" y="31"/>
                  </a:lnTo>
                  <a:lnTo>
                    <a:pt x="112" y="43"/>
                  </a:lnTo>
                  <a:lnTo>
                    <a:pt x="114" y="57"/>
                  </a:lnTo>
                  <a:lnTo>
                    <a:pt x="113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4" name="Freeform 296"/>
            <p:cNvSpPr>
              <a:spLocks/>
            </p:cNvSpPr>
            <p:nvPr/>
          </p:nvSpPr>
          <p:spPr bwMode="auto">
            <a:xfrm>
              <a:off x="951" y="2135"/>
              <a:ext cx="22" cy="8"/>
            </a:xfrm>
            <a:custGeom>
              <a:avLst/>
              <a:gdLst>
                <a:gd name="T0" fmla="*/ 117 w 117"/>
                <a:gd name="T1" fmla="*/ 22 h 39"/>
                <a:gd name="T2" fmla="*/ 60 w 117"/>
                <a:gd name="T3" fmla="*/ 11 h 39"/>
                <a:gd name="T4" fmla="*/ 4 w 117"/>
                <a:gd name="T5" fmla="*/ 0 h 39"/>
                <a:gd name="T6" fmla="*/ 0 w 117"/>
                <a:gd name="T7" fmla="*/ 16 h 39"/>
                <a:gd name="T8" fmla="*/ 57 w 117"/>
                <a:gd name="T9" fmla="*/ 28 h 39"/>
                <a:gd name="T10" fmla="*/ 113 w 117"/>
                <a:gd name="T11" fmla="*/ 39 h 39"/>
                <a:gd name="T12" fmla="*/ 117 w 117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7" y="22"/>
                  </a:moveTo>
                  <a:lnTo>
                    <a:pt x="60" y="11"/>
                  </a:lnTo>
                  <a:lnTo>
                    <a:pt x="4" y="0"/>
                  </a:lnTo>
                  <a:lnTo>
                    <a:pt x="0" y="16"/>
                  </a:lnTo>
                  <a:lnTo>
                    <a:pt x="57" y="28"/>
                  </a:lnTo>
                  <a:lnTo>
                    <a:pt x="113" y="39"/>
                  </a:lnTo>
                  <a:lnTo>
                    <a:pt x="11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5" name="Freeform 297"/>
            <p:cNvSpPr>
              <a:spLocks/>
            </p:cNvSpPr>
            <p:nvPr/>
          </p:nvSpPr>
          <p:spPr bwMode="auto">
            <a:xfrm>
              <a:off x="951" y="2135"/>
              <a:ext cx="22" cy="8"/>
            </a:xfrm>
            <a:custGeom>
              <a:avLst/>
              <a:gdLst>
                <a:gd name="T0" fmla="*/ 117 w 117"/>
                <a:gd name="T1" fmla="*/ 22 h 39"/>
                <a:gd name="T2" fmla="*/ 60 w 117"/>
                <a:gd name="T3" fmla="*/ 11 h 39"/>
                <a:gd name="T4" fmla="*/ 4 w 117"/>
                <a:gd name="T5" fmla="*/ 0 h 39"/>
                <a:gd name="T6" fmla="*/ 0 w 117"/>
                <a:gd name="T7" fmla="*/ 16 h 39"/>
                <a:gd name="T8" fmla="*/ 57 w 117"/>
                <a:gd name="T9" fmla="*/ 28 h 39"/>
                <a:gd name="T10" fmla="*/ 113 w 117"/>
                <a:gd name="T11" fmla="*/ 39 h 39"/>
                <a:gd name="T12" fmla="*/ 117 w 117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7" y="22"/>
                  </a:moveTo>
                  <a:lnTo>
                    <a:pt x="60" y="11"/>
                  </a:lnTo>
                  <a:lnTo>
                    <a:pt x="4" y="0"/>
                  </a:lnTo>
                  <a:lnTo>
                    <a:pt x="0" y="16"/>
                  </a:lnTo>
                  <a:lnTo>
                    <a:pt x="57" y="28"/>
                  </a:lnTo>
                  <a:lnTo>
                    <a:pt x="113" y="39"/>
                  </a:lnTo>
                  <a:lnTo>
                    <a:pt x="117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6" name="Freeform 298"/>
            <p:cNvSpPr>
              <a:spLocks/>
            </p:cNvSpPr>
            <p:nvPr/>
          </p:nvSpPr>
          <p:spPr bwMode="auto">
            <a:xfrm>
              <a:off x="963" y="2141"/>
              <a:ext cx="10" cy="4"/>
            </a:xfrm>
            <a:custGeom>
              <a:avLst/>
              <a:gdLst>
                <a:gd name="T0" fmla="*/ 0 w 56"/>
                <a:gd name="T1" fmla="*/ 0 h 16"/>
                <a:gd name="T2" fmla="*/ 56 w 56"/>
                <a:gd name="T3" fmla="*/ 11 h 16"/>
                <a:gd name="T4" fmla="*/ 55 w 56"/>
                <a:gd name="T5" fmla="*/ 16 h 16"/>
                <a:gd name="T6" fmla="*/ 0 w 5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6"/>
                <a:gd name="T14" fmla="*/ 56 w 56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6">
                  <a:moveTo>
                    <a:pt x="0" y="0"/>
                  </a:moveTo>
                  <a:lnTo>
                    <a:pt x="56" y="11"/>
                  </a:lnTo>
                  <a:lnTo>
                    <a:pt x="5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7" name="Line 299"/>
            <p:cNvSpPr>
              <a:spLocks noChangeShapeType="1"/>
            </p:cNvSpPr>
            <p:nvPr/>
          </p:nvSpPr>
          <p:spPr bwMode="auto">
            <a:xfrm flipH="1">
              <a:off x="972" y="214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8" name="Freeform 300"/>
            <p:cNvSpPr>
              <a:spLocks/>
            </p:cNvSpPr>
            <p:nvPr/>
          </p:nvSpPr>
          <p:spPr bwMode="auto">
            <a:xfrm>
              <a:off x="940" y="2137"/>
              <a:ext cx="32" cy="55"/>
            </a:xfrm>
            <a:custGeom>
              <a:avLst/>
              <a:gdLst>
                <a:gd name="T0" fmla="*/ 174 w 174"/>
                <a:gd name="T1" fmla="*/ 33 h 243"/>
                <a:gd name="T2" fmla="*/ 119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6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9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6" y="226"/>
                  </a:lnTo>
                  <a:lnTo>
                    <a:pt x="111" y="243"/>
                  </a:lnTo>
                  <a:lnTo>
                    <a:pt x="17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09" name="Freeform 301"/>
            <p:cNvSpPr>
              <a:spLocks/>
            </p:cNvSpPr>
            <p:nvPr/>
          </p:nvSpPr>
          <p:spPr bwMode="auto">
            <a:xfrm>
              <a:off x="940" y="2137"/>
              <a:ext cx="32" cy="55"/>
            </a:xfrm>
            <a:custGeom>
              <a:avLst/>
              <a:gdLst>
                <a:gd name="T0" fmla="*/ 174 w 174"/>
                <a:gd name="T1" fmla="*/ 33 h 243"/>
                <a:gd name="T2" fmla="*/ 119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6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9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6" y="226"/>
                  </a:lnTo>
                  <a:lnTo>
                    <a:pt x="111" y="243"/>
                  </a:lnTo>
                  <a:lnTo>
                    <a:pt x="174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0" name="Freeform 302"/>
            <p:cNvSpPr>
              <a:spLocks/>
            </p:cNvSpPr>
            <p:nvPr/>
          </p:nvSpPr>
          <p:spPr bwMode="auto">
            <a:xfrm>
              <a:off x="951" y="2187"/>
              <a:ext cx="9" cy="6"/>
            </a:xfrm>
            <a:custGeom>
              <a:avLst/>
              <a:gdLst>
                <a:gd name="T0" fmla="*/ 0 w 55"/>
                <a:gd name="T1" fmla="*/ 0 h 25"/>
                <a:gd name="T2" fmla="*/ 55 w 55"/>
                <a:gd name="T3" fmla="*/ 17 h 25"/>
                <a:gd name="T4" fmla="*/ 52 w 55"/>
                <a:gd name="T5" fmla="*/ 25 h 25"/>
                <a:gd name="T6" fmla="*/ 0 w 55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0" y="0"/>
                  </a:moveTo>
                  <a:lnTo>
                    <a:pt x="55" y="17"/>
                  </a:lnTo>
                  <a:lnTo>
                    <a:pt x="5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1" name="Line 303"/>
            <p:cNvSpPr>
              <a:spLocks noChangeShapeType="1"/>
            </p:cNvSpPr>
            <p:nvPr/>
          </p:nvSpPr>
          <p:spPr bwMode="auto">
            <a:xfrm flipH="1">
              <a:off x="960" y="21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2" name="Freeform 304"/>
            <p:cNvSpPr>
              <a:spLocks/>
            </p:cNvSpPr>
            <p:nvPr/>
          </p:nvSpPr>
          <p:spPr bwMode="auto">
            <a:xfrm>
              <a:off x="934" y="2182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8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8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3" name="Freeform 305"/>
            <p:cNvSpPr>
              <a:spLocks/>
            </p:cNvSpPr>
            <p:nvPr/>
          </p:nvSpPr>
          <p:spPr bwMode="auto">
            <a:xfrm>
              <a:off x="934" y="2182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8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8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4" name="Freeform 306"/>
            <p:cNvSpPr>
              <a:spLocks/>
            </p:cNvSpPr>
            <p:nvPr/>
          </p:nvSpPr>
          <p:spPr bwMode="auto">
            <a:xfrm>
              <a:off x="932" y="2201"/>
              <a:ext cx="20" cy="17"/>
            </a:xfrm>
            <a:custGeom>
              <a:avLst/>
              <a:gdLst>
                <a:gd name="T0" fmla="*/ 58 w 110"/>
                <a:gd name="T1" fmla="*/ 25 h 82"/>
                <a:gd name="T2" fmla="*/ 110 w 110"/>
                <a:gd name="T3" fmla="*/ 49 h 82"/>
                <a:gd name="T4" fmla="*/ 103 w 110"/>
                <a:gd name="T5" fmla="*/ 60 h 82"/>
                <a:gd name="T6" fmla="*/ 94 w 110"/>
                <a:gd name="T7" fmla="*/ 69 h 82"/>
                <a:gd name="T8" fmla="*/ 83 w 110"/>
                <a:gd name="T9" fmla="*/ 77 h 82"/>
                <a:gd name="T10" fmla="*/ 71 w 110"/>
                <a:gd name="T11" fmla="*/ 81 h 82"/>
                <a:gd name="T12" fmla="*/ 58 w 110"/>
                <a:gd name="T13" fmla="*/ 82 h 82"/>
                <a:gd name="T14" fmla="*/ 46 w 110"/>
                <a:gd name="T15" fmla="*/ 81 h 82"/>
                <a:gd name="T16" fmla="*/ 33 w 110"/>
                <a:gd name="T17" fmla="*/ 77 h 82"/>
                <a:gd name="T18" fmla="*/ 22 w 110"/>
                <a:gd name="T19" fmla="*/ 70 h 82"/>
                <a:gd name="T20" fmla="*/ 13 w 110"/>
                <a:gd name="T21" fmla="*/ 61 h 82"/>
                <a:gd name="T22" fmla="*/ 6 w 110"/>
                <a:gd name="T23" fmla="*/ 50 h 82"/>
                <a:gd name="T24" fmla="*/ 1 w 110"/>
                <a:gd name="T25" fmla="*/ 38 h 82"/>
                <a:gd name="T26" fmla="*/ 0 w 110"/>
                <a:gd name="T27" fmla="*/ 25 h 82"/>
                <a:gd name="T28" fmla="*/ 1 w 110"/>
                <a:gd name="T29" fmla="*/ 12 h 82"/>
                <a:gd name="T30" fmla="*/ 6 w 110"/>
                <a:gd name="T31" fmla="*/ 0 h 82"/>
                <a:gd name="T32" fmla="*/ 58 w 110"/>
                <a:gd name="T33" fmla="*/ 25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25"/>
                  </a:moveTo>
                  <a:lnTo>
                    <a:pt x="110" y="49"/>
                  </a:ln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8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6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6" y="0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5" name="Freeform 307"/>
            <p:cNvSpPr>
              <a:spLocks/>
            </p:cNvSpPr>
            <p:nvPr/>
          </p:nvSpPr>
          <p:spPr bwMode="auto">
            <a:xfrm>
              <a:off x="932" y="2201"/>
              <a:ext cx="20" cy="17"/>
            </a:xfrm>
            <a:custGeom>
              <a:avLst/>
              <a:gdLst>
                <a:gd name="T0" fmla="*/ 110 w 110"/>
                <a:gd name="T1" fmla="*/ 49 h 82"/>
                <a:gd name="T2" fmla="*/ 103 w 110"/>
                <a:gd name="T3" fmla="*/ 60 h 82"/>
                <a:gd name="T4" fmla="*/ 94 w 110"/>
                <a:gd name="T5" fmla="*/ 69 h 82"/>
                <a:gd name="T6" fmla="*/ 83 w 110"/>
                <a:gd name="T7" fmla="*/ 77 h 82"/>
                <a:gd name="T8" fmla="*/ 71 w 110"/>
                <a:gd name="T9" fmla="*/ 81 h 82"/>
                <a:gd name="T10" fmla="*/ 58 w 110"/>
                <a:gd name="T11" fmla="*/ 82 h 82"/>
                <a:gd name="T12" fmla="*/ 46 w 110"/>
                <a:gd name="T13" fmla="*/ 81 h 82"/>
                <a:gd name="T14" fmla="*/ 33 w 110"/>
                <a:gd name="T15" fmla="*/ 77 h 82"/>
                <a:gd name="T16" fmla="*/ 22 w 110"/>
                <a:gd name="T17" fmla="*/ 70 h 82"/>
                <a:gd name="T18" fmla="*/ 13 w 110"/>
                <a:gd name="T19" fmla="*/ 61 h 82"/>
                <a:gd name="T20" fmla="*/ 6 w 110"/>
                <a:gd name="T21" fmla="*/ 50 h 82"/>
                <a:gd name="T22" fmla="*/ 1 w 110"/>
                <a:gd name="T23" fmla="*/ 38 h 82"/>
                <a:gd name="T24" fmla="*/ 0 w 110"/>
                <a:gd name="T25" fmla="*/ 25 h 82"/>
                <a:gd name="T26" fmla="*/ 1 w 110"/>
                <a:gd name="T27" fmla="*/ 12 h 82"/>
                <a:gd name="T28" fmla="*/ 6 w 110"/>
                <a:gd name="T29" fmla="*/ 0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110" y="49"/>
                  </a:move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8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6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6" name="Freeform 308"/>
            <p:cNvSpPr>
              <a:spLocks/>
            </p:cNvSpPr>
            <p:nvPr/>
          </p:nvSpPr>
          <p:spPr bwMode="auto">
            <a:xfrm>
              <a:off x="927" y="2211"/>
              <a:ext cx="20" cy="17"/>
            </a:xfrm>
            <a:custGeom>
              <a:avLst/>
              <a:gdLst>
                <a:gd name="T0" fmla="*/ 52 w 110"/>
                <a:gd name="T1" fmla="*/ 58 h 82"/>
                <a:gd name="T2" fmla="*/ 0 w 110"/>
                <a:gd name="T3" fmla="*/ 33 h 82"/>
                <a:gd name="T4" fmla="*/ 7 w 110"/>
                <a:gd name="T5" fmla="*/ 22 h 82"/>
                <a:gd name="T6" fmla="*/ 16 w 110"/>
                <a:gd name="T7" fmla="*/ 13 h 82"/>
                <a:gd name="T8" fmla="*/ 27 w 110"/>
                <a:gd name="T9" fmla="*/ 7 h 82"/>
                <a:gd name="T10" fmla="*/ 38 w 110"/>
                <a:gd name="T11" fmla="*/ 2 h 82"/>
                <a:gd name="T12" fmla="*/ 51 w 110"/>
                <a:gd name="T13" fmla="*/ 0 h 82"/>
                <a:gd name="T14" fmla="*/ 65 w 110"/>
                <a:gd name="T15" fmla="*/ 1 h 82"/>
                <a:gd name="T16" fmla="*/ 77 w 110"/>
                <a:gd name="T17" fmla="*/ 6 h 82"/>
                <a:gd name="T18" fmla="*/ 88 w 110"/>
                <a:gd name="T19" fmla="*/ 12 h 82"/>
                <a:gd name="T20" fmla="*/ 97 w 110"/>
                <a:gd name="T21" fmla="*/ 21 h 82"/>
                <a:gd name="T22" fmla="*/ 103 w 110"/>
                <a:gd name="T23" fmla="*/ 32 h 82"/>
                <a:gd name="T24" fmla="*/ 108 w 110"/>
                <a:gd name="T25" fmla="*/ 43 h 82"/>
                <a:gd name="T26" fmla="*/ 110 w 110"/>
                <a:gd name="T27" fmla="*/ 57 h 82"/>
                <a:gd name="T28" fmla="*/ 109 w 110"/>
                <a:gd name="T29" fmla="*/ 70 h 82"/>
                <a:gd name="T30" fmla="*/ 104 w 110"/>
                <a:gd name="T31" fmla="*/ 82 h 82"/>
                <a:gd name="T32" fmla="*/ 52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2" y="58"/>
                  </a:moveTo>
                  <a:lnTo>
                    <a:pt x="0" y="33"/>
                  </a:lnTo>
                  <a:lnTo>
                    <a:pt x="7" y="22"/>
                  </a:lnTo>
                  <a:lnTo>
                    <a:pt x="16" y="13"/>
                  </a:lnTo>
                  <a:lnTo>
                    <a:pt x="27" y="7"/>
                  </a:lnTo>
                  <a:lnTo>
                    <a:pt x="38" y="2"/>
                  </a:lnTo>
                  <a:lnTo>
                    <a:pt x="51" y="0"/>
                  </a:lnTo>
                  <a:lnTo>
                    <a:pt x="65" y="1"/>
                  </a:lnTo>
                  <a:lnTo>
                    <a:pt x="77" y="6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3" y="32"/>
                  </a:lnTo>
                  <a:lnTo>
                    <a:pt x="108" y="43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7" name="Freeform 309"/>
            <p:cNvSpPr>
              <a:spLocks/>
            </p:cNvSpPr>
            <p:nvPr/>
          </p:nvSpPr>
          <p:spPr bwMode="auto">
            <a:xfrm>
              <a:off x="927" y="2211"/>
              <a:ext cx="20" cy="17"/>
            </a:xfrm>
            <a:custGeom>
              <a:avLst/>
              <a:gdLst>
                <a:gd name="T0" fmla="*/ 0 w 110"/>
                <a:gd name="T1" fmla="*/ 33 h 82"/>
                <a:gd name="T2" fmla="*/ 7 w 110"/>
                <a:gd name="T3" fmla="*/ 22 h 82"/>
                <a:gd name="T4" fmla="*/ 16 w 110"/>
                <a:gd name="T5" fmla="*/ 13 h 82"/>
                <a:gd name="T6" fmla="*/ 27 w 110"/>
                <a:gd name="T7" fmla="*/ 7 h 82"/>
                <a:gd name="T8" fmla="*/ 38 w 110"/>
                <a:gd name="T9" fmla="*/ 2 h 82"/>
                <a:gd name="T10" fmla="*/ 51 w 110"/>
                <a:gd name="T11" fmla="*/ 0 h 82"/>
                <a:gd name="T12" fmla="*/ 65 w 110"/>
                <a:gd name="T13" fmla="*/ 1 h 82"/>
                <a:gd name="T14" fmla="*/ 77 w 110"/>
                <a:gd name="T15" fmla="*/ 6 h 82"/>
                <a:gd name="T16" fmla="*/ 88 w 110"/>
                <a:gd name="T17" fmla="*/ 12 h 82"/>
                <a:gd name="T18" fmla="*/ 97 w 110"/>
                <a:gd name="T19" fmla="*/ 21 h 82"/>
                <a:gd name="T20" fmla="*/ 103 w 110"/>
                <a:gd name="T21" fmla="*/ 32 h 82"/>
                <a:gd name="T22" fmla="*/ 108 w 110"/>
                <a:gd name="T23" fmla="*/ 43 h 82"/>
                <a:gd name="T24" fmla="*/ 110 w 110"/>
                <a:gd name="T25" fmla="*/ 57 h 82"/>
                <a:gd name="T26" fmla="*/ 109 w 110"/>
                <a:gd name="T27" fmla="*/ 70 h 82"/>
                <a:gd name="T28" fmla="*/ 104 w 110"/>
                <a:gd name="T29" fmla="*/ 82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0" y="33"/>
                  </a:moveTo>
                  <a:lnTo>
                    <a:pt x="7" y="22"/>
                  </a:lnTo>
                  <a:lnTo>
                    <a:pt x="16" y="13"/>
                  </a:lnTo>
                  <a:lnTo>
                    <a:pt x="27" y="7"/>
                  </a:lnTo>
                  <a:lnTo>
                    <a:pt x="38" y="2"/>
                  </a:lnTo>
                  <a:lnTo>
                    <a:pt x="51" y="0"/>
                  </a:lnTo>
                  <a:lnTo>
                    <a:pt x="65" y="1"/>
                  </a:lnTo>
                  <a:lnTo>
                    <a:pt x="77" y="6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3" y="32"/>
                  </a:lnTo>
                  <a:lnTo>
                    <a:pt x="108" y="43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8" name="Freeform 310"/>
            <p:cNvSpPr>
              <a:spLocks/>
            </p:cNvSpPr>
            <p:nvPr/>
          </p:nvSpPr>
          <p:spPr bwMode="auto">
            <a:xfrm>
              <a:off x="925" y="2217"/>
              <a:ext cx="21" cy="17"/>
            </a:xfrm>
            <a:custGeom>
              <a:avLst/>
              <a:gdLst>
                <a:gd name="T0" fmla="*/ 116 w 116"/>
                <a:gd name="T1" fmla="*/ 49 h 76"/>
                <a:gd name="T2" fmla="*/ 64 w 116"/>
                <a:gd name="T3" fmla="*/ 25 h 76"/>
                <a:gd name="T4" fmla="*/ 12 w 116"/>
                <a:gd name="T5" fmla="*/ 0 h 76"/>
                <a:gd name="T6" fmla="*/ 0 w 116"/>
                <a:gd name="T7" fmla="*/ 27 h 76"/>
                <a:gd name="T8" fmla="*/ 52 w 116"/>
                <a:gd name="T9" fmla="*/ 52 h 76"/>
                <a:gd name="T10" fmla="*/ 104 w 116"/>
                <a:gd name="T11" fmla="*/ 76 h 76"/>
                <a:gd name="T12" fmla="*/ 116 w 116"/>
                <a:gd name="T13" fmla="*/ 49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76"/>
                <a:gd name="T23" fmla="*/ 116 w 116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76">
                  <a:moveTo>
                    <a:pt x="116" y="49"/>
                  </a:moveTo>
                  <a:lnTo>
                    <a:pt x="64" y="25"/>
                  </a:lnTo>
                  <a:lnTo>
                    <a:pt x="12" y="0"/>
                  </a:lnTo>
                  <a:lnTo>
                    <a:pt x="0" y="27"/>
                  </a:lnTo>
                  <a:lnTo>
                    <a:pt x="52" y="52"/>
                  </a:lnTo>
                  <a:lnTo>
                    <a:pt x="104" y="76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19" name="Freeform 311"/>
            <p:cNvSpPr>
              <a:spLocks/>
            </p:cNvSpPr>
            <p:nvPr/>
          </p:nvSpPr>
          <p:spPr bwMode="auto">
            <a:xfrm>
              <a:off x="925" y="2217"/>
              <a:ext cx="21" cy="17"/>
            </a:xfrm>
            <a:custGeom>
              <a:avLst/>
              <a:gdLst>
                <a:gd name="T0" fmla="*/ 116 w 116"/>
                <a:gd name="T1" fmla="*/ 49 h 76"/>
                <a:gd name="T2" fmla="*/ 64 w 116"/>
                <a:gd name="T3" fmla="*/ 25 h 76"/>
                <a:gd name="T4" fmla="*/ 12 w 116"/>
                <a:gd name="T5" fmla="*/ 0 h 76"/>
                <a:gd name="T6" fmla="*/ 0 w 116"/>
                <a:gd name="T7" fmla="*/ 27 h 76"/>
                <a:gd name="T8" fmla="*/ 52 w 116"/>
                <a:gd name="T9" fmla="*/ 52 h 76"/>
                <a:gd name="T10" fmla="*/ 104 w 116"/>
                <a:gd name="T11" fmla="*/ 76 h 76"/>
                <a:gd name="T12" fmla="*/ 116 w 116"/>
                <a:gd name="T13" fmla="*/ 49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76"/>
                <a:gd name="T23" fmla="*/ 116 w 116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76">
                  <a:moveTo>
                    <a:pt x="116" y="49"/>
                  </a:moveTo>
                  <a:lnTo>
                    <a:pt x="64" y="25"/>
                  </a:lnTo>
                  <a:lnTo>
                    <a:pt x="12" y="0"/>
                  </a:lnTo>
                  <a:lnTo>
                    <a:pt x="0" y="27"/>
                  </a:lnTo>
                  <a:lnTo>
                    <a:pt x="52" y="52"/>
                  </a:lnTo>
                  <a:lnTo>
                    <a:pt x="104" y="76"/>
                  </a:lnTo>
                  <a:lnTo>
                    <a:pt x="116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0" name="Freeform 312"/>
            <p:cNvSpPr>
              <a:spLocks/>
            </p:cNvSpPr>
            <p:nvPr/>
          </p:nvSpPr>
          <p:spPr bwMode="auto">
            <a:xfrm>
              <a:off x="934" y="2229"/>
              <a:ext cx="10" cy="7"/>
            </a:xfrm>
            <a:custGeom>
              <a:avLst/>
              <a:gdLst>
                <a:gd name="T0" fmla="*/ 0 w 52"/>
                <a:gd name="T1" fmla="*/ 0 h 33"/>
                <a:gd name="T2" fmla="*/ 52 w 52"/>
                <a:gd name="T3" fmla="*/ 24 h 33"/>
                <a:gd name="T4" fmla="*/ 48 w 52"/>
                <a:gd name="T5" fmla="*/ 33 h 33"/>
                <a:gd name="T6" fmla="*/ 0 w 52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0" y="0"/>
                  </a:moveTo>
                  <a:lnTo>
                    <a:pt x="52" y="24"/>
                  </a:lnTo>
                  <a:lnTo>
                    <a:pt x="48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1" name="Line 313"/>
            <p:cNvSpPr>
              <a:spLocks noChangeShapeType="1"/>
            </p:cNvSpPr>
            <p:nvPr/>
          </p:nvSpPr>
          <p:spPr bwMode="auto">
            <a:xfrm flipH="1">
              <a:off x="943" y="2234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2" name="Freeform 314"/>
            <p:cNvSpPr>
              <a:spLocks/>
            </p:cNvSpPr>
            <p:nvPr/>
          </p:nvSpPr>
          <p:spPr bwMode="auto">
            <a:xfrm>
              <a:off x="906" y="2222"/>
              <a:ext cx="37" cy="48"/>
            </a:xfrm>
            <a:custGeom>
              <a:avLst/>
              <a:gdLst>
                <a:gd name="T0" fmla="*/ 200 w 200"/>
                <a:gd name="T1" fmla="*/ 67 h 218"/>
                <a:gd name="T2" fmla="*/ 152 w 200"/>
                <a:gd name="T3" fmla="*/ 34 h 218"/>
                <a:gd name="T4" fmla="*/ 104 w 200"/>
                <a:gd name="T5" fmla="*/ 0 h 218"/>
                <a:gd name="T6" fmla="*/ 0 w 200"/>
                <a:gd name="T7" fmla="*/ 151 h 218"/>
                <a:gd name="T8" fmla="*/ 48 w 200"/>
                <a:gd name="T9" fmla="*/ 185 h 218"/>
                <a:gd name="T10" fmla="*/ 95 w 200"/>
                <a:gd name="T11" fmla="*/ 218 h 218"/>
                <a:gd name="T12" fmla="*/ 200 w 200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200" y="67"/>
                  </a:moveTo>
                  <a:lnTo>
                    <a:pt x="152" y="34"/>
                  </a:lnTo>
                  <a:lnTo>
                    <a:pt x="104" y="0"/>
                  </a:lnTo>
                  <a:lnTo>
                    <a:pt x="0" y="151"/>
                  </a:lnTo>
                  <a:lnTo>
                    <a:pt x="48" y="185"/>
                  </a:lnTo>
                  <a:lnTo>
                    <a:pt x="95" y="218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3" name="Freeform 315"/>
            <p:cNvSpPr>
              <a:spLocks/>
            </p:cNvSpPr>
            <p:nvPr/>
          </p:nvSpPr>
          <p:spPr bwMode="auto">
            <a:xfrm>
              <a:off x="906" y="2222"/>
              <a:ext cx="37" cy="48"/>
            </a:xfrm>
            <a:custGeom>
              <a:avLst/>
              <a:gdLst>
                <a:gd name="T0" fmla="*/ 200 w 200"/>
                <a:gd name="T1" fmla="*/ 67 h 218"/>
                <a:gd name="T2" fmla="*/ 152 w 200"/>
                <a:gd name="T3" fmla="*/ 34 h 218"/>
                <a:gd name="T4" fmla="*/ 104 w 200"/>
                <a:gd name="T5" fmla="*/ 0 h 218"/>
                <a:gd name="T6" fmla="*/ 0 w 200"/>
                <a:gd name="T7" fmla="*/ 151 h 218"/>
                <a:gd name="T8" fmla="*/ 48 w 200"/>
                <a:gd name="T9" fmla="*/ 185 h 218"/>
                <a:gd name="T10" fmla="*/ 95 w 200"/>
                <a:gd name="T11" fmla="*/ 218 h 218"/>
                <a:gd name="T12" fmla="*/ 200 w 200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200" y="67"/>
                  </a:moveTo>
                  <a:lnTo>
                    <a:pt x="152" y="34"/>
                  </a:lnTo>
                  <a:lnTo>
                    <a:pt x="104" y="0"/>
                  </a:lnTo>
                  <a:lnTo>
                    <a:pt x="0" y="151"/>
                  </a:lnTo>
                  <a:lnTo>
                    <a:pt x="48" y="185"/>
                  </a:lnTo>
                  <a:lnTo>
                    <a:pt x="95" y="218"/>
                  </a:lnTo>
                  <a:lnTo>
                    <a:pt x="20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4" name="Freeform 316"/>
            <p:cNvSpPr>
              <a:spLocks/>
            </p:cNvSpPr>
            <p:nvPr/>
          </p:nvSpPr>
          <p:spPr bwMode="auto">
            <a:xfrm>
              <a:off x="914" y="2262"/>
              <a:ext cx="9" cy="10"/>
            </a:xfrm>
            <a:custGeom>
              <a:avLst/>
              <a:gdLst>
                <a:gd name="T0" fmla="*/ 0 w 47"/>
                <a:gd name="T1" fmla="*/ 0 h 42"/>
                <a:gd name="T2" fmla="*/ 47 w 47"/>
                <a:gd name="T3" fmla="*/ 33 h 42"/>
                <a:gd name="T4" fmla="*/ 39 w 47"/>
                <a:gd name="T5" fmla="*/ 42 h 42"/>
                <a:gd name="T6" fmla="*/ 0 w 47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2"/>
                <a:gd name="T14" fmla="*/ 47 w 47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2">
                  <a:moveTo>
                    <a:pt x="0" y="0"/>
                  </a:moveTo>
                  <a:lnTo>
                    <a:pt x="47" y="33"/>
                  </a:lnTo>
                  <a:lnTo>
                    <a:pt x="39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5" name="Line 317"/>
            <p:cNvSpPr>
              <a:spLocks noChangeShapeType="1"/>
            </p:cNvSpPr>
            <p:nvPr/>
          </p:nvSpPr>
          <p:spPr bwMode="auto">
            <a:xfrm flipH="1">
              <a:off x="922" y="227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6" name="Freeform 318"/>
            <p:cNvSpPr>
              <a:spLocks/>
            </p:cNvSpPr>
            <p:nvPr/>
          </p:nvSpPr>
          <p:spPr bwMode="auto">
            <a:xfrm>
              <a:off x="892" y="2253"/>
              <a:ext cx="30" cy="36"/>
            </a:xfrm>
            <a:custGeom>
              <a:avLst/>
              <a:gdLst>
                <a:gd name="T0" fmla="*/ 161 w 161"/>
                <a:gd name="T1" fmla="*/ 85 h 162"/>
                <a:gd name="T2" fmla="*/ 122 w 161"/>
                <a:gd name="T3" fmla="*/ 43 h 162"/>
                <a:gd name="T4" fmla="*/ 83 w 161"/>
                <a:gd name="T5" fmla="*/ 0 h 162"/>
                <a:gd name="T6" fmla="*/ 0 w 161"/>
                <a:gd name="T7" fmla="*/ 78 h 162"/>
                <a:gd name="T8" fmla="*/ 38 w 161"/>
                <a:gd name="T9" fmla="*/ 120 h 162"/>
                <a:gd name="T10" fmla="*/ 77 w 161"/>
                <a:gd name="T11" fmla="*/ 162 h 162"/>
                <a:gd name="T12" fmla="*/ 161 w 161"/>
                <a:gd name="T13" fmla="*/ 85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161" y="85"/>
                  </a:moveTo>
                  <a:lnTo>
                    <a:pt x="122" y="43"/>
                  </a:lnTo>
                  <a:lnTo>
                    <a:pt x="83" y="0"/>
                  </a:lnTo>
                  <a:lnTo>
                    <a:pt x="0" y="78"/>
                  </a:lnTo>
                  <a:lnTo>
                    <a:pt x="38" y="120"/>
                  </a:lnTo>
                  <a:lnTo>
                    <a:pt x="77" y="162"/>
                  </a:lnTo>
                  <a:lnTo>
                    <a:pt x="161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7" name="Freeform 319"/>
            <p:cNvSpPr>
              <a:spLocks/>
            </p:cNvSpPr>
            <p:nvPr/>
          </p:nvSpPr>
          <p:spPr bwMode="auto">
            <a:xfrm>
              <a:off x="892" y="2253"/>
              <a:ext cx="30" cy="36"/>
            </a:xfrm>
            <a:custGeom>
              <a:avLst/>
              <a:gdLst>
                <a:gd name="T0" fmla="*/ 161 w 161"/>
                <a:gd name="T1" fmla="*/ 85 h 162"/>
                <a:gd name="T2" fmla="*/ 122 w 161"/>
                <a:gd name="T3" fmla="*/ 43 h 162"/>
                <a:gd name="T4" fmla="*/ 83 w 161"/>
                <a:gd name="T5" fmla="*/ 0 h 162"/>
                <a:gd name="T6" fmla="*/ 0 w 161"/>
                <a:gd name="T7" fmla="*/ 78 h 162"/>
                <a:gd name="T8" fmla="*/ 38 w 161"/>
                <a:gd name="T9" fmla="*/ 120 h 162"/>
                <a:gd name="T10" fmla="*/ 77 w 161"/>
                <a:gd name="T11" fmla="*/ 162 h 162"/>
                <a:gd name="T12" fmla="*/ 161 w 161"/>
                <a:gd name="T13" fmla="*/ 85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161" y="85"/>
                  </a:moveTo>
                  <a:lnTo>
                    <a:pt x="122" y="43"/>
                  </a:lnTo>
                  <a:lnTo>
                    <a:pt x="83" y="0"/>
                  </a:lnTo>
                  <a:lnTo>
                    <a:pt x="0" y="78"/>
                  </a:lnTo>
                  <a:lnTo>
                    <a:pt x="38" y="120"/>
                  </a:lnTo>
                  <a:lnTo>
                    <a:pt x="77" y="162"/>
                  </a:lnTo>
                  <a:lnTo>
                    <a:pt x="161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8" name="Freeform 320"/>
            <p:cNvSpPr>
              <a:spLocks/>
            </p:cNvSpPr>
            <p:nvPr/>
          </p:nvSpPr>
          <p:spPr bwMode="auto">
            <a:xfrm>
              <a:off x="888" y="2270"/>
              <a:ext cx="18" cy="24"/>
            </a:xfrm>
            <a:custGeom>
              <a:avLst/>
              <a:gdLst>
                <a:gd name="T0" fmla="*/ 57 w 96"/>
                <a:gd name="T1" fmla="*/ 42 h 100"/>
                <a:gd name="T2" fmla="*/ 96 w 96"/>
                <a:gd name="T3" fmla="*/ 84 h 100"/>
                <a:gd name="T4" fmla="*/ 86 w 96"/>
                <a:gd name="T5" fmla="*/ 92 h 100"/>
                <a:gd name="T6" fmla="*/ 74 w 96"/>
                <a:gd name="T7" fmla="*/ 98 h 100"/>
                <a:gd name="T8" fmla="*/ 62 w 96"/>
                <a:gd name="T9" fmla="*/ 100 h 100"/>
                <a:gd name="T10" fmla="*/ 49 w 96"/>
                <a:gd name="T11" fmla="*/ 99 h 100"/>
                <a:gd name="T12" fmla="*/ 36 w 96"/>
                <a:gd name="T13" fmla="*/ 96 h 100"/>
                <a:gd name="T14" fmla="*/ 25 w 96"/>
                <a:gd name="T15" fmla="*/ 90 h 100"/>
                <a:gd name="T16" fmla="*/ 15 w 96"/>
                <a:gd name="T17" fmla="*/ 81 h 100"/>
                <a:gd name="T18" fmla="*/ 8 w 96"/>
                <a:gd name="T19" fmla="*/ 71 h 100"/>
                <a:gd name="T20" fmla="*/ 2 w 96"/>
                <a:gd name="T21" fmla="*/ 59 h 100"/>
                <a:gd name="T22" fmla="*/ 0 w 96"/>
                <a:gd name="T23" fmla="*/ 47 h 100"/>
                <a:gd name="T24" fmla="*/ 1 w 96"/>
                <a:gd name="T25" fmla="*/ 33 h 100"/>
                <a:gd name="T26" fmla="*/ 4 w 96"/>
                <a:gd name="T27" fmla="*/ 21 h 100"/>
                <a:gd name="T28" fmla="*/ 10 w 96"/>
                <a:gd name="T29" fmla="*/ 10 h 100"/>
                <a:gd name="T30" fmla="*/ 19 w 96"/>
                <a:gd name="T31" fmla="*/ 0 h 100"/>
                <a:gd name="T32" fmla="*/ 57 w 96"/>
                <a:gd name="T33" fmla="*/ 42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6"/>
                <a:gd name="T52" fmla="*/ 0 h 100"/>
                <a:gd name="T53" fmla="*/ 96 w 96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6" h="100">
                  <a:moveTo>
                    <a:pt x="57" y="42"/>
                  </a:moveTo>
                  <a:lnTo>
                    <a:pt x="96" y="84"/>
                  </a:lnTo>
                  <a:lnTo>
                    <a:pt x="86" y="92"/>
                  </a:lnTo>
                  <a:lnTo>
                    <a:pt x="74" y="98"/>
                  </a:lnTo>
                  <a:lnTo>
                    <a:pt x="62" y="100"/>
                  </a:lnTo>
                  <a:lnTo>
                    <a:pt x="49" y="99"/>
                  </a:lnTo>
                  <a:lnTo>
                    <a:pt x="36" y="96"/>
                  </a:lnTo>
                  <a:lnTo>
                    <a:pt x="25" y="90"/>
                  </a:lnTo>
                  <a:lnTo>
                    <a:pt x="15" y="81"/>
                  </a:lnTo>
                  <a:lnTo>
                    <a:pt x="8" y="71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4" y="21"/>
                  </a:lnTo>
                  <a:lnTo>
                    <a:pt x="10" y="10"/>
                  </a:lnTo>
                  <a:lnTo>
                    <a:pt x="19" y="0"/>
                  </a:lnTo>
                  <a:lnTo>
                    <a:pt x="5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29" name="Freeform 321"/>
            <p:cNvSpPr>
              <a:spLocks/>
            </p:cNvSpPr>
            <p:nvPr/>
          </p:nvSpPr>
          <p:spPr bwMode="auto">
            <a:xfrm>
              <a:off x="888" y="2270"/>
              <a:ext cx="18" cy="24"/>
            </a:xfrm>
            <a:custGeom>
              <a:avLst/>
              <a:gdLst>
                <a:gd name="T0" fmla="*/ 96 w 96"/>
                <a:gd name="T1" fmla="*/ 84 h 100"/>
                <a:gd name="T2" fmla="*/ 86 w 96"/>
                <a:gd name="T3" fmla="*/ 92 h 100"/>
                <a:gd name="T4" fmla="*/ 74 w 96"/>
                <a:gd name="T5" fmla="*/ 98 h 100"/>
                <a:gd name="T6" fmla="*/ 62 w 96"/>
                <a:gd name="T7" fmla="*/ 100 h 100"/>
                <a:gd name="T8" fmla="*/ 49 w 96"/>
                <a:gd name="T9" fmla="*/ 99 h 100"/>
                <a:gd name="T10" fmla="*/ 36 w 96"/>
                <a:gd name="T11" fmla="*/ 96 h 100"/>
                <a:gd name="T12" fmla="*/ 25 w 96"/>
                <a:gd name="T13" fmla="*/ 90 h 100"/>
                <a:gd name="T14" fmla="*/ 15 w 96"/>
                <a:gd name="T15" fmla="*/ 81 h 100"/>
                <a:gd name="T16" fmla="*/ 8 w 96"/>
                <a:gd name="T17" fmla="*/ 71 h 100"/>
                <a:gd name="T18" fmla="*/ 2 w 96"/>
                <a:gd name="T19" fmla="*/ 59 h 100"/>
                <a:gd name="T20" fmla="*/ 0 w 96"/>
                <a:gd name="T21" fmla="*/ 47 h 100"/>
                <a:gd name="T22" fmla="*/ 1 w 96"/>
                <a:gd name="T23" fmla="*/ 33 h 100"/>
                <a:gd name="T24" fmla="*/ 4 w 96"/>
                <a:gd name="T25" fmla="*/ 21 h 100"/>
                <a:gd name="T26" fmla="*/ 10 w 96"/>
                <a:gd name="T27" fmla="*/ 10 h 100"/>
                <a:gd name="T28" fmla="*/ 19 w 96"/>
                <a:gd name="T29" fmla="*/ 0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00"/>
                <a:gd name="T47" fmla="*/ 96 w 96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00">
                  <a:moveTo>
                    <a:pt x="96" y="84"/>
                  </a:moveTo>
                  <a:lnTo>
                    <a:pt x="86" y="92"/>
                  </a:lnTo>
                  <a:lnTo>
                    <a:pt x="74" y="98"/>
                  </a:lnTo>
                  <a:lnTo>
                    <a:pt x="62" y="100"/>
                  </a:lnTo>
                  <a:lnTo>
                    <a:pt x="49" y="99"/>
                  </a:lnTo>
                  <a:lnTo>
                    <a:pt x="36" y="96"/>
                  </a:lnTo>
                  <a:lnTo>
                    <a:pt x="25" y="90"/>
                  </a:lnTo>
                  <a:lnTo>
                    <a:pt x="15" y="81"/>
                  </a:lnTo>
                  <a:lnTo>
                    <a:pt x="8" y="71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4" y="21"/>
                  </a:lnTo>
                  <a:lnTo>
                    <a:pt x="10" y="10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0" name="Freeform 322"/>
            <p:cNvSpPr>
              <a:spLocks/>
            </p:cNvSpPr>
            <p:nvPr/>
          </p:nvSpPr>
          <p:spPr bwMode="auto">
            <a:xfrm>
              <a:off x="881" y="2278"/>
              <a:ext cx="17" cy="25"/>
            </a:xfrm>
            <a:custGeom>
              <a:avLst/>
              <a:gdLst>
                <a:gd name="T0" fmla="*/ 28 w 86"/>
                <a:gd name="T1" fmla="*/ 58 h 109"/>
                <a:gd name="T2" fmla="*/ 0 w 86"/>
                <a:gd name="T3" fmla="*/ 7 h 109"/>
                <a:gd name="T4" fmla="*/ 13 w 86"/>
                <a:gd name="T5" fmla="*/ 3 h 109"/>
                <a:gd name="T6" fmla="*/ 26 w 86"/>
                <a:gd name="T7" fmla="*/ 0 h 109"/>
                <a:gd name="T8" fmla="*/ 38 w 86"/>
                <a:gd name="T9" fmla="*/ 1 h 109"/>
                <a:gd name="T10" fmla="*/ 50 w 86"/>
                <a:gd name="T11" fmla="*/ 5 h 109"/>
                <a:gd name="T12" fmla="*/ 63 w 86"/>
                <a:gd name="T13" fmla="*/ 11 h 109"/>
                <a:gd name="T14" fmla="*/ 71 w 86"/>
                <a:gd name="T15" fmla="*/ 20 h 109"/>
                <a:gd name="T16" fmla="*/ 79 w 86"/>
                <a:gd name="T17" fmla="*/ 30 h 109"/>
                <a:gd name="T18" fmla="*/ 84 w 86"/>
                <a:gd name="T19" fmla="*/ 43 h 109"/>
                <a:gd name="T20" fmla="*/ 86 w 86"/>
                <a:gd name="T21" fmla="*/ 56 h 109"/>
                <a:gd name="T22" fmla="*/ 85 w 86"/>
                <a:gd name="T23" fmla="*/ 68 h 109"/>
                <a:gd name="T24" fmla="*/ 81 w 86"/>
                <a:gd name="T25" fmla="*/ 80 h 109"/>
                <a:gd name="T26" fmla="*/ 75 w 86"/>
                <a:gd name="T27" fmla="*/ 92 h 109"/>
                <a:gd name="T28" fmla="*/ 66 w 86"/>
                <a:gd name="T29" fmla="*/ 101 h 109"/>
                <a:gd name="T30" fmla="*/ 56 w 86"/>
                <a:gd name="T31" fmla="*/ 109 h 109"/>
                <a:gd name="T32" fmla="*/ 28 w 86"/>
                <a:gd name="T33" fmla="*/ 58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6"/>
                <a:gd name="T52" fmla="*/ 0 h 109"/>
                <a:gd name="T53" fmla="*/ 86 w 86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6" h="109">
                  <a:moveTo>
                    <a:pt x="28" y="58"/>
                  </a:moveTo>
                  <a:lnTo>
                    <a:pt x="0" y="7"/>
                  </a:lnTo>
                  <a:lnTo>
                    <a:pt x="13" y="3"/>
                  </a:lnTo>
                  <a:lnTo>
                    <a:pt x="26" y="0"/>
                  </a:lnTo>
                  <a:lnTo>
                    <a:pt x="38" y="1"/>
                  </a:lnTo>
                  <a:lnTo>
                    <a:pt x="50" y="5"/>
                  </a:lnTo>
                  <a:lnTo>
                    <a:pt x="63" y="11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4" y="43"/>
                  </a:lnTo>
                  <a:lnTo>
                    <a:pt x="86" y="56"/>
                  </a:lnTo>
                  <a:lnTo>
                    <a:pt x="85" y="68"/>
                  </a:lnTo>
                  <a:lnTo>
                    <a:pt x="81" y="80"/>
                  </a:lnTo>
                  <a:lnTo>
                    <a:pt x="75" y="92"/>
                  </a:lnTo>
                  <a:lnTo>
                    <a:pt x="66" y="101"/>
                  </a:lnTo>
                  <a:lnTo>
                    <a:pt x="56" y="109"/>
                  </a:lnTo>
                  <a:lnTo>
                    <a:pt x="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1" name="Freeform 323"/>
            <p:cNvSpPr>
              <a:spLocks/>
            </p:cNvSpPr>
            <p:nvPr/>
          </p:nvSpPr>
          <p:spPr bwMode="auto">
            <a:xfrm>
              <a:off x="881" y="2278"/>
              <a:ext cx="17" cy="25"/>
            </a:xfrm>
            <a:custGeom>
              <a:avLst/>
              <a:gdLst>
                <a:gd name="T0" fmla="*/ 0 w 86"/>
                <a:gd name="T1" fmla="*/ 7 h 109"/>
                <a:gd name="T2" fmla="*/ 13 w 86"/>
                <a:gd name="T3" fmla="*/ 3 h 109"/>
                <a:gd name="T4" fmla="*/ 26 w 86"/>
                <a:gd name="T5" fmla="*/ 0 h 109"/>
                <a:gd name="T6" fmla="*/ 38 w 86"/>
                <a:gd name="T7" fmla="*/ 1 h 109"/>
                <a:gd name="T8" fmla="*/ 50 w 86"/>
                <a:gd name="T9" fmla="*/ 5 h 109"/>
                <a:gd name="T10" fmla="*/ 63 w 86"/>
                <a:gd name="T11" fmla="*/ 11 h 109"/>
                <a:gd name="T12" fmla="*/ 71 w 86"/>
                <a:gd name="T13" fmla="*/ 20 h 109"/>
                <a:gd name="T14" fmla="*/ 79 w 86"/>
                <a:gd name="T15" fmla="*/ 30 h 109"/>
                <a:gd name="T16" fmla="*/ 84 w 86"/>
                <a:gd name="T17" fmla="*/ 43 h 109"/>
                <a:gd name="T18" fmla="*/ 86 w 86"/>
                <a:gd name="T19" fmla="*/ 56 h 109"/>
                <a:gd name="T20" fmla="*/ 85 w 86"/>
                <a:gd name="T21" fmla="*/ 68 h 109"/>
                <a:gd name="T22" fmla="*/ 81 w 86"/>
                <a:gd name="T23" fmla="*/ 80 h 109"/>
                <a:gd name="T24" fmla="*/ 75 w 86"/>
                <a:gd name="T25" fmla="*/ 92 h 109"/>
                <a:gd name="T26" fmla="*/ 66 w 86"/>
                <a:gd name="T27" fmla="*/ 101 h 109"/>
                <a:gd name="T28" fmla="*/ 56 w 86"/>
                <a:gd name="T29" fmla="*/ 109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09"/>
                <a:gd name="T47" fmla="*/ 86 w 86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09">
                  <a:moveTo>
                    <a:pt x="0" y="7"/>
                  </a:moveTo>
                  <a:lnTo>
                    <a:pt x="13" y="3"/>
                  </a:lnTo>
                  <a:lnTo>
                    <a:pt x="26" y="0"/>
                  </a:lnTo>
                  <a:lnTo>
                    <a:pt x="38" y="1"/>
                  </a:lnTo>
                  <a:lnTo>
                    <a:pt x="50" y="5"/>
                  </a:lnTo>
                  <a:lnTo>
                    <a:pt x="63" y="11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4" y="43"/>
                  </a:lnTo>
                  <a:lnTo>
                    <a:pt x="86" y="56"/>
                  </a:lnTo>
                  <a:lnTo>
                    <a:pt x="85" y="68"/>
                  </a:lnTo>
                  <a:lnTo>
                    <a:pt x="81" y="80"/>
                  </a:lnTo>
                  <a:lnTo>
                    <a:pt x="75" y="92"/>
                  </a:lnTo>
                  <a:lnTo>
                    <a:pt x="66" y="101"/>
                  </a:lnTo>
                  <a:lnTo>
                    <a:pt x="56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2" name="Freeform 324"/>
            <p:cNvSpPr>
              <a:spLocks/>
            </p:cNvSpPr>
            <p:nvPr/>
          </p:nvSpPr>
          <p:spPr bwMode="auto">
            <a:xfrm>
              <a:off x="863" y="2280"/>
              <a:ext cx="29" cy="34"/>
            </a:xfrm>
            <a:custGeom>
              <a:avLst/>
              <a:gdLst>
                <a:gd name="T0" fmla="*/ 157 w 157"/>
                <a:gd name="T1" fmla="*/ 102 h 157"/>
                <a:gd name="T2" fmla="*/ 129 w 157"/>
                <a:gd name="T3" fmla="*/ 51 h 157"/>
                <a:gd name="T4" fmla="*/ 101 w 157"/>
                <a:gd name="T5" fmla="*/ 0 h 157"/>
                <a:gd name="T6" fmla="*/ 0 w 157"/>
                <a:gd name="T7" fmla="*/ 54 h 157"/>
                <a:gd name="T8" fmla="*/ 28 w 157"/>
                <a:gd name="T9" fmla="*/ 105 h 157"/>
                <a:gd name="T10" fmla="*/ 56 w 157"/>
                <a:gd name="T11" fmla="*/ 157 h 157"/>
                <a:gd name="T12" fmla="*/ 157 w 157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7"/>
                <a:gd name="T22" fmla="*/ 0 h 157"/>
                <a:gd name="T23" fmla="*/ 157 w 157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7" h="157">
                  <a:moveTo>
                    <a:pt x="157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4"/>
                  </a:lnTo>
                  <a:lnTo>
                    <a:pt x="28" y="105"/>
                  </a:lnTo>
                  <a:lnTo>
                    <a:pt x="56" y="157"/>
                  </a:lnTo>
                  <a:lnTo>
                    <a:pt x="157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3" name="Freeform 325"/>
            <p:cNvSpPr>
              <a:spLocks/>
            </p:cNvSpPr>
            <p:nvPr/>
          </p:nvSpPr>
          <p:spPr bwMode="auto">
            <a:xfrm>
              <a:off x="863" y="2280"/>
              <a:ext cx="29" cy="34"/>
            </a:xfrm>
            <a:custGeom>
              <a:avLst/>
              <a:gdLst>
                <a:gd name="T0" fmla="*/ 157 w 157"/>
                <a:gd name="T1" fmla="*/ 102 h 157"/>
                <a:gd name="T2" fmla="*/ 129 w 157"/>
                <a:gd name="T3" fmla="*/ 51 h 157"/>
                <a:gd name="T4" fmla="*/ 101 w 157"/>
                <a:gd name="T5" fmla="*/ 0 h 157"/>
                <a:gd name="T6" fmla="*/ 0 w 157"/>
                <a:gd name="T7" fmla="*/ 54 h 157"/>
                <a:gd name="T8" fmla="*/ 28 w 157"/>
                <a:gd name="T9" fmla="*/ 105 h 157"/>
                <a:gd name="T10" fmla="*/ 56 w 157"/>
                <a:gd name="T11" fmla="*/ 157 h 157"/>
                <a:gd name="T12" fmla="*/ 157 w 157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7"/>
                <a:gd name="T22" fmla="*/ 0 h 157"/>
                <a:gd name="T23" fmla="*/ 157 w 157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7" h="157">
                  <a:moveTo>
                    <a:pt x="157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4"/>
                  </a:lnTo>
                  <a:lnTo>
                    <a:pt x="28" y="105"/>
                  </a:lnTo>
                  <a:lnTo>
                    <a:pt x="56" y="157"/>
                  </a:lnTo>
                  <a:lnTo>
                    <a:pt x="157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4" name="Freeform 326"/>
            <p:cNvSpPr>
              <a:spLocks/>
            </p:cNvSpPr>
            <p:nvPr/>
          </p:nvSpPr>
          <p:spPr bwMode="auto">
            <a:xfrm>
              <a:off x="868" y="2303"/>
              <a:ext cx="5" cy="13"/>
            </a:xfrm>
            <a:custGeom>
              <a:avLst/>
              <a:gdLst>
                <a:gd name="T0" fmla="*/ 0 w 28"/>
                <a:gd name="T1" fmla="*/ 0 h 57"/>
                <a:gd name="T2" fmla="*/ 28 w 28"/>
                <a:gd name="T3" fmla="*/ 52 h 57"/>
                <a:gd name="T4" fmla="*/ 21 w 28"/>
                <a:gd name="T5" fmla="*/ 54 h 57"/>
                <a:gd name="T6" fmla="*/ 10 w 28"/>
                <a:gd name="T7" fmla="*/ 57 h 57"/>
                <a:gd name="T8" fmla="*/ 0 w 28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7"/>
                <a:gd name="T17" fmla="*/ 28 w 28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7">
                  <a:moveTo>
                    <a:pt x="0" y="0"/>
                  </a:moveTo>
                  <a:lnTo>
                    <a:pt x="28" y="52"/>
                  </a:lnTo>
                  <a:lnTo>
                    <a:pt x="21" y="54"/>
                  </a:lnTo>
                  <a:lnTo>
                    <a:pt x="1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5" name="Freeform 327"/>
            <p:cNvSpPr>
              <a:spLocks/>
            </p:cNvSpPr>
            <p:nvPr/>
          </p:nvSpPr>
          <p:spPr bwMode="auto">
            <a:xfrm>
              <a:off x="869" y="2314"/>
              <a:ext cx="4" cy="2"/>
            </a:xfrm>
            <a:custGeom>
              <a:avLst/>
              <a:gdLst>
                <a:gd name="T0" fmla="*/ 18 w 18"/>
                <a:gd name="T1" fmla="*/ 0 h 5"/>
                <a:gd name="T2" fmla="*/ 11 w 18"/>
                <a:gd name="T3" fmla="*/ 2 h 5"/>
                <a:gd name="T4" fmla="*/ 0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18" y="0"/>
                  </a:moveTo>
                  <a:lnTo>
                    <a:pt x="11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6" name="Freeform 328"/>
            <p:cNvSpPr>
              <a:spLocks/>
            </p:cNvSpPr>
            <p:nvPr/>
          </p:nvSpPr>
          <p:spPr bwMode="auto">
            <a:xfrm>
              <a:off x="841" y="2291"/>
              <a:ext cx="28" cy="29"/>
            </a:xfrm>
            <a:custGeom>
              <a:avLst/>
              <a:gdLst>
                <a:gd name="T0" fmla="*/ 154 w 154"/>
                <a:gd name="T1" fmla="*/ 113 h 136"/>
                <a:gd name="T2" fmla="*/ 144 w 154"/>
                <a:gd name="T3" fmla="*/ 56 h 136"/>
                <a:gd name="T4" fmla="*/ 134 w 154"/>
                <a:gd name="T5" fmla="*/ 0 h 136"/>
                <a:gd name="T6" fmla="*/ 0 w 154"/>
                <a:gd name="T7" fmla="*/ 23 h 136"/>
                <a:gd name="T8" fmla="*/ 10 w 154"/>
                <a:gd name="T9" fmla="*/ 80 h 136"/>
                <a:gd name="T10" fmla="*/ 20 w 154"/>
                <a:gd name="T11" fmla="*/ 136 h 136"/>
                <a:gd name="T12" fmla="*/ 154 w 154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154" y="113"/>
                  </a:moveTo>
                  <a:lnTo>
                    <a:pt x="144" y="56"/>
                  </a:lnTo>
                  <a:lnTo>
                    <a:pt x="134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4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7" name="Freeform 329"/>
            <p:cNvSpPr>
              <a:spLocks/>
            </p:cNvSpPr>
            <p:nvPr/>
          </p:nvSpPr>
          <p:spPr bwMode="auto">
            <a:xfrm>
              <a:off x="841" y="2291"/>
              <a:ext cx="28" cy="29"/>
            </a:xfrm>
            <a:custGeom>
              <a:avLst/>
              <a:gdLst>
                <a:gd name="T0" fmla="*/ 154 w 154"/>
                <a:gd name="T1" fmla="*/ 113 h 136"/>
                <a:gd name="T2" fmla="*/ 144 w 154"/>
                <a:gd name="T3" fmla="*/ 56 h 136"/>
                <a:gd name="T4" fmla="*/ 134 w 154"/>
                <a:gd name="T5" fmla="*/ 0 h 136"/>
                <a:gd name="T6" fmla="*/ 0 w 154"/>
                <a:gd name="T7" fmla="*/ 23 h 136"/>
                <a:gd name="T8" fmla="*/ 10 w 154"/>
                <a:gd name="T9" fmla="*/ 80 h 136"/>
                <a:gd name="T10" fmla="*/ 20 w 154"/>
                <a:gd name="T11" fmla="*/ 136 h 136"/>
                <a:gd name="T12" fmla="*/ 154 w 154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154" y="113"/>
                  </a:moveTo>
                  <a:lnTo>
                    <a:pt x="144" y="56"/>
                  </a:lnTo>
                  <a:lnTo>
                    <a:pt x="134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4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8" name="Freeform 330"/>
            <p:cNvSpPr>
              <a:spLocks/>
            </p:cNvSpPr>
            <p:nvPr/>
          </p:nvSpPr>
          <p:spPr bwMode="auto">
            <a:xfrm>
              <a:off x="831" y="2295"/>
              <a:ext cx="13" cy="27"/>
            </a:xfrm>
            <a:custGeom>
              <a:avLst/>
              <a:gdLst>
                <a:gd name="T0" fmla="*/ 58 w 68"/>
                <a:gd name="T1" fmla="*/ 57 h 115"/>
                <a:gd name="T2" fmla="*/ 68 w 68"/>
                <a:gd name="T3" fmla="*/ 113 h 115"/>
                <a:gd name="T4" fmla="*/ 54 w 68"/>
                <a:gd name="T5" fmla="*/ 115 h 115"/>
                <a:gd name="T6" fmla="*/ 42 w 68"/>
                <a:gd name="T7" fmla="*/ 112 h 115"/>
                <a:gd name="T8" fmla="*/ 30 w 68"/>
                <a:gd name="T9" fmla="*/ 108 h 115"/>
                <a:gd name="T10" fmla="*/ 19 w 68"/>
                <a:gd name="T11" fmla="*/ 100 h 115"/>
                <a:gd name="T12" fmla="*/ 11 w 68"/>
                <a:gd name="T13" fmla="*/ 90 h 115"/>
                <a:gd name="T14" fmla="*/ 4 w 68"/>
                <a:gd name="T15" fmla="*/ 79 h 115"/>
                <a:gd name="T16" fmla="*/ 1 w 68"/>
                <a:gd name="T17" fmla="*/ 67 h 115"/>
                <a:gd name="T18" fmla="*/ 0 w 68"/>
                <a:gd name="T19" fmla="*/ 53 h 115"/>
                <a:gd name="T20" fmla="*/ 2 w 68"/>
                <a:gd name="T21" fmla="*/ 41 h 115"/>
                <a:gd name="T22" fmla="*/ 7 w 68"/>
                <a:gd name="T23" fmla="*/ 29 h 115"/>
                <a:gd name="T24" fmla="*/ 14 w 68"/>
                <a:gd name="T25" fmla="*/ 18 h 115"/>
                <a:gd name="T26" fmla="*/ 24 w 68"/>
                <a:gd name="T27" fmla="*/ 10 h 115"/>
                <a:gd name="T28" fmla="*/ 36 w 68"/>
                <a:gd name="T29" fmla="*/ 4 h 115"/>
                <a:gd name="T30" fmla="*/ 48 w 68"/>
                <a:gd name="T31" fmla="*/ 0 h 115"/>
                <a:gd name="T32" fmla="*/ 58 w 6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5"/>
                <a:gd name="T53" fmla="*/ 68 w 6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5">
                  <a:moveTo>
                    <a:pt x="58" y="57"/>
                  </a:moveTo>
                  <a:lnTo>
                    <a:pt x="68" y="113"/>
                  </a:ln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7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6" y="4"/>
                  </a:lnTo>
                  <a:lnTo>
                    <a:pt x="48" y="0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39" name="Freeform 331"/>
            <p:cNvSpPr>
              <a:spLocks/>
            </p:cNvSpPr>
            <p:nvPr/>
          </p:nvSpPr>
          <p:spPr bwMode="auto">
            <a:xfrm>
              <a:off x="831" y="2295"/>
              <a:ext cx="13" cy="27"/>
            </a:xfrm>
            <a:custGeom>
              <a:avLst/>
              <a:gdLst>
                <a:gd name="T0" fmla="*/ 68 w 68"/>
                <a:gd name="T1" fmla="*/ 113 h 115"/>
                <a:gd name="T2" fmla="*/ 54 w 68"/>
                <a:gd name="T3" fmla="*/ 115 h 115"/>
                <a:gd name="T4" fmla="*/ 42 w 68"/>
                <a:gd name="T5" fmla="*/ 112 h 115"/>
                <a:gd name="T6" fmla="*/ 30 w 68"/>
                <a:gd name="T7" fmla="*/ 108 h 115"/>
                <a:gd name="T8" fmla="*/ 19 w 68"/>
                <a:gd name="T9" fmla="*/ 100 h 115"/>
                <a:gd name="T10" fmla="*/ 11 w 68"/>
                <a:gd name="T11" fmla="*/ 90 h 115"/>
                <a:gd name="T12" fmla="*/ 4 w 68"/>
                <a:gd name="T13" fmla="*/ 79 h 115"/>
                <a:gd name="T14" fmla="*/ 1 w 68"/>
                <a:gd name="T15" fmla="*/ 67 h 115"/>
                <a:gd name="T16" fmla="*/ 0 w 68"/>
                <a:gd name="T17" fmla="*/ 53 h 115"/>
                <a:gd name="T18" fmla="*/ 2 w 68"/>
                <a:gd name="T19" fmla="*/ 41 h 115"/>
                <a:gd name="T20" fmla="*/ 7 w 68"/>
                <a:gd name="T21" fmla="*/ 29 h 115"/>
                <a:gd name="T22" fmla="*/ 14 w 68"/>
                <a:gd name="T23" fmla="*/ 18 h 115"/>
                <a:gd name="T24" fmla="*/ 24 w 68"/>
                <a:gd name="T25" fmla="*/ 10 h 115"/>
                <a:gd name="T26" fmla="*/ 36 w 68"/>
                <a:gd name="T27" fmla="*/ 4 h 115"/>
                <a:gd name="T28" fmla="*/ 48 w 68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5"/>
                <a:gd name="T47" fmla="*/ 68 w 6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5">
                  <a:moveTo>
                    <a:pt x="68" y="113"/>
                  </a:move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7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6" y="4"/>
                  </a:lnTo>
                  <a:lnTo>
                    <a:pt x="4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0" name="Freeform 332"/>
            <p:cNvSpPr>
              <a:spLocks/>
            </p:cNvSpPr>
            <p:nvPr/>
          </p:nvSpPr>
          <p:spPr bwMode="auto">
            <a:xfrm>
              <a:off x="1773" y="1752"/>
              <a:ext cx="11" cy="25"/>
            </a:xfrm>
            <a:custGeom>
              <a:avLst/>
              <a:gdLst>
                <a:gd name="T0" fmla="*/ 58 w 58"/>
                <a:gd name="T1" fmla="*/ 57 h 115"/>
                <a:gd name="T2" fmla="*/ 58 w 58"/>
                <a:gd name="T3" fmla="*/ 115 h 115"/>
                <a:gd name="T4" fmla="*/ 45 w 58"/>
                <a:gd name="T5" fmla="*/ 114 h 115"/>
                <a:gd name="T6" fmla="*/ 33 w 58"/>
                <a:gd name="T7" fmla="*/ 109 h 115"/>
                <a:gd name="T8" fmla="*/ 23 w 58"/>
                <a:gd name="T9" fmla="*/ 103 h 115"/>
                <a:gd name="T10" fmla="*/ 13 w 58"/>
                <a:gd name="T11" fmla="*/ 93 h 115"/>
                <a:gd name="T12" fmla="*/ 6 w 58"/>
                <a:gd name="T13" fmla="*/ 83 h 115"/>
                <a:gd name="T14" fmla="*/ 2 w 58"/>
                <a:gd name="T15" fmla="*/ 71 h 115"/>
                <a:gd name="T16" fmla="*/ 0 w 58"/>
                <a:gd name="T17" fmla="*/ 57 h 115"/>
                <a:gd name="T18" fmla="*/ 2 w 58"/>
                <a:gd name="T19" fmla="*/ 44 h 115"/>
                <a:gd name="T20" fmla="*/ 6 w 58"/>
                <a:gd name="T21" fmla="*/ 32 h 115"/>
                <a:gd name="T22" fmla="*/ 13 w 58"/>
                <a:gd name="T23" fmla="*/ 22 h 115"/>
                <a:gd name="T24" fmla="*/ 23 w 58"/>
                <a:gd name="T25" fmla="*/ 12 h 115"/>
                <a:gd name="T26" fmla="*/ 33 w 58"/>
                <a:gd name="T27" fmla="*/ 5 h 115"/>
                <a:gd name="T28" fmla="*/ 45 w 58"/>
                <a:gd name="T29" fmla="*/ 1 h 115"/>
                <a:gd name="T30" fmla="*/ 58 w 58"/>
                <a:gd name="T31" fmla="*/ 0 h 115"/>
                <a:gd name="T32" fmla="*/ 58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58" y="57"/>
                  </a:moveTo>
                  <a:lnTo>
                    <a:pt x="58" y="115"/>
                  </a:lnTo>
                  <a:lnTo>
                    <a:pt x="45" y="114"/>
                  </a:lnTo>
                  <a:lnTo>
                    <a:pt x="33" y="109"/>
                  </a:lnTo>
                  <a:lnTo>
                    <a:pt x="23" y="103"/>
                  </a:lnTo>
                  <a:lnTo>
                    <a:pt x="13" y="93"/>
                  </a:lnTo>
                  <a:lnTo>
                    <a:pt x="6" y="83"/>
                  </a:lnTo>
                  <a:lnTo>
                    <a:pt x="2" y="71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8" y="0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1" name="Freeform 333"/>
            <p:cNvSpPr>
              <a:spLocks/>
            </p:cNvSpPr>
            <p:nvPr/>
          </p:nvSpPr>
          <p:spPr bwMode="auto">
            <a:xfrm>
              <a:off x="1773" y="1752"/>
              <a:ext cx="11" cy="25"/>
            </a:xfrm>
            <a:custGeom>
              <a:avLst/>
              <a:gdLst>
                <a:gd name="T0" fmla="*/ 58 w 58"/>
                <a:gd name="T1" fmla="*/ 115 h 115"/>
                <a:gd name="T2" fmla="*/ 45 w 58"/>
                <a:gd name="T3" fmla="*/ 114 h 115"/>
                <a:gd name="T4" fmla="*/ 33 w 58"/>
                <a:gd name="T5" fmla="*/ 109 h 115"/>
                <a:gd name="T6" fmla="*/ 23 w 58"/>
                <a:gd name="T7" fmla="*/ 103 h 115"/>
                <a:gd name="T8" fmla="*/ 13 w 58"/>
                <a:gd name="T9" fmla="*/ 93 h 115"/>
                <a:gd name="T10" fmla="*/ 6 w 58"/>
                <a:gd name="T11" fmla="*/ 83 h 115"/>
                <a:gd name="T12" fmla="*/ 2 w 58"/>
                <a:gd name="T13" fmla="*/ 71 h 115"/>
                <a:gd name="T14" fmla="*/ 0 w 58"/>
                <a:gd name="T15" fmla="*/ 57 h 115"/>
                <a:gd name="T16" fmla="*/ 2 w 58"/>
                <a:gd name="T17" fmla="*/ 44 h 115"/>
                <a:gd name="T18" fmla="*/ 6 w 58"/>
                <a:gd name="T19" fmla="*/ 32 h 115"/>
                <a:gd name="T20" fmla="*/ 13 w 58"/>
                <a:gd name="T21" fmla="*/ 22 h 115"/>
                <a:gd name="T22" fmla="*/ 23 w 58"/>
                <a:gd name="T23" fmla="*/ 12 h 115"/>
                <a:gd name="T24" fmla="*/ 33 w 58"/>
                <a:gd name="T25" fmla="*/ 5 h 115"/>
                <a:gd name="T26" fmla="*/ 45 w 58"/>
                <a:gd name="T27" fmla="*/ 1 h 115"/>
                <a:gd name="T28" fmla="*/ 58 w 58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58" y="115"/>
                  </a:moveTo>
                  <a:lnTo>
                    <a:pt x="45" y="114"/>
                  </a:lnTo>
                  <a:lnTo>
                    <a:pt x="33" y="109"/>
                  </a:lnTo>
                  <a:lnTo>
                    <a:pt x="23" y="103"/>
                  </a:lnTo>
                  <a:lnTo>
                    <a:pt x="13" y="93"/>
                  </a:lnTo>
                  <a:lnTo>
                    <a:pt x="6" y="83"/>
                  </a:lnTo>
                  <a:lnTo>
                    <a:pt x="2" y="71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6" y="32"/>
                  </a:lnTo>
                  <a:lnTo>
                    <a:pt x="13" y="22"/>
                  </a:lnTo>
                  <a:lnTo>
                    <a:pt x="23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2" name="Freeform 334"/>
            <p:cNvSpPr>
              <a:spLocks/>
            </p:cNvSpPr>
            <p:nvPr/>
          </p:nvSpPr>
          <p:spPr bwMode="auto">
            <a:xfrm>
              <a:off x="1784" y="1752"/>
              <a:ext cx="287" cy="25"/>
            </a:xfrm>
            <a:custGeom>
              <a:avLst/>
              <a:gdLst>
                <a:gd name="T0" fmla="*/ 0 w 1529"/>
                <a:gd name="T1" fmla="*/ 0 h 115"/>
                <a:gd name="T2" fmla="*/ 0 w 1529"/>
                <a:gd name="T3" fmla="*/ 57 h 115"/>
                <a:gd name="T4" fmla="*/ 0 w 1529"/>
                <a:gd name="T5" fmla="*/ 115 h 115"/>
                <a:gd name="T6" fmla="*/ 1529 w 1529"/>
                <a:gd name="T7" fmla="*/ 115 h 115"/>
                <a:gd name="T8" fmla="*/ 1529 w 1529"/>
                <a:gd name="T9" fmla="*/ 57 h 115"/>
                <a:gd name="T10" fmla="*/ 1529 w 1529"/>
                <a:gd name="T11" fmla="*/ 0 h 115"/>
                <a:gd name="T12" fmla="*/ 0 w 1529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9"/>
                <a:gd name="T22" fmla="*/ 0 h 115"/>
                <a:gd name="T23" fmla="*/ 1529 w 152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9" h="115">
                  <a:moveTo>
                    <a:pt x="0" y="0"/>
                  </a:moveTo>
                  <a:lnTo>
                    <a:pt x="0" y="57"/>
                  </a:lnTo>
                  <a:lnTo>
                    <a:pt x="0" y="115"/>
                  </a:lnTo>
                  <a:lnTo>
                    <a:pt x="1529" y="115"/>
                  </a:lnTo>
                  <a:lnTo>
                    <a:pt x="1529" y="57"/>
                  </a:lnTo>
                  <a:lnTo>
                    <a:pt x="1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3" name="Freeform 335"/>
            <p:cNvSpPr>
              <a:spLocks/>
            </p:cNvSpPr>
            <p:nvPr/>
          </p:nvSpPr>
          <p:spPr bwMode="auto">
            <a:xfrm>
              <a:off x="1784" y="1752"/>
              <a:ext cx="287" cy="25"/>
            </a:xfrm>
            <a:custGeom>
              <a:avLst/>
              <a:gdLst>
                <a:gd name="T0" fmla="*/ 0 w 1529"/>
                <a:gd name="T1" fmla="*/ 0 h 115"/>
                <a:gd name="T2" fmla="*/ 0 w 1529"/>
                <a:gd name="T3" fmla="*/ 57 h 115"/>
                <a:gd name="T4" fmla="*/ 0 w 1529"/>
                <a:gd name="T5" fmla="*/ 115 h 115"/>
                <a:gd name="T6" fmla="*/ 1529 w 1529"/>
                <a:gd name="T7" fmla="*/ 115 h 115"/>
                <a:gd name="T8" fmla="*/ 1529 w 1529"/>
                <a:gd name="T9" fmla="*/ 57 h 115"/>
                <a:gd name="T10" fmla="*/ 1529 w 1529"/>
                <a:gd name="T11" fmla="*/ 0 h 115"/>
                <a:gd name="T12" fmla="*/ 0 w 1529"/>
                <a:gd name="T13" fmla="*/ 0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9"/>
                <a:gd name="T22" fmla="*/ 0 h 115"/>
                <a:gd name="T23" fmla="*/ 1529 w 1529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9" h="115">
                  <a:moveTo>
                    <a:pt x="0" y="0"/>
                  </a:moveTo>
                  <a:lnTo>
                    <a:pt x="0" y="57"/>
                  </a:lnTo>
                  <a:lnTo>
                    <a:pt x="0" y="115"/>
                  </a:lnTo>
                  <a:lnTo>
                    <a:pt x="1529" y="115"/>
                  </a:lnTo>
                  <a:lnTo>
                    <a:pt x="1529" y="57"/>
                  </a:lnTo>
                  <a:lnTo>
                    <a:pt x="152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4" name="Freeform 336"/>
            <p:cNvSpPr>
              <a:spLocks/>
            </p:cNvSpPr>
            <p:nvPr/>
          </p:nvSpPr>
          <p:spPr bwMode="auto">
            <a:xfrm>
              <a:off x="2071" y="1752"/>
              <a:ext cx="11" cy="25"/>
            </a:xfrm>
            <a:custGeom>
              <a:avLst/>
              <a:gdLst>
                <a:gd name="T0" fmla="*/ 0 w 57"/>
                <a:gd name="T1" fmla="*/ 57 h 115"/>
                <a:gd name="T2" fmla="*/ 0 w 57"/>
                <a:gd name="T3" fmla="*/ 0 h 115"/>
                <a:gd name="T4" fmla="*/ 13 w 57"/>
                <a:gd name="T5" fmla="*/ 1 h 115"/>
                <a:gd name="T6" fmla="*/ 25 w 57"/>
                <a:gd name="T7" fmla="*/ 5 h 115"/>
                <a:gd name="T8" fmla="*/ 35 w 57"/>
                <a:gd name="T9" fmla="*/ 12 h 115"/>
                <a:gd name="T10" fmla="*/ 45 w 57"/>
                <a:gd name="T11" fmla="*/ 22 h 115"/>
                <a:gd name="T12" fmla="*/ 52 w 57"/>
                <a:gd name="T13" fmla="*/ 32 h 115"/>
                <a:gd name="T14" fmla="*/ 56 w 57"/>
                <a:gd name="T15" fmla="*/ 44 h 115"/>
                <a:gd name="T16" fmla="*/ 57 w 57"/>
                <a:gd name="T17" fmla="*/ 57 h 115"/>
                <a:gd name="T18" fmla="*/ 56 w 57"/>
                <a:gd name="T19" fmla="*/ 71 h 115"/>
                <a:gd name="T20" fmla="*/ 52 w 57"/>
                <a:gd name="T21" fmla="*/ 83 h 115"/>
                <a:gd name="T22" fmla="*/ 45 w 57"/>
                <a:gd name="T23" fmla="*/ 93 h 115"/>
                <a:gd name="T24" fmla="*/ 35 w 57"/>
                <a:gd name="T25" fmla="*/ 103 h 115"/>
                <a:gd name="T26" fmla="*/ 25 w 57"/>
                <a:gd name="T27" fmla="*/ 109 h 115"/>
                <a:gd name="T28" fmla="*/ 13 w 57"/>
                <a:gd name="T29" fmla="*/ 114 h 115"/>
                <a:gd name="T30" fmla="*/ 0 w 57"/>
                <a:gd name="T31" fmla="*/ 115 h 115"/>
                <a:gd name="T32" fmla="*/ 0 w 57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115"/>
                <a:gd name="T53" fmla="*/ 57 w 5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115">
                  <a:moveTo>
                    <a:pt x="0" y="5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5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4"/>
                  </a:lnTo>
                  <a:lnTo>
                    <a:pt x="57" y="57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09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145" name="Freeform 337"/>
            <p:cNvSpPr>
              <a:spLocks/>
            </p:cNvSpPr>
            <p:nvPr/>
          </p:nvSpPr>
          <p:spPr bwMode="auto">
            <a:xfrm>
              <a:off x="2071" y="1752"/>
              <a:ext cx="11" cy="25"/>
            </a:xfrm>
            <a:custGeom>
              <a:avLst/>
              <a:gdLst>
                <a:gd name="T0" fmla="*/ 0 w 57"/>
                <a:gd name="T1" fmla="*/ 0 h 115"/>
                <a:gd name="T2" fmla="*/ 13 w 57"/>
                <a:gd name="T3" fmla="*/ 1 h 115"/>
                <a:gd name="T4" fmla="*/ 25 w 57"/>
                <a:gd name="T5" fmla="*/ 5 h 115"/>
                <a:gd name="T6" fmla="*/ 35 w 57"/>
                <a:gd name="T7" fmla="*/ 12 h 115"/>
                <a:gd name="T8" fmla="*/ 45 w 57"/>
                <a:gd name="T9" fmla="*/ 22 h 115"/>
                <a:gd name="T10" fmla="*/ 52 w 57"/>
                <a:gd name="T11" fmla="*/ 32 h 115"/>
                <a:gd name="T12" fmla="*/ 56 w 57"/>
                <a:gd name="T13" fmla="*/ 44 h 115"/>
                <a:gd name="T14" fmla="*/ 57 w 57"/>
                <a:gd name="T15" fmla="*/ 57 h 115"/>
                <a:gd name="T16" fmla="*/ 56 w 57"/>
                <a:gd name="T17" fmla="*/ 71 h 115"/>
                <a:gd name="T18" fmla="*/ 52 w 57"/>
                <a:gd name="T19" fmla="*/ 83 h 115"/>
                <a:gd name="T20" fmla="*/ 45 w 57"/>
                <a:gd name="T21" fmla="*/ 93 h 115"/>
                <a:gd name="T22" fmla="*/ 35 w 57"/>
                <a:gd name="T23" fmla="*/ 103 h 115"/>
                <a:gd name="T24" fmla="*/ 25 w 57"/>
                <a:gd name="T25" fmla="*/ 109 h 115"/>
                <a:gd name="T26" fmla="*/ 13 w 57"/>
                <a:gd name="T27" fmla="*/ 114 h 115"/>
                <a:gd name="T28" fmla="*/ 0 w 57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115"/>
                <a:gd name="T47" fmla="*/ 57 w 5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115">
                  <a:moveTo>
                    <a:pt x="0" y="0"/>
                  </a:moveTo>
                  <a:lnTo>
                    <a:pt x="13" y="1"/>
                  </a:lnTo>
                  <a:lnTo>
                    <a:pt x="25" y="5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4"/>
                  </a:lnTo>
                  <a:lnTo>
                    <a:pt x="57" y="57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09"/>
                  </a:lnTo>
                  <a:lnTo>
                    <a:pt x="13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0146" name="Group 1519"/>
            <p:cNvGrpSpPr>
              <a:grpSpLocks/>
            </p:cNvGrpSpPr>
            <p:nvPr/>
          </p:nvGrpSpPr>
          <p:grpSpPr bwMode="auto">
            <a:xfrm>
              <a:off x="703" y="1752"/>
              <a:ext cx="1887" cy="571"/>
              <a:chOff x="703" y="1752"/>
              <a:chExt cx="1887" cy="571"/>
            </a:xfrm>
          </p:grpSpPr>
          <p:sp>
            <p:nvSpPr>
              <p:cNvPr id="40147" name="Freeform 25"/>
              <p:cNvSpPr>
                <a:spLocks/>
              </p:cNvSpPr>
              <p:nvPr/>
            </p:nvSpPr>
            <p:spPr bwMode="auto">
              <a:xfrm>
                <a:off x="1783" y="1752"/>
                <a:ext cx="13" cy="26"/>
              </a:xfrm>
              <a:custGeom>
                <a:avLst/>
                <a:gdLst>
                  <a:gd name="T0" fmla="*/ 0 w 58"/>
                  <a:gd name="T1" fmla="*/ 57 h 115"/>
                  <a:gd name="T2" fmla="*/ 0 w 58"/>
                  <a:gd name="T3" fmla="*/ 0 h 115"/>
                  <a:gd name="T4" fmla="*/ 13 w 58"/>
                  <a:gd name="T5" fmla="*/ 1 h 115"/>
                  <a:gd name="T6" fmla="*/ 26 w 58"/>
                  <a:gd name="T7" fmla="*/ 5 h 115"/>
                  <a:gd name="T8" fmla="*/ 36 w 58"/>
                  <a:gd name="T9" fmla="*/ 12 h 115"/>
                  <a:gd name="T10" fmla="*/ 46 w 58"/>
                  <a:gd name="T11" fmla="*/ 22 h 115"/>
                  <a:gd name="T12" fmla="*/ 52 w 58"/>
                  <a:gd name="T13" fmla="*/ 32 h 115"/>
                  <a:gd name="T14" fmla="*/ 57 w 58"/>
                  <a:gd name="T15" fmla="*/ 44 h 115"/>
                  <a:gd name="T16" fmla="*/ 58 w 58"/>
                  <a:gd name="T17" fmla="*/ 57 h 115"/>
                  <a:gd name="T18" fmla="*/ 57 w 58"/>
                  <a:gd name="T19" fmla="*/ 71 h 115"/>
                  <a:gd name="T20" fmla="*/ 52 w 58"/>
                  <a:gd name="T21" fmla="*/ 83 h 115"/>
                  <a:gd name="T22" fmla="*/ 46 w 58"/>
                  <a:gd name="T23" fmla="*/ 93 h 115"/>
                  <a:gd name="T24" fmla="*/ 36 w 58"/>
                  <a:gd name="T25" fmla="*/ 103 h 115"/>
                  <a:gd name="T26" fmla="*/ 26 w 58"/>
                  <a:gd name="T27" fmla="*/ 109 h 115"/>
                  <a:gd name="T28" fmla="*/ 13 w 58"/>
                  <a:gd name="T29" fmla="*/ 114 h 115"/>
                  <a:gd name="T30" fmla="*/ 0 w 58"/>
                  <a:gd name="T31" fmla="*/ 115 h 115"/>
                  <a:gd name="T32" fmla="*/ 0 w 5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0" y="57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7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09"/>
                    </a:lnTo>
                    <a:lnTo>
                      <a:pt x="13" y="114"/>
                    </a:lnTo>
                    <a:lnTo>
                      <a:pt x="0" y="115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8" name="Freeform 26"/>
              <p:cNvSpPr>
                <a:spLocks/>
              </p:cNvSpPr>
              <p:nvPr/>
            </p:nvSpPr>
            <p:spPr bwMode="auto">
              <a:xfrm>
                <a:off x="1783" y="1752"/>
                <a:ext cx="13" cy="26"/>
              </a:xfrm>
              <a:custGeom>
                <a:avLst/>
                <a:gdLst>
                  <a:gd name="T0" fmla="*/ 0 w 58"/>
                  <a:gd name="T1" fmla="*/ 0 h 115"/>
                  <a:gd name="T2" fmla="*/ 13 w 58"/>
                  <a:gd name="T3" fmla="*/ 1 h 115"/>
                  <a:gd name="T4" fmla="*/ 26 w 58"/>
                  <a:gd name="T5" fmla="*/ 5 h 115"/>
                  <a:gd name="T6" fmla="*/ 36 w 58"/>
                  <a:gd name="T7" fmla="*/ 12 h 115"/>
                  <a:gd name="T8" fmla="*/ 46 w 58"/>
                  <a:gd name="T9" fmla="*/ 22 h 115"/>
                  <a:gd name="T10" fmla="*/ 52 w 58"/>
                  <a:gd name="T11" fmla="*/ 32 h 115"/>
                  <a:gd name="T12" fmla="*/ 57 w 58"/>
                  <a:gd name="T13" fmla="*/ 44 h 115"/>
                  <a:gd name="T14" fmla="*/ 58 w 58"/>
                  <a:gd name="T15" fmla="*/ 57 h 115"/>
                  <a:gd name="T16" fmla="*/ 57 w 58"/>
                  <a:gd name="T17" fmla="*/ 71 h 115"/>
                  <a:gd name="T18" fmla="*/ 52 w 58"/>
                  <a:gd name="T19" fmla="*/ 83 h 115"/>
                  <a:gd name="T20" fmla="*/ 46 w 58"/>
                  <a:gd name="T21" fmla="*/ 93 h 115"/>
                  <a:gd name="T22" fmla="*/ 36 w 58"/>
                  <a:gd name="T23" fmla="*/ 103 h 115"/>
                  <a:gd name="T24" fmla="*/ 26 w 58"/>
                  <a:gd name="T25" fmla="*/ 109 h 115"/>
                  <a:gd name="T26" fmla="*/ 13 w 58"/>
                  <a:gd name="T27" fmla="*/ 114 h 115"/>
                  <a:gd name="T28" fmla="*/ 0 w 58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0" y="0"/>
                    </a:moveTo>
                    <a:lnTo>
                      <a:pt x="13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7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09"/>
                    </a:lnTo>
                    <a:lnTo>
                      <a:pt x="13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49" name="Freeform 27"/>
              <p:cNvSpPr>
                <a:spLocks/>
              </p:cNvSpPr>
              <p:nvPr/>
            </p:nvSpPr>
            <p:spPr bwMode="auto">
              <a:xfrm>
                <a:off x="844" y="1752"/>
                <a:ext cx="939" cy="26"/>
              </a:xfrm>
              <a:custGeom>
                <a:avLst/>
                <a:gdLst>
                  <a:gd name="T0" fmla="*/ 5016 w 5016"/>
                  <a:gd name="T1" fmla="*/ 115 h 115"/>
                  <a:gd name="T2" fmla="*/ 5016 w 5016"/>
                  <a:gd name="T3" fmla="*/ 57 h 115"/>
                  <a:gd name="T4" fmla="*/ 5016 w 5016"/>
                  <a:gd name="T5" fmla="*/ 0 h 115"/>
                  <a:gd name="T6" fmla="*/ 0 w 5016"/>
                  <a:gd name="T7" fmla="*/ 0 h 115"/>
                  <a:gd name="T8" fmla="*/ 0 w 5016"/>
                  <a:gd name="T9" fmla="*/ 57 h 115"/>
                  <a:gd name="T10" fmla="*/ 0 w 5016"/>
                  <a:gd name="T11" fmla="*/ 115 h 115"/>
                  <a:gd name="T12" fmla="*/ 5016 w 5016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16"/>
                  <a:gd name="T22" fmla="*/ 0 h 115"/>
                  <a:gd name="T23" fmla="*/ 5016 w 5016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16" h="115">
                    <a:moveTo>
                      <a:pt x="5016" y="115"/>
                    </a:moveTo>
                    <a:lnTo>
                      <a:pt x="5016" y="57"/>
                    </a:lnTo>
                    <a:lnTo>
                      <a:pt x="5016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0" y="115"/>
                    </a:lnTo>
                    <a:lnTo>
                      <a:pt x="5016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0" name="Freeform 28"/>
              <p:cNvSpPr>
                <a:spLocks/>
              </p:cNvSpPr>
              <p:nvPr/>
            </p:nvSpPr>
            <p:spPr bwMode="auto">
              <a:xfrm>
                <a:off x="844" y="1752"/>
                <a:ext cx="939" cy="26"/>
              </a:xfrm>
              <a:custGeom>
                <a:avLst/>
                <a:gdLst>
                  <a:gd name="T0" fmla="*/ 5016 w 5016"/>
                  <a:gd name="T1" fmla="*/ 115 h 115"/>
                  <a:gd name="T2" fmla="*/ 5016 w 5016"/>
                  <a:gd name="T3" fmla="*/ 57 h 115"/>
                  <a:gd name="T4" fmla="*/ 5016 w 5016"/>
                  <a:gd name="T5" fmla="*/ 0 h 115"/>
                  <a:gd name="T6" fmla="*/ 0 w 5016"/>
                  <a:gd name="T7" fmla="*/ 0 h 115"/>
                  <a:gd name="T8" fmla="*/ 0 w 5016"/>
                  <a:gd name="T9" fmla="*/ 57 h 115"/>
                  <a:gd name="T10" fmla="*/ 0 w 5016"/>
                  <a:gd name="T11" fmla="*/ 115 h 115"/>
                  <a:gd name="T12" fmla="*/ 5016 w 5016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16"/>
                  <a:gd name="T22" fmla="*/ 0 h 115"/>
                  <a:gd name="T23" fmla="*/ 5016 w 5016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16" h="115">
                    <a:moveTo>
                      <a:pt x="5016" y="115"/>
                    </a:moveTo>
                    <a:lnTo>
                      <a:pt x="5016" y="57"/>
                    </a:lnTo>
                    <a:lnTo>
                      <a:pt x="5016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0" y="115"/>
                    </a:lnTo>
                    <a:lnTo>
                      <a:pt x="5016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1" name="Freeform 29"/>
              <p:cNvSpPr>
                <a:spLocks/>
              </p:cNvSpPr>
              <p:nvPr/>
            </p:nvSpPr>
            <p:spPr bwMode="auto">
              <a:xfrm>
                <a:off x="832" y="1752"/>
                <a:ext cx="12" cy="26"/>
              </a:xfrm>
              <a:custGeom>
                <a:avLst/>
                <a:gdLst>
                  <a:gd name="T0" fmla="*/ 58 w 58"/>
                  <a:gd name="T1" fmla="*/ 57 h 115"/>
                  <a:gd name="T2" fmla="*/ 58 w 58"/>
                  <a:gd name="T3" fmla="*/ 115 h 115"/>
                  <a:gd name="T4" fmla="*/ 44 w 58"/>
                  <a:gd name="T5" fmla="*/ 114 h 115"/>
                  <a:gd name="T6" fmla="*/ 32 w 58"/>
                  <a:gd name="T7" fmla="*/ 109 h 115"/>
                  <a:gd name="T8" fmla="*/ 22 w 58"/>
                  <a:gd name="T9" fmla="*/ 103 h 115"/>
                  <a:gd name="T10" fmla="*/ 12 w 58"/>
                  <a:gd name="T11" fmla="*/ 93 h 115"/>
                  <a:gd name="T12" fmla="*/ 6 w 58"/>
                  <a:gd name="T13" fmla="*/ 83 h 115"/>
                  <a:gd name="T14" fmla="*/ 1 w 58"/>
                  <a:gd name="T15" fmla="*/ 71 h 115"/>
                  <a:gd name="T16" fmla="*/ 0 w 58"/>
                  <a:gd name="T17" fmla="*/ 57 h 115"/>
                  <a:gd name="T18" fmla="*/ 1 w 58"/>
                  <a:gd name="T19" fmla="*/ 44 h 115"/>
                  <a:gd name="T20" fmla="*/ 6 w 58"/>
                  <a:gd name="T21" fmla="*/ 32 h 115"/>
                  <a:gd name="T22" fmla="*/ 12 w 58"/>
                  <a:gd name="T23" fmla="*/ 22 h 115"/>
                  <a:gd name="T24" fmla="*/ 22 w 58"/>
                  <a:gd name="T25" fmla="*/ 12 h 115"/>
                  <a:gd name="T26" fmla="*/ 32 w 58"/>
                  <a:gd name="T27" fmla="*/ 5 h 115"/>
                  <a:gd name="T28" fmla="*/ 44 w 58"/>
                  <a:gd name="T29" fmla="*/ 1 h 115"/>
                  <a:gd name="T30" fmla="*/ 58 w 58"/>
                  <a:gd name="T31" fmla="*/ 0 h 115"/>
                  <a:gd name="T32" fmla="*/ 58 w 5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58" y="57"/>
                    </a:moveTo>
                    <a:lnTo>
                      <a:pt x="58" y="115"/>
                    </a:lnTo>
                    <a:lnTo>
                      <a:pt x="44" y="114"/>
                    </a:lnTo>
                    <a:lnTo>
                      <a:pt x="32" y="109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8" y="0"/>
                    </a:lnTo>
                    <a:lnTo>
                      <a:pt x="58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2" name="Freeform 30"/>
              <p:cNvSpPr>
                <a:spLocks/>
              </p:cNvSpPr>
              <p:nvPr/>
            </p:nvSpPr>
            <p:spPr bwMode="auto">
              <a:xfrm>
                <a:off x="832" y="1752"/>
                <a:ext cx="12" cy="26"/>
              </a:xfrm>
              <a:custGeom>
                <a:avLst/>
                <a:gdLst>
                  <a:gd name="T0" fmla="*/ 58 w 58"/>
                  <a:gd name="T1" fmla="*/ 115 h 115"/>
                  <a:gd name="T2" fmla="*/ 44 w 58"/>
                  <a:gd name="T3" fmla="*/ 114 h 115"/>
                  <a:gd name="T4" fmla="*/ 32 w 58"/>
                  <a:gd name="T5" fmla="*/ 109 h 115"/>
                  <a:gd name="T6" fmla="*/ 22 w 58"/>
                  <a:gd name="T7" fmla="*/ 103 h 115"/>
                  <a:gd name="T8" fmla="*/ 12 w 58"/>
                  <a:gd name="T9" fmla="*/ 93 h 115"/>
                  <a:gd name="T10" fmla="*/ 6 w 58"/>
                  <a:gd name="T11" fmla="*/ 83 h 115"/>
                  <a:gd name="T12" fmla="*/ 1 w 58"/>
                  <a:gd name="T13" fmla="*/ 71 h 115"/>
                  <a:gd name="T14" fmla="*/ 0 w 58"/>
                  <a:gd name="T15" fmla="*/ 57 h 115"/>
                  <a:gd name="T16" fmla="*/ 1 w 58"/>
                  <a:gd name="T17" fmla="*/ 44 h 115"/>
                  <a:gd name="T18" fmla="*/ 6 w 58"/>
                  <a:gd name="T19" fmla="*/ 32 h 115"/>
                  <a:gd name="T20" fmla="*/ 12 w 58"/>
                  <a:gd name="T21" fmla="*/ 22 h 115"/>
                  <a:gd name="T22" fmla="*/ 22 w 58"/>
                  <a:gd name="T23" fmla="*/ 12 h 115"/>
                  <a:gd name="T24" fmla="*/ 32 w 58"/>
                  <a:gd name="T25" fmla="*/ 5 h 115"/>
                  <a:gd name="T26" fmla="*/ 44 w 58"/>
                  <a:gd name="T27" fmla="*/ 1 h 115"/>
                  <a:gd name="T28" fmla="*/ 58 w 58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58" y="115"/>
                    </a:moveTo>
                    <a:lnTo>
                      <a:pt x="44" y="114"/>
                    </a:lnTo>
                    <a:lnTo>
                      <a:pt x="32" y="109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3" name="Freeform 31"/>
              <p:cNvSpPr>
                <a:spLocks/>
              </p:cNvSpPr>
              <p:nvPr/>
            </p:nvSpPr>
            <p:spPr bwMode="auto">
              <a:xfrm>
                <a:off x="2071" y="2296"/>
                <a:ext cx="11" cy="27"/>
              </a:xfrm>
              <a:custGeom>
                <a:avLst/>
                <a:gdLst>
                  <a:gd name="T0" fmla="*/ 0 w 57"/>
                  <a:gd name="T1" fmla="*/ 58 h 116"/>
                  <a:gd name="T2" fmla="*/ 0 w 57"/>
                  <a:gd name="T3" fmla="*/ 0 h 116"/>
                  <a:gd name="T4" fmla="*/ 13 w 57"/>
                  <a:gd name="T5" fmla="*/ 1 h 116"/>
                  <a:gd name="T6" fmla="*/ 25 w 57"/>
                  <a:gd name="T7" fmla="*/ 6 h 116"/>
                  <a:gd name="T8" fmla="*/ 35 w 57"/>
                  <a:gd name="T9" fmla="*/ 12 h 116"/>
                  <a:gd name="T10" fmla="*/ 45 w 57"/>
                  <a:gd name="T11" fmla="*/ 22 h 116"/>
                  <a:gd name="T12" fmla="*/ 52 w 57"/>
                  <a:gd name="T13" fmla="*/ 32 h 116"/>
                  <a:gd name="T14" fmla="*/ 56 w 57"/>
                  <a:gd name="T15" fmla="*/ 44 h 116"/>
                  <a:gd name="T16" fmla="*/ 57 w 57"/>
                  <a:gd name="T17" fmla="*/ 58 h 116"/>
                  <a:gd name="T18" fmla="*/ 56 w 57"/>
                  <a:gd name="T19" fmla="*/ 71 h 116"/>
                  <a:gd name="T20" fmla="*/ 52 w 57"/>
                  <a:gd name="T21" fmla="*/ 83 h 116"/>
                  <a:gd name="T22" fmla="*/ 45 w 57"/>
                  <a:gd name="T23" fmla="*/ 93 h 116"/>
                  <a:gd name="T24" fmla="*/ 35 w 57"/>
                  <a:gd name="T25" fmla="*/ 103 h 116"/>
                  <a:gd name="T26" fmla="*/ 25 w 57"/>
                  <a:gd name="T27" fmla="*/ 110 h 116"/>
                  <a:gd name="T28" fmla="*/ 13 w 57"/>
                  <a:gd name="T29" fmla="*/ 114 h 116"/>
                  <a:gd name="T30" fmla="*/ 0 w 57"/>
                  <a:gd name="T31" fmla="*/ 116 h 116"/>
                  <a:gd name="T32" fmla="*/ 0 w 57"/>
                  <a:gd name="T33" fmla="*/ 58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6"/>
                  <a:gd name="T53" fmla="*/ 57 w 57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6">
                    <a:moveTo>
                      <a:pt x="0" y="58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5" y="6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8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6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4" name="Freeform 32"/>
              <p:cNvSpPr>
                <a:spLocks/>
              </p:cNvSpPr>
              <p:nvPr/>
            </p:nvSpPr>
            <p:spPr bwMode="auto">
              <a:xfrm>
                <a:off x="2071" y="2296"/>
                <a:ext cx="11" cy="27"/>
              </a:xfrm>
              <a:custGeom>
                <a:avLst/>
                <a:gdLst>
                  <a:gd name="T0" fmla="*/ 0 w 57"/>
                  <a:gd name="T1" fmla="*/ 0 h 116"/>
                  <a:gd name="T2" fmla="*/ 13 w 57"/>
                  <a:gd name="T3" fmla="*/ 1 h 116"/>
                  <a:gd name="T4" fmla="*/ 25 w 57"/>
                  <a:gd name="T5" fmla="*/ 6 h 116"/>
                  <a:gd name="T6" fmla="*/ 35 w 57"/>
                  <a:gd name="T7" fmla="*/ 12 h 116"/>
                  <a:gd name="T8" fmla="*/ 45 w 57"/>
                  <a:gd name="T9" fmla="*/ 22 h 116"/>
                  <a:gd name="T10" fmla="*/ 52 w 57"/>
                  <a:gd name="T11" fmla="*/ 32 h 116"/>
                  <a:gd name="T12" fmla="*/ 56 w 57"/>
                  <a:gd name="T13" fmla="*/ 44 h 116"/>
                  <a:gd name="T14" fmla="*/ 57 w 57"/>
                  <a:gd name="T15" fmla="*/ 58 h 116"/>
                  <a:gd name="T16" fmla="*/ 56 w 57"/>
                  <a:gd name="T17" fmla="*/ 71 h 116"/>
                  <a:gd name="T18" fmla="*/ 52 w 57"/>
                  <a:gd name="T19" fmla="*/ 83 h 116"/>
                  <a:gd name="T20" fmla="*/ 45 w 57"/>
                  <a:gd name="T21" fmla="*/ 93 h 116"/>
                  <a:gd name="T22" fmla="*/ 35 w 57"/>
                  <a:gd name="T23" fmla="*/ 103 h 116"/>
                  <a:gd name="T24" fmla="*/ 25 w 57"/>
                  <a:gd name="T25" fmla="*/ 110 h 116"/>
                  <a:gd name="T26" fmla="*/ 13 w 57"/>
                  <a:gd name="T27" fmla="*/ 114 h 116"/>
                  <a:gd name="T28" fmla="*/ 0 w 57"/>
                  <a:gd name="T29" fmla="*/ 116 h 1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6"/>
                  <a:gd name="T47" fmla="*/ 57 w 57"/>
                  <a:gd name="T48" fmla="*/ 116 h 1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6">
                    <a:moveTo>
                      <a:pt x="0" y="0"/>
                    </a:moveTo>
                    <a:lnTo>
                      <a:pt x="13" y="1"/>
                    </a:lnTo>
                    <a:lnTo>
                      <a:pt x="25" y="6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8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5" name="Freeform 33"/>
              <p:cNvSpPr>
                <a:spLocks/>
              </p:cNvSpPr>
              <p:nvPr/>
            </p:nvSpPr>
            <p:spPr bwMode="auto">
              <a:xfrm>
                <a:off x="844" y="2296"/>
                <a:ext cx="1227" cy="27"/>
              </a:xfrm>
              <a:custGeom>
                <a:avLst/>
                <a:gdLst>
                  <a:gd name="T0" fmla="*/ 6545 w 6545"/>
                  <a:gd name="T1" fmla="*/ 116 h 116"/>
                  <a:gd name="T2" fmla="*/ 6545 w 6545"/>
                  <a:gd name="T3" fmla="*/ 58 h 116"/>
                  <a:gd name="T4" fmla="*/ 6545 w 6545"/>
                  <a:gd name="T5" fmla="*/ 0 h 116"/>
                  <a:gd name="T6" fmla="*/ 0 w 6545"/>
                  <a:gd name="T7" fmla="*/ 0 h 116"/>
                  <a:gd name="T8" fmla="*/ 0 w 6545"/>
                  <a:gd name="T9" fmla="*/ 58 h 116"/>
                  <a:gd name="T10" fmla="*/ 0 w 6545"/>
                  <a:gd name="T11" fmla="*/ 116 h 116"/>
                  <a:gd name="T12" fmla="*/ 6545 w 6545"/>
                  <a:gd name="T13" fmla="*/ 116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5"/>
                  <a:gd name="T22" fmla="*/ 0 h 116"/>
                  <a:gd name="T23" fmla="*/ 6545 w 6545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5" h="116">
                    <a:moveTo>
                      <a:pt x="6545" y="116"/>
                    </a:moveTo>
                    <a:lnTo>
                      <a:pt x="6545" y="58"/>
                    </a:lnTo>
                    <a:lnTo>
                      <a:pt x="6545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6"/>
                    </a:lnTo>
                    <a:lnTo>
                      <a:pt x="6545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6" name="Freeform 34"/>
              <p:cNvSpPr>
                <a:spLocks/>
              </p:cNvSpPr>
              <p:nvPr/>
            </p:nvSpPr>
            <p:spPr bwMode="auto">
              <a:xfrm>
                <a:off x="844" y="2296"/>
                <a:ext cx="1227" cy="27"/>
              </a:xfrm>
              <a:custGeom>
                <a:avLst/>
                <a:gdLst>
                  <a:gd name="T0" fmla="*/ 6545 w 6545"/>
                  <a:gd name="T1" fmla="*/ 116 h 116"/>
                  <a:gd name="T2" fmla="*/ 6545 w 6545"/>
                  <a:gd name="T3" fmla="*/ 58 h 116"/>
                  <a:gd name="T4" fmla="*/ 6545 w 6545"/>
                  <a:gd name="T5" fmla="*/ 0 h 116"/>
                  <a:gd name="T6" fmla="*/ 0 w 6545"/>
                  <a:gd name="T7" fmla="*/ 0 h 116"/>
                  <a:gd name="T8" fmla="*/ 0 w 6545"/>
                  <a:gd name="T9" fmla="*/ 58 h 116"/>
                  <a:gd name="T10" fmla="*/ 0 w 6545"/>
                  <a:gd name="T11" fmla="*/ 116 h 116"/>
                  <a:gd name="T12" fmla="*/ 6545 w 6545"/>
                  <a:gd name="T13" fmla="*/ 116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5"/>
                  <a:gd name="T22" fmla="*/ 0 h 116"/>
                  <a:gd name="T23" fmla="*/ 6545 w 6545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5" h="116">
                    <a:moveTo>
                      <a:pt x="6545" y="116"/>
                    </a:moveTo>
                    <a:lnTo>
                      <a:pt x="6545" y="58"/>
                    </a:lnTo>
                    <a:lnTo>
                      <a:pt x="6545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6"/>
                    </a:lnTo>
                    <a:lnTo>
                      <a:pt x="6545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7" name="Freeform 35"/>
              <p:cNvSpPr>
                <a:spLocks/>
              </p:cNvSpPr>
              <p:nvPr/>
            </p:nvSpPr>
            <p:spPr bwMode="auto">
              <a:xfrm>
                <a:off x="832" y="2296"/>
                <a:ext cx="12" cy="27"/>
              </a:xfrm>
              <a:custGeom>
                <a:avLst/>
                <a:gdLst>
                  <a:gd name="T0" fmla="*/ 58 w 58"/>
                  <a:gd name="T1" fmla="*/ 58 h 116"/>
                  <a:gd name="T2" fmla="*/ 58 w 58"/>
                  <a:gd name="T3" fmla="*/ 116 h 116"/>
                  <a:gd name="T4" fmla="*/ 44 w 58"/>
                  <a:gd name="T5" fmla="*/ 114 h 116"/>
                  <a:gd name="T6" fmla="*/ 32 w 58"/>
                  <a:gd name="T7" fmla="*/ 110 h 116"/>
                  <a:gd name="T8" fmla="*/ 22 w 58"/>
                  <a:gd name="T9" fmla="*/ 103 h 116"/>
                  <a:gd name="T10" fmla="*/ 12 w 58"/>
                  <a:gd name="T11" fmla="*/ 93 h 116"/>
                  <a:gd name="T12" fmla="*/ 6 w 58"/>
                  <a:gd name="T13" fmla="*/ 83 h 116"/>
                  <a:gd name="T14" fmla="*/ 1 w 58"/>
                  <a:gd name="T15" fmla="*/ 71 h 116"/>
                  <a:gd name="T16" fmla="*/ 0 w 58"/>
                  <a:gd name="T17" fmla="*/ 58 h 116"/>
                  <a:gd name="T18" fmla="*/ 1 w 58"/>
                  <a:gd name="T19" fmla="*/ 44 h 116"/>
                  <a:gd name="T20" fmla="*/ 6 w 58"/>
                  <a:gd name="T21" fmla="*/ 32 h 116"/>
                  <a:gd name="T22" fmla="*/ 12 w 58"/>
                  <a:gd name="T23" fmla="*/ 22 h 116"/>
                  <a:gd name="T24" fmla="*/ 22 w 58"/>
                  <a:gd name="T25" fmla="*/ 12 h 116"/>
                  <a:gd name="T26" fmla="*/ 32 w 58"/>
                  <a:gd name="T27" fmla="*/ 6 h 116"/>
                  <a:gd name="T28" fmla="*/ 44 w 58"/>
                  <a:gd name="T29" fmla="*/ 1 h 116"/>
                  <a:gd name="T30" fmla="*/ 58 w 58"/>
                  <a:gd name="T31" fmla="*/ 0 h 116"/>
                  <a:gd name="T32" fmla="*/ 58 w 58"/>
                  <a:gd name="T33" fmla="*/ 58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6"/>
                  <a:gd name="T53" fmla="*/ 58 w 58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6">
                    <a:moveTo>
                      <a:pt x="58" y="58"/>
                    </a:moveTo>
                    <a:lnTo>
                      <a:pt x="58" y="116"/>
                    </a:ln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8" y="0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8" name="Freeform 36"/>
              <p:cNvSpPr>
                <a:spLocks/>
              </p:cNvSpPr>
              <p:nvPr/>
            </p:nvSpPr>
            <p:spPr bwMode="auto">
              <a:xfrm>
                <a:off x="832" y="2296"/>
                <a:ext cx="12" cy="27"/>
              </a:xfrm>
              <a:custGeom>
                <a:avLst/>
                <a:gdLst>
                  <a:gd name="T0" fmla="*/ 58 w 58"/>
                  <a:gd name="T1" fmla="*/ 116 h 116"/>
                  <a:gd name="T2" fmla="*/ 44 w 58"/>
                  <a:gd name="T3" fmla="*/ 114 h 116"/>
                  <a:gd name="T4" fmla="*/ 32 w 58"/>
                  <a:gd name="T5" fmla="*/ 110 h 116"/>
                  <a:gd name="T6" fmla="*/ 22 w 58"/>
                  <a:gd name="T7" fmla="*/ 103 h 116"/>
                  <a:gd name="T8" fmla="*/ 12 w 58"/>
                  <a:gd name="T9" fmla="*/ 93 h 116"/>
                  <a:gd name="T10" fmla="*/ 6 w 58"/>
                  <a:gd name="T11" fmla="*/ 83 h 116"/>
                  <a:gd name="T12" fmla="*/ 1 w 58"/>
                  <a:gd name="T13" fmla="*/ 71 h 116"/>
                  <a:gd name="T14" fmla="*/ 0 w 58"/>
                  <a:gd name="T15" fmla="*/ 58 h 116"/>
                  <a:gd name="T16" fmla="*/ 1 w 58"/>
                  <a:gd name="T17" fmla="*/ 44 h 116"/>
                  <a:gd name="T18" fmla="*/ 6 w 58"/>
                  <a:gd name="T19" fmla="*/ 32 h 116"/>
                  <a:gd name="T20" fmla="*/ 12 w 58"/>
                  <a:gd name="T21" fmla="*/ 22 h 116"/>
                  <a:gd name="T22" fmla="*/ 22 w 58"/>
                  <a:gd name="T23" fmla="*/ 12 h 116"/>
                  <a:gd name="T24" fmla="*/ 32 w 58"/>
                  <a:gd name="T25" fmla="*/ 6 h 116"/>
                  <a:gd name="T26" fmla="*/ 44 w 58"/>
                  <a:gd name="T27" fmla="*/ 1 h 116"/>
                  <a:gd name="T28" fmla="*/ 58 w 58"/>
                  <a:gd name="T29" fmla="*/ 0 h 1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6"/>
                  <a:gd name="T47" fmla="*/ 58 w 58"/>
                  <a:gd name="T48" fmla="*/ 116 h 1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6">
                    <a:moveTo>
                      <a:pt x="58" y="116"/>
                    </a:move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59" name="Freeform 37"/>
              <p:cNvSpPr>
                <a:spLocks/>
              </p:cNvSpPr>
              <p:nvPr/>
            </p:nvSpPr>
            <p:spPr bwMode="auto">
              <a:xfrm>
                <a:off x="2045" y="1752"/>
                <a:ext cx="27" cy="29"/>
              </a:xfrm>
              <a:custGeom>
                <a:avLst/>
                <a:gdLst>
                  <a:gd name="T0" fmla="*/ 148 w 148"/>
                  <a:gd name="T1" fmla="*/ 113 h 134"/>
                  <a:gd name="T2" fmla="*/ 139 w 148"/>
                  <a:gd name="T3" fmla="*/ 56 h 134"/>
                  <a:gd name="T4" fmla="*/ 130 w 148"/>
                  <a:gd name="T5" fmla="*/ 0 h 134"/>
                  <a:gd name="T6" fmla="*/ 0 w 148"/>
                  <a:gd name="T7" fmla="*/ 21 h 134"/>
                  <a:gd name="T8" fmla="*/ 9 w 148"/>
                  <a:gd name="T9" fmla="*/ 77 h 134"/>
                  <a:gd name="T10" fmla="*/ 18 w 148"/>
                  <a:gd name="T11" fmla="*/ 134 h 134"/>
                  <a:gd name="T12" fmla="*/ 148 w 148"/>
                  <a:gd name="T13" fmla="*/ 113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34"/>
                  <a:gd name="T23" fmla="*/ 148 w 148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34">
                    <a:moveTo>
                      <a:pt x="148" y="113"/>
                    </a:moveTo>
                    <a:lnTo>
                      <a:pt x="139" y="56"/>
                    </a:lnTo>
                    <a:lnTo>
                      <a:pt x="130" y="0"/>
                    </a:lnTo>
                    <a:lnTo>
                      <a:pt x="0" y="21"/>
                    </a:lnTo>
                    <a:lnTo>
                      <a:pt x="9" y="77"/>
                    </a:lnTo>
                    <a:lnTo>
                      <a:pt x="18" y="134"/>
                    </a:lnTo>
                    <a:lnTo>
                      <a:pt x="148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0" name="Freeform 38"/>
              <p:cNvSpPr>
                <a:spLocks/>
              </p:cNvSpPr>
              <p:nvPr/>
            </p:nvSpPr>
            <p:spPr bwMode="auto">
              <a:xfrm>
                <a:off x="2045" y="1752"/>
                <a:ext cx="27" cy="29"/>
              </a:xfrm>
              <a:custGeom>
                <a:avLst/>
                <a:gdLst>
                  <a:gd name="T0" fmla="*/ 148 w 148"/>
                  <a:gd name="T1" fmla="*/ 113 h 134"/>
                  <a:gd name="T2" fmla="*/ 139 w 148"/>
                  <a:gd name="T3" fmla="*/ 56 h 134"/>
                  <a:gd name="T4" fmla="*/ 130 w 148"/>
                  <a:gd name="T5" fmla="*/ 0 h 134"/>
                  <a:gd name="T6" fmla="*/ 0 w 148"/>
                  <a:gd name="T7" fmla="*/ 21 h 134"/>
                  <a:gd name="T8" fmla="*/ 9 w 148"/>
                  <a:gd name="T9" fmla="*/ 77 h 134"/>
                  <a:gd name="T10" fmla="*/ 18 w 148"/>
                  <a:gd name="T11" fmla="*/ 134 h 134"/>
                  <a:gd name="T12" fmla="*/ 148 w 148"/>
                  <a:gd name="T13" fmla="*/ 113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34"/>
                  <a:gd name="T23" fmla="*/ 148 w 148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34">
                    <a:moveTo>
                      <a:pt x="148" y="113"/>
                    </a:moveTo>
                    <a:lnTo>
                      <a:pt x="139" y="56"/>
                    </a:lnTo>
                    <a:lnTo>
                      <a:pt x="130" y="0"/>
                    </a:lnTo>
                    <a:lnTo>
                      <a:pt x="0" y="21"/>
                    </a:lnTo>
                    <a:lnTo>
                      <a:pt x="9" y="77"/>
                    </a:lnTo>
                    <a:lnTo>
                      <a:pt x="18" y="134"/>
                    </a:lnTo>
                    <a:lnTo>
                      <a:pt x="148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1" name="Freeform 39"/>
              <p:cNvSpPr>
                <a:spLocks/>
              </p:cNvSpPr>
              <p:nvPr/>
            </p:nvSpPr>
            <p:spPr bwMode="auto">
              <a:xfrm>
                <a:off x="2041" y="1757"/>
                <a:ext cx="5" cy="13"/>
              </a:xfrm>
              <a:custGeom>
                <a:avLst/>
                <a:gdLst>
                  <a:gd name="T0" fmla="*/ 27 w 27"/>
                  <a:gd name="T1" fmla="*/ 56 h 56"/>
                  <a:gd name="T2" fmla="*/ 18 w 27"/>
                  <a:gd name="T3" fmla="*/ 0 h 56"/>
                  <a:gd name="T4" fmla="*/ 11 w 27"/>
                  <a:gd name="T5" fmla="*/ 1 h 56"/>
                  <a:gd name="T6" fmla="*/ 0 w 27"/>
                  <a:gd name="T7" fmla="*/ 5 h 56"/>
                  <a:gd name="T8" fmla="*/ 27 w 27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6"/>
                  <a:gd name="T17" fmla="*/ 27 w 2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6">
                    <a:moveTo>
                      <a:pt x="27" y="56"/>
                    </a:moveTo>
                    <a:lnTo>
                      <a:pt x="18" y="0"/>
                    </a:lnTo>
                    <a:lnTo>
                      <a:pt x="11" y="1"/>
                    </a:lnTo>
                    <a:lnTo>
                      <a:pt x="0" y="5"/>
                    </a:lnTo>
                    <a:lnTo>
                      <a:pt x="27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2" name="Freeform 40"/>
              <p:cNvSpPr>
                <a:spLocks/>
              </p:cNvSpPr>
              <p:nvPr/>
            </p:nvSpPr>
            <p:spPr bwMode="auto">
              <a:xfrm>
                <a:off x="2041" y="1757"/>
                <a:ext cx="4" cy="1"/>
              </a:xfrm>
              <a:custGeom>
                <a:avLst/>
                <a:gdLst>
                  <a:gd name="T0" fmla="*/ 18 w 18"/>
                  <a:gd name="T1" fmla="*/ 0 h 5"/>
                  <a:gd name="T2" fmla="*/ 11 w 18"/>
                  <a:gd name="T3" fmla="*/ 1 h 5"/>
                  <a:gd name="T4" fmla="*/ 0 w 18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0"/>
                    </a:moveTo>
                    <a:lnTo>
                      <a:pt x="11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3" name="Freeform 41"/>
              <p:cNvSpPr>
                <a:spLocks/>
              </p:cNvSpPr>
              <p:nvPr/>
            </p:nvSpPr>
            <p:spPr bwMode="auto">
              <a:xfrm>
                <a:off x="2018" y="1758"/>
                <a:ext cx="33" cy="38"/>
              </a:xfrm>
              <a:custGeom>
                <a:avLst/>
                <a:gdLst>
                  <a:gd name="T0" fmla="*/ 179 w 179"/>
                  <a:gd name="T1" fmla="*/ 103 h 168"/>
                  <a:gd name="T2" fmla="*/ 153 w 179"/>
                  <a:gd name="T3" fmla="*/ 51 h 168"/>
                  <a:gd name="T4" fmla="*/ 126 w 179"/>
                  <a:gd name="T5" fmla="*/ 0 h 168"/>
                  <a:gd name="T6" fmla="*/ 0 w 179"/>
                  <a:gd name="T7" fmla="*/ 66 h 168"/>
                  <a:gd name="T8" fmla="*/ 26 w 179"/>
                  <a:gd name="T9" fmla="*/ 117 h 168"/>
                  <a:gd name="T10" fmla="*/ 53 w 179"/>
                  <a:gd name="T11" fmla="*/ 168 h 168"/>
                  <a:gd name="T12" fmla="*/ 179 w 179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79" y="103"/>
                    </a:moveTo>
                    <a:lnTo>
                      <a:pt x="153" y="51"/>
                    </a:lnTo>
                    <a:lnTo>
                      <a:pt x="126" y="0"/>
                    </a:lnTo>
                    <a:lnTo>
                      <a:pt x="0" y="66"/>
                    </a:lnTo>
                    <a:lnTo>
                      <a:pt x="26" y="117"/>
                    </a:lnTo>
                    <a:lnTo>
                      <a:pt x="53" y="168"/>
                    </a:lnTo>
                    <a:lnTo>
                      <a:pt x="179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4" name="Freeform 42"/>
              <p:cNvSpPr>
                <a:spLocks/>
              </p:cNvSpPr>
              <p:nvPr/>
            </p:nvSpPr>
            <p:spPr bwMode="auto">
              <a:xfrm>
                <a:off x="2018" y="1758"/>
                <a:ext cx="33" cy="38"/>
              </a:xfrm>
              <a:custGeom>
                <a:avLst/>
                <a:gdLst>
                  <a:gd name="T0" fmla="*/ 179 w 179"/>
                  <a:gd name="T1" fmla="*/ 103 h 168"/>
                  <a:gd name="T2" fmla="*/ 153 w 179"/>
                  <a:gd name="T3" fmla="*/ 51 h 168"/>
                  <a:gd name="T4" fmla="*/ 126 w 179"/>
                  <a:gd name="T5" fmla="*/ 0 h 168"/>
                  <a:gd name="T6" fmla="*/ 0 w 179"/>
                  <a:gd name="T7" fmla="*/ 66 h 168"/>
                  <a:gd name="T8" fmla="*/ 26 w 179"/>
                  <a:gd name="T9" fmla="*/ 117 h 168"/>
                  <a:gd name="T10" fmla="*/ 53 w 179"/>
                  <a:gd name="T11" fmla="*/ 168 h 168"/>
                  <a:gd name="T12" fmla="*/ 179 w 179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79" y="103"/>
                    </a:moveTo>
                    <a:lnTo>
                      <a:pt x="153" y="51"/>
                    </a:lnTo>
                    <a:lnTo>
                      <a:pt x="126" y="0"/>
                    </a:lnTo>
                    <a:lnTo>
                      <a:pt x="0" y="66"/>
                    </a:lnTo>
                    <a:lnTo>
                      <a:pt x="26" y="117"/>
                    </a:lnTo>
                    <a:lnTo>
                      <a:pt x="53" y="168"/>
                    </a:lnTo>
                    <a:lnTo>
                      <a:pt x="179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5" name="Freeform 43"/>
              <p:cNvSpPr>
                <a:spLocks/>
              </p:cNvSpPr>
              <p:nvPr/>
            </p:nvSpPr>
            <p:spPr bwMode="auto">
              <a:xfrm>
                <a:off x="2014" y="1772"/>
                <a:ext cx="8" cy="13"/>
              </a:xfrm>
              <a:custGeom>
                <a:avLst/>
                <a:gdLst>
                  <a:gd name="T0" fmla="*/ 39 w 39"/>
                  <a:gd name="T1" fmla="*/ 51 h 51"/>
                  <a:gd name="T2" fmla="*/ 13 w 39"/>
                  <a:gd name="T3" fmla="*/ 0 h 51"/>
                  <a:gd name="T4" fmla="*/ 7 w 39"/>
                  <a:gd name="T5" fmla="*/ 3 h 51"/>
                  <a:gd name="T6" fmla="*/ 0 w 39"/>
                  <a:gd name="T7" fmla="*/ 8 h 51"/>
                  <a:gd name="T8" fmla="*/ 39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39" y="51"/>
                    </a:moveTo>
                    <a:lnTo>
                      <a:pt x="13" y="0"/>
                    </a:lnTo>
                    <a:lnTo>
                      <a:pt x="7" y="3"/>
                    </a:lnTo>
                    <a:lnTo>
                      <a:pt x="0" y="8"/>
                    </a:lnTo>
                    <a:lnTo>
                      <a:pt x="39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6" name="Freeform 44"/>
              <p:cNvSpPr>
                <a:spLocks/>
              </p:cNvSpPr>
              <p:nvPr/>
            </p:nvSpPr>
            <p:spPr bwMode="auto">
              <a:xfrm>
                <a:off x="2014" y="1772"/>
                <a:ext cx="4" cy="3"/>
              </a:xfrm>
              <a:custGeom>
                <a:avLst/>
                <a:gdLst>
                  <a:gd name="T0" fmla="*/ 13 w 13"/>
                  <a:gd name="T1" fmla="*/ 0 h 8"/>
                  <a:gd name="T2" fmla="*/ 7 w 13"/>
                  <a:gd name="T3" fmla="*/ 3 h 8"/>
                  <a:gd name="T4" fmla="*/ 0 w 13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8"/>
                  <a:gd name="T11" fmla="*/ 13 w 13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8">
                    <a:moveTo>
                      <a:pt x="13" y="0"/>
                    </a:moveTo>
                    <a:lnTo>
                      <a:pt x="7" y="3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7" name="Freeform 45"/>
              <p:cNvSpPr>
                <a:spLocks/>
              </p:cNvSpPr>
              <p:nvPr/>
            </p:nvSpPr>
            <p:spPr bwMode="auto">
              <a:xfrm>
                <a:off x="1993" y="1775"/>
                <a:ext cx="37" cy="44"/>
              </a:xfrm>
              <a:custGeom>
                <a:avLst/>
                <a:gdLst>
                  <a:gd name="T0" fmla="*/ 194 w 194"/>
                  <a:gd name="T1" fmla="*/ 86 h 192"/>
                  <a:gd name="T2" fmla="*/ 155 w 194"/>
                  <a:gd name="T3" fmla="*/ 43 h 192"/>
                  <a:gd name="T4" fmla="*/ 116 w 194"/>
                  <a:gd name="T5" fmla="*/ 0 h 192"/>
                  <a:gd name="T6" fmla="*/ 0 w 194"/>
                  <a:gd name="T7" fmla="*/ 105 h 192"/>
                  <a:gd name="T8" fmla="*/ 39 w 194"/>
                  <a:gd name="T9" fmla="*/ 148 h 192"/>
                  <a:gd name="T10" fmla="*/ 78 w 194"/>
                  <a:gd name="T11" fmla="*/ 192 h 192"/>
                  <a:gd name="T12" fmla="*/ 194 w 194"/>
                  <a:gd name="T13" fmla="*/ 86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92"/>
                  <a:gd name="T23" fmla="*/ 194 w 194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92">
                    <a:moveTo>
                      <a:pt x="194" y="86"/>
                    </a:moveTo>
                    <a:lnTo>
                      <a:pt x="155" y="43"/>
                    </a:lnTo>
                    <a:lnTo>
                      <a:pt x="116" y="0"/>
                    </a:lnTo>
                    <a:lnTo>
                      <a:pt x="0" y="105"/>
                    </a:lnTo>
                    <a:lnTo>
                      <a:pt x="39" y="148"/>
                    </a:lnTo>
                    <a:lnTo>
                      <a:pt x="78" y="192"/>
                    </a:lnTo>
                    <a:lnTo>
                      <a:pt x="194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8" name="Freeform 46"/>
              <p:cNvSpPr>
                <a:spLocks/>
              </p:cNvSpPr>
              <p:nvPr/>
            </p:nvSpPr>
            <p:spPr bwMode="auto">
              <a:xfrm>
                <a:off x="1993" y="1775"/>
                <a:ext cx="37" cy="44"/>
              </a:xfrm>
              <a:custGeom>
                <a:avLst/>
                <a:gdLst>
                  <a:gd name="T0" fmla="*/ 194 w 194"/>
                  <a:gd name="T1" fmla="*/ 86 h 192"/>
                  <a:gd name="T2" fmla="*/ 155 w 194"/>
                  <a:gd name="T3" fmla="*/ 43 h 192"/>
                  <a:gd name="T4" fmla="*/ 116 w 194"/>
                  <a:gd name="T5" fmla="*/ 0 h 192"/>
                  <a:gd name="T6" fmla="*/ 0 w 194"/>
                  <a:gd name="T7" fmla="*/ 105 h 192"/>
                  <a:gd name="T8" fmla="*/ 39 w 194"/>
                  <a:gd name="T9" fmla="*/ 148 h 192"/>
                  <a:gd name="T10" fmla="*/ 78 w 194"/>
                  <a:gd name="T11" fmla="*/ 192 h 192"/>
                  <a:gd name="T12" fmla="*/ 194 w 194"/>
                  <a:gd name="T13" fmla="*/ 86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92"/>
                  <a:gd name="T23" fmla="*/ 194 w 194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92">
                    <a:moveTo>
                      <a:pt x="194" y="86"/>
                    </a:moveTo>
                    <a:lnTo>
                      <a:pt x="155" y="43"/>
                    </a:lnTo>
                    <a:lnTo>
                      <a:pt x="116" y="0"/>
                    </a:lnTo>
                    <a:lnTo>
                      <a:pt x="0" y="105"/>
                    </a:lnTo>
                    <a:lnTo>
                      <a:pt x="39" y="148"/>
                    </a:lnTo>
                    <a:lnTo>
                      <a:pt x="78" y="192"/>
                    </a:lnTo>
                    <a:lnTo>
                      <a:pt x="194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69" name="Freeform 47"/>
              <p:cNvSpPr>
                <a:spLocks/>
              </p:cNvSpPr>
              <p:nvPr/>
            </p:nvSpPr>
            <p:spPr bwMode="auto">
              <a:xfrm>
                <a:off x="1992" y="1799"/>
                <a:ext cx="8" cy="9"/>
              </a:xfrm>
              <a:custGeom>
                <a:avLst/>
                <a:gdLst>
                  <a:gd name="T0" fmla="*/ 47 w 47"/>
                  <a:gd name="T1" fmla="*/ 43 h 43"/>
                  <a:gd name="T2" fmla="*/ 8 w 47"/>
                  <a:gd name="T3" fmla="*/ 0 h 43"/>
                  <a:gd name="T4" fmla="*/ 0 w 47"/>
                  <a:gd name="T5" fmla="*/ 10 h 43"/>
                  <a:gd name="T6" fmla="*/ 47 w 47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3"/>
                  <a:gd name="T14" fmla="*/ 47 w 47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3">
                    <a:moveTo>
                      <a:pt x="47" y="43"/>
                    </a:moveTo>
                    <a:lnTo>
                      <a:pt x="8" y="0"/>
                    </a:lnTo>
                    <a:lnTo>
                      <a:pt x="0" y="10"/>
                    </a:lnTo>
                    <a:lnTo>
                      <a:pt x="47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0" name="Line 48"/>
              <p:cNvSpPr>
                <a:spLocks noChangeShapeType="1"/>
              </p:cNvSpPr>
              <p:nvPr/>
            </p:nvSpPr>
            <p:spPr bwMode="auto">
              <a:xfrm flipH="1">
                <a:off x="1992" y="179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1" name="Freeform 49"/>
              <p:cNvSpPr>
                <a:spLocks/>
              </p:cNvSpPr>
              <p:nvPr/>
            </p:nvSpPr>
            <p:spPr bwMode="auto">
              <a:xfrm>
                <a:off x="1972" y="1801"/>
                <a:ext cx="38" cy="47"/>
              </a:xfrm>
              <a:custGeom>
                <a:avLst/>
                <a:gdLst>
                  <a:gd name="T0" fmla="*/ 195 w 195"/>
                  <a:gd name="T1" fmla="*/ 67 h 209"/>
                  <a:gd name="T2" fmla="*/ 149 w 195"/>
                  <a:gd name="T3" fmla="*/ 33 h 209"/>
                  <a:gd name="T4" fmla="*/ 102 w 195"/>
                  <a:gd name="T5" fmla="*/ 0 h 209"/>
                  <a:gd name="T6" fmla="*/ 0 w 195"/>
                  <a:gd name="T7" fmla="*/ 142 h 209"/>
                  <a:gd name="T8" fmla="*/ 47 w 195"/>
                  <a:gd name="T9" fmla="*/ 176 h 209"/>
                  <a:gd name="T10" fmla="*/ 93 w 195"/>
                  <a:gd name="T11" fmla="*/ 209 h 209"/>
                  <a:gd name="T12" fmla="*/ 195 w 195"/>
                  <a:gd name="T13" fmla="*/ 67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95" y="67"/>
                    </a:moveTo>
                    <a:lnTo>
                      <a:pt x="149" y="33"/>
                    </a:lnTo>
                    <a:lnTo>
                      <a:pt x="102" y="0"/>
                    </a:lnTo>
                    <a:lnTo>
                      <a:pt x="0" y="142"/>
                    </a:lnTo>
                    <a:lnTo>
                      <a:pt x="47" y="176"/>
                    </a:lnTo>
                    <a:lnTo>
                      <a:pt x="93" y="209"/>
                    </a:lnTo>
                    <a:lnTo>
                      <a:pt x="195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2" name="Freeform 50"/>
              <p:cNvSpPr>
                <a:spLocks/>
              </p:cNvSpPr>
              <p:nvPr/>
            </p:nvSpPr>
            <p:spPr bwMode="auto">
              <a:xfrm>
                <a:off x="1972" y="1801"/>
                <a:ext cx="38" cy="47"/>
              </a:xfrm>
              <a:custGeom>
                <a:avLst/>
                <a:gdLst>
                  <a:gd name="T0" fmla="*/ 195 w 195"/>
                  <a:gd name="T1" fmla="*/ 67 h 209"/>
                  <a:gd name="T2" fmla="*/ 149 w 195"/>
                  <a:gd name="T3" fmla="*/ 33 h 209"/>
                  <a:gd name="T4" fmla="*/ 102 w 195"/>
                  <a:gd name="T5" fmla="*/ 0 h 209"/>
                  <a:gd name="T6" fmla="*/ 0 w 195"/>
                  <a:gd name="T7" fmla="*/ 142 h 209"/>
                  <a:gd name="T8" fmla="*/ 47 w 195"/>
                  <a:gd name="T9" fmla="*/ 176 h 209"/>
                  <a:gd name="T10" fmla="*/ 93 w 195"/>
                  <a:gd name="T11" fmla="*/ 209 h 209"/>
                  <a:gd name="T12" fmla="*/ 195 w 195"/>
                  <a:gd name="T13" fmla="*/ 67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95" y="67"/>
                    </a:moveTo>
                    <a:lnTo>
                      <a:pt x="149" y="33"/>
                    </a:lnTo>
                    <a:lnTo>
                      <a:pt x="102" y="0"/>
                    </a:lnTo>
                    <a:lnTo>
                      <a:pt x="0" y="142"/>
                    </a:lnTo>
                    <a:lnTo>
                      <a:pt x="47" y="176"/>
                    </a:lnTo>
                    <a:lnTo>
                      <a:pt x="93" y="209"/>
                    </a:lnTo>
                    <a:lnTo>
                      <a:pt x="195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3" name="Freeform 51"/>
              <p:cNvSpPr>
                <a:spLocks/>
              </p:cNvSpPr>
              <p:nvPr/>
            </p:nvSpPr>
            <p:spPr bwMode="auto">
              <a:xfrm>
                <a:off x="1971" y="1833"/>
                <a:ext cx="11" cy="7"/>
              </a:xfrm>
              <a:custGeom>
                <a:avLst/>
                <a:gdLst>
                  <a:gd name="T0" fmla="*/ 53 w 53"/>
                  <a:gd name="T1" fmla="*/ 34 h 34"/>
                  <a:gd name="T2" fmla="*/ 6 w 53"/>
                  <a:gd name="T3" fmla="*/ 0 h 34"/>
                  <a:gd name="T4" fmla="*/ 0 w 53"/>
                  <a:gd name="T5" fmla="*/ 8 h 34"/>
                  <a:gd name="T6" fmla="*/ 53 w 53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4"/>
                  <a:gd name="T14" fmla="*/ 53 w 53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4">
                    <a:moveTo>
                      <a:pt x="53" y="34"/>
                    </a:moveTo>
                    <a:lnTo>
                      <a:pt x="6" y="0"/>
                    </a:lnTo>
                    <a:lnTo>
                      <a:pt x="0" y="8"/>
                    </a:lnTo>
                    <a:lnTo>
                      <a:pt x="5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4" name="Line 52"/>
              <p:cNvSpPr>
                <a:spLocks noChangeShapeType="1"/>
              </p:cNvSpPr>
              <p:nvPr/>
            </p:nvSpPr>
            <p:spPr bwMode="auto">
              <a:xfrm flipH="1">
                <a:off x="1971" y="18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5" name="Freeform 53"/>
              <p:cNvSpPr>
                <a:spLocks/>
              </p:cNvSpPr>
              <p:nvPr/>
            </p:nvSpPr>
            <p:spPr bwMode="auto">
              <a:xfrm>
                <a:off x="1955" y="1834"/>
                <a:ext cx="36" cy="51"/>
              </a:xfrm>
              <a:custGeom>
                <a:avLst/>
                <a:gdLst>
                  <a:gd name="T0" fmla="*/ 191 w 191"/>
                  <a:gd name="T1" fmla="*/ 51 h 225"/>
                  <a:gd name="T2" fmla="*/ 139 w 191"/>
                  <a:gd name="T3" fmla="*/ 26 h 225"/>
                  <a:gd name="T4" fmla="*/ 86 w 191"/>
                  <a:gd name="T5" fmla="*/ 0 h 225"/>
                  <a:gd name="T6" fmla="*/ 0 w 191"/>
                  <a:gd name="T7" fmla="*/ 174 h 225"/>
                  <a:gd name="T8" fmla="*/ 52 w 191"/>
                  <a:gd name="T9" fmla="*/ 200 h 225"/>
                  <a:gd name="T10" fmla="*/ 104 w 191"/>
                  <a:gd name="T11" fmla="*/ 225 h 225"/>
                  <a:gd name="T12" fmla="*/ 191 w 191"/>
                  <a:gd name="T13" fmla="*/ 51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191" y="51"/>
                    </a:moveTo>
                    <a:lnTo>
                      <a:pt x="139" y="26"/>
                    </a:lnTo>
                    <a:lnTo>
                      <a:pt x="86" y="0"/>
                    </a:lnTo>
                    <a:lnTo>
                      <a:pt x="0" y="174"/>
                    </a:lnTo>
                    <a:lnTo>
                      <a:pt x="52" y="200"/>
                    </a:lnTo>
                    <a:lnTo>
                      <a:pt x="104" y="225"/>
                    </a:lnTo>
                    <a:lnTo>
                      <a:pt x="191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6" name="Freeform 54"/>
              <p:cNvSpPr>
                <a:spLocks/>
              </p:cNvSpPr>
              <p:nvPr/>
            </p:nvSpPr>
            <p:spPr bwMode="auto">
              <a:xfrm>
                <a:off x="1955" y="1834"/>
                <a:ext cx="36" cy="51"/>
              </a:xfrm>
              <a:custGeom>
                <a:avLst/>
                <a:gdLst>
                  <a:gd name="T0" fmla="*/ 191 w 191"/>
                  <a:gd name="T1" fmla="*/ 51 h 225"/>
                  <a:gd name="T2" fmla="*/ 139 w 191"/>
                  <a:gd name="T3" fmla="*/ 26 h 225"/>
                  <a:gd name="T4" fmla="*/ 86 w 191"/>
                  <a:gd name="T5" fmla="*/ 0 h 225"/>
                  <a:gd name="T6" fmla="*/ 0 w 191"/>
                  <a:gd name="T7" fmla="*/ 174 h 225"/>
                  <a:gd name="T8" fmla="*/ 52 w 191"/>
                  <a:gd name="T9" fmla="*/ 200 h 225"/>
                  <a:gd name="T10" fmla="*/ 104 w 191"/>
                  <a:gd name="T11" fmla="*/ 225 h 225"/>
                  <a:gd name="T12" fmla="*/ 191 w 191"/>
                  <a:gd name="T13" fmla="*/ 51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191" y="51"/>
                    </a:moveTo>
                    <a:lnTo>
                      <a:pt x="139" y="26"/>
                    </a:lnTo>
                    <a:lnTo>
                      <a:pt x="86" y="0"/>
                    </a:lnTo>
                    <a:lnTo>
                      <a:pt x="0" y="174"/>
                    </a:lnTo>
                    <a:lnTo>
                      <a:pt x="52" y="200"/>
                    </a:lnTo>
                    <a:lnTo>
                      <a:pt x="104" y="225"/>
                    </a:lnTo>
                    <a:lnTo>
                      <a:pt x="191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7" name="Freeform 55"/>
              <p:cNvSpPr>
                <a:spLocks/>
              </p:cNvSpPr>
              <p:nvPr/>
            </p:nvSpPr>
            <p:spPr bwMode="auto">
              <a:xfrm>
                <a:off x="1955" y="1874"/>
                <a:ext cx="9" cy="5"/>
              </a:xfrm>
              <a:custGeom>
                <a:avLst/>
                <a:gdLst>
                  <a:gd name="T0" fmla="*/ 54 w 54"/>
                  <a:gd name="T1" fmla="*/ 26 h 26"/>
                  <a:gd name="T2" fmla="*/ 2 w 54"/>
                  <a:gd name="T3" fmla="*/ 0 h 26"/>
                  <a:gd name="T4" fmla="*/ 0 w 54"/>
                  <a:gd name="T5" fmla="*/ 8 h 26"/>
                  <a:gd name="T6" fmla="*/ 54 w 54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6"/>
                  <a:gd name="T14" fmla="*/ 54 w 54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6">
                    <a:moveTo>
                      <a:pt x="54" y="26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5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8" name="Line 56"/>
              <p:cNvSpPr>
                <a:spLocks noChangeShapeType="1"/>
              </p:cNvSpPr>
              <p:nvPr/>
            </p:nvSpPr>
            <p:spPr bwMode="auto">
              <a:xfrm flipH="1">
                <a:off x="1955" y="187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79" name="Freeform 57"/>
              <p:cNvSpPr>
                <a:spLocks/>
              </p:cNvSpPr>
              <p:nvPr/>
            </p:nvSpPr>
            <p:spPr bwMode="auto">
              <a:xfrm>
                <a:off x="1942" y="1875"/>
                <a:ext cx="33" cy="52"/>
              </a:xfrm>
              <a:custGeom>
                <a:avLst/>
                <a:gdLst>
                  <a:gd name="T0" fmla="*/ 174 w 174"/>
                  <a:gd name="T1" fmla="*/ 36 h 234"/>
                  <a:gd name="T2" fmla="*/ 120 w 174"/>
                  <a:gd name="T3" fmla="*/ 18 h 234"/>
                  <a:gd name="T4" fmla="*/ 66 w 174"/>
                  <a:gd name="T5" fmla="*/ 0 h 234"/>
                  <a:gd name="T6" fmla="*/ 0 w 174"/>
                  <a:gd name="T7" fmla="*/ 199 h 234"/>
                  <a:gd name="T8" fmla="*/ 55 w 174"/>
                  <a:gd name="T9" fmla="*/ 217 h 234"/>
                  <a:gd name="T10" fmla="*/ 109 w 174"/>
                  <a:gd name="T11" fmla="*/ 234 h 234"/>
                  <a:gd name="T12" fmla="*/ 174 w 174"/>
                  <a:gd name="T13" fmla="*/ 36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174" y="36"/>
                    </a:moveTo>
                    <a:lnTo>
                      <a:pt x="120" y="18"/>
                    </a:lnTo>
                    <a:lnTo>
                      <a:pt x="66" y="0"/>
                    </a:lnTo>
                    <a:lnTo>
                      <a:pt x="0" y="199"/>
                    </a:lnTo>
                    <a:lnTo>
                      <a:pt x="55" y="217"/>
                    </a:lnTo>
                    <a:lnTo>
                      <a:pt x="109" y="234"/>
                    </a:lnTo>
                    <a:lnTo>
                      <a:pt x="174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0" name="Freeform 58"/>
              <p:cNvSpPr>
                <a:spLocks/>
              </p:cNvSpPr>
              <p:nvPr/>
            </p:nvSpPr>
            <p:spPr bwMode="auto">
              <a:xfrm>
                <a:off x="1942" y="1875"/>
                <a:ext cx="33" cy="52"/>
              </a:xfrm>
              <a:custGeom>
                <a:avLst/>
                <a:gdLst>
                  <a:gd name="T0" fmla="*/ 174 w 174"/>
                  <a:gd name="T1" fmla="*/ 36 h 234"/>
                  <a:gd name="T2" fmla="*/ 120 w 174"/>
                  <a:gd name="T3" fmla="*/ 18 h 234"/>
                  <a:gd name="T4" fmla="*/ 66 w 174"/>
                  <a:gd name="T5" fmla="*/ 0 h 234"/>
                  <a:gd name="T6" fmla="*/ 0 w 174"/>
                  <a:gd name="T7" fmla="*/ 199 h 234"/>
                  <a:gd name="T8" fmla="*/ 55 w 174"/>
                  <a:gd name="T9" fmla="*/ 217 h 234"/>
                  <a:gd name="T10" fmla="*/ 109 w 174"/>
                  <a:gd name="T11" fmla="*/ 234 h 234"/>
                  <a:gd name="T12" fmla="*/ 174 w 174"/>
                  <a:gd name="T13" fmla="*/ 36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174" y="36"/>
                    </a:moveTo>
                    <a:lnTo>
                      <a:pt x="120" y="18"/>
                    </a:lnTo>
                    <a:lnTo>
                      <a:pt x="66" y="0"/>
                    </a:lnTo>
                    <a:lnTo>
                      <a:pt x="0" y="199"/>
                    </a:lnTo>
                    <a:lnTo>
                      <a:pt x="55" y="217"/>
                    </a:lnTo>
                    <a:lnTo>
                      <a:pt x="109" y="234"/>
                    </a:lnTo>
                    <a:lnTo>
                      <a:pt x="174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1" name="Freeform 59"/>
              <p:cNvSpPr>
                <a:spLocks/>
              </p:cNvSpPr>
              <p:nvPr/>
            </p:nvSpPr>
            <p:spPr bwMode="auto">
              <a:xfrm>
                <a:off x="1942" y="1920"/>
                <a:ext cx="11" cy="3"/>
              </a:xfrm>
              <a:custGeom>
                <a:avLst/>
                <a:gdLst>
                  <a:gd name="T0" fmla="*/ 57 w 57"/>
                  <a:gd name="T1" fmla="*/ 18 h 18"/>
                  <a:gd name="T2" fmla="*/ 2 w 57"/>
                  <a:gd name="T3" fmla="*/ 0 h 18"/>
                  <a:gd name="T4" fmla="*/ 0 w 57"/>
                  <a:gd name="T5" fmla="*/ 6 h 18"/>
                  <a:gd name="T6" fmla="*/ 57 w 57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8"/>
                  <a:gd name="T14" fmla="*/ 57 w 5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8">
                    <a:moveTo>
                      <a:pt x="57" y="18"/>
                    </a:moveTo>
                    <a:lnTo>
                      <a:pt x="2" y="0"/>
                    </a:lnTo>
                    <a:lnTo>
                      <a:pt x="0" y="6"/>
                    </a:lnTo>
                    <a:lnTo>
                      <a:pt x="57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2" name="Line 60"/>
              <p:cNvSpPr>
                <a:spLocks noChangeShapeType="1"/>
              </p:cNvSpPr>
              <p:nvPr/>
            </p:nvSpPr>
            <p:spPr bwMode="auto">
              <a:xfrm flipH="1">
                <a:off x="1942" y="19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3" name="Freeform 61"/>
              <p:cNvSpPr>
                <a:spLocks/>
              </p:cNvSpPr>
              <p:nvPr/>
            </p:nvSpPr>
            <p:spPr bwMode="auto">
              <a:xfrm>
                <a:off x="1934" y="1922"/>
                <a:ext cx="29" cy="53"/>
              </a:xfrm>
              <a:custGeom>
                <a:avLst/>
                <a:gdLst>
                  <a:gd name="T0" fmla="*/ 155 w 155"/>
                  <a:gd name="T1" fmla="*/ 23 h 240"/>
                  <a:gd name="T2" fmla="*/ 99 w 155"/>
                  <a:gd name="T3" fmla="*/ 12 h 240"/>
                  <a:gd name="T4" fmla="*/ 42 w 155"/>
                  <a:gd name="T5" fmla="*/ 0 h 240"/>
                  <a:gd name="T6" fmla="*/ 0 w 155"/>
                  <a:gd name="T7" fmla="*/ 218 h 240"/>
                  <a:gd name="T8" fmla="*/ 56 w 155"/>
                  <a:gd name="T9" fmla="*/ 229 h 240"/>
                  <a:gd name="T10" fmla="*/ 113 w 155"/>
                  <a:gd name="T11" fmla="*/ 240 h 240"/>
                  <a:gd name="T12" fmla="*/ 155 w 155"/>
                  <a:gd name="T13" fmla="*/ 23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240"/>
                  <a:gd name="T23" fmla="*/ 155 w 15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240">
                    <a:moveTo>
                      <a:pt x="155" y="23"/>
                    </a:moveTo>
                    <a:lnTo>
                      <a:pt x="99" y="12"/>
                    </a:lnTo>
                    <a:lnTo>
                      <a:pt x="42" y="0"/>
                    </a:lnTo>
                    <a:lnTo>
                      <a:pt x="0" y="218"/>
                    </a:lnTo>
                    <a:lnTo>
                      <a:pt x="56" y="229"/>
                    </a:lnTo>
                    <a:lnTo>
                      <a:pt x="113" y="240"/>
                    </a:lnTo>
                    <a:lnTo>
                      <a:pt x="15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4" name="Freeform 62"/>
              <p:cNvSpPr>
                <a:spLocks/>
              </p:cNvSpPr>
              <p:nvPr/>
            </p:nvSpPr>
            <p:spPr bwMode="auto">
              <a:xfrm>
                <a:off x="1934" y="1922"/>
                <a:ext cx="29" cy="53"/>
              </a:xfrm>
              <a:custGeom>
                <a:avLst/>
                <a:gdLst>
                  <a:gd name="T0" fmla="*/ 155 w 155"/>
                  <a:gd name="T1" fmla="*/ 23 h 240"/>
                  <a:gd name="T2" fmla="*/ 99 w 155"/>
                  <a:gd name="T3" fmla="*/ 12 h 240"/>
                  <a:gd name="T4" fmla="*/ 42 w 155"/>
                  <a:gd name="T5" fmla="*/ 0 h 240"/>
                  <a:gd name="T6" fmla="*/ 0 w 155"/>
                  <a:gd name="T7" fmla="*/ 218 h 240"/>
                  <a:gd name="T8" fmla="*/ 56 w 155"/>
                  <a:gd name="T9" fmla="*/ 229 h 240"/>
                  <a:gd name="T10" fmla="*/ 113 w 155"/>
                  <a:gd name="T11" fmla="*/ 240 h 240"/>
                  <a:gd name="T12" fmla="*/ 155 w 155"/>
                  <a:gd name="T13" fmla="*/ 23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240"/>
                  <a:gd name="T23" fmla="*/ 155 w 15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240">
                    <a:moveTo>
                      <a:pt x="155" y="23"/>
                    </a:moveTo>
                    <a:lnTo>
                      <a:pt x="99" y="12"/>
                    </a:lnTo>
                    <a:lnTo>
                      <a:pt x="42" y="0"/>
                    </a:lnTo>
                    <a:lnTo>
                      <a:pt x="0" y="218"/>
                    </a:lnTo>
                    <a:lnTo>
                      <a:pt x="56" y="229"/>
                    </a:lnTo>
                    <a:lnTo>
                      <a:pt x="113" y="240"/>
                    </a:lnTo>
                    <a:lnTo>
                      <a:pt x="155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5" name="Freeform 63"/>
              <p:cNvSpPr>
                <a:spLocks/>
              </p:cNvSpPr>
              <p:nvPr/>
            </p:nvSpPr>
            <p:spPr bwMode="auto">
              <a:xfrm>
                <a:off x="1934" y="1971"/>
                <a:ext cx="11" cy="1"/>
              </a:xfrm>
              <a:custGeom>
                <a:avLst/>
                <a:gdLst>
                  <a:gd name="T0" fmla="*/ 57 w 57"/>
                  <a:gd name="T1" fmla="*/ 11 h 11"/>
                  <a:gd name="T2" fmla="*/ 1 w 57"/>
                  <a:gd name="T3" fmla="*/ 0 h 11"/>
                  <a:gd name="T4" fmla="*/ 0 w 57"/>
                  <a:gd name="T5" fmla="*/ 7 h 11"/>
                  <a:gd name="T6" fmla="*/ 57 w 57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1"/>
                  <a:gd name="T14" fmla="*/ 57 w 57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1">
                    <a:moveTo>
                      <a:pt x="57" y="11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6" name="Line 64"/>
              <p:cNvSpPr>
                <a:spLocks noChangeShapeType="1"/>
              </p:cNvSpPr>
              <p:nvPr/>
            </p:nvSpPr>
            <p:spPr bwMode="auto">
              <a:xfrm flipH="1">
                <a:off x="1934" y="19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7" name="Freeform 65"/>
              <p:cNvSpPr>
                <a:spLocks/>
              </p:cNvSpPr>
              <p:nvPr/>
            </p:nvSpPr>
            <p:spPr bwMode="auto">
              <a:xfrm>
                <a:off x="1931" y="1972"/>
                <a:ext cx="24" cy="54"/>
              </a:xfrm>
              <a:custGeom>
                <a:avLst/>
                <a:gdLst>
                  <a:gd name="T0" fmla="*/ 134 w 134"/>
                  <a:gd name="T1" fmla="*/ 9 h 237"/>
                  <a:gd name="T2" fmla="*/ 76 w 134"/>
                  <a:gd name="T3" fmla="*/ 4 h 237"/>
                  <a:gd name="T4" fmla="*/ 19 w 134"/>
                  <a:gd name="T5" fmla="*/ 0 h 237"/>
                  <a:gd name="T6" fmla="*/ 0 w 134"/>
                  <a:gd name="T7" fmla="*/ 228 h 237"/>
                  <a:gd name="T8" fmla="*/ 57 w 134"/>
                  <a:gd name="T9" fmla="*/ 233 h 237"/>
                  <a:gd name="T10" fmla="*/ 115 w 134"/>
                  <a:gd name="T11" fmla="*/ 237 h 237"/>
                  <a:gd name="T12" fmla="*/ 134 w 134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37"/>
                  <a:gd name="T23" fmla="*/ 134 w 134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37">
                    <a:moveTo>
                      <a:pt x="134" y="9"/>
                    </a:moveTo>
                    <a:lnTo>
                      <a:pt x="76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7" y="233"/>
                    </a:lnTo>
                    <a:lnTo>
                      <a:pt x="115" y="237"/>
                    </a:lnTo>
                    <a:lnTo>
                      <a:pt x="13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8" name="Freeform 66"/>
              <p:cNvSpPr>
                <a:spLocks/>
              </p:cNvSpPr>
              <p:nvPr/>
            </p:nvSpPr>
            <p:spPr bwMode="auto">
              <a:xfrm>
                <a:off x="1931" y="1972"/>
                <a:ext cx="24" cy="54"/>
              </a:xfrm>
              <a:custGeom>
                <a:avLst/>
                <a:gdLst>
                  <a:gd name="T0" fmla="*/ 134 w 134"/>
                  <a:gd name="T1" fmla="*/ 9 h 237"/>
                  <a:gd name="T2" fmla="*/ 76 w 134"/>
                  <a:gd name="T3" fmla="*/ 4 h 237"/>
                  <a:gd name="T4" fmla="*/ 19 w 134"/>
                  <a:gd name="T5" fmla="*/ 0 h 237"/>
                  <a:gd name="T6" fmla="*/ 0 w 134"/>
                  <a:gd name="T7" fmla="*/ 228 h 237"/>
                  <a:gd name="T8" fmla="*/ 57 w 134"/>
                  <a:gd name="T9" fmla="*/ 233 h 237"/>
                  <a:gd name="T10" fmla="*/ 115 w 134"/>
                  <a:gd name="T11" fmla="*/ 237 h 237"/>
                  <a:gd name="T12" fmla="*/ 134 w 134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37"/>
                  <a:gd name="T23" fmla="*/ 134 w 134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37">
                    <a:moveTo>
                      <a:pt x="134" y="9"/>
                    </a:moveTo>
                    <a:lnTo>
                      <a:pt x="76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7" y="233"/>
                    </a:lnTo>
                    <a:lnTo>
                      <a:pt x="115" y="237"/>
                    </a:lnTo>
                    <a:lnTo>
                      <a:pt x="13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89" name="Freeform 67"/>
              <p:cNvSpPr>
                <a:spLocks/>
              </p:cNvSpPr>
              <p:nvPr/>
            </p:nvSpPr>
            <p:spPr bwMode="auto">
              <a:xfrm>
                <a:off x="1931" y="2022"/>
                <a:ext cx="10" cy="1"/>
              </a:xfrm>
              <a:custGeom>
                <a:avLst/>
                <a:gdLst>
                  <a:gd name="T0" fmla="*/ 57 w 57"/>
                  <a:gd name="T1" fmla="*/ 5 h 7"/>
                  <a:gd name="T2" fmla="*/ 0 w 57"/>
                  <a:gd name="T3" fmla="*/ 0 h 7"/>
                  <a:gd name="T4" fmla="*/ 0 w 57"/>
                  <a:gd name="T5" fmla="*/ 7 h 7"/>
                  <a:gd name="T6" fmla="*/ 57 w 57"/>
                  <a:gd name="T7" fmla="*/ 5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7"/>
                  <a:gd name="T14" fmla="*/ 57 w 57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7">
                    <a:moveTo>
                      <a:pt x="57" y="5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5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0" name="Line 68"/>
              <p:cNvSpPr>
                <a:spLocks noChangeShapeType="1"/>
              </p:cNvSpPr>
              <p:nvPr/>
            </p:nvSpPr>
            <p:spPr bwMode="auto">
              <a:xfrm>
                <a:off x="1931" y="20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1" name="Freeform 69"/>
              <p:cNvSpPr>
                <a:spLocks/>
              </p:cNvSpPr>
              <p:nvPr/>
            </p:nvSpPr>
            <p:spPr bwMode="auto">
              <a:xfrm>
                <a:off x="1931" y="2023"/>
                <a:ext cx="23" cy="53"/>
              </a:xfrm>
              <a:custGeom>
                <a:avLst/>
                <a:gdLst>
                  <a:gd name="T0" fmla="*/ 115 w 122"/>
                  <a:gd name="T1" fmla="*/ 0 h 234"/>
                  <a:gd name="T2" fmla="*/ 57 w 122"/>
                  <a:gd name="T3" fmla="*/ 2 h 234"/>
                  <a:gd name="T4" fmla="*/ 0 w 122"/>
                  <a:gd name="T5" fmla="*/ 4 h 234"/>
                  <a:gd name="T6" fmla="*/ 6 w 122"/>
                  <a:gd name="T7" fmla="*/ 234 h 234"/>
                  <a:gd name="T8" fmla="*/ 64 w 122"/>
                  <a:gd name="T9" fmla="*/ 232 h 234"/>
                  <a:gd name="T10" fmla="*/ 122 w 122"/>
                  <a:gd name="T11" fmla="*/ 229 h 234"/>
                  <a:gd name="T12" fmla="*/ 115 w 122"/>
                  <a:gd name="T13" fmla="*/ 0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115" y="0"/>
                    </a:moveTo>
                    <a:lnTo>
                      <a:pt x="57" y="2"/>
                    </a:lnTo>
                    <a:lnTo>
                      <a:pt x="0" y="4"/>
                    </a:lnTo>
                    <a:lnTo>
                      <a:pt x="6" y="234"/>
                    </a:lnTo>
                    <a:lnTo>
                      <a:pt x="64" y="232"/>
                    </a:lnTo>
                    <a:lnTo>
                      <a:pt x="122" y="229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2" name="Freeform 70"/>
              <p:cNvSpPr>
                <a:spLocks/>
              </p:cNvSpPr>
              <p:nvPr/>
            </p:nvSpPr>
            <p:spPr bwMode="auto">
              <a:xfrm>
                <a:off x="1931" y="2023"/>
                <a:ext cx="23" cy="53"/>
              </a:xfrm>
              <a:custGeom>
                <a:avLst/>
                <a:gdLst>
                  <a:gd name="T0" fmla="*/ 115 w 122"/>
                  <a:gd name="T1" fmla="*/ 0 h 234"/>
                  <a:gd name="T2" fmla="*/ 57 w 122"/>
                  <a:gd name="T3" fmla="*/ 2 h 234"/>
                  <a:gd name="T4" fmla="*/ 0 w 122"/>
                  <a:gd name="T5" fmla="*/ 4 h 234"/>
                  <a:gd name="T6" fmla="*/ 6 w 122"/>
                  <a:gd name="T7" fmla="*/ 234 h 234"/>
                  <a:gd name="T8" fmla="*/ 64 w 122"/>
                  <a:gd name="T9" fmla="*/ 232 h 234"/>
                  <a:gd name="T10" fmla="*/ 122 w 122"/>
                  <a:gd name="T11" fmla="*/ 229 h 234"/>
                  <a:gd name="T12" fmla="*/ 115 w 122"/>
                  <a:gd name="T13" fmla="*/ 0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115" y="0"/>
                    </a:moveTo>
                    <a:lnTo>
                      <a:pt x="57" y="2"/>
                    </a:lnTo>
                    <a:lnTo>
                      <a:pt x="0" y="4"/>
                    </a:lnTo>
                    <a:lnTo>
                      <a:pt x="6" y="234"/>
                    </a:lnTo>
                    <a:lnTo>
                      <a:pt x="64" y="232"/>
                    </a:lnTo>
                    <a:lnTo>
                      <a:pt x="122" y="229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3" name="Freeform 71"/>
              <p:cNvSpPr>
                <a:spLocks/>
              </p:cNvSpPr>
              <p:nvPr/>
            </p:nvSpPr>
            <p:spPr bwMode="auto">
              <a:xfrm>
                <a:off x="1932" y="2076"/>
                <a:ext cx="10" cy="1"/>
              </a:xfrm>
              <a:custGeom>
                <a:avLst/>
                <a:gdLst>
                  <a:gd name="T0" fmla="*/ 58 w 58"/>
                  <a:gd name="T1" fmla="*/ 0 h 7"/>
                  <a:gd name="T2" fmla="*/ 0 w 58"/>
                  <a:gd name="T3" fmla="*/ 2 h 7"/>
                  <a:gd name="T4" fmla="*/ 0 w 58"/>
                  <a:gd name="T5" fmla="*/ 7 h 7"/>
                  <a:gd name="T6" fmla="*/ 58 w 58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58" y="0"/>
                    </a:moveTo>
                    <a:lnTo>
                      <a:pt x="0" y="2"/>
                    </a:lnTo>
                    <a:lnTo>
                      <a:pt x="0" y="7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4" name="Line 72"/>
              <p:cNvSpPr>
                <a:spLocks noChangeShapeType="1"/>
              </p:cNvSpPr>
              <p:nvPr/>
            </p:nvSpPr>
            <p:spPr bwMode="auto">
              <a:xfrm>
                <a:off x="1932" y="207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5" name="Freeform 73"/>
              <p:cNvSpPr>
                <a:spLocks/>
              </p:cNvSpPr>
              <p:nvPr/>
            </p:nvSpPr>
            <p:spPr bwMode="auto">
              <a:xfrm>
                <a:off x="1932" y="2074"/>
                <a:ext cx="28" cy="53"/>
              </a:xfrm>
              <a:custGeom>
                <a:avLst/>
                <a:gdLst>
                  <a:gd name="T0" fmla="*/ 116 w 146"/>
                  <a:gd name="T1" fmla="*/ 0 h 240"/>
                  <a:gd name="T2" fmla="*/ 58 w 146"/>
                  <a:gd name="T3" fmla="*/ 8 h 240"/>
                  <a:gd name="T4" fmla="*/ 0 w 146"/>
                  <a:gd name="T5" fmla="*/ 15 h 240"/>
                  <a:gd name="T6" fmla="*/ 30 w 146"/>
                  <a:gd name="T7" fmla="*/ 240 h 240"/>
                  <a:gd name="T8" fmla="*/ 88 w 146"/>
                  <a:gd name="T9" fmla="*/ 232 h 240"/>
                  <a:gd name="T10" fmla="*/ 146 w 146"/>
                  <a:gd name="T11" fmla="*/ 224 h 240"/>
                  <a:gd name="T12" fmla="*/ 116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6" y="0"/>
                    </a:moveTo>
                    <a:lnTo>
                      <a:pt x="58" y="8"/>
                    </a:lnTo>
                    <a:lnTo>
                      <a:pt x="0" y="15"/>
                    </a:lnTo>
                    <a:lnTo>
                      <a:pt x="30" y="240"/>
                    </a:lnTo>
                    <a:lnTo>
                      <a:pt x="88" y="232"/>
                    </a:lnTo>
                    <a:lnTo>
                      <a:pt x="146" y="224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6" name="Freeform 74"/>
              <p:cNvSpPr>
                <a:spLocks/>
              </p:cNvSpPr>
              <p:nvPr/>
            </p:nvSpPr>
            <p:spPr bwMode="auto">
              <a:xfrm>
                <a:off x="1932" y="2074"/>
                <a:ext cx="28" cy="53"/>
              </a:xfrm>
              <a:custGeom>
                <a:avLst/>
                <a:gdLst>
                  <a:gd name="T0" fmla="*/ 116 w 146"/>
                  <a:gd name="T1" fmla="*/ 0 h 240"/>
                  <a:gd name="T2" fmla="*/ 58 w 146"/>
                  <a:gd name="T3" fmla="*/ 8 h 240"/>
                  <a:gd name="T4" fmla="*/ 0 w 146"/>
                  <a:gd name="T5" fmla="*/ 15 h 240"/>
                  <a:gd name="T6" fmla="*/ 30 w 146"/>
                  <a:gd name="T7" fmla="*/ 240 h 240"/>
                  <a:gd name="T8" fmla="*/ 88 w 146"/>
                  <a:gd name="T9" fmla="*/ 232 h 240"/>
                  <a:gd name="T10" fmla="*/ 146 w 146"/>
                  <a:gd name="T11" fmla="*/ 224 h 240"/>
                  <a:gd name="T12" fmla="*/ 116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6" y="0"/>
                    </a:moveTo>
                    <a:lnTo>
                      <a:pt x="58" y="8"/>
                    </a:lnTo>
                    <a:lnTo>
                      <a:pt x="0" y="15"/>
                    </a:lnTo>
                    <a:lnTo>
                      <a:pt x="30" y="240"/>
                    </a:lnTo>
                    <a:lnTo>
                      <a:pt x="88" y="232"/>
                    </a:lnTo>
                    <a:lnTo>
                      <a:pt x="146" y="224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7" name="Freeform 75"/>
              <p:cNvSpPr>
                <a:spLocks/>
              </p:cNvSpPr>
              <p:nvPr/>
            </p:nvSpPr>
            <p:spPr bwMode="auto">
              <a:xfrm>
                <a:off x="1937" y="2126"/>
                <a:ext cx="12" cy="3"/>
              </a:xfrm>
              <a:custGeom>
                <a:avLst/>
                <a:gdLst>
                  <a:gd name="T0" fmla="*/ 58 w 58"/>
                  <a:gd name="T1" fmla="*/ 0 h 14"/>
                  <a:gd name="T2" fmla="*/ 0 w 58"/>
                  <a:gd name="T3" fmla="*/ 8 h 14"/>
                  <a:gd name="T4" fmla="*/ 3 w 58"/>
                  <a:gd name="T5" fmla="*/ 14 h 14"/>
                  <a:gd name="T6" fmla="*/ 58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58" y="0"/>
                    </a:moveTo>
                    <a:lnTo>
                      <a:pt x="0" y="8"/>
                    </a:lnTo>
                    <a:lnTo>
                      <a:pt x="3" y="1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8" name="Line 76"/>
              <p:cNvSpPr>
                <a:spLocks noChangeShapeType="1"/>
              </p:cNvSpPr>
              <p:nvPr/>
            </p:nvSpPr>
            <p:spPr bwMode="auto">
              <a:xfrm>
                <a:off x="1937" y="2127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199" name="Freeform 77"/>
              <p:cNvSpPr>
                <a:spLocks/>
              </p:cNvSpPr>
              <p:nvPr/>
            </p:nvSpPr>
            <p:spPr bwMode="auto">
              <a:xfrm>
                <a:off x="1939" y="2123"/>
                <a:ext cx="30" cy="53"/>
              </a:xfrm>
              <a:custGeom>
                <a:avLst/>
                <a:gdLst>
                  <a:gd name="T0" fmla="*/ 111 w 165"/>
                  <a:gd name="T1" fmla="*/ 0 h 238"/>
                  <a:gd name="T2" fmla="*/ 55 w 165"/>
                  <a:gd name="T3" fmla="*/ 15 h 238"/>
                  <a:gd name="T4" fmla="*/ 0 w 165"/>
                  <a:gd name="T5" fmla="*/ 29 h 238"/>
                  <a:gd name="T6" fmla="*/ 54 w 165"/>
                  <a:gd name="T7" fmla="*/ 238 h 238"/>
                  <a:gd name="T8" fmla="*/ 110 w 165"/>
                  <a:gd name="T9" fmla="*/ 224 h 238"/>
                  <a:gd name="T10" fmla="*/ 165 w 165"/>
                  <a:gd name="T11" fmla="*/ 209 h 238"/>
                  <a:gd name="T12" fmla="*/ 111 w 165"/>
                  <a:gd name="T13" fmla="*/ 0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38"/>
                  <a:gd name="T23" fmla="*/ 165 w 165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38">
                    <a:moveTo>
                      <a:pt x="111" y="0"/>
                    </a:moveTo>
                    <a:lnTo>
                      <a:pt x="55" y="15"/>
                    </a:lnTo>
                    <a:lnTo>
                      <a:pt x="0" y="29"/>
                    </a:lnTo>
                    <a:lnTo>
                      <a:pt x="54" y="238"/>
                    </a:lnTo>
                    <a:lnTo>
                      <a:pt x="110" y="224"/>
                    </a:lnTo>
                    <a:lnTo>
                      <a:pt x="165" y="209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0" name="Freeform 78"/>
              <p:cNvSpPr>
                <a:spLocks/>
              </p:cNvSpPr>
              <p:nvPr/>
            </p:nvSpPr>
            <p:spPr bwMode="auto">
              <a:xfrm>
                <a:off x="1939" y="2123"/>
                <a:ext cx="30" cy="53"/>
              </a:xfrm>
              <a:custGeom>
                <a:avLst/>
                <a:gdLst>
                  <a:gd name="T0" fmla="*/ 111 w 165"/>
                  <a:gd name="T1" fmla="*/ 0 h 238"/>
                  <a:gd name="T2" fmla="*/ 55 w 165"/>
                  <a:gd name="T3" fmla="*/ 15 h 238"/>
                  <a:gd name="T4" fmla="*/ 0 w 165"/>
                  <a:gd name="T5" fmla="*/ 29 h 238"/>
                  <a:gd name="T6" fmla="*/ 54 w 165"/>
                  <a:gd name="T7" fmla="*/ 238 h 238"/>
                  <a:gd name="T8" fmla="*/ 110 w 165"/>
                  <a:gd name="T9" fmla="*/ 224 h 238"/>
                  <a:gd name="T10" fmla="*/ 165 w 165"/>
                  <a:gd name="T11" fmla="*/ 209 h 238"/>
                  <a:gd name="T12" fmla="*/ 111 w 165"/>
                  <a:gd name="T13" fmla="*/ 0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38"/>
                  <a:gd name="T23" fmla="*/ 165 w 165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38">
                    <a:moveTo>
                      <a:pt x="111" y="0"/>
                    </a:moveTo>
                    <a:lnTo>
                      <a:pt x="55" y="15"/>
                    </a:lnTo>
                    <a:lnTo>
                      <a:pt x="0" y="29"/>
                    </a:lnTo>
                    <a:lnTo>
                      <a:pt x="54" y="238"/>
                    </a:lnTo>
                    <a:lnTo>
                      <a:pt x="110" y="224"/>
                    </a:lnTo>
                    <a:lnTo>
                      <a:pt x="165" y="209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1" name="Freeform 79"/>
              <p:cNvSpPr>
                <a:spLocks/>
              </p:cNvSpPr>
              <p:nvPr/>
            </p:nvSpPr>
            <p:spPr bwMode="auto">
              <a:xfrm>
                <a:off x="1948" y="2173"/>
                <a:ext cx="10" cy="5"/>
              </a:xfrm>
              <a:custGeom>
                <a:avLst/>
                <a:gdLst>
                  <a:gd name="T0" fmla="*/ 56 w 56"/>
                  <a:gd name="T1" fmla="*/ 0 h 22"/>
                  <a:gd name="T2" fmla="*/ 0 w 56"/>
                  <a:gd name="T3" fmla="*/ 14 h 22"/>
                  <a:gd name="T4" fmla="*/ 2 w 56"/>
                  <a:gd name="T5" fmla="*/ 22 h 22"/>
                  <a:gd name="T6" fmla="*/ 56 w 56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2"/>
                  <a:gd name="T14" fmla="*/ 56 w 56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2">
                    <a:moveTo>
                      <a:pt x="56" y="0"/>
                    </a:moveTo>
                    <a:lnTo>
                      <a:pt x="0" y="14"/>
                    </a:lnTo>
                    <a:lnTo>
                      <a:pt x="2" y="2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2" name="Line 80"/>
              <p:cNvSpPr>
                <a:spLocks noChangeShapeType="1"/>
              </p:cNvSpPr>
              <p:nvPr/>
            </p:nvSpPr>
            <p:spPr bwMode="auto">
              <a:xfrm>
                <a:off x="1948" y="217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3" name="Freeform 81"/>
              <p:cNvSpPr>
                <a:spLocks/>
              </p:cNvSpPr>
              <p:nvPr/>
            </p:nvSpPr>
            <p:spPr bwMode="auto">
              <a:xfrm>
                <a:off x="1949" y="2168"/>
                <a:ext cx="34" cy="52"/>
              </a:xfrm>
              <a:custGeom>
                <a:avLst/>
                <a:gdLst>
                  <a:gd name="T0" fmla="*/ 107 w 183"/>
                  <a:gd name="T1" fmla="*/ 0 h 232"/>
                  <a:gd name="T2" fmla="*/ 54 w 183"/>
                  <a:gd name="T3" fmla="*/ 23 h 232"/>
                  <a:gd name="T4" fmla="*/ 0 w 183"/>
                  <a:gd name="T5" fmla="*/ 45 h 232"/>
                  <a:gd name="T6" fmla="*/ 77 w 183"/>
                  <a:gd name="T7" fmla="*/ 232 h 232"/>
                  <a:gd name="T8" fmla="*/ 130 w 183"/>
                  <a:gd name="T9" fmla="*/ 210 h 232"/>
                  <a:gd name="T10" fmla="*/ 183 w 183"/>
                  <a:gd name="T11" fmla="*/ 188 h 232"/>
                  <a:gd name="T12" fmla="*/ 107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7" y="0"/>
                    </a:moveTo>
                    <a:lnTo>
                      <a:pt x="54" y="23"/>
                    </a:lnTo>
                    <a:lnTo>
                      <a:pt x="0" y="45"/>
                    </a:lnTo>
                    <a:lnTo>
                      <a:pt x="77" y="232"/>
                    </a:lnTo>
                    <a:lnTo>
                      <a:pt x="130" y="210"/>
                    </a:lnTo>
                    <a:lnTo>
                      <a:pt x="183" y="188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4" name="Freeform 82"/>
              <p:cNvSpPr>
                <a:spLocks/>
              </p:cNvSpPr>
              <p:nvPr/>
            </p:nvSpPr>
            <p:spPr bwMode="auto">
              <a:xfrm>
                <a:off x="1949" y="2168"/>
                <a:ext cx="34" cy="52"/>
              </a:xfrm>
              <a:custGeom>
                <a:avLst/>
                <a:gdLst>
                  <a:gd name="T0" fmla="*/ 107 w 183"/>
                  <a:gd name="T1" fmla="*/ 0 h 232"/>
                  <a:gd name="T2" fmla="*/ 54 w 183"/>
                  <a:gd name="T3" fmla="*/ 23 h 232"/>
                  <a:gd name="T4" fmla="*/ 0 w 183"/>
                  <a:gd name="T5" fmla="*/ 45 h 232"/>
                  <a:gd name="T6" fmla="*/ 77 w 183"/>
                  <a:gd name="T7" fmla="*/ 232 h 232"/>
                  <a:gd name="T8" fmla="*/ 130 w 183"/>
                  <a:gd name="T9" fmla="*/ 210 h 232"/>
                  <a:gd name="T10" fmla="*/ 183 w 183"/>
                  <a:gd name="T11" fmla="*/ 188 h 232"/>
                  <a:gd name="T12" fmla="*/ 107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7" y="0"/>
                    </a:moveTo>
                    <a:lnTo>
                      <a:pt x="54" y="23"/>
                    </a:lnTo>
                    <a:lnTo>
                      <a:pt x="0" y="45"/>
                    </a:lnTo>
                    <a:lnTo>
                      <a:pt x="77" y="232"/>
                    </a:lnTo>
                    <a:lnTo>
                      <a:pt x="130" y="210"/>
                    </a:lnTo>
                    <a:lnTo>
                      <a:pt x="183" y="188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5" name="Freeform 83"/>
              <p:cNvSpPr>
                <a:spLocks/>
              </p:cNvSpPr>
              <p:nvPr/>
            </p:nvSpPr>
            <p:spPr bwMode="auto">
              <a:xfrm>
                <a:off x="1963" y="2215"/>
                <a:ext cx="9" cy="7"/>
              </a:xfrm>
              <a:custGeom>
                <a:avLst/>
                <a:gdLst>
                  <a:gd name="T0" fmla="*/ 53 w 53"/>
                  <a:gd name="T1" fmla="*/ 0 h 30"/>
                  <a:gd name="T2" fmla="*/ 0 w 53"/>
                  <a:gd name="T3" fmla="*/ 22 h 30"/>
                  <a:gd name="T4" fmla="*/ 3 w 53"/>
                  <a:gd name="T5" fmla="*/ 30 h 30"/>
                  <a:gd name="T6" fmla="*/ 53 w 53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0"/>
                  <a:gd name="T14" fmla="*/ 53 w 53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0">
                    <a:moveTo>
                      <a:pt x="53" y="0"/>
                    </a:moveTo>
                    <a:lnTo>
                      <a:pt x="0" y="22"/>
                    </a:lnTo>
                    <a:lnTo>
                      <a:pt x="3" y="3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6" name="Line 84"/>
              <p:cNvSpPr>
                <a:spLocks noChangeShapeType="1"/>
              </p:cNvSpPr>
              <p:nvPr/>
            </p:nvSpPr>
            <p:spPr bwMode="auto">
              <a:xfrm>
                <a:off x="1963" y="22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7" name="Freeform 85"/>
              <p:cNvSpPr>
                <a:spLocks/>
              </p:cNvSpPr>
              <p:nvPr/>
            </p:nvSpPr>
            <p:spPr bwMode="auto">
              <a:xfrm>
                <a:off x="1963" y="2208"/>
                <a:ext cx="37" cy="49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5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5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8" name="Freeform 86"/>
              <p:cNvSpPr>
                <a:spLocks/>
              </p:cNvSpPr>
              <p:nvPr/>
            </p:nvSpPr>
            <p:spPr bwMode="auto">
              <a:xfrm>
                <a:off x="1963" y="2208"/>
                <a:ext cx="37" cy="49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5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5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09" name="Freeform 87"/>
              <p:cNvSpPr>
                <a:spLocks/>
              </p:cNvSpPr>
              <p:nvPr/>
            </p:nvSpPr>
            <p:spPr bwMode="auto">
              <a:xfrm>
                <a:off x="1982" y="2250"/>
                <a:ext cx="9" cy="9"/>
              </a:xfrm>
              <a:custGeom>
                <a:avLst/>
                <a:gdLst>
                  <a:gd name="T0" fmla="*/ 49 w 49"/>
                  <a:gd name="T1" fmla="*/ 0 h 39"/>
                  <a:gd name="T2" fmla="*/ 0 w 49"/>
                  <a:gd name="T3" fmla="*/ 30 h 39"/>
                  <a:gd name="T4" fmla="*/ 6 w 49"/>
                  <a:gd name="T5" fmla="*/ 39 h 39"/>
                  <a:gd name="T6" fmla="*/ 49 w 49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0"/>
                    </a:moveTo>
                    <a:lnTo>
                      <a:pt x="0" y="30"/>
                    </a:lnTo>
                    <a:lnTo>
                      <a:pt x="6" y="3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0" name="Line 88"/>
              <p:cNvSpPr>
                <a:spLocks noChangeShapeType="1"/>
              </p:cNvSpPr>
              <p:nvPr/>
            </p:nvSpPr>
            <p:spPr bwMode="auto">
              <a:xfrm>
                <a:off x="1982" y="225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1" name="Freeform 89"/>
              <p:cNvSpPr>
                <a:spLocks/>
              </p:cNvSpPr>
              <p:nvPr/>
            </p:nvSpPr>
            <p:spPr bwMode="auto">
              <a:xfrm>
                <a:off x="1983" y="2242"/>
                <a:ext cx="37" cy="46"/>
              </a:xfrm>
              <a:custGeom>
                <a:avLst/>
                <a:gdLst>
                  <a:gd name="T0" fmla="*/ 87 w 198"/>
                  <a:gd name="T1" fmla="*/ 0 h 202"/>
                  <a:gd name="T2" fmla="*/ 43 w 198"/>
                  <a:gd name="T3" fmla="*/ 39 h 202"/>
                  <a:gd name="T4" fmla="*/ 0 w 198"/>
                  <a:gd name="T5" fmla="*/ 78 h 202"/>
                  <a:gd name="T6" fmla="*/ 111 w 198"/>
                  <a:gd name="T7" fmla="*/ 202 h 202"/>
                  <a:gd name="T8" fmla="*/ 154 w 198"/>
                  <a:gd name="T9" fmla="*/ 163 h 202"/>
                  <a:gd name="T10" fmla="*/ 198 w 198"/>
                  <a:gd name="T11" fmla="*/ 124 h 202"/>
                  <a:gd name="T12" fmla="*/ 87 w 198"/>
                  <a:gd name="T13" fmla="*/ 0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2"/>
                  <a:gd name="T23" fmla="*/ 198 w 198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2">
                    <a:moveTo>
                      <a:pt x="87" y="0"/>
                    </a:moveTo>
                    <a:lnTo>
                      <a:pt x="43" y="39"/>
                    </a:lnTo>
                    <a:lnTo>
                      <a:pt x="0" y="78"/>
                    </a:lnTo>
                    <a:lnTo>
                      <a:pt x="111" y="202"/>
                    </a:lnTo>
                    <a:lnTo>
                      <a:pt x="154" y="163"/>
                    </a:lnTo>
                    <a:lnTo>
                      <a:pt x="198" y="124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2" name="Freeform 90"/>
              <p:cNvSpPr>
                <a:spLocks/>
              </p:cNvSpPr>
              <p:nvPr/>
            </p:nvSpPr>
            <p:spPr bwMode="auto">
              <a:xfrm>
                <a:off x="1983" y="2242"/>
                <a:ext cx="37" cy="46"/>
              </a:xfrm>
              <a:custGeom>
                <a:avLst/>
                <a:gdLst>
                  <a:gd name="T0" fmla="*/ 87 w 198"/>
                  <a:gd name="T1" fmla="*/ 0 h 202"/>
                  <a:gd name="T2" fmla="*/ 43 w 198"/>
                  <a:gd name="T3" fmla="*/ 39 h 202"/>
                  <a:gd name="T4" fmla="*/ 0 w 198"/>
                  <a:gd name="T5" fmla="*/ 78 h 202"/>
                  <a:gd name="T6" fmla="*/ 111 w 198"/>
                  <a:gd name="T7" fmla="*/ 202 h 202"/>
                  <a:gd name="T8" fmla="*/ 154 w 198"/>
                  <a:gd name="T9" fmla="*/ 163 h 202"/>
                  <a:gd name="T10" fmla="*/ 198 w 198"/>
                  <a:gd name="T11" fmla="*/ 124 h 202"/>
                  <a:gd name="T12" fmla="*/ 87 w 198"/>
                  <a:gd name="T13" fmla="*/ 0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2"/>
                  <a:gd name="T23" fmla="*/ 198 w 198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2">
                    <a:moveTo>
                      <a:pt x="87" y="0"/>
                    </a:moveTo>
                    <a:lnTo>
                      <a:pt x="43" y="39"/>
                    </a:lnTo>
                    <a:lnTo>
                      <a:pt x="0" y="78"/>
                    </a:lnTo>
                    <a:lnTo>
                      <a:pt x="111" y="202"/>
                    </a:lnTo>
                    <a:lnTo>
                      <a:pt x="154" y="163"/>
                    </a:lnTo>
                    <a:lnTo>
                      <a:pt x="198" y="124"/>
                    </a:lnTo>
                    <a:lnTo>
                      <a:pt x="8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3" name="Freeform 91"/>
              <p:cNvSpPr>
                <a:spLocks/>
              </p:cNvSpPr>
              <p:nvPr/>
            </p:nvSpPr>
            <p:spPr bwMode="auto">
              <a:xfrm>
                <a:off x="2003" y="2278"/>
                <a:ext cx="9" cy="11"/>
              </a:xfrm>
              <a:custGeom>
                <a:avLst/>
                <a:gdLst>
                  <a:gd name="T0" fmla="*/ 43 w 43"/>
                  <a:gd name="T1" fmla="*/ 0 h 47"/>
                  <a:gd name="T2" fmla="*/ 0 w 43"/>
                  <a:gd name="T3" fmla="*/ 39 h 47"/>
                  <a:gd name="T4" fmla="*/ 10 w 43"/>
                  <a:gd name="T5" fmla="*/ 47 h 47"/>
                  <a:gd name="T6" fmla="*/ 43 w 43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7"/>
                  <a:gd name="T14" fmla="*/ 43 w 43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7">
                    <a:moveTo>
                      <a:pt x="43" y="0"/>
                    </a:moveTo>
                    <a:lnTo>
                      <a:pt x="0" y="39"/>
                    </a:lnTo>
                    <a:lnTo>
                      <a:pt x="10" y="4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4" name="Line 92"/>
              <p:cNvSpPr>
                <a:spLocks noChangeShapeType="1"/>
              </p:cNvSpPr>
              <p:nvPr/>
            </p:nvSpPr>
            <p:spPr bwMode="auto">
              <a:xfrm>
                <a:off x="2003" y="2288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5" name="Freeform 93"/>
              <p:cNvSpPr>
                <a:spLocks/>
              </p:cNvSpPr>
              <p:nvPr/>
            </p:nvSpPr>
            <p:spPr bwMode="auto">
              <a:xfrm>
                <a:off x="2005" y="2268"/>
                <a:ext cx="36" cy="39"/>
              </a:xfrm>
              <a:custGeom>
                <a:avLst/>
                <a:gdLst>
                  <a:gd name="T0" fmla="*/ 67 w 188"/>
                  <a:gd name="T1" fmla="*/ 0 h 180"/>
                  <a:gd name="T2" fmla="*/ 33 w 188"/>
                  <a:gd name="T3" fmla="*/ 46 h 180"/>
                  <a:gd name="T4" fmla="*/ 0 w 188"/>
                  <a:gd name="T5" fmla="*/ 93 h 180"/>
                  <a:gd name="T6" fmla="*/ 121 w 188"/>
                  <a:gd name="T7" fmla="*/ 180 h 180"/>
                  <a:gd name="T8" fmla="*/ 154 w 188"/>
                  <a:gd name="T9" fmla="*/ 133 h 180"/>
                  <a:gd name="T10" fmla="*/ 188 w 188"/>
                  <a:gd name="T11" fmla="*/ 86 h 180"/>
                  <a:gd name="T12" fmla="*/ 67 w 188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0"/>
                  <a:gd name="T23" fmla="*/ 188 w 188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0">
                    <a:moveTo>
                      <a:pt x="67" y="0"/>
                    </a:moveTo>
                    <a:lnTo>
                      <a:pt x="33" y="46"/>
                    </a:lnTo>
                    <a:lnTo>
                      <a:pt x="0" y="93"/>
                    </a:lnTo>
                    <a:lnTo>
                      <a:pt x="121" y="180"/>
                    </a:lnTo>
                    <a:lnTo>
                      <a:pt x="154" y="133"/>
                    </a:lnTo>
                    <a:lnTo>
                      <a:pt x="188" y="86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6" name="Freeform 94"/>
              <p:cNvSpPr>
                <a:spLocks/>
              </p:cNvSpPr>
              <p:nvPr/>
            </p:nvSpPr>
            <p:spPr bwMode="auto">
              <a:xfrm>
                <a:off x="2005" y="2268"/>
                <a:ext cx="36" cy="39"/>
              </a:xfrm>
              <a:custGeom>
                <a:avLst/>
                <a:gdLst>
                  <a:gd name="T0" fmla="*/ 67 w 188"/>
                  <a:gd name="T1" fmla="*/ 0 h 180"/>
                  <a:gd name="T2" fmla="*/ 33 w 188"/>
                  <a:gd name="T3" fmla="*/ 46 h 180"/>
                  <a:gd name="T4" fmla="*/ 0 w 188"/>
                  <a:gd name="T5" fmla="*/ 93 h 180"/>
                  <a:gd name="T6" fmla="*/ 121 w 188"/>
                  <a:gd name="T7" fmla="*/ 180 h 180"/>
                  <a:gd name="T8" fmla="*/ 154 w 188"/>
                  <a:gd name="T9" fmla="*/ 133 h 180"/>
                  <a:gd name="T10" fmla="*/ 188 w 188"/>
                  <a:gd name="T11" fmla="*/ 86 h 180"/>
                  <a:gd name="T12" fmla="*/ 67 w 188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0"/>
                  <a:gd name="T23" fmla="*/ 188 w 188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0">
                    <a:moveTo>
                      <a:pt x="67" y="0"/>
                    </a:moveTo>
                    <a:lnTo>
                      <a:pt x="33" y="46"/>
                    </a:lnTo>
                    <a:lnTo>
                      <a:pt x="0" y="93"/>
                    </a:lnTo>
                    <a:lnTo>
                      <a:pt x="121" y="180"/>
                    </a:lnTo>
                    <a:lnTo>
                      <a:pt x="154" y="133"/>
                    </a:lnTo>
                    <a:lnTo>
                      <a:pt x="188" y="86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7" name="Freeform 95"/>
              <p:cNvSpPr>
                <a:spLocks/>
              </p:cNvSpPr>
              <p:nvPr/>
            </p:nvSpPr>
            <p:spPr bwMode="auto">
              <a:xfrm>
                <a:off x="2028" y="2297"/>
                <a:ext cx="6" cy="13"/>
              </a:xfrm>
              <a:custGeom>
                <a:avLst/>
                <a:gdLst>
                  <a:gd name="T0" fmla="*/ 33 w 33"/>
                  <a:gd name="T1" fmla="*/ 0 h 54"/>
                  <a:gd name="T2" fmla="*/ 0 w 33"/>
                  <a:gd name="T3" fmla="*/ 47 h 54"/>
                  <a:gd name="T4" fmla="*/ 6 w 33"/>
                  <a:gd name="T5" fmla="*/ 50 h 54"/>
                  <a:gd name="T6" fmla="*/ 15 w 33"/>
                  <a:gd name="T7" fmla="*/ 54 h 54"/>
                  <a:gd name="T8" fmla="*/ 33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33" y="0"/>
                    </a:moveTo>
                    <a:lnTo>
                      <a:pt x="0" y="47"/>
                    </a:lnTo>
                    <a:lnTo>
                      <a:pt x="6" y="50"/>
                    </a:lnTo>
                    <a:lnTo>
                      <a:pt x="15" y="5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8" name="Freeform 96"/>
              <p:cNvSpPr>
                <a:spLocks/>
              </p:cNvSpPr>
              <p:nvPr/>
            </p:nvSpPr>
            <p:spPr bwMode="auto">
              <a:xfrm>
                <a:off x="2028" y="2307"/>
                <a:ext cx="2" cy="3"/>
              </a:xfrm>
              <a:custGeom>
                <a:avLst/>
                <a:gdLst>
                  <a:gd name="T0" fmla="*/ 0 w 15"/>
                  <a:gd name="T1" fmla="*/ 0 h 7"/>
                  <a:gd name="T2" fmla="*/ 6 w 15"/>
                  <a:gd name="T3" fmla="*/ 3 h 7"/>
                  <a:gd name="T4" fmla="*/ 15 w 15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7"/>
                  <a:gd name="T11" fmla="*/ 15 w 15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7">
                    <a:moveTo>
                      <a:pt x="0" y="0"/>
                    </a:moveTo>
                    <a:lnTo>
                      <a:pt x="6" y="3"/>
                    </a:lnTo>
                    <a:lnTo>
                      <a:pt x="15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19" name="Freeform 97"/>
              <p:cNvSpPr>
                <a:spLocks/>
              </p:cNvSpPr>
              <p:nvPr/>
            </p:nvSpPr>
            <p:spPr bwMode="auto">
              <a:xfrm>
                <a:off x="2030" y="2286"/>
                <a:ext cx="32" cy="33"/>
              </a:xfrm>
              <a:custGeom>
                <a:avLst/>
                <a:gdLst>
                  <a:gd name="T0" fmla="*/ 37 w 166"/>
                  <a:gd name="T1" fmla="*/ 0 h 152"/>
                  <a:gd name="T2" fmla="*/ 18 w 166"/>
                  <a:gd name="T3" fmla="*/ 54 h 152"/>
                  <a:gd name="T4" fmla="*/ 0 w 166"/>
                  <a:gd name="T5" fmla="*/ 108 h 152"/>
                  <a:gd name="T6" fmla="*/ 128 w 166"/>
                  <a:gd name="T7" fmla="*/ 152 h 152"/>
                  <a:gd name="T8" fmla="*/ 147 w 166"/>
                  <a:gd name="T9" fmla="*/ 97 h 152"/>
                  <a:gd name="T10" fmla="*/ 166 w 166"/>
                  <a:gd name="T11" fmla="*/ 43 h 152"/>
                  <a:gd name="T12" fmla="*/ 37 w 166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37" y="0"/>
                    </a:moveTo>
                    <a:lnTo>
                      <a:pt x="18" y="54"/>
                    </a:lnTo>
                    <a:lnTo>
                      <a:pt x="0" y="108"/>
                    </a:lnTo>
                    <a:lnTo>
                      <a:pt x="128" y="152"/>
                    </a:lnTo>
                    <a:lnTo>
                      <a:pt x="147" y="97"/>
                    </a:lnTo>
                    <a:lnTo>
                      <a:pt x="166" y="4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0" name="Freeform 98"/>
              <p:cNvSpPr>
                <a:spLocks/>
              </p:cNvSpPr>
              <p:nvPr/>
            </p:nvSpPr>
            <p:spPr bwMode="auto">
              <a:xfrm>
                <a:off x="2030" y="2286"/>
                <a:ext cx="32" cy="33"/>
              </a:xfrm>
              <a:custGeom>
                <a:avLst/>
                <a:gdLst>
                  <a:gd name="T0" fmla="*/ 37 w 166"/>
                  <a:gd name="T1" fmla="*/ 0 h 152"/>
                  <a:gd name="T2" fmla="*/ 18 w 166"/>
                  <a:gd name="T3" fmla="*/ 54 h 152"/>
                  <a:gd name="T4" fmla="*/ 0 w 166"/>
                  <a:gd name="T5" fmla="*/ 108 h 152"/>
                  <a:gd name="T6" fmla="*/ 128 w 166"/>
                  <a:gd name="T7" fmla="*/ 152 h 152"/>
                  <a:gd name="T8" fmla="*/ 147 w 166"/>
                  <a:gd name="T9" fmla="*/ 97 h 152"/>
                  <a:gd name="T10" fmla="*/ 166 w 166"/>
                  <a:gd name="T11" fmla="*/ 43 h 152"/>
                  <a:gd name="T12" fmla="*/ 37 w 166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37" y="0"/>
                    </a:moveTo>
                    <a:lnTo>
                      <a:pt x="18" y="54"/>
                    </a:lnTo>
                    <a:lnTo>
                      <a:pt x="0" y="108"/>
                    </a:lnTo>
                    <a:lnTo>
                      <a:pt x="128" y="152"/>
                    </a:lnTo>
                    <a:lnTo>
                      <a:pt x="147" y="97"/>
                    </a:lnTo>
                    <a:lnTo>
                      <a:pt x="166" y="43"/>
                    </a:lnTo>
                    <a:lnTo>
                      <a:pt x="3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1" name="Freeform 99"/>
              <p:cNvSpPr>
                <a:spLocks/>
              </p:cNvSpPr>
              <p:nvPr/>
            </p:nvSpPr>
            <p:spPr bwMode="auto">
              <a:xfrm>
                <a:off x="2055" y="2307"/>
                <a:ext cx="2" cy="13"/>
              </a:xfrm>
              <a:custGeom>
                <a:avLst/>
                <a:gdLst>
                  <a:gd name="T0" fmla="*/ 19 w 19"/>
                  <a:gd name="T1" fmla="*/ 0 h 58"/>
                  <a:gd name="T2" fmla="*/ 0 w 19"/>
                  <a:gd name="T3" fmla="*/ 55 h 58"/>
                  <a:gd name="T4" fmla="*/ 7 w 19"/>
                  <a:gd name="T5" fmla="*/ 57 h 58"/>
                  <a:gd name="T6" fmla="*/ 19 w 19"/>
                  <a:gd name="T7" fmla="*/ 58 h 58"/>
                  <a:gd name="T8" fmla="*/ 19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19" y="0"/>
                    </a:moveTo>
                    <a:lnTo>
                      <a:pt x="0" y="55"/>
                    </a:lnTo>
                    <a:lnTo>
                      <a:pt x="7" y="57"/>
                    </a:lnTo>
                    <a:lnTo>
                      <a:pt x="19" y="5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2" name="Freeform 100"/>
              <p:cNvSpPr>
                <a:spLocks/>
              </p:cNvSpPr>
              <p:nvPr/>
            </p:nvSpPr>
            <p:spPr bwMode="auto">
              <a:xfrm>
                <a:off x="2055" y="2319"/>
                <a:ext cx="2" cy="1"/>
              </a:xfrm>
              <a:custGeom>
                <a:avLst/>
                <a:gdLst>
                  <a:gd name="T0" fmla="*/ 0 w 19"/>
                  <a:gd name="T1" fmla="*/ 0 h 3"/>
                  <a:gd name="T2" fmla="*/ 7 w 19"/>
                  <a:gd name="T3" fmla="*/ 2 h 3"/>
                  <a:gd name="T4" fmla="*/ 19 w 19"/>
                  <a:gd name="T5" fmla="*/ 3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0"/>
                    </a:moveTo>
                    <a:lnTo>
                      <a:pt x="7" y="2"/>
                    </a:lnTo>
                    <a:lnTo>
                      <a:pt x="19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3" name="Freeform 101"/>
              <p:cNvSpPr>
                <a:spLocks/>
              </p:cNvSpPr>
              <p:nvPr/>
            </p:nvSpPr>
            <p:spPr bwMode="auto">
              <a:xfrm>
                <a:off x="2057" y="2293"/>
                <a:ext cx="26" cy="27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4" name="Freeform 102"/>
              <p:cNvSpPr>
                <a:spLocks/>
              </p:cNvSpPr>
              <p:nvPr/>
            </p:nvSpPr>
            <p:spPr bwMode="auto">
              <a:xfrm>
                <a:off x="2057" y="2293"/>
                <a:ext cx="26" cy="27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5" name="Freeform 103"/>
              <p:cNvSpPr>
                <a:spLocks/>
              </p:cNvSpPr>
              <p:nvPr/>
            </p:nvSpPr>
            <p:spPr bwMode="auto">
              <a:xfrm>
                <a:off x="2083" y="2307"/>
                <a:ext cx="3" cy="13"/>
              </a:xfrm>
              <a:custGeom>
                <a:avLst/>
                <a:gdLst>
                  <a:gd name="T0" fmla="*/ 0 w 19"/>
                  <a:gd name="T1" fmla="*/ 0 h 58"/>
                  <a:gd name="T2" fmla="*/ 0 w 19"/>
                  <a:gd name="T3" fmla="*/ 58 h 58"/>
                  <a:gd name="T4" fmla="*/ 7 w 19"/>
                  <a:gd name="T5" fmla="*/ 58 h 58"/>
                  <a:gd name="T6" fmla="*/ 19 w 19"/>
                  <a:gd name="T7" fmla="*/ 55 h 58"/>
                  <a:gd name="T8" fmla="*/ 0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0" y="0"/>
                    </a:moveTo>
                    <a:lnTo>
                      <a:pt x="0" y="58"/>
                    </a:lnTo>
                    <a:lnTo>
                      <a:pt x="7" y="58"/>
                    </a:lnTo>
                    <a:lnTo>
                      <a:pt x="19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6" name="Freeform 104"/>
              <p:cNvSpPr>
                <a:spLocks/>
              </p:cNvSpPr>
              <p:nvPr/>
            </p:nvSpPr>
            <p:spPr bwMode="auto">
              <a:xfrm>
                <a:off x="2083" y="2319"/>
                <a:ext cx="3" cy="1"/>
              </a:xfrm>
              <a:custGeom>
                <a:avLst/>
                <a:gdLst>
                  <a:gd name="T0" fmla="*/ 0 w 19"/>
                  <a:gd name="T1" fmla="*/ 3 h 3"/>
                  <a:gd name="T2" fmla="*/ 7 w 19"/>
                  <a:gd name="T3" fmla="*/ 3 h 3"/>
                  <a:gd name="T4" fmla="*/ 19 w 19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3"/>
                    </a:moveTo>
                    <a:lnTo>
                      <a:pt x="7" y="3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7" name="Freeform 105"/>
              <p:cNvSpPr>
                <a:spLocks/>
              </p:cNvSpPr>
              <p:nvPr/>
            </p:nvSpPr>
            <p:spPr bwMode="auto">
              <a:xfrm>
                <a:off x="2079" y="2286"/>
                <a:ext cx="32" cy="33"/>
              </a:xfrm>
              <a:custGeom>
                <a:avLst/>
                <a:gdLst>
                  <a:gd name="T0" fmla="*/ 0 w 167"/>
                  <a:gd name="T1" fmla="*/ 43 h 152"/>
                  <a:gd name="T2" fmla="*/ 19 w 167"/>
                  <a:gd name="T3" fmla="*/ 97 h 152"/>
                  <a:gd name="T4" fmla="*/ 38 w 167"/>
                  <a:gd name="T5" fmla="*/ 152 h 152"/>
                  <a:gd name="T6" fmla="*/ 167 w 167"/>
                  <a:gd name="T7" fmla="*/ 108 h 152"/>
                  <a:gd name="T8" fmla="*/ 148 w 167"/>
                  <a:gd name="T9" fmla="*/ 54 h 152"/>
                  <a:gd name="T10" fmla="*/ 129 w 167"/>
                  <a:gd name="T11" fmla="*/ 0 h 152"/>
                  <a:gd name="T12" fmla="*/ 0 w 167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7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8" name="Freeform 106"/>
              <p:cNvSpPr>
                <a:spLocks/>
              </p:cNvSpPr>
              <p:nvPr/>
            </p:nvSpPr>
            <p:spPr bwMode="auto">
              <a:xfrm>
                <a:off x="2079" y="2286"/>
                <a:ext cx="32" cy="33"/>
              </a:xfrm>
              <a:custGeom>
                <a:avLst/>
                <a:gdLst>
                  <a:gd name="T0" fmla="*/ 0 w 167"/>
                  <a:gd name="T1" fmla="*/ 43 h 152"/>
                  <a:gd name="T2" fmla="*/ 19 w 167"/>
                  <a:gd name="T3" fmla="*/ 97 h 152"/>
                  <a:gd name="T4" fmla="*/ 38 w 167"/>
                  <a:gd name="T5" fmla="*/ 152 h 152"/>
                  <a:gd name="T6" fmla="*/ 167 w 167"/>
                  <a:gd name="T7" fmla="*/ 108 h 152"/>
                  <a:gd name="T8" fmla="*/ 148 w 167"/>
                  <a:gd name="T9" fmla="*/ 54 h 152"/>
                  <a:gd name="T10" fmla="*/ 129 w 167"/>
                  <a:gd name="T11" fmla="*/ 0 h 152"/>
                  <a:gd name="T12" fmla="*/ 0 w 167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7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29" name="Freeform 107"/>
              <p:cNvSpPr>
                <a:spLocks/>
              </p:cNvSpPr>
              <p:nvPr/>
            </p:nvSpPr>
            <p:spPr bwMode="auto">
              <a:xfrm>
                <a:off x="2106" y="2297"/>
                <a:ext cx="7" cy="13"/>
              </a:xfrm>
              <a:custGeom>
                <a:avLst/>
                <a:gdLst>
                  <a:gd name="T0" fmla="*/ 0 w 33"/>
                  <a:gd name="T1" fmla="*/ 0 h 54"/>
                  <a:gd name="T2" fmla="*/ 19 w 33"/>
                  <a:gd name="T3" fmla="*/ 54 h 54"/>
                  <a:gd name="T4" fmla="*/ 24 w 33"/>
                  <a:gd name="T5" fmla="*/ 52 h 54"/>
                  <a:gd name="T6" fmla="*/ 33 w 33"/>
                  <a:gd name="T7" fmla="*/ 47 h 54"/>
                  <a:gd name="T8" fmla="*/ 0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0" y="0"/>
                    </a:moveTo>
                    <a:lnTo>
                      <a:pt x="19" y="54"/>
                    </a:lnTo>
                    <a:lnTo>
                      <a:pt x="24" y="52"/>
                    </a:lnTo>
                    <a:lnTo>
                      <a:pt x="33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0" name="Freeform 108"/>
              <p:cNvSpPr>
                <a:spLocks/>
              </p:cNvSpPr>
              <p:nvPr/>
            </p:nvSpPr>
            <p:spPr bwMode="auto">
              <a:xfrm>
                <a:off x="2111" y="2307"/>
                <a:ext cx="2" cy="3"/>
              </a:xfrm>
              <a:custGeom>
                <a:avLst/>
                <a:gdLst>
                  <a:gd name="T0" fmla="*/ 0 w 14"/>
                  <a:gd name="T1" fmla="*/ 7 h 7"/>
                  <a:gd name="T2" fmla="*/ 5 w 14"/>
                  <a:gd name="T3" fmla="*/ 5 h 7"/>
                  <a:gd name="T4" fmla="*/ 14 w 14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7"/>
                  <a:gd name="T11" fmla="*/ 14 w 14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7">
                    <a:moveTo>
                      <a:pt x="0" y="7"/>
                    </a:moveTo>
                    <a:lnTo>
                      <a:pt x="5" y="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1" name="Freeform 109"/>
              <p:cNvSpPr>
                <a:spLocks/>
              </p:cNvSpPr>
              <p:nvPr/>
            </p:nvSpPr>
            <p:spPr bwMode="auto">
              <a:xfrm>
                <a:off x="2101" y="2269"/>
                <a:ext cx="34" cy="38"/>
              </a:xfrm>
              <a:custGeom>
                <a:avLst/>
                <a:gdLst>
                  <a:gd name="T0" fmla="*/ 0 w 187"/>
                  <a:gd name="T1" fmla="*/ 85 h 179"/>
                  <a:gd name="T2" fmla="*/ 33 w 187"/>
                  <a:gd name="T3" fmla="*/ 132 h 179"/>
                  <a:gd name="T4" fmla="*/ 66 w 187"/>
                  <a:gd name="T5" fmla="*/ 179 h 179"/>
                  <a:gd name="T6" fmla="*/ 187 w 187"/>
                  <a:gd name="T7" fmla="*/ 93 h 179"/>
                  <a:gd name="T8" fmla="*/ 154 w 187"/>
                  <a:gd name="T9" fmla="*/ 46 h 179"/>
                  <a:gd name="T10" fmla="*/ 121 w 187"/>
                  <a:gd name="T11" fmla="*/ 0 h 179"/>
                  <a:gd name="T12" fmla="*/ 0 w 187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179"/>
                  <a:gd name="T23" fmla="*/ 187 w 187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179">
                    <a:moveTo>
                      <a:pt x="0" y="85"/>
                    </a:moveTo>
                    <a:lnTo>
                      <a:pt x="33" y="132"/>
                    </a:lnTo>
                    <a:lnTo>
                      <a:pt x="66" y="179"/>
                    </a:lnTo>
                    <a:lnTo>
                      <a:pt x="187" y="93"/>
                    </a:lnTo>
                    <a:lnTo>
                      <a:pt x="154" y="46"/>
                    </a:lnTo>
                    <a:lnTo>
                      <a:pt x="121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2" name="Freeform 110"/>
              <p:cNvSpPr>
                <a:spLocks/>
              </p:cNvSpPr>
              <p:nvPr/>
            </p:nvSpPr>
            <p:spPr bwMode="auto">
              <a:xfrm>
                <a:off x="2101" y="2269"/>
                <a:ext cx="34" cy="38"/>
              </a:xfrm>
              <a:custGeom>
                <a:avLst/>
                <a:gdLst>
                  <a:gd name="T0" fmla="*/ 0 w 187"/>
                  <a:gd name="T1" fmla="*/ 85 h 179"/>
                  <a:gd name="T2" fmla="*/ 33 w 187"/>
                  <a:gd name="T3" fmla="*/ 132 h 179"/>
                  <a:gd name="T4" fmla="*/ 66 w 187"/>
                  <a:gd name="T5" fmla="*/ 179 h 179"/>
                  <a:gd name="T6" fmla="*/ 187 w 187"/>
                  <a:gd name="T7" fmla="*/ 93 h 179"/>
                  <a:gd name="T8" fmla="*/ 154 w 187"/>
                  <a:gd name="T9" fmla="*/ 46 h 179"/>
                  <a:gd name="T10" fmla="*/ 121 w 187"/>
                  <a:gd name="T11" fmla="*/ 0 h 179"/>
                  <a:gd name="T12" fmla="*/ 0 w 187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"/>
                  <a:gd name="T22" fmla="*/ 0 h 179"/>
                  <a:gd name="T23" fmla="*/ 187 w 187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" h="179">
                    <a:moveTo>
                      <a:pt x="0" y="85"/>
                    </a:moveTo>
                    <a:lnTo>
                      <a:pt x="33" y="132"/>
                    </a:lnTo>
                    <a:lnTo>
                      <a:pt x="66" y="179"/>
                    </a:lnTo>
                    <a:lnTo>
                      <a:pt x="187" y="93"/>
                    </a:lnTo>
                    <a:lnTo>
                      <a:pt x="154" y="46"/>
                    </a:lnTo>
                    <a:lnTo>
                      <a:pt x="121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3" name="Freeform 111"/>
              <p:cNvSpPr>
                <a:spLocks/>
              </p:cNvSpPr>
              <p:nvPr/>
            </p:nvSpPr>
            <p:spPr bwMode="auto">
              <a:xfrm>
                <a:off x="2130" y="2278"/>
                <a:ext cx="8" cy="11"/>
              </a:xfrm>
              <a:custGeom>
                <a:avLst/>
                <a:gdLst>
                  <a:gd name="T0" fmla="*/ 0 w 43"/>
                  <a:gd name="T1" fmla="*/ 0 h 47"/>
                  <a:gd name="T2" fmla="*/ 33 w 43"/>
                  <a:gd name="T3" fmla="*/ 47 h 47"/>
                  <a:gd name="T4" fmla="*/ 39 w 43"/>
                  <a:gd name="T5" fmla="*/ 44 h 47"/>
                  <a:gd name="T6" fmla="*/ 43 w 43"/>
                  <a:gd name="T7" fmla="*/ 38 h 47"/>
                  <a:gd name="T8" fmla="*/ 0 w 4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7"/>
                  <a:gd name="T17" fmla="*/ 43 w 43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7">
                    <a:moveTo>
                      <a:pt x="0" y="0"/>
                    </a:moveTo>
                    <a:lnTo>
                      <a:pt x="33" y="47"/>
                    </a:lnTo>
                    <a:lnTo>
                      <a:pt x="39" y="44"/>
                    </a:lnTo>
                    <a:lnTo>
                      <a:pt x="43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4" name="Freeform 112"/>
              <p:cNvSpPr>
                <a:spLocks/>
              </p:cNvSpPr>
              <p:nvPr/>
            </p:nvSpPr>
            <p:spPr bwMode="auto">
              <a:xfrm>
                <a:off x="2135" y="2288"/>
                <a:ext cx="3" cy="1"/>
              </a:xfrm>
              <a:custGeom>
                <a:avLst/>
                <a:gdLst>
                  <a:gd name="T0" fmla="*/ 0 w 10"/>
                  <a:gd name="T1" fmla="*/ 9 h 9"/>
                  <a:gd name="T2" fmla="*/ 6 w 10"/>
                  <a:gd name="T3" fmla="*/ 6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9"/>
                    </a:moveTo>
                    <a:lnTo>
                      <a:pt x="6" y="6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5" name="Freeform 113"/>
              <p:cNvSpPr>
                <a:spLocks/>
              </p:cNvSpPr>
              <p:nvPr/>
            </p:nvSpPr>
            <p:spPr bwMode="auto">
              <a:xfrm>
                <a:off x="2122" y="2242"/>
                <a:ext cx="36" cy="46"/>
              </a:xfrm>
              <a:custGeom>
                <a:avLst/>
                <a:gdLst>
                  <a:gd name="T0" fmla="*/ 0 w 197"/>
                  <a:gd name="T1" fmla="*/ 126 h 201"/>
                  <a:gd name="T2" fmla="*/ 43 w 197"/>
                  <a:gd name="T3" fmla="*/ 163 h 201"/>
                  <a:gd name="T4" fmla="*/ 86 w 197"/>
                  <a:gd name="T5" fmla="*/ 201 h 201"/>
                  <a:gd name="T6" fmla="*/ 197 w 197"/>
                  <a:gd name="T7" fmla="*/ 76 h 201"/>
                  <a:gd name="T8" fmla="*/ 154 w 197"/>
                  <a:gd name="T9" fmla="*/ 38 h 201"/>
                  <a:gd name="T10" fmla="*/ 111 w 197"/>
                  <a:gd name="T11" fmla="*/ 0 h 201"/>
                  <a:gd name="T12" fmla="*/ 0 w 197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7"/>
                  <a:gd name="T22" fmla="*/ 0 h 201"/>
                  <a:gd name="T23" fmla="*/ 197 w 197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7" h="201">
                    <a:moveTo>
                      <a:pt x="0" y="126"/>
                    </a:moveTo>
                    <a:lnTo>
                      <a:pt x="43" y="163"/>
                    </a:lnTo>
                    <a:lnTo>
                      <a:pt x="86" y="201"/>
                    </a:lnTo>
                    <a:lnTo>
                      <a:pt x="197" y="76"/>
                    </a:lnTo>
                    <a:lnTo>
                      <a:pt x="154" y="38"/>
                    </a:lnTo>
                    <a:lnTo>
                      <a:pt x="111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6" name="Freeform 114"/>
              <p:cNvSpPr>
                <a:spLocks/>
              </p:cNvSpPr>
              <p:nvPr/>
            </p:nvSpPr>
            <p:spPr bwMode="auto">
              <a:xfrm>
                <a:off x="2122" y="2242"/>
                <a:ext cx="36" cy="46"/>
              </a:xfrm>
              <a:custGeom>
                <a:avLst/>
                <a:gdLst>
                  <a:gd name="T0" fmla="*/ 0 w 197"/>
                  <a:gd name="T1" fmla="*/ 126 h 201"/>
                  <a:gd name="T2" fmla="*/ 43 w 197"/>
                  <a:gd name="T3" fmla="*/ 163 h 201"/>
                  <a:gd name="T4" fmla="*/ 86 w 197"/>
                  <a:gd name="T5" fmla="*/ 201 h 201"/>
                  <a:gd name="T6" fmla="*/ 197 w 197"/>
                  <a:gd name="T7" fmla="*/ 76 h 201"/>
                  <a:gd name="T8" fmla="*/ 154 w 197"/>
                  <a:gd name="T9" fmla="*/ 38 h 201"/>
                  <a:gd name="T10" fmla="*/ 111 w 197"/>
                  <a:gd name="T11" fmla="*/ 0 h 201"/>
                  <a:gd name="T12" fmla="*/ 0 w 197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7"/>
                  <a:gd name="T22" fmla="*/ 0 h 201"/>
                  <a:gd name="T23" fmla="*/ 197 w 197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7" h="201">
                    <a:moveTo>
                      <a:pt x="0" y="126"/>
                    </a:moveTo>
                    <a:lnTo>
                      <a:pt x="43" y="163"/>
                    </a:lnTo>
                    <a:lnTo>
                      <a:pt x="86" y="201"/>
                    </a:lnTo>
                    <a:lnTo>
                      <a:pt x="197" y="76"/>
                    </a:lnTo>
                    <a:lnTo>
                      <a:pt x="154" y="38"/>
                    </a:lnTo>
                    <a:lnTo>
                      <a:pt x="111" y="0"/>
                    </a:lnTo>
                    <a:lnTo>
                      <a:pt x="0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7" name="Freeform 115"/>
              <p:cNvSpPr>
                <a:spLocks/>
              </p:cNvSpPr>
              <p:nvPr/>
            </p:nvSpPr>
            <p:spPr bwMode="auto">
              <a:xfrm>
                <a:off x="2151" y="2250"/>
                <a:ext cx="10" cy="9"/>
              </a:xfrm>
              <a:custGeom>
                <a:avLst/>
                <a:gdLst>
                  <a:gd name="T0" fmla="*/ 0 w 50"/>
                  <a:gd name="T1" fmla="*/ 0 h 38"/>
                  <a:gd name="T2" fmla="*/ 43 w 50"/>
                  <a:gd name="T3" fmla="*/ 38 h 38"/>
                  <a:gd name="T4" fmla="*/ 50 w 50"/>
                  <a:gd name="T5" fmla="*/ 30 h 38"/>
                  <a:gd name="T6" fmla="*/ 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0" y="0"/>
                    </a:moveTo>
                    <a:lnTo>
                      <a:pt x="43" y="38"/>
                    </a:lnTo>
                    <a:lnTo>
                      <a:pt x="5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8" name="Line 116"/>
              <p:cNvSpPr>
                <a:spLocks noChangeShapeType="1"/>
              </p:cNvSpPr>
              <p:nvPr/>
            </p:nvSpPr>
            <p:spPr bwMode="auto">
              <a:xfrm flipV="1">
                <a:off x="2158" y="2257"/>
                <a:ext cx="3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39" name="Freeform 117"/>
              <p:cNvSpPr>
                <a:spLocks/>
              </p:cNvSpPr>
              <p:nvPr/>
            </p:nvSpPr>
            <p:spPr bwMode="auto">
              <a:xfrm>
                <a:off x="2141" y="2208"/>
                <a:ext cx="36" cy="49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0" name="Freeform 118"/>
              <p:cNvSpPr>
                <a:spLocks/>
              </p:cNvSpPr>
              <p:nvPr/>
            </p:nvSpPr>
            <p:spPr bwMode="auto">
              <a:xfrm>
                <a:off x="2141" y="2208"/>
                <a:ext cx="36" cy="49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1" name="Freeform 119"/>
              <p:cNvSpPr>
                <a:spLocks/>
              </p:cNvSpPr>
              <p:nvPr/>
            </p:nvSpPr>
            <p:spPr bwMode="auto">
              <a:xfrm>
                <a:off x="2168" y="2215"/>
                <a:ext cx="10" cy="7"/>
              </a:xfrm>
              <a:custGeom>
                <a:avLst/>
                <a:gdLst>
                  <a:gd name="T0" fmla="*/ 0 w 54"/>
                  <a:gd name="T1" fmla="*/ 0 h 30"/>
                  <a:gd name="T2" fmla="*/ 50 w 54"/>
                  <a:gd name="T3" fmla="*/ 30 h 30"/>
                  <a:gd name="T4" fmla="*/ 54 w 54"/>
                  <a:gd name="T5" fmla="*/ 22 h 30"/>
                  <a:gd name="T6" fmla="*/ 0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0" y="0"/>
                    </a:moveTo>
                    <a:lnTo>
                      <a:pt x="50" y="30"/>
                    </a:lnTo>
                    <a:lnTo>
                      <a:pt x="54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2" name="Line 120"/>
              <p:cNvSpPr>
                <a:spLocks noChangeShapeType="1"/>
              </p:cNvSpPr>
              <p:nvPr/>
            </p:nvSpPr>
            <p:spPr bwMode="auto">
              <a:xfrm flipV="1">
                <a:off x="2177" y="22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3" name="Freeform 121"/>
              <p:cNvSpPr>
                <a:spLocks/>
              </p:cNvSpPr>
              <p:nvPr/>
            </p:nvSpPr>
            <p:spPr bwMode="auto">
              <a:xfrm>
                <a:off x="2157" y="2168"/>
                <a:ext cx="36" cy="52"/>
              </a:xfrm>
              <a:custGeom>
                <a:avLst/>
                <a:gdLst>
                  <a:gd name="T0" fmla="*/ 0 w 183"/>
                  <a:gd name="T1" fmla="*/ 188 h 232"/>
                  <a:gd name="T2" fmla="*/ 53 w 183"/>
                  <a:gd name="T3" fmla="*/ 210 h 232"/>
                  <a:gd name="T4" fmla="*/ 107 w 183"/>
                  <a:gd name="T5" fmla="*/ 232 h 232"/>
                  <a:gd name="T6" fmla="*/ 183 w 183"/>
                  <a:gd name="T7" fmla="*/ 45 h 232"/>
                  <a:gd name="T8" fmla="*/ 130 w 183"/>
                  <a:gd name="T9" fmla="*/ 23 h 232"/>
                  <a:gd name="T10" fmla="*/ 77 w 183"/>
                  <a:gd name="T11" fmla="*/ 0 h 232"/>
                  <a:gd name="T12" fmla="*/ 0 w 183"/>
                  <a:gd name="T13" fmla="*/ 188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0" y="188"/>
                    </a:moveTo>
                    <a:lnTo>
                      <a:pt x="53" y="210"/>
                    </a:lnTo>
                    <a:lnTo>
                      <a:pt x="107" y="232"/>
                    </a:lnTo>
                    <a:lnTo>
                      <a:pt x="183" y="45"/>
                    </a:lnTo>
                    <a:lnTo>
                      <a:pt x="130" y="23"/>
                    </a:lnTo>
                    <a:lnTo>
                      <a:pt x="77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4" name="Freeform 122"/>
              <p:cNvSpPr>
                <a:spLocks/>
              </p:cNvSpPr>
              <p:nvPr/>
            </p:nvSpPr>
            <p:spPr bwMode="auto">
              <a:xfrm>
                <a:off x="2157" y="2168"/>
                <a:ext cx="36" cy="52"/>
              </a:xfrm>
              <a:custGeom>
                <a:avLst/>
                <a:gdLst>
                  <a:gd name="T0" fmla="*/ 0 w 183"/>
                  <a:gd name="T1" fmla="*/ 188 h 232"/>
                  <a:gd name="T2" fmla="*/ 53 w 183"/>
                  <a:gd name="T3" fmla="*/ 210 h 232"/>
                  <a:gd name="T4" fmla="*/ 107 w 183"/>
                  <a:gd name="T5" fmla="*/ 232 h 232"/>
                  <a:gd name="T6" fmla="*/ 183 w 183"/>
                  <a:gd name="T7" fmla="*/ 45 h 232"/>
                  <a:gd name="T8" fmla="*/ 130 w 183"/>
                  <a:gd name="T9" fmla="*/ 23 h 232"/>
                  <a:gd name="T10" fmla="*/ 77 w 183"/>
                  <a:gd name="T11" fmla="*/ 0 h 232"/>
                  <a:gd name="T12" fmla="*/ 0 w 183"/>
                  <a:gd name="T13" fmla="*/ 188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0" y="188"/>
                    </a:moveTo>
                    <a:lnTo>
                      <a:pt x="53" y="210"/>
                    </a:lnTo>
                    <a:lnTo>
                      <a:pt x="107" y="232"/>
                    </a:lnTo>
                    <a:lnTo>
                      <a:pt x="183" y="45"/>
                    </a:lnTo>
                    <a:lnTo>
                      <a:pt x="130" y="23"/>
                    </a:lnTo>
                    <a:lnTo>
                      <a:pt x="77" y="0"/>
                    </a:lnTo>
                    <a:lnTo>
                      <a:pt x="0" y="18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5" name="Freeform 123"/>
              <p:cNvSpPr>
                <a:spLocks/>
              </p:cNvSpPr>
              <p:nvPr/>
            </p:nvSpPr>
            <p:spPr bwMode="auto">
              <a:xfrm>
                <a:off x="2183" y="2173"/>
                <a:ext cx="10" cy="5"/>
              </a:xfrm>
              <a:custGeom>
                <a:avLst/>
                <a:gdLst>
                  <a:gd name="T0" fmla="*/ 0 w 55"/>
                  <a:gd name="T1" fmla="*/ 0 h 22"/>
                  <a:gd name="T2" fmla="*/ 53 w 55"/>
                  <a:gd name="T3" fmla="*/ 22 h 22"/>
                  <a:gd name="T4" fmla="*/ 55 w 55"/>
                  <a:gd name="T5" fmla="*/ 14 h 22"/>
                  <a:gd name="T6" fmla="*/ 0 w 5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2"/>
                  <a:gd name="T14" fmla="*/ 55 w 5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2">
                    <a:moveTo>
                      <a:pt x="0" y="0"/>
                    </a:moveTo>
                    <a:lnTo>
                      <a:pt x="53" y="22"/>
                    </a:lnTo>
                    <a:lnTo>
                      <a:pt x="5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6" name="Line 124"/>
              <p:cNvSpPr>
                <a:spLocks noChangeShapeType="1"/>
              </p:cNvSpPr>
              <p:nvPr/>
            </p:nvSpPr>
            <p:spPr bwMode="auto">
              <a:xfrm flipV="1">
                <a:off x="2193" y="217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7" name="Freeform 125"/>
              <p:cNvSpPr>
                <a:spLocks/>
              </p:cNvSpPr>
              <p:nvPr/>
            </p:nvSpPr>
            <p:spPr bwMode="auto">
              <a:xfrm>
                <a:off x="2172" y="2123"/>
                <a:ext cx="32" cy="53"/>
              </a:xfrm>
              <a:custGeom>
                <a:avLst/>
                <a:gdLst>
                  <a:gd name="T0" fmla="*/ 0 w 166"/>
                  <a:gd name="T1" fmla="*/ 209 h 238"/>
                  <a:gd name="T2" fmla="*/ 56 w 166"/>
                  <a:gd name="T3" fmla="*/ 224 h 238"/>
                  <a:gd name="T4" fmla="*/ 111 w 166"/>
                  <a:gd name="T5" fmla="*/ 238 h 238"/>
                  <a:gd name="T6" fmla="*/ 166 w 166"/>
                  <a:gd name="T7" fmla="*/ 29 h 238"/>
                  <a:gd name="T8" fmla="*/ 110 w 166"/>
                  <a:gd name="T9" fmla="*/ 15 h 238"/>
                  <a:gd name="T10" fmla="*/ 55 w 166"/>
                  <a:gd name="T11" fmla="*/ 0 h 238"/>
                  <a:gd name="T12" fmla="*/ 0 w 166"/>
                  <a:gd name="T13" fmla="*/ 209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8"/>
                  <a:gd name="T23" fmla="*/ 166 w 166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8">
                    <a:moveTo>
                      <a:pt x="0" y="209"/>
                    </a:moveTo>
                    <a:lnTo>
                      <a:pt x="56" y="224"/>
                    </a:lnTo>
                    <a:lnTo>
                      <a:pt x="111" y="238"/>
                    </a:lnTo>
                    <a:lnTo>
                      <a:pt x="166" y="29"/>
                    </a:lnTo>
                    <a:lnTo>
                      <a:pt x="110" y="15"/>
                    </a:lnTo>
                    <a:lnTo>
                      <a:pt x="55" y="0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8" name="Freeform 126"/>
              <p:cNvSpPr>
                <a:spLocks/>
              </p:cNvSpPr>
              <p:nvPr/>
            </p:nvSpPr>
            <p:spPr bwMode="auto">
              <a:xfrm>
                <a:off x="2172" y="2123"/>
                <a:ext cx="32" cy="53"/>
              </a:xfrm>
              <a:custGeom>
                <a:avLst/>
                <a:gdLst>
                  <a:gd name="T0" fmla="*/ 0 w 166"/>
                  <a:gd name="T1" fmla="*/ 209 h 238"/>
                  <a:gd name="T2" fmla="*/ 56 w 166"/>
                  <a:gd name="T3" fmla="*/ 224 h 238"/>
                  <a:gd name="T4" fmla="*/ 111 w 166"/>
                  <a:gd name="T5" fmla="*/ 238 h 238"/>
                  <a:gd name="T6" fmla="*/ 166 w 166"/>
                  <a:gd name="T7" fmla="*/ 29 h 238"/>
                  <a:gd name="T8" fmla="*/ 110 w 166"/>
                  <a:gd name="T9" fmla="*/ 15 h 238"/>
                  <a:gd name="T10" fmla="*/ 55 w 166"/>
                  <a:gd name="T11" fmla="*/ 0 h 238"/>
                  <a:gd name="T12" fmla="*/ 0 w 166"/>
                  <a:gd name="T13" fmla="*/ 209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8"/>
                  <a:gd name="T23" fmla="*/ 166 w 166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8">
                    <a:moveTo>
                      <a:pt x="0" y="209"/>
                    </a:moveTo>
                    <a:lnTo>
                      <a:pt x="56" y="224"/>
                    </a:lnTo>
                    <a:lnTo>
                      <a:pt x="111" y="238"/>
                    </a:lnTo>
                    <a:lnTo>
                      <a:pt x="166" y="29"/>
                    </a:lnTo>
                    <a:lnTo>
                      <a:pt x="110" y="15"/>
                    </a:lnTo>
                    <a:lnTo>
                      <a:pt x="55" y="0"/>
                    </a:lnTo>
                    <a:lnTo>
                      <a:pt x="0" y="2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49" name="Freeform 127"/>
              <p:cNvSpPr>
                <a:spLocks/>
              </p:cNvSpPr>
              <p:nvPr/>
            </p:nvSpPr>
            <p:spPr bwMode="auto">
              <a:xfrm>
                <a:off x="2193" y="2126"/>
                <a:ext cx="11" cy="3"/>
              </a:xfrm>
              <a:custGeom>
                <a:avLst/>
                <a:gdLst>
                  <a:gd name="T0" fmla="*/ 0 w 58"/>
                  <a:gd name="T1" fmla="*/ 0 h 14"/>
                  <a:gd name="T2" fmla="*/ 56 w 58"/>
                  <a:gd name="T3" fmla="*/ 14 h 14"/>
                  <a:gd name="T4" fmla="*/ 58 w 58"/>
                  <a:gd name="T5" fmla="*/ 8 h 14"/>
                  <a:gd name="T6" fmla="*/ 0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0" y="0"/>
                    </a:moveTo>
                    <a:lnTo>
                      <a:pt x="56" y="14"/>
                    </a:lnTo>
                    <a:lnTo>
                      <a:pt x="5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0" name="Line 128"/>
              <p:cNvSpPr>
                <a:spLocks noChangeShapeType="1"/>
              </p:cNvSpPr>
              <p:nvPr/>
            </p:nvSpPr>
            <p:spPr bwMode="auto">
              <a:xfrm flipV="1">
                <a:off x="2204" y="212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1" name="Freeform 129"/>
              <p:cNvSpPr>
                <a:spLocks/>
              </p:cNvSpPr>
              <p:nvPr/>
            </p:nvSpPr>
            <p:spPr bwMode="auto">
              <a:xfrm>
                <a:off x="2183" y="2074"/>
                <a:ext cx="25" cy="53"/>
              </a:xfrm>
              <a:custGeom>
                <a:avLst/>
                <a:gdLst>
                  <a:gd name="T0" fmla="*/ 0 w 145"/>
                  <a:gd name="T1" fmla="*/ 224 h 240"/>
                  <a:gd name="T2" fmla="*/ 57 w 145"/>
                  <a:gd name="T3" fmla="*/ 232 h 240"/>
                  <a:gd name="T4" fmla="*/ 115 w 145"/>
                  <a:gd name="T5" fmla="*/ 240 h 240"/>
                  <a:gd name="T6" fmla="*/ 145 w 145"/>
                  <a:gd name="T7" fmla="*/ 15 h 240"/>
                  <a:gd name="T8" fmla="*/ 87 w 145"/>
                  <a:gd name="T9" fmla="*/ 8 h 240"/>
                  <a:gd name="T10" fmla="*/ 30 w 145"/>
                  <a:gd name="T11" fmla="*/ 0 h 240"/>
                  <a:gd name="T12" fmla="*/ 0 w 145"/>
                  <a:gd name="T13" fmla="*/ 224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240"/>
                  <a:gd name="T23" fmla="*/ 145 w 14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240">
                    <a:moveTo>
                      <a:pt x="0" y="224"/>
                    </a:moveTo>
                    <a:lnTo>
                      <a:pt x="57" y="232"/>
                    </a:lnTo>
                    <a:lnTo>
                      <a:pt x="115" y="240"/>
                    </a:lnTo>
                    <a:lnTo>
                      <a:pt x="145" y="15"/>
                    </a:lnTo>
                    <a:lnTo>
                      <a:pt x="87" y="8"/>
                    </a:lnTo>
                    <a:lnTo>
                      <a:pt x="30" y="0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2" name="Freeform 130"/>
              <p:cNvSpPr>
                <a:spLocks/>
              </p:cNvSpPr>
              <p:nvPr/>
            </p:nvSpPr>
            <p:spPr bwMode="auto">
              <a:xfrm>
                <a:off x="2183" y="2074"/>
                <a:ext cx="25" cy="53"/>
              </a:xfrm>
              <a:custGeom>
                <a:avLst/>
                <a:gdLst>
                  <a:gd name="T0" fmla="*/ 0 w 145"/>
                  <a:gd name="T1" fmla="*/ 224 h 240"/>
                  <a:gd name="T2" fmla="*/ 57 w 145"/>
                  <a:gd name="T3" fmla="*/ 232 h 240"/>
                  <a:gd name="T4" fmla="*/ 115 w 145"/>
                  <a:gd name="T5" fmla="*/ 240 h 240"/>
                  <a:gd name="T6" fmla="*/ 145 w 145"/>
                  <a:gd name="T7" fmla="*/ 15 h 240"/>
                  <a:gd name="T8" fmla="*/ 87 w 145"/>
                  <a:gd name="T9" fmla="*/ 8 h 240"/>
                  <a:gd name="T10" fmla="*/ 30 w 145"/>
                  <a:gd name="T11" fmla="*/ 0 h 240"/>
                  <a:gd name="T12" fmla="*/ 0 w 145"/>
                  <a:gd name="T13" fmla="*/ 224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240"/>
                  <a:gd name="T23" fmla="*/ 145 w 14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240">
                    <a:moveTo>
                      <a:pt x="0" y="224"/>
                    </a:moveTo>
                    <a:lnTo>
                      <a:pt x="57" y="232"/>
                    </a:lnTo>
                    <a:lnTo>
                      <a:pt x="115" y="240"/>
                    </a:lnTo>
                    <a:lnTo>
                      <a:pt x="145" y="15"/>
                    </a:lnTo>
                    <a:lnTo>
                      <a:pt x="87" y="8"/>
                    </a:lnTo>
                    <a:lnTo>
                      <a:pt x="30" y="0"/>
                    </a:lnTo>
                    <a:lnTo>
                      <a:pt x="0" y="2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3" name="Freeform 131"/>
              <p:cNvSpPr>
                <a:spLocks/>
              </p:cNvSpPr>
              <p:nvPr/>
            </p:nvSpPr>
            <p:spPr bwMode="auto">
              <a:xfrm>
                <a:off x="2198" y="2076"/>
                <a:ext cx="10" cy="1"/>
              </a:xfrm>
              <a:custGeom>
                <a:avLst/>
                <a:gdLst>
                  <a:gd name="T0" fmla="*/ 0 w 58"/>
                  <a:gd name="T1" fmla="*/ 0 h 7"/>
                  <a:gd name="T2" fmla="*/ 58 w 58"/>
                  <a:gd name="T3" fmla="*/ 7 h 7"/>
                  <a:gd name="T4" fmla="*/ 58 w 58"/>
                  <a:gd name="T5" fmla="*/ 2 h 7"/>
                  <a:gd name="T6" fmla="*/ 0 w 58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0" y="0"/>
                    </a:moveTo>
                    <a:lnTo>
                      <a:pt x="58" y="7"/>
                    </a:lnTo>
                    <a:lnTo>
                      <a:pt x="5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4" name="Line 132"/>
              <p:cNvSpPr>
                <a:spLocks noChangeShapeType="1"/>
              </p:cNvSpPr>
              <p:nvPr/>
            </p:nvSpPr>
            <p:spPr bwMode="auto">
              <a:xfrm flipV="1">
                <a:off x="2208" y="2076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5" name="Freeform 133"/>
              <p:cNvSpPr>
                <a:spLocks/>
              </p:cNvSpPr>
              <p:nvPr/>
            </p:nvSpPr>
            <p:spPr bwMode="auto">
              <a:xfrm>
                <a:off x="2188" y="2023"/>
                <a:ext cx="23" cy="53"/>
              </a:xfrm>
              <a:custGeom>
                <a:avLst/>
                <a:gdLst>
                  <a:gd name="T0" fmla="*/ 0 w 122"/>
                  <a:gd name="T1" fmla="*/ 229 h 234"/>
                  <a:gd name="T2" fmla="*/ 57 w 122"/>
                  <a:gd name="T3" fmla="*/ 232 h 234"/>
                  <a:gd name="T4" fmla="*/ 115 w 122"/>
                  <a:gd name="T5" fmla="*/ 234 h 234"/>
                  <a:gd name="T6" fmla="*/ 122 w 122"/>
                  <a:gd name="T7" fmla="*/ 4 h 234"/>
                  <a:gd name="T8" fmla="*/ 64 w 122"/>
                  <a:gd name="T9" fmla="*/ 2 h 234"/>
                  <a:gd name="T10" fmla="*/ 6 w 122"/>
                  <a:gd name="T11" fmla="*/ 0 h 234"/>
                  <a:gd name="T12" fmla="*/ 0 w 122"/>
                  <a:gd name="T13" fmla="*/ 229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0" y="229"/>
                    </a:moveTo>
                    <a:lnTo>
                      <a:pt x="57" y="232"/>
                    </a:lnTo>
                    <a:lnTo>
                      <a:pt x="115" y="234"/>
                    </a:lnTo>
                    <a:lnTo>
                      <a:pt x="122" y="4"/>
                    </a:lnTo>
                    <a:lnTo>
                      <a:pt x="64" y="2"/>
                    </a:lnTo>
                    <a:lnTo>
                      <a:pt x="6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6" name="Freeform 134"/>
              <p:cNvSpPr>
                <a:spLocks/>
              </p:cNvSpPr>
              <p:nvPr/>
            </p:nvSpPr>
            <p:spPr bwMode="auto">
              <a:xfrm>
                <a:off x="2188" y="2023"/>
                <a:ext cx="23" cy="53"/>
              </a:xfrm>
              <a:custGeom>
                <a:avLst/>
                <a:gdLst>
                  <a:gd name="T0" fmla="*/ 0 w 122"/>
                  <a:gd name="T1" fmla="*/ 229 h 234"/>
                  <a:gd name="T2" fmla="*/ 57 w 122"/>
                  <a:gd name="T3" fmla="*/ 232 h 234"/>
                  <a:gd name="T4" fmla="*/ 115 w 122"/>
                  <a:gd name="T5" fmla="*/ 234 h 234"/>
                  <a:gd name="T6" fmla="*/ 122 w 122"/>
                  <a:gd name="T7" fmla="*/ 4 h 234"/>
                  <a:gd name="T8" fmla="*/ 64 w 122"/>
                  <a:gd name="T9" fmla="*/ 2 h 234"/>
                  <a:gd name="T10" fmla="*/ 6 w 122"/>
                  <a:gd name="T11" fmla="*/ 0 h 234"/>
                  <a:gd name="T12" fmla="*/ 0 w 122"/>
                  <a:gd name="T13" fmla="*/ 229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0" y="229"/>
                    </a:moveTo>
                    <a:lnTo>
                      <a:pt x="57" y="232"/>
                    </a:lnTo>
                    <a:lnTo>
                      <a:pt x="115" y="234"/>
                    </a:lnTo>
                    <a:lnTo>
                      <a:pt x="122" y="4"/>
                    </a:lnTo>
                    <a:lnTo>
                      <a:pt x="64" y="2"/>
                    </a:lnTo>
                    <a:lnTo>
                      <a:pt x="6" y="0"/>
                    </a:lnTo>
                    <a:lnTo>
                      <a:pt x="0" y="2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7" name="Freeform 135"/>
              <p:cNvSpPr>
                <a:spLocks/>
              </p:cNvSpPr>
              <p:nvPr/>
            </p:nvSpPr>
            <p:spPr bwMode="auto">
              <a:xfrm>
                <a:off x="2199" y="2022"/>
                <a:ext cx="12" cy="1"/>
              </a:xfrm>
              <a:custGeom>
                <a:avLst/>
                <a:gdLst>
                  <a:gd name="T0" fmla="*/ 0 w 58"/>
                  <a:gd name="T1" fmla="*/ 5 h 7"/>
                  <a:gd name="T2" fmla="*/ 58 w 58"/>
                  <a:gd name="T3" fmla="*/ 7 h 7"/>
                  <a:gd name="T4" fmla="*/ 58 w 58"/>
                  <a:gd name="T5" fmla="*/ 0 h 7"/>
                  <a:gd name="T6" fmla="*/ 0 w 58"/>
                  <a:gd name="T7" fmla="*/ 5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0" y="5"/>
                    </a:moveTo>
                    <a:lnTo>
                      <a:pt x="58" y="7"/>
                    </a:lnTo>
                    <a:lnTo>
                      <a:pt x="58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8" name="Line 136"/>
              <p:cNvSpPr>
                <a:spLocks noChangeShapeType="1"/>
              </p:cNvSpPr>
              <p:nvPr/>
            </p:nvSpPr>
            <p:spPr bwMode="auto">
              <a:xfrm flipV="1">
                <a:off x="2211" y="20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59" name="Freeform 137"/>
              <p:cNvSpPr>
                <a:spLocks/>
              </p:cNvSpPr>
              <p:nvPr/>
            </p:nvSpPr>
            <p:spPr bwMode="auto">
              <a:xfrm>
                <a:off x="2185" y="1972"/>
                <a:ext cx="26" cy="54"/>
              </a:xfrm>
              <a:custGeom>
                <a:avLst/>
                <a:gdLst>
                  <a:gd name="T0" fmla="*/ 19 w 135"/>
                  <a:gd name="T1" fmla="*/ 237 h 237"/>
                  <a:gd name="T2" fmla="*/ 77 w 135"/>
                  <a:gd name="T3" fmla="*/ 233 h 237"/>
                  <a:gd name="T4" fmla="*/ 135 w 135"/>
                  <a:gd name="T5" fmla="*/ 228 h 237"/>
                  <a:gd name="T6" fmla="*/ 116 w 135"/>
                  <a:gd name="T7" fmla="*/ 0 h 237"/>
                  <a:gd name="T8" fmla="*/ 58 w 135"/>
                  <a:gd name="T9" fmla="*/ 4 h 237"/>
                  <a:gd name="T10" fmla="*/ 0 w 135"/>
                  <a:gd name="T11" fmla="*/ 9 h 237"/>
                  <a:gd name="T12" fmla="*/ 19 w 135"/>
                  <a:gd name="T13" fmla="*/ 237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9" y="237"/>
                    </a:moveTo>
                    <a:lnTo>
                      <a:pt x="77" y="233"/>
                    </a:lnTo>
                    <a:lnTo>
                      <a:pt x="135" y="228"/>
                    </a:lnTo>
                    <a:lnTo>
                      <a:pt x="116" y="0"/>
                    </a:lnTo>
                    <a:lnTo>
                      <a:pt x="58" y="4"/>
                    </a:lnTo>
                    <a:lnTo>
                      <a:pt x="0" y="9"/>
                    </a:lnTo>
                    <a:lnTo>
                      <a:pt x="19" y="2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0" name="Freeform 138"/>
              <p:cNvSpPr>
                <a:spLocks/>
              </p:cNvSpPr>
              <p:nvPr/>
            </p:nvSpPr>
            <p:spPr bwMode="auto">
              <a:xfrm>
                <a:off x="2185" y="1972"/>
                <a:ext cx="26" cy="54"/>
              </a:xfrm>
              <a:custGeom>
                <a:avLst/>
                <a:gdLst>
                  <a:gd name="T0" fmla="*/ 19 w 135"/>
                  <a:gd name="T1" fmla="*/ 237 h 237"/>
                  <a:gd name="T2" fmla="*/ 77 w 135"/>
                  <a:gd name="T3" fmla="*/ 233 h 237"/>
                  <a:gd name="T4" fmla="*/ 135 w 135"/>
                  <a:gd name="T5" fmla="*/ 228 h 237"/>
                  <a:gd name="T6" fmla="*/ 116 w 135"/>
                  <a:gd name="T7" fmla="*/ 0 h 237"/>
                  <a:gd name="T8" fmla="*/ 58 w 135"/>
                  <a:gd name="T9" fmla="*/ 4 h 237"/>
                  <a:gd name="T10" fmla="*/ 0 w 135"/>
                  <a:gd name="T11" fmla="*/ 9 h 237"/>
                  <a:gd name="T12" fmla="*/ 19 w 135"/>
                  <a:gd name="T13" fmla="*/ 237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9" y="237"/>
                    </a:moveTo>
                    <a:lnTo>
                      <a:pt x="77" y="233"/>
                    </a:lnTo>
                    <a:lnTo>
                      <a:pt x="135" y="228"/>
                    </a:lnTo>
                    <a:lnTo>
                      <a:pt x="116" y="0"/>
                    </a:lnTo>
                    <a:lnTo>
                      <a:pt x="58" y="4"/>
                    </a:lnTo>
                    <a:lnTo>
                      <a:pt x="0" y="9"/>
                    </a:lnTo>
                    <a:lnTo>
                      <a:pt x="19" y="2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1" name="Freeform 139"/>
              <p:cNvSpPr>
                <a:spLocks/>
              </p:cNvSpPr>
              <p:nvPr/>
            </p:nvSpPr>
            <p:spPr bwMode="auto">
              <a:xfrm>
                <a:off x="2196" y="1971"/>
                <a:ext cx="11" cy="1"/>
              </a:xfrm>
              <a:custGeom>
                <a:avLst/>
                <a:gdLst>
                  <a:gd name="T0" fmla="*/ 0 w 58"/>
                  <a:gd name="T1" fmla="*/ 11 h 11"/>
                  <a:gd name="T2" fmla="*/ 58 w 58"/>
                  <a:gd name="T3" fmla="*/ 7 h 11"/>
                  <a:gd name="T4" fmla="*/ 57 w 58"/>
                  <a:gd name="T5" fmla="*/ 0 h 11"/>
                  <a:gd name="T6" fmla="*/ 0 w 58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1"/>
                  <a:gd name="T14" fmla="*/ 58 w 58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1">
                    <a:moveTo>
                      <a:pt x="0" y="11"/>
                    </a:moveTo>
                    <a:lnTo>
                      <a:pt x="58" y="7"/>
                    </a:lnTo>
                    <a:lnTo>
                      <a:pt x="57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2" name="Line 140"/>
              <p:cNvSpPr>
                <a:spLocks noChangeShapeType="1"/>
              </p:cNvSpPr>
              <p:nvPr/>
            </p:nvSpPr>
            <p:spPr bwMode="auto">
              <a:xfrm flipH="1" flipV="1">
                <a:off x="2206" y="19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3" name="Freeform 141"/>
              <p:cNvSpPr>
                <a:spLocks/>
              </p:cNvSpPr>
              <p:nvPr/>
            </p:nvSpPr>
            <p:spPr bwMode="auto">
              <a:xfrm>
                <a:off x="2177" y="1922"/>
                <a:ext cx="29" cy="53"/>
              </a:xfrm>
              <a:custGeom>
                <a:avLst/>
                <a:gdLst>
                  <a:gd name="T0" fmla="*/ 42 w 156"/>
                  <a:gd name="T1" fmla="*/ 240 h 240"/>
                  <a:gd name="T2" fmla="*/ 99 w 156"/>
                  <a:gd name="T3" fmla="*/ 229 h 240"/>
                  <a:gd name="T4" fmla="*/ 156 w 156"/>
                  <a:gd name="T5" fmla="*/ 218 h 240"/>
                  <a:gd name="T6" fmla="*/ 114 w 156"/>
                  <a:gd name="T7" fmla="*/ 0 h 240"/>
                  <a:gd name="T8" fmla="*/ 57 w 156"/>
                  <a:gd name="T9" fmla="*/ 12 h 240"/>
                  <a:gd name="T10" fmla="*/ 0 w 156"/>
                  <a:gd name="T11" fmla="*/ 23 h 240"/>
                  <a:gd name="T12" fmla="*/ 42 w 156"/>
                  <a:gd name="T13" fmla="*/ 24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240"/>
                  <a:gd name="T23" fmla="*/ 156 w 15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240">
                    <a:moveTo>
                      <a:pt x="42" y="240"/>
                    </a:moveTo>
                    <a:lnTo>
                      <a:pt x="99" y="229"/>
                    </a:lnTo>
                    <a:lnTo>
                      <a:pt x="156" y="218"/>
                    </a:lnTo>
                    <a:lnTo>
                      <a:pt x="114" y="0"/>
                    </a:lnTo>
                    <a:lnTo>
                      <a:pt x="57" y="12"/>
                    </a:lnTo>
                    <a:lnTo>
                      <a:pt x="0" y="23"/>
                    </a:lnTo>
                    <a:lnTo>
                      <a:pt x="42" y="2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4" name="Freeform 142"/>
              <p:cNvSpPr>
                <a:spLocks/>
              </p:cNvSpPr>
              <p:nvPr/>
            </p:nvSpPr>
            <p:spPr bwMode="auto">
              <a:xfrm>
                <a:off x="2177" y="1922"/>
                <a:ext cx="29" cy="53"/>
              </a:xfrm>
              <a:custGeom>
                <a:avLst/>
                <a:gdLst>
                  <a:gd name="T0" fmla="*/ 42 w 156"/>
                  <a:gd name="T1" fmla="*/ 240 h 240"/>
                  <a:gd name="T2" fmla="*/ 99 w 156"/>
                  <a:gd name="T3" fmla="*/ 229 h 240"/>
                  <a:gd name="T4" fmla="*/ 156 w 156"/>
                  <a:gd name="T5" fmla="*/ 218 h 240"/>
                  <a:gd name="T6" fmla="*/ 114 w 156"/>
                  <a:gd name="T7" fmla="*/ 0 h 240"/>
                  <a:gd name="T8" fmla="*/ 57 w 156"/>
                  <a:gd name="T9" fmla="*/ 12 h 240"/>
                  <a:gd name="T10" fmla="*/ 0 w 156"/>
                  <a:gd name="T11" fmla="*/ 23 h 240"/>
                  <a:gd name="T12" fmla="*/ 42 w 156"/>
                  <a:gd name="T13" fmla="*/ 24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240"/>
                  <a:gd name="T23" fmla="*/ 156 w 15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240">
                    <a:moveTo>
                      <a:pt x="42" y="240"/>
                    </a:moveTo>
                    <a:lnTo>
                      <a:pt x="99" y="229"/>
                    </a:lnTo>
                    <a:lnTo>
                      <a:pt x="156" y="218"/>
                    </a:lnTo>
                    <a:lnTo>
                      <a:pt x="114" y="0"/>
                    </a:lnTo>
                    <a:lnTo>
                      <a:pt x="57" y="12"/>
                    </a:lnTo>
                    <a:lnTo>
                      <a:pt x="0" y="23"/>
                    </a:lnTo>
                    <a:lnTo>
                      <a:pt x="42" y="2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5" name="Freeform 143"/>
              <p:cNvSpPr>
                <a:spLocks/>
              </p:cNvSpPr>
              <p:nvPr/>
            </p:nvSpPr>
            <p:spPr bwMode="auto">
              <a:xfrm>
                <a:off x="2188" y="1920"/>
                <a:ext cx="10" cy="3"/>
              </a:xfrm>
              <a:custGeom>
                <a:avLst/>
                <a:gdLst>
                  <a:gd name="T0" fmla="*/ 0 w 57"/>
                  <a:gd name="T1" fmla="*/ 18 h 18"/>
                  <a:gd name="T2" fmla="*/ 57 w 57"/>
                  <a:gd name="T3" fmla="*/ 6 h 18"/>
                  <a:gd name="T4" fmla="*/ 54 w 57"/>
                  <a:gd name="T5" fmla="*/ 0 h 18"/>
                  <a:gd name="T6" fmla="*/ 0 w 57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8"/>
                  <a:gd name="T14" fmla="*/ 57 w 57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8">
                    <a:moveTo>
                      <a:pt x="0" y="18"/>
                    </a:moveTo>
                    <a:lnTo>
                      <a:pt x="57" y="6"/>
                    </a:lnTo>
                    <a:lnTo>
                      <a:pt x="54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6" name="Line 144"/>
              <p:cNvSpPr>
                <a:spLocks noChangeShapeType="1"/>
              </p:cNvSpPr>
              <p:nvPr/>
            </p:nvSpPr>
            <p:spPr bwMode="auto">
              <a:xfrm flipH="1" flipV="1">
                <a:off x="2198" y="19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7" name="Freeform 145"/>
              <p:cNvSpPr>
                <a:spLocks/>
              </p:cNvSpPr>
              <p:nvPr/>
            </p:nvSpPr>
            <p:spPr bwMode="auto">
              <a:xfrm>
                <a:off x="2165" y="1875"/>
                <a:ext cx="33" cy="52"/>
              </a:xfrm>
              <a:custGeom>
                <a:avLst/>
                <a:gdLst>
                  <a:gd name="T0" fmla="*/ 66 w 174"/>
                  <a:gd name="T1" fmla="*/ 234 h 234"/>
                  <a:gd name="T2" fmla="*/ 120 w 174"/>
                  <a:gd name="T3" fmla="*/ 217 h 234"/>
                  <a:gd name="T4" fmla="*/ 174 w 174"/>
                  <a:gd name="T5" fmla="*/ 199 h 234"/>
                  <a:gd name="T6" fmla="*/ 109 w 174"/>
                  <a:gd name="T7" fmla="*/ 0 h 234"/>
                  <a:gd name="T8" fmla="*/ 54 w 174"/>
                  <a:gd name="T9" fmla="*/ 18 h 234"/>
                  <a:gd name="T10" fmla="*/ 0 w 174"/>
                  <a:gd name="T11" fmla="*/ 36 h 234"/>
                  <a:gd name="T12" fmla="*/ 66 w 174"/>
                  <a:gd name="T13" fmla="*/ 234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66" y="234"/>
                    </a:moveTo>
                    <a:lnTo>
                      <a:pt x="120" y="217"/>
                    </a:lnTo>
                    <a:lnTo>
                      <a:pt x="174" y="199"/>
                    </a:lnTo>
                    <a:lnTo>
                      <a:pt x="109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66" y="2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8" name="Freeform 146"/>
              <p:cNvSpPr>
                <a:spLocks/>
              </p:cNvSpPr>
              <p:nvPr/>
            </p:nvSpPr>
            <p:spPr bwMode="auto">
              <a:xfrm>
                <a:off x="2165" y="1875"/>
                <a:ext cx="33" cy="52"/>
              </a:xfrm>
              <a:custGeom>
                <a:avLst/>
                <a:gdLst>
                  <a:gd name="T0" fmla="*/ 66 w 174"/>
                  <a:gd name="T1" fmla="*/ 234 h 234"/>
                  <a:gd name="T2" fmla="*/ 120 w 174"/>
                  <a:gd name="T3" fmla="*/ 217 h 234"/>
                  <a:gd name="T4" fmla="*/ 174 w 174"/>
                  <a:gd name="T5" fmla="*/ 199 h 234"/>
                  <a:gd name="T6" fmla="*/ 109 w 174"/>
                  <a:gd name="T7" fmla="*/ 0 h 234"/>
                  <a:gd name="T8" fmla="*/ 54 w 174"/>
                  <a:gd name="T9" fmla="*/ 18 h 234"/>
                  <a:gd name="T10" fmla="*/ 0 w 174"/>
                  <a:gd name="T11" fmla="*/ 36 h 234"/>
                  <a:gd name="T12" fmla="*/ 66 w 174"/>
                  <a:gd name="T13" fmla="*/ 234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66" y="234"/>
                    </a:moveTo>
                    <a:lnTo>
                      <a:pt x="120" y="217"/>
                    </a:lnTo>
                    <a:lnTo>
                      <a:pt x="174" y="199"/>
                    </a:lnTo>
                    <a:lnTo>
                      <a:pt x="109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66" y="2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69" name="Freeform 147"/>
              <p:cNvSpPr>
                <a:spLocks/>
              </p:cNvSpPr>
              <p:nvPr/>
            </p:nvSpPr>
            <p:spPr bwMode="auto">
              <a:xfrm>
                <a:off x="2176" y="1874"/>
                <a:ext cx="10" cy="5"/>
              </a:xfrm>
              <a:custGeom>
                <a:avLst/>
                <a:gdLst>
                  <a:gd name="T0" fmla="*/ 0 w 55"/>
                  <a:gd name="T1" fmla="*/ 26 h 26"/>
                  <a:gd name="T2" fmla="*/ 55 w 55"/>
                  <a:gd name="T3" fmla="*/ 8 h 26"/>
                  <a:gd name="T4" fmla="*/ 53 w 55"/>
                  <a:gd name="T5" fmla="*/ 0 h 26"/>
                  <a:gd name="T6" fmla="*/ 0 w 55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6"/>
                  <a:gd name="T14" fmla="*/ 55 w 55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6">
                    <a:moveTo>
                      <a:pt x="0" y="26"/>
                    </a:moveTo>
                    <a:lnTo>
                      <a:pt x="55" y="8"/>
                    </a:lnTo>
                    <a:lnTo>
                      <a:pt x="53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0" name="Line 148"/>
              <p:cNvSpPr>
                <a:spLocks noChangeShapeType="1"/>
              </p:cNvSpPr>
              <p:nvPr/>
            </p:nvSpPr>
            <p:spPr bwMode="auto">
              <a:xfrm flipH="1" flipV="1">
                <a:off x="2185" y="18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1" name="Freeform 149"/>
              <p:cNvSpPr>
                <a:spLocks/>
              </p:cNvSpPr>
              <p:nvPr/>
            </p:nvSpPr>
            <p:spPr bwMode="auto">
              <a:xfrm>
                <a:off x="2150" y="1834"/>
                <a:ext cx="35" cy="51"/>
              </a:xfrm>
              <a:custGeom>
                <a:avLst/>
                <a:gdLst>
                  <a:gd name="T0" fmla="*/ 86 w 191"/>
                  <a:gd name="T1" fmla="*/ 225 h 225"/>
                  <a:gd name="T2" fmla="*/ 138 w 191"/>
                  <a:gd name="T3" fmla="*/ 200 h 225"/>
                  <a:gd name="T4" fmla="*/ 191 w 191"/>
                  <a:gd name="T5" fmla="*/ 174 h 225"/>
                  <a:gd name="T6" fmla="*/ 104 w 191"/>
                  <a:gd name="T7" fmla="*/ 0 h 225"/>
                  <a:gd name="T8" fmla="*/ 52 w 191"/>
                  <a:gd name="T9" fmla="*/ 26 h 225"/>
                  <a:gd name="T10" fmla="*/ 0 w 191"/>
                  <a:gd name="T11" fmla="*/ 51 h 225"/>
                  <a:gd name="T12" fmla="*/ 86 w 191"/>
                  <a:gd name="T13" fmla="*/ 225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86" y="225"/>
                    </a:moveTo>
                    <a:lnTo>
                      <a:pt x="138" y="200"/>
                    </a:lnTo>
                    <a:lnTo>
                      <a:pt x="191" y="174"/>
                    </a:lnTo>
                    <a:lnTo>
                      <a:pt x="104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86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2" name="Freeform 150"/>
              <p:cNvSpPr>
                <a:spLocks/>
              </p:cNvSpPr>
              <p:nvPr/>
            </p:nvSpPr>
            <p:spPr bwMode="auto">
              <a:xfrm>
                <a:off x="2150" y="1834"/>
                <a:ext cx="35" cy="51"/>
              </a:xfrm>
              <a:custGeom>
                <a:avLst/>
                <a:gdLst>
                  <a:gd name="T0" fmla="*/ 86 w 191"/>
                  <a:gd name="T1" fmla="*/ 225 h 225"/>
                  <a:gd name="T2" fmla="*/ 138 w 191"/>
                  <a:gd name="T3" fmla="*/ 200 h 225"/>
                  <a:gd name="T4" fmla="*/ 191 w 191"/>
                  <a:gd name="T5" fmla="*/ 174 h 225"/>
                  <a:gd name="T6" fmla="*/ 104 w 191"/>
                  <a:gd name="T7" fmla="*/ 0 h 225"/>
                  <a:gd name="T8" fmla="*/ 52 w 191"/>
                  <a:gd name="T9" fmla="*/ 26 h 225"/>
                  <a:gd name="T10" fmla="*/ 0 w 191"/>
                  <a:gd name="T11" fmla="*/ 51 h 225"/>
                  <a:gd name="T12" fmla="*/ 86 w 191"/>
                  <a:gd name="T13" fmla="*/ 225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86" y="225"/>
                    </a:moveTo>
                    <a:lnTo>
                      <a:pt x="138" y="200"/>
                    </a:lnTo>
                    <a:lnTo>
                      <a:pt x="191" y="174"/>
                    </a:lnTo>
                    <a:lnTo>
                      <a:pt x="104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86" y="2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3" name="Freeform 151"/>
              <p:cNvSpPr>
                <a:spLocks/>
              </p:cNvSpPr>
              <p:nvPr/>
            </p:nvSpPr>
            <p:spPr bwMode="auto">
              <a:xfrm>
                <a:off x="2161" y="1833"/>
                <a:ext cx="9" cy="7"/>
              </a:xfrm>
              <a:custGeom>
                <a:avLst/>
                <a:gdLst>
                  <a:gd name="T0" fmla="*/ 0 w 52"/>
                  <a:gd name="T1" fmla="*/ 34 h 34"/>
                  <a:gd name="T2" fmla="*/ 52 w 52"/>
                  <a:gd name="T3" fmla="*/ 8 h 34"/>
                  <a:gd name="T4" fmla="*/ 46 w 52"/>
                  <a:gd name="T5" fmla="*/ 0 h 34"/>
                  <a:gd name="T6" fmla="*/ 0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0" y="34"/>
                    </a:moveTo>
                    <a:lnTo>
                      <a:pt x="52" y="8"/>
                    </a:lnTo>
                    <a:lnTo>
                      <a:pt x="46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4" name="Line 152"/>
              <p:cNvSpPr>
                <a:spLocks noChangeShapeType="1"/>
              </p:cNvSpPr>
              <p:nvPr/>
            </p:nvSpPr>
            <p:spPr bwMode="auto">
              <a:xfrm flipH="1" flipV="1">
                <a:off x="2168" y="1833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5" name="Freeform 153"/>
              <p:cNvSpPr>
                <a:spLocks/>
              </p:cNvSpPr>
              <p:nvPr/>
            </p:nvSpPr>
            <p:spPr bwMode="auto">
              <a:xfrm>
                <a:off x="2132" y="1801"/>
                <a:ext cx="36" cy="47"/>
              </a:xfrm>
              <a:custGeom>
                <a:avLst/>
                <a:gdLst>
                  <a:gd name="T0" fmla="*/ 102 w 195"/>
                  <a:gd name="T1" fmla="*/ 209 h 209"/>
                  <a:gd name="T2" fmla="*/ 149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7 w 195"/>
                  <a:gd name="T9" fmla="*/ 33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9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7" y="33"/>
                    </a:lnTo>
                    <a:lnTo>
                      <a:pt x="0" y="67"/>
                    </a:lnTo>
                    <a:lnTo>
                      <a:pt x="102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6" name="Freeform 154"/>
              <p:cNvSpPr>
                <a:spLocks/>
              </p:cNvSpPr>
              <p:nvPr/>
            </p:nvSpPr>
            <p:spPr bwMode="auto">
              <a:xfrm>
                <a:off x="2132" y="1801"/>
                <a:ext cx="36" cy="47"/>
              </a:xfrm>
              <a:custGeom>
                <a:avLst/>
                <a:gdLst>
                  <a:gd name="T0" fmla="*/ 102 w 195"/>
                  <a:gd name="T1" fmla="*/ 209 h 209"/>
                  <a:gd name="T2" fmla="*/ 149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7 w 195"/>
                  <a:gd name="T9" fmla="*/ 33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9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7" y="33"/>
                    </a:lnTo>
                    <a:lnTo>
                      <a:pt x="0" y="67"/>
                    </a:lnTo>
                    <a:lnTo>
                      <a:pt x="102" y="2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7" name="Freeform 155"/>
              <p:cNvSpPr>
                <a:spLocks/>
              </p:cNvSpPr>
              <p:nvPr/>
            </p:nvSpPr>
            <p:spPr bwMode="auto">
              <a:xfrm>
                <a:off x="2141" y="1799"/>
                <a:ext cx="9" cy="9"/>
              </a:xfrm>
              <a:custGeom>
                <a:avLst/>
                <a:gdLst>
                  <a:gd name="T0" fmla="*/ 0 w 46"/>
                  <a:gd name="T1" fmla="*/ 43 h 43"/>
                  <a:gd name="T2" fmla="*/ 46 w 46"/>
                  <a:gd name="T3" fmla="*/ 10 h 43"/>
                  <a:gd name="T4" fmla="*/ 39 w 46"/>
                  <a:gd name="T5" fmla="*/ 0 h 43"/>
                  <a:gd name="T6" fmla="*/ 0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43"/>
                    </a:moveTo>
                    <a:lnTo>
                      <a:pt x="46" y="10"/>
                    </a:lnTo>
                    <a:lnTo>
                      <a:pt x="39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8" name="Line 156"/>
              <p:cNvSpPr>
                <a:spLocks noChangeShapeType="1"/>
              </p:cNvSpPr>
              <p:nvPr/>
            </p:nvSpPr>
            <p:spPr bwMode="auto">
              <a:xfrm flipH="1" flipV="1">
                <a:off x="2148" y="1799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79" name="Freeform 157"/>
              <p:cNvSpPr>
                <a:spLocks/>
              </p:cNvSpPr>
              <p:nvPr/>
            </p:nvSpPr>
            <p:spPr bwMode="auto">
              <a:xfrm>
                <a:off x="2112" y="1775"/>
                <a:ext cx="36" cy="44"/>
              </a:xfrm>
              <a:custGeom>
                <a:avLst/>
                <a:gdLst>
                  <a:gd name="T0" fmla="*/ 117 w 195"/>
                  <a:gd name="T1" fmla="*/ 192 h 192"/>
                  <a:gd name="T2" fmla="*/ 156 w 195"/>
                  <a:gd name="T3" fmla="*/ 148 h 192"/>
                  <a:gd name="T4" fmla="*/ 195 w 195"/>
                  <a:gd name="T5" fmla="*/ 105 h 192"/>
                  <a:gd name="T6" fmla="*/ 78 w 195"/>
                  <a:gd name="T7" fmla="*/ 0 h 192"/>
                  <a:gd name="T8" fmla="*/ 39 w 195"/>
                  <a:gd name="T9" fmla="*/ 43 h 192"/>
                  <a:gd name="T10" fmla="*/ 0 w 195"/>
                  <a:gd name="T11" fmla="*/ 86 h 192"/>
                  <a:gd name="T12" fmla="*/ 117 w 195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17" y="192"/>
                    </a:moveTo>
                    <a:lnTo>
                      <a:pt x="156" y="148"/>
                    </a:lnTo>
                    <a:lnTo>
                      <a:pt x="195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7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0" name="Freeform 158"/>
              <p:cNvSpPr>
                <a:spLocks/>
              </p:cNvSpPr>
              <p:nvPr/>
            </p:nvSpPr>
            <p:spPr bwMode="auto">
              <a:xfrm>
                <a:off x="2112" y="1775"/>
                <a:ext cx="36" cy="44"/>
              </a:xfrm>
              <a:custGeom>
                <a:avLst/>
                <a:gdLst>
                  <a:gd name="T0" fmla="*/ 117 w 195"/>
                  <a:gd name="T1" fmla="*/ 192 h 192"/>
                  <a:gd name="T2" fmla="*/ 156 w 195"/>
                  <a:gd name="T3" fmla="*/ 148 h 192"/>
                  <a:gd name="T4" fmla="*/ 195 w 195"/>
                  <a:gd name="T5" fmla="*/ 105 h 192"/>
                  <a:gd name="T6" fmla="*/ 78 w 195"/>
                  <a:gd name="T7" fmla="*/ 0 h 192"/>
                  <a:gd name="T8" fmla="*/ 39 w 195"/>
                  <a:gd name="T9" fmla="*/ 43 h 192"/>
                  <a:gd name="T10" fmla="*/ 0 w 195"/>
                  <a:gd name="T11" fmla="*/ 86 h 192"/>
                  <a:gd name="T12" fmla="*/ 117 w 195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17" y="192"/>
                    </a:moveTo>
                    <a:lnTo>
                      <a:pt x="156" y="148"/>
                    </a:lnTo>
                    <a:lnTo>
                      <a:pt x="195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7" y="1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1" name="Freeform 159"/>
              <p:cNvSpPr>
                <a:spLocks/>
              </p:cNvSpPr>
              <p:nvPr/>
            </p:nvSpPr>
            <p:spPr bwMode="auto">
              <a:xfrm>
                <a:off x="2118" y="1772"/>
                <a:ext cx="8" cy="13"/>
              </a:xfrm>
              <a:custGeom>
                <a:avLst/>
                <a:gdLst>
                  <a:gd name="T0" fmla="*/ 0 w 39"/>
                  <a:gd name="T1" fmla="*/ 51 h 51"/>
                  <a:gd name="T2" fmla="*/ 39 w 39"/>
                  <a:gd name="T3" fmla="*/ 8 h 51"/>
                  <a:gd name="T4" fmla="*/ 33 w 39"/>
                  <a:gd name="T5" fmla="*/ 4 h 51"/>
                  <a:gd name="T6" fmla="*/ 27 w 39"/>
                  <a:gd name="T7" fmla="*/ 0 h 51"/>
                  <a:gd name="T8" fmla="*/ 0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0" y="51"/>
                    </a:moveTo>
                    <a:lnTo>
                      <a:pt x="39" y="8"/>
                    </a:lnTo>
                    <a:lnTo>
                      <a:pt x="33" y="4"/>
                    </a:lnTo>
                    <a:lnTo>
                      <a:pt x="27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2" name="Freeform 160"/>
              <p:cNvSpPr>
                <a:spLocks/>
              </p:cNvSpPr>
              <p:nvPr/>
            </p:nvSpPr>
            <p:spPr bwMode="auto">
              <a:xfrm>
                <a:off x="2124" y="1772"/>
                <a:ext cx="2" cy="3"/>
              </a:xfrm>
              <a:custGeom>
                <a:avLst/>
                <a:gdLst>
                  <a:gd name="T0" fmla="*/ 12 w 12"/>
                  <a:gd name="T1" fmla="*/ 8 h 8"/>
                  <a:gd name="T2" fmla="*/ 6 w 12"/>
                  <a:gd name="T3" fmla="*/ 4 h 8"/>
                  <a:gd name="T4" fmla="*/ 0 w 12"/>
                  <a:gd name="T5" fmla="*/ 0 h 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8"/>
                  <a:gd name="T11" fmla="*/ 12 w 12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8">
                    <a:moveTo>
                      <a:pt x="12" y="8"/>
                    </a:move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3" name="Freeform 161"/>
              <p:cNvSpPr>
                <a:spLocks/>
              </p:cNvSpPr>
              <p:nvPr/>
            </p:nvSpPr>
            <p:spPr bwMode="auto">
              <a:xfrm>
                <a:off x="2090" y="1758"/>
                <a:ext cx="34" cy="38"/>
              </a:xfrm>
              <a:custGeom>
                <a:avLst/>
                <a:gdLst>
                  <a:gd name="T0" fmla="*/ 127 w 180"/>
                  <a:gd name="T1" fmla="*/ 168 h 168"/>
                  <a:gd name="T2" fmla="*/ 153 w 180"/>
                  <a:gd name="T3" fmla="*/ 117 h 168"/>
                  <a:gd name="T4" fmla="*/ 180 w 180"/>
                  <a:gd name="T5" fmla="*/ 66 h 168"/>
                  <a:gd name="T6" fmla="*/ 53 w 180"/>
                  <a:gd name="T7" fmla="*/ 0 h 168"/>
                  <a:gd name="T8" fmla="*/ 27 w 180"/>
                  <a:gd name="T9" fmla="*/ 51 h 168"/>
                  <a:gd name="T10" fmla="*/ 0 w 180"/>
                  <a:gd name="T11" fmla="*/ 103 h 168"/>
                  <a:gd name="T12" fmla="*/ 127 w 180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68"/>
                  <a:gd name="T23" fmla="*/ 180 w 18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68">
                    <a:moveTo>
                      <a:pt x="127" y="168"/>
                    </a:moveTo>
                    <a:lnTo>
                      <a:pt x="153" y="117"/>
                    </a:lnTo>
                    <a:lnTo>
                      <a:pt x="180" y="66"/>
                    </a:lnTo>
                    <a:lnTo>
                      <a:pt x="53" y="0"/>
                    </a:lnTo>
                    <a:lnTo>
                      <a:pt x="27" y="51"/>
                    </a:lnTo>
                    <a:lnTo>
                      <a:pt x="0" y="103"/>
                    </a:lnTo>
                    <a:lnTo>
                      <a:pt x="127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4" name="Freeform 162"/>
              <p:cNvSpPr>
                <a:spLocks/>
              </p:cNvSpPr>
              <p:nvPr/>
            </p:nvSpPr>
            <p:spPr bwMode="auto">
              <a:xfrm>
                <a:off x="2090" y="1758"/>
                <a:ext cx="34" cy="38"/>
              </a:xfrm>
              <a:custGeom>
                <a:avLst/>
                <a:gdLst>
                  <a:gd name="T0" fmla="*/ 127 w 180"/>
                  <a:gd name="T1" fmla="*/ 168 h 168"/>
                  <a:gd name="T2" fmla="*/ 153 w 180"/>
                  <a:gd name="T3" fmla="*/ 117 h 168"/>
                  <a:gd name="T4" fmla="*/ 180 w 180"/>
                  <a:gd name="T5" fmla="*/ 66 h 168"/>
                  <a:gd name="T6" fmla="*/ 53 w 180"/>
                  <a:gd name="T7" fmla="*/ 0 h 168"/>
                  <a:gd name="T8" fmla="*/ 27 w 180"/>
                  <a:gd name="T9" fmla="*/ 51 h 168"/>
                  <a:gd name="T10" fmla="*/ 0 w 180"/>
                  <a:gd name="T11" fmla="*/ 103 h 168"/>
                  <a:gd name="T12" fmla="*/ 127 w 180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68"/>
                  <a:gd name="T23" fmla="*/ 180 w 18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68">
                    <a:moveTo>
                      <a:pt x="127" y="168"/>
                    </a:moveTo>
                    <a:lnTo>
                      <a:pt x="153" y="117"/>
                    </a:lnTo>
                    <a:lnTo>
                      <a:pt x="180" y="66"/>
                    </a:lnTo>
                    <a:lnTo>
                      <a:pt x="53" y="0"/>
                    </a:lnTo>
                    <a:lnTo>
                      <a:pt x="27" y="51"/>
                    </a:lnTo>
                    <a:lnTo>
                      <a:pt x="0" y="103"/>
                    </a:lnTo>
                    <a:lnTo>
                      <a:pt x="127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5" name="Freeform 163"/>
              <p:cNvSpPr>
                <a:spLocks/>
              </p:cNvSpPr>
              <p:nvPr/>
            </p:nvSpPr>
            <p:spPr bwMode="auto">
              <a:xfrm>
                <a:off x="2094" y="1757"/>
                <a:ext cx="6" cy="13"/>
              </a:xfrm>
              <a:custGeom>
                <a:avLst/>
                <a:gdLst>
                  <a:gd name="T0" fmla="*/ 0 w 26"/>
                  <a:gd name="T1" fmla="*/ 56 h 56"/>
                  <a:gd name="T2" fmla="*/ 26 w 26"/>
                  <a:gd name="T3" fmla="*/ 5 h 56"/>
                  <a:gd name="T4" fmla="*/ 21 w 26"/>
                  <a:gd name="T5" fmla="*/ 2 h 56"/>
                  <a:gd name="T6" fmla="*/ 8 w 26"/>
                  <a:gd name="T7" fmla="*/ 0 h 56"/>
                  <a:gd name="T8" fmla="*/ 0 w 26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56"/>
                  <a:gd name="T17" fmla="*/ 26 w 2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56">
                    <a:moveTo>
                      <a:pt x="0" y="56"/>
                    </a:moveTo>
                    <a:lnTo>
                      <a:pt x="26" y="5"/>
                    </a:lnTo>
                    <a:lnTo>
                      <a:pt x="21" y="2"/>
                    </a:lnTo>
                    <a:lnTo>
                      <a:pt x="8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6" name="Freeform 164"/>
              <p:cNvSpPr>
                <a:spLocks/>
              </p:cNvSpPr>
              <p:nvPr/>
            </p:nvSpPr>
            <p:spPr bwMode="auto">
              <a:xfrm>
                <a:off x="2096" y="1757"/>
                <a:ext cx="4" cy="1"/>
              </a:xfrm>
              <a:custGeom>
                <a:avLst/>
                <a:gdLst>
                  <a:gd name="T0" fmla="*/ 18 w 18"/>
                  <a:gd name="T1" fmla="*/ 5 h 5"/>
                  <a:gd name="T2" fmla="*/ 13 w 18"/>
                  <a:gd name="T3" fmla="*/ 2 h 5"/>
                  <a:gd name="T4" fmla="*/ 0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5"/>
                    </a:moveTo>
                    <a:lnTo>
                      <a:pt x="1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7" name="Freeform 165"/>
              <p:cNvSpPr>
                <a:spLocks/>
              </p:cNvSpPr>
              <p:nvPr/>
            </p:nvSpPr>
            <p:spPr bwMode="auto">
              <a:xfrm>
                <a:off x="2069" y="1752"/>
                <a:ext cx="27" cy="29"/>
              </a:xfrm>
              <a:custGeom>
                <a:avLst/>
                <a:gdLst>
                  <a:gd name="T0" fmla="*/ 130 w 147"/>
                  <a:gd name="T1" fmla="*/ 134 h 134"/>
                  <a:gd name="T2" fmla="*/ 139 w 147"/>
                  <a:gd name="T3" fmla="*/ 77 h 134"/>
                  <a:gd name="T4" fmla="*/ 147 w 147"/>
                  <a:gd name="T5" fmla="*/ 21 h 134"/>
                  <a:gd name="T6" fmla="*/ 18 w 147"/>
                  <a:gd name="T7" fmla="*/ 0 h 134"/>
                  <a:gd name="T8" fmla="*/ 9 w 147"/>
                  <a:gd name="T9" fmla="*/ 56 h 134"/>
                  <a:gd name="T10" fmla="*/ 0 w 147"/>
                  <a:gd name="T11" fmla="*/ 113 h 134"/>
                  <a:gd name="T12" fmla="*/ 130 w 147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34"/>
                  <a:gd name="T23" fmla="*/ 147 w 147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34">
                    <a:moveTo>
                      <a:pt x="130" y="134"/>
                    </a:moveTo>
                    <a:lnTo>
                      <a:pt x="139" y="77"/>
                    </a:lnTo>
                    <a:lnTo>
                      <a:pt x="147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8" name="Freeform 166"/>
              <p:cNvSpPr>
                <a:spLocks/>
              </p:cNvSpPr>
              <p:nvPr/>
            </p:nvSpPr>
            <p:spPr bwMode="auto">
              <a:xfrm>
                <a:off x="2069" y="1752"/>
                <a:ext cx="27" cy="29"/>
              </a:xfrm>
              <a:custGeom>
                <a:avLst/>
                <a:gdLst>
                  <a:gd name="T0" fmla="*/ 130 w 147"/>
                  <a:gd name="T1" fmla="*/ 134 h 134"/>
                  <a:gd name="T2" fmla="*/ 139 w 147"/>
                  <a:gd name="T3" fmla="*/ 77 h 134"/>
                  <a:gd name="T4" fmla="*/ 147 w 147"/>
                  <a:gd name="T5" fmla="*/ 21 h 134"/>
                  <a:gd name="T6" fmla="*/ 18 w 147"/>
                  <a:gd name="T7" fmla="*/ 0 h 134"/>
                  <a:gd name="T8" fmla="*/ 9 w 147"/>
                  <a:gd name="T9" fmla="*/ 56 h 134"/>
                  <a:gd name="T10" fmla="*/ 0 w 147"/>
                  <a:gd name="T11" fmla="*/ 113 h 134"/>
                  <a:gd name="T12" fmla="*/ 130 w 147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34"/>
                  <a:gd name="T23" fmla="*/ 147 w 147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34">
                    <a:moveTo>
                      <a:pt x="130" y="134"/>
                    </a:moveTo>
                    <a:lnTo>
                      <a:pt x="139" y="77"/>
                    </a:lnTo>
                    <a:lnTo>
                      <a:pt x="147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9" name="Freeform 167"/>
              <p:cNvSpPr>
                <a:spLocks/>
              </p:cNvSpPr>
              <p:nvPr/>
            </p:nvSpPr>
            <p:spPr bwMode="auto">
              <a:xfrm>
                <a:off x="2069" y="1752"/>
                <a:ext cx="3" cy="13"/>
              </a:xfrm>
              <a:custGeom>
                <a:avLst/>
                <a:gdLst>
                  <a:gd name="T0" fmla="*/ 9 w 18"/>
                  <a:gd name="T1" fmla="*/ 57 h 57"/>
                  <a:gd name="T2" fmla="*/ 18 w 18"/>
                  <a:gd name="T3" fmla="*/ 1 h 57"/>
                  <a:gd name="T4" fmla="*/ 12 w 18"/>
                  <a:gd name="T5" fmla="*/ 0 h 57"/>
                  <a:gd name="T6" fmla="*/ 0 w 18"/>
                  <a:gd name="T7" fmla="*/ 1 h 57"/>
                  <a:gd name="T8" fmla="*/ 9 w 18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57"/>
                  <a:gd name="T17" fmla="*/ 18 w 18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57">
                    <a:moveTo>
                      <a:pt x="9" y="57"/>
                    </a:moveTo>
                    <a:lnTo>
                      <a:pt x="18" y="1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9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0" name="Freeform 168"/>
              <p:cNvSpPr>
                <a:spLocks/>
              </p:cNvSpPr>
              <p:nvPr/>
            </p:nvSpPr>
            <p:spPr bwMode="auto">
              <a:xfrm>
                <a:off x="2069" y="1752"/>
                <a:ext cx="3" cy="1"/>
              </a:xfrm>
              <a:custGeom>
                <a:avLst/>
                <a:gdLst>
                  <a:gd name="T0" fmla="*/ 18 w 18"/>
                  <a:gd name="T1" fmla="*/ 1 h 1"/>
                  <a:gd name="T2" fmla="*/ 12 w 18"/>
                  <a:gd name="T3" fmla="*/ 0 h 1"/>
                  <a:gd name="T4" fmla="*/ 0 w 1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"/>
                  <a:gd name="T11" fmla="*/ 18 w 1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">
                    <a:moveTo>
                      <a:pt x="18" y="1"/>
                    </a:move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1" name="Freeform 169"/>
              <p:cNvSpPr>
                <a:spLocks/>
              </p:cNvSpPr>
              <p:nvPr/>
            </p:nvSpPr>
            <p:spPr bwMode="auto">
              <a:xfrm>
                <a:off x="841" y="1752"/>
                <a:ext cx="13" cy="26"/>
              </a:xfrm>
              <a:custGeom>
                <a:avLst/>
                <a:gdLst>
                  <a:gd name="T0" fmla="*/ 10 w 68"/>
                  <a:gd name="T1" fmla="*/ 57 h 114"/>
                  <a:gd name="T2" fmla="*/ 0 w 68"/>
                  <a:gd name="T3" fmla="*/ 1 h 114"/>
                  <a:gd name="T4" fmla="*/ 13 w 68"/>
                  <a:gd name="T5" fmla="*/ 0 h 114"/>
                  <a:gd name="T6" fmla="*/ 25 w 68"/>
                  <a:gd name="T7" fmla="*/ 2 h 114"/>
                  <a:gd name="T8" fmla="*/ 38 w 68"/>
                  <a:gd name="T9" fmla="*/ 6 h 114"/>
                  <a:gd name="T10" fmla="*/ 49 w 68"/>
                  <a:gd name="T11" fmla="*/ 14 h 114"/>
                  <a:gd name="T12" fmla="*/ 56 w 68"/>
                  <a:gd name="T13" fmla="*/ 24 h 114"/>
                  <a:gd name="T14" fmla="*/ 63 w 68"/>
                  <a:gd name="T15" fmla="*/ 35 h 114"/>
                  <a:gd name="T16" fmla="*/ 66 w 68"/>
                  <a:gd name="T17" fmla="*/ 47 h 114"/>
                  <a:gd name="T18" fmla="*/ 68 w 68"/>
                  <a:gd name="T19" fmla="*/ 61 h 114"/>
                  <a:gd name="T20" fmla="*/ 65 w 68"/>
                  <a:gd name="T21" fmla="*/ 73 h 114"/>
                  <a:gd name="T22" fmla="*/ 61 w 68"/>
                  <a:gd name="T23" fmla="*/ 85 h 114"/>
                  <a:gd name="T24" fmla="*/ 53 w 68"/>
                  <a:gd name="T25" fmla="*/ 96 h 114"/>
                  <a:gd name="T26" fmla="*/ 43 w 68"/>
                  <a:gd name="T27" fmla="*/ 104 h 114"/>
                  <a:gd name="T28" fmla="*/ 32 w 68"/>
                  <a:gd name="T29" fmla="*/ 111 h 114"/>
                  <a:gd name="T30" fmla="*/ 20 w 68"/>
                  <a:gd name="T31" fmla="*/ 114 h 114"/>
                  <a:gd name="T32" fmla="*/ 10 w 68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14"/>
                  <a:gd name="T53" fmla="*/ 68 w 68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14">
                    <a:moveTo>
                      <a:pt x="10" y="57"/>
                    </a:moveTo>
                    <a:lnTo>
                      <a:pt x="0" y="1"/>
                    </a:lnTo>
                    <a:lnTo>
                      <a:pt x="13" y="0"/>
                    </a:lnTo>
                    <a:lnTo>
                      <a:pt x="25" y="2"/>
                    </a:lnTo>
                    <a:lnTo>
                      <a:pt x="38" y="6"/>
                    </a:lnTo>
                    <a:lnTo>
                      <a:pt x="49" y="14"/>
                    </a:lnTo>
                    <a:lnTo>
                      <a:pt x="56" y="24"/>
                    </a:lnTo>
                    <a:lnTo>
                      <a:pt x="63" y="35"/>
                    </a:lnTo>
                    <a:lnTo>
                      <a:pt x="66" y="47"/>
                    </a:lnTo>
                    <a:lnTo>
                      <a:pt x="68" y="61"/>
                    </a:lnTo>
                    <a:lnTo>
                      <a:pt x="65" y="73"/>
                    </a:lnTo>
                    <a:lnTo>
                      <a:pt x="61" y="85"/>
                    </a:lnTo>
                    <a:lnTo>
                      <a:pt x="53" y="96"/>
                    </a:lnTo>
                    <a:lnTo>
                      <a:pt x="43" y="104"/>
                    </a:lnTo>
                    <a:lnTo>
                      <a:pt x="32" y="111"/>
                    </a:lnTo>
                    <a:lnTo>
                      <a:pt x="20" y="114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2" name="Freeform 170"/>
              <p:cNvSpPr>
                <a:spLocks/>
              </p:cNvSpPr>
              <p:nvPr/>
            </p:nvSpPr>
            <p:spPr bwMode="auto">
              <a:xfrm>
                <a:off x="841" y="1752"/>
                <a:ext cx="13" cy="26"/>
              </a:xfrm>
              <a:custGeom>
                <a:avLst/>
                <a:gdLst>
                  <a:gd name="T0" fmla="*/ 0 w 68"/>
                  <a:gd name="T1" fmla="*/ 1 h 114"/>
                  <a:gd name="T2" fmla="*/ 13 w 68"/>
                  <a:gd name="T3" fmla="*/ 0 h 114"/>
                  <a:gd name="T4" fmla="*/ 25 w 68"/>
                  <a:gd name="T5" fmla="*/ 2 h 114"/>
                  <a:gd name="T6" fmla="*/ 38 w 68"/>
                  <a:gd name="T7" fmla="*/ 6 h 114"/>
                  <a:gd name="T8" fmla="*/ 49 w 68"/>
                  <a:gd name="T9" fmla="*/ 14 h 114"/>
                  <a:gd name="T10" fmla="*/ 56 w 68"/>
                  <a:gd name="T11" fmla="*/ 24 h 114"/>
                  <a:gd name="T12" fmla="*/ 63 w 68"/>
                  <a:gd name="T13" fmla="*/ 35 h 114"/>
                  <a:gd name="T14" fmla="*/ 66 w 68"/>
                  <a:gd name="T15" fmla="*/ 47 h 114"/>
                  <a:gd name="T16" fmla="*/ 68 w 68"/>
                  <a:gd name="T17" fmla="*/ 61 h 114"/>
                  <a:gd name="T18" fmla="*/ 65 w 68"/>
                  <a:gd name="T19" fmla="*/ 73 h 114"/>
                  <a:gd name="T20" fmla="*/ 61 w 68"/>
                  <a:gd name="T21" fmla="*/ 85 h 114"/>
                  <a:gd name="T22" fmla="*/ 53 w 68"/>
                  <a:gd name="T23" fmla="*/ 96 h 114"/>
                  <a:gd name="T24" fmla="*/ 43 w 68"/>
                  <a:gd name="T25" fmla="*/ 104 h 114"/>
                  <a:gd name="T26" fmla="*/ 32 w 68"/>
                  <a:gd name="T27" fmla="*/ 111 h 114"/>
                  <a:gd name="T28" fmla="*/ 20 w 68"/>
                  <a:gd name="T29" fmla="*/ 114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"/>
                  <a:gd name="T46" fmla="*/ 0 h 114"/>
                  <a:gd name="T47" fmla="*/ 68 w 68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" h="114">
                    <a:moveTo>
                      <a:pt x="0" y="1"/>
                    </a:moveTo>
                    <a:lnTo>
                      <a:pt x="13" y="0"/>
                    </a:lnTo>
                    <a:lnTo>
                      <a:pt x="25" y="2"/>
                    </a:lnTo>
                    <a:lnTo>
                      <a:pt x="38" y="6"/>
                    </a:lnTo>
                    <a:lnTo>
                      <a:pt x="49" y="14"/>
                    </a:lnTo>
                    <a:lnTo>
                      <a:pt x="56" y="24"/>
                    </a:lnTo>
                    <a:lnTo>
                      <a:pt x="63" y="35"/>
                    </a:lnTo>
                    <a:lnTo>
                      <a:pt x="66" y="47"/>
                    </a:lnTo>
                    <a:lnTo>
                      <a:pt x="68" y="61"/>
                    </a:lnTo>
                    <a:lnTo>
                      <a:pt x="65" y="73"/>
                    </a:lnTo>
                    <a:lnTo>
                      <a:pt x="61" y="85"/>
                    </a:lnTo>
                    <a:lnTo>
                      <a:pt x="53" y="96"/>
                    </a:lnTo>
                    <a:lnTo>
                      <a:pt x="43" y="104"/>
                    </a:lnTo>
                    <a:lnTo>
                      <a:pt x="32" y="111"/>
                    </a:lnTo>
                    <a:lnTo>
                      <a:pt x="2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3" name="Freeform 171"/>
              <p:cNvSpPr>
                <a:spLocks/>
              </p:cNvSpPr>
              <p:nvPr/>
            </p:nvSpPr>
            <p:spPr bwMode="auto">
              <a:xfrm>
                <a:off x="816" y="1752"/>
                <a:ext cx="29" cy="32"/>
              </a:xfrm>
              <a:custGeom>
                <a:avLst/>
                <a:gdLst>
                  <a:gd name="T0" fmla="*/ 155 w 155"/>
                  <a:gd name="T1" fmla="*/ 113 h 136"/>
                  <a:gd name="T2" fmla="*/ 145 w 155"/>
                  <a:gd name="T3" fmla="*/ 56 h 136"/>
                  <a:gd name="T4" fmla="*/ 135 w 155"/>
                  <a:gd name="T5" fmla="*/ 0 h 136"/>
                  <a:gd name="T6" fmla="*/ 0 w 155"/>
                  <a:gd name="T7" fmla="*/ 23 h 136"/>
                  <a:gd name="T8" fmla="*/ 10 w 155"/>
                  <a:gd name="T9" fmla="*/ 80 h 136"/>
                  <a:gd name="T10" fmla="*/ 20 w 155"/>
                  <a:gd name="T11" fmla="*/ 136 h 136"/>
                  <a:gd name="T12" fmla="*/ 155 w 155"/>
                  <a:gd name="T13" fmla="*/ 113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36"/>
                  <a:gd name="T23" fmla="*/ 155 w 155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36">
                    <a:moveTo>
                      <a:pt x="155" y="113"/>
                    </a:moveTo>
                    <a:lnTo>
                      <a:pt x="145" y="56"/>
                    </a:lnTo>
                    <a:lnTo>
                      <a:pt x="135" y="0"/>
                    </a:lnTo>
                    <a:lnTo>
                      <a:pt x="0" y="23"/>
                    </a:lnTo>
                    <a:lnTo>
                      <a:pt x="10" y="80"/>
                    </a:lnTo>
                    <a:lnTo>
                      <a:pt x="20" y="136"/>
                    </a:lnTo>
                    <a:lnTo>
                      <a:pt x="155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4" name="Freeform 172"/>
              <p:cNvSpPr>
                <a:spLocks/>
              </p:cNvSpPr>
              <p:nvPr/>
            </p:nvSpPr>
            <p:spPr bwMode="auto">
              <a:xfrm>
                <a:off x="816" y="1752"/>
                <a:ext cx="29" cy="32"/>
              </a:xfrm>
              <a:custGeom>
                <a:avLst/>
                <a:gdLst>
                  <a:gd name="T0" fmla="*/ 155 w 155"/>
                  <a:gd name="T1" fmla="*/ 113 h 136"/>
                  <a:gd name="T2" fmla="*/ 145 w 155"/>
                  <a:gd name="T3" fmla="*/ 56 h 136"/>
                  <a:gd name="T4" fmla="*/ 135 w 155"/>
                  <a:gd name="T5" fmla="*/ 0 h 136"/>
                  <a:gd name="T6" fmla="*/ 0 w 155"/>
                  <a:gd name="T7" fmla="*/ 23 h 136"/>
                  <a:gd name="T8" fmla="*/ 10 w 155"/>
                  <a:gd name="T9" fmla="*/ 80 h 136"/>
                  <a:gd name="T10" fmla="*/ 20 w 155"/>
                  <a:gd name="T11" fmla="*/ 136 h 136"/>
                  <a:gd name="T12" fmla="*/ 155 w 155"/>
                  <a:gd name="T13" fmla="*/ 113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36"/>
                  <a:gd name="T23" fmla="*/ 155 w 155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36">
                    <a:moveTo>
                      <a:pt x="155" y="113"/>
                    </a:moveTo>
                    <a:lnTo>
                      <a:pt x="145" y="56"/>
                    </a:lnTo>
                    <a:lnTo>
                      <a:pt x="135" y="0"/>
                    </a:lnTo>
                    <a:lnTo>
                      <a:pt x="0" y="23"/>
                    </a:lnTo>
                    <a:lnTo>
                      <a:pt x="10" y="80"/>
                    </a:lnTo>
                    <a:lnTo>
                      <a:pt x="20" y="136"/>
                    </a:lnTo>
                    <a:lnTo>
                      <a:pt x="155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5" name="Freeform 173"/>
              <p:cNvSpPr>
                <a:spLocks/>
              </p:cNvSpPr>
              <p:nvPr/>
            </p:nvSpPr>
            <p:spPr bwMode="auto">
              <a:xfrm>
                <a:off x="813" y="1757"/>
                <a:ext cx="4" cy="14"/>
              </a:xfrm>
              <a:custGeom>
                <a:avLst/>
                <a:gdLst>
                  <a:gd name="T0" fmla="*/ 27 w 27"/>
                  <a:gd name="T1" fmla="*/ 57 h 57"/>
                  <a:gd name="T2" fmla="*/ 17 w 27"/>
                  <a:gd name="T3" fmla="*/ 0 h 57"/>
                  <a:gd name="T4" fmla="*/ 11 w 27"/>
                  <a:gd name="T5" fmla="*/ 1 h 57"/>
                  <a:gd name="T6" fmla="*/ 0 w 27"/>
                  <a:gd name="T7" fmla="*/ 5 h 57"/>
                  <a:gd name="T8" fmla="*/ 27 w 27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7"/>
                  <a:gd name="T17" fmla="*/ 27 w 2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7">
                    <a:moveTo>
                      <a:pt x="27" y="57"/>
                    </a:moveTo>
                    <a:lnTo>
                      <a:pt x="17" y="0"/>
                    </a:lnTo>
                    <a:lnTo>
                      <a:pt x="11" y="1"/>
                    </a:lnTo>
                    <a:lnTo>
                      <a:pt x="0" y="5"/>
                    </a:lnTo>
                    <a:lnTo>
                      <a:pt x="2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6" name="Freeform 174"/>
              <p:cNvSpPr>
                <a:spLocks/>
              </p:cNvSpPr>
              <p:nvPr/>
            </p:nvSpPr>
            <p:spPr bwMode="auto">
              <a:xfrm>
                <a:off x="813" y="1757"/>
                <a:ext cx="3" cy="1"/>
              </a:xfrm>
              <a:custGeom>
                <a:avLst/>
                <a:gdLst>
                  <a:gd name="T0" fmla="*/ 17 w 17"/>
                  <a:gd name="T1" fmla="*/ 0 h 5"/>
                  <a:gd name="T2" fmla="*/ 11 w 17"/>
                  <a:gd name="T3" fmla="*/ 1 h 5"/>
                  <a:gd name="T4" fmla="*/ 0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0"/>
                    </a:moveTo>
                    <a:lnTo>
                      <a:pt x="11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7" name="Freeform 175"/>
              <p:cNvSpPr>
                <a:spLocks/>
              </p:cNvSpPr>
              <p:nvPr/>
            </p:nvSpPr>
            <p:spPr bwMode="auto">
              <a:xfrm>
                <a:off x="788" y="1758"/>
                <a:ext cx="35" cy="40"/>
              </a:xfrm>
              <a:custGeom>
                <a:avLst/>
                <a:gdLst>
                  <a:gd name="T0" fmla="*/ 185 w 185"/>
                  <a:gd name="T1" fmla="*/ 103 h 173"/>
                  <a:gd name="T2" fmla="*/ 157 w 185"/>
                  <a:gd name="T3" fmla="*/ 52 h 173"/>
                  <a:gd name="T4" fmla="*/ 130 w 185"/>
                  <a:gd name="T5" fmla="*/ 0 h 173"/>
                  <a:gd name="T6" fmla="*/ 0 w 185"/>
                  <a:gd name="T7" fmla="*/ 70 h 173"/>
                  <a:gd name="T8" fmla="*/ 28 w 185"/>
                  <a:gd name="T9" fmla="*/ 121 h 173"/>
                  <a:gd name="T10" fmla="*/ 55 w 185"/>
                  <a:gd name="T11" fmla="*/ 173 h 173"/>
                  <a:gd name="T12" fmla="*/ 185 w 185"/>
                  <a:gd name="T13" fmla="*/ 103 h 1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5"/>
                  <a:gd name="T22" fmla="*/ 0 h 173"/>
                  <a:gd name="T23" fmla="*/ 185 w 185"/>
                  <a:gd name="T24" fmla="*/ 173 h 1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5" h="173">
                    <a:moveTo>
                      <a:pt x="185" y="103"/>
                    </a:moveTo>
                    <a:lnTo>
                      <a:pt x="157" y="52"/>
                    </a:lnTo>
                    <a:lnTo>
                      <a:pt x="130" y="0"/>
                    </a:lnTo>
                    <a:lnTo>
                      <a:pt x="0" y="70"/>
                    </a:lnTo>
                    <a:lnTo>
                      <a:pt x="28" y="121"/>
                    </a:lnTo>
                    <a:lnTo>
                      <a:pt x="55" y="173"/>
                    </a:lnTo>
                    <a:lnTo>
                      <a:pt x="185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8" name="Freeform 176"/>
              <p:cNvSpPr>
                <a:spLocks/>
              </p:cNvSpPr>
              <p:nvPr/>
            </p:nvSpPr>
            <p:spPr bwMode="auto">
              <a:xfrm>
                <a:off x="788" y="1758"/>
                <a:ext cx="35" cy="40"/>
              </a:xfrm>
              <a:custGeom>
                <a:avLst/>
                <a:gdLst>
                  <a:gd name="T0" fmla="*/ 185 w 185"/>
                  <a:gd name="T1" fmla="*/ 103 h 173"/>
                  <a:gd name="T2" fmla="*/ 157 w 185"/>
                  <a:gd name="T3" fmla="*/ 52 h 173"/>
                  <a:gd name="T4" fmla="*/ 130 w 185"/>
                  <a:gd name="T5" fmla="*/ 0 h 173"/>
                  <a:gd name="T6" fmla="*/ 0 w 185"/>
                  <a:gd name="T7" fmla="*/ 70 h 173"/>
                  <a:gd name="T8" fmla="*/ 28 w 185"/>
                  <a:gd name="T9" fmla="*/ 121 h 173"/>
                  <a:gd name="T10" fmla="*/ 55 w 185"/>
                  <a:gd name="T11" fmla="*/ 173 h 173"/>
                  <a:gd name="T12" fmla="*/ 185 w 185"/>
                  <a:gd name="T13" fmla="*/ 103 h 1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5"/>
                  <a:gd name="T22" fmla="*/ 0 h 173"/>
                  <a:gd name="T23" fmla="*/ 185 w 185"/>
                  <a:gd name="T24" fmla="*/ 173 h 1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5" h="173">
                    <a:moveTo>
                      <a:pt x="185" y="103"/>
                    </a:moveTo>
                    <a:lnTo>
                      <a:pt x="157" y="52"/>
                    </a:lnTo>
                    <a:lnTo>
                      <a:pt x="130" y="0"/>
                    </a:lnTo>
                    <a:lnTo>
                      <a:pt x="0" y="70"/>
                    </a:lnTo>
                    <a:lnTo>
                      <a:pt x="28" y="121"/>
                    </a:lnTo>
                    <a:lnTo>
                      <a:pt x="55" y="173"/>
                    </a:lnTo>
                    <a:lnTo>
                      <a:pt x="185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99" name="Freeform 177"/>
              <p:cNvSpPr>
                <a:spLocks/>
              </p:cNvSpPr>
              <p:nvPr/>
            </p:nvSpPr>
            <p:spPr bwMode="auto">
              <a:xfrm>
                <a:off x="786" y="1774"/>
                <a:ext cx="8" cy="11"/>
              </a:xfrm>
              <a:custGeom>
                <a:avLst/>
                <a:gdLst>
                  <a:gd name="T0" fmla="*/ 40 w 40"/>
                  <a:gd name="T1" fmla="*/ 51 h 51"/>
                  <a:gd name="T2" fmla="*/ 12 w 40"/>
                  <a:gd name="T3" fmla="*/ 0 h 51"/>
                  <a:gd name="T4" fmla="*/ 6 w 40"/>
                  <a:gd name="T5" fmla="*/ 4 h 51"/>
                  <a:gd name="T6" fmla="*/ 0 w 40"/>
                  <a:gd name="T7" fmla="*/ 9 h 51"/>
                  <a:gd name="T8" fmla="*/ 40 w 40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1"/>
                  <a:gd name="T17" fmla="*/ 40 w 4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1">
                    <a:moveTo>
                      <a:pt x="40" y="51"/>
                    </a:moveTo>
                    <a:lnTo>
                      <a:pt x="12" y="0"/>
                    </a:lnTo>
                    <a:lnTo>
                      <a:pt x="6" y="4"/>
                    </a:lnTo>
                    <a:lnTo>
                      <a:pt x="0" y="9"/>
                    </a:lnTo>
                    <a:lnTo>
                      <a:pt x="4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0" name="Freeform 178"/>
              <p:cNvSpPr>
                <a:spLocks/>
              </p:cNvSpPr>
              <p:nvPr/>
            </p:nvSpPr>
            <p:spPr bwMode="auto">
              <a:xfrm>
                <a:off x="786" y="1774"/>
                <a:ext cx="2" cy="1"/>
              </a:xfrm>
              <a:custGeom>
                <a:avLst/>
                <a:gdLst>
                  <a:gd name="T0" fmla="*/ 12 w 12"/>
                  <a:gd name="T1" fmla="*/ 0 h 9"/>
                  <a:gd name="T2" fmla="*/ 6 w 12"/>
                  <a:gd name="T3" fmla="*/ 4 h 9"/>
                  <a:gd name="T4" fmla="*/ 0 w 12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9"/>
                  <a:gd name="T11" fmla="*/ 12 w 12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9">
                    <a:moveTo>
                      <a:pt x="12" y="0"/>
                    </a:moveTo>
                    <a:lnTo>
                      <a:pt x="6" y="4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1" name="Freeform 179"/>
              <p:cNvSpPr>
                <a:spLocks/>
              </p:cNvSpPr>
              <p:nvPr/>
            </p:nvSpPr>
            <p:spPr bwMode="auto">
              <a:xfrm>
                <a:off x="763" y="1775"/>
                <a:ext cx="39" cy="45"/>
              </a:xfrm>
              <a:custGeom>
                <a:avLst/>
                <a:gdLst>
                  <a:gd name="T0" fmla="*/ 199 w 199"/>
                  <a:gd name="T1" fmla="*/ 85 h 196"/>
                  <a:gd name="T2" fmla="*/ 159 w 199"/>
                  <a:gd name="T3" fmla="*/ 42 h 196"/>
                  <a:gd name="T4" fmla="*/ 119 w 199"/>
                  <a:gd name="T5" fmla="*/ 0 h 196"/>
                  <a:gd name="T6" fmla="*/ 0 w 199"/>
                  <a:gd name="T7" fmla="*/ 111 h 196"/>
                  <a:gd name="T8" fmla="*/ 40 w 199"/>
                  <a:gd name="T9" fmla="*/ 154 h 196"/>
                  <a:gd name="T10" fmla="*/ 80 w 199"/>
                  <a:gd name="T11" fmla="*/ 196 h 196"/>
                  <a:gd name="T12" fmla="*/ 199 w 199"/>
                  <a:gd name="T13" fmla="*/ 85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6"/>
                  <a:gd name="T23" fmla="*/ 199 w 199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6">
                    <a:moveTo>
                      <a:pt x="199" y="85"/>
                    </a:moveTo>
                    <a:lnTo>
                      <a:pt x="159" y="42"/>
                    </a:lnTo>
                    <a:lnTo>
                      <a:pt x="119" y="0"/>
                    </a:lnTo>
                    <a:lnTo>
                      <a:pt x="0" y="111"/>
                    </a:lnTo>
                    <a:lnTo>
                      <a:pt x="40" y="154"/>
                    </a:lnTo>
                    <a:lnTo>
                      <a:pt x="80" y="196"/>
                    </a:lnTo>
                    <a:lnTo>
                      <a:pt x="199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2" name="Freeform 180"/>
              <p:cNvSpPr>
                <a:spLocks/>
              </p:cNvSpPr>
              <p:nvPr/>
            </p:nvSpPr>
            <p:spPr bwMode="auto">
              <a:xfrm>
                <a:off x="763" y="1775"/>
                <a:ext cx="39" cy="45"/>
              </a:xfrm>
              <a:custGeom>
                <a:avLst/>
                <a:gdLst>
                  <a:gd name="T0" fmla="*/ 199 w 199"/>
                  <a:gd name="T1" fmla="*/ 85 h 196"/>
                  <a:gd name="T2" fmla="*/ 159 w 199"/>
                  <a:gd name="T3" fmla="*/ 42 h 196"/>
                  <a:gd name="T4" fmla="*/ 119 w 199"/>
                  <a:gd name="T5" fmla="*/ 0 h 196"/>
                  <a:gd name="T6" fmla="*/ 0 w 199"/>
                  <a:gd name="T7" fmla="*/ 111 h 196"/>
                  <a:gd name="T8" fmla="*/ 40 w 199"/>
                  <a:gd name="T9" fmla="*/ 154 h 196"/>
                  <a:gd name="T10" fmla="*/ 80 w 199"/>
                  <a:gd name="T11" fmla="*/ 196 h 196"/>
                  <a:gd name="T12" fmla="*/ 199 w 199"/>
                  <a:gd name="T13" fmla="*/ 85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6"/>
                  <a:gd name="T23" fmla="*/ 199 w 199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6">
                    <a:moveTo>
                      <a:pt x="199" y="85"/>
                    </a:moveTo>
                    <a:lnTo>
                      <a:pt x="159" y="42"/>
                    </a:lnTo>
                    <a:lnTo>
                      <a:pt x="119" y="0"/>
                    </a:lnTo>
                    <a:lnTo>
                      <a:pt x="0" y="111"/>
                    </a:lnTo>
                    <a:lnTo>
                      <a:pt x="40" y="154"/>
                    </a:lnTo>
                    <a:lnTo>
                      <a:pt x="80" y="196"/>
                    </a:lnTo>
                    <a:lnTo>
                      <a:pt x="199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3" name="Freeform 181"/>
              <p:cNvSpPr>
                <a:spLocks/>
              </p:cNvSpPr>
              <p:nvPr/>
            </p:nvSpPr>
            <p:spPr bwMode="auto">
              <a:xfrm>
                <a:off x="762" y="1801"/>
                <a:ext cx="10" cy="9"/>
              </a:xfrm>
              <a:custGeom>
                <a:avLst/>
                <a:gdLst>
                  <a:gd name="T0" fmla="*/ 48 w 48"/>
                  <a:gd name="T1" fmla="*/ 43 h 43"/>
                  <a:gd name="T2" fmla="*/ 8 w 48"/>
                  <a:gd name="T3" fmla="*/ 0 h 43"/>
                  <a:gd name="T4" fmla="*/ 0 w 48"/>
                  <a:gd name="T5" fmla="*/ 9 h 43"/>
                  <a:gd name="T6" fmla="*/ 48 w 48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3"/>
                  <a:gd name="T14" fmla="*/ 48 w 48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3">
                    <a:moveTo>
                      <a:pt x="48" y="43"/>
                    </a:moveTo>
                    <a:lnTo>
                      <a:pt x="8" y="0"/>
                    </a:lnTo>
                    <a:lnTo>
                      <a:pt x="0" y="9"/>
                    </a:lnTo>
                    <a:lnTo>
                      <a:pt x="48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4" name="Line 182"/>
              <p:cNvSpPr>
                <a:spLocks noChangeShapeType="1"/>
              </p:cNvSpPr>
              <p:nvPr/>
            </p:nvSpPr>
            <p:spPr bwMode="auto">
              <a:xfrm flipH="1">
                <a:off x="762" y="1801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5" name="Freeform 183"/>
              <p:cNvSpPr>
                <a:spLocks/>
              </p:cNvSpPr>
              <p:nvPr/>
            </p:nvSpPr>
            <p:spPr bwMode="auto">
              <a:xfrm>
                <a:off x="743" y="1804"/>
                <a:ext cx="38" cy="49"/>
              </a:xfrm>
              <a:custGeom>
                <a:avLst/>
                <a:gdLst>
                  <a:gd name="T0" fmla="*/ 200 w 200"/>
                  <a:gd name="T1" fmla="*/ 67 h 218"/>
                  <a:gd name="T2" fmla="*/ 152 w 200"/>
                  <a:gd name="T3" fmla="*/ 34 h 218"/>
                  <a:gd name="T4" fmla="*/ 104 w 200"/>
                  <a:gd name="T5" fmla="*/ 0 h 218"/>
                  <a:gd name="T6" fmla="*/ 0 w 200"/>
                  <a:gd name="T7" fmla="*/ 151 h 218"/>
                  <a:gd name="T8" fmla="*/ 47 w 200"/>
                  <a:gd name="T9" fmla="*/ 184 h 218"/>
                  <a:gd name="T10" fmla="*/ 95 w 200"/>
                  <a:gd name="T11" fmla="*/ 218 h 218"/>
                  <a:gd name="T12" fmla="*/ 200 w 200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200" y="67"/>
                    </a:moveTo>
                    <a:lnTo>
                      <a:pt x="152" y="34"/>
                    </a:lnTo>
                    <a:lnTo>
                      <a:pt x="104" y="0"/>
                    </a:lnTo>
                    <a:lnTo>
                      <a:pt x="0" y="151"/>
                    </a:lnTo>
                    <a:lnTo>
                      <a:pt x="47" y="184"/>
                    </a:lnTo>
                    <a:lnTo>
                      <a:pt x="95" y="218"/>
                    </a:lnTo>
                    <a:lnTo>
                      <a:pt x="20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6" name="Freeform 184"/>
              <p:cNvSpPr>
                <a:spLocks/>
              </p:cNvSpPr>
              <p:nvPr/>
            </p:nvSpPr>
            <p:spPr bwMode="auto">
              <a:xfrm>
                <a:off x="743" y="1804"/>
                <a:ext cx="38" cy="49"/>
              </a:xfrm>
              <a:custGeom>
                <a:avLst/>
                <a:gdLst>
                  <a:gd name="T0" fmla="*/ 200 w 200"/>
                  <a:gd name="T1" fmla="*/ 67 h 218"/>
                  <a:gd name="T2" fmla="*/ 152 w 200"/>
                  <a:gd name="T3" fmla="*/ 34 h 218"/>
                  <a:gd name="T4" fmla="*/ 104 w 200"/>
                  <a:gd name="T5" fmla="*/ 0 h 218"/>
                  <a:gd name="T6" fmla="*/ 0 w 200"/>
                  <a:gd name="T7" fmla="*/ 151 h 218"/>
                  <a:gd name="T8" fmla="*/ 47 w 200"/>
                  <a:gd name="T9" fmla="*/ 184 h 218"/>
                  <a:gd name="T10" fmla="*/ 95 w 200"/>
                  <a:gd name="T11" fmla="*/ 218 h 218"/>
                  <a:gd name="T12" fmla="*/ 200 w 200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200" y="67"/>
                    </a:moveTo>
                    <a:lnTo>
                      <a:pt x="152" y="34"/>
                    </a:lnTo>
                    <a:lnTo>
                      <a:pt x="104" y="0"/>
                    </a:lnTo>
                    <a:lnTo>
                      <a:pt x="0" y="151"/>
                    </a:lnTo>
                    <a:lnTo>
                      <a:pt x="47" y="184"/>
                    </a:lnTo>
                    <a:lnTo>
                      <a:pt x="95" y="218"/>
                    </a:lnTo>
                    <a:lnTo>
                      <a:pt x="20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7" name="Freeform 185"/>
              <p:cNvSpPr>
                <a:spLocks/>
              </p:cNvSpPr>
              <p:nvPr/>
            </p:nvSpPr>
            <p:spPr bwMode="auto">
              <a:xfrm>
                <a:off x="743" y="1836"/>
                <a:ext cx="9" cy="8"/>
              </a:xfrm>
              <a:custGeom>
                <a:avLst/>
                <a:gdLst>
                  <a:gd name="T0" fmla="*/ 52 w 52"/>
                  <a:gd name="T1" fmla="*/ 33 h 33"/>
                  <a:gd name="T2" fmla="*/ 5 w 52"/>
                  <a:gd name="T3" fmla="*/ 0 h 33"/>
                  <a:gd name="T4" fmla="*/ 0 w 52"/>
                  <a:gd name="T5" fmla="*/ 9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5" y="0"/>
                    </a:lnTo>
                    <a:lnTo>
                      <a:pt x="0" y="9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8" name="Line 186"/>
              <p:cNvSpPr>
                <a:spLocks noChangeShapeType="1"/>
              </p:cNvSpPr>
              <p:nvPr/>
            </p:nvSpPr>
            <p:spPr bwMode="auto">
              <a:xfrm flipH="1">
                <a:off x="743" y="183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9" name="Freeform 187"/>
              <p:cNvSpPr>
                <a:spLocks/>
              </p:cNvSpPr>
              <p:nvPr/>
            </p:nvSpPr>
            <p:spPr bwMode="auto">
              <a:xfrm>
                <a:off x="725" y="1839"/>
                <a:ext cx="37" cy="52"/>
              </a:xfrm>
              <a:custGeom>
                <a:avLst/>
                <a:gdLst>
                  <a:gd name="T0" fmla="*/ 190 w 190"/>
                  <a:gd name="T1" fmla="*/ 49 h 232"/>
                  <a:gd name="T2" fmla="*/ 137 w 190"/>
                  <a:gd name="T3" fmla="*/ 24 h 232"/>
                  <a:gd name="T4" fmla="*/ 85 w 190"/>
                  <a:gd name="T5" fmla="*/ 0 h 232"/>
                  <a:gd name="T6" fmla="*/ 0 w 190"/>
                  <a:gd name="T7" fmla="*/ 183 h 232"/>
                  <a:gd name="T8" fmla="*/ 52 w 190"/>
                  <a:gd name="T9" fmla="*/ 208 h 232"/>
                  <a:gd name="T10" fmla="*/ 104 w 190"/>
                  <a:gd name="T11" fmla="*/ 232 h 232"/>
                  <a:gd name="T12" fmla="*/ 190 w 190"/>
                  <a:gd name="T13" fmla="*/ 4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90" y="49"/>
                    </a:moveTo>
                    <a:lnTo>
                      <a:pt x="137" y="24"/>
                    </a:lnTo>
                    <a:lnTo>
                      <a:pt x="85" y="0"/>
                    </a:lnTo>
                    <a:lnTo>
                      <a:pt x="0" y="183"/>
                    </a:lnTo>
                    <a:lnTo>
                      <a:pt x="52" y="208"/>
                    </a:lnTo>
                    <a:lnTo>
                      <a:pt x="104" y="232"/>
                    </a:lnTo>
                    <a:lnTo>
                      <a:pt x="19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0" name="Freeform 188"/>
              <p:cNvSpPr>
                <a:spLocks/>
              </p:cNvSpPr>
              <p:nvPr/>
            </p:nvSpPr>
            <p:spPr bwMode="auto">
              <a:xfrm>
                <a:off x="725" y="1839"/>
                <a:ext cx="37" cy="52"/>
              </a:xfrm>
              <a:custGeom>
                <a:avLst/>
                <a:gdLst>
                  <a:gd name="T0" fmla="*/ 190 w 190"/>
                  <a:gd name="T1" fmla="*/ 49 h 232"/>
                  <a:gd name="T2" fmla="*/ 137 w 190"/>
                  <a:gd name="T3" fmla="*/ 24 h 232"/>
                  <a:gd name="T4" fmla="*/ 85 w 190"/>
                  <a:gd name="T5" fmla="*/ 0 h 232"/>
                  <a:gd name="T6" fmla="*/ 0 w 190"/>
                  <a:gd name="T7" fmla="*/ 183 h 232"/>
                  <a:gd name="T8" fmla="*/ 52 w 190"/>
                  <a:gd name="T9" fmla="*/ 208 h 232"/>
                  <a:gd name="T10" fmla="*/ 104 w 190"/>
                  <a:gd name="T11" fmla="*/ 232 h 232"/>
                  <a:gd name="T12" fmla="*/ 190 w 190"/>
                  <a:gd name="T13" fmla="*/ 49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90" y="49"/>
                    </a:moveTo>
                    <a:lnTo>
                      <a:pt x="137" y="24"/>
                    </a:lnTo>
                    <a:lnTo>
                      <a:pt x="85" y="0"/>
                    </a:lnTo>
                    <a:lnTo>
                      <a:pt x="0" y="183"/>
                    </a:lnTo>
                    <a:lnTo>
                      <a:pt x="52" y="208"/>
                    </a:lnTo>
                    <a:lnTo>
                      <a:pt x="104" y="232"/>
                    </a:lnTo>
                    <a:lnTo>
                      <a:pt x="19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1" name="Freeform 189"/>
              <p:cNvSpPr>
                <a:spLocks/>
              </p:cNvSpPr>
              <p:nvPr/>
            </p:nvSpPr>
            <p:spPr bwMode="auto">
              <a:xfrm>
                <a:off x="725" y="1881"/>
                <a:ext cx="11" cy="4"/>
              </a:xfrm>
              <a:custGeom>
                <a:avLst/>
                <a:gdLst>
                  <a:gd name="T0" fmla="*/ 56 w 56"/>
                  <a:gd name="T1" fmla="*/ 25 h 25"/>
                  <a:gd name="T2" fmla="*/ 4 w 56"/>
                  <a:gd name="T3" fmla="*/ 0 h 25"/>
                  <a:gd name="T4" fmla="*/ 0 w 56"/>
                  <a:gd name="T5" fmla="*/ 8 h 25"/>
                  <a:gd name="T6" fmla="*/ 56 w 56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25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5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2" name="Line 190"/>
              <p:cNvSpPr>
                <a:spLocks noChangeShapeType="1"/>
              </p:cNvSpPr>
              <p:nvPr/>
            </p:nvSpPr>
            <p:spPr bwMode="auto">
              <a:xfrm flipH="1">
                <a:off x="725" y="1881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3" name="Freeform 191"/>
              <p:cNvSpPr>
                <a:spLocks/>
              </p:cNvSpPr>
              <p:nvPr/>
            </p:nvSpPr>
            <p:spPr bwMode="auto">
              <a:xfrm>
                <a:off x="713" y="1883"/>
                <a:ext cx="33" cy="53"/>
              </a:xfrm>
              <a:custGeom>
                <a:avLst/>
                <a:gdLst>
                  <a:gd name="T0" fmla="*/ 175 w 175"/>
                  <a:gd name="T1" fmla="*/ 33 h 243"/>
                  <a:gd name="T2" fmla="*/ 120 w 175"/>
                  <a:gd name="T3" fmla="*/ 17 h 243"/>
                  <a:gd name="T4" fmla="*/ 64 w 175"/>
                  <a:gd name="T5" fmla="*/ 0 h 243"/>
                  <a:gd name="T6" fmla="*/ 0 w 175"/>
                  <a:gd name="T7" fmla="*/ 210 h 243"/>
                  <a:gd name="T8" fmla="*/ 56 w 175"/>
                  <a:gd name="T9" fmla="*/ 227 h 243"/>
                  <a:gd name="T10" fmla="*/ 111 w 175"/>
                  <a:gd name="T11" fmla="*/ 243 h 243"/>
                  <a:gd name="T12" fmla="*/ 175 w 175"/>
                  <a:gd name="T13" fmla="*/ 33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75" y="33"/>
                    </a:moveTo>
                    <a:lnTo>
                      <a:pt x="120" y="17"/>
                    </a:lnTo>
                    <a:lnTo>
                      <a:pt x="64" y="0"/>
                    </a:lnTo>
                    <a:lnTo>
                      <a:pt x="0" y="210"/>
                    </a:lnTo>
                    <a:lnTo>
                      <a:pt x="56" y="227"/>
                    </a:lnTo>
                    <a:lnTo>
                      <a:pt x="111" y="243"/>
                    </a:lnTo>
                    <a:lnTo>
                      <a:pt x="175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4" name="Freeform 192"/>
              <p:cNvSpPr>
                <a:spLocks/>
              </p:cNvSpPr>
              <p:nvPr/>
            </p:nvSpPr>
            <p:spPr bwMode="auto">
              <a:xfrm>
                <a:off x="713" y="1883"/>
                <a:ext cx="33" cy="53"/>
              </a:xfrm>
              <a:custGeom>
                <a:avLst/>
                <a:gdLst>
                  <a:gd name="T0" fmla="*/ 175 w 175"/>
                  <a:gd name="T1" fmla="*/ 33 h 243"/>
                  <a:gd name="T2" fmla="*/ 120 w 175"/>
                  <a:gd name="T3" fmla="*/ 17 h 243"/>
                  <a:gd name="T4" fmla="*/ 64 w 175"/>
                  <a:gd name="T5" fmla="*/ 0 h 243"/>
                  <a:gd name="T6" fmla="*/ 0 w 175"/>
                  <a:gd name="T7" fmla="*/ 210 h 243"/>
                  <a:gd name="T8" fmla="*/ 56 w 175"/>
                  <a:gd name="T9" fmla="*/ 227 h 243"/>
                  <a:gd name="T10" fmla="*/ 111 w 175"/>
                  <a:gd name="T11" fmla="*/ 243 h 243"/>
                  <a:gd name="T12" fmla="*/ 175 w 175"/>
                  <a:gd name="T13" fmla="*/ 33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75" y="33"/>
                    </a:moveTo>
                    <a:lnTo>
                      <a:pt x="120" y="17"/>
                    </a:lnTo>
                    <a:lnTo>
                      <a:pt x="64" y="0"/>
                    </a:lnTo>
                    <a:lnTo>
                      <a:pt x="0" y="210"/>
                    </a:lnTo>
                    <a:lnTo>
                      <a:pt x="56" y="227"/>
                    </a:lnTo>
                    <a:lnTo>
                      <a:pt x="111" y="243"/>
                    </a:lnTo>
                    <a:lnTo>
                      <a:pt x="175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5" name="Freeform 193"/>
              <p:cNvSpPr>
                <a:spLocks/>
              </p:cNvSpPr>
              <p:nvPr/>
            </p:nvSpPr>
            <p:spPr bwMode="auto">
              <a:xfrm>
                <a:off x="713" y="1930"/>
                <a:ext cx="11" cy="2"/>
              </a:xfrm>
              <a:custGeom>
                <a:avLst/>
                <a:gdLst>
                  <a:gd name="T0" fmla="*/ 57 w 57"/>
                  <a:gd name="T1" fmla="*/ 17 h 17"/>
                  <a:gd name="T2" fmla="*/ 1 w 57"/>
                  <a:gd name="T3" fmla="*/ 0 h 17"/>
                  <a:gd name="T4" fmla="*/ 0 w 57"/>
                  <a:gd name="T5" fmla="*/ 7 h 17"/>
                  <a:gd name="T6" fmla="*/ 57 w 57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7"/>
                  <a:gd name="T14" fmla="*/ 57 w 5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7">
                    <a:moveTo>
                      <a:pt x="57" y="17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6" name="Line 194"/>
              <p:cNvSpPr>
                <a:spLocks noChangeShapeType="1"/>
              </p:cNvSpPr>
              <p:nvPr/>
            </p:nvSpPr>
            <p:spPr bwMode="auto">
              <a:xfrm flipH="1">
                <a:off x="713" y="1930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7" name="Freeform 195"/>
              <p:cNvSpPr>
                <a:spLocks/>
              </p:cNvSpPr>
              <p:nvPr/>
            </p:nvSpPr>
            <p:spPr bwMode="auto">
              <a:xfrm>
                <a:off x="705" y="1931"/>
                <a:ext cx="29" cy="55"/>
              </a:xfrm>
              <a:custGeom>
                <a:avLst/>
                <a:gdLst>
                  <a:gd name="T0" fmla="*/ 152 w 152"/>
                  <a:gd name="T1" fmla="*/ 19 h 247"/>
                  <a:gd name="T2" fmla="*/ 96 w 152"/>
                  <a:gd name="T3" fmla="*/ 10 h 247"/>
                  <a:gd name="T4" fmla="*/ 39 w 152"/>
                  <a:gd name="T5" fmla="*/ 0 h 247"/>
                  <a:gd name="T6" fmla="*/ 0 w 152"/>
                  <a:gd name="T7" fmla="*/ 227 h 247"/>
                  <a:gd name="T8" fmla="*/ 57 w 152"/>
                  <a:gd name="T9" fmla="*/ 237 h 247"/>
                  <a:gd name="T10" fmla="*/ 113 w 152"/>
                  <a:gd name="T11" fmla="*/ 247 h 247"/>
                  <a:gd name="T12" fmla="*/ 152 w 152"/>
                  <a:gd name="T13" fmla="*/ 19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52" y="19"/>
                    </a:moveTo>
                    <a:lnTo>
                      <a:pt x="96" y="10"/>
                    </a:lnTo>
                    <a:lnTo>
                      <a:pt x="39" y="0"/>
                    </a:lnTo>
                    <a:lnTo>
                      <a:pt x="0" y="227"/>
                    </a:lnTo>
                    <a:lnTo>
                      <a:pt x="57" y="237"/>
                    </a:lnTo>
                    <a:lnTo>
                      <a:pt x="113" y="247"/>
                    </a:lnTo>
                    <a:lnTo>
                      <a:pt x="152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8" name="Freeform 196"/>
              <p:cNvSpPr>
                <a:spLocks/>
              </p:cNvSpPr>
              <p:nvPr/>
            </p:nvSpPr>
            <p:spPr bwMode="auto">
              <a:xfrm>
                <a:off x="705" y="1931"/>
                <a:ext cx="29" cy="55"/>
              </a:xfrm>
              <a:custGeom>
                <a:avLst/>
                <a:gdLst>
                  <a:gd name="T0" fmla="*/ 152 w 152"/>
                  <a:gd name="T1" fmla="*/ 19 h 247"/>
                  <a:gd name="T2" fmla="*/ 96 w 152"/>
                  <a:gd name="T3" fmla="*/ 10 h 247"/>
                  <a:gd name="T4" fmla="*/ 39 w 152"/>
                  <a:gd name="T5" fmla="*/ 0 h 247"/>
                  <a:gd name="T6" fmla="*/ 0 w 152"/>
                  <a:gd name="T7" fmla="*/ 227 h 247"/>
                  <a:gd name="T8" fmla="*/ 57 w 152"/>
                  <a:gd name="T9" fmla="*/ 237 h 247"/>
                  <a:gd name="T10" fmla="*/ 113 w 152"/>
                  <a:gd name="T11" fmla="*/ 247 h 247"/>
                  <a:gd name="T12" fmla="*/ 152 w 152"/>
                  <a:gd name="T13" fmla="*/ 19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52" y="19"/>
                    </a:moveTo>
                    <a:lnTo>
                      <a:pt x="96" y="10"/>
                    </a:lnTo>
                    <a:lnTo>
                      <a:pt x="39" y="0"/>
                    </a:lnTo>
                    <a:lnTo>
                      <a:pt x="0" y="227"/>
                    </a:lnTo>
                    <a:lnTo>
                      <a:pt x="57" y="237"/>
                    </a:lnTo>
                    <a:lnTo>
                      <a:pt x="113" y="247"/>
                    </a:lnTo>
                    <a:lnTo>
                      <a:pt x="152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9" name="Freeform 197"/>
              <p:cNvSpPr>
                <a:spLocks/>
              </p:cNvSpPr>
              <p:nvPr/>
            </p:nvSpPr>
            <p:spPr bwMode="auto">
              <a:xfrm>
                <a:off x="705" y="1981"/>
                <a:ext cx="11" cy="4"/>
              </a:xfrm>
              <a:custGeom>
                <a:avLst/>
                <a:gdLst>
                  <a:gd name="T0" fmla="*/ 58 w 58"/>
                  <a:gd name="T1" fmla="*/ 10 h 10"/>
                  <a:gd name="T2" fmla="*/ 1 w 58"/>
                  <a:gd name="T3" fmla="*/ 0 h 10"/>
                  <a:gd name="T4" fmla="*/ 0 w 58"/>
                  <a:gd name="T5" fmla="*/ 7 h 10"/>
                  <a:gd name="T6" fmla="*/ 58 w 58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10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0" name="Line 198"/>
              <p:cNvSpPr>
                <a:spLocks noChangeShapeType="1"/>
              </p:cNvSpPr>
              <p:nvPr/>
            </p:nvSpPr>
            <p:spPr bwMode="auto">
              <a:xfrm flipH="1">
                <a:off x="705" y="1981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1" name="Freeform 199"/>
              <p:cNvSpPr>
                <a:spLocks/>
              </p:cNvSpPr>
              <p:nvPr/>
            </p:nvSpPr>
            <p:spPr bwMode="auto">
              <a:xfrm>
                <a:off x="703" y="1982"/>
                <a:ext cx="23" cy="55"/>
              </a:xfrm>
              <a:custGeom>
                <a:avLst/>
                <a:gdLst>
                  <a:gd name="T0" fmla="*/ 128 w 128"/>
                  <a:gd name="T1" fmla="*/ 6 h 243"/>
                  <a:gd name="T2" fmla="*/ 71 w 128"/>
                  <a:gd name="T3" fmla="*/ 3 h 243"/>
                  <a:gd name="T4" fmla="*/ 13 w 128"/>
                  <a:gd name="T5" fmla="*/ 0 h 243"/>
                  <a:gd name="T6" fmla="*/ 0 w 128"/>
                  <a:gd name="T7" fmla="*/ 236 h 243"/>
                  <a:gd name="T8" fmla="*/ 57 w 128"/>
                  <a:gd name="T9" fmla="*/ 240 h 243"/>
                  <a:gd name="T10" fmla="*/ 115 w 128"/>
                  <a:gd name="T11" fmla="*/ 243 h 243"/>
                  <a:gd name="T12" fmla="*/ 128 w 128"/>
                  <a:gd name="T13" fmla="*/ 6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3"/>
                  <a:gd name="T23" fmla="*/ 128 w 128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3">
                    <a:moveTo>
                      <a:pt x="128" y="6"/>
                    </a:moveTo>
                    <a:lnTo>
                      <a:pt x="71" y="3"/>
                    </a:lnTo>
                    <a:lnTo>
                      <a:pt x="13" y="0"/>
                    </a:lnTo>
                    <a:lnTo>
                      <a:pt x="0" y="236"/>
                    </a:lnTo>
                    <a:lnTo>
                      <a:pt x="57" y="240"/>
                    </a:lnTo>
                    <a:lnTo>
                      <a:pt x="115" y="243"/>
                    </a:lnTo>
                    <a:lnTo>
                      <a:pt x="12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2" name="Freeform 200"/>
              <p:cNvSpPr>
                <a:spLocks/>
              </p:cNvSpPr>
              <p:nvPr/>
            </p:nvSpPr>
            <p:spPr bwMode="auto">
              <a:xfrm>
                <a:off x="703" y="1982"/>
                <a:ext cx="23" cy="55"/>
              </a:xfrm>
              <a:custGeom>
                <a:avLst/>
                <a:gdLst>
                  <a:gd name="T0" fmla="*/ 128 w 128"/>
                  <a:gd name="T1" fmla="*/ 6 h 243"/>
                  <a:gd name="T2" fmla="*/ 71 w 128"/>
                  <a:gd name="T3" fmla="*/ 3 h 243"/>
                  <a:gd name="T4" fmla="*/ 13 w 128"/>
                  <a:gd name="T5" fmla="*/ 0 h 243"/>
                  <a:gd name="T6" fmla="*/ 0 w 128"/>
                  <a:gd name="T7" fmla="*/ 236 h 243"/>
                  <a:gd name="T8" fmla="*/ 57 w 128"/>
                  <a:gd name="T9" fmla="*/ 240 h 243"/>
                  <a:gd name="T10" fmla="*/ 115 w 128"/>
                  <a:gd name="T11" fmla="*/ 243 h 243"/>
                  <a:gd name="T12" fmla="*/ 128 w 128"/>
                  <a:gd name="T13" fmla="*/ 6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3"/>
                  <a:gd name="T23" fmla="*/ 128 w 128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3">
                    <a:moveTo>
                      <a:pt x="128" y="6"/>
                    </a:moveTo>
                    <a:lnTo>
                      <a:pt x="71" y="3"/>
                    </a:lnTo>
                    <a:lnTo>
                      <a:pt x="13" y="0"/>
                    </a:lnTo>
                    <a:lnTo>
                      <a:pt x="0" y="236"/>
                    </a:lnTo>
                    <a:lnTo>
                      <a:pt x="57" y="240"/>
                    </a:lnTo>
                    <a:lnTo>
                      <a:pt x="115" y="243"/>
                    </a:lnTo>
                    <a:lnTo>
                      <a:pt x="12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3" name="Freeform 201"/>
              <p:cNvSpPr>
                <a:spLocks/>
              </p:cNvSpPr>
              <p:nvPr/>
            </p:nvSpPr>
            <p:spPr bwMode="auto">
              <a:xfrm>
                <a:off x="703" y="2036"/>
                <a:ext cx="10" cy="1"/>
              </a:xfrm>
              <a:custGeom>
                <a:avLst/>
                <a:gdLst>
                  <a:gd name="T0" fmla="*/ 57 w 57"/>
                  <a:gd name="T1" fmla="*/ 4 h 7"/>
                  <a:gd name="T2" fmla="*/ 0 w 57"/>
                  <a:gd name="T3" fmla="*/ 0 h 7"/>
                  <a:gd name="T4" fmla="*/ 0 w 57"/>
                  <a:gd name="T5" fmla="*/ 7 h 7"/>
                  <a:gd name="T6" fmla="*/ 57 w 57"/>
                  <a:gd name="T7" fmla="*/ 4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7"/>
                  <a:gd name="T14" fmla="*/ 57 w 57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7">
                    <a:moveTo>
                      <a:pt x="57" y="4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5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4" name="Line 202"/>
              <p:cNvSpPr>
                <a:spLocks noChangeShapeType="1"/>
              </p:cNvSpPr>
              <p:nvPr/>
            </p:nvSpPr>
            <p:spPr bwMode="auto">
              <a:xfrm>
                <a:off x="703" y="20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5" name="Freeform 203"/>
              <p:cNvSpPr>
                <a:spLocks/>
              </p:cNvSpPr>
              <p:nvPr/>
            </p:nvSpPr>
            <p:spPr bwMode="auto">
              <a:xfrm>
                <a:off x="703" y="2036"/>
                <a:ext cx="23" cy="55"/>
              </a:xfrm>
              <a:custGeom>
                <a:avLst/>
                <a:gdLst>
                  <a:gd name="T0" fmla="*/ 115 w 128"/>
                  <a:gd name="T1" fmla="*/ 0 h 243"/>
                  <a:gd name="T2" fmla="*/ 57 w 128"/>
                  <a:gd name="T3" fmla="*/ 4 h 243"/>
                  <a:gd name="T4" fmla="*/ 0 w 128"/>
                  <a:gd name="T5" fmla="*/ 7 h 243"/>
                  <a:gd name="T6" fmla="*/ 13 w 128"/>
                  <a:gd name="T7" fmla="*/ 243 h 243"/>
                  <a:gd name="T8" fmla="*/ 71 w 128"/>
                  <a:gd name="T9" fmla="*/ 240 h 243"/>
                  <a:gd name="T10" fmla="*/ 128 w 128"/>
                  <a:gd name="T11" fmla="*/ 237 h 243"/>
                  <a:gd name="T12" fmla="*/ 115 w 128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3"/>
                  <a:gd name="T23" fmla="*/ 128 w 128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3">
                    <a:moveTo>
                      <a:pt x="115" y="0"/>
                    </a:moveTo>
                    <a:lnTo>
                      <a:pt x="57" y="4"/>
                    </a:lnTo>
                    <a:lnTo>
                      <a:pt x="0" y="7"/>
                    </a:lnTo>
                    <a:lnTo>
                      <a:pt x="13" y="243"/>
                    </a:lnTo>
                    <a:lnTo>
                      <a:pt x="71" y="240"/>
                    </a:lnTo>
                    <a:lnTo>
                      <a:pt x="128" y="237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6" name="Freeform 204"/>
              <p:cNvSpPr>
                <a:spLocks/>
              </p:cNvSpPr>
              <p:nvPr/>
            </p:nvSpPr>
            <p:spPr bwMode="auto">
              <a:xfrm>
                <a:off x="703" y="2036"/>
                <a:ext cx="23" cy="55"/>
              </a:xfrm>
              <a:custGeom>
                <a:avLst/>
                <a:gdLst>
                  <a:gd name="T0" fmla="*/ 115 w 128"/>
                  <a:gd name="T1" fmla="*/ 0 h 243"/>
                  <a:gd name="T2" fmla="*/ 57 w 128"/>
                  <a:gd name="T3" fmla="*/ 4 h 243"/>
                  <a:gd name="T4" fmla="*/ 0 w 128"/>
                  <a:gd name="T5" fmla="*/ 7 h 243"/>
                  <a:gd name="T6" fmla="*/ 13 w 128"/>
                  <a:gd name="T7" fmla="*/ 243 h 243"/>
                  <a:gd name="T8" fmla="*/ 71 w 128"/>
                  <a:gd name="T9" fmla="*/ 240 h 243"/>
                  <a:gd name="T10" fmla="*/ 128 w 128"/>
                  <a:gd name="T11" fmla="*/ 237 h 243"/>
                  <a:gd name="T12" fmla="*/ 115 w 128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3"/>
                  <a:gd name="T23" fmla="*/ 128 w 128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3">
                    <a:moveTo>
                      <a:pt x="115" y="0"/>
                    </a:moveTo>
                    <a:lnTo>
                      <a:pt x="57" y="4"/>
                    </a:lnTo>
                    <a:lnTo>
                      <a:pt x="0" y="7"/>
                    </a:lnTo>
                    <a:lnTo>
                      <a:pt x="13" y="243"/>
                    </a:lnTo>
                    <a:lnTo>
                      <a:pt x="71" y="240"/>
                    </a:lnTo>
                    <a:lnTo>
                      <a:pt x="128" y="237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7" name="Freeform 205"/>
              <p:cNvSpPr>
                <a:spLocks/>
              </p:cNvSpPr>
              <p:nvPr/>
            </p:nvSpPr>
            <p:spPr bwMode="auto">
              <a:xfrm>
                <a:off x="705" y="2090"/>
                <a:ext cx="11" cy="2"/>
              </a:xfrm>
              <a:custGeom>
                <a:avLst/>
                <a:gdLst>
                  <a:gd name="T0" fmla="*/ 58 w 58"/>
                  <a:gd name="T1" fmla="*/ 0 h 10"/>
                  <a:gd name="T2" fmla="*/ 0 w 58"/>
                  <a:gd name="T3" fmla="*/ 3 h 10"/>
                  <a:gd name="T4" fmla="*/ 1 w 58"/>
                  <a:gd name="T5" fmla="*/ 10 h 10"/>
                  <a:gd name="T6" fmla="*/ 58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0"/>
                    </a:moveTo>
                    <a:lnTo>
                      <a:pt x="0" y="3"/>
                    </a:lnTo>
                    <a:lnTo>
                      <a:pt x="1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8" name="Line 206"/>
              <p:cNvSpPr>
                <a:spLocks noChangeShapeType="1"/>
              </p:cNvSpPr>
              <p:nvPr/>
            </p:nvSpPr>
            <p:spPr bwMode="auto">
              <a:xfrm>
                <a:off x="705" y="2091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9" name="Freeform 207"/>
              <p:cNvSpPr>
                <a:spLocks/>
              </p:cNvSpPr>
              <p:nvPr/>
            </p:nvSpPr>
            <p:spPr bwMode="auto">
              <a:xfrm>
                <a:off x="705" y="2089"/>
                <a:ext cx="29" cy="55"/>
              </a:xfrm>
              <a:custGeom>
                <a:avLst/>
                <a:gdLst>
                  <a:gd name="T0" fmla="*/ 113 w 152"/>
                  <a:gd name="T1" fmla="*/ 0 h 247"/>
                  <a:gd name="T2" fmla="*/ 57 w 152"/>
                  <a:gd name="T3" fmla="*/ 10 h 247"/>
                  <a:gd name="T4" fmla="*/ 0 w 152"/>
                  <a:gd name="T5" fmla="*/ 20 h 247"/>
                  <a:gd name="T6" fmla="*/ 39 w 152"/>
                  <a:gd name="T7" fmla="*/ 247 h 247"/>
                  <a:gd name="T8" fmla="*/ 96 w 152"/>
                  <a:gd name="T9" fmla="*/ 237 h 247"/>
                  <a:gd name="T10" fmla="*/ 152 w 152"/>
                  <a:gd name="T11" fmla="*/ 227 h 247"/>
                  <a:gd name="T12" fmla="*/ 113 w 152"/>
                  <a:gd name="T13" fmla="*/ 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39" y="247"/>
                    </a:lnTo>
                    <a:lnTo>
                      <a:pt x="96" y="237"/>
                    </a:lnTo>
                    <a:lnTo>
                      <a:pt x="152" y="22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0" name="Freeform 208"/>
              <p:cNvSpPr>
                <a:spLocks/>
              </p:cNvSpPr>
              <p:nvPr/>
            </p:nvSpPr>
            <p:spPr bwMode="auto">
              <a:xfrm>
                <a:off x="705" y="2089"/>
                <a:ext cx="29" cy="55"/>
              </a:xfrm>
              <a:custGeom>
                <a:avLst/>
                <a:gdLst>
                  <a:gd name="T0" fmla="*/ 113 w 152"/>
                  <a:gd name="T1" fmla="*/ 0 h 247"/>
                  <a:gd name="T2" fmla="*/ 57 w 152"/>
                  <a:gd name="T3" fmla="*/ 10 h 247"/>
                  <a:gd name="T4" fmla="*/ 0 w 152"/>
                  <a:gd name="T5" fmla="*/ 20 h 247"/>
                  <a:gd name="T6" fmla="*/ 39 w 152"/>
                  <a:gd name="T7" fmla="*/ 247 h 247"/>
                  <a:gd name="T8" fmla="*/ 96 w 152"/>
                  <a:gd name="T9" fmla="*/ 237 h 247"/>
                  <a:gd name="T10" fmla="*/ 152 w 152"/>
                  <a:gd name="T11" fmla="*/ 227 h 247"/>
                  <a:gd name="T12" fmla="*/ 113 w 152"/>
                  <a:gd name="T13" fmla="*/ 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39" y="247"/>
                    </a:lnTo>
                    <a:lnTo>
                      <a:pt x="96" y="237"/>
                    </a:lnTo>
                    <a:lnTo>
                      <a:pt x="152" y="22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1" name="Freeform 209"/>
              <p:cNvSpPr>
                <a:spLocks/>
              </p:cNvSpPr>
              <p:nvPr/>
            </p:nvSpPr>
            <p:spPr bwMode="auto">
              <a:xfrm>
                <a:off x="713" y="2141"/>
                <a:ext cx="11" cy="4"/>
              </a:xfrm>
              <a:custGeom>
                <a:avLst/>
                <a:gdLst>
                  <a:gd name="T0" fmla="*/ 57 w 57"/>
                  <a:gd name="T1" fmla="*/ 0 h 16"/>
                  <a:gd name="T2" fmla="*/ 0 w 57"/>
                  <a:gd name="T3" fmla="*/ 10 h 16"/>
                  <a:gd name="T4" fmla="*/ 1 w 57"/>
                  <a:gd name="T5" fmla="*/ 16 h 16"/>
                  <a:gd name="T6" fmla="*/ 57 w 57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6"/>
                  <a:gd name="T14" fmla="*/ 57 w 57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6">
                    <a:moveTo>
                      <a:pt x="57" y="0"/>
                    </a:moveTo>
                    <a:lnTo>
                      <a:pt x="0" y="10"/>
                    </a:lnTo>
                    <a:lnTo>
                      <a:pt x="1" y="1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2" name="Line 210"/>
              <p:cNvSpPr>
                <a:spLocks noChangeShapeType="1"/>
              </p:cNvSpPr>
              <p:nvPr/>
            </p:nvSpPr>
            <p:spPr bwMode="auto">
              <a:xfrm>
                <a:off x="713" y="214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3" name="Freeform 211"/>
              <p:cNvSpPr>
                <a:spLocks/>
              </p:cNvSpPr>
              <p:nvPr/>
            </p:nvSpPr>
            <p:spPr bwMode="auto">
              <a:xfrm>
                <a:off x="713" y="2137"/>
                <a:ext cx="33" cy="55"/>
              </a:xfrm>
              <a:custGeom>
                <a:avLst/>
                <a:gdLst>
                  <a:gd name="T0" fmla="*/ 111 w 175"/>
                  <a:gd name="T1" fmla="*/ 0 h 243"/>
                  <a:gd name="T2" fmla="*/ 56 w 175"/>
                  <a:gd name="T3" fmla="*/ 17 h 243"/>
                  <a:gd name="T4" fmla="*/ 0 w 175"/>
                  <a:gd name="T5" fmla="*/ 33 h 243"/>
                  <a:gd name="T6" fmla="*/ 64 w 175"/>
                  <a:gd name="T7" fmla="*/ 243 h 243"/>
                  <a:gd name="T8" fmla="*/ 120 w 175"/>
                  <a:gd name="T9" fmla="*/ 226 h 243"/>
                  <a:gd name="T10" fmla="*/ 175 w 175"/>
                  <a:gd name="T11" fmla="*/ 210 h 243"/>
                  <a:gd name="T12" fmla="*/ 111 w 175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11" y="0"/>
                    </a:moveTo>
                    <a:lnTo>
                      <a:pt x="56" y="17"/>
                    </a:lnTo>
                    <a:lnTo>
                      <a:pt x="0" y="33"/>
                    </a:lnTo>
                    <a:lnTo>
                      <a:pt x="64" y="243"/>
                    </a:lnTo>
                    <a:lnTo>
                      <a:pt x="120" y="226"/>
                    </a:lnTo>
                    <a:lnTo>
                      <a:pt x="175" y="21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4" name="Freeform 212"/>
              <p:cNvSpPr>
                <a:spLocks/>
              </p:cNvSpPr>
              <p:nvPr/>
            </p:nvSpPr>
            <p:spPr bwMode="auto">
              <a:xfrm>
                <a:off x="713" y="2137"/>
                <a:ext cx="33" cy="55"/>
              </a:xfrm>
              <a:custGeom>
                <a:avLst/>
                <a:gdLst>
                  <a:gd name="T0" fmla="*/ 111 w 175"/>
                  <a:gd name="T1" fmla="*/ 0 h 243"/>
                  <a:gd name="T2" fmla="*/ 56 w 175"/>
                  <a:gd name="T3" fmla="*/ 17 h 243"/>
                  <a:gd name="T4" fmla="*/ 0 w 175"/>
                  <a:gd name="T5" fmla="*/ 33 h 243"/>
                  <a:gd name="T6" fmla="*/ 64 w 175"/>
                  <a:gd name="T7" fmla="*/ 243 h 243"/>
                  <a:gd name="T8" fmla="*/ 120 w 175"/>
                  <a:gd name="T9" fmla="*/ 226 h 243"/>
                  <a:gd name="T10" fmla="*/ 175 w 175"/>
                  <a:gd name="T11" fmla="*/ 210 h 243"/>
                  <a:gd name="T12" fmla="*/ 111 w 175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11" y="0"/>
                    </a:moveTo>
                    <a:lnTo>
                      <a:pt x="56" y="17"/>
                    </a:lnTo>
                    <a:lnTo>
                      <a:pt x="0" y="33"/>
                    </a:lnTo>
                    <a:lnTo>
                      <a:pt x="64" y="243"/>
                    </a:lnTo>
                    <a:lnTo>
                      <a:pt x="120" y="226"/>
                    </a:lnTo>
                    <a:lnTo>
                      <a:pt x="175" y="210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5" name="Freeform 213"/>
              <p:cNvSpPr>
                <a:spLocks/>
              </p:cNvSpPr>
              <p:nvPr/>
            </p:nvSpPr>
            <p:spPr bwMode="auto">
              <a:xfrm>
                <a:off x="725" y="2187"/>
                <a:ext cx="11" cy="6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17 h 25"/>
                  <a:gd name="T4" fmla="*/ 4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17"/>
                    </a:lnTo>
                    <a:lnTo>
                      <a:pt x="4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6" name="Line 214"/>
              <p:cNvSpPr>
                <a:spLocks noChangeShapeType="1"/>
              </p:cNvSpPr>
              <p:nvPr/>
            </p:nvSpPr>
            <p:spPr bwMode="auto">
              <a:xfrm>
                <a:off x="725" y="21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7" name="Freeform 215"/>
              <p:cNvSpPr>
                <a:spLocks/>
              </p:cNvSpPr>
              <p:nvPr/>
            </p:nvSpPr>
            <p:spPr bwMode="auto">
              <a:xfrm>
                <a:off x="725" y="2182"/>
                <a:ext cx="37" cy="52"/>
              </a:xfrm>
              <a:custGeom>
                <a:avLst/>
                <a:gdLst>
                  <a:gd name="T0" fmla="*/ 104 w 190"/>
                  <a:gd name="T1" fmla="*/ 0 h 232"/>
                  <a:gd name="T2" fmla="*/ 52 w 190"/>
                  <a:gd name="T3" fmla="*/ 24 h 232"/>
                  <a:gd name="T4" fmla="*/ 0 w 190"/>
                  <a:gd name="T5" fmla="*/ 49 h 232"/>
                  <a:gd name="T6" fmla="*/ 85 w 190"/>
                  <a:gd name="T7" fmla="*/ 232 h 232"/>
                  <a:gd name="T8" fmla="*/ 137 w 190"/>
                  <a:gd name="T9" fmla="*/ 208 h 232"/>
                  <a:gd name="T10" fmla="*/ 190 w 190"/>
                  <a:gd name="T11" fmla="*/ 183 h 232"/>
                  <a:gd name="T12" fmla="*/ 104 w 190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04" y="0"/>
                    </a:moveTo>
                    <a:lnTo>
                      <a:pt x="52" y="24"/>
                    </a:lnTo>
                    <a:lnTo>
                      <a:pt x="0" y="49"/>
                    </a:lnTo>
                    <a:lnTo>
                      <a:pt x="85" y="232"/>
                    </a:lnTo>
                    <a:lnTo>
                      <a:pt x="137" y="208"/>
                    </a:lnTo>
                    <a:lnTo>
                      <a:pt x="190" y="183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8" name="Freeform 216"/>
              <p:cNvSpPr>
                <a:spLocks/>
              </p:cNvSpPr>
              <p:nvPr/>
            </p:nvSpPr>
            <p:spPr bwMode="auto">
              <a:xfrm>
                <a:off x="725" y="2182"/>
                <a:ext cx="37" cy="52"/>
              </a:xfrm>
              <a:custGeom>
                <a:avLst/>
                <a:gdLst>
                  <a:gd name="T0" fmla="*/ 104 w 190"/>
                  <a:gd name="T1" fmla="*/ 0 h 232"/>
                  <a:gd name="T2" fmla="*/ 52 w 190"/>
                  <a:gd name="T3" fmla="*/ 24 h 232"/>
                  <a:gd name="T4" fmla="*/ 0 w 190"/>
                  <a:gd name="T5" fmla="*/ 49 h 232"/>
                  <a:gd name="T6" fmla="*/ 85 w 190"/>
                  <a:gd name="T7" fmla="*/ 232 h 232"/>
                  <a:gd name="T8" fmla="*/ 137 w 190"/>
                  <a:gd name="T9" fmla="*/ 208 h 232"/>
                  <a:gd name="T10" fmla="*/ 190 w 190"/>
                  <a:gd name="T11" fmla="*/ 183 h 232"/>
                  <a:gd name="T12" fmla="*/ 104 w 190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04" y="0"/>
                    </a:moveTo>
                    <a:lnTo>
                      <a:pt x="52" y="24"/>
                    </a:lnTo>
                    <a:lnTo>
                      <a:pt x="0" y="49"/>
                    </a:lnTo>
                    <a:lnTo>
                      <a:pt x="85" y="232"/>
                    </a:lnTo>
                    <a:lnTo>
                      <a:pt x="137" y="208"/>
                    </a:lnTo>
                    <a:lnTo>
                      <a:pt x="190" y="183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9" name="Freeform 217"/>
              <p:cNvSpPr>
                <a:spLocks/>
              </p:cNvSpPr>
              <p:nvPr/>
            </p:nvSpPr>
            <p:spPr bwMode="auto">
              <a:xfrm>
                <a:off x="743" y="2229"/>
                <a:ext cx="9" cy="7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24 h 33"/>
                  <a:gd name="T4" fmla="*/ 5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24"/>
                    </a:lnTo>
                    <a:lnTo>
                      <a:pt x="5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0" name="Line 218"/>
              <p:cNvSpPr>
                <a:spLocks noChangeShapeType="1"/>
              </p:cNvSpPr>
              <p:nvPr/>
            </p:nvSpPr>
            <p:spPr bwMode="auto">
              <a:xfrm>
                <a:off x="743" y="223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1" name="Freeform 219"/>
              <p:cNvSpPr>
                <a:spLocks/>
              </p:cNvSpPr>
              <p:nvPr/>
            </p:nvSpPr>
            <p:spPr bwMode="auto">
              <a:xfrm>
                <a:off x="743" y="2222"/>
                <a:ext cx="38" cy="48"/>
              </a:xfrm>
              <a:custGeom>
                <a:avLst/>
                <a:gdLst>
                  <a:gd name="T0" fmla="*/ 95 w 200"/>
                  <a:gd name="T1" fmla="*/ 0 h 218"/>
                  <a:gd name="T2" fmla="*/ 47 w 200"/>
                  <a:gd name="T3" fmla="*/ 34 h 218"/>
                  <a:gd name="T4" fmla="*/ 0 w 200"/>
                  <a:gd name="T5" fmla="*/ 67 h 218"/>
                  <a:gd name="T6" fmla="*/ 104 w 200"/>
                  <a:gd name="T7" fmla="*/ 218 h 218"/>
                  <a:gd name="T8" fmla="*/ 152 w 200"/>
                  <a:gd name="T9" fmla="*/ 185 h 218"/>
                  <a:gd name="T10" fmla="*/ 200 w 200"/>
                  <a:gd name="T11" fmla="*/ 151 h 218"/>
                  <a:gd name="T12" fmla="*/ 95 w 20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95" y="0"/>
                    </a:moveTo>
                    <a:lnTo>
                      <a:pt x="47" y="34"/>
                    </a:lnTo>
                    <a:lnTo>
                      <a:pt x="0" y="67"/>
                    </a:lnTo>
                    <a:lnTo>
                      <a:pt x="104" y="218"/>
                    </a:lnTo>
                    <a:lnTo>
                      <a:pt x="152" y="185"/>
                    </a:lnTo>
                    <a:lnTo>
                      <a:pt x="200" y="151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2" name="Freeform 220"/>
              <p:cNvSpPr>
                <a:spLocks/>
              </p:cNvSpPr>
              <p:nvPr/>
            </p:nvSpPr>
            <p:spPr bwMode="auto">
              <a:xfrm>
                <a:off x="743" y="2222"/>
                <a:ext cx="38" cy="48"/>
              </a:xfrm>
              <a:custGeom>
                <a:avLst/>
                <a:gdLst>
                  <a:gd name="T0" fmla="*/ 95 w 200"/>
                  <a:gd name="T1" fmla="*/ 0 h 218"/>
                  <a:gd name="T2" fmla="*/ 47 w 200"/>
                  <a:gd name="T3" fmla="*/ 34 h 218"/>
                  <a:gd name="T4" fmla="*/ 0 w 200"/>
                  <a:gd name="T5" fmla="*/ 67 h 218"/>
                  <a:gd name="T6" fmla="*/ 104 w 200"/>
                  <a:gd name="T7" fmla="*/ 218 h 218"/>
                  <a:gd name="T8" fmla="*/ 152 w 200"/>
                  <a:gd name="T9" fmla="*/ 185 h 218"/>
                  <a:gd name="T10" fmla="*/ 200 w 200"/>
                  <a:gd name="T11" fmla="*/ 151 h 218"/>
                  <a:gd name="T12" fmla="*/ 95 w 20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95" y="0"/>
                    </a:moveTo>
                    <a:lnTo>
                      <a:pt x="47" y="34"/>
                    </a:lnTo>
                    <a:lnTo>
                      <a:pt x="0" y="67"/>
                    </a:lnTo>
                    <a:lnTo>
                      <a:pt x="104" y="218"/>
                    </a:lnTo>
                    <a:lnTo>
                      <a:pt x="152" y="185"/>
                    </a:lnTo>
                    <a:lnTo>
                      <a:pt x="200" y="151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3" name="Freeform 221"/>
              <p:cNvSpPr>
                <a:spLocks/>
              </p:cNvSpPr>
              <p:nvPr/>
            </p:nvSpPr>
            <p:spPr bwMode="auto">
              <a:xfrm>
                <a:off x="762" y="2263"/>
                <a:ext cx="10" cy="8"/>
              </a:xfrm>
              <a:custGeom>
                <a:avLst/>
                <a:gdLst>
                  <a:gd name="T0" fmla="*/ 48 w 48"/>
                  <a:gd name="T1" fmla="*/ 0 h 42"/>
                  <a:gd name="T2" fmla="*/ 0 w 48"/>
                  <a:gd name="T3" fmla="*/ 33 h 42"/>
                  <a:gd name="T4" fmla="*/ 8 w 48"/>
                  <a:gd name="T5" fmla="*/ 42 h 42"/>
                  <a:gd name="T6" fmla="*/ 48 w 4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48" y="0"/>
                    </a:moveTo>
                    <a:lnTo>
                      <a:pt x="0" y="33"/>
                    </a:lnTo>
                    <a:lnTo>
                      <a:pt x="8" y="42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4" name="Line 222"/>
              <p:cNvSpPr>
                <a:spLocks noChangeShapeType="1"/>
              </p:cNvSpPr>
              <p:nvPr/>
            </p:nvSpPr>
            <p:spPr bwMode="auto">
              <a:xfrm>
                <a:off x="762" y="22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5" name="Freeform 223"/>
              <p:cNvSpPr>
                <a:spLocks/>
              </p:cNvSpPr>
              <p:nvPr/>
            </p:nvSpPr>
            <p:spPr bwMode="auto">
              <a:xfrm>
                <a:off x="763" y="2254"/>
                <a:ext cx="39" cy="43"/>
              </a:xfrm>
              <a:custGeom>
                <a:avLst/>
                <a:gdLst>
                  <a:gd name="T0" fmla="*/ 80 w 199"/>
                  <a:gd name="T1" fmla="*/ 0 h 197"/>
                  <a:gd name="T2" fmla="*/ 40 w 199"/>
                  <a:gd name="T3" fmla="*/ 43 h 197"/>
                  <a:gd name="T4" fmla="*/ 0 w 199"/>
                  <a:gd name="T5" fmla="*/ 85 h 197"/>
                  <a:gd name="T6" fmla="*/ 119 w 199"/>
                  <a:gd name="T7" fmla="*/ 197 h 197"/>
                  <a:gd name="T8" fmla="*/ 159 w 199"/>
                  <a:gd name="T9" fmla="*/ 155 h 197"/>
                  <a:gd name="T10" fmla="*/ 199 w 199"/>
                  <a:gd name="T11" fmla="*/ 112 h 197"/>
                  <a:gd name="T12" fmla="*/ 80 w 199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7"/>
                  <a:gd name="T23" fmla="*/ 199 w 199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7">
                    <a:moveTo>
                      <a:pt x="80" y="0"/>
                    </a:moveTo>
                    <a:lnTo>
                      <a:pt x="40" y="43"/>
                    </a:lnTo>
                    <a:lnTo>
                      <a:pt x="0" y="85"/>
                    </a:lnTo>
                    <a:lnTo>
                      <a:pt x="119" y="197"/>
                    </a:lnTo>
                    <a:lnTo>
                      <a:pt x="159" y="155"/>
                    </a:lnTo>
                    <a:lnTo>
                      <a:pt x="199" y="11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6" name="Freeform 1279"/>
              <p:cNvSpPr>
                <a:spLocks/>
              </p:cNvSpPr>
              <p:nvPr/>
            </p:nvSpPr>
            <p:spPr bwMode="auto">
              <a:xfrm>
                <a:off x="2189" y="2024"/>
                <a:ext cx="10" cy="26"/>
              </a:xfrm>
              <a:custGeom>
                <a:avLst/>
                <a:gdLst>
                  <a:gd name="T0" fmla="*/ 58 w 58"/>
                  <a:gd name="T1" fmla="*/ 58 h 115"/>
                  <a:gd name="T2" fmla="*/ 58 w 58"/>
                  <a:gd name="T3" fmla="*/ 115 h 115"/>
                  <a:gd name="T4" fmla="*/ 45 w 58"/>
                  <a:gd name="T5" fmla="*/ 114 h 115"/>
                  <a:gd name="T6" fmla="*/ 33 w 58"/>
                  <a:gd name="T7" fmla="*/ 110 h 115"/>
                  <a:gd name="T8" fmla="*/ 23 w 58"/>
                  <a:gd name="T9" fmla="*/ 103 h 115"/>
                  <a:gd name="T10" fmla="*/ 13 w 58"/>
                  <a:gd name="T11" fmla="*/ 93 h 115"/>
                  <a:gd name="T12" fmla="*/ 6 w 58"/>
                  <a:gd name="T13" fmla="*/ 83 h 115"/>
                  <a:gd name="T14" fmla="*/ 1 w 58"/>
                  <a:gd name="T15" fmla="*/ 71 h 115"/>
                  <a:gd name="T16" fmla="*/ 0 w 58"/>
                  <a:gd name="T17" fmla="*/ 58 h 115"/>
                  <a:gd name="T18" fmla="*/ 1 w 58"/>
                  <a:gd name="T19" fmla="*/ 44 h 115"/>
                  <a:gd name="T20" fmla="*/ 6 w 58"/>
                  <a:gd name="T21" fmla="*/ 32 h 115"/>
                  <a:gd name="T22" fmla="*/ 13 w 58"/>
                  <a:gd name="T23" fmla="*/ 22 h 115"/>
                  <a:gd name="T24" fmla="*/ 23 w 58"/>
                  <a:gd name="T25" fmla="*/ 12 h 115"/>
                  <a:gd name="T26" fmla="*/ 33 w 58"/>
                  <a:gd name="T27" fmla="*/ 5 h 115"/>
                  <a:gd name="T28" fmla="*/ 45 w 58"/>
                  <a:gd name="T29" fmla="*/ 1 h 115"/>
                  <a:gd name="T30" fmla="*/ 58 w 58"/>
                  <a:gd name="T31" fmla="*/ 0 h 115"/>
                  <a:gd name="T32" fmla="*/ 58 w 58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58" y="58"/>
                    </a:moveTo>
                    <a:lnTo>
                      <a:pt x="58" y="115"/>
                    </a:ln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" name="Freeform 1280"/>
              <p:cNvSpPr>
                <a:spLocks/>
              </p:cNvSpPr>
              <p:nvPr/>
            </p:nvSpPr>
            <p:spPr bwMode="auto">
              <a:xfrm>
                <a:off x="2189" y="2024"/>
                <a:ext cx="10" cy="26"/>
              </a:xfrm>
              <a:custGeom>
                <a:avLst/>
                <a:gdLst>
                  <a:gd name="T0" fmla="*/ 58 w 58"/>
                  <a:gd name="T1" fmla="*/ 115 h 115"/>
                  <a:gd name="T2" fmla="*/ 45 w 58"/>
                  <a:gd name="T3" fmla="*/ 114 h 115"/>
                  <a:gd name="T4" fmla="*/ 33 w 58"/>
                  <a:gd name="T5" fmla="*/ 110 h 115"/>
                  <a:gd name="T6" fmla="*/ 23 w 58"/>
                  <a:gd name="T7" fmla="*/ 103 h 115"/>
                  <a:gd name="T8" fmla="*/ 13 w 58"/>
                  <a:gd name="T9" fmla="*/ 93 h 115"/>
                  <a:gd name="T10" fmla="*/ 6 w 58"/>
                  <a:gd name="T11" fmla="*/ 83 h 115"/>
                  <a:gd name="T12" fmla="*/ 1 w 58"/>
                  <a:gd name="T13" fmla="*/ 71 h 115"/>
                  <a:gd name="T14" fmla="*/ 0 w 58"/>
                  <a:gd name="T15" fmla="*/ 58 h 115"/>
                  <a:gd name="T16" fmla="*/ 1 w 58"/>
                  <a:gd name="T17" fmla="*/ 44 h 115"/>
                  <a:gd name="T18" fmla="*/ 6 w 58"/>
                  <a:gd name="T19" fmla="*/ 32 h 115"/>
                  <a:gd name="T20" fmla="*/ 13 w 58"/>
                  <a:gd name="T21" fmla="*/ 22 h 115"/>
                  <a:gd name="T22" fmla="*/ 23 w 58"/>
                  <a:gd name="T23" fmla="*/ 12 h 115"/>
                  <a:gd name="T24" fmla="*/ 33 w 58"/>
                  <a:gd name="T25" fmla="*/ 5 h 115"/>
                  <a:gd name="T26" fmla="*/ 45 w 58"/>
                  <a:gd name="T27" fmla="*/ 1 h 115"/>
                  <a:gd name="T28" fmla="*/ 58 w 58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58" y="115"/>
                    </a:move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8" name="Freeform 1431"/>
              <p:cNvSpPr>
                <a:spLocks/>
              </p:cNvSpPr>
              <p:nvPr/>
            </p:nvSpPr>
            <p:spPr bwMode="auto">
              <a:xfrm>
                <a:off x="2029" y="2214"/>
                <a:ext cx="17" cy="23"/>
              </a:xfrm>
              <a:custGeom>
                <a:avLst/>
                <a:gdLst>
                  <a:gd name="T0" fmla="*/ 58 w 91"/>
                  <a:gd name="T1" fmla="*/ 58 h 105"/>
                  <a:gd name="T2" fmla="*/ 24 w 91"/>
                  <a:gd name="T3" fmla="*/ 105 h 105"/>
                  <a:gd name="T4" fmla="*/ 14 w 91"/>
                  <a:gd name="T5" fmla="*/ 96 h 105"/>
                  <a:gd name="T6" fmla="*/ 8 w 91"/>
                  <a:gd name="T7" fmla="*/ 85 h 105"/>
                  <a:gd name="T8" fmla="*/ 2 w 91"/>
                  <a:gd name="T9" fmla="*/ 74 h 105"/>
                  <a:gd name="T10" fmla="*/ 0 w 91"/>
                  <a:gd name="T11" fmla="*/ 61 h 105"/>
                  <a:gd name="T12" fmla="*/ 1 w 91"/>
                  <a:gd name="T13" fmla="*/ 49 h 105"/>
                  <a:gd name="T14" fmla="*/ 4 w 91"/>
                  <a:gd name="T15" fmla="*/ 35 h 105"/>
                  <a:gd name="T16" fmla="*/ 10 w 91"/>
                  <a:gd name="T17" fmla="*/ 24 h 105"/>
                  <a:gd name="T18" fmla="*/ 19 w 91"/>
                  <a:gd name="T19" fmla="*/ 14 h 105"/>
                  <a:gd name="T20" fmla="*/ 30 w 91"/>
                  <a:gd name="T21" fmla="*/ 8 h 105"/>
                  <a:gd name="T22" fmla="*/ 41 w 91"/>
                  <a:gd name="T23" fmla="*/ 2 h 105"/>
                  <a:gd name="T24" fmla="*/ 54 w 91"/>
                  <a:gd name="T25" fmla="*/ 0 h 105"/>
                  <a:gd name="T26" fmla="*/ 67 w 91"/>
                  <a:gd name="T27" fmla="*/ 1 h 105"/>
                  <a:gd name="T28" fmla="*/ 80 w 91"/>
                  <a:gd name="T29" fmla="*/ 4 h 105"/>
                  <a:gd name="T30" fmla="*/ 91 w 91"/>
                  <a:gd name="T31" fmla="*/ 10 h 105"/>
                  <a:gd name="T32" fmla="*/ 58 w 91"/>
                  <a:gd name="T33" fmla="*/ 58 h 10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1"/>
                  <a:gd name="T52" fmla="*/ 0 h 105"/>
                  <a:gd name="T53" fmla="*/ 91 w 91"/>
                  <a:gd name="T54" fmla="*/ 105 h 10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1" h="105">
                    <a:moveTo>
                      <a:pt x="58" y="58"/>
                    </a:moveTo>
                    <a:lnTo>
                      <a:pt x="24" y="105"/>
                    </a:lnTo>
                    <a:lnTo>
                      <a:pt x="14" y="96"/>
                    </a:lnTo>
                    <a:lnTo>
                      <a:pt x="8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30" y="8"/>
                    </a:lnTo>
                    <a:lnTo>
                      <a:pt x="41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91" y="10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9" name="Freeform 1432"/>
              <p:cNvSpPr>
                <a:spLocks/>
              </p:cNvSpPr>
              <p:nvPr/>
            </p:nvSpPr>
            <p:spPr bwMode="auto">
              <a:xfrm>
                <a:off x="2029" y="2214"/>
                <a:ext cx="17" cy="23"/>
              </a:xfrm>
              <a:custGeom>
                <a:avLst/>
                <a:gdLst>
                  <a:gd name="T0" fmla="*/ 24 w 91"/>
                  <a:gd name="T1" fmla="*/ 105 h 105"/>
                  <a:gd name="T2" fmla="*/ 14 w 91"/>
                  <a:gd name="T3" fmla="*/ 96 h 105"/>
                  <a:gd name="T4" fmla="*/ 8 w 91"/>
                  <a:gd name="T5" fmla="*/ 85 h 105"/>
                  <a:gd name="T6" fmla="*/ 2 w 91"/>
                  <a:gd name="T7" fmla="*/ 74 h 105"/>
                  <a:gd name="T8" fmla="*/ 0 w 91"/>
                  <a:gd name="T9" fmla="*/ 61 h 105"/>
                  <a:gd name="T10" fmla="*/ 1 w 91"/>
                  <a:gd name="T11" fmla="*/ 49 h 105"/>
                  <a:gd name="T12" fmla="*/ 4 w 91"/>
                  <a:gd name="T13" fmla="*/ 35 h 105"/>
                  <a:gd name="T14" fmla="*/ 10 w 91"/>
                  <a:gd name="T15" fmla="*/ 24 h 105"/>
                  <a:gd name="T16" fmla="*/ 19 w 91"/>
                  <a:gd name="T17" fmla="*/ 14 h 105"/>
                  <a:gd name="T18" fmla="*/ 30 w 91"/>
                  <a:gd name="T19" fmla="*/ 8 h 105"/>
                  <a:gd name="T20" fmla="*/ 41 w 91"/>
                  <a:gd name="T21" fmla="*/ 2 h 105"/>
                  <a:gd name="T22" fmla="*/ 54 w 91"/>
                  <a:gd name="T23" fmla="*/ 0 h 105"/>
                  <a:gd name="T24" fmla="*/ 67 w 91"/>
                  <a:gd name="T25" fmla="*/ 1 h 105"/>
                  <a:gd name="T26" fmla="*/ 80 w 91"/>
                  <a:gd name="T27" fmla="*/ 4 h 105"/>
                  <a:gd name="T28" fmla="*/ 91 w 91"/>
                  <a:gd name="T29" fmla="*/ 10 h 1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1"/>
                  <a:gd name="T46" fmla="*/ 0 h 105"/>
                  <a:gd name="T47" fmla="*/ 91 w 91"/>
                  <a:gd name="T48" fmla="*/ 105 h 10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1" h="105">
                    <a:moveTo>
                      <a:pt x="24" y="105"/>
                    </a:moveTo>
                    <a:lnTo>
                      <a:pt x="14" y="96"/>
                    </a:lnTo>
                    <a:lnTo>
                      <a:pt x="8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30" y="8"/>
                    </a:lnTo>
                    <a:lnTo>
                      <a:pt x="41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91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0" name="Freeform 1433"/>
              <p:cNvSpPr>
                <a:spLocks/>
              </p:cNvSpPr>
              <p:nvPr/>
            </p:nvSpPr>
            <p:spPr bwMode="auto">
              <a:xfrm>
                <a:off x="2034" y="2215"/>
                <a:ext cx="36" cy="41"/>
              </a:xfrm>
              <a:custGeom>
                <a:avLst/>
                <a:gdLst>
                  <a:gd name="T0" fmla="*/ 67 w 189"/>
                  <a:gd name="T1" fmla="*/ 0 h 181"/>
                  <a:gd name="T2" fmla="*/ 34 w 189"/>
                  <a:gd name="T3" fmla="*/ 48 h 181"/>
                  <a:gd name="T4" fmla="*/ 0 w 189"/>
                  <a:gd name="T5" fmla="*/ 95 h 181"/>
                  <a:gd name="T6" fmla="*/ 122 w 189"/>
                  <a:gd name="T7" fmla="*/ 181 h 181"/>
                  <a:gd name="T8" fmla="*/ 156 w 189"/>
                  <a:gd name="T9" fmla="*/ 133 h 181"/>
                  <a:gd name="T10" fmla="*/ 189 w 189"/>
                  <a:gd name="T11" fmla="*/ 85 h 181"/>
                  <a:gd name="T12" fmla="*/ 67 w 189"/>
                  <a:gd name="T13" fmla="*/ 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181"/>
                  <a:gd name="T23" fmla="*/ 189 w 189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181">
                    <a:moveTo>
                      <a:pt x="67" y="0"/>
                    </a:moveTo>
                    <a:lnTo>
                      <a:pt x="34" y="48"/>
                    </a:lnTo>
                    <a:lnTo>
                      <a:pt x="0" y="95"/>
                    </a:lnTo>
                    <a:lnTo>
                      <a:pt x="122" y="181"/>
                    </a:lnTo>
                    <a:lnTo>
                      <a:pt x="156" y="133"/>
                    </a:lnTo>
                    <a:lnTo>
                      <a:pt x="189" y="85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1" name="Freeform 1434"/>
              <p:cNvSpPr>
                <a:spLocks/>
              </p:cNvSpPr>
              <p:nvPr/>
            </p:nvSpPr>
            <p:spPr bwMode="auto">
              <a:xfrm>
                <a:off x="2034" y="2215"/>
                <a:ext cx="36" cy="41"/>
              </a:xfrm>
              <a:custGeom>
                <a:avLst/>
                <a:gdLst>
                  <a:gd name="T0" fmla="*/ 67 w 189"/>
                  <a:gd name="T1" fmla="*/ 0 h 181"/>
                  <a:gd name="T2" fmla="*/ 34 w 189"/>
                  <a:gd name="T3" fmla="*/ 48 h 181"/>
                  <a:gd name="T4" fmla="*/ 0 w 189"/>
                  <a:gd name="T5" fmla="*/ 95 h 181"/>
                  <a:gd name="T6" fmla="*/ 122 w 189"/>
                  <a:gd name="T7" fmla="*/ 181 h 181"/>
                  <a:gd name="T8" fmla="*/ 156 w 189"/>
                  <a:gd name="T9" fmla="*/ 133 h 181"/>
                  <a:gd name="T10" fmla="*/ 189 w 189"/>
                  <a:gd name="T11" fmla="*/ 85 h 181"/>
                  <a:gd name="T12" fmla="*/ 67 w 189"/>
                  <a:gd name="T13" fmla="*/ 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181"/>
                  <a:gd name="T23" fmla="*/ 189 w 189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181">
                    <a:moveTo>
                      <a:pt x="67" y="0"/>
                    </a:moveTo>
                    <a:lnTo>
                      <a:pt x="34" y="48"/>
                    </a:lnTo>
                    <a:lnTo>
                      <a:pt x="0" y="95"/>
                    </a:lnTo>
                    <a:lnTo>
                      <a:pt x="122" y="181"/>
                    </a:lnTo>
                    <a:lnTo>
                      <a:pt x="156" y="133"/>
                    </a:lnTo>
                    <a:lnTo>
                      <a:pt x="189" y="85"/>
                    </a:lnTo>
                    <a:lnTo>
                      <a:pt x="6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2" name="Freeform 1435"/>
              <p:cNvSpPr>
                <a:spLocks/>
              </p:cNvSpPr>
              <p:nvPr/>
            </p:nvSpPr>
            <p:spPr bwMode="auto">
              <a:xfrm>
                <a:off x="2056" y="2245"/>
                <a:ext cx="7" cy="14"/>
              </a:xfrm>
              <a:custGeom>
                <a:avLst/>
                <a:gdLst>
                  <a:gd name="T0" fmla="*/ 34 w 35"/>
                  <a:gd name="T1" fmla="*/ 0 h 58"/>
                  <a:gd name="T2" fmla="*/ 0 w 35"/>
                  <a:gd name="T3" fmla="*/ 48 h 58"/>
                  <a:gd name="T4" fmla="*/ 6 w 35"/>
                  <a:gd name="T5" fmla="*/ 51 h 58"/>
                  <a:gd name="T6" fmla="*/ 12 w 35"/>
                  <a:gd name="T7" fmla="*/ 53 h 58"/>
                  <a:gd name="T8" fmla="*/ 18 w 35"/>
                  <a:gd name="T9" fmla="*/ 56 h 58"/>
                  <a:gd name="T10" fmla="*/ 25 w 35"/>
                  <a:gd name="T11" fmla="*/ 57 h 58"/>
                  <a:gd name="T12" fmla="*/ 35 w 35"/>
                  <a:gd name="T13" fmla="*/ 58 h 58"/>
                  <a:gd name="T14" fmla="*/ 34 w 35"/>
                  <a:gd name="T15" fmla="*/ 0 h 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58"/>
                  <a:gd name="T26" fmla="*/ 35 w 35"/>
                  <a:gd name="T27" fmla="*/ 58 h 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58">
                    <a:moveTo>
                      <a:pt x="34" y="0"/>
                    </a:moveTo>
                    <a:lnTo>
                      <a:pt x="0" y="48"/>
                    </a:lnTo>
                    <a:lnTo>
                      <a:pt x="6" y="51"/>
                    </a:lnTo>
                    <a:lnTo>
                      <a:pt x="12" y="53"/>
                    </a:lnTo>
                    <a:lnTo>
                      <a:pt x="18" y="56"/>
                    </a:lnTo>
                    <a:lnTo>
                      <a:pt x="25" y="57"/>
                    </a:lnTo>
                    <a:lnTo>
                      <a:pt x="35" y="5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3" name="Freeform 1436"/>
              <p:cNvSpPr>
                <a:spLocks/>
              </p:cNvSpPr>
              <p:nvPr/>
            </p:nvSpPr>
            <p:spPr bwMode="auto">
              <a:xfrm>
                <a:off x="2056" y="2256"/>
                <a:ext cx="7" cy="3"/>
              </a:xfrm>
              <a:custGeom>
                <a:avLst/>
                <a:gdLst>
                  <a:gd name="T0" fmla="*/ 0 w 35"/>
                  <a:gd name="T1" fmla="*/ 0 h 10"/>
                  <a:gd name="T2" fmla="*/ 6 w 35"/>
                  <a:gd name="T3" fmla="*/ 3 h 10"/>
                  <a:gd name="T4" fmla="*/ 12 w 35"/>
                  <a:gd name="T5" fmla="*/ 5 h 10"/>
                  <a:gd name="T6" fmla="*/ 18 w 35"/>
                  <a:gd name="T7" fmla="*/ 8 h 10"/>
                  <a:gd name="T8" fmla="*/ 25 w 35"/>
                  <a:gd name="T9" fmla="*/ 9 h 10"/>
                  <a:gd name="T10" fmla="*/ 35 w 35"/>
                  <a:gd name="T11" fmla="*/ 1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0"/>
                  <a:gd name="T20" fmla="*/ 35 w 35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0">
                    <a:moveTo>
                      <a:pt x="0" y="0"/>
                    </a:moveTo>
                    <a:lnTo>
                      <a:pt x="6" y="3"/>
                    </a:lnTo>
                    <a:lnTo>
                      <a:pt x="12" y="5"/>
                    </a:lnTo>
                    <a:lnTo>
                      <a:pt x="18" y="8"/>
                    </a:lnTo>
                    <a:lnTo>
                      <a:pt x="25" y="9"/>
                    </a:lnTo>
                    <a:lnTo>
                      <a:pt x="35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4" name="Freeform 1437"/>
              <p:cNvSpPr>
                <a:spLocks/>
              </p:cNvSpPr>
              <p:nvPr/>
            </p:nvSpPr>
            <p:spPr bwMode="auto">
              <a:xfrm>
                <a:off x="2063" y="2233"/>
                <a:ext cx="16" cy="26"/>
              </a:xfrm>
              <a:custGeom>
                <a:avLst/>
                <a:gdLst>
                  <a:gd name="T0" fmla="*/ 0 w 86"/>
                  <a:gd name="T1" fmla="*/ 1 h 117"/>
                  <a:gd name="T2" fmla="*/ 1 w 86"/>
                  <a:gd name="T3" fmla="*/ 59 h 117"/>
                  <a:gd name="T4" fmla="*/ 2 w 86"/>
                  <a:gd name="T5" fmla="*/ 117 h 117"/>
                  <a:gd name="T6" fmla="*/ 86 w 86"/>
                  <a:gd name="T7" fmla="*/ 116 h 117"/>
                  <a:gd name="T8" fmla="*/ 85 w 86"/>
                  <a:gd name="T9" fmla="*/ 58 h 117"/>
                  <a:gd name="T10" fmla="*/ 84 w 86"/>
                  <a:gd name="T11" fmla="*/ 0 h 117"/>
                  <a:gd name="T12" fmla="*/ 0 w 86"/>
                  <a:gd name="T13" fmla="*/ 1 h 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117"/>
                  <a:gd name="T23" fmla="*/ 86 w 86"/>
                  <a:gd name="T24" fmla="*/ 117 h 1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117">
                    <a:moveTo>
                      <a:pt x="0" y="1"/>
                    </a:moveTo>
                    <a:lnTo>
                      <a:pt x="1" y="59"/>
                    </a:lnTo>
                    <a:lnTo>
                      <a:pt x="2" y="117"/>
                    </a:lnTo>
                    <a:lnTo>
                      <a:pt x="86" y="116"/>
                    </a:lnTo>
                    <a:lnTo>
                      <a:pt x="85" y="58"/>
                    </a:lnTo>
                    <a:lnTo>
                      <a:pt x="8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5" name="Freeform 1438"/>
              <p:cNvSpPr>
                <a:spLocks/>
              </p:cNvSpPr>
              <p:nvPr/>
            </p:nvSpPr>
            <p:spPr bwMode="auto">
              <a:xfrm>
                <a:off x="2063" y="2233"/>
                <a:ext cx="16" cy="26"/>
              </a:xfrm>
              <a:custGeom>
                <a:avLst/>
                <a:gdLst>
                  <a:gd name="T0" fmla="*/ 0 w 86"/>
                  <a:gd name="T1" fmla="*/ 1 h 117"/>
                  <a:gd name="T2" fmla="*/ 1 w 86"/>
                  <a:gd name="T3" fmla="*/ 59 h 117"/>
                  <a:gd name="T4" fmla="*/ 2 w 86"/>
                  <a:gd name="T5" fmla="*/ 117 h 117"/>
                  <a:gd name="T6" fmla="*/ 86 w 86"/>
                  <a:gd name="T7" fmla="*/ 116 h 117"/>
                  <a:gd name="T8" fmla="*/ 85 w 86"/>
                  <a:gd name="T9" fmla="*/ 58 h 117"/>
                  <a:gd name="T10" fmla="*/ 84 w 86"/>
                  <a:gd name="T11" fmla="*/ 0 h 117"/>
                  <a:gd name="T12" fmla="*/ 0 w 86"/>
                  <a:gd name="T13" fmla="*/ 1 h 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117"/>
                  <a:gd name="T23" fmla="*/ 86 w 86"/>
                  <a:gd name="T24" fmla="*/ 117 h 1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117">
                    <a:moveTo>
                      <a:pt x="0" y="1"/>
                    </a:moveTo>
                    <a:lnTo>
                      <a:pt x="1" y="59"/>
                    </a:lnTo>
                    <a:lnTo>
                      <a:pt x="2" y="117"/>
                    </a:lnTo>
                    <a:lnTo>
                      <a:pt x="86" y="116"/>
                    </a:lnTo>
                    <a:lnTo>
                      <a:pt x="85" y="58"/>
                    </a:lnTo>
                    <a:lnTo>
                      <a:pt x="84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6" name="Freeform 1439"/>
              <p:cNvSpPr>
                <a:spLocks/>
              </p:cNvSpPr>
              <p:nvPr/>
            </p:nvSpPr>
            <p:spPr bwMode="auto">
              <a:xfrm>
                <a:off x="2079" y="2245"/>
                <a:ext cx="6" cy="14"/>
              </a:xfrm>
              <a:custGeom>
                <a:avLst/>
                <a:gdLst>
                  <a:gd name="T0" fmla="*/ 0 w 35"/>
                  <a:gd name="T1" fmla="*/ 0 h 58"/>
                  <a:gd name="T2" fmla="*/ 1 w 35"/>
                  <a:gd name="T3" fmla="*/ 58 h 58"/>
                  <a:gd name="T4" fmla="*/ 8 w 35"/>
                  <a:gd name="T5" fmla="*/ 58 h 58"/>
                  <a:gd name="T6" fmla="*/ 13 w 35"/>
                  <a:gd name="T7" fmla="*/ 57 h 58"/>
                  <a:gd name="T8" fmla="*/ 20 w 35"/>
                  <a:gd name="T9" fmla="*/ 54 h 58"/>
                  <a:gd name="T10" fmla="*/ 26 w 35"/>
                  <a:gd name="T11" fmla="*/ 52 h 58"/>
                  <a:gd name="T12" fmla="*/ 35 w 35"/>
                  <a:gd name="T13" fmla="*/ 47 h 58"/>
                  <a:gd name="T14" fmla="*/ 0 w 35"/>
                  <a:gd name="T15" fmla="*/ 0 h 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58"/>
                  <a:gd name="T26" fmla="*/ 35 w 35"/>
                  <a:gd name="T27" fmla="*/ 58 h 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58">
                    <a:moveTo>
                      <a:pt x="0" y="0"/>
                    </a:moveTo>
                    <a:lnTo>
                      <a:pt x="1" y="58"/>
                    </a:lnTo>
                    <a:lnTo>
                      <a:pt x="8" y="58"/>
                    </a:lnTo>
                    <a:lnTo>
                      <a:pt x="13" y="57"/>
                    </a:lnTo>
                    <a:lnTo>
                      <a:pt x="20" y="54"/>
                    </a:lnTo>
                    <a:lnTo>
                      <a:pt x="26" y="52"/>
                    </a:lnTo>
                    <a:lnTo>
                      <a:pt x="35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7" name="Freeform 1440"/>
              <p:cNvSpPr>
                <a:spLocks/>
              </p:cNvSpPr>
              <p:nvPr/>
            </p:nvSpPr>
            <p:spPr bwMode="auto">
              <a:xfrm>
                <a:off x="2079" y="2256"/>
                <a:ext cx="6" cy="3"/>
              </a:xfrm>
              <a:custGeom>
                <a:avLst/>
                <a:gdLst>
                  <a:gd name="T0" fmla="*/ 0 w 34"/>
                  <a:gd name="T1" fmla="*/ 11 h 11"/>
                  <a:gd name="T2" fmla="*/ 7 w 34"/>
                  <a:gd name="T3" fmla="*/ 11 h 11"/>
                  <a:gd name="T4" fmla="*/ 12 w 34"/>
                  <a:gd name="T5" fmla="*/ 10 h 11"/>
                  <a:gd name="T6" fmla="*/ 19 w 34"/>
                  <a:gd name="T7" fmla="*/ 7 h 11"/>
                  <a:gd name="T8" fmla="*/ 25 w 34"/>
                  <a:gd name="T9" fmla="*/ 5 h 11"/>
                  <a:gd name="T10" fmla="*/ 34 w 3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1"/>
                  <a:gd name="T20" fmla="*/ 34 w 3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1">
                    <a:moveTo>
                      <a:pt x="0" y="11"/>
                    </a:moveTo>
                    <a:lnTo>
                      <a:pt x="7" y="11"/>
                    </a:lnTo>
                    <a:lnTo>
                      <a:pt x="12" y="10"/>
                    </a:lnTo>
                    <a:lnTo>
                      <a:pt x="19" y="7"/>
                    </a:lnTo>
                    <a:lnTo>
                      <a:pt x="25" y="5"/>
                    </a:lnTo>
                    <a:lnTo>
                      <a:pt x="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8" name="Freeform 1441"/>
              <p:cNvSpPr>
                <a:spLocks/>
              </p:cNvSpPr>
              <p:nvPr/>
            </p:nvSpPr>
            <p:spPr bwMode="auto">
              <a:xfrm>
                <a:off x="2072" y="2215"/>
                <a:ext cx="38" cy="41"/>
              </a:xfrm>
              <a:custGeom>
                <a:avLst/>
                <a:gdLst>
                  <a:gd name="T0" fmla="*/ 0 w 192"/>
                  <a:gd name="T1" fmla="*/ 91 h 185"/>
                  <a:gd name="T2" fmla="*/ 34 w 192"/>
                  <a:gd name="T3" fmla="*/ 138 h 185"/>
                  <a:gd name="T4" fmla="*/ 69 w 192"/>
                  <a:gd name="T5" fmla="*/ 185 h 185"/>
                  <a:gd name="T6" fmla="*/ 192 w 192"/>
                  <a:gd name="T7" fmla="*/ 94 h 185"/>
                  <a:gd name="T8" fmla="*/ 157 w 192"/>
                  <a:gd name="T9" fmla="*/ 47 h 185"/>
                  <a:gd name="T10" fmla="*/ 123 w 192"/>
                  <a:gd name="T11" fmla="*/ 0 h 185"/>
                  <a:gd name="T12" fmla="*/ 0 w 192"/>
                  <a:gd name="T13" fmla="*/ 91 h 1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185"/>
                  <a:gd name="T23" fmla="*/ 192 w 192"/>
                  <a:gd name="T24" fmla="*/ 185 h 1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185">
                    <a:moveTo>
                      <a:pt x="0" y="91"/>
                    </a:moveTo>
                    <a:lnTo>
                      <a:pt x="34" y="138"/>
                    </a:lnTo>
                    <a:lnTo>
                      <a:pt x="69" y="185"/>
                    </a:lnTo>
                    <a:lnTo>
                      <a:pt x="192" y="94"/>
                    </a:lnTo>
                    <a:lnTo>
                      <a:pt x="157" y="47"/>
                    </a:lnTo>
                    <a:lnTo>
                      <a:pt x="123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59" name="Freeform 1442"/>
              <p:cNvSpPr>
                <a:spLocks/>
              </p:cNvSpPr>
              <p:nvPr/>
            </p:nvSpPr>
            <p:spPr bwMode="auto">
              <a:xfrm>
                <a:off x="2072" y="2215"/>
                <a:ext cx="38" cy="41"/>
              </a:xfrm>
              <a:custGeom>
                <a:avLst/>
                <a:gdLst>
                  <a:gd name="T0" fmla="*/ 0 w 192"/>
                  <a:gd name="T1" fmla="*/ 91 h 185"/>
                  <a:gd name="T2" fmla="*/ 34 w 192"/>
                  <a:gd name="T3" fmla="*/ 138 h 185"/>
                  <a:gd name="T4" fmla="*/ 69 w 192"/>
                  <a:gd name="T5" fmla="*/ 185 h 185"/>
                  <a:gd name="T6" fmla="*/ 192 w 192"/>
                  <a:gd name="T7" fmla="*/ 94 h 185"/>
                  <a:gd name="T8" fmla="*/ 157 w 192"/>
                  <a:gd name="T9" fmla="*/ 47 h 185"/>
                  <a:gd name="T10" fmla="*/ 123 w 192"/>
                  <a:gd name="T11" fmla="*/ 0 h 185"/>
                  <a:gd name="T12" fmla="*/ 0 w 192"/>
                  <a:gd name="T13" fmla="*/ 91 h 1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"/>
                  <a:gd name="T22" fmla="*/ 0 h 185"/>
                  <a:gd name="T23" fmla="*/ 192 w 192"/>
                  <a:gd name="T24" fmla="*/ 185 h 1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" h="185">
                    <a:moveTo>
                      <a:pt x="0" y="91"/>
                    </a:moveTo>
                    <a:lnTo>
                      <a:pt x="34" y="138"/>
                    </a:lnTo>
                    <a:lnTo>
                      <a:pt x="69" y="185"/>
                    </a:lnTo>
                    <a:lnTo>
                      <a:pt x="192" y="94"/>
                    </a:lnTo>
                    <a:lnTo>
                      <a:pt x="157" y="47"/>
                    </a:lnTo>
                    <a:lnTo>
                      <a:pt x="123" y="0"/>
                    </a:lnTo>
                    <a:lnTo>
                      <a:pt x="0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0" name="Freeform 1443"/>
              <p:cNvSpPr>
                <a:spLocks/>
              </p:cNvSpPr>
              <p:nvPr/>
            </p:nvSpPr>
            <p:spPr bwMode="auto">
              <a:xfrm>
                <a:off x="2103" y="2224"/>
                <a:ext cx="9" cy="12"/>
              </a:xfrm>
              <a:custGeom>
                <a:avLst/>
                <a:gdLst>
                  <a:gd name="T0" fmla="*/ 0 w 50"/>
                  <a:gd name="T1" fmla="*/ 0 h 47"/>
                  <a:gd name="T2" fmla="*/ 35 w 50"/>
                  <a:gd name="T3" fmla="*/ 47 h 47"/>
                  <a:gd name="T4" fmla="*/ 39 w 50"/>
                  <a:gd name="T5" fmla="*/ 42 h 47"/>
                  <a:gd name="T6" fmla="*/ 44 w 50"/>
                  <a:gd name="T7" fmla="*/ 38 h 47"/>
                  <a:gd name="T8" fmla="*/ 50 w 50"/>
                  <a:gd name="T9" fmla="*/ 30 h 47"/>
                  <a:gd name="T10" fmla="*/ 0 w 50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47"/>
                  <a:gd name="T20" fmla="*/ 50 w 50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47">
                    <a:moveTo>
                      <a:pt x="0" y="0"/>
                    </a:moveTo>
                    <a:lnTo>
                      <a:pt x="35" y="47"/>
                    </a:lnTo>
                    <a:lnTo>
                      <a:pt x="39" y="42"/>
                    </a:lnTo>
                    <a:lnTo>
                      <a:pt x="44" y="38"/>
                    </a:lnTo>
                    <a:lnTo>
                      <a:pt x="5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1" name="Freeform 1444"/>
              <p:cNvSpPr>
                <a:spLocks/>
              </p:cNvSpPr>
              <p:nvPr/>
            </p:nvSpPr>
            <p:spPr bwMode="auto">
              <a:xfrm>
                <a:off x="2110" y="2233"/>
                <a:ext cx="2" cy="3"/>
              </a:xfrm>
              <a:custGeom>
                <a:avLst/>
                <a:gdLst>
                  <a:gd name="T0" fmla="*/ 0 w 15"/>
                  <a:gd name="T1" fmla="*/ 17 h 17"/>
                  <a:gd name="T2" fmla="*/ 4 w 15"/>
                  <a:gd name="T3" fmla="*/ 12 h 17"/>
                  <a:gd name="T4" fmla="*/ 9 w 15"/>
                  <a:gd name="T5" fmla="*/ 8 h 17"/>
                  <a:gd name="T6" fmla="*/ 15 w 15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7"/>
                  <a:gd name="T14" fmla="*/ 15 w 1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7">
                    <a:moveTo>
                      <a:pt x="0" y="17"/>
                    </a:moveTo>
                    <a:lnTo>
                      <a:pt x="4" y="12"/>
                    </a:lnTo>
                    <a:lnTo>
                      <a:pt x="9" y="8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2" name="Freeform 1445"/>
              <p:cNvSpPr>
                <a:spLocks/>
              </p:cNvSpPr>
              <p:nvPr/>
            </p:nvSpPr>
            <p:spPr bwMode="auto">
              <a:xfrm>
                <a:off x="2092" y="2167"/>
                <a:ext cx="44" cy="66"/>
              </a:xfrm>
              <a:custGeom>
                <a:avLst/>
                <a:gdLst>
                  <a:gd name="T0" fmla="*/ 0 w 238"/>
                  <a:gd name="T1" fmla="*/ 231 h 291"/>
                  <a:gd name="T2" fmla="*/ 50 w 238"/>
                  <a:gd name="T3" fmla="*/ 261 h 291"/>
                  <a:gd name="T4" fmla="*/ 100 w 238"/>
                  <a:gd name="T5" fmla="*/ 291 h 291"/>
                  <a:gd name="T6" fmla="*/ 238 w 238"/>
                  <a:gd name="T7" fmla="*/ 60 h 291"/>
                  <a:gd name="T8" fmla="*/ 188 w 238"/>
                  <a:gd name="T9" fmla="*/ 30 h 291"/>
                  <a:gd name="T10" fmla="*/ 138 w 238"/>
                  <a:gd name="T11" fmla="*/ 0 h 291"/>
                  <a:gd name="T12" fmla="*/ 0 w 238"/>
                  <a:gd name="T13" fmla="*/ 231 h 2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8"/>
                  <a:gd name="T22" fmla="*/ 0 h 291"/>
                  <a:gd name="T23" fmla="*/ 238 w 238"/>
                  <a:gd name="T24" fmla="*/ 291 h 2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8" h="291">
                    <a:moveTo>
                      <a:pt x="0" y="231"/>
                    </a:moveTo>
                    <a:lnTo>
                      <a:pt x="50" y="261"/>
                    </a:lnTo>
                    <a:lnTo>
                      <a:pt x="100" y="291"/>
                    </a:lnTo>
                    <a:lnTo>
                      <a:pt x="238" y="60"/>
                    </a:lnTo>
                    <a:lnTo>
                      <a:pt x="188" y="30"/>
                    </a:lnTo>
                    <a:lnTo>
                      <a:pt x="138" y="0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3" name="Freeform 1446"/>
              <p:cNvSpPr>
                <a:spLocks/>
              </p:cNvSpPr>
              <p:nvPr/>
            </p:nvSpPr>
            <p:spPr bwMode="auto">
              <a:xfrm>
                <a:off x="2092" y="2167"/>
                <a:ext cx="44" cy="66"/>
              </a:xfrm>
              <a:custGeom>
                <a:avLst/>
                <a:gdLst>
                  <a:gd name="T0" fmla="*/ 0 w 238"/>
                  <a:gd name="T1" fmla="*/ 231 h 291"/>
                  <a:gd name="T2" fmla="*/ 50 w 238"/>
                  <a:gd name="T3" fmla="*/ 261 h 291"/>
                  <a:gd name="T4" fmla="*/ 100 w 238"/>
                  <a:gd name="T5" fmla="*/ 291 h 291"/>
                  <a:gd name="T6" fmla="*/ 238 w 238"/>
                  <a:gd name="T7" fmla="*/ 60 h 291"/>
                  <a:gd name="T8" fmla="*/ 188 w 238"/>
                  <a:gd name="T9" fmla="*/ 30 h 291"/>
                  <a:gd name="T10" fmla="*/ 138 w 238"/>
                  <a:gd name="T11" fmla="*/ 0 h 291"/>
                  <a:gd name="T12" fmla="*/ 0 w 238"/>
                  <a:gd name="T13" fmla="*/ 231 h 2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8"/>
                  <a:gd name="T22" fmla="*/ 0 h 291"/>
                  <a:gd name="T23" fmla="*/ 238 w 238"/>
                  <a:gd name="T24" fmla="*/ 291 h 2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8" h="291">
                    <a:moveTo>
                      <a:pt x="0" y="231"/>
                    </a:moveTo>
                    <a:lnTo>
                      <a:pt x="50" y="261"/>
                    </a:lnTo>
                    <a:lnTo>
                      <a:pt x="100" y="291"/>
                    </a:lnTo>
                    <a:lnTo>
                      <a:pt x="238" y="60"/>
                    </a:lnTo>
                    <a:lnTo>
                      <a:pt x="188" y="30"/>
                    </a:lnTo>
                    <a:lnTo>
                      <a:pt x="138" y="0"/>
                    </a:lnTo>
                    <a:lnTo>
                      <a:pt x="0" y="2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4" name="Freeform 1447"/>
              <p:cNvSpPr>
                <a:spLocks/>
              </p:cNvSpPr>
              <p:nvPr/>
            </p:nvSpPr>
            <p:spPr bwMode="auto">
              <a:xfrm>
                <a:off x="2127" y="2173"/>
                <a:ext cx="11" cy="8"/>
              </a:xfrm>
              <a:custGeom>
                <a:avLst/>
                <a:gdLst>
                  <a:gd name="T0" fmla="*/ 0 w 55"/>
                  <a:gd name="T1" fmla="*/ 0 h 30"/>
                  <a:gd name="T2" fmla="*/ 50 w 55"/>
                  <a:gd name="T3" fmla="*/ 30 h 30"/>
                  <a:gd name="T4" fmla="*/ 52 w 55"/>
                  <a:gd name="T5" fmla="*/ 23 h 30"/>
                  <a:gd name="T6" fmla="*/ 55 w 55"/>
                  <a:gd name="T7" fmla="*/ 14 h 30"/>
                  <a:gd name="T8" fmla="*/ 0 w 55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30"/>
                  <a:gd name="T17" fmla="*/ 55 w 55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30">
                    <a:moveTo>
                      <a:pt x="0" y="0"/>
                    </a:moveTo>
                    <a:lnTo>
                      <a:pt x="50" y="30"/>
                    </a:lnTo>
                    <a:lnTo>
                      <a:pt x="52" y="23"/>
                    </a:lnTo>
                    <a:lnTo>
                      <a:pt x="5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5" name="Freeform 1448"/>
              <p:cNvSpPr>
                <a:spLocks/>
              </p:cNvSpPr>
              <p:nvPr/>
            </p:nvSpPr>
            <p:spPr bwMode="auto">
              <a:xfrm>
                <a:off x="2136" y="2176"/>
                <a:ext cx="2" cy="5"/>
              </a:xfrm>
              <a:custGeom>
                <a:avLst/>
                <a:gdLst>
                  <a:gd name="T0" fmla="*/ 0 w 5"/>
                  <a:gd name="T1" fmla="*/ 16 h 16"/>
                  <a:gd name="T2" fmla="*/ 2 w 5"/>
                  <a:gd name="T3" fmla="*/ 9 h 16"/>
                  <a:gd name="T4" fmla="*/ 5 w 5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16"/>
                  <a:gd name="T11" fmla="*/ 5 w 5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16">
                    <a:moveTo>
                      <a:pt x="0" y="16"/>
                    </a:moveTo>
                    <a:lnTo>
                      <a:pt x="2" y="9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6" name="Freeform 1449"/>
              <p:cNvSpPr>
                <a:spLocks/>
              </p:cNvSpPr>
              <p:nvPr/>
            </p:nvSpPr>
            <p:spPr bwMode="auto">
              <a:xfrm>
                <a:off x="2117" y="2092"/>
                <a:ext cx="38" cy="84"/>
              </a:xfrm>
              <a:custGeom>
                <a:avLst/>
                <a:gdLst>
                  <a:gd name="T0" fmla="*/ 0 w 204"/>
                  <a:gd name="T1" fmla="*/ 344 h 372"/>
                  <a:gd name="T2" fmla="*/ 56 w 204"/>
                  <a:gd name="T3" fmla="*/ 358 h 372"/>
                  <a:gd name="T4" fmla="*/ 111 w 204"/>
                  <a:gd name="T5" fmla="*/ 372 h 372"/>
                  <a:gd name="T6" fmla="*/ 204 w 204"/>
                  <a:gd name="T7" fmla="*/ 29 h 372"/>
                  <a:gd name="T8" fmla="*/ 148 w 204"/>
                  <a:gd name="T9" fmla="*/ 15 h 372"/>
                  <a:gd name="T10" fmla="*/ 93 w 204"/>
                  <a:gd name="T11" fmla="*/ 0 h 372"/>
                  <a:gd name="T12" fmla="*/ 0 w 204"/>
                  <a:gd name="T13" fmla="*/ 344 h 3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4"/>
                  <a:gd name="T22" fmla="*/ 0 h 372"/>
                  <a:gd name="T23" fmla="*/ 204 w 204"/>
                  <a:gd name="T24" fmla="*/ 372 h 3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4" h="372">
                    <a:moveTo>
                      <a:pt x="0" y="344"/>
                    </a:moveTo>
                    <a:lnTo>
                      <a:pt x="56" y="358"/>
                    </a:lnTo>
                    <a:lnTo>
                      <a:pt x="111" y="372"/>
                    </a:lnTo>
                    <a:lnTo>
                      <a:pt x="204" y="29"/>
                    </a:lnTo>
                    <a:lnTo>
                      <a:pt x="148" y="15"/>
                    </a:lnTo>
                    <a:lnTo>
                      <a:pt x="93" y="0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7" name="Freeform 1450"/>
              <p:cNvSpPr>
                <a:spLocks/>
              </p:cNvSpPr>
              <p:nvPr/>
            </p:nvSpPr>
            <p:spPr bwMode="auto">
              <a:xfrm>
                <a:off x="2117" y="2092"/>
                <a:ext cx="38" cy="84"/>
              </a:xfrm>
              <a:custGeom>
                <a:avLst/>
                <a:gdLst>
                  <a:gd name="T0" fmla="*/ 0 w 204"/>
                  <a:gd name="T1" fmla="*/ 344 h 372"/>
                  <a:gd name="T2" fmla="*/ 56 w 204"/>
                  <a:gd name="T3" fmla="*/ 358 h 372"/>
                  <a:gd name="T4" fmla="*/ 111 w 204"/>
                  <a:gd name="T5" fmla="*/ 372 h 372"/>
                  <a:gd name="T6" fmla="*/ 204 w 204"/>
                  <a:gd name="T7" fmla="*/ 29 h 372"/>
                  <a:gd name="T8" fmla="*/ 148 w 204"/>
                  <a:gd name="T9" fmla="*/ 15 h 372"/>
                  <a:gd name="T10" fmla="*/ 93 w 204"/>
                  <a:gd name="T11" fmla="*/ 0 h 372"/>
                  <a:gd name="T12" fmla="*/ 0 w 204"/>
                  <a:gd name="T13" fmla="*/ 344 h 3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4"/>
                  <a:gd name="T22" fmla="*/ 0 h 372"/>
                  <a:gd name="T23" fmla="*/ 204 w 204"/>
                  <a:gd name="T24" fmla="*/ 372 h 3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4" h="372">
                    <a:moveTo>
                      <a:pt x="0" y="344"/>
                    </a:moveTo>
                    <a:lnTo>
                      <a:pt x="56" y="358"/>
                    </a:lnTo>
                    <a:lnTo>
                      <a:pt x="111" y="372"/>
                    </a:lnTo>
                    <a:lnTo>
                      <a:pt x="204" y="29"/>
                    </a:lnTo>
                    <a:lnTo>
                      <a:pt x="148" y="15"/>
                    </a:lnTo>
                    <a:lnTo>
                      <a:pt x="93" y="0"/>
                    </a:lnTo>
                    <a:lnTo>
                      <a:pt x="0" y="3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8" name="Freeform 1451"/>
              <p:cNvSpPr>
                <a:spLocks/>
              </p:cNvSpPr>
              <p:nvPr/>
            </p:nvSpPr>
            <p:spPr bwMode="auto">
              <a:xfrm>
                <a:off x="2144" y="2096"/>
                <a:ext cx="12" cy="3"/>
              </a:xfrm>
              <a:custGeom>
                <a:avLst/>
                <a:gdLst>
                  <a:gd name="T0" fmla="*/ 0 w 58"/>
                  <a:gd name="T1" fmla="*/ 0 h 14"/>
                  <a:gd name="T2" fmla="*/ 56 w 58"/>
                  <a:gd name="T3" fmla="*/ 14 h 14"/>
                  <a:gd name="T4" fmla="*/ 58 w 58"/>
                  <a:gd name="T5" fmla="*/ 2 h 14"/>
                  <a:gd name="T6" fmla="*/ 0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0" y="0"/>
                    </a:moveTo>
                    <a:lnTo>
                      <a:pt x="56" y="14"/>
                    </a:lnTo>
                    <a:lnTo>
                      <a:pt x="5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69" name="Line 1452"/>
              <p:cNvSpPr>
                <a:spLocks noChangeShapeType="1"/>
              </p:cNvSpPr>
              <p:nvPr/>
            </p:nvSpPr>
            <p:spPr bwMode="auto">
              <a:xfrm flipV="1">
                <a:off x="2155" y="209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0" name="Freeform 1453"/>
              <p:cNvSpPr>
                <a:spLocks/>
              </p:cNvSpPr>
              <p:nvPr/>
            </p:nvSpPr>
            <p:spPr bwMode="auto">
              <a:xfrm>
                <a:off x="2134" y="2008"/>
                <a:ext cx="24" cy="89"/>
              </a:xfrm>
              <a:custGeom>
                <a:avLst/>
                <a:gdLst>
                  <a:gd name="T0" fmla="*/ 0 w 131"/>
                  <a:gd name="T1" fmla="*/ 391 h 395"/>
                  <a:gd name="T2" fmla="*/ 58 w 131"/>
                  <a:gd name="T3" fmla="*/ 393 h 395"/>
                  <a:gd name="T4" fmla="*/ 116 w 131"/>
                  <a:gd name="T5" fmla="*/ 395 h 395"/>
                  <a:gd name="T6" fmla="*/ 131 w 131"/>
                  <a:gd name="T7" fmla="*/ 4 h 395"/>
                  <a:gd name="T8" fmla="*/ 74 w 131"/>
                  <a:gd name="T9" fmla="*/ 2 h 395"/>
                  <a:gd name="T10" fmla="*/ 16 w 131"/>
                  <a:gd name="T11" fmla="*/ 0 h 395"/>
                  <a:gd name="T12" fmla="*/ 0 w 131"/>
                  <a:gd name="T13" fmla="*/ 391 h 3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395"/>
                  <a:gd name="T23" fmla="*/ 131 w 131"/>
                  <a:gd name="T24" fmla="*/ 395 h 3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395">
                    <a:moveTo>
                      <a:pt x="0" y="391"/>
                    </a:moveTo>
                    <a:lnTo>
                      <a:pt x="58" y="393"/>
                    </a:lnTo>
                    <a:lnTo>
                      <a:pt x="116" y="395"/>
                    </a:lnTo>
                    <a:lnTo>
                      <a:pt x="131" y="4"/>
                    </a:lnTo>
                    <a:lnTo>
                      <a:pt x="74" y="2"/>
                    </a:lnTo>
                    <a:lnTo>
                      <a:pt x="16" y="0"/>
                    </a:lnTo>
                    <a:lnTo>
                      <a:pt x="0" y="3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1" name="Freeform 1454"/>
              <p:cNvSpPr>
                <a:spLocks/>
              </p:cNvSpPr>
              <p:nvPr/>
            </p:nvSpPr>
            <p:spPr bwMode="auto">
              <a:xfrm>
                <a:off x="2134" y="2008"/>
                <a:ext cx="24" cy="89"/>
              </a:xfrm>
              <a:custGeom>
                <a:avLst/>
                <a:gdLst>
                  <a:gd name="T0" fmla="*/ 0 w 131"/>
                  <a:gd name="T1" fmla="*/ 391 h 395"/>
                  <a:gd name="T2" fmla="*/ 58 w 131"/>
                  <a:gd name="T3" fmla="*/ 393 h 395"/>
                  <a:gd name="T4" fmla="*/ 116 w 131"/>
                  <a:gd name="T5" fmla="*/ 395 h 395"/>
                  <a:gd name="T6" fmla="*/ 131 w 131"/>
                  <a:gd name="T7" fmla="*/ 4 h 395"/>
                  <a:gd name="T8" fmla="*/ 74 w 131"/>
                  <a:gd name="T9" fmla="*/ 2 h 395"/>
                  <a:gd name="T10" fmla="*/ 16 w 131"/>
                  <a:gd name="T11" fmla="*/ 0 h 395"/>
                  <a:gd name="T12" fmla="*/ 0 w 131"/>
                  <a:gd name="T13" fmla="*/ 391 h 3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395"/>
                  <a:gd name="T23" fmla="*/ 131 w 131"/>
                  <a:gd name="T24" fmla="*/ 395 h 3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395">
                    <a:moveTo>
                      <a:pt x="0" y="391"/>
                    </a:moveTo>
                    <a:lnTo>
                      <a:pt x="58" y="393"/>
                    </a:lnTo>
                    <a:lnTo>
                      <a:pt x="116" y="395"/>
                    </a:lnTo>
                    <a:lnTo>
                      <a:pt x="131" y="4"/>
                    </a:lnTo>
                    <a:lnTo>
                      <a:pt x="74" y="2"/>
                    </a:lnTo>
                    <a:lnTo>
                      <a:pt x="16" y="0"/>
                    </a:lnTo>
                    <a:lnTo>
                      <a:pt x="0" y="3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2" name="Freeform 1455"/>
              <p:cNvSpPr>
                <a:spLocks/>
              </p:cNvSpPr>
              <p:nvPr/>
            </p:nvSpPr>
            <p:spPr bwMode="auto">
              <a:xfrm>
                <a:off x="2148" y="2007"/>
                <a:ext cx="10" cy="2"/>
              </a:xfrm>
              <a:custGeom>
                <a:avLst/>
                <a:gdLst>
                  <a:gd name="T0" fmla="*/ 0 w 57"/>
                  <a:gd name="T1" fmla="*/ 10 h 12"/>
                  <a:gd name="T2" fmla="*/ 57 w 57"/>
                  <a:gd name="T3" fmla="*/ 12 h 12"/>
                  <a:gd name="T4" fmla="*/ 56 w 57"/>
                  <a:gd name="T5" fmla="*/ 0 h 12"/>
                  <a:gd name="T6" fmla="*/ 0 w 57"/>
                  <a:gd name="T7" fmla="*/ 1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2"/>
                  <a:gd name="T14" fmla="*/ 57 w 57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2">
                    <a:moveTo>
                      <a:pt x="0" y="10"/>
                    </a:moveTo>
                    <a:lnTo>
                      <a:pt x="57" y="12"/>
                    </a:lnTo>
                    <a:lnTo>
                      <a:pt x="56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3" name="Line 1456"/>
              <p:cNvSpPr>
                <a:spLocks noChangeShapeType="1"/>
              </p:cNvSpPr>
              <p:nvPr/>
            </p:nvSpPr>
            <p:spPr bwMode="auto">
              <a:xfrm flipH="1" flipV="1">
                <a:off x="2158" y="2007"/>
                <a:ext cx="3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4" name="Freeform 1457"/>
              <p:cNvSpPr>
                <a:spLocks/>
              </p:cNvSpPr>
              <p:nvPr/>
            </p:nvSpPr>
            <p:spPr bwMode="auto">
              <a:xfrm>
                <a:off x="2125" y="1925"/>
                <a:ext cx="33" cy="87"/>
              </a:xfrm>
              <a:custGeom>
                <a:avLst/>
                <a:gdLst>
                  <a:gd name="T0" fmla="*/ 67 w 180"/>
                  <a:gd name="T1" fmla="*/ 387 h 387"/>
                  <a:gd name="T2" fmla="*/ 124 w 180"/>
                  <a:gd name="T3" fmla="*/ 377 h 387"/>
                  <a:gd name="T4" fmla="*/ 180 w 180"/>
                  <a:gd name="T5" fmla="*/ 367 h 387"/>
                  <a:gd name="T6" fmla="*/ 114 w 180"/>
                  <a:gd name="T7" fmla="*/ 0 h 387"/>
                  <a:gd name="T8" fmla="*/ 57 w 180"/>
                  <a:gd name="T9" fmla="*/ 10 h 387"/>
                  <a:gd name="T10" fmla="*/ 0 w 180"/>
                  <a:gd name="T11" fmla="*/ 20 h 387"/>
                  <a:gd name="T12" fmla="*/ 67 w 180"/>
                  <a:gd name="T13" fmla="*/ 387 h 3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387"/>
                  <a:gd name="T23" fmla="*/ 180 w 180"/>
                  <a:gd name="T24" fmla="*/ 387 h 3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387">
                    <a:moveTo>
                      <a:pt x="67" y="387"/>
                    </a:moveTo>
                    <a:lnTo>
                      <a:pt x="124" y="377"/>
                    </a:lnTo>
                    <a:lnTo>
                      <a:pt x="180" y="367"/>
                    </a:lnTo>
                    <a:lnTo>
                      <a:pt x="114" y="0"/>
                    </a:lnTo>
                    <a:lnTo>
                      <a:pt x="57" y="10"/>
                    </a:lnTo>
                    <a:lnTo>
                      <a:pt x="0" y="20"/>
                    </a:lnTo>
                    <a:lnTo>
                      <a:pt x="67" y="3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5" name="Freeform 1458"/>
              <p:cNvSpPr>
                <a:spLocks/>
              </p:cNvSpPr>
              <p:nvPr/>
            </p:nvSpPr>
            <p:spPr bwMode="auto">
              <a:xfrm>
                <a:off x="2125" y="1925"/>
                <a:ext cx="33" cy="87"/>
              </a:xfrm>
              <a:custGeom>
                <a:avLst/>
                <a:gdLst>
                  <a:gd name="T0" fmla="*/ 67 w 180"/>
                  <a:gd name="T1" fmla="*/ 387 h 387"/>
                  <a:gd name="T2" fmla="*/ 124 w 180"/>
                  <a:gd name="T3" fmla="*/ 377 h 387"/>
                  <a:gd name="T4" fmla="*/ 180 w 180"/>
                  <a:gd name="T5" fmla="*/ 367 h 387"/>
                  <a:gd name="T6" fmla="*/ 114 w 180"/>
                  <a:gd name="T7" fmla="*/ 0 h 387"/>
                  <a:gd name="T8" fmla="*/ 57 w 180"/>
                  <a:gd name="T9" fmla="*/ 10 h 387"/>
                  <a:gd name="T10" fmla="*/ 0 w 180"/>
                  <a:gd name="T11" fmla="*/ 20 h 387"/>
                  <a:gd name="T12" fmla="*/ 67 w 180"/>
                  <a:gd name="T13" fmla="*/ 387 h 3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387"/>
                  <a:gd name="T23" fmla="*/ 180 w 180"/>
                  <a:gd name="T24" fmla="*/ 387 h 3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387">
                    <a:moveTo>
                      <a:pt x="67" y="387"/>
                    </a:moveTo>
                    <a:lnTo>
                      <a:pt x="124" y="377"/>
                    </a:lnTo>
                    <a:lnTo>
                      <a:pt x="180" y="367"/>
                    </a:lnTo>
                    <a:lnTo>
                      <a:pt x="114" y="0"/>
                    </a:lnTo>
                    <a:lnTo>
                      <a:pt x="57" y="10"/>
                    </a:lnTo>
                    <a:lnTo>
                      <a:pt x="0" y="20"/>
                    </a:lnTo>
                    <a:lnTo>
                      <a:pt x="67" y="3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6" name="Freeform 1459"/>
              <p:cNvSpPr>
                <a:spLocks/>
              </p:cNvSpPr>
              <p:nvPr/>
            </p:nvSpPr>
            <p:spPr bwMode="auto">
              <a:xfrm>
                <a:off x="2135" y="1920"/>
                <a:ext cx="11" cy="6"/>
              </a:xfrm>
              <a:custGeom>
                <a:avLst/>
                <a:gdLst>
                  <a:gd name="T0" fmla="*/ 0 w 57"/>
                  <a:gd name="T1" fmla="*/ 25 h 25"/>
                  <a:gd name="T2" fmla="*/ 57 w 57"/>
                  <a:gd name="T3" fmla="*/ 15 h 25"/>
                  <a:gd name="T4" fmla="*/ 56 w 57"/>
                  <a:gd name="T5" fmla="*/ 8 h 25"/>
                  <a:gd name="T6" fmla="*/ 52 w 57"/>
                  <a:gd name="T7" fmla="*/ 0 h 25"/>
                  <a:gd name="T8" fmla="*/ 0 w 57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25"/>
                  <a:gd name="T17" fmla="*/ 57 w 57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25">
                    <a:moveTo>
                      <a:pt x="0" y="25"/>
                    </a:moveTo>
                    <a:lnTo>
                      <a:pt x="57" y="15"/>
                    </a:lnTo>
                    <a:lnTo>
                      <a:pt x="56" y="8"/>
                    </a:lnTo>
                    <a:lnTo>
                      <a:pt x="52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7" name="Freeform 1460"/>
              <p:cNvSpPr>
                <a:spLocks/>
              </p:cNvSpPr>
              <p:nvPr/>
            </p:nvSpPr>
            <p:spPr bwMode="auto">
              <a:xfrm>
                <a:off x="2146" y="1920"/>
                <a:ext cx="1" cy="5"/>
              </a:xfrm>
              <a:custGeom>
                <a:avLst/>
                <a:gdLst>
                  <a:gd name="T0" fmla="*/ 5 w 5"/>
                  <a:gd name="T1" fmla="*/ 15 h 15"/>
                  <a:gd name="T2" fmla="*/ 4 w 5"/>
                  <a:gd name="T3" fmla="*/ 8 h 15"/>
                  <a:gd name="T4" fmla="*/ 0 w 5"/>
                  <a:gd name="T5" fmla="*/ 0 h 15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15"/>
                  <a:gd name="T11" fmla="*/ 5 w 5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15">
                    <a:moveTo>
                      <a:pt x="5" y="15"/>
                    </a:moveTo>
                    <a:lnTo>
                      <a:pt x="4" y="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8" name="Freeform 1461"/>
              <p:cNvSpPr>
                <a:spLocks/>
              </p:cNvSpPr>
              <p:nvPr/>
            </p:nvSpPr>
            <p:spPr bwMode="auto">
              <a:xfrm>
                <a:off x="2103" y="1858"/>
                <a:ext cx="43" cy="73"/>
              </a:xfrm>
              <a:custGeom>
                <a:avLst/>
                <a:gdLst>
                  <a:gd name="T0" fmla="*/ 127 w 231"/>
                  <a:gd name="T1" fmla="*/ 327 h 327"/>
                  <a:gd name="T2" fmla="*/ 179 w 231"/>
                  <a:gd name="T3" fmla="*/ 303 h 327"/>
                  <a:gd name="T4" fmla="*/ 231 w 231"/>
                  <a:gd name="T5" fmla="*/ 278 h 327"/>
                  <a:gd name="T6" fmla="*/ 105 w 231"/>
                  <a:gd name="T7" fmla="*/ 0 h 327"/>
                  <a:gd name="T8" fmla="*/ 53 w 231"/>
                  <a:gd name="T9" fmla="*/ 24 h 327"/>
                  <a:gd name="T10" fmla="*/ 0 w 231"/>
                  <a:gd name="T11" fmla="*/ 48 h 327"/>
                  <a:gd name="T12" fmla="*/ 127 w 231"/>
                  <a:gd name="T13" fmla="*/ 327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1"/>
                  <a:gd name="T22" fmla="*/ 0 h 327"/>
                  <a:gd name="T23" fmla="*/ 231 w 231"/>
                  <a:gd name="T24" fmla="*/ 327 h 3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1" h="327">
                    <a:moveTo>
                      <a:pt x="127" y="327"/>
                    </a:moveTo>
                    <a:lnTo>
                      <a:pt x="179" y="303"/>
                    </a:lnTo>
                    <a:lnTo>
                      <a:pt x="231" y="278"/>
                    </a:lnTo>
                    <a:lnTo>
                      <a:pt x="105" y="0"/>
                    </a:lnTo>
                    <a:lnTo>
                      <a:pt x="53" y="24"/>
                    </a:lnTo>
                    <a:lnTo>
                      <a:pt x="0" y="48"/>
                    </a:lnTo>
                    <a:lnTo>
                      <a:pt x="127" y="3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79" name="Freeform 1462"/>
              <p:cNvSpPr>
                <a:spLocks/>
              </p:cNvSpPr>
              <p:nvPr/>
            </p:nvSpPr>
            <p:spPr bwMode="auto">
              <a:xfrm>
                <a:off x="2103" y="1858"/>
                <a:ext cx="43" cy="73"/>
              </a:xfrm>
              <a:custGeom>
                <a:avLst/>
                <a:gdLst>
                  <a:gd name="T0" fmla="*/ 127 w 231"/>
                  <a:gd name="T1" fmla="*/ 327 h 327"/>
                  <a:gd name="T2" fmla="*/ 179 w 231"/>
                  <a:gd name="T3" fmla="*/ 303 h 327"/>
                  <a:gd name="T4" fmla="*/ 231 w 231"/>
                  <a:gd name="T5" fmla="*/ 278 h 327"/>
                  <a:gd name="T6" fmla="*/ 105 w 231"/>
                  <a:gd name="T7" fmla="*/ 0 h 327"/>
                  <a:gd name="T8" fmla="*/ 53 w 231"/>
                  <a:gd name="T9" fmla="*/ 24 h 327"/>
                  <a:gd name="T10" fmla="*/ 0 w 231"/>
                  <a:gd name="T11" fmla="*/ 48 h 327"/>
                  <a:gd name="T12" fmla="*/ 127 w 231"/>
                  <a:gd name="T13" fmla="*/ 327 h 3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1"/>
                  <a:gd name="T22" fmla="*/ 0 h 327"/>
                  <a:gd name="T23" fmla="*/ 231 w 231"/>
                  <a:gd name="T24" fmla="*/ 327 h 3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1" h="327">
                    <a:moveTo>
                      <a:pt x="127" y="327"/>
                    </a:moveTo>
                    <a:lnTo>
                      <a:pt x="179" y="303"/>
                    </a:lnTo>
                    <a:lnTo>
                      <a:pt x="231" y="278"/>
                    </a:lnTo>
                    <a:lnTo>
                      <a:pt x="105" y="0"/>
                    </a:lnTo>
                    <a:lnTo>
                      <a:pt x="53" y="24"/>
                    </a:lnTo>
                    <a:lnTo>
                      <a:pt x="0" y="48"/>
                    </a:lnTo>
                    <a:lnTo>
                      <a:pt x="127" y="3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0" name="Freeform 1463"/>
              <p:cNvSpPr>
                <a:spLocks/>
              </p:cNvSpPr>
              <p:nvPr/>
            </p:nvSpPr>
            <p:spPr bwMode="auto">
              <a:xfrm>
                <a:off x="2101" y="1851"/>
                <a:ext cx="21" cy="19"/>
              </a:xfrm>
              <a:custGeom>
                <a:avLst/>
                <a:gdLst>
                  <a:gd name="T0" fmla="*/ 58 w 110"/>
                  <a:gd name="T1" fmla="*/ 58 h 82"/>
                  <a:gd name="T2" fmla="*/ 5 w 110"/>
                  <a:gd name="T3" fmla="*/ 82 h 82"/>
                  <a:gd name="T4" fmla="*/ 1 w 110"/>
                  <a:gd name="T5" fmla="*/ 69 h 82"/>
                  <a:gd name="T6" fmla="*/ 0 w 110"/>
                  <a:gd name="T7" fmla="*/ 57 h 82"/>
                  <a:gd name="T8" fmla="*/ 2 w 110"/>
                  <a:gd name="T9" fmla="*/ 44 h 82"/>
                  <a:gd name="T10" fmla="*/ 6 w 110"/>
                  <a:gd name="T11" fmla="*/ 31 h 82"/>
                  <a:gd name="T12" fmla="*/ 13 w 110"/>
                  <a:gd name="T13" fmla="*/ 21 h 82"/>
                  <a:gd name="T14" fmla="*/ 23 w 110"/>
                  <a:gd name="T15" fmla="*/ 12 h 82"/>
                  <a:gd name="T16" fmla="*/ 33 w 110"/>
                  <a:gd name="T17" fmla="*/ 6 h 82"/>
                  <a:gd name="T18" fmla="*/ 46 w 110"/>
                  <a:gd name="T19" fmla="*/ 1 h 82"/>
                  <a:gd name="T20" fmla="*/ 59 w 110"/>
                  <a:gd name="T21" fmla="*/ 0 h 82"/>
                  <a:gd name="T22" fmla="*/ 72 w 110"/>
                  <a:gd name="T23" fmla="*/ 2 h 82"/>
                  <a:gd name="T24" fmla="*/ 84 w 110"/>
                  <a:gd name="T25" fmla="*/ 7 h 82"/>
                  <a:gd name="T26" fmla="*/ 94 w 110"/>
                  <a:gd name="T27" fmla="*/ 14 h 82"/>
                  <a:gd name="T28" fmla="*/ 103 w 110"/>
                  <a:gd name="T29" fmla="*/ 22 h 82"/>
                  <a:gd name="T30" fmla="*/ 110 w 110"/>
                  <a:gd name="T31" fmla="*/ 34 h 82"/>
                  <a:gd name="T32" fmla="*/ 58 w 110"/>
                  <a:gd name="T33" fmla="*/ 58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2"/>
                  <a:gd name="T53" fmla="*/ 110 w 110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2">
                    <a:moveTo>
                      <a:pt x="58" y="58"/>
                    </a:moveTo>
                    <a:lnTo>
                      <a:pt x="5" y="82"/>
                    </a:lnTo>
                    <a:lnTo>
                      <a:pt x="1" y="69"/>
                    </a:lnTo>
                    <a:lnTo>
                      <a:pt x="0" y="57"/>
                    </a:lnTo>
                    <a:lnTo>
                      <a:pt x="2" y="44"/>
                    </a:lnTo>
                    <a:lnTo>
                      <a:pt x="6" y="31"/>
                    </a:lnTo>
                    <a:lnTo>
                      <a:pt x="13" y="21"/>
                    </a:lnTo>
                    <a:lnTo>
                      <a:pt x="23" y="12"/>
                    </a:lnTo>
                    <a:lnTo>
                      <a:pt x="33" y="6"/>
                    </a:lnTo>
                    <a:lnTo>
                      <a:pt x="46" y="1"/>
                    </a:lnTo>
                    <a:lnTo>
                      <a:pt x="59" y="0"/>
                    </a:lnTo>
                    <a:lnTo>
                      <a:pt x="72" y="2"/>
                    </a:lnTo>
                    <a:lnTo>
                      <a:pt x="84" y="7"/>
                    </a:lnTo>
                    <a:lnTo>
                      <a:pt x="94" y="14"/>
                    </a:lnTo>
                    <a:lnTo>
                      <a:pt x="103" y="22"/>
                    </a:lnTo>
                    <a:lnTo>
                      <a:pt x="110" y="34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1" name="Freeform 1464"/>
              <p:cNvSpPr>
                <a:spLocks/>
              </p:cNvSpPr>
              <p:nvPr/>
            </p:nvSpPr>
            <p:spPr bwMode="auto">
              <a:xfrm>
                <a:off x="2101" y="1851"/>
                <a:ext cx="21" cy="19"/>
              </a:xfrm>
              <a:custGeom>
                <a:avLst/>
                <a:gdLst>
                  <a:gd name="T0" fmla="*/ 5 w 110"/>
                  <a:gd name="T1" fmla="*/ 82 h 82"/>
                  <a:gd name="T2" fmla="*/ 1 w 110"/>
                  <a:gd name="T3" fmla="*/ 69 h 82"/>
                  <a:gd name="T4" fmla="*/ 0 w 110"/>
                  <a:gd name="T5" fmla="*/ 57 h 82"/>
                  <a:gd name="T6" fmla="*/ 2 w 110"/>
                  <a:gd name="T7" fmla="*/ 44 h 82"/>
                  <a:gd name="T8" fmla="*/ 6 w 110"/>
                  <a:gd name="T9" fmla="*/ 31 h 82"/>
                  <a:gd name="T10" fmla="*/ 13 w 110"/>
                  <a:gd name="T11" fmla="*/ 21 h 82"/>
                  <a:gd name="T12" fmla="*/ 23 w 110"/>
                  <a:gd name="T13" fmla="*/ 12 h 82"/>
                  <a:gd name="T14" fmla="*/ 33 w 110"/>
                  <a:gd name="T15" fmla="*/ 6 h 82"/>
                  <a:gd name="T16" fmla="*/ 46 w 110"/>
                  <a:gd name="T17" fmla="*/ 1 h 82"/>
                  <a:gd name="T18" fmla="*/ 59 w 110"/>
                  <a:gd name="T19" fmla="*/ 0 h 82"/>
                  <a:gd name="T20" fmla="*/ 72 w 110"/>
                  <a:gd name="T21" fmla="*/ 2 h 82"/>
                  <a:gd name="T22" fmla="*/ 84 w 110"/>
                  <a:gd name="T23" fmla="*/ 7 h 82"/>
                  <a:gd name="T24" fmla="*/ 94 w 110"/>
                  <a:gd name="T25" fmla="*/ 14 h 82"/>
                  <a:gd name="T26" fmla="*/ 103 w 110"/>
                  <a:gd name="T27" fmla="*/ 22 h 82"/>
                  <a:gd name="T28" fmla="*/ 110 w 110"/>
                  <a:gd name="T29" fmla="*/ 34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2"/>
                  <a:gd name="T47" fmla="*/ 110 w 110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2">
                    <a:moveTo>
                      <a:pt x="5" y="82"/>
                    </a:moveTo>
                    <a:lnTo>
                      <a:pt x="1" y="69"/>
                    </a:lnTo>
                    <a:lnTo>
                      <a:pt x="0" y="57"/>
                    </a:lnTo>
                    <a:lnTo>
                      <a:pt x="2" y="44"/>
                    </a:lnTo>
                    <a:lnTo>
                      <a:pt x="6" y="31"/>
                    </a:lnTo>
                    <a:lnTo>
                      <a:pt x="13" y="21"/>
                    </a:lnTo>
                    <a:lnTo>
                      <a:pt x="23" y="12"/>
                    </a:lnTo>
                    <a:lnTo>
                      <a:pt x="33" y="6"/>
                    </a:lnTo>
                    <a:lnTo>
                      <a:pt x="46" y="1"/>
                    </a:lnTo>
                    <a:lnTo>
                      <a:pt x="59" y="0"/>
                    </a:lnTo>
                    <a:lnTo>
                      <a:pt x="72" y="2"/>
                    </a:lnTo>
                    <a:lnTo>
                      <a:pt x="84" y="7"/>
                    </a:lnTo>
                    <a:lnTo>
                      <a:pt x="94" y="14"/>
                    </a:lnTo>
                    <a:lnTo>
                      <a:pt x="103" y="22"/>
                    </a:lnTo>
                    <a:lnTo>
                      <a:pt x="11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2" name="Freeform 1465"/>
              <p:cNvSpPr>
                <a:spLocks/>
              </p:cNvSpPr>
              <p:nvPr/>
            </p:nvSpPr>
            <p:spPr bwMode="auto">
              <a:xfrm>
                <a:off x="2069" y="1801"/>
                <a:ext cx="56" cy="82"/>
              </a:xfrm>
              <a:custGeom>
                <a:avLst/>
                <a:gdLst>
                  <a:gd name="T0" fmla="*/ 301 w 301"/>
                  <a:gd name="T1" fmla="*/ 285 h 367"/>
                  <a:gd name="T2" fmla="*/ 0 w 301"/>
                  <a:gd name="T3" fmla="*/ 0 h 367"/>
                  <a:gd name="T4" fmla="*/ 193 w 301"/>
                  <a:gd name="T5" fmla="*/ 367 h 367"/>
                  <a:gd name="T6" fmla="*/ 301 w 301"/>
                  <a:gd name="T7" fmla="*/ 285 h 3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1"/>
                  <a:gd name="T13" fmla="*/ 0 h 367"/>
                  <a:gd name="T14" fmla="*/ 301 w 301"/>
                  <a:gd name="T15" fmla="*/ 367 h 3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1" h="367">
                    <a:moveTo>
                      <a:pt x="301" y="285"/>
                    </a:moveTo>
                    <a:lnTo>
                      <a:pt x="0" y="0"/>
                    </a:lnTo>
                    <a:lnTo>
                      <a:pt x="193" y="367"/>
                    </a:lnTo>
                    <a:lnTo>
                      <a:pt x="301" y="2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3" name="Freeform 1466"/>
              <p:cNvSpPr>
                <a:spLocks/>
              </p:cNvSpPr>
              <p:nvPr/>
            </p:nvSpPr>
            <p:spPr bwMode="auto">
              <a:xfrm>
                <a:off x="2060" y="1792"/>
                <a:ext cx="82" cy="120"/>
              </a:xfrm>
              <a:custGeom>
                <a:avLst/>
                <a:gdLst>
                  <a:gd name="T0" fmla="*/ 301 w 301"/>
                  <a:gd name="T1" fmla="*/ 285 h 367"/>
                  <a:gd name="T2" fmla="*/ 0 w 301"/>
                  <a:gd name="T3" fmla="*/ 0 h 367"/>
                  <a:gd name="T4" fmla="*/ 193 w 301"/>
                  <a:gd name="T5" fmla="*/ 367 h 367"/>
                  <a:gd name="T6" fmla="*/ 301 w 301"/>
                  <a:gd name="T7" fmla="*/ 285 h 3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1"/>
                  <a:gd name="T13" fmla="*/ 0 h 367"/>
                  <a:gd name="T14" fmla="*/ 301 w 301"/>
                  <a:gd name="T15" fmla="*/ 367 h 3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1" h="367">
                    <a:moveTo>
                      <a:pt x="301" y="285"/>
                    </a:moveTo>
                    <a:lnTo>
                      <a:pt x="0" y="0"/>
                    </a:lnTo>
                    <a:lnTo>
                      <a:pt x="193" y="367"/>
                    </a:lnTo>
                    <a:lnTo>
                      <a:pt x="301" y="285"/>
                    </a:lnTo>
                  </a:path>
                </a:pathLst>
              </a:custGeom>
              <a:solidFill>
                <a:schemeClr val="tx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4" name="Line 1512"/>
              <p:cNvSpPr>
                <a:spLocks noChangeShapeType="1"/>
              </p:cNvSpPr>
              <p:nvPr/>
            </p:nvSpPr>
            <p:spPr bwMode="auto">
              <a:xfrm>
                <a:off x="2018" y="2024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85" name="Line 1515"/>
              <p:cNvSpPr>
                <a:spLocks noChangeShapeType="1"/>
              </p:cNvSpPr>
              <p:nvPr/>
            </p:nvSpPr>
            <p:spPr bwMode="auto">
              <a:xfrm>
                <a:off x="2136" y="2025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1528"/>
          <p:cNvGrpSpPr>
            <a:grpSpLocks/>
          </p:cNvGrpSpPr>
          <p:nvPr/>
        </p:nvGrpSpPr>
        <p:grpSpPr bwMode="auto">
          <a:xfrm>
            <a:off x="6340475" y="4183063"/>
            <a:ext cx="2997200" cy="901700"/>
            <a:chOff x="3034" y="2635"/>
            <a:chExt cx="1888" cy="568"/>
          </a:xfrm>
        </p:grpSpPr>
        <p:sp>
          <p:nvSpPr>
            <p:cNvPr id="39662" name="Freeform 828"/>
            <p:cNvSpPr>
              <a:spLocks/>
            </p:cNvSpPr>
            <p:nvPr/>
          </p:nvSpPr>
          <p:spPr bwMode="auto">
            <a:xfrm>
              <a:off x="3598" y="3153"/>
              <a:ext cx="18" cy="22"/>
            </a:xfrm>
            <a:custGeom>
              <a:avLst/>
              <a:gdLst>
                <a:gd name="T0" fmla="*/ 97 w 97"/>
                <a:gd name="T1" fmla="*/ 85 h 100"/>
                <a:gd name="T2" fmla="*/ 87 w 97"/>
                <a:gd name="T3" fmla="*/ 92 h 100"/>
                <a:gd name="T4" fmla="*/ 75 w 97"/>
                <a:gd name="T5" fmla="*/ 98 h 100"/>
                <a:gd name="T6" fmla="*/ 63 w 97"/>
                <a:gd name="T7" fmla="*/ 100 h 100"/>
                <a:gd name="T8" fmla="*/ 49 w 97"/>
                <a:gd name="T9" fmla="*/ 99 h 100"/>
                <a:gd name="T10" fmla="*/ 37 w 97"/>
                <a:gd name="T11" fmla="*/ 96 h 100"/>
                <a:gd name="T12" fmla="*/ 26 w 97"/>
                <a:gd name="T13" fmla="*/ 90 h 100"/>
                <a:gd name="T14" fmla="*/ 16 w 97"/>
                <a:gd name="T15" fmla="*/ 81 h 100"/>
                <a:gd name="T16" fmla="*/ 8 w 97"/>
                <a:gd name="T17" fmla="*/ 71 h 100"/>
                <a:gd name="T18" fmla="*/ 3 w 97"/>
                <a:gd name="T19" fmla="*/ 59 h 100"/>
                <a:gd name="T20" fmla="*/ 0 w 97"/>
                <a:gd name="T21" fmla="*/ 47 h 100"/>
                <a:gd name="T22" fmla="*/ 1 w 97"/>
                <a:gd name="T23" fmla="*/ 33 h 100"/>
                <a:gd name="T24" fmla="*/ 5 w 97"/>
                <a:gd name="T25" fmla="*/ 21 h 100"/>
                <a:gd name="T26" fmla="*/ 10 w 97"/>
                <a:gd name="T27" fmla="*/ 10 h 100"/>
                <a:gd name="T28" fmla="*/ 19 w 97"/>
                <a:gd name="T29" fmla="*/ 0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"/>
                <a:gd name="T46" fmla="*/ 0 h 100"/>
                <a:gd name="T47" fmla="*/ 97 w 97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" h="100">
                  <a:moveTo>
                    <a:pt x="97" y="85"/>
                  </a:moveTo>
                  <a:lnTo>
                    <a:pt x="87" y="92"/>
                  </a:lnTo>
                  <a:lnTo>
                    <a:pt x="75" y="98"/>
                  </a:lnTo>
                  <a:lnTo>
                    <a:pt x="63" y="100"/>
                  </a:lnTo>
                  <a:lnTo>
                    <a:pt x="49" y="99"/>
                  </a:lnTo>
                  <a:lnTo>
                    <a:pt x="37" y="96"/>
                  </a:lnTo>
                  <a:lnTo>
                    <a:pt x="26" y="90"/>
                  </a:lnTo>
                  <a:lnTo>
                    <a:pt x="16" y="81"/>
                  </a:lnTo>
                  <a:lnTo>
                    <a:pt x="8" y="71"/>
                  </a:lnTo>
                  <a:lnTo>
                    <a:pt x="3" y="59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5" y="21"/>
                  </a:lnTo>
                  <a:lnTo>
                    <a:pt x="10" y="10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3" name="Freeform 829"/>
            <p:cNvSpPr>
              <a:spLocks/>
            </p:cNvSpPr>
            <p:nvPr/>
          </p:nvSpPr>
          <p:spPr bwMode="auto">
            <a:xfrm>
              <a:off x="3592" y="3159"/>
              <a:ext cx="17" cy="25"/>
            </a:xfrm>
            <a:custGeom>
              <a:avLst/>
              <a:gdLst>
                <a:gd name="T0" fmla="*/ 28 w 85"/>
                <a:gd name="T1" fmla="*/ 58 h 109"/>
                <a:gd name="T2" fmla="*/ 0 w 85"/>
                <a:gd name="T3" fmla="*/ 7 h 109"/>
                <a:gd name="T4" fmla="*/ 12 w 85"/>
                <a:gd name="T5" fmla="*/ 3 h 109"/>
                <a:gd name="T6" fmla="*/ 25 w 85"/>
                <a:gd name="T7" fmla="*/ 0 h 109"/>
                <a:gd name="T8" fmla="*/ 38 w 85"/>
                <a:gd name="T9" fmla="*/ 2 h 109"/>
                <a:gd name="T10" fmla="*/ 50 w 85"/>
                <a:gd name="T11" fmla="*/ 5 h 109"/>
                <a:gd name="T12" fmla="*/ 62 w 85"/>
                <a:gd name="T13" fmla="*/ 12 h 109"/>
                <a:gd name="T14" fmla="*/ 71 w 85"/>
                <a:gd name="T15" fmla="*/ 20 h 109"/>
                <a:gd name="T16" fmla="*/ 79 w 85"/>
                <a:gd name="T17" fmla="*/ 30 h 109"/>
                <a:gd name="T18" fmla="*/ 83 w 85"/>
                <a:gd name="T19" fmla="*/ 43 h 109"/>
                <a:gd name="T20" fmla="*/ 85 w 85"/>
                <a:gd name="T21" fmla="*/ 56 h 109"/>
                <a:gd name="T22" fmla="*/ 84 w 85"/>
                <a:gd name="T23" fmla="*/ 68 h 109"/>
                <a:gd name="T24" fmla="*/ 81 w 85"/>
                <a:gd name="T25" fmla="*/ 80 h 109"/>
                <a:gd name="T26" fmla="*/ 74 w 85"/>
                <a:gd name="T27" fmla="*/ 93 h 109"/>
                <a:gd name="T28" fmla="*/ 65 w 85"/>
                <a:gd name="T29" fmla="*/ 101 h 109"/>
                <a:gd name="T30" fmla="*/ 55 w 85"/>
                <a:gd name="T31" fmla="*/ 109 h 109"/>
                <a:gd name="T32" fmla="*/ 28 w 85"/>
                <a:gd name="T33" fmla="*/ 58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5"/>
                <a:gd name="T52" fmla="*/ 0 h 109"/>
                <a:gd name="T53" fmla="*/ 85 w 8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5" h="109">
                  <a:moveTo>
                    <a:pt x="28" y="58"/>
                  </a:moveTo>
                  <a:lnTo>
                    <a:pt x="0" y="7"/>
                  </a:lnTo>
                  <a:lnTo>
                    <a:pt x="12" y="3"/>
                  </a:lnTo>
                  <a:lnTo>
                    <a:pt x="25" y="0"/>
                  </a:lnTo>
                  <a:lnTo>
                    <a:pt x="38" y="2"/>
                  </a:lnTo>
                  <a:lnTo>
                    <a:pt x="50" y="5"/>
                  </a:lnTo>
                  <a:lnTo>
                    <a:pt x="62" y="12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3" y="43"/>
                  </a:lnTo>
                  <a:lnTo>
                    <a:pt x="85" y="56"/>
                  </a:lnTo>
                  <a:lnTo>
                    <a:pt x="84" y="68"/>
                  </a:lnTo>
                  <a:lnTo>
                    <a:pt x="81" y="80"/>
                  </a:lnTo>
                  <a:lnTo>
                    <a:pt x="74" y="93"/>
                  </a:lnTo>
                  <a:lnTo>
                    <a:pt x="65" y="101"/>
                  </a:lnTo>
                  <a:lnTo>
                    <a:pt x="55" y="109"/>
                  </a:lnTo>
                  <a:lnTo>
                    <a:pt x="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4" name="Freeform 830"/>
            <p:cNvSpPr>
              <a:spLocks/>
            </p:cNvSpPr>
            <p:nvPr/>
          </p:nvSpPr>
          <p:spPr bwMode="auto">
            <a:xfrm>
              <a:off x="3592" y="3159"/>
              <a:ext cx="17" cy="25"/>
            </a:xfrm>
            <a:custGeom>
              <a:avLst/>
              <a:gdLst>
                <a:gd name="T0" fmla="*/ 0 w 85"/>
                <a:gd name="T1" fmla="*/ 7 h 109"/>
                <a:gd name="T2" fmla="*/ 12 w 85"/>
                <a:gd name="T3" fmla="*/ 3 h 109"/>
                <a:gd name="T4" fmla="*/ 25 w 85"/>
                <a:gd name="T5" fmla="*/ 0 h 109"/>
                <a:gd name="T6" fmla="*/ 38 w 85"/>
                <a:gd name="T7" fmla="*/ 2 h 109"/>
                <a:gd name="T8" fmla="*/ 50 w 85"/>
                <a:gd name="T9" fmla="*/ 5 h 109"/>
                <a:gd name="T10" fmla="*/ 62 w 85"/>
                <a:gd name="T11" fmla="*/ 12 h 109"/>
                <a:gd name="T12" fmla="*/ 71 w 85"/>
                <a:gd name="T13" fmla="*/ 20 h 109"/>
                <a:gd name="T14" fmla="*/ 79 w 85"/>
                <a:gd name="T15" fmla="*/ 30 h 109"/>
                <a:gd name="T16" fmla="*/ 83 w 85"/>
                <a:gd name="T17" fmla="*/ 43 h 109"/>
                <a:gd name="T18" fmla="*/ 85 w 85"/>
                <a:gd name="T19" fmla="*/ 56 h 109"/>
                <a:gd name="T20" fmla="*/ 84 w 85"/>
                <a:gd name="T21" fmla="*/ 68 h 109"/>
                <a:gd name="T22" fmla="*/ 81 w 85"/>
                <a:gd name="T23" fmla="*/ 80 h 109"/>
                <a:gd name="T24" fmla="*/ 74 w 85"/>
                <a:gd name="T25" fmla="*/ 93 h 109"/>
                <a:gd name="T26" fmla="*/ 65 w 85"/>
                <a:gd name="T27" fmla="*/ 101 h 109"/>
                <a:gd name="T28" fmla="*/ 55 w 85"/>
                <a:gd name="T29" fmla="*/ 109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5"/>
                <a:gd name="T46" fmla="*/ 0 h 109"/>
                <a:gd name="T47" fmla="*/ 85 w 85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5" h="109">
                  <a:moveTo>
                    <a:pt x="0" y="7"/>
                  </a:moveTo>
                  <a:lnTo>
                    <a:pt x="12" y="3"/>
                  </a:lnTo>
                  <a:lnTo>
                    <a:pt x="25" y="0"/>
                  </a:lnTo>
                  <a:lnTo>
                    <a:pt x="38" y="2"/>
                  </a:lnTo>
                  <a:lnTo>
                    <a:pt x="50" y="5"/>
                  </a:lnTo>
                  <a:lnTo>
                    <a:pt x="62" y="12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3" y="43"/>
                  </a:lnTo>
                  <a:lnTo>
                    <a:pt x="85" y="56"/>
                  </a:lnTo>
                  <a:lnTo>
                    <a:pt x="84" y="68"/>
                  </a:lnTo>
                  <a:lnTo>
                    <a:pt x="81" y="80"/>
                  </a:lnTo>
                  <a:lnTo>
                    <a:pt x="74" y="93"/>
                  </a:lnTo>
                  <a:lnTo>
                    <a:pt x="65" y="101"/>
                  </a:lnTo>
                  <a:lnTo>
                    <a:pt x="55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5" name="Freeform 831"/>
            <p:cNvSpPr>
              <a:spLocks/>
            </p:cNvSpPr>
            <p:nvPr/>
          </p:nvSpPr>
          <p:spPr bwMode="auto">
            <a:xfrm>
              <a:off x="3573" y="3161"/>
              <a:ext cx="29" cy="36"/>
            </a:xfrm>
            <a:custGeom>
              <a:avLst/>
              <a:gdLst>
                <a:gd name="T0" fmla="*/ 156 w 156"/>
                <a:gd name="T1" fmla="*/ 102 h 157"/>
                <a:gd name="T2" fmla="*/ 129 w 156"/>
                <a:gd name="T3" fmla="*/ 51 h 157"/>
                <a:gd name="T4" fmla="*/ 101 w 156"/>
                <a:gd name="T5" fmla="*/ 0 h 157"/>
                <a:gd name="T6" fmla="*/ 0 w 156"/>
                <a:gd name="T7" fmla="*/ 55 h 157"/>
                <a:gd name="T8" fmla="*/ 28 w 156"/>
                <a:gd name="T9" fmla="*/ 106 h 157"/>
                <a:gd name="T10" fmla="*/ 55 w 156"/>
                <a:gd name="T11" fmla="*/ 157 h 157"/>
                <a:gd name="T12" fmla="*/ 156 w 156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156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5"/>
                  </a:lnTo>
                  <a:lnTo>
                    <a:pt x="28" y="106"/>
                  </a:lnTo>
                  <a:lnTo>
                    <a:pt x="55" y="157"/>
                  </a:lnTo>
                  <a:lnTo>
                    <a:pt x="15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6" name="Freeform 832"/>
            <p:cNvSpPr>
              <a:spLocks/>
            </p:cNvSpPr>
            <p:nvPr/>
          </p:nvSpPr>
          <p:spPr bwMode="auto">
            <a:xfrm>
              <a:off x="3573" y="3161"/>
              <a:ext cx="29" cy="36"/>
            </a:xfrm>
            <a:custGeom>
              <a:avLst/>
              <a:gdLst>
                <a:gd name="T0" fmla="*/ 156 w 156"/>
                <a:gd name="T1" fmla="*/ 102 h 157"/>
                <a:gd name="T2" fmla="*/ 129 w 156"/>
                <a:gd name="T3" fmla="*/ 51 h 157"/>
                <a:gd name="T4" fmla="*/ 101 w 156"/>
                <a:gd name="T5" fmla="*/ 0 h 157"/>
                <a:gd name="T6" fmla="*/ 0 w 156"/>
                <a:gd name="T7" fmla="*/ 55 h 157"/>
                <a:gd name="T8" fmla="*/ 28 w 156"/>
                <a:gd name="T9" fmla="*/ 106 h 157"/>
                <a:gd name="T10" fmla="*/ 55 w 156"/>
                <a:gd name="T11" fmla="*/ 157 h 157"/>
                <a:gd name="T12" fmla="*/ 156 w 156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156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5"/>
                  </a:lnTo>
                  <a:lnTo>
                    <a:pt x="28" y="106"/>
                  </a:lnTo>
                  <a:lnTo>
                    <a:pt x="55" y="157"/>
                  </a:lnTo>
                  <a:lnTo>
                    <a:pt x="15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7" name="Freeform 833"/>
            <p:cNvSpPr>
              <a:spLocks/>
            </p:cNvSpPr>
            <p:nvPr/>
          </p:nvSpPr>
          <p:spPr bwMode="auto">
            <a:xfrm>
              <a:off x="3578" y="3186"/>
              <a:ext cx="6" cy="12"/>
            </a:xfrm>
            <a:custGeom>
              <a:avLst/>
              <a:gdLst>
                <a:gd name="T0" fmla="*/ 0 w 27"/>
                <a:gd name="T1" fmla="*/ 0 h 56"/>
                <a:gd name="T2" fmla="*/ 27 w 27"/>
                <a:gd name="T3" fmla="*/ 51 h 56"/>
                <a:gd name="T4" fmla="*/ 21 w 27"/>
                <a:gd name="T5" fmla="*/ 53 h 56"/>
                <a:gd name="T6" fmla="*/ 10 w 27"/>
                <a:gd name="T7" fmla="*/ 56 h 56"/>
                <a:gd name="T8" fmla="*/ 0 w 27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6"/>
                <a:gd name="T17" fmla="*/ 27 w 2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6">
                  <a:moveTo>
                    <a:pt x="0" y="0"/>
                  </a:moveTo>
                  <a:lnTo>
                    <a:pt x="27" y="51"/>
                  </a:lnTo>
                  <a:lnTo>
                    <a:pt x="21" y="53"/>
                  </a:lnTo>
                  <a:lnTo>
                    <a:pt x="10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8" name="Freeform 834"/>
            <p:cNvSpPr>
              <a:spLocks/>
            </p:cNvSpPr>
            <p:nvPr/>
          </p:nvSpPr>
          <p:spPr bwMode="auto">
            <a:xfrm>
              <a:off x="3580" y="3197"/>
              <a:ext cx="4" cy="1"/>
            </a:xfrm>
            <a:custGeom>
              <a:avLst/>
              <a:gdLst>
                <a:gd name="T0" fmla="*/ 17 w 17"/>
                <a:gd name="T1" fmla="*/ 0 h 5"/>
                <a:gd name="T2" fmla="*/ 11 w 17"/>
                <a:gd name="T3" fmla="*/ 2 h 5"/>
                <a:gd name="T4" fmla="*/ 0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17" y="0"/>
                  </a:moveTo>
                  <a:lnTo>
                    <a:pt x="11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69" name="Freeform 835"/>
            <p:cNvSpPr>
              <a:spLocks/>
            </p:cNvSpPr>
            <p:nvPr/>
          </p:nvSpPr>
          <p:spPr bwMode="auto">
            <a:xfrm>
              <a:off x="3551" y="3172"/>
              <a:ext cx="29" cy="31"/>
            </a:xfrm>
            <a:custGeom>
              <a:avLst/>
              <a:gdLst>
                <a:gd name="T0" fmla="*/ 155 w 155"/>
                <a:gd name="T1" fmla="*/ 113 h 137"/>
                <a:gd name="T2" fmla="*/ 145 w 155"/>
                <a:gd name="T3" fmla="*/ 57 h 137"/>
                <a:gd name="T4" fmla="*/ 135 w 155"/>
                <a:gd name="T5" fmla="*/ 0 h 137"/>
                <a:gd name="T6" fmla="*/ 0 w 155"/>
                <a:gd name="T7" fmla="*/ 23 h 137"/>
                <a:gd name="T8" fmla="*/ 10 w 155"/>
                <a:gd name="T9" fmla="*/ 80 h 137"/>
                <a:gd name="T10" fmla="*/ 20 w 155"/>
                <a:gd name="T11" fmla="*/ 137 h 137"/>
                <a:gd name="T12" fmla="*/ 155 w 155"/>
                <a:gd name="T13" fmla="*/ 113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7"/>
                <a:gd name="T23" fmla="*/ 155 w 155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7">
                  <a:moveTo>
                    <a:pt x="155" y="113"/>
                  </a:moveTo>
                  <a:lnTo>
                    <a:pt x="145" y="57"/>
                  </a:lnTo>
                  <a:lnTo>
                    <a:pt x="135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7"/>
                  </a:lnTo>
                  <a:lnTo>
                    <a:pt x="155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0" name="Freeform 836"/>
            <p:cNvSpPr>
              <a:spLocks/>
            </p:cNvSpPr>
            <p:nvPr/>
          </p:nvSpPr>
          <p:spPr bwMode="auto">
            <a:xfrm>
              <a:off x="3551" y="3172"/>
              <a:ext cx="29" cy="31"/>
            </a:xfrm>
            <a:custGeom>
              <a:avLst/>
              <a:gdLst>
                <a:gd name="T0" fmla="*/ 155 w 155"/>
                <a:gd name="T1" fmla="*/ 113 h 137"/>
                <a:gd name="T2" fmla="*/ 145 w 155"/>
                <a:gd name="T3" fmla="*/ 57 h 137"/>
                <a:gd name="T4" fmla="*/ 135 w 155"/>
                <a:gd name="T5" fmla="*/ 0 h 137"/>
                <a:gd name="T6" fmla="*/ 0 w 155"/>
                <a:gd name="T7" fmla="*/ 23 h 137"/>
                <a:gd name="T8" fmla="*/ 10 w 155"/>
                <a:gd name="T9" fmla="*/ 80 h 137"/>
                <a:gd name="T10" fmla="*/ 20 w 155"/>
                <a:gd name="T11" fmla="*/ 137 h 137"/>
                <a:gd name="T12" fmla="*/ 155 w 155"/>
                <a:gd name="T13" fmla="*/ 113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7"/>
                <a:gd name="T23" fmla="*/ 155 w 155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7">
                  <a:moveTo>
                    <a:pt x="155" y="113"/>
                  </a:moveTo>
                  <a:lnTo>
                    <a:pt x="145" y="57"/>
                  </a:lnTo>
                  <a:lnTo>
                    <a:pt x="135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7"/>
                  </a:lnTo>
                  <a:lnTo>
                    <a:pt x="155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1" name="Freeform 837"/>
            <p:cNvSpPr>
              <a:spLocks/>
            </p:cNvSpPr>
            <p:nvPr/>
          </p:nvSpPr>
          <p:spPr bwMode="auto">
            <a:xfrm>
              <a:off x="3543" y="3178"/>
              <a:ext cx="12" cy="25"/>
            </a:xfrm>
            <a:custGeom>
              <a:avLst/>
              <a:gdLst>
                <a:gd name="T0" fmla="*/ 57 w 67"/>
                <a:gd name="T1" fmla="*/ 57 h 115"/>
                <a:gd name="T2" fmla="*/ 67 w 67"/>
                <a:gd name="T3" fmla="*/ 114 h 115"/>
                <a:gd name="T4" fmla="*/ 54 w 67"/>
                <a:gd name="T5" fmla="*/ 115 h 115"/>
                <a:gd name="T6" fmla="*/ 42 w 67"/>
                <a:gd name="T7" fmla="*/ 112 h 115"/>
                <a:gd name="T8" fmla="*/ 30 w 67"/>
                <a:gd name="T9" fmla="*/ 108 h 115"/>
                <a:gd name="T10" fmla="*/ 19 w 67"/>
                <a:gd name="T11" fmla="*/ 100 h 115"/>
                <a:gd name="T12" fmla="*/ 11 w 67"/>
                <a:gd name="T13" fmla="*/ 90 h 115"/>
                <a:gd name="T14" fmla="*/ 4 w 67"/>
                <a:gd name="T15" fmla="*/ 79 h 115"/>
                <a:gd name="T16" fmla="*/ 1 w 67"/>
                <a:gd name="T17" fmla="*/ 67 h 115"/>
                <a:gd name="T18" fmla="*/ 0 w 67"/>
                <a:gd name="T19" fmla="*/ 54 h 115"/>
                <a:gd name="T20" fmla="*/ 2 w 67"/>
                <a:gd name="T21" fmla="*/ 41 h 115"/>
                <a:gd name="T22" fmla="*/ 6 w 67"/>
                <a:gd name="T23" fmla="*/ 29 h 115"/>
                <a:gd name="T24" fmla="*/ 14 w 67"/>
                <a:gd name="T25" fmla="*/ 18 h 115"/>
                <a:gd name="T26" fmla="*/ 24 w 67"/>
                <a:gd name="T27" fmla="*/ 10 h 115"/>
                <a:gd name="T28" fmla="*/ 35 w 67"/>
                <a:gd name="T29" fmla="*/ 4 h 115"/>
                <a:gd name="T30" fmla="*/ 47 w 67"/>
                <a:gd name="T31" fmla="*/ 0 h 115"/>
                <a:gd name="T32" fmla="*/ 57 w 67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5"/>
                <a:gd name="T53" fmla="*/ 67 w 6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5">
                  <a:moveTo>
                    <a:pt x="57" y="57"/>
                  </a:moveTo>
                  <a:lnTo>
                    <a:pt x="67" y="114"/>
                  </a:ln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4"/>
                  </a:lnTo>
                  <a:lnTo>
                    <a:pt x="47" y="0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2" name="Freeform 838"/>
            <p:cNvSpPr>
              <a:spLocks/>
            </p:cNvSpPr>
            <p:nvPr/>
          </p:nvSpPr>
          <p:spPr bwMode="auto">
            <a:xfrm>
              <a:off x="3543" y="3178"/>
              <a:ext cx="12" cy="25"/>
            </a:xfrm>
            <a:custGeom>
              <a:avLst/>
              <a:gdLst>
                <a:gd name="T0" fmla="*/ 67 w 67"/>
                <a:gd name="T1" fmla="*/ 114 h 115"/>
                <a:gd name="T2" fmla="*/ 54 w 67"/>
                <a:gd name="T3" fmla="*/ 115 h 115"/>
                <a:gd name="T4" fmla="*/ 42 w 67"/>
                <a:gd name="T5" fmla="*/ 112 h 115"/>
                <a:gd name="T6" fmla="*/ 30 w 67"/>
                <a:gd name="T7" fmla="*/ 108 h 115"/>
                <a:gd name="T8" fmla="*/ 19 w 67"/>
                <a:gd name="T9" fmla="*/ 100 h 115"/>
                <a:gd name="T10" fmla="*/ 11 w 67"/>
                <a:gd name="T11" fmla="*/ 90 h 115"/>
                <a:gd name="T12" fmla="*/ 4 w 67"/>
                <a:gd name="T13" fmla="*/ 79 h 115"/>
                <a:gd name="T14" fmla="*/ 1 w 67"/>
                <a:gd name="T15" fmla="*/ 67 h 115"/>
                <a:gd name="T16" fmla="*/ 0 w 67"/>
                <a:gd name="T17" fmla="*/ 54 h 115"/>
                <a:gd name="T18" fmla="*/ 2 w 67"/>
                <a:gd name="T19" fmla="*/ 41 h 115"/>
                <a:gd name="T20" fmla="*/ 6 w 67"/>
                <a:gd name="T21" fmla="*/ 29 h 115"/>
                <a:gd name="T22" fmla="*/ 14 w 67"/>
                <a:gd name="T23" fmla="*/ 18 h 115"/>
                <a:gd name="T24" fmla="*/ 24 w 67"/>
                <a:gd name="T25" fmla="*/ 10 h 115"/>
                <a:gd name="T26" fmla="*/ 35 w 67"/>
                <a:gd name="T27" fmla="*/ 4 h 115"/>
                <a:gd name="T28" fmla="*/ 47 w 67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5"/>
                <a:gd name="T47" fmla="*/ 67 w 6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5">
                  <a:moveTo>
                    <a:pt x="67" y="114"/>
                  </a:move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4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3" name="Freeform 1001"/>
            <p:cNvSpPr>
              <a:spLocks/>
            </p:cNvSpPr>
            <p:nvPr/>
          </p:nvSpPr>
          <p:spPr bwMode="auto">
            <a:xfrm>
              <a:off x="4754" y="2635"/>
              <a:ext cx="28" cy="29"/>
            </a:xfrm>
            <a:custGeom>
              <a:avLst/>
              <a:gdLst>
                <a:gd name="T0" fmla="*/ 149 w 149"/>
                <a:gd name="T1" fmla="*/ 113 h 134"/>
                <a:gd name="T2" fmla="*/ 140 w 149"/>
                <a:gd name="T3" fmla="*/ 56 h 134"/>
                <a:gd name="T4" fmla="*/ 131 w 149"/>
                <a:gd name="T5" fmla="*/ 0 h 134"/>
                <a:gd name="T6" fmla="*/ 0 w 149"/>
                <a:gd name="T7" fmla="*/ 21 h 134"/>
                <a:gd name="T8" fmla="*/ 9 w 149"/>
                <a:gd name="T9" fmla="*/ 78 h 134"/>
                <a:gd name="T10" fmla="*/ 18 w 149"/>
                <a:gd name="T11" fmla="*/ 134 h 134"/>
                <a:gd name="T12" fmla="*/ 149 w 149"/>
                <a:gd name="T13" fmla="*/ 113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34"/>
                <a:gd name="T23" fmla="*/ 149 w 149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34">
                  <a:moveTo>
                    <a:pt x="149" y="113"/>
                  </a:moveTo>
                  <a:lnTo>
                    <a:pt x="140" y="56"/>
                  </a:lnTo>
                  <a:lnTo>
                    <a:pt x="131" y="0"/>
                  </a:lnTo>
                  <a:lnTo>
                    <a:pt x="0" y="21"/>
                  </a:lnTo>
                  <a:lnTo>
                    <a:pt x="9" y="78"/>
                  </a:lnTo>
                  <a:lnTo>
                    <a:pt x="18" y="134"/>
                  </a:lnTo>
                  <a:lnTo>
                    <a:pt x="14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4" name="Freeform 1002"/>
            <p:cNvSpPr>
              <a:spLocks/>
            </p:cNvSpPr>
            <p:nvPr/>
          </p:nvSpPr>
          <p:spPr bwMode="auto">
            <a:xfrm>
              <a:off x="4754" y="2635"/>
              <a:ext cx="28" cy="29"/>
            </a:xfrm>
            <a:custGeom>
              <a:avLst/>
              <a:gdLst>
                <a:gd name="T0" fmla="*/ 149 w 149"/>
                <a:gd name="T1" fmla="*/ 113 h 134"/>
                <a:gd name="T2" fmla="*/ 140 w 149"/>
                <a:gd name="T3" fmla="*/ 56 h 134"/>
                <a:gd name="T4" fmla="*/ 131 w 149"/>
                <a:gd name="T5" fmla="*/ 0 h 134"/>
                <a:gd name="T6" fmla="*/ 0 w 149"/>
                <a:gd name="T7" fmla="*/ 21 h 134"/>
                <a:gd name="T8" fmla="*/ 9 w 149"/>
                <a:gd name="T9" fmla="*/ 78 h 134"/>
                <a:gd name="T10" fmla="*/ 18 w 149"/>
                <a:gd name="T11" fmla="*/ 134 h 134"/>
                <a:gd name="T12" fmla="*/ 149 w 149"/>
                <a:gd name="T13" fmla="*/ 113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34"/>
                <a:gd name="T23" fmla="*/ 149 w 149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34">
                  <a:moveTo>
                    <a:pt x="149" y="113"/>
                  </a:moveTo>
                  <a:lnTo>
                    <a:pt x="140" y="56"/>
                  </a:lnTo>
                  <a:lnTo>
                    <a:pt x="131" y="0"/>
                  </a:lnTo>
                  <a:lnTo>
                    <a:pt x="0" y="21"/>
                  </a:lnTo>
                  <a:lnTo>
                    <a:pt x="9" y="78"/>
                  </a:lnTo>
                  <a:lnTo>
                    <a:pt x="18" y="134"/>
                  </a:lnTo>
                  <a:lnTo>
                    <a:pt x="149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5" name="Freeform 1003"/>
            <p:cNvSpPr>
              <a:spLocks/>
            </p:cNvSpPr>
            <p:nvPr/>
          </p:nvSpPr>
          <p:spPr bwMode="auto">
            <a:xfrm>
              <a:off x="4750" y="2639"/>
              <a:ext cx="6" cy="13"/>
            </a:xfrm>
            <a:custGeom>
              <a:avLst/>
              <a:gdLst>
                <a:gd name="T0" fmla="*/ 26 w 26"/>
                <a:gd name="T1" fmla="*/ 57 h 57"/>
                <a:gd name="T2" fmla="*/ 17 w 26"/>
                <a:gd name="T3" fmla="*/ 0 h 57"/>
                <a:gd name="T4" fmla="*/ 11 w 26"/>
                <a:gd name="T5" fmla="*/ 1 h 57"/>
                <a:gd name="T6" fmla="*/ 0 w 26"/>
                <a:gd name="T7" fmla="*/ 5 h 57"/>
                <a:gd name="T8" fmla="*/ 26 w 26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57"/>
                <a:gd name="T17" fmla="*/ 26 w 26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57">
                  <a:moveTo>
                    <a:pt x="26" y="57"/>
                  </a:moveTo>
                  <a:lnTo>
                    <a:pt x="17" y="0"/>
                  </a:lnTo>
                  <a:lnTo>
                    <a:pt x="11" y="1"/>
                  </a:lnTo>
                  <a:lnTo>
                    <a:pt x="0" y="5"/>
                  </a:lnTo>
                  <a:lnTo>
                    <a:pt x="26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6" name="Freeform 1004"/>
            <p:cNvSpPr>
              <a:spLocks/>
            </p:cNvSpPr>
            <p:nvPr/>
          </p:nvSpPr>
          <p:spPr bwMode="auto">
            <a:xfrm>
              <a:off x="4750" y="2639"/>
              <a:ext cx="4" cy="2"/>
            </a:xfrm>
            <a:custGeom>
              <a:avLst/>
              <a:gdLst>
                <a:gd name="T0" fmla="*/ 17 w 17"/>
                <a:gd name="T1" fmla="*/ 0 h 5"/>
                <a:gd name="T2" fmla="*/ 11 w 17"/>
                <a:gd name="T3" fmla="*/ 1 h 5"/>
                <a:gd name="T4" fmla="*/ 0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17" y="0"/>
                  </a:moveTo>
                  <a:lnTo>
                    <a:pt x="11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7" name="Freeform 1005"/>
            <p:cNvSpPr>
              <a:spLocks/>
            </p:cNvSpPr>
            <p:nvPr/>
          </p:nvSpPr>
          <p:spPr bwMode="auto">
            <a:xfrm>
              <a:off x="4727" y="2639"/>
              <a:ext cx="34" cy="38"/>
            </a:xfrm>
            <a:custGeom>
              <a:avLst/>
              <a:gdLst>
                <a:gd name="T0" fmla="*/ 179 w 179"/>
                <a:gd name="T1" fmla="*/ 103 h 168"/>
                <a:gd name="T2" fmla="*/ 152 w 179"/>
                <a:gd name="T3" fmla="*/ 52 h 168"/>
                <a:gd name="T4" fmla="*/ 126 w 179"/>
                <a:gd name="T5" fmla="*/ 0 h 168"/>
                <a:gd name="T6" fmla="*/ 0 w 179"/>
                <a:gd name="T7" fmla="*/ 66 h 168"/>
                <a:gd name="T8" fmla="*/ 27 w 179"/>
                <a:gd name="T9" fmla="*/ 117 h 168"/>
                <a:gd name="T10" fmla="*/ 54 w 179"/>
                <a:gd name="T11" fmla="*/ 168 h 168"/>
                <a:gd name="T12" fmla="*/ 179 w 179"/>
                <a:gd name="T13" fmla="*/ 103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68"/>
                <a:gd name="T23" fmla="*/ 179 w 179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68">
                  <a:moveTo>
                    <a:pt x="179" y="103"/>
                  </a:moveTo>
                  <a:lnTo>
                    <a:pt x="152" y="52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27" y="117"/>
                  </a:lnTo>
                  <a:lnTo>
                    <a:pt x="54" y="168"/>
                  </a:lnTo>
                  <a:lnTo>
                    <a:pt x="179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8" name="Freeform 1006"/>
            <p:cNvSpPr>
              <a:spLocks/>
            </p:cNvSpPr>
            <p:nvPr/>
          </p:nvSpPr>
          <p:spPr bwMode="auto">
            <a:xfrm>
              <a:off x="4727" y="2639"/>
              <a:ext cx="34" cy="38"/>
            </a:xfrm>
            <a:custGeom>
              <a:avLst/>
              <a:gdLst>
                <a:gd name="T0" fmla="*/ 179 w 179"/>
                <a:gd name="T1" fmla="*/ 103 h 168"/>
                <a:gd name="T2" fmla="*/ 152 w 179"/>
                <a:gd name="T3" fmla="*/ 52 h 168"/>
                <a:gd name="T4" fmla="*/ 126 w 179"/>
                <a:gd name="T5" fmla="*/ 0 h 168"/>
                <a:gd name="T6" fmla="*/ 0 w 179"/>
                <a:gd name="T7" fmla="*/ 66 h 168"/>
                <a:gd name="T8" fmla="*/ 27 w 179"/>
                <a:gd name="T9" fmla="*/ 117 h 168"/>
                <a:gd name="T10" fmla="*/ 54 w 179"/>
                <a:gd name="T11" fmla="*/ 168 h 168"/>
                <a:gd name="T12" fmla="*/ 179 w 179"/>
                <a:gd name="T13" fmla="*/ 103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68"/>
                <a:gd name="T23" fmla="*/ 179 w 179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68">
                  <a:moveTo>
                    <a:pt x="179" y="103"/>
                  </a:moveTo>
                  <a:lnTo>
                    <a:pt x="152" y="52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27" y="117"/>
                  </a:lnTo>
                  <a:lnTo>
                    <a:pt x="54" y="168"/>
                  </a:lnTo>
                  <a:lnTo>
                    <a:pt x="179" y="1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79" name="Freeform 1007"/>
            <p:cNvSpPr>
              <a:spLocks/>
            </p:cNvSpPr>
            <p:nvPr/>
          </p:nvSpPr>
          <p:spPr bwMode="auto">
            <a:xfrm>
              <a:off x="4726" y="2655"/>
              <a:ext cx="6" cy="11"/>
            </a:xfrm>
            <a:custGeom>
              <a:avLst/>
              <a:gdLst>
                <a:gd name="T0" fmla="*/ 39 w 39"/>
                <a:gd name="T1" fmla="*/ 51 h 51"/>
                <a:gd name="T2" fmla="*/ 12 w 39"/>
                <a:gd name="T3" fmla="*/ 0 h 51"/>
                <a:gd name="T4" fmla="*/ 7 w 39"/>
                <a:gd name="T5" fmla="*/ 3 h 51"/>
                <a:gd name="T6" fmla="*/ 0 w 39"/>
                <a:gd name="T7" fmla="*/ 8 h 51"/>
                <a:gd name="T8" fmla="*/ 39 w 39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1"/>
                <a:gd name="T17" fmla="*/ 39 w 3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1">
                  <a:moveTo>
                    <a:pt x="39" y="51"/>
                  </a:moveTo>
                  <a:lnTo>
                    <a:pt x="12" y="0"/>
                  </a:lnTo>
                  <a:lnTo>
                    <a:pt x="7" y="3"/>
                  </a:lnTo>
                  <a:lnTo>
                    <a:pt x="0" y="8"/>
                  </a:lnTo>
                  <a:lnTo>
                    <a:pt x="39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0" name="Freeform 1008"/>
            <p:cNvSpPr>
              <a:spLocks/>
            </p:cNvSpPr>
            <p:nvPr/>
          </p:nvSpPr>
          <p:spPr bwMode="auto">
            <a:xfrm>
              <a:off x="4726" y="2655"/>
              <a:ext cx="1" cy="2"/>
            </a:xfrm>
            <a:custGeom>
              <a:avLst/>
              <a:gdLst>
                <a:gd name="T0" fmla="*/ 12 w 12"/>
                <a:gd name="T1" fmla="*/ 0 h 8"/>
                <a:gd name="T2" fmla="*/ 7 w 12"/>
                <a:gd name="T3" fmla="*/ 3 h 8"/>
                <a:gd name="T4" fmla="*/ 0 w 12"/>
                <a:gd name="T5" fmla="*/ 8 h 8"/>
                <a:gd name="T6" fmla="*/ 0 60000 65536"/>
                <a:gd name="T7" fmla="*/ 0 60000 65536"/>
                <a:gd name="T8" fmla="*/ 0 60000 65536"/>
                <a:gd name="T9" fmla="*/ 0 w 12"/>
                <a:gd name="T10" fmla="*/ 0 h 8"/>
                <a:gd name="T11" fmla="*/ 12 w 1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8">
                  <a:moveTo>
                    <a:pt x="12" y="0"/>
                  </a:move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1" name="Freeform 1009"/>
            <p:cNvSpPr>
              <a:spLocks/>
            </p:cNvSpPr>
            <p:nvPr/>
          </p:nvSpPr>
          <p:spPr bwMode="auto">
            <a:xfrm>
              <a:off x="4703" y="2657"/>
              <a:ext cx="37" cy="42"/>
            </a:xfrm>
            <a:custGeom>
              <a:avLst/>
              <a:gdLst>
                <a:gd name="T0" fmla="*/ 195 w 195"/>
                <a:gd name="T1" fmla="*/ 86 h 192"/>
                <a:gd name="T2" fmla="*/ 156 w 195"/>
                <a:gd name="T3" fmla="*/ 43 h 192"/>
                <a:gd name="T4" fmla="*/ 117 w 195"/>
                <a:gd name="T5" fmla="*/ 0 h 192"/>
                <a:gd name="T6" fmla="*/ 0 w 195"/>
                <a:gd name="T7" fmla="*/ 105 h 192"/>
                <a:gd name="T8" fmla="*/ 39 w 195"/>
                <a:gd name="T9" fmla="*/ 149 h 192"/>
                <a:gd name="T10" fmla="*/ 78 w 195"/>
                <a:gd name="T11" fmla="*/ 192 h 192"/>
                <a:gd name="T12" fmla="*/ 195 w 195"/>
                <a:gd name="T13" fmla="*/ 86 h 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92"/>
                <a:gd name="T23" fmla="*/ 195 w 195"/>
                <a:gd name="T24" fmla="*/ 192 h 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92">
                  <a:moveTo>
                    <a:pt x="195" y="86"/>
                  </a:moveTo>
                  <a:lnTo>
                    <a:pt x="156" y="43"/>
                  </a:lnTo>
                  <a:lnTo>
                    <a:pt x="117" y="0"/>
                  </a:lnTo>
                  <a:lnTo>
                    <a:pt x="0" y="105"/>
                  </a:lnTo>
                  <a:lnTo>
                    <a:pt x="39" y="149"/>
                  </a:lnTo>
                  <a:lnTo>
                    <a:pt x="78" y="192"/>
                  </a:lnTo>
                  <a:lnTo>
                    <a:pt x="195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2" name="Freeform 1010"/>
            <p:cNvSpPr>
              <a:spLocks/>
            </p:cNvSpPr>
            <p:nvPr/>
          </p:nvSpPr>
          <p:spPr bwMode="auto">
            <a:xfrm>
              <a:off x="4703" y="2657"/>
              <a:ext cx="37" cy="42"/>
            </a:xfrm>
            <a:custGeom>
              <a:avLst/>
              <a:gdLst>
                <a:gd name="T0" fmla="*/ 195 w 195"/>
                <a:gd name="T1" fmla="*/ 86 h 192"/>
                <a:gd name="T2" fmla="*/ 156 w 195"/>
                <a:gd name="T3" fmla="*/ 43 h 192"/>
                <a:gd name="T4" fmla="*/ 117 w 195"/>
                <a:gd name="T5" fmla="*/ 0 h 192"/>
                <a:gd name="T6" fmla="*/ 0 w 195"/>
                <a:gd name="T7" fmla="*/ 105 h 192"/>
                <a:gd name="T8" fmla="*/ 39 w 195"/>
                <a:gd name="T9" fmla="*/ 149 h 192"/>
                <a:gd name="T10" fmla="*/ 78 w 195"/>
                <a:gd name="T11" fmla="*/ 192 h 192"/>
                <a:gd name="T12" fmla="*/ 195 w 195"/>
                <a:gd name="T13" fmla="*/ 86 h 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192"/>
                <a:gd name="T23" fmla="*/ 195 w 195"/>
                <a:gd name="T24" fmla="*/ 192 h 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192">
                  <a:moveTo>
                    <a:pt x="195" y="86"/>
                  </a:moveTo>
                  <a:lnTo>
                    <a:pt x="156" y="43"/>
                  </a:lnTo>
                  <a:lnTo>
                    <a:pt x="117" y="0"/>
                  </a:lnTo>
                  <a:lnTo>
                    <a:pt x="0" y="105"/>
                  </a:lnTo>
                  <a:lnTo>
                    <a:pt x="39" y="149"/>
                  </a:lnTo>
                  <a:lnTo>
                    <a:pt x="78" y="192"/>
                  </a:lnTo>
                  <a:lnTo>
                    <a:pt x="195" y="8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3" name="Freeform 1011"/>
            <p:cNvSpPr>
              <a:spLocks/>
            </p:cNvSpPr>
            <p:nvPr/>
          </p:nvSpPr>
          <p:spPr bwMode="auto">
            <a:xfrm>
              <a:off x="4702" y="2680"/>
              <a:ext cx="8" cy="9"/>
            </a:xfrm>
            <a:custGeom>
              <a:avLst/>
              <a:gdLst>
                <a:gd name="T0" fmla="*/ 46 w 46"/>
                <a:gd name="T1" fmla="*/ 44 h 44"/>
                <a:gd name="T2" fmla="*/ 7 w 46"/>
                <a:gd name="T3" fmla="*/ 0 h 44"/>
                <a:gd name="T4" fmla="*/ 0 w 46"/>
                <a:gd name="T5" fmla="*/ 10 h 44"/>
                <a:gd name="T6" fmla="*/ 46 w 4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6" y="44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4" name="Line 1012"/>
            <p:cNvSpPr>
              <a:spLocks noChangeShapeType="1"/>
            </p:cNvSpPr>
            <p:nvPr/>
          </p:nvSpPr>
          <p:spPr bwMode="auto">
            <a:xfrm flipH="1">
              <a:off x="4702" y="268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5" name="Freeform 1013"/>
            <p:cNvSpPr>
              <a:spLocks/>
            </p:cNvSpPr>
            <p:nvPr/>
          </p:nvSpPr>
          <p:spPr bwMode="auto">
            <a:xfrm>
              <a:off x="4682" y="2682"/>
              <a:ext cx="37" cy="47"/>
            </a:xfrm>
            <a:custGeom>
              <a:avLst/>
              <a:gdLst>
                <a:gd name="T0" fmla="*/ 195 w 195"/>
                <a:gd name="T1" fmla="*/ 67 h 209"/>
                <a:gd name="T2" fmla="*/ 148 w 195"/>
                <a:gd name="T3" fmla="*/ 34 h 209"/>
                <a:gd name="T4" fmla="*/ 102 w 195"/>
                <a:gd name="T5" fmla="*/ 0 h 209"/>
                <a:gd name="T6" fmla="*/ 0 w 195"/>
                <a:gd name="T7" fmla="*/ 142 h 209"/>
                <a:gd name="T8" fmla="*/ 46 w 195"/>
                <a:gd name="T9" fmla="*/ 176 h 209"/>
                <a:gd name="T10" fmla="*/ 93 w 195"/>
                <a:gd name="T11" fmla="*/ 209 h 209"/>
                <a:gd name="T12" fmla="*/ 195 w 195"/>
                <a:gd name="T13" fmla="*/ 67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209"/>
                <a:gd name="T23" fmla="*/ 195 w 195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209">
                  <a:moveTo>
                    <a:pt x="195" y="67"/>
                  </a:moveTo>
                  <a:lnTo>
                    <a:pt x="148" y="34"/>
                  </a:lnTo>
                  <a:lnTo>
                    <a:pt x="102" y="0"/>
                  </a:lnTo>
                  <a:lnTo>
                    <a:pt x="0" y="142"/>
                  </a:lnTo>
                  <a:lnTo>
                    <a:pt x="46" y="176"/>
                  </a:lnTo>
                  <a:lnTo>
                    <a:pt x="93" y="209"/>
                  </a:lnTo>
                  <a:lnTo>
                    <a:pt x="195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6" name="Freeform 1014"/>
            <p:cNvSpPr>
              <a:spLocks/>
            </p:cNvSpPr>
            <p:nvPr/>
          </p:nvSpPr>
          <p:spPr bwMode="auto">
            <a:xfrm>
              <a:off x="4682" y="2682"/>
              <a:ext cx="37" cy="47"/>
            </a:xfrm>
            <a:custGeom>
              <a:avLst/>
              <a:gdLst>
                <a:gd name="T0" fmla="*/ 195 w 195"/>
                <a:gd name="T1" fmla="*/ 67 h 209"/>
                <a:gd name="T2" fmla="*/ 148 w 195"/>
                <a:gd name="T3" fmla="*/ 34 h 209"/>
                <a:gd name="T4" fmla="*/ 102 w 195"/>
                <a:gd name="T5" fmla="*/ 0 h 209"/>
                <a:gd name="T6" fmla="*/ 0 w 195"/>
                <a:gd name="T7" fmla="*/ 142 h 209"/>
                <a:gd name="T8" fmla="*/ 46 w 195"/>
                <a:gd name="T9" fmla="*/ 176 h 209"/>
                <a:gd name="T10" fmla="*/ 93 w 195"/>
                <a:gd name="T11" fmla="*/ 209 h 209"/>
                <a:gd name="T12" fmla="*/ 195 w 195"/>
                <a:gd name="T13" fmla="*/ 67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5"/>
                <a:gd name="T22" fmla="*/ 0 h 209"/>
                <a:gd name="T23" fmla="*/ 195 w 195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5" h="209">
                  <a:moveTo>
                    <a:pt x="195" y="67"/>
                  </a:moveTo>
                  <a:lnTo>
                    <a:pt x="148" y="34"/>
                  </a:lnTo>
                  <a:lnTo>
                    <a:pt x="102" y="0"/>
                  </a:lnTo>
                  <a:lnTo>
                    <a:pt x="0" y="142"/>
                  </a:lnTo>
                  <a:lnTo>
                    <a:pt x="46" y="176"/>
                  </a:lnTo>
                  <a:lnTo>
                    <a:pt x="93" y="209"/>
                  </a:lnTo>
                  <a:lnTo>
                    <a:pt x="195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7" name="Freeform 1015"/>
            <p:cNvSpPr>
              <a:spLocks/>
            </p:cNvSpPr>
            <p:nvPr/>
          </p:nvSpPr>
          <p:spPr bwMode="auto">
            <a:xfrm>
              <a:off x="4681" y="2715"/>
              <a:ext cx="10" cy="7"/>
            </a:xfrm>
            <a:custGeom>
              <a:avLst/>
              <a:gdLst>
                <a:gd name="T0" fmla="*/ 52 w 52"/>
                <a:gd name="T1" fmla="*/ 34 h 34"/>
                <a:gd name="T2" fmla="*/ 6 w 52"/>
                <a:gd name="T3" fmla="*/ 0 h 34"/>
                <a:gd name="T4" fmla="*/ 0 w 52"/>
                <a:gd name="T5" fmla="*/ 8 h 34"/>
                <a:gd name="T6" fmla="*/ 52 w 52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4"/>
                <a:gd name="T14" fmla="*/ 52 w 5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4">
                  <a:moveTo>
                    <a:pt x="52" y="34"/>
                  </a:moveTo>
                  <a:lnTo>
                    <a:pt x="6" y="0"/>
                  </a:lnTo>
                  <a:lnTo>
                    <a:pt x="0" y="8"/>
                  </a:lnTo>
                  <a:lnTo>
                    <a:pt x="52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8" name="Line 1016"/>
            <p:cNvSpPr>
              <a:spLocks noChangeShapeType="1"/>
            </p:cNvSpPr>
            <p:nvPr/>
          </p:nvSpPr>
          <p:spPr bwMode="auto">
            <a:xfrm flipH="1">
              <a:off x="4681" y="271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89" name="Freeform 1017"/>
            <p:cNvSpPr>
              <a:spLocks/>
            </p:cNvSpPr>
            <p:nvPr/>
          </p:nvSpPr>
          <p:spPr bwMode="auto">
            <a:xfrm>
              <a:off x="4665" y="2716"/>
              <a:ext cx="36" cy="50"/>
            </a:xfrm>
            <a:custGeom>
              <a:avLst/>
              <a:gdLst>
                <a:gd name="T0" fmla="*/ 191 w 191"/>
                <a:gd name="T1" fmla="*/ 51 h 225"/>
                <a:gd name="T2" fmla="*/ 139 w 191"/>
                <a:gd name="T3" fmla="*/ 26 h 225"/>
                <a:gd name="T4" fmla="*/ 87 w 191"/>
                <a:gd name="T5" fmla="*/ 0 h 225"/>
                <a:gd name="T6" fmla="*/ 0 w 191"/>
                <a:gd name="T7" fmla="*/ 174 h 225"/>
                <a:gd name="T8" fmla="*/ 53 w 191"/>
                <a:gd name="T9" fmla="*/ 200 h 225"/>
                <a:gd name="T10" fmla="*/ 105 w 191"/>
                <a:gd name="T11" fmla="*/ 225 h 225"/>
                <a:gd name="T12" fmla="*/ 191 w 191"/>
                <a:gd name="T13" fmla="*/ 51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25"/>
                <a:gd name="T23" fmla="*/ 191 w 19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25">
                  <a:moveTo>
                    <a:pt x="191" y="51"/>
                  </a:moveTo>
                  <a:lnTo>
                    <a:pt x="139" y="26"/>
                  </a:lnTo>
                  <a:lnTo>
                    <a:pt x="87" y="0"/>
                  </a:lnTo>
                  <a:lnTo>
                    <a:pt x="0" y="174"/>
                  </a:lnTo>
                  <a:lnTo>
                    <a:pt x="53" y="200"/>
                  </a:lnTo>
                  <a:lnTo>
                    <a:pt x="105" y="225"/>
                  </a:lnTo>
                  <a:lnTo>
                    <a:pt x="191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0" name="Freeform 1018"/>
            <p:cNvSpPr>
              <a:spLocks/>
            </p:cNvSpPr>
            <p:nvPr/>
          </p:nvSpPr>
          <p:spPr bwMode="auto">
            <a:xfrm>
              <a:off x="4665" y="2716"/>
              <a:ext cx="36" cy="50"/>
            </a:xfrm>
            <a:custGeom>
              <a:avLst/>
              <a:gdLst>
                <a:gd name="T0" fmla="*/ 191 w 191"/>
                <a:gd name="T1" fmla="*/ 51 h 225"/>
                <a:gd name="T2" fmla="*/ 139 w 191"/>
                <a:gd name="T3" fmla="*/ 26 h 225"/>
                <a:gd name="T4" fmla="*/ 87 w 191"/>
                <a:gd name="T5" fmla="*/ 0 h 225"/>
                <a:gd name="T6" fmla="*/ 0 w 191"/>
                <a:gd name="T7" fmla="*/ 174 h 225"/>
                <a:gd name="T8" fmla="*/ 53 w 191"/>
                <a:gd name="T9" fmla="*/ 200 h 225"/>
                <a:gd name="T10" fmla="*/ 105 w 191"/>
                <a:gd name="T11" fmla="*/ 225 h 225"/>
                <a:gd name="T12" fmla="*/ 191 w 191"/>
                <a:gd name="T13" fmla="*/ 51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1"/>
                <a:gd name="T22" fmla="*/ 0 h 225"/>
                <a:gd name="T23" fmla="*/ 191 w 191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1" h="225">
                  <a:moveTo>
                    <a:pt x="191" y="51"/>
                  </a:moveTo>
                  <a:lnTo>
                    <a:pt x="139" y="26"/>
                  </a:lnTo>
                  <a:lnTo>
                    <a:pt x="87" y="0"/>
                  </a:lnTo>
                  <a:lnTo>
                    <a:pt x="0" y="174"/>
                  </a:lnTo>
                  <a:lnTo>
                    <a:pt x="53" y="200"/>
                  </a:lnTo>
                  <a:lnTo>
                    <a:pt x="105" y="225"/>
                  </a:lnTo>
                  <a:lnTo>
                    <a:pt x="191" y="5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1" name="Freeform 1019"/>
            <p:cNvSpPr>
              <a:spLocks/>
            </p:cNvSpPr>
            <p:nvPr/>
          </p:nvSpPr>
          <p:spPr bwMode="auto">
            <a:xfrm>
              <a:off x="4665" y="2755"/>
              <a:ext cx="11" cy="5"/>
            </a:xfrm>
            <a:custGeom>
              <a:avLst/>
              <a:gdLst>
                <a:gd name="T0" fmla="*/ 55 w 55"/>
                <a:gd name="T1" fmla="*/ 26 h 26"/>
                <a:gd name="T2" fmla="*/ 2 w 55"/>
                <a:gd name="T3" fmla="*/ 0 h 26"/>
                <a:gd name="T4" fmla="*/ 0 w 55"/>
                <a:gd name="T5" fmla="*/ 8 h 26"/>
                <a:gd name="T6" fmla="*/ 55 w 55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6"/>
                <a:gd name="T14" fmla="*/ 55 w 55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6">
                  <a:moveTo>
                    <a:pt x="55" y="26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55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2" name="Line 1020"/>
            <p:cNvSpPr>
              <a:spLocks noChangeShapeType="1"/>
            </p:cNvSpPr>
            <p:nvPr/>
          </p:nvSpPr>
          <p:spPr bwMode="auto">
            <a:xfrm flipH="1">
              <a:off x="4665" y="2755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3" name="Freeform 1021"/>
            <p:cNvSpPr>
              <a:spLocks/>
            </p:cNvSpPr>
            <p:nvPr/>
          </p:nvSpPr>
          <p:spPr bwMode="auto">
            <a:xfrm>
              <a:off x="4652" y="2757"/>
              <a:ext cx="33" cy="52"/>
            </a:xfrm>
            <a:custGeom>
              <a:avLst/>
              <a:gdLst>
                <a:gd name="T0" fmla="*/ 174 w 174"/>
                <a:gd name="T1" fmla="*/ 36 h 234"/>
                <a:gd name="T2" fmla="*/ 120 w 174"/>
                <a:gd name="T3" fmla="*/ 18 h 234"/>
                <a:gd name="T4" fmla="*/ 65 w 174"/>
                <a:gd name="T5" fmla="*/ 0 h 234"/>
                <a:gd name="T6" fmla="*/ 0 w 174"/>
                <a:gd name="T7" fmla="*/ 199 h 234"/>
                <a:gd name="T8" fmla="*/ 54 w 174"/>
                <a:gd name="T9" fmla="*/ 217 h 234"/>
                <a:gd name="T10" fmla="*/ 109 w 174"/>
                <a:gd name="T11" fmla="*/ 234 h 234"/>
                <a:gd name="T12" fmla="*/ 174 w 174"/>
                <a:gd name="T13" fmla="*/ 36 h 2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34"/>
                <a:gd name="T23" fmla="*/ 174 w 174"/>
                <a:gd name="T24" fmla="*/ 234 h 2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34">
                  <a:moveTo>
                    <a:pt x="174" y="36"/>
                  </a:moveTo>
                  <a:lnTo>
                    <a:pt x="120" y="18"/>
                  </a:lnTo>
                  <a:lnTo>
                    <a:pt x="65" y="0"/>
                  </a:lnTo>
                  <a:lnTo>
                    <a:pt x="0" y="199"/>
                  </a:lnTo>
                  <a:lnTo>
                    <a:pt x="54" y="217"/>
                  </a:lnTo>
                  <a:lnTo>
                    <a:pt x="109" y="234"/>
                  </a:lnTo>
                  <a:lnTo>
                    <a:pt x="174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4" name="Freeform 1022"/>
            <p:cNvSpPr>
              <a:spLocks/>
            </p:cNvSpPr>
            <p:nvPr/>
          </p:nvSpPr>
          <p:spPr bwMode="auto">
            <a:xfrm>
              <a:off x="4652" y="2757"/>
              <a:ext cx="33" cy="52"/>
            </a:xfrm>
            <a:custGeom>
              <a:avLst/>
              <a:gdLst>
                <a:gd name="T0" fmla="*/ 174 w 174"/>
                <a:gd name="T1" fmla="*/ 36 h 234"/>
                <a:gd name="T2" fmla="*/ 120 w 174"/>
                <a:gd name="T3" fmla="*/ 18 h 234"/>
                <a:gd name="T4" fmla="*/ 65 w 174"/>
                <a:gd name="T5" fmla="*/ 0 h 234"/>
                <a:gd name="T6" fmla="*/ 0 w 174"/>
                <a:gd name="T7" fmla="*/ 199 h 234"/>
                <a:gd name="T8" fmla="*/ 54 w 174"/>
                <a:gd name="T9" fmla="*/ 217 h 234"/>
                <a:gd name="T10" fmla="*/ 109 w 174"/>
                <a:gd name="T11" fmla="*/ 234 h 234"/>
                <a:gd name="T12" fmla="*/ 174 w 174"/>
                <a:gd name="T13" fmla="*/ 36 h 2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34"/>
                <a:gd name="T23" fmla="*/ 174 w 174"/>
                <a:gd name="T24" fmla="*/ 234 h 2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34">
                  <a:moveTo>
                    <a:pt x="174" y="36"/>
                  </a:moveTo>
                  <a:lnTo>
                    <a:pt x="120" y="18"/>
                  </a:lnTo>
                  <a:lnTo>
                    <a:pt x="65" y="0"/>
                  </a:lnTo>
                  <a:lnTo>
                    <a:pt x="0" y="199"/>
                  </a:lnTo>
                  <a:lnTo>
                    <a:pt x="54" y="217"/>
                  </a:lnTo>
                  <a:lnTo>
                    <a:pt x="109" y="234"/>
                  </a:lnTo>
                  <a:lnTo>
                    <a:pt x="174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5" name="Freeform 1023"/>
            <p:cNvSpPr>
              <a:spLocks/>
            </p:cNvSpPr>
            <p:nvPr/>
          </p:nvSpPr>
          <p:spPr bwMode="auto">
            <a:xfrm>
              <a:off x="4652" y="2801"/>
              <a:ext cx="11" cy="5"/>
            </a:xfrm>
            <a:custGeom>
              <a:avLst/>
              <a:gdLst>
                <a:gd name="T0" fmla="*/ 56 w 56"/>
                <a:gd name="T1" fmla="*/ 18 h 18"/>
                <a:gd name="T2" fmla="*/ 2 w 56"/>
                <a:gd name="T3" fmla="*/ 0 h 18"/>
                <a:gd name="T4" fmla="*/ 0 w 56"/>
                <a:gd name="T5" fmla="*/ 7 h 18"/>
                <a:gd name="T6" fmla="*/ 56 w 56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8"/>
                <a:gd name="T14" fmla="*/ 56 w 5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8">
                  <a:moveTo>
                    <a:pt x="56" y="18"/>
                  </a:moveTo>
                  <a:lnTo>
                    <a:pt x="2" y="0"/>
                  </a:lnTo>
                  <a:lnTo>
                    <a:pt x="0" y="7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6" name="Line 1024"/>
            <p:cNvSpPr>
              <a:spLocks noChangeShapeType="1"/>
            </p:cNvSpPr>
            <p:nvPr/>
          </p:nvSpPr>
          <p:spPr bwMode="auto">
            <a:xfrm flipH="1">
              <a:off x="4652" y="280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7" name="Freeform 1025"/>
            <p:cNvSpPr>
              <a:spLocks/>
            </p:cNvSpPr>
            <p:nvPr/>
          </p:nvSpPr>
          <p:spPr bwMode="auto">
            <a:xfrm>
              <a:off x="4644" y="2803"/>
              <a:ext cx="29" cy="53"/>
            </a:xfrm>
            <a:custGeom>
              <a:avLst/>
              <a:gdLst>
                <a:gd name="T0" fmla="*/ 156 w 156"/>
                <a:gd name="T1" fmla="*/ 22 h 239"/>
                <a:gd name="T2" fmla="*/ 99 w 156"/>
                <a:gd name="T3" fmla="*/ 11 h 239"/>
                <a:gd name="T4" fmla="*/ 43 w 156"/>
                <a:gd name="T5" fmla="*/ 0 h 239"/>
                <a:gd name="T6" fmla="*/ 0 w 156"/>
                <a:gd name="T7" fmla="*/ 217 h 239"/>
                <a:gd name="T8" fmla="*/ 57 w 156"/>
                <a:gd name="T9" fmla="*/ 228 h 239"/>
                <a:gd name="T10" fmla="*/ 114 w 156"/>
                <a:gd name="T11" fmla="*/ 239 h 239"/>
                <a:gd name="T12" fmla="*/ 156 w 156"/>
                <a:gd name="T13" fmla="*/ 22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239"/>
                <a:gd name="T23" fmla="*/ 156 w 156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239">
                  <a:moveTo>
                    <a:pt x="156" y="22"/>
                  </a:moveTo>
                  <a:lnTo>
                    <a:pt x="99" y="11"/>
                  </a:lnTo>
                  <a:lnTo>
                    <a:pt x="43" y="0"/>
                  </a:lnTo>
                  <a:lnTo>
                    <a:pt x="0" y="217"/>
                  </a:lnTo>
                  <a:lnTo>
                    <a:pt x="57" y="228"/>
                  </a:lnTo>
                  <a:lnTo>
                    <a:pt x="114" y="239"/>
                  </a:lnTo>
                  <a:lnTo>
                    <a:pt x="15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8" name="Freeform 1026"/>
            <p:cNvSpPr>
              <a:spLocks/>
            </p:cNvSpPr>
            <p:nvPr/>
          </p:nvSpPr>
          <p:spPr bwMode="auto">
            <a:xfrm>
              <a:off x="4644" y="2803"/>
              <a:ext cx="29" cy="53"/>
            </a:xfrm>
            <a:custGeom>
              <a:avLst/>
              <a:gdLst>
                <a:gd name="T0" fmla="*/ 156 w 156"/>
                <a:gd name="T1" fmla="*/ 22 h 239"/>
                <a:gd name="T2" fmla="*/ 99 w 156"/>
                <a:gd name="T3" fmla="*/ 11 h 239"/>
                <a:gd name="T4" fmla="*/ 43 w 156"/>
                <a:gd name="T5" fmla="*/ 0 h 239"/>
                <a:gd name="T6" fmla="*/ 0 w 156"/>
                <a:gd name="T7" fmla="*/ 217 h 239"/>
                <a:gd name="T8" fmla="*/ 57 w 156"/>
                <a:gd name="T9" fmla="*/ 228 h 239"/>
                <a:gd name="T10" fmla="*/ 114 w 156"/>
                <a:gd name="T11" fmla="*/ 239 h 239"/>
                <a:gd name="T12" fmla="*/ 156 w 156"/>
                <a:gd name="T13" fmla="*/ 22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239"/>
                <a:gd name="T23" fmla="*/ 156 w 156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239">
                  <a:moveTo>
                    <a:pt x="156" y="22"/>
                  </a:moveTo>
                  <a:lnTo>
                    <a:pt x="99" y="11"/>
                  </a:lnTo>
                  <a:lnTo>
                    <a:pt x="43" y="0"/>
                  </a:lnTo>
                  <a:lnTo>
                    <a:pt x="0" y="217"/>
                  </a:lnTo>
                  <a:lnTo>
                    <a:pt x="57" y="228"/>
                  </a:lnTo>
                  <a:lnTo>
                    <a:pt x="114" y="239"/>
                  </a:lnTo>
                  <a:lnTo>
                    <a:pt x="15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699" name="Freeform 1027"/>
            <p:cNvSpPr>
              <a:spLocks/>
            </p:cNvSpPr>
            <p:nvPr/>
          </p:nvSpPr>
          <p:spPr bwMode="auto">
            <a:xfrm>
              <a:off x="4644" y="2851"/>
              <a:ext cx="11" cy="3"/>
            </a:xfrm>
            <a:custGeom>
              <a:avLst/>
              <a:gdLst>
                <a:gd name="T0" fmla="*/ 58 w 58"/>
                <a:gd name="T1" fmla="*/ 11 h 11"/>
                <a:gd name="T2" fmla="*/ 1 w 58"/>
                <a:gd name="T3" fmla="*/ 0 h 11"/>
                <a:gd name="T4" fmla="*/ 0 w 58"/>
                <a:gd name="T5" fmla="*/ 7 h 11"/>
                <a:gd name="T6" fmla="*/ 58 w 58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1"/>
                <a:gd name="T14" fmla="*/ 58 w 58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1">
                  <a:moveTo>
                    <a:pt x="58" y="11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700" name="Group 1522"/>
            <p:cNvGrpSpPr>
              <a:grpSpLocks/>
            </p:cNvGrpSpPr>
            <p:nvPr/>
          </p:nvGrpSpPr>
          <p:grpSpPr bwMode="auto">
            <a:xfrm>
              <a:off x="3034" y="2635"/>
              <a:ext cx="1888" cy="568"/>
              <a:chOff x="3034" y="2635"/>
              <a:chExt cx="1888" cy="568"/>
            </a:xfrm>
          </p:grpSpPr>
          <p:sp>
            <p:nvSpPr>
              <p:cNvPr id="39701" name="Freeform 652"/>
              <p:cNvSpPr>
                <a:spLocks/>
              </p:cNvSpPr>
              <p:nvPr/>
            </p:nvSpPr>
            <p:spPr bwMode="auto">
              <a:xfrm>
                <a:off x="4493" y="2635"/>
                <a:ext cx="12" cy="25"/>
              </a:xfrm>
              <a:custGeom>
                <a:avLst/>
                <a:gdLst>
                  <a:gd name="T0" fmla="*/ 0 w 57"/>
                  <a:gd name="T1" fmla="*/ 57 h 115"/>
                  <a:gd name="T2" fmla="*/ 0 w 57"/>
                  <a:gd name="T3" fmla="*/ 0 h 115"/>
                  <a:gd name="T4" fmla="*/ 13 w 57"/>
                  <a:gd name="T5" fmla="*/ 1 h 115"/>
                  <a:gd name="T6" fmla="*/ 25 w 57"/>
                  <a:gd name="T7" fmla="*/ 5 h 115"/>
                  <a:gd name="T8" fmla="*/ 35 w 57"/>
                  <a:gd name="T9" fmla="*/ 12 h 115"/>
                  <a:gd name="T10" fmla="*/ 45 w 57"/>
                  <a:gd name="T11" fmla="*/ 22 h 115"/>
                  <a:gd name="T12" fmla="*/ 52 w 57"/>
                  <a:gd name="T13" fmla="*/ 32 h 115"/>
                  <a:gd name="T14" fmla="*/ 56 w 57"/>
                  <a:gd name="T15" fmla="*/ 44 h 115"/>
                  <a:gd name="T16" fmla="*/ 57 w 57"/>
                  <a:gd name="T17" fmla="*/ 57 h 115"/>
                  <a:gd name="T18" fmla="*/ 56 w 57"/>
                  <a:gd name="T19" fmla="*/ 71 h 115"/>
                  <a:gd name="T20" fmla="*/ 52 w 57"/>
                  <a:gd name="T21" fmla="*/ 83 h 115"/>
                  <a:gd name="T22" fmla="*/ 45 w 57"/>
                  <a:gd name="T23" fmla="*/ 93 h 115"/>
                  <a:gd name="T24" fmla="*/ 35 w 57"/>
                  <a:gd name="T25" fmla="*/ 103 h 115"/>
                  <a:gd name="T26" fmla="*/ 25 w 57"/>
                  <a:gd name="T27" fmla="*/ 110 h 115"/>
                  <a:gd name="T28" fmla="*/ 13 w 57"/>
                  <a:gd name="T29" fmla="*/ 114 h 115"/>
                  <a:gd name="T30" fmla="*/ 0 w 57"/>
                  <a:gd name="T31" fmla="*/ 115 h 115"/>
                  <a:gd name="T32" fmla="*/ 0 w 57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5"/>
                  <a:gd name="T53" fmla="*/ 57 w 57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5">
                    <a:moveTo>
                      <a:pt x="0" y="57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5" y="5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7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5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2" name="Freeform 653"/>
              <p:cNvSpPr>
                <a:spLocks/>
              </p:cNvSpPr>
              <p:nvPr/>
            </p:nvSpPr>
            <p:spPr bwMode="auto">
              <a:xfrm>
                <a:off x="4493" y="2635"/>
                <a:ext cx="12" cy="25"/>
              </a:xfrm>
              <a:custGeom>
                <a:avLst/>
                <a:gdLst>
                  <a:gd name="T0" fmla="*/ 0 w 57"/>
                  <a:gd name="T1" fmla="*/ 0 h 115"/>
                  <a:gd name="T2" fmla="*/ 13 w 57"/>
                  <a:gd name="T3" fmla="*/ 1 h 115"/>
                  <a:gd name="T4" fmla="*/ 25 w 57"/>
                  <a:gd name="T5" fmla="*/ 5 h 115"/>
                  <a:gd name="T6" fmla="*/ 35 w 57"/>
                  <a:gd name="T7" fmla="*/ 12 h 115"/>
                  <a:gd name="T8" fmla="*/ 45 w 57"/>
                  <a:gd name="T9" fmla="*/ 22 h 115"/>
                  <a:gd name="T10" fmla="*/ 52 w 57"/>
                  <a:gd name="T11" fmla="*/ 32 h 115"/>
                  <a:gd name="T12" fmla="*/ 56 w 57"/>
                  <a:gd name="T13" fmla="*/ 44 h 115"/>
                  <a:gd name="T14" fmla="*/ 57 w 57"/>
                  <a:gd name="T15" fmla="*/ 57 h 115"/>
                  <a:gd name="T16" fmla="*/ 56 w 57"/>
                  <a:gd name="T17" fmla="*/ 71 h 115"/>
                  <a:gd name="T18" fmla="*/ 52 w 57"/>
                  <a:gd name="T19" fmla="*/ 83 h 115"/>
                  <a:gd name="T20" fmla="*/ 45 w 57"/>
                  <a:gd name="T21" fmla="*/ 93 h 115"/>
                  <a:gd name="T22" fmla="*/ 35 w 57"/>
                  <a:gd name="T23" fmla="*/ 103 h 115"/>
                  <a:gd name="T24" fmla="*/ 25 w 57"/>
                  <a:gd name="T25" fmla="*/ 110 h 115"/>
                  <a:gd name="T26" fmla="*/ 13 w 57"/>
                  <a:gd name="T27" fmla="*/ 114 h 115"/>
                  <a:gd name="T28" fmla="*/ 0 w 57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5"/>
                  <a:gd name="T47" fmla="*/ 57 w 57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5">
                    <a:moveTo>
                      <a:pt x="0" y="0"/>
                    </a:moveTo>
                    <a:lnTo>
                      <a:pt x="13" y="1"/>
                    </a:lnTo>
                    <a:lnTo>
                      <a:pt x="25" y="5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7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3" name="Freeform 654"/>
              <p:cNvSpPr>
                <a:spLocks/>
              </p:cNvSpPr>
              <p:nvPr/>
            </p:nvSpPr>
            <p:spPr bwMode="auto">
              <a:xfrm>
                <a:off x="3553" y="2635"/>
                <a:ext cx="940" cy="25"/>
              </a:xfrm>
              <a:custGeom>
                <a:avLst/>
                <a:gdLst>
                  <a:gd name="T0" fmla="*/ 5017 w 5017"/>
                  <a:gd name="T1" fmla="*/ 115 h 115"/>
                  <a:gd name="T2" fmla="*/ 5017 w 5017"/>
                  <a:gd name="T3" fmla="*/ 57 h 115"/>
                  <a:gd name="T4" fmla="*/ 5017 w 5017"/>
                  <a:gd name="T5" fmla="*/ 0 h 115"/>
                  <a:gd name="T6" fmla="*/ 0 w 5017"/>
                  <a:gd name="T7" fmla="*/ 0 h 115"/>
                  <a:gd name="T8" fmla="*/ 0 w 5017"/>
                  <a:gd name="T9" fmla="*/ 57 h 115"/>
                  <a:gd name="T10" fmla="*/ 0 w 5017"/>
                  <a:gd name="T11" fmla="*/ 115 h 115"/>
                  <a:gd name="T12" fmla="*/ 5017 w 5017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17"/>
                  <a:gd name="T22" fmla="*/ 0 h 115"/>
                  <a:gd name="T23" fmla="*/ 5017 w 5017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17" h="115">
                    <a:moveTo>
                      <a:pt x="5017" y="115"/>
                    </a:moveTo>
                    <a:lnTo>
                      <a:pt x="5017" y="57"/>
                    </a:lnTo>
                    <a:lnTo>
                      <a:pt x="5017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0" y="115"/>
                    </a:lnTo>
                    <a:lnTo>
                      <a:pt x="5017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4" name="Freeform 655"/>
              <p:cNvSpPr>
                <a:spLocks/>
              </p:cNvSpPr>
              <p:nvPr/>
            </p:nvSpPr>
            <p:spPr bwMode="auto">
              <a:xfrm>
                <a:off x="3553" y="2635"/>
                <a:ext cx="940" cy="25"/>
              </a:xfrm>
              <a:custGeom>
                <a:avLst/>
                <a:gdLst>
                  <a:gd name="T0" fmla="*/ 5017 w 5017"/>
                  <a:gd name="T1" fmla="*/ 115 h 115"/>
                  <a:gd name="T2" fmla="*/ 5017 w 5017"/>
                  <a:gd name="T3" fmla="*/ 57 h 115"/>
                  <a:gd name="T4" fmla="*/ 5017 w 5017"/>
                  <a:gd name="T5" fmla="*/ 0 h 115"/>
                  <a:gd name="T6" fmla="*/ 0 w 5017"/>
                  <a:gd name="T7" fmla="*/ 0 h 115"/>
                  <a:gd name="T8" fmla="*/ 0 w 5017"/>
                  <a:gd name="T9" fmla="*/ 57 h 115"/>
                  <a:gd name="T10" fmla="*/ 0 w 5017"/>
                  <a:gd name="T11" fmla="*/ 115 h 115"/>
                  <a:gd name="T12" fmla="*/ 5017 w 5017"/>
                  <a:gd name="T13" fmla="*/ 115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17"/>
                  <a:gd name="T22" fmla="*/ 0 h 115"/>
                  <a:gd name="T23" fmla="*/ 5017 w 5017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17" h="115">
                    <a:moveTo>
                      <a:pt x="5017" y="115"/>
                    </a:moveTo>
                    <a:lnTo>
                      <a:pt x="5017" y="57"/>
                    </a:lnTo>
                    <a:lnTo>
                      <a:pt x="5017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0" y="115"/>
                    </a:lnTo>
                    <a:lnTo>
                      <a:pt x="5017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5" name="Freeform 656"/>
              <p:cNvSpPr>
                <a:spLocks/>
              </p:cNvSpPr>
              <p:nvPr/>
            </p:nvSpPr>
            <p:spPr bwMode="auto">
              <a:xfrm>
                <a:off x="3543" y="2635"/>
                <a:ext cx="10" cy="25"/>
              </a:xfrm>
              <a:custGeom>
                <a:avLst/>
                <a:gdLst>
                  <a:gd name="T0" fmla="*/ 57 w 57"/>
                  <a:gd name="T1" fmla="*/ 57 h 115"/>
                  <a:gd name="T2" fmla="*/ 57 w 57"/>
                  <a:gd name="T3" fmla="*/ 115 h 115"/>
                  <a:gd name="T4" fmla="*/ 44 w 57"/>
                  <a:gd name="T5" fmla="*/ 114 h 115"/>
                  <a:gd name="T6" fmla="*/ 32 w 57"/>
                  <a:gd name="T7" fmla="*/ 110 h 115"/>
                  <a:gd name="T8" fmla="*/ 22 w 57"/>
                  <a:gd name="T9" fmla="*/ 103 h 115"/>
                  <a:gd name="T10" fmla="*/ 12 w 57"/>
                  <a:gd name="T11" fmla="*/ 93 h 115"/>
                  <a:gd name="T12" fmla="*/ 5 w 57"/>
                  <a:gd name="T13" fmla="*/ 83 h 115"/>
                  <a:gd name="T14" fmla="*/ 1 w 57"/>
                  <a:gd name="T15" fmla="*/ 71 h 115"/>
                  <a:gd name="T16" fmla="*/ 0 w 57"/>
                  <a:gd name="T17" fmla="*/ 57 h 115"/>
                  <a:gd name="T18" fmla="*/ 1 w 57"/>
                  <a:gd name="T19" fmla="*/ 44 h 115"/>
                  <a:gd name="T20" fmla="*/ 5 w 57"/>
                  <a:gd name="T21" fmla="*/ 32 h 115"/>
                  <a:gd name="T22" fmla="*/ 12 w 57"/>
                  <a:gd name="T23" fmla="*/ 22 h 115"/>
                  <a:gd name="T24" fmla="*/ 22 w 57"/>
                  <a:gd name="T25" fmla="*/ 12 h 115"/>
                  <a:gd name="T26" fmla="*/ 32 w 57"/>
                  <a:gd name="T27" fmla="*/ 5 h 115"/>
                  <a:gd name="T28" fmla="*/ 44 w 57"/>
                  <a:gd name="T29" fmla="*/ 1 h 115"/>
                  <a:gd name="T30" fmla="*/ 57 w 57"/>
                  <a:gd name="T31" fmla="*/ 0 h 115"/>
                  <a:gd name="T32" fmla="*/ 57 w 57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5"/>
                  <a:gd name="T53" fmla="*/ 57 w 57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5">
                    <a:moveTo>
                      <a:pt x="57" y="57"/>
                    </a:moveTo>
                    <a:lnTo>
                      <a:pt x="57" y="115"/>
                    </a:ln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6" name="Freeform 657"/>
              <p:cNvSpPr>
                <a:spLocks/>
              </p:cNvSpPr>
              <p:nvPr/>
            </p:nvSpPr>
            <p:spPr bwMode="auto">
              <a:xfrm>
                <a:off x="3543" y="2635"/>
                <a:ext cx="10" cy="25"/>
              </a:xfrm>
              <a:custGeom>
                <a:avLst/>
                <a:gdLst>
                  <a:gd name="T0" fmla="*/ 57 w 57"/>
                  <a:gd name="T1" fmla="*/ 115 h 115"/>
                  <a:gd name="T2" fmla="*/ 44 w 57"/>
                  <a:gd name="T3" fmla="*/ 114 h 115"/>
                  <a:gd name="T4" fmla="*/ 32 w 57"/>
                  <a:gd name="T5" fmla="*/ 110 h 115"/>
                  <a:gd name="T6" fmla="*/ 22 w 57"/>
                  <a:gd name="T7" fmla="*/ 103 h 115"/>
                  <a:gd name="T8" fmla="*/ 12 w 57"/>
                  <a:gd name="T9" fmla="*/ 93 h 115"/>
                  <a:gd name="T10" fmla="*/ 5 w 57"/>
                  <a:gd name="T11" fmla="*/ 83 h 115"/>
                  <a:gd name="T12" fmla="*/ 1 w 57"/>
                  <a:gd name="T13" fmla="*/ 71 h 115"/>
                  <a:gd name="T14" fmla="*/ 0 w 57"/>
                  <a:gd name="T15" fmla="*/ 57 h 115"/>
                  <a:gd name="T16" fmla="*/ 1 w 57"/>
                  <a:gd name="T17" fmla="*/ 44 h 115"/>
                  <a:gd name="T18" fmla="*/ 5 w 57"/>
                  <a:gd name="T19" fmla="*/ 32 h 115"/>
                  <a:gd name="T20" fmla="*/ 12 w 57"/>
                  <a:gd name="T21" fmla="*/ 22 h 115"/>
                  <a:gd name="T22" fmla="*/ 22 w 57"/>
                  <a:gd name="T23" fmla="*/ 12 h 115"/>
                  <a:gd name="T24" fmla="*/ 32 w 57"/>
                  <a:gd name="T25" fmla="*/ 5 h 115"/>
                  <a:gd name="T26" fmla="*/ 44 w 57"/>
                  <a:gd name="T27" fmla="*/ 1 h 115"/>
                  <a:gd name="T28" fmla="*/ 57 w 57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5"/>
                  <a:gd name="T47" fmla="*/ 57 w 57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5">
                    <a:moveTo>
                      <a:pt x="57" y="115"/>
                    </a:move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7" name="Freeform 658"/>
              <p:cNvSpPr>
                <a:spLocks/>
              </p:cNvSpPr>
              <p:nvPr/>
            </p:nvSpPr>
            <p:spPr bwMode="auto">
              <a:xfrm>
                <a:off x="4780" y="3178"/>
                <a:ext cx="11" cy="25"/>
              </a:xfrm>
              <a:custGeom>
                <a:avLst/>
                <a:gdLst>
                  <a:gd name="T0" fmla="*/ 0 w 58"/>
                  <a:gd name="T1" fmla="*/ 58 h 116"/>
                  <a:gd name="T2" fmla="*/ 0 w 58"/>
                  <a:gd name="T3" fmla="*/ 0 h 116"/>
                  <a:gd name="T4" fmla="*/ 14 w 58"/>
                  <a:gd name="T5" fmla="*/ 1 h 116"/>
                  <a:gd name="T6" fmla="*/ 26 w 58"/>
                  <a:gd name="T7" fmla="*/ 6 h 116"/>
                  <a:gd name="T8" fmla="*/ 36 w 58"/>
                  <a:gd name="T9" fmla="*/ 12 h 116"/>
                  <a:gd name="T10" fmla="*/ 46 w 58"/>
                  <a:gd name="T11" fmla="*/ 22 h 116"/>
                  <a:gd name="T12" fmla="*/ 52 w 58"/>
                  <a:gd name="T13" fmla="*/ 32 h 116"/>
                  <a:gd name="T14" fmla="*/ 57 w 58"/>
                  <a:gd name="T15" fmla="*/ 45 h 116"/>
                  <a:gd name="T16" fmla="*/ 58 w 58"/>
                  <a:gd name="T17" fmla="*/ 58 h 116"/>
                  <a:gd name="T18" fmla="*/ 57 w 58"/>
                  <a:gd name="T19" fmla="*/ 71 h 116"/>
                  <a:gd name="T20" fmla="*/ 52 w 58"/>
                  <a:gd name="T21" fmla="*/ 83 h 116"/>
                  <a:gd name="T22" fmla="*/ 46 w 58"/>
                  <a:gd name="T23" fmla="*/ 93 h 116"/>
                  <a:gd name="T24" fmla="*/ 36 w 58"/>
                  <a:gd name="T25" fmla="*/ 103 h 116"/>
                  <a:gd name="T26" fmla="*/ 26 w 58"/>
                  <a:gd name="T27" fmla="*/ 110 h 116"/>
                  <a:gd name="T28" fmla="*/ 14 w 58"/>
                  <a:gd name="T29" fmla="*/ 115 h 116"/>
                  <a:gd name="T30" fmla="*/ 0 w 58"/>
                  <a:gd name="T31" fmla="*/ 116 h 116"/>
                  <a:gd name="T32" fmla="*/ 0 w 58"/>
                  <a:gd name="T33" fmla="*/ 58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6"/>
                  <a:gd name="T53" fmla="*/ 58 w 58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6">
                    <a:moveTo>
                      <a:pt x="0" y="58"/>
                    </a:moveTo>
                    <a:lnTo>
                      <a:pt x="0" y="0"/>
                    </a:lnTo>
                    <a:lnTo>
                      <a:pt x="14" y="1"/>
                    </a:lnTo>
                    <a:lnTo>
                      <a:pt x="26" y="6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5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5"/>
                    </a:lnTo>
                    <a:lnTo>
                      <a:pt x="0" y="116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8" name="Freeform 659"/>
              <p:cNvSpPr>
                <a:spLocks/>
              </p:cNvSpPr>
              <p:nvPr/>
            </p:nvSpPr>
            <p:spPr bwMode="auto">
              <a:xfrm>
                <a:off x="4780" y="3178"/>
                <a:ext cx="11" cy="25"/>
              </a:xfrm>
              <a:custGeom>
                <a:avLst/>
                <a:gdLst>
                  <a:gd name="T0" fmla="*/ 0 w 58"/>
                  <a:gd name="T1" fmla="*/ 0 h 116"/>
                  <a:gd name="T2" fmla="*/ 14 w 58"/>
                  <a:gd name="T3" fmla="*/ 1 h 116"/>
                  <a:gd name="T4" fmla="*/ 26 w 58"/>
                  <a:gd name="T5" fmla="*/ 6 h 116"/>
                  <a:gd name="T6" fmla="*/ 36 w 58"/>
                  <a:gd name="T7" fmla="*/ 12 h 116"/>
                  <a:gd name="T8" fmla="*/ 46 w 58"/>
                  <a:gd name="T9" fmla="*/ 22 h 116"/>
                  <a:gd name="T10" fmla="*/ 52 w 58"/>
                  <a:gd name="T11" fmla="*/ 32 h 116"/>
                  <a:gd name="T12" fmla="*/ 57 w 58"/>
                  <a:gd name="T13" fmla="*/ 45 h 116"/>
                  <a:gd name="T14" fmla="*/ 58 w 58"/>
                  <a:gd name="T15" fmla="*/ 58 h 116"/>
                  <a:gd name="T16" fmla="*/ 57 w 58"/>
                  <a:gd name="T17" fmla="*/ 71 h 116"/>
                  <a:gd name="T18" fmla="*/ 52 w 58"/>
                  <a:gd name="T19" fmla="*/ 83 h 116"/>
                  <a:gd name="T20" fmla="*/ 46 w 58"/>
                  <a:gd name="T21" fmla="*/ 93 h 116"/>
                  <a:gd name="T22" fmla="*/ 36 w 58"/>
                  <a:gd name="T23" fmla="*/ 103 h 116"/>
                  <a:gd name="T24" fmla="*/ 26 w 58"/>
                  <a:gd name="T25" fmla="*/ 110 h 116"/>
                  <a:gd name="T26" fmla="*/ 14 w 58"/>
                  <a:gd name="T27" fmla="*/ 115 h 116"/>
                  <a:gd name="T28" fmla="*/ 0 w 58"/>
                  <a:gd name="T29" fmla="*/ 116 h 1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6"/>
                  <a:gd name="T47" fmla="*/ 58 w 58"/>
                  <a:gd name="T48" fmla="*/ 116 h 1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6">
                    <a:moveTo>
                      <a:pt x="0" y="0"/>
                    </a:moveTo>
                    <a:lnTo>
                      <a:pt x="14" y="1"/>
                    </a:lnTo>
                    <a:lnTo>
                      <a:pt x="26" y="6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5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5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09" name="Freeform 660"/>
              <p:cNvSpPr>
                <a:spLocks/>
              </p:cNvSpPr>
              <p:nvPr/>
            </p:nvSpPr>
            <p:spPr bwMode="auto">
              <a:xfrm>
                <a:off x="3553" y="3178"/>
                <a:ext cx="1227" cy="25"/>
              </a:xfrm>
              <a:custGeom>
                <a:avLst/>
                <a:gdLst>
                  <a:gd name="T0" fmla="*/ 6545 w 6545"/>
                  <a:gd name="T1" fmla="*/ 116 h 116"/>
                  <a:gd name="T2" fmla="*/ 6545 w 6545"/>
                  <a:gd name="T3" fmla="*/ 58 h 116"/>
                  <a:gd name="T4" fmla="*/ 6545 w 6545"/>
                  <a:gd name="T5" fmla="*/ 0 h 116"/>
                  <a:gd name="T6" fmla="*/ 0 w 6545"/>
                  <a:gd name="T7" fmla="*/ 0 h 116"/>
                  <a:gd name="T8" fmla="*/ 0 w 6545"/>
                  <a:gd name="T9" fmla="*/ 58 h 116"/>
                  <a:gd name="T10" fmla="*/ 0 w 6545"/>
                  <a:gd name="T11" fmla="*/ 116 h 116"/>
                  <a:gd name="T12" fmla="*/ 6545 w 6545"/>
                  <a:gd name="T13" fmla="*/ 116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5"/>
                  <a:gd name="T22" fmla="*/ 0 h 116"/>
                  <a:gd name="T23" fmla="*/ 6545 w 6545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5" h="116">
                    <a:moveTo>
                      <a:pt x="6545" y="116"/>
                    </a:moveTo>
                    <a:lnTo>
                      <a:pt x="6545" y="58"/>
                    </a:lnTo>
                    <a:lnTo>
                      <a:pt x="6545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6"/>
                    </a:lnTo>
                    <a:lnTo>
                      <a:pt x="6545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0" name="Freeform 661"/>
              <p:cNvSpPr>
                <a:spLocks/>
              </p:cNvSpPr>
              <p:nvPr/>
            </p:nvSpPr>
            <p:spPr bwMode="auto">
              <a:xfrm>
                <a:off x="3553" y="3178"/>
                <a:ext cx="1227" cy="25"/>
              </a:xfrm>
              <a:custGeom>
                <a:avLst/>
                <a:gdLst>
                  <a:gd name="T0" fmla="*/ 6545 w 6545"/>
                  <a:gd name="T1" fmla="*/ 116 h 116"/>
                  <a:gd name="T2" fmla="*/ 6545 w 6545"/>
                  <a:gd name="T3" fmla="*/ 58 h 116"/>
                  <a:gd name="T4" fmla="*/ 6545 w 6545"/>
                  <a:gd name="T5" fmla="*/ 0 h 116"/>
                  <a:gd name="T6" fmla="*/ 0 w 6545"/>
                  <a:gd name="T7" fmla="*/ 0 h 116"/>
                  <a:gd name="T8" fmla="*/ 0 w 6545"/>
                  <a:gd name="T9" fmla="*/ 58 h 116"/>
                  <a:gd name="T10" fmla="*/ 0 w 6545"/>
                  <a:gd name="T11" fmla="*/ 116 h 116"/>
                  <a:gd name="T12" fmla="*/ 6545 w 6545"/>
                  <a:gd name="T13" fmla="*/ 116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5"/>
                  <a:gd name="T22" fmla="*/ 0 h 116"/>
                  <a:gd name="T23" fmla="*/ 6545 w 6545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5" h="116">
                    <a:moveTo>
                      <a:pt x="6545" y="116"/>
                    </a:moveTo>
                    <a:lnTo>
                      <a:pt x="6545" y="58"/>
                    </a:lnTo>
                    <a:lnTo>
                      <a:pt x="6545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0" y="116"/>
                    </a:lnTo>
                    <a:lnTo>
                      <a:pt x="6545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1" name="Freeform 662"/>
              <p:cNvSpPr>
                <a:spLocks/>
              </p:cNvSpPr>
              <p:nvPr/>
            </p:nvSpPr>
            <p:spPr bwMode="auto">
              <a:xfrm>
                <a:off x="3543" y="3178"/>
                <a:ext cx="10" cy="25"/>
              </a:xfrm>
              <a:custGeom>
                <a:avLst/>
                <a:gdLst>
                  <a:gd name="T0" fmla="*/ 57 w 57"/>
                  <a:gd name="T1" fmla="*/ 58 h 116"/>
                  <a:gd name="T2" fmla="*/ 57 w 57"/>
                  <a:gd name="T3" fmla="*/ 116 h 116"/>
                  <a:gd name="T4" fmla="*/ 44 w 57"/>
                  <a:gd name="T5" fmla="*/ 115 h 116"/>
                  <a:gd name="T6" fmla="*/ 32 w 57"/>
                  <a:gd name="T7" fmla="*/ 110 h 116"/>
                  <a:gd name="T8" fmla="*/ 22 w 57"/>
                  <a:gd name="T9" fmla="*/ 103 h 116"/>
                  <a:gd name="T10" fmla="*/ 12 w 57"/>
                  <a:gd name="T11" fmla="*/ 93 h 116"/>
                  <a:gd name="T12" fmla="*/ 5 w 57"/>
                  <a:gd name="T13" fmla="*/ 83 h 116"/>
                  <a:gd name="T14" fmla="*/ 1 w 57"/>
                  <a:gd name="T15" fmla="*/ 71 h 116"/>
                  <a:gd name="T16" fmla="*/ 0 w 57"/>
                  <a:gd name="T17" fmla="*/ 58 h 116"/>
                  <a:gd name="T18" fmla="*/ 1 w 57"/>
                  <a:gd name="T19" fmla="*/ 45 h 116"/>
                  <a:gd name="T20" fmla="*/ 5 w 57"/>
                  <a:gd name="T21" fmla="*/ 32 h 116"/>
                  <a:gd name="T22" fmla="*/ 12 w 57"/>
                  <a:gd name="T23" fmla="*/ 22 h 116"/>
                  <a:gd name="T24" fmla="*/ 22 w 57"/>
                  <a:gd name="T25" fmla="*/ 12 h 116"/>
                  <a:gd name="T26" fmla="*/ 32 w 57"/>
                  <a:gd name="T27" fmla="*/ 6 h 116"/>
                  <a:gd name="T28" fmla="*/ 44 w 57"/>
                  <a:gd name="T29" fmla="*/ 1 h 116"/>
                  <a:gd name="T30" fmla="*/ 57 w 57"/>
                  <a:gd name="T31" fmla="*/ 0 h 116"/>
                  <a:gd name="T32" fmla="*/ 57 w 57"/>
                  <a:gd name="T33" fmla="*/ 58 h 1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6"/>
                  <a:gd name="T53" fmla="*/ 57 w 57"/>
                  <a:gd name="T54" fmla="*/ 116 h 1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6">
                    <a:moveTo>
                      <a:pt x="57" y="58"/>
                    </a:moveTo>
                    <a:lnTo>
                      <a:pt x="57" y="116"/>
                    </a:lnTo>
                    <a:lnTo>
                      <a:pt x="44" y="115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5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2" name="Freeform 663"/>
              <p:cNvSpPr>
                <a:spLocks/>
              </p:cNvSpPr>
              <p:nvPr/>
            </p:nvSpPr>
            <p:spPr bwMode="auto">
              <a:xfrm>
                <a:off x="3543" y="3178"/>
                <a:ext cx="10" cy="25"/>
              </a:xfrm>
              <a:custGeom>
                <a:avLst/>
                <a:gdLst>
                  <a:gd name="T0" fmla="*/ 57 w 57"/>
                  <a:gd name="T1" fmla="*/ 116 h 116"/>
                  <a:gd name="T2" fmla="*/ 44 w 57"/>
                  <a:gd name="T3" fmla="*/ 115 h 116"/>
                  <a:gd name="T4" fmla="*/ 32 w 57"/>
                  <a:gd name="T5" fmla="*/ 110 h 116"/>
                  <a:gd name="T6" fmla="*/ 22 w 57"/>
                  <a:gd name="T7" fmla="*/ 103 h 116"/>
                  <a:gd name="T8" fmla="*/ 12 w 57"/>
                  <a:gd name="T9" fmla="*/ 93 h 116"/>
                  <a:gd name="T10" fmla="*/ 5 w 57"/>
                  <a:gd name="T11" fmla="*/ 83 h 116"/>
                  <a:gd name="T12" fmla="*/ 1 w 57"/>
                  <a:gd name="T13" fmla="*/ 71 h 116"/>
                  <a:gd name="T14" fmla="*/ 0 w 57"/>
                  <a:gd name="T15" fmla="*/ 58 h 116"/>
                  <a:gd name="T16" fmla="*/ 1 w 57"/>
                  <a:gd name="T17" fmla="*/ 45 h 116"/>
                  <a:gd name="T18" fmla="*/ 5 w 57"/>
                  <a:gd name="T19" fmla="*/ 32 h 116"/>
                  <a:gd name="T20" fmla="*/ 12 w 57"/>
                  <a:gd name="T21" fmla="*/ 22 h 116"/>
                  <a:gd name="T22" fmla="*/ 22 w 57"/>
                  <a:gd name="T23" fmla="*/ 12 h 116"/>
                  <a:gd name="T24" fmla="*/ 32 w 57"/>
                  <a:gd name="T25" fmla="*/ 6 h 116"/>
                  <a:gd name="T26" fmla="*/ 44 w 57"/>
                  <a:gd name="T27" fmla="*/ 1 h 116"/>
                  <a:gd name="T28" fmla="*/ 57 w 57"/>
                  <a:gd name="T29" fmla="*/ 0 h 1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6"/>
                  <a:gd name="T47" fmla="*/ 57 w 57"/>
                  <a:gd name="T48" fmla="*/ 116 h 1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6">
                    <a:moveTo>
                      <a:pt x="57" y="116"/>
                    </a:moveTo>
                    <a:lnTo>
                      <a:pt x="44" y="115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5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5"/>
                    </a:lnTo>
                    <a:lnTo>
                      <a:pt x="5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6"/>
                    </a:lnTo>
                    <a:lnTo>
                      <a:pt x="44" y="1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3" name="Freeform 676"/>
              <p:cNvSpPr>
                <a:spLocks/>
              </p:cNvSpPr>
              <p:nvPr/>
            </p:nvSpPr>
            <p:spPr bwMode="auto">
              <a:xfrm>
                <a:off x="3550" y="2635"/>
                <a:ext cx="14" cy="25"/>
              </a:xfrm>
              <a:custGeom>
                <a:avLst/>
                <a:gdLst>
                  <a:gd name="T0" fmla="*/ 10 w 68"/>
                  <a:gd name="T1" fmla="*/ 57 h 114"/>
                  <a:gd name="T2" fmla="*/ 0 w 68"/>
                  <a:gd name="T3" fmla="*/ 1 h 114"/>
                  <a:gd name="T4" fmla="*/ 14 w 68"/>
                  <a:gd name="T5" fmla="*/ 0 h 114"/>
                  <a:gd name="T6" fmla="*/ 26 w 68"/>
                  <a:gd name="T7" fmla="*/ 2 h 114"/>
                  <a:gd name="T8" fmla="*/ 38 w 68"/>
                  <a:gd name="T9" fmla="*/ 6 h 114"/>
                  <a:gd name="T10" fmla="*/ 49 w 68"/>
                  <a:gd name="T11" fmla="*/ 14 h 114"/>
                  <a:gd name="T12" fmla="*/ 57 w 68"/>
                  <a:gd name="T13" fmla="*/ 24 h 114"/>
                  <a:gd name="T14" fmla="*/ 64 w 68"/>
                  <a:gd name="T15" fmla="*/ 35 h 114"/>
                  <a:gd name="T16" fmla="*/ 67 w 68"/>
                  <a:gd name="T17" fmla="*/ 47 h 114"/>
                  <a:gd name="T18" fmla="*/ 68 w 68"/>
                  <a:gd name="T19" fmla="*/ 61 h 114"/>
                  <a:gd name="T20" fmla="*/ 66 w 68"/>
                  <a:gd name="T21" fmla="*/ 73 h 114"/>
                  <a:gd name="T22" fmla="*/ 61 w 68"/>
                  <a:gd name="T23" fmla="*/ 85 h 114"/>
                  <a:gd name="T24" fmla="*/ 54 w 68"/>
                  <a:gd name="T25" fmla="*/ 96 h 114"/>
                  <a:gd name="T26" fmla="*/ 44 w 68"/>
                  <a:gd name="T27" fmla="*/ 104 h 114"/>
                  <a:gd name="T28" fmla="*/ 33 w 68"/>
                  <a:gd name="T29" fmla="*/ 111 h 114"/>
                  <a:gd name="T30" fmla="*/ 20 w 68"/>
                  <a:gd name="T31" fmla="*/ 114 h 114"/>
                  <a:gd name="T32" fmla="*/ 10 w 68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14"/>
                  <a:gd name="T53" fmla="*/ 68 w 68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14">
                    <a:moveTo>
                      <a:pt x="10" y="57"/>
                    </a:moveTo>
                    <a:lnTo>
                      <a:pt x="0" y="1"/>
                    </a:lnTo>
                    <a:lnTo>
                      <a:pt x="14" y="0"/>
                    </a:lnTo>
                    <a:lnTo>
                      <a:pt x="26" y="2"/>
                    </a:lnTo>
                    <a:lnTo>
                      <a:pt x="38" y="6"/>
                    </a:lnTo>
                    <a:lnTo>
                      <a:pt x="49" y="14"/>
                    </a:lnTo>
                    <a:lnTo>
                      <a:pt x="57" y="24"/>
                    </a:lnTo>
                    <a:lnTo>
                      <a:pt x="64" y="35"/>
                    </a:lnTo>
                    <a:lnTo>
                      <a:pt x="67" y="47"/>
                    </a:lnTo>
                    <a:lnTo>
                      <a:pt x="68" y="61"/>
                    </a:lnTo>
                    <a:lnTo>
                      <a:pt x="66" y="73"/>
                    </a:lnTo>
                    <a:lnTo>
                      <a:pt x="61" y="85"/>
                    </a:lnTo>
                    <a:lnTo>
                      <a:pt x="54" y="96"/>
                    </a:lnTo>
                    <a:lnTo>
                      <a:pt x="44" y="104"/>
                    </a:lnTo>
                    <a:lnTo>
                      <a:pt x="33" y="111"/>
                    </a:lnTo>
                    <a:lnTo>
                      <a:pt x="20" y="114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4" name="Freeform 677"/>
              <p:cNvSpPr>
                <a:spLocks/>
              </p:cNvSpPr>
              <p:nvPr/>
            </p:nvSpPr>
            <p:spPr bwMode="auto">
              <a:xfrm>
                <a:off x="3550" y="2635"/>
                <a:ext cx="14" cy="25"/>
              </a:xfrm>
              <a:custGeom>
                <a:avLst/>
                <a:gdLst>
                  <a:gd name="T0" fmla="*/ 0 w 68"/>
                  <a:gd name="T1" fmla="*/ 1 h 114"/>
                  <a:gd name="T2" fmla="*/ 14 w 68"/>
                  <a:gd name="T3" fmla="*/ 0 h 114"/>
                  <a:gd name="T4" fmla="*/ 26 w 68"/>
                  <a:gd name="T5" fmla="*/ 2 h 114"/>
                  <a:gd name="T6" fmla="*/ 38 w 68"/>
                  <a:gd name="T7" fmla="*/ 6 h 114"/>
                  <a:gd name="T8" fmla="*/ 49 w 68"/>
                  <a:gd name="T9" fmla="*/ 14 h 114"/>
                  <a:gd name="T10" fmla="*/ 57 w 68"/>
                  <a:gd name="T11" fmla="*/ 24 h 114"/>
                  <a:gd name="T12" fmla="*/ 64 w 68"/>
                  <a:gd name="T13" fmla="*/ 35 h 114"/>
                  <a:gd name="T14" fmla="*/ 67 w 68"/>
                  <a:gd name="T15" fmla="*/ 47 h 114"/>
                  <a:gd name="T16" fmla="*/ 68 w 68"/>
                  <a:gd name="T17" fmla="*/ 61 h 114"/>
                  <a:gd name="T18" fmla="*/ 66 w 68"/>
                  <a:gd name="T19" fmla="*/ 73 h 114"/>
                  <a:gd name="T20" fmla="*/ 61 w 68"/>
                  <a:gd name="T21" fmla="*/ 85 h 114"/>
                  <a:gd name="T22" fmla="*/ 54 w 68"/>
                  <a:gd name="T23" fmla="*/ 96 h 114"/>
                  <a:gd name="T24" fmla="*/ 44 w 68"/>
                  <a:gd name="T25" fmla="*/ 104 h 114"/>
                  <a:gd name="T26" fmla="*/ 33 w 68"/>
                  <a:gd name="T27" fmla="*/ 111 h 114"/>
                  <a:gd name="T28" fmla="*/ 20 w 68"/>
                  <a:gd name="T29" fmla="*/ 114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"/>
                  <a:gd name="T46" fmla="*/ 0 h 114"/>
                  <a:gd name="T47" fmla="*/ 68 w 68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" h="114">
                    <a:moveTo>
                      <a:pt x="0" y="1"/>
                    </a:moveTo>
                    <a:lnTo>
                      <a:pt x="14" y="0"/>
                    </a:lnTo>
                    <a:lnTo>
                      <a:pt x="26" y="2"/>
                    </a:lnTo>
                    <a:lnTo>
                      <a:pt x="38" y="6"/>
                    </a:lnTo>
                    <a:lnTo>
                      <a:pt x="49" y="14"/>
                    </a:lnTo>
                    <a:lnTo>
                      <a:pt x="57" y="24"/>
                    </a:lnTo>
                    <a:lnTo>
                      <a:pt x="64" y="35"/>
                    </a:lnTo>
                    <a:lnTo>
                      <a:pt x="67" y="47"/>
                    </a:lnTo>
                    <a:lnTo>
                      <a:pt x="68" y="61"/>
                    </a:lnTo>
                    <a:lnTo>
                      <a:pt x="66" y="73"/>
                    </a:lnTo>
                    <a:lnTo>
                      <a:pt x="61" y="85"/>
                    </a:lnTo>
                    <a:lnTo>
                      <a:pt x="54" y="96"/>
                    </a:lnTo>
                    <a:lnTo>
                      <a:pt x="44" y="104"/>
                    </a:lnTo>
                    <a:lnTo>
                      <a:pt x="33" y="111"/>
                    </a:lnTo>
                    <a:lnTo>
                      <a:pt x="2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5" name="Freeform 678"/>
              <p:cNvSpPr>
                <a:spLocks/>
              </p:cNvSpPr>
              <p:nvPr/>
            </p:nvSpPr>
            <p:spPr bwMode="auto">
              <a:xfrm>
                <a:off x="3526" y="2635"/>
                <a:ext cx="28" cy="29"/>
              </a:xfrm>
              <a:custGeom>
                <a:avLst/>
                <a:gdLst>
                  <a:gd name="T0" fmla="*/ 154 w 154"/>
                  <a:gd name="T1" fmla="*/ 113 h 136"/>
                  <a:gd name="T2" fmla="*/ 144 w 154"/>
                  <a:gd name="T3" fmla="*/ 56 h 136"/>
                  <a:gd name="T4" fmla="*/ 134 w 154"/>
                  <a:gd name="T5" fmla="*/ 0 h 136"/>
                  <a:gd name="T6" fmla="*/ 0 w 154"/>
                  <a:gd name="T7" fmla="*/ 23 h 136"/>
                  <a:gd name="T8" fmla="*/ 10 w 154"/>
                  <a:gd name="T9" fmla="*/ 80 h 136"/>
                  <a:gd name="T10" fmla="*/ 20 w 154"/>
                  <a:gd name="T11" fmla="*/ 136 h 136"/>
                  <a:gd name="T12" fmla="*/ 154 w 154"/>
                  <a:gd name="T13" fmla="*/ 113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36"/>
                  <a:gd name="T23" fmla="*/ 154 w 154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36">
                    <a:moveTo>
                      <a:pt x="154" y="113"/>
                    </a:moveTo>
                    <a:lnTo>
                      <a:pt x="144" y="56"/>
                    </a:lnTo>
                    <a:lnTo>
                      <a:pt x="134" y="0"/>
                    </a:lnTo>
                    <a:lnTo>
                      <a:pt x="0" y="23"/>
                    </a:lnTo>
                    <a:lnTo>
                      <a:pt x="10" y="80"/>
                    </a:lnTo>
                    <a:lnTo>
                      <a:pt x="20" y="136"/>
                    </a:lnTo>
                    <a:lnTo>
                      <a:pt x="15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6" name="Freeform 679"/>
              <p:cNvSpPr>
                <a:spLocks/>
              </p:cNvSpPr>
              <p:nvPr/>
            </p:nvSpPr>
            <p:spPr bwMode="auto">
              <a:xfrm>
                <a:off x="3526" y="2635"/>
                <a:ext cx="28" cy="29"/>
              </a:xfrm>
              <a:custGeom>
                <a:avLst/>
                <a:gdLst>
                  <a:gd name="T0" fmla="*/ 154 w 154"/>
                  <a:gd name="T1" fmla="*/ 113 h 136"/>
                  <a:gd name="T2" fmla="*/ 144 w 154"/>
                  <a:gd name="T3" fmla="*/ 56 h 136"/>
                  <a:gd name="T4" fmla="*/ 134 w 154"/>
                  <a:gd name="T5" fmla="*/ 0 h 136"/>
                  <a:gd name="T6" fmla="*/ 0 w 154"/>
                  <a:gd name="T7" fmla="*/ 23 h 136"/>
                  <a:gd name="T8" fmla="*/ 10 w 154"/>
                  <a:gd name="T9" fmla="*/ 80 h 136"/>
                  <a:gd name="T10" fmla="*/ 20 w 154"/>
                  <a:gd name="T11" fmla="*/ 136 h 136"/>
                  <a:gd name="T12" fmla="*/ 154 w 154"/>
                  <a:gd name="T13" fmla="*/ 113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36"/>
                  <a:gd name="T23" fmla="*/ 154 w 154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36">
                    <a:moveTo>
                      <a:pt x="154" y="113"/>
                    </a:moveTo>
                    <a:lnTo>
                      <a:pt x="144" y="56"/>
                    </a:lnTo>
                    <a:lnTo>
                      <a:pt x="134" y="0"/>
                    </a:lnTo>
                    <a:lnTo>
                      <a:pt x="0" y="23"/>
                    </a:lnTo>
                    <a:lnTo>
                      <a:pt x="10" y="80"/>
                    </a:lnTo>
                    <a:lnTo>
                      <a:pt x="20" y="136"/>
                    </a:lnTo>
                    <a:lnTo>
                      <a:pt x="154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7" name="Freeform 680"/>
              <p:cNvSpPr>
                <a:spLocks/>
              </p:cNvSpPr>
              <p:nvPr/>
            </p:nvSpPr>
            <p:spPr bwMode="auto">
              <a:xfrm>
                <a:off x="3523" y="2639"/>
                <a:ext cx="5" cy="13"/>
              </a:xfrm>
              <a:custGeom>
                <a:avLst/>
                <a:gdLst>
                  <a:gd name="T0" fmla="*/ 27 w 27"/>
                  <a:gd name="T1" fmla="*/ 57 h 57"/>
                  <a:gd name="T2" fmla="*/ 17 w 27"/>
                  <a:gd name="T3" fmla="*/ 0 h 57"/>
                  <a:gd name="T4" fmla="*/ 10 w 27"/>
                  <a:gd name="T5" fmla="*/ 1 h 57"/>
                  <a:gd name="T6" fmla="*/ 0 w 27"/>
                  <a:gd name="T7" fmla="*/ 6 h 57"/>
                  <a:gd name="T8" fmla="*/ 27 w 27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7"/>
                  <a:gd name="T17" fmla="*/ 27 w 2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7">
                    <a:moveTo>
                      <a:pt x="27" y="57"/>
                    </a:moveTo>
                    <a:lnTo>
                      <a:pt x="17" y="0"/>
                    </a:lnTo>
                    <a:lnTo>
                      <a:pt x="10" y="1"/>
                    </a:lnTo>
                    <a:lnTo>
                      <a:pt x="0" y="6"/>
                    </a:lnTo>
                    <a:lnTo>
                      <a:pt x="2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8" name="Freeform 681"/>
              <p:cNvSpPr>
                <a:spLocks/>
              </p:cNvSpPr>
              <p:nvPr/>
            </p:nvSpPr>
            <p:spPr bwMode="auto">
              <a:xfrm>
                <a:off x="3523" y="2639"/>
                <a:ext cx="3" cy="2"/>
              </a:xfrm>
              <a:custGeom>
                <a:avLst/>
                <a:gdLst>
                  <a:gd name="T0" fmla="*/ 17 w 17"/>
                  <a:gd name="T1" fmla="*/ 0 h 6"/>
                  <a:gd name="T2" fmla="*/ 10 w 17"/>
                  <a:gd name="T3" fmla="*/ 1 h 6"/>
                  <a:gd name="T4" fmla="*/ 0 w 17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6"/>
                  <a:gd name="T11" fmla="*/ 17 w 17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6">
                    <a:moveTo>
                      <a:pt x="17" y="0"/>
                    </a:moveTo>
                    <a:lnTo>
                      <a:pt x="10" y="1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19" name="Freeform 682"/>
              <p:cNvSpPr>
                <a:spLocks/>
              </p:cNvSpPr>
              <p:nvPr/>
            </p:nvSpPr>
            <p:spPr bwMode="auto">
              <a:xfrm>
                <a:off x="3498" y="2641"/>
                <a:ext cx="34" cy="38"/>
              </a:xfrm>
              <a:custGeom>
                <a:avLst/>
                <a:gdLst>
                  <a:gd name="T0" fmla="*/ 183 w 183"/>
                  <a:gd name="T1" fmla="*/ 102 h 171"/>
                  <a:gd name="T2" fmla="*/ 156 w 183"/>
                  <a:gd name="T3" fmla="*/ 51 h 171"/>
                  <a:gd name="T4" fmla="*/ 129 w 183"/>
                  <a:gd name="T5" fmla="*/ 0 h 171"/>
                  <a:gd name="T6" fmla="*/ 0 w 183"/>
                  <a:gd name="T7" fmla="*/ 69 h 171"/>
                  <a:gd name="T8" fmla="*/ 26 w 183"/>
                  <a:gd name="T9" fmla="*/ 120 h 171"/>
                  <a:gd name="T10" fmla="*/ 53 w 183"/>
                  <a:gd name="T11" fmla="*/ 171 h 171"/>
                  <a:gd name="T12" fmla="*/ 183 w 183"/>
                  <a:gd name="T13" fmla="*/ 102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71"/>
                  <a:gd name="T23" fmla="*/ 183 w 183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71">
                    <a:moveTo>
                      <a:pt x="183" y="102"/>
                    </a:moveTo>
                    <a:lnTo>
                      <a:pt x="156" y="51"/>
                    </a:lnTo>
                    <a:lnTo>
                      <a:pt x="129" y="0"/>
                    </a:lnTo>
                    <a:lnTo>
                      <a:pt x="0" y="69"/>
                    </a:lnTo>
                    <a:lnTo>
                      <a:pt x="26" y="120"/>
                    </a:lnTo>
                    <a:lnTo>
                      <a:pt x="53" y="171"/>
                    </a:lnTo>
                    <a:lnTo>
                      <a:pt x="183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0" name="Freeform 683"/>
              <p:cNvSpPr>
                <a:spLocks/>
              </p:cNvSpPr>
              <p:nvPr/>
            </p:nvSpPr>
            <p:spPr bwMode="auto">
              <a:xfrm>
                <a:off x="3498" y="2641"/>
                <a:ext cx="34" cy="38"/>
              </a:xfrm>
              <a:custGeom>
                <a:avLst/>
                <a:gdLst>
                  <a:gd name="T0" fmla="*/ 183 w 183"/>
                  <a:gd name="T1" fmla="*/ 102 h 171"/>
                  <a:gd name="T2" fmla="*/ 156 w 183"/>
                  <a:gd name="T3" fmla="*/ 51 h 171"/>
                  <a:gd name="T4" fmla="*/ 129 w 183"/>
                  <a:gd name="T5" fmla="*/ 0 h 171"/>
                  <a:gd name="T6" fmla="*/ 0 w 183"/>
                  <a:gd name="T7" fmla="*/ 69 h 171"/>
                  <a:gd name="T8" fmla="*/ 26 w 183"/>
                  <a:gd name="T9" fmla="*/ 120 h 171"/>
                  <a:gd name="T10" fmla="*/ 53 w 183"/>
                  <a:gd name="T11" fmla="*/ 171 h 171"/>
                  <a:gd name="T12" fmla="*/ 183 w 183"/>
                  <a:gd name="T13" fmla="*/ 102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71"/>
                  <a:gd name="T23" fmla="*/ 183 w 183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71">
                    <a:moveTo>
                      <a:pt x="183" y="102"/>
                    </a:moveTo>
                    <a:lnTo>
                      <a:pt x="156" y="51"/>
                    </a:lnTo>
                    <a:lnTo>
                      <a:pt x="129" y="0"/>
                    </a:lnTo>
                    <a:lnTo>
                      <a:pt x="0" y="69"/>
                    </a:lnTo>
                    <a:lnTo>
                      <a:pt x="26" y="120"/>
                    </a:lnTo>
                    <a:lnTo>
                      <a:pt x="53" y="171"/>
                    </a:lnTo>
                    <a:lnTo>
                      <a:pt x="18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1" name="Freeform 684"/>
              <p:cNvSpPr>
                <a:spLocks/>
              </p:cNvSpPr>
              <p:nvPr/>
            </p:nvSpPr>
            <p:spPr bwMode="auto">
              <a:xfrm>
                <a:off x="3495" y="2657"/>
                <a:ext cx="8" cy="11"/>
              </a:xfrm>
              <a:custGeom>
                <a:avLst/>
                <a:gdLst>
                  <a:gd name="T0" fmla="*/ 40 w 40"/>
                  <a:gd name="T1" fmla="*/ 51 h 51"/>
                  <a:gd name="T2" fmla="*/ 14 w 40"/>
                  <a:gd name="T3" fmla="*/ 0 h 51"/>
                  <a:gd name="T4" fmla="*/ 8 w 40"/>
                  <a:gd name="T5" fmla="*/ 3 h 51"/>
                  <a:gd name="T6" fmla="*/ 0 w 40"/>
                  <a:gd name="T7" fmla="*/ 8 h 51"/>
                  <a:gd name="T8" fmla="*/ 40 w 40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1"/>
                  <a:gd name="T17" fmla="*/ 40 w 4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1">
                    <a:moveTo>
                      <a:pt x="40" y="51"/>
                    </a:moveTo>
                    <a:lnTo>
                      <a:pt x="14" y="0"/>
                    </a:lnTo>
                    <a:lnTo>
                      <a:pt x="8" y="3"/>
                    </a:lnTo>
                    <a:lnTo>
                      <a:pt x="0" y="8"/>
                    </a:lnTo>
                    <a:lnTo>
                      <a:pt x="4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2" name="Freeform 685"/>
              <p:cNvSpPr>
                <a:spLocks/>
              </p:cNvSpPr>
              <p:nvPr/>
            </p:nvSpPr>
            <p:spPr bwMode="auto">
              <a:xfrm>
                <a:off x="3495" y="2657"/>
                <a:ext cx="3" cy="1"/>
              </a:xfrm>
              <a:custGeom>
                <a:avLst/>
                <a:gdLst>
                  <a:gd name="T0" fmla="*/ 14 w 14"/>
                  <a:gd name="T1" fmla="*/ 0 h 8"/>
                  <a:gd name="T2" fmla="*/ 8 w 14"/>
                  <a:gd name="T3" fmla="*/ 3 h 8"/>
                  <a:gd name="T4" fmla="*/ 0 w 14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8"/>
                  <a:gd name="T11" fmla="*/ 14 w 14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8">
                    <a:moveTo>
                      <a:pt x="14" y="0"/>
                    </a:moveTo>
                    <a:lnTo>
                      <a:pt x="8" y="3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3" name="Freeform 686"/>
              <p:cNvSpPr>
                <a:spLocks/>
              </p:cNvSpPr>
              <p:nvPr/>
            </p:nvSpPr>
            <p:spPr bwMode="auto">
              <a:xfrm>
                <a:off x="3473" y="2658"/>
                <a:ext cx="38" cy="44"/>
              </a:xfrm>
              <a:custGeom>
                <a:avLst/>
                <a:gdLst>
                  <a:gd name="T0" fmla="*/ 199 w 199"/>
                  <a:gd name="T1" fmla="*/ 85 h 196"/>
                  <a:gd name="T2" fmla="*/ 159 w 199"/>
                  <a:gd name="T3" fmla="*/ 43 h 196"/>
                  <a:gd name="T4" fmla="*/ 119 w 199"/>
                  <a:gd name="T5" fmla="*/ 0 h 196"/>
                  <a:gd name="T6" fmla="*/ 0 w 199"/>
                  <a:gd name="T7" fmla="*/ 111 h 196"/>
                  <a:gd name="T8" fmla="*/ 40 w 199"/>
                  <a:gd name="T9" fmla="*/ 154 h 196"/>
                  <a:gd name="T10" fmla="*/ 80 w 199"/>
                  <a:gd name="T11" fmla="*/ 196 h 196"/>
                  <a:gd name="T12" fmla="*/ 199 w 199"/>
                  <a:gd name="T13" fmla="*/ 85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6"/>
                  <a:gd name="T23" fmla="*/ 199 w 199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6">
                    <a:moveTo>
                      <a:pt x="199" y="85"/>
                    </a:moveTo>
                    <a:lnTo>
                      <a:pt x="159" y="43"/>
                    </a:lnTo>
                    <a:lnTo>
                      <a:pt x="119" y="0"/>
                    </a:lnTo>
                    <a:lnTo>
                      <a:pt x="0" y="111"/>
                    </a:lnTo>
                    <a:lnTo>
                      <a:pt x="40" y="154"/>
                    </a:lnTo>
                    <a:lnTo>
                      <a:pt x="80" y="196"/>
                    </a:lnTo>
                    <a:lnTo>
                      <a:pt x="199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4" name="Freeform 687"/>
              <p:cNvSpPr>
                <a:spLocks/>
              </p:cNvSpPr>
              <p:nvPr/>
            </p:nvSpPr>
            <p:spPr bwMode="auto">
              <a:xfrm>
                <a:off x="3473" y="2658"/>
                <a:ext cx="38" cy="44"/>
              </a:xfrm>
              <a:custGeom>
                <a:avLst/>
                <a:gdLst>
                  <a:gd name="T0" fmla="*/ 199 w 199"/>
                  <a:gd name="T1" fmla="*/ 85 h 196"/>
                  <a:gd name="T2" fmla="*/ 159 w 199"/>
                  <a:gd name="T3" fmla="*/ 43 h 196"/>
                  <a:gd name="T4" fmla="*/ 119 w 199"/>
                  <a:gd name="T5" fmla="*/ 0 h 196"/>
                  <a:gd name="T6" fmla="*/ 0 w 199"/>
                  <a:gd name="T7" fmla="*/ 111 h 196"/>
                  <a:gd name="T8" fmla="*/ 40 w 199"/>
                  <a:gd name="T9" fmla="*/ 154 h 196"/>
                  <a:gd name="T10" fmla="*/ 80 w 199"/>
                  <a:gd name="T11" fmla="*/ 196 h 196"/>
                  <a:gd name="T12" fmla="*/ 199 w 199"/>
                  <a:gd name="T13" fmla="*/ 85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6"/>
                  <a:gd name="T23" fmla="*/ 199 w 199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6">
                    <a:moveTo>
                      <a:pt x="199" y="85"/>
                    </a:moveTo>
                    <a:lnTo>
                      <a:pt x="159" y="43"/>
                    </a:lnTo>
                    <a:lnTo>
                      <a:pt x="119" y="0"/>
                    </a:lnTo>
                    <a:lnTo>
                      <a:pt x="0" y="111"/>
                    </a:lnTo>
                    <a:lnTo>
                      <a:pt x="40" y="154"/>
                    </a:lnTo>
                    <a:lnTo>
                      <a:pt x="80" y="196"/>
                    </a:lnTo>
                    <a:lnTo>
                      <a:pt x="199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5" name="Freeform 688"/>
              <p:cNvSpPr>
                <a:spLocks/>
              </p:cNvSpPr>
              <p:nvPr/>
            </p:nvSpPr>
            <p:spPr bwMode="auto">
              <a:xfrm>
                <a:off x="3472" y="2683"/>
                <a:ext cx="9" cy="10"/>
              </a:xfrm>
              <a:custGeom>
                <a:avLst/>
                <a:gdLst>
                  <a:gd name="T0" fmla="*/ 47 w 47"/>
                  <a:gd name="T1" fmla="*/ 43 h 43"/>
                  <a:gd name="T2" fmla="*/ 7 w 47"/>
                  <a:gd name="T3" fmla="*/ 0 h 43"/>
                  <a:gd name="T4" fmla="*/ 0 w 47"/>
                  <a:gd name="T5" fmla="*/ 9 h 43"/>
                  <a:gd name="T6" fmla="*/ 47 w 47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3"/>
                  <a:gd name="T14" fmla="*/ 47 w 47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3">
                    <a:moveTo>
                      <a:pt x="47" y="43"/>
                    </a:moveTo>
                    <a:lnTo>
                      <a:pt x="7" y="0"/>
                    </a:lnTo>
                    <a:lnTo>
                      <a:pt x="0" y="9"/>
                    </a:lnTo>
                    <a:lnTo>
                      <a:pt x="47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6" name="Line 689"/>
              <p:cNvSpPr>
                <a:spLocks noChangeShapeType="1"/>
              </p:cNvSpPr>
              <p:nvPr/>
            </p:nvSpPr>
            <p:spPr bwMode="auto">
              <a:xfrm flipH="1">
                <a:off x="3472" y="268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7" name="Freeform 690"/>
              <p:cNvSpPr>
                <a:spLocks/>
              </p:cNvSpPr>
              <p:nvPr/>
            </p:nvSpPr>
            <p:spPr bwMode="auto">
              <a:xfrm>
                <a:off x="3452" y="2685"/>
                <a:ext cx="38" cy="48"/>
              </a:xfrm>
              <a:custGeom>
                <a:avLst/>
                <a:gdLst>
                  <a:gd name="T0" fmla="*/ 200 w 200"/>
                  <a:gd name="T1" fmla="*/ 67 h 218"/>
                  <a:gd name="T2" fmla="*/ 152 w 200"/>
                  <a:gd name="T3" fmla="*/ 34 h 218"/>
                  <a:gd name="T4" fmla="*/ 105 w 200"/>
                  <a:gd name="T5" fmla="*/ 0 h 218"/>
                  <a:gd name="T6" fmla="*/ 0 w 200"/>
                  <a:gd name="T7" fmla="*/ 151 h 218"/>
                  <a:gd name="T8" fmla="*/ 48 w 200"/>
                  <a:gd name="T9" fmla="*/ 185 h 218"/>
                  <a:gd name="T10" fmla="*/ 96 w 200"/>
                  <a:gd name="T11" fmla="*/ 218 h 218"/>
                  <a:gd name="T12" fmla="*/ 200 w 200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200" y="67"/>
                    </a:moveTo>
                    <a:lnTo>
                      <a:pt x="152" y="34"/>
                    </a:lnTo>
                    <a:lnTo>
                      <a:pt x="105" y="0"/>
                    </a:lnTo>
                    <a:lnTo>
                      <a:pt x="0" y="151"/>
                    </a:lnTo>
                    <a:lnTo>
                      <a:pt x="48" y="185"/>
                    </a:lnTo>
                    <a:lnTo>
                      <a:pt x="96" y="218"/>
                    </a:lnTo>
                    <a:lnTo>
                      <a:pt x="20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8" name="Freeform 691"/>
              <p:cNvSpPr>
                <a:spLocks/>
              </p:cNvSpPr>
              <p:nvPr/>
            </p:nvSpPr>
            <p:spPr bwMode="auto">
              <a:xfrm>
                <a:off x="3452" y="2685"/>
                <a:ext cx="38" cy="48"/>
              </a:xfrm>
              <a:custGeom>
                <a:avLst/>
                <a:gdLst>
                  <a:gd name="T0" fmla="*/ 200 w 200"/>
                  <a:gd name="T1" fmla="*/ 67 h 218"/>
                  <a:gd name="T2" fmla="*/ 152 w 200"/>
                  <a:gd name="T3" fmla="*/ 34 h 218"/>
                  <a:gd name="T4" fmla="*/ 105 w 200"/>
                  <a:gd name="T5" fmla="*/ 0 h 218"/>
                  <a:gd name="T6" fmla="*/ 0 w 200"/>
                  <a:gd name="T7" fmla="*/ 151 h 218"/>
                  <a:gd name="T8" fmla="*/ 48 w 200"/>
                  <a:gd name="T9" fmla="*/ 185 h 218"/>
                  <a:gd name="T10" fmla="*/ 96 w 200"/>
                  <a:gd name="T11" fmla="*/ 218 h 218"/>
                  <a:gd name="T12" fmla="*/ 200 w 200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200" y="67"/>
                    </a:moveTo>
                    <a:lnTo>
                      <a:pt x="152" y="34"/>
                    </a:lnTo>
                    <a:lnTo>
                      <a:pt x="105" y="0"/>
                    </a:lnTo>
                    <a:lnTo>
                      <a:pt x="0" y="151"/>
                    </a:lnTo>
                    <a:lnTo>
                      <a:pt x="48" y="185"/>
                    </a:lnTo>
                    <a:lnTo>
                      <a:pt x="96" y="218"/>
                    </a:lnTo>
                    <a:lnTo>
                      <a:pt x="200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29" name="Freeform 692"/>
              <p:cNvSpPr>
                <a:spLocks/>
              </p:cNvSpPr>
              <p:nvPr/>
            </p:nvSpPr>
            <p:spPr bwMode="auto">
              <a:xfrm>
                <a:off x="3452" y="2719"/>
                <a:ext cx="9" cy="7"/>
              </a:xfrm>
              <a:custGeom>
                <a:avLst/>
                <a:gdLst>
                  <a:gd name="T0" fmla="*/ 52 w 52"/>
                  <a:gd name="T1" fmla="*/ 34 h 34"/>
                  <a:gd name="T2" fmla="*/ 4 w 52"/>
                  <a:gd name="T3" fmla="*/ 0 h 34"/>
                  <a:gd name="T4" fmla="*/ 0 w 52"/>
                  <a:gd name="T5" fmla="*/ 9 h 34"/>
                  <a:gd name="T6" fmla="*/ 52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34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5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0" name="Line 693"/>
              <p:cNvSpPr>
                <a:spLocks noChangeShapeType="1"/>
              </p:cNvSpPr>
              <p:nvPr/>
            </p:nvSpPr>
            <p:spPr bwMode="auto">
              <a:xfrm flipH="1">
                <a:off x="3452" y="271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1" name="Freeform 694"/>
              <p:cNvSpPr>
                <a:spLocks/>
              </p:cNvSpPr>
              <p:nvPr/>
            </p:nvSpPr>
            <p:spPr bwMode="auto">
              <a:xfrm>
                <a:off x="3435" y="2721"/>
                <a:ext cx="37" cy="52"/>
              </a:xfrm>
              <a:custGeom>
                <a:avLst/>
                <a:gdLst>
                  <a:gd name="T0" fmla="*/ 190 w 190"/>
                  <a:gd name="T1" fmla="*/ 49 h 233"/>
                  <a:gd name="T2" fmla="*/ 138 w 190"/>
                  <a:gd name="T3" fmla="*/ 25 h 233"/>
                  <a:gd name="T4" fmla="*/ 86 w 190"/>
                  <a:gd name="T5" fmla="*/ 0 h 233"/>
                  <a:gd name="T6" fmla="*/ 0 w 190"/>
                  <a:gd name="T7" fmla="*/ 184 h 233"/>
                  <a:gd name="T8" fmla="*/ 53 w 190"/>
                  <a:gd name="T9" fmla="*/ 209 h 233"/>
                  <a:gd name="T10" fmla="*/ 105 w 190"/>
                  <a:gd name="T11" fmla="*/ 233 h 233"/>
                  <a:gd name="T12" fmla="*/ 190 w 190"/>
                  <a:gd name="T13" fmla="*/ 49 h 2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3"/>
                  <a:gd name="T23" fmla="*/ 190 w 190"/>
                  <a:gd name="T24" fmla="*/ 233 h 2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3">
                    <a:moveTo>
                      <a:pt x="190" y="49"/>
                    </a:moveTo>
                    <a:lnTo>
                      <a:pt x="138" y="25"/>
                    </a:lnTo>
                    <a:lnTo>
                      <a:pt x="86" y="0"/>
                    </a:lnTo>
                    <a:lnTo>
                      <a:pt x="0" y="184"/>
                    </a:lnTo>
                    <a:lnTo>
                      <a:pt x="53" y="209"/>
                    </a:lnTo>
                    <a:lnTo>
                      <a:pt x="105" y="233"/>
                    </a:lnTo>
                    <a:lnTo>
                      <a:pt x="19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2" name="Freeform 695"/>
              <p:cNvSpPr>
                <a:spLocks/>
              </p:cNvSpPr>
              <p:nvPr/>
            </p:nvSpPr>
            <p:spPr bwMode="auto">
              <a:xfrm>
                <a:off x="3435" y="2721"/>
                <a:ext cx="37" cy="52"/>
              </a:xfrm>
              <a:custGeom>
                <a:avLst/>
                <a:gdLst>
                  <a:gd name="T0" fmla="*/ 190 w 190"/>
                  <a:gd name="T1" fmla="*/ 49 h 233"/>
                  <a:gd name="T2" fmla="*/ 138 w 190"/>
                  <a:gd name="T3" fmla="*/ 25 h 233"/>
                  <a:gd name="T4" fmla="*/ 86 w 190"/>
                  <a:gd name="T5" fmla="*/ 0 h 233"/>
                  <a:gd name="T6" fmla="*/ 0 w 190"/>
                  <a:gd name="T7" fmla="*/ 184 h 233"/>
                  <a:gd name="T8" fmla="*/ 53 w 190"/>
                  <a:gd name="T9" fmla="*/ 209 h 233"/>
                  <a:gd name="T10" fmla="*/ 105 w 190"/>
                  <a:gd name="T11" fmla="*/ 233 h 233"/>
                  <a:gd name="T12" fmla="*/ 190 w 190"/>
                  <a:gd name="T13" fmla="*/ 49 h 2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3"/>
                  <a:gd name="T23" fmla="*/ 190 w 190"/>
                  <a:gd name="T24" fmla="*/ 233 h 2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3">
                    <a:moveTo>
                      <a:pt x="190" y="49"/>
                    </a:moveTo>
                    <a:lnTo>
                      <a:pt x="138" y="25"/>
                    </a:lnTo>
                    <a:lnTo>
                      <a:pt x="86" y="0"/>
                    </a:lnTo>
                    <a:lnTo>
                      <a:pt x="0" y="184"/>
                    </a:lnTo>
                    <a:lnTo>
                      <a:pt x="53" y="209"/>
                    </a:lnTo>
                    <a:lnTo>
                      <a:pt x="105" y="233"/>
                    </a:lnTo>
                    <a:lnTo>
                      <a:pt x="19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3" name="Freeform 696"/>
              <p:cNvSpPr>
                <a:spLocks/>
              </p:cNvSpPr>
              <p:nvPr/>
            </p:nvSpPr>
            <p:spPr bwMode="auto">
              <a:xfrm>
                <a:off x="3435" y="2762"/>
                <a:ext cx="10" cy="6"/>
              </a:xfrm>
              <a:custGeom>
                <a:avLst/>
                <a:gdLst>
                  <a:gd name="T0" fmla="*/ 56 w 56"/>
                  <a:gd name="T1" fmla="*/ 25 h 25"/>
                  <a:gd name="T2" fmla="*/ 3 w 56"/>
                  <a:gd name="T3" fmla="*/ 0 h 25"/>
                  <a:gd name="T4" fmla="*/ 0 w 56"/>
                  <a:gd name="T5" fmla="*/ 8 h 25"/>
                  <a:gd name="T6" fmla="*/ 56 w 56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25"/>
                    </a:moveTo>
                    <a:lnTo>
                      <a:pt x="3" y="0"/>
                    </a:lnTo>
                    <a:lnTo>
                      <a:pt x="0" y="8"/>
                    </a:lnTo>
                    <a:lnTo>
                      <a:pt x="5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4" name="Line 697"/>
              <p:cNvSpPr>
                <a:spLocks noChangeShapeType="1"/>
              </p:cNvSpPr>
              <p:nvPr/>
            </p:nvSpPr>
            <p:spPr bwMode="auto">
              <a:xfrm flipH="1">
                <a:off x="3435" y="27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5" name="Freeform 698"/>
              <p:cNvSpPr>
                <a:spLocks/>
              </p:cNvSpPr>
              <p:nvPr/>
            </p:nvSpPr>
            <p:spPr bwMode="auto">
              <a:xfrm>
                <a:off x="3423" y="2763"/>
                <a:ext cx="33" cy="55"/>
              </a:xfrm>
              <a:custGeom>
                <a:avLst/>
                <a:gdLst>
                  <a:gd name="T0" fmla="*/ 175 w 175"/>
                  <a:gd name="T1" fmla="*/ 34 h 242"/>
                  <a:gd name="T2" fmla="*/ 120 w 175"/>
                  <a:gd name="T3" fmla="*/ 17 h 242"/>
                  <a:gd name="T4" fmla="*/ 64 w 175"/>
                  <a:gd name="T5" fmla="*/ 0 h 242"/>
                  <a:gd name="T6" fmla="*/ 0 w 175"/>
                  <a:gd name="T7" fmla="*/ 209 h 242"/>
                  <a:gd name="T8" fmla="*/ 55 w 175"/>
                  <a:gd name="T9" fmla="*/ 226 h 242"/>
                  <a:gd name="T10" fmla="*/ 111 w 175"/>
                  <a:gd name="T11" fmla="*/ 242 h 242"/>
                  <a:gd name="T12" fmla="*/ 175 w 175"/>
                  <a:gd name="T13" fmla="*/ 34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2"/>
                  <a:gd name="T23" fmla="*/ 175 w 175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2">
                    <a:moveTo>
                      <a:pt x="175" y="34"/>
                    </a:moveTo>
                    <a:lnTo>
                      <a:pt x="120" y="17"/>
                    </a:lnTo>
                    <a:lnTo>
                      <a:pt x="64" y="0"/>
                    </a:lnTo>
                    <a:lnTo>
                      <a:pt x="0" y="209"/>
                    </a:lnTo>
                    <a:lnTo>
                      <a:pt x="55" y="226"/>
                    </a:lnTo>
                    <a:lnTo>
                      <a:pt x="111" y="242"/>
                    </a:lnTo>
                    <a:lnTo>
                      <a:pt x="175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6" name="Freeform 699"/>
              <p:cNvSpPr>
                <a:spLocks/>
              </p:cNvSpPr>
              <p:nvPr/>
            </p:nvSpPr>
            <p:spPr bwMode="auto">
              <a:xfrm>
                <a:off x="3423" y="2763"/>
                <a:ext cx="33" cy="55"/>
              </a:xfrm>
              <a:custGeom>
                <a:avLst/>
                <a:gdLst>
                  <a:gd name="T0" fmla="*/ 175 w 175"/>
                  <a:gd name="T1" fmla="*/ 34 h 242"/>
                  <a:gd name="T2" fmla="*/ 120 w 175"/>
                  <a:gd name="T3" fmla="*/ 17 h 242"/>
                  <a:gd name="T4" fmla="*/ 64 w 175"/>
                  <a:gd name="T5" fmla="*/ 0 h 242"/>
                  <a:gd name="T6" fmla="*/ 0 w 175"/>
                  <a:gd name="T7" fmla="*/ 209 h 242"/>
                  <a:gd name="T8" fmla="*/ 55 w 175"/>
                  <a:gd name="T9" fmla="*/ 226 h 242"/>
                  <a:gd name="T10" fmla="*/ 111 w 175"/>
                  <a:gd name="T11" fmla="*/ 242 h 242"/>
                  <a:gd name="T12" fmla="*/ 175 w 175"/>
                  <a:gd name="T13" fmla="*/ 34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2"/>
                  <a:gd name="T23" fmla="*/ 175 w 175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2">
                    <a:moveTo>
                      <a:pt x="175" y="34"/>
                    </a:moveTo>
                    <a:lnTo>
                      <a:pt x="120" y="17"/>
                    </a:lnTo>
                    <a:lnTo>
                      <a:pt x="64" y="0"/>
                    </a:lnTo>
                    <a:lnTo>
                      <a:pt x="0" y="209"/>
                    </a:lnTo>
                    <a:lnTo>
                      <a:pt x="55" y="226"/>
                    </a:lnTo>
                    <a:lnTo>
                      <a:pt x="111" y="242"/>
                    </a:lnTo>
                    <a:lnTo>
                      <a:pt x="175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7" name="Freeform 700"/>
              <p:cNvSpPr>
                <a:spLocks/>
              </p:cNvSpPr>
              <p:nvPr/>
            </p:nvSpPr>
            <p:spPr bwMode="auto">
              <a:xfrm>
                <a:off x="3423" y="2810"/>
                <a:ext cx="11" cy="5"/>
              </a:xfrm>
              <a:custGeom>
                <a:avLst/>
                <a:gdLst>
                  <a:gd name="T0" fmla="*/ 56 w 56"/>
                  <a:gd name="T1" fmla="*/ 17 h 17"/>
                  <a:gd name="T2" fmla="*/ 1 w 56"/>
                  <a:gd name="T3" fmla="*/ 0 h 17"/>
                  <a:gd name="T4" fmla="*/ 0 w 56"/>
                  <a:gd name="T5" fmla="*/ 7 h 17"/>
                  <a:gd name="T6" fmla="*/ 56 w 56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7"/>
                  <a:gd name="T14" fmla="*/ 56 w 56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7">
                    <a:moveTo>
                      <a:pt x="56" y="17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8" name="Line 701"/>
              <p:cNvSpPr>
                <a:spLocks noChangeShapeType="1"/>
              </p:cNvSpPr>
              <p:nvPr/>
            </p:nvSpPr>
            <p:spPr bwMode="auto">
              <a:xfrm flipH="1">
                <a:off x="3423" y="28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39" name="Freeform 702"/>
              <p:cNvSpPr>
                <a:spLocks/>
              </p:cNvSpPr>
              <p:nvPr/>
            </p:nvSpPr>
            <p:spPr bwMode="auto">
              <a:xfrm>
                <a:off x="3415" y="2812"/>
                <a:ext cx="29" cy="55"/>
              </a:xfrm>
              <a:custGeom>
                <a:avLst/>
                <a:gdLst>
                  <a:gd name="T0" fmla="*/ 152 w 152"/>
                  <a:gd name="T1" fmla="*/ 20 h 247"/>
                  <a:gd name="T2" fmla="*/ 95 w 152"/>
                  <a:gd name="T3" fmla="*/ 10 h 247"/>
                  <a:gd name="T4" fmla="*/ 39 w 152"/>
                  <a:gd name="T5" fmla="*/ 0 h 247"/>
                  <a:gd name="T6" fmla="*/ 0 w 152"/>
                  <a:gd name="T7" fmla="*/ 227 h 247"/>
                  <a:gd name="T8" fmla="*/ 56 w 152"/>
                  <a:gd name="T9" fmla="*/ 237 h 247"/>
                  <a:gd name="T10" fmla="*/ 113 w 152"/>
                  <a:gd name="T11" fmla="*/ 247 h 247"/>
                  <a:gd name="T12" fmla="*/ 152 w 152"/>
                  <a:gd name="T13" fmla="*/ 2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52" y="20"/>
                    </a:moveTo>
                    <a:lnTo>
                      <a:pt x="95" y="10"/>
                    </a:lnTo>
                    <a:lnTo>
                      <a:pt x="39" y="0"/>
                    </a:lnTo>
                    <a:lnTo>
                      <a:pt x="0" y="227"/>
                    </a:lnTo>
                    <a:lnTo>
                      <a:pt x="56" y="237"/>
                    </a:lnTo>
                    <a:lnTo>
                      <a:pt x="113" y="247"/>
                    </a:lnTo>
                    <a:lnTo>
                      <a:pt x="15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0" name="Freeform 703"/>
              <p:cNvSpPr>
                <a:spLocks/>
              </p:cNvSpPr>
              <p:nvPr/>
            </p:nvSpPr>
            <p:spPr bwMode="auto">
              <a:xfrm>
                <a:off x="3415" y="2812"/>
                <a:ext cx="29" cy="55"/>
              </a:xfrm>
              <a:custGeom>
                <a:avLst/>
                <a:gdLst>
                  <a:gd name="T0" fmla="*/ 152 w 152"/>
                  <a:gd name="T1" fmla="*/ 20 h 247"/>
                  <a:gd name="T2" fmla="*/ 95 w 152"/>
                  <a:gd name="T3" fmla="*/ 10 h 247"/>
                  <a:gd name="T4" fmla="*/ 39 w 152"/>
                  <a:gd name="T5" fmla="*/ 0 h 247"/>
                  <a:gd name="T6" fmla="*/ 0 w 152"/>
                  <a:gd name="T7" fmla="*/ 227 h 247"/>
                  <a:gd name="T8" fmla="*/ 56 w 152"/>
                  <a:gd name="T9" fmla="*/ 237 h 247"/>
                  <a:gd name="T10" fmla="*/ 113 w 152"/>
                  <a:gd name="T11" fmla="*/ 247 h 247"/>
                  <a:gd name="T12" fmla="*/ 152 w 152"/>
                  <a:gd name="T13" fmla="*/ 2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52" y="20"/>
                    </a:moveTo>
                    <a:lnTo>
                      <a:pt x="95" y="10"/>
                    </a:lnTo>
                    <a:lnTo>
                      <a:pt x="39" y="0"/>
                    </a:lnTo>
                    <a:lnTo>
                      <a:pt x="0" y="227"/>
                    </a:lnTo>
                    <a:lnTo>
                      <a:pt x="56" y="237"/>
                    </a:lnTo>
                    <a:lnTo>
                      <a:pt x="113" y="247"/>
                    </a:lnTo>
                    <a:lnTo>
                      <a:pt x="152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1" name="Freeform 704"/>
              <p:cNvSpPr>
                <a:spLocks/>
              </p:cNvSpPr>
              <p:nvPr/>
            </p:nvSpPr>
            <p:spPr bwMode="auto">
              <a:xfrm>
                <a:off x="3415" y="2864"/>
                <a:ext cx="11" cy="1"/>
              </a:xfrm>
              <a:custGeom>
                <a:avLst/>
                <a:gdLst>
                  <a:gd name="T0" fmla="*/ 57 w 57"/>
                  <a:gd name="T1" fmla="*/ 10 h 10"/>
                  <a:gd name="T2" fmla="*/ 1 w 57"/>
                  <a:gd name="T3" fmla="*/ 0 h 10"/>
                  <a:gd name="T4" fmla="*/ 0 w 57"/>
                  <a:gd name="T5" fmla="*/ 7 h 10"/>
                  <a:gd name="T6" fmla="*/ 57 w 57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"/>
                  <a:gd name="T14" fmla="*/ 57 w 57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">
                    <a:moveTo>
                      <a:pt x="57" y="10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2" name="Line 705"/>
              <p:cNvSpPr>
                <a:spLocks noChangeShapeType="1"/>
              </p:cNvSpPr>
              <p:nvPr/>
            </p:nvSpPr>
            <p:spPr bwMode="auto">
              <a:xfrm flipH="1">
                <a:off x="3415" y="2864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3" name="Freeform 706"/>
              <p:cNvSpPr>
                <a:spLocks/>
              </p:cNvSpPr>
              <p:nvPr/>
            </p:nvSpPr>
            <p:spPr bwMode="auto">
              <a:xfrm>
                <a:off x="3413" y="2865"/>
                <a:ext cx="23" cy="54"/>
              </a:xfrm>
              <a:custGeom>
                <a:avLst/>
                <a:gdLst>
                  <a:gd name="T0" fmla="*/ 129 w 129"/>
                  <a:gd name="T1" fmla="*/ 7 h 243"/>
                  <a:gd name="T2" fmla="*/ 71 w 129"/>
                  <a:gd name="T3" fmla="*/ 3 h 243"/>
                  <a:gd name="T4" fmla="*/ 14 w 129"/>
                  <a:gd name="T5" fmla="*/ 0 h 243"/>
                  <a:gd name="T6" fmla="*/ 0 w 129"/>
                  <a:gd name="T7" fmla="*/ 236 h 243"/>
                  <a:gd name="T8" fmla="*/ 58 w 129"/>
                  <a:gd name="T9" fmla="*/ 240 h 243"/>
                  <a:gd name="T10" fmla="*/ 116 w 129"/>
                  <a:gd name="T11" fmla="*/ 243 h 243"/>
                  <a:gd name="T12" fmla="*/ 129 w 129"/>
                  <a:gd name="T13" fmla="*/ 7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3"/>
                  <a:gd name="T23" fmla="*/ 129 w 129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3">
                    <a:moveTo>
                      <a:pt x="129" y="7"/>
                    </a:moveTo>
                    <a:lnTo>
                      <a:pt x="71" y="3"/>
                    </a:lnTo>
                    <a:lnTo>
                      <a:pt x="14" y="0"/>
                    </a:lnTo>
                    <a:lnTo>
                      <a:pt x="0" y="236"/>
                    </a:lnTo>
                    <a:lnTo>
                      <a:pt x="58" y="240"/>
                    </a:lnTo>
                    <a:lnTo>
                      <a:pt x="116" y="243"/>
                    </a:lnTo>
                    <a:lnTo>
                      <a:pt x="129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4" name="Freeform 707"/>
              <p:cNvSpPr>
                <a:spLocks/>
              </p:cNvSpPr>
              <p:nvPr/>
            </p:nvSpPr>
            <p:spPr bwMode="auto">
              <a:xfrm>
                <a:off x="3413" y="2865"/>
                <a:ext cx="23" cy="54"/>
              </a:xfrm>
              <a:custGeom>
                <a:avLst/>
                <a:gdLst>
                  <a:gd name="T0" fmla="*/ 129 w 129"/>
                  <a:gd name="T1" fmla="*/ 7 h 243"/>
                  <a:gd name="T2" fmla="*/ 71 w 129"/>
                  <a:gd name="T3" fmla="*/ 3 h 243"/>
                  <a:gd name="T4" fmla="*/ 14 w 129"/>
                  <a:gd name="T5" fmla="*/ 0 h 243"/>
                  <a:gd name="T6" fmla="*/ 0 w 129"/>
                  <a:gd name="T7" fmla="*/ 236 h 243"/>
                  <a:gd name="T8" fmla="*/ 58 w 129"/>
                  <a:gd name="T9" fmla="*/ 240 h 243"/>
                  <a:gd name="T10" fmla="*/ 116 w 129"/>
                  <a:gd name="T11" fmla="*/ 243 h 243"/>
                  <a:gd name="T12" fmla="*/ 129 w 129"/>
                  <a:gd name="T13" fmla="*/ 7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3"/>
                  <a:gd name="T23" fmla="*/ 129 w 129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3">
                    <a:moveTo>
                      <a:pt x="129" y="7"/>
                    </a:moveTo>
                    <a:lnTo>
                      <a:pt x="71" y="3"/>
                    </a:lnTo>
                    <a:lnTo>
                      <a:pt x="14" y="0"/>
                    </a:lnTo>
                    <a:lnTo>
                      <a:pt x="0" y="236"/>
                    </a:lnTo>
                    <a:lnTo>
                      <a:pt x="58" y="240"/>
                    </a:lnTo>
                    <a:lnTo>
                      <a:pt x="116" y="243"/>
                    </a:lnTo>
                    <a:lnTo>
                      <a:pt x="129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5" name="Freeform 708"/>
              <p:cNvSpPr>
                <a:spLocks/>
              </p:cNvSpPr>
              <p:nvPr/>
            </p:nvSpPr>
            <p:spPr bwMode="auto">
              <a:xfrm>
                <a:off x="3413" y="2917"/>
                <a:ext cx="10" cy="2"/>
              </a:xfrm>
              <a:custGeom>
                <a:avLst/>
                <a:gdLst>
                  <a:gd name="T0" fmla="*/ 58 w 58"/>
                  <a:gd name="T1" fmla="*/ 4 h 7"/>
                  <a:gd name="T2" fmla="*/ 0 w 58"/>
                  <a:gd name="T3" fmla="*/ 0 h 7"/>
                  <a:gd name="T4" fmla="*/ 0 w 58"/>
                  <a:gd name="T5" fmla="*/ 7 h 7"/>
                  <a:gd name="T6" fmla="*/ 58 w 58"/>
                  <a:gd name="T7" fmla="*/ 4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58" y="4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5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6" name="Line 709"/>
              <p:cNvSpPr>
                <a:spLocks noChangeShapeType="1"/>
              </p:cNvSpPr>
              <p:nvPr/>
            </p:nvSpPr>
            <p:spPr bwMode="auto">
              <a:xfrm>
                <a:off x="3413" y="291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7" name="Freeform 710"/>
              <p:cNvSpPr>
                <a:spLocks/>
              </p:cNvSpPr>
              <p:nvPr/>
            </p:nvSpPr>
            <p:spPr bwMode="auto">
              <a:xfrm>
                <a:off x="3413" y="2917"/>
                <a:ext cx="23" cy="55"/>
              </a:xfrm>
              <a:custGeom>
                <a:avLst/>
                <a:gdLst>
                  <a:gd name="T0" fmla="*/ 116 w 129"/>
                  <a:gd name="T1" fmla="*/ 0 h 243"/>
                  <a:gd name="T2" fmla="*/ 58 w 129"/>
                  <a:gd name="T3" fmla="*/ 4 h 243"/>
                  <a:gd name="T4" fmla="*/ 0 w 129"/>
                  <a:gd name="T5" fmla="*/ 7 h 243"/>
                  <a:gd name="T6" fmla="*/ 14 w 129"/>
                  <a:gd name="T7" fmla="*/ 243 h 243"/>
                  <a:gd name="T8" fmla="*/ 71 w 129"/>
                  <a:gd name="T9" fmla="*/ 240 h 243"/>
                  <a:gd name="T10" fmla="*/ 129 w 129"/>
                  <a:gd name="T11" fmla="*/ 237 h 243"/>
                  <a:gd name="T12" fmla="*/ 116 w 129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3"/>
                  <a:gd name="T23" fmla="*/ 129 w 129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3">
                    <a:moveTo>
                      <a:pt x="116" y="0"/>
                    </a:moveTo>
                    <a:lnTo>
                      <a:pt x="58" y="4"/>
                    </a:lnTo>
                    <a:lnTo>
                      <a:pt x="0" y="7"/>
                    </a:lnTo>
                    <a:lnTo>
                      <a:pt x="14" y="243"/>
                    </a:lnTo>
                    <a:lnTo>
                      <a:pt x="71" y="240"/>
                    </a:lnTo>
                    <a:lnTo>
                      <a:pt x="129" y="23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8" name="Freeform 711"/>
              <p:cNvSpPr>
                <a:spLocks/>
              </p:cNvSpPr>
              <p:nvPr/>
            </p:nvSpPr>
            <p:spPr bwMode="auto">
              <a:xfrm>
                <a:off x="3413" y="2917"/>
                <a:ext cx="23" cy="55"/>
              </a:xfrm>
              <a:custGeom>
                <a:avLst/>
                <a:gdLst>
                  <a:gd name="T0" fmla="*/ 116 w 129"/>
                  <a:gd name="T1" fmla="*/ 0 h 243"/>
                  <a:gd name="T2" fmla="*/ 58 w 129"/>
                  <a:gd name="T3" fmla="*/ 4 h 243"/>
                  <a:gd name="T4" fmla="*/ 0 w 129"/>
                  <a:gd name="T5" fmla="*/ 7 h 243"/>
                  <a:gd name="T6" fmla="*/ 14 w 129"/>
                  <a:gd name="T7" fmla="*/ 243 h 243"/>
                  <a:gd name="T8" fmla="*/ 71 w 129"/>
                  <a:gd name="T9" fmla="*/ 240 h 243"/>
                  <a:gd name="T10" fmla="*/ 129 w 129"/>
                  <a:gd name="T11" fmla="*/ 237 h 243"/>
                  <a:gd name="T12" fmla="*/ 116 w 129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3"/>
                  <a:gd name="T23" fmla="*/ 129 w 129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3">
                    <a:moveTo>
                      <a:pt x="116" y="0"/>
                    </a:moveTo>
                    <a:lnTo>
                      <a:pt x="58" y="4"/>
                    </a:lnTo>
                    <a:lnTo>
                      <a:pt x="0" y="7"/>
                    </a:lnTo>
                    <a:lnTo>
                      <a:pt x="14" y="243"/>
                    </a:lnTo>
                    <a:lnTo>
                      <a:pt x="71" y="240"/>
                    </a:lnTo>
                    <a:lnTo>
                      <a:pt x="129" y="237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49" name="Freeform 712"/>
              <p:cNvSpPr>
                <a:spLocks/>
              </p:cNvSpPr>
              <p:nvPr/>
            </p:nvSpPr>
            <p:spPr bwMode="auto">
              <a:xfrm>
                <a:off x="3415" y="2972"/>
                <a:ext cx="11" cy="2"/>
              </a:xfrm>
              <a:custGeom>
                <a:avLst/>
                <a:gdLst>
                  <a:gd name="T0" fmla="*/ 57 w 57"/>
                  <a:gd name="T1" fmla="*/ 0 h 10"/>
                  <a:gd name="T2" fmla="*/ 0 w 57"/>
                  <a:gd name="T3" fmla="*/ 3 h 10"/>
                  <a:gd name="T4" fmla="*/ 1 w 57"/>
                  <a:gd name="T5" fmla="*/ 10 h 10"/>
                  <a:gd name="T6" fmla="*/ 57 w 57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"/>
                  <a:gd name="T14" fmla="*/ 57 w 57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">
                    <a:moveTo>
                      <a:pt x="57" y="0"/>
                    </a:moveTo>
                    <a:lnTo>
                      <a:pt x="0" y="3"/>
                    </a:lnTo>
                    <a:lnTo>
                      <a:pt x="1" y="1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0" name="Line 713"/>
              <p:cNvSpPr>
                <a:spLocks noChangeShapeType="1"/>
              </p:cNvSpPr>
              <p:nvPr/>
            </p:nvSpPr>
            <p:spPr bwMode="auto">
              <a:xfrm>
                <a:off x="3415" y="29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1" name="Freeform 714"/>
              <p:cNvSpPr>
                <a:spLocks/>
              </p:cNvSpPr>
              <p:nvPr/>
            </p:nvSpPr>
            <p:spPr bwMode="auto">
              <a:xfrm>
                <a:off x="3415" y="2969"/>
                <a:ext cx="29" cy="55"/>
              </a:xfrm>
              <a:custGeom>
                <a:avLst/>
                <a:gdLst>
                  <a:gd name="T0" fmla="*/ 113 w 152"/>
                  <a:gd name="T1" fmla="*/ 0 h 247"/>
                  <a:gd name="T2" fmla="*/ 56 w 152"/>
                  <a:gd name="T3" fmla="*/ 10 h 247"/>
                  <a:gd name="T4" fmla="*/ 0 w 152"/>
                  <a:gd name="T5" fmla="*/ 20 h 247"/>
                  <a:gd name="T6" fmla="*/ 39 w 152"/>
                  <a:gd name="T7" fmla="*/ 247 h 247"/>
                  <a:gd name="T8" fmla="*/ 95 w 152"/>
                  <a:gd name="T9" fmla="*/ 237 h 247"/>
                  <a:gd name="T10" fmla="*/ 152 w 152"/>
                  <a:gd name="T11" fmla="*/ 227 h 247"/>
                  <a:gd name="T12" fmla="*/ 113 w 152"/>
                  <a:gd name="T13" fmla="*/ 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13" y="0"/>
                    </a:moveTo>
                    <a:lnTo>
                      <a:pt x="56" y="10"/>
                    </a:lnTo>
                    <a:lnTo>
                      <a:pt x="0" y="20"/>
                    </a:lnTo>
                    <a:lnTo>
                      <a:pt x="39" y="247"/>
                    </a:lnTo>
                    <a:lnTo>
                      <a:pt x="95" y="237"/>
                    </a:lnTo>
                    <a:lnTo>
                      <a:pt x="152" y="22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2" name="Freeform 715"/>
              <p:cNvSpPr>
                <a:spLocks/>
              </p:cNvSpPr>
              <p:nvPr/>
            </p:nvSpPr>
            <p:spPr bwMode="auto">
              <a:xfrm>
                <a:off x="3415" y="2969"/>
                <a:ext cx="29" cy="55"/>
              </a:xfrm>
              <a:custGeom>
                <a:avLst/>
                <a:gdLst>
                  <a:gd name="T0" fmla="*/ 113 w 152"/>
                  <a:gd name="T1" fmla="*/ 0 h 247"/>
                  <a:gd name="T2" fmla="*/ 56 w 152"/>
                  <a:gd name="T3" fmla="*/ 10 h 247"/>
                  <a:gd name="T4" fmla="*/ 0 w 152"/>
                  <a:gd name="T5" fmla="*/ 20 h 247"/>
                  <a:gd name="T6" fmla="*/ 39 w 152"/>
                  <a:gd name="T7" fmla="*/ 247 h 247"/>
                  <a:gd name="T8" fmla="*/ 95 w 152"/>
                  <a:gd name="T9" fmla="*/ 237 h 247"/>
                  <a:gd name="T10" fmla="*/ 152 w 152"/>
                  <a:gd name="T11" fmla="*/ 227 h 247"/>
                  <a:gd name="T12" fmla="*/ 113 w 152"/>
                  <a:gd name="T13" fmla="*/ 0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247"/>
                  <a:gd name="T23" fmla="*/ 152 w 152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247">
                    <a:moveTo>
                      <a:pt x="113" y="0"/>
                    </a:moveTo>
                    <a:lnTo>
                      <a:pt x="56" y="10"/>
                    </a:lnTo>
                    <a:lnTo>
                      <a:pt x="0" y="20"/>
                    </a:lnTo>
                    <a:lnTo>
                      <a:pt x="39" y="247"/>
                    </a:lnTo>
                    <a:lnTo>
                      <a:pt x="95" y="237"/>
                    </a:lnTo>
                    <a:lnTo>
                      <a:pt x="152" y="22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3" name="Freeform 716"/>
              <p:cNvSpPr>
                <a:spLocks/>
              </p:cNvSpPr>
              <p:nvPr/>
            </p:nvSpPr>
            <p:spPr bwMode="auto">
              <a:xfrm>
                <a:off x="3423" y="3022"/>
                <a:ext cx="11" cy="4"/>
              </a:xfrm>
              <a:custGeom>
                <a:avLst/>
                <a:gdLst>
                  <a:gd name="T0" fmla="*/ 56 w 56"/>
                  <a:gd name="T1" fmla="*/ 0 h 16"/>
                  <a:gd name="T2" fmla="*/ 0 w 56"/>
                  <a:gd name="T3" fmla="*/ 10 h 16"/>
                  <a:gd name="T4" fmla="*/ 1 w 56"/>
                  <a:gd name="T5" fmla="*/ 16 h 16"/>
                  <a:gd name="T6" fmla="*/ 56 w 5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6"/>
                  <a:gd name="T14" fmla="*/ 56 w 56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6">
                    <a:moveTo>
                      <a:pt x="56" y="0"/>
                    </a:moveTo>
                    <a:lnTo>
                      <a:pt x="0" y="10"/>
                    </a:lnTo>
                    <a:lnTo>
                      <a:pt x="1" y="16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4" name="Line 717"/>
              <p:cNvSpPr>
                <a:spLocks noChangeShapeType="1"/>
              </p:cNvSpPr>
              <p:nvPr/>
            </p:nvSpPr>
            <p:spPr bwMode="auto">
              <a:xfrm>
                <a:off x="3423" y="3024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5" name="Freeform 718"/>
              <p:cNvSpPr>
                <a:spLocks/>
              </p:cNvSpPr>
              <p:nvPr/>
            </p:nvSpPr>
            <p:spPr bwMode="auto">
              <a:xfrm>
                <a:off x="3423" y="3019"/>
                <a:ext cx="33" cy="54"/>
              </a:xfrm>
              <a:custGeom>
                <a:avLst/>
                <a:gdLst>
                  <a:gd name="T0" fmla="*/ 111 w 175"/>
                  <a:gd name="T1" fmla="*/ 0 h 243"/>
                  <a:gd name="T2" fmla="*/ 55 w 175"/>
                  <a:gd name="T3" fmla="*/ 17 h 243"/>
                  <a:gd name="T4" fmla="*/ 0 w 175"/>
                  <a:gd name="T5" fmla="*/ 33 h 243"/>
                  <a:gd name="T6" fmla="*/ 64 w 175"/>
                  <a:gd name="T7" fmla="*/ 243 h 243"/>
                  <a:gd name="T8" fmla="*/ 120 w 175"/>
                  <a:gd name="T9" fmla="*/ 226 h 243"/>
                  <a:gd name="T10" fmla="*/ 175 w 175"/>
                  <a:gd name="T11" fmla="*/ 210 h 243"/>
                  <a:gd name="T12" fmla="*/ 111 w 175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64" y="243"/>
                    </a:lnTo>
                    <a:lnTo>
                      <a:pt x="120" y="226"/>
                    </a:lnTo>
                    <a:lnTo>
                      <a:pt x="175" y="21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6" name="Freeform 719"/>
              <p:cNvSpPr>
                <a:spLocks/>
              </p:cNvSpPr>
              <p:nvPr/>
            </p:nvSpPr>
            <p:spPr bwMode="auto">
              <a:xfrm>
                <a:off x="3423" y="3019"/>
                <a:ext cx="33" cy="54"/>
              </a:xfrm>
              <a:custGeom>
                <a:avLst/>
                <a:gdLst>
                  <a:gd name="T0" fmla="*/ 111 w 175"/>
                  <a:gd name="T1" fmla="*/ 0 h 243"/>
                  <a:gd name="T2" fmla="*/ 55 w 175"/>
                  <a:gd name="T3" fmla="*/ 17 h 243"/>
                  <a:gd name="T4" fmla="*/ 0 w 175"/>
                  <a:gd name="T5" fmla="*/ 33 h 243"/>
                  <a:gd name="T6" fmla="*/ 64 w 175"/>
                  <a:gd name="T7" fmla="*/ 243 h 243"/>
                  <a:gd name="T8" fmla="*/ 120 w 175"/>
                  <a:gd name="T9" fmla="*/ 226 h 243"/>
                  <a:gd name="T10" fmla="*/ 175 w 175"/>
                  <a:gd name="T11" fmla="*/ 210 h 243"/>
                  <a:gd name="T12" fmla="*/ 111 w 175"/>
                  <a:gd name="T13" fmla="*/ 0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5"/>
                  <a:gd name="T22" fmla="*/ 0 h 243"/>
                  <a:gd name="T23" fmla="*/ 175 w 175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5" h="243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3"/>
                    </a:lnTo>
                    <a:lnTo>
                      <a:pt x="64" y="243"/>
                    </a:lnTo>
                    <a:lnTo>
                      <a:pt x="120" y="226"/>
                    </a:lnTo>
                    <a:lnTo>
                      <a:pt x="175" y="210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7" name="Freeform 720"/>
              <p:cNvSpPr>
                <a:spLocks/>
              </p:cNvSpPr>
              <p:nvPr/>
            </p:nvSpPr>
            <p:spPr bwMode="auto">
              <a:xfrm>
                <a:off x="3435" y="3070"/>
                <a:ext cx="10" cy="4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17 h 25"/>
                  <a:gd name="T4" fmla="*/ 3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17"/>
                    </a:lnTo>
                    <a:lnTo>
                      <a:pt x="3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8" name="Line 721"/>
              <p:cNvSpPr>
                <a:spLocks noChangeShapeType="1"/>
              </p:cNvSpPr>
              <p:nvPr/>
            </p:nvSpPr>
            <p:spPr bwMode="auto">
              <a:xfrm>
                <a:off x="3435" y="30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59" name="Freeform 722"/>
              <p:cNvSpPr>
                <a:spLocks/>
              </p:cNvSpPr>
              <p:nvPr/>
            </p:nvSpPr>
            <p:spPr bwMode="auto">
              <a:xfrm>
                <a:off x="3435" y="3063"/>
                <a:ext cx="37" cy="54"/>
              </a:xfrm>
              <a:custGeom>
                <a:avLst/>
                <a:gdLst>
                  <a:gd name="T0" fmla="*/ 105 w 190"/>
                  <a:gd name="T1" fmla="*/ 0 h 232"/>
                  <a:gd name="T2" fmla="*/ 53 w 190"/>
                  <a:gd name="T3" fmla="*/ 24 h 232"/>
                  <a:gd name="T4" fmla="*/ 0 w 190"/>
                  <a:gd name="T5" fmla="*/ 49 h 232"/>
                  <a:gd name="T6" fmla="*/ 86 w 190"/>
                  <a:gd name="T7" fmla="*/ 232 h 232"/>
                  <a:gd name="T8" fmla="*/ 138 w 190"/>
                  <a:gd name="T9" fmla="*/ 208 h 232"/>
                  <a:gd name="T10" fmla="*/ 190 w 190"/>
                  <a:gd name="T11" fmla="*/ 183 h 232"/>
                  <a:gd name="T12" fmla="*/ 105 w 190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05" y="0"/>
                    </a:moveTo>
                    <a:lnTo>
                      <a:pt x="53" y="24"/>
                    </a:lnTo>
                    <a:lnTo>
                      <a:pt x="0" y="49"/>
                    </a:lnTo>
                    <a:lnTo>
                      <a:pt x="86" y="232"/>
                    </a:lnTo>
                    <a:lnTo>
                      <a:pt x="138" y="208"/>
                    </a:lnTo>
                    <a:lnTo>
                      <a:pt x="190" y="18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0" name="Freeform 723"/>
              <p:cNvSpPr>
                <a:spLocks/>
              </p:cNvSpPr>
              <p:nvPr/>
            </p:nvSpPr>
            <p:spPr bwMode="auto">
              <a:xfrm>
                <a:off x="3435" y="3063"/>
                <a:ext cx="37" cy="54"/>
              </a:xfrm>
              <a:custGeom>
                <a:avLst/>
                <a:gdLst>
                  <a:gd name="T0" fmla="*/ 105 w 190"/>
                  <a:gd name="T1" fmla="*/ 0 h 232"/>
                  <a:gd name="T2" fmla="*/ 53 w 190"/>
                  <a:gd name="T3" fmla="*/ 24 h 232"/>
                  <a:gd name="T4" fmla="*/ 0 w 190"/>
                  <a:gd name="T5" fmla="*/ 49 h 232"/>
                  <a:gd name="T6" fmla="*/ 86 w 190"/>
                  <a:gd name="T7" fmla="*/ 232 h 232"/>
                  <a:gd name="T8" fmla="*/ 138 w 190"/>
                  <a:gd name="T9" fmla="*/ 208 h 232"/>
                  <a:gd name="T10" fmla="*/ 190 w 190"/>
                  <a:gd name="T11" fmla="*/ 183 h 232"/>
                  <a:gd name="T12" fmla="*/ 105 w 190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"/>
                  <a:gd name="T22" fmla="*/ 0 h 232"/>
                  <a:gd name="T23" fmla="*/ 190 w 190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" h="232">
                    <a:moveTo>
                      <a:pt x="105" y="0"/>
                    </a:moveTo>
                    <a:lnTo>
                      <a:pt x="53" y="24"/>
                    </a:lnTo>
                    <a:lnTo>
                      <a:pt x="0" y="49"/>
                    </a:lnTo>
                    <a:lnTo>
                      <a:pt x="86" y="232"/>
                    </a:lnTo>
                    <a:lnTo>
                      <a:pt x="138" y="208"/>
                    </a:lnTo>
                    <a:lnTo>
                      <a:pt x="190" y="183"/>
                    </a:lnTo>
                    <a:lnTo>
                      <a:pt x="10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1" name="Freeform 724"/>
              <p:cNvSpPr>
                <a:spLocks/>
              </p:cNvSpPr>
              <p:nvPr/>
            </p:nvSpPr>
            <p:spPr bwMode="auto">
              <a:xfrm>
                <a:off x="3452" y="3110"/>
                <a:ext cx="9" cy="8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24 h 33"/>
                  <a:gd name="T4" fmla="*/ 4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24"/>
                    </a:lnTo>
                    <a:lnTo>
                      <a:pt x="4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2" name="Line 725"/>
              <p:cNvSpPr>
                <a:spLocks noChangeShapeType="1"/>
              </p:cNvSpPr>
              <p:nvPr/>
            </p:nvSpPr>
            <p:spPr bwMode="auto">
              <a:xfrm>
                <a:off x="3452" y="31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3" name="Freeform 726"/>
              <p:cNvSpPr>
                <a:spLocks/>
              </p:cNvSpPr>
              <p:nvPr/>
            </p:nvSpPr>
            <p:spPr bwMode="auto">
              <a:xfrm>
                <a:off x="3452" y="3102"/>
                <a:ext cx="38" cy="49"/>
              </a:xfrm>
              <a:custGeom>
                <a:avLst/>
                <a:gdLst>
                  <a:gd name="T0" fmla="*/ 96 w 200"/>
                  <a:gd name="T1" fmla="*/ 0 h 218"/>
                  <a:gd name="T2" fmla="*/ 48 w 200"/>
                  <a:gd name="T3" fmla="*/ 34 h 218"/>
                  <a:gd name="T4" fmla="*/ 0 w 200"/>
                  <a:gd name="T5" fmla="*/ 67 h 218"/>
                  <a:gd name="T6" fmla="*/ 105 w 200"/>
                  <a:gd name="T7" fmla="*/ 218 h 218"/>
                  <a:gd name="T8" fmla="*/ 152 w 200"/>
                  <a:gd name="T9" fmla="*/ 185 h 218"/>
                  <a:gd name="T10" fmla="*/ 200 w 200"/>
                  <a:gd name="T11" fmla="*/ 151 h 218"/>
                  <a:gd name="T12" fmla="*/ 96 w 20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96" y="0"/>
                    </a:moveTo>
                    <a:lnTo>
                      <a:pt x="48" y="34"/>
                    </a:lnTo>
                    <a:lnTo>
                      <a:pt x="0" y="67"/>
                    </a:lnTo>
                    <a:lnTo>
                      <a:pt x="105" y="218"/>
                    </a:lnTo>
                    <a:lnTo>
                      <a:pt x="152" y="185"/>
                    </a:lnTo>
                    <a:lnTo>
                      <a:pt x="200" y="151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4" name="Freeform 727"/>
              <p:cNvSpPr>
                <a:spLocks/>
              </p:cNvSpPr>
              <p:nvPr/>
            </p:nvSpPr>
            <p:spPr bwMode="auto">
              <a:xfrm>
                <a:off x="3452" y="3102"/>
                <a:ext cx="38" cy="49"/>
              </a:xfrm>
              <a:custGeom>
                <a:avLst/>
                <a:gdLst>
                  <a:gd name="T0" fmla="*/ 96 w 200"/>
                  <a:gd name="T1" fmla="*/ 0 h 218"/>
                  <a:gd name="T2" fmla="*/ 48 w 200"/>
                  <a:gd name="T3" fmla="*/ 34 h 218"/>
                  <a:gd name="T4" fmla="*/ 0 w 200"/>
                  <a:gd name="T5" fmla="*/ 67 h 218"/>
                  <a:gd name="T6" fmla="*/ 105 w 200"/>
                  <a:gd name="T7" fmla="*/ 218 h 218"/>
                  <a:gd name="T8" fmla="*/ 152 w 200"/>
                  <a:gd name="T9" fmla="*/ 185 h 218"/>
                  <a:gd name="T10" fmla="*/ 200 w 200"/>
                  <a:gd name="T11" fmla="*/ 151 h 218"/>
                  <a:gd name="T12" fmla="*/ 96 w 20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0"/>
                  <a:gd name="T22" fmla="*/ 0 h 218"/>
                  <a:gd name="T23" fmla="*/ 200 w 20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0" h="218">
                    <a:moveTo>
                      <a:pt x="96" y="0"/>
                    </a:moveTo>
                    <a:lnTo>
                      <a:pt x="48" y="34"/>
                    </a:lnTo>
                    <a:lnTo>
                      <a:pt x="0" y="67"/>
                    </a:lnTo>
                    <a:lnTo>
                      <a:pt x="105" y="218"/>
                    </a:lnTo>
                    <a:lnTo>
                      <a:pt x="152" y="185"/>
                    </a:lnTo>
                    <a:lnTo>
                      <a:pt x="200" y="151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5" name="Freeform 728"/>
              <p:cNvSpPr>
                <a:spLocks/>
              </p:cNvSpPr>
              <p:nvPr/>
            </p:nvSpPr>
            <p:spPr bwMode="auto">
              <a:xfrm>
                <a:off x="3472" y="3145"/>
                <a:ext cx="9" cy="9"/>
              </a:xfrm>
              <a:custGeom>
                <a:avLst/>
                <a:gdLst>
                  <a:gd name="T0" fmla="*/ 47 w 47"/>
                  <a:gd name="T1" fmla="*/ 0 h 42"/>
                  <a:gd name="T2" fmla="*/ 0 w 47"/>
                  <a:gd name="T3" fmla="*/ 33 h 42"/>
                  <a:gd name="T4" fmla="*/ 7 w 47"/>
                  <a:gd name="T5" fmla="*/ 42 h 42"/>
                  <a:gd name="T6" fmla="*/ 47 w 47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2"/>
                  <a:gd name="T14" fmla="*/ 47 w 47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2">
                    <a:moveTo>
                      <a:pt x="47" y="0"/>
                    </a:moveTo>
                    <a:lnTo>
                      <a:pt x="0" y="33"/>
                    </a:lnTo>
                    <a:lnTo>
                      <a:pt x="7" y="4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6" name="Line 729"/>
              <p:cNvSpPr>
                <a:spLocks noChangeShapeType="1"/>
              </p:cNvSpPr>
              <p:nvPr/>
            </p:nvSpPr>
            <p:spPr bwMode="auto">
              <a:xfrm>
                <a:off x="3472" y="3151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7" name="Freeform 730"/>
              <p:cNvSpPr>
                <a:spLocks/>
              </p:cNvSpPr>
              <p:nvPr/>
            </p:nvSpPr>
            <p:spPr bwMode="auto">
              <a:xfrm>
                <a:off x="3473" y="3135"/>
                <a:ext cx="38" cy="44"/>
              </a:xfrm>
              <a:custGeom>
                <a:avLst/>
                <a:gdLst>
                  <a:gd name="T0" fmla="*/ 80 w 199"/>
                  <a:gd name="T1" fmla="*/ 0 h 197"/>
                  <a:gd name="T2" fmla="*/ 40 w 199"/>
                  <a:gd name="T3" fmla="*/ 43 h 197"/>
                  <a:gd name="T4" fmla="*/ 0 w 199"/>
                  <a:gd name="T5" fmla="*/ 85 h 197"/>
                  <a:gd name="T6" fmla="*/ 119 w 199"/>
                  <a:gd name="T7" fmla="*/ 197 h 197"/>
                  <a:gd name="T8" fmla="*/ 159 w 199"/>
                  <a:gd name="T9" fmla="*/ 155 h 197"/>
                  <a:gd name="T10" fmla="*/ 199 w 199"/>
                  <a:gd name="T11" fmla="*/ 113 h 197"/>
                  <a:gd name="T12" fmla="*/ 80 w 199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7"/>
                  <a:gd name="T23" fmla="*/ 199 w 199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7">
                    <a:moveTo>
                      <a:pt x="80" y="0"/>
                    </a:moveTo>
                    <a:lnTo>
                      <a:pt x="40" y="43"/>
                    </a:lnTo>
                    <a:lnTo>
                      <a:pt x="0" y="85"/>
                    </a:lnTo>
                    <a:lnTo>
                      <a:pt x="119" y="197"/>
                    </a:lnTo>
                    <a:lnTo>
                      <a:pt x="159" y="155"/>
                    </a:lnTo>
                    <a:lnTo>
                      <a:pt x="199" y="11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8" name="Freeform 731"/>
              <p:cNvSpPr>
                <a:spLocks/>
              </p:cNvSpPr>
              <p:nvPr/>
            </p:nvSpPr>
            <p:spPr bwMode="auto">
              <a:xfrm>
                <a:off x="3473" y="3135"/>
                <a:ext cx="38" cy="44"/>
              </a:xfrm>
              <a:custGeom>
                <a:avLst/>
                <a:gdLst>
                  <a:gd name="T0" fmla="*/ 80 w 199"/>
                  <a:gd name="T1" fmla="*/ 0 h 197"/>
                  <a:gd name="T2" fmla="*/ 40 w 199"/>
                  <a:gd name="T3" fmla="*/ 43 h 197"/>
                  <a:gd name="T4" fmla="*/ 0 w 199"/>
                  <a:gd name="T5" fmla="*/ 85 h 197"/>
                  <a:gd name="T6" fmla="*/ 119 w 199"/>
                  <a:gd name="T7" fmla="*/ 197 h 197"/>
                  <a:gd name="T8" fmla="*/ 159 w 199"/>
                  <a:gd name="T9" fmla="*/ 155 h 197"/>
                  <a:gd name="T10" fmla="*/ 199 w 199"/>
                  <a:gd name="T11" fmla="*/ 113 h 197"/>
                  <a:gd name="T12" fmla="*/ 80 w 199"/>
                  <a:gd name="T13" fmla="*/ 0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197"/>
                  <a:gd name="T23" fmla="*/ 199 w 199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197">
                    <a:moveTo>
                      <a:pt x="80" y="0"/>
                    </a:moveTo>
                    <a:lnTo>
                      <a:pt x="40" y="43"/>
                    </a:lnTo>
                    <a:lnTo>
                      <a:pt x="0" y="85"/>
                    </a:lnTo>
                    <a:lnTo>
                      <a:pt x="119" y="197"/>
                    </a:lnTo>
                    <a:lnTo>
                      <a:pt x="159" y="155"/>
                    </a:lnTo>
                    <a:lnTo>
                      <a:pt x="199" y="113"/>
                    </a:lnTo>
                    <a:lnTo>
                      <a:pt x="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69" name="Freeform 732"/>
              <p:cNvSpPr>
                <a:spLocks/>
              </p:cNvSpPr>
              <p:nvPr/>
            </p:nvSpPr>
            <p:spPr bwMode="auto">
              <a:xfrm>
                <a:off x="3495" y="3170"/>
                <a:ext cx="8" cy="11"/>
              </a:xfrm>
              <a:custGeom>
                <a:avLst/>
                <a:gdLst>
                  <a:gd name="T0" fmla="*/ 40 w 40"/>
                  <a:gd name="T1" fmla="*/ 0 h 51"/>
                  <a:gd name="T2" fmla="*/ 0 w 40"/>
                  <a:gd name="T3" fmla="*/ 42 h 51"/>
                  <a:gd name="T4" fmla="*/ 6 w 40"/>
                  <a:gd name="T5" fmla="*/ 46 h 51"/>
                  <a:gd name="T6" fmla="*/ 14 w 40"/>
                  <a:gd name="T7" fmla="*/ 51 h 51"/>
                  <a:gd name="T8" fmla="*/ 40 w 40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51"/>
                  <a:gd name="T17" fmla="*/ 40 w 40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51">
                    <a:moveTo>
                      <a:pt x="40" y="0"/>
                    </a:moveTo>
                    <a:lnTo>
                      <a:pt x="0" y="42"/>
                    </a:lnTo>
                    <a:lnTo>
                      <a:pt x="6" y="46"/>
                    </a:lnTo>
                    <a:lnTo>
                      <a:pt x="14" y="51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0" name="Freeform 733"/>
              <p:cNvSpPr>
                <a:spLocks/>
              </p:cNvSpPr>
              <p:nvPr/>
            </p:nvSpPr>
            <p:spPr bwMode="auto">
              <a:xfrm>
                <a:off x="3495" y="3179"/>
                <a:ext cx="3" cy="2"/>
              </a:xfrm>
              <a:custGeom>
                <a:avLst/>
                <a:gdLst>
                  <a:gd name="T0" fmla="*/ 0 w 14"/>
                  <a:gd name="T1" fmla="*/ 0 h 9"/>
                  <a:gd name="T2" fmla="*/ 6 w 14"/>
                  <a:gd name="T3" fmla="*/ 4 h 9"/>
                  <a:gd name="T4" fmla="*/ 14 w 14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9"/>
                  <a:gd name="T11" fmla="*/ 14 w 14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9">
                    <a:moveTo>
                      <a:pt x="0" y="0"/>
                    </a:moveTo>
                    <a:lnTo>
                      <a:pt x="6" y="4"/>
                    </a:lnTo>
                    <a:lnTo>
                      <a:pt x="14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1" name="Freeform 734"/>
              <p:cNvSpPr>
                <a:spLocks/>
              </p:cNvSpPr>
              <p:nvPr/>
            </p:nvSpPr>
            <p:spPr bwMode="auto">
              <a:xfrm>
                <a:off x="3498" y="3157"/>
                <a:ext cx="34" cy="40"/>
              </a:xfrm>
              <a:custGeom>
                <a:avLst/>
                <a:gdLst>
                  <a:gd name="T0" fmla="*/ 53 w 183"/>
                  <a:gd name="T1" fmla="*/ 0 h 171"/>
                  <a:gd name="T2" fmla="*/ 26 w 183"/>
                  <a:gd name="T3" fmla="*/ 51 h 171"/>
                  <a:gd name="T4" fmla="*/ 0 w 183"/>
                  <a:gd name="T5" fmla="*/ 102 h 171"/>
                  <a:gd name="T6" fmla="*/ 129 w 183"/>
                  <a:gd name="T7" fmla="*/ 171 h 171"/>
                  <a:gd name="T8" fmla="*/ 156 w 183"/>
                  <a:gd name="T9" fmla="*/ 120 h 171"/>
                  <a:gd name="T10" fmla="*/ 183 w 183"/>
                  <a:gd name="T11" fmla="*/ 69 h 171"/>
                  <a:gd name="T12" fmla="*/ 53 w 183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71"/>
                  <a:gd name="T23" fmla="*/ 183 w 183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71">
                    <a:moveTo>
                      <a:pt x="53" y="0"/>
                    </a:moveTo>
                    <a:lnTo>
                      <a:pt x="26" y="51"/>
                    </a:lnTo>
                    <a:lnTo>
                      <a:pt x="0" y="102"/>
                    </a:lnTo>
                    <a:lnTo>
                      <a:pt x="129" y="171"/>
                    </a:lnTo>
                    <a:lnTo>
                      <a:pt x="156" y="120"/>
                    </a:lnTo>
                    <a:lnTo>
                      <a:pt x="183" y="6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2" name="Freeform 735"/>
              <p:cNvSpPr>
                <a:spLocks/>
              </p:cNvSpPr>
              <p:nvPr/>
            </p:nvSpPr>
            <p:spPr bwMode="auto">
              <a:xfrm>
                <a:off x="3498" y="3157"/>
                <a:ext cx="34" cy="40"/>
              </a:xfrm>
              <a:custGeom>
                <a:avLst/>
                <a:gdLst>
                  <a:gd name="T0" fmla="*/ 53 w 183"/>
                  <a:gd name="T1" fmla="*/ 0 h 171"/>
                  <a:gd name="T2" fmla="*/ 26 w 183"/>
                  <a:gd name="T3" fmla="*/ 51 h 171"/>
                  <a:gd name="T4" fmla="*/ 0 w 183"/>
                  <a:gd name="T5" fmla="*/ 102 h 171"/>
                  <a:gd name="T6" fmla="*/ 129 w 183"/>
                  <a:gd name="T7" fmla="*/ 171 h 171"/>
                  <a:gd name="T8" fmla="*/ 156 w 183"/>
                  <a:gd name="T9" fmla="*/ 120 h 171"/>
                  <a:gd name="T10" fmla="*/ 183 w 183"/>
                  <a:gd name="T11" fmla="*/ 69 h 171"/>
                  <a:gd name="T12" fmla="*/ 53 w 183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171"/>
                  <a:gd name="T23" fmla="*/ 183 w 183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171">
                    <a:moveTo>
                      <a:pt x="53" y="0"/>
                    </a:moveTo>
                    <a:lnTo>
                      <a:pt x="26" y="51"/>
                    </a:lnTo>
                    <a:lnTo>
                      <a:pt x="0" y="102"/>
                    </a:lnTo>
                    <a:lnTo>
                      <a:pt x="129" y="171"/>
                    </a:lnTo>
                    <a:lnTo>
                      <a:pt x="156" y="120"/>
                    </a:lnTo>
                    <a:lnTo>
                      <a:pt x="183" y="69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3" name="Freeform 736"/>
              <p:cNvSpPr>
                <a:spLocks/>
              </p:cNvSpPr>
              <p:nvPr/>
            </p:nvSpPr>
            <p:spPr bwMode="auto">
              <a:xfrm>
                <a:off x="3523" y="3186"/>
                <a:ext cx="5" cy="12"/>
              </a:xfrm>
              <a:custGeom>
                <a:avLst/>
                <a:gdLst>
                  <a:gd name="T0" fmla="*/ 27 w 27"/>
                  <a:gd name="T1" fmla="*/ 0 h 56"/>
                  <a:gd name="T2" fmla="*/ 0 w 27"/>
                  <a:gd name="T3" fmla="*/ 51 h 56"/>
                  <a:gd name="T4" fmla="*/ 6 w 27"/>
                  <a:gd name="T5" fmla="*/ 53 h 56"/>
                  <a:gd name="T6" fmla="*/ 17 w 27"/>
                  <a:gd name="T7" fmla="*/ 56 h 56"/>
                  <a:gd name="T8" fmla="*/ 27 w 27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6"/>
                  <a:gd name="T17" fmla="*/ 27 w 2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6">
                    <a:moveTo>
                      <a:pt x="27" y="0"/>
                    </a:moveTo>
                    <a:lnTo>
                      <a:pt x="0" y="51"/>
                    </a:lnTo>
                    <a:lnTo>
                      <a:pt x="6" y="53"/>
                    </a:lnTo>
                    <a:lnTo>
                      <a:pt x="17" y="5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4" name="Freeform 737"/>
              <p:cNvSpPr>
                <a:spLocks/>
              </p:cNvSpPr>
              <p:nvPr/>
            </p:nvSpPr>
            <p:spPr bwMode="auto">
              <a:xfrm>
                <a:off x="3523" y="3197"/>
                <a:ext cx="3" cy="1"/>
              </a:xfrm>
              <a:custGeom>
                <a:avLst/>
                <a:gdLst>
                  <a:gd name="T0" fmla="*/ 0 w 17"/>
                  <a:gd name="T1" fmla="*/ 0 h 5"/>
                  <a:gd name="T2" fmla="*/ 6 w 17"/>
                  <a:gd name="T3" fmla="*/ 2 h 5"/>
                  <a:gd name="T4" fmla="*/ 17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0" y="0"/>
                    </a:moveTo>
                    <a:lnTo>
                      <a:pt x="6" y="2"/>
                    </a:lnTo>
                    <a:lnTo>
                      <a:pt x="17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5" name="Freeform 738"/>
              <p:cNvSpPr>
                <a:spLocks/>
              </p:cNvSpPr>
              <p:nvPr/>
            </p:nvSpPr>
            <p:spPr bwMode="auto">
              <a:xfrm>
                <a:off x="3526" y="3172"/>
                <a:ext cx="28" cy="31"/>
              </a:xfrm>
              <a:custGeom>
                <a:avLst/>
                <a:gdLst>
                  <a:gd name="T0" fmla="*/ 20 w 154"/>
                  <a:gd name="T1" fmla="*/ 0 h 137"/>
                  <a:gd name="T2" fmla="*/ 10 w 154"/>
                  <a:gd name="T3" fmla="*/ 57 h 137"/>
                  <a:gd name="T4" fmla="*/ 0 w 154"/>
                  <a:gd name="T5" fmla="*/ 113 h 137"/>
                  <a:gd name="T6" fmla="*/ 134 w 154"/>
                  <a:gd name="T7" fmla="*/ 137 h 137"/>
                  <a:gd name="T8" fmla="*/ 144 w 154"/>
                  <a:gd name="T9" fmla="*/ 80 h 137"/>
                  <a:gd name="T10" fmla="*/ 154 w 154"/>
                  <a:gd name="T11" fmla="*/ 23 h 137"/>
                  <a:gd name="T12" fmla="*/ 20 w 154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37"/>
                  <a:gd name="T23" fmla="*/ 154 w 154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37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3"/>
                    </a:lnTo>
                    <a:lnTo>
                      <a:pt x="134" y="137"/>
                    </a:lnTo>
                    <a:lnTo>
                      <a:pt x="144" y="80"/>
                    </a:lnTo>
                    <a:lnTo>
                      <a:pt x="154" y="2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6" name="Freeform 739"/>
              <p:cNvSpPr>
                <a:spLocks/>
              </p:cNvSpPr>
              <p:nvPr/>
            </p:nvSpPr>
            <p:spPr bwMode="auto">
              <a:xfrm>
                <a:off x="3526" y="3172"/>
                <a:ext cx="28" cy="31"/>
              </a:xfrm>
              <a:custGeom>
                <a:avLst/>
                <a:gdLst>
                  <a:gd name="T0" fmla="*/ 20 w 154"/>
                  <a:gd name="T1" fmla="*/ 0 h 137"/>
                  <a:gd name="T2" fmla="*/ 10 w 154"/>
                  <a:gd name="T3" fmla="*/ 57 h 137"/>
                  <a:gd name="T4" fmla="*/ 0 w 154"/>
                  <a:gd name="T5" fmla="*/ 113 h 137"/>
                  <a:gd name="T6" fmla="*/ 134 w 154"/>
                  <a:gd name="T7" fmla="*/ 137 h 137"/>
                  <a:gd name="T8" fmla="*/ 144 w 154"/>
                  <a:gd name="T9" fmla="*/ 80 h 137"/>
                  <a:gd name="T10" fmla="*/ 154 w 154"/>
                  <a:gd name="T11" fmla="*/ 23 h 137"/>
                  <a:gd name="T12" fmla="*/ 20 w 154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37"/>
                  <a:gd name="T23" fmla="*/ 154 w 154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37">
                    <a:moveTo>
                      <a:pt x="20" y="0"/>
                    </a:moveTo>
                    <a:lnTo>
                      <a:pt x="10" y="57"/>
                    </a:lnTo>
                    <a:lnTo>
                      <a:pt x="0" y="113"/>
                    </a:lnTo>
                    <a:lnTo>
                      <a:pt x="134" y="137"/>
                    </a:lnTo>
                    <a:lnTo>
                      <a:pt x="144" y="80"/>
                    </a:lnTo>
                    <a:lnTo>
                      <a:pt x="154" y="23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7" name="Freeform 740"/>
              <p:cNvSpPr>
                <a:spLocks/>
              </p:cNvSpPr>
              <p:nvPr/>
            </p:nvSpPr>
            <p:spPr bwMode="auto">
              <a:xfrm>
                <a:off x="3550" y="3178"/>
                <a:ext cx="14" cy="25"/>
              </a:xfrm>
              <a:custGeom>
                <a:avLst/>
                <a:gdLst>
                  <a:gd name="T0" fmla="*/ 10 w 68"/>
                  <a:gd name="T1" fmla="*/ 57 h 115"/>
                  <a:gd name="T2" fmla="*/ 20 w 68"/>
                  <a:gd name="T3" fmla="*/ 0 h 115"/>
                  <a:gd name="T4" fmla="*/ 33 w 68"/>
                  <a:gd name="T5" fmla="*/ 4 h 115"/>
                  <a:gd name="T6" fmla="*/ 44 w 68"/>
                  <a:gd name="T7" fmla="*/ 10 h 115"/>
                  <a:gd name="T8" fmla="*/ 54 w 68"/>
                  <a:gd name="T9" fmla="*/ 18 h 115"/>
                  <a:gd name="T10" fmla="*/ 61 w 68"/>
                  <a:gd name="T11" fmla="*/ 29 h 115"/>
                  <a:gd name="T12" fmla="*/ 66 w 68"/>
                  <a:gd name="T13" fmla="*/ 41 h 115"/>
                  <a:gd name="T14" fmla="*/ 68 w 68"/>
                  <a:gd name="T15" fmla="*/ 54 h 115"/>
                  <a:gd name="T16" fmla="*/ 67 w 68"/>
                  <a:gd name="T17" fmla="*/ 67 h 115"/>
                  <a:gd name="T18" fmla="*/ 64 w 68"/>
                  <a:gd name="T19" fmla="*/ 79 h 115"/>
                  <a:gd name="T20" fmla="*/ 57 w 68"/>
                  <a:gd name="T21" fmla="*/ 90 h 115"/>
                  <a:gd name="T22" fmla="*/ 49 w 68"/>
                  <a:gd name="T23" fmla="*/ 100 h 115"/>
                  <a:gd name="T24" fmla="*/ 38 w 68"/>
                  <a:gd name="T25" fmla="*/ 108 h 115"/>
                  <a:gd name="T26" fmla="*/ 26 w 68"/>
                  <a:gd name="T27" fmla="*/ 112 h 115"/>
                  <a:gd name="T28" fmla="*/ 14 w 68"/>
                  <a:gd name="T29" fmla="*/ 115 h 115"/>
                  <a:gd name="T30" fmla="*/ 0 w 68"/>
                  <a:gd name="T31" fmla="*/ 114 h 115"/>
                  <a:gd name="T32" fmla="*/ 10 w 6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15"/>
                  <a:gd name="T53" fmla="*/ 68 w 6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15">
                    <a:moveTo>
                      <a:pt x="10" y="57"/>
                    </a:moveTo>
                    <a:lnTo>
                      <a:pt x="20" y="0"/>
                    </a:lnTo>
                    <a:lnTo>
                      <a:pt x="33" y="4"/>
                    </a:lnTo>
                    <a:lnTo>
                      <a:pt x="44" y="10"/>
                    </a:lnTo>
                    <a:lnTo>
                      <a:pt x="54" y="18"/>
                    </a:lnTo>
                    <a:lnTo>
                      <a:pt x="61" y="29"/>
                    </a:lnTo>
                    <a:lnTo>
                      <a:pt x="66" y="41"/>
                    </a:lnTo>
                    <a:lnTo>
                      <a:pt x="68" y="54"/>
                    </a:lnTo>
                    <a:lnTo>
                      <a:pt x="67" y="67"/>
                    </a:lnTo>
                    <a:lnTo>
                      <a:pt x="64" y="79"/>
                    </a:lnTo>
                    <a:lnTo>
                      <a:pt x="57" y="90"/>
                    </a:lnTo>
                    <a:lnTo>
                      <a:pt x="49" y="100"/>
                    </a:lnTo>
                    <a:lnTo>
                      <a:pt x="38" y="108"/>
                    </a:lnTo>
                    <a:lnTo>
                      <a:pt x="26" y="112"/>
                    </a:lnTo>
                    <a:lnTo>
                      <a:pt x="14" y="115"/>
                    </a:lnTo>
                    <a:lnTo>
                      <a:pt x="0" y="114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8" name="Freeform 741"/>
              <p:cNvSpPr>
                <a:spLocks/>
              </p:cNvSpPr>
              <p:nvPr/>
            </p:nvSpPr>
            <p:spPr bwMode="auto">
              <a:xfrm>
                <a:off x="3550" y="3178"/>
                <a:ext cx="14" cy="25"/>
              </a:xfrm>
              <a:custGeom>
                <a:avLst/>
                <a:gdLst>
                  <a:gd name="T0" fmla="*/ 20 w 68"/>
                  <a:gd name="T1" fmla="*/ 0 h 115"/>
                  <a:gd name="T2" fmla="*/ 33 w 68"/>
                  <a:gd name="T3" fmla="*/ 4 h 115"/>
                  <a:gd name="T4" fmla="*/ 44 w 68"/>
                  <a:gd name="T5" fmla="*/ 10 h 115"/>
                  <a:gd name="T6" fmla="*/ 54 w 68"/>
                  <a:gd name="T7" fmla="*/ 18 h 115"/>
                  <a:gd name="T8" fmla="*/ 61 w 68"/>
                  <a:gd name="T9" fmla="*/ 29 h 115"/>
                  <a:gd name="T10" fmla="*/ 66 w 68"/>
                  <a:gd name="T11" fmla="*/ 41 h 115"/>
                  <a:gd name="T12" fmla="*/ 68 w 68"/>
                  <a:gd name="T13" fmla="*/ 54 h 115"/>
                  <a:gd name="T14" fmla="*/ 67 w 68"/>
                  <a:gd name="T15" fmla="*/ 67 h 115"/>
                  <a:gd name="T16" fmla="*/ 64 w 68"/>
                  <a:gd name="T17" fmla="*/ 79 h 115"/>
                  <a:gd name="T18" fmla="*/ 57 w 68"/>
                  <a:gd name="T19" fmla="*/ 90 h 115"/>
                  <a:gd name="T20" fmla="*/ 49 w 68"/>
                  <a:gd name="T21" fmla="*/ 100 h 115"/>
                  <a:gd name="T22" fmla="*/ 38 w 68"/>
                  <a:gd name="T23" fmla="*/ 108 h 115"/>
                  <a:gd name="T24" fmla="*/ 26 w 68"/>
                  <a:gd name="T25" fmla="*/ 112 h 115"/>
                  <a:gd name="T26" fmla="*/ 14 w 68"/>
                  <a:gd name="T27" fmla="*/ 115 h 115"/>
                  <a:gd name="T28" fmla="*/ 0 w 68"/>
                  <a:gd name="T29" fmla="*/ 114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"/>
                  <a:gd name="T46" fmla="*/ 0 h 115"/>
                  <a:gd name="T47" fmla="*/ 68 w 6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" h="115">
                    <a:moveTo>
                      <a:pt x="20" y="0"/>
                    </a:moveTo>
                    <a:lnTo>
                      <a:pt x="33" y="4"/>
                    </a:lnTo>
                    <a:lnTo>
                      <a:pt x="44" y="10"/>
                    </a:lnTo>
                    <a:lnTo>
                      <a:pt x="54" y="18"/>
                    </a:lnTo>
                    <a:lnTo>
                      <a:pt x="61" y="29"/>
                    </a:lnTo>
                    <a:lnTo>
                      <a:pt x="66" y="41"/>
                    </a:lnTo>
                    <a:lnTo>
                      <a:pt x="68" y="54"/>
                    </a:lnTo>
                    <a:lnTo>
                      <a:pt x="67" y="67"/>
                    </a:lnTo>
                    <a:lnTo>
                      <a:pt x="64" y="79"/>
                    </a:lnTo>
                    <a:lnTo>
                      <a:pt x="57" y="90"/>
                    </a:lnTo>
                    <a:lnTo>
                      <a:pt x="49" y="100"/>
                    </a:lnTo>
                    <a:lnTo>
                      <a:pt x="38" y="108"/>
                    </a:lnTo>
                    <a:lnTo>
                      <a:pt x="26" y="112"/>
                    </a:lnTo>
                    <a:lnTo>
                      <a:pt x="14" y="115"/>
                    </a:lnTo>
                    <a:lnTo>
                      <a:pt x="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79" name="Freeform 742"/>
              <p:cNvSpPr>
                <a:spLocks/>
              </p:cNvSpPr>
              <p:nvPr/>
            </p:nvSpPr>
            <p:spPr bwMode="auto">
              <a:xfrm>
                <a:off x="3543" y="2635"/>
                <a:ext cx="11" cy="25"/>
              </a:xfrm>
              <a:custGeom>
                <a:avLst/>
                <a:gdLst>
                  <a:gd name="T0" fmla="*/ 57 w 67"/>
                  <a:gd name="T1" fmla="*/ 57 h 114"/>
                  <a:gd name="T2" fmla="*/ 47 w 67"/>
                  <a:gd name="T3" fmla="*/ 114 h 114"/>
                  <a:gd name="T4" fmla="*/ 35 w 67"/>
                  <a:gd name="T5" fmla="*/ 111 h 114"/>
                  <a:gd name="T6" fmla="*/ 24 w 67"/>
                  <a:gd name="T7" fmla="*/ 104 h 114"/>
                  <a:gd name="T8" fmla="*/ 14 w 67"/>
                  <a:gd name="T9" fmla="*/ 96 h 114"/>
                  <a:gd name="T10" fmla="*/ 6 w 67"/>
                  <a:gd name="T11" fmla="*/ 85 h 114"/>
                  <a:gd name="T12" fmla="*/ 2 w 67"/>
                  <a:gd name="T13" fmla="*/ 73 h 114"/>
                  <a:gd name="T14" fmla="*/ 0 w 67"/>
                  <a:gd name="T15" fmla="*/ 61 h 114"/>
                  <a:gd name="T16" fmla="*/ 1 w 67"/>
                  <a:gd name="T17" fmla="*/ 47 h 114"/>
                  <a:gd name="T18" fmla="*/ 4 w 67"/>
                  <a:gd name="T19" fmla="*/ 35 h 114"/>
                  <a:gd name="T20" fmla="*/ 11 w 67"/>
                  <a:gd name="T21" fmla="*/ 24 h 114"/>
                  <a:gd name="T22" fmla="*/ 19 w 67"/>
                  <a:gd name="T23" fmla="*/ 14 h 114"/>
                  <a:gd name="T24" fmla="*/ 30 w 67"/>
                  <a:gd name="T25" fmla="*/ 6 h 114"/>
                  <a:gd name="T26" fmla="*/ 42 w 67"/>
                  <a:gd name="T27" fmla="*/ 2 h 114"/>
                  <a:gd name="T28" fmla="*/ 54 w 67"/>
                  <a:gd name="T29" fmla="*/ 0 h 114"/>
                  <a:gd name="T30" fmla="*/ 67 w 67"/>
                  <a:gd name="T31" fmla="*/ 1 h 114"/>
                  <a:gd name="T32" fmla="*/ 57 w 67"/>
                  <a:gd name="T33" fmla="*/ 57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"/>
                  <a:gd name="T52" fmla="*/ 0 h 114"/>
                  <a:gd name="T53" fmla="*/ 67 w 67"/>
                  <a:gd name="T54" fmla="*/ 114 h 1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" h="114">
                    <a:moveTo>
                      <a:pt x="57" y="57"/>
                    </a:moveTo>
                    <a:lnTo>
                      <a:pt x="47" y="114"/>
                    </a:lnTo>
                    <a:lnTo>
                      <a:pt x="35" y="111"/>
                    </a:lnTo>
                    <a:lnTo>
                      <a:pt x="24" y="104"/>
                    </a:lnTo>
                    <a:lnTo>
                      <a:pt x="14" y="96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1" y="47"/>
                    </a:lnTo>
                    <a:lnTo>
                      <a:pt x="4" y="35"/>
                    </a:lnTo>
                    <a:lnTo>
                      <a:pt x="11" y="24"/>
                    </a:lnTo>
                    <a:lnTo>
                      <a:pt x="19" y="14"/>
                    </a:lnTo>
                    <a:lnTo>
                      <a:pt x="30" y="6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7" y="1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0" name="Freeform 743"/>
              <p:cNvSpPr>
                <a:spLocks/>
              </p:cNvSpPr>
              <p:nvPr/>
            </p:nvSpPr>
            <p:spPr bwMode="auto">
              <a:xfrm>
                <a:off x="3543" y="2635"/>
                <a:ext cx="11" cy="25"/>
              </a:xfrm>
              <a:custGeom>
                <a:avLst/>
                <a:gdLst>
                  <a:gd name="T0" fmla="*/ 47 w 67"/>
                  <a:gd name="T1" fmla="*/ 114 h 114"/>
                  <a:gd name="T2" fmla="*/ 35 w 67"/>
                  <a:gd name="T3" fmla="*/ 111 h 114"/>
                  <a:gd name="T4" fmla="*/ 24 w 67"/>
                  <a:gd name="T5" fmla="*/ 104 h 114"/>
                  <a:gd name="T6" fmla="*/ 14 w 67"/>
                  <a:gd name="T7" fmla="*/ 96 h 114"/>
                  <a:gd name="T8" fmla="*/ 6 w 67"/>
                  <a:gd name="T9" fmla="*/ 85 h 114"/>
                  <a:gd name="T10" fmla="*/ 2 w 67"/>
                  <a:gd name="T11" fmla="*/ 73 h 114"/>
                  <a:gd name="T12" fmla="*/ 0 w 67"/>
                  <a:gd name="T13" fmla="*/ 61 h 114"/>
                  <a:gd name="T14" fmla="*/ 1 w 67"/>
                  <a:gd name="T15" fmla="*/ 47 h 114"/>
                  <a:gd name="T16" fmla="*/ 4 w 67"/>
                  <a:gd name="T17" fmla="*/ 35 h 114"/>
                  <a:gd name="T18" fmla="*/ 11 w 67"/>
                  <a:gd name="T19" fmla="*/ 24 h 114"/>
                  <a:gd name="T20" fmla="*/ 19 w 67"/>
                  <a:gd name="T21" fmla="*/ 14 h 114"/>
                  <a:gd name="T22" fmla="*/ 30 w 67"/>
                  <a:gd name="T23" fmla="*/ 6 h 114"/>
                  <a:gd name="T24" fmla="*/ 42 w 67"/>
                  <a:gd name="T25" fmla="*/ 2 h 114"/>
                  <a:gd name="T26" fmla="*/ 54 w 67"/>
                  <a:gd name="T27" fmla="*/ 0 h 114"/>
                  <a:gd name="T28" fmla="*/ 67 w 67"/>
                  <a:gd name="T29" fmla="*/ 1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"/>
                  <a:gd name="T46" fmla="*/ 0 h 114"/>
                  <a:gd name="T47" fmla="*/ 67 w 67"/>
                  <a:gd name="T48" fmla="*/ 114 h 1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" h="114">
                    <a:moveTo>
                      <a:pt x="47" y="114"/>
                    </a:moveTo>
                    <a:lnTo>
                      <a:pt x="35" y="111"/>
                    </a:lnTo>
                    <a:lnTo>
                      <a:pt x="24" y="104"/>
                    </a:lnTo>
                    <a:lnTo>
                      <a:pt x="14" y="96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1" y="47"/>
                    </a:lnTo>
                    <a:lnTo>
                      <a:pt x="4" y="35"/>
                    </a:lnTo>
                    <a:lnTo>
                      <a:pt x="11" y="24"/>
                    </a:lnTo>
                    <a:lnTo>
                      <a:pt x="19" y="14"/>
                    </a:lnTo>
                    <a:lnTo>
                      <a:pt x="30" y="6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7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1" name="Freeform 744"/>
              <p:cNvSpPr>
                <a:spLocks/>
              </p:cNvSpPr>
              <p:nvPr/>
            </p:nvSpPr>
            <p:spPr bwMode="auto">
              <a:xfrm>
                <a:off x="3550" y="2635"/>
                <a:ext cx="29" cy="29"/>
              </a:xfrm>
              <a:custGeom>
                <a:avLst/>
                <a:gdLst>
                  <a:gd name="T0" fmla="*/ 20 w 155"/>
                  <a:gd name="T1" fmla="*/ 0 h 136"/>
                  <a:gd name="T2" fmla="*/ 10 w 155"/>
                  <a:gd name="T3" fmla="*/ 56 h 136"/>
                  <a:gd name="T4" fmla="*/ 0 w 155"/>
                  <a:gd name="T5" fmla="*/ 113 h 136"/>
                  <a:gd name="T6" fmla="*/ 135 w 155"/>
                  <a:gd name="T7" fmla="*/ 136 h 136"/>
                  <a:gd name="T8" fmla="*/ 145 w 155"/>
                  <a:gd name="T9" fmla="*/ 80 h 136"/>
                  <a:gd name="T10" fmla="*/ 155 w 155"/>
                  <a:gd name="T11" fmla="*/ 23 h 136"/>
                  <a:gd name="T12" fmla="*/ 20 w 155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36"/>
                  <a:gd name="T23" fmla="*/ 155 w 155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36">
                    <a:moveTo>
                      <a:pt x="20" y="0"/>
                    </a:moveTo>
                    <a:lnTo>
                      <a:pt x="10" y="56"/>
                    </a:lnTo>
                    <a:lnTo>
                      <a:pt x="0" y="113"/>
                    </a:lnTo>
                    <a:lnTo>
                      <a:pt x="135" y="136"/>
                    </a:lnTo>
                    <a:lnTo>
                      <a:pt x="145" y="80"/>
                    </a:lnTo>
                    <a:lnTo>
                      <a:pt x="155" y="2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2" name="Freeform 745"/>
              <p:cNvSpPr>
                <a:spLocks/>
              </p:cNvSpPr>
              <p:nvPr/>
            </p:nvSpPr>
            <p:spPr bwMode="auto">
              <a:xfrm>
                <a:off x="3550" y="2635"/>
                <a:ext cx="29" cy="29"/>
              </a:xfrm>
              <a:custGeom>
                <a:avLst/>
                <a:gdLst>
                  <a:gd name="T0" fmla="*/ 20 w 155"/>
                  <a:gd name="T1" fmla="*/ 0 h 136"/>
                  <a:gd name="T2" fmla="*/ 10 w 155"/>
                  <a:gd name="T3" fmla="*/ 56 h 136"/>
                  <a:gd name="T4" fmla="*/ 0 w 155"/>
                  <a:gd name="T5" fmla="*/ 113 h 136"/>
                  <a:gd name="T6" fmla="*/ 135 w 155"/>
                  <a:gd name="T7" fmla="*/ 136 h 136"/>
                  <a:gd name="T8" fmla="*/ 145 w 155"/>
                  <a:gd name="T9" fmla="*/ 80 h 136"/>
                  <a:gd name="T10" fmla="*/ 155 w 155"/>
                  <a:gd name="T11" fmla="*/ 23 h 136"/>
                  <a:gd name="T12" fmla="*/ 20 w 155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36"/>
                  <a:gd name="T23" fmla="*/ 155 w 155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36">
                    <a:moveTo>
                      <a:pt x="20" y="0"/>
                    </a:moveTo>
                    <a:lnTo>
                      <a:pt x="10" y="56"/>
                    </a:lnTo>
                    <a:lnTo>
                      <a:pt x="0" y="113"/>
                    </a:lnTo>
                    <a:lnTo>
                      <a:pt x="135" y="136"/>
                    </a:lnTo>
                    <a:lnTo>
                      <a:pt x="145" y="80"/>
                    </a:lnTo>
                    <a:lnTo>
                      <a:pt x="155" y="23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3" name="Freeform 746"/>
              <p:cNvSpPr>
                <a:spLocks/>
              </p:cNvSpPr>
              <p:nvPr/>
            </p:nvSpPr>
            <p:spPr bwMode="auto">
              <a:xfrm>
                <a:off x="3578" y="2639"/>
                <a:ext cx="5" cy="13"/>
              </a:xfrm>
              <a:custGeom>
                <a:avLst/>
                <a:gdLst>
                  <a:gd name="T0" fmla="*/ 0 w 26"/>
                  <a:gd name="T1" fmla="*/ 57 h 57"/>
                  <a:gd name="T2" fmla="*/ 10 w 26"/>
                  <a:gd name="T3" fmla="*/ 0 h 57"/>
                  <a:gd name="T4" fmla="*/ 16 w 26"/>
                  <a:gd name="T5" fmla="*/ 1 h 57"/>
                  <a:gd name="T6" fmla="*/ 26 w 26"/>
                  <a:gd name="T7" fmla="*/ 6 h 57"/>
                  <a:gd name="T8" fmla="*/ 0 w 26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57"/>
                  <a:gd name="T17" fmla="*/ 26 w 2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57">
                    <a:moveTo>
                      <a:pt x="0" y="57"/>
                    </a:moveTo>
                    <a:lnTo>
                      <a:pt x="10" y="0"/>
                    </a:lnTo>
                    <a:lnTo>
                      <a:pt x="16" y="1"/>
                    </a:lnTo>
                    <a:lnTo>
                      <a:pt x="26" y="6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4" name="Freeform 747"/>
              <p:cNvSpPr>
                <a:spLocks/>
              </p:cNvSpPr>
              <p:nvPr/>
            </p:nvSpPr>
            <p:spPr bwMode="auto">
              <a:xfrm>
                <a:off x="3579" y="2639"/>
                <a:ext cx="4" cy="2"/>
              </a:xfrm>
              <a:custGeom>
                <a:avLst/>
                <a:gdLst>
                  <a:gd name="T0" fmla="*/ 0 w 16"/>
                  <a:gd name="T1" fmla="*/ 0 h 6"/>
                  <a:gd name="T2" fmla="*/ 6 w 16"/>
                  <a:gd name="T3" fmla="*/ 1 h 6"/>
                  <a:gd name="T4" fmla="*/ 16 w 1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6"/>
                  <a:gd name="T11" fmla="*/ 16 w 1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6">
                    <a:moveTo>
                      <a:pt x="0" y="0"/>
                    </a:moveTo>
                    <a:lnTo>
                      <a:pt x="6" y="1"/>
                    </a:lnTo>
                    <a:lnTo>
                      <a:pt x="1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5" name="Freeform 748"/>
              <p:cNvSpPr>
                <a:spLocks/>
              </p:cNvSpPr>
              <p:nvPr/>
            </p:nvSpPr>
            <p:spPr bwMode="auto">
              <a:xfrm>
                <a:off x="3573" y="2641"/>
                <a:ext cx="29" cy="34"/>
              </a:xfrm>
              <a:custGeom>
                <a:avLst/>
                <a:gdLst>
                  <a:gd name="T0" fmla="*/ 53 w 154"/>
                  <a:gd name="T1" fmla="*/ 0 h 155"/>
                  <a:gd name="T2" fmla="*/ 27 w 154"/>
                  <a:gd name="T3" fmla="*/ 51 h 155"/>
                  <a:gd name="T4" fmla="*/ 0 w 154"/>
                  <a:gd name="T5" fmla="*/ 102 h 155"/>
                  <a:gd name="T6" fmla="*/ 101 w 154"/>
                  <a:gd name="T7" fmla="*/ 155 h 155"/>
                  <a:gd name="T8" fmla="*/ 128 w 154"/>
                  <a:gd name="T9" fmla="*/ 104 h 155"/>
                  <a:gd name="T10" fmla="*/ 154 w 154"/>
                  <a:gd name="T11" fmla="*/ 53 h 155"/>
                  <a:gd name="T12" fmla="*/ 53 w 154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55"/>
                  <a:gd name="T23" fmla="*/ 154 w 154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55">
                    <a:moveTo>
                      <a:pt x="53" y="0"/>
                    </a:moveTo>
                    <a:lnTo>
                      <a:pt x="27" y="51"/>
                    </a:lnTo>
                    <a:lnTo>
                      <a:pt x="0" y="102"/>
                    </a:lnTo>
                    <a:lnTo>
                      <a:pt x="101" y="155"/>
                    </a:lnTo>
                    <a:lnTo>
                      <a:pt x="128" y="104"/>
                    </a:lnTo>
                    <a:lnTo>
                      <a:pt x="154" y="5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6" name="Freeform 749"/>
              <p:cNvSpPr>
                <a:spLocks/>
              </p:cNvSpPr>
              <p:nvPr/>
            </p:nvSpPr>
            <p:spPr bwMode="auto">
              <a:xfrm>
                <a:off x="3573" y="2641"/>
                <a:ext cx="29" cy="34"/>
              </a:xfrm>
              <a:custGeom>
                <a:avLst/>
                <a:gdLst>
                  <a:gd name="T0" fmla="*/ 53 w 154"/>
                  <a:gd name="T1" fmla="*/ 0 h 155"/>
                  <a:gd name="T2" fmla="*/ 27 w 154"/>
                  <a:gd name="T3" fmla="*/ 51 h 155"/>
                  <a:gd name="T4" fmla="*/ 0 w 154"/>
                  <a:gd name="T5" fmla="*/ 102 h 155"/>
                  <a:gd name="T6" fmla="*/ 101 w 154"/>
                  <a:gd name="T7" fmla="*/ 155 h 155"/>
                  <a:gd name="T8" fmla="*/ 128 w 154"/>
                  <a:gd name="T9" fmla="*/ 104 h 155"/>
                  <a:gd name="T10" fmla="*/ 154 w 154"/>
                  <a:gd name="T11" fmla="*/ 53 h 155"/>
                  <a:gd name="T12" fmla="*/ 53 w 154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4"/>
                  <a:gd name="T22" fmla="*/ 0 h 155"/>
                  <a:gd name="T23" fmla="*/ 154 w 154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4" h="155">
                    <a:moveTo>
                      <a:pt x="53" y="0"/>
                    </a:moveTo>
                    <a:lnTo>
                      <a:pt x="27" y="51"/>
                    </a:lnTo>
                    <a:lnTo>
                      <a:pt x="0" y="102"/>
                    </a:lnTo>
                    <a:lnTo>
                      <a:pt x="101" y="155"/>
                    </a:lnTo>
                    <a:lnTo>
                      <a:pt x="128" y="104"/>
                    </a:lnTo>
                    <a:lnTo>
                      <a:pt x="154" y="53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7" name="Freeform 750"/>
              <p:cNvSpPr>
                <a:spLocks/>
              </p:cNvSpPr>
              <p:nvPr/>
            </p:nvSpPr>
            <p:spPr bwMode="auto">
              <a:xfrm>
                <a:off x="3592" y="2652"/>
                <a:ext cx="16" cy="25"/>
              </a:xfrm>
              <a:custGeom>
                <a:avLst/>
                <a:gdLst>
                  <a:gd name="T0" fmla="*/ 27 w 84"/>
                  <a:gd name="T1" fmla="*/ 51 h 109"/>
                  <a:gd name="T2" fmla="*/ 53 w 84"/>
                  <a:gd name="T3" fmla="*/ 0 h 109"/>
                  <a:gd name="T4" fmla="*/ 64 w 84"/>
                  <a:gd name="T5" fmla="*/ 8 h 109"/>
                  <a:gd name="T6" fmla="*/ 73 w 84"/>
                  <a:gd name="T7" fmla="*/ 17 h 109"/>
                  <a:gd name="T8" fmla="*/ 80 w 84"/>
                  <a:gd name="T9" fmla="*/ 28 h 109"/>
                  <a:gd name="T10" fmla="*/ 83 w 84"/>
                  <a:gd name="T11" fmla="*/ 40 h 109"/>
                  <a:gd name="T12" fmla="*/ 84 w 84"/>
                  <a:gd name="T13" fmla="*/ 53 h 109"/>
                  <a:gd name="T14" fmla="*/ 82 w 84"/>
                  <a:gd name="T15" fmla="*/ 65 h 109"/>
                  <a:gd name="T16" fmla="*/ 78 w 84"/>
                  <a:gd name="T17" fmla="*/ 78 h 109"/>
                  <a:gd name="T18" fmla="*/ 70 w 84"/>
                  <a:gd name="T19" fmla="*/ 89 h 109"/>
                  <a:gd name="T20" fmla="*/ 61 w 84"/>
                  <a:gd name="T21" fmla="*/ 98 h 109"/>
                  <a:gd name="T22" fmla="*/ 50 w 84"/>
                  <a:gd name="T23" fmla="*/ 104 h 109"/>
                  <a:gd name="T24" fmla="*/ 38 w 84"/>
                  <a:gd name="T25" fmla="*/ 108 h 109"/>
                  <a:gd name="T26" fmla="*/ 24 w 84"/>
                  <a:gd name="T27" fmla="*/ 109 h 109"/>
                  <a:gd name="T28" fmla="*/ 12 w 84"/>
                  <a:gd name="T29" fmla="*/ 107 h 109"/>
                  <a:gd name="T30" fmla="*/ 0 w 84"/>
                  <a:gd name="T31" fmla="*/ 102 h 109"/>
                  <a:gd name="T32" fmla="*/ 27 w 84"/>
                  <a:gd name="T33" fmla="*/ 51 h 1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109"/>
                  <a:gd name="T53" fmla="*/ 84 w 84"/>
                  <a:gd name="T54" fmla="*/ 109 h 1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109">
                    <a:moveTo>
                      <a:pt x="27" y="51"/>
                    </a:moveTo>
                    <a:lnTo>
                      <a:pt x="53" y="0"/>
                    </a:lnTo>
                    <a:lnTo>
                      <a:pt x="64" y="8"/>
                    </a:lnTo>
                    <a:lnTo>
                      <a:pt x="73" y="17"/>
                    </a:lnTo>
                    <a:lnTo>
                      <a:pt x="80" y="28"/>
                    </a:lnTo>
                    <a:lnTo>
                      <a:pt x="83" y="40"/>
                    </a:lnTo>
                    <a:lnTo>
                      <a:pt x="84" y="53"/>
                    </a:lnTo>
                    <a:lnTo>
                      <a:pt x="82" y="65"/>
                    </a:lnTo>
                    <a:lnTo>
                      <a:pt x="78" y="78"/>
                    </a:lnTo>
                    <a:lnTo>
                      <a:pt x="70" y="89"/>
                    </a:lnTo>
                    <a:lnTo>
                      <a:pt x="61" y="98"/>
                    </a:lnTo>
                    <a:lnTo>
                      <a:pt x="50" y="104"/>
                    </a:lnTo>
                    <a:lnTo>
                      <a:pt x="38" y="108"/>
                    </a:lnTo>
                    <a:lnTo>
                      <a:pt x="24" y="109"/>
                    </a:lnTo>
                    <a:lnTo>
                      <a:pt x="12" y="107"/>
                    </a:lnTo>
                    <a:lnTo>
                      <a:pt x="0" y="102"/>
                    </a:lnTo>
                    <a:lnTo>
                      <a:pt x="27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8" name="Freeform 751"/>
              <p:cNvSpPr>
                <a:spLocks/>
              </p:cNvSpPr>
              <p:nvPr/>
            </p:nvSpPr>
            <p:spPr bwMode="auto">
              <a:xfrm>
                <a:off x="3592" y="2652"/>
                <a:ext cx="16" cy="25"/>
              </a:xfrm>
              <a:custGeom>
                <a:avLst/>
                <a:gdLst>
                  <a:gd name="T0" fmla="*/ 53 w 84"/>
                  <a:gd name="T1" fmla="*/ 0 h 109"/>
                  <a:gd name="T2" fmla="*/ 64 w 84"/>
                  <a:gd name="T3" fmla="*/ 8 h 109"/>
                  <a:gd name="T4" fmla="*/ 73 w 84"/>
                  <a:gd name="T5" fmla="*/ 17 h 109"/>
                  <a:gd name="T6" fmla="*/ 80 w 84"/>
                  <a:gd name="T7" fmla="*/ 28 h 109"/>
                  <a:gd name="T8" fmla="*/ 83 w 84"/>
                  <a:gd name="T9" fmla="*/ 40 h 109"/>
                  <a:gd name="T10" fmla="*/ 84 w 84"/>
                  <a:gd name="T11" fmla="*/ 53 h 109"/>
                  <a:gd name="T12" fmla="*/ 82 w 84"/>
                  <a:gd name="T13" fmla="*/ 65 h 109"/>
                  <a:gd name="T14" fmla="*/ 78 w 84"/>
                  <a:gd name="T15" fmla="*/ 78 h 109"/>
                  <a:gd name="T16" fmla="*/ 70 w 84"/>
                  <a:gd name="T17" fmla="*/ 89 h 109"/>
                  <a:gd name="T18" fmla="*/ 61 w 84"/>
                  <a:gd name="T19" fmla="*/ 98 h 109"/>
                  <a:gd name="T20" fmla="*/ 50 w 84"/>
                  <a:gd name="T21" fmla="*/ 104 h 109"/>
                  <a:gd name="T22" fmla="*/ 38 w 84"/>
                  <a:gd name="T23" fmla="*/ 108 h 109"/>
                  <a:gd name="T24" fmla="*/ 24 w 84"/>
                  <a:gd name="T25" fmla="*/ 109 h 109"/>
                  <a:gd name="T26" fmla="*/ 12 w 84"/>
                  <a:gd name="T27" fmla="*/ 107 h 109"/>
                  <a:gd name="T28" fmla="*/ 0 w 84"/>
                  <a:gd name="T29" fmla="*/ 102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4"/>
                  <a:gd name="T46" fmla="*/ 0 h 109"/>
                  <a:gd name="T47" fmla="*/ 84 w 84"/>
                  <a:gd name="T48" fmla="*/ 109 h 10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4" h="109">
                    <a:moveTo>
                      <a:pt x="53" y="0"/>
                    </a:moveTo>
                    <a:lnTo>
                      <a:pt x="64" y="8"/>
                    </a:lnTo>
                    <a:lnTo>
                      <a:pt x="73" y="17"/>
                    </a:lnTo>
                    <a:lnTo>
                      <a:pt x="80" y="28"/>
                    </a:lnTo>
                    <a:lnTo>
                      <a:pt x="83" y="40"/>
                    </a:lnTo>
                    <a:lnTo>
                      <a:pt x="84" y="53"/>
                    </a:lnTo>
                    <a:lnTo>
                      <a:pt x="82" y="65"/>
                    </a:lnTo>
                    <a:lnTo>
                      <a:pt x="78" y="78"/>
                    </a:lnTo>
                    <a:lnTo>
                      <a:pt x="70" y="89"/>
                    </a:lnTo>
                    <a:lnTo>
                      <a:pt x="61" y="98"/>
                    </a:lnTo>
                    <a:lnTo>
                      <a:pt x="50" y="104"/>
                    </a:lnTo>
                    <a:lnTo>
                      <a:pt x="38" y="108"/>
                    </a:lnTo>
                    <a:lnTo>
                      <a:pt x="24" y="109"/>
                    </a:lnTo>
                    <a:lnTo>
                      <a:pt x="12" y="107"/>
                    </a:lnTo>
                    <a:lnTo>
                      <a:pt x="0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89" name="Freeform 752"/>
              <p:cNvSpPr>
                <a:spLocks/>
              </p:cNvSpPr>
              <p:nvPr/>
            </p:nvSpPr>
            <p:spPr bwMode="auto">
              <a:xfrm>
                <a:off x="3598" y="2661"/>
                <a:ext cx="18" cy="24"/>
              </a:xfrm>
              <a:custGeom>
                <a:avLst/>
                <a:gdLst>
                  <a:gd name="T0" fmla="*/ 58 w 97"/>
                  <a:gd name="T1" fmla="*/ 58 h 100"/>
                  <a:gd name="T2" fmla="*/ 19 w 97"/>
                  <a:gd name="T3" fmla="*/ 100 h 100"/>
                  <a:gd name="T4" fmla="*/ 10 w 97"/>
                  <a:gd name="T5" fmla="*/ 90 h 100"/>
                  <a:gd name="T6" fmla="*/ 5 w 97"/>
                  <a:gd name="T7" fmla="*/ 79 h 100"/>
                  <a:gd name="T8" fmla="*/ 1 w 97"/>
                  <a:gd name="T9" fmla="*/ 67 h 100"/>
                  <a:gd name="T10" fmla="*/ 0 w 97"/>
                  <a:gd name="T11" fmla="*/ 53 h 100"/>
                  <a:gd name="T12" fmla="*/ 3 w 97"/>
                  <a:gd name="T13" fmla="*/ 41 h 100"/>
                  <a:gd name="T14" fmla="*/ 8 w 97"/>
                  <a:gd name="T15" fmla="*/ 29 h 100"/>
                  <a:gd name="T16" fmla="*/ 16 w 97"/>
                  <a:gd name="T17" fmla="*/ 19 h 100"/>
                  <a:gd name="T18" fmla="*/ 26 w 97"/>
                  <a:gd name="T19" fmla="*/ 10 h 100"/>
                  <a:gd name="T20" fmla="*/ 37 w 97"/>
                  <a:gd name="T21" fmla="*/ 5 h 100"/>
                  <a:gd name="T22" fmla="*/ 49 w 97"/>
                  <a:gd name="T23" fmla="*/ 1 h 100"/>
                  <a:gd name="T24" fmla="*/ 63 w 97"/>
                  <a:gd name="T25" fmla="*/ 0 h 100"/>
                  <a:gd name="T26" fmla="*/ 75 w 97"/>
                  <a:gd name="T27" fmla="*/ 2 h 100"/>
                  <a:gd name="T28" fmla="*/ 87 w 97"/>
                  <a:gd name="T29" fmla="*/ 8 h 100"/>
                  <a:gd name="T30" fmla="*/ 97 w 97"/>
                  <a:gd name="T31" fmla="*/ 16 h 100"/>
                  <a:gd name="T32" fmla="*/ 58 w 97"/>
                  <a:gd name="T33" fmla="*/ 58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100"/>
                  <a:gd name="T53" fmla="*/ 97 w 97"/>
                  <a:gd name="T54" fmla="*/ 100 h 1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100">
                    <a:moveTo>
                      <a:pt x="58" y="58"/>
                    </a:moveTo>
                    <a:lnTo>
                      <a:pt x="19" y="100"/>
                    </a:lnTo>
                    <a:lnTo>
                      <a:pt x="10" y="90"/>
                    </a:lnTo>
                    <a:lnTo>
                      <a:pt x="5" y="79"/>
                    </a:lnTo>
                    <a:lnTo>
                      <a:pt x="1" y="67"/>
                    </a:lnTo>
                    <a:lnTo>
                      <a:pt x="0" y="53"/>
                    </a:lnTo>
                    <a:lnTo>
                      <a:pt x="3" y="41"/>
                    </a:lnTo>
                    <a:lnTo>
                      <a:pt x="8" y="29"/>
                    </a:lnTo>
                    <a:lnTo>
                      <a:pt x="16" y="19"/>
                    </a:lnTo>
                    <a:lnTo>
                      <a:pt x="26" y="10"/>
                    </a:lnTo>
                    <a:lnTo>
                      <a:pt x="37" y="5"/>
                    </a:lnTo>
                    <a:lnTo>
                      <a:pt x="49" y="1"/>
                    </a:lnTo>
                    <a:lnTo>
                      <a:pt x="63" y="0"/>
                    </a:lnTo>
                    <a:lnTo>
                      <a:pt x="75" y="2"/>
                    </a:lnTo>
                    <a:lnTo>
                      <a:pt x="87" y="8"/>
                    </a:lnTo>
                    <a:lnTo>
                      <a:pt x="97" y="16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0" name="Freeform 753"/>
              <p:cNvSpPr>
                <a:spLocks/>
              </p:cNvSpPr>
              <p:nvPr/>
            </p:nvSpPr>
            <p:spPr bwMode="auto">
              <a:xfrm>
                <a:off x="3598" y="2661"/>
                <a:ext cx="18" cy="24"/>
              </a:xfrm>
              <a:custGeom>
                <a:avLst/>
                <a:gdLst>
                  <a:gd name="T0" fmla="*/ 19 w 97"/>
                  <a:gd name="T1" fmla="*/ 100 h 100"/>
                  <a:gd name="T2" fmla="*/ 10 w 97"/>
                  <a:gd name="T3" fmla="*/ 90 h 100"/>
                  <a:gd name="T4" fmla="*/ 5 w 97"/>
                  <a:gd name="T5" fmla="*/ 79 h 100"/>
                  <a:gd name="T6" fmla="*/ 1 w 97"/>
                  <a:gd name="T7" fmla="*/ 67 h 100"/>
                  <a:gd name="T8" fmla="*/ 0 w 97"/>
                  <a:gd name="T9" fmla="*/ 53 h 100"/>
                  <a:gd name="T10" fmla="*/ 3 w 97"/>
                  <a:gd name="T11" fmla="*/ 41 h 100"/>
                  <a:gd name="T12" fmla="*/ 8 w 97"/>
                  <a:gd name="T13" fmla="*/ 29 h 100"/>
                  <a:gd name="T14" fmla="*/ 16 w 97"/>
                  <a:gd name="T15" fmla="*/ 19 h 100"/>
                  <a:gd name="T16" fmla="*/ 26 w 97"/>
                  <a:gd name="T17" fmla="*/ 10 h 100"/>
                  <a:gd name="T18" fmla="*/ 37 w 97"/>
                  <a:gd name="T19" fmla="*/ 5 h 100"/>
                  <a:gd name="T20" fmla="*/ 49 w 97"/>
                  <a:gd name="T21" fmla="*/ 1 h 100"/>
                  <a:gd name="T22" fmla="*/ 63 w 97"/>
                  <a:gd name="T23" fmla="*/ 0 h 100"/>
                  <a:gd name="T24" fmla="*/ 75 w 97"/>
                  <a:gd name="T25" fmla="*/ 2 h 100"/>
                  <a:gd name="T26" fmla="*/ 87 w 97"/>
                  <a:gd name="T27" fmla="*/ 8 h 100"/>
                  <a:gd name="T28" fmla="*/ 97 w 97"/>
                  <a:gd name="T29" fmla="*/ 16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7"/>
                  <a:gd name="T46" fmla="*/ 0 h 100"/>
                  <a:gd name="T47" fmla="*/ 97 w 97"/>
                  <a:gd name="T48" fmla="*/ 100 h 1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7" h="100">
                    <a:moveTo>
                      <a:pt x="19" y="100"/>
                    </a:moveTo>
                    <a:lnTo>
                      <a:pt x="10" y="90"/>
                    </a:lnTo>
                    <a:lnTo>
                      <a:pt x="5" y="79"/>
                    </a:lnTo>
                    <a:lnTo>
                      <a:pt x="1" y="67"/>
                    </a:lnTo>
                    <a:lnTo>
                      <a:pt x="0" y="53"/>
                    </a:lnTo>
                    <a:lnTo>
                      <a:pt x="3" y="41"/>
                    </a:lnTo>
                    <a:lnTo>
                      <a:pt x="8" y="29"/>
                    </a:lnTo>
                    <a:lnTo>
                      <a:pt x="16" y="19"/>
                    </a:lnTo>
                    <a:lnTo>
                      <a:pt x="26" y="10"/>
                    </a:lnTo>
                    <a:lnTo>
                      <a:pt x="37" y="5"/>
                    </a:lnTo>
                    <a:lnTo>
                      <a:pt x="49" y="1"/>
                    </a:lnTo>
                    <a:lnTo>
                      <a:pt x="63" y="0"/>
                    </a:lnTo>
                    <a:lnTo>
                      <a:pt x="75" y="2"/>
                    </a:lnTo>
                    <a:lnTo>
                      <a:pt x="87" y="8"/>
                    </a:lnTo>
                    <a:lnTo>
                      <a:pt x="97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1" name="Freeform 754"/>
              <p:cNvSpPr>
                <a:spLocks/>
              </p:cNvSpPr>
              <p:nvPr/>
            </p:nvSpPr>
            <p:spPr bwMode="auto">
              <a:xfrm>
                <a:off x="3602" y="2666"/>
                <a:ext cx="30" cy="36"/>
              </a:xfrm>
              <a:custGeom>
                <a:avLst/>
                <a:gdLst>
                  <a:gd name="T0" fmla="*/ 78 w 161"/>
                  <a:gd name="T1" fmla="*/ 0 h 162"/>
                  <a:gd name="T2" fmla="*/ 39 w 161"/>
                  <a:gd name="T3" fmla="*/ 42 h 162"/>
                  <a:gd name="T4" fmla="*/ 0 w 161"/>
                  <a:gd name="T5" fmla="*/ 84 h 162"/>
                  <a:gd name="T6" fmla="*/ 83 w 161"/>
                  <a:gd name="T7" fmla="*/ 162 h 162"/>
                  <a:gd name="T8" fmla="*/ 122 w 161"/>
                  <a:gd name="T9" fmla="*/ 120 h 162"/>
                  <a:gd name="T10" fmla="*/ 161 w 161"/>
                  <a:gd name="T11" fmla="*/ 77 h 162"/>
                  <a:gd name="T12" fmla="*/ 78 w 161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2"/>
                  <a:gd name="T23" fmla="*/ 161 w 161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2">
                    <a:moveTo>
                      <a:pt x="78" y="0"/>
                    </a:moveTo>
                    <a:lnTo>
                      <a:pt x="39" y="42"/>
                    </a:lnTo>
                    <a:lnTo>
                      <a:pt x="0" y="84"/>
                    </a:lnTo>
                    <a:lnTo>
                      <a:pt x="83" y="162"/>
                    </a:lnTo>
                    <a:lnTo>
                      <a:pt x="122" y="120"/>
                    </a:lnTo>
                    <a:lnTo>
                      <a:pt x="161" y="77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2" name="Freeform 755"/>
              <p:cNvSpPr>
                <a:spLocks/>
              </p:cNvSpPr>
              <p:nvPr/>
            </p:nvSpPr>
            <p:spPr bwMode="auto">
              <a:xfrm>
                <a:off x="3602" y="2666"/>
                <a:ext cx="30" cy="36"/>
              </a:xfrm>
              <a:custGeom>
                <a:avLst/>
                <a:gdLst>
                  <a:gd name="T0" fmla="*/ 78 w 161"/>
                  <a:gd name="T1" fmla="*/ 0 h 162"/>
                  <a:gd name="T2" fmla="*/ 39 w 161"/>
                  <a:gd name="T3" fmla="*/ 42 h 162"/>
                  <a:gd name="T4" fmla="*/ 0 w 161"/>
                  <a:gd name="T5" fmla="*/ 84 h 162"/>
                  <a:gd name="T6" fmla="*/ 83 w 161"/>
                  <a:gd name="T7" fmla="*/ 162 h 162"/>
                  <a:gd name="T8" fmla="*/ 122 w 161"/>
                  <a:gd name="T9" fmla="*/ 120 h 162"/>
                  <a:gd name="T10" fmla="*/ 161 w 161"/>
                  <a:gd name="T11" fmla="*/ 77 h 162"/>
                  <a:gd name="T12" fmla="*/ 78 w 161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2"/>
                  <a:gd name="T23" fmla="*/ 161 w 161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2">
                    <a:moveTo>
                      <a:pt x="78" y="0"/>
                    </a:moveTo>
                    <a:lnTo>
                      <a:pt x="39" y="42"/>
                    </a:lnTo>
                    <a:lnTo>
                      <a:pt x="0" y="84"/>
                    </a:lnTo>
                    <a:lnTo>
                      <a:pt x="83" y="162"/>
                    </a:lnTo>
                    <a:lnTo>
                      <a:pt x="122" y="120"/>
                    </a:lnTo>
                    <a:lnTo>
                      <a:pt x="161" y="77"/>
                    </a:lnTo>
                    <a:lnTo>
                      <a:pt x="7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3" name="Freeform 756"/>
              <p:cNvSpPr>
                <a:spLocks/>
              </p:cNvSpPr>
              <p:nvPr/>
            </p:nvSpPr>
            <p:spPr bwMode="auto">
              <a:xfrm>
                <a:off x="3624" y="2683"/>
                <a:ext cx="9" cy="10"/>
              </a:xfrm>
              <a:custGeom>
                <a:avLst/>
                <a:gdLst>
                  <a:gd name="T0" fmla="*/ 0 w 48"/>
                  <a:gd name="T1" fmla="*/ 43 h 43"/>
                  <a:gd name="T2" fmla="*/ 39 w 48"/>
                  <a:gd name="T3" fmla="*/ 0 h 43"/>
                  <a:gd name="T4" fmla="*/ 48 w 48"/>
                  <a:gd name="T5" fmla="*/ 9 h 43"/>
                  <a:gd name="T6" fmla="*/ 0 w 48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3"/>
                  <a:gd name="T14" fmla="*/ 48 w 48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3">
                    <a:moveTo>
                      <a:pt x="0" y="43"/>
                    </a:moveTo>
                    <a:lnTo>
                      <a:pt x="39" y="0"/>
                    </a:lnTo>
                    <a:lnTo>
                      <a:pt x="48" y="9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4" name="Line 757"/>
              <p:cNvSpPr>
                <a:spLocks noChangeShapeType="1"/>
              </p:cNvSpPr>
              <p:nvPr/>
            </p:nvSpPr>
            <p:spPr bwMode="auto">
              <a:xfrm>
                <a:off x="3632" y="2683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5" name="Freeform 758"/>
              <p:cNvSpPr>
                <a:spLocks/>
              </p:cNvSpPr>
              <p:nvPr/>
            </p:nvSpPr>
            <p:spPr bwMode="auto">
              <a:xfrm>
                <a:off x="3616" y="2685"/>
                <a:ext cx="37" cy="48"/>
              </a:xfrm>
              <a:custGeom>
                <a:avLst/>
                <a:gdLst>
                  <a:gd name="T0" fmla="*/ 95 w 199"/>
                  <a:gd name="T1" fmla="*/ 0 h 218"/>
                  <a:gd name="T2" fmla="*/ 47 w 199"/>
                  <a:gd name="T3" fmla="*/ 34 h 218"/>
                  <a:gd name="T4" fmla="*/ 0 w 199"/>
                  <a:gd name="T5" fmla="*/ 67 h 218"/>
                  <a:gd name="T6" fmla="*/ 104 w 199"/>
                  <a:gd name="T7" fmla="*/ 218 h 218"/>
                  <a:gd name="T8" fmla="*/ 152 w 199"/>
                  <a:gd name="T9" fmla="*/ 185 h 218"/>
                  <a:gd name="T10" fmla="*/ 199 w 199"/>
                  <a:gd name="T11" fmla="*/ 151 h 218"/>
                  <a:gd name="T12" fmla="*/ 95 w 199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18"/>
                  <a:gd name="T23" fmla="*/ 199 w 19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18">
                    <a:moveTo>
                      <a:pt x="95" y="0"/>
                    </a:moveTo>
                    <a:lnTo>
                      <a:pt x="47" y="34"/>
                    </a:lnTo>
                    <a:lnTo>
                      <a:pt x="0" y="67"/>
                    </a:lnTo>
                    <a:lnTo>
                      <a:pt x="104" y="218"/>
                    </a:lnTo>
                    <a:lnTo>
                      <a:pt x="152" y="185"/>
                    </a:lnTo>
                    <a:lnTo>
                      <a:pt x="199" y="151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6" name="Freeform 759"/>
              <p:cNvSpPr>
                <a:spLocks/>
              </p:cNvSpPr>
              <p:nvPr/>
            </p:nvSpPr>
            <p:spPr bwMode="auto">
              <a:xfrm>
                <a:off x="3616" y="2685"/>
                <a:ext cx="37" cy="48"/>
              </a:xfrm>
              <a:custGeom>
                <a:avLst/>
                <a:gdLst>
                  <a:gd name="T0" fmla="*/ 95 w 199"/>
                  <a:gd name="T1" fmla="*/ 0 h 218"/>
                  <a:gd name="T2" fmla="*/ 47 w 199"/>
                  <a:gd name="T3" fmla="*/ 34 h 218"/>
                  <a:gd name="T4" fmla="*/ 0 w 199"/>
                  <a:gd name="T5" fmla="*/ 67 h 218"/>
                  <a:gd name="T6" fmla="*/ 104 w 199"/>
                  <a:gd name="T7" fmla="*/ 218 h 218"/>
                  <a:gd name="T8" fmla="*/ 152 w 199"/>
                  <a:gd name="T9" fmla="*/ 185 h 218"/>
                  <a:gd name="T10" fmla="*/ 199 w 199"/>
                  <a:gd name="T11" fmla="*/ 151 h 218"/>
                  <a:gd name="T12" fmla="*/ 95 w 199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18"/>
                  <a:gd name="T23" fmla="*/ 199 w 19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18">
                    <a:moveTo>
                      <a:pt x="95" y="0"/>
                    </a:moveTo>
                    <a:lnTo>
                      <a:pt x="47" y="34"/>
                    </a:lnTo>
                    <a:lnTo>
                      <a:pt x="0" y="67"/>
                    </a:lnTo>
                    <a:lnTo>
                      <a:pt x="104" y="218"/>
                    </a:lnTo>
                    <a:lnTo>
                      <a:pt x="152" y="185"/>
                    </a:lnTo>
                    <a:lnTo>
                      <a:pt x="199" y="151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7" name="Freeform 760"/>
              <p:cNvSpPr>
                <a:spLocks/>
              </p:cNvSpPr>
              <p:nvPr/>
            </p:nvSpPr>
            <p:spPr bwMode="auto">
              <a:xfrm>
                <a:off x="3644" y="2719"/>
                <a:ext cx="10" cy="7"/>
              </a:xfrm>
              <a:custGeom>
                <a:avLst/>
                <a:gdLst>
                  <a:gd name="T0" fmla="*/ 0 w 53"/>
                  <a:gd name="T1" fmla="*/ 34 h 34"/>
                  <a:gd name="T2" fmla="*/ 47 w 53"/>
                  <a:gd name="T3" fmla="*/ 0 h 34"/>
                  <a:gd name="T4" fmla="*/ 53 w 53"/>
                  <a:gd name="T5" fmla="*/ 10 h 34"/>
                  <a:gd name="T6" fmla="*/ 0 w 53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4"/>
                  <a:gd name="T14" fmla="*/ 53 w 53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4">
                    <a:moveTo>
                      <a:pt x="0" y="34"/>
                    </a:moveTo>
                    <a:lnTo>
                      <a:pt x="47" y="0"/>
                    </a:lnTo>
                    <a:lnTo>
                      <a:pt x="53" y="1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8" name="Line 761"/>
              <p:cNvSpPr>
                <a:spLocks noChangeShapeType="1"/>
              </p:cNvSpPr>
              <p:nvPr/>
            </p:nvSpPr>
            <p:spPr bwMode="auto">
              <a:xfrm>
                <a:off x="3653" y="271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799" name="Freeform 762"/>
              <p:cNvSpPr>
                <a:spLocks/>
              </p:cNvSpPr>
              <p:nvPr/>
            </p:nvSpPr>
            <p:spPr bwMode="auto">
              <a:xfrm>
                <a:off x="3634" y="2721"/>
                <a:ext cx="23" cy="17"/>
              </a:xfrm>
              <a:custGeom>
                <a:avLst/>
                <a:gdLst>
                  <a:gd name="T0" fmla="*/ 107 w 119"/>
                  <a:gd name="T1" fmla="*/ 0 h 75"/>
                  <a:gd name="T2" fmla="*/ 54 w 119"/>
                  <a:gd name="T3" fmla="*/ 24 h 75"/>
                  <a:gd name="T4" fmla="*/ 0 w 119"/>
                  <a:gd name="T5" fmla="*/ 47 h 75"/>
                  <a:gd name="T6" fmla="*/ 13 w 119"/>
                  <a:gd name="T7" fmla="*/ 75 h 75"/>
                  <a:gd name="T8" fmla="*/ 66 w 119"/>
                  <a:gd name="T9" fmla="*/ 51 h 75"/>
                  <a:gd name="T10" fmla="*/ 119 w 119"/>
                  <a:gd name="T11" fmla="*/ 28 h 75"/>
                  <a:gd name="T12" fmla="*/ 107 w 119"/>
                  <a:gd name="T13" fmla="*/ 0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75"/>
                  <a:gd name="T23" fmla="*/ 119 w 119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75">
                    <a:moveTo>
                      <a:pt x="107" y="0"/>
                    </a:moveTo>
                    <a:lnTo>
                      <a:pt x="54" y="24"/>
                    </a:lnTo>
                    <a:lnTo>
                      <a:pt x="0" y="47"/>
                    </a:lnTo>
                    <a:lnTo>
                      <a:pt x="13" y="75"/>
                    </a:lnTo>
                    <a:lnTo>
                      <a:pt x="66" y="51"/>
                    </a:lnTo>
                    <a:lnTo>
                      <a:pt x="119" y="28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0" name="Freeform 763"/>
              <p:cNvSpPr>
                <a:spLocks/>
              </p:cNvSpPr>
              <p:nvPr/>
            </p:nvSpPr>
            <p:spPr bwMode="auto">
              <a:xfrm>
                <a:off x="3634" y="2721"/>
                <a:ext cx="23" cy="17"/>
              </a:xfrm>
              <a:custGeom>
                <a:avLst/>
                <a:gdLst>
                  <a:gd name="T0" fmla="*/ 107 w 119"/>
                  <a:gd name="T1" fmla="*/ 0 h 75"/>
                  <a:gd name="T2" fmla="*/ 54 w 119"/>
                  <a:gd name="T3" fmla="*/ 24 h 75"/>
                  <a:gd name="T4" fmla="*/ 0 w 119"/>
                  <a:gd name="T5" fmla="*/ 47 h 75"/>
                  <a:gd name="T6" fmla="*/ 13 w 119"/>
                  <a:gd name="T7" fmla="*/ 75 h 75"/>
                  <a:gd name="T8" fmla="*/ 66 w 119"/>
                  <a:gd name="T9" fmla="*/ 51 h 75"/>
                  <a:gd name="T10" fmla="*/ 119 w 119"/>
                  <a:gd name="T11" fmla="*/ 28 h 75"/>
                  <a:gd name="T12" fmla="*/ 107 w 119"/>
                  <a:gd name="T13" fmla="*/ 0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75"/>
                  <a:gd name="T23" fmla="*/ 119 w 119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75">
                    <a:moveTo>
                      <a:pt x="107" y="0"/>
                    </a:moveTo>
                    <a:lnTo>
                      <a:pt x="54" y="24"/>
                    </a:lnTo>
                    <a:lnTo>
                      <a:pt x="0" y="47"/>
                    </a:lnTo>
                    <a:lnTo>
                      <a:pt x="13" y="75"/>
                    </a:lnTo>
                    <a:lnTo>
                      <a:pt x="66" y="51"/>
                    </a:lnTo>
                    <a:lnTo>
                      <a:pt x="119" y="28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1" name="Freeform 764"/>
              <p:cNvSpPr>
                <a:spLocks/>
              </p:cNvSpPr>
              <p:nvPr/>
            </p:nvSpPr>
            <p:spPr bwMode="auto">
              <a:xfrm>
                <a:off x="3637" y="2727"/>
                <a:ext cx="20" cy="19"/>
              </a:xfrm>
              <a:custGeom>
                <a:avLst/>
                <a:gdLst>
                  <a:gd name="T0" fmla="*/ 53 w 111"/>
                  <a:gd name="T1" fmla="*/ 23 h 81"/>
                  <a:gd name="T2" fmla="*/ 106 w 111"/>
                  <a:gd name="T3" fmla="*/ 0 h 81"/>
                  <a:gd name="T4" fmla="*/ 110 w 111"/>
                  <a:gd name="T5" fmla="*/ 12 h 81"/>
                  <a:gd name="T6" fmla="*/ 111 w 111"/>
                  <a:gd name="T7" fmla="*/ 26 h 81"/>
                  <a:gd name="T8" fmla="*/ 108 w 111"/>
                  <a:gd name="T9" fmla="*/ 38 h 81"/>
                  <a:gd name="T10" fmla="*/ 104 w 111"/>
                  <a:gd name="T11" fmla="*/ 50 h 81"/>
                  <a:gd name="T12" fmla="*/ 97 w 111"/>
                  <a:gd name="T13" fmla="*/ 61 h 81"/>
                  <a:gd name="T14" fmla="*/ 87 w 111"/>
                  <a:gd name="T15" fmla="*/ 70 h 81"/>
                  <a:gd name="T16" fmla="*/ 76 w 111"/>
                  <a:gd name="T17" fmla="*/ 77 h 81"/>
                  <a:gd name="T18" fmla="*/ 64 w 111"/>
                  <a:gd name="T19" fmla="*/ 80 h 81"/>
                  <a:gd name="T20" fmla="*/ 51 w 111"/>
                  <a:gd name="T21" fmla="*/ 81 h 81"/>
                  <a:gd name="T22" fmla="*/ 38 w 111"/>
                  <a:gd name="T23" fmla="*/ 79 h 81"/>
                  <a:gd name="T24" fmla="*/ 26 w 111"/>
                  <a:gd name="T25" fmla="*/ 74 h 81"/>
                  <a:gd name="T26" fmla="*/ 15 w 111"/>
                  <a:gd name="T27" fmla="*/ 68 h 81"/>
                  <a:gd name="T28" fmla="*/ 6 w 111"/>
                  <a:gd name="T29" fmla="*/ 58 h 81"/>
                  <a:gd name="T30" fmla="*/ 0 w 111"/>
                  <a:gd name="T31" fmla="*/ 47 h 81"/>
                  <a:gd name="T32" fmla="*/ 53 w 111"/>
                  <a:gd name="T33" fmla="*/ 23 h 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1"/>
                  <a:gd name="T52" fmla="*/ 0 h 81"/>
                  <a:gd name="T53" fmla="*/ 111 w 111"/>
                  <a:gd name="T54" fmla="*/ 81 h 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1" h="81">
                    <a:moveTo>
                      <a:pt x="53" y="23"/>
                    </a:moveTo>
                    <a:lnTo>
                      <a:pt x="106" y="0"/>
                    </a:lnTo>
                    <a:lnTo>
                      <a:pt x="110" y="12"/>
                    </a:lnTo>
                    <a:lnTo>
                      <a:pt x="111" y="26"/>
                    </a:lnTo>
                    <a:lnTo>
                      <a:pt x="108" y="38"/>
                    </a:lnTo>
                    <a:lnTo>
                      <a:pt x="104" y="50"/>
                    </a:lnTo>
                    <a:lnTo>
                      <a:pt x="97" y="61"/>
                    </a:lnTo>
                    <a:lnTo>
                      <a:pt x="87" y="70"/>
                    </a:lnTo>
                    <a:lnTo>
                      <a:pt x="76" y="77"/>
                    </a:lnTo>
                    <a:lnTo>
                      <a:pt x="64" y="80"/>
                    </a:lnTo>
                    <a:lnTo>
                      <a:pt x="51" y="81"/>
                    </a:lnTo>
                    <a:lnTo>
                      <a:pt x="38" y="79"/>
                    </a:lnTo>
                    <a:lnTo>
                      <a:pt x="26" y="74"/>
                    </a:lnTo>
                    <a:lnTo>
                      <a:pt x="15" y="68"/>
                    </a:lnTo>
                    <a:lnTo>
                      <a:pt x="6" y="58"/>
                    </a:lnTo>
                    <a:lnTo>
                      <a:pt x="0" y="47"/>
                    </a:lnTo>
                    <a:lnTo>
                      <a:pt x="53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2" name="Freeform 765"/>
              <p:cNvSpPr>
                <a:spLocks/>
              </p:cNvSpPr>
              <p:nvPr/>
            </p:nvSpPr>
            <p:spPr bwMode="auto">
              <a:xfrm>
                <a:off x="3637" y="2727"/>
                <a:ext cx="20" cy="19"/>
              </a:xfrm>
              <a:custGeom>
                <a:avLst/>
                <a:gdLst>
                  <a:gd name="T0" fmla="*/ 106 w 111"/>
                  <a:gd name="T1" fmla="*/ 0 h 81"/>
                  <a:gd name="T2" fmla="*/ 110 w 111"/>
                  <a:gd name="T3" fmla="*/ 12 h 81"/>
                  <a:gd name="T4" fmla="*/ 111 w 111"/>
                  <a:gd name="T5" fmla="*/ 26 h 81"/>
                  <a:gd name="T6" fmla="*/ 108 w 111"/>
                  <a:gd name="T7" fmla="*/ 38 h 81"/>
                  <a:gd name="T8" fmla="*/ 104 w 111"/>
                  <a:gd name="T9" fmla="*/ 50 h 81"/>
                  <a:gd name="T10" fmla="*/ 97 w 111"/>
                  <a:gd name="T11" fmla="*/ 61 h 81"/>
                  <a:gd name="T12" fmla="*/ 87 w 111"/>
                  <a:gd name="T13" fmla="*/ 70 h 81"/>
                  <a:gd name="T14" fmla="*/ 76 w 111"/>
                  <a:gd name="T15" fmla="*/ 77 h 81"/>
                  <a:gd name="T16" fmla="*/ 64 w 111"/>
                  <a:gd name="T17" fmla="*/ 80 h 81"/>
                  <a:gd name="T18" fmla="*/ 51 w 111"/>
                  <a:gd name="T19" fmla="*/ 81 h 81"/>
                  <a:gd name="T20" fmla="*/ 38 w 111"/>
                  <a:gd name="T21" fmla="*/ 79 h 81"/>
                  <a:gd name="T22" fmla="*/ 26 w 111"/>
                  <a:gd name="T23" fmla="*/ 74 h 81"/>
                  <a:gd name="T24" fmla="*/ 15 w 111"/>
                  <a:gd name="T25" fmla="*/ 68 h 81"/>
                  <a:gd name="T26" fmla="*/ 6 w 111"/>
                  <a:gd name="T27" fmla="*/ 58 h 81"/>
                  <a:gd name="T28" fmla="*/ 0 w 111"/>
                  <a:gd name="T29" fmla="*/ 47 h 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1"/>
                  <a:gd name="T46" fmla="*/ 0 h 81"/>
                  <a:gd name="T47" fmla="*/ 111 w 111"/>
                  <a:gd name="T48" fmla="*/ 81 h 8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1" h="81">
                    <a:moveTo>
                      <a:pt x="106" y="0"/>
                    </a:moveTo>
                    <a:lnTo>
                      <a:pt x="110" y="12"/>
                    </a:lnTo>
                    <a:lnTo>
                      <a:pt x="111" y="26"/>
                    </a:lnTo>
                    <a:lnTo>
                      <a:pt x="108" y="38"/>
                    </a:lnTo>
                    <a:lnTo>
                      <a:pt x="104" y="50"/>
                    </a:lnTo>
                    <a:lnTo>
                      <a:pt x="97" y="61"/>
                    </a:lnTo>
                    <a:lnTo>
                      <a:pt x="87" y="70"/>
                    </a:lnTo>
                    <a:lnTo>
                      <a:pt x="76" y="77"/>
                    </a:lnTo>
                    <a:lnTo>
                      <a:pt x="64" y="80"/>
                    </a:lnTo>
                    <a:lnTo>
                      <a:pt x="51" y="81"/>
                    </a:lnTo>
                    <a:lnTo>
                      <a:pt x="38" y="79"/>
                    </a:lnTo>
                    <a:lnTo>
                      <a:pt x="26" y="74"/>
                    </a:lnTo>
                    <a:lnTo>
                      <a:pt x="15" y="68"/>
                    </a:lnTo>
                    <a:lnTo>
                      <a:pt x="6" y="58"/>
                    </a:lnTo>
                    <a:lnTo>
                      <a:pt x="0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3" name="Freeform 766"/>
              <p:cNvSpPr>
                <a:spLocks/>
              </p:cNvSpPr>
              <p:nvPr/>
            </p:nvSpPr>
            <p:spPr bwMode="auto">
              <a:xfrm>
                <a:off x="3642" y="2737"/>
                <a:ext cx="20" cy="17"/>
              </a:xfrm>
              <a:custGeom>
                <a:avLst/>
                <a:gdLst>
                  <a:gd name="T0" fmla="*/ 57 w 109"/>
                  <a:gd name="T1" fmla="*/ 58 h 82"/>
                  <a:gd name="T2" fmla="*/ 5 w 109"/>
                  <a:gd name="T3" fmla="*/ 82 h 82"/>
                  <a:gd name="T4" fmla="*/ 1 w 109"/>
                  <a:gd name="T5" fmla="*/ 70 h 82"/>
                  <a:gd name="T6" fmla="*/ 0 w 109"/>
                  <a:gd name="T7" fmla="*/ 57 h 82"/>
                  <a:gd name="T8" fmla="*/ 1 w 109"/>
                  <a:gd name="T9" fmla="*/ 44 h 82"/>
                  <a:gd name="T10" fmla="*/ 5 w 109"/>
                  <a:gd name="T11" fmla="*/ 32 h 82"/>
                  <a:gd name="T12" fmla="*/ 13 w 109"/>
                  <a:gd name="T13" fmla="*/ 21 h 82"/>
                  <a:gd name="T14" fmla="*/ 22 w 109"/>
                  <a:gd name="T15" fmla="*/ 12 h 82"/>
                  <a:gd name="T16" fmla="*/ 33 w 109"/>
                  <a:gd name="T17" fmla="*/ 5 h 82"/>
                  <a:gd name="T18" fmla="*/ 45 w 109"/>
                  <a:gd name="T19" fmla="*/ 1 h 82"/>
                  <a:gd name="T20" fmla="*/ 58 w 109"/>
                  <a:gd name="T21" fmla="*/ 0 h 82"/>
                  <a:gd name="T22" fmla="*/ 71 w 109"/>
                  <a:gd name="T23" fmla="*/ 1 h 82"/>
                  <a:gd name="T24" fmla="*/ 83 w 109"/>
                  <a:gd name="T25" fmla="*/ 5 h 82"/>
                  <a:gd name="T26" fmla="*/ 94 w 109"/>
                  <a:gd name="T27" fmla="*/ 13 h 82"/>
                  <a:gd name="T28" fmla="*/ 103 w 109"/>
                  <a:gd name="T29" fmla="*/ 22 h 82"/>
                  <a:gd name="T30" fmla="*/ 109 w 109"/>
                  <a:gd name="T31" fmla="*/ 33 h 82"/>
                  <a:gd name="T32" fmla="*/ 57 w 109"/>
                  <a:gd name="T33" fmla="*/ 58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9"/>
                  <a:gd name="T52" fmla="*/ 0 h 82"/>
                  <a:gd name="T53" fmla="*/ 109 w 109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9" h="82">
                    <a:moveTo>
                      <a:pt x="57" y="58"/>
                    </a:moveTo>
                    <a:lnTo>
                      <a:pt x="5" y="82"/>
                    </a:lnTo>
                    <a:lnTo>
                      <a:pt x="1" y="70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3" y="21"/>
                    </a:lnTo>
                    <a:lnTo>
                      <a:pt x="22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71" y="1"/>
                    </a:lnTo>
                    <a:lnTo>
                      <a:pt x="83" y="5"/>
                    </a:lnTo>
                    <a:lnTo>
                      <a:pt x="94" y="13"/>
                    </a:lnTo>
                    <a:lnTo>
                      <a:pt x="103" y="22"/>
                    </a:lnTo>
                    <a:lnTo>
                      <a:pt x="109" y="33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4" name="Freeform 767"/>
              <p:cNvSpPr>
                <a:spLocks/>
              </p:cNvSpPr>
              <p:nvPr/>
            </p:nvSpPr>
            <p:spPr bwMode="auto">
              <a:xfrm>
                <a:off x="3642" y="2737"/>
                <a:ext cx="20" cy="17"/>
              </a:xfrm>
              <a:custGeom>
                <a:avLst/>
                <a:gdLst>
                  <a:gd name="T0" fmla="*/ 5 w 109"/>
                  <a:gd name="T1" fmla="*/ 82 h 82"/>
                  <a:gd name="T2" fmla="*/ 1 w 109"/>
                  <a:gd name="T3" fmla="*/ 70 h 82"/>
                  <a:gd name="T4" fmla="*/ 0 w 109"/>
                  <a:gd name="T5" fmla="*/ 57 h 82"/>
                  <a:gd name="T6" fmla="*/ 1 w 109"/>
                  <a:gd name="T7" fmla="*/ 44 h 82"/>
                  <a:gd name="T8" fmla="*/ 5 w 109"/>
                  <a:gd name="T9" fmla="*/ 32 h 82"/>
                  <a:gd name="T10" fmla="*/ 13 w 109"/>
                  <a:gd name="T11" fmla="*/ 21 h 82"/>
                  <a:gd name="T12" fmla="*/ 22 w 109"/>
                  <a:gd name="T13" fmla="*/ 12 h 82"/>
                  <a:gd name="T14" fmla="*/ 33 w 109"/>
                  <a:gd name="T15" fmla="*/ 5 h 82"/>
                  <a:gd name="T16" fmla="*/ 45 w 109"/>
                  <a:gd name="T17" fmla="*/ 1 h 82"/>
                  <a:gd name="T18" fmla="*/ 58 w 109"/>
                  <a:gd name="T19" fmla="*/ 0 h 82"/>
                  <a:gd name="T20" fmla="*/ 71 w 109"/>
                  <a:gd name="T21" fmla="*/ 1 h 82"/>
                  <a:gd name="T22" fmla="*/ 83 w 109"/>
                  <a:gd name="T23" fmla="*/ 5 h 82"/>
                  <a:gd name="T24" fmla="*/ 94 w 109"/>
                  <a:gd name="T25" fmla="*/ 13 h 82"/>
                  <a:gd name="T26" fmla="*/ 103 w 109"/>
                  <a:gd name="T27" fmla="*/ 22 h 82"/>
                  <a:gd name="T28" fmla="*/ 109 w 109"/>
                  <a:gd name="T29" fmla="*/ 33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9"/>
                  <a:gd name="T46" fmla="*/ 0 h 82"/>
                  <a:gd name="T47" fmla="*/ 109 w 109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9" h="82">
                    <a:moveTo>
                      <a:pt x="5" y="82"/>
                    </a:moveTo>
                    <a:lnTo>
                      <a:pt x="1" y="70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5" y="32"/>
                    </a:lnTo>
                    <a:lnTo>
                      <a:pt x="13" y="21"/>
                    </a:lnTo>
                    <a:lnTo>
                      <a:pt x="22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71" y="1"/>
                    </a:lnTo>
                    <a:lnTo>
                      <a:pt x="83" y="5"/>
                    </a:lnTo>
                    <a:lnTo>
                      <a:pt x="94" y="13"/>
                    </a:lnTo>
                    <a:lnTo>
                      <a:pt x="103" y="22"/>
                    </a:lnTo>
                    <a:lnTo>
                      <a:pt x="109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5" name="Freeform 768"/>
              <p:cNvSpPr>
                <a:spLocks/>
              </p:cNvSpPr>
              <p:nvPr/>
            </p:nvSpPr>
            <p:spPr bwMode="auto">
              <a:xfrm>
                <a:off x="3644" y="2743"/>
                <a:ext cx="26" cy="30"/>
              </a:xfrm>
              <a:custGeom>
                <a:avLst/>
                <a:gdLst>
                  <a:gd name="T0" fmla="*/ 104 w 143"/>
                  <a:gd name="T1" fmla="*/ 0 h 132"/>
                  <a:gd name="T2" fmla="*/ 52 w 143"/>
                  <a:gd name="T3" fmla="*/ 25 h 132"/>
                  <a:gd name="T4" fmla="*/ 0 w 143"/>
                  <a:gd name="T5" fmla="*/ 49 h 132"/>
                  <a:gd name="T6" fmla="*/ 39 w 143"/>
                  <a:gd name="T7" fmla="*/ 132 h 132"/>
                  <a:gd name="T8" fmla="*/ 91 w 143"/>
                  <a:gd name="T9" fmla="*/ 108 h 132"/>
                  <a:gd name="T10" fmla="*/ 143 w 143"/>
                  <a:gd name="T11" fmla="*/ 83 h 132"/>
                  <a:gd name="T12" fmla="*/ 104 w 143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32"/>
                  <a:gd name="T23" fmla="*/ 143 w 143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32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39" y="132"/>
                    </a:lnTo>
                    <a:lnTo>
                      <a:pt x="91" y="108"/>
                    </a:lnTo>
                    <a:lnTo>
                      <a:pt x="143" y="83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6" name="Freeform 769"/>
              <p:cNvSpPr>
                <a:spLocks/>
              </p:cNvSpPr>
              <p:nvPr/>
            </p:nvSpPr>
            <p:spPr bwMode="auto">
              <a:xfrm>
                <a:off x="3644" y="2743"/>
                <a:ext cx="26" cy="30"/>
              </a:xfrm>
              <a:custGeom>
                <a:avLst/>
                <a:gdLst>
                  <a:gd name="T0" fmla="*/ 104 w 143"/>
                  <a:gd name="T1" fmla="*/ 0 h 132"/>
                  <a:gd name="T2" fmla="*/ 52 w 143"/>
                  <a:gd name="T3" fmla="*/ 25 h 132"/>
                  <a:gd name="T4" fmla="*/ 0 w 143"/>
                  <a:gd name="T5" fmla="*/ 49 h 132"/>
                  <a:gd name="T6" fmla="*/ 39 w 143"/>
                  <a:gd name="T7" fmla="*/ 132 h 132"/>
                  <a:gd name="T8" fmla="*/ 91 w 143"/>
                  <a:gd name="T9" fmla="*/ 108 h 132"/>
                  <a:gd name="T10" fmla="*/ 143 w 143"/>
                  <a:gd name="T11" fmla="*/ 83 h 132"/>
                  <a:gd name="T12" fmla="*/ 104 w 143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32"/>
                  <a:gd name="T23" fmla="*/ 143 w 143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32">
                    <a:moveTo>
                      <a:pt x="104" y="0"/>
                    </a:moveTo>
                    <a:lnTo>
                      <a:pt x="52" y="25"/>
                    </a:lnTo>
                    <a:lnTo>
                      <a:pt x="0" y="49"/>
                    </a:lnTo>
                    <a:lnTo>
                      <a:pt x="39" y="132"/>
                    </a:lnTo>
                    <a:lnTo>
                      <a:pt x="91" y="108"/>
                    </a:lnTo>
                    <a:lnTo>
                      <a:pt x="143" y="83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7" name="Freeform 770"/>
              <p:cNvSpPr>
                <a:spLocks/>
              </p:cNvSpPr>
              <p:nvPr/>
            </p:nvSpPr>
            <p:spPr bwMode="auto">
              <a:xfrm>
                <a:off x="3661" y="2762"/>
                <a:ext cx="10" cy="6"/>
              </a:xfrm>
              <a:custGeom>
                <a:avLst/>
                <a:gdLst>
                  <a:gd name="T0" fmla="*/ 0 w 56"/>
                  <a:gd name="T1" fmla="*/ 25 h 25"/>
                  <a:gd name="T2" fmla="*/ 52 w 56"/>
                  <a:gd name="T3" fmla="*/ 0 h 25"/>
                  <a:gd name="T4" fmla="*/ 56 w 56"/>
                  <a:gd name="T5" fmla="*/ 8 h 25"/>
                  <a:gd name="T6" fmla="*/ 0 w 56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0" y="25"/>
                    </a:moveTo>
                    <a:lnTo>
                      <a:pt x="52" y="0"/>
                    </a:lnTo>
                    <a:lnTo>
                      <a:pt x="56" y="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8" name="Line 771"/>
              <p:cNvSpPr>
                <a:spLocks noChangeShapeType="1"/>
              </p:cNvSpPr>
              <p:nvPr/>
            </p:nvSpPr>
            <p:spPr bwMode="auto">
              <a:xfrm>
                <a:off x="3670" y="27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09" name="Freeform 772"/>
              <p:cNvSpPr>
                <a:spLocks/>
              </p:cNvSpPr>
              <p:nvPr/>
            </p:nvSpPr>
            <p:spPr bwMode="auto">
              <a:xfrm>
                <a:off x="3650" y="2763"/>
                <a:ext cx="33" cy="55"/>
              </a:xfrm>
              <a:custGeom>
                <a:avLst/>
                <a:gdLst>
                  <a:gd name="T0" fmla="*/ 111 w 174"/>
                  <a:gd name="T1" fmla="*/ 0 h 242"/>
                  <a:gd name="T2" fmla="*/ 55 w 174"/>
                  <a:gd name="T3" fmla="*/ 17 h 242"/>
                  <a:gd name="T4" fmla="*/ 0 w 174"/>
                  <a:gd name="T5" fmla="*/ 34 h 242"/>
                  <a:gd name="T6" fmla="*/ 63 w 174"/>
                  <a:gd name="T7" fmla="*/ 242 h 242"/>
                  <a:gd name="T8" fmla="*/ 118 w 174"/>
                  <a:gd name="T9" fmla="*/ 226 h 242"/>
                  <a:gd name="T10" fmla="*/ 174 w 174"/>
                  <a:gd name="T11" fmla="*/ 209 h 242"/>
                  <a:gd name="T12" fmla="*/ 111 w 174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42"/>
                  <a:gd name="T23" fmla="*/ 174 w 174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42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4"/>
                    </a:lnTo>
                    <a:lnTo>
                      <a:pt x="63" y="242"/>
                    </a:lnTo>
                    <a:lnTo>
                      <a:pt x="118" y="226"/>
                    </a:lnTo>
                    <a:lnTo>
                      <a:pt x="174" y="209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0" name="Freeform 773"/>
              <p:cNvSpPr>
                <a:spLocks/>
              </p:cNvSpPr>
              <p:nvPr/>
            </p:nvSpPr>
            <p:spPr bwMode="auto">
              <a:xfrm>
                <a:off x="3650" y="2763"/>
                <a:ext cx="33" cy="55"/>
              </a:xfrm>
              <a:custGeom>
                <a:avLst/>
                <a:gdLst>
                  <a:gd name="T0" fmla="*/ 111 w 174"/>
                  <a:gd name="T1" fmla="*/ 0 h 242"/>
                  <a:gd name="T2" fmla="*/ 55 w 174"/>
                  <a:gd name="T3" fmla="*/ 17 h 242"/>
                  <a:gd name="T4" fmla="*/ 0 w 174"/>
                  <a:gd name="T5" fmla="*/ 34 h 242"/>
                  <a:gd name="T6" fmla="*/ 63 w 174"/>
                  <a:gd name="T7" fmla="*/ 242 h 242"/>
                  <a:gd name="T8" fmla="*/ 118 w 174"/>
                  <a:gd name="T9" fmla="*/ 226 h 242"/>
                  <a:gd name="T10" fmla="*/ 174 w 174"/>
                  <a:gd name="T11" fmla="*/ 209 h 242"/>
                  <a:gd name="T12" fmla="*/ 111 w 174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42"/>
                  <a:gd name="T23" fmla="*/ 174 w 174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42">
                    <a:moveTo>
                      <a:pt x="111" y="0"/>
                    </a:moveTo>
                    <a:lnTo>
                      <a:pt x="55" y="17"/>
                    </a:lnTo>
                    <a:lnTo>
                      <a:pt x="0" y="34"/>
                    </a:lnTo>
                    <a:lnTo>
                      <a:pt x="63" y="242"/>
                    </a:lnTo>
                    <a:lnTo>
                      <a:pt x="118" y="226"/>
                    </a:lnTo>
                    <a:lnTo>
                      <a:pt x="174" y="209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1" name="Freeform 774"/>
              <p:cNvSpPr>
                <a:spLocks/>
              </p:cNvSpPr>
              <p:nvPr/>
            </p:nvSpPr>
            <p:spPr bwMode="auto">
              <a:xfrm>
                <a:off x="3673" y="2810"/>
                <a:ext cx="10" cy="5"/>
              </a:xfrm>
              <a:custGeom>
                <a:avLst/>
                <a:gdLst>
                  <a:gd name="T0" fmla="*/ 0 w 57"/>
                  <a:gd name="T1" fmla="*/ 17 h 17"/>
                  <a:gd name="T2" fmla="*/ 56 w 57"/>
                  <a:gd name="T3" fmla="*/ 0 h 17"/>
                  <a:gd name="T4" fmla="*/ 57 w 57"/>
                  <a:gd name="T5" fmla="*/ 6 h 17"/>
                  <a:gd name="T6" fmla="*/ 0 w 57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7"/>
                  <a:gd name="T14" fmla="*/ 57 w 5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7">
                    <a:moveTo>
                      <a:pt x="0" y="17"/>
                    </a:moveTo>
                    <a:lnTo>
                      <a:pt x="56" y="0"/>
                    </a:lnTo>
                    <a:lnTo>
                      <a:pt x="57" y="6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2" name="Line 775"/>
              <p:cNvSpPr>
                <a:spLocks noChangeShapeType="1"/>
              </p:cNvSpPr>
              <p:nvPr/>
            </p:nvSpPr>
            <p:spPr bwMode="auto">
              <a:xfrm>
                <a:off x="3683" y="281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3" name="Freeform 776"/>
              <p:cNvSpPr>
                <a:spLocks/>
              </p:cNvSpPr>
              <p:nvPr/>
            </p:nvSpPr>
            <p:spPr bwMode="auto">
              <a:xfrm>
                <a:off x="3662" y="2812"/>
                <a:ext cx="21" cy="9"/>
              </a:xfrm>
              <a:custGeom>
                <a:avLst/>
                <a:gdLst>
                  <a:gd name="T0" fmla="*/ 113 w 116"/>
                  <a:gd name="T1" fmla="*/ 0 h 39"/>
                  <a:gd name="T2" fmla="*/ 56 w 116"/>
                  <a:gd name="T3" fmla="*/ 11 h 39"/>
                  <a:gd name="T4" fmla="*/ 0 w 116"/>
                  <a:gd name="T5" fmla="*/ 22 h 39"/>
                  <a:gd name="T6" fmla="*/ 3 w 116"/>
                  <a:gd name="T7" fmla="*/ 39 h 39"/>
                  <a:gd name="T8" fmla="*/ 60 w 116"/>
                  <a:gd name="T9" fmla="*/ 28 h 39"/>
                  <a:gd name="T10" fmla="*/ 116 w 116"/>
                  <a:gd name="T11" fmla="*/ 17 h 39"/>
                  <a:gd name="T12" fmla="*/ 113 w 116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3" y="0"/>
                    </a:moveTo>
                    <a:lnTo>
                      <a:pt x="56" y="11"/>
                    </a:lnTo>
                    <a:lnTo>
                      <a:pt x="0" y="22"/>
                    </a:lnTo>
                    <a:lnTo>
                      <a:pt x="3" y="39"/>
                    </a:lnTo>
                    <a:lnTo>
                      <a:pt x="60" y="28"/>
                    </a:lnTo>
                    <a:lnTo>
                      <a:pt x="116" y="17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4" name="Freeform 777"/>
              <p:cNvSpPr>
                <a:spLocks/>
              </p:cNvSpPr>
              <p:nvPr/>
            </p:nvSpPr>
            <p:spPr bwMode="auto">
              <a:xfrm>
                <a:off x="3662" y="2812"/>
                <a:ext cx="21" cy="9"/>
              </a:xfrm>
              <a:custGeom>
                <a:avLst/>
                <a:gdLst>
                  <a:gd name="T0" fmla="*/ 113 w 116"/>
                  <a:gd name="T1" fmla="*/ 0 h 39"/>
                  <a:gd name="T2" fmla="*/ 56 w 116"/>
                  <a:gd name="T3" fmla="*/ 11 h 39"/>
                  <a:gd name="T4" fmla="*/ 0 w 116"/>
                  <a:gd name="T5" fmla="*/ 22 h 39"/>
                  <a:gd name="T6" fmla="*/ 3 w 116"/>
                  <a:gd name="T7" fmla="*/ 39 h 39"/>
                  <a:gd name="T8" fmla="*/ 60 w 116"/>
                  <a:gd name="T9" fmla="*/ 28 h 39"/>
                  <a:gd name="T10" fmla="*/ 116 w 116"/>
                  <a:gd name="T11" fmla="*/ 17 h 39"/>
                  <a:gd name="T12" fmla="*/ 113 w 116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3" y="0"/>
                    </a:moveTo>
                    <a:lnTo>
                      <a:pt x="56" y="11"/>
                    </a:lnTo>
                    <a:lnTo>
                      <a:pt x="0" y="22"/>
                    </a:lnTo>
                    <a:lnTo>
                      <a:pt x="3" y="39"/>
                    </a:lnTo>
                    <a:lnTo>
                      <a:pt x="60" y="28"/>
                    </a:lnTo>
                    <a:lnTo>
                      <a:pt x="116" y="17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5" name="Freeform 778"/>
              <p:cNvSpPr>
                <a:spLocks/>
              </p:cNvSpPr>
              <p:nvPr/>
            </p:nvSpPr>
            <p:spPr bwMode="auto">
              <a:xfrm>
                <a:off x="3662" y="2815"/>
                <a:ext cx="21" cy="16"/>
              </a:xfrm>
              <a:custGeom>
                <a:avLst/>
                <a:gdLst>
                  <a:gd name="T0" fmla="*/ 57 w 114"/>
                  <a:gd name="T1" fmla="*/ 11 h 69"/>
                  <a:gd name="T2" fmla="*/ 113 w 114"/>
                  <a:gd name="T3" fmla="*/ 0 h 69"/>
                  <a:gd name="T4" fmla="*/ 114 w 114"/>
                  <a:gd name="T5" fmla="*/ 14 h 69"/>
                  <a:gd name="T6" fmla="*/ 112 w 114"/>
                  <a:gd name="T7" fmla="*/ 27 h 69"/>
                  <a:gd name="T8" fmla="*/ 108 w 114"/>
                  <a:gd name="T9" fmla="*/ 38 h 69"/>
                  <a:gd name="T10" fmla="*/ 100 w 114"/>
                  <a:gd name="T11" fmla="*/ 49 h 69"/>
                  <a:gd name="T12" fmla="*/ 91 w 114"/>
                  <a:gd name="T13" fmla="*/ 58 h 69"/>
                  <a:gd name="T14" fmla="*/ 80 w 114"/>
                  <a:gd name="T15" fmla="*/ 65 h 69"/>
                  <a:gd name="T16" fmla="*/ 68 w 114"/>
                  <a:gd name="T17" fmla="*/ 68 h 69"/>
                  <a:gd name="T18" fmla="*/ 55 w 114"/>
                  <a:gd name="T19" fmla="*/ 69 h 69"/>
                  <a:gd name="T20" fmla="*/ 41 w 114"/>
                  <a:gd name="T21" fmla="*/ 67 h 69"/>
                  <a:gd name="T22" fmla="*/ 30 w 114"/>
                  <a:gd name="T23" fmla="*/ 62 h 69"/>
                  <a:gd name="T24" fmla="*/ 19 w 114"/>
                  <a:gd name="T25" fmla="*/ 55 h 69"/>
                  <a:gd name="T26" fmla="*/ 10 w 114"/>
                  <a:gd name="T27" fmla="*/ 46 h 69"/>
                  <a:gd name="T28" fmla="*/ 3 w 114"/>
                  <a:gd name="T29" fmla="*/ 35 h 69"/>
                  <a:gd name="T30" fmla="*/ 0 w 114"/>
                  <a:gd name="T31" fmla="*/ 22 h 69"/>
                  <a:gd name="T32" fmla="*/ 57 w 114"/>
                  <a:gd name="T33" fmla="*/ 11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9"/>
                  <a:gd name="T53" fmla="*/ 114 w 114"/>
                  <a:gd name="T54" fmla="*/ 69 h 6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9">
                    <a:moveTo>
                      <a:pt x="57" y="11"/>
                    </a:moveTo>
                    <a:lnTo>
                      <a:pt x="113" y="0"/>
                    </a:lnTo>
                    <a:lnTo>
                      <a:pt x="114" y="14"/>
                    </a:lnTo>
                    <a:lnTo>
                      <a:pt x="112" y="27"/>
                    </a:lnTo>
                    <a:lnTo>
                      <a:pt x="108" y="38"/>
                    </a:lnTo>
                    <a:lnTo>
                      <a:pt x="100" y="49"/>
                    </a:lnTo>
                    <a:lnTo>
                      <a:pt x="91" y="58"/>
                    </a:lnTo>
                    <a:lnTo>
                      <a:pt x="80" y="65"/>
                    </a:lnTo>
                    <a:lnTo>
                      <a:pt x="68" y="68"/>
                    </a:lnTo>
                    <a:lnTo>
                      <a:pt x="55" y="69"/>
                    </a:lnTo>
                    <a:lnTo>
                      <a:pt x="41" y="67"/>
                    </a:lnTo>
                    <a:lnTo>
                      <a:pt x="30" y="62"/>
                    </a:lnTo>
                    <a:lnTo>
                      <a:pt x="19" y="55"/>
                    </a:lnTo>
                    <a:lnTo>
                      <a:pt x="10" y="46"/>
                    </a:lnTo>
                    <a:lnTo>
                      <a:pt x="3" y="35"/>
                    </a:lnTo>
                    <a:lnTo>
                      <a:pt x="0" y="22"/>
                    </a:lnTo>
                    <a:lnTo>
                      <a:pt x="5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6" name="Freeform 779"/>
              <p:cNvSpPr>
                <a:spLocks/>
              </p:cNvSpPr>
              <p:nvPr/>
            </p:nvSpPr>
            <p:spPr bwMode="auto">
              <a:xfrm>
                <a:off x="3662" y="2815"/>
                <a:ext cx="21" cy="16"/>
              </a:xfrm>
              <a:custGeom>
                <a:avLst/>
                <a:gdLst>
                  <a:gd name="T0" fmla="*/ 113 w 114"/>
                  <a:gd name="T1" fmla="*/ 0 h 69"/>
                  <a:gd name="T2" fmla="*/ 114 w 114"/>
                  <a:gd name="T3" fmla="*/ 14 h 69"/>
                  <a:gd name="T4" fmla="*/ 112 w 114"/>
                  <a:gd name="T5" fmla="*/ 27 h 69"/>
                  <a:gd name="T6" fmla="*/ 108 w 114"/>
                  <a:gd name="T7" fmla="*/ 38 h 69"/>
                  <a:gd name="T8" fmla="*/ 100 w 114"/>
                  <a:gd name="T9" fmla="*/ 49 h 69"/>
                  <a:gd name="T10" fmla="*/ 91 w 114"/>
                  <a:gd name="T11" fmla="*/ 58 h 69"/>
                  <a:gd name="T12" fmla="*/ 80 w 114"/>
                  <a:gd name="T13" fmla="*/ 65 h 69"/>
                  <a:gd name="T14" fmla="*/ 68 w 114"/>
                  <a:gd name="T15" fmla="*/ 68 h 69"/>
                  <a:gd name="T16" fmla="*/ 55 w 114"/>
                  <a:gd name="T17" fmla="*/ 69 h 69"/>
                  <a:gd name="T18" fmla="*/ 41 w 114"/>
                  <a:gd name="T19" fmla="*/ 67 h 69"/>
                  <a:gd name="T20" fmla="*/ 30 w 114"/>
                  <a:gd name="T21" fmla="*/ 62 h 69"/>
                  <a:gd name="T22" fmla="*/ 19 w 114"/>
                  <a:gd name="T23" fmla="*/ 55 h 69"/>
                  <a:gd name="T24" fmla="*/ 10 w 114"/>
                  <a:gd name="T25" fmla="*/ 46 h 69"/>
                  <a:gd name="T26" fmla="*/ 3 w 114"/>
                  <a:gd name="T27" fmla="*/ 35 h 69"/>
                  <a:gd name="T28" fmla="*/ 0 w 114"/>
                  <a:gd name="T29" fmla="*/ 22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9"/>
                  <a:gd name="T47" fmla="*/ 114 w 114"/>
                  <a:gd name="T48" fmla="*/ 69 h 6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9">
                    <a:moveTo>
                      <a:pt x="113" y="0"/>
                    </a:moveTo>
                    <a:lnTo>
                      <a:pt x="114" y="14"/>
                    </a:lnTo>
                    <a:lnTo>
                      <a:pt x="112" y="27"/>
                    </a:lnTo>
                    <a:lnTo>
                      <a:pt x="108" y="38"/>
                    </a:lnTo>
                    <a:lnTo>
                      <a:pt x="100" y="49"/>
                    </a:lnTo>
                    <a:lnTo>
                      <a:pt x="91" y="58"/>
                    </a:lnTo>
                    <a:lnTo>
                      <a:pt x="80" y="65"/>
                    </a:lnTo>
                    <a:lnTo>
                      <a:pt x="68" y="68"/>
                    </a:lnTo>
                    <a:lnTo>
                      <a:pt x="55" y="69"/>
                    </a:lnTo>
                    <a:lnTo>
                      <a:pt x="41" y="67"/>
                    </a:lnTo>
                    <a:lnTo>
                      <a:pt x="30" y="62"/>
                    </a:lnTo>
                    <a:lnTo>
                      <a:pt x="19" y="55"/>
                    </a:lnTo>
                    <a:lnTo>
                      <a:pt x="10" y="46"/>
                    </a:lnTo>
                    <a:lnTo>
                      <a:pt x="3" y="35"/>
                    </a:lnTo>
                    <a:lnTo>
                      <a:pt x="0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7" name="Freeform 780"/>
              <p:cNvSpPr>
                <a:spLocks/>
              </p:cNvSpPr>
              <p:nvPr/>
            </p:nvSpPr>
            <p:spPr bwMode="auto">
              <a:xfrm>
                <a:off x="3665" y="2823"/>
                <a:ext cx="21" cy="16"/>
              </a:xfrm>
              <a:custGeom>
                <a:avLst/>
                <a:gdLst>
                  <a:gd name="T0" fmla="*/ 58 w 115"/>
                  <a:gd name="T1" fmla="*/ 57 h 67"/>
                  <a:gd name="T2" fmla="*/ 1 w 115"/>
                  <a:gd name="T3" fmla="*/ 67 h 67"/>
                  <a:gd name="T4" fmla="*/ 0 w 115"/>
                  <a:gd name="T5" fmla="*/ 55 h 67"/>
                  <a:gd name="T6" fmla="*/ 3 w 115"/>
                  <a:gd name="T7" fmla="*/ 42 h 67"/>
                  <a:gd name="T8" fmla="*/ 7 w 115"/>
                  <a:gd name="T9" fmla="*/ 30 h 67"/>
                  <a:gd name="T10" fmla="*/ 15 w 115"/>
                  <a:gd name="T11" fmla="*/ 20 h 67"/>
                  <a:gd name="T12" fmla="*/ 25 w 115"/>
                  <a:gd name="T13" fmla="*/ 11 h 67"/>
                  <a:gd name="T14" fmla="*/ 36 w 115"/>
                  <a:gd name="T15" fmla="*/ 4 h 67"/>
                  <a:gd name="T16" fmla="*/ 48 w 115"/>
                  <a:gd name="T17" fmla="*/ 1 h 67"/>
                  <a:gd name="T18" fmla="*/ 60 w 115"/>
                  <a:gd name="T19" fmla="*/ 0 h 67"/>
                  <a:gd name="T20" fmla="*/ 74 w 115"/>
                  <a:gd name="T21" fmla="*/ 2 h 67"/>
                  <a:gd name="T22" fmla="*/ 86 w 115"/>
                  <a:gd name="T23" fmla="*/ 6 h 67"/>
                  <a:gd name="T24" fmla="*/ 96 w 115"/>
                  <a:gd name="T25" fmla="*/ 14 h 67"/>
                  <a:gd name="T26" fmla="*/ 105 w 115"/>
                  <a:gd name="T27" fmla="*/ 24 h 67"/>
                  <a:gd name="T28" fmla="*/ 111 w 115"/>
                  <a:gd name="T29" fmla="*/ 35 h 67"/>
                  <a:gd name="T30" fmla="*/ 115 w 115"/>
                  <a:gd name="T31" fmla="*/ 47 h 67"/>
                  <a:gd name="T32" fmla="*/ 58 w 115"/>
                  <a:gd name="T33" fmla="*/ 57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7"/>
                  <a:gd name="T53" fmla="*/ 115 w 115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7">
                    <a:moveTo>
                      <a:pt x="58" y="57"/>
                    </a:moveTo>
                    <a:lnTo>
                      <a:pt x="1" y="67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7" y="30"/>
                    </a:lnTo>
                    <a:lnTo>
                      <a:pt x="15" y="20"/>
                    </a:lnTo>
                    <a:lnTo>
                      <a:pt x="25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0" y="0"/>
                    </a:lnTo>
                    <a:lnTo>
                      <a:pt x="74" y="2"/>
                    </a:lnTo>
                    <a:lnTo>
                      <a:pt x="86" y="6"/>
                    </a:lnTo>
                    <a:lnTo>
                      <a:pt x="96" y="14"/>
                    </a:lnTo>
                    <a:lnTo>
                      <a:pt x="105" y="24"/>
                    </a:lnTo>
                    <a:lnTo>
                      <a:pt x="111" y="35"/>
                    </a:lnTo>
                    <a:lnTo>
                      <a:pt x="115" y="47"/>
                    </a:lnTo>
                    <a:lnTo>
                      <a:pt x="58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8" name="Freeform 781"/>
              <p:cNvSpPr>
                <a:spLocks/>
              </p:cNvSpPr>
              <p:nvPr/>
            </p:nvSpPr>
            <p:spPr bwMode="auto">
              <a:xfrm>
                <a:off x="3665" y="2823"/>
                <a:ext cx="21" cy="16"/>
              </a:xfrm>
              <a:custGeom>
                <a:avLst/>
                <a:gdLst>
                  <a:gd name="T0" fmla="*/ 1 w 115"/>
                  <a:gd name="T1" fmla="*/ 67 h 67"/>
                  <a:gd name="T2" fmla="*/ 0 w 115"/>
                  <a:gd name="T3" fmla="*/ 55 h 67"/>
                  <a:gd name="T4" fmla="*/ 3 w 115"/>
                  <a:gd name="T5" fmla="*/ 42 h 67"/>
                  <a:gd name="T6" fmla="*/ 7 w 115"/>
                  <a:gd name="T7" fmla="*/ 30 h 67"/>
                  <a:gd name="T8" fmla="*/ 15 w 115"/>
                  <a:gd name="T9" fmla="*/ 20 h 67"/>
                  <a:gd name="T10" fmla="*/ 25 w 115"/>
                  <a:gd name="T11" fmla="*/ 11 h 67"/>
                  <a:gd name="T12" fmla="*/ 36 w 115"/>
                  <a:gd name="T13" fmla="*/ 4 h 67"/>
                  <a:gd name="T14" fmla="*/ 48 w 115"/>
                  <a:gd name="T15" fmla="*/ 1 h 67"/>
                  <a:gd name="T16" fmla="*/ 60 w 115"/>
                  <a:gd name="T17" fmla="*/ 0 h 67"/>
                  <a:gd name="T18" fmla="*/ 74 w 115"/>
                  <a:gd name="T19" fmla="*/ 2 h 67"/>
                  <a:gd name="T20" fmla="*/ 86 w 115"/>
                  <a:gd name="T21" fmla="*/ 6 h 67"/>
                  <a:gd name="T22" fmla="*/ 96 w 115"/>
                  <a:gd name="T23" fmla="*/ 14 h 67"/>
                  <a:gd name="T24" fmla="*/ 105 w 115"/>
                  <a:gd name="T25" fmla="*/ 24 h 67"/>
                  <a:gd name="T26" fmla="*/ 111 w 115"/>
                  <a:gd name="T27" fmla="*/ 35 h 67"/>
                  <a:gd name="T28" fmla="*/ 115 w 115"/>
                  <a:gd name="T29" fmla="*/ 47 h 6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7"/>
                  <a:gd name="T47" fmla="*/ 115 w 115"/>
                  <a:gd name="T48" fmla="*/ 67 h 6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7">
                    <a:moveTo>
                      <a:pt x="1" y="67"/>
                    </a:moveTo>
                    <a:lnTo>
                      <a:pt x="0" y="55"/>
                    </a:lnTo>
                    <a:lnTo>
                      <a:pt x="3" y="42"/>
                    </a:lnTo>
                    <a:lnTo>
                      <a:pt x="7" y="30"/>
                    </a:lnTo>
                    <a:lnTo>
                      <a:pt x="15" y="20"/>
                    </a:lnTo>
                    <a:lnTo>
                      <a:pt x="25" y="11"/>
                    </a:lnTo>
                    <a:lnTo>
                      <a:pt x="36" y="4"/>
                    </a:lnTo>
                    <a:lnTo>
                      <a:pt x="48" y="1"/>
                    </a:lnTo>
                    <a:lnTo>
                      <a:pt x="60" y="0"/>
                    </a:lnTo>
                    <a:lnTo>
                      <a:pt x="74" y="2"/>
                    </a:lnTo>
                    <a:lnTo>
                      <a:pt x="86" y="6"/>
                    </a:lnTo>
                    <a:lnTo>
                      <a:pt x="96" y="14"/>
                    </a:lnTo>
                    <a:lnTo>
                      <a:pt x="105" y="24"/>
                    </a:lnTo>
                    <a:lnTo>
                      <a:pt x="111" y="35"/>
                    </a:lnTo>
                    <a:lnTo>
                      <a:pt x="115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19" name="Freeform 782"/>
              <p:cNvSpPr>
                <a:spLocks/>
              </p:cNvSpPr>
              <p:nvPr/>
            </p:nvSpPr>
            <p:spPr bwMode="auto">
              <a:xfrm>
                <a:off x="3665" y="2834"/>
                <a:ext cx="25" cy="33"/>
              </a:xfrm>
              <a:custGeom>
                <a:avLst/>
                <a:gdLst>
                  <a:gd name="T0" fmla="*/ 114 w 137"/>
                  <a:gd name="T1" fmla="*/ 0 h 150"/>
                  <a:gd name="T2" fmla="*/ 57 w 137"/>
                  <a:gd name="T3" fmla="*/ 10 h 150"/>
                  <a:gd name="T4" fmla="*/ 0 w 137"/>
                  <a:gd name="T5" fmla="*/ 20 h 150"/>
                  <a:gd name="T6" fmla="*/ 24 w 137"/>
                  <a:gd name="T7" fmla="*/ 150 h 150"/>
                  <a:gd name="T8" fmla="*/ 80 w 137"/>
                  <a:gd name="T9" fmla="*/ 140 h 150"/>
                  <a:gd name="T10" fmla="*/ 137 w 137"/>
                  <a:gd name="T11" fmla="*/ 130 h 150"/>
                  <a:gd name="T12" fmla="*/ 114 w 137"/>
                  <a:gd name="T13" fmla="*/ 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50"/>
                  <a:gd name="T23" fmla="*/ 137 w 137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50">
                    <a:moveTo>
                      <a:pt x="114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24" y="150"/>
                    </a:lnTo>
                    <a:lnTo>
                      <a:pt x="80" y="140"/>
                    </a:lnTo>
                    <a:lnTo>
                      <a:pt x="137" y="13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0" name="Freeform 783"/>
              <p:cNvSpPr>
                <a:spLocks/>
              </p:cNvSpPr>
              <p:nvPr/>
            </p:nvSpPr>
            <p:spPr bwMode="auto">
              <a:xfrm>
                <a:off x="3665" y="2834"/>
                <a:ext cx="25" cy="33"/>
              </a:xfrm>
              <a:custGeom>
                <a:avLst/>
                <a:gdLst>
                  <a:gd name="T0" fmla="*/ 114 w 137"/>
                  <a:gd name="T1" fmla="*/ 0 h 150"/>
                  <a:gd name="T2" fmla="*/ 57 w 137"/>
                  <a:gd name="T3" fmla="*/ 10 h 150"/>
                  <a:gd name="T4" fmla="*/ 0 w 137"/>
                  <a:gd name="T5" fmla="*/ 20 h 150"/>
                  <a:gd name="T6" fmla="*/ 24 w 137"/>
                  <a:gd name="T7" fmla="*/ 150 h 150"/>
                  <a:gd name="T8" fmla="*/ 80 w 137"/>
                  <a:gd name="T9" fmla="*/ 140 h 150"/>
                  <a:gd name="T10" fmla="*/ 137 w 137"/>
                  <a:gd name="T11" fmla="*/ 130 h 150"/>
                  <a:gd name="T12" fmla="*/ 114 w 137"/>
                  <a:gd name="T13" fmla="*/ 0 h 1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50"/>
                  <a:gd name="T23" fmla="*/ 137 w 137"/>
                  <a:gd name="T24" fmla="*/ 150 h 1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50">
                    <a:moveTo>
                      <a:pt x="114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24" y="150"/>
                    </a:lnTo>
                    <a:lnTo>
                      <a:pt x="80" y="140"/>
                    </a:lnTo>
                    <a:lnTo>
                      <a:pt x="137" y="130"/>
                    </a:lnTo>
                    <a:lnTo>
                      <a:pt x="1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1" name="Freeform 784"/>
              <p:cNvSpPr>
                <a:spLocks/>
              </p:cNvSpPr>
              <p:nvPr/>
            </p:nvSpPr>
            <p:spPr bwMode="auto">
              <a:xfrm>
                <a:off x="3679" y="2864"/>
                <a:ext cx="12" cy="1"/>
              </a:xfrm>
              <a:custGeom>
                <a:avLst/>
                <a:gdLst>
                  <a:gd name="T0" fmla="*/ 0 w 58"/>
                  <a:gd name="T1" fmla="*/ 10 h 10"/>
                  <a:gd name="T2" fmla="*/ 57 w 58"/>
                  <a:gd name="T3" fmla="*/ 0 h 10"/>
                  <a:gd name="T4" fmla="*/ 58 w 58"/>
                  <a:gd name="T5" fmla="*/ 7 h 10"/>
                  <a:gd name="T6" fmla="*/ 0 w 58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10"/>
                    </a:moveTo>
                    <a:lnTo>
                      <a:pt x="57" y="0"/>
                    </a:lnTo>
                    <a:lnTo>
                      <a:pt x="58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2" name="Line 785"/>
              <p:cNvSpPr>
                <a:spLocks noChangeShapeType="1"/>
              </p:cNvSpPr>
              <p:nvPr/>
            </p:nvSpPr>
            <p:spPr bwMode="auto">
              <a:xfrm>
                <a:off x="3690" y="286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3" name="Freeform 786"/>
              <p:cNvSpPr>
                <a:spLocks/>
              </p:cNvSpPr>
              <p:nvPr/>
            </p:nvSpPr>
            <p:spPr bwMode="auto">
              <a:xfrm>
                <a:off x="3669" y="2865"/>
                <a:ext cx="23" cy="44"/>
              </a:xfrm>
              <a:custGeom>
                <a:avLst/>
                <a:gdLst>
                  <a:gd name="T0" fmla="*/ 115 w 125"/>
                  <a:gd name="T1" fmla="*/ 0 h 202"/>
                  <a:gd name="T2" fmla="*/ 57 w 125"/>
                  <a:gd name="T3" fmla="*/ 3 h 202"/>
                  <a:gd name="T4" fmla="*/ 0 w 125"/>
                  <a:gd name="T5" fmla="*/ 7 h 202"/>
                  <a:gd name="T6" fmla="*/ 10 w 125"/>
                  <a:gd name="T7" fmla="*/ 202 h 202"/>
                  <a:gd name="T8" fmla="*/ 67 w 125"/>
                  <a:gd name="T9" fmla="*/ 199 h 202"/>
                  <a:gd name="T10" fmla="*/ 125 w 125"/>
                  <a:gd name="T11" fmla="*/ 195 h 202"/>
                  <a:gd name="T12" fmla="*/ 115 w 125"/>
                  <a:gd name="T13" fmla="*/ 0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202"/>
                  <a:gd name="T23" fmla="*/ 125 w 125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202">
                    <a:moveTo>
                      <a:pt x="115" y="0"/>
                    </a:moveTo>
                    <a:lnTo>
                      <a:pt x="57" y="3"/>
                    </a:lnTo>
                    <a:lnTo>
                      <a:pt x="0" y="7"/>
                    </a:lnTo>
                    <a:lnTo>
                      <a:pt x="10" y="202"/>
                    </a:lnTo>
                    <a:lnTo>
                      <a:pt x="67" y="199"/>
                    </a:lnTo>
                    <a:lnTo>
                      <a:pt x="125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4" name="Freeform 787"/>
              <p:cNvSpPr>
                <a:spLocks/>
              </p:cNvSpPr>
              <p:nvPr/>
            </p:nvSpPr>
            <p:spPr bwMode="auto">
              <a:xfrm>
                <a:off x="3669" y="2865"/>
                <a:ext cx="23" cy="44"/>
              </a:xfrm>
              <a:custGeom>
                <a:avLst/>
                <a:gdLst>
                  <a:gd name="T0" fmla="*/ 115 w 125"/>
                  <a:gd name="T1" fmla="*/ 0 h 202"/>
                  <a:gd name="T2" fmla="*/ 57 w 125"/>
                  <a:gd name="T3" fmla="*/ 3 h 202"/>
                  <a:gd name="T4" fmla="*/ 0 w 125"/>
                  <a:gd name="T5" fmla="*/ 7 h 202"/>
                  <a:gd name="T6" fmla="*/ 10 w 125"/>
                  <a:gd name="T7" fmla="*/ 202 h 202"/>
                  <a:gd name="T8" fmla="*/ 67 w 125"/>
                  <a:gd name="T9" fmla="*/ 199 h 202"/>
                  <a:gd name="T10" fmla="*/ 125 w 125"/>
                  <a:gd name="T11" fmla="*/ 195 h 202"/>
                  <a:gd name="T12" fmla="*/ 115 w 125"/>
                  <a:gd name="T13" fmla="*/ 0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202"/>
                  <a:gd name="T23" fmla="*/ 125 w 125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202">
                    <a:moveTo>
                      <a:pt x="115" y="0"/>
                    </a:moveTo>
                    <a:lnTo>
                      <a:pt x="57" y="3"/>
                    </a:lnTo>
                    <a:lnTo>
                      <a:pt x="0" y="7"/>
                    </a:lnTo>
                    <a:lnTo>
                      <a:pt x="10" y="202"/>
                    </a:lnTo>
                    <a:lnTo>
                      <a:pt x="67" y="199"/>
                    </a:lnTo>
                    <a:lnTo>
                      <a:pt x="125" y="195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5" name="Freeform 788"/>
              <p:cNvSpPr>
                <a:spLocks/>
              </p:cNvSpPr>
              <p:nvPr/>
            </p:nvSpPr>
            <p:spPr bwMode="auto">
              <a:xfrm>
                <a:off x="3671" y="2908"/>
                <a:ext cx="21" cy="14"/>
              </a:xfrm>
              <a:custGeom>
                <a:avLst/>
                <a:gdLst>
                  <a:gd name="T0" fmla="*/ 57 w 115"/>
                  <a:gd name="T1" fmla="*/ 4 h 61"/>
                  <a:gd name="T2" fmla="*/ 115 w 115"/>
                  <a:gd name="T3" fmla="*/ 0 h 61"/>
                  <a:gd name="T4" fmla="*/ 114 w 115"/>
                  <a:gd name="T5" fmla="*/ 14 h 61"/>
                  <a:gd name="T6" fmla="*/ 111 w 115"/>
                  <a:gd name="T7" fmla="*/ 26 h 61"/>
                  <a:gd name="T8" fmla="*/ 104 w 115"/>
                  <a:gd name="T9" fmla="*/ 37 h 61"/>
                  <a:gd name="T10" fmla="*/ 95 w 115"/>
                  <a:gd name="T11" fmla="*/ 47 h 61"/>
                  <a:gd name="T12" fmla="*/ 85 w 115"/>
                  <a:gd name="T13" fmla="*/ 55 h 61"/>
                  <a:gd name="T14" fmla="*/ 73 w 115"/>
                  <a:gd name="T15" fmla="*/ 59 h 61"/>
                  <a:gd name="T16" fmla="*/ 61 w 115"/>
                  <a:gd name="T17" fmla="*/ 61 h 61"/>
                  <a:gd name="T18" fmla="*/ 47 w 115"/>
                  <a:gd name="T19" fmla="*/ 60 h 61"/>
                  <a:gd name="T20" fmla="*/ 35 w 115"/>
                  <a:gd name="T21" fmla="*/ 57 h 61"/>
                  <a:gd name="T22" fmla="*/ 24 w 115"/>
                  <a:gd name="T23" fmla="*/ 50 h 61"/>
                  <a:gd name="T24" fmla="*/ 14 w 115"/>
                  <a:gd name="T25" fmla="*/ 41 h 61"/>
                  <a:gd name="T26" fmla="*/ 6 w 115"/>
                  <a:gd name="T27" fmla="*/ 31 h 61"/>
                  <a:gd name="T28" fmla="*/ 2 w 115"/>
                  <a:gd name="T29" fmla="*/ 19 h 61"/>
                  <a:gd name="T30" fmla="*/ 0 w 115"/>
                  <a:gd name="T31" fmla="*/ 7 h 61"/>
                  <a:gd name="T32" fmla="*/ 57 w 115"/>
                  <a:gd name="T33" fmla="*/ 4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1"/>
                  <a:gd name="T53" fmla="*/ 115 w 115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1">
                    <a:moveTo>
                      <a:pt x="57" y="4"/>
                    </a:moveTo>
                    <a:lnTo>
                      <a:pt x="115" y="0"/>
                    </a:lnTo>
                    <a:lnTo>
                      <a:pt x="114" y="14"/>
                    </a:lnTo>
                    <a:lnTo>
                      <a:pt x="111" y="26"/>
                    </a:lnTo>
                    <a:lnTo>
                      <a:pt x="104" y="37"/>
                    </a:lnTo>
                    <a:lnTo>
                      <a:pt x="95" y="47"/>
                    </a:lnTo>
                    <a:lnTo>
                      <a:pt x="85" y="55"/>
                    </a:lnTo>
                    <a:lnTo>
                      <a:pt x="73" y="59"/>
                    </a:lnTo>
                    <a:lnTo>
                      <a:pt x="61" y="61"/>
                    </a:lnTo>
                    <a:lnTo>
                      <a:pt x="47" y="60"/>
                    </a:lnTo>
                    <a:lnTo>
                      <a:pt x="35" y="57"/>
                    </a:lnTo>
                    <a:lnTo>
                      <a:pt x="24" y="50"/>
                    </a:lnTo>
                    <a:lnTo>
                      <a:pt x="14" y="41"/>
                    </a:lnTo>
                    <a:lnTo>
                      <a:pt x="6" y="31"/>
                    </a:lnTo>
                    <a:lnTo>
                      <a:pt x="2" y="19"/>
                    </a:lnTo>
                    <a:lnTo>
                      <a:pt x="0" y="7"/>
                    </a:lnTo>
                    <a:lnTo>
                      <a:pt x="5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6" name="Freeform 789"/>
              <p:cNvSpPr>
                <a:spLocks/>
              </p:cNvSpPr>
              <p:nvPr/>
            </p:nvSpPr>
            <p:spPr bwMode="auto">
              <a:xfrm>
                <a:off x="3671" y="2908"/>
                <a:ext cx="21" cy="14"/>
              </a:xfrm>
              <a:custGeom>
                <a:avLst/>
                <a:gdLst>
                  <a:gd name="T0" fmla="*/ 115 w 115"/>
                  <a:gd name="T1" fmla="*/ 0 h 61"/>
                  <a:gd name="T2" fmla="*/ 114 w 115"/>
                  <a:gd name="T3" fmla="*/ 14 h 61"/>
                  <a:gd name="T4" fmla="*/ 111 w 115"/>
                  <a:gd name="T5" fmla="*/ 26 h 61"/>
                  <a:gd name="T6" fmla="*/ 104 w 115"/>
                  <a:gd name="T7" fmla="*/ 37 h 61"/>
                  <a:gd name="T8" fmla="*/ 95 w 115"/>
                  <a:gd name="T9" fmla="*/ 47 h 61"/>
                  <a:gd name="T10" fmla="*/ 85 w 115"/>
                  <a:gd name="T11" fmla="*/ 55 h 61"/>
                  <a:gd name="T12" fmla="*/ 73 w 115"/>
                  <a:gd name="T13" fmla="*/ 59 h 61"/>
                  <a:gd name="T14" fmla="*/ 61 w 115"/>
                  <a:gd name="T15" fmla="*/ 61 h 61"/>
                  <a:gd name="T16" fmla="*/ 47 w 115"/>
                  <a:gd name="T17" fmla="*/ 60 h 61"/>
                  <a:gd name="T18" fmla="*/ 35 w 115"/>
                  <a:gd name="T19" fmla="*/ 57 h 61"/>
                  <a:gd name="T20" fmla="*/ 24 w 115"/>
                  <a:gd name="T21" fmla="*/ 50 h 61"/>
                  <a:gd name="T22" fmla="*/ 14 w 115"/>
                  <a:gd name="T23" fmla="*/ 41 h 61"/>
                  <a:gd name="T24" fmla="*/ 6 w 115"/>
                  <a:gd name="T25" fmla="*/ 31 h 61"/>
                  <a:gd name="T26" fmla="*/ 2 w 115"/>
                  <a:gd name="T27" fmla="*/ 19 h 61"/>
                  <a:gd name="T28" fmla="*/ 0 w 115"/>
                  <a:gd name="T29" fmla="*/ 7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1"/>
                  <a:gd name="T47" fmla="*/ 115 w 115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1">
                    <a:moveTo>
                      <a:pt x="115" y="0"/>
                    </a:moveTo>
                    <a:lnTo>
                      <a:pt x="114" y="14"/>
                    </a:lnTo>
                    <a:lnTo>
                      <a:pt x="111" y="26"/>
                    </a:lnTo>
                    <a:lnTo>
                      <a:pt x="104" y="37"/>
                    </a:lnTo>
                    <a:lnTo>
                      <a:pt x="95" y="47"/>
                    </a:lnTo>
                    <a:lnTo>
                      <a:pt x="85" y="55"/>
                    </a:lnTo>
                    <a:lnTo>
                      <a:pt x="73" y="59"/>
                    </a:lnTo>
                    <a:lnTo>
                      <a:pt x="61" y="61"/>
                    </a:lnTo>
                    <a:lnTo>
                      <a:pt x="47" y="60"/>
                    </a:lnTo>
                    <a:lnTo>
                      <a:pt x="35" y="57"/>
                    </a:lnTo>
                    <a:lnTo>
                      <a:pt x="24" y="50"/>
                    </a:lnTo>
                    <a:lnTo>
                      <a:pt x="14" y="41"/>
                    </a:lnTo>
                    <a:lnTo>
                      <a:pt x="6" y="31"/>
                    </a:lnTo>
                    <a:lnTo>
                      <a:pt x="2" y="19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7" name="Freeform 790"/>
              <p:cNvSpPr>
                <a:spLocks/>
              </p:cNvSpPr>
              <p:nvPr/>
            </p:nvSpPr>
            <p:spPr bwMode="auto">
              <a:xfrm>
                <a:off x="3671" y="2914"/>
                <a:ext cx="21" cy="14"/>
              </a:xfrm>
              <a:custGeom>
                <a:avLst/>
                <a:gdLst>
                  <a:gd name="T0" fmla="*/ 57 w 115"/>
                  <a:gd name="T1" fmla="*/ 58 h 61"/>
                  <a:gd name="T2" fmla="*/ 0 w 115"/>
                  <a:gd name="T3" fmla="*/ 54 h 61"/>
                  <a:gd name="T4" fmla="*/ 2 w 115"/>
                  <a:gd name="T5" fmla="*/ 42 h 61"/>
                  <a:gd name="T6" fmla="*/ 6 w 115"/>
                  <a:gd name="T7" fmla="*/ 30 h 61"/>
                  <a:gd name="T8" fmla="*/ 14 w 115"/>
                  <a:gd name="T9" fmla="*/ 20 h 61"/>
                  <a:gd name="T10" fmla="*/ 24 w 115"/>
                  <a:gd name="T11" fmla="*/ 11 h 61"/>
                  <a:gd name="T12" fmla="*/ 35 w 115"/>
                  <a:gd name="T13" fmla="*/ 4 h 61"/>
                  <a:gd name="T14" fmla="*/ 47 w 115"/>
                  <a:gd name="T15" fmla="*/ 1 h 61"/>
                  <a:gd name="T16" fmla="*/ 61 w 115"/>
                  <a:gd name="T17" fmla="*/ 0 h 61"/>
                  <a:gd name="T18" fmla="*/ 73 w 115"/>
                  <a:gd name="T19" fmla="*/ 2 h 61"/>
                  <a:gd name="T20" fmla="*/ 85 w 115"/>
                  <a:gd name="T21" fmla="*/ 7 h 61"/>
                  <a:gd name="T22" fmla="*/ 95 w 115"/>
                  <a:gd name="T23" fmla="*/ 14 h 61"/>
                  <a:gd name="T24" fmla="*/ 104 w 115"/>
                  <a:gd name="T25" fmla="*/ 24 h 61"/>
                  <a:gd name="T26" fmla="*/ 111 w 115"/>
                  <a:gd name="T27" fmla="*/ 35 h 61"/>
                  <a:gd name="T28" fmla="*/ 114 w 115"/>
                  <a:gd name="T29" fmla="*/ 48 h 61"/>
                  <a:gd name="T30" fmla="*/ 115 w 115"/>
                  <a:gd name="T31" fmla="*/ 61 h 61"/>
                  <a:gd name="T32" fmla="*/ 57 w 115"/>
                  <a:gd name="T33" fmla="*/ 58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1"/>
                  <a:gd name="T53" fmla="*/ 115 w 115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1">
                    <a:moveTo>
                      <a:pt x="57" y="58"/>
                    </a:moveTo>
                    <a:lnTo>
                      <a:pt x="0" y="54"/>
                    </a:lnTo>
                    <a:lnTo>
                      <a:pt x="2" y="42"/>
                    </a:lnTo>
                    <a:lnTo>
                      <a:pt x="6" y="30"/>
                    </a:lnTo>
                    <a:lnTo>
                      <a:pt x="14" y="20"/>
                    </a:lnTo>
                    <a:lnTo>
                      <a:pt x="24" y="11"/>
                    </a:lnTo>
                    <a:lnTo>
                      <a:pt x="35" y="4"/>
                    </a:lnTo>
                    <a:lnTo>
                      <a:pt x="47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5" y="7"/>
                    </a:lnTo>
                    <a:lnTo>
                      <a:pt x="95" y="14"/>
                    </a:lnTo>
                    <a:lnTo>
                      <a:pt x="104" y="24"/>
                    </a:lnTo>
                    <a:lnTo>
                      <a:pt x="111" y="35"/>
                    </a:lnTo>
                    <a:lnTo>
                      <a:pt x="114" y="48"/>
                    </a:lnTo>
                    <a:lnTo>
                      <a:pt x="115" y="61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8" name="Freeform 791"/>
              <p:cNvSpPr>
                <a:spLocks/>
              </p:cNvSpPr>
              <p:nvPr/>
            </p:nvSpPr>
            <p:spPr bwMode="auto">
              <a:xfrm>
                <a:off x="3671" y="2914"/>
                <a:ext cx="21" cy="14"/>
              </a:xfrm>
              <a:custGeom>
                <a:avLst/>
                <a:gdLst>
                  <a:gd name="T0" fmla="*/ 0 w 115"/>
                  <a:gd name="T1" fmla="*/ 54 h 61"/>
                  <a:gd name="T2" fmla="*/ 2 w 115"/>
                  <a:gd name="T3" fmla="*/ 42 h 61"/>
                  <a:gd name="T4" fmla="*/ 6 w 115"/>
                  <a:gd name="T5" fmla="*/ 30 h 61"/>
                  <a:gd name="T6" fmla="*/ 14 w 115"/>
                  <a:gd name="T7" fmla="*/ 20 h 61"/>
                  <a:gd name="T8" fmla="*/ 24 w 115"/>
                  <a:gd name="T9" fmla="*/ 11 h 61"/>
                  <a:gd name="T10" fmla="*/ 35 w 115"/>
                  <a:gd name="T11" fmla="*/ 4 h 61"/>
                  <a:gd name="T12" fmla="*/ 47 w 115"/>
                  <a:gd name="T13" fmla="*/ 1 h 61"/>
                  <a:gd name="T14" fmla="*/ 61 w 115"/>
                  <a:gd name="T15" fmla="*/ 0 h 61"/>
                  <a:gd name="T16" fmla="*/ 73 w 115"/>
                  <a:gd name="T17" fmla="*/ 2 h 61"/>
                  <a:gd name="T18" fmla="*/ 85 w 115"/>
                  <a:gd name="T19" fmla="*/ 7 h 61"/>
                  <a:gd name="T20" fmla="*/ 95 w 115"/>
                  <a:gd name="T21" fmla="*/ 14 h 61"/>
                  <a:gd name="T22" fmla="*/ 104 w 115"/>
                  <a:gd name="T23" fmla="*/ 24 h 61"/>
                  <a:gd name="T24" fmla="*/ 111 w 115"/>
                  <a:gd name="T25" fmla="*/ 35 h 61"/>
                  <a:gd name="T26" fmla="*/ 114 w 115"/>
                  <a:gd name="T27" fmla="*/ 48 h 61"/>
                  <a:gd name="T28" fmla="*/ 115 w 115"/>
                  <a:gd name="T29" fmla="*/ 61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1"/>
                  <a:gd name="T47" fmla="*/ 115 w 115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1">
                    <a:moveTo>
                      <a:pt x="0" y="54"/>
                    </a:moveTo>
                    <a:lnTo>
                      <a:pt x="2" y="42"/>
                    </a:lnTo>
                    <a:lnTo>
                      <a:pt x="6" y="30"/>
                    </a:lnTo>
                    <a:lnTo>
                      <a:pt x="14" y="20"/>
                    </a:lnTo>
                    <a:lnTo>
                      <a:pt x="24" y="11"/>
                    </a:lnTo>
                    <a:lnTo>
                      <a:pt x="35" y="4"/>
                    </a:lnTo>
                    <a:lnTo>
                      <a:pt x="47" y="1"/>
                    </a:lnTo>
                    <a:lnTo>
                      <a:pt x="61" y="0"/>
                    </a:lnTo>
                    <a:lnTo>
                      <a:pt x="73" y="2"/>
                    </a:lnTo>
                    <a:lnTo>
                      <a:pt x="85" y="7"/>
                    </a:lnTo>
                    <a:lnTo>
                      <a:pt x="95" y="14"/>
                    </a:lnTo>
                    <a:lnTo>
                      <a:pt x="104" y="24"/>
                    </a:lnTo>
                    <a:lnTo>
                      <a:pt x="111" y="35"/>
                    </a:lnTo>
                    <a:lnTo>
                      <a:pt x="114" y="48"/>
                    </a:lnTo>
                    <a:lnTo>
                      <a:pt x="115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29" name="Freeform 792"/>
              <p:cNvSpPr>
                <a:spLocks/>
              </p:cNvSpPr>
              <p:nvPr/>
            </p:nvSpPr>
            <p:spPr bwMode="auto">
              <a:xfrm>
                <a:off x="3669" y="2927"/>
                <a:ext cx="23" cy="45"/>
              </a:xfrm>
              <a:custGeom>
                <a:avLst/>
                <a:gdLst>
                  <a:gd name="T0" fmla="*/ 125 w 125"/>
                  <a:gd name="T1" fmla="*/ 7 h 203"/>
                  <a:gd name="T2" fmla="*/ 67 w 125"/>
                  <a:gd name="T3" fmla="*/ 4 h 203"/>
                  <a:gd name="T4" fmla="*/ 10 w 125"/>
                  <a:gd name="T5" fmla="*/ 0 h 203"/>
                  <a:gd name="T6" fmla="*/ 0 w 125"/>
                  <a:gd name="T7" fmla="*/ 197 h 203"/>
                  <a:gd name="T8" fmla="*/ 57 w 125"/>
                  <a:gd name="T9" fmla="*/ 200 h 203"/>
                  <a:gd name="T10" fmla="*/ 115 w 125"/>
                  <a:gd name="T11" fmla="*/ 203 h 203"/>
                  <a:gd name="T12" fmla="*/ 125 w 125"/>
                  <a:gd name="T13" fmla="*/ 7 h 2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203"/>
                  <a:gd name="T23" fmla="*/ 125 w 125"/>
                  <a:gd name="T24" fmla="*/ 203 h 2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203">
                    <a:moveTo>
                      <a:pt x="125" y="7"/>
                    </a:moveTo>
                    <a:lnTo>
                      <a:pt x="67" y="4"/>
                    </a:lnTo>
                    <a:lnTo>
                      <a:pt x="10" y="0"/>
                    </a:lnTo>
                    <a:lnTo>
                      <a:pt x="0" y="197"/>
                    </a:lnTo>
                    <a:lnTo>
                      <a:pt x="57" y="200"/>
                    </a:lnTo>
                    <a:lnTo>
                      <a:pt x="115" y="203"/>
                    </a:lnTo>
                    <a:lnTo>
                      <a:pt x="12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0" name="Freeform 793"/>
              <p:cNvSpPr>
                <a:spLocks/>
              </p:cNvSpPr>
              <p:nvPr/>
            </p:nvSpPr>
            <p:spPr bwMode="auto">
              <a:xfrm>
                <a:off x="3669" y="2927"/>
                <a:ext cx="23" cy="45"/>
              </a:xfrm>
              <a:custGeom>
                <a:avLst/>
                <a:gdLst>
                  <a:gd name="T0" fmla="*/ 125 w 125"/>
                  <a:gd name="T1" fmla="*/ 7 h 203"/>
                  <a:gd name="T2" fmla="*/ 67 w 125"/>
                  <a:gd name="T3" fmla="*/ 4 h 203"/>
                  <a:gd name="T4" fmla="*/ 10 w 125"/>
                  <a:gd name="T5" fmla="*/ 0 h 203"/>
                  <a:gd name="T6" fmla="*/ 0 w 125"/>
                  <a:gd name="T7" fmla="*/ 197 h 203"/>
                  <a:gd name="T8" fmla="*/ 57 w 125"/>
                  <a:gd name="T9" fmla="*/ 200 h 203"/>
                  <a:gd name="T10" fmla="*/ 115 w 125"/>
                  <a:gd name="T11" fmla="*/ 203 h 203"/>
                  <a:gd name="T12" fmla="*/ 125 w 125"/>
                  <a:gd name="T13" fmla="*/ 7 h 2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203"/>
                  <a:gd name="T23" fmla="*/ 125 w 125"/>
                  <a:gd name="T24" fmla="*/ 203 h 2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203">
                    <a:moveTo>
                      <a:pt x="125" y="7"/>
                    </a:moveTo>
                    <a:lnTo>
                      <a:pt x="67" y="4"/>
                    </a:lnTo>
                    <a:lnTo>
                      <a:pt x="10" y="0"/>
                    </a:lnTo>
                    <a:lnTo>
                      <a:pt x="0" y="197"/>
                    </a:lnTo>
                    <a:lnTo>
                      <a:pt x="57" y="200"/>
                    </a:lnTo>
                    <a:lnTo>
                      <a:pt x="115" y="203"/>
                    </a:lnTo>
                    <a:lnTo>
                      <a:pt x="125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1" name="Freeform 794"/>
              <p:cNvSpPr>
                <a:spLocks/>
              </p:cNvSpPr>
              <p:nvPr/>
            </p:nvSpPr>
            <p:spPr bwMode="auto">
              <a:xfrm>
                <a:off x="3679" y="2972"/>
                <a:ext cx="12" cy="2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3 h 10"/>
                  <a:gd name="T4" fmla="*/ 57 w 58"/>
                  <a:gd name="T5" fmla="*/ 10 h 10"/>
                  <a:gd name="T6" fmla="*/ 0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0" y="0"/>
                    </a:moveTo>
                    <a:lnTo>
                      <a:pt x="58" y="3"/>
                    </a:lnTo>
                    <a:lnTo>
                      <a:pt x="57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2" name="Line 795"/>
              <p:cNvSpPr>
                <a:spLocks noChangeShapeType="1"/>
              </p:cNvSpPr>
              <p:nvPr/>
            </p:nvSpPr>
            <p:spPr bwMode="auto">
              <a:xfrm flipH="1">
                <a:off x="3690" y="2972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3" name="Freeform 796"/>
              <p:cNvSpPr>
                <a:spLocks/>
              </p:cNvSpPr>
              <p:nvPr/>
            </p:nvSpPr>
            <p:spPr bwMode="auto">
              <a:xfrm>
                <a:off x="3665" y="2969"/>
                <a:ext cx="25" cy="33"/>
              </a:xfrm>
              <a:custGeom>
                <a:avLst/>
                <a:gdLst>
                  <a:gd name="T0" fmla="*/ 137 w 137"/>
                  <a:gd name="T1" fmla="*/ 20 h 149"/>
                  <a:gd name="T2" fmla="*/ 80 w 137"/>
                  <a:gd name="T3" fmla="*/ 10 h 149"/>
                  <a:gd name="T4" fmla="*/ 24 w 137"/>
                  <a:gd name="T5" fmla="*/ 0 h 149"/>
                  <a:gd name="T6" fmla="*/ 0 w 137"/>
                  <a:gd name="T7" fmla="*/ 129 h 149"/>
                  <a:gd name="T8" fmla="*/ 57 w 137"/>
                  <a:gd name="T9" fmla="*/ 139 h 149"/>
                  <a:gd name="T10" fmla="*/ 114 w 137"/>
                  <a:gd name="T11" fmla="*/ 149 h 149"/>
                  <a:gd name="T12" fmla="*/ 137 w 137"/>
                  <a:gd name="T13" fmla="*/ 2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49"/>
                  <a:gd name="T23" fmla="*/ 137 w 137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49">
                    <a:moveTo>
                      <a:pt x="137" y="20"/>
                    </a:moveTo>
                    <a:lnTo>
                      <a:pt x="80" y="10"/>
                    </a:lnTo>
                    <a:lnTo>
                      <a:pt x="24" y="0"/>
                    </a:lnTo>
                    <a:lnTo>
                      <a:pt x="0" y="129"/>
                    </a:lnTo>
                    <a:lnTo>
                      <a:pt x="57" y="139"/>
                    </a:lnTo>
                    <a:lnTo>
                      <a:pt x="114" y="149"/>
                    </a:lnTo>
                    <a:lnTo>
                      <a:pt x="13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4" name="Freeform 797"/>
              <p:cNvSpPr>
                <a:spLocks/>
              </p:cNvSpPr>
              <p:nvPr/>
            </p:nvSpPr>
            <p:spPr bwMode="auto">
              <a:xfrm>
                <a:off x="3665" y="2969"/>
                <a:ext cx="25" cy="33"/>
              </a:xfrm>
              <a:custGeom>
                <a:avLst/>
                <a:gdLst>
                  <a:gd name="T0" fmla="*/ 137 w 137"/>
                  <a:gd name="T1" fmla="*/ 20 h 149"/>
                  <a:gd name="T2" fmla="*/ 80 w 137"/>
                  <a:gd name="T3" fmla="*/ 10 h 149"/>
                  <a:gd name="T4" fmla="*/ 24 w 137"/>
                  <a:gd name="T5" fmla="*/ 0 h 149"/>
                  <a:gd name="T6" fmla="*/ 0 w 137"/>
                  <a:gd name="T7" fmla="*/ 129 h 149"/>
                  <a:gd name="T8" fmla="*/ 57 w 137"/>
                  <a:gd name="T9" fmla="*/ 139 h 149"/>
                  <a:gd name="T10" fmla="*/ 114 w 137"/>
                  <a:gd name="T11" fmla="*/ 149 h 149"/>
                  <a:gd name="T12" fmla="*/ 137 w 137"/>
                  <a:gd name="T13" fmla="*/ 2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149"/>
                  <a:gd name="T23" fmla="*/ 137 w 137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149">
                    <a:moveTo>
                      <a:pt x="137" y="20"/>
                    </a:moveTo>
                    <a:lnTo>
                      <a:pt x="80" y="10"/>
                    </a:lnTo>
                    <a:lnTo>
                      <a:pt x="24" y="0"/>
                    </a:lnTo>
                    <a:lnTo>
                      <a:pt x="0" y="129"/>
                    </a:lnTo>
                    <a:lnTo>
                      <a:pt x="57" y="139"/>
                    </a:lnTo>
                    <a:lnTo>
                      <a:pt x="114" y="149"/>
                    </a:lnTo>
                    <a:lnTo>
                      <a:pt x="137" y="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5" name="Freeform 798"/>
              <p:cNvSpPr>
                <a:spLocks/>
              </p:cNvSpPr>
              <p:nvPr/>
            </p:nvSpPr>
            <p:spPr bwMode="auto">
              <a:xfrm>
                <a:off x="3665" y="2999"/>
                <a:ext cx="21" cy="14"/>
              </a:xfrm>
              <a:custGeom>
                <a:avLst/>
                <a:gdLst>
                  <a:gd name="T0" fmla="*/ 58 w 115"/>
                  <a:gd name="T1" fmla="*/ 10 h 68"/>
                  <a:gd name="T2" fmla="*/ 115 w 115"/>
                  <a:gd name="T3" fmla="*/ 20 h 68"/>
                  <a:gd name="T4" fmla="*/ 111 w 115"/>
                  <a:gd name="T5" fmla="*/ 32 h 68"/>
                  <a:gd name="T6" fmla="*/ 105 w 115"/>
                  <a:gd name="T7" fmla="*/ 44 h 68"/>
                  <a:gd name="T8" fmla="*/ 96 w 115"/>
                  <a:gd name="T9" fmla="*/ 53 h 68"/>
                  <a:gd name="T10" fmla="*/ 86 w 115"/>
                  <a:gd name="T11" fmla="*/ 61 h 68"/>
                  <a:gd name="T12" fmla="*/ 74 w 115"/>
                  <a:gd name="T13" fmla="*/ 65 h 68"/>
                  <a:gd name="T14" fmla="*/ 60 w 115"/>
                  <a:gd name="T15" fmla="*/ 68 h 68"/>
                  <a:gd name="T16" fmla="*/ 48 w 115"/>
                  <a:gd name="T17" fmla="*/ 67 h 68"/>
                  <a:gd name="T18" fmla="*/ 36 w 115"/>
                  <a:gd name="T19" fmla="*/ 63 h 68"/>
                  <a:gd name="T20" fmla="*/ 24 w 115"/>
                  <a:gd name="T21" fmla="*/ 57 h 68"/>
                  <a:gd name="T22" fmla="*/ 15 w 115"/>
                  <a:gd name="T23" fmla="*/ 48 h 68"/>
                  <a:gd name="T24" fmla="*/ 7 w 115"/>
                  <a:gd name="T25" fmla="*/ 38 h 68"/>
                  <a:gd name="T26" fmla="*/ 3 w 115"/>
                  <a:gd name="T27" fmla="*/ 25 h 68"/>
                  <a:gd name="T28" fmla="*/ 0 w 115"/>
                  <a:gd name="T29" fmla="*/ 12 h 68"/>
                  <a:gd name="T30" fmla="*/ 1 w 115"/>
                  <a:gd name="T31" fmla="*/ 0 h 68"/>
                  <a:gd name="T32" fmla="*/ 58 w 115"/>
                  <a:gd name="T33" fmla="*/ 1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5"/>
                  <a:gd name="T52" fmla="*/ 0 h 68"/>
                  <a:gd name="T53" fmla="*/ 115 w 115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5" h="68">
                    <a:moveTo>
                      <a:pt x="58" y="10"/>
                    </a:moveTo>
                    <a:lnTo>
                      <a:pt x="115" y="20"/>
                    </a:lnTo>
                    <a:lnTo>
                      <a:pt x="111" y="32"/>
                    </a:lnTo>
                    <a:lnTo>
                      <a:pt x="105" y="44"/>
                    </a:lnTo>
                    <a:lnTo>
                      <a:pt x="96" y="53"/>
                    </a:lnTo>
                    <a:lnTo>
                      <a:pt x="86" y="61"/>
                    </a:lnTo>
                    <a:lnTo>
                      <a:pt x="74" y="65"/>
                    </a:lnTo>
                    <a:lnTo>
                      <a:pt x="60" y="68"/>
                    </a:lnTo>
                    <a:lnTo>
                      <a:pt x="48" y="67"/>
                    </a:lnTo>
                    <a:lnTo>
                      <a:pt x="36" y="63"/>
                    </a:lnTo>
                    <a:lnTo>
                      <a:pt x="24" y="57"/>
                    </a:lnTo>
                    <a:lnTo>
                      <a:pt x="15" y="48"/>
                    </a:lnTo>
                    <a:lnTo>
                      <a:pt x="7" y="38"/>
                    </a:lnTo>
                    <a:lnTo>
                      <a:pt x="3" y="25"/>
                    </a:lnTo>
                    <a:lnTo>
                      <a:pt x="0" y="12"/>
                    </a:lnTo>
                    <a:lnTo>
                      <a:pt x="1" y="0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6" name="Freeform 799"/>
              <p:cNvSpPr>
                <a:spLocks/>
              </p:cNvSpPr>
              <p:nvPr/>
            </p:nvSpPr>
            <p:spPr bwMode="auto">
              <a:xfrm>
                <a:off x="3665" y="2999"/>
                <a:ext cx="21" cy="14"/>
              </a:xfrm>
              <a:custGeom>
                <a:avLst/>
                <a:gdLst>
                  <a:gd name="T0" fmla="*/ 115 w 115"/>
                  <a:gd name="T1" fmla="*/ 20 h 68"/>
                  <a:gd name="T2" fmla="*/ 111 w 115"/>
                  <a:gd name="T3" fmla="*/ 32 h 68"/>
                  <a:gd name="T4" fmla="*/ 105 w 115"/>
                  <a:gd name="T5" fmla="*/ 44 h 68"/>
                  <a:gd name="T6" fmla="*/ 96 w 115"/>
                  <a:gd name="T7" fmla="*/ 53 h 68"/>
                  <a:gd name="T8" fmla="*/ 86 w 115"/>
                  <a:gd name="T9" fmla="*/ 61 h 68"/>
                  <a:gd name="T10" fmla="*/ 74 w 115"/>
                  <a:gd name="T11" fmla="*/ 65 h 68"/>
                  <a:gd name="T12" fmla="*/ 60 w 115"/>
                  <a:gd name="T13" fmla="*/ 68 h 68"/>
                  <a:gd name="T14" fmla="*/ 48 w 115"/>
                  <a:gd name="T15" fmla="*/ 67 h 68"/>
                  <a:gd name="T16" fmla="*/ 36 w 115"/>
                  <a:gd name="T17" fmla="*/ 63 h 68"/>
                  <a:gd name="T18" fmla="*/ 24 w 115"/>
                  <a:gd name="T19" fmla="*/ 57 h 68"/>
                  <a:gd name="T20" fmla="*/ 15 w 115"/>
                  <a:gd name="T21" fmla="*/ 48 h 68"/>
                  <a:gd name="T22" fmla="*/ 7 w 115"/>
                  <a:gd name="T23" fmla="*/ 38 h 68"/>
                  <a:gd name="T24" fmla="*/ 3 w 115"/>
                  <a:gd name="T25" fmla="*/ 25 h 68"/>
                  <a:gd name="T26" fmla="*/ 0 w 115"/>
                  <a:gd name="T27" fmla="*/ 12 h 68"/>
                  <a:gd name="T28" fmla="*/ 1 w 115"/>
                  <a:gd name="T29" fmla="*/ 0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5"/>
                  <a:gd name="T46" fmla="*/ 0 h 68"/>
                  <a:gd name="T47" fmla="*/ 115 w 115"/>
                  <a:gd name="T48" fmla="*/ 68 h 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5" h="68">
                    <a:moveTo>
                      <a:pt x="115" y="20"/>
                    </a:moveTo>
                    <a:lnTo>
                      <a:pt x="111" y="32"/>
                    </a:lnTo>
                    <a:lnTo>
                      <a:pt x="105" y="44"/>
                    </a:lnTo>
                    <a:lnTo>
                      <a:pt x="96" y="53"/>
                    </a:lnTo>
                    <a:lnTo>
                      <a:pt x="86" y="61"/>
                    </a:lnTo>
                    <a:lnTo>
                      <a:pt x="74" y="65"/>
                    </a:lnTo>
                    <a:lnTo>
                      <a:pt x="60" y="68"/>
                    </a:lnTo>
                    <a:lnTo>
                      <a:pt x="48" y="67"/>
                    </a:lnTo>
                    <a:lnTo>
                      <a:pt x="36" y="63"/>
                    </a:lnTo>
                    <a:lnTo>
                      <a:pt x="24" y="57"/>
                    </a:lnTo>
                    <a:lnTo>
                      <a:pt x="15" y="48"/>
                    </a:lnTo>
                    <a:lnTo>
                      <a:pt x="7" y="38"/>
                    </a:lnTo>
                    <a:lnTo>
                      <a:pt x="3" y="25"/>
                    </a:lnTo>
                    <a:lnTo>
                      <a:pt x="0" y="12"/>
                    </a:lnTo>
                    <a:lnTo>
                      <a:pt x="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7" name="Freeform 800"/>
              <p:cNvSpPr>
                <a:spLocks/>
              </p:cNvSpPr>
              <p:nvPr/>
            </p:nvSpPr>
            <p:spPr bwMode="auto">
              <a:xfrm>
                <a:off x="3662" y="3005"/>
                <a:ext cx="21" cy="16"/>
              </a:xfrm>
              <a:custGeom>
                <a:avLst/>
                <a:gdLst>
                  <a:gd name="T0" fmla="*/ 57 w 114"/>
                  <a:gd name="T1" fmla="*/ 58 h 69"/>
                  <a:gd name="T2" fmla="*/ 0 w 114"/>
                  <a:gd name="T3" fmla="*/ 47 h 69"/>
                  <a:gd name="T4" fmla="*/ 5 w 114"/>
                  <a:gd name="T5" fmla="*/ 35 h 69"/>
                  <a:gd name="T6" fmla="*/ 10 w 114"/>
                  <a:gd name="T7" fmla="*/ 24 h 69"/>
                  <a:gd name="T8" fmla="*/ 19 w 114"/>
                  <a:gd name="T9" fmla="*/ 14 h 69"/>
                  <a:gd name="T10" fmla="*/ 30 w 114"/>
                  <a:gd name="T11" fmla="*/ 7 h 69"/>
                  <a:gd name="T12" fmla="*/ 42 w 114"/>
                  <a:gd name="T13" fmla="*/ 2 h 69"/>
                  <a:gd name="T14" fmla="*/ 56 w 114"/>
                  <a:gd name="T15" fmla="*/ 0 h 69"/>
                  <a:gd name="T16" fmla="*/ 68 w 114"/>
                  <a:gd name="T17" fmla="*/ 1 h 69"/>
                  <a:gd name="T18" fmla="*/ 80 w 114"/>
                  <a:gd name="T19" fmla="*/ 6 h 69"/>
                  <a:gd name="T20" fmla="*/ 91 w 114"/>
                  <a:gd name="T21" fmla="*/ 11 h 69"/>
                  <a:gd name="T22" fmla="*/ 101 w 114"/>
                  <a:gd name="T23" fmla="*/ 20 h 69"/>
                  <a:gd name="T24" fmla="*/ 108 w 114"/>
                  <a:gd name="T25" fmla="*/ 31 h 69"/>
                  <a:gd name="T26" fmla="*/ 112 w 114"/>
                  <a:gd name="T27" fmla="*/ 44 h 69"/>
                  <a:gd name="T28" fmla="*/ 114 w 114"/>
                  <a:gd name="T29" fmla="*/ 57 h 69"/>
                  <a:gd name="T30" fmla="*/ 113 w 114"/>
                  <a:gd name="T31" fmla="*/ 69 h 69"/>
                  <a:gd name="T32" fmla="*/ 57 w 114"/>
                  <a:gd name="T33" fmla="*/ 58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69"/>
                  <a:gd name="T53" fmla="*/ 114 w 114"/>
                  <a:gd name="T54" fmla="*/ 69 h 6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69">
                    <a:moveTo>
                      <a:pt x="57" y="58"/>
                    </a:moveTo>
                    <a:lnTo>
                      <a:pt x="0" y="47"/>
                    </a:lnTo>
                    <a:lnTo>
                      <a:pt x="5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30" y="7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68" y="1"/>
                    </a:lnTo>
                    <a:lnTo>
                      <a:pt x="80" y="6"/>
                    </a:lnTo>
                    <a:lnTo>
                      <a:pt x="91" y="11"/>
                    </a:lnTo>
                    <a:lnTo>
                      <a:pt x="101" y="20"/>
                    </a:lnTo>
                    <a:lnTo>
                      <a:pt x="108" y="31"/>
                    </a:lnTo>
                    <a:lnTo>
                      <a:pt x="112" y="44"/>
                    </a:lnTo>
                    <a:lnTo>
                      <a:pt x="114" y="57"/>
                    </a:lnTo>
                    <a:lnTo>
                      <a:pt x="113" y="69"/>
                    </a:lnTo>
                    <a:lnTo>
                      <a:pt x="5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8" name="Freeform 801"/>
              <p:cNvSpPr>
                <a:spLocks/>
              </p:cNvSpPr>
              <p:nvPr/>
            </p:nvSpPr>
            <p:spPr bwMode="auto">
              <a:xfrm>
                <a:off x="3662" y="3005"/>
                <a:ext cx="21" cy="16"/>
              </a:xfrm>
              <a:custGeom>
                <a:avLst/>
                <a:gdLst>
                  <a:gd name="T0" fmla="*/ 0 w 114"/>
                  <a:gd name="T1" fmla="*/ 47 h 69"/>
                  <a:gd name="T2" fmla="*/ 5 w 114"/>
                  <a:gd name="T3" fmla="*/ 35 h 69"/>
                  <a:gd name="T4" fmla="*/ 10 w 114"/>
                  <a:gd name="T5" fmla="*/ 24 h 69"/>
                  <a:gd name="T6" fmla="*/ 19 w 114"/>
                  <a:gd name="T7" fmla="*/ 14 h 69"/>
                  <a:gd name="T8" fmla="*/ 30 w 114"/>
                  <a:gd name="T9" fmla="*/ 7 h 69"/>
                  <a:gd name="T10" fmla="*/ 42 w 114"/>
                  <a:gd name="T11" fmla="*/ 2 h 69"/>
                  <a:gd name="T12" fmla="*/ 56 w 114"/>
                  <a:gd name="T13" fmla="*/ 0 h 69"/>
                  <a:gd name="T14" fmla="*/ 68 w 114"/>
                  <a:gd name="T15" fmla="*/ 1 h 69"/>
                  <a:gd name="T16" fmla="*/ 80 w 114"/>
                  <a:gd name="T17" fmla="*/ 6 h 69"/>
                  <a:gd name="T18" fmla="*/ 91 w 114"/>
                  <a:gd name="T19" fmla="*/ 11 h 69"/>
                  <a:gd name="T20" fmla="*/ 101 w 114"/>
                  <a:gd name="T21" fmla="*/ 20 h 69"/>
                  <a:gd name="T22" fmla="*/ 108 w 114"/>
                  <a:gd name="T23" fmla="*/ 31 h 69"/>
                  <a:gd name="T24" fmla="*/ 112 w 114"/>
                  <a:gd name="T25" fmla="*/ 44 h 69"/>
                  <a:gd name="T26" fmla="*/ 114 w 114"/>
                  <a:gd name="T27" fmla="*/ 57 h 69"/>
                  <a:gd name="T28" fmla="*/ 113 w 114"/>
                  <a:gd name="T29" fmla="*/ 69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69"/>
                  <a:gd name="T47" fmla="*/ 114 w 114"/>
                  <a:gd name="T48" fmla="*/ 69 h 6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69">
                    <a:moveTo>
                      <a:pt x="0" y="47"/>
                    </a:moveTo>
                    <a:lnTo>
                      <a:pt x="5" y="35"/>
                    </a:lnTo>
                    <a:lnTo>
                      <a:pt x="10" y="24"/>
                    </a:lnTo>
                    <a:lnTo>
                      <a:pt x="19" y="14"/>
                    </a:lnTo>
                    <a:lnTo>
                      <a:pt x="30" y="7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68" y="1"/>
                    </a:lnTo>
                    <a:lnTo>
                      <a:pt x="80" y="6"/>
                    </a:lnTo>
                    <a:lnTo>
                      <a:pt x="91" y="11"/>
                    </a:lnTo>
                    <a:lnTo>
                      <a:pt x="101" y="20"/>
                    </a:lnTo>
                    <a:lnTo>
                      <a:pt x="108" y="31"/>
                    </a:lnTo>
                    <a:lnTo>
                      <a:pt x="112" y="44"/>
                    </a:lnTo>
                    <a:lnTo>
                      <a:pt x="114" y="57"/>
                    </a:lnTo>
                    <a:lnTo>
                      <a:pt x="113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39" name="Freeform 802"/>
              <p:cNvSpPr>
                <a:spLocks/>
              </p:cNvSpPr>
              <p:nvPr/>
            </p:nvSpPr>
            <p:spPr bwMode="auto">
              <a:xfrm>
                <a:off x="3662" y="3016"/>
                <a:ext cx="21" cy="10"/>
              </a:xfrm>
              <a:custGeom>
                <a:avLst/>
                <a:gdLst>
                  <a:gd name="T0" fmla="*/ 116 w 116"/>
                  <a:gd name="T1" fmla="*/ 22 h 39"/>
                  <a:gd name="T2" fmla="*/ 60 w 116"/>
                  <a:gd name="T3" fmla="*/ 11 h 39"/>
                  <a:gd name="T4" fmla="*/ 3 w 116"/>
                  <a:gd name="T5" fmla="*/ 0 h 39"/>
                  <a:gd name="T6" fmla="*/ 0 w 116"/>
                  <a:gd name="T7" fmla="*/ 17 h 39"/>
                  <a:gd name="T8" fmla="*/ 56 w 116"/>
                  <a:gd name="T9" fmla="*/ 28 h 39"/>
                  <a:gd name="T10" fmla="*/ 113 w 116"/>
                  <a:gd name="T11" fmla="*/ 39 h 39"/>
                  <a:gd name="T12" fmla="*/ 116 w 116"/>
                  <a:gd name="T13" fmla="*/ 22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6" y="22"/>
                    </a:moveTo>
                    <a:lnTo>
                      <a:pt x="60" y="11"/>
                    </a:lnTo>
                    <a:lnTo>
                      <a:pt x="3" y="0"/>
                    </a:lnTo>
                    <a:lnTo>
                      <a:pt x="0" y="17"/>
                    </a:lnTo>
                    <a:lnTo>
                      <a:pt x="56" y="28"/>
                    </a:lnTo>
                    <a:lnTo>
                      <a:pt x="113" y="39"/>
                    </a:lnTo>
                    <a:lnTo>
                      <a:pt x="11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0" name="Freeform 803"/>
              <p:cNvSpPr>
                <a:spLocks/>
              </p:cNvSpPr>
              <p:nvPr/>
            </p:nvSpPr>
            <p:spPr bwMode="auto">
              <a:xfrm>
                <a:off x="3662" y="3016"/>
                <a:ext cx="21" cy="10"/>
              </a:xfrm>
              <a:custGeom>
                <a:avLst/>
                <a:gdLst>
                  <a:gd name="T0" fmla="*/ 116 w 116"/>
                  <a:gd name="T1" fmla="*/ 22 h 39"/>
                  <a:gd name="T2" fmla="*/ 60 w 116"/>
                  <a:gd name="T3" fmla="*/ 11 h 39"/>
                  <a:gd name="T4" fmla="*/ 3 w 116"/>
                  <a:gd name="T5" fmla="*/ 0 h 39"/>
                  <a:gd name="T6" fmla="*/ 0 w 116"/>
                  <a:gd name="T7" fmla="*/ 17 h 39"/>
                  <a:gd name="T8" fmla="*/ 56 w 116"/>
                  <a:gd name="T9" fmla="*/ 28 h 39"/>
                  <a:gd name="T10" fmla="*/ 113 w 116"/>
                  <a:gd name="T11" fmla="*/ 39 h 39"/>
                  <a:gd name="T12" fmla="*/ 116 w 116"/>
                  <a:gd name="T13" fmla="*/ 22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39"/>
                  <a:gd name="T23" fmla="*/ 116 w 116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39">
                    <a:moveTo>
                      <a:pt x="116" y="22"/>
                    </a:moveTo>
                    <a:lnTo>
                      <a:pt x="60" y="11"/>
                    </a:lnTo>
                    <a:lnTo>
                      <a:pt x="3" y="0"/>
                    </a:lnTo>
                    <a:lnTo>
                      <a:pt x="0" y="17"/>
                    </a:lnTo>
                    <a:lnTo>
                      <a:pt x="56" y="28"/>
                    </a:lnTo>
                    <a:lnTo>
                      <a:pt x="113" y="39"/>
                    </a:lnTo>
                    <a:lnTo>
                      <a:pt x="116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1" name="Freeform 804"/>
              <p:cNvSpPr>
                <a:spLocks/>
              </p:cNvSpPr>
              <p:nvPr/>
            </p:nvSpPr>
            <p:spPr bwMode="auto">
              <a:xfrm>
                <a:off x="3673" y="3022"/>
                <a:ext cx="10" cy="4"/>
              </a:xfrm>
              <a:custGeom>
                <a:avLst/>
                <a:gdLst>
                  <a:gd name="T0" fmla="*/ 0 w 57"/>
                  <a:gd name="T1" fmla="*/ 0 h 16"/>
                  <a:gd name="T2" fmla="*/ 57 w 57"/>
                  <a:gd name="T3" fmla="*/ 11 h 16"/>
                  <a:gd name="T4" fmla="*/ 56 w 57"/>
                  <a:gd name="T5" fmla="*/ 16 h 16"/>
                  <a:gd name="T6" fmla="*/ 0 w 57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6"/>
                  <a:gd name="T14" fmla="*/ 57 w 57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6">
                    <a:moveTo>
                      <a:pt x="0" y="0"/>
                    </a:moveTo>
                    <a:lnTo>
                      <a:pt x="57" y="11"/>
                    </a:lnTo>
                    <a:lnTo>
                      <a:pt x="56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2" name="Line 805"/>
              <p:cNvSpPr>
                <a:spLocks noChangeShapeType="1"/>
              </p:cNvSpPr>
              <p:nvPr/>
            </p:nvSpPr>
            <p:spPr bwMode="auto">
              <a:xfrm flipH="1">
                <a:off x="3683" y="30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3" name="Freeform 806"/>
              <p:cNvSpPr>
                <a:spLocks/>
              </p:cNvSpPr>
              <p:nvPr/>
            </p:nvSpPr>
            <p:spPr bwMode="auto">
              <a:xfrm>
                <a:off x="3650" y="3019"/>
                <a:ext cx="33" cy="54"/>
              </a:xfrm>
              <a:custGeom>
                <a:avLst/>
                <a:gdLst>
                  <a:gd name="T0" fmla="*/ 174 w 174"/>
                  <a:gd name="T1" fmla="*/ 33 h 243"/>
                  <a:gd name="T2" fmla="*/ 118 w 174"/>
                  <a:gd name="T3" fmla="*/ 17 h 243"/>
                  <a:gd name="T4" fmla="*/ 63 w 174"/>
                  <a:gd name="T5" fmla="*/ 0 h 243"/>
                  <a:gd name="T6" fmla="*/ 0 w 174"/>
                  <a:gd name="T7" fmla="*/ 210 h 243"/>
                  <a:gd name="T8" fmla="*/ 55 w 174"/>
                  <a:gd name="T9" fmla="*/ 226 h 243"/>
                  <a:gd name="T10" fmla="*/ 111 w 174"/>
                  <a:gd name="T11" fmla="*/ 243 h 243"/>
                  <a:gd name="T12" fmla="*/ 174 w 174"/>
                  <a:gd name="T13" fmla="*/ 33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43"/>
                  <a:gd name="T23" fmla="*/ 174 w 174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43">
                    <a:moveTo>
                      <a:pt x="174" y="33"/>
                    </a:moveTo>
                    <a:lnTo>
                      <a:pt x="118" y="17"/>
                    </a:lnTo>
                    <a:lnTo>
                      <a:pt x="63" y="0"/>
                    </a:lnTo>
                    <a:lnTo>
                      <a:pt x="0" y="210"/>
                    </a:lnTo>
                    <a:lnTo>
                      <a:pt x="55" y="226"/>
                    </a:lnTo>
                    <a:lnTo>
                      <a:pt x="111" y="243"/>
                    </a:lnTo>
                    <a:lnTo>
                      <a:pt x="174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4" name="Freeform 807"/>
              <p:cNvSpPr>
                <a:spLocks/>
              </p:cNvSpPr>
              <p:nvPr/>
            </p:nvSpPr>
            <p:spPr bwMode="auto">
              <a:xfrm>
                <a:off x="3650" y="3019"/>
                <a:ext cx="33" cy="54"/>
              </a:xfrm>
              <a:custGeom>
                <a:avLst/>
                <a:gdLst>
                  <a:gd name="T0" fmla="*/ 174 w 174"/>
                  <a:gd name="T1" fmla="*/ 33 h 243"/>
                  <a:gd name="T2" fmla="*/ 118 w 174"/>
                  <a:gd name="T3" fmla="*/ 17 h 243"/>
                  <a:gd name="T4" fmla="*/ 63 w 174"/>
                  <a:gd name="T5" fmla="*/ 0 h 243"/>
                  <a:gd name="T6" fmla="*/ 0 w 174"/>
                  <a:gd name="T7" fmla="*/ 210 h 243"/>
                  <a:gd name="T8" fmla="*/ 55 w 174"/>
                  <a:gd name="T9" fmla="*/ 226 h 243"/>
                  <a:gd name="T10" fmla="*/ 111 w 174"/>
                  <a:gd name="T11" fmla="*/ 243 h 243"/>
                  <a:gd name="T12" fmla="*/ 174 w 174"/>
                  <a:gd name="T13" fmla="*/ 33 h 2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43"/>
                  <a:gd name="T23" fmla="*/ 174 w 174"/>
                  <a:gd name="T24" fmla="*/ 243 h 2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43">
                    <a:moveTo>
                      <a:pt x="174" y="33"/>
                    </a:moveTo>
                    <a:lnTo>
                      <a:pt x="118" y="17"/>
                    </a:lnTo>
                    <a:lnTo>
                      <a:pt x="63" y="0"/>
                    </a:lnTo>
                    <a:lnTo>
                      <a:pt x="0" y="210"/>
                    </a:lnTo>
                    <a:lnTo>
                      <a:pt x="55" y="226"/>
                    </a:lnTo>
                    <a:lnTo>
                      <a:pt x="111" y="243"/>
                    </a:lnTo>
                    <a:lnTo>
                      <a:pt x="174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5" name="Freeform 808"/>
              <p:cNvSpPr>
                <a:spLocks/>
              </p:cNvSpPr>
              <p:nvPr/>
            </p:nvSpPr>
            <p:spPr bwMode="auto">
              <a:xfrm>
                <a:off x="3661" y="3070"/>
                <a:ext cx="10" cy="4"/>
              </a:xfrm>
              <a:custGeom>
                <a:avLst/>
                <a:gdLst>
                  <a:gd name="T0" fmla="*/ 0 w 56"/>
                  <a:gd name="T1" fmla="*/ 0 h 25"/>
                  <a:gd name="T2" fmla="*/ 56 w 56"/>
                  <a:gd name="T3" fmla="*/ 17 h 25"/>
                  <a:gd name="T4" fmla="*/ 52 w 56"/>
                  <a:gd name="T5" fmla="*/ 25 h 25"/>
                  <a:gd name="T6" fmla="*/ 0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0" y="0"/>
                    </a:moveTo>
                    <a:lnTo>
                      <a:pt x="56" y="17"/>
                    </a:lnTo>
                    <a:lnTo>
                      <a:pt x="52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6" name="Line 809"/>
              <p:cNvSpPr>
                <a:spLocks noChangeShapeType="1"/>
              </p:cNvSpPr>
              <p:nvPr/>
            </p:nvSpPr>
            <p:spPr bwMode="auto">
              <a:xfrm flipH="1">
                <a:off x="3670" y="30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7" name="Freeform 810"/>
              <p:cNvSpPr>
                <a:spLocks/>
              </p:cNvSpPr>
              <p:nvPr/>
            </p:nvSpPr>
            <p:spPr bwMode="auto">
              <a:xfrm>
                <a:off x="3644" y="3063"/>
                <a:ext cx="26" cy="30"/>
              </a:xfrm>
              <a:custGeom>
                <a:avLst/>
                <a:gdLst>
                  <a:gd name="T0" fmla="*/ 143 w 143"/>
                  <a:gd name="T1" fmla="*/ 49 h 131"/>
                  <a:gd name="T2" fmla="*/ 91 w 143"/>
                  <a:gd name="T3" fmla="*/ 24 h 131"/>
                  <a:gd name="T4" fmla="*/ 39 w 143"/>
                  <a:gd name="T5" fmla="*/ 0 h 131"/>
                  <a:gd name="T6" fmla="*/ 0 w 143"/>
                  <a:gd name="T7" fmla="*/ 82 h 131"/>
                  <a:gd name="T8" fmla="*/ 52 w 143"/>
                  <a:gd name="T9" fmla="*/ 107 h 131"/>
                  <a:gd name="T10" fmla="*/ 104 w 143"/>
                  <a:gd name="T11" fmla="*/ 131 h 131"/>
                  <a:gd name="T12" fmla="*/ 143 w 143"/>
                  <a:gd name="T13" fmla="*/ 49 h 1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31"/>
                  <a:gd name="T23" fmla="*/ 143 w 143"/>
                  <a:gd name="T24" fmla="*/ 131 h 1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31">
                    <a:moveTo>
                      <a:pt x="143" y="49"/>
                    </a:moveTo>
                    <a:lnTo>
                      <a:pt x="91" y="24"/>
                    </a:lnTo>
                    <a:lnTo>
                      <a:pt x="39" y="0"/>
                    </a:lnTo>
                    <a:lnTo>
                      <a:pt x="0" y="82"/>
                    </a:lnTo>
                    <a:lnTo>
                      <a:pt x="52" y="107"/>
                    </a:lnTo>
                    <a:lnTo>
                      <a:pt x="104" y="131"/>
                    </a:lnTo>
                    <a:lnTo>
                      <a:pt x="143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8" name="Freeform 811"/>
              <p:cNvSpPr>
                <a:spLocks/>
              </p:cNvSpPr>
              <p:nvPr/>
            </p:nvSpPr>
            <p:spPr bwMode="auto">
              <a:xfrm>
                <a:off x="3644" y="3063"/>
                <a:ext cx="26" cy="30"/>
              </a:xfrm>
              <a:custGeom>
                <a:avLst/>
                <a:gdLst>
                  <a:gd name="T0" fmla="*/ 143 w 143"/>
                  <a:gd name="T1" fmla="*/ 49 h 131"/>
                  <a:gd name="T2" fmla="*/ 91 w 143"/>
                  <a:gd name="T3" fmla="*/ 24 h 131"/>
                  <a:gd name="T4" fmla="*/ 39 w 143"/>
                  <a:gd name="T5" fmla="*/ 0 h 131"/>
                  <a:gd name="T6" fmla="*/ 0 w 143"/>
                  <a:gd name="T7" fmla="*/ 82 h 131"/>
                  <a:gd name="T8" fmla="*/ 52 w 143"/>
                  <a:gd name="T9" fmla="*/ 107 h 131"/>
                  <a:gd name="T10" fmla="*/ 104 w 143"/>
                  <a:gd name="T11" fmla="*/ 131 h 131"/>
                  <a:gd name="T12" fmla="*/ 143 w 143"/>
                  <a:gd name="T13" fmla="*/ 49 h 1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131"/>
                  <a:gd name="T23" fmla="*/ 143 w 143"/>
                  <a:gd name="T24" fmla="*/ 131 h 1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131">
                    <a:moveTo>
                      <a:pt x="143" y="49"/>
                    </a:moveTo>
                    <a:lnTo>
                      <a:pt x="91" y="24"/>
                    </a:lnTo>
                    <a:lnTo>
                      <a:pt x="39" y="0"/>
                    </a:lnTo>
                    <a:lnTo>
                      <a:pt x="0" y="82"/>
                    </a:lnTo>
                    <a:lnTo>
                      <a:pt x="52" y="107"/>
                    </a:lnTo>
                    <a:lnTo>
                      <a:pt x="104" y="131"/>
                    </a:lnTo>
                    <a:lnTo>
                      <a:pt x="143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49" name="Freeform 812"/>
              <p:cNvSpPr>
                <a:spLocks/>
              </p:cNvSpPr>
              <p:nvPr/>
            </p:nvSpPr>
            <p:spPr bwMode="auto">
              <a:xfrm>
                <a:off x="3642" y="3082"/>
                <a:ext cx="20" cy="19"/>
              </a:xfrm>
              <a:custGeom>
                <a:avLst/>
                <a:gdLst>
                  <a:gd name="T0" fmla="*/ 57 w 109"/>
                  <a:gd name="T1" fmla="*/ 25 h 82"/>
                  <a:gd name="T2" fmla="*/ 109 w 109"/>
                  <a:gd name="T3" fmla="*/ 49 h 82"/>
                  <a:gd name="T4" fmla="*/ 103 w 109"/>
                  <a:gd name="T5" fmla="*/ 60 h 82"/>
                  <a:gd name="T6" fmla="*/ 94 w 109"/>
                  <a:gd name="T7" fmla="*/ 69 h 82"/>
                  <a:gd name="T8" fmla="*/ 83 w 109"/>
                  <a:gd name="T9" fmla="*/ 77 h 82"/>
                  <a:gd name="T10" fmla="*/ 71 w 109"/>
                  <a:gd name="T11" fmla="*/ 81 h 82"/>
                  <a:gd name="T12" fmla="*/ 57 w 109"/>
                  <a:gd name="T13" fmla="*/ 82 h 82"/>
                  <a:gd name="T14" fmla="*/ 45 w 109"/>
                  <a:gd name="T15" fmla="*/ 81 h 82"/>
                  <a:gd name="T16" fmla="*/ 33 w 109"/>
                  <a:gd name="T17" fmla="*/ 77 h 82"/>
                  <a:gd name="T18" fmla="*/ 22 w 109"/>
                  <a:gd name="T19" fmla="*/ 70 h 82"/>
                  <a:gd name="T20" fmla="*/ 13 w 109"/>
                  <a:gd name="T21" fmla="*/ 61 h 82"/>
                  <a:gd name="T22" fmla="*/ 5 w 109"/>
                  <a:gd name="T23" fmla="*/ 50 h 82"/>
                  <a:gd name="T24" fmla="*/ 1 w 109"/>
                  <a:gd name="T25" fmla="*/ 38 h 82"/>
                  <a:gd name="T26" fmla="*/ 0 w 109"/>
                  <a:gd name="T27" fmla="*/ 25 h 82"/>
                  <a:gd name="T28" fmla="*/ 1 w 109"/>
                  <a:gd name="T29" fmla="*/ 12 h 82"/>
                  <a:gd name="T30" fmla="*/ 5 w 109"/>
                  <a:gd name="T31" fmla="*/ 0 h 82"/>
                  <a:gd name="T32" fmla="*/ 57 w 109"/>
                  <a:gd name="T33" fmla="*/ 25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9"/>
                  <a:gd name="T52" fmla="*/ 0 h 82"/>
                  <a:gd name="T53" fmla="*/ 109 w 109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9" h="82">
                    <a:moveTo>
                      <a:pt x="57" y="25"/>
                    </a:moveTo>
                    <a:lnTo>
                      <a:pt x="109" y="49"/>
                    </a:lnTo>
                    <a:lnTo>
                      <a:pt x="103" y="60"/>
                    </a:lnTo>
                    <a:lnTo>
                      <a:pt x="94" y="69"/>
                    </a:lnTo>
                    <a:lnTo>
                      <a:pt x="83" y="77"/>
                    </a:lnTo>
                    <a:lnTo>
                      <a:pt x="71" y="81"/>
                    </a:lnTo>
                    <a:lnTo>
                      <a:pt x="57" y="82"/>
                    </a:lnTo>
                    <a:lnTo>
                      <a:pt x="45" y="81"/>
                    </a:lnTo>
                    <a:lnTo>
                      <a:pt x="33" y="77"/>
                    </a:lnTo>
                    <a:lnTo>
                      <a:pt x="22" y="70"/>
                    </a:lnTo>
                    <a:lnTo>
                      <a:pt x="13" y="61"/>
                    </a:lnTo>
                    <a:lnTo>
                      <a:pt x="5" y="50"/>
                    </a:lnTo>
                    <a:lnTo>
                      <a:pt x="1" y="38"/>
                    </a:lnTo>
                    <a:lnTo>
                      <a:pt x="0" y="25"/>
                    </a:lnTo>
                    <a:lnTo>
                      <a:pt x="1" y="12"/>
                    </a:lnTo>
                    <a:lnTo>
                      <a:pt x="5" y="0"/>
                    </a:lnTo>
                    <a:lnTo>
                      <a:pt x="5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0" name="Freeform 813"/>
              <p:cNvSpPr>
                <a:spLocks/>
              </p:cNvSpPr>
              <p:nvPr/>
            </p:nvSpPr>
            <p:spPr bwMode="auto">
              <a:xfrm>
                <a:off x="3642" y="3082"/>
                <a:ext cx="20" cy="19"/>
              </a:xfrm>
              <a:custGeom>
                <a:avLst/>
                <a:gdLst>
                  <a:gd name="T0" fmla="*/ 109 w 109"/>
                  <a:gd name="T1" fmla="*/ 49 h 82"/>
                  <a:gd name="T2" fmla="*/ 103 w 109"/>
                  <a:gd name="T3" fmla="*/ 60 h 82"/>
                  <a:gd name="T4" fmla="*/ 94 w 109"/>
                  <a:gd name="T5" fmla="*/ 69 h 82"/>
                  <a:gd name="T6" fmla="*/ 83 w 109"/>
                  <a:gd name="T7" fmla="*/ 77 h 82"/>
                  <a:gd name="T8" fmla="*/ 71 w 109"/>
                  <a:gd name="T9" fmla="*/ 81 h 82"/>
                  <a:gd name="T10" fmla="*/ 57 w 109"/>
                  <a:gd name="T11" fmla="*/ 82 h 82"/>
                  <a:gd name="T12" fmla="*/ 45 w 109"/>
                  <a:gd name="T13" fmla="*/ 81 h 82"/>
                  <a:gd name="T14" fmla="*/ 33 w 109"/>
                  <a:gd name="T15" fmla="*/ 77 h 82"/>
                  <a:gd name="T16" fmla="*/ 22 w 109"/>
                  <a:gd name="T17" fmla="*/ 70 h 82"/>
                  <a:gd name="T18" fmla="*/ 13 w 109"/>
                  <a:gd name="T19" fmla="*/ 61 h 82"/>
                  <a:gd name="T20" fmla="*/ 5 w 109"/>
                  <a:gd name="T21" fmla="*/ 50 h 82"/>
                  <a:gd name="T22" fmla="*/ 1 w 109"/>
                  <a:gd name="T23" fmla="*/ 38 h 82"/>
                  <a:gd name="T24" fmla="*/ 0 w 109"/>
                  <a:gd name="T25" fmla="*/ 25 h 82"/>
                  <a:gd name="T26" fmla="*/ 1 w 109"/>
                  <a:gd name="T27" fmla="*/ 12 h 82"/>
                  <a:gd name="T28" fmla="*/ 5 w 109"/>
                  <a:gd name="T29" fmla="*/ 0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9"/>
                  <a:gd name="T46" fmla="*/ 0 h 82"/>
                  <a:gd name="T47" fmla="*/ 109 w 109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9" h="82">
                    <a:moveTo>
                      <a:pt x="109" y="49"/>
                    </a:moveTo>
                    <a:lnTo>
                      <a:pt x="103" y="60"/>
                    </a:lnTo>
                    <a:lnTo>
                      <a:pt x="94" y="69"/>
                    </a:lnTo>
                    <a:lnTo>
                      <a:pt x="83" y="77"/>
                    </a:lnTo>
                    <a:lnTo>
                      <a:pt x="71" y="81"/>
                    </a:lnTo>
                    <a:lnTo>
                      <a:pt x="57" y="82"/>
                    </a:lnTo>
                    <a:lnTo>
                      <a:pt x="45" y="81"/>
                    </a:lnTo>
                    <a:lnTo>
                      <a:pt x="33" y="77"/>
                    </a:lnTo>
                    <a:lnTo>
                      <a:pt x="22" y="70"/>
                    </a:lnTo>
                    <a:lnTo>
                      <a:pt x="13" y="61"/>
                    </a:lnTo>
                    <a:lnTo>
                      <a:pt x="5" y="50"/>
                    </a:lnTo>
                    <a:lnTo>
                      <a:pt x="1" y="38"/>
                    </a:lnTo>
                    <a:lnTo>
                      <a:pt x="0" y="25"/>
                    </a:lnTo>
                    <a:lnTo>
                      <a:pt x="1" y="1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1" name="Freeform 814"/>
              <p:cNvSpPr>
                <a:spLocks/>
              </p:cNvSpPr>
              <p:nvPr/>
            </p:nvSpPr>
            <p:spPr bwMode="auto">
              <a:xfrm>
                <a:off x="3637" y="3092"/>
                <a:ext cx="20" cy="18"/>
              </a:xfrm>
              <a:custGeom>
                <a:avLst/>
                <a:gdLst>
                  <a:gd name="T0" fmla="*/ 52 w 110"/>
                  <a:gd name="T1" fmla="*/ 58 h 82"/>
                  <a:gd name="T2" fmla="*/ 0 w 110"/>
                  <a:gd name="T3" fmla="*/ 34 h 82"/>
                  <a:gd name="T4" fmla="*/ 6 w 110"/>
                  <a:gd name="T5" fmla="*/ 22 h 82"/>
                  <a:gd name="T6" fmla="*/ 15 w 110"/>
                  <a:gd name="T7" fmla="*/ 14 h 82"/>
                  <a:gd name="T8" fmla="*/ 26 w 110"/>
                  <a:gd name="T9" fmla="*/ 7 h 82"/>
                  <a:gd name="T10" fmla="*/ 37 w 110"/>
                  <a:gd name="T11" fmla="*/ 2 h 82"/>
                  <a:gd name="T12" fmla="*/ 51 w 110"/>
                  <a:gd name="T13" fmla="*/ 0 h 82"/>
                  <a:gd name="T14" fmla="*/ 64 w 110"/>
                  <a:gd name="T15" fmla="*/ 1 h 82"/>
                  <a:gd name="T16" fmla="*/ 76 w 110"/>
                  <a:gd name="T17" fmla="*/ 6 h 82"/>
                  <a:gd name="T18" fmla="*/ 87 w 110"/>
                  <a:gd name="T19" fmla="*/ 12 h 82"/>
                  <a:gd name="T20" fmla="*/ 96 w 110"/>
                  <a:gd name="T21" fmla="*/ 21 h 82"/>
                  <a:gd name="T22" fmla="*/ 103 w 110"/>
                  <a:gd name="T23" fmla="*/ 32 h 82"/>
                  <a:gd name="T24" fmla="*/ 107 w 110"/>
                  <a:gd name="T25" fmla="*/ 44 h 82"/>
                  <a:gd name="T26" fmla="*/ 110 w 110"/>
                  <a:gd name="T27" fmla="*/ 57 h 82"/>
                  <a:gd name="T28" fmla="*/ 109 w 110"/>
                  <a:gd name="T29" fmla="*/ 70 h 82"/>
                  <a:gd name="T30" fmla="*/ 104 w 110"/>
                  <a:gd name="T31" fmla="*/ 82 h 82"/>
                  <a:gd name="T32" fmla="*/ 52 w 110"/>
                  <a:gd name="T33" fmla="*/ 58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0"/>
                  <a:gd name="T52" fmla="*/ 0 h 82"/>
                  <a:gd name="T53" fmla="*/ 110 w 110"/>
                  <a:gd name="T54" fmla="*/ 82 h 8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0" h="82">
                    <a:moveTo>
                      <a:pt x="52" y="58"/>
                    </a:moveTo>
                    <a:lnTo>
                      <a:pt x="0" y="34"/>
                    </a:lnTo>
                    <a:lnTo>
                      <a:pt x="6" y="22"/>
                    </a:lnTo>
                    <a:lnTo>
                      <a:pt x="15" y="14"/>
                    </a:lnTo>
                    <a:lnTo>
                      <a:pt x="26" y="7"/>
                    </a:lnTo>
                    <a:lnTo>
                      <a:pt x="37" y="2"/>
                    </a:lnTo>
                    <a:lnTo>
                      <a:pt x="51" y="0"/>
                    </a:lnTo>
                    <a:lnTo>
                      <a:pt x="64" y="1"/>
                    </a:lnTo>
                    <a:lnTo>
                      <a:pt x="76" y="6"/>
                    </a:lnTo>
                    <a:lnTo>
                      <a:pt x="87" y="12"/>
                    </a:lnTo>
                    <a:lnTo>
                      <a:pt x="96" y="21"/>
                    </a:lnTo>
                    <a:lnTo>
                      <a:pt x="103" y="32"/>
                    </a:lnTo>
                    <a:lnTo>
                      <a:pt x="107" y="44"/>
                    </a:lnTo>
                    <a:lnTo>
                      <a:pt x="110" y="57"/>
                    </a:lnTo>
                    <a:lnTo>
                      <a:pt x="109" y="70"/>
                    </a:lnTo>
                    <a:lnTo>
                      <a:pt x="104" y="82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2" name="Freeform 815"/>
              <p:cNvSpPr>
                <a:spLocks/>
              </p:cNvSpPr>
              <p:nvPr/>
            </p:nvSpPr>
            <p:spPr bwMode="auto">
              <a:xfrm>
                <a:off x="3637" y="3092"/>
                <a:ext cx="20" cy="18"/>
              </a:xfrm>
              <a:custGeom>
                <a:avLst/>
                <a:gdLst>
                  <a:gd name="T0" fmla="*/ 0 w 110"/>
                  <a:gd name="T1" fmla="*/ 34 h 82"/>
                  <a:gd name="T2" fmla="*/ 6 w 110"/>
                  <a:gd name="T3" fmla="*/ 22 h 82"/>
                  <a:gd name="T4" fmla="*/ 15 w 110"/>
                  <a:gd name="T5" fmla="*/ 14 h 82"/>
                  <a:gd name="T6" fmla="*/ 26 w 110"/>
                  <a:gd name="T7" fmla="*/ 7 h 82"/>
                  <a:gd name="T8" fmla="*/ 37 w 110"/>
                  <a:gd name="T9" fmla="*/ 2 h 82"/>
                  <a:gd name="T10" fmla="*/ 51 w 110"/>
                  <a:gd name="T11" fmla="*/ 0 h 82"/>
                  <a:gd name="T12" fmla="*/ 64 w 110"/>
                  <a:gd name="T13" fmla="*/ 1 h 82"/>
                  <a:gd name="T14" fmla="*/ 76 w 110"/>
                  <a:gd name="T15" fmla="*/ 6 h 82"/>
                  <a:gd name="T16" fmla="*/ 87 w 110"/>
                  <a:gd name="T17" fmla="*/ 12 h 82"/>
                  <a:gd name="T18" fmla="*/ 96 w 110"/>
                  <a:gd name="T19" fmla="*/ 21 h 82"/>
                  <a:gd name="T20" fmla="*/ 103 w 110"/>
                  <a:gd name="T21" fmla="*/ 32 h 82"/>
                  <a:gd name="T22" fmla="*/ 107 w 110"/>
                  <a:gd name="T23" fmla="*/ 44 h 82"/>
                  <a:gd name="T24" fmla="*/ 110 w 110"/>
                  <a:gd name="T25" fmla="*/ 57 h 82"/>
                  <a:gd name="T26" fmla="*/ 109 w 110"/>
                  <a:gd name="T27" fmla="*/ 70 h 82"/>
                  <a:gd name="T28" fmla="*/ 104 w 110"/>
                  <a:gd name="T29" fmla="*/ 82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82"/>
                  <a:gd name="T47" fmla="*/ 110 w 110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82">
                    <a:moveTo>
                      <a:pt x="0" y="34"/>
                    </a:moveTo>
                    <a:lnTo>
                      <a:pt x="6" y="22"/>
                    </a:lnTo>
                    <a:lnTo>
                      <a:pt x="15" y="14"/>
                    </a:lnTo>
                    <a:lnTo>
                      <a:pt x="26" y="7"/>
                    </a:lnTo>
                    <a:lnTo>
                      <a:pt x="37" y="2"/>
                    </a:lnTo>
                    <a:lnTo>
                      <a:pt x="51" y="0"/>
                    </a:lnTo>
                    <a:lnTo>
                      <a:pt x="64" y="1"/>
                    </a:lnTo>
                    <a:lnTo>
                      <a:pt x="76" y="6"/>
                    </a:lnTo>
                    <a:lnTo>
                      <a:pt x="87" y="12"/>
                    </a:lnTo>
                    <a:lnTo>
                      <a:pt x="96" y="21"/>
                    </a:lnTo>
                    <a:lnTo>
                      <a:pt x="103" y="32"/>
                    </a:lnTo>
                    <a:lnTo>
                      <a:pt x="107" y="44"/>
                    </a:lnTo>
                    <a:lnTo>
                      <a:pt x="110" y="57"/>
                    </a:lnTo>
                    <a:lnTo>
                      <a:pt x="109" y="70"/>
                    </a:lnTo>
                    <a:lnTo>
                      <a:pt x="104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3" name="Freeform 816"/>
              <p:cNvSpPr>
                <a:spLocks/>
              </p:cNvSpPr>
              <p:nvPr/>
            </p:nvSpPr>
            <p:spPr bwMode="auto">
              <a:xfrm>
                <a:off x="3634" y="3099"/>
                <a:ext cx="23" cy="18"/>
              </a:xfrm>
              <a:custGeom>
                <a:avLst/>
                <a:gdLst>
                  <a:gd name="T0" fmla="*/ 116 w 116"/>
                  <a:gd name="T1" fmla="*/ 48 h 75"/>
                  <a:gd name="T2" fmla="*/ 64 w 116"/>
                  <a:gd name="T3" fmla="*/ 24 h 75"/>
                  <a:gd name="T4" fmla="*/ 12 w 116"/>
                  <a:gd name="T5" fmla="*/ 0 h 75"/>
                  <a:gd name="T6" fmla="*/ 0 w 116"/>
                  <a:gd name="T7" fmla="*/ 26 h 75"/>
                  <a:gd name="T8" fmla="*/ 52 w 116"/>
                  <a:gd name="T9" fmla="*/ 51 h 75"/>
                  <a:gd name="T10" fmla="*/ 104 w 116"/>
                  <a:gd name="T11" fmla="*/ 75 h 75"/>
                  <a:gd name="T12" fmla="*/ 116 w 116"/>
                  <a:gd name="T13" fmla="*/ 48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75"/>
                  <a:gd name="T23" fmla="*/ 116 w 116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75">
                    <a:moveTo>
                      <a:pt x="116" y="48"/>
                    </a:moveTo>
                    <a:lnTo>
                      <a:pt x="64" y="24"/>
                    </a:lnTo>
                    <a:lnTo>
                      <a:pt x="12" y="0"/>
                    </a:lnTo>
                    <a:lnTo>
                      <a:pt x="0" y="26"/>
                    </a:lnTo>
                    <a:lnTo>
                      <a:pt x="52" y="51"/>
                    </a:lnTo>
                    <a:lnTo>
                      <a:pt x="104" y="75"/>
                    </a:lnTo>
                    <a:lnTo>
                      <a:pt x="11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4" name="Freeform 817"/>
              <p:cNvSpPr>
                <a:spLocks/>
              </p:cNvSpPr>
              <p:nvPr/>
            </p:nvSpPr>
            <p:spPr bwMode="auto">
              <a:xfrm>
                <a:off x="3634" y="3099"/>
                <a:ext cx="23" cy="18"/>
              </a:xfrm>
              <a:custGeom>
                <a:avLst/>
                <a:gdLst>
                  <a:gd name="T0" fmla="*/ 116 w 116"/>
                  <a:gd name="T1" fmla="*/ 48 h 75"/>
                  <a:gd name="T2" fmla="*/ 64 w 116"/>
                  <a:gd name="T3" fmla="*/ 24 h 75"/>
                  <a:gd name="T4" fmla="*/ 12 w 116"/>
                  <a:gd name="T5" fmla="*/ 0 h 75"/>
                  <a:gd name="T6" fmla="*/ 0 w 116"/>
                  <a:gd name="T7" fmla="*/ 26 h 75"/>
                  <a:gd name="T8" fmla="*/ 52 w 116"/>
                  <a:gd name="T9" fmla="*/ 51 h 75"/>
                  <a:gd name="T10" fmla="*/ 104 w 116"/>
                  <a:gd name="T11" fmla="*/ 75 h 75"/>
                  <a:gd name="T12" fmla="*/ 116 w 116"/>
                  <a:gd name="T13" fmla="*/ 48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75"/>
                  <a:gd name="T23" fmla="*/ 116 w 116"/>
                  <a:gd name="T24" fmla="*/ 75 h 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75">
                    <a:moveTo>
                      <a:pt x="116" y="48"/>
                    </a:moveTo>
                    <a:lnTo>
                      <a:pt x="64" y="24"/>
                    </a:lnTo>
                    <a:lnTo>
                      <a:pt x="12" y="0"/>
                    </a:lnTo>
                    <a:lnTo>
                      <a:pt x="0" y="26"/>
                    </a:lnTo>
                    <a:lnTo>
                      <a:pt x="52" y="51"/>
                    </a:lnTo>
                    <a:lnTo>
                      <a:pt x="104" y="75"/>
                    </a:lnTo>
                    <a:lnTo>
                      <a:pt x="116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5" name="Freeform 818"/>
              <p:cNvSpPr>
                <a:spLocks/>
              </p:cNvSpPr>
              <p:nvPr/>
            </p:nvSpPr>
            <p:spPr bwMode="auto">
              <a:xfrm>
                <a:off x="3644" y="3110"/>
                <a:ext cx="10" cy="8"/>
              </a:xfrm>
              <a:custGeom>
                <a:avLst/>
                <a:gdLst>
                  <a:gd name="T0" fmla="*/ 0 w 52"/>
                  <a:gd name="T1" fmla="*/ 0 h 33"/>
                  <a:gd name="T2" fmla="*/ 52 w 52"/>
                  <a:gd name="T3" fmla="*/ 24 h 33"/>
                  <a:gd name="T4" fmla="*/ 47 w 52"/>
                  <a:gd name="T5" fmla="*/ 33 h 33"/>
                  <a:gd name="T6" fmla="*/ 0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0"/>
                    </a:moveTo>
                    <a:lnTo>
                      <a:pt x="52" y="24"/>
                    </a:lnTo>
                    <a:lnTo>
                      <a:pt x="47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6" name="Line 819"/>
              <p:cNvSpPr>
                <a:spLocks noChangeShapeType="1"/>
              </p:cNvSpPr>
              <p:nvPr/>
            </p:nvSpPr>
            <p:spPr bwMode="auto">
              <a:xfrm flipH="1">
                <a:off x="3653" y="31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7" name="Freeform 820"/>
              <p:cNvSpPr>
                <a:spLocks/>
              </p:cNvSpPr>
              <p:nvPr/>
            </p:nvSpPr>
            <p:spPr bwMode="auto">
              <a:xfrm>
                <a:off x="3616" y="3102"/>
                <a:ext cx="37" cy="49"/>
              </a:xfrm>
              <a:custGeom>
                <a:avLst/>
                <a:gdLst>
                  <a:gd name="T0" fmla="*/ 199 w 199"/>
                  <a:gd name="T1" fmla="*/ 67 h 218"/>
                  <a:gd name="T2" fmla="*/ 152 w 199"/>
                  <a:gd name="T3" fmla="*/ 34 h 218"/>
                  <a:gd name="T4" fmla="*/ 104 w 199"/>
                  <a:gd name="T5" fmla="*/ 0 h 218"/>
                  <a:gd name="T6" fmla="*/ 0 w 199"/>
                  <a:gd name="T7" fmla="*/ 151 h 218"/>
                  <a:gd name="T8" fmla="*/ 47 w 199"/>
                  <a:gd name="T9" fmla="*/ 185 h 218"/>
                  <a:gd name="T10" fmla="*/ 95 w 199"/>
                  <a:gd name="T11" fmla="*/ 218 h 218"/>
                  <a:gd name="T12" fmla="*/ 199 w 199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18"/>
                  <a:gd name="T23" fmla="*/ 199 w 19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18">
                    <a:moveTo>
                      <a:pt x="199" y="67"/>
                    </a:moveTo>
                    <a:lnTo>
                      <a:pt x="152" y="34"/>
                    </a:lnTo>
                    <a:lnTo>
                      <a:pt x="104" y="0"/>
                    </a:lnTo>
                    <a:lnTo>
                      <a:pt x="0" y="151"/>
                    </a:lnTo>
                    <a:lnTo>
                      <a:pt x="47" y="185"/>
                    </a:lnTo>
                    <a:lnTo>
                      <a:pt x="95" y="218"/>
                    </a:lnTo>
                    <a:lnTo>
                      <a:pt x="199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8" name="Freeform 821"/>
              <p:cNvSpPr>
                <a:spLocks/>
              </p:cNvSpPr>
              <p:nvPr/>
            </p:nvSpPr>
            <p:spPr bwMode="auto">
              <a:xfrm>
                <a:off x="3616" y="3102"/>
                <a:ext cx="37" cy="49"/>
              </a:xfrm>
              <a:custGeom>
                <a:avLst/>
                <a:gdLst>
                  <a:gd name="T0" fmla="*/ 199 w 199"/>
                  <a:gd name="T1" fmla="*/ 67 h 218"/>
                  <a:gd name="T2" fmla="*/ 152 w 199"/>
                  <a:gd name="T3" fmla="*/ 34 h 218"/>
                  <a:gd name="T4" fmla="*/ 104 w 199"/>
                  <a:gd name="T5" fmla="*/ 0 h 218"/>
                  <a:gd name="T6" fmla="*/ 0 w 199"/>
                  <a:gd name="T7" fmla="*/ 151 h 218"/>
                  <a:gd name="T8" fmla="*/ 47 w 199"/>
                  <a:gd name="T9" fmla="*/ 185 h 218"/>
                  <a:gd name="T10" fmla="*/ 95 w 199"/>
                  <a:gd name="T11" fmla="*/ 218 h 218"/>
                  <a:gd name="T12" fmla="*/ 199 w 199"/>
                  <a:gd name="T13" fmla="*/ 67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218"/>
                  <a:gd name="T23" fmla="*/ 199 w 199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218">
                    <a:moveTo>
                      <a:pt x="199" y="67"/>
                    </a:moveTo>
                    <a:lnTo>
                      <a:pt x="152" y="34"/>
                    </a:lnTo>
                    <a:lnTo>
                      <a:pt x="104" y="0"/>
                    </a:lnTo>
                    <a:lnTo>
                      <a:pt x="0" y="151"/>
                    </a:lnTo>
                    <a:lnTo>
                      <a:pt x="47" y="185"/>
                    </a:lnTo>
                    <a:lnTo>
                      <a:pt x="95" y="218"/>
                    </a:lnTo>
                    <a:lnTo>
                      <a:pt x="199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59" name="Freeform 822"/>
              <p:cNvSpPr>
                <a:spLocks/>
              </p:cNvSpPr>
              <p:nvPr/>
            </p:nvSpPr>
            <p:spPr bwMode="auto">
              <a:xfrm>
                <a:off x="3624" y="3145"/>
                <a:ext cx="9" cy="9"/>
              </a:xfrm>
              <a:custGeom>
                <a:avLst/>
                <a:gdLst>
                  <a:gd name="T0" fmla="*/ 0 w 48"/>
                  <a:gd name="T1" fmla="*/ 0 h 42"/>
                  <a:gd name="T2" fmla="*/ 48 w 48"/>
                  <a:gd name="T3" fmla="*/ 33 h 42"/>
                  <a:gd name="T4" fmla="*/ 39 w 48"/>
                  <a:gd name="T5" fmla="*/ 42 h 42"/>
                  <a:gd name="T6" fmla="*/ 0 w 48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2"/>
                  <a:gd name="T14" fmla="*/ 48 w 48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2">
                    <a:moveTo>
                      <a:pt x="0" y="0"/>
                    </a:moveTo>
                    <a:lnTo>
                      <a:pt x="48" y="33"/>
                    </a:lnTo>
                    <a:lnTo>
                      <a:pt x="39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0" name="Line 823"/>
              <p:cNvSpPr>
                <a:spLocks noChangeShapeType="1"/>
              </p:cNvSpPr>
              <p:nvPr/>
            </p:nvSpPr>
            <p:spPr bwMode="auto">
              <a:xfrm flipH="1">
                <a:off x="3632" y="3151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1" name="Freeform 824"/>
              <p:cNvSpPr>
                <a:spLocks/>
              </p:cNvSpPr>
              <p:nvPr/>
            </p:nvSpPr>
            <p:spPr bwMode="auto">
              <a:xfrm>
                <a:off x="3602" y="3135"/>
                <a:ext cx="30" cy="37"/>
              </a:xfrm>
              <a:custGeom>
                <a:avLst/>
                <a:gdLst>
                  <a:gd name="T0" fmla="*/ 161 w 161"/>
                  <a:gd name="T1" fmla="*/ 85 h 163"/>
                  <a:gd name="T2" fmla="*/ 122 w 161"/>
                  <a:gd name="T3" fmla="*/ 43 h 163"/>
                  <a:gd name="T4" fmla="*/ 83 w 161"/>
                  <a:gd name="T5" fmla="*/ 0 h 163"/>
                  <a:gd name="T6" fmla="*/ 0 w 161"/>
                  <a:gd name="T7" fmla="*/ 78 h 163"/>
                  <a:gd name="T8" fmla="*/ 39 w 161"/>
                  <a:gd name="T9" fmla="*/ 120 h 163"/>
                  <a:gd name="T10" fmla="*/ 78 w 161"/>
                  <a:gd name="T11" fmla="*/ 163 h 163"/>
                  <a:gd name="T12" fmla="*/ 161 w 161"/>
                  <a:gd name="T13" fmla="*/ 85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3"/>
                  <a:gd name="T23" fmla="*/ 161 w 161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3">
                    <a:moveTo>
                      <a:pt x="161" y="85"/>
                    </a:moveTo>
                    <a:lnTo>
                      <a:pt x="122" y="43"/>
                    </a:lnTo>
                    <a:lnTo>
                      <a:pt x="83" y="0"/>
                    </a:lnTo>
                    <a:lnTo>
                      <a:pt x="0" y="78"/>
                    </a:lnTo>
                    <a:lnTo>
                      <a:pt x="39" y="120"/>
                    </a:lnTo>
                    <a:lnTo>
                      <a:pt x="78" y="163"/>
                    </a:lnTo>
                    <a:lnTo>
                      <a:pt x="161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2" name="Freeform 825"/>
              <p:cNvSpPr>
                <a:spLocks/>
              </p:cNvSpPr>
              <p:nvPr/>
            </p:nvSpPr>
            <p:spPr bwMode="auto">
              <a:xfrm>
                <a:off x="3602" y="3135"/>
                <a:ext cx="30" cy="37"/>
              </a:xfrm>
              <a:custGeom>
                <a:avLst/>
                <a:gdLst>
                  <a:gd name="T0" fmla="*/ 161 w 161"/>
                  <a:gd name="T1" fmla="*/ 85 h 163"/>
                  <a:gd name="T2" fmla="*/ 122 w 161"/>
                  <a:gd name="T3" fmla="*/ 43 h 163"/>
                  <a:gd name="T4" fmla="*/ 83 w 161"/>
                  <a:gd name="T5" fmla="*/ 0 h 163"/>
                  <a:gd name="T6" fmla="*/ 0 w 161"/>
                  <a:gd name="T7" fmla="*/ 78 h 163"/>
                  <a:gd name="T8" fmla="*/ 39 w 161"/>
                  <a:gd name="T9" fmla="*/ 120 h 163"/>
                  <a:gd name="T10" fmla="*/ 78 w 161"/>
                  <a:gd name="T11" fmla="*/ 163 h 163"/>
                  <a:gd name="T12" fmla="*/ 161 w 161"/>
                  <a:gd name="T13" fmla="*/ 85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3"/>
                  <a:gd name="T23" fmla="*/ 161 w 161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3">
                    <a:moveTo>
                      <a:pt x="161" y="85"/>
                    </a:moveTo>
                    <a:lnTo>
                      <a:pt x="122" y="43"/>
                    </a:lnTo>
                    <a:lnTo>
                      <a:pt x="83" y="0"/>
                    </a:lnTo>
                    <a:lnTo>
                      <a:pt x="0" y="78"/>
                    </a:lnTo>
                    <a:lnTo>
                      <a:pt x="39" y="120"/>
                    </a:lnTo>
                    <a:lnTo>
                      <a:pt x="78" y="163"/>
                    </a:lnTo>
                    <a:lnTo>
                      <a:pt x="161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3" name="Freeform 826"/>
              <p:cNvSpPr>
                <a:spLocks/>
              </p:cNvSpPr>
              <p:nvPr/>
            </p:nvSpPr>
            <p:spPr bwMode="auto">
              <a:xfrm>
                <a:off x="3598" y="3153"/>
                <a:ext cx="18" cy="22"/>
              </a:xfrm>
              <a:custGeom>
                <a:avLst/>
                <a:gdLst>
                  <a:gd name="T0" fmla="*/ 58 w 97"/>
                  <a:gd name="T1" fmla="*/ 42 h 100"/>
                  <a:gd name="T2" fmla="*/ 97 w 97"/>
                  <a:gd name="T3" fmla="*/ 85 h 100"/>
                  <a:gd name="T4" fmla="*/ 87 w 97"/>
                  <a:gd name="T5" fmla="*/ 92 h 100"/>
                  <a:gd name="T6" fmla="*/ 75 w 97"/>
                  <a:gd name="T7" fmla="*/ 98 h 100"/>
                  <a:gd name="T8" fmla="*/ 63 w 97"/>
                  <a:gd name="T9" fmla="*/ 100 h 100"/>
                  <a:gd name="T10" fmla="*/ 49 w 97"/>
                  <a:gd name="T11" fmla="*/ 99 h 100"/>
                  <a:gd name="T12" fmla="*/ 37 w 97"/>
                  <a:gd name="T13" fmla="*/ 96 h 100"/>
                  <a:gd name="T14" fmla="*/ 26 w 97"/>
                  <a:gd name="T15" fmla="*/ 90 h 100"/>
                  <a:gd name="T16" fmla="*/ 16 w 97"/>
                  <a:gd name="T17" fmla="*/ 81 h 100"/>
                  <a:gd name="T18" fmla="*/ 8 w 97"/>
                  <a:gd name="T19" fmla="*/ 71 h 100"/>
                  <a:gd name="T20" fmla="*/ 3 w 97"/>
                  <a:gd name="T21" fmla="*/ 59 h 100"/>
                  <a:gd name="T22" fmla="*/ 0 w 97"/>
                  <a:gd name="T23" fmla="*/ 47 h 100"/>
                  <a:gd name="T24" fmla="*/ 1 w 97"/>
                  <a:gd name="T25" fmla="*/ 33 h 100"/>
                  <a:gd name="T26" fmla="*/ 5 w 97"/>
                  <a:gd name="T27" fmla="*/ 21 h 100"/>
                  <a:gd name="T28" fmla="*/ 10 w 97"/>
                  <a:gd name="T29" fmla="*/ 10 h 100"/>
                  <a:gd name="T30" fmla="*/ 19 w 97"/>
                  <a:gd name="T31" fmla="*/ 0 h 100"/>
                  <a:gd name="T32" fmla="*/ 58 w 97"/>
                  <a:gd name="T33" fmla="*/ 42 h 1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"/>
                  <a:gd name="T52" fmla="*/ 0 h 100"/>
                  <a:gd name="T53" fmla="*/ 97 w 97"/>
                  <a:gd name="T54" fmla="*/ 100 h 1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" h="100">
                    <a:moveTo>
                      <a:pt x="58" y="42"/>
                    </a:moveTo>
                    <a:lnTo>
                      <a:pt x="97" y="85"/>
                    </a:lnTo>
                    <a:lnTo>
                      <a:pt x="87" y="92"/>
                    </a:lnTo>
                    <a:lnTo>
                      <a:pt x="75" y="98"/>
                    </a:lnTo>
                    <a:lnTo>
                      <a:pt x="63" y="100"/>
                    </a:lnTo>
                    <a:lnTo>
                      <a:pt x="49" y="99"/>
                    </a:lnTo>
                    <a:lnTo>
                      <a:pt x="37" y="96"/>
                    </a:lnTo>
                    <a:lnTo>
                      <a:pt x="26" y="90"/>
                    </a:lnTo>
                    <a:lnTo>
                      <a:pt x="16" y="81"/>
                    </a:lnTo>
                    <a:lnTo>
                      <a:pt x="8" y="71"/>
                    </a:lnTo>
                    <a:lnTo>
                      <a:pt x="3" y="59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1"/>
                    </a:lnTo>
                    <a:lnTo>
                      <a:pt x="10" y="10"/>
                    </a:lnTo>
                    <a:lnTo>
                      <a:pt x="19" y="0"/>
                    </a:lnTo>
                    <a:lnTo>
                      <a:pt x="58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4" name="Line 1029"/>
              <p:cNvSpPr>
                <a:spLocks noChangeShapeType="1"/>
              </p:cNvSpPr>
              <p:nvPr/>
            </p:nvSpPr>
            <p:spPr bwMode="auto">
              <a:xfrm flipH="1">
                <a:off x="4644" y="2851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5" name="Freeform 1030"/>
              <p:cNvSpPr>
                <a:spLocks/>
              </p:cNvSpPr>
              <p:nvPr/>
            </p:nvSpPr>
            <p:spPr bwMode="auto">
              <a:xfrm>
                <a:off x="4640" y="2853"/>
                <a:ext cx="25" cy="53"/>
              </a:xfrm>
              <a:custGeom>
                <a:avLst/>
                <a:gdLst>
                  <a:gd name="T0" fmla="*/ 135 w 135"/>
                  <a:gd name="T1" fmla="*/ 9 h 237"/>
                  <a:gd name="T2" fmla="*/ 77 w 135"/>
                  <a:gd name="T3" fmla="*/ 4 h 237"/>
                  <a:gd name="T4" fmla="*/ 19 w 135"/>
                  <a:gd name="T5" fmla="*/ 0 h 237"/>
                  <a:gd name="T6" fmla="*/ 0 w 135"/>
                  <a:gd name="T7" fmla="*/ 228 h 237"/>
                  <a:gd name="T8" fmla="*/ 58 w 135"/>
                  <a:gd name="T9" fmla="*/ 233 h 237"/>
                  <a:gd name="T10" fmla="*/ 116 w 135"/>
                  <a:gd name="T11" fmla="*/ 237 h 237"/>
                  <a:gd name="T12" fmla="*/ 135 w 135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35" y="9"/>
                    </a:moveTo>
                    <a:lnTo>
                      <a:pt x="77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8" y="233"/>
                    </a:lnTo>
                    <a:lnTo>
                      <a:pt x="116" y="237"/>
                    </a:lnTo>
                    <a:lnTo>
                      <a:pt x="13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6" name="Freeform 1031"/>
              <p:cNvSpPr>
                <a:spLocks/>
              </p:cNvSpPr>
              <p:nvPr/>
            </p:nvSpPr>
            <p:spPr bwMode="auto">
              <a:xfrm>
                <a:off x="4640" y="2853"/>
                <a:ext cx="25" cy="53"/>
              </a:xfrm>
              <a:custGeom>
                <a:avLst/>
                <a:gdLst>
                  <a:gd name="T0" fmla="*/ 135 w 135"/>
                  <a:gd name="T1" fmla="*/ 9 h 237"/>
                  <a:gd name="T2" fmla="*/ 77 w 135"/>
                  <a:gd name="T3" fmla="*/ 4 h 237"/>
                  <a:gd name="T4" fmla="*/ 19 w 135"/>
                  <a:gd name="T5" fmla="*/ 0 h 237"/>
                  <a:gd name="T6" fmla="*/ 0 w 135"/>
                  <a:gd name="T7" fmla="*/ 228 h 237"/>
                  <a:gd name="T8" fmla="*/ 58 w 135"/>
                  <a:gd name="T9" fmla="*/ 233 h 237"/>
                  <a:gd name="T10" fmla="*/ 116 w 135"/>
                  <a:gd name="T11" fmla="*/ 237 h 237"/>
                  <a:gd name="T12" fmla="*/ 135 w 135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35" y="9"/>
                    </a:moveTo>
                    <a:lnTo>
                      <a:pt x="77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8" y="233"/>
                    </a:lnTo>
                    <a:lnTo>
                      <a:pt x="116" y="237"/>
                    </a:lnTo>
                    <a:lnTo>
                      <a:pt x="135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7" name="Freeform 1032"/>
              <p:cNvSpPr>
                <a:spLocks/>
              </p:cNvSpPr>
              <p:nvPr/>
            </p:nvSpPr>
            <p:spPr bwMode="auto">
              <a:xfrm>
                <a:off x="4640" y="2905"/>
                <a:ext cx="11" cy="1"/>
              </a:xfrm>
              <a:custGeom>
                <a:avLst/>
                <a:gdLst>
                  <a:gd name="T0" fmla="*/ 58 w 58"/>
                  <a:gd name="T1" fmla="*/ 5 h 6"/>
                  <a:gd name="T2" fmla="*/ 0 w 58"/>
                  <a:gd name="T3" fmla="*/ 0 h 6"/>
                  <a:gd name="T4" fmla="*/ 0 w 58"/>
                  <a:gd name="T5" fmla="*/ 6 h 6"/>
                  <a:gd name="T6" fmla="*/ 58 w 58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6"/>
                  <a:gd name="T14" fmla="*/ 58 w 58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6">
                    <a:moveTo>
                      <a:pt x="58" y="5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5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8" name="Line 1033"/>
              <p:cNvSpPr>
                <a:spLocks noChangeShapeType="1"/>
              </p:cNvSpPr>
              <p:nvPr/>
            </p:nvSpPr>
            <p:spPr bwMode="auto">
              <a:xfrm>
                <a:off x="4640" y="29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69" name="Freeform 1034"/>
              <p:cNvSpPr>
                <a:spLocks/>
              </p:cNvSpPr>
              <p:nvPr/>
            </p:nvSpPr>
            <p:spPr bwMode="auto">
              <a:xfrm>
                <a:off x="4640" y="2905"/>
                <a:ext cx="22" cy="53"/>
              </a:xfrm>
              <a:custGeom>
                <a:avLst/>
                <a:gdLst>
                  <a:gd name="T0" fmla="*/ 116 w 121"/>
                  <a:gd name="T1" fmla="*/ 0 h 232"/>
                  <a:gd name="T2" fmla="*/ 58 w 121"/>
                  <a:gd name="T3" fmla="*/ 1 h 232"/>
                  <a:gd name="T4" fmla="*/ 0 w 121"/>
                  <a:gd name="T5" fmla="*/ 2 h 232"/>
                  <a:gd name="T6" fmla="*/ 6 w 121"/>
                  <a:gd name="T7" fmla="*/ 232 h 232"/>
                  <a:gd name="T8" fmla="*/ 64 w 121"/>
                  <a:gd name="T9" fmla="*/ 231 h 232"/>
                  <a:gd name="T10" fmla="*/ 121 w 121"/>
                  <a:gd name="T11" fmla="*/ 230 h 232"/>
                  <a:gd name="T12" fmla="*/ 116 w 121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2"/>
                  <a:gd name="T23" fmla="*/ 121 w 121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2">
                    <a:moveTo>
                      <a:pt x="116" y="0"/>
                    </a:moveTo>
                    <a:lnTo>
                      <a:pt x="58" y="1"/>
                    </a:lnTo>
                    <a:lnTo>
                      <a:pt x="0" y="2"/>
                    </a:lnTo>
                    <a:lnTo>
                      <a:pt x="6" y="232"/>
                    </a:lnTo>
                    <a:lnTo>
                      <a:pt x="64" y="231"/>
                    </a:lnTo>
                    <a:lnTo>
                      <a:pt x="121" y="23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0" name="Freeform 1035"/>
              <p:cNvSpPr>
                <a:spLocks/>
              </p:cNvSpPr>
              <p:nvPr/>
            </p:nvSpPr>
            <p:spPr bwMode="auto">
              <a:xfrm>
                <a:off x="4640" y="2905"/>
                <a:ext cx="22" cy="53"/>
              </a:xfrm>
              <a:custGeom>
                <a:avLst/>
                <a:gdLst>
                  <a:gd name="T0" fmla="*/ 116 w 121"/>
                  <a:gd name="T1" fmla="*/ 0 h 232"/>
                  <a:gd name="T2" fmla="*/ 58 w 121"/>
                  <a:gd name="T3" fmla="*/ 1 h 232"/>
                  <a:gd name="T4" fmla="*/ 0 w 121"/>
                  <a:gd name="T5" fmla="*/ 2 h 232"/>
                  <a:gd name="T6" fmla="*/ 6 w 121"/>
                  <a:gd name="T7" fmla="*/ 232 h 232"/>
                  <a:gd name="T8" fmla="*/ 64 w 121"/>
                  <a:gd name="T9" fmla="*/ 231 h 232"/>
                  <a:gd name="T10" fmla="*/ 121 w 121"/>
                  <a:gd name="T11" fmla="*/ 230 h 232"/>
                  <a:gd name="T12" fmla="*/ 116 w 121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2"/>
                  <a:gd name="T23" fmla="*/ 121 w 121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2">
                    <a:moveTo>
                      <a:pt x="116" y="0"/>
                    </a:moveTo>
                    <a:lnTo>
                      <a:pt x="58" y="1"/>
                    </a:lnTo>
                    <a:lnTo>
                      <a:pt x="0" y="2"/>
                    </a:lnTo>
                    <a:lnTo>
                      <a:pt x="6" y="232"/>
                    </a:lnTo>
                    <a:lnTo>
                      <a:pt x="64" y="231"/>
                    </a:lnTo>
                    <a:lnTo>
                      <a:pt x="121" y="230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1" name="Freeform 1036"/>
              <p:cNvSpPr>
                <a:spLocks/>
              </p:cNvSpPr>
              <p:nvPr/>
            </p:nvSpPr>
            <p:spPr bwMode="auto">
              <a:xfrm>
                <a:off x="4641" y="2956"/>
                <a:ext cx="11" cy="4"/>
              </a:xfrm>
              <a:custGeom>
                <a:avLst/>
                <a:gdLst>
                  <a:gd name="T0" fmla="*/ 58 w 58"/>
                  <a:gd name="T1" fmla="*/ 0 h 8"/>
                  <a:gd name="T2" fmla="*/ 0 w 58"/>
                  <a:gd name="T3" fmla="*/ 1 h 8"/>
                  <a:gd name="T4" fmla="*/ 0 w 58"/>
                  <a:gd name="T5" fmla="*/ 8 h 8"/>
                  <a:gd name="T6" fmla="*/ 58 w 5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8"/>
                  <a:gd name="T14" fmla="*/ 58 w 58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8">
                    <a:moveTo>
                      <a:pt x="58" y="0"/>
                    </a:moveTo>
                    <a:lnTo>
                      <a:pt x="0" y="1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2" name="Line 1037"/>
              <p:cNvSpPr>
                <a:spLocks noChangeShapeType="1"/>
              </p:cNvSpPr>
              <p:nvPr/>
            </p:nvSpPr>
            <p:spPr bwMode="auto">
              <a:xfrm>
                <a:off x="4641" y="295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3" name="Freeform 1038"/>
              <p:cNvSpPr>
                <a:spLocks/>
              </p:cNvSpPr>
              <p:nvPr/>
            </p:nvSpPr>
            <p:spPr bwMode="auto">
              <a:xfrm>
                <a:off x="4641" y="2955"/>
                <a:ext cx="28" cy="55"/>
              </a:xfrm>
              <a:custGeom>
                <a:avLst/>
                <a:gdLst>
                  <a:gd name="T0" fmla="*/ 115 w 146"/>
                  <a:gd name="T1" fmla="*/ 0 h 240"/>
                  <a:gd name="T2" fmla="*/ 58 w 146"/>
                  <a:gd name="T3" fmla="*/ 8 h 240"/>
                  <a:gd name="T4" fmla="*/ 0 w 146"/>
                  <a:gd name="T5" fmla="*/ 16 h 240"/>
                  <a:gd name="T6" fmla="*/ 31 w 146"/>
                  <a:gd name="T7" fmla="*/ 240 h 240"/>
                  <a:gd name="T8" fmla="*/ 89 w 146"/>
                  <a:gd name="T9" fmla="*/ 232 h 240"/>
                  <a:gd name="T10" fmla="*/ 146 w 146"/>
                  <a:gd name="T11" fmla="*/ 224 h 240"/>
                  <a:gd name="T12" fmla="*/ 115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5" y="0"/>
                    </a:moveTo>
                    <a:lnTo>
                      <a:pt x="58" y="8"/>
                    </a:lnTo>
                    <a:lnTo>
                      <a:pt x="0" y="16"/>
                    </a:lnTo>
                    <a:lnTo>
                      <a:pt x="31" y="240"/>
                    </a:lnTo>
                    <a:lnTo>
                      <a:pt x="89" y="232"/>
                    </a:lnTo>
                    <a:lnTo>
                      <a:pt x="146" y="224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4" name="Freeform 1039"/>
              <p:cNvSpPr>
                <a:spLocks/>
              </p:cNvSpPr>
              <p:nvPr/>
            </p:nvSpPr>
            <p:spPr bwMode="auto">
              <a:xfrm>
                <a:off x="4641" y="2955"/>
                <a:ext cx="28" cy="55"/>
              </a:xfrm>
              <a:custGeom>
                <a:avLst/>
                <a:gdLst>
                  <a:gd name="T0" fmla="*/ 115 w 146"/>
                  <a:gd name="T1" fmla="*/ 0 h 240"/>
                  <a:gd name="T2" fmla="*/ 58 w 146"/>
                  <a:gd name="T3" fmla="*/ 8 h 240"/>
                  <a:gd name="T4" fmla="*/ 0 w 146"/>
                  <a:gd name="T5" fmla="*/ 16 h 240"/>
                  <a:gd name="T6" fmla="*/ 31 w 146"/>
                  <a:gd name="T7" fmla="*/ 240 h 240"/>
                  <a:gd name="T8" fmla="*/ 89 w 146"/>
                  <a:gd name="T9" fmla="*/ 232 h 240"/>
                  <a:gd name="T10" fmla="*/ 146 w 146"/>
                  <a:gd name="T11" fmla="*/ 224 h 240"/>
                  <a:gd name="T12" fmla="*/ 115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5" y="0"/>
                    </a:moveTo>
                    <a:lnTo>
                      <a:pt x="58" y="8"/>
                    </a:lnTo>
                    <a:lnTo>
                      <a:pt x="0" y="16"/>
                    </a:lnTo>
                    <a:lnTo>
                      <a:pt x="31" y="240"/>
                    </a:lnTo>
                    <a:lnTo>
                      <a:pt x="89" y="232"/>
                    </a:lnTo>
                    <a:lnTo>
                      <a:pt x="146" y="224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5" name="Freeform 1040"/>
              <p:cNvSpPr>
                <a:spLocks/>
              </p:cNvSpPr>
              <p:nvPr/>
            </p:nvSpPr>
            <p:spPr bwMode="auto">
              <a:xfrm>
                <a:off x="4647" y="3007"/>
                <a:ext cx="12" cy="3"/>
              </a:xfrm>
              <a:custGeom>
                <a:avLst/>
                <a:gdLst>
                  <a:gd name="T0" fmla="*/ 58 w 58"/>
                  <a:gd name="T1" fmla="*/ 0 h 14"/>
                  <a:gd name="T2" fmla="*/ 0 w 58"/>
                  <a:gd name="T3" fmla="*/ 8 h 14"/>
                  <a:gd name="T4" fmla="*/ 2 w 58"/>
                  <a:gd name="T5" fmla="*/ 14 h 14"/>
                  <a:gd name="T6" fmla="*/ 58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5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6" name="Line 1041"/>
              <p:cNvSpPr>
                <a:spLocks noChangeShapeType="1"/>
              </p:cNvSpPr>
              <p:nvPr/>
            </p:nvSpPr>
            <p:spPr bwMode="auto">
              <a:xfrm>
                <a:off x="4647" y="3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7" name="Freeform 1042"/>
              <p:cNvSpPr>
                <a:spLocks/>
              </p:cNvSpPr>
              <p:nvPr/>
            </p:nvSpPr>
            <p:spPr bwMode="auto">
              <a:xfrm>
                <a:off x="4648" y="3004"/>
                <a:ext cx="30" cy="53"/>
              </a:xfrm>
              <a:custGeom>
                <a:avLst/>
                <a:gdLst>
                  <a:gd name="T0" fmla="*/ 111 w 166"/>
                  <a:gd name="T1" fmla="*/ 0 h 237"/>
                  <a:gd name="T2" fmla="*/ 56 w 166"/>
                  <a:gd name="T3" fmla="*/ 14 h 237"/>
                  <a:gd name="T4" fmla="*/ 0 w 166"/>
                  <a:gd name="T5" fmla="*/ 28 h 237"/>
                  <a:gd name="T6" fmla="*/ 55 w 166"/>
                  <a:gd name="T7" fmla="*/ 237 h 237"/>
                  <a:gd name="T8" fmla="*/ 110 w 166"/>
                  <a:gd name="T9" fmla="*/ 223 h 237"/>
                  <a:gd name="T10" fmla="*/ 166 w 166"/>
                  <a:gd name="T11" fmla="*/ 208 h 237"/>
                  <a:gd name="T12" fmla="*/ 111 w 166"/>
                  <a:gd name="T13" fmla="*/ 0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7"/>
                  <a:gd name="T23" fmla="*/ 166 w 166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7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8"/>
                    </a:lnTo>
                    <a:lnTo>
                      <a:pt x="55" y="237"/>
                    </a:lnTo>
                    <a:lnTo>
                      <a:pt x="110" y="223"/>
                    </a:lnTo>
                    <a:lnTo>
                      <a:pt x="166" y="208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8" name="Freeform 1043"/>
              <p:cNvSpPr>
                <a:spLocks/>
              </p:cNvSpPr>
              <p:nvPr/>
            </p:nvSpPr>
            <p:spPr bwMode="auto">
              <a:xfrm>
                <a:off x="4648" y="3004"/>
                <a:ext cx="30" cy="53"/>
              </a:xfrm>
              <a:custGeom>
                <a:avLst/>
                <a:gdLst>
                  <a:gd name="T0" fmla="*/ 111 w 166"/>
                  <a:gd name="T1" fmla="*/ 0 h 237"/>
                  <a:gd name="T2" fmla="*/ 56 w 166"/>
                  <a:gd name="T3" fmla="*/ 14 h 237"/>
                  <a:gd name="T4" fmla="*/ 0 w 166"/>
                  <a:gd name="T5" fmla="*/ 28 h 237"/>
                  <a:gd name="T6" fmla="*/ 55 w 166"/>
                  <a:gd name="T7" fmla="*/ 237 h 237"/>
                  <a:gd name="T8" fmla="*/ 110 w 166"/>
                  <a:gd name="T9" fmla="*/ 223 h 237"/>
                  <a:gd name="T10" fmla="*/ 166 w 166"/>
                  <a:gd name="T11" fmla="*/ 208 h 237"/>
                  <a:gd name="T12" fmla="*/ 111 w 166"/>
                  <a:gd name="T13" fmla="*/ 0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7"/>
                  <a:gd name="T23" fmla="*/ 166 w 166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7">
                    <a:moveTo>
                      <a:pt x="111" y="0"/>
                    </a:moveTo>
                    <a:lnTo>
                      <a:pt x="56" y="14"/>
                    </a:lnTo>
                    <a:lnTo>
                      <a:pt x="0" y="28"/>
                    </a:lnTo>
                    <a:lnTo>
                      <a:pt x="55" y="237"/>
                    </a:lnTo>
                    <a:lnTo>
                      <a:pt x="110" y="223"/>
                    </a:lnTo>
                    <a:lnTo>
                      <a:pt x="166" y="208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79" name="Freeform 1044"/>
              <p:cNvSpPr>
                <a:spLocks/>
              </p:cNvSpPr>
              <p:nvPr/>
            </p:nvSpPr>
            <p:spPr bwMode="auto">
              <a:xfrm>
                <a:off x="4659" y="3054"/>
                <a:ext cx="9" cy="5"/>
              </a:xfrm>
              <a:custGeom>
                <a:avLst/>
                <a:gdLst>
                  <a:gd name="T0" fmla="*/ 55 w 55"/>
                  <a:gd name="T1" fmla="*/ 0 h 22"/>
                  <a:gd name="T2" fmla="*/ 0 w 55"/>
                  <a:gd name="T3" fmla="*/ 14 h 22"/>
                  <a:gd name="T4" fmla="*/ 2 w 55"/>
                  <a:gd name="T5" fmla="*/ 22 h 22"/>
                  <a:gd name="T6" fmla="*/ 55 w 5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2"/>
                  <a:gd name="T14" fmla="*/ 55 w 5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2">
                    <a:moveTo>
                      <a:pt x="55" y="0"/>
                    </a:moveTo>
                    <a:lnTo>
                      <a:pt x="0" y="14"/>
                    </a:lnTo>
                    <a:lnTo>
                      <a:pt x="2" y="2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0" name="Line 1045"/>
              <p:cNvSpPr>
                <a:spLocks noChangeShapeType="1"/>
              </p:cNvSpPr>
              <p:nvPr/>
            </p:nvSpPr>
            <p:spPr bwMode="auto">
              <a:xfrm>
                <a:off x="4659" y="305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1" name="Freeform 1046"/>
              <p:cNvSpPr>
                <a:spLocks/>
              </p:cNvSpPr>
              <p:nvPr/>
            </p:nvSpPr>
            <p:spPr bwMode="auto">
              <a:xfrm>
                <a:off x="4659" y="3049"/>
                <a:ext cx="34" cy="52"/>
              </a:xfrm>
              <a:custGeom>
                <a:avLst/>
                <a:gdLst>
                  <a:gd name="T0" fmla="*/ 106 w 183"/>
                  <a:gd name="T1" fmla="*/ 0 h 232"/>
                  <a:gd name="T2" fmla="*/ 53 w 183"/>
                  <a:gd name="T3" fmla="*/ 22 h 232"/>
                  <a:gd name="T4" fmla="*/ 0 w 183"/>
                  <a:gd name="T5" fmla="*/ 44 h 232"/>
                  <a:gd name="T6" fmla="*/ 76 w 183"/>
                  <a:gd name="T7" fmla="*/ 232 h 232"/>
                  <a:gd name="T8" fmla="*/ 130 w 183"/>
                  <a:gd name="T9" fmla="*/ 209 h 232"/>
                  <a:gd name="T10" fmla="*/ 183 w 183"/>
                  <a:gd name="T11" fmla="*/ 187 h 232"/>
                  <a:gd name="T12" fmla="*/ 106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6" y="0"/>
                    </a:moveTo>
                    <a:lnTo>
                      <a:pt x="53" y="22"/>
                    </a:lnTo>
                    <a:lnTo>
                      <a:pt x="0" y="44"/>
                    </a:lnTo>
                    <a:lnTo>
                      <a:pt x="76" y="232"/>
                    </a:lnTo>
                    <a:lnTo>
                      <a:pt x="130" y="209"/>
                    </a:lnTo>
                    <a:lnTo>
                      <a:pt x="183" y="187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2" name="Freeform 1047"/>
              <p:cNvSpPr>
                <a:spLocks/>
              </p:cNvSpPr>
              <p:nvPr/>
            </p:nvSpPr>
            <p:spPr bwMode="auto">
              <a:xfrm>
                <a:off x="4659" y="3049"/>
                <a:ext cx="34" cy="52"/>
              </a:xfrm>
              <a:custGeom>
                <a:avLst/>
                <a:gdLst>
                  <a:gd name="T0" fmla="*/ 106 w 183"/>
                  <a:gd name="T1" fmla="*/ 0 h 232"/>
                  <a:gd name="T2" fmla="*/ 53 w 183"/>
                  <a:gd name="T3" fmla="*/ 22 h 232"/>
                  <a:gd name="T4" fmla="*/ 0 w 183"/>
                  <a:gd name="T5" fmla="*/ 44 h 232"/>
                  <a:gd name="T6" fmla="*/ 76 w 183"/>
                  <a:gd name="T7" fmla="*/ 232 h 232"/>
                  <a:gd name="T8" fmla="*/ 130 w 183"/>
                  <a:gd name="T9" fmla="*/ 209 h 232"/>
                  <a:gd name="T10" fmla="*/ 183 w 183"/>
                  <a:gd name="T11" fmla="*/ 187 h 232"/>
                  <a:gd name="T12" fmla="*/ 106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6" y="0"/>
                    </a:moveTo>
                    <a:lnTo>
                      <a:pt x="53" y="22"/>
                    </a:lnTo>
                    <a:lnTo>
                      <a:pt x="0" y="44"/>
                    </a:lnTo>
                    <a:lnTo>
                      <a:pt x="76" y="232"/>
                    </a:lnTo>
                    <a:lnTo>
                      <a:pt x="130" y="209"/>
                    </a:lnTo>
                    <a:lnTo>
                      <a:pt x="183" y="187"/>
                    </a:lnTo>
                    <a:lnTo>
                      <a:pt x="10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3" name="Freeform 1048"/>
              <p:cNvSpPr>
                <a:spLocks/>
              </p:cNvSpPr>
              <p:nvPr/>
            </p:nvSpPr>
            <p:spPr bwMode="auto">
              <a:xfrm>
                <a:off x="4673" y="3096"/>
                <a:ext cx="9" cy="6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3 h 30"/>
                  <a:gd name="T4" fmla="*/ 4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3"/>
                    </a:lnTo>
                    <a:lnTo>
                      <a:pt x="4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4" name="Line 1049"/>
              <p:cNvSpPr>
                <a:spLocks noChangeShapeType="1"/>
              </p:cNvSpPr>
              <p:nvPr/>
            </p:nvSpPr>
            <p:spPr bwMode="auto">
              <a:xfrm>
                <a:off x="4673" y="310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5" name="Freeform 1050"/>
              <p:cNvSpPr>
                <a:spLocks/>
              </p:cNvSpPr>
              <p:nvPr/>
            </p:nvSpPr>
            <p:spPr bwMode="auto">
              <a:xfrm>
                <a:off x="4673" y="3090"/>
                <a:ext cx="37" cy="49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4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4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6" name="Freeform 1051"/>
              <p:cNvSpPr>
                <a:spLocks/>
              </p:cNvSpPr>
              <p:nvPr/>
            </p:nvSpPr>
            <p:spPr bwMode="auto">
              <a:xfrm>
                <a:off x="4673" y="3090"/>
                <a:ext cx="37" cy="49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4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4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7" name="Freeform 1052"/>
              <p:cNvSpPr>
                <a:spLocks/>
              </p:cNvSpPr>
              <p:nvPr/>
            </p:nvSpPr>
            <p:spPr bwMode="auto">
              <a:xfrm>
                <a:off x="4691" y="3132"/>
                <a:ext cx="10" cy="8"/>
              </a:xfrm>
              <a:custGeom>
                <a:avLst/>
                <a:gdLst>
                  <a:gd name="T0" fmla="*/ 50 w 50"/>
                  <a:gd name="T1" fmla="*/ 0 h 38"/>
                  <a:gd name="T2" fmla="*/ 0 w 50"/>
                  <a:gd name="T3" fmla="*/ 30 h 38"/>
                  <a:gd name="T4" fmla="*/ 7 w 50"/>
                  <a:gd name="T5" fmla="*/ 38 h 38"/>
                  <a:gd name="T6" fmla="*/ 5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50" y="0"/>
                    </a:moveTo>
                    <a:lnTo>
                      <a:pt x="0" y="30"/>
                    </a:lnTo>
                    <a:lnTo>
                      <a:pt x="7" y="3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8" name="Line 1053"/>
              <p:cNvSpPr>
                <a:spLocks noChangeShapeType="1"/>
              </p:cNvSpPr>
              <p:nvPr/>
            </p:nvSpPr>
            <p:spPr bwMode="auto">
              <a:xfrm>
                <a:off x="4691" y="3139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89" name="Freeform 1054"/>
              <p:cNvSpPr>
                <a:spLocks/>
              </p:cNvSpPr>
              <p:nvPr/>
            </p:nvSpPr>
            <p:spPr bwMode="auto">
              <a:xfrm>
                <a:off x="4693" y="3123"/>
                <a:ext cx="37" cy="45"/>
              </a:xfrm>
              <a:custGeom>
                <a:avLst/>
                <a:gdLst>
                  <a:gd name="T0" fmla="*/ 86 w 196"/>
                  <a:gd name="T1" fmla="*/ 0 h 201"/>
                  <a:gd name="T2" fmla="*/ 43 w 196"/>
                  <a:gd name="T3" fmla="*/ 38 h 201"/>
                  <a:gd name="T4" fmla="*/ 0 w 196"/>
                  <a:gd name="T5" fmla="*/ 76 h 201"/>
                  <a:gd name="T6" fmla="*/ 110 w 196"/>
                  <a:gd name="T7" fmla="*/ 201 h 201"/>
                  <a:gd name="T8" fmla="*/ 153 w 196"/>
                  <a:gd name="T9" fmla="*/ 164 h 201"/>
                  <a:gd name="T10" fmla="*/ 196 w 196"/>
                  <a:gd name="T11" fmla="*/ 126 h 201"/>
                  <a:gd name="T12" fmla="*/ 86 w 196"/>
                  <a:gd name="T13" fmla="*/ 0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01"/>
                  <a:gd name="T23" fmla="*/ 196 w 196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01">
                    <a:moveTo>
                      <a:pt x="86" y="0"/>
                    </a:moveTo>
                    <a:lnTo>
                      <a:pt x="43" y="38"/>
                    </a:lnTo>
                    <a:lnTo>
                      <a:pt x="0" y="76"/>
                    </a:lnTo>
                    <a:lnTo>
                      <a:pt x="110" y="201"/>
                    </a:lnTo>
                    <a:lnTo>
                      <a:pt x="153" y="164"/>
                    </a:lnTo>
                    <a:lnTo>
                      <a:pt x="196" y="126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0" name="Freeform 1055"/>
              <p:cNvSpPr>
                <a:spLocks/>
              </p:cNvSpPr>
              <p:nvPr/>
            </p:nvSpPr>
            <p:spPr bwMode="auto">
              <a:xfrm>
                <a:off x="4693" y="3123"/>
                <a:ext cx="37" cy="45"/>
              </a:xfrm>
              <a:custGeom>
                <a:avLst/>
                <a:gdLst>
                  <a:gd name="T0" fmla="*/ 86 w 196"/>
                  <a:gd name="T1" fmla="*/ 0 h 201"/>
                  <a:gd name="T2" fmla="*/ 43 w 196"/>
                  <a:gd name="T3" fmla="*/ 38 h 201"/>
                  <a:gd name="T4" fmla="*/ 0 w 196"/>
                  <a:gd name="T5" fmla="*/ 76 h 201"/>
                  <a:gd name="T6" fmla="*/ 110 w 196"/>
                  <a:gd name="T7" fmla="*/ 201 h 201"/>
                  <a:gd name="T8" fmla="*/ 153 w 196"/>
                  <a:gd name="T9" fmla="*/ 164 h 201"/>
                  <a:gd name="T10" fmla="*/ 196 w 196"/>
                  <a:gd name="T11" fmla="*/ 126 h 201"/>
                  <a:gd name="T12" fmla="*/ 86 w 196"/>
                  <a:gd name="T13" fmla="*/ 0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01"/>
                  <a:gd name="T23" fmla="*/ 196 w 196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01">
                    <a:moveTo>
                      <a:pt x="86" y="0"/>
                    </a:moveTo>
                    <a:lnTo>
                      <a:pt x="43" y="38"/>
                    </a:lnTo>
                    <a:lnTo>
                      <a:pt x="0" y="76"/>
                    </a:lnTo>
                    <a:lnTo>
                      <a:pt x="110" y="201"/>
                    </a:lnTo>
                    <a:lnTo>
                      <a:pt x="153" y="164"/>
                    </a:lnTo>
                    <a:lnTo>
                      <a:pt x="196" y="126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1" name="Freeform 1056"/>
              <p:cNvSpPr>
                <a:spLocks/>
              </p:cNvSpPr>
              <p:nvPr/>
            </p:nvSpPr>
            <p:spPr bwMode="auto">
              <a:xfrm>
                <a:off x="4713" y="3161"/>
                <a:ext cx="9" cy="9"/>
              </a:xfrm>
              <a:custGeom>
                <a:avLst/>
                <a:gdLst>
                  <a:gd name="T0" fmla="*/ 43 w 43"/>
                  <a:gd name="T1" fmla="*/ 0 h 47"/>
                  <a:gd name="T2" fmla="*/ 0 w 43"/>
                  <a:gd name="T3" fmla="*/ 37 h 47"/>
                  <a:gd name="T4" fmla="*/ 4 w 43"/>
                  <a:gd name="T5" fmla="*/ 42 h 47"/>
                  <a:gd name="T6" fmla="*/ 10 w 43"/>
                  <a:gd name="T7" fmla="*/ 47 h 47"/>
                  <a:gd name="T8" fmla="*/ 43 w 4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7"/>
                  <a:gd name="T17" fmla="*/ 43 w 43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7">
                    <a:moveTo>
                      <a:pt x="43" y="0"/>
                    </a:moveTo>
                    <a:lnTo>
                      <a:pt x="0" y="37"/>
                    </a:lnTo>
                    <a:lnTo>
                      <a:pt x="4" y="42"/>
                    </a:lnTo>
                    <a:lnTo>
                      <a:pt x="10" y="4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2" name="Freeform 1057"/>
              <p:cNvSpPr>
                <a:spLocks/>
              </p:cNvSpPr>
              <p:nvPr/>
            </p:nvSpPr>
            <p:spPr bwMode="auto">
              <a:xfrm>
                <a:off x="4713" y="3168"/>
                <a:ext cx="2" cy="2"/>
              </a:xfrm>
              <a:custGeom>
                <a:avLst/>
                <a:gdLst>
                  <a:gd name="T0" fmla="*/ 0 w 10"/>
                  <a:gd name="T1" fmla="*/ 0 h 10"/>
                  <a:gd name="T2" fmla="*/ 4 w 10"/>
                  <a:gd name="T3" fmla="*/ 5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0"/>
                  <a:gd name="T11" fmla="*/ 10 w 1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0">
                    <a:moveTo>
                      <a:pt x="0" y="0"/>
                    </a:moveTo>
                    <a:lnTo>
                      <a:pt x="4" y="5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3" name="Freeform 1058"/>
              <p:cNvSpPr>
                <a:spLocks/>
              </p:cNvSpPr>
              <p:nvPr/>
            </p:nvSpPr>
            <p:spPr bwMode="auto">
              <a:xfrm>
                <a:off x="4715" y="3150"/>
                <a:ext cx="36" cy="40"/>
              </a:xfrm>
              <a:custGeom>
                <a:avLst/>
                <a:gdLst>
                  <a:gd name="T0" fmla="*/ 66 w 188"/>
                  <a:gd name="T1" fmla="*/ 0 h 181"/>
                  <a:gd name="T2" fmla="*/ 33 w 188"/>
                  <a:gd name="T3" fmla="*/ 48 h 181"/>
                  <a:gd name="T4" fmla="*/ 0 w 188"/>
                  <a:gd name="T5" fmla="*/ 95 h 181"/>
                  <a:gd name="T6" fmla="*/ 122 w 188"/>
                  <a:gd name="T7" fmla="*/ 181 h 181"/>
                  <a:gd name="T8" fmla="*/ 155 w 188"/>
                  <a:gd name="T9" fmla="*/ 133 h 181"/>
                  <a:gd name="T10" fmla="*/ 188 w 188"/>
                  <a:gd name="T11" fmla="*/ 85 h 181"/>
                  <a:gd name="T12" fmla="*/ 66 w 188"/>
                  <a:gd name="T13" fmla="*/ 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1"/>
                  <a:gd name="T23" fmla="*/ 188 w 188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1">
                    <a:moveTo>
                      <a:pt x="66" y="0"/>
                    </a:moveTo>
                    <a:lnTo>
                      <a:pt x="33" y="48"/>
                    </a:lnTo>
                    <a:lnTo>
                      <a:pt x="0" y="95"/>
                    </a:lnTo>
                    <a:lnTo>
                      <a:pt x="122" y="181"/>
                    </a:lnTo>
                    <a:lnTo>
                      <a:pt x="155" y="133"/>
                    </a:lnTo>
                    <a:lnTo>
                      <a:pt x="188" y="85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4" name="Freeform 1059"/>
              <p:cNvSpPr>
                <a:spLocks/>
              </p:cNvSpPr>
              <p:nvPr/>
            </p:nvSpPr>
            <p:spPr bwMode="auto">
              <a:xfrm>
                <a:off x="4715" y="3150"/>
                <a:ext cx="36" cy="40"/>
              </a:xfrm>
              <a:custGeom>
                <a:avLst/>
                <a:gdLst>
                  <a:gd name="T0" fmla="*/ 66 w 188"/>
                  <a:gd name="T1" fmla="*/ 0 h 181"/>
                  <a:gd name="T2" fmla="*/ 33 w 188"/>
                  <a:gd name="T3" fmla="*/ 48 h 181"/>
                  <a:gd name="T4" fmla="*/ 0 w 188"/>
                  <a:gd name="T5" fmla="*/ 95 h 181"/>
                  <a:gd name="T6" fmla="*/ 122 w 188"/>
                  <a:gd name="T7" fmla="*/ 181 h 181"/>
                  <a:gd name="T8" fmla="*/ 155 w 188"/>
                  <a:gd name="T9" fmla="*/ 133 h 181"/>
                  <a:gd name="T10" fmla="*/ 188 w 188"/>
                  <a:gd name="T11" fmla="*/ 85 h 181"/>
                  <a:gd name="T12" fmla="*/ 66 w 188"/>
                  <a:gd name="T13" fmla="*/ 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1"/>
                  <a:gd name="T23" fmla="*/ 188 w 188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1">
                    <a:moveTo>
                      <a:pt x="66" y="0"/>
                    </a:moveTo>
                    <a:lnTo>
                      <a:pt x="33" y="48"/>
                    </a:lnTo>
                    <a:lnTo>
                      <a:pt x="0" y="95"/>
                    </a:lnTo>
                    <a:lnTo>
                      <a:pt x="122" y="181"/>
                    </a:lnTo>
                    <a:lnTo>
                      <a:pt x="155" y="133"/>
                    </a:lnTo>
                    <a:lnTo>
                      <a:pt x="188" y="85"/>
                    </a:lnTo>
                    <a:lnTo>
                      <a:pt x="6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5" name="Freeform 1060"/>
              <p:cNvSpPr>
                <a:spLocks/>
              </p:cNvSpPr>
              <p:nvPr/>
            </p:nvSpPr>
            <p:spPr bwMode="auto">
              <a:xfrm>
                <a:off x="4738" y="3179"/>
                <a:ext cx="6" cy="13"/>
              </a:xfrm>
              <a:custGeom>
                <a:avLst/>
                <a:gdLst>
                  <a:gd name="T0" fmla="*/ 33 w 33"/>
                  <a:gd name="T1" fmla="*/ 0 h 54"/>
                  <a:gd name="T2" fmla="*/ 0 w 33"/>
                  <a:gd name="T3" fmla="*/ 48 h 54"/>
                  <a:gd name="T4" fmla="*/ 5 w 33"/>
                  <a:gd name="T5" fmla="*/ 51 h 54"/>
                  <a:gd name="T6" fmla="*/ 14 w 33"/>
                  <a:gd name="T7" fmla="*/ 54 h 54"/>
                  <a:gd name="T8" fmla="*/ 33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33" y="0"/>
                    </a:moveTo>
                    <a:lnTo>
                      <a:pt x="0" y="48"/>
                    </a:lnTo>
                    <a:lnTo>
                      <a:pt x="5" y="51"/>
                    </a:lnTo>
                    <a:lnTo>
                      <a:pt x="14" y="5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6" name="Freeform 1061"/>
              <p:cNvSpPr>
                <a:spLocks/>
              </p:cNvSpPr>
              <p:nvPr/>
            </p:nvSpPr>
            <p:spPr bwMode="auto">
              <a:xfrm>
                <a:off x="4738" y="3190"/>
                <a:ext cx="2" cy="2"/>
              </a:xfrm>
              <a:custGeom>
                <a:avLst/>
                <a:gdLst>
                  <a:gd name="T0" fmla="*/ 0 w 14"/>
                  <a:gd name="T1" fmla="*/ 0 h 6"/>
                  <a:gd name="T2" fmla="*/ 5 w 14"/>
                  <a:gd name="T3" fmla="*/ 3 h 6"/>
                  <a:gd name="T4" fmla="*/ 14 w 14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0" y="0"/>
                    </a:moveTo>
                    <a:lnTo>
                      <a:pt x="5" y="3"/>
                    </a:lnTo>
                    <a:lnTo>
                      <a:pt x="1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7" name="Freeform 1062"/>
              <p:cNvSpPr>
                <a:spLocks/>
              </p:cNvSpPr>
              <p:nvPr/>
            </p:nvSpPr>
            <p:spPr bwMode="auto">
              <a:xfrm>
                <a:off x="4740" y="3167"/>
                <a:ext cx="32" cy="34"/>
              </a:xfrm>
              <a:custGeom>
                <a:avLst/>
                <a:gdLst>
                  <a:gd name="T0" fmla="*/ 38 w 167"/>
                  <a:gd name="T1" fmla="*/ 0 h 152"/>
                  <a:gd name="T2" fmla="*/ 19 w 167"/>
                  <a:gd name="T3" fmla="*/ 54 h 152"/>
                  <a:gd name="T4" fmla="*/ 0 w 167"/>
                  <a:gd name="T5" fmla="*/ 108 h 152"/>
                  <a:gd name="T6" fmla="*/ 129 w 167"/>
                  <a:gd name="T7" fmla="*/ 152 h 152"/>
                  <a:gd name="T8" fmla="*/ 148 w 167"/>
                  <a:gd name="T9" fmla="*/ 97 h 152"/>
                  <a:gd name="T10" fmla="*/ 167 w 167"/>
                  <a:gd name="T11" fmla="*/ 43 h 152"/>
                  <a:gd name="T12" fmla="*/ 38 w 167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38" y="0"/>
                    </a:moveTo>
                    <a:lnTo>
                      <a:pt x="19" y="54"/>
                    </a:lnTo>
                    <a:lnTo>
                      <a:pt x="0" y="108"/>
                    </a:lnTo>
                    <a:lnTo>
                      <a:pt x="129" y="152"/>
                    </a:lnTo>
                    <a:lnTo>
                      <a:pt x="148" y="97"/>
                    </a:lnTo>
                    <a:lnTo>
                      <a:pt x="167" y="4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8" name="Freeform 1063"/>
              <p:cNvSpPr>
                <a:spLocks/>
              </p:cNvSpPr>
              <p:nvPr/>
            </p:nvSpPr>
            <p:spPr bwMode="auto">
              <a:xfrm>
                <a:off x="4740" y="3167"/>
                <a:ext cx="32" cy="34"/>
              </a:xfrm>
              <a:custGeom>
                <a:avLst/>
                <a:gdLst>
                  <a:gd name="T0" fmla="*/ 38 w 167"/>
                  <a:gd name="T1" fmla="*/ 0 h 152"/>
                  <a:gd name="T2" fmla="*/ 19 w 167"/>
                  <a:gd name="T3" fmla="*/ 54 h 152"/>
                  <a:gd name="T4" fmla="*/ 0 w 167"/>
                  <a:gd name="T5" fmla="*/ 108 h 152"/>
                  <a:gd name="T6" fmla="*/ 129 w 167"/>
                  <a:gd name="T7" fmla="*/ 152 h 152"/>
                  <a:gd name="T8" fmla="*/ 148 w 167"/>
                  <a:gd name="T9" fmla="*/ 97 h 152"/>
                  <a:gd name="T10" fmla="*/ 167 w 167"/>
                  <a:gd name="T11" fmla="*/ 43 h 152"/>
                  <a:gd name="T12" fmla="*/ 38 w 167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38" y="0"/>
                    </a:moveTo>
                    <a:lnTo>
                      <a:pt x="19" y="54"/>
                    </a:lnTo>
                    <a:lnTo>
                      <a:pt x="0" y="108"/>
                    </a:lnTo>
                    <a:lnTo>
                      <a:pt x="129" y="152"/>
                    </a:lnTo>
                    <a:lnTo>
                      <a:pt x="148" y="97"/>
                    </a:lnTo>
                    <a:lnTo>
                      <a:pt x="167" y="43"/>
                    </a:lnTo>
                    <a:lnTo>
                      <a:pt x="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899" name="Freeform 1064"/>
              <p:cNvSpPr>
                <a:spLocks/>
              </p:cNvSpPr>
              <p:nvPr/>
            </p:nvSpPr>
            <p:spPr bwMode="auto">
              <a:xfrm>
                <a:off x="4765" y="3189"/>
                <a:ext cx="3" cy="12"/>
              </a:xfrm>
              <a:custGeom>
                <a:avLst/>
                <a:gdLst>
                  <a:gd name="T0" fmla="*/ 19 w 19"/>
                  <a:gd name="T1" fmla="*/ 0 h 58"/>
                  <a:gd name="T2" fmla="*/ 0 w 19"/>
                  <a:gd name="T3" fmla="*/ 55 h 58"/>
                  <a:gd name="T4" fmla="*/ 7 w 19"/>
                  <a:gd name="T5" fmla="*/ 57 h 58"/>
                  <a:gd name="T6" fmla="*/ 19 w 19"/>
                  <a:gd name="T7" fmla="*/ 58 h 58"/>
                  <a:gd name="T8" fmla="*/ 19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19" y="0"/>
                    </a:moveTo>
                    <a:lnTo>
                      <a:pt x="0" y="55"/>
                    </a:lnTo>
                    <a:lnTo>
                      <a:pt x="7" y="57"/>
                    </a:lnTo>
                    <a:lnTo>
                      <a:pt x="19" y="5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0" name="Freeform 1065"/>
              <p:cNvSpPr>
                <a:spLocks/>
              </p:cNvSpPr>
              <p:nvPr/>
            </p:nvSpPr>
            <p:spPr bwMode="auto">
              <a:xfrm>
                <a:off x="4765" y="3201"/>
                <a:ext cx="3" cy="2"/>
              </a:xfrm>
              <a:custGeom>
                <a:avLst/>
                <a:gdLst>
                  <a:gd name="T0" fmla="*/ 0 w 19"/>
                  <a:gd name="T1" fmla="*/ 0 h 3"/>
                  <a:gd name="T2" fmla="*/ 7 w 19"/>
                  <a:gd name="T3" fmla="*/ 2 h 3"/>
                  <a:gd name="T4" fmla="*/ 19 w 19"/>
                  <a:gd name="T5" fmla="*/ 3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0"/>
                    </a:moveTo>
                    <a:lnTo>
                      <a:pt x="7" y="2"/>
                    </a:lnTo>
                    <a:lnTo>
                      <a:pt x="19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1" name="Freeform 1066"/>
              <p:cNvSpPr>
                <a:spLocks/>
              </p:cNvSpPr>
              <p:nvPr/>
            </p:nvSpPr>
            <p:spPr bwMode="auto">
              <a:xfrm>
                <a:off x="4768" y="3176"/>
                <a:ext cx="25" cy="25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2" name="Freeform 1067"/>
              <p:cNvSpPr>
                <a:spLocks/>
              </p:cNvSpPr>
              <p:nvPr/>
            </p:nvSpPr>
            <p:spPr bwMode="auto">
              <a:xfrm>
                <a:off x="4768" y="3176"/>
                <a:ext cx="25" cy="25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3" name="Freeform 1068"/>
              <p:cNvSpPr>
                <a:spLocks/>
              </p:cNvSpPr>
              <p:nvPr/>
            </p:nvSpPr>
            <p:spPr bwMode="auto">
              <a:xfrm>
                <a:off x="4793" y="3189"/>
                <a:ext cx="4" cy="12"/>
              </a:xfrm>
              <a:custGeom>
                <a:avLst/>
                <a:gdLst>
                  <a:gd name="T0" fmla="*/ 0 w 19"/>
                  <a:gd name="T1" fmla="*/ 0 h 58"/>
                  <a:gd name="T2" fmla="*/ 0 w 19"/>
                  <a:gd name="T3" fmla="*/ 58 h 58"/>
                  <a:gd name="T4" fmla="*/ 6 w 19"/>
                  <a:gd name="T5" fmla="*/ 58 h 58"/>
                  <a:gd name="T6" fmla="*/ 19 w 19"/>
                  <a:gd name="T7" fmla="*/ 55 h 58"/>
                  <a:gd name="T8" fmla="*/ 0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0" y="0"/>
                    </a:moveTo>
                    <a:lnTo>
                      <a:pt x="0" y="58"/>
                    </a:lnTo>
                    <a:lnTo>
                      <a:pt x="6" y="58"/>
                    </a:lnTo>
                    <a:lnTo>
                      <a:pt x="19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4" name="Freeform 1069"/>
              <p:cNvSpPr>
                <a:spLocks/>
              </p:cNvSpPr>
              <p:nvPr/>
            </p:nvSpPr>
            <p:spPr bwMode="auto">
              <a:xfrm>
                <a:off x="4793" y="3201"/>
                <a:ext cx="4" cy="2"/>
              </a:xfrm>
              <a:custGeom>
                <a:avLst/>
                <a:gdLst>
                  <a:gd name="T0" fmla="*/ 0 w 19"/>
                  <a:gd name="T1" fmla="*/ 3 h 3"/>
                  <a:gd name="T2" fmla="*/ 6 w 19"/>
                  <a:gd name="T3" fmla="*/ 3 h 3"/>
                  <a:gd name="T4" fmla="*/ 19 w 19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3"/>
                    </a:moveTo>
                    <a:lnTo>
                      <a:pt x="6" y="3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5" name="Freeform 1070"/>
              <p:cNvSpPr>
                <a:spLocks/>
              </p:cNvSpPr>
              <p:nvPr/>
            </p:nvSpPr>
            <p:spPr bwMode="auto">
              <a:xfrm>
                <a:off x="4789" y="3167"/>
                <a:ext cx="32" cy="34"/>
              </a:xfrm>
              <a:custGeom>
                <a:avLst/>
                <a:gdLst>
                  <a:gd name="T0" fmla="*/ 0 w 166"/>
                  <a:gd name="T1" fmla="*/ 43 h 152"/>
                  <a:gd name="T2" fmla="*/ 19 w 166"/>
                  <a:gd name="T3" fmla="*/ 97 h 152"/>
                  <a:gd name="T4" fmla="*/ 38 w 166"/>
                  <a:gd name="T5" fmla="*/ 152 h 152"/>
                  <a:gd name="T6" fmla="*/ 166 w 166"/>
                  <a:gd name="T7" fmla="*/ 108 h 152"/>
                  <a:gd name="T8" fmla="*/ 148 w 166"/>
                  <a:gd name="T9" fmla="*/ 54 h 152"/>
                  <a:gd name="T10" fmla="*/ 129 w 166"/>
                  <a:gd name="T11" fmla="*/ 0 h 152"/>
                  <a:gd name="T12" fmla="*/ 0 w 166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6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6" name="Freeform 1071"/>
              <p:cNvSpPr>
                <a:spLocks/>
              </p:cNvSpPr>
              <p:nvPr/>
            </p:nvSpPr>
            <p:spPr bwMode="auto">
              <a:xfrm>
                <a:off x="4789" y="3167"/>
                <a:ext cx="32" cy="34"/>
              </a:xfrm>
              <a:custGeom>
                <a:avLst/>
                <a:gdLst>
                  <a:gd name="T0" fmla="*/ 0 w 166"/>
                  <a:gd name="T1" fmla="*/ 43 h 152"/>
                  <a:gd name="T2" fmla="*/ 19 w 166"/>
                  <a:gd name="T3" fmla="*/ 97 h 152"/>
                  <a:gd name="T4" fmla="*/ 38 w 166"/>
                  <a:gd name="T5" fmla="*/ 152 h 152"/>
                  <a:gd name="T6" fmla="*/ 166 w 166"/>
                  <a:gd name="T7" fmla="*/ 108 h 152"/>
                  <a:gd name="T8" fmla="*/ 148 w 166"/>
                  <a:gd name="T9" fmla="*/ 54 h 152"/>
                  <a:gd name="T10" fmla="*/ 129 w 166"/>
                  <a:gd name="T11" fmla="*/ 0 h 152"/>
                  <a:gd name="T12" fmla="*/ 0 w 166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6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7" name="Freeform 1072"/>
              <p:cNvSpPr>
                <a:spLocks/>
              </p:cNvSpPr>
              <p:nvPr/>
            </p:nvSpPr>
            <p:spPr bwMode="auto">
              <a:xfrm>
                <a:off x="4818" y="3179"/>
                <a:ext cx="5" cy="13"/>
              </a:xfrm>
              <a:custGeom>
                <a:avLst/>
                <a:gdLst>
                  <a:gd name="T0" fmla="*/ 0 w 33"/>
                  <a:gd name="T1" fmla="*/ 0 h 54"/>
                  <a:gd name="T2" fmla="*/ 18 w 33"/>
                  <a:gd name="T3" fmla="*/ 54 h 54"/>
                  <a:gd name="T4" fmla="*/ 24 w 33"/>
                  <a:gd name="T5" fmla="*/ 52 h 54"/>
                  <a:gd name="T6" fmla="*/ 33 w 33"/>
                  <a:gd name="T7" fmla="*/ 47 h 54"/>
                  <a:gd name="T8" fmla="*/ 0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0" y="0"/>
                    </a:moveTo>
                    <a:lnTo>
                      <a:pt x="18" y="54"/>
                    </a:lnTo>
                    <a:lnTo>
                      <a:pt x="24" y="52"/>
                    </a:lnTo>
                    <a:lnTo>
                      <a:pt x="33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8" name="Freeform 1073"/>
              <p:cNvSpPr>
                <a:spLocks/>
              </p:cNvSpPr>
              <p:nvPr/>
            </p:nvSpPr>
            <p:spPr bwMode="auto">
              <a:xfrm>
                <a:off x="4821" y="3190"/>
                <a:ext cx="2" cy="2"/>
              </a:xfrm>
              <a:custGeom>
                <a:avLst/>
                <a:gdLst>
                  <a:gd name="T0" fmla="*/ 0 w 15"/>
                  <a:gd name="T1" fmla="*/ 7 h 7"/>
                  <a:gd name="T2" fmla="*/ 6 w 15"/>
                  <a:gd name="T3" fmla="*/ 5 h 7"/>
                  <a:gd name="T4" fmla="*/ 15 w 15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7"/>
                  <a:gd name="T11" fmla="*/ 15 w 15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7">
                    <a:moveTo>
                      <a:pt x="0" y="7"/>
                    </a:moveTo>
                    <a:lnTo>
                      <a:pt x="6" y="5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09" name="Freeform 1074"/>
              <p:cNvSpPr>
                <a:spLocks/>
              </p:cNvSpPr>
              <p:nvPr/>
            </p:nvSpPr>
            <p:spPr bwMode="auto">
              <a:xfrm>
                <a:off x="4811" y="3150"/>
                <a:ext cx="36" cy="40"/>
              </a:xfrm>
              <a:custGeom>
                <a:avLst/>
                <a:gdLst>
                  <a:gd name="T0" fmla="*/ 0 w 188"/>
                  <a:gd name="T1" fmla="*/ 85 h 179"/>
                  <a:gd name="T2" fmla="*/ 34 w 188"/>
                  <a:gd name="T3" fmla="*/ 132 h 179"/>
                  <a:gd name="T4" fmla="*/ 67 w 188"/>
                  <a:gd name="T5" fmla="*/ 179 h 179"/>
                  <a:gd name="T6" fmla="*/ 188 w 188"/>
                  <a:gd name="T7" fmla="*/ 93 h 179"/>
                  <a:gd name="T8" fmla="*/ 155 w 188"/>
                  <a:gd name="T9" fmla="*/ 47 h 179"/>
                  <a:gd name="T10" fmla="*/ 121 w 188"/>
                  <a:gd name="T11" fmla="*/ 0 h 179"/>
                  <a:gd name="T12" fmla="*/ 0 w 188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79"/>
                  <a:gd name="T23" fmla="*/ 188 w 188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79">
                    <a:moveTo>
                      <a:pt x="0" y="85"/>
                    </a:moveTo>
                    <a:lnTo>
                      <a:pt x="34" y="132"/>
                    </a:lnTo>
                    <a:lnTo>
                      <a:pt x="67" y="179"/>
                    </a:lnTo>
                    <a:lnTo>
                      <a:pt x="188" y="93"/>
                    </a:lnTo>
                    <a:lnTo>
                      <a:pt x="155" y="47"/>
                    </a:lnTo>
                    <a:lnTo>
                      <a:pt x="121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0" name="Freeform 1075"/>
              <p:cNvSpPr>
                <a:spLocks/>
              </p:cNvSpPr>
              <p:nvPr/>
            </p:nvSpPr>
            <p:spPr bwMode="auto">
              <a:xfrm>
                <a:off x="4811" y="3150"/>
                <a:ext cx="36" cy="40"/>
              </a:xfrm>
              <a:custGeom>
                <a:avLst/>
                <a:gdLst>
                  <a:gd name="T0" fmla="*/ 0 w 188"/>
                  <a:gd name="T1" fmla="*/ 85 h 179"/>
                  <a:gd name="T2" fmla="*/ 34 w 188"/>
                  <a:gd name="T3" fmla="*/ 132 h 179"/>
                  <a:gd name="T4" fmla="*/ 67 w 188"/>
                  <a:gd name="T5" fmla="*/ 179 h 179"/>
                  <a:gd name="T6" fmla="*/ 188 w 188"/>
                  <a:gd name="T7" fmla="*/ 93 h 179"/>
                  <a:gd name="T8" fmla="*/ 155 w 188"/>
                  <a:gd name="T9" fmla="*/ 47 h 179"/>
                  <a:gd name="T10" fmla="*/ 121 w 188"/>
                  <a:gd name="T11" fmla="*/ 0 h 179"/>
                  <a:gd name="T12" fmla="*/ 0 w 188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79"/>
                  <a:gd name="T23" fmla="*/ 188 w 188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79">
                    <a:moveTo>
                      <a:pt x="0" y="85"/>
                    </a:moveTo>
                    <a:lnTo>
                      <a:pt x="34" y="132"/>
                    </a:lnTo>
                    <a:lnTo>
                      <a:pt x="67" y="179"/>
                    </a:lnTo>
                    <a:lnTo>
                      <a:pt x="188" y="93"/>
                    </a:lnTo>
                    <a:lnTo>
                      <a:pt x="155" y="47"/>
                    </a:lnTo>
                    <a:lnTo>
                      <a:pt x="121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1" name="Freeform 1076"/>
              <p:cNvSpPr>
                <a:spLocks/>
              </p:cNvSpPr>
              <p:nvPr/>
            </p:nvSpPr>
            <p:spPr bwMode="auto">
              <a:xfrm>
                <a:off x="4840" y="3161"/>
                <a:ext cx="8" cy="9"/>
              </a:xfrm>
              <a:custGeom>
                <a:avLst/>
                <a:gdLst>
                  <a:gd name="T0" fmla="*/ 0 w 43"/>
                  <a:gd name="T1" fmla="*/ 0 h 46"/>
                  <a:gd name="T2" fmla="*/ 33 w 43"/>
                  <a:gd name="T3" fmla="*/ 46 h 46"/>
                  <a:gd name="T4" fmla="*/ 38 w 43"/>
                  <a:gd name="T5" fmla="*/ 43 h 46"/>
                  <a:gd name="T6" fmla="*/ 43 w 43"/>
                  <a:gd name="T7" fmla="*/ 37 h 46"/>
                  <a:gd name="T8" fmla="*/ 0 w 43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6"/>
                  <a:gd name="T17" fmla="*/ 43 w 43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6">
                    <a:moveTo>
                      <a:pt x="0" y="0"/>
                    </a:moveTo>
                    <a:lnTo>
                      <a:pt x="33" y="46"/>
                    </a:lnTo>
                    <a:lnTo>
                      <a:pt x="38" y="43"/>
                    </a:lnTo>
                    <a:lnTo>
                      <a:pt x="43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2" name="Freeform 1077"/>
              <p:cNvSpPr>
                <a:spLocks/>
              </p:cNvSpPr>
              <p:nvPr/>
            </p:nvSpPr>
            <p:spPr bwMode="auto">
              <a:xfrm>
                <a:off x="4847" y="3168"/>
                <a:ext cx="1" cy="2"/>
              </a:xfrm>
              <a:custGeom>
                <a:avLst/>
                <a:gdLst>
                  <a:gd name="T0" fmla="*/ 0 w 10"/>
                  <a:gd name="T1" fmla="*/ 9 h 9"/>
                  <a:gd name="T2" fmla="*/ 5 w 10"/>
                  <a:gd name="T3" fmla="*/ 6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9"/>
                    </a:moveTo>
                    <a:lnTo>
                      <a:pt x="5" y="6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3" name="Freeform 1078"/>
              <p:cNvSpPr>
                <a:spLocks/>
              </p:cNvSpPr>
              <p:nvPr/>
            </p:nvSpPr>
            <p:spPr bwMode="auto">
              <a:xfrm>
                <a:off x="4832" y="3123"/>
                <a:ext cx="37" cy="45"/>
              </a:xfrm>
              <a:custGeom>
                <a:avLst/>
                <a:gdLst>
                  <a:gd name="T0" fmla="*/ 0 w 198"/>
                  <a:gd name="T1" fmla="*/ 126 h 201"/>
                  <a:gd name="T2" fmla="*/ 44 w 198"/>
                  <a:gd name="T3" fmla="*/ 164 h 201"/>
                  <a:gd name="T4" fmla="*/ 87 w 198"/>
                  <a:gd name="T5" fmla="*/ 201 h 201"/>
                  <a:gd name="T6" fmla="*/ 198 w 198"/>
                  <a:gd name="T7" fmla="*/ 76 h 201"/>
                  <a:gd name="T8" fmla="*/ 155 w 198"/>
                  <a:gd name="T9" fmla="*/ 38 h 201"/>
                  <a:gd name="T10" fmla="*/ 111 w 198"/>
                  <a:gd name="T11" fmla="*/ 0 h 201"/>
                  <a:gd name="T12" fmla="*/ 0 w 198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1"/>
                  <a:gd name="T23" fmla="*/ 198 w 198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1">
                    <a:moveTo>
                      <a:pt x="0" y="126"/>
                    </a:moveTo>
                    <a:lnTo>
                      <a:pt x="44" y="164"/>
                    </a:lnTo>
                    <a:lnTo>
                      <a:pt x="87" y="201"/>
                    </a:lnTo>
                    <a:lnTo>
                      <a:pt x="198" y="76"/>
                    </a:lnTo>
                    <a:lnTo>
                      <a:pt x="155" y="38"/>
                    </a:lnTo>
                    <a:lnTo>
                      <a:pt x="111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4" name="Freeform 1079"/>
              <p:cNvSpPr>
                <a:spLocks/>
              </p:cNvSpPr>
              <p:nvPr/>
            </p:nvSpPr>
            <p:spPr bwMode="auto">
              <a:xfrm>
                <a:off x="4832" y="3123"/>
                <a:ext cx="37" cy="45"/>
              </a:xfrm>
              <a:custGeom>
                <a:avLst/>
                <a:gdLst>
                  <a:gd name="T0" fmla="*/ 0 w 198"/>
                  <a:gd name="T1" fmla="*/ 126 h 201"/>
                  <a:gd name="T2" fmla="*/ 44 w 198"/>
                  <a:gd name="T3" fmla="*/ 164 h 201"/>
                  <a:gd name="T4" fmla="*/ 87 w 198"/>
                  <a:gd name="T5" fmla="*/ 201 h 201"/>
                  <a:gd name="T6" fmla="*/ 198 w 198"/>
                  <a:gd name="T7" fmla="*/ 76 h 201"/>
                  <a:gd name="T8" fmla="*/ 155 w 198"/>
                  <a:gd name="T9" fmla="*/ 38 h 201"/>
                  <a:gd name="T10" fmla="*/ 111 w 198"/>
                  <a:gd name="T11" fmla="*/ 0 h 201"/>
                  <a:gd name="T12" fmla="*/ 0 w 198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1"/>
                  <a:gd name="T23" fmla="*/ 198 w 198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1">
                    <a:moveTo>
                      <a:pt x="0" y="126"/>
                    </a:moveTo>
                    <a:lnTo>
                      <a:pt x="44" y="164"/>
                    </a:lnTo>
                    <a:lnTo>
                      <a:pt x="87" y="201"/>
                    </a:lnTo>
                    <a:lnTo>
                      <a:pt x="198" y="76"/>
                    </a:lnTo>
                    <a:lnTo>
                      <a:pt x="155" y="38"/>
                    </a:lnTo>
                    <a:lnTo>
                      <a:pt x="111" y="0"/>
                    </a:lnTo>
                    <a:lnTo>
                      <a:pt x="0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5" name="Freeform 1080"/>
              <p:cNvSpPr>
                <a:spLocks/>
              </p:cNvSpPr>
              <p:nvPr/>
            </p:nvSpPr>
            <p:spPr bwMode="auto">
              <a:xfrm>
                <a:off x="4861" y="3132"/>
                <a:ext cx="10" cy="8"/>
              </a:xfrm>
              <a:custGeom>
                <a:avLst/>
                <a:gdLst>
                  <a:gd name="T0" fmla="*/ 0 w 50"/>
                  <a:gd name="T1" fmla="*/ 0 h 38"/>
                  <a:gd name="T2" fmla="*/ 43 w 50"/>
                  <a:gd name="T3" fmla="*/ 38 h 38"/>
                  <a:gd name="T4" fmla="*/ 50 w 50"/>
                  <a:gd name="T5" fmla="*/ 30 h 38"/>
                  <a:gd name="T6" fmla="*/ 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0" y="0"/>
                    </a:moveTo>
                    <a:lnTo>
                      <a:pt x="43" y="38"/>
                    </a:lnTo>
                    <a:lnTo>
                      <a:pt x="5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6" name="Line 1081"/>
              <p:cNvSpPr>
                <a:spLocks noChangeShapeType="1"/>
              </p:cNvSpPr>
              <p:nvPr/>
            </p:nvSpPr>
            <p:spPr bwMode="auto">
              <a:xfrm flipV="1">
                <a:off x="4869" y="3139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7" name="Freeform 1082"/>
              <p:cNvSpPr>
                <a:spLocks/>
              </p:cNvSpPr>
              <p:nvPr/>
            </p:nvSpPr>
            <p:spPr bwMode="auto">
              <a:xfrm>
                <a:off x="4852" y="3090"/>
                <a:ext cx="36" cy="49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8" name="Freeform 1083"/>
              <p:cNvSpPr>
                <a:spLocks/>
              </p:cNvSpPr>
              <p:nvPr/>
            </p:nvSpPr>
            <p:spPr bwMode="auto">
              <a:xfrm>
                <a:off x="4852" y="3090"/>
                <a:ext cx="36" cy="49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19" name="Freeform 1084"/>
              <p:cNvSpPr>
                <a:spLocks/>
              </p:cNvSpPr>
              <p:nvPr/>
            </p:nvSpPr>
            <p:spPr bwMode="auto">
              <a:xfrm>
                <a:off x="4879" y="3096"/>
                <a:ext cx="10" cy="6"/>
              </a:xfrm>
              <a:custGeom>
                <a:avLst/>
                <a:gdLst>
                  <a:gd name="T0" fmla="*/ 0 w 53"/>
                  <a:gd name="T1" fmla="*/ 0 h 30"/>
                  <a:gd name="T2" fmla="*/ 50 w 53"/>
                  <a:gd name="T3" fmla="*/ 30 h 30"/>
                  <a:gd name="T4" fmla="*/ 53 w 53"/>
                  <a:gd name="T5" fmla="*/ 21 h 30"/>
                  <a:gd name="T6" fmla="*/ 0 w 53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0"/>
                  <a:gd name="T14" fmla="*/ 53 w 53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0">
                    <a:moveTo>
                      <a:pt x="0" y="0"/>
                    </a:moveTo>
                    <a:lnTo>
                      <a:pt x="50" y="30"/>
                    </a:lnTo>
                    <a:lnTo>
                      <a:pt x="5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0" name="Line 1085"/>
              <p:cNvSpPr>
                <a:spLocks noChangeShapeType="1"/>
              </p:cNvSpPr>
              <p:nvPr/>
            </p:nvSpPr>
            <p:spPr bwMode="auto">
              <a:xfrm flipV="1">
                <a:off x="4888" y="310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1" name="Freeform 1086"/>
              <p:cNvSpPr>
                <a:spLocks/>
              </p:cNvSpPr>
              <p:nvPr/>
            </p:nvSpPr>
            <p:spPr bwMode="auto">
              <a:xfrm>
                <a:off x="4869" y="3049"/>
                <a:ext cx="35" cy="52"/>
              </a:xfrm>
              <a:custGeom>
                <a:avLst/>
                <a:gdLst>
                  <a:gd name="T0" fmla="*/ 0 w 182"/>
                  <a:gd name="T1" fmla="*/ 187 h 229"/>
                  <a:gd name="T2" fmla="*/ 53 w 182"/>
                  <a:gd name="T3" fmla="*/ 208 h 229"/>
                  <a:gd name="T4" fmla="*/ 106 w 182"/>
                  <a:gd name="T5" fmla="*/ 229 h 229"/>
                  <a:gd name="T6" fmla="*/ 182 w 182"/>
                  <a:gd name="T7" fmla="*/ 42 h 229"/>
                  <a:gd name="T8" fmla="*/ 128 w 182"/>
                  <a:gd name="T9" fmla="*/ 21 h 229"/>
                  <a:gd name="T10" fmla="*/ 75 w 182"/>
                  <a:gd name="T11" fmla="*/ 0 h 229"/>
                  <a:gd name="T12" fmla="*/ 0 w 182"/>
                  <a:gd name="T13" fmla="*/ 187 h 2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229"/>
                  <a:gd name="T23" fmla="*/ 182 w 182"/>
                  <a:gd name="T24" fmla="*/ 229 h 2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229">
                    <a:moveTo>
                      <a:pt x="0" y="187"/>
                    </a:moveTo>
                    <a:lnTo>
                      <a:pt x="53" y="208"/>
                    </a:lnTo>
                    <a:lnTo>
                      <a:pt x="106" y="229"/>
                    </a:lnTo>
                    <a:lnTo>
                      <a:pt x="182" y="42"/>
                    </a:lnTo>
                    <a:lnTo>
                      <a:pt x="128" y="21"/>
                    </a:lnTo>
                    <a:lnTo>
                      <a:pt x="75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2" name="Freeform 1087"/>
              <p:cNvSpPr>
                <a:spLocks/>
              </p:cNvSpPr>
              <p:nvPr/>
            </p:nvSpPr>
            <p:spPr bwMode="auto">
              <a:xfrm>
                <a:off x="4869" y="3049"/>
                <a:ext cx="35" cy="52"/>
              </a:xfrm>
              <a:custGeom>
                <a:avLst/>
                <a:gdLst>
                  <a:gd name="T0" fmla="*/ 0 w 182"/>
                  <a:gd name="T1" fmla="*/ 187 h 229"/>
                  <a:gd name="T2" fmla="*/ 53 w 182"/>
                  <a:gd name="T3" fmla="*/ 208 h 229"/>
                  <a:gd name="T4" fmla="*/ 106 w 182"/>
                  <a:gd name="T5" fmla="*/ 229 h 229"/>
                  <a:gd name="T6" fmla="*/ 182 w 182"/>
                  <a:gd name="T7" fmla="*/ 42 h 229"/>
                  <a:gd name="T8" fmla="*/ 128 w 182"/>
                  <a:gd name="T9" fmla="*/ 21 h 229"/>
                  <a:gd name="T10" fmla="*/ 75 w 182"/>
                  <a:gd name="T11" fmla="*/ 0 h 229"/>
                  <a:gd name="T12" fmla="*/ 0 w 182"/>
                  <a:gd name="T13" fmla="*/ 187 h 2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229"/>
                  <a:gd name="T23" fmla="*/ 182 w 182"/>
                  <a:gd name="T24" fmla="*/ 229 h 2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229">
                    <a:moveTo>
                      <a:pt x="0" y="187"/>
                    </a:moveTo>
                    <a:lnTo>
                      <a:pt x="53" y="208"/>
                    </a:lnTo>
                    <a:lnTo>
                      <a:pt x="106" y="229"/>
                    </a:lnTo>
                    <a:lnTo>
                      <a:pt x="182" y="42"/>
                    </a:lnTo>
                    <a:lnTo>
                      <a:pt x="128" y="21"/>
                    </a:lnTo>
                    <a:lnTo>
                      <a:pt x="75" y="0"/>
                    </a:lnTo>
                    <a:lnTo>
                      <a:pt x="0" y="1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3" name="Freeform 1088"/>
              <p:cNvSpPr>
                <a:spLocks/>
              </p:cNvSpPr>
              <p:nvPr/>
            </p:nvSpPr>
            <p:spPr bwMode="auto">
              <a:xfrm>
                <a:off x="4893" y="3054"/>
                <a:ext cx="11" cy="5"/>
              </a:xfrm>
              <a:custGeom>
                <a:avLst/>
                <a:gdLst>
                  <a:gd name="T0" fmla="*/ 0 w 56"/>
                  <a:gd name="T1" fmla="*/ 0 h 21"/>
                  <a:gd name="T2" fmla="*/ 54 w 56"/>
                  <a:gd name="T3" fmla="*/ 21 h 21"/>
                  <a:gd name="T4" fmla="*/ 56 w 56"/>
                  <a:gd name="T5" fmla="*/ 14 h 21"/>
                  <a:gd name="T6" fmla="*/ 0 w 56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1"/>
                  <a:gd name="T14" fmla="*/ 56 w 56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1">
                    <a:moveTo>
                      <a:pt x="0" y="0"/>
                    </a:moveTo>
                    <a:lnTo>
                      <a:pt x="54" y="21"/>
                    </a:lnTo>
                    <a:lnTo>
                      <a:pt x="56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4" name="Line 1089"/>
              <p:cNvSpPr>
                <a:spLocks noChangeShapeType="1"/>
              </p:cNvSpPr>
              <p:nvPr/>
            </p:nvSpPr>
            <p:spPr bwMode="auto">
              <a:xfrm flipV="1">
                <a:off x="4904" y="305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5" name="Freeform 1090"/>
              <p:cNvSpPr>
                <a:spLocks/>
              </p:cNvSpPr>
              <p:nvPr/>
            </p:nvSpPr>
            <p:spPr bwMode="auto">
              <a:xfrm>
                <a:off x="4882" y="3004"/>
                <a:ext cx="32" cy="53"/>
              </a:xfrm>
              <a:custGeom>
                <a:avLst/>
                <a:gdLst>
                  <a:gd name="T0" fmla="*/ 0 w 166"/>
                  <a:gd name="T1" fmla="*/ 208 h 237"/>
                  <a:gd name="T2" fmla="*/ 55 w 166"/>
                  <a:gd name="T3" fmla="*/ 223 h 237"/>
                  <a:gd name="T4" fmla="*/ 111 w 166"/>
                  <a:gd name="T5" fmla="*/ 237 h 237"/>
                  <a:gd name="T6" fmla="*/ 166 w 166"/>
                  <a:gd name="T7" fmla="*/ 28 h 237"/>
                  <a:gd name="T8" fmla="*/ 111 w 166"/>
                  <a:gd name="T9" fmla="*/ 14 h 237"/>
                  <a:gd name="T10" fmla="*/ 55 w 166"/>
                  <a:gd name="T11" fmla="*/ 0 h 237"/>
                  <a:gd name="T12" fmla="*/ 0 w 166"/>
                  <a:gd name="T13" fmla="*/ 208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7"/>
                  <a:gd name="T23" fmla="*/ 166 w 166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7">
                    <a:moveTo>
                      <a:pt x="0" y="208"/>
                    </a:moveTo>
                    <a:lnTo>
                      <a:pt x="55" y="223"/>
                    </a:lnTo>
                    <a:lnTo>
                      <a:pt x="111" y="237"/>
                    </a:lnTo>
                    <a:lnTo>
                      <a:pt x="166" y="28"/>
                    </a:lnTo>
                    <a:lnTo>
                      <a:pt x="111" y="14"/>
                    </a:lnTo>
                    <a:lnTo>
                      <a:pt x="55" y="0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6" name="Freeform 1091"/>
              <p:cNvSpPr>
                <a:spLocks/>
              </p:cNvSpPr>
              <p:nvPr/>
            </p:nvSpPr>
            <p:spPr bwMode="auto">
              <a:xfrm>
                <a:off x="4882" y="3004"/>
                <a:ext cx="32" cy="53"/>
              </a:xfrm>
              <a:custGeom>
                <a:avLst/>
                <a:gdLst>
                  <a:gd name="T0" fmla="*/ 0 w 166"/>
                  <a:gd name="T1" fmla="*/ 208 h 237"/>
                  <a:gd name="T2" fmla="*/ 55 w 166"/>
                  <a:gd name="T3" fmla="*/ 223 h 237"/>
                  <a:gd name="T4" fmla="*/ 111 w 166"/>
                  <a:gd name="T5" fmla="*/ 237 h 237"/>
                  <a:gd name="T6" fmla="*/ 166 w 166"/>
                  <a:gd name="T7" fmla="*/ 28 h 237"/>
                  <a:gd name="T8" fmla="*/ 111 w 166"/>
                  <a:gd name="T9" fmla="*/ 14 h 237"/>
                  <a:gd name="T10" fmla="*/ 55 w 166"/>
                  <a:gd name="T11" fmla="*/ 0 h 237"/>
                  <a:gd name="T12" fmla="*/ 0 w 166"/>
                  <a:gd name="T13" fmla="*/ 208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7"/>
                  <a:gd name="T23" fmla="*/ 166 w 166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7">
                    <a:moveTo>
                      <a:pt x="0" y="208"/>
                    </a:moveTo>
                    <a:lnTo>
                      <a:pt x="55" y="223"/>
                    </a:lnTo>
                    <a:lnTo>
                      <a:pt x="111" y="237"/>
                    </a:lnTo>
                    <a:lnTo>
                      <a:pt x="166" y="28"/>
                    </a:lnTo>
                    <a:lnTo>
                      <a:pt x="111" y="14"/>
                    </a:lnTo>
                    <a:lnTo>
                      <a:pt x="55" y="0"/>
                    </a:lnTo>
                    <a:lnTo>
                      <a:pt x="0" y="2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7" name="Freeform 1092"/>
              <p:cNvSpPr>
                <a:spLocks/>
              </p:cNvSpPr>
              <p:nvPr/>
            </p:nvSpPr>
            <p:spPr bwMode="auto">
              <a:xfrm>
                <a:off x="4904" y="3007"/>
                <a:ext cx="10" cy="3"/>
              </a:xfrm>
              <a:custGeom>
                <a:avLst/>
                <a:gdLst>
                  <a:gd name="T0" fmla="*/ 0 w 58"/>
                  <a:gd name="T1" fmla="*/ 0 h 14"/>
                  <a:gd name="T2" fmla="*/ 55 w 58"/>
                  <a:gd name="T3" fmla="*/ 14 h 14"/>
                  <a:gd name="T4" fmla="*/ 58 w 58"/>
                  <a:gd name="T5" fmla="*/ 8 h 14"/>
                  <a:gd name="T6" fmla="*/ 0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0" y="0"/>
                    </a:moveTo>
                    <a:lnTo>
                      <a:pt x="55" y="14"/>
                    </a:lnTo>
                    <a:lnTo>
                      <a:pt x="5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8" name="Line 1093"/>
              <p:cNvSpPr>
                <a:spLocks noChangeShapeType="1"/>
              </p:cNvSpPr>
              <p:nvPr/>
            </p:nvSpPr>
            <p:spPr bwMode="auto">
              <a:xfrm flipV="1">
                <a:off x="4914" y="3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29" name="Freeform 1094"/>
              <p:cNvSpPr>
                <a:spLocks/>
              </p:cNvSpPr>
              <p:nvPr/>
            </p:nvSpPr>
            <p:spPr bwMode="auto">
              <a:xfrm>
                <a:off x="4893" y="2955"/>
                <a:ext cx="26" cy="55"/>
              </a:xfrm>
              <a:custGeom>
                <a:avLst/>
                <a:gdLst>
                  <a:gd name="T0" fmla="*/ 0 w 146"/>
                  <a:gd name="T1" fmla="*/ 224 h 240"/>
                  <a:gd name="T2" fmla="*/ 58 w 146"/>
                  <a:gd name="T3" fmla="*/ 232 h 240"/>
                  <a:gd name="T4" fmla="*/ 116 w 146"/>
                  <a:gd name="T5" fmla="*/ 240 h 240"/>
                  <a:gd name="T6" fmla="*/ 146 w 146"/>
                  <a:gd name="T7" fmla="*/ 16 h 240"/>
                  <a:gd name="T8" fmla="*/ 88 w 146"/>
                  <a:gd name="T9" fmla="*/ 8 h 240"/>
                  <a:gd name="T10" fmla="*/ 30 w 146"/>
                  <a:gd name="T11" fmla="*/ 0 h 240"/>
                  <a:gd name="T12" fmla="*/ 0 w 146"/>
                  <a:gd name="T13" fmla="*/ 224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0" y="224"/>
                    </a:moveTo>
                    <a:lnTo>
                      <a:pt x="58" y="232"/>
                    </a:lnTo>
                    <a:lnTo>
                      <a:pt x="116" y="240"/>
                    </a:lnTo>
                    <a:lnTo>
                      <a:pt x="146" y="16"/>
                    </a:lnTo>
                    <a:lnTo>
                      <a:pt x="88" y="8"/>
                    </a:lnTo>
                    <a:lnTo>
                      <a:pt x="30" y="0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0" name="Freeform 1095"/>
              <p:cNvSpPr>
                <a:spLocks/>
              </p:cNvSpPr>
              <p:nvPr/>
            </p:nvSpPr>
            <p:spPr bwMode="auto">
              <a:xfrm>
                <a:off x="4893" y="2955"/>
                <a:ext cx="26" cy="55"/>
              </a:xfrm>
              <a:custGeom>
                <a:avLst/>
                <a:gdLst>
                  <a:gd name="T0" fmla="*/ 0 w 146"/>
                  <a:gd name="T1" fmla="*/ 224 h 240"/>
                  <a:gd name="T2" fmla="*/ 58 w 146"/>
                  <a:gd name="T3" fmla="*/ 232 h 240"/>
                  <a:gd name="T4" fmla="*/ 116 w 146"/>
                  <a:gd name="T5" fmla="*/ 240 h 240"/>
                  <a:gd name="T6" fmla="*/ 146 w 146"/>
                  <a:gd name="T7" fmla="*/ 16 h 240"/>
                  <a:gd name="T8" fmla="*/ 88 w 146"/>
                  <a:gd name="T9" fmla="*/ 8 h 240"/>
                  <a:gd name="T10" fmla="*/ 30 w 146"/>
                  <a:gd name="T11" fmla="*/ 0 h 240"/>
                  <a:gd name="T12" fmla="*/ 0 w 146"/>
                  <a:gd name="T13" fmla="*/ 224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0" y="224"/>
                    </a:moveTo>
                    <a:lnTo>
                      <a:pt x="58" y="232"/>
                    </a:lnTo>
                    <a:lnTo>
                      <a:pt x="116" y="240"/>
                    </a:lnTo>
                    <a:lnTo>
                      <a:pt x="146" y="16"/>
                    </a:lnTo>
                    <a:lnTo>
                      <a:pt x="88" y="8"/>
                    </a:lnTo>
                    <a:lnTo>
                      <a:pt x="30" y="0"/>
                    </a:lnTo>
                    <a:lnTo>
                      <a:pt x="0" y="2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1" name="Freeform 1096"/>
              <p:cNvSpPr>
                <a:spLocks/>
              </p:cNvSpPr>
              <p:nvPr/>
            </p:nvSpPr>
            <p:spPr bwMode="auto">
              <a:xfrm>
                <a:off x="4909" y="2956"/>
                <a:ext cx="10" cy="4"/>
              </a:xfrm>
              <a:custGeom>
                <a:avLst/>
                <a:gdLst>
                  <a:gd name="T0" fmla="*/ 0 w 58"/>
                  <a:gd name="T1" fmla="*/ 0 h 8"/>
                  <a:gd name="T2" fmla="*/ 58 w 58"/>
                  <a:gd name="T3" fmla="*/ 8 h 8"/>
                  <a:gd name="T4" fmla="*/ 58 w 58"/>
                  <a:gd name="T5" fmla="*/ 2 h 8"/>
                  <a:gd name="T6" fmla="*/ 0 w 58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8"/>
                  <a:gd name="T14" fmla="*/ 58 w 58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8">
                    <a:moveTo>
                      <a:pt x="0" y="0"/>
                    </a:moveTo>
                    <a:lnTo>
                      <a:pt x="58" y="8"/>
                    </a:lnTo>
                    <a:lnTo>
                      <a:pt x="5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2" name="Line 1097"/>
              <p:cNvSpPr>
                <a:spLocks noChangeShapeType="1"/>
              </p:cNvSpPr>
              <p:nvPr/>
            </p:nvSpPr>
            <p:spPr bwMode="auto">
              <a:xfrm flipV="1">
                <a:off x="4919" y="295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3" name="Freeform 1098"/>
              <p:cNvSpPr>
                <a:spLocks/>
              </p:cNvSpPr>
              <p:nvPr/>
            </p:nvSpPr>
            <p:spPr bwMode="auto">
              <a:xfrm>
                <a:off x="4898" y="2905"/>
                <a:ext cx="23" cy="53"/>
              </a:xfrm>
              <a:custGeom>
                <a:avLst/>
                <a:gdLst>
                  <a:gd name="T0" fmla="*/ 0 w 122"/>
                  <a:gd name="T1" fmla="*/ 230 h 234"/>
                  <a:gd name="T2" fmla="*/ 58 w 122"/>
                  <a:gd name="T3" fmla="*/ 232 h 234"/>
                  <a:gd name="T4" fmla="*/ 116 w 122"/>
                  <a:gd name="T5" fmla="*/ 234 h 234"/>
                  <a:gd name="T6" fmla="*/ 122 w 122"/>
                  <a:gd name="T7" fmla="*/ 4 h 234"/>
                  <a:gd name="T8" fmla="*/ 65 w 122"/>
                  <a:gd name="T9" fmla="*/ 2 h 234"/>
                  <a:gd name="T10" fmla="*/ 7 w 122"/>
                  <a:gd name="T11" fmla="*/ 0 h 234"/>
                  <a:gd name="T12" fmla="*/ 0 w 122"/>
                  <a:gd name="T13" fmla="*/ 230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0" y="230"/>
                    </a:moveTo>
                    <a:lnTo>
                      <a:pt x="58" y="232"/>
                    </a:lnTo>
                    <a:lnTo>
                      <a:pt x="116" y="234"/>
                    </a:lnTo>
                    <a:lnTo>
                      <a:pt x="122" y="4"/>
                    </a:lnTo>
                    <a:lnTo>
                      <a:pt x="65" y="2"/>
                    </a:lnTo>
                    <a:lnTo>
                      <a:pt x="7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4" name="Freeform 1099"/>
              <p:cNvSpPr>
                <a:spLocks/>
              </p:cNvSpPr>
              <p:nvPr/>
            </p:nvSpPr>
            <p:spPr bwMode="auto">
              <a:xfrm>
                <a:off x="4898" y="2905"/>
                <a:ext cx="23" cy="53"/>
              </a:xfrm>
              <a:custGeom>
                <a:avLst/>
                <a:gdLst>
                  <a:gd name="T0" fmla="*/ 0 w 122"/>
                  <a:gd name="T1" fmla="*/ 230 h 234"/>
                  <a:gd name="T2" fmla="*/ 58 w 122"/>
                  <a:gd name="T3" fmla="*/ 232 h 234"/>
                  <a:gd name="T4" fmla="*/ 116 w 122"/>
                  <a:gd name="T5" fmla="*/ 234 h 234"/>
                  <a:gd name="T6" fmla="*/ 122 w 122"/>
                  <a:gd name="T7" fmla="*/ 4 h 234"/>
                  <a:gd name="T8" fmla="*/ 65 w 122"/>
                  <a:gd name="T9" fmla="*/ 2 h 234"/>
                  <a:gd name="T10" fmla="*/ 7 w 122"/>
                  <a:gd name="T11" fmla="*/ 0 h 234"/>
                  <a:gd name="T12" fmla="*/ 0 w 122"/>
                  <a:gd name="T13" fmla="*/ 230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34"/>
                  <a:gd name="T23" fmla="*/ 122 w 122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34">
                    <a:moveTo>
                      <a:pt x="0" y="230"/>
                    </a:moveTo>
                    <a:lnTo>
                      <a:pt x="58" y="232"/>
                    </a:lnTo>
                    <a:lnTo>
                      <a:pt x="116" y="234"/>
                    </a:lnTo>
                    <a:lnTo>
                      <a:pt x="122" y="4"/>
                    </a:lnTo>
                    <a:lnTo>
                      <a:pt x="65" y="2"/>
                    </a:lnTo>
                    <a:lnTo>
                      <a:pt x="7" y="0"/>
                    </a:lnTo>
                    <a:lnTo>
                      <a:pt x="0" y="2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5" name="Freeform 1100"/>
              <p:cNvSpPr>
                <a:spLocks/>
              </p:cNvSpPr>
              <p:nvPr/>
            </p:nvSpPr>
            <p:spPr bwMode="auto">
              <a:xfrm>
                <a:off x="4910" y="2905"/>
                <a:ext cx="11" cy="1"/>
              </a:xfrm>
              <a:custGeom>
                <a:avLst/>
                <a:gdLst>
                  <a:gd name="T0" fmla="*/ 0 w 57"/>
                  <a:gd name="T1" fmla="*/ 5 h 7"/>
                  <a:gd name="T2" fmla="*/ 57 w 57"/>
                  <a:gd name="T3" fmla="*/ 7 h 7"/>
                  <a:gd name="T4" fmla="*/ 57 w 57"/>
                  <a:gd name="T5" fmla="*/ 0 h 7"/>
                  <a:gd name="T6" fmla="*/ 0 w 57"/>
                  <a:gd name="T7" fmla="*/ 5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7"/>
                  <a:gd name="T14" fmla="*/ 57 w 57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7">
                    <a:moveTo>
                      <a:pt x="0" y="5"/>
                    </a:moveTo>
                    <a:lnTo>
                      <a:pt x="57" y="7"/>
                    </a:lnTo>
                    <a:lnTo>
                      <a:pt x="5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6" name="Line 1101"/>
              <p:cNvSpPr>
                <a:spLocks noChangeShapeType="1"/>
              </p:cNvSpPr>
              <p:nvPr/>
            </p:nvSpPr>
            <p:spPr bwMode="auto">
              <a:xfrm flipV="1">
                <a:off x="4921" y="29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7" name="Freeform 1102"/>
              <p:cNvSpPr>
                <a:spLocks/>
              </p:cNvSpPr>
              <p:nvPr/>
            </p:nvSpPr>
            <p:spPr bwMode="auto">
              <a:xfrm>
                <a:off x="4896" y="2853"/>
                <a:ext cx="25" cy="53"/>
              </a:xfrm>
              <a:custGeom>
                <a:avLst/>
                <a:gdLst>
                  <a:gd name="T0" fmla="*/ 19 w 134"/>
                  <a:gd name="T1" fmla="*/ 236 h 236"/>
                  <a:gd name="T2" fmla="*/ 77 w 134"/>
                  <a:gd name="T3" fmla="*/ 232 h 236"/>
                  <a:gd name="T4" fmla="*/ 134 w 134"/>
                  <a:gd name="T5" fmla="*/ 227 h 236"/>
                  <a:gd name="T6" fmla="*/ 115 w 134"/>
                  <a:gd name="T7" fmla="*/ 0 h 236"/>
                  <a:gd name="T8" fmla="*/ 58 w 134"/>
                  <a:gd name="T9" fmla="*/ 4 h 236"/>
                  <a:gd name="T10" fmla="*/ 0 w 134"/>
                  <a:gd name="T11" fmla="*/ 9 h 236"/>
                  <a:gd name="T12" fmla="*/ 19 w 134"/>
                  <a:gd name="T13" fmla="*/ 236 h 2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36"/>
                  <a:gd name="T23" fmla="*/ 134 w 134"/>
                  <a:gd name="T24" fmla="*/ 236 h 2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36">
                    <a:moveTo>
                      <a:pt x="19" y="236"/>
                    </a:moveTo>
                    <a:lnTo>
                      <a:pt x="77" y="232"/>
                    </a:lnTo>
                    <a:lnTo>
                      <a:pt x="134" y="227"/>
                    </a:lnTo>
                    <a:lnTo>
                      <a:pt x="115" y="0"/>
                    </a:lnTo>
                    <a:lnTo>
                      <a:pt x="58" y="4"/>
                    </a:lnTo>
                    <a:lnTo>
                      <a:pt x="0" y="9"/>
                    </a:lnTo>
                    <a:lnTo>
                      <a:pt x="19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8" name="Freeform 1103"/>
              <p:cNvSpPr>
                <a:spLocks/>
              </p:cNvSpPr>
              <p:nvPr/>
            </p:nvSpPr>
            <p:spPr bwMode="auto">
              <a:xfrm>
                <a:off x="4896" y="2853"/>
                <a:ext cx="25" cy="53"/>
              </a:xfrm>
              <a:custGeom>
                <a:avLst/>
                <a:gdLst>
                  <a:gd name="T0" fmla="*/ 19 w 134"/>
                  <a:gd name="T1" fmla="*/ 236 h 236"/>
                  <a:gd name="T2" fmla="*/ 77 w 134"/>
                  <a:gd name="T3" fmla="*/ 232 h 236"/>
                  <a:gd name="T4" fmla="*/ 134 w 134"/>
                  <a:gd name="T5" fmla="*/ 227 h 236"/>
                  <a:gd name="T6" fmla="*/ 115 w 134"/>
                  <a:gd name="T7" fmla="*/ 0 h 236"/>
                  <a:gd name="T8" fmla="*/ 58 w 134"/>
                  <a:gd name="T9" fmla="*/ 4 h 236"/>
                  <a:gd name="T10" fmla="*/ 0 w 134"/>
                  <a:gd name="T11" fmla="*/ 9 h 236"/>
                  <a:gd name="T12" fmla="*/ 19 w 134"/>
                  <a:gd name="T13" fmla="*/ 236 h 2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36"/>
                  <a:gd name="T23" fmla="*/ 134 w 134"/>
                  <a:gd name="T24" fmla="*/ 236 h 2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36">
                    <a:moveTo>
                      <a:pt x="19" y="236"/>
                    </a:moveTo>
                    <a:lnTo>
                      <a:pt x="77" y="232"/>
                    </a:lnTo>
                    <a:lnTo>
                      <a:pt x="134" y="227"/>
                    </a:lnTo>
                    <a:lnTo>
                      <a:pt x="115" y="0"/>
                    </a:lnTo>
                    <a:lnTo>
                      <a:pt x="58" y="4"/>
                    </a:lnTo>
                    <a:lnTo>
                      <a:pt x="0" y="9"/>
                    </a:lnTo>
                    <a:lnTo>
                      <a:pt x="19" y="2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39" name="Freeform 1104"/>
              <p:cNvSpPr>
                <a:spLocks/>
              </p:cNvSpPr>
              <p:nvPr/>
            </p:nvSpPr>
            <p:spPr bwMode="auto">
              <a:xfrm>
                <a:off x="4906" y="2851"/>
                <a:ext cx="12" cy="3"/>
              </a:xfrm>
              <a:custGeom>
                <a:avLst/>
                <a:gdLst>
                  <a:gd name="T0" fmla="*/ 0 w 57"/>
                  <a:gd name="T1" fmla="*/ 11 h 11"/>
                  <a:gd name="T2" fmla="*/ 57 w 57"/>
                  <a:gd name="T3" fmla="*/ 7 h 11"/>
                  <a:gd name="T4" fmla="*/ 56 w 57"/>
                  <a:gd name="T5" fmla="*/ 0 h 11"/>
                  <a:gd name="T6" fmla="*/ 0 w 57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1"/>
                  <a:gd name="T14" fmla="*/ 57 w 57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1">
                    <a:moveTo>
                      <a:pt x="0" y="11"/>
                    </a:moveTo>
                    <a:lnTo>
                      <a:pt x="57" y="7"/>
                    </a:lnTo>
                    <a:lnTo>
                      <a:pt x="5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0" name="Line 1105"/>
              <p:cNvSpPr>
                <a:spLocks noChangeShapeType="1"/>
              </p:cNvSpPr>
              <p:nvPr/>
            </p:nvSpPr>
            <p:spPr bwMode="auto">
              <a:xfrm flipH="1" flipV="1">
                <a:off x="4917" y="2851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1" name="Freeform 1106"/>
              <p:cNvSpPr>
                <a:spLocks/>
              </p:cNvSpPr>
              <p:nvPr/>
            </p:nvSpPr>
            <p:spPr bwMode="auto">
              <a:xfrm>
                <a:off x="4888" y="2803"/>
                <a:ext cx="29" cy="55"/>
              </a:xfrm>
              <a:custGeom>
                <a:avLst/>
                <a:gdLst>
                  <a:gd name="T0" fmla="*/ 42 w 155"/>
                  <a:gd name="T1" fmla="*/ 240 h 240"/>
                  <a:gd name="T2" fmla="*/ 99 w 155"/>
                  <a:gd name="T3" fmla="*/ 229 h 240"/>
                  <a:gd name="T4" fmla="*/ 155 w 155"/>
                  <a:gd name="T5" fmla="*/ 218 h 240"/>
                  <a:gd name="T6" fmla="*/ 113 w 155"/>
                  <a:gd name="T7" fmla="*/ 0 h 240"/>
                  <a:gd name="T8" fmla="*/ 57 w 155"/>
                  <a:gd name="T9" fmla="*/ 11 h 240"/>
                  <a:gd name="T10" fmla="*/ 0 w 155"/>
                  <a:gd name="T11" fmla="*/ 22 h 240"/>
                  <a:gd name="T12" fmla="*/ 42 w 155"/>
                  <a:gd name="T13" fmla="*/ 24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240"/>
                  <a:gd name="T23" fmla="*/ 155 w 15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240">
                    <a:moveTo>
                      <a:pt x="42" y="240"/>
                    </a:moveTo>
                    <a:lnTo>
                      <a:pt x="99" y="229"/>
                    </a:lnTo>
                    <a:lnTo>
                      <a:pt x="155" y="218"/>
                    </a:lnTo>
                    <a:lnTo>
                      <a:pt x="113" y="0"/>
                    </a:lnTo>
                    <a:lnTo>
                      <a:pt x="57" y="11"/>
                    </a:lnTo>
                    <a:lnTo>
                      <a:pt x="0" y="22"/>
                    </a:lnTo>
                    <a:lnTo>
                      <a:pt x="42" y="2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2" name="Freeform 1107"/>
              <p:cNvSpPr>
                <a:spLocks/>
              </p:cNvSpPr>
              <p:nvPr/>
            </p:nvSpPr>
            <p:spPr bwMode="auto">
              <a:xfrm>
                <a:off x="4888" y="2803"/>
                <a:ext cx="29" cy="55"/>
              </a:xfrm>
              <a:custGeom>
                <a:avLst/>
                <a:gdLst>
                  <a:gd name="T0" fmla="*/ 42 w 155"/>
                  <a:gd name="T1" fmla="*/ 240 h 240"/>
                  <a:gd name="T2" fmla="*/ 99 w 155"/>
                  <a:gd name="T3" fmla="*/ 229 h 240"/>
                  <a:gd name="T4" fmla="*/ 155 w 155"/>
                  <a:gd name="T5" fmla="*/ 218 h 240"/>
                  <a:gd name="T6" fmla="*/ 113 w 155"/>
                  <a:gd name="T7" fmla="*/ 0 h 240"/>
                  <a:gd name="T8" fmla="*/ 57 w 155"/>
                  <a:gd name="T9" fmla="*/ 11 h 240"/>
                  <a:gd name="T10" fmla="*/ 0 w 155"/>
                  <a:gd name="T11" fmla="*/ 22 h 240"/>
                  <a:gd name="T12" fmla="*/ 42 w 155"/>
                  <a:gd name="T13" fmla="*/ 24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240"/>
                  <a:gd name="T23" fmla="*/ 155 w 155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240">
                    <a:moveTo>
                      <a:pt x="42" y="240"/>
                    </a:moveTo>
                    <a:lnTo>
                      <a:pt x="99" y="229"/>
                    </a:lnTo>
                    <a:lnTo>
                      <a:pt x="155" y="218"/>
                    </a:lnTo>
                    <a:lnTo>
                      <a:pt x="113" y="0"/>
                    </a:lnTo>
                    <a:lnTo>
                      <a:pt x="57" y="11"/>
                    </a:lnTo>
                    <a:lnTo>
                      <a:pt x="0" y="22"/>
                    </a:lnTo>
                    <a:lnTo>
                      <a:pt x="42" y="2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3" name="Freeform 1108"/>
              <p:cNvSpPr>
                <a:spLocks/>
              </p:cNvSpPr>
              <p:nvPr/>
            </p:nvSpPr>
            <p:spPr bwMode="auto">
              <a:xfrm>
                <a:off x="4898" y="2801"/>
                <a:ext cx="11" cy="5"/>
              </a:xfrm>
              <a:custGeom>
                <a:avLst/>
                <a:gdLst>
                  <a:gd name="T0" fmla="*/ 0 w 56"/>
                  <a:gd name="T1" fmla="*/ 18 h 18"/>
                  <a:gd name="T2" fmla="*/ 56 w 56"/>
                  <a:gd name="T3" fmla="*/ 7 h 18"/>
                  <a:gd name="T4" fmla="*/ 54 w 56"/>
                  <a:gd name="T5" fmla="*/ 0 h 18"/>
                  <a:gd name="T6" fmla="*/ 0 w 56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8"/>
                  <a:gd name="T14" fmla="*/ 56 w 5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8">
                    <a:moveTo>
                      <a:pt x="0" y="18"/>
                    </a:moveTo>
                    <a:lnTo>
                      <a:pt x="56" y="7"/>
                    </a:lnTo>
                    <a:lnTo>
                      <a:pt x="54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4" name="Line 1109"/>
              <p:cNvSpPr>
                <a:spLocks noChangeShapeType="1"/>
              </p:cNvSpPr>
              <p:nvPr/>
            </p:nvSpPr>
            <p:spPr bwMode="auto">
              <a:xfrm flipH="1" flipV="1">
                <a:off x="4909" y="2801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5" name="Freeform 1110"/>
              <p:cNvSpPr>
                <a:spLocks/>
              </p:cNvSpPr>
              <p:nvPr/>
            </p:nvSpPr>
            <p:spPr bwMode="auto">
              <a:xfrm>
                <a:off x="4876" y="2757"/>
                <a:ext cx="33" cy="52"/>
              </a:xfrm>
              <a:custGeom>
                <a:avLst/>
                <a:gdLst>
                  <a:gd name="T0" fmla="*/ 65 w 174"/>
                  <a:gd name="T1" fmla="*/ 234 h 234"/>
                  <a:gd name="T2" fmla="*/ 120 w 174"/>
                  <a:gd name="T3" fmla="*/ 217 h 234"/>
                  <a:gd name="T4" fmla="*/ 174 w 174"/>
                  <a:gd name="T5" fmla="*/ 199 h 234"/>
                  <a:gd name="T6" fmla="*/ 108 w 174"/>
                  <a:gd name="T7" fmla="*/ 0 h 234"/>
                  <a:gd name="T8" fmla="*/ 54 w 174"/>
                  <a:gd name="T9" fmla="*/ 18 h 234"/>
                  <a:gd name="T10" fmla="*/ 0 w 174"/>
                  <a:gd name="T11" fmla="*/ 36 h 234"/>
                  <a:gd name="T12" fmla="*/ 65 w 174"/>
                  <a:gd name="T13" fmla="*/ 234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65" y="234"/>
                    </a:moveTo>
                    <a:lnTo>
                      <a:pt x="120" y="217"/>
                    </a:lnTo>
                    <a:lnTo>
                      <a:pt x="174" y="199"/>
                    </a:lnTo>
                    <a:lnTo>
                      <a:pt x="108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65" y="2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6" name="Freeform 1111"/>
              <p:cNvSpPr>
                <a:spLocks/>
              </p:cNvSpPr>
              <p:nvPr/>
            </p:nvSpPr>
            <p:spPr bwMode="auto">
              <a:xfrm>
                <a:off x="4876" y="2757"/>
                <a:ext cx="33" cy="52"/>
              </a:xfrm>
              <a:custGeom>
                <a:avLst/>
                <a:gdLst>
                  <a:gd name="T0" fmla="*/ 65 w 174"/>
                  <a:gd name="T1" fmla="*/ 234 h 234"/>
                  <a:gd name="T2" fmla="*/ 120 w 174"/>
                  <a:gd name="T3" fmla="*/ 217 h 234"/>
                  <a:gd name="T4" fmla="*/ 174 w 174"/>
                  <a:gd name="T5" fmla="*/ 199 h 234"/>
                  <a:gd name="T6" fmla="*/ 108 w 174"/>
                  <a:gd name="T7" fmla="*/ 0 h 234"/>
                  <a:gd name="T8" fmla="*/ 54 w 174"/>
                  <a:gd name="T9" fmla="*/ 18 h 234"/>
                  <a:gd name="T10" fmla="*/ 0 w 174"/>
                  <a:gd name="T11" fmla="*/ 36 h 234"/>
                  <a:gd name="T12" fmla="*/ 65 w 174"/>
                  <a:gd name="T13" fmla="*/ 234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65" y="234"/>
                    </a:moveTo>
                    <a:lnTo>
                      <a:pt x="120" y="217"/>
                    </a:lnTo>
                    <a:lnTo>
                      <a:pt x="174" y="199"/>
                    </a:lnTo>
                    <a:lnTo>
                      <a:pt x="108" y="0"/>
                    </a:lnTo>
                    <a:lnTo>
                      <a:pt x="54" y="18"/>
                    </a:lnTo>
                    <a:lnTo>
                      <a:pt x="0" y="36"/>
                    </a:lnTo>
                    <a:lnTo>
                      <a:pt x="65" y="2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7" name="Freeform 1112"/>
              <p:cNvSpPr>
                <a:spLocks/>
              </p:cNvSpPr>
              <p:nvPr/>
            </p:nvSpPr>
            <p:spPr bwMode="auto">
              <a:xfrm>
                <a:off x="4886" y="2755"/>
                <a:ext cx="11" cy="5"/>
              </a:xfrm>
              <a:custGeom>
                <a:avLst/>
                <a:gdLst>
                  <a:gd name="T0" fmla="*/ 0 w 54"/>
                  <a:gd name="T1" fmla="*/ 26 h 26"/>
                  <a:gd name="T2" fmla="*/ 54 w 54"/>
                  <a:gd name="T3" fmla="*/ 8 h 26"/>
                  <a:gd name="T4" fmla="*/ 52 w 54"/>
                  <a:gd name="T5" fmla="*/ 0 h 26"/>
                  <a:gd name="T6" fmla="*/ 0 w 54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6"/>
                  <a:gd name="T14" fmla="*/ 54 w 54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6">
                    <a:moveTo>
                      <a:pt x="0" y="26"/>
                    </a:moveTo>
                    <a:lnTo>
                      <a:pt x="54" y="8"/>
                    </a:lnTo>
                    <a:lnTo>
                      <a:pt x="52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8" name="Line 1113"/>
              <p:cNvSpPr>
                <a:spLocks noChangeShapeType="1"/>
              </p:cNvSpPr>
              <p:nvPr/>
            </p:nvSpPr>
            <p:spPr bwMode="auto">
              <a:xfrm flipH="1" flipV="1">
                <a:off x="4896" y="2755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9" name="Freeform 1114"/>
              <p:cNvSpPr>
                <a:spLocks/>
              </p:cNvSpPr>
              <p:nvPr/>
            </p:nvSpPr>
            <p:spPr bwMode="auto">
              <a:xfrm>
                <a:off x="4860" y="2716"/>
                <a:ext cx="36" cy="50"/>
              </a:xfrm>
              <a:custGeom>
                <a:avLst/>
                <a:gdLst>
                  <a:gd name="T0" fmla="*/ 87 w 191"/>
                  <a:gd name="T1" fmla="*/ 225 h 225"/>
                  <a:gd name="T2" fmla="*/ 139 w 191"/>
                  <a:gd name="T3" fmla="*/ 200 h 225"/>
                  <a:gd name="T4" fmla="*/ 191 w 191"/>
                  <a:gd name="T5" fmla="*/ 174 h 225"/>
                  <a:gd name="T6" fmla="*/ 105 w 191"/>
                  <a:gd name="T7" fmla="*/ 0 h 225"/>
                  <a:gd name="T8" fmla="*/ 52 w 191"/>
                  <a:gd name="T9" fmla="*/ 26 h 225"/>
                  <a:gd name="T10" fmla="*/ 0 w 191"/>
                  <a:gd name="T11" fmla="*/ 51 h 225"/>
                  <a:gd name="T12" fmla="*/ 87 w 191"/>
                  <a:gd name="T13" fmla="*/ 225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87" y="225"/>
                    </a:moveTo>
                    <a:lnTo>
                      <a:pt x="139" y="200"/>
                    </a:lnTo>
                    <a:lnTo>
                      <a:pt x="191" y="174"/>
                    </a:lnTo>
                    <a:lnTo>
                      <a:pt x="105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87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0" name="Freeform 1115"/>
              <p:cNvSpPr>
                <a:spLocks/>
              </p:cNvSpPr>
              <p:nvPr/>
            </p:nvSpPr>
            <p:spPr bwMode="auto">
              <a:xfrm>
                <a:off x="4860" y="2716"/>
                <a:ext cx="36" cy="50"/>
              </a:xfrm>
              <a:custGeom>
                <a:avLst/>
                <a:gdLst>
                  <a:gd name="T0" fmla="*/ 87 w 191"/>
                  <a:gd name="T1" fmla="*/ 225 h 225"/>
                  <a:gd name="T2" fmla="*/ 139 w 191"/>
                  <a:gd name="T3" fmla="*/ 200 h 225"/>
                  <a:gd name="T4" fmla="*/ 191 w 191"/>
                  <a:gd name="T5" fmla="*/ 174 h 225"/>
                  <a:gd name="T6" fmla="*/ 105 w 191"/>
                  <a:gd name="T7" fmla="*/ 0 h 225"/>
                  <a:gd name="T8" fmla="*/ 52 w 191"/>
                  <a:gd name="T9" fmla="*/ 26 h 225"/>
                  <a:gd name="T10" fmla="*/ 0 w 191"/>
                  <a:gd name="T11" fmla="*/ 51 h 225"/>
                  <a:gd name="T12" fmla="*/ 87 w 191"/>
                  <a:gd name="T13" fmla="*/ 225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87" y="225"/>
                    </a:moveTo>
                    <a:lnTo>
                      <a:pt x="139" y="200"/>
                    </a:lnTo>
                    <a:lnTo>
                      <a:pt x="191" y="174"/>
                    </a:lnTo>
                    <a:lnTo>
                      <a:pt x="105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87" y="2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1" name="Freeform 1116"/>
              <p:cNvSpPr>
                <a:spLocks/>
              </p:cNvSpPr>
              <p:nvPr/>
            </p:nvSpPr>
            <p:spPr bwMode="auto">
              <a:xfrm>
                <a:off x="4871" y="2715"/>
                <a:ext cx="9" cy="7"/>
              </a:xfrm>
              <a:custGeom>
                <a:avLst/>
                <a:gdLst>
                  <a:gd name="T0" fmla="*/ 0 w 53"/>
                  <a:gd name="T1" fmla="*/ 34 h 34"/>
                  <a:gd name="T2" fmla="*/ 53 w 53"/>
                  <a:gd name="T3" fmla="*/ 8 h 34"/>
                  <a:gd name="T4" fmla="*/ 47 w 53"/>
                  <a:gd name="T5" fmla="*/ 0 h 34"/>
                  <a:gd name="T6" fmla="*/ 0 w 53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4"/>
                  <a:gd name="T14" fmla="*/ 53 w 53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4">
                    <a:moveTo>
                      <a:pt x="0" y="34"/>
                    </a:moveTo>
                    <a:lnTo>
                      <a:pt x="53" y="8"/>
                    </a:lnTo>
                    <a:lnTo>
                      <a:pt x="47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2" name="Line 1117"/>
              <p:cNvSpPr>
                <a:spLocks noChangeShapeType="1"/>
              </p:cNvSpPr>
              <p:nvPr/>
            </p:nvSpPr>
            <p:spPr bwMode="auto">
              <a:xfrm flipH="1" flipV="1">
                <a:off x="4879" y="27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3" name="Freeform 1118"/>
              <p:cNvSpPr>
                <a:spLocks/>
              </p:cNvSpPr>
              <p:nvPr/>
            </p:nvSpPr>
            <p:spPr bwMode="auto">
              <a:xfrm>
                <a:off x="4842" y="2682"/>
                <a:ext cx="37" cy="47"/>
              </a:xfrm>
              <a:custGeom>
                <a:avLst/>
                <a:gdLst>
                  <a:gd name="T0" fmla="*/ 102 w 195"/>
                  <a:gd name="T1" fmla="*/ 209 h 209"/>
                  <a:gd name="T2" fmla="*/ 148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6 w 195"/>
                  <a:gd name="T9" fmla="*/ 34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8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6" y="34"/>
                    </a:lnTo>
                    <a:lnTo>
                      <a:pt x="0" y="67"/>
                    </a:lnTo>
                    <a:lnTo>
                      <a:pt x="102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4" name="Freeform 1119"/>
              <p:cNvSpPr>
                <a:spLocks/>
              </p:cNvSpPr>
              <p:nvPr/>
            </p:nvSpPr>
            <p:spPr bwMode="auto">
              <a:xfrm>
                <a:off x="4842" y="2682"/>
                <a:ext cx="37" cy="47"/>
              </a:xfrm>
              <a:custGeom>
                <a:avLst/>
                <a:gdLst>
                  <a:gd name="T0" fmla="*/ 102 w 195"/>
                  <a:gd name="T1" fmla="*/ 209 h 209"/>
                  <a:gd name="T2" fmla="*/ 148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6 w 195"/>
                  <a:gd name="T9" fmla="*/ 34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8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6" y="34"/>
                    </a:lnTo>
                    <a:lnTo>
                      <a:pt x="0" y="67"/>
                    </a:lnTo>
                    <a:lnTo>
                      <a:pt x="102" y="2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5" name="Freeform 1120"/>
              <p:cNvSpPr>
                <a:spLocks/>
              </p:cNvSpPr>
              <p:nvPr/>
            </p:nvSpPr>
            <p:spPr bwMode="auto">
              <a:xfrm>
                <a:off x="4851" y="2680"/>
                <a:ext cx="9" cy="9"/>
              </a:xfrm>
              <a:custGeom>
                <a:avLst/>
                <a:gdLst>
                  <a:gd name="T0" fmla="*/ 0 w 47"/>
                  <a:gd name="T1" fmla="*/ 44 h 44"/>
                  <a:gd name="T2" fmla="*/ 47 w 47"/>
                  <a:gd name="T3" fmla="*/ 10 h 44"/>
                  <a:gd name="T4" fmla="*/ 39 w 47"/>
                  <a:gd name="T5" fmla="*/ 0 h 44"/>
                  <a:gd name="T6" fmla="*/ 0 w 47"/>
                  <a:gd name="T7" fmla="*/ 44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4"/>
                  <a:gd name="T14" fmla="*/ 47 w 47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4">
                    <a:moveTo>
                      <a:pt x="0" y="44"/>
                    </a:moveTo>
                    <a:lnTo>
                      <a:pt x="47" y="10"/>
                    </a:lnTo>
                    <a:lnTo>
                      <a:pt x="39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6" name="Line 1121"/>
              <p:cNvSpPr>
                <a:spLocks noChangeShapeType="1"/>
              </p:cNvSpPr>
              <p:nvPr/>
            </p:nvSpPr>
            <p:spPr bwMode="auto">
              <a:xfrm flipH="1" flipV="1">
                <a:off x="4859" y="268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7" name="Freeform 1122"/>
              <p:cNvSpPr>
                <a:spLocks/>
              </p:cNvSpPr>
              <p:nvPr/>
            </p:nvSpPr>
            <p:spPr bwMode="auto">
              <a:xfrm>
                <a:off x="4822" y="2657"/>
                <a:ext cx="37" cy="42"/>
              </a:xfrm>
              <a:custGeom>
                <a:avLst/>
                <a:gdLst>
                  <a:gd name="T0" fmla="*/ 116 w 194"/>
                  <a:gd name="T1" fmla="*/ 192 h 192"/>
                  <a:gd name="T2" fmla="*/ 155 w 194"/>
                  <a:gd name="T3" fmla="*/ 149 h 192"/>
                  <a:gd name="T4" fmla="*/ 194 w 194"/>
                  <a:gd name="T5" fmla="*/ 105 h 192"/>
                  <a:gd name="T6" fmla="*/ 78 w 194"/>
                  <a:gd name="T7" fmla="*/ 0 h 192"/>
                  <a:gd name="T8" fmla="*/ 39 w 194"/>
                  <a:gd name="T9" fmla="*/ 43 h 192"/>
                  <a:gd name="T10" fmla="*/ 0 w 194"/>
                  <a:gd name="T11" fmla="*/ 86 h 192"/>
                  <a:gd name="T12" fmla="*/ 116 w 194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92"/>
                  <a:gd name="T23" fmla="*/ 194 w 194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92">
                    <a:moveTo>
                      <a:pt x="116" y="192"/>
                    </a:moveTo>
                    <a:lnTo>
                      <a:pt x="155" y="149"/>
                    </a:lnTo>
                    <a:lnTo>
                      <a:pt x="194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6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8" name="Freeform 1123"/>
              <p:cNvSpPr>
                <a:spLocks/>
              </p:cNvSpPr>
              <p:nvPr/>
            </p:nvSpPr>
            <p:spPr bwMode="auto">
              <a:xfrm>
                <a:off x="4822" y="2657"/>
                <a:ext cx="37" cy="42"/>
              </a:xfrm>
              <a:custGeom>
                <a:avLst/>
                <a:gdLst>
                  <a:gd name="T0" fmla="*/ 116 w 194"/>
                  <a:gd name="T1" fmla="*/ 192 h 192"/>
                  <a:gd name="T2" fmla="*/ 155 w 194"/>
                  <a:gd name="T3" fmla="*/ 149 h 192"/>
                  <a:gd name="T4" fmla="*/ 194 w 194"/>
                  <a:gd name="T5" fmla="*/ 105 h 192"/>
                  <a:gd name="T6" fmla="*/ 78 w 194"/>
                  <a:gd name="T7" fmla="*/ 0 h 192"/>
                  <a:gd name="T8" fmla="*/ 39 w 194"/>
                  <a:gd name="T9" fmla="*/ 43 h 192"/>
                  <a:gd name="T10" fmla="*/ 0 w 194"/>
                  <a:gd name="T11" fmla="*/ 86 h 192"/>
                  <a:gd name="T12" fmla="*/ 116 w 194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192"/>
                  <a:gd name="T23" fmla="*/ 194 w 194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192">
                    <a:moveTo>
                      <a:pt x="116" y="192"/>
                    </a:moveTo>
                    <a:lnTo>
                      <a:pt x="155" y="149"/>
                    </a:lnTo>
                    <a:lnTo>
                      <a:pt x="194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6" y="1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9" name="Freeform 1124"/>
              <p:cNvSpPr>
                <a:spLocks/>
              </p:cNvSpPr>
              <p:nvPr/>
            </p:nvSpPr>
            <p:spPr bwMode="auto">
              <a:xfrm>
                <a:off x="4828" y="2655"/>
                <a:ext cx="8" cy="11"/>
              </a:xfrm>
              <a:custGeom>
                <a:avLst/>
                <a:gdLst>
                  <a:gd name="T0" fmla="*/ 0 w 39"/>
                  <a:gd name="T1" fmla="*/ 51 h 51"/>
                  <a:gd name="T2" fmla="*/ 39 w 39"/>
                  <a:gd name="T3" fmla="*/ 8 h 51"/>
                  <a:gd name="T4" fmla="*/ 33 w 39"/>
                  <a:gd name="T5" fmla="*/ 4 h 51"/>
                  <a:gd name="T6" fmla="*/ 26 w 39"/>
                  <a:gd name="T7" fmla="*/ 0 h 51"/>
                  <a:gd name="T8" fmla="*/ 0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0" y="51"/>
                    </a:moveTo>
                    <a:lnTo>
                      <a:pt x="39" y="8"/>
                    </a:lnTo>
                    <a:lnTo>
                      <a:pt x="33" y="4"/>
                    </a:lnTo>
                    <a:lnTo>
                      <a:pt x="26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0" name="Freeform 1125"/>
              <p:cNvSpPr>
                <a:spLocks/>
              </p:cNvSpPr>
              <p:nvPr/>
            </p:nvSpPr>
            <p:spPr bwMode="auto">
              <a:xfrm>
                <a:off x="4834" y="2655"/>
                <a:ext cx="2" cy="2"/>
              </a:xfrm>
              <a:custGeom>
                <a:avLst/>
                <a:gdLst>
                  <a:gd name="T0" fmla="*/ 13 w 13"/>
                  <a:gd name="T1" fmla="*/ 8 h 8"/>
                  <a:gd name="T2" fmla="*/ 7 w 13"/>
                  <a:gd name="T3" fmla="*/ 4 h 8"/>
                  <a:gd name="T4" fmla="*/ 0 w 13"/>
                  <a:gd name="T5" fmla="*/ 0 h 8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8"/>
                  <a:gd name="T11" fmla="*/ 13 w 13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8">
                    <a:moveTo>
                      <a:pt x="13" y="8"/>
                    </a:moveTo>
                    <a:lnTo>
                      <a:pt x="7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1" name="Freeform 1126"/>
              <p:cNvSpPr>
                <a:spLocks/>
              </p:cNvSpPr>
              <p:nvPr/>
            </p:nvSpPr>
            <p:spPr bwMode="auto">
              <a:xfrm>
                <a:off x="4801" y="2639"/>
                <a:ext cx="33" cy="38"/>
              </a:xfrm>
              <a:custGeom>
                <a:avLst/>
                <a:gdLst>
                  <a:gd name="T0" fmla="*/ 126 w 179"/>
                  <a:gd name="T1" fmla="*/ 168 h 168"/>
                  <a:gd name="T2" fmla="*/ 153 w 179"/>
                  <a:gd name="T3" fmla="*/ 117 h 168"/>
                  <a:gd name="T4" fmla="*/ 179 w 179"/>
                  <a:gd name="T5" fmla="*/ 66 h 168"/>
                  <a:gd name="T6" fmla="*/ 53 w 179"/>
                  <a:gd name="T7" fmla="*/ 0 h 168"/>
                  <a:gd name="T8" fmla="*/ 26 w 179"/>
                  <a:gd name="T9" fmla="*/ 52 h 168"/>
                  <a:gd name="T10" fmla="*/ 0 w 179"/>
                  <a:gd name="T11" fmla="*/ 103 h 168"/>
                  <a:gd name="T12" fmla="*/ 126 w 179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26" y="168"/>
                    </a:moveTo>
                    <a:lnTo>
                      <a:pt x="153" y="117"/>
                    </a:lnTo>
                    <a:lnTo>
                      <a:pt x="179" y="66"/>
                    </a:lnTo>
                    <a:lnTo>
                      <a:pt x="53" y="0"/>
                    </a:lnTo>
                    <a:lnTo>
                      <a:pt x="26" y="52"/>
                    </a:lnTo>
                    <a:lnTo>
                      <a:pt x="0" y="103"/>
                    </a:lnTo>
                    <a:lnTo>
                      <a:pt x="126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2" name="Freeform 1127"/>
              <p:cNvSpPr>
                <a:spLocks/>
              </p:cNvSpPr>
              <p:nvPr/>
            </p:nvSpPr>
            <p:spPr bwMode="auto">
              <a:xfrm>
                <a:off x="4801" y="2639"/>
                <a:ext cx="33" cy="38"/>
              </a:xfrm>
              <a:custGeom>
                <a:avLst/>
                <a:gdLst>
                  <a:gd name="T0" fmla="*/ 126 w 179"/>
                  <a:gd name="T1" fmla="*/ 168 h 168"/>
                  <a:gd name="T2" fmla="*/ 153 w 179"/>
                  <a:gd name="T3" fmla="*/ 117 h 168"/>
                  <a:gd name="T4" fmla="*/ 179 w 179"/>
                  <a:gd name="T5" fmla="*/ 66 h 168"/>
                  <a:gd name="T6" fmla="*/ 53 w 179"/>
                  <a:gd name="T7" fmla="*/ 0 h 168"/>
                  <a:gd name="T8" fmla="*/ 26 w 179"/>
                  <a:gd name="T9" fmla="*/ 52 h 168"/>
                  <a:gd name="T10" fmla="*/ 0 w 179"/>
                  <a:gd name="T11" fmla="*/ 103 h 168"/>
                  <a:gd name="T12" fmla="*/ 126 w 179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26" y="168"/>
                    </a:moveTo>
                    <a:lnTo>
                      <a:pt x="153" y="117"/>
                    </a:lnTo>
                    <a:lnTo>
                      <a:pt x="179" y="66"/>
                    </a:lnTo>
                    <a:lnTo>
                      <a:pt x="53" y="0"/>
                    </a:lnTo>
                    <a:lnTo>
                      <a:pt x="26" y="52"/>
                    </a:lnTo>
                    <a:lnTo>
                      <a:pt x="0" y="103"/>
                    </a:lnTo>
                    <a:lnTo>
                      <a:pt x="126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3" name="Freeform 1128"/>
              <p:cNvSpPr>
                <a:spLocks/>
              </p:cNvSpPr>
              <p:nvPr/>
            </p:nvSpPr>
            <p:spPr bwMode="auto">
              <a:xfrm>
                <a:off x="4805" y="2639"/>
                <a:ext cx="5" cy="13"/>
              </a:xfrm>
              <a:custGeom>
                <a:avLst/>
                <a:gdLst>
                  <a:gd name="T0" fmla="*/ 0 w 27"/>
                  <a:gd name="T1" fmla="*/ 57 h 57"/>
                  <a:gd name="T2" fmla="*/ 27 w 27"/>
                  <a:gd name="T3" fmla="*/ 5 h 57"/>
                  <a:gd name="T4" fmla="*/ 21 w 27"/>
                  <a:gd name="T5" fmla="*/ 2 h 57"/>
                  <a:gd name="T6" fmla="*/ 9 w 27"/>
                  <a:gd name="T7" fmla="*/ 0 h 57"/>
                  <a:gd name="T8" fmla="*/ 0 w 27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57"/>
                  <a:gd name="T17" fmla="*/ 27 w 2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57">
                    <a:moveTo>
                      <a:pt x="0" y="57"/>
                    </a:moveTo>
                    <a:lnTo>
                      <a:pt x="27" y="5"/>
                    </a:lnTo>
                    <a:lnTo>
                      <a:pt x="21" y="2"/>
                    </a:lnTo>
                    <a:lnTo>
                      <a:pt x="9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4" name="Freeform 1129"/>
              <p:cNvSpPr>
                <a:spLocks/>
              </p:cNvSpPr>
              <p:nvPr/>
            </p:nvSpPr>
            <p:spPr bwMode="auto">
              <a:xfrm>
                <a:off x="4807" y="2639"/>
                <a:ext cx="3" cy="2"/>
              </a:xfrm>
              <a:custGeom>
                <a:avLst/>
                <a:gdLst>
                  <a:gd name="T0" fmla="*/ 18 w 18"/>
                  <a:gd name="T1" fmla="*/ 5 h 5"/>
                  <a:gd name="T2" fmla="*/ 12 w 18"/>
                  <a:gd name="T3" fmla="*/ 2 h 5"/>
                  <a:gd name="T4" fmla="*/ 0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5"/>
                    </a:moveTo>
                    <a:lnTo>
                      <a:pt x="1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5" name="Freeform 1130"/>
              <p:cNvSpPr>
                <a:spLocks/>
              </p:cNvSpPr>
              <p:nvPr/>
            </p:nvSpPr>
            <p:spPr bwMode="auto">
              <a:xfrm>
                <a:off x="4778" y="2635"/>
                <a:ext cx="29" cy="29"/>
              </a:xfrm>
              <a:custGeom>
                <a:avLst/>
                <a:gdLst>
                  <a:gd name="T0" fmla="*/ 130 w 148"/>
                  <a:gd name="T1" fmla="*/ 134 h 134"/>
                  <a:gd name="T2" fmla="*/ 139 w 148"/>
                  <a:gd name="T3" fmla="*/ 78 h 134"/>
                  <a:gd name="T4" fmla="*/ 148 w 148"/>
                  <a:gd name="T5" fmla="*/ 21 h 134"/>
                  <a:gd name="T6" fmla="*/ 18 w 148"/>
                  <a:gd name="T7" fmla="*/ 0 h 134"/>
                  <a:gd name="T8" fmla="*/ 9 w 148"/>
                  <a:gd name="T9" fmla="*/ 56 h 134"/>
                  <a:gd name="T10" fmla="*/ 0 w 148"/>
                  <a:gd name="T11" fmla="*/ 113 h 134"/>
                  <a:gd name="T12" fmla="*/ 130 w 148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34"/>
                  <a:gd name="T23" fmla="*/ 148 w 148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34">
                    <a:moveTo>
                      <a:pt x="130" y="134"/>
                    </a:moveTo>
                    <a:lnTo>
                      <a:pt x="139" y="78"/>
                    </a:lnTo>
                    <a:lnTo>
                      <a:pt x="148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6" name="Freeform 1131"/>
              <p:cNvSpPr>
                <a:spLocks/>
              </p:cNvSpPr>
              <p:nvPr/>
            </p:nvSpPr>
            <p:spPr bwMode="auto">
              <a:xfrm>
                <a:off x="4778" y="2635"/>
                <a:ext cx="29" cy="29"/>
              </a:xfrm>
              <a:custGeom>
                <a:avLst/>
                <a:gdLst>
                  <a:gd name="T0" fmla="*/ 130 w 148"/>
                  <a:gd name="T1" fmla="*/ 134 h 134"/>
                  <a:gd name="T2" fmla="*/ 139 w 148"/>
                  <a:gd name="T3" fmla="*/ 78 h 134"/>
                  <a:gd name="T4" fmla="*/ 148 w 148"/>
                  <a:gd name="T5" fmla="*/ 21 h 134"/>
                  <a:gd name="T6" fmla="*/ 18 w 148"/>
                  <a:gd name="T7" fmla="*/ 0 h 134"/>
                  <a:gd name="T8" fmla="*/ 9 w 148"/>
                  <a:gd name="T9" fmla="*/ 56 h 134"/>
                  <a:gd name="T10" fmla="*/ 0 w 148"/>
                  <a:gd name="T11" fmla="*/ 113 h 134"/>
                  <a:gd name="T12" fmla="*/ 130 w 148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34"/>
                  <a:gd name="T23" fmla="*/ 148 w 148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34">
                    <a:moveTo>
                      <a:pt x="130" y="134"/>
                    </a:moveTo>
                    <a:lnTo>
                      <a:pt x="139" y="78"/>
                    </a:lnTo>
                    <a:lnTo>
                      <a:pt x="148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7" name="Freeform 1132"/>
              <p:cNvSpPr>
                <a:spLocks/>
              </p:cNvSpPr>
              <p:nvPr/>
            </p:nvSpPr>
            <p:spPr bwMode="auto">
              <a:xfrm>
                <a:off x="4778" y="2635"/>
                <a:ext cx="4" cy="12"/>
              </a:xfrm>
              <a:custGeom>
                <a:avLst/>
                <a:gdLst>
                  <a:gd name="T0" fmla="*/ 9 w 18"/>
                  <a:gd name="T1" fmla="*/ 57 h 57"/>
                  <a:gd name="T2" fmla="*/ 18 w 18"/>
                  <a:gd name="T3" fmla="*/ 1 h 57"/>
                  <a:gd name="T4" fmla="*/ 13 w 18"/>
                  <a:gd name="T5" fmla="*/ 0 h 57"/>
                  <a:gd name="T6" fmla="*/ 0 w 18"/>
                  <a:gd name="T7" fmla="*/ 1 h 57"/>
                  <a:gd name="T8" fmla="*/ 9 w 18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57"/>
                  <a:gd name="T17" fmla="*/ 18 w 18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57">
                    <a:moveTo>
                      <a:pt x="9" y="57"/>
                    </a:moveTo>
                    <a:lnTo>
                      <a:pt x="18" y="1"/>
                    </a:lnTo>
                    <a:lnTo>
                      <a:pt x="13" y="0"/>
                    </a:lnTo>
                    <a:lnTo>
                      <a:pt x="0" y="1"/>
                    </a:lnTo>
                    <a:lnTo>
                      <a:pt x="9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8" name="Freeform 1133"/>
              <p:cNvSpPr>
                <a:spLocks/>
              </p:cNvSpPr>
              <p:nvPr/>
            </p:nvSpPr>
            <p:spPr bwMode="auto">
              <a:xfrm>
                <a:off x="4778" y="2635"/>
                <a:ext cx="4" cy="1"/>
              </a:xfrm>
              <a:custGeom>
                <a:avLst/>
                <a:gdLst>
                  <a:gd name="T0" fmla="*/ 18 w 18"/>
                  <a:gd name="T1" fmla="*/ 1 h 1"/>
                  <a:gd name="T2" fmla="*/ 13 w 18"/>
                  <a:gd name="T3" fmla="*/ 0 h 1"/>
                  <a:gd name="T4" fmla="*/ 0 w 1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"/>
                  <a:gd name="T11" fmla="*/ 18 w 1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">
                    <a:moveTo>
                      <a:pt x="18" y="1"/>
                    </a:moveTo>
                    <a:lnTo>
                      <a:pt x="13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9" name="Freeform 1134"/>
              <p:cNvSpPr>
                <a:spLocks/>
              </p:cNvSpPr>
              <p:nvPr/>
            </p:nvSpPr>
            <p:spPr bwMode="auto">
              <a:xfrm>
                <a:off x="4482" y="2635"/>
                <a:ext cx="11" cy="25"/>
              </a:xfrm>
              <a:custGeom>
                <a:avLst/>
                <a:gdLst>
                  <a:gd name="T0" fmla="*/ 58 w 58"/>
                  <a:gd name="T1" fmla="*/ 57 h 115"/>
                  <a:gd name="T2" fmla="*/ 58 w 58"/>
                  <a:gd name="T3" fmla="*/ 115 h 115"/>
                  <a:gd name="T4" fmla="*/ 44 w 58"/>
                  <a:gd name="T5" fmla="*/ 114 h 115"/>
                  <a:gd name="T6" fmla="*/ 32 w 58"/>
                  <a:gd name="T7" fmla="*/ 110 h 115"/>
                  <a:gd name="T8" fmla="*/ 22 w 58"/>
                  <a:gd name="T9" fmla="*/ 103 h 115"/>
                  <a:gd name="T10" fmla="*/ 12 w 58"/>
                  <a:gd name="T11" fmla="*/ 93 h 115"/>
                  <a:gd name="T12" fmla="*/ 6 w 58"/>
                  <a:gd name="T13" fmla="*/ 83 h 115"/>
                  <a:gd name="T14" fmla="*/ 1 w 58"/>
                  <a:gd name="T15" fmla="*/ 71 h 115"/>
                  <a:gd name="T16" fmla="*/ 0 w 58"/>
                  <a:gd name="T17" fmla="*/ 57 h 115"/>
                  <a:gd name="T18" fmla="*/ 1 w 58"/>
                  <a:gd name="T19" fmla="*/ 44 h 115"/>
                  <a:gd name="T20" fmla="*/ 6 w 58"/>
                  <a:gd name="T21" fmla="*/ 32 h 115"/>
                  <a:gd name="T22" fmla="*/ 12 w 58"/>
                  <a:gd name="T23" fmla="*/ 22 h 115"/>
                  <a:gd name="T24" fmla="*/ 22 w 58"/>
                  <a:gd name="T25" fmla="*/ 12 h 115"/>
                  <a:gd name="T26" fmla="*/ 32 w 58"/>
                  <a:gd name="T27" fmla="*/ 5 h 115"/>
                  <a:gd name="T28" fmla="*/ 44 w 58"/>
                  <a:gd name="T29" fmla="*/ 1 h 115"/>
                  <a:gd name="T30" fmla="*/ 58 w 58"/>
                  <a:gd name="T31" fmla="*/ 0 h 115"/>
                  <a:gd name="T32" fmla="*/ 58 w 5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58" y="57"/>
                    </a:moveTo>
                    <a:lnTo>
                      <a:pt x="58" y="115"/>
                    </a:ln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8" y="0"/>
                    </a:lnTo>
                    <a:lnTo>
                      <a:pt x="58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0" name="Freeform 1135"/>
              <p:cNvSpPr>
                <a:spLocks/>
              </p:cNvSpPr>
              <p:nvPr/>
            </p:nvSpPr>
            <p:spPr bwMode="auto">
              <a:xfrm>
                <a:off x="4482" y="2635"/>
                <a:ext cx="11" cy="25"/>
              </a:xfrm>
              <a:custGeom>
                <a:avLst/>
                <a:gdLst>
                  <a:gd name="T0" fmla="*/ 58 w 58"/>
                  <a:gd name="T1" fmla="*/ 115 h 115"/>
                  <a:gd name="T2" fmla="*/ 44 w 58"/>
                  <a:gd name="T3" fmla="*/ 114 h 115"/>
                  <a:gd name="T4" fmla="*/ 32 w 58"/>
                  <a:gd name="T5" fmla="*/ 110 h 115"/>
                  <a:gd name="T6" fmla="*/ 22 w 58"/>
                  <a:gd name="T7" fmla="*/ 103 h 115"/>
                  <a:gd name="T8" fmla="*/ 12 w 58"/>
                  <a:gd name="T9" fmla="*/ 93 h 115"/>
                  <a:gd name="T10" fmla="*/ 6 w 58"/>
                  <a:gd name="T11" fmla="*/ 83 h 115"/>
                  <a:gd name="T12" fmla="*/ 1 w 58"/>
                  <a:gd name="T13" fmla="*/ 71 h 115"/>
                  <a:gd name="T14" fmla="*/ 0 w 58"/>
                  <a:gd name="T15" fmla="*/ 57 h 115"/>
                  <a:gd name="T16" fmla="*/ 1 w 58"/>
                  <a:gd name="T17" fmla="*/ 44 h 115"/>
                  <a:gd name="T18" fmla="*/ 6 w 58"/>
                  <a:gd name="T19" fmla="*/ 32 h 115"/>
                  <a:gd name="T20" fmla="*/ 12 w 58"/>
                  <a:gd name="T21" fmla="*/ 22 h 115"/>
                  <a:gd name="T22" fmla="*/ 22 w 58"/>
                  <a:gd name="T23" fmla="*/ 12 h 115"/>
                  <a:gd name="T24" fmla="*/ 32 w 58"/>
                  <a:gd name="T25" fmla="*/ 5 h 115"/>
                  <a:gd name="T26" fmla="*/ 44 w 58"/>
                  <a:gd name="T27" fmla="*/ 1 h 115"/>
                  <a:gd name="T28" fmla="*/ 58 w 58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58" y="115"/>
                    </a:moveTo>
                    <a:lnTo>
                      <a:pt x="44" y="114"/>
                    </a:lnTo>
                    <a:lnTo>
                      <a:pt x="32" y="110"/>
                    </a:lnTo>
                    <a:lnTo>
                      <a:pt x="22" y="103"/>
                    </a:lnTo>
                    <a:lnTo>
                      <a:pt x="12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2" y="22"/>
                    </a:lnTo>
                    <a:lnTo>
                      <a:pt x="22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1" name="Freeform 1136"/>
              <p:cNvSpPr>
                <a:spLocks/>
              </p:cNvSpPr>
              <p:nvPr/>
            </p:nvSpPr>
            <p:spPr bwMode="auto">
              <a:xfrm>
                <a:off x="4493" y="2635"/>
                <a:ext cx="288" cy="25"/>
              </a:xfrm>
              <a:custGeom>
                <a:avLst/>
                <a:gdLst>
                  <a:gd name="T0" fmla="*/ 0 w 1528"/>
                  <a:gd name="T1" fmla="*/ 0 h 115"/>
                  <a:gd name="T2" fmla="*/ 0 w 1528"/>
                  <a:gd name="T3" fmla="*/ 57 h 115"/>
                  <a:gd name="T4" fmla="*/ 0 w 1528"/>
                  <a:gd name="T5" fmla="*/ 115 h 115"/>
                  <a:gd name="T6" fmla="*/ 1528 w 1528"/>
                  <a:gd name="T7" fmla="*/ 115 h 115"/>
                  <a:gd name="T8" fmla="*/ 1528 w 1528"/>
                  <a:gd name="T9" fmla="*/ 57 h 115"/>
                  <a:gd name="T10" fmla="*/ 1528 w 1528"/>
                  <a:gd name="T11" fmla="*/ 0 h 115"/>
                  <a:gd name="T12" fmla="*/ 0 w 1528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8"/>
                  <a:gd name="T22" fmla="*/ 0 h 115"/>
                  <a:gd name="T23" fmla="*/ 1528 w 1528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8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528" y="115"/>
                    </a:lnTo>
                    <a:lnTo>
                      <a:pt x="1528" y="57"/>
                    </a:lnTo>
                    <a:lnTo>
                      <a:pt x="1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2" name="Freeform 1137"/>
              <p:cNvSpPr>
                <a:spLocks/>
              </p:cNvSpPr>
              <p:nvPr/>
            </p:nvSpPr>
            <p:spPr bwMode="auto">
              <a:xfrm>
                <a:off x="4493" y="2635"/>
                <a:ext cx="288" cy="25"/>
              </a:xfrm>
              <a:custGeom>
                <a:avLst/>
                <a:gdLst>
                  <a:gd name="T0" fmla="*/ 0 w 1528"/>
                  <a:gd name="T1" fmla="*/ 0 h 115"/>
                  <a:gd name="T2" fmla="*/ 0 w 1528"/>
                  <a:gd name="T3" fmla="*/ 57 h 115"/>
                  <a:gd name="T4" fmla="*/ 0 w 1528"/>
                  <a:gd name="T5" fmla="*/ 115 h 115"/>
                  <a:gd name="T6" fmla="*/ 1528 w 1528"/>
                  <a:gd name="T7" fmla="*/ 115 h 115"/>
                  <a:gd name="T8" fmla="*/ 1528 w 1528"/>
                  <a:gd name="T9" fmla="*/ 57 h 115"/>
                  <a:gd name="T10" fmla="*/ 1528 w 1528"/>
                  <a:gd name="T11" fmla="*/ 0 h 115"/>
                  <a:gd name="T12" fmla="*/ 0 w 1528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8"/>
                  <a:gd name="T22" fmla="*/ 0 h 115"/>
                  <a:gd name="T23" fmla="*/ 1528 w 1528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8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528" y="115"/>
                    </a:lnTo>
                    <a:lnTo>
                      <a:pt x="1528" y="57"/>
                    </a:lnTo>
                    <a:lnTo>
                      <a:pt x="1528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3" name="Freeform 1138"/>
              <p:cNvSpPr>
                <a:spLocks/>
              </p:cNvSpPr>
              <p:nvPr/>
            </p:nvSpPr>
            <p:spPr bwMode="auto">
              <a:xfrm>
                <a:off x="4781" y="2635"/>
                <a:ext cx="11" cy="25"/>
              </a:xfrm>
              <a:custGeom>
                <a:avLst/>
                <a:gdLst>
                  <a:gd name="T0" fmla="*/ 0 w 58"/>
                  <a:gd name="T1" fmla="*/ 57 h 115"/>
                  <a:gd name="T2" fmla="*/ 0 w 58"/>
                  <a:gd name="T3" fmla="*/ 0 h 115"/>
                  <a:gd name="T4" fmla="*/ 14 w 58"/>
                  <a:gd name="T5" fmla="*/ 1 h 115"/>
                  <a:gd name="T6" fmla="*/ 26 w 58"/>
                  <a:gd name="T7" fmla="*/ 5 h 115"/>
                  <a:gd name="T8" fmla="*/ 36 w 58"/>
                  <a:gd name="T9" fmla="*/ 12 h 115"/>
                  <a:gd name="T10" fmla="*/ 46 w 58"/>
                  <a:gd name="T11" fmla="*/ 22 h 115"/>
                  <a:gd name="T12" fmla="*/ 52 w 58"/>
                  <a:gd name="T13" fmla="*/ 32 h 115"/>
                  <a:gd name="T14" fmla="*/ 57 w 58"/>
                  <a:gd name="T15" fmla="*/ 44 h 115"/>
                  <a:gd name="T16" fmla="*/ 58 w 58"/>
                  <a:gd name="T17" fmla="*/ 57 h 115"/>
                  <a:gd name="T18" fmla="*/ 57 w 58"/>
                  <a:gd name="T19" fmla="*/ 71 h 115"/>
                  <a:gd name="T20" fmla="*/ 52 w 58"/>
                  <a:gd name="T21" fmla="*/ 83 h 115"/>
                  <a:gd name="T22" fmla="*/ 46 w 58"/>
                  <a:gd name="T23" fmla="*/ 93 h 115"/>
                  <a:gd name="T24" fmla="*/ 36 w 58"/>
                  <a:gd name="T25" fmla="*/ 103 h 115"/>
                  <a:gd name="T26" fmla="*/ 26 w 58"/>
                  <a:gd name="T27" fmla="*/ 110 h 115"/>
                  <a:gd name="T28" fmla="*/ 14 w 58"/>
                  <a:gd name="T29" fmla="*/ 114 h 115"/>
                  <a:gd name="T30" fmla="*/ 0 w 58"/>
                  <a:gd name="T31" fmla="*/ 115 h 115"/>
                  <a:gd name="T32" fmla="*/ 0 w 5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0" y="57"/>
                    </a:move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7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4" name="Freeform 1139"/>
              <p:cNvSpPr>
                <a:spLocks/>
              </p:cNvSpPr>
              <p:nvPr/>
            </p:nvSpPr>
            <p:spPr bwMode="auto">
              <a:xfrm>
                <a:off x="4781" y="2635"/>
                <a:ext cx="11" cy="25"/>
              </a:xfrm>
              <a:custGeom>
                <a:avLst/>
                <a:gdLst>
                  <a:gd name="T0" fmla="*/ 0 w 58"/>
                  <a:gd name="T1" fmla="*/ 0 h 115"/>
                  <a:gd name="T2" fmla="*/ 14 w 58"/>
                  <a:gd name="T3" fmla="*/ 1 h 115"/>
                  <a:gd name="T4" fmla="*/ 26 w 58"/>
                  <a:gd name="T5" fmla="*/ 5 h 115"/>
                  <a:gd name="T6" fmla="*/ 36 w 58"/>
                  <a:gd name="T7" fmla="*/ 12 h 115"/>
                  <a:gd name="T8" fmla="*/ 46 w 58"/>
                  <a:gd name="T9" fmla="*/ 22 h 115"/>
                  <a:gd name="T10" fmla="*/ 52 w 58"/>
                  <a:gd name="T11" fmla="*/ 32 h 115"/>
                  <a:gd name="T12" fmla="*/ 57 w 58"/>
                  <a:gd name="T13" fmla="*/ 44 h 115"/>
                  <a:gd name="T14" fmla="*/ 58 w 58"/>
                  <a:gd name="T15" fmla="*/ 57 h 115"/>
                  <a:gd name="T16" fmla="*/ 57 w 58"/>
                  <a:gd name="T17" fmla="*/ 71 h 115"/>
                  <a:gd name="T18" fmla="*/ 52 w 58"/>
                  <a:gd name="T19" fmla="*/ 83 h 115"/>
                  <a:gd name="T20" fmla="*/ 46 w 58"/>
                  <a:gd name="T21" fmla="*/ 93 h 115"/>
                  <a:gd name="T22" fmla="*/ 36 w 58"/>
                  <a:gd name="T23" fmla="*/ 103 h 115"/>
                  <a:gd name="T24" fmla="*/ 26 w 58"/>
                  <a:gd name="T25" fmla="*/ 110 h 115"/>
                  <a:gd name="T26" fmla="*/ 14 w 58"/>
                  <a:gd name="T27" fmla="*/ 114 h 115"/>
                  <a:gd name="T28" fmla="*/ 0 w 58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0" y="0"/>
                    </a:moveTo>
                    <a:lnTo>
                      <a:pt x="14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7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4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5" name="Freeform 1327"/>
              <p:cNvSpPr>
                <a:spLocks/>
              </p:cNvSpPr>
              <p:nvPr/>
            </p:nvSpPr>
            <p:spPr bwMode="auto">
              <a:xfrm>
                <a:off x="3490" y="2773"/>
                <a:ext cx="21" cy="17"/>
              </a:xfrm>
              <a:custGeom>
                <a:avLst/>
                <a:gdLst>
                  <a:gd name="T0" fmla="*/ 54 w 112"/>
                  <a:gd name="T1" fmla="*/ 58 h 77"/>
                  <a:gd name="T2" fmla="*/ 0 w 112"/>
                  <a:gd name="T3" fmla="*/ 39 h 77"/>
                  <a:gd name="T4" fmla="*/ 5 w 112"/>
                  <a:gd name="T5" fmla="*/ 27 h 77"/>
                  <a:gd name="T6" fmla="*/ 13 w 112"/>
                  <a:gd name="T7" fmla="*/ 17 h 77"/>
                  <a:gd name="T8" fmla="*/ 23 w 112"/>
                  <a:gd name="T9" fmla="*/ 9 h 77"/>
                  <a:gd name="T10" fmla="*/ 35 w 112"/>
                  <a:gd name="T11" fmla="*/ 4 h 77"/>
                  <a:gd name="T12" fmla="*/ 48 w 112"/>
                  <a:gd name="T13" fmla="*/ 0 h 77"/>
                  <a:gd name="T14" fmla="*/ 61 w 112"/>
                  <a:gd name="T15" fmla="*/ 0 h 77"/>
                  <a:gd name="T16" fmla="*/ 73 w 112"/>
                  <a:gd name="T17" fmla="*/ 4 h 77"/>
                  <a:gd name="T18" fmla="*/ 85 w 112"/>
                  <a:gd name="T19" fmla="*/ 9 h 77"/>
                  <a:gd name="T20" fmla="*/ 95 w 112"/>
                  <a:gd name="T21" fmla="*/ 17 h 77"/>
                  <a:gd name="T22" fmla="*/ 103 w 112"/>
                  <a:gd name="T23" fmla="*/ 27 h 77"/>
                  <a:gd name="T24" fmla="*/ 109 w 112"/>
                  <a:gd name="T25" fmla="*/ 39 h 77"/>
                  <a:gd name="T26" fmla="*/ 112 w 112"/>
                  <a:gd name="T27" fmla="*/ 51 h 77"/>
                  <a:gd name="T28" fmla="*/ 112 w 112"/>
                  <a:gd name="T29" fmla="*/ 65 h 77"/>
                  <a:gd name="T30" fmla="*/ 109 w 112"/>
                  <a:gd name="T31" fmla="*/ 77 h 77"/>
                  <a:gd name="T32" fmla="*/ 54 w 112"/>
                  <a:gd name="T33" fmla="*/ 58 h 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2"/>
                  <a:gd name="T52" fmla="*/ 0 h 77"/>
                  <a:gd name="T53" fmla="*/ 112 w 112"/>
                  <a:gd name="T54" fmla="*/ 77 h 7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2" h="77">
                    <a:moveTo>
                      <a:pt x="54" y="58"/>
                    </a:moveTo>
                    <a:lnTo>
                      <a:pt x="0" y="39"/>
                    </a:lnTo>
                    <a:lnTo>
                      <a:pt x="5" y="27"/>
                    </a:lnTo>
                    <a:lnTo>
                      <a:pt x="13" y="17"/>
                    </a:lnTo>
                    <a:lnTo>
                      <a:pt x="23" y="9"/>
                    </a:lnTo>
                    <a:lnTo>
                      <a:pt x="35" y="4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5" y="9"/>
                    </a:lnTo>
                    <a:lnTo>
                      <a:pt x="95" y="17"/>
                    </a:lnTo>
                    <a:lnTo>
                      <a:pt x="103" y="27"/>
                    </a:lnTo>
                    <a:lnTo>
                      <a:pt x="109" y="39"/>
                    </a:lnTo>
                    <a:lnTo>
                      <a:pt x="112" y="51"/>
                    </a:lnTo>
                    <a:lnTo>
                      <a:pt x="112" y="65"/>
                    </a:lnTo>
                    <a:lnTo>
                      <a:pt x="109" y="77"/>
                    </a:lnTo>
                    <a:lnTo>
                      <a:pt x="54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6" name="Freeform 1328"/>
              <p:cNvSpPr>
                <a:spLocks/>
              </p:cNvSpPr>
              <p:nvPr/>
            </p:nvSpPr>
            <p:spPr bwMode="auto">
              <a:xfrm>
                <a:off x="3490" y="2773"/>
                <a:ext cx="21" cy="17"/>
              </a:xfrm>
              <a:custGeom>
                <a:avLst/>
                <a:gdLst>
                  <a:gd name="T0" fmla="*/ 0 w 112"/>
                  <a:gd name="T1" fmla="*/ 39 h 77"/>
                  <a:gd name="T2" fmla="*/ 5 w 112"/>
                  <a:gd name="T3" fmla="*/ 27 h 77"/>
                  <a:gd name="T4" fmla="*/ 13 w 112"/>
                  <a:gd name="T5" fmla="*/ 17 h 77"/>
                  <a:gd name="T6" fmla="*/ 23 w 112"/>
                  <a:gd name="T7" fmla="*/ 9 h 77"/>
                  <a:gd name="T8" fmla="*/ 35 w 112"/>
                  <a:gd name="T9" fmla="*/ 4 h 77"/>
                  <a:gd name="T10" fmla="*/ 48 w 112"/>
                  <a:gd name="T11" fmla="*/ 0 h 77"/>
                  <a:gd name="T12" fmla="*/ 61 w 112"/>
                  <a:gd name="T13" fmla="*/ 0 h 77"/>
                  <a:gd name="T14" fmla="*/ 73 w 112"/>
                  <a:gd name="T15" fmla="*/ 4 h 77"/>
                  <a:gd name="T16" fmla="*/ 85 w 112"/>
                  <a:gd name="T17" fmla="*/ 9 h 77"/>
                  <a:gd name="T18" fmla="*/ 95 w 112"/>
                  <a:gd name="T19" fmla="*/ 17 h 77"/>
                  <a:gd name="T20" fmla="*/ 103 w 112"/>
                  <a:gd name="T21" fmla="*/ 27 h 77"/>
                  <a:gd name="T22" fmla="*/ 109 w 112"/>
                  <a:gd name="T23" fmla="*/ 39 h 77"/>
                  <a:gd name="T24" fmla="*/ 112 w 112"/>
                  <a:gd name="T25" fmla="*/ 51 h 77"/>
                  <a:gd name="T26" fmla="*/ 112 w 112"/>
                  <a:gd name="T27" fmla="*/ 65 h 77"/>
                  <a:gd name="T28" fmla="*/ 109 w 112"/>
                  <a:gd name="T29" fmla="*/ 77 h 7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2"/>
                  <a:gd name="T46" fmla="*/ 0 h 77"/>
                  <a:gd name="T47" fmla="*/ 112 w 112"/>
                  <a:gd name="T48" fmla="*/ 77 h 7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2" h="77">
                    <a:moveTo>
                      <a:pt x="0" y="39"/>
                    </a:moveTo>
                    <a:lnTo>
                      <a:pt x="5" y="27"/>
                    </a:lnTo>
                    <a:lnTo>
                      <a:pt x="13" y="17"/>
                    </a:lnTo>
                    <a:lnTo>
                      <a:pt x="23" y="9"/>
                    </a:lnTo>
                    <a:lnTo>
                      <a:pt x="35" y="4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5" y="9"/>
                    </a:lnTo>
                    <a:lnTo>
                      <a:pt x="95" y="17"/>
                    </a:lnTo>
                    <a:lnTo>
                      <a:pt x="103" y="27"/>
                    </a:lnTo>
                    <a:lnTo>
                      <a:pt x="109" y="39"/>
                    </a:lnTo>
                    <a:lnTo>
                      <a:pt x="112" y="51"/>
                    </a:lnTo>
                    <a:lnTo>
                      <a:pt x="112" y="65"/>
                    </a:lnTo>
                    <a:lnTo>
                      <a:pt x="109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7" name="Freeform 1329"/>
              <p:cNvSpPr>
                <a:spLocks/>
              </p:cNvSpPr>
              <p:nvPr/>
            </p:nvSpPr>
            <p:spPr bwMode="auto">
              <a:xfrm>
                <a:off x="3475" y="2781"/>
                <a:ext cx="35" cy="63"/>
              </a:xfrm>
              <a:custGeom>
                <a:avLst/>
                <a:gdLst>
                  <a:gd name="T0" fmla="*/ 193 w 193"/>
                  <a:gd name="T1" fmla="*/ 38 h 278"/>
                  <a:gd name="T2" fmla="*/ 138 w 193"/>
                  <a:gd name="T3" fmla="*/ 19 h 278"/>
                  <a:gd name="T4" fmla="*/ 84 w 193"/>
                  <a:gd name="T5" fmla="*/ 0 h 278"/>
                  <a:gd name="T6" fmla="*/ 0 w 193"/>
                  <a:gd name="T7" fmla="*/ 240 h 278"/>
                  <a:gd name="T8" fmla="*/ 54 w 193"/>
                  <a:gd name="T9" fmla="*/ 259 h 278"/>
                  <a:gd name="T10" fmla="*/ 108 w 193"/>
                  <a:gd name="T11" fmla="*/ 278 h 278"/>
                  <a:gd name="T12" fmla="*/ 193 w 193"/>
                  <a:gd name="T13" fmla="*/ 38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78"/>
                  <a:gd name="T23" fmla="*/ 193 w 19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78">
                    <a:moveTo>
                      <a:pt x="193" y="38"/>
                    </a:moveTo>
                    <a:lnTo>
                      <a:pt x="138" y="19"/>
                    </a:lnTo>
                    <a:lnTo>
                      <a:pt x="84" y="0"/>
                    </a:lnTo>
                    <a:lnTo>
                      <a:pt x="0" y="240"/>
                    </a:lnTo>
                    <a:lnTo>
                      <a:pt x="54" y="259"/>
                    </a:lnTo>
                    <a:lnTo>
                      <a:pt x="108" y="278"/>
                    </a:lnTo>
                    <a:lnTo>
                      <a:pt x="19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8" name="Freeform 1330"/>
              <p:cNvSpPr>
                <a:spLocks/>
              </p:cNvSpPr>
              <p:nvPr/>
            </p:nvSpPr>
            <p:spPr bwMode="auto">
              <a:xfrm>
                <a:off x="3475" y="2781"/>
                <a:ext cx="35" cy="63"/>
              </a:xfrm>
              <a:custGeom>
                <a:avLst/>
                <a:gdLst>
                  <a:gd name="T0" fmla="*/ 193 w 193"/>
                  <a:gd name="T1" fmla="*/ 38 h 278"/>
                  <a:gd name="T2" fmla="*/ 138 w 193"/>
                  <a:gd name="T3" fmla="*/ 19 h 278"/>
                  <a:gd name="T4" fmla="*/ 84 w 193"/>
                  <a:gd name="T5" fmla="*/ 0 h 278"/>
                  <a:gd name="T6" fmla="*/ 0 w 193"/>
                  <a:gd name="T7" fmla="*/ 240 h 278"/>
                  <a:gd name="T8" fmla="*/ 54 w 193"/>
                  <a:gd name="T9" fmla="*/ 259 h 278"/>
                  <a:gd name="T10" fmla="*/ 108 w 193"/>
                  <a:gd name="T11" fmla="*/ 278 h 278"/>
                  <a:gd name="T12" fmla="*/ 193 w 193"/>
                  <a:gd name="T13" fmla="*/ 38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78"/>
                  <a:gd name="T23" fmla="*/ 193 w 19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78">
                    <a:moveTo>
                      <a:pt x="193" y="38"/>
                    </a:moveTo>
                    <a:lnTo>
                      <a:pt x="138" y="19"/>
                    </a:lnTo>
                    <a:lnTo>
                      <a:pt x="84" y="0"/>
                    </a:lnTo>
                    <a:lnTo>
                      <a:pt x="0" y="240"/>
                    </a:lnTo>
                    <a:lnTo>
                      <a:pt x="54" y="259"/>
                    </a:lnTo>
                    <a:lnTo>
                      <a:pt x="108" y="278"/>
                    </a:lnTo>
                    <a:lnTo>
                      <a:pt x="193" y="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9" name="Freeform 1331"/>
              <p:cNvSpPr>
                <a:spLocks/>
              </p:cNvSpPr>
              <p:nvPr/>
            </p:nvSpPr>
            <p:spPr bwMode="auto">
              <a:xfrm>
                <a:off x="3473" y="2836"/>
                <a:ext cx="11" cy="3"/>
              </a:xfrm>
              <a:custGeom>
                <a:avLst/>
                <a:gdLst>
                  <a:gd name="T0" fmla="*/ 57 w 57"/>
                  <a:gd name="T1" fmla="*/ 19 h 19"/>
                  <a:gd name="T2" fmla="*/ 3 w 57"/>
                  <a:gd name="T3" fmla="*/ 0 h 19"/>
                  <a:gd name="T4" fmla="*/ 0 w 57"/>
                  <a:gd name="T5" fmla="*/ 10 h 19"/>
                  <a:gd name="T6" fmla="*/ 57 w 57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9"/>
                  <a:gd name="T14" fmla="*/ 57 w 57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9">
                    <a:moveTo>
                      <a:pt x="57" y="19"/>
                    </a:moveTo>
                    <a:lnTo>
                      <a:pt x="3" y="0"/>
                    </a:lnTo>
                    <a:lnTo>
                      <a:pt x="0" y="10"/>
                    </a:lnTo>
                    <a:lnTo>
                      <a:pt x="5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0" name="Line 1332"/>
              <p:cNvSpPr>
                <a:spLocks noChangeShapeType="1"/>
              </p:cNvSpPr>
              <p:nvPr/>
            </p:nvSpPr>
            <p:spPr bwMode="auto">
              <a:xfrm flipH="1">
                <a:off x="3473" y="2836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1" name="Freeform 1333"/>
              <p:cNvSpPr>
                <a:spLocks/>
              </p:cNvSpPr>
              <p:nvPr/>
            </p:nvSpPr>
            <p:spPr bwMode="auto">
              <a:xfrm>
                <a:off x="3465" y="2837"/>
                <a:ext cx="29" cy="68"/>
              </a:xfrm>
              <a:custGeom>
                <a:avLst/>
                <a:gdLst>
                  <a:gd name="T0" fmla="*/ 158 w 158"/>
                  <a:gd name="T1" fmla="*/ 18 h 302"/>
                  <a:gd name="T2" fmla="*/ 101 w 158"/>
                  <a:gd name="T3" fmla="*/ 9 h 302"/>
                  <a:gd name="T4" fmla="*/ 44 w 158"/>
                  <a:gd name="T5" fmla="*/ 0 h 302"/>
                  <a:gd name="T6" fmla="*/ 0 w 158"/>
                  <a:gd name="T7" fmla="*/ 284 h 302"/>
                  <a:gd name="T8" fmla="*/ 57 w 158"/>
                  <a:gd name="T9" fmla="*/ 293 h 302"/>
                  <a:gd name="T10" fmla="*/ 113 w 158"/>
                  <a:gd name="T11" fmla="*/ 302 h 302"/>
                  <a:gd name="T12" fmla="*/ 158 w 158"/>
                  <a:gd name="T13" fmla="*/ 18 h 3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302"/>
                  <a:gd name="T23" fmla="*/ 158 w 158"/>
                  <a:gd name="T24" fmla="*/ 302 h 3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302">
                    <a:moveTo>
                      <a:pt x="158" y="18"/>
                    </a:moveTo>
                    <a:lnTo>
                      <a:pt x="101" y="9"/>
                    </a:lnTo>
                    <a:lnTo>
                      <a:pt x="44" y="0"/>
                    </a:lnTo>
                    <a:lnTo>
                      <a:pt x="0" y="284"/>
                    </a:lnTo>
                    <a:lnTo>
                      <a:pt x="57" y="293"/>
                    </a:lnTo>
                    <a:lnTo>
                      <a:pt x="113" y="302"/>
                    </a:lnTo>
                    <a:lnTo>
                      <a:pt x="158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2" name="Freeform 1334"/>
              <p:cNvSpPr>
                <a:spLocks/>
              </p:cNvSpPr>
              <p:nvPr/>
            </p:nvSpPr>
            <p:spPr bwMode="auto">
              <a:xfrm>
                <a:off x="3465" y="2837"/>
                <a:ext cx="29" cy="68"/>
              </a:xfrm>
              <a:custGeom>
                <a:avLst/>
                <a:gdLst>
                  <a:gd name="T0" fmla="*/ 158 w 158"/>
                  <a:gd name="T1" fmla="*/ 18 h 302"/>
                  <a:gd name="T2" fmla="*/ 101 w 158"/>
                  <a:gd name="T3" fmla="*/ 9 h 302"/>
                  <a:gd name="T4" fmla="*/ 44 w 158"/>
                  <a:gd name="T5" fmla="*/ 0 h 302"/>
                  <a:gd name="T6" fmla="*/ 0 w 158"/>
                  <a:gd name="T7" fmla="*/ 284 h 302"/>
                  <a:gd name="T8" fmla="*/ 57 w 158"/>
                  <a:gd name="T9" fmla="*/ 293 h 302"/>
                  <a:gd name="T10" fmla="*/ 113 w 158"/>
                  <a:gd name="T11" fmla="*/ 302 h 302"/>
                  <a:gd name="T12" fmla="*/ 158 w 158"/>
                  <a:gd name="T13" fmla="*/ 18 h 3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302"/>
                  <a:gd name="T23" fmla="*/ 158 w 158"/>
                  <a:gd name="T24" fmla="*/ 302 h 3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302">
                    <a:moveTo>
                      <a:pt x="158" y="18"/>
                    </a:moveTo>
                    <a:lnTo>
                      <a:pt x="101" y="9"/>
                    </a:lnTo>
                    <a:lnTo>
                      <a:pt x="44" y="0"/>
                    </a:lnTo>
                    <a:lnTo>
                      <a:pt x="0" y="284"/>
                    </a:lnTo>
                    <a:lnTo>
                      <a:pt x="57" y="293"/>
                    </a:lnTo>
                    <a:lnTo>
                      <a:pt x="113" y="302"/>
                    </a:lnTo>
                    <a:lnTo>
                      <a:pt x="158" y="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3" name="Freeform 1335"/>
              <p:cNvSpPr>
                <a:spLocks/>
              </p:cNvSpPr>
              <p:nvPr/>
            </p:nvSpPr>
            <p:spPr bwMode="auto">
              <a:xfrm>
                <a:off x="3465" y="2902"/>
                <a:ext cx="11" cy="1"/>
              </a:xfrm>
              <a:custGeom>
                <a:avLst/>
                <a:gdLst>
                  <a:gd name="T0" fmla="*/ 58 w 58"/>
                  <a:gd name="T1" fmla="*/ 9 h 9"/>
                  <a:gd name="T2" fmla="*/ 1 w 58"/>
                  <a:gd name="T3" fmla="*/ 0 h 9"/>
                  <a:gd name="T4" fmla="*/ 0 w 58"/>
                  <a:gd name="T5" fmla="*/ 9 h 9"/>
                  <a:gd name="T6" fmla="*/ 58 w 58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9"/>
                  <a:gd name="T14" fmla="*/ 58 w 5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9">
                    <a:moveTo>
                      <a:pt x="58" y="9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5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4" name="Line 1336"/>
              <p:cNvSpPr>
                <a:spLocks noChangeShapeType="1"/>
              </p:cNvSpPr>
              <p:nvPr/>
            </p:nvSpPr>
            <p:spPr bwMode="auto">
              <a:xfrm flipH="1">
                <a:off x="3465" y="2902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5" name="Freeform 1337"/>
              <p:cNvSpPr>
                <a:spLocks/>
              </p:cNvSpPr>
              <p:nvPr/>
            </p:nvSpPr>
            <p:spPr bwMode="auto">
              <a:xfrm>
                <a:off x="3465" y="2903"/>
                <a:ext cx="21" cy="68"/>
              </a:xfrm>
              <a:custGeom>
                <a:avLst/>
                <a:gdLst>
                  <a:gd name="T0" fmla="*/ 115 w 117"/>
                  <a:gd name="T1" fmla="*/ 0 h 298"/>
                  <a:gd name="T2" fmla="*/ 58 w 117"/>
                  <a:gd name="T3" fmla="*/ 0 h 298"/>
                  <a:gd name="T4" fmla="*/ 0 w 117"/>
                  <a:gd name="T5" fmla="*/ 0 h 298"/>
                  <a:gd name="T6" fmla="*/ 2 w 117"/>
                  <a:gd name="T7" fmla="*/ 298 h 298"/>
                  <a:gd name="T8" fmla="*/ 60 w 117"/>
                  <a:gd name="T9" fmla="*/ 298 h 298"/>
                  <a:gd name="T10" fmla="*/ 117 w 117"/>
                  <a:gd name="T11" fmla="*/ 298 h 298"/>
                  <a:gd name="T12" fmla="*/ 115 w 117"/>
                  <a:gd name="T13" fmla="*/ 0 h 2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298"/>
                  <a:gd name="T23" fmla="*/ 117 w 117"/>
                  <a:gd name="T24" fmla="*/ 298 h 2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298">
                    <a:moveTo>
                      <a:pt x="115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2" y="298"/>
                    </a:lnTo>
                    <a:lnTo>
                      <a:pt x="60" y="298"/>
                    </a:lnTo>
                    <a:lnTo>
                      <a:pt x="117" y="29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6" name="Freeform 1338"/>
              <p:cNvSpPr>
                <a:spLocks/>
              </p:cNvSpPr>
              <p:nvPr/>
            </p:nvSpPr>
            <p:spPr bwMode="auto">
              <a:xfrm>
                <a:off x="3465" y="2903"/>
                <a:ext cx="21" cy="68"/>
              </a:xfrm>
              <a:custGeom>
                <a:avLst/>
                <a:gdLst>
                  <a:gd name="T0" fmla="*/ 115 w 117"/>
                  <a:gd name="T1" fmla="*/ 0 h 298"/>
                  <a:gd name="T2" fmla="*/ 58 w 117"/>
                  <a:gd name="T3" fmla="*/ 0 h 298"/>
                  <a:gd name="T4" fmla="*/ 0 w 117"/>
                  <a:gd name="T5" fmla="*/ 0 h 298"/>
                  <a:gd name="T6" fmla="*/ 2 w 117"/>
                  <a:gd name="T7" fmla="*/ 298 h 298"/>
                  <a:gd name="T8" fmla="*/ 60 w 117"/>
                  <a:gd name="T9" fmla="*/ 298 h 298"/>
                  <a:gd name="T10" fmla="*/ 117 w 117"/>
                  <a:gd name="T11" fmla="*/ 298 h 298"/>
                  <a:gd name="T12" fmla="*/ 115 w 117"/>
                  <a:gd name="T13" fmla="*/ 0 h 2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298"/>
                  <a:gd name="T23" fmla="*/ 117 w 117"/>
                  <a:gd name="T24" fmla="*/ 298 h 2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298">
                    <a:moveTo>
                      <a:pt x="115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2" y="298"/>
                    </a:lnTo>
                    <a:lnTo>
                      <a:pt x="60" y="298"/>
                    </a:lnTo>
                    <a:lnTo>
                      <a:pt x="117" y="298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7" name="Freeform 1339"/>
              <p:cNvSpPr>
                <a:spLocks/>
              </p:cNvSpPr>
              <p:nvPr/>
            </p:nvSpPr>
            <p:spPr bwMode="auto">
              <a:xfrm>
                <a:off x="3465" y="2971"/>
                <a:ext cx="11" cy="2"/>
              </a:xfrm>
              <a:custGeom>
                <a:avLst/>
                <a:gdLst>
                  <a:gd name="T0" fmla="*/ 58 w 58"/>
                  <a:gd name="T1" fmla="*/ 0 h 10"/>
                  <a:gd name="T2" fmla="*/ 0 w 58"/>
                  <a:gd name="T3" fmla="*/ 0 h 10"/>
                  <a:gd name="T4" fmla="*/ 1 w 58"/>
                  <a:gd name="T5" fmla="*/ 10 h 10"/>
                  <a:gd name="T6" fmla="*/ 58 w 58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0"/>
                  <a:gd name="T14" fmla="*/ 58 w 58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0">
                    <a:moveTo>
                      <a:pt x="58" y="0"/>
                    </a:moveTo>
                    <a:lnTo>
                      <a:pt x="0" y="0"/>
                    </a:lnTo>
                    <a:lnTo>
                      <a:pt x="1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8" name="Line 1340"/>
              <p:cNvSpPr>
                <a:spLocks noChangeShapeType="1"/>
              </p:cNvSpPr>
              <p:nvPr/>
            </p:nvSpPr>
            <p:spPr bwMode="auto">
              <a:xfrm>
                <a:off x="3465" y="2971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9" name="Freeform 1341"/>
              <p:cNvSpPr>
                <a:spLocks/>
              </p:cNvSpPr>
              <p:nvPr/>
            </p:nvSpPr>
            <p:spPr bwMode="auto">
              <a:xfrm>
                <a:off x="3465" y="2968"/>
                <a:ext cx="31" cy="67"/>
              </a:xfrm>
              <a:custGeom>
                <a:avLst/>
                <a:gdLst>
                  <a:gd name="T0" fmla="*/ 113 w 162"/>
                  <a:gd name="T1" fmla="*/ 0 h 301"/>
                  <a:gd name="T2" fmla="*/ 57 w 162"/>
                  <a:gd name="T3" fmla="*/ 10 h 301"/>
                  <a:gd name="T4" fmla="*/ 0 w 162"/>
                  <a:gd name="T5" fmla="*/ 20 h 301"/>
                  <a:gd name="T6" fmla="*/ 49 w 162"/>
                  <a:gd name="T7" fmla="*/ 301 h 301"/>
                  <a:gd name="T8" fmla="*/ 106 w 162"/>
                  <a:gd name="T9" fmla="*/ 291 h 301"/>
                  <a:gd name="T10" fmla="*/ 162 w 162"/>
                  <a:gd name="T11" fmla="*/ 281 h 301"/>
                  <a:gd name="T12" fmla="*/ 113 w 162"/>
                  <a:gd name="T13" fmla="*/ 0 h 3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301"/>
                  <a:gd name="T23" fmla="*/ 162 w 162"/>
                  <a:gd name="T24" fmla="*/ 301 h 3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301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9" y="301"/>
                    </a:lnTo>
                    <a:lnTo>
                      <a:pt x="106" y="291"/>
                    </a:lnTo>
                    <a:lnTo>
                      <a:pt x="162" y="281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0" name="Freeform 1342"/>
              <p:cNvSpPr>
                <a:spLocks/>
              </p:cNvSpPr>
              <p:nvPr/>
            </p:nvSpPr>
            <p:spPr bwMode="auto">
              <a:xfrm>
                <a:off x="3465" y="2968"/>
                <a:ext cx="31" cy="67"/>
              </a:xfrm>
              <a:custGeom>
                <a:avLst/>
                <a:gdLst>
                  <a:gd name="T0" fmla="*/ 113 w 162"/>
                  <a:gd name="T1" fmla="*/ 0 h 301"/>
                  <a:gd name="T2" fmla="*/ 57 w 162"/>
                  <a:gd name="T3" fmla="*/ 10 h 301"/>
                  <a:gd name="T4" fmla="*/ 0 w 162"/>
                  <a:gd name="T5" fmla="*/ 20 h 301"/>
                  <a:gd name="T6" fmla="*/ 49 w 162"/>
                  <a:gd name="T7" fmla="*/ 301 h 301"/>
                  <a:gd name="T8" fmla="*/ 106 w 162"/>
                  <a:gd name="T9" fmla="*/ 291 h 301"/>
                  <a:gd name="T10" fmla="*/ 162 w 162"/>
                  <a:gd name="T11" fmla="*/ 281 h 301"/>
                  <a:gd name="T12" fmla="*/ 113 w 162"/>
                  <a:gd name="T13" fmla="*/ 0 h 3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301"/>
                  <a:gd name="T23" fmla="*/ 162 w 162"/>
                  <a:gd name="T24" fmla="*/ 301 h 3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301">
                    <a:moveTo>
                      <a:pt x="113" y="0"/>
                    </a:moveTo>
                    <a:lnTo>
                      <a:pt x="57" y="10"/>
                    </a:lnTo>
                    <a:lnTo>
                      <a:pt x="0" y="20"/>
                    </a:lnTo>
                    <a:lnTo>
                      <a:pt x="49" y="301"/>
                    </a:lnTo>
                    <a:lnTo>
                      <a:pt x="106" y="291"/>
                    </a:lnTo>
                    <a:lnTo>
                      <a:pt x="162" y="281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1" name="Freeform 1343"/>
              <p:cNvSpPr>
                <a:spLocks/>
              </p:cNvSpPr>
              <p:nvPr/>
            </p:nvSpPr>
            <p:spPr bwMode="auto">
              <a:xfrm>
                <a:off x="3475" y="3034"/>
                <a:ext cx="10" cy="5"/>
              </a:xfrm>
              <a:custGeom>
                <a:avLst/>
                <a:gdLst>
                  <a:gd name="T0" fmla="*/ 57 w 57"/>
                  <a:gd name="T1" fmla="*/ 0 h 20"/>
                  <a:gd name="T2" fmla="*/ 0 w 57"/>
                  <a:gd name="T3" fmla="*/ 10 h 20"/>
                  <a:gd name="T4" fmla="*/ 2 w 57"/>
                  <a:gd name="T5" fmla="*/ 20 h 20"/>
                  <a:gd name="T6" fmla="*/ 57 w 57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0"/>
                  <a:gd name="T14" fmla="*/ 57 w 57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0">
                    <a:moveTo>
                      <a:pt x="57" y="0"/>
                    </a:moveTo>
                    <a:lnTo>
                      <a:pt x="0" y="10"/>
                    </a:lnTo>
                    <a:lnTo>
                      <a:pt x="2" y="2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2" name="Line 1344"/>
              <p:cNvSpPr>
                <a:spLocks noChangeShapeType="1"/>
              </p:cNvSpPr>
              <p:nvPr/>
            </p:nvSpPr>
            <p:spPr bwMode="auto">
              <a:xfrm>
                <a:off x="3475" y="3035"/>
                <a:ext cx="1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3" name="Freeform 1345"/>
              <p:cNvSpPr>
                <a:spLocks/>
              </p:cNvSpPr>
              <p:nvPr/>
            </p:nvSpPr>
            <p:spPr bwMode="auto">
              <a:xfrm>
                <a:off x="3475" y="3029"/>
                <a:ext cx="36" cy="61"/>
              </a:xfrm>
              <a:custGeom>
                <a:avLst/>
                <a:gdLst>
                  <a:gd name="T0" fmla="*/ 109 w 196"/>
                  <a:gd name="T1" fmla="*/ 0 h 274"/>
                  <a:gd name="T2" fmla="*/ 55 w 196"/>
                  <a:gd name="T3" fmla="*/ 20 h 274"/>
                  <a:gd name="T4" fmla="*/ 0 w 196"/>
                  <a:gd name="T5" fmla="*/ 40 h 274"/>
                  <a:gd name="T6" fmla="*/ 87 w 196"/>
                  <a:gd name="T7" fmla="*/ 274 h 274"/>
                  <a:gd name="T8" fmla="*/ 141 w 196"/>
                  <a:gd name="T9" fmla="*/ 254 h 274"/>
                  <a:gd name="T10" fmla="*/ 196 w 196"/>
                  <a:gd name="T11" fmla="*/ 234 h 274"/>
                  <a:gd name="T12" fmla="*/ 109 w 196"/>
                  <a:gd name="T13" fmla="*/ 0 h 2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74"/>
                  <a:gd name="T23" fmla="*/ 196 w 196"/>
                  <a:gd name="T24" fmla="*/ 274 h 2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74">
                    <a:moveTo>
                      <a:pt x="109" y="0"/>
                    </a:moveTo>
                    <a:lnTo>
                      <a:pt x="55" y="20"/>
                    </a:lnTo>
                    <a:lnTo>
                      <a:pt x="0" y="40"/>
                    </a:lnTo>
                    <a:lnTo>
                      <a:pt x="87" y="274"/>
                    </a:lnTo>
                    <a:lnTo>
                      <a:pt x="141" y="254"/>
                    </a:lnTo>
                    <a:lnTo>
                      <a:pt x="196" y="234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4" name="Freeform 1346"/>
              <p:cNvSpPr>
                <a:spLocks/>
              </p:cNvSpPr>
              <p:nvPr/>
            </p:nvSpPr>
            <p:spPr bwMode="auto">
              <a:xfrm>
                <a:off x="3475" y="3029"/>
                <a:ext cx="36" cy="61"/>
              </a:xfrm>
              <a:custGeom>
                <a:avLst/>
                <a:gdLst>
                  <a:gd name="T0" fmla="*/ 109 w 196"/>
                  <a:gd name="T1" fmla="*/ 0 h 274"/>
                  <a:gd name="T2" fmla="*/ 55 w 196"/>
                  <a:gd name="T3" fmla="*/ 20 h 274"/>
                  <a:gd name="T4" fmla="*/ 0 w 196"/>
                  <a:gd name="T5" fmla="*/ 40 h 274"/>
                  <a:gd name="T6" fmla="*/ 87 w 196"/>
                  <a:gd name="T7" fmla="*/ 274 h 274"/>
                  <a:gd name="T8" fmla="*/ 141 w 196"/>
                  <a:gd name="T9" fmla="*/ 254 h 274"/>
                  <a:gd name="T10" fmla="*/ 196 w 196"/>
                  <a:gd name="T11" fmla="*/ 234 h 274"/>
                  <a:gd name="T12" fmla="*/ 109 w 196"/>
                  <a:gd name="T13" fmla="*/ 0 h 2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74"/>
                  <a:gd name="T23" fmla="*/ 196 w 196"/>
                  <a:gd name="T24" fmla="*/ 274 h 2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74">
                    <a:moveTo>
                      <a:pt x="109" y="0"/>
                    </a:moveTo>
                    <a:lnTo>
                      <a:pt x="55" y="20"/>
                    </a:lnTo>
                    <a:lnTo>
                      <a:pt x="0" y="40"/>
                    </a:lnTo>
                    <a:lnTo>
                      <a:pt x="87" y="274"/>
                    </a:lnTo>
                    <a:lnTo>
                      <a:pt x="141" y="254"/>
                    </a:lnTo>
                    <a:lnTo>
                      <a:pt x="196" y="234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5" name="Freeform 1347"/>
              <p:cNvSpPr>
                <a:spLocks/>
              </p:cNvSpPr>
              <p:nvPr/>
            </p:nvSpPr>
            <p:spPr bwMode="auto">
              <a:xfrm>
                <a:off x="3492" y="3086"/>
                <a:ext cx="10" cy="7"/>
              </a:xfrm>
              <a:custGeom>
                <a:avLst/>
                <a:gdLst>
                  <a:gd name="T0" fmla="*/ 54 w 54"/>
                  <a:gd name="T1" fmla="*/ 0 h 32"/>
                  <a:gd name="T2" fmla="*/ 0 w 54"/>
                  <a:gd name="T3" fmla="*/ 20 h 32"/>
                  <a:gd name="T4" fmla="*/ 3 w 54"/>
                  <a:gd name="T5" fmla="*/ 25 h 32"/>
                  <a:gd name="T6" fmla="*/ 6 w 54"/>
                  <a:gd name="T7" fmla="*/ 32 h 32"/>
                  <a:gd name="T8" fmla="*/ 54 w 54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2"/>
                  <a:gd name="T17" fmla="*/ 54 w 5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2">
                    <a:moveTo>
                      <a:pt x="54" y="0"/>
                    </a:moveTo>
                    <a:lnTo>
                      <a:pt x="0" y="20"/>
                    </a:lnTo>
                    <a:lnTo>
                      <a:pt x="3" y="25"/>
                    </a:lnTo>
                    <a:lnTo>
                      <a:pt x="6" y="3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6" name="Freeform 1348"/>
              <p:cNvSpPr>
                <a:spLocks/>
              </p:cNvSpPr>
              <p:nvPr/>
            </p:nvSpPr>
            <p:spPr bwMode="auto">
              <a:xfrm>
                <a:off x="3492" y="3090"/>
                <a:ext cx="1" cy="3"/>
              </a:xfrm>
              <a:custGeom>
                <a:avLst/>
                <a:gdLst>
                  <a:gd name="T0" fmla="*/ 0 w 6"/>
                  <a:gd name="T1" fmla="*/ 0 h 12"/>
                  <a:gd name="T2" fmla="*/ 3 w 6"/>
                  <a:gd name="T3" fmla="*/ 5 h 12"/>
                  <a:gd name="T4" fmla="*/ 6 w 6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12"/>
                  <a:gd name="T11" fmla="*/ 6 w 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12">
                    <a:moveTo>
                      <a:pt x="0" y="0"/>
                    </a:moveTo>
                    <a:lnTo>
                      <a:pt x="3" y="5"/>
                    </a:lnTo>
                    <a:lnTo>
                      <a:pt x="6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7" name="Freeform 1349"/>
              <p:cNvSpPr>
                <a:spLocks/>
              </p:cNvSpPr>
              <p:nvPr/>
            </p:nvSpPr>
            <p:spPr bwMode="auto">
              <a:xfrm>
                <a:off x="3493" y="3079"/>
                <a:ext cx="38" cy="51"/>
              </a:xfrm>
              <a:custGeom>
                <a:avLst/>
                <a:gdLst>
                  <a:gd name="T0" fmla="*/ 96 w 204"/>
                  <a:gd name="T1" fmla="*/ 0 h 227"/>
                  <a:gd name="T2" fmla="*/ 48 w 204"/>
                  <a:gd name="T3" fmla="*/ 32 h 227"/>
                  <a:gd name="T4" fmla="*/ 0 w 204"/>
                  <a:gd name="T5" fmla="*/ 64 h 227"/>
                  <a:gd name="T6" fmla="*/ 108 w 204"/>
                  <a:gd name="T7" fmla="*/ 227 h 227"/>
                  <a:gd name="T8" fmla="*/ 156 w 204"/>
                  <a:gd name="T9" fmla="*/ 195 h 227"/>
                  <a:gd name="T10" fmla="*/ 204 w 204"/>
                  <a:gd name="T11" fmla="*/ 163 h 227"/>
                  <a:gd name="T12" fmla="*/ 96 w 204"/>
                  <a:gd name="T13" fmla="*/ 0 h 2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4"/>
                  <a:gd name="T22" fmla="*/ 0 h 227"/>
                  <a:gd name="T23" fmla="*/ 204 w 204"/>
                  <a:gd name="T24" fmla="*/ 227 h 2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4" h="227">
                    <a:moveTo>
                      <a:pt x="96" y="0"/>
                    </a:moveTo>
                    <a:lnTo>
                      <a:pt x="48" y="32"/>
                    </a:lnTo>
                    <a:lnTo>
                      <a:pt x="0" y="64"/>
                    </a:lnTo>
                    <a:lnTo>
                      <a:pt x="108" y="227"/>
                    </a:lnTo>
                    <a:lnTo>
                      <a:pt x="156" y="195"/>
                    </a:lnTo>
                    <a:lnTo>
                      <a:pt x="204" y="163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8" name="Freeform 1350"/>
              <p:cNvSpPr>
                <a:spLocks/>
              </p:cNvSpPr>
              <p:nvPr/>
            </p:nvSpPr>
            <p:spPr bwMode="auto">
              <a:xfrm>
                <a:off x="3493" y="3079"/>
                <a:ext cx="38" cy="51"/>
              </a:xfrm>
              <a:custGeom>
                <a:avLst/>
                <a:gdLst>
                  <a:gd name="T0" fmla="*/ 96 w 204"/>
                  <a:gd name="T1" fmla="*/ 0 h 227"/>
                  <a:gd name="T2" fmla="*/ 48 w 204"/>
                  <a:gd name="T3" fmla="*/ 32 h 227"/>
                  <a:gd name="T4" fmla="*/ 0 w 204"/>
                  <a:gd name="T5" fmla="*/ 64 h 227"/>
                  <a:gd name="T6" fmla="*/ 108 w 204"/>
                  <a:gd name="T7" fmla="*/ 227 h 227"/>
                  <a:gd name="T8" fmla="*/ 156 w 204"/>
                  <a:gd name="T9" fmla="*/ 195 h 227"/>
                  <a:gd name="T10" fmla="*/ 204 w 204"/>
                  <a:gd name="T11" fmla="*/ 163 h 227"/>
                  <a:gd name="T12" fmla="*/ 96 w 204"/>
                  <a:gd name="T13" fmla="*/ 0 h 2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4"/>
                  <a:gd name="T22" fmla="*/ 0 h 227"/>
                  <a:gd name="T23" fmla="*/ 204 w 204"/>
                  <a:gd name="T24" fmla="*/ 227 h 2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4" h="227">
                    <a:moveTo>
                      <a:pt x="96" y="0"/>
                    </a:moveTo>
                    <a:lnTo>
                      <a:pt x="48" y="32"/>
                    </a:lnTo>
                    <a:lnTo>
                      <a:pt x="0" y="64"/>
                    </a:lnTo>
                    <a:lnTo>
                      <a:pt x="108" y="227"/>
                    </a:lnTo>
                    <a:lnTo>
                      <a:pt x="156" y="195"/>
                    </a:lnTo>
                    <a:lnTo>
                      <a:pt x="204" y="163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99" name="Freeform 1351"/>
              <p:cNvSpPr>
                <a:spLocks/>
              </p:cNvSpPr>
              <p:nvPr/>
            </p:nvSpPr>
            <p:spPr bwMode="auto">
              <a:xfrm>
                <a:off x="3513" y="3122"/>
                <a:ext cx="9" cy="11"/>
              </a:xfrm>
              <a:custGeom>
                <a:avLst/>
                <a:gdLst>
                  <a:gd name="T0" fmla="*/ 48 w 48"/>
                  <a:gd name="T1" fmla="*/ 0 h 44"/>
                  <a:gd name="T2" fmla="*/ 0 w 48"/>
                  <a:gd name="T3" fmla="*/ 32 h 44"/>
                  <a:gd name="T4" fmla="*/ 3 w 48"/>
                  <a:gd name="T5" fmla="*/ 37 h 44"/>
                  <a:gd name="T6" fmla="*/ 11 w 48"/>
                  <a:gd name="T7" fmla="*/ 44 h 44"/>
                  <a:gd name="T8" fmla="*/ 48 w 48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44"/>
                  <a:gd name="T17" fmla="*/ 48 w 48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44">
                    <a:moveTo>
                      <a:pt x="48" y="0"/>
                    </a:moveTo>
                    <a:lnTo>
                      <a:pt x="0" y="32"/>
                    </a:lnTo>
                    <a:lnTo>
                      <a:pt x="3" y="37"/>
                    </a:lnTo>
                    <a:lnTo>
                      <a:pt x="11" y="4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0" name="Freeform 1352"/>
              <p:cNvSpPr>
                <a:spLocks/>
              </p:cNvSpPr>
              <p:nvPr/>
            </p:nvSpPr>
            <p:spPr bwMode="auto">
              <a:xfrm>
                <a:off x="3513" y="3130"/>
                <a:ext cx="2" cy="3"/>
              </a:xfrm>
              <a:custGeom>
                <a:avLst/>
                <a:gdLst>
                  <a:gd name="T0" fmla="*/ 0 w 11"/>
                  <a:gd name="T1" fmla="*/ 0 h 12"/>
                  <a:gd name="T2" fmla="*/ 3 w 11"/>
                  <a:gd name="T3" fmla="*/ 5 h 12"/>
                  <a:gd name="T4" fmla="*/ 11 w 1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2"/>
                  <a:gd name="T11" fmla="*/ 11 w 1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2">
                    <a:moveTo>
                      <a:pt x="0" y="0"/>
                    </a:moveTo>
                    <a:lnTo>
                      <a:pt x="3" y="5"/>
                    </a:lnTo>
                    <a:lnTo>
                      <a:pt x="11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1" name="Freeform 1353"/>
              <p:cNvSpPr>
                <a:spLocks/>
              </p:cNvSpPr>
              <p:nvPr/>
            </p:nvSpPr>
            <p:spPr bwMode="auto">
              <a:xfrm>
                <a:off x="3515" y="3112"/>
                <a:ext cx="32" cy="38"/>
              </a:xfrm>
              <a:custGeom>
                <a:avLst/>
                <a:gdLst>
                  <a:gd name="T0" fmla="*/ 74 w 171"/>
                  <a:gd name="T1" fmla="*/ 0 h 168"/>
                  <a:gd name="T2" fmla="*/ 37 w 171"/>
                  <a:gd name="T3" fmla="*/ 44 h 168"/>
                  <a:gd name="T4" fmla="*/ 0 w 171"/>
                  <a:gd name="T5" fmla="*/ 88 h 168"/>
                  <a:gd name="T6" fmla="*/ 98 w 171"/>
                  <a:gd name="T7" fmla="*/ 168 h 168"/>
                  <a:gd name="T8" fmla="*/ 135 w 171"/>
                  <a:gd name="T9" fmla="*/ 124 h 168"/>
                  <a:gd name="T10" fmla="*/ 171 w 171"/>
                  <a:gd name="T11" fmla="*/ 80 h 168"/>
                  <a:gd name="T12" fmla="*/ 74 w 171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68"/>
                  <a:gd name="T23" fmla="*/ 171 w 171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68">
                    <a:moveTo>
                      <a:pt x="74" y="0"/>
                    </a:moveTo>
                    <a:lnTo>
                      <a:pt x="37" y="44"/>
                    </a:lnTo>
                    <a:lnTo>
                      <a:pt x="0" y="88"/>
                    </a:lnTo>
                    <a:lnTo>
                      <a:pt x="98" y="168"/>
                    </a:lnTo>
                    <a:lnTo>
                      <a:pt x="135" y="124"/>
                    </a:lnTo>
                    <a:lnTo>
                      <a:pt x="171" y="8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2" name="Freeform 1354"/>
              <p:cNvSpPr>
                <a:spLocks/>
              </p:cNvSpPr>
              <p:nvPr/>
            </p:nvSpPr>
            <p:spPr bwMode="auto">
              <a:xfrm>
                <a:off x="3515" y="3112"/>
                <a:ext cx="32" cy="38"/>
              </a:xfrm>
              <a:custGeom>
                <a:avLst/>
                <a:gdLst>
                  <a:gd name="T0" fmla="*/ 74 w 171"/>
                  <a:gd name="T1" fmla="*/ 0 h 168"/>
                  <a:gd name="T2" fmla="*/ 37 w 171"/>
                  <a:gd name="T3" fmla="*/ 44 h 168"/>
                  <a:gd name="T4" fmla="*/ 0 w 171"/>
                  <a:gd name="T5" fmla="*/ 88 h 168"/>
                  <a:gd name="T6" fmla="*/ 98 w 171"/>
                  <a:gd name="T7" fmla="*/ 168 h 168"/>
                  <a:gd name="T8" fmla="*/ 135 w 171"/>
                  <a:gd name="T9" fmla="*/ 124 h 168"/>
                  <a:gd name="T10" fmla="*/ 171 w 171"/>
                  <a:gd name="T11" fmla="*/ 80 h 168"/>
                  <a:gd name="T12" fmla="*/ 74 w 171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68"/>
                  <a:gd name="T23" fmla="*/ 171 w 171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68">
                    <a:moveTo>
                      <a:pt x="74" y="0"/>
                    </a:moveTo>
                    <a:lnTo>
                      <a:pt x="37" y="44"/>
                    </a:lnTo>
                    <a:lnTo>
                      <a:pt x="0" y="88"/>
                    </a:lnTo>
                    <a:lnTo>
                      <a:pt x="98" y="168"/>
                    </a:lnTo>
                    <a:lnTo>
                      <a:pt x="135" y="124"/>
                    </a:lnTo>
                    <a:lnTo>
                      <a:pt x="171" y="80"/>
                    </a:lnTo>
                    <a:lnTo>
                      <a:pt x="7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3" name="Freeform 1355"/>
              <p:cNvSpPr>
                <a:spLocks/>
              </p:cNvSpPr>
              <p:nvPr/>
            </p:nvSpPr>
            <p:spPr bwMode="auto">
              <a:xfrm>
                <a:off x="3534" y="3141"/>
                <a:ext cx="6" cy="12"/>
              </a:xfrm>
              <a:custGeom>
                <a:avLst/>
                <a:gdLst>
                  <a:gd name="T0" fmla="*/ 37 w 37"/>
                  <a:gd name="T1" fmla="*/ 0 h 55"/>
                  <a:gd name="T2" fmla="*/ 0 w 37"/>
                  <a:gd name="T3" fmla="*/ 44 h 55"/>
                  <a:gd name="T4" fmla="*/ 5 w 37"/>
                  <a:gd name="T5" fmla="*/ 49 h 55"/>
                  <a:gd name="T6" fmla="*/ 11 w 37"/>
                  <a:gd name="T7" fmla="*/ 52 h 55"/>
                  <a:gd name="T8" fmla="*/ 22 w 37"/>
                  <a:gd name="T9" fmla="*/ 55 h 55"/>
                  <a:gd name="T10" fmla="*/ 37 w 37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"/>
                  <a:gd name="T19" fmla="*/ 0 h 55"/>
                  <a:gd name="T20" fmla="*/ 37 w 37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" h="55">
                    <a:moveTo>
                      <a:pt x="37" y="0"/>
                    </a:moveTo>
                    <a:lnTo>
                      <a:pt x="0" y="44"/>
                    </a:lnTo>
                    <a:lnTo>
                      <a:pt x="5" y="49"/>
                    </a:lnTo>
                    <a:lnTo>
                      <a:pt x="11" y="52"/>
                    </a:lnTo>
                    <a:lnTo>
                      <a:pt x="22" y="55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4" name="Freeform 1356"/>
              <p:cNvSpPr>
                <a:spLocks/>
              </p:cNvSpPr>
              <p:nvPr/>
            </p:nvSpPr>
            <p:spPr bwMode="auto">
              <a:xfrm>
                <a:off x="3534" y="3150"/>
                <a:ext cx="4" cy="3"/>
              </a:xfrm>
              <a:custGeom>
                <a:avLst/>
                <a:gdLst>
                  <a:gd name="T0" fmla="*/ 0 w 22"/>
                  <a:gd name="T1" fmla="*/ 0 h 11"/>
                  <a:gd name="T2" fmla="*/ 5 w 22"/>
                  <a:gd name="T3" fmla="*/ 5 h 11"/>
                  <a:gd name="T4" fmla="*/ 11 w 22"/>
                  <a:gd name="T5" fmla="*/ 8 h 11"/>
                  <a:gd name="T6" fmla="*/ 22 w 2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1"/>
                  <a:gd name="T14" fmla="*/ 22 w 22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1">
                    <a:moveTo>
                      <a:pt x="0" y="0"/>
                    </a:moveTo>
                    <a:lnTo>
                      <a:pt x="5" y="5"/>
                    </a:lnTo>
                    <a:lnTo>
                      <a:pt x="11" y="8"/>
                    </a:lnTo>
                    <a:lnTo>
                      <a:pt x="2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5" name="Freeform 1357"/>
              <p:cNvSpPr>
                <a:spLocks/>
              </p:cNvSpPr>
              <p:nvPr/>
            </p:nvSpPr>
            <p:spPr bwMode="auto">
              <a:xfrm>
                <a:off x="3538" y="3128"/>
                <a:ext cx="18" cy="28"/>
              </a:xfrm>
              <a:custGeom>
                <a:avLst/>
                <a:gdLst>
                  <a:gd name="T0" fmla="*/ 29 w 98"/>
                  <a:gd name="T1" fmla="*/ 0 h 129"/>
                  <a:gd name="T2" fmla="*/ 15 w 98"/>
                  <a:gd name="T3" fmla="*/ 56 h 129"/>
                  <a:gd name="T4" fmla="*/ 0 w 98"/>
                  <a:gd name="T5" fmla="*/ 111 h 129"/>
                  <a:gd name="T6" fmla="*/ 69 w 98"/>
                  <a:gd name="T7" fmla="*/ 129 h 129"/>
                  <a:gd name="T8" fmla="*/ 83 w 98"/>
                  <a:gd name="T9" fmla="*/ 74 h 129"/>
                  <a:gd name="T10" fmla="*/ 98 w 98"/>
                  <a:gd name="T11" fmla="*/ 18 h 129"/>
                  <a:gd name="T12" fmla="*/ 29 w 98"/>
                  <a:gd name="T13" fmla="*/ 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8"/>
                  <a:gd name="T22" fmla="*/ 0 h 129"/>
                  <a:gd name="T23" fmla="*/ 98 w 98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8" h="129">
                    <a:moveTo>
                      <a:pt x="29" y="0"/>
                    </a:moveTo>
                    <a:lnTo>
                      <a:pt x="15" y="56"/>
                    </a:lnTo>
                    <a:lnTo>
                      <a:pt x="0" y="111"/>
                    </a:lnTo>
                    <a:lnTo>
                      <a:pt x="69" y="129"/>
                    </a:lnTo>
                    <a:lnTo>
                      <a:pt x="83" y="74"/>
                    </a:lnTo>
                    <a:lnTo>
                      <a:pt x="98" y="1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6" name="Freeform 1358"/>
              <p:cNvSpPr>
                <a:spLocks/>
              </p:cNvSpPr>
              <p:nvPr/>
            </p:nvSpPr>
            <p:spPr bwMode="auto">
              <a:xfrm>
                <a:off x="3538" y="3128"/>
                <a:ext cx="18" cy="28"/>
              </a:xfrm>
              <a:custGeom>
                <a:avLst/>
                <a:gdLst>
                  <a:gd name="T0" fmla="*/ 29 w 98"/>
                  <a:gd name="T1" fmla="*/ 0 h 129"/>
                  <a:gd name="T2" fmla="*/ 15 w 98"/>
                  <a:gd name="T3" fmla="*/ 56 h 129"/>
                  <a:gd name="T4" fmla="*/ 0 w 98"/>
                  <a:gd name="T5" fmla="*/ 111 h 129"/>
                  <a:gd name="T6" fmla="*/ 69 w 98"/>
                  <a:gd name="T7" fmla="*/ 129 h 129"/>
                  <a:gd name="T8" fmla="*/ 83 w 98"/>
                  <a:gd name="T9" fmla="*/ 74 h 129"/>
                  <a:gd name="T10" fmla="*/ 98 w 98"/>
                  <a:gd name="T11" fmla="*/ 18 h 129"/>
                  <a:gd name="T12" fmla="*/ 29 w 98"/>
                  <a:gd name="T13" fmla="*/ 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8"/>
                  <a:gd name="T22" fmla="*/ 0 h 129"/>
                  <a:gd name="T23" fmla="*/ 98 w 98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8" h="129">
                    <a:moveTo>
                      <a:pt x="29" y="0"/>
                    </a:moveTo>
                    <a:lnTo>
                      <a:pt x="15" y="56"/>
                    </a:lnTo>
                    <a:lnTo>
                      <a:pt x="0" y="111"/>
                    </a:lnTo>
                    <a:lnTo>
                      <a:pt x="69" y="129"/>
                    </a:lnTo>
                    <a:lnTo>
                      <a:pt x="83" y="74"/>
                    </a:lnTo>
                    <a:lnTo>
                      <a:pt x="98" y="18"/>
                    </a:lnTo>
                    <a:lnTo>
                      <a:pt x="2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7" name="Freeform 1359"/>
              <p:cNvSpPr>
                <a:spLocks/>
              </p:cNvSpPr>
              <p:nvPr/>
            </p:nvSpPr>
            <p:spPr bwMode="auto">
              <a:xfrm>
                <a:off x="3551" y="3131"/>
                <a:ext cx="13" cy="27"/>
              </a:xfrm>
              <a:custGeom>
                <a:avLst/>
                <a:gdLst>
                  <a:gd name="T0" fmla="*/ 14 w 72"/>
                  <a:gd name="T1" fmla="*/ 56 h 113"/>
                  <a:gd name="T2" fmla="*/ 29 w 72"/>
                  <a:gd name="T3" fmla="*/ 0 h 113"/>
                  <a:gd name="T4" fmla="*/ 41 w 72"/>
                  <a:gd name="T5" fmla="*/ 5 h 113"/>
                  <a:gd name="T6" fmla="*/ 52 w 72"/>
                  <a:gd name="T7" fmla="*/ 11 h 113"/>
                  <a:gd name="T8" fmla="*/ 61 w 72"/>
                  <a:gd name="T9" fmla="*/ 21 h 113"/>
                  <a:gd name="T10" fmla="*/ 67 w 72"/>
                  <a:gd name="T11" fmla="*/ 32 h 113"/>
                  <a:gd name="T12" fmla="*/ 71 w 72"/>
                  <a:gd name="T13" fmla="*/ 45 h 113"/>
                  <a:gd name="T14" fmla="*/ 72 w 72"/>
                  <a:gd name="T15" fmla="*/ 57 h 113"/>
                  <a:gd name="T16" fmla="*/ 70 w 72"/>
                  <a:gd name="T17" fmla="*/ 70 h 113"/>
                  <a:gd name="T18" fmla="*/ 65 w 72"/>
                  <a:gd name="T19" fmla="*/ 82 h 113"/>
                  <a:gd name="T20" fmla="*/ 59 w 72"/>
                  <a:gd name="T21" fmla="*/ 93 h 113"/>
                  <a:gd name="T22" fmla="*/ 49 w 72"/>
                  <a:gd name="T23" fmla="*/ 102 h 113"/>
                  <a:gd name="T24" fmla="*/ 38 w 72"/>
                  <a:gd name="T25" fmla="*/ 108 h 113"/>
                  <a:gd name="T26" fmla="*/ 25 w 72"/>
                  <a:gd name="T27" fmla="*/ 112 h 113"/>
                  <a:gd name="T28" fmla="*/ 13 w 72"/>
                  <a:gd name="T29" fmla="*/ 113 h 113"/>
                  <a:gd name="T30" fmla="*/ 0 w 72"/>
                  <a:gd name="T31" fmla="*/ 111 h 113"/>
                  <a:gd name="T32" fmla="*/ 14 w 72"/>
                  <a:gd name="T33" fmla="*/ 56 h 1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113"/>
                  <a:gd name="T53" fmla="*/ 72 w 72"/>
                  <a:gd name="T54" fmla="*/ 113 h 1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113">
                    <a:moveTo>
                      <a:pt x="14" y="56"/>
                    </a:moveTo>
                    <a:lnTo>
                      <a:pt x="29" y="0"/>
                    </a:lnTo>
                    <a:lnTo>
                      <a:pt x="41" y="5"/>
                    </a:lnTo>
                    <a:lnTo>
                      <a:pt x="52" y="11"/>
                    </a:lnTo>
                    <a:lnTo>
                      <a:pt x="61" y="21"/>
                    </a:lnTo>
                    <a:lnTo>
                      <a:pt x="67" y="32"/>
                    </a:lnTo>
                    <a:lnTo>
                      <a:pt x="71" y="45"/>
                    </a:lnTo>
                    <a:lnTo>
                      <a:pt x="72" y="57"/>
                    </a:lnTo>
                    <a:lnTo>
                      <a:pt x="70" y="70"/>
                    </a:lnTo>
                    <a:lnTo>
                      <a:pt x="65" y="82"/>
                    </a:lnTo>
                    <a:lnTo>
                      <a:pt x="59" y="93"/>
                    </a:lnTo>
                    <a:lnTo>
                      <a:pt x="49" y="102"/>
                    </a:lnTo>
                    <a:lnTo>
                      <a:pt x="38" y="108"/>
                    </a:lnTo>
                    <a:lnTo>
                      <a:pt x="25" y="112"/>
                    </a:lnTo>
                    <a:lnTo>
                      <a:pt x="13" y="113"/>
                    </a:lnTo>
                    <a:lnTo>
                      <a:pt x="0" y="111"/>
                    </a:lnTo>
                    <a:lnTo>
                      <a:pt x="14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8" name="Freeform 1360"/>
              <p:cNvSpPr>
                <a:spLocks/>
              </p:cNvSpPr>
              <p:nvPr/>
            </p:nvSpPr>
            <p:spPr bwMode="auto">
              <a:xfrm>
                <a:off x="3551" y="3131"/>
                <a:ext cx="13" cy="27"/>
              </a:xfrm>
              <a:custGeom>
                <a:avLst/>
                <a:gdLst>
                  <a:gd name="T0" fmla="*/ 29 w 72"/>
                  <a:gd name="T1" fmla="*/ 0 h 113"/>
                  <a:gd name="T2" fmla="*/ 41 w 72"/>
                  <a:gd name="T3" fmla="*/ 5 h 113"/>
                  <a:gd name="T4" fmla="*/ 52 w 72"/>
                  <a:gd name="T5" fmla="*/ 11 h 113"/>
                  <a:gd name="T6" fmla="*/ 61 w 72"/>
                  <a:gd name="T7" fmla="*/ 21 h 113"/>
                  <a:gd name="T8" fmla="*/ 67 w 72"/>
                  <a:gd name="T9" fmla="*/ 32 h 113"/>
                  <a:gd name="T10" fmla="*/ 71 w 72"/>
                  <a:gd name="T11" fmla="*/ 45 h 113"/>
                  <a:gd name="T12" fmla="*/ 72 w 72"/>
                  <a:gd name="T13" fmla="*/ 57 h 113"/>
                  <a:gd name="T14" fmla="*/ 70 w 72"/>
                  <a:gd name="T15" fmla="*/ 70 h 113"/>
                  <a:gd name="T16" fmla="*/ 65 w 72"/>
                  <a:gd name="T17" fmla="*/ 82 h 113"/>
                  <a:gd name="T18" fmla="*/ 59 w 72"/>
                  <a:gd name="T19" fmla="*/ 93 h 113"/>
                  <a:gd name="T20" fmla="*/ 49 w 72"/>
                  <a:gd name="T21" fmla="*/ 102 h 113"/>
                  <a:gd name="T22" fmla="*/ 38 w 72"/>
                  <a:gd name="T23" fmla="*/ 108 h 113"/>
                  <a:gd name="T24" fmla="*/ 25 w 72"/>
                  <a:gd name="T25" fmla="*/ 112 h 113"/>
                  <a:gd name="T26" fmla="*/ 13 w 72"/>
                  <a:gd name="T27" fmla="*/ 113 h 113"/>
                  <a:gd name="T28" fmla="*/ 0 w 72"/>
                  <a:gd name="T29" fmla="*/ 111 h 1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2"/>
                  <a:gd name="T46" fmla="*/ 0 h 113"/>
                  <a:gd name="T47" fmla="*/ 72 w 72"/>
                  <a:gd name="T48" fmla="*/ 113 h 11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2" h="113">
                    <a:moveTo>
                      <a:pt x="29" y="0"/>
                    </a:moveTo>
                    <a:lnTo>
                      <a:pt x="41" y="5"/>
                    </a:lnTo>
                    <a:lnTo>
                      <a:pt x="52" y="11"/>
                    </a:lnTo>
                    <a:lnTo>
                      <a:pt x="61" y="21"/>
                    </a:lnTo>
                    <a:lnTo>
                      <a:pt x="67" y="32"/>
                    </a:lnTo>
                    <a:lnTo>
                      <a:pt x="71" y="45"/>
                    </a:lnTo>
                    <a:lnTo>
                      <a:pt x="72" y="57"/>
                    </a:lnTo>
                    <a:lnTo>
                      <a:pt x="70" y="70"/>
                    </a:lnTo>
                    <a:lnTo>
                      <a:pt x="65" y="82"/>
                    </a:lnTo>
                    <a:lnTo>
                      <a:pt x="59" y="93"/>
                    </a:lnTo>
                    <a:lnTo>
                      <a:pt x="49" y="102"/>
                    </a:lnTo>
                    <a:lnTo>
                      <a:pt x="38" y="108"/>
                    </a:lnTo>
                    <a:lnTo>
                      <a:pt x="25" y="112"/>
                    </a:lnTo>
                    <a:lnTo>
                      <a:pt x="13" y="113"/>
                    </a:lnTo>
                    <a:lnTo>
                      <a:pt x="0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09" name="Freeform 1361"/>
              <p:cNvSpPr>
                <a:spLocks/>
              </p:cNvSpPr>
              <p:nvPr/>
            </p:nvSpPr>
            <p:spPr bwMode="auto">
              <a:xfrm>
                <a:off x="3614" y="3006"/>
                <a:ext cx="21" cy="17"/>
              </a:xfrm>
              <a:custGeom>
                <a:avLst/>
                <a:gdLst>
                  <a:gd name="T0" fmla="*/ 55 w 112"/>
                  <a:gd name="T1" fmla="*/ 58 h 76"/>
                  <a:gd name="T2" fmla="*/ 0 w 112"/>
                  <a:gd name="T3" fmla="*/ 40 h 76"/>
                  <a:gd name="T4" fmla="*/ 5 w 112"/>
                  <a:gd name="T5" fmla="*/ 28 h 76"/>
                  <a:gd name="T6" fmla="*/ 13 w 112"/>
                  <a:gd name="T7" fmla="*/ 18 h 76"/>
                  <a:gd name="T8" fmla="*/ 22 w 112"/>
                  <a:gd name="T9" fmla="*/ 10 h 76"/>
                  <a:gd name="T10" fmla="*/ 35 w 112"/>
                  <a:gd name="T11" fmla="*/ 4 h 76"/>
                  <a:gd name="T12" fmla="*/ 47 w 112"/>
                  <a:gd name="T13" fmla="*/ 0 h 76"/>
                  <a:gd name="T14" fmla="*/ 60 w 112"/>
                  <a:gd name="T15" fmla="*/ 0 h 76"/>
                  <a:gd name="T16" fmla="*/ 72 w 112"/>
                  <a:gd name="T17" fmla="*/ 4 h 76"/>
                  <a:gd name="T18" fmla="*/ 85 w 112"/>
                  <a:gd name="T19" fmla="*/ 8 h 76"/>
                  <a:gd name="T20" fmla="*/ 95 w 112"/>
                  <a:gd name="T21" fmla="*/ 16 h 76"/>
                  <a:gd name="T22" fmla="*/ 102 w 112"/>
                  <a:gd name="T23" fmla="*/ 26 h 76"/>
                  <a:gd name="T24" fmla="*/ 109 w 112"/>
                  <a:gd name="T25" fmla="*/ 38 h 76"/>
                  <a:gd name="T26" fmla="*/ 112 w 112"/>
                  <a:gd name="T27" fmla="*/ 50 h 76"/>
                  <a:gd name="T28" fmla="*/ 112 w 112"/>
                  <a:gd name="T29" fmla="*/ 64 h 76"/>
                  <a:gd name="T30" fmla="*/ 109 w 112"/>
                  <a:gd name="T31" fmla="*/ 76 h 76"/>
                  <a:gd name="T32" fmla="*/ 55 w 112"/>
                  <a:gd name="T33" fmla="*/ 58 h 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2"/>
                  <a:gd name="T52" fmla="*/ 0 h 76"/>
                  <a:gd name="T53" fmla="*/ 112 w 112"/>
                  <a:gd name="T54" fmla="*/ 76 h 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2" h="76">
                    <a:moveTo>
                      <a:pt x="55" y="58"/>
                    </a:moveTo>
                    <a:lnTo>
                      <a:pt x="0" y="40"/>
                    </a:lnTo>
                    <a:lnTo>
                      <a:pt x="5" y="28"/>
                    </a:lnTo>
                    <a:lnTo>
                      <a:pt x="13" y="18"/>
                    </a:lnTo>
                    <a:lnTo>
                      <a:pt x="22" y="10"/>
                    </a:lnTo>
                    <a:lnTo>
                      <a:pt x="35" y="4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4"/>
                    </a:lnTo>
                    <a:lnTo>
                      <a:pt x="85" y="8"/>
                    </a:lnTo>
                    <a:lnTo>
                      <a:pt x="95" y="16"/>
                    </a:lnTo>
                    <a:lnTo>
                      <a:pt x="102" y="26"/>
                    </a:lnTo>
                    <a:lnTo>
                      <a:pt x="109" y="38"/>
                    </a:lnTo>
                    <a:lnTo>
                      <a:pt x="112" y="50"/>
                    </a:lnTo>
                    <a:lnTo>
                      <a:pt x="112" y="64"/>
                    </a:lnTo>
                    <a:lnTo>
                      <a:pt x="109" y="76"/>
                    </a:lnTo>
                    <a:lnTo>
                      <a:pt x="55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0" name="Freeform 1362"/>
              <p:cNvSpPr>
                <a:spLocks/>
              </p:cNvSpPr>
              <p:nvPr/>
            </p:nvSpPr>
            <p:spPr bwMode="auto">
              <a:xfrm>
                <a:off x="3614" y="3006"/>
                <a:ext cx="21" cy="17"/>
              </a:xfrm>
              <a:custGeom>
                <a:avLst/>
                <a:gdLst>
                  <a:gd name="T0" fmla="*/ 0 w 112"/>
                  <a:gd name="T1" fmla="*/ 40 h 76"/>
                  <a:gd name="T2" fmla="*/ 5 w 112"/>
                  <a:gd name="T3" fmla="*/ 28 h 76"/>
                  <a:gd name="T4" fmla="*/ 13 w 112"/>
                  <a:gd name="T5" fmla="*/ 18 h 76"/>
                  <a:gd name="T6" fmla="*/ 22 w 112"/>
                  <a:gd name="T7" fmla="*/ 10 h 76"/>
                  <a:gd name="T8" fmla="*/ 35 w 112"/>
                  <a:gd name="T9" fmla="*/ 4 h 76"/>
                  <a:gd name="T10" fmla="*/ 47 w 112"/>
                  <a:gd name="T11" fmla="*/ 0 h 76"/>
                  <a:gd name="T12" fmla="*/ 60 w 112"/>
                  <a:gd name="T13" fmla="*/ 0 h 76"/>
                  <a:gd name="T14" fmla="*/ 72 w 112"/>
                  <a:gd name="T15" fmla="*/ 4 h 76"/>
                  <a:gd name="T16" fmla="*/ 85 w 112"/>
                  <a:gd name="T17" fmla="*/ 8 h 76"/>
                  <a:gd name="T18" fmla="*/ 95 w 112"/>
                  <a:gd name="T19" fmla="*/ 16 h 76"/>
                  <a:gd name="T20" fmla="*/ 102 w 112"/>
                  <a:gd name="T21" fmla="*/ 26 h 76"/>
                  <a:gd name="T22" fmla="*/ 109 w 112"/>
                  <a:gd name="T23" fmla="*/ 38 h 76"/>
                  <a:gd name="T24" fmla="*/ 112 w 112"/>
                  <a:gd name="T25" fmla="*/ 50 h 76"/>
                  <a:gd name="T26" fmla="*/ 112 w 112"/>
                  <a:gd name="T27" fmla="*/ 64 h 76"/>
                  <a:gd name="T28" fmla="*/ 109 w 112"/>
                  <a:gd name="T29" fmla="*/ 76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2"/>
                  <a:gd name="T46" fmla="*/ 0 h 76"/>
                  <a:gd name="T47" fmla="*/ 112 w 112"/>
                  <a:gd name="T48" fmla="*/ 76 h 7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2" h="76">
                    <a:moveTo>
                      <a:pt x="0" y="40"/>
                    </a:moveTo>
                    <a:lnTo>
                      <a:pt x="5" y="28"/>
                    </a:lnTo>
                    <a:lnTo>
                      <a:pt x="13" y="18"/>
                    </a:lnTo>
                    <a:lnTo>
                      <a:pt x="22" y="10"/>
                    </a:lnTo>
                    <a:lnTo>
                      <a:pt x="35" y="4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4"/>
                    </a:lnTo>
                    <a:lnTo>
                      <a:pt x="85" y="8"/>
                    </a:lnTo>
                    <a:lnTo>
                      <a:pt x="95" y="16"/>
                    </a:lnTo>
                    <a:lnTo>
                      <a:pt x="102" y="26"/>
                    </a:lnTo>
                    <a:lnTo>
                      <a:pt x="109" y="38"/>
                    </a:lnTo>
                    <a:lnTo>
                      <a:pt x="112" y="50"/>
                    </a:lnTo>
                    <a:lnTo>
                      <a:pt x="112" y="64"/>
                    </a:lnTo>
                    <a:lnTo>
                      <a:pt x="109" y="7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1" name="Freeform 1363"/>
              <p:cNvSpPr>
                <a:spLocks/>
              </p:cNvSpPr>
              <p:nvPr/>
            </p:nvSpPr>
            <p:spPr bwMode="auto">
              <a:xfrm>
                <a:off x="3598" y="3015"/>
                <a:ext cx="36" cy="66"/>
              </a:xfrm>
              <a:custGeom>
                <a:avLst/>
                <a:gdLst>
                  <a:gd name="T0" fmla="*/ 193 w 193"/>
                  <a:gd name="T1" fmla="*/ 36 h 297"/>
                  <a:gd name="T2" fmla="*/ 139 w 193"/>
                  <a:gd name="T3" fmla="*/ 18 h 297"/>
                  <a:gd name="T4" fmla="*/ 84 w 193"/>
                  <a:gd name="T5" fmla="*/ 0 h 297"/>
                  <a:gd name="T6" fmla="*/ 0 w 193"/>
                  <a:gd name="T7" fmla="*/ 261 h 297"/>
                  <a:gd name="T8" fmla="*/ 54 w 193"/>
                  <a:gd name="T9" fmla="*/ 279 h 297"/>
                  <a:gd name="T10" fmla="*/ 109 w 193"/>
                  <a:gd name="T11" fmla="*/ 297 h 297"/>
                  <a:gd name="T12" fmla="*/ 193 w 193"/>
                  <a:gd name="T13" fmla="*/ 36 h 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97"/>
                  <a:gd name="T23" fmla="*/ 193 w 193"/>
                  <a:gd name="T24" fmla="*/ 297 h 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97">
                    <a:moveTo>
                      <a:pt x="193" y="36"/>
                    </a:moveTo>
                    <a:lnTo>
                      <a:pt x="139" y="18"/>
                    </a:lnTo>
                    <a:lnTo>
                      <a:pt x="84" y="0"/>
                    </a:lnTo>
                    <a:lnTo>
                      <a:pt x="0" y="261"/>
                    </a:lnTo>
                    <a:lnTo>
                      <a:pt x="54" y="279"/>
                    </a:lnTo>
                    <a:lnTo>
                      <a:pt x="109" y="297"/>
                    </a:lnTo>
                    <a:lnTo>
                      <a:pt x="19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2" name="Freeform 1364"/>
              <p:cNvSpPr>
                <a:spLocks/>
              </p:cNvSpPr>
              <p:nvPr/>
            </p:nvSpPr>
            <p:spPr bwMode="auto">
              <a:xfrm>
                <a:off x="3598" y="3015"/>
                <a:ext cx="36" cy="66"/>
              </a:xfrm>
              <a:custGeom>
                <a:avLst/>
                <a:gdLst>
                  <a:gd name="T0" fmla="*/ 193 w 193"/>
                  <a:gd name="T1" fmla="*/ 36 h 297"/>
                  <a:gd name="T2" fmla="*/ 139 w 193"/>
                  <a:gd name="T3" fmla="*/ 18 h 297"/>
                  <a:gd name="T4" fmla="*/ 84 w 193"/>
                  <a:gd name="T5" fmla="*/ 0 h 297"/>
                  <a:gd name="T6" fmla="*/ 0 w 193"/>
                  <a:gd name="T7" fmla="*/ 261 h 297"/>
                  <a:gd name="T8" fmla="*/ 54 w 193"/>
                  <a:gd name="T9" fmla="*/ 279 h 297"/>
                  <a:gd name="T10" fmla="*/ 109 w 193"/>
                  <a:gd name="T11" fmla="*/ 297 h 297"/>
                  <a:gd name="T12" fmla="*/ 193 w 193"/>
                  <a:gd name="T13" fmla="*/ 36 h 2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3"/>
                  <a:gd name="T22" fmla="*/ 0 h 297"/>
                  <a:gd name="T23" fmla="*/ 193 w 193"/>
                  <a:gd name="T24" fmla="*/ 297 h 2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3" h="297">
                    <a:moveTo>
                      <a:pt x="193" y="36"/>
                    </a:moveTo>
                    <a:lnTo>
                      <a:pt x="139" y="18"/>
                    </a:lnTo>
                    <a:lnTo>
                      <a:pt x="84" y="0"/>
                    </a:lnTo>
                    <a:lnTo>
                      <a:pt x="0" y="261"/>
                    </a:lnTo>
                    <a:lnTo>
                      <a:pt x="54" y="279"/>
                    </a:lnTo>
                    <a:lnTo>
                      <a:pt x="109" y="297"/>
                    </a:lnTo>
                    <a:lnTo>
                      <a:pt x="193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3" name="Freeform 1365"/>
              <p:cNvSpPr>
                <a:spLocks/>
              </p:cNvSpPr>
              <p:nvPr/>
            </p:nvSpPr>
            <p:spPr bwMode="auto">
              <a:xfrm>
                <a:off x="3607" y="3078"/>
                <a:ext cx="11" cy="6"/>
              </a:xfrm>
              <a:custGeom>
                <a:avLst/>
                <a:gdLst>
                  <a:gd name="T0" fmla="*/ 0 w 55"/>
                  <a:gd name="T1" fmla="*/ 0 h 30"/>
                  <a:gd name="T2" fmla="*/ 55 w 55"/>
                  <a:gd name="T3" fmla="*/ 18 h 30"/>
                  <a:gd name="T4" fmla="*/ 52 w 55"/>
                  <a:gd name="T5" fmla="*/ 23 h 30"/>
                  <a:gd name="T6" fmla="*/ 50 w 55"/>
                  <a:gd name="T7" fmla="*/ 30 h 30"/>
                  <a:gd name="T8" fmla="*/ 0 w 55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30"/>
                  <a:gd name="T17" fmla="*/ 55 w 55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30">
                    <a:moveTo>
                      <a:pt x="0" y="0"/>
                    </a:moveTo>
                    <a:lnTo>
                      <a:pt x="55" y="18"/>
                    </a:lnTo>
                    <a:lnTo>
                      <a:pt x="52" y="23"/>
                    </a:lnTo>
                    <a:lnTo>
                      <a:pt x="5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4" name="Freeform 1366"/>
              <p:cNvSpPr>
                <a:spLocks/>
              </p:cNvSpPr>
              <p:nvPr/>
            </p:nvSpPr>
            <p:spPr bwMode="auto">
              <a:xfrm>
                <a:off x="3618" y="3081"/>
                <a:ext cx="1" cy="3"/>
              </a:xfrm>
              <a:custGeom>
                <a:avLst/>
                <a:gdLst>
                  <a:gd name="T0" fmla="*/ 5 w 5"/>
                  <a:gd name="T1" fmla="*/ 0 h 12"/>
                  <a:gd name="T2" fmla="*/ 2 w 5"/>
                  <a:gd name="T3" fmla="*/ 5 h 12"/>
                  <a:gd name="T4" fmla="*/ 0 w 5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12"/>
                  <a:gd name="T11" fmla="*/ 5 w 5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12">
                    <a:moveTo>
                      <a:pt x="5" y="0"/>
                    </a:moveTo>
                    <a:lnTo>
                      <a:pt x="2" y="5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5" name="Freeform 1367"/>
              <p:cNvSpPr>
                <a:spLocks/>
              </p:cNvSpPr>
              <p:nvPr/>
            </p:nvSpPr>
            <p:spPr bwMode="auto">
              <a:xfrm>
                <a:off x="3577" y="3070"/>
                <a:ext cx="41" cy="55"/>
              </a:xfrm>
              <a:custGeom>
                <a:avLst/>
                <a:gdLst>
                  <a:gd name="T0" fmla="*/ 212 w 212"/>
                  <a:gd name="T1" fmla="*/ 60 h 246"/>
                  <a:gd name="T2" fmla="*/ 162 w 212"/>
                  <a:gd name="T3" fmla="*/ 30 h 246"/>
                  <a:gd name="T4" fmla="*/ 112 w 212"/>
                  <a:gd name="T5" fmla="*/ 0 h 246"/>
                  <a:gd name="T6" fmla="*/ 0 w 212"/>
                  <a:gd name="T7" fmla="*/ 186 h 246"/>
                  <a:gd name="T8" fmla="*/ 50 w 212"/>
                  <a:gd name="T9" fmla="*/ 216 h 246"/>
                  <a:gd name="T10" fmla="*/ 100 w 212"/>
                  <a:gd name="T11" fmla="*/ 246 h 246"/>
                  <a:gd name="T12" fmla="*/ 212 w 212"/>
                  <a:gd name="T13" fmla="*/ 60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2"/>
                  <a:gd name="T22" fmla="*/ 0 h 246"/>
                  <a:gd name="T23" fmla="*/ 212 w 212"/>
                  <a:gd name="T24" fmla="*/ 246 h 2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2" h="246">
                    <a:moveTo>
                      <a:pt x="212" y="60"/>
                    </a:moveTo>
                    <a:lnTo>
                      <a:pt x="162" y="30"/>
                    </a:lnTo>
                    <a:lnTo>
                      <a:pt x="112" y="0"/>
                    </a:lnTo>
                    <a:lnTo>
                      <a:pt x="0" y="186"/>
                    </a:lnTo>
                    <a:lnTo>
                      <a:pt x="50" y="216"/>
                    </a:lnTo>
                    <a:lnTo>
                      <a:pt x="100" y="246"/>
                    </a:lnTo>
                    <a:lnTo>
                      <a:pt x="2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6" name="Freeform 1368"/>
              <p:cNvSpPr>
                <a:spLocks/>
              </p:cNvSpPr>
              <p:nvPr/>
            </p:nvSpPr>
            <p:spPr bwMode="auto">
              <a:xfrm>
                <a:off x="3577" y="3070"/>
                <a:ext cx="41" cy="55"/>
              </a:xfrm>
              <a:custGeom>
                <a:avLst/>
                <a:gdLst>
                  <a:gd name="T0" fmla="*/ 212 w 212"/>
                  <a:gd name="T1" fmla="*/ 60 h 246"/>
                  <a:gd name="T2" fmla="*/ 162 w 212"/>
                  <a:gd name="T3" fmla="*/ 30 h 246"/>
                  <a:gd name="T4" fmla="*/ 112 w 212"/>
                  <a:gd name="T5" fmla="*/ 0 h 246"/>
                  <a:gd name="T6" fmla="*/ 0 w 212"/>
                  <a:gd name="T7" fmla="*/ 186 h 246"/>
                  <a:gd name="T8" fmla="*/ 50 w 212"/>
                  <a:gd name="T9" fmla="*/ 216 h 246"/>
                  <a:gd name="T10" fmla="*/ 100 w 212"/>
                  <a:gd name="T11" fmla="*/ 246 h 246"/>
                  <a:gd name="T12" fmla="*/ 212 w 212"/>
                  <a:gd name="T13" fmla="*/ 60 h 2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2"/>
                  <a:gd name="T22" fmla="*/ 0 h 246"/>
                  <a:gd name="T23" fmla="*/ 212 w 212"/>
                  <a:gd name="T24" fmla="*/ 246 h 2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2" h="246">
                    <a:moveTo>
                      <a:pt x="212" y="60"/>
                    </a:moveTo>
                    <a:lnTo>
                      <a:pt x="162" y="30"/>
                    </a:lnTo>
                    <a:lnTo>
                      <a:pt x="112" y="0"/>
                    </a:lnTo>
                    <a:lnTo>
                      <a:pt x="0" y="186"/>
                    </a:lnTo>
                    <a:lnTo>
                      <a:pt x="50" y="216"/>
                    </a:lnTo>
                    <a:lnTo>
                      <a:pt x="100" y="246"/>
                    </a:lnTo>
                    <a:lnTo>
                      <a:pt x="212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7" name="Freeform 1369"/>
              <p:cNvSpPr>
                <a:spLocks/>
              </p:cNvSpPr>
              <p:nvPr/>
            </p:nvSpPr>
            <p:spPr bwMode="auto">
              <a:xfrm>
                <a:off x="3586" y="3119"/>
                <a:ext cx="11" cy="9"/>
              </a:xfrm>
              <a:custGeom>
                <a:avLst/>
                <a:gdLst>
                  <a:gd name="T0" fmla="*/ 0 w 50"/>
                  <a:gd name="T1" fmla="*/ 0 h 44"/>
                  <a:gd name="T2" fmla="*/ 50 w 50"/>
                  <a:gd name="T3" fmla="*/ 30 h 44"/>
                  <a:gd name="T4" fmla="*/ 46 w 50"/>
                  <a:gd name="T5" fmla="*/ 36 h 44"/>
                  <a:gd name="T6" fmla="*/ 38 w 50"/>
                  <a:gd name="T7" fmla="*/ 44 h 44"/>
                  <a:gd name="T8" fmla="*/ 0 w 50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44"/>
                  <a:gd name="T17" fmla="*/ 50 w 50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44">
                    <a:moveTo>
                      <a:pt x="0" y="0"/>
                    </a:moveTo>
                    <a:lnTo>
                      <a:pt x="50" y="30"/>
                    </a:lnTo>
                    <a:lnTo>
                      <a:pt x="46" y="36"/>
                    </a:lnTo>
                    <a:lnTo>
                      <a:pt x="38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8" name="Freeform 1370"/>
              <p:cNvSpPr>
                <a:spLocks/>
              </p:cNvSpPr>
              <p:nvPr/>
            </p:nvSpPr>
            <p:spPr bwMode="auto">
              <a:xfrm>
                <a:off x="3594" y="3125"/>
                <a:ext cx="3" cy="3"/>
              </a:xfrm>
              <a:custGeom>
                <a:avLst/>
                <a:gdLst>
                  <a:gd name="T0" fmla="*/ 12 w 12"/>
                  <a:gd name="T1" fmla="*/ 0 h 14"/>
                  <a:gd name="T2" fmla="*/ 8 w 12"/>
                  <a:gd name="T3" fmla="*/ 6 h 14"/>
                  <a:gd name="T4" fmla="*/ 0 w 12"/>
                  <a:gd name="T5" fmla="*/ 14 h 14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4"/>
                  <a:gd name="T11" fmla="*/ 12 w 12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4">
                    <a:moveTo>
                      <a:pt x="12" y="0"/>
                    </a:moveTo>
                    <a:lnTo>
                      <a:pt x="8" y="6"/>
                    </a:lnTo>
                    <a:lnTo>
                      <a:pt x="0" y="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19" name="Freeform 1371"/>
              <p:cNvSpPr>
                <a:spLocks/>
              </p:cNvSpPr>
              <p:nvPr/>
            </p:nvSpPr>
            <p:spPr bwMode="auto">
              <a:xfrm>
                <a:off x="3560" y="3109"/>
                <a:ext cx="34" cy="41"/>
              </a:xfrm>
              <a:custGeom>
                <a:avLst/>
                <a:gdLst>
                  <a:gd name="T0" fmla="*/ 182 w 182"/>
                  <a:gd name="T1" fmla="*/ 87 h 179"/>
                  <a:gd name="T2" fmla="*/ 144 w 182"/>
                  <a:gd name="T3" fmla="*/ 43 h 179"/>
                  <a:gd name="T4" fmla="*/ 106 w 182"/>
                  <a:gd name="T5" fmla="*/ 0 h 179"/>
                  <a:gd name="T6" fmla="*/ 0 w 182"/>
                  <a:gd name="T7" fmla="*/ 92 h 179"/>
                  <a:gd name="T8" fmla="*/ 38 w 182"/>
                  <a:gd name="T9" fmla="*/ 136 h 179"/>
                  <a:gd name="T10" fmla="*/ 75 w 182"/>
                  <a:gd name="T11" fmla="*/ 179 h 179"/>
                  <a:gd name="T12" fmla="*/ 182 w 182"/>
                  <a:gd name="T13" fmla="*/ 87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179"/>
                  <a:gd name="T23" fmla="*/ 182 w 182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179">
                    <a:moveTo>
                      <a:pt x="182" y="87"/>
                    </a:moveTo>
                    <a:lnTo>
                      <a:pt x="144" y="43"/>
                    </a:lnTo>
                    <a:lnTo>
                      <a:pt x="106" y="0"/>
                    </a:lnTo>
                    <a:lnTo>
                      <a:pt x="0" y="92"/>
                    </a:lnTo>
                    <a:lnTo>
                      <a:pt x="38" y="136"/>
                    </a:lnTo>
                    <a:lnTo>
                      <a:pt x="75" y="179"/>
                    </a:lnTo>
                    <a:lnTo>
                      <a:pt x="182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0" name="Freeform 1372"/>
              <p:cNvSpPr>
                <a:spLocks/>
              </p:cNvSpPr>
              <p:nvPr/>
            </p:nvSpPr>
            <p:spPr bwMode="auto">
              <a:xfrm>
                <a:off x="3560" y="3109"/>
                <a:ext cx="34" cy="41"/>
              </a:xfrm>
              <a:custGeom>
                <a:avLst/>
                <a:gdLst>
                  <a:gd name="T0" fmla="*/ 182 w 182"/>
                  <a:gd name="T1" fmla="*/ 87 h 179"/>
                  <a:gd name="T2" fmla="*/ 144 w 182"/>
                  <a:gd name="T3" fmla="*/ 43 h 179"/>
                  <a:gd name="T4" fmla="*/ 106 w 182"/>
                  <a:gd name="T5" fmla="*/ 0 h 179"/>
                  <a:gd name="T6" fmla="*/ 0 w 182"/>
                  <a:gd name="T7" fmla="*/ 92 h 179"/>
                  <a:gd name="T8" fmla="*/ 38 w 182"/>
                  <a:gd name="T9" fmla="*/ 136 h 179"/>
                  <a:gd name="T10" fmla="*/ 75 w 182"/>
                  <a:gd name="T11" fmla="*/ 179 h 179"/>
                  <a:gd name="T12" fmla="*/ 182 w 182"/>
                  <a:gd name="T13" fmla="*/ 87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179"/>
                  <a:gd name="T23" fmla="*/ 182 w 182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179">
                    <a:moveTo>
                      <a:pt x="182" y="87"/>
                    </a:moveTo>
                    <a:lnTo>
                      <a:pt x="144" y="43"/>
                    </a:lnTo>
                    <a:lnTo>
                      <a:pt x="106" y="0"/>
                    </a:lnTo>
                    <a:lnTo>
                      <a:pt x="0" y="92"/>
                    </a:lnTo>
                    <a:lnTo>
                      <a:pt x="38" y="136"/>
                    </a:lnTo>
                    <a:lnTo>
                      <a:pt x="75" y="179"/>
                    </a:lnTo>
                    <a:lnTo>
                      <a:pt x="182" y="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1" name="Freeform 1373"/>
              <p:cNvSpPr>
                <a:spLocks/>
              </p:cNvSpPr>
              <p:nvPr/>
            </p:nvSpPr>
            <p:spPr bwMode="auto">
              <a:xfrm>
                <a:off x="3567" y="3139"/>
                <a:ext cx="7" cy="13"/>
              </a:xfrm>
              <a:custGeom>
                <a:avLst/>
                <a:gdLst>
                  <a:gd name="T0" fmla="*/ 0 w 37"/>
                  <a:gd name="T1" fmla="*/ 0 h 55"/>
                  <a:gd name="T2" fmla="*/ 37 w 37"/>
                  <a:gd name="T3" fmla="*/ 43 h 55"/>
                  <a:gd name="T4" fmla="*/ 32 w 37"/>
                  <a:gd name="T5" fmla="*/ 47 h 55"/>
                  <a:gd name="T6" fmla="*/ 26 w 37"/>
                  <a:gd name="T7" fmla="*/ 51 h 55"/>
                  <a:gd name="T8" fmla="*/ 15 w 37"/>
                  <a:gd name="T9" fmla="*/ 55 h 55"/>
                  <a:gd name="T10" fmla="*/ 0 w 37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"/>
                  <a:gd name="T19" fmla="*/ 0 h 55"/>
                  <a:gd name="T20" fmla="*/ 37 w 37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" h="55">
                    <a:moveTo>
                      <a:pt x="0" y="0"/>
                    </a:moveTo>
                    <a:lnTo>
                      <a:pt x="37" y="43"/>
                    </a:lnTo>
                    <a:lnTo>
                      <a:pt x="32" y="47"/>
                    </a:lnTo>
                    <a:lnTo>
                      <a:pt x="26" y="51"/>
                    </a:lnTo>
                    <a:lnTo>
                      <a:pt x="15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2" name="Freeform 1374"/>
              <p:cNvSpPr>
                <a:spLocks/>
              </p:cNvSpPr>
              <p:nvPr/>
            </p:nvSpPr>
            <p:spPr bwMode="auto">
              <a:xfrm>
                <a:off x="3569" y="3150"/>
                <a:ext cx="5" cy="2"/>
              </a:xfrm>
              <a:custGeom>
                <a:avLst/>
                <a:gdLst>
                  <a:gd name="T0" fmla="*/ 22 w 22"/>
                  <a:gd name="T1" fmla="*/ 0 h 12"/>
                  <a:gd name="T2" fmla="*/ 17 w 22"/>
                  <a:gd name="T3" fmla="*/ 4 h 12"/>
                  <a:gd name="T4" fmla="*/ 11 w 22"/>
                  <a:gd name="T5" fmla="*/ 8 h 12"/>
                  <a:gd name="T6" fmla="*/ 0 w 22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12"/>
                  <a:gd name="T14" fmla="*/ 22 w 22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12">
                    <a:moveTo>
                      <a:pt x="22" y="0"/>
                    </a:moveTo>
                    <a:lnTo>
                      <a:pt x="17" y="4"/>
                    </a:lnTo>
                    <a:lnTo>
                      <a:pt x="11" y="8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3" name="Freeform 1375"/>
              <p:cNvSpPr>
                <a:spLocks/>
              </p:cNvSpPr>
              <p:nvPr/>
            </p:nvSpPr>
            <p:spPr bwMode="auto">
              <a:xfrm>
                <a:off x="3551" y="3126"/>
                <a:ext cx="18" cy="30"/>
              </a:xfrm>
              <a:custGeom>
                <a:avLst/>
                <a:gdLst>
                  <a:gd name="T0" fmla="*/ 104 w 104"/>
                  <a:gd name="T1" fmla="*/ 111 h 132"/>
                  <a:gd name="T2" fmla="*/ 89 w 104"/>
                  <a:gd name="T3" fmla="*/ 56 h 132"/>
                  <a:gd name="T4" fmla="*/ 73 w 104"/>
                  <a:gd name="T5" fmla="*/ 0 h 132"/>
                  <a:gd name="T6" fmla="*/ 0 w 104"/>
                  <a:gd name="T7" fmla="*/ 21 h 132"/>
                  <a:gd name="T8" fmla="*/ 15 w 104"/>
                  <a:gd name="T9" fmla="*/ 77 h 132"/>
                  <a:gd name="T10" fmla="*/ 31 w 104"/>
                  <a:gd name="T11" fmla="*/ 132 h 132"/>
                  <a:gd name="T12" fmla="*/ 104 w 104"/>
                  <a:gd name="T13" fmla="*/ 111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132"/>
                  <a:gd name="T23" fmla="*/ 104 w 104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132">
                    <a:moveTo>
                      <a:pt x="104" y="111"/>
                    </a:moveTo>
                    <a:lnTo>
                      <a:pt x="89" y="56"/>
                    </a:lnTo>
                    <a:lnTo>
                      <a:pt x="73" y="0"/>
                    </a:lnTo>
                    <a:lnTo>
                      <a:pt x="0" y="21"/>
                    </a:lnTo>
                    <a:lnTo>
                      <a:pt x="15" y="77"/>
                    </a:lnTo>
                    <a:lnTo>
                      <a:pt x="31" y="132"/>
                    </a:lnTo>
                    <a:lnTo>
                      <a:pt x="104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4" name="Freeform 1376"/>
              <p:cNvSpPr>
                <a:spLocks/>
              </p:cNvSpPr>
              <p:nvPr/>
            </p:nvSpPr>
            <p:spPr bwMode="auto">
              <a:xfrm>
                <a:off x="3551" y="3126"/>
                <a:ext cx="18" cy="30"/>
              </a:xfrm>
              <a:custGeom>
                <a:avLst/>
                <a:gdLst>
                  <a:gd name="T0" fmla="*/ 104 w 104"/>
                  <a:gd name="T1" fmla="*/ 111 h 132"/>
                  <a:gd name="T2" fmla="*/ 89 w 104"/>
                  <a:gd name="T3" fmla="*/ 56 h 132"/>
                  <a:gd name="T4" fmla="*/ 73 w 104"/>
                  <a:gd name="T5" fmla="*/ 0 h 132"/>
                  <a:gd name="T6" fmla="*/ 0 w 104"/>
                  <a:gd name="T7" fmla="*/ 21 h 132"/>
                  <a:gd name="T8" fmla="*/ 15 w 104"/>
                  <a:gd name="T9" fmla="*/ 77 h 132"/>
                  <a:gd name="T10" fmla="*/ 31 w 104"/>
                  <a:gd name="T11" fmla="*/ 132 h 132"/>
                  <a:gd name="T12" fmla="*/ 104 w 104"/>
                  <a:gd name="T13" fmla="*/ 111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132"/>
                  <a:gd name="T23" fmla="*/ 104 w 104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132">
                    <a:moveTo>
                      <a:pt x="104" y="111"/>
                    </a:moveTo>
                    <a:lnTo>
                      <a:pt x="89" y="56"/>
                    </a:lnTo>
                    <a:lnTo>
                      <a:pt x="73" y="0"/>
                    </a:lnTo>
                    <a:lnTo>
                      <a:pt x="0" y="21"/>
                    </a:lnTo>
                    <a:lnTo>
                      <a:pt x="15" y="77"/>
                    </a:lnTo>
                    <a:lnTo>
                      <a:pt x="31" y="132"/>
                    </a:lnTo>
                    <a:lnTo>
                      <a:pt x="104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5" name="Freeform 1377"/>
              <p:cNvSpPr>
                <a:spLocks/>
              </p:cNvSpPr>
              <p:nvPr/>
            </p:nvSpPr>
            <p:spPr bwMode="auto">
              <a:xfrm>
                <a:off x="3543" y="3131"/>
                <a:ext cx="13" cy="27"/>
              </a:xfrm>
              <a:custGeom>
                <a:avLst/>
                <a:gdLst>
                  <a:gd name="T0" fmla="*/ 57 w 73"/>
                  <a:gd name="T1" fmla="*/ 56 h 113"/>
                  <a:gd name="T2" fmla="*/ 73 w 73"/>
                  <a:gd name="T3" fmla="*/ 111 h 113"/>
                  <a:gd name="T4" fmla="*/ 61 w 73"/>
                  <a:gd name="T5" fmla="*/ 113 h 113"/>
                  <a:gd name="T6" fmla="*/ 47 w 73"/>
                  <a:gd name="T7" fmla="*/ 112 h 113"/>
                  <a:gd name="T8" fmla="*/ 35 w 73"/>
                  <a:gd name="T9" fmla="*/ 109 h 113"/>
                  <a:gd name="T10" fmla="*/ 24 w 73"/>
                  <a:gd name="T11" fmla="*/ 102 h 113"/>
                  <a:gd name="T12" fmla="*/ 14 w 73"/>
                  <a:gd name="T13" fmla="*/ 95 h 113"/>
                  <a:gd name="T14" fmla="*/ 6 w 73"/>
                  <a:gd name="T15" fmla="*/ 83 h 113"/>
                  <a:gd name="T16" fmla="*/ 2 w 73"/>
                  <a:gd name="T17" fmla="*/ 71 h 113"/>
                  <a:gd name="T18" fmla="*/ 0 w 73"/>
                  <a:gd name="T19" fmla="*/ 59 h 113"/>
                  <a:gd name="T20" fmla="*/ 1 w 73"/>
                  <a:gd name="T21" fmla="*/ 46 h 113"/>
                  <a:gd name="T22" fmla="*/ 4 w 73"/>
                  <a:gd name="T23" fmla="*/ 33 h 113"/>
                  <a:gd name="T24" fmla="*/ 11 w 73"/>
                  <a:gd name="T25" fmla="*/ 22 h 113"/>
                  <a:gd name="T26" fmla="*/ 19 w 73"/>
                  <a:gd name="T27" fmla="*/ 12 h 113"/>
                  <a:gd name="T28" fmla="*/ 30 w 73"/>
                  <a:gd name="T29" fmla="*/ 5 h 113"/>
                  <a:gd name="T30" fmla="*/ 42 w 73"/>
                  <a:gd name="T31" fmla="*/ 0 h 113"/>
                  <a:gd name="T32" fmla="*/ 57 w 73"/>
                  <a:gd name="T33" fmla="*/ 56 h 1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3"/>
                  <a:gd name="T52" fmla="*/ 0 h 113"/>
                  <a:gd name="T53" fmla="*/ 73 w 73"/>
                  <a:gd name="T54" fmla="*/ 113 h 1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3" h="113">
                    <a:moveTo>
                      <a:pt x="57" y="56"/>
                    </a:moveTo>
                    <a:lnTo>
                      <a:pt x="73" y="111"/>
                    </a:lnTo>
                    <a:lnTo>
                      <a:pt x="61" y="113"/>
                    </a:lnTo>
                    <a:lnTo>
                      <a:pt x="47" y="112"/>
                    </a:lnTo>
                    <a:lnTo>
                      <a:pt x="35" y="109"/>
                    </a:lnTo>
                    <a:lnTo>
                      <a:pt x="24" y="102"/>
                    </a:lnTo>
                    <a:lnTo>
                      <a:pt x="14" y="95"/>
                    </a:lnTo>
                    <a:lnTo>
                      <a:pt x="6" y="83"/>
                    </a:lnTo>
                    <a:lnTo>
                      <a:pt x="2" y="71"/>
                    </a:lnTo>
                    <a:lnTo>
                      <a:pt x="0" y="59"/>
                    </a:lnTo>
                    <a:lnTo>
                      <a:pt x="1" y="46"/>
                    </a:lnTo>
                    <a:lnTo>
                      <a:pt x="4" y="33"/>
                    </a:lnTo>
                    <a:lnTo>
                      <a:pt x="11" y="22"/>
                    </a:lnTo>
                    <a:lnTo>
                      <a:pt x="19" y="12"/>
                    </a:lnTo>
                    <a:lnTo>
                      <a:pt x="30" y="5"/>
                    </a:lnTo>
                    <a:lnTo>
                      <a:pt x="42" y="0"/>
                    </a:lnTo>
                    <a:lnTo>
                      <a:pt x="57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6" name="Freeform 1378"/>
              <p:cNvSpPr>
                <a:spLocks/>
              </p:cNvSpPr>
              <p:nvPr/>
            </p:nvSpPr>
            <p:spPr bwMode="auto">
              <a:xfrm>
                <a:off x="3543" y="3131"/>
                <a:ext cx="13" cy="27"/>
              </a:xfrm>
              <a:custGeom>
                <a:avLst/>
                <a:gdLst>
                  <a:gd name="T0" fmla="*/ 73 w 73"/>
                  <a:gd name="T1" fmla="*/ 111 h 113"/>
                  <a:gd name="T2" fmla="*/ 61 w 73"/>
                  <a:gd name="T3" fmla="*/ 113 h 113"/>
                  <a:gd name="T4" fmla="*/ 47 w 73"/>
                  <a:gd name="T5" fmla="*/ 112 h 113"/>
                  <a:gd name="T6" fmla="*/ 35 w 73"/>
                  <a:gd name="T7" fmla="*/ 109 h 113"/>
                  <a:gd name="T8" fmla="*/ 24 w 73"/>
                  <a:gd name="T9" fmla="*/ 102 h 113"/>
                  <a:gd name="T10" fmla="*/ 14 w 73"/>
                  <a:gd name="T11" fmla="*/ 95 h 113"/>
                  <a:gd name="T12" fmla="*/ 6 w 73"/>
                  <a:gd name="T13" fmla="*/ 83 h 113"/>
                  <a:gd name="T14" fmla="*/ 2 w 73"/>
                  <a:gd name="T15" fmla="*/ 71 h 113"/>
                  <a:gd name="T16" fmla="*/ 0 w 73"/>
                  <a:gd name="T17" fmla="*/ 59 h 113"/>
                  <a:gd name="T18" fmla="*/ 1 w 73"/>
                  <a:gd name="T19" fmla="*/ 46 h 113"/>
                  <a:gd name="T20" fmla="*/ 4 w 73"/>
                  <a:gd name="T21" fmla="*/ 33 h 113"/>
                  <a:gd name="T22" fmla="*/ 11 w 73"/>
                  <a:gd name="T23" fmla="*/ 22 h 113"/>
                  <a:gd name="T24" fmla="*/ 19 w 73"/>
                  <a:gd name="T25" fmla="*/ 12 h 113"/>
                  <a:gd name="T26" fmla="*/ 30 w 73"/>
                  <a:gd name="T27" fmla="*/ 5 h 113"/>
                  <a:gd name="T28" fmla="*/ 42 w 73"/>
                  <a:gd name="T29" fmla="*/ 0 h 1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3"/>
                  <a:gd name="T46" fmla="*/ 0 h 113"/>
                  <a:gd name="T47" fmla="*/ 73 w 73"/>
                  <a:gd name="T48" fmla="*/ 113 h 11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3" h="113">
                    <a:moveTo>
                      <a:pt x="73" y="111"/>
                    </a:moveTo>
                    <a:lnTo>
                      <a:pt x="61" y="113"/>
                    </a:lnTo>
                    <a:lnTo>
                      <a:pt x="47" y="112"/>
                    </a:lnTo>
                    <a:lnTo>
                      <a:pt x="35" y="109"/>
                    </a:lnTo>
                    <a:lnTo>
                      <a:pt x="24" y="102"/>
                    </a:lnTo>
                    <a:lnTo>
                      <a:pt x="14" y="95"/>
                    </a:lnTo>
                    <a:lnTo>
                      <a:pt x="6" y="83"/>
                    </a:lnTo>
                    <a:lnTo>
                      <a:pt x="2" y="71"/>
                    </a:lnTo>
                    <a:lnTo>
                      <a:pt x="0" y="59"/>
                    </a:lnTo>
                    <a:lnTo>
                      <a:pt x="1" y="46"/>
                    </a:lnTo>
                    <a:lnTo>
                      <a:pt x="4" y="33"/>
                    </a:lnTo>
                    <a:lnTo>
                      <a:pt x="11" y="22"/>
                    </a:lnTo>
                    <a:lnTo>
                      <a:pt x="19" y="12"/>
                    </a:lnTo>
                    <a:lnTo>
                      <a:pt x="30" y="5"/>
                    </a:lnTo>
                    <a:lnTo>
                      <a:pt x="4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7" name="Freeform 1471"/>
              <p:cNvSpPr>
                <a:spLocks/>
              </p:cNvSpPr>
              <p:nvPr/>
            </p:nvSpPr>
            <p:spPr bwMode="auto">
              <a:xfrm>
                <a:off x="3482" y="2717"/>
                <a:ext cx="42" cy="91"/>
              </a:xfrm>
              <a:custGeom>
                <a:avLst/>
                <a:gdLst>
                  <a:gd name="T0" fmla="*/ 126 w 221"/>
                  <a:gd name="T1" fmla="*/ 403 h 403"/>
                  <a:gd name="T2" fmla="*/ 221 w 221"/>
                  <a:gd name="T3" fmla="*/ 0 h 403"/>
                  <a:gd name="T4" fmla="*/ 0 w 221"/>
                  <a:gd name="T5" fmla="*/ 351 h 403"/>
                  <a:gd name="T6" fmla="*/ 126 w 221"/>
                  <a:gd name="T7" fmla="*/ 403 h 40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1"/>
                  <a:gd name="T13" fmla="*/ 0 h 403"/>
                  <a:gd name="T14" fmla="*/ 221 w 221"/>
                  <a:gd name="T15" fmla="*/ 403 h 40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1" h="403">
                    <a:moveTo>
                      <a:pt x="126" y="403"/>
                    </a:moveTo>
                    <a:lnTo>
                      <a:pt x="221" y="0"/>
                    </a:lnTo>
                    <a:lnTo>
                      <a:pt x="0" y="351"/>
                    </a:lnTo>
                    <a:lnTo>
                      <a:pt x="126" y="4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8" name="Freeform 1472"/>
              <p:cNvSpPr>
                <a:spLocks/>
              </p:cNvSpPr>
              <p:nvPr/>
            </p:nvSpPr>
            <p:spPr bwMode="auto">
              <a:xfrm>
                <a:off x="3464" y="2717"/>
                <a:ext cx="63" cy="136"/>
              </a:xfrm>
              <a:custGeom>
                <a:avLst/>
                <a:gdLst>
                  <a:gd name="T0" fmla="*/ 126 w 221"/>
                  <a:gd name="T1" fmla="*/ 403 h 403"/>
                  <a:gd name="T2" fmla="*/ 221 w 221"/>
                  <a:gd name="T3" fmla="*/ 0 h 403"/>
                  <a:gd name="T4" fmla="*/ 0 w 221"/>
                  <a:gd name="T5" fmla="*/ 351 h 403"/>
                  <a:gd name="T6" fmla="*/ 126 w 221"/>
                  <a:gd name="T7" fmla="*/ 403 h 40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1"/>
                  <a:gd name="T13" fmla="*/ 0 h 403"/>
                  <a:gd name="T14" fmla="*/ 221 w 221"/>
                  <a:gd name="T15" fmla="*/ 403 h 40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1" h="403">
                    <a:moveTo>
                      <a:pt x="126" y="403"/>
                    </a:moveTo>
                    <a:lnTo>
                      <a:pt x="221" y="0"/>
                    </a:lnTo>
                    <a:lnTo>
                      <a:pt x="0" y="351"/>
                    </a:lnTo>
                    <a:lnTo>
                      <a:pt x="126" y="403"/>
                    </a:lnTo>
                  </a:path>
                </a:pathLst>
              </a:custGeom>
              <a:solidFill>
                <a:schemeClr val="tx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29" name="Freeform 1483"/>
              <p:cNvSpPr>
                <a:spLocks/>
              </p:cNvSpPr>
              <p:nvPr/>
            </p:nvSpPr>
            <p:spPr bwMode="auto">
              <a:xfrm>
                <a:off x="3423" y="2920"/>
                <a:ext cx="12" cy="27"/>
              </a:xfrm>
              <a:custGeom>
                <a:avLst/>
                <a:gdLst>
                  <a:gd name="T0" fmla="*/ 0 w 58"/>
                  <a:gd name="T1" fmla="*/ 58 h 115"/>
                  <a:gd name="T2" fmla="*/ 0 w 58"/>
                  <a:gd name="T3" fmla="*/ 0 h 115"/>
                  <a:gd name="T4" fmla="*/ 13 w 58"/>
                  <a:gd name="T5" fmla="*/ 1 h 115"/>
                  <a:gd name="T6" fmla="*/ 26 w 58"/>
                  <a:gd name="T7" fmla="*/ 5 h 115"/>
                  <a:gd name="T8" fmla="*/ 36 w 58"/>
                  <a:gd name="T9" fmla="*/ 12 h 115"/>
                  <a:gd name="T10" fmla="*/ 46 w 58"/>
                  <a:gd name="T11" fmla="*/ 22 h 115"/>
                  <a:gd name="T12" fmla="*/ 52 w 58"/>
                  <a:gd name="T13" fmla="*/ 32 h 115"/>
                  <a:gd name="T14" fmla="*/ 57 w 58"/>
                  <a:gd name="T15" fmla="*/ 44 h 115"/>
                  <a:gd name="T16" fmla="*/ 58 w 58"/>
                  <a:gd name="T17" fmla="*/ 58 h 115"/>
                  <a:gd name="T18" fmla="*/ 57 w 58"/>
                  <a:gd name="T19" fmla="*/ 71 h 115"/>
                  <a:gd name="T20" fmla="*/ 52 w 58"/>
                  <a:gd name="T21" fmla="*/ 83 h 115"/>
                  <a:gd name="T22" fmla="*/ 46 w 58"/>
                  <a:gd name="T23" fmla="*/ 93 h 115"/>
                  <a:gd name="T24" fmla="*/ 36 w 58"/>
                  <a:gd name="T25" fmla="*/ 103 h 115"/>
                  <a:gd name="T26" fmla="*/ 26 w 58"/>
                  <a:gd name="T27" fmla="*/ 110 h 115"/>
                  <a:gd name="T28" fmla="*/ 13 w 58"/>
                  <a:gd name="T29" fmla="*/ 114 h 115"/>
                  <a:gd name="T30" fmla="*/ 0 w 58"/>
                  <a:gd name="T31" fmla="*/ 115 h 115"/>
                  <a:gd name="T32" fmla="*/ 0 w 58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0" y="58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3" y="114"/>
                    </a:lnTo>
                    <a:lnTo>
                      <a:pt x="0" y="115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30" name="Freeform 1484"/>
              <p:cNvSpPr>
                <a:spLocks/>
              </p:cNvSpPr>
              <p:nvPr/>
            </p:nvSpPr>
            <p:spPr bwMode="auto">
              <a:xfrm>
                <a:off x="3423" y="2920"/>
                <a:ext cx="12" cy="27"/>
              </a:xfrm>
              <a:custGeom>
                <a:avLst/>
                <a:gdLst>
                  <a:gd name="T0" fmla="*/ 0 w 58"/>
                  <a:gd name="T1" fmla="*/ 0 h 115"/>
                  <a:gd name="T2" fmla="*/ 13 w 58"/>
                  <a:gd name="T3" fmla="*/ 1 h 115"/>
                  <a:gd name="T4" fmla="*/ 26 w 58"/>
                  <a:gd name="T5" fmla="*/ 5 h 115"/>
                  <a:gd name="T6" fmla="*/ 36 w 58"/>
                  <a:gd name="T7" fmla="*/ 12 h 115"/>
                  <a:gd name="T8" fmla="*/ 46 w 58"/>
                  <a:gd name="T9" fmla="*/ 22 h 115"/>
                  <a:gd name="T10" fmla="*/ 52 w 58"/>
                  <a:gd name="T11" fmla="*/ 32 h 115"/>
                  <a:gd name="T12" fmla="*/ 57 w 58"/>
                  <a:gd name="T13" fmla="*/ 44 h 115"/>
                  <a:gd name="T14" fmla="*/ 58 w 58"/>
                  <a:gd name="T15" fmla="*/ 58 h 115"/>
                  <a:gd name="T16" fmla="*/ 57 w 58"/>
                  <a:gd name="T17" fmla="*/ 71 h 115"/>
                  <a:gd name="T18" fmla="*/ 52 w 58"/>
                  <a:gd name="T19" fmla="*/ 83 h 115"/>
                  <a:gd name="T20" fmla="*/ 46 w 58"/>
                  <a:gd name="T21" fmla="*/ 93 h 115"/>
                  <a:gd name="T22" fmla="*/ 36 w 58"/>
                  <a:gd name="T23" fmla="*/ 103 h 115"/>
                  <a:gd name="T24" fmla="*/ 26 w 58"/>
                  <a:gd name="T25" fmla="*/ 110 h 115"/>
                  <a:gd name="T26" fmla="*/ 13 w 58"/>
                  <a:gd name="T27" fmla="*/ 114 h 115"/>
                  <a:gd name="T28" fmla="*/ 0 w 58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0" y="0"/>
                    </a:moveTo>
                    <a:lnTo>
                      <a:pt x="13" y="1"/>
                    </a:lnTo>
                    <a:lnTo>
                      <a:pt x="26" y="5"/>
                    </a:lnTo>
                    <a:lnTo>
                      <a:pt x="36" y="12"/>
                    </a:lnTo>
                    <a:lnTo>
                      <a:pt x="46" y="22"/>
                    </a:lnTo>
                    <a:lnTo>
                      <a:pt x="52" y="32"/>
                    </a:lnTo>
                    <a:lnTo>
                      <a:pt x="57" y="44"/>
                    </a:lnTo>
                    <a:lnTo>
                      <a:pt x="58" y="58"/>
                    </a:lnTo>
                    <a:lnTo>
                      <a:pt x="57" y="71"/>
                    </a:lnTo>
                    <a:lnTo>
                      <a:pt x="52" y="83"/>
                    </a:lnTo>
                    <a:lnTo>
                      <a:pt x="46" y="93"/>
                    </a:lnTo>
                    <a:lnTo>
                      <a:pt x="36" y="103"/>
                    </a:lnTo>
                    <a:lnTo>
                      <a:pt x="26" y="110"/>
                    </a:lnTo>
                    <a:lnTo>
                      <a:pt x="13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31" name="Line 1513"/>
              <p:cNvSpPr>
                <a:spLocks noChangeShapeType="1"/>
              </p:cNvSpPr>
              <p:nvPr/>
            </p:nvSpPr>
            <p:spPr bwMode="auto">
              <a:xfrm>
                <a:off x="3152" y="2931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032" name="Line 1516"/>
              <p:cNvSpPr>
                <a:spLocks noChangeShapeType="1"/>
              </p:cNvSpPr>
              <p:nvPr/>
            </p:nvSpPr>
            <p:spPr bwMode="auto">
              <a:xfrm>
                <a:off x="3034" y="2931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1529"/>
          <p:cNvGrpSpPr>
            <a:grpSpLocks/>
          </p:cNvGrpSpPr>
          <p:nvPr/>
        </p:nvGrpSpPr>
        <p:grpSpPr bwMode="auto">
          <a:xfrm>
            <a:off x="2640014" y="4183063"/>
            <a:ext cx="3038475" cy="901700"/>
            <a:chOff x="703" y="2635"/>
            <a:chExt cx="1914" cy="568"/>
          </a:xfrm>
        </p:grpSpPr>
        <p:sp>
          <p:nvSpPr>
            <p:cNvPr id="39304" name="Freeform 338"/>
            <p:cNvSpPr>
              <a:spLocks/>
            </p:cNvSpPr>
            <p:nvPr/>
          </p:nvSpPr>
          <p:spPr bwMode="auto">
            <a:xfrm>
              <a:off x="2071" y="3178"/>
              <a:ext cx="11" cy="25"/>
            </a:xfrm>
            <a:custGeom>
              <a:avLst/>
              <a:gdLst>
                <a:gd name="T0" fmla="*/ 0 w 57"/>
                <a:gd name="T1" fmla="*/ 58 h 116"/>
                <a:gd name="T2" fmla="*/ 0 w 57"/>
                <a:gd name="T3" fmla="*/ 0 h 116"/>
                <a:gd name="T4" fmla="*/ 13 w 57"/>
                <a:gd name="T5" fmla="*/ 1 h 116"/>
                <a:gd name="T6" fmla="*/ 25 w 57"/>
                <a:gd name="T7" fmla="*/ 6 h 116"/>
                <a:gd name="T8" fmla="*/ 35 w 57"/>
                <a:gd name="T9" fmla="*/ 12 h 116"/>
                <a:gd name="T10" fmla="*/ 45 w 57"/>
                <a:gd name="T11" fmla="*/ 22 h 116"/>
                <a:gd name="T12" fmla="*/ 52 w 57"/>
                <a:gd name="T13" fmla="*/ 32 h 116"/>
                <a:gd name="T14" fmla="*/ 56 w 57"/>
                <a:gd name="T15" fmla="*/ 45 h 116"/>
                <a:gd name="T16" fmla="*/ 57 w 57"/>
                <a:gd name="T17" fmla="*/ 58 h 116"/>
                <a:gd name="T18" fmla="*/ 56 w 57"/>
                <a:gd name="T19" fmla="*/ 71 h 116"/>
                <a:gd name="T20" fmla="*/ 52 w 57"/>
                <a:gd name="T21" fmla="*/ 83 h 116"/>
                <a:gd name="T22" fmla="*/ 45 w 57"/>
                <a:gd name="T23" fmla="*/ 93 h 116"/>
                <a:gd name="T24" fmla="*/ 35 w 57"/>
                <a:gd name="T25" fmla="*/ 103 h 116"/>
                <a:gd name="T26" fmla="*/ 25 w 57"/>
                <a:gd name="T27" fmla="*/ 110 h 116"/>
                <a:gd name="T28" fmla="*/ 13 w 57"/>
                <a:gd name="T29" fmla="*/ 115 h 116"/>
                <a:gd name="T30" fmla="*/ 0 w 57"/>
                <a:gd name="T31" fmla="*/ 116 h 116"/>
                <a:gd name="T32" fmla="*/ 0 w 57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116"/>
                <a:gd name="T53" fmla="*/ 57 w 57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116">
                  <a:moveTo>
                    <a:pt x="0" y="58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5"/>
                  </a:lnTo>
                  <a:lnTo>
                    <a:pt x="57" y="58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05" name="Freeform 339"/>
            <p:cNvSpPr>
              <a:spLocks/>
            </p:cNvSpPr>
            <p:nvPr/>
          </p:nvSpPr>
          <p:spPr bwMode="auto">
            <a:xfrm>
              <a:off x="2071" y="3178"/>
              <a:ext cx="11" cy="25"/>
            </a:xfrm>
            <a:custGeom>
              <a:avLst/>
              <a:gdLst>
                <a:gd name="T0" fmla="*/ 0 w 57"/>
                <a:gd name="T1" fmla="*/ 0 h 116"/>
                <a:gd name="T2" fmla="*/ 13 w 57"/>
                <a:gd name="T3" fmla="*/ 1 h 116"/>
                <a:gd name="T4" fmla="*/ 25 w 57"/>
                <a:gd name="T5" fmla="*/ 6 h 116"/>
                <a:gd name="T6" fmla="*/ 35 w 57"/>
                <a:gd name="T7" fmla="*/ 12 h 116"/>
                <a:gd name="T8" fmla="*/ 45 w 57"/>
                <a:gd name="T9" fmla="*/ 22 h 116"/>
                <a:gd name="T10" fmla="*/ 52 w 57"/>
                <a:gd name="T11" fmla="*/ 32 h 116"/>
                <a:gd name="T12" fmla="*/ 56 w 57"/>
                <a:gd name="T13" fmla="*/ 45 h 116"/>
                <a:gd name="T14" fmla="*/ 57 w 57"/>
                <a:gd name="T15" fmla="*/ 58 h 116"/>
                <a:gd name="T16" fmla="*/ 56 w 57"/>
                <a:gd name="T17" fmla="*/ 71 h 116"/>
                <a:gd name="T18" fmla="*/ 52 w 57"/>
                <a:gd name="T19" fmla="*/ 83 h 116"/>
                <a:gd name="T20" fmla="*/ 45 w 57"/>
                <a:gd name="T21" fmla="*/ 93 h 116"/>
                <a:gd name="T22" fmla="*/ 35 w 57"/>
                <a:gd name="T23" fmla="*/ 103 h 116"/>
                <a:gd name="T24" fmla="*/ 25 w 57"/>
                <a:gd name="T25" fmla="*/ 110 h 116"/>
                <a:gd name="T26" fmla="*/ 13 w 57"/>
                <a:gd name="T27" fmla="*/ 115 h 116"/>
                <a:gd name="T28" fmla="*/ 0 w 57"/>
                <a:gd name="T29" fmla="*/ 116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116"/>
                <a:gd name="T47" fmla="*/ 57 w 57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116">
                  <a:moveTo>
                    <a:pt x="0" y="0"/>
                  </a:moveTo>
                  <a:lnTo>
                    <a:pt x="13" y="1"/>
                  </a:lnTo>
                  <a:lnTo>
                    <a:pt x="25" y="6"/>
                  </a:lnTo>
                  <a:lnTo>
                    <a:pt x="35" y="12"/>
                  </a:lnTo>
                  <a:lnTo>
                    <a:pt x="45" y="22"/>
                  </a:lnTo>
                  <a:lnTo>
                    <a:pt x="52" y="32"/>
                  </a:lnTo>
                  <a:lnTo>
                    <a:pt x="56" y="45"/>
                  </a:lnTo>
                  <a:lnTo>
                    <a:pt x="57" y="58"/>
                  </a:lnTo>
                  <a:lnTo>
                    <a:pt x="56" y="71"/>
                  </a:lnTo>
                  <a:lnTo>
                    <a:pt x="52" y="83"/>
                  </a:lnTo>
                  <a:lnTo>
                    <a:pt x="45" y="93"/>
                  </a:lnTo>
                  <a:lnTo>
                    <a:pt x="35" y="103"/>
                  </a:lnTo>
                  <a:lnTo>
                    <a:pt x="25" y="110"/>
                  </a:lnTo>
                  <a:lnTo>
                    <a:pt x="13" y="115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06" name="Freeform 340"/>
            <p:cNvSpPr>
              <a:spLocks/>
            </p:cNvSpPr>
            <p:nvPr/>
          </p:nvSpPr>
          <p:spPr bwMode="auto">
            <a:xfrm>
              <a:off x="843" y="3178"/>
              <a:ext cx="1228" cy="25"/>
            </a:xfrm>
            <a:custGeom>
              <a:avLst/>
              <a:gdLst>
                <a:gd name="T0" fmla="*/ 6545 w 6545"/>
                <a:gd name="T1" fmla="*/ 116 h 116"/>
                <a:gd name="T2" fmla="*/ 6545 w 6545"/>
                <a:gd name="T3" fmla="*/ 58 h 116"/>
                <a:gd name="T4" fmla="*/ 6545 w 6545"/>
                <a:gd name="T5" fmla="*/ 0 h 116"/>
                <a:gd name="T6" fmla="*/ 0 w 6545"/>
                <a:gd name="T7" fmla="*/ 0 h 116"/>
                <a:gd name="T8" fmla="*/ 0 w 6545"/>
                <a:gd name="T9" fmla="*/ 58 h 116"/>
                <a:gd name="T10" fmla="*/ 0 w 6545"/>
                <a:gd name="T11" fmla="*/ 116 h 116"/>
                <a:gd name="T12" fmla="*/ 6545 w 6545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45"/>
                <a:gd name="T22" fmla="*/ 0 h 116"/>
                <a:gd name="T23" fmla="*/ 6545 w 6545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45" h="116">
                  <a:moveTo>
                    <a:pt x="6545" y="116"/>
                  </a:moveTo>
                  <a:lnTo>
                    <a:pt x="6545" y="58"/>
                  </a:lnTo>
                  <a:lnTo>
                    <a:pt x="6545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6545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07" name="Freeform 341"/>
            <p:cNvSpPr>
              <a:spLocks/>
            </p:cNvSpPr>
            <p:nvPr/>
          </p:nvSpPr>
          <p:spPr bwMode="auto">
            <a:xfrm>
              <a:off x="843" y="3178"/>
              <a:ext cx="1228" cy="25"/>
            </a:xfrm>
            <a:custGeom>
              <a:avLst/>
              <a:gdLst>
                <a:gd name="T0" fmla="*/ 6545 w 6545"/>
                <a:gd name="T1" fmla="*/ 116 h 116"/>
                <a:gd name="T2" fmla="*/ 6545 w 6545"/>
                <a:gd name="T3" fmla="*/ 58 h 116"/>
                <a:gd name="T4" fmla="*/ 6545 w 6545"/>
                <a:gd name="T5" fmla="*/ 0 h 116"/>
                <a:gd name="T6" fmla="*/ 0 w 6545"/>
                <a:gd name="T7" fmla="*/ 0 h 116"/>
                <a:gd name="T8" fmla="*/ 0 w 6545"/>
                <a:gd name="T9" fmla="*/ 58 h 116"/>
                <a:gd name="T10" fmla="*/ 0 w 6545"/>
                <a:gd name="T11" fmla="*/ 116 h 116"/>
                <a:gd name="T12" fmla="*/ 6545 w 6545"/>
                <a:gd name="T13" fmla="*/ 116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45"/>
                <a:gd name="T22" fmla="*/ 0 h 116"/>
                <a:gd name="T23" fmla="*/ 6545 w 6545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45" h="116">
                  <a:moveTo>
                    <a:pt x="6545" y="116"/>
                  </a:moveTo>
                  <a:lnTo>
                    <a:pt x="6545" y="58"/>
                  </a:lnTo>
                  <a:lnTo>
                    <a:pt x="6545" y="0"/>
                  </a:lnTo>
                  <a:lnTo>
                    <a:pt x="0" y="0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6545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08" name="Freeform 342"/>
            <p:cNvSpPr>
              <a:spLocks/>
            </p:cNvSpPr>
            <p:nvPr/>
          </p:nvSpPr>
          <p:spPr bwMode="auto">
            <a:xfrm>
              <a:off x="831" y="3178"/>
              <a:ext cx="12" cy="25"/>
            </a:xfrm>
            <a:custGeom>
              <a:avLst/>
              <a:gdLst>
                <a:gd name="T0" fmla="*/ 58 w 58"/>
                <a:gd name="T1" fmla="*/ 58 h 116"/>
                <a:gd name="T2" fmla="*/ 58 w 58"/>
                <a:gd name="T3" fmla="*/ 116 h 116"/>
                <a:gd name="T4" fmla="*/ 44 w 58"/>
                <a:gd name="T5" fmla="*/ 115 h 116"/>
                <a:gd name="T6" fmla="*/ 32 w 58"/>
                <a:gd name="T7" fmla="*/ 110 h 116"/>
                <a:gd name="T8" fmla="*/ 22 w 58"/>
                <a:gd name="T9" fmla="*/ 103 h 116"/>
                <a:gd name="T10" fmla="*/ 12 w 58"/>
                <a:gd name="T11" fmla="*/ 93 h 116"/>
                <a:gd name="T12" fmla="*/ 6 w 58"/>
                <a:gd name="T13" fmla="*/ 83 h 116"/>
                <a:gd name="T14" fmla="*/ 1 w 58"/>
                <a:gd name="T15" fmla="*/ 71 h 116"/>
                <a:gd name="T16" fmla="*/ 0 w 58"/>
                <a:gd name="T17" fmla="*/ 58 h 116"/>
                <a:gd name="T18" fmla="*/ 1 w 58"/>
                <a:gd name="T19" fmla="*/ 45 h 116"/>
                <a:gd name="T20" fmla="*/ 6 w 58"/>
                <a:gd name="T21" fmla="*/ 32 h 116"/>
                <a:gd name="T22" fmla="*/ 12 w 58"/>
                <a:gd name="T23" fmla="*/ 22 h 116"/>
                <a:gd name="T24" fmla="*/ 22 w 58"/>
                <a:gd name="T25" fmla="*/ 12 h 116"/>
                <a:gd name="T26" fmla="*/ 32 w 58"/>
                <a:gd name="T27" fmla="*/ 6 h 116"/>
                <a:gd name="T28" fmla="*/ 44 w 58"/>
                <a:gd name="T29" fmla="*/ 1 h 116"/>
                <a:gd name="T30" fmla="*/ 58 w 58"/>
                <a:gd name="T31" fmla="*/ 0 h 116"/>
                <a:gd name="T32" fmla="*/ 58 w 58"/>
                <a:gd name="T33" fmla="*/ 58 h 1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6"/>
                <a:gd name="T53" fmla="*/ 58 w 58"/>
                <a:gd name="T54" fmla="*/ 116 h 1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6">
                  <a:moveTo>
                    <a:pt x="58" y="58"/>
                  </a:moveTo>
                  <a:lnTo>
                    <a:pt x="58" y="116"/>
                  </a:lnTo>
                  <a:lnTo>
                    <a:pt x="44" y="115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09" name="Freeform 343"/>
            <p:cNvSpPr>
              <a:spLocks/>
            </p:cNvSpPr>
            <p:nvPr/>
          </p:nvSpPr>
          <p:spPr bwMode="auto">
            <a:xfrm>
              <a:off x="831" y="3178"/>
              <a:ext cx="12" cy="25"/>
            </a:xfrm>
            <a:custGeom>
              <a:avLst/>
              <a:gdLst>
                <a:gd name="T0" fmla="*/ 58 w 58"/>
                <a:gd name="T1" fmla="*/ 116 h 116"/>
                <a:gd name="T2" fmla="*/ 44 w 58"/>
                <a:gd name="T3" fmla="*/ 115 h 116"/>
                <a:gd name="T4" fmla="*/ 32 w 58"/>
                <a:gd name="T5" fmla="*/ 110 h 116"/>
                <a:gd name="T6" fmla="*/ 22 w 58"/>
                <a:gd name="T7" fmla="*/ 103 h 116"/>
                <a:gd name="T8" fmla="*/ 12 w 58"/>
                <a:gd name="T9" fmla="*/ 93 h 116"/>
                <a:gd name="T10" fmla="*/ 6 w 58"/>
                <a:gd name="T11" fmla="*/ 83 h 116"/>
                <a:gd name="T12" fmla="*/ 1 w 58"/>
                <a:gd name="T13" fmla="*/ 71 h 116"/>
                <a:gd name="T14" fmla="*/ 0 w 58"/>
                <a:gd name="T15" fmla="*/ 58 h 116"/>
                <a:gd name="T16" fmla="*/ 1 w 58"/>
                <a:gd name="T17" fmla="*/ 45 h 116"/>
                <a:gd name="T18" fmla="*/ 6 w 58"/>
                <a:gd name="T19" fmla="*/ 32 h 116"/>
                <a:gd name="T20" fmla="*/ 12 w 58"/>
                <a:gd name="T21" fmla="*/ 22 h 116"/>
                <a:gd name="T22" fmla="*/ 22 w 58"/>
                <a:gd name="T23" fmla="*/ 12 h 116"/>
                <a:gd name="T24" fmla="*/ 32 w 58"/>
                <a:gd name="T25" fmla="*/ 6 h 116"/>
                <a:gd name="T26" fmla="*/ 44 w 58"/>
                <a:gd name="T27" fmla="*/ 1 h 116"/>
                <a:gd name="T28" fmla="*/ 58 w 58"/>
                <a:gd name="T29" fmla="*/ 0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6"/>
                <a:gd name="T47" fmla="*/ 58 w 58"/>
                <a:gd name="T48" fmla="*/ 116 h 1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6">
                  <a:moveTo>
                    <a:pt x="58" y="116"/>
                  </a:moveTo>
                  <a:lnTo>
                    <a:pt x="44" y="115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6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0" name="Freeform 344"/>
            <p:cNvSpPr>
              <a:spLocks/>
            </p:cNvSpPr>
            <p:nvPr/>
          </p:nvSpPr>
          <p:spPr bwMode="auto">
            <a:xfrm>
              <a:off x="1784" y="2635"/>
              <a:ext cx="12" cy="25"/>
            </a:xfrm>
            <a:custGeom>
              <a:avLst/>
              <a:gdLst>
                <a:gd name="T0" fmla="*/ 0 w 58"/>
                <a:gd name="T1" fmla="*/ 57 h 115"/>
                <a:gd name="T2" fmla="*/ 0 w 58"/>
                <a:gd name="T3" fmla="*/ 0 h 115"/>
                <a:gd name="T4" fmla="*/ 13 w 58"/>
                <a:gd name="T5" fmla="*/ 1 h 115"/>
                <a:gd name="T6" fmla="*/ 26 w 58"/>
                <a:gd name="T7" fmla="*/ 5 h 115"/>
                <a:gd name="T8" fmla="*/ 36 w 58"/>
                <a:gd name="T9" fmla="*/ 12 h 115"/>
                <a:gd name="T10" fmla="*/ 46 w 58"/>
                <a:gd name="T11" fmla="*/ 22 h 115"/>
                <a:gd name="T12" fmla="*/ 52 w 58"/>
                <a:gd name="T13" fmla="*/ 32 h 115"/>
                <a:gd name="T14" fmla="*/ 57 w 58"/>
                <a:gd name="T15" fmla="*/ 44 h 115"/>
                <a:gd name="T16" fmla="*/ 58 w 58"/>
                <a:gd name="T17" fmla="*/ 57 h 115"/>
                <a:gd name="T18" fmla="*/ 57 w 58"/>
                <a:gd name="T19" fmla="*/ 71 h 115"/>
                <a:gd name="T20" fmla="*/ 52 w 58"/>
                <a:gd name="T21" fmla="*/ 83 h 115"/>
                <a:gd name="T22" fmla="*/ 46 w 58"/>
                <a:gd name="T23" fmla="*/ 93 h 115"/>
                <a:gd name="T24" fmla="*/ 36 w 58"/>
                <a:gd name="T25" fmla="*/ 103 h 115"/>
                <a:gd name="T26" fmla="*/ 26 w 58"/>
                <a:gd name="T27" fmla="*/ 110 h 115"/>
                <a:gd name="T28" fmla="*/ 13 w 58"/>
                <a:gd name="T29" fmla="*/ 114 h 115"/>
                <a:gd name="T30" fmla="*/ 0 w 58"/>
                <a:gd name="T31" fmla="*/ 115 h 115"/>
                <a:gd name="T32" fmla="*/ 0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0" y="5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1" name="Freeform 345"/>
            <p:cNvSpPr>
              <a:spLocks/>
            </p:cNvSpPr>
            <p:nvPr/>
          </p:nvSpPr>
          <p:spPr bwMode="auto">
            <a:xfrm>
              <a:off x="1784" y="2635"/>
              <a:ext cx="12" cy="25"/>
            </a:xfrm>
            <a:custGeom>
              <a:avLst/>
              <a:gdLst>
                <a:gd name="T0" fmla="*/ 0 w 58"/>
                <a:gd name="T1" fmla="*/ 0 h 115"/>
                <a:gd name="T2" fmla="*/ 13 w 58"/>
                <a:gd name="T3" fmla="*/ 1 h 115"/>
                <a:gd name="T4" fmla="*/ 26 w 58"/>
                <a:gd name="T5" fmla="*/ 5 h 115"/>
                <a:gd name="T6" fmla="*/ 36 w 58"/>
                <a:gd name="T7" fmla="*/ 12 h 115"/>
                <a:gd name="T8" fmla="*/ 46 w 58"/>
                <a:gd name="T9" fmla="*/ 22 h 115"/>
                <a:gd name="T10" fmla="*/ 52 w 58"/>
                <a:gd name="T11" fmla="*/ 32 h 115"/>
                <a:gd name="T12" fmla="*/ 57 w 58"/>
                <a:gd name="T13" fmla="*/ 44 h 115"/>
                <a:gd name="T14" fmla="*/ 58 w 58"/>
                <a:gd name="T15" fmla="*/ 57 h 115"/>
                <a:gd name="T16" fmla="*/ 57 w 58"/>
                <a:gd name="T17" fmla="*/ 71 h 115"/>
                <a:gd name="T18" fmla="*/ 52 w 58"/>
                <a:gd name="T19" fmla="*/ 83 h 115"/>
                <a:gd name="T20" fmla="*/ 46 w 58"/>
                <a:gd name="T21" fmla="*/ 93 h 115"/>
                <a:gd name="T22" fmla="*/ 36 w 58"/>
                <a:gd name="T23" fmla="*/ 103 h 115"/>
                <a:gd name="T24" fmla="*/ 26 w 58"/>
                <a:gd name="T25" fmla="*/ 110 h 115"/>
                <a:gd name="T26" fmla="*/ 13 w 58"/>
                <a:gd name="T27" fmla="*/ 114 h 115"/>
                <a:gd name="T28" fmla="*/ 0 w 58"/>
                <a:gd name="T29" fmla="*/ 115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0" y="0"/>
                  </a:moveTo>
                  <a:lnTo>
                    <a:pt x="13" y="1"/>
                  </a:lnTo>
                  <a:lnTo>
                    <a:pt x="26" y="5"/>
                  </a:lnTo>
                  <a:lnTo>
                    <a:pt x="36" y="12"/>
                  </a:lnTo>
                  <a:lnTo>
                    <a:pt x="46" y="22"/>
                  </a:lnTo>
                  <a:lnTo>
                    <a:pt x="52" y="32"/>
                  </a:lnTo>
                  <a:lnTo>
                    <a:pt x="57" y="44"/>
                  </a:lnTo>
                  <a:lnTo>
                    <a:pt x="58" y="57"/>
                  </a:lnTo>
                  <a:lnTo>
                    <a:pt x="57" y="71"/>
                  </a:lnTo>
                  <a:lnTo>
                    <a:pt x="52" y="83"/>
                  </a:lnTo>
                  <a:lnTo>
                    <a:pt x="46" y="93"/>
                  </a:lnTo>
                  <a:lnTo>
                    <a:pt x="36" y="103"/>
                  </a:lnTo>
                  <a:lnTo>
                    <a:pt x="26" y="110"/>
                  </a:lnTo>
                  <a:lnTo>
                    <a:pt x="13" y="114"/>
                  </a:lnTo>
                  <a:lnTo>
                    <a:pt x="0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2" name="Freeform 346"/>
            <p:cNvSpPr>
              <a:spLocks/>
            </p:cNvSpPr>
            <p:nvPr/>
          </p:nvSpPr>
          <p:spPr bwMode="auto">
            <a:xfrm>
              <a:off x="843" y="2635"/>
              <a:ext cx="941" cy="25"/>
            </a:xfrm>
            <a:custGeom>
              <a:avLst/>
              <a:gdLst>
                <a:gd name="T0" fmla="*/ 5016 w 5016"/>
                <a:gd name="T1" fmla="*/ 115 h 115"/>
                <a:gd name="T2" fmla="*/ 5016 w 5016"/>
                <a:gd name="T3" fmla="*/ 57 h 115"/>
                <a:gd name="T4" fmla="*/ 5016 w 5016"/>
                <a:gd name="T5" fmla="*/ 0 h 115"/>
                <a:gd name="T6" fmla="*/ 0 w 5016"/>
                <a:gd name="T7" fmla="*/ 0 h 115"/>
                <a:gd name="T8" fmla="*/ 0 w 5016"/>
                <a:gd name="T9" fmla="*/ 57 h 115"/>
                <a:gd name="T10" fmla="*/ 0 w 5016"/>
                <a:gd name="T11" fmla="*/ 115 h 115"/>
                <a:gd name="T12" fmla="*/ 5016 w 5016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16"/>
                <a:gd name="T22" fmla="*/ 0 h 115"/>
                <a:gd name="T23" fmla="*/ 5016 w 5016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16" h="115">
                  <a:moveTo>
                    <a:pt x="5016" y="115"/>
                  </a:moveTo>
                  <a:lnTo>
                    <a:pt x="5016" y="57"/>
                  </a:lnTo>
                  <a:lnTo>
                    <a:pt x="5016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5016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3" name="Freeform 347"/>
            <p:cNvSpPr>
              <a:spLocks/>
            </p:cNvSpPr>
            <p:nvPr/>
          </p:nvSpPr>
          <p:spPr bwMode="auto">
            <a:xfrm>
              <a:off x="843" y="2635"/>
              <a:ext cx="941" cy="25"/>
            </a:xfrm>
            <a:custGeom>
              <a:avLst/>
              <a:gdLst>
                <a:gd name="T0" fmla="*/ 5016 w 5016"/>
                <a:gd name="T1" fmla="*/ 115 h 115"/>
                <a:gd name="T2" fmla="*/ 5016 w 5016"/>
                <a:gd name="T3" fmla="*/ 57 h 115"/>
                <a:gd name="T4" fmla="*/ 5016 w 5016"/>
                <a:gd name="T5" fmla="*/ 0 h 115"/>
                <a:gd name="T6" fmla="*/ 0 w 5016"/>
                <a:gd name="T7" fmla="*/ 0 h 115"/>
                <a:gd name="T8" fmla="*/ 0 w 5016"/>
                <a:gd name="T9" fmla="*/ 57 h 115"/>
                <a:gd name="T10" fmla="*/ 0 w 5016"/>
                <a:gd name="T11" fmla="*/ 115 h 115"/>
                <a:gd name="T12" fmla="*/ 5016 w 5016"/>
                <a:gd name="T13" fmla="*/ 115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16"/>
                <a:gd name="T22" fmla="*/ 0 h 115"/>
                <a:gd name="T23" fmla="*/ 5016 w 5016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16" h="115">
                  <a:moveTo>
                    <a:pt x="5016" y="115"/>
                  </a:moveTo>
                  <a:lnTo>
                    <a:pt x="5016" y="57"/>
                  </a:lnTo>
                  <a:lnTo>
                    <a:pt x="5016" y="0"/>
                  </a:lnTo>
                  <a:lnTo>
                    <a:pt x="0" y="0"/>
                  </a:lnTo>
                  <a:lnTo>
                    <a:pt x="0" y="57"/>
                  </a:lnTo>
                  <a:lnTo>
                    <a:pt x="0" y="115"/>
                  </a:lnTo>
                  <a:lnTo>
                    <a:pt x="5016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4" name="Freeform 348"/>
            <p:cNvSpPr>
              <a:spLocks/>
            </p:cNvSpPr>
            <p:nvPr/>
          </p:nvSpPr>
          <p:spPr bwMode="auto">
            <a:xfrm>
              <a:off x="831" y="2635"/>
              <a:ext cx="12" cy="25"/>
            </a:xfrm>
            <a:custGeom>
              <a:avLst/>
              <a:gdLst>
                <a:gd name="T0" fmla="*/ 58 w 58"/>
                <a:gd name="T1" fmla="*/ 57 h 115"/>
                <a:gd name="T2" fmla="*/ 58 w 58"/>
                <a:gd name="T3" fmla="*/ 115 h 115"/>
                <a:gd name="T4" fmla="*/ 44 w 58"/>
                <a:gd name="T5" fmla="*/ 114 h 115"/>
                <a:gd name="T6" fmla="*/ 32 w 58"/>
                <a:gd name="T7" fmla="*/ 110 h 115"/>
                <a:gd name="T8" fmla="*/ 22 w 58"/>
                <a:gd name="T9" fmla="*/ 103 h 115"/>
                <a:gd name="T10" fmla="*/ 12 w 58"/>
                <a:gd name="T11" fmla="*/ 93 h 115"/>
                <a:gd name="T12" fmla="*/ 6 w 58"/>
                <a:gd name="T13" fmla="*/ 83 h 115"/>
                <a:gd name="T14" fmla="*/ 1 w 58"/>
                <a:gd name="T15" fmla="*/ 71 h 115"/>
                <a:gd name="T16" fmla="*/ 0 w 58"/>
                <a:gd name="T17" fmla="*/ 57 h 115"/>
                <a:gd name="T18" fmla="*/ 1 w 58"/>
                <a:gd name="T19" fmla="*/ 44 h 115"/>
                <a:gd name="T20" fmla="*/ 6 w 58"/>
                <a:gd name="T21" fmla="*/ 32 h 115"/>
                <a:gd name="T22" fmla="*/ 12 w 58"/>
                <a:gd name="T23" fmla="*/ 22 h 115"/>
                <a:gd name="T24" fmla="*/ 22 w 58"/>
                <a:gd name="T25" fmla="*/ 12 h 115"/>
                <a:gd name="T26" fmla="*/ 32 w 58"/>
                <a:gd name="T27" fmla="*/ 5 h 115"/>
                <a:gd name="T28" fmla="*/ 44 w 58"/>
                <a:gd name="T29" fmla="*/ 1 h 115"/>
                <a:gd name="T30" fmla="*/ 58 w 58"/>
                <a:gd name="T31" fmla="*/ 0 h 115"/>
                <a:gd name="T32" fmla="*/ 58 w 5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115"/>
                <a:gd name="T53" fmla="*/ 58 w 5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115">
                  <a:moveTo>
                    <a:pt x="58" y="57"/>
                  </a:moveTo>
                  <a:lnTo>
                    <a:pt x="58" y="115"/>
                  </a:ln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8" y="0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5" name="Freeform 349"/>
            <p:cNvSpPr>
              <a:spLocks/>
            </p:cNvSpPr>
            <p:nvPr/>
          </p:nvSpPr>
          <p:spPr bwMode="auto">
            <a:xfrm>
              <a:off x="831" y="2635"/>
              <a:ext cx="12" cy="25"/>
            </a:xfrm>
            <a:custGeom>
              <a:avLst/>
              <a:gdLst>
                <a:gd name="T0" fmla="*/ 58 w 58"/>
                <a:gd name="T1" fmla="*/ 115 h 115"/>
                <a:gd name="T2" fmla="*/ 44 w 58"/>
                <a:gd name="T3" fmla="*/ 114 h 115"/>
                <a:gd name="T4" fmla="*/ 32 w 58"/>
                <a:gd name="T5" fmla="*/ 110 h 115"/>
                <a:gd name="T6" fmla="*/ 22 w 58"/>
                <a:gd name="T7" fmla="*/ 103 h 115"/>
                <a:gd name="T8" fmla="*/ 12 w 58"/>
                <a:gd name="T9" fmla="*/ 93 h 115"/>
                <a:gd name="T10" fmla="*/ 6 w 58"/>
                <a:gd name="T11" fmla="*/ 83 h 115"/>
                <a:gd name="T12" fmla="*/ 1 w 58"/>
                <a:gd name="T13" fmla="*/ 71 h 115"/>
                <a:gd name="T14" fmla="*/ 0 w 58"/>
                <a:gd name="T15" fmla="*/ 57 h 115"/>
                <a:gd name="T16" fmla="*/ 1 w 58"/>
                <a:gd name="T17" fmla="*/ 44 h 115"/>
                <a:gd name="T18" fmla="*/ 6 w 58"/>
                <a:gd name="T19" fmla="*/ 32 h 115"/>
                <a:gd name="T20" fmla="*/ 12 w 58"/>
                <a:gd name="T21" fmla="*/ 22 h 115"/>
                <a:gd name="T22" fmla="*/ 22 w 58"/>
                <a:gd name="T23" fmla="*/ 12 h 115"/>
                <a:gd name="T24" fmla="*/ 32 w 58"/>
                <a:gd name="T25" fmla="*/ 5 h 115"/>
                <a:gd name="T26" fmla="*/ 44 w 58"/>
                <a:gd name="T27" fmla="*/ 1 h 115"/>
                <a:gd name="T28" fmla="*/ 58 w 58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"/>
                <a:gd name="T46" fmla="*/ 0 h 115"/>
                <a:gd name="T47" fmla="*/ 58 w 5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" h="115">
                  <a:moveTo>
                    <a:pt x="58" y="115"/>
                  </a:moveTo>
                  <a:lnTo>
                    <a:pt x="44" y="114"/>
                  </a:lnTo>
                  <a:lnTo>
                    <a:pt x="32" y="110"/>
                  </a:lnTo>
                  <a:lnTo>
                    <a:pt x="22" y="103"/>
                  </a:lnTo>
                  <a:lnTo>
                    <a:pt x="12" y="93"/>
                  </a:lnTo>
                  <a:lnTo>
                    <a:pt x="6" y="83"/>
                  </a:lnTo>
                  <a:lnTo>
                    <a:pt x="1" y="71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2" y="22"/>
                  </a:lnTo>
                  <a:lnTo>
                    <a:pt x="22" y="12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6" name="Freeform 350"/>
            <p:cNvSpPr>
              <a:spLocks/>
            </p:cNvSpPr>
            <p:nvPr/>
          </p:nvSpPr>
          <p:spPr bwMode="auto">
            <a:xfrm>
              <a:off x="831" y="2635"/>
              <a:ext cx="13" cy="25"/>
            </a:xfrm>
            <a:custGeom>
              <a:avLst/>
              <a:gdLst>
                <a:gd name="T0" fmla="*/ 58 w 68"/>
                <a:gd name="T1" fmla="*/ 57 h 114"/>
                <a:gd name="T2" fmla="*/ 48 w 68"/>
                <a:gd name="T3" fmla="*/ 114 h 114"/>
                <a:gd name="T4" fmla="*/ 36 w 68"/>
                <a:gd name="T5" fmla="*/ 111 h 114"/>
                <a:gd name="T6" fmla="*/ 24 w 68"/>
                <a:gd name="T7" fmla="*/ 104 h 114"/>
                <a:gd name="T8" fmla="*/ 14 w 68"/>
                <a:gd name="T9" fmla="*/ 96 h 114"/>
                <a:gd name="T10" fmla="*/ 7 w 68"/>
                <a:gd name="T11" fmla="*/ 85 h 114"/>
                <a:gd name="T12" fmla="*/ 2 w 68"/>
                <a:gd name="T13" fmla="*/ 73 h 114"/>
                <a:gd name="T14" fmla="*/ 0 w 68"/>
                <a:gd name="T15" fmla="*/ 61 h 114"/>
                <a:gd name="T16" fmla="*/ 1 w 68"/>
                <a:gd name="T17" fmla="*/ 47 h 114"/>
                <a:gd name="T18" fmla="*/ 4 w 68"/>
                <a:gd name="T19" fmla="*/ 35 h 114"/>
                <a:gd name="T20" fmla="*/ 11 w 68"/>
                <a:gd name="T21" fmla="*/ 24 h 114"/>
                <a:gd name="T22" fmla="*/ 19 w 68"/>
                <a:gd name="T23" fmla="*/ 14 h 114"/>
                <a:gd name="T24" fmla="*/ 30 w 68"/>
                <a:gd name="T25" fmla="*/ 6 h 114"/>
                <a:gd name="T26" fmla="*/ 42 w 68"/>
                <a:gd name="T27" fmla="*/ 2 h 114"/>
                <a:gd name="T28" fmla="*/ 54 w 68"/>
                <a:gd name="T29" fmla="*/ 0 h 114"/>
                <a:gd name="T30" fmla="*/ 68 w 68"/>
                <a:gd name="T31" fmla="*/ 1 h 114"/>
                <a:gd name="T32" fmla="*/ 58 w 68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4"/>
                <a:gd name="T53" fmla="*/ 68 w 68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4">
                  <a:moveTo>
                    <a:pt x="58" y="57"/>
                  </a:moveTo>
                  <a:lnTo>
                    <a:pt x="48" y="114"/>
                  </a:lnTo>
                  <a:lnTo>
                    <a:pt x="36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7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8" y="1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7" name="Freeform 351"/>
            <p:cNvSpPr>
              <a:spLocks/>
            </p:cNvSpPr>
            <p:nvPr/>
          </p:nvSpPr>
          <p:spPr bwMode="auto">
            <a:xfrm>
              <a:off x="831" y="2635"/>
              <a:ext cx="13" cy="25"/>
            </a:xfrm>
            <a:custGeom>
              <a:avLst/>
              <a:gdLst>
                <a:gd name="T0" fmla="*/ 48 w 68"/>
                <a:gd name="T1" fmla="*/ 114 h 114"/>
                <a:gd name="T2" fmla="*/ 36 w 68"/>
                <a:gd name="T3" fmla="*/ 111 h 114"/>
                <a:gd name="T4" fmla="*/ 24 w 68"/>
                <a:gd name="T5" fmla="*/ 104 h 114"/>
                <a:gd name="T6" fmla="*/ 14 w 68"/>
                <a:gd name="T7" fmla="*/ 96 h 114"/>
                <a:gd name="T8" fmla="*/ 7 w 68"/>
                <a:gd name="T9" fmla="*/ 85 h 114"/>
                <a:gd name="T10" fmla="*/ 2 w 68"/>
                <a:gd name="T11" fmla="*/ 73 h 114"/>
                <a:gd name="T12" fmla="*/ 0 w 68"/>
                <a:gd name="T13" fmla="*/ 61 h 114"/>
                <a:gd name="T14" fmla="*/ 1 w 68"/>
                <a:gd name="T15" fmla="*/ 47 h 114"/>
                <a:gd name="T16" fmla="*/ 4 w 68"/>
                <a:gd name="T17" fmla="*/ 35 h 114"/>
                <a:gd name="T18" fmla="*/ 11 w 68"/>
                <a:gd name="T19" fmla="*/ 24 h 114"/>
                <a:gd name="T20" fmla="*/ 19 w 68"/>
                <a:gd name="T21" fmla="*/ 14 h 114"/>
                <a:gd name="T22" fmla="*/ 30 w 68"/>
                <a:gd name="T23" fmla="*/ 6 h 114"/>
                <a:gd name="T24" fmla="*/ 42 w 68"/>
                <a:gd name="T25" fmla="*/ 2 h 114"/>
                <a:gd name="T26" fmla="*/ 54 w 68"/>
                <a:gd name="T27" fmla="*/ 0 h 114"/>
                <a:gd name="T28" fmla="*/ 68 w 68"/>
                <a:gd name="T29" fmla="*/ 1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4"/>
                <a:gd name="T47" fmla="*/ 68 w 68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4">
                  <a:moveTo>
                    <a:pt x="48" y="114"/>
                  </a:moveTo>
                  <a:lnTo>
                    <a:pt x="36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7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8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8" name="Freeform 352"/>
            <p:cNvSpPr>
              <a:spLocks/>
            </p:cNvSpPr>
            <p:nvPr/>
          </p:nvSpPr>
          <p:spPr bwMode="auto">
            <a:xfrm>
              <a:off x="841" y="2635"/>
              <a:ext cx="28" cy="29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19" name="Freeform 353"/>
            <p:cNvSpPr>
              <a:spLocks/>
            </p:cNvSpPr>
            <p:nvPr/>
          </p:nvSpPr>
          <p:spPr bwMode="auto">
            <a:xfrm>
              <a:off x="841" y="2635"/>
              <a:ext cx="28" cy="29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0" name="Freeform 354"/>
            <p:cNvSpPr>
              <a:spLocks/>
            </p:cNvSpPr>
            <p:nvPr/>
          </p:nvSpPr>
          <p:spPr bwMode="auto">
            <a:xfrm>
              <a:off x="868" y="2639"/>
              <a:ext cx="5" cy="13"/>
            </a:xfrm>
            <a:custGeom>
              <a:avLst/>
              <a:gdLst>
                <a:gd name="T0" fmla="*/ 0 w 27"/>
                <a:gd name="T1" fmla="*/ 57 h 57"/>
                <a:gd name="T2" fmla="*/ 10 w 27"/>
                <a:gd name="T3" fmla="*/ 0 h 57"/>
                <a:gd name="T4" fmla="*/ 17 w 27"/>
                <a:gd name="T5" fmla="*/ 1 h 57"/>
                <a:gd name="T6" fmla="*/ 27 w 27"/>
                <a:gd name="T7" fmla="*/ 6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10" y="0"/>
                  </a:lnTo>
                  <a:lnTo>
                    <a:pt x="17" y="1"/>
                  </a:lnTo>
                  <a:lnTo>
                    <a:pt x="27" y="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1" name="Freeform 355"/>
            <p:cNvSpPr>
              <a:spLocks/>
            </p:cNvSpPr>
            <p:nvPr/>
          </p:nvSpPr>
          <p:spPr bwMode="auto">
            <a:xfrm>
              <a:off x="869" y="2639"/>
              <a:ext cx="4" cy="2"/>
            </a:xfrm>
            <a:custGeom>
              <a:avLst/>
              <a:gdLst>
                <a:gd name="T0" fmla="*/ 0 w 17"/>
                <a:gd name="T1" fmla="*/ 0 h 6"/>
                <a:gd name="T2" fmla="*/ 7 w 17"/>
                <a:gd name="T3" fmla="*/ 1 h 6"/>
                <a:gd name="T4" fmla="*/ 17 w 17"/>
                <a:gd name="T5" fmla="*/ 6 h 6"/>
                <a:gd name="T6" fmla="*/ 0 60000 65536"/>
                <a:gd name="T7" fmla="*/ 0 60000 65536"/>
                <a:gd name="T8" fmla="*/ 0 60000 65536"/>
                <a:gd name="T9" fmla="*/ 0 w 17"/>
                <a:gd name="T10" fmla="*/ 0 h 6"/>
                <a:gd name="T11" fmla="*/ 17 w 1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6">
                  <a:moveTo>
                    <a:pt x="0" y="0"/>
                  </a:moveTo>
                  <a:lnTo>
                    <a:pt x="7" y="1"/>
                  </a:lnTo>
                  <a:lnTo>
                    <a:pt x="17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2" name="Freeform 356"/>
            <p:cNvSpPr>
              <a:spLocks/>
            </p:cNvSpPr>
            <p:nvPr/>
          </p:nvSpPr>
          <p:spPr bwMode="auto">
            <a:xfrm>
              <a:off x="863" y="2641"/>
              <a:ext cx="29" cy="34"/>
            </a:xfrm>
            <a:custGeom>
              <a:avLst/>
              <a:gdLst>
                <a:gd name="T0" fmla="*/ 54 w 155"/>
                <a:gd name="T1" fmla="*/ 0 h 155"/>
                <a:gd name="T2" fmla="*/ 27 w 155"/>
                <a:gd name="T3" fmla="*/ 51 h 155"/>
                <a:gd name="T4" fmla="*/ 0 w 155"/>
                <a:gd name="T5" fmla="*/ 102 h 155"/>
                <a:gd name="T6" fmla="*/ 101 w 155"/>
                <a:gd name="T7" fmla="*/ 155 h 155"/>
                <a:gd name="T8" fmla="*/ 128 w 155"/>
                <a:gd name="T9" fmla="*/ 104 h 155"/>
                <a:gd name="T10" fmla="*/ 155 w 155"/>
                <a:gd name="T11" fmla="*/ 53 h 155"/>
                <a:gd name="T12" fmla="*/ 54 w 155"/>
                <a:gd name="T13" fmla="*/ 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55"/>
                <a:gd name="T23" fmla="*/ 155 w 155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55">
                  <a:moveTo>
                    <a:pt x="54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01" y="155"/>
                  </a:lnTo>
                  <a:lnTo>
                    <a:pt x="128" y="104"/>
                  </a:lnTo>
                  <a:lnTo>
                    <a:pt x="155" y="53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3" name="Freeform 357"/>
            <p:cNvSpPr>
              <a:spLocks/>
            </p:cNvSpPr>
            <p:nvPr/>
          </p:nvSpPr>
          <p:spPr bwMode="auto">
            <a:xfrm>
              <a:off x="863" y="2641"/>
              <a:ext cx="29" cy="34"/>
            </a:xfrm>
            <a:custGeom>
              <a:avLst/>
              <a:gdLst>
                <a:gd name="T0" fmla="*/ 54 w 155"/>
                <a:gd name="T1" fmla="*/ 0 h 155"/>
                <a:gd name="T2" fmla="*/ 27 w 155"/>
                <a:gd name="T3" fmla="*/ 51 h 155"/>
                <a:gd name="T4" fmla="*/ 0 w 155"/>
                <a:gd name="T5" fmla="*/ 102 h 155"/>
                <a:gd name="T6" fmla="*/ 101 w 155"/>
                <a:gd name="T7" fmla="*/ 155 h 155"/>
                <a:gd name="T8" fmla="*/ 128 w 155"/>
                <a:gd name="T9" fmla="*/ 104 h 155"/>
                <a:gd name="T10" fmla="*/ 155 w 155"/>
                <a:gd name="T11" fmla="*/ 53 h 155"/>
                <a:gd name="T12" fmla="*/ 54 w 155"/>
                <a:gd name="T13" fmla="*/ 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55"/>
                <a:gd name="T23" fmla="*/ 155 w 155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55">
                  <a:moveTo>
                    <a:pt x="54" y="0"/>
                  </a:moveTo>
                  <a:lnTo>
                    <a:pt x="27" y="51"/>
                  </a:lnTo>
                  <a:lnTo>
                    <a:pt x="0" y="102"/>
                  </a:lnTo>
                  <a:lnTo>
                    <a:pt x="101" y="155"/>
                  </a:lnTo>
                  <a:lnTo>
                    <a:pt x="128" y="104"/>
                  </a:lnTo>
                  <a:lnTo>
                    <a:pt x="155" y="53"/>
                  </a:lnTo>
                  <a:lnTo>
                    <a:pt x="5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4" name="Freeform 358"/>
            <p:cNvSpPr>
              <a:spLocks/>
            </p:cNvSpPr>
            <p:nvPr/>
          </p:nvSpPr>
          <p:spPr bwMode="auto">
            <a:xfrm>
              <a:off x="881" y="2652"/>
              <a:ext cx="17" cy="25"/>
            </a:xfrm>
            <a:custGeom>
              <a:avLst/>
              <a:gdLst>
                <a:gd name="T0" fmla="*/ 27 w 85"/>
                <a:gd name="T1" fmla="*/ 51 h 109"/>
                <a:gd name="T2" fmla="*/ 54 w 85"/>
                <a:gd name="T3" fmla="*/ 0 h 109"/>
                <a:gd name="T4" fmla="*/ 65 w 85"/>
                <a:gd name="T5" fmla="*/ 8 h 109"/>
                <a:gd name="T6" fmla="*/ 74 w 85"/>
                <a:gd name="T7" fmla="*/ 17 h 109"/>
                <a:gd name="T8" fmla="*/ 80 w 85"/>
                <a:gd name="T9" fmla="*/ 28 h 109"/>
                <a:gd name="T10" fmla="*/ 84 w 85"/>
                <a:gd name="T11" fmla="*/ 40 h 109"/>
                <a:gd name="T12" fmla="*/ 85 w 85"/>
                <a:gd name="T13" fmla="*/ 53 h 109"/>
                <a:gd name="T14" fmla="*/ 83 w 85"/>
                <a:gd name="T15" fmla="*/ 65 h 109"/>
                <a:gd name="T16" fmla="*/ 78 w 85"/>
                <a:gd name="T17" fmla="*/ 78 h 109"/>
                <a:gd name="T18" fmla="*/ 70 w 85"/>
                <a:gd name="T19" fmla="*/ 89 h 109"/>
                <a:gd name="T20" fmla="*/ 62 w 85"/>
                <a:gd name="T21" fmla="*/ 98 h 109"/>
                <a:gd name="T22" fmla="*/ 50 w 85"/>
                <a:gd name="T23" fmla="*/ 104 h 109"/>
                <a:gd name="T24" fmla="*/ 38 w 85"/>
                <a:gd name="T25" fmla="*/ 108 h 109"/>
                <a:gd name="T26" fmla="*/ 25 w 85"/>
                <a:gd name="T27" fmla="*/ 109 h 109"/>
                <a:gd name="T28" fmla="*/ 13 w 85"/>
                <a:gd name="T29" fmla="*/ 107 h 109"/>
                <a:gd name="T30" fmla="*/ 0 w 85"/>
                <a:gd name="T31" fmla="*/ 102 h 109"/>
                <a:gd name="T32" fmla="*/ 27 w 85"/>
                <a:gd name="T33" fmla="*/ 51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5"/>
                <a:gd name="T52" fmla="*/ 0 h 109"/>
                <a:gd name="T53" fmla="*/ 85 w 8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5" h="109">
                  <a:moveTo>
                    <a:pt x="27" y="51"/>
                  </a:moveTo>
                  <a:lnTo>
                    <a:pt x="54" y="0"/>
                  </a:lnTo>
                  <a:lnTo>
                    <a:pt x="65" y="8"/>
                  </a:lnTo>
                  <a:lnTo>
                    <a:pt x="74" y="17"/>
                  </a:lnTo>
                  <a:lnTo>
                    <a:pt x="80" y="28"/>
                  </a:lnTo>
                  <a:lnTo>
                    <a:pt x="84" y="40"/>
                  </a:lnTo>
                  <a:lnTo>
                    <a:pt x="85" y="53"/>
                  </a:lnTo>
                  <a:lnTo>
                    <a:pt x="83" y="65"/>
                  </a:lnTo>
                  <a:lnTo>
                    <a:pt x="78" y="78"/>
                  </a:lnTo>
                  <a:lnTo>
                    <a:pt x="70" y="89"/>
                  </a:lnTo>
                  <a:lnTo>
                    <a:pt x="62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5" y="109"/>
                  </a:lnTo>
                  <a:lnTo>
                    <a:pt x="13" y="107"/>
                  </a:lnTo>
                  <a:lnTo>
                    <a:pt x="0" y="102"/>
                  </a:lnTo>
                  <a:lnTo>
                    <a:pt x="2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5" name="Freeform 359"/>
            <p:cNvSpPr>
              <a:spLocks/>
            </p:cNvSpPr>
            <p:nvPr/>
          </p:nvSpPr>
          <p:spPr bwMode="auto">
            <a:xfrm>
              <a:off x="881" y="2652"/>
              <a:ext cx="17" cy="25"/>
            </a:xfrm>
            <a:custGeom>
              <a:avLst/>
              <a:gdLst>
                <a:gd name="T0" fmla="*/ 54 w 85"/>
                <a:gd name="T1" fmla="*/ 0 h 109"/>
                <a:gd name="T2" fmla="*/ 65 w 85"/>
                <a:gd name="T3" fmla="*/ 8 h 109"/>
                <a:gd name="T4" fmla="*/ 74 w 85"/>
                <a:gd name="T5" fmla="*/ 17 h 109"/>
                <a:gd name="T6" fmla="*/ 80 w 85"/>
                <a:gd name="T7" fmla="*/ 28 h 109"/>
                <a:gd name="T8" fmla="*/ 84 w 85"/>
                <a:gd name="T9" fmla="*/ 40 h 109"/>
                <a:gd name="T10" fmla="*/ 85 w 85"/>
                <a:gd name="T11" fmla="*/ 53 h 109"/>
                <a:gd name="T12" fmla="*/ 83 w 85"/>
                <a:gd name="T13" fmla="*/ 65 h 109"/>
                <a:gd name="T14" fmla="*/ 78 w 85"/>
                <a:gd name="T15" fmla="*/ 78 h 109"/>
                <a:gd name="T16" fmla="*/ 70 w 85"/>
                <a:gd name="T17" fmla="*/ 89 h 109"/>
                <a:gd name="T18" fmla="*/ 62 w 85"/>
                <a:gd name="T19" fmla="*/ 98 h 109"/>
                <a:gd name="T20" fmla="*/ 50 w 85"/>
                <a:gd name="T21" fmla="*/ 104 h 109"/>
                <a:gd name="T22" fmla="*/ 38 w 85"/>
                <a:gd name="T23" fmla="*/ 108 h 109"/>
                <a:gd name="T24" fmla="*/ 25 w 85"/>
                <a:gd name="T25" fmla="*/ 109 h 109"/>
                <a:gd name="T26" fmla="*/ 13 w 85"/>
                <a:gd name="T27" fmla="*/ 107 h 109"/>
                <a:gd name="T28" fmla="*/ 0 w 85"/>
                <a:gd name="T29" fmla="*/ 102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5"/>
                <a:gd name="T46" fmla="*/ 0 h 109"/>
                <a:gd name="T47" fmla="*/ 85 w 85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5" h="109">
                  <a:moveTo>
                    <a:pt x="54" y="0"/>
                  </a:moveTo>
                  <a:lnTo>
                    <a:pt x="65" y="8"/>
                  </a:lnTo>
                  <a:lnTo>
                    <a:pt x="74" y="17"/>
                  </a:lnTo>
                  <a:lnTo>
                    <a:pt x="80" y="28"/>
                  </a:lnTo>
                  <a:lnTo>
                    <a:pt x="84" y="40"/>
                  </a:lnTo>
                  <a:lnTo>
                    <a:pt x="85" y="53"/>
                  </a:lnTo>
                  <a:lnTo>
                    <a:pt x="83" y="65"/>
                  </a:lnTo>
                  <a:lnTo>
                    <a:pt x="78" y="78"/>
                  </a:lnTo>
                  <a:lnTo>
                    <a:pt x="70" y="89"/>
                  </a:lnTo>
                  <a:lnTo>
                    <a:pt x="62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5" y="109"/>
                  </a:lnTo>
                  <a:lnTo>
                    <a:pt x="13" y="107"/>
                  </a:lnTo>
                  <a:lnTo>
                    <a:pt x="0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6" name="Freeform 360"/>
            <p:cNvSpPr>
              <a:spLocks/>
            </p:cNvSpPr>
            <p:nvPr/>
          </p:nvSpPr>
          <p:spPr bwMode="auto">
            <a:xfrm>
              <a:off x="888" y="2661"/>
              <a:ext cx="18" cy="24"/>
            </a:xfrm>
            <a:custGeom>
              <a:avLst/>
              <a:gdLst>
                <a:gd name="T0" fmla="*/ 57 w 96"/>
                <a:gd name="T1" fmla="*/ 58 h 100"/>
                <a:gd name="T2" fmla="*/ 19 w 96"/>
                <a:gd name="T3" fmla="*/ 100 h 100"/>
                <a:gd name="T4" fmla="*/ 10 w 96"/>
                <a:gd name="T5" fmla="*/ 90 h 100"/>
                <a:gd name="T6" fmla="*/ 4 w 96"/>
                <a:gd name="T7" fmla="*/ 79 h 100"/>
                <a:gd name="T8" fmla="*/ 1 w 96"/>
                <a:gd name="T9" fmla="*/ 67 h 100"/>
                <a:gd name="T10" fmla="*/ 0 w 96"/>
                <a:gd name="T11" fmla="*/ 53 h 100"/>
                <a:gd name="T12" fmla="*/ 2 w 96"/>
                <a:gd name="T13" fmla="*/ 41 h 100"/>
                <a:gd name="T14" fmla="*/ 8 w 96"/>
                <a:gd name="T15" fmla="*/ 29 h 100"/>
                <a:gd name="T16" fmla="*/ 15 w 96"/>
                <a:gd name="T17" fmla="*/ 19 h 100"/>
                <a:gd name="T18" fmla="*/ 25 w 96"/>
                <a:gd name="T19" fmla="*/ 10 h 100"/>
                <a:gd name="T20" fmla="*/ 36 w 96"/>
                <a:gd name="T21" fmla="*/ 5 h 100"/>
                <a:gd name="T22" fmla="*/ 49 w 96"/>
                <a:gd name="T23" fmla="*/ 1 h 100"/>
                <a:gd name="T24" fmla="*/ 62 w 96"/>
                <a:gd name="T25" fmla="*/ 0 h 100"/>
                <a:gd name="T26" fmla="*/ 74 w 96"/>
                <a:gd name="T27" fmla="*/ 2 h 100"/>
                <a:gd name="T28" fmla="*/ 86 w 96"/>
                <a:gd name="T29" fmla="*/ 8 h 100"/>
                <a:gd name="T30" fmla="*/ 96 w 96"/>
                <a:gd name="T31" fmla="*/ 16 h 100"/>
                <a:gd name="T32" fmla="*/ 57 w 96"/>
                <a:gd name="T33" fmla="*/ 58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6"/>
                <a:gd name="T52" fmla="*/ 0 h 100"/>
                <a:gd name="T53" fmla="*/ 96 w 96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6" h="100">
                  <a:moveTo>
                    <a:pt x="57" y="58"/>
                  </a:moveTo>
                  <a:lnTo>
                    <a:pt x="19" y="100"/>
                  </a:lnTo>
                  <a:lnTo>
                    <a:pt x="10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8" y="29"/>
                  </a:lnTo>
                  <a:lnTo>
                    <a:pt x="15" y="19"/>
                  </a:lnTo>
                  <a:lnTo>
                    <a:pt x="25" y="10"/>
                  </a:lnTo>
                  <a:lnTo>
                    <a:pt x="36" y="5"/>
                  </a:lnTo>
                  <a:lnTo>
                    <a:pt x="49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6" y="16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7" name="Freeform 361"/>
            <p:cNvSpPr>
              <a:spLocks/>
            </p:cNvSpPr>
            <p:nvPr/>
          </p:nvSpPr>
          <p:spPr bwMode="auto">
            <a:xfrm>
              <a:off x="888" y="2661"/>
              <a:ext cx="18" cy="24"/>
            </a:xfrm>
            <a:custGeom>
              <a:avLst/>
              <a:gdLst>
                <a:gd name="T0" fmla="*/ 19 w 96"/>
                <a:gd name="T1" fmla="*/ 100 h 100"/>
                <a:gd name="T2" fmla="*/ 10 w 96"/>
                <a:gd name="T3" fmla="*/ 90 h 100"/>
                <a:gd name="T4" fmla="*/ 4 w 96"/>
                <a:gd name="T5" fmla="*/ 79 h 100"/>
                <a:gd name="T6" fmla="*/ 1 w 96"/>
                <a:gd name="T7" fmla="*/ 67 h 100"/>
                <a:gd name="T8" fmla="*/ 0 w 96"/>
                <a:gd name="T9" fmla="*/ 53 h 100"/>
                <a:gd name="T10" fmla="*/ 2 w 96"/>
                <a:gd name="T11" fmla="*/ 41 h 100"/>
                <a:gd name="T12" fmla="*/ 8 w 96"/>
                <a:gd name="T13" fmla="*/ 29 h 100"/>
                <a:gd name="T14" fmla="*/ 15 w 96"/>
                <a:gd name="T15" fmla="*/ 19 h 100"/>
                <a:gd name="T16" fmla="*/ 25 w 96"/>
                <a:gd name="T17" fmla="*/ 10 h 100"/>
                <a:gd name="T18" fmla="*/ 36 w 96"/>
                <a:gd name="T19" fmla="*/ 5 h 100"/>
                <a:gd name="T20" fmla="*/ 49 w 96"/>
                <a:gd name="T21" fmla="*/ 1 h 100"/>
                <a:gd name="T22" fmla="*/ 62 w 96"/>
                <a:gd name="T23" fmla="*/ 0 h 100"/>
                <a:gd name="T24" fmla="*/ 74 w 96"/>
                <a:gd name="T25" fmla="*/ 2 h 100"/>
                <a:gd name="T26" fmla="*/ 86 w 96"/>
                <a:gd name="T27" fmla="*/ 8 h 100"/>
                <a:gd name="T28" fmla="*/ 96 w 96"/>
                <a:gd name="T29" fmla="*/ 16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00"/>
                <a:gd name="T47" fmla="*/ 96 w 96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00">
                  <a:moveTo>
                    <a:pt x="19" y="100"/>
                  </a:moveTo>
                  <a:lnTo>
                    <a:pt x="10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8" y="29"/>
                  </a:lnTo>
                  <a:lnTo>
                    <a:pt x="15" y="19"/>
                  </a:lnTo>
                  <a:lnTo>
                    <a:pt x="25" y="10"/>
                  </a:lnTo>
                  <a:lnTo>
                    <a:pt x="36" y="5"/>
                  </a:lnTo>
                  <a:lnTo>
                    <a:pt x="49" y="1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8" name="Freeform 362"/>
            <p:cNvSpPr>
              <a:spLocks/>
            </p:cNvSpPr>
            <p:nvPr/>
          </p:nvSpPr>
          <p:spPr bwMode="auto">
            <a:xfrm>
              <a:off x="892" y="2666"/>
              <a:ext cx="30" cy="36"/>
            </a:xfrm>
            <a:custGeom>
              <a:avLst/>
              <a:gdLst>
                <a:gd name="T0" fmla="*/ 77 w 161"/>
                <a:gd name="T1" fmla="*/ 0 h 162"/>
                <a:gd name="T2" fmla="*/ 38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7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7" y="0"/>
                  </a:moveTo>
                  <a:lnTo>
                    <a:pt x="38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29" name="Freeform 363"/>
            <p:cNvSpPr>
              <a:spLocks/>
            </p:cNvSpPr>
            <p:nvPr/>
          </p:nvSpPr>
          <p:spPr bwMode="auto">
            <a:xfrm>
              <a:off x="892" y="2666"/>
              <a:ext cx="30" cy="36"/>
            </a:xfrm>
            <a:custGeom>
              <a:avLst/>
              <a:gdLst>
                <a:gd name="T0" fmla="*/ 77 w 161"/>
                <a:gd name="T1" fmla="*/ 0 h 162"/>
                <a:gd name="T2" fmla="*/ 38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7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7" y="0"/>
                  </a:moveTo>
                  <a:lnTo>
                    <a:pt x="38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0" name="Freeform 364"/>
            <p:cNvSpPr>
              <a:spLocks/>
            </p:cNvSpPr>
            <p:nvPr/>
          </p:nvSpPr>
          <p:spPr bwMode="auto">
            <a:xfrm>
              <a:off x="914" y="2683"/>
              <a:ext cx="9" cy="10"/>
            </a:xfrm>
            <a:custGeom>
              <a:avLst/>
              <a:gdLst>
                <a:gd name="T0" fmla="*/ 0 w 47"/>
                <a:gd name="T1" fmla="*/ 43 h 43"/>
                <a:gd name="T2" fmla="*/ 39 w 47"/>
                <a:gd name="T3" fmla="*/ 0 h 43"/>
                <a:gd name="T4" fmla="*/ 47 w 47"/>
                <a:gd name="T5" fmla="*/ 9 h 43"/>
                <a:gd name="T6" fmla="*/ 0 w 4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3"/>
                <a:gd name="T14" fmla="*/ 47 w 4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3">
                  <a:moveTo>
                    <a:pt x="0" y="43"/>
                  </a:moveTo>
                  <a:lnTo>
                    <a:pt x="39" y="0"/>
                  </a:lnTo>
                  <a:lnTo>
                    <a:pt x="47" y="9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1" name="Line 365"/>
            <p:cNvSpPr>
              <a:spLocks noChangeShapeType="1"/>
            </p:cNvSpPr>
            <p:nvPr/>
          </p:nvSpPr>
          <p:spPr bwMode="auto">
            <a:xfrm>
              <a:off x="922" y="268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2" name="Freeform 366"/>
            <p:cNvSpPr>
              <a:spLocks/>
            </p:cNvSpPr>
            <p:nvPr/>
          </p:nvSpPr>
          <p:spPr bwMode="auto">
            <a:xfrm>
              <a:off x="906" y="2685"/>
              <a:ext cx="37" cy="48"/>
            </a:xfrm>
            <a:custGeom>
              <a:avLst/>
              <a:gdLst>
                <a:gd name="T0" fmla="*/ 95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4 w 200"/>
                <a:gd name="T7" fmla="*/ 218 h 218"/>
                <a:gd name="T8" fmla="*/ 152 w 200"/>
                <a:gd name="T9" fmla="*/ 185 h 218"/>
                <a:gd name="T10" fmla="*/ 200 w 200"/>
                <a:gd name="T11" fmla="*/ 151 h 218"/>
                <a:gd name="T12" fmla="*/ 95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5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5"/>
                  </a:lnTo>
                  <a:lnTo>
                    <a:pt x="200" y="151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3" name="Freeform 367"/>
            <p:cNvSpPr>
              <a:spLocks/>
            </p:cNvSpPr>
            <p:nvPr/>
          </p:nvSpPr>
          <p:spPr bwMode="auto">
            <a:xfrm>
              <a:off x="906" y="2685"/>
              <a:ext cx="37" cy="48"/>
            </a:xfrm>
            <a:custGeom>
              <a:avLst/>
              <a:gdLst>
                <a:gd name="T0" fmla="*/ 95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4 w 200"/>
                <a:gd name="T7" fmla="*/ 218 h 218"/>
                <a:gd name="T8" fmla="*/ 152 w 200"/>
                <a:gd name="T9" fmla="*/ 185 h 218"/>
                <a:gd name="T10" fmla="*/ 200 w 200"/>
                <a:gd name="T11" fmla="*/ 151 h 218"/>
                <a:gd name="T12" fmla="*/ 95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5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5"/>
                  </a:lnTo>
                  <a:lnTo>
                    <a:pt x="200" y="151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4" name="Freeform 368"/>
            <p:cNvSpPr>
              <a:spLocks/>
            </p:cNvSpPr>
            <p:nvPr/>
          </p:nvSpPr>
          <p:spPr bwMode="auto">
            <a:xfrm>
              <a:off x="934" y="2719"/>
              <a:ext cx="10" cy="7"/>
            </a:xfrm>
            <a:custGeom>
              <a:avLst/>
              <a:gdLst>
                <a:gd name="T0" fmla="*/ 0 w 53"/>
                <a:gd name="T1" fmla="*/ 34 h 34"/>
                <a:gd name="T2" fmla="*/ 48 w 53"/>
                <a:gd name="T3" fmla="*/ 0 h 34"/>
                <a:gd name="T4" fmla="*/ 53 w 53"/>
                <a:gd name="T5" fmla="*/ 10 h 34"/>
                <a:gd name="T6" fmla="*/ 0 w 53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4"/>
                <a:gd name="T14" fmla="*/ 53 w 53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4">
                  <a:moveTo>
                    <a:pt x="0" y="34"/>
                  </a:moveTo>
                  <a:lnTo>
                    <a:pt x="48" y="0"/>
                  </a:lnTo>
                  <a:lnTo>
                    <a:pt x="53" y="1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5" name="Line 369"/>
            <p:cNvSpPr>
              <a:spLocks noChangeShapeType="1"/>
            </p:cNvSpPr>
            <p:nvPr/>
          </p:nvSpPr>
          <p:spPr bwMode="auto">
            <a:xfrm>
              <a:off x="943" y="271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6" name="Freeform 370"/>
            <p:cNvSpPr>
              <a:spLocks/>
            </p:cNvSpPr>
            <p:nvPr/>
          </p:nvSpPr>
          <p:spPr bwMode="auto">
            <a:xfrm>
              <a:off x="925" y="2721"/>
              <a:ext cx="22" cy="17"/>
            </a:xfrm>
            <a:custGeom>
              <a:avLst/>
              <a:gdLst>
                <a:gd name="T0" fmla="*/ 106 w 119"/>
                <a:gd name="T1" fmla="*/ 0 h 75"/>
                <a:gd name="T2" fmla="*/ 53 w 119"/>
                <a:gd name="T3" fmla="*/ 24 h 75"/>
                <a:gd name="T4" fmla="*/ 0 w 119"/>
                <a:gd name="T5" fmla="*/ 47 h 75"/>
                <a:gd name="T6" fmla="*/ 12 w 119"/>
                <a:gd name="T7" fmla="*/ 75 h 75"/>
                <a:gd name="T8" fmla="*/ 65 w 119"/>
                <a:gd name="T9" fmla="*/ 51 h 75"/>
                <a:gd name="T10" fmla="*/ 119 w 119"/>
                <a:gd name="T11" fmla="*/ 28 h 75"/>
                <a:gd name="T12" fmla="*/ 106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6" y="0"/>
                  </a:moveTo>
                  <a:lnTo>
                    <a:pt x="53" y="24"/>
                  </a:lnTo>
                  <a:lnTo>
                    <a:pt x="0" y="47"/>
                  </a:lnTo>
                  <a:lnTo>
                    <a:pt x="12" y="75"/>
                  </a:lnTo>
                  <a:lnTo>
                    <a:pt x="65" y="51"/>
                  </a:lnTo>
                  <a:lnTo>
                    <a:pt x="119" y="2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7" name="Freeform 371"/>
            <p:cNvSpPr>
              <a:spLocks/>
            </p:cNvSpPr>
            <p:nvPr/>
          </p:nvSpPr>
          <p:spPr bwMode="auto">
            <a:xfrm>
              <a:off x="925" y="2721"/>
              <a:ext cx="22" cy="17"/>
            </a:xfrm>
            <a:custGeom>
              <a:avLst/>
              <a:gdLst>
                <a:gd name="T0" fmla="*/ 106 w 119"/>
                <a:gd name="T1" fmla="*/ 0 h 75"/>
                <a:gd name="T2" fmla="*/ 53 w 119"/>
                <a:gd name="T3" fmla="*/ 24 h 75"/>
                <a:gd name="T4" fmla="*/ 0 w 119"/>
                <a:gd name="T5" fmla="*/ 47 h 75"/>
                <a:gd name="T6" fmla="*/ 12 w 119"/>
                <a:gd name="T7" fmla="*/ 75 h 75"/>
                <a:gd name="T8" fmla="*/ 65 w 119"/>
                <a:gd name="T9" fmla="*/ 51 h 75"/>
                <a:gd name="T10" fmla="*/ 119 w 119"/>
                <a:gd name="T11" fmla="*/ 28 h 75"/>
                <a:gd name="T12" fmla="*/ 106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6" y="0"/>
                  </a:moveTo>
                  <a:lnTo>
                    <a:pt x="53" y="24"/>
                  </a:lnTo>
                  <a:lnTo>
                    <a:pt x="0" y="47"/>
                  </a:lnTo>
                  <a:lnTo>
                    <a:pt x="12" y="75"/>
                  </a:lnTo>
                  <a:lnTo>
                    <a:pt x="65" y="51"/>
                  </a:lnTo>
                  <a:lnTo>
                    <a:pt x="119" y="28"/>
                  </a:lnTo>
                  <a:lnTo>
                    <a:pt x="10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8" name="Freeform 372"/>
            <p:cNvSpPr>
              <a:spLocks/>
            </p:cNvSpPr>
            <p:nvPr/>
          </p:nvSpPr>
          <p:spPr bwMode="auto">
            <a:xfrm>
              <a:off x="926" y="2727"/>
              <a:ext cx="21" cy="19"/>
            </a:xfrm>
            <a:custGeom>
              <a:avLst/>
              <a:gdLst>
                <a:gd name="T0" fmla="*/ 53 w 111"/>
                <a:gd name="T1" fmla="*/ 23 h 81"/>
                <a:gd name="T2" fmla="*/ 107 w 111"/>
                <a:gd name="T3" fmla="*/ 0 h 81"/>
                <a:gd name="T4" fmla="*/ 110 w 111"/>
                <a:gd name="T5" fmla="*/ 12 h 81"/>
                <a:gd name="T6" fmla="*/ 111 w 111"/>
                <a:gd name="T7" fmla="*/ 26 h 81"/>
                <a:gd name="T8" fmla="*/ 109 w 111"/>
                <a:gd name="T9" fmla="*/ 38 h 81"/>
                <a:gd name="T10" fmla="*/ 104 w 111"/>
                <a:gd name="T11" fmla="*/ 50 h 81"/>
                <a:gd name="T12" fmla="*/ 98 w 111"/>
                <a:gd name="T13" fmla="*/ 61 h 81"/>
                <a:gd name="T14" fmla="*/ 88 w 111"/>
                <a:gd name="T15" fmla="*/ 70 h 81"/>
                <a:gd name="T16" fmla="*/ 77 w 111"/>
                <a:gd name="T17" fmla="*/ 77 h 81"/>
                <a:gd name="T18" fmla="*/ 64 w 111"/>
                <a:gd name="T19" fmla="*/ 80 h 81"/>
                <a:gd name="T20" fmla="*/ 51 w 111"/>
                <a:gd name="T21" fmla="*/ 81 h 81"/>
                <a:gd name="T22" fmla="*/ 39 w 111"/>
                <a:gd name="T23" fmla="*/ 79 h 81"/>
                <a:gd name="T24" fmla="*/ 27 w 111"/>
                <a:gd name="T25" fmla="*/ 74 h 81"/>
                <a:gd name="T26" fmla="*/ 16 w 111"/>
                <a:gd name="T27" fmla="*/ 68 h 81"/>
                <a:gd name="T28" fmla="*/ 7 w 111"/>
                <a:gd name="T29" fmla="*/ 58 h 81"/>
                <a:gd name="T30" fmla="*/ 0 w 111"/>
                <a:gd name="T31" fmla="*/ 47 h 81"/>
                <a:gd name="T32" fmla="*/ 53 w 111"/>
                <a:gd name="T33" fmla="*/ 23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"/>
                <a:gd name="T52" fmla="*/ 0 h 81"/>
                <a:gd name="T53" fmla="*/ 111 w 11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" h="81">
                  <a:moveTo>
                    <a:pt x="53" y="23"/>
                  </a:moveTo>
                  <a:lnTo>
                    <a:pt x="107" y="0"/>
                  </a:lnTo>
                  <a:lnTo>
                    <a:pt x="110" y="12"/>
                  </a:lnTo>
                  <a:lnTo>
                    <a:pt x="111" y="26"/>
                  </a:lnTo>
                  <a:lnTo>
                    <a:pt x="109" y="38"/>
                  </a:lnTo>
                  <a:lnTo>
                    <a:pt x="104" y="50"/>
                  </a:lnTo>
                  <a:lnTo>
                    <a:pt x="98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9" y="79"/>
                  </a:lnTo>
                  <a:lnTo>
                    <a:pt x="27" y="74"/>
                  </a:lnTo>
                  <a:lnTo>
                    <a:pt x="16" y="68"/>
                  </a:lnTo>
                  <a:lnTo>
                    <a:pt x="7" y="58"/>
                  </a:lnTo>
                  <a:lnTo>
                    <a:pt x="0" y="47"/>
                  </a:lnTo>
                  <a:lnTo>
                    <a:pt x="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39" name="Freeform 373"/>
            <p:cNvSpPr>
              <a:spLocks/>
            </p:cNvSpPr>
            <p:nvPr/>
          </p:nvSpPr>
          <p:spPr bwMode="auto">
            <a:xfrm>
              <a:off x="926" y="2727"/>
              <a:ext cx="21" cy="19"/>
            </a:xfrm>
            <a:custGeom>
              <a:avLst/>
              <a:gdLst>
                <a:gd name="T0" fmla="*/ 107 w 111"/>
                <a:gd name="T1" fmla="*/ 0 h 81"/>
                <a:gd name="T2" fmla="*/ 110 w 111"/>
                <a:gd name="T3" fmla="*/ 12 h 81"/>
                <a:gd name="T4" fmla="*/ 111 w 111"/>
                <a:gd name="T5" fmla="*/ 26 h 81"/>
                <a:gd name="T6" fmla="*/ 109 w 111"/>
                <a:gd name="T7" fmla="*/ 38 h 81"/>
                <a:gd name="T8" fmla="*/ 104 w 111"/>
                <a:gd name="T9" fmla="*/ 50 h 81"/>
                <a:gd name="T10" fmla="*/ 98 w 111"/>
                <a:gd name="T11" fmla="*/ 61 h 81"/>
                <a:gd name="T12" fmla="*/ 88 w 111"/>
                <a:gd name="T13" fmla="*/ 70 h 81"/>
                <a:gd name="T14" fmla="*/ 77 w 111"/>
                <a:gd name="T15" fmla="*/ 77 h 81"/>
                <a:gd name="T16" fmla="*/ 64 w 111"/>
                <a:gd name="T17" fmla="*/ 80 h 81"/>
                <a:gd name="T18" fmla="*/ 51 w 111"/>
                <a:gd name="T19" fmla="*/ 81 h 81"/>
                <a:gd name="T20" fmla="*/ 39 w 111"/>
                <a:gd name="T21" fmla="*/ 79 h 81"/>
                <a:gd name="T22" fmla="*/ 27 w 111"/>
                <a:gd name="T23" fmla="*/ 74 h 81"/>
                <a:gd name="T24" fmla="*/ 16 w 111"/>
                <a:gd name="T25" fmla="*/ 68 h 81"/>
                <a:gd name="T26" fmla="*/ 7 w 111"/>
                <a:gd name="T27" fmla="*/ 58 h 81"/>
                <a:gd name="T28" fmla="*/ 0 w 111"/>
                <a:gd name="T29" fmla="*/ 47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81"/>
                <a:gd name="T47" fmla="*/ 111 w 111"/>
                <a:gd name="T48" fmla="*/ 81 h 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81">
                  <a:moveTo>
                    <a:pt x="107" y="0"/>
                  </a:moveTo>
                  <a:lnTo>
                    <a:pt x="110" y="12"/>
                  </a:lnTo>
                  <a:lnTo>
                    <a:pt x="111" y="26"/>
                  </a:lnTo>
                  <a:lnTo>
                    <a:pt x="109" y="38"/>
                  </a:lnTo>
                  <a:lnTo>
                    <a:pt x="104" y="50"/>
                  </a:lnTo>
                  <a:lnTo>
                    <a:pt x="98" y="61"/>
                  </a:lnTo>
                  <a:lnTo>
                    <a:pt x="88" y="70"/>
                  </a:lnTo>
                  <a:lnTo>
                    <a:pt x="77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9" y="79"/>
                  </a:lnTo>
                  <a:lnTo>
                    <a:pt x="27" y="74"/>
                  </a:lnTo>
                  <a:lnTo>
                    <a:pt x="16" y="68"/>
                  </a:lnTo>
                  <a:lnTo>
                    <a:pt x="7" y="58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0" name="Freeform 374"/>
            <p:cNvSpPr>
              <a:spLocks/>
            </p:cNvSpPr>
            <p:nvPr/>
          </p:nvSpPr>
          <p:spPr bwMode="auto">
            <a:xfrm>
              <a:off x="932" y="2737"/>
              <a:ext cx="20" cy="17"/>
            </a:xfrm>
            <a:custGeom>
              <a:avLst/>
              <a:gdLst>
                <a:gd name="T0" fmla="*/ 58 w 110"/>
                <a:gd name="T1" fmla="*/ 58 h 82"/>
                <a:gd name="T2" fmla="*/ 6 w 110"/>
                <a:gd name="T3" fmla="*/ 82 h 82"/>
                <a:gd name="T4" fmla="*/ 1 w 110"/>
                <a:gd name="T5" fmla="*/ 70 h 82"/>
                <a:gd name="T6" fmla="*/ 0 w 110"/>
                <a:gd name="T7" fmla="*/ 57 h 82"/>
                <a:gd name="T8" fmla="*/ 1 w 110"/>
                <a:gd name="T9" fmla="*/ 44 h 82"/>
                <a:gd name="T10" fmla="*/ 6 w 110"/>
                <a:gd name="T11" fmla="*/ 32 h 82"/>
                <a:gd name="T12" fmla="*/ 13 w 110"/>
                <a:gd name="T13" fmla="*/ 21 h 82"/>
                <a:gd name="T14" fmla="*/ 22 w 110"/>
                <a:gd name="T15" fmla="*/ 12 h 82"/>
                <a:gd name="T16" fmla="*/ 33 w 110"/>
                <a:gd name="T17" fmla="*/ 5 h 82"/>
                <a:gd name="T18" fmla="*/ 46 w 110"/>
                <a:gd name="T19" fmla="*/ 1 h 82"/>
                <a:gd name="T20" fmla="*/ 59 w 110"/>
                <a:gd name="T21" fmla="*/ 0 h 82"/>
                <a:gd name="T22" fmla="*/ 71 w 110"/>
                <a:gd name="T23" fmla="*/ 1 h 82"/>
                <a:gd name="T24" fmla="*/ 83 w 110"/>
                <a:gd name="T25" fmla="*/ 5 h 82"/>
                <a:gd name="T26" fmla="*/ 94 w 110"/>
                <a:gd name="T27" fmla="*/ 13 h 82"/>
                <a:gd name="T28" fmla="*/ 103 w 110"/>
                <a:gd name="T29" fmla="*/ 22 h 82"/>
                <a:gd name="T30" fmla="*/ 110 w 110"/>
                <a:gd name="T31" fmla="*/ 33 h 82"/>
                <a:gd name="T32" fmla="*/ 58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58"/>
                  </a:moveTo>
                  <a:lnTo>
                    <a:pt x="6" y="82"/>
                  </a:lnTo>
                  <a:lnTo>
                    <a:pt x="1" y="70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9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1" name="Freeform 375"/>
            <p:cNvSpPr>
              <a:spLocks/>
            </p:cNvSpPr>
            <p:nvPr/>
          </p:nvSpPr>
          <p:spPr bwMode="auto">
            <a:xfrm>
              <a:off x="932" y="2737"/>
              <a:ext cx="20" cy="17"/>
            </a:xfrm>
            <a:custGeom>
              <a:avLst/>
              <a:gdLst>
                <a:gd name="T0" fmla="*/ 6 w 110"/>
                <a:gd name="T1" fmla="*/ 82 h 82"/>
                <a:gd name="T2" fmla="*/ 1 w 110"/>
                <a:gd name="T3" fmla="*/ 70 h 82"/>
                <a:gd name="T4" fmla="*/ 0 w 110"/>
                <a:gd name="T5" fmla="*/ 57 h 82"/>
                <a:gd name="T6" fmla="*/ 1 w 110"/>
                <a:gd name="T7" fmla="*/ 44 h 82"/>
                <a:gd name="T8" fmla="*/ 6 w 110"/>
                <a:gd name="T9" fmla="*/ 32 h 82"/>
                <a:gd name="T10" fmla="*/ 13 w 110"/>
                <a:gd name="T11" fmla="*/ 21 h 82"/>
                <a:gd name="T12" fmla="*/ 22 w 110"/>
                <a:gd name="T13" fmla="*/ 12 h 82"/>
                <a:gd name="T14" fmla="*/ 33 w 110"/>
                <a:gd name="T15" fmla="*/ 5 h 82"/>
                <a:gd name="T16" fmla="*/ 46 w 110"/>
                <a:gd name="T17" fmla="*/ 1 h 82"/>
                <a:gd name="T18" fmla="*/ 59 w 110"/>
                <a:gd name="T19" fmla="*/ 0 h 82"/>
                <a:gd name="T20" fmla="*/ 71 w 110"/>
                <a:gd name="T21" fmla="*/ 1 h 82"/>
                <a:gd name="T22" fmla="*/ 83 w 110"/>
                <a:gd name="T23" fmla="*/ 5 h 82"/>
                <a:gd name="T24" fmla="*/ 94 w 110"/>
                <a:gd name="T25" fmla="*/ 13 h 82"/>
                <a:gd name="T26" fmla="*/ 103 w 110"/>
                <a:gd name="T27" fmla="*/ 22 h 82"/>
                <a:gd name="T28" fmla="*/ 110 w 110"/>
                <a:gd name="T29" fmla="*/ 33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6" y="82"/>
                  </a:moveTo>
                  <a:lnTo>
                    <a:pt x="1" y="70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6" y="1"/>
                  </a:lnTo>
                  <a:lnTo>
                    <a:pt x="59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1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2" name="Freeform 376"/>
            <p:cNvSpPr>
              <a:spLocks/>
            </p:cNvSpPr>
            <p:nvPr/>
          </p:nvSpPr>
          <p:spPr bwMode="auto">
            <a:xfrm>
              <a:off x="934" y="2743"/>
              <a:ext cx="26" cy="30"/>
            </a:xfrm>
            <a:custGeom>
              <a:avLst/>
              <a:gdLst>
                <a:gd name="T0" fmla="*/ 104 w 143"/>
                <a:gd name="T1" fmla="*/ 0 h 132"/>
                <a:gd name="T2" fmla="*/ 52 w 143"/>
                <a:gd name="T3" fmla="*/ 25 h 132"/>
                <a:gd name="T4" fmla="*/ 0 w 143"/>
                <a:gd name="T5" fmla="*/ 49 h 132"/>
                <a:gd name="T6" fmla="*/ 38 w 143"/>
                <a:gd name="T7" fmla="*/ 132 h 132"/>
                <a:gd name="T8" fmla="*/ 91 w 143"/>
                <a:gd name="T9" fmla="*/ 108 h 132"/>
                <a:gd name="T10" fmla="*/ 143 w 143"/>
                <a:gd name="T11" fmla="*/ 83 h 132"/>
                <a:gd name="T12" fmla="*/ 104 w 143"/>
                <a:gd name="T13" fmla="*/ 0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2"/>
                <a:gd name="T23" fmla="*/ 143 w 143"/>
                <a:gd name="T24" fmla="*/ 132 h 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2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8" y="132"/>
                  </a:lnTo>
                  <a:lnTo>
                    <a:pt x="91" y="108"/>
                  </a:lnTo>
                  <a:lnTo>
                    <a:pt x="143" y="8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3" name="Freeform 377"/>
            <p:cNvSpPr>
              <a:spLocks/>
            </p:cNvSpPr>
            <p:nvPr/>
          </p:nvSpPr>
          <p:spPr bwMode="auto">
            <a:xfrm>
              <a:off x="934" y="2743"/>
              <a:ext cx="26" cy="30"/>
            </a:xfrm>
            <a:custGeom>
              <a:avLst/>
              <a:gdLst>
                <a:gd name="T0" fmla="*/ 104 w 143"/>
                <a:gd name="T1" fmla="*/ 0 h 132"/>
                <a:gd name="T2" fmla="*/ 52 w 143"/>
                <a:gd name="T3" fmla="*/ 25 h 132"/>
                <a:gd name="T4" fmla="*/ 0 w 143"/>
                <a:gd name="T5" fmla="*/ 49 h 132"/>
                <a:gd name="T6" fmla="*/ 38 w 143"/>
                <a:gd name="T7" fmla="*/ 132 h 132"/>
                <a:gd name="T8" fmla="*/ 91 w 143"/>
                <a:gd name="T9" fmla="*/ 108 h 132"/>
                <a:gd name="T10" fmla="*/ 143 w 143"/>
                <a:gd name="T11" fmla="*/ 83 h 132"/>
                <a:gd name="T12" fmla="*/ 104 w 143"/>
                <a:gd name="T13" fmla="*/ 0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2"/>
                <a:gd name="T23" fmla="*/ 143 w 143"/>
                <a:gd name="T24" fmla="*/ 132 h 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2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8" y="132"/>
                  </a:lnTo>
                  <a:lnTo>
                    <a:pt x="91" y="108"/>
                  </a:lnTo>
                  <a:lnTo>
                    <a:pt x="143" y="83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4" name="Freeform 378"/>
            <p:cNvSpPr>
              <a:spLocks/>
            </p:cNvSpPr>
            <p:nvPr/>
          </p:nvSpPr>
          <p:spPr bwMode="auto">
            <a:xfrm>
              <a:off x="951" y="2762"/>
              <a:ext cx="9" cy="6"/>
            </a:xfrm>
            <a:custGeom>
              <a:avLst/>
              <a:gdLst>
                <a:gd name="T0" fmla="*/ 0 w 55"/>
                <a:gd name="T1" fmla="*/ 25 h 25"/>
                <a:gd name="T2" fmla="*/ 52 w 55"/>
                <a:gd name="T3" fmla="*/ 0 h 25"/>
                <a:gd name="T4" fmla="*/ 55 w 55"/>
                <a:gd name="T5" fmla="*/ 8 h 25"/>
                <a:gd name="T6" fmla="*/ 0 w 55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0" y="25"/>
                  </a:moveTo>
                  <a:lnTo>
                    <a:pt x="52" y="0"/>
                  </a:lnTo>
                  <a:lnTo>
                    <a:pt x="55" y="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5" name="Line 379"/>
            <p:cNvSpPr>
              <a:spLocks noChangeShapeType="1"/>
            </p:cNvSpPr>
            <p:nvPr/>
          </p:nvSpPr>
          <p:spPr bwMode="auto">
            <a:xfrm>
              <a:off x="960" y="27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6" name="Freeform 380"/>
            <p:cNvSpPr>
              <a:spLocks/>
            </p:cNvSpPr>
            <p:nvPr/>
          </p:nvSpPr>
          <p:spPr bwMode="auto">
            <a:xfrm>
              <a:off x="940" y="2763"/>
              <a:ext cx="32" cy="55"/>
            </a:xfrm>
            <a:custGeom>
              <a:avLst/>
              <a:gdLst>
                <a:gd name="T0" fmla="*/ 111 w 174"/>
                <a:gd name="T1" fmla="*/ 0 h 242"/>
                <a:gd name="T2" fmla="*/ 56 w 174"/>
                <a:gd name="T3" fmla="*/ 17 h 242"/>
                <a:gd name="T4" fmla="*/ 0 w 174"/>
                <a:gd name="T5" fmla="*/ 34 h 242"/>
                <a:gd name="T6" fmla="*/ 63 w 174"/>
                <a:gd name="T7" fmla="*/ 242 h 242"/>
                <a:gd name="T8" fmla="*/ 119 w 174"/>
                <a:gd name="T9" fmla="*/ 226 h 242"/>
                <a:gd name="T10" fmla="*/ 174 w 174"/>
                <a:gd name="T11" fmla="*/ 209 h 242"/>
                <a:gd name="T12" fmla="*/ 111 w 174"/>
                <a:gd name="T13" fmla="*/ 0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2"/>
                <a:gd name="T23" fmla="*/ 174 w 174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2">
                  <a:moveTo>
                    <a:pt x="111" y="0"/>
                  </a:moveTo>
                  <a:lnTo>
                    <a:pt x="56" y="17"/>
                  </a:lnTo>
                  <a:lnTo>
                    <a:pt x="0" y="34"/>
                  </a:lnTo>
                  <a:lnTo>
                    <a:pt x="63" y="242"/>
                  </a:lnTo>
                  <a:lnTo>
                    <a:pt x="119" y="226"/>
                  </a:lnTo>
                  <a:lnTo>
                    <a:pt x="174" y="20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7" name="Freeform 381"/>
            <p:cNvSpPr>
              <a:spLocks/>
            </p:cNvSpPr>
            <p:nvPr/>
          </p:nvSpPr>
          <p:spPr bwMode="auto">
            <a:xfrm>
              <a:off x="940" y="2763"/>
              <a:ext cx="32" cy="55"/>
            </a:xfrm>
            <a:custGeom>
              <a:avLst/>
              <a:gdLst>
                <a:gd name="T0" fmla="*/ 111 w 174"/>
                <a:gd name="T1" fmla="*/ 0 h 242"/>
                <a:gd name="T2" fmla="*/ 56 w 174"/>
                <a:gd name="T3" fmla="*/ 17 h 242"/>
                <a:gd name="T4" fmla="*/ 0 w 174"/>
                <a:gd name="T5" fmla="*/ 34 h 242"/>
                <a:gd name="T6" fmla="*/ 63 w 174"/>
                <a:gd name="T7" fmla="*/ 242 h 242"/>
                <a:gd name="T8" fmla="*/ 119 w 174"/>
                <a:gd name="T9" fmla="*/ 226 h 242"/>
                <a:gd name="T10" fmla="*/ 174 w 174"/>
                <a:gd name="T11" fmla="*/ 209 h 242"/>
                <a:gd name="T12" fmla="*/ 111 w 174"/>
                <a:gd name="T13" fmla="*/ 0 h 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2"/>
                <a:gd name="T23" fmla="*/ 174 w 174"/>
                <a:gd name="T24" fmla="*/ 242 h 2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2">
                  <a:moveTo>
                    <a:pt x="111" y="0"/>
                  </a:moveTo>
                  <a:lnTo>
                    <a:pt x="56" y="17"/>
                  </a:lnTo>
                  <a:lnTo>
                    <a:pt x="0" y="34"/>
                  </a:lnTo>
                  <a:lnTo>
                    <a:pt x="63" y="242"/>
                  </a:lnTo>
                  <a:lnTo>
                    <a:pt x="119" y="226"/>
                  </a:lnTo>
                  <a:lnTo>
                    <a:pt x="174" y="209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8" name="Freeform 382"/>
            <p:cNvSpPr>
              <a:spLocks/>
            </p:cNvSpPr>
            <p:nvPr/>
          </p:nvSpPr>
          <p:spPr bwMode="auto">
            <a:xfrm>
              <a:off x="963" y="2810"/>
              <a:ext cx="10" cy="5"/>
            </a:xfrm>
            <a:custGeom>
              <a:avLst/>
              <a:gdLst>
                <a:gd name="T0" fmla="*/ 0 w 56"/>
                <a:gd name="T1" fmla="*/ 17 h 17"/>
                <a:gd name="T2" fmla="*/ 55 w 56"/>
                <a:gd name="T3" fmla="*/ 0 h 17"/>
                <a:gd name="T4" fmla="*/ 56 w 56"/>
                <a:gd name="T5" fmla="*/ 6 h 17"/>
                <a:gd name="T6" fmla="*/ 0 w 56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0" y="17"/>
                  </a:moveTo>
                  <a:lnTo>
                    <a:pt x="55" y="0"/>
                  </a:lnTo>
                  <a:lnTo>
                    <a:pt x="56" y="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49" name="Line 383"/>
            <p:cNvSpPr>
              <a:spLocks noChangeShapeType="1"/>
            </p:cNvSpPr>
            <p:nvPr/>
          </p:nvSpPr>
          <p:spPr bwMode="auto">
            <a:xfrm>
              <a:off x="972" y="281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0" name="Freeform 384"/>
            <p:cNvSpPr>
              <a:spLocks/>
            </p:cNvSpPr>
            <p:nvPr/>
          </p:nvSpPr>
          <p:spPr bwMode="auto">
            <a:xfrm>
              <a:off x="951" y="2812"/>
              <a:ext cx="22" cy="9"/>
            </a:xfrm>
            <a:custGeom>
              <a:avLst/>
              <a:gdLst>
                <a:gd name="T0" fmla="*/ 113 w 117"/>
                <a:gd name="T1" fmla="*/ 0 h 39"/>
                <a:gd name="T2" fmla="*/ 57 w 117"/>
                <a:gd name="T3" fmla="*/ 11 h 39"/>
                <a:gd name="T4" fmla="*/ 0 w 117"/>
                <a:gd name="T5" fmla="*/ 22 h 39"/>
                <a:gd name="T6" fmla="*/ 4 w 117"/>
                <a:gd name="T7" fmla="*/ 39 h 39"/>
                <a:gd name="T8" fmla="*/ 60 w 117"/>
                <a:gd name="T9" fmla="*/ 28 h 39"/>
                <a:gd name="T10" fmla="*/ 117 w 117"/>
                <a:gd name="T11" fmla="*/ 17 h 39"/>
                <a:gd name="T12" fmla="*/ 113 w 117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3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4" y="39"/>
                  </a:lnTo>
                  <a:lnTo>
                    <a:pt x="60" y="28"/>
                  </a:lnTo>
                  <a:lnTo>
                    <a:pt x="117" y="1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1" name="Freeform 385"/>
            <p:cNvSpPr>
              <a:spLocks/>
            </p:cNvSpPr>
            <p:nvPr/>
          </p:nvSpPr>
          <p:spPr bwMode="auto">
            <a:xfrm>
              <a:off x="951" y="2812"/>
              <a:ext cx="22" cy="9"/>
            </a:xfrm>
            <a:custGeom>
              <a:avLst/>
              <a:gdLst>
                <a:gd name="T0" fmla="*/ 113 w 117"/>
                <a:gd name="T1" fmla="*/ 0 h 39"/>
                <a:gd name="T2" fmla="*/ 57 w 117"/>
                <a:gd name="T3" fmla="*/ 11 h 39"/>
                <a:gd name="T4" fmla="*/ 0 w 117"/>
                <a:gd name="T5" fmla="*/ 22 h 39"/>
                <a:gd name="T6" fmla="*/ 4 w 117"/>
                <a:gd name="T7" fmla="*/ 39 h 39"/>
                <a:gd name="T8" fmla="*/ 60 w 117"/>
                <a:gd name="T9" fmla="*/ 28 h 39"/>
                <a:gd name="T10" fmla="*/ 117 w 117"/>
                <a:gd name="T11" fmla="*/ 17 h 39"/>
                <a:gd name="T12" fmla="*/ 113 w 117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3" y="0"/>
                  </a:moveTo>
                  <a:lnTo>
                    <a:pt x="57" y="11"/>
                  </a:lnTo>
                  <a:lnTo>
                    <a:pt x="0" y="22"/>
                  </a:lnTo>
                  <a:lnTo>
                    <a:pt x="4" y="39"/>
                  </a:lnTo>
                  <a:lnTo>
                    <a:pt x="60" y="28"/>
                  </a:lnTo>
                  <a:lnTo>
                    <a:pt x="117" y="17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2" name="Freeform 386"/>
            <p:cNvSpPr>
              <a:spLocks/>
            </p:cNvSpPr>
            <p:nvPr/>
          </p:nvSpPr>
          <p:spPr bwMode="auto">
            <a:xfrm>
              <a:off x="952" y="2815"/>
              <a:ext cx="21" cy="16"/>
            </a:xfrm>
            <a:custGeom>
              <a:avLst/>
              <a:gdLst>
                <a:gd name="T0" fmla="*/ 56 w 114"/>
                <a:gd name="T1" fmla="*/ 11 h 69"/>
                <a:gd name="T2" fmla="*/ 113 w 114"/>
                <a:gd name="T3" fmla="*/ 0 h 69"/>
                <a:gd name="T4" fmla="*/ 114 w 114"/>
                <a:gd name="T5" fmla="*/ 14 h 69"/>
                <a:gd name="T6" fmla="*/ 112 w 114"/>
                <a:gd name="T7" fmla="*/ 27 h 69"/>
                <a:gd name="T8" fmla="*/ 107 w 114"/>
                <a:gd name="T9" fmla="*/ 38 h 69"/>
                <a:gd name="T10" fmla="*/ 99 w 114"/>
                <a:gd name="T11" fmla="*/ 49 h 69"/>
                <a:gd name="T12" fmla="*/ 91 w 114"/>
                <a:gd name="T13" fmla="*/ 58 h 69"/>
                <a:gd name="T14" fmla="*/ 79 w 114"/>
                <a:gd name="T15" fmla="*/ 65 h 69"/>
                <a:gd name="T16" fmla="*/ 67 w 114"/>
                <a:gd name="T17" fmla="*/ 68 h 69"/>
                <a:gd name="T18" fmla="*/ 54 w 114"/>
                <a:gd name="T19" fmla="*/ 69 h 69"/>
                <a:gd name="T20" fmla="*/ 41 w 114"/>
                <a:gd name="T21" fmla="*/ 67 h 69"/>
                <a:gd name="T22" fmla="*/ 30 w 114"/>
                <a:gd name="T23" fmla="*/ 62 h 69"/>
                <a:gd name="T24" fmla="*/ 18 w 114"/>
                <a:gd name="T25" fmla="*/ 55 h 69"/>
                <a:gd name="T26" fmla="*/ 10 w 114"/>
                <a:gd name="T27" fmla="*/ 46 h 69"/>
                <a:gd name="T28" fmla="*/ 3 w 114"/>
                <a:gd name="T29" fmla="*/ 35 h 69"/>
                <a:gd name="T30" fmla="*/ 0 w 114"/>
                <a:gd name="T31" fmla="*/ 22 h 69"/>
                <a:gd name="T32" fmla="*/ 56 w 114"/>
                <a:gd name="T33" fmla="*/ 11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6" y="11"/>
                  </a:moveTo>
                  <a:lnTo>
                    <a:pt x="113" y="0"/>
                  </a:lnTo>
                  <a:lnTo>
                    <a:pt x="114" y="14"/>
                  </a:lnTo>
                  <a:lnTo>
                    <a:pt x="112" y="27"/>
                  </a:lnTo>
                  <a:lnTo>
                    <a:pt x="107" y="38"/>
                  </a:lnTo>
                  <a:lnTo>
                    <a:pt x="99" y="49"/>
                  </a:lnTo>
                  <a:lnTo>
                    <a:pt x="91" y="58"/>
                  </a:lnTo>
                  <a:lnTo>
                    <a:pt x="79" y="65"/>
                  </a:lnTo>
                  <a:lnTo>
                    <a:pt x="67" y="68"/>
                  </a:lnTo>
                  <a:lnTo>
                    <a:pt x="54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8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  <a:lnTo>
                    <a:pt x="5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3" name="Freeform 387"/>
            <p:cNvSpPr>
              <a:spLocks/>
            </p:cNvSpPr>
            <p:nvPr/>
          </p:nvSpPr>
          <p:spPr bwMode="auto">
            <a:xfrm>
              <a:off x="952" y="2815"/>
              <a:ext cx="21" cy="16"/>
            </a:xfrm>
            <a:custGeom>
              <a:avLst/>
              <a:gdLst>
                <a:gd name="T0" fmla="*/ 113 w 114"/>
                <a:gd name="T1" fmla="*/ 0 h 69"/>
                <a:gd name="T2" fmla="*/ 114 w 114"/>
                <a:gd name="T3" fmla="*/ 14 h 69"/>
                <a:gd name="T4" fmla="*/ 112 w 114"/>
                <a:gd name="T5" fmla="*/ 27 h 69"/>
                <a:gd name="T6" fmla="*/ 107 w 114"/>
                <a:gd name="T7" fmla="*/ 38 h 69"/>
                <a:gd name="T8" fmla="*/ 99 w 114"/>
                <a:gd name="T9" fmla="*/ 49 h 69"/>
                <a:gd name="T10" fmla="*/ 91 w 114"/>
                <a:gd name="T11" fmla="*/ 58 h 69"/>
                <a:gd name="T12" fmla="*/ 79 w 114"/>
                <a:gd name="T13" fmla="*/ 65 h 69"/>
                <a:gd name="T14" fmla="*/ 67 w 114"/>
                <a:gd name="T15" fmla="*/ 68 h 69"/>
                <a:gd name="T16" fmla="*/ 54 w 114"/>
                <a:gd name="T17" fmla="*/ 69 h 69"/>
                <a:gd name="T18" fmla="*/ 41 w 114"/>
                <a:gd name="T19" fmla="*/ 67 h 69"/>
                <a:gd name="T20" fmla="*/ 30 w 114"/>
                <a:gd name="T21" fmla="*/ 62 h 69"/>
                <a:gd name="T22" fmla="*/ 18 w 114"/>
                <a:gd name="T23" fmla="*/ 55 h 69"/>
                <a:gd name="T24" fmla="*/ 10 w 114"/>
                <a:gd name="T25" fmla="*/ 46 h 69"/>
                <a:gd name="T26" fmla="*/ 3 w 114"/>
                <a:gd name="T27" fmla="*/ 35 h 69"/>
                <a:gd name="T28" fmla="*/ 0 w 114"/>
                <a:gd name="T29" fmla="*/ 22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113" y="0"/>
                  </a:moveTo>
                  <a:lnTo>
                    <a:pt x="114" y="14"/>
                  </a:lnTo>
                  <a:lnTo>
                    <a:pt x="112" y="27"/>
                  </a:lnTo>
                  <a:lnTo>
                    <a:pt x="107" y="38"/>
                  </a:lnTo>
                  <a:lnTo>
                    <a:pt x="99" y="49"/>
                  </a:lnTo>
                  <a:lnTo>
                    <a:pt x="91" y="58"/>
                  </a:lnTo>
                  <a:lnTo>
                    <a:pt x="79" y="65"/>
                  </a:lnTo>
                  <a:lnTo>
                    <a:pt x="67" y="68"/>
                  </a:lnTo>
                  <a:lnTo>
                    <a:pt x="54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8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4" name="Freeform 388"/>
            <p:cNvSpPr>
              <a:spLocks/>
            </p:cNvSpPr>
            <p:nvPr/>
          </p:nvSpPr>
          <p:spPr bwMode="auto">
            <a:xfrm>
              <a:off x="955" y="2823"/>
              <a:ext cx="21" cy="16"/>
            </a:xfrm>
            <a:custGeom>
              <a:avLst/>
              <a:gdLst>
                <a:gd name="T0" fmla="*/ 58 w 114"/>
                <a:gd name="T1" fmla="*/ 57 h 67"/>
                <a:gd name="T2" fmla="*/ 1 w 114"/>
                <a:gd name="T3" fmla="*/ 67 h 67"/>
                <a:gd name="T4" fmla="*/ 0 w 114"/>
                <a:gd name="T5" fmla="*/ 54 h 67"/>
                <a:gd name="T6" fmla="*/ 2 w 114"/>
                <a:gd name="T7" fmla="*/ 42 h 67"/>
                <a:gd name="T8" fmla="*/ 7 w 114"/>
                <a:gd name="T9" fmla="*/ 30 h 67"/>
                <a:gd name="T10" fmla="*/ 14 w 114"/>
                <a:gd name="T11" fmla="*/ 18 h 67"/>
                <a:gd name="T12" fmla="*/ 24 w 114"/>
                <a:gd name="T13" fmla="*/ 11 h 67"/>
                <a:gd name="T14" fmla="*/ 35 w 114"/>
                <a:gd name="T15" fmla="*/ 4 h 67"/>
                <a:gd name="T16" fmla="*/ 48 w 114"/>
                <a:gd name="T17" fmla="*/ 1 h 67"/>
                <a:gd name="T18" fmla="*/ 61 w 114"/>
                <a:gd name="T19" fmla="*/ 0 h 67"/>
                <a:gd name="T20" fmla="*/ 73 w 114"/>
                <a:gd name="T21" fmla="*/ 2 h 67"/>
                <a:gd name="T22" fmla="*/ 85 w 114"/>
                <a:gd name="T23" fmla="*/ 6 h 67"/>
                <a:gd name="T24" fmla="*/ 96 w 114"/>
                <a:gd name="T25" fmla="*/ 14 h 67"/>
                <a:gd name="T26" fmla="*/ 104 w 114"/>
                <a:gd name="T27" fmla="*/ 24 h 67"/>
                <a:gd name="T28" fmla="*/ 111 w 114"/>
                <a:gd name="T29" fmla="*/ 35 h 67"/>
                <a:gd name="T30" fmla="*/ 114 w 114"/>
                <a:gd name="T31" fmla="*/ 47 h 67"/>
                <a:gd name="T32" fmla="*/ 58 w 114"/>
                <a:gd name="T33" fmla="*/ 57 h 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7"/>
                <a:gd name="T53" fmla="*/ 114 w 114"/>
                <a:gd name="T54" fmla="*/ 67 h 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7">
                  <a:moveTo>
                    <a:pt x="58" y="57"/>
                  </a:moveTo>
                  <a:lnTo>
                    <a:pt x="1" y="67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4" y="18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6"/>
                  </a:lnTo>
                  <a:lnTo>
                    <a:pt x="96" y="14"/>
                  </a:lnTo>
                  <a:lnTo>
                    <a:pt x="104" y="24"/>
                  </a:lnTo>
                  <a:lnTo>
                    <a:pt x="111" y="35"/>
                  </a:lnTo>
                  <a:lnTo>
                    <a:pt x="114" y="47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5" name="Freeform 389"/>
            <p:cNvSpPr>
              <a:spLocks/>
            </p:cNvSpPr>
            <p:nvPr/>
          </p:nvSpPr>
          <p:spPr bwMode="auto">
            <a:xfrm>
              <a:off x="955" y="2823"/>
              <a:ext cx="21" cy="16"/>
            </a:xfrm>
            <a:custGeom>
              <a:avLst/>
              <a:gdLst>
                <a:gd name="T0" fmla="*/ 1 w 114"/>
                <a:gd name="T1" fmla="*/ 67 h 67"/>
                <a:gd name="T2" fmla="*/ 0 w 114"/>
                <a:gd name="T3" fmla="*/ 54 h 67"/>
                <a:gd name="T4" fmla="*/ 2 w 114"/>
                <a:gd name="T5" fmla="*/ 42 h 67"/>
                <a:gd name="T6" fmla="*/ 7 w 114"/>
                <a:gd name="T7" fmla="*/ 30 h 67"/>
                <a:gd name="T8" fmla="*/ 14 w 114"/>
                <a:gd name="T9" fmla="*/ 18 h 67"/>
                <a:gd name="T10" fmla="*/ 24 w 114"/>
                <a:gd name="T11" fmla="*/ 11 h 67"/>
                <a:gd name="T12" fmla="*/ 35 w 114"/>
                <a:gd name="T13" fmla="*/ 4 h 67"/>
                <a:gd name="T14" fmla="*/ 48 w 114"/>
                <a:gd name="T15" fmla="*/ 1 h 67"/>
                <a:gd name="T16" fmla="*/ 61 w 114"/>
                <a:gd name="T17" fmla="*/ 0 h 67"/>
                <a:gd name="T18" fmla="*/ 73 w 114"/>
                <a:gd name="T19" fmla="*/ 2 h 67"/>
                <a:gd name="T20" fmla="*/ 85 w 114"/>
                <a:gd name="T21" fmla="*/ 6 h 67"/>
                <a:gd name="T22" fmla="*/ 96 w 114"/>
                <a:gd name="T23" fmla="*/ 14 h 67"/>
                <a:gd name="T24" fmla="*/ 104 w 114"/>
                <a:gd name="T25" fmla="*/ 24 h 67"/>
                <a:gd name="T26" fmla="*/ 111 w 114"/>
                <a:gd name="T27" fmla="*/ 35 h 67"/>
                <a:gd name="T28" fmla="*/ 114 w 114"/>
                <a:gd name="T29" fmla="*/ 47 h 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7"/>
                <a:gd name="T47" fmla="*/ 114 w 114"/>
                <a:gd name="T48" fmla="*/ 67 h 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7">
                  <a:moveTo>
                    <a:pt x="1" y="67"/>
                  </a:move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4" y="18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6"/>
                  </a:lnTo>
                  <a:lnTo>
                    <a:pt x="96" y="14"/>
                  </a:lnTo>
                  <a:lnTo>
                    <a:pt x="104" y="24"/>
                  </a:lnTo>
                  <a:lnTo>
                    <a:pt x="111" y="35"/>
                  </a:lnTo>
                  <a:lnTo>
                    <a:pt x="114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6" name="Freeform 390"/>
            <p:cNvSpPr>
              <a:spLocks/>
            </p:cNvSpPr>
            <p:nvPr/>
          </p:nvSpPr>
          <p:spPr bwMode="auto">
            <a:xfrm>
              <a:off x="955" y="2834"/>
              <a:ext cx="25" cy="33"/>
            </a:xfrm>
            <a:custGeom>
              <a:avLst/>
              <a:gdLst>
                <a:gd name="T0" fmla="*/ 113 w 135"/>
                <a:gd name="T1" fmla="*/ 0 h 150"/>
                <a:gd name="T2" fmla="*/ 57 w 135"/>
                <a:gd name="T3" fmla="*/ 10 h 150"/>
                <a:gd name="T4" fmla="*/ 0 w 135"/>
                <a:gd name="T5" fmla="*/ 20 h 150"/>
                <a:gd name="T6" fmla="*/ 22 w 135"/>
                <a:gd name="T7" fmla="*/ 150 h 150"/>
                <a:gd name="T8" fmla="*/ 79 w 135"/>
                <a:gd name="T9" fmla="*/ 140 h 150"/>
                <a:gd name="T10" fmla="*/ 135 w 135"/>
                <a:gd name="T11" fmla="*/ 130 h 150"/>
                <a:gd name="T12" fmla="*/ 113 w 135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50"/>
                <a:gd name="T23" fmla="*/ 135 w 135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50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2" y="150"/>
                  </a:lnTo>
                  <a:lnTo>
                    <a:pt x="79" y="140"/>
                  </a:lnTo>
                  <a:lnTo>
                    <a:pt x="135" y="13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7" name="Freeform 391"/>
            <p:cNvSpPr>
              <a:spLocks/>
            </p:cNvSpPr>
            <p:nvPr/>
          </p:nvSpPr>
          <p:spPr bwMode="auto">
            <a:xfrm>
              <a:off x="955" y="2834"/>
              <a:ext cx="25" cy="33"/>
            </a:xfrm>
            <a:custGeom>
              <a:avLst/>
              <a:gdLst>
                <a:gd name="T0" fmla="*/ 113 w 135"/>
                <a:gd name="T1" fmla="*/ 0 h 150"/>
                <a:gd name="T2" fmla="*/ 57 w 135"/>
                <a:gd name="T3" fmla="*/ 10 h 150"/>
                <a:gd name="T4" fmla="*/ 0 w 135"/>
                <a:gd name="T5" fmla="*/ 20 h 150"/>
                <a:gd name="T6" fmla="*/ 22 w 135"/>
                <a:gd name="T7" fmla="*/ 150 h 150"/>
                <a:gd name="T8" fmla="*/ 79 w 135"/>
                <a:gd name="T9" fmla="*/ 140 h 150"/>
                <a:gd name="T10" fmla="*/ 135 w 135"/>
                <a:gd name="T11" fmla="*/ 130 h 150"/>
                <a:gd name="T12" fmla="*/ 113 w 135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50"/>
                <a:gd name="T23" fmla="*/ 135 w 135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50">
                  <a:moveTo>
                    <a:pt x="113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2" y="150"/>
                  </a:lnTo>
                  <a:lnTo>
                    <a:pt x="79" y="140"/>
                  </a:lnTo>
                  <a:lnTo>
                    <a:pt x="135" y="130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8" name="Freeform 392"/>
            <p:cNvSpPr>
              <a:spLocks/>
            </p:cNvSpPr>
            <p:nvPr/>
          </p:nvSpPr>
          <p:spPr bwMode="auto">
            <a:xfrm>
              <a:off x="969" y="2864"/>
              <a:ext cx="12" cy="1"/>
            </a:xfrm>
            <a:custGeom>
              <a:avLst/>
              <a:gdLst>
                <a:gd name="T0" fmla="*/ 0 w 58"/>
                <a:gd name="T1" fmla="*/ 10 h 10"/>
                <a:gd name="T2" fmla="*/ 56 w 58"/>
                <a:gd name="T3" fmla="*/ 0 h 10"/>
                <a:gd name="T4" fmla="*/ 58 w 58"/>
                <a:gd name="T5" fmla="*/ 7 h 10"/>
                <a:gd name="T6" fmla="*/ 0 w 58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10"/>
                  </a:moveTo>
                  <a:lnTo>
                    <a:pt x="56" y="0"/>
                  </a:lnTo>
                  <a:lnTo>
                    <a:pt x="58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59" name="Line 393"/>
            <p:cNvSpPr>
              <a:spLocks noChangeShapeType="1"/>
            </p:cNvSpPr>
            <p:nvPr/>
          </p:nvSpPr>
          <p:spPr bwMode="auto">
            <a:xfrm>
              <a:off x="980" y="28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0" name="Freeform 394"/>
            <p:cNvSpPr>
              <a:spLocks/>
            </p:cNvSpPr>
            <p:nvPr/>
          </p:nvSpPr>
          <p:spPr bwMode="auto">
            <a:xfrm>
              <a:off x="959" y="2865"/>
              <a:ext cx="23" cy="44"/>
            </a:xfrm>
            <a:custGeom>
              <a:avLst/>
              <a:gdLst>
                <a:gd name="T0" fmla="*/ 116 w 127"/>
                <a:gd name="T1" fmla="*/ 0 h 202"/>
                <a:gd name="T2" fmla="*/ 58 w 127"/>
                <a:gd name="T3" fmla="*/ 3 h 202"/>
                <a:gd name="T4" fmla="*/ 0 w 127"/>
                <a:gd name="T5" fmla="*/ 7 h 202"/>
                <a:gd name="T6" fmla="*/ 11 w 127"/>
                <a:gd name="T7" fmla="*/ 202 h 202"/>
                <a:gd name="T8" fmla="*/ 69 w 127"/>
                <a:gd name="T9" fmla="*/ 199 h 202"/>
                <a:gd name="T10" fmla="*/ 127 w 127"/>
                <a:gd name="T11" fmla="*/ 195 h 202"/>
                <a:gd name="T12" fmla="*/ 116 w 127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2"/>
                <a:gd name="T23" fmla="*/ 127 w 127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2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11" y="202"/>
                  </a:lnTo>
                  <a:lnTo>
                    <a:pt x="69" y="199"/>
                  </a:lnTo>
                  <a:lnTo>
                    <a:pt x="127" y="195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1" name="Freeform 395"/>
            <p:cNvSpPr>
              <a:spLocks/>
            </p:cNvSpPr>
            <p:nvPr/>
          </p:nvSpPr>
          <p:spPr bwMode="auto">
            <a:xfrm>
              <a:off x="959" y="2865"/>
              <a:ext cx="23" cy="44"/>
            </a:xfrm>
            <a:custGeom>
              <a:avLst/>
              <a:gdLst>
                <a:gd name="T0" fmla="*/ 116 w 127"/>
                <a:gd name="T1" fmla="*/ 0 h 202"/>
                <a:gd name="T2" fmla="*/ 58 w 127"/>
                <a:gd name="T3" fmla="*/ 3 h 202"/>
                <a:gd name="T4" fmla="*/ 0 w 127"/>
                <a:gd name="T5" fmla="*/ 7 h 202"/>
                <a:gd name="T6" fmla="*/ 11 w 127"/>
                <a:gd name="T7" fmla="*/ 202 h 202"/>
                <a:gd name="T8" fmla="*/ 69 w 127"/>
                <a:gd name="T9" fmla="*/ 199 h 202"/>
                <a:gd name="T10" fmla="*/ 127 w 127"/>
                <a:gd name="T11" fmla="*/ 195 h 202"/>
                <a:gd name="T12" fmla="*/ 116 w 127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2"/>
                <a:gd name="T23" fmla="*/ 127 w 127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2">
                  <a:moveTo>
                    <a:pt x="116" y="0"/>
                  </a:moveTo>
                  <a:lnTo>
                    <a:pt x="58" y="3"/>
                  </a:lnTo>
                  <a:lnTo>
                    <a:pt x="0" y="7"/>
                  </a:lnTo>
                  <a:lnTo>
                    <a:pt x="11" y="202"/>
                  </a:lnTo>
                  <a:lnTo>
                    <a:pt x="69" y="199"/>
                  </a:lnTo>
                  <a:lnTo>
                    <a:pt x="127" y="195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2" name="Freeform 396"/>
            <p:cNvSpPr>
              <a:spLocks/>
            </p:cNvSpPr>
            <p:nvPr/>
          </p:nvSpPr>
          <p:spPr bwMode="auto">
            <a:xfrm>
              <a:off x="961" y="2908"/>
              <a:ext cx="21" cy="14"/>
            </a:xfrm>
            <a:custGeom>
              <a:avLst/>
              <a:gdLst>
                <a:gd name="T0" fmla="*/ 58 w 116"/>
                <a:gd name="T1" fmla="*/ 4 h 61"/>
                <a:gd name="T2" fmla="*/ 116 w 116"/>
                <a:gd name="T3" fmla="*/ 0 h 61"/>
                <a:gd name="T4" fmla="*/ 115 w 116"/>
                <a:gd name="T5" fmla="*/ 14 h 61"/>
                <a:gd name="T6" fmla="*/ 111 w 116"/>
                <a:gd name="T7" fmla="*/ 26 h 61"/>
                <a:gd name="T8" fmla="*/ 105 w 116"/>
                <a:gd name="T9" fmla="*/ 37 h 61"/>
                <a:gd name="T10" fmla="*/ 97 w 116"/>
                <a:gd name="T11" fmla="*/ 47 h 61"/>
                <a:gd name="T12" fmla="*/ 86 w 116"/>
                <a:gd name="T13" fmla="*/ 54 h 61"/>
                <a:gd name="T14" fmla="*/ 73 w 116"/>
                <a:gd name="T15" fmla="*/ 59 h 61"/>
                <a:gd name="T16" fmla="*/ 61 w 116"/>
                <a:gd name="T17" fmla="*/ 61 h 61"/>
                <a:gd name="T18" fmla="*/ 48 w 116"/>
                <a:gd name="T19" fmla="*/ 60 h 61"/>
                <a:gd name="T20" fmla="*/ 36 w 116"/>
                <a:gd name="T21" fmla="*/ 57 h 61"/>
                <a:gd name="T22" fmla="*/ 25 w 116"/>
                <a:gd name="T23" fmla="*/ 50 h 61"/>
                <a:gd name="T24" fmla="*/ 15 w 116"/>
                <a:gd name="T25" fmla="*/ 42 h 61"/>
                <a:gd name="T26" fmla="*/ 8 w 116"/>
                <a:gd name="T27" fmla="*/ 31 h 61"/>
                <a:gd name="T28" fmla="*/ 2 w 116"/>
                <a:gd name="T29" fmla="*/ 19 h 61"/>
                <a:gd name="T30" fmla="*/ 0 w 116"/>
                <a:gd name="T31" fmla="*/ 7 h 61"/>
                <a:gd name="T32" fmla="*/ 58 w 116"/>
                <a:gd name="T33" fmla="*/ 4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4"/>
                  </a:moveTo>
                  <a:lnTo>
                    <a:pt x="116" y="0"/>
                  </a:lnTo>
                  <a:lnTo>
                    <a:pt x="115" y="14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4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19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3" name="Freeform 397"/>
            <p:cNvSpPr>
              <a:spLocks/>
            </p:cNvSpPr>
            <p:nvPr/>
          </p:nvSpPr>
          <p:spPr bwMode="auto">
            <a:xfrm>
              <a:off x="961" y="2908"/>
              <a:ext cx="21" cy="14"/>
            </a:xfrm>
            <a:custGeom>
              <a:avLst/>
              <a:gdLst>
                <a:gd name="T0" fmla="*/ 116 w 116"/>
                <a:gd name="T1" fmla="*/ 0 h 61"/>
                <a:gd name="T2" fmla="*/ 115 w 116"/>
                <a:gd name="T3" fmla="*/ 14 h 61"/>
                <a:gd name="T4" fmla="*/ 111 w 116"/>
                <a:gd name="T5" fmla="*/ 26 h 61"/>
                <a:gd name="T6" fmla="*/ 105 w 116"/>
                <a:gd name="T7" fmla="*/ 37 h 61"/>
                <a:gd name="T8" fmla="*/ 97 w 116"/>
                <a:gd name="T9" fmla="*/ 47 h 61"/>
                <a:gd name="T10" fmla="*/ 86 w 116"/>
                <a:gd name="T11" fmla="*/ 54 h 61"/>
                <a:gd name="T12" fmla="*/ 73 w 116"/>
                <a:gd name="T13" fmla="*/ 59 h 61"/>
                <a:gd name="T14" fmla="*/ 61 w 116"/>
                <a:gd name="T15" fmla="*/ 61 h 61"/>
                <a:gd name="T16" fmla="*/ 48 w 116"/>
                <a:gd name="T17" fmla="*/ 60 h 61"/>
                <a:gd name="T18" fmla="*/ 36 w 116"/>
                <a:gd name="T19" fmla="*/ 57 h 61"/>
                <a:gd name="T20" fmla="*/ 25 w 116"/>
                <a:gd name="T21" fmla="*/ 50 h 61"/>
                <a:gd name="T22" fmla="*/ 15 w 116"/>
                <a:gd name="T23" fmla="*/ 42 h 61"/>
                <a:gd name="T24" fmla="*/ 8 w 116"/>
                <a:gd name="T25" fmla="*/ 31 h 61"/>
                <a:gd name="T26" fmla="*/ 2 w 116"/>
                <a:gd name="T27" fmla="*/ 19 h 61"/>
                <a:gd name="T28" fmla="*/ 0 w 116"/>
                <a:gd name="T29" fmla="*/ 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116" y="0"/>
                  </a:moveTo>
                  <a:lnTo>
                    <a:pt x="115" y="14"/>
                  </a:lnTo>
                  <a:lnTo>
                    <a:pt x="111" y="26"/>
                  </a:lnTo>
                  <a:lnTo>
                    <a:pt x="105" y="37"/>
                  </a:lnTo>
                  <a:lnTo>
                    <a:pt x="97" y="47"/>
                  </a:lnTo>
                  <a:lnTo>
                    <a:pt x="86" y="54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8" y="60"/>
                  </a:lnTo>
                  <a:lnTo>
                    <a:pt x="36" y="57"/>
                  </a:lnTo>
                  <a:lnTo>
                    <a:pt x="25" y="50"/>
                  </a:lnTo>
                  <a:lnTo>
                    <a:pt x="15" y="42"/>
                  </a:lnTo>
                  <a:lnTo>
                    <a:pt x="8" y="31"/>
                  </a:lnTo>
                  <a:lnTo>
                    <a:pt x="2" y="19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4" name="Freeform 398"/>
            <p:cNvSpPr>
              <a:spLocks/>
            </p:cNvSpPr>
            <p:nvPr/>
          </p:nvSpPr>
          <p:spPr bwMode="auto">
            <a:xfrm>
              <a:off x="961" y="2914"/>
              <a:ext cx="21" cy="14"/>
            </a:xfrm>
            <a:custGeom>
              <a:avLst/>
              <a:gdLst>
                <a:gd name="T0" fmla="*/ 58 w 116"/>
                <a:gd name="T1" fmla="*/ 58 h 61"/>
                <a:gd name="T2" fmla="*/ 0 w 116"/>
                <a:gd name="T3" fmla="*/ 54 h 61"/>
                <a:gd name="T4" fmla="*/ 2 w 116"/>
                <a:gd name="T5" fmla="*/ 42 h 61"/>
                <a:gd name="T6" fmla="*/ 7 w 116"/>
                <a:gd name="T7" fmla="*/ 30 h 61"/>
                <a:gd name="T8" fmla="*/ 15 w 116"/>
                <a:gd name="T9" fmla="*/ 19 h 61"/>
                <a:gd name="T10" fmla="*/ 25 w 116"/>
                <a:gd name="T11" fmla="*/ 11 h 61"/>
                <a:gd name="T12" fmla="*/ 36 w 116"/>
                <a:gd name="T13" fmla="*/ 4 h 61"/>
                <a:gd name="T14" fmla="*/ 48 w 116"/>
                <a:gd name="T15" fmla="*/ 1 h 61"/>
                <a:gd name="T16" fmla="*/ 61 w 116"/>
                <a:gd name="T17" fmla="*/ 0 h 61"/>
                <a:gd name="T18" fmla="*/ 73 w 116"/>
                <a:gd name="T19" fmla="*/ 2 h 61"/>
                <a:gd name="T20" fmla="*/ 86 w 116"/>
                <a:gd name="T21" fmla="*/ 7 h 61"/>
                <a:gd name="T22" fmla="*/ 97 w 116"/>
                <a:gd name="T23" fmla="*/ 14 h 61"/>
                <a:gd name="T24" fmla="*/ 105 w 116"/>
                <a:gd name="T25" fmla="*/ 24 h 61"/>
                <a:gd name="T26" fmla="*/ 111 w 116"/>
                <a:gd name="T27" fmla="*/ 35 h 61"/>
                <a:gd name="T28" fmla="*/ 115 w 116"/>
                <a:gd name="T29" fmla="*/ 48 h 61"/>
                <a:gd name="T30" fmla="*/ 116 w 116"/>
                <a:gd name="T31" fmla="*/ 61 h 61"/>
                <a:gd name="T32" fmla="*/ 58 w 116"/>
                <a:gd name="T33" fmla="*/ 58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61"/>
                <a:gd name="T53" fmla="*/ 116 w 116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61">
                  <a:moveTo>
                    <a:pt x="58" y="58"/>
                  </a:moveTo>
                  <a:lnTo>
                    <a:pt x="0" y="54"/>
                  </a:lnTo>
                  <a:lnTo>
                    <a:pt x="2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6" y="7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8"/>
                  </a:lnTo>
                  <a:lnTo>
                    <a:pt x="116" y="61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5" name="Freeform 399"/>
            <p:cNvSpPr>
              <a:spLocks/>
            </p:cNvSpPr>
            <p:nvPr/>
          </p:nvSpPr>
          <p:spPr bwMode="auto">
            <a:xfrm>
              <a:off x="961" y="2914"/>
              <a:ext cx="21" cy="14"/>
            </a:xfrm>
            <a:custGeom>
              <a:avLst/>
              <a:gdLst>
                <a:gd name="T0" fmla="*/ 0 w 116"/>
                <a:gd name="T1" fmla="*/ 54 h 61"/>
                <a:gd name="T2" fmla="*/ 2 w 116"/>
                <a:gd name="T3" fmla="*/ 42 h 61"/>
                <a:gd name="T4" fmla="*/ 7 w 116"/>
                <a:gd name="T5" fmla="*/ 30 h 61"/>
                <a:gd name="T6" fmla="*/ 15 w 116"/>
                <a:gd name="T7" fmla="*/ 19 h 61"/>
                <a:gd name="T8" fmla="*/ 25 w 116"/>
                <a:gd name="T9" fmla="*/ 11 h 61"/>
                <a:gd name="T10" fmla="*/ 36 w 116"/>
                <a:gd name="T11" fmla="*/ 4 h 61"/>
                <a:gd name="T12" fmla="*/ 48 w 116"/>
                <a:gd name="T13" fmla="*/ 1 h 61"/>
                <a:gd name="T14" fmla="*/ 61 w 116"/>
                <a:gd name="T15" fmla="*/ 0 h 61"/>
                <a:gd name="T16" fmla="*/ 73 w 116"/>
                <a:gd name="T17" fmla="*/ 2 h 61"/>
                <a:gd name="T18" fmla="*/ 86 w 116"/>
                <a:gd name="T19" fmla="*/ 7 h 61"/>
                <a:gd name="T20" fmla="*/ 97 w 116"/>
                <a:gd name="T21" fmla="*/ 14 h 61"/>
                <a:gd name="T22" fmla="*/ 105 w 116"/>
                <a:gd name="T23" fmla="*/ 24 h 61"/>
                <a:gd name="T24" fmla="*/ 111 w 116"/>
                <a:gd name="T25" fmla="*/ 35 h 61"/>
                <a:gd name="T26" fmla="*/ 115 w 116"/>
                <a:gd name="T27" fmla="*/ 48 h 61"/>
                <a:gd name="T28" fmla="*/ 116 w 116"/>
                <a:gd name="T29" fmla="*/ 61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61"/>
                <a:gd name="T47" fmla="*/ 116 w 116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61">
                  <a:moveTo>
                    <a:pt x="0" y="54"/>
                  </a:moveTo>
                  <a:lnTo>
                    <a:pt x="2" y="42"/>
                  </a:lnTo>
                  <a:lnTo>
                    <a:pt x="7" y="30"/>
                  </a:lnTo>
                  <a:lnTo>
                    <a:pt x="15" y="19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6" y="7"/>
                  </a:lnTo>
                  <a:lnTo>
                    <a:pt x="97" y="14"/>
                  </a:lnTo>
                  <a:lnTo>
                    <a:pt x="105" y="24"/>
                  </a:lnTo>
                  <a:lnTo>
                    <a:pt x="111" y="35"/>
                  </a:lnTo>
                  <a:lnTo>
                    <a:pt x="115" y="48"/>
                  </a:lnTo>
                  <a:lnTo>
                    <a:pt x="116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6" name="Freeform 400"/>
            <p:cNvSpPr>
              <a:spLocks/>
            </p:cNvSpPr>
            <p:nvPr/>
          </p:nvSpPr>
          <p:spPr bwMode="auto">
            <a:xfrm>
              <a:off x="959" y="2927"/>
              <a:ext cx="23" cy="45"/>
            </a:xfrm>
            <a:custGeom>
              <a:avLst/>
              <a:gdLst>
                <a:gd name="T0" fmla="*/ 127 w 127"/>
                <a:gd name="T1" fmla="*/ 7 h 203"/>
                <a:gd name="T2" fmla="*/ 69 w 127"/>
                <a:gd name="T3" fmla="*/ 4 h 203"/>
                <a:gd name="T4" fmla="*/ 11 w 127"/>
                <a:gd name="T5" fmla="*/ 0 h 203"/>
                <a:gd name="T6" fmla="*/ 0 w 127"/>
                <a:gd name="T7" fmla="*/ 197 h 203"/>
                <a:gd name="T8" fmla="*/ 58 w 127"/>
                <a:gd name="T9" fmla="*/ 200 h 203"/>
                <a:gd name="T10" fmla="*/ 116 w 127"/>
                <a:gd name="T11" fmla="*/ 203 h 203"/>
                <a:gd name="T12" fmla="*/ 127 w 127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3"/>
                <a:gd name="T23" fmla="*/ 127 w 127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3">
                  <a:moveTo>
                    <a:pt x="127" y="7"/>
                  </a:moveTo>
                  <a:lnTo>
                    <a:pt x="69" y="4"/>
                  </a:lnTo>
                  <a:lnTo>
                    <a:pt x="11" y="0"/>
                  </a:lnTo>
                  <a:lnTo>
                    <a:pt x="0" y="197"/>
                  </a:lnTo>
                  <a:lnTo>
                    <a:pt x="58" y="200"/>
                  </a:lnTo>
                  <a:lnTo>
                    <a:pt x="116" y="203"/>
                  </a:lnTo>
                  <a:lnTo>
                    <a:pt x="12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7" name="Freeform 401"/>
            <p:cNvSpPr>
              <a:spLocks/>
            </p:cNvSpPr>
            <p:nvPr/>
          </p:nvSpPr>
          <p:spPr bwMode="auto">
            <a:xfrm>
              <a:off x="959" y="2927"/>
              <a:ext cx="23" cy="45"/>
            </a:xfrm>
            <a:custGeom>
              <a:avLst/>
              <a:gdLst>
                <a:gd name="T0" fmla="*/ 127 w 127"/>
                <a:gd name="T1" fmla="*/ 7 h 203"/>
                <a:gd name="T2" fmla="*/ 69 w 127"/>
                <a:gd name="T3" fmla="*/ 4 h 203"/>
                <a:gd name="T4" fmla="*/ 11 w 127"/>
                <a:gd name="T5" fmla="*/ 0 h 203"/>
                <a:gd name="T6" fmla="*/ 0 w 127"/>
                <a:gd name="T7" fmla="*/ 197 h 203"/>
                <a:gd name="T8" fmla="*/ 58 w 127"/>
                <a:gd name="T9" fmla="*/ 200 h 203"/>
                <a:gd name="T10" fmla="*/ 116 w 127"/>
                <a:gd name="T11" fmla="*/ 203 h 203"/>
                <a:gd name="T12" fmla="*/ 127 w 127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3"/>
                <a:gd name="T23" fmla="*/ 127 w 127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3">
                  <a:moveTo>
                    <a:pt x="127" y="7"/>
                  </a:moveTo>
                  <a:lnTo>
                    <a:pt x="69" y="4"/>
                  </a:lnTo>
                  <a:lnTo>
                    <a:pt x="11" y="0"/>
                  </a:lnTo>
                  <a:lnTo>
                    <a:pt x="0" y="197"/>
                  </a:lnTo>
                  <a:lnTo>
                    <a:pt x="58" y="200"/>
                  </a:lnTo>
                  <a:lnTo>
                    <a:pt x="116" y="203"/>
                  </a:lnTo>
                  <a:lnTo>
                    <a:pt x="127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8" name="Freeform 402"/>
            <p:cNvSpPr>
              <a:spLocks/>
            </p:cNvSpPr>
            <p:nvPr/>
          </p:nvSpPr>
          <p:spPr bwMode="auto">
            <a:xfrm>
              <a:off x="969" y="2972"/>
              <a:ext cx="12" cy="2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3 h 10"/>
                <a:gd name="T4" fmla="*/ 56 w 58"/>
                <a:gd name="T5" fmla="*/ 10 h 10"/>
                <a:gd name="T6" fmla="*/ 0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0"/>
                  </a:moveTo>
                  <a:lnTo>
                    <a:pt x="58" y="3"/>
                  </a:lnTo>
                  <a:lnTo>
                    <a:pt x="56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69" name="Line 403"/>
            <p:cNvSpPr>
              <a:spLocks noChangeShapeType="1"/>
            </p:cNvSpPr>
            <p:nvPr/>
          </p:nvSpPr>
          <p:spPr bwMode="auto">
            <a:xfrm flipH="1">
              <a:off x="980" y="2972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0" name="Freeform 404"/>
            <p:cNvSpPr>
              <a:spLocks/>
            </p:cNvSpPr>
            <p:nvPr/>
          </p:nvSpPr>
          <p:spPr bwMode="auto">
            <a:xfrm>
              <a:off x="955" y="2969"/>
              <a:ext cx="25" cy="33"/>
            </a:xfrm>
            <a:custGeom>
              <a:avLst/>
              <a:gdLst>
                <a:gd name="T0" fmla="*/ 135 w 135"/>
                <a:gd name="T1" fmla="*/ 20 h 149"/>
                <a:gd name="T2" fmla="*/ 79 w 135"/>
                <a:gd name="T3" fmla="*/ 10 h 149"/>
                <a:gd name="T4" fmla="*/ 22 w 135"/>
                <a:gd name="T5" fmla="*/ 0 h 149"/>
                <a:gd name="T6" fmla="*/ 0 w 135"/>
                <a:gd name="T7" fmla="*/ 129 h 149"/>
                <a:gd name="T8" fmla="*/ 57 w 135"/>
                <a:gd name="T9" fmla="*/ 139 h 149"/>
                <a:gd name="T10" fmla="*/ 113 w 135"/>
                <a:gd name="T11" fmla="*/ 149 h 149"/>
                <a:gd name="T12" fmla="*/ 135 w 135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49"/>
                <a:gd name="T23" fmla="*/ 135 w 135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49">
                  <a:moveTo>
                    <a:pt x="135" y="20"/>
                  </a:moveTo>
                  <a:lnTo>
                    <a:pt x="79" y="10"/>
                  </a:lnTo>
                  <a:lnTo>
                    <a:pt x="22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3" y="149"/>
                  </a:lnTo>
                  <a:lnTo>
                    <a:pt x="135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1" name="Freeform 405"/>
            <p:cNvSpPr>
              <a:spLocks/>
            </p:cNvSpPr>
            <p:nvPr/>
          </p:nvSpPr>
          <p:spPr bwMode="auto">
            <a:xfrm>
              <a:off x="955" y="2969"/>
              <a:ext cx="25" cy="33"/>
            </a:xfrm>
            <a:custGeom>
              <a:avLst/>
              <a:gdLst>
                <a:gd name="T0" fmla="*/ 135 w 135"/>
                <a:gd name="T1" fmla="*/ 20 h 149"/>
                <a:gd name="T2" fmla="*/ 79 w 135"/>
                <a:gd name="T3" fmla="*/ 10 h 149"/>
                <a:gd name="T4" fmla="*/ 22 w 135"/>
                <a:gd name="T5" fmla="*/ 0 h 149"/>
                <a:gd name="T6" fmla="*/ 0 w 135"/>
                <a:gd name="T7" fmla="*/ 129 h 149"/>
                <a:gd name="T8" fmla="*/ 57 w 135"/>
                <a:gd name="T9" fmla="*/ 139 h 149"/>
                <a:gd name="T10" fmla="*/ 113 w 135"/>
                <a:gd name="T11" fmla="*/ 149 h 149"/>
                <a:gd name="T12" fmla="*/ 135 w 135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5"/>
                <a:gd name="T22" fmla="*/ 0 h 149"/>
                <a:gd name="T23" fmla="*/ 135 w 135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5" h="149">
                  <a:moveTo>
                    <a:pt x="135" y="20"/>
                  </a:moveTo>
                  <a:lnTo>
                    <a:pt x="79" y="10"/>
                  </a:lnTo>
                  <a:lnTo>
                    <a:pt x="22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3" y="149"/>
                  </a:lnTo>
                  <a:lnTo>
                    <a:pt x="135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2" name="Freeform 406"/>
            <p:cNvSpPr>
              <a:spLocks/>
            </p:cNvSpPr>
            <p:nvPr/>
          </p:nvSpPr>
          <p:spPr bwMode="auto">
            <a:xfrm>
              <a:off x="955" y="2999"/>
              <a:ext cx="21" cy="14"/>
            </a:xfrm>
            <a:custGeom>
              <a:avLst/>
              <a:gdLst>
                <a:gd name="T0" fmla="*/ 58 w 114"/>
                <a:gd name="T1" fmla="*/ 10 h 68"/>
                <a:gd name="T2" fmla="*/ 114 w 114"/>
                <a:gd name="T3" fmla="*/ 20 h 68"/>
                <a:gd name="T4" fmla="*/ 111 w 114"/>
                <a:gd name="T5" fmla="*/ 32 h 68"/>
                <a:gd name="T6" fmla="*/ 104 w 114"/>
                <a:gd name="T7" fmla="*/ 43 h 68"/>
                <a:gd name="T8" fmla="*/ 96 w 114"/>
                <a:gd name="T9" fmla="*/ 53 h 68"/>
                <a:gd name="T10" fmla="*/ 85 w 114"/>
                <a:gd name="T11" fmla="*/ 61 h 68"/>
                <a:gd name="T12" fmla="*/ 73 w 114"/>
                <a:gd name="T13" fmla="*/ 65 h 68"/>
                <a:gd name="T14" fmla="*/ 61 w 114"/>
                <a:gd name="T15" fmla="*/ 68 h 68"/>
                <a:gd name="T16" fmla="*/ 48 w 114"/>
                <a:gd name="T17" fmla="*/ 67 h 68"/>
                <a:gd name="T18" fmla="*/ 35 w 114"/>
                <a:gd name="T19" fmla="*/ 63 h 68"/>
                <a:gd name="T20" fmla="*/ 24 w 114"/>
                <a:gd name="T21" fmla="*/ 57 h 68"/>
                <a:gd name="T22" fmla="*/ 14 w 114"/>
                <a:gd name="T23" fmla="*/ 49 h 68"/>
                <a:gd name="T24" fmla="*/ 7 w 114"/>
                <a:gd name="T25" fmla="*/ 38 h 68"/>
                <a:gd name="T26" fmla="*/ 2 w 114"/>
                <a:gd name="T27" fmla="*/ 25 h 68"/>
                <a:gd name="T28" fmla="*/ 0 w 114"/>
                <a:gd name="T29" fmla="*/ 13 h 68"/>
                <a:gd name="T30" fmla="*/ 1 w 114"/>
                <a:gd name="T31" fmla="*/ 0 h 68"/>
                <a:gd name="T32" fmla="*/ 58 w 114"/>
                <a:gd name="T33" fmla="*/ 10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8"/>
                <a:gd name="T53" fmla="*/ 114 w 114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8">
                  <a:moveTo>
                    <a:pt x="58" y="10"/>
                  </a:moveTo>
                  <a:lnTo>
                    <a:pt x="114" y="20"/>
                  </a:lnTo>
                  <a:lnTo>
                    <a:pt x="111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1"/>
                  </a:lnTo>
                  <a:lnTo>
                    <a:pt x="73" y="65"/>
                  </a:lnTo>
                  <a:lnTo>
                    <a:pt x="61" y="68"/>
                  </a:lnTo>
                  <a:lnTo>
                    <a:pt x="48" y="67"/>
                  </a:lnTo>
                  <a:lnTo>
                    <a:pt x="35" y="63"/>
                  </a:lnTo>
                  <a:lnTo>
                    <a:pt x="24" y="57"/>
                  </a:lnTo>
                  <a:lnTo>
                    <a:pt x="14" y="49"/>
                  </a:lnTo>
                  <a:lnTo>
                    <a:pt x="7" y="38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  <a:lnTo>
                    <a:pt x="5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3" name="Freeform 407"/>
            <p:cNvSpPr>
              <a:spLocks/>
            </p:cNvSpPr>
            <p:nvPr/>
          </p:nvSpPr>
          <p:spPr bwMode="auto">
            <a:xfrm>
              <a:off x="955" y="2999"/>
              <a:ext cx="21" cy="14"/>
            </a:xfrm>
            <a:custGeom>
              <a:avLst/>
              <a:gdLst>
                <a:gd name="T0" fmla="*/ 114 w 114"/>
                <a:gd name="T1" fmla="*/ 20 h 68"/>
                <a:gd name="T2" fmla="*/ 111 w 114"/>
                <a:gd name="T3" fmla="*/ 32 h 68"/>
                <a:gd name="T4" fmla="*/ 104 w 114"/>
                <a:gd name="T5" fmla="*/ 43 h 68"/>
                <a:gd name="T6" fmla="*/ 96 w 114"/>
                <a:gd name="T7" fmla="*/ 53 h 68"/>
                <a:gd name="T8" fmla="*/ 85 w 114"/>
                <a:gd name="T9" fmla="*/ 61 h 68"/>
                <a:gd name="T10" fmla="*/ 73 w 114"/>
                <a:gd name="T11" fmla="*/ 65 h 68"/>
                <a:gd name="T12" fmla="*/ 61 w 114"/>
                <a:gd name="T13" fmla="*/ 68 h 68"/>
                <a:gd name="T14" fmla="*/ 48 w 114"/>
                <a:gd name="T15" fmla="*/ 67 h 68"/>
                <a:gd name="T16" fmla="*/ 35 w 114"/>
                <a:gd name="T17" fmla="*/ 63 h 68"/>
                <a:gd name="T18" fmla="*/ 24 w 114"/>
                <a:gd name="T19" fmla="*/ 57 h 68"/>
                <a:gd name="T20" fmla="*/ 14 w 114"/>
                <a:gd name="T21" fmla="*/ 49 h 68"/>
                <a:gd name="T22" fmla="*/ 7 w 114"/>
                <a:gd name="T23" fmla="*/ 38 h 68"/>
                <a:gd name="T24" fmla="*/ 2 w 114"/>
                <a:gd name="T25" fmla="*/ 25 h 68"/>
                <a:gd name="T26" fmla="*/ 0 w 114"/>
                <a:gd name="T27" fmla="*/ 13 h 68"/>
                <a:gd name="T28" fmla="*/ 1 w 114"/>
                <a:gd name="T29" fmla="*/ 0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8"/>
                <a:gd name="T47" fmla="*/ 114 w 114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8">
                  <a:moveTo>
                    <a:pt x="114" y="20"/>
                  </a:moveTo>
                  <a:lnTo>
                    <a:pt x="111" y="32"/>
                  </a:lnTo>
                  <a:lnTo>
                    <a:pt x="104" y="43"/>
                  </a:lnTo>
                  <a:lnTo>
                    <a:pt x="96" y="53"/>
                  </a:lnTo>
                  <a:lnTo>
                    <a:pt x="85" y="61"/>
                  </a:lnTo>
                  <a:lnTo>
                    <a:pt x="73" y="65"/>
                  </a:lnTo>
                  <a:lnTo>
                    <a:pt x="61" y="68"/>
                  </a:lnTo>
                  <a:lnTo>
                    <a:pt x="48" y="67"/>
                  </a:lnTo>
                  <a:lnTo>
                    <a:pt x="35" y="63"/>
                  </a:lnTo>
                  <a:lnTo>
                    <a:pt x="24" y="57"/>
                  </a:lnTo>
                  <a:lnTo>
                    <a:pt x="14" y="49"/>
                  </a:lnTo>
                  <a:lnTo>
                    <a:pt x="7" y="38"/>
                  </a:lnTo>
                  <a:lnTo>
                    <a:pt x="2" y="25"/>
                  </a:lnTo>
                  <a:lnTo>
                    <a:pt x="0" y="1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4" name="Freeform 408"/>
            <p:cNvSpPr>
              <a:spLocks/>
            </p:cNvSpPr>
            <p:nvPr/>
          </p:nvSpPr>
          <p:spPr bwMode="auto">
            <a:xfrm>
              <a:off x="952" y="3005"/>
              <a:ext cx="21" cy="16"/>
            </a:xfrm>
            <a:custGeom>
              <a:avLst/>
              <a:gdLst>
                <a:gd name="T0" fmla="*/ 56 w 114"/>
                <a:gd name="T1" fmla="*/ 58 h 69"/>
                <a:gd name="T2" fmla="*/ 0 w 114"/>
                <a:gd name="T3" fmla="*/ 47 h 69"/>
                <a:gd name="T4" fmla="*/ 4 w 114"/>
                <a:gd name="T5" fmla="*/ 35 h 69"/>
                <a:gd name="T6" fmla="*/ 10 w 114"/>
                <a:gd name="T7" fmla="*/ 24 h 69"/>
                <a:gd name="T8" fmla="*/ 18 w 114"/>
                <a:gd name="T9" fmla="*/ 14 h 69"/>
                <a:gd name="T10" fmla="*/ 30 w 114"/>
                <a:gd name="T11" fmla="*/ 7 h 69"/>
                <a:gd name="T12" fmla="*/ 42 w 114"/>
                <a:gd name="T13" fmla="*/ 2 h 69"/>
                <a:gd name="T14" fmla="*/ 55 w 114"/>
                <a:gd name="T15" fmla="*/ 0 h 69"/>
                <a:gd name="T16" fmla="*/ 67 w 114"/>
                <a:gd name="T17" fmla="*/ 1 h 69"/>
                <a:gd name="T18" fmla="*/ 79 w 114"/>
                <a:gd name="T19" fmla="*/ 6 h 69"/>
                <a:gd name="T20" fmla="*/ 91 w 114"/>
                <a:gd name="T21" fmla="*/ 11 h 69"/>
                <a:gd name="T22" fmla="*/ 101 w 114"/>
                <a:gd name="T23" fmla="*/ 20 h 69"/>
                <a:gd name="T24" fmla="*/ 107 w 114"/>
                <a:gd name="T25" fmla="*/ 31 h 69"/>
                <a:gd name="T26" fmla="*/ 112 w 114"/>
                <a:gd name="T27" fmla="*/ 44 h 69"/>
                <a:gd name="T28" fmla="*/ 114 w 114"/>
                <a:gd name="T29" fmla="*/ 57 h 69"/>
                <a:gd name="T30" fmla="*/ 113 w 114"/>
                <a:gd name="T31" fmla="*/ 69 h 69"/>
                <a:gd name="T32" fmla="*/ 56 w 114"/>
                <a:gd name="T33" fmla="*/ 58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6" y="58"/>
                  </a:moveTo>
                  <a:lnTo>
                    <a:pt x="0" y="47"/>
                  </a:lnTo>
                  <a:lnTo>
                    <a:pt x="4" y="35"/>
                  </a:lnTo>
                  <a:lnTo>
                    <a:pt x="10" y="24"/>
                  </a:lnTo>
                  <a:lnTo>
                    <a:pt x="18" y="14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7" y="1"/>
                  </a:lnTo>
                  <a:lnTo>
                    <a:pt x="79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7" y="31"/>
                  </a:lnTo>
                  <a:lnTo>
                    <a:pt x="112" y="44"/>
                  </a:lnTo>
                  <a:lnTo>
                    <a:pt x="114" y="57"/>
                  </a:lnTo>
                  <a:lnTo>
                    <a:pt x="113" y="69"/>
                  </a:lnTo>
                  <a:lnTo>
                    <a:pt x="5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5" name="Freeform 409"/>
            <p:cNvSpPr>
              <a:spLocks/>
            </p:cNvSpPr>
            <p:nvPr/>
          </p:nvSpPr>
          <p:spPr bwMode="auto">
            <a:xfrm>
              <a:off x="952" y="3005"/>
              <a:ext cx="21" cy="16"/>
            </a:xfrm>
            <a:custGeom>
              <a:avLst/>
              <a:gdLst>
                <a:gd name="T0" fmla="*/ 0 w 114"/>
                <a:gd name="T1" fmla="*/ 47 h 69"/>
                <a:gd name="T2" fmla="*/ 4 w 114"/>
                <a:gd name="T3" fmla="*/ 35 h 69"/>
                <a:gd name="T4" fmla="*/ 10 w 114"/>
                <a:gd name="T5" fmla="*/ 24 h 69"/>
                <a:gd name="T6" fmla="*/ 18 w 114"/>
                <a:gd name="T7" fmla="*/ 14 h 69"/>
                <a:gd name="T8" fmla="*/ 30 w 114"/>
                <a:gd name="T9" fmla="*/ 7 h 69"/>
                <a:gd name="T10" fmla="*/ 42 w 114"/>
                <a:gd name="T11" fmla="*/ 2 h 69"/>
                <a:gd name="T12" fmla="*/ 55 w 114"/>
                <a:gd name="T13" fmla="*/ 0 h 69"/>
                <a:gd name="T14" fmla="*/ 67 w 114"/>
                <a:gd name="T15" fmla="*/ 1 h 69"/>
                <a:gd name="T16" fmla="*/ 79 w 114"/>
                <a:gd name="T17" fmla="*/ 6 h 69"/>
                <a:gd name="T18" fmla="*/ 91 w 114"/>
                <a:gd name="T19" fmla="*/ 11 h 69"/>
                <a:gd name="T20" fmla="*/ 101 w 114"/>
                <a:gd name="T21" fmla="*/ 20 h 69"/>
                <a:gd name="T22" fmla="*/ 107 w 114"/>
                <a:gd name="T23" fmla="*/ 31 h 69"/>
                <a:gd name="T24" fmla="*/ 112 w 114"/>
                <a:gd name="T25" fmla="*/ 44 h 69"/>
                <a:gd name="T26" fmla="*/ 114 w 114"/>
                <a:gd name="T27" fmla="*/ 57 h 69"/>
                <a:gd name="T28" fmla="*/ 113 w 114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0" y="47"/>
                  </a:moveTo>
                  <a:lnTo>
                    <a:pt x="4" y="35"/>
                  </a:lnTo>
                  <a:lnTo>
                    <a:pt x="10" y="24"/>
                  </a:lnTo>
                  <a:lnTo>
                    <a:pt x="18" y="14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5" y="0"/>
                  </a:lnTo>
                  <a:lnTo>
                    <a:pt x="67" y="1"/>
                  </a:lnTo>
                  <a:lnTo>
                    <a:pt x="79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7" y="31"/>
                  </a:lnTo>
                  <a:lnTo>
                    <a:pt x="112" y="44"/>
                  </a:lnTo>
                  <a:lnTo>
                    <a:pt x="114" y="57"/>
                  </a:lnTo>
                  <a:lnTo>
                    <a:pt x="113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6" name="Freeform 410"/>
            <p:cNvSpPr>
              <a:spLocks/>
            </p:cNvSpPr>
            <p:nvPr/>
          </p:nvSpPr>
          <p:spPr bwMode="auto">
            <a:xfrm>
              <a:off x="951" y="3016"/>
              <a:ext cx="22" cy="10"/>
            </a:xfrm>
            <a:custGeom>
              <a:avLst/>
              <a:gdLst>
                <a:gd name="T0" fmla="*/ 117 w 117"/>
                <a:gd name="T1" fmla="*/ 22 h 39"/>
                <a:gd name="T2" fmla="*/ 60 w 117"/>
                <a:gd name="T3" fmla="*/ 11 h 39"/>
                <a:gd name="T4" fmla="*/ 4 w 117"/>
                <a:gd name="T5" fmla="*/ 0 h 39"/>
                <a:gd name="T6" fmla="*/ 0 w 117"/>
                <a:gd name="T7" fmla="*/ 17 h 39"/>
                <a:gd name="T8" fmla="*/ 57 w 117"/>
                <a:gd name="T9" fmla="*/ 28 h 39"/>
                <a:gd name="T10" fmla="*/ 113 w 117"/>
                <a:gd name="T11" fmla="*/ 39 h 39"/>
                <a:gd name="T12" fmla="*/ 117 w 117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7" y="22"/>
                  </a:moveTo>
                  <a:lnTo>
                    <a:pt x="60" y="11"/>
                  </a:lnTo>
                  <a:lnTo>
                    <a:pt x="4" y="0"/>
                  </a:lnTo>
                  <a:lnTo>
                    <a:pt x="0" y="17"/>
                  </a:lnTo>
                  <a:lnTo>
                    <a:pt x="57" y="28"/>
                  </a:lnTo>
                  <a:lnTo>
                    <a:pt x="113" y="39"/>
                  </a:lnTo>
                  <a:lnTo>
                    <a:pt x="11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7" name="Freeform 411"/>
            <p:cNvSpPr>
              <a:spLocks/>
            </p:cNvSpPr>
            <p:nvPr/>
          </p:nvSpPr>
          <p:spPr bwMode="auto">
            <a:xfrm>
              <a:off x="951" y="3016"/>
              <a:ext cx="22" cy="10"/>
            </a:xfrm>
            <a:custGeom>
              <a:avLst/>
              <a:gdLst>
                <a:gd name="T0" fmla="*/ 117 w 117"/>
                <a:gd name="T1" fmla="*/ 22 h 39"/>
                <a:gd name="T2" fmla="*/ 60 w 117"/>
                <a:gd name="T3" fmla="*/ 11 h 39"/>
                <a:gd name="T4" fmla="*/ 4 w 117"/>
                <a:gd name="T5" fmla="*/ 0 h 39"/>
                <a:gd name="T6" fmla="*/ 0 w 117"/>
                <a:gd name="T7" fmla="*/ 17 h 39"/>
                <a:gd name="T8" fmla="*/ 57 w 117"/>
                <a:gd name="T9" fmla="*/ 28 h 39"/>
                <a:gd name="T10" fmla="*/ 113 w 117"/>
                <a:gd name="T11" fmla="*/ 39 h 39"/>
                <a:gd name="T12" fmla="*/ 117 w 117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39"/>
                <a:gd name="T23" fmla="*/ 117 w 117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39">
                  <a:moveTo>
                    <a:pt x="117" y="22"/>
                  </a:moveTo>
                  <a:lnTo>
                    <a:pt x="60" y="11"/>
                  </a:lnTo>
                  <a:lnTo>
                    <a:pt x="4" y="0"/>
                  </a:lnTo>
                  <a:lnTo>
                    <a:pt x="0" y="17"/>
                  </a:lnTo>
                  <a:lnTo>
                    <a:pt x="57" y="28"/>
                  </a:lnTo>
                  <a:lnTo>
                    <a:pt x="113" y="39"/>
                  </a:lnTo>
                  <a:lnTo>
                    <a:pt x="117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8" name="Freeform 412"/>
            <p:cNvSpPr>
              <a:spLocks/>
            </p:cNvSpPr>
            <p:nvPr/>
          </p:nvSpPr>
          <p:spPr bwMode="auto">
            <a:xfrm>
              <a:off x="963" y="3022"/>
              <a:ext cx="10" cy="4"/>
            </a:xfrm>
            <a:custGeom>
              <a:avLst/>
              <a:gdLst>
                <a:gd name="T0" fmla="*/ 0 w 56"/>
                <a:gd name="T1" fmla="*/ 0 h 16"/>
                <a:gd name="T2" fmla="*/ 56 w 56"/>
                <a:gd name="T3" fmla="*/ 11 h 16"/>
                <a:gd name="T4" fmla="*/ 55 w 56"/>
                <a:gd name="T5" fmla="*/ 16 h 16"/>
                <a:gd name="T6" fmla="*/ 0 w 5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6"/>
                <a:gd name="T14" fmla="*/ 56 w 56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6">
                  <a:moveTo>
                    <a:pt x="0" y="0"/>
                  </a:moveTo>
                  <a:lnTo>
                    <a:pt x="56" y="11"/>
                  </a:lnTo>
                  <a:lnTo>
                    <a:pt x="5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79" name="Line 413"/>
            <p:cNvSpPr>
              <a:spLocks noChangeShapeType="1"/>
            </p:cNvSpPr>
            <p:nvPr/>
          </p:nvSpPr>
          <p:spPr bwMode="auto">
            <a:xfrm flipH="1">
              <a:off x="972" y="302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0" name="Freeform 414"/>
            <p:cNvSpPr>
              <a:spLocks/>
            </p:cNvSpPr>
            <p:nvPr/>
          </p:nvSpPr>
          <p:spPr bwMode="auto">
            <a:xfrm>
              <a:off x="940" y="3019"/>
              <a:ext cx="32" cy="54"/>
            </a:xfrm>
            <a:custGeom>
              <a:avLst/>
              <a:gdLst>
                <a:gd name="T0" fmla="*/ 174 w 174"/>
                <a:gd name="T1" fmla="*/ 33 h 243"/>
                <a:gd name="T2" fmla="*/ 119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6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9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6" y="226"/>
                  </a:lnTo>
                  <a:lnTo>
                    <a:pt x="111" y="243"/>
                  </a:lnTo>
                  <a:lnTo>
                    <a:pt x="17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1" name="Freeform 415"/>
            <p:cNvSpPr>
              <a:spLocks/>
            </p:cNvSpPr>
            <p:nvPr/>
          </p:nvSpPr>
          <p:spPr bwMode="auto">
            <a:xfrm>
              <a:off x="940" y="3019"/>
              <a:ext cx="32" cy="54"/>
            </a:xfrm>
            <a:custGeom>
              <a:avLst/>
              <a:gdLst>
                <a:gd name="T0" fmla="*/ 174 w 174"/>
                <a:gd name="T1" fmla="*/ 33 h 243"/>
                <a:gd name="T2" fmla="*/ 119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6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9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6" y="226"/>
                  </a:lnTo>
                  <a:lnTo>
                    <a:pt x="111" y="243"/>
                  </a:lnTo>
                  <a:lnTo>
                    <a:pt x="174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2" name="Freeform 416"/>
            <p:cNvSpPr>
              <a:spLocks/>
            </p:cNvSpPr>
            <p:nvPr/>
          </p:nvSpPr>
          <p:spPr bwMode="auto">
            <a:xfrm>
              <a:off x="951" y="3070"/>
              <a:ext cx="9" cy="4"/>
            </a:xfrm>
            <a:custGeom>
              <a:avLst/>
              <a:gdLst>
                <a:gd name="T0" fmla="*/ 0 w 55"/>
                <a:gd name="T1" fmla="*/ 0 h 25"/>
                <a:gd name="T2" fmla="*/ 55 w 55"/>
                <a:gd name="T3" fmla="*/ 17 h 25"/>
                <a:gd name="T4" fmla="*/ 52 w 55"/>
                <a:gd name="T5" fmla="*/ 25 h 25"/>
                <a:gd name="T6" fmla="*/ 0 w 55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5"/>
                <a:gd name="T14" fmla="*/ 55 w 55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5">
                  <a:moveTo>
                    <a:pt x="0" y="0"/>
                  </a:moveTo>
                  <a:lnTo>
                    <a:pt x="55" y="17"/>
                  </a:lnTo>
                  <a:lnTo>
                    <a:pt x="5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3" name="Line 417"/>
            <p:cNvSpPr>
              <a:spLocks noChangeShapeType="1"/>
            </p:cNvSpPr>
            <p:nvPr/>
          </p:nvSpPr>
          <p:spPr bwMode="auto">
            <a:xfrm flipH="1">
              <a:off x="960" y="307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4" name="Freeform 418"/>
            <p:cNvSpPr>
              <a:spLocks/>
            </p:cNvSpPr>
            <p:nvPr/>
          </p:nvSpPr>
          <p:spPr bwMode="auto">
            <a:xfrm>
              <a:off x="934" y="3063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8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8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5" name="Freeform 419"/>
            <p:cNvSpPr>
              <a:spLocks/>
            </p:cNvSpPr>
            <p:nvPr/>
          </p:nvSpPr>
          <p:spPr bwMode="auto">
            <a:xfrm>
              <a:off x="934" y="3063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8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8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6" name="Freeform 420"/>
            <p:cNvSpPr>
              <a:spLocks/>
            </p:cNvSpPr>
            <p:nvPr/>
          </p:nvSpPr>
          <p:spPr bwMode="auto">
            <a:xfrm>
              <a:off x="932" y="3082"/>
              <a:ext cx="20" cy="19"/>
            </a:xfrm>
            <a:custGeom>
              <a:avLst/>
              <a:gdLst>
                <a:gd name="T0" fmla="*/ 58 w 110"/>
                <a:gd name="T1" fmla="*/ 25 h 82"/>
                <a:gd name="T2" fmla="*/ 110 w 110"/>
                <a:gd name="T3" fmla="*/ 49 h 82"/>
                <a:gd name="T4" fmla="*/ 103 w 110"/>
                <a:gd name="T5" fmla="*/ 60 h 82"/>
                <a:gd name="T6" fmla="*/ 94 w 110"/>
                <a:gd name="T7" fmla="*/ 69 h 82"/>
                <a:gd name="T8" fmla="*/ 83 w 110"/>
                <a:gd name="T9" fmla="*/ 77 h 82"/>
                <a:gd name="T10" fmla="*/ 71 w 110"/>
                <a:gd name="T11" fmla="*/ 81 h 82"/>
                <a:gd name="T12" fmla="*/ 58 w 110"/>
                <a:gd name="T13" fmla="*/ 82 h 82"/>
                <a:gd name="T14" fmla="*/ 46 w 110"/>
                <a:gd name="T15" fmla="*/ 81 h 82"/>
                <a:gd name="T16" fmla="*/ 33 w 110"/>
                <a:gd name="T17" fmla="*/ 77 h 82"/>
                <a:gd name="T18" fmla="*/ 22 w 110"/>
                <a:gd name="T19" fmla="*/ 70 h 82"/>
                <a:gd name="T20" fmla="*/ 13 w 110"/>
                <a:gd name="T21" fmla="*/ 61 h 82"/>
                <a:gd name="T22" fmla="*/ 6 w 110"/>
                <a:gd name="T23" fmla="*/ 50 h 82"/>
                <a:gd name="T24" fmla="*/ 1 w 110"/>
                <a:gd name="T25" fmla="*/ 38 h 82"/>
                <a:gd name="T26" fmla="*/ 0 w 110"/>
                <a:gd name="T27" fmla="*/ 25 h 82"/>
                <a:gd name="T28" fmla="*/ 1 w 110"/>
                <a:gd name="T29" fmla="*/ 12 h 82"/>
                <a:gd name="T30" fmla="*/ 6 w 110"/>
                <a:gd name="T31" fmla="*/ 0 h 82"/>
                <a:gd name="T32" fmla="*/ 58 w 110"/>
                <a:gd name="T33" fmla="*/ 25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8" y="25"/>
                  </a:moveTo>
                  <a:lnTo>
                    <a:pt x="110" y="49"/>
                  </a:ln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8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6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6" y="0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7" name="Freeform 421"/>
            <p:cNvSpPr>
              <a:spLocks/>
            </p:cNvSpPr>
            <p:nvPr/>
          </p:nvSpPr>
          <p:spPr bwMode="auto">
            <a:xfrm>
              <a:off x="932" y="3082"/>
              <a:ext cx="20" cy="19"/>
            </a:xfrm>
            <a:custGeom>
              <a:avLst/>
              <a:gdLst>
                <a:gd name="T0" fmla="*/ 110 w 110"/>
                <a:gd name="T1" fmla="*/ 49 h 82"/>
                <a:gd name="T2" fmla="*/ 103 w 110"/>
                <a:gd name="T3" fmla="*/ 60 h 82"/>
                <a:gd name="T4" fmla="*/ 94 w 110"/>
                <a:gd name="T5" fmla="*/ 69 h 82"/>
                <a:gd name="T6" fmla="*/ 83 w 110"/>
                <a:gd name="T7" fmla="*/ 77 h 82"/>
                <a:gd name="T8" fmla="*/ 71 w 110"/>
                <a:gd name="T9" fmla="*/ 81 h 82"/>
                <a:gd name="T10" fmla="*/ 58 w 110"/>
                <a:gd name="T11" fmla="*/ 82 h 82"/>
                <a:gd name="T12" fmla="*/ 46 w 110"/>
                <a:gd name="T13" fmla="*/ 81 h 82"/>
                <a:gd name="T14" fmla="*/ 33 w 110"/>
                <a:gd name="T15" fmla="*/ 77 h 82"/>
                <a:gd name="T16" fmla="*/ 22 w 110"/>
                <a:gd name="T17" fmla="*/ 70 h 82"/>
                <a:gd name="T18" fmla="*/ 13 w 110"/>
                <a:gd name="T19" fmla="*/ 61 h 82"/>
                <a:gd name="T20" fmla="*/ 6 w 110"/>
                <a:gd name="T21" fmla="*/ 50 h 82"/>
                <a:gd name="T22" fmla="*/ 1 w 110"/>
                <a:gd name="T23" fmla="*/ 38 h 82"/>
                <a:gd name="T24" fmla="*/ 0 w 110"/>
                <a:gd name="T25" fmla="*/ 25 h 82"/>
                <a:gd name="T26" fmla="*/ 1 w 110"/>
                <a:gd name="T27" fmla="*/ 12 h 82"/>
                <a:gd name="T28" fmla="*/ 6 w 110"/>
                <a:gd name="T29" fmla="*/ 0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110" y="49"/>
                  </a:move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8" y="82"/>
                  </a:lnTo>
                  <a:lnTo>
                    <a:pt x="46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6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8" name="Freeform 422"/>
            <p:cNvSpPr>
              <a:spLocks/>
            </p:cNvSpPr>
            <p:nvPr/>
          </p:nvSpPr>
          <p:spPr bwMode="auto">
            <a:xfrm>
              <a:off x="927" y="3092"/>
              <a:ext cx="20" cy="18"/>
            </a:xfrm>
            <a:custGeom>
              <a:avLst/>
              <a:gdLst>
                <a:gd name="T0" fmla="*/ 52 w 110"/>
                <a:gd name="T1" fmla="*/ 58 h 82"/>
                <a:gd name="T2" fmla="*/ 0 w 110"/>
                <a:gd name="T3" fmla="*/ 34 h 82"/>
                <a:gd name="T4" fmla="*/ 7 w 110"/>
                <a:gd name="T5" fmla="*/ 22 h 82"/>
                <a:gd name="T6" fmla="*/ 16 w 110"/>
                <a:gd name="T7" fmla="*/ 14 h 82"/>
                <a:gd name="T8" fmla="*/ 27 w 110"/>
                <a:gd name="T9" fmla="*/ 7 h 82"/>
                <a:gd name="T10" fmla="*/ 38 w 110"/>
                <a:gd name="T11" fmla="*/ 2 h 82"/>
                <a:gd name="T12" fmla="*/ 51 w 110"/>
                <a:gd name="T13" fmla="*/ 0 h 82"/>
                <a:gd name="T14" fmla="*/ 65 w 110"/>
                <a:gd name="T15" fmla="*/ 1 h 82"/>
                <a:gd name="T16" fmla="*/ 77 w 110"/>
                <a:gd name="T17" fmla="*/ 6 h 82"/>
                <a:gd name="T18" fmla="*/ 88 w 110"/>
                <a:gd name="T19" fmla="*/ 12 h 82"/>
                <a:gd name="T20" fmla="*/ 97 w 110"/>
                <a:gd name="T21" fmla="*/ 21 h 82"/>
                <a:gd name="T22" fmla="*/ 103 w 110"/>
                <a:gd name="T23" fmla="*/ 32 h 82"/>
                <a:gd name="T24" fmla="*/ 108 w 110"/>
                <a:gd name="T25" fmla="*/ 44 h 82"/>
                <a:gd name="T26" fmla="*/ 110 w 110"/>
                <a:gd name="T27" fmla="*/ 57 h 82"/>
                <a:gd name="T28" fmla="*/ 109 w 110"/>
                <a:gd name="T29" fmla="*/ 70 h 82"/>
                <a:gd name="T30" fmla="*/ 104 w 110"/>
                <a:gd name="T31" fmla="*/ 82 h 82"/>
                <a:gd name="T32" fmla="*/ 52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2" y="58"/>
                  </a:moveTo>
                  <a:lnTo>
                    <a:pt x="0" y="34"/>
                  </a:lnTo>
                  <a:lnTo>
                    <a:pt x="7" y="22"/>
                  </a:lnTo>
                  <a:lnTo>
                    <a:pt x="16" y="14"/>
                  </a:lnTo>
                  <a:lnTo>
                    <a:pt x="27" y="7"/>
                  </a:lnTo>
                  <a:lnTo>
                    <a:pt x="38" y="2"/>
                  </a:lnTo>
                  <a:lnTo>
                    <a:pt x="51" y="0"/>
                  </a:lnTo>
                  <a:lnTo>
                    <a:pt x="65" y="1"/>
                  </a:lnTo>
                  <a:lnTo>
                    <a:pt x="77" y="6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3" y="32"/>
                  </a:lnTo>
                  <a:lnTo>
                    <a:pt x="108" y="44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89" name="Freeform 423"/>
            <p:cNvSpPr>
              <a:spLocks/>
            </p:cNvSpPr>
            <p:nvPr/>
          </p:nvSpPr>
          <p:spPr bwMode="auto">
            <a:xfrm>
              <a:off x="927" y="3092"/>
              <a:ext cx="20" cy="18"/>
            </a:xfrm>
            <a:custGeom>
              <a:avLst/>
              <a:gdLst>
                <a:gd name="T0" fmla="*/ 0 w 110"/>
                <a:gd name="T1" fmla="*/ 34 h 82"/>
                <a:gd name="T2" fmla="*/ 7 w 110"/>
                <a:gd name="T3" fmla="*/ 22 h 82"/>
                <a:gd name="T4" fmla="*/ 16 w 110"/>
                <a:gd name="T5" fmla="*/ 14 h 82"/>
                <a:gd name="T6" fmla="*/ 27 w 110"/>
                <a:gd name="T7" fmla="*/ 7 h 82"/>
                <a:gd name="T8" fmla="*/ 38 w 110"/>
                <a:gd name="T9" fmla="*/ 2 h 82"/>
                <a:gd name="T10" fmla="*/ 51 w 110"/>
                <a:gd name="T11" fmla="*/ 0 h 82"/>
                <a:gd name="T12" fmla="*/ 65 w 110"/>
                <a:gd name="T13" fmla="*/ 1 h 82"/>
                <a:gd name="T14" fmla="*/ 77 w 110"/>
                <a:gd name="T15" fmla="*/ 6 h 82"/>
                <a:gd name="T16" fmla="*/ 88 w 110"/>
                <a:gd name="T17" fmla="*/ 12 h 82"/>
                <a:gd name="T18" fmla="*/ 97 w 110"/>
                <a:gd name="T19" fmla="*/ 21 h 82"/>
                <a:gd name="T20" fmla="*/ 103 w 110"/>
                <a:gd name="T21" fmla="*/ 32 h 82"/>
                <a:gd name="T22" fmla="*/ 108 w 110"/>
                <a:gd name="T23" fmla="*/ 44 h 82"/>
                <a:gd name="T24" fmla="*/ 110 w 110"/>
                <a:gd name="T25" fmla="*/ 57 h 82"/>
                <a:gd name="T26" fmla="*/ 109 w 110"/>
                <a:gd name="T27" fmla="*/ 70 h 82"/>
                <a:gd name="T28" fmla="*/ 104 w 110"/>
                <a:gd name="T29" fmla="*/ 82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0" y="34"/>
                  </a:moveTo>
                  <a:lnTo>
                    <a:pt x="7" y="22"/>
                  </a:lnTo>
                  <a:lnTo>
                    <a:pt x="16" y="14"/>
                  </a:lnTo>
                  <a:lnTo>
                    <a:pt x="27" y="7"/>
                  </a:lnTo>
                  <a:lnTo>
                    <a:pt x="38" y="2"/>
                  </a:lnTo>
                  <a:lnTo>
                    <a:pt x="51" y="0"/>
                  </a:lnTo>
                  <a:lnTo>
                    <a:pt x="65" y="1"/>
                  </a:lnTo>
                  <a:lnTo>
                    <a:pt x="77" y="6"/>
                  </a:lnTo>
                  <a:lnTo>
                    <a:pt x="88" y="12"/>
                  </a:lnTo>
                  <a:lnTo>
                    <a:pt x="97" y="21"/>
                  </a:lnTo>
                  <a:lnTo>
                    <a:pt x="103" y="32"/>
                  </a:lnTo>
                  <a:lnTo>
                    <a:pt x="108" y="44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390" name="Freeform 424"/>
            <p:cNvSpPr>
              <a:spLocks/>
            </p:cNvSpPr>
            <p:nvPr/>
          </p:nvSpPr>
          <p:spPr bwMode="auto">
            <a:xfrm>
              <a:off x="925" y="3099"/>
              <a:ext cx="21" cy="18"/>
            </a:xfrm>
            <a:custGeom>
              <a:avLst/>
              <a:gdLst>
                <a:gd name="T0" fmla="*/ 116 w 116"/>
                <a:gd name="T1" fmla="*/ 48 h 75"/>
                <a:gd name="T2" fmla="*/ 64 w 116"/>
                <a:gd name="T3" fmla="*/ 24 h 75"/>
                <a:gd name="T4" fmla="*/ 12 w 116"/>
                <a:gd name="T5" fmla="*/ 0 h 75"/>
                <a:gd name="T6" fmla="*/ 0 w 116"/>
                <a:gd name="T7" fmla="*/ 26 h 75"/>
                <a:gd name="T8" fmla="*/ 52 w 116"/>
                <a:gd name="T9" fmla="*/ 51 h 75"/>
                <a:gd name="T10" fmla="*/ 104 w 116"/>
                <a:gd name="T11" fmla="*/ 75 h 75"/>
                <a:gd name="T12" fmla="*/ 116 w 116"/>
                <a:gd name="T13" fmla="*/ 48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75"/>
                <a:gd name="T23" fmla="*/ 116 w 116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75">
                  <a:moveTo>
                    <a:pt x="116" y="48"/>
                  </a:moveTo>
                  <a:lnTo>
                    <a:pt x="64" y="24"/>
                  </a:lnTo>
                  <a:lnTo>
                    <a:pt x="12" y="0"/>
                  </a:lnTo>
                  <a:lnTo>
                    <a:pt x="0" y="26"/>
                  </a:lnTo>
                  <a:lnTo>
                    <a:pt x="52" y="51"/>
                  </a:lnTo>
                  <a:lnTo>
                    <a:pt x="104" y="75"/>
                  </a:lnTo>
                  <a:lnTo>
                    <a:pt x="116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391" name="Group 1521"/>
            <p:cNvGrpSpPr>
              <a:grpSpLocks/>
            </p:cNvGrpSpPr>
            <p:nvPr/>
          </p:nvGrpSpPr>
          <p:grpSpPr bwMode="auto">
            <a:xfrm>
              <a:off x="703" y="2635"/>
              <a:ext cx="1914" cy="568"/>
              <a:chOff x="703" y="2635"/>
              <a:chExt cx="1914" cy="568"/>
            </a:xfrm>
          </p:grpSpPr>
          <p:grpSp>
            <p:nvGrpSpPr>
              <p:cNvPr id="39392" name="Group 425"/>
              <p:cNvGrpSpPr>
                <a:grpSpLocks/>
              </p:cNvGrpSpPr>
              <p:nvPr/>
            </p:nvGrpSpPr>
            <p:grpSpPr bwMode="auto">
              <a:xfrm>
                <a:off x="703" y="2635"/>
                <a:ext cx="1509" cy="568"/>
                <a:chOff x="753" y="2725"/>
                <a:chExt cx="1149" cy="362"/>
              </a:xfrm>
            </p:grpSpPr>
            <p:sp>
              <p:nvSpPr>
                <p:cNvPr id="39462" name="Freeform 426"/>
                <p:cNvSpPr>
                  <a:spLocks/>
                </p:cNvSpPr>
                <p:nvPr/>
              </p:nvSpPr>
              <p:spPr bwMode="auto">
                <a:xfrm>
                  <a:off x="922" y="3021"/>
                  <a:ext cx="16" cy="11"/>
                </a:xfrm>
                <a:custGeom>
                  <a:avLst/>
                  <a:gdLst>
                    <a:gd name="T0" fmla="*/ 116 w 116"/>
                    <a:gd name="T1" fmla="*/ 48 h 75"/>
                    <a:gd name="T2" fmla="*/ 64 w 116"/>
                    <a:gd name="T3" fmla="*/ 24 h 75"/>
                    <a:gd name="T4" fmla="*/ 12 w 116"/>
                    <a:gd name="T5" fmla="*/ 0 h 75"/>
                    <a:gd name="T6" fmla="*/ 0 w 116"/>
                    <a:gd name="T7" fmla="*/ 26 h 75"/>
                    <a:gd name="T8" fmla="*/ 52 w 116"/>
                    <a:gd name="T9" fmla="*/ 51 h 75"/>
                    <a:gd name="T10" fmla="*/ 104 w 116"/>
                    <a:gd name="T11" fmla="*/ 75 h 75"/>
                    <a:gd name="T12" fmla="*/ 116 w 116"/>
                    <a:gd name="T13" fmla="*/ 48 h 7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6"/>
                    <a:gd name="T22" fmla="*/ 0 h 75"/>
                    <a:gd name="T23" fmla="*/ 116 w 116"/>
                    <a:gd name="T24" fmla="*/ 75 h 7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6" h="75">
                      <a:moveTo>
                        <a:pt x="116" y="48"/>
                      </a:moveTo>
                      <a:lnTo>
                        <a:pt x="64" y="24"/>
                      </a:lnTo>
                      <a:lnTo>
                        <a:pt x="12" y="0"/>
                      </a:lnTo>
                      <a:lnTo>
                        <a:pt x="0" y="26"/>
                      </a:lnTo>
                      <a:lnTo>
                        <a:pt x="52" y="51"/>
                      </a:lnTo>
                      <a:lnTo>
                        <a:pt x="104" y="75"/>
                      </a:lnTo>
                      <a:lnTo>
                        <a:pt x="116" y="4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3" name="Freeform 427"/>
                <p:cNvSpPr>
                  <a:spLocks/>
                </p:cNvSpPr>
                <p:nvPr/>
              </p:nvSpPr>
              <p:spPr bwMode="auto">
                <a:xfrm>
                  <a:off x="929" y="3028"/>
                  <a:ext cx="8" cy="5"/>
                </a:xfrm>
                <a:custGeom>
                  <a:avLst/>
                  <a:gdLst>
                    <a:gd name="T0" fmla="*/ 0 w 52"/>
                    <a:gd name="T1" fmla="*/ 0 h 33"/>
                    <a:gd name="T2" fmla="*/ 52 w 52"/>
                    <a:gd name="T3" fmla="*/ 24 h 33"/>
                    <a:gd name="T4" fmla="*/ 48 w 52"/>
                    <a:gd name="T5" fmla="*/ 33 h 33"/>
                    <a:gd name="T6" fmla="*/ 0 w 52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0" y="0"/>
                      </a:moveTo>
                      <a:lnTo>
                        <a:pt x="52" y="24"/>
                      </a:lnTo>
                      <a:lnTo>
                        <a:pt x="48" y="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4" name="Line 428"/>
                <p:cNvSpPr>
                  <a:spLocks noChangeShapeType="1"/>
                </p:cNvSpPr>
                <p:nvPr/>
              </p:nvSpPr>
              <p:spPr bwMode="auto">
                <a:xfrm flipH="1">
                  <a:off x="936" y="303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5" name="Freeform 429"/>
                <p:cNvSpPr>
                  <a:spLocks/>
                </p:cNvSpPr>
                <p:nvPr/>
              </p:nvSpPr>
              <p:spPr bwMode="auto">
                <a:xfrm>
                  <a:off x="908" y="3023"/>
                  <a:ext cx="28" cy="31"/>
                </a:xfrm>
                <a:custGeom>
                  <a:avLst/>
                  <a:gdLst>
                    <a:gd name="T0" fmla="*/ 200 w 200"/>
                    <a:gd name="T1" fmla="*/ 67 h 218"/>
                    <a:gd name="T2" fmla="*/ 152 w 200"/>
                    <a:gd name="T3" fmla="*/ 34 h 218"/>
                    <a:gd name="T4" fmla="*/ 104 w 200"/>
                    <a:gd name="T5" fmla="*/ 0 h 218"/>
                    <a:gd name="T6" fmla="*/ 0 w 200"/>
                    <a:gd name="T7" fmla="*/ 151 h 218"/>
                    <a:gd name="T8" fmla="*/ 48 w 200"/>
                    <a:gd name="T9" fmla="*/ 185 h 218"/>
                    <a:gd name="T10" fmla="*/ 95 w 200"/>
                    <a:gd name="T11" fmla="*/ 218 h 218"/>
                    <a:gd name="T12" fmla="*/ 200 w 200"/>
                    <a:gd name="T13" fmla="*/ 67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200" y="67"/>
                      </a:moveTo>
                      <a:lnTo>
                        <a:pt x="152" y="34"/>
                      </a:lnTo>
                      <a:lnTo>
                        <a:pt x="104" y="0"/>
                      </a:lnTo>
                      <a:lnTo>
                        <a:pt x="0" y="151"/>
                      </a:lnTo>
                      <a:lnTo>
                        <a:pt x="48" y="185"/>
                      </a:lnTo>
                      <a:lnTo>
                        <a:pt x="95" y="218"/>
                      </a:lnTo>
                      <a:lnTo>
                        <a:pt x="200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6" name="Freeform 430"/>
                <p:cNvSpPr>
                  <a:spLocks/>
                </p:cNvSpPr>
                <p:nvPr/>
              </p:nvSpPr>
              <p:spPr bwMode="auto">
                <a:xfrm>
                  <a:off x="908" y="3023"/>
                  <a:ext cx="28" cy="31"/>
                </a:xfrm>
                <a:custGeom>
                  <a:avLst/>
                  <a:gdLst>
                    <a:gd name="T0" fmla="*/ 200 w 200"/>
                    <a:gd name="T1" fmla="*/ 67 h 218"/>
                    <a:gd name="T2" fmla="*/ 152 w 200"/>
                    <a:gd name="T3" fmla="*/ 34 h 218"/>
                    <a:gd name="T4" fmla="*/ 104 w 200"/>
                    <a:gd name="T5" fmla="*/ 0 h 218"/>
                    <a:gd name="T6" fmla="*/ 0 w 200"/>
                    <a:gd name="T7" fmla="*/ 151 h 218"/>
                    <a:gd name="T8" fmla="*/ 48 w 200"/>
                    <a:gd name="T9" fmla="*/ 185 h 218"/>
                    <a:gd name="T10" fmla="*/ 95 w 200"/>
                    <a:gd name="T11" fmla="*/ 218 h 218"/>
                    <a:gd name="T12" fmla="*/ 200 w 200"/>
                    <a:gd name="T13" fmla="*/ 67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200" y="67"/>
                      </a:moveTo>
                      <a:lnTo>
                        <a:pt x="152" y="34"/>
                      </a:lnTo>
                      <a:lnTo>
                        <a:pt x="104" y="0"/>
                      </a:lnTo>
                      <a:lnTo>
                        <a:pt x="0" y="151"/>
                      </a:lnTo>
                      <a:lnTo>
                        <a:pt x="48" y="185"/>
                      </a:lnTo>
                      <a:lnTo>
                        <a:pt x="95" y="218"/>
                      </a:lnTo>
                      <a:lnTo>
                        <a:pt x="200" y="6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7" name="Freeform 431"/>
                <p:cNvSpPr>
                  <a:spLocks/>
                </p:cNvSpPr>
                <p:nvPr/>
              </p:nvSpPr>
              <p:spPr bwMode="auto">
                <a:xfrm>
                  <a:off x="914" y="3050"/>
                  <a:ext cx="7" cy="6"/>
                </a:xfrm>
                <a:custGeom>
                  <a:avLst/>
                  <a:gdLst>
                    <a:gd name="T0" fmla="*/ 0 w 47"/>
                    <a:gd name="T1" fmla="*/ 0 h 42"/>
                    <a:gd name="T2" fmla="*/ 47 w 47"/>
                    <a:gd name="T3" fmla="*/ 33 h 42"/>
                    <a:gd name="T4" fmla="*/ 39 w 47"/>
                    <a:gd name="T5" fmla="*/ 42 h 42"/>
                    <a:gd name="T6" fmla="*/ 0 w 47"/>
                    <a:gd name="T7" fmla="*/ 0 h 4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"/>
                    <a:gd name="T13" fmla="*/ 0 h 42"/>
                    <a:gd name="T14" fmla="*/ 47 w 47"/>
                    <a:gd name="T15" fmla="*/ 42 h 4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" h="42">
                      <a:moveTo>
                        <a:pt x="0" y="0"/>
                      </a:moveTo>
                      <a:lnTo>
                        <a:pt x="47" y="33"/>
                      </a:lnTo>
                      <a:lnTo>
                        <a:pt x="39" y="4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8" name="Line 432"/>
                <p:cNvSpPr>
                  <a:spLocks noChangeShapeType="1"/>
                </p:cNvSpPr>
                <p:nvPr/>
              </p:nvSpPr>
              <p:spPr bwMode="auto">
                <a:xfrm flipH="1">
                  <a:off x="920" y="3054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69" name="Freeform 433"/>
                <p:cNvSpPr>
                  <a:spLocks/>
                </p:cNvSpPr>
                <p:nvPr/>
              </p:nvSpPr>
              <p:spPr bwMode="auto">
                <a:xfrm>
                  <a:off x="897" y="3044"/>
                  <a:ext cx="23" cy="23"/>
                </a:xfrm>
                <a:custGeom>
                  <a:avLst/>
                  <a:gdLst>
                    <a:gd name="T0" fmla="*/ 161 w 161"/>
                    <a:gd name="T1" fmla="*/ 85 h 163"/>
                    <a:gd name="T2" fmla="*/ 122 w 161"/>
                    <a:gd name="T3" fmla="*/ 43 h 163"/>
                    <a:gd name="T4" fmla="*/ 83 w 161"/>
                    <a:gd name="T5" fmla="*/ 0 h 163"/>
                    <a:gd name="T6" fmla="*/ 0 w 161"/>
                    <a:gd name="T7" fmla="*/ 78 h 163"/>
                    <a:gd name="T8" fmla="*/ 38 w 161"/>
                    <a:gd name="T9" fmla="*/ 120 h 163"/>
                    <a:gd name="T10" fmla="*/ 77 w 161"/>
                    <a:gd name="T11" fmla="*/ 163 h 163"/>
                    <a:gd name="T12" fmla="*/ 161 w 161"/>
                    <a:gd name="T13" fmla="*/ 85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63"/>
                    <a:gd name="T23" fmla="*/ 161 w 161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63">
                      <a:moveTo>
                        <a:pt x="161" y="85"/>
                      </a:moveTo>
                      <a:lnTo>
                        <a:pt x="122" y="43"/>
                      </a:lnTo>
                      <a:lnTo>
                        <a:pt x="83" y="0"/>
                      </a:lnTo>
                      <a:lnTo>
                        <a:pt x="0" y="78"/>
                      </a:lnTo>
                      <a:lnTo>
                        <a:pt x="38" y="120"/>
                      </a:lnTo>
                      <a:lnTo>
                        <a:pt x="77" y="163"/>
                      </a:lnTo>
                      <a:lnTo>
                        <a:pt x="161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0" name="Freeform 434"/>
                <p:cNvSpPr>
                  <a:spLocks/>
                </p:cNvSpPr>
                <p:nvPr/>
              </p:nvSpPr>
              <p:spPr bwMode="auto">
                <a:xfrm>
                  <a:off x="897" y="3044"/>
                  <a:ext cx="23" cy="23"/>
                </a:xfrm>
                <a:custGeom>
                  <a:avLst/>
                  <a:gdLst>
                    <a:gd name="T0" fmla="*/ 161 w 161"/>
                    <a:gd name="T1" fmla="*/ 85 h 163"/>
                    <a:gd name="T2" fmla="*/ 122 w 161"/>
                    <a:gd name="T3" fmla="*/ 43 h 163"/>
                    <a:gd name="T4" fmla="*/ 83 w 161"/>
                    <a:gd name="T5" fmla="*/ 0 h 163"/>
                    <a:gd name="T6" fmla="*/ 0 w 161"/>
                    <a:gd name="T7" fmla="*/ 78 h 163"/>
                    <a:gd name="T8" fmla="*/ 38 w 161"/>
                    <a:gd name="T9" fmla="*/ 120 h 163"/>
                    <a:gd name="T10" fmla="*/ 77 w 161"/>
                    <a:gd name="T11" fmla="*/ 163 h 163"/>
                    <a:gd name="T12" fmla="*/ 161 w 161"/>
                    <a:gd name="T13" fmla="*/ 85 h 1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1"/>
                    <a:gd name="T22" fmla="*/ 0 h 163"/>
                    <a:gd name="T23" fmla="*/ 161 w 161"/>
                    <a:gd name="T24" fmla="*/ 163 h 1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1" h="163">
                      <a:moveTo>
                        <a:pt x="161" y="85"/>
                      </a:moveTo>
                      <a:lnTo>
                        <a:pt x="122" y="43"/>
                      </a:lnTo>
                      <a:lnTo>
                        <a:pt x="83" y="0"/>
                      </a:lnTo>
                      <a:lnTo>
                        <a:pt x="0" y="78"/>
                      </a:lnTo>
                      <a:lnTo>
                        <a:pt x="38" y="120"/>
                      </a:lnTo>
                      <a:lnTo>
                        <a:pt x="77" y="163"/>
                      </a:lnTo>
                      <a:lnTo>
                        <a:pt x="161" y="8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1" name="Freeform 435"/>
                <p:cNvSpPr>
                  <a:spLocks/>
                </p:cNvSpPr>
                <p:nvPr/>
              </p:nvSpPr>
              <p:spPr bwMode="auto">
                <a:xfrm>
                  <a:off x="894" y="3055"/>
                  <a:ext cx="14" cy="14"/>
                </a:xfrm>
                <a:custGeom>
                  <a:avLst/>
                  <a:gdLst>
                    <a:gd name="T0" fmla="*/ 57 w 96"/>
                    <a:gd name="T1" fmla="*/ 42 h 100"/>
                    <a:gd name="T2" fmla="*/ 96 w 96"/>
                    <a:gd name="T3" fmla="*/ 85 h 100"/>
                    <a:gd name="T4" fmla="*/ 86 w 96"/>
                    <a:gd name="T5" fmla="*/ 92 h 100"/>
                    <a:gd name="T6" fmla="*/ 74 w 96"/>
                    <a:gd name="T7" fmla="*/ 98 h 100"/>
                    <a:gd name="T8" fmla="*/ 62 w 96"/>
                    <a:gd name="T9" fmla="*/ 100 h 100"/>
                    <a:gd name="T10" fmla="*/ 49 w 96"/>
                    <a:gd name="T11" fmla="*/ 99 h 100"/>
                    <a:gd name="T12" fmla="*/ 36 w 96"/>
                    <a:gd name="T13" fmla="*/ 96 h 100"/>
                    <a:gd name="T14" fmla="*/ 25 w 96"/>
                    <a:gd name="T15" fmla="*/ 90 h 100"/>
                    <a:gd name="T16" fmla="*/ 15 w 96"/>
                    <a:gd name="T17" fmla="*/ 81 h 100"/>
                    <a:gd name="T18" fmla="*/ 8 w 96"/>
                    <a:gd name="T19" fmla="*/ 71 h 100"/>
                    <a:gd name="T20" fmla="*/ 2 w 96"/>
                    <a:gd name="T21" fmla="*/ 59 h 100"/>
                    <a:gd name="T22" fmla="*/ 0 w 96"/>
                    <a:gd name="T23" fmla="*/ 47 h 100"/>
                    <a:gd name="T24" fmla="*/ 1 w 96"/>
                    <a:gd name="T25" fmla="*/ 33 h 100"/>
                    <a:gd name="T26" fmla="*/ 4 w 96"/>
                    <a:gd name="T27" fmla="*/ 21 h 100"/>
                    <a:gd name="T28" fmla="*/ 10 w 96"/>
                    <a:gd name="T29" fmla="*/ 10 h 100"/>
                    <a:gd name="T30" fmla="*/ 19 w 96"/>
                    <a:gd name="T31" fmla="*/ 0 h 100"/>
                    <a:gd name="T32" fmla="*/ 57 w 96"/>
                    <a:gd name="T33" fmla="*/ 42 h 10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6"/>
                    <a:gd name="T52" fmla="*/ 0 h 100"/>
                    <a:gd name="T53" fmla="*/ 96 w 96"/>
                    <a:gd name="T54" fmla="*/ 100 h 10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6" h="100">
                      <a:moveTo>
                        <a:pt x="57" y="42"/>
                      </a:moveTo>
                      <a:lnTo>
                        <a:pt x="96" y="85"/>
                      </a:lnTo>
                      <a:lnTo>
                        <a:pt x="86" y="92"/>
                      </a:lnTo>
                      <a:lnTo>
                        <a:pt x="74" y="98"/>
                      </a:lnTo>
                      <a:lnTo>
                        <a:pt x="62" y="100"/>
                      </a:lnTo>
                      <a:lnTo>
                        <a:pt x="49" y="99"/>
                      </a:lnTo>
                      <a:lnTo>
                        <a:pt x="36" y="96"/>
                      </a:lnTo>
                      <a:lnTo>
                        <a:pt x="25" y="90"/>
                      </a:lnTo>
                      <a:lnTo>
                        <a:pt x="15" y="81"/>
                      </a:lnTo>
                      <a:lnTo>
                        <a:pt x="8" y="71"/>
                      </a:lnTo>
                      <a:lnTo>
                        <a:pt x="2" y="59"/>
                      </a:lnTo>
                      <a:lnTo>
                        <a:pt x="0" y="47"/>
                      </a:lnTo>
                      <a:lnTo>
                        <a:pt x="1" y="33"/>
                      </a:lnTo>
                      <a:lnTo>
                        <a:pt x="4" y="21"/>
                      </a:lnTo>
                      <a:lnTo>
                        <a:pt x="10" y="10"/>
                      </a:lnTo>
                      <a:lnTo>
                        <a:pt x="19" y="0"/>
                      </a:lnTo>
                      <a:lnTo>
                        <a:pt x="57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2" name="Freeform 436"/>
                <p:cNvSpPr>
                  <a:spLocks/>
                </p:cNvSpPr>
                <p:nvPr/>
              </p:nvSpPr>
              <p:spPr bwMode="auto">
                <a:xfrm>
                  <a:off x="894" y="3055"/>
                  <a:ext cx="14" cy="14"/>
                </a:xfrm>
                <a:custGeom>
                  <a:avLst/>
                  <a:gdLst>
                    <a:gd name="T0" fmla="*/ 96 w 96"/>
                    <a:gd name="T1" fmla="*/ 85 h 100"/>
                    <a:gd name="T2" fmla="*/ 86 w 96"/>
                    <a:gd name="T3" fmla="*/ 92 h 100"/>
                    <a:gd name="T4" fmla="*/ 74 w 96"/>
                    <a:gd name="T5" fmla="*/ 98 h 100"/>
                    <a:gd name="T6" fmla="*/ 62 w 96"/>
                    <a:gd name="T7" fmla="*/ 100 h 100"/>
                    <a:gd name="T8" fmla="*/ 49 w 96"/>
                    <a:gd name="T9" fmla="*/ 99 h 100"/>
                    <a:gd name="T10" fmla="*/ 36 w 96"/>
                    <a:gd name="T11" fmla="*/ 96 h 100"/>
                    <a:gd name="T12" fmla="*/ 25 w 96"/>
                    <a:gd name="T13" fmla="*/ 90 h 100"/>
                    <a:gd name="T14" fmla="*/ 15 w 96"/>
                    <a:gd name="T15" fmla="*/ 81 h 100"/>
                    <a:gd name="T16" fmla="*/ 8 w 96"/>
                    <a:gd name="T17" fmla="*/ 71 h 100"/>
                    <a:gd name="T18" fmla="*/ 2 w 96"/>
                    <a:gd name="T19" fmla="*/ 59 h 100"/>
                    <a:gd name="T20" fmla="*/ 0 w 96"/>
                    <a:gd name="T21" fmla="*/ 47 h 100"/>
                    <a:gd name="T22" fmla="*/ 1 w 96"/>
                    <a:gd name="T23" fmla="*/ 33 h 100"/>
                    <a:gd name="T24" fmla="*/ 4 w 96"/>
                    <a:gd name="T25" fmla="*/ 21 h 100"/>
                    <a:gd name="T26" fmla="*/ 10 w 96"/>
                    <a:gd name="T27" fmla="*/ 10 h 100"/>
                    <a:gd name="T28" fmla="*/ 19 w 96"/>
                    <a:gd name="T29" fmla="*/ 0 h 1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6"/>
                    <a:gd name="T46" fmla="*/ 0 h 100"/>
                    <a:gd name="T47" fmla="*/ 96 w 96"/>
                    <a:gd name="T48" fmla="*/ 100 h 1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6" h="100">
                      <a:moveTo>
                        <a:pt x="96" y="85"/>
                      </a:moveTo>
                      <a:lnTo>
                        <a:pt x="86" y="92"/>
                      </a:lnTo>
                      <a:lnTo>
                        <a:pt x="74" y="98"/>
                      </a:lnTo>
                      <a:lnTo>
                        <a:pt x="62" y="100"/>
                      </a:lnTo>
                      <a:lnTo>
                        <a:pt x="49" y="99"/>
                      </a:lnTo>
                      <a:lnTo>
                        <a:pt x="36" y="96"/>
                      </a:lnTo>
                      <a:lnTo>
                        <a:pt x="25" y="90"/>
                      </a:lnTo>
                      <a:lnTo>
                        <a:pt x="15" y="81"/>
                      </a:lnTo>
                      <a:lnTo>
                        <a:pt x="8" y="71"/>
                      </a:lnTo>
                      <a:lnTo>
                        <a:pt x="2" y="59"/>
                      </a:lnTo>
                      <a:lnTo>
                        <a:pt x="0" y="47"/>
                      </a:lnTo>
                      <a:lnTo>
                        <a:pt x="1" y="33"/>
                      </a:lnTo>
                      <a:lnTo>
                        <a:pt x="4" y="21"/>
                      </a:lnTo>
                      <a:lnTo>
                        <a:pt x="10" y="10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3" name="Freeform 437"/>
                <p:cNvSpPr>
                  <a:spLocks/>
                </p:cNvSpPr>
                <p:nvPr/>
              </p:nvSpPr>
              <p:spPr bwMode="auto">
                <a:xfrm>
                  <a:off x="889" y="3059"/>
                  <a:ext cx="13" cy="16"/>
                </a:xfrm>
                <a:custGeom>
                  <a:avLst/>
                  <a:gdLst>
                    <a:gd name="T0" fmla="*/ 28 w 86"/>
                    <a:gd name="T1" fmla="*/ 58 h 109"/>
                    <a:gd name="T2" fmla="*/ 0 w 86"/>
                    <a:gd name="T3" fmla="*/ 7 h 109"/>
                    <a:gd name="T4" fmla="*/ 13 w 86"/>
                    <a:gd name="T5" fmla="*/ 3 h 109"/>
                    <a:gd name="T6" fmla="*/ 26 w 86"/>
                    <a:gd name="T7" fmla="*/ 0 h 109"/>
                    <a:gd name="T8" fmla="*/ 38 w 86"/>
                    <a:gd name="T9" fmla="*/ 2 h 109"/>
                    <a:gd name="T10" fmla="*/ 50 w 86"/>
                    <a:gd name="T11" fmla="*/ 5 h 109"/>
                    <a:gd name="T12" fmla="*/ 63 w 86"/>
                    <a:gd name="T13" fmla="*/ 12 h 109"/>
                    <a:gd name="T14" fmla="*/ 71 w 86"/>
                    <a:gd name="T15" fmla="*/ 20 h 109"/>
                    <a:gd name="T16" fmla="*/ 79 w 86"/>
                    <a:gd name="T17" fmla="*/ 30 h 109"/>
                    <a:gd name="T18" fmla="*/ 84 w 86"/>
                    <a:gd name="T19" fmla="*/ 43 h 109"/>
                    <a:gd name="T20" fmla="*/ 86 w 86"/>
                    <a:gd name="T21" fmla="*/ 56 h 109"/>
                    <a:gd name="T22" fmla="*/ 85 w 86"/>
                    <a:gd name="T23" fmla="*/ 68 h 109"/>
                    <a:gd name="T24" fmla="*/ 81 w 86"/>
                    <a:gd name="T25" fmla="*/ 80 h 109"/>
                    <a:gd name="T26" fmla="*/ 75 w 86"/>
                    <a:gd name="T27" fmla="*/ 93 h 109"/>
                    <a:gd name="T28" fmla="*/ 66 w 86"/>
                    <a:gd name="T29" fmla="*/ 101 h 109"/>
                    <a:gd name="T30" fmla="*/ 56 w 86"/>
                    <a:gd name="T31" fmla="*/ 109 h 109"/>
                    <a:gd name="T32" fmla="*/ 28 w 86"/>
                    <a:gd name="T33" fmla="*/ 58 h 1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6"/>
                    <a:gd name="T52" fmla="*/ 0 h 109"/>
                    <a:gd name="T53" fmla="*/ 86 w 86"/>
                    <a:gd name="T54" fmla="*/ 109 h 1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6" h="109">
                      <a:moveTo>
                        <a:pt x="28" y="58"/>
                      </a:moveTo>
                      <a:lnTo>
                        <a:pt x="0" y="7"/>
                      </a:lnTo>
                      <a:lnTo>
                        <a:pt x="13" y="3"/>
                      </a:lnTo>
                      <a:lnTo>
                        <a:pt x="26" y="0"/>
                      </a:lnTo>
                      <a:lnTo>
                        <a:pt x="38" y="2"/>
                      </a:lnTo>
                      <a:lnTo>
                        <a:pt x="50" y="5"/>
                      </a:lnTo>
                      <a:lnTo>
                        <a:pt x="63" y="12"/>
                      </a:lnTo>
                      <a:lnTo>
                        <a:pt x="71" y="20"/>
                      </a:lnTo>
                      <a:lnTo>
                        <a:pt x="79" y="30"/>
                      </a:lnTo>
                      <a:lnTo>
                        <a:pt x="84" y="43"/>
                      </a:lnTo>
                      <a:lnTo>
                        <a:pt x="86" y="56"/>
                      </a:lnTo>
                      <a:lnTo>
                        <a:pt x="85" y="68"/>
                      </a:lnTo>
                      <a:lnTo>
                        <a:pt x="81" y="80"/>
                      </a:lnTo>
                      <a:lnTo>
                        <a:pt x="75" y="93"/>
                      </a:lnTo>
                      <a:lnTo>
                        <a:pt x="66" y="101"/>
                      </a:lnTo>
                      <a:lnTo>
                        <a:pt x="56" y="109"/>
                      </a:lnTo>
                      <a:lnTo>
                        <a:pt x="28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4" name="Freeform 438"/>
                <p:cNvSpPr>
                  <a:spLocks/>
                </p:cNvSpPr>
                <p:nvPr/>
              </p:nvSpPr>
              <p:spPr bwMode="auto">
                <a:xfrm>
                  <a:off x="889" y="3059"/>
                  <a:ext cx="13" cy="16"/>
                </a:xfrm>
                <a:custGeom>
                  <a:avLst/>
                  <a:gdLst>
                    <a:gd name="T0" fmla="*/ 0 w 86"/>
                    <a:gd name="T1" fmla="*/ 7 h 109"/>
                    <a:gd name="T2" fmla="*/ 13 w 86"/>
                    <a:gd name="T3" fmla="*/ 3 h 109"/>
                    <a:gd name="T4" fmla="*/ 26 w 86"/>
                    <a:gd name="T5" fmla="*/ 0 h 109"/>
                    <a:gd name="T6" fmla="*/ 38 w 86"/>
                    <a:gd name="T7" fmla="*/ 2 h 109"/>
                    <a:gd name="T8" fmla="*/ 50 w 86"/>
                    <a:gd name="T9" fmla="*/ 5 h 109"/>
                    <a:gd name="T10" fmla="*/ 63 w 86"/>
                    <a:gd name="T11" fmla="*/ 12 h 109"/>
                    <a:gd name="T12" fmla="*/ 71 w 86"/>
                    <a:gd name="T13" fmla="*/ 20 h 109"/>
                    <a:gd name="T14" fmla="*/ 79 w 86"/>
                    <a:gd name="T15" fmla="*/ 30 h 109"/>
                    <a:gd name="T16" fmla="*/ 84 w 86"/>
                    <a:gd name="T17" fmla="*/ 43 h 109"/>
                    <a:gd name="T18" fmla="*/ 86 w 86"/>
                    <a:gd name="T19" fmla="*/ 56 h 109"/>
                    <a:gd name="T20" fmla="*/ 85 w 86"/>
                    <a:gd name="T21" fmla="*/ 68 h 109"/>
                    <a:gd name="T22" fmla="*/ 81 w 86"/>
                    <a:gd name="T23" fmla="*/ 80 h 109"/>
                    <a:gd name="T24" fmla="*/ 75 w 86"/>
                    <a:gd name="T25" fmla="*/ 93 h 109"/>
                    <a:gd name="T26" fmla="*/ 66 w 86"/>
                    <a:gd name="T27" fmla="*/ 101 h 109"/>
                    <a:gd name="T28" fmla="*/ 56 w 86"/>
                    <a:gd name="T29" fmla="*/ 109 h 10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6"/>
                    <a:gd name="T46" fmla="*/ 0 h 109"/>
                    <a:gd name="T47" fmla="*/ 86 w 86"/>
                    <a:gd name="T48" fmla="*/ 109 h 10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6" h="109">
                      <a:moveTo>
                        <a:pt x="0" y="7"/>
                      </a:moveTo>
                      <a:lnTo>
                        <a:pt x="13" y="3"/>
                      </a:lnTo>
                      <a:lnTo>
                        <a:pt x="26" y="0"/>
                      </a:lnTo>
                      <a:lnTo>
                        <a:pt x="38" y="2"/>
                      </a:lnTo>
                      <a:lnTo>
                        <a:pt x="50" y="5"/>
                      </a:lnTo>
                      <a:lnTo>
                        <a:pt x="63" y="12"/>
                      </a:lnTo>
                      <a:lnTo>
                        <a:pt x="71" y="20"/>
                      </a:lnTo>
                      <a:lnTo>
                        <a:pt x="79" y="30"/>
                      </a:lnTo>
                      <a:lnTo>
                        <a:pt x="84" y="43"/>
                      </a:lnTo>
                      <a:lnTo>
                        <a:pt x="86" y="56"/>
                      </a:lnTo>
                      <a:lnTo>
                        <a:pt x="85" y="68"/>
                      </a:lnTo>
                      <a:lnTo>
                        <a:pt x="81" y="80"/>
                      </a:lnTo>
                      <a:lnTo>
                        <a:pt x="75" y="93"/>
                      </a:lnTo>
                      <a:lnTo>
                        <a:pt x="66" y="101"/>
                      </a:lnTo>
                      <a:lnTo>
                        <a:pt x="56" y="10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5" name="Freeform 439"/>
                <p:cNvSpPr>
                  <a:spLocks/>
                </p:cNvSpPr>
                <p:nvPr/>
              </p:nvSpPr>
              <p:spPr bwMode="auto">
                <a:xfrm>
                  <a:off x="875" y="3060"/>
                  <a:ext cx="22" cy="23"/>
                </a:xfrm>
                <a:custGeom>
                  <a:avLst/>
                  <a:gdLst>
                    <a:gd name="T0" fmla="*/ 157 w 157"/>
                    <a:gd name="T1" fmla="*/ 102 h 157"/>
                    <a:gd name="T2" fmla="*/ 129 w 157"/>
                    <a:gd name="T3" fmla="*/ 51 h 157"/>
                    <a:gd name="T4" fmla="*/ 101 w 157"/>
                    <a:gd name="T5" fmla="*/ 0 h 157"/>
                    <a:gd name="T6" fmla="*/ 0 w 157"/>
                    <a:gd name="T7" fmla="*/ 55 h 157"/>
                    <a:gd name="T8" fmla="*/ 28 w 157"/>
                    <a:gd name="T9" fmla="*/ 106 h 157"/>
                    <a:gd name="T10" fmla="*/ 56 w 157"/>
                    <a:gd name="T11" fmla="*/ 157 h 157"/>
                    <a:gd name="T12" fmla="*/ 157 w 157"/>
                    <a:gd name="T13" fmla="*/ 102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7"/>
                    <a:gd name="T23" fmla="*/ 157 w 157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7">
                      <a:moveTo>
                        <a:pt x="157" y="102"/>
                      </a:moveTo>
                      <a:lnTo>
                        <a:pt x="129" y="51"/>
                      </a:lnTo>
                      <a:lnTo>
                        <a:pt x="101" y="0"/>
                      </a:lnTo>
                      <a:lnTo>
                        <a:pt x="0" y="55"/>
                      </a:lnTo>
                      <a:lnTo>
                        <a:pt x="28" y="106"/>
                      </a:lnTo>
                      <a:lnTo>
                        <a:pt x="56" y="157"/>
                      </a:lnTo>
                      <a:lnTo>
                        <a:pt x="157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6" name="Freeform 440"/>
                <p:cNvSpPr>
                  <a:spLocks/>
                </p:cNvSpPr>
                <p:nvPr/>
              </p:nvSpPr>
              <p:spPr bwMode="auto">
                <a:xfrm>
                  <a:off x="875" y="3060"/>
                  <a:ext cx="22" cy="23"/>
                </a:xfrm>
                <a:custGeom>
                  <a:avLst/>
                  <a:gdLst>
                    <a:gd name="T0" fmla="*/ 157 w 157"/>
                    <a:gd name="T1" fmla="*/ 102 h 157"/>
                    <a:gd name="T2" fmla="*/ 129 w 157"/>
                    <a:gd name="T3" fmla="*/ 51 h 157"/>
                    <a:gd name="T4" fmla="*/ 101 w 157"/>
                    <a:gd name="T5" fmla="*/ 0 h 157"/>
                    <a:gd name="T6" fmla="*/ 0 w 157"/>
                    <a:gd name="T7" fmla="*/ 55 h 157"/>
                    <a:gd name="T8" fmla="*/ 28 w 157"/>
                    <a:gd name="T9" fmla="*/ 106 h 157"/>
                    <a:gd name="T10" fmla="*/ 56 w 157"/>
                    <a:gd name="T11" fmla="*/ 157 h 157"/>
                    <a:gd name="T12" fmla="*/ 157 w 157"/>
                    <a:gd name="T13" fmla="*/ 102 h 1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7"/>
                    <a:gd name="T22" fmla="*/ 0 h 157"/>
                    <a:gd name="T23" fmla="*/ 157 w 157"/>
                    <a:gd name="T24" fmla="*/ 157 h 1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7" h="157">
                      <a:moveTo>
                        <a:pt x="157" y="102"/>
                      </a:moveTo>
                      <a:lnTo>
                        <a:pt x="129" y="51"/>
                      </a:lnTo>
                      <a:lnTo>
                        <a:pt x="101" y="0"/>
                      </a:lnTo>
                      <a:lnTo>
                        <a:pt x="0" y="55"/>
                      </a:lnTo>
                      <a:lnTo>
                        <a:pt x="28" y="106"/>
                      </a:lnTo>
                      <a:lnTo>
                        <a:pt x="56" y="157"/>
                      </a:lnTo>
                      <a:lnTo>
                        <a:pt x="157" y="10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7" name="Freeform 441"/>
                <p:cNvSpPr>
                  <a:spLocks/>
                </p:cNvSpPr>
                <p:nvPr/>
              </p:nvSpPr>
              <p:spPr bwMode="auto">
                <a:xfrm>
                  <a:off x="879" y="3076"/>
                  <a:ext cx="4" cy="8"/>
                </a:xfrm>
                <a:custGeom>
                  <a:avLst/>
                  <a:gdLst>
                    <a:gd name="T0" fmla="*/ 0 w 28"/>
                    <a:gd name="T1" fmla="*/ 0 h 56"/>
                    <a:gd name="T2" fmla="*/ 28 w 28"/>
                    <a:gd name="T3" fmla="*/ 51 h 56"/>
                    <a:gd name="T4" fmla="*/ 21 w 28"/>
                    <a:gd name="T5" fmla="*/ 53 h 56"/>
                    <a:gd name="T6" fmla="*/ 10 w 28"/>
                    <a:gd name="T7" fmla="*/ 56 h 56"/>
                    <a:gd name="T8" fmla="*/ 0 w 28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56"/>
                    <a:gd name="T17" fmla="*/ 28 w 2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56">
                      <a:moveTo>
                        <a:pt x="0" y="0"/>
                      </a:moveTo>
                      <a:lnTo>
                        <a:pt x="28" y="51"/>
                      </a:lnTo>
                      <a:lnTo>
                        <a:pt x="21" y="53"/>
                      </a:lnTo>
                      <a:lnTo>
                        <a:pt x="10" y="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8" name="Freeform 442"/>
                <p:cNvSpPr>
                  <a:spLocks/>
                </p:cNvSpPr>
                <p:nvPr/>
              </p:nvSpPr>
              <p:spPr bwMode="auto">
                <a:xfrm>
                  <a:off x="880" y="3083"/>
                  <a:ext cx="3" cy="1"/>
                </a:xfrm>
                <a:custGeom>
                  <a:avLst/>
                  <a:gdLst>
                    <a:gd name="T0" fmla="*/ 18 w 18"/>
                    <a:gd name="T1" fmla="*/ 0 h 5"/>
                    <a:gd name="T2" fmla="*/ 11 w 18"/>
                    <a:gd name="T3" fmla="*/ 2 h 5"/>
                    <a:gd name="T4" fmla="*/ 0 w 18"/>
                    <a:gd name="T5" fmla="*/ 5 h 5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5"/>
                    <a:gd name="T11" fmla="*/ 18 w 18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5">
                      <a:moveTo>
                        <a:pt x="18" y="0"/>
                      </a:moveTo>
                      <a:lnTo>
                        <a:pt x="11" y="2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79" name="Freeform 443"/>
                <p:cNvSpPr>
                  <a:spLocks/>
                </p:cNvSpPr>
                <p:nvPr/>
              </p:nvSpPr>
              <p:spPr bwMode="auto">
                <a:xfrm>
                  <a:off x="858" y="3067"/>
                  <a:ext cx="22" cy="20"/>
                </a:xfrm>
                <a:custGeom>
                  <a:avLst/>
                  <a:gdLst>
                    <a:gd name="T0" fmla="*/ 154 w 154"/>
                    <a:gd name="T1" fmla="*/ 113 h 137"/>
                    <a:gd name="T2" fmla="*/ 144 w 154"/>
                    <a:gd name="T3" fmla="*/ 57 h 137"/>
                    <a:gd name="T4" fmla="*/ 134 w 154"/>
                    <a:gd name="T5" fmla="*/ 0 h 137"/>
                    <a:gd name="T6" fmla="*/ 0 w 154"/>
                    <a:gd name="T7" fmla="*/ 23 h 137"/>
                    <a:gd name="T8" fmla="*/ 10 w 154"/>
                    <a:gd name="T9" fmla="*/ 80 h 137"/>
                    <a:gd name="T10" fmla="*/ 20 w 154"/>
                    <a:gd name="T11" fmla="*/ 137 h 137"/>
                    <a:gd name="T12" fmla="*/ 154 w 154"/>
                    <a:gd name="T13" fmla="*/ 113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4"/>
                    <a:gd name="T22" fmla="*/ 0 h 137"/>
                    <a:gd name="T23" fmla="*/ 154 w 154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4" h="137">
                      <a:moveTo>
                        <a:pt x="154" y="113"/>
                      </a:moveTo>
                      <a:lnTo>
                        <a:pt x="144" y="57"/>
                      </a:lnTo>
                      <a:lnTo>
                        <a:pt x="134" y="0"/>
                      </a:lnTo>
                      <a:lnTo>
                        <a:pt x="0" y="23"/>
                      </a:lnTo>
                      <a:lnTo>
                        <a:pt x="10" y="80"/>
                      </a:lnTo>
                      <a:lnTo>
                        <a:pt x="20" y="137"/>
                      </a:lnTo>
                      <a:lnTo>
                        <a:pt x="154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0" name="Freeform 444"/>
                <p:cNvSpPr>
                  <a:spLocks/>
                </p:cNvSpPr>
                <p:nvPr/>
              </p:nvSpPr>
              <p:spPr bwMode="auto">
                <a:xfrm>
                  <a:off x="858" y="3067"/>
                  <a:ext cx="22" cy="20"/>
                </a:xfrm>
                <a:custGeom>
                  <a:avLst/>
                  <a:gdLst>
                    <a:gd name="T0" fmla="*/ 154 w 154"/>
                    <a:gd name="T1" fmla="*/ 113 h 137"/>
                    <a:gd name="T2" fmla="*/ 144 w 154"/>
                    <a:gd name="T3" fmla="*/ 57 h 137"/>
                    <a:gd name="T4" fmla="*/ 134 w 154"/>
                    <a:gd name="T5" fmla="*/ 0 h 137"/>
                    <a:gd name="T6" fmla="*/ 0 w 154"/>
                    <a:gd name="T7" fmla="*/ 23 h 137"/>
                    <a:gd name="T8" fmla="*/ 10 w 154"/>
                    <a:gd name="T9" fmla="*/ 80 h 137"/>
                    <a:gd name="T10" fmla="*/ 20 w 154"/>
                    <a:gd name="T11" fmla="*/ 137 h 137"/>
                    <a:gd name="T12" fmla="*/ 154 w 154"/>
                    <a:gd name="T13" fmla="*/ 113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4"/>
                    <a:gd name="T22" fmla="*/ 0 h 137"/>
                    <a:gd name="T23" fmla="*/ 154 w 154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4" h="137">
                      <a:moveTo>
                        <a:pt x="154" y="113"/>
                      </a:moveTo>
                      <a:lnTo>
                        <a:pt x="144" y="57"/>
                      </a:lnTo>
                      <a:lnTo>
                        <a:pt x="134" y="0"/>
                      </a:lnTo>
                      <a:lnTo>
                        <a:pt x="0" y="23"/>
                      </a:lnTo>
                      <a:lnTo>
                        <a:pt x="10" y="80"/>
                      </a:lnTo>
                      <a:lnTo>
                        <a:pt x="20" y="137"/>
                      </a:lnTo>
                      <a:lnTo>
                        <a:pt x="154" y="1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1" name="Freeform 445"/>
                <p:cNvSpPr>
                  <a:spLocks/>
                </p:cNvSpPr>
                <p:nvPr/>
              </p:nvSpPr>
              <p:spPr bwMode="auto">
                <a:xfrm>
                  <a:off x="851" y="3071"/>
                  <a:ext cx="10" cy="16"/>
                </a:xfrm>
                <a:custGeom>
                  <a:avLst/>
                  <a:gdLst>
                    <a:gd name="T0" fmla="*/ 58 w 68"/>
                    <a:gd name="T1" fmla="*/ 57 h 115"/>
                    <a:gd name="T2" fmla="*/ 68 w 68"/>
                    <a:gd name="T3" fmla="*/ 114 h 115"/>
                    <a:gd name="T4" fmla="*/ 54 w 68"/>
                    <a:gd name="T5" fmla="*/ 115 h 115"/>
                    <a:gd name="T6" fmla="*/ 42 w 68"/>
                    <a:gd name="T7" fmla="*/ 112 h 115"/>
                    <a:gd name="T8" fmla="*/ 30 w 68"/>
                    <a:gd name="T9" fmla="*/ 108 h 115"/>
                    <a:gd name="T10" fmla="*/ 19 w 68"/>
                    <a:gd name="T11" fmla="*/ 100 h 115"/>
                    <a:gd name="T12" fmla="*/ 11 w 68"/>
                    <a:gd name="T13" fmla="*/ 90 h 115"/>
                    <a:gd name="T14" fmla="*/ 4 w 68"/>
                    <a:gd name="T15" fmla="*/ 79 h 115"/>
                    <a:gd name="T16" fmla="*/ 1 w 68"/>
                    <a:gd name="T17" fmla="*/ 67 h 115"/>
                    <a:gd name="T18" fmla="*/ 0 w 68"/>
                    <a:gd name="T19" fmla="*/ 54 h 115"/>
                    <a:gd name="T20" fmla="*/ 2 w 68"/>
                    <a:gd name="T21" fmla="*/ 41 h 115"/>
                    <a:gd name="T22" fmla="*/ 7 w 68"/>
                    <a:gd name="T23" fmla="*/ 29 h 115"/>
                    <a:gd name="T24" fmla="*/ 14 w 68"/>
                    <a:gd name="T25" fmla="*/ 18 h 115"/>
                    <a:gd name="T26" fmla="*/ 24 w 68"/>
                    <a:gd name="T27" fmla="*/ 10 h 115"/>
                    <a:gd name="T28" fmla="*/ 36 w 68"/>
                    <a:gd name="T29" fmla="*/ 4 h 115"/>
                    <a:gd name="T30" fmla="*/ 48 w 68"/>
                    <a:gd name="T31" fmla="*/ 0 h 115"/>
                    <a:gd name="T32" fmla="*/ 58 w 68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8"/>
                    <a:gd name="T52" fmla="*/ 0 h 115"/>
                    <a:gd name="T53" fmla="*/ 68 w 68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8" h="115">
                      <a:moveTo>
                        <a:pt x="58" y="57"/>
                      </a:moveTo>
                      <a:lnTo>
                        <a:pt x="68" y="114"/>
                      </a:lnTo>
                      <a:lnTo>
                        <a:pt x="54" y="115"/>
                      </a:lnTo>
                      <a:lnTo>
                        <a:pt x="42" y="112"/>
                      </a:lnTo>
                      <a:lnTo>
                        <a:pt x="30" y="108"/>
                      </a:lnTo>
                      <a:lnTo>
                        <a:pt x="19" y="100"/>
                      </a:lnTo>
                      <a:lnTo>
                        <a:pt x="11" y="90"/>
                      </a:lnTo>
                      <a:lnTo>
                        <a:pt x="4" y="79"/>
                      </a:lnTo>
                      <a:lnTo>
                        <a:pt x="1" y="67"/>
                      </a:lnTo>
                      <a:lnTo>
                        <a:pt x="0" y="54"/>
                      </a:lnTo>
                      <a:lnTo>
                        <a:pt x="2" y="41"/>
                      </a:lnTo>
                      <a:lnTo>
                        <a:pt x="7" y="29"/>
                      </a:lnTo>
                      <a:lnTo>
                        <a:pt x="14" y="18"/>
                      </a:lnTo>
                      <a:lnTo>
                        <a:pt x="24" y="10"/>
                      </a:lnTo>
                      <a:lnTo>
                        <a:pt x="36" y="4"/>
                      </a:lnTo>
                      <a:lnTo>
                        <a:pt x="48" y="0"/>
                      </a:lnTo>
                      <a:lnTo>
                        <a:pt x="58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2" name="Freeform 446"/>
                <p:cNvSpPr>
                  <a:spLocks/>
                </p:cNvSpPr>
                <p:nvPr/>
              </p:nvSpPr>
              <p:spPr bwMode="auto">
                <a:xfrm>
                  <a:off x="851" y="3071"/>
                  <a:ext cx="10" cy="16"/>
                </a:xfrm>
                <a:custGeom>
                  <a:avLst/>
                  <a:gdLst>
                    <a:gd name="T0" fmla="*/ 68 w 68"/>
                    <a:gd name="T1" fmla="*/ 114 h 115"/>
                    <a:gd name="T2" fmla="*/ 54 w 68"/>
                    <a:gd name="T3" fmla="*/ 115 h 115"/>
                    <a:gd name="T4" fmla="*/ 42 w 68"/>
                    <a:gd name="T5" fmla="*/ 112 h 115"/>
                    <a:gd name="T6" fmla="*/ 30 w 68"/>
                    <a:gd name="T7" fmla="*/ 108 h 115"/>
                    <a:gd name="T8" fmla="*/ 19 w 68"/>
                    <a:gd name="T9" fmla="*/ 100 h 115"/>
                    <a:gd name="T10" fmla="*/ 11 w 68"/>
                    <a:gd name="T11" fmla="*/ 90 h 115"/>
                    <a:gd name="T12" fmla="*/ 4 w 68"/>
                    <a:gd name="T13" fmla="*/ 79 h 115"/>
                    <a:gd name="T14" fmla="*/ 1 w 68"/>
                    <a:gd name="T15" fmla="*/ 67 h 115"/>
                    <a:gd name="T16" fmla="*/ 0 w 68"/>
                    <a:gd name="T17" fmla="*/ 54 h 115"/>
                    <a:gd name="T18" fmla="*/ 2 w 68"/>
                    <a:gd name="T19" fmla="*/ 41 h 115"/>
                    <a:gd name="T20" fmla="*/ 7 w 68"/>
                    <a:gd name="T21" fmla="*/ 29 h 115"/>
                    <a:gd name="T22" fmla="*/ 14 w 68"/>
                    <a:gd name="T23" fmla="*/ 18 h 115"/>
                    <a:gd name="T24" fmla="*/ 24 w 68"/>
                    <a:gd name="T25" fmla="*/ 10 h 115"/>
                    <a:gd name="T26" fmla="*/ 36 w 68"/>
                    <a:gd name="T27" fmla="*/ 4 h 115"/>
                    <a:gd name="T28" fmla="*/ 48 w 68"/>
                    <a:gd name="T29" fmla="*/ 0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8"/>
                    <a:gd name="T46" fmla="*/ 0 h 115"/>
                    <a:gd name="T47" fmla="*/ 68 w 68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8" h="115">
                      <a:moveTo>
                        <a:pt x="68" y="114"/>
                      </a:moveTo>
                      <a:lnTo>
                        <a:pt x="54" y="115"/>
                      </a:lnTo>
                      <a:lnTo>
                        <a:pt x="42" y="112"/>
                      </a:lnTo>
                      <a:lnTo>
                        <a:pt x="30" y="108"/>
                      </a:lnTo>
                      <a:lnTo>
                        <a:pt x="19" y="100"/>
                      </a:lnTo>
                      <a:lnTo>
                        <a:pt x="11" y="90"/>
                      </a:lnTo>
                      <a:lnTo>
                        <a:pt x="4" y="79"/>
                      </a:lnTo>
                      <a:lnTo>
                        <a:pt x="1" y="67"/>
                      </a:lnTo>
                      <a:lnTo>
                        <a:pt x="0" y="54"/>
                      </a:lnTo>
                      <a:lnTo>
                        <a:pt x="2" y="41"/>
                      </a:lnTo>
                      <a:lnTo>
                        <a:pt x="7" y="29"/>
                      </a:lnTo>
                      <a:lnTo>
                        <a:pt x="14" y="18"/>
                      </a:lnTo>
                      <a:lnTo>
                        <a:pt x="24" y="10"/>
                      </a:lnTo>
                      <a:lnTo>
                        <a:pt x="36" y="4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3" name="Freeform 447"/>
                <p:cNvSpPr>
                  <a:spLocks/>
                </p:cNvSpPr>
                <p:nvPr/>
              </p:nvSpPr>
              <p:spPr bwMode="auto">
                <a:xfrm>
                  <a:off x="858" y="2725"/>
                  <a:ext cx="10" cy="16"/>
                </a:xfrm>
                <a:custGeom>
                  <a:avLst/>
                  <a:gdLst>
                    <a:gd name="T0" fmla="*/ 10 w 68"/>
                    <a:gd name="T1" fmla="*/ 57 h 114"/>
                    <a:gd name="T2" fmla="*/ 0 w 68"/>
                    <a:gd name="T3" fmla="*/ 1 h 114"/>
                    <a:gd name="T4" fmla="*/ 13 w 68"/>
                    <a:gd name="T5" fmla="*/ 0 h 114"/>
                    <a:gd name="T6" fmla="*/ 25 w 68"/>
                    <a:gd name="T7" fmla="*/ 2 h 114"/>
                    <a:gd name="T8" fmla="*/ 38 w 68"/>
                    <a:gd name="T9" fmla="*/ 6 h 114"/>
                    <a:gd name="T10" fmla="*/ 49 w 68"/>
                    <a:gd name="T11" fmla="*/ 14 h 114"/>
                    <a:gd name="T12" fmla="*/ 56 w 68"/>
                    <a:gd name="T13" fmla="*/ 24 h 114"/>
                    <a:gd name="T14" fmla="*/ 63 w 68"/>
                    <a:gd name="T15" fmla="*/ 35 h 114"/>
                    <a:gd name="T16" fmla="*/ 66 w 68"/>
                    <a:gd name="T17" fmla="*/ 47 h 114"/>
                    <a:gd name="T18" fmla="*/ 68 w 68"/>
                    <a:gd name="T19" fmla="*/ 61 h 114"/>
                    <a:gd name="T20" fmla="*/ 65 w 68"/>
                    <a:gd name="T21" fmla="*/ 73 h 114"/>
                    <a:gd name="T22" fmla="*/ 61 w 68"/>
                    <a:gd name="T23" fmla="*/ 85 h 114"/>
                    <a:gd name="T24" fmla="*/ 53 w 68"/>
                    <a:gd name="T25" fmla="*/ 96 h 114"/>
                    <a:gd name="T26" fmla="*/ 43 w 68"/>
                    <a:gd name="T27" fmla="*/ 104 h 114"/>
                    <a:gd name="T28" fmla="*/ 32 w 68"/>
                    <a:gd name="T29" fmla="*/ 111 h 114"/>
                    <a:gd name="T30" fmla="*/ 20 w 68"/>
                    <a:gd name="T31" fmla="*/ 114 h 114"/>
                    <a:gd name="T32" fmla="*/ 10 w 68"/>
                    <a:gd name="T33" fmla="*/ 57 h 11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8"/>
                    <a:gd name="T52" fmla="*/ 0 h 114"/>
                    <a:gd name="T53" fmla="*/ 68 w 68"/>
                    <a:gd name="T54" fmla="*/ 114 h 11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8" h="114">
                      <a:moveTo>
                        <a:pt x="10" y="57"/>
                      </a:moveTo>
                      <a:lnTo>
                        <a:pt x="0" y="1"/>
                      </a:lnTo>
                      <a:lnTo>
                        <a:pt x="13" y="0"/>
                      </a:lnTo>
                      <a:lnTo>
                        <a:pt x="25" y="2"/>
                      </a:lnTo>
                      <a:lnTo>
                        <a:pt x="38" y="6"/>
                      </a:lnTo>
                      <a:lnTo>
                        <a:pt x="49" y="14"/>
                      </a:lnTo>
                      <a:lnTo>
                        <a:pt x="56" y="24"/>
                      </a:lnTo>
                      <a:lnTo>
                        <a:pt x="63" y="35"/>
                      </a:lnTo>
                      <a:lnTo>
                        <a:pt x="66" y="47"/>
                      </a:lnTo>
                      <a:lnTo>
                        <a:pt x="68" y="61"/>
                      </a:lnTo>
                      <a:lnTo>
                        <a:pt x="65" y="73"/>
                      </a:lnTo>
                      <a:lnTo>
                        <a:pt x="61" y="85"/>
                      </a:lnTo>
                      <a:lnTo>
                        <a:pt x="53" y="96"/>
                      </a:lnTo>
                      <a:lnTo>
                        <a:pt x="43" y="104"/>
                      </a:lnTo>
                      <a:lnTo>
                        <a:pt x="32" y="111"/>
                      </a:lnTo>
                      <a:lnTo>
                        <a:pt x="20" y="114"/>
                      </a:lnTo>
                      <a:lnTo>
                        <a:pt x="10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4" name="Freeform 448"/>
                <p:cNvSpPr>
                  <a:spLocks/>
                </p:cNvSpPr>
                <p:nvPr/>
              </p:nvSpPr>
              <p:spPr bwMode="auto">
                <a:xfrm>
                  <a:off x="858" y="2725"/>
                  <a:ext cx="10" cy="16"/>
                </a:xfrm>
                <a:custGeom>
                  <a:avLst/>
                  <a:gdLst>
                    <a:gd name="T0" fmla="*/ 0 w 68"/>
                    <a:gd name="T1" fmla="*/ 1 h 114"/>
                    <a:gd name="T2" fmla="*/ 13 w 68"/>
                    <a:gd name="T3" fmla="*/ 0 h 114"/>
                    <a:gd name="T4" fmla="*/ 25 w 68"/>
                    <a:gd name="T5" fmla="*/ 2 h 114"/>
                    <a:gd name="T6" fmla="*/ 38 w 68"/>
                    <a:gd name="T7" fmla="*/ 6 h 114"/>
                    <a:gd name="T8" fmla="*/ 49 w 68"/>
                    <a:gd name="T9" fmla="*/ 14 h 114"/>
                    <a:gd name="T10" fmla="*/ 56 w 68"/>
                    <a:gd name="T11" fmla="*/ 24 h 114"/>
                    <a:gd name="T12" fmla="*/ 63 w 68"/>
                    <a:gd name="T13" fmla="*/ 35 h 114"/>
                    <a:gd name="T14" fmla="*/ 66 w 68"/>
                    <a:gd name="T15" fmla="*/ 47 h 114"/>
                    <a:gd name="T16" fmla="*/ 68 w 68"/>
                    <a:gd name="T17" fmla="*/ 61 h 114"/>
                    <a:gd name="T18" fmla="*/ 65 w 68"/>
                    <a:gd name="T19" fmla="*/ 73 h 114"/>
                    <a:gd name="T20" fmla="*/ 61 w 68"/>
                    <a:gd name="T21" fmla="*/ 85 h 114"/>
                    <a:gd name="T22" fmla="*/ 53 w 68"/>
                    <a:gd name="T23" fmla="*/ 96 h 114"/>
                    <a:gd name="T24" fmla="*/ 43 w 68"/>
                    <a:gd name="T25" fmla="*/ 104 h 114"/>
                    <a:gd name="T26" fmla="*/ 32 w 68"/>
                    <a:gd name="T27" fmla="*/ 111 h 114"/>
                    <a:gd name="T28" fmla="*/ 20 w 68"/>
                    <a:gd name="T29" fmla="*/ 114 h 11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8"/>
                    <a:gd name="T46" fmla="*/ 0 h 114"/>
                    <a:gd name="T47" fmla="*/ 68 w 68"/>
                    <a:gd name="T48" fmla="*/ 114 h 11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8" h="114">
                      <a:moveTo>
                        <a:pt x="0" y="1"/>
                      </a:moveTo>
                      <a:lnTo>
                        <a:pt x="13" y="0"/>
                      </a:lnTo>
                      <a:lnTo>
                        <a:pt x="25" y="2"/>
                      </a:lnTo>
                      <a:lnTo>
                        <a:pt x="38" y="6"/>
                      </a:lnTo>
                      <a:lnTo>
                        <a:pt x="49" y="14"/>
                      </a:lnTo>
                      <a:lnTo>
                        <a:pt x="56" y="24"/>
                      </a:lnTo>
                      <a:lnTo>
                        <a:pt x="63" y="35"/>
                      </a:lnTo>
                      <a:lnTo>
                        <a:pt x="66" y="47"/>
                      </a:lnTo>
                      <a:lnTo>
                        <a:pt x="68" y="61"/>
                      </a:lnTo>
                      <a:lnTo>
                        <a:pt x="65" y="73"/>
                      </a:lnTo>
                      <a:lnTo>
                        <a:pt x="61" y="85"/>
                      </a:lnTo>
                      <a:lnTo>
                        <a:pt x="53" y="96"/>
                      </a:lnTo>
                      <a:lnTo>
                        <a:pt x="43" y="104"/>
                      </a:lnTo>
                      <a:lnTo>
                        <a:pt x="32" y="111"/>
                      </a:lnTo>
                      <a:lnTo>
                        <a:pt x="20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5" name="Freeform 449"/>
                <p:cNvSpPr>
                  <a:spLocks/>
                </p:cNvSpPr>
                <p:nvPr/>
              </p:nvSpPr>
              <p:spPr bwMode="auto">
                <a:xfrm>
                  <a:off x="839" y="2725"/>
                  <a:ext cx="22" cy="19"/>
                </a:xfrm>
                <a:custGeom>
                  <a:avLst/>
                  <a:gdLst>
                    <a:gd name="T0" fmla="*/ 155 w 155"/>
                    <a:gd name="T1" fmla="*/ 113 h 136"/>
                    <a:gd name="T2" fmla="*/ 145 w 155"/>
                    <a:gd name="T3" fmla="*/ 56 h 136"/>
                    <a:gd name="T4" fmla="*/ 135 w 155"/>
                    <a:gd name="T5" fmla="*/ 0 h 136"/>
                    <a:gd name="T6" fmla="*/ 0 w 155"/>
                    <a:gd name="T7" fmla="*/ 23 h 136"/>
                    <a:gd name="T8" fmla="*/ 10 w 155"/>
                    <a:gd name="T9" fmla="*/ 80 h 136"/>
                    <a:gd name="T10" fmla="*/ 20 w 155"/>
                    <a:gd name="T11" fmla="*/ 136 h 136"/>
                    <a:gd name="T12" fmla="*/ 155 w 155"/>
                    <a:gd name="T13" fmla="*/ 113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36"/>
                    <a:gd name="T23" fmla="*/ 155 w 155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36">
                      <a:moveTo>
                        <a:pt x="155" y="113"/>
                      </a:moveTo>
                      <a:lnTo>
                        <a:pt x="145" y="56"/>
                      </a:lnTo>
                      <a:lnTo>
                        <a:pt x="135" y="0"/>
                      </a:lnTo>
                      <a:lnTo>
                        <a:pt x="0" y="23"/>
                      </a:lnTo>
                      <a:lnTo>
                        <a:pt x="10" y="80"/>
                      </a:lnTo>
                      <a:lnTo>
                        <a:pt x="20" y="136"/>
                      </a:lnTo>
                      <a:lnTo>
                        <a:pt x="155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6" name="Freeform 450"/>
                <p:cNvSpPr>
                  <a:spLocks/>
                </p:cNvSpPr>
                <p:nvPr/>
              </p:nvSpPr>
              <p:spPr bwMode="auto">
                <a:xfrm>
                  <a:off x="839" y="2725"/>
                  <a:ext cx="22" cy="19"/>
                </a:xfrm>
                <a:custGeom>
                  <a:avLst/>
                  <a:gdLst>
                    <a:gd name="T0" fmla="*/ 155 w 155"/>
                    <a:gd name="T1" fmla="*/ 113 h 136"/>
                    <a:gd name="T2" fmla="*/ 145 w 155"/>
                    <a:gd name="T3" fmla="*/ 56 h 136"/>
                    <a:gd name="T4" fmla="*/ 135 w 155"/>
                    <a:gd name="T5" fmla="*/ 0 h 136"/>
                    <a:gd name="T6" fmla="*/ 0 w 155"/>
                    <a:gd name="T7" fmla="*/ 23 h 136"/>
                    <a:gd name="T8" fmla="*/ 10 w 155"/>
                    <a:gd name="T9" fmla="*/ 80 h 136"/>
                    <a:gd name="T10" fmla="*/ 20 w 155"/>
                    <a:gd name="T11" fmla="*/ 136 h 136"/>
                    <a:gd name="T12" fmla="*/ 155 w 155"/>
                    <a:gd name="T13" fmla="*/ 113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36"/>
                    <a:gd name="T23" fmla="*/ 155 w 155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36">
                      <a:moveTo>
                        <a:pt x="155" y="113"/>
                      </a:moveTo>
                      <a:lnTo>
                        <a:pt x="145" y="56"/>
                      </a:lnTo>
                      <a:lnTo>
                        <a:pt x="135" y="0"/>
                      </a:lnTo>
                      <a:lnTo>
                        <a:pt x="0" y="23"/>
                      </a:lnTo>
                      <a:lnTo>
                        <a:pt x="10" y="80"/>
                      </a:lnTo>
                      <a:lnTo>
                        <a:pt x="20" y="136"/>
                      </a:lnTo>
                      <a:lnTo>
                        <a:pt x="155" y="1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7" name="Freeform 451"/>
                <p:cNvSpPr>
                  <a:spLocks/>
                </p:cNvSpPr>
                <p:nvPr/>
              </p:nvSpPr>
              <p:spPr bwMode="auto">
                <a:xfrm>
                  <a:off x="837" y="2728"/>
                  <a:ext cx="3" cy="8"/>
                </a:xfrm>
                <a:custGeom>
                  <a:avLst/>
                  <a:gdLst>
                    <a:gd name="T0" fmla="*/ 26 w 26"/>
                    <a:gd name="T1" fmla="*/ 57 h 57"/>
                    <a:gd name="T2" fmla="*/ 16 w 26"/>
                    <a:gd name="T3" fmla="*/ 0 h 57"/>
                    <a:gd name="T4" fmla="*/ 10 w 26"/>
                    <a:gd name="T5" fmla="*/ 1 h 57"/>
                    <a:gd name="T6" fmla="*/ 0 w 26"/>
                    <a:gd name="T7" fmla="*/ 6 h 57"/>
                    <a:gd name="T8" fmla="*/ 26 w 26"/>
                    <a:gd name="T9" fmla="*/ 57 h 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57"/>
                    <a:gd name="T17" fmla="*/ 26 w 26"/>
                    <a:gd name="T18" fmla="*/ 57 h 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57">
                      <a:moveTo>
                        <a:pt x="26" y="57"/>
                      </a:move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0" y="6"/>
                      </a:lnTo>
                      <a:lnTo>
                        <a:pt x="26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8" name="Freeform 452"/>
                <p:cNvSpPr>
                  <a:spLocks/>
                </p:cNvSpPr>
                <p:nvPr/>
              </p:nvSpPr>
              <p:spPr bwMode="auto">
                <a:xfrm>
                  <a:off x="837" y="2728"/>
                  <a:ext cx="2" cy="1"/>
                </a:xfrm>
                <a:custGeom>
                  <a:avLst/>
                  <a:gdLst>
                    <a:gd name="T0" fmla="*/ 16 w 16"/>
                    <a:gd name="T1" fmla="*/ 0 h 6"/>
                    <a:gd name="T2" fmla="*/ 10 w 16"/>
                    <a:gd name="T3" fmla="*/ 1 h 6"/>
                    <a:gd name="T4" fmla="*/ 0 w 16"/>
                    <a:gd name="T5" fmla="*/ 6 h 6"/>
                    <a:gd name="T6" fmla="*/ 0 60000 65536"/>
                    <a:gd name="T7" fmla="*/ 0 60000 65536"/>
                    <a:gd name="T8" fmla="*/ 0 60000 65536"/>
                    <a:gd name="T9" fmla="*/ 0 w 16"/>
                    <a:gd name="T10" fmla="*/ 0 h 6"/>
                    <a:gd name="T11" fmla="*/ 16 w 16"/>
                    <a:gd name="T12" fmla="*/ 6 h 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6" h="6">
                      <a:moveTo>
                        <a:pt x="16" y="0"/>
                      </a:moveTo>
                      <a:lnTo>
                        <a:pt x="10" y="1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89" name="Freeform 453"/>
                <p:cNvSpPr>
                  <a:spLocks/>
                </p:cNvSpPr>
                <p:nvPr/>
              </p:nvSpPr>
              <p:spPr bwMode="auto">
                <a:xfrm>
                  <a:off x="818" y="2729"/>
                  <a:ext cx="26" cy="24"/>
                </a:xfrm>
                <a:custGeom>
                  <a:avLst/>
                  <a:gdLst>
                    <a:gd name="T0" fmla="*/ 183 w 183"/>
                    <a:gd name="T1" fmla="*/ 102 h 171"/>
                    <a:gd name="T2" fmla="*/ 156 w 183"/>
                    <a:gd name="T3" fmla="*/ 51 h 171"/>
                    <a:gd name="T4" fmla="*/ 130 w 183"/>
                    <a:gd name="T5" fmla="*/ 0 h 171"/>
                    <a:gd name="T6" fmla="*/ 0 w 183"/>
                    <a:gd name="T7" fmla="*/ 69 h 171"/>
                    <a:gd name="T8" fmla="*/ 27 w 183"/>
                    <a:gd name="T9" fmla="*/ 120 h 171"/>
                    <a:gd name="T10" fmla="*/ 53 w 183"/>
                    <a:gd name="T11" fmla="*/ 171 h 171"/>
                    <a:gd name="T12" fmla="*/ 183 w 183"/>
                    <a:gd name="T13" fmla="*/ 102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171"/>
                    <a:gd name="T23" fmla="*/ 183 w 183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171">
                      <a:moveTo>
                        <a:pt x="183" y="102"/>
                      </a:moveTo>
                      <a:lnTo>
                        <a:pt x="156" y="51"/>
                      </a:lnTo>
                      <a:lnTo>
                        <a:pt x="130" y="0"/>
                      </a:lnTo>
                      <a:lnTo>
                        <a:pt x="0" y="69"/>
                      </a:lnTo>
                      <a:lnTo>
                        <a:pt x="27" y="120"/>
                      </a:lnTo>
                      <a:lnTo>
                        <a:pt x="53" y="171"/>
                      </a:lnTo>
                      <a:lnTo>
                        <a:pt x="183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0" name="Freeform 454"/>
                <p:cNvSpPr>
                  <a:spLocks/>
                </p:cNvSpPr>
                <p:nvPr/>
              </p:nvSpPr>
              <p:spPr bwMode="auto">
                <a:xfrm>
                  <a:off x="818" y="2729"/>
                  <a:ext cx="26" cy="24"/>
                </a:xfrm>
                <a:custGeom>
                  <a:avLst/>
                  <a:gdLst>
                    <a:gd name="T0" fmla="*/ 183 w 183"/>
                    <a:gd name="T1" fmla="*/ 102 h 171"/>
                    <a:gd name="T2" fmla="*/ 156 w 183"/>
                    <a:gd name="T3" fmla="*/ 51 h 171"/>
                    <a:gd name="T4" fmla="*/ 130 w 183"/>
                    <a:gd name="T5" fmla="*/ 0 h 171"/>
                    <a:gd name="T6" fmla="*/ 0 w 183"/>
                    <a:gd name="T7" fmla="*/ 69 h 171"/>
                    <a:gd name="T8" fmla="*/ 27 w 183"/>
                    <a:gd name="T9" fmla="*/ 120 h 171"/>
                    <a:gd name="T10" fmla="*/ 53 w 183"/>
                    <a:gd name="T11" fmla="*/ 171 h 171"/>
                    <a:gd name="T12" fmla="*/ 183 w 183"/>
                    <a:gd name="T13" fmla="*/ 102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171"/>
                    <a:gd name="T23" fmla="*/ 183 w 183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171">
                      <a:moveTo>
                        <a:pt x="183" y="102"/>
                      </a:moveTo>
                      <a:lnTo>
                        <a:pt x="156" y="51"/>
                      </a:lnTo>
                      <a:lnTo>
                        <a:pt x="130" y="0"/>
                      </a:lnTo>
                      <a:lnTo>
                        <a:pt x="0" y="69"/>
                      </a:lnTo>
                      <a:lnTo>
                        <a:pt x="27" y="120"/>
                      </a:lnTo>
                      <a:lnTo>
                        <a:pt x="53" y="171"/>
                      </a:lnTo>
                      <a:lnTo>
                        <a:pt x="183" y="10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1" name="Freeform 455"/>
                <p:cNvSpPr>
                  <a:spLocks/>
                </p:cNvSpPr>
                <p:nvPr/>
              </p:nvSpPr>
              <p:spPr bwMode="auto">
                <a:xfrm>
                  <a:off x="816" y="2739"/>
                  <a:ext cx="6" cy="7"/>
                </a:xfrm>
                <a:custGeom>
                  <a:avLst/>
                  <a:gdLst>
                    <a:gd name="T0" fmla="*/ 40 w 40"/>
                    <a:gd name="T1" fmla="*/ 51 h 51"/>
                    <a:gd name="T2" fmla="*/ 13 w 40"/>
                    <a:gd name="T3" fmla="*/ 0 h 51"/>
                    <a:gd name="T4" fmla="*/ 7 w 40"/>
                    <a:gd name="T5" fmla="*/ 3 h 51"/>
                    <a:gd name="T6" fmla="*/ 0 w 40"/>
                    <a:gd name="T7" fmla="*/ 8 h 51"/>
                    <a:gd name="T8" fmla="*/ 40 w 40"/>
                    <a:gd name="T9" fmla="*/ 51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51"/>
                    <a:gd name="T17" fmla="*/ 40 w 40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51">
                      <a:moveTo>
                        <a:pt x="40" y="51"/>
                      </a:moveTo>
                      <a:lnTo>
                        <a:pt x="13" y="0"/>
                      </a:lnTo>
                      <a:lnTo>
                        <a:pt x="7" y="3"/>
                      </a:lnTo>
                      <a:lnTo>
                        <a:pt x="0" y="8"/>
                      </a:lnTo>
                      <a:lnTo>
                        <a:pt x="40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2" name="Freeform 456"/>
                <p:cNvSpPr>
                  <a:spLocks/>
                </p:cNvSpPr>
                <p:nvPr/>
              </p:nvSpPr>
              <p:spPr bwMode="auto">
                <a:xfrm>
                  <a:off x="816" y="2739"/>
                  <a:ext cx="2" cy="1"/>
                </a:xfrm>
                <a:custGeom>
                  <a:avLst/>
                  <a:gdLst>
                    <a:gd name="T0" fmla="*/ 13 w 13"/>
                    <a:gd name="T1" fmla="*/ 0 h 8"/>
                    <a:gd name="T2" fmla="*/ 7 w 13"/>
                    <a:gd name="T3" fmla="*/ 3 h 8"/>
                    <a:gd name="T4" fmla="*/ 0 w 13"/>
                    <a:gd name="T5" fmla="*/ 8 h 8"/>
                    <a:gd name="T6" fmla="*/ 0 60000 65536"/>
                    <a:gd name="T7" fmla="*/ 0 60000 65536"/>
                    <a:gd name="T8" fmla="*/ 0 60000 65536"/>
                    <a:gd name="T9" fmla="*/ 0 w 13"/>
                    <a:gd name="T10" fmla="*/ 0 h 8"/>
                    <a:gd name="T11" fmla="*/ 13 w 13"/>
                    <a:gd name="T12" fmla="*/ 8 h 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" h="8">
                      <a:moveTo>
                        <a:pt x="13" y="0"/>
                      </a:moveTo>
                      <a:lnTo>
                        <a:pt x="7" y="3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3" name="Freeform 457"/>
                <p:cNvSpPr>
                  <a:spLocks/>
                </p:cNvSpPr>
                <p:nvPr/>
              </p:nvSpPr>
              <p:spPr bwMode="auto">
                <a:xfrm>
                  <a:off x="799" y="2740"/>
                  <a:ext cx="29" cy="28"/>
                </a:xfrm>
                <a:custGeom>
                  <a:avLst/>
                  <a:gdLst>
                    <a:gd name="T0" fmla="*/ 199 w 199"/>
                    <a:gd name="T1" fmla="*/ 85 h 196"/>
                    <a:gd name="T2" fmla="*/ 159 w 199"/>
                    <a:gd name="T3" fmla="*/ 43 h 196"/>
                    <a:gd name="T4" fmla="*/ 119 w 199"/>
                    <a:gd name="T5" fmla="*/ 0 h 196"/>
                    <a:gd name="T6" fmla="*/ 0 w 199"/>
                    <a:gd name="T7" fmla="*/ 111 h 196"/>
                    <a:gd name="T8" fmla="*/ 40 w 199"/>
                    <a:gd name="T9" fmla="*/ 154 h 196"/>
                    <a:gd name="T10" fmla="*/ 80 w 199"/>
                    <a:gd name="T11" fmla="*/ 196 h 196"/>
                    <a:gd name="T12" fmla="*/ 199 w 199"/>
                    <a:gd name="T13" fmla="*/ 85 h 19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9"/>
                    <a:gd name="T22" fmla="*/ 0 h 196"/>
                    <a:gd name="T23" fmla="*/ 199 w 199"/>
                    <a:gd name="T24" fmla="*/ 196 h 19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9" h="196">
                      <a:moveTo>
                        <a:pt x="199" y="85"/>
                      </a:moveTo>
                      <a:lnTo>
                        <a:pt x="159" y="43"/>
                      </a:lnTo>
                      <a:lnTo>
                        <a:pt x="119" y="0"/>
                      </a:lnTo>
                      <a:lnTo>
                        <a:pt x="0" y="111"/>
                      </a:lnTo>
                      <a:lnTo>
                        <a:pt x="40" y="154"/>
                      </a:lnTo>
                      <a:lnTo>
                        <a:pt x="80" y="196"/>
                      </a:lnTo>
                      <a:lnTo>
                        <a:pt x="199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4" name="Freeform 458"/>
                <p:cNvSpPr>
                  <a:spLocks/>
                </p:cNvSpPr>
                <p:nvPr/>
              </p:nvSpPr>
              <p:spPr bwMode="auto">
                <a:xfrm>
                  <a:off x="799" y="2740"/>
                  <a:ext cx="29" cy="28"/>
                </a:xfrm>
                <a:custGeom>
                  <a:avLst/>
                  <a:gdLst>
                    <a:gd name="T0" fmla="*/ 199 w 199"/>
                    <a:gd name="T1" fmla="*/ 85 h 196"/>
                    <a:gd name="T2" fmla="*/ 159 w 199"/>
                    <a:gd name="T3" fmla="*/ 43 h 196"/>
                    <a:gd name="T4" fmla="*/ 119 w 199"/>
                    <a:gd name="T5" fmla="*/ 0 h 196"/>
                    <a:gd name="T6" fmla="*/ 0 w 199"/>
                    <a:gd name="T7" fmla="*/ 111 h 196"/>
                    <a:gd name="T8" fmla="*/ 40 w 199"/>
                    <a:gd name="T9" fmla="*/ 154 h 196"/>
                    <a:gd name="T10" fmla="*/ 80 w 199"/>
                    <a:gd name="T11" fmla="*/ 196 h 196"/>
                    <a:gd name="T12" fmla="*/ 199 w 199"/>
                    <a:gd name="T13" fmla="*/ 85 h 19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9"/>
                    <a:gd name="T22" fmla="*/ 0 h 196"/>
                    <a:gd name="T23" fmla="*/ 199 w 199"/>
                    <a:gd name="T24" fmla="*/ 196 h 19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9" h="196">
                      <a:moveTo>
                        <a:pt x="199" y="85"/>
                      </a:moveTo>
                      <a:lnTo>
                        <a:pt x="159" y="43"/>
                      </a:lnTo>
                      <a:lnTo>
                        <a:pt x="119" y="0"/>
                      </a:lnTo>
                      <a:lnTo>
                        <a:pt x="0" y="111"/>
                      </a:lnTo>
                      <a:lnTo>
                        <a:pt x="40" y="154"/>
                      </a:lnTo>
                      <a:lnTo>
                        <a:pt x="80" y="196"/>
                      </a:lnTo>
                      <a:lnTo>
                        <a:pt x="199" y="8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5" name="Freeform 459"/>
                <p:cNvSpPr>
                  <a:spLocks/>
                </p:cNvSpPr>
                <p:nvPr/>
              </p:nvSpPr>
              <p:spPr bwMode="auto">
                <a:xfrm>
                  <a:off x="798" y="2756"/>
                  <a:ext cx="7" cy="6"/>
                </a:xfrm>
                <a:custGeom>
                  <a:avLst/>
                  <a:gdLst>
                    <a:gd name="T0" fmla="*/ 48 w 48"/>
                    <a:gd name="T1" fmla="*/ 43 h 43"/>
                    <a:gd name="T2" fmla="*/ 8 w 48"/>
                    <a:gd name="T3" fmla="*/ 0 h 43"/>
                    <a:gd name="T4" fmla="*/ 0 w 48"/>
                    <a:gd name="T5" fmla="*/ 9 h 43"/>
                    <a:gd name="T6" fmla="*/ 48 w 48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3"/>
                    <a:gd name="T14" fmla="*/ 48 w 48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3">
                      <a:moveTo>
                        <a:pt x="48" y="43"/>
                      </a:moveTo>
                      <a:lnTo>
                        <a:pt x="8" y="0"/>
                      </a:lnTo>
                      <a:lnTo>
                        <a:pt x="0" y="9"/>
                      </a:lnTo>
                      <a:lnTo>
                        <a:pt x="4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6" name="Line 460"/>
                <p:cNvSpPr>
                  <a:spLocks noChangeShapeType="1"/>
                </p:cNvSpPr>
                <p:nvPr/>
              </p:nvSpPr>
              <p:spPr bwMode="auto">
                <a:xfrm flipH="1">
                  <a:off x="798" y="275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7" name="Freeform 461"/>
                <p:cNvSpPr>
                  <a:spLocks/>
                </p:cNvSpPr>
                <p:nvPr/>
              </p:nvSpPr>
              <p:spPr bwMode="auto">
                <a:xfrm>
                  <a:off x="783" y="2757"/>
                  <a:ext cx="29" cy="31"/>
                </a:xfrm>
                <a:custGeom>
                  <a:avLst/>
                  <a:gdLst>
                    <a:gd name="T0" fmla="*/ 200 w 200"/>
                    <a:gd name="T1" fmla="*/ 67 h 218"/>
                    <a:gd name="T2" fmla="*/ 152 w 200"/>
                    <a:gd name="T3" fmla="*/ 34 h 218"/>
                    <a:gd name="T4" fmla="*/ 104 w 200"/>
                    <a:gd name="T5" fmla="*/ 0 h 218"/>
                    <a:gd name="T6" fmla="*/ 0 w 200"/>
                    <a:gd name="T7" fmla="*/ 151 h 218"/>
                    <a:gd name="T8" fmla="*/ 47 w 200"/>
                    <a:gd name="T9" fmla="*/ 185 h 218"/>
                    <a:gd name="T10" fmla="*/ 95 w 200"/>
                    <a:gd name="T11" fmla="*/ 218 h 218"/>
                    <a:gd name="T12" fmla="*/ 200 w 200"/>
                    <a:gd name="T13" fmla="*/ 67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200" y="67"/>
                      </a:moveTo>
                      <a:lnTo>
                        <a:pt x="152" y="34"/>
                      </a:lnTo>
                      <a:lnTo>
                        <a:pt x="104" y="0"/>
                      </a:lnTo>
                      <a:lnTo>
                        <a:pt x="0" y="151"/>
                      </a:lnTo>
                      <a:lnTo>
                        <a:pt x="47" y="185"/>
                      </a:lnTo>
                      <a:lnTo>
                        <a:pt x="95" y="218"/>
                      </a:lnTo>
                      <a:lnTo>
                        <a:pt x="200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8" name="Freeform 462"/>
                <p:cNvSpPr>
                  <a:spLocks/>
                </p:cNvSpPr>
                <p:nvPr/>
              </p:nvSpPr>
              <p:spPr bwMode="auto">
                <a:xfrm>
                  <a:off x="783" y="2757"/>
                  <a:ext cx="29" cy="31"/>
                </a:xfrm>
                <a:custGeom>
                  <a:avLst/>
                  <a:gdLst>
                    <a:gd name="T0" fmla="*/ 200 w 200"/>
                    <a:gd name="T1" fmla="*/ 67 h 218"/>
                    <a:gd name="T2" fmla="*/ 152 w 200"/>
                    <a:gd name="T3" fmla="*/ 34 h 218"/>
                    <a:gd name="T4" fmla="*/ 104 w 200"/>
                    <a:gd name="T5" fmla="*/ 0 h 218"/>
                    <a:gd name="T6" fmla="*/ 0 w 200"/>
                    <a:gd name="T7" fmla="*/ 151 h 218"/>
                    <a:gd name="T8" fmla="*/ 47 w 200"/>
                    <a:gd name="T9" fmla="*/ 185 h 218"/>
                    <a:gd name="T10" fmla="*/ 95 w 200"/>
                    <a:gd name="T11" fmla="*/ 218 h 218"/>
                    <a:gd name="T12" fmla="*/ 200 w 200"/>
                    <a:gd name="T13" fmla="*/ 67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200" y="67"/>
                      </a:moveTo>
                      <a:lnTo>
                        <a:pt x="152" y="34"/>
                      </a:lnTo>
                      <a:lnTo>
                        <a:pt x="104" y="0"/>
                      </a:lnTo>
                      <a:lnTo>
                        <a:pt x="0" y="151"/>
                      </a:lnTo>
                      <a:lnTo>
                        <a:pt x="47" y="185"/>
                      </a:lnTo>
                      <a:lnTo>
                        <a:pt x="95" y="218"/>
                      </a:lnTo>
                      <a:lnTo>
                        <a:pt x="200" y="6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499" name="Freeform 463"/>
                <p:cNvSpPr>
                  <a:spLocks/>
                </p:cNvSpPr>
                <p:nvPr/>
              </p:nvSpPr>
              <p:spPr bwMode="auto">
                <a:xfrm>
                  <a:off x="783" y="2779"/>
                  <a:ext cx="7" cy="4"/>
                </a:xfrm>
                <a:custGeom>
                  <a:avLst/>
                  <a:gdLst>
                    <a:gd name="T0" fmla="*/ 52 w 52"/>
                    <a:gd name="T1" fmla="*/ 34 h 34"/>
                    <a:gd name="T2" fmla="*/ 5 w 52"/>
                    <a:gd name="T3" fmla="*/ 0 h 34"/>
                    <a:gd name="T4" fmla="*/ 0 w 52"/>
                    <a:gd name="T5" fmla="*/ 9 h 34"/>
                    <a:gd name="T6" fmla="*/ 52 w 52"/>
                    <a:gd name="T7" fmla="*/ 34 h 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4"/>
                    <a:gd name="T14" fmla="*/ 52 w 52"/>
                    <a:gd name="T15" fmla="*/ 34 h 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4">
                      <a:moveTo>
                        <a:pt x="52" y="34"/>
                      </a:move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52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0" name="Line 464"/>
                <p:cNvSpPr>
                  <a:spLocks noChangeShapeType="1"/>
                </p:cNvSpPr>
                <p:nvPr/>
              </p:nvSpPr>
              <p:spPr bwMode="auto">
                <a:xfrm flipH="1">
                  <a:off x="783" y="2779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1" name="Freeform 465"/>
                <p:cNvSpPr>
                  <a:spLocks/>
                </p:cNvSpPr>
                <p:nvPr/>
              </p:nvSpPr>
              <p:spPr bwMode="auto">
                <a:xfrm>
                  <a:off x="770" y="2780"/>
                  <a:ext cx="28" cy="33"/>
                </a:xfrm>
                <a:custGeom>
                  <a:avLst/>
                  <a:gdLst>
                    <a:gd name="T0" fmla="*/ 190 w 190"/>
                    <a:gd name="T1" fmla="*/ 49 h 233"/>
                    <a:gd name="T2" fmla="*/ 137 w 190"/>
                    <a:gd name="T3" fmla="*/ 25 h 233"/>
                    <a:gd name="T4" fmla="*/ 85 w 190"/>
                    <a:gd name="T5" fmla="*/ 0 h 233"/>
                    <a:gd name="T6" fmla="*/ 0 w 190"/>
                    <a:gd name="T7" fmla="*/ 184 h 233"/>
                    <a:gd name="T8" fmla="*/ 52 w 190"/>
                    <a:gd name="T9" fmla="*/ 209 h 233"/>
                    <a:gd name="T10" fmla="*/ 104 w 190"/>
                    <a:gd name="T11" fmla="*/ 233 h 233"/>
                    <a:gd name="T12" fmla="*/ 190 w 190"/>
                    <a:gd name="T13" fmla="*/ 49 h 2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3"/>
                    <a:gd name="T23" fmla="*/ 190 w 190"/>
                    <a:gd name="T24" fmla="*/ 233 h 2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3">
                      <a:moveTo>
                        <a:pt x="190" y="49"/>
                      </a:moveTo>
                      <a:lnTo>
                        <a:pt x="137" y="25"/>
                      </a:lnTo>
                      <a:lnTo>
                        <a:pt x="85" y="0"/>
                      </a:lnTo>
                      <a:lnTo>
                        <a:pt x="0" y="184"/>
                      </a:lnTo>
                      <a:lnTo>
                        <a:pt x="52" y="209"/>
                      </a:lnTo>
                      <a:lnTo>
                        <a:pt x="104" y="233"/>
                      </a:lnTo>
                      <a:lnTo>
                        <a:pt x="190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2" name="Freeform 466"/>
                <p:cNvSpPr>
                  <a:spLocks/>
                </p:cNvSpPr>
                <p:nvPr/>
              </p:nvSpPr>
              <p:spPr bwMode="auto">
                <a:xfrm>
                  <a:off x="770" y="2780"/>
                  <a:ext cx="28" cy="33"/>
                </a:xfrm>
                <a:custGeom>
                  <a:avLst/>
                  <a:gdLst>
                    <a:gd name="T0" fmla="*/ 190 w 190"/>
                    <a:gd name="T1" fmla="*/ 49 h 233"/>
                    <a:gd name="T2" fmla="*/ 137 w 190"/>
                    <a:gd name="T3" fmla="*/ 25 h 233"/>
                    <a:gd name="T4" fmla="*/ 85 w 190"/>
                    <a:gd name="T5" fmla="*/ 0 h 233"/>
                    <a:gd name="T6" fmla="*/ 0 w 190"/>
                    <a:gd name="T7" fmla="*/ 184 h 233"/>
                    <a:gd name="T8" fmla="*/ 52 w 190"/>
                    <a:gd name="T9" fmla="*/ 209 h 233"/>
                    <a:gd name="T10" fmla="*/ 104 w 190"/>
                    <a:gd name="T11" fmla="*/ 233 h 233"/>
                    <a:gd name="T12" fmla="*/ 190 w 190"/>
                    <a:gd name="T13" fmla="*/ 49 h 2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3"/>
                    <a:gd name="T23" fmla="*/ 190 w 190"/>
                    <a:gd name="T24" fmla="*/ 233 h 2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3">
                      <a:moveTo>
                        <a:pt x="190" y="49"/>
                      </a:moveTo>
                      <a:lnTo>
                        <a:pt x="137" y="25"/>
                      </a:lnTo>
                      <a:lnTo>
                        <a:pt x="85" y="0"/>
                      </a:lnTo>
                      <a:lnTo>
                        <a:pt x="0" y="184"/>
                      </a:lnTo>
                      <a:lnTo>
                        <a:pt x="52" y="209"/>
                      </a:lnTo>
                      <a:lnTo>
                        <a:pt x="104" y="233"/>
                      </a:lnTo>
                      <a:lnTo>
                        <a:pt x="190" y="4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3" name="Freeform 467"/>
                <p:cNvSpPr>
                  <a:spLocks/>
                </p:cNvSpPr>
                <p:nvPr/>
              </p:nvSpPr>
              <p:spPr bwMode="auto">
                <a:xfrm>
                  <a:off x="770" y="2806"/>
                  <a:ext cx="8" cy="4"/>
                </a:xfrm>
                <a:custGeom>
                  <a:avLst/>
                  <a:gdLst>
                    <a:gd name="T0" fmla="*/ 56 w 56"/>
                    <a:gd name="T1" fmla="*/ 25 h 25"/>
                    <a:gd name="T2" fmla="*/ 4 w 56"/>
                    <a:gd name="T3" fmla="*/ 0 h 25"/>
                    <a:gd name="T4" fmla="*/ 0 w 56"/>
                    <a:gd name="T5" fmla="*/ 8 h 25"/>
                    <a:gd name="T6" fmla="*/ 56 w 56"/>
                    <a:gd name="T7" fmla="*/ 25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5"/>
                    <a:gd name="T14" fmla="*/ 56 w 56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5">
                      <a:moveTo>
                        <a:pt x="56" y="25"/>
                      </a:move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56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4" name="Line 468"/>
                <p:cNvSpPr>
                  <a:spLocks noChangeShapeType="1"/>
                </p:cNvSpPr>
                <p:nvPr/>
              </p:nvSpPr>
              <p:spPr bwMode="auto">
                <a:xfrm flipH="1">
                  <a:off x="770" y="280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5" name="Freeform 469"/>
                <p:cNvSpPr>
                  <a:spLocks/>
                </p:cNvSpPr>
                <p:nvPr/>
              </p:nvSpPr>
              <p:spPr bwMode="auto">
                <a:xfrm>
                  <a:off x="761" y="2807"/>
                  <a:ext cx="25" cy="35"/>
                </a:xfrm>
                <a:custGeom>
                  <a:avLst/>
                  <a:gdLst>
                    <a:gd name="T0" fmla="*/ 175 w 175"/>
                    <a:gd name="T1" fmla="*/ 34 h 242"/>
                    <a:gd name="T2" fmla="*/ 120 w 175"/>
                    <a:gd name="T3" fmla="*/ 17 h 242"/>
                    <a:gd name="T4" fmla="*/ 64 w 175"/>
                    <a:gd name="T5" fmla="*/ 0 h 242"/>
                    <a:gd name="T6" fmla="*/ 0 w 175"/>
                    <a:gd name="T7" fmla="*/ 209 h 242"/>
                    <a:gd name="T8" fmla="*/ 56 w 175"/>
                    <a:gd name="T9" fmla="*/ 226 h 242"/>
                    <a:gd name="T10" fmla="*/ 111 w 175"/>
                    <a:gd name="T11" fmla="*/ 242 h 242"/>
                    <a:gd name="T12" fmla="*/ 175 w 175"/>
                    <a:gd name="T13" fmla="*/ 34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5"/>
                    <a:gd name="T22" fmla="*/ 0 h 242"/>
                    <a:gd name="T23" fmla="*/ 175 w 175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5" h="242">
                      <a:moveTo>
                        <a:pt x="175" y="34"/>
                      </a:moveTo>
                      <a:lnTo>
                        <a:pt x="120" y="17"/>
                      </a:lnTo>
                      <a:lnTo>
                        <a:pt x="64" y="0"/>
                      </a:lnTo>
                      <a:lnTo>
                        <a:pt x="0" y="209"/>
                      </a:lnTo>
                      <a:lnTo>
                        <a:pt x="56" y="226"/>
                      </a:lnTo>
                      <a:lnTo>
                        <a:pt x="111" y="242"/>
                      </a:lnTo>
                      <a:lnTo>
                        <a:pt x="175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6" name="Freeform 470"/>
                <p:cNvSpPr>
                  <a:spLocks/>
                </p:cNvSpPr>
                <p:nvPr/>
              </p:nvSpPr>
              <p:spPr bwMode="auto">
                <a:xfrm>
                  <a:off x="761" y="2807"/>
                  <a:ext cx="25" cy="35"/>
                </a:xfrm>
                <a:custGeom>
                  <a:avLst/>
                  <a:gdLst>
                    <a:gd name="T0" fmla="*/ 175 w 175"/>
                    <a:gd name="T1" fmla="*/ 34 h 242"/>
                    <a:gd name="T2" fmla="*/ 120 w 175"/>
                    <a:gd name="T3" fmla="*/ 17 h 242"/>
                    <a:gd name="T4" fmla="*/ 64 w 175"/>
                    <a:gd name="T5" fmla="*/ 0 h 242"/>
                    <a:gd name="T6" fmla="*/ 0 w 175"/>
                    <a:gd name="T7" fmla="*/ 209 h 242"/>
                    <a:gd name="T8" fmla="*/ 56 w 175"/>
                    <a:gd name="T9" fmla="*/ 226 h 242"/>
                    <a:gd name="T10" fmla="*/ 111 w 175"/>
                    <a:gd name="T11" fmla="*/ 242 h 242"/>
                    <a:gd name="T12" fmla="*/ 175 w 175"/>
                    <a:gd name="T13" fmla="*/ 34 h 2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5"/>
                    <a:gd name="T22" fmla="*/ 0 h 242"/>
                    <a:gd name="T23" fmla="*/ 175 w 175"/>
                    <a:gd name="T24" fmla="*/ 242 h 2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5" h="242">
                      <a:moveTo>
                        <a:pt x="175" y="34"/>
                      </a:moveTo>
                      <a:lnTo>
                        <a:pt x="120" y="17"/>
                      </a:lnTo>
                      <a:lnTo>
                        <a:pt x="64" y="0"/>
                      </a:lnTo>
                      <a:lnTo>
                        <a:pt x="0" y="209"/>
                      </a:lnTo>
                      <a:lnTo>
                        <a:pt x="56" y="226"/>
                      </a:lnTo>
                      <a:lnTo>
                        <a:pt x="111" y="242"/>
                      </a:lnTo>
                      <a:lnTo>
                        <a:pt x="175" y="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7" name="Freeform 471"/>
                <p:cNvSpPr>
                  <a:spLocks/>
                </p:cNvSpPr>
                <p:nvPr/>
              </p:nvSpPr>
              <p:spPr bwMode="auto">
                <a:xfrm>
                  <a:off x="761" y="2837"/>
                  <a:ext cx="8" cy="3"/>
                </a:xfrm>
                <a:custGeom>
                  <a:avLst/>
                  <a:gdLst>
                    <a:gd name="T0" fmla="*/ 57 w 57"/>
                    <a:gd name="T1" fmla="*/ 17 h 17"/>
                    <a:gd name="T2" fmla="*/ 1 w 57"/>
                    <a:gd name="T3" fmla="*/ 0 h 17"/>
                    <a:gd name="T4" fmla="*/ 0 w 57"/>
                    <a:gd name="T5" fmla="*/ 7 h 17"/>
                    <a:gd name="T6" fmla="*/ 57 w 57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7"/>
                    <a:gd name="T14" fmla="*/ 57 w 5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7">
                      <a:moveTo>
                        <a:pt x="57" y="17"/>
                      </a:move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57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8" name="Line 472"/>
                <p:cNvSpPr>
                  <a:spLocks noChangeShapeType="1"/>
                </p:cNvSpPr>
                <p:nvPr/>
              </p:nvSpPr>
              <p:spPr bwMode="auto">
                <a:xfrm flipH="1">
                  <a:off x="761" y="283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09" name="Freeform 473"/>
                <p:cNvSpPr>
                  <a:spLocks/>
                </p:cNvSpPr>
                <p:nvPr/>
              </p:nvSpPr>
              <p:spPr bwMode="auto">
                <a:xfrm>
                  <a:off x="755" y="2838"/>
                  <a:ext cx="22" cy="35"/>
                </a:xfrm>
                <a:custGeom>
                  <a:avLst/>
                  <a:gdLst>
                    <a:gd name="T0" fmla="*/ 152 w 152"/>
                    <a:gd name="T1" fmla="*/ 20 h 247"/>
                    <a:gd name="T2" fmla="*/ 96 w 152"/>
                    <a:gd name="T3" fmla="*/ 10 h 247"/>
                    <a:gd name="T4" fmla="*/ 39 w 152"/>
                    <a:gd name="T5" fmla="*/ 0 h 247"/>
                    <a:gd name="T6" fmla="*/ 0 w 152"/>
                    <a:gd name="T7" fmla="*/ 227 h 247"/>
                    <a:gd name="T8" fmla="*/ 57 w 152"/>
                    <a:gd name="T9" fmla="*/ 237 h 247"/>
                    <a:gd name="T10" fmla="*/ 113 w 152"/>
                    <a:gd name="T11" fmla="*/ 247 h 247"/>
                    <a:gd name="T12" fmla="*/ 152 w 152"/>
                    <a:gd name="T13" fmla="*/ 20 h 2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247"/>
                    <a:gd name="T23" fmla="*/ 152 w 152"/>
                    <a:gd name="T24" fmla="*/ 247 h 2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247">
                      <a:moveTo>
                        <a:pt x="152" y="20"/>
                      </a:moveTo>
                      <a:lnTo>
                        <a:pt x="96" y="10"/>
                      </a:lnTo>
                      <a:lnTo>
                        <a:pt x="39" y="0"/>
                      </a:lnTo>
                      <a:lnTo>
                        <a:pt x="0" y="227"/>
                      </a:lnTo>
                      <a:lnTo>
                        <a:pt x="57" y="237"/>
                      </a:lnTo>
                      <a:lnTo>
                        <a:pt x="113" y="247"/>
                      </a:lnTo>
                      <a:lnTo>
                        <a:pt x="152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0" name="Freeform 474"/>
                <p:cNvSpPr>
                  <a:spLocks/>
                </p:cNvSpPr>
                <p:nvPr/>
              </p:nvSpPr>
              <p:spPr bwMode="auto">
                <a:xfrm>
                  <a:off x="755" y="2838"/>
                  <a:ext cx="22" cy="35"/>
                </a:xfrm>
                <a:custGeom>
                  <a:avLst/>
                  <a:gdLst>
                    <a:gd name="T0" fmla="*/ 152 w 152"/>
                    <a:gd name="T1" fmla="*/ 20 h 247"/>
                    <a:gd name="T2" fmla="*/ 96 w 152"/>
                    <a:gd name="T3" fmla="*/ 10 h 247"/>
                    <a:gd name="T4" fmla="*/ 39 w 152"/>
                    <a:gd name="T5" fmla="*/ 0 h 247"/>
                    <a:gd name="T6" fmla="*/ 0 w 152"/>
                    <a:gd name="T7" fmla="*/ 227 h 247"/>
                    <a:gd name="T8" fmla="*/ 57 w 152"/>
                    <a:gd name="T9" fmla="*/ 237 h 247"/>
                    <a:gd name="T10" fmla="*/ 113 w 152"/>
                    <a:gd name="T11" fmla="*/ 247 h 247"/>
                    <a:gd name="T12" fmla="*/ 152 w 152"/>
                    <a:gd name="T13" fmla="*/ 20 h 2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247"/>
                    <a:gd name="T23" fmla="*/ 152 w 152"/>
                    <a:gd name="T24" fmla="*/ 247 h 2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247">
                      <a:moveTo>
                        <a:pt x="152" y="20"/>
                      </a:moveTo>
                      <a:lnTo>
                        <a:pt x="96" y="10"/>
                      </a:lnTo>
                      <a:lnTo>
                        <a:pt x="39" y="0"/>
                      </a:lnTo>
                      <a:lnTo>
                        <a:pt x="0" y="227"/>
                      </a:lnTo>
                      <a:lnTo>
                        <a:pt x="57" y="237"/>
                      </a:lnTo>
                      <a:lnTo>
                        <a:pt x="113" y="247"/>
                      </a:lnTo>
                      <a:lnTo>
                        <a:pt x="152" y="2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1" name="Freeform 475"/>
                <p:cNvSpPr>
                  <a:spLocks/>
                </p:cNvSpPr>
                <p:nvPr/>
              </p:nvSpPr>
              <p:spPr bwMode="auto">
                <a:xfrm>
                  <a:off x="755" y="2871"/>
                  <a:ext cx="8" cy="1"/>
                </a:xfrm>
                <a:custGeom>
                  <a:avLst/>
                  <a:gdLst>
                    <a:gd name="T0" fmla="*/ 58 w 58"/>
                    <a:gd name="T1" fmla="*/ 10 h 10"/>
                    <a:gd name="T2" fmla="*/ 1 w 58"/>
                    <a:gd name="T3" fmla="*/ 0 h 10"/>
                    <a:gd name="T4" fmla="*/ 0 w 58"/>
                    <a:gd name="T5" fmla="*/ 7 h 10"/>
                    <a:gd name="T6" fmla="*/ 58 w 58"/>
                    <a:gd name="T7" fmla="*/ 1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0"/>
                    <a:gd name="T14" fmla="*/ 58 w 58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0">
                      <a:moveTo>
                        <a:pt x="58" y="10"/>
                      </a:move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58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2" name="Line 476"/>
                <p:cNvSpPr>
                  <a:spLocks noChangeShapeType="1"/>
                </p:cNvSpPr>
                <p:nvPr/>
              </p:nvSpPr>
              <p:spPr bwMode="auto">
                <a:xfrm flipH="1">
                  <a:off x="755" y="287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3" name="Freeform 477"/>
                <p:cNvSpPr>
                  <a:spLocks/>
                </p:cNvSpPr>
                <p:nvPr/>
              </p:nvSpPr>
              <p:spPr bwMode="auto">
                <a:xfrm>
                  <a:off x="753" y="2872"/>
                  <a:ext cx="18" cy="34"/>
                </a:xfrm>
                <a:custGeom>
                  <a:avLst/>
                  <a:gdLst>
                    <a:gd name="T0" fmla="*/ 128 w 128"/>
                    <a:gd name="T1" fmla="*/ 7 h 243"/>
                    <a:gd name="T2" fmla="*/ 71 w 128"/>
                    <a:gd name="T3" fmla="*/ 3 h 243"/>
                    <a:gd name="T4" fmla="*/ 13 w 128"/>
                    <a:gd name="T5" fmla="*/ 0 h 243"/>
                    <a:gd name="T6" fmla="*/ 0 w 128"/>
                    <a:gd name="T7" fmla="*/ 236 h 243"/>
                    <a:gd name="T8" fmla="*/ 57 w 128"/>
                    <a:gd name="T9" fmla="*/ 240 h 243"/>
                    <a:gd name="T10" fmla="*/ 115 w 128"/>
                    <a:gd name="T11" fmla="*/ 243 h 243"/>
                    <a:gd name="T12" fmla="*/ 128 w 128"/>
                    <a:gd name="T13" fmla="*/ 7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3"/>
                    <a:gd name="T23" fmla="*/ 128 w 128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3">
                      <a:moveTo>
                        <a:pt x="128" y="7"/>
                      </a:moveTo>
                      <a:lnTo>
                        <a:pt x="71" y="3"/>
                      </a:lnTo>
                      <a:lnTo>
                        <a:pt x="13" y="0"/>
                      </a:lnTo>
                      <a:lnTo>
                        <a:pt x="0" y="236"/>
                      </a:lnTo>
                      <a:lnTo>
                        <a:pt x="57" y="240"/>
                      </a:lnTo>
                      <a:lnTo>
                        <a:pt x="115" y="243"/>
                      </a:lnTo>
                      <a:lnTo>
                        <a:pt x="12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4" name="Freeform 478"/>
                <p:cNvSpPr>
                  <a:spLocks/>
                </p:cNvSpPr>
                <p:nvPr/>
              </p:nvSpPr>
              <p:spPr bwMode="auto">
                <a:xfrm>
                  <a:off x="753" y="2872"/>
                  <a:ext cx="18" cy="34"/>
                </a:xfrm>
                <a:custGeom>
                  <a:avLst/>
                  <a:gdLst>
                    <a:gd name="T0" fmla="*/ 128 w 128"/>
                    <a:gd name="T1" fmla="*/ 7 h 243"/>
                    <a:gd name="T2" fmla="*/ 71 w 128"/>
                    <a:gd name="T3" fmla="*/ 3 h 243"/>
                    <a:gd name="T4" fmla="*/ 13 w 128"/>
                    <a:gd name="T5" fmla="*/ 0 h 243"/>
                    <a:gd name="T6" fmla="*/ 0 w 128"/>
                    <a:gd name="T7" fmla="*/ 236 h 243"/>
                    <a:gd name="T8" fmla="*/ 57 w 128"/>
                    <a:gd name="T9" fmla="*/ 240 h 243"/>
                    <a:gd name="T10" fmla="*/ 115 w 128"/>
                    <a:gd name="T11" fmla="*/ 243 h 243"/>
                    <a:gd name="T12" fmla="*/ 128 w 128"/>
                    <a:gd name="T13" fmla="*/ 7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3"/>
                    <a:gd name="T23" fmla="*/ 128 w 128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3">
                      <a:moveTo>
                        <a:pt x="128" y="7"/>
                      </a:moveTo>
                      <a:lnTo>
                        <a:pt x="71" y="3"/>
                      </a:lnTo>
                      <a:lnTo>
                        <a:pt x="13" y="0"/>
                      </a:lnTo>
                      <a:lnTo>
                        <a:pt x="0" y="236"/>
                      </a:lnTo>
                      <a:lnTo>
                        <a:pt x="57" y="240"/>
                      </a:lnTo>
                      <a:lnTo>
                        <a:pt x="115" y="243"/>
                      </a:lnTo>
                      <a:lnTo>
                        <a:pt x="128" y="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5" name="Freeform 479"/>
                <p:cNvSpPr>
                  <a:spLocks/>
                </p:cNvSpPr>
                <p:nvPr/>
              </p:nvSpPr>
              <p:spPr bwMode="auto">
                <a:xfrm>
                  <a:off x="753" y="2905"/>
                  <a:ext cx="8" cy="1"/>
                </a:xfrm>
                <a:custGeom>
                  <a:avLst/>
                  <a:gdLst>
                    <a:gd name="T0" fmla="*/ 57 w 57"/>
                    <a:gd name="T1" fmla="*/ 4 h 7"/>
                    <a:gd name="T2" fmla="*/ 0 w 57"/>
                    <a:gd name="T3" fmla="*/ 0 h 7"/>
                    <a:gd name="T4" fmla="*/ 0 w 57"/>
                    <a:gd name="T5" fmla="*/ 7 h 7"/>
                    <a:gd name="T6" fmla="*/ 57 w 57"/>
                    <a:gd name="T7" fmla="*/ 4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7"/>
                    <a:gd name="T14" fmla="*/ 57 w 57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7">
                      <a:moveTo>
                        <a:pt x="57" y="4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5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6" name="Line 480"/>
                <p:cNvSpPr>
                  <a:spLocks noChangeShapeType="1"/>
                </p:cNvSpPr>
                <p:nvPr/>
              </p:nvSpPr>
              <p:spPr bwMode="auto">
                <a:xfrm>
                  <a:off x="753" y="2905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7" name="Freeform 481"/>
                <p:cNvSpPr>
                  <a:spLocks/>
                </p:cNvSpPr>
                <p:nvPr/>
              </p:nvSpPr>
              <p:spPr bwMode="auto">
                <a:xfrm>
                  <a:off x="753" y="2905"/>
                  <a:ext cx="18" cy="35"/>
                </a:xfrm>
                <a:custGeom>
                  <a:avLst/>
                  <a:gdLst>
                    <a:gd name="T0" fmla="*/ 115 w 128"/>
                    <a:gd name="T1" fmla="*/ 0 h 243"/>
                    <a:gd name="T2" fmla="*/ 57 w 128"/>
                    <a:gd name="T3" fmla="*/ 4 h 243"/>
                    <a:gd name="T4" fmla="*/ 0 w 128"/>
                    <a:gd name="T5" fmla="*/ 7 h 243"/>
                    <a:gd name="T6" fmla="*/ 13 w 128"/>
                    <a:gd name="T7" fmla="*/ 243 h 243"/>
                    <a:gd name="T8" fmla="*/ 71 w 128"/>
                    <a:gd name="T9" fmla="*/ 240 h 243"/>
                    <a:gd name="T10" fmla="*/ 128 w 128"/>
                    <a:gd name="T11" fmla="*/ 237 h 243"/>
                    <a:gd name="T12" fmla="*/ 115 w 128"/>
                    <a:gd name="T13" fmla="*/ 0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3"/>
                    <a:gd name="T23" fmla="*/ 128 w 128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3">
                      <a:moveTo>
                        <a:pt x="115" y="0"/>
                      </a:moveTo>
                      <a:lnTo>
                        <a:pt x="57" y="4"/>
                      </a:lnTo>
                      <a:lnTo>
                        <a:pt x="0" y="7"/>
                      </a:lnTo>
                      <a:lnTo>
                        <a:pt x="13" y="243"/>
                      </a:lnTo>
                      <a:lnTo>
                        <a:pt x="71" y="240"/>
                      </a:lnTo>
                      <a:lnTo>
                        <a:pt x="128" y="237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8" name="Freeform 482"/>
                <p:cNvSpPr>
                  <a:spLocks/>
                </p:cNvSpPr>
                <p:nvPr/>
              </p:nvSpPr>
              <p:spPr bwMode="auto">
                <a:xfrm>
                  <a:off x="753" y="2905"/>
                  <a:ext cx="18" cy="35"/>
                </a:xfrm>
                <a:custGeom>
                  <a:avLst/>
                  <a:gdLst>
                    <a:gd name="T0" fmla="*/ 115 w 128"/>
                    <a:gd name="T1" fmla="*/ 0 h 243"/>
                    <a:gd name="T2" fmla="*/ 57 w 128"/>
                    <a:gd name="T3" fmla="*/ 4 h 243"/>
                    <a:gd name="T4" fmla="*/ 0 w 128"/>
                    <a:gd name="T5" fmla="*/ 7 h 243"/>
                    <a:gd name="T6" fmla="*/ 13 w 128"/>
                    <a:gd name="T7" fmla="*/ 243 h 243"/>
                    <a:gd name="T8" fmla="*/ 71 w 128"/>
                    <a:gd name="T9" fmla="*/ 240 h 243"/>
                    <a:gd name="T10" fmla="*/ 128 w 128"/>
                    <a:gd name="T11" fmla="*/ 237 h 243"/>
                    <a:gd name="T12" fmla="*/ 115 w 128"/>
                    <a:gd name="T13" fmla="*/ 0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8"/>
                    <a:gd name="T22" fmla="*/ 0 h 243"/>
                    <a:gd name="T23" fmla="*/ 128 w 128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8" h="243">
                      <a:moveTo>
                        <a:pt x="115" y="0"/>
                      </a:moveTo>
                      <a:lnTo>
                        <a:pt x="57" y="4"/>
                      </a:lnTo>
                      <a:lnTo>
                        <a:pt x="0" y="7"/>
                      </a:lnTo>
                      <a:lnTo>
                        <a:pt x="13" y="243"/>
                      </a:lnTo>
                      <a:lnTo>
                        <a:pt x="71" y="240"/>
                      </a:lnTo>
                      <a:lnTo>
                        <a:pt x="128" y="237"/>
                      </a:lnTo>
                      <a:lnTo>
                        <a:pt x="11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19" name="Freeform 483"/>
                <p:cNvSpPr>
                  <a:spLocks/>
                </p:cNvSpPr>
                <p:nvPr/>
              </p:nvSpPr>
              <p:spPr bwMode="auto">
                <a:xfrm>
                  <a:off x="755" y="2940"/>
                  <a:ext cx="8" cy="1"/>
                </a:xfrm>
                <a:custGeom>
                  <a:avLst/>
                  <a:gdLst>
                    <a:gd name="T0" fmla="*/ 58 w 58"/>
                    <a:gd name="T1" fmla="*/ 0 h 10"/>
                    <a:gd name="T2" fmla="*/ 0 w 58"/>
                    <a:gd name="T3" fmla="*/ 3 h 10"/>
                    <a:gd name="T4" fmla="*/ 1 w 58"/>
                    <a:gd name="T5" fmla="*/ 10 h 10"/>
                    <a:gd name="T6" fmla="*/ 58 w 58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0"/>
                    <a:gd name="T14" fmla="*/ 58 w 58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0">
                      <a:moveTo>
                        <a:pt x="58" y="0"/>
                      </a:moveTo>
                      <a:lnTo>
                        <a:pt x="0" y="3"/>
                      </a:lnTo>
                      <a:lnTo>
                        <a:pt x="1" y="1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0" name="Line 484"/>
                <p:cNvSpPr>
                  <a:spLocks noChangeShapeType="1"/>
                </p:cNvSpPr>
                <p:nvPr/>
              </p:nvSpPr>
              <p:spPr bwMode="auto">
                <a:xfrm>
                  <a:off x="755" y="2940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1" name="Freeform 485"/>
                <p:cNvSpPr>
                  <a:spLocks/>
                </p:cNvSpPr>
                <p:nvPr/>
              </p:nvSpPr>
              <p:spPr bwMode="auto">
                <a:xfrm>
                  <a:off x="755" y="2938"/>
                  <a:ext cx="22" cy="35"/>
                </a:xfrm>
                <a:custGeom>
                  <a:avLst/>
                  <a:gdLst>
                    <a:gd name="T0" fmla="*/ 113 w 152"/>
                    <a:gd name="T1" fmla="*/ 0 h 247"/>
                    <a:gd name="T2" fmla="*/ 57 w 152"/>
                    <a:gd name="T3" fmla="*/ 10 h 247"/>
                    <a:gd name="T4" fmla="*/ 0 w 152"/>
                    <a:gd name="T5" fmla="*/ 20 h 247"/>
                    <a:gd name="T6" fmla="*/ 39 w 152"/>
                    <a:gd name="T7" fmla="*/ 247 h 247"/>
                    <a:gd name="T8" fmla="*/ 96 w 152"/>
                    <a:gd name="T9" fmla="*/ 237 h 247"/>
                    <a:gd name="T10" fmla="*/ 152 w 152"/>
                    <a:gd name="T11" fmla="*/ 227 h 247"/>
                    <a:gd name="T12" fmla="*/ 113 w 152"/>
                    <a:gd name="T13" fmla="*/ 0 h 2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247"/>
                    <a:gd name="T23" fmla="*/ 152 w 152"/>
                    <a:gd name="T24" fmla="*/ 247 h 2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247">
                      <a:moveTo>
                        <a:pt x="113" y="0"/>
                      </a:moveTo>
                      <a:lnTo>
                        <a:pt x="57" y="10"/>
                      </a:lnTo>
                      <a:lnTo>
                        <a:pt x="0" y="20"/>
                      </a:lnTo>
                      <a:lnTo>
                        <a:pt x="39" y="247"/>
                      </a:lnTo>
                      <a:lnTo>
                        <a:pt x="96" y="237"/>
                      </a:lnTo>
                      <a:lnTo>
                        <a:pt x="152" y="227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2" name="Freeform 486"/>
                <p:cNvSpPr>
                  <a:spLocks/>
                </p:cNvSpPr>
                <p:nvPr/>
              </p:nvSpPr>
              <p:spPr bwMode="auto">
                <a:xfrm>
                  <a:off x="755" y="2938"/>
                  <a:ext cx="22" cy="35"/>
                </a:xfrm>
                <a:custGeom>
                  <a:avLst/>
                  <a:gdLst>
                    <a:gd name="T0" fmla="*/ 113 w 152"/>
                    <a:gd name="T1" fmla="*/ 0 h 247"/>
                    <a:gd name="T2" fmla="*/ 57 w 152"/>
                    <a:gd name="T3" fmla="*/ 10 h 247"/>
                    <a:gd name="T4" fmla="*/ 0 w 152"/>
                    <a:gd name="T5" fmla="*/ 20 h 247"/>
                    <a:gd name="T6" fmla="*/ 39 w 152"/>
                    <a:gd name="T7" fmla="*/ 247 h 247"/>
                    <a:gd name="T8" fmla="*/ 96 w 152"/>
                    <a:gd name="T9" fmla="*/ 237 h 247"/>
                    <a:gd name="T10" fmla="*/ 152 w 152"/>
                    <a:gd name="T11" fmla="*/ 227 h 247"/>
                    <a:gd name="T12" fmla="*/ 113 w 152"/>
                    <a:gd name="T13" fmla="*/ 0 h 2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"/>
                    <a:gd name="T22" fmla="*/ 0 h 247"/>
                    <a:gd name="T23" fmla="*/ 152 w 152"/>
                    <a:gd name="T24" fmla="*/ 247 h 2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" h="247">
                      <a:moveTo>
                        <a:pt x="113" y="0"/>
                      </a:moveTo>
                      <a:lnTo>
                        <a:pt x="57" y="10"/>
                      </a:lnTo>
                      <a:lnTo>
                        <a:pt x="0" y="20"/>
                      </a:lnTo>
                      <a:lnTo>
                        <a:pt x="39" y="247"/>
                      </a:lnTo>
                      <a:lnTo>
                        <a:pt x="96" y="237"/>
                      </a:lnTo>
                      <a:lnTo>
                        <a:pt x="152" y="227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3" name="Freeform 487"/>
                <p:cNvSpPr>
                  <a:spLocks/>
                </p:cNvSpPr>
                <p:nvPr/>
              </p:nvSpPr>
              <p:spPr bwMode="auto">
                <a:xfrm>
                  <a:off x="761" y="2972"/>
                  <a:ext cx="8" cy="2"/>
                </a:xfrm>
                <a:custGeom>
                  <a:avLst/>
                  <a:gdLst>
                    <a:gd name="T0" fmla="*/ 57 w 57"/>
                    <a:gd name="T1" fmla="*/ 0 h 16"/>
                    <a:gd name="T2" fmla="*/ 0 w 57"/>
                    <a:gd name="T3" fmla="*/ 10 h 16"/>
                    <a:gd name="T4" fmla="*/ 1 w 57"/>
                    <a:gd name="T5" fmla="*/ 16 h 16"/>
                    <a:gd name="T6" fmla="*/ 57 w 57"/>
                    <a:gd name="T7" fmla="*/ 0 h 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6"/>
                    <a:gd name="T14" fmla="*/ 57 w 57"/>
                    <a:gd name="T15" fmla="*/ 16 h 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6">
                      <a:moveTo>
                        <a:pt x="57" y="0"/>
                      </a:moveTo>
                      <a:lnTo>
                        <a:pt x="0" y="10"/>
                      </a:lnTo>
                      <a:lnTo>
                        <a:pt x="1" y="16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4" name="Line 488"/>
                <p:cNvSpPr>
                  <a:spLocks noChangeShapeType="1"/>
                </p:cNvSpPr>
                <p:nvPr/>
              </p:nvSpPr>
              <p:spPr bwMode="auto">
                <a:xfrm>
                  <a:off x="761" y="297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5" name="Freeform 489"/>
                <p:cNvSpPr>
                  <a:spLocks/>
                </p:cNvSpPr>
                <p:nvPr/>
              </p:nvSpPr>
              <p:spPr bwMode="auto">
                <a:xfrm>
                  <a:off x="761" y="2970"/>
                  <a:ext cx="25" cy="34"/>
                </a:xfrm>
                <a:custGeom>
                  <a:avLst/>
                  <a:gdLst>
                    <a:gd name="T0" fmla="*/ 111 w 175"/>
                    <a:gd name="T1" fmla="*/ 0 h 243"/>
                    <a:gd name="T2" fmla="*/ 56 w 175"/>
                    <a:gd name="T3" fmla="*/ 17 h 243"/>
                    <a:gd name="T4" fmla="*/ 0 w 175"/>
                    <a:gd name="T5" fmla="*/ 33 h 243"/>
                    <a:gd name="T6" fmla="*/ 64 w 175"/>
                    <a:gd name="T7" fmla="*/ 243 h 243"/>
                    <a:gd name="T8" fmla="*/ 120 w 175"/>
                    <a:gd name="T9" fmla="*/ 226 h 243"/>
                    <a:gd name="T10" fmla="*/ 175 w 175"/>
                    <a:gd name="T11" fmla="*/ 210 h 243"/>
                    <a:gd name="T12" fmla="*/ 111 w 175"/>
                    <a:gd name="T13" fmla="*/ 0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5"/>
                    <a:gd name="T22" fmla="*/ 0 h 243"/>
                    <a:gd name="T23" fmla="*/ 175 w 175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5" h="243">
                      <a:moveTo>
                        <a:pt x="111" y="0"/>
                      </a:moveTo>
                      <a:lnTo>
                        <a:pt x="56" y="17"/>
                      </a:lnTo>
                      <a:lnTo>
                        <a:pt x="0" y="33"/>
                      </a:lnTo>
                      <a:lnTo>
                        <a:pt x="64" y="243"/>
                      </a:lnTo>
                      <a:lnTo>
                        <a:pt x="120" y="226"/>
                      </a:lnTo>
                      <a:lnTo>
                        <a:pt x="175" y="21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6" name="Freeform 490"/>
                <p:cNvSpPr>
                  <a:spLocks/>
                </p:cNvSpPr>
                <p:nvPr/>
              </p:nvSpPr>
              <p:spPr bwMode="auto">
                <a:xfrm>
                  <a:off x="761" y="2970"/>
                  <a:ext cx="25" cy="34"/>
                </a:xfrm>
                <a:custGeom>
                  <a:avLst/>
                  <a:gdLst>
                    <a:gd name="T0" fmla="*/ 111 w 175"/>
                    <a:gd name="T1" fmla="*/ 0 h 243"/>
                    <a:gd name="T2" fmla="*/ 56 w 175"/>
                    <a:gd name="T3" fmla="*/ 17 h 243"/>
                    <a:gd name="T4" fmla="*/ 0 w 175"/>
                    <a:gd name="T5" fmla="*/ 33 h 243"/>
                    <a:gd name="T6" fmla="*/ 64 w 175"/>
                    <a:gd name="T7" fmla="*/ 243 h 243"/>
                    <a:gd name="T8" fmla="*/ 120 w 175"/>
                    <a:gd name="T9" fmla="*/ 226 h 243"/>
                    <a:gd name="T10" fmla="*/ 175 w 175"/>
                    <a:gd name="T11" fmla="*/ 210 h 243"/>
                    <a:gd name="T12" fmla="*/ 111 w 175"/>
                    <a:gd name="T13" fmla="*/ 0 h 2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5"/>
                    <a:gd name="T22" fmla="*/ 0 h 243"/>
                    <a:gd name="T23" fmla="*/ 175 w 175"/>
                    <a:gd name="T24" fmla="*/ 243 h 2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5" h="243">
                      <a:moveTo>
                        <a:pt x="111" y="0"/>
                      </a:moveTo>
                      <a:lnTo>
                        <a:pt x="56" y="17"/>
                      </a:lnTo>
                      <a:lnTo>
                        <a:pt x="0" y="33"/>
                      </a:lnTo>
                      <a:lnTo>
                        <a:pt x="64" y="243"/>
                      </a:lnTo>
                      <a:lnTo>
                        <a:pt x="120" y="226"/>
                      </a:lnTo>
                      <a:lnTo>
                        <a:pt x="175" y="210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7" name="Freeform 491"/>
                <p:cNvSpPr>
                  <a:spLocks/>
                </p:cNvSpPr>
                <p:nvPr/>
              </p:nvSpPr>
              <p:spPr bwMode="auto">
                <a:xfrm>
                  <a:off x="770" y="3002"/>
                  <a:ext cx="8" cy="3"/>
                </a:xfrm>
                <a:custGeom>
                  <a:avLst/>
                  <a:gdLst>
                    <a:gd name="T0" fmla="*/ 56 w 56"/>
                    <a:gd name="T1" fmla="*/ 0 h 25"/>
                    <a:gd name="T2" fmla="*/ 0 w 56"/>
                    <a:gd name="T3" fmla="*/ 17 h 25"/>
                    <a:gd name="T4" fmla="*/ 4 w 56"/>
                    <a:gd name="T5" fmla="*/ 25 h 25"/>
                    <a:gd name="T6" fmla="*/ 56 w 56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5"/>
                    <a:gd name="T14" fmla="*/ 56 w 56"/>
                    <a:gd name="T15" fmla="*/ 25 h 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5">
                      <a:moveTo>
                        <a:pt x="56" y="0"/>
                      </a:moveTo>
                      <a:lnTo>
                        <a:pt x="0" y="17"/>
                      </a:lnTo>
                      <a:lnTo>
                        <a:pt x="4" y="25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8" name="Line 492"/>
                <p:cNvSpPr>
                  <a:spLocks noChangeShapeType="1"/>
                </p:cNvSpPr>
                <p:nvPr/>
              </p:nvSpPr>
              <p:spPr bwMode="auto">
                <a:xfrm>
                  <a:off x="770" y="300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29" name="Freeform 493"/>
                <p:cNvSpPr>
                  <a:spLocks/>
                </p:cNvSpPr>
                <p:nvPr/>
              </p:nvSpPr>
              <p:spPr bwMode="auto">
                <a:xfrm>
                  <a:off x="770" y="2998"/>
                  <a:ext cx="28" cy="34"/>
                </a:xfrm>
                <a:custGeom>
                  <a:avLst/>
                  <a:gdLst>
                    <a:gd name="T0" fmla="*/ 104 w 190"/>
                    <a:gd name="T1" fmla="*/ 0 h 232"/>
                    <a:gd name="T2" fmla="*/ 52 w 190"/>
                    <a:gd name="T3" fmla="*/ 24 h 232"/>
                    <a:gd name="T4" fmla="*/ 0 w 190"/>
                    <a:gd name="T5" fmla="*/ 49 h 232"/>
                    <a:gd name="T6" fmla="*/ 85 w 190"/>
                    <a:gd name="T7" fmla="*/ 232 h 232"/>
                    <a:gd name="T8" fmla="*/ 137 w 190"/>
                    <a:gd name="T9" fmla="*/ 208 h 232"/>
                    <a:gd name="T10" fmla="*/ 190 w 190"/>
                    <a:gd name="T11" fmla="*/ 183 h 232"/>
                    <a:gd name="T12" fmla="*/ 104 w 190"/>
                    <a:gd name="T13" fmla="*/ 0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2"/>
                    <a:gd name="T23" fmla="*/ 190 w 190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2">
                      <a:moveTo>
                        <a:pt x="104" y="0"/>
                      </a:moveTo>
                      <a:lnTo>
                        <a:pt x="52" y="24"/>
                      </a:lnTo>
                      <a:lnTo>
                        <a:pt x="0" y="49"/>
                      </a:lnTo>
                      <a:lnTo>
                        <a:pt x="85" y="232"/>
                      </a:lnTo>
                      <a:lnTo>
                        <a:pt x="137" y="208"/>
                      </a:lnTo>
                      <a:lnTo>
                        <a:pt x="190" y="183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0" name="Freeform 494"/>
                <p:cNvSpPr>
                  <a:spLocks/>
                </p:cNvSpPr>
                <p:nvPr/>
              </p:nvSpPr>
              <p:spPr bwMode="auto">
                <a:xfrm>
                  <a:off x="770" y="2998"/>
                  <a:ext cx="28" cy="34"/>
                </a:xfrm>
                <a:custGeom>
                  <a:avLst/>
                  <a:gdLst>
                    <a:gd name="T0" fmla="*/ 104 w 190"/>
                    <a:gd name="T1" fmla="*/ 0 h 232"/>
                    <a:gd name="T2" fmla="*/ 52 w 190"/>
                    <a:gd name="T3" fmla="*/ 24 h 232"/>
                    <a:gd name="T4" fmla="*/ 0 w 190"/>
                    <a:gd name="T5" fmla="*/ 49 h 232"/>
                    <a:gd name="T6" fmla="*/ 85 w 190"/>
                    <a:gd name="T7" fmla="*/ 232 h 232"/>
                    <a:gd name="T8" fmla="*/ 137 w 190"/>
                    <a:gd name="T9" fmla="*/ 208 h 232"/>
                    <a:gd name="T10" fmla="*/ 190 w 190"/>
                    <a:gd name="T11" fmla="*/ 183 h 232"/>
                    <a:gd name="T12" fmla="*/ 104 w 190"/>
                    <a:gd name="T13" fmla="*/ 0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2"/>
                    <a:gd name="T23" fmla="*/ 190 w 190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2">
                      <a:moveTo>
                        <a:pt x="104" y="0"/>
                      </a:moveTo>
                      <a:lnTo>
                        <a:pt x="52" y="24"/>
                      </a:lnTo>
                      <a:lnTo>
                        <a:pt x="0" y="49"/>
                      </a:lnTo>
                      <a:lnTo>
                        <a:pt x="85" y="232"/>
                      </a:lnTo>
                      <a:lnTo>
                        <a:pt x="137" y="208"/>
                      </a:lnTo>
                      <a:lnTo>
                        <a:pt x="190" y="183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1" name="Freeform 495"/>
                <p:cNvSpPr>
                  <a:spLocks/>
                </p:cNvSpPr>
                <p:nvPr/>
              </p:nvSpPr>
              <p:spPr bwMode="auto">
                <a:xfrm>
                  <a:off x="783" y="3028"/>
                  <a:ext cx="7" cy="5"/>
                </a:xfrm>
                <a:custGeom>
                  <a:avLst/>
                  <a:gdLst>
                    <a:gd name="T0" fmla="*/ 52 w 52"/>
                    <a:gd name="T1" fmla="*/ 0 h 33"/>
                    <a:gd name="T2" fmla="*/ 0 w 52"/>
                    <a:gd name="T3" fmla="*/ 24 h 33"/>
                    <a:gd name="T4" fmla="*/ 5 w 52"/>
                    <a:gd name="T5" fmla="*/ 33 h 33"/>
                    <a:gd name="T6" fmla="*/ 52 w 52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2"/>
                    <a:gd name="T13" fmla="*/ 0 h 33"/>
                    <a:gd name="T14" fmla="*/ 52 w 52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2" h="33">
                      <a:moveTo>
                        <a:pt x="52" y="0"/>
                      </a:moveTo>
                      <a:lnTo>
                        <a:pt x="0" y="24"/>
                      </a:lnTo>
                      <a:lnTo>
                        <a:pt x="5" y="33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2" name="Line 496"/>
                <p:cNvSpPr>
                  <a:spLocks noChangeShapeType="1"/>
                </p:cNvSpPr>
                <p:nvPr/>
              </p:nvSpPr>
              <p:spPr bwMode="auto">
                <a:xfrm>
                  <a:off x="783" y="303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3" name="Freeform 497"/>
                <p:cNvSpPr>
                  <a:spLocks/>
                </p:cNvSpPr>
                <p:nvPr/>
              </p:nvSpPr>
              <p:spPr bwMode="auto">
                <a:xfrm>
                  <a:off x="783" y="3023"/>
                  <a:ext cx="29" cy="31"/>
                </a:xfrm>
                <a:custGeom>
                  <a:avLst/>
                  <a:gdLst>
                    <a:gd name="T0" fmla="*/ 95 w 200"/>
                    <a:gd name="T1" fmla="*/ 0 h 218"/>
                    <a:gd name="T2" fmla="*/ 47 w 200"/>
                    <a:gd name="T3" fmla="*/ 34 h 218"/>
                    <a:gd name="T4" fmla="*/ 0 w 200"/>
                    <a:gd name="T5" fmla="*/ 67 h 218"/>
                    <a:gd name="T6" fmla="*/ 104 w 200"/>
                    <a:gd name="T7" fmla="*/ 218 h 218"/>
                    <a:gd name="T8" fmla="*/ 152 w 200"/>
                    <a:gd name="T9" fmla="*/ 185 h 218"/>
                    <a:gd name="T10" fmla="*/ 200 w 200"/>
                    <a:gd name="T11" fmla="*/ 151 h 218"/>
                    <a:gd name="T12" fmla="*/ 95 w 20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95" y="0"/>
                      </a:moveTo>
                      <a:lnTo>
                        <a:pt x="47" y="34"/>
                      </a:lnTo>
                      <a:lnTo>
                        <a:pt x="0" y="67"/>
                      </a:lnTo>
                      <a:lnTo>
                        <a:pt x="104" y="218"/>
                      </a:lnTo>
                      <a:lnTo>
                        <a:pt x="152" y="185"/>
                      </a:lnTo>
                      <a:lnTo>
                        <a:pt x="200" y="151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4" name="Freeform 498"/>
                <p:cNvSpPr>
                  <a:spLocks/>
                </p:cNvSpPr>
                <p:nvPr/>
              </p:nvSpPr>
              <p:spPr bwMode="auto">
                <a:xfrm>
                  <a:off x="783" y="3023"/>
                  <a:ext cx="29" cy="31"/>
                </a:xfrm>
                <a:custGeom>
                  <a:avLst/>
                  <a:gdLst>
                    <a:gd name="T0" fmla="*/ 95 w 200"/>
                    <a:gd name="T1" fmla="*/ 0 h 218"/>
                    <a:gd name="T2" fmla="*/ 47 w 200"/>
                    <a:gd name="T3" fmla="*/ 34 h 218"/>
                    <a:gd name="T4" fmla="*/ 0 w 200"/>
                    <a:gd name="T5" fmla="*/ 67 h 218"/>
                    <a:gd name="T6" fmla="*/ 104 w 200"/>
                    <a:gd name="T7" fmla="*/ 218 h 218"/>
                    <a:gd name="T8" fmla="*/ 152 w 200"/>
                    <a:gd name="T9" fmla="*/ 185 h 218"/>
                    <a:gd name="T10" fmla="*/ 200 w 200"/>
                    <a:gd name="T11" fmla="*/ 151 h 218"/>
                    <a:gd name="T12" fmla="*/ 95 w 200"/>
                    <a:gd name="T13" fmla="*/ 0 h 2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0"/>
                    <a:gd name="T22" fmla="*/ 0 h 218"/>
                    <a:gd name="T23" fmla="*/ 200 w 200"/>
                    <a:gd name="T24" fmla="*/ 218 h 2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0" h="218">
                      <a:moveTo>
                        <a:pt x="95" y="0"/>
                      </a:moveTo>
                      <a:lnTo>
                        <a:pt x="47" y="34"/>
                      </a:lnTo>
                      <a:lnTo>
                        <a:pt x="0" y="67"/>
                      </a:lnTo>
                      <a:lnTo>
                        <a:pt x="104" y="218"/>
                      </a:lnTo>
                      <a:lnTo>
                        <a:pt x="152" y="185"/>
                      </a:lnTo>
                      <a:lnTo>
                        <a:pt x="200" y="151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5" name="Freeform 499"/>
                <p:cNvSpPr>
                  <a:spLocks/>
                </p:cNvSpPr>
                <p:nvPr/>
              </p:nvSpPr>
              <p:spPr bwMode="auto">
                <a:xfrm>
                  <a:off x="798" y="3050"/>
                  <a:ext cx="7" cy="6"/>
                </a:xfrm>
                <a:custGeom>
                  <a:avLst/>
                  <a:gdLst>
                    <a:gd name="T0" fmla="*/ 48 w 48"/>
                    <a:gd name="T1" fmla="*/ 0 h 42"/>
                    <a:gd name="T2" fmla="*/ 0 w 48"/>
                    <a:gd name="T3" fmla="*/ 33 h 42"/>
                    <a:gd name="T4" fmla="*/ 8 w 48"/>
                    <a:gd name="T5" fmla="*/ 42 h 42"/>
                    <a:gd name="T6" fmla="*/ 48 w 48"/>
                    <a:gd name="T7" fmla="*/ 0 h 4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42"/>
                    <a:gd name="T14" fmla="*/ 48 w 48"/>
                    <a:gd name="T15" fmla="*/ 42 h 4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42">
                      <a:moveTo>
                        <a:pt x="48" y="0"/>
                      </a:moveTo>
                      <a:lnTo>
                        <a:pt x="0" y="33"/>
                      </a:lnTo>
                      <a:lnTo>
                        <a:pt x="8" y="42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6" name="Line 500"/>
                <p:cNvSpPr>
                  <a:spLocks noChangeShapeType="1"/>
                </p:cNvSpPr>
                <p:nvPr/>
              </p:nvSpPr>
              <p:spPr bwMode="auto">
                <a:xfrm>
                  <a:off x="798" y="3054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7" name="Freeform 501"/>
                <p:cNvSpPr>
                  <a:spLocks/>
                </p:cNvSpPr>
                <p:nvPr/>
              </p:nvSpPr>
              <p:spPr bwMode="auto">
                <a:xfrm>
                  <a:off x="799" y="3044"/>
                  <a:ext cx="29" cy="28"/>
                </a:xfrm>
                <a:custGeom>
                  <a:avLst/>
                  <a:gdLst>
                    <a:gd name="T0" fmla="*/ 80 w 199"/>
                    <a:gd name="T1" fmla="*/ 0 h 197"/>
                    <a:gd name="T2" fmla="*/ 40 w 199"/>
                    <a:gd name="T3" fmla="*/ 43 h 197"/>
                    <a:gd name="T4" fmla="*/ 0 w 199"/>
                    <a:gd name="T5" fmla="*/ 85 h 197"/>
                    <a:gd name="T6" fmla="*/ 119 w 199"/>
                    <a:gd name="T7" fmla="*/ 197 h 197"/>
                    <a:gd name="T8" fmla="*/ 159 w 199"/>
                    <a:gd name="T9" fmla="*/ 155 h 197"/>
                    <a:gd name="T10" fmla="*/ 199 w 199"/>
                    <a:gd name="T11" fmla="*/ 113 h 197"/>
                    <a:gd name="T12" fmla="*/ 80 w 199"/>
                    <a:gd name="T13" fmla="*/ 0 h 1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9"/>
                    <a:gd name="T22" fmla="*/ 0 h 197"/>
                    <a:gd name="T23" fmla="*/ 199 w 199"/>
                    <a:gd name="T24" fmla="*/ 197 h 19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9" h="197">
                      <a:moveTo>
                        <a:pt x="80" y="0"/>
                      </a:moveTo>
                      <a:lnTo>
                        <a:pt x="40" y="43"/>
                      </a:lnTo>
                      <a:lnTo>
                        <a:pt x="0" y="85"/>
                      </a:lnTo>
                      <a:lnTo>
                        <a:pt x="119" y="197"/>
                      </a:lnTo>
                      <a:lnTo>
                        <a:pt x="159" y="155"/>
                      </a:lnTo>
                      <a:lnTo>
                        <a:pt x="199" y="113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8" name="Freeform 502"/>
                <p:cNvSpPr>
                  <a:spLocks/>
                </p:cNvSpPr>
                <p:nvPr/>
              </p:nvSpPr>
              <p:spPr bwMode="auto">
                <a:xfrm>
                  <a:off x="799" y="3044"/>
                  <a:ext cx="29" cy="28"/>
                </a:xfrm>
                <a:custGeom>
                  <a:avLst/>
                  <a:gdLst>
                    <a:gd name="T0" fmla="*/ 80 w 199"/>
                    <a:gd name="T1" fmla="*/ 0 h 197"/>
                    <a:gd name="T2" fmla="*/ 40 w 199"/>
                    <a:gd name="T3" fmla="*/ 43 h 197"/>
                    <a:gd name="T4" fmla="*/ 0 w 199"/>
                    <a:gd name="T5" fmla="*/ 85 h 197"/>
                    <a:gd name="T6" fmla="*/ 119 w 199"/>
                    <a:gd name="T7" fmla="*/ 197 h 197"/>
                    <a:gd name="T8" fmla="*/ 159 w 199"/>
                    <a:gd name="T9" fmla="*/ 155 h 197"/>
                    <a:gd name="T10" fmla="*/ 199 w 199"/>
                    <a:gd name="T11" fmla="*/ 113 h 197"/>
                    <a:gd name="T12" fmla="*/ 80 w 199"/>
                    <a:gd name="T13" fmla="*/ 0 h 1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9"/>
                    <a:gd name="T22" fmla="*/ 0 h 197"/>
                    <a:gd name="T23" fmla="*/ 199 w 199"/>
                    <a:gd name="T24" fmla="*/ 197 h 19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9" h="197">
                      <a:moveTo>
                        <a:pt x="80" y="0"/>
                      </a:moveTo>
                      <a:lnTo>
                        <a:pt x="40" y="43"/>
                      </a:lnTo>
                      <a:lnTo>
                        <a:pt x="0" y="85"/>
                      </a:lnTo>
                      <a:lnTo>
                        <a:pt x="119" y="197"/>
                      </a:lnTo>
                      <a:lnTo>
                        <a:pt x="159" y="155"/>
                      </a:lnTo>
                      <a:lnTo>
                        <a:pt x="199" y="113"/>
                      </a:lnTo>
                      <a:lnTo>
                        <a:pt x="8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39" name="Freeform 503"/>
                <p:cNvSpPr>
                  <a:spLocks/>
                </p:cNvSpPr>
                <p:nvPr/>
              </p:nvSpPr>
              <p:spPr bwMode="auto">
                <a:xfrm>
                  <a:off x="816" y="3066"/>
                  <a:ext cx="6" cy="7"/>
                </a:xfrm>
                <a:custGeom>
                  <a:avLst/>
                  <a:gdLst>
                    <a:gd name="T0" fmla="*/ 40 w 40"/>
                    <a:gd name="T1" fmla="*/ 0 h 51"/>
                    <a:gd name="T2" fmla="*/ 0 w 40"/>
                    <a:gd name="T3" fmla="*/ 42 h 51"/>
                    <a:gd name="T4" fmla="*/ 5 w 40"/>
                    <a:gd name="T5" fmla="*/ 46 h 51"/>
                    <a:gd name="T6" fmla="*/ 13 w 40"/>
                    <a:gd name="T7" fmla="*/ 51 h 51"/>
                    <a:gd name="T8" fmla="*/ 40 w 40"/>
                    <a:gd name="T9" fmla="*/ 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51"/>
                    <a:gd name="T17" fmla="*/ 40 w 40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51">
                      <a:moveTo>
                        <a:pt x="40" y="0"/>
                      </a:moveTo>
                      <a:lnTo>
                        <a:pt x="0" y="42"/>
                      </a:lnTo>
                      <a:lnTo>
                        <a:pt x="5" y="46"/>
                      </a:lnTo>
                      <a:lnTo>
                        <a:pt x="13" y="51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0" name="Freeform 504"/>
                <p:cNvSpPr>
                  <a:spLocks/>
                </p:cNvSpPr>
                <p:nvPr/>
              </p:nvSpPr>
              <p:spPr bwMode="auto">
                <a:xfrm>
                  <a:off x="816" y="3072"/>
                  <a:ext cx="2" cy="1"/>
                </a:xfrm>
                <a:custGeom>
                  <a:avLst/>
                  <a:gdLst>
                    <a:gd name="T0" fmla="*/ 0 w 13"/>
                    <a:gd name="T1" fmla="*/ 0 h 9"/>
                    <a:gd name="T2" fmla="*/ 5 w 13"/>
                    <a:gd name="T3" fmla="*/ 4 h 9"/>
                    <a:gd name="T4" fmla="*/ 13 w 13"/>
                    <a:gd name="T5" fmla="*/ 9 h 9"/>
                    <a:gd name="T6" fmla="*/ 0 60000 65536"/>
                    <a:gd name="T7" fmla="*/ 0 60000 65536"/>
                    <a:gd name="T8" fmla="*/ 0 60000 65536"/>
                    <a:gd name="T9" fmla="*/ 0 w 13"/>
                    <a:gd name="T10" fmla="*/ 0 h 9"/>
                    <a:gd name="T11" fmla="*/ 13 w 13"/>
                    <a:gd name="T12" fmla="*/ 9 h 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" h="9">
                      <a:moveTo>
                        <a:pt x="0" y="0"/>
                      </a:moveTo>
                      <a:lnTo>
                        <a:pt x="5" y="4"/>
                      </a:lnTo>
                      <a:lnTo>
                        <a:pt x="13" y="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1" name="Freeform 505"/>
                <p:cNvSpPr>
                  <a:spLocks/>
                </p:cNvSpPr>
                <p:nvPr/>
              </p:nvSpPr>
              <p:spPr bwMode="auto">
                <a:xfrm>
                  <a:off x="818" y="3058"/>
                  <a:ext cx="26" cy="25"/>
                </a:xfrm>
                <a:custGeom>
                  <a:avLst/>
                  <a:gdLst>
                    <a:gd name="T0" fmla="*/ 53 w 183"/>
                    <a:gd name="T1" fmla="*/ 0 h 171"/>
                    <a:gd name="T2" fmla="*/ 27 w 183"/>
                    <a:gd name="T3" fmla="*/ 51 h 171"/>
                    <a:gd name="T4" fmla="*/ 0 w 183"/>
                    <a:gd name="T5" fmla="*/ 102 h 171"/>
                    <a:gd name="T6" fmla="*/ 130 w 183"/>
                    <a:gd name="T7" fmla="*/ 171 h 171"/>
                    <a:gd name="T8" fmla="*/ 156 w 183"/>
                    <a:gd name="T9" fmla="*/ 120 h 171"/>
                    <a:gd name="T10" fmla="*/ 183 w 183"/>
                    <a:gd name="T11" fmla="*/ 69 h 171"/>
                    <a:gd name="T12" fmla="*/ 53 w 183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171"/>
                    <a:gd name="T23" fmla="*/ 183 w 183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171">
                      <a:moveTo>
                        <a:pt x="53" y="0"/>
                      </a:moveTo>
                      <a:lnTo>
                        <a:pt x="27" y="51"/>
                      </a:lnTo>
                      <a:lnTo>
                        <a:pt x="0" y="102"/>
                      </a:lnTo>
                      <a:lnTo>
                        <a:pt x="130" y="171"/>
                      </a:lnTo>
                      <a:lnTo>
                        <a:pt x="156" y="120"/>
                      </a:lnTo>
                      <a:lnTo>
                        <a:pt x="183" y="69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2" name="Freeform 506"/>
                <p:cNvSpPr>
                  <a:spLocks/>
                </p:cNvSpPr>
                <p:nvPr/>
              </p:nvSpPr>
              <p:spPr bwMode="auto">
                <a:xfrm>
                  <a:off x="818" y="3058"/>
                  <a:ext cx="26" cy="25"/>
                </a:xfrm>
                <a:custGeom>
                  <a:avLst/>
                  <a:gdLst>
                    <a:gd name="T0" fmla="*/ 53 w 183"/>
                    <a:gd name="T1" fmla="*/ 0 h 171"/>
                    <a:gd name="T2" fmla="*/ 27 w 183"/>
                    <a:gd name="T3" fmla="*/ 51 h 171"/>
                    <a:gd name="T4" fmla="*/ 0 w 183"/>
                    <a:gd name="T5" fmla="*/ 102 h 171"/>
                    <a:gd name="T6" fmla="*/ 130 w 183"/>
                    <a:gd name="T7" fmla="*/ 171 h 171"/>
                    <a:gd name="T8" fmla="*/ 156 w 183"/>
                    <a:gd name="T9" fmla="*/ 120 h 171"/>
                    <a:gd name="T10" fmla="*/ 183 w 183"/>
                    <a:gd name="T11" fmla="*/ 69 h 171"/>
                    <a:gd name="T12" fmla="*/ 53 w 183"/>
                    <a:gd name="T13" fmla="*/ 0 h 1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171"/>
                    <a:gd name="T23" fmla="*/ 183 w 183"/>
                    <a:gd name="T24" fmla="*/ 171 h 17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171">
                      <a:moveTo>
                        <a:pt x="53" y="0"/>
                      </a:moveTo>
                      <a:lnTo>
                        <a:pt x="27" y="51"/>
                      </a:lnTo>
                      <a:lnTo>
                        <a:pt x="0" y="102"/>
                      </a:lnTo>
                      <a:lnTo>
                        <a:pt x="130" y="171"/>
                      </a:lnTo>
                      <a:lnTo>
                        <a:pt x="156" y="120"/>
                      </a:lnTo>
                      <a:lnTo>
                        <a:pt x="183" y="69"/>
                      </a:lnTo>
                      <a:lnTo>
                        <a:pt x="53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3" name="Freeform 507"/>
                <p:cNvSpPr>
                  <a:spLocks/>
                </p:cNvSpPr>
                <p:nvPr/>
              </p:nvSpPr>
              <p:spPr bwMode="auto">
                <a:xfrm>
                  <a:off x="837" y="3076"/>
                  <a:ext cx="3" cy="8"/>
                </a:xfrm>
                <a:custGeom>
                  <a:avLst/>
                  <a:gdLst>
                    <a:gd name="T0" fmla="*/ 26 w 26"/>
                    <a:gd name="T1" fmla="*/ 0 h 56"/>
                    <a:gd name="T2" fmla="*/ 0 w 26"/>
                    <a:gd name="T3" fmla="*/ 51 h 56"/>
                    <a:gd name="T4" fmla="*/ 5 w 26"/>
                    <a:gd name="T5" fmla="*/ 53 h 56"/>
                    <a:gd name="T6" fmla="*/ 16 w 26"/>
                    <a:gd name="T7" fmla="*/ 56 h 56"/>
                    <a:gd name="T8" fmla="*/ 26 w 26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56"/>
                    <a:gd name="T17" fmla="*/ 26 w 2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56">
                      <a:moveTo>
                        <a:pt x="26" y="0"/>
                      </a:moveTo>
                      <a:lnTo>
                        <a:pt x="0" y="51"/>
                      </a:lnTo>
                      <a:lnTo>
                        <a:pt x="5" y="53"/>
                      </a:lnTo>
                      <a:lnTo>
                        <a:pt x="16" y="56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4" name="Freeform 508"/>
                <p:cNvSpPr>
                  <a:spLocks/>
                </p:cNvSpPr>
                <p:nvPr/>
              </p:nvSpPr>
              <p:spPr bwMode="auto">
                <a:xfrm>
                  <a:off x="837" y="3083"/>
                  <a:ext cx="2" cy="1"/>
                </a:xfrm>
                <a:custGeom>
                  <a:avLst/>
                  <a:gdLst>
                    <a:gd name="T0" fmla="*/ 0 w 16"/>
                    <a:gd name="T1" fmla="*/ 0 h 5"/>
                    <a:gd name="T2" fmla="*/ 5 w 16"/>
                    <a:gd name="T3" fmla="*/ 2 h 5"/>
                    <a:gd name="T4" fmla="*/ 16 w 16"/>
                    <a:gd name="T5" fmla="*/ 5 h 5"/>
                    <a:gd name="T6" fmla="*/ 0 60000 65536"/>
                    <a:gd name="T7" fmla="*/ 0 60000 65536"/>
                    <a:gd name="T8" fmla="*/ 0 60000 65536"/>
                    <a:gd name="T9" fmla="*/ 0 w 16"/>
                    <a:gd name="T10" fmla="*/ 0 h 5"/>
                    <a:gd name="T11" fmla="*/ 16 w 16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6" h="5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16" y="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5" name="Freeform 509"/>
                <p:cNvSpPr>
                  <a:spLocks/>
                </p:cNvSpPr>
                <p:nvPr/>
              </p:nvSpPr>
              <p:spPr bwMode="auto">
                <a:xfrm>
                  <a:off x="839" y="3067"/>
                  <a:ext cx="22" cy="20"/>
                </a:xfrm>
                <a:custGeom>
                  <a:avLst/>
                  <a:gdLst>
                    <a:gd name="T0" fmla="*/ 20 w 155"/>
                    <a:gd name="T1" fmla="*/ 0 h 137"/>
                    <a:gd name="T2" fmla="*/ 10 w 155"/>
                    <a:gd name="T3" fmla="*/ 57 h 137"/>
                    <a:gd name="T4" fmla="*/ 0 w 155"/>
                    <a:gd name="T5" fmla="*/ 113 h 137"/>
                    <a:gd name="T6" fmla="*/ 135 w 155"/>
                    <a:gd name="T7" fmla="*/ 137 h 137"/>
                    <a:gd name="T8" fmla="*/ 145 w 155"/>
                    <a:gd name="T9" fmla="*/ 80 h 137"/>
                    <a:gd name="T10" fmla="*/ 155 w 155"/>
                    <a:gd name="T11" fmla="*/ 23 h 137"/>
                    <a:gd name="T12" fmla="*/ 20 w 155"/>
                    <a:gd name="T13" fmla="*/ 0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37"/>
                    <a:gd name="T23" fmla="*/ 155 w 155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37">
                      <a:moveTo>
                        <a:pt x="20" y="0"/>
                      </a:moveTo>
                      <a:lnTo>
                        <a:pt x="10" y="57"/>
                      </a:lnTo>
                      <a:lnTo>
                        <a:pt x="0" y="113"/>
                      </a:lnTo>
                      <a:lnTo>
                        <a:pt x="135" y="137"/>
                      </a:lnTo>
                      <a:lnTo>
                        <a:pt x="145" y="80"/>
                      </a:lnTo>
                      <a:lnTo>
                        <a:pt x="155" y="23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6" name="Freeform 510"/>
                <p:cNvSpPr>
                  <a:spLocks/>
                </p:cNvSpPr>
                <p:nvPr/>
              </p:nvSpPr>
              <p:spPr bwMode="auto">
                <a:xfrm>
                  <a:off x="839" y="3067"/>
                  <a:ext cx="22" cy="20"/>
                </a:xfrm>
                <a:custGeom>
                  <a:avLst/>
                  <a:gdLst>
                    <a:gd name="T0" fmla="*/ 20 w 155"/>
                    <a:gd name="T1" fmla="*/ 0 h 137"/>
                    <a:gd name="T2" fmla="*/ 10 w 155"/>
                    <a:gd name="T3" fmla="*/ 57 h 137"/>
                    <a:gd name="T4" fmla="*/ 0 w 155"/>
                    <a:gd name="T5" fmla="*/ 113 h 137"/>
                    <a:gd name="T6" fmla="*/ 135 w 155"/>
                    <a:gd name="T7" fmla="*/ 137 h 137"/>
                    <a:gd name="T8" fmla="*/ 145 w 155"/>
                    <a:gd name="T9" fmla="*/ 80 h 137"/>
                    <a:gd name="T10" fmla="*/ 155 w 155"/>
                    <a:gd name="T11" fmla="*/ 23 h 137"/>
                    <a:gd name="T12" fmla="*/ 20 w 155"/>
                    <a:gd name="T13" fmla="*/ 0 h 1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137"/>
                    <a:gd name="T23" fmla="*/ 155 w 155"/>
                    <a:gd name="T24" fmla="*/ 137 h 1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137">
                      <a:moveTo>
                        <a:pt x="20" y="0"/>
                      </a:moveTo>
                      <a:lnTo>
                        <a:pt x="10" y="57"/>
                      </a:lnTo>
                      <a:lnTo>
                        <a:pt x="0" y="113"/>
                      </a:lnTo>
                      <a:lnTo>
                        <a:pt x="135" y="137"/>
                      </a:lnTo>
                      <a:lnTo>
                        <a:pt x="145" y="80"/>
                      </a:lnTo>
                      <a:lnTo>
                        <a:pt x="155" y="23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7" name="Freeform 511"/>
                <p:cNvSpPr>
                  <a:spLocks/>
                </p:cNvSpPr>
                <p:nvPr/>
              </p:nvSpPr>
              <p:spPr bwMode="auto">
                <a:xfrm>
                  <a:off x="858" y="3071"/>
                  <a:ext cx="10" cy="16"/>
                </a:xfrm>
                <a:custGeom>
                  <a:avLst/>
                  <a:gdLst>
                    <a:gd name="T0" fmla="*/ 10 w 68"/>
                    <a:gd name="T1" fmla="*/ 57 h 115"/>
                    <a:gd name="T2" fmla="*/ 20 w 68"/>
                    <a:gd name="T3" fmla="*/ 0 h 115"/>
                    <a:gd name="T4" fmla="*/ 32 w 68"/>
                    <a:gd name="T5" fmla="*/ 4 h 115"/>
                    <a:gd name="T6" fmla="*/ 43 w 68"/>
                    <a:gd name="T7" fmla="*/ 10 h 115"/>
                    <a:gd name="T8" fmla="*/ 53 w 68"/>
                    <a:gd name="T9" fmla="*/ 18 h 115"/>
                    <a:gd name="T10" fmla="*/ 61 w 68"/>
                    <a:gd name="T11" fmla="*/ 29 h 115"/>
                    <a:gd name="T12" fmla="*/ 65 w 68"/>
                    <a:gd name="T13" fmla="*/ 41 h 115"/>
                    <a:gd name="T14" fmla="*/ 68 w 68"/>
                    <a:gd name="T15" fmla="*/ 54 h 115"/>
                    <a:gd name="T16" fmla="*/ 66 w 68"/>
                    <a:gd name="T17" fmla="*/ 67 h 115"/>
                    <a:gd name="T18" fmla="*/ 63 w 68"/>
                    <a:gd name="T19" fmla="*/ 79 h 115"/>
                    <a:gd name="T20" fmla="*/ 56 w 68"/>
                    <a:gd name="T21" fmla="*/ 90 h 115"/>
                    <a:gd name="T22" fmla="*/ 49 w 68"/>
                    <a:gd name="T23" fmla="*/ 100 h 115"/>
                    <a:gd name="T24" fmla="*/ 38 w 68"/>
                    <a:gd name="T25" fmla="*/ 108 h 115"/>
                    <a:gd name="T26" fmla="*/ 25 w 68"/>
                    <a:gd name="T27" fmla="*/ 112 h 115"/>
                    <a:gd name="T28" fmla="*/ 13 w 68"/>
                    <a:gd name="T29" fmla="*/ 115 h 115"/>
                    <a:gd name="T30" fmla="*/ 0 w 68"/>
                    <a:gd name="T31" fmla="*/ 114 h 115"/>
                    <a:gd name="T32" fmla="*/ 10 w 68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8"/>
                    <a:gd name="T52" fmla="*/ 0 h 115"/>
                    <a:gd name="T53" fmla="*/ 68 w 68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8" h="115">
                      <a:moveTo>
                        <a:pt x="10" y="57"/>
                      </a:moveTo>
                      <a:lnTo>
                        <a:pt x="20" y="0"/>
                      </a:lnTo>
                      <a:lnTo>
                        <a:pt x="32" y="4"/>
                      </a:lnTo>
                      <a:lnTo>
                        <a:pt x="43" y="10"/>
                      </a:lnTo>
                      <a:lnTo>
                        <a:pt x="53" y="18"/>
                      </a:lnTo>
                      <a:lnTo>
                        <a:pt x="61" y="29"/>
                      </a:lnTo>
                      <a:lnTo>
                        <a:pt x="65" y="41"/>
                      </a:lnTo>
                      <a:lnTo>
                        <a:pt x="68" y="54"/>
                      </a:lnTo>
                      <a:lnTo>
                        <a:pt x="66" y="67"/>
                      </a:lnTo>
                      <a:lnTo>
                        <a:pt x="63" y="79"/>
                      </a:lnTo>
                      <a:lnTo>
                        <a:pt x="56" y="90"/>
                      </a:lnTo>
                      <a:lnTo>
                        <a:pt x="49" y="100"/>
                      </a:lnTo>
                      <a:lnTo>
                        <a:pt x="38" y="108"/>
                      </a:lnTo>
                      <a:lnTo>
                        <a:pt x="25" y="112"/>
                      </a:lnTo>
                      <a:lnTo>
                        <a:pt x="13" y="115"/>
                      </a:lnTo>
                      <a:lnTo>
                        <a:pt x="0" y="114"/>
                      </a:lnTo>
                      <a:lnTo>
                        <a:pt x="10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8" name="Freeform 512"/>
                <p:cNvSpPr>
                  <a:spLocks/>
                </p:cNvSpPr>
                <p:nvPr/>
              </p:nvSpPr>
              <p:spPr bwMode="auto">
                <a:xfrm>
                  <a:off x="858" y="3071"/>
                  <a:ext cx="10" cy="16"/>
                </a:xfrm>
                <a:custGeom>
                  <a:avLst/>
                  <a:gdLst>
                    <a:gd name="T0" fmla="*/ 20 w 68"/>
                    <a:gd name="T1" fmla="*/ 0 h 115"/>
                    <a:gd name="T2" fmla="*/ 32 w 68"/>
                    <a:gd name="T3" fmla="*/ 4 h 115"/>
                    <a:gd name="T4" fmla="*/ 43 w 68"/>
                    <a:gd name="T5" fmla="*/ 10 h 115"/>
                    <a:gd name="T6" fmla="*/ 53 w 68"/>
                    <a:gd name="T7" fmla="*/ 18 h 115"/>
                    <a:gd name="T8" fmla="*/ 61 w 68"/>
                    <a:gd name="T9" fmla="*/ 29 h 115"/>
                    <a:gd name="T10" fmla="*/ 65 w 68"/>
                    <a:gd name="T11" fmla="*/ 41 h 115"/>
                    <a:gd name="T12" fmla="*/ 68 w 68"/>
                    <a:gd name="T13" fmla="*/ 54 h 115"/>
                    <a:gd name="T14" fmla="*/ 66 w 68"/>
                    <a:gd name="T15" fmla="*/ 67 h 115"/>
                    <a:gd name="T16" fmla="*/ 63 w 68"/>
                    <a:gd name="T17" fmla="*/ 79 h 115"/>
                    <a:gd name="T18" fmla="*/ 56 w 68"/>
                    <a:gd name="T19" fmla="*/ 90 h 115"/>
                    <a:gd name="T20" fmla="*/ 49 w 68"/>
                    <a:gd name="T21" fmla="*/ 100 h 115"/>
                    <a:gd name="T22" fmla="*/ 38 w 68"/>
                    <a:gd name="T23" fmla="*/ 108 h 115"/>
                    <a:gd name="T24" fmla="*/ 25 w 68"/>
                    <a:gd name="T25" fmla="*/ 112 h 115"/>
                    <a:gd name="T26" fmla="*/ 13 w 68"/>
                    <a:gd name="T27" fmla="*/ 115 h 115"/>
                    <a:gd name="T28" fmla="*/ 0 w 68"/>
                    <a:gd name="T29" fmla="*/ 114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8"/>
                    <a:gd name="T46" fmla="*/ 0 h 115"/>
                    <a:gd name="T47" fmla="*/ 68 w 68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8" h="115">
                      <a:moveTo>
                        <a:pt x="20" y="0"/>
                      </a:moveTo>
                      <a:lnTo>
                        <a:pt x="32" y="4"/>
                      </a:lnTo>
                      <a:lnTo>
                        <a:pt x="43" y="10"/>
                      </a:lnTo>
                      <a:lnTo>
                        <a:pt x="53" y="18"/>
                      </a:lnTo>
                      <a:lnTo>
                        <a:pt x="61" y="29"/>
                      </a:lnTo>
                      <a:lnTo>
                        <a:pt x="65" y="41"/>
                      </a:lnTo>
                      <a:lnTo>
                        <a:pt x="68" y="54"/>
                      </a:lnTo>
                      <a:lnTo>
                        <a:pt x="66" y="67"/>
                      </a:lnTo>
                      <a:lnTo>
                        <a:pt x="63" y="79"/>
                      </a:lnTo>
                      <a:lnTo>
                        <a:pt x="56" y="90"/>
                      </a:lnTo>
                      <a:lnTo>
                        <a:pt x="49" y="100"/>
                      </a:lnTo>
                      <a:lnTo>
                        <a:pt x="38" y="108"/>
                      </a:lnTo>
                      <a:lnTo>
                        <a:pt x="25" y="112"/>
                      </a:lnTo>
                      <a:lnTo>
                        <a:pt x="13" y="115"/>
                      </a:lnTo>
                      <a:lnTo>
                        <a:pt x="0" y="11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49" name="Freeform 513"/>
                <p:cNvSpPr>
                  <a:spLocks/>
                </p:cNvSpPr>
                <p:nvPr/>
              </p:nvSpPr>
              <p:spPr bwMode="auto">
                <a:xfrm>
                  <a:off x="1775" y="2725"/>
                  <a:ext cx="21" cy="19"/>
                </a:xfrm>
                <a:custGeom>
                  <a:avLst/>
                  <a:gdLst>
                    <a:gd name="T0" fmla="*/ 148 w 148"/>
                    <a:gd name="T1" fmla="*/ 113 h 134"/>
                    <a:gd name="T2" fmla="*/ 139 w 148"/>
                    <a:gd name="T3" fmla="*/ 56 h 134"/>
                    <a:gd name="T4" fmla="*/ 130 w 148"/>
                    <a:gd name="T5" fmla="*/ 0 h 134"/>
                    <a:gd name="T6" fmla="*/ 0 w 148"/>
                    <a:gd name="T7" fmla="*/ 21 h 134"/>
                    <a:gd name="T8" fmla="*/ 9 w 148"/>
                    <a:gd name="T9" fmla="*/ 78 h 134"/>
                    <a:gd name="T10" fmla="*/ 18 w 148"/>
                    <a:gd name="T11" fmla="*/ 134 h 134"/>
                    <a:gd name="T12" fmla="*/ 148 w 148"/>
                    <a:gd name="T13" fmla="*/ 113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34"/>
                    <a:gd name="T23" fmla="*/ 148 w 148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34">
                      <a:moveTo>
                        <a:pt x="148" y="113"/>
                      </a:moveTo>
                      <a:lnTo>
                        <a:pt x="139" y="56"/>
                      </a:lnTo>
                      <a:lnTo>
                        <a:pt x="130" y="0"/>
                      </a:lnTo>
                      <a:lnTo>
                        <a:pt x="0" y="21"/>
                      </a:lnTo>
                      <a:lnTo>
                        <a:pt x="9" y="78"/>
                      </a:lnTo>
                      <a:lnTo>
                        <a:pt x="18" y="134"/>
                      </a:lnTo>
                      <a:lnTo>
                        <a:pt x="148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0" name="Freeform 514"/>
                <p:cNvSpPr>
                  <a:spLocks/>
                </p:cNvSpPr>
                <p:nvPr/>
              </p:nvSpPr>
              <p:spPr bwMode="auto">
                <a:xfrm>
                  <a:off x="1775" y="2725"/>
                  <a:ext cx="21" cy="19"/>
                </a:xfrm>
                <a:custGeom>
                  <a:avLst/>
                  <a:gdLst>
                    <a:gd name="T0" fmla="*/ 148 w 148"/>
                    <a:gd name="T1" fmla="*/ 113 h 134"/>
                    <a:gd name="T2" fmla="*/ 139 w 148"/>
                    <a:gd name="T3" fmla="*/ 56 h 134"/>
                    <a:gd name="T4" fmla="*/ 130 w 148"/>
                    <a:gd name="T5" fmla="*/ 0 h 134"/>
                    <a:gd name="T6" fmla="*/ 0 w 148"/>
                    <a:gd name="T7" fmla="*/ 21 h 134"/>
                    <a:gd name="T8" fmla="*/ 9 w 148"/>
                    <a:gd name="T9" fmla="*/ 78 h 134"/>
                    <a:gd name="T10" fmla="*/ 18 w 148"/>
                    <a:gd name="T11" fmla="*/ 134 h 134"/>
                    <a:gd name="T12" fmla="*/ 148 w 148"/>
                    <a:gd name="T13" fmla="*/ 113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34"/>
                    <a:gd name="T23" fmla="*/ 148 w 148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34">
                      <a:moveTo>
                        <a:pt x="148" y="113"/>
                      </a:moveTo>
                      <a:lnTo>
                        <a:pt x="139" y="56"/>
                      </a:lnTo>
                      <a:lnTo>
                        <a:pt x="130" y="0"/>
                      </a:lnTo>
                      <a:lnTo>
                        <a:pt x="0" y="21"/>
                      </a:lnTo>
                      <a:lnTo>
                        <a:pt x="9" y="78"/>
                      </a:lnTo>
                      <a:lnTo>
                        <a:pt x="18" y="134"/>
                      </a:lnTo>
                      <a:lnTo>
                        <a:pt x="148" y="1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1" name="Freeform 515"/>
                <p:cNvSpPr>
                  <a:spLocks/>
                </p:cNvSpPr>
                <p:nvPr/>
              </p:nvSpPr>
              <p:spPr bwMode="auto">
                <a:xfrm>
                  <a:off x="1772" y="2728"/>
                  <a:ext cx="4" cy="8"/>
                </a:xfrm>
                <a:custGeom>
                  <a:avLst/>
                  <a:gdLst>
                    <a:gd name="T0" fmla="*/ 27 w 27"/>
                    <a:gd name="T1" fmla="*/ 57 h 57"/>
                    <a:gd name="T2" fmla="*/ 18 w 27"/>
                    <a:gd name="T3" fmla="*/ 0 h 57"/>
                    <a:gd name="T4" fmla="*/ 11 w 27"/>
                    <a:gd name="T5" fmla="*/ 1 h 57"/>
                    <a:gd name="T6" fmla="*/ 0 w 27"/>
                    <a:gd name="T7" fmla="*/ 5 h 57"/>
                    <a:gd name="T8" fmla="*/ 27 w 27"/>
                    <a:gd name="T9" fmla="*/ 57 h 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57"/>
                    <a:gd name="T17" fmla="*/ 27 w 27"/>
                    <a:gd name="T18" fmla="*/ 57 h 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57">
                      <a:moveTo>
                        <a:pt x="27" y="57"/>
                      </a:moveTo>
                      <a:lnTo>
                        <a:pt x="18" y="0"/>
                      </a:lnTo>
                      <a:lnTo>
                        <a:pt x="11" y="1"/>
                      </a:lnTo>
                      <a:lnTo>
                        <a:pt x="0" y="5"/>
                      </a:lnTo>
                      <a:lnTo>
                        <a:pt x="27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2" name="Freeform 516"/>
                <p:cNvSpPr>
                  <a:spLocks/>
                </p:cNvSpPr>
                <p:nvPr/>
              </p:nvSpPr>
              <p:spPr bwMode="auto">
                <a:xfrm>
                  <a:off x="1772" y="2728"/>
                  <a:ext cx="3" cy="1"/>
                </a:xfrm>
                <a:custGeom>
                  <a:avLst/>
                  <a:gdLst>
                    <a:gd name="T0" fmla="*/ 18 w 18"/>
                    <a:gd name="T1" fmla="*/ 0 h 5"/>
                    <a:gd name="T2" fmla="*/ 11 w 18"/>
                    <a:gd name="T3" fmla="*/ 1 h 5"/>
                    <a:gd name="T4" fmla="*/ 0 w 18"/>
                    <a:gd name="T5" fmla="*/ 5 h 5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5"/>
                    <a:gd name="T11" fmla="*/ 18 w 18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5">
                      <a:moveTo>
                        <a:pt x="18" y="0"/>
                      </a:moveTo>
                      <a:lnTo>
                        <a:pt x="11" y="1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3" name="Freeform 517"/>
                <p:cNvSpPr>
                  <a:spLocks/>
                </p:cNvSpPr>
                <p:nvPr/>
              </p:nvSpPr>
              <p:spPr bwMode="auto">
                <a:xfrm>
                  <a:off x="1754" y="2728"/>
                  <a:ext cx="26" cy="24"/>
                </a:xfrm>
                <a:custGeom>
                  <a:avLst/>
                  <a:gdLst>
                    <a:gd name="T0" fmla="*/ 179 w 179"/>
                    <a:gd name="T1" fmla="*/ 103 h 168"/>
                    <a:gd name="T2" fmla="*/ 153 w 179"/>
                    <a:gd name="T3" fmla="*/ 52 h 168"/>
                    <a:gd name="T4" fmla="*/ 126 w 179"/>
                    <a:gd name="T5" fmla="*/ 0 h 168"/>
                    <a:gd name="T6" fmla="*/ 0 w 179"/>
                    <a:gd name="T7" fmla="*/ 66 h 168"/>
                    <a:gd name="T8" fmla="*/ 26 w 179"/>
                    <a:gd name="T9" fmla="*/ 117 h 168"/>
                    <a:gd name="T10" fmla="*/ 53 w 179"/>
                    <a:gd name="T11" fmla="*/ 168 h 168"/>
                    <a:gd name="T12" fmla="*/ 179 w 179"/>
                    <a:gd name="T13" fmla="*/ 10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9"/>
                    <a:gd name="T22" fmla="*/ 0 h 168"/>
                    <a:gd name="T23" fmla="*/ 179 w 17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9" h="168">
                      <a:moveTo>
                        <a:pt x="179" y="103"/>
                      </a:moveTo>
                      <a:lnTo>
                        <a:pt x="153" y="52"/>
                      </a:ln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26" y="117"/>
                      </a:lnTo>
                      <a:lnTo>
                        <a:pt x="53" y="168"/>
                      </a:lnTo>
                      <a:lnTo>
                        <a:pt x="179" y="1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4" name="Freeform 518"/>
                <p:cNvSpPr>
                  <a:spLocks/>
                </p:cNvSpPr>
                <p:nvPr/>
              </p:nvSpPr>
              <p:spPr bwMode="auto">
                <a:xfrm>
                  <a:off x="1754" y="2728"/>
                  <a:ext cx="26" cy="24"/>
                </a:xfrm>
                <a:custGeom>
                  <a:avLst/>
                  <a:gdLst>
                    <a:gd name="T0" fmla="*/ 179 w 179"/>
                    <a:gd name="T1" fmla="*/ 103 h 168"/>
                    <a:gd name="T2" fmla="*/ 153 w 179"/>
                    <a:gd name="T3" fmla="*/ 52 h 168"/>
                    <a:gd name="T4" fmla="*/ 126 w 179"/>
                    <a:gd name="T5" fmla="*/ 0 h 168"/>
                    <a:gd name="T6" fmla="*/ 0 w 179"/>
                    <a:gd name="T7" fmla="*/ 66 h 168"/>
                    <a:gd name="T8" fmla="*/ 26 w 179"/>
                    <a:gd name="T9" fmla="*/ 117 h 168"/>
                    <a:gd name="T10" fmla="*/ 53 w 179"/>
                    <a:gd name="T11" fmla="*/ 168 h 168"/>
                    <a:gd name="T12" fmla="*/ 179 w 179"/>
                    <a:gd name="T13" fmla="*/ 103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9"/>
                    <a:gd name="T22" fmla="*/ 0 h 168"/>
                    <a:gd name="T23" fmla="*/ 179 w 17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9" h="168">
                      <a:moveTo>
                        <a:pt x="179" y="103"/>
                      </a:moveTo>
                      <a:lnTo>
                        <a:pt x="153" y="52"/>
                      </a:ln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26" y="117"/>
                      </a:lnTo>
                      <a:lnTo>
                        <a:pt x="53" y="168"/>
                      </a:lnTo>
                      <a:lnTo>
                        <a:pt x="179" y="10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5" name="Freeform 519"/>
                <p:cNvSpPr>
                  <a:spLocks/>
                </p:cNvSpPr>
                <p:nvPr/>
              </p:nvSpPr>
              <p:spPr bwMode="auto">
                <a:xfrm>
                  <a:off x="1752" y="2738"/>
                  <a:ext cx="6" cy="7"/>
                </a:xfrm>
                <a:custGeom>
                  <a:avLst/>
                  <a:gdLst>
                    <a:gd name="T0" fmla="*/ 39 w 39"/>
                    <a:gd name="T1" fmla="*/ 51 h 51"/>
                    <a:gd name="T2" fmla="*/ 13 w 39"/>
                    <a:gd name="T3" fmla="*/ 0 h 51"/>
                    <a:gd name="T4" fmla="*/ 7 w 39"/>
                    <a:gd name="T5" fmla="*/ 3 h 51"/>
                    <a:gd name="T6" fmla="*/ 0 w 39"/>
                    <a:gd name="T7" fmla="*/ 8 h 51"/>
                    <a:gd name="T8" fmla="*/ 39 w 39"/>
                    <a:gd name="T9" fmla="*/ 51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51"/>
                    <a:gd name="T17" fmla="*/ 39 w 39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51">
                      <a:moveTo>
                        <a:pt x="39" y="51"/>
                      </a:moveTo>
                      <a:lnTo>
                        <a:pt x="13" y="0"/>
                      </a:lnTo>
                      <a:lnTo>
                        <a:pt x="7" y="3"/>
                      </a:lnTo>
                      <a:lnTo>
                        <a:pt x="0" y="8"/>
                      </a:lnTo>
                      <a:lnTo>
                        <a:pt x="39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6" name="Freeform 520"/>
                <p:cNvSpPr>
                  <a:spLocks/>
                </p:cNvSpPr>
                <p:nvPr/>
              </p:nvSpPr>
              <p:spPr bwMode="auto">
                <a:xfrm>
                  <a:off x="1752" y="2738"/>
                  <a:ext cx="2" cy="1"/>
                </a:xfrm>
                <a:custGeom>
                  <a:avLst/>
                  <a:gdLst>
                    <a:gd name="T0" fmla="*/ 13 w 13"/>
                    <a:gd name="T1" fmla="*/ 0 h 8"/>
                    <a:gd name="T2" fmla="*/ 7 w 13"/>
                    <a:gd name="T3" fmla="*/ 3 h 8"/>
                    <a:gd name="T4" fmla="*/ 0 w 13"/>
                    <a:gd name="T5" fmla="*/ 8 h 8"/>
                    <a:gd name="T6" fmla="*/ 0 60000 65536"/>
                    <a:gd name="T7" fmla="*/ 0 60000 65536"/>
                    <a:gd name="T8" fmla="*/ 0 60000 65536"/>
                    <a:gd name="T9" fmla="*/ 0 w 13"/>
                    <a:gd name="T10" fmla="*/ 0 h 8"/>
                    <a:gd name="T11" fmla="*/ 13 w 13"/>
                    <a:gd name="T12" fmla="*/ 8 h 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" h="8">
                      <a:moveTo>
                        <a:pt x="13" y="0"/>
                      </a:moveTo>
                      <a:lnTo>
                        <a:pt x="7" y="3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7" name="Freeform 521"/>
                <p:cNvSpPr>
                  <a:spLocks/>
                </p:cNvSpPr>
                <p:nvPr/>
              </p:nvSpPr>
              <p:spPr bwMode="auto">
                <a:xfrm>
                  <a:off x="1736" y="2739"/>
                  <a:ext cx="28" cy="27"/>
                </a:xfrm>
                <a:custGeom>
                  <a:avLst/>
                  <a:gdLst>
                    <a:gd name="T0" fmla="*/ 194 w 194"/>
                    <a:gd name="T1" fmla="*/ 86 h 192"/>
                    <a:gd name="T2" fmla="*/ 155 w 194"/>
                    <a:gd name="T3" fmla="*/ 43 h 192"/>
                    <a:gd name="T4" fmla="*/ 116 w 194"/>
                    <a:gd name="T5" fmla="*/ 0 h 192"/>
                    <a:gd name="T6" fmla="*/ 0 w 194"/>
                    <a:gd name="T7" fmla="*/ 105 h 192"/>
                    <a:gd name="T8" fmla="*/ 39 w 194"/>
                    <a:gd name="T9" fmla="*/ 149 h 192"/>
                    <a:gd name="T10" fmla="*/ 78 w 194"/>
                    <a:gd name="T11" fmla="*/ 192 h 192"/>
                    <a:gd name="T12" fmla="*/ 194 w 194"/>
                    <a:gd name="T13" fmla="*/ 86 h 1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192"/>
                    <a:gd name="T23" fmla="*/ 194 w 194"/>
                    <a:gd name="T24" fmla="*/ 192 h 1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192">
                      <a:moveTo>
                        <a:pt x="194" y="86"/>
                      </a:moveTo>
                      <a:lnTo>
                        <a:pt x="155" y="43"/>
                      </a:lnTo>
                      <a:lnTo>
                        <a:pt x="116" y="0"/>
                      </a:lnTo>
                      <a:lnTo>
                        <a:pt x="0" y="105"/>
                      </a:lnTo>
                      <a:lnTo>
                        <a:pt x="39" y="149"/>
                      </a:lnTo>
                      <a:lnTo>
                        <a:pt x="78" y="192"/>
                      </a:lnTo>
                      <a:lnTo>
                        <a:pt x="194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8" name="Freeform 522"/>
                <p:cNvSpPr>
                  <a:spLocks/>
                </p:cNvSpPr>
                <p:nvPr/>
              </p:nvSpPr>
              <p:spPr bwMode="auto">
                <a:xfrm>
                  <a:off x="1736" y="2739"/>
                  <a:ext cx="28" cy="27"/>
                </a:xfrm>
                <a:custGeom>
                  <a:avLst/>
                  <a:gdLst>
                    <a:gd name="T0" fmla="*/ 194 w 194"/>
                    <a:gd name="T1" fmla="*/ 86 h 192"/>
                    <a:gd name="T2" fmla="*/ 155 w 194"/>
                    <a:gd name="T3" fmla="*/ 43 h 192"/>
                    <a:gd name="T4" fmla="*/ 116 w 194"/>
                    <a:gd name="T5" fmla="*/ 0 h 192"/>
                    <a:gd name="T6" fmla="*/ 0 w 194"/>
                    <a:gd name="T7" fmla="*/ 105 h 192"/>
                    <a:gd name="T8" fmla="*/ 39 w 194"/>
                    <a:gd name="T9" fmla="*/ 149 h 192"/>
                    <a:gd name="T10" fmla="*/ 78 w 194"/>
                    <a:gd name="T11" fmla="*/ 192 h 192"/>
                    <a:gd name="T12" fmla="*/ 194 w 194"/>
                    <a:gd name="T13" fmla="*/ 86 h 1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192"/>
                    <a:gd name="T23" fmla="*/ 194 w 194"/>
                    <a:gd name="T24" fmla="*/ 192 h 1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192">
                      <a:moveTo>
                        <a:pt x="194" y="86"/>
                      </a:moveTo>
                      <a:lnTo>
                        <a:pt x="155" y="43"/>
                      </a:lnTo>
                      <a:lnTo>
                        <a:pt x="116" y="0"/>
                      </a:lnTo>
                      <a:lnTo>
                        <a:pt x="0" y="105"/>
                      </a:lnTo>
                      <a:lnTo>
                        <a:pt x="39" y="149"/>
                      </a:lnTo>
                      <a:lnTo>
                        <a:pt x="78" y="192"/>
                      </a:lnTo>
                      <a:lnTo>
                        <a:pt x="194" y="8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59" name="Freeform 523"/>
                <p:cNvSpPr>
                  <a:spLocks/>
                </p:cNvSpPr>
                <p:nvPr/>
              </p:nvSpPr>
              <p:spPr bwMode="auto">
                <a:xfrm>
                  <a:off x="1735" y="2754"/>
                  <a:ext cx="6" cy="6"/>
                </a:xfrm>
                <a:custGeom>
                  <a:avLst/>
                  <a:gdLst>
                    <a:gd name="T0" fmla="*/ 47 w 47"/>
                    <a:gd name="T1" fmla="*/ 44 h 44"/>
                    <a:gd name="T2" fmla="*/ 8 w 47"/>
                    <a:gd name="T3" fmla="*/ 0 h 44"/>
                    <a:gd name="T4" fmla="*/ 0 w 47"/>
                    <a:gd name="T5" fmla="*/ 10 h 44"/>
                    <a:gd name="T6" fmla="*/ 47 w 47"/>
                    <a:gd name="T7" fmla="*/ 44 h 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"/>
                    <a:gd name="T13" fmla="*/ 0 h 44"/>
                    <a:gd name="T14" fmla="*/ 47 w 47"/>
                    <a:gd name="T15" fmla="*/ 44 h 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" h="44">
                      <a:moveTo>
                        <a:pt x="47" y="44"/>
                      </a:moveTo>
                      <a:lnTo>
                        <a:pt x="8" y="0"/>
                      </a:lnTo>
                      <a:lnTo>
                        <a:pt x="0" y="10"/>
                      </a:lnTo>
                      <a:lnTo>
                        <a:pt x="47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0" name="Line 524"/>
                <p:cNvSpPr>
                  <a:spLocks noChangeShapeType="1"/>
                </p:cNvSpPr>
                <p:nvPr/>
              </p:nvSpPr>
              <p:spPr bwMode="auto">
                <a:xfrm flipH="1">
                  <a:off x="1735" y="275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1" name="Freeform 525"/>
                <p:cNvSpPr>
                  <a:spLocks/>
                </p:cNvSpPr>
                <p:nvPr/>
              </p:nvSpPr>
              <p:spPr bwMode="auto">
                <a:xfrm>
                  <a:off x="1720" y="2755"/>
                  <a:ext cx="28" cy="30"/>
                </a:xfrm>
                <a:custGeom>
                  <a:avLst/>
                  <a:gdLst>
                    <a:gd name="T0" fmla="*/ 195 w 195"/>
                    <a:gd name="T1" fmla="*/ 67 h 209"/>
                    <a:gd name="T2" fmla="*/ 149 w 195"/>
                    <a:gd name="T3" fmla="*/ 34 h 209"/>
                    <a:gd name="T4" fmla="*/ 102 w 195"/>
                    <a:gd name="T5" fmla="*/ 0 h 209"/>
                    <a:gd name="T6" fmla="*/ 0 w 195"/>
                    <a:gd name="T7" fmla="*/ 142 h 209"/>
                    <a:gd name="T8" fmla="*/ 47 w 195"/>
                    <a:gd name="T9" fmla="*/ 176 h 209"/>
                    <a:gd name="T10" fmla="*/ 93 w 195"/>
                    <a:gd name="T11" fmla="*/ 209 h 209"/>
                    <a:gd name="T12" fmla="*/ 195 w 195"/>
                    <a:gd name="T13" fmla="*/ 67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5"/>
                    <a:gd name="T22" fmla="*/ 0 h 209"/>
                    <a:gd name="T23" fmla="*/ 195 w 195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5" h="209">
                      <a:moveTo>
                        <a:pt x="195" y="67"/>
                      </a:moveTo>
                      <a:lnTo>
                        <a:pt x="149" y="34"/>
                      </a:lnTo>
                      <a:lnTo>
                        <a:pt x="102" y="0"/>
                      </a:lnTo>
                      <a:lnTo>
                        <a:pt x="0" y="142"/>
                      </a:lnTo>
                      <a:lnTo>
                        <a:pt x="47" y="176"/>
                      </a:lnTo>
                      <a:lnTo>
                        <a:pt x="93" y="209"/>
                      </a:lnTo>
                      <a:lnTo>
                        <a:pt x="195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2" name="Freeform 526"/>
                <p:cNvSpPr>
                  <a:spLocks/>
                </p:cNvSpPr>
                <p:nvPr/>
              </p:nvSpPr>
              <p:spPr bwMode="auto">
                <a:xfrm>
                  <a:off x="1720" y="2755"/>
                  <a:ext cx="28" cy="30"/>
                </a:xfrm>
                <a:custGeom>
                  <a:avLst/>
                  <a:gdLst>
                    <a:gd name="T0" fmla="*/ 195 w 195"/>
                    <a:gd name="T1" fmla="*/ 67 h 209"/>
                    <a:gd name="T2" fmla="*/ 149 w 195"/>
                    <a:gd name="T3" fmla="*/ 34 h 209"/>
                    <a:gd name="T4" fmla="*/ 102 w 195"/>
                    <a:gd name="T5" fmla="*/ 0 h 209"/>
                    <a:gd name="T6" fmla="*/ 0 w 195"/>
                    <a:gd name="T7" fmla="*/ 142 h 209"/>
                    <a:gd name="T8" fmla="*/ 47 w 195"/>
                    <a:gd name="T9" fmla="*/ 176 h 209"/>
                    <a:gd name="T10" fmla="*/ 93 w 195"/>
                    <a:gd name="T11" fmla="*/ 209 h 209"/>
                    <a:gd name="T12" fmla="*/ 195 w 195"/>
                    <a:gd name="T13" fmla="*/ 67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5"/>
                    <a:gd name="T22" fmla="*/ 0 h 209"/>
                    <a:gd name="T23" fmla="*/ 195 w 195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5" h="209">
                      <a:moveTo>
                        <a:pt x="195" y="67"/>
                      </a:moveTo>
                      <a:lnTo>
                        <a:pt x="149" y="34"/>
                      </a:lnTo>
                      <a:lnTo>
                        <a:pt x="102" y="0"/>
                      </a:lnTo>
                      <a:lnTo>
                        <a:pt x="0" y="142"/>
                      </a:lnTo>
                      <a:lnTo>
                        <a:pt x="47" y="176"/>
                      </a:lnTo>
                      <a:lnTo>
                        <a:pt x="93" y="209"/>
                      </a:lnTo>
                      <a:lnTo>
                        <a:pt x="195" y="6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3" name="Freeform 527"/>
                <p:cNvSpPr>
                  <a:spLocks/>
                </p:cNvSpPr>
                <p:nvPr/>
              </p:nvSpPr>
              <p:spPr bwMode="auto">
                <a:xfrm>
                  <a:off x="1719" y="2776"/>
                  <a:ext cx="8" cy="5"/>
                </a:xfrm>
                <a:custGeom>
                  <a:avLst/>
                  <a:gdLst>
                    <a:gd name="T0" fmla="*/ 53 w 53"/>
                    <a:gd name="T1" fmla="*/ 34 h 34"/>
                    <a:gd name="T2" fmla="*/ 6 w 53"/>
                    <a:gd name="T3" fmla="*/ 0 h 34"/>
                    <a:gd name="T4" fmla="*/ 0 w 53"/>
                    <a:gd name="T5" fmla="*/ 8 h 34"/>
                    <a:gd name="T6" fmla="*/ 53 w 53"/>
                    <a:gd name="T7" fmla="*/ 34 h 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4"/>
                    <a:gd name="T14" fmla="*/ 53 w 53"/>
                    <a:gd name="T15" fmla="*/ 34 h 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4">
                      <a:moveTo>
                        <a:pt x="53" y="34"/>
                      </a:moveTo>
                      <a:lnTo>
                        <a:pt x="6" y="0"/>
                      </a:lnTo>
                      <a:lnTo>
                        <a:pt x="0" y="8"/>
                      </a:lnTo>
                      <a:lnTo>
                        <a:pt x="53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4" name="Line 528"/>
                <p:cNvSpPr>
                  <a:spLocks noChangeShapeType="1"/>
                </p:cNvSpPr>
                <p:nvPr/>
              </p:nvSpPr>
              <p:spPr bwMode="auto">
                <a:xfrm flipH="1">
                  <a:off x="1719" y="277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5" name="Freeform 529"/>
                <p:cNvSpPr>
                  <a:spLocks/>
                </p:cNvSpPr>
                <p:nvPr/>
              </p:nvSpPr>
              <p:spPr bwMode="auto">
                <a:xfrm>
                  <a:off x="1707" y="2777"/>
                  <a:ext cx="27" cy="32"/>
                </a:xfrm>
                <a:custGeom>
                  <a:avLst/>
                  <a:gdLst>
                    <a:gd name="T0" fmla="*/ 191 w 191"/>
                    <a:gd name="T1" fmla="*/ 51 h 225"/>
                    <a:gd name="T2" fmla="*/ 139 w 191"/>
                    <a:gd name="T3" fmla="*/ 26 h 225"/>
                    <a:gd name="T4" fmla="*/ 86 w 191"/>
                    <a:gd name="T5" fmla="*/ 0 h 225"/>
                    <a:gd name="T6" fmla="*/ 0 w 191"/>
                    <a:gd name="T7" fmla="*/ 174 h 225"/>
                    <a:gd name="T8" fmla="*/ 52 w 191"/>
                    <a:gd name="T9" fmla="*/ 200 h 225"/>
                    <a:gd name="T10" fmla="*/ 104 w 191"/>
                    <a:gd name="T11" fmla="*/ 225 h 225"/>
                    <a:gd name="T12" fmla="*/ 191 w 191"/>
                    <a:gd name="T13" fmla="*/ 51 h 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25"/>
                    <a:gd name="T23" fmla="*/ 191 w 191"/>
                    <a:gd name="T24" fmla="*/ 225 h 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25">
                      <a:moveTo>
                        <a:pt x="191" y="51"/>
                      </a:moveTo>
                      <a:lnTo>
                        <a:pt x="139" y="26"/>
                      </a:lnTo>
                      <a:lnTo>
                        <a:pt x="86" y="0"/>
                      </a:lnTo>
                      <a:lnTo>
                        <a:pt x="0" y="174"/>
                      </a:lnTo>
                      <a:lnTo>
                        <a:pt x="52" y="200"/>
                      </a:lnTo>
                      <a:lnTo>
                        <a:pt x="104" y="225"/>
                      </a:lnTo>
                      <a:lnTo>
                        <a:pt x="191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6" name="Freeform 530"/>
                <p:cNvSpPr>
                  <a:spLocks/>
                </p:cNvSpPr>
                <p:nvPr/>
              </p:nvSpPr>
              <p:spPr bwMode="auto">
                <a:xfrm>
                  <a:off x="1707" y="2777"/>
                  <a:ext cx="27" cy="32"/>
                </a:xfrm>
                <a:custGeom>
                  <a:avLst/>
                  <a:gdLst>
                    <a:gd name="T0" fmla="*/ 191 w 191"/>
                    <a:gd name="T1" fmla="*/ 51 h 225"/>
                    <a:gd name="T2" fmla="*/ 139 w 191"/>
                    <a:gd name="T3" fmla="*/ 26 h 225"/>
                    <a:gd name="T4" fmla="*/ 86 w 191"/>
                    <a:gd name="T5" fmla="*/ 0 h 225"/>
                    <a:gd name="T6" fmla="*/ 0 w 191"/>
                    <a:gd name="T7" fmla="*/ 174 h 225"/>
                    <a:gd name="T8" fmla="*/ 52 w 191"/>
                    <a:gd name="T9" fmla="*/ 200 h 225"/>
                    <a:gd name="T10" fmla="*/ 104 w 191"/>
                    <a:gd name="T11" fmla="*/ 225 h 225"/>
                    <a:gd name="T12" fmla="*/ 191 w 191"/>
                    <a:gd name="T13" fmla="*/ 51 h 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25"/>
                    <a:gd name="T23" fmla="*/ 191 w 191"/>
                    <a:gd name="T24" fmla="*/ 225 h 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25">
                      <a:moveTo>
                        <a:pt x="191" y="51"/>
                      </a:moveTo>
                      <a:lnTo>
                        <a:pt x="139" y="26"/>
                      </a:lnTo>
                      <a:lnTo>
                        <a:pt x="86" y="0"/>
                      </a:lnTo>
                      <a:lnTo>
                        <a:pt x="0" y="174"/>
                      </a:lnTo>
                      <a:lnTo>
                        <a:pt x="52" y="200"/>
                      </a:lnTo>
                      <a:lnTo>
                        <a:pt x="104" y="225"/>
                      </a:lnTo>
                      <a:lnTo>
                        <a:pt x="191" y="5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7" name="Freeform 531"/>
                <p:cNvSpPr>
                  <a:spLocks/>
                </p:cNvSpPr>
                <p:nvPr/>
              </p:nvSpPr>
              <p:spPr bwMode="auto">
                <a:xfrm>
                  <a:off x="1707" y="2802"/>
                  <a:ext cx="7" cy="3"/>
                </a:xfrm>
                <a:custGeom>
                  <a:avLst/>
                  <a:gdLst>
                    <a:gd name="T0" fmla="*/ 54 w 54"/>
                    <a:gd name="T1" fmla="*/ 26 h 26"/>
                    <a:gd name="T2" fmla="*/ 2 w 54"/>
                    <a:gd name="T3" fmla="*/ 0 h 26"/>
                    <a:gd name="T4" fmla="*/ 0 w 54"/>
                    <a:gd name="T5" fmla="*/ 8 h 26"/>
                    <a:gd name="T6" fmla="*/ 54 w 54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26"/>
                    <a:gd name="T14" fmla="*/ 54 w 54"/>
                    <a:gd name="T15" fmla="*/ 26 h 2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26">
                      <a:moveTo>
                        <a:pt x="54" y="26"/>
                      </a:moveTo>
                      <a:lnTo>
                        <a:pt x="2" y="0"/>
                      </a:lnTo>
                      <a:lnTo>
                        <a:pt x="0" y="8"/>
                      </a:lnTo>
                      <a:lnTo>
                        <a:pt x="54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8" name="Line 532"/>
                <p:cNvSpPr>
                  <a:spLocks noChangeShapeType="1"/>
                </p:cNvSpPr>
                <p:nvPr/>
              </p:nvSpPr>
              <p:spPr bwMode="auto">
                <a:xfrm flipH="1">
                  <a:off x="1707" y="280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69" name="Freeform 533"/>
                <p:cNvSpPr>
                  <a:spLocks/>
                </p:cNvSpPr>
                <p:nvPr/>
              </p:nvSpPr>
              <p:spPr bwMode="auto">
                <a:xfrm>
                  <a:off x="1697" y="2803"/>
                  <a:ext cx="25" cy="33"/>
                </a:xfrm>
                <a:custGeom>
                  <a:avLst/>
                  <a:gdLst>
                    <a:gd name="T0" fmla="*/ 174 w 174"/>
                    <a:gd name="T1" fmla="*/ 36 h 234"/>
                    <a:gd name="T2" fmla="*/ 120 w 174"/>
                    <a:gd name="T3" fmla="*/ 18 h 234"/>
                    <a:gd name="T4" fmla="*/ 66 w 174"/>
                    <a:gd name="T5" fmla="*/ 0 h 234"/>
                    <a:gd name="T6" fmla="*/ 0 w 174"/>
                    <a:gd name="T7" fmla="*/ 199 h 234"/>
                    <a:gd name="T8" fmla="*/ 55 w 174"/>
                    <a:gd name="T9" fmla="*/ 217 h 234"/>
                    <a:gd name="T10" fmla="*/ 109 w 174"/>
                    <a:gd name="T11" fmla="*/ 234 h 234"/>
                    <a:gd name="T12" fmla="*/ 174 w 174"/>
                    <a:gd name="T13" fmla="*/ 36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174" y="36"/>
                      </a:moveTo>
                      <a:lnTo>
                        <a:pt x="120" y="18"/>
                      </a:lnTo>
                      <a:lnTo>
                        <a:pt x="66" y="0"/>
                      </a:lnTo>
                      <a:lnTo>
                        <a:pt x="0" y="199"/>
                      </a:lnTo>
                      <a:lnTo>
                        <a:pt x="55" y="217"/>
                      </a:lnTo>
                      <a:lnTo>
                        <a:pt x="109" y="234"/>
                      </a:lnTo>
                      <a:lnTo>
                        <a:pt x="174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0" name="Freeform 534"/>
                <p:cNvSpPr>
                  <a:spLocks/>
                </p:cNvSpPr>
                <p:nvPr/>
              </p:nvSpPr>
              <p:spPr bwMode="auto">
                <a:xfrm>
                  <a:off x="1697" y="2803"/>
                  <a:ext cx="25" cy="33"/>
                </a:xfrm>
                <a:custGeom>
                  <a:avLst/>
                  <a:gdLst>
                    <a:gd name="T0" fmla="*/ 174 w 174"/>
                    <a:gd name="T1" fmla="*/ 36 h 234"/>
                    <a:gd name="T2" fmla="*/ 120 w 174"/>
                    <a:gd name="T3" fmla="*/ 18 h 234"/>
                    <a:gd name="T4" fmla="*/ 66 w 174"/>
                    <a:gd name="T5" fmla="*/ 0 h 234"/>
                    <a:gd name="T6" fmla="*/ 0 w 174"/>
                    <a:gd name="T7" fmla="*/ 199 h 234"/>
                    <a:gd name="T8" fmla="*/ 55 w 174"/>
                    <a:gd name="T9" fmla="*/ 217 h 234"/>
                    <a:gd name="T10" fmla="*/ 109 w 174"/>
                    <a:gd name="T11" fmla="*/ 234 h 234"/>
                    <a:gd name="T12" fmla="*/ 174 w 174"/>
                    <a:gd name="T13" fmla="*/ 36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174" y="36"/>
                      </a:moveTo>
                      <a:lnTo>
                        <a:pt x="120" y="18"/>
                      </a:lnTo>
                      <a:lnTo>
                        <a:pt x="66" y="0"/>
                      </a:lnTo>
                      <a:lnTo>
                        <a:pt x="0" y="199"/>
                      </a:lnTo>
                      <a:lnTo>
                        <a:pt x="55" y="217"/>
                      </a:lnTo>
                      <a:lnTo>
                        <a:pt x="109" y="234"/>
                      </a:lnTo>
                      <a:lnTo>
                        <a:pt x="174" y="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1" name="Freeform 535"/>
                <p:cNvSpPr>
                  <a:spLocks/>
                </p:cNvSpPr>
                <p:nvPr/>
              </p:nvSpPr>
              <p:spPr bwMode="auto">
                <a:xfrm>
                  <a:off x="1697" y="2831"/>
                  <a:ext cx="8" cy="3"/>
                </a:xfrm>
                <a:custGeom>
                  <a:avLst/>
                  <a:gdLst>
                    <a:gd name="T0" fmla="*/ 57 w 57"/>
                    <a:gd name="T1" fmla="*/ 18 h 18"/>
                    <a:gd name="T2" fmla="*/ 2 w 57"/>
                    <a:gd name="T3" fmla="*/ 0 h 18"/>
                    <a:gd name="T4" fmla="*/ 0 w 57"/>
                    <a:gd name="T5" fmla="*/ 7 h 18"/>
                    <a:gd name="T6" fmla="*/ 57 w 57"/>
                    <a:gd name="T7" fmla="*/ 18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8"/>
                    <a:gd name="T14" fmla="*/ 57 w 57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8">
                      <a:moveTo>
                        <a:pt x="57" y="18"/>
                      </a:move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57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2" name="Line 536"/>
                <p:cNvSpPr>
                  <a:spLocks noChangeShapeType="1"/>
                </p:cNvSpPr>
                <p:nvPr/>
              </p:nvSpPr>
              <p:spPr bwMode="auto">
                <a:xfrm flipH="1">
                  <a:off x="1697" y="283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3" name="Freeform 537"/>
                <p:cNvSpPr>
                  <a:spLocks/>
                </p:cNvSpPr>
                <p:nvPr/>
              </p:nvSpPr>
              <p:spPr bwMode="auto">
                <a:xfrm>
                  <a:off x="1691" y="2832"/>
                  <a:ext cx="22" cy="34"/>
                </a:xfrm>
                <a:custGeom>
                  <a:avLst/>
                  <a:gdLst>
                    <a:gd name="T0" fmla="*/ 155 w 155"/>
                    <a:gd name="T1" fmla="*/ 22 h 239"/>
                    <a:gd name="T2" fmla="*/ 99 w 155"/>
                    <a:gd name="T3" fmla="*/ 11 h 239"/>
                    <a:gd name="T4" fmla="*/ 42 w 155"/>
                    <a:gd name="T5" fmla="*/ 0 h 239"/>
                    <a:gd name="T6" fmla="*/ 0 w 155"/>
                    <a:gd name="T7" fmla="*/ 217 h 239"/>
                    <a:gd name="T8" fmla="*/ 56 w 155"/>
                    <a:gd name="T9" fmla="*/ 228 h 239"/>
                    <a:gd name="T10" fmla="*/ 113 w 155"/>
                    <a:gd name="T11" fmla="*/ 239 h 239"/>
                    <a:gd name="T12" fmla="*/ 155 w 155"/>
                    <a:gd name="T13" fmla="*/ 22 h 2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239"/>
                    <a:gd name="T23" fmla="*/ 155 w 155"/>
                    <a:gd name="T24" fmla="*/ 239 h 2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239">
                      <a:moveTo>
                        <a:pt x="155" y="22"/>
                      </a:moveTo>
                      <a:lnTo>
                        <a:pt x="99" y="11"/>
                      </a:lnTo>
                      <a:lnTo>
                        <a:pt x="42" y="0"/>
                      </a:lnTo>
                      <a:lnTo>
                        <a:pt x="0" y="217"/>
                      </a:lnTo>
                      <a:lnTo>
                        <a:pt x="56" y="228"/>
                      </a:lnTo>
                      <a:lnTo>
                        <a:pt x="113" y="239"/>
                      </a:lnTo>
                      <a:lnTo>
                        <a:pt x="155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4" name="Freeform 538"/>
                <p:cNvSpPr>
                  <a:spLocks/>
                </p:cNvSpPr>
                <p:nvPr/>
              </p:nvSpPr>
              <p:spPr bwMode="auto">
                <a:xfrm>
                  <a:off x="1691" y="2832"/>
                  <a:ext cx="22" cy="34"/>
                </a:xfrm>
                <a:custGeom>
                  <a:avLst/>
                  <a:gdLst>
                    <a:gd name="T0" fmla="*/ 155 w 155"/>
                    <a:gd name="T1" fmla="*/ 22 h 239"/>
                    <a:gd name="T2" fmla="*/ 99 w 155"/>
                    <a:gd name="T3" fmla="*/ 11 h 239"/>
                    <a:gd name="T4" fmla="*/ 42 w 155"/>
                    <a:gd name="T5" fmla="*/ 0 h 239"/>
                    <a:gd name="T6" fmla="*/ 0 w 155"/>
                    <a:gd name="T7" fmla="*/ 217 h 239"/>
                    <a:gd name="T8" fmla="*/ 56 w 155"/>
                    <a:gd name="T9" fmla="*/ 228 h 239"/>
                    <a:gd name="T10" fmla="*/ 113 w 155"/>
                    <a:gd name="T11" fmla="*/ 239 h 239"/>
                    <a:gd name="T12" fmla="*/ 155 w 155"/>
                    <a:gd name="T13" fmla="*/ 22 h 2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239"/>
                    <a:gd name="T23" fmla="*/ 155 w 155"/>
                    <a:gd name="T24" fmla="*/ 239 h 2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239">
                      <a:moveTo>
                        <a:pt x="155" y="22"/>
                      </a:moveTo>
                      <a:lnTo>
                        <a:pt x="99" y="11"/>
                      </a:lnTo>
                      <a:lnTo>
                        <a:pt x="42" y="0"/>
                      </a:lnTo>
                      <a:lnTo>
                        <a:pt x="0" y="217"/>
                      </a:lnTo>
                      <a:lnTo>
                        <a:pt x="56" y="228"/>
                      </a:lnTo>
                      <a:lnTo>
                        <a:pt x="113" y="239"/>
                      </a:lnTo>
                      <a:lnTo>
                        <a:pt x="155" y="2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5" name="Freeform 539"/>
                <p:cNvSpPr>
                  <a:spLocks/>
                </p:cNvSpPr>
                <p:nvPr/>
              </p:nvSpPr>
              <p:spPr bwMode="auto">
                <a:xfrm>
                  <a:off x="1691" y="2863"/>
                  <a:ext cx="8" cy="2"/>
                </a:xfrm>
                <a:custGeom>
                  <a:avLst/>
                  <a:gdLst>
                    <a:gd name="T0" fmla="*/ 57 w 57"/>
                    <a:gd name="T1" fmla="*/ 11 h 11"/>
                    <a:gd name="T2" fmla="*/ 1 w 57"/>
                    <a:gd name="T3" fmla="*/ 0 h 11"/>
                    <a:gd name="T4" fmla="*/ 0 w 57"/>
                    <a:gd name="T5" fmla="*/ 7 h 11"/>
                    <a:gd name="T6" fmla="*/ 57 w 57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1"/>
                    <a:gd name="T14" fmla="*/ 57 w 57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1">
                      <a:moveTo>
                        <a:pt x="57" y="11"/>
                      </a:move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57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6" name="Line 540"/>
                <p:cNvSpPr>
                  <a:spLocks noChangeShapeType="1"/>
                </p:cNvSpPr>
                <p:nvPr/>
              </p:nvSpPr>
              <p:spPr bwMode="auto">
                <a:xfrm flipH="1">
                  <a:off x="1691" y="286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7" name="Freeform 541"/>
                <p:cNvSpPr>
                  <a:spLocks/>
                </p:cNvSpPr>
                <p:nvPr/>
              </p:nvSpPr>
              <p:spPr bwMode="auto">
                <a:xfrm>
                  <a:off x="1688" y="2864"/>
                  <a:ext cx="19" cy="34"/>
                </a:xfrm>
                <a:custGeom>
                  <a:avLst/>
                  <a:gdLst>
                    <a:gd name="T0" fmla="*/ 134 w 134"/>
                    <a:gd name="T1" fmla="*/ 9 h 237"/>
                    <a:gd name="T2" fmla="*/ 76 w 134"/>
                    <a:gd name="T3" fmla="*/ 4 h 237"/>
                    <a:gd name="T4" fmla="*/ 19 w 134"/>
                    <a:gd name="T5" fmla="*/ 0 h 237"/>
                    <a:gd name="T6" fmla="*/ 0 w 134"/>
                    <a:gd name="T7" fmla="*/ 228 h 237"/>
                    <a:gd name="T8" fmla="*/ 57 w 134"/>
                    <a:gd name="T9" fmla="*/ 233 h 237"/>
                    <a:gd name="T10" fmla="*/ 115 w 134"/>
                    <a:gd name="T11" fmla="*/ 237 h 237"/>
                    <a:gd name="T12" fmla="*/ 134 w 134"/>
                    <a:gd name="T13" fmla="*/ 9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237"/>
                    <a:gd name="T23" fmla="*/ 134 w 134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237">
                      <a:moveTo>
                        <a:pt x="134" y="9"/>
                      </a:moveTo>
                      <a:lnTo>
                        <a:pt x="76" y="4"/>
                      </a:lnTo>
                      <a:lnTo>
                        <a:pt x="19" y="0"/>
                      </a:lnTo>
                      <a:lnTo>
                        <a:pt x="0" y="228"/>
                      </a:lnTo>
                      <a:lnTo>
                        <a:pt x="57" y="233"/>
                      </a:lnTo>
                      <a:lnTo>
                        <a:pt x="115" y="237"/>
                      </a:lnTo>
                      <a:lnTo>
                        <a:pt x="134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8" name="Freeform 542"/>
                <p:cNvSpPr>
                  <a:spLocks/>
                </p:cNvSpPr>
                <p:nvPr/>
              </p:nvSpPr>
              <p:spPr bwMode="auto">
                <a:xfrm>
                  <a:off x="1688" y="2864"/>
                  <a:ext cx="19" cy="34"/>
                </a:xfrm>
                <a:custGeom>
                  <a:avLst/>
                  <a:gdLst>
                    <a:gd name="T0" fmla="*/ 134 w 134"/>
                    <a:gd name="T1" fmla="*/ 9 h 237"/>
                    <a:gd name="T2" fmla="*/ 76 w 134"/>
                    <a:gd name="T3" fmla="*/ 4 h 237"/>
                    <a:gd name="T4" fmla="*/ 19 w 134"/>
                    <a:gd name="T5" fmla="*/ 0 h 237"/>
                    <a:gd name="T6" fmla="*/ 0 w 134"/>
                    <a:gd name="T7" fmla="*/ 228 h 237"/>
                    <a:gd name="T8" fmla="*/ 57 w 134"/>
                    <a:gd name="T9" fmla="*/ 233 h 237"/>
                    <a:gd name="T10" fmla="*/ 115 w 134"/>
                    <a:gd name="T11" fmla="*/ 237 h 237"/>
                    <a:gd name="T12" fmla="*/ 134 w 134"/>
                    <a:gd name="T13" fmla="*/ 9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237"/>
                    <a:gd name="T23" fmla="*/ 134 w 134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237">
                      <a:moveTo>
                        <a:pt x="134" y="9"/>
                      </a:moveTo>
                      <a:lnTo>
                        <a:pt x="76" y="4"/>
                      </a:lnTo>
                      <a:lnTo>
                        <a:pt x="19" y="0"/>
                      </a:lnTo>
                      <a:lnTo>
                        <a:pt x="0" y="228"/>
                      </a:lnTo>
                      <a:lnTo>
                        <a:pt x="57" y="233"/>
                      </a:lnTo>
                      <a:lnTo>
                        <a:pt x="115" y="237"/>
                      </a:lnTo>
                      <a:lnTo>
                        <a:pt x="134" y="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79" name="Freeform 543"/>
                <p:cNvSpPr>
                  <a:spLocks/>
                </p:cNvSpPr>
                <p:nvPr/>
              </p:nvSpPr>
              <p:spPr bwMode="auto">
                <a:xfrm>
                  <a:off x="1688" y="2897"/>
                  <a:ext cx="8" cy="1"/>
                </a:xfrm>
                <a:custGeom>
                  <a:avLst/>
                  <a:gdLst>
                    <a:gd name="T0" fmla="*/ 57 w 57"/>
                    <a:gd name="T1" fmla="*/ 5 h 7"/>
                    <a:gd name="T2" fmla="*/ 0 w 57"/>
                    <a:gd name="T3" fmla="*/ 0 h 7"/>
                    <a:gd name="T4" fmla="*/ 0 w 57"/>
                    <a:gd name="T5" fmla="*/ 7 h 7"/>
                    <a:gd name="T6" fmla="*/ 57 w 57"/>
                    <a:gd name="T7" fmla="*/ 5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7"/>
                    <a:gd name="T14" fmla="*/ 57 w 57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7">
                      <a:moveTo>
                        <a:pt x="57" y="5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5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0" name="Line 544"/>
                <p:cNvSpPr>
                  <a:spLocks noChangeShapeType="1"/>
                </p:cNvSpPr>
                <p:nvPr/>
              </p:nvSpPr>
              <p:spPr bwMode="auto">
                <a:xfrm>
                  <a:off x="1688" y="289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1" name="Freeform 545"/>
                <p:cNvSpPr>
                  <a:spLocks/>
                </p:cNvSpPr>
                <p:nvPr/>
              </p:nvSpPr>
              <p:spPr bwMode="auto">
                <a:xfrm>
                  <a:off x="1688" y="2897"/>
                  <a:ext cx="18" cy="34"/>
                </a:xfrm>
                <a:custGeom>
                  <a:avLst/>
                  <a:gdLst>
                    <a:gd name="T0" fmla="*/ 115 w 122"/>
                    <a:gd name="T1" fmla="*/ 0 h 234"/>
                    <a:gd name="T2" fmla="*/ 57 w 122"/>
                    <a:gd name="T3" fmla="*/ 2 h 234"/>
                    <a:gd name="T4" fmla="*/ 0 w 122"/>
                    <a:gd name="T5" fmla="*/ 4 h 234"/>
                    <a:gd name="T6" fmla="*/ 6 w 122"/>
                    <a:gd name="T7" fmla="*/ 234 h 234"/>
                    <a:gd name="T8" fmla="*/ 64 w 122"/>
                    <a:gd name="T9" fmla="*/ 232 h 234"/>
                    <a:gd name="T10" fmla="*/ 122 w 122"/>
                    <a:gd name="T11" fmla="*/ 230 h 234"/>
                    <a:gd name="T12" fmla="*/ 115 w 122"/>
                    <a:gd name="T13" fmla="*/ 0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115" y="0"/>
                      </a:moveTo>
                      <a:lnTo>
                        <a:pt x="57" y="2"/>
                      </a:lnTo>
                      <a:lnTo>
                        <a:pt x="0" y="4"/>
                      </a:lnTo>
                      <a:lnTo>
                        <a:pt x="6" y="234"/>
                      </a:lnTo>
                      <a:lnTo>
                        <a:pt x="64" y="232"/>
                      </a:lnTo>
                      <a:lnTo>
                        <a:pt x="122" y="230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2" name="Freeform 546"/>
                <p:cNvSpPr>
                  <a:spLocks/>
                </p:cNvSpPr>
                <p:nvPr/>
              </p:nvSpPr>
              <p:spPr bwMode="auto">
                <a:xfrm>
                  <a:off x="1688" y="2897"/>
                  <a:ext cx="18" cy="34"/>
                </a:xfrm>
                <a:custGeom>
                  <a:avLst/>
                  <a:gdLst>
                    <a:gd name="T0" fmla="*/ 115 w 122"/>
                    <a:gd name="T1" fmla="*/ 0 h 234"/>
                    <a:gd name="T2" fmla="*/ 57 w 122"/>
                    <a:gd name="T3" fmla="*/ 2 h 234"/>
                    <a:gd name="T4" fmla="*/ 0 w 122"/>
                    <a:gd name="T5" fmla="*/ 4 h 234"/>
                    <a:gd name="T6" fmla="*/ 6 w 122"/>
                    <a:gd name="T7" fmla="*/ 234 h 234"/>
                    <a:gd name="T8" fmla="*/ 64 w 122"/>
                    <a:gd name="T9" fmla="*/ 232 h 234"/>
                    <a:gd name="T10" fmla="*/ 122 w 122"/>
                    <a:gd name="T11" fmla="*/ 230 h 234"/>
                    <a:gd name="T12" fmla="*/ 115 w 122"/>
                    <a:gd name="T13" fmla="*/ 0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115" y="0"/>
                      </a:moveTo>
                      <a:lnTo>
                        <a:pt x="57" y="2"/>
                      </a:lnTo>
                      <a:lnTo>
                        <a:pt x="0" y="4"/>
                      </a:lnTo>
                      <a:lnTo>
                        <a:pt x="6" y="234"/>
                      </a:lnTo>
                      <a:lnTo>
                        <a:pt x="64" y="232"/>
                      </a:lnTo>
                      <a:lnTo>
                        <a:pt x="122" y="230"/>
                      </a:lnTo>
                      <a:lnTo>
                        <a:pt x="11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3" name="Freeform 547"/>
                <p:cNvSpPr>
                  <a:spLocks/>
                </p:cNvSpPr>
                <p:nvPr/>
              </p:nvSpPr>
              <p:spPr bwMode="auto">
                <a:xfrm>
                  <a:off x="1689" y="2930"/>
                  <a:ext cx="8" cy="2"/>
                </a:xfrm>
                <a:custGeom>
                  <a:avLst/>
                  <a:gdLst>
                    <a:gd name="T0" fmla="*/ 58 w 58"/>
                    <a:gd name="T1" fmla="*/ 0 h 8"/>
                    <a:gd name="T2" fmla="*/ 0 w 58"/>
                    <a:gd name="T3" fmla="*/ 2 h 8"/>
                    <a:gd name="T4" fmla="*/ 0 w 58"/>
                    <a:gd name="T5" fmla="*/ 8 h 8"/>
                    <a:gd name="T6" fmla="*/ 58 w 58"/>
                    <a:gd name="T7" fmla="*/ 0 h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8"/>
                    <a:gd name="T14" fmla="*/ 58 w 58"/>
                    <a:gd name="T15" fmla="*/ 8 h 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8">
                      <a:moveTo>
                        <a:pt x="58" y="0"/>
                      </a:move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4" name="Line 548"/>
                <p:cNvSpPr>
                  <a:spLocks noChangeShapeType="1"/>
                </p:cNvSpPr>
                <p:nvPr/>
              </p:nvSpPr>
              <p:spPr bwMode="auto">
                <a:xfrm>
                  <a:off x="1689" y="293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5" name="Freeform 549"/>
                <p:cNvSpPr>
                  <a:spLocks/>
                </p:cNvSpPr>
                <p:nvPr/>
              </p:nvSpPr>
              <p:spPr bwMode="auto">
                <a:xfrm>
                  <a:off x="1689" y="2929"/>
                  <a:ext cx="21" cy="35"/>
                </a:xfrm>
                <a:custGeom>
                  <a:avLst/>
                  <a:gdLst>
                    <a:gd name="T0" fmla="*/ 116 w 146"/>
                    <a:gd name="T1" fmla="*/ 0 h 240"/>
                    <a:gd name="T2" fmla="*/ 58 w 146"/>
                    <a:gd name="T3" fmla="*/ 8 h 240"/>
                    <a:gd name="T4" fmla="*/ 0 w 146"/>
                    <a:gd name="T5" fmla="*/ 16 h 240"/>
                    <a:gd name="T6" fmla="*/ 30 w 146"/>
                    <a:gd name="T7" fmla="*/ 240 h 240"/>
                    <a:gd name="T8" fmla="*/ 88 w 146"/>
                    <a:gd name="T9" fmla="*/ 232 h 240"/>
                    <a:gd name="T10" fmla="*/ 146 w 146"/>
                    <a:gd name="T11" fmla="*/ 224 h 240"/>
                    <a:gd name="T12" fmla="*/ 116 w 146"/>
                    <a:gd name="T13" fmla="*/ 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240"/>
                    <a:gd name="T23" fmla="*/ 146 w 14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240">
                      <a:moveTo>
                        <a:pt x="116" y="0"/>
                      </a:moveTo>
                      <a:lnTo>
                        <a:pt x="58" y="8"/>
                      </a:lnTo>
                      <a:lnTo>
                        <a:pt x="0" y="16"/>
                      </a:lnTo>
                      <a:lnTo>
                        <a:pt x="30" y="240"/>
                      </a:lnTo>
                      <a:lnTo>
                        <a:pt x="88" y="232"/>
                      </a:lnTo>
                      <a:lnTo>
                        <a:pt x="146" y="224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6" name="Freeform 550"/>
                <p:cNvSpPr>
                  <a:spLocks/>
                </p:cNvSpPr>
                <p:nvPr/>
              </p:nvSpPr>
              <p:spPr bwMode="auto">
                <a:xfrm>
                  <a:off x="1689" y="2929"/>
                  <a:ext cx="21" cy="35"/>
                </a:xfrm>
                <a:custGeom>
                  <a:avLst/>
                  <a:gdLst>
                    <a:gd name="T0" fmla="*/ 116 w 146"/>
                    <a:gd name="T1" fmla="*/ 0 h 240"/>
                    <a:gd name="T2" fmla="*/ 58 w 146"/>
                    <a:gd name="T3" fmla="*/ 8 h 240"/>
                    <a:gd name="T4" fmla="*/ 0 w 146"/>
                    <a:gd name="T5" fmla="*/ 16 h 240"/>
                    <a:gd name="T6" fmla="*/ 30 w 146"/>
                    <a:gd name="T7" fmla="*/ 240 h 240"/>
                    <a:gd name="T8" fmla="*/ 88 w 146"/>
                    <a:gd name="T9" fmla="*/ 232 h 240"/>
                    <a:gd name="T10" fmla="*/ 146 w 146"/>
                    <a:gd name="T11" fmla="*/ 224 h 240"/>
                    <a:gd name="T12" fmla="*/ 116 w 146"/>
                    <a:gd name="T13" fmla="*/ 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240"/>
                    <a:gd name="T23" fmla="*/ 146 w 14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240">
                      <a:moveTo>
                        <a:pt x="116" y="0"/>
                      </a:moveTo>
                      <a:lnTo>
                        <a:pt x="58" y="8"/>
                      </a:lnTo>
                      <a:lnTo>
                        <a:pt x="0" y="16"/>
                      </a:lnTo>
                      <a:lnTo>
                        <a:pt x="30" y="240"/>
                      </a:lnTo>
                      <a:lnTo>
                        <a:pt x="88" y="232"/>
                      </a:lnTo>
                      <a:lnTo>
                        <a:pt x="146" y="224"/>
                      </a:lnTo>
                      <a:lnTo>
                        <a:pt x="11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7" name="Freeform 551"/>
                <p:cNvSpPr>
                  <a:spLocks/>
                </p:cNvSpPr>
                <p:nvPr/>
              </p:nvSpPr>
              <p:spPr bwMode="auto">
                <a:xfrm>
                  <a:off x="1693" y="2962"/>
                  <a:ext cx="9" cy="2"/>
                </a:xfrm>
                <a:custGeom>
                  <a:avLst/>
                  <a:gdLst>
                    <a:gd name="T0" fmla="*/ 58 w 58"/>
                    <a:gd name="T1" fmla="*/ 0 h 14"/>
                    <a:gd name="T2" fmla="*/ 0 w 58"/>
                    <a:gd name="T3" fmla="*/ 8 h 14"/>
                    <a:gd name="T4" fmla="*/ 3 w 58"/>
                    <a:gd name="T5" fmla="*/ 14 h 14"/>
                    <a:gd name="T6" fmla="*/ 58 w 58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4"/>
                    <a:gd name="T14" fmla="*/ 58 w 58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4">
                      <a:moveTo>
                        <a:pt x="58" y="0"/>
                      </a:moveTo>
                      <a:lnTo>
                        <a:pt x="0" y="8"/>
                      </a:lnTo>
                      <a:lnTo>
                        <a:pt x="3" y="14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8" name="Line 552"/>
                <p:cNvSpPr>
                  <a:spLocks noChangeShapeType="1"/>
                </p:cNvSpPr>
                <p:nvPr/>
              </p:nvSpPr>
              <p:spPr bwMode="auto">
                <a:xfrm>
                  <a:off x="1693" y="296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89" name="Freeform 553"/>
                <p:cNvSpPr>
                  <a:spLocks/>
                </p:cNvSpPr>
                <p:nvPr/>
              </p:nvSpPr>
              <p:spPr bwMode="auto">
                <a:xfrm>
                  <a:off x="1694" y="2960"/>
                  <a:ext cx="23" cy="34"/>
                </a:xfrm>
                <a:custGeom>
                  <a:avLst/>
                  <a:gdLst>
                    <a:gd name="T0" fmla="*/ 111 w 165"/>
                    <a:gd name="T1" fmla="*/ 0 h 237"/>
                    <a:gd name="T2" fmla="*/ 55 w 165"/>
                    <a:gd name="T3" fmla="*/ 14 h 237"/>
                    <a:gd name="T4" fmla="*/ 0 w 165"/>
                    <a:gd name="T5" fmla="*/ 28 h 237"/>
                    <a:gd name="T6" fmla="*/ 54 w 165"/>
                    <a:gd name="T7" fmla="*/ 237 h 237"/>
                    <a:gd name="T8" fmla="*/ 110 w 165"/>
                    <a:gd name="T9" fmla="*/ 223 h 237"/>
                    <a:gd name="T10" fmla="*/ 165 w 165"/>
                    <a:gd name="T11" fmla="*/ 208 h 237"/>
                    <a:gd name="T12" fmla="*/ 111 w 165"/>
                    <a:gd name="T13" fmla="*/ 0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237"/>
                    <a:gd name="T23" fmla="*/ 165 w 165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237">
                      <a:moveTo>
                        <a:pt x="111" y="0"/>
                      </a:moveTo>
                      <a:lnTo>
                        <a:pt x="55" y="14"/>
                      </a:lnTo>
                      <a:lnTo>
                        <a:pt x="0" y="28"/>
                      </a:lnTo>
                      <a:lnTo>
                        <a:pt x="54" y="237"/>
                      </a:lnTo>
                      <a:lnTo>
                        <a:pt x="110" y="223"/>
                      </a:lnTo>
                      <a:lnTo>
                        <a:pt x="165" y="208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0" name="Freeform 554"/>
                <p:cNvSpPr>
                  <a:spLocks/>
                </p:cNvSpPr>
                <p:nvPr/>
              </p:nvSpPr>
              <p:spPr bwMode="auto">
                <a:xfrm>
                  <a:off x="1694" y="2960"/>
                  <a:ext cx="23" cy="34"/>
                </a:xfrm>
                <a:custGeom>
                  <a:avLst/>
                  <a:gdLst>
                    <a:gd name="T0" fmla="*/ 111 w 165"/>
                    <a:gd name="T1" fmla="*/ 0 h 237"/>
                    <a:gd name="T2" fmla="*/ 55 w 165"/>
                    <a:gd name="T3" fmla="*/ 14 h 237"/>
                    <a:gd name="T4" fmla="*/ 0 w 165"/>
                    <a:gd name="T5" fmla="*/ 28 h 237"/>
                    <a:gd name="T6" fmla="*/ 54 w 165"/>
                    <a:gd name="T7" fmla="*/ 237 h 237"/>
                    <a:gd name="T8" fmla="*/ 110 w 165"/>
                    <a:gd name="T9" fmla="*/ 223 h 237"/>
                    <a:gd name="T10" fmla="*/ 165 w 165"/>
                    <a:gd name="T11" fmla="*/ 208 h 237"/>
                    <a:gd name="T12" fmla="*/ 111 w 165"/>
                    <a:gd name="T13" fmla="*/ 0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237"/>
                    <a:gd name="T23" fmla="*/ 165 w 165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237">
                      <a:moveTo>
                        <a:pt x="111" y="0"/>
                      </a:moveTo>
                      <a:lnTo>
                        <a:pt x="55" y="14"/>
                      </a:lnTo>
                      <a:lnTo>
                        <a:pt x="0" y="28"/>
                      </a:lnTo>
                      <a:lnTo>
                        <a:pt x="54" y="237"/>
                      </a:lnTo>
                      <a:lnTo>
                        <a:pt x="110" y="223"/>
                      </a:lnTo>
                      <a:lnTo>
                        <a:pt x="165" y="208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1" name="Freeform 555"/>
                <p:cNvSpPr>
                  <a:spLocks/>
                </p:cNvSpPr>
                <p:nvPr/>
              </p:nvSpPr>
              <p:spPr bwMode="auto">
                <a:xfrm>
                  <a:off x="1701" y="2992"/>
                  <a:ext cx="8" cy="3"/>
                </a:xfrm>
                <a:custGeom>
                  <a:avLst/>
                  <a:gdLst>
                    <a:gd name="T0" fmla="*/ 56 w 56"/>
                    <a:gd name="T1" fmla="*/ 0 h 22"/>
                    <a:gd name="T2" fmla="*/ 0 w 56"/>
                    <a:gd name="T3" fmla="*/ 14 h 22"/>
                    <a:gd name="T4" fmla="*/ 2 w 56"/>
                    <a:gd name="T5" fmla="*/ 22 h 22"/>
                    <a:gd name="T6" fmla="*/ 56 w 56"/>
                    <a:gd name="T7" fmla="*/ 0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2"/>
                    <a:gd name="T14" fmla="*/ 56 w 56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2">
                      <a:moveTo>
                        <a:pt x="56" y="0"/>
                      </a:moveTo>
                      <a:lnTo>
                        <a:pt x="0" y="14"/>
                      </a:lnTo>
                      <a:lnTo>
                        <a:pt x="2" y="22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2" name="Line 556"/>
                <p:cNvSpPr>
                  <a:spLocks noChangeShapeType="1"/>
                </p:cNvSpPr>
                <p:nvPr/>
              </p:nvSpPr>
              <p:spPr bwMode="auto">
                <a:xfrm>
                  <a:off x="1701" y="299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3" name="Freeform 557"/>
                <p:cNvSpPr>
                  <a:spLocks/>
                </p:cNvSpPr>
                <p:nvPr/>
              </p:nvSpPr>
              <p:spPr bwMode="auto">
                <a:xfrm>
                  <a:off x="1702" y="2989"/>
                  <a:ext cx="26" cy="33"/>
                </a:xfrm>
                <a:custGeom>
                  <a:avLst/>
                  <a:gdLst>
                    <a:gd name="T0" fmla="*/ 107 w 183"/>
                    <a:gd name="T1" fmla="*/ 0 h 232"/>
                    <a:gd name="T2" fmla="*/ 54 w 183"/>
                    <a:gd name="T3" fmla="*/ 22 h 232"/>
                    <a:gd name="T4" fmla="*/ 0 w 183"/>
                    <a:gd name="T5" fmla="*/ 44 h 232"/>
                    <a:gd name="T6" fmla="*/ 77 w 183"/>
                    <a:gd name="T7" fmla="*/ 232 h 232"/>
                    <a:gd name="T8" fmla="*/ 130 w 183"/>
                    <a:gd name="T9" fmla="*/ 209 h 232"/>
                    <a:gd name="T10" fmla="*/ 183 w 183"/>
                    <a:gd name="T11" fmla="*/ 187 h 232"/>
                    <a:gd name="T12" fmla="*/ 107 w 183"/>
                    <a:gd name="T13" fmla="*/ 0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32"/>
                    <a:gd name="T23" fmla="*/ 183 w 183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32">
                      <a:moveTo>
                        <a:pt x="107" y="0"/>
                      </a:moveTo>
                      <a:lnTo>
                        <a:pt x="54" y="22"/>
                      </a:lnTo>
                      <a:lnTo>
                        <a:pt x="0" y="44"/>
                      </a:lnTo>
                      <a:lnTo>
                        <a:pt x="77" y="232"/>
                      </a:lnTo>
                      <a:lnTo>
                        <a:pt x="130" y="209"/>
                      </a:lnTo>
                      <a:lnTo>
                        <a:pt x="183" y="187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4" name="Freeform 558"/>
                <p:cNvSpPr>
                  <a:spLocks/>
                </p:cNvSpPr>
                <p:nvPr/>
              </p:nvSpPr>
              <p:spPr bwMode="auto">
                <a:xfrm>
                  <a:off x="1702" y="2989"/>
                  <a:ext cx="26" cy="33"/>
                </a:xfrm>
                <a:custGeom>
                  <a:avLst/>
                  <a:gdLst>
                    <a:gd name="T0" fmla="*/ 107 w 183"/>
                    <a:gd name="T1" fmla="*/ 0 h 232"/>
                    <a:gd name="T2" fmla="*/ 54 w 183"/>
                    <a:gd name="T3" fmla="*/ 22 h 232"/>
                    <a:gd name="T4" fmla="*/ 0 w 183"/>
                    <a:gd name="T5" fmla="*/ 44 h 232"/>
                    <a:gd name="T6" fmla="*/ 77 w 183"/>
                    <a:gd name="T7" fmla="*/ 232 h 232"/>
                    <a:gd name="T8" fmla="*/ 130 w 183"/>
                    <a:gd name="T9" fmla="*/ 209 h 232"/>
                    <a:gd name="T10" fmla="*/ 183 w 183"/>
                    <a:gd name="T11" fmla="*/ 187 h 232"/>
                    <a:gd name="T12" fmla="*/ 107 w 183"/>
                    <a:gd name="T13" fmla="*/ 0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32"/>
                    <a:gd name="T23" fmla="*/ 183 w 183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32">
                      <a:moveTo>
                        <a:pt x="107" y="0"/>
                      </a:moveTo>
                      <a:lnTo>
                        <a:pt x="54" y="22"/>
                      </a:lnTo>
                      <a:lnTo>
                        <a:pt x="0" y="44"/>
                      </a:lnTo>
                      <a:lnTo>
                        <a:pt x="77" y="232"/>
                      </a:lnTo>
                      <a:lnTo>
                        <a:pt x="130" y="209"/>
                      </a:lnTo>
                      <a:lnTo>
                        <a:pt x="183" y="187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5" name="Freeform 559"/>
                <p:cNvSpPr>
                  <a:spLocks/>
                </p:cNvSpPr>
                <p:nvPr/>
              </p:nvSpPr>
              <p:spPr bwMode="auto">
                <a:xfrm>
                  <a:off x="1713" y="3019"/>
                  <a:ext cx="7" cy="4"/>
                </a:xfrm>
                <a:custGeom>
                  <a:avLst/>
                  <a:gdLst>
                    <a:gd name="T0" fmla="*/ 53 w 53"/>
                    <a:gd name="T1" fmla="*/ 0 h 30"/>
                    <a:gd name="T2" fmla="*/ 0 w 53"/>
                    <a:gd name="T3" fmla="*/ 23 h 30"/>
                    <a:gd name="T4" fmla="*/ 3 w 53"/>
                    <a:gd name="T5" fmla="*/ 30 h 30"/>
                    <a:gd name="T6" fmla="*/ 53 w 53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0"/>
                    <a:gd name="T14" fmla="*/ 53 w 53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0">
                      <a:moveTo>
                        <a:pt x="53" y="0"/>
                      </a:moveTo>
                      <a:lnTo>
                        <a:pt x="0" y="23"/>
                      </a:lnTo>
                      <a:lnTo>
                        <a:pt x="3" y="3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6" name="Line 560"/>
                <p:cNvSpPr>
                  <a:spLocks noChangeShapeType="1"/>
                </p:cNvSpPr>
                <p:nvPr/>
              </p:nvSpPr>
              <p:spPr bwMode="auto">
                <a:xfrm>
                  <a:off x="1713" y="30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7" name="Freeform 561"/>
                <p:cNvSpPr>
                  <a:spLocks/>
                </p:cNvSpPr>
                <p:nvPr/>
              </p:nvSpPr>
              <p:spPr bwMode="auto">
                <a:xfrm>
                  <a:off x="1713" y="3015"/>
                  <a:ext cx="28" cy="31"/>
                </a:xfrm>
                <a:custGeom>
                  <a:avLst/>
                  <a:gdLst>
                    <a:gd name="T0" fmla="*/ 100 w 194"/>
                    <a:gd name="T1" fmla="*/ 0 h 219"/>
                    <a:gd name="T2" fmla="*/ 50 w 194"/>
                    <a:gd name="T3" fmla="*/ 30 h 219"/>
                    <a:gd name="T4" fmla="*/ 0 w 194"/>
                    <a:gd name="T5" fmla="*/ 60 h 219"/>
                    <a:gd name="T6" fmla="*/ 95 w 194"/>
                    <a:gd name="T7" fmla="*/ 219 h 219"/>
                    <a:gd name="T8" fmla="*/ 144 w 194"/>
                    <a:gd name="T9" fmla="*/ 189 h 219"/>
                    <a:gd name="T10" fmla="*/ 194 w 194"/>
                    <a:gd name="T11" fmla="*/ 159 h 219"/>
                    <a:gd name="T12" fmla="*/ 100 w 194"/>
                    <a:gd name="T13" fmla="*/ 0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9"/>
                    <a:gd name="T23" fmla="*/ 194 w 194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9">
                      <a:moveTo>
                        <a:pt x="100" y="0"/>
                      </a:moveTo>
                      <a:lnTo>
                        <a:pt x="50" y="30"/>
                      </a:lnTo>
                      <a:lnTo>
                        <a:pt x="0" y="60"/>
                      </a:lnTo>
                      <a:lnTo>
                        <a:pt x="95" y="219"/>
                      </a:lnTo>
                      <a:lnTo>
                        <a:pt x="144" y="189"/>
                      </a:lnTo>
                      <a:lnTo>
                        <a:pt x="194" y="159"/>
                      </a:lnTo>
                      <a:lnTo>
                        <a:pt x="1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8" name="Freeform 562"/>
                <p:cNvSpPr>
                  <a:spLocks/>
                </p:cNvSpPr>
                <p:nvPr/>
              </p:nvSpPr>
              <p:spPr bwMode="auto">
                <a:xfrm>
                  <a:off x="1713" y="3015"/>
                  <a:ext cx="28" cy="31"/>
                </a:xfrm>
                <a:custGeom>
                  <a:avLst/>
                  <a:gdLst>
                    <a:gd name="T0" fmla="*/ 100 w 194"/>
                    <a:gd name="T1" fmla="*/ 0 h 219"/>
                    <a:gd name="T2" fmla="*/ 50 w 194"/>
                    <a:gd name="T3" fmla="*/ 30 h 219"/>
                    <a:gd name="T4" fmla="*/ 0 w 194"/>
                    <a:gd name="T5" fmla="*/ 60 h 219"/>
                    <a:gd name="T6" fmla="*/ 95 w 194"/>
                    <a:gd name="T7" fmla="*/ 219 h 219"/>
                    <a:gd name="T8" fmla="*/ 144 w 194"/>
                    <a:gd name="T9" fmla="*/ 189 h 219"/>
                    <a:gd name="T10" fmla="*/ 194 w 194"/>
                    <a:gd name="T11" fmla="*/ 159 h 219"/>
                    <a:gd name="T12" fmla="*/ 100 w 194"/>
                    <a:gd name="T13" fmla="*/ 0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9"/>
                    <a:gd name="T23" fmla="*/ 194 w 194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9">
                      <a:moveTo>
                        <a:pt x="100" y="0"/>
                      </a:moveTo>
                      <a:lnTo>
                        <a:pt x="50" y="30"/>
                      </a:lnTo>
                      <a:lnTo>
                        <a:pt x="0" y="60"/>
                      </a:lnTo>
                      <a:lnTo>
                        <a:pt x="95" y="219"/>
                      </a:lnTo>
                      <a:lnTo>
                        <a:pt x="144" y="189"/>
                      </a:lnTo>
                      <a:lnTo>
                        <a:pt x="194" y="159"/>
                      </a:lnTo>
                      <a:lnTo>
                        <a:pt x="10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599" name="Freeform 563"/>
                <p:cNvSpPr>
                  <a:spLocks/>
                </p:cNvSpPr>
                <p:nvPr/>
              </p:nvSpPr>
              <p:spPr bwMode="auto">
                <a:xfrm>
                  <a:off x="1727" y="3042"/>
                  <a:ext cx="7" cy="5"/>
                </a:xfrm>
                <a:custGeom>
                  <a:avLst/>
                  <a:gdLst>
                    <a:gd name="T0" fmla="*/ 49 w 49"/>
                    <a:gd name="T1" fmla="*/ 0 h 38"/>
                    <a:gd name="T2" fmla="*/ 0 w 49"/>
                    <a:gd name="T3" fmla="*/ 30 h 38"/>
                    <a:gd name="T4" fmla="*/ 6 w 49"/>
                    <a:gd name="T5" fmla="*/ 38 h 38"/>
                    <a:gd name="T6" fmla="*/ 49 w 49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38"/>
                    <a:gd name="T14" fmla="*/ 49 w 49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38">
                      <a:moveTo>
                        <a:pt x="49" y="0"/>
                      </a:moveTo>
                      <a:lnTo>
                        <a:pt x="0" y="30"/>
                      </a:lnTo>
                      <a:lnTo>
                        <a:pt x="6" y="38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0" name="Line 564"/>
                <p:cNvSpPr>
                  <a:spLocks noChangeShapeType="1"/>
                </p:cNvSpPr>
                <p:nvPr/>
              </p:nvSpPr>
              <p:spPr bwMode="auto">
                <a:xfrm>
                  <a:off x="1727" y="304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1" name="Freeform 565"/>
                <p:cNvSpPr>
                  <a:spLocks/>
                </p:cNvSpPr>
                <p:nvPr/>
              </p:nvSpPr>
              <p:spPr bwMode="auto">
                <a:xfrm>
                  <a:off x="1728" y="3036"/>
                  <a:ext cx="28" cy="29"/>
                </a:xfrm>
                <a:custGeom>
                  <a:avLst/>
                  <a:gdLst>
                    <a:gd name="T0" fmla="*/ 87 w 198"/>
                    <a:gd name="T1" fmla="*/ 0 h 201"/>
                    <a:gd name="T2" fmla="*/ 43 w 198"/>
                    <a:gd name="T3" fmla="*/ 38 h 201"/>
                    <a:gd name="T4" fmla="*/ 0 w 198"/>
                    <a:gd name="T5" fmla="*/ 76 h 201"/>
                    <a:gd name="T6" fmla="*/ 111 w 198"/>
                    <a:gd name="T7" fmla="*/ 201 h 201"/>
                    <a:gd name="T8" fmla="*/ 154 w 198"/>
                    <a:gd name="T9" fmla="*/ 164 h 201"/>
                    <a:gd name="T10" fmla="*/ 198 w 198"/>
                    <a:gd name="T11" fmla="*/ 126 h 201"/>
                    <a:gd name="T12" fmla="*/ 87 w 198"/>
                    <a:gd name="T13" fmla="*/ 0 h 20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8"/>
                    <a:gd name="T22" fmla="*/ 0 h 201"/>
                    <a:gd name="T23" fmla="*/ 198 w 198"/>
                    <a:gd name="T24" fmla="*/ 201 h 20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8" h="201">
                      <a:moveTo>
                        <a:pt x="87" y="0"/>
                      </a:moveTo>
                      <a:lnTo>
                        <a:pt x="43" y="38"/>
                      </a:lnTo>
                      <a:lnTo>
                        <a:pt x="0" y="76"/>
                      </a:lnTo>
                      <a:lnTo>
                        <a:pt x="111" y="201"/>
                      </a:lnTo>
                      <a:lnTo>
                        <a:pt x="154" y="164"/>
                      </a:lnTo>
                      <a:lnTo>
                        <a:pt x="198" y="126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2" name="Freeform 566"/>
                <p:cNvSpPr>
                  <a:spLocks/>
                </p:cNvSpPr>
                <p:nvPr/>
              </p:nvSpPr>
              <p:spPr bwMode="auto">
                <a:xfrm>
                  <a:off x="1728" y="3036"/>
                  <a:ext cx="28" cy="29"/>
                </a:xfrm>
                <a:custGeom>
                  <a:avLst/>
                  <a:gdLst>
                    <a:gd name="T0" fmla="*/ 87 w 198"/>
                    <a:gd name="T1" fmla="*/ 0 h 201"/>
                    <a:gd name="T2" fmla="*/ 43 w 198"/>
                    <a:gd name="T3" fmla="*/ 38 h 201"/>
                    <a:gd name="T4" fmla="*/ 0 w 198"/>
                    <a:gd name="T5" fmla="*/ 76 h 201"/>
                    <a:gd name="T6" fmla="*/ 111 w 198"/>
                    <a:gd name="T7" fmla="*/ 201 h 201"/>
                    <a:gd name="T8" fmla="*/ 154 w 198"/>
                    <a:gd name="T9" fmla="*/ 164 h 201"/>
                    <a:gd name="T10" fmla="*/ 198 w 198"/>
                    <a:gd name="T11" fmla="*/ 126 h 201"/>
                    <a:gd name="T12" fmla="*/ 87 w 198"/>
                    <a:gd name="T13" fmla="*/ 0 h 20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8"/>
                    <a:gd name="T22" fmla="*/ 0 h 201"/>
                    <a:gd name="T23" fmla="*/ 198 w 198"/>
                    <a:gd name="T24" fmla="*/ 201 h 20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8" h="201">
                      <a:moveTo>
                        <a:pt x="87" y="0"/>
                      </a:moveTo>
                      <a:lnTo>
                        <a:pt x="43" y="38"/>
                      </a:lnTo>
                      <a:lnTo>
                        <a:pt x="0" y="76"/>
                      </a:lnTo>
                      <a:lnTo>
                        <a:pt x="111" y="201"/>
                      </a:lnTo>
                      <a:lnTo>
                        <a:pt x="154" y="164"/>
                      </a:lnTo>
                      <a:lnTo>
                        <a:pt x="198" y="126"/>
                      </a:lnTo>
                      <a:lnTo>
                        <a:pt x="8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3" name="Freeform 567"/>
                <p:cNvSpPr>
                  <a:spLocks/>
                </p:cNvSpPr>
                <p:nvPr/>
              </p:nvSpPr>
              <p:spPr bwMode="auto">
                <a:xfrm>
                  <a:off x="1743" y="3060"/>
                  <a:ext cx="7" cy="6"/>
                </a:xfrm>
                <a:custGeom>
                  <a:avLst/>
                  <a:gdLst>
                    <a:gd name="T0" fmla="*/ 43 w 43"/>
                    <a:gd name="T1" fmla="*/ 0 h 46"/>
                    <a:gd name="T2" fmla="*/ 0 w 43"/>
                    <a:gd name="T3" fmla="*/ 37 h 46"/>
                    <a:gd name="T4" fmla="*/ 5 w 43"/>
                    <a:gd name="T5" fmla="*/ 43 h 46"/>
                    <a:gd name="T6" fmla="*/ 10 w 43"/>
                    <a:gd name="T7" fmla="*/ 46 h 46"/>
                    <a:gd name="T8" fmla="*/ 43 w 43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"/>
                    <a:gd name="T16" fmla="*/ 0 h 46"/>
                    <a:gd name="T17" fmla="*/ 43 w 43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" h="46">
                      <a:moveTo>
                        <a:pt x="43" y="0"/>
                      </a:moveTo>
                      <a:lnTo>
                        <a:pt x="0" y="37"/>
                      </a:lnTo>
                      <a:lnTo>
                        <a:pt x="5" y="43"/>
                      </a:lnTo>
                      <a:lnTo>
                        <a:pt x="10" y="46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4" name="Freeform 568"/>
                <p:cNvSpPr>
                  <a:spLocks/>
                </p:cNvSpPr>
                <p:nvPr/>
              </p:nvSpPr>
              <p:spPr bwMode="auto">
                <a:xfrm>
                  <a:off x="1743" y="3065"/>
                  <a:ext cx="2" cy="1"/>
                </a:xfrm>
                <a:custGeom>
                  <a:avLst/>
                  <a:gdLst>
                    <a:gd name="T0" fmla="*/ 0 w 10"/>
                    <a:gd name="T1" fmla="*/ 0 h 9"/>
                    <a:gd name="T2" fmla="*/ 5 w 10"/>
                    <a:gd name="T3" fmla="*/ 6 h 9"/>
                    <a:gd name="T4" fmla="*/ 10 w 10"/>
                    <a:gd name="T5" fmla="*/ 9 h 9"/>
                    <a:gd name="T6" fmla="*/ 0 60000 65536"/>
                    <a:gd name="T7" fmla="*/ 0 60000 65536"/>
                    <a:gd name="T8" fmla="*/ 0 60000 65536"/>
                    <a:gd name="T9" fmla="*/ 0 w 10"/>
                    <a:gd name="T10" fmla="*/ 0 h 9"/>
                    <a:gd name="T11" fmla="*/ 10 w 10"/>
                    <a:gd name="T12" fmla="*/ 9 h 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" h="9">
                      <a:moveTo>
                        <a:pt x="0" y="0"/>
                      </a:moveTo>
                      <a:lnTo>
                        <a:pt x="5" y="6"/>
                      </a:lnTo>
                      <a:lnTo>
                        <a:pt x="10" y="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5" name="Freeform 569"/>
                <p:cNvSpPr>
                  <a:spLocks/>
                </p:cNvSpPr>
                <p:nvPr/>
              </p:nvSpPr>
              <p:spPr bwMode="auto">
                <a:xfrm>
                  <a:off x="1745" y="3053"/>
                  <a:ext cx="27" cy="26"/>
                </a:xfrm>
                <a:custGeom>
                  <a:avLst/>
                  <a:gdLst>
                    <a:gd name="T0" fmla="*/ 67 w 188"/>
                    <a:gd name="T1" fmla="*/ 0 h 179"/>
                    <a:gd name="T2" fmla="*/ 33 w 188"/>
                    <a:gd name="T3" fmla="*/ 47 h 179"/>
                    <a:gd name="T4" fmla="*/ 0 w 188"/>
                    <a:gd name="T5" fmla="*/ 93 h 179"/>
                    <a:gd name="T6" fmla="*/ 121 w 188"/>
                    <a:gd name="T7" fmla="*/ 179 h 179"/>
                    <a:gd name="T8" fmla="*/ 154 w 188"/>
                    <a:gd name="T9" fmla="*/ 132 h 179"/>
                    <a:gd name="T10" fmla="*/ 188 w 188"/>
                    <a:gd name="T11" fmla="*/ 85 h 179"/>
                    <a:gd name="T12" fmla="*/ 67 w 188"/>
                    <a:gd name="T13" fmla="*/ 0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179"/>
                    <a:gd name="T23" fmla="*/ 188 w 188"/>
                    <a:gd name="T24" fmla="*/ 179 h 1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179">
                      <a:moveTo>
                        <a:pt x="67" y="0"/>
                      </a:moveTo>
                      <a:lnTo>
                        <a:pt x="33" y="47"/>
                      </a:lnTo>
                      <a:lnTo>
                        <a:pt x="0" y="93"/>
                      </a:lnTo>
                      <a:lnTo>
                        <a:pt x="121" y="179"/>
                      </a:lnTo>
                      <a:lnTo>
                        <a:pt x="154" y="132"/>
                      </a:lnTo>
                      <a:lnTo>
                        <a:pt x="188" y="85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6" name="Freeform 570"/>
                <p:cNvSpPr>
                  <a:spLocks/>
                </p:cNvSpPr>
                <p:nvPr/>
              </p:nvSpPr>
              <p:spPr bwMode="auto">
                <a:xfrm>
                  <a:off x="1745" y="3053"/>
                  <a:ext cx="27" cy="26"/>
                </a:xfrm>
                <a:custGeom>
                  <a:avLst/>
                  <a:gdLst>
                    <a:gd name="T0" fmla="*/ 67 w 188"/>
                    <a:gd name="T1" fmla="*/ 0 h 179"/>
                    <a:gd name="T2" fmla="*/ 33 w 188"/>
                    <a:gd name="T3" fmla="*/ 47 h 179"/>
                    <a:gd name="T4" fmla="*/ 0 w 188"/>
                    <a:gd name="T5" fmla="*/ 93 h 179"/>
                    <a:gd name="T6" fmla="*/ 121 w 188"/>
                    <a:gd name="T7" fmla="*/ 179 h 179"/>
                    <a:gd name="T8" fmla="*/ 154 w 188"/>
                    <a:gd name="T9" fmla="*/ 132 h 179"/>
                    <a:gd name="T10" fmla="*/ 188 w 188"/>
                    <a:gd name="T11" fmla="*/ 85 h 179"/>
                    <a:gd name="T12" fmla="*/ 67 w 188"/>
                    <a:gd name="T13" fmla="*/ 0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179"/>
                    <a:gd name="T23" fmla="*/ 188 w 188"/>
                    <a:gd name="T24" fmla="*/ 179 h 1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179">
                      <a:moveTo>
                        <a:pt x="67" y="0"/>
                      </a:moveTo>
                      <a:lnTo>
                        <a:pt x="33" y="47"/>
                      </a:lnTo>
                      <a:lnTo>
                        <a:pt x="0" y="93"/>
                      </a:lnTo>
                      <a:lnTo>
                        <a:pt x="121" y="179"/>
                      </a:lnTo>
                      <a:lnTo>
                        <a:pt x="154" y="132"/>
                      </a:lnTo>
                      <a:lnTo>
                        <a:pt x="188" y="85"/>
                      </a:lnTo>
                      <a:lnTo>
                        <a:pt x="6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7" name="Freeform 571"/>
                <p:cNvSpPr>
                  <a:spLocks/>
                </p:cNvSpPr>
                <p:nvPr/>
              </p:nvSpPr>
              <p:spPr bwMode="auto">
                <a:xfrm>
                  <a:off x="1762" y="3072"/>
                  <a:ext cx="5" cy="8"/>
                </a:xfrm>
                <a:custGeom>
                  <a:avLst/>
                  <a:gdLst>
                    <a:gd name="T0" fmla="*/ 33 w 33"/>
                    <a:gd name="T1" fmla="*/ 0 h 54"/>
                    <a:gd name="T2" fmla="*/ 0 w 33"/>
                    <a:gd name="T3" fmla="*/ 47 h 54"/>
                    <a:gd name="T4" fmla="*/ 6 w 33"/>
                    <a:gd name="T5" fmla="*/ 51 h 54"/>
                    <a:gd name="T6" fmla="*/ 15 w 33"/>
                    <a:gd name="T7" fmla="*/ 54 h 54"/>
                    <a:gd name="T8" fmla="*/ 33 w 33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54"/>
                    <a:gd name="T17" fmla="*/ 33 w 33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54">
                      <a:moveTo>
                        <a:pt x="33" y="0"/>
                      </a:moveTo>
                      <a:lnTo>
                        <a:pt x="0" y="47"/>
                      </a:lnTo>
                      <a:lnTo>
                        <a:pt x="6" y="51"/>
                      </a:lnTo>
                      <a:lnTo>
                        <a:pt x="15" y="54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8" name="Freeform 572"/>
                <p:cNvSpPr>
                  <a:spLocks/>
                </p:cNvSpPr>
                <p:nvPr/>
              </p:nvSpPr>
              <p:spPr bwMode="auto">
                <a:xfrm>
                  <a:off x="1762" y="3079"/>
                  <a:ext cx="2" cy="1"/>
                </a:xfrm>
                <a:custGeom>
                  <a:avLst/>
                  <a:gdLst>
                    <a:gd name="T0" fmla="*/ 0 w 15"/>
                    <a:gd name="T1" fmla="*/ 0 h 7"/>
                    <a:gd name="T2" fmla="*/ 6 w 15"/>
                    <a:gd name="T3" fmla="*/ 4 h 7"/>
                    <a:gd name="T4" fmla="*/ 15 w 15"/>
                    <a:gd name="T5" fmla="*/ 7 h 7"/>
                    <a:gd name="T6" fmla="*/ 0 60000 65536"/>
                    <a:gd name="T7" fmla="*/ 0 60000 65536"/>
                    <a:gd name="T8" fmla="*/ 0 60000 65536"/>
                    <a:gd name="T9" fmla="*/ 0 w 15"/>
                    <a:gd name="T10" fmla="*/ 0 h 7"/>
                    <a:gd name="T11" fmla="*/ 15 w 15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" h="7">
                      <a:moveTo>
                        <a:pt x="0" y="0"/>
                      </a:moveTo>
                      <a:lnTo>
                        <a:pt x="6" y="4"/>
                      </a:lnTo>
                      <a:lnTo>
                        <a:pt x="15" y="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09" name="Freeform 573"/>
                <p:cNvSpPr>
                  <a:spLocks/>
                </p:cNvSpPr>
                <p:nvPr/>
              </p:nvSpPr>
              <p:spPr bwMode="auto">
                <a:xfrm>
                  <a:off x="1764" y="3064"/>
                  <a:ext cx="24" cy="22"/>
                </a:xfrm>
                <a:custGeom>
                  <a:avLst/>
                  <a:gdLst>
                    <a:gd name="T0" fmla="*/ 37 w 166"/>
                    <a:gd name="T1" fmla="*/ 0 h 152"/>
                    <a:gd name="T2" fmla="*/ 18 w 166"/>
                    <a:gd name="T3" fmla="*/ 54 h 152"/>
                    <a:gd name="T4" fmla="*/ 0 w 166"/>
                    <a:gd name="T5" fmla="*/ 108 h 152"/>
                    <a:gd name="T6" fmla="*/ 128 w 166"/>
                    <a:gd name="T7" fmla="*/ 152 h 152"/>
                    <a:gd name="T8" fmla="*/ 147 w 166"/>
                    <a:gd name="T9" fmla="*/ 97 h 152"/>
                    <a:gd name="T10" fmla="*/ 166 w 166"/>
                    <a:gd name="T11" fmla="*/ 43 h 152"/>
                    <a:gd name="T12" fmla="*/ 37 w 166"/>
                    <a:gd name="T13" fmla="*/ 0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52"/>
                    <a:gd name="T23" fmla="*/ 166 w 166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52">
                      <a:moveTo>
                        <a:pt x="37" y="0"/>
                      </a:moveTo>
                      <a:lnTo>
                        <a:pt x="18" y="54"/>
                      </a:lnTo>
                      <a:lnTo>
                        <a:pt x="0" y="108"/>
                      </a:lnTo>
                      <a:lnTo>
                        <a:pt x="128" y="152"/>
                      </a:lnTo>
                      <a:lnTo>
                        <a:pt x="147" y="97"/>
                      </a:lnTo>
                      <a:lnTo>
                        <a:pt x="166" y="43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0" name="Freeform 574"/>
                <p:cNvSpPr>
                  <a:spLocks/>
                </p:cNvSpPr>
                <p:nvPr/>
              </p:nvSpPr>
              <p:spPr bwMode="auto">
                <a:xfrm>
                  <a:off x="1764" y="3064"/>
                  <a:ext cx="24" cy="22"/>
                </a:xfrm>
                <a:custGeom>
                  <a:avLst/>
                  <a:gdLst>
                    <a:gd name="T0" fmla="*/ 37 w 166"/>
                    <a:gd name="T1" fmla="*/ 0 h 152"/>
                    <a:gd name="T2" fmla="*/ 18 w 166"/>
                    <a:gd name="T3" fmla="*/ 54 h 152"/>
                    <a:gd name="T4" fmla="*/ 0 w 166"/>
                    <a:gd name="T5" fmla="*/ 108 h 152"/>
                    <a:gd name="T6" fmla="*/ 128 w 166"/>
                    <a:gd name="T7" fmla="*/ 152 h 152"/>
                    <a:gd name="T8" fmla="*/ 147 w 166"/>
                    <a:gd name="T9" fmla="*/ 97 h 152"/>
                    <a:gd name="T10" fmla="*/ 166 w 166"/>
                    <a:gd name="T11" fmla="*/ 43 h 152"/>
                    <a:gd name="T12" fmla="*/ 37 w 166"/>
                    <a:gd name="T13" fmla="*/ 0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152"/>
                    <a:gd name="T23" fmla="*/ 166 w 166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152">
                      <a:moveTo>
                        <a:pt x="37" y="0"/>
                      </a:moveTo>
                      <a:lnTo>
                        <a:pt x="18" y="54"/>
                      </a:lnTo>
                      <a:lnTo>
                        <a:pt x="0" y="108"/>
                      </a:lnTo>
                      <a:lnTo>
                        <a:pt x="128" y="152"/>
                      </a:lnTo>
                      <a:lnTo>
                        <a:pt x="147" y="97"/>
                      </a:lnTo>
                      <a:lnTo>
                        <a:pt x="166" y="43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1" name="Freeform 575"/>
                <p:cNvSpPr>
                  <a:spLocks/>
                </p:cNvSpPr>
                <p:nvPr/>
              </p:nvSpPr>
              <p:spPr bwMode="auto">
                <a:xfrm>
                  <a:off x="1783" y="3078"/>
                  <a:ext cx="2" cy="8"/>
                </a:xfrm>
                <a:custGeom>
                  <a:avLst/>
                  <a:gdLst>
                    <a:gd name="T0" fmla="*/ 19 w 19"/>
                    <a:gd name="T1" fmla="*/ 0 h 58"/>
                    <a:gd name="T2" fmla="*/ 0 w 19"/>
                    <a:gd name="T3" fmla="*/ 55 h 58"/>
                    <a:gd name="T4" fmla="*/ 7 w 19"/>
                    <a:gd name="T5" fmla="*/ 57 h 58"/>
                    <a:gd name="T6" fmla="*/ 19 w 19"/>
                    <a:gd name="T7" fmla="*/ 58 h 58"/>
                    <a:gd name="T8" fmla="*/ 19 w 19"/>
                    <a:gd name="T9" fmla="*/ 0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58"/>
                    <a:gd name="T17" fmla="*/ 19 w 19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58">
                      <a:moveTo>
                        <a:pt x="19" y="0"/>
                      </a:moveTo>
                      <a:lnTo>
                        <a:pt x="0" y="55"/>
                      </a:lnTo>
                      <a:lnTo>
                        <a:pt x="7" y="57"/>
                      </a:lnTo>
                      <a:lnTo>
                        <a:pt x="19" y="58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2" name="Freeform 576"/>
                <p:cNvSpPr>
                  <a:spLocks/>
                </p:cNvSpPr>
                <p:nvPr/>
              </p:nvSpPr>
              <p:spPr bwMode="auto">
                <a:xfrm>
                  <a:off x="1783" y="3086"/>
                  <a:ext cx="2" cy="1"/>
                </a:xfrm>
                <a:custGeom>
                  <a:avLst/>
                  <a:gdLst>
                    <a:gd name="T0" fmla="*/ 0 w 19"/>
                    <a:gd name="T1" fmla="*/ 0 h 3"/>
                    <a:gd name="T2" fmla="*/ 7 w 19"/>
                    <a:gd name="T3" fmla="*/ 2 h 3"/>
                    <a:gd name="T4" fmla="*/ 19 w 19"/>
                    <a:gd name="T5" fmla="*/ 3 h 3"/>
                    <a:gd name="T6" fmla="*/ 0 60000 65536"/>
                    <a:gd name="T7" fmla="*/ 0 60000 65536"/>
                    <a:gd name="T8" fmla="*/ 0 60000 65536"/>
                    <a:gd name="T9" fmla="*/ 0 w 19"/>
                    <a:gd name="T10" fmla="*/ 0 h 3"/>
                    <a:gd name="T11" fmla="*/ 19 w 1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" h="3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9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3" name="Freeform 577"/>
                <p:cNvSpPr>
                  <a:spLocks/>
                </p:cNvSpPr>
                <p:nvPr/>
              </p:nvSpPr>
              <p:spPr bwMode="auto">
                <a:xfrm>
                  <a:off x="1785" y="3070"/>
                  <a:ext cx="19" cy="16"/>
                </a:xfrm>
                <a:custGeom>
                  <a:avLst/>
                  <a:gdLst>
                    <a:gd name="T0" fmla="*/ 0 w 131"/>
                    <a:gd name="T1" fmla="*/ 0 h 115"/>
                    <a:gd name="T2" fmla="*/ 0 w 131"/>
                    <a:gd name="T3" fmla="*/ 57 h 115"/>
                    <a:gd name="T4" fmla="*/ 0 w 131"/>
                    <a:gd name="T5" fmla="*/ 115 h 115"/>
                    <a:gd name="T6" fmla="*/ 131 w 131"/>
                    <a:gd name="T7" fmla="*/ 115 h 115"/>
                    <a:gd name="T8" fmla="*/ 131 w 131"/>
                    <a:gd name="T9" fmla="*/ 57 h 115"/>
                    <a:gd name="T10" fmla="*/ 131 w 131"/>
                    <a:gd name="T11" fmla="*/ 0 h 115"/>
                    <a:gd name="T12" fmla="*/ 0 w 131"/>
                    <a:gd name="T13" fmla="*/ 0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115"/>
                    <a:gd name="T23" fmla="*/ 131 w 131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115">
                      <a:moveTo>
                        <a:pt x="0" y="0"/>
                      </a:move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131" y="115"/>
                      </a:lnTo>
                      <a:lnTo>
                        <a:pt x="131" y="57"/>
                      </a:lnTo>
                      <a:lnTo>
                        <a:pt x="1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4" name="Freeform 578"/>
                <p:cNvSpPr>
                  <a:spLocks/>
                </p:cNvSpPr>
                <p:nvPr/>
              </p:nvSpPr>
              <p:spPr bwMode="auto">
                <a:xfrm>
                  <a:off x="1785" y="3070"/>
                  <a:ext cx="19" cy="16"/>
                </a:xfrm>
                <a:custGeom>
                  <a:avLst/>
                  <a:gdLst>
                    <a:gd name="T0" fmla="*/ 0 w 131"/>
                    <a:gd name="T1" fmla="*/ 0 h 115"/>
                    <a:gd name="T2" fmla="*/ 0 w 131"/>
                    <a:gd name="T3" fmla="*/ 57 h 115"/>
                    <a:gd name="T4" fmla="*/ 0 w 131"/>
                    <a:gd name="T5" fmla="*/ 115 h 115"/>
                    <a:gd name="T6" fmla="*/ 131 w 131"/>
                    <a:gd name="T7" fmla="*/ 115 h 115"/>
                    <a:gd name="T8" fmla="*/ 131 w 131"/>
                    <a:gd name="T9" fmla="*/ 57 h 115"/>
                    <a:gd name="T10" fmla="*/ 131 w 131"/>
                    <a:gd name="T11" fmla="*/ 0 h 115"/>
                    <a:gd name="T12" fmla="*/ 0 w 131"/>
                    <a:gd name="T13" fmla="*/ 0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115"/>
                    <a:gd name="T23" fmla="*/ 131 w 131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115">
                      <a:moveTo>
                        <a:pt x="0" y="0"/>
                      </a:move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131" y="115"/>
                      </a:lnTo>
                      <a:lnTo>
                        <a:pt x="131" y="57"/>
                      </a:lnTo>
                      <a:lnTo>
                        <a:pt x="13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5" name="Freeform 579"/>
                <p:cNvSpPr>
                  <a:spLocks/>
                </p:cNvSpPr>
                <p:nvPr/>
              </p:nvSpPr>
              <p:spPr bwMode="auto">
                <a:xfrm>
                  <a:off x="1804" y="3078"/>
                  <a:ext cx="3" cy="8"/>
                </a:xfrm>
                <a:custGeom>
                  <a:avLst/>
                  <a:gdLst>
                    <a:gd name="T0" fmla="*/ 0 w 19"/>
                    <a:gd name="T1" fmla="*/ 0 h 58"/>
                    <a:gd name="T2" fmla="*/ 0 w 19"/>
                    <a:gd name="T3" fmla="*/ 58 h 58"/>
                    <a:gd name="T4" fmla="*/ 7 w 19"/>
                    <a:gd name="T5" fmla="*/ 58 h 58"/>
                    <a:gd name="T6" fmla="*/ 19 w 19"/>
                    <a:gd name="T7" fmla="*/ 55 h 58"/>
                    <a:gd name="T8" fmla="*/ 0 w 19"/>
                    <a:gd name="T9" fmla="*/ 0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58"/>
                    <a:gd name="T17" fmla="*/ 19 w 19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58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7" y="58"/>
                      </a:lnTo>
                      <a:lnTo>
                        <a:pt x="19" y="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6" name="Freeform 580"/>
                <p:cNvSpPr>
                  <a:spLocks/>
                </p:cNvSpPr>
                <p:nvPr/>
              </p:nvSpPr>
              <p:spPr bwMode="auto">
                <a:xfrm>
                  <a:off x="1804" y="3086"/>
                  <a:ext cx="3" cy="1"/>
                </a:xfrm>
                <a:custGeom>
                  <a:avLst/>
                  <a:gdLst>
                    <a:gd name="T0" fmla="*/ 0 w 19"/>
                    <a:gd name="T1" fmla="*/ 3 h 3"/>
                    <a:gd name="T2" fmla="*/ 7 w 19"/>
                    <a:gd name="T3" fmla="*/ 3 h 3"/>
                    <a:gd name="T4" fmla="*/ 19 w 1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"/>
                    <a:gd name="T10" fmla="*/ 0 h 3"/>
                    <a:gd name="T11" fmla="*/ 19 w 1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" h="3">
                      <a:moveTo>
                        <a:pt x="0" y="3"/>
                      </a:moveTo>
                      <a:lnTo>
                        <a:pt x="7" y="3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7" name="Freeform 581"/>
                <p:cNvSpPr>
                  <a:spLocks/>
                </p:cNvSpPr>
                <p:nvPr/>
              </p:nvSpPr>
              <p:spPr bwMode="auto">
                <a:xfrm>
                  <a:off x="1801" y="3064"/>
                  <a:ext cx="24" cy="22"/>
                </a:xfrm>
                <a:custGeom>
                  <a:avLst/>
                  <a:gdLst>
                    <a:gd name="T0" fmla="*/ 0 w 167"/>
                    <a:gd name="T1" fmla="*/ 43 h 152"/>
                    <a:gd name="T2" fmla="*/ 19 w 167"/>
                    <a:gd name="T3" fmla="*/ 97 h 152"/>
                    <a:gd name="T4" fmla="*/ 38 w 167"/>
                    <a:gd name="T5" fmla="*/ 152 h 152"/>
                    <a:gd name="T6" fmla="*/ 167 w 167"/>
                    <a:gd name="T7" fmla="*/ 108 h 152"/>
                    <a:gd name="T8" fmla="*/ 148 w 167"/>
                    <a:gd name="T9" fmla="*/ 54 h 152"/>
                    <a:gd name="T10" fmla="*/ 129 w 167"/>
                    <a:gd name="T11" fmla="*/ 0 h 152"/>
                    <a:gd name="T12" fmla="*/ 0 w 167"/>
                    <a:gd name="T13" fmla="*/ 43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52"/>
                    <a:gd name="T23" fmla="*/ 167 w 167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52">
                      <a:moveTo>
                        <a:pt x="0" y="43"/>
                      </a:moveTo>
                      <a:lnTo>
                        <a:pt x="19" y="97"/>
                      </a:lnTo>
                      <a:lnTo>
                        <a:pt x="38" y="152"/>
                      </a:lnTo>
                      <a:lnTo>
                        <a:pt x="167" y="108"/>
                      </a:lnTo>
                      <a:lnTo>
                        <a:pt x="148" y="54"/>
                      </a:lnTo>
                      <a:lnTo>
                        <a:pt x="129" y="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8" name="Freeform 582"/>
                <p:cNvSpPr>
                  <a:spLocks/>
                </p:cNvSpPr>
                <p:nvPr/>
              </p:nvSpPr>
              <p:spPr bwMode="auto">
                <a:xfrm>
                  <a:off x="1801" y="3064"/>
                  <a:ext cx="24" cy="22"/>
                </a:xfrm>
                <a:custGeom>
                  <a:avLst/>
                  <a:gdLst>
                    <a:gd name="T0" fmla="*/ 0 w 167"/>
                    <a:gd name="T1" fmla="*/ 43 h 152"/>
                    <a:gd name="T2" fmla="*/ 19 w 167"/>
                    <a:gd name="T3" fmla="*/ 97 h 152"/>
                    <a:gd name="T4" fmla="*/ 38 w 167"/>
                    <a:gd name="T5" fmla="*/ 152 h 152"/>
                    <a:gd name="T6" fmla="*/ 167 w 167"/>
                    <a:gd name="T7" fmla="*/ 108 h 152"/>
                    <a:gd name="T8" fmla="*/ 148 w 167"/>
                    <a:gd name="T9" fmla="*/ 54 h 152"/>
                    <a:gd name="T10" fmla="*/ 129 w 167"/>
                    <a:gd name="T11" fmla="*/ 0 h 152"/>
                    <a:gd name="T12" fmla="*/ 0 w 167"/>
                    <a:gd name="T13" fmla="*/ 43 h 15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"/>
                    <a:gd name="T22" fmla="*/ 0 h 152"/>
                    <a:gd name="T23" fmla="*/ 167 w 167"/>
                    <a:gd name="T24" fmla="*/ 152 h 15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" h="152">
                      <a:moveTo>
                        <a:pt x="0" y="43"/>
                      </a:moveTo>
                      <a:lnTo>
                        <a:pt x="19" y="97"/>
                      </a:lnTo>
                      <a:lnTo>
                        <a:pt x="38" y="152"/>
                      </a:lnTo>
                      <a:lnTo>
                        <a:pt x="167" y="108"/>
                      </a:lnTo>
                      <a:lnTo>
                        <a:pt x="148" y="54"/>
                      </a:lnTo>
                      <a:lnTo>
                        <a:pt x="129" y="0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19" name="Freeform 583"/>
                <p:cNvSpPr>
                  <a:spLocks/>
                </p:cNvSpPr>
                <p:nvPr/>
              </p:nvSpPr>
              <p:spPr bwMode="auto">
                <a:xfrm>
                  <a:off x="1822" y="3072"/>
                  <a:ext cx="5" cy="8"/>
                </a:xfrm>
                <a:custGeom>
                  <a:avLst/>
                  <a:gdLst>
                    <a:gd name="T0" fmla="*/ 0 w 33"/>
                    <a:gd name="T1" fmla="*/ 0 h 54"/>
                    <a:gd name="T2" fmla="*/ 19 w 33"/>
                    <a:gd name="T3" fmla="*/ 54 h 54"/>
                    <a:gd name="T4" fmla="*/ 24 w 33"/>
                    <a:gd name="T5" fmla="*/ 52 h 54"/>
                    <a:gd name="T6" fmla="*/ 33 w 33"/>
                    <a:gd name="T7" fmla="*/ 47 h 54"/>
                    <a:gd name="T8" fmla="*/ 0 w 33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54"/>
                    <a:gd name="T17" fmla="*/ 33 w 33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54">
                      <a:moveTo>
                        <a:pt x="0" y="0"/>
                      </a:moveTo>
                      <a:lnTo>
                        <a:pt x="19" y="54"/>
                      </a:lnTo>
                      <a:lnTo>
                        <a:pt x="24" y="52"/>
                      </a:lnTo>
                      <a:lnTo>
                        <a:pt x="33" y="4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0" name="Freeform 584"/>
                <p:cNvSpPr>
                  <a:spLocks/>
                </p:cNvSpPr>
                <p:nvPr/>
              </p:nvSpPr>
              <p:spPr bwMode="auto">
                <a:xfrm>
                  <a:off x="1825" y="3079"/>
                  <a:ext cx="2" cy="1"/>
                </a:xfrm>
                <a:custGeom>
                  <a:avLst/>
                  <a:gdLst>
                    <a:gd name="T0" fmla="*/ 0 w 14"/>
                    <a:gd name="T1" fmla="*/ 7 h 7"/>
                    <a:gd name="T2" fmla="*/ 5 w 14"/>
                    <a:gd name="T3" fmla="*/ 5 h 7"/>
                    <a:gd name="T4" fmla="*/ 14 w 14"/>
                    <a:gd name="T5" fmla="*/ 0 h 7"/>
                    <a:gd name="T6" fmla="*/ 0 60000 65536"/>
                    <a:gd name="T7" fmla="*/ 0 60000 65536"/>
                    <a:gd name="T8" fmla="*/ 0 60000 65536"/>
                    <a:gd name="T9" fmla="*/ 0 w 14"/>
                    <a:gd name="T10" fmla="*/ 0 h 7"/>
                    <a:gd name="T11" fmla="*/ 14 w 14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" h="7">
                      <a:moveTo>
                        <a:pt x="0" y="7"/>
                      </a:moveTo>
                      <a:lnTo>
                        <a:pt x="5" y="5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1" name="Freeform 585"/>
                <p:cNvSpPr>
                  <a:spLocks/>
                </p:cNvSpPr>
                <p:nvPr/>
              </p:nvSpPr>
              <p:spPr bwMode="auto">
                <a:xfrm>
                  <a:off x="1818" y="3053"/>
                  <a:ext cx="26" cy="26"/>
                </a:xfrm>
                <a:custGeom>
                  <a:avLst/>
                  <a:gdLst>
                    <a:gd name="T0" fmla="*/ 0 w 187"/>
                    <a:gd name="T1" fmla="*/ 85 h 179"/>
                    <a:gd name="T2" fmla="*/ 33 w 187"/>
                    <a:gd name="T3" fmla="*/ 132 h 179"/>
                    <a:gd name="T4" fmla="*/ 66 w 187"/>
                    <a:gd name="T5" fmla="*/ 179 h 179"/>
                    <a:gd name="T6" fmla="*/ 187 w 187"/>
                    <a:gd name="T7" fmla="*/ 93 h 179"/>
                    <a:gd name="T8" fmla="*/ 154 w 187"/>
                    <a:gd name="T9" fmla="*/ 47 h 179"/>
                    <a:gd name="T10" fmla="*/ 121 w 187"/>
                    <a:gd name="T11" fmla="*/ 0 h 179"/>
                    <a:gd name="T12" fmla="*/ 0 w 187"/>
                    <a:gd name="T13" fmla="*/ 85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7"/>
                    <a:gd name="T22" fmla="*/ 0 h 179"/>
                    <a:gd name="T23" fmla="*/ 187 w 187"/>
                    <a:gd name="T24" fmla="*/ 179 h 1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7" h="179">
                      <a:moveTo>
                        <a:pt x="0" y="85"/>
                      </a:moveTo>
                      <a:lnTo>
                        <a:pt x="33" y="132"/>
                      </a:lnTo>
                      <a:lnTo>
                        <a:pt x="66" y="179"/>
                      </a:lnTo>
                      <a:lnTo>
                        <a:pt x="187" y="93"/>
                      </a:lnTo>
                      <a:lnTo>
                        <a:pt x="154" y="47"/>
                      </a:lnTo>
                      <a:lnTo>
                        <a:pt x="121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2" name="Freeform 586"/>
                <p:cNvSpPr>
                  <a:spLocks/>
                </p:cNvSpPr>
                <p:nvPr/>
              </p:nvSpPr>
              <p:spPr bwMode="auto">
                <a:xfrm>
                  <a:off x="1818" y="3053"/>
                  <a:ext cx="26" cy="26"/>
                </a:xfrm>
                <a:custGeom>
                  <a:avLst/>
                  <a:gdLst>
                    <a:gd name="T0" fmla="*/ 0 w 187"/>
                    <a:gd name="T1" fmla="*/ 85 h 179"/>
                    <a:gd name="T2" fmla="*/ 33 w 187"/>
                    <a:gd name="T3" fmla="*/ 132 h 179"/>
                    <a:gd name="T4" fmla="*/ 66 w 187"/>
                    <a:gd name="T5" fmla="*/ 179 h 179"/>
                    <a:gd name="T6" fmla="*/ 187 w 187"/>
                    <a:gd name="T7" fmla="*/ 93 h 179"/>
                    <a:gd name="T8" fmla="*/ 154 w 187"/>
                    <a:gd name="T9" fmla="*/ 47 h 179"/>
                    <a:gd name="T10" fmla="*/ 121 w 187"/>
                    <a:gd name="T11" fmla="*/ 0 h 179"/>
                    <a:gd name="T12" fmla="*/ 0 w 187"/>
                    <a:gd name="T13" fmla="*/ 85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7"/>
                    <a:gd name="T22" fmla="*/ 0 h 179"/>
                    <a:gd name="T23" fmla="*/ 187 w 187"/>
                    <a:gd name="T24" fmla="*/ 179 h 1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7" h="179">
                      <a:moveTo>
                        <a:pt x="0" y="85"/>
                      </a:moveTo>
                      <a:lnTo>
                        <a:pt x="33" y="132"/>
                      </a:lnTo>
                      <a:lnTo>
                        <a:pt x="66" y="179"/>
                      </a:lnTo>
                      <a:lnTo>
                        <a:pt x="187" y="93"/>
                      </a:lnTo>
                      <a:lnTo>
                        <a:pt x="154" y="47"/>
                      </a:lnTo>
                      <a:lnTo>
                        <a:pt x="121" y="0"/>
                      </a:lnTo>
                      <a:lnTo>
                        <a:pt x="0" y="8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3" name="Freeform 587"/>
                <p:cNvSpPr>
                  <a:spLocks/>
                </p:cNvSpPr>
                <p:nvPr/>
              </p:nvSpPr>
              <p:spPr bwMode="auto">
                <a:xfrm>
                  <a:off x="1840" y="3060"/>
                  <a:ext cx="6" cy="6"/>
                </a:xfrm>
                <a:custGeom>
                  <a:avLst/>
                  <a:gdLst>
                    <a:gd name="T0" fmla="*/ 0 w 43"/>
                    <a:gd name="T1" fmla="*/ 0 h 46"/>
                    <a:gd name="T2" fmla="*/ 33 w 43"/>
                    <a:gd name="T3" fmla="*/ 46 h 46"/>
                    <a:gd name="T4" fmla="*/ 39 w 43"/>
                    <a:gd name="T5" fmla="*/ 43 h 46"/>
                    <a:gd name="T6" fmla="*/ 43 w 43"/>
                    <a:gd name="T7" fmla="*/ 37 h 46"/>
                    <a:gd name="T8" fmla="*/ 0 w 43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"/>
                    <a:gd name="T16" fmla="*/ 0 h 46"/>
                    <a:gd name="T17" fmla="*/ 43 w 43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" h="46">
                      <a:moveTo>
                        <a:pt x="0" y="0"/>
                      </a:moveTo>
                      <a:lnTo>
                        <a:pt x="33" y="46"/>
                      </a:lnTo>
                      <a:lnTo>
                        <a:pt x="39" y="43"/>
                      </a:lnTo>
                      <a:lnTo>
                        <a:pt x="43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4" name="Freeform 588"/>
                <p:cNvSpPr>
                  <a:spLocks/>
                </p:cNvSpPr>
                <p:nvPr/>
              </p:nvSpPr>
              <p:spPr bwMode="auto">
                <a:xfrm>
                  <a:off x="1844" y="3065"/>
                  <a:ext cx="2" cy="1"/>
                </a:xfrm>
                <a:custGeom>
                  <a:avLst/>
                  <a:gdLst>
                    <a:gd name="T0" fmla="*/ 0 w 10"/>
                    <a:gd name="T1" fmla="*/ 9 h 9"/>
                    <a:gd name="T2" fmla="*/ 6 w 10"/>
                    <a:gd name="T3" fmla="*/ 6 h 9"/>
                    <a:gd name="T4" fmla="*/ 10 w 10"/>
                    <a:gd name="T5" fmla="*/ 0 h 9"/>
                    <a:gd name="T6" fmla="*/ 0 60000 65536"/>
                    <a:gd name="T7" fmla="*/ 0 60000 65536"/>
                    <a:gd name="T8" fmla="*/ 0 60000 65536"/>
                    <a:gd name="T9" fmla="*/ 0 w 10"/>
                    <a:gd name="T10" fmla="*/ 0 h 9"/>
                    <a:gd name="T11" fmla="*/ 10 w 10"/>
                    <a:gd name="T12" fmla="*/ 9 h 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" h="9">
                      <a:moveTo>
                        <a:pt x="0" y="9"/>
                      </a:moveTo>
                      <a:lnTo>
                        <a:pt x="6" y="6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5" name="Freeform 589"/>
                <p:cNvSpPr>
                  <a:spLocks/>
                </p:cNvSpPr>
                <p:nvPr/>
              </p:nvSpPr>
              <p:spPr bwMode="auto">
                <a:xfrm>
                  <a:off x="1834" y="3036"/>
                  <a:ext cx="28" cy="29"/>
                </a:xfrm>
                <a:custGeom>
                  <a:avLst/>
                  <a:gdLst>
                    <a:gd name="T0" fmla="*/ 0 w 197"/>
                    <a:gd name="T1" fmla="*/ 126 h 201"/>
                    <a:gd name="T2" fmla="*/ 43 w 197"/>
                    <a:gd name="T3" fmla="*/ 164 h 201"/>
                    <a:gd name="T4" fmla="*/ 86 w 197"/>
                    <a:gd name="T5" fmla="*/ 201 h 201"/>
                    <a:gd name="T6" fmla="*/ 197 w 197"/>
                    <a:gd name="T7" fmla="*/ 76 h 201"/>
                    <a:gd name="T8" fmla="*/ 154 w 197"/>
                    <a:gd name="T9" fmla="*/ 38 h 201"/>
                    <a:gd name="T10" fmla="*/ 111 w 197"/>
                    <a:gd name="T11" fmla="*/ 0 h 201"/>
                    <a:gd name="T12" fmla="*/ 0 w 197"/>
                    <a:gd name="T13" fmla="*/ 126 h 20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"/>
                    <a:gd name="T22" fmla="*/ 0 h 201"/>
                    <a:gd name="T23" fmla="*/ 197 w 197"/>
                    <a:gd name="T24" fmla="*/ 201 h 20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" h="201">
                      <a:moveTo>
                        <a:pt x="0" y="126"/>
                      </a:moveTo>
                      <a:lnTo>
                        <a:pt x="43" y="164"/>
                      </a:lnTo>
                      <a:lnTo>
                        <a:pt x="86" y="201"/>
                      </a:lnTo>
                      <a:lnTo>
                        <a:pt x="197" y="76"/>
                      </a:lnTo>
                      <a:lnTo>
                        <a:pt x="154" y="38"/>
                      </a:lnTo>
                      <a:lnTo>
                        <a:pt x="111" y="0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6" name="Freeform 590"/>
                <p:cNvSpPr>
                  <a:spLocks/>
                </p:cNvSpPr>
                <p:nvPr/>
              </p:nvSpPr>
              <p:spPr bwMode="auto">
                <a:xfrm>
                  <a:off x="1834" y="3036"/>
                  <a:ext cx="28" cy="29"/>
                </a:xfrm>
                <a:custGeom>
                  <a:avLst/>
                  <a:gdLst>
                    <a:gd name="T0" fmla="*/ 0 w 197"/>
                    <a:gd name="T1" fmla="*/ 126 h 201"/>
                    <a:gd name="T2" fmla="*/ 43 w 197"/>
                    <a:gd name="T3" fmla="*/ 164 h 201"/>
                    <a:gd name="T4" fmla="*/ 86 w 197"/>
                    <a:gd name="T5" fmla="*/ 201 h 201"/>
                    <a:gd name="T6" fmla="*/ 197 w 197"/>
                    <a:gd name="T7" fmla="*/ 76 h 201"/>
                    <a:gd name="T8" fmla="*/ 154 w 197"/>
                    <a:gd name="T9" fmla="*/ 38 h 201"/>
                    <a:gd name="T10" fmla="*/ 111 w 197"/>
                    <a:gd name="T11" fmla="*/ 0 h 201"/>
                    <a:gd name="T12" fmla="*/ 0 w 197"/>
                    <a:gd name="T13" fmla="*/ 126 h 20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"/>
                    <a:gd name="T22" fmla="*/ 0 h 201"/>
                    <a:gd name="T23" fmla="*/ 197 w 197"/>
                    <a:gd name="T24" fmla="*/ 201 h 20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" h="201">
                      <a:moveTo>
                        <a:pt x="0" y="126"/>
                      </a:moveTo>
                      <a:lnTo>
                        <a:pt x="43" y="164"/>
                      </a:lnTo>
                      <a:lnTo>
                        <a:pt x="86" y="201"/>
                      </a:lnTo>
                      <a:lnTo>
                        <a:pt x="197" y="76"/>
                      </a:lnTo>
                      <a:lnTo>
                        <a:pt x="154" y="38"/>
                      </a:lnTo>
                      <a:lnTo>
                        <a:pt x="111" y="0"/>
                      </a:lnTo>
                      <a:lnTo>
                        <a:pt x="0" y="1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7" name="Freeform 591"/>
                <p:cNvSpPr>
                  <a:spLocks/>
                </p:cNvSpPr>
                <p:nvPr/>
              </p:nvSpPr>
              <p:spPr bwMode="auto">
                <a:xfrm>
                  <a:off x="1856" y="3042"/>
                  <a:ext cx="7" cy="5"/>
                </a:xfrm>
                <a:custGeom>
                  <a:avLst/>
                  <a:gdLst>
                    <a:gd name="T0" fmla="*/ 0 w 50"/>
                    <a:gd name="T1" fmla="*/ 0 h 38"/>
                    <a:gd name="T2" fmla="*/ 43 w 50"/>
                    <a:gd name="T3" fmla="*/ 38 h 38"/>
                    <a:gd name="T4" fmla="*/ 50 w 50"/>
                    <a:gd name="T5" fmla="*/ 30 h 38"/>
                    <a:gd name="T6" fmla="*/ 0 w 50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0"/>
                    <a:gd name="T13" fmla="*/ 0 h 38"/>
                    <a:gd name="T14" fmla="*/ 50 w 50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0" h="38">
                      <a:moveTo>
                        <a:pt x="0" y="0"/>
                      </a:moveTo>
                      <a:lnTo>
                        <a:pt x="43" y="38"/>
                      </a:lnTo>
                      <a:lnTo>
                        <a:pt x="5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8" name="Line 592"/>
                <p:cNvSpPr>
                  <a:spLocks noChangeShapeType="1"/>
                </p:cNvSpPr>
                <p:nvPr/>
              </p:nvSpPr>
              <p:spPr bwMode="auto">
                <a:xfrm flipV="1">
                  <a:off x="1862" y="3046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29" name="Freeform 593"/>
                <p:cNvSpPr>
                  <a:spLocks/>
                </p:cNvSpPr>
                <p:nvPr/>
              </p:nvSpPr>
              <p:spPr bwMode="auto">
                <a:xfrm>
                  <a:off x="1848" y="3015"/>
                  <a:ext cx="28" cy="31"/>
                </a:xfrm>
                <a:custGeom>
                  <a:avLst/>
                  <a:gdLst>
                    <a:gd name="T0" fmla="*/ 0 w 194"/>
                    <a:gd name="T1" fmla="*/ 159 h 219"/>
                    <a:gd name="T2" fmla="*/ 50 w 194"/>
                    <a:gd name="T3" fmla="*/ 189 h 219"/>
                    <a:gd name="T4" fmla="*/ 100 w 194"/>
                    <a:gd name="T5" fmla="*/ 219 h 219"/>
                    <a:gd name="T6" fmla="*/ 194 w 194"/>
                    <a:gd name="T7" fmla="*/ 60 h 219"/>
                    <a:gd name="T8" fmla="*/ 144 w 194"/>
                    <a:gd name="T9" fmla="*/ 30 h 219"/>
                    <a:gd name="T10" fmla="*/ 94 w 194"/>
                    <a:gd name="T11" fmla="*/ 0 h 219"/>
                    <a:gd name="T12" fmla="*/ 0 w 194"/>
                    <a:gd name="T13" fmla="*/ 159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9"/>
                    <a:gd name="T23" fmla="*/ 194 w 194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9">
                      <a:moveTo>
                        <a:pt x="0" y="159"/>
                      </a:moveTo>
                      <a:lnTo>
                        <a:pt x="50" y="189"/>
                      </a:lnTo>
                      <a:lnTo>
                        <a:pt x="100" y="219"/>
                      </a:lnTo>
                      <a:lnTo>
                        <a:pt x="194" y="60"/>
                      </a:lnTo>
                      <a:lnTo>
                        <a:pt x="144" y="30"/>
                      </a:lnTo>
                      <a:lnTo>
                        <a:pt x="94" y="0"/>
                      </a:lnTo>
                      <a:lnTo>
                        <a:pt x="0" y="1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0" name="Freeform 594"/>
                <p:cNvSpPr>
                  <a:spLocks/>
                </p:cNvSpPr>
                <p:nvPr/>
              </p:nvSpPr>
              <p:spPr bwMode="auto">
                <a:xfrm>
                  <a:off x="1848" y="3015"/>
                  <a:ext cx="28" cy="31"/>
                </a:xfrm>
                <a:custGeom>
                  <a:avLst/>
                  <a:gdLst>
                    <a:gd name="T0" fmla="*/ 0 w 194"/>
                    <a:gd name="T1" fmla="*/ 159 h 219"/>
                    <a:gd name="T2" fmla="*/ 50 w 194"/>
                    <a:gd name="T3" fmla="*/ 189 h 219"/>
                    <a:gd name="T4" fmla="*/ 100 w 194"/>
                    <a:gd name="T5" fmla="*/ 219 h 219"/>
                    <a:gd name="T6" fmla="*/ 194 w 194"/>
                    <a:gd name="T7" fmla="*/ 60 h 219"/>
                    <a:gd name="T8" fmla="*/ 144 w 194"/>
                    <a:gd name="T9" fmla="*/ 30 h 219"/>
                    <a:gd name="T10" fmla="*/ 94 w 194"/>
                    <a:gd name="T11" fmla="*/ 0 h 219"/>
                    <a:gd name="T12" fmla="*/ 0 w 194"/>
                    <a:gd name="T13" fmla="*/ 159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19"/>
                    <a:gd name="T23" fmla="*/ 194 w 194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19">
                      <a:moveTo>
                        <a:pt x="0" y="159"/>
                      </a:moveTo>
                      <a:lnTo>
                        <a:pt x="50" y="189"/>
                      </a:lnTo>
                      <a:lnTo>
                        <a:pt x="100" y="219"/>
                      </a:lnTo>
                      <a:lnTo>
                        <a:pt x="194" y="60"/>
                      </a:lnTo>
                      <a:lnTo>
                        <a:pt x="144" y="30"/>
                      </a:lnTo>
                      <a:lnTo>
                        <a:pt x="94" y="0"/>
                      </a:lnTo>
                      <a:lnTo>
                        <a:pt x="0" y="15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1" name="Freeform 595"/>
                <p:cNvSpPr>
                  <a:spLocks/>
                </p:cNvSpPr>
                <p:nvPr/>
              </p:nvSpPr>
              <p:spPr bwMode="auto">
                <a:xfrm>
                  <a:off x="1869" y="3019"/>
                  <a:ext cx="8" cy="4"/>
                </a:xfrm>
                <a:custGeom>
                  <a:avLst/>
                  <a:gdLst>
                    <a:gd name="T0" fmla="*/ 0 w 54"/>
                    <a:gd name="T1" fmla="*/ 0 h 30"/>
                    <a:gd name="T2" fmla="*/ 50 w 54"/>
                    <a:gd name="T3" fmla="*/ 30 h 30"/>
                    <a:gd name="T4" fmla="*/ 54 w 54"/>
                    <a:gd name="T5" fmla="*/ 23 h 30"/>
                    <a:gd name="T6" fmla="*/ 0 w 54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30"/>
                    <a:gd name="T14" fmla="*/ 54 w 54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30">
                      <a:moveTo>
                        <a:pt x="0" y="0"/>
                      </a:move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2" name="Line 596"/>
                <p:cNvSpPr>
                  <a:spLocks noChangeShapeType="1"/>
                </p:cNvSpPr>
                <p:nvPr/>
              </p:nvSpPr>
              <p:spPr bwMode="auto">
                <a:xfrm flipV="1">
                  <a:off x="1876" y="302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3" name="Freeform 597"/>
                <p:cNvSpPr>
                  <a:spLocks/>
                </p:cNvSpPr>
                <p:nvPr/>
              </p:nvSpPr>
              <p:spPr bwMode="auto">
                <a:xfrm>
                  <a:off x="1861" y="2989"/>
                  <a:ext cx="27" cy="33"/>
                </a:xfrm>
                <a:custGeom>
                  <a:avLst/>
                  <a:gdLst>
                    <a:gd name="T0" fmla="*/ 0 w 183"/>
                    <a:gd name="T1" fmla="*/ 187 h 232"/>
                    <a:gd name="T2" fmla="*/ 53 w 183"/>
                    <a:gd name="T3" fmla="*/ 209 h 232"/>
                    <a:gd name="T4" fmla="*/ 107 w 183"/>
                    <a:gd name="T5" fmla="*/ 232 h 232"/>
                    <a:gd name="T6" fmla="*/ 183 w 183"/>
                    <a:gd name="T7" fmla="*/ 44 h 232"/>
                    <a:gd name="T8" fmla="*/ 130 w 183"/>
                    <a:gd name="T9" fmla="*/ 22 h 232"/>
                    <a:gd name="T10" fmla="*/ 77 w 183"/>
                    <a:gd name="T11" fmla="*/ 0 h 232"/>
                    <a:gd name="T12" fmla="*/ 0 w 183"/>
                    <a:gd name="T13" fmla="*/ 187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32"/>
                    <a:gd name="T23" fmla="*/ 183 w 183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32">
                      <a:moveTo>
                        <a:pt x="0" y="187"/>
                      </a:moveTo>
                      <a:lnTo>
                        <a:pt x="53" y="209"/>
                      </a:lnTo>
                      <a:lnTo>
                        <a:pt x="107" y="232"/>
                      </a:lnTo>
                      <a:lnTo>
                        <a:pt x="183" y="44"/>
                      </a:lnTo>
                      <a:lnTo>
                        <a:pt x="130" y="22"/>
                      </a:lnTo>
                      <a:lnTo>
                        <a:pt x="77" y="0"/>
                      </a:lnTo>
                      <a:lnTo>
                        <a:pt x="0" y="1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4" name="Freeform 598"/>
                <p:cNvSpPr>
                  <a:spLocks/>
                </p:cNvSpPr>
                <p:nvPr/>
              </p:nvSpPr>
              <p:spPr bwMode="auto">
                <a:xfrm>
                  <a:off x="1861" y="2989"/>
                  <a:ext cx="27" cy="33"/>
                </a:xfrm>
                <a:custGeom>
                  <a:avLst/>
                  <a:gdLst>
                    <a:gd name="T0" fmla="*/ 0 w 183"/>
                    <a:gd name="T1" fmla="*/ 187 h 232"/>
                    <a:gd name="T2" fmla="*/ 53 w 183"/>
                    <a:gd name="T3" fmla="*/ 209 h 232"/>
                    <a:gd name="T4" fmla="*/ 107 w 183"/>
                    <a:gd name="T5" fmla="*/ 232 h 232"/>
                    <a:gd name="T6" fmla="*/ 183 w 183"/>
                    <a:gd name="T7" fmla="*/ 44 h 232"/>
                    <a:gd name="T8" fmla="*/ 130 w 183"/>
                    <a:gd name="T9" fmla="*/ 22 h 232"/>
                    <a:gd name="T10" fmla="*/ 77 w 183"/>
                    <a:gd name="T11" fmla="*/ 0 h 232"/>
                    <a:gd name="T12" fmla="*/ 0 w 183"/>
                    <a:gd name="T13" fmla="*/ 187 h 2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3"/>
                    <a:gd name="T22" fmla="*/ 0 h 232"/>
                    <a:gd name="T23" fmla="*/ 183 w 183"/>
                    <a:gd name="T24" fmla="*/ 232 h 2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3" h="232">
                      <a:moveTo>
                        <a:pt x="0" y="187"/>
                      </a:moveTo>
                      <a:lnTo>
                        <a:pt x="53" y="209"/>
                      </a:lnTo>
                      <a:lnTo>
                        <a:pt x="107" y="232"/>
                      </a:lnTo>
                      <a:lnTo>
                        <a:pt x="183" y="44"/>
                      </a:lnTo>
                      <a:lnTo>
                        <a:pt x="130" y="22"/>
                      </a:lnTo>
                      <a:lnTo>
                        <a:pt x="77" y="0"/>
                      </a:lnTo>
                      <a:lnTo>
                        <a:pt x="0" y="18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5" name="Freeform 599"/>
                <p:cNvSpPr>
                  <a:spLocks/>
                </p:cNvSpPr>
                <p:nvPr/>
              </p:nvSpPr>
              <p:spPr bwMode="auto">
                <a:xfrm>
                  <a:off x="1880" y="2992"/>
                  <a:ext cx="8" cy="3"/>
                </a:xfrm>
                <a:custGeom>
                  <a:avLst/>
                  <a:gdLst>
                    <a:gd name="T0" fmla="*/ 0 w 55"/>
                    <a:gd name="T1" fmla="*/ 0 h 22"/>
                    <a:gd name="T2" fmla="*/ 53 w 55"/>
                    <a:gd name="T3" fmla="*/ 22 h 22"/>
                    <a:gd name="T4" fmla="*/ 55 w 55"/>
                    <a:gd name="T5" fmla="*/ 14 h 22"/>
                    <a:gd name="T6" fmla="*/ 0 w 55"/>
                    <a:gd name="T7" fmla="*/ 0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22"/>
                    <a:gd name="T14" fmla="*/ 55 w 55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22">
                      <a:moveTo>
                        <a:pt x="0" y="0"/>
                      </a:moveTo>
                      <a:lnTo>
                        <a:pt x="53" y="22"/>
                      </a:lnTo>
                      <a:lnTo>
                        <a:pt x="55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6" name="Line 600"/>
                <p:cNvSpPr>
                  <a:spLocks noChangeShapeType="1"/>
                </p:cNvSpPr>
                <p:nvPr/>
              </p:nvSpPr>
              <p:spPr bwMode="auto">
                <a:xfrm flipV="1">
                  <a:off x="1888" y="299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7" name="Freeform 601"/>
                <p:cNvSpPr>
                  <a:spLocks/>
                </p:cNvSpPr>
                <p:nvPr/>
              </p:nvSpPr>
              <p:spPr bwMode="auto">
                <a:xfrm>
                  <a:off x="1872" y="2960"/>
                  <a:ext cx="24" cy="34"/>
                </a:xfrm>
                <a:custGeom>
                  <a:avLst/>
                  <a:gdLst>
                    <a:gd name="T0" fmla="*/ 0 w 166"/>
                    <a:gd name="T1" fmla="*/ 208 h 237"/>
                    <a:gd name="T2" fmla="*/ 56 w 166"/>
                    <a:gd name="T3" fmla="*/ 223 h 237"/>
                    <a:gd name="T4" fmla="*/ 111 w 166"/>
                    <a:gd name="T5" fmla="*/ 237 h 237"/>
                    <a:gd name="T6" fmla="*/ 166 w 166"/>
                    <a:gd name="T7" fmla="*/ 28 h 237"/>
                    <a:gd name="T8" fmla="*/ 110 w 166"/>
                    <a:gd name="T9" fmla="*/ 14 h 237"/>
                    <a:gd name="T10" fmla="*/ 55 w 166"/>
                    <a:gd name="T11" fmla="*/ 0 h 237"/>
                    <a:gd name="T12" fmla="*/ 0 w 166"/>
                    <a:gd name="T13" fmla="*/ 208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237"/>
                    <a:gd name="T23" fmla="*/ 166 w 166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237">
                      <a:moveTo>
                        <a:pt x="0" y="208"/>
                      </a:moveTo>
                      <a:lnTo>
                        <a:pt x="56" y="223"/>
                      </a:lnTo>
                      <a:lnTo>
                        <a:pt x="111" y="237"/>
                      </a:lnTo>
                      <a:lnTo>
                        <a:pt x="166" y="28"/>
                      </a:lnTo>
                      <a:lnTo>
                        <a:pt x="110" y="14"/>
                      </a:lnTo>
                      <a:lnTo>
                        <a:pt x="55" y="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8" name="Freeform 602"/>
                <p:cNvSpPr>
                  <a:spLocks/>
                </p:cNvSpPr>
                <p:nvPr/>
              </p:nvSpPr>
              <p:spPr bwMode="auto">
                <a:xfrm>
                  <a:off x="1872" y="2960"/>
                  <a:ext cx="24" cy="34"/>
                </a:xfrm>
                <a:custGeom>
                  <a:avLst/>
                  <a:gdLst>
                    <a:gd name="T0" fmla="*/ 0 w 166"/>
                    <a:gd name="T1" fmla="*/ 208 h 237"/>
                    <a:gd name="T2" fmla="*/ 56 w 166"/>
                    <a:gd name="T3" fmla="*/ 223 h 237"/>
                    <a:gd name="T4" fmla="*/ 111 w 166"/>
                    <a:gd name="T5" fmla="*/ 237 h 237"/>
                    <a:gd name="T6" fmla="*/ 166 w 166"/>
                    <a:gd name="T7" fmla="*/ 28 h 237"/>
                    <a:gd name="T8" fmla="*/ 110 w 166"/>
                    <a:gd name="T9" fmla="*/ 14 h 237"/>
                    <a:gd name="T10" fmla="*/ 55 w 166"/>
                    <a:gd name="T11" fmla="*/ 0 h 237"/>
                    <a:gd name="T12" fmla="*/ 0 w 166"/>
                    <a:gd name="T13" fmla="*/ 208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237"/>
                    <a:gd name="T23" fmla="*/ 166 w 166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237">
                      <a:moveTo>
                        <a:pt x="0" y="208"/>
                      </a:moveTo>
                      <a:lnTo>
                        <a:pt x="56" y="223"/>
                      </a:lnTo>
                      <a:lnTo>
                        <a:pt x="111" y="237"/>
                      </a:lnTo>
                      <a:lnTo>
                        <a:pt x="166" y="28"/>
                      </a:lnTo>
                      <a:lnTo>
                        <a:pt x="110" y="14"/>
                      </a:lnTo>
                      <a:lnTo>
                        <a:pt x="55" y="0"/>
                      </a:lnTo>
                      <a:lnTo>
                        <a:pt x="0" y="20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39" name="Freeform 603"/>
                <p:cNvSpPr>
                  <a:spLocks/>
                </p:cNvSpPr>
                <p:nvPr/>
              </p:nvSpPr>
              <p:spPr bwMode="auto">
                <a:xfrm>
                  <a:off x="1888" y="2962"/>
                  <a:ext cx="8" cy="2"/>
                </a:xfrm>
                <a:custGeom>
                  <a:avLst/>
                  <a:gdLst>
                    <a:gd name="T0" fmla="*/ 0 w 58"/>
                    <a:gd name="T1" fmla="*/ 0 h 14"/>
                    <a:gd name="T2" fmla="*/ 56 w 58"/>
                    <a:gd name="T3" fmla="*/ 14 h 14"/>
                    <a:gd name="T4" fmla="*/ 58 w 58"/>
                    <a:gd name="T5" fmla="*/ 8 h 14"/>
                    <a:gd name="T6" fmla="*/ 0 w 58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4"/>
                    <a:gd name="T14" fmla="*/ 58 w 58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4">
                      <a:moveTo>
                        <a:pt x="0" y="0"/>
                      </a:moveTo>
                      <a:lnTo>
                        <a:pt x="56" y="14"/>
                      </a:lnTo>
                      <a:lnTo>
                        <a:pt x="58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0" name="Line 604"/>
                <p:cNvSpPr>
                  <a:spLocks noChangeShapeType="1"/>
                </p:cNvSpPr>
                <p:nvPr/>
              </p:nvSpPr>
              <p:spPr bwMode="auto">
                <a:xfrm flipV="1">
                  <a:off x="1896" y="2964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1" name="Freeform 605"/>
                <p:cNvSpPr>
                  <a:spLocks/>
                </p:cNvSpPr>
                <p:nvPr/>
              </p:nvSpPr>
              <p:spPr bwMode="auto">
                <a:xfrm>
                  <a:off x="1880" y="2929"/>
                  <a:ext cx="20" cy="35"/>
                </a:xfrm>
                <a:custGeom>
                  <a:avLst/>
                  <a:gdLst>
                    <a:gd name="T0" fmla="*/ 0 w 145"/>
                    <a:gd name="T1" fmla="*/ 224 h 240"/>
                    <a:gd name="T2" fmla="*/ 57 w 145"/>
                    <a:gd name="T3" fmla="*/ 232 h 240"/>
                    <a:gd name="T4" fmla="*/ 115 w 145"/>
                    <a:gd name="T5" fmla="*/ 240 h 240"/>
                    <a:gd name="T6" fmla="*/ 145 w 145"/>
                    <a:gd name="T7" fmla="*/ 16 h 240"/>
                    <a:gd name="T8" fmla="*/ 87 w 145"/>
                    <a:gd name="T9" fmla="*/ 8 h 240"/>
                    <a:gd name="T10" fmla="*/ 30 w 145"/>
                    <a:gd name="T11" fmla="*/ 0 h 240"/>
                    <a:gd name="T12" fmla="*/ 0 w 145"/>
                    <a:gd name="T13" fmla="*/ 224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40"/>
                    <a:gd name="T23" fmla="*/ 145 w 145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40">
                      <a:moveTo>
                        <a:pt x="0" y="224"/>
                      </a:moveTo>
                      <a:lnTo>
                        <a:pt x="57" y="232"/>
                      </a:lnTo>
                      <a:lnTo>
                        <a:pt x="115" y="240"/>
                      </a:lnTo>
                      <a:lnTo>
                        <a:pt x="145" y="16"/>
                      </a:lnTo>
                      <a:lnTo>
                        <a:pt x="87" y="8"/>
                      </a:lnTo>
                      <a:lnTo>
                        <a:pt x="30" y="0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2" name="Freeform 606"/>
                <p:cNvSpPr>
                  <a:spLocks/>
                </p:cNvSpPr>
                <p:nvPr/>
              </p:nvSpPr>
              <p:spPr bwMode="auto">
                <a:xfrm>
                  <a:off x="1880" y="2929"/>
                  <a:ext cx="20" cy="35"/>
                </a:xfrm>
                <a:custGeom>
                  <a:avLst/>
                  <a:gdLst>
                    <a:gd name="T0" fmla="*/ 0 w 145"/>
                    <a:gd name="T1" fmla="*/ 224 h 240"/>
                    <a:gd name="T2" fmla="*/ 57 w 145"/>
                    <a:gd name="T3" fmla="*/ 232 h 240"/>
                    <a:gd name="T4" fmla="*/ 115 w 145"/>
                    <a:gd name="T5" fmla="*/ 240 h 240"/>
                    <a:gd name="T6" fmla="*/ 145 w 145"/>
                    <a:gd name="T7" fmla="*/ 16 h 240"/>
                    <a:gd name="T8" fmla="*/ 87 w 145"/>
                    <a:gd name="T9" fmla="*/ 8 h 240"/>
                    <a:gd name="T10" fmla="*/ 30 w 145"/>
                    <a:gd name="T11" fmla="*/ 0 h 240"/>
                    <a:gd name="T12" fmla="*/ 0 w 145"/>
                    <a:gd name="T13" fmla="*/ 224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40"/>
                    <a:gd name="T23" fmla="*/ 145 w 145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40">
                      <a:moveTo>
                        <a:pt x="0" y="224"/>
                      </a:moveTo>
                      <a:lnTo>
                        <a:pt x="57" y="232"/>
                      </a:lnTo>
                      <a:lnTo>
                        <a:pt x="115" y="240"/>
                      </a:lnTo>
                      <a:lnTo>
                        <a:pt x="145" y="16"/>
                      </a:lnTo>
                      <a:lnTo>
                        <a:pt x="87" y="8"/>
                      </a:lnTo>
                      <a:lnTo>
                        <a:pt x="30" y="0"/>
                      </a:lnTo>
                      <a:lnTo>
                        <a:pt x="0" y="22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3" name="Freeform 607"/>
                <p:cNvSpPr>
                  <a:spLocks/>
                </p:cNvSpPr>
                <p:nvPr/>
              </p:nvSpPr>
              <p:spPr bwMode="auto">
                <a:xfrm>
                  <a:off x="1892" y="2930"/>
                  <a:ext cx="8" cy="2"/>
                </a:xfrm>
                <a:custGeom>
                  <a:avLst/>
                  <a:gdLst>
                    <a:gd name="T0" fmla="*/ 0 w 58"/>
                    <a:gd name="T1" fmla="*/ 0 h 8"/>
                    <a:gd name="T2" fmla="*/ 58 w 58"/>
                    <a:gd name="T3" fmla="*/ 8 h 8"/>
                    <a:gd name="T4" fmla="*/ 58 w 58"/>
                    <a:gd name="T5" fmla="*/ 2 h 8"/>
                    <a:gd name="T6" fmla="*/ 0 w 58"/>
                    <a:gd name="T7" fmla="*/ 0 h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8"/>
                    <a:gd name="T14" fmla="*/ 58 w 58"/>
                    <a:gd name="T15" fmla="*/ 8 h 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8">
                      <a:moveTo>
                        <a:pt x="0" y="0"/>
                      </a:moveTo>
                      <a:lnTo>
                        <a:pt x="58" y="8"/>
                      </a:lnTo>
                      <a:lnTo>
                        <a:pt x="5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4" name="Line 608"/>
                <p:cNvSpPr>
                  <a:spLocks noChangeShapeType="1"/>
                </p:cNvSpPr>
                <p:nvPr/>
              </p:nvSpPr>
              <p:spPr bwMode="auto">
                <a:xfrm flipV="1">
                  <a:off x="1900" y="293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5" name="Freeform 609"/>
                <p:cNvSpPr>
                  <a:spLocks/>
                </p:cNvSpPr>
                <p:nvPr/>
              </p:nvSpPr>
              <p:spPr bwMode="auto">
                <a:xfrm>
                  <a:off x="1884" y="2897"/>
                  <a:ext cx="17" cy="34"/>
                </a:xfrm>
                <a:custGeom>
                  <a:avLst/>
                  <a:gdLst>
                    <a:gd name="T0" fmla="*/ 0 w 122"/>
                    <a:gd name="T1" fmla="*/ 230 h 234"/>
                    <a:gd name="T2" fmla="*/ 57 w 122"/>
                    <a:gd name="T3" fmla="*/ 232 h 234"/>
                    <a:gd name="T4" fmla="*/ 115 w 122"/>
                    <a:gd name="T5" fmla="*/ 234 h 234"/>
                    <a:gd name="T6" fmla="*/ 122 w 122"/>
                    <a:gd name="T7" fmla="*/ 4 h 234"/>
                    <a:gd name="T8" fmla="*/ 64 w 122"/>
                    <a:gd name="T9" fmla="*/ 2 h 234"/>
                    <a:gd name="T10" fmla="*/ 6 w 122"/>
                    <a:gd name="T11" fmla="*/ 0 h 234"/>
                    <a:gd name="T12" fmla="*/ 0 w 122"/>
                    <a:gd name="T13" fmla="*/ 230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0" y="230"/>
                      </a:moveTo>
                      <a:lnTo>
                        <a:pt x="57" y="232"/>
                      </a:lnTo>
                      <a:lnTo>
                        <a:pt x="115" y="234"/>
                      </a:lnTo>
                      <a:lnTo>
                        <a:pt x="122" y="4"/>
                      </a:lnTo>
                      <a:lnTo>
                        <a:pt x="64" y="2"/>
                      </a:lnTo>
                      <a:lnTo>
                        <a:pt x="6" y="0"/>
                      </a:lnTo>
                      <a:lnTo>
                        <a:pt x="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6" name="Freeform 610"/>
                <p:cNvSpPr>
                  <a:spLocks/>
                </p:cNvSpPr>
                <p:nvPr/>
              </p:nvSpPr>
              <p:spPr bwMode="auto">
                <a:xfrm>
                  <a:off x="1884" y="2897"/>
                  <a:ext cx="17" cy="34"/>
                </a:xfrm>
                <a:custGeom>
                  <a:avLst/>
                  <a:gdLst>
                    <a:gd name="T0" fmla="*/ 0 w 122"/>
                    <a:gd name="T1" fmla="*/ 230 h 234"/>
                    <a:gd name="T2" fmla="*/ 57 w 122"/>
                    <a:gd name="T3" fmla="*/ 232 h 234"/>
                    <a:gd name="T4" fmla="*/ 115 w 122"/>
                    <a:gd name="T5" fmla="*/ 234 h 234"/>
                    <a:gd name="T6" fmla="*/ 122 w 122"/>
                    <a:gd name="T7" fmla="*/ 4 h 234"/>
                    <a:gd name="T8" fmla="*/ 64 w 122"/>
                    <a:gd name="T9" fmla="*/ 2 h 234"/>
                    <a:gd name="T10" fmla="*/ 6 w 122"/>
                    <a:gd name="T11" fmla="*/ 0 h 234"/>
                    <a:gd name="T12" fmla="*/ 0 w 122"/>
                    <a:gd name="T13" fmla="*/ 230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0" y="230"/>
                      </a:moveTo>
                      <a:lnTo>
                        <a:pt x="57" y="232"/>
                      </a:lnTo>
                      <a:lnTo>
                        <a:pt x="115" y="234"/>
                      </a:lnTo>
                      <a:lnTo>
                        <a:pt x="122" y="4"/>
                      </a:lnTo>
                      <a:lnTo>
                        <a:pt x="64" y="2"/>
                      </a:lnTo>
                      <a:lnTo>
                        <a:pt x="6" y="0"/>
                      </a:lnTo>
                      <a:lnTo>
                        <a:pt x="0" y="23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7" name="Freeform 611"/>
                <p:cNvSpPr>
                  <a:spLocks/>
                </p:cNvSpPr>
                <p:nvPr/>
              </p:nvSpPr>
              <p:spPr bwMode="auto">
                <a:xfrm>
                  <a:off x="1893" y="2897"/>
                  <a:ext cx="8" cy="1"/>
                </a:xfrm>
                <a:custGeom>
                  <a:avLst/>
                  <a:gdLst>
                    <a:gd name="T0" fmla="*/ 0 w 58"/>
                    <a:gd name="T1" fmla="*/ 5 h 7"/>
                    <a:gd name="T2" fmla="*/ 58 w 58"/>
                    <a:gd name="T3" fmla="*/ 7 h 7"/>
                    <a:gd name="T4" fmla="*/ 58 w 58"/>
                    <a:gd name="T5" fmla="*/ 0 h 7"/>
                    <a:gd name="T6" fmla="*/ 0 w 58"/>
                    <a:gd name="T7" fmla="*/ 5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7"/>
                    <a:gd name="T14" fmla="*/ 58 w 58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7">
                      <a:moveTo>
                        <a:pt x="0" y="5"/>
                      </a:moveTo>
                      <a:lnTo>
                        <a:pt x="58" y="7"/>
                      </a:lnTo>
                      <a:lnTo>
                        <a:pt x="58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8" name="Line 612"/>
                <p:cNvSpPr>
                  <a:spLocks noChangeShapeType="1"/>
                </p:cNvSpPr>
                <p:nvPr/>
              </p:nvSpPr>
              <p:spPr bwMode="auto">
                <a:xfrm flipV="1">
                  <a:off x="1901" y="2897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49" name="Freeform 613"/>
                <p:cNvSpPr>
                  <a:spLocks/>
                </p:cNvSpPr>
                <p:nvPr/>
              </p:nvSpPr>
              <p:spPr bwMode="auto">
                <a:xfrm>
                  <a:off x="1882" y="2864"/>
                  <a:ext cx="19" cy="34"/>
                </a:xfrm>
                <a:custGeom>
                  <a:avLst/>
                  <a:gdLst>
                    <a:gd name="T0" fmla="*/ 19 w 135"/>
                    <a:gd name="T1" fmla="*/ 236 h 236"/>
                    <a:gd name="T2" fmla="*/ 77 w 135"/>
                    <a:gd name="T3" fmla="*/ 232 h 236"/>
                    <a:gd name="T4" fmla="*/ 135 w 135"/>
                    <a:gd name="T5" fmla="*/ 227 h 236"/>
                    <a:gd name="T6" fmla="*/ 116 w 135"/>
                    <a:gd name="T7" fmla="*/ 0 h 236"/>
                    <a:gd name="T8" fmla="*/ 58 w 135"/>
                    <a:gd name="T9" fmla="*/ 4 h 236"/>
                    <a:gd name="T10" fmla="*/ 0 w 135"/>
                    <a:gd name="T11" fmla="*/ 9 h 236"/>
                    <a:gd name="T12" fmla="*/ 19 w 135"/>
                    <a:gd name="T13" fmla="*/ 236 h 2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5"/>
                    <a:gd name="T22" fmla="*/ 0 h 236"/>
                    <a:gd name="T23" fmla="*/ 135 w 135"/>
                    <a:gd name="T24" fmla="*/ 236 h 2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5" h="236">
                      <a:moveTo>
                        <a:pt x="19" y="236"/>
                      </a:moveTo>
                      <a:lnTo>
                        <a:pt x="77" y="232"/>
                      </a:lnTo>
                      <a:lnTo>
                        <a:pt x="135" y="227"/>
                      </a:lnTo>
                      <a:lnTo>
                        <a:pt x="116" y="0"/>
                      </a:lnTo>
                      <a:lnTo>
                        <a:pt x="58" y="4"/>
                      </a:lnTo>
                      <a:lnTo>
                        <a:pt x="0" y="9"/>
                      </a:lnTo>
                      <a:lnTo>
                        <a:pt x="19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0" name="Freeform 614"/>
                <p:cNvSpPr>
                  <a:spLocks/>
                </p:cNvSpPr>
                <p:nvPr/>
              </p:nvSpPr>
              <p:spPr bwMode="auto">
                <a:xfrm>
                  <a:off x="1882" y="2864"/>
                  <a:ext cx="19" cy="34"/>
                </a:xfrm>
                <a:custGeom>
                  <a:avLst/>
                  <a:gdLst>
                    <a:gd name="T0" fmla="*/ 19 w 135"/>
                    <a:gd name="T1" fmla="*/ 236 h 236"/>
                    <a:gd name="T2" fmla="*/ 77 w 135"/>
                    <a:gd name="T3" fmla="*/ 232 h 236"/>
                    <a:gd name="T4" fmla="*/ 135 w 135"/>
                    <a:gd name="T5" fmla="*/ 227 h 236"/>
                    <a:gd name="T6" fmla="*/ 116 w 135"/>
                    <a:gd name="T7" fmla="*/ 0 h 236"/>
                    <a:gd name="T8" fmla="*/ 58 w 135"/>
                    <a:gd name="T9" fmla="*/ 4 h 236"/>
                    <a:gd name="T10" fmla="*/ 0 w 135"/>
                    <a:gd name="T11" fmla="*/ 9 h 236"/>
                    <a:gd name="T12" fmla="*/ 19 w 135"/>
                    <a:gd name="T13" fmla="*/ 236 h 2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5"/>
                    <a:gd name="T22" fmla="*/ 0 h 236"/>
                    <a:gd name="T23" fmla="*/ 135 w 135"/>
                    <a:gd name="T24" fmla="*/ 236 h 2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5" h="236">
                      <a:moveTo>
                        <a:pt x="19" y="236"/>
                      </a:moveTo>
                      <a:lnTo>
                        <a:pt x="77" y="232"/>
                      </a:lnTo>
                      <a:lnTo>
                        <a:pt x="135" y="227"/>
                      </a:lnTo>
                      <a:lnTo>
                        <a:pt x="116" y="0"/>
                      </a:lnTo>
                      <a:lnTo>
                        <a:pt x="58" y="4"/>
                      </a:lnTo>
                      <a:lnTo>
                        <a:pt x="0" y="9"/>
                      </a:lnTo>
                      <a:lnTo>
                        <a:pt x="19" y="2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1" name="Freeform 615"/>
                <p:cNvSpPr>
                  <a:spLocks/>
                </p:cNvSpPr>
                <p:nvPr/>
              </p:nvSpPr>
              <p:spPr bwMode="auto">
                <a:xfrm>
                  <a:off x="1890" y="2863"/>
                  <a:ext cx="9" cy="2"/>
                </a:xfrm>
                <a:custGeom>
                  <a:avLst/>
                  <a:gdLst>
                    <a:gd name="T0" fmla="*/ 0 w 58"/>
                    <a:gd name="T1" fmla="*/ 11 h 11"/>
                    <a:gd name="T2" fmla="*/ 58 w 58"/>
                    <a:gd name="T3" fmla="*/ 7 h 11"/>
                    <a:gd name="T4" fmla="*/ 57 w 58"/>
                    <a:gd name="T5" fmla="*/ 0 h 11"/>
                    <a:gd name="T6" fmla="*/ 0 w 58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1"/>
                    <a:gd name="T14" fmla="*/ 58 w 58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1">
                      <a:moveTo>
                        <a:pt x="0" y="11"/>
                      </a:moveTo>
                      <a:lnTo>
                        <a:pt x="58" y="7"/>
                      </a:lnTo>
                      <a:lnTo>
                        <a:pt x="57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2" name="Line 616"/>
                <p:cNvSpPr>
                  <a:spLocks noChangeShapeType="1"/>
                </p:cNvSpPr>
                <p:nvPr/>
              </p:nvSpPr>
              <p:spPr bwMode="auto">
                <a:xfrm flipH="1" flipV="1">
                  <a:off x="1898" y="2863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3" name="Freeform 617"/>
                <p:cNvSpPr>
                  <a:spLocks/>
                </p:cNvSpPr>
                <p:nvPr/>
              </p:nvSpPr>
              <p:spPr bwMode="auto">
                <a:xfrm>
                  <a:off x="1876" y="2832"/>
                  <a:ext cx="22" cy="35"/>
                </a:xfrm>
                <a:custGeom>
                  <a:avLst/>
                  <a:gdLst>
                    <a:gd name="T0" fmla="*/ 42 w 156"/>
                    <a:gd name="T1" fmla="*/ 240 h 240"/>
                    <a:gd name="T2" fmla="*/ 99 w 156"/>
                    <a:gd name="T3" fmla="*/ 229 h 240"/>
                    <a:gd name="T4" fmla="*/ 156 w 156"/>
                    <a:gd name="T5" fmla="*/ 218 h 240"/>
                    <a:gd name="T6" fmla="*/ 114 w 156"/>
                    <a:gd name="T7" fmla="*/ 0 h 240"/>
                    <a:gd name="T8" fmla="*/ 57 w 156"/>
                    <a:gd name="T9" fmla="*/ 11 h 240"/>
                    <a:gd name="T10" fmla="*/ 0 w 156"/>
                    <a:gd name="T11" fmla="*/ 22 h 240"/>
                    <a:gd name="T12" fmla="*/ 42 w 156"/>
                    <a:gd name="T13" fmla="*/ 24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240"/>
                    <a:gd name="T23" fmla="*/ 156 w 15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240">
                      <a:moveTo>
                        <a:pt x="42" y="240"/>
                      </a:moveTo>
                      <a:lnTo>
                        <a:pt x="99" y="229"/>
                      </a:lnTo>
                      <a:lnTo>
                        <a:pt x="156" y="218"/>
                      </a:lnTo>
                      <a:lnTo>
                        <a:pt x="114" y="0"/>
                      </a:lnTo>
                      <a:lnTo>
                        <a:pt x="57" y="11"/>
                      </a:lnTo>
                      <a:lnTo>
                        <a:pt x="0" y="22"/>
                      </a:lnTo>
                      <a:lnTo>
                        <a:pt x="42" y="2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4" name="Freeform 618"/>
                <p:cNvSpPr>
                  <a:spLocks/>
                </p:cNvSpPr>
                <p:nvPr/>
              </p:nvSpPr>
              <p:spPr bwMode="auto">
                <a:xfrm>
                  <a:off x="1876" y="2832"/>
                  <a:ext cx="22" cy="35"/>
                </a:xfrm>
                <a:custGeom>
                  <a:avLst/>
                  <a:gdLst>
                    <a:gd name="T0" fmla="*/ 42 w 156"/>
                    <a:gd name="T1" fmla="*/ 240 h 240"/>
                    <a:gd name="T2" fmla="*/ 99 w 156"/>
                    <a:gd name="T3" fmla="*/ 229 h 240"/>
                    <a:gd name="T4" fmla="*/ 156 w 156"/>
                    <a:gd name="T5" fmla="*/ 218 h 240"/>
                    <a:gd name="T6" fmla="*/ 114 w 156"/>
                    <a:gd name="T7" fmla="*/ 0 h 240"/>
                    <a:gd name="T8" fmla="*/ 57 w 156"/>
                    <a:gd name="T9" fmla="*/ 11 h 240"/>
                    <a:gd name="T10" fmla="*/ 0 w 156"/>
                    <a:gd name="T11" fmla="*/ 22 h 240"/>
                    <a:gd name="T12" fmla="*/ 42 w 156"/>
                    <a:gd name="T13" fmla="*/ 24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6"/>
                    <a:gd name="T22" fmla="*/ 0 h 240"/>
                    <a:gd name="T23" fmla="*/ 156 w 15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6" h="240">
                      <a:moveTo>
                        <a:pt x="42" y="240"/>
                      </a:moveTo>
                      <a:lnTo>
                        <a:pt x="99" y="229"/>
                      </a:lnTo>
                      <a:lnTo>
                        <a:pt x="156" y="218"/>
                      </a:lnTo>
                      <a:lnTo>
                        <a:pt x="114" y="0"/>
                      </a:lnTo>
                      <a:lnTo>
                        <a:pt x="57" y="11"/>
                      </a:lnTo>
                      <a:lnTo>
                        <a:pt x="0" y="22"/>
                      </a:lnTo>
                      <a:lnTo>
                        <a:pt x="42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5" name="Freeform 619"/>
                <p:cNvSpPr>
                  <a:spLocks/>
                </p:cNvSpPr>
                <p:nvPr/>
              </p:nvSpPr>
              <p:spPr bwMode="auto">
                <a:xfrm>
                  <a:off x="1884" y="2831"/>
                  <a:ext cx="8" cy="3"/>
                </a:xfrm>
                <a:custGeom>
                  <a:avLst/>
                  <a:gdLst>
                    <a:gd name="T0" fmla="*/ 0 w 57"/>
                    <a:gd name="T1" fmla="*/ 18 h 18"/>
                    <a:gd name="T2" fmla="*/ 57 w 57"/>
                    <a:gd name="T3" fmla="*/ 7 h 18"/>
                    <a:gd name="T4" fmla="*/ 54 w 57"/>
                    <a:gd name="T5" fmla="*/ 0 h 18"/>
                    <a:gd name="T6" fmla="*/ 0 w 57"/>
                    <a:gd name="T7" fmla="*/ 18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8"/>
                    <a:gd name="T14" fmla="*/ 57 w 57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8">
                      <a:moveTo>
                        <a:pt x="0" y="18"/>
                      </a:moveTo>
                      <a:lnTo>
                        <a:pt x="57" y="7"/>
                      </a:lnTo>
                      <a:lnTo>
                        <a:pt x="54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6" name="Line 620"/>
                <p:cNvSpPr>
                  <a:spLocks noChangeShapeType="1"/>
                </p:cNvSpPr>
                <p:nvPr/>
              </p:nvSpPr>
              <p:spPr bwMode="auto">
                <a:xfrm flipH="1" flipV="1">
                  <a:off x="1892" y="2831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7" name="Freeform 621"/>
                <p:cNvSpPr>
                  <a:spLocks/>
                </p:cNvSpPr>
                <p:nvPr/>
              </p:nvSpPr>
              <p:spPr bwMode="auto">
                <a:xfrm>
                  <a:off x="1867" y="2803"/>
                  <a:ext cx="25" cy="33"/>
                </a:xfrm>
                <a:custGeom>
                  <a:avLst/>
                  <a:gdLst>
                    <a:gd name="T0" fmla="*/ 66 w 174"/>
                    <a:gd name="T1" fmla="*/ 234 h 234"/>
                    <a:gd name="T2" fmla="*/ 120 w 174"/>
                    <a:gd name="T3" fmla="*/ 217 h 234"/>
                    <a:gd name="T4" fmla="*/ 174 w 174"/>
                    <a:gd name="T5" fmla="*/ 199 h 234"/>
                    <a:gd name="T6" fmla="*/ 109 w 174"/>
                    <a:gd name="T7" fmla="*/ 0 h 234"/>
                    <a:gd name="T8" fmla="*/ 54 w 174"/>
                    <a:gd name="T9" fmla="*/ 18 h 234"/>
                    <a:gd name="T10" fmla="*/ 0 w 174"/>
                    <a:gd name="T11" fmla="*/ 36 h 234"/>
                    <a:gd name="T12" fmla="*/ 66 w 174"/>
                    <a:gd name="T13" fmla="*/ 234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66" y="234"/>
                      </a:moveTo>
                      <a:lnTo>
                        <a:pt x="120" y="217"/>
                      </a:lnTo>
                      <a:lnTo>
                        <a:pt x="174" y="199"/>
                      </a:lnTo>
                      <a:lnTo>
                        <a:pt x="109" y="0"/>
                      </a:lnTo>
                      <a:lnTo>
                        <a:pt x="54" y="18"/>
                      </a:lnTo>
                      <a:lnTo>
                        <a:pt x="0" y="36"/>
                      </a:lnTo>
                      <a:lnTo>
                        <a:pt x="66" y="2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8" name="Freeform 622"/>
                <p:cNvSpPr>
                  <a:spLocks/>
                </p:cNvSpPr>
                <p:nvPr/>
              </p:nvSpPr>
              <p:spPr bwMode="auto">
                <a:xfrm>
                  <a:off x="1867" y="2803"/>
                  <a:ext cx="25" cy="33"/>
                </a:xfrm>
                <a:custGeom>
                  <a:avLst/>
                  <a:gdLst>
                    <a:gd name="T0" fmla="*/ 66 w 174"/>
                    <a:gd name="T1" fmla="*/ 234 h 234"/>
                    <a:gd name="T2" fmla="*/ 120 w 174"/>
                    <a:gd name="T3" fmla="*/ 217 h 234"/>
                    <a:gd name="T4" fmla="*/ 174 w 174"/>
                    <a:gd name="T5" fmla="*/ 199 h 234"/>
                    <a:gd name="T6" fmla="*/ 109 w 174"/>
                    <a:gd name="T7" fmla="*/ 0 h 234"/>
                    <a:gd name="T8" fmla="*/ 54 w 174"/>
                    <a:gd name="T9" fmla="*/ 18 h 234"/>
                    <a:gd name="T10" fmla="*/ 0 w 174"/>
                    <a:gd name="T11" fmla="*/ 36 h 234"/>
                    <a:gd name="T12" fmla="*/ 66 w 174"/>
                    <a:gd name="T13" fmla="*/ 234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66" y="234"/>
                      </a:moveTo>
                      <a:lnTo>
                        <a:pt x="120" y="217"/>
                      </a:lnTo>
                      <a:lnTo>
                        <a:pt x="174" y="199"/>
                      </a:lnTo>
                      <a:lnTo>
                        <a:pt x="109" y="0"/>
                      </a:lnTo>
                      <a:lnTo>
                        <a:pt x="54" y="18"/>
                      </a:lnTo>
                      <a:lnTo>
                        <a:pt x="0" y="36"/>
                      </a:lnTo>
                      <a:lnTo>
                        <a:pt x="66" y="2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59" name="Freeform 623"/>
                <p:cNvSpPr>
                  <a:spLocks/>
                </p:cNvSpPr>
                <p:nvPr/>
              </p:nvSpPr>
              <p:spPr bwMode="auto">
                <a:xfrm>
                  <a:off x="1875" y="2802"/>
                  <a:ext cx="8" cy="3"/>
                </a:xfrm>
                <a:custGeom>
                  <a:avLst/>
                  <a:gdLst>
                    <a:gd name="T0" fmla="*/ 0 w 55"/>
                    <a:gd name="T1" fmla="*/ 26 h 26"/>
                    <a:gd name="T2" fmla="*/ 55 w 55"/>
                    <a:gd name="T3" fmla="*/ 8 h 26"/>
                    <a:gd name="T4" fmla="*/ 53 w 55"/>
                    <a:gd name="T5" fmla="*/ 0 h 26"/>
                    <a:gd name="T6" fmla="*/ 0 w 5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26"/>
                    <a:gd name="T14" fmla="*/ 55 w 55"/>
                    <a:gd name="T15" fmla="*/ 26 h 2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26">
                      <a:moveTo>
                        <a:pt x="0" y="26"/>
                      </a:moveTo>
                      <a:lnTo>
                        <a:pt x="55" y="8"/>
                      </a:lnTo>
                      <a:lnTo>
                        <a:pt x="53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60" name="Line 624"/>
                <p:cNvSpPr>
                  <a:spLocks noChangeShapeType="1"/>
                </p:cNvSpPr>
                <p:nvPr/>
              </p:nvSpPr>
              <p:spPr bwMode="auto">
                <a:xfrm flipH="1" flipV="1">
                  <a:off x="1882" y="2802"/>
                  <a:ext cx="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661" name="Freeform 625"/>
                <p:cNvSpPr>
                  <a:spLocks/>
                </p:cNvSpPr>
                <p:nvPr/>
              </p:nvSpPr>
              <p:spPr bwMode="auto">
                <a:xfrm>
                  <a:off x="1855" y="2777"/>
                  <a:ext cx="27" cy="32"/>
                </a:xfrm>
                <a:custGeom>
                  <a:avLst/>
                  <a:gdLst>
                    <a:gd name="T0" fmla="*/ 86 w 191"/>
                    <a:gd name="T1" fmla="*/ 225 h 225"/>
                    <a:gd name="T2" fmla="*/ 138 w 191"/>
                    <a:gd name="T3" fmla="*/ 200 h 225"/>
                    <a:gd name="T4" fmla="*/ 191 w 191"/>
                    <a:gd name="T5" fmla="*/ 174 h 225"/>
                    <a:gd name="T6" fmla="*/ 104 w 191"/>
                    <a:gd name="T7" fmla="*/ 0 h 225"/>
                    <a:gd name="T8" fmla="*/ 52 w 191"/>
                    <a:gd name="T9" fmla="*/ 26 h 225"/>
                    <a:gd name="T10" fmla="*/ 0 w 191"/>
                    <a:gd name="T11" fmla="*/ 51 h 225"/>
                    <a:gd name="T12" fmla="*/ 86 w 191"/>
                    <a:gd name="T13" fmla="*/ 225 h 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25"/>
                    <a:gd name="T23" fmla="*/ 191 w 191"/>
                    <a:gd name="T24" fmla="*/ 225 h 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25">
                      <a:moveTo>
                        <a:pt x="86" y="225"/>
                      </a:moveTo>
                      <a:lnTo>
                        <a:pt x="138" y="200"/>
                      </a:lnTo>
                      <a:lnTo>
                        <a:pt x="191" y="174"/>
                      </a:lnTo>
                      <a:lnTo>
                        <a:pt x="104" y="0"/>
                      </a:lnTo>
                      <a:lnTo>
                        <a:pt x="52" y="26"/>
                      </a:lnTo>
                      <a:lnTo>
                        <a:pt x="0" y="51"/>
                      </a:lnTo>
                      <a:lnTo>
                        <a:pt x="86" y="2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9393" name="Freeform 627"/>
              <p:cNvSpPr>
                <a:spLocks/>
              </p:cNvSpPr>
              <p:nvPr/>
            </p:nvSpPr>
            <p:spPr bwMode="auto">
              <a:xfrm>
                <a:off x="2150" y="2716"/>
                <a:ext cx="35" cy="50"/>
              </a:xfrm>
              <a:custGeom>
                <a:avLst/>
                <a:gdLst>
                  <a:gd name="T0" fmla="*/ 86 w 191"/>
                  <a:gd name="T1" fmla="*/ 225 h 225"/>
                  <a:gd name="T2" fmla="*/ 138 w 191"/>
                  <a:gd name="T3" fmla="*/ 200 h 225"/>
                  <a:gd name="T4" fmla="*/ 191 w 191"/>
                  <a:gd name="T5" fmla="*/ 174 h 225"/>
                  <a:gd name="T6" fmla="*/ 104 w 191"/>
                  <a:gd name="T7" fmla="*/ 0 h 225"/>
                  <a:gd name="T8" fmla="*/ 52 w 191"/>
                  <a:gd name="T9" fmla="*/ 26 h 225"/>
                  <a:gd name="T10" fmla="*/ 0 w 191"/>
                  <a:gd name="T11" fmla="*/ 51 h 225"/>
                  <a:gd name="T12" fmla="*/ 86 w 191"/>
                  <a:gd name="T13" fmla="*/ 225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86" y="225"/>
                    </a:moveTo>
                    <a:lnTo>
                      <a:pt x="138" y="200"/>
                    </a:lnTo>
                    <a:lnTo>
                      <a:pt x="191" y="174"/>
                    </a:lnTo>
                    <a:lnTo>
                      <a:pt x="104" y="0"/>
                    </a:lnTo>
                    <a:lnTo>
                      <a:pt x="52" y="26"/>
                    </a:lnTo>
                    <a:lnTo>
                      <a:pt x="0" y="51"/>
                    </a:lnTo>
                    <a:lnTo>
                      <a:pt x="86" y="2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4" name="Freeform 628"/>
              <p:cNvSpPr>
                <a:spLocks/>
              </p:cNvSpPr>
              <p:nvPr/>
            </p:nvSpPr>
            <p:spPr bwMode="auto">
              <a:xfrm>
                <a:off x="2160" y="2715"/>
                <a:ext cx="9" cy="7"/>
              </a:xfrm>
              <a:custGeom>
                <a:avLst/>
                <a:gdLst>
                  <a:gd name="T0" fmla="*/ 0 w 52"/>
                  <a:gd name="T1" fmla="*/ 34 h 34"/>
                  <a:gd name="T2" fmla="*/ 52 w 52"/>
                  <a:gd name="T3" fmla="*/ 8 h 34"/>
                  <a:gd name="T4" fmla="*/ 46 w 52"/>
                  <a:gd name="T5" fmla="*/ 0 h 34"/>
                  <a:gd name="T6" fmla="*/ 0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0" y="34"/>
                    </a:moveTo>
                    <a:lnTo>
                      <a:pt x="52" y="8"/>
                    </a:lnTo>
                    <a:lnTo>
                      <a:pt x="46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5" name="Line 629"/>
              <p:cNvSpPr>
                <a:spLocks noChangeShapeType="1"/>
              </p:cNvSpPr>
              <p:nvPr/>
            </p:nvSpPr>
            <p:spPr bwMode="auto">
              <a:xfrm flipH="1" flipV="1">
                <a:off x="2168" y="27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6" name="Freeform 630"/>
              <p:cNvSpPr>
                <a:spLocks/>
              </p:cNvSpPr>
              <p:nvPr/>
            </p:nvSpPr>
            <p:spPr bwMode="auto">
              <a:xfrm>
                <a:off x="2131" y="2682"/>
                <a:ext cx="37" cy="47"/>
              </a:xfrm>
              <a:custGeom>
                <a:avLst/>
                <a:gdLst>
                  <a:gd name="T0" fmla="*/ 102 w 195"/>
                  <a:gd name="T1" fmla="*/ 209 h 209"/>
                  <a:gd name="T2" fmla="*/ 149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7 w 195"/>
                  <a:gd name="T9" fmla="*/ 34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9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7" y="34"/>
                    </a:lnTo>
                    <a:lnTo>
                      <a:pt x="0" y="67"/>
                    </a:lnTo>
                    <a:lnTo>
                      <a:pt x="102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7" name="Freeform 631"/>
              <p:cNvSpPr>
                <a:spLocks/>
              </p:cNvSpPr>
              <p:nvPr/>
            </p:nvSpPr>
            <p:spPr bwMode="auto">
              <a:xfrm>
                <a:off x="2131" y="2682"/>
                <a:ext cx="37" cy="47"/>
              </a:xfrm>
              <a:custGeom>
                <a:avLst/>
                <a:gdLst>
                  <a:gd name="T0" fmla="*/ 102 w 195"/>
                  <a:gd name="T1" fmla="*/ 209 h 209"/>
                  <a:gd name="T2" fmla="*/ 149 w 195"/>
                  <a:gd name="T3" fmla="*/ 176 h 209"/>
                  <a:gd name="T4" fmla="*/ 195 w 195"/>
                  <a:gd name="T5" fmla="*/ 142 h 209"/>
                  <a:gd name="T6" fmla="*/ 93 w 195"/>
                  <a:gd name="T7" fmla="*/ 0 h 209"/>
                  <a:gd name="T8" fmla="*/ 47 w 195"/>
                  <a:gd name="T9" fmla="*/ 34 h 209"/>
                  <a:gd name="T10" fmla="*/ 0 w 195"/>
                  <a:gd name="T11" fmla="*/ 67 h 209"/>
                  <a:gd name="T12" fmla="*/ 102 w 195"/>
                  <a:gd name="T13" fmla="*/ 209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02" y="209"/>
                    </a:moveTo>
                    <a:lnTo>
                      <a:pt x="149" y="176"/>
                    </a:lnTo>
                    <a:lnTo>
                      <a:pt x="195" y="142"/>
                    </a:lnTo>
                    <a:lnTo>
                      <a:pt x="93" y="0"/>
                    </a:lnTo>
                    <a:lnTo>
                      <a:pt x="47" y="34"/>
                    </a:lnTo>
                    <a:lnTo>
                      <a:pt x="0" y="67"/>
                    </a:lnTo>
                    <a:lnTo>
                      <a:pt x="102" y="2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8" name="Freeform 632"/>
              <p:cNvSpPr>
                <a:spLocks/>
              </p:cNvSpPr>
              <p:nvPr/>
            </p:nvSpPr>
            <p:spPr bwMode="auto">
              <a:xfrm>
                <a:off x="2141" y="2680"/>
                <a:ext cx="9" cy="9"/>
              </a:xfrm>
              <a:custGeom>
                <a:avLst/>
                <a:gdLst>
                  <a:gd name="T0" fmla="*/ 0 w 46"/>
                  <a:gd name="T1" fmla="*/ 44 h 44"/>
                  <a:gd name="T2" fmla="*/ 46 w 46"/>
                  <a:gd name="T3" fmla="*/ 10 h 44"/>
                  <a:gd name="T4" fmla="*/ 39 w 46"/>
                  <a:gd name="T5" fmla="*/ 0 h 44"/>
                  <a:gd name="T6" fmla="*/ 0 w 46"/>
                  <a:gd name="T7" fmla="*/ 44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4"/>
                  <a:gd name="T14" fmla="*/ 46 w 46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4">
                    <a:moveTo>
                      <a:pt x="0" y="44"/>
                    </a:moveTo>
                    <a:lnTo>
                      <a:pt x="46" y="10"/>
                    </a:lnTo>
                    <a:lnTo>
                      <a:pt x="39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399" name="Line 633"/>
              <p:cNvSpPr>
                <a:spLocks noChangeShapeType="1"/>
              </p:cNvSpPr>
              <p:nvPr/>
            </p:nvSpPr>
            <p:spPr bwMode="auto">
              <a:xfrm flipH="1" flipV="1">
                <a:off x="2148" y="26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0" name="Freeform 634"/>
              <p:cNvSpPr>
                <a:spLocks/>
              </p:cNvSpPr>
              <p:nvPr/>
            </p:nvSpPr>
            <p:spPr bwMode="auto">
              <a:xfrm>
                <a:off x="2112" y="2657"/>
                <a:ext cx="36" cy="42"/>
              </a:xfrm>
              <a:custGeom>
                <a:avLst/>
                <a:gdLst>
                  <a:gd name="T0" fmla="*/ 117 w 195"/>
                  <a:gd name="T1" fmla="*/ 192 h 192"/>
                  <a:gd name="T2" fmla="*/ 156 w 195"/>
                  <a:gd name="T3" fmla="*/ 149 h 192"/>
                  <a:gd name="T4" fmla="*/ 195 w 195"/>
                  <a:gd name="T5" fmla="*/ 105 h 192"/>
                  <a:gd name="T6" fmla="*/ 78 w 195"/>
                  <a:gd name="T7" fmla="*/ 0 h 192"/>
                  <a:gd name="T8" fmla="*/ 39 w 195"/>
                  <a:gd name="T9" fmla="*/ 43 h 192"/>
                  <a:gd name="T10" fmla="*/ 0 w 195"/>
                  <a:gd name="T11" fmla="*/ 86 h 192"/>
                  <a:gd name="T12" fmla="*/ 117 w 195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17" y="192"/>
                    </a:moveTo>
                    <a:lnTo>
                      <a:pt x="156" y="149"/>
                    </a:lnTo>
                    <a:lnTo>
                      <a:pt x="195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7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1" name="Freeform 635"/>
              <p:cNvSpPr>
                <a:spLocks/>
              </p:cNvSpPr>
              <p:nvPr/>
            </p:nvSpPr>
            <p:spPr bwMode="auto">
              <a:xfrm>
                <a:off x="2112" y="2657"/>
                <a:ext cx="36" cy="42"/>
              </a:xfrm>
              <a:custGeom>
                <a:avLst/>
                <a:gdLst>
                  <a:gd name="T0" fmla="*/ 117 w 195"/>
                  <a:gd name="T1" fmla="*/ 192 h 192"/>
                  <a:gd name="T2" fmla="*/ 156 w 195"/>
                  <a:gd name="T3" fmla="*/ 149 h 192"/>
                  <a:gd name="T4" fmla="*/ 195 w 195"/>
                  <a:gd name="T5" fmla="*/ 105 h 192"/>
                  <a:gd name="T6" fmla="*/ 78 w 195"/>
                  <a:gd name="T7" fmla="*/ 0 h 192"/>
                  <a:gd name="T8" fmla="*/ 39 w 195"/>
                  <a:gd name="T9" fmla="*/ 43 h 192"/>
                  <a:gd name="T10" fmla="*/ 0 w 195"/>
                  <a:gd name="T11" fmla="*/ 86 h 192"/>
                  <a:gd name="T12" fmla="*/ 117 w 195"/>
                  <a:gd name="T13" fmla="*/ 192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17" y="192"/>
                    </a:moveTo>
                    <a:lnTo>
                      <a:pt x="156" y="149"/>
                    </a:lnTo>
                    <a:lnTo>
                      <a:pt x="195" y="105"/>
                    </a:lnTo>
                    <a:lnTo>
                      <a:pt x="78" y="0"/>
                    </a:lnTo>
                    <a:lnTo>
                      <a:pt x="39" y="43"/>
                    </a:lnTo>
                    <a:lnTo>
                      <a:pt x="0" y="86"/>
                    </a:lnTo>
                    <a:lnTo>
                      <a:pt x="117" y="1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2" name="Freeform 636"/>
              <p:cNvSpPr>
                <a:spLocks/>
              </p:cNvSpPr>
              <p:nvPr/>
            </p:nvSpPr>
            <p:spPr bwMode="auto">
              <a:xfrm>
                <a:off x="2118" y="2655"/>
                <a:ext cx="8" cy="11"/>
              </a:xfrm>
              <a:custGeom>
                <a:avLst/>
                <a:gdLst>
                  <a:gd name="T0" fmla="*/ 0 w 39"/>
                  <a:gd name="T1" fmla="*/ 51 h 51"/>
                  <a:gd name="T2" fmla="*/ 39 w 39"/>
                  <a:gd name="T3" fmla="*/ 8 h 51"/>
                  <a:gd name="T4" fmla="*/ 33 w 39"/>
                  <a:gd name="T5" fmla="*/ 4 h 51"/>
                  <a:gd name="T6" fmla="*/ 27 w 39"/>
                  <a:gd name="T7" fmla="*/ 0 h 51"/>
                  <a:gd name="T8" fmla="*/ 0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0" y="51"/>
                    </a:moveTo>
                    <a:lnTo>
                      <a:pt x="39" y="8"/>
                    </a:lnTo>
                    <a:lnTo>
                      <a:pt x="33" y="4"/>
                    </a:lnTo>
                    <a:lnTo>
                      <a:pt x="27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3" name="Freeform 637"/>
              <p:cNvSpPr>
                <a:spLocks/>
              </p:cNvSpPr>
              <p:nvPr/>
            </p:nvSpPr>
            <p:spPr bwMode="auto">
              <a:xfrm>
                <a:off x="2124" y="2655"/>
                <a:ext cx="2" cy="2"/>
              </a:xfrm>
              <a:custGeom>
                <a:avLst/>
                <a:gdLst>
                  <a:gd name="T0" fmla="*/ 12 w 12"/>
                  <a:gd name="T1" fmla="*/ 8 h 8"/>
                  <a:gd name="T2" fmla="*/ 6 w 12"/>
                  <a:gd name="T3" fmla="*/ 4 h 8"/>
                  <a:gd name="T4" fmla="*/ 0 w 12"/>
                  <a:gd name="T5" fmla="*/ 0 h 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8"/>
                  <a:gd name="T11" fmla="*/ 12 w 12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8">
                    <a:moveTo>
                      <a:pt x="12" y="8"/>
                    </a:move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4" name="Freeform 638"/>
              <p:cNvSpPr>
                <a:spLocks/>
              </p:cNvSpPr>
              <p:nvPr/>
            </p:nvSpPr>
            <p:spPr bwMode="auto">
              <a:xfrm>
                <a:off x="2089" y="2639"/>
                <a:ext cx="35" cy="38"/>
              </a:xfrm>
              <a:custGeom>
                <a:avLst/>
                <a:gdLst>
                  <a:gd name="T0" fmla="*/ 127 w 180"/>
                  <a:gd name="T1" fmla="*/ 168 h 168"/>
                  <a:gd name="T2" fmla="*/ 153 w 180"/>
                  <a:gd name="T3" fmla="*/ 117 h 168"/>
                  <a:gd name="T4" fmla="*/ 180 w 180"/>
                  <a:gd name="T5" fmla="*/ 66 h 168"/>
                  <a:gd name="T6" fmla="*/ 53 w 180"/>
                  <a:gd name="T7" fmla="*/ 0 h 168"/>
                  <a:gd name="T8" fmla="*/ 27 w 180"/>
                  <a:gd name="T9" fmla="*/ 52 h 168"/>
                  <a:gd name="T10" fmla="*/ 0 w 180"/>
                  <a:gd name="T11" fmla="*/ 103 h 168"/>
                  <a:gd name="T12" fmla="*/ 127 w 180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68"/>
                  <a:gd name="T23" fmla="*/ 180 w 18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68">
                    <a:moveTo>
                      <a:pt x="127" y="168"/>
                    </a:moveTo>
                    <a:lnTo>
                      <a:pt x="153" y="117"/>
                    </a:lnTo>
                    <a:lnTo>
                      <a:pt x="180" y="66"/>
                    </a:lnTo>
                    <a:lnTo>
                      <a:pt x="53" y="0"/>
                    </a:lnTo>
                    <a:lnTo>
                      <a:pt x="27" y="52"/>
                    </a:lnTo>
                    <a:lnTo>
                      <a:pt x="0" y="103"/>
                    </a:lnTo>
                    <a:lnTo>
                      <a:pt x="127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5" name="Freeform 639"/>
              <p:cNvSpPr>
                <a:spLocks/>
              </p:cNvSpPr>
              <p:nvPr/>
            </p:nvSpPr>
            <p:spPr bwMode="auto">
              <a:xfrm>
                <a:off x="2089" y="2639"/>
                <a:ext cx="35" cy="38"/>
              </a:xfrm>
              <a:custGeom>
                <a:avLst/>
                <a:gdLst>
                  <a:gd name="T0" fmla="*/ 127 w 180"/>
                  <a:gd name="T1" fmla="*/ 168 h 168"/>
                  <a:gd name="T2" fmla="*/ 153 w 180"/>
                  <a:gd name="T3" fmla="*/ 117 h 168"/>
                  <a:gd name="T4" fmla="*/ 180 w 180"/>
                  <a:gd name="T5" fmla="*/ 66 h 168"/>
                  <a:gd name="T6" fmla="*/ 53 w 180"/>
                  <a:gd name="T7" fmla="*/ 0 h 168"/>
                  <a:gd name="T8" fmla="*/ 27 w 180"/>
                  <a:gd name="T9" fmla="*/ 52 h 168"/>
                  <a:gd name="T10" fmla="*/ 0 w 180"/>
                  <a:gd name="T11" fmla="*/ 103 h 168"/>
                  <a:gd name="T12" fmla="*/ 127 w 180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168"/>
                  <a:gd name="T23" fmla="*/ 180 w 18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168">
                    <a:moveTo>
                      <a:pt x="127" y="168"/>
                    </a:moveTo>
                    <a:lnTo>
                      <a:pt x="153" y="117"/>
                    </a:lnTo>
                    <a:lnTo>
                      <a:pt x="180" y="66"/>
                    </a:lnTo>
                    <a:lnTo>
                      <a:pt x="53" y="0"/>
                    </a:lnTo>
                    <a:lnTo>
                      <a:pt x="27" y="52"/>
                    </a:lnTo>
                    <a:lnTo>
                      <a:pt x="0" y="103"/>
                    </a:lnTo>
                    <a:lnTo>
                      <a:pt x="127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6" name="Freeform 640"/>
              <p:cNvSpPr>
                <a:spLocks/>
              </p:cNvSpPr>
              <p:nvPr/>
            </p:nvSpPr>
            <p:spPr bwMode="auto">
              <a:xfrm>
                <a:off x="2095" y="2639"/>
                <a:ext cx="5" cy="13"/>
              </a:xfrm>
              <a:custGeom>
                <a:avLst/>
                <a:gdLst>
                  <a:gd name="T0" fmla="*/ 0 w 26"/>
                  <a:gd name="T1" fmla="*/ 57 h 57"/>
                  <a:gd name="T2" fmla="*/ 26 w 26"/>
                  <a:gd name="T3" fmla="*/ 5 h 57"/>
                  <a:gd name="T4" fmla="*/ 21 w 26"/>
                  <a:gd name="T5" fmla="*/ 2 h 57"/>
                  <a:gd name="T6" fmla="*/ 8 w 26"/>
                  <a:gd name="T7" fmla="*/ 0 h 57"/>
                  <a:gd name="T8" fmla="*/ 0 w 26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57"/>
                  <a:gd name="T17" fmla="*/ 26 w 2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57">
                    <a:moveTo>
                      <a:pt x="0" y="57"/>
                    </a:moveTo>
                    <a:lnTo>
                      <a:pt x="26" y="5"/>
                    </a:lnTo>
                    <a:lnTo>
                      <a:pt x="21" y="2"/>
                    </a:lnTo>
                    <a:lnTo>
                      <a:pt x="8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7" name="Freeform 641"/>
              <p:cNvSpPr>
                <a:spLocks/>
              </p:cNvSpPr>
              <p:nvPr/>
            </p:nvSpPr>
            <p:spPr bwMode="auto">
              <a:xfrm>
                <a:off x="2096" y="2639"/>
                <a:ext cx="4" cy="2"/>
              </a:xfrm>
              <a:custGeom>
                <a:avLst/>
                <a:gdLst>
                  <a:gd name="T0" fmla="*/ 18 w 18"/>
                  <a:gd name="T1" fmla="*/ 5 h 5"/>
                  <a:gd name="T2" fmla="*/ 13 w 18"/>
                  <a:gd name="T3" fmla="*/ 2 h 5"/>
                  <a:gd name="T4" fmla="*/ 0 w 18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5"/>
                  <a:gd name="T11" fmla="*/ 18 w 18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5">
                    <a:moveTo>
                      <a:pt x="18" y="5"/>
                    </a:moveTo>
                    <a:lnTo>
                      <a:pt x="1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8" name="Freeform 642"/>
              <p:cNvSpPr>
                <a:spLocks/>
              </p:cNvSpPr>
              <p:nvPr/>
            </p:nvSpPr>
            <p:spPr bwMode="auto">
              <a:xfrm>
                <a:off x="2068" y="2635"/>
                <a:ext cx="28" cy="29"/>
              </a:xfrm>
              <a:custGeom>
                <a:avLst/>
                <a:gdLst>
                  <a:gd name="T0" fmla="*/ 130 w 147"/>
                  <a:gd name="T1" fmla="*/ 134 h 134"/>
                  <a:gd name="T2" fmla="*/ 139 w 147"/>
                  <a:gd name="T3" fmla="*/ 78 h 134"/>
                  <a:gd name="T4" fmla="*/ 147 w 147"/>
                  <a:gd name="T5" fmla="*/ 21 h 134"/>
                  <a:gd name="T6" fmla="*/ 18 w 147"/>
                  <a:gd name="T7" fmla="*/ 0 h 134"/>
                  <a:gd name="T8" fmla="*/ 9 w 147"/>
                  <a:gd name="T9" fmla="*/ 56 h 134"/>
                  <a:gd name="T10" fmla="*/ 0 w 147"/>
                  <a:gd name="T11" fmla="*/ 113 h 134"/>
                  <a:gd name="T12" fmla="*/ 130 w 147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34"/>
                  <a:gd name="T23" fmla="*/ 147 w 147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34">
                    <a:moveTo>
                      <a:pt x="130" y="134"/>
                    </a:moveTo>
                    <a:lnTo>
                      <a:pt x="139" y="78"/>
                    </a:lnTo>
                    <a:lnTo>
                      <a:pt x="147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09" name="Freeform 643"/>
              <p:cNvSpPr>
                <a:spLocks/>
              </p:cNvSpPr>
              <p:nvPr/>
            </p:nvSpPr>
            <p:spPr bwMode="auto">
              <a:xfrm>
                <a:off x="2068" y="2635"/>
                <a:ext cx="28" cy="29"/>
              </a:xfrm>
              <a:custGeom>
                <a:avLst/>
                <a:gdLst>
                  <a:gd name="T0" fmla="*/ 130 w 147"/>
                  <a:gd name="T1" fmla="*/ 134 h 134"/>
                  <a:gd name="T2" fmla="*/ 139 w 147"/>
                  <a:gd name="T3" fmla="*/ 78 h 134"/>
                  <a:gd name="T4" fmla="*/ 147 w 147"/>
                  <a:gd name="T5" fmla="*/ 21 h 134"/>
                  <a:gd name="T6" fmla="*/ 18 w 147"/>
                  <a:gd name="T7" fmla="*/ 0 h 134"/>
                  <a:gd name="T8" fmla="*/ 9 w 147"/>
                  <a:gd name="T9" fmla="*/ 56 h 134"/>
                  <a:gd name="T10" fmla="*/ 0 w 147"/>
                  <a:gd name="T11" fmla="*/ 113 h 134"/>
                  <a:gd name="T12" fmla="*/ 130 w 147"/>
                  <a:gd name="T13" fmla="*/ 134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34"/>
                  <a:gd name="T23" fmla="*/ 147 w 147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34">
                    <a:moveTo>
                      <a:pt x="130" y="134"/>
                    </a:moveTo>
                    <a:lnTo>
                      <a:pt x="139" y="78"/>
                    </a:lnTo>
                    <a:lnTo>
                      <a:pt x="147" y="21"/>
                    </a:lnTo>
                    <a:lnTo>
                      <a:pt x="18" y="0"/>
                    </a:lnTo>
                    <a:lnTo>
                      <a:pt x="9" y="56"/>
                    </a:lnTo>
                    <a:lnTo>
                      <a:pt x="0" y="113"/>
                    </a:lnTo>
                    <a:lnTo>
                      <a:pt x="130" y="1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0" name="Freeform 644"/>
              <p:cNvSpPr>
                <a:spLocks/>
              </p:cNvSpPr>
              <p:nvPr/>
            </p:nvSpPr>
            <p:spPr bwMode="auto">
              <a:xfrm>
                <a:off x="2068" y="2635"/>
                <a:ext cx="4" cy="12"/>
              </a:xfrm>
              <a:custGeom>
                <a:avLst/>
                <a:gdLst>
                  <a:gd name="T0" fmla="*/ 9 w 18"/>
                  <a:gd name="T1" fmla="*/ 57 h 57"/>
                  <a:gd name="T2" fmla="*/ 18 w 18"/>
                  <a:gd name="T3" fmla="*/ 1 h 57"/>
                  <a:gd name="T4" fmla="*/ 12 w 18"/>
                  <a:gd name="T5" fmla="*/ 0 h 57"/>
                  <a:gd name="T6" fmla="*/ 0 w 18"/>
                  <a:gd name="T7" fmla="*/ 1 h 57"/>
                  <a:gd name="T8" fmla="*/ 9 w 18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57"/>
                  <a:gd name="T17" fmla="*/ 18 w 18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57">
                    <a:moveTo>
                      <a:pt x="9" y="57"/>
                    </a:moveTo>
                    <a:lnTo>
                      <a:pt x="18" y="1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9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1" name="Freeform 645"/>
              <p:cNvSpPr>
                <a:spLocks/>
              </p:cNvSpPr>
              <p:nvPr/>
            </p:nvSpPr>
            <p:spPr bwMode="auto">
              <a:xfrm>
                <a:off x="2068" y="2635"/>
                <a:ext cx="4" cy="1"/>
              </a:xfrm>
              <a:custGeom>
                <a:avLst/>
                <a:gdLst>
                  <a:gd name="T0" fmla="*/ 18 w 18"/>
                  <a:gd name="T1" fmla="*/ 1 h 1"/>
                  <a:gd name="T2" fmla="*/ 12 w 18"/>
                  <a:gd name="T3" fmla="*/ 0 h 1"/>
                  <a:gd name="T4" fmla="*/ 0 w 1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"/>
                  <a:gd name="T11" fmla="*/ 18 w 1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">
                    <a:moveTo>
                      <a:pt x="18" y="1"/>
                    </a:move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2" name="Freeform 646"/>
              <p:cNvSpPr>
                <a:spLocks/>
              </p:cNvSpPr>
              <p:nvPr/>
            </p:nvSpPr>
            <p:spPr bwMode="auto">
              <a:xfrm>
                <a:off x="1773" y="2635"/>
                <a:ext cx="11" cy="25"/>
              </a:xfrm>
              <a:custGeom>
                <a:avLst/>
                <a:gdLst>
                  <a:gd name="T0" fmla="*/ 58 w 58"/>
                  <a:gd name="T1" fmla="*/ 57 h 115"/>
                  <a:gd name="T2" fmla="*/ 58 w 58"/>
                  <a:gd name="T3" fmla="*/ 115 h 115"/>
                  <a:gd name="T4" fmla="*/ 45 w 58"/>
                  <a:gd name="T5" fmla="*/ 114 h 115"/>
                  <a:gd name="T6" fmla="*/ 33 w 58"/>
                  <a:gd name="T7" fmla="*/ 110 h 115"/>
                  <a:gd name="T8" fmla="*/ 23 w 58"/>
                  <a:gd name="T9" fmla="*/ 103 h 115"/>
                  <a:gd name="T10" fmla="*/ 13 w 58"/>
                  <a:gd name="T11" fmla="*/ 93 h 115"/>
                  <a:gd name="T12" fmla="*/ 6 w 58"/>
                  <a:gd name="T13" fmla="*/ 83 h 115"/>
                  <a:gd name="T14" fmla="*/ 2 w 58"/>
                  <a:gd name="T15" fmla="*/ 71 h 115"/>
                  <a:gd name="T16" fmla="*/ 0 w 58"/>
                  <a:gd name="T17" fmla="*/ 57 h 115"/>
                  <a:gd name="T18" fmla="*/ 2 w 58"/>
                  <a:gd name="T19" fmla="*/ 44 h 115"/>
                  <a:gd name="T20" fmla="*/ 6 w 58"/>
                  <a:gd name="T21" fmla="*/ 32 h 115"/>
                  <a:gd name="T22" fmla="*/ 13 w 58"/>
                  <a:gd name="T23" fmla="*/ 22 h 115"/>
                  <a:gd name="T24" fmla="*/ 23 w 58"/>
                  <a:gd name="T25" fmla="*/ 12 h 115"/>
                  <a:gd name="T26" fmla="*/ 33 w 58"/>
                  <a:gd name="T27" fmla="*/ 5 h 115"/>
                  <a:gd name="T28" fmla="*/ 45 w 58"/>
                  <a:gd name="T29" fmla="*/ 1 h 115"/>
                  <a:gd name="T30" fmla="*/ 58 w 58"/>
                  <a:gd name="T31" fmla="*/ 0 h 115"/>
                  <a:gd name="T32" fmla="*/ 58 w 58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58" y="57"/>
                    </a:moveTo>
                    <a:lnTo>
                      <a:pt x="58" y="115"/>
                    </a:ln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2" y="71"/>
                    </a:lnTo>
                    <a:lnTo>
                      <a:pt x="0" y="57"/>
                    </a:lnTo>
                    <a:lnTo>
                      <a:pt x="2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58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3" name="Freeform 647"/>
              <p:cNvSpPr>
                <a:spLocks/>
              </p:cNvSpPr>
              <p:nvPr/>
            </p:nvSpPr>
            <p:spPr bwMode="auto">
              <a:xfrm>
                <a:off x="1773" y="2635"/>
                <a:ext cx="11" cy="25"/>
              </a:xfrm>
              <a:custGeom>
                <a:avLst/>
                <a:gdLst>
                  <a:gd name="T0" fmla="*/ 58 w 58"/>
                  <a:gd name="T1" fmla="*/ 115 h 115"/>
                  <a:gd name="T2" fmla="*/ 45 w 58"/>
                  <a:gd name="T3" fmla="*/ 114 h 115"/>
                  <a:gd name="T4" fmla="*/ 33 w 58"/>
                  <a:gd name="T5" fmla="*/ 110 h 115"/>
                  <a:gd name="T6" fmla="*/ 23 w 58"/>
                  <a:gd name="T7" fmla="*/ 103 h 115"/>
                  <a:gd name="T8" fmla="*/ 13 w 58"/>
                  <a:gd name="T9" fmla="*/ 93 h 115"/>
                  <a:gd name="T10" fmla="*/ 6 w 58"/>
                  <a:gd name="T11" fmla="*/ 83 h 115"/>
                  <a:gd name="T12" fmla="*/ 2 w 58"/>
                  <a:gd name="T13" fmla="*/ 71 h 115"/>
                  <a:gd name="T14" fmla="*/ 0 w 58"/>
                  <a:gd name="T15" fmla="*/ 57 h 115"/>
                  <a:gd name="T16" fmla="*/ 2 w 58"/>
                  <a:gd name="T17" fmla="*/ 44 h 115"/>
                  <a:gd name="T18" fmla="*/ 6 w 58"/>
                  <a:gd name="T19" fmla="*/ 32 h 115"/>
                  <a:gd name="T20" fmla="*/ 13 w 58"/>
                  <a:gd name="T21" fmla="*/ 22 h 115"/>
                  <a:gd name="T22" fmla="*/ 23 w 58"/>
                  <a:gd name="T23" fmla="*/ 12 h 115"/>
                  <a:gd name="T24" fmla="*/ 33 w 58"/>
                  <a:gd name="T25" fmla="*/ 5 h 115"/>
                  <a:gd name="T26" fmla="*/ 45 w 58"/>
                  <a:gd name="T27" fmla="*/ 1 h 115"/>
                  <a:gd name="T28" fmla="*/ 58 w 58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58" y="115"/>
                    </a:move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2" y="71"/>
                    </a:lnTo>
                    <a:lnTo>
                      <a:pt x="0" y="57"/>
                    </a:lnTo>
                    <a:lnTo>
                      <a:pt x="2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4" name="Freeform 648"/>
              <p:cNvSpPr>
                <a:spLocks/>
              </p:cNvSpPr>
              <p:nvPr/>
            </p:nvSpPr>
            <p:spPr bwMode="auto">
              <a:xfrm>
                <a:off x="1784" y="2635"/>
                <a:ext cx="287" cy="25"/>
              </a:xfrm>
              <a:custGeom>
                <a:avLst/>
                <a:gdLst>
                  <a:gd name="T0" fmla="*/ 0 w 1529"/>
                  <a:gd name="T1" fmla="*/ 0 h 115"/>
                  <a:gd name="T2" fmla="*/ 0 w 1529"/>
                  <a:gd name="T3" fmla="*/ 57 h 115"/>
                  <a:gd name="T4" fmla="*/ 0 w 1529"/>
                  <a:gd name="T5" fmla="*/ 115 h 115"/>
                  <a:gd name="T6" fmla="*/ 1529 w 1529"/>
                  <a:gd name="T7" fmla="*/ 115 h 115"/>
                  <a:gd name="T8" fmla="*/ 1529 w 1529"/>
                  <a:gd name="T9" fmla="*/ 57 h 115"/>
                  <a:gd name="T10" fmla="*/ 1529 w 1529"/>
                  <a:gd name="T11" fmla="*/ 0 h 115"/>
                  <a:gd name="T12" fmla="*/ 0 w 1529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9"/>
                  <a:gd name="T22" fmla="*/ 0 h 115"/>
                  <a:gd name="T23" fmla="*/ 1529 w 1529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9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529" y="115"/>
                    </a:lnTo>
                    <a:lnTo>
                      <a:pt x="1529" y="57"/>
                    </a:lnTo>
                    <a:lnTo>
                      <a:pt x="152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5" name="Freeform 649"/>
              <p:cNvSpPr>
                <a:spLocks/>
              </p:cNvSpPr>
              <p:nvPr/>
            </p:nvSpPr>
            <p:spPr bwMode="auto">
              <a:xfrm>
                <a:off x="1784" y="2635"/>
                <a:ext cx="287" cy="25"/>
              </a:xfrm>
              <a:custGeom>
                <a:avLst/>
                <a:gdLst>
                  <a:gd name="T0" fmla="*/ 0 w 1529"/>
                  <a:gd name="T1" fmla="*/ 0 h 115"/>
                  <a:gd name="T2" fmla="*/ 0 w 1529"/>
                  <a:gd name="T3" fmla="*/ 57 h 115"/>
                  <a:gd name="T4" fmla="*/ 0 w 1529"/>
                  <a:gd name="T5" fmla="*/ 115 h 115"/>
                  <a:gd name="T6" fmla="*/ 1529 w 1529"/>
                  <a:gd name="T7" fmla="*/ 115 h 115"/>
                  <a:gd name="T8" fmla="*/ 1529 w 1529"/>
                  <a:gd name="T9" fmla="*/ 57 h 115"/>
                  <a:gd name="T10" fmla="*/ 1529 w 1529"/>
                  <a:gd name="T11" fmla="*/ 0 h 115"/>
                  <a:gd name="T12" fmla="*/ 0 w 1529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9"/>
                  <a:gd name="T22" fmla="*/ 0 h 115"/>
                  <a:gd name="T23" fmla="*/ 1529 w 1529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9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529" y="115"/>
                    </a:lnTo>
                    <a:lnTo>
                      <a:pt x="1529" y="57"/>
                    </a:lnTo>
                    <a:lnTo>
                      <a:pt x="1529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6" name="Freeform 650"/>
              <p:cNvSpPr>
                <a:spLocks/>
              </p:cNvSpPr>
              <p:nvPr/>
            </p:nvSpPr>
            <p:spPr bwMode="auto">
              <a:xfrm>
                <a:off x="2071" y="2635"/>
                <a:ext cx="10" cy="25"/>
              </a:xfrm>
              <a:custGeom>
                <a:avLst/>
                <a:gdLst>
                  <a:gd name="T0" fmla="*/ 0 w 57"/>
                  <a:gd name="T1" fmla="*/ 57 h 115"/>
                  <a:gd name="T2" fmla="*/ 0 w 57"/>
                  <a:gd name="T3" fmla="*/ 0 h 115"/>
                  <a:gd name="T4" fmla="*/ 13 w 57"/>
                  <a:gd name="T5" fmla="*/ 1 h 115"/>
                  <a:gd name="T6" fmla="*/ 25 w 57"/>
                  <a:gd name="T7" fmla="*/ 5 h 115"/>
                  <a:gd name="T8" fmla="*/ 35 w 57"/>
                  <a:gd name="T9" fmla="*/ 12 h 115"/>
                  <a:gd name="T10" fmla="*/ 45 w 57"/>
                  <a:gd name="T11" fmla="*/ 22 h 115"/>
                  <a:gd name="T12" fmla="*/ 52 w 57"/>
                  <a:gd name="T13" fmla="*/ 32 h 115"/>
                  <a:gd name="T14" fmla="*/ 56 w 57"/>
                  <a:gd name="T15" fmla="*/ 44 h 115"/>
                  <a:gd name="T16" fmla="*/ 57 w 57"/>
                  <a:gd name="T17" fmla="*/ 57 h 115"/>
                  <a:gd name="T18" fmla="*/ 56 w 57"/>
                  <a:gd name="T19" fmla="*/ 71 h 115"/>
                  <a:gd name="T20" fmla="*/ 52 w 57"/>
                  <a:gd name="T21" fmla="*/ 83 h 115"/>
                  <a:gd name="T22" fmla="*/ 45 w 57"/>
                  <a:gd name="T23" fmla="*/ 93 h 115"/>
                  <a:gd name="T24" fmla="*/ 35 w 57"/>
                  <a:gd name="T25" fmla="*/ 103 h 115"/>
                  <a:gd name="T26" fmla="*/ 25 w 57"/>
                  <a:gd name="T27" fmla="*/ 110 h 115"/>
                  <a:gd name="T28" fmla="*/ 13 w 57"/>
                  <a:gd name="T29" fmla="*/ 114 h 115"/>
                  <a:gd name="T30" fmla="*/ 0 w 57"/>
                  <a:gd name="T31" fmla="*/ 115 h 115"/>
                  <a:gd name="T32" fmla="*/ 0 w 57"/>
                  <a:gd name="T33" fmla="*/ 57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5"/>
                  <a:gd name="T53" fmla="*/ 57 w 57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5">
                    <a:moveTo>
                      <a:pt x="0" y="57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5" y="5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7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5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7" name="Freeform 651"/>
              <p:cNvSpPr>
                <a:spLocks/>
              </p:cNvSpPr>
              <p:nvPr/>
            </p:nvSpPr>
            <p:spPr bwMode="auto">
              <a:xfrm>
                <a:off x="2071" y="2635"/>
                <a:ext cx="10" cy="25"/>
              </a:xfrm>
              <a:custGeom>
                <a:avLst/>
                <a:gdLst>
                  <a:gd name="T0" fmla="*/ 0 w 57"/>
                  <a:gd name="T1" fmla="*/ 0 h 115"/>
                  <a:gd name="T2" fmla="*/ 13 w 57"/>
                  <a:gd name="T3" fmla="*/ 1 h 115"/>
                  <a:gd name="T4" fmla="*/ 25 w 57"/>
                  <a:gd name="T5" fmla="*/ 5 h 115"/>
                  <a:gd name="T6" fmla="*/ 35 w 57"/>
                  <a:gd name="T7" fmla="*/ 12 h 115"/>
                  <a:gd name="T8" fmla="*/ 45 w 57"/>
                  <a:gd name="T9" fmla="*/ 22 h 115"/>
                  <a:gd name="T10" fmla="*/ 52 w 57"/>
                  <a:gd name="T11" fmla="*/ 32 h 115"/>
                  <a:gd name="T12" fmla="*/ 56 w 57"/>
                  <a:gd name="T13" fmla="*/ 44 h 115"/>
                  <a:gd name="T14" fmla="*/ 57 w 57"/>
                  <a:gd name="T15" fmla="*/ 57 h 115"/>
                  <a:gd name="T16" fmla="*/ 56 w 57"/>
                  <a:gd name="T17" fmla="*/ 71 h 115"/>
                  <a:gd name="T18" fmla="*/ 52 w 57"/>
                  <a:gd name="T19" fmla="*/ 83 h 115"/>
                  <a:gd name="T20" fmla="*/ 45 w 57"/>
                  <a:gd name="T21" fmla="*/ 93 h 115"/>
                  <a:gd name="T22" fmla="*/ 35 w 57"/>
                  <a:gd name="T23" fmla="*/ 103 h 115"/>
                  <a:gd name="T24" fmla="*/ 25 w 57"/>
                  <a:gd name="T25" fmla="*/ 110 h 115"/>
                  <a:gd name="T26" fmla="*/ 13 w 57"/>
                  <a:gd name="T27" fmla="*/ 114 h 115"/>
                  <a:gd name="T28" fmla="*/ 0 w 57"/>
                  <a:gd name="T29" fmla="*/ 115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15"/>
                  <a:gd name="T47" fmla="*/ 57 w 57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15">
                    <a:moveTo>
                      <a:pt x="0" y="0"/>
                    </a:moveTo>
                    <a:lnTo>
                      <a:pt x="13" y="1"/>
                    </a:lnTo>
                    <a:lnTo>
                      <a:pt x="25" y="5"/>
                    </a:lnTo>
                    <a:lnTo>
                      <a:pt x="35" y="12"/>
                    </a:lnTo>
                    <a:lnTo>
                      <a:pt x="45" y="22"/>
                    </a:lnTo>
                    <a:lnTo>
                      <a:pt x="52" y="32"/>
                    </a:lnTo>
                    <a:lnTo>
                      <a:pt x="56" y="44"/>
                    </a:lnTo>
                    <a:lnTo>
                      <a:pt x="57" y="57"/>
                    </a:lnTo>
                    <a:lnTo>
                      <a:pt x="56" y="71"/>
                    </a:lnTo>
                    <a:lnTo>
                      <a:pt x="52" y="83"/>
                    </a:lnTo>
                    <a:lnTo>
                      <a:pt x="45" y="93"/>
                    </a:lnTo>
                    <a:lnTo>
                      <a:pt x="35" y="103"/>
                    </a:lnTo>
                    <a:lnTo>
                      <a:pt x="25" y="110"/>
                    </a:lnTo>
                    <a:lnTo>
                      <a:pt x="13" y="114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8" name="Freeform 1289"/>
              <p:cNvSpPr>
                <a:spLocks/>
              </p:cNvSpPr>
              <p:nvPr/>
            </p:nvSpPr>
            <p:spPr bwMode="auto">
              <a:xfrm>
                <a:off x="2000" y="2776"/>
                <a:ext cx="22" cy="16"/>
              </a:xfrm>
              <a:custGeom>
                <a:avLst/>
                <a:gdLst>
                  <a:gd name="T0" fmla="*/ 56 w 114"/>
                  <a:gd name="T1" fmla="*/ 57 h 71"/>
                  <a:gd name="T2" fmla="*/ 0 w 114"/>
                  <a:gd name="T3" fmla="*/ 44 h 71"/>
                  <a:gd name="T4" fmla="*/ 4 w 114"/>
                  <a:gd name="T5" fmla="*/ 32 h 71"/>
                  <a:gd name="T6" fmla="*/ 12 w 114"/>
                  <a:gd name="T7" fmla="*/ 21 h 71"/>
                  <a:gd name="T8" fmla="*/ 21 w 114"/>
                  <a:gd name="T9" fmla="*/ 12 h 71"/>
                  <a:gd name="T10" fmla="*/ 32 w 114"/>
                  <a:gd name="T11" fmla="*/ 5 h 71"/>
                  <a:gd name="T12" fmla="*/ 44 w 114"/>
                  <a:gd name="T13" fmla="*/ 1 h 71"/>
                  <a:gd name="T14" fmla="*/ 56 w 114"/>
                  <a:gd name="T15" fmla="*/ 0 h 71"/>
                  <a:gd name="T16" fmla="*/ 70 w 114"/>
                  <a:gd name="T17" fmla="*/ 1 h 71"/>
                  <a:gd name="T18" fmla="*/ 82 w 114"/>
                  <a:gd name="T19" fmla="*/ 5 h 71"/>
                  <a:gd name="T20" fmla="*/ 93 w 114"/>
                  <a:gd name="T21" fmla="*/ 13 h 71"/>
                  <a:gd name="T22" fmla="*/ 102 w 114"/>
                  <a:gd name="T23" fmla="*/ 22 h 71"/>
                  <a:gd name="T24" fmla="*/ 108 w 114"/>
                  <a:gd name="T25" fmla="*/ 33 h 71"/>
                  <a:gd name="T26" fmla="*/ 113 w 114"/>
                  <a:gd name="T27" fmla="*/ 45 h 71"/>
                  <a:gd name="T28" fmla="*/ 114 w 114"/>
                  <a:gd name="T29" fmla="*/ 57 h 71"/>
                  <a:gd name="T30" fmla="*/ 113 w 114"/>
                  <a:gd name="T31" fmla="*/ 71 h 71"/>
                  <a:gd name="T32" fmla="*/ 56 w 114"/>
                  <a:gd name="T33" fmla="*/ 57 h 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"/>
                  <a:gd name="T52" fmla="*/ 0 h 71"/>
                  <a:gd name="T53" fmla="*/ 114 w 114"/>
                  <a:gd name="T54" fmla="*/ 71 h 7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" h="71">
                    <a:moveTo>
                      <a:pt x="56" y="57"/>
                    </a:moveTo>
                    <a:lnTo>
                      <a:pt x="0" y="44"/>
                    </a:lnTo>
                    <a:lnTo>
                      <a:pt x="4" y="32"/>
                    </a:lnTo>
                    <a:lnTo>
                      <a:pt x="12" y="21"/>
                    </a:lnTo>
                    <a:lnTo>
                      <a:pt x="21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6" y="0"/>
                    </a:lnTo>
                    <a:lnTo>
                      <a:pt x="70" y="1"/>
                    </a:lnTo>
                    <a:lnTo>
                      <a:pt x="82" y="5"/>
                    </a:lnTo>
                    <a:lnTo>
                      <a:pt x="93" y="13"/>
                    </a:lnTo>
                    <a:lnTo>
                      <a:pt x="102" y="22"/>
                    </a:lnTo>
                    <a:lnTo>
                      <a:pt x="108" y="33"/>
                    </a:lnTo>
                    <a:lnTo>
                      <a:pt x="113" y="45"/>
                    </a:lnTo>
                    <a:lnTo>
                      <a:pt x="114" y="57"/>
                    </a:lnTo>
                    <a:lnTo>
                      <a:pt x="113" y="71"/>
                    </a:lnTo>
                    <a:lnTo>
                      <a:pt x="56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19" name="Freeform 1290"/>
              <p:cNvSpPr>
                <a:spLocks/>
              </p:cNvSpPr>
              <p:nvPr/>
            </p:nvSpPr>
            <p:spPr bwMode="auto">
              <a:xfrm>
                <a:off x="2000" y="2776"/>
                <a:ext cx="22" cy="16"/>
              </a:xfrm>
              <a:custGeom>
                <a:avLst/>
                <a:gdLst>
                  <a:gd name="T0" fmla="*/ 0 w 114"/>
                  <a:gd name="T1" fmla="*/ 44 h 71"/>
                  <a:gd name="T2" fmla="*/ 4 w 114"/>
                  <a:gd name="T3" fmla="*/ 32 h 71"/>
                  <a:gd name="T4" fmla="*/ 12 w 114"/>
                  <a:gd name="T5" fmla="*/ 21 h 71"/>
                  <a:gd name="T6" fmla="*/ 21 w 114"/>
                  <a:gd name="T7" fmla="*/ 12 h 71"/>
                  <a:gd name="T8" fmla="*/ 32 w 114"/>
                  <a:gd name="T9" fmla="*/ 5 h 71"/>
                  <a:gd name="T10" fmla="*/ 44 w 114"/>
                  <a:gd name="T11" fmla="*/ 1 h 71"/>
                  <a:gd name="T12" fmla="*/ 56 w 114"/>
                  <a:gd name="T13" fmla="*/ 0 h 71"/>
                  <a:gd name="T14" fmla="*/ 70 w 114"/>
                  <a:gd name="T15" fmla="*/ 1 h 71"/>
                  <a:gd name="T16" fmla="*/ 82 w 114"/>
                  <a:gd name="T17" fmla="*/ 5 h 71"/>
                  <a:gd name="T18" fmla="*/ 93 w 114"/>
                  <a:gd name="T19" fmla="*/ 13 h 71"/>
                  <a:gd name="T20" fmla="*/ 102 w 114"/>
                  <a:gd name="T21" fmla="*/ 22 h 71"/>
                  <a:gd name="T22" fmla="*/ 108 w 114"/>
                  <a:gd name="T23" fmla="*/ 33 h 71"/>
                  <a:gd name="T24" fmla="*/ 113 w 114"/>
                  <a:gd name="T25" fmla="*/ 45 h 71"/>
                  <a:gd name="T26" fmla="*/ 114 w 114"/>
                  <a:gd name="T27" fmla="*/ 57 h 71"/>
                  <a:gd name="T28" fmla="*/ 113 w 114"/>
                  <a:gd name="T29" fmla="*/ 71 h 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4"/>
                  <a:gd name="T46" fmla="*/ 0 h 71"/>
                  <a:gd name="T47" fmla="*/ 114 w 114"/>
                  <a:gd name="T48" fmla="*/ 71 h 7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4" h="71">
                    <a:moveTo>
                      <a:pt x="0" y="44"/>
                    </a:moveTo>
                    <a:lnTo>
                      <a:pt x="4" y="32"/>
                    </a:lnTo>
                    <a:lnTo>
                      <a:pt x="12" y="21"/>
                    </a:lnTo>
                    <a:lnTo>
                      <a:pt x="21" y="12"/>
                    </a:lnTo>
                    <a:lnTo>
                      <a:pt x="32" y="5"/>
                    </a:lnTo>
                    <a:lnTo>
                      <a:pt x="44" y="1"/>
                    </a:lnTo>
                    <a:lnTo>
                      <a:pt x="56" y="0"/>
                    </a:lnTo>
                    <a:lnTo>
                      <a:pt x="70" y="1"/>
                    </a:lnTo>
                    <a:lnTo>
                      <a:pt x="82" y="5"/>
                    </a:lnTo>
                    <a:lnTo>
                      <a:pt x="93" y="13"/>
                    </a:lnTo>
                    <a:lnTo>
                      <a:pt x="102" y="22"/>
                    </a:lnTo>
                    <a:lnTo>
                      <a:pt x="108" y="33"/>
                    </a:lnTo>
                    <a:lnTo>
                      <a:pt x="113" y="45"/>
                    </a:lnTo>
                    <a:lnTo>
                      <a:pt x="114" y="57"/>
                    </a:lnTo>
                    <a:lnTo>
                      <a:pt x="113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0" name="Freeform 1291"/>
              <p:cNvSpPr>
                <a:spLocks/>
              </p:cNvSpPr>
              <p:nvPr/>
            </p:nvSpPr>
            <p:spPr bwMode="auto">
              <a:xfrm>
                <a:off x="1984" y="2785"/>
                <a:ext cx="37" cy="92"/>
              </a:xfrm>
              <a:custGeom>
                <a:avLst/>
                <a:gdLst>
                  <a:gd name="T0" fmla="*/ 201 w 201"/>
                  <a:gd name="T1" fmla="*/ 27 h 402"/>
                  <a:gd name="T2" fmla="*/ 144 w 201"/>
                  <a:gd name="T3" fmla="*/ 13 h 402"/>
                  <a:gd name="T4" fmla="*/ 88 w 201"/>
                  <a:gd name="T5" fmla="*/ 0 h 402"/>
                  <a:gd name="T6" fmla="*/ 0 w 201"/>
                  <a:gd name="T7" fmla="*/ 375 h 402"/>
                  <a:gd name="T8" fmla="*/ 57 w 201"/>
                  <a:gd name="T9" fmla="*/ 389 h 402"/>
                  <a:gd name="T10" fmla="*/ 113 w 201"/>
                  <a:gd name="T11" fmla="*/ 402 h 402"/>
                  <a:gd name="T12" fmla="*/ 201 w 201"/>
                  <a:gd name="T13" fmla="*/ 27 h 4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"/>
                  <a:gd name="T22" fmla="*/ 0 h 402"/>
                  <a:gd name="T23" fmla="*/ 201 w 201"/>
                  <a:gd name="T24" fmla="*/ 402 h 4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" h="402">
                    <a:moveTo>
                      <a:pt x="201" y="27"/>
                    </a:moveTo>
                    <a:lnTo>
                      <a:pt x="144" y="13"/>
                    </a:lnTo>
                    <a:lnTo>
                      <a:pt x="88" y="0"/>
                    </a:lnTo>
                    <a:lnTo>
                      <a:pt x="0" y="375"/>
                    </a:lnTo>
                    <a:lnTo>
                      <a:pt x="57" y="389"/>
                    </a:lnTo>
                    <a:lnTo>
                      <a:pt x="113" y="402"/>
                    </a:lnTo>
                    <a:lnTo>
                      <a:pt x="20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1" name="Freeform 1292"/>
              <p:cNvSpPr>
                <a:spLocks/>
              </p:cNvSpPr>
              <p:nvPr/>
            </p:nvSpPr>
            <p:spPr bwMode="auto">
              <a:xfrm>
                <a:off x="1984" y="2785"/>
                <a:ext cx="37" cy="92"/>
              </a:xfrm>
              <a:custGeom>
                <a:avLst/>
                <a:gdLst>
                  <a:gd name="T0" fmla="*/ 201 w 201"/>
                  <a:gd name="T1" fmla="*/ 27 h 402"/>
                  <a:gd name="T2" fmla="*/ 144 w 201"/>
                  <a:gd name="T3" fmla="*/ 13 h 402"/>
                  <a:gd name="T4" fmla="*/ 88 w 201"/>
                  <a:gd name="T5" fmla="*/ 0 h 402"/>
                  <a:gd name="T6" fmla="*/ 0 w 201"/>
                  <a:gd name="T7" fmla="*/ 375 h 402"/>
                  <a:gd name="T8" fmla="*/ 57 w 201"/>
                  <a:gd name="T9" fmla="*/ 389 h 402"/>
                  <a:gd name="T10" fmla="*/ 113 w 201"/>
                  <a:gd name="T11" fmla="*/ 402 h 402"/>
                  <a:gd name="T12" fmla="*/ 201 w 201"/>
                  <a:gd name="T13" fmla="*/ 27 h 4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"/>
                  <a:gd name="T22" fmla="*/ 0 h 402"/>
                  <a:gd name="T23" fmla="*/ 201 w 201"/>
                  <a:gd name="T24" fmla="*/ 402 h 4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" h="402">
                    <a:moveTo>
                      <a:pt x="201" y="27"/>
                    </a:moveTo>
                    <a:lnTo>
                      <a:pt x="144" y="13"/>
                    </a:lnTo>
                    <a:lnTo>
                      <a:pt x="88" y="0"/>
                    </a:lnTo>
                    <a:lnTo>
                      <a:pt x="0" y="375"/>
                    </a:lnTo>
                    <a:lnTo>
                      <a:pt x="57" y="389"/>
                    </a:lnTo>
                    <a:lnTo>
                      <a:pt x="113" y="402"/>
                    </a:lnTo>
                    <a:lnTo>
                      <a:pt x="201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2" name="Freeform 1293"/>
              <p:cNvSpPr>
                <a:spLocks/>
              </p:cNvSpPr>
              <p:nvPr/>
            </p:nvSpPr>
            <p:spPr bwMode="auto">
              <a:xfrm>
                <a:off x="1984" y="2870"/>
                <a:ext cx="11" cy="3"/>
              </a:xfrm>
              <a:custGeom>
                <a:avLst/>
                <a:gdLst>
                  <a:gd name="T0" fmla="*/ 58 w 58"/>
                  <a:gd name="T1" fmla="*/ 14 h 14"/>
                  <a:gd name="T2" fmla="*/ 1 w 58"/>
                  <a:gd name="T3" fmla="*/ 0 h 14"/>
                  <a:gd name="T4" fmla="*/ 0 w 58"/>
                  <a:gd name="T5" fmla="*/ 7 h 14"/>
                  <a:gd name="T6" fmla="*/ 0 w 58"/>
                  <a:gd name="T7" fmla="*/ 14 h 14"/>
                  <a:gd name="T8" fmla="*/ 58 w 58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14"/>
                  <a:gd name="T17" fmla="*/ 58 w 5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14">
                    <a:moveTo>
                      <a:pt x="58" y="14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5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3" name="Freeform 1294"/>
              <p:cNvSpPr>
                <a:spLocks/>
              </p:cNvSpPr>
              <p:nvPr/>
            </p:nvSpPr>
            <p:spPr bwMode="auto">
              <a:xfrm>
                <a:off x="1984" y="2870"/>
                <a:ext cx="1" cy="3"/>
              </a:xfrm>
              <a:custGeom>
                <a:avLst/>
                <a:gdLst>
                  <a:gd name="T0" fmla="*/ 1 w 1"/>
                  <a:gd name="T1" fmla="*/ 0 h 14"/>
                  <a:gd name="T2" fmla="*/ 0 w 1"/>
                  <a:gd name="T3" fmla="*/ 7 h 14"/>
                  <a:gd name="T4" fmla="*/ 0 w 1"/>
                  <a:gd name="T5" fmla="*/ 14 h 14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4"/>
                  <a:gd name="T11" fmla="*/ 1 w 1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4">
                    <a:moveTo>
                      <a:pt x="1" y="0"/>
                    </a:moveTo>
                    <a:lnTo>
                      <a:pt x="0" y="7"/>
                    </a:lnTo>
                    <a:lnTo>
                      <a:pt x="0" y="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4" name="Freeform 1295"/>
              <p:cNvSpPr>
                <a:spLocks/>
              </p:cNvSpPr>
              <p:nvPr/>
            </p:nvSpPr>
            <p:spPr bwMode="auto">
              <a:xfrm>
                <a:off x="1984" y="2873"/>
                <a:ext cx="21" cy="93"/>
              </a:xfrm>
              <a:custGeom>
                <a:avLst/>
                <a:gdLst>
                  <a:gd name="T0" fmla="*/ 115 w 116"/>
                  <a:gd name="T1" fmla="*/ 0 h 416"/>
                  <a:gd name="T2" fmla="*/ 58 w 116"/>
                  <a:gd name="T3" fmla="*/ 0 h 416"/>
                  <a:gd name="T4" fmla="*/ 0 w 116"/>
                  <a:gd name="T5" fmla="*/ 0 h 416"/>
                  <a:gd name="T6" fmla="*/ 1 w 116"/>
                  <a:gd name="T7" fmla="*/ 416 h 416"/>
                  <a:gd name="T8" fmla="*/ 59 w 116"/>
                  <a:gd name="T9" fmla="*/ 416 h 416"/>
                  <a:gd name="T10" fmla="*/ 116 w 116"/>
                  <a:gd name="T11" fmla="*/ 416 h 416"/>
                  <a:gd name="T12" fmla="*/ 115 w 116"/>
                  <a:gd name="T13" fmla="*/ 0 h 4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416"/>
                  <a:gd name="T23" fmla="*/ 116 w 116"/>
                  <a:gd name="T24" fmla="*/ 416 h 4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416">
                    <a:moveTo>
                      <a:pt x="115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1" y="416"/>
                    </a:lnTo>
                    <a:lnTo>
                      <a:pt x="59" y="416"/>
                    </a:lnTo>
                    <a:lnTo>
                      <a:pt x="116" y="41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5" name="Freeform 1296"/>
              <p:cNvSpPr>
                <a:spLocks/>
              </p:cNvSpPr>
              <p:nvPr/>
            </p:nvSpPr>
            <p:spPr bwMode="auto">
              <a:xfrm>
                <a:off x="1984" y="2873"/>
                <a:ext cx="21" cy="93"/>
              </a:xfrm>
              <a:custGeom>
                <a:avLst/>
                <a:gdLst>
                  <a:gd name="T0" fmla="*/ 115 w 116"/>
                  <a:gd name="T1" fmla="*/ 0 h 416"/>
                  <a:gd name="T2" fmla="*/ 58 w 116"/>
                  <a:gd name="T3" fmla="*/ 0 h 416"/>
                  <a:gd name="T4" fmla="*/ 0 w 116"/>
                  <a:gd name="T5" fmla="*/ 0 h 416"/>
                  <a:gd name="T6" fmla="*/ 1 w 116"/>
                  <a:gd name="T7" fmla="*/ 416 h 416"/>
                  <a:gd name="T8" fmla="*/ 59 w 116"/>
                  <a:gd name="T9" fmla="*/ 416 h 416"/>
                  <a:gd name="T10" fmla="*/ 116 w 116"/>
                  <a:gd name="T11" fmla="*/ 416 h 416"/>
                  <a:gd name="T12" fmla="*/ 115 w 116"/>
                  <a:gd name="T13" fmla="*/ 0 h 4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416"/>
                  <a:gd name="T23" fmla="*/ 116 w 116"/>
                  <a:gd name="T24" fmla="*/ 416 h 4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416">
                    <a:moveTo>
                      <a:pt x="115" y="0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1" y="416"/>
                    </a:lnTo>
                    <a:lnTo>
                      <a:pt x="59" y="416"/>
                    </a:lnTo>
                    <a:lnTo>
                      <a:pt x="116" y="416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6" name="Freeform 1297"/>
              <p:cNvSpPr>
                <a:spLocks/>
              </p:cNvSpPr>
              <p:nvPr/>
            </p:nvSpPr>
            <p:spPr bwMode="auto">
              <a:xfrm>
                <a:off x="1984" y="2966"/>
                <a:ext cx="11" cy="3"/>
              </a:xfrm>
              <a:custGeom>
                <a:avLst/>
                <a:gdLst>
                  <a:gd name="T0" fmla="*/ 58 w 58"/>
                  <a:gd name="T1" fmla="*/ 0 h 13"/>
                  <a:gd name="T2" fmla="*/ 0 w 58"/>
                  <a:gd name="T3" fmla="*/ 0 h 13"/>
                  <a:gd name="T4" fmla="*/ 0 w 58"/>
                  <a:gd name="T5" fmla="*/ 7 h 13"/>
                  <a:gd name="T6" fmla="*/ 1 w 58"/>
                  <a:gd name="T7" fmla="*/ 13 h 13"/>
                  <a:gd name="T8" fmla="*/ 58 w 58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13"/>
                  <a:gd name="T17" fmla="*/ 58 w 58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13">
                    <a:moveTo>
                      <a:pt x="58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7" name="Freeform 1298"/>
              <p:cNvSpPr>
                <a:spLocks/>
              </p:cNvSpPr>
              <p:nvPr/>
            </p:nvSpPr>
            <p:spPr bwMode="auto">
              <a:xfrm>
                <a:off x="1984" y="2966"/>
                <a:ext cx="1" cy="3"/>
              </a:xfrm>
              <a:custGeom>
                <a:avLst/>
                <a:gdLst>
                  <a:gd name="T0" fmla="*/ 0 w 1"/>
                  <a:gd name="T1" fmla="*/ 0 h 13"/>
                  <a:gd name="T2" fmla="*/ 0 w 1"/>
                  <a:gd name="T3" fmla="*/ 7 h 13"/>
                  <a:gd name="T4" fmla="*/ 1 w 1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3"/>
                  <a:gd name="T11" fmla="*/ 1 w 1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3">
                    <a:moveTo>
                      <a:pt x="0" y="0"/>
                    </a:moveTo>
                    <a:lnTo>
                      <a:pt x="0" y="7"/>
                    </a:lnTo>
                    <a:lnTo>
                      <a:pt x="1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8" name="Freeform 1299"/>
              <p:cNvSpPr>
                <a:spLocks/>
              </p:cNvSpPr>
              <p:nvPr/>
            </p:nvSpPr>
            <p:spPr bwMode="auto">
              <a:xfrm>
                <a:off x="1984" y="2965"/>
                <a:ext cx="38" cy="89"/>
              </a:xfrm>
              <a:custGeom>
                <a:avLst/>
                <a:gdLst>
                  <a:gd name="T0" fmla="*/ 113 w 203"/>
                  <a:gd name="T1" fmla="*/ 0 h 399"/>
                  <a:gd name="T2" fmla="*/ 57 w 203"/>
                  <a:gd name="T3" fmla="*/ 13 h 399"/>
                  <a:gd name="T4" fmla="*/ 0 w 203"/>
                  <a:gd name="T5" fmla="*/ 26 h 399"/>
                  <a:gd name="T6" fmla="*/ 90 w 203"/>
                  <a:gd name="T7" fmla="*/ 399 h 399"/>
                  <a:gd name="T8" fmla="*/ 147 w 203"/>
                  <a:gd name="T9" fmla="*/ 386 h 399"/>
                  <a:gd name="T10" fmla="*/ 203 w 203"/>
                  <a:gd name="T11" fmla="*/ 373 h 399"/>
                  <a:gd name="T12" fmla="*/ 113 w 203"/>
                  <a:gd name="T13" fmla="*/ 0 h 3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399"/>
                  <a:gd name="T23" fmla="*/ 203 w 203"/>
                  <a:gd name="T24" fmla="*/ 399 h 3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399">
                    <a:moveTo>
                      <a:pt x="113" y="0"/>
                    </a:moveTo>
                    <a:lnTo>
                      <a:pt x="57" y="13"/>
                    </a:lnTo>
                    <a:lnTo>
                      <a:pt x="0" y="26"/>
                    </a:lnTo>
                    <a:lnTo>
                      <a:pt x="90" y="399"/>
                    </a:lnTo>
                    <a:lnTo>
                      <a:pt x="147" y="386"/>
                    </a:lnTo>
                    <a:lnTo>
                      <a:pt x="203" y="373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29" name="Freeform 1300"/>
              <p:cNvSpPr>
                <a:spLocks/>
              </p:cNvSpPr>
              <p:nvPr/>
            </p:nvSpPr>
            <p:spPr bwMode="auto">
              <a:xfrm>
                <a:off x="1984" y="2965"/>
                <a:ext cx="38" cy="89"/>
              </a:xfrm>
              <a:custGeom>
                <a:avLst/>
                <a:gdLst>
                  <a:gd name="T0" fmla="*/ 113 w 203"/>
                  <a:gd name="T1" fmla="*/ 0 h 399"/>
                  <a:gd name="T2" fmla="*/ 57 w 203"/>
                  <a:gd name="T3" fmla="*/ 13 h 399"/>
                  <a:gd name="T4" fmla="*/ 0 w 203"/>
                  <a:gd name="T5" fmla="*/ 26 h 399"/>
                  <a:gd name="T6" fmla="*/ 90 w 203"/>
                  <a:gd name="T7" fmla="*/ 399 h 399"/>
                  <a:gd name="T8" fmla="*/ 147 w 203"/>
                  <a:gd name="T9" fmla="*/ 386 h 399"/>
                  <a:gd name="T10" fmla="*/ 203 w 203"/>
                  <a:gd name="T11" fmla="*/ 373 h 399"/>
                  <a:gd name="T12" fmla="*/ 113 w 203"/>
                  <a:gd name="T13" fmla="*/ 0 h 3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399"/>
                  <a:gd name="T23" fmla="*/ 203 w 203"/>
                  <a:gd name="T24" fmla="*/ 399 h 3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399">
                    <a:moveTo>
                      <a:pt x="113" y="0"/>
                    </a:moveTo>
                    <a:lnTo>
                      <a:pt x="57" y="13"/>
                    </a:lnTo>
                    <a:lnTo>
                      <a:pt x="0" y="26"/>
                    </a:lnTo>
                    <a:lnTo>
                      <a:pt x="90" y="399"/>
                    </a:lnTo>
                    <a:lnTo>
                      <a:pt x="147" y="386"/>
                    </a:lnTo>
                    <a:lnTo>
                      <a:pt x="203" y="373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0" name="Freeform 1301"/>
              <p:cNvSpPr>
                <a:spLocks/>
              </p:cNvSpPr>
              <p:nvPr/>
            </p:nvSpPr>
            <p:spPr bwMode="auto">
              <a:xfrm>
                <a:off x="2001" y="3051"/>
                <a:ext cx="11" cy="6"/>
              </a:xfrm>
              <a:custGeom>
                <a:avLst/>
                <a:gdLst>
                  <a:gd name="T0" fmla="*/ 57 w 57"/>
                  <a:gd name="T1" fmla="*/ 0 h 29"/>
                  <a:gd name="T2" fmla="*/ 0 w 57"/>
                  <a:gd name="T3" fmla="*/ 13 h 29"/>
                  <a:gd name="T4" fmla="*/ 2 w 57"/>
                  <a:gd name="T5" fmla="*/ 20 h 29"/>
                  <a:gd name="T6" fmla="*/ 7 w 57"/>
                  <a:gd name="T7" fmla="*/ 29 h 29"/>
                  <a:gd name="T8" fmla="*/ 57 w 57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29"/>
                  <a:gd name="T17" fmla="*/ 57 w 5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29">
                    <a:moveTo>
                      <a:pt x="57" y="0"/>
                    </a:moveTo>
                    <a:lnTo>
                      <a:pt x="0" y="13"/>
                    </a:lnTo>
                    <a:lnTo>
                      <a:pt x="2" y="20"/>
                    </a:lnTo>
                    <a:lnTo>
                      <a:pt x="7" y="2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1" name="Freeform 1302"/>
              <p:cNvSpPr>
                <a:spLocks/>
              </p:cNvSpPr>
              <p:nvPr/>
            </p:nvSpPr>
            <p:spPr bwMode="auto">
              <a:xfrm>
                <a:off x="2001" y="3054"/>
                <a:ext cx="1" cy="3"/>
              </a:xfrm>
              <a:custGeom>
                <a:avLst/>
                <a:gdLst>
                  <a:gd name="T0" fmla="*/ 0 w 7"/>
                  <a:gd name="T1" fmla="*/ 0 h 16"/>
                  <a:gd name="T2" fmla="*/ 2 w 7"/>
                  <a:gd name="T3" fmla="*/ 7 h 16"/>
                  <a:gd name="T4" fmla="*/ 7 w 7"/>
                  <a:gd name="T5" fmla="*/ 16 h 16"/>
                  <a:gd name="T6" fmla="*/ 0 60000 65536"/>
                  <a:gd name="T7" fmla="*/ 0 60000 65536"/>
                  <a:gd name="T8" fmla="*/ 0 60000 65536"/>
                  <a:gd name="T9" fmla="*/ 0 w 7"/>
                  <a:gd name="T10" fmla="*/ 0 h 16"/>
                  <a:gd name="T11" fmla="*/ 7 w 7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" h="16">
                    <a:moveTo>
                      <a:pt x="0" y="0"/>
                    </a:moveTo>
                    <a:lnTo>
                      <a:pt x="2" y="7"/>
                    </a:lnTo>
                    <a:lnTo>
                      <a:pt x="7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2" name="Freeform 1303"/>
              <p:cNvSpPr>
                <a:spLocks/>
              </p:cNvSpPr>
              <p:nvPr/>
            </p:nvSpPr>
            <p:spPr bwMode="auto">
              <a:xfrm>
                <a:off x="2002" y="3045"/>
                <a:ext cx="46" cy="69"/>
              </a:xfrm>
              <a:custGeom>
                <a:avLst/>
                <a:gdLst>
                  <a:gd name="T0" fmla="*/ 100 w 245"/>
                  <a:gd name="T1" fmla="*/ 0 h 309"/>
                  <a:gd name="T2" fmla="*/ 50 w 245"/>
                  <a:gd name="T3" fmla="*/ 29 h 309"/>
                  <a:gd name="T4" fmla="*/ 0 w 245"/>
                  <a:gd name="T5" fmla="*/ 58 h 309"/>
                  <a:gd name="T6" fmla="*/ 145 w 245"/>
                  <a:gd name="T7" fmla="*/ 309 h 309"/>
                  <a:gd name="T8" fmla="*/ 195 w 245"/>
                  <a:gd name="T9" fmla="*/ 280 h 309"/>
                  <a:gd name="T10" fmla="*/ 245 w 245"/>
                  <a:gd name="T11" fmla="*/ 251 h 309"/>
                  <a:gd name="T12" fmla="*/ 100 w 245"/>
                  <a:gd name="T13" fmla="*/ 0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5"/>
                  <a:gd name="T22" fmla="*/ 0 h 309"/>
                  <a:gd name="T23" fmla="*/ 245 w 245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5" h="309">
                    <a:moveTo>
                      <a:pt x="100" y="0"/>
                    </a:moveTo>
                    <a:lnTo>
                      <a:pt x="50" y="29"/>
                    </a:lnTo>
                    <a:lnTo>
                      <a:pt x="0" y="58"/>
                    </a:lnTo>
                    <a:lnTo>
                      <a:pt x="145" y="309"/>
                    </a:lnTo>
                    <a:lnTo>
                      <a:pt x="195" y="280"/>
                    </a:lnTo>
                    <a:lnTo>
                      <a:pt x="245" y="251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3" name="Freeform 1304"/>
              <p:cNvSpPr>
                <a:spLocks/>
              </p:cNvSpPr>
              <p:nvPr/>
            </p:nvSpPr>
            <p:spPr bwMode="auto">
              <a:xfrm>
                <a:off x="2002" y="3045"/>
                <a:ext cx="46" cy="69"/>
              </a:xfrm>
              <a:custGeom>
                <a:avLst/>
                <a:gdLst>
                  <a:gd name="T0" fmla="*/ 100 w 245"/>
                  <a:gd name="T1" fmla="*/ 0 h 309"/>
                  <a:gd name="T2" fmla="*/ 50 w 245"/>
                  <a:gd name="T3" fmla="*/ 29 h 309"/>
                  <a:gd name="T4" fmla="*/ 0 w 245"/>
                  <a:gd name="T5" fmla="*/ 58 h 309"/>
                  <a:gd name="T6" fmla="*/ 145 w 245"/>
                  <a:gd name="T7" fmla="*/ 309 h 309"/>
                  <a:gd name="T8" fmla="*/ 195 w 245"/>
                  <a:gd name="T9" fmla="*/ 280 h 309"/>
                  <a:gd name="T10" fmla="*/ 245 w 245"/>
                  <a:gd name="T11" fmla="*/ 251 h 309"/>
                  <a:gd name="T12" fmla="*/ 100 w 245"/>
                  <a:gd name="T13" fmla="*/ 0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5"/>
                  <a:gd name="T22" fmla="*/ 0 h 309"/>
                  <a:gd name="T23" fmla="*/ 245 w 245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5" h="309">
                    <a:moveTo>
                      <a:pt x="100" y="0"/>
                    </a:moveTo>
                    <a:lnTo>
                      <a:pt x="50" y="29"/>
                    </a:lnTo>
                    <a:lnTo>
                      <a:pt x="0" y="58"/>
                    </a:lnTo>
                    <a:lnTo>
                      <a:pt x="145" y="309"/>
                    </a:lnTo>
                    <a:lnTo>
                      <a:pt x="195" y="280"/>
                    </a:lnTo>
                    <a:lnTo>
                      <a:pt x="245" y="251"/>
                    </a:lnTo>
                    <a:lnTo>
                      <a:pt x="10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4" name="Freeform 1305"/>
              <p:cNvSpPr>
                <a:spLocks/>
              </p:cNvSpPr>
              <p:nvPr/>
            </p:nvSpPr>
            <p:spPr bwMode="auto">
              <a:xfrm>
                <a:off x="2029" y="3107"/>
                <a:ext cx="10" cy="10"/>
              </a:xfrm>
              <a:custGeom>
                <a:avLst/>
                <a:gdLst>
                  <a:gd name="T0" fmla="*/ 50 w 50"/>
                  <a:gd name="T1" fmla="*/ 0 h 46"/>
                  <a:gd name="T2" fmla="*/ 0 w 50"/>
                  <a:gd name="T3" fmla="*/ 29 h 46"/>
                  <a:gd name="T4" fmla="*/ 3 w 50"/>
                  <a:gd name="T5" fmla="*/ 34 h 46"/>
                  <a:gd name="T6" fmla="*/ 8 w 50"/>
                  <a:gd name="T7" fmla="*/ 39 h 46"/>
                  <a:gd name="T8" fmla="*/ 16 w 50"/>
                  <a:gd name="T9" fmla="*/ 46 h 46"/>
                  <a:gd name="T10" fmla="*/ 50 w 50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46"/>
                  <a:gd name="T20" fmla="*/ 50 w 50"/>
                  <a:gd name="T21" fmla="*/ 46 h 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46">
                    <a:moveTo>
                      <a:pt x="50" y="0"/>
                    </a:moveTo>
                    <a:lnTo>
                      <a:pt x="0" y="29"/>
                    </a:lnTo>
                    <a:lnTo>
                      <a:pt x="3" y="34"/>
                    </a:lnTo>
                    <a:lnTo>
                      <a:pt x="8" y="39"/>
                    </a:lnTo>
                    <a:lnTo>
                      <a:pt x="16" y="46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5" name="Freeform 1306"/>
              <p:cNvSpPr>
                <a:spLocks/>
              </p:cNvSpPr>
              <p:nvPr/>
            </p:nvSpPr>
            <p:spPr bwMode="auto">
              <a:xfrm>
                <a:off x="2029" y="3114"/>
                <a:ext cx="4" cy="3"/>
              </a:xfrm>
              <a:custGeom>
                <a:avLst/>
                <a:gdLst>
                  <a:gd name="T0" fmla="*/ 0 w 16"/>
                  <a:gd name="T1" fmla="*/ 0 h 17"/>
                  <a:gd name="T2" fmla="*/ 3 w 16"/>
                  <a:gd name="T3" fmla="*/ 5 h 17"/>
                  <a:gd name="T4" fmla="*/ 8 w 16"/>
                  <a:gd name="T5" fmla="*/ 10 h 17"/>
                  <a:gd name="T6" fmla="*/ 16 w 16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7"/>
                  <a:gd name="T14" fmla="*/ 16 w 16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7">
                    <a:moveTo>
                      <a:pt x="0" y="0"/>
                    </a:moveTo>
                    <a:lnTo>
                      <a:pt x="3" y="5"/>
                    </a:lnTo>
                    <a:lnTo>
                      <a:pt x="8" y="10"/>
                    </a:lnTo>
                    <a:lnTo>
                      <a:pt x="16" y="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6" name="Freeform 1307"/>
              <p:cNvSpPr>
                <a:spLocks/>
              </p:cNvSpPr>
              <p:nvPr/>
            </p:nvSpPr>
            <p:spPr bwMode="auto">
              <a:xfrm>
                <a:off x="2033" y="3096"/>
                <a:ext cx="36" cy="43"/>
              </a:xfrm>
              <a:custGeom>
                <a:avLst/>
                <a:gdLst>
                  <a:gd name="T0" fmla="*/ 68 w 198"/>
                  <a:gd name="T1" fmla="*/ 0 h 188"/>
                  <a:gd name="T2" fmla="*/ 34 w 198"/>
                  <a:gd name="T3" fmla="*/ 47 h 188"/>
                  <a:gd name="T4" fmla="*/ 0 w 198"/>
                  <a:gd name="T5" fmla="*/ 93 h 188"/>
                  <a:gd name="T6" fmla="*/ 129 w 198"/>
                  <a:gd name="T7" fmla="*/ 188 h 188"/>
                  <a:gd name="T8" fmla="*/ 164 w 198"/>
                  <a:gd name="T9" fmla="*/ 141 h 188"/>
                  <a:gd name="T10" fmla="*/ 198 w 198"/>
                  <a:gd name="T11" fmla="*/ 95 h 188"/>
                  <a:gd name="T12" fmla="*/ 68 w 198"/>
                  <a:gd name="T13" fmla="*/ 0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188"/>
                  <a:gd name="T23" fmla="*/ 198 w 198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188">
                    <a:moveTo>
                      <a:pt x="68" y="0"/>
                    </a:moveTo>
                    <a:lnTo>
                      <a:pt x="34" y="47"/>
                    </a:lnTo>
                    <a:lnTo>
                      <a:pt x="0" y="93"/>
                    </a:lnTo>
                    <a:lnTo>
                      <a:pt x="129" y="188"/>
                    </a:lnTo>
                    <a:lnTo>
                      <a:pt x="164" y="141"/>
                    </a:lnTo>
                    <a:lnTo>
                      <a:pt x="198" y="95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7" name="Freeform 1308"/>
              <p:cNvSpPr>
                <a:spLocks/>
              </p:cNvSpPr>
              <p:nvPr/>
            </p:nvSpPr>
            <p:spPr bwMode="auto">
              <a:xfrm>
                <a:off x="2033" y="3096"/>
                <a:ext cx="36" cy="43"/>
              </a:xfrm>
              <a:custGeom>
                <a:avLst/>
                <a:gdLst>
                  <a:gd name="T0" fmla="*/ 68 w 198"/>
                  <a:gd name="T1" fmla="*/ 0 h 188"/>
                  <a:gd name="T2" fmla="*/ 34 w 198"/>
                  <a:gd name="T3" fmla="*/ 47 h 188"/>
                  <a:gd name="T4" fmla="*/ 0 w 198"/>
                  <a:gd name="T5" fmla="*/ 93 h 188"/>
                  <a:gd name="T6" fmla="*/ 129 w 198"/>
                  <a:gd name="T7" fmla="*/ 188 h 188"/>
                  <a:gd name="T8" fmla="*/ 164 w 198"/>
                  <a:gd name="T9" fmla="*/ 141 h 188"/>
                  <a:gd name="T10" fmla="*/ 198 w 198"/>
                  <a:gd name="T11" fmla="*/ 95 h 188"/>
                  <a:gd name="T12" fmla="*/ 68 w 198"/>
                  <a:gd name="T13" fmla="*/ 0 h 1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188"/>
                  <a:gd name="T23" fmla="*/ 198 w 198"/>
                  <a:gd name="T24" fmla="*/ 188 h 1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188">
                    <a:moveTo>
                      <a:pt x="68" y="0"/>
                    </a:moveTo>
                    <a:lnTo>
                      <a:pt x="34" y="47"/>
                    </a:lnTo>
                    <a:lnTo>
                      <a:pt x="0" y="93"/>
                    </a:lnTo>
                    <a:lnTo>
                      <a:pt x="129" y="188"/>
                    </a:lnTo>
                    <a:lnTo>
                      <a:pt x="164" y="141"/>
                    </a:lnTo>
                    <a:lnTo>
                      <a:pt x="198" y="95"/>
                    </a:lnTo>
                    <a:lnTo>
                      <a:pt x="6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8" name="Freeform 1309"/>
              <p:cNvSpPr>
                <a:spLocks/>
              </p:cNvSpPr>
              <p:nvPr/>
            </p:nvSpPr>
            <p:spPr bwMode="auto">
              <a:xfrm>
                <a:off x="2056" y="3128"/>
                <a:ext cx="8" cy="12"/>
              </a:xfrm>
              <a:custGeom>
                <a:avLst/>
                <a:gdLst>
                  <a:gd name="T0" fmla="*/ 35 w 38"/>
                  <a:gd name="T1" fmla="*/ 0 h 58"/>
                  <a:gd name="T2" fmla="*/ 0 w 38"/>
                  <a:gd name="T3" fmla="*/ 47 h 58"/>
                  <a:gd name="T4" fmla="*/ 6 w 38"/>
                  <a:gd name="T5" fmla="*/ 50 h 58"/>
                  <a:gd name="T6" fmla="*/ 13 w 38"/>
                  <a:gd name="T7" fmla="*/ 54 h 58"/>
                  <a:gd name="T8" fmla="*/ 18 w 38"/>
                  <a:gd name="T9" fmla="*/ 56 h 58"/>
                  <a:gd name="T10" fmla="*/ 25 w 38"/>
                  <a:gd name="T11" fmla="*/ 57 h 58"/>
                  <a:gd name="T12" fmla="*/ 32 w 38"/>
                  <a:gd name="T13" fmla="*/ 58 h 58"/>
                  <a:gd name="T14" fmla="*/ 38 w 38"/>
                  <a:gd name="T15" fmla="*/ 58 h 58"/>
                  <a:gd name="T16" fmla="*/ 35 w 38"/>
                  <a:gd name="T17" fmla="*/ 0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58"/>
                  <a:gd name="T29" fmla="*/ 38 w 38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58">
                    <a:moveTo>
                      <a:pt x="35" y="0"/>
                    </a:moveTo>
                    <a:lnTo>
                      <a:pt x="0" y="47"/>
                    </a:lnTo>
                    <a:lnTo>
                      <a:pt x="6" y="50"/>
                    </a:lnTo>
                    <a:lnTo>
                      <a:pt x="13" y="54"/>
                    </a:lnTo>
                    <a:lnTo>
                      <a:pt x="18" y="56"/>
                    </a:lnTo>
                    <a:lnTo>
                      <a:pt x="25" y="57"/>
                    </a:lnTo>
                    <a:lnTo>
                      <a:pt x="32" y="58"/>
                    </a:lnTo>
                    <a:lnTo>
                      <a:pt x="38" y="5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39" name="Freeform 1310"/>
              <p:cNvSpPr>
                <a:spLocks/>
              </p:cNvSpPr>
              <p:nvPr/>
            </p:nvSpPr>
            <p:spPr bwMode="auto">
              <a:xfrm>
                <a:off x="2056" y="3139"/>
                <a:ext cx="8" cy="1"/>
              </a:xfrm>
              <a:custGeom>
                <a:avLst/>
                <a:gdLst>
                  <a:gd name="T0" fmla="*/ 0 w 38"/>
                  <a:gd name="T1" fmla="*/ 0 h 11"/>
                  <a:gd name="T2" fmla="*/ 6 w 38"/>
                  <a:gd name="T3" fmla="*/ 3 h 11"/>
                  <a:gd name="T4" fmla="*/ 13 w 38"/>
                  <a:gd name="T5" fmla="*/ 7 h 11"/>
                  <a:gd name="T6" fmla="*/ 18 w 38"/>
                  <a:gd name="T7" fmla="*/ 9 h 11"/>
                  <a:gd name="T8" fmla="*/ 25 w 38"/>
                  <a:gd name="T9" fmla="*/ 10 h 11"/>
                  <a:gd name="T10" fmla="*/ 32 w 38"/>
                  <a:gd name="T11" fmla="*/ 11 h 11"/>
                  <a:gd name="T12" fmla="*/ 38 w 38"/>
                  <a:gd name="T13" fmla="*/ 11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"/>
                  <a:gd name="T22" fmla="*/ 0 h 11"/>
                  <a:gd name="T23" fmla="*/ 38 w 38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" h="11">
                    <a:moveTo>
                      <a:pt x="0" y="0"/>
                    </a:moveTo>
                    <a:lnTo>
                      <a:pt x="6" y="3"/>
                    </a:lnTo>
                    <a:lnTo>
                      <a:pt x="13" y="7"/>
                    </a:lnTo>
                    <a:lnTo>
                      <a:pt x="18" y="9"/>
                    </a:lnTo>
                    <a:lnTo>
                      <a:pt x="25" y="10"/>
                    </a:lnTo>
                    <a:lnTo>
                      <a:pt x="32" y="11"/>
                    </a:lnTo>
                    <a:lnTo>
                      <a:pt x="38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0" name="Freeform 1311"/>
              <p:cNvSpPr>
                <a:spLocks/>
              </p:cNvSpPr>
              <p:nvPr/>
            </p:nvSpPr>
            <p:spPr bwMode="auto">
              <a:xfrm>
                <a:off x="2063" y="3114"/>
                <a:ext cx="18" cy="26"/>
              </a:xfrm>
              <a:custGeom>
                <a:avLst/>
                <a:gdLst>
                  <a:gd name="T0" fmla="*/ 0 w 97"/>
                  <a:gd name="T1" fmla="*/ 4 h 120"/>
                  <a:gd name="T2" fmla="*/ 3 w 97"/>
                  <a:gd name="T3" fmla="*/ 62 h 120"/>
                  <a:gd name="T4" fmla="*/ 6 w 97"/>
                  <a:gd name="T5" fmla="*/ 120 h 120"/>
                  <a:gd name="T6" fmla="*/ 97 w 97"/>
                  <a:gd name="T7" fmla="*/ 116 h 120"/>
                  <a:gd name="T8" fmla="*/ 94 w 97"/>
                  <a:gd name="T9" fmla="*/ 58 h 120"/>
                  <a:gd name="T10" fmla="*/ 91 w 97"/>
                  <a:gd name="T11" fmla="*/ 0 h 120"/>
                  <a:gd name="T12" fmla="*/ 0 w 97"/>
                  <a:gd name="T13" fmla="*/ 4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7"/>
                  <a:gd name="T22" fmla="*/ 0 h 120"/>
                  <a:gd name="T23" fmla="*/ 97 w 97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7" h="120">
                    <a:moveTo>
                      <a:pt x="0" y="4"/>
                    </a:moveTo>
                    <a:lnTo>
                      <a:pt x="3" y="62"/>
                    </a:lnTo>
                    <a:lnTo>
                      <a:pt x="6" y="120"/>
                    </a:lnTo>
                    <a:lnTo>
                      <a:pt x="97" y="116"/>
                    </a:lnTo>
                    <a:lnTo>
                      <a:pt x="94" y="58"/>
                    </a:lnTo>
                    <a:lnTo>
                      <a:pt x="9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1" name="Freeform 1312"/>
              <p:cNvSpPr>
                <a:spLocks/>
              </p:cNvSpPr>
              <p:nvPr/>
            </p:nvSpPr>
            <p:spPr bwMode="auto">
              <a:xfrm>
                <a:off x="2063" y="3114"/>
                <a:ext cx="18" cy="26"/>
              </a:xfrm>
              <a:custGeom>
                <a:avLst/>
                <a:gdLst>
                  <a:gd name="T0" fmla="*/ 0 w 97"/>
                  <a:gd name="T1" fmla="*/ 4 h 120"/>
                  <a:gd name="T2" fmla="*/ 3 w 97"/>
                  <a:gd name="T3" fmla="*/ 62 h 120"/>
                  <a:gd name="T4" fmla="*/ 6 w 97"/>
                  <a:gd name="T5" fmla="*/ 120 h 120"/>
                  <a:gd name="T6" fmla="*/ 97 w 97"/>
                  <a:gd name="T7" fmla="*/ 116 h 120"/>
                  <a:gd name="T8" fmla="*/ 94 w 97"/>
                  <a:gd name="T9" fmla="*/ 58 h 120"/>
                  <a:gd name="T10" fmla="*/ 91 w 97"/>
                  <a:gd name="T11" fmla="*/ 0 h 120"/>
                  <a:gd name="T12" fmla="*/ 0 w 97"/>
                  <a:gd name="T13" fmla="*/ 4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7"/>
                  <a:gd name="T22" fmla="*/ 0 h 120"/>
                  <a:gd name="T23" fmla="*/ 97 w 97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7" h="120">
                    <a:moveTo>
                      <a:pt x="0" y="4"/>
                    </a:moveTo>
                    <a:lnTo>
                      <a:pt x="3" y="62"/>
                    </a:lnTo>
                    <a:lnTo>
                      <a:pt x="6" y="120"/>
                    </a:lnTo>
                    <a:lnTo>
                      <a:pt x="97" y="116"/>
                    </a:lnTo>
                    <a:lnTo>
                      <a:pt x="94" y="58"/>
                    </a:lnTo>
                    <a:lnTo>
                      <a:pt x="91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2" name="Freeform 1313"/>
              <p:cNvSpPr>
                <a:spLocks/>
              </p:cNvSpPr>
              <p:nvPr/>
            </p:nvSpPr>
            <p:spPr bwMode="auto">
              <a:xfrm>
                <a:off x="2080" y="3126"/>
                <a:ext cx="5" cy="14"/>
              </a:xfrm>
              <a:custGeom>
                <a:avLst/>
                <a:gdLst>
                  <a:gd name="T0" fmla="*/ 0 w 30"/>
                  <a:gd name="T1" fmla="*/ 0 h 58"/>
                  <a:gd name="T2" fmla="*/ 3 w 30"/>
                  <a:gd name="T3" fmla="*/ 58 h 58"/>
                  <a:gd name="T4" fmla="*/ 9 w 30"/>
                  <a:gd name="T5" fmla="*/ 56 h 58"/>
                  <a:gd name="T6" fmla="*/ 15 w 30"/>
                  <a:gd name="T7" fmla="*/ 55 h 58"/>
                  <a:gd name="T8" fmla="*/ 22 w 30"/>
                  <a:gd name="T9" fmla="*/ 53 h 58"/>
                  <a:gd name="T10" fmla="*/ 30 w 30"/>
                  <a:gd name="T11" fmla="*/ 49 h 58"/>
                  <a:gd name="T12" fmla="*/ 0 w 30"/>
                  <a:gd name="T13" fmla="*/ 0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58"/>
                  <a:gd name="T23" fmla="*/ 30 w 30"/>
                  <a:gd name="T24" fmla="*/ 58 h 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58">
                    <a:moveTo>
                      <a:pt x="0" y="0"/>
                    </a:moveTo>
                    <a:lnTo>
                      <a:pt x="3" y="58"/>
                    </a:lnTo>
                    <a:lnTo>
                      <a:pt x="9" y="56"/>
                    </a:lnTo>
                    <a:lnTo>
                      <a:pt x="15" y="55"/>
                    </a:lnTo>
                    <a:lnTo>
                      <a:pt x="22" y="53"/>
                    </a:lnTo>
                    <a:lnTo>
                      <a:pt x="30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3" name="Freeform 1314"/>
              <p:cNvSpPr>
                <a:spLocks/>
              </p:cNvSpPr>
              <p:nvPr/>
            </p:nvSpPr>
            <p:spPr bwMode="auto">
              <a:xfrm>
                <a:off x="2081" y="3137"/>
                <a:ext cx="4" cy="3"/>
              </a:xfrm>
              <a:custGeom>
                <a:avLst/>
                <a:gdLst>
                  <a:gd name="T0" fmla="*/ 0 w 27"/>
                  <a:gd name="T1" fmla="*/ 9 h 9"/>
                  <a:gd name="T2" fmla="*/ 6 w 27"/>
                  <a:gd name="T3" fmla="*/ 7 h 9"/>
                  <a:gd name="T4" fmla="*/ 12 w 27"/>
                  <a:gd name="T5" fmla="*/ 6 h 9"/>
                  <a:gd name="T6" fmla="*/ 19 w 27"/>
                  <a:gd name="T7" fmla="*/ 4 h 9"/>
                  <a:gd name="T8" fmla="*/ 27 w 2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9"/>
                  <a:gd name="T17" fmla="*/ 27 w 2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9">
                    <a:moveTo>
                      <a:pt x="0" y="9"/>
                    </a:moveTo>
                    <a:lnTo>
                      <a:pt x="6" y="7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4" name="Freeform 1315"/>
              <p:cNvSpPr>
                <a:spLocks/>
              </p:cNvSpPr>
              <p:nvPr/>
            </p:nvSpPr>
            <p:spPr bwMode="auto">
              <a:xfrm>
                <a:off x="2075" y="3107"/>
                <a:ext cx="22" cy="30"/>
              </a:xfrm>
              <a:custGeom>
                <a:avLst/>
                <a:gdLst>
                  <a:gd name="T0" fmla="*/ 0 w 122"/>
                  <a:gd name="T1" fmla="*/ 38 h 136"/>
                  <a:gd name="T2" fmla="*/ 30 w 122"/>
                  <a:gd name="T3" fmla="*/ 87 h 136"/>
                  <a:gd name="T4" fmla="*/ 60 w 122"/>
                  <a:gd name="T5" fmla="*/ 136 h 136"/>
                  <a:gd name="T6" fmla="*/ 122 w 122"/>
                  <a:gd name="T7" fmla="*/ 98 h 136"/>
                  <a:gd name="T8" fmla="*/ 92 w 122"/>
                  <a:gd name="T9" fmla="*/ 49 h 136"/>
                  <a:gd name="T10" fmla="*/ 62 w 122"/>
                  <a:gd name="T11" fmla="*/ 0 h 136"/>
                  <a:gd name="T12" fmla="*/ 0 w 122"/>
                  <a:gd name="T13" fmla="*/ 38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6"/>
                  <a:gd name="T23" fmla="*/ 122 w 12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6">
                    <a:moveTo>
                      <a:pt x="0" y="38"/>
                    </a:moveTo>
                    <a:lnTo>
                      <a:pt x="30" y="87"/>
                    </a:lnTo>
                    <a:lnTo>
                      <a:pt x="60" y="136"/>
                    </a:lnTo>
                    <a:lnTo>
                      <a:pt x="122" y="98"/>
                    </a:lnTo>
                    <a:lnTo>
                      <a:pt x="92" y="49"/>
                    </a:lnTo>
                    <a:lnTo>
                      <a:pt x="62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5" name="Freeform 1316"/>
              <p:cNvSpPr>
                <a:spLocks/>
              </p:cNvSpPr>
              <p:nvPr/>
            </p:nvSpPr>
            <p:spPr bwMode="auto">
              <a:xfrm>
                <a:off x="2075" y="3107"/>
                <a:ext cx="22" cy="30"/>
              </a:xfrm>
              <a:custGeom>
                <a:avLst/>
                <a:gdLst>
                  <a:gd name="T0" fmla="*/ 0 w 122"/>
                  <a:gd name="T1" fmla="*/ 38 h 136"/>
                  <a:gd name="T2" fmla="*/ 30 w 122"/>
                  <a:gd name="T3" fmla="*/ 87 h 136"/>
                  <a:gd name="T4" fmla="*/ 60 w 122"/>
                  <a:gd name="T5" fmla="*/ 136 h 136"/>
                  <a:gd name="T6" fmla="*/ 122 w 122"/>
                  <a:gd name="T7" fmla="*/ 98 h 136"/>
                  <a:gd name="T8" fmla="*/ 92 w 122"/>
                  <a:gd name="T9" fmla="*/ 49 h 136"/>
                  <a:gd name="T10" fmla="*/ 62 w 122"/>
                  <a:gd name="T11" fmla="*/ 0 h 136"/>
                  <a:gd name="T12" fmla="*/ 0 w 122"/>
                  <a:gd name="T13" fmla="*/ 38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6"/>
                  <a:gd name="T23" fmla="*/ 122 w 12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6">
                    <a:moveTo>
                      <a:pt x="0" y="38"/>
                    </a:moveTo>
                    <a:lnTo>
                      <a:pt x="30" y="87"/>
                    </a:lnTo>
                    <a:lnTo>
                      <a:pt x="60" y="136"/>
                    </a:lnTo>
                    <a:lnTo>
                      <a:pt x="122" y="98"/>
                    </a:lnTo>
                    <a:lnTo>
                      <a:pt x="92" y="49"/>
                    </a:lnTo>
                    <a:lnTo>
                      <a:pt x="62" y="0"/>
                    </a:lnTo>
                    <a:lnTo>
                      <a:pt x="0" y="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6" name="Freeform 1317"/>
              <p:cNvSpPr>
                <a:spLocks/>
              </p:cNvSpPr>
              <p:nvPr/>
            </p:nvSpPr>
            <p:spPr bwMode="auto">
              <a:xfrm>
                <a:off x="2092" y="3118"/>
                <a:ext cx="8" cy="11"/>
              </a:xfrm>
              <a:custGeom>
                <a:avLst/>
                <a:gdLst>
                  <a:gd name="T0" fmla="*/ 0 w 41"/>
                  <a:gd name="T1" fmla="*/ 0 h 49"/>
                  <a:gd name="T2" fmla="*/ 30 w 41"/>
                  <a:gd name="T3" fmla="*/ 49 h 49"/>
                  <a:gd name="T4" fmla="*/ 36 w 41"/>
                  <a:gd name="T5" fmla="*/ 46 h 49"/>
                  <a:gd name="T6" fmla="*/ 41 w 41"/>
                  <a:gd name="T7" fmla="*/ 40 h 49"/>
                  <a:gd name="T8" fmla="*/ 0 w 41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49"/>
                  <a:gd name="T17" fmla="*/ 41 w 41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49">
                    <a:moveTo>
                      <a:pt x="0" y="0"/>
                    </a:moveTo>
                    <a:lnTo>
                      <a:pt x="30" y="49"/>
                    </a:lnTo>
                    <a:lnTo>
                      <a:pt x="36" y="46"/>
                    </a:lnTo>
                    <a:lnTo>
                      <a:pt x="4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7" name="Freeform 1318"/>
              <p:cNvSpPr>
                <a:spLocks/>
              </p:cNvSpPr>
              <p:nvPr/>
            </p:nvSpPr>
            <p:spPr bwMode="auto">
              <a:xfrm>
                <a:off x="2097" y="3128"/>
                <a:ext cx="3" cy="1"/>
              </a:xfrm>
              <a:custGeom>
                <a:avLst/>
                <a:gdLst>
                  <a:gd name="T0" fmla="*/ 0 w 11"/>
                  <a:gd name="T1" fmla="*/ 9 h 9"/>
                  <a:gd name="T2" fmla="*/ 6 w 11"/>
                  <a:gd name="T3" fmla="*/ 6 h 9"/>
                  <a:gd name="T4" fmla="*/ 11 w 11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9"/>
                  <a:gd name="T11" fmla="*/ 11 w 11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9">
                    <a:moveTo>
                      <a:pt x="0" y="9"/>
                    </a:moveTo>
                    <a:lnTo>
                      <a:pt x="6" y="6"/>
                    </a:lnTo>
                    <a:lnTo>
                      <a:pt x="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8" name="Freeform 1319"/>
              <p:cNvSpPr>
                <a:spLocks/>
              </p:cNvSpPr>
              <p:nvPr/>
            </p:nvSpPr>
            <p:spPr bwMode="auto">
              <a:xfrm>
                <a:off x="2084" y="3093"/>
                <a:ext cx="30" cy="35"/>
              </a:xfrm>
              <a:custGeom>
                <a:avLst/>
                <a:gdLst>
                  <a:gd name="T0" fmla="*/ 0 w 157"/>
                  <a:gd name="T1" fmla="*/ 75 h 155"/>
                  <a:gd name="T2" fmla="*/ 41 w 157"/>
                  <a:gd name="T3" fmla="*/ 115 h 155"/>
                  <a:gd name="T4" fmla="*/ 82 w 157"/>
                  <a:gd name="T5" fmla="*/ 155 h 155"/>
                  <a:gd name="T6" fmla="*/ 157 w 157"/>
                  <a:gd name="T7" fmla="*/ 80 h 155"/>
                  <a:gd name="T8" fmla="*/ 115 w 157"/>
                  <a:gd name="T9" fmla="*/ 40 h 155"/>
                  <a:gd name="T10" fmla="*/ 74 w 157"/>
                  <a:gd name="T11" fmla="*/ 0 h 155"/>
                  <a:gd name="T12" fmla="*/ 0 w 157"/>
                  <a:gd name="T13" fmla="*/ 7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75"/>
                    </a:moveTo>
                    <a:lnTo>
                      <a:pt x="41" y="115"/>
                    </a:lnTo>
                    <a:lnTo>
                      <a:pt x="82" y="155"/>
                    </a:lnTo>
                    <a:lnTo>
                      <a:pt x="157" y="80"/>
                    </a:lnTo>
                    <a:lnTo>
                      <a:pt x="115" y="40"/>
                    </a:lnTo>
                    <a:lnTo>
                      <a:pt x="74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49" name="Freeform 1320"/>
              <p:cNvSpPr>
                <a:spLocks/>
              </p:cNvSpPr>
              <p:nvPr/>
            </p:nvSpPr>
            <p:spPr bwMode="auto">
              <a:xfrm>
                <a:off x="2084" y="3093"/>
                <a:ext cx="30" cy="35"/>
              </a:xfrm>
              <a:custGeom>
                <a:avLst/>
                <a:gdLst>
                  <a:gd name="T0" fmla="*/ 0 w 157"/>
                  <a:gd name="T1" fmla="*/ 75 h 155"/>
                  <a:gd name="T2" fmla="*/ 41 w 157"/>
                  <a:gd name="T3" fmla="*/ 115 h 155"/>
                  <a:gd name="T4" fmla="*/ 82 w 157"/>
                  <a:gd name="T5" fmla="*/ 155 h 155"/>
                  <a:gd name="T6" fmla="*/ 157 w 157"/>
                  <a:gd name="T7" fmla="*/ 80 h 155"/>
                  <a:gd name="T8" fmla="*/ 115 w 157"/>
                  <a:gd name="T9" fmla="*/ 40 h 155"/>
                  <a:gd name="T10" fmla="*/ 74 w 157"/>
                  <a:gd name="T11" fmla="*/ 0 h 155"/>
                  <a:gd name="T12" fmla="*/ 0 w 157"/>
                  <a:gd name="T13" fmla="*/ 7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75"/>
                    </a:moveTo>
                    <a:lnTo>
                      <a:pt x="41" y="115"/>
                    </a:lnTo>
                    <a:lnTo>
                      <a:pt x="82" y="155"/>
                    </a:lnTo>
                    <a:lnTo>
                      <a:pt x="157" y="80"/>
                    </a:lnTo>
                    <a:lnTo>
                      <a:pt x="115" y="40"/>
                    </a:lnTo>
                    <a:lnTo>
                      <a:pt x="74" y="0"/>
                    </a:lnTo>
                    <a:lnTo>
                      <a:pt x="0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0" name="Freeform 1321"/>
              <p:cNvSpPr>
                <a:spLocks/>
              </p:cNvSpPr>
              <p:nvPr/>
            </p:nvSpPr>
            <p:spPr bwMode="auto">
              <a:xfrm>
                <a:off x="2106" y="3101"/>
                <a:ext cx="9" cy="10"/>
              </a:xfrm>
              <a:custGeom>
                <a:avLst/>
                <a:gdLst>
                  <a:gd name="T0" fmla="*/ 0 w 51"/>
                  <a:gd name="T1" fmla="*/ 0 h 40"/>
                  <a:gd name="T2" fmla="*/ 42 w 51"/>
                  <a:gd name="T3" fmla="*/ 40 h 40"/>
                  <a:gd name="T4" fmla="*/ 46 w 51"/>
                  <a:gd name="T5" fmla="*/ 35 h 40"/>
                  <a:gd name="T6" fmla="*/ 51 w 51"/>
                  <a:gd name="T7" fmla="*/ 26 h 40"/>
                  <a:gd name="T8" fmla="*/ 0 w 51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0"/>
                  <a:gd name="T17" fmla="*/ 51 w 51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0">
                    <a:moveTo>
                      <a:pt x="0" y="0"/>
                    </a:moveTo>
                    <a:lnTo>
                      <a:pt x="42" y="40"/>
                    </a:lnTo>
                    <a:lnTo>
                      <a:pt x="46" y="35"/>
                    </a:lnTo>
                    <a:lnTo>
                      <a:pt x="51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1" name="Freeform 1322"/>
              <p:cNvSpPr>
                <a:spLocks/>
              </p:cNvSpPr>
              <p:nvPr/>
            </p:nvSpPr>
            <p:spPr bwMode="auto">
              <a:xfrm>
                <a:off x="2114" y="3107"/>
                <a:ext cx="1" cy="4"/>
              </a:xfrm>
              <a:custGeom>
                <a:avLst/>
                <a:gdLst>
                  <a:gd name="T0" fmla="*/ 0 w 9"/>
                  <a:gd name="T1" fmla="*/ 14 h 14"/>
                  <a:gd name="T2" fmla="*/ 4 w 9"/>
                  <a:gd name="T3" fmla="*/ 9 h 14"/>
                  <a:gd name="T4" fmla="*/ 9 w 9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4"/>
                  <a:gd name="T11" fmla="*/ 9 w 9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4">
                    <a:moveTo>
                      <a:pt x="0" y="14"/>
                    </a:moveTo>
                    <a:lnTo>
                      <a:pt x="4" y="9"/>
                    </a:lnTo>
                    <a:lnTo>
                      <a:pt x="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2" name="Freeform 1323"/>
              <p:cNvSpPr>
                <a:spLocks/>
              </p:cNvSpPr>
              <p:nvPr/>
            </p:nvSpPr>
            <p:spPr bwMode="auto">
              <a:xfrm>
                <a:off x="2096" y="3035"/>
                <a:ext cx="46" cy="72"/>
              </a:xfrm>
              <a:custGeom>
                <a:avLst/>
                <a:gdLst>
                  <a:gd name="T0" fmla="*/ 0 w 243"/>
                  <a:gd name="T1" fmla="*/ 271 h 324"/>
                  <a:gd name="T2" fmla="*/ 51 w 243"/>
                  <a:gd name="T3" fmla="*/ 298 h 324"/>
                  <a:gd name="T4" fmla="*/ 102 w 243"/>
                  <a:gd name="T5" fmla="*/ 324 h 324"/>
                  <a:gd name="T6" fmla="*/ 243 w 243"/>
                  <a:gd name="T7" fmla="*/ 53 h 324"/>
                  <a:gd name="T8" fmla="*/ 192 w 243"/>
                  <a:gd name="T9" fmla="*/ 27 h 324"/>
                  <a:gd name="T10" fmla="*/ 141 w 243"/>
                  <a:gd name="T11" fmla="*/ 0 h 324"/>
                  <a:gd name="T12" fmla="*/ 0 w 243"/>
                  <a:gd name="T13" fmla="*/ 271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3"/>
                  <a:gd name="T22" fmla="*/ 0 h 324"/>
                  <a:gd name="T23" fmla="*/ 243 w 243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3" h="324">
                    <a:moveTo>
                      <a:pt x="0" y="271"/>
                    </a:moveTo>
                    <a:lnTo>
                      <a:pt x="51" y="298"/>
                    </a:lnTo>
                    <a:lnTo>
                      <a:pt x="102" y="324"/>
                    </a:lnTo>
                    <a:lnTo>
                      <a:pt x="243" y="53"/>
                    </a:lnTo>
                    <a:lnTo>
                      <a:pt x="192" y="27"/>
                    </a:lnTo>
                    <a:lnTo>
                      <a:pt x="141" y="0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3" name="Freeform 1324"/>
              <p:cNvSpPr>
                <a:spLocks/>
              </p:cNvSpPr>
              <p:nvPr/>
            </p:nvSpPr>
            <p:spPr bwMode="auto">
              <a:xfrm>
                <a:off x="2096" y="3035"/>
                <a:ext cx="46" cy="72"/>
              </a:xfrm>
              <a:custGeom>
                <a:avLst/>
                <a:gdLst>
                  <a:gd name="T0" fmla="*/ 0 w 243"/>
                  <a:gd name="T1" fmla="*/ 271 h 324"/>
                  <a:gd name="T2" fmla="*/ 51 w 243"/>
                  <a:gd name="T3" fmla="*/ 298 h 324"/>
                  <a:gd name="T4" fmla="*/ 102 w 243"/>
                  <a:gd name="T5" fmla="*/ 324 h 324"/>
                  <a:gd name="T6" fmla="*/ 243 w 243"/>
                  <a:gd name="T7" fmla="*/ 53 h 324"/>
                  <a:gd name="T8" fmla="*/ 192 w 243"/>
                  <a:gd name="T9" fmla="*/ 27 h 324"/>
                  <a:gd name="T10" fmla="*/ 141 w 243"/>
                  <a:gd name="T11" fmla="*/ 0 h 324"/>
                  <a:gd name="T12" fmla="*/ 0 w 243"/>
                  <a:gd name="T13" fmla="*/ 271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3"/>
                  <a:gd name="T22" fmla="*/ 0 h 324"/>
                  <a:gd name="T23" fmla="*/ 243 w 243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3" h="324">
                    <a:moveTo>
                      <a:pt x="0" y="271"/>
                    </a:moveTo>
                    <a:lnTo>
                      <a:pt x="51" y="298"/>
                    </a:lnTo>
                    <a:lnTo>
                      <a:pt x="102" y="324"/>
                    </a:lnTo>
                    <a:lnTo>
                      <a:pt x="243" y="53"/>
                    </a:lnTo>
                    <a:lnTo>
                      <a:pt x="192" y="27"/>
                    </a:lnTo>
                    <a:lnTo>
                      <a:pt x="141" y="0"/>
                    </a:lnTo>
                    <a:lnTo>
                      <a:pt x="0" y="2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4" name="Freeform 1325"/>
              <p:cNvSpPr>
                <a:spLocks/>
              </p:cNvSpPr>
              <p:nvPr/>
            </p:nvSpPr>
            <p:spPr bwMode="auto">
              <a:xfrm>
                <a:off x="2122" y="3027"/>
                <a:ext cx="21" cy="19"/>
              </a:xfrm>
              <a:custGeom>
                <a:avLst/>
                <a:gdLst>
                  <a:gd name="T0" fmla="*/ 51 w 109"/>
                  <a:gd name="T1" fmla="*/ 58 h 84"/>
                  <a:gd name="T2" fmla="*/ 0 w 109"/>
                  <a:gd name="T3" fmla="*/ 31 h 84"/>
                  <a:gd name="T4" fmla="*/ 7 w 109"/>
                  <a:gd name="T5" fmla="*/ 20 h 84"/>
                  <a:gd name="T6" fmla="*/ 17 w 109"/>
                  <a:gd name="T7" fmla="*/ 11 h 84"/>
                  <a:gd name="T8" fmla="*/ 28 w 109"/>
                  <a:gd name="T9" fmla="*/ 4 h 84"/>
                  <a:gd name="T10" fmla="*/ 40 w 109"/>
                  <a:gd name="T11" fmla="*/ 1 h 84"/>
                  <a:gd name="T12" fmla="*/ 54 w 109"/>
                  <a:gd name="T13" fmla="*/ 0 h 84"/>
                  <a:gd name="T14" fmla="*/ 66 w 109"/>
                  <a:gd name="T15" fmla="*/ 2 h 84"/>
                  <a:gd name="T16" fmla="*/ 78 w 109"/>
                  <a:gd name="T17" fmla="*/ 7 h 84"/>
                  <a:gd name="T18" fmla="*/ 89 w 109"/>
                  <a:gd name="T19" fmla="*/ 13 h 84"/>
                  <a:gd name="T20" fmla="*/ 98 w 109"/>
                  <a:gd name="T21" fmla="*/ 23 h 84"/>
                  <a:gd name="T22" fmla="*/ 105 w 109"/>
                  <a:gd name="T23" fmla="*/ 34 h 84"/>
                  <a:gd name="T24" fmla="*/ 108 w 109"/>
                  <a:gd name="T25" fmla="*/ 47 h 84"/>
                  <a:gd name="T26" fmla="*/ 109 w 109"/>
                  <a:gd name="T27" fmla="*/ 60 h 84"/>
                  <a:gd name="T28" fmla="*/ 107 w 109"/>
                  <a:gd name="T29" fmla="*/ 72 h 84"/>
                  <a:gd name="T30" fmla="*/ 102 w 109"/>
                  <a:gd name="T31" fmla="*/ 84 h 84"/>
                  <a:gd name="T32" fmla="*/ 51 w 109"/>
                  <a:gd name="T33" fmla="*/ 58 h 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9"/>
                  <a:gd name="T52" fmla="*/ 0 h 84"/>
                  <a:gd name="T53" fmla="*/ 109 w 109"/>
                  <a:gd name="T54" fmla="*/ 84 h 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9" h="84">
                    <a:moveTo>
                      <a:pt x="51" y="58"/>
                    </a:moveTo>
                    <a:lnTo>
                      <a:pt x="0" y="31"/>
                    </a:lnTo>
                    <a:lnTo>
                      <a:pt x="7" y="20"/>
                    </a:lnTo>
                    <a:lnTo>
                      <a:pt x="17" y="11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4" y="0"/>
                    </a:lnTo>
                    <a:lnTo>
                      <a:pt x="66" y="2"/>
                    </a:lnTo>
                    <a:lnTo>
                      <a:pt x="78" y="7"/>
                    </a:lnTo>
                    <a:lnTo>
                      <a:pt x="89" y="13"/>
                    </a:lnTo>
                    <a:lnTo>
                      <a:pt x="98" y="23"/>
                    </a:lnTo>
                    <a:lnTo>
                      <a:pt x="105" y="34"/>
                    </a:lnTo>
                    <a:lnTo>
                      <a:pt x="108" y="47"/>
                    </a:lnTo>
                    <a:lnTo>
                      <a:pt x="109" y="60"/>
                    </a:lnTo>
                    <a:lnTo>
                      <a:pt x="107" y="72"/>
                    </a:lnTo>
                    <a:lnTo>
                      <a:pt x="102" y="84"/>
                    </a:lnTo>
                    <a:lnTo>
                      <a:pt x="5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5" name="Freeform 1326"/>
              <p:cNvSpPr>
                <a:spLocks/>
              </p:cNvSpPr>
              <p:nvPr/>
            </p:nvSpPr>
            <p:spPr bwMode="auto">
              <a:xfrm>
                <a:off x="2122" y="3027"/>
                <a:ext cx="21" cy="19"/>
              </a:xfrm>
              <a:custGeom>
                <a:avLst/>
                <a:gdLst>
                  <a:gd name="T0" fmla="*/ 0 w 109"/>
                  <a:gd name="T1" fmla="*/ 31 h 84"/>
                  <a:gd name="T2" fmla="*/ 7 w 109"/>
                  <a:gd name="T3" fmla="*/ 20 h 84"/>
                  <a:gd name="T4" fmla="*/ 17 w 109"/>
                  <a:gd name="T5" fmla="*/ 11 h 84"/>
                  <a:gd name="T6" fmla="*/ 28 w 109"/>
                  <a:gd name="T7" fmla="*/ 4 h 84"/>
                  <a:gd name="T8" fmla="*/ 40 w 109"/>
                  <a:gd name="T9" fmla="*/ 1 h 84"/>
                  <a:gd name="T10" fmla="*/ 54 w 109"/>
                  <a:gd name="T11" fmla="*/ 0 h 84"/>
                  <a:gd name="T12" fmla="*/ 66 w 109"/>
                  <a:gd name="T13" fmla="*/ 2 h 84"/>
                  <a:gd name="T14" fmla="*/ 78 w 109"/>
                  <a:gd name="T15" fmla="*/ 7 h 84"/>
                  <a:gd name="T16" fmla="*/ 89 w 109"/>
                  <a:gd name="T17" fmla="*/ 13 h 84"/>
                  <a:gd name="T18" fmla="*/ 98 w 109"/>
                  <a:gd name="T19" fmla="*/ 23 h 84"/>
                  <a:gd name="T20" fmla="*/ 105 w 109"/>
                  <a:gd name="T21" fmla="*/ 34 h 84"/>
                  <a:gd name="T22" fmla="*/ 108 w 109"/>
                  <a:gd name="T23" fmla="*/ 47 h 84"/>
                  <a:gd name="T24" fmla="*/ 109 w 109"/>
                  <a:gd name="T25" fmla="*/ 60 h 84"/>
                  <a:gd name="T26" fmla="*/ 107 w 109"/>
                  <a:gd name="T27" fmla="*/ 72 h 84"/>
                  <a:gd name="T28" fmla="*/ 102 w 109"/>
                  <a:gd name="T29" fmla="*/ 84 h 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9"/>
                  <a:gd name="T46" fmla="*/ 0 h 84"/>
                  <a:gd name="T47" fmla="*/ 109 w 109"/>
                  <a:gd name="T48" fmla="*/ 84 h 8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9" h="84">
                    <a:moveTo>
                      <a:pt x="0" y="31"/>
                    </a:moveTo>
                    <a:lnTo>
                      <a:pt x="7" y="20"/>
                    </a:lnTo>
                    <a:lnTo>
                      <a:pt x="17" y="11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4" y="0"/>
                    </a:lnTo>
                    <a:lnTo>
                      <a:pt x="66" y="2"/>
                    </a:lnTo>
                    <a:lnTo>
                      <a:pt x="78" y="7"/>
                    </a:lnTo>
                    <a:lnTo>
                      <a:pt x="89" y="13"/>
                    </a:lnTo>
                    <a:lnTo>
                      <a:pt x="98" y="23"/>
                    </a:lnTo>
                    <a:lnTo>
                      <a:pt x="105" y="34"/>
                    </a:lnTo>
                    <a:lnTo>
                      <a:pt x="108" y="47"/>
                    </a:lnTo>
                    <a:lnTo>
                      <a:pt x="109" y="60"/>
                    </a:lnTo>
                    <a:lnTo>
                      <a:pt x="107" y="72"/>
                    </a:lnTo>
                    <a:lnTo>
                      <a:pt x="10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6" name="Freeform 1467"/>
              <p:cNvSpPr>
                <a:spLocks/>
              </p:cNvSpPr>
              <p:nvPr/>
            </p:nvSpPr>
            <p:spPr bwMode="auto">
              <a:xfrm>
                <a:off x="2000" y="2703"/>
                <a:ext cx="35" cy="91"/>
              </a:xfrm>
              <a:custGeom>
                <a:avLst/>
                <a:gdLst>
                  <a:gd name="T0" fmla="*/ 130 w 192"/>
                  <a:gd name="T1" fmla="*/ 409 h 409"/>
                  <a:gd name="T2" fmla="*/ 192 w 192"/>
                  <a:gd name="T3" fmla="*/ 0 h 409"/>
                  <a:gd name="T4" fmla="*/ 0 w 192"/>
                  <a:gd name="T5" fmla="*/ 367 h 409"/>
                  <a:gd name="T6" fmla="*/ 130 w 192"/>
                  <a:gd name="T7" fmla="*/ 409 h 4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409"/>
                  <a:gd name="T14" fmla="*/ 192 w 192"/>
                  <a:gd name="T15" fmla="*/ 409 h 4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409">
                    <a:moveTo>
                      <a:pt x="130" y="409"/>
                    </a:moveTo>
                    <a:lnTo>
                      <a:pt x="192" y="0"/>
                    </a:lnTo>
                    <a:lnTo>
                      <a:pt x="0" y="367"/>
                    </a:lnTo>
                    <a:lnTo>
                      <a:pt x="130" y="4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7" name="Freeform 1468"/>
              <p:cNvSpPr>
                <a:spLocks/>
              </p:cNvSpPr>
              <p:nvPr/>
            </p:nvSpPr>
            <p:spPr bwMode="auto">
              <a:xfrm>
                <a:off x="1982" y="2703"/>
                <a:ext cx="52" cy="134"/>
              </a:xfrm>
              <a:custGeom>
                <a:avLst/>
                <a:gdLst>
                  <a:gd name="T0" fmla="*/ 130 w 192"/>
                  <a:gd name="T1" fmla="*/ 409 h 409"/>
                  <a:gd name="T2" fmla="*/ 192 w 192"/>
                  <a:gd name="T3" fmla="*/ 0 h 409"/>
                  <a:gd name="T4" fmla="*/ 0 w 192"/>
                  <a:gd name="T5" fmla="*/ 367 h 409"/>
                  <a:gd name="T6" fmla="*/ 130 w 192"/>
                  <a:gd name="T7" fmla="*/ 409 h 4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409"/>
                  <a:gd name="T14" fmla="*/ 192 w 192"/>
                  <a:gd name="T15" fmla="*/ 409 h 4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409">
                    <a:moveTo>
                      <a:pt x="130" y="409"/>
                    </a:moveTo>
                    <a:lnTo>
                      <a:pt x="192" y="0"/>
                    </a:lnTo>
                    <a:lnTo>
                      <a:pt x="0" y="367"/>
                    </a:lnTo>
                    <a:lnTo>
                      <a:pt x="130" y="409"/>
                    </a:lnTo>
                  </a:path>
                </a:pathLst>
              </a:custGeom>
              <a:solidFill>
                <a:schemeClr val="tx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8" name="Freeform 1473"/>
              <p:cNvSpPr>
                <a:spLocks/>
              </p:cNvSpPr>
              <p:nvPr/>
            </p:nvSpPr>
            <p:spPr bwMode="auto">
              <a:xfrm>
                <a:off x="2189" y="2906"/>
                <a:ext cx="10" cy="26"/>
              </a:xfrm>
              <a:custGeom>
                <a:avLst/>
                <a:gdLst>
                  <a:gd name="T0" fmla="*/ 58 w 58"/>
                  <a:gd name="T1" fmla="*/ 58 h 115"/>
                  <a:gd name="T2" fmla="*/ 58 w 58"/>
                  <a:gd name="T3" fmla="*/ 115 h 115"/>
                  <a:gd name="T4" fmla="*/ 45 w 58"/>
                  <a:gd name="T5" fmla="*/ 114 h 115"/>
                  <a:gd name="T6" fmla="*/ 33 w 58"/>
                  <a:gd name="T7" fmla="*/ 110 h 115"/>
                  <a:gd name="T8" fmla="*/ 23 w 58"/>
                  <a:gd name="T9" fmla="*/ 103 h 115"/>
                  <a:gd name="T10" fmla="*/ 13 w 58"/>
                  <a:gd name="T11" fmla="*/ 93 h 115"/>
                  <a:gd name="T12" fmla="*/ 6 w 58"/>
                  <a:gd name="T13" fmla="*/ 83 h 115"/>
                  <a:gd name="T14" fmla="*/ 1 w 58"/>
                  <a:gd name="T15" fmla="*/ 71 h 115"/>
                  <a:gd name="T16" fmla="*/ 0 w 58"/>
                  <a:gd name="T17" fmla="*/ 58 h 115"/>
                  <a:gd name="T18" fmla="*/ 1 w 58"/>
                  <a:gd name="T19" fmla="*/ 44 h 115"/>
                  <a:gd name="T20" fmla="*/ 6 w 58"/>
                  <a:gd name="T21" fmla="*/ 32 h 115"/>
                  <a:gd name="T22" fmla="*/ 13 w 58"/>
                  <a:gd name="T23" fmla="*/ 22 h 115"/>
                  <a:gd name="T24" fmla="*/ 23 w 58"/>
                  <a:gd name="T25" fmla="*/ 12 h 115"/>
                  <a:gd name="T26" fmla="*/ 33 w 58"/>
                  <a:gd name="T27" fmla="*/ 5 h 115"/>
                  <a:gd name="T28" fmla="*/ 45 w 58"/>
                  <a:gd name="T29" fmla="*/ 1 h 115"/>
                  <a:gd name="T30" fmla="*/ 58 w 58"/>
                  <a:gd name="T31" fmla="*/ 0 h 115"/>
                  <a:gd name="T32" fmla="*/ 58 w 58"/>
                  <a:gd name="T33" fmla="*/ 58 h 1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115"/>
                  <a:gd name="T53" fmla="*/ 58 w 58"/>
                  <a:gd name="T54" fmla="*/ 115 h 1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115">
                    <a:moveTo>
                      <a:pt x="58" y="58"/>
                    </a:moveTo>
                    <a:lnTo>
                      <a:pt x="58" y="115"/>
                    </a:ln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  <a:lnTo>
                      <a:pt x="5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59" name="Freeform 1474"/>
              <p:cNvSpPr>
                <a:spLocks/>
              </p:cNvSpPr>
              <p:nvPr/>
            </p:nvSpPr>
            <p:spPr bwMode="auto">
              <a:xfrm>
                <a:off x="2189" y="2906"/>
                <a:ext cx="10" cy="26"/>
              </a:xfrm>
              <a:custGeom>
                <a:avLst/>
                <a:gdLst>
                  <a:gd name="T0" fmla="*/ 58 w 58"/>
                  <a:gd name="T1" fmla="*/ 115 h 115"/>
                  <a:gd name="T2" fmla="*/ 45 w 58"/>
                  <a:gd name="T3" fmla="*/ 114 h 115"/>
                  <a:gd name="T4" fmla="*/ 33 w 58"/>
                  <a:gd name="T5" fmla="*/ 110 h 115"/>
                  <a:gd name="T6" fmla="*/ 23 w 58"/>
                  <a:gd name="T7" fmla="*/ 103 h 115"/>
                  <a:gd name="T8" fmla="*/ 13 w 58"/>
                  <a:gd name="T9" fmla="*/ 93 h 115"/>
                  <a:gd name="T10" fmla="*/ 6 w 58"/>
                  <a:gd name="T11" fmla="*/ 83 h 115"/>
                  <a:gd name="T12" fmla="*/ 1 w 58"/>
                  <a:gd name="T13" fmla="*/ 71 h 115"/>
                  <a:gd name="T14" fmla="*/ 0 w 58"/>
                  <a:gd name="T15" fmla="*/ 58 h 115"/>
                  <a:gd name="T16" fmla="*/ 1 w 58"/>
                  <a:gd name="T17" fmla="*/ 44 h 115"/>
                  <a:gd name="T18" fmla="*/ 6 w 58"/>
                  <a:gd name="T19" fmla="*/ 32 h 115"/>
                  <a:gd name="T20" fmla="*/ 13 w 58"/>
                  <a:gd name="T21" fmla="*/ 22 h 115"/>
                  <a:gd name="T22" fmla="*/ 23 w 58"/>
                  <a:gd name="T23" fmla="*/ 12 h 115"/>
                  <a:gd name="T24" fmla="*/ 33 w 58"/>
                  <a:gd name="T25" fmla="*/ 5 h 115"/>
                  <a:gd name="T26" fmla="*/ 45 w 58"/>
                  <a:gd name="T27" fmla="*/ 1 h 115"/>
                  <a:gd name="T28" fmla="*/ 58 w 58"/>
                  <a:gd name="T29" fmla="*/ 0 h 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115"/>
                  <a:gd name="T47" fmla="*/ 58 w 58"/>
                  <a:gd name="T48" fmla="*/ 115 h 1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115">
                    <a:moveTo>
                      <a:pt x="58" y="115"/>
                    </a:moveTo>
                    <a:lnTo>
                      <a:pt x="45" y="114"/>
                    </a:lnTo>
                    <a:lnTo>
                      <a:pt x="33" y="110"/>
                    </a:lnTo>
                    <a:lnTo>
                      <a:pt x="23" y="103"/>
                    </a:lnTo>
                    <a:lnTo>
                      <a:pt x="13" y="93"/>
                    </a:lnTo>
                    <a:lnTo>
                      <a:pt x="6" y="83"/>
                    </a:lnTo>
                    <a:lnTo>
                      <a:pt x="1" y="71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6" y="32"/>
                    </a:lnTo>
                    <a:lnTo>
                      <a:pt x="13" y="22"/>
                    </a:lnTo>
                    <a:lnTo>
                      <a:pt x="23" y="12"/>
                    </a:lnTo>
                    <a:lnTo>
                      <a:pt x="33" y="5"/>
                    </a:lnTo>
                    <a:lnTo>
                      <a:pt x="45" y="1"/>
                    </a:lnTo>
                    <a:lnTo>
                      <a:pt x="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60" name="Line 1511"/>
              <p:cNvSpPr>
                <a:spLocks noChangeShapeType="1"/>
              </p:cNvSpPr>
              <p:nvPr/>
            </p:nvSpPr>
            <p:spPr bwMode="auto">
              <a:xfrm>
                <a:off x="2064" y="2931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461" name="Line 1517"/>
              <p:cNvSpPr>
                <a:spLocks noChangeShapeType="1"/>
              </p:cNvSpPr>
              <p:nvPr/>
            </p:nvSpPr>
            <p:spPr bwMode="auto">
              <a:xfrm>
                <a:off x="2163" y="2932"/>
                <a:ext cx="4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Group 1527"/>
          <p:cNvGrpSpPr>
            <a:grpSpLocks/>
          </p:cNvGrpSpPr>
          <p:nvPr/>
        </p:nvGrpSpPr>
        <p:grpSpPr bwMode="auto">
          <a:xfrm>
            <a:off x="6311901" y="2781301"/>
            <a:ext cx="3025775" cy="904875"/>
            <a:chOff x="3016" y="1752"/>
            <a:chExt cx="1906" cy="570"/>
          </a:xfrm>
        </p:grpSpPr>
        <p:sp>
          <p:nvSpPr>
            <p:cNvPr id="38934" name="Freeform 839"/>
            <p:cNvSpPr>
              <a:spLocks/>
            </p:cNvSpPr>
            <p:nvPr/>
          </p:nvSpPr>
          <p:spPr bwMode="auto">
            <a:xfrm>
              <a:off x="3543" y="1752"/>
              <a:ext cx="12" cy="25"/>
            </a:xfrm>
            <a:custGeom>
              <a:avLst/>
              <a:gdLst>
                <a:gd name="T0" fmla="*/ 57 w 67"/>
                <a:gd name="T1" fmla="*/ 57 h 114"/>
                <a:gd name="T2" fmla="*/ 47 w 67"/>
                <a:gd name="T3" fmla="*/ 114 h 114"/>
                <a:gd name="T4" fmla="*/ 35 w 67"/>
                <a:gd name="T5" fmla="*/ 111 h 114"/>
                <a:gd name="T6" fmla="*/ 24 w 67"/>
                <a:gd name="T7" fmla="*/ 104 h 114"/>
                <a:gd name="T8" fmla="*/ 14 w 67"/>
                <a:gd name="T9" fmla="*/ 96 h 114"/>
                <a:gd name="T10" fmla="*/ 6 w 67"/>
                <a:gd name="T11" fmla="*/ 85 h 114"/>
                <a:gd name="T12" fmla="*/ 2 w 67"/>
                <a:gd name="T13" fmla="*/ 73 h 114"/>
                <a:gd name="T14" fmla="*/ 0 w 67"/>
                <a:gd name="T15" fmla="*/ 61 h 114"/>
                <a:gd name="T16" fmla="*/ 1 w 67"/>
                <a:gd name="T17" fmla="*/ 47 h 114"/>
                <a:gd name="T18" fmla="*/ 4 w 67"/>
                <a:gd name="T19" fmla="*/ 35 h 114"/>
                <a:gd name="T20" fmla="*/ 11 w 67"/>
                <a:gd name="T21" fmla="*/ 24 h 114"/>
                <a:gd name="T22" fmla="*/ 19 w 67"/>
                <a:gd name="T23" fmla="*/ 14 h 114"/>
                <a:gd name="T24" fmla="*/ 30 w 67"/>
                <a:gd name="T25" fmla="*/ 6 h 114"/>
                <a:gd name="T26" fmla="*/ 42 w 67"/>
                <a:gd name="T27" fmla="*/ 2 h 114"/>
                <a:gd name="T28" fmla="*/ 54 w 67"/>
                <a:gd name="T29" fmla="*/ 0 h 114"/>
                <a:gd name="T30" fmla="*/ 67 w 67"/>
                <a:gd name="T31" fmla="*/ 1 h 114"/>
                <a:gd name="T32" fmla="*/ 57 w 67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4"/>
                <a:gd name="T53" fmla="*/ 67 w 67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4">
                  <a:moveTo>
                    <a:pt x="57" y="57"/>
                  </a:moveTo>
                  <a:lnTo>
                    <a:pt x="47" y="114"/>
                  </a:lnTo>
                  <a:lnTo>
                    <a:pt x="35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6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7" y="1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5" name="Freeform 840"/>
            <p:cNvSpPr>
              <a:spLocks/>
            </p:cNvSpPr>
            <p:nvPr/>
          </p:nvSpPr>
          <p:spPr bwMode="auto">
            <a:xfrm>
              <a:off x="3543" y="1752"/>
              <a:ext cx="12" cy="25"/>
            </a:xfrm>
            <a:custGeom>
              <a:avLst/>
              <a:gdLst>
                <a:gd name="T0" fmla="*/ 47 w 67"/>
                <a:gd name="T1" fmla="*/ 114 h 114"/>
                <a:gd name="T2" fmla="*/ 35 w 67"/>
                <a:gd name="T3" fmla="*/ 111 h 114"/>
                <a:gd name="T4" fmla="*/ 24 w 67"/>
                <a:gd name="T5" fmla="*/ 104 h 114"/>
                <a:gd name="T6" fmla="*/ 14 w 67"/>
                <a:gd name="T7" fmla="*/ 96 h 114"/>
                <a:gd name="T8" fmla="*/ 6 w 67"/>
                <a:gd name="T9" fmla="*/ 85 h 114"/>
                <a:gd name="T10" fmla="*/ 2 w 67"/>
                <a:gd name="T11" fmla="*/ 73 h 114"/>
                <a:gd name="T12" fmla="*/ 0 w 67"/>
                <a:gd name="T13" fmla="*/ 61 h 114"/>
                <a:gd name="T14" fmla="*/ 1 w 67"/>
                <a:gd name="T15" fmla="*/ 47 h 114"/>
                <a:gd name="T16" fmla="*/ 4 w 67"/>
                <a:gd name="T17" fmla="*/ 35 h 114"/>
                <a:gd name="T18" fmla="*/ 11 w 67"/>
                <a:gd name="T19" fmla="*/ 24 h 114"/>
                <a:gd name="T20" fmla="*/ 19 w 67"/>
                <a:gd name="T21" fmla="*/ 14 h 114"/>
                <a:gd name="T22" fmla="*/ 30 w 67"/>
                <a:gd name="T23" fmla="*/ 6 h 114"/>
                <a:gd name="T24" fmla="*/ 42 w 67"/>
                <a:gd name="T25" fmla="*/ 2 h 114"/>
                <a:gd name="T26" fmla="*/ 54 w 67"/>
                <a:gd name="T27" fmla="*/ 0 h 114"/>
                <a:gd name="T28" fmla="*/ 67 w 67"/>
                <a:gd name="T29" fmla="*/ 1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4"/>
                <a:gd name="T47" fmla="*/ 67 w 67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4">
                  <a:moveTo>
                    <a:pt x="47" y="114"/>
                  </a:moveTo>
                  <a:lnTo>
                    <a:pt x="35" y="111"/>
                  </a:lnTo>
                  <a:lnTo>
                    <a:pt x="24" y="104"/>
                  </a:lnTo>
                  <a:lnTo>
                    <a:pt x="14" y="96"/>
                  </a:lnTo>
                  <a:lnTo>
                    <a:pt x="6" y="85"/>
                  </a:lnTo>
                  <a:lnTo>
                    <a:pt x="2" y="73"/>
                  </a:lnTo>
                  <a:lnTo>
                    <a:pt x="0" y="61"/>
                  </a:lnTo>
                  <a:lnTo>
                    <a:pt x="1" y="47"/>
                  </a:lnTo>
                  <a:lnTo>
                    <a:pt x="4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30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6" name="Freeform 841"/>
            <p:cNvSpPr>
              <a:spLocks/>
            </p:cNvSpPr>
            <p:nvPr/>
          </p:nvSpPr>
          <p:spPr bwMode="auto">
            <a:xfrm>
              <a:off x="3551" y="1752"/>
              <a:ext cx="29" cy="31"/>
            </a:xfrm>
            <a:custGeom>
              <a:avLst/>
              <a:gdLst>
                <a:gd name="T0" fmla="*/ 20 w 155"/>
                <a:gd name="T1" fmla="*/ 0 h 136"/>
                <a:gd name="T2" fmla="*/ 10 w 155"/>
                <a:gd name="T3" fmla="*/ 56 h 136"/>
                <a:gd name="T4" fmla="*/ 0 w 155"/>
                <a:gd name="T5" fmla="*/ 113 h 136"/>
                <a:gd name="T6" fmla="*/ 135 w 155"/>
                <a:gd name="T7" fmla="*/ 136 h 136"/>
                <a:gd name="T8" fmla="*/ 145 w 155"/>
                <a:gd name="T9" fmla="*/ 80 h 136"/>
                <a:gd name="T10" fmla="*/ 155 w 155"/>
                <a:gd name="T11" fmla="*/ 23 h 136"/>
                <a:gd name="T12" fmla="*/ 20 w 155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5" y="136"/>
                  </a:lnTo>
                  <a:lnTo>
                    <a:pt x="145" y="80"/>
                  </a:lnTo>
                  <a:lnTo>
                    <a:pt x="155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7" name="Freeform 842"/>
            <p:cNvSpPr>
              <a:spLocks/>
            </p:cNvSpPr>
            <p:nvPr/>
          </p:nvSpPr>
          <p:spPr bwMode="auto">
            <a:xfrm>
              <a:off x="3551" y="1752"/>
              <a:ext cx="29" cy="31"/>
            </a:xfrm>
            <a:custGeom>
              <a:avLst/>
              <a:gdLst>
                <a:gd name="T0" fmla="*/ 20 w 155"/>
                <a:gd name="T1" fmla="*/ 0 h 136"/>
                <a:gd name="T2" fmla="*/ 10 w 155"/>
                <a:gd name="T3" fmla="*/ 56 h 136"/>
                <a:gd name="T4" fmla="*/ 0 w 155"/>
                <a:gd name="T5" fmla="*/ 113 h 136"/>
                <a:gd name="T6" fmla="*/ 135 w 155"/>
                <a:gd name="T7" fmla="*/ 136 h 136"/>
                <a:gd name="T8" fmla="*/ 145 w 155"/>
                <a:gd name="T9" fmla="*/ 80 h 136"/>
                <a:gd name="T10" fmla="*/ 155 w 155"/>
                <a:gd name="T11" fmla="*/ 23 h 136"/>
                <a:gd name="T12" fmla="*/ 20 w 155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5" y="136"/>
                  </a:lnTo>
                  <a:lnTo>
                    <a:pt x="145" y="80"/>
                  </a:lnTo>
                  <a:lnTo>
                    <a:pt x="155" y="23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8" name="Freeform 843"/>
            <p:cNvSpPr>
              <a:spLocks/>
            </p:cNvSpPr>
            <p:nvPr/>
          </p:nvSpPr>
          <p:spPr bwMode="auto">
            <a:xfrm>
              <a:off x="3578" y="1757"/>
              <a:ext cx="6" cy="14"/>
            </a:xfrm>
            <a:custGeom>
              <a:avLst/>
              <a:gdLst>
                <a:gd name="T0" fmla="*/ 0 w 27"/>
                <a:gd name="T1" fmla="*/ 57 h 57"/>
                <a:gd name="T2" fmla="*/ 10 w 27"/>
                <a:gd name="T3" fmla="*/ 0 h 57"/>
                <a:gd name="T4" fmla="*/ 16 w 27"/>
                <a:gd name="T5" fmla="*/ 1 h 57"/>
                <a:gd name="T6" fmla="*/ 27 w 27"/>
                <a:gd name="T7" fmla="*/ 5 h 57"/>
                <a:gd name="T8" fmla="*/ 0 w 27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57"/>
                  </a:moveTo>
                  <a:lnTo>
                    <a:pt x="10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9" name="Freeform 844"/>
            <p:cNvSpPr>
              <a:spLocks/>
            </p:cNvSpPr>
            <p:nvPr/>
          </p:nvSpPr>
          <p:spPr bwMode="auto">
            <a:xfrm>
              <a:off x="3580" y="1757"/>
              <a:ext cx="4" cy="1"/>
            </a:xfrm>
            <a:custGeom>
              <a:avLst/>
              <a:gdLst>
                <a:gd name="T0" fmla="*/ 0 w 17"/>
                <a:gd name="T1" fmla="*/ 0 h 5"/>
                <a:gd name="T2" fmla="*/ 6 w 17"/>
                <a:gd name="T3" fmla="*/ 1 h 5"/>
                <a:gd name="T4" fmla="*/ 17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0" y="0"/>
                  </a:moveTo>
                  <a:lnTo>
                    <a:pt x="6" y="1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0" name="Freeform 845"/>
            <p:cNvSpPr>
              <a:spLocks/>
            </p:cNvSpPr>
            <p:nvPr/>
          </p:nvSpPr>
          <p:spPr bwMode="auto">
            <a:xfrm>
              <a:off x="3573" y="1758"/>
              <a:ext cx="29" cy="36"/>
            </a:xfrm>
            <a:custGeom>
              <a:avLst/>
              <a:gdLst>
                <a:gd name="T0" fmla="*/ 55 w 156"/>
                <a:gd name="T1" fmla="*/ 0 h 157"/>
                <a:gd name="T2" fmla="*/ 28 w 156"/>
                <a:gd name="T3" fmla="*/ 52 h 157"/>
                <a:gd name="T4" fmla="*/ 0 w 156"/>
                <a:gd name="T5" fmla="*/ 103 h 157"/>
                <a:gd name="T6" fmla="*/ 101 w 156"/>
                <a:gd name="T7" fmla="*/ 157 h 157"/>
                <a:gd name="T8" fmla="*/ 129 w 156"/>
                <a:gd name="T9" fmla="*/ 106 h 157"/>
                <a:gd name="T10" fmla="*/ 156 w 156"/>
                <a:gd name="T11" fmla="*/ 55 h 157"/>
                <a:gd name="T12" fmla="*/ 55 w 156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55" y="0"/>
                  </a:moveTo>
                  <a:lnTo>
                    <a:pt x="28" y="52"/>
                  </a:lnTo>
                  <a:lnTo>
                    <a:pt x="0" y="103"/>
                  </a:lnTo>
                  <a:lnTo>
                    <a:pt x="101" y="157"/>
                  </a:lnTo>
                  <a:lnTo>
                    <a:pt x="129" y="106"/>
                  </a:lnTo>
                  <a:lnTo>
                    <a:pt x="156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1" name="Freeform 846"/>
            <p:cNvSpPr>
              <a:spLocks/>
            </p:cNvSpPr>
            <p:nvPr/>
          </p:nvSpPr>
          <p:spPr bwMode="auto">
            <a:xfrm>
              <a:off x="3573" y="1758"/>
              <a:ext cx="29" cy="36"/>
            </a:xfrm>
            <a:custGeom>
              <a:avLst/>
              <a:gdLst>
                <a:gd name="T0" fmla="*/ 55 w 156"/>
                <a:gd name="T1" fmla="*/ 0 h 157"/>
                <a:gd name="T2" fmla="*/ 28 w 156"/>
                <a:gd name="T3" fmla="*/ 52 h 157"/>
                <a:gd name="T4" fmla="*/ 0 w 156"/>
                <a:gd name="T5" fmla="*/ 103 h 157"/>
                <a:gd name="T6" fmla="*/ 101 w 156"/>
                <a:gd name="T7" fmla="*/ 157 h 157"/>
                <a:gd name="T8" fmla="*/ 129 w 156"/>
                <a:gd name="T9" fmla="*/ 106 h 157"/>
                <a:gd name="T10" fmla="*/ 156 w 156"/>
                <a:gd name="T11" fmla="*/ 55 h 157"/>
                <a:gd name="T12" fmla="*/ 55 w 156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55" y="0"/>
                  </a:moveTo>
                  <a:lnTo>
                    <a:pt x="28" y="52"/>
                  </a:lnTo>
                  <a:lnTo>
                    <a:pt x="0" y="103"/>
                  </a:lnTo>
                  <a:lnTo>
                    <a:pt x="101" y="157"/>
                  </a:lnTo>
                  <a:lnTo>
                    <a:pt x="129" y="106"/>
                  </a:lnTo>
                  <a:lnTo>
                    <a:pt x="156" y="55"/>
                  </a:lnTo>
                  <a:lnTo>
                    <a:pt x="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2" name="Freeform 847"/>
            <p:cNvSpPr>
              <a:spLocks/>
            </p:cNvSpPr>
            <p:nvPr/>
          </p:nvSpPr>
          <p:spPr bwMode="auto">
            <a:xfrm>
              <a:off x="3592" y="1771"/>
              <a:ext cx="17" cy="25"/>
            </a:xfrm>
            <a:custGeom>
              <a:avLst/>
              <a:gdLst>
                <a:gd name="T0" fmla="*/ 28 w 85"/>
                <a:gd name="T1" fmla="*/ 51 h 109"/>
                <a:gd name="T2" fmla="*/ 55 w 85"/>
                <a:gd name="T3" fmla="*/ 0 h 109"/>
                <a:gd name="T4" fmla="*/ 65 w 85"/>
                <a:gd name="T5" fmla="*/ 8 h 109"/>
                <a:gd name="T6" fmla="*/ 74 w 85"/>
                <a:gd name="T7" fmla="*/ 17 h 109"/>
                <a:gd name="T8" fmla="*/ 81 w 85"/>
                <a:gd name="T9" fmla="*/ 29 h 109"/>
                <a:gd name="T10" fmla="*/ 84 w 85"/>
                <a:gd name="T11" fmla="*/ 41 h 109"/>
                <a:gd name="T12" fmla="*/ 85 w 85"/>
                <a:gd name="T13" fmla="*/ 53 h 109"/>
                <a:gd name="T14" fmla="*/ 83 w 85"/>
                <a:gd name="T15" fmla="*/ 66 h 109"/>
                <a:gd name="T16" fmla="*/ 79 w 85"/>
                <a:gd name="T17" fmla="*/ 79 h 109"/>
                <a:gd name="T18" fmla="*/ 71 w 85"/>
                <a:gd name="T19" fmla="*/ 89 h 109"/>
                <a:gd name="T20" fmla="*/ 62 w 85"/>
                <a:gd name="T21" fmla="*/ 98 h 109"/>
                <a:gd name="T22" fmla="*/ 50 w 85"/>
                <a:gd name="T23" fmla="*/ 104 h 109"/>
                <a:gd name="T24" fmla="*/ 38 w 85"/>
                <a:gd name="T25" fmla="*/ 108 h 109"/>
                <a:gd name="T26" fmla="*/ 25 w 85"/>
                <a:gd name="T27" fmla="*/ 109 h 109"/>
                <a:gd name="T28" fmla="*/ 12 w 85"/>
                <a:gd name="T29" fmla="*/ 106 h 109"/>
                <a:gd name="T30" fmla="*/ 0 w 85"/>
                <a:gd name="T31" fmla="*/ 102 h 109"/>
                <a:gd name="T32" fmla="*/ 28 w 85"/>
                <a:gd name="T33" fmla="*/ 51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5"/>
                <a:gd name="T52" fmla="*/ 0 h 109"/>
                <a:gd name="T53" fmla="*/ 85 w 8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5" h="109">
                  <a:moveTo>
                    <a:pt x="28" y="51"/>
                  </a:moveTo>
                  <a:lnTo>
                    <a:pt x="55" y="0"/>
                  </a:lnTo>
                  <a:lnTo>
                    <a:pt x="65" y="8"/>
                  </a:lnTo>
                  <a:lnTo>
                    <a:pt x="74" y="17"/>
                  </a:lnTo>
                  <a:lnTo>
                    <a:pt x="81" y="29"/>
                  </a:lnTo>
                  <a:lnTo>
                    <a:pt x="84" y="41"/>
                  </a:lnTo>
                  <a:lnTo>
                    <a:pt x="85" y="53"/>
                  </a:lnTo>
                  <a:lnTo>
                    <a:pt x="83" y="66"/>
                  </a:lnTo>
                  <a:lnTo>
                    <a:pt x="79" y="79"/>
                  </a:lnTo>
                  <a:lnTo>
                    <a:pt x="71" y="89"/>
                  </a:lnTo>
                  <a:lnTo>
                    <a:pt x="62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5" y="109"/>
                  </a:lnTo>
                  <a:lnTo>
                    <a:pt x="12" y="106"/>
                  </a:lnTo>
                  <a:lnTo>
                    <a:pt x="0" y="102"/>
                  </a:lnTo>
                  <a:lnTo>
                    <a:pt x="2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3" name="Freeform 848"/>
            <p:cNvSpPr>
              <a:spLocks/>
            </p:cNvSpPr>
            <p:nvPr/>
          </p:nvSpPr>
          <p:spPr bwMode="auto">
            <a:xfrm>
              <a:off x="3592" y="1771"/>
              <a:ext cx="17" cy="25"/>
            </a:xfrm>
            <a:custGeom>
              <a:avLst/>
              <a:gdLst>
                <a:gd name="T0" fmla="*/ 55 w 85"/>
                <a:gd name="T1" fmla="*/ 0 h 109"/>
                <a:gd name="T2" fmla="*/ 65 w 85"/>
                <a:gd name="T3" fmla="*/ 8 h 109"/>
                <a:gd name="T4" fmla="*/ 74 w 85"/>
                <a:gd name="T5" fmla="*/ 17 h 109"/>
                <a:gd name="T6" fmla="*/ 81 w 85"/>
                <a:gd name="T7" fmla="*/ 29 h 109"/>
                <a:gd name="T8" fmla="*/ 84 w 85"/>
                <a:gd name="T9" fmla="*/ 41 h 109"/>
                <a:gd name="T10" fmla="*/ 85 w 85"/>
                <a:gd name="T11" fmla="*/ 53 h 109"/>
                <a:gd name="T12" fmla="*/ 83 w 85"/>
                <a:gd name="T13" fmla="*/ 66 h 109"/>
                <a:gd name="T14" fmla="*/ 79 w 85"/>
                <a:gd name="T15" fmla="*/ 79 h 109"/>
                <a:gd name="T16" fmla="*/ 71 w 85"/>
                <a:gd name="T17" fmla="*/ 89 h 109"/>
                <a:gd name="T18" fmla="*/ 62 w 85"/>
                <a:gd name="T19" fmla="*/ 98 h 109"/>
                <a:gd name="T20" fmla="*/ 50 w 85"/>
                <a:gd name="T21" fmla="*/ 104 h 109"/>
                <a:gd name="T22" fmla="*/ 38 w 85"/>
                <a:gd name="T23" fmla="*/ 108 h 109"/>
                <a:gd name="T24" fmla="*/ 25 w 85"/>
                <a:gd name="T25" fmla="*/ 109 h 109"/>
                <a:gd name="T26" fmla="*/ 12 w 85"/>
                <a:gd name="T27" fmla="*/ 106 h 109"/>
                <a:gd name="T28" fmla="*/ 0 w 85"/>
                <a:gd name="T29" fmla="*/ 102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5"/>
                <a:gd name="T46" fmla="*/ 0 h 109"/>
                <a:gd name="T47" fmla="*/ 85 w 85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5" h="109">
                  <a:moveTo>
                    <a:pt x="55" y="0"/>
                  </a:moveTo>
                  <a:lnTo>
                    <a:pt x="65" y="8"/>
                  </a:lnTo>
                  <a:lnTo>
                    <a:pt x="74" y="17"/>
                  </a:lnTo>
                  <a:lnTo>
                    <a:pt x="81" y="29"/>
                  </a:lnTo>
                  <a:lnTo>
                    <a:pt x="84" y="41"/>
                  </a:lnTo>
                  <a:lnTo>
                    <a:pt x="85" y="53"/>
                  </a:lnTo>
                  <a:lnTo>
                    <a:pt x="83" y="66"/>
                  </a:lnTo>
                  <a:lnTo>
                    <a:pt x="79" y="79"/>
                  </a:lnTo>
                  <a:lnTo>
                    <a:pt x="71" y="89"/>
                  </a:lnTo>
                  <a:lnTo>
                    <a:pt x="62" y="98"/>
                  </a:lnTo>
                  <a:lnTo>
                    <a:pt x="50" y="104"/>
                  </a:lnTo>
                  <a:lnTo>
                    <a:pt x="38" y="108"/>
                  </a:lnTo>
                  <a:lnTo>
                    <a:pt x="25" y="109"/>
                  </a:lnTo>
                  <a:lnTo>
                    <a:pt x="12" y="106"/>
                  </a:lnTo>
                  <a:lnTo>
                    <a:pt x="0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4" name="Freeform 849"/>
            <p:cNvSpPr>
              <a:spLocks/>
            </p:cNvSpPr>
            <p:nvPr/>
          </p:nvSpPr>
          <p:spPr bwMode="auto">
            <a:xfrm>
              <a:off x="3598" y="1780"/>
              <a:ext cx="18" cy="22"/>
            </a:xfrm>
            <a:custGeom>
              <a:avLst/>
              <a:gdLst>
                <a:gd name="T0" fmla="*/ 58 w 97"/>
                <a:gd name="T1" fmla="*/ 58 h 100"/>
                <a:gd name="T2" fmla="*/ 19 w 97"/>
                <a:gd name="T3" fmla="*/ 100 h 100"/>
                <a:gd name="T4" fmla="*/ 10 w 97"/>
                <a:gd name="T5" fmla="*/ 90 h 100"/>
                <a:gd name="T6" fmla="*/ 5 w 97"/>
                <a:gd name="T7" fmla="*/ 79 h 100"/>
                <a:gd name="T8" fmla="*/ 1 w 97"/>
                <a:gd name="T9" fmla="*/ 67 h 100"/>
                <a:gd name="T10" fmla="*/ 0 w 97"/>
                <a:gd name="T11" fmla="*/ 53 h 100"/>
                <a:gd name="T12" fmla="*/ 3 w 97"/>
                <a:gd name="T13" fmla="*/ 41 h 100"/>
                <a:gd name="T14" fmla="*/ 8 w 97"/>
                <a:gd name="T15" fmla="*/ 29 h 100"/>
                <a:gd name="T16" fmla="*/ 16 w 97"/>
                <a:gd name="T17" fmla="*/ 19 h 100"/>
                <a:gd name="T18" fmla="*/ 26 w 97"/>
                <a:gd name="T19" fmla="*/ 10 h 100"/>
                <a:gd name="T20" fmla="*/ 37 w 97"/>
                <a:gd name="T21" fmla="*/ 5 h 100"/>
                <a:gd name="T22" fmla="*/ 49 w 97"/>
                <a:gd name="T23" fmla="*/ 1 h 100"/>
                <a:gd name="T24" fmla="*/ 63 w 97"/>
                <a:gd name="T25" fmla="*/ 0 h 100"/>
                <a:gd name="T26" fmla="*/ 75 w 97"/>
                <a:gd name="T27" fmla="*/ 2 h 100"/>
                <a:gd name="T28" fmla="*/ 87 w 97"/>
                <a:gd name="T29" fmla="*/ 8 h 100"/>
                <a:gd name="T30" fmla="*/ 97 w 97"/>
                <a:gd name="T31" fmla="*/ 16 h 100"/>
                <a:gd name="T32" fmla="*/ 58 w 97"/>
                <a:gd name="T33" fmla="*/ 58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100"/>
                <a:gd name="T53" fmla="*/ 97 w 97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100">
                  <a:moveTo>
                    <a:pt x="58" y="58"/>
                  </a:moveTo>
                  <a:lnTo>
                    <a:pt x="19" y="100"/>
                  </a:lnTo>
                  <a:lnTo>
                    <a:pt x="10" y="90"/>
                  </a:lnTo>
                  <a:lnTo>
                    <a:pt x="5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3" y="41"/>
                  </a:lnTo>
                  <a:lnTo>
                    <a:pt x="8" y="29"/>
                  </a:lnTo>
                  <a:lnTo>
                    <a:pt x="16" y="19"/>
                  </a:lnTo>
                  <a:lnTo>
                    <a:pt x="26" y="10"/>
                  </a:lnTo>
                  <a:lnTo>
                    <a:pt x="37" y="5"/>
                  </a:lnTo>
                  <a:lnTo>
                    <a:pt x="49" y="1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8"/>
                  </a:lnTo>
                  <a:lnTo>
                    <a:pt x="97" y="1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5" name="Freeform 850"/>
            <p:cNvSpPr>
              <a:spLocks/>
            </p:cNvSpPr>
            <p:nvPr/>
          </p:nvSpPr>
          <p:spPr bwMode="auto">
            <a:xfrm>
              <a:off x="3598" y="1780"/>
              <a:ext cx="18" cy="22"/>
            </a:xfrm>
            <a:custGeom>
              <a:avLst/>
              <a:gdLst>
                <a:gd name="T0" fmla="*/ 19 w 97"/>
                <a:gd name="T1" fmla="*/ 100 h 100"/>
                <a:gd name="T2" fmla="*/ 10 w 97"/>
                <a:gd name="T3" fmla="*/ 90 h 100"/>
                <a:gd name="T4" fmla="*/ 5 w 97"/>
                <a:gd name="T5" fmla="*/ 79 h 100"/>
                <a:gd name="T6" fmla="*/ 1 w 97"/>
                <a:gd name="T7" fmla="*/ 67 h 100"/>
                <a:gd name="T8" fmla="*/ 0 w 97"/>
                <a:gd name="T9" fmla="*/ 53 h 100"/>
                <a:gd name="T10" fmla="*/ 3 w 97"/>
                <a:gd name="T11" fmla="*/ 41 h 100"/>
                <a:gd name="T12" fmla="*/ 8 w 97"/>
                <a:gd name="T13" fmla="*/ 29 h 100"/>
                <a:gd name="T14" fmla="*/ 16 w 97"/>
                <a:gd name="T15" fmla="*/ 19 h 100"/>
                <a:gd name="T16" fmla="*/ 26 w 97"/>
                <a:gd name="T17" fmla="*/ 10 h 100"/>
                <a:gd name="T18" fmla="*/ 37 w 97"/>
                <a:gd name="T19" fmla="*/ 5 h 100"/>
                <a:gd name="T20" fmla="*/ 49 w 97"/>
                <a:gd name="T21" fmla="*/ 1 h 100"/>
                <a:gd name="T22" fmla="*/ 63 w 97"/>
                <a:gd name="T23" fmla="*/ 0 h 100"/>
                <a:gd name="T24" fmla="*/ 75 w 97"/>
                <a:gd name="T25" fmla="*/ 2 h 100"/>
                <a:gd name="T26" fmla="*/ 87 w 97"/>
                <a:gd name="T27" fmla="*/ 8 h 100"/>
                <a:gd name="T28" fmla="*/ 97 w 97"/>
                <a:gd name="T29" fmla="*/ 16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"/>
                <a:gd name="T46" fmla="*/ 0 h 100"/>
                <a:gd name="T47" fmla="*/ 97 w 97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" h="100">
                  <a:moveTo>
                    <a:pt x="19" y="100"/>
                  </a:moveTo>
                  <a:lnTo>
                    <a:pt x="10" y="90"/>
                  </a:lnTo>
                  <a:lnTo>
                    <a:pt x="5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3" y="41"/>
                  </a:lnTo>
                  <a:lnTo>
                    <a:pt x="8" y="29"/>
                  </a:lnTo>
                  <a:lnTo>
                    <a:pt x="16" y="19"/>
                  </a:lnTo>
                  <a:lnTo>
                    <a:pt x="26" y="10"/>
                  </a:lnTo>
                  <a:lnTo>
                    <a:pt x="37" y="5"/>
                  </a:lnTo>
                  <a:lnTo>
                    <a:pt x="49" y="1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8"/>
                  </a:lnTo>
                  <a:lnTo>
                    <a:pt x="97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6" name="Freeform 851"/>
            <p:cNvSpPr>
              <a:spLocks/>
            </p:cNvSpPr>
            <p:nvPr/>
          </p:nvSpPr>
          <p:spPr bwMode="auto">
            <a:xfrm>
              <a:off x="3602" y="1783"/>
              <a:ext cx="30" cy="37"/>
            </a:xfrm>
            <a:custGeom>
              <a:avLst/>
              <a:gdLst>
                <a:gd name="T0" fmla="*/ 78 w 161"/>
                <a:gd name="T1" fmla="*/ 0 h 162"/>
                <a:gd name="T2" fmla="*/ 39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8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8" y="0"/>
                  </a:moveTo>
                  <a:lnTo>
                    <a:pt x="39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7" name="Freeform 852"/>
            <p:cNvSpPr>
              <a:spLocks/>
            </p:cNvSpPr>
            <p:nvPr/>
          </p:nvSpPr>
          <p:spPr bwMode="auto">
            <a:xfrm>
              <a:off x="3602" y="1783"/>
              <a:ext cx="30" cy="37"/>
            </a:xfrm>
            <a:custGeom>
              <a:avLst/>
              <a:gdLst>
                <a:gd name="T0" fmla="*/ 78 w 161"/>
                <a:gd name="T1" fmla="*/ 0 h 162"/>
                <a:gd name="T2" fmla="*/ 39 w 161"/>
                <a:gd name="T3" fmla="*/ 42 h 162"/>
                <a:gd name="T4" fmla="*/ 0 w 161"/>
                <a:gd name="T5" fmla="*/ 84 h 162"/>
                <a:gd name="T6" fmla="*/ 83 w 161"/>
                <a:gd name="T7" fmla="*/ 162 h 162"/>
                <a:gd name="T8" fmla="*/ 122 w 161"/>
                <a:gd name="T9" fmla="*/ 120 h 162"/>
                <a:gd name="T10" fmla="*/ 161 w 161"/>
                <a:gd name="T11" fmla="*/ 77 h 162"/>
                <a:gd name="T12" fmla="*/ 78 w 161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78" y="0"/>
                  </a:moveTo>
                  <a:lnTo>
                    <a:pt x="39" y="42"/>
                  </a:lnTo>
                  <a:lnTo>
                    <a:pt x="0" y="84"/>
                  </a:lnTo>
                  <a:lnTo>
                    <a:pt x="83" y="162"/>
                  </a:lnTo>
                  <a:lnTo>
                    <a:pt x="122" y="120"/>
                  </a:lnTo>
                  <a:lnTo>
                    <a:pt x="161" y="77"/>
                  </a:lnTo>
                  <a:lnTo>
                    <a:pt x="7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8" name="Freeform 853"/>
            <p:cNvSpPr>
              <a:spLocks/>
            </p:cNvSpPr>
            <p:nvPr/>
          </p:nvSpPr>
          <p:spPr bwMode="auto">
            <a:xfrm>
              <a:off x="3624" y="1801"/>
              <a:ext cx="10" cy="9"/>
            </a:xfrm>
            <a:custGeom>
              <a:avLst/>
              <a:gdLst>
                <a:gd name="T0" fmla="*/ 0 w 48"/>
                <a:gd name="T1" fmla="*/ 43 h 43"/>
                <a:gd name="T2" fmla="*/ 39 w 48"/>
                <a:gd name="T3" fmla="*/ 0 h 43"/>
                <a:gd name="T4" fmla="*/ 48 w 48"/>
                <a:gd name="T5" fmla="*/ 9 h 43"/>
                <a:gd name="T6" fmla="*/ 0 w 48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3"/>
                <a:gd name="T14" fmla="*/ 48 w 48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3">
                  <a:moveTo>
                    <a:pt x="0" y="43"/>
                  </a:moveTo>
                  <a:lnTo>
                    <a:pt x="39" y="0"/>
                  </a:lnTo>
                  <a:lnTo>
                    <a:pt x="48" y="9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9" name="Line 854"/>
            <p:cNvSpPr>
              <a:spLocks noChangeShapeType="1"/>
            </p:cNvSpPr>
            <p:nvPr/>
          </p:nvSpPr>
          <p:spPr bwMode="auto">
            <a:xfrm>
              <a:off x="3632" y="1801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0" name="Freeform 855"/>
            <p:cNvSpPr>
              <a:spLocks/>
            </p:cNvSpPr>
            <p:nvPr/>
          </p:nvSpPr>
          <p:spPr bwMode="auto">
            <a:xfrm>
              <a:off x="3616" y="1804"/>
              <a:ext cx="37" cy="49"/>
            </a:xfrm>
            <a:custGeom>
              <a:avLst/>
              <a:gdLst>
                <a:gd name="T0" fmla="*/ 95 w 199"/>
                <a:gd name="T1" fmla="*/ 0 h 218"/>
                <a:gd name="T2" fmla="*/ 47 w 199"/>
                <a:gd name="T3" fmla="*/ 34 h 218"/>
                <a:gd name="T4" fmla="*/ 0 w 199"/>
                <a:gd name="T5" fmla="*/ 67 h 218"/>
                <a:gd name="T6" fmla="*/ 104 w 199"/>
                <a:gd name="T7" fmla="*/ 218 h 218"/>
                <a:gd name="T8" fmla="*/ 152 w 199"/>
                <a:gd name="T9" fmla="*/ 184 h 218"/>
                <a:gd name="T10" fmla="*/ 199 w 199"/>
                <a:gd name="T11" fmla="*/ 151 h 218"/>
                <a:gd name="T12" fmla="*/ 95 w 199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18"/>
                <a:gd name="T23" fmla="*/ 199 w 19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18">
                  <a:moveTo>
                    <a:pt x="95" y="0"/>
                  </a:moveTo>
                  <a:lnTo>
                    <a:pt x="47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4"/>
                  </a:lnTo>
                  <a:lnTo>
                    <a:pt x="199" y="151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1" name="Freeform 856"/>
            <p:cNvSpPr>
              <a:spLocks/>
            </p:cNvSpPr>
            <p:nvPr/>
          </p:nvSpPr>
          <p:spPr bwMode="auto">
            <a:xfrm>
              <a:off x="3616" y="1804"/>
              <a:ext cx="37" cy="49"/>
            </a:xfrm>
            <a:custGeom>
              <a:avLst/>
              <a:gdLst>
                <a:gd name="T0" fmla="*/ 95 w 199"/>
                <a:gd name="T1" fmla="*/ 0 h 218"/>
                <a:gd name="T2" fmla="*/ 47 w 199"/>
                <a:gd name="T3" fmla="*/ 34 h 218"/>
                <a:gd name="T4" fmla="*/ 0 w 199"/>
                <a:gd name="T5" fmla="*/ 67 h 218"/>
                <a:gd name="T6" fmla="*/ 104 w 199"/>
                <a:gd name="T7" fmla="*/ 218 h 218"/>
                <a:gd name="T8" fmla="*/ 152 w 199"/>
                <a:gd name="T9" fmla="*/ 184 h 218"/>
                <a:gd name="T10" fmla="*/ 199 w 199"/>
                <a:gd name="T11" fmla="*/ 151 h 218"/>
                <a:gd name="T12" fmla="*/ 95 w 199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18"/>
                <a:gd name="T23" fmla="*/ 199 w 19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18">
                  <a:moveTo>
                    <a:pt x="95" y="0"/>
                  </a:moveTo>
                  <a:lnTo>
                    <a:pt x="47" y="34"/>
                  </a:lnTo>
                  <a:lnTo>
                    <a:pt x="0" y="67"/>
                  </a:lnTo>
                  <a:lnTo>
                    <a:pt x="104" y="218"/>
                  </a:lnTo>
                  <a:lnTo>
                    <a:pt x="152" y="184"/>
                  </a:lnTo>
                  <a:lnTo>
                    <a:pt x="199" y="151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2" name="Freeform 857"/>
            <p:cNvSpPr>
              <a:spLocks/>
            </p:cNvSpPr>
            <p:nvPr/>
          </p:nvSpPr>
          <p:spPr bwMode="auto">
            <a:xfrm>
              <a:off x="3644" y="1837"/>
              <a:ext cx="11" cy="8"/>
            </a:xfrm>
            <a:custGeom>
              <a:avLst/>
              <a:gdLst>
                <a:gd name="T0" fmla="*/ 0 w 53"/>
                <a:gd name="T1" fmla="*/ 33 h 33"/>
                <a:gd name="T2" fmla="*/ 47 w 53"/>
                <a:gd name="T3" fmla="*/ 0 h 33"/>
                <a:gd name="T4" fmla="*/ 53 w 53"/>
                <a:gd name="T5" fmla="*/ 10 h 33"/>
                <a:gd name="T6" fmla="*/ 0 w 53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3"/>
                <a:gd name="T14" fmla="*/ 53 w 53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3">
                  <a:moveTo>
                    <a:pt x="0" y="33"/>
                  </a:moveTo>
                  <a:lnTo>
                    <a:pt x="47" y="0"/>
                  </a:lnTo>
                  <a:lnTo>
                    <a:pt x="53" y="1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3" name="Line 858"/>
            <p:cNvSpPr>
              <a:spLocks noChangeShapeType="1"/>
            </p:cNvSpPr>
            <p:nvPr/>
          </p:nvSpPr>
          <p:spPr bwMode="auto">
            <a:xfrm>
              <a:off x="3653" y="1837"/>
              <a:ext cx="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4" name="Freeform 859"/>
            <p:cNvSpPr>
              <a:spLocks/>
            </p:cNvSpPr>
            <p:nvPr/>
          </p:nvSpPr>
          <p:spPr bwMode="auto">
            <a:xfrm>
              <a:off x="3635" y="1840"/>
              <a:ext cx="22" cy="16"/>
            </a:xfrm>
            <a:custGeom>
              <a:avLst/>
              <a:gdLst>
                <a:gd name="T0" fmla="*/ 107 w 119"/>
                <a:gd name="T1" fmla="*/ 0 h 75"/>
                <a:gd name="T2" fmla="*/ 54 w 119"/>
                <a:gd name="T3" fmla="*/ 23 h 75"/>
                <a:gd name="T4" fmla="*/ 0 w 119"/>
                <a:gd name="T5" fmla="*/ 47 h 75"/>
                <a:gd name="T6" fmla="*/ 13 w 119"/>
                <a:gd name="T7" fmla="*/ 75 h 75"/>
                <a:gd name="T8" fmla="*/ 66 w 119"/>
                <a:gd name="T9" fmla="*/ 51 h 75"/>
                <a:gd name="T10" fmla="*/ 119 w 119"/>
                <a:gd name="T11" fmla="*/ 28 h 75"/>
                <a:gd name="T12" fmla="*/ 107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7" y="0"/>
                  </a:moveTo>
                  <a:lnTo>
                    <a:pt x="54" y="23"/>
                  </a:lnTo>
                  <a:lnTo>
                    <a:pt x="0" y="47"/>
                  </a:lnTo>
                  <a:lnTo>
                    <a:pt x="13" y="75"/>
                  </a:lnTo>
                  <a:lnTo>
                    <a:pt x="66" y="51"/>
                  </a:lnTo>
                  <a:lnTo>
                    <a:pt x="119" y="2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5" name="Freeform 860"/>
            <p:cNvSpPr>
              <a:spLocks/>
            </p:cNvSpPr>
            <p:nvPr/>
          </p:nvSpPr>
          <p:spPr bwMode="auto">
            <a:xfrm>
              <a:off x="3635" y="1840"/>
              <a:ext cx="22" cy="16"/>
            </a:xfrm>
            <a:custGeom>
              <a:avLst/>
              <a:gdLst>
                <a:gd name="T0" fmla="*/ 107 w 119"/>
                <a:gd name="T1" fmla="*/ 0 h 75"/>
                <a:gd name="T2" fmla="*/ 54 w 119"/>
                <a:gd name="T3" fmla="*/ 23 h 75"/>
                <a:gd name="T4" fmla="*/ 0 w 119"/>
                <a:gd name="T5" fmla="*/ 47 h 75"/>
                <a:gd name="T6" fmla="*/ 13 w 119"/>
                <a:gd name="T7" fmla="*/ 75 h 75"/>
                <a:gd name="T8" fmla="*/ 66 w 119"/>
                <a:gd name="T9" fmla="*/ 51 h 75"/>
                <a:gd name="T10" fmla="*/ 119 w 119"/>
                <a:gd name="T11" fmla="*/ 28 h 75"/>
                <a:gd name="T12" fmla="*/ 107 w 119"/>
                <a:gd name="T13" fmla="*/ 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75"/>
                <a:gd name="T23" fmla="*/ 119 w 119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75">
                  <a:moveTo>
                    <a:pt x="107" y="0"/>
                  </a:moveTo>
                  <a:lnTo>
                    <a:pt x="54" y="23"/>
                  </a:lnTo>
                  <a:lnTo>
                    <a:pt x="0" y="47"/>
                  </a:lnTo>
                  <a:lnTo>
                    <a:pt x="13" y="75"/>
                  </a:lnTo>
                  <a:lnTo>
                    <a:pt x="66" y="51"/>
                  </a:lnTo>
                  <a:lnTo>
                    <a:pt x="119" y="28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6" name="Freeform 861"/>
            <p:cNvSpPr>
              <a:spLocks/>
            </p:cNvSpPr>
            <p:nvPr/>
          </p:nvSpPr>
          <p:spPr bwMode="auto">
            <a:xfrm>
              <a:off x="3637" y="1846"/>
              <a:ext cx="20" cy="17"/>
            </a:xfrm>
            <a:custGeom>
              <a:avLst/>
              <a:gdLst>
                <a:gd name="T0" fmla="*/ 53 w 111"/>
                <a:gd name="T1" fmla="*/ 23 h 81"/>
                <a:gd name="T2" fmla="*/ 106 w 111"/>
                <a:gd name="T3" fmla="*/ 0 h 81"/>
                <a:gd name="T4" fmla="*/ 110 w 111"/>
                <a:gd name="T5" fmla="*/ 12 h 81"/>
                <a:gd name="T6" fmla="*/ 111 w 111"/>
                <a:gd name="T7" fmla="*/ 25 h 81"/>
                <a:gd name="T8" fmla="*/ 108 w 111"/>
                <a:gd name="T9" fmla="*/ 38 h 81"/>
                <a:gd name="T10" fmla="*/ 104 w 111"/>
                <a:gd name="T11" fmla="*/ 50 h 81"/>
                <a:gd name="T12" fmla="*/ 97 w 111"/>
                <a:gd name="T13" fmla="*/ 61 h 81"/>
                <a:gd name="T14" fmla="*/ 87 w 111"/>
                <a:gd name="T15" fmla="*/ 70 h 81"/>
                <a:gd name="T16" fmla="*/ 76 w 111"/>
                <a:gd name="T17" fmla="*/ 77 h 81"/>
                <a:gd name="T18" fmla="*/ 64 w 111"/>
                <a:gd name="T19" fmla="*/ 80 h 81"/>
                <a:gd name="T20" fmla="*/ 51 w 111"/>
                <a:gd name="T21" fmla="*/ 81 h 81"/>
                <a:gd name="T22" fmla="*/ 38 w 111"/>
                <a:gd name="T23" fmla="*/ 79 h 81"/>
                <a:gd name="T24" fmla="*/ 26 w 111"/>
                <a:gd name="T25" fmla="*/ 74 h 81"/>
                <a:gd name="T26" fmla="*/ 15 w 111"/>
                <a:gd name="T27" fmla="*/ 68 h 81"/>
                <a:gd name="T28" fmla="*/ 6 w 111"/>
                <a:gd name="T29" fmla="*/ 58 h 81"/>
                <a:gd name="T30" fmla="*/ 0 w 111"/>
                <a:gd name="T31" fmla="*/ 47 h 81"/>
                <a:gd name="T32" fmla="*/ 53 w 111"/>
                <a:gd name="T33" fmla="*/ 23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"/>
                <a:gd name="T52" fmla="*/ 0 h 81"/>
                <a:gd name="T53" fmla="*/ 111 w 11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" h="81">
                  <a:moveTo>
                    <a:pt x="53" y="23"/>
                  </a:moveTo>
                  <a:lnTo>
                    <a:pt x="106" y="0"/>
                  </a:lnTo>
                  <a:lnTo>
                    <a:pt x="110" y="12"/>
                  </a:lnTo>
                  <a:lnTo>
                    <a:pt x="111" y="25"/>
                  </a:lnTo>
                  <a:lnTo>
                    <a:pt x="108" y="38"/>
                  </a:lnTo>
                  <a:lnTo>
                    <a:pt x="104" y="50"/>
                  </a:lnTo>
                  <a:lnTo>
                    <a:pt x="97" y="61"/>
                  </a:lnTo>
                  <a:lnTo>
                    <a:pt x="87" y="70"/>
                  </a:lnTo>
                  <a:lnTo>
                    <a:pt x="76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8" y="79"/>
                  </a:lnTo>
                  <a:lnTo>
                    <a:pt x="26" y="74"/>
                  </a:lnTo>
                  <a:lnTo>
                    <a:pt x="15" y="68"/>
                  </a:lnTo>
                  <a:lnTo>
                    <a:pt x="6" y="58"/>
                  </a:lnTo>
                  <a:lnTo>
                    <a:pt x="0" y="47"/>
                  </a:lnTo>
                  <a:lnTo>
                    <a:pt x="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7" name="Freeform 862"/>
            <p:cNvSpPr>
              <a:spLocks/>
            </p:cNvSpPr>
            <p:nvPr/>
          </p:nvSpPr>
          <p:spPr bwMode="auto">
            <a:xfrm>
              <a:off x="3637" y="1846"/>
              <a:ext cx="20" cy="17"/>
            </a:xfrm>
            <a:custGeom>
              <a:avLst/>
              <a:gdLst>
                <a:gd name="T0" fmla="*/ 106 w 111"/>
                <a:gd name="T1" fmla="*/ 0 h 81"/>
                <a:gd name="T2" fmla="*/ 110 w 111"/>
                <a:gd name="T3" fmla="*/ 12 h 81"/>
                <a:gd name="T4" fmla="*/ 111 w 111"/>
                <a:gd name="T5" fmla="*/ 25 h 81"/>
                <a:gd name="T6" fmla="*/ 108 w 111"/>
                <a:gd name="T7" fmla="*/ 38 h 81"/>
                <a:gd name="T8" fmla="*/ 104 w 111"/>
                <a:gd name="T9" fmla="*/ 50 h 81"/>
                <a:gd name="T10" fmla="*/ 97 w 111"/>
                <a:gd name="T11" fmla="*/ 61 h 81"/>
                <a:gd name="T12" fmla="*/ 87 w 111"/>
                <a:gd name="T13" fmla="*/ 70 h 81"/>
                <a:gd name="T14" fmla="*/ 76 w 111"/>
                <a:gd name="T15" fmla="*/ 77 h 81"/>
                <a:gd name="T16" fmla="*/ 64 w 111"/>
                <a:gd name="T17" fmla="*/ 80 h 81"/>
                <a:gd name="T18" fmla="*/ 51 w 111"/>
                <a:gd name="T19" fmla="*/ 81 h 81"/>
                <a:gd name="T20" fmla="*/ 38 w 111"/>
                <a:gd name="T21" fmla="*/ 79 h 81"/>
                <a:gd name="T22" fmla="*/ 26 w 111"/>
                <a:gd name="T23" fmla="*/ 74 h 81"/>
                <a:gd name="T24" fmla="*/ 15 w 111"/>
                <a:gd name="T25" fmla="*/ 68 h 81"/>
                <a:gd name="T26" fmla="*/ 6 w 111"/>
                <a:gd name="T27" fmla="*/ 58 h 81"/>
                <a:gd name="T28" fmla="*/ 0 w 111"/>
                <a:gd name="T29" fmla="*/ 47 h 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81"/>
                <a:gd name="T47" fmla="*/ 111 w 111"/>
                <a:gd name="T48" fmla="*/ 81 h 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81">
                  <a:moveTo>
                    <a:pt x="106" y="0"/>
                  </a:moveTo>
                  <a:lnTo>
                    <a:pt x="110" y="12"/>
                  </a:lnTo>
                  <a:lnTo>
                    <a:pt x="111" y="25"/>
                  </a:lnTo>
                  <a:lnTo>
                    <a:pt x="108" y="38"/>
                  </a:lnTo>
                  <a:lnTo>
                    <a:pt x="104" y="50"/>
                  </a:lnTo>
                  <a:lnTo>
                    <a:pt x="97" y="61"/>
                  </a:lnTo>
                  <a:lnTo>
                    <a:pt x="87" y="70"/>
                  </a:lnTo>
                  <a:lnTo>
                    <a:pt x="76" y="77"/>
                  </a:lnTo>
                  <a:lnTo>
                    <a:pt x="64" y="80"/>
                  </a:lnTo>
                  <a:lnTo>
                    <a:pt x="51" y="81"/>
                  </a:lnTo>
                  <a:lnTo>
                    <a:pt x="38" y="79"/>
                  </a:lnTo>
                  <a:lnTo>
                    <a:pt x="26" y="74"/>
                  </a:lnTo>
                  <a:lnTo>
                    <a:pt x="15" y="68"/>
                  </a:lnTo>
                  <a:lnTo>
                    <a:pt x="6" y="58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8" name="Freeform 863"/>
            <p:cNvSpPr>
              <a:spLocks/>
            </p:cNvSpPr>
            <p:nvPr/>
          </p:nvSpPr>
          <p:spPr bwMode="auto">
            <a:xfrm>
              <a:off x="3643" y="1854"/>
              <a:ext cx="19" cy="19"/>
            </a:xfrm>
            <a:custGeom>
              <a:avLst/>
              <a:gdLst>
                <a:gd name="T0" fmla="*/ 57 w 109"/>
                <a:gd name="T1" fmla="*/ 58 h 82"/>
                <a:gd name="T2" fmla="*/ 5 w 109"/>
                <a:gd name="T3" fmla="*/ 82 h 82"/>
                <a:gd name="T4" fmla="*/ 1 w 109"/>
                <a:gd name="T5" fmla="*/ 70 h 82"/>
                <a:gd name="T6" fmla="*/ 0 w 109"/>
                <a:gd name="T7" fmla="*/ 58 h 82"/>
                <a:gd name="T8" fmla="*/ 1 w 109"/>
                <a:gd name="T9" fmla="*/ 44 h 82"/>
                <a:gd name="T10" fmla="*/ 5 w 109"/>
                <a:gd name="T11" fmla="*/ 32 h 82"/>
                <a:gd name="T12" fmla="*/ 13 w 109"/>
                <a:gd name="T13" fmla="*/ 21 h 82"/>
                <a:gd name="T14" fmla="*/ 22 w 109"/>
                <a:gd name="T15" fmla="*/ 12 h 82"/>
                <a:gd name="T16" fmla="*/ 33 w 109"/>
                <a:gd name="T17" fmla="*/ 5 h 82"/>
                <a:gd name="T18" fmla="*/ 45 w 109"/>
                <a:gd name="T19" fmla="*/ 1 h 82"/>
                <a:gd name="T20" fmla="*/ 57 w 109"/>
                <a:gd name="T21" fmla="*/ 0 h 82"/>
                <a:gd name="T22" fmla="*/ 71 w 109"/>
                <a:gd name="T23" fmla="*/ 1 h 82"/>
                <a:gd name="T24" fmla="*/ 83 w 109"/>
                <a:gd name="T25" fmla="*/ 5 h 82"/>
                <a:gd name="T26" fmla="*/ 94 w 109"/>
                <a:gd name="T27" fmla="*/ 13 h 82"/>
                <a:gd name="T28" fmla="*/ 103 w 109"/>
                <a:gd name="T29" fmla="*/ 22 h 82"/>
                <a:gd name="T30" fmla="*/ 109 w 109"/>
                <a:gd name="T31" fmla="*/ 33 h 82"/>
                <a:gd name="T32" fmla="*/ 57 w 109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"/>
                <a:gd name="T52" fmla="*/ 0 h 82"/>
                <a:gd name="T53" fmla="*/ 109 w 109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" h="82">
                  <a:moveTo>
                    <a:pt x="57" y="58"/>
                  </a:moveTo>
                  <a:lnTo>
                    <a:pt x="5" y="82"/>
                  </a:lnTo>
                  <a:lnTo>
                    <a:pt x="1" y="70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09" y="33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9" name="Freeform 864"/>
            <p:cNvSpPr>
              <a:spLocks/>
            </p:cNvSpPr>
            <p:nvPr/>
          </p:nvSpPr>
          <p:spPr bwMode="auto">
            <a:xfrm>
              <a:off x="3643" y="1854"/>
              <a:ext cx="19" cy="19"/>
            </a:xfrm>
            <a:custGeom>
              <a:avLst/>
              <a:gdLst>
                <a:gd name="T0" fmla="*/ 5 w 109"/>
                <a:gd name="T1" fmla="*/ 82 h 82"/>
                <a:gd name="T2" fmla="*/ 1 w 109"/>
                <a:gd name="T3" fmla="*/ 70 h 82"/>
                <a:gd name="T4" fmla="*/ 0 w 109"/>
                <a:gd name="T5" fmla="*/ 58 h 82"/>
                <a:gd name="T6" fmla="*/ 1 w 109"/>
                <a:gd name="T7" fmla="*/ 44 h 82"/>
                <a:gd name="T8" fmla="*/ 5 w 109"/>
                <a:gd name="T9" fmla="*/ 32 h 82"/>
                <a:gd name="T10" fmla="*/ 13 w 109"/>
                <a:gd name="T11" fmla="*/ 21 h 82"/>
                <a:gd name="T12" fmla="*/ 22 w 109"/>
                <a:gd name="T13" fmla="*/ 12 h 82"/>
                <a:gd name="T14" fmla="*/ 33 w 109"/>
                <a:gd name="T15" fmla="*/ 5 h 82"/>
                <a:gd name="T16" fmla="*/ 45 w 109"/>
                <a:gd name="T17" fmla="*/ 1 h 82"/>
                <a:gd name="T18" fmla="*/ 57 w 109"/>
                <a:gd name="T19" fmla="*/ 0 h 82"/>
                <a:gd name="T20" fmla="*/ 71 w 109"/>
                <a:gd name="T21" fmla="*/ 1 h 82"/>
                <a:gd name="T22" fmla="*/ 83 w 109"/>
                <a:gd name="T23" fmla="*/ 5 h 82"/>
                <a:gd name="T24" fmla="*/ 94 w 109"/>
                <a:gd name="T25" fmla="*/ 13 h 82"/>
                <a:gd name="T26" fmla="*/ 103 w 109"/>
                <a:gd name="T27" fmla="*/ 22 h 82"/>
                <a:gd name="T28" fmla="*/ 109 w 109"/>
                <a:gd name="T29" fmla="*/ 33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9"/>
                <a:gd name="T46" fmla="*/ 0 h 82"/>
                <a:gd name="T47" fmla="*/ 109 w 109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9" h="82">
                  <a:moveTo>
                    <a:pt x="5" y="82"/>
                  </a:moveTo>
                  <a:lnTo>
                    <a:pt x="1" y="70"/>
                  </a:lnTo>
                  <a:lnTo>
                    <a:pt x="0" y="58"/>
                  </a:lnTo>
                  <a:lnTo>
                    <a:pt x="1" y="44"/>
                  </a:lnTo>
                  <a:lnTo>
                    <a:pt x="5" y="32"/>
                  </a:lnTo>
                  <a:lnTo>
                    <a:pt x="13" y="21"/>
                  </a:lnTo>
                  <a:lnTo>
                    <a:pt x="22" y="12"/>
                  </a:lnTo>
                  <a:lnTo>
                    <a:pt x="33" y="5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71" y="1"/>
                  </a:lnTo>
                  <a:lnTo>
                    <a:pt x="83" y="5"/>
                  </a:lnTo>
                  <a:lnTo>
                    <a:pt x="94" y="13"/>
                  </a:lnTo>
                  <a:lnTo>
                    <a:pt x="103" y="22"/>
                  </a:lnTo>
                  <a:lnTo>
                    <a:pt x="109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0" name="Freeform 865"/>
            <p:cNvSpPr>
              <a:spLocks/>
            </p:cNvSpPr>
            <p:nvPr/>
          </p:nvSpPr>
          <p:spPr bwMode="auto">
            <a:xfrm>
              <a:off x="3644" y="1862"/>
              <a:ext cx="26" cy="30"/>
            </a:xfrm>
            <a:custGeom>
              <a:avLst/>
              <a:gdLst>
                <a:gd name="T0" fmla="*/ 104 w 143"/>
                <a:gd name="T1" fmla="*/ 0 h 131"/>
                <a:gd name="T2" fmla="*/ 52 w 143"/>
                <a:gd name="T3" fmla="*/ 25 h 131"/>
                <a:gd name="T4" fmla="*/ 0 w 143"/>
                <a:gd name="T5" fmla="*/ 49 h 131"/>
                <a:gd name="T6" fmla="*/ 39 w 143"/>
                <a:gd name="T7" fmla="*/ 131 h 131"/>
                <a:gd name="T8" fmla="*/ 91 w 143"/>
                <a:gd name="T9" fmla="*/ 107 h 131"/>
                <a:gd name="T10" fmla="*/ 143 w 143"/>
                <a:gd name="T11" fmla="*/ 82 h 131"/>
                <a:gd name="T12" fmla="*/ 104 w 143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9" y="131"/>
                  </a:lnTo>
                  <a:lnTo>
                    <a:pt x="91" y="107"/>
                  </a:lnTo>
                  <a:lnTo>
                    <a:pt x="143" y="8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1" name="Freeform 866"/>
            <p:cNvSpPr>
              <a:spLocks/>
            </p:cNvSpPr>
            <p:nvPr/>
          </p:nvSpPr>
          <p:spPr bwMode="auto">
            <a:xfrm>
              <a:off x="3644" y="1862"/>
              <a:ext cx="26" cy="30"/>
            </a:xfrm>
            <a:custGeom>
              <a:avLst/>
              <a:gdLst>
                <a:gd name="T0" fmla="*/ 104 w 143"/>
                <a:gd name="T1" fmla="*/ 0 h 131"/>
                <a:gd name="T2" fmla="*/ 52 w 143"/>
                <a:gd name="T3" fmla="*/ 25 h 131"/>
                <a:gd name="T4" fmla="*/ 0 w 143"/>
                <a:gd name="T5" fmla="*/ 49 h 131"/>
                <a:gd name="T6" fmla="*/ 39 w 143"/>
                <a:gd name="T7" fmla="*/ 131 h 131"/>
                <a:gd name="T8" fmla="*/ 91 w 143"/>
                <a:gd name="T9" fmla="*/ 107 h 131"/>
                <a:gd name="T10" fmla="*/ 143 w 143"/>
                <a:gd name="T11" fmla="*/ 82 h 131"/>
                <a:gd name="T12" fmla="*/ 104 w 143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04" y="0"/>
                  </a:moveTo>
                  <a:lnTo>
                    <a:pt x="52" y="25"/>
                  </a:lnTo>
                  <a:lnTo>
                    <a:pt x="0" y="49"/>
                  </a:lnTo>
                  <a:lnTo>
                    <a:pt x="39" y="131"/>
                  </a:lnTo>
                  <a:lnTo>
                    <a:pt x="91" y="107"/>
                  </a:lnTo>
                  <a:lnTo>
                    <a:pt x="143" y="82"/>
                  </a:lnTo>
                  <a:lnTo>
                    <a:pt x="1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2" name="Freeform 867"/>
            <p:cNvSpPr>
              <a:spLocks/>
            </p:cNvSpPr>
            <p:nvPr/>
          </p:nvSpPr>
          <p:spPr bwMode="auto">
            <a:xfrm>
              <a:off x="3661" y="1881"/>
              <a:ext cx="11" cy="4"/>
            </a:xfrm>
            <a:custGeom>
              <a:avLst/>
              <a:gdLst>
                <a:gd name="T0" fmla="*/ 0 w 56"/>
                <a:gd name="T1" fmla="*/ 25 h 25"/>
                <a:gd name="T2" fmla="*/ 52 w 56"/>
                <a:gd name="T3" fmla="*/ 0 h 25"/>
                <a:gd name="T4" fmla="*/ 56 w 56"/>
                <a:gd name="T5" fmla="*/ 8 h 25"/>
                <a:gd name="T6" fmla="*/ 0 w 56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5"/>
                <a:gd name="T14" fmla="*/ 56 w 56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5">
                  <a:moveTo>
                    <a:pt x="0" y="25"/>
                  </a:moveTo>
                  <a:lnTo>
                    <a:pt x="52" y="0"/>
                  </a:lnTo>
                  <a:lnTo>
                    <a:pt x="56" y="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3" name="Line 868"/>
            <p:cNvSpPr>
              <a:spLocks noChangeShapeType="1"/>
            </p:cNvSpPr>
            <p:nvPr/>
          </p:nvSpPr>
          <p:spPr bwMode="auto">
            <a:xfrm>
              <a:off x="3670" y="1881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4" name="Freeform 869"/>
            <p:cNvSpPr>
              <a:spLocks/>
            </p:cNvSpPr>
            <p:nvPr/>
          </p:nvSpPr>
          <p:spPr bwMode="auto">
            <a:xfrm>
              <a:off x="3651" y="1882"/>
              <a:ext cx="32" cy="54"/>
            </a:xfrm>
            <a:custGeom>
              <a:avLst/>
              <a:gdLst>
                <a:gd name="T0" fmla="*/ 111 w 174"/>
                <a:gd name="T1" fmla="*/ 0 h 243"/>
                <a:gd name="T2" fmla="*/ 55 w 174"/>
                <a:gd name="T3" fmla="*/ 17 h 243"/>
                <a:gd name="T4" fmla="*/ 0 w 174"/>
                <a:gd name="T5" fmla="*/ 33 h 243"/>
                <a:gd name="T6" fmla="*/ 63 w 174"/>
                <a:gd name="T7" fmla="*/ 243 h 243"/>
                <a:gd name="T8" fmla="*/ 118 w 174"/>
                <a:gd name="T9" fmla="*/ 227 h 243"/>
                <a:gd name="T10" fmla="*/ 174 w 174"/>
                <a:gd name="T11" fmla="*/ 210 h 243"/>
                <a:gd name="T12" fmla="*/ 111 w 174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11" y="0"/>
                  </a:moveTo>
                  <a:lnTo>
                    <a:pt x="55" y="17"/>
                  </a:lnTo>
                  <a:lnTo>
                    <a:pt x="0" y="33"/>
                  </a:lnTo>
                  <a:lnTo>
                    <a:pt x="63" y="243"/>
                  </a:lnTo>
                  <a:lnTo>
                    <a:pt x="118" y="227"/>
                  </a:lnTo>
                  <a:lnTo>
                    <a:pt x="174" y="2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5" name="Freeform 870"/>
            <p:cNvSpPr>
              <a:spLocks/>
            </p:cNvSpPr>
            <p:nvPr/>
          </p:nvSpPr>
          <p:spPr bwMode="auto">
            <a:xfrm>
              <a:off x="3651" y="1882"/>
              <a:ext cx="32" cy="54"/>
            </a:xfrm>
            <a:custGeom>
              <a:avLst/>
              <a:gdLst>
                <a:gd name="T0" fmla="*/ 111 w 174"/>
                <a:gd name="T1" fmla="*/ 0 h 243"/>
                <a:gd name="T2" fmla="*/ 55 w 174"/>
                <a:gd name="T3" fmla="*/ 17 h 243"/>
                <a:gd name="T4" fmla="*/ 0 w 174"/>
                <a:gd name="T5" fmla="*/ 33 h 243"/>
                <a:gd name="T6" fmla="*/ 63 w 174"/>
                <a:gd name="T7" fmla="*/ 243 h 243"/>
                <a:gd name="T8" fmla="*/ 118 w 174"/>
                <a:gd name="T9" fmla="*/ 227 h 243"/>
                <a:gd name="T10" fmla="*/ 174 w 174"/>
                <a:gd name="T11" fmla="*/ 210 h 243"/>
                <a:gd name="T12" fmla="*/ 111 w 174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11" y="0"/>
                  </a:moveTo>
                  <a:lnTo>
                    <a:pt x="55" y="17"/>
                  </a:lnTo>
                  <a:lnTo>
                    <a:pt x="0" y="33"/>
                  </a:lnTo>
                  <a:lnTo>
                    <a:pt x="63" y="243"/>
                  </a:lnTo>
                  <a:lnTo>
                    <a:pt x="118" y="227"/>
                  </a:lnTo>
                  <a:lnTo>
                    <a:pt x="174" y="210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6" name="Freeform 871"/>
            <p:cNvSpPr>
              <a:spLocks/>
            </p:cNvSpPr>
            <p:nvPr/>
          </p:nvSpPr>
          <p:spPr bwMode="auto">
            <a:xfrm>
              <a:off x="3673" y="1929"/>
              <a:ext cx="10" cy="4"/>
            </a:xfrm>
            <a:custGeom>
              <a:avLst/>
              <a:gdLst>
                <a:gd name="T0" fmla="*/ 0 w 57"/>
                <a:gd name="T1" fmla="*/ 17 h 17"/>
                <a:gd name="T2" fmla="*/ 56 w 57"/>
                <a:gd name="T3" fmla="*/ 0 h 17"/>
                <a:gd name="T4" fmla="*/ 57 w 57"/>
                <a:gd name="T5" fmla="*/ 5 h 17"/>
                <a:gd name="T6" fmla="*/ 0 w 57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7"/>
                <a:gd name="T14" fmla="*/ 57 w 5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7">
                  <a:moveTo>
                    <a:pt x="0" y="17"/>
                  </a:moveTo>
                  <a:lnTo>
                    <a:pt x="56" y="0"/>
                  </a:lnTo>
                  <a:lnTo>
                    <a:pt x="57" y="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7" name="Line 872"/>
            <p:cNvSpPr>
              <a:spLocks noChangeShapeType="1"/>
            </p:cNvSpPr>
            <p:nvPr/>
          </p:nvSpPr>
          <p:spPr bwMode="auto">
            <a:xfrm>
              <a:off x="3683" y="1929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8" name="Freeform 873"/>
            <p:cNvSpPr>
              <a:spLocks/>
            </p:cNvSpPr>
            <p:nvPr/>
          </p:nvSpPr>
          <p:spPr bwMode="auto">
            <a:xfrm>
              <a:off x="3662" y="1929"/>
              <a:ext cx="21" cy="10"/>
            </a:xfrm>
            <a:custGeom>
              <a:avLst/>
              <a:gdLst>
                <a:gd name="T0" fmla="*/ 113 w 116"/>
                <a:gd name="T1" fmla="*/ 0 h 40"/>
                <a:gd name="T2" fmla="*/ 56 w 116"/>
                <a:gd name="T3" fmla="*/ 12 h 40"/>
                <a:gd name="T4" fmla="*/ 0 w 116"/>
                <a:gd name="T5" fmla="*/ 23 h 40"/>
                <a:gd name="T6" fmla="*/ 3 w 116"/>
                <a:gd name="T7" fmla="*/ 40 h 40"/>
                <a:gd name="T8" fmla="*/ 60 w 116"/>
                <a:gd name="T9" fmla="*/ 29 h 40"/>
                <a:gd name="T10" fmla="*/ 116 w 116"/>
                <a:gd name="T11" fmla="*/ 18 h 40"/>
                <a:gd name="T12" fmla="*/ 113 w 116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40"/>
                <a:gd name="T23" fmla="*/ 116 w 116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40">
                  <a:moveTo>
                    <a:pt x="113" y="0"/>
                  </a:moveTo>
                  <a:lnTo>
                    <a:pt x="56" y="12"/>
                  </a:lnTo>
                  <a:lnTo>
                    <a:pt x="0" y="23"/>
                  </a:lnTo>
                  <a:lnTo>
                    <a:pt x="3" y="40"/>
                  </a:lnTo>
                  <a:lnTo>
                    <a:pt x="60" y="29"/>
                  </a:lnTo>
                  <a:lnTo>
                    <a:pt x="116" y="18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9" name="Freeform 874"/>
            <p:cNvSpPr>
              <a:spLocks/>
            </p:cNvSpPr>
            <p:nvPr/>
          </p:nvSpPr>
          <p:spPr bwMode="auto">
            <a:xfrm>
              <a:off x="3662" y="1929"/>
              <a:ext cx="21" cy="10"/>
            </a:xfrm>
            <a:custGeom>
              <a:avLst/>
              <a:gdLst>
                <a:gd name="T0" fmla="*/ 113 w 116"/>
                <a:gd name="T1" fmla="*/ 0 h 40"/>
                <a:gd name="T2" fmla="*/ 56 w 116"/>
                <a:gd name="T3" fmla="*/ 12 h 40"/>
                <a:gd name="T4" fmla="*/ 0 w 116"/>
                <a:gd name="T5" fmla="*/ 23 h 40"/>
                <a:gd name="T6" fmla="*/ 3 w 116"/>
                <a:gd name="T7" fmla="*/ 40 h 40"/>
                <a:gd name="T8" fmla="*/ 60 w 116"/>
                <a:gd name="T9" fmla="*/ 29 h 40"/>
                <a:gd name="T10" fmla="*/ 116 w 116"/>
                <a:gd name="T11" fmla="*/ 18 h 40"/>
                <a:gd name="T12" fmla="*/ 113 w 116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40"/>
                <a:gd name="T23" fmla="*/ 116 w 116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40">
                  <a:moveTo>
                    <a:pt x="113" y="0"/>
                  </a:moveTo>
                  <a:lnTo>
                    <a:pt x="56" y="12"/>
                  </a:lnTo>
                  <a:lnTo>
                    <a:pt x="0" y="23"/>
                  </a:lnTo>
                  <a:lnTo>
                    <a:pt x="3" y="40"/>
                  </a:lnTo>
                  <a:lnTo>
                    <a:pt x="60" y="29"/>
                  </a:lnTo>
                  <a:lnTo>
                    <a:pt x="116" y="18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0" name="Freeform 875"/>
            <p:cNvSpPr>
              <a:spLocks/>
            </p:cNvSpPr>
            <p:nvPr/>
          </p:nvSpPr>
          <p:spPr bwMode="auto">
            <a:xfrm>
              <a:off x="3662" y="1934"/>
              <a:ext cx="21" cy="16"/>
            </a:xfrm>
            <a:custGeom>
              <a:avLst/>
              <a:gdLst>
                <a:gd name="T0" fmla="*/ 57 w 114"/>
                <a:gd name="T1" fmla="*/ 11 h 69"/>
                <a:gd name="T2" fmla="*/ 113 w 114"/>
                <a:gd name="T3" fmla="*/ 0 h 69"/>
                <a:gd name="T4" fmla="*/ 114 w 114"/>
                <a:gd name="T5" fmla="*/ 13 h 69"/>
                <a:gd name="T6" fmla="*/ 112 w 114"/>
                <a:gd name="T7" fmla="*/ 27 h 69"/>
                <a:gd name="T8" fmla="*/ 108 w 114"/>
                <a:gd name="T9" fmla="*/ 38 h 69"/>
                <a:gd name="T10" fmla="*/ 100 w 114"/>
                <a:gd name="T11" fmla="*/ 49 h 69"/>
                <a:gd name="T12" fmla="*/ 91 w 114"/>
                <a:gd name="T13" fmla="*/ 58 h 69"/>
                <a:gd name="T14" fmla="*/ 80 w 114"/>
                <a:gd name="T15" fmla="*/ 65 h 69"/>
                <a:gd name="T16" fmla="*/ 68 w 114"/>
                <a:gd name="T17" fmla="*/ 68 h 69"/>
                <a:gd name="T18" fmla="*/ 55 w 114"/>
                <a:gd name="T19" fmla="*/ 69 h 69"/>
                <a:gd name="T20" fmla="*/ 41 w 114"/>
                <a:gd name="T21" fmla="*/ 67 h 69"/>
                <a:gd name="T22" fmla="*/ 30 w 114"/>
                <a:gd name="T23" fmla="*/ 62 h 69"/>
                <a:gd name="T24" fmla="*/ 19 w 114"/>
                <a:gd name="T25" fmla="*/ 55 h 69"/>
                <a:gd name="T26" fmla="*/ 10 w 114"/>
                <a:gd name="T27" fmla="*/ 46 h 69"/>
                <a:gd name="T28" fmla="*/ 3 w 114"/>
                <a:gd name="T29" fmla="*/ 35 h 69"/>
                <a:gd name="T30" fmla="*/ 0 w 114"/>
                <a:gd name="T31" fmla="*/ 22 h 69"/>
                <a:gd name="T32" fmla="*/ 57 w 114"/>
                <a:gd name="T33" fmla="*/ 11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7" y="11"/>
                  </a:moveTo>
                  <a:lnTo>
                    <a:pt x="113" y="0"/>
                  </a:lnTo>
                  <a:lnTo>
                    <a:pt x="114" y="13"/>
                  </a:lnTo>
                  <a:lnTo>
                    <a:pt x="112" y="27"/>
                  </a:lnTo>
                  <a:lnTo>
                    <a:pt x="108" y="38"/>
                  </a:lnTo>
                  <a:lnTo>
                    <a:pt x="100" y="49"/>
                  </a:lnTo>
                  <a:lnTo>
                    <a:pt x="91" y="58"/>
                  </a:lnTo>
                  <a:lnTo>
                    <a:pt x="80" y="65"/>
                  </a:lnTo>
                  <a:lnTo>
                    <a:pt x="68" y="68"/>
                  </a:lnTo>
                  <a:lnTo>
                    <a:pt x="55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9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1" name="Freeform 876"/>
            <p:cNvSpPr>
              <a:spLocks/>
            </p:cNvSpPr>
            <p:nvPr/>
          </p:nvSpPr>
          <p:spPr bwMode="auto">
            <a:xfrm>
              <a:off x="3662" y="1934"/>
              <a:ext cx="21" cy="16"/>
            </a:xfrm>
            <a:custGeom>
              <a:avLst/>
              <a:gdLst>
                <a:gd name="T0" fmla="*/ 113 w 114"/>
                <a:gd name="T1" fmla="*/ 0 h 69"/>
                <a:gd name="T2" fmla="*/ 114 w 114"/>
                <a:gd name="T3" fmla="*/ 13 h 69"/>
                <a:gd name="T4" fmla="*/ 112 w 114"/>
                <a:gd name="T5" fmla="*/ 27 h 69"/>
                <a:gd name="T6" fmla="*/ 108 w 114"/>
                <a:gd name="T7" fmla="*/ 38 h 69"/>
                <a:gd name="T8" fmla="*/ 100 w 114"/>
                <a:gd name="T9" fmla="*/ 49 h 69"/>
                <a:gd name="T10" fmla="*/ 91 w 114"/>
                <a:gd name="T11" fmla="*/ 58 h 69"/>
                <a:gd name="T12" fmla="*/ 80 w 114"/>
                <a:gd name="T13" fmla="*/ 65 h 69"/>
                <a:gd name="T14" fmla="*/ 68 w 114"/>
                <a:gd name="T15" fmla="*/ 68 h 69"/>
                <a:gd name="T16" fmla="*/ 55 w 114"/>
                <a:gd name="T17" fmla="*/ 69 h 69"/>
                <a:gd name="T18" fmla="*/ 41 w 114"/>
                <a:gd name="T19" fmla="*/ 67 h 69"/>
                <a:gd name="T20" fmla="*/ 30 w 114"/>
                <a:gd name="T21" fmla="*/ 62 h 69"/>
                <a:gd name="T22" fmla="*/ 19 w 114"/>
                <a:gd name="T23" fmla="*/ 55 h 69"/>
                <a:gd name="T24" fmla="*/ 10 w 114"/>
                <a:gd name="T25" fmla="*/ 46 h 69"/>
                <a:gd name="T26" fmla="*/ 3 w 114"/>
                <a:gd name="T27" fmla="*/ 35 h 69"/>
                <a:gd name="T28" fmla="*/ 0 w 114"/>
                <a:gd name="T29" fmla="*/ 22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113" y="0"/>
                  </a:moveTo>
                  <a:lnTo>
                    <a:pt x="114" y="13"/>
                  </a:lnTo>
                  <a:lnTo>
                    <a:pt x="112" y="27"/>
                  </a:lnTo>
                  <a:lnTo>
                    <a:pt x="108" y="38"/>
                  </a:lnTo>
                  <a:lnTo>
                    <a:pt x="100" y="49"/>
                  </a:lnTo>
                  <a:lnTo>
                    <a:pt x="91" y="58"/>
                  </a:lnTo>
                  <a:lnTo>
                    <a:pt x="80" y="65"/>
                  </a:lnTo>
                  <a:lnTo>
                    <a:pt x="68" y="68"/>
                  </a:lnTo>
                  <a:lnTo>
                    <a:pt x="55" y="69"/>
                  </a:lnTo>
                  <a:lnTo>
                    <a:pt x="41" y="67"/>
                  </a:lnTo>
                  <a:lnTo>
                    <a:pt x="30" y="62"/>
                  </a:lnTo>
                  <a:lnTo>
                    <a:pt x="19" y="55"/>
                  </a:lnTo>
                  <a:lnTo>
                    <a:pt x="10" y="46"/>
                  </a:lnTo>
                  <a:lnTo>
                    <a:pt x="3" y="35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2" name="Freeform 877"/>
            <p:cNvSpPr>
              <a:spLocks/>
            </p:cNvSpPr>
            <p:nvPr/>
          </p:nvSpPr>
          <p:spPr bwMode="auto">
            <a:xfrm>
              <a:off x="3665" y="1942"/>
              <a:ext cx="21" cy="14"/>
            </a:xfrm>
            <a:custGeom>
              <a:avLst/>
              <a:gdLst>
                <a:gd name="T0" fmla="*/ 58 w 115"/>
                <a:gd name="T1" fmla="*/ 58 h 68"/>
                <a:gd name="T2" fmla="*/ 1 w 115"/>
                <a:gd name="T3" fmla="*/ 68 h 68"/>
                <a:gd name="T4" fmla="*/ 0 w 115"/>
                <a:gd name="T5" fmla="*/ 56 h 68"/>
                <a:gd name="T6" fmla="*/ 3 w 115"/>
                <a:gd name="T7" fmla="*/ 43 h 68"/>
                <a:gd name="T8" fmla="*/ 7 w 115"/>
                <a:gd name="T9" fmla="*/ 30 h 68"/>
                <a:gd name="T10" fmla="*/ 15 w 115"/>
                <a:gd name="T11" fmla="*/ 20 h 68"/>
                <a:gd name="T12" fmla="*/ 25 w 115"/>
                <a:gd name="T13" fmla="*/ 12 h 68"/>
                <a:gd name="T14" fmla="*/ 36 w 115"/>
                <a:gd name="T15" fmla="*/ 5 h 68"/>
                <a:gd name="T16" fmla="*/ 48 w 115"/>
                <a:gd name="T17" fmla="*/ 2 h 68"/>
                <a:gd name="T18" fmla="*/ 60 w 115"/>
                <a:gd name="T19" fmla="*/ 0 h 68"/>
                <a:gd name="T20" fmla="*/ 74 w 115"/>
                <a:gd name="T21" fmla="*/ 3 h 68"/>
                <a:gd name="T22" fmla="*/ 86 w 115"/>
                <a:gd name="T23" fmla="*/ 7 h 68"/>
                <a:gd name="T24" fmla="*/ 96 w 115"/>
                <a:gd name="T25" fmla="*/ 15 h 68"/>
                <a:gd name="T26" fmla="*/ 105 w 115"/>
                <a:gd name="T27" fmla="*/ 25 h 68"/>
                <a:gd name="T28" fmla="*/ 111 w 115"/>
                <a:gd name="T29" fmla="*/ 36 h 68"/>
                <a:gd name="T30" fmla="*/ 115 w 115"/>
                <a:gd name="T31" fmla="*/ 48 h 68"/>
                <a:gd name="T32" fmla="*/ 58 w 115"/>
                <a:gd name="T33" fmla="*/ 58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8"/>
                <a:gd name="T53" fmla="*/ 115 w 115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8">
                  <a:moveTo>
                    <a:pt x="58" y="58"/>
                  </a:moveTo>
                  <a:lnTo>
                    <a:pt x="1" y="68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7" y="30"/>
                  </a:lnTo>
                  <a:lnTo>
                    <a:pt x="15" y="20"/>
                  </a:lnTo>
                  <a:lnTo>
                    <a:pt x="25" y="12"/>
                  </a:lnTo>
                  <a:lnTo>
                    <a:pt x="36" y="5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4" y="3"/>
                  </a:lnTo>
                  <a:lnTo>
                    <a:pt x="86" y="7"/>
                  </a:lnTo>
                  <a:lnTo>
                    <a:pt x="96" y="15"/>
                  </a:lnTo>
                  <a:lnTo>
                    <a:pt x="105" y="25"/>
                  </a:lnTo>
                  <a:lnTo>
                    <a:pt x="111" y="36"/>
                  </a:lnTo>
                  <a:lnTo>
                    <a:pt x="115" y="4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3" name="Freeform 878"/>
            <p:cNvSpPr>
              <a:spLocks/>
            </p:cNvSpPr>
            <p:nvPr/>
          </p:nvSpPr>
          <p:spPr bwMode="auto">
            <a:xfrm>
              <a:off x="3665" y="1942"/>
              <a:ext cx="21" cy="14"/>
            </a:xfrm>
            <a:custGeom>
              <a:avLst/>
              <a:gdLst>
                <a:gd name="T0" fmla="*/ 1 w 115"/>
                <a:gd name="T1" fmla="*/ 68 h 68"/>
                <a:gd name="T2" fmla="*/ 0 w 115"/>
                <a:gd name="T3" fmla="*/ 56 h 68"/>
                <a:gd name="T4" fmla="*/ 3 w 115"/>
                <a:gd name="T5" fmla="*/ 43 h 68"/>
                <a:gd name="T6" fmla="*/ 7 w 115"/>
                <a:gd name="T7" fmla="*/ 30 h 68"/>
                <a:gd name="T8" fmla="*/ 15 w 115"/>
                <a:gd name="T9" fmla="*/ 20 h 68"/>
                <a:gd name="T10" fmla="*/ 25 w 115"/>
                <a:gd name="T11" fmla="*/ 12 h 68"/>
                <a:gd name="T12" fmla="*/ 36 w 115"/>
                <a:gd name="T13" fmla="*/ 5 h 68"/>
                <a:gd name="T14" fmla="*/ 48 w 115"/>
                <a:gd name="T15" fmla="*/ 2 h 68"/>
                <a:gd name="T16" fmla="*/ 60 w 115"/>
                <a:gd name="T17" fmla="*/ 0 h 68"/>
                <a:gd name="T18" fmla="*/ 74 w 115"/>
                <a:gd name="T19" fmla="*/ 3 h 68"/>
                <a:gd name="T20" fmla="*/ 86 w 115"/>
                <a:gd name="T21" fmla="*/ 7 h 68"/>
                <a:gd name="T22" fmla="*/ 96 w 115"/>
                <a:gd name="T23" fmla="*/ 15 h 68"/>
                <a:gd name="T24" fmla="*/ 105 w 115"/>
                <a:gd name="T25" fmla="*/ 25 h 68"/>
                <a:gd name="T26" fmla="*/ 111 w 115"/>
                <a:gd name="T27" fmla="*/ 36 h 68"/>
                <a:gd name="T28" fmla="*/ 115 w 115"/>
                <a:gd name="T29" fmla="*/ 48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8"/>
                <a:gd name="T47" fmla="*/ 115 w 115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8">
                  <a:moveTo>
                    <a:pt x="1" y="68"/>
                  </a:moveTo>
                  <a:lnTo>
                    <a:pt x="0" y="56"/>
                  </a:lnTo>
                  <a:lnTo>
                    <a:pt x="3" y="43"/>
                  </a:lnTo>
                  <a:lnTo>
                    <a:pt x="7" y="30"/>
                  </a:lnTo>
                  <a:lnTo>
                    <a:pt x="15" y="20"/>
                  </a:lnTo>
                  <a:lnTo>
                    <a:pt x="25" y="12"/>
                  </a:lnTo>
                  <a:lnTo>
                    <a:pt x="36" y="5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4" y="3"/>
                  </a:lnTo>
                  <a:lnTo>
                    <a:pt x="86" y="7"/>
                  </a:lnTo>
                  <a:lnTo>
                    <a:pt x="96" y="15"/>
                  </a:lnTo>
                  <a:lnTo>
                    <a:pt x="105" y="25"/>
                  </a:lnTo>
                  <a:lnTo>
                    <a:pt x="111" y="36"/>
                  </a:lnTo>
                  <a:lnTo>
                    <a:pt x="115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4" name="Freeform 879"/>
            <p:cNvSpPr>
              <a:spLocks/>
            </p:cNvSpPr>
            <p:nvPr/>
          </p:nvSpPr>
          <p:spPr bwMode="auto">
            <a:xfrm>
              <a:off x="3665" y="1953"/>
              <a:ext cx="25" cy="33"/>
            </a:xfrm>
            <a:custGeom>
              <a:avLst/>
              <a:gdLst>
                <a:gd name="T0" fmla="*/ 114 w 137"/>
                <a:gd name="T1" fmla="*/ 0 h 150"/>
                <a:gd name="T2" fmla="*/ 57 w 137"/>
                <a:gd name="T3" fmla="*/ 10 h 150"/>
                <a:gd name="T4" fmla="*/ 0 w 137"/>
                <a:gd name="T5" fmla="*/ 20 h 150"/>
                <a:gd name="T6" fmla="*/ 24 w 137"/>
                <a:gd name="T7" fmla="*/ 150 h 150"/>
                <a:gd name="T8" fmla="*/ 80 w 137"/>
                <a:gd name="T9" fmla="*/ 140 h 150"/>
                <a:gd name="T10" fmla="*/ 137 w 137"/>
                <a:gd name="T11" fmla="*/ 130 h 150"/>
                <a:gd name="T12" fmla="*/ 114 w 137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50"/>
                <a:gd name="T23" fmla="*/ 137 w 137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50">
                  <a:moveTo>
                    <a:pt x="114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4" y="150"/>
                  </a:lnTo>
                  <a:lnTo>
                    <a:pt x="80" y="140"/>
                  </a:lnTo>
                  <a:lnTo>
                    <a:pt x="137" y="13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5" name="Freeform 880"/>
            <p:cNvSpPr>
              <a:spLocks/>
            </p:cNvSpPr>
            <p:nvPr/>
          </p:nvSpPr>
          <p:spPr bwMode="auto">
            <a:xfrm>
              <a:off x="3665" y="1953"/>
              <a:ext cx="25" cy="33"/>
            </a:xfrm>
            <a:custGeom>
              <a:avLst/>
              <a:gdLst>
                <a:gd name="T0" fmla="*/ 114 w 137"/>
                <a:gd name="T1" fmla="*/ 0 h 150"/>
                <a:gd name="T2" fmla="*/ 57 w 137"/>
                <a:gd name="T3" fmla="*/ 10 h 150"/>
                <a:gd name="T4" fmla="*/ 0 w 137"/>
                <a:gd name="T5" fmla="*/ 20 h 150"/>
                <a:gd name="T6" fmla="*/ 24 w 137"/>
                <a:gd name="T7" fmla="*/ 150 h 150"/>
                <a:gd name="T8" fmla="*/ 80 w 137"/>
                <a:gd name="T9" fmla="*/ 140 h 150"/>
                <a:gd name="T10" fmla="*/ 137 w 137"/>
                <a:gd name="T11" fmla="*/ 130 h 150"/>
                <a:gd name="T12" fmla="*/ 114 w 137"/>
                <a:gd name="T13" fmla="*/ 0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50"/>
                <a:gd name="T23" fmla="*/ 137 w 137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50">
                  <a:moveTo>
                    <a:pt x="114" y="0"/>
                  </a:moveTo>
                  <a:lnTo>
                    <a:pt x="57" y="10"/>
                  </a:lnTo>
                  <a:lnTo>
                    <a:pt x="0" y="20"/>
                  </a:lnTo>
                  <a:lnTo>
                    <a:pt x="24" y="150"/>
                  </a:lnTo>
                  <a:lnTo>
                    <a:pt x="80" y="140"/>
                  </a:lnTo>
                  <a:lnTo>
                    <a:pt x="137" y="130"/>
                  </a:lnTo>
                  <a:lnTo>
                    <a:pt x="1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6" name="Freeform 881"/>
            <p:cNvSpPr>
              <a:spLocks/>
            </p:cNvSpPr>
            <p:nvPr/>
          </p:nvSpPr>
          <p:spPr bwMode="auto">
            <a:xfrm>
              <a:off x="3679" y="1981"/>
              <a:ext cx="12" cy="3"/>
            </a:xfrm>
            <a:custGeom>
              <a:avLst/>
              <a:gdLst>
                <a:gd name="T0" fmla="*/ 0 w 58"/>
                <a:gd name="T1" fmla="*/ 10 h 10"/>
                <a:gd name="T2" fmla="*/ 57 w 58"/>
                <a:gd name="T3" fmla="*/ 0 h 10"/>
                <a:gd name="T4" fmla="*/ 58 w 58"/>
                <a:gd name="T5" fmla="*/ 7 h 10"/>
                <a:gd name="T6" fmla="*/ 0 w 58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10"/>
                  </a:moveTo>
                  <a:lnTo>
                    <a:pt x="57" y="0"/>
                  </a:lnTo>
                  <a:lnTo>
                    <a:pt x="58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7" name="Line 882"/>
            <p:cNvSpPr>
              <a:spLocks noChangeShapeType="1"/>
            </p:cNvSpPr>
            <p:nvPr/>
          </p:nvSpPr>
          <p:spPr bwMode="auto">
            <a:xfrm>
              <a:off x="3690" y="198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8" name="Freeform 883"/>
            <p:cNvSpPr>
              <a:spLocks/>
            </p:cNvSpPr>
            <p:nvPr/>
          </p:nvSpPr>
          <p:spPr bwMode="auto">
            <a:xfrm>
              <a:off x="3669" y="1983"/>
              <a:ext cx="24" cy="45"/>
            </a:xfrm>
            <a:custGeom>
              <a:avLst/>
              <a:gdLst>
                <a:gd name="T0" fmla="*/ 115 w 125"/>
                <a:gd name="T1" fmla="*/ 0 h 202"/>
                <a:gd name="T2" fmla="*/ 57 w 125"/>
                <a:gd name="T3" fmla="*/ 3 h 202"/>
                <a:gd name="T4" fmla="*/ 0 w 125"/>
                <a:gd name="T5" fmla="*/ 6 h 202"/>
                <a:gd name="T6" fmla="*/ 10 w 125"/>
                <a:gd name="T7" fmla="*/ 202 h 202"/>
                <a:gd name="T8" fmla="*/ 67 w 125"/>
                <a:gd name="T9" fmla="*/ 198 h 202"/>
                <a:gd name="T10" fmla="*/ 125 w 125"/>
                <a:gd name="T11" fmla="*/ 195 h 202"/>
                <a:gd name="T12" fmla="*/ 115 w 125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202"/>
                <a:gd name="T23" fmla="*/ 125 w 125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202">
                  <a:moveTo>
                    <a:pt x="115" y="0"/>
                  </a:moveTo>
                  <a:lnTo>
                    <a:pt x="57" y="3"/>
                  </a:lnTo>
                  <a:lnTo>
                    <a:pt x="0" y="6"/>
                  </a:lnTo>
                  <a:lnTo>
                    <a:pt x="10" y="202"/>
                  </a:lnTo>
                  <a:lnTo>
                    <a:pt x="67" y="198"/>
                  </a:lnTo>
                  <a:lnTo>
                    <a:pt x="125" y="195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9" name="Freeform 884"/>
            <p:cNvSpPr>
              <a:spLocks/>
            </p:cNvSpPr>
            <p:nvPr/>
          </p:nvSpPr>
          <p:spPr bwMode="auto">
            <a:xfrm>
              <a:off x="3669" y="1983"/>
              <a:ext cx="24" cy="45"/>
            </a:xfrm>
            <a:custGeom>
              <a:avLst/>
              <a:gdLst>
                <a:gd name="T0" fmla="*/ 115 w 125"/>
                <a:gd name="T1" fmla="*/ 0 h 202"/>
                <a:gd name="T2" fmla="*/ 57 w 125"/>
                <a:gd name="T3" fmla="*/ 3 h 202"/>
                <a:gd name="T4" fmla="*/ 0 w 125"/>
                <a:gd name="T5" fmla="*/ 6 h 202"/>
                <a:gd name="T6" fmla="*/ 10 w 125"/>
                <a:gd name="T7" fmla="*/ 202 h 202"/>
                <a:gd name="T8" fmla="*/ 67 w 125"/>
                <a:gd name="T9" fmla="*/ 198 h 202"/>
                <a:gd name="T10" fmla="*/ 125 w 125"/>
                <a:gd name="T11" fmla="*/ 195 h 202"/>
                <a:gd name="T12" fmla="*/ 115 w 125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202"/>
                <a:gd name="T23" fmla="*/ 125 w 125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202">
                  <a:moveTo>
                    <a:pt x="115" y="0"/>
                  </a:moveTo>
                  <a:lnTo>
                    <a:pt x="57" y="3"/>
                  </a:lnTo>
                  <a:lnTo>
                    <a:pt x="0" y="6"/>
                  </a:lnTo>
                  <a:lnTo>
                    <a:pt x="10" y="202"/>
                  </a:lnTo>
                  <a:lnTo>
                    <a:pt x="67" y="198"/>
                  </a:lnTo>
                  <a:lnTo>
                    <a:pt x="125" y="195"/>
                  </a:lnTo>
                  <a:lnTo>
                    <a:pt x="1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0" name="Freeform 885"/>
            <p:cNvSpPr>
              <a:spLocks/>
            </p:cNvSpPr>
            <p:nvPr/>
          </p:nvSpPr>
          <p:spPr bwMode="auto">
            <a:xfrm>
              <a:off x="3672" y="2027"/>
              <a:ext cx="21" cy="14"/>
            </a:xfrm>
            <a:custGeom>
              <a:avLst/>
              <a:gdLst>
                <a:gd name="T0" fmla="*/ 57 w 115"/>
                <a:gd name="T1" fmla="*/ 3 h 61"/>
                <a:gd name="T2" fmla="*/ 115 w 115"/>
                <a:gd name="T3" fmla="*/ 0 h 61"/>
                <a:gd name="T4" fmla="*/ 114 w 115"/>
                <a:gd name="T5" fmla="*/ 13 h 61"/>
                <a:gd name="T6" fmla="*/ 111 w 115"/>
                <a:gd name="T7" fmla="*/ 26 h 61"/>
                <a:gd name="T8" fmla="*/ 104 w 115"/>
                <a:gd name="T9" fmla="*/ 37 h 61"/>
                <a:gd name="T10" fmla="*/ 95 w 115"/>
                <a:gd name="T11" fmla="*/ 47 h 61"/>
                <a:gd name="T12" fmla="*/ 85 w 115"/>
                <a:gd name="T13" fmla="*/ 55 h 61"/>
                <a:gd name="T14" fmla="*/ 73 w 115"/>
                <a:gd name="T15" fmla="*/ 59 h 61"/>
                <a:gd name="T16" fmla="*/ 61 w 115"/>
                <a:gd name="T17" fmla="*/ 61 h 61"/>
                <a:gd name="T18" fmla="*/ 47 w 115"/>
                <a:gd name="T19" fmla="*/ 60 h 61"/>
                <a:gd name="T20" fmla="*/ 35 w 115"/>
                <a:gd name="T21" fmla="*/ 57 h 61"/>
                <a:gd name="T22" fmla="*/ 24 w 115"/>
                <a:gd name="T23" fmla="*/ 50 h 61"/>
                <a:gd name="T24" fmla="*/ 14 w 115"/>
                <a:gd name="T25" fmla="*/ 41 h 61"/>
                <a:gd name="T26" fmla="*/ 6 w 115"/>
                <a:gd name="T27" fmla="*/ 31 h 61"/>
                <a:gd name="T28" fmla="*/ 2 w 115"/>
                <a:gd name="T29" fmla="*/ 19 h 61"/>
                <a:gd name="T30" fmla="*/ 0 w 115"/>
                <a:gd name="T31" fmla="*/ 7 h 61"/>
                <a:gd name="T32" fmla="*/ 57 w 115"/>
                <a:gd name="T33" fmla="*/ 3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1"/>
                <a:gd name="T53" fmla="*/ 115 w 115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1">
                  <a:moveTo>
                    <a:pt x="57" y="3"/>
                  </a:moveTo>
                  <a:lnTo>
                    <a:pt x="115" y="0"/>
                  </a:lnTo>
                  <a:lnTo>
                    <a:pt x="114" y="13"/>
                  </a:lnTo>
                  <a:lnTo>
                    <a:pt x="111" y="26"/>
                  </a:lnTo>
                  <a:lnTo>
                    <a:pt x="104" y="37"/>
                  </a:lnTo>
                  <a:lnTo>
                    <a:pt x="95" y="47"/>
                  </a:lnTo>
                  <a:lnTo>
                    <a:pt x="85" y="55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7" y="60"/>
                  </a:lnTo>
                  <a:lnTo>
                    <a:pt x="35" y="57"/>
                  </a:lnTo>
                  <a:lnTo>
                    <a:pt x="24" y="50"/>
                  </a:lnTo>
                  <a:lnTo>
                    <a:pt x="14" y="41"/>
                  </a:lnTo>
                  <a:lnTo>
                    <a:pt x="6" y="31"/>
                  </a:lnTo>
                  <a:lnTo>
                    <a:pt x="2" y="19"/>
                  </a:lnTo>
                  <a:lnTo>
                    <a:pt x="0" y="7"/>
                  </a:lnTo>
                  <a:lnTo>
                    <a:pt x="5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1" name="Freeform 886"/>
            <p:cNvSpPr>
              <a:spLocks/>
            </p:cNvSpPr>
            <p:nvPr/>
          </p:nvSpPr>
          <p:spPr bwMode="auto">
            <a:xfrm>
              <a:off x="3672" y="2027"/>
              <a:ext cx="21" cy="14"/>
            </a:xfrm>
            <a:custGeom>
              <a:avLst/>
              <a:gdLst>
                <a:gd name="T0" fmla="*/ 115 w 115"/>
                <a:gd name="T1" fmla="*/ 0 h 61"/>
                <a:gd name="T2" fmla="*/ 114 w 115"/>
                <a:gd name="T3" fmla="*/ 13 h 61"/>
                <a:gd name="T4" fmla="*/ 111 w 115"/>
                <a:gd name="T5" fmla="*/ 26 h 61"/>
                <a:gd name="T6" fmla="*/ 104 w 115"/>
                <a:gd name="T7" fmla="*/ 37 h 61"/>
                <a:gd name="T8" fmla="*/ 95 w 115"/>
                <a:gd name="T9" fmla="*/ 47 h 61"/>
                <a:gd name="T10" fmla="*/ 85 w 115"/>
                <a:gd name="T11" fmla="*/ 55 h 61"/>
                <a:gd name="T12" fmla="*/ 73 w 115"/>
                <a:gd name="T13" fmla="*/ 59 h 61"/>
                <a:gd name="T14" fmla="*/ 61 w 115"/>
                <a:gd name="T15" fmla="*/ 61 h 61"/>
                <a:gd name="T16" fmla="*/ 47 w 115"/>
                <a:gd name="T17" fmla="*/ 60 h 61"/>
                <a:gd name="T18" fmla="*/ 35 w 115"/>
                <a:gd name="T19" fmla="*/ 57 h 61"/>
                <a:gd name="T20" fmla="*/ 24 w 115"/>
                <a:gd name="T21" fmla="*/ 50 h 61"/>
                <a:gd name="T22" fmla="*/ 14 w 115"/>
                <a:gd name="T23" fmla="*/ 41 h 61"/>
                <a:gd name="T24" fmla="*/ 6 w 115"/>
                <a:gd name="T25" fmla="*/ 31 h 61"/>
                <a:gd name="T26" fmla="*/ 2 w 115"/>
                <a:gd name="T27" fmla="*/ 19 h 61"/>
                <a:gd name="T28" fmla="*/ 0 w 115"/>
                <a:gd name="T29" fmla="*/ 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1"/>
                <a:gd name="T47" fmla="*/ 115 w 115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1">
                  <a:moveTo>
                    <a:pt x="115" y="0"/>
                  </a:moveTo>
                  <a:lnTo>
                    <a:pt x="114" y="13"/>
                  </a:lnTo>
                  <a:lnTo>
                    <a:pt x="111" y="26"/>
                  </a:lnTo>
                  <a:lnTo>
                    <a:pt x="104" y="37"/>
                  </a:lnTo>
                  <a:lnTo>
                    <a:pt x="95" y="47"/>
                  </a:lnTo>
                  <a:lnTo>
                    <a:pt x="85" y="55"/>
                  </a:lnTo>
                  <a:lnTo>
                    <a:pt x="73" y="59"/>
                  </a:lnTo>
                  <a:lnTo>
                    <a:pt x="61" y="61"/>
                  </a:lnTo>
                  <a:lnTo>
                    <a:pt x="47" y="60"/>
                  </a:lnTo>
                  <a:lnTo>
                    <a:pt x="35" y="57"/>
                  </a:lnTo>
                  <a:lnTo>
                    <a:pt x="24" y="50"/>
                  </a:lnTo>
                  <a:lnTo>
                    <a:pt x="14" y="41"/>
                  </a:lnTo>
                  <a:lnTo>
                    <a:pt x="6" y="31"/>
                  </a:lnTo>
                  <a:lnTo>
                    <a:pt x="2" y="19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2" name="Freeform 887"/>
            <p:cNvSpPr>
              <a:spLocks/>
            </p:cNvSpPr>
            <p:nvPr/>
          </p:nvSpPr>
          <p:spPr bwMode="auto">
            <a:xfrm>
              <a:off x="3672" y="2033"/>
              <a:ext cx="21" cy="14"/>
            </a:xfrm>
            <a:custGeom>
              <a:avLst/>
              <a:gdLst>
                <a:gd name="T0" fmla="*/ 57 w 115"/>
                <a:gd name="T1" fmla="*/ 58 h 61"/>
                <a:gd name="T2" fmla="*/ 0 w 115"/>
                <a:gd name="T3" fmla="*/ 54 h 61"/>
                <a:gd name="T4" fmla="*/ 2 w 115"/>
                <a:gd name="T5" fmla="*/ 42 h 61"/>
                <a:gd name="T6" fmla="*/ 6 w 115"/>
                <a:gd name="T7" fmla="*/ 30 h 61"/>
                <a:gd name="T8" fmla="*/ 14 w 115"/>
                <a:gd name="T9" fmla="*/ 20 h 61"/>
                <a:gd name="T10" fmla="*/ 24 w 115"/>
                <a:gd name="T11" fmla="*/ 11 h 61"/>
                <a:gd name="T12" fmla="*/ 35 w 115"/>
                <a:gd name="T13" fmla="*/ 4 h 61"/>
                <a:gd name="T14" fmla="*/ 47 w 115"/>
                <a:gd name="T15" fmla="*/ 1 h 61"/>
                <a:gd name="T16" fmla="*/ 61 w 115"/>
                <a:gd name="T17" fmla="*/ 0 h 61"/>
                <a:gd name="T18" fmla="*/ 73 w 115"/>
                <a:gd name="T19" fmla="*/ 2 h 61"/>
                <a:gd name="T20" fmla="*/ 85 w 115"/>
                <a:gd name="T21" fmla="*/ 6 h 61"/>
                <a:gd name="T22" fmla="*/ 95 w 115"/>
                <a:gd name="T23" fmla="*/ 14 h 61"/>
                <a:gd name="T24" fmla="*/ 104 w 115"/>
                <a:gd name="T25" fmla="*/ 24 h 61"/>
                <a:gd name="T26" fmla="*/ 111 w 115"/>
                <a:gd name="T27" fmla="*/ 35 h 61"/>
                <a:gd name="T28" fmla="*/ 114 w 115"/>
                <a:gd name="T29" fmla="*/ 48 h 61"/>
                <a:gd name="T30" fmla="*/ 115 w 115"/>
                <a:gd name="T31" fmla="*/ 61 h 61"/>
                <a:gd name="T32" fmla="*/ 57 w 115"/>
                <a:gd name="T33" fmla="*/ 58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1"/>
                <a:gd name="T53" fmla="*/ 115 w 115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1">
                  <a:moveTo>
                    <a:pt x="57" y="58"/>
                  </a:moveTo>
                  <a:lnTo>
                    <a:pt x="0" y="54"/>
                  </a:lnTo>
                  <a:lnTo>
                    <a:pt x="2" y="42"/>
                  </a:lnTo>
                  <a:lnTo>
                    <a:pt x="6" y="30"/>
                  </a:lnTo>
                  <a:lnTo>
                    <a:pt x="14" y="20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7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6"/>
                  </a:lnTo>
                  <a:lnTo>
                    <a:pt x="95" y="14"/>
                  </a:lnTo>
                  <a:lnTo>
                    <a:pt x="104" y="24"/>
                  </a:lnTo>
                  <a:lnTo>
                    <a:pt x="111" y="35"/>
                  </a:lnTo>
                  <a:lnTo>
                    <a:pt x="114" y="48"/>
                  </a:lnTo>
                  <a:lnTo>
                    <a:pt x="115" y="61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3" name="Freeform 888"/>
            <p:cNvSpPr>
              <a:spLocks/>
            </p:cNvSpPr>
            <p:nvPr/>
          </p:nvSpPr>
          <p:spPr bwMode="auto">
            <a:xfrm>
              <a:off x="3672" y="2033"/>
              <a:ext cx="21" cy="14"/>
            </a:xfrm>
            <a:custGeom>
              <a:avLst/>
              <a:gdLst>
                <a:gd name="T0" fmla="*/ 0 w 115"/>
                <a:gd name="T1" fmla="*/ 54 h 61"/>
                <a:gd name="T2" fmla="*/ 2 w 115"/>
                <a:gd name="T3" fmla="*/ 42 h 61"/>
                <a:gd name="T4" fmla="*/ 6 w 115"/>
                <a:gd name="T5" fmla="*/ 30 h 61"/>
                <a:gd name="T6" fmla="*/ 14 w 115"/>
                <a:gd name="T7" fmla="*/ 20 h 61"/>
                <a:gd name="T8" fmla="*/ 24 w 115"/>
                <a:gd name="T9" fmla="*/ 11 h 61"/>
                <a:gd name="T10" fmla="*/ 35 w 115"/>
                <a:gd name="T11" fmla="*/ 4 h 61"/>
                <a:gd name="T12" fmla="*/ 47 w 115"/>
                <a:gd name="T13" fmla="*/ 1 h 61"/>
                <a:gd name="T14" fmla="*/ 61 w 115"/>
                <a:gd name="T15" fmla="*/ 0 h 61"/>
                <a:gd name="T16" fmla="*/ 73 w 115"/>
                <a:gd name="T17" fmla="*/ 2 h 61"/>
                <a:gd name="T18" fmla="*/ 85 w 115"/>
                <a:gd name="T19" fmla="*/ 6 h 61"/>
                <a:gd name="T20" fmla="*/ 95 w 115"/>
                <a:gd name="T21" fmla="*/ 14 h 61"/>
                <a:gd name="T22" fmla="*/ 104 w 115"/>
                <a:gd name="T23" fmla="*/ 24 h 61"/>
                <a:gd name="T24" fmla="*/ 111 w 115"/>
                <a:gd name="T25" fmla="*/ 35 h 61"/>
                <a:gd name="T26" fmla="*/ 114 w 115"/>
                <a:gd name="T27" fmla="*/ 48 h 61"/>
                <a:gd name="T28" fmla="*/ 115 w 115"/>
                <a:gd name="T29" fmla="*/ 61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1"/>
                <a:gd name="T47" fmla="*/ 115 w 115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1">
                  <a:moveTo>
                    <a:pt x="0" y="54"/>
                  </a:moveTo>
                  <a:lnTo>
                    <a:pt x="2" y="42"/>
                  </a:lnTo>
                  <a:lnTo>
                    <a:pt x="6" y="30"/>
                  </a:lnTo>
                  <a:lnTo>
                    <a:pt x="14" y="20"/>
                  </a:lnTo>
                  <a:lnTo>
                    <a:pt x="24" y="11"/>
                  </a:lnTo>
                  <a:lnTo>
                    <a:pt x="35" y="4"/>
                  </a:lnTo>
                  <a:lnTo>
                    <a:pt x="47" y="1"/>
                  </a:lnTo>
                  <a:lnTo>
                    <a:pt x="61" y="0"/>
                  </a:lnTo>
                  <a:lnTo>
                    <a:pt x="73" y="2"/>
                  </a:lnTo>
                  <a:lnTo>
                    <a:pt x="85" y="6"/>
                  </a:lnTo>
                  <a:lnTo>
                    <a:pt x="95" y="14"/>
                  </a:lnTo>
                  <a:lnTo>
                    <a:pt x="104" y="24"/>
                  </a:lnTo>
                  <a:lnTo>
                    <a:pt x="111" y="35"/>
                  </a:lnTo>
                  <a:lnTo>
                    <a:pt x="114" y="48"/>
                  </a:lnTo>
                  <a:lnTo>
                    <a:pt x="115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4" name="Freeform 889"/>
            <p:cNvSpPr>
              <a:spLocks/>
            </p:cNvSpPr>
            <p:nvPr/>
          </p:nvSpPr>
          <p:spPr bwMode="auto">
            <a:xfrm>
              <a:off x="3669" y="2046"/>
              <a:ext cx="24" cy="45"/>
            </a:xfrm>
            <a:custGeom>
              <a:avLst/>
              <a:gdLst>
                <a:gd name="T0" fmla="*/ 125 w 125"/>
                <a:gd name="T1" fmla="*/ 7 h 203"/>
                <a:gd name="T2" fmla="*/ 67 w 125"/>
                <a:gd name="T3" fmla="*/ 4 h 203"/>
                <a:gd name="T4" fmla="*/ 10 w 125"/>
                <a:gd name="T5" fmla="*/ 0 h 203"/>
                <a:gd name="T6" fmla="*/ 0 w 125"/>
                <a:gd name="T7" fmla="*/ 197 h 203"/>
                <a:gd name="T8" fmla="*/ 57 w 125"/>
                <a:gd name="T9" fmla="*/ 200 h 203"/>
                <a:gd name="T10" fmla="*/ 115 w 125"/>
                <a:gd name="T11" fmla="*/ 203 h 203"/>
                <a:gd name="T12" fmla="*/ 125 w 125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203"/>
                <a:gd name="T23" fmla="*/ 125 w 125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203">
                  <a:moveTo>
                    <a:pt x="125" y="7"/>
                  </a:moveTo>
                  <a:lnTo>
                    <a:pt x="67" y="4"/>
                  </a:lnTo>
                  <a:lnTo>
                    <a:pt x="10" y="0"/>
                  </a:lnTo>
                  <a:lnTo>
                    <a:pt x="0" y="197"/>
                  </a:lnTo>
                  <a:lnTo>
                    <a:pt x="57" y="200"/>
                  </a:lnTo>
                  <a:lnTo>
                    <a:pt x="115" y="203"/>
                  </a:lnTo>
                  <a:lnTo>
                    <a:pt x="12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5" name="Freeform 890"/>
            <p:cNvSpPr>
              <a:spLocks/>
            </p:cNvSpPr>
            <p:nvPr/>
          </p:nvSpPr>
          <p:spPr bwMode="auto">
            <a:xfrm>
              <a:off x="3669" y="2046"/>
              <a:ext cx="24" cy="45"/>
            </a:xfrm>
            <a:custGeom>
              <a:avLst/>
              <a:gdLst>
                <a:gd name="T0" fmla="*/ 125 w 125"/>
                <a:gd name="T1" fmla="*/ 7 h 203"/>
                <a:gd name="T2" fmla="*/ 67 w 125"/>
                <a:gd name="T3" fmla="*/ 4 h 203"/>
                <a:gd name="T4" fmla="*/ 10 w 125"/>
                <a:gd name="T5" fmla="*/ 0 h 203"/>
                <a:gd name="T6" fmla="*/ 0 w 125"/>
                <a:gd name="T7" fmla="*/ 197 h 203"/>
                <a:gd name="T8" fmla="*/ 57 w 125"/>
                <a:gd name="T9" fmla="*/ 200 h 203"/>
                <a:gd name="T10" fmla="*/ 115 w 125"/>
                <a:gd name="T11" fmla="*/ 203 h 203"/>
                <a:gd name="T12" fmla="*/ 125 w 125"/>
                <a:gd name="T13" fmla="*/ 7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203"/>
                <a:gd name="T23" fmla="*/ 125 w 125"/>
                <a:gd name="T24" fmla="*/ 203 h 2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203">
                  <a:moveTo>
                    <a:pt x="125" y="7"/>
                  </a:moveTo>
                  <a:lnTo>
                    <a:pt x="67" y="4"/>
                  </a:lnTo>
                  <a:lnTo>
                    <a:pt x="10" y="0"/>
                  </a:lnTo>
                  <a:lnTo>
                    <a:pt x="0" y="197"/>
                  </a:lnTo>
                  <a:lnTo>
                    <a:pt x="57" y="200"/>
                  </a:lnTo>
                  <a:lnTo>
                    <a:pt x="115" y="203"/>
                  </a:lnTo>
                  <a:lnTo>
                    <a:pt x="125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6" name="Freeform 891"/>
            <p:cNvSpPr>
              <a:spLocks/>
            </p:cNvSpPr>
            <p:nvPr/>
          </p:nvSpPr>
          <p:spPr bwMode="auto">
            <a:xfrm>
              <a:off x="3679" y="2090"/>
              <a:ext cx="12" cy="3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3 h 10"/>
                <a:gd name="T4" fmla="*/ 57 w 58"/>
                <a:gd name="T5" fmla="*/ 10 h 10"/>
                <a:gd name="T6" fmla="*/ 0 w 5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10"/>
                <a:gd name="T14" fmla="*/ 58 w 5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10">
                  <a:moveTo>
                    <a:pt x="0" y="0"/>
                  </a:moveTo>
                  <a:lnTo>
                    <a:pt x="58" y="3"/>
                  </a:lnTo>
                  <a:lnTo>
                    <a:pt x="5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7" name="Line 892"/>
            <p:cNvSpPr>
              <a:spLocks noChangeShapeType="1"/>
            </p:cNvSpPr>
            <p:nvPr/>
          </p:nvSpPr>
          <p:spPr bwMode="auto">
            <a:xfrm flipH="1">
              <a:off x="3690" y="209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8" name="Freeform 893"/>
            <p:cNvSpPr>
              <a:spLocks/>
            </p:cNvSpPr>
            <p:nvPr/>
          </p:nvSpPr>
          <p:spPr bwMode="auto">
            <a:xfrm>
              <a:off x="3665" y="2088"/>
              <a:ext cx="25" cy="33"/>
            </a:xfrm>
            <a:custGeom>
              <a:avLst/>
              <a:gdLst>
                <a:gd name="T0" fmla="*/ 137 w 137"/>
                <a:gd name="T1" fmla="*/ 20 h 149"/>
                <a:gd name="T2" fmla="*/ 80 w 137"/>
                <a:gd name="T3" fmla="*/ 10 h 149"/>
                <a:gd name="T4" fmla="*/ 24 w 137"/>
                <a:gd name="T5" fmla="*/ 0 h 149"/>
                <a:gd name="T6" fmla="*/ 0 w 137"/>
                <a:gd name="T7" fmla="*/ 129 h 149"/>
                <a:gd name="T8" fmla="*/ 57 w 137"/>
                <a:gd name="T9" fmla="*/ 139 h 149"/>
                <a:gd name="T10" fmla="*/ 114 w 137"/>
                <a:gd name="T11" fmla="*/ 149 h 149"/>
                <a:gd name="T12" fmla="*/ 137 w 137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49"/>
                <a:gd name="T23" fmla="*/ 137 w 137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49">
                  <a:moveTo>
                    <a:pt x="137" y="20"/>
                  </a:moveTo>
                  <a:lnTo>
                    <a:pt x="80" y="10"/>
                  </a:lnTo>
                  <a:lnTo>
                    <a:pt x="24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4" y="149"/>
                  </a:lnTo>
                  <a:lnTo>
                    <a:pt x="13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9" name="Freeform 894"/>
            <p:cNvSpPr>
              <a:spLocks/>
            </p:cNvSpPr>
            <p:nvPr/>
          </p:nvSpPr>
          <p:spPr bwMode="auto">
            <a:xfrm>
              <a:off x="3665" y="2088"/>
              <a:ext cx="25" cy="33"/>
            </a:xfrm>
            <a:custGeom>
              <a:avLst/>
              <a:gdLst>
                <a:gd name="T0" fmla="*/ 137 w 137"/>
                <a:gd name="T1" fmla="*/ 20 h 149"/>
                <a:gd name="T2" fmla="*/ 80 w 137"/>
                <a:gd name="T3" fmla="*/ 10 h 149"/>
                <a:gd name="T4" fmla="*/ 24 w 137"/>
                <a:gd name="T5" fmla="*/ 0 h 149"/>
                <a:gd name="T6" fmla="*/ 0 w 137"/>
                <a:gd name="T7" fmla="*/ 129 h 149"/>
                <a:gd name="T8" fmla="*/ 57 w 137"/>
                <a:gd name="T9" fmla="*/ 139 h 149"/>
                <a:gd name="T10" fmla="*/ 114 w 137"/>
                <a:gd name="T11" fmla="*/ 149 h 149"/>
                <a:gd name="T12" fmla="*/ 137 w 137"/>
                <a:gd name="T13" fmla="*/ 2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49"/>
                <a:gd name="T23" fmla="*/ 137 w 137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49">
                  <a:moveTo>
                    <a:pt x="137" y="20"/>
                  </a:moveTo>
                  <a:lnTo>
                    <a:pt x="80" y="10"/>
                  </a:lnTo>
                  <a:lnTo>
                    <a:pt x="24" y="0"/>
                  </a:lnTo>
                  <a:lnTo>
                    <a:pt x="0" y="129"/>
                  </a:lnTo>
                  <a:lnTo>
                    <a:pt x="57" y="139"/>
                  </a:lnTo>
                  <a:lnTo>
                    <a:pt x="114" y="149"/>
                  </a:lnTo>
                  <a:lnTo>
                    <a:pt x="137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0" name="Freeform 895"/>
            <p:cNvSpPr>
              <a:spLocks/>
            </p:cNvSpPr>
            <p:nvPr/>
          </p:nvSpPr>
          <p:spPr bwMode="auto">
            <a:xfrm>
              <a:off x="3665" y="2116"/>
              <a:ext cx="21" cy="16"/>
            </a:xfrm>
            <a:custGeom>
              <a:avLst/>
              <a:gdLst>
                <a:gd name="T0" fmla="*/ 58 w 115"/>
                <a:gd name="T1" fmla="*/ 10 h 68"/>
                <a:gd name="T2" fmla="*/ 115 w 115"/>
                <a:gd name="T3" fmla="*/ 20 h 68"/>
                <a:gd name="T4" fmla="*/ 111 w 115"/>
                <a:gd name="T5" fmla="*/ 32 h 68"/>
                <a:gd name="T6" fmla="*/ 105 w 115"/>
                <a:gd name="T7" fmla="*/ 44 h 68"/>
                <a:gd name="T8" fmla="*/ 96 w 115"/>
                <a:gd name="T9" fmla="*/ 53 h 68"/>
                <a:gd name="T10" fmla="*/ 86 w 115"/>
                <a:gd name="T11" fmla="*/ 61 h 68"/>
                <a:gd name="T12" fmla="*/ 74 w 115"/>
                <a:gd name="T13" fmla="*/ 65 h 68"/>
                <a:gd name="T14" fmla="*/ 60 w 115"/>
                <a:gd name="T15" fmla="*/ 68 h 68"/>
                <a:gd name="T16" fmla="*/ 48 w 115"/>
                <a:gd name="T17" fmla="*/ 66 h 68"/>
                <a:gd name="T18" fmla="*/ 36 w 115"/>
                <a:gd name="T19" fmla="*/ 63 h 68"/>
                <a:gd name="T20" fmla="*/ 24 w 115"/>
                <a:gd name="T21" fmla="*/ 56 h 68"/>
                <a:gd name="T22" fmla="*/ 15 w 115"/>
                <a:gd name="T23" fmla="*/ 48 h 68"/>
                <a:gd name="T24" fmla="*/ 7 w 115"/>
                <a:gd name="T25" fmla="*/ 38 h 68"/>
                <a:gd name="T26" fmla="*/ 3 w 115"/>
                <a:gd name="T27" fmla="*/ 25 h 68"/>
                <a:gd name="T28" fmla="*/ 0 w 115"/>
                <a:gd name="T29" fmla="*/ 12 h 68"/>
                <a:gd name="T30" fmla="*/ 1 w 115"/>
                <a:gd name="T31" fmla="*/ 0 h 68"/>
                <a:gd name="T32" fmla="*/ 58 w 115"/>
                <a:gd name="T33" fmla="*/ 10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"/>
                <a:gd name="T52" fmla="*/ 0 h 68"/>
                <a:gd name="T53" fmla="*/ 115 w 115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" h="68">
                  <a:moveTo>
                    <a:pt x="58" y="10"/>
                  </a:moveTo>
                  <a:lnTo>
                    <a:pt x="115" y="20"/>
                  </a:lnTo>
                  <a:lnTo>
                    <a:pt x="111" y="32"/>
                  </a:lnTo>
                  <a:lnTo>
                    <a:pt x="105" y="44"/>
                  </a:lnTo>
                  <a:lnTo>
                    <a:pt x="96" y="53"/>
                  </a:lnTo>
                  <a:lnTo>
                    <a:pt x="86" y="61"/>
                  </a:lnTo>
                  <a:lnTo>
                    <a:pt x="74" y="65"/>
                  </a:lnTo>
                  <a:lnTo>
                    <a:pt x="60" y="68"/>
                  </a:lnTo>
                  <a:lnTo>
                    <a:pt x="48" y="66"/>
                  </a:lnTo>
                  <a:lnTo>
                    <a:pt x="36" y="63"/>
                  </a:lnTo>
                  <a:lnTo>
                    <a:pt x="24" y="56"/>
                  </a:lnTo>
                  <a:lnTo>
                    <a:pt x="15" y="48"/>
                  </a:lnTo>
                  <a:lnTo>
                    <a:pt x="7" y="38"/>
                  </a:lnTo>
                  <a:lnTo>
                    <a:pt x="3" y="25"/>
                  </a:lnTo>
                  <a:lnTo>
                    <a:pt x="0" y="12"/>
                  </a:lnTo>
                  <a:lnTo>
                    <a:pt x="1" y="0"/>
                  </a:lnTo>
                  <a:lnTo>
                    <a:pt x="5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1" name="Freeform 896"/>
            <p:cNvSpPr>
              <a:spLocks/>
            </p:cNvSpPr>
            <p:nvPr/>
          </p:nvSpPr>
          <p:spPr bwMode="auto">
            <a:xfrm>
              <a:off x="3665" y="2116"/>
              <a:ext cx="21" cy="16"/>
            </a:xfrm>
            <a:custGeom>
              <a:avLst/>
              <a:gdLst>
                <a:gd name="T0" fmla="*/ 115 w 115"/>
                <a:gd name="T1" fmla="*/ 20 h 68"/>
                <a:gd name="T2" fmla="*/ 111 w 115"/>
                <a:gd name="T3" fmla="*/ 32 h 68"/>
                <a:gd name="T4" fmla="*/ 105 w 115"/>
                <a:gd name="T5" fmla="*/ 44 h 68"/>
                <a:gd name="T6" fmla="*/ 96 w 115"/>
                <a:gd name="T7" fmla="*/ 53 h 68"/>
                <a:gd name="T8" fmla="*/ 86 w 115"/>
                <a:gd name="T9" fmla="*/ 61 h 68"/>
                <a:gd name="T10" fmla="*/ 74 w 115"/>
                <a:gd name="T11" fmla="*/ 65 h 68"/>
                <a:gd name="T12" fmla="*/ 60 w 115"/>
                <a:gd name="T13" fmla="*/ 68 h 68"/>
                <a:gd name="T14" fmla="*/ 48 w 115"/>
                <a:gd name="T15" fmla="*/ 66 h 68"/>
                <a:gd name="T16" fmla="*/ 36 w 115"/>
                <a:gd name="T17" fmla="*/ 63 h 68"/>
                <a:gd name="T18" fmla="*/ 24 w 115"/>
                <a:gd name="T19" fmla="*/ 56 h 68"/>
                <a:gd name="T20" fmla="*/ 15 w 115"/>
                <a:gd name="T21" fmla="*/ 48 h 68"/>
                <a:gd name="T22" fmla="*/ 7 w 115"/>
                <a:gd name="T23" fmla="*/ 38 h 68"/>
                <a:gd name="T24" fmla="*/ 3 w 115"/>
                <a:gd name="T25" fmla="*/ 25 h 68"/>
                <a:gd name="T26" fmla="*/ 0 w 115"/>
                <a:gd name="T27" fmla="*/ 12 h 68"/>
                <a:gd name="T28" fmla="*/ 1 w 115"/>
                <a:gd name="T29" fmla="*/ 0 h 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68"/>
                <a:gd name="T47" fmla="*/ 115 w 115"/>
                <a:gd name="T48" fmla="*/ 68 h 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68">
                  <a:moveTo>
                    <a:pt x="115" y="20"/>
                  </a:moveTo>
                  <a:lnTo>
                    <a:pt x="111" y="32"/>
                  </a:lnTo>
                  <a:lnTo>
                    <a:pt x="105" y="44"/>
                  </a:lnTo>
                  <a:lnTo>
                    <a:pt x="96" y="53"/>
                  </a:lnTo>
                  <a:lnTo>
                    <a:pt x="86" y="61"/>
                  </a:lnTo>
                  <a:lnTo>
                    <a:pt x="74" y="65"/>
                  </a:lnTo>
                  <a:lnTo>
                    <a:pt x="60" y="68"/>
                  </a:lnTo>
                  <a:lnTo>
                    <a:pt x="48" y="66"/>
                  </a:lnTo>
                  <a:lnTo>
                    <a:pt x="36" y="63"/>
                  </a:lnTo>
                  <a:lnTo>
                    <a:pt x="24" y="56"/>
                  </a:lnTo>
                  <a:lnTo>
                    <a:pt x="15" y="48"/>
                  </a:lnTo>
                  <a:lnTo>
                    <a:pt x="7" y="38"/>
                  </a:lnTo>
                  <a:lnTo>
                    <a:pt x="3" y="25"/>
                  </a:lnTo>
                  <a:lnTo>
                    <a:pt x="0" y="12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2" name="Freeform 897"/>
            <p:cNvSpPr>
              <a:spLocks/>
            </p:cNvSpPr>
            <p:nvPr/>
          </p:nvSpPr>
          <p:spPr bwMode="auto">
            <a:xfrm>
              <a:off x="3662" y="2124"/>
              <a:ext cx="21" cy="16"/>
            </a:xfrm>
            <a:custGeom>
              <a:avLst/>
              <a:gdLst>
                <a:gd name="T0" fmla="*/ 57 w 114"/>
                <a:gd name="T1" fmla="*/ 58 h 69"/>
                <a:gd name="T2" fmla="*/ 0 w 114"/>
                <a:gd name="T3" fmla="*/ 47 h 69"/>
                <a:gd name="T4" fmla="*/ 5 w 114"/>
                <a:gd name="T5" fmla="*/ 35 h 69"/>
                <a:gd name="T6" fmla="*/ 10 w 114"/>
                <a:gd name="T7" fmla="*/ 23 h 69"/>
                <a:gd name="T8" fmla="*/ 19 w 114"/>
                <a:gd name="T9" fmla="*/ 13 h 69"/>
                <a:gd name="T10" fmla="*/ 30 w 114"/>
                <a:gd name="T11" fmla="*/ 7 h 69"/>
                <a:gd name="T12" fmla="*/ 42 w 114"/>
                <a:gd name="T13" fmla="*/ 2 h 69"/>
                <a:gd name="T14" fmla="*/ 56 w 114"/>
                <a:gd name="T15" fmla="*/ 0 h 69"/>
                <a:gd name="T16" fmla="*/ 68 w 114"/>
                <a:gd name="T17" fmla="*/ 1 h 69"/>
                <a:gd name="T18" fmla="*/ 80 w 114"/>
                <a:gd name="T19" fmla="*/ 6 h 69"/>
                <a:gd name="T20" fmla="*/ 91 w 114"/>
                <a:gd name="T21" fmla="*/ 11 h 69"/>
                <a:gd name="T22" fmla="*/ 101 w 114"/>
                <a:gd name="T23" fmla="*/ 20 h 69"/>
                <a:gd name="T24" fmla="*/ 108 w 114"/>
                <a:gd name="T25" fmla="*/ 31 h 69"/>
                <a:gd name="T26" fmla="*/ 112 w 114"/>
                <a:gd name="T27" fmla="*/ 43 h 69"/>
                <a:gd name="T28" fmla="*/ 114 w 114"/>
                <a:gd name="T29" fmla="*/ 57 h 69"/>
                <a:gd name="T30" fmla="*/ 113 w 114"/>
                <a:gd name="T31" fmla="*/ 69 h 69"/>
                <a:gd name="T32" fmla="*/ 57 w 114"/>
                <a:gd name="T33" fmla="*/ 58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"/>
                <a:gd name="T52" fmla="*/ 0 h 69"/>
                <a:gd name="T53" fmla="*/ 114 w 114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" h="69">
                  <a:moveTo>
                    <a:pt x="57" y="58"/>
                  </a:moveTo>
                  <a:lnTo>
                    <a:pt x="0" y="47"/>
                  </a:lnTo>
                  <a:lnTo>
                    <a:pt x="5" y="35"/>
                  </a:lnTo>
                  <a:lnTo>
                    <a:pt x="10" y="23"/>
                  </a:lnTo>
                  <a:lnTo>
                    <a:pt x="19" y="13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6" y="0"/>
                  </a:lnTo>
                  <a:lnTo>
                    <a:pt x="68" y="1"/>
                  </a:lnTo>
                  <a:lnTo>
                    <a:pt x="80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8" y="31"/>
                  </a:lnTo>
                  <a:lnTo>
                    <a:pt x="112" y="43"/>
                  </a:lnTo>
                  <a:lnTo>
                    <a:pt x="114" y="57"/>
                  </a:lnTo>
                  <a:lnTo>
                    <a:pt x="113" y="69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3" name="Freeform 898"/>
            <p:cNvSpPr>
              <a:spLocks/>
            </p:cNvSpPr>
            <p:nvPr/>
          </p:nvSpPr>
          <p:spPr bwMode="auto">
            <a:xfrm>
              <a:off x="3662" y="2124"/>
              <a:ext cx="21" cy="16"/>
            </a:xfrm>
            <a:custGeom>
              <a:avLst/>
              <a:gdLst>
                <a:gd name="T0" fmla="*/ 0 w 114"/>
                <a:gd name="T1" fmla="*/ 47 h 69"/>
                <a:gd name="T2" fmla="*/ 5 w 114"/>
                <a:gd name="T3" fmla="*/ 35 h 69"/>
                <a:gd name="T4" fmla="*/ 10 w 114"/>
                <a:gd name="T5" fmla="*/ 23 h 69"/>
                <a:gd name="T6" fmla="*/ 19 w 114"/>
                <a:gd name="T7" fmla="*/ 13 h 69"/>
                <a:gd name="T8" fmla="*/ 30 w 114"/>
                <a:gd name="T9" fmla="*/ 7 h 69"/>
                <a:gd name="T10" fmla="*/ 42 w 114"/>
                <a:gd name="T11" fmla="*/ 2 h 69"/>
                <a:gd name="T12" fmla="*/ 56 w 114"/>
                <a:gd name="T13" fmla="*/ 0 h 69"/>
                <a:gd name="T14" fmla="*/ 68 w 114"/>
                <a:gd name="T15" fmla="*/ 1 h 69"/>
                <a:gd name="T16" fmla="*/ 80 w 114"/>
                <a:gd name="T17" fmla="*/ 6 h 69"/>
                <a:gd name="T18" fmla="*/ 91 w 114"/>
                <a:gd name="T19" fmla="*/ 11 h 69"/>
                <a:gd name="T20" fmla="*/ 101 w 114"/>
                <a:gd name="T21" fmla="*/ 20 h 69"/>
                <a:gd name="T22" fmla="*/ 108 w 114"/>
                <a:gd name="T23" fmla="*/ 31 h 69"/>
                <a:gd name="T24" fmla="*/ 112 w 114"/>
                <a:gd name="T25" fmla="*/ 43 h 69"/>
                <a:gd name="T26" fmla="*/ 114 w 114"/>
                <a:gd name="T27" fmla="*/ 57 h 69"/>
                <a:gd name="T28" fmla="*/ 113 w 114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69"/>
                <a:gd name="T47" fmla="*/ 114 w 114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69">
                  <a:moveTo>
                    <a:pt x="0" y="47"/>
                  </a:moveTo>
                  <a:lnTo>
                    <a:pt x="5" y="35"/>
                  </a:lnTo>
                  <a:lnTo>
                    <a:pt x="10" y="23"/>
                  </a:lnTo>
                  <a:lnTo>
                    <a:pt x="19" y="13"/>
                  </a:lnTo>
                  <a:lnTo>
                    <a:pt x="30" y="7"/>
                  </a:lnTo>
                  <a:lnTo>
                    <a:pt x="42" y="2"/>
                  </a:lnTo>
                  <a:lnTo>
                    <a:pt x="56" y="0"/>
                  </a:lnTo>
                  <a:lnTo>
                    <a:pt x="68" y="1"/>
                  </a:lnTo>
                  <a:lnTo>
                    <a:pt x="80" y="6"/>
                  </a:lnTo>
                  <a:lnTo>
                    <a:pt x="91" y="11"/>
                  </a:lnTo>
                  <a:lnTo>
                    <a:pt x="101" y="20"/>
                  </a:lnTo>
                  <a:lnTo>
                    <a:pt x="108" y="31"/>
                  </a:lnTo>
                  <a:lnTo>
                    <a:pt x="112" y="43"/>
                  </a:lnTo>
                  <a:lnTo>
                    <a:pt x="114" y="57"/>
                  </a:lnTo>
                  <a:lnTo>
                    <a:pt x="113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4" name="Freeform 899"/>
            <p:cNvSpPr>
              <a:spLocks/>
            </p:cNvSpPr>
            <p:nvPr/>
          </p:nvSpPr>
          <p:spPr bwMode="auto">
            <a:xfrm>
              <a:off x="3662" y="2135"/>
              <a:ext cx="21" cy="8"/>
            </a:xfrm>
            <a:custGeom>
              <a:avLst/>
              <a:gdLst>
                <a:gd name="T0" fmla="*/ 116 w 116"/>
                <a:gd name="T1" fmla="*/ 22 h 39"/>
                <a:gd name="T2" fmla="*/ 60 w 116"/>
                <a:gd name="T3" fmla="*/ 11 h 39"/>
                <a:gd name="T4" fmla="*/ 3 w 116"/>
                <a:gd name="T5" fmla="*/ 0 h 39"/>
                <a:gd name="T6" fmla="*/ 0 w 116"/>
                <a:gd name="T7" fmla="*/ 16 h 39"/>
                <a:gd name="T8" fmla="*/ 56 w 116"/>
                <a:gd name="T9" fmla="*/ 28 h 39"/>
                <a:gd name="T10" fmla="*/ 113 w 116"/>
                <a:gd name="T11" fmla="*/ 39 h 39"/>
                <a:gd name="T12" fmla="*/ 116 w 116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6" y="22"/>
                  </a:moveTo>
                  <a:lnTo>
                    <a:pt x="60" y="11"/>
                  </a:lnTo>
                  <a:lnTo>
                    <a:pt x="3" y="0"/>
                  </a:lnTo>
                  <a:lnTo>
                    <a:pt x="0" y="16"/>
                  </a:lnTo>
                  <a:lnTo>
                    <a:pt x="56" y="28"/>
                  </a:lnTo>
                  <a:lnTo>
                    <a:pt x="113" y="39"/>
                  </a:lnTo>
                  <a:lnTo>
                    <a:pt x="11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5" name="Freeform 900"/>
            <p:cNvSpPr>
              <a:spLocks/>
            </p:cNvSpPr>
            <p:nvPr/>
          </p:nvSpPr>
          <p:spPr bwMode="auto">
            <a:xfrm>
              <a:off x="3662" y="2135"/>
              <a:ext cx="21" cy="8"/>
            </a:xfrm>
            <a:custGeom>
              <a:avLst/>
              <a:gdLst>
                <a:gd name="T0" fmla="*/ 116 w 116"/>
                <a:gd name="T1" fmla="*/ 22 h 39"/>
                <a:gd name="T2" fmla="*/ 60 w 116"/>
                <a:gd name="T3" fmla="*/ 11 h 39"/>
                <a:gd name="T4" fmla="*/ 3 w 116"/>
                <a:gd name="T5" fmla="*/ 0 h 39"/>
                <a:gd name="T6" fmla="*/ 0 w 116"/>
                <a:gd name="T7" fmla="*/ 16 h 39"/>
                <a:gd name="T8" fmla="*/ 56 w 116"/>
                <a:gd name="T9" fmla="*/ 28 h 39"/>
                <a:gd name="T10" fmla="*/ 113 w 116"/>
                <a:gd name="T11" fmla="*/ 39 h 39"/>
                <a:gd name="T12" fmla="*/ 116 w 116"/>
                <a:gd name="T13" fmla="*/ 22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39"/>
                <a:gd name="T23" fmla="*/ 116 w 116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39">
                  <a:moveTo>
                    <a:pt x="116" y="22"/>
                  </a:moveTo>
                  <a:lnTo>
                    <a:pt x="60" y="11"/>
                  </a:lnTo>
                  <a:lnTo>
                    <a:pt x="3" y="0"/>
                  </a:lnTo>
                  <a:lnTo>
                    <a:pt x="0" y="16"/>
                  </a:lnTo>
                  <a:lnTo>
                    <a:pt x="56" y="28"/>
                  </a:lnTo>
                  <a:lnTo>
                    <a:pt x="113" y="39"/>
                  </a:lnTo>
                  <a:lnTo>
                    <a:pt x="11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6" name="Freeform 901"/>
            <p:cNvSpPr>
              <a:spLocks/>
            </p:cNvSpPr>
            <p:nvPr/>
          </p:nvSpPr>
          <p:spPr bwMode="auto">
            <a:xfrm>
              <a:off x="3673" y="2141"/>
              <a:ext cx="10" cy="4"/>
            </a:xfrm>
            <a:custGeom>
              <a:avLst/>
              <a:gdLst>
                <a:gd name="T0" fmla="*/ 0 w 57"/>
                <a:gd name="T1" fmla="*/ 0 h 16"/>
                <a:gd name="T2" fmla="*/ 57 w 57"/>
                <a:gd name="T3" fmla="*/ 11 h 16"/>
                <a:gd name="T4" fmla="*/ 56 w 57"/>
                <a:gd name="T5" fmla="*/ 16 h 16"/>
                <a:gd name="T6" fmla="*/ 0 w 57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6"/>
                <a:gd name="T14" fmla="*/ 57 w 57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6">
                  <a:moveTo>
                    <a:pt x="0" y="0"/>
                  </a:moveTo>
                  <a:lnTo>
                    <a:pt x="57" y="11"/>
                  </a:lnTo>
                  <a:lnTo>
                    <a:pt x="5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7" name="Line 902"/>
            <p:cNvSpPr>
              <a:spLocks noChangeShapeType="1"/>
            </p:cNvSpPr>
            <p:nvPr/>
          </p:nvSpPr>
          <p:spPr bwMode="auto">
            <a:xfrm flipH="1">
              <a:off x="3683" y="2143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8" name="Freeform 903"/>
            <p:cNvSpPr>
              <a:spLocks/>
            </p:cNvSpPr>
            <p:nvPr/>
          </p:nvSpPr>
          <p:spPr bwMode="auto">
            <a:xfrm>
              <a:off x="3651" y="2137"/>
              <a:ext cx="32" cy="55"/>
            </a:xfrm>
            <a:custGeom>
              <a:avLst/>
              <a:gdLst>
                <a:gd name="T0" fmla="*/ 174 w 174"/>
                <a:gd name="T1" fmla="*/ 33 h 243"/>
                <a:gd name="T2" fmla="*/ 118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5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8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5" y="226"/>
                  </a:lnTo>
                  <a:lnTo>
                    <a:pt x="111" y="243"/>
                  </a:lnTo>
                  <a:lnTo>
                    <a:pt x="17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9" name="Freeform 904"/>
            <p:cNvSpPr>
              <a:spLocks/>
            </p:cNvSpPr>
            <p:nvPr/>
          </p:nvSpPr>
          <p:spPr bwMode="auto">
            <a:xfrm>
              <a:off x="3651" y="2137"/>
              <a:ext cx="32" cy="55"/>
            </a:xfrm>
            <a:custGeom>
              <a:avLst/>
              <a:gdLst>
                <a:gd name="T0" fmla="*/ 174 w 174"/>
                <a:gd name="T1" fmla="*/ 33 h 243"/>
                <a:gd name="T2" fmla="*/ 118 w 174"/>
                <a:gd name="T3" fmla="*/ 17 h 243"/>
                <a:gd name="T4" fmla="*/ 63 w 174"/>
                <a:gd name="T5" fmla="*/ 0 h 243"/>
                <a:gd name="T6" fmla="*/ 0 w 174"/>
                <a:gd name="T7" fmla="*/ 210 h 243"/>
                <a:gd name="T8" fmla="*/ 55 w 174"/>
                <a:gd name="T9" fmla="*/ 226 h 243"/>
                <a:gd name="T10" fmla="*/ 111 w 174"/>
                <a:gd name="T11" fmla="*/ 243 h 243"/>
                <a:gd name="T12" fmla="*/ 174 w 174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"/>
                <a:gd name="T22" fmla="*/ 0 h 243"/>
                <a:gd name="T23" fmla="*/ 174 w 174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" h="243">
                  <a:moveTo>
                    <a:pt x="174" y="33"/>
                  </a:moveTo>
                  <a:lnTo>
                    <a:pt x="118" y="17"/>
                  </a:lnTo>
                  <a:lnTo>
                    <a:pt x="63" y="0"/>
                  </a:lnTo>
                  <a:lnTo>
                    <a:pt x="0" y="210"/>
                  </a:lnTo>
                  <a:lnTo>
                    <a:pt x="55" y="226"/>
                  </a:lnTo>
                  <a:lnTo>
                    <a:pt x="111" y="243"/>
                  </a:lnTo>
                  <a:lnTo>
                    <a:pt x="174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0" name="Freeform 905"/>
            <p:cNvSpPr>
              <a:spLocks/>
            </p:cNvSpPr>
            <p:nvPr/>
          </p:nvSpPr>
          <p:spPr bwMode="auto">
            <a:xfrm>
              <a:off x="3661" y="2187"/>
              <a:ext cx="11" cy="6"/>
            </a:xfrm>
            <a:custGeom>
              <a:avLst/>
              <a:gdLst>
                <a:gd name="T0" fmla="*/ 0 w 56"/>
                <a:gd name="T1" fmla="*/ 0 h 25"/>
                <a:gd name="T2" fmla="*/ 56 w 56"/>
                <a:gd name="T3" fmla="*/ 17 h 25"/>
                <a:gd name="T4" fmla="*/ 52 w 56"/>
                <a:gd name="T5" fmla="*/ 25 h 25"/>
                <a:gd name="T6" fmla="*/ 0 w 56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5"/>
                <a:gd name="T14" fmla="*/ 56 w 56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5">
                  <a:moveTo>
                    <a:pt x="0" y="0"/>
                  </a:moveTo>
                  <a:lnTo>
                    <a:pt x="56" y="17"/>
                  </a:lnTo>
                  <a:lnTo>
                    <a:pt x="5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1" name="Line 906"/>
            <p:cNvSpPr>
              <a:spLocks noChangeShapeType="1"/>
            </p:cNvSpPr>
            <p:nvPr/>
          </p:nvSpPr>
          <p:spPr bwMode="auto">
            <a:xfrm flipH="1">
              <a:off x="3670" y="2192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2" name="Freeform 907"/>
            <p:cNvSpPr>
              <a:spLocks/>
            </p:cNvSpPr>
            <p:nvPr/>
          </p:nvSpPr>
          <p:spPr bwMode="auto">
            <a:xfrm>
              <a:off x="3644" y="2182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9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9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3" name="Freeform 908"/>
            <p:cNvSpPr>
              <a:spLocks/>
            </p:cNvSpPr>
            <p:nvPr/>
          </p:nvSpPr>
          <p:spPr bwMode="auto">
            <a:xfrm>
              <a:off x="3644" y="2182"/>
              <a:ext cx="26" cy="30"/>
            </a:xfrm>
            <a:custGeom>
              <a:avLst/>
              <a:gdLst>
                <a:gd name="T0" fmla="*/ 143 w 143"/>
                <a:gd name="T1" fmla="*/ 49 h 131"/>
                <a:gd name="T2" fmla="*/ 91 w 143"/>
                <a:gd name="T3" fmla="*/ 24 h 131"/>
                <a:gd name="T4" fmla="*/ 39 w 143"/>
                <a:gd name="T5" fmla="*/ 0 h 131"/>
                <a:gd name="T6" fmla="*/ 0 w 143"/>
                <a:gd name="T7" fmla="*/ 82 h 131"/>
                <a:gd name="T8" fmla="*/ 52 w 143"/>
                <a:gd name="T9" fmla="*/ 107 h 131"/>
                <a:gd name="T10" fmla="*/ 104 w 143"/>
                <a:gd name="T11" fmla="*/ 131 h 131"/>
                <a:gd name="T12" fmla="*/ 143 w 143"/>
                <a:gd name="T13" fmla="*/ 49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31"/>
                <a:gd name="T23" fmla="*/ 143 w 143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31">
                  <a:moveTo>
                    <a:pt x="143" y="49"/>
                  </a:moveTo>
                  <a:lnTo>
                    <a:pt x="91" y="24"/>
                  </a:lnTo>
                  <a:lnTo>
                    <a:pt x="39" y="0"/>
                  </a:lnTo>
                  <a:lnTo>
                    <a:pt x="0" y="82"/>
                  </a:lnTo>
                  <a:lnTo>
                    <a:pt x="52" y="107"/>
                  </a:lnTo>
                  <a:lnTo>
                    <a:pt x="104" y="131"/>
                  </a:lnTo>
                  <a:lnTo>
                    <a:pt x="143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4" name="Freeform 909"/>
            <p:cNvSpPr>
              <a:spLocks/>
            </p:cNvSpPr>
            <p:nvPr/>
          </p:nvSpPr>
          <p:spPr bwMode="auto">
            <a:xfrm>
              <a:off x="3643" y="2201"/>
              <a:ext cx="19" cy="17"/>
            </a:xfrm>
            <a:custGeom>
              <a:avLst/>
              <a:gdLst>
                <a:gd name="T0" fmla="*/ 57 w 109"/>
                <a:gd name="T1" fmla="*/ 25 h 82"/>
                <a:gd name="T2" fmla="*/ 109 w 109"/>
                <a:gd name="T3" fmla="*/ 49 h 82"/>
                <a:gd name="T4" fmla="*/ 103 w 109"/>
                <a:gd name="T5" fmla="*/ 60 h 82"/>
                <a:gd name="T6" fmla="*/ 94 w 109"/>
                <a:gd name="T7" fmla="*/ 69 h 82"/>
                <a:gd name="T8" fmla="*/ 83 w 109"/>
                <a:gd name="T9" fmla="*/ 77 h 82"/>
                <a:gd name="T10" fmla="*/ 71 w 109"/>
                <a:gd name="T11" fmla="*/ 81 h 82"/>
                <a:gd name="T12" fmla="*/ 57 w 109"/>
                <a:gd name="T13" fmla="*/ 82 h 82"/>
                <a:gd name="T14" fmla="*/ 45 w 109"/>
                <a:gd name="T15" fmla="*/ 81 h 82"/>
                <a:gd name="T16" fmla="*/ 33 w 109"/>
                <a:gd name="T17" fmla="*/ 77 h 82"/>
                <a:gd name="T18" fmla="*/ 22 w 109"/>
                <a:gd name="T19" fmla="*/ 70 h 82"/>
                <a:gd name="T20" fmla="*/ 13 w 109"/>
                <a:gd name="T21" fmla="*/ 61 h 82"/>
                <a:gd name="T22" fmla="*/ 5 w 109"/>
                <a:gd name="T23" fmla="*/ 50 h 82"/>
                <a:gd name="T24" fmla="*/ 1 w 109"/>
                <a:gd name="T25" fmla="*/ 38 h 82"/>
                <a:gd name="T26" fmla="*/ 0 w 109"/>
                <a:gd name="T27" fmla="*/ 25 h 82"/>
                <a:gd name="T28" fmla="*/ 1 w 109"/>
                <a:gd name="T29" fmla="*/ 12 h 82"/>
                <a:gd name="T30" fmla="*/ 5 w 109"/>
                <a:gd name="T31" fmla="*/ 0 h 82"/>
                <a:gd name="T32" fmla="*/ 57 w 109"/>
                <a:gd name="T33" fmla="*/ 25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"/>
                <a:gd name="T52" fmla="*/ 0 h 82"/>
                <a:gd name="T53" fmla="*/ 109 w 109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" h="82">
                  <a:moveTo>
                    <a:pt x="57" y="25"/>
                  </a:moveTo>
                  <a:lnTo>
                    <a:pt x="109" y="49"/>
                  </a:ln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7" y="82"/>
                  </a:lnTo>
                  <a:lnTo>
                    <a:pt x="45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5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5" y="0"/>
                  </a:lnTo>
                  <a:lnTo>
                    <a:pt x="5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5" name="Freeform 910"/>
            <p:cNvSpPr>
              <a:spLocks/>
            </p:cNvSpPr>
            <p:nvPr/>
          </p:nvSpPr>
          <p:spPr bwMode="auto">
            <a:xfrm>
              <a:off x="3643" y="2201"/>
              <a:ext cx="19" cy="17"/>
            </a:xfrm>
            <a:custGeom>
              <a:avLst/>
              <a:gdLst>
                <a:gd name="T0" fmla="*/ 109 w 109"/>
                <a:gd name="T1" fmla="*/ 49 h 82"/>
                <a:gd name="T2" fmla="*/ 103 w 109"/>
                <a:gd name="T3" fmla="*/ 60 h 82"/>
                <a:gd name="T4" fmla="*/ 94 w 109"/>
                <a:gd name="T5" fmla="*/ 69 h 82"/>
                <a:gd name="T6" fmla="*/ 83 w 109"/>
                <a:gd name="T7" fmla="*/ 77 h 82"/>
                <a:gd name="T8" fmla="*/ 71 w 109"/>
                <a:gd name="T9" fmla="*/ 81 h 82"/>
                <a:gd name="T10" fmla="*/ 57 w 109"/>
                <a:gd name="T11" fmla="*/ 82 h 82"/>
                <a:gd name="T12" fmla="*/ 45 w 109"/>
                <a:gd name="T13" fmla="*/ 81 h 82"/>
                <a:gd name="T14" fmla="*/ 33 w 109"/>
                <a:gd name="T15" fmla="*/ 77 h 82"/>
                <a:gd name="T16" fmla="*/ 22 w 109"/>
                <a:gd name="T17" fmla="*/ 70 h 82"/>
                <a:gd name="T18" fmla="*/ 13 w 109"/>
                <a:gd name="T19" fmla="*/ 61 h 82"/>
                <a:gd name="T20" fmla="*/ 5 w 109"/>
                <a:gd name="T21" fmla="*/ 50 h 82"/>
                <a:gd name="T22" fmla="*/ 1 w 109"/>
                <a:gd name="T23" fmla="*/ 38 h 82"/>
                <a:gd name="T24" fmla="*/ 0 w 109"/>
                <a:gd name="T25" fmla="*/ 25 h 82"/>
                <a:gd name="T26" fmla="*/ 1 w 109"/>
                <a:gd name="T27" fmla="*/ 12 h 82"/>
                <a:gd name="T28" fmla="*/ 5 w 109"/>
                <a:gd name="T29" fmla="*/ 0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9"/>
                <a:gd name="T46" fmla="*/ 0 h 82"/>
                <a:gd name="T47" fmla="*/ 109 w 109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9" h="82">
                  <a:moveTo>
                    <a:pt x="109" y="49"/>
                  </a:moveTo>
                  <a:lnTo>
                    <a:pt x="103" y="60"/>
                  </a:lnTo>
                  <a:lnTo>
                    <a:pt x="94" y="69"/>
                  </a:lnTo>
                  <a:lnTo>
                    <a:pt x="83" y="77"/>
                  </a:lnTo>
                  <a:lnTo>
                    <a:pt x="71" y="81"/>
                  </a:lnTo>
                  <a:lnTo>
                    <a:pt x="57" y="82"/>
                  </a:lnTo>
                  <a:lnTo>
                    <a:pt x="45" y="81"/>
                  </a:lnTo>
                  <a:lnTo>
                    <a:pt x="33" y="77"/>
                  </a:lnTo>
                  <a:lnTo>
                    <a:pt x="22" y="70"/>
                  </a:lnTo>
                  <a:lnTo>
                    <a:pt x="13" y="61"/>
                  </a:lnTo>
                  <a:lnTo>
                    <a:pt x="5" y="50"/>
                  </a:lnTo>
                  <a:lnTo>
                    <a:pt x="1" y="38"/>
                  </a:lnTo>
                  <a:lnTo>
                    <a:pt x="0" y="25"/>
                  </a:lnTo>
                  <a:lnTo>
                    <a:pt x="1" y="12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6" name="Freeform 911"/>
            <p:cNvSpPr>
              <a:spLocks/>
            </p:cNvSpPr>
            <p:nvPr/>
          </p:nvSpPr>
          <p:spPr bwMode="auto">
            <a:xfrm>
              <a:off x="3637" y="2211"/>
              <a:ext cx="20" cy="17"/>
            </a:xfrm>
            <a:custGeom>
              <a:avLst/>
              <a:gdLst>
                <a:gd name="T0" fmla="*/ 52 w 110"/>
                <a:gd name="T1" fmla="*/ 58 h 82"/>
                <a:gd name="T2" fmla="*/ 0 w 110"/>
                <a:gd name="T3" fmla="*/ 33 h 82"/>
                <a:gd name="T4" fmla="*/ 6 w 110"/>
                <a:gd name="T5" fmla="*/ 22 h 82"/>
                <a:gd name="T6" fmla="*/ 15 w 110"/>
                <a:gd name="T7" fmla="*/ 13 h 82"/>
                <a:gd name="T8" fmla="*/ 26 w 110"/>
                <a:gd name="T9" fmla="*/ 7 h 82"/>
                <a:gd name="T10" fmla="*/ 37 w 110"/>
                <a:gd name="T11" fmla="*/ 2 h 82"/>
                <a:gd name="T12" fmla="*/ 51 w 110"/>
                <a:gd name="T13" fmla="*/ 0 h 82"/>
                <a:gd name="T14" fmla="*/ 64 w 110"/>
                <a:gd name="T15" fmla="*/ 1 h 82"/>
                <a:gd name="T16" fmla="*/ 76 w 110"/>
                <a:gd name="T17" fmla="*/ 6 h 82"/>
                <a:gd name="T18" fmla="*/ 87 w 110"/>
                <a:gd name="T19" fmla="*/ 12 h 82"/>
                <a:gd name="T20" fmla="*/ 96 w 110"/>
                <a:gd name="T21" fmla="*/ 21 h 82"/>
                <a:gd name="T22" fmla="*/ 103 w 110"/>
                <a:gd name="T23" fmla="*/ 32 h 82"/>
                <a:gd name="T24" fmla="*/ 107 w 110"/>
                <a:gd name="T25" fmla="*/ 43 h 82"/>
                <a:gd name="T26" fmla="*/ 110 w 110"/>
                <a:gd name="T27" fmla="*/ 57 h 82"/>
                <a:gd name="T28" fmla="*/ 109 w 110"/>
                <a:gd name="T29" fmla="*/ 70 h 82"/>
                <a:gd name="T30" fmla="*/ 104 w 110"/>
                <a:gd name="T31" fmla="*/ 82 h 82"/>
                <a:gd name="T32" fmla="*/ 52 w 110"/>
                <a:gd name="T33" fmla="*/ 58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2"/>
                <a:gd name="T53" fmla="*/ 110 w 110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2">
                  <a:moveTo>
                    <a:pt x="52" y="58"/>
                  </a:moveTo>
                  <a:lnTo>
                    <a:pt x="0" y="33"/>
                  </a:lnTo>
                  <a:lnTo>
                    <a:pt x="6" y="22"/>
                  </a:lnTo>
                  <a:lnTo>
                    <a:pt x="15" y="13"/>
                  </a:lnTo>
                  <a:lnTo>
                    <a:pt x="26" y="7"/>
                  </a:lnTo>
                  <a:lnTo>
                    <a:pt x="37" y="2"/>
                  </a:lnTo>
                  <a:lnTo>
                    <a:pt x="51" y="0"/>
                  </a:lnTo>
                  <a:lnTo>
                    <a:pt x="64" y="1"/>
                  </a:lnTo>
                  <a:lnTo>
                    <a:pt x="76" y="6"/>
                  </a:lnTo>
                  <a:lnTo>
                    <a:pt x="87" y="12"/>
                  </a:lnTo>
                  <a:lnTo>
                    <a:pt x="96" y="21"/>
                  </a:lnTo>
                  <a:lnTo>
                    <a:pt x="103" y="32"/>
                  </a:lnTo>
                  <a:lnTo>
                    <a:pt x="107" y="43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7" name="Freeform 912"/>
            <p:cNvSpPr>
              <a:spLocks/>
            </p:cNvSpPr>
            <p:nvPr/>
          </p:nvSpPr>
          <p:spPr bwMode="auto">
            <a:xfrm>
              <a:off x="3637" y="2211"/>
              <a:ext cx="20" cy="17"/>
            </a:xfrm>
            <a:custGeom>
              <a:avLst/>
              <a:gdLst>
                <a:gd name="T0" fmla="*/ 0 w 110"/>
                <a:gd name="T1" fmla="*/ 33 h 82"/>
                <a:gd name="T2" fmla="*/ 6 w 110"/>
                <a:gd name="T3" fmla="*/ 22 h 82"/>
                <a:gd name="T4" fmla="*/ 15 w 110"/>
                <a:gd name="T5" fmla="*/ 13 h 82"/>
                <a:gd name="T6" fmla="*/ 26 w 110"/>
                <a:gd name="T7" fmla="*/ 7 h 82"/>
                <a:gd name="T8" fmla="*/ 37 w 110"/>
                <a:gd name="T9" fmla="*/ 2 h 82"/>
                <a:gd name="T10" fmla="*/ 51 w 110"/>
                <a:gd name="T11" fmla="*/ 0 h 82"/>
                <a:gd name="T12" fmla="*/ 64 w 110"/>
                <a:gd name="T13" fmla="*/ 1 h 82"/>
                <a:gd name="T14" fmla="*/ 76 w 110"/>
                <a:gd name="T15" fmla="*/ 6 h 82"/>
                <a:gd name="T16" fmla="*/ 87 w 110"/>
                <a:gd name="T17" fmla="*/ 12 h 82"/>
                <a:gd name="T18" fmla="*/ 96 w 110"/>
                <a:gd name="T19" fmla="*/ 21 h 82"/>
                <a:gd name="T20" fmla="*/ 103 w 110"/>
                <a:gd name="T21" fmla="*/ 32 h 82"/>
                <a:gd name="T22" fmla="*/ 107 w 110"/>
                <a:gd name="T23" fmla="*/ 43 h 82"/>
                <a:gd name="T24" fmla="*/ 110 w 110"/>
                <a:gd name="T25" fmla="*/ 57 h 82"/>
                <a:gd name="T26" fmla="*/ 109 w 110"/>
                <a:gd name="T27" fmla="*/ 70 h 82"/>
                <a:gd name="T28" fmla="*/ 104 w 110"/>
                <a:gd name="T29" fmla="*/ 82 h 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82"/>
                <a:gd name="T47" fmla="*/ 110 w 110"/>
                <a:gd name="T48" fmla="*/ 82 h 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82">
                  <a:moveTo>
                    <a:pt x="0" y="33"/>
                  </a:moveTo>
                  <a:lnTo>
                    <a:pt x="6" y="22"/>
                  </a:lnTo>
                  <a:lnTo>
                    <a:pt x="15" y="13"/>
                  </a:lnTo>
                  <a:lnTo>
                    <a:pt x="26" y="7"/>
                  </a:lnTo>
                  <a:lnTo>
                    <a:pt x="37" y="2"/>
                  </a:lnTo>
                  <a:lnTo>
                    <a:pt x="51" y="0"/>
                  </a:lnTo>
                  <a:lnTo>
                    <a:pt x="64" y="1"/>
                  </a:lnTo>
                  <a:lnTo>
                    <a:pt x="76" y="6"/>
                  </a:lnTo>
                  <a:lnTo>
                    <a:pt x="87" y="12"/>
                  </a:lnTo>
                  <a:lnTo>
                    <a:pt x="96" y="21"/>
                  </a:lnTo>
                  <a:lnTo>
                    <a:pt x="103" y="32"/>
                  </a:lnTo>
                  <a:lnTo>
                    <a:pt x="107" y="43"/>
                  </a:lnTo>
                  <a:lnTo>
                    <a:pt x="110" y="57"/>
                  </a:lnTo>
                  <a:lnTo>
                    <a:pt x="109" y="70"/>
                  </a:lnTo>
                  <a:lnTo>
                    <a:pt x="104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8" name="Freeform 913"/>
            <p:cNvSpPr>
              <a:spLocks/>
            </p:cNvSpPr>
            <p:nvPr/>
          </p:nvSpPr>
          <p:spPr bwMode="auto">
            <a:xfrm>
              <a:off x="3635" y="2217"/>
              <a:ext cx="22" cy="17"/>
            </a:xfrm>
            <a:custGeom>
              <a:avLst/>
              <a:gdLst>
                <a:gd name="T0" fmla="*/ 116 w 116"/>
                <a:gd name="T1" fmla="*/ 49 h 76"/>
                <a:gd name="T2" fmla="*/ 64 w 116"/>
                <a:gd name="T3" fmla="*/ 25 h 76"/>
                <a:gd name="T4" fmla="*/ 12 w 116"/>
                <a:gd name="T5" fmla="*/ 0 h 76"/>
                <a:gd name="T6" fmla="*/ 0 w 116"/>
                <a:gd name="T7" fmla="*/ 27 h 76"/>
                <a:gd name="T8" fmla="*/ 52 w 116"/>
                <a:gd name="T9" fmla="*/ 52 h 76"/>
                <a:gd name="T10" fmla="*/ 104 w 116"/>
                <a:gd name="T11" fmla="*/ 76 h 76"/>
                <a:gd name="T12" fmla="*/ 116 w 116"/>
                <a:gd name="T13" fmla="*/ 49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76"/>
                <a:gd name="T23" fmla="*/ 116 w 116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76">
                  <a:moveTo>
                    <a:pt x="116" y="49"/>
                  </a:moveTo>
                  <a:lnTo>
                    <a:pt x="64" y="25"/>
                  </a:lnTo>
                  <a:lnTo>
                    <a:pt x="12" y="0"/>
                  </a:lnTo>
                  <a:lnTo>
                    <a:pt x="0" y="27"/>
                  </a:lnTo>
                  <a:lnTo>
                    <a:pt x="52" y="52"/>
                  </a:lnTo>
                  <a:lnTo>
                    <a:pt x="104" y="76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9" name="Freeform 914"/>
            <p:cNvSpPr>
              <a:spLocks/>
            </p:cNvSpPr>
            <p:nvPr/>
          </p:nvSpPr>
          <p:spPr bwMode="auto">
            <a:xfrm>
              <a:off x="3635" y="2217"/>
              <a:ext cx="22" cy="17"/>
            </a:xfrm>
            <a:custGeom>
              <a:avLst/>
              <a:gdLst>
                <a:gd name="T0" fmla="*/ 116 w 116"/>
                <a:gd name="T1" fmla="*/ 49 h 76"/>
                <a:gd name="T2" fmla="*/ 64 w 116"/>
                <a:gd name="T3" fmla="*/ 25 h 76"/>
                <a:gd name="T4" fmla="*/ 12 w 116"/>
                <a:gd name="T5" fmla="*/ 0 h 76"/>
                <a:gd name="T6" fmla="*/ 0 w 116"/>
                <a:gd name="T7" fmla="*/ 27 h 76"/>
                <a:gd name="T8" fmla="*/ 52 w 116"/>
                <a:gd name="T9" fmla="*/ 52 h 76"/>
                <a:gd name="T10" fmla="*/ 104 w 116"/>
                <a:gd name="T11" fmla="*/ 76 h 76"/>
                <a:gd name="T12" fmla="*/ 116 w 116"/>
                <a:gd name="T13" fmla="*/ 49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76"/>
                <a:gd name="T23" fmla="*/ 116 w 116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76">
                  <a:moveTo>
                    <a:pt x="116" y="49"/>
                  </a:moveTo>
                  <a:lnTo>
                    <a:pt x="64" y="25"/>
                  </a:lnTo>
                  <a:lnTo>
                    <a:pt x="12" y="0"/>
                  </a:lnTo>
                  <a:lnTo>
                    <a:pt x="0" y="27"/>
                  </a:lnTo>
                  <a:lnTo>
                    <a:pt x="52" y="52"/>
                  </a:lnTo>
                  <a:lnTo>
                    <a:pt x="104" y="76"/>
                  </a:lnTo>
                  <a:lnTo>
                    <a:pt x="116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0" name="Freeform 915"/>
            <p:cNvSpPr>
              <a:spLocks/>
            </p:cNvSpPr>
            <p:nvPr/>
          </p:nvSpPr>
          <p:spPr bwMode="auto">
            <a:xfrm>
              <a:off x="3644" y="2229"/>
              <a:ext cx="11" cy="7"/>
            </a:xfrm>
            <a:custGeom>
              <a:avLst/>
              <a:gdLst>
                <a:gd name="T0" fmla="*/ 0 w 52"/>
                <a:gd name="T1" fmla="*/ 0 h 33"/>
                <a:gd name="T2" fmla="*/ 52 w 52"/>
                <a:gd name="T3" fmla="*/ 24 h 33"/>
                <a:gd name="T4" fmla="*/ 47 w 52"/>
                <a:gd name="T5" fmla="*/ 33 h 33"/>
                <a:gd name="T6" fmla="*/ 0 w 52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0" y="0"/>
                  </a:moveTo>
                  <a:lnTo>
                    <a:pt x="52" y="24"/>
                  </a:lnTo>
                  <a:lnTo>
                    <a:pt x="47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1" name="Line 916"/>
            <p:cNvSpPr>
              <a:spLocks noChangeShapeType="1"/>
            </p:cNvSpPr>
            <p:nvPr/>
          </p:nvSpPr>
          <p:spPr bwMode="auto">
            <a:xfrm flipH="1">
              <a:off x="3653" y="2234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2" name="Freeform 917"/>
            <p:cNvSpPr>
              <a:spLocks/>
            </p:cNvSpPr>
            <p:nvPr/>
          </p:nvSpPr>
          <p:spPr bwMode="auto">
            <a:xfrm>
              <a:off x="3616" y="2222"/>
              <a:ext cx="37" cy="48"/>
            </a:xfrm>
            <a:custGeom>
              <a:avLst/>
              <a:gdLst>
                <a:gd name="T0" fmla="*/ 199 w 199"/>
                <a:gd name="T1" fmla="*/ 67 h 218"/>
                <a:gd name="T2" fmla="*/ 152 w 199"/>
                <a:gd name="T3" fmla="*/ 34 h 218"/>
                <a:gd name="T4" fmla="*/ 104 w 199"/>
                <a:gd name="T5" fmla="*/ 0 h 218"/>
                <a:gd name="T6" fmla="*/ 0 w 199"/>
                <a:gd name="T7" fmla="*/ 151 h 218"/>
                <a:gd name="T8" fmla="*/ 47 w 199"/>
                <a:gd name="T9" fmla="*/ 185 h 218"/>
                <a:gd name="T10" fmla="*/ 95 w 199"/>
                <a:gd name="T11" fmla="*/ 218 h 218"/>
                <a:gd name="T12" fmla="*/ 199 w 199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18"/>
                <a:gd name="T23" fmla="*/ 199 w 19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18">
                  <a:moveTo>
                    <a:pt x="199" y="67"/>
                  </a:moveTo>
                  <a:lnTo>
                    <a:pt x="152" y="34"/>
                  </a:lnTo>
                  <a:lnTo>
                    <a:pt x="104" y="0"/>
                  </a:lnTo>
                  <a:lnTo>
                    <a:pt x="0" y="151"/>
                  </a:lnTo>
                  <a:lnTo>
                    <a:pt x="47" y="185"/>
                  </a:lnTo>
                  <a:lnTo>
                    <a:pt x="95" y="218"/>
                  </a:lnTo>
                  <a:lnTo>
                    <a:pt x="199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3" name="Freeform 918"/>
            <p:cNvSpPr>
              <a:spLocks/>
            </p:cNvSpPr>
            <p:nvPr/>
          </p:nvSpPr>
          <p:spPr bwMode="auto">
            <a:xfrm>
              <a:off x="3616" y="2222"/>
              <a:ext cx="37" cy="48"/>
            </a:xfrm>
            <a:custGeom>
              <a:avLst/>
              <a:gdLst>
                <a:gd name="T0" fmla="*/ 199 w 199"/>
                <a:gd name="T1" fmla="*/ 67 h 218"/>
                <a:gd name="T2" fmla="*/ 152 w 199"/>
                <a:gd name="T3" fmla="*/ 34 h 218"/>
                <a:gd name="T4" fmla="*/ 104 w 199"/>
                <a:gd name="T5" fmla="*/ 0 h 218"/>
                <a:gd name="T6" fmla="*/ 0 w 199"/>
                <a:gd name="T7" fmla="*/ 151 h 218"/>
                <a:gd name="T8" fmla="*/ 47 w 199"/>
                <a:gd name="T9" fmla="*/ 185 h 218"/>
                <a:gd name="T10" fmla="*/ 95 w 199"/>
                <a:gd name="T11" fmla="*/ 218 h 218"/>
                <a:gd name="T12" fmla="*/ 199 w 199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218"/>
                <a:gd name="T23" fmla="*/ 199 w 19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218">
                  <a:moveTo>
                    <a:pt x="199" y="67"/>
                  </a:moveTo>
                  <a:lnTo>
                    <a:pt x="152" y="34"/>
                  </a:lnTo>
                  <a:lnTo>
                    <a:pt x="104" y="0"/>
                  </a:lnTo>
                  <a:lnTo>
                    <a:pt x="0" y="151"/>
                  </a:lnTo>
                  <a:lnTo>
                    <a:pt x="47" y="185"/>
                  </a:lnTo>
                  <a:lnTo>
                    <a:pt x="95" y="218"/>
                  </a:lnTo>
                  <a:lnTo>
                    <a:pt x="199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4" name="Freeform 919"/>
            <p:cNvSpPr>
              <a:spLocks/>
            </p:cNvSpPr>
            <p:nvPr/>
          </p:nvSpPr>
          <p:spPr bwMode="auto">
            <a:xfrm>
              <a:off x="3624" y="2262"/>
              <a:ext cx="10" cy="10"/>
            </a:xfrm>
            <a:custGeom>
              <a:avLst/>
              <a:gdLst>
                <a:gd name="T0" fmla="*/ 0 w 48"/>
                <a:gd name="T1" fmla="*/ 0 h 42"/>
                <a:gd name="T2" fmla="*/ 48 w 48"/>
                <a:gd name="T3" fmla="*/ 33 h 42"/>
                <a:gd name="T4" fmla="*/ 39 w 48"/>
                <a:gd name="T5" fmla="*/ 42 h 42"/>
                <a:gd name="T6" fmla="*/ 0 w 48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2"/>
                <a:gd name="T14" fmla="*/ 48 w 4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2">
                  <a:moveTo>
                    <a:pt x="0" y="0"/>
                  </a:moveTo>
                  <a:lnTo>
                    <a:pt x="48" y="33"/>
                  </a:lnTo>
                  <a:lnTo>
                    <a:pt x="39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5" name="Line 920"/>
            <p:cNvSpPr>
              <a:spLocks noChangeShapeType="1"/>
            </p:cNvSpPr>
            <p:nvPr/>
          </p:nvSpPr>
          <p:spPr bwMode="auto">
            <a:xfrm flipH="1">
              <a:off x="3632" y="227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6" name="Freeform 921"/>
            <p:cNvSpPr>
              <a:spLocks/>
            </p:cNvSpPr>
            <p:nvPr/>
          </p:nvSpPr>
          <p:spPr bwMode="auto">
            <a:xfrm>
              <a:off x="3602" y="2253"/>
              <a:ext cx="30" cy="36"/>
            </a:xfrm>
            <a:custGeom>
              <a:avLst/>
              <a:gdLst>
                <a:gd name="T0" fmla="*/ 161 w 161"/>
                <a:gd name="T1" fmla="*/ 85 h 162"/>
                <a:gd name="T2" fmla="*/ 122 w 161"/>
                <a:gd name="T3" fmla="*/ 43 h 162"/>
                <a:gd name="T4" fmla="*/ 83 w 161"/>
                <a:gd name="T5" fmla="*/ 0 h 162"/>
                <a:gd name="T6" fmla="*/ 0 w 161"/>
                <a:gd name="T7" fmla="*/ 78 h 162"/>
                <a:gd name="T8" fmla="*/ 39 w 161"/>
                <a:gd name="T9" fmla="*/ 120 h 162"/>
                <a:gd name="T10" fmla="*/ 78 w 161"/>
                <a:gd name="T11" fmla="*/ 162 h 162"/>
                <a:gd name="T12" fmla="*/ 161 w 161"/>
                <a:gd name="T13" fmla="*/ 85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161" y="85"/>
                  </a:moveTo>
                  <a:lnTo>
                    <a:pt x="122" y="43"/>
                  </a:lnTo>
                  <a:lnTo>
                    <a:pt x="83" y="0"/>
                  </a:lnTo>
                  <a:lnTo>
                    <a:pt x="0" y="78"/>
                  </a:lnTo>
                  <a:lnTo>
                    <a:pt x="39" y="120"/>
                  </a:lnTo>
                  <a:lnTo>
                    <a:pt x="78" y="162"/>
                  </a:lnTo>
                  <a:lnTo>
                    <a:pt x="161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7" name="Freeform 922"/>
            <p:cNvSpPr>
              <a:spLocks/>
            </p:cNvSpPr>
            <p:nvPr/>
          </p:nvSpPr>
          <p:spPr bwMode="auto">
            <a:xfrm>
              <a:off x="3602" y="2253"/>
              <a:ext cx="30" cy="36"/>
            </a:xfrm>
            <a:custGeom>
              <a:avLst/>
              <a:gdLst>
                <a:gd name="T0" fmla="*/ 161 w 161"/>
                <a:gd name="T1" fmla="*/ 85 h 162"/>
                <a:gd name="T2" fmla="*/ 122 w 161"/>
                <a:gd name="T3" fmla="*/ 43 h 162"/>
                <a:gd name="T4" fmla="*/ 83 w 161"/>
                <a:gd name="T5" fmla="*/ 0 h 162"/>
                <a:gd name="T6" fmla="*/ 0 w 161"/>
                <a:gd name="T7" fmla="*/ 78 h 162"/>
                <a:gd name="T8" fmla="*/ 39 w 161"/>
                <a:gd name="T9" fmla="*/ 120 h 162"/>
                <a:gd name="T10" fmla="*/ 78 w 161"/>
                <a:gd name="T11" fmla="*/ 162 h 162"/>
                <a:gd name="T12" fmla="*/ 161 w 161"/>
                <a:gd name="T13" fmla="*/ 85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2"/>
                <a:gd name="T23" fmla="*/ 161 w 161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2">
                  <a:moveTo>
                    <a:pt x="161" y="85"/>
                  </a:moveTo>
                  <a:lnTo>
                    <a:pt x="122" y="43"/>
                  </a:lnTo>
                  <a:lnTo>
                    <a:pt x="83" y="0"/>
                  </a:lnTo>
                  <a:lnTo>
                    <a:pt x="0" y="78"/>
                  </a:lnTo>
                  <a:lnTo>
                    <a:pt x="39" y="120"/>
                  </a:lnTo>
                  <a:lnTo>
                    <a:pt x="78" y="162"/>
                  </a:lnTo>
                  <a:lnTo>
                    <a:pt x="161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8" name="Freeform 923"/>
            <p:cNvSpPr>
              <a:spLocks/>
            </p:cNvSpPr>
            <p:nvPr/>
          </p:nvSpPr>
          <p:spPr bwMode="auto">
            <a:xfrm>
              <a:off x="3598" y="2270"/>
              <a:ext cx="18" cy="24"/>
            </a:xfrm>
            <a:custGeom>
              <a:avLst/>
              <a:gdLst>
                <a:gd name="T0" fmla="*/ 58 w 97"/>
                <a:gd name="T1" fmla="*/ 42 h 100"/>
                <a:gd name="T2" fmla="*/ 97 w 97"/>
                <a:gd name="T3" fmla="*/ 84 h 100"/>
                <a:gd name="T4" fmla="*/ 87 w 97"/>
                <a:gd name="T5" fmla="*/ 92 h 100"/>
                <a:gd name="T6" fmla="*/ 75 w 97"/>
                <a:gd name="T7" fmla="*/ 98 h 100"/>
                <a:gd name="T8" fmla="*/ 63 w 97"/>
                <a:gd name="T9" fmla="*/ 100 h 100"/>
                <a:gd name="T10" fmla="*/ 49 w 97"/>
                <a:gd name="T11" fmla="*/ 99 h 100"/>
                <a:gd name="T12" fmla="*/ 37 w 97"/>
                <a:gd name="T13" fmla="*/ 96 h 100"/>
                <a:gd name="T14" fmla="*/ 26 w 97"/>
                <a:gd name="T15" fmla="*/ 90 h 100"/>
                <a:gd name="T16" fmla="*/ 16 w 97"/>
                <a:gd name="T17" fmla="*/ 81 h 100"/>
                <a:gd name="T18" fmla="*/ 8 w 97"/>
                <a:gd name="T19" fmla="*/ 71 h 100"/>
                <a:gd name="T20" fmla="*/ 3 w 97"/>
                <a:gd name="T21" fmla="*/ 59 h 100"/>
                <a:gd name="T22" fmla="*/ 0 w 97"/>
                <a:gd name="T23" fmla="*/ 47 h 100"/>
                <a:gd name="T24" fmla="*/ 1 w 97"/>
                <a:gd name="T25" fmla="*/ 33 h 100"/>
                <a:gd name="T26" fmla="*/ 5 w 97"/>
                <a:gd name="T27" fmla="*/ 21 h 100"/>
                <a:gd name="T28" fmla="*/ 10 w 97"/>
                <a:gd name="T29" fmla="*/ 10 h 100"/>
                <a:gd name="T30" fmla="*/ 19 w 97"/>
                <a:gd name="T31" fmla="*/ 0 h 100"/>
                <a:gd name="T32" fmla="*/ 58 w 97"/>
                <a:gd name="T33" fmla="*/ 42 h 1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100"/>
                <a:gd name="T53" fmla="*/ 97 w 97"/>
                <a:gd name="T54" fmla="*/ 100 h 1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100">
                  <a:moveTo>
                    <a:pt x="58" y="42"/>
                  </a:moveTo>
                  <a:lnTo>
                    <a:pt x="97" y="84"/>
                  </a:lnTo>
                  <a:lnTo>
                    <a:pt x="87" y="92"/>
                  </a:lnTo>
                  <a:lnTo>
                    <a:pt x="75" y="98"/>
                  </a:lnTo>
                  <a:lnTo>
                    <a:pt x="63" y="100"/>
                  </a:lnTo>
                  <a:lnTo>
                    <a:pt x="49" y="99"/>
                  </a:lnTo>
                  <a:lnTo>
                    <a:pt x="37" y="96"/>
                  </a:lnTo>
                  <a:lnTo>
                    <a:pt x="26" y="90"/>
                  </a:lnTo>
                  <a:lnTo>
                    <a:pt x="16" y="81"/>
                  </a:lnTo>
                  <a:lnTo>
                    <a:pt x="8" y="71"/>
                  </a:lnTo>
                  <a:lnTo>
                    <a:pt x="3" y="59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5" y="21"/>
                  </a:lnTo>
                  <a:lnTo>
                    <a:pt x="10" y="10"/>
                  </a:lnTo>
                  <a:lnTo>
                    <a:pt x="19" y="0"/>
                  </a:lnTo>
                  <a:lnTo>
                    <a:pt x="58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19" name="Freeform 924"/>
            <p:cNvSpPr>
              <a:spLocks/>
            </p:cNvSpPr>
            <p:nvPr/>
          </p:nvSpPr>
          <p:spPr bwMode="auto">
            <a:xfrm>
              <a:off x="3598" y="2270"/>
              <a:ext cx="18" cy="24"/>
            </a:xfrm>
            <a:custGeom>
              <a:avLst/>
              <a:gdLst>
                <a:gd name="T0" fmla="*/ 97 w 97"/>
                <a:gd name="T1" fmla="*/ 84 h 100"/>
                <a:gd name="T2" fmla="*/ 87 w 97"/>
                <a:gd name="T3" fmla="*/ 92 h 100"/>
                <a:gd name="T4" fmla="*/ 75 w 97"/>
                <a:gd name="T5" fmla="*/ 98 h 100"/>
                <a:gd name="T6" fmla="*/ 63 w 97"/>
                <a:gd name="T7" fmla="*/ 100 h 100"/>
                <a:gd name="T8" fmla="*/ 49 w 97"/>
                <a:gd name="T9" fmla="*/ 99 h 100"/>
                <a:gd name="T10" fmla="*/ 37 w 97"/>
                <a:gd name="T11" fmla="*/ 96 h 100"/>
                <a:gd name="T12" fmla="*/ 26 w 97"/>
                <a:gd name="T13" fmla="*/ 90 h 100"/>
                <a:gd name="T14" fmla="*/ 16 w 97"/>
                <a:gd name="T15" fmla="*/ 81 h 100"/>
                <a:gd name="T16" fmla="*/ 8 w 97"/>
                <a:gd name="T17" fmla="*/ 71 h 100"/>
                <a:gd name="T18" fmla="*/ 3 w 97"/>
                <a:gd name="T19" fmla="*/ 59 h 100"/>
                <a:gd name="T20" fmla="*/ 0 w 97"/>
                <a:gd name="T21" fmla="*/ 47 h 100"/>
                <a:gd name="T22" fmla="*/ 1 w 97"/>
                <a:gd name="T23" fmla="*/ 33 h 100"/>
                <a:gd name="T24" fmla="*/ 5 w 97"/>
                <a:gd name="T25" fmla="*/ 21 h 100"/>
                <a:gd name="T26" fmla="*/ 10 w 97"/>
                <a:gd name="T27" fmla="*/ 10 h 100"/>
                <a:gd name="T28" fmla="*/ 19 w 97"/>
                <a:gd name="T29" fmla="*/ 0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"/>
                <a:gd name="T46" fmla="*/ 0 h 100"/>
                <a:gd name="T47" fmla="*/ 97 w 97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" h="100">
                  <a:moveTo>
                    <a:pt x="97" y="84"/>
                  </a:moveTo>
                  <a:lnTo>
                    <a:pt x="87" y="92"/>
                  </a:lnTo>
                  <a:lnTo>
                    <a:pt x="75" y="98"/>
                  </a:lnTo>
                  <a:lnTo>
                    <a:pt x="63" y="100"/>
                  </a:lnTo>
                  <a:lnTo>
                    <a:pt x="49" y="99"/>
                  </a:lnTo>
                  <a:lnTo>
                    <a:pt x="37" y="96"/>
                  </a:lnTo>
                  <a:lnTo>
                    <a:pt x="26" y="90"/>
                  </a:lnTo>
                  <a:lnTo>
                    <a:pt x="16" y="81"/>
                  </a:lnTo>
                  <a:lnTo>
                    <a:pt x="8" y="71"/>
                  </a:lnTo>
                  <a:lnTo>
                    <a:pt x="3" y="59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5" y="21"/>
                  </a:lnTo>
                  <a:lnTo>
                    <a:pt x="10" y="10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0" name="Freeform 925"/>
            <p:cNvSpPr>
              <a:spLocks/>
            </p:cNvSpPr>
            <p:nvPr/>
          </p:nvSpPr>
          <p:spPr bwMode="auto">
            <a:xfrm>
              <a:off x="3592" y="2278"/>
              <a:ext cx="17" cy="25"/>
            </a:xfrm>
            <a:custGeom>
              <a:avLst/>
              <a:gdLst>
                <a:gd name="T0" fmla="*/ 28 w 85"/>
                <a:gd name="T1" fmla="*/ 58 h 109"/>
                <a:gd name="T2" fmla="*/ 0 w 85"/>
                <a:gd name="T3" fmla="*/ 7 h 109"/>
                <a:gd name="T4" fmla="*/ 12 w 85"/>
                <a:gd name="T5" fmla="*/ 3 h 109"/>
                <a:gd name="T6" fmla="*/ 25 w 85"/>
                <a:gd name="T7" fmla="*/ 0 h 109"/>
                <a:gd name="T8" fmla="*/ 38 w 85"/>
                <a:gd name="T9" fmla="*/ 1 h 109"/>
                <a:gd name="T10" fmla="*/ 50 w 85"/>
                <a:gd name="T11" fmla="*/ 5 h 109"/>
                <a:gd name="T12" fmla="*/ 62 w 85"/>
                <a:gd name="T13" fmla="*/ 11 h 109"/>
                <a:gd name="T14" fmla="*/ 71 w 85"/>
                <a:gd name="T15" fmla="*/ 20 h 109"/>
                <a:gd name="T16" fmla="*/ 79 w 85"/>
                <a:gd name="T17" fmla="*/ 30 h 109"/>
                <a:gd name="T18" fmla="*/ 83 w 85"/>
                <a:gd name="T19" fmla="*/ 43 h 109"/>
                <a:gd name="T20" fmla="*/ 85 w 85"/>
                <a:gd name="T21" fmla="*/ 56 h 109"/>
                <a:gd name="T22" fmla="*/ 84 w 85"/>
                <a:gd name="T23" fmla="*/ 68 h 109"/>
                <a:gd name="T24" fmla="*/ 81 w 85"/>
                <a:gd name="T25" fmla="*/ 80 h 109"/>
                <a:gd name="T26" fmla="*/ 74 w 85"/>
                <a:gd name="T27" fmla="*/ 92 h 109"/>
                <a:gd name="T28" fmla="*/ 65 w 85"/>
                <a:gd name="T29" fmla="*/ 101 h 109"/>
                <a:gd name="T30" fmla="*/ 55 w 85"/>
                <a:gd name="T31" fmla="*/ 109 h 109"/>
                <a:gd name="T32" fmla="*/ 28 w 85"/>
                <a:gd name="T33" fmla="*/ 58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5"/>
                <a:gd name="T52" fmla="*/ 0 h 109"/>
                <a:gd name="T53" fmla="*/ 85 w 8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5" h="109">
                  <a:moveTo>
                    <a:pt x="28" y="58"/>
                  </a:moveTo>
                  <a:lnTo>
                    <a:pt x="0" y="7"/>
                  </a:lnTo>
                  <a:lnTo>
                    <a:pt x="12" y="3"/>
                  </a:lnTo>
                  <a:lnTo>
                    <a:pt x="25" y="0"/>
                  </a:lnTo>
                  <a:lnTo>
                    <a:pt x="38" y="1"/>
                  </a:lnTo>
                  <a:lnTo>
                    <a:pt x="50" y="5"/>
                  </a:lnTo>
                  <a:lnTo>
                    <a:pt x="62" y="11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3" y="43"/>
                  </a:lnTo>
                  <a:lnTo>
                    <a:pt x="85" y="56"/>
                  </a:lnTo>
                  <a:lnTo>
                    <a:pt x="84" y="68"/>
                  </a:lnTo>
                  <a:lnTo>
                    <a:pt x="81" y="80"/>
                  </a:lnTo>
                  <a:lnTo>
                    <a:pt x="74" y="92"/>
                  </a:lnTo>
                  <a:lnTo>
                    <a:pt x="65" y="101"/>
                  </a:lnTo>
                  <a:lnTo>
                    <a:pt x="55" y="109"/>
                  </a:lnTo>
                  <a:lnTo>
                    <a:pt x="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1" name="Freeform 926"/>
            <p:cNvSpPr>
              <a:spLocks/>
            </p:cNvSpPr>
            <p:nvPr/>
          </p:nvSpPr>
          <p:spPr bwMode="auto">
            <a:xfrm>
              <a:off x="3592" y="2278"/>
              <a:ext cx="17" cy="25"/>
            </a:xfrm>
            <a:custGeom>
              <a:avLst/>
              <a:gdLst>
                <a:gd name="T0" fmla="*/ 0 w 85"/>
                <a:gd name="T1" fmla="*/ 7 h 109"/>
                <a:gd name="T2" fmla="*/ 12 w 85"/>
                <a:gd name="T3" fmla="*/ 3 h 109"/>
                <a:gd name="T4" fmla="*/ 25 w 85"/>
                <a:gd name="T5" fmla="*/ 0 h 109"/>
                <a:gd name="T6" fmla="*/ 38 w 85"/>
                <a:gd name="T7" fmla="*/ 1 h 109"/>
                <a:gd name="T8" fmla="*/ 50 w 85"/>
                <a:gd name="T9" fmla="*/ 5 h 109"/>
                <a:gd name="T10" fmla="*/ 62 w 85"/>
                <a:gd name="T11" fmla="*/ 11 h 109"/>
                <a:gd name="T12" fmla="*/ 71 w 85"/>
                <a:gd name="T13" fmla="*/ 20 h 109"/>
                <a:gd name="T14" fmla="*/ 79 w 85"/>
                <a:gd name="T15" fmla="*/ 30 h 109"/>
                <a:gd name="T16" fmla="*/ 83 w 85"/>
                <a:gd name="T17" fmla="*/ 43 h 109"/>
                <a:gd name="T18" fmla="*/ 85 w 85"/>
                <a:gd name="T19" fmla="*/ 56 h 109"/>
                <a:gd name="T20" fmla="*/ 84 w 85"/>
                <a:gd name="T21" fmla="*/ 68 h 109"/>
                <a:gd name="T22" fmla="*/ 81 w 85"/>
                <a:gd name="T23" fmla="*/ 80 h 109"/>
                <a:gd name="T24" fmla="*/ 74 w 85"/>
                <a:gd name="T25" fmla="*/ 92 h 109"/>
                <a:gd name="T26" fmla="*/ 65 w 85"/>
                <a:gd name="T27" fmla="*/ 101 h 109"/>
                <a:gd name="T28" fmla="*/ 55 w 85"/>
                <a:gd name="T29" fmla="*/ 109 h 1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5"/>
                <a:gd name="T46" fmla="*/ 0 h 109"/>
                <a:gd name="T47" fmla="*/ 85 w 85"/>
                <a:gd name="T48" fmla="*/ 109 h 10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5" h="109">
                  <a:moveTo>
                    <a:pt x="0" y="7"/>
                  </a:moveTo>
                  <a:lnTo>
                    <a:pt x="12" y="3"/>
                  </a:lnTo>
                  <a:lnTo>
                    <a:pt x="25" y="0"/>
                  </a:lnTo>
                  <a:lnTo>
                    <a:pt x="38" y="1"/>
                  </a:lnTo>
                  <a:lnTo>
                    <a:pt x="50" y="5"/>
                  </a:lnTo>
                  <a:lnTo>
                    <a:pt x="62" y="11"/>
                  </a:lnTo>
                  <a:lnTo>
                    <a:pt x="71" y="20"/>
                  </a:lnTo>
                  <a:lnTo>
                    <a:pt x="79" y="30"/>
                  </a:lnTo>
                  <a:lnTo>
                    <a:pt x="83" y="43"/>
                  </a:lnTo>
                  <a:lnTo>
                    <a:pt x="85" y="56"/>
                  </a:lnTo>
                  <a:lnTo>
                    <a:pt x="84" y="68"/>
                  </a:lnTo>
                  <a:lnTo>
                    <a:pt x="81" y="80"/>
                  </a:lnTo>
                  <a:lnTo>
                    <a:pt x="74" y="92"/>
                  </a:lnTo>
                  <a:lnTo>
                    <a:pt x="65" y="101"/>
                  </a:lnTo>
                  <a:lnTo>
                    <a:pt x="55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2" name="Freeform 927"/>
            <p:cNvSpPr>
              <a:spLocks/>
            </p:cNvSpPr>
            <p:nvPr/>
          </p:nvSpPr>
          <p:spPr bwMode="auto">
            <a:xfrm>
              <a:off x="3573" y="2280"/>
              <a:ext cx="29" cy="34"/>
            </a:xfrm>
            <a:custGeom>
              <a:avLst/>
              <a:gdLst>
                <a:gd name="T0" fmla="*/ 156 w 156"/>
                <a:gd name="T1" fmla="*/ 102 h 157"/>
                <a:gd name="T2" fmla="*/ 129 w 156"/>
                <a:gd name="T3" fmla="*/ 51 h 157"/>
                <a:gd name="T4" fmla="*/ 101 w 156"/>
                <a:gd name="T5" fmla="*/ 0 h 157"/>
                <a:gd name="T6" fmla="*/ 0 w 156"/>
                <a:gd name="T7" fmla="*/ 54 h 157"/>
                <a:gd name="T8" fmla="*/ 28 w 156"/>
                <a:gd name="T9" fmla="*/ 105 h 157"/>
                <a:gd name="T10" fmla="*/ 55 w 156"/>
                <a:gd name="T11" fmla="*/ 157 h 157"/>
                <a:gd name="T12" fmla="*/ 156 w 156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156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4"/>
                  </a:lnTo>
                  <a:lnTo>
                    <a:pt x="28" y="105"/>
                  </a:lnTo>
                  <a:lnTo>
                    <a:pt x="55" y="157"/>
                  </a:lnTo>
                  <a:lnTo>
                    <a:pt x="15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3" name="Freeform 928"/>
            <p:cNvSpPr>
              <a:spLocks/>
            </p:cNvSpPr>
            <p:nvPr/>
          </p:nvSpPr>
          <p:spPr bwMode="auto">
            <a:xfrm>
              <a:off x="3573" y="2280"/>
              <a:ext cx="29" cy="34"/>
            </a:xfrm>
            <a:custGeom>
              <a:avLst/>
              <a:gdLst>
                <a:gd name="T0" fmla="*/ 156 w 156"/>
                <a:gd name="T1" fmla="*/ 102 h 157"/>
                <a:gd name="T2" fmla="*/ 129 w 156"/>
                <a:gd name="T3" fmla="*/ 51 h 157"/>
                <a:gd name="T4" fmla="*/ 101 w 156"/>
                <a:gd name="T5" fmla="*/ 0 h 157"/>
                <a:gd name="T6" fmla="*/ 0 w 156"/>
                <a:gd name="T7" fmla="*/ 54 h 157"/>
                <a:gd name="T8" fmla="*/ 28 w 156"/>
                <a:gd name="T9" fmla="*/ 105 h 157"/>
                <a:gd name="T10" fmla="*/ 55 w 156"/>
                <a:gd name="T11" fmla="*/ 157 h 157"/>
                <a:gd name="T12" fmla="*/ 156 w 156"/>
                <a:gd name="T13" fmla="*/ 102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"/>
                <a:gd name="T22" fmla="*/ 0 h 157"/>
                <a:gd name="T23" fmla="*/ 156 w 15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" h="157">
                  <a:moveTo>
                    <a:pt x="156" y="102"/>
                  </a:moveTo>
                  <a:lnTo>
                    <a:pt x="129" y="51"/>
                  </a:lnTo>
                  <a:lnTo>
                    <a:pt x="101" y="0"/>
                  </a:lnTo>
                  <a:lnTo>
                    <a:pt x="0" y="54"/>
                  </a:lnTo>
                  <a:lnTo>
                    <a:pt x="28" y="105"/>
                  </a:lnTo>
                  <a:lnTo>
                    <a:pt x="55" y="157"/>
                  </a:lnTo>
                  <a:lnTo>
                    <a:pt x="156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4" name="Freeform 929"/>
            <p:cNvSpPr>
              <a:spLocks/>
            </p:cNvSpPr>
            <p:nvPr/>
          </p:nvSpPr>
          <p:spPr bwMode="auto">
            <a:xfrm>
              <a:off x="3578" y="2303"/>
              <a:ext cx="6" cy="13"/>
            </a:xfrm>
            <a:custGeom>
              <a:avLst/>
              <a:gdLst>
                <a:gd name="T0" fmla="*/ 0 w 27"/>
                <a:gd name="T1" fmla="*/ 0 h 57"/>
                <a:gd name="T2" fmla="*/ 27 w 27"/>
                <a:gd name="T3" fmla="*/ 52 h 57"/>
                <a:gd name="T4" fmla="*/ 21 w 27"/>
                <a:gd name="T5" fmla="*/ 54 h 57"/>
                <a:gd name="T6" fmla="*/ 10 w 27"/>
                <a:gd name="T7" fmla="*/ 57 h 57"/>
                <a:gd name="T8" fmla="*/ 0 w 27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0" y="0"/>
                  </a:moveTo>
                  <a:lnTo>
                    <a:pt x="27" y="52"/>
                  </a:lnTo>
                  <a:lnTo>
                    <a:pt x="21" y="54"/>
                  </a:lnTo>
                  <a:lnTo>
                    <a:pt x="1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5" name="Freeform 930"/>
            <p:cNvSpPr>
              <a:spLocks/>
            </p:cNvSpPr>
            <p:nvPr/>
          </p:nvSpPr>
          <p:spPr bwMode="auto">
            <a:xfrm>
              <a:off x="3580" y="2314"/>
              <a:ext cx="4" cy="2"/>
            </a:xfrm>
            <a:custGeom>
              <a:avLst/>
              <a:gdLst>
                <a:gd name="T0" fmla="*/ 17 w 17"/>
                <a:gd name="T1" fmla="*/ 0 h 5"/>
                <a:gd name="T2" fmla="*/ 11 w 17"/>
                <a:gd name="T3" fmla="*/ 2 h 5"/>
                <a:gd name="T4" fmla="*/ 0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17" y="0"/>
                  </a:moveTo>
                  <a:lnTo>
                    <a:pt x="11" y="2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6" name="Freeform 931"/>
            <p:cNvSpPr>
              <a:spLocks/>
            </p:cNvSpPr>
            <p:nvPr/>
          </p:nvSpPr>
          <p:spPr bwMode="auto">
            <a:xfrm>
              <a:off x="3551" y="2291"/>
              <a:ext cx="29" cy="29"/>
            </a:xfrm>
            <a:custGeom>
              <a:avLst/>
              <a:gdLst>
                <a:gd name="T0" fmla="*/ 155 w 155"/>
                <a:gd name="T1" fmla="*/ 113 h 136"/>
                <a:gd name="T2" fmla="*/ 145 w 155"/>
                <a:gd name="T3" fmla="*/ 56 h 136"/>
                <a:gd name="T4" fmla="*/ 135 w 155"/>
                <a:gd name="T5" fmla="*/ 0 h 136"/>
                <a:gd name="T6" fmla="*/ 0 w 155"/>
                <a:gd name="T7" fmla="*/ 23 h 136"/>
                <a:gd name="T8" fmla="*/ 10 w 155"/>
                <a:gd name="T9" fmla="*/ 80 h 136"/>
                <a:gd name="T10" fmla="*/ 20 w 155"/>
                <a:gd name="T11" fmla="*/ 136 h 136"/>
                <a:gd name="T12" fmla="*/ 155 w 155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155" y="113"/>
                  </a:moveTo>
                  <a:lnTo>
                    <a:pt x="145" y="56"/>
                  </a:lnTo>
                  <a:lnTo>
                    <a:pt x="135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5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7" name="Freeform 932"/>
            <p:cNvSpPr>
              <a:spLocks/>
            </p:cNvSpPr>
            <p:nvPr/>
          </p:nvSpPr>
          <p:spPr bwMode="auto">
            <a:xfrm>
              <a:off x="3551" y="2291"/>
              <a:ext cx="29" cy="29"/>
            </a:xfrm>
            <a:custGeom>
              <a:avLst/>
              <a:gdLst>
                <a:gd name="T0" fmla="*/ 155 w 155"/>
                <a:gd name="T1" fmla="*/ 113 h 136"/>
                <a:gd name="T2" fmla="*/ 145 w 155"/>
                <a:gd name="T3" fmla="*/ 56 h 136"/>
                <a:gd name="T4" fmla="*/ 135 w 155"/>
                <a:gd name="T5" fmla="*/ 0 h 136"/>
                <a:gd name="T6" fmla="*/ 0 w 155"/>
                <a:gd name="T7" fmla="*/ 23 h 136"/>
                <a:gd name="T8" fmla="*/ 10 w 155"/>
                <a:gd name="T9" fmla="*/ 80 h 136"/>
                <a:gd name="T10" fmla="*/ 20 w 155"/>
                <a:gd name="T11" fmla="*/ 136 h 136"/>
                <a:gd name="T12" fmla="*/ 155 w 155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5"/>
                <a:gd name="T22" fmla="*/ 0 h 136"/>
                <a:gd name="T23" fmla="*/ 155 w 155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5" h="136">
                  <a:moveTo>
                    <a:pt x="155" y="113"/>
                  </a:moveTo>
                  <a:lnTo>
                    <a:pt x="145" y="56"/>
                  </a:lnTo>
                  <a:lnTo>
                    <a:pt x="135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5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8" name="Freeform 933"/>
            <p:cNvSpPr>
              <a:spLocks/>
            </p:cNvSpPr>
            <p:nvPr/>
          </p:nvSpPr>
          <p:spPr bwMode="auto">
            <a:xfrm>
              <a:off x="3543" y="2295"/>
              <a:ext cx="12" cy="27"/>
            </a:xfrm>
            <a:custGeom>
              <a:avLst/>
              <a:gdLst>
                <a:gd name="T0" fmla="*/ 57 w 67"/>
                <a:gd name="T1" fmla="*/ 57 h 115"/>
                <a:gd name="T2" fmla="*/ 67 w 67"/>
                <a:gd name="T3" fmla="*/ 113 h 115"/>
                <a:gd name="T4" fmla="*/ 54 w 67"/>
                <a:gd name="T5" fmla="*/ 115 h 115"/>
                <a:gd name="T6" fmla="*/ 42 w 67"/>
                <a:gd name="T7" fmla="*/ 112 h 115"/>
                <a:gd name="T8" fmla="*/ 30 w 67"/>
                <a:gd name="T9" fmla="*/ 108 h 115"/>
                <a:gd name="T10" fmla="*/ 19 w 67"/>
                <a:gd name="T11" fmla="*/ 100 h 115"/>
                <a:gd name="T12" fmla="*/ 11 w 67"/>
                <a:gd name="T13" fmla="*/ 90 h 115"/>
                <a:gd name="T14" fmla="*/ 4 w 67"/>
                <a:gd name="T15" fmla="*/ 79 h 115"/>
                <a:gd name="T16" fmla="*/ 1 w 67"/>
                <a:gd name="T17" fmla="*/ 67 h 115"/>
                <a:gd name="T18" fmla="*/ 0 w 67"/>
                <a:gd name="T19" fmla="*/ 53 h 115"/>
                <a:gd name="T20" fmla="*/ 2 w 67"/>
                <a:gd name="T21" fmla="*/ 41 h 115"/>
                <a:gd name="T22" fmla="*/ 6 w 67"/>
                <a:gd name="T23" fmla="*/ 29 h 115"/>
                <a:gd name="T24" fmla="*/ 14 w 67"/>
                <a:gd name="T25" fmla="*/ 18 h 115"/>
                <a:gd name="T26" fmla="*/ 24 w 67"/>
                <a:gd name="T27" fmla="*/ 10 h 115"/>
                <a:gd name="T28" fmla="*/ 35 w 67"/>
                <a:gd name="T29" fmla="*/ 4 h 115"/>
                <a:gd name="T30" fmla="*/ 47 w 67"/>
                <a:gd name="T31" fmla="*/ 0 h 115"/>
                <a:gd name="T32" fmla="*/ 57 w 67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115"/>
                <a:gd name="T53" fmla="*/ 67 w 67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115">
                  <a:moveTo>
                    <a:pt x="57" y="57"/>
                  </a:moveTo>
                  <a:lnTo>
                    <a:pt x="67" y="113"/>
                  </a:ln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4"/>
                  </a:lnTo>
                  <a:lnTo>
                    <a:pt x="47" y="0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9" name="Freeform 934"/>
            <p:cNvSpPr>
              <a:spLocks/>
            </p:cNvSpPr>
            <p:nvPr/>
          </p:nvSpPr>
          <p:spPr bwMode="auto">
            <a:xfrm>
              <a:off x="3543" y="2295"/>
              <a:ext cx="12" cy="27"/>
            </a:xfrm>
            <a:custGeom>
              <a:avLst/>
              <a:gdLst>
                <a:gd name="T0" fmla="*/ 67 w 67"/>
                <a:gd name="T1" fmla="*/ 113 h 115"/>
                <a:gd name="T2" fmla="*/ 54 w 67"/>
                <a:gd name="T3" fmla="*/ 115 h 115"/>
                <a:gd name="T4" fmla="*/ 42 w 67"/>
                <a:gd name="T5" fmla="*/ 112 h 115"/>
                <a:gd name="T6" fmla="*/ 30 w 67"/>
                <a:gd name="T7" fmla="*/ 108 h 115"/>
                <a:gd name="T8" fmla="*/ 19 w 67"/>
                <a:gd name="T9" fmla="*/ 100 h 115"/>
                <a:gd name="T10" fmla="*/ 11 w 67"/>
                <a:gd name="T11" fmla="*/ 90 h 115"/>
                <a:gd name="T12" fmla="*/ 4 w 67"/>
                <a:gd name="T13" fmla="*/ 79 h 115"/>
                <a:gd name="T14" fmla="*/ 1 w 67"/>
                <a:gd name="T15" fmla="*/ 67 h 115"/>
                <a:gd name="T16" fmla="*/ 0 w 67"/>
                <a:gd name="T17" fmla="*/ 53 h 115"/>
                <a:gd name="T18" fmla="*/ 2 w 67"/>
                <a:gd name="T19" fmla="*/ 41 h 115"/>
                <a:gd name="T20" fmla="*/ 6 w 67"/>
                <a:gd name="T21" fmla="*/ 29 h 115"/>
                <a:gd name="T22" fmla="*/ 14 w 67"/>
                <a:gd name="T23" fmla="*/ 18 h 115"/>
                <a:gd name="T24" fmla="*/ 24 w 67"/>
                <a:gd name="T25" fmla="*/ 10 h 115"/>
                <a:gd name="T26" fmla="*/ 35 w 67"/>
                <a:gd name="T27" fmla="*/ 4 h 115"/>
                <a:gd name="T28" fmla="*/ 47 w 67"/>
                <a:gd name="T29" fmla="*/ 0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115"/>
                <a:gd name="T47" fmla="*/ 67 w 67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115">
                  <a:moveTo>
                    <a:pt x="67" y="113"/>
                  </a:moveTo>
                  <a:lnTo>
                    <a:pt x="54" y="115"/>
                  </a:lnTo>
                  <a:lnTo>
                    <a:pt x="42" y="112"/>
                  </a:lnTo>
                  <a:lnTo>
                    <a:pt x="30" y="108"/>
                  </a:lnTo>
                  <a:lnTo>
                    <a:pt x="19" y="100"/>
                  </a:lnTo>
                  <a:lnTo>
                    <a:pt x="11" y="90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6" y="29"/>
                  </a:lnTo>
                  <a:lnTo>
                    <a:pt x="14" y="18"/>
                  </a:lnTo>
                  <a:lnTo>
                    <a:pt x="24" y="10"/>
                  </a:lnTo>
                  <a:lnTo>
                    <a:pt x="35" y="4"/>
                  </a:lnTo>
                  <a:lnTo>
                    <a:pt x="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0" name="Freeform 935"/>
            <p:cNvSpPr>
              <a:spLocks/>
            </p:cNvSpPr>
            <p:nvPr/>
          </p:nvSpPr>
          <p:spPr bwMode="auto">
            <a:xfrm>
              <a:off x="3551" y="1752"/>
              <a:ext cx="13" cy="25"/>
            </a:xfrm>
            <a:custGeom>
              <a:avLst/>
              <a:gdLst>
                <a:gd name="T0" fmla="*/ 10 w 68"/>
                <a:gd name="T1" fmla="*/ 57 h 114"/>
                <a:gd name="T2" fmla="*/ 0 w 68"/>
                <a:gd name="T3" fmla="*/ 1 h 114"/>
                <a:gd name="T4" fmla="*/ 14 w 68"/>
                <a:gd name="T5" fmla="*/ 0 h 114"/>
                <a:gd name="T6" fmla="*/ 26 w 68"/>
                <a:gd name="T7" fmla="*/ 2 h 114"/>
                <a:gd name="T8" fmla="*/ 38 w 68"/>
                <a:gd name="T9" fmla="*/ 6 h 114"/>
                <a:gd name="T10" fmla="*/ 49 w 68"/>
                <a:gd name="T11" fmla="*/ 14 h 114"/>
                <a:gd name="T12" fmla="*/ 57 w 68"/>
                <a:gd name="T13" fmla="*/ 24 h 114"/>
                <a:gd name="T14" fmla="*/ 64 w 68"/>
                <a:gd name="T15" fmla="*/ 35 h 114"/>
                <a:gd name="T16" fmla="*/ 67 w 68"/>
                <a:gd name="T17" fmla="*/ 47 h 114"/>
                <a:gd name="T18" fmla="*/ 68 w 68"/>
                <a:gd name="T19" fmla="*/ 61 h 114"/>
                <a:gd name="T20" fmla="*/ 66 w 68"/>
                <a:gd name="T21" fmla="*/ 73 h 114"/>
                <a:gd name="T22" fmla="*/ 61 w 68"/>
                <a:gd name="T23" fmla="*/ 85 h 114"/>
                <a:gd name="T24" fmla="*/ 54 w 68"/>
                <a:gd name="T25" fmla="*/ 96 h 114"/>
                <a:gd name="T26" fmla="*/ 44 w 68"/>
                <a:gd name="T27" fmla="*/ 104 h 114"/>
                <a:gd name="T28" fmla="*/ 33 w 68"/>
                <a:gd name="T29" fmla="*/ 111 h 114"/>
                <a:gd name="T30" fmla="*/ 20 w 68"/>
                <a:gd name="T31" fmla="*/ 114 h 114"/>
                <a:gd name="T32" fmla="*/ 10 w 68"/>
                <a:gd name="T33" fmla="*/ 57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4"/>
                <a:gd name="T53" fmla="*/ 68 w 68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4">
                  <a:moveTo>
                    <a:pt x="10" y="57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8" y="6"/>
                  </a:lnTo>
                  <a:lnTo>
                    <a:pt x="49" y="14"/>
                  </a:lnTo>
                  <a:lnTo>
                    <a:pt x="57" y="24"/>
                  </a:lnTo>
                  <a:lnTo>
                    <a:pt x="64" y="35"/>
                  </a:lnTo>
                  <a:lnTo>
                    <a:pt x="67" y="47"/>
                  </a:lnTo>
                  <a:lnTo>
                    <a:pt x="68" y="61"/>
                  </a:lnTo>
                  <a:lnTo>
                    <a:pt x="66" y="73"/>
                  </a:lnTo>
                  <a:lnTo>
                    <a:pt x="61" y="85"/>
                  </a:lnTo>
                  <a:lnTo>
                    <a:pt x="54" y="96"/>
                  </a:lnTo>
                  <a:lnTo>
                    <a:pt x="44" y="104"/>
                  </a:lnTo>
                  <a:lnTo>
                    <a:pt x="33" y="111"/>
                  </a:lnTo>
                  <a:lnTo>
                    <a:pt x="20" y="114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1" name="Freeform 936"/>
            <p:cNvSpPr>
              <a:spLocks/>
            </p:cNvSpPr>
            <p:nvPr/>
          </p:nvSpPr>
          <p:spPr bwMode="auto">
            <a:xfrm>
              <a:off x="3551" y="1752"/>
              <a:ext cx="13" cy="25"/>
            </a:xfrm>
            <a:custGeom>
              <a:avLst/>
              <a:gdLst>
                <a:gd name="T0" fmla="*/ 0 w 68"/>
                <a:gd name="T1" fmla="*/ 1 h 114"/>
                <a:gd name="T2" fmla="*/ 14 w 68"/>
                <a:gd name="T3" fmla="*/ 0 h 114"/>
                <a:gd name="T4" fmla="*/ 26 w 68"/>
                <a:gd name="T5" fmla="*/ 2 h 114"/>
                <a:gd name="T6" fmla="*/ 38 w 68"/>
                <a:gd name="T7" fmla="*/ 6 h 114"/>
                <a:gd name="T8" fmla="*/ 49 w 68"/>
                <a:gd name="T9" fmla="*/ 14 h 114"/>
                <a:gd name="T10" fmla="*/ 57 w 68"/>
                <a:gd name="T11" fmla="*/ 24 h 114"/>
                <a:gd name="T12" fmla="*/ 64 w 68"/>
                <a:gd name="T13" fmla="*/ 35 h 114"/>
                <a:gd name="T14" fmla="*/ 67 w 68"/>
                <a:gd name="T15" fmla="*/ 47 h 114"/>
                <a:gd name="T16" fmla="*/ 68 w 68"/>
                <a:gd name="T17" fmla="*/ 61 h 114"/>
                <a:gd name="T18" fmla="*/ 66 w 68"/>
                <a:gd name="T19" fmla="*/ 73 h 114"/>
                <a:gd name="T20" fmla="*/ 61 w 68"/>
                <a:gd name="T21" fmla="*/ 85 h 114"/>
                <a:gd name="T22" fmla="*/ 54 w 68"/>
                <a:gd name="T23" fmla="*/ 96 h 114"/>
                <a:gd name="T24" fmla="*/ 44 w 68"/>
                <a:gd name="T25" fmla="*/ 104 h 114"/>
                <a:gd name="T26" fmla="*/ 33 w 68"/>
                <a:gd name="T27" fmla="*/ 111 h 114"/>
                <a:gd name="T28" fmla="*/ 20 w 68"/>
                <a:gd name="T29" fmla="*/ 114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4"/>
                <a:gd name="T47" fmla="*/ 68 w 68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4">
                  <a:moveTo>
                    <a:pt x="0" y="1"/>
                  </a:moveTo>
                  <a:lnTo>
                    <a:pt x="14" y="0"/>
                  </a:lnTo>
                  <a:lnTo>
                    <a:pt x="26" y="2"/>
                  </a:lnTo>
                  <a:lnTo>
                    <a:pt x="38" y="6"/>
                  </a:lnTo>
                  <a:lnTo>
                    <a:pt x="49" y="14"/>
                  </a:lnTo>
                  <a:lnTo>
                    <a:pt x="57" y="24"/>
                  </a:lnTo>
                  <a:lnTo>
                    <a:pt x="64" y="35"/>
                  </a:lnTo>
                  <a:lnTo>
                    <a:pt x="67" y="47"/>
                  </a:lnTo>
                  <a:lnTo>
                    <a:pt x="68" y="61"/>
                  </a:lnTo>
                  <a:lnTo>
                    <a:pt x="66" y="73"/>
                  </a:lnTo>
                  <a:lnTo>
                    <a:pt x="61" y="85"/>
                  </a:lnTo>
                  <a:lnTo>
                    <a:pt x="54" y="96"/>
                  </a:lnTo>
                  <a:lnTo>
                    <a:pt x="44" y="104"/>
                  </a:lnTo>
                  <a:lnTo>
                    <a:pt x="33" y="111"/>
                  </a:lnTo>
                  <a:lnTo>
                    <a:pt x="20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2" name="Freeform 937"/>
            <p:cNvSpPr>
              <a:spLocks/>
            </p:cNvSpPr>
            <p:nvPr/>
          </p:nvSpPr>
          <p:spPr bwMode="auto">
            <a:xfrm>
              <a:off x="3526" y="1752"/>
              <a:ext cx="29" cy="31"/>
            </a:xfrm>
            <a:custGeom>
              <a:avLst/>
              <a:gdLst>
                <a:gd name="T0" fmla="*/ 154 w 154"/>
                <a:gd name="T1" fmla="*/ 113 h 136"/>
                <a:gd name="T2" fmla="*/ 144 w 154"/>
                <a:gd name="T3" fmla="*/ 56 h 136"/>
                <a:gd name="T4" fmla="*/ 134 w 154"/>
                <a:gd name="T5" fmla="*/ 0 h 136"/>
                <a:gd name="T6" fmla="*/ 0 w 154"/>
                <a:gd name="T7" fmla="*/ 23 h 136"/>
                <a:gd name="T8" fmla="*/ 10 w 154"/>
                <a:gd name="T9" fmla="*/ 80 h 136"/>
                <a:gd name="T10" fmla="*/ 20 w 154"/>
                <a:gd name="T11" fmla="*/ 136 h 136"/>
                <a:gd name="T12" fmla="*/ 154 w 154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154" y="113"/>
                  </a:moveTo>
                  <a:lnTo>
                    <a:pt x="144" y="56"/>
                  </a:lnTo>
                  <a:lnTo>
                    <a:pt x="134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4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3" name="Freeform 938"/>
            <p:cNvSpPr>
              <a:spLocks/>
            </p:cNvSpPr>
            <p:nvPr/>
          </p:nvSpPr>
          <p:spPr bwMode="auto">
            <a:xfrm>
              <a:off x="3526" y="1752"/>
              <a:ext cx="29" cy="31"/>
            </a:xfrm>
            <a:custGeom>
              <a:avLst/>
              <a:gdLst>
                <a:gd name="T0" fmla="*/ 154 w 154"/>
                <a:gd name="T1" fmla="*/ 113 h 136"/>
                <a:gd name="T2" fmla="*/ 144 w 154"/>
                <a:gd name="T3" fmla="*/ 56 h 136"/>
                <a:gd name="T4" fmla="*/ 134 w 154"/>
                <a:gd name="T5" fmla="*/ 0 h 136"/>
                <a:gd name="T6" fmla="*/ 0 w 154"/>
                <a:gd name="T7" fmla="*/ 23 h 136"/>
                <a:gd name="T8" fmla="*/ 10 w 154"/>
                <a:gd name="T9" fmla="*/ 80 h 136"/>
                <a:gd name="T10" fmla="*/ 20 w 154"/>
                <a:gd name="T11" fmla="*/ 136 h 136"/>
                <a:gd name="T12" fmla="*/ 154 w 154"/>
                <a:gd name="T13" fmla="*/ 113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154" y="113"/>
                  </a:moveTo>
                  <a:lnTo>
                    <a:pt x="144" y="56"/>
                  </a:lnTo>
                  <a:lnTo>
                    <a:pt x="134" y="0"/>
                  </a:lnTo>
                  <a:lnTo>
                    <a:pt x="0" y="23"/>
                  </a:lnTo>
                  <a:lnTo>
                    <a:pt x="10" y="80"/>
                  </a:lnTo>
                  <a:lnTo>
                    <a:pt x="20" y="136"/>
                  </a:lnTo>
                  <a:lnTo>
                    <a:pt x="154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4" name="Freeform 939"/>
            <p:cNvSpPr>
              <a:spLocks/>
            </p:cNvSpPr>
            <p:nvPr/>
          </p:nvSpPr>
          <p:spPr bwMode="auto">
            <a:xfrm>
              <a:off x="3523" y="1757"/>
              <a:ext cx="6" cy="14"/>
            </a:xfrm>
            <a:custGeom>
              <a:avLst/>
              <a:gdLst>
                <a:gd name="T0" fmla="*/ 28 w 28"/>
                <a:gd name="T1" fmla="*/ 57 h 57"/>
                <a:gd name="T2" fmla="*/ 18 w 28"/>
                <a:gd name="T3" fmla="*/ 0 h 57"/>
                <a:gd name="T4" fmla="*/ 11 w 28"/>
                <a:gd name="T5" fmla="*/ 1 h 57"/>
                <a:gd name="T6" fmla="*/ 0 w 28"/>
                <a:gd name="T7" fmla="*/ 5 h 57"/>
                <a:gd name="T8" fmla="*/ 28 w 28"/>
                <a:gd name="T9" fmla="*/ 5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7"/>
                <a:gd name="T17" fmla="*/ 28 w 28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7">
                  <a:moveTo>
                    <a:pt x="28" y="57"/>
                  </a:moveTo>
                  <a:lnTo>
                    <a:pt x="18" y="0"/>
                  </a:lnTo>
                  <a:lnTo>
                    <a:pt x="11" y="1"/>
                  </a:lnTo>
                  <a:lnTo>
                    <a:pt x="0" y="5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5" name="Freeform 940"/>
            <p:cNvSpPr>
              <a:spLocks/>
            </p:cNvSpPr>
            <p:nvPr/>
          </p:nvSpPr>
          <p:spPr bwMode="auto">
            <a:xfrm>
              <a:off x="3523" y="1757"/>
              <a:ext cx="3" cy="1"/>
            </a:xfrm>
            <a:custGeom>
              <a:avLst/>
              <a:gdLst>
                <a:gd name="T0" fmla="*/ 18 w 18"/>
                <a:gd name="T1" fmla="*/ 0 h 5"/>
                <a:gd name="T2" fmla="*/ 11 w 18"/>
                <a:gd name="T3" fmla="*/ 1 h 5"/>
                <a:gd name="T4" fmla="*/ 0 w 18"/>
                <a:gd name="T5" fmla="*/ 5 h 5"/>
                <a:gd name="T6" fmla="*/ 0 60000 65536"/>
                <a:gd name="T7" fmla="*/ 0 60000 65536"/>
                <a:gd name="T8" fmla="*/ 0 60000 65536"/>
                <a:gd name="T9" fmla="*/ 0 w 18"/>
                <a:gd name="T10" fmla="*/ 0 h 5"/>
                <a:gd name="T11" fmla="*/ 18 w 1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5">
                  <a:moveTo>
                    <a:pt x="18" y="0"/>
                  </a:moveTo>
                  <a:lnTo>
                    <a:pt x="11" y="1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6" name="Freeform 941"/>
            <p:cNvSpPr>
              <a:spLocks/>
            </p:cNvSpPr>
            <p:nvPr/>
          </p:nvSpPr>
          <p:spPr bwMode="auto">
            <a:xfrm>
              <a:off x="3498" y="1758"/>
              <a:ext cx="36" cy="40"/>
            </a:xfrm>
            <a:custGeom>
              <a:avLst/>
              <a:gdLst>
                <a:gd name="T0" fmla="*/ 186 w 186"/>
                <a:gd name="T1" fmla="*/ 103 h 173"/>
                <a:gd name="T2" fmla="*/ 158 w 186"/>
                <a:gd name="T3" fmla="*/ 52 h 173"/>
                <a:gd name="T4" fmla="*/ 130 w 186"/>
                <a:gd name="T5" fmla="*/ 0 h 173"/>
                <a:gd name="T6" fmla="*/ 0 w 186"/>
                <a:gd name="T7" fmla="*/ 70 h 173"/>
                <a:gd name="T8" fmla="*/ 28 w 186"/>
                <a:gd name="T9" fmla="*/ 121 h 173"/>
                <a:gd name="T10" fmla="*/ 56 w 186"/>
                <a:gd name="T11" fmla="*/ 173 h 173"/>
                <a:gd name="T12" fmla="*/ 186 w 186"/>
                <a:gd name="T13" fmla="*/ 103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173"/>
                <a:gd name="T23" fmla="*/ 186 w 186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173">
                  <a:moveTo>
                    <a:pt x="186" y="103"/>
                  </a:moveTo>
                  <a:lnTo>
                    <a:pt x="158" y="52"/>
                  </a:lnTo>
                  <a:lnTo>
                    <a:pt x="130" y="0"/>
                  </a:lnTo>
                  <a:lnTo>
                    <a:pt x="0" y="70"/>
                  </a:lnTo>
                  <a:lnTo>
                    <a:pt x="28" y="121"/>
                  </a:lnTo>
                  <a:lnTo>
                    <a:pt x="56" y="173"/>
                  </a:lnTo>
                  <a:lnTo>
                    <a:pt x="186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7" name="Freeform 942"/>
            <p:cNvSpPr>
              <a:spLocks/>
            </p:cNvSpPr>
            <p:nvPr/>
          </p:nvSpPr>
          <p:spPr bwMode="auto">
            <a:xfrm>
              <a:off x="3498" y="1758"/>
              <a:ext cx="36" cy="40"/>
            </a:xfrm>
            <a:custGeom>
              <a:avLst/>
              <a:gdLst>
                <a:gd name="T0" fmla="*/ 186 w 186"/>
                <a:gd name="T1" fmla="*/ 103 h 173"/>
                <a:gd name="T2" fmla="*/ 158 w 186"/>
                <a:gd name="T3" fmla="*/ 52 h 173"/>
                <a:gd name="T4" fmla="*/ 130 w 186"/>
                <a:gd name="T5" fmla="*/ 0 h 173"/>
                <a:gd name="T6" fmla="*/ 0 w 186"/>
                <a:gd name="T7" fmla="*/ 70 h 173"/>
                <a:gd name="T8" fmla="*/ 28 w 186"/>
                <a:gd name="T9" fmla="*/ 121 h 173"/>
                <a:gd name="T10" fmla="*/ 56 w 186"/>
                <a:gd name="T11" fmla="*/ 173 h 173"/>
                <a:gd name="T12" fmla="*/ 186 w 186"/>
                <a:gd name="T13" fmla="*/ 103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173"/>
                <a:gd name="T23" fmla="*/ 186 w 186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173">
                  <a:moveTo>
                    <a:pt x="186" y="103"/>
                  </a:moveTo>
                  <a:lnTo>
                    <a:pt x="158" y="52"/>
                  </a:lnTo>
                  <a:lnTo>
                    <a:pt x="130" y="0"/>
                  </a:lnTo>
                  <a:lnTo>
                    <a:pt x="0" y="70"/>
                  </a:lnTo>
                  <a:lnTo>
                    <a:pt x="28" y="121"/>
                  </a:lnTo>
                  <a:lnTo>
                    <a:pt x="56" y="173"/>
                  </a:lnTo>
                  <a:lnTo>
                    <a:pt x="186" y="1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8" name="Freeform 943"/>
            <p:cNvSpPr>
              <a:spLocks/>
            </p:cNvSpPr>
            <p:nvPr/>
          </p:nvSpPr>
          <p:spPr bwMode="auto">
            <a:xfrm>
              <a:off x="3496" y="1774"/>
              <a:ext cx="8" cy="11"/>
            </a:xfrm>
            <a:custGeom>
              <a:avLst/>
              <a:gdLst>
                <a:gd name="T0" fmla="*/ 40 w 40"/>
                <a:gd name="T1" fmla="*/ 51 h 51"/>
                <a:gd name="T2" fmla="*/ 12 w 40"/>
                <a:gd name="T3" fmla="*/ 0 h 51"/>
                <a:gd name="T4" fmla="*/ 7 w 40"/>
                <a:gd name="T5" fmla="*/ 4 h 51"/>
                <a:gd name="T6" fmla="*/ 0 w 40"/>
                <a:gd name="T7" fmla="*/ 9 h 51"/>
                <a:gd name="T8" fmla="*/ 40 w 40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1"/>
                <a:gd name="T17" fmla="*/ 40 w 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1">
                  <a:moveTo>
                    <a:pt x="40" y="51"/>
                  </a:moveTo>
                  <a:lnTo>
                    <a:pt x="12" y="0"/>
                  </a:lnTo>
                  <a:lnTo>
                    <a:pt x="7" y="4"/>
                  </a:lnTo>
                  <a:lnTo>
                    <a:pt x="0" y="9"/>
                  </a:lnTo>
                  <a:lnTo>
                    <a:pt x="4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39" name="Freeform 944"/>
            <p:cNvSpPr>
              <a:spLocks/>
            </p:cNvSpPr>
            <p:nvPr/>
          </p:nvSpPr>
          <p:spPr bwMode="auto">
            <a:xfrm>
              <a:off x="3496" y="1774"/>
              <a:ext cx="2" cy="2"/>
            </a:xfrm>
            <a:custGeom>
              <a:avLst/>
              <a:gdLst>
                <a:gd name="T0" fmla="*/ 12 w 12"/>
                <a:gd name="T1" fmla="*/ 0 h 9"/>
                <a:gd name="T2" fmla="*/ 7 w 12"/>
                <a:gd name="T3" fmla="*/ 4 h 9"/>
                <a:gd name="T4" fmla="*/ 0 w 12"/>
                <a:gd name="T5" fmla="*/ 9 h 9"/>
                <a:gd name="T6" fmla="*/ 0 60000 65536"/>
                <a:gd name="T7" fmla="*/ 0 60000 65536"/>
                <a:gd name="T8" fmla="*/ 0 60000 65536"/>
                <a:gd name="T9" fmla="*/ 0 w 12"/>
                <a:gd name="T10" fmla="*/ 0 h 9"/>
                <a:gd name="T11" fmla="*/ 12 w 12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9">
                  <a:moveTo>
                    <a:pt x="12" y="0"/>
                  </a:moveTo>
                  <a:lnTo>
                    <a:pt x="7" y="4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0" name="Freeform 945"/>
            <p:cNvSpPr>
              <a:spLocks/>
            </p:cNvSpPr>
            <p:nvPr/>
          </p:nvSpPr>
          <p:spPr bwMode="auto">
            <a:xfrm>
              <a:off x="3473" y="1776"/>
              <a:ext cx="38" cy="44"/>
            </a:xfrm>
            <a:custGeom>
              <a:avLst/>
              <a:gdLst>
                <a:gd name="T0" fmla="*/ 199 w 199"/>
                <a:gd name="T1" fmla="*/ 85 h 196"/>
                <a:gd name="T2" fmla="*/ 159 w 199"/>
                <a:gd name="T3" fmla="*/ 42 h 196"/>
                <a:gd name="T4" fmla="*/ 119 w 199"/>
                <a:gd name="T5" fmla="*/ 0 h 196"/>
                <a:gd name="T6" fmla="*/ 0 w 199"/>
                <a:gd name="T7" fmla="*/ 111 h 196"/>
                <a:gd name="T8" fmla="*/ 40 w 199"/>
                <a:gd name="T9" fmla="*/ 154 h 196"/>
                <a:gd name="T10" fmla="*/ 80 w 199"/>
                <a:gd name="T11" fmla="*/ 196 h 196"/>
                <a:gd name="T12" fmla="*/ 199 w 199"/>
                <a:gd name="T13" fmla="*/ 85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196"/>
                <a:gd name="T23" fmla="*/ 199 w 199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196">
                  <a:moveTo>
                    <a:pt x="199" y="85"/>
                  </a:moveTo>
                  <a:lnTo>
                    <a:pt x="159" y="42"/>
                  </a:lnTo>
                  <a:lnTo>
                    <a:pt x="119" y="0"/>
                  </a:lnTo>
                  <a:lnTo>
                    <a:pt x="0" y="111"/>
                  </a:lnTo>
                  <a:lnTo>
                    <a:pt x="40" y="154"/>
                  </a:lnTo>
                  <a:lnTo>
                    <a:pt x="80" y="196"/>
                  </a:lnTo>
                  <a:lnTo>
                    <a:pt x="199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1" name="Freeform 946"/>
            <p:cNvSpPr>
              <a:spLocks/>
            </p:cNvSpPr>
            <p:nvPr/>
          </p:nvSpPr>
          <p:spPr bwMode="auto">
            <a:xfrm>
              <a:off x="3473" y="1776"/>
              <a:ext cx="38" cy="44"/>
            </a:xfrm>
            <a:custGeom>
              <a:avLst/>
              <a:gdLst>
                <a:gd name="T0" fmla="*/ 199 w 199"/>
                <a:gd name="T1" fmla="*/ 85 h 196"/>
                <a:gd name="T2" fmla="*/ 159 w 199"/>
                <a:gd name="T3" fmla="*/ 42 h 196"/>
                <a:gd name="T4" fmla="*/ 119 w 199"/>
                <a:gd name="T5" fmla="*/ 0 h 196"/>
                <a:gd name="T6" fmla="*/ 0 w 199"/>
                <a:gd name="T7" fmla="*/ 111 h 196"/>
                <a:gd name="T8" fmla="*/ 40 w 199"/>
                <a:gd name="T9" fmla="*/ 154 h 196"/>
                <a:gd name="T10" fmla="*/ 80 w 199"/>
                <a:gd name="T11" fmla="*/ 196 h 196"/>
                <a:gd name="T12" fmla="*/ 199 w 199"/>
                <a:gd name="T13" fmla="*/ 85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196"/>
                <a:gd name="T23" fmla="*/ 199 w 199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196">
                  <a:moveTo>
                    <a:pt x="199" y="85"/>
                  </a:moveTo>
                  <a:lnTo>
                    <a:pt x="159" y="42"/>
                  </a:lnTo>
                  <a:lnTo>
                    <a:pt x="119" y="0"/>
                  </a:lnTo>
                  <a:lnTo>
                    <a:pt x="0" y="111"/>
                  </a:lnTo>
                  <a:lnTo>
                    <a:pt x="40" y="154"/>
                  </a:lnTo>
                  <a:lnTo>
                    <a:pt x="80" y="196"/>
                  </a:lnTo>
                  <a:lnTo>
                    <a:pt x="199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2" name="Freeform 947"/>
            <p:cNvSpPr>
              <a:spLocks/>
            </p:cNvSpPr>
            <p:nvPr/>
          </p:nvSpPr>
          <p:spPr bwMode="auto">
            <a:xfrm>
              <a:off x="3472" y="1801"/>
              <a:ext cx="9" cy="9"/>
            </a:xfrm>
            <a:custGeom>
              <a:avLst/>
              <a:gdLst>
                <a:gd name="T0" fmla="*/ 47 w 47"/>
                <a:gd name="T1" fmla="*/ 43 h 43"/>
                <a:gd name="T2" fmla="*/ 7 w 47"/>
                <a:gd name="T3" fmla="*/ 0 h 43"/>
                <a:gd name="T4" fmla="*/ 0 w 47"/>
                <a:gd name="T5" fmla="*/ 9 h 43"/>
                <a:gd name="T6" fmla="*/ 47 w 4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3"/>
                <a:gd name="T14" fmla="*/ 47 w 4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3">
                  <a:moveTo>
                    <a:pt x="47" y="43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3" name="Line 948"/>
            <p:cNvSpPr>
              <a:spLocks noChangeShapeType="1"/>
            </p:cNvSpPr>
            <p:nvPr/>
          </p:nvSpPr>
          <p:spPr bwMode="auto">
            <a:xfrm flipH="1">
              <a:off x="3472" y="1801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4" name="Freeform 949"/>
            <p:cNvSpPr>
              <a:spLocks/>
            </p:cNvSpPr>
            <p:nvPr/>
          </p:nvSpPr>
          <p:spPr bwMode="auto">
            <a:xfrm>
              <a:off x="3452" y="1804"/>
              <a:ext cx="38" cy="49"/>
            </a:xfrm>
            <a:custGeom>
              <a:avLst/>
              <a:gdLst>
                <a:gd name="T0" fmla="*/ 200 w 200"/>
                <a:gd name="T1" fmla="*/ 67 h 218"/>
                <a:gd name="T2" fmla="*/ 152 w 200"/>
                <a:gd name="T3" fmla="*/ 34 h 218"/>
                <a:gd name="T4" fmla="*/ 105 w 200"/>
                <a:gd name="T5" fmla="*/ 0 h 218"/>
                <a:gd name="T6" fmla="*/ 0 w 200"/>
                <a:gd name="T7" fmla="*/ 151 h 218"/>
                <a:gd name="T8" fmla="*/ 48 w 200"/>
                <a:gd name="T9" fmla="*/ 184 h 218"/>
                <a:gd name="T10" fmla="*/ 96 w 200"/>
                <a:gd name="T11" fmla="*/ 218 h 218"/>
                <a:gd name="T12" fmla="*/ 200 w 200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200" y="67"/>
                  </a:moveTo>
                  <a:lnTo>
                    <a:pt x="152" y="34"/>
                  </a:lnTo>
                  <a:lnTo>
                    <a:pt x="105" y="0"/>
                  </a:lnTo>
                  <a:lnTo>
                    <a:pt x="0" y="151"/>
                  </a:lnTo>
                  <a:lnTo>
                    <a:pt x="48" y="184"/>
                  </a:lnTo>
                  <a:lnTo>
                    <a:pt x="96" y="218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5" name="Freeform 950"/>
            <p:cNvSpPr>
              <a:spLocks/>
            </p:cNvSpPr>
            <p:nvPr/>
          </p:nvSpPr>
          <p:spPr bwMode="auto">
            <a:xfrm>
              <a:off x="3452" y="1804"/>
              <a:ext cx="38" cy="49"/>
            </a:xfrm>
            <a:custGeom>
              <a:avLst/>
              <a:gdLst>
                <a:gd name="T0" fmla="*/ 200 w 200"/>
                <a:gd name="T1" fmla="*/ 67 h 218"/>
                <a:gd name="T2" fmla="*/ 152 w 200"/>
                <a:gd name="T3" fmla="*/ 34 h 218"/>
                <a:gd name="T4" fmla="*/ 105 w 200"/>
                <a:gd name="T5" fmla="*/ 0 h 218"/>
                <a:gd name="T6" fmla="*/ 0 w 200"/>
                <a:gd name="T7" fmla="*/ 151 h 218"/>
                <a:gd name="T8" fmla="*/ 48 w 200"/>
                <a:gd name="T9" fmla="*/ 184 h 218"/>
                <a:gd name="T10" fmla="*/ 96 w 200"/>
                <a:gd name="T11" fmla="*/ 218 h 218"/>
                <a:gd name="T12" fmla="*/ 200 w 200"/>
                <a:gd name="T13" fmla="*/ 67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200" y="67"/>
                  </a:moveTo>
                  <a:lnTo>
                    <a:pt x="152" y="34"/>
                  </a:lnTo>
                  <a:lnTo>
                    <a:pt x="105" y="0"/>
                  </a:lnTo>
                  <a:lnTo>
                    <a:pt x="0" y="151"/>
                  </a:lnTo>
                  <a:lnTo>
                    <a:pt x="48" y="184"/>
                  </a:lnTo>
                  <a:lnTo>
                    <a:pt x="96" y="218"/>
                  </a:lnTo>
                  <a:lnTo>
                    <a:pt x="20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6" name="Freeform 951"/>
            <p:cNvSpPr>
              <a:spLocks/>
            </p:cNvSpPr>
            <p:nvPr/>
          </p:nvSpPr>
          <p:spPr bwMode="auto">
            <a:xfrm>
              <a:off x="3452" y="1837"/>
              <a:ext cx="10" cy="8"/>
            </a:xfrm>
            <a:custGeom>
              <a:avLst/>
              <a:gdLst>
                <a:gd name="T0" fmla="*/ 52 w 52"/>
                <a:gd name="T1" fmla="*/ 33 h 33"/>
                <a:gd name="T2" fmla="*/ 4 w 52"/>
                <a:gd name="T3" fmla="*/ 0 h 33"/>
                <a:gd name="T4" fmla="*/ 0 w 52"/>
                <a:gd name="T5" fmla="*/ 9 h 33"/>
                <a:gd name="T6" fmla="*/ 52 w 52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52" y="33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52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7" name="Line 952"/>
            <p:cNvSpPr>
              <a:spLocks noChangeShapeType="1"/>
            </p:cNvSpPr>
            <p:nvPr/>
          </p:nvSpPr>
          <p:spPr bwMode="auto">
            <a:xfrm flipH="1">
              <a:off x="3452" y="1837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8" name="Freeform 953"/>
            <p:cNvSpPr>
              <a:spLocks/>
            </p:cNvSpPr>
            <p:nvPr/>
          </p:nvSpPr>
          <p:spPr bwMode="auto">
            <a:xfrm>
              <a:off x="3435" y="1838"/>
              <a:ext cx="37" cy="54"/>
            </a:xfrm>
            <a:custGeom>
              <a:avLst/>
              <a:gdLst>
                <a:gd name="T0" fmla="*/ 190 w 190"/>
                <a:gd name="T1" fmla="*/ 49 h 232"/>
                <a:gd name="T2" fmla="*/ 138 w 190"/>
                <a:gd name="T3" fmla="*/ 24 h 232"/>
                <a:gd name="T4" fmla="*/ 86 w 190"/>
                <a:gd name="T5" fmla="*/ 0 h 232"/>
                <a:gd name="T6" fmla="*/ 0 w 190"/>
                <a:gd name="T7" fmla="*/ 183 h 232"/>
                <a:gd name="T8" fmla="*/ 53 w 190"/>
                <a:gd name="T9" fmla="*/ 208 h 232"/>
                <a:gd name="T10" fmla="*/ 105 w 190"/>
                <a:gd name="T11" fmla="*/ 232 h 232"/>
                <a:gd name="T12" fmla="*/ 190 w 190"/>
                <a:gd name="T13" fmla="*/ 49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32"/>
                <a:gd name="T23" fmla="*/ 190 w 190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32">
                  <a:moveTo>
                    <a:pt x="190" y="49"/>
                  </a:moveTo>
                  <a:lnTo>
                    <a:pt x="138" y="24"/>
                  </a:lnTo>
                  <a:lnTo>
                    <a:pt x="86" y="0"/>
                  </a:lnTo>
                  <a:lnTo>
                    <a:pt x="0" y="183"/>
                  </a:lnTo>
                  <a:lnTo>
                    <a:pt x="53" y="208"/>
                  </a:lnTo>
                  <a:lnTo>
                    <a:pt x="105" y="232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9" name="Freeform 954"/>
            <p:cNvSpPr>
              <a:spLocks/>
            </p:cNvSpPr>
            <p:nvPr/>
          </p:nvSpPr>
          <p:spPr bwMode="auto">
            <a:xfrm>
              <a:off x="3435" y="1838"/>
              <a:ext cx="37" cy="54"/>
            </a:xfrm>
            <a:custGeom>
              <a:avLst/>
              <a:gdLst>
                <a:gd name="T0" fmla="*/ 190 w 190"/>
                <a:gd name="T1" fmla="*/ 49 h 232"/>
                <a:gd name="T2" fmla="*/ 138 w 190"/>
                <a:gd name="T3" fmla="*/ 24 h 232"/>
                <a:gd name="T4" fmla="*/ 86 w 190"/>
                <a:gd name="T5" fmla="*/ 0 h 232"/>
                <a:gd name="T6" fmla="*/ 0 w 190"/>
                <a:gd name="T7" fmla="*/ 183 h 232"/>
                <a:gd name="T8" fmla="*/ 53 w 190"/>
                <a:gd name="T9" fmla="*/ 208 h 232"/>
                <a:gd name="T10" fmla="*/ 105 w 190"/>
                <a:gd name="T11" fmla="*/ 232 h 232"/>
                <a:gd name="T12" fmla="*/ 190 w 190"/>
                <a:gd name="T13" fmla="*/ 49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32"/>
                <a:gd name="T23" fmla="*/ 190 w 190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32">
                  <a:moveTo>
                    <a:pt x="190" y="49"/>
                  </a:moveTo>
                  <a:lnTo>
                    <a:pt x="138" y="24"/>
                  </a:lnTo>
                  <a:lnTo>
                    <a:pt x="86" y="0"/>
                  </a:lnTo>
                  <a:lnTo>
                    <a:pt x="0" y="183"/>
                  </a:lnTo>
                  <a:lnTo>
                    <a:pt x="53" y="208"/>
                  </a:lnTo>
                  <a:lnTo>
                    <a:pt x="105" y="232"/>
                  </a:lnTo>
                  <a:lnTo>
                    <a:pt x="19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0" name="Freeform 955"/>
            <p:cNvSpPr>
              <a:spLocks/>
            </p:cNvSpPr>
            <p:nvPr/>
          </p:nvSpPr>
          <p:spPr bwMode="auto">
            <a:xfrm>
              <a:off x="3435" y="1881"/>
              <a:ext cx="11" cy="4"/>
            </a:xfrm>
            <a:custGeom>
              <a:avLst/>
              <a:gdLst>
                <a:gd name="T0" fmla="*/ 56 w 56"/>
                <a:gd name="T1" fmla="*/ 25 h 25"/>
                <a:gd name="T2" fmla="*/ 3 w 56"/>
                <a:gd name="T3" fmla="*/ 0 h 25"/>
                <a:gd name="T4" fmla="*/ 0 w 56"/>
                <a:gd name="T5" fmla="*/ 8 h 25"/>
                <a:gd name="T6" fmla="*/ 56 w 56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5"/>
                <a:gd name="T14" fmla="*/ 56 w 56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5">
                  <a:moveTo>
                    <a:pt x="56" y="25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5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1" name="Line 956"/>
            <p:cNvSpPr>
              <a:spLocks noChangeShapeType="1"/>
            </p:cNvSpPr>
            <p:nvPr/>
          </p:nvSpPr>
          <p:spPr bwMode="auto">
            <a:xfrm flipH="1">
              <a:off x="3435" y="1881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2" name="Freeform 957"/>
            <p:cNvSpPr>
              <a:spLocks/>
            </p:cNvSpPr>
            <p:nvPr/>
          </p:nvSpPr>
          <p:spPr bwMode="auto">
            <a:xfrm>
              <a:off x="3424" y="1882"/>
              <a:ext cx="32" cy="54"/>
            </a:xfrm>
            <a:custGeom>
              <a:avLst/>
              <a:gdLst>
                <a:gd name="T0" fmla="*/ 175 w 175"/>
                <a:gd name="T1" fmla="*/ 33 h 243"/>
                <a:gd name="T2" fmla="*/ 120 w 175"/>
                <a:gd name="T3" fmla="*/ 17 h 243"/>
                <a:gd name="T4" fmla="*/ 64 w 175"/>
                <a:gd name="T5" fmla="*/ 0 h 243"/>
                <a:gd name="T6" fmla="*/ 0 w 175"/>
                <a:gd name="T7" fmla="*/ 210 h 243"/>
                <a:gd name="T8" fmla="*/ 55 w 175"/>
                <a:gd name="T9" fmla="*/ 227 h 243"/>
                <a:gd name="T10" fmla="*/ 111 w 175"/>
                <a:gd name="T11" fmla="*/ 243 h 243"/>
                <a:gd name="T12" fmla="*/ 175 w 175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243"/>
                <a:gd name="T23" fmla="*/ 175 w 175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243">
                  <a:moveTo>
                    <a:pt x="175" y="33"/>
                  </a:moveTo>
                  <a:lnTo>
                    <a:pt x="120" y="17"/>
                  </a:lnTo>
                  <a:lnTo>
                    <a:pt x="64" y="0"/>
                  </a:lnTo>
                  <a:lnTo>
                    <a:pt x="0" y="210"/>
                  </a:lnTo>
                  <a:lnTo>
                    <a:pt x="55" y="227"/>
                  </a:lnTo>
                  <a:lnTo>
                    <a:pt x="111" y="243"/>
                  </a:lnTo>
                  <a:lnTo>
                    <a:pt x="17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3" name="Freeform 958"/>
            <p:cNvSpPr>
              <a:spLocks/>
            </p:cNvSpPr>
            <p:nvPr/>
          </p:nvSpPr>
          <p:spPr bwMode="auto">
            <a:xfrm>
              <a:off x="3424" y="1882"/>
              <a:ext cx="32" cy="54"/>
            </a:xfrm>
            <a:custGeom>
              <a:avLst/>
              <a:gdLst>
                <a:gd name="T0" fmla="*/ 175 w 175"/>
                <a:gd name="T1" fmla="*/ 33 h 243"/>
                <a:gd name="T2" fmla="*/ 120 w 175"/>
                <a:gd name="T3" fmla="*/ 17 h 243"/>
                <a:gd name="T4" fmla="*/ 64 w 175"/>
                <a:gd name="T5" fmla="*/ 0 h 243"/>
                <a:gd name="T6" fmla="*/ 0 w 175"/>
                <a:gd name="T7" fmla="*/ 210 h 243"/>
                <a:gd name="T8" fmla="*/ 55 w 175"/>
                <a:gd name="T9" fmla="*/ 227 h 243"/>
                <a:gd name="T10" fmla="*/ 111 w 175"/>
                <a:gd name="T11" fmla="*/ 243 h 243"/>
                <a:gd name="T12" fmla="*/ 175 w 175"/>
                <a:gd name="T13" fmla="*/ 33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243"/>
                <a:gd name="T23" fmla="*/ 175 w 175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243">
                  <a:moveTo>
                    <a:pt x="175" y="33"/>
                  </a:moveTo>
                  <a:lnTo>
                    <a:pt x="120" y="17"/>
                  </a:lnTo>
                  <a:lnTo>
                    <a:pt x="64" y="0"/>
                  </a:lnTo>
                  <a:lnTo>
                    <a:pt x="0" y="210"/>
                  </a:lnTo>
                  <a:lnTo>
                    <a:pt x="55" y="227"/>
                  </a:lnTo>
                  <a:lnTo>
                    <a:pt x="111" y="243"/>
                  </a:lnTo>
                  <a:lnTo>
                    <a:pt x="175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4" name="Freeform 959"/>
            <p:cNvSpPr>
              <a:spLocks/>
            </p:cNvSpPr>
            <p:nvPr/>
          </p:nvSpPr>
          <p:spPr bwMode="auto">
            <a:xfrm>
              <a:off x="3424" y="1929"/>
              <a:ext cx="10" cy="4"/>
            </a:xfrm>
            <a:custGeom>
              <a:avLst/>
              <a:gdLst>
                <a:gd name="T0" fmla="*/ 56 w 56"/>
                <a:gd name="T1" fmla="*/ 17 h 17"/>
                <a:gd name="T2" fmla="*/ 1 w 56"/>
                <a:gd name="T3" fmla="*/ 0 h 17"/>
                <a:gd name="T4" fmla="*/ 0 w 56"/>
                <a:gd name="T5" fmla="*/ 7 h 17"/>
                <a:gd name="T6" fmla="*/ 56 w 56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7"/>
                <a:gd name="T14" fmla="*/ 56 w 56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7">
                  <a:moveTo>
                    <a:pt x="56" y="17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5" name="Line 960"/>
            <p:cNvSpPr>
              <a:spLocks noChangeShapeType="1"/>
            </p:cNvSpPr>
            <p:nvPr/>
          </p:nvSpPr>
          <p:spPr bwMode="auto">
            <a:xfrm flipH="1">
              <a:off x="3424" y="1929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6" name="Freeform 961"/>
            <p:cNvSpPr>
              <a:spLocks/>
            </p:cNvSpPr>
            <p:nvPr/>
          </p:nvSpPr>
          <p:spPr bwMode="auto">
            <a:xfrm>
              <a:off x="3416" y="1931"/>
              <a:ext cx="29" cy="55"/>
            </a:xfrm>
            <a:custGeom>
              <a:avLst/>
              <a:gdLst>
                <a:gd name="T0" fmla="*/ 152 w 152"/>
                <a:gd name="T1" fmla="*/ 19 h 247"/>
                <a:gd name="T2" fmla="*/ 95 w 152"/>
                <a:gd name="T3" fmla="*/ 10 h 247"/>
                <a:gd name="T4" fmla="*/ 39 w 152"/>
                <a:gd name="T5" fmla="*/ 0 h 247"/>
                <a:gd name="T6" fmla="*/ 0 w 152"/>
                <a:gd name="T7" fmla="*/ 227 h 247"/>
                <a:gd name="T8" fmla="*/ 56 w 152"/>
                <a:gd name="T9" fmla="*/ 237 h 247"/>
                <a:gd name="T10" fmla="*/ 113 w 152"/>
                <a:gd name="T11" fmla="*/ 247 h 247"/>
                <a:gd name="T12" fmla="*/ 152 w 152"/>
                <a:gd name="T13" fmla="*/ 19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47"/>
                <a:gd name="T23" fmla="*/ 152 w 152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47">
                  <a:moveTo>
                    <a:pt x="152" y="19"/>
                  </a:moveTo>
                  <a:lnTo>
                    <a:pt x="95" y="10"/>
                  </a:lnTo>
                  <a:lnTo>
                    <a:pt x="39" y="0"/>
                  </a:lnTo>
                  <a:lnTo>
                    <a:pt x="0" y="227"/>
                  </a:lnTo>
                  <a:lnTo>
                    <a:pt x="56" y="237"/>
                  </a:lnTo>
                  <a:lnTo>
                    <a:pt x="113" y="247"/>
                  </a:lnTo>
                  <a:lnTo>
                    <a:pt x="15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7" name="Freeform 962"/>
            <p:cNvSpPr>
              <a:spLocks/>
            </p:cNvSpPr>
            <p:nvPr/>
          </p:nvSpPr>
          <p:spPr bwMode="auto">
            <a:xfrm>
              <a:off x="3416" y="1931"/>
              <a:ext cx="29" cy="55"/>
            </a:xfrm>
            <a:custGeom>
              <a:avLst/>
              <a:gdLst>
                <a:gd name="T0" fmla="*/ 152 w 152"/>
                <a:gd name="T1" fmla="*/ 19 h 247"/>
                <a:gd name="T2" fmla="*/ 95 w 152"/>
                <a:gd name="T3" fmla="*/ 10 h 247"/>
                <a:gd name="T4" fmla="*/ 39 w 152"/>
                <a:gd name="T5" fmla="*/ 0 h 247"/>
                <a:gd name="T6" fmla="*/ 0 w 152"/>
                <a:gd name="T7" fmla="*/ 227 h 247"/>
                <a:gd name="T8" fmla="*/ 56 w 152"/>
                <a:gd name="T9" fmla="*/ 237 h 247"/>
                <a:gd name="T10" fmla="*/ 113 w 152"/>
                <a:gd name="T11" fmla="*/ 247 h 247"/>
                <a:gd name="T12" fmla="*/ 152 w 152"/>
                <a:gd name="T13" fmla="*/ 19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47"/>
                <a:gd name="T23" fmla="*/ 152 w 152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47">
                  <a:moveTo>
                    <a:pt x="152" y="19"/>
                  </a:moveTo>
                  <a:lnTo>
                    <a:pt x="95" y="10"/>
                  </a:lnTo>
                  <a:lnTo>
                    <a:pt x="39" y="0"/>
                  </a:lnTo>
                  <a:lnTo>
                    <a:pt x="0" y="227"/>
                  </a:lnTo>
                  <a:lnTo>
                    <a:pt x="56" y="237"/>
                  </a:lnTo>
                  <a:lnTo>
                    <a:pt x="113" y="247"/>
                  </a:lnTo>
                  <a:lnTo>
                    <a:pt x="152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8" name="Freeform 963"/>
            <p:cNvSpPr>
              <a:spLocks/>
            </p:cNvSpPr>
            <p:nvPr/>
          </p:nvSpPr>
          <p:spPr bwMode="auto">
            <a:xfrm>
              <a:off x="3416" y="1981"/>
              <a:ext cx="10" cy="3"/>
            </a:xfrm>
            <a:custGeom>
              <a:avLst/>
              <a:gdLst>
                <a:gd name="T0" fmla="*/ 57 w 57"/>
                <a:gd name="T1" fmla="*/ 10 h 10"/>
                <a:gd name="T2" fmla="*/ 1 w 57"/>
                <a:gd name="T3" fmla="*/ 0 h 10"/>
                <a:gd name="T4" fmla="*/ 0 w 57"/>
                <a:gd name="T5" fmla="*/ 7 h 10"/>
                <a:gd name="T6" fmla="*/ 57 w 57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"/>
                <a:gd name="T14" fmla="*/ 57 w 5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">
                  <a:moveTo>
                    <a:pt x="57" y="10"/>
                  </a:moveTo>
                  <a:lnTo>
                    <a:pt x="1" y="0"/>
                  </a:lnTo>
                  <a:lnTo>
                    <a:pt x="0" y="7"/>
                  </a:lnTo>
                  <a:lnTo>
                    <a:pt x="5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59" name="Line 964"/>
            <p:cNvSpPr>
              <a:spLocks noChangeShapeType="1"/>
            </p:cNvSpPr>
            <p:nvPr/>
          </p:nvSpPr>
          <p:spPr bwMode="auto">
            <a:xfrm flipH="1">
              <a:off x="3416" y="198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0" name="Freeform 965"/>
            <p:cNvSpPr>
              <a:spLocks/>
            </p:cNvSpPr>
            <p:nvPr/>
          </p:nvSpPr>
          <p:spPr bwMode="auto">
            <a:xfrm>
              <a:off x="3413" y="1983"/>
              <a:ext cx="24" cy="55"/>
            </a:xfrm>
            <a:custGeom>
              <a:avLst/>
              <a:gdLst>
                <a:gd name="T0" fmla="*/ 129 w 129"/>
                <a:gd name="T1" fmla="*/ 6 h 243"/>
                <a:gd name="T2" fmla="*/ 71 w 129"/>
                <a:gd name="T3" fmla="*/ 3 h 243"/>
                <a:gd name="T4" fmla="*/ 14 w 129"/>
                <a:gd name="T5" fmla="*/ 0 h 243"/>
                <a:gd name="T6" fmla="*/ 0 w 129"/>
                <a:gd name="T7" fmla="*/ 236 h 243"/>
                <a:gd name="T8" fmla="*/ 58 w 129"/>
                <a:gd name="T9" fmla="*/ 240 h 243"/>
                <a:gd name="T10" fmla="*/ 116 w 129"/>
                <a:gd name="T11" fmla="*/ 243 h 243"/>
                <a:gd name="T12" fmla="*/ 129 w 129"/>
                <a:gd name="T13" fmla="*/ 6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3"/>
                <a:gd name="T23" fmla="*/ 129 w 129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3">
                  <a:moveTo>
                    <a:pt x="129" y="6"/>
                  </a:moveTo>
                  <a:lnTo>
                    <a:pt x="71" y="3"/>
                  </a:lnTo>
                  <a:lnTo>
                    <a:pt x="14" y="0"/>
                  </a:lnTo>
                  <a:lnTo>
                    <a:pt x="0" y="236"/>
                  </a:lnTo>
                  <a:lnTo>
                    <a:pt x="58" y="240"/>
                  </a:lnTo>
                  <a:lnTo>
                    <a:pt x="116" y="243"/>
                  </a:lnTo>
                  <a:lnTo>
                    <a:pt x="12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1" name="Freeform 966"/>
            <p:cNvSpPr>
              <a:spLocks/>
            </p:cNvSpPr>
            <p:nvPr/>
          </p:nvSpPr>
          <p:spPr bwMode="auto">
            <a:xfrm>
              <a:off x="3413" y="1983"/>
              <a:ext cx="24" cy="55"/>
            </a:xfrm>
            <a:custGeom>
              <a:avLst/>
              <a:gdLst>
                <a:gd name="T0" fmla="*/ 129 w 129"/>
                <a:gd name="T1" fmla="*/ 6 h 243"/>
                <a:gd name="T2" fmla="*/ 71 w 129"/>
                <a:gd name="T3" fmla="*/ 3 h 243"/>
                <a:gd name="T4" fmla="*/ 14 w 129"/>
                <a:gd name="T5" fmla="*/ 0 h 243"/>
                <a:gd name="T6" fmla="*/ 0 w 129"/>
                <a:gd name="T7" fmla="*/ 236 h 243"/>
                <a:gd name="T8" fmla="*/ 58 w 129"/>
                <a:gd name="T9" fmla="*/ 240 h 243"/>
                <a:gd name="T10" fmla="*/ 116 w 129"/>
                <a:gd name="T11" fmla="*/ 243 h 243"/>
                <a:gd name="T12" fmla="*/ 129 w 129"/>
                <a:gd name="T13" fmla="*/ 6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3"/>
                <a:gd name="T23" fmla="*/ 129 w 129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3">
                  <a:moveTo>
                    <a:pt x="129" y="6"/>
                  </a:moveTo>
                  <a:lnTo>
                    <a:pt x="71" y="3"/>
                  </a:lnTo>
                  <a:lnTo>
                    <a:pt x="14" y="0"/>
                  </a:lnTo>
                  <a:lnTo>
                    <a:pt x="0" y="236"/>
                  </a:lnTo>
                  <a:lnTo>
                    <a:pt x="58" y="240"/>
                  </a:lnTo>
                  <a:lnTo>
                    <a:pt x="116" y="243"/>
                  </a:lnTo>
                  <a:lnTo>
                    <a:pt x="129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2" name="Freeform 967"/>
            <p:cNvSpPr>
              <a:spLocks/>
            </p:cNvSpPr>
            <p:nvPr/>
          </p:nvSpPr>
          <p:spPr bwMode="auto">
            <a:xfrm>
              <a:off x="3413" y="2036"/>
              <a:ext cx="11" cy="2"/>
            </a:xfrm>
            <a:custGeom>
              <a:avLst/>
              <a:gdLst>
                <a:gd name="T0" fmla="*/ 58 w 58"/>
                <a:gd name="T1" fmla="*/ 4 h 7"/>
                <a:gd name="T2" fmla="*/ 0 w 58"/>
                <a:gd name="T3" fmla="*/ 0 h 7"/>
                <a:gd name="T4" fmla="*/ 0 w 58"/>
                <a:gd name="T5" fmla="*/ 7 h 7"/>
                <a:gd name="T6" fmla="*/ 58 w 58"/>
                <a:gd name="T7" fmla="*/ 4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7"/>
                <a:gd name="T14" fmla="*/ 58 w 5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7">
                  <a:moveTo>
                    <a:pt x="58" y="4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3" name="Line 968"/>
            <p:cNvSpPr>
              <a:spLocks noChangeShapeType="1"/>
            </p:cNvSpPr>
            <p:nvPr/>
          </p:nvSpPr>
          <p:spPr bwMode="auto">
            <a:xfrm>
              <a:off x="3413" y="2036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4" name="Freeform 969"/>
            <p:cNvSpPr>
              <a:spLocks/>
            </p:cNvSpPr>
            <p:nvPr/>
          </p:nvSpPr>
          <p:spPr bwMode="auto">
            <a:xfrm>
              <a:off x="3413" y="2036"/>
              <a:ext cx="24" cy="55"/>
            </a:xfrm>
            <a:custGeom>
              <a:avLst/>
              <a:gdLst>
                <a:gd name="T0" fmla="*/ 116 w 129"/>
                <a:gd name="T1" fmla="*/ 0 h 243"/>
                <a:gd name="T2" fmla="*/ 58 w 129"/>
                <a:gd name="T3" fmla="*/ 4 h 243"/>
                <a:gd name="T4" fmla="*/ 0 w 129"/>
                <a:gd name="T5" fmla="*/ 7 h 243"/>
                <a:gd name="T6" fmla="*/ 14 w 129"/>
                <a:gd name="T7" fmla="*/ 243 h 243"/>
                <a:gd name="T8" fmla="*/ 71 w 129"/>
                <a:gd name="T9" fmla="*/ 240 h 243"/>
                <a:gd name="T10" fmla="*/ 129 w 129"/>
                <a:gd name="T11" fmla="*/ 237 h 243"/>
                <a:gd name="T12" fmla="*/ 116 w 129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3"/>
                <a:gd name="T23" fmla="*/ 129 w 129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3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14" y="243"/>
                  </a:lnTo>
                  <a:lnTo>
                    <a:pt x="71" y="240"/>
                  </a:lnTo>
                  <a:lnTo>
                    <a:pt x="129" y="23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5" name="Freeform 970"/>
            <p:cNvSpPr>
              <a:spLocks/>
            </p:cNvSpPr>
            <p:nvPr/>
          </p:nvSpPr>
          <p:spPr bwMode="auto">
            <a:xfrm>
              <a:off x="3413" y="2036"/>
              <a:ext cx="24" cy="55"/>
            </a:xfrm>
            <a:custGeom>
              <a:avLst/>
              <a:gdLst>
                <a:gd name="T0" fmla="*/ 116 w 129"/>
                <a:gd name="T1" fmla="*/ 0 h 243"/>
                <a:gd name="T2" fmla="*/ 58 w 129"/>
                <a:gd name="T3" fmla="*/ 4 h 243"/>
                <a:gd name="T4" fmla="*/ 0 w 129"/>
                <a:gd name="T5" fmla="*/ 7 h 243"/>
                <a:gd name="T6" fmla="*/ 14 w 129"/>
                <a:gd name="T7" fmla="*/ 243 h 243"/>
                <a:gd name="T8" fmla="*/ 71 w 129"/>
                <a:gd name="T9" fmla="*/ 240 h 243"/>
                <a:gd name="T10" fmla="*/ 129 w 129"/>
                <a:gd name="T11" fmla="*/ 237 h 243"/>
                <a:gd name="T12" fmla="*/ 116 w 129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243"/>
                <a:gd name="T23" fmla="*/ 129 w 129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243">
                  <a:moveTo>
                    <a:pt x="116" y="0"/>
                  </a:moveTo>
                  <a:lnTo>
                    <a:pt x="58" y="4"/>
                  </a:lnTo>
                  <a:lnTo>
                    <a:pt x="0" y="7"/>
                  </a:lnTo>
                  <a:lnTo>
                    <a:pt x="14" y="243"/>
                  </a:lnTo>
                  <a:lnTo>
                    <a:pt x="71" y="240"/>
                  </a:lnTo>
                  <a:lnTo>
                    <a:pt x="129" y="237"/>
                  </a:lnTo>
                  <a:lnTo>
                    <a:pt x="1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6" name="Freeform 971"/>
            <p:cNvSpPr>
              <a:spLocks/>
            </p:cNvSpPr>
            <p:nvPr/>
          </p:nvSpPr>
          <p:spPr bwMode="auto">
            <a:xfrm>
              <a:off x="3416" y="2090"/>
              <a:ext cx="10" cy="3"/>
            </a:xfrm>
            <a:custGeom>
              <a:avLst/>
              <a:gdLst>
                <a:gd name="T0" fmla="*/ 57 w 57"/>
                <a:gd name="T1" fmla="*/ 0 h 10"/>
                <a:gd name="T2" fmla="*/ 0 w 57"/>
                <a:gd name="T3" fmla="*/ 3 h 10"/>
                <a:gd name="T4" fmla="*/ 1 w 57"/>
                <a:gd name="T5" fmla="*/ 10 h 10"/>
                <a:gd name="T6" fmla="*/ 57 w 57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"/>
                <a:gd name="T14" fmla="*/ 57 w 5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">
                  <a:moveTo>
                    <a:pt x="57" y="0"/>
                  </a:moveTo>
                  <a:lnTo>
                    <a:pt x="0" y="3"/>
                  </a:lnTo>
                  <a:lnTo>
                    <a:pt x="1" y="1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7" name="Line 972"/>
            <p:cNvSpPr>
              <a:spLocks noChangeShapeType="1"/>
            </p:cNvSpPr>
            <p:nvPr/>
          </p:nvSpPr>
          <p:spPr bwMode="auto">
            <a:xfrm>
              <a:off x="3416" y="2091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8" name="Freeform 973"/>
            <p:cNvSpPr>
              <a:spLocks/>
            </p:cNvSpPr>
            <p:nvPr/>
          </p:nvSpPr>
          <p:spPr bwMode="auto">
            <a:xfrm>
              <a:off x="3416" y="2088"/>
              <a:ext cx="29" cy="55"/>
            </a:xfrm>
            <a:custGeom>
              <a:avLst/>
              <a:gdLst>
                <a:gd name="T0" fmla="*/ 113 w 152"/>
                <a:gd name="T1" fmla="*/ 0 h 247"/>
                <a:gd name="T2" fmla="*/ 56 w 152"/>
                <a:gd name="T3" fmla="*/ 10 h 247"/>
                <a:gd name="T4" fmla="*/ 0 w 152"/>
                <a:gd name="T5" fmla="*/ 20 h 247"/>
                <a:gd name="T6" fmla="*/ 39 w 152"/>
                <a:gd name="T7" fmla="*/ 247 h 247"/>
                <a:gd name="T8" fmla="*/ 95 w 152"/>
                <a:gd name="T9" fmla="*/ 237 h 247"/>
                <a:gd name="T10" fmla="*/ 152 w 152"/>
                <a:gd name="T11" fmla="*/ 227 h 247"/>
                <a:gd name="T12" fmla="*/ 113 w 152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47"/>
                <a:gd name="T23" fmla="*/ 152 w 152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47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39" y="247"/>
                  </a:lnTo>
                  <a:lnTo>
                    <a:pt x="95" y="237"/>
                  </a:lnTo>
                  <a:lnTo>
                    <a:pt x="152" y="22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9" name="Freeform 974"/>
            <p:cNvSpPr>
              <a:spLocks/>
            </p:cNvSpPr>
            <p:nvPr/>
          </p:nvSpPr>
          <p:spPr bwMode="auto">
            <a:xfrm>
              <a:off x="3416" y="2088"/>
              <a:ext cx="29" cy="55"/>
            </a:xfrm>
            <a:custGeom>
              <a:avLst/>
              <a:gdLst>
                <a:gd name="T0" fmla="*/ 113 w 152"/>
                <a:gd name="T1" fmla="*/ 0 h 247"/>
                <a:gd name="T2" fmla="*/ 56 w 152"/>
                <a:gd name="T3" fmla="*/ 10 h 247"/>
                <a:gd name="T4" fmla="*/ 0 w 152"/>
                <a:gd name="T5" fmla="*/ 20 h 247"/>
                <a:gd name="T6" fmla="*/ 39 w 152"/>
                <a:gd name="T7" fmla="*/ 247 h 247"/>
                <a:gd name="T8" fmla="*/ 95 w 152"/>
                <a:gd name="T9" fmla="*/ 237 h 247"/>
                <a:gd name="T10" fmla="*/ 152 w 152"/>
                <a:gd name="T11" fmla="*/ 227 h 247"/>
                <a:gd name="T12" fmla="*/ 113 w 152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47"/>
                <a:gd name="T23" fmla="*/ 152 w 152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47">
                  <a:moveTo>
                    <a:pt x="113" y="0"/>
                  </a:moveTo>
                  <a:lnTo>
                    <a:pt x="56" y="10"/>
                  </a:lnTo>
                  <a:lnTo>
                    <a:pt x="0" y="20"/>
                  </a:lnTo>
                  <a:lnTo>
                    <a:pt x="39" y="247"/>
                  </a:lnTo>
                  <a:lnTo>
                    <a:pt x="95" y="237"/>
                  </a:lnTo>
                  <a:lnTo>
                    <a:pt x="152" y="227"/>
                  </a:lnTo>
                  <a:lnTo>
                    <a:pt x="1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0" name="Freeform 975"/>
            <p:cNvSpPr>
              <a:spLocks/>
            </p:cNvSpPr>
            <p:nvPr/>
          </p:nvSpPr>
          <p:spPr bwMode="auto">
            <a:xfrm>
              <a:off x="3424" y="2141"/>
              <a:ext cx="10" cy="4"/>
            </a:xfrm>
            <a:custGeom>
              <a:avLst/>
              <a:gdLst>
                <a:gd name="T0" fmla="*/ 56 w 56"/>
                <a:gd name="T1" fmla="*/ 0 h 16"/>
                <a:gd name="T2" fmla="*/ 0 w 56"/>
                <a:gd name="T3" fmla="*/ 10 h 16"/>
                <a:gd name="T4" fmla="*/ 1 w 56"/>
                <a:gd name="T5" fmla="*/ 16 h 16"/>
                <a:gd name="T6" fmla="*/ 56 w 5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16"/>
                <a:gd name="T14" fmla="*/ 56 w 56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16">
                  <a:moveTo>
                    <a:pt x="56" y="0"/>
                  </a:moveTo>
                  <a:lnTo>
                    <a:pt x="0" y="10"/>
                  </a:lnTo>
                  <a:lnTo>
                    <a:pt x="1" y="1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1" name="Line 976"/>
            <p:cNvSpPr>
              <a:spLocks noChangeShapeType="1"/>
            </p:cNvSpPr>
            <p:nvPr/>
          </p:nvSpPr>
          <p:spPr bwMode="auto">
            <a:xfrm>
              <a:off x="3424" y="2143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2" name="Freeform 977"/>
            <p:cNvSpPr>
              <a:spLocks/>
            </p:cNvSpPr>
            <p:nvPr/>
          </p:nvSpPr>
          <p:spPr bwMode="auto">
            <a:xfrm>
              <a:off x="3424" y="2137"/>
              <a:ext cx="32" cy="55"/>
            </a:xfrm>
            <a:custGeom>
              <a:avLst/>
              <a:gdLst>
                <a:gd name="T0" fmla="*/ 111 w 175"/>
                <a:gd name="T1" fmla="*/ 0 h 243"/>
                <a:gd name="T2" fmla="*/ 55 w 175"/>
                <a:gd name="T3" fmla="*/ 17 h 243"/>
                <a:gd name="T4" fmla="*/ 0 w 175"/>
                <a:gd name="T5" fmla="*/ 33 h 243"/>
                <a:gd name="T6" fmla="*/ 64 w 175"/>
                <a:gd name="T7" fmla="*/ 243 h 243"/>
                <a:gd name="T8" fmla="*/ 120 w 175"/>
                <a:gd name="T9" fmla="*/ 226 h 243"/>
                <a:gd name="T10" fmla="*/ 175 w 175"/>
                <a:gd name="T11" fmla="*/ 210 h 243"/>
                <a:gd name="T12" fmla="*/ 111 w 175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243"/>
                <a:gd name="T23" fmla="*/ 175 w 175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243">
                  <a:moveTo>
                    <a:pt x="111" y="0"/>
                  </a:moveTo>
                  <a:lnTo>
                    <a:pt x="55" y="17"/>
                  </a:lnTo>
                  <a:lnTo>
                    <a:pt x="0" y="33"/>
                  </a:lnTo>
                  <a:lnTo>
                    <a:pt x="64" y="243"/>
                  </a:lnTo>
                  <a:lnTo>
                    <a:pt x="120" y="226"/>
                  </a:lnTo>
                  <a:lnTo>
                    <a:pt x="175" y="2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3" name="Freeform 978"/>
            <p:cNvSpPr>
              <a:spLocks/>
            </p:cNvSpPr>
            <p:nvPr/>
          </p:nvSpPr>
          <p:spPr bwMode="auto">
            <a:xfrm>
              <a:off x="3424" y="2137"/>
              <a:ext cx="32" cy="55"/>
            </a:xfrm>
            <a:custGeom>
              <a:avLst/>
              <a:gdLst>
                <a:gd name="T0" fmla="*/ 111 w 175"/>
                <a:gd name="T1" fmla="*/ 0 h 243"/>
                <a:gd name="T2" fmla="*/ 55 w 175"/>
                <a:gd name="T3" fmla="*/ 17 h 243"/>
                <a:gd name="T4" fmla="*/ 0 w 175"/>
                <a:gd name="T5" fmla="*/ 33 h 243"/>
                <a:gd name="T6" fmla="*/ 64 w 175"/>
                <a:gd name="T7" fmla="*/ 243 h 243"/>
                <a:gd name="T8" fmla="*/ 120 w 175"/>
                <a:gd name="T9" fmla="*/ 226 h 243"/>
                <a:gd name="T10" fmla="*/ 175 w 175"/>
                <a:gd name="T11" fmla="*/ 210 h 243"/>
                <a:gd name="T12" fmla="*/ 111 w 175"/>
                <a:gd name="T13" fmla="*/ 0 h 2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243"/>
                <a:gd name="T23" fmla="*/ 175 w 175"/>
                <a:gd name="T24" fmla="*/ 243 h 2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243">
                  <a:moveTo>
                    <a:pt x="111" y="0"/>
                  </a:moveTo>
                  <a:lnTo>
                    <a:pt x="55" y="17"/>
                  </a:lnTo>
                  <a:lnTo>
                    <a:pt x="0" y="33"/>
                  </a:lnTo>
                  <a:lnTo>
                    <a:pt x="64" y="243"/>
                  </a:lnTo>
                  <a:lnTo>
                    <a:pt x="120" y="226"/>
                  </a:lnTo>
                  <a:lnTo>
                    <a:pt x="175" y="210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4" name="Freeform 979"/>
            <p:cNvSpPr>
              <a:spLocks/>
            </p:cNvSpPr>
            <p:nvPr/>
          </p:nvSpPr>
          <p:spPr bwMode="auto">
            <a:xfrm>
              <a:off x="3435" y="2187"/>
              <a:ext cx="11" cy="6"/>
            </a:xfrm>
            <a:custGeom>
              <a:avLst/>
              <a:gdLst>
                <a:gd name="T0" fmla="*/ 56 w 56"/>
                <a:gd name="T1" fmla="*/ 0 h 25"/>
                <a:gd name="T2" fmla="*/ 0 w 56"/>
                <a:gd name="T3" fmla="*/ 17 h 25"/>
                <a:gd name="T4" fmla="*/ 3 w 56"/>
                <a:gd name="T5" fmla="*/ 25 h 25"/>
                <a:gd name="T6" fmla="*/ 56 w 56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5"/>
                <a:gd name="T14" fmla="*/ 56 w 56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5">
                  <a:moveTo>
                    <a:pt x="56" y="0"/>
                  </a:moveTo>
                  <a:lnTo>
                    <a:pt x="0" y="17"/>
                  </a:lnTo>
                  <a:lnTo>
                    <a:pt x="3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5" name="Line 980"/>
            <p:cNvSpPr>
              <a:spLocks noChangeShapeType="1"/>
            </p:cNvSpPr>
            <p:nvPr/>
          </p:nvSpPr>
          <p:spPr bwMode="auto">
            <a:xfrm>
              <a:off x="3435" y="2192"/>
              <a:ext cx="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6" name="Freeform 981"/>
            <p:cNvSpPr>
              <a:spLocks/>
            </p:cNvSpPr>
            <p:nvPr/>
          </p:nvSpPr>
          <p:spPr bwMode="auto">
            <a:xfrm>
              <a:off x="3435" y="2182"/>
              <a:ext cx="37" cy="52"/>
            </a:xfrm>
            <a:custGeom>
              <a:avLst/>
              <a:gdLst>
                <a:gd name="T0" fmla="*/ 105 w 190"/>
                <a:gd name="T1" fmla="*/ 0 h 232"/>
                <a:gd name="T2" fmla="*/ 53 w 190"/>
                <a:gd name="T3" fmla="*/ 24 h 232"/>
                <a:gd name="T4" fmla="*/ 0 w 190"/>
                <a:gd name="T5" fmla="*/ 49 h 232"/>
                <a:gd name="T6" fmla="*/ 86 w 190"/>
                <a:gd name="T7" fmla="*/ 232 h 232"/>
                <a:gd name="T8" fmla="*/ 138 w 190"/>
                <a:gd name="T9" fmla="*/ 208 h 232"/>
                <a:gd name="T10" fmla="*/ 190 w 190"/>
                <a:gd name="T11" fmla="*/ 183 h 232"/>
                <a:gd name="T12" fmla="*/ 105 w 19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32"/>
                <a:gd name="T23" fmla="*/ 190 w 190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32">
                  <a:moveTo>
                    <a:pt x="105" y="0"/>
                  </a:moveTo>
                  <a:lnTo>
                    <a:pt x="53" y="24"/>
                  </a:lnTo>
                  <a:lnTo>
                    <a:pt x="0" y="49"/>
                  </a:lnTo>
                  <a:lnTo>
                    <a:pt x="86" y="232"/>
                  </a:lnTo>
                  <a:lnTo>
                    <a:pt x="138" y="208"/>
                  </a:lnTo>
                  <a:lnTo>
                    <a:pt x="190" y="183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7" name="Freeform 982"/>
            <p:cNvSpPr>
              <a:spLocks/>
            </p:cNvSpPr>
            <p:nvPr/>
          </p:nvSpPr>
          <p:spPr bwMode="auto">
            <a:xfrm>
              <a:off x="3435" y="2182"/>
              <a:ext cx="37" cy="52"/>
            </a:xfrm>
            <a:custGeom>
              <a:avLst/>
              <a:gdLst>
                <a:gd name="T0" fmla="*/ 105 w 190"/>
                <a:gd name="T1" fmla="*/ 0 h 232"/>
                <a:gd name="T2" fmla="*/ 53 w 190"/>
                <a:gd name="T3" fmla="*/ 24 h 232"/>
                <a:gd name="T4" fmla="*/ 0 w 190"/>
                <a:gd name="T5" fmla="*/ 49 h 232"/>
                <a:gd name="T6" fmla="*/ 86 w 190"/>
                <a:gd name="T7" fmla="*/ 232 h 232"/>
                <a:gd name="T8" fmla="*/ 138 w 190"/>
                <a:gd name="T9" fmla="*/ 208 h 232"/>
                <a:gd name="T10" fmla="*/ 190 w 190"/>
                <a:gd name="T11" fmla="*/ 183 h 232"/>
                <a:gd name="T12" fmla="*/ 105 w 190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32"/>
                <a:gd name="T23" fmla="*/ 190 w 190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32">
                  <a:moveTo>
                    <a:pt x="105" y="0"/>
                  </a:moveTo>
                  <a:lnTo>
                    <a:pt x="53" y="24"/>
                  </a:lnTo>
                  <a:lnTo>
                    <a:pt x="0" y="49"/>
                  </a:lnTo>
                  <a:lnTo>
                    <a:pt x="86" y="232"/>
                  </a:lnTo>
                  <a:lnTo>
                    <a:pt x="138" y="208"/>
                  </a:lnTo>
                  <a:lnTo>
                    <a:pt x="190" y="183"/>
                  </a:lnTo>
                  <a:lnTo>
                    <a:pt x="10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8" name="Freeform 983"/>
            <p:cNvSpPr>
              <a:spLocks/>
            </p:cNvSpPr>
            <p:nvPr/>
          </p:nvSpPr>
          <p:spPr bwMode="auto">
            <a:xfrm>
              <a:off x="3452" y="2229"/>
              <a:ext cx="10" cy="7"/>
            </a:xfrm>
            <a:custGeom>
              <a:avLst/>
              <a:gdLst>
                <a:gd name="T0" fmla="*/ 52 w 52"/>
                <a:gd name="T1" fmla="*/ 0 h 33"/>
                <a:gd name="T2" fmla="*/ 0 w 52"/>
                <a:gd name="T3" fmla="*/ 24 h 33"/>
                <a:gd name="T4" fmla="*/ 4 w 52"/>
                <a:gd name="T5" fmla="*/ 33 h 33"/>
                <a:gd name="T6" fmla="*/ 52 w 52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33"/>
                <a:gd name="T14" fmla="*/ 52 w 52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33">
                  <a:moveTo>
                    <a:pt x="52" y="0"/>
                  </a:moveTo>
                  <a:lnTo>
                    <a:pt x="0" y="24"/>
                  </a:lnTo>
                  <a:lnTo>
                    <a:pt x="4" y="3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79" name="Line 984"/>
            <p:cNvSpPr>
              <a:spLocks noChangeShapeType="1"/>
            </p:cNvSpPr>
            <p:nvPr/>
          </p:nvSpPr>
          <p:spPr bwMode="auto">
            <a:xfrm>
              <a:off x="3452" y="2234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0" name="Freeform 985"/>
            <p:cNvSpPr>
              <a:spLocks/>
            </p:cNvSpPr>
            <p:nvPr/>
          </p:nvSpPr>
          <p:spPr bwMode="auto">
            <a:xfrm>
              <a:off x="3452" y="2222"/>
              <a:ext cx="38" cy="48"/>
            </a:xfrm>
            <a:custGeom>
              <a:avLst/>
              <a:gdLst>
                <a:gd name="T0" fmla="*/ 96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5 w 200"/>
                <a:gd name="T7" fmla="*/ 218 h 218"/>
                <a:gd name="T8" fmla="*/ 152 w 200"/>
                <a:gd name="T9" fmla="*/ 185 h 218"/>
                <a:gd name="T10" fmla="*/ 200 w 200"/>
                <a:gd name="T11" fmla="*/ 151 h 218"/>
                <a:gd name="T12" fmla="*/ 96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6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5" y="218"/>
                  </a:lnTo>
                  <a:lnTo>
                    <a:pt x="152" y="185"/>
                  </a:lnTo>
                  <a:lnTo>
                    <a:pt x="200" y="15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1" name="Freeform 986"/>
            <p:cNvSpPr>
              <a:spLocks/>
            </p:cNvSpPr>
            <p:nvPr/>
          </p:nvSpPr>
          <p:spPr bwMode="auto">
            <a:xfrm>
              <a:off x="3452" y="2222"/>
              <a:ext cx="38" cy="48"/>
            </a:xfrm>
            <a:custGeom>
              <a:avLst/>
              <a:gdLst>
                <a:gd name="T0" fmla="*/ 96 w 200"/>
                <a:gd name="T1" fmla="*/ 0 h 218"/>
                <a:gd name="T2" fmla="*/ 48 w 200"/>
                <a:gd name="T3" fmla="*/ 34 h 218"/>
                <a:gd name="T4" fmla="*/ 0 w 200"/>
                <a:gd name="T5" fmla="*/ 67 h 218"/>
                <a:gd name="T6" fmla="*/ 105 w 200"/>
                <a:gd name="T7" fmla="*/ 218 h 218"/>
                <a:gd name="T8" fmla="*/ 152 w 200"/>
                <a:gd name="T9" fmla="*/ 185 h 218"/>
                <a:gd name="T10" fmla="*/ 200 w 200"/>
                <a:gd name="T11" fmla="*/ 151 h 218"/>
                <a:gd name="T12" fmla="*/ 96 w 200"/>
                <a:gd name="T13" fmla="*/ 0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0"/>
                <a:gd name="T22" fmla="*/ 0 h 218"/>
                <a:gd name="T23" fmla="*/ 200 w 20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0" h="218">
                  <a:moveTo>
                    <a:pt x="96" y="0"/>
                  </a:moveTo>
                  <a:lnTo>
                    <a:pt x="48" y="34"/>
                  </a:lnTo>
                  <a:lnTo>
                    <a:pt x="0" y="67"/>
                  </a:lnTo>
                  <a:lnTo>
                    <a:pt x="105" y="218"/>
                  </a:lnTo>
                  <a:lnTo>
                    <a:pt x="152" y="185"/>
                  </a:lnTo>
                  <a:lnTo>
                    <a:pt x="200" y="151"/>
                  </a:lnTo>
                  <a:lnTo>
                    <a:pt x="9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2" name="Freeform 987"/>
            <p:cNvSpPr>
              <a:spLocks/>
            </p:cNvSpPr>
            <p:nvPr/>
          </p:nvSpPr>
          <p:spPr bwMode="auto">
            <a:xfrm>
              <a:off x="3472" y="2262"/>
              <a:ext cx="9" cy="10"/>
            </a:xfrm>
            <a:custGeom>
              <a:avLst/>
              <a:gdLst>
                <a:gd name="T0" fmla="*/ 47 w 47"/>
                <a:gd name="T1" fmla="*/ 0 h 42"/>
                <a:gd name="T2" fmla="*/ 0 w 47"/>
                <a:gd name="T3" fmla="*/ 33 h 42"/>
                <a:gd name="T4" fmla="*/ 7 w 47"/>
                <a:gd name="T5" fmla="*/ 42 h 42"/>
                <a:gd name="T6" fmla="*/ 47 w 47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2"/>
                <a:gd name="T14" fmla="*/ 47 w 47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2">
                  <a:moveTo>
                    <a:pt x="47" y="0"/>
                  </a:moveTo>
                  <a:lnTo>
                    <a:pt x="0" y="33"/>
                  </a:lnTo>
                  <a:lnTo>
                    <a:pt x="7" y="4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3" name="Line 988"/>
            <p:cNvSpPr>
              <a:spLocks noChangeShapeType="1"/>
            </p:cNvSpPr>
            <p:nvPr/>
          </p:nvSpPr>
          <p:spPr bwMode="auto">
            <a:xfrm>
              <a:off x="3472" y="2270"/>
              <a:ext cx="1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4" name="Freeform 989"/>
            <p:cNvSpPr>
              <a:spLocks/>
            </p:cNvSpPr>
            <p:nvPr/>
          </p:nvSpPr>
          <p:spPr bwMode="auto">
            <a:xfrm>
              <a:off x="3473" y="2253"/>
              <a:ext cx="38" cy="44"/>
            </a:xfrm>
            <a:custGeom>
              <a:avLst/>
              <a:gdLst>
                <a:gd name="T0" fmla="*/ 80 w 199"/>
                <a:gd name="T1" fmla="*/ 0 h 197"/>
                <a:gd name="T2" fmla="*/ 40 w 199"/>
                <a:gd name="T3" fmla="*/ 43 h 197"/>
                <a:gd name="T4" fmla="*/ 0 w 199"/>
                <a:gd name="T5" fmla="*/ 85 h 197"/>
                <a:gd name="T6" fmla="*/ 119 w 199"/>
                <a:gd name="T7" fmla="*/ 197 h 197"/>
                <a:gd name="T8" fmla="*/ 159 w 199"/>
                <a:gd name="T9" fmla="*/ 155 h 197"/>
                <a:gd name="T10" fmla="*/ 199 w 199"/>
                <a:gd name="T11" fmla="*/ 112 h 197"/>
                <a:gd name="T12" fmla="*/ 80 w 199"/>
                <a:gd name="T13" fmla="*/ 0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197"/>
                <a:gd name="T23" fmla="*/ 199 w 199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197">
                  <a:moveTo>
                    <a:pt x="80" y="0"/>
                  </a:moveTo>
                  <a:lnTo>
                    <a:pt x="40" y="43"/>
                  </a:lnTo>
                  <a:lnTo>
                    <a:pt x="0" y="85"/>
                  </a:lnTo>
                  <a:lnTo>
                    <a:pt x="119" y="197"/>
                  </a:lnTo>
                  <a:lnTo>
                    <a:pt x="159" y="155"/>
                  </a:lnTo>
                  <a:lnTo>
                    <a:pt x="199" y="11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5" name="Freeform 990"/>
            <p:cNvSpPr>
              <a:spLocks/>
            </p:cNvSpPr>
            <p:nvPr/>
          </p:nvSpPr>
          <p:spPr bwMode="auto">
            <a:xfrm>
              <a:off x="3473" y="2253"/>
              <a:ext cx="38" cy="44"/>
            </a:xfrm>
            <a:custGeom>
              <a:avLst/>
              <a:gdLst>
                <a:gd name="T0" fmla="*/ 80 w 199"/>
                <a:gd name="T1" fmla="*/ 0 h 197"/>
                <a:gd name="T2" fmla="*/ 40 w 199"/>
                <a:gd name="T3" fmla="*/ 43 h 197"/>
                <a:gd name="T4" fmla="*/ 0 w 199"/>
                <a:gd name="T5" fmla="*/ 85 h 197"/>
                <a:gd name="T6" fmla="*/ 119 w 199"/>
                <a:gd name="T7" fmla="*/ 197 h 197"/>
                <a:gd name="T8" fmla="*/ 159 w 199"/>
                <a:gd name="T9" fmla="*/ 155 h 197"/>
                <a:gd name="T10" fmla="*/ 199 w 199"/>
                <a:gd name="T11" fmla="*/ 112 h 197"/>
                <a:gd name="T12" fmla="*/ 80 w 199"/>
                <a:gd name="T13" fmla="*/ 0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197"/>
                <a:gd name="T23" fmla="*/ 199 w 199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197">
                  <a:moveTo>
                    <a:pt x="80" y="0"/>
                  </a:moveTo>
                  <a:lnTo>
                    <a:pt x="40" y="43"/>
                  </a:lnTo>
                  <a:lnTo>
                    <a:pt x="0" y="85"/>
                  </a:lnTo>
                  <a:lnTo>
                    <a:pt x="119" y="197"/>
                  </a:lnTo>
                  <a:lnTo>
                    <a:pt x="159" y="155"/>
                  </a:lnTo>
                  <a:lnTo>
                    <a:pt x="199" y="112"/>
                  </a:lnTo>
                  <a:lnTo>
                    <a:pt x="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6" name="Freeform 991"/>
            <p:cNvSpPr>
              <a:spLocks/>
            </p:cNvSpPr>
            <p:nvPr/>
          </p:nvSpPr>
          <p:spPr bwMode="auto">
            <a:xfrm>
              <a:off x="3496" y="2287"/>
              <a:ext cx="8" cy="13"/>
            </a:xfrm>
            <a:custGeom>
              <a:avLst/>
              <a:gdLst>
                <a:gd name="T0" fmla="*/ 40 w 40"/>
                <a:gd name="T1" fmla="*/ 0 h 51"/>
                <a:gd name="T2" fmla="*/ 0 w 40"/>
                <a:gd name="T3" fmla="*/ 42 h 51"/>
                <a:gd name="T4" fmla="*/ 6 w 40"/>
                <a:gd name="T5" fmla="*/ 46 h 51"/>
                <a:gd name="T6" fmla="*/ 14 w 40"/>
                <a:gd name="T7" fmla="*/ 51 h 51"/>
                <a:gd name="T8" fmla="*/ 40 w 40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51"/>
                <a:gd name="T17" fmla="*/ 40 w 4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51">
                  <a:moveTo>
                    <a:pt x="40" y="0"/>
                  </a:moveTo>
                  <a:lnTo>
                    <a:pt x="0" y="42"/>
                  </a:lnTo>
                  <a:lnTo>
                    <a:pt x="6" y="46"/>
                  </a:lnTo>
                  <a:lnTo>
                    <a:pt x="14" y="5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7" name="Freeform 992"/>
            <p:cNvSpPr>
              <a:spLocks/>
            </p:cNvSpPr>
            <p:nvPr/>
          </p:nvSpPr>
          <p:spPr bwMode="auto">
            <a:xfrm>
              <a:off x="3496" y="2297"/>
              <a:ext cx="2" cy="3"/>
            </a:xfrm>
            <a:custGeom>
              <a:avLst/>
              <a:gdLst>
                <a:gd name="T0" fmla="*/ 0 w 14"/>
                <a:gd name="T1" fmla="*/ 0 h 9"/>
                <a:gd name="T2" fmla="*/ 6 w 14"/>
                <a:gd name="T3" fmla="*/ 4 h 9"/>
                <a:gd name="T4" fmla="*/ 14 w 14"/>
                <a:gd name="T5" fmla="*/ 9 h 9"/>
                <a:gd name="T6" fmla="*/ 0 60000 65536"/>
                <a:gd name="T7" fmla="*/ 0 60000 65536"/>
                <a:gd name="T8" fmla="*/ 0 60000 65536"/>
                <a:gd name="T9" fmla="*/ 0 w 14"/>
                <a:gd name="T10" fmla="*/ 0 h 9"/>
                <a:gd name="T11" fmla="*/ 14 w 14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9">
                  <a:moveTo>
                    <a:pt x="0" y="0"/>
                  </a:moveTo>
                  <a:lnTo>
                    <a:pt x="6" y="4"/>
                  </a:lnTo>
                  <a:lnTo>
                    <a:pt x="14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8" name="Freeform 993"/>
            <p:cNvSpPr>
              <a:spLocks/>
            </p:cNvSpPr>
            <p:nvPr/>
          </p:nvSpPr>
          <p:spPr bwMode="auto">
            <a:xfrm>
              <a:off x="3498" y="2276"/>
              <a:ext cx="34" cy="38"/>
            </a:xfrm>
            <a:custGeom>
              <a:avLst/>
              <a:gdLst>
                <a:gd name="T0" fmla="*/ 53 w 183"/>
                <a:gd name="T1" fmla="*/ 0 h 171"/>
                <a:gd name="T2" fmla="*/ 26 w 183"/>
                <a:gd name="T3" fmla="*/ 51 h 171"/>
                <a:gd name="T4" fmla="*/ 0 w 183"/>
                <a:gd name="T5" fmla="*/ 102 h 171"/>
                <a:gd name="T6" fmla="*/ 129 w 183"/>
                <a:gd name="T7" fmla="*/ 171 h 171"/>
                <a:gd name="T8" fmla="*/ 156 w 183"/>
                <a:gd name="T9" fmla="*/ 119 h 171"/>
                <a:gd name="T10" fmla="*/ 183 w 183"/>
                <a:gd name="T11" fmla="*/ 68 h 171"/>
                <a:gd name="T12" fmla="*/ 53 w 18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71"/>
                <a:gd name="T23" fmla="*/ 183 w 18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71">
                  <a:moveTo>
                    <a:pt x="53" y="0"/>
                  </a:moveTo>
                  <a:lnTo>
                    <a:pt x="26" y="51"/>
                  </a:lnTo>
                  <a:lnTo>
                    <a:pt x="0" y="102"/>
                  </a:lnTo>
                  <a:lnTo>
                    <a:pt x="129" y="171"/>
                  </a:lnTo>
                  <a:lnTo>
                    <a:pt x="156" y="119"/>
                  </a:lnTo>
                  <a:lnTo>
                    <a:pt x="183" y="6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9" name="Freeform 994"/>
            <p:cNvSpPr>
              <a:spLocks/>
            </p:cNvSpPr>
            <p:nvPr/>
          </p:nvSpPr>
          <p:spPr bwMode="auto">
            <a:xfrm>
              <a:off x="3498" y="2276"/>
              <a:ext cx="34" cy="38"/>
            </a:xfrm>
            <a:custGeom>
              <a:avLst/>
              <a:gdLst>
                <a:gd name="T0" fmla="*/ 53 w 183"/>
                <a:gd name="T1" fmla="*/ 0 h 171"/>
                <a:gd name="T2" fmla="*/ 26 w 183"/>
                <a:gd name="T3" fmla="*/ 51 h 171"/>
                <a:gd name="T4" fmla="*/ 0 w 183"/>
                <a:gd name="T5" fmla="*/ 102 h 171"/>
                <a:gd name="T6" fmla="*/ 129 w 183"/>
                <a:gd name="T7" fmla="*/ 171 h 171"/>
                <a:gd name="T8" fmla="*/ 156 w 183"/>
                <a:gd name="T9" fmla="*/ 119 h 171"/>
                <a:gd name="T10" fmla="*/ 183 w 183"/>
                <a:gd name="T11" fmla="*/ 68 h 171"/>
                <a:gd name="T12" fmla="*/ 53 w 18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71"/>
                <a:gd name="T23" fmla="*/ 183 w 183"/>
                <a:gd name="T24" fmla="*/ 171 h 1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71">
                  <a:moveTo>
                    <a:pt x="53" y="0"/>
                  </a:moveTo>
                  <a:lnTo>
                    <a:pt x="26" y="51"/>
                  </a:lnTo>
                  <a:lnTo>
                    <a:pt x="0" y="102"/>
                  </a:lnTo>
                  <a:lnTo>
                    <a:pt x="129" y="171"/>
                  </a:lnTo>
                  <a:lnTo>
                    <a:pt x="156" y="119"/>
                  </a:lnTo>
                  <a:lnTo>
                    <a:pt x="183" y="68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0" name="Freeform 995"/>
            <p:cNvSpPr>
              <a:spLocks/>
            </p:cNvSpPr>
            <p:nvPr/>
          </p:nvSpPr>
          <p:spPr bwMode="auto">
            <a:xfrm>
              <a:off x="3523" y="2303"/>
              <a:ext cx="6" cy="13"/>
            </a:xfrm>
            <a:custGeom>
              <a:avLst/>
              <a:gdLst>
                <a:gd name="T0" fmla="*/ 27 w 27"/>
                <a:gd name="T1" fmla="*/ 0 h 57"/>
                <a:gd name="T2" fmla="*/ 0 w 27"/>
                <a:gd name="T3" fmla="*/ 52 h 57"/>
                <a:gd name="T4" fmla="*/ 6 w 27"/>
                <a:gd name="T5" fmla="*/ 54 h 57"/>
                <a:gd name="T6" fmla="*/ 17 w 27"/>
                <a:gd name="T7" fmla="*/ 57 h 57"/>
                <a:gd name="T8" fmla="*/ 27 w 27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57"/>
                <a:gd name="T17" fmla="*/ 27 w 27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57">
                  <a:moveTo>
                    <a:pt x="27" y="0"/>
                  </a:moveTo>
                  <a:lnTo>
                    <a:pt x="0" y="52"/>
                  </a:lnTo>
                  <a:lnTo>
                    <a:pt x="6" y="54"/>
                  </a:lnTo>
                  <a:lnTo>
                    <a:pt x="17" y="5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1" name="Freeform 996"/>
            <p:cNvSpPr>
              <a:spLocks/>
            </p:cNvSpPr>
            <p:nvPr/>
          </p:nvSpPr>
          <p:spPr bwMode="auto">
            <a:xfrm>
              <a:off x="3523" y="2314"/>
              <a:ext cx="3" cy="2"/>
            </a:xfrm>
            <a:custGeom>
              <a:avLst/>
              <a:gdLst>
                <a:gd name="T0" fmla="*/ 0 w 17"/>
                <a:gd name="T1" fmla="*/ 0 h 5"/>
                <a:gd name="T2" fmla="*/ 6 w 17"/>
                <a:gd name="T3" fmla="*/ 2 h 5"/>
                <a:gd name="T4" fmla="*/ 17 w 17"/>
                <a:gd name="T5" fmla="*/ 5 h 5"/>
                <a:gd name="T6" fmla="*/ 0 60000 65536"/>
                <a:gd name="T7" fmla="*/ 0 60000 65536"/>
                <a:gd name="T8" fmla="*/ 0 60000 65536"/>
                <a:gd name="T9" fmla="*/ 0 w 17"/>
                <a:gd name="T10" fmla="*/ 0 h 5"/>
                <a:gd name="T11" fmla="*/ 17 w 1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5">
                  <a:moveTo>
                    <a:pt x="0" y="0"/>
                  </a:moveTo>
                  <a:lnTo>
                    <a:pt x="6" y="2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2" name="Freeform 997"/>
            <p:cNvSpPr>
              <a:spLocks/>
            </p:cNvSpPr>
            <p:nvPr/>
          </p:nvSpPr>
          <p:spPr bwMode="auto">
            <a:xfrm>
              <a:off x="3526" y="2291"/>
              <a:ext cx="29" cy="29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3" name="Freeform 998"/>
            <p:cNvSpPr>
              <a:spLocks/>
            </p:cNvSpPr>
            <p:nvPr/>
          </p:nvSpPr>
          <p:spPr bwMode="auto">
            <a:xfrm>
              <a:off x="3526" y="2291"/>
              <a:ext cx="29" cy="29"/>
            </a:xfrm>
            <a:custGeom>
              <a:avLst/>
              <a:gdLst>
                <a:gd name="T0" fmla="*/ 20 w 154"/>
                <a:gd name="T1" fmla="*/ 0 h 136"/>
                <a:gd name="T2" fmla="*/ 10 w 154"/>
                <a:gd name="T3" fmla="*/ 56 h 136"/>
                <a:gd name="T4" fmla="*/ 0 w 154"/>
                <a:gd name="T5" fmla="*/ 113 h 136"/>
                <a:gd name="T6" fmla="*/ 134 w 154"/>
                <a:gd name="T7" fmla="*/ 136 h 136"/>
                <a:gd name="T8" fmla="*/ 144 w 154"/>
                <a:gd name="T9" fmla="*/ 80 h 136"/>
                <a:gd name="T10" fmla="*/ 154 w 154"/>
                <a:gd name="T11" fmla="*/ 23 h 136"/>
                <a:gd name="T12" fmla="*/ 20 w 1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136"/>
                <a:gd name="T23" fmla="*/ 154 w 1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136">
                  <a:moveTo>
                    <a:pt x="20" y="0"/>
                  </a:moveTo>
                  <a:lnTo>
                    <a:pt x="10" y="56"/>
                  </a:lnTo>
                  <a:lnTo>
                    <a:pt x="0" y="113"/>
                  </a:lnTo>
                  <a:lnTo>
                    <a:pt x="134" y="136"/>
                  </a:lnTo>
                  <a:lnTo>
                    <a:pt x="144" y="80"/>
                  </a:lnTo>
                  <a:lnTo>
                    <a:pt x="154" y="23"/>
                  </a:lnTo>
                  <a:lnTo>
                    <a:pt x="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4" name="Freeform 999"/>
            <p:cNvSpPr>
              <a:spLocks/>
            </p:cNvSpPr>
            <p:nvPr/>
          </p:nvSpPr>
          <p:spPr bwMode="auto">
            <a:xfrm>
              <a:off x="3551" y="2295"/>
              <a:ext cx="13" cy="27"/>
            </a:xfrm>
            <a:custGeom>
              <a:avLst/>
              <a:gdLst>
                <a:gd name="T0" fmla="*/ 10 w 68"/>
                <a:gd name="T1" fmla="*/ 57 h 115"/>
                <a:gd name="T2" fmla="*/ 20 w 68"/>
                <a:gd name="T3" fmla="*/ 0 h 115"/>
                <a:gd name="T4" fmla="*/ 33 w 68"/>
                <a:gd name="T5" fmla="*/ 4 h 115"/>
                <a:gd name="T6" fmla="*/ 44 w 68"/>
                <a:gd name="T7" fmla="*/ 10 h 115"/>
                <a:gd name="T8" fmla="*/ 54 w 68"/>
                <a:gd name="T9" fmla="*/ 18 h 115"/>
                <a:gd name="T10" fmla="*/ 61 w 68"/>
                <a:gd name="T11" fmla="*/ 29 h 115"/>
                <a:gd name="T12" fmla="*/ 66 w 68"/>
                <a:gd name="T13" fmla="*/ 41 h 115"/>
                <a:gd name="T14" fmla="*/ 68 w 68"/>
                <a:gd name="T15" fmla="*/ 53 h 115"/>
                <a:gd name="T16" fmla="*/ 67 w 68"/>
                <a:gd name="T17" fmla="*/ 67 h 115"/>
                <a:gd name="T18" fmla="*/ 64 w 68"/>
                <a:gd name="T19" fmla="*/ 79 h 115"/>
                <a:gd name="T20" fmla="*/ 57 w 68"/>
                <a:gd name="T21" fmla="*/ 90 h 115"/>
                <a:gd name="T22" fmla="*/ 49 w 68"/>
                <a:gd name="T23" fmla="*/ 100 h 115"/>
                <a:gd name="T24" fmla="*/ 38 w 68"/>
                <a:gd name="T25" fmla="*/ 108 h 115"/>
                <a:gd name="T26" fmla="*/ 26 w 68"/>
                <a:gd name="T27" fmla="*/ 112 h 115"/>
                <a:gd name="T28" fmla="*/ 14 w 68"/>
                <a:gd name="T29" fmla="*/ 115 h 115"/>
                <a:gd name="T30" fmla="*/ 0 w 68"/>
                <a:gd name="T31" fmla="*/ 113 h 115"/>
                <a:gd name="T32" fmla="*/ 10 w 68"/>
                <a:gd name="T33" fmla="*/ 57 h 1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115"/>
                <a:gd name="T53" fmla="*/ 68 w 68"/>
                <a:gd name="T54" fmla="*/ 115 h 1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115">
                  <a:moveTo>
                    <a:pt x="10" y="57"/>
                  </a:moveTo>
                  <a:lnTo>
                    <a:pt x="20" y="0"/>
                  </a:lnTo>
                  <a:lnTo>
                    <a:pt x="33" y="4"/>
                  </a:lnTo>
                  <a:lnTo>
                    <a:pt x="44" y="10"/>
                  </a:lnTo>
                  <a:lnTo>
                    <a:pt x="54" y="18"/>
                  </a:lnTo>
                  <a:lnTo>
                    <a:pt x="61" y="29"/>
                  </a:lnTo>
                  <a:lnTo>
                    <a:pt x="66" y="41"/>
                  </a:lnTo>
                  <a:lnTo>
                    <a:pt x="68" y="53"/>
                  </a:lnTo>
                  <a:lnTo>
                    <a:pt x="67" y="67"/>
                  </a:lnTo>
                  <a:lnTo>
                    <a:pt x="64" y="79"/>
                  </a:lnTo>
                  <a:lnTo>
                    <a:pt x="57" y="90"/>
                  </a:lnTo>
                  <a:lnTo>
                    <a:pt x="49" y="100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5"/>
                  </a:lnTo>
                  <a:lnTo>
                    <a:pt x="0" y="113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5" name="Freeform 1000"/>
            <p:cNvSpPr>
              <a:spLocks/>
            </p:cNvSpPr>
            <p:nvPr/>
          </p:nvSpPr>
          <p:spPr bwMode="auto">
            <a:xfrm>
              <a:off x="3551" y="2295"/>
              <a:ext cx="13" cy="27"/>
            </a:xfrm>
            <a:custGeom>
              <a:avLst/>
              <a:gdLst>
                <a:gd name="T0" fmla="*/ 20 w 68"/>
                <a:gd name="T1" fmla="*/ 0 h 115"/>
                <a:gd name="T2" fmla="*/ 33 w 68"/>
                <a:gd name="T3" fmla="*/ 4 h 115"/>
                <a:gd name="T4" fmla="*/ 44 w 68"/>
                <a:gd name="T5" fmla="*/ 10 h 115"/>
                <a:gd name="T6" fmla="*/ 54 w 68"/>
                <a:gd name="T7" fmla="*/ 18 h 115"/>
                <a:gd name="T8" fmla="*/ 61 w 68"/>
                <a:gd name="T9" fmla="*/ 29 h 115"/>
                <a:gd name="T10" fmla="*/ 66 w 68"/>
                <a:gd name="T11" fmla="*/ 41 h 115"/>
                <a:gd name="T12" fmla="*/ 68 w 68"/>
                <a:gd name="T13" fmla="*/ 53 h 115"/>
                <a:gd name="T14" fmla="*/ 67 w 68"/>
                <a:gd name="T15" fmla="*/ 67 h 115"/>
                <a:gd name="T16" fmla="*/ 64 w 68"/>
                <a:gd name="T17" fmla="*/ 79 h 115"/>
                <a:gd name="T18" fmla="*/ 57 w 68"/>
                <a:gd name="T19" fmla="*/ 90 h 115"/>
                <a:gd name="T20" fmla="*/ 49 w 68"/>
                <a:gd name="T21" fmla="*/ 100 h 115"/>
                <a:gd name="T22" fmla="*/ 38 w 68"/>
                <a:gd name="T23" fmla="*/ 108 h 115"/>
                <a:gd name="T24" fmla="*/ 26 w 68"/>
                <a:gd name="T25" fmla="*/ 112 h 115"/>
                <a:gd name="T26" fmla="*/ 14 w 68"/>
                <a:gd name="T27" fmla="*/ 115 h 115"/>
                <a:gd name="T28" fmla="*/ 0 w 68"/>
                <a:gd name="T29" fmla="*/ 113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115"/>
                <a:gd name="T47" fmla="*/ 68 w 68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115">
                  <a:moveTo>
                    <a:pt x="20" y="0"/>
                  </a:moveTo>
                  <a:lnTo>
                    <a:pt x="33" y="4"/>
                  </a:lnTo>
                  <a:lnTo>
                    <a:pt x="44" y="10"/>
                  </a:lnTo>
                  <a:lnTo>
                    <a:pt x="54" y="18"/>
                  </a:lnTo>
                  <a:lnTo>
                    <a:pt x="61" y="29"/>
                  </a:lnTo>
                  <a:lnTo>
                    <a:pt x="66" y="41"/>
                  </a:lnTo>
                  <a:lnTo>
                    <a:pt x="68" y="53"/>
                  </a:lnTo>
                  <a:lnTo>
                    <a:pt x="67" y="67"/>
                  </a:lnTo>
                  <a:lnTo>
                    <a:pt x="64" y="79"/>
                  </a:lnTo>
                  <a:lnTo>
                    <a:pt x="57" y="90"/>
                  </a:lnTo>
                  <a:lnTo>
                    <a:pt x="49" y="100"/>
                  </a:lnTo>
                  <a:lnTo>
                    <a:pt x="38" y="108"/>
                  </a:lnTo>
                  <a:lnTo>
                    <a:pt x="26" y="112"/>
                  </a:lnTo>
                  <a:lnTo>
                    <a:pt x="14" y="115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096" name="Group 1523"/>
            <p:cNvGrpSpPr>
              <a:grpSpLocks/>
            </p:cNvGrpSpPr>
            <p:nvPr/>
          </p:nvGrpSpPr>
          <p:grpSpPr bwMode="auto">
            <a:xfrm>
              <a:off x="3016" y="1752"/>
              <a:ext cx="1906" cy="570"/>
              <a:chOff x="3016" y="1752"/>
              <a:chExt cx="1906" cy="570"/>
            </a:xfrm>
          </p:grpSpPr>
          <p:sp>
            <p:nvSpPr>
              <p:cNvPr id="39097" name="Freeform 1140"/>
              <p:cNvSpPr>
                <a:spLocks/>
              </p:cNvSpPr>
              <p:nvPr/>
            </p:nvSpPr>
            <p:spPr bwMode="auto">
              <a:xfrm>
                <a:off x="4755" y="1752"/>
                <a:ext cx="27" cy="30"/>
              </a:xfrm>
              <a:custGeom>
                <a:avLst/>
                <a:gdLst>
                  <a:gd name="T0" fmla="*/ 149 w 149"/>
                  <a:gd name="T1" fmla="*/ 113 h 134"/>
                  <a:gd name="T2" fmla="*/ 140 w 149"/>
                  <a:gd name="T3" fmla="*/ 56 h 134"/>
                  <a:gd name="T4" fmla="*/ 131 w 149"/>
                  <a:gd name="T5" fmla="*/ 0 h 134"/>
                  <a:gd name="T6" fmla="*/ 0 w 149"/>
                  <a:gd name="T7" fmla="*/ 21 h 134"/>
                  <a:gd name="T8" fmla="*/ 9 w 149"/>
                  <a:gd name="T9" fmla="*/ 77 h 134"/>
                  <a:gd name="T10" fmla="*/ 18 w 149"/>
                  <a:gd name="T11" fmla="*/ 134 h 134"/>
                  <a:gd name="T12" fmla="*/ 149 w 149"/>
                  <a:gd name="T13" fmla="*/ 113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34"/>
                  <a:gd name="T23" fmla="*/ 149 w 149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34">
                    <a:moveTo>
                      <a:pt x="149" y="113"/>
                    </a:moveTo>
                    <a:lnTo>
                      <a:pt x="140" y="56"/>
                    </a:lnTo>
                    <a:lnTo>
                      <a:pt x="131" y="0"/>
                    </a:lnTo>
                    <a:lnTo>
                      <a:pt x="0" y="21"/>
                    </a:lnTo>
                    <a:lnTo>
                      <a:pt x="9" y="77"/>
                    </a:lnTo>
                    <a:lnTo>
                      <a:pt x="18" y="134"/>
                    </a:lnTo>
                    <a:lnTo>
                      <a:pt x="149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098" name="Freeform 1141"/>
              <p:cNvSpPr>
                <a:spLocks/>
              </p:cNvSpPr>
              <p:nvPr/>
            </p:nvSpPr>
            <p:spPr bwMode="auto">
              <a:xfrm>
                <a:off x="4755" y="1752"/>
                <a:ext cx="27" cy="30"/>
              </a:xfrm>
              <a:custGeom>
                <a:avLst/>
                <a:gdLst>
                  <a:gd name="T0" fmla="*/ 149 w 149"/>
                  <a:gd name="T1" fmla="*/ 113 h 134"/>
                  <a:gd name="T2" fmla="*/ 140 w 149"/>
                  <a:gd name="T3" fmla="*/ 56 h 134"/>
                  <a:gd name="T4" fmla="*/ 131 w 149"/>
                  <a:gd name="T5" fmla="*/ 0 h 134"/>
                  <a:gd name="T6" fmla="*/ 0 w 149"/>
                  <a:gd name="T7" fmla="*/ 21 h 134"/>
                  <a:gd name="T8" fmla="*/ 9 w 149"/>
                  <a:gd name="T9" fmla="*/ 77 h 134"/>
                  <a:gd name="T10" fmla="*/ 18 w 149"/>
                  <a:gd name="T11" fmla="*/ 134 h 134"/>
                  <a:gd name="T12" fmla="*/ 149 w 149"/>
                  <a:gd name="T13" fmla="*/ 113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34"/>
                  <a:gd name="T23" fmla="*/ 149 w 149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34">
                    <a:moveTo>
                      <a:pt x="149" y="113"/>
                    </a:moveTo>
                    <a:lnTo>
                      <a:pt x="140" y="56"/>
                    </a:lnTo>
                    <a:lnTo>
                      <a:pt x="131" y="0"/>
                    </a:lnTo>
                    <a:lnTo>
                      <a:pt x="0" y="21"/>
                    </a:lnTo>
                    <a:lnTo>
                      <a:pt x="9" y="77"/>
                    </a:lnTo>
                    <a:lnTo>
                      <a:pt x="18" y="134"/>
                    </a:lnTo>
                    <a:lnTo>
                      <a:pt x="149" y="1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099" name="Freeform 1142"/>
              <p:cNvSpPr>
                <a:spLocks/>
              </p:cNvSpPr>
              <p:nvPr/>
            </p:nvSpPr>
            <p:spPr bwMode="auto">
              <a:xfrm>
                <a:off x="4751" y="1757"/>
                <a:ext cx="5" cy="12"/>
              </a:xfrm>
              <a:custGeom>
                <a:avLst/>
                <a:gdLst>
                  <a:gd name="T0" fmla="*/ 26 w 26"/>
                  <a:gd name="T1" fmla="*/ 56 h 56"/>
                  <a:gd name="T2" fmla="*/ 17 w 26"/>
                  <a:gd name="T3" fmla="*/ 0 h 56"/>
                  <a:gd name="T4" fmla="*/ 11 w 26"/>
                  <a:gd name="T5" fmla="*/ 1 h 56"/>
                  <a:gd name="T6" fmla="*/ 0 w 26"/>
                  <a:gd name="T7" fmla="*/ 5 h 56"/>
                  <a:gd name="T8" fmla="*/ 26 w 26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56"/>
                  <a:gd name="T17" fmla="*/ 26 w 2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56">
                    <a:moveTo>
                      <a:pt x="26" y="56"/>
                    </a:moveTo>
                    <a:lnTo>
                      <a:pt x="17" y="0"/>
                    </a:lnTo>
                    <a:lnTo>
                      <a:pt x="11" y="1"/>
                    </a:lnTo>
                    <a:lnTo>
                      <a:pt x="0" y="5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0" name="Freeform 1143"/>
              <p:cNvSpPr>
                <a:spLocks/>
              </p:cNvSpPr>
              <p:nvPr/>
            </p:nvSpPr>
            <p:spPr bwMode="auto">
              <a:xfrm>
                <a:off x="4751" y="1757"/>
                <a:ext cx="4" cy="1"/>
              </a:xfrm>
              <a:custGeom>
                <a:avLst/>
                <a:gdLst>
                  <a:gd name="T0" fmla="*/ 17 w 17"/>
                  <a:gd name="T1" fmla="*/ 0 h 5"/>
                  <a:gd name="T2" fmla="*/ 11 w 17"/>
                  <a:gd name="T3" fmla="*/ 1 h 5"/>
                  <a:gd name="T4" fmla="*/ 0 w 17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5"/>
                  <a:gd name="T11" fmla="*/ 17 w 17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5">
                    <a:moveTo>
                      <a:pt x="17" y="0"/>
                    </a:moveTo>
                    <a:lnTo>
                      <a:pt x="11" y="1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1" name="Freeform 1144"/>
              <p:cNvSpPr>
                <a:spLocks/>
              </p:cNvSpPr>
              <p:nvPr/>
            </p:nvSpPr>
            <p:spPr bwMode="auto">
              <a:xfrm>
                <a:off x="4727" y="1758"/>
                <a:ext cx="34" cy="38"/>
              </a:xfrm>
              <a:custGeom>
                <a:avLst/>
                <a:gdLst>
                  <a:gd name="T0" fmla="*/ 179 w 179"/>
                  <a:gd name="T1" fmla="*/ 103 h 168"/>
                  <a:gd name="T2" fmla="*/ 152 w 179"/>
                  <a:gd name="T3" fmla="*/ 51 h 168"/>
                  <a:gd name="T4" fmla="*/ 126 w 179"/>
                  <a:gd name="T5" fmla="*/ 0 h 168"/>
                  <a:gd name="T6" fmla="*/ 0 w 179"/>
                  <a:gd name="T7" fmla="*/ 66 h 168"/>
                  <a:gd name="T8" fmla="*/ 27 w 179"/>
                  <a:gd name="T9" fmla="*/ 117 h 168"/>
                  <a:gd name="T10" fmla="*/ 54 w 179"/>
                  <a:gd name="T11" fmla="*/ 168 h 168"/>
                  <a:gd name="T12" fmla="*/ 179 w 179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79" y="103"/>
                    </a:moveTo>
                    <a:lnTo>
                      <a:pt x="152" y="51"/>
                    </a:lnTo>
                    <a:lnTo>
                      <a:pt x="126" y="0"/>
                    </a:lnTo>
                    <a:lnTo>
                      <a:pt x="0" y="66"/>
                    </a:lnTo>
                    <a:lnTo>
                      <a:pt x="27" y="117"/>
                    </a:lnTo>
                    <a:lnTo>
                      <a:pt x="54" y="168"/>
                    </a:lnTo>
                    <a:lnTo>
                      <a:pt x="179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2" name="Freeform 1145"/>
              <p:cNvSpPr>
                <a:spLocks/>
              </p:cNvSpPr>
              <p:nvPr/>
            </p:nvSpPr>
            <p:spPr bwMode="auto">
              <a:xfrm>
                <a:off x="4727" y="1758"/>
                <a:ext cx="34" cy="38"/>
              </a:xfrm>
              <a:custGeom>
                <a:avLst/>
                <a:gdLst>
                  <a:gd name="T0" fmla="*/ 179 w 179"/>
                  <a:gd name="T1" fmla="*/ 103 h 168"/>
                  <a:gd name="T2" fmla="*/ 152 w 179"/>
                  <a:gd name="T3" fmla="*/ 51 h 168"/>
                  <a:gd name="T4" fmla="*/ 126 w 179"/>
                  <a:gd name="T5" fmla="*/ 0 h 168"/>
                  <a:gd name="T6" fmla="*/ 0 w 179"/>
                  <a:gd name="T7" fmla="*/ 66 h 168"/>
                  <a:gd name="T8" fmla="*/ 27 w 179"/>
                  <a:gd name="T9" fmla="*/ 117 h 168"/>
                  <a:gd name="T10" fmla="*/ 54 w 179"/>
                  <a:gd name="T11" fmla="*/ 168 h 168"/>
                  <a:gd name="T12" fmla="*/ 179 w 179"/>
                  <a:gd name="T13" fmla="*/ 10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9"/>
                  <a:gd name="T22" fmla="*/ 0 h 168"/>
                  <a:gd name="T23" fmla="*/ 179 w 17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9" h="168">
                    <a:moveTo>
                      <a:pt x="179" y="103"/>
                    </a:moveTo>
                    <a:lnTo>
                      <a:pt x="152" y="51"/>
                    </a:lnTo>
                    <a:lnTo>
                      <a:pt x="126" y="0"/>
                    </a:lnTo>
                    <a:lnTo>
                      <a:pt x="0" y="66"/>
                    </a:lnTo>
                    <a:lnTo>
                      <a:pt x="27" y="117"/>
                    </a:lnTo>
                    <a:lnTo>
                      <a:pt x="54" y="168"/>
                    </a:lnTo>
                    <a:lnTo>
                      <a:pt x="179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3" name="Freeform 1146"/>
              <p:cNvSpPr>
                <a:spLocks/>
              </p:cNvSpPr>
              <p:nvPr/>
            </p:nvSpPr>
            <p:spPr bwMode="auto">
              <a:xfrm>
                <a:off x="4726" y="1772"/>
                <a:ext cx="6" cy="13"/>
              </a:xfrm>
              <a:custGeom>
                <a:avLst/>
                <a:gdLst>
                  <a:gd name="T0" fmla="*/ 39 w 39"/>
                  <a:gd name="T1" fmla="*/ 51 h 51"/>
                  <a:gd name="T2" fmla="*/ 12 w 39"/>
                  <a:gd name="T3" fmla="*/ 0 h 51"/>
                  <a:gd name="T4" fmla="*/ 7 w 39"/>
                  <a:gd name="T5" fmla="*/ 3 h 51"/>
                  <a:gd name="T6" fmla="*/ 0 w 39"/>
                  <a:gd name="T7" fmla="*/ 8 h 51"/>
                  <a:gd name="T8" fmla="*/ 39 w 39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1"/>
                  <a:gd name="T17" fmla="*/ 39 w 39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1">
                    <a:moveTo>
                      <a:pt x="39" y="51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0" y="8"/>
                    </a:lnTo>
                    <a:lnTo>
                      <a:pt x="39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4" name="Freeform 1147"/>
              <p:cNvSpPr>
                <a:spLocks/>
              </p:cNvSpPr>
              <p:nvPr/>
            </p:nvSpPr>
            <p:spPr bwMode="auto">
              <a:xfrm>
                <a:off x="4726" y="1772"/>
                <a:ext cx="1" cy="4"/>
              </a:xfrm>
              <a:custGeom>
                <a:avLst/>
                <a:gdLst>
                  <a:gd name="T0" fmla="*/ 12 w 12"/>
                  <a:gd name="T1" fmla="*/ 0 h 8"/>
                  <a:gd name="T2" fmla="*/ 7 w 12"/>
                  <a:gd name="T3" fmla="*/ 3 h 8"/>
                  <a:gd name="T4" fmla="*/ 0 w 12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8"/>
                  <a:gd name="T11" fmla="*/ 12 w 12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8">
                    <a:moveTo>
                      <a:pt x="12" y="0"/>
                    </a:moveTo>
                    <a:lnTo>
                      <a:pt x="7" y="3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5" name="Freeform 1148"/>
              <p:cNvSpPr>
                <a:spLocks/>
              </p:cNvSpPr>
              <p:nvPr/>
            </p:nvSpPr>
            <p:spPr bwMode="auto">
              <a:xfrm>
                <a:off x="4703" y="1776"/>
                <a:ext cx="37" cy="42"/>
              </a:xfrm>
              <a:custGeom>
                <a:avLst/>
                <a:gdLst>
                  <a:gd name="T0" fmla="*/ 195 w 195"/>
                  <a:gd name="T1" fmla="*/ 86 h 192"/>
                  <a:gd name="T2" fmla="*/ 156 w 195"/>
                  <a:gd name="T3" fmla="*/ 43 h 192"/>
                  <a:gd name="T4" fmla="*/ 117 w 195"/>
                  <a:gd name="T5" fmla="*/ 0 h 192"/>
                  <a:gd name="T6" fmla="*/ 0 w 195"/>
                  <a:gd name="T7" fmla="*/ 105 h 192"/>
                  <a:gd name="T8" fmla="*/ 39 w 195"/>
                  <a:gd name="T9" fmla="*/ 148 h 192"/>
                  <a:gd name="T10" fmla="*/ 78 w 195"/>
                  <a:gd name="T11" fmla="*/ 192 h 192"/>
                  <a:gd name="T12" fmla="*/ 195 w 195"/>
                  <a:gd name="T13" fmla="*/ 86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95" y="86"/>
                    </a:moveTo>
                    <a:lnTo>
                      <a:pt x="156" y="43"/>
                    </a:lnTo>
                    <a:lnTo>
                      <a:pt x="117" y="0"/>
                    </a:lnTo>
                    <a:lnTo>
                      <a:pt x="0" y="105"/>
                    </a:lnTo>
                    <a:lnTo>
                      <a:pt x="39" y="148"/>
                    </a:lnTo>
                    <a:lnTo>
                      <a:pt x="78" y="192"/>
                    </a:lnTo>
                    <a:lnTo>
                      <a:pt x="195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6" name="Freeform 1149"/>
              <p:cNvSpPr>
                <a:spLocks/>
              </p:cNvSpPr>
              <p:nvPr/>
            </p:nvSpPr>
            <p:spPr bwMode="auto">
              <a:xfrm>
                <a:off x="4703" y="1776"/>
                <a:ext cx="37" cy="42"/>
              </a:xfrm>
              <a:custGeom>
                <a:avLst/>
                <a:gdLst>
                  <a:gd name="T0" fmla="*/ 195 w 195"/>
                  <a:gd name="T1" fmla="*/ 86 h 192"/>
                  <a:gd name="T2" fmla="*/ 156 w 195"/>
                  <a:gd name="T3" fmla="*/ 43 h 192"/>
                  <a:gd name="T4" fmla="*/ 117 w 195"/>
                  <a:gd name="T5" fmla="*/ 0 h 192"/>
                  <a:gd name="T6" fmla="*/ 0 w 195"/>
                  <a:gd name="T7" fmla="*/ 105 h 192"/>
                  <a:gd name="T8" fmla="*/ 39 w 195"/>
                  <a:gd name="T9" fmla="*/ 148 h 192"/>
                  <a:gd name="T10" fmla="*/ 78 w 195"/>
                  <a:gd name="T11" fmla="*/ 192 h 192"/>
                  <a:gd name="T12" fmla="*/ 195 w 195"/>
                  <a:gd name="T13" fmla="*/ 86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192"/>
                  <a:gd name="T23" fmla="*/ 195 w 195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192">
                    <a:moveTo>
                      <a:pt x="195" y="86"/>
                    </a:moveTo>
                    <a:lnTo>
                      <a:pt x="156" y="43"/>
                    </a:lnTo>
                    <a:lnTo>
                      <a:pt x="117" y="0"/>
                    </a:lnTo>
                    <a:lnTo>
                      <a:pt x="0" y="105"/>
                    </a:lnTo>
                    <a:lnTo>
                      <a:pt x="39" y="148"/>
                    </a:lnTo>
                    <a:lnTo>
                      <a:pt x="78" y="192"/>
                    </a:lnTo>
                    <a:lnTo>
                      <a:pt x="195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7" name="Freeform 1150"/>
              <p:cNvSpPr>
                <a:spLocks/>
              </p:cNvSpPr>
              <p:nvPr/>
            </p:nvSpPr>
            <p:spPr bwMode="auto">
              <a:xfrm>
                <a:off x="4702" y="1799"/>
                <a:ext cx="8" cy="10"/>
              </a:xfrm>
              <a:custGeom>
                <a:avLst/>
                <a:gdLst>
                  <a:gd name="T0" fmla="*/ 46 w 46"/>
                  <a:gd name="T1" fmla="*/ 43 h 43"/>
                  <a:gd name="T2" fmla="*/ 7 w 46"/>
                  <a:gd name="T3" fmla="*/ 0 h 43"/>
                  <a:gd name="T4" fmla="*/ 0 w 46"/>
                  <a:gd name="T5" fmla="*/ 10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7" y="0"/>
                    </a:lnTo>
                    <a:lnTo>
                      <a:pt x="0" y="10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8" name="Line 1151"/>
              <p:cNvSpPr>
                <a:spLocks noChangeShapeType="1"/>
              </p:cNvSpPr>
              <p:nvPr/>
            </p:nvSpPr>
            <p:spPr bwMode="auto">
              <a:xfrm flipH="1">
                <a:off x="4702" y="1799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09" name="Freeform 1152"/>
              <p:cNvSpPr>
                <a:spLocks/>
              </p:cNvSpPr>
              <p:nvPr/>
            </p:nvSpPr>
            <p:spPr bwMode="auto">
              <a:xfrm>
                <a:off x="4682" y="1801"/>
                <a:ext cx="37" cy="47"/>
              </a:xfrm>
              <a:custGeom>
                <a:avLst/>
                <a:gdLst>
                  <a:gd name="T0" fmla="*/ 195 w 195"/>
                  <a:gd name="T1" fmla="*/ 67 h 209"/>
                  <a:gd name="T2" fmla="*/ 148 w 195"/>
                  <a:gd name="T3" fmla="*/ 33 h 209"/>
                  <a:gd name="T4" fmla="*/ 102 w 195"/>
                  <a:gd name="T5" fmla="*/ 0 h 209"/>
                  <a:gd name="T6" fmla="*/ 0 w 195"/>
                  <a:gd name="T7" fmla="*/ 142 h 209"/>
                  <a:gd name="T8" fmla="*/ 46 w 195"/>
                  <a:gd name="T9" fmla="*/ 176 h 209"/>
                  <a:gd name="T10" fmla="*/ 93 w 195"/>
                  <a:gd name="T11" fmla="*/ 209 h 209"/>
                  <a:gd name="T12" fmla="*/ 195 w 195"/>
                  <a:gd name="T13" fmla="*/ 67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95" y="67"/>
                    </a:moveTo>
                    <a:lnTo>
                      <a:pt x="148" y="33"/>
                    </a:lnTo>
                    <a:lnTo>
                      <a:pt x="102" y="0"/>
                    </a:lnTo>
                    <a:lnTo>
                      <a:pt x="0" y="142"/>
                    </a:lnTo>
                    <a:lnTo>
                      <a:pt x="46" y="176"/>
                    </a:lnTo>
                    <a:lnTo>
                      <a:pt x="93" y="209"/>
                    </a:lnTo>
                    <a:lnTo>
                      <a:pt x="195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0" name="Freeform 1153"/>
              <p:cNvSpPr>
                <a:spLocks/>
              </p:cNvSpPr>
              <p:nvPr/>
            </p:nvSpPr>
            <p:spPr bwMode="auto">
              <a:xfrm>
                <a:off x="4682" y="1801"/>
                <a:ext cx="37" cy="47"/>
              </a:xfrm>
              <a:custGeom>
                <a:avLst/>
                <a:gdLst>
                  <a:gd name="T0" fmla="*/ 195 w 195"/>
                  <a:gd name="T1" fmla="*/ 67 h 209"/>
                  <a:gd name="T2" fmla="*/ 148 w 195"/>
                  <a:gd name="T3" fmla="*/ 33 h 209"/>
                  <a:gd name="T4" fmla="*/ 102 w 195"/>
                  <a:gd name="T5" fmla="*/ 0 h 209"/>
                  <a:gd name="T6" fmla="*/ 0 w 195"/>
                  <a:gd name="T7" fmla="*/ 142 h 209"/>
                  <a:gd name="T8" fmla="*/ 46 w 195"/>
                  <a:gd name="T9" fmla="*/ 176 h 209"/>
                  <a:gd name="T10" fmla="*/ 93 w 195"/>
                  <a:gd name="T11" fmla="*/ 209 h 209"/>
                  <a:gd name="T12" fmla="*/ 195 w 195"/>
                  <a:gd name="T13" fmla="*/ 67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5"/>
                  <a:gd name="T22" fmla="*/ 0 h 209"/>
                  <a:gd name="T23" fmla="*/ 195 w 195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5" h="209">
                    <a:moveTo>
                      <a:pt x="195" y="67"/>
                    </a:moveTo>
                    <a:lnTo>
                      <a:pt x="148" y="33"/>
                    </a:lnTo>
                    <a:lnTo>
                      <a:pt x="102" y="0"/>
                    </a:lnTo>
                    <a:lnTo>
                      <a:pt x="0" y="142"/>
                    </a:lnTo>
                    <a:lnTo>
                      <a:pt x="46" y="176"/>
                    </a:lnTo>
                    <a:lnTo>
                      <a:pt x="93" y="209"/>
                    </a:lnTo>
                    <a:lnTo>
                      <a:pt x="195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1" name="Freeform 1154"/>
              <p:cNvSpPr>
                <a:spLocks/>
              </p:cNvSpPr>
              <p:nvPr/>
            </p:nvSpPr>
            <p:spPr bwMode="auto">
              <a:xfrm>
                <a:off x="4681" y="1832"/>
                <a:ext cx="10" cy="8"/>
              </a:xfrm>
              <a:custGeom>
                <a:avLst/>
                <a:gdLst>
                  <a:gd name="T0" fmla="*/ 52 w 52"/>
                  <a:gd name="T1" fmla="*/ 34 h 34"/>
                  <a:gd name="T2" fmla="*/ 6 w 52"/>
                  <a:gd name="T3" fmla="*/ 0 h 34"/>
                  <a:gd name="T4" fmla="*/ 0 w 52"/>
                  <a:gd name="T5" fmla="*/ 8 h 34"/>
                  <a:gd name="T6" fmla="*/ 52 w 52"/>
                  <a:gd name="T7" fmla="*/ 34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34"/>
                    </a:moveTo>
                    <a:lnTo>
                      <a:pt x="6" y="0"/>
                    </a:lnTo>
                    <a:lnTo>
                      <a:pt x="0" y="8"/>
                    </a:lnTo>
                    <a:lnTo>
                      <a:pt x="5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2" name="Line 1155"/>
              <p:cNvSpPr>
                <a:spLocks noChangeShapeType="1"/>
              </p:cNvSpPr>
              <p:nvPr/>
            </p:nvSpPr>
            <p:spPr bwMode="auto">
              <a:xfrm flipH="1">
                <a:off x="4681" y="1832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3" name="Freeform 1156"/>
              <p:cNvSpPr>
                <a:spLocks/>
              </p:cNvSpPr>
              <p:nvPr/>
            </p:nvSpPr>
            <p:spPr bwMode="auto">
              <a:xfrm>
                <a:off x="4665" y="1834"/>
                <a:ext cx="36" cy="51"/>
              </a:xfrm>
              <a:custGeom>
                <a:avLst/>
                <a:gdLst>
                  <a:gd name="T0" fmla="*/ 191 w 191"/>
                  <a:gd name="T1" fmla="*/ 51 h 225"/>
                  <a:gd name="T2" fmla="*/ 139 w 191"/>
                  <a:gd name="T3" fmla="*/ 26 h 225"/>
                  <a:gd name="T4" fmla="*/ 87 w 191"/>
                  <a:gd name="T5" fmla="*/ 0 h 225"/>
                  <a:gd name="T6" fmla="*/ 0 w 191"/>
                  <a:gd name="T7" fmla="*/ 174 h 225"/>
                  <a:gd name="T8" fmla="*/ 53 w 191"/>
                  <a:gd name="T9" fmla="*/ 200 h 225"/>
                  <a:gd name="T10" fmla="*/ 105 w 191"/>
                  <a:gd name="T11" fmla="*/ 225 h 225"/>
                  <a:gd name="T12" fmla="*/ 191 w 191"/>
                  <a:gd name="T13" fmla="*/ 51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191" y="51"/>
                    </a:moveTo>
                    <a:lnTo>
                      <a:pt x="139" y="26"/>
                    </a:lnTo>
                    <a:lnTo>
                      <a:pt x="87" y="0"/>
                    </a:lnTo>
                    <a:lnTo>
                      <a:pt x="0" y="174"/>
                    </a:lnTo>
                    <a:lnTo>
                      <a:pt x="53" y="200"/>
                    </a:lnTo>
                    <a:lnTo>
                      <a:pt x="105" y="225"/>
                    </a:lnTo>
                    <a:lnTo>
                      <a:pt x="191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4" name="Freeform 1157"/>
              <p:cNvSpPr>
                <a:spLocks/>
              </p:cNvSpPr>
              <p:nvPr/>
            </p:nvSpPr>
            <p:spPr bwMode="auto">
              <a:xfrm>
                <a:off x="4665" y="1834"/>
                <a:ext cx="36" cy="51"/>
              </a:xfrm>
              <a:custGeom>
                <a:avLst/>
                <a:gdLst>
                  <a:gd name="T0" fmla="*/ 191 w 191"/>
                  <a:gd name="T1" fmla="*/ 51 h 225"/>
                  <a:gd name="T2" fmla="*/ 139 w 191"/>
                  <a:gd name="T3" fmla="*/ 26 h 225"/>
                  <a:gd name="T4" fmla="*/ 87 w 191"/>
                  <a:gd name="T5" fmla="*/ 0 h 225"/>
                  <a:gd name="T6" fmla="*/ 0 w 191"/>
                  <a:gd name="T7" fmla="*/ 174 h 225"/>
                  <a:gd name="T8" fmla="*/ 53 w 191"/>
                  <a:gd name="T9" fmla="*/ 200 h 225"/>
                  <a:gd name="T10" fmla="*/ 105 w 191"/>
                  <a:gd name="T11" fmla="*/ 225 h 225"/>
                  <a:gd name="T12" fmla="*/ 191 w 191"/>
                  <a:gd name="T13" fmla="*/ 51 h 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"/>
                  <a:gd name="T22" fmla="*/ 0 h 225"/>
                  <a:gd name="T23" fmla="*/ 191 w 191"/>
                  <a:gd name="T24" fmla="*/ 225 h 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" h="225">
                    <a:moveTo>
                      <a:pt x="191" y="51"/>
                    </a:moveTo>
                    <a:lnTo>
                      <a:pt x="139" y="26"/>
                    </a:lnTo>
                    <a:lnTo>
                      <a:pt x="87" y="0"/>
                    </a:lnTo>
                    <a:lnTo>
                      <a:pt x="0" y="174"/>
                    </a:lnTo>
                    <a:lnTo>
                      <a:pt x="53" y="200"/>
                    </a:lnTo>
                    <a:lnTo>
                      <a:pt x="105" y="225"/>
                    </a:lnTo>
                    <a:lnTo>
                      <a:pt x="191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5" name="Freeform 1158"/>
              <p:cNvSpPr>
                <a:spLocks/>
              </p:cNvSpPr>
              <p:nvPr/>
            </p:nvSpPr>
            <p:spPr bwMode="auto">
              <a:xfrm>
                <a:off x="4665" y="1873"/>
                <a:ext cx="11" cy="6"/>
              </a:xfrm>
              <a:custGeom>
                <a:avLst/>
                <a:gdLst>
                  <a:gd name="T0" fmla="*/ 55 w 55"/>
                  <a:gd name="T1" fmla="*/ 26 h 26"/>
                  <a:gd name="T2" fmla="*/ 2 w 55"/>
                  <a:gd name="T3" fmla="*/ 0 h 26"/>
                  <a:gd name="T4" fmla="*/ 0 w 55"/>
                  <a:gd name="T5" fmla="*/ 8 h 26"/>
                  <a:gd name="T6" fmla="*/ 55 w 55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6"/>
                  <a:gd name="T14" fmla="*/ 55 w 55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6">
                    <a:moveTo>
                      <a:pt x="55" y="26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6" name="Line 1159"/>
              <p:cNvSpPr>
                <a:spLocks noChangeShapeType="1"/>
              </p:cNvSpPr>
              <p:nvPr/>
            </p:nvSpPr>
            <p:spPr bwMode="auto">
              <a:xfrm flipH="1">
                <a:off x="4665" y="18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7" name="Freeform 1160"/>
              <p:cNvSpPr>
                <a:spLocks/>
              </p:cNvSpPr>
              <p:nvPr/>
            </p:nvSpPr>
            <p:spPr bwMode="auto">
              <a:xfrm>
                <a:off x="4652" y="1874"/>
                <a:ext cx="33" cy="54"/>
              </a:xfrm>
              <a:custGeom>
                <a:avLst/>
                <a:gdLst>
                  <a:gd name="T0" fmla="*/ 174 w 174"/>
                  <a:gd name="T1" fmla="*/ 36 h 234"/>
                  <a:gd name="T2" fmla="*/ 120 w 174"/>
                  <a:gd name="T3" fmla="*/ 18 h 234"/>
                  <a:gd name="T4" fmla="*/ 65 w 174"/>
                  <a:gd name="T5" fmla="*/ 0 h 234"/>
                  <a:gd name="T6" fmla="*/ 0 w 174"/>
                  <a:gd name="T7" fmla="*/ 199 h 234"/>
                  <a:gd name="T8" fmla="*/ 54 w 174"/>
                  <a:gd name="T9" fmla="*/ 217 h 234"/>
                  <a:gd name="T10" fmla="*/ 109 w 174"/>
                  <a:gd name="T11" fmla="*/ 234 h 234"/>
                  <a:gd name="T12" fmla="*/ 174 w 174"/>
                  <a:gd name="T13" fmla="*/ 36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174" y="36"/>
                    </a:moveTo>
                    <a:lnTo>
                      <a:pt x="120" y="18"/>
                    </a:lnTo>
                    <a:lnTo>
                      <a:pt x="65" y="0"/>
                    </a:lnTo>
                    <a:lnTo>
                      <a:pt x="0" y="199"/>
                    </a:lnTo>
                    <a:lnTo>
                      <a:pt x="54" y="217"/>
                    </a:lnTo>
                    <a:lnTo>
                      <a:pt x="109" y="234"/>
                    </a:lnTo>
                    <a:lnTo>
                      <a:pt x="174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8" name="Freeform 1161"/>
              <p:cNvSpPr>
                <a:spLocks/>
              </p:cNvSpPr>
              <p:nvPr/>
            </p:nvSpPr>
            <p:spPr bwMode="auto">
              <a:xfrm>
                <a:off x="4652" y="1874"/>
                <a:ext cx="33" cy="54"/>
              </a:xfrm>
              <a:custGeom>
                <a:avLst/>
                <a:gdLst>
                  <a:gd name="T0" fmla="*/ 174 w 174"/>
                  <a:gd name="T1" fmla="*/ 36 h 234"/>
                  <a:gd name="T2" fmla="*/ 120 w 174"/>
                  <a:gd name="T3" fmla="*/ 18 h 234"/>
                  <a:gd name="T4" fmla="*/ 65 w 174"/>
                  <a:gd name="T5" fmla="*/ 0 h 234"/>
                  <a:gd name="T6" fmla="*/ 0 w 174"/>
                  <a:gd name="T7" fmla="*/ 199 h 234"/>
                  <a:gd name="T8" fmla="*/ 54 w 174"/>
                  <a:gd name="T9" fmla="*/ 217 h 234"/>
                  <a:gd name="T10" fmla="*/ 109 w 174"/>
                  <a:gd name="T11" fmla="*/ 234 h 234"/>
                  <a:gd name="T12" fmla="*/ 174 w 174"/>
                  <a:gd name="T13" fmla="*/ 36 h 2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"/>
                  <a:gd name="T22" fmla="*/ 0 h 234"/>
                  <a:gd name="T23" fmla="*/ 174 w 174"/>
                  <a:gd name="T24" fmla="*/ 234 h 2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" h="234">
                    <a:moveTo>
                      <a:pt x="174" y="36"/>
                    </a:moveTo>
                    <a:lnTo>
                      <a:pt x="120" y="18"/>
                    </a:lnTo>
                    <a:lnTo>
                      <a:pt x="65" y="0"/>
                    </a:lnTo>
                    <a:lnTo>
                      <a:pt x="0" y="199"/>
                    </a:lnTo>
                    <a:lnTo>
                      <a:pt x="54" y="217"/>
                    </a:lnTo>
                    <a:lnTo>
                      <a:pt x="109" y="234"/>
                    </a:lnTo>
                    <a:lnTo>
                      <a:pt x="174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19" name="Freeform 1162"/>
              <p:cNvSpPr>
                <a:spLocks/>
              </p:cNvSpPr>
              <p:nvPr/>
            </p:nvSpPr>
            <p:spPr bwMode="auto">
              <a:xfrm>
                <a:off x="4652" y="1920"/>
                <a:ext cx="10" cy="3"/>
              </a:xfrm>
              <a:custGeom>
                <a:avLst/>
                <a:gdLst>
                  <a:gd name="T0" fmla="*/ 56 w 56"/>
                  <a:gd name="T1" fmla="*/ 18 h 18"/>
                  <a:gd name="T2" fmla="*/ 2 w 56"/>
                  <a:gd name="T3" fmla="*/ 0 h 18"/>
                  <a:gd name="T4" fmla="*/ 0 w 56"/>
                  <a:gd name="T5" fmla="*/ 6 h 18"/>
                  <a:gd name="T6" fmla="*/ 56 w 56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18"/>
                  <a:gd name="T14" fmla="*/ 56 w 56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18">
                    <a:moveTo>
                      <a:pt x="56" y="18"/>
                    </a:moveTo>
                    <a:lnTo>
                      <a:pt x="2" y="0"/>
                    </a:lnTo>
                    <a:lnTo>
                      <a:pt x="0" y="6"/>
                    </a:lnTo>
                    <a:lnTo>
                      <a:pt x="5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0" name="Line 1163"/>
              <p:cNvSpPr>
                <a:spLocks noChangeShapeType="1"/>
              </p:cNvSpPr>
              <p:nvPr/>
            </p:nvSpPr>
            <p:spPr bwMode="auto">
              <a:xfrm flipH="1">
                <a:off x="4652" y="19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1" name="Freeform 1164"/>
              <p:cNvSpPr>
                <a:spLocks/>
              </p:cNvSpPr>
              <p:nvPr/>
            </p:nvSpPr>
            <p:spPr bwMode="auto">
              <a:xfrm>
                <a:off x="4644" y="1922"/>
                <a:ext cx="29" cy="53"/>
              </a:xfrm>
              <a:custGeom>
                <a:avLst/>
                <a:gdLst>
                  <a:gd name="T0" fmla="*/ 156 w 156"/>
                  <a:gd name="T1" fmla="*/ 23 h 240"/>
                  <a:gd name="T2" fmla="*/ 99 w 156"/>
                  <a:gd name="T3" fmla="*/ 12 h 240"/>
                  <a:gd name="T4" fmla="*/ 43 w 156"/>
                  <a:gd name="T5" fmla="*/ 0 h 240"/>
                  <a:gd name="T6" fmla="*/ 0 w 156"/>
                  <a:gd name="T7" fmla="*/ 218 h 240"/>
                  <a:gd name="T8" fmla="*/ 57 w 156"/>
                  <a:gd name="T9" fmla="*/ 229 h 240"/>
                  <a:gd name="T10" fmla="*/ 114 w 156"/>
                  <a:gd name="T11" fmla="*/ 240 h 240"/>
                  <a:gd name="T12" fmla="*/ 156 w 156"/>
                  <a:gd name="T13" fmla="*/ 23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240"/>
                  <a:gd name="T23" fmla="*/ 156 w 15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240">
                    <a:moveTo>
                      <a:pt x="156" y="23"/>
                    </a:moveTo>
                    <a:lnTo>
                      <a:pt x="99" y="12"/>
                    </a:lnTo>
                    <a:lnTo>
                      <a:pt x="43" y="0"/>
                    </a:lnTo>
                    <a:lnTo>
                      <a:pt x="0" y="218"/>
                    </a:lnTo>
                    <a:lnTo>
                      <a:pt x="57" y="229"/>
                    </a:lnTo>
                    <a:lnTo>
                      <a:pt x="114" y="240"/>
                    </a:lnTo>
                    <a:lnTo>
                      <a:pt x="15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2" name="Freeform 1165"/>
              <p:cNvSpPr>
                <a:spLocks/>
              </p:cNvSpPr>
              <p:nvPr/>
            </p:nvSpPr>
            <p:spPr bwMode="auto">
              <a:xfrm>
                <a:off x="4644" y="1922"/>
                <a:ext cx="29" cy="53"/>
              </a:xfrm>
              <a:custGeom>
                <a:avLst/>
                <a:gdLst>
                  <a:gd name="T0" fmla="*/ 156 w 156"/>
                  <a:gd name="T1" fmla="*/ 23 h 240"/>
                  <a:gd name="T2" fmla="*/ 99 w 156"/>
                  <a:gd name="T3" fmla="*/ 12 h 240"/>
                  <a:gd name="T4" fmla="*/ 43 w 156"/>
                  <a:gd name="T5" fmla="*/ 0 h 240"/>
                  <a:gd name="T6" fmla="*/ 0 w 156"/>
                  <a:gd name="T7" fmla="*/ 218 h 240"/>
                  <a:gd name="T8" fmla="*/ 57 w 156"/>
                  <a:gd name="T9" fmla="*/ 229 h 240"/>
                  <a:gd name="T10" fmla="*/ 114 w 156"/>
                  <a:gd name="T11" fmla="*/ 240 h 240"/>
                  <a:gd name="T12" fmla="*/ 156 w 156"/>
                  <a:gd name="T13" fmla="*/ 23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240"/>
                  <a:gd name="T23" fmla="*/ 156 w 15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240">
                    <a:moveTo>
                      <a:pt x="156" y="23"/>
                    </a:moveTo>
                    <a:lnTo>
                      <a:pt x="99" y="12"/>
                    </a:lnTo>
                    <a:lnTo>
                      <a:pt x="43" y="0"/>
                    </a:lnTo>
                    <a:lnTo>
                      <a:pt x="0" y="218"/>
                    </a:lnTo>
                    <a:lnTo>
                      <a:pt x="57" y="229"/>
                    </a:lnTo>
                    <a:lnTo>
                      <a:pt x="114" y="240"/>
                    </a:lnTo>
                    <a:lnTo>
                      <a:pt x="156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3" name="Freeform 1166"/>
              <p:cNvSpPr>
                <a:spLocks/>
              </p:cNvSpPr>
              <p:nvPr/>
            </p:nvSpPr>
            <p:spPr bwMode="auto">
              <a:xfrm>
                <a:off x="4644" y="1970"/>
                <a:ext cx="11" cy="2"/>
              </a:xfrm>
              <a:custGeom>
                <a:avLst/>
                <a:gdLst>
                  <a:gd name="T0" fmla="*/ 58 w 58"/>
                  <a:gd name="T1" fmla="*/ 11 h 11"/>
                  <a:gd name="T2" fmla="*/ 1 w 58"/>
                  <a:gd name="T3" fmla="*/ 0 h 11"/>
                  <a:gd name="T4" fmla="*/ 0 w 58"/>
                  <a:gd name="T5" fmla="*/ 7 h 11"/>
                  <a:gd name="T6" fmla="*/ 58 w 58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1"/>
                  <a:gd name="T14" fmla="*/ 58 w 58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1">
                    <a:moveTo>
                      <a:pt x="58" y="11"/>
                    </a:moveTo>
                    <a:lnTo>
                      <a:pt x="1" y="0"/>
                    </a:lnTo>
                    <a:lnTo>
                      <a:pt x="0" y="7"/>
                    </a:lnTo>
                    <a:lnTo>
                      <a:pt x="58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4" name="Line 1167"/>
              <p:cNvSpPr>
                <a:spLocks noChangeShapeType="1"/>
              </p:cNvSpPr>
              <p:nvPr/>
            </p:nvSpPr>
            <p:spPr bwMode="auto">
              <a:xfrm flipH="1">
                <a:off x="4644" y="197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5" name="Freeform 1168"/>
              <p:cNvSpPr>
                <a:spLocks/>
              </p:cNvSpPr>
              <p:nvPr/>
            </p:nvSpPr>
            <p:spPr bwMode="auto">
              <a:xfrm>
                <a:off x="4640" y="1972"/>
                <a:ext cx="25" cy="53"/>
              </a:xfrm>
              <a:custGeom>
                <a:avLst/>
                <a:gdLst>
                  <a:gd name="T0" fmla="*/ 135 w 135"/>
                  <a:gd name="T1" fmla="*/ 9 h 237"/>
                  <a:gd name="T2" fmla="*/ 77 w 135"/>
                  <a:gd name="T3" fmla="*/ 4 h 237"/>
                  <a:gd name="T4" fmla="*/ 19 w 135"/>
                  <a:gd name="T5" fmla="*/ 0 h 237"/>
                  <a:gd name="T6" fmla="*/ 0 w 135"/>
                  <a:gd name="T7" fmla="*/ 228 h 237"/>
                  <a:gd name="T8" fmla="*/ 58 w 135"/>
                  <a:gd name="T9" fmla="*/ 233 h 237"/>
                  <a:gd name="T10" fmla="*/ 116 w 135"/>
                  <a:gd name="T11" fmla="*/ 237 h 237"/>
                  <a:gd name="T12" fmla="*/ 135 w 135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35" y="9"/>
                    </a:moveTo>
                    <a:lnTo>
                      <a:pt x="77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8" y="233"/>
                    </a:lnTo>
                    <a:lnTo>
                      <a:pt x="116" y="237"/>
                    </a:lnTo>
                    <a:lnTo>
                      <a:pt x="13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6" name="Freeform 1169"/>
              <p:cNvSpPr>
                <a:spLocks/>
              </p:cNvSpPr>
              <p:nvPr/>
            </p:nvSpPr>
            <p:spPr bwMode="auto">
              <a:xfrm>
                <a:off x="4640" y="1972"/>
                <a:ext cx="25" cy="53"/>
              </a:xfrm>
              <a:custGeom>
                <a:avLst/>
                <a:gdLst>
                  <a:gd name="T0" fmla="*/ 135 w 135"/>
                  <a:gd name="T1" fmla="*/ 9 h 237"/>
                  <a:gd name="T2" fmla="*/ 77 w 135"/>
                  <a:gd name="T3" fmla="*/ 4 h 237"/>
                  <a:gd name="T4" fmla="*/ 19 w 135"/>
                  <a:gd name="T5" fmla="*/ 0 h 237"/>
                  <a:gd name="T6" fmla="*/ 0 w 135"/>
                  <a:gd name="T7" fmla="*/ 228 h 237"/>
                  <a:gd name="T8" fmla="*/ 58 w 135"/>
                  <a:gd name="T9" fmla="*/ 233 h 237"/>
                  <a:gd name="T10" fmla="*/ 116 w 135"/>
                  <a:gd name="T11" fmla="*/ 237 h 237"/>
                  <a:gd name="T12" fmla="*/ 135 w 135"/>
                  <a:gd name="T13" fmla="*/ 9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237"/>
                  <a:gd name="T23" fmla="*/ 135 w 135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237">
                    <a:moveTo>
                      <a:pt x="135" y="9"/>
                    </a:moveTo>
                    <a:lnTo>
                      <a:pt x="77" y="4"/>
                    </a:lnTo>
                    <a:lnTo>
                      <a:pt x="19" y="0"/>
                    </a:lnTo>
                    <a:lnTo>
                      <a:pt x="0" y="228"/>
                    </a:lnTo>
                    <a:lnTo>
                      <a:pt x="58" y="233"/>
                    </a:lnTo>
                    <a:lnTo>
                      <a:pt x="116" y="237"/>
                    </a:lnTo>
                    <a:lnTo>
                      <a:pt x="135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7" name="Freeform 1170"/>
              <p:cNvSpPr>
                <a:spLocks/>
              </p:cNvSpPr>
              <p:nvPr/>
            </p:nvSpPr>
            <p:spPr bwMode="auto">
              <a:xfrm>
                <a:off x="4640" y="2022"/>
                <a:ext cx="11" cy="2"/>
              </a:xfrm>
              <a:custGeom>
                <a:avLst/>
                <a:gdLst>
                  <a:gd name="T0" fmla="*/ 58 w 58"/>
                  <a:gd name="T1" fmla="*/ 5 h 6"/>
                  <a:gd name="T2" fmla="*/ 0 w 58"/>
                  <a:gd name="T3" fmla="*/ 0 h 6"/>
                  <a:gd name="T4" fmla="*/ 0 w 58"/>
                  <a:gd name="T5" fmla="*/ 6 h 6"/>
                  <a:gd name="T6" fmla="*/ 58 w 58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6"/>
                  <a:gd name="T14" fmla="*/ 58 w 58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6">
                    <a:moveTo>
                      <a:pt x="58" y="5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5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8" name="Line 1171"/>
              <p:cNvSpPr>
                <a:spLocks noChangeShapeType="1"/>
              </p:cNvSpPr>
              <p:nvPr/>
            </p:nvSpPr>
            <p:spPr bwMode="auto">
              <a:xfrm>
                <a:off x="4640" y="2022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29" name="Freeform 1172"/>
              <p:cNvSpPr>
                <a:spLocks/>
              </p:cNvSpPr>
              <p:nvPr/>
            </p:nvSpPr>
            <p:spPr bwMode="auto">
              <a:xfrm>
                <a:off x="4640" y="2024"/>
                <a:ext cx="22" cy="51"/>
              </a:xfrm>
              <a:custGeom>
                <a:avLst/>
                <a:gdLst>
                  <a:gd name="T0" fmla="*/ 116 w 121"/>
                  <a:gd name="T1" fmla="*/ 0 h 232"/>
                  <a:gd name="T2" fmla="*/ 58 w 121"/>
                  <a:gd name="T3" fmla="*/ 1 h 232"/>
                  <a:gd name="T4" fmla="*/ 0 w 121"/>
                  <a:gd name="T5" fmla="*/ 2 h 232"/>
                  <a:gd name="T6" fmla="*/ 6 w 121"/>
                  <a:gd name="T7" fmla="*/ 232 h 232"/>
                  <a:gd name="T8" fmla="*/ 64 w 121"/>
                  <a:gd name="T9" fmla="*/ 231 h 232"/>
                  <a:gd name="T10" fmla="*/ 121 w 121"/>
                  <a:gd name="T11" fmla="*/ 230 h 232"/>
                  <a:gd name="T12" fmla="*/ 116 w 121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2"/>
                  <a:gd name="T23" fmla="*/ 121 w 121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2">
                    <a:moveTo>
                      <a:pt x="116" y="0"/>
                    </a:moveTo>
                    <a:lnTo>
                      <a:pt x="58" y="1"/>
                    </a:lnTo>
                    <a:lnTo>
                      <a:pt x="0" y="2"/>
                    </a:lnTo>
                    <a:lnTo>
                      <a:pt x="6" y="232"/>
                    </a:lnTo>
                    <a:lnTo>
                      <a:pt x="64" y="231"/>
                    </a:lnTo>
                    <a:lnTo>
                      <a:pt x="121" y="23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0" name="Freeform 1173"/>
              <p:cNvSpPr>
                <a:spLocks/>
              </p:cNvSpPr>
              <p:nvPr/>
            </p:nvSpPr>
            <p:spPr bwMode="auto">
              <a:xfrm>
                <a:off x="4640" y="2024"/>
                <a:ext cx="22" cy="51"/>
              </a:xfrm>
              <a:custGeom>
                <a:avLst/>
                <a:gdLst>
                  <a:gd name="T0" fmla="*/ 116 w 121"/>
                  <a:gd name="T1" fmla="*/ 0 h 232"/>
                  <a:gd name="T2" fmla="*/ 58 w 121"/>
                  <a:gd name="T3" fmla="*/ 1 h 232"/>
                  <a:gd name="T4" fmla="*/ 0 w 121"/>
                  <a:gd name="T5" fmla="*/ 2 h 232"/>
                  <a:gd name="T6" fmla="*/ 6 w 121"/>
                  <a:gd name="T7" fmla="*/ 232 h 232"/>
                  <a:gd name="T8" fmla="*/ 64 w 121"/>
                  <a:gd name="T9" fmla="*/ 231 h 232"/>
                  <a:gd name="T10" fmla="*/ 121 w 121"/>
                  <a:gd name="T11" fmla="*/ 230 h 232"/>
                  <a:gd name="T12" fmla="*/ 116 w 121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2"/>
                  <a:gd name="T23" fmla="*/ 121 w 121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2">
                    <a:moveTo>
                      <a:pt x="116" y="0"/>
                    </a:moveTo>
                    <a:lnTo>
                      <a:pt x="58" y="1"/>
                    </a:lnTo>
                    <a:lnTo>
                      <a:pt x="0" y="2"/>
                    </a:lnTo>
                    <a:lnTo>
                      <a:pt x="6" y="232"/>
                    </a:lnTo>
                    <a:lnTo>
                      <a:pt x="64" y="231"/>
                    </a:lnTo>
                    <a:lnTo>
                      <a:pt x="121" y="230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1" name="Freeform 1174"/>
              <p:cNvSpPr>
                <a:spLocks/>
              </p:cNvSpPr>
              <p:nvPr/>
            </p:nvSpPr>
            <p:spPr bwMode="auto">
              <a:xfrm>
                <a:off x="4641" y="2075"/>
                <a:ext cx="11" cy="2"/>
              </a:xfrm>
              <a:custGeom>
                <a:avLst/>
                <a:gdLst>
                  <a:gd name="T0" fmla="*/ 58 w 58"/>
                  <a:gd name="T1" fmla="*/ 0 h 7"/>
                  <a:gd name="T2" fmla="*/ 0 w 58"/>
                  <a:gd name="T3" fmla="*/ 1 h 7"/>
                  <a:gd name="T4" fmla="*/ 0 w 58"/>
                  <a:gd name="T5" fmla="*/ 7 h 7"/>
                  <a:gd name="T6" fmla="*/ 58 w 58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7"/>
                  <a:gd name="T14" fmla="*/ 58 w 58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7">
                    <a:moveTo>
                      <a:pt x="58" y="0"/>
                    </a:moveTo>
                    <a:lnTo>
                      <a:pt x="0" y="1"/>
                    </a:lnTo>
                    <a:lnTo>
                      <a:pt x="0" y="7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2" name="Line 1175"/>
              <p:cNvSpPr>
                <a:spLocks noChangeShapeType="1"/>
              </p:cNvSpPr>
              <p:nvPr/>
            </p:nvSpPr>
            <p:spPr bwMode="auto">
              <a:xfrm>
                <a:off x="4641" y="2075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3" name="Freeform 1176"/>
              <p:cNvSpPr>
                <a:spLocks/>
              </p:cNvSpPr>
              <p:nvPr/>
            </p:nvSpPr>
            <p:spPr bwMode="auto">
              <a:xfrm>
                <a:off x="4641" y="2074"/>
                <a:ext cx="28" cy="53"/>
              </a:xfrm>
              <a:custGeom>
                <a:avLst/>
                <a:gdLst>
                  <a:gd name="T0" fmla="*/ 115 w 146"/>
                  <a:gd name="T1" fmla="*/ 0 h 240"/>
                  <a:gd name="T2" fmla="*/ 58 w 146"/>
                  <a:gd name="T3" fmla="*/ 8 h 240"/>
                  <a:gd name="T4" fmla="*/ 0 w 146"/>
                  <a:gd name="T5" fmla="*/ 15 h 240"/>
                  <a:gd name="T6" fmla="*/ 31 w 146"/>
                  <a:gd name="T7" fmla="*/ 240 h 240"/>
                  <a:gd name="T8" fmla="*/ 89 w 146"/>
                  <a:gd name="T9" fmla="*/ 232 h 240"/>
                  <a:gd name="T10" fmla="*/ 146 w 146"/>
                  <a:gd name="T11" fmla="*/ 224 h 240"/>
                  <a:gd name="T12" fmla="*/ 115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5" y="0"/>
                    </a:moveTo>
                    <a:lnTo>
                      <a:pt x="58" y="8"/>
                    </a:lnTo>
                    <a:lnTo>
                      <a:pt x="0" y="15"/>
                    </a:lnTo>
                    <a:lnTo>
                      <a:pt x="31" y="240"/>
                    </a:lnTo>
                    <a:lnTo>
                      <a:pt x="89" y="232"/>
                    </a:lnTo>
                    <a:lnTo>
                      <a:pt x="146" y="224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4" name="Freeform 1177"/>
              <p:cNvSpPr>
                <a:spLocks/>
              </p:cNvSpPr>
              <p:nvPr/>
            </p:nvSpPr>
            <p:spPr bwMode="auto">
              <a:xfrm>
                <a:off x="4641" y="2074"/>
                <a:ext cx="28" cy="53"/>
              </a:xfrm>
              <a:custGeom>
                <a:avLst/>
                <a:gdLst>
                  <a:gd name="T0" fmla="*/ 115 w 146"/>
                  <a:gd name="T1" fmla="*/ 0 h 240"/>
                  <a:gd name="T2" fmla="*/ 58 w 146"/>
                  <a:gd name="T3" fmla="*/ 8 h 240"/>
                  <a:gd name="T4" fmla="*/ 0 w 146"/>
                  <a:gd name="T5" fmla="*/ 15 h 240"/>
                  <a:gd name="T6" fmla="*/ 31 w 146"/>
                  <a:gd name="T7" fmla="*/ 240 h 240"/>
                  <a:gd name="T8" fmla="*/ 89 w 146"/>
                  <a:gd name="T9" fmla="*/ 232 h 240"/>
                  <a:gd name="T10" fmla="*/ 146 w 146"/>
                  <a:gd name="T11" fmla="*/ 224 h 240"/>
                  <a:gd name="T12" fmla="*/ 115 w 146"/>
                  <a:gd name="T13" fmla="*/ 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240"/>
                  <a:gd name="T23" fmla="*/ 146 w 14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240">
                    <a:moveTo>
                      <a:pt x="115" y="0"/>
                    </a:moveTo>
                    <a:lnTo>
                      <a:pt x="58" y="8"/>
                    </a:lnTo>
                    <a:lnTo>
                      <a:pt x="0" y="15"/>
                    </a:lnTo>
                    <a:lnTo>
                      <a:pt x="31" y="240"/>
                    </a:lnTo>
                    <a:lnTo>
                      <a:pt x="89" y="232"/>
                    </a:lnTo>
                    <a:lnTo>
                      <a:pt x="146" y="224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5" name="Freeform 1178"/>
              <p:cNvSpPr>
                <a:spLocks/>
              </p:cNvSpPr>
              <p:nvPr/>
            </p:nvSpPr>
            <p:spPr bwMode="auto">
              <a:xfrm>
                <a:off x="4647" y="2126"/>
                <a:ext cx="12" cy="3"/>
              </a:xfrm>
              <a:custGeom>
                <a:avLst/>
                <a:gdLst>
                  <a:gd name="T0" fmla="*/ 58 w 58"/>
                  <a:gd name="T1" fmla="*/ 0 h 14"/>
                  <a:gd name="T2" fmla="*/ 0 w 58"/>
                  <a:gd name="T3" fmla="*/ 8 h 14"/>
                  <a:gd name="T4" fmla="*/ 2 w 58"/>
                  <a:gd name="T5" fmla="*/ 14 h 14"/>
                  <a:gd name="T6" fmla="*/ 58 w 5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14"/>
                  <a:gd name="T14" fmla="*/ 58 w 5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14">
                    <a:moveTo>
                      <a:pt x="5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6" name="Line 1179"/>
              <p:cNvSpPr>
                <a:spLocks noChangeShapeType="1"/>
              </p:cNvSpPr>
              <p:nvPr/>
            </p:nvSpPr>
            <p:spPr bwMode="auto">
              <a:xfrm>
                <a:off x="4647" y="2127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7" name="Freeform 1180"/>
              <p:cNvSpPr>
                <a:spLocks/>
              </p:cNvSpPr>
              <p:nvPr/>
            </p:nvSpPr>
            <p:spPr bwMode="auto">
              <a:xfrm>
                <a:off x="4648" y="2123"/>
                <a:ext cx="30" cy="53"/>
              </a:xfrm>
              <a:custGeom>
                <a:avLst/>
                <a:gdLst>
                  <a:gd name="T0" fmla="*/ 111 w 166"/>
                  <a:gd name="T1" fmla="*/ 0 h 238"/>
                  <a:gd name="T2" fmla="*/ 56 w 166"/>
                  <a:gd name="T3" fmla="*/ 15 h 238"/>
                  <a:gd name="T4" fmla="*/ 0 w 166"/>
                  <a:gd name="T5" fmla="*/ 29 h 238"/>
                  <a:gd name="T6" fmla="*/ 55 w 166"/>
                  <a:gd name="T7" fmla="*/ 238 h 238"/>
                  <a:gd name="T8" fmla="*/ 110 w 166"/>
                  <a:gd name="T9" fmla="*/ 224 h 238"/>
                  <a:gd name="T10" fmla="*/ 166 w 166"/>
                  <a:gd name="T11" fmla="*/ 209 h 238"/>
                  <a:gd name="T12" fmla="*/ 111 w 166"/>
                  <a:gd name="T13" fmla="*/ 0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8"/>
                  <a:gd name="T23" fmla="*/ 166 w 166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8">
                    <a:moveTo>
                      <a:pt x="111" y="0"/>
                    </a:moveTo>
                    <a:lnTo>
                      <a:pt x="56" y="15"/>
                    </a:lnTo>
                    <a:lnTo>
                      <a:pt x="0" y="29"/>
                    </a:lnTo>
                    <a:lnTo>
                      <a:pt x="55" y="238"/>
                    </a:lnTo>
                    <a:lnTo>
                      <a:pt x="110" y="224"/>
                    </a:lnTo>
                    <a:lnTo>
                      <a:pt x="166" y="209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8" name="Freeform 1181"/>
              <p:cNvSpPr>
                <a:spLocks/>
              </p:cNvSpPr>
              <p:nvPr/>
            </p:nvSpPr>
            <p:spPr bwMode="auto">
              <a:xfrm>
                <a:off x="4648" y="2123"/>
                <a:ext cx="30" cy="53"/>
              </a:xfrm>
              <a:custGeom>
                <a:avLst/>
                <a:gdLst>
                  <a:gd name="T0" fmla="*/ 111 w 166"/>
                  <a:gd name="T1" fmla="*/ 0 h 238"/>
                  <a:gd name="T2" fmla="*/ 56 w 166"/>
                  <a:gd name="T3" fmla="*/ 15 h 238"/>
                  <a:gd name="T4" fmla="*/ 0 w 166"/>
                  <a:gd name="T5" fmla="*/ 29 h 238"/>
                  <a:gd name="T6" fmla="*/ 55 w 166"/>
                  <a:gd name="T7" fmla="*/ 238 h 238"/>
                  <a:gd name="T8" fmla="*/ 110 w 166"/>
                  <a:gd name="T9" fmla="*/ 224 h 238"/>
                  <a:gd name="T10" fmla="*/ 166 w 166"/>
                  <a:gd name="T11" fmla="*/ 209 h 238"/>
                  <a:gd name="T12" fmla="*/ 111 w 166"/>
                  <a:gd name="T13" fmla="*/ 0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8"/>
                  <a:gd name="T23" fmla="*/ 166 w 166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8">
                    <a:moveTo>
                      <a:pt x="111" y="0"/>
                    </a:moveTo>
                    <a:lnTo>
                      <a:pt x="56" y="15"/>
                    </a:lnTo>
                    <a:lnTo>
                      <a:pt x="0" y="29"/>
                    </a:lnTo>
                    <a:lnTo>
                      <a:pt x="55" y="238"/>
                    </a:lnTo>
                    <a:lnTo>
                      <a:pt x="110" y="224"/>
                    </a:lnTo>
                    <a:lnTo>
                      <a:pt x="166" y="209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39" name="Freeform 1182"/>
              <p:cNvSpPr>
                <a:spLocks/>
              </p:cNvSpPr>
              <p:nvPr/>
            </p:nvSpPr>
            <p:spPr bwMode="auto">
              <a:xfrm>
                <a:off x="4659" y="2173"/>
                <a:ext cx="9" cy="5"/>
              </a:xfrm>
              <a:custGeom>
                <a:avLst/>
                <a:gdLst>
                  <a:gd name="T0" fmla="*/ 55 w 55"/>
                  <a:gd name="T1" fmla="*/ 0 h 22"/>
                  <a:gd name="T2" fmla="*/ 0 w 55"/>
                  <a:gd name="T3" fmla="*/ 14 h 22"/>
                  <a:gd name="T4" fmla="*/ 2 w 55"/>
                  <a:gd name="T5" fmla="*/ 22 h 22"/>
                  <a:gd name="T6" fmla="*/ 55 w 55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2"/>
                  <a:gd name="T14" fmla="*/ 55 w 55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2">
                    <a:moveTo>
                      <a:pt x="55" y="0"/>
                    </a:moveTo>
                    <a:lnTo>
                      <a:pt x="0" y="14"/>
                    </a:lnTo>
                    <a:lnTo>
                      <a:pt x="2" y="2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0" name="Line 1183"/>
              <p:cNvSpPr>
                <a:spLocks noChangeShapeType="1"/>
              </p:cNvSpPr>
              <p:nvPr/>
            </p:nvSpPr>
            <p:spPr bwMode="auto">
              <a:xfrm>
                <a:off x="4659" y="217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1" name="Freeform 1184"/>
              <p:cNvSpPr>
                <a:spLocks/>
              </p:cNvSpPr>
              <p:nvPr/>
            </p:nvSpPr>
            <p:spPr bwMode="auto">
              <a:xfrm>
                <a:off x="4659" y="2168"/>
                <a:ext cx="34" cy="52"/>
              </a:xfrm>
              <a:custGeom>
                <a:avLst/>
                <a:gdLst>
                  <a:gd name="T0" fmla="*/ 106 w 183"/>
                  <a:gd name="T1" fmla="*/ 0 h 232"/>
                  <a:gd name="T2" fmla="*/ 53 w 183"/>
                  <a:gd name="T3" fmla="*/ 23 h 232"/>
                  <a:gd name="T4" fmla="*/ 0 w 183"/>
                  <a:gd name="T5" fmla="*/ 45 h 232"/>
                  <a:gd name="T6" fmla="*/ 76 w 183"/>
                  <a:gd name="T7" fmla="*/ 232 h 232"/>
                  <a:gd name="T8" fmla="*/ 130 w 183"/>
                  <a:gd name="T9" fmla="*/ 210 h 232"/>
                  <a:gd name="T10" fmla="*/ 183 w 183"/>
                  <a:gd name="T11" fmla="*/ 188 h 232"/>
                  <a:gd name="T12" fmla="*/ 106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6" y="0"/>
                    </a:moveTo>
                    <a:lnTo>
                      <a:pt x="53" y="23"/>
                    </a:lnTo>
                    <a:lnTo>
                      <a:pt x="0" y="45"/>
                    </a:lnTo>
                    <a:lnTo>
                      <a:pt x="76" y="232"/>
                    </a:lnTo>
                    <a:lnTo>
                      <a:pt x="130" y="210"/>
                    </a:lnTo>
                    <a:lnTo>
                      <a:pt x="183" y="188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2" name="Freeform 1185"/>
              <p:cNvSpPr>
                <a:spLocks/>
              </p:cNvSpPr>
              <p:nvPr/>
            </p:nvSpPr>
            <p:spPr bwMode="auto">
              <a:xfrm>
                <a:off x="4659" y="2168"/>
                <a:ext cx="34" cy="52"/>
              </a:xfrm>
              <a:custGeom>
                <a:avLst/>
                <a:gdLst>
                  <a:gd name="T0" fmla="*/ 106 w 183"/>
                  <a:gd name="T1" fmla="*/ 0 h 232"/>
                  <a:gd name="T2" fmla="*/ 53 w 183"/>
                  <a:gd name="T3" fmla="*/ 23 h 232"/>
                  <a:gd name="T4" fmla="*/ 0 w 183"/>
                  <a:gd name="T5" fmla="*/ 45 h 232"/>
                  <a:gd name="T6" fmla="*/ 76 w 183"/>
                  <a:gd name="T7" fmla="*/ 232 h 232"/>
                  <a:gd name="T8" fmla="*/ 130 w 183"/>
                  <a:gd name="T9" fmla="*/ 210 h 232"/>
                  <a:gd name="T10" fmla="*/ 183 w 183"/>
                  <a:gd name="T11" fmla="*/ 188 h 232"/>
                  <a:gd name="T12" fmla="*/ 106 w 183"/>
                  <a:gd name="T13" fmla="*/ 0 h 2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32"/>
                  <a:gd name="T23" fmla="*/ 183 w 183"/>
                  <a:gd name="T24" fmla="*/ 232 h 2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32">
                    <a:moveTo>
                      <a:pt x="106" y="0"/>
                    </a:moveTo>
                    <a:lnTo>
                      <a:pt x="53" y="23"/>
                    </a:lnTo>
                    <a:lnTo>
                      <a:pt x="0" y="45"/>
                    </a:lnTo>
                    <a:lnTo>
                      <a:pt x="76" y="232"/>
                    </a:lnTo>
                    <a:lnTo>
                      <a:pt x="130" y="210"/>
                    </a:lnTo>
                    <a:lnTo>
                      <a:pt x="183" y="188"/>
                    </a:lnTo>
                    <a:lnTo>
                      <a:pt x="10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3" name="Freeform 1186"/>
              <p:cNvSpPr>
                <a:spLocks/>
              </p:cNvSpPr>
              <p:nvPr/>
            </p:nvSpPr>
            <p:spPr bwMode="auto">
              <a:xfrm>
                <a:off x="4673" y="2215"/>
                <a:ext cx="9" cy="7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2 h 30"/>
                  <a:gd name="T4" fmla="*/ 4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2"/>
                    </a:lnTo>
                    <a:lnTo>
                      <a:pt x="4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4" name="Line 1187"/>
              <p:cNvSpPr>
                <a:spLocks noChangeShapeType="1"/>
              </p:cNvSpPr>
              <p:nvPr/>
            </p:nvSpPr>
            <p:spPr bwMode="auto">
              <a:xfrm>
                <a:off x="4673" y="22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5" name="Freeform 1188"/>
              <p:cNvSpPr>
                <a:spLocks/>
              </p:cNvSpPr>
              <p:nvPr/>
            </p:nvSpPr>
            <p:spPr bwMode="auto">
              <a:xfrm>
                <a:off x="4673" y="2207"/>
                <a:ext cx="37" cy="51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4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4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6" name="Freeform 1189"/>
              <p:cNvSpPr>
                <a:spLocks/>
              </p:cNvSpPr>
              <p:nvPr/>
            </p:nvSpPr>
            <p:spPr bwMode="auto">
              <a:xfrm>
                <a:off x="4673" y="2207"/>
                <a:ext cx="37" cy="51"/>
              </a:xfrm>
              <a:custGeom>
                <a:avLst/>
                <a:gdLst>
                  <a:gd name="T0" fmla="*/ 100 w 194"/>
                  <a:gd name="T1" fmla="*/ 0 h 219"/>
                  <a:gd name="T2" fmla="*/ 50 w 194"/>
                  <a:gd name="T3" fmla="*/ 30 h 219"/>
                  <a:gd name="T4" fmla="*/ 0 w 194"/>
                  <a:gd name="T5" fmla="*/ 60 h 219"/>
                  <a:gd name="T6" fmla="*/ 94 w 194"/>
                  <a:gd name="T7" fmla="*/ 219 h 219"/>
                  <a:gd name="T8" fmla="*/ 144 w 194"/>
                  <a:gd name="T9" fmla="*/ 189 h 219"/>
                  <a:gd name="T10" fmla="*/ 194 w 194"/>
                  <a:gd name="T11" fmla="*/ 159 h 219"/>
                  <a:gd name="T12" fmla="*/ 100 w 194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100" y="0"/>
                    </a:moveTo>
                    <a:lnTo>
                      <a:pt x="50" y="30"/>
                    </a:lnTo>
                    <a:lnTo>
                      <a:pt x="0" y="60"/>
                    </a:lnTo>
                    <a:lnTo>
                      <a:pt x="94" y="219"/>
                    </a:lnTo>
                    <a:lnTo>
                      <a:pt x="144" y="189"/>
                    </a:lnTo>
                    <a:lnTo>
                      <a:pt x="194" y="159"/>
                    </a:lnTo>
                    <a:lnTo>
                      <a:pt x="10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7" name="Freeform 1190"/>
              <p:cNvSpPr>
                <a:spLocks/>
              </p:cNvSpPr>
              <p:nvPr/>
            </p:nvSpPr>
            <p:spPr bwMode="auto">
              <a:xfrm>
                <a:off x="4691" y="2250"/>
                <a:ext cx="10" cy="9"/>
              </a:xfrm>
              <a:custGeom>
                <a:avLst/>
                <a:gdLst>
                  <a:gd name="T0" fmla="*/ 50 w 50"/>
                  <a:gd name="T1" fmla="*/ 0 h 38"/>
                  <a:gd name="T2" fmla="*/ 0 w 50"/>
                  <a:gd name="T3" fmla="*/ 30 h 38"/>
                  <a:gd name="T4" fmla="*/ 7 w 50"/>
                  <a:gd name="T5" fmla="*/ 38 h 38"/>
                  <a:gd name="T6" fmla="*/ 5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50" y="0"/>
                    </a:moveTo>
                    <a:lnTo>
                      <a:pt x="0" y="30"/>
                    </a:lnTo>
                    <a:lnTo>
                      <a:pt x="7" y="3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8" name="Line 1191"/>
              <p:cNvSpPr>
                <a:spLocks noChangeShapeType="1"/>
              </p:cNvSpPr>
              <p:nvPr/>
            </p:nvSpPr>
            <p:spPr bwMode="auto">
              <a:xfrm>
                <a:off x="4691" y="2258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49" name="Freeform 1192"/>
              <p:cNvSpPr>
                <a:spLocks/>
              </p:cNvSpPr>
              <p:nvPr/>
            </p:nvSpPr>
            <p:spPr bwMode="auto">
              <a:xfrm>
                <a:off x="4693" y="2242"/>
                <a:ext cx="37" cy="44"/>
              </a:xfrm>
              <a:custGeom>
                <a:avLst/>
                <a:gdLst>
                  <a:gd name="T0" fmla="*/ 86 w 196"/>
                  <a:gd name="T1" fmla="*/ 0 h 200"/>
                  <a:gd name="T2" fmla="*/ 43 w 196"/>
                  <a:gd name="T3" fmla="*/ 38 h 200"/>
                  <a:gd name="T4" fmla="*/ 0 w 196"/>
                  <a:gd name="T5" fmla="*/ 76 h 200"/>
                  <a:gd name="T6" fmla="*/ 110 w 196"/>
                  <a:gd name="T7" fmla="*/ 200 h 200"/>
                  <a:gd name="T8" fmla="*/ 153 w 196"/>
                  <a:gd name="T9" fmla="*/ 162 h 200"/>
                  <a:gd name="T10" fmla="*/ 196 w 196"/>
                  <a:gd name="T11" fmla="*/ 125 h 200"/>
                  <a:gd name="T12" fmla="*/ 86 w 196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00"/>
                  <a:gd name="T23" fmla="*/ 196 w 196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00">
                    <a:moveTo>
                      <a:pt x="86" y="0"/>
                    </a:moveTo>
                    <a:lnTo>
                      <a:pt x="43" y="38"/>
                    </a:lnTo>
                    <a:lnTo>
                      <a:pt x="0" y="76"/>
                    </a:lnTo>
                    <a:lnTo>
                      <a:pt x="110" y="200"/>
                    </a:lnTo>
                    <a:lnTo>
                      <a:pt x="153" y="162"/>
                    </a:lnTo>
                    <a:lnTo>
                      <a:pt x="196" y="125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0" name="Freeform 1193"/>
              <p:cNvSpPr>
                <a:spLocks/>
              </p:cNvSpPr>
              <p:nvPr/>
            </p:nvSpPr>
            <p:spPr bwMode="auto">
              <a:xfrm>
                <a:off x="4693" y="2242"/>
                <a:ext cx="37" cy="44"/>
              </a:xfrm>
              <a:custGeom>
                <a:avLst/>
                <a:gdLst>
                  <a:gd name="T0" fmla="*/ 86 w 196"/>
                  <a:gd name="T1" fmla="*/ 0 h 200"/>
                  <a:gd name="T2" fmla="*/ 43 w 196"/>
                  <a:gd name="T3" fmla="*/ 38 h 200"/>
                  <a:gd name="T4" fmla="*/ 0 w 196"/>
                  <a:gd name="T5" fmla="*/ 76 h 200"/>
                  <a:gd name="T6" fmla="*/ 110 w 196"/>
                  <a:gd name="T7" fmla="*/ 200 h 200"/>
                  <a:gd name="T8" fmla="*/ 153 w 196"/>
                  <a:gd name="T9" fmla="*/ 162 h 200"/>
                  <a:gd name="T10" fmla="*/ 196 w 196"/>
                  <a:gd name="T11" fmla="*/ 125 h 200"/>
                  <a:gd name="T12" fmla="*/ 86 w 196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00"/>
                  <a:gd name="T23" fmla="*/ 196 w 196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00">
                    <a:moveTo>
                      <a:pt x="86" y="0"/>
                    </a:moveTo>
                    <a:lnTo>
                      <a:pt x="43" y="38"/>
                    </a:lnTo>
                    <a:lnTo>
                      <a:pt x="0" y="76"/>
                    </a:lnTo>
                    <a:lnTo>
                      <a:pt x="110" y="200"/>
                    </a:lnTo>
                    <a:lnTo>
                      <a:pt x="153" y="162"/>
                    </a:lnTo>
                    <a:lnTo>
                      <a:pt x="196" y="125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1" name="Freeform 1194"/>
              <p:cNvSpPr>
                <a:spLocks/>
              </p:cNvSpPr>
              <p:nvPr/>
            </p:nvSpPr>
            <p:spPr bwMode="auto">
              <a:xfrm>
                <a:off x="4713" y="2278"/>
                <a:ext cx="9" cy="11"/>
              </a:xfrm>
              <a:custGeom>
                <a:avLst/>
                <a:gdLst>
                  <a:gd name="T0" fmla="*/ 43 w 43"/>
                  <a:gd name="T1" fmla="*/ 0 h 47"/>
                  <a:gd name="T2" fmla="*/ 0 w 43"/>
                  <a:gd name="T3" fmla="*/ 38 h 47"/>
                  <a:gd name="T4" fmla="*/ 4 w 43"/>
                  <a:gd name="T5" fmla="*/ 44 h 47"/>
                  <a:gd name="T6" fmla="*/ 10 w 43"/>
                  <a:gd name="T7" fmla="*/ 47 h 47"/>
                  <a:gd name="T8" fmla="*/ 43 w 4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7"/>
                  <a:gd name="T17" fmla="*/ 43 w 43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7">
                    <a:moveTo>
                      <a:pt x="43" y="0"/>
                    </a:moveTo>
                    <a:lnTo>
                      <a:pt x="0" y="38"/>
                    </a:lnTo>
                    <a:lnTo>
                      <a:pt x="4" y="44"/>
                    </a:lnTo>
                    <a:lnTo>
                      <a:pt x="10" y="4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2" name="Freeform 1195"/>
              <p:cNvSpPr>
                <a:spLocks/>
              </p:cNvSpPr>
              <p:nvPr/>
            </p:nvSpPr>
            <p:spPr bwMode="auto">
              <a:xfrm>
                <a:off x="4713" y="2286"/>
                <a:ext cx="2" cy="3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10 w 10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1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3" name="Freeform 1196"/>
              <p:cNvSpPr>
                <a:spLocks/>
              </p:cNvSpPr>
              <p:nvPr/>
            </p:nvSpPr>
            <p:spPr bwMode="auto">
              <a:xfrm>
                <a:off x="4715" y="2267"/>
                <a:ext cx="36" cy="41"/>
              </a:xfrm>
              <a:custGeom>
                <a:avLst/>
                <a:gdLst>
                  <a:gd name="T0" fmla="*/ 66 w 188"/>
                  <a:gd name="T1" fmla="*/ 0 h 180"/>
                  <a:gd name="T2" fmla="*/ 33 w 188"/>
                  <a:gd name="T3" fmla="*/ 46 h 180"/>
                  <a:gd name="T4" fmla="*/ 0 w 188"/>
                  <a:gd name="T5" fmla="*/ 93 h 180"/>
                  <a:gd name="T6" fmla="*/ 122 w 188"/>
                  <a:gd name="T7" fmla="*/ 180 h 180"/>
                  <a:gd name="T8" fmla="*/ 155 w 188"/>
                  <a:gd name="T9" fmla="*/ 133 h 180"/>
                  <a:gd name="T10" fmla="*/ 188 w 188"/>
                  <a:gd name="T11" fmla="*/ 86 h 180"/>
                  <a:gd name="T12" fmla="*/ 66 w 188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0"/>
                  <a:gd name="T23" fmla="*/ 188 w 188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0">
                    <a:moveTo>
                      <a:pt x="66" y="0"/>
                    </a:moveTo>
                    <a:lnTo>
                      <a:pt x="33" y="46"/>
                    </a:lnTo>
                    <a:lnTo>
                      <a:pt x="0" y="93"/>
                    </a:lnTo>
                    <a:lnTo>
                      <a:pt x="122" y="180"/>
                    </a:lnTo>
                    <a:lnTo>
                      <a:pt x="155" y="133"/>
                    </a:lnTo>
                    <a:lnTo>
                      <a:pt x="188" y="86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4" name="Freeform 1197"/>
              <p:cNvSpPr>
                <a:spLocks/>
              </p:cNvSpPr>
              <p:nvPr/>
            </p:nvSpPr>
            <p:spPr bwMode="auto">
              <a:xfrm>
                <a:off x="4715" y="2267"/>
                <a:ext cx="36" cy="41"/>
              </a:xfrm>
              <a:custGeom>
                <a:avLst/>
                <a:gdLst>
                  <a:gd name="T0" fmla="*/ 66 w 188"/>
                  <a:gd name="T1" fmla="*/ 0 h 180"/>
                  <a:gd name="T2" fmla="*/ 33 w 188"/>
                  <a:gd name="T3" fmla="*/ 46 h 180"/>
                  <a:gd name="T4" fmla="*/ 0 w 188"/>
                  <a:gd name="T5" fmla="*/ 93 h 180"/>
                  <a:gd name="T6" fmla="*/ 122 w 188"/>
                  <a:gd name="T7" fmla="*/ 180 h 180"/>
                  <a:gd name="T8" fmla="*/ 155 w 188"/>
                  <a:gd name="T9" fmla="*/ 133 h 180"/>
                  <a:gd name="T10" fmla="*/ 188 w 188"/>
                  <a:gd name="T11" fmla="*/ 86 h 180"/>
                  <a:gd name="T12" fmla="*/ 66 w 188"/>
                  <a:gd name="T13" fmla="*/ 0 h 1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80"/>
                  <a:gd name="T23" fmla="*/ 188 w 188"/>
                  <a:gd name="T24" fmla="*/ 180 h 1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80">
                    <a:moveTo>
                      <a:pt x="66" y="0"/>
                    </a:moveTo>
                    <a:lnTo>
                      <a:pt x="33" y="46"/>
                    </a:lnTo>
                    <a:lnTo>
                      <a:pt x="0" y="93"/>
                    </a:lnTo>
                    <a:lnTo>
                      <a:pt x="122" y="180"/>
                    </a:lnTo>
                    <a:lnTo>
                      <a:pt x="155" y="133"/>
                    </a:lnTo>
                    <a:lnTo>
                      <a:pt x="188" y="86"/>
                    </a:lnTo>
                    <a:lnTo>
                      <a:pt x="6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5" name="Freeform 1198"/>
              <p:cNvSpPr>
                <a:spLocks/>
              </p:cNvSpPr>
              <p:nvPr/>
            </p:nvSpPr>
            <p:spPr bwMode="auto">
              <a:xfrm>
                <a:off x="4738" y="2297"/>
                <a:ext cx="6" cy="12"/>
              </a:xfrm>
              <a:custGeom>
                <a:avLst/>
                <a:gdLst>
                  <a:gd name="T0" fmla="*/ 33 w 33"/>
                  <a:gd name="T1" fmla="*/ 0 h 54"/>
                  <a:gd name="T2" fmla="*/ 0 w 33"/>
                  <a:gd name="T3" fmla="*/ 47 h 54"/>
                  <a:gd name="T4" fmla="*/ 5 w 33"/>
                  <a:gd name="T5" fmla="*/ 51 h 54"/>
                  <a:gd name="T6" fmla="*/ 14 w 33"/>
                  <a:gd name="T7" fmla="*/ 54 h 54"/>
                  <a:gd name="T8" fmla="*/ 33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33" y="0"/>
                    </a:moveTo>
                    <a:lnTo>
                      <a:pt x="0" y="47"/>
                    </a:lnTo>
                    <a:lnTo>
                      <a:pt x="5" y="51"/>
                    </a:lnTo>
                    <a:lnTo>
                      <a:pt x="14" y="5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6" name="Freeform 1199"/>
              <p:cNvSpPr>
                <a:spLocks/>
              </p:cNvSpPr>
              <p:nvPr/>
            </p:nvSpPr>
            <p:spPr bwMode="auto">
              <a:xfrm>
                <a:off x="4738" y="2308"/>
                <a:ext cx="2" cy="1"/>
              </a:xfrm>
              <a:custGeom>
                <a:avLst/>
                <a:gdLst>
                  <a:gd name="T0" fmla="*/ 0 w 14"/>
                  <a:gd name="T1" fmla="*/ 0 h 7"/>
                  <a:gd name="T2" fmla="*/ 5 w 14"/>
                  <a:gd name="T3" fmla="*/ 4 h 7"/>
                  <a:gd name="T4" fmla="*/ 14 w 14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7"/>
                  <a:gd name="T11" fmla="*/ 14 w 14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7">
                    <a:moveTo>
                      <a:pt x="0" y="0"/>
                    </a:moveTo>
                    <a:lnTo>
                      <a:pt x="5" y="4"/>
                    </a:lnTo>
                    <a:lnTo>
                      <a:pt x="14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7" name="Freeform 1200"/>
              <p:cNvSpPr>
                <a:spLocks/>
              </p:cNvSpPr>
              <p:nvPr/>
            </p:nvSpPr>
            <p:spPr bwMode="auto">
              <a:xfrm>
                <a:off x="4740" y="2286"/>
                <a:ext cx="32" cy="33"/>
              </a:xfrm>
              <a:custGeom>
                <a:avLst/>
                <a:gdLst>
                  <a:gd name="T0" fmla="*/ 38 w 167"/>
                  <a:gd name="T1" fmla="*/ 0 h 152"/>
                  <a:gd name="T2" fmla="*/ 19 w 167"/>
                  <a:gd name="T3" fmla="*/ 54 h 152"/>
                  <a:gd name="T4" fmla="*/ 0 w 167"/>
                  <a:gd name="T5" fmla="*/ 108 h 152"/>
                  <a:gd name="T6" fmla="*/ 129 w 167"/>
                  <a:gd name="T7" fmla="*/ 152 h 152"/>
                  <a:gd name="T8" fmla="*/ 148 w 167"/>
                  <a:gd name="T9" fmla="*/ 97 h 152"/>
                  <a:gd name="T10" fmla="*/ 167 w 167"/>
                  <a:gd name="T11" fmla="*/ 43 h 152"/>
                  <a:gd name="T12" fmla="*/ 38 w 167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38" y="0"/>
                    </a:moveTo>
                    <a:lnTo>
                      <a:pt x="19" y="54"/>
                    </a:lnTo>
                    <a:lnTo>
                      <a:pt x="0" y="108"/>
                    </a:lnTo>
                    <a:lnTo>
                      <a:pt x="129" y="152"/>
                    </a:lnTo>
                    <a:lnTo>
                      <a:pt x="148" y="97"/>
                    </a:lnTo>
                    <a:lnTo>
                      <a:pt x="167" y="4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8" name="Freeform 1201"/>
              <p:cNvSpPr>
                <a:spLocks/>
              </p:cNvSpPr>
              <p:nvPr/>
            </p:nvSpPr>
            <p:spPr bwMode="auto">
              <a:xfrm>
                <a:off x="4740" y="2286"/>
                <a:ext cx="32" cy="33"/>
              </a:xfrm>
              <a:custGeom>
                <a:avLst/>
                <a:gdLst>
                  <a:gd name="T0" fmla="*/ 38 w 167"/>
                  <a:gd name="T1" fmla="*/ 0 h 152"/>
                  <a:gd name="T2" fmla="*/ 19 w 167"/>
                  <a:gd name="T3" fmla="*/ 54 h 152"/>
                  <a:gd name="T4" fmla="*/ 0 w 167"/>
                  <a:gd name="T5" fmla="*/ 108 h 152"/>
                  <a:gd name="T6" fmla="*/ 129 w 167"/>
                  <a:gd name="T7" fmla="*/ 152 h 152"/>
                  <a:gd name="T8" fmla="*/ 148 w 167"/>
                  <a:gd name="T9" fmla="*/ 97 h 152"/>
                  <a:gd name="T10" fmla="*/ 167 w 167"/>
                  <a:gd name="T11" fmla="*/ 43 h 152"/>
                  <a:gd name="T12" fmla="*/ 38 w 167"/>
                  <a:gd name="T13" fmla="*/ 0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52"/>
                  <a:gd name="T23" fmla="*/ 167 w 167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52">
                    <a:moveTo>
                      <a:pt x="38" y="0"/>
                    </a:moveTo>
                    <a:lnTo>
                      <a:pt x="19" y="54"/>
                    </a:lnTo>
                    <a:lnTo>
                      <a:pt x="0" y="108"/>
                    </a:lnTo>
                    <a:lnTo>
                      <a:pt x="129" y="152"/>
                    </a:lnTo>
                    <a:lnTo>
                      <a:pt x="148" y="97"/>
                    </a:lnTo>
                    <a:lnTo>
                      <a:pt x="167" y="43"/>
                    </a:lnTo>
                    <a:lnTo>
                      <a:pt x="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59" name="Freeform 1202"/>
              <p:cNvSpPr>
                <a:spLocks/>
              </p:cNvSpPr>
              <p:nvPr/>
            </p:nvSpPr>
            <p:spPr bwMode="auto">
              <a:xfrm>
                <a:off x="4765" y="2308"/>
                <a:ext cx="3" cy="12"/>
              </a:xfrm>
              <a:custGeom>
                <a:avLst/>
                <a:gdLst>
                  <a:gd name="T0" fmla="*/ 19 w 19"/>
                  <a:gd name="T1" fmla="*/ 0 h 58"/>
                  <a:gd name="T2" fmla="*/ 0 w 19"/>
                  <a:gd name="T3" fmla="*/ 55 h 58"/>
                  <a:gd name="T4" fmla="*/ 7 w 19"/>
                  <a:gd name="T5" fmla="*/ 57 h 58"/>
                  <a:gd name="T6" fmla="*/ 19 w 19"/>
                  <a:gd name="T7" fmla="*/ 58 h 58"/>
                  <a:gd name="T8" fmla="*/ 19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19" y="0"/>
                    </a:moveTo>
                    <a:lnTo>
                      <a:pt x="0" y="55"/>
                    </a:lnTo>
                    <a:lnTo>
                      <a:pt x="7" y="57"/>
                    </a:lnTo>
                    <a:lnTo>
                      <a:pt x="19" y="5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0" name="Freeform 1203"/>
              <p:cNvSpPr>
                <a:spLocks/>
              </p:cNvSpPr>
              <p:nvPr/>
            </p:nvSpPr>
            <p:spPr bwMode="auto">
              <a:xfrm>
                <a:off x="4765" y="2319"/>
                <a:ext cx="3" cy="1"/>
              </a:xfrm>
              <a:custGeom>
                <a:avLst/>
                <a:gdLst>
                  <a:gd name="T0" fmla="*/ 0 w 19"/>
                  <a:gd name="T1" fmla="*/ 0 h 3"/>
                  <a:gd name="T2" fmla="*/ 7 w 19"/>
                  <a:gd name="T3" fmla="*/ 2 h 3"/>
                  <a:gd name="T4" fmla="*/ 19 w 19"/>
                  <a:gd name="T5" fmla="*/ 3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0"/>
                    </a:moveTo>
                    <a:lnTo>
                      <a:pt x="7" y="2"/>
                    </a:lnTo>
                    <a:lnTo>
                      <a:pt x="19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1" name="Freeform 1204"/>
              <p:cNvSpPr>
                <a:spLocks/>
              </p:cNvSpPr>
              <p:nvPr/>
            </p:nvSpPr>
            <p:spPr bwMode="auto">
              <a:xfrm>
                <a:off x="4768" y="2294"/>
                <a:ext cx="25" cy="26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2" name="Freeform 1205"/>
              <p:cNvSpPr>
                <a:spLocks/>
              </p:cNvSpPr>
              <p:nvPr/>
            </p:nvSpPr>
            <p:spPr bwMode="auto">
              <a:xfrm>
                <a:off x="4768" y="2294"/>
                <a:ext cx="25" cy="26"/>
              </a:xfrm>
              <a:custGeom>
                <a:avLst/>
                <a:gdLst>
                  <a:gd name="T0" fmla="*/ 0 w 131"/>
                  <a:gd name="T1" fmla="*/ 0 h 115"/>
                  <a:gd name="T2" fmla="*/ 0 w 131"/>
                  <a:gd name="T3" fmla="*/ 57 h 115"/>
                  <a:gd name="T4" fmla="*/ 0 w 131"/>
                  <a:gd name="T5" fmla="*/ 115 h 115"/>
                  <a:gd name="T6" fmla="*/ 131 w 131"/>
                  <a:gd name="T7" fmla="*/ 115 h 115"/>
                  <a:gd name="T8" fmla="*/ 131 w 131"/>
                  <a:gd name="T9" fmla="*/ 57 h 115"/>
                  <a:gd name="T10" fmla="*/ 131 w 131"/>
                  <a:gd name="T11" fmla="*/ 0 h 115"/>
                  <a:gd name="T12" fmla="*/ 0 w 131"/>
                  <a:gd name="T13" fmla="*/ 0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15"/>
                  <a:gd name="T23" fmla="*/ 131 w 131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15">
                    <a:moveTo>
                      <a:pt x="0" y="0"/>
                    </a:moveTo>
                    <a:lnTo>
                      <a:pt x="0" y="57"/>
                    </a:lnTo>
                    <a:lnTo>
                      <a:pt x="0" y="115"/>
                    </a:lnTo>
                    <a:lnTo>
                      <a:pt x="131" y="115"/>
                    </a:lnTo>
                    <a:lnTo>
                      <a:pt x="131" y="57"/>
                    </a:lnTo>
                    <a:lnTo>
                      <a:pt x="13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3" name="Freeform 1206"/>
              <p:cNvSpPr>
                <a:spLocks/>
              </p:cNvSpPr>
              <p:nvPr/>
            </p:nvSpPr>
            <p:spPr bwMode="auto">
              <a:xfrm>
                <a:off x="4793" y="2308"/>
                <a:ext cx="4" cy="12"/>
              </a:xfrm>
              <a:custGeom>
                <a:avLst/>
                <a:gdLst>
                  <a:gd name="T0" fmla="*/ 0 w 19"/>
                  <a:gd name="T1" fmla="*/ 0 h 58"/>
                  <a:gd name="T2" fmla="*/ 0 w 19"/>
                  <a:gd name="T3" fmla="*/ 58 h 58"/>
                  <a:gd name="T4" fmla="*/ 6 w 19"/>
                  <a:gd name="T5" fmla="*/ 58 h 58"/>
                  <a:gd name="T6" fmla="*/ 19 w 19"/>
                  <a:gd name="T7" fmla="*/ 55 h 58"/>
                  <a:gd name="T8" fmla="*/ 0 w 19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58"/>
                  <a:gd name="T17" fmla="*/ 19 w 19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58">
                    <a:moveTo>
                      <a:pt x="0" y="0"/>
                    </a:moveTo>
                    <a:lnTo>
                      <a:pt x="0" y="58"/>
                    </a:lnTo>
                    <a:lnTo>
                      <a:pt x="6" y="58"/>
                    </a:lnTo>
                    <a:lnTo>
                      <a:pt x="19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4" name="Freeform 1207"/>
              <p:cNvSpPr>
                <a:spLocks/>
              </p:cNvSpPr>
              <p:nvPr/>
            </p:nvSpPr>
            <p:spPr bwMode="auto">
              <a:xfrm>
                <a:off x="4793" y="2319"/>
                <a:ext cx="4" cy="1"/>
              </a:xfrm>
              <a:custGeom>
                <a:avLst/>
                <a:gdLst>
                  <a:gd name="T0" fmla="*/ 0 w 19"/>
                  <a:gd name="T1" fmla="*/ 3 h 3"/>
                  <a:gd name="T2" fmla="*/ 6 w 19"/>
                  <a:gd name="T3" fmla="*/ 3 h 3"/>
                  <a:gd name="T4" fmla="*/ 19 w 19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3"/>
                  <a:gd name="T11" fmla="*/ 19 w 19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3">
                    <a:moveTo>
                      <a:pt x="0" y="3"/>
                    </a:moveTo>
                    <a:lnTo>
                      <a:pt x="6" y="3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5" name="Freeform 1208"/>
              <p:cNvSpPr>
                <a:spLocks/>
              </p:cNvSpPr>
              <p:nvPr/>
            </p:nvSpPr>
            <p:spPr bwMode="auto">
              <a:xfrm>
                <a:off x="4789" y="2286"/>
                <a:ext cx="32" cy="33"/>
              </a:xfrm>
              <a:custGeom>
                <a:avLst/>
                <a:gdLst>
                  <a:gd name="T0" fmla="*/ 0 w 166"/>
                  <a:gd name="T1" fmla="*/ 43 h 152"/>
                  <a:gd name="T2" fmla="*/ 19 w 166"/>
                  <a:gd name="T3" fmla="*/ 97 h 152"/>
                  <a:gd name="T4" fmla="*/ 38 w 166"/>
                  <a:gd name="T5" fmla="*/ 152 h 152"/>
                  <a:gd name="T6" fmla="*/ 166 w 166"/>
                  <a:gd name="T7" fmla="*/ 108 h 152"/>
                  <a:gd name="T8" fmla="*/ 148 w 166"/>
                  <a:gd name="T9" fmla="*/ 54 h 152"/>
                  <a:gd name="T10" fmla="*/ 129 w 166"/>
                  <a:gd name="T11" fmla="*/ 0 h 152"/>
                  <a:gd name="T12" fmla="*/ 0 w 166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6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6" name="Freeform 1209"/>
              <p:cNvSpPr>
                <a:spLocks/>
              </p:cNvSpPr>
              <p:nvPr/>
            </p:nvSpPr>
            <p:spPr bwMode="auto">
              <a:xfrm>
                <a:off x="4789" y="2286"/>
                <a:ext cx="32" cy="33"/>
              </a:xfrm>
              <a:custGeom>
                <a:avLst/>
                <a:gdLst>
                  <a:gd name="T0" fmla="*/ 0 w 166"/>
                  <a:gd name="T1" fmla="*/ 43 h 152"/>
                  <a:gd name="T2" fmla="*/ 19 w 166"/>
                  <a:gd name="T3" fmla="*/ 97 h 152"/>
                  <a:gd name="T4" fmla="*/ 38 w 166"/>
                  <a:gd name="T5" fmla="*/ 152 h 152"/>
                  <a:gd name="T6" fmla="*/ 166 w 166"/>
                  <a:gd name="T7" fmla="*/ 108 h 152"/>
                  <a:gd name="T8" fmla="*/ 148 w 166"/>
                  <a:gd name="T9" fmla="*/ 54 h 152"/>
                  <a:gd name="T10" fmla="*/ 129 w 166"/>
                  <a:gd name="T11" fmla="*/ 0 h 152"/>
                  <a:gd name="T12" fmla="*/ 0 w 166"/>
                  <a:gd name="T13" fmla="*/ 4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52"/>
                  <a:gd name="T23" fmla="*/ 166 w 166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52">
                    <a:moveTo>
                      <a:pt x="0" y="43"/>
                    </a:moveTo>
                    <a:lnTo>
                      <a:pt x="19" y="97"/>
                    </a:lnTo>
                    <a:lnTo>
                      <a:pt x="38" y="152"/>
                    </a:lnTo>
                    <a:lnTo>
                      <a:pt x="166" y="108"/>
                    </a:lnTo>
                    <a:lnTo>
                      <a:pt x="148" y="54"/>
                    </a:lnTo>
                    <a:lnTo>
                      <a:pt x="129" y="0"/>
                    </a:lnTo>
                    <a:lnTo>
                      <a:pt x="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7" name="Freeform 1210"/>
              <p:cNvSpPr>
                <a:spLocks/>
              </p:cNvSpPr>
              <p:nvPr/>
            </p:nvSpPr>
            <p:spPr bwMode="auto">
              <a:xfrm>
                <a:off x="4818" y="2297"/>
                <a:ext cx="5" cy="12"/>
              </a:xfrm>
              <a:custGeom>
                <a:avLst/>
                <a:gdLst>
                  <a:gd name="T0" fmla="*/ 0 w 33"/>
                  <a:gd name="T1" fmla="*/ 0 h 54"/>
                  <a:gd name="T2" fmla="*/ 18 w 33"/>
                  <a:gd name="T3" fmla="*/ 54 h 54"/>
                  <a:gd name="T4" fmla="*/ 24 w 33"/>
                  <a:gd name="T5" fmla="*/ 52 h 54"/>
                  <a:gd name="T6" fmla="*/ 33 w 33"/>
                  <a:gd name="T7" fmla="*/ 47 h 54"/>
                  <a:gd name="T8" fmla="*/ 0 w 33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54"/>
                  <a:gd name="T17" fmla="*/ 33 w 33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54">
                    <a:moveTo>
                      <a:pt x="0" y="0"/>
                    </a:moveTo>
                    <a:lnTo>
                      <a:pt x="18" y="54"/>
                    </a:lnTo>
                    <a:lnTo>
                      <a:pt x="24" y="52"/>
                    </a:lnTo>
                    <a:lnTo>
                      <a:pt x="33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8" name="Freeform 1211"/>
              <p:cNvSpPr>
                <a:spLocks/>
              </p:cNvSpPr>
              <p:nvPr/>
            </p:nvSpPr>
            <p:spPr bwMode="auto">
              <a:xfrm>
                <a:off x="4821" y="2308"/>
                <a:ext cx="2" cy="1"/>
              </a:xfrm>
              <a:custGeom>
                <a:avLst/>
                <a:gdLst>
                  <a:gd name="T0" fmla="*/ 0 w 15"/>
                  <a:gd name="T1" fmla="*/ 7 h 7"/>
                  <a:gd name="T2" fmla="*/ 6 w 15"/>
                  <a:gd name="T3" fmla="*/ 5 h 7"/>
                  <a:gd name="T4" fmla="*/ 15 w 15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7"/>
                  <a:gd name="T11" fmla="*/ 15 w 15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7">
                    <a:moveTo>
                      <a:pt x="0" y="7"/>
                    </a:moveTo>
                    <a:lnTo>
                      <a:pt x="6" y="5"/>
                    </a:lnTo>
                    <a:lnTo>
                      <a:pt x="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69" name="Freeform 1212"/>
              <p:cNvSpPr>
                <a:spLocks/>
              </p:cNvSpPr>
              <p:nvPr/>
            </p:nvSpPr>
            <p:spPr bwMode="auto">
              <a:xfrm>
                <a:off x="4811" y="2269"/>
                <a:ext cx="36" cy="39"/>
              </a:xfrm>
              <a:custGeom>
                <a:avLst/>
                <a:gdLst>
                  <a:gd name="T0" fmla="*/ 0 w 188"/>
                  <a:gd name="T1" fmla="*/ 85 h 179"/>
                  <a:gd name="T2" fmla="*/ 34 w 188"/>
                  <a:gd name="T3" fmla="*/ 132 h 179"/>
                  <a:gd name="T4" fmla="*/ 67 w 188"/>
                  <a:gd name="T5" fmla="*/ 179 h 179"/>
                  <a:gd name="T6" fmla="*/ 188 w 188"/>
                  <a:gd name="T7" fmla="*/ 93 h 179"/>
                  <a:gd name="T8" fmla="*/ 155 w 188"/>
                  <a:gd name="T9" fmla="*/ 46 h 179"/>
                  <a:gd name="T10" fmla="*/ 121 w 188"/>
                  <a:gd name="T11" fmla="*/ 0 h 179"/>
                  <a:gd name="T12" fmla="*/ 0 w 188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79"/>
                  <a:gd name="T23" fmla="*/ 188 w 188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79">
                    <a:moveTo>
                      <a:pt x="0" y="85"/>
                    </a:moveTo>
                    <a:lnTo>
                      <a:pt x="34" y="132"/>
                    </a:lnTo>
                    <a:lnTo>
                      <a:pt x="67" y="179"/>
                    </a:lnTo>
                    <a:lnTo>
                      <a:pt x="188" y="93"/>
                    </a:lnTo>
                    <a:lnTo>
                      <a:pt x="155" y="46"/>
                    </a:lnTo>
                    <a:lnTo>
                      <a:pt x="121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0" name="Freeform 1213"/>
              <p:cNvSpPr>
                <a:spLocks/>
              </p:cNvSpPr>
              <p:nvPr/>
            </p:nvSpPr>
            <p:spPr bwMode="auto">
              <a:xfrm>
                <a:off x="4811" y="2269"/>
                <a:ext cx="36" cy="39"/>
              </a:xfrm>
              <a:custGeom>
                <a:avLst/>
                <a:gdLst>
                  <a:gd name="T0" fmla="*/ 0 w 188"/>
                  <a:gd name="T1" fmla="*/ 85 h 179"/>
                  <a:gd name="T2" fmla="*/ 34 w 188"/>
                  <a:gd name="T3" fmla="*/ 132 h 179"/>
                  <a:gd name="T4" fmla="*/ 67 w 188"/>
                  <a:gd name="T5" fmla="*/ 179 h 179"/>
                  <a:gd name="T6" fmla="*/ 188 w 188"/>
                  <a:gd name="T7" fmla="*/ 93 h 179"/>
                  <a:gd name="T8" fmla="*/ 155 w 188"/>
                  <a:gd name="T9" fmla="*/ 46 h 179"/>
                  <a:gd name="T10" fmla="*/ 121 w 188"/>
                  <a:gd name="T11" fmla="*/ 0 h 179"/>
                  <a:gd name="T12" fmla="*/ 0 w 188"/>
                  <a:gd name="T13" fmla="*/ 85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179"/>
                  <a:gd name="T23" fmla="*/ 188 w 188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179">
                    <a:moveTo>
                      <a:pt x="0" y="85"/>
                    </a:moveTo>
                    <a:lnTo>
                      <a:pt x="34" y="132"/>
                    </a:lnTo>
                    <a:lnTo>
                      <a:pt x="67" y="179"/>
                    </a:lnTo>
                    <a:lnTo>
                      <a:pt x="188" y="93"/>
                    </a:lnTo>
                    <a:lnTo>
                      <a:pt x="155" y="46"/>
                    </a:lnTo>
                    <a:lnTo>
                      <a:pt x="121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1" name="Freeform 1214"/>
              <p:cNvSpPr>
                <a:spLocks/>
              </p:cNvSpPr>
              <p:nvPr/>
            </p:nvSpPr>
            <p:spPr bwMode="auto">
              <a:xfrm>
                <a:off x="4840" y="2278"/>
                <a:ext cx="8" cy="11"/>
              </a:xfrm>
              <a:custGeom>
                <a:avLst/>
                <a:gdLst>
                  <a:gd name="T0" fmla="*/ 0 w 43"/>
                  <a:gd name="T1" fmla="*/ 0 h 47"/>
                  <a:gd name="T2" fmla="*/ 33 w 43"/>
                  <a:gd name="T3" fmla="*/ 47 h 47"/>
                  <a:gd name="T4" fmla="*/ 38 w 43"/>
                  <a:gd name="T5" fmla="*/ 44 h 47"/>
                  <a:gd name="T6" fmla="*/ 43 w 43"/>
                  <a:gd name="T7" fmla="*/ 38 h 47"/>
                  <a:gd name="T8" fmla="*/ 0 w 43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47"/>
                  <a:gd name="T17" fmla="*/ 43 w 43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47">
                    <a:moveTo>
                      <a:pt x="0" y="0"/>
                    </a:moveTo>
                    <a:lnTo>
                      <a:pt x="33" y="47"/>
                    </a:lnTo>
                    <a:lnTo>
                      <a:pt x="38" y="44"/>
                    </a:lnTo>
                    <a:lnTo>
                      <a:pt x="43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2" name="Freeform 1215"/>
              <p:cNvSpPr>
                <a:spLocks/>
              </p:cNvSpPr>
              <p:nvPr/>
            </p:nvSpPr>
            <p:spPr bwMode="auto">
              <a:xfrm>
                <a:off x="4847" y="2287"/>
                <a:ext cx="1" cy="2"/>
              </a:xfrm>
              <a:custGeom>
                <a:avLst/>
                <a:gdLst>
                  <a:gd name="T0" fmla="*/ 0 w 10"/>
                  <a:gd name="T1" fmla="*/ 9 h 9"/>
                  <a:gd name="T2" fmla="*/ 5 w 10"/>
                  <a:gd name="T3" fmla="*/ 6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9"/>
                  <a:gd name="T11" fmla="*/ 10 w 10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9">
                    <a:moveTo>
                      <a:pt x="0" y="9"/>
                    </a:moveTo>
                    <a:lnTo>
                      <a:pt x="5" y="6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3" name="Freeform 1216"/>
              <p:cNvSpPr>
                <a:spLocks/>
              </p:cNvSpPr>
              <p:nvPr/>
            </p:nvSpPr>
            <p:spPr bwMode="auto">
              <a:xfrm>
                <a:off x="4832" y="2242"/>
                <a:ext cx="37" cy="45"/>
              </a:xfrm>
              <a:custGeom>
                <a:avLst/>
                <a:gdLst>
                  <a:gd name="T0" fmla="*/ 0 w 198"/>
                  <a:gd name="T1" fmla="*/ 126 h 201"/>
                  <a:gd name="T2" fmla="*/ 44 w 198"/>
                  <a:gd name="T3" fmla="*/ 163 h 201"/>
                  <a:gd name="T4" fmla="*/ 87 w 198"/>
                  <a:gd name="T5" fmla="*/ 201 h 201"/>
                  <a:gd name="T6" fmla="*/ 198 w 198"/>
                  <a:gd name="T7" fmla="*/ 76 h 201"/>
                  <a:gd name="T8" fmla="*/ 155 w 198"/>
                  <a:gd name="T9" fmla="*/ 38 h 201"/>
                  <a:gd name="T10" fmla="*/ 111 w 198"/>
                  <a:gd name="T11" fmla="*/ 0 h 201"/>
                  <a:gd name="T12" fmla="*/ 0 w 198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1"/>
                  <a:gd name="T23" fmla="*/ 198 w 198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1">
                    <a:moveTo>
                      <a:pt x="0" y="126"/>
                    </a:moveTo>
                    <a:lnTo>
                      <a:pt x="44" y="163"/>
                    </a:lnTo>
                    <a:lnTo>
                      <a:pt x="87" y="201"/>
                    </a:lnTo>
                    <a:lnTo>
                      <a:pt x="198" y="76"/>
                    </a:lnTo>
                    <a:lnTo>
                      <a:pt x="155" y="38"/>
                    </a:lnTo>
                    <a:lnTo>
                      <a:pt x="111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4" name="Freeform 1217"/>
              <p:cNvSpPr>
                <a:spLocks/>
              </p:cNvSpPr>
              <p:nvPr/>
            </p:nvSpPr>
            <p:spPr bwMode="auto">
              <a:xfrm>
                <a:off x="4832" y="2242"/>
                <a:ext cx="37" cy="45"/>
              </a:xfrm>
              <a:custGeom>
                <a:avLst/>
                <a:gdLst>
                  <a:gd name="T0" fmla="*/ 0 w 198"/>
                  <a:gd name="T1" fmla="*/ 126 h 201"/>
                  <a:gd name="T2" fmla="*/ 44 w 198"/>
                  <a:gd name="T3" fmla="*/ 163 h 201"/>
                  <a:gd name="T4" fmla="*/ 87 w 198"/>
                  <a:gd name="T5" fmla="*/ 201 h 201"/>
                  <a:gd name="T6" fmla="*/ 198 w 198"/>
                  <a:gd name="T7" fmla="*/ 76 h 201"/>
                  <a:gd name="T8" fmla="*/ 155 w 198"/>
                  <a:gd name="T9" fmla="*/ 38 h 201"/>
                  <a:gd name="T10" fmla="*/ 111 w 198"/>
                  <a:gd name="T11" fmla="*/ 0 h 201"/>
                  <a:gd name="T12" fmla="*/ 0 w 198"/>
                  <a:gd name="T13" fmla="*/ 126 h 20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8"/>
                  <a:gd name="T22" fmla="*/ 0 h 201"/>
                  <a:gd name="T23" fmla="*/ 198 w 198"/>
                  <a:gd name="T24" fmla="*/ 201 h 20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8" h="201">
                    <a:moveTo>
                      <a:pt x="0" y="126"/>
                    </a:moveTo>
                    <a:lnTo>
                      <a:pt x="44" y="163"/>
                    </a:lnTo>
                    <a:lnTo>
                      <a:pt x="87" y="201"/>
                    </a:lnTo>
                    <a:lnTo>
                      <a:pt x="198" y="76"/>
                    </a:lnTo>
                    <a:lnTo>
                      <a:pt x="155" y="38"/>
                    </a:lnTo>
                    <a:lnTo>
                      <a:pt x="111" y="0"/>
                    </a:lnTo>
                    <a:lnTo>
                      <a:pt x="0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5" name="Freeform 1218"/>
              <p:cNvSpPr>
                <a:spLocks/>
              </p:cNvSpPr>
              <p:nvPr/>
            </p:nvSpPr>
            <p:spPr bwMode="auto">
              <a:xfrm>
                <a:off x="4861" y="2250"/>
                <a:ext cx="10" cy="9"/>
              </a:xfrm>
              <a:custGeom>
                <a:avLst/>
                <a:gdLst>
                  <a:gd name="T0" fmla="*/ 0 w 50"/>
                  <a:gd name="T1" fmla="*/ 0 h 38"/>
                  <a:gd name="T2" fmla="*/ 43 w 50"/>
                  <a:gd name="T3" fmla="*/ 38 h 38"/>
                  <a:gd name="T4" fmla="*/ 50 w 50"/>
                  <a:gd name="T5" fmla="*/ 30 h 38"/>
                  <a:gd name="T6" fmla="*/ 0 w 5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38"/>
                  <a:gd name="T14" fmla="*/ 50 w 50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38">
                    <a:moveTo>
                      <a:pt x="0" y="0"/>
                    </a:moveTo>
                    <a:lnTo>
                      <a:pt x="43" y="38"/>
                    </a:lnTo>
                    <a:lnTo>
                      <a:pt x="5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6" name="Line 1219"/>
              <p:cNvSpPr>
                <a:spLocks noChangeShapeType="1"/>
              </p:cNvSpPr>
              <p:nvPr/>
            </p:nvSpPr>
            <p:spPr bwMode="auto">
              <a:xfrm flipV="1">
                <a:off x="4869" y="2258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7" name="Freeform 1220"/>
              <p:cNvSpPr>
                <a:spLocks/>
              </p:cNvSpPr>
              <p:nvPr/>
            </p:nvSpPr>
            <p:spPr bwMode="auto">
              <a:xfrm>
                <a:off x="4852" y="2207"/>
                <a:ext cx="36" cy="51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8" name="Freeform 1221"/>
              <p:cNvSpPr>
                <a:spLocks/>
              </p:cNvSpPr>
              <p:nvPr/>
            </p:nvSpPr>
            <p:spPr bwMode="auto">
              <a:xfrm>
                <a:off x="4852" y="2207"/>
                <a:ext cx="36" cy="51"/>
              </a:xfrm>
              <a:custGeom>
                <a:avLst/>
                <a:gdLst>
                  <a:gd name="T0" fmla="*/ 0 w 194"/>
                  <a:gd name="T1" fmla="*/ 159 h 219"/>
                  <a:gd name="T2" fmla="*/ 50 w 194"/>
                  <a:gd name="T3" fmla="*/ 189 h 219"/>
                  <a:gd name="T4" fmla="*/ 100 w 194"/>
                  <a:gd name="T5" fmla="*/ 219 h 219"/>
                  <a:gd name="T6" fmla="*/ 194 w 194"/>
                  <a:gd name="T7" fmla="*/ 60 h 219"/>
                  <a:gd name="T8" fmla="*/ 144 w 194"/>
                  <a:gd name="T9" fmla="*/ 30 h 219"/>
                  <a:gd name="T10" fmla="*/ 94 w 194"/>
                  <a:gd name="T11" fmla="*/ 0 h 219"/>
                  <a:gd name="T12" fmla="*/ 0 w 194"/>
                  <a:gd name="T13" fmla="*/ 1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9"/>
                  <a:gd name="T23" fmla="*/ 194 w 194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9">
                    <a:moveTo>
                      <a:pt x="0" y="159"/>
                    </a:moveTo>
                    <a:lnTo>
                      <a:pt x="50" y="189"/>
                    </a:lnTo>
                    <a:lnTo>
                      <a:pt x="100" y="219"/>
                    </a:lnTo>
                    <a:lnTo>
                      <a:pt x="194" y="60"/>
                    </a:lnTo>
                    <a:lnTo>
                      <a:pt x="144" y="30"/>
                    </a:lnTo>
                    <a:lnTo>
                      <a:pt x="94" y="0"/>
                    </a:lnTo>
                    <a:lnTo>
                      <a:pt x="0" y="1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79" name="Freeform 1222"/>
              <p:cNvSpPr>
                <a:spLocks/>
              </p:cNvSpPr>
              <p:nvPr/>
            </p:nvSpPr>
            <p:spPr bwMode="auto">
              <a:xfrm>
                <a:off x="4879" y="2215"/>
                <a:ext cx="10" cy="7"/>
              </a:xfrm>
              <a:custGeom>
                <a:avLst/>
                <a:gdLst>
                  <a:gd name="T0" fmla="*/ 0 w 53"/>
                  <a:gd name="T1" fmla="*/ 0 h 30"/>
                  <a:gd name="T2" fmla="*/ 50 w 53"/>
                  <a:gd name="T3" fmla="*/ 30 h 30"/>
                  <a:gd name="T4" fmla="*/ 53 w 53"/>
                  <a:gd name="T5" fmla="*/ 21 h 30"/>
                  <a:gd name="T6" fmla="*/ 0 w 53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0"/>
                  <a:gd name="T14" fmla="*/ 53 w 53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0">
                    <a:moveTo>
                      <a:pt x="0" y="0"/>
                    </a:moveTo>
                    <a:lnTo>
                      <a:pt x="50" y="30"/>
                    </a:lnTo>
                    <a:lnTo>
                      <a:pt x="5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0" name="Line 1223"/>
              <p:cNvSpPr>
                <a:spLocks noChangeShapeType="1"/>
              </p:cNvSpPr>
              <p:nvPr/>
            </p:nvSpPr>
            <p:spPr bwMode="auto">
              <a:xfrm flipV="1">
                <a:off x="4888" y="2220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1" name="Freeform 1224"/>
              <p:cNvSpPr>
                <a:spLocks/>
              </p:cNvSpPr>
              <p:nvPr/>
            </p:nvSpPr>
            <p:spPr bwMode="auto">
              <a:xfrm>
                <a:off x="4869" y="2168"/>
                <a:ext cx="35" cy="52"/>
              </a:xfrm>
              <a:custGeom>
                <a:avLst/>
                <a:gdLst>
                  <a:gd name="T0" fmla="*/ 0 w 182"/>
                  <a:gd name="T1" fmla="*/ 187 h 229"/>
                  <a:gd name="T2" fmla="*/ 53 w 182"/>
                  <a:gd name="T3" fmla="*/ 208 h 229"/>
                  <a:gd name="T4" fmla="*/ 106 w 182"/>
                  <a:gd name="T5" fmla="*/ 229 h 229"/>
                  <a:gd name="T6" fmla="*/ 182 w 182"/>
                  <a:gd name="T7" fmla="*/ 42 h 229"/>
                  <a:gd name="T8" fmla="*/ 128 w 182"/>
                  <a:gd name="T9" fmla="*/ 21 h 229"/>
                  <a:gd name="T10" fmla="*/ 75 w 182"/>
                  <a:gd name="T11" fmla="*/ 0 h 229"/>
                  <a:gd name="T12" fmla="*/ 0 w 182"/>
                  <a:gd name="T13" fmla="*/ 187 h 2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229"/>
                  <a:gd name="T23" fmla="*/ 182 w 182"/>
                  <a:gd name="T24" fmla="*/ 229 h 2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229">
                    <a:moveTo>
                      <a:pt x="0" y="187"/>
                    </a:moveTo>
                    <a:lnTo>
                      <a:pt x="53" y="208"/>
                    </a:lnTo>
                    <a:lnTo>
                      <a:pt x="106" y="229"/>
                    </a:lnTo>
                    <a:lnTo>
                      <a:pt x="182" y="42"/>
                    </a:lnTo>
                    <a:lnTo>
                      <a:pt x="128" y="21"/>
                    </a:lnTo>
                    <a:lnTo>
                      <a:pt x="75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2" name="Freeform 1225"/>
              <p:cNvSpPr>
                <a:spLocks/>
              </p:cNvSpPr>
              <p:nvPr/>
            </p:nvSpPr>
            <p:spPr bwMode="auto">
              <a:xfrm>
                <a:off x="4869" y="2168"/>
                <a:ext cx="35" cy="52"/>
              </a:xfrm>
              <a:custGeom>
                <a:avLst/>
                <a:gdLst>
                  <a:gd name="T0" fmla="*/ 0 w 182"/>
                  <a:gd name="T1" fmla="*/ 187 h 229"/>
                  <a:gd name="T2" fmla="*/ 53 w 182"/>
                  <a:gd name="T3" fmla="*/ 208 h 229"/>
                  <a:gd name="T4" fmla="*/ 106 w 182"/>
                  <a:gd name="T5" fmla="*/ 229 h 229"/>
                  <a:gd name="T6" fmla="*/ 182 w 182"/>
                  <a:gd name="T7" fmla="*/ 42 h 229"/>
                  <a:gd name="T8" fmla="*/ 128 w 182"/>
                  <a:gd name="T9" fmla="*/ 21 h 229"/>
                  <a:gd name="T10" fmla="*/ 75 w 182"/>
                  <a:gd name="T11" fmla="*/ 0 h 229"/>
                  <a:gd name="T12" fmla="*/ 0 w 182"/>
                  <a:gd name="T13" fmla="*/ 187 h 2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2"/>
                  <a:gd name="T22" fmla="*/ 0 h 229"/>
                  <a:gd name="T23" fmla="*/ 182 w 182"/>
                  <a:gd name="T24" fmla="*/ 229 h 2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2" h="229">
                    <a:moveTo>
                      <a:pt x="0" y="187"/>
                    </a:moveTo>
                    <a:lnTo>
                      <a:pt x="53" y="208"/>
                    </a:lnTo>
                    <a:lnTo>
                      <a:pt x="106" y="229"/>
                    </a:lnTo>
                    <a:lnTo>
                      <a:pt x="182" y="42"/>
                    </a:lnTo>
                    <a:lnTo>
                      <a:pt x="128" y="21"/>
                    </a:lnTo>
                    <a:lnTo>
                      <a:pt x="75" y="0"/>
                    </a:lnTo>
                    <a:lnTo>
                      <a:pt x="0" y="1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3" name="Freeform 1226"/>
              <p:cNvSpPr>
                <a:spLocks/>
              </p:cNvSpPr>
              <p:nvPr/>
            </p:nvSpPr>
            <p:spPr bwMode="auto">
              <a:xfrm>
                <a:off x="4893" y="2173"/>
                <a:ext cx="11" cy="5"/>
              </a:xfrm>
              <a:custGeom>
                <a:avLst/>
                <a:gdLst>
                  <a:gd name="T0" fmla="*/ 0 w 56"/>
                  <a:gd name="T1" fmla="*/ 0 h 21"/>
                  <a:gd name="T2" fmla="*/ 54 w 56"/>
                  <a:gd name="T3" fmla="*/ 21 h 21"/>
                  <a:gd name="T4" fmla="*/ 56 w 56"/>
                  <a:gd name="T5" fmla="*/ 14 h 21"/>
                  <a:gd name="T6" fmla="*/ 0 w 56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1"/>
                  <a:gd name="T14" fmla="*/ 56 w 56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1">
                    <a:moveTo>
                      <a:pt x="0" y="0"/>
                    </a:moveTo>
                    <a:lnTo>
                      <a:pt x="54" y="21"/>
                    </a:lnTo>
                    <a:lnTo>
                      <a:pt x="56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4" name="Line 1227"/>
              <p:cNvSpPr>
                <a:spLocks noChangeShapeType="1"/>
              </p:cNvSpPr>
              <p:nvPr/>
            </p:nvSpPr>
            <p:spPr bwMode="auto">
              <a:xfrm flipV="1">
                <a:off x="4904" y="2176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185" name="Freeform 1228"/>
              <p:cNvSpPr>
                <a:spLocks/>
              </p:cNvSpPr>
              <p:nvPr/>
            </p:nvSpPr>
            <p:spPr bwMode="auto">
              <a:xfrm>
                <a:off x="4882" y="2123"/>
                <a:ext cx="32" cy="53"/>
              </a:xfrm>
              <a:custGeom>
                <a:avLst/>
                <a:gdLst>
                  <a:gd name="T0" fmla="*/ 0 w 166"/>
                  <a:gd name="T1" fmla="*/ 209 h 238"/>
                  <a:gd name="T2" fmla="*/ 55 w 166"/>
                  <a:gd name="T3" fmla="*/ 224 h 238"/>
                  <a:gd name="T4" fmla="*/ 111 w 166"/>
                  <a:gd name="T5" fmla="*/ 238 h 238"/>
                  <a:gd name="T6" fmla="*/ 166 w 166"/>
                  <a:gd name="T7" fmla="*/ 29 h 238"/>
                  <a:gd name="T8" fmla="*/ 111 w 166"/>
                  <a:gd name="T9" fmla="*/ 15 h 238"/>
                  <a:gd name="T10" fmla="*/ 55 w 166"/>
                  <a:gd name="T11" fmla="*/ 0 h 238"/>
                  <a:gd name="T12" fmla="*/ 0 w 166"/>
                  <a:gd name="T13" fmla="*/ 209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38"/>
                  <a:gd name="T23" fmla="*/ 166 w 166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38">
                    <a:moveTo>
                      <a:pt x="0" y="209"/>
                    </a:moveTo>
                    <a:lnTo>
                      <a:pt x="55" y="224"/>
                    </a:lnTo>
                    <a:lnTo>
                      <a:pt x="111" y="238"/>
                    </a:lnTo>
                    <a:lnTo>
                      <a:pt x="166" y="29"/>
                    </a:lnTo>
                    <a:lnTo>
                      <a:pt x="111" y="15"/>
                    </a:lnTo>
                    <a:lnTo>
                      <a:pt x="55" y="0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9186" name="Group 1520"/>
              <p:cNvGrpSpPr>
                <a:grpSpLocks/>
              </p:cNvGrpSpPr>
              <p:nvPr/>
            </p:nvGrpSpPr>
            <p:grpSpPr bwMode="auto">
              <a:xfrm>
                <a:off x="3016" y="1752"/>
                <a:ext cx="1906" cy="570"/>
                <a:chOff x="3016" y="1752"/>
                <a:chExt cx="1906" cy="570"/>
              </a:xfrm>
            </p:grpSpPr>
            <p:sp>
              <p:nvSpPr>
                <p:cNvPr id="39187" name="Freeform 664"/>
                <p:cNvSpPr>
                  <a:spLocks/>
                </p:cNvSpPr>
                <p:nvPr/>
              </p:nvSpPr>
              <p:spPr bwMode="auto">
                <a:xfrm>
                  <a:off x="4780" y="2295"/>
                  <a:ext cx="11" cy="27"/>
                </a:xfrm>
                <a:custGeom>
                  <a:avLst/>
                  <a:gdLst>
                    <a:gd name="T0" fmla="*/ 0 w 58"/>
                    <a:gd name="T1" fmla="*/ 58 h 116"/>
                    <a:gd name="T2" fmla="*/ 0 w 58"/>
                    <a:gd name="T3" fmla="*/ 0 h 116"/>
                    <a:gd name="T4" fmla="*/ 14 w 58"/>
                    <a:gd name="T5" fmla="*/ 1 h 116"/>
                    <a:gd name="T6" fmla="*/ 26 w 58"/>
                    <a:gd name="T7" fmla="*/ 6 h 116"/>
                    <a:gd name="T8" fmla="*/ 36 w 58"/>
                    <a:gd name="T9" fmla="*/ 12 h 116"/>
                    <a:gd name="T10" fmla="*/ 46 w 58"/>
                    <a:gd name="T11" fmla="*/ 22 h 116"/>
                    <a:gd name="T12" fmla="*/ 52 w 58"/>
                    <a:gd name="T13" fmla="*/ 32 h 116"/>
                    <a:gd name="T14" fmla="*/ 57 w 58"/>
                    <a:gd name="T15" fmla="*/ 44 h 116"/>
                    <a:gd name="T16" fmla="*/ 58 w 58"/>
                    <a:gd name="T17" fmla="*/ 58 h 116"/>
                    <a:gd name="T18" fmla="*/ 57 w 58"/>
                    <a:gd name="T19" fmla="*/ 71 h 116"/>
                    <a:gd name="T20" fmla="*/ 52 w 58"/>
                    <a:gd name="T21" fmla="*/ 83 h 116"/>
                    <a:gd name="T22" fmla="*/ 46 w 58"/>
                    <a:gd name="T23" fmla="*/ 93 h 116"/>
                    <a:gd name="T24" fmla="*/ 36 w 58"/>
                    <a:gd name="T25" fmla="*/ 103 h 116"/>
                    <a:gd name="T26" fmla="*/ 26 w 58"/>
                    <a:gd name="T27" fmla="*/ 110 h 116"/>
                    <a:gd name="T28" fmla="*/ 14 w 58"/>
                    <a:gd name="T29" fmla="*/ 114 h 116"/>
                    <a:gd name="T30" fmla="*/ 0 w 58"/>
                    <a:gd name="T31" fmla="*/ 116 h 116"/>
                    <a:gd name="T32" fmla="*/ 0 w 58"/>
                    <a:gd name="T33" fmla="*/ 58 h 1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"/>
                    <a:gd name="T52" fmla="*/ 0 h 116"/>
                    <a:gd name="T53" fmla="*/ 58 w 58"/>
                    <a:gd name="T54" fmla="*/ 116 h 1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" h="116">
                      <a:moveTo>
                        <a:pt x="0" y="58"/>
                      </a:moveTo>
                      <a:lnTo>
                        <a:pt x="0" y="0"/>
                      </a:lnTo>
                      <a:lnTo>
                        <a:pt x="14" y="1"/>
                      </a:lnTo>
                      <a:lnTo>
                        <a:pt x="26" y="6"/>
                      </a:lnTo>
                      <a:lnTo>
                        <a:pt x="36" y="12"/>
                      </a:lnTo>
                      <a:lnTo>
                        <a:pt x="46" y="22"/>
                      </a:lnTo>
                      <a:lnTo>
                        <a:pt x="52" y="32"/>
                      </a:lnTo>
                      <a:lnTo>
                        <a:pt x="57" y="44"/>
                      </a:lnTo>
                      <a:lnTo>
                        <a:pt x="58" y="58"/>
                      </a:lnTo>
                      <a:lnTo>
                        <a:pt x="57" y="71"/>
                      </a:lnTo>
                      <a:lnTo>
                        <a:pt x="52" y="83"/>
                      </a:lnTo>
                      <a:lnTo>
                        <a:pt x="46" y="93"/>
                      </a:lnTo>
                      <a:lnTo>
                        <a:pt x="36" y="103"/>
                      </a:lnTo>
                      <a:lnTo>
                        <a:pt x="26" y="110"/>
                      </a:lnTo>
                      <a:lnTo>
                        <a:pt x="14" y="114"/>
                      </a:lnTo>
                      <a:lnTo>
                        <a:pt x="0" y="116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88" name="Freeform 665"/>
                <p:cNvSpPr>
                  <a:spLocks/>
                </p:cNvSpPr>
                <p:nvPr/>
              </p:nvSpPr>
              <p:spPr bwMode="auto">
                <a:xfrm>
                  <a:off x="4780" y="2295"/>
                  <a:ext cx="11" cy="27"/>
                </a:xfrm>
                <a:custGeom>
                  <a:avLst/>
                  <a:gdLst>
                    <a:gd name="T0" fmla="*/ 0 w 58"/>
                    <a:gd name="T1" fmla="*/ 0 h 116"/>
                    <a:gd name="T2" fmla="*/ 14 w 58"/>
                    <a:gd name="T3" fmla="*/ 1 h 116"/>
                    <a:gd name="T4" fmla="*/ 26 w 58"/>
                    <a:gd name="T5" fmla="*/ 6 h 116"/>
                    <a:gd name="T6" fmla="*/ 36 w 58"/>
                    <a:gd name="T7" fmla="*/ 12 h 116"/>
                    <a:gd name="T8" fmla="*/ 46 w 58"/>
                    <a:gd name="T9" fmla="*/ 22 h 116"/>
                    <a:gd name="T10" fmla="*/ 52 w 58"/>
                    <a:gd name="T11" fmla="*/ 32 h 116"/>
                    <a:gd name="T12" fmla="*/ 57 w 58"/>
                    <a:gd name="T13" fmla="*/ 44 h 116"/>
                    <a:gd name="T14" fmla="*/ 58 w 58"/>
                    <a:gd name="T15" fmla="*/ 58 h 116"/>
                    <a:gd name="T16" fmla="*/ 57 w 58"/>
                    <a:gd name="T17" fmla="*/ 71 h 116"/>
                    <a:gd name="T18" fmla="*/ 52 w 58"/>
                    <a:gd name="T19" fmla="*/ 83 h 116"/>
                    <a:gd name="T20" fmla="*/ 46 w 58"/>
                    <a:gd name="T21" fmla="*/ 93 h 116"/>
                    <a:gd name="T22" fmla="*/ 36 w 58"/>
                    <a:gd name="T23" fmla="*/ 103 h 116"/>
                    <a:gd name="T24" fmla="*/ 26 w 58"/>
                    <a:gd name="T25" fmla="*/ 110 h 116"/>
                    <a:gd name="T26" fmla="*/ 14 w 58"/>
                    <a:gd name="T27" fmla="*/ 114 h 116"/>
                    <a:gd name="T28" fmla="*/ 0 w 58"/>
                    <a:gd name="T29" fmla="*/ 116 h 1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116"/>
                    <a:gd name="T47" fmla="*/ 58 w 58"/>
                    <a:gd name="T48" fmla="*/ 116 h 11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116">
                      <a:moveTo>
                        <a:pt x="0" y="0"/>
                      </a:moveTo>
                      <a:lnTo>
                        <a:pt x="14" y="1"/>
                      </a:lnTo>
                      <a:lnTo>
                        <a:pt x="26" y="6"/>
                      </a:lnTo>
                      <a:lnTo>
                        <a:pt x="36" y="12"/>
                      </a:lnTo>
                      <a:lnTo>
                        <a:pt x="46" y="22"/>
                      </a:lnTo>
                      <a:lnTo>
                        <a:pt x="52" y="32"/>
                      </a:lnTo>
                      <a:lnTo>
                        <a:pt x="57" y="44"/>
                      </a:lnTo>
                      <a:lnTo>
                        <a:pt x="58" y="58"/>
                      </a:lnTo>
                      <a:lnTo>
                        <a:pt x="57" y="71"/>
                      </a:lnTo>
                      <a:lnTo>
                        <a:pt x="52" y="83"/>
                      </a:lnTo>
                      <a:lnTo>
                        <a:pt x="46" y="93"/>
                      </a:lnTo>
                      <a:lnTo>
                        <a:pt x="36" y="103"/>
                      </a:lnTo>
                      <a:lnTo>
                        <a:pt x="26" y="110"/>
                      </a:lnTo>
                      <a:lnTo>
                        <a:pt x="14" y="114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89" name="Freeform 666"/>
                <p:cNvSpPr>
                  <a:spLocks/>
                </p:cNvSpPr>
                <p:nvPr/>
              </p:nvSpPr>
              <p:spPr bwMode="auto">
                <a:xfrm>
                  <a:off x="3553" y="2295"/>
                  <a:ext cx="1227" cy="27"/>
                </a:xfrm>
                <a:custGeom>
                  <a:avLst/>
                  <a:gdLst>
                    <a:gd name="T0" fmla="*/ 6545 w 6545"/>
                    <a:gd name="T1" fmla="*/ 116 h 116"/>
                    <a:gd name="T2" fmla="*/ 6545 w 6545"/>
                    <a:gd name="T3" fmla="*/ 58 h 116"/>
                    <a:gd name="T4" fmla="*/ 6545 w 6545"/>
                    <a:gd name="T5" fmla="*/ 0 h 116"/>
                    <a:gd name="T6" fmla="*/ 0 w 6545"/>
                    <a:gd name="T7" fmla="*/ 0 h 116"/>
                    <a:gd name="T8" fmla="*/ 0 w 6545"/>
                    <a:gd name="T9" fmla="*/ 58 h 116"/>
                    <a:gd name="T10" fmla="*/ 0 w 6545"/>
                    <a:gd name="T11" fmla="*/ 116 h 116"/>
                    <a:gd name="T12" fmla="*/ 6545 w 6545"/>
                    <a:gd name="T13" fmla="*/ 116 h 1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545"/>
                    <a:gd name="T22" fmla="*/ 0 h 116"/>
                    <a:gd name="T23" fmla="*/ 6545 w 6545"/>
                    <a:gd name="T24" fmla="*/ 116 h 1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545" h="116">
                      <a:moveTo>
                        <a:pt x="6545" y="116"/>
                      </a:moveTo>
                      <a:lnTo>
                        <a:pt x="6545" y="58"/>
                      </a:lnTo>
                      <a:lnTo>
                        <a:pt x="6545" y="0"/>
                      </a:lnTo>
                      <a:lnTo>
                        <a:pt x="0" y="0"/>
                      </a:lnTo>
                      <a:lnTo>
                        <a:pt x="0" y="58"/>
                      </a:lnTo>
                      <a:lnTo>
                        <a:pt x="0" y="116"/>
                      </a:lnTo>
                      <a:lnTo>
                        <a:pt x="6545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0" name="Freeform 667"/>
                <p:cNvSpPr>
                  <a:spLocks/>
                </p:cNvSpPr>
                <p:nvPr/>
              </p:nvSpPr>
              <p:spPr bwMode="auto">
                <a:xfrm>
                  <a:off x="3553" y="2295"/>
                  <a:ext cx="1227" cy="27"/>
                </a:xfrm>
                <a:custGeom>
                  <a:avLst/>
                  <a:gdLst>
                    <a:gd name="T0" fmla="*/ 6545 w 6545"/>
                    <a:gd name="T1" fmla="*/ 116 h 116"/>
                    <a:gd name="T2" fmla="*/ 6545 w 6545"/>
                    <a:gd name="T3" fmla="*/ 58 h 116"/>
                    <a:gd name="T4" fmla="*/ 6545 w 6545"/>
                    <a:gd name="T5" fmla="*/ 0 h 116"/>
                    <a:gd name="T6" fmla="*/ 0 w 6545"/>
                    <a:gd name="T7" fmla="*/ 0 h 116"/>
                    <a:gd name="T8" fmla="*/ 0 w 6545"/>
                    <a:gd name="T9" fmla="*/ 58 h 116"/>
                    <a:gd name="T10" fmla="*/ 0 w 6545"/>
                    <a:gd name="T11" fmla="*/ 116 h 116"/>
                    <a:gd name="T12" fmla="*/ 6545 w 6545"/>
                    <a:gd name="T13" fmla="*/ 116 h 1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545"/>
                    <a:gd name="T22" fmla="*/ 0 h 116"/>
                    <a:gd name="T23" fmla="*/ 6545 w 6545"/>
                    <a:gd name="T24" fmla="*/ 116 h 1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545" h="116">
                      <a:moveTo>
                        <a:pt x="6545" y="116"/>
                      </a:moveTo>
                      <a:lnTo>
                        <a:pt x="6545" y="58"/>
                      </a:lnTo>
                      <a:lnTo>
                        <a:pt x="6545" y="0"/>
                      </a:lnTo>
                      <a:lnTo>
                        <a:pt x="0" y="0"/>
                      </a:lnTo>
                      <a:lnTo>
                        <a:pt x="0" y="58"/>
                      </a:lnTo>
                      <a:lnTo>
                        <a:pt x="0" y="116"/>
                      </a:lnTo>
                      <a:lnTo>
                        <a:pt x="6545" y="11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1" name="Freeform 668"/>
                <p:cNvSpPr>
                  <a:spLocks/>
                </p:cNvSpPr>
                <p:nvPr/>
              </p:nvSpPr>
              <p:spPr bwMode="auto">
                <a:xfrm>
                  <a:off x="3543" y="2295"/>
                  <a:ext cx="10" cy="27"/>
                </a:xfrm>
                <a:custGeom>
                  <a:avLst/>
                  <a:gdLst>
                    <a:gd name="T0" fmla="*/ 57 w 57"/>
                    <a:gd name="T1" fmla="*/ 58 h 116"/>
                    <a:gd name="T2" fmla="*/ 57 w 57"/>
                    <a:gd name="T3" fmla="*/ 116 h 116"/>
                    <a:gd name="T4" fmla="*/ 44 w 57"/>
                    <a:gd name="T5" fmla="*/ 114 h 116"/>
                    <a:gd name="T6" fmla="*/ 32 w 57"/>
                    <a:gd name="T7" fmla="*/ 110 h 116"/>
                    <a:gd name="T8" fmla="*/ 22 w 57"/>
                    <a:gd name="T9" fmla="*/ 103 h 116"/>
                    <a:gd name="T10" fmla="*/ 12 w 57"/>
                    <a:gd name="T11" fmla="*/ 93 h 116"/>
                    <a:gd name="T12" fmla="*/ 5 w 57"/>
                    <a:gd name="T13" fmla="*/ 83 h 116"/>
                    <a:gd name="T14" fmla="*/ 1 w 57"/>
                    <a:gd name="T15" fmla="*/ 71 h 116"/>
                    <a:gd name="T16" fmla="*/ 0 w 57"/>
                    <a:gd name="T17" fmla="*/ 58 h 116"/>
                    <a:gd name="T18" fmla="*/ 1 w 57"/>
                    <a:gd name="T19" fmla="*/ 44 h 116"/>
                    <a:gd name="T20" fmla="*/ 5 w 57"/>
                    <a:gd name="T21" fmla="*/ 32 h 116"/>
                    <a:gd name="T22" fmla="*/ 12 w 57"/>
                    <a:gd name="T23" fmla="*/ 22 h 116"/>
                    <a:gd name="T24" fmla="*/ 22 w 57"/>
                    <a:gd name="T25" fmla="*/ 12 h 116"/>
                    <a:gd name="T26" fmla="*/ 32 w 57"/>
                    <a:gd name="T27" fmla="*/ 6 h 116"/>
                    <a:gd name="T28" fmla="*/ 44 w 57"/>
                    <a:gd name="T29" fmla="*/ 1 h 116"/>
                    <a:gd name="T30" fmla="*/ 57 w 57"/>
                    <a:gd name="T31" fmla="*/ 0 h 116"/>
                    <a:gd name="T32" fmla="*/ 57 w 57"/>
                    <a:gd name="T33" fmla="*/ 58 h 1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7"/>
                    <a:gd name="T52" fmla="*/ 0 h 116"/>
                    <a:gd name="T53" fmla="*/ 57 w 57"/>
                    <a:gd name="T54" fmla="*/ 116 h 1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7" h="116">
                      <a:moveTo>
                        <a:pt x="57" y="58"/>
                      </a:moveTo>
                      <a:lnTo>
                        <a:pt x="57" y="116"/>
                      </a:lnTo>
                      <a:lnTo>
                        <a:pt x="44" y="114"/>
                      </a:lnTo>
                      <a:lnTo>
                        <a:pt x="32" y="110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5" y="83"/>
                      </a:lnTo>
                      <a:lnTo>
                        <a:pt x="1" y="71"/>
                      </a:lnTo>
                      <a:lnTo>
                        <a:pt x="0" y="58"/>
                      </a:lnTo>
                      <a:lnTo>
                        <a:pt x="1" y="44"/>
                      </a:lnTo>
                      <a:lnTo>
                        <a:pt x="5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6"/>
                      </a:lnTo>
                      <a:lnTo>
                        <a:pt x="44" y="1"/>
                      </a:lnTo>
                      <a:lnTo>
                        <a:pt x="57" y="0"/>
                      </a:lnTo>
                      <a:lnTo>
                        <a:pt x="57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2" name="Freeform 669"/>
                <p:cNvSpPr>
                  <a:spLocks/>
                </p:cNvSpPr>
                <p:nvPr/>
              </p:nvSpPr>
              <p:spPr bwMode="auto">
                <a:xfrm>
                  <a:off x="3543" y="2295"/>
                  <a:ext cx="10" cy="27"/>
                </a:xfrm>
                <a:custGeom>
                  <a:avLst/>
                  <a:gdLst>
                    <a:gd name="T0" fmla="*/ 57 w 57"/>
                    <a:gd name="T1" fmla="*/ 116 h 116"/>
                    <a:gd name="T2" fmla="*/ 44 w 57"/>
                    <a:gd name="T3" fmla="*/ 114 h 116"/>
                    <a:gd name="T4" fmla="*/ 32 w 57"/>
                    <a:gd name="T5" fmla="*/ 110 h 116"/>
                    <a:gd name="T6" fmla="*/ 22 w 57"/>
                    <a:gd name="T7" fmla="*/ 103 h 116"/>
                    <a:gd name="T8" fmla="*/ 12 w 57"/>
                    <a:gd name="T9" fmla="*/ 93 h 116"/>
                    <a:gd name="T10" fmla="*/ 5 w 57"/>
                    <a:gd name="T11" fmla="*/ 83 h 116"/>
                    <a:gd name="T12" fmla="*/ 1 w 57"/>
                    <a:gd name="T13" fmla="*/ 71 h 116"/>
                    <a:gd name="T14" fmla="*/ 0 w 57"/>
                    <a:gd name="T15" fmla="*/ 58 h 116"/>
                    <a:gd name="T16" fmla="*/ 1 w 57"/>
                    <a:gd name="T17" fmla="*/ 44 h 116"/>
                    <a:gd name="T18" fmla="*/ 5 w 57"/>
                    <a:gd name="T19" fmla="*/ 32 h 116"/>
                    <a:gd name="T20" fmla="*/ 12 w 57"/>
                    <a:gd name="T21" fmla="*/ 22 h 116"/>
                    <a:gd name="T22" fmla="*/ 22 w 57"/>
                    <a:gd name="T23" fmla="*/ 12 h 116"/>
                    <a:gd name="T24" fmla="*/ 32 w 57"/>
                    <a:gd name="T25" fmla="*/ 6 h 116"/>
                    <a:gd name="T26" fmla="*/ 44 w 57"/>
                    <a:gd name="T27" fmla="*/ 1 h 116"/>
                    <a:gd name="T28" fmla="*/ 57 w 57"/>
                    <a:gd name="T29" fmla="*/ 0 h 1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7"/>
                    <a:gd name="T46" fmla="*/ 0 h 116"/>
                    <a:gd name="T47" fmla="*/ 57 w 57"/>
                    <a:gd name="T48" fmla="*/ 116 h 11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7" h="116">
                      <a:moveTo>
                        <a:pt x="57" y="116"/>
                      </a:moveTo>
                      <a:lnTo>
                        <a:pt x="44" y="114"/>
                      </a:lnTo>
                      <a:lnTo>
                        <a:pt x="32" y="110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5" y="83"/>
                      </a:lnTo>
                      <a:lnTo>
                        <a:pt x="1" y="71"/>
                      </a:lnTo>
                      <a:lnTo>
                        <a:pt x="0" y="58"/>
                      </a:lnTo>
                      <a:lnTo>
                        <a:pt x="1" y="44"/>
                      </a:lnTo>
                      <a:lnTo>
                        <a:pt x="5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6"/>
                      </a:lnTo>
                      <a:lnTo>
                        <a:pt x="44" y="1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3" name="Freeform 670"/>
                <p:cNvSpPr>
                  <a:spLocks/>
                </p:cNvSpPr>
                <p:nvPr/>
              </p:nvSpPr>
              <p:spPr bwMode="auto">
                <a:xfrm>
                  <a:off x="4493" y="1752"/>
                  <a:ext cx="12" cy="25"/>
                </a:xfrm>
                <a:custGeom>
                  <a:avLst/>
                  <a:gdLst>
                    <a:gd name="T0" fmla="*/ 0 w 57"/>
                    <a:gd name="T1" fmla="*/ 57 h 115"/>
                    <a:gd name="T2" fmla="*/ 0 w 57"/>
                    <a:gd name="T3" fmla="*/ 0 h 115"/>
                    <a:gd name="T4" fmla="*/ 13 w 57"/>
                    <a:gd name="T5" fmla="*/ 1 h 115"/>
                    <a:gd name="T6" fmla="*/ 25 w 57"/>
                    <a:gd name="T7" fmla="*/ 5 h 115"/>
                    <a:gd name="T8" fmla="*/ 35 w 57"/>
                    <a:gd name="T9" fmla="*/ 12 h 115"/>
                    <a:gd name="T10" fmla="*/ 45 w 57"/>
                    <a:gd name="T11" fmla="*/ 22 h 115"/>
                    <a:gd name="T12" fmla="*/ 52 w 57"/>
                    <a:gd name="T13" fmla="*/ 32 h 115"/>
                    <a:gd name="T14" fmla="*/ 56 w 57"/>
                    <a:gd name="T15" fmla="*/ 44 h 115"/>
                    <a:gd name="T16" fmla="*/ 57 w 57"/>
                    <a:gd name="T17" fmla="*/ 57 h 115"/>
                    <a:gd name="T18" fmla="*/ 56 w 57"/>
                    <a:gd name="T19" fmla="*/ 71 h 115"/>
                    <a:gd name="T20" fmla="*/ 52 w 57"/>
                    <a:gd name="T21" fmla="*/ 83 h 115"/>
                    <a:gd name="T22" fmla="*/ 45 w 57"/>
                    <a:gd name="T23" fmla="*/ 93 h 115"/>
                    <a:gd name="T24" fmla="*/ 35 w 57"/>
                    <a:gd name="T25" fmla="*/ 103 h 115"/>
                    <a:gd name="T26" fmla="*/ 25 w 57"/>
                    <a:gd name="T27" fmla="*/ 109 h 115"/>
                    <a:gd name="T28" fmla="*/ 13 w 57"/>
                    <a:gd name="T29" fmla="*/ 114 h 115"/>
                    <a:gd name="T30" fmla="*/ 0 w 57"/>
                    <a:gd name="T31" fmla="*/ 115 h 115"/>
                    <a:gd name="T32" fmla="*/ 0 w 57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7"/>
                    <a:gd name="T52" fmla="*/ 0 h 115"/>
                    <a:gd name="T53" fmla="*/ 57 w 57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7" h="115">
                      <a:moveTo>
                        <a:pt x="0" y="57"/>
                      </a:moveTo>
                      <a:lnTo>
                        <a:pt x="0" y="0"/>
                      </a:lnTo>
                      <a:lnTo>
                        <a:pt x="13" y="1"/>
                      </a:lnTo>
                      <a:lnTo>
                        <a:pt x="25" y="5"/>
                      </a:lnTo>
                      <a:lnTo>
                        <a:pt x="35" y="12"/>
                      </a:lnTo>
                      <a:lnTo>
                        <a:pt x="45" y="22"/>
                      </a:lnTo>
                      <a:lnTo>
                        <a:pt x="52" y="32"/>
                      </a:lnTo>
                      <a:lnTo>
                        <a:pt x="56" y="44"/>
                      </a:lnTo>
                      <a:lnTo>
                        <a:pt x="57" y="57"/>
                      </a:lnTo>
                      <a:lnTo>
                        <a:pt x="56" y="71"/>
                      </a:lnTo>
                      <a:lnTo>
                        <a:pt x="52" y="83"/>
                      </a:lnTo>
                      <a:lnTo>
                        <a:pt x="45" y="93"/>
                      </a:lnTo>
                      <a:lnTo>
                        <a:pt x="35" y="103"/>
                      </a:lnTo>
                      <a:lnTo>
                        <a:pt x="25" y="109"/>
                      </a:lnTo>
                      <a:lnTo>
                        <a:pt x="13" y="114"/>
                      </a:lnTo>
                      <a:lnTo>
                        <a:pt x="0" y="115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4" name="Freeform 671"/>
                <p:cNvSpPr>
                  <a:spLocks/>
                </p:cNvSpPr>
                <p:nvPr/>
              </p:nvSpPr>
              <p:spPr bwMode="auto">
                <a:xfrm>
                  <a:off x="4493" y="1752"/>
                  <a:ext cx="12" cy="25"/>
                </a:xfrm>
                <a:custGeom>
                  <a:avLst/>
                  <a:gdLst>
                    <a:gd name="T0" fmla="*/ 0 w 57"/>
                    <a:gd name="T1" fmla="*/ 0 h 115"/>
                    <a:gd name="T2" fmla="*/ 13 w 57"/>
                    <a:gd name="T3" fmla="*/ 1 h 115"/>
                    <a:gd name="T4" fmla="*/ 25 w 57"/>
                    <a:gd name="T5" fmla="*/ 5 h 115"/>
                    <a:gd name="T6" fmla="*/ 35 w 57"/>
                    <a:gd name="T7" fmla="*/ 12 h 115"/>
                    <a:gd name="T8" fmla="*/ 45 w 57"/>
                    <a:gd name="T9" fmla="*/ 22 h 115"/>
                    <a:gd name="T10" fmla="*/ 52 w 57"/>
                    <a:gd name="T11" fmla="*/ 32 h 115"/>
                    <a:gd name="T12" fmla="*/ 56 w 57"/>
                    <a:gd name="T13" fmla="*/ 44 h 115"/>
                    <a:gd name="T14" fmla="*/ 57 w 57"/>
                    <a:gd name="T15" fmla="*/ 57 h 115"/>
                    <a:gd name="T16" fmla="*/ 56 w 57"/>
                    <a:gd name="T17" fmla="*/ 71 h 115"/>
                    <a:gd name="T18" fmla="*/ 52 w 57"/>
                    <a:gd name="T19" fmla="*/ 83 h 115"/>
                    <a:gd name="T20" fmla="*/ 45 w 57"/>
                    <a:gd name="T21" fmla="*/ 93 h 115"/>
                    <a:gd name="T22" fmla="*/ 35 w 57"/>
                    <a:gd name="T23" fmla="*/ 103 h 115"/>
                    <a:gd name="T24" fmla="*/ 25 w 57"/>
                    <a:gd name="T25" fmla="*/ 109 h 115"/>
                    <a:gd name="T26" fmla="*/ 13 w 57"/>
                    <a:gd name="T27" fmla="*/ 114 h 115"/>
                    <a:gd name="T28" fmla="*/ 0 w 57"/>
                    <a:gd name="T29" fmla="*/ 115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7"/>
                    <a:gd name="T46" fmla="*/ 0 h 115"/>
                    <a:gd name="T47" fmla="*/ 57 w 57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7" h="115">
                      <a:moveTo>
                        <a:pt x="0" y="0"/>
                      </a:moveTo>
                      <a:lnTo>
                        <a:pt x="13" y="1"/>
                      </a:lnTo>
                      <a:lnTo>
                        <a:pt x="25" y="5"/>
                      </a:lnTo>
                      <a:lnTo>
                        <a:pt x="35" y="12"/>
                      </a:lnTo>
                      <a:lnTo>
                        <a:pt x="45" y="22"/>
                      </a:lnTo>
                      <a:lnTo>
                        <a:pt x="52" y="32"/>
                      </a:lnTo>
                      <a:lnTo>
                        <a:pt x="56" y="44"/>
                      </a:lnTo>
                      <a:lnTo>
                        <a:pt x="57" y="57"/>
                      </a:lnTo>
                      <a:lnTo>
                        <a:pt x="56" y="71"/>
                      </a:lnTo>
                      <a:lnTo>
                        <a:pt x="52" y="83"/>
                      </a:lnTo>
                      <a:lnTo>
                        <a:pt x="45" y="93"/>
                      </a:lnTo>
                      <a:lnTo>
                        <a:pt x="35" y="103"/>
                      </a:lnTo>
                      <a:lnTo>
                        <a:pt x="25" y="109"/>
                      </a:lnTo>
                      <a:lnTo>
                        <a:pt x="13" y="11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5" name="Freeform 672"/>
                <p:cNvSpPr>
                  <a:spLocks/>
                </p:cNvSpPr>
                <p:nvPr/>
              </p:nvSpPr>
              <p:spPr bwMode="auto">
                <a:xfrm>
                  <a:off x="3553" y="1752"/>
                  <a:ext cx="940" cy="25"/>
                </a:xfrm>
                <a:custGeom>
                  <a:avLst/>
                  <a:gdLst>
                    <a:gd name="T0" fmla="*/ 5017 w 5017"/>
                    <a:gd name="T1" fmla="*/ 115 h 115"/>
                    <a:gd name="T2" fmla="*/ 5017 w 5017"/>
                    <a:gd name="T3" fmla="*/ 57 h 115"/>
                    <a:gd name="T4" fmla="*/ 5017 w 5017"/>
                    <a:gd name="T5" fmla="*/ 0 h 115"/>
                    <a:gd name="T6" fmla="*/ 0 w 5017"/>
                    <a:gd name="T7" fmla="*/ 0 h 115"/>
                    <a:gd name="T8" fmla="*/ 0 w 5017"/>
                    <a:gd name="T9" fmla="*/ 57 h 115"/>
                    <a:gd name="T10" fmla="*/ 0 w 5017"/>
                    <a:gd name="T11" fmla="*/ 115 h 115"/>
                    <a:gd name="T12" fmla="*/ 5017 w 5017"/>
                    <a:gd name="T13" fmla="*/ 115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017"/>
                    <a:gd name="T22" fmla="*/ 0 h 115"/>
                    <a:gd name="T23" fmla="*/ 5017 w 5017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017" h="115">
                      <a:moveTo>
                        <a:pt x="5017" y="115"/>
                      </a:moveTo>
                      <a:lnTo>
                        <a:pt x="5017" y="57"/>
                      </a:lnTo>
                      <a:lnTo>
                        <a:pt x="5017" y="0"/>
                      </a:lnTo>
                      <a:lnTo>
                        <a:pt x="0" y="0"/>
                      </a:ln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5017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6" name="Freeform 673"/>
                <p:cNvSpPr>
                  <a:spLocks/>
                </p:cNvSpPr>
                <p:nvPr/>
              </p:nvSpPr>
              <p:spPr bwMode="auto">
                <a:xfrm>
                  <a:off x="3553" y="1752"/>
                  <a:ext cx="940" cy="25"/>
                </a:xfrm>
                <a:custGeom>
                  <a:avLst/>
                  <a:gdLst>
                    <a:gd name="T0" fmla="*/ 5017 w 5017"/>
                    <a:gd name="T1" fmla="*/ 115 h 115"/>
                    <a:gd name="T2" fmla="*/ 5017 w 5017"/>
                    <a:gd name="T3" fmla="*/ 57 h 115"/>
                    <a:gd name="T4" fmla="*/ 5017 w 5017"/>
                    <a:gd name="T5" fmla="*/ 0 h 115"/>
                    <a:gd name="T6" fmla="*/ 0 w 5017"/>
                    <a:gd name="T7" fmla="*/ 0 h 115"/>
                    <a:gd name="T8" fmla="*/ 0 w 5017"/>
                    <a:gd name="T9" fmla="*/ 57 h 115"/>
                    <a:gd name="T10" fmla="*/ 0 w 5017"/>
                    <a:gd name="T11" fmla="*/ 115 h 115"/>
                    <a:gd name="T12" fmla="*/ 5017 w 5017"/>
                    <a:gd name="T13" fmla="*/ 115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017"/>
                    <a:gd name="T22" fmla="*/ 0 h 115"/>
                    <a:gd name="T23" fmla="*/ 5017 w 5017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017" h="115">
                      <a:moveTo>
                        <a:pt x="5017" y="115"/>
                      </a:moveTo>
                      <a:lnTo>
                        <a:pt x="5017" y="57"/>
                      </a:lnTo>
                      <a:lnTo>
                        <a:pt x="5017" y="0"/>
                      </a:lnTo>
                      <a:lnTo>
                        <a:pt x="0" y="0"/>
                      </a:ln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5017" y="1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7" name="Freeform 674"/>
                <p:cNvSpPr>
                  <a:spLocks/>
                </p:cNvSpPr>
                <p:nvPr/>
              </p:nvSpPr>
              <p:spPr bwMode="auto">
                <a:xfrm>
                  <a:off x="3543" y="1752"/>
                  <a:ext cx="10" cy="25"/>
                </a:xfrm>
                <a:custGeom>
                  <a:avLst/>
                  <a:gdLst>
                    <a:gd name="T0" fmla="*/ 57 w 57"/>
                    <a:gd name="T1" fmla="*/ 57 h 115"/>
                    <a:gd name="T2" fmla="*/ 57 w 57"/>
                    <a:gd name="T3" fmla="*/ 115 h 115"/>
                    <a:gd name="T4" fmla="*/ 44 w 57"/>
                    <a:gd name="T5" fmla="*/ 114 h 115"/>
                    <a:gd name="T6" fmla="*/ 32 w 57"/>
                    <a:gd name="T7" fmla="*/ 109 h 115"/>
                    <a:gd name="T8" fmla="*/ 22 w 57"/>
                    <a:gd name="T9" fmla="*/ 103 h 115"/>
                    <a:gd name="T10" fmla="*/ 12 w 57"/>
                    <a:gd name="T11" fmla="*/ 93 h 115"/>
                    <a:gd name="T12" fmla="*/ 5 w 57"/>
                    <a:gd name="T13" fmla="*/ 83 h 115"/>
                    <a:gd name="T14" fmla="*/ 1 w 57"/>
                    <a:gd name="T15" fmla="*/ 71 h 115"/>
                    <a:gd name="T16" fmla="*/ 0 w 57"/>
                    <a:gd name="T17" fmla="*/ 57 h 115"/>
                    <a:gd name="T18" fmla="*/ 1 w 57"/>
                    <a:gd name="T19" fmla="*/ 44 h 115"/>
                    <a:gd name="T20" fmla="*/ 5 w 57"/>
                    <a:gd name="T21" fmla="*/ 32 h 115"/>
                    <a:gd name="T22" fmla="*/ 12 w 57"/>
                    <a:gd name="T23" fmla="*/ 22 h 115"/>
                    <a:gd name="T24" fmla="*/ 22 w 57"/>
                    <a:gd name="T25" fmla="*/ 12 h 115"/>
                    <a:gd name="T26" fmla="*/ 32 w 57"/>
                    <a:gd name="T27" fmla="*/ 5 h 115"/>
                    <a:gd name="T28" fmla="*/ 44 w 57"/>
                    <a:gd name="T29" fmla="*/ 1 h 115"/>
                    <a:gd name="T30" fmla="*/ 57 w 57"/>
                    <a:gd name="T31" fmla="*/ 0 h 115"/>
                    <a:gd name="T32" fmla="*/ 57 w 57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7"/>
                    <a:gd name="T52" fmla="*/ 0 h 115"/>
                    <a:gd name="T53" fmla="*/ 57 w 57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7" h="115">
                      <a:moveTo>
                        <a:pt x="57" y="57"/>
                      </a:moveTo>
                      <a:lnTo>
                        <a:pt x="57" y="115"/>
                      </a:lnTo>
                      <a:lnTo>
                        <a:pt x="44" y="114"/>
                      </a:lnTo>
                      <a:lnTo>
                        <a:pt x="32" y="109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5" y="83"/>
                      </a:lnTo>
                      <a:lnTo>
                        <a:pt x="1" y="71"/>
                      </a:lnTo>
                      <a:lnTo>
                        <a:pt x="0" y="57"/>
                      </a:lnTo>
                      <a:lnTo>
                        <a:pt x="1" y="44"/>
                      </a:lnTo>
                      <a:lnTo>
                        <a:pt x="5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5"/>
                      </a:lnTo>
                      <a:lnTo>
                        <a:pt x="44" y="1"/>
                      </a:lnTo>
                      <a:lnTo>
                        <a:pt x="57" y="0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8" name="Freeform 675"/>
                <p:cNvSpPr>
                  <a:spLocks/>
                </p:cNvSpPr>
                <p:nvPr/>
              </p:nvSpPr>
              <p:spPr bwMode="auto">
                <a:xfrm>
                  <a:off x="3543" y="1752"/>
                  <a:ext cx="10" cy="25"/>
                </a:xfrm>
                <a:custGeom>
                  <a:avLst/>
                  <a:gdLst>
                    <a:gd name="T0" fmla="*/ 57 w 57"/>
                    <a:gd name="T1" fmla="*/ 115 h 115"/>
                    <a:gd name="T2" fmla="*/ 44 w 57"/>
                    <a:gd name="T3" fmla="*/ 114 h 115"/>
                    <a:gd name="T4" fmla="*/ 32 w 57"/>
                    <a:gd name="T5" fmla="*/ 109 h 115"/>
                    <a:gd name="T6" fmla="*/ 22 w 57"/>
                    <a:gd name="T7" fmla="*/ 103 h 115"/>
                    <a:gd name="T8" fmla="*/ 12 w 57"/>
                    <a:gd name="T9" fmla="*/ 93 h 115"/>
                    <a:gd name="T10" fmla="*/ 5 w 57"/>
                    <a:gd name="T11" fmla="*/ 83 h 115"/>
                    <a:gd name="T12" fmla="*/ 1 w 57"/>
                    <a:gd name="T13" fmla="*/ 71 h 115"/>
                    <a:gd name="T14" fmla="*/ 0 w 57"/>
                    <a:gd name="T15" fmla="*/ 57 h 115"/>
                    <a:gd name="T16" fmla="*/ 1 w 57"/>
                    <a:gd name="T17" fmla="*/ 44 h 115"/>
                    <a:gd name="T18" fmla="*/ 5 w 57"/>
                    <a:gd name="T19" fmla="*/ 32 h 115"/>
                    <a:gd name="T20" fmla="*/ 12 w 57"/>
                    <a:gd name="T21" fmla="*/ 22 h 115"/>
                    <a:gd name="T22" fmla="*/ 22 w 57"/>
                    <a:gd name="T23" fmla="*/ 12 h 115"/>
                    <a:gd name="T24" fmla="*/ 32 w 57"/>
                    <a:gd name="T25" fmla="*/ 5 h 115"/>
                    <a:gd name="T26" fmla="*/ 44 w 57"/>
                    <a:gd name="T27" fmla="*/ 1 h 115"/>
                    <a:gd name="T28" fmla="*/ 57 w 57"/>
                    <a:gd name="T29" fmla="*/ 0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7"/>
                    <a:gd name="T46" fmla="*/ 0 h 115"/>
                    <a:gd name="T47" fmla="*/ 57 w 57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7" h="115">
                      <a:moveTo>
                        <a:pt x="57" y="115"/>
                      </a:moveTo>
                      <a:lnTo>
                        <a:pt x="44" y="114"/>
                      </a:lnTo>
                      <a:lnTo>
                        <a:pt x="32" y="109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5" y="83"/>
                      </a:lnTo>
                      <a:lnTo>
                        <a:pt x="1" y="71"/>
                      </a:lnTo>
                      <a:lnTo>
                        <a:pt x="0" y="57"/>
                      </a:lnTo>
                      <a:lnTo>
                        <a:pt x="1" y="44"/>
                      </a:lnTo>
                      <a:lnTo>
                        <a:pt x="5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5"/>
                      </a:lnTo>
                      <a:lnTo>
                        <a:pt x="44" y="1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199" name="Freeform 1230"/>
                <p:cNvSpPr>
                  <a:spLocks/>
                </p:cNvSpPr>
                <p:nvPr/>
              </p:nvSpPr>
              <p:spPr bwMode="auto">
                <a:xfrm>
                  <a:off x="4883" y="2123"/>
                  <a:ext cx="31" cy="53"/>
                </a:xfrm>
                <a:custGeom>
                  <a:avLst/>
                  <a:gdLst>
                    <a:gd name="T0" fmla="*/ 0 w 166"/>
                    <a:gd name="T1" fmla="*/ 209 h 238"/>
                    <a:gd name="T2" fmla="*/ 55 w 166"/>
                    <a:gd name="T3" fmla="*/ 224 h 238"/>
                    <a:gd name="T4" fmla="*/ 111 w 166"/>
                    <a:gd name="T5" fmla="*/ 238 h 238"/>
                    <a:gd name="T6" fmla="*/ 166 w 166"/>
                    <a:gd name="T7" fmla="*/ 29 h 238"/>
                    <a:gd name="T8" fmla="*/ 111 w 166"/>
                    <a:gd name="T9" fmla="*/ 15 h 238"/>
                    <a:gd name="T10" fmla="*/ 55 w 166"/>
                    <a:gd name="T11" fmla="*/ 0 h 238"/>
                    <a:gd name="T12" fmla="*/ 0 w 166"/>
                    <a:gd name="T13" fmla="*/ 209 h 2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6"/>
                    <a:gd name="T22" fmla="*/ 0 h 238"/>
                    <a:gd name="T23" fmla="*/ 166 w 166"/>
                    <a:gd name="T24" fmla="*/ 238 h 23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6" h="238">
                      <a:moveTo>
                        <a:pt x="0" y="209"/>
                      </a:moveTo>
                      <a:lnTo>
                        <a:pt x="55" y="224"/>
                      </a:lnTo>
                      <a:lnTo>
                        <a:pt x="111" y="238"/>
                      </a:lnTo>
                      <a:lnTo>
                        <a:pt x="166" y="29"/>
                      </a:lnTo>
                      <a:lnTo>
                        <a:pt x="111" y="15"/>
                      </a:lnTo>
                      <a:lnTo>
                        <a:pt x="55" y="0"/>
                      </a:lnTo>
                      <a:lnTo>
                        <a:pt x="0" y="20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0" name="Freeform 1231"/>
                <p:cNvSpPr>
                  <a:spLocks/>
                </p:cNvSpPr>
                <p:nvPr/>
              </p:nvSpPr>
              <p:spPr bwMode="auto">
                <a:xfrm>
                  <a:off x="4904" y="2126"/>
                  <a:ext cx="10" cy="3"/>
                </a:xfrm>
                <a:custGeom>
                  <a:avLst/>
                  <a:gdLst>
                    <a:gd name="T0" fmla="*/ 0 w 58"/>
                    <a:gd name="T1" fmla="*/ 0 h 14"/>
                    <a:gd name="T2" fmla="*/ 55 w 58"/>
                    <a:gd name="T3" fmla="*/ 14 h 14"/>
                    <a:gd name="T4" fmla="*/ 58 w 58"/>
                    <a:gd name="T5" fmla="*/ 8 h 14"/>
                    <a:gd name="T6" fmla="*/ 0 w 58"/>
                    <a:gd name="T7" fmla="*/ 0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4"/>
                    <a:gd name="T14" fmla="*/ 58 w 58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4">
                      <a:moveTo>
                        <a:pt x="0" y="0"/>
                      </a:moveTo>
                      <a:lnTo>
                        <a:pt x="55" y="14"/>
                      </a:lnTo>
                      <a:lnTo>
                        <a:pt x="58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1" name="Line 1232"/>
                <p:cNvSpPr>
                  <a:spLocks noChangeShapeType="1"/>
                </p:cNvSpPr>
                <p:nvPr/>
              </p:nvSpPr>
              <p:spPr bwMode="auto">
                <a:xfrm flipV="1">
                  <a:off x="4914" y="2127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2" name="Freeform 1233"/>
                <p:cNvSpPr>
                  <a:spLocks/>
                </p:cNvSpPr>
                <p:nvPr/>
              </p:nvSpPr>
              <p:spPr bwMode="auto">
                <a:xfrm>
                  <a:off x="4893" y="2074"/>
                  <a:ext cx="26" cy="53"/>
                </a:xfrm>
                <a:custGeom>
                  <a:avLst/>
                  <a:gdLst>
                    <a:gd name="T0" fmla="*/ 0 w 146"/>
                    <a:gd name="T1" fmla="*/ 224 h 240"/>
                    <a:gd name="T2" fmla="*/ 58 w 146"/>
                    <a:gd name="T3" fmla="*/ 232 h 240"/>
                    <a:gd name="T4" fmla="*/ 116 w 146"/>
                    <a:gd name="T5" fmla="*/ 240 h 240"/>
                    <a:gd name="T6" fmla="*/ 146 w 146"/>
                    <a:gd name="T7" fmla="*/ 15 h 240"/>
                    <a:gd name="T8" fmla="*/ 88 w 146"/>
                    <a:gd name="T9" fmla="*/ 8 h 240"/>
                    <a:gd name="T10" fmla="*/ 30 w 146"/>
                    <a:gd name="T11" fmla="*/ 0 h 240"/>
                    <a:gd name="T12" fmla="*/ 0 w 146"/>
                    <a:gd name="T13" fmla="*/ 224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240"/>
                    <a:gd name="T23" fmla="*/ 146 w 14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240">
                      <a:moveTo>
                        <a:pt x="0" y="224"/>
                      </a:moveTo>
                      <a:lnTo>
                        <a:pt x="58" y="232"/>
                      </a:lnTo>
                      <a:lnTo>
                        <a:pt x="116" y="240"/>
                      </a:lnTo>
                      <a:lnTo>
                        <a:pt x="146" y="15"/>
                      </a:lnTo>
                      <a:lnTo>
                        <a:pt x="88" y="8"/>
                      </a:lnTo>
                      <a:lnTo>
                        <a:pt x="30" y="0"/>
                      </a:lnTo>
                      <a:lnTo>
                        <a:pt x="0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3" name="Freeform 1234"/>
                <p:cNvSpPr>
                  <a:spLocks/>
                </p:cNvSpPr>
                <p:nvPr/>
              </p:nvSpPr>
              <p:spPr bwMode="auto">
                <a:xfrm>
                  <a:off x="4893" y="2074"/>
                  <a:ext cx="26" cy="53"/>
                </a:xfrm>
                <a:custGeom>
                  <a:avLst/>
                  <a:gdLst>
                    <a:gd name="T0" fmla="*/ 0 w 146"/>
                    <a:gd name="T1" fmla="*/ 224 h 240"/>
                    <a:gd name="T2" fmla="*/ 58 w 146"/>
                    <a:gd name="T3" fmla="*/ 232 h 240"/>
                    <a:gd name="T4" fmla="*/ 116 w 146"/>
                    <a:gd name="T5" fmla="*/ 240 h 240"/>
                    <a:gd name="T6" fmla="*/ 146 w 146"/>
                    <a:gd name="T7" fmla="*/ 15 h 240"/>
                    <a:gd name="T8" fmla="*/ 88 w 146"/>
                    <a:gd name="T9" fmla="*/ 8 h 240"/>
                    <a:gd name="T10" fmla="*/ 30 w 146"/>
                    <a:gd name="T11" fmla="*/ 0 h 240"/>
                    <a:gd name="T12" fmla="*/ 0 w 146"/>
                    <a:gd name="T13" fmla="*/ 224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6"/>
                    <a:gd name="T22" fmla="*/ 0 h 240"/>
                    <a:gd name="T23" fmla="*/ 146 w 146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6" h="240">
                      <a:moveTo>
                        <a:pt x="0" y="224"/>
                      </a:moveTo>
                      <a:lnTo>
                        <a:pt x="58" y="232"/>
                      </a:lnTo>
                      <a:lnTo>
                        <a:pt x="116" y="240"/>
                      </a:lnTo>
                      <a:lnTo>
                        <a:pt x="146" y="15"/>
                      </a:lnTo>
                      <a:lnTo>
                        <a:pt x="88" y="8"/>
                      </a:lnTo>
                      <a:lnTo>
                        <a:pt x="30" y="0"/>
                      </a:lnTo>
                      <a:lnTo>
                        <a:pt x="0" y="22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4" name="Freeform 1235"/>
                <p:cNvSpPr>
                  <a:spLocks/>
                </p:cNvSpPr>
                <p:nvPr/>
              </p:nvSpPr>
              <p:spPr bwMode="auto">
                <a:xfrm>
                  <a:off x="4909" y="2076"/>
                  <a:ext cx="10" cy="1"/>
                </a:xfrm>
                <a:custGeom>
                  <a:avLst/>
                  <a:gdLst>
                    <a:gd name="T0" fmla="*/ 0 w 58"/>
                    <a:gd name="T1" fmla="*/ 0 h 7"/>
                    <a:gd name="T2" fmla="*/ 58 w 58"/>
                    <a:gd name="T3" fmla="*/ 7 h 7"/>
                    <a:gd name="T4" fmla="*/ 58 w 58"/>
                    <a:gd name="T5" fmla="*/ 2 h 7"/>
                    <a:gd name="T6" fmla="*/ 0 w 58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7"/>
                    <a:gd name="T14" fmla="*/ 58 w 58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7">
                      <a:moveTo>
                        <a:pt x="0" y="0"/>
                      </a:moveTo>
                      <a:lnTo>
                        <a:pt x="58" y="7"/>
                      </a:lnTo>
                      <a:lnTo>
                        <a:pt x="5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5" name="Line 1236"/>
                <p:cNvSpPr>
                  <a:spLocks noChangeShapeType="1"/>
                </p:cNvSpPr>
                <p:nvPr/>
              </p:nvSpPr>
              <p:spPr bwMode="auto">
                <a:xfrm flipV="1">
                  <a:off x="4919" y="2076"/>
                  <a:ext cx="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6" name="Freeform 1237"/>
                <p:cNvSpPr>
                  <a:spLocks/>
                </p:cNvSpPr>
                <p:nvPr/>
              </p:nvSpPr>
              <p:spPr bwMode="auto">
                <a:xfrm>
                  <a:off x="4898" y="2024"/>
                  <a:ext cx="23" cy="52"/>
                </a:xfrm>
                <a:custGeom>
                  <a:avLst/>
                  <a:gdLst>
                    <a:gd name="T0" fmla="*/ 0 w 122"/>
                    <a:gd name="T1" fmla="*/ 229 h 234"/>
                    <a:gd name="T2" fmla="*/ 58 w 122"/>
                    <a:gd name="T3" fmla="*/ 232 h 234"/>
                    <a:gd name="T4" fmla="*/ 116 w 122"/>
                    <a:gd name="T5" fmla="*/ 234 h 234"/>
                    <a:gd name="T6" fmla="*/ 122 w 122"/>
                    <a:gd name="T7" fmla="*/ 4 h 234"/>
                    <a:gd name="T8" fmla="*/ 65 w 122"/>
                    <a:gd name="T9" fmla="*/ 2 h 234"/>
                    <a:gd name="T10" fmla="*/ 7 w 122"/>
                    <a:gd name="T11" fmla="*/ 0 h 234"/>
                    <a:gd name="T12" fmla="*/ 0 w 122"/>
                    <a:gd name="T13" fmla="*/ 229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0" y="229"/>
                      </a:moveTo>
                      <a:lnTo>
                        <a:pt x="58" y="232"/>
                      </a:lnTo>
                      <a:lnTo>
                        <a:pt x="116" y="234"/>
                      </a:lnTo>
                      <a:lnTo>
                        <a:pt x="122" y="4"/>
                      </a:lnTo>
                      <a:lnTo>
                        <a:pt x="65" y="2"/>
                      </a:lnTo>
                      <a:lnTo>
                        <a:pt x="7" y="0"/>
                      </a:lnTo>
                      <a:lnTo>
                        <a:pt x="0" y="2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7" name="Freeform 1238"/>
                <p:cNvSpPr>
                  <a:spLocks/>
                </p:cNvSpPr>
                <p:nvPr/>
              </p:nvSpPr>
              <p:spPr bwMode="auto">
                <a:xfrm>
                  <a:off x="4898" y="2024"/>
                  <a:ext cx="23" cy="52"/>
                </a:xfrm>
                <a:custGeom>
                  <a:avLst/>
                  <a:gdLst>
                    <a:gd name="T0" fmla="*/ 0 w 122"/>
                    <a:gd name="T1" fmla="*/ 229 h 234"/>
                    <a:gd name="T2" fmla="*/ 58 w 122"/>
                    <a:gd name="T3" fmla="*/ 232 h 234"/>
                    <a:gd name="T4" fmla="*/ 116 w 122"/>
                    <a:gd name="T5" fmla="*/ 234 h 234"/>
                    <a:gd name="T6" fmla="*/ 122 w 122"/>
                    <a:gd name="T7" fmla="*/ 4 h 234"/>
                    <a:gd name="T8" fmla="*/ 65 w 122"/>
                    <a:gd name="T9" fmla="*/ 2 h 234"/>
                    <a:gd name="T10" fmla="*/ 7 w 122"/>
                    <a:gd name="T11" fmla="*/ 0 h 234"/>
                    <a:gd name="T12" fmla="*/ 0 w 122"/>
                    <a:gd name="T13" fmla="*/ 229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2"/>
                    <a:gd name="T22" fmla="*/ 0 h 234"/>
                    <a:gd name="T23" fmla="*/ 122 w 122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2" h="234">
                      <a:moveTo>
                        <a:pt x="0" y="229"/>
                      </a:moveTo>
                      <a:lnTo>
                        <a:pt x="58" y="232"/>
                      </a:lnTo>
                      <a:lnTo>
                        <a:pt x="116" y="234"/>
                      </a:lnTo>
                      <a:lnTo>
                        <a:pt x="122" y="4"/>
                      </a:lnTo>
                      <a:lnTo>
                        <a:pt x="65" y="2"/>
                      </a:lnTo>
                      <a:lnTo>
                        <a:pt x="7" y="0"/>
                      </a:lnTo>
                      <a:lnTo>
                        <a:pt x="0" y="22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8" name="Freeform 1239"/>
                <p:cNvSpPr>
                  <a:spLocks/>
                </p:cNvSpPr>
                <p:nvPr/>
              </p:nvSpPr>
              <p:spPr bwMode="auto">
                <a:xfrm>
                  <a:off x="4910" y="2022"/>
                  <a:ext cx="11" cy="2"/>
                </a:xfrm>
                <a:custGeom>
                  <a:avLst/>
                  <a:gdLst>
                    <a:gd name="T0" fmla="*/ 0 w 57"/>
                    <a:gd name="T1" fmla="*/ 5 h 7"/>
                    <a:gd name="T2" fmla="*/ 57 w 57"/>
                    <a:gd name="T3" fmla="*/ 7 h 7"/>
                    <a:gd name="T4" fmla="*/ 57 w 57"/>
                    <a:gd name="T5" fmla="*/ 0 h 7"/>
                    <a:gd name="T6" fmla="*/ 0 w 57"/>
                    <a:gd name="T7" fmla="*/ 5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7"/>
                    <a:gd name="T14" fmla="*/ 57 w 57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7">
                      <a:moveTo>
                        <a:pt x="0" y="5"/>
                      </a:moveTo>
                      <a:lnTo>
                        <a:pt x="57" y="7"/>
                      </a:lnTo>
                      <a:lnTo>
                        <a:pt x="57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09" name="Line 1240"/>
                <p:cNvSpPr>
                  <a:spLocks noChangeShapeType="1"/>
                </p:cNvSpPr>
                <p:nvPr/>
              </p:nvSpPr>
              <p:spPr bwMode="auto">
                <a:xfrm flipV="1">
                  <a:off x="4921" y="2022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0" name="Freeform 1241"/>
                <p:cNvSpPr>
                  <a:spLocks/>
                </p:cNvSpPr>
                <p:nvPr/>
              </p:nvSpPr>
              <p:spPr bwMode="auto">
                <a:xfrm>
                  <a:off x="4896" y="1972"/>
                  <a:ext cx="25" cy="53"/>
                </a:xfrm>
                <a:custGeom>
                  <a:avLst/>
                  <a:gdLst>
                    <a:gd name="T0" fmla="*/ 19 w 134"/>
                    <a:gd name="T1" fmla="*/ 237 h 237"/>
                    <a:gd name="T2" fmla="*/ 77 w 134"/>
                    <a:gd name="T3" fmla="*/ 233 h 237"/>
                    <a:gd name="T4" fmla="*/ 134 w 134"/>
                    <a:gd name="T5" fmla="*/ 228 h 237"/>
                    <a:gd name="T6" fmla="*/ 115 w 134"/>
                    <a:gd name="T7" fmla="*/ 0 h 237"/>
                    <a:gd name="T8" fmla="*/ 58 w 134"/>
                    <a:gd name="T9" fmla="*/ 4 h 237"/>
                    <a:gd name="T10" fmla="*/ 0 w 134"/>
                    <a:gd name="T11" fmla="*/ 9 h 237"/>
                    <a:gd name="T12" fmla="*/ 19 w 134"/>
                    <a:gd name="T13" fmla="*/ 237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237"/>
                    <a:gd name="T23" fmla="*/ 134 w 134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237">
                      <a:moveTo>
                        <a:pt x="19" y="237"/>
                      </a:moveTo>
                      <a:lnTo>
                        <a:pt x="77" y="233"/>
                      </a:lnTo>
                      <a:lnTo>
                        <a:pt x="134" y="228"/>
                      </a:lnTo>
                      <a:lnTo>
                        <a:pt x="115" y="0"/>
                      </a:lnTo>
                      <a:lnTo>
                        <a:pt x="58" y="4"/>
                      </a:lnTo>
                      <a:lnTo>
                        <a:pt x="0" y="9"/>
                      </a:lnTo>
                      <a:lnTo>
                        <a:pt x="19" y="2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1" name="Freeform 1242"/>
                <p:cNvSpPr>
                  <a:spLocks/>
                </p:cNvSpPr>
                <p:nvPr/>
              </p:nvSpPr>
              <p:spPr bwMode="auto">
                <a:xfrm>
                  <a:off x="4896" y="1972"/>
                  <a:ext cx="25" cy="53"/>
                </a:xfrm>
                <a:custGeom>
                  <a:avLst/>
                  <a:gdLst>
                    <a:gd name="T0" fmla="*/ 19 w 134"/>
                    <a:gd name="T1" fmla="*/ 237 h 237"/>
                    <a:gd name="T2" fmla="*/ 77 w 134"/>
                    <a:gd name="T3" fmla="*/ 233 h 237"/>
                    <a:gd name="T4" fmla="*/ 134 w 134"/>
                    <a:gd name="T5" fmla="*/ 228 h 237"/>
                    <a:gd name="T6" fmla="*/ 115 w 134"/>
                    <a:gd name="T7" fmla="*/ 0 h 237"/>
                    <a:gd name="T8" fmla="*/ 58 w 134"/>
                    <a:gd name="T9" fmla="*/ 4 h 237"/>
                    <a:gd name="T10" fmla="*/ 0 w 134"/>
                    <a:gd name="T11" fmla="*/ 9 h 237"/>
                    <a:gd name="T12" fmla="*/ 19 w 134"/>
                    <a:gd name="T13" fmla="*/ 237 h 2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4"/>
                    <a:gd name="T22" fmla="*/ 0 h 237"/>
                    <a:gd name="T23" fmla="*/ 134 w 134"/>
                    <a:gd name="T24" fmla="*/ 237 h 23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4" h="237">
                      <a:moveTo>
                        <a:pt x="19" y="237"/>
                      </a:moveTo>
                      <a:lnTo>
                        <a:pt x="77" y="233"/>
                      </a:lnTo>
                      <a:lnTo>
                        <a:pt x="134" y="228"/>
                      </a:lnTo>
                      <a:lnTo>
                        <a:pt x="115" y="0"/>
                      </a:lnTo>
                      <a:lnTo>
                        <a:pt x="58" y="4"/>
                      </a:lnTo>
                      <a:lnTo>
                        <a:pt x="0" y="9"/>
                      </a:lnTo>
                      <a:lnTo>
                        <a:pt x="19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2" name="Freeform 1243"/>
                <p:cNvSpPr>
                  <a:spLocks/>
                </p:cNvSpPr>
                <p:nvPr/>
              </p:nvSpPr>
              <p:spPr bwMode="auto">
                <a:xfrm>
                  <a:off x="4906" y="1970"/>
                  <a:ext cx="12" cy="2"/>
                </a:xfrm>
                <a:custGeom>
                  <a:avLst/>
                  <a:gdLst>
                    <a:gd name="T0" fmla="*/ 0 w 57"/>
                    <a:gd name="T1" fmla="*/ 11 h 11"/>
                    <a:gd name="T2" fmla="*/ 57 w 57"/>
                    <a:gd name="T3" fmla="*/ 7 h 11"/>
                    <a:gd name="T4" fmla="*/ 56 w 57"/>
                    <a:gd name="T5" fmla="*/ 0 h 11"/>
                    <a:gd name="T6" fmla="*/ 0 w 57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11"/>
                    <a:gd name="T14" fmla="*/ 57 w 57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11">
                      <a:moveTo>
                        <a:pt x="0" y="11"/>
                      </a:moveTo>
                      <a:lnTo>
                        <a:pt x="57" y="7"/>
                      </a:lnTo>
                      <a:lnTo>
                        <a:pt x="56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3" name="Line 1244"/>
                <p:cNvSpPr>
                  <a:spLocks noChangeShapeType="1"/>
                </p:cNvSpPr>
                <p:nvPr/>
              </p:nvSpPr>
              <p:spPr bwMode="auto">
                <a:xfrm flipH="1" flipV="1">
                  <a:off x="4917" y="1970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4" name="Freeform 1245"/>
                <p:cNvSpPr>
                  <a:spLocks/>
                </p:cNvSpPr>
                <p:nvPr/>
              </p:nvSpPr>
              <p:spPr bwMode="auto">
                <a:xfrm>
                  <a:off x="4888" y="1922"/>
                  <a:ext cx="29" cy="53"/>
                </a:xfrm>
                <a:custGeom>
                  <a:avLst/>
                  <a:gdLst>
                    <a:gd name="T0" fmla="*/ 42 w 155"/>
                    <a:gd name="T1" fmla="*/ 240 h 240"/>
                    <a:gd name="T2" fmla="*/ 99 w 155"/>
                    <a:gd name="T3" fmla="*/ 229 h 240"/>
                    <a:gd name="T4" fmla="*/ 155 w 155"/>
                    <a:gd name="T5" fmla="*/ 218 h 240"/>
                    <a:gd name="T6" fmla="*/ 113 w 155"/>
                    <a:gd name="T7" fmla="*/ 0 h 240"/>
                    <a:gd name="T8" fmla="*/ 57 w 155"/>
                    <a:gd name="T9" fmla="*/ 12 h 240"/>
                    <a:gd name="T10" fmla="*/ 0 w 155"/>
                    <a:gd name="T11" fmla="*/ 23 h 240"/>
                    <a:gd name="T12" fmla="*/ 42 w 155"/>
                    <a:gd name="T13" fmla="*/ 24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240"/>
                    <a:gd name="T23" fmla="*/ 155 w 155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240">
                      <a:moveTo>
                        <a:pt x="42" y="240"/>
                      </a:moveTo>
                      <a:lnTo>
                        <a:pt x="99" y="229"/>
                      </a:lnTo>
                      <a:lnTo>
                        <a:pt x="155" y="218"/>
                      </a:lnTo>
                      <a:lnTo>
                        <a:pt x="113" y="0"/>
                      </a:lnTo>
                      <a:lnTo>
                        <a:pt x="57" y="12"/>
                      </a:lnTo>
                      <a:lnTo>
                        <a:pt x="0" y="23"/>
                      </a:lnTo>
                      <a:lnTo>
                        <a:pt x="42" y="2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5" name="Freeform 1246"/>
                <p:cNvSpPr>
                  <a:spLocks/>
                </p:cNvSpPr>
                <p:nvPr/>
              </p:nvSpPr>
              <p:spPr bwMode="auto">
                <a:xfrm>
                  <a:off x="4888" y="1922"/>
                  <a:ext cx="29" cy="53"/>
                </a:xfrm>
                <a:custGeom>
                  <a:avLst/>
                  <a:gdLst>
                    <a:gd name="T0" fmla="*/ 42 w 155"/>
                    <a:gd name="T1" fmla="*/ 240 h 240"/>
                    <a:gd name="T2" fmla="*/ 99 w 155"/>
                    <a:gd name="T3" fmla="*/ 229 h 240"/>
                    <a:gd name="T4" fmla="*/ 155 w 155"/>
                    <a:gd name="T5" fmla="*/ 218 h 240"/>
                    <a:gd name="T6" fmla="*/ 113 w 155"/>
                    <a:gd name="T7" fmla="*/ 0 h 240"/>
                    <a:gd name="T8" fmla="*/ 57 w 155"/>
                    <a:gd name="T9" fmla="*/ 12 h 240"/>
                    <a:gd name="T10" fmla="*/ 0 w 155"/>
                    <a:gd name="T11" fmla="*/ 23 h 240"/>
                    <a:gd name="T12" fmla="*/ 42 w 155"/>
                    <a:gd name="T13" fmla="*/ 240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5"/>
                    <a:gd name="T22" fmla="*/ 0 h 240"/>
                    <a:gd name="T23" fmla="*/ 155 w 155"/>
                    <a:gd name="T24" fmla="*/ 240 h 2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5" h="240">
                      <a:moveTo>
                        <a:pt x="42" y="240"/>
                      </a:moveTo>
                      <a:lnTo>
                        <a:pt x="99" y="229"/>
                      </a:lnTo>
                      <a:lnTo>
                        <a:pt x="155" y="218"/>
                      </a:lnTo>
                      <a:lnTo>
                        <a:pt x="113" y="0"/>
                      </a:lnTo>
                      <a:lnTo>
                        <a:pt x="57" y="12"/>
                      </a:lnTo>
                      <a:lnTo>
                        <a:pt x="0" y="23"/>
                      </a:lnTo>
                      <a:lnTo>
                        <a:pt x="42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6" name="Freeform 1247"/>
                <p:cNvSpPr>
                  <a:spLocks/>
                </p:cNvSpPr>
                <p:nvPr/>
              </p:nvSpPr>
              <p:spPr bwMode="auto">
                <a:xfrm>
                  <a:off x="4898" y="1920"/>
                  <a:ext cx="11" cy="3"/>
                </a:xfrm>
                <a:custGeom>
                  <a:avLst/>
                  <a:gdLst>
                    <a:gd name="T0" fmla="*/ 0 w 56"/>
                    <a:gd name="T1" fmla="*/ 18 h 18"/>
                    <a:gd name="T2" fmla="*/ 56 w 56"/>
                    <a:gd name="T3" fmla="*/ 6 h 18"/>
                    <a:gd name="T4" fmla="*/ 54 w 56"/>
                    <a:gd name="T5" fmla="*/ 0 h 18"/>
                    <a:gd name="T6" fmla="*/ 0 w 56"/>
                    <a:gd name="T7" fmla="*/ 18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18"/>
                    <a:gd name="T14" fmla="*/ 56 w 56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18">
                      <a:moveTo>
                        <a:pt x="0" y="18"/>
                      </a:moveTo>
                      <a:lnTo>
                        <a:pt x="56" y="6"/>
                      </a:lnTo>
                      <a:lnTo>
                        <a:pt x="54" y="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7" name="Line 1248"/>
                <p:cNvSpPr>
                  <a:spLocks noChangeShapeType="1"/>
                </p:cNvSpPr>
                <p:nvPr/>
              </p:nvSpPr>
              <p:spPr bwMode="auto">
                <a:xfrm flipH="1" flipV="1">
                  <a:off x="4909" y="1920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8" name="Freeform 1249"/>
                <p:cNvSpPr>
                  <a:spLocks/>
                </p:cNvSpPr>
                <p:nvPr/>
              </p:nvSpPr>
              <p:spPr bwMode="auto">
                <a:xfrm>
                  <a:off x="4876" y="1875"/>
                  <a:ext cx="33" cy="53"/>
                </a:xfrm>
                <a:custGeom>
                  <a:avLst/>
                  <a:gdLst>
                    <a:gd name="T0" fmla="*/ 65 w 174"/>
                    <a:gd name="T1" fmla="*/ 234 h 234"/>
                    <a:gd name="T2" fmla="*/ 120 w 174"/>
                    <a:gd name="T3" fmla="*/ 217 h 234"/>
                    <a:gd name="T4" fmla="*/ 174 w 174"/>
                    <a:gd name="T5" fmla="*/ 199 h 234"/>
                    <a:gd name="T6" fmla="*/ 108 w 174"/>
                    <a:gd name="T7" fmla="*/ 0 h 234"/>
                    <a:gd name="T8" fmla="*/ 54 w 174"/>
                    <a:gd name="T9" fmla="*/ 18 h 234"/>
                    <a:gd name="T10" fmla="*/ 0 w 174"/>
                    <a:gd name="T11" fmla="*/ 36 h 234"/>
                    <a:gd name="T12" fmla="*/ 65 w 174"/>
                    <a:gd name="T13" fmla="*/ 234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65" y="234"/>
                      </a:moveTo>
                      <a:lnTo>
                        <a:pt x="120" y="217"/>
                      </a:lnTo>
                      <a:lnTo>
                        <a:pt x="174" y="199"/>
                      </a:lnTo>
                      <a:lnTo>
                        <a:pt x="108" y="0"/>
                      </a:lnTo>
                      <a:lnTo>
                        <a:pt x="54" y="18"/>
                      </a:lnTo>
                      <a:lnTo>
                        <a:pt x="0" y="36"/>
                      </a:lnTo>
                      <a:lnTo>
                        <a:pt x="65" y="2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19" name="Freeform 1250"/>
                <p:cNvSpPr>
                  <a:spLocks/>
                </p:cNvSpPr>
                <p:nvPr/>
              </p:nvSpPr>
              <p:spPr bwMode="auto">
                <a:xfrm>
                  <a:off x="4876" y="1875"/>
                  <a:ext cx="33" cy="53"/>
                </a:xfrm>
                <a:custGeom>
                  <a:avLst/>
                  <a:gdLst>
                    <a:gd name="T0" fmla="*/ 65 w 174"/>
                    <a:gd name="T1" fmla="*/ 234 h 234"/>
                    <a:gd name="T2" fmla="*/ 120 w 174"/>
                    <a:gd name="T3" fmla="*/ 217 h 234"/>
                    <a:gd name="T4" fmla="*/ 174 w 174"/>
                    <a:gd name="T5" fmla="*/ 199 h 234"/>
                    <a:gd name="T6" fmla="*/ 108 w 174"/>
                    <a:gd name="T7" fmla="*/ 0 h 234"/>
                    <a:gd name="T8" fmla="*/ 54 w 174"/>
                    <a:gd name="T9" fmla="*/ 18 h 234"/>
                    <a:gd name="T10" fmla="*/ 0 w 174"/>
                    <a:gd name="T11" fmla="*/ 36 h 234"/>
                    <a:gd name="T12" fmla="*/ 65 w 174"/>
                    <a:gd name="T13" fmla="*/ 234 h 2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4"/>
                    <a:gd name="T22" fmla="*/ 0 h 234"/>
                    <a:gd name="T23" fmla="*/ 174 w 174"/>
                    <a:gd name="T24" fmla="*/ 234 h 2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4" h="234">
                      <a:moveTo>
                        <a:pt x="65" y="234"/>
                      </a:moveTo>
                      <a:lnTo>
                        <a:pt x="120" y="217"/>
                      </a:lnTo>
                      <a:lnTo>
                        <a:pt x="174" y="199"/>
                      </a:lnTo>
                      <a:lnTo>
                        <a:pt x="108" y="0"/>
                      </a:lnTo>
                      <a:lnTo>
                        <a:pt x="54" y="18"/>
                      </a:lnTo>
                      <a:lnTo>
                        <a:pt x="0" y="36"/>
                      </a:lnTo>
                      <a:lnTo>
                        <a:pt x="65" y="2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0" name="Freeform 1251"/>
                <p:cNvSpPr>
                  <a:spLocks/>
                </p:cNvSpPr>
                <p:nvPr/>
              </p:nvSpPr>
              <p:spPr bwMode="auto">
                <a:xfrm>
                  <a:off x="4887" y="1873"/>
                  <a:ext cx="10" cy="6"/>
                </a:xfrm>
                <a:custGeom>
                  <a:avLst/>
                  <a:gdLst>
                    <a:gd name="T0" fmla="*/ 0 w 54"/>
                    <a:gd name="T1" fmla="*/ 26 h 26"/>
                    <a:gd name="T2" fmla="*/ 54 w 54"/>
                    <a:gd name="T3" fmla="*/ 8 h 26"/>
                    <a:gd name="T4" fmla="*/ 52 w 54"/>
                    <a:gd name="T5" fmla="*/ 0 h 26"/>
                    <a:gd name="T6" fmla="*/ 0 w 54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26"/>
                    <a:gd name="T14" fmla="*/ 54 w 54"/>
                    <a:gd name="T15" fmla="*/ 26 h 2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26">
                      <a:moveTo>
                        <a:pt x="0" y="26"/>
                      </a:moveTo>
                      <a:lnTo>
                        <a:pt x="54" y="8"/>
                      </a:lnTo>
                      <a:lnTo>
                        <a:pt x="52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1" name="Line 1252"/>
                <p:cNvSpPr>
                  <a:spLocks noChangeShapeType="1"/>
                </p:cNvSpPr>
                <p:nvPr/>
              </p:nvSpPr>
              <p:spPr bwMode="auto">
                <a:xfrm flipH="1" flipV="1">
                  <a:off x="4896" y="1873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2" name="Freeform 1253"/>
                <p:cNvSpPr>
                  <a:spLocks/>
                </p:cNvSpPr>
                <p:nvPr/>
              </p:nvSpPr>
              <p:spPr bwMode="auto">
                <a:xfrm>
                  <a:off x="4860" y="1834"/>
                  <a:ext cx="36" cy="52"/>
                </a:xfrm>
                <a:custGeom>
                  <a:avLst/>
                  <a:gdLst>
                    <a:gd name="T0" fmla="*/ 87 w 191"/>
                    <a:gd name="T1" fmla="*/ 225 h 225"/>
                    <a:gd name="T2" fmla="*/ 139 w 191"/>
                    <a:gd name="T3" fmla="*/ 200 h 225"/>
                    <a:gd name="T4" fmla="*/ 191 w 191"/>
                    <a:gd name="T5" fmla="*/ 174 h 225"/>
                    <a:gd name="T6" fmla="*/ 105 w 191"/>
                    <a:gd name="T7" fmla="*/ 0 h 225"/>
                    <a:gd name="T8" fmla="*/ 52 w 191"/>
                    <a:gd name="T9" fmla="*/ 26 h 225"/>
                    <a:gd name="T10" fmla="*/ 0 w 191"/>
                    <a:gd name="T11" fmla="*/ 51 h 225"/>
                    <a:gd name="T12" fmla="*/ 87 w 191"/>
                    <a:gd name="T13" fmla="*/ 225 h 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25"/>
                    <a:gd name="T23" fmla="*/ 191 w 191"/>
                    <a:gd name="T24" fmla="*/ 225 h 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25">
                      <a:moveTo>
                        <a:pt x="87" y="225"/>
                      </a:moveTo>
                      <a:lnTo>
                        <a:pt x="139" y="200"/>
                      </a:lnTo>
                      <a:lnTo>
                        <a:pt x="191" y="174"/>
                      </a:lnTo>
                      <a:lnTo>
                        <a:pt x="105" y="0"/>
                      </a:lnTo>
                      <a:lnTo>
                        <a:pt x="52" y="26"/>
                      </a:lnTo>
                      <a:lnTo>
                        <a:pt x="0" y="51"/>
                      </a:lnTo>
                      <a:lnTo>
                        <a:pt x="87" y="2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3" name="Freeform 1254"/>
                <p:cNvSpPr>
                  <a:spLocks/>
                </p:cNvSpPr>
                <p:nvPr/>
              </p:nvSpPr>
              <p:spPr bwMode="auto">
                <a:xfrm>
                  <a:off x="4860" y="1834"/>
                  <a:ext cx="36" cy="52"/>
                </a:xfrm>
                <a:custGeom>
                  <a:avLst/>
                  <a:gdLst>
                    <a:gd name="T0" fmla="*/ 87 w 191"/>
                    <a:gd name="T1" fmla="*/ 225 h 225"/>
                    <a:gd name="T2" fmla="*/ 139 w 191"/>
                    <a:gd name="T3" fmla="*/ 200 h 225"/>
                    <a:gd name="T4" fmla="*/ 191 w 191"/>
                    <a:gd name="T5" fmla="*/ 174 h 225"/>
                    <a:gd name="T6" fmla="*/ 105 w 191"/>
                    <a:gd name="T7" fmla="*/ 0 h 225"/>
                    <a:gd name="T8" fmla="*/ 52 w 191"/>
                    <a:gd name="T9" fmla="*/ 26 h 225"/>
                    <a:gd name="T10" fmla="*/ 0 w 191"/>
                    <a:gd name="T11" fmla="*/ 51 h 225"/>
                    <a:gd name="T12" fmla="*/ 87 w 191"/>
                    <a:gd name="T13" fmla="*/ 225 h 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25"/>
                    <a:gd name="T23" fmla="*/ 191 w 191"/>
                    <a:gd name="T24" fmla="*/ 225 h 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25">
                      <a:moveTo>
                        <a:pt x="87" y="225"/>
                      </a:moveTo>
                      <a:lnTo>
                        <a:pt x="139" y="200"/>
                      </a:lnTo>
                      <a:lnTo>
                        <a:pt x="191" y="174"/>
                      </a:lnTo>
                      <a:lnTo>
                        <a:pt x="105" y="0"/>
                      </a:lnTo>
                      <a:lnTo>
                        <a:pt x="52" y="26"/>
                      </a:lnTo>
                      <a:lnTo>
                        <a:pt x="0" y="51"/>
                      </a:lnTo>
                      <a:lnTo>
                        <a:pt x="87" y="22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4" name="Freeform 1255"/>
                <p:cNvSpPr>
                  <a:spLocks/>
                </p:cNvSpPr>
                <p:nvPr/>
              </p:nvSpPr>
              <p:spPr bwMode="auto">
                <a:xfrm>
                  <a:off x="4871" y="1832"/>
                  <a:ext cx="9" cy="8"/>
                </a:xfrm>
                <a:custGeom>
                  <a:avLst/>
                  <a:gdLst>
                    <a:gd name="T0" fmla="*/ 0 w 53"/>
                    <a:gd name="T1" fmla="*/ 34 h 34"/>
                    <a:gd name="T2" fmla="*/ 53 w 53"/>
                    <a:gd name="T3" fmla="*/ 8 h 34"/>
                    <a:gd name="T4" fmla="*/ 47 w 53"/>
                    <a:gd name="T5" fmla="*/ 0 h 34"/>
                    <a:gd name="T6" fmla="*/ 0 w 53"/>
                    <a:gd name="T7" fmla="*/ 34 h 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"/>
                    <a:gd name="T13" fmla="*/ 0 h 34"/>
                    <a:gd name="T14" fmla="*/ 53 w 53"/>
                    <a:gd name="T15" fmla="*/ 34 h 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" h="34">
                      <a:moveTo>
                        <a:pt x="0" y="34"/>
                      </a:moveTo>
                      <a:lnTo>
                        <a:pt x="53" y="8"/>
                      </a:lnTo>
                      <a:lnTo>
                        <a:pt x="47" y="0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5" name="Line 1256"/>
                <p:cNvSpPr>
                  <a:spLocks noChangeShapeType="1"/>
                </p:cNvSpPr>
                <p:nvPr/>
              </p:nvSpPr>
              <p:spPr bwMode="auto">
                <a:xfrm flipH="1" flipV="1">
                  <a:off x="4879" y="1832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6" name="Freeform 1257"/>
                <p:cNvSpPr>
                  <a:spLocks/>
                </p:cNvSpPr>
                <p:nvPr/>
              </p:nvSpPr>
              <p:spPr bwMode="auto">
                <a:xfrm>
                  <a:off x="4842" y="1801"/>
                  <a:ext cx="37" cy="47"/>
                </a:xfrm>
                <a:custGeom>
                  <a:avLst/>
                  <a:gdLst>
                    <a:gd name="T0" fmla="*/ 102 w 195"/>
                    <a:gd name="T1" fmla="*/ 209 h 209"/>
                    <a:gd name="T2" fmla="*/ 148 w 195"/>
                    <a:gd name="T3" fmla="*/ 176 h 209"/>
                    <a:gd name="T4" fmla="*/ 195 w 195"/>
                    <a:gd name="T5" fmla="*/ 142 h 209"/>
                    <a:gd name="T6" fmla="*/ 93 w 195"/>
                    <a:gd name="T7" fmla="*/ 0 h 209"/>
                    <a:gd name="T8" fmla="*/ 46 w 195"/>
                    <a:gd name="T9" fmla="*/ 33 h 209"/>
                    <a:gd name="T10" fmla="*/ 0 w 195"/>
                    <a:gd name="T11" fmla="*/ 67 h 209"/>
                    <a:gd name="T12" fmla="*/ 102 w 195"/>
                    <a:gd name="T13" fmla="*/ 209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5"/>
                    <a:gd name="T22" fmla="*/ 0 h 209"/>
                    <a:gd name="T23" fmla="*/ 195 w 195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5" h="209">
                      <a:moveTo>
                        <a:pt x="102" y="209"/>
                      </a:moveTo>
                      <a:lnTo>
                        <a:pt x="148" y="176"/>
                      </a:lnTo>
                      <a:lnTo>
                        <a:pt x="195" y="142"/>
                      </a:lnTo>
                      <a:lnTo>
                        <a:pt x="93" y="0"/>
                      </a:lnTo>
                      <a:lnTo>
                        <a:pt x="46" y="33"/>
                      </a:lnTo>
                      <a:lnTo>
                        <a:pt x="0" y="67"/>
                      </a:lnTo>
                      <a:lnTo>
                        <a:pt x="102" y="2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7" name="Freeform 1258"/>
                <p:cNvSpPr>
                  <a:spLocks/>
                </p:cNvSpPr>
                <p:nvPr/>
              </p:nvSpPr>
              <p:spPr bwMode="auto">
                <a:xfrm>
                  <a:off x="4842" y="1801"/>
                  <a:ext cx="37" cy="47"/>
                </a:xfrm>
                <a:custGeom>
                  <a:avLst/>
                  <a:gdLst>
                    <a:gd name="T0" fmla="*/ 102 w 195"/>
                    <a:gd name="T1" fmla="*/ 209 h 209"/>
                    <a:gd name="T2" fmla="*/ 148 w 195"/>
                    <a:gd name="T3" fmla="*/ 176 h 209"/>
                    <a:gd name="T4" fmla="*/ 195 w 195"/>
                    <a:gd name="T5" fmla="*/ 142 h 209"/>
                    <a:gd name="T6" fmla="*/ 93 w 195"/>
                    <a:gd name="T7" fmla="*/ 0 h 209"/>
                    <a:gd name="T8" fmla="*/ 46 w 195"/>
                    <a:gd name="T9" fmla="*/ 33 h 209"/>
                    <a:gd name="T10" fmla="*/ 0 w 195"/>
                    <a:gd name="T11" fmla="*/ 67 h 209"/>
                    <a:gd name="T12" fmla="*/ 102 w 195"/>
                    <a:gd name="T13" fmla="*/ 209 h 2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5"/>
                    <a:gd name="T22" fmla="*/ 0 h 209"/>
                    <a:gd name="T23" fmla="*/ 195 w 195"/>
                    <a:gd name="T24" fmla="*/ 209 h 2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5" h="209">
                      <a:moveTo>
                        <a:pt x="102" y="209"/>
                      </a:moveTo>
                      <a:lnTo>
                        <a:pt x="148" y="176"/>
                      </a:lnTo>
                      <a:lnTo>
                        <a:pt x="195" y="142"/>
                      </a:lnTo>
                      <a:lnTo>
                        <a:pt x="93" y="0"/>
                      </a:lnTo>
                      <a:lnTo>
                        <a:pt x="46" y="33"/>
                      </a:lnTo>
                      <a:lnTo>
                        <a:pt x="0" y="67"/>
                      </a:lnTo>
                      <a:lnTo>
                        <a:pt x="102" y="209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8" name="Freeform 1259"/>
                <p:cNvSpPr>
                  <a:spLocks/>
                </p:cNvSpPr>
                <p:nvPr/>
              </p:nvSpPr>
              <p:spPr bwMode="auto">
                <a:xfrm>
                  <a:off x="4851" y="1799"/>
                  <a:ext cx="9" cy="10"/>
                </a:xfrm>
                <a:custGeom>
                  <a:avLst/>
                  <a:gdLst>
                    <a:gd name="T0" fmla="*/ 0 w 47"/>
                    <a:gd name="T1" fmla="*/ 43 h 43"/>
                    <a:gd name="T2" fmla="*/ 47 w 47"/>
                    <a:gd name="T3" fmla="*/ 10 h 43"/>
                    <a:gd name="T4" fmla="*/ 39 w 47"/>
                    <a:gd name="T5" fmla="*/ 0 h 43"/>
                    <a:gd name="T6" fmla="*/ 0 w 47"/>
                    <a:gd name="T7" fmla="*/ 43 h 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7"/>
                    <a:gd name="T13" fmla="*/ 0 h 43"/>
                    <a:gd name="T14" fmla="*/ 47 w 47"/>
                    <a:gd name="T15" fmla="*/ 43 h 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7" h="43">
                      <a:moveTo>
                        <a:pt x="0" y="43"/>
                      </a:moveTo>
                      <a:lnTo>
                        <a:pt x="47" y="10"/>
                      </a:lnTo>
                      <a:lnTo>
                        <a:pt x="39" y="0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29" name="Line 1260"/>
                <p:cNvSpPr>
                  <a:spLocks noChangeShapeType="1"/>
                </p:cNvSpPr>
                <p:nvPr/>
              </p:nvSpPr>
              <p:spPr bwMode="auto">
                <a:xfrm flipH="1" flipV="1">
                  <a:off x="4859" y="1799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0" name="Freeform 1261"/>
                <p:cNvSpPr>
                  <a:spLocks/>
                </p:cNvSpPr>
                <p:nvPr/>
              </p:nvSpPr>
              <p:spPr bwMode="auto">
                <a:xfrm>
                  <a:off x="4822" y="1776"/>
                  <a:ext cx="37" cy="42"/>
                </a:xfrm>
                <a:custGeom>
                  <a:avLst/>
                  <a:gdLst>
                    <a:gd name="T0" fmla="*/ 116 w 194"/>
                    <a:gd name="T1" fmla="*/ 192 h 192"/>
                    <a:gd name="T2" fmla="*/ 155 w 194"/>
                    <a:gd name="T3" fmla="*/ 148 h 192"/>
                    <a:gd name="T4" fmla="*/ 194 w 194"/>
                    <a:gd name="T5" fmla="*/ 105 h 192"/>
                    <a:gd name="T6" fmla="*/ 78 w 194"/>
                    <a:gd name="T7" fmla="*/ 0 h 192"/>
                    <a:gd name="T8" fmla="*/ 39 w 194"/>
                    <a:gd name="T9" fmla="*/ 43 h 192"/>
                    <a:gd name="T10" fmla="*/ 0 w 194"/>
                    <a:gd name="T11" fmla="*/ 86 h 192"/>
                    <a:gd name="T12" fmla="*/ 116 w 194"/>
                    <a:gd name="T13" fmla="*/ 192 h 1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192"/>
                    <a:gd name="T23" fmla="*/ 194 w 194"/>
                    <a:gd name="T24" fmla="*/ 192 h 1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192">
                      <a:moveTo>
                        <a:pt x="116" y="192"/>
                      </a:moveTo>
                      <a:lnTo>
                        <a:pt x="155" y="148"/>
                      </a:lnTo>
                      <a:lnTo>
                        <a:pt x="194" y="105"/>
                      </a:lnTo>
                      <a:lnTo>
                        <a:pt x="78" y="0"/>
                      </a:lnTo>
                      <a:lnTo>
                        <a:pt x="39" y="43"/>
                      </a:lnTo>
                      <a:lnTo>
                        <a:pt x="0" y="86"/>
                      </a:lnTo>
                      <a:lnTo>
                        <a:pt x="116" y="1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1" name="Freeform 1262"/>
                <p:cNvSpPr>
                  <a:spLocks/>
                </p:cNvSpPr>
                <p:nvPr/>
              </p:nvSpPr>
              <p:spPr bwMode="auto">
                <a:xfrm>
                  <a:off x="4822" y="1776"/>
                  <a:ext cx="37" cy="42"/>
                </a:xfrm>
                <a:custGeom>
                  <a:avLst/>
                  <a:gdLst>
                    <a:gd name="T0" fmla="*/ 116 w 194"/>
                    <a:gd name="T1" fmla="*/ 192 h 192"/>
                    <a:gd name="T2" fmla="*/ 155 w 194"/>
                    <a:gd name="T3" fmla="*/ 148 h 192"/>
                    <a:gd name="T4" fmla="*/ 194 w 194"/>
                    <a:gd name="T5" fmla="*/ 105 h 192"/>
                    <a:gd name="T6" fmla="*/ 78 w 194"/>
                    <a:gd name="T7" fmla="*/ 0 h 192"/>
                    <a:gd name="T8" fmla="*/ 39 w 194"/>
                    <a:gd name="T9" fmla="*/ 43 h 192"/>
                    <a:gd name="T10" fmla="*/ 0 w 194"/>
                    <a:gd name="T11" fmla="*/ 86 h 192"/>
                    <a:gd name="T12" fmla="*/ 116 w 194"/>
                    <a:gd name="T13" fmla="*/ 192 h 1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192"/>
                    <a:gd name="T23" fmla="*/ 194 w 194"/>
                    <a:gd name="T24" fmla="*/ 192 h 1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192">
                      <a:moveTo>
                        <a:pt x="116" y="192"/>
                      </a:moveTo>
                      <a:lnTo>
                        <a:pt x="155" y="148"/>
                      </a:lnTo>
                      <a:lnTo>
                        <a:pt x="194" y="105"/>
                      </a:lnTo>
                      <a:lnTo>
                        <a:pt x="78" y="0"/>
                      </a:lnTo>
                      <a:lnTo>
                        <a:pt x="39" y="43"/>
                      </a:lnTo>
                      <a:lnTo>
                        <a:pt x="0" y="86"/>
                      </a:lnTo>
                      <a:lnTo>
                        <a:pt x="116" y="19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2" name="Freeform 1263"/>
                <p:cNvSpPr>
                  <a:spLocks/>
                </p:cNvSpPr>
                <p:nvPr/>
              </p:nvSpPr>
              <p:spPr bwMode="auto">
                <a:xfrm>
                  <a:off x="4829" y="1772"/>
                  <a:ext cx="8" cy="13"/>
                </a:xfrm>
                <a:custGeom>
                  <a:avLst/>
                  <a:gdLst>
                    <a:gd name="T0" fmla="*/ 0 w 39"/>
                    <a:gd name="T1" fmla="*/ 51 h 51"/>
                    <a:gd name="T2" fmla="*/ 39 w 39"/>
                    <a:gd name="T3" fmla="*/ 8 h 51"/>
                    <a:gd name="T4" fmla="*/ 33 w 39"/>
                    <a:gd name="T5" fmla="*/ 4 h 51"/>
                    <a:gd name="T6" fmla="*/ 26 w 39"/>
                    <a:gd name="T7" fmla="*/ 0 h 51"/>
                    <a:gd name="T8" fmla="*/ 0 w 39"/>
                    <a:gd name="T9" fmla="*/ 51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51"/>
                    <a:gd name="T17" fmla="*/ 39 w 39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51">
                      <a:moveTo>
                        <a:pt x="0" y="51"/>
                      </a:moveTo>
                      <a:lnTo>
                        <a:pt x="39" y="8"/>
                      </a:lnTo>
                      <a:lnTo>
                        <a:pt x="33" y="4"/>
                      </a:lnTo>
                      <a:lnTo>
                        <a:pt x="26" y="0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3" name="Freeform 1264"/>
                <p:cNvSpPr>
                  <a:spLocks/>
                </p:cNvSpPr>
                <p:nvPr/>
              </p:nvSpPr>
              <p:spPr bwMode="auto">
                <a:xfrm>
                  <a:off x="4834" y="1772"/>
                  <a:ext cx="3" cy="4"/>
                </a:xfrm>
                <a:custGeom>
                  <a:avLst/>
                  <a:gdLst>
                    <a:gd name="T0" fmla="*/ 13 w 13"/>
                    <a:gd name="T1" fmla="*/ 8 h 8"/>
                    <a:gd name="T2" fmla="*/ 7 w 13"/>
                    <a:gd name="T3" fmla="*/ 4 h 8"/>
                    <a:gd name="T4" fmla="*/ 0 w 13"/>
                    <a:gd name="T5" fmla="*/ 0 h 8"/>
                    <a:gd name="T6" fmla="*/ 0 60000 65536"/>
                    <a:gd name="T7" fmla="*/ 0 60000 65536"/>
                    <a:gd name="T8" fmla="*/ 0 60000 65536"/>
                    <a:gd name="T9" fmla="*/ 0 w 13"/>
                    <a:gd name="T10" fmla="*/ 0 h 8"/>
                    <a:gd name="T11" fmla="*/ 13 w 13"/>
                    <a:gd name="T12" fmla="*/ 8 h 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" h="8">
                      <a:moveTo>
                        <a:pt x="13" y="8"/>
                      </a:moveTo>
                      <a:lnTo>
                        <a:pt x="7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4" name="Freeform 1265"/>
                <p:cNvSpPr>
                  <a:spLocks/>
                </p:cNvSpPr>
                <p:nvPr/>
              </p:nvSpPr>
              <p:spPr bwMode="auto">
                <a:xfrm>
                  <a:off x="4801" y="1758"/>
                  <a:ext cx="33" cy="38"/>
                </a:xfrm>
                <a:custGeom>
                  <a:avLst/>
                  <a:gdLst>
                    <a:gd name="T0" fmla="*/ 126 w 179"/>
                    <a:gd name="T1" fmla="*/ 168 h 168"/>
                    <a:gd name="T2" fmla="*/ 153 w 179"/>
                    <a:gd name="T3" fmla="*/ 117 h 168"/>
                    <a:gd name="T4" fmla="*/ 179 w 179"/>
                    <a:gd name="T5" fmla="*/ 66 h 168"/>
                    <a:gd name="T6" fmla="*/ 53 w 179"/>
                    <a:gd name="T7" fmla="*/ 0 h 168"/>
                    <a:gd name="T8" fmla="*/ 26 w 179"/>
                    <a:gd name="T9" fmla="*/ 51 h 168"/>
                    <a:gd name="T10" fmla="*/ 0 w 179"/>
                    <a:gd name="T11" fmla="*/ 103 h 168"/>
                    <a:gd name="T12" fmla="*/ 126 w 179"/>
                    <a:gd name="T13" fmla="*/ 168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9"/>
                    <a:gd name="T22" fmla="*/ 0 h 168"/>
                    <a:gd name="T23" fmla="*/ 179 w 17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9" h="168">
                      <a:moveTo>
                        <a:pt x="126" y="168"/>
                      </a:moveTo>
                      <a:lnTo>
                        <a:pt x="153" y="117"/>
                      </a:lnTo>
                      <a:lnTo>
                        <a:pt x="179" y="66"/>
                      </a:lnTo>
                      <a:lnTo>
                        <a:pt x="53" y="0"/>
                      </a:lnTo>
                      <a:lnTo>
                        <a:pt x="26" y="51"/>
                      </a:lnTo>
                      <a:lnTo>
                        <a:pt x="0" y="103"/>
                      </a:lnTo>
                      <a:lnTo>
                        <a:pt x="126" y="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5" name="Freeform 1266"/>
                <p:cNvSpPr>
                  <a:spLocks/>
                </p:cNvSpPr>
                <p:nvPr/>
              </p:nvSpPr>
              <p:spPr bwMode="auto">
                <a:xfrm>
                  <a:off x="4801" y="1758"/>
                  <a:ext cx="33" cy="38"/>
                </a:xfrm>
                <a:custGeom>
                  <a:avLst/>
                  <a:gdLst>
                    <a:gd name="T0" fmla="*/ 126 w 179"/>
                    <a:gd name="T1" fmla="*/ 168 h 168"/>
                    <a:gd name="T2" fmla="*/ 153 w 179"/>
                    <a:gd name="T3" fmla="*/ 117 h 168"/>
                    <a:gd name="T4" fmla="*/ 179 w 179"/>
                    <a:gd name="T5" fmla="*/ 66 h 168"/>
                    <a:gd name="T6" fmla="*/ 53 w 179"/>
                    <a:gd name="T7" fmla="*/ 0 h 168"/>
                    <a:gd name="T8" fmla="*/ 26 w 179"/>
                    <a:gd name="T9" fmla="*/ 51 h 168"/>
                    <a:gd name="T10" fmla="*/ 0 w 179"/>
                    <a:gd name="T11" fmla="*/ 103 h 168"/>
                    <a:gd name="T12" fmla="*/ 126 w 179"/>
                    <a:gd name="T13" fmla="*/ 168 h 16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9"/>
                    <a:gd name="T22" fmla="*/ 0 h 168"/>
                    <a:gd name="T23" fmla="*/ 179 w 179"/>
                    <a:gd name="T24" fmla="*/ 168 h 16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9" h="168">
                      <a:moveTo>
                        <a:pt x="126" y="168"/>
                      </a:moveTo>
                      <a:lnTo>
                        <a:pt x="153" y="117"/>
                      </a:lnTo>
                      <a:lnTo>
                        <a:pt x="179" y="66"/>
                      </a:lnTo>
                      <a:lnTo>
                        <a:pt x="53" y="0"/>
                      </a:lnTo>
                      <a:lnTo>
                        <a:pt x="26" y="51"/>
                      </a:lnTo>
                      <a:lnTo>
                        <a:pt x="0" y="103"/>
                      </a:lnTo>
                      <a:lnTo>
                        <a:pt x="126" y="16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6" name="Freeform 1267"/>
                <p:cNvSpPr>
                  <a:spLocks/>
                </p:cNvSpPr>
                <p:nvPr/>
              </p:nvSpPr>
              <p:spPr bwMode="auto">
                <a:xfrm>
                  <a:off x="4805" y="1757"/>
                  <a:ext cx="5" cy="12"/>
                </a:xfrm>
                <a:custGeom>
                  <a:avLst/>
                  <a:gdLst>
                    <a:gd name="T0" fmla="*/ 0 w 27"/>
                    <a:gd name="T1" fmla="*/ 56 h 56"/>
                    <a:gd name="T2" fmla="*/ 27 w 27"/>
                    <a:gd name="T3" fmla="*/ 5 h 56"/>
                    <a:gd name="T4" fmla="*/ 21 w 27"/>
                    <a:gd name="T5" fmla="*/ 2 h 56"/>
                    <a:gd name="T6" fmla="*/ 9 w 27"/>
                    <a:gd name="T7" fmla="*/ 0 h 56"/>
                    <a:gd name="T8" fmla="*/ 0 w 27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56"/>
                    <a:gd name="T17" fmla="*/ 27 w 27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56">
                      <a:moveTo>
                        <a:pt x="0" y="56"/>
                      </a:moveTo>
                      <a:lnTo>
                        <a:pt x="27" y="5"/>
                      </a:lnTo>
                      <a:lnTo>
                        <a:pt x="21" y="2"/>
                      </a:lnTo>
                      <a:lnTo>
                        <a:pt x="9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7" name="Freeform 1268"/>
                <p:cNvSpPr>
                  <a:spLocks/>
                </p:cNvSpPr>
                <p:nvPr/>
              </p:nvSpPr>
              <p:spPr bwMode="auto">
                <a:xfrm>
                  <a:off x="4808" y="1757"/>
                  <a:ext cx="2" cy="1"/>
                </a:xfrm>
                <a:custGeom>
                  <a:avLst/>
                  <a:gdLst>
                    <a:gd name="T0" fmla="*/ 18 w 18"/>
                    <a:gd name="T1" fmla="*/ 5 h 5"/>
                    <a:gd name="T2" fmla="*/ 12 w 18"/>
                    <a:gd name="T3" fmla="*/ 2 h 5"/>
                    <a:gd name="T4" fmla="*/ 0 w 18"/>
                    <a:gd name="T5" fmla="*/ 0 h 5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5"/>
                    <a:gd name="T11" fmla="*/ 18 w 18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5">
                      <a:moveTo>
                        <a:pt x="18" y="5"/>
                      </a:moveTo>
                      <a:lnTo>
                        <a:pt x="12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8" name="Freeform 1269"/>
                <p:cNvSpPr>
                  <a:spLocks/>
                </p:cNvSpPr>
                <p:nvPr/>
              </p:nvSpPr>
              <p:spPr bwMode="auto">
                <a:xfrm>
                  <a:off x="4779" y="1752"/>
                  <a:ext cx="29" cy="30"/>
                </a:xfrm>
                <a:custGeom>
                  <a:avLst/>
                  <a:gdLst>
                    <a:gd name="T0" fmla="*/ 130 w 148"/>
                    <a:gd name="T1" fmla="*/ 134 h 134"/>
                    <a:gd name="T2" fmla="*/ 139 w 148"/>
                    <a:gd name="T3" fmla="*/ 77 h 134"/>
                    <a:gd name="T4" fmla="*/ 148 w 148"/>
                    <a:gd name="T5" fmla="*/ 21 h 134"/>
                    <a:gd name="T6" fmla="*/ 18 w 148"/>
                    <a:gd name="T7" fmla="*/ 0 h 134"/>
                    <a:gd name="T8" fmla="*/ 9 w 148"/>
                    <a:gd name="T9" fmla="*/ 56 h 134"/>
                    <a:gd name="T10" fmla="*/ 0 w 148"/>
                    <a:gd name="T11" fmla="*/ 113 h 134"/>
                    <a:gd name="T12" fmla="*/ 130 w 148"/>
                    <a:gd name="T13" fmla="*/ 134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34"/>
                    <a:gd name="T23" fmla="*/ 148 w 148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34">
                      <a:moveTo>
                        <a:pt x="130" y="134"/>
                      </a:moveTo>
                      <a:lnTo>
                        <a:pt x="139" y="77"/>
                      </a:lnTo>
                      <a:lnTo>
                        <a:pt x="148" y="21"/>
                      </a:lnTo>
                      <a:lnTo>
                        <a:pt x="18" y="0"/>
                      </a:lnTo>
                      <a:lnTo>
                        <a:pt x="9" y="56"/>
                      </a:lnTo>
                      <a:lnTo>
                        <a:pt x="0" y="113"/>
                      </a:lnTo>
                      <a:lnTo>
                        <a:pt x="130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39" name="Freeform 1270"/>
                <p:cNvSpPr>
                  <a:spLocks/>
                </p:cNvSpPr>
                <p:nvPr/>
              </p:nvSpPr>
              <p:spPr bwMode="auto">
                <a:xfrm>
                  <a:off x="4779" y="1752"/>
                  <a:ext cx="29" cy="30"/>
                </a:xfrm>
                <a:custGeom>
                  <a:avLst/>
                  <a:gdLst>
                    <a:gd name="T0" fmla="*/ 130 w 148"/>
                    <a:gd name="T1" fmla="*/ 134 h 134"/>
                    <a:gd name="T2" fmla="*/ 139 w 148"/>
                    <a:gd name="T3" fmla="*/ 77 h 134"/>
                    <a:gd name="T4" fmla="*/ 148 w 148"/>
                    <a:gd name="T5" fmla="*/ 21 h 134"/>
                    <a:gd name="T6" fmla="*/ 18 w 148"/>
                    <a:gd name="T7" fmla="*/ 0 h 134"/>
                    <a:gd name="T8" fmla="*/ 9 w 148"/>
                    <a:gd name="T9" fmla="*/ 56 h 134"/>
                    <a:gd name="T10" fmla="*/ 0 w 148"/>
                    <a:gd name="T11" fmla="*/ 113 h 134"/>
                    <a:gd name="T12" fmla="*/ 130 w 148"/>
                    <a:gd name="T13" fmla="*/ 134 h 1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134"/>
                    <a:gd name="T23" fmla="*/ 148 w 148"/>
                    <a:gd name="T24" fmla="*/ 134 h 1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134">
                      <a:moveTo>
                        <a:pt x="130" y="134"/>
                      </a:moveTo>
                      <a:lnTo>
                        <a:pt x="139" y="77"/>
                      </a:lnTo>
                      <a:lnTo>
                        <a:pt x="148" y="21"/>
                      </a:lnTo>
                      <a:lnTo>
                        <a:pt x="18" y="0"/>
                      </a:lnTo>
                      <a:lnTo>
                        <a:pt x="9" y="56"/>
                      </a:lnTo>
                      <a:lnTo>
                        <a:pt x="0" y="113"/>
                      </a:lnTo>
                      <a:lnTo>
                        <a:pt x="130" y="13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0" name="Freeform 1271"/>
                <p:cNvSpPr>
                  <a:spLocks/>
                </p:cNvSpPr>
                <p:nvPr/>
              </p:nvSpPr>
              <p:spPr bwMode="auto">
                <a:xfrm>
                  <a:off x="4779" y="1752"/>
                  <a:ext cx="4" cy="13"/>
                </a:xfrm>
                <a:custGeom>
                  <a:avLst/>
                  <a:gdLst>
                    <a:gd name="T0" fmla="*/ 9 w 18"/>
                    <a:gd name="T1" fmla="*/ 57 h 57"/>
                    <a:gd name="T2" fmla="*/ 18 w 18"/>
                    <a:gd name="T3" fmla="*/ 1 h 57"/>
                    <a:gd name="T4" fmla="*/ 13 w 18"/>
                    <a:gd name="T5" fmla="*/ 0 h 57"/>
                    <a:gd name="T6" fmla="*/ 0 w 18"/>
                    <a:gd name="T7" fmla="*/ 1 h 57"/>
                    <a:gd name="T8" fmla="*/ 9 w 18"/>
                    <a:gd name="T9" fmla="*/ 57 h 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57"/>
                    <a:gd name="T17" fmla="*/ 18 w 18"/>
                    <a:gd name="T18" fmla="*/ 57 h 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57">
                      <a:moveTo>
                        <a:pt x="9" y="57"/>
                      </a:moveTo>
                      <a:lnTo>
                        <a:pt x="18" y="1"/>
                      </a:lnTo>
                      <a:lnTo>
                        <a:pt x="13" y="0"/>
                      </a:lnTo>
                      <a:lnTo>
                        <a:pt x="0" y="1"/>
                      </a:lnTo>
                      <a:lnTo>
                        <a:pt x="9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1" name="Freeform 1272"/>
                <p:cNvSpPr>
                  <a:spLocks/>
                </p:cNvSpPr>
                <p:nvPr/>
              </p:nvSpPr>
              <p:spPr bwMode="auto">
                <a:xfrm>
                  <a:off x="4779" y="1752"/>
                  <a:ext cx="4" cy="2"/>
                </a:xfrm>
                <a:custGeom>
                  <a:avLst/>
                  <a:gdLst>
                    <a:gd name="T0" fmla="*/ 18 w 18"/>
                    <a:gd name="T1" fmla="*/ 1 h 1"/>
                    <a:gd name="T2" fmla="*/ 13 w 18"/>
                    <a:gd name="T3" fmla="*/ 0 h 1"/>
                    <a:gd name="T4" fmla="*/ 0 w 1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1"/>
                    <a:gd name="T11" fmla="*/ 18 w 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1">
                      <a:moveTo>
                        <a:pt x="18" y="1"/>
                      </a:moveTo>
                      <a:lnTo>
                        <a:pt x="13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2" name="Freeform 1273"/>
                <p:cNvSpPr>
                  <a:spLocks/>
                </p:cNvSpPr>
                <p:nvPr/>
              </p:nvSpPr>
              <p:spPr bwMode="auto">
                <a:xfrm>
                  <a:off x="4483" y="1752"/>
                  <a:ext cx="11" cy="25"/>
                </a:xfrm>
                <a:custGeom>
                  <a:avLst/>
                  <a:gdLst>
                    <a:gd name="T0" fmla="*/ 58 w 58"/>
                    <a:gd name="T1" fmla="*/ 57 h 115"/>
                    <a:gd name="T2" fmla="*/ 58 w 58"/>
                    <a:gd name="T3" fmla="*/ 115 h 115"/>
                    <a:gd name="T4" fmla="*/ 44 w 58"/>
                    <a:gd name="T5" fmla="*/ 114 h 115"/>
                    <a:gd name="T6" fmla="*/ 32 w 58"/>
                    <a:gd name="T7" fmla="*/ 109 h 115"/>
                    <a:gd name="T8" fmla="*/ 22 w 58"/>
                    <a:gd name="T9" fmla="*/ 103 h 115"/>
                    <a:gd name="T10" fmla="*/ 12 w 58"/>
                    <a:gd name="T11" fmla="*/ 93 h 115"/>
                    <a:gd name="T12" fmla="*/ 6 w 58"/>
                    <a:gd name="T13" fmla="*/ 83 h 115"/>
                    <a:gd name="T14" fmla="*/ 1 w 58"/>
                    <a:gd name="T15" fmla="*/ 71 h 115"/>
                    <a:gd name="T16" fmla="*/ 0 w 58"/>
                    <a:gd name="T17" fmla="*/ 57 h 115"/>
                    <a:gd name="T18" fmla="*/ 1 w 58"/>
                    <a:gd name="T19" fmla="*/ 44 h 115"/>
                    <a:gd name="T20" fmla="*/ 6 w 58"/>
                    <a:gd name="T21" fmla="*/ 32 h 115"/>
                    <a:gd name="T22" fmla="*/ 12 w 58"/>
                    <a:gd name="T23" fmla="*/ 22 h 115"/>
                    <a:gd name="T24" fmla="*/ 22 w 58"/>
                    <a:gd name="T25" fmla="*/ 12 h 115"/>
                    <a:gd name="T26" fmla="*/ 32 w 58"/>
                    <a:gd name="T27" fmla="*/ 5 h 115"/>
                    <a:gd name="T28" fmla="*/ 44 w 58"/>
                    <a:gd name="T29" fmla="*/ 1 h 115"/>
                    <a:gd name="T30" fmla="*/ 58 w 58"/>
                    <a:gd name="T31" fmla="*/ 0 h 115"/>
                    <a:gd name="T32" fmla="*/ 58 w 58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"/>
                    <a:gd name="T52" fmla="*/ 0 h 115"/>
                    <a:gd name="T53" fmla="*/ 58 w 58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" h="115">
                      <a:moveTo>
                        <a:pt x="58" y="57"/>
                      </a:moveTo>
                      <a:lnTo>
                        <a:pt x="58" y="115"/>
                      </a:lnTo>
                      <a:lnTo>
                        <a:pt x="44" y="114"/>
                      </a:lnTo>
                      <a:lnTo>
                        <a:pt x="32" y="109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6" y="83"/>
                      </a:lnTo>
                      <a:lnTo>
                        <a:pt x="1" y="71"/>
                      </a:lnTo>
                      <a:lnTo>
                        <a:pt x="0" y="57"/>
                      </a:lnTo>
                      <a:lnTo>
                        <a:pt x="1" y="44"/>
                      </a:lnTo>
                      <a:lnTo>
                        <a:pt x="6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5"/>
                      </a:lnTo>
                      <a:lnTo>
                        <a:pt x="44" y="1"/>
                      </a:lnTo>
                      <a:lnTo>
                        <a:pt x="58" y="0"/>
                      </a:lnTo>
                      <a:lnTo>
                        <a:pt x="58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3" name="Freeform 1274"/>
                <p:cNvSpPr>
                  <a:spLocks/>
                </p:cNvSpPr>
                <p:nvPr/>
              </p:nvSpPr>
              <p:spPr bwMode="auto">
                <a:xfrm>
                  <a:off x="4483" y="1752"/>
                  <a:ext cx="11" cy="25"/>
                </a:xfrm>
                <a:custGeom>
                  <a:avLst/>
                  <a:gdLst>
                    <a:gd name="T0" fmla="*/ 58 w 58"/>
                    <a:gd name="T1" fmla="*/ 115 h 115"/>
                    <a:gd name="T2" fmla="*/ 44 w 58"/>
                    <a:gd name="T3" fmla="*/ 114 h 115"/>
                    <a:gd name="T4" fmla="*/ 32 w 58"/>
                    <a:gd name="T5" fmla="*/ 109 h 115"/>
                    <a:gd name="T6" fmla="*/ 22 w 58"/>
                    <a:gd name="T7" fmla="*/ 103 h 115"/>
                    <a:gd name="T8" fmla="*/ 12 w 58"/>
                    <a:gd name="T9" fmla="*/ 93 h 115"/>
                    <a:gd name="T10" fmla="*/ 6 w 58"/>
                    <a:gd name="T11" fmla="*/ 83 h 115"/>
                    <a:gd name="T12" fmla="*/ 1 w 58"/>
                    <a:gd name="T13" fmla="*/ 71 h 115"/>
                    <a:gd name="T14" fmla="*/ 0 w 58"/>
                    <a:gd name="T15" fmla="*/ 57 h 115"/>
                    <a:gd name="T16" fmla="*/ 1 w 58"/>
                    <a:gd name="T17" fmla="*/ 44 h 115"/>
                    <a:gd name="T18" fmla="*/ 6 w 58"/>
                    <a:gd name="T19" fmla="*/ 32 h 115"/>
                    <a:gd name="T20" fmla="*/ 12 w 58"/>
                    <a:gd name="T21" fmla="*/ 22 h 115"/>
                    <a:gd name="T22" fmla="*/ 22 w 58"/>
                    <a:gd name="T23" fmla="*/ 12 h 115"/>
                    <a:gd name="T24" fmla="*/ 32 w 58"/>
                    <a:gd name="T25" fmla="*/ 5 h 115"/>
                    <a:gd name="T26" fmla="*/ 44 w 58"/>
                    <a:gd name="T27" fmla="*/ 1 h 115"/>
                    <a:gd name="T28" fmla="*/ 58 w 58"/>
                    <a:gd name="T29" fmla="*/ 0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115"/>
                    <a:gd name="T47" fmla="*/ 58 w 58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115">
                      <a:moveTo>
                        <a:pt x="58" y="115"/>
                      </a:moveTo>
                      <a:lnTo>
                        <a:pt x="44" y="114"/>
                      </a:lnTo>
                      <a:lnTo>
                        <a:pt x="32" y="109"/>
                      </a:lnTo>
                      <a:lnTo>
                        <a:pt x="22" y="103"/>
                      </a:lnTo>
                      <a:lnTo>
                        <a:pt x="12" y="93"/>
                      </a:lnTo>
                      <a:lnTo>
                        <a:pt x="6" y="83"/>
                      </a:lnTo>
                      <a:lnTo>
                        <a:pt x="1" y="71"/>
                      </a:lnTo>
                      <a:lnTo>
                        <a:pt x="0" y="57"/>
                      </a:lnTo>
                      <a:lnTo>
                        <a:pt x="1" y="44"/>
                      </a:lnTo>
                      <a:lnTo>
                        <a:pt x="6" y="32"/>
                      </a:lnTo>
                      <a:lnTo>
                        <a:pt x="12" y="22"/>
                      </a:lnTo>
                      <a:lnTo>
                        <a:pt x="22" y="12"/>
                      </a:lnTo>
                      <a:lnTo>
                        <a:pt x="32" y="5"/>
                      </a:lnTo>
                      <a:lnTo>
                        <a:pt x="44" y="1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4" name="Freeform 1275"/>
                <p:cNvSpPr>
                  <a:spLocks/>
                </p:cNvSpPr>
                <p:nvPr/>
              </p:nvSpPr>
              <p:spPr bwMode="auto">
                <a:xfrm>
                  <a:off x="4494" y="1752"/>
                  <a:ext cx="287" cy="25"/>
                </a:xfrm>
                <a:custGeom>
                  <a:avLst/>
                  <a:gdLst>
                    <a:gd name="T0" fmla="*/ 0 w 1528"/>
                    <a:gd name="T1" fmla="*/ 0 h 115"/>
                    <a:gd name="T2" fmla="*/ 0 w 1528"/>
                    <a:gd name="T3" fmla="*/ 57 h 115"/>
                    <a:gd name="T4" fmla="*/ 0 w 1528"/>
                    <a:gd name="T5" fmla="*/ 115 h 115"/>
                    <a:gd name="T6" fmla="*/ 1528 w 1528"/>
                    <a:gd name="T7" fmla="*/ 115 h 115"/>
                    <a:gd name="T8" fmla="*/ 1528 w 1528"/>
                    <a:gd name="T9" fmla="*/ 57 h 115"/>
                    <a:gd name="T10" fmla="*/ 1528 w 1528"/>
                    <a:gd name="T11" fmla="*/ 0 h 115"/>
                    <a:gd name="T12" fmla="*/ 0 w 1528"/>
                    <a:gd name="T13" fmla="*/ 0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8"/>
                    <a:gd name="T22" fmla="*/ 0 h 115"/>
                    <a:gd name="T23" fmla="*/ 1528 w 1528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8" h="115">
                      <a:moveTo>
                        <a:pt x="0" y="0"/>
                      </a:move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1528" y="115"/>
                      </a:lnTo>
                      <a:lnTo>
                        <a:pt x="1528" y="57"/>
                      </a:lnTo>
                      <a:lnTo>
                        <a:pt x="152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5" name="Freeform 1276"/>
                <p:cNvSpPr>
                  <a:spLocks/>
                </p:cNvSpPr>
                <p:nvPr/>
              </p:nvSpPr>
              <p:spPr bwMode="auto">
                <a:xfrm>
                  <a:off x="4494" y="1752"/>
                  <a:ext cx="287" cy="25"/>
                </a:xfrm>
                <a:custGeom>
                  <a:avLst/>
                  <a:gdLst>
                    <a:gd name="T0" fmla="*/ 0 w 1528"/>
                    <a:gd name="T1" fmla="*/ 0 h 115"/>
                    <a:gd name="T2" fmla="*/ 0 w 1528"/>
                    <a:gd name="T3" fmla="*/ 57 h 115"/>
                    <a:gd name="T4" fmla="*/ 0 w 1528"/>
                    <a:gd name="T5" fmla="*/ 115 h 115"/>
                    <a:gd name="T6" fmla="*/ 1528 w 1528"/>
                    <a:gd name="T7" fmla="*/ 115 h 115"/>
                    <a:gd name="T8" fmla="*/ 1528 w 1528"/>
                    <a:gd name="T9" fmla="*/ 57 h 115"/>
                    <a:gd name="T10" fmla="*/ 1528 w 1528"/>
                    <a:gd name="T11" fmla="*/ 0 h 115"/>
                    <a:gd name="T12" fmla="*/ 0 w 1528"/>
                    <a:gd name="T13" fmla="*/ 0 h 1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28"/>
                    <a:gd name="T22" fmla="*/ 0 h 115"/>
                    <a:gd name="T23" fmla="*/ 1528 w 1528"/>
                    <a:gd name="T24" fmla="*/ 115 h 1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28" h="115">
                      <a:moveTo>
                        <a:pt x="0" y="0"/>
                      </a:moveTo>
                      <a:lnTo>
                        <a:pt x="0" y="57"/>
                      </a:lnTo>
                      <a:lnTo>
                        <a:pt x="0" y="115"/>
                      </a:lnTo>
                      <a:lnTo>
                        <a:pt x="1528" y="115"/>
                      </a:lnTo>
                      <a:lnTo>
                        <a:pt x="1528" y="57"/>
                      </a:lnTo>
                      <a:lnTo>
                        <a:pt x="152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6" name="Freeform 1277"/>
                <p:cNvSpPr>
                  <a:spLocks/>
                </p:cNvSpPr>
                <p:nvPr/>
              </p:nvSpPr>
              <p:spPr bwMode="auto">
                <a:xfrm>
                  <a:off x="4781" y="1752"/>
                  <a:ext cx="11" cy="25"/>
                </a:xfrm>
                <a:custGeom>
                  <a:avLst/>
                  <a:gdLst>
                    <a:gd name="T0" fmla="*/ 0 w 58"/>
                    <a:gd name="T1" fmla="*/ 57 h 115"/>
                    <a:gd name="T2" fmla="*/ 0 w 58"/>
                    <a:gd name="T3" fmla="*/ 0 h 115"/>
                    <a:gd name="T4" fmla="*/ 14 w 58"/>
                    <a:gd name="T5" fmla="*/ 1 h 115"/>
                    <a:gd name="T6" fmla="*/ 26 w 58"/>
                    <a:gd name="T7" fmla="*/ 5 h 115"/>
                    <a:gd name="T8" fmla="*/ 36 w 58"/>
                    <a:gd name="T9" fmla="*/ 12 h 115"/>
                    <a:gd name="T10" fmla="*/ 46 w 58"/>
                    <a:gd name="T11" fmla="*/ 22 h 115"/>
                    <a:gd name="T12" fmla="*/ 52 w 58"/>
                    <a:gd name="T13" fmla="*/ 32 h 115"/>
                    <a:gd name="T14" fmla="*/ 57 w 58"/>
                    <a:gd name="T15" fmla="*/ 44 h 115"/>
                    <a:gd name="T16" fmla="*/ 58 w 58"/>
                    <a:gd name="T17" fmla="*/ 57 h 115"/>
                    <a:gd name="T18" fmla="*/ 57 w 58"/>
                    <a:gd name="T19" fmla="*/ 71 h 115"/>
                    <a:gd name="T20" fmla="*/ 52 w 58"/>
                    <a:gd name="T21" fmla="*/ 83 h 115"/>
                    <a:gd name="T22" fmla="*/ 46 w 58"/>
                    <a:gd name="T23" fmla="*/ 93 h 115"/>
                    <a:gd name="T24" fmla="*/ 36 w 58"/>
                    <a:gd name="T25" fmla="*/ 103 h 115"/>
                    <a:gd name="T26" fmla="*/ 26 w 58"/>
                    <a:gd name="T27" fmla="*/ 109 h 115"/>
                    <a:gd name="T28" fmla="*/ 14 w 58"/>
                    <a:gd name="T29" fmla="*/ 114 h 115"/>
                    <a:gd name="T30" fmla="*/ 0 w 58"/>
                    <a:gd name="T31" fmla="*/ 115 h 115"/>
                    <a:gd name="T32" fmla="*/ 0 w 58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"/>
                    <a:gd name="T52" fmla="*/ 0 h 115"/>
                    <a:gd name="T53" fmla="*/ 58 w 58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" h="115">
                      <a:moveTo>
                        <a:pt x="0" y="57"/>
                      </a:moveTo>
                      <a:lnTo>
                        <a:pt x="0" y="0"/>
                      </a:lnTo>
                      <a:lnTo>
                        <a:pt x="14" y="1"/>
                      </a:lnTo>
                      <a:lnTo>
                        <a:pt x="26" y="5"/>
                      </a:lnTo>
                      <a:lnTo>
                        <a:pt x="36" y="12"/>
                      </a:lnTo>
                      <a:lnTo>
                        <a:pt x="46" y="22"/>
                      </a:lnTo>
                      <a:lnTo>
                        <a:pt x="52" y="32"/>
                      </a:lnTo>
                      <a:lnTo>
                        <a:pt x="57" y="44"/>
                      </a:lnTo>
                      <a:lnTo>
                        <a:pt x="58" y="57"/>
                      </a:lnTo>
                      <a:lnTo>
                        <a:pt x="57" y="71"/>
                      </a:lnTo>
                      <a:lnTo>
                        <a:pt x="52" y="83"/>
                      </a:lnTo>
                      <a:lnTo>
                        <a:pt x="46" y="93"/>
                      </a:lnTo>
                      <a:lnTo>
                        <a:pt x="36" y="103"/>
                      </a:lnTo>
                      <a:lnTo>
                        <a:pt x="26" y="109"/>
                      </a:lnTo>
                      <a:lnTo>
                        <a:pt x="14" y="114"/>
                      </a:lnTo>
                      <a:lnTo>
                        <a:pt x="0" y="115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7" name="Freeform 1278"/>
                <p:cNvSpPr>
                  <a:spLocks/>
                </p:cNvSpPr>
                <p:nvPr/>
              </p:nvSpPr>
              <p:spPr bwMode="auto">
                <a:xfrm>
                  <a:off x="4781" y="1752"/>
                  <a:ext cx="11" cy="25"/>
                </a:xfrm>
                <a:custGeom>
                  <a:avLst/>
                  <a:gdLst>
                    <a:gd name="T0" fmla="*/ 0 w 58"/>
                    <a:gd name="T1" fmla="*/ 0 h 115"/>
                    <a:gd name="T2" fmla="*/ 14 w 58"/>
                    <a:gd name="T3" fmla="*/ 1 h 115"/>
                    <a:gd name="T4" fmla="*/ 26 w 58"/>
                    <a:gd name="T5" fmla="*/ 5 h 115"/>
                    <a:gd name="T6" fmla="*/ 36 w 58"/>
                    <a:gd name="T7" fmla="*/ 12 h 115"/>
                    <a:gd name="T8" fmla="*/ 46 w 58"/>
                    <a:gd name="T9" fmla="*/ 22 h 115"/>
                    <a:gd name="T10" fmla="*/ 52 w 58"/>
                    <a:gd name="T11" fmla="*/ 32 h 115"/>
                    <a:gd name="T12" fmla="*/ 57 w 58"/>
                    <a:gd name="T13" fmla="*/ 44 h 115"/>
                    <a:gd name="T14" fmla="*/ 58 w 58"/>
                    <a:gd name="T15" fmla="*/ 57 h 115"/>
                    <a:gd name="T16" fmla="*/ 57 w 58"/>
                    <a:gd name="T17" fmla="*/ 71 h 115"/>
                    <a:gd name="T18" fmla="*/ 52 w 58"/>
                    <a:gd name="T19" fmla="*/ 83 h 115"/>
                    <a:gd name="T20" fmla="*/ 46 w 58"/>
                    <a:gd name="T21" fmla="*/ 93 h 115"/>
                    <a:gd name="T22" fmla="*/ 36 w 58"/>
                    <a:gd name="T23" fmla="*/ 103 h 115"/>
                    <a:gd name="T24" fmla="*/ 26 w 58"/>
                    <a:gd name="T25" fmla="*/ 109 h 115"/>
                    <a:gd name="T26" fmla="*/ 14 w 58"/>
                    <a:gd name="T27" fmla="*/ 114 h 115"/>
                    <a:gd name="T28" fmla="*/ 0 w 58"/>
                    <a:gd name="T29" fmla="*/ 115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8"/>
                    <a:gd name="T46" fmla="*/ 0 h 115"/>
                    <a:gd name="T47" fmla="*/ 58 w 58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8" h="115">
                      <a:moveTo>
                        <a:pt x="0" y="0"/>
                      </a:moveTo>
                      <a:lnTo>
                        <a:pt x="14" y="1"/>
                      </a:lnTo>
                      <a:lnTo>
                        <a:pt x="26" y="5"/>
                      </a:lnTo>
                      <a:lnTo>
                        <a:pt x="36" y="12"/>
                      </a:lnTo>
                      <a:lnTo>
                        <a:pt x="46" y="22"/>
                      </a:lnTo>
                      <a:lnTo>
                        <a:pt x="52" y="32"/>
                      </a:lnTo>
                      <a:lnTo>
                        <a:pt x="57" y="44"/>
                      </a:lnTo>
                      <a:lnTo>
                        <a:pt x="58" y="57"/>
                      </a:lnTo>
                      <a:lnTo>
                        <a:pt x="57" y="71"/>
                      </a:lnTo>
                      <a:lnTo>
                        <a:pt x="52" y="83"/>
                      </a:lnTo>
                      <a:lnTo>
                        <a:pt x="46" y="93"/>
                      </a:lnTo>
                      <a:lnTo>
                        <a:pt x="36" y="103"/>
                      </a:lnTo>
                      <a:lnTo>
                        <a:pt x="26" y="109"/>
                      </a:lnTo>
                      <a:lnTo>
                        <a:pt x="14" y="11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8" name="Freeform 1379"/>
                <p:cNvSpPr>
                  <a:spLocks/>
                </p:cNvSpPr>
                <p:nvPr/>
              </p:nvSpPr>
              <p:spPr bwMode="auto">
                <a:xfrm>
                  <a:off x="3480" y="2144"/>
                  <a:ext cx="21" cy="19"/>
                </a:xfrm>
                <a:custGeom>
                  <a:avLst/>
                  <a:gdLst>
                    <a:gd name="T0" fmla="*/ 58 w 110"/>
                    <a:gd name="T1" fmla="*/ 58 h 82"/>
                    <a:gd name="T2" fmla="*/ 6 w 110"/>
                    <a:gd name="T3" fmla="*/ 82 h 82"/>
                    <a:gd name="T4" fmla="*/ 1 w 110"/>
                    <a:gd name="T5" fmla="*/ 70 h 82"/>
                    <a:gd name="T6" fmla="*/ 0 w 110"/>
                    <a:gd name="T7" fmla="*/ 57 h 82"/>
                    <a:gd name="T8" fmla="*/ 2 w 110"/>
                    <a:gd name="T9" fmla="*/ 43 h 82"/>
                    <a:gd name="T10" fmla="*/ 7 w 110"/>
                    <a:gd name="T11" fmla="*/ 31 h 82"/>
                    <a:gd name="T12" fmla="*/ 13 w 110"/>
                    <a:gd name="T13" fmla="*/ 21 h 82"/>
                    <a:gd name="T14" fmla="*/ 22 w 110"/>
                    <a:gd name="T15" fmla="*/ 12 h 82"/>
                    <a:gd name="T16" fmla="*/ 33 w 110"/>
                    <a:gd name="T17" fmla="*/ 6 h 82"/>
                    <a:gd name="T18" fmla="*/ 45 w 110"/>
                    <a:gd name="T19" fmla="*/ 1 h 82"/>
                    <a:gd name="T20" fmla="*/ 59 w 110"/>
                    <a:gd name="T21" fmla="*/ 0 h 82"/>
                    <a:gd name="T22" fmla="*/ 72 w 110"/>
                    <a:gd name="T23" fmla="*/ 2 h 82"/>
                    <a:gd name="T24" fmla="*/ 84 w 110"/>
                    <a:gd name="T25" fmla="*/ 7 h 82"/>
                    <a:gd name="T26" fmla="*/ 94 w 110"/>
                    <a:gd name="T27" fmla="*/ 13 h 82"/>
                    <a:gd name="T28" fmla="*/ 103 w 110"/>
                    <a:gd name="T29" fmla="*/ 22 h 82"/>
                    <a:gd name="T30" fmla="*/ 110 w 110"/>
                    <a:gd name="T31" fmla="*/ 33 h 82"/>
                    <a:gd name="T32" fmla="*/ 58 w 110"/>
                    <a:gd name="T33" fmla="*/ 58 h 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10"/>
                    <a:gd name="T52" fmla="*/ 0 h 82"/>
                    <a:gd name="T53" fmla="*/ 110 w 110"/>
                    <a:gd name="T54" fmla="*/ 82 h 8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10" h="82">
                      <a:moveTo>
                        <a:pt x="58" y="58"/>
                      </a:moveTo>
                      <a:lnTo>
                        <a:pt x="6" y="82"/>
                      </a:lnTo>
                      <a:lnTo>
                        <a:pt x="1" y="70"/>
                      </a:lnTo>
                      <a:lnTo>
                        <a:pt x="0" y="57"/>
                      </a:lnTo>
                      <a:lnTo>
                        <a:pt x="2" y="43"/>
                      </a:lnTo>
                      <a:lnTo>
                        <a:pt x="7" y="31"/>
                      </a:lnTo>
                      <a:lnTo>
                        <a:pt x="13" y="21"/>
                      </a:lnTo>
                      <a:lnTo>
                        <a:pt x="22" y="12"/>
                      </a:lnTo>
                      <a:lnTo>
                        <a:pt x="33" y="6"/>
                      </a:lnTo>
                      <a:lnTo>
                        <a:pt x="45" y="1"/>
                      </a:lnTo>
                      <a:lnTo>
                        <a:pt x="59" y="0"/>
                      </a:lnTo>
                      <a:lnTo>
                        <a:pt x="72" y="2"/>
                      </a:lnTo>
                      <a:lnTo>
                        <a:pt x="84" y="7"/>
                      </a:lnTo>
                      <a:lnTo>
                        <a:pt x="94" y="13"/>
                      </a:lnTo>
                      <a:lnTo>
                        <a:pt x="103" y="22"/>
                      </a:lnTo>
                      <a:lnTo>
                        <a:pt x="110" y="33"/>
                      </a:lnTo>
                      <a:lnTo>
                        <a:pt x="58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49" name="Freeform 1380"/>
                <p:cNvSpPr>
                  <a:spLocks/>
                </p:cNvSpPr>
                <p:nvPr/>
              </p:nvSpPr>
              <p:spPr bwMode="auto">
                <a:xfrm>
                  <a:off x="3480" y="2144"/>
                  <a:ext cx="21" cy="19"/>
                </a:xfrm>
                <a:custGeom>
                  <a:avLst/>
                  <a:gdLst>
                    <a:gd name="T0" fmla="*/ 6 w 110"/>
                    <a:gd name="T1" fmla="*/ 82 h 82"/>
                    <a:gd name="T2" fmla="*/ 1 w 110"/>
                    <a:gd name="T3" fmla="*/ 70 h 82"/>
                    <a:gd name="T4" fmla="*/ 0 w 110"/>
                    <a:gd name="T5" fmla="*/ 57 h 82"/>
                    <a:gd name="T6" fmla="*/ 2 w 110"/>
                    <a:gd name="T7" fmla="*/ 43 h 82"/>
                    <a:gd name="T8" fmla="*/ 7 w 110"/>
                    <a:gd name="T9" fmla="*/ 31 h 82"/>
                    <a:gd name="T10" fmla="*/ 13 w 110"/>
                    <a:gd name="T11" fmla="*/ 21 h 82"/>
                    <a:gd name="T12" fmla="*/ 22 w 110"/>
                    <a:gd name="T13" fmla="*/ 12 h 82"/>
                    <a:gd name="T14" fmla="*/ 33 w 110"/>
                    <a:gd name="T15" fmla="*/ 6 h 82"/>
                    <a:gd name="T16" fmla="*/ 45 w 110"/>
                    <a:gd name="T17" fmla="*/ 1 h 82"/>
                    <a:gd name="T18" fmla="*/ 59 w 110"/>
                    <a:gd name="T19" fmla="*/ 0 h 82"/>
                    <a:gd name="T20" fmla="*/ 72 w 110"/>
                    <a:gd name="T21" fmla="*/ 2 h 82"/>
                    <a:gd name="T22" fmla="*/ 84 w 110"/>
                    <a:gd name="T23" fmla="*/ 7 h 82"/>
                    <a:gd name="T24" fmla="*/ 94 w 110"/>
                    <a:gd name="T25" fmla="*/ 13 h 82"/>
                    <a:gd name="T26" fmla="*/ 103 w 110"/>
                    <a:gd name="T27" fmla="*/ 22 h 82"/>
                    <a:gd name="T28" fmla="*/ 110 w 110"/>
                    <a:gd name="T29" fmla="*/ 33 h 8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0"/>
                    <a:gd name="T46" fmla="*/ 0 h 82"/>
                    <a:gd name="T47" fmla="*/ 110 w 110"/>
                    <a:gd name="T48" fmla="*/ 82 h 8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0" h="82">
                      <a:moveTo>
                        <a:pt x="6" y="82"/>
                      </a:moveTo>
                      <a:lnTo>
                        <a:pt x="1" y="70"/>
                      </a:lnTo>
                      <a:lnTo>
                        <a:pt x="0" y="57"/>
                      </a:lnTo>
                      <a:lnTo>
                        <a:pt x="2" y="43"/>
                      </a:lnTo>
                      <a:lnTo>
                        <a:pt x="7" y="31"/>
                      </a:lnTo>
                      <a:lnTo>
                        <a:pt x="13" y="21"/>
                      </a:lnTo>
                      <a:lnTo>
                        <a:pt x="22" y="12"/>
                      </a:lnTo>
                      <a:lnTo>
                        <a:pt x="33" y="6"/>
                      </a:lnTo>
                      <a:lnTo>
                        <a:pt x="45" y="1"/>
                      </a:lnTo>
                      <a:lnTo>
                        <a:pt x="59" y="0"/>
                      </a:lnTo>
                      <a:lnTo>
                        <a:pt x="72" y="2"/>
                      </a:lnTo>
                      <a:lnTo>
                        <a:pt x="84" y="7"/>
                      </a:lnTo>
                      <a:lnTo>
                        <a:pt x="94" y="13"/>
                      </a:lnTo>
                      <a:lnTo>
                        <a:pt x="103" y="22"/>
                      </a:lnTo>
                      <a:lnTo>
                        <a:pt x="110" y="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0" name="Freeform 1381"/>
                <p:cNvSpPr>
                  <a:spLocks/>
                </p:cNvSpPr>
                <p:nvPr/>
              </p:nvSpPr>
              <p:spPr bwMode="auto">
                <a:xfrm>
                  <a:off x="3481" y="2152"/>
                  <a:ext cx="36" cy="54"/>
                </a:xfrm>
                <a:custGeom>
                  <a:avLst/>
                  <a:gdLst>
                    <a:gd name="T0" fmla="*/ 104 w 190"/>
                    <a:gd name="T1" fmla="*/ 0 h 239"/>
                    <a:gd name="T2" fmla="*/ 52 w 190"/>
                    <a:gd name="T3" fmla="*/ 25 h 239"/>
                    <a:gd name="T4" fmla="*/ 0 w 190"/>
                    <a:gd name="T5" fmla="*/ 49 h 239"/>
                    <a:gd name="T6" fmla="*/ 86 w 190"/>
                    <a:gd name="T7" fmla="*/ 239 h 239"/>
                    <a:gd name="T8" fmla="*/ 138 w 190"/>
                    <a:gd name="T9" fmla="*/ 215 h 239"/>
                    <a:gd name="T10" fmla="*/ 190 w 190"/>
                    <a:gd name="T11" fmla="*/ 190 h 239"/>
                    <a:gd name="T12" fmla="*/ 104 w 190"/>
                    <a:gd name="T13" fmla="*/ 0 h 2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9"/>
                    <a:gd name="T23" fmla="*/ 190 w 190"/>
                    <a:gd name="T24" fmla="*/ 239 h 2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9">
                      <a:moveTo>
                        <a:pt x="104" y="0"/>
                      </a:moveTo>
                      <a:lnTo>
                        <a:pt x="52" y="25"/>
                      </a:lnTo>
                      <a:lnTo>
                        <a:pt x="0" y="49"/>
                      </a:lnTo>
                      <a:lnTo>
                        <a:pt x="86" y="239"/>
                      </a:lnTo>
                      <a:lnTo>
                        <a:pt x="138" y="215"/>
                      </a:lnTo>
                      <a:lnTo>
                        <a:pt x="190" y="190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1" name="Freeform 1382"/>
                <p:cNvSpPr>
                  <a:spLocks/>
                </p:cNvSpPr>
                <p:nvPr/>
              </p:nvSpPr>
              <p:spPr bwMode="auto">
                <a:xfrm>
                  <a:off x="3481" y="2152"/>
                  <a:ext cx="36" cy="54"/>
                </a:xfrm>
                <a:custGeom>
                  <a:avLst/>
                  <a:gdLst>
                    <a:gd name="T0" fmla="*/ 104 w 190"/>
                    <a:gd name="T1" fmla="*/ 0 h 239"/>
                    <a:gd name="T2" fmla="*/ 52 w 190"/>
                    <a:gd name="T3" fmla="*/ 25 h 239"/>
                    <a:gd name="T4" fmla="*/ 0 w 190"/>
                    <a:gd name="T5" fmla="*/ 49 h 239"/>
                    <a:gd name="T6" fmla="*/ 86 w 190"/>
                    <a:gd name="T7" fmla="*/ 239 h 239"/>
                    <a:gd name="T8" fmla="*/ 138 w 190"/>
                    <a:gd name="T9" fmla="*/ 215 h 239"/>
                    <a:gd name="T10" fmla="*/ 190 w 190"/>
                    <a:gd name="T11" fmla="*/ 190 h 239"/>
                    <a:gd name="T12" fmla="*/ 104 w 190"/>
                    <a:gd name="T13" fmla="*/ 0 h 2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0"/>
                    <a:gd name="T22" fmla="*/ 0 h 239"/>
                    <a:gd name="T23" fmla="*/ 190 w 190"/>
                    <a:gd name="T24" fmla="*/ 239 h 2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0" h="239">
                      <a:moveTo>
                        <a:pt x="104" y="0"/>
                      </a:moveTo>
                      <a:lnTo>
                        <a:pt x="52" y="25"/>
                      </a:lnTo>
                      <a:lnTo>
                        <a:pt x="0" y="49"/>
                      </a:lnTo>
                      <a:lnTo>
                        <a:pt x="86" y="239"/>
                      </a:lnTo>
                      <a:lnTo>
                        <a:pt x="138" y="215"/>
                      </a:lnTo>
                      <a:lnTo>
                        <a:pt x="190" y="190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2" name="Freeform 1383"/>
                <p:cNvSpPr>
                  <a:spLocks/>
                </p:cNvSpPr>
                <p:nvPr/>
              </p:nvSpPr>
              <p:spPr bwMode="auto">
                <a:xfrm>
                  <a:off x="3498" y="2201"/>
                  <a:ext cx="10" cy="8"/>
                </a:xfrm>
                <a:custGeom>
                  <a:avLst/>
                  <a:gdLst>
                    <a:gd name="T0" fmla="*/ 52 w 52"/>
                    <a:gd name="T1" fmla="*/ 0 h 35"/>
                    <a:gd name="T2" fmla="*/ 0 w 52"/>
                    <a:gd name="T3" fmla="*/ 24 h 35"/>
                    <a:gd name="T4" fmla="*/ 2 w 52"/>
                    <a:gd name="T5" fmla="*/ 30 h 35"/>
                    <a:gd name="T6" fmla="*/ 7 w 52"/>
                    <a:gd name="T7" fmla="*/ 35 h 35"/>
                    <a:gd name="T8" fmla="*/ 52 w 52"/>
                    <a:gd name="T9" fmla="*/ 0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"/>
                    <a:gd name="T16" fmla="*/ 0 h 35"/>
                    <a:gd name="T17" fmla="*/ 52 w 5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" h="35">
                      <a:moveTo>
                        <a:pt x="52" y="0"/>
                      </a:moveTo>
                      <a:lnTo>
                        <a:pt x="0" y="24"/>
                      </a:lnTo>
                      <a:lnTo>
                        <a:pt x="2" y="30"/>
                      </a:lnTo>
                      <a:lnTo>
                        <a:pt x="7" y="35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3" name="Freeform 1384"/>
                <p:cNvSpPr>
                  <a:spLocks/>
                </p:cNvSpPr>
                <p:nvPr/>
              </p:nvSpPr>
              <p:spPr bwMode="auto">
                <a:xfrm>
                  <a:off x="3498" y="2206"/>
                  <a:ext cx="2" cy="3"/>
                </a:xfrm>
                <a:custGeom>
                  <a:avLst/>
                  <a:gdLst>
                    <a:gd name="T0" fmla="*/ 0 w 7"/>
                    <a:gd name="T1" fmla="*/ 0 h 11"/>
                    <a:gd name="T2" fmla="*/ 2 w 7"/>
                    <a:gd name="T3" fmla="*/ 6 h 11"/>
                    <a:gd name="T4" fmla="*/ 7 w 7"/>
                    <a:gd name="T5" fmla="*/ 11 h 11"/>
                    <a:gd name="T6" fmla="*/ 0 60000 65536"/>
                    <a:gd name="T7" fmla="*/ 0 60000 65536"/>
                    <a:gd name="T8" fmla="*/ 0 60000 65536"/>
                    <a:gd name="T9" fmla="*/ 0 w 7"/>
                    <a:gd name="T10" fmla="*/ 0 h 11"/>
                    <a:gd name="T11" fmla="*/ 7 w 7"/>
                    <a:gd name="T12" fmla="*/ 11 h 1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" h="11">
                      <a:moveTo>
                        <a:pt x="0" y="0"/>
                      </a:moveTo>
                      <a:lnTo>
                        <a:pt x="2" y="6"/>
                      </a:lnTo>
                      <a:lnTo>
                        <a:pt x="7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4" name="Freeform 1385"/>
                <p:cNvSpPr>
                  <a:spLocks/>
                </p:cNvSpPr>
                <p:nvPr/>
              </p:nvSpPr>
              <p:spPr bwMode="auto">
                <a:xfrm>
                  <a:off x="3500" y="2193"/>
                  <a:ext cx="34" cy="44"/>
                </a:xfrm>
                <a:custGeom>
                  <a:avLst/>
                  <a:gdLst>
                    <a:gd name="T0" fmla="*/ 91 w 188"/>
                    <a:gd name="T1" fmla="*/ 0 h 199"/>
                    <a:gd name="T2" fmla="*/ 45 w 188"/>
                    <a:gd name="T3" fmla="*/ 36 h 199"/>
                    <a:gd name="T4" fmla="*/ 0 w 188"/>
                    <a:gd name="T5" fmla="*/ 71 h 199"/>
                    <a:gd name="T6" fmla="*/ 97 w 188"/>
                    <a:gd name="T7" fmla="*/ 199 h 199"/>
                    <a:gd name="T8" fmla="*/ 143 w 188"/>
                    <a:gd name="T9" fmla="*/ 163 h 199"/>
                    <a:gd name="T10" fmla="*/ 188 w 188"/>
                    <a:gd name="T11" fmla="*/ 128 h 199"/>
                    <a:gd name="T12" fmla="*/ 91 w 188"/>
                    <a:gd name="T13" fmla="*/ 0 h 1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199"/>
                    <a:gd name="T23" fmla="*/ 188 w 188"/>
                    <a:gd name="T24" fmla="*/ 199 h 1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199">
                      <a:moveTo>
                        <a:pt x="91" y="0"/>
                      </a:moveTo>
                      <a:lnTo>
                        <a:pt x="45" y="36"/>
                      </a:lnTo>
                      <a:lnTo>
                        <a:pt x="0" y="71"/>
                      </a:lnTo>
                      <a:lnTo>
                        <a:pt x="97" y="199"/>
                      </a:lnTo>
                      <a:lnTo>
                        <a:pt x="143" y="163"/>
                      </a:lnTo>
                      <a:lnTo>
                        <a:pt x="188" y="128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5" name="Freeform 1386"/>
                <p:cNvSpPr>
                  <a:spLocks/>
                </p:cNvSpPr>
                <p:nvPr/>
              </p:nvSpPr>
              <p:spPr bwMode="auto">
                <a:xfrm>
                  <a:off x="3500" y="2193"/>
                  <a:ext cx="34" cy="44"/>
                </a:xfrm>
                <a:custGeom>
                  <a:avLst/>
                  <a:gdLst>
                    <a:gd name="T0" fmla="*/ 91 w 188"/>
                    <a:gd name="T1" fmla="*/ 0 h 199"/>
                    <a:gd name="T2" fmla="*/ 45 w 188"/>
                    <a:gd name="T3" fmla="*/ 36 h 199"/>
                    <a:gd name="T4" fmla="*/ 0 w 188"/>
                    <a:gd name="T5" fmla="*/ 71 h 199"/>
                    <a:gd name="T6" fmla="*/ 97 w 188"/>
                    <a:gd name="T7" fmla="*/ 199 h 199"/>
                    <a:gd name="T8" fmla="*/ 143 w 188"/>
                    <a:gd name="T9" fmla="*/ 163 h 199"/>
                    <a:gd name="T10" fmla="*/ 188 w 188"/>
                    <a:gd name="T11" fmla="*/ 128 h 199"/>
                    <a:gd name="T12" fmla="*/ 91 w 188"/>
                    <a:gd name="T13" fmla="*/ 0 h 1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8"/>
                    <a:gd name="T22" fmla="*/ 0 h 199"/>
                    <a:gd name="T23" fmla="*/ 188 w 188"/>
                    <a:gd name="T24" fmla="*/ 199 h 1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8" h="199">
                      <a:moveTo>
                        <a:pt x="91" y="0"/>
                      </a:moveTo>
                      <a:lnTo>
                        <a:pt x="45" y="36"/>
                      </a:lnTo>
                      <a:lnTo>
                        <a:pt x="0" y="71"/>
                      </a:lnTo>
                      <a:lnTo>
                        <a:pt x="97" y="199"/>
                      </a:lnTo>
                      <a:lnTo>
                        <a:pt x="143" y="163"/>
                      </a:lnTo>
                      <a:lnTo>
                        <a:pt x="188" y="128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6" name="Freeform 1387"/>
                <p:cNvSpPr>
                  <a:spLocks/>
                </p:cNvSpPr>
                <p:nvPr/>
              </p:nvSpPr>
              <p:spPr bwMode="auto">
                <a:xfrm>
                  <a:off x="3517" y="2229"/>
                  <a:ext cx="9" cy="11"/>
                </a:xfrm>
                <a:custGeom>
                  <a:avLst/>
                  <a:gdLst>
                    <a:gd name="T0" fmla="*/ 46 w 46"/>
                    <a:gd name="T1" fmla="*/ 0 h 47"/>
                    <a:gd name="T2" fmla="*/ 0 w 46"/>
                    <a:gd name="T3" fmla="*/ 36 h 47"/>
                    <a:gd name="T4" fmla="*/ 5 w 46"/>
                    <a:gd name="T5" fmla="*/ 40 h 47"/>
                    <a:gd name="T6" fmla="*/ 13 w 46"/>
                    <a:gd name="T7" fmla="*/ 47 h 47"/>
                    <a:gd name="T8" fmla="*/ 46 w 46"/>
                    <a:gd name="T9" fmla="*/ 0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"/>
                    <a:gd name="T16" fmla="*/ 0 h 47"/>
                    <a:gd name="T17" fmla="*/ 46 w 46"/>
                    <a:gd name="T18" fmla="*/ 47 h 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" h="47">
                      <a:moveTo>
                        <a:pt x="46" y="0"/>
                      </a:moveTo>
                      <a:lnTo>
                        <a:pt x="0" y="36"/>
                      </a:lnTo>
                      <a:lnTo>
                        <a:pt x="5" y="40"/>
                      </a:lnTo>
                      <a:lnTo>
                        <a:pt x="13" y="4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7" name="Freeform 1388"/>
                <p:cNvSpPr>
                  <a:spLocks/>
                </p:cNvSpPr>
                <p:nvPr/>
              </p:nvSpPr>
              <p:spPr bwMode="auto">
                <a:xfrm>
                  <a:off x="3517" y="2237"/>
                  <a:ext cx="2" cy="3"/>
                </a:xfrm>
                <a:custGeom>
                  <a:avLst/>
                  <a:gdLst>
                    <a:gd name="T0" fmla="*/ 0 w 13"/>
                    <a:gd name="T1" fmla="*/ 0 h 11"/>
                    <a:gd name="T2" fmla="*/ 5 w 13"/>
                    <a:gd name="T3" fmla="*/ 4 h 11"/>
                    <a:gd name="T4" fmla="*/ 13 w 13"/>
                    <a:gd name="T5" fmla="*/ 11 h 11"/>
                    <a:gd name="T6" fmla="*/ 0 60000 65536"/>
                    <a:gd name="T7" fmla="*/ 0 60000 65536"/>
                    <a:gd name="T8" fmla="*/ 0 60000 65536"/>
                    <a:gd name="T9" fmla="*/ 0 w 13"/>
                    <a:gd name="T10" fmla="*/ 0 h 11"/>
                    <a:gd name="T11" fmla="*/ 13 w 13"/>
                    <a:gd name="T12" fmla="*/ 11 h 1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" h="11">
                      <a:moveTo>
                        <a:pt x="0" y="0"/>
                      </a:moveTo>
                      <a:lnTo>
                        <a:pt x="5" y="4"/>
                      </a:lnTo>
                      <a:lnTo>
                        <a:pt x="13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8" name="Freeform 1389"/>
                <p:cNvSpPr>
                  <a:spLocks/>
                </p:cNvSpPr>
                <p:nvPr/>
              </p:nvSpPr>
              <p:spPr bwMode="auto">
                <a:xfrm>
                  <a:off x="3519" y="2218"/>
                  <a:ext cx="29" cy="35"/>
                </a:xfrm>
                <a:custGeom>
                  <a:avLst/>
                  <a:gdLst>
                    <a:gd name="T0" fmla="*/ 66 w 151"/>
                    <a:gd name="T1" fmla="*/ 0 h 154"/>
                    <a:gd name="T2" fmla="*/ 33 w 151"/>
                    <a:gd name="T3" fmla="*/ 46 h 154"/>
                    <a:gd name="T4" fmla="*/ 0 w 151"/>
                    <a:gd name="T5" fmla="*/ 93 h 154"/>
                    <a:gd name="T6" fmla="*/ 84 w 151"/>
                    <a:gd name="T7" fmla="*/ 154 h 154"/>
                    <a:gd name="T8" fmla="*/ 117 w 151"/>
                    <a:gd name="T9" fmla="*/ 107 h 154"/>
                    <a:gd name="T10" fmla="*/ 151 w 151"/>
                    <a:gd name="T11" fmla="*/ 61 h 154"/>
                    <a:gd name="T12" fmla="*/ 66 w 151"/>
                    <a:gd name="T13" fmla="*/ 0 h 1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54"/>
                    <a:gd name="T23" fmla="*/ 151 w 151"/>
                    <a:gd name="T24" fmla="*/ 154 h 1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54">
                      <a:moveTo>
                        <a:pt x="66" y="0"/>
                      </a:moveTo>
                      <a:lnTo>
                        <a:pt x="33" y="46"/>
                      </a:lnTo>
                      <a:lnTo>
                        <a:pt x="0" y="93"/>
                      </a:lnTo>
                      <a:lnTo>
                        <a:pt x="84" y="154"/>
                      </a:lnTo>
                      <a:lnTo>
                        <a:pt x="117" y="107"/>
                      </a:lnTo>
                      <a:lnTo>
                        <a:pt x="151" y="61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59" name="Freeform 1390"/>
                <p:cNvSpPr>
                  <a:spLocks/>
                </p:cNvSpPr>
                <p:nvPr/>
              </p:nvSpPr>
              <p:spPr bwMode="auto">
                <a:xfrm>
                  <a:off x="3519" y="2218"/>
                  <a:ext cx="29" cy="35"/>
                </a:xfrm>
                <a:custGeom>
                  <a:avLst/>
                  <a:gdLst>
                    <a:gd name="T0" fmla="*/ 66 w 151"/>
                    <a:gd name="T1" fmla="*/ 0 h 154"/>
                    <a:gd name="T2" fmla="*/ 33 w 151"/>
                    <a:gd name="T3" fmla="*/ 46 h 154"/>
                    <a:gd name="T4" fmla="*/ 0 w 151"/>
                    <a:gd name="T5" fmla="*/ 93 h 154"/>
                    <a:gd name="T6" fmla="*/ 84 w 151"/>
                    <a:gd name="T7" fmla="*/ 154 h 154"/>
                    <a:gd name="T8" fmla="*/ 117 w 151"/>
                    <a:gd name="T9" fmla="*/ 107 h 154"/>
                    <a:gd name="T10" fmla="*/ 151 w 151"/>
                    <a:gd name="T11" fmla="*/ 61 h 154"/>
                    <a:gd name="T12" fmla="*/ 66 w 151"/>
                    <a:gd name="T13" fmla="*/ 0 h 1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1"/>
                    <a:gd name="T22" fmla="*/ 0 h 154"/>
                    <a:gd name="T23" fmla="*/ 151 w 151"/>
                    <a:gd name="T24" fmla="*/ 154 h 1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1" h="154">
                      <a:moveTo>
                        <a:pt x="66" y="0"/>
                      </a:moveTo>
                      <a:lnTo>
                        <a:pt x="33" y="46"/>
                      </a:lnTo>
                      <a:lnTo>
                        <a:pt x="0" y="93"/>
                      </a:lnTo>
                      <a:lnTo>
                        <a:pt x="84" y="154"/>
                      </a:lnTo>
                      <a:lnTo>
                        <a:pt x="117" y="107"/>
                      </a:lnTo>
                      <a:lnTo>
                        <a:pt x="151" y="61"/>
                      </a:lnTo>
                      <a:lnTo>
                        <a:pt x="6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0" name="Freeform 1391"/>
                <p:cNvSpPr>
                  <a:spLocks/>
                </p:cNvSpPr>
                <p:nvPr/>
              </p:nvSpPr>
              <p:spPr bwMode="auto">
                <a:xfrm>
                  <a:off x="3535" y="2243"/>
                  <a:ext cx="7" cy="13"/>
                </a:xfrm>
                <a:custGeom>
                  <a:avLst/>
                  <a:gdLst>
                    <a:gd name="T0" fmla="*/ 33 w 33"/>
                    <a:gd name="T1" fmla="*/ 0 h 57"/>
                    <a:gd name="T2" fmla="*/ 0 w 33"/>
                    <a:gd name="T3" fmla="*/ 47 h 57"/>
                    <a:gd name="T4" fmla="*/ 4 w 33"/>
                    <a:gd name="T5" fmla="*/ 50 h 57"/>
                    <a:gd name="T6" fmla="*/ 11 w 33"/>
                    <a:gd name="T7" fmla="*/ 54 h 57"/>
                    <a:gd name="T8" fmla="*/ 20 w 33"/>
                    <a:gd name="T9" fmla="*/ 57 h 57"/>
                    <a:gd name="T10" fmla="*/ 33 w 33"/>
                    <a:gd name="T11" fmla="*/ 0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3"/>
                    <a:gd name="T19" fmla="*/ 0 h 57"/>
                    <a:gd name="T20" fmla="*/ 33 w 33"/>
                    <a:gd name="T21" fmla="*/ 57 h 5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3" h="57">
                      <a:moveTo>
                        <a:pt x="33" y="0"/>
                      </a:moveTo>
                      <a:lnTo>
                        <a:pt x="0" y="47"/>
                      </a:lnTo>
                      <a:lnTo>
                        <a:pt x="4" y="50"/>
                      </a:lnTo>
                      <a:lnTo>
                        <a:pt x="11" y="54"/>
                      </a:lnTo>
                      <a:lnTo>
                        <a:pt x="20" y="57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1" name="Freeform 1392"/>
                <p:cNvSpPr>
                  <a:spLocks/>
                </p:cNvSpPr>
                <p:nvPr/>
              </p:nvSpPr>
              <p:spPr bwMode="auto">
                <a:xfrm>
                  <a:off x="3535" y="2253"/>
                  <a:ext cx="4" cy="3"/>
                </a:xfrm>
                <a:custGeom>
                  <a:avLst/>
                  <a:gdLst>
                    <a:gd name="T0" fmla="*/ 0 w 20"/>
                    <a:gd name="T1" fmla="*/ 0 h 10"/>
                    <a:gd name="T2" fmla="*/ 4 w 20"/>
                    <a:gd name="T3" fmla="*/ 3 h 10"/>
                    <a:gd name="T4" fmla="*/ 11 w 20"/>
                    <a:gd name="T5" fmla="*/ 7 h 10"/>
                    <a:gd name="T6" fmla="*/ 20 w 20"/>
                    <a:gd name="T7" fmla="*/ 1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10"/>
                    <a:gd name="T14" fmla="*/ 20 w 20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10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11" y="7"/>
                      </a:lnTo>
                      <a:lnTo>
                        <a:pt x="20" y="1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2" name="Freeform 1393"/>
                <p:cNvSpPr>
                  <a:spLocks/>
                </p:cNvSpPr>
                <p:nvPr/>
              </p:nvSpPr>
              <p:spPr bwMode="auto">
                <a:xfrm>
                  <a:off x="3539" y="2231"/>
                  <a:ext cx="17" cy="28"/>
                </a:xfrm>
                <a:custGeom>
                  <a:avLst/>
                  <a:gdLst>
                    <a:gd name="T0" fmla="*/ 27 w 88"/>
                    <a:gd name="T1" fmla="*/ 0 h 127"/>
                    <a:gd name="T2" fmla="*/ 13 w 88"/>
                    <a:gd name="T3" fmla="*/ 56 h 127"/>
                    <a:gd name="T4" fmla="*/ 0 w 88"/>
                    <a:gd name="T5" fmla="*/ 113 h 127"/>
                    <a:gd name="T6" fmla="*/ 61 w 88"/>
                    <a:gd name="T7" fmla="*/ 127 h 127"/>
                    <a:gd name="T8" fmla="*/ 74 w 88"/>
                    <a:gd name="T9" fmla="*/ 71 h 127"/>
                    <a:gd name="T10" fmla="*/ 88 w 88"/>
                    <a:gd name="T11" fmla="*/ 14 h 127"/>
                    <a:gd name="T12" fmla="*/ 27 w 88"/>
                    <a:gd name="T13" fmla="*/ 0 h 1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"/>
                    <a:gd name="T22" fmla="*/ 0 h 127"/>
                    <a:gd name="T23" fmla="*/ 88 w 88"/>
                    <a:gd name="T24" fmla="*/ 127 h 12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" h="127">
                      <a:moveTo>
                        <a:pt x="27" y="0"/>
                      </a:moveTo>
                      <a:lnTo>
                        <a:pt x="13" y="56"/>
                      </a:lnTo>
                      <a:lnTo>
                        <a:pt x="0" y="113"/>
                      </a:lnTo>
                      <a:lnTo>
                        <a:pt x="61" y="127"/>
                      </a:lnTo>
                      <a:lnTo>
                        <a:pt x="74" y="71"/>
                      </a:lnTo>
                      <a:lnTo>
                        <a:pt x="88" y="14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3" name="Freeform 1394"/>
                <p:cNvSpPr>
                  <a:spLocks/>
                </p:cNvSpPr>
                <p:nvPr/>
              </p:nvSpPr>
              <p:spPr bwMode="auto">
                <a:xfrm>
                  <a:off x="3539" y="2231"/>
                  <a:ext cx="17" cy="28"/>
                </a:xfrm>
                <a:custGeom>
                  <a:avLst/>
                  <a:gdLst>
                    <a:gd name="T0" fmla="*/ 27 w 88"/>
                    <a:gd name="T1" fmla="*/ 0 h 127"/>
                    <a:gd name="T2" fmla="*/ 13 w 88"/>
                    <a:gd name="T3" fmla="*/ 56 h 127"/>
                    <a:gd name="T4" fmla="*/ 0 w 88"/>
                    <a:gd name="T5" fmla="*/ 113 h 127"/>
                    <a:gd name="T6" fmla="*/ 61 w 88"/>
                    <a:gd name="T7" fmla="*/ 127 h 127"/>
                    <a:gd name="T8" fmla="*/ 74 w 88"/>
                    <a:gd name="T9" fmla="*/ 71 h 127"/>
                    <a:gd name="T10" fmla="*/ 88 w 88"/>
                    <a:gd name="T11" fmla="*/ 14 h 127"/>
                    <a:gd name="T12" fmla="*/ 27 w 88"/>
                    <a:gd name="T13" fmla="*/ 0 h 12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"/>
                    <a:gd name="T22" fmla="*/ 0 h 127"/>
                    <a:gd name="T23" fmla="*/ 88 w 88"/>
                    <a:gd name="T24" fmla="*/ 127 h 12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" h="127">
                      <a:moveTo>
                        <a:pt x="27" y="0"/>
                      </a:moveTo>
                      <a:lnTo>
                        <a:pt x="13" y="56"/>
                      </a:lnTo>
                      <a:lnTo>
                        <a:pt x="0" y="113"/>
                      </a:lnTo>
                      <a:lnTo>
                        <a:pt x="61" y="127"/>
                      </a:lnTo>
                      <a:lnTo>
                        <a:pt x="74" y="71"/>
                      </a:lnTo>
                      <a:lnTo>
                        <a:pt x="88" y="14"/>
                      </a:lnTo>
                      <a:lnTo>
                        <a:pt x="27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4" name="Freeform 1395"/>
                <p:cNvSpPr>
                  <a:spLocks/>
                </p:cNvSpPr>
                <p:nvPr/>
              </p:nvSpPr>
              <p:spPr bwMode="auto">
                <a:xfrm>
                  <a:off x="3551" y="2234"/>
                  <a:ext cx="13" cy="25"/>
                </a:xfrm>
                <a:custGeom>
                  <a:avLst/>
                  <a:gdLst>
                    <a:gd name="T0" fmla="*/ 13 w 71"/>
                    <a:gd name="T1" fmla="*/ 57 h 115"/>
                    <a:gd name="T2" fmla="*/ 27 w 71"/>
                    <a:gd name="T3" fmla="*/ 0 h 115"/>
                    <a:gd name="T4" fmla="*/ 39 w 71"/>
                    <a:gd name="T5" fmla="*/ 5 h 115"/>
                    <a:gd name="T6" fmla="*/ 50 w 71"/>
                    <a:gd name="T7" fmla="*/ 12 h 115"/>
                    <a:gd name="T8" fmla="*/ 59 w 71"/>
                    <a:gd name="T9" fmla="*/ 21 h 115"/>
                    <a:gd name="T10" fmla="*/ 66 w 71"/>
                    <a:gd name="T11" fmla="*/ 32 h 115"/>
                    <a:gd name="T12" fmla="*/ 70 w 71"/>
                    <a:gd name="T13" fmla="*/ 45 h 115"/>
                    <a:gd name="T14" fmla="*/ 71 w 71"/>
                    <a:gd name="T15" fmla="*/ 57 h 115"/>
                    <a:gd name="T16" fmla="*/ 70 w 71"/>
                    <a:gd name="T17" fmla="*/ 70 h 115"/>
                    <a:gd name="T18" fmla="*/ 66 w 71"/>
                    <a:gd name="T19" fmla="*/ 82 h 115"/>
                    <a:gd name="T20" fmla="*/ 58 w 71"/>
                    <a:gd name="T21" fmla="*/ 93 h 115"/>
                    <a:gd name="T22" fmla="*/ 49 w 71"/>
                    <a:gd name="T23" fmla="*/ 102 h 115"/>
                    <a:gd name="T24" fmla="*/ 38 w 71"/>
                    <a:gd name="T25" fmla="*/ 109 h 115"/>
                    <a:gd name="T26" fmla="*/ 26 w 71"/>
                    <a:gd name="T27" fmla="*/ 113 h 115"/>
                    <a:gd name="T28" fmla="*/ 13 w 71"/>
                    <a:gd name="T29" fmla="*/ 115 h 115"/>
                    <a:gd name="T30" fmla="*/ 0 w 71"/>
                    <a:gd name="T31" fmla="*/ 113 h 115"/>
                    <a:gd name="T32" fmla="*/ 13 w 71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1"/>
                    <a:gd name="T52" fmla="*/ 0 h 115"/>
                    <a:gd name="T53" fmla="*/ 71 w 71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1" h="115">
                      <a:moveTo>
                        <a:pt x="13" y="57"/>
                      </a:moveTo>
                      <a:lnTo>
                        <a:pt x="27" y="0"/>
                      </a:lnTo>
                      <a:lnTo>
                        <a:pt x="39" y="5"/>
                      </a:lnTo>
                      <a:lnTo>
                        <a:pt x="50" y="12"/>
                      </a:lnTo>
                      <a:lnTo>
                        <a:pt x="59" y="21"/>
                      </a:lnTo>
                      <a:lnTo>
                        <a:pt x="66" y="32"/>
                      </a:lnTo>
                      <a:lnTo>
                        <a:pt x="70" y="45"/>
                      </a:lnTo>
                      <a:lnTo>
                        <a:pt x="71" y="57"/>
                      </a:lnTo>
                      <a:lnTo>
                        <a:pt x="70" y="70"/>
                      </a:lnTo>
                      <a:lnTo>
                        <a:pt x="66" y="82"/>
                      </a:lnTo>
                      <a:lnTo>
                        <a:pt x="58" y="93"/>
                      </a:lnTo>
                      <a:lnTo>
                        <a:pt x="49" y="102"/>
                      </a:lnTo>
                      <a:lnTo>
                        <a:pt x="38" y="109"/>
                      </a:lnTo>
                      <a:lnTo>
                        <a:pt x="26" y="113"/>
                      </a:lnTo>
                      <a:lnTo>
                        <a:pt x="13" y="115"/>
                      </a:lnTo>
                      <a:lnTo>
                        <a:pt x="0" y="113"/>
                      </a:lnTo>
                      <a:lnTo>
                        <a:pt x="13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5" name="Freeform 1396"/>
                <p:cNvSpPr>
                  <a:spLocks/>
                </p:cNvSpPr>
                <p:nvPr/>
              </p:nvSpPr>
              <p:spPr bwMode="auto">
                <a:xfrm>
                  <a:off x="3551" y="2234"/>
                  <a:ext cx="13" cy="25"/>
                </a:xfrm>
                <a:custGeom>
                  <a:avLst/>
                  <a:gdLst>
                    <a:gd name="T0" fmla="*/ 27 w 71"/>
                    <a:gd name="T1" fmla="*/ 0 h 115"/>
                    <a:gd name="T2" fmla="*/ 39 w 71"/>
                    <a:gd name="T3" fmla="*/ 5 h 115"/>
                    <a:gd name="T4" fmla="*/ 50 w 71"/>
                    <a:gd name="T5" fmla="*/ 12 h 115"/>
                    <a:gd name="T6" fmla="*/ 59 w 71"/>
                    <a:gd name="T7" fmla="*/ 21 h 115"/>
                    <a:gd name="T8" fmla="*/ 66 w 71"/>
                    <a:gd name="T9" fmla="*/ 32 h 115"/>
                    <a:gd name="T10" fmla="*/ 70 w 71"/>
                    <a:gd name="T11" fmla="*/ 45 h 115"/>
                    <a:gd name="T12" fmla="*/ 71 w 71"/>
                    <a:gd name="T13" fmla="*/ 57 h 115"/>
                    <a:gd name="T14" fmla="*/ 70 w 71"/>
                    <a:gd name="T15" fmla="*/ 70 h 115"/>
                    <a:gd name="T16" fmla="*/ 66 w 71"/>
                    <a:gd name="T17" fmla="*/ 82 h 115"/>
                    <a:gd name="T18" fmla="*/ 58 w 71"/>
                    <a:gd name="T19" fmla="*/ 93 h 115"/>
                    <a:gd name="T20" fmla="*/ 49 w 71"/>
                    <a:gd name="T21" fmla="*/ 102 h 115"/>
                    <a:gd name="T22" fmla="*/ 38 w 71"/>
                    <a:gd name="T23" fmla="*/ 109 h 115"/>
                    <a:gd name="T24" fmla="*/ 26 w 71"/>
                    <a:gd name="T25" fmla="*/ 113 h 115"/>
                    <a:gd name="T26" fmla="*/ 13 w 71"/>
                    <a:gd name="T27" fmla="*/ 115 h 115"/>
                    <a:gd name="T28" fmla="*/ 0 w 71"/>
                    <a:gd name="T29" fmla="*/ 113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1"/>
                    <a:gd name="T46" fmla="*/ 0 h 115"/>
                    <a:gd name="T47" fmla="*/ 71 w 71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1" h="115">
                      <a:moveTo>
                        <a:pt x="27" y="0"/>
                      </a:moveTo>
                      <a:lnTo>
                        <a:pt x="39" y="5"/>
                      </a:lnTo>
                      <a:lnTo>
                        <a:pt x="50" y="12"/>
                      </a:lnTo>
                      <a:lnTo>
                        <a:pt x="59" y="21"/>
                      </a:lnTo>
                      <a:lnTo>
                        <a:pt x="66" y="32"/>
                      </a:lnTo>
                      <a:lnTo>
                        <a:pt x="70" y="45"/>
                      </a:lnTo>
                      <a:lnTo>
                        <a:pt x="71" y="57"/>
                      </a:lnTo>
                      <a:lnTo>
                        <a:pt x="70" y="70"/>
                      </a:lnTo>
                      <a:lnTo>
                        <a:pt x="66" y="82"/>
                      </a:lnTo>
                      <a:lnTo>
                        <a:pt x="58" y="93"/>
                      </a:lnTo>
                      <a:lnTo>
                        <a:pt x="49" y="102"/>
                      </a:lnTo>
                      <a:lnTo>
                        <a:pt x="38" y="109"/>
                      </a:lnTo>
                      <a:lnTo>
                        <a:pt x="26" y="113"/>
                      </a:lnTo>
                      <a:lnTo>
                        <a:pt x="13" y="115"/>
                      </a:lnTo>
                      <a:lnTo>
                        <a:pt x="0" y="1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6" name="Freeform 1397"/>
                <p:cNvSpPr>
                  <a:spLocks/>
                </p:cNvSpPr>
                <p:nvPr/>
              </p:nvSpPr>
              <p:spPr bwMode="auto">
                <a:xfrm>
                  <a:off x="3602" y="1895"/>
                  <a:ext cx="22" cy="17"/>
                </a:xfrm>
                <a:custGeom>
                  <a:avLst/>
                  <a:gdLst>
                    <a:gd name="T0" fmla="*/ 58 w 114"/>
                    <a:gd name="T1" fmla="*/ 58 h 74"/>
                    <a:gd name="T2" fmla="*/ 3 w 114"/>
                    <a:gd name="T3" fmla="*/ 74 h 74"/>
                    <a:gd name="T4" fmla="*/ 0 w 114"/>
                    <a:gd name="T5" fmla="*/ 60 h 74"/>
                    <a:gd name="T6" fmla="*/ 2 w 114"/>
                    <a:gd name="T7" fmla="*/ 47 h 74"/>
                    <a:gd name="T8" fmla="*/ 5 w 114"/>
                    <a:gd name="T9" fmla="*/ 35 h 74"/>
                    <a:gd name="T10" fmla="*/ 12 w 114"/>
                    <a:gd name="T11" fmla="*/ 24 h 74"/>
                    <a:gd name="T12" fmla="*/ 20 w 114"/>
                    <a:gd name="T13" fmla="*/ 15 h 74"/>
                    <a:gd name="T14" fmla="*/ 32 w 114"/>
                    <a:gd name="T15" fmla="*/ 7 h 74"/>
                    <a:gd name="T16" fmla="*/ 43 w 114"/>
                    <a:gd name="T17" fmla="*/ 3 h 74"/>
                    <a:gd name="T18" fmla="*/ 56 w 114"/>
                    <a:gd name="T19" fmla="*/ 0 h 74"/>
                    <a:gd name="T20" fmla="*/ 69 w 114"/>
                    <a:gd name="T21" fmla="*/ 2 h 74"/>
                    <a:gd name="T22" fmla="*/ 81 w 114"/>
                    <a:gd name="T23" fmla="*/ 5 h 74"/>
                    <a:gd name="T24" fmla="*/ 93 w 114"/>
                    <a:gd name="T25" fmla="*/ 12 h 74"/>
                    <a:gd name="T26" fmla="*/ 101 w 114"/>
                    <a:gd name="T27" fmla="*/ 20 h 74"/>
                    <a:gd name="T28" fmla="*/ 109 w 114"/>
                    <a:gd name="T29" fmla="*/ 31 h 74"/>
                    <a:gd name="T30" fmla="*/ 114 w 114"/>
                    <a:gd name="T31" fmla="*/ 43 h 74"/>
                    <a:gd name="T32" fmla="*/ 58 w 114"/>
                    <a:gd name="T33" fmla="*/ 58 h 7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14"/>
                    <a:gd name="T52" fmla="*/ 0 h 74"/>
                    <a:gd name="T53" fmla="*/ 114 w 114"/>
                    <a:gd name="T54" fmla="*/ 74 h 7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14" h="74">
                      <a:moveTo>
                        <a:pt x="58" y="58"/>
                      </a:moveTo>
                      <a:lnTo>
                        <a:pt x="3" y="74"/>
                      </a:lnTo>
                      <a:lnTo>
                        <a:pt x="0" y="60"/>
                      </a:lnTo>
                      <a:lnTo>
                        <a:pt x="2" y="47"/>
                      </a:lnTo>
                      <a:lnTo>
                        <a:pt x="5" y="35"/>
                      </a:lnTo>
                      <a:lnTo>
                        <a:pt x="12" y="24"/>
                      </a:lnTo>
                      <a:lnTo>
                        <a:pt x="20" y="15"/>
                      </a:lnTo>
                      <a:lnTo>
                        <a:pt x="32" y="7"/>
                      </a:lnTo>
                      <a:lnTo>
                        <a:pt x="43" y="3"/>
                      </a:lnTo>
                      <a:lnTo>
                        <a:pt x="56" y="0"/>
                      </a:lnTo>
                      <a:lnTo>
                        <a:pt x="69" y="2"/>
                      </a:lnTo>
                      <a:lnTo>
                        <a:pt x="81" y="5"/>
                      </a:lnTo>
                      <a:lnTo>
                        <a:pt x="93" y="12"/>
                      </a:lnTo>
                      <a:lnTo>
                        <a:pt x="101" y="20"/>
                      </a:lnTo>
                      <a:lnTo>
                        <a:pt x="109" y="31"/>
                      </a:lnTo>
                      <a:lnTo>
                        <a:pt x="114" y="43"/>
                      </a:lnTo>
                      <a:lnTo>
                        <a:pt x="58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7" name="Freeform 1398"/>
                <p:cNvSpPr>
                  <a:spLocks/>
                </p:cNvSpPr>
                <p:nvPr/>
              </p:nvSpPr>
              <p:spPr bwMode="auto">
                <a:xfrm>
                  <a:off x="3602" y="1895"/>
                  <a:ext cx="22" cy="17"/>
                </a:xfrm>
                <a:custGeom>
                  <a:avLst/>
                  <a:gdLst>
                    <a:gd name="T0" fmla="*/ 3 w 114"/>
                    <a:gd name="T1" fmla="*/ 74 h 74"/>
                    <a:gd name="T2" fmla="*/ 0 w 114"/>
                    <a:gd name="T3" fmla="*/ 60 h 74"/>
                    <a:gd name="T4" fmla="*/ 2 w 114"/>
                    <a:gd name="T5" fmla="*/ 47 h 74"/>
                    <a:gd name="T6" fmla="*/ 5 w 114"/>
                    <a:gd name="T7" fmla="*/ 35 h 74"/>
                    <a:gd name="T8" fmla="*/ 12 w 114"/>
                    <a:gd name="T9" fmla="*/ 24 h 74"/>
                    <a:gd name="T10" fmla="*/ 20 w 114"/>
                    <a:gd name="T11" fmla="*/ 15 h 74"/>
                    <a:gd name="T12" fmla="*/ 32 w 114"/>
                    <a:gd name="T13" fmla="*/ 7 h 74"/>
                    <a:gd name="T14" fmla="*/ 43 w 114"/>
                    <a:gd name="T15" fmla="*/ 3 h 74"/>
                    <a:gd name="T16" fmla="*/ 56 w 114"/>
                    <a:gd name="T17" fmla="*/ 0 h 74"/>
                    <a:gd name="T18" fmla="*/ 69 w 114"/>
                    <a:gd name="T19" fmla="*/ 2 h 74"/>
                    <a:gd name="T20" fmla="*/ 81 w 114"/>
                    <a:gd name="T21" fmla="*/ 5 h 74"/>
                    <a:gd name="T22" fmla="*/ 93 w 114"/>
                    <a:gd name="T23" fmla="*/ 12 h 74"/>
                    <a:gd name="T24" fmla="*/ 101 w 114"/>
                    <a:gd name="T25" fmla="*/ 20 h 74"/>
                    <a:gd name="T26" fmla="*/ 109 w 114"/>
                    <a:gd name="T27" fmla="*/ 31 h 74"/>
                    <a:gd name="T28" fmla="*/ 114 w 114"/>
                    <a:gd name="T29" fmla="*/ 43 h 7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4"/>
                    <a:gd name="T46" fmla="*/ 0 h 74"/>
                    <a:gd name="T47" fmla="*/ 114 w 114"/>
                    <a:gd name="T48" fmla="*/ 74 h 7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4" h="74">
                      <a:moveTo>
                        <a:pt x="3" y="74"/>
                      </a:moveTo>
                      <a:lnTo>
                        <a:pt x="0" y="60"/>
                      </a:lnTo>
                      <a:lnTo>
                        <a:pt x="2" y="47"/>
                      </a:lnTo>
                      <a:lnTo>
                        <a:pt x="5" y="35"/>
                      </a:lnTo>
                      <a:lnTo>
                        <a:pt x="12" y="24"/>
                      </a:lnTo>
                      <a:lnTo>
                        <a:pt x="20" y="15"/>
                      </a:lnTo>
                      <a:lnTo>
                        <a:pt x="32" y="7"/>
                      </a:lnTo>
                      <a:lnTo>
                        <a:pt x="43" y="3"/>
                      </a:lnTo>
                      <a:lnTo>
                        <a:pt x="56" y="0"/>
                      </a:lnTo>
                      <a:lnTo>
                        <a:pt x="69" y="2"/>
                      </a:lnTo>
                      <a:lnTo>
                        <a:pt x="81" y="5"/>
                      </a:lnTo>
                      <a:lnTo>
                        <a:pt x="93" y="12"/>
                      </a:lnTo>
                      <a:lnTo>
                        <a:pt x="101" y="20"/>
                      </a:lnTo>
                      <a:lnTo>
                        <a:pt x="109" y="31"/>
                      </a:lnTo>
                      <a:lnTo>
                        <a:pt x="114" y="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8" name="Freeform 1399"/>
                <p:cNvSpPr>
                  <a:spLocks/>
                </p:cNvSpPr>
                <p:nvPr/>
              </p:nvSpPr>
              <p:spPr bwMode="auto">
                <a:xfrm>
                  <a:off x="3603" y="1904"/>
                  <a:ext cx="33" cy="63"/>
                </a:xfrm>
                <a:custGeom>
                  <a:avLst/>
                  <a:gdLst>
                    <a:gd name="T0" fmla="*/ 111 w 177"/>
                    <a:gd name="T1" fmla="*/ 0 h 277"/>
                    <a:gd name="T2" fmla="*/ 55 w 177"/>
                    <a:gd name="T3" fmla="*/ 15 h 277"/>
                    <a:gd name="T4" fmla="*/ 0 w 177"/>
                    <a:gd name="T5" fmla="*/ 31 h 277"/>
                    <a:gd name="T6" fmla="*/ 66 w 177"/>
                    <a:gd name="T7" fmla="*/ 277 h 277"/>
                    <a:gd name="T8" fmla="*/ 122 w 177"/>
                    <a:gd name="T9" fmla="*/ 262 h 277"/>
                    <a:gd name="T10" fmla="*/ 177 w 177"/>
                    <a:gd name="T11" fmla="*/ 246 h 277"/>
                    <a:gd name="T12" fmla="*/ 111 w 177"/>
                    <a:gd name="T13" fmla="*/ 0 h 27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"/>
                    <a:gd name="T22" fmla="*/ 0 h 277"/>
                    <a:gd name="T23" fmla="*/ 177 w 177"/>
                    <a:gd name="T24" fmla="*/ 277 h 27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" h="277">
                      <a:moveTo>
                        <a:pt x="111" y="0"/>
                      </a:moveTo>
                      <a:lnTo>
                        <a:pt x="55" y="15"/>
                      </a:lnTo>
                      <a:lnTo>
                        <a:pt x="0" y="31"/>
                      </a:lnTo>
                      <a:lnTo>
                        <a:pt x="66" y="277"/>
                      </a:lnTo>
                      <a:lnTo>
                        <a:pt x="122" y="262"/>
                      </a:lnTo>
                      <a:lnTo>
                        <a:pt x="177" y="24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69" name="Freeform 1400"/>
                <p:cNvSpPr>
                  <a:spLocks/>
                </p:cNvSpPr>
                <p:nvPr/>
              </p:nvSpPr>
              <p:spPr bwMode="auto">
                <a:xfrm>
                  <a:off x="3603" y="1904"/>
                  <a:ext cx="33" cy="63"/>
                </a:xfrm>
                <a:custGeom>
                  <a:avLst/>
                  <a:gdLst>
                    <a:gd name="T0" fmla="*/ 111 w 177"/>
                    <a:gd name="T1" fmla="*/ 0 h 277"/>
                    <a:gd name="T2" fmla="*/ 55 w 177"/>
                    <a:gd name="T3" fmla="*/ 15 h 277"/>
                    <a:gd name="T4" fmla="*/ 0 w 177"/>
                    <a:gd name="T5" fmla="*/ 31 h 277"/>
                    <a:gd name="T6" fmla="*/ 66 w 177"/>
                    <a:gd name="T7" fmla="*/ 277 h 277"/>
                    <a:gd name="T8" fmla="*/ 122 w 177"/>
                    <a:gd name="T9" fmla="*/ 262 h 277"/>
                    <a:gd name="T10" fmla="*/ 177 w 177"/>
                    <a:gd name="T11" fmla="*/ 246 h 277"/>
                    <a:gd name="T12" fmla="*/ 111 w 177"/>
                    <a:gd name="T13" fmla="*/ 0 h 27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"/>
                    <a:gd name="T22" fmla="*/ 0 h 277"/>
                    <a:gd name="T23" fmla="*/ 177 w 177"/>
                    <a:gd name="T24" fmla="*/ 277 h 27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" h="277">
                      <a:moveTo>
                        <a:pt x="111" y="0"/>
                      </a:moveTo>
                      <a:lnTo>
                        <a:pt x="55" y="15"/>
                      </a:lnTo>
                      <a:lnTo>
                        <a:pt x="0" y="31"/>
                      </a:lnTo>
                      <a:lnTo>
                        <a:pt x="66" y="277"/>
                      </a:lnTo>
                      <a:lnTo>
                        <a:pt x="122" y="262"/>
                      </a:lnTo>
                      <a:lnTo>
                        <a:pt x="177" y="246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0" name="Freeform 1401"/>
                <p:cNvSpPr>
                  <a:spLocks/>
                </p:cNvSpPr>
                <p:nvPr/>
              </p:nvSpPr>
              <p:spPr bwMode="auto">
                <a:xfrm>
                  <a:off x="3626" y="1959"/>
                  <a:ext cx="10" cy="5"/>
                </a:xfrm>
                <a:custGeom>
                  <a:avLst/>
                  <a:gdLst>
                    <a:gd name="T0" fmla="*/ 0 w 58"/>
                    <a:gd name="T1" fmla="*/ 16 h 16"/>
                    <a:gd name="T2" fmla="*/ 55 w 58"/>
                    <a:gd name="T3" fmla="*/ 0 h 16"/>
                    <a:gd name="T4" fmla="*/ 58 w 58"/>
                    <a:gd name="T5" fmla="*/ 10 h 16"/>
                    <a:gd name="T6" fmla="*/ 0 w 58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6"/>
                    <a:gd name="T14" fmla="*/ 58 w 58"/>
                    <a:gd name="T15" fmla="*/ 16 h 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6">
                      <a:moveTo>
                        <a:pt x="0" y="16"/>
                      </a:moveTo>
                      <a:lnTo>
                        <a:pt x="55" y="0"/>
                      </a:lnTo>
                      <a:lnTo>
                        <a:pt x="58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1" name="Line 1402"/>
                <p:cNvSpPr>
                  <a:spLocks noChangeShapeType="1"/>
                </p:cNvSpPr>
                <p:nvPr/>
              </p:nvSpPr>
              <p:spPr bwMode="auto">
                <a:xfrm>
                  <a:off x="3636" y="1959"/>
                  <a:ext cx="2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2" name="Freeform 1403"/>
                <p:cNvSpPr>
                  <a:spLocks/>
                </p:cNvSpPr>
                <p:nvPr/>
              </p:nvSpPr>
              <p:spPr bwMode="auto">
                <a:xfrm>
                  <a:off x="3615" y="1962"/>
                  <a:ext cx="26" cy="65"/>
                </a:xfrm>
                <a:custGeom>
                  <a:avLst/>
                  <a:gdLst>
                    <a:gd name="T0" fmla="*/ 116 w 144"/>
                    <a:gd name="T1" fmla="*/ 0 h 288"/>
                    <a:gd name="T2" fmla="*/ 58 w 144"/>
                    <a:gd name="T3" fmla="*/ 6 h 288"/>
                    <a:gd name="T4" fmla="*/ 0 w 144"/>
                    <a:gd name="T5" fmla="*/ 11 h 288"/>
                    <a:gd name="T6" fmla="*/ 29 w 144"/>
                    <a:gd name="T7" fmla="*/ 288 h 288"/>
                    <a:gd name="T8" fmla="*/ 87 w 144"/>
                    <a:gd name="T9" fmla="*/ 282 h 288"/>
                    <a:gd name="T10" fmla="*/ 144 w 144"/>
                    <a:gd name="T11" fmla="*/ 276 h 288"/>
                    <a:gd name="T12" fmla="*/ 116 w 144"/>
                    <a:gd name="T13" fmla="*/ 0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288"/>
                    <a:gd name="T23" fmla="*/ 144 w 144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288">
                      <a:moveTo>
                        <a:pt x="116" y="0"/>
                      </a:moveTo>
                      <a:lnTo>
                        <a:pt x="58" y="6"/>
                      </a:lnTo>
                      <a:lnTo>
                        <a:pt x="0" y="11"/>
                      </a:lnTo>
                      <a:lnTo>
                        <a:pt x="29" y="288"/>
                      </a:lnTo>
                      <a:lnTo>
                        <a:pt x="87" y="282"/>
                      </a:lnTo>
                      <a:lnTo>
                        <a:pt x="144" y="276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3" name="Freeform 1404"/>
                <p:cNvSpPr>
                  <a:spLocks/>
                </p:cNvSpPr>
                <p:nvPr/>
              </p:nvSpPr>
              <p:spPr bwMode="auto">
                <a:xfrm>
                  <a:off x="3615" y="1962"/>
                  <a:ext cx="26" cy="65"/>
                </a:xfrm>
                <a:custGeom>
                  <a:avLst/>
                  <a:gdLst>
                    <a:gd name="T0" fmla="*/ 116 w 144"/>
                    <a:gd name="T1" fmla="*/ 0 h 288"/>
                    <a:gd name="T2" fmla="*/ 58 w 144"/>
                    <a:gd name="T3" fmla="*/ 6 h 288"/>
                    <a:gd name="T4" fmla="*/ 0 w 144"/>
                    <a:gd name="T5" fmla="*/ 11 h 288"/>
                    <a:gd name="T6" fmla="*/ 29 w 144"/>
                    <a:gd name="T7" fmla="*/ 288 h 288"/>
                    <a:gd name="T8" fmla="*/ 87 w 144"/>
                    <a:gd name="T9" fmla="*/ 282 h 288"/>
                    <a:gd name="T10" fmla="*/ 144 w 144"/>
                    <a:gd name="T11" fmla="*/ 276 h 288"/>
                    <a:gd name="T12" fmla="*/ 116 w 144"/>
                    <a:gd name="T13" fmla="*/ 0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4"/>
                    <a:gd name="T22" fmla="*/ 0 h 288"/>
                    <a:gd name="T23" fmla="*/ 144 w 144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4" h="288">
                      <a:moveTo>
                        <a:pt x="116" y="0"/>
                      </a:moveTo>
                      <a:lnTo>
                        <a:pt x="58" y="6"/>
                      </a:lnTo>
                      <a:lnTo>
                        <a:pt x="0" y="11"/>
                      </a:lnTo>
                      <a:lnTo>
                        <a:pt x="29" y="288"/>
                      </a:lnTo>
                      <a:lnTo>
                        <a:pt x="87" y="282"/>
                      </a:lnTo>
                      <a:lnTo>
                        <a:pt x="144" y="276"/>
                      </a:lnTo>
                      <a:lnTo>
                        <a:pt x="116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4" name="Freeform 1405"/>
                <p:cNvSpPr>
                  <a:spLocks/>
                </p:cNvSpPr>
                <p:nvPr/>
              </p:nvSpPr>
              <p:spPr bwMode="auto">
                <a:xfrm>
                  <a:off x="3631" y="2023"/>
                  <a:ext cx="10" cy="4"/>
                </a:xfrm>
                <a:custGeom>
                  <a:avLst/>
                  <a:gdLst>
                    <a:gd name="T0" fmla="*/ 0 w 57"/>
                    <a:gd name="T1" fmla="*/ 6 h 9"/>
                    <a:gd name="T2" fmla="*/ 57 w 57"/>
                    <a:gd name="T3" fmla="*/ 0 h 9"/>
                    <a:gd name="T4" fmla="*/ 57 w 57"/>
                    <a:gd name="T5" fmla="*/ 9 h 9"/>
                    <a:gd name="T6" fmla="*/ 0 w 57"/>
                    <a:gd name="T7" fmla="*/ 6 h 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"/>
                    <a:gd name="T13" fmla="*/ 0 h 9"/>
                    <a:gd name="T14" fmla="*/ 57 w 57"/>
                    <a:gd name="T15" fmla="*/ 9 h 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" h="9">
                      <a:moveTo>
                        <a:pt x="0" y="6"/>
                      </a:moveTo>
                      <a:lnTo>
                        <a:pt x="57" y="0"/>
                      </a:lnTo>
                      <a:lnTo>
                        <a:pt x="57" y="9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5" name="Line 1406"/>
                <p:cNvSpPr>
                  <a:spLocks noChangeShapeType="1"/>
                </p:cNvSpPr>
                <p:nvPr/>
              </p:nvSpPr>
              <p:spPr bwMode="auto">
                <a:xfrm>
                  <a:off x="3641" y="2023"/>
                  <a:ext cx="2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6" name="Freeform 1407"/>
                <p:cNvSpPr>
                  <a:spLocks/>
                </p:cNvSpPr>
                <p:nvPr/>
              </p:nvSpPr>
              <p:spPr bwMode="auto">
                <a:xfrm>
                  <a:off x="3618" y="2025"/>
                  <a:ext cx="23" cy="64"/>
                </a:xfrm>
                <a:custGeom>
                  <a:avLst/>
                  <a:gdLst>
                    <a:gd name="T0" fmla="*/ 131 w 131"/>
                    <a:gd name="T1" fmla="*/ 6 h 288"/>
                    <a:gd name="T2" fmla="*/ 74 w 131"/>
                    <a:gd name="T3" fmla="*/ 3 h 288"/>
                    <a:gd name="T4" fmla="*/ 16 w 131"/>
                    <a:gd name="T5" fmla="*/ 0 h 288"/>
                    <a:gd name="T6" fmla="*/ 0 w 131"/>
                    <a:gd name="T7" fmla="*/ 282 h 288"/>
                    <a:gd name="T8" fmla="*/ 58 w 131"/>
                    <a:gd name="T9" fmla="*/ 285 h 288"/>
                    <a:gd name="T10" fmla="*/ 116 w 131"/>
                    <a:gd name="T11" fmla="*/ 288 h 288"/>
                    <a:gd name="T12" fmla="*/ 131 w 131"/>
                    <a:gd name="T13" fmla="*/ 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288"/>
                    <a:gd name="T23" fmla="*/ 131 w 131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288">
                      <a:moveTo>
                        <a:pt x="131" y="6"/>
                      </a:moveTo>
                      <a:lnTo>
                        <a:pt x="74" y="3"/>
                      </a:lnTo>
                      <a:lnTo>
                        <a:pt x="16" y="0"/>
                      </a:lnTo>
                      <a:lnTo>
                        <a:pt x="0" y="282"/>
                      </a:lnTo>
                      <a:lnTo>
                        <a:pt x="58" y="285"/>
                      </a:lnTo>
                      <a:lnTo>
                        <a:pt x="116" y="288"/>
                      </a:lnTo>
                      <a:lnTo>
                        <a:pt x="13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7" name="Freeform 1408"/>
                <p:cNvSpPr>
                  <a:spLocks/>
                </p:cNvSpPr>
                <p:nvPr/>
              </p:nvSpPr>
              <p:spPr bwMode="auto">
                <a:xfrm>
                  <a:off x="3618" y="2025"/>
                  <a:ext cx="23" cy="64"/>
                </a:xfrm>
                <a:custGeom>
                  <a:avLst/>
                  <a:gdLst>
                    <a:gd name="T0" fmla="*/ 131 w 131"/>
                    <a:gd name="T1" fmla="*/ 6 h 288"/>
                    <a:gd name="T2" fmla="*/ 74 w 131"/>
                    <a:gd name="T3" fmla="*/ 3 h 288"/>
                    <a:gd name="T4" fmla="*/ 16 w 131"/>
                    <a:gd name="T5" fmla="*/ 0 h 288"/>
                    <a:gd name="T6" fmla="*/ 0 w 131"/>
                    <a:gd name="T7" fmla="*/ 282 h 288"/>
                    <a:gd name="T8" fmla="*/ 58 w 131"/>
                    <a:gd name="T9" fmla="*/ 285 h 288"/>
                    <a:gd name="T10" fmla="*/ 116 w 131"/>
                    <a:gd name="T11" fmla="*/ 288 h 288"/>
                    <a:gd name="T12" fmla="*/ 131 w 131"/>
                    <a:gd name="T13" fmla="*/ 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"/>
                    <a:gd name="T22" fmla="*/ 0 h 288"/>
                    <a:gd name="T23" fmla="*/ 131 w 131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" h="288">
                      <a:moveTo>
                        <a:pt x="131" y="6"/>
                      </a:moveTo>
                      <a:lnTo>
                        <a:pt x="74" y="3"/>
                      </a:lnTo>
                      <a:lnTo>
                        <a:pt x="16" y="0"/>
                      </a:lnTo>
                      <a:lnTo>
                        <a:pt x="0" y="282"/>
                      </a:lnTo>
                      <a:lnTo>
                        <a:pt x="58" y="285"/>
                      </a:lnTo>
                      <a:lnTo>
                        <a:pt x="116" y="288"/>
                      </a:lnTo>
                      <a:lnTo>
                        <a:pt x="131" y="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8" name="Freeform 1409"/>
                <p:cNvSpPr>
                  <a:spLocks/>
                </p:cNvSpPr>
                <p:nvPr/>
              </p:nvSpPr>
              <p:spPr bwMode="auto">
                <a:xfrm>
                  <a:off x="3628" y="2088"/>
                  <a:ext cx="11" cy="3"/>
                </a:xfrm>
                <a:custGeom>
                  <a:avLst/>
                  <a:gdLst>
                    <a:gd name="T0" fmla="*/ 0 w 58"/>
                    <a:gd name="T1" fmla="*/ 0 h 12"/>
                    <a:gd name="T2" fmla="*/ 58 w 58"/>
                    <a:gd name="T3" fmla="*/ 3 h 12"/>
                    <a:gd name="T4" fmla="*/ 57 w 58"/>
                    <a:gd name="T5" fmla="*/ 12 h 12"/>
                    <a:gd name="T6" fmla="*/ 0 w 58"/>
                    <a:gd name="T7" fmla="*/ 0 h 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12"/>
                    <a:gd name="T14" fmla="*/ 58 w 58"/>
                    <a:gd name="T15" fmla="*/ 12 h 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12">
                      <a:moveTo>
                        <a:pt x="0" y="0"/>
                      </a:moveTo>
                      <a:lnTo>
                        <a:pt x="58" y="3"/>
                      </a:lnTo>
                      <a:lnTo>
                        <a:pt x="57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79" name="Line 1410"/>
                <p:cNvSpPr>
                  <a:spLocks noChangeShapeType="1"/>
                </p:cNvSpPr>
                <p:nvPr/>
              </p:nvSpPr>
              <p:spPr bwMode="auto">
                <a:xfrm flipH="1">
                  <a:off x="3639" y="2089"/>
                  <a:ext cx="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0" name="Freeform 1411"/>
                <p:cNvSpPr>
                  <a:spLocks/>
                </p:cNvSpPr>
                <p:nvPr/>
              </p:nvSpPr>
              <p:spPr bwMode="auto">
                <a:xfrm>
                  <a:off x="3607" y="2086"/>
                  <a:ext cx="32" cy="63"/>
                </a:xfrm>
                <a:custGeom>
                  <a:avLst/>
                  <a:gdLst>
                    <a:gd name="T0" fmla="*/ 168 w 168"/>
                    <a:gd name="T1" fmla="*/ 24 h 284"/>
                    <a:gd name="T2" fmla="*/ 111 w 168"/>
                    <a:gd name="T3" fmla="*/ 12 h 284"/>
                    <a:gd name="T4" fmla="*/ 54 w 168"/>
                    <a:gd name="T5" fmla="*/ 0 h 284"/>
                    <a:gd name="T6" fmla="*/ 0 w 168"/>
                    <a:gd name="T7" fmla="*/ 260 h 284"/>
                    <a:gd name="T8" fmla="*/ 57 w 168"/>
                    <a:gd name="T9" fmla="*/ 272 h 284"/>
                    <a:gd name="T10" fmla="*/ 113 w 168"/>
                    <a:gd name="T11" fmla="*/ 284 h 284"/>
                    <a:gd name="T12" fmla="*/ 168 w 168"/>
                    <a:gd name="T13" fmla="*/ 24 h 28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284"/>
                    <a:gd name="T23" fmla="*/ 168 w 168"/>
                    <a:gd name="T24" fmla="*/ 284 h 28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284">
                      <a:moveTo>
                        <a:pt x="168" y="24"/>
                      </a:moveTo>
                      <a:lnTo>
                        <a:pt x="111" y="12"/>
                      </a:lnTo>
                      <a:lnTo>
                        <a:pt x="54" y="0"/>
                      </a:lnTo>
                      <a:lnTo>
                        <a:pt x="0" y="260"/>
                      </a:lnTo>
                      <a:lnTo>
                        <a:pt x="57" y="272"/>
                      </a:lnTo>
                      <a:lnTo>
                        <a:pt x="113" y="284"/>
                      </a:lnTo>
                      <a:lnTo>
                        <a:pt x="168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1" name="Freeform 1412"/>
                <p:cNvSpPr>
                  <a:spLocks/>
                </p:cNvSpPr>
                <p:nvPr/>
              </p:nvSpPr>
              <p:spPr bwMode="auto">
                <a:xfrm>
                  <a:off x="3607" y="2086"/>
                  <a:ext cx="32" cy="63"/>
                </a:xfrm>
                <a:custGeom>
                  <a:avLst/>
                  <a:gdLst>
                    <a:gd name="T0" fmla="*/ 168 w 168"/>
                    <a:gd name="T1" fmla="*/ 24 h 284"/>
                    <a:gd name="T2" fmla="*/ 111 w 168"/>
                    <a:gd name="T3" fmla="*/ 12 h 284"/>
                    <a:gd name="T4" fmla="*/ 54 w 168"/>
                    <a:gd name="T5" fmla="*/ 0 h 284"/>
                    <a:gd name="T6" fmla="*/ 0 w 168"/>
                    <a:gd name="T7" fmla="*/ 260 h 284"/>
                    <a:gd name="T8" fmla="*/ 57 w 168"/>
                    <a:gd name="T9" fmla="*/ 272 h 284"/>
                    <a:gd name="T10" fmla="*/ 113 w 168"/>
                    <a:gd name="T11" fmla="*/ 284 h 284"/>
                    <a:gd name="T12" fmla="*/ 168 w 168"/>
                    <a:gd name="T13" fmla="*/ 24 h 28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8"/>
                    <a:gd name="T22" fmla="*/ 0 h 284"/>
                    <a:gd name="T23" fmla="*/ 168 w 168"/>
                    <a:gd name="T24" fmla="*/ 284 h 28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8" h="284">
                      <a:moveTo>
                        <a:pt x="168" y="24"/>
                      </a:moveTo>
                      <a:lnTo>
                        <a:pt x="111" y="12"/>
                      </a:lnTo>
                      <a:lnTo>
                        <a:pt x="54" y="0"/>
                      </a:lnTo>
                      <a:lnTo>
                        <a:pt x="0" y="260"/>
                      </a:lnTo>
                      <a:lnTo>
                        <a:pt x="57" y="272"/>
                      </a:lnTo>
                      <a:lnTo>
                        <a:pt x="113" y="284"/>
                      </a:lnTo>
                      <a:lnTo>
                        <a:pt x="168" y="2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2" name="Freeform 1413"/>
                <p:cNvSpPr>
                  <a:spLocks/>
                </p:cNvSpPr>
                <p:nvPr/>
              </p:nvSpPr>
              <p:spPr bwMode="auto">
                <a:xfrm>
                  <a:off x="3618" y="2147"/>
                  <a:ext cx="10" cy="5"/>
                </a:xfrm>
                <a:custGeom>
                  <a:avLst/>
                  <a:gdLst>
                    <a:gd name="T0" fmla="*/ 0 w 56"/>
                    <a:gd name="T1" fmla="*/ 0 h 22"/>
                    <a:gd name="T2" fmla="*/ 56 w 56"/>
                    <a:gd name="T3" fmla="*/ 12 h 22"/>
                    <a:gd name="T4" fmla="*/ 53 w 56"/>
                    <a:gd name="T5" fmla="*/ 22 h 22"/>
                    <a:gd name="T6" fmla="*/ 0 w 56"/>
                    <a:gd name="T7" fmla="*/ 0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22"/>
                    <a:gd name="T14" fmla="*/ 56 w 56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22">
                      <a:moveTo>
                        <a:pt x="0" y="0"/>
                      </a:moveTo>
                      <a:lnTo>
                        <a:pt x="56" y="12"/>
                      </a:lnTo>
                      <a:lnTo>
                        <a:pt x="53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3" name="Line 1414"/>
                <p:cNvSpPr>
                  <a:spLocks noChangeShapeType="1"/>
                </p:cNvSpPr>
                <p:nvPr/>
              </p:nvSpPr>
              <p:spPr bwMode="auto">
                <a:xfrm flipH="1">
                  <a:off x="3628" y="2149"/>
                  <a:ext cx="2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4" name="Freeform 1415"/>
                <p:cNvSpPr>
                  <a:spLocks/>
                </p:cNvSpPr>
                <p:nvPr/>
              </p:nvSpPr>
              <p:spPr bwMode="auto">
                <a:xfrm>
                  <a:off x="3592" y="2141"/>
                  <a:ext cx="36" cy="58"/>
                </a:xfrm>
                <a:custGeom>
                  <a:avLst/>
                  <a:gdLst>
                    <a:gd name="T0" fmla="*/ 194 w 194"/>
                    <a:gd name="T1" fmla="*/ 44 h 256"/>
                    <a:gd name="T2" fmla="*/ 141 w 194"/>
                    <a:gd name="T3" fmla="*/ 22 h 256"/>
                    <a:gd name="T4" fmla="*/ 87 w 194"/>
                    <a:gd name="T5" fmla="*/ 0 h 256"/>
                    <a:gd name="T6" fmla="*/ 0 w 194"/>
                    <a:gd name="T7" fmla="*/ 212 h 256"/>
                    <a:gd name="T8" fmla="*/ 53 w 194"/>
                    <a:gd name="T9" fmla="*/ 234 h 256"/>
                    <a:gd name="T10" fmla="*/ 106 w 194"/>
                    <a:gd name="T11" fmla="*/ 256 h 256"/>
                    <a:gd name="T12" fmla="*/ 194 w 194"/>
                    <a:gd name="T13" fmla="*/ 44 h 2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56"/>
                    <a:gd name="T23" fmla="*/ 194 w 194"/>
                    <a:gd name="T24" fmla="*/ 256 h 2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56">
                      <a:moveTo>
                        <a:pt x="194" y="44"/>
                      </a:moveTo>
                      <a:lnTo>
                        <a:pt x="141" y="22"/>
                      </a:lnTo>
                      <a:lnTo>
                        <a:pt x="87" y="0"/>
                      </a:lnTo>
                      <a:lnTo>
                        <a:pt x="0" y="212"/>
                      </a:lnTo>
                      <a:lnTo>
                        <a:pt x="53" y="234"/>
                      </a:lnTo>
                      <a:lnTo>
                        <a:pt x="106" y="256"/>
                      </a:lnTo>
                      <a:lnTo>
                        <a:pt x="194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5" name="Freeform 1416"/>
                <p:cNvSpPr>
                  <a:spLocks/>
                </p:cNvSpPr>
                <p:nvPr/>
              </p:nvSpPr>
              <p:spPr bwMode="auto">
                <a:xfrm>
                  <a:off x="3592" y="2141"/>
                  <a:ext cx="36" cy="58"/>
                </a:xfrm>
                <a:custGeom>
                  <a:avLst/>
                  <a:gdLst>
                    <a:gd name="T0" fmla="*/ 194 w 194"/>
                    <a:gd name="T1" fmla="*/ 44 h 256"/>
                    <a:gd name="T2" fmla="*/ 141 w 194"/>
                    <a:gd name="T3" fmla="*/ 22 h 256"/>
                    <a:gd name="T4" fmla="*/ 87 w 194"/>
                    <a:gd name="T5" fmla="*/ 0 h 256"/>
                    <a:gd name="T6" fmla="*/ 0 w 194"/>
                    <a:gd name="T7" fmla="*/ 212 h 256"/>
                    <a:gd name="T8" fmla="*/ 53 w 194"/>
                    <a:gd name="T9" fmla="*/ 234 h 256"/>
                    <a:gd name="T10" fmla="*/ 106 w 194"/>
                    <a:gd name="T11" fmla="*/ 256 h 256"/>
                    <a:gd name="T12" fmla="*/ 194 w 194"/>
                    <a:gd name="T13" fmla="*/ 44 h 2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4"/>
                    <a:gd name="T22" fmla="*/ 0 h 256"/>
                    <a:gd name="T23" fmla="*/ 194 w 194"/>
                    <a:gd name="T24" fmla="*/ 256 h 2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4" h="256">
                      <a:moveTo>
                        <a:pt x="194" y="44"/>
                      </a:moveTo>
                      <a:lnTo>
                        <a:pt x="141" y="22"/>
                      </a:lnTo>
                      <a:lnTo>
                        <a:pt x="87" y="0"/>
                      </a:lnTo>
                      <a:lnTo>
                        <a:pt x="0" y="212"/>
                      </a:lnTo>
                      <a:lnTo>
                        <a:pt x="53" y="234"/>
                      </a:lnTo>
                      <a:lnTo>
                        <a:pt x="106" y="256"/>
                      </a:lnTo>
                      <a:lnTo>
                        <a:pt x="194" y="4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6" name="Freeform 1417"/>
                <p:cNvSpPr>
                  <a:spLocks/>
                </p:cNvSpPr>
                <p:nvPr/>
              </p:nvSpPr>
              <p:spPr bwMode="auto">
                <a:xfrm>
                  <a:off x="3602" y="2195"/>
                  <a:ext cx="9" cy="7"/>
                </a:xfrm>
                <a:custGeom>
                  <a:avLst/>
                  <a:gdLst>
                    <a:gd name="T0" fmla="*/ 0 w 53"/>
                    <a:gd name="T1" fmla="*/ 0 h 33"/>
                    <a:gd name="T2" fmla="*/ 53 w 53"/>
                    <a:gd name="T3" fmla="*/ 22 h 33"/>
                    <a:gd name="T4" fmla="*/ 51 w 53"/>
                    <a:gd name="T5" fmla="*/ 28 h 33"/>
                    <a:gd name="T6" fmla="*/ 47 w 53"/>
                    <a:gd name="T7" fmla="*/ 33 h 33"/>
                    <a:gd name="T8" fmla="*/ 0 w 53"/>
                    <a:gd name="T9" fmla="*/ 0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"/>
                    <a:gd name="T16" fmla="*/ 0 h 33"/>
                    <a:gd name="T17" fmla="*/ 53 w 53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" h="33">
                      <a:moveTo>
                        <a:pt x="0" y="0"/>
                      </a:moveTo>
                      <a:lnTo>
                        <a:pt x="53" y="22"/>
                      </a:lnTo>
                      <a:lnTo>
                        <a:pt x="51" y="28"/>
                      </a:lnTo>
                      <a:lnTo>
                        <a:pt x="47" y="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7" name="Freeform 1418"/>
                <p:cNvSpPr>
                  <a:spLocks/>
                </p:cNvSpPr>
                <p:nvPr/>
              </p:nvSpPr>
              <p:spPr bwMode="auto">
                <a:xfrm>
                  <a:off x="3610" y="2199"/>
                  <a:ext cx="1" cy="3"/>
                </a:xfrm>
                <a:custGeom>
                  <a:avLst/>
                  <a:gdLst>
                    <a:gd name="T0" fmla="*/ 6 w 6"/>
                    <a:gd name="T1" fmla="*/ 0 h 11"/>
                    <a:gd name="T2" fmla="*/ 4 w 6"/>
                    <a:gd name="T3" fmla="*/ 6 h 11"/>
                    <a:gd name="T4" fmla="*/ 0 w 6"/>
                    <a:gd name="T5" fmla="*/ 11 h 11"/>
                    <a:gd name="T6" fmla="*/ 0 60000 65536"/>
                    <a:gd name="T7" fmla="*/ 0 60000 65536"/>
                    <a:gd name="T8" fmla="*/ 0 60000 65536"/>
                    <a:gd name="T9" fmla="*/ 0 w 6"/>
                    <a:gd name="T10" fmla="*/ 0 h 11"/>
                    <a:gd name="T11" fmla="*/ 6 w 6"/>
                    <a:gd name="T12" fmla="*/ 11 h 1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" h="11">
                      <a:moveTo>
                        <a:pt x="6" y="0"/>
                      </a:moveTo>
                      <a:lnTo>
                        <a:pt x="4" y="6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8" name="Freeform 1419"/>
                <p:cNvSpPr>
                  <a:spLocks/>
                </p:cNvSpPr>
                <p:nvPr/>
              </p:nvSpPr>
              <p:spPr bwMode="auto">
                <a:xfrm>
                  <a:off x="3573" y="2187"/>
                  <a:ext cx="37" cy="47"/>
                </a:xfrm>
                <a:custGeom>
                  <a:avLst/>
                  <a:gdLst>
                    <a:gd name="T0" fmla="*/ 197 w 197"/>
                    <a:gd name="T1" fmla="*/ 66 h 210"/>
                    <a:gd name="T2" fmla="*/ 150 w 197"/>
                    <a:gd name="T3" fmla="*/ 33 h 210"/>
                    <a:gd name="T4" fmla="*/ 103 w 197"/>
                    <a:gd name="T5" fmla="*/ 0 h 210"/>
                    <a:gd name="T6" fmla="*/ 0 w 197"/>
                    <a:gd name="T7" fmla="*/ 144 h 210"/>
                    <a:gd name="T8" fmla="*/ 47 w 197"/>
                    <a:gd name="T9" fmla="*/ 177 h 210"/>
                    <a:gd name="T10" fmla="*/ 93 w 197"/>
                    <a:gd name="T11" fmla="*/ 210 h 210"/>
                    <a:gd name="T12" fmla="*/ 197 w 197"/>
                    <a:gd name="T13" fmla="*/ 66 h 2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"/>
                    <a:gd name="T22" fmla="*/ 0 h 210"/>
                    <a:gd name="T23" fmla="*/ 197 w 197"/>
                    <a:gd name="T24" fmla="*/ 210 h 2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" h="210">
                      <a:moveTo>
                        <a:pt x="197" y="66"/>
                      </a:moveTo>
                      <a:lnTo>
                        <a:pt x="150" y="33"/>
                      </a:lnTo>
                      <a:lnTo>
                        <a:pt x="103" y="0"/>
                      </a:lnTo>
                      <a:lnTo>
                        <a:pt x="0" y="144"/>
                      </a:lnTo>
                      <a:lnTo>
                        <a:pt x="47" y="177"/>
                      </a:lnTo>
                      <a:lnTo>
                        <a:pt x="93" y="210"/>
                      </a:lnTo>
                      <a:lnTo>
                        <a:pt x="197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89" name="Freeform 1420"/>
                <p:cNvSpPr>
                  <a:spLocks/>
                </p:cNvSpPr>
                <p:nvPr/>
              </p:nvSpPr>
              <p:spPr bwMode="auto">
                <a:xfrm>
                  <a:off x="3573" y="2187"/>
                  <a:ext cx="37" cy="47"/>
                </a:xfrm>
                <a:custGeom>
                  <a:avLst/>
                  <a:gdLst>
                    <a:gd name="T0" fmla="*/ 197 w 197"/>
                    <a:gd name="T1" fmla="*/ 66 h 210"/>
                    <a:gd name="T2" fmla="*/ 150 w 197"/>
                    <a:gd name="T3" fmla="*/ 33 h 210"/>
                    <a:gd name="T4" fmla="*/ 103 w 197"/>
                    <a:gd name="T5" fmla="*/ 0 h 210"/>
                    <a:gd name="T6" fmla="*/ 0 w 197"/>
                    <a:gd name="T7" fmla="*/ 144 h 210"/>
                    <a:gd name="T8" fmla="*/ 47 w 197"/>
                    <a:gd name="T9" fmla="*/ 177 h 210"/>
                    <a:gd name="T10" fmla="*/ 93 w 197"/>
                    <a:gd name="T11" fmla="*/ 210 h 210"/>
                    <a:gd name="T12" fmla="*/ 197 w 197"/>
                    <a:gd name="T13" fmla="*/ 66 h 2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"/>
                    <a:gd name="T22" fmla="*/ 0 h 210"/>
                    <a:gd name="T23" fmla="*/ 197 w 197"/>
                    <a:gd name="T24" fmla="*/ 210 h 2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" h="210">
                      <a:moveTo>
                        <a:pt x="197" y="66"/>
                      </a:moveTo>
                      <a:lnTo>
                        <a:pt x="150" y="33"/>
                      </a:lnTo>
                      <a:lnTo>
                        <a:pt x="103" y="0"/>
                      </a:lnTo>
                      <a:lnTo>
                        <a:pt x="0" y="144"/>
                      </a:lnTo>
                      <a:lnTo>
                        <a:pt x="47" y="177"/>
                      </a:lnTo>
                      <a:lnTo>
                        <a:pt x="93" y="210"/>
                      </a:lnTo>
                      <a:lnTo>
                        <a:pt x="197" y="6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0" name="Freeform 1421"/>
                <p:cNvSpPr>
                  <a:spLocks/>
                </p:cNvSpPr>
                <p:nvPr/>
              </p:nvSpPr>
              <p:spPr bwMode="auto">
                <a:xfrm>
                  <a:off x="3582" y="2226"/>
                  <a:ext cx="10" cy="11"/>
                </a:xfrm>
                <a:custGeom>
                  <a:avLst/>
                  <a:gdLst>
                    <a:gd name="T0" fmla="*/ 0 w 46"/>
                    <a:gd name="T1" fmla="*/ 0 h 46"/>
                    <a:gd name="T2" fmla="*/ 46 w 46"/>
                    <a:gd name="T3" fmla="*/ 33 h 46"/>
                    <a:gd name="T4" fmla="*/ 43 w 46"/>
                    <a:gd name="T5" fmla="*/ 39 h 46"/>
                    <a:gd name="T6" fmla="*/ 35 w 46"/>
                    <a:gd name="T7" fmla="*/ 46 h 46"/>
                    <a:gd name="T8" fmla="*/ 0 w 46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"/>
                    <a:gd name="T16" fmla="*/ 0 h 46"/>
                    <a:gd name="T17" fmla="*/ 46 w 46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" h="46">
                      <a:moveTo>
                        <a:pt x="0" y="0"/>
                      </a:moveTo>
                      <a:lnTo>
                        <a:pt x="46" y="33"/>
                      </a:lnTo>
                      <a:lnTo>
                        <a:pt x="43" y="39"/>
                      </a:lnTo>
                      <a:lnTo>
                        <a:pt x="35" y="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1" name="Freeform 1422"/>
                <p:cNvSpPr>
                  <a:spLocks/>
                </p:cNvSpPr>
                <p:nvPr/>
              </p:nvSpPr>
              <p:spPr bwMode="auto">
                <a:xfrm>
                  <a:off x="3589" y="2234"/>
                  <a:ext cx="3" cy="3"/>
                </a:xfrm>
                <a:custGeom>
                  <a:avLst/>
                  <a:gdLst>
                    <a:gd name="T0" fmla="*/ 11 w 11"/>
                    <a:gd name="T1" fmla="*/ 0 h 13"/>
                    <a:gd name="T2" fmla="*/ 8 w 11"/>
                    <a:gd name="T3" fmla="*/ 6 h 13"/>
                    <a:gd name="T4" fmla="*/ 0 w 11"/>
                    <a:gd name="T5" fmla="*/ 13 h 13"/>
                    <a:gd name="T6" fmla="*/ 0 60000 65536"/>
                    <a:gd name="T7" fmla="*/ 0 60000 65536"/>
                    <a:gd name="T8" fmla="*/ 0 60000 65536"/>
                    <a:gd name="T9" fmla="*/ 0 w 11"/>
                    <a:gd name="T10" fmla="*/ 0 h 13"/>
                    <a:gd name="T11" fmla="*/ 11 w 11"/>
                    <a:gd name="T12" fmla="*/ 13 h 1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" h="13">
                      <a:moveTo>
                        <a:pt x="11" y="0"/>
                      </a:moveTo>
                      <a:lnTo>
                        <a:pt x="8" y="6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2" name="Freeform 1423"/>
                <p:cNvSpPr>
                  <a:spLocks/>
                </p:cNvSpPr>
                <p:nvPr/>
              </p:nvSpPr>
              <p:spPr bwMode="auto">
                <a:xfrm>
                  <a:off x="3559" y="2217"/>
                  <a:ext cx="30" cy="36"/>
                </a:xfrm>
                <a:custGeom>
                  <a:avLst/>
                  <a:gdLst>
                    <a:gd name="T0" fmla="*/ 162 w 162"/>
                    <a:gd name="T1" fmla="*/ 91 h 162"/>
                    <a:gd name="T2" fmla="*/ 127 w 162"/>
                    <a:gd name="T3" fmla="*/ 45 h 162"/>
                    <a:gd name="T4" fmla="*/ 91 w 162"/>
                    <a:gd name="T5" fmla="*/ 0 h 162"/>
                    <a:gd name="T6" fmla="*/ 0 w 162"/>
                    <a:gd name="T7" fmla="*/ 71 h 162"/>
                    <a:gd name="T8" fmla="*/ 36 w 162"/>
                    <a:gd name="T9" fmla="*/ 116 h 162"/>
                    <a:gd name="T10" fmla="*/ 71 w 162"/>
                    <a:gd name="T11" fmla="*/ 162 h 162"/>
                    <a:gd name="T12" fmla="*/ 162 w 162"/>
                    <a:gd name="T13" fmla="*/ 91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62" y="91"/>
                      </a:moveTo>
                      <a:lnTo>
                        <a:pt x="127" y="45"/>
                      </a:lnTo>
                      <a:lnTo>
                        <a:pt x="91" y="0"/>
                      </a:lnTo>
                      <a:lnTo>
                        <a:pt x="0" y="71"/>
                      </a:lnTo>
                      <a:lnTo>
                        <a:pt x="36" y="116"/>
                      </a:lnTo>
                      <a:lnTo>
                        <a:pt x="71" y="162"/>
                      </a:lnTo>
                      <a:lnTo>
                        <a:pt x="162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3" name="Freeform 1424"/>
                <p:cNvSpPr>
                  <a:spLocks/>
                </p:cNvSpPr>
                <p:nvPr/>
              </p:nvSpPr>
              <p:spPr bwMode="auto">
                <a:xfrm>
                  <a:off x="3559" y="2217"/>
                  <a:ext cx="30" cy="36"/>
                </a:xfrm>
                <a:custGeom>
                  <a:avLst/>
                  <a:gdLst>
                    <a:gd name="T0" fmla="*/ 162 w 162"/>
                    <a:gd name="T1" fmla="*/ 91 h 162"/>
                    <a:gd name="T2" fmla="*/ 127 w 162"/>
                    <a:gd name="T3" fmla="*/ 45 h 162"/>
                    <a:gd name="T4" fmla="*/ 91 w 162"/>
                    <a:gd name="T5" fmla="*/ 0 h 162"/>
                    <a:gd name="T6" fmla="*/ 0 w 162"/>
                    <a:gd name="T7" fmla="*/ 71 h 162"/>
                    <a:gd name="T8" fmla="*/ 36 w 162"/>
                    <a:gd name="T9" fmla="*/ 116 h 162"/>
                    <a:gd name="T10" fmla="*/ 71 w 162"/>
                    <a:gd name="T11" fmla="*/ 162 h 162"/>
                    <a:gd name="T12" fmla="*/ 162 w 162"/>
                    <a:gd name="T13" fmla="*/ 91 h 16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2"/>
                    <a:gd name="T22" fmla="*/ 0 h 162"/>
                    <a:gd name="T23" fmla="*/ 162 w 162"/>
                    <a:gd name="T24" fmla="*/ 162 h 16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2" h="162">
                      <a:moveTo>
                        <a:pt x="162" y="91"/>
                      </a:moveTo>
                      <a:lnTo>
                        <a:pt x="127" y="45"/>
                      </a:lnTo>
                      <a:lnTo>
                        <a:pt x="91" y="0"/>
                      </a:lnTo>
                      <a:lnTo>
                        <a:pt x="0" y="71"/>
                      </a:lnTo>
                      <a:lnTo>
                        <a:pt x="36" y="116"/>
                      </a:lnTo>
                      <a:lnTo>
                        <a:pt x="71" y="162"/>
                      </a:lnTo>
                      <a:lnTo>
                        <a:pt x="162" y="9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4" name="Freeform 1425"/>
                <p:cNvSpPr>
                  <a:spLocks/>
                </p:cNvSpPr>
                <p:nvPr/>
              </p:nvSpPr>
              <p:spPr bwMode="auto">
                <a:xfrm>
                  <a:off x="3565" y="2243"/>
                  <a:ext cx="7" cy="13"/>
                </a:xfrm>
                <a:custGeom>
                  <a:avLst/>
                  <a:gdLst>
                    <a:gd name="T0" fmla="*/ 0 w 35"/>
                    <a:gd name="T1" fmla="*/ 0 h 57"/>
                    <a:gd name="T2" fmla="*/ 35 w 35"/>
                    <a:gd name="T3" fmla="*/ 46 h 57"/>
                    <a:gd name="T4" fmla="*/ 30 w 35"/>
                    <a:gd name="T5" fmla="*/ 49 h 57"/>
                    <a:gd name="T6" fmla="*/ 24 w 35"/>
                    <a:gd name="T7" fmla="*/ 52 h 57"/>
                    <a:gd name="T8" fmla="*/ 13 w 35"/>
                    <a:gd name="T9" fmla="*/ 57 h 57"/>
                    <a:gd name="T10" fmla="*/ 0 w 35"/>
                    <a:gd name="T11" fmla="*/ 0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"/>
                    <a:gd name="T19" fmla="*/ 0 h 57"/>
                    <a:gd name="T20" fmla="*/ 35 w 35"/>
                    <a:gd name="T21" fmla="*/ 57 h 5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" h="57">
                      <a:moveTo>
                        <a:pt x="0" y="0"/>
                      </a:moveTo>
                      <a:lnTo>
                        <a:pt x="35" y="46"/>
                      </a:lnTo>
                      <a:lnTo>
                        <a:pt x="30" y="49"/>
                      </a:lnTo>
                      <a:lnTo>
                        <a:pt x="24" y="52"/>
                      </a:lnTo>
                      <a:lnTo>
                        <a:pt x="13" y="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5" name="Freeform 1426"/>
                <p:cNvSpPr>
                  <a:spLocks/>
                </p:cNvSpPr>
                <p:nvPr/>
              </p:nvSpPr>
              <p:spPr bwMode="auto">
                <a:xfrm>
                  <a:off x="3568" y="2253"/>
                  <a:ext cx="4" cy="3"/>
                </a:xfrm>
                <a:custGeom>
                  <a:avLst/>
                  <a:gdLst>
                    <a:gd name="T0" fmla="*/ 22 w 22"/>
                    <a:gd name="T1" fmla="*/ 0 h 11"/>
                    <a:gd name="T2" fmla="*/ 17 w 22"/>
                    <a:gd name="T3" fmla="*/ 3 h 11"/>
                    <a:gd name="T4" fmla="*/ 11 w 22"/>
                    <a:gd name="T5" fmla="*/ 6 h 11"/>
                    <a:gd name="T6" fmla="*/ 0 w 22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"/>
                    <a:gd name="T13" fmla="*/ 0 h 11"/>
                    <a:gd name="T14" fmla="*/ 22 w 22"/>
                    <a:gd name="T15" fmla="*/ 11 h 1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" h="11">
                      <a:moveTo>
                        <a:pt x="22" y="0"/>
                      </a:moveTo>
                      <a:lnTo>
                        <a:pt x="17" y="3"/>
                      </a:lnTo>
                      <a:lnTo>
                        <a:pt x="11" y="6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6" name="Freeform 1427"/>
                <p:cNvSpPr>
                  <a:spLocks/>
                </p:cNvSpPr>
                <p:nvPr/>
              </p:nvSpPr>
              <p:spPr bwMode="auto">
                <a:xfrm>
                  <a:off x="3551" y="2231"/>
                  <a:ext cx="17" cy="28"/>
                </a:xfrm>
                <a:custGeom>
                  <a:avLst/>
                  <a:gdLst>
                    <a:gd name="T0" fmla="*/ 91 w 91"/>
                    <a:gd name="T1" fmla="*/ 113 h 128"/>
                    <a:gd name="T2" fmla="*/ 78 w 91"/>
                    <a:gd name="T3" fmla="*/ 56 h 128"/>
                    <a:gd name="T4" fmla="*/ 64 w 91"/>
                    <a:gd name="T5" fmla="*/ 0 h 128"/>
                    <a:gd name="T6" fmla="*/ 0 w 91"/>
                    <a:gd name="T7" fmla="*/ 15 h 128"/>
                    <a:gd name="T8" fmla="*/ 13 w 91"/>
                    <a:gd name="T9" fmla="*/ 72 h 128"/>
                    <a:gd name="T10" fmla="*/ 27 w 91"/>
                    <a:gd name="T11" fmla="*/ 128 h 128"/>
                    <a:gd name="T12" fmla="*/ 91 w 91"/>
                    <a:gd name="T13" fmla="*/ 113 h 1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1"/>
                    <a:gd name="T22" fmla="*/ 0 h 128"/>
                    <a:gd name="T23" fmla="*/ 91 w 91"/>
                    <a:gd name="T24" fmla="*/ 128 h 1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1" h="128">
                      <a:moveTo>
                        <a:pt x="91" y="113"/>
                      </a:moveTo>
                      <a:lnTo>
                        <a:pt x="78" y="56"/>
                      </a:lnTo>
                      <a:lnTo>
                        <a:pt x="64" y="0"/>
                      </a:lnTo>
                      <a:lnTo>
                        <a:pt x="0" y="15"/>
                      </a:lnTo>
                      <a:lnTo>
                        <a:pt x="13" y="72"/>
                      </a:lnTo>
                      <a:lnTo>
                        <a:pt x="27" y="128"/>
                      </a:lnTo>
                      <a:lnTo>
                        <a:pt x="91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7" name="Freeform 1428"/>
                <p:cNvSpPr>
                  <a:spLocks/>
                </p:cNvSpPr>
                <p:nvPr/>
              </p:nvSpPr>
              <p:spPr bwMode="auto">
                <a:xfrm>
                  <a:off x="3551" y="2231"/>
                  <a:ext cx="17" cy="28"/>
                </a:xfrm>
                <a:custGeom>
                  <a:avLst/>
                  <a:gdLst>
                    <a:gd name="T0" fmla="*/ 91 w 91"/>
                    <a:gd name="T1" fmla="*/ 113 h 128"/>
                    <a:gd name="T2" fmla="*/ 78 w 91"/>
                    <a:gd name="T3" fmla="*/ 56 h 128"/>
                    <a:gd name="T4" fmla="*/ 64 w 91"/>
                    <a:gd name="T5" fmla="*/ 0 h 128"/>
                    <a:gd name="T6" fmla="*/ 0 w 91"/>
                    <a:gd name="T7" fmla="*/ 15 h 128"/>
                    <a:gd name="T8" fmla="*/ 13 w 91"/>
                    <a:gd name="T9" fmla="*/ 72 h 128"/>
                    <a:gd name="T10" fmla="*/ 27 w 91"/>
                    <a:gd name="T11" fmla="*/ 128 h 128"/>
                    <a:gd name="T12" fmla="*/ 91 w 91"/>
                    <a:gd name="T13" fmla="*/ 113 h 1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1"/>
                    <a:gd name="T22" fmla="*/ 0 h 128"/>
                    <a:gd name="T23" fmla="*/ 91 w 91"/>
                    <a:gd name="T24" fmla="*/ 128 h 1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1" h="128">
                      <a:moveTo>
                        <a:pt x="91" y="113"/>
                      </a:moveTo>
                      <a:lnTo>
                        <a:pt x="78" y="56"/>
                      </a:lnTo>
                      <a:lnTo>
                        <a:pt x="64" y="0"/>
                      </a:lnTo>
                      <a:lnTo>
                        <a:pt x="0" y="15"/>
                      </a:lnTo>
                      <a:lnTo>
                        <a:pt x="13" y="72"/>
                      </a:lnTo>
                      <a:lnTo>
                        <a:pt x="27" y="128"/>
                      </a:lnTo>
                      <a:lnTo>
                        <a:pt x="91" y="11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8" name="Freeform 1429"/>
                <p:cNvSpPr>
                  <a:spLocks/>
                </p:cNvSpPr>
                <p:nvPr/>
              </p:nvSpPr>
              <p:spPr bwMode="auto">
                <a:xfrm>
                  <a:off x="3543" y="2234"/>
                  <a:ext cx="13" cy="25"/>
                </a:xfrm>
                <a:custGeom>
                  <a:avLst/>
                  <a:gdLst>
                    <a:gd name="T0" fmla="*/ 57 w 71"/>
                    <a:gd name="T1" fmla="*/ 57 h 115"/>
                    <a:gd name="T2" fmla="*/ 71 w 71"/>
                    <a:gd name="T3" fmla="*/ 113 h 115"/>
                    <a:gd name="T4" fmla="*/ 58 w 71"/>
                    <a:gd name="T5" fmla="*/ 115 h 115"/>
                    <a:gd name="T6" fmla="*/ 45 w 71"/>
                    <a:gd name="T7" fmla="*/ 113 h 115"/>
                    <a:gd name="T8" fmla="*/ 33 w 71"/>
                    <a:gd name="T9" fmla="*/ 109 h 115"/>
                    <a:gd name="T10" fmla="*/ 22 w 71"/>
                    <a:gd name="T11" fmla="*/ 102 h 115"/>
                    <a:gd name="T12" fmla="*/ 13 w 71"/>
                    <a:gd name="T13" fmla="*/ 93 h 115"/>
                    <a:gd name="T14" fmla="*/ 5 w 71"/>
                    <a:gd name="T15" fmla="*/ 82 h 115"/>
                    <a:gd name="T16" fmla="*/ 1 w 71"/>
                    <a:gd name="T17" fmla="*/ 70 h 115"/>
                    <a:gd name="T18" fmla="*/ 0 w 71"/>
                    <a:gd name="T19" fmla="*/ 58 h 115"/>
                    <a:gd name="T20" fmla="*/ 1 w 71"/>
                    <a:gd name="T21" fmla="*/ 45 h 115"/>
                    <a:gd name="T22" fmla="*/ 5 w 71"/>
                    <a:gd name="T23" fmla="*/ 32 h 115"/>
                    <a:gd name="T24" fmla="*/ 12 w 71"/>
                    <a:gd name="T25" fmla="*/ 21 h 115"/>
                    <a:gd name="T26" fmla="*/ 21 w 71"/>
                    <a:gd name="T27" fmla="*/ 12 h 115"/>
                    <a:gd name="T28" fmla="*/ 32 w 71"/>
                    <a:gd name="T29" fmla="*/ 5 h 115"/>
                    <a:gd name="T30" fmla="*/ 44 w 71"/>
                    <a:gd name="T31" fmla="*/ 0 h 115"/>
                    <a:gd name="T32" fmla="*/ 57 w 71"/>
                    <a:gd name="T33" fmla="*/ 57 h 1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1"/>
                    <a:gd name="T52" fmla="*/ 0 h 115"/>
                    <a:gd name="T53" fmla="*/ 71 w 71"/>
                    <a:gd name="T54" fmla="*/ 115 h 1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1" h="115">
                      <a:moveTo>
                        <a:pt x="57" y="57"/>
                      </a:moveTo>
                      <a:lnTo>
                        <a:pt x="71" y="113"/>
                      </a:lnTo>
                      <a:lnTo>
                        <a:pt x="58" y="115"/>
                      </a:lnTo>
                      <a:lnTo>
                        <a:pt x="45" y="113"/>
                      </a:lnTo>
                      <a:lnTo>
                        <a:pt x="33" y="109"/>
                      </a:lnTo>
                      <a:lnTo>
                        <a:pt x="22" y="102"/>
                      </a:lnTo>
                      <a:lnTo>
                        <a:pt x="13" y="93"/>
                      </a:lnTo>
                      <a:lnTo>
                        <a:pt x="5" y="82"/>
                      </a:lnTo>
                      <a:lnTo>
                        <a:pt x="1" y="70"/>
                      </a:lnTo>
                      <a:lnTo>
                        <a:pt x="0" y="58"/>
                      </a:lnTo>
                      <a:lnTo>
                        <a:pt x="1" y="45"/>
                      </a:lnTo>
                      <a:lnTo>
                        <a:pt x="5" y="32"/>
                      </a:lnTo>
                      <a:lnTo>
                        <a:pt x="12" y="21"/>
                      </a:lnTo>
                      <a:lnTo>
                        <a:pt x="21" y="12"/>
                      </a:lnTo>
                      <a:lnTo>
                        <a:pt x="32" y="5"/>
                      </a:lnTo>
                      <a:lnTo>
                        <a:pt x="44" y="0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299" name="Freeform 1430"/>
                <p:cNvSpPr>
                  <a:spLocks/>
                </p:cNvSpPr>
                <p:nvPr/>
              </p:nvSpPr>
              <p:spPr bwMode="auto">
                <a:xfrm>
                  <a:off x="3543" y="2226"/>
                  <a:ext cx="13" cy="25"/>
                </a:xfrm>
                <a:custGeom>
                  <a:avLst/>
                  <a:gdLst>
                    <a:gd name="T0" fmla="*/ 71 w 71"/>
                    <a:gd name="T1" fmla="*/ 113 h 115"/>
                    <a:gd name="T2" fmla="*/ 58 w 71"/>
                    <a:gd name="T3" fmla="*/ 115 h 115"/>
                    <a:gd name="T4" fmla="*/ 45 w 71"/>
                    <a:gd name="T5" fmla="*/ 113 h 115"/>
                    <a:gd name="T6" fmla="*/ 33 w 71"/>
                    <a:gd name="T7" fmla="*/ 109 h 115"/>
                    <a:gd name="T8" fmla="*/ 22 w 71"/>
                    <a:gd name="T9" fmla="*/ 102 h 115"/>
                    <a:gd name="T10" fmla="*/ 13 w 71"/>
                    <a:gd name="T11" fmla="*/ 93 h 115"/>
                    <a:gd name="T12" fmla="*/ 5 w 71"/>
                    <a:gd name="T13" fmla="*/ 82 h 115"/>
                    <a:gd name="T14" fmla="*/ 1 w 71"/>
                    <a:gd name="T15" fmla="*/ 70 h 115"/>
                    <a:gd name="T16" fmla="*/ 0 w 71"/>
                    <a:gd name="T17" fmla="*/ 58 h 115"/>
                    <a:gd name="T18" fmla="*/ 1 w 71"/>
                    <a:gd name="T19" fmla="*/ 45 h 115"/>
                    <a:gd name="T20" fmla="*/ 5 w 71"/>
                    <a:gd name="T21" fmla="*/ 32 h 115"/>
                    <a:gd name="T22" fmla="*/ 12 w 71"/>
                    <a:gd name="T23" fmla="*/ 21 h 115"/>
                    <a:gd name="T24" fmla="*/ 21 w 71"/>
                    <a:gd name="T25" fmla="*/ 12 h 115"/>
                    <a:gd name="T26" fmla="*/ 32 w 71"/>
                    <a:gd name="T27" fmla="*/ 5 h 115"/>
                    <a:gd name="T28" fmla="*/ 44 w 71"/>
                    <a:gd name="T29" fmla="*/ 0 h 11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1"/>
                    <a:gd name="T46" fmla="*/ 0 h 115"/>
                    <a:gd name="T47" fmla="*/ 71 w 71"/>
                    <a:gd name="T48" fmla="*/ 115 h 11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1" h="115">
                      <a:moveTo>
                        <a:pt x="71" y="113"/>
                      </a:moveTo>
                      <a:lnTo>
                        <a:pt x="58" y="115"/>
                      </a:lnTo>
                      <a:lnTo>
                        <a:pt x="45" y="113"/>
                      </a:lnTo>
                      <a:lnTo>
                        <a:pt x="33" y="109"/>
                      </a:lnTo>
                      <a:lnTo>
                        <a:pt x="22" y="102"/>
                      </a:lnTo>
                      <a:lnTo>
                        <a:pt x="13" y="93"/>
                      </a:lnTo>
                      <a:lnTo>
                        <a:pt x="5" y="82"/>
                      </a:lnTo>
                      <a:lnTo>
                        <a:pt x="1" y="70"/>
                      </a:lnTo>
                      <a:lnTo>
                        <a:pt x="0" y="58"/>
                      </a:lnTo>
                      <a:lnTo>
                        <a:pt x="1" y="45"/>
                      </a:lnTo>
                      <a:lnTo>
                        <a:pt x="5" y="32"/>
                      </a:lnTo>
                      <a:lnTo>
                        <a:pt x="12" y="21"/>
                      </a:lnTo>
                      <a:lnTo>
                        <a:pt x="21" y="12"/>
                      </a:lnTo>
                      <a:lnTo>
                        <a:pt x="32" y="5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00" name="Freeform 1469"/>
                <p:cNvSpPr>
                  <a:spLocks/>
                </p:cNvSpPr>
                <p:nvPr/>
              </p:nvSpPr>
              <p:spPr bwMode="auto">
                <a:xfrm>
                  <a:off x="3585" y="1821"/>
                  <a:ext cx="40" cy="91"/>
                </a:xfrm>
                <a:custGeom>
                  <a:avLst/>
                  <a:gdLst>
                    <a:gd name="T0" fmla="*/ 220 w 220"/>
                    <a:gd name="T1" fmla="*/ 351 h 403"/>
                    <a:gd name="T2" fmla="*/ 0 w 220"/>
                    <a:gd name="T3" fmla="*/ 0 h 403"/>
                    <a:gd name="T4" fmla="*/ 94 w 220"/>
                    <a:gd name="T5" fmla="*/ 403 h 403"/>
                    <a:gd name="T6" fmla="*/ 220 w 220"/>
                    <a:gd name="T7" fmla="*/ 351 h 40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0"/>
                    <a:gd name="T13" fmla="*/ 0 h 403"/>
                    <a:gd name="T14" fmla="*/ 220 w 220"/>
                    <a:gd name="T15" fmla="*/ 403 h 40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0" h="403">
                      <a:moveTo>
                        <a:pt x="220" y="351"/>
                      </a:moveTo>
                      <a:lnTo>
                        <a:pt x="0" y="0"/>
                      </a:lnTo>
                      <a:lnTo>
                        <a:pt x="94" y="403"/>
                      </a:lnTo>
                      <a:lnTo>
                        <a:pt x="220" y="3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01" name="Freeform 1470"/>
                <p:cNvSpPr>
                  <a:spLocks/>
                </p:cNvSpPr>
                <p:nvPr/>
              </p:nvSpPr>
              <p:spPr bwMode="auto">
                <a:xfrm>
                  <a:off x="3576" y="1812"/>
                  <a:ext cx="59" cy="131"/>
                </a:xfrm>
                <a:custGeom>
                  <a:avLst/>
                  <a:gdLst>
                    <a:gd name="T0" fmla="*/ 220 w 220"/>
                    <a:gd name="T1" fmla="*/ 351 h 403"/>
                    <a:gd name="T2" fmla="*/ 0 w 220"/>
                    <a:gd name="T3" fmla="*/ 0 h 403"/>
                    <a:gd name="T4" fmla="*/ 94 w 220"/>
                    <a:gd name="T5" fmla="*/ 403 h 403"/>
                    <a:gd name="T6" fmla="*/ 220 w 220"/>
                    <a:gd name="T7" fmla="*/ 351 h 40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0"/>
                    <a:gd name="T13" fmla="*/ 0 h 403"/>
                    <a:gd name="T14" fmla="*/ 220 w 220"/>
                    <a:gd name="T15" fmla="*/ 403 h 40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0" h="403">
                      <a:moveTo>
                        <a:pt x="220" y="351"/>
                      </a:moveTo>
                      <a:lnTo>
                        <a:pt x="0" y="0"/>
                      </a:lnTo>
                      <a:lnTo>
                        <a:pt x="94" y="403"/>
                      </a:lnTo>
                      <a:lnTo>
                        <a:pt x="220" y="351"/>
                      </a:lnTo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02" name="Line 1510"/>
                <p:cNvSpPr>
                  <a:spLocks noChangeShapeType="1"/>
                </p:cNvSpPr>
                <p:nvPr/>
              </p:nvSpPr>
              <p:spPr bwMode="auto">
                <a:xfrm>
                  <a:off x="3107" y="2024"/>
                  <a:ext cx="45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303" name="Line 1518"/>
                <p:cNvSpPr>
                  <a:spLocks noChangeShapeType="1"/>
                </p:cNvSpPr>
                <p:nvPr/>
              </p:nvSpPr>
              <p:spPr bwMode="auto">
                <a:xfrm>
                  <a:off x="3016" y="2024"/>
                  <a:ext cx="45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8923" name="Text Box 1533"/>
          <p:cNvSpPr txBox="1">
            <a:spLocks noChangeArrowheads="1"/>
          </p:cNvSpPr>
          <p:nvPr/>
        </p:nvSpPr>
        <p:spPr bwMode="auto">
          <a:xfrm>
            <a:off x="2979738" y="2990851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4" name="Text Box 1534"/>
          <p:cNvSpPr txBox="1">
            <a:spLocks noChangeArrowheads="1"/>
          </p:cNvSpPr>
          <p:nvPr/>
        </p:nvSpPr>
        <p:spPr bwMode="auto">
          <a:xfrm>
            <a:off x="2979738" y="4646613"/>
            <a:ext cx="184150" cy="214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5" name="Text Box 1535"/>
          <p:cNvSpPr txBox="1">
            <a:spLocks noChangeArrowheads="1"/>
          </p:cNvSpPr>
          <p:nvPr/>
        </p:nvSpPr>
        <p:spPr bwMode="auto">
          <a:xfrm>
            <a:off x="7299325" y="4430713"/>
            <a:ext cx="184150" cy="214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6" name="Text Box 1536"/>
          <p:cNvSpPr txBox="1">
            <a:spLocks noChangeArrowheads="1"/>
          </p:cNvSpPr>
          <p:nvPr/>
        </p:nvSpPr>
        <p:spPr bwMode="auto">
          <a:xfrm>
            <a:off x="7319963" y="3068638"/>
            <a:ext cx="184150" cy="214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7" name="Text Box 1537"/>
          <p:cNvSpPr txBox="1">
            <a:spLocks noChangeArrowheads="1"/>
          </p:cNvSpPr>
          <p:nvPr/>
        </p:nvSpPr>
        <p:spPr bwMode="auto">
          <a:xfrm>
            <a:off x="7012187" y="4751388"/>
            <a:ext cx="307777" cy="92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8" name="Text Box 1538"/>
          <p:cNvSpPr txBox="1">
            <a:spLocks noChangeArrowheads="1"/>
          </p:cNvSpPr>
          <p:nvPr/>
        </p:nvSpPr>
        <p:spPr bwMode="auto">
          <a:xfrm>
            <a:off x="7012187" y="3346451"/>
            <a:ext cx="307777" cy="92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800"/>
          </a:p>
        </p:txBody>
      </p:sp>
      <p:sp>
        <p:nvSpPr>
          <p:cNvPr id="38929" name="Text Box 1539"/>
          <p:cNvSpPr txBox="1">
            <a:spLocks noChangeArrowheads="1"/>
          </p:cNvSpPr>
          <p:nvPr/>
        </p:nvSpPr>
        <p:spPr bwMode="auto">
          <a:xfrm>
            <a:off x="2843611" y="3382963"/>
            <a:ext cx="615553" cy="92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8930" name="Text Box 1540"/>
          <p:cNvSpPr txBox="1">
            <a:spLocks noChangeArrowheads="1"/>
          </p:cNvSpPr>
          <p:nvPr/>
        </p:nvSpPr>
        <p:spPr bwMode="auto">
          <a:xfrm>
            <a:off x="2843611" y="4319588"/>
            <a:ext cx="615553" cy="92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8931" name="Text Box 1541"/>
          <p:cNvSpPr txBox="1">
            <a:spLocks noChangeArrowheads="1"/>
          </p:cNvSpPr>
          <p:nvPr/>
        </p:nvSpPr>
        <p:spPr bwMode="auto">
          <a:xfrm>
            <a:off x="7280673" y="3454400"/>
            <a:ext cx="615553" cy="92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8932" name="Text Box 1542"/>
          <p:cNvSpPr txBox="1">
            <a:spLocks noChangeArrowheads="1"/>
          </p:cNvSpPr>
          <p:nvPr/>
        </p:nvSpPr>
        <p:spPr bwMode="auto">
          <a:xfrm>
            <a:off x="7315598" y="4822825"/>
            <a:ext cx="615553" cy="92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8573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8" descr="未命名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94" y="2465408"/>
            <a:ext cx="8183932" cy="209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1435261" y="692150"/>
            <a:ext cx="9051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dirty="0" smtClean="0">
                <a:latin typeface="黑体" panose="02010609060101010101" pitchFamily="49" charset="-122"/>
              </a:rPr>
              <a:t>例题</a:t>
            </a:r>
            <a:r>
              <a:rPr lang="en-US" altLang="zh-CN" sz="2400" dirty="0" smtClean="0"/>
              <a:t>5</a:t>
            </a:r>
            <a:r>
              <a:rPr lang="en-US" altLang="zh-CN" sz="2400" dirty="0" smtClean="0">
                <a:latin typeface="黑体" panose="02010609060101010101" pitchFamily="49" charset="-122"/>
              </a:rPr>
              <a:t>-</a:t>
            </a:r>
            <a:r>
              <a:rPr lang="en-US" altLang="zh-CN" sz="2400" dirty="0" smtClean="0"/>
              <a:t>1</a:t>
            </a:r>
            <a:r>
              <a:rPr lang="en-US" altLang="zh-CN" sz="2400" b="0" dirty="0" smtClean="0">
                <a:latin typeface="黑体" panose="02010609060101010101" pitchFamily="49" charset="-122"/>
              </a:rPr>
              <a:t> </a:t>
            </a:r>
            <a:r>
              <a:rPr lang="zh-CN" altLang="en-US" sz="2400" b="0" dirty="0">
                <a:latin typeface="黑体" panose="02010609060101010101" pitchFamily="49" charset="-122"/>
              </a:rPr>
              <a:t>一传动轴如图，转速            </a:t>
            </a:r>
            <a:r>
              <a:rPr lang="en-US" altLang="zh-CN" sz="2400" b="0" dirty="0">
                <a:latin typeface="黑体" panose="02010609060101010101" pitchFamily="49" charset="-122"/>
              </a:rPr>
              <a:t>,</a:t>
            </a:r>
            <a:r>
              <a:rPr lang="zh-CN" altLang="en-US" sz="2400" b="0" dirty="0">
                <a:latin typeface="黑体" panose="02010609060101010101" pitchFamily="49" charset="-122"/>
              </a:rPr>
              <a:t>试作轴的扭矩图。               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25697"/>
              </p:ext>
            </p:extLst>
          </p:nvPr>
        </p:nvGraphicFramePr>
        <p:xfrm>
          <a:off x="6309430" y="692150"/>
          <a:ext cx="181133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公式" r:id="rId4" imgW="876240" imgH="304560" progId="Equation.3">
                  <p:embed/>
                </p:oleObj>
              </mc:Choice>
              <mc:Fallback>
                <p:oleObj name="公式" r:id="rId4" imgW="876240" imgH="304560" progId="Equation.3">
                  <p:embed/>
                  <p:pic>
                    <p:nvPicPr>
                      <p:cNvPr id="51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430" y="692150"/>
                        <a:ext cx="1811337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19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2419110" y="650230"/>
            <a:ext cx="6199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解</a:t>
            </a:r>
            <a:r>
              <a:rPr lang="zh-CN" altLang="en-US" sz="2400" b="0" dirty="0">
                <a:solidFill>
                  <a:srgbClr val="0000CC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2400" b="0" dirty="0"/>
              <a:t>1.</a:t>
            </a:r>
            <a:r>
              <a:rPr lang="en-US" altLang="zh-CN" sz="2400" b="0" dirty="0">
                <a:latin typeface="Arial" panose="020B0604020202020204" pitchFamily="34" charset="0"/>
              </a:rPr>
              <a:t> </a:t>
            </a:r>
            <a:r>
              <a:rPr lang="zh-CN" altLang="en-US" sz="2400" b="0" dirty="0">
                <a:latin typeface="Arial" panose="020B0604020202020204" pitchFamily="34" charset="0"/>
              </a:rPr>
              <a:t>作用在各轮上的外力偶矩</a:t>
            </a:r>
          </a:p>
        </p:txBody>
      </p:sp>
      <p:pic>
        <p:nvPicPr>
          <p:cNvPr id="242696" name="Picture 8" descr="未命名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4" y="1658939"/>
            <a:ext cx="5976937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2979738" y="3109913"/>
            <a:ext cx="2424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b="0" dirty="0"/>
              <a:t>M</a:t>
            </a:r>
            <a:r>
              <a:rPr lang="en-US" altLang="zh-CN" sz="1600" b="0" dirty="0"/>
              <a:t>1 </a:t>
            </a:r>
            <a:r>
              <a:rPr lang="en-US" altLang="zh-CN" sz="2400" b="0" dirty="0"/>
              <a:t>= 15.93  </a:t>
            </a:r>
            <a:r>
              <a:rPr lang="en-US" altLang="zh-CN" sz="2400" b="0" dirty="0" err="1"/>
              <a:t>kN.m</a:t>
            </a:r>
            <a:endParaRPr lang="en-US" altLang="zh-CN" sz="2400" b="0" dirty="0"/>
          </a:p>
        </p:txBody>
      </p:sp>
      <p:sp>
        <p:nvSpPr>
          <p:cNvPr id="40967" name="Text Box 14"/>
          <p:cNvSpPr txBox="1">
            <a:spLocks noChangeArrowheads="1"/>
          </p:cNvSpPr>
          <p:nvPr/>
        </p:nvSpPr>
        <p:spPr bwMode="auto">
          <a:xfrm>
            <a:off x="3000375" y="3773488"/>
            <a:ext cx="2952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b="0"/>
              <a:t>M</a:t>
            </a:r>
            <a:r>
              <a:rPr lang="en-US" altLang="zh-CN" sz="1600" b="0"/>
              <a:t>2 </a:t>
            </a:r>
            <a:r>
              <a:rPr lang="en-US" altLang="zh-CN" b="0"/>
              <a:t>= M</a:t>
            </a:r>
            <a:r>
              <a:rPr lang="en-US" altLang="zh-CN" sz="1600" b="0"/>
              <a:t>3 </a:t>
            </a:r>
            <a:r>
              <a:rPr lang="en-US" altLang="zh-CN" sz="2400" b="0"/>
              <a:t>= 4.78 kN.m</a:t>
            </a:r>
          </a:p>
        </p:txBody>
      </p:sp>
      <p:sp>
        <p:nvSpPr>
          <p:cNvPr id="40968" name="Text Box 15"/>
          <p:cNvSpPr txBox="1">
            <a:spLocks noChangeArrowheads="1"/>
          </p:cNvSpPr>
          <p:nvPr/>
        </p:nvSpPr>
        <p:spPr bwMode="auto">
          <a:xfrm>
            <a:off x="3000376" y="4406901"/>
            <a:ext cx="2214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b="0"/>
              <a:t>M</a:t>
            </a:r>
            <a:r>
              <a:rPr lang="en-US" altLang="zh-CN" sz="1800" b="0"/>
              <a:t>4 </a:t>
            </a:r>
            <a:r>
              <a:rPr lang="en-US" altLang="zh-CN" sz="2400" b="0"/>
              <a:t>= 6.37 kN.m</a:t>
            </a:r>
          </a:p>
        </p:txBody>
      </p:sp>
    </p:spTree>
    <p:extLst>
      <p:ext uri="{BB962C8B-B14F-4D97-AF65-F5344CB8AC3E}">
        <p14:creationId xmlns:p14="http://schemas.microsoft.com/office/powerpoint/2010/main" val="25716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2633664" y="739775"/>
            <a:ext cx="324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/>
              <a:t>2.</a:t>
            </a:r>
            <a:r>
              <a:rPr lang="en-US" altLang="zh-CN" sz="2400" b="0">
                <a:latin typeface="黑体" panose="02010609060101010101" pitchFamily="49" charset="-122"/>
              </a:rPr>
              <a:t> </a:t>
            </a:r>
            <a:r>
              <a:rPr lang="zh-CN" altLang="en-US" sz="2400" b="0">
                <a:latin typeface="黑体" panose="02010609060101010101" pitchFamily="49" charset="-122"/>
              </a:rPr>
              <a:t>计算各段的扭矩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405438" y="1819275"/>
            <a:ext cx="4451350" cy="457200"/>
            <a:chOff x="2445" y="960"/>
            <a:chExt cx="2804" cy="288"/>
          </a:xfrm>
        </p:grpSpPr>
        <p:sp>
          <p:nvSpPr>
            <p:cNvPr id="6163" name="Text Box 3"/>
            <p:cNvSpPr txBox="1">
              <a:spLocks noChangeArrowheads="1"/>
            </p:cNvSpPr>
            <p:nvPr/>
          </p:nvSpPr>
          <p:spPr bwMode="auto">
            <a:xfrm>
              <a:off x="2445" y="960"/>
              <a:ext cx="10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/>
                <a:t>BC</a:t>
              </a:r>
              <a:r>
                <a:rPr lang="zh-CN" altLang="en-US" sz="2400" b="0">
                  <a:latin typeface="黑体" panose="02010609060101010101" pitchFamily="49" charset="-122"/>
                </a:rPr>
                <a:t>段内：</a:t>
              </a:r>
            </a:p>
          </p:txBody>
        </p:sp>
        <p:graphicFrame>
          <p:nvGraphicFramePr>
            <p:cNvPr id="6148" name="Object 6"/>
            <p:cNvGraphicFramePr>
              <a:graphicFrameLocks noChangeAspect="1"/>
            </p:cNvGraphicFramePr>
            <p:nvPr/>
          </p:nvGraphicFramePr>
          <p:xfrm>
            <a:off x="3329" y="976"/>
            <a:ext cx="19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公式" r:id="rId3" imgW="1523880" imgH="215640" progId="Equation.3">
                    <p:embed/>
                  </p:oleObj>
                </mc:Choice>
                <mc:Fallback>
                  <p:oleObj name="公式" r:id="rId3" imgW="1523880" imgH="215640" progId="Equation.3">
                    <p:embed/>
                    <p:pic>
                      <p:nvPicPr>
                        <p:cNvPr id="614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9" y="976"/>
                          <a:ext cx="19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46701" y="5199063"/>
            <a:ext cx="4087813" cy="482600"/>
            <a:chOff x="768" y="3264"/>
            <a:chExt cx="2575" cy="304"/>
          </a:xfrm>
        </p:grpSpPr>
        <p:sp>
          <p:nvSpPr>
            <p:cNvPr id="6162" name="Text Box 5"/>
            <p:cNvSpPr txBox="1">
              <a:spLocks noChangeArrowheads="1"/>
            </p:cNvSpPr>
            <p:nvPr/>
          </p:nvSpPr>
          <p:spPr bwMode="auto">
            <a:xfrm>
              <a:off x="768" y="3264"/>
              <a:ext cx="10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/>
                <a:t>AD</a:t>
              </a:r>
              <a:r>
                <a:rPr lang="zh-CN" altLang="en-US" sz="2400" b="0">
                  <a:latin typeface="黑体" panose="02010609060101010101" pitchFamily="49" charset="-122"/>
                </a:rPr>
                <a:t>段内：</a:t>
              </a:r>
            </a:p>
          </p:txBody>
        </p:sp>
        <p:graphicFrame>
          <p:nvGraphicFramePr>
            <p:cNvPr id="6147" name="Object 8"/>
            <p:cNvGraphicFramePr>
              <a:graphicFrameLocks noChangeAspect="1"/>
            </p:cNvGraphicFramePr>
            <p:nvPr/>
          </p:nvGraphicFramePr>
          <p:xfrm>
            <a:off x="1615" y="3280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公式" r:id="rId5" imgW="1371600" imgH="228600" progId="Equation.3">
                    <p:embed/>
                  </p:oleObj>
                </mc:Choice>
                <mc:Fallback>
                  <p:oleObj name="公式" r:id="rId5" imgW="1371600" imgH="228600" progId="Equation.3">
                    <p:embed/>
                    <p:pic>
                      <p:nvPicPr>
                        <p:cNvPr id="6147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280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3724" name="Picture 12" descr="未命名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1306514"/>
            <a:ext cx="223202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25" name="Picture 13" descr="未命名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2794000"/>
            <a:ext cx="31956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26" name="Picture 14" descr="未命名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4686300"/>
            <a:ext cx="237648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627314" y="4030664"/>
            <a:ext cx="5456237" cy="503237"/>
            <a:chOff x="695" y="2539"/>
            <a:chExt cx="3437" cy="317"/>
          </a:xfrm>
        </p:grpSpPr>
        <p:sp>
          <p:nvSpPr>
            <p:cNvPr id="6160" name="Text Box 4"/>
            <p:cNvSpPr txBox="1">
              <a:spLocks noChangeArrowheads="1"/>
            </p:cNvSpPr>
            <p:nvPr/>
          </p:nvSpPr>
          <p:spPr bwMode="auto">
            <a:xfrm>
              <a:off x="695" y="2552"/>
              <a:ext cx="11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/>
                <a:t>CA</a:t>
              </a:r>
              <a:r>
                <a:rPr lang="zh-CN" altLang="en-US" sz="2400" b="0">
                  <a:latin typeface="黑体" panose="02010609060101010101" pitchFamily="49" charset="-122"/>
                </a:rPr>
                <a:t>段内：</a:t>
              </a:r>
            </a:p>
          </p:txBody>
        </p:sp>
        <p:graphicFrame>
          <p:nvGraphicFramePr>
            <p:cNvPr id="6146" name="Object 7"/>
            <p:cNvGraphicFramePr>
              <a:graphicFrameLocks noChangeAspect="1"/>
            </p:cNvGraphicFramePr>
            <p:nvPr/>
          </p:nvGraphicFramePr>
          <p:xfrm>
            <a:off x="1519" y="2568"/>
            <a:ext cx="216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公式" r:id="rId10" imgW="1714320" imgH="228600" progId="Equation.3">
                    <p:embed/>
                  </p:oleObj>
                </mc:Choice>
                <mc:Fallback>
                  <p:oleObj name="公式" r:id="rId10" imgW="1714320" imgH="228600" progId="Equation.3">
                    <p:embed/>
                    <p:pic>
                      <p:nvPicPr>
                        <p:cNvPr id="614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568"/>
                          <a:ext cx="216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3696" y="2539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lg"/>
                  <a:tailEnd type="none" w="sm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/>
                <a:t>(</a:t>
              </a:r>
              <a:r>
                <a:rPr lang="zh-CN" altLang="en-US" sz="2400" b="0"/>
                <a:t>负</a:t>
              </a:r>
              <a:r>
                <a:rPr lang="en-US" altLang="zh-CN" sz="2400" b="0"/>
                <a:t>)</a:t>
              </a:r>
            </a:p>
          </p:txBody>
        </p:sp>
      </p:grp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5880100" y="3043238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0000CC"/>
                </a:solidFill>
              </a:rPr>
              <a:t>注意这个扭矩是假定为负的</a:t>
            </a:r>
          </a:p>
        </p:txBody>
      </p:sp>
    </p:spTree>
    <p:extLst>
      <p:ext uri="{BB962C8B-B14F-4D97-AF65-F5344CB8AC3E}">
        <p14:creationId xmlns:p14="http://schemas.microsoft.com/office/powerpoint/2010/main" val="202912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437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utoUpdateAnimBg="0"/>
      <p:bldP spid="2437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2786064" y="836613"/>
            <a:ext cx="244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/>
              <a:t>3.</a:t>
            </a:r>
            <a:r>
              <a:rPr lang="en-US" altLang="zh-CN" sz="2400" b="0">
                <a:latin typeface="黑体" panose="02010609060101010101" pitchFamily="49" charset="-122"/>
              </a:rPr>
              <a:t> </a:t>
            </a:r>
            <a:r>
              <a:rPr lang="zh-CN" altLang="en-US" sz="2400" b="0">
                <a:latin typeface="黑体" panose="02010609060101010101" pitchFamily="49" charset="-122"/>
              </a:rPr>
              <a:t>作扭矩图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2208214" y="5089526"/>
            <a:ext cx="7991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>
                <a:latin typeface="黑体" panose="02010609060101010101" pitchFamily="49" charset="-122"/>
              </a:rPr>
              <a:t>    </a:t>
            </a:r>
            <a:r>
              <a:rPr lang="zh-CN" altLang="en-US" sz="2400" b="0">
                <a:latin typeface="黑体" panose="02010609060101010101" pitchFamily="49" charset="-122"/>
              </a:rPr>
              <a:t>由扭矩图可见，传动轴的最大扭矩</a:t>
            </a:r>
            <a:r>
              <a:rPr lang="en-US" altLang="zh-CN" sz="2400" b="0" i="1"/>
              <a:t>T</a:t>
            </a:r>
            <a:r>
              <a:rPr lang="en-US" altLang="zh-CN" sz="2400" b="0" baseline="-25000"/>
              <a:t>max</a:t>
            </a:r>
            <a:r>
              <a:rPr lang="zh-CN" altLang="en-US" sz="2400" b="0">
                <a:latin typeface="黑体" panose="02010609060101010101" pitchFamily="49" charset="-122"/>
              </a:rPr>
              <a:t>在</a:t>
            </a:r>
            <a:r>
              <a:rPr lang="en-US" altLang="zh-CN" sz="2400" b="0" i="1"/>
              <a:t>CA</a:t>
            </a:r>
            <a:r>
              <a:rPr lang="zh-CN" altLang="en-US" sz="2400" b="0">
                <a:latin typeface="黑体" panose="02010609060101010101" pitchFamily="49" charset="-122"/>
              </a:rPr>
              <a:t>段内，其值为</a:t>
            </a:r>
            <a:r>
              <a:rPr lang="en-US" altLang="zh-CN" sz="2400" b="0"/>
              <a:t>9.56 kN</a:t>
            </a:r>
            <a:r>
              <a:rPr lang="en-US" altLang="zh-CN" sz="2400" b="0"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2400" b="0"/>
              <a:t>m</a:t>
            </a:r>
            <a:r>
              <a:rPr lang="zh-CN" altLang="en-US" sz="2400" b="0">
                <a:latin typeface="黑体" panose="02010609060101010101" pitchFamily="49" charset="-122"/>
              </a:rPr>
              <a:t>。   </a:t>
            </a:r>
          </a:p>
        </p:txBody>
      </p:sp>
      <p:pic>
        <p:nvPicPr>
          <p:cNvPr id="244743" name="Picture 7" descr="未命名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481138"/>
            <a:ext cx="53276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744" name="Picture 8" descr="未命名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719389"/>
            <a:ext cx="567055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3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162</Words>
  <Application>Microsoft Office PowerPoint</Application>
  <PresentationFormat>宽屏</PresentationFormat>
  <Paragraphs>32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 Unicode MS</vt:lpstr>
      <vt:lpstr>等线</vt:lpstr>
      <vt:lpstr>等线 Light</vt:lpstr>
      <vt:lpstr>黑体</vt:lpstr>
      <vt:lpstr>宋体</vt:lpstr>
      <vt:lpstr>微软雅黑</vt:lpstr>
      <vt:lpstr>Arial</vt:lpstr>
      <vt:lpstr>Calibri</vt:lpstr>
      <vt:lpstr>Times New Roman</vt:lpstr>
      <vt:lpstr>Office 主题​​</vt:lpstr>
      <vt:lpstr>母版1</vt:lpstr>
      <vt:lpstr>公式</vt:lpstr>
      <vt:lpstr>第三节 扭矩及扭矩图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created xsi:type="dcterms:W3CDTF">2018-05-13T13:54:11Z</dcterms:created>
  <dcterms:modified xsi:type="dcterms:W3CDTF">2018-11-03T15:26:55Z</dcterms:modified>
</cp:coreProperties>
</file>