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4" autoAdjust="0"/>
  </p:normalViewPr>
  <p:slideViewPr>
    <p:cSldViewPr snapToGrid="0">
      <p:cViewPr varScale="1">
        <p:scale>
          <a:sx n="83" d="100"/>
          <a:sy n="8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8228-CE69-4F9F-9A0E-DE599145465A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895C-62C0-4367-B0DA-E517E4F85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47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9E6F6-59F3-4FB8-8971-1FF446C3BC28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EC588-DE3F-4E44-81BF-D4F63E66DA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0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53067"/>
            <a:ext cx="9144000" cy="153828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310467"/>
            <a:ext cx="9144000" cy="1947333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766EA1-517E-4094-8277-07DA461049FF}" type="datetimeFigureOut">
              <a:rPr lang="zh-CN" altLang="en-US" smtClean="0"/>
              <a:pPr/>
              <a:t>2018/11/3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48800" y="76200"/>
            <a:ext cx="1879600" cy="305858"/>
          </a:xfrm>
        </p:spPr>
        <p:txBody>
          <a:bodyPr/>
          <a:lstStyle>
            <a:lvl1pPr>
              <a:defRPr sz="1800">
                <a:solidFill>
                  <a:srgbClr val="00B0F0"/>
                </a:solidFill>
              </a:defRPr>
            </a:lvl1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虾蟹增养殖技术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28400" y="76201"/>
            <a:ext cx="711199" cy="305858"/>
          </a:xfrm>
        </p:spPr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DB78BDE-CC97-4205-BFE1-A2371EE1DBB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54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5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7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06934" y="44203"/>
            <a:ext cx="211666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smtClean="0">
                <a:solidFill>
                  <a:srgbClr val="3487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建筑力学</a:t>
            </a:r>
            <a:endParaRPr lang="zh-CN" altLang="en-US" sz="1800" b="1" dirty="0">
              <a:solidFill>
                <a:srgbClr val="3487E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77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3"/>
            <a:ext cx="9144000" cy="92656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9144000" cy="2895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63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306392" y="149496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中国</a:t>
            </a:r>
            <a:r>
              <a:rPr lang="en-US" altLang="zh-CN" sz="1400" b="1" dirty="0" smtClean="0">
                <a:solidFill>
                  <a:srgbClr val="1C8CA1"/>
                </a:solidFill>
                <a:ea typeface="微软雅黑" pitchFamily="34" charset="-122"/>
              </a:rPr>
              <a:t>——</a:t>
            </a:r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对虾养殖现状</a:t>
            </a:r>
            <a:endParaRPr lang="zh-CN" altLang="en-US" sz="1400" b="1" dirty="0">
              <a:solidFill>
                <a:srgbClr val="1C8CA1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8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AEF1-0B6E-4C36-9D04-803C1FF1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50DC60-F6D8-4565-9393-EEBD33C6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47D969-7E47-4DA5-9833-40F6B44D73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9A03E9-5C6B-41BA-8191-7BD8CFA8E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3700-8BED-410C-9C02-E35054782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2602773-E6E5-437A-BA88-95B71A5B65C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22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01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2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5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3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51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2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78980" y="1905000"/>
            <a:ext cx="9157734" cy="1219200"/>
          </a:xfrm>
        </p:spPr>
        <p:txBody>
          <a:bodyPr>
            <a:normAutofit/>
          </a:bodyPr>
          <a:lstStyle/>
          <a:p>
            <a:r>
              <a:rPr lang="zh-CN" altLang="zh-CN" sz="5400" dirty="0"/>
              <a:t>第二节  杆件变形的基本形式</a:t>
            </a:r>
            <a:endParaRPr lang="en-US" altLang="zh-CN" sz="5400" dirty="0"/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276600" y="3124200"/>
            <a:ext cx="6172200" cy="228600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 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/>
        </p:nvSpPr>
        <p:spPr bwMode="auto">
          <a:xfrm rot="20748082">
            <a:off x="1889472" y="2401481"/>
            <a:ext cx="7039095" cy="2236133"/>
          </a:xfrm>
          <a:prstGeom prst="rect">
            <a:avLst/>
          </a:prstGeom>
        </p:spPr>
        <p:txBody>
          <a:bodyPr wrap="none" fromWordArt="1"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defRPr/>
            </a:pPr>
            <a:r>
              <a:rPr lang="en-US" altLang="zh-CN" sz="14260" kern="10" dirty="0">
                <a:ln/>
                <a:solidFill>
                  <a:srgbClr val="FF0000">
                    <a:alpha val="78038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End</a:t>
            </a:r>
            <a:endParaRPr lang="zh-CN" altLang="en-US" sz="14260" kern="10" dirty="0">
              <a:ln/>
              <a:solidFill>
                <a:srgbClr val="FF0000">
                  <a:alpha val="78038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6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207" y="300805"/>
            <a:ext cx="10972800" cy="1143000"/>
          </a:xfrm>
        </p:spPr>
        <p:txBody>
          <a:bodyPr>
            <a:norm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</a:rPr>
              <a:t> 一、杆件</a:t>
            </a:r>
            <a:endParaRPr lang="zh-CN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84207" y="1624789"/>
            <a:ext cx="10722015" cy="15814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dirty="0" smtClean="0"/>
              <a:t>所谓</a:t>
            </a:r>
            <a:r>
              <a:rPr lang="zh-CN" altLang="zh-CN" b="1" dirty="0" smtClean="0"/>
              <a:t>杆件</a:t>
            </a:r>
            <a:r>
              <a:rPr lang="zh-CN" altLang="zh-CN" dirty="0" smtClean="0"/>
              <a:t>，是指长度远大于其它两个方向尺寸的构件。如房屋中的梁、柱，屋架中的各根杆等。</a:t>
            </a:r>
          </a:p>
        </p:txBody>
      </p:sp>
      <p:pic>
        <p:nvPicPr>
          <p:cNvPr id="102404" name="Picture 4" descr="5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06"/>
          <a:stretch>
            <a:fillRect/>
          </a:stretch>
        </p:blipFill>
        <p:spPr bwMode="auto">
          <a:xfrm>
            <a:off x="2384385" y="3572165"/>
            <a:ext cx="7369215" cy="27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70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idx="1"/>
          </p:nvPr>
        </p:nvSpPr>
        <p:spPr>
          <a:xfrm>
            <a:off x="717630" y="1504709"/>
            <a:ext cx="10864770" cy="483181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 smtClean="0"/>
              <a:t>       </a:t>
            </a:r>
            <a:r>
              <a:rPr lang="zh-CN" altLang="zh-CN" dirty="0" smtClean="0"/>
              <a:t>杆件的形状和尺寸可由杆的横截面和轴线两个主要几何元素来描述。</a:t>
            </a:r>
            <a:r>
              <a:rPr lang="zh-CN" altLang="zh-CN" b="1" dirty="0" smtClean="0">
                <a:solidFill>
                  <a:srgbClr val="FF0000"/>
                </a:solidFill>
              </a:rPr>
              <a:t>横截面</a:t>
            </a:r>
            <a:r>
              <a:rPr lang="zh-CN" altLang="zh-CN" dirty="0" smtClean="0"/>
              <a:t>是指与杆长方向垂直的截面，而</a:t>
            </a:r>
            <a:r>
              <a:rPr lang="zh-CN" altLang="zh-CN" b="1" dirty="0" smtClean="0">
                <a:solidFill>
                  <a:srgbClr val="FF0000"/>
                </a:solidFill>
              </a:rPr>
              <a:t>轴线</a:t>
            </a:r>
            <a:r>
              <a:rPr lang="zh-CN" altLang="zh-CN" dirty="0" smtClean="0"/>
              <a:t>是各横截面形心的连线。</a:t>
            </a:r>
          </a:p>
          <a:p>
            <a:pPr>
              <a:buFontTx/>
              <a:buNone/>
            </a:pPr>
            <a:r>
              <a:rPr lang="zh-CN" altLang="zh-CN" dirty="0" smtClean="0"/>
              <a:t>       轴线为直线、横截面相同的杆件称为</a:t>
            </a:r>
            <a:r>
              <a:rPr lang="zh-CN" altLang="zh-CN" b="1" dirty="0" smtClean="0">
                <a:solidFill>
                  <a:srgbClr val="FF0000"/>
                </a:solidFill>
              </a:rPr>
              <a:t>等直杆</a:t>
            </a:r>
            <a:r>
              <a:rPr lang="zh-CN" altLang="zh-CN" dirty="0" smtClean="0"/>
              <a:t>。材料力学主要研究等直杆。</a:t>
            </a:r>
          </a:p>
        </p:txBody>
      </p:sp>
    </p:spTree>
    <p:extLst>
      <p:ext uri="{BB962C8B-B14F-4D97-AF65-F5344CB8AC3E}">
        <p14:creationId xmlns:p14="http://schemas.microsoft.com/office/powerpoint/2010/main" val="253780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idx="1"/>
          </p:nvPr>
        </p:nvSpPr>
        <p:spPr>
          <a:xfrm>
            <a:off x="493853" y="988180"/>
            <a:ext cx="10972800" cy="4445519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 smtClean="0"/>
              <a:t>二、  杆件变形的基本形式</a:t>
            </a:r>
          </a:p>
          <a:p>
            <a:pPr>
              <a:buFontTx/>
              <a:buNone/>
            </a:pPr>
            <a:r>
              <a:rPr lang="zh-CN" altLang="zh-CN" b="1" dirty="0" smtClean="0"/>
              <a:t>            1．轴向拉伸或压缩</a:t>
            </a:r>
          </a:p>
          <a:p>
            <a:pPr>
              <a:buFontTx/>
              <a:buNone/>
            </a:pPr>
            <a:r>
              <a:rPr lang="zh-CN" altLang="zh-CN" b="1" dirty="0" smtClean="0"/>
              <a:t>            2．剪切</a:t>
            </a:r>
          </a:p>
          <a:p>
            <a:pPr>
              <a:buFontTx/>
              <a:buNone/>
            </a:pPr>
            <a:r>
              <a:rPr lang="zh-CN" altLang="zh-CN" b="1" dirty="0" smtClean="0"/>
              <a:t>            3．扭转</a:t>
            </a:r>
          </a:p>
          <a:p>
            <a:pPr>
              <a:buFontTx/>
              <a:buNone/>
            </a:pPr>
            <a:r>
              <a:rPr lang="zh-CN" altLang="zh-CN" b="1" dirty="0" smtClean="0"/>
              <a:t>            4．弯曲</a:t>
            </a:r>
          </a:p>
        </p:txBody>
      </p:sp>
    </p:spTree>
    <p:extLst>
      <p:ext uri="{BB962C8B-B14F-4D97-AF65-F5344CB8AC3E}">
        <p14:creationId xmlns:p14="http://schemas.microsoft.com/office/powerpoint/2010/main" val="410774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idx="1"/>
          </p:nvPr>
        </p:nvSpPr>
        <p:spPr>
          <a:xfrm>
            <a:off x="613458" y="1307940"/>
            <a:ext cx="10845479" cy="269690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 smtClean="0"/>
              <a:t>   1．轴向拉伸或压缩</a:t>
            </a:r>
          </a:p>
          <a:p>
            <a:pPr>
              <a:buFontTx/>
              <a:buNone/>
            </a:pPr>
            <a:r>
              <a:rPr lang="zh-CN" altLang="zh-CN" b="1" dirty="0" smtClean="0"/>
              <a:t>       在一对方向相反、作用线与杆轴重合的拉力或压力作用下，杆件沿着轴线伸长（图a）或缩短（图b）</a:t>
            </a:r>
          </a:p>
          <a:p>
            <a:pPr>
              <a:buFontTx/>
              <a:buNone/>
            </a:pPr>
            <a:endParaRPr lang="zh-CN" altLang="zh-CN" b="1" dirty="0" smtClean="0"/>
          </a:p>
        </p:txBody>
      </p:sp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790" y="4346574"/>
            <a:ext cx="4799635" cy="131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048" y="4346575"/>
            <a:ext cx="5018080" cy="131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511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idx="1"/>
          </p:nvPr>
        </p:nvSpPr>
        <p:spPr>
          <a:xfrm>
            <a:off x="470704" y="953455"/>
            <a:ext cx="11011382" cy="216013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 smtClean="0"/>
              <a:t>   2．剪切</a:t>
            </a:r>
          </a:p>
          <a:p>
            <a:pPr>
              <a:buFontTx/>
              <a:buNone/>
            </a:pPr>
            <a:r>
              <a:rPr lang="zh-CN" altLang="zh-CN" b="1" dirty="0" smtClean="0"/>
              <a:t>       在一对大小相等、指向相反且相距很近的横向力作用下，杆件在二力间的各横截面产生相对错动。</a:t>
            </a:r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587" y="3449256"/>
            <a:ext cx="4121183" cy="289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05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930307"/>
            <a:ext cx="11066362" cy="232218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 smtClean="0"/>
              <a:t>   3．扭转</a:t>
            </a:r>
          </a:p>
          <a:p>
            <a:pPr>
              <a:buFontTx/>
              <a:buNone/>
            </a:pPr>
            <a:r>
              <a:rPr lang="zh-CN" altLang="zh-CN" b="1" dirty="0" smtClean="0"/>
              <a:t>       在一对大小相等、转向相反、作用面与杆轴垂直的力偶作用下，杆的任意两横截面发生相对转动。</a:t>
            </a:r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455" y="3703899"/>
            <a:ext cx="5515901" cy="251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19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idx="1"/>
          </p:nvPr>
        </p:nvSpPr>
        <p:spPr>
          <a:xfrm>
            <a:off x="424405" y="814559"/>
            <a:ext cx="11138704" cy="243792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 smtClean="0"/>
              <a:t>   4．弯曲</a:t>
            </a:r>
          </a:p>
          <a:p>
            <a:pPr>
              <a:buFontTx/>
              <a:buNone/>
            </a:pPr>
            <a:r>
              <a:rPr lang="zh-CN" altLang="zh-CN" b="1" dirty="0" smtClean="0"/>
              <a:t>       在一对大小相等、方向相反、位于杆的纵向平面内的力偶作用下，杆件轴线由直线弯成曲线。</a:t>
            </a:r>
          </a:p>
          <a:p>
            <a:pPr>
              <a:buFontTx/>
              <a:buNone/>
            </a:pPr>
            <a:endParaRPr lang="zh-CN" altLang="zh-CN" b="1" dirty="0" smtClean="0"/>
          </a:p>
        </p:txBody>
      </p:sp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532" y="3252486"/>
            <a:ext cx="7367055" cy="270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500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idx="1"/>
          </p:nvPr>
        </p:nvSpPr>
        <p:spPr>
          <a:xfrm>
            <a:off x="694480" y="1099595"/>
            <a:ext cx="10887919" cy="5236929"/>
          </a:xfrm>
        </p:spPr>
        <p:txBody>
          <a:bodyPr/>
          <a:lstStyle/>
          <a:p>
            <a:pPr>
              <a:buFontTx/>
              <a:buNone/>
            </a:pPr>
            <a:endParaRPr lang="zh-CN" altLang="zh-CN" b="1" dirty="0" smtClean="0"/>
          </a:p>
          <a:p>
            <a:pPr>
              <a:buFontTx/>
              <a:buNone/>
            </a:pPr>
            <a:r>
              <a:rPr lang="zh-CN" altLang="zh-CN" b="1" dirty="0" smtClean="0"/>
              <a:t>       工程实际中的杆件，可能同时承受不同形式的荷载而发生复杂的变形，但都可以看做是以上四种基本变形的组合。</a:t>
            </a:r>
          </a:p>
        </p:txBody>
      </p:sp>
    </p:spTree>
    <p:extLst>
      <p:ext uri="{BB962C8B-B14F-4D97-AF65-F5344CB8AC3E}">
        <p14:creationId xmlns:p14="http://schemas.microsoft.com/office/powerpoint/2010/main" val="242560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307</Words>
  <Application>Microsoft Office PowerPoint</Application>
  <PresentationFormat>宽屏</PresentationFormat>
  <Paragraphs>22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 Unicode MS</vt:lpstr>
      <vt:lpstr>等线</vt:lpstr>
      <vt:lpstr>等线 Light</vt:lpstr>
      <vt:lpstr>宋体</vt:lpstr>
      <vt:lpstr>微软雅黑</vt:lpstr>
      <vt:lpstr>Arial</vt:lpstr>
      <vt:lpstr>Calibri</vt:lpstr>
      <vt:lpstr>Office 主题​​</vt:lpstr>
      <vt:lpstr>母版1</vt:lpstr>
      <vt:lpstr>第二节  杆件变形的基本形式</vt:lpstr>
      <vt:lpstr> 一、杆件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2018-05-13T13:54:11Z</dcterms:created>
  <dcterms:modified xsi:type="dcterms:W3CDTF">2018-11-03T14:33:21Z</dcterms:modified>
</cp:coreProperties>
</file>