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handoutMasterIdLst>
    <p:handoutMasterId r:id="rId15"/>
  </p:handoutMasterIdLst>
  <p:sldIdLst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61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87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4" autoAdjust="0"/>
  </p:normalViewPr>
  <p:slideViewPr>
    <p:cSldViewPr snapToGrid="0">
      <p:cViewPr varScale="1">
        <p:scale>
          <a:sx n="83" d="100"/>
          <a:sy n="8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A8228-CE69-4F9F-9A0E-DE599145465A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4895C-62C0-4367-B0DA-E517E4F856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9475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9E6F6-59F3-4FB8-8971-1FF446C3BC28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EC588-DE3F-4E44-81BF-D4F63E66DA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9085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253067"/>
            <a:ext cx="9144000" cy="1538287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310467"/>
            <a:ext cx="9144000" cy="1947333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单击以编辑母版副标题样式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C4766EA1-517E-4094-8277-07DA461049FF}" type="datetimeFigureOut">
              <a:rPr lang="zh-CN" altLang="en-US" smtClean="0"/>
              <a:pPr/>
              <a:t>2018/11/3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448800" y="76200"/>
            <a:ext cx="1879600" cy="305858"/>
          </a:xfrm>
        </p:spPr>
        <p:txBody>
          <a:bodyPr/>
          <a:lstStyle>
            <a:lvl1pPr>
              <a:defRPr sz="1800">
                <a:solidFill>
                  <a:srgbClr val="00B0F0"/>
                </a:solidFill>
              </a:defRPr>
            </a:lvl1pPr>
          </a:lstStyle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虾蟹增养殖技术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328400" y="76201"/>
            <a:ext cx="711199" cy="305858"/>
          </a:xfrm>
        </p:spPr>
        <p:txBody>
          <a:bodyPr/>
          <a:lstStyle>
            <a:lvl1pPr>
              <a:defRPr sz="1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9DB78BDE-CC97-4205-BFE1-A2371EE1DBB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548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459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9752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五边形 8"/>
          <p:cNvSpPr/>
          <p:nvPr userDrawn="1"/>
        </p:nvSpPr>
        <p:spPr>
          <a:xfrm rot="5400000">
            <a:off x="11108498" y="-9959"/>
            <a:ext cx="677333" cy="697255"/>
          </a:xfrm>
          <a:prstGeom prst="homePlate">
            <a:avLst>
              <a:gd name="adj" fmla="val 3731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913719"/>
            <a:endParaRPr lang="zh-CN" altLang="en-US" sz="1867">
              <a:solidFill>
                <a:srgbClr val="FFFFFF"/>
              </a:solidFill>
            </a:endParaRPr>
          </a:p>
        </p:txBody>
      </p:sp>
      <p:sp>
        <p:nvSpPr>
          <p:cNvPr id="10" name="TextBox 15"/>
          <p:cNvSpPr txBox="1"/>
          <p:nvPr userDrawn="1"/>
        </p:nvSpPr>
        <p:spPr>
          <a:xfrm>
            <a:off x="11089578" y="98090"/>
            <a:ext cx="712836" cy="300060"/>
          </a:xfrm>
          <a:prstGeom prst="rect">
            <a:avLst/>
          </a:prstGeom>
          <a:noFill/>
        </p:spPr>
        <p:txBody>
          <a:bodyPr wrap="square" lIns="68559" tIns="34279" rIns="68559" bIns="34279" rtlCol="0">
            <a:spAutoFit/>
          </a:bodyPr>
          <a:lstStyle/>
          <a:p>
            <a:pPr algn="ctr" defTabSz="913719"/>
            <a:fld id="{2EEF1883-7A0E-4F66-9932-E581691AD397}" type="slidenum">
              <a:rPr lang="zh-CN" altLang="en-US" sz="1500" smtClean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pPr algn="ctr" defTabSz="913719"/>
              <a:t>‹#›</a:t>
            </a:fld>
            <a:endParaRPr lang="zh-CN" altLang="en-US" sz="1467" dirty="0">
              <a:solidFill>
                <a:srgbClr val="FFFF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8906934" y="44203"/>
            <a:ext cx="2116666" cy="45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800" b="1" smtClean="0">
                <a:solidFill>
                  <a:srgbClr val="3487E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建筑力学</a:t>
            </a:r>
            <a:endParaRPr lang="zh-CN" altLang="en-US" sz="1800" b="1" dirty="0">
              <a:solidFill>
                <a:srgbClr val="3487E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3" y="229719"/>
            <a:ext cx="982639" cy="466319"/>
          </a:xfrm>
          <a:prstGeom prst="rect">
            <a:avLst/>
          </a:prstGeom>
          <a:solidFill>
            <a:srgbClr val="1C8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800"/>
          </a:p>
        </p:txBody>
      </p:sp>
      <p:sp>
        <p:nvSpPr>
          <p:cNvPr id="6" name="标题占位符 1"/>
          <p:cNvSpPr>
            <a:spLocks noGrp="1"/>
          </p:cNvSpPr>
          <p:nvPr>
            <p:ph type="title"/>
          </p:nvPr>
        </p:nvSpPr>
        <p:spPr>
          <a:xfrm>
            <a:off x="534955" y="70591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7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7" name="文本占位符 2"/>
          <p:cNvSpPr>
            <a:spLocks noGrp="1"/>
          </p:cNvSpPr>
          <p:nvPr>
            <p:ph idx="1"/>
          </p:nvPr>
        </p:nvSpPr>
        <p:spPr>
          <a:xfrm>
            <a:off x="609600" y="1891005"/>
            <a:ext cx="10972800" cy="4445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773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749833"/>
            <a:ext cx="9144000" cy="926567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2362200"/>
            <a:ext cx="9144000" cy="2895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63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五边形 8"/>
          <p:cNvSpPr/>
          <p:nvPr userDrawn="1"/>
        </p:nvSpPr>
        <p:spPr>
          <a:xfrm rot="5400000">
            <a:off x="11108498" y="-9959"/>
            <a:ext cx="677333" cy="697255"/>
          </a:xfrm>
          <a:prstGeom prst="homePlate">
            <a:avLst>
              <a:gd name="adj" fmla="val 37316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913719"/>
            <a:endParaRPr lang="zh-CN" altLang="en-US" sz="1867">
              <a:solidFill>
                <a:srgbClr val="FFFFFF"/>
              </a:solidFill>
            </a:endParaRPr>
          </a:p>
        </p:txBody>
      </p:sp>
      <p:sp>
        <p:nvSpPr>
          <p:cNvPr id="10" name="TextBox 15"/>
          <p:cNvSpPr txBox="1"/>
          <p:nvPr userDrawn="1"/>
        </p:nvSpPr>
        <p:spPr>
          <a:xfrm>
            <a:off x="11089578" y="98090"/>
            <a:ext cx="712836" cy="300060"/>
          </a:xfrm>
          <a:prstGeom prst="rect">
            <a:avLst/>
          </a:prstGeom>
          <a:noFill/>
        </p:spPr>
        <p:txBody>
          <a:bodyPr wrap="square" lIns="68559" tIns="34279" rIns="68559" bIns="34279" rtlCol="0">
            <a:spAutoFit/>
          </a:bodyPr>
          <a:lstStyle/>
          <a:p>
            <a:pPr algn="ctr" defTabSz="913719"/>
            <a:fld id="{2EEF1883-7A0E-4F66-9932-E581691AD397}" type="slidenum">
              <a:rPr lang="zh-CN" altLang="en-US" sz="1500" smtClean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pPr algn="ctr" defTabSz="913719"/>
              <a:t>‹#›</a:t>
            </a:fld>
            <a:endParaRPr lang="zh-CN" altLang="en-US" sz="1467" dirty="0">
              <a:solidFill>
                <a:srgbClr val="FFFF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" name="文本框 11"/>
          <p:cNvSpPr txBox="1"/>
          <p:nvPr userDrawn="1"/>
        </p:nvSpPr>
        <p:spPr>
          <a:xfrm>
            <a:off x="8306392" y="149496"/>
            <a:ext cx="3191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00" b="1" dirty="0" smtClean="0">
                <a:solidFill>
                  <a:srgbClr val="1C8CA1"/>
                </a:solidFill>
                <a:ea typeface="微软雅黑" pitchFamily="34" charset="-122"/>
              </a:rPr>
              <a:t>中国</a:t>
            </a:r>
            <a:r>
              <a:rPr lang="en-US" altLang="zh-CN" sz="1400" b="1" dirty="0" smtClean="0">
                <a:solidFill>
                  <a:srgbClr val="1C8CA1"/>
                </a:solidFill>
                <a:ea typeface="微软雅黑" pitchFamily="34" charset="-122"/>
              </a:rPr>
              <a:t>——</a:t>
            </a:r>
            <a:r>
              <a:rPr lang="zh-CN" altLang="en-US" sz="1400" b="1" dirty="0" smtClean="0">
                <a:solidFill>
                  <a:srgbClr val="1C8CA1"/>
                </a:solidFill>
                <a:ea typeface="微软雅黑" pitchFamily="34" charset="-122"/>
              </a:rPr>
              <a:t>对虾养殖现状</a:t>
            </a:r>
            <a:endParaRPr lang="zh-CN" altLang="en-US" sz="1400" b="1" dirty="0">
              <a:solidFill>
                <a:srgbClr val="1C8CA1"/>
              </a:solidFill>
              <a:ea typeface="微软雅黑" pitchFamily="34" charset="-122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3" y="229719"/>
            <a:ext cx="982639" cy="466319"/>
          </a:xfrm>
          <a:prstGeom prst="rect">
            <a:avLst/>
          </a:prstGeom>
          <a:solidFill>
            <a:srgbClr val="1C8C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800"/>
          </a:p>
        </p:txBody>
      </p:sp>
      <p:sp>
        <p:nvSpPr>
          <p:cNvPr id="6" name="标题占位符 1"/>
          <p:cNvSpPr>
            <a:spLocks noGrp="1"/>
          </p:cNvSpPr>
          <p:nvPr>
            <p:ph type="title"/>
          </p:nvPr>
        </p:nvSpPr>
        <p:spPr>
          <a:xfrm>
            <a:off x="534955" y="70591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7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7" name="文本占位符 2"/>
          <p:cNvSpPr>
            <a:spLocks noGrp="1"/>
          </p:cNvSpPr>
          <p:nvPr>
            <p:ph idx="1"/>
          </p:nvPr>
        </p:nvSpPr>
        <p:spPr>
          <a:xfrm>
            <a:off x="609600" y="1891005"/>
            <a:ext cx="10972800" cy="4445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0" indent="297000">
              <a:lnSpc>
                <a:spcPct val="150000"/>
              </a:lnSpc>
              <a:spcBef>
                <a:spcPts val="0"/>
              </a:spcBef>
              <a:defRPr b="1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480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6CAEF1-0B6E-4C36-9D04-803C1FF1F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50DC60-F6D8-4565-9393-EEBD33C6A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B47D969-7E47-4DA5-9833-40F6B44D739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89A03E9-5C6B-41BA-8191-7BD8CFA8EB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3700-8BED-410C-9C02-E350547825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92602773-E6E5-437A-BA88-95B71A5B65C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22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44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01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3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24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448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153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235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2518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66EA1-517E-4094-8277-07DA461049FF}" type="datetimeFigureOut">
              <a:rPr lang="zh-CN" altLang="en-US" smtClean="0"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78BDE-CC97-4205-BFE1-A2371EE1DB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72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1009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2187574"/>
            <a:ext cx="10515600" cy="3933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DD89-DA72-4956-8961-85B6562EBFBE}" type="datetimeFigureOut">
              <a:rPr lang="zh-CN" altLang="en-US" smtClean="0"/>
              <a:pPr/>
              <a:t>2018/11/3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C8F1E-C324-4ECD-9D66-17513A2AE6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328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7000" indent="297000" algn="l" defTabSz="6858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5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27000" indent="297000" algn="l" defTabSz="6858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5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27000" indent="297000" algn="l" defTabSz="6858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5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27000" indent="297000" algn="l" defTabSz="6858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5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7000" indent="297000" algn="l" defTabSz="6858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Char char="•"/>
        <a:defRPr sz="15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52600" y="1371600"/>
            <a:ext cx="9157734" cy="1219200"/>
          </a:xfrm>
        </p:spPr>
        <p:txBody>
          <a:bodyPr>
            <a:normAutofit/>
          </a:bodyPr>
          <a:lstStyle/>
          <a:p>
            <a:r>
              <a:rPr lang="zh-CN" altLang="zh-CN" sz="5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第四章  材料力学基础</a:t>
            </a:r>
            <a:endParaRPr lang="en-US" altLang="zh-CN" sz="5400" dirty="0">
              <a:solidFill>
                <a:srgbClr val="FF0000"/>
              </a:solidFill>
            </a:endParaRPr>
          </a:p>
        </p:txBody>
      </p:sp>
      <p:sp>
        <p:nvSpPr>
          <p:cNvPr id="3077" name="Rectangle 5"/>
          <p:cNvSpPr>
            <a:spLocks noGrp="1" noRot="1" noChangeArrowheads="1"/>
          </p:cNvSpPr>
          <p:nvPr>
            <p:ph idx="1"/>
          </p:nvPr>
        </p:nvSpPr>
        <p:spPr>
          <a:xfrm>
            <a:off x="3276600" y="3124200"/>
            <a:ext cx="6172200" cy="2286000"/>
          </a:xfrm>
        </p:spPr>
        <p:txBody>
          <a:bodyPr>
            <a:noAutofit/>
          </a:bodyPr>
          <a:lstStyle/>
          <a:p>
            <a:pPr indent="0" algn="ctr">
              <a:buNone/>
            </a:pPr>
            <a:r>
              <a:rPr lang="en-US" altLang="zh-CN" sz="2400" dirty="0" smtClean="0">
                <a:solidFill>
                  <a:srgbClr val="0000FF"/>
                </a:solidFill>
              </a:rPr>
              <a:t>  </a:t>
            </a:r>
            <a:endParaRPr lang="en-US" altLang="zh-CN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74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idx="1"/>
          </p:nvPr>
        </p:nvSpPr>
        <p:spPr>
          <a:xfrm>
            <a:off x="590309" y="972273"/>
            <a:ext cx="10992091" cy="5364251"/>
          </a:xfrm>
        </p:spPr>
        <p:txBody>
          <a:bodyPr/>
          <a:lstStyle/>
          <a:p>
            <a:pPr>
              <a:buFontTx/>
              <a:buNone/>
            </a:pPr>
            <a:r>
              <a:rPr lang="zh-CN" altLang="zh-CN" b="1" dirty="0" smtClean="0"/>
              <a:t>    </a:t>
            </a:r>
            <a:r>
              <a:rPr lang="zh-CN" altLang="zh-CN" sz="3600" b="1" dirty="0">
                <a:solidFill>
                  <a:srgbClr val="990000"/>
                </a:solidFill>
              </a:rPr>
              <a:t>3．各向同性假设</a:t>
            </a:r>
          </a:p>
          <a:p>
            <a:pPr>
              <a:buFontTx/>
              <a:buNone/>
            </a:pPr>
            <a:r>
              <a:rPr lang="zh-CN" altLang="zh-CN" dirty="0" smtClean="0"/>
              <a:t>认为</a:t>
            </a:r>
            <a:r>
              <a:rPr lang="zh-CN" altLang="zh-CN" dirty="0"/>
              <a:t>固体在各个方向上具有相同的力学性质。具备这种属性的材料称为</a:t>
            </a:r>
            <a:r>
              <a:rPr lang="zh-CN" altLang="zh-CN" b="1" dirty="0">
                <a:solidFill>
                  <a:srgbClr val="FF0000"/>
                </a:solidFill>
              </a:rPr>
              <a:t>各向同性材料</a:t>
            </a:r>
            <a:r>
              <a:rPr lang="zh-CN" altLang="zh-CN" dirty="0"/>
              <a:t>。</a:t>
            </a:r>
          </a:p>
          <a:p>
            <a:pPr>
              <a:buFontTx/>
              <a:buNone/>
            </a:pPr>
            <a:r>
              <a:rPr lang="zh-CN" altLang="zh-CN" dirty="0" smtClean="0"/>
              <a:t>金属</a:t>
            </a:r>
            <a:r>
              <a:rPr lang="zh-CN" altLang="zh-CN" dirty="0"/>
              <a:t>、玻璃、塑胶等，都是各向同性材料。</a:t>
            </a:r>
          </a:p>
          <a:p>
            <a:pPr>
              <a:buFontTx/>
              <a:buNone/>
            </a:pPr>
            <a:r>
              <a:rPr lang="zh-CN" altLang="zh-CN" dirty="0" smtClean="0"/>
              <a:t>如果</a:t>
            </a:r>
            <a:r>
              <a:rPr lang="zh-CN" altLang="zh-CN" dirty="0"/>
              <a:t>材料沿不同方向具有不同的力学性质，则称为</a:t>
            </a:r>
            <a:r>
              <a:rPr lang="zh-CN" altLang="zh-CN" b="1" dirty="0">
                <a:solidFill>
                  <a:srgbClr val="FF0000"/>
                </a:solidFill>
              </a:rPr>
              <a:t>各向异性材料</a:t>
            </a:r>
            <a:r>
              <a:rPr lang="zh-CN" altLang="zh-CN" dirty="0"/>
              <a:t>，如木材、竹材、纤维品和经过冷拉的钢丝等。</a:t>
            </a:r>
          </a:p>
          <a:p>
            <a:pPr>
              <a:buFontTx/>
              <a:buNone/>
            </a:pPr>
            <a:r>
              <a:rPr lang="zh-CN" altLang="zh-CN" dirty="0" smtClean="0"/>
              <a:t>我们</a:t>
            </a:r>
            <a:r>
              <a:rPr lang="zh-CN" altLang="zh-CN" dirty="0"/>
              <a:t>所研究的，主要限于各向同性材料。</a:t>
            </a:r>
            <a:r>
              <a:rPr lang="zh-CN" altLang="zh-CN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2588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Grp="1" noChangeArrowheads="1" noChangeShapeType="1" noTextEdit="1"/>
          </p:cNvSpPr>
          <p:nvPr/>
        </p:nvSpPr>
        <p:spPr bwMode="auto">
          <a:xfrm rot="20748082">
            <a:off x="1889472" y="2401481"/>
            <a:ext cx="7039095" cy="2236133"/>
          </a:xfrm>
          <a:prstGeom prst="rect">
            <a:avLst/>
          </a:prstGeom>
        </p:spPr>
        <p:txBody>
          <a:bodyPr wrap="none" fromWordArt="1">
            <a:scene3d>
              <a:camera prst="legacyPerspectiveFront">
                <a:rot lat="20519980" lon="1080000" rev="0"/>
              </a:camera>
              <a:lightRig rig="legacyHarsh2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6600"/>
              </a:extrusionClr>
              <a:contourClr>
                <a:schemeClr val="accent2"/>
              </a:contourClr>
            </a:sp3d>
          </a:bodyPr>
          <a:lstStyle/>
          <a:p>
            <a:pPr algn="ctr">
              <a:defRPr/>
            </a:pPr>
            <a:r>
              <a:rPr lang="en-US" altLang="zh-CN" sz="14260" kern="10" dirty="0">
                <a:ln/>
                <a:solidFill>
                  <a:srgbClr val="FF0000">
                    <a:alpha val="78038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End</a:t>
            </a:r>
            <a:endParaRPr lang="zh-CN" altLang="en-US" sz="14260" kern="10" dirty="0">
              <a:ln/>
              <a:solidFill>
                <a:srgbClr val="FF0000">
                  <a:alpha val="78038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367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200" b="1" dirty="0" smtClean="0">
                <a:solidFill>
                  <a:srgbClr val="FF0000"/>
                </a:solidFill>
              </a:rPr>
              <a:t>学习目标：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CN" altLang="zh-CN" smtClean="0"/>
              <a:t>1.了解变形固体及其基本假定。</a:t>
            </a:r>
          </a:p>
          <a:p>
            <a:pPr>
              <a:buFontTx/>
              <a:buNone/>
            </a:pPr>
            <a:r>
              <a:rPr lang="zh-CN" altLang="zh-CN" smtClean="0"/>
              <a:t>2.初步了解杆件的基本变形形式。</a:t>
            </a:r>
          </a:p>
          <a:p>
            <a:pPr>
              <a:buFontTx/>
              <a:buNone/>
            </a:pPr>
            <a:r>
              <a:rPr lang="zh-CN" altLang="zh-CN" smtClean="0"/>
              <a:t>3.了解内力的含义。</a:t>
            </a:r>
          </a:p>
          <a:p>
            <a:pPr>
              <a:buFontTx/>
              <a:buNone/>
            </a:pPr>
            <a:r>
              <a:rPr lang="zh-CN" altLang="zh-CN" smtClean="0"/>
              <a:t>4.了解截面法的基本步骤。</a:t>
            </a:r>
          </a:p>
          <a:p>
            <a:pPr>
              <a:buFontTx/>
              <a:buNone/>
            </a:pPr>
            <a:r>
              <a:rPr lang="zh-CN" altLang="zh-CN" smtClean="0"/>
              <a:t>5.理解杆件、横截面、轴线定义。</a:t>
            </a:r>
          </a:p>
          <a:p>
            <a:pPr>
              <a:buFontTx/>
              <a:buNone/>
            </a:pPr>
            <a:r>
              <a:rPr lang="zh-CN" altLang="zh-CN" smtClean="0"/>
              <a:t>6.理解应力的定义，领会任意应力分解为正应力与剪应力。</a:t>
            </a:r>
          </a:p>
        </p:txBody>
      </p:sp>
    </p:spTree>
    <p:extLst>
      <p:ext uri="{BB962C8B-B14F-4D97-AF65-F5344CB8AC3E}">
        <p14:creationId xmlns:p14="http://schemas.microsoft.com/office/powerpoint/2010/main" val="194611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3800" b="1"/>
              <a:t>第一节 变形固体的性质及其基本假设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CN" altLang="zh-CN" b="1" smtClean="0">
                <a:solidFill>
                  <a:srgbClr val="990000"/>
                </a:solidFill>
              </a:rPr>
              <a:t>一、 变形固体的概念</a:t>
            </a:r>
          </a:p>
          <a:p>
            <a:pPr>
              <a:buFontTx/>
              <a:buNone/>
            </a:pPr>
            <a:r>
              <a:rPr lang="zh-CN" altLang="zh-CN" smtClean="0"/>
              <a:t>          材料力学所研究的构件，其材料的物质结构和性质虽然千差万别，但却具有一个共同的特性，即它们都由固体材料制成，如钢、木材、混凝土等，而且在荷载作用下会产生变形。因此，这些物体统称为</a:t>
            </a:r>
            <a:r>
              <a:rPr lang="zh-CN" altLang="zh-CN" b="1" smtClean="0">
                <a:solidFill>
                  <a:srgbClr val="FF0000"/>
                </a:solidFill>
              </a:rPr>
              <a:t>变形固体</a:t>
            </a:r>
            <a:r>
              <a:rPr lang="zh-CN" altLang="zh-CN" b="1" smtClean="0"/>
              <a:t>。</a:t>
            </a:r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val="354438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zh-CN" dirty="0"/>
          </a:p>
          <a:p>
            <a:pPr>
              <a:buFontTx/>
              <a:buNone/>
            </a:pPr>
            <a:r>
              <a:rPr lang="zh-CN" altLang="zh-CN" dirty="0" smtClean="0"/>
              <a:t>变形</a:t>
            </a:r>
            <a:r>
              <a:rPr lang="zh-CN" altLang="zh-CN" dirty="0" smtClean="0"/>
              <a:t>固体的变形</a:t>
            </a:r>
          </a:p>
          <a:p>
            <a:pPr>
              <a:buFontTx/>
              <a:buNone/>
            </a:pPr>
            <a:r>
              <a:rPr lang="zh-CN" altLang="zh-CN" sz="2400" dirty="0">
                <a:solidFill>
                  <a:srgbClr val="0000FF"/>
                </a:solidFill>
              </a:rPr>
              <a:t>（按变形性质分类）</a:t>
            </a:r>
            <a:r>
              <a:rPr lang="zh-CN" altLang="zh-CN" sz="2400" dirty="0"/>
              <a:t>     </a:t>
            </a:r>
          </a:p>
          <a:p>
            <a:pPr>
              <a:buFontTx/>
              <a:buNone/>
            </a:pPr>
            <a:r>
              <a:rPr lang="zh-CN" altLang="zh-CN" b="1" dirty="0" smtClean="0"/>
              <a:t>                              </a:t>
            </a:r>
            <a:endParaRPr lang="zh-CN" altLang="zh-CN" dirty="0" smtClean="0"/>
          </a:p>
        </p:txBody>
      </p:sp>
      <p:sp>
        <p:nvSpPr>
          <p:cNvPr id="95235" name="AutoShape 3"/>
          <p:cNvSpPr>
            <a:spLocks/>
          </p:cNvSpPr>
          <p:nvPr/>
        </p:nvSpPr>
        <p:spPr bwMode="auto">
          <a:xfrm>
            <a:off x="4510268" y="2390947"/>
            <a:ext cx="304800" cy="2057400"/>
          </a:xfrm>
          <a:prstGeom prst="leftBrace">
            <a:avLst>
              <a:gd name="adj1" fmla="val 56250"/>
              <a:gd name="adj2" fmla="val 3958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440101" y="2199190"/>
            <a:ext cx="2125884" cy="1913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zh-CN" alt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弹性</a:t>
            </a:r>
            <a:r>
              <a:rPr lang="zh-CN" altLang="zh-CN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变形</a:t>
            </a:r>
            <a:endParaRPr lang="en-US" altLang="zh-CN" sz="32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zh-CN" alt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塑性变形</a:t>
            </a:r>
          </a:p>
        </p:txBody>
      </p:sp>
    </p:spTree>
    <p:extLst>
      <p:ext uri="{BB962C8B-B14F-4D97-AF65-F5344CB8AC3E}">
        <p14:creationId xmlns:p14="http://schemas.microsoft.com/office/powerpoint/2010/main" val="356888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idx="1"/>
          </p:nvPr>
        </p:nvSpPr>
        <p:spPr>
          <a:xfrm>
            <a:off x="659756" y="1551009"/>
            <a:ext cx="10922643" cy="4785516"/>
          </a:xfrm>
        </p:spPr>
        <p:txBody>
          <a:bodyPr/>
          <a:lstStyle/>
          <a:p>
            <a:pPr>
              <a:buFontTx/>
              <a:buNone/>
            </a:pPr>
            <a:r>
              <a:rPr lang="zh-CN" altLang="zh-CN" b="1" dirty="0" smtClean="0"/>
              <a:t>   </a:t>
            </a:r>
            <a:r>
              <a:rPr lang="zh-CN" altLang="zh-CN" b="1" dirty="0" smtClean="0">
                <a:solidFill>
                  <a:srgbClr val="990000"/>
                </a:solidFill>
              </a:rPr>
              <a:t>理想弹性体的概念</a:t>
            </a:r>
          </a:p>
          <a:p>
            <a:pPr>
              <a:buFontTx/>
              <a:buNone/>
            </a:pPr>
            <a:r>
              <a:rPr lang="zh-CN" altLang="zh-CN" dirty="0" smtClean="0"/>
              <a:t>       去掉外力后能完全恢复原状的物体称为</a:t>
            </a:r>
            <a:r>
              <a:rPr lang="zh-CN" altLang="zh-CN" b="1" dirty="0" smtClean="0">
                <a:solidFill>
                  <a:srgbClr val="FF0000"/>
                </a:solidFill>
              </a:rPr>
              <a:t>理想弹性体</a:t>
            </a:r>
            <a:r>
              <a:rPr lang="zh-CN" altLang="zh-CN" dirty="0" smtClean="0"/>
              <a:t>。</a:t>
            </a:r>
          </a:p>
          <a:p>
            <a:pPr>
              <a:buFontTx/>
              <a:buNone/>
            </a:pPr>
            <a:r>
              <a:rPr lang="zh-CN" altLang="zh-CN" dirty="0" smtClean="0"/>
              <a:t>       </a:t>
            </a:r>
            <a:r>
              <a:rPr lang="zh-CN" altLang="zh-CN" b="1" i="1" dirty="0" smtClean="0">
                <a:solidFill>
                  <a:srgbClr val="0000FF"/>
                </a:solidFill>
              </a:rPr>
              <a:t>实际上，并不存在理想弹性体！</a:t>
            </a:r>
          </a:p>
          <a:p>
            <a:pPr>
              <a:buFontTx/>
              <a:buNone/>
            </a:pPr>
            <a:r>
              <a:rPr lang="zh-CN" altLang="zh-CN" dirty="0" smtClean="0"/>
              <a:t>       但常用的工程材料如金属、木材等当外力不超过某一限度时（称弹性阶段），很接近于理想弹性体，这时可将它们视为理想弹性体。</a:t>
            </a:r>
          </a:p>
          <a:p>
            <a:pPr>
              <a:buFontTx/>
              <a:buNone/>
            </a:pPr>
            <a:endParaRPr lang="zh-CN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90781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idx="1"/>
          </p:nvPr>
        </p:nvSpPr>
        <p:spPr>
          <a:xfrm>
            <a:off x="601884" y="1169043"/>
            <a:ext cx="10980516" cy="5167481"/>
          </a:xfrm>
        </p:spPr>
        <p:txBody>
          <a:bodyPr/>
          <a:lstStyle/>
          <a:p>
            <a:pPr>
              <a:buFontTx/>
              <a:buNone/>
            </a:pPr>
            <a:endParaRPr lang="zh-CN" altLang="zh-CN" dirty="0" smtClean="0"/>
          </a:p>
          <a:p>
            <a:pPr>
              <a:buFontTx/>
              <a:buNone/>
            </a:pPr>
            <a:r>
              <a:rPr lang="zh-CN" altLang="zh-CN" b="1" dirty="0" smtClean="0">
                <a:solidFill>
                  <a:srgbClr val="990000"/>
                </a:solidFill>
              </a:rPr>
              <a:t>   小变形</a:t>
            </a:r>
          </a:p>
          <a:p>
            <a:pPr>
              <a:buFontTx/>
              <a:buNone/>
            </a:pPr>
            <a:r>
              <a:rPr lang="zh-CN" altLang="zh-CN" dirty="0" smtClean="0"/>
              <a:t>       工程中大多数构件在荷载作用下，其几何尺寸的改变量与构件本身的尺寸相比，常是很微小的，我们称这类变形为</a:t>
            </a:r>
            <a:r>
              <a:rPr lang="zh-CN" altLang="zh-CN" dirty="0" smtClean="0">
                <a:solidFill>
                  <a:srgbClr val="FF0000"/>
                </a:solidFill>
              </a:rPr>
              <a:t>“</a:t>
            </a:r>
            <a:r>
              <a:rPr lang="zh-CN" altLang="zh-CN" b="1" dirty="0" smtClean="0">
                <a:solidFill>
                  <a:srgbClr val="FF0000"/>
                </a:solidFill>
              </a:rPr>
              <a:t>小变形</a:t>
            </a:r>
            <a:r>
              <a:rPr lang="zh-CN" altLang="zh-CN" dirty="0" smtClean="0">
                <a:solidFill>
                  <a:srgbClr val="FF0000"/>
                </a:solidFill>
              </a:rPr>
              <a:t>”。</a:t>
            </a:r>
          </a:p>
          <a:p>
            <a:pPr>
              <a:buFontTx/>
              <a:buNone/>
            </a:pPr>
            <a:r>
              <a:rPr lang="zh-CN" altLang="zh-CN" dirty="0" smtClean="0"/>
              <a:t>       在后面的章节中，将研究构件在弹性范围内的小变形。 </a:t>
            </a:r>
          </a:p>
        </p:txBody>
      </p:sp>
    </p:spTree>
    <p:extLst>
      <p:ext uri="{BB962C8B-B14F-4D97-AF65-F5344CB8AC3E}">
        <p14:creationId xmlns:p14="http://schemas.microsoft.com/office/powerpoint/2010/main" val="17145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600" dirty="0">
                <a:solidFill>
                  <a:srgbClr val="990000"/>
                </a:solidFill>
              </a:rPr>
              <a:t>二、 变形固体的基本</a:t>
            </a:r>
            <a:r>
              <a:rPr lang="zh-CN" altLang="zh-CN" sz="3600" dirty="0" smtClean="0">
                <a:solidFill>
                  <a:srgbClr val="990000"/>
                </a:solidFill>
              </a:rPr>
              <a:t>假设</a:t>
            </a:r>
            <a:endParaRPr lang="zh-CN" altLang="en-US" sz="3200" dirty="0"/>
          </a:p>
        </p:txBody>
      </p:sp>
      <p:sp>
        <p:nvSpPr>
          <p:cNvPr id="98306" name="Rectangle 2"/>
          <p:cNvSpPr>
            <a:spLocks noGrp="1" noChangeArrowheads="1"/>
          </p:cNvSpPr>
          <p:nvPr>
            <p:ph idx="1"/>
          </p:nvPr>
        </p:nvSpPr>
        <p:spPr>
          <a:xfrm>
            <a:off x="534955" y="2018327"/>
            <a:ext cx="10972800" cy="4445519"/>
          </a:xfrm>
        </p:spPr>
        <p:txBody>
          <a:bodyPr/>
          <a:lstStyle/>
          <a:p>
            <a:pPr>
              <a:buFontTx/>
              <a:buNone/>
            </a:pPr>
            <a:r>
              <a:rPr lang="zh-CN" altLang="zh-CN" dirty="0" smtClean="0"/>
              <a:t>材料力学</a:t>
            </a:r>
            <a:r>
              <a:rPr lang="zh-CN" altLang="zh-CN" dirty="0" smtClean="0"/>
              <a:t>研究构件的强度、刚度、稳定性时，常根据与问题有关的一些主要因素，省略一些关系不大的次要因素，对变形固体作了如下假设：</a:t>
            </a:r>
            <a:endParaRPr lang="zh-CN" altLang="zh-CN" b="1" dirty="0" smtClean="0"/>
          </a:p>
          <a:p>
            <a:pPr>
              <a:buFontTx/>
              <a:buNone/>
            </a:pPr>
            <a:r>
              <a:rPr lang="zh-CN" altLang="zh-CN" b="1" dirty="0" smtClean="0">
                <a:solidFill>
                  <a:srgbClr val="FF0000"/>
                </a:solidFill>
              </a:rPr>
              <a:t>          1．连续性假设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zh-CN" altLang="zh-CN" b="1" dirty="0" smtClean="0">
                <a:solidFill>
                  <a:srgbClr val="FF0000"/>
                </a:solidFill>
              </a:rPr>
              <a:t>          2．均匀性假设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zh-CN" altLang="zh-CN" b="1" dirty="0" smtClean="0">
                <a:solidFill>
                  <a:srgbClr val="FF0000"/>
                </a:solidFill>
              </a:rPr>
              <a:t>          3．各向同性假设</a:t>
            </a:r>
            <a:endParaRPr lang="zh-CN" altLang="zh-CN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035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idx="1"/>
          </p:nvPr>
        </p:nvSpPr>
        <p:spPr>
          <a:xfrm>
            <a:off x="671332" y="1307939"/>
            <a:ext cx="10911068" cy="5028585"/>
          </a:xfrm>
        </p:spPr>
        <p:txBody>
          <a:bodyPr/>
          <a:lstStyle/>
          <a:p>
            <a:pPr>
              <a:buFontTx/>
              <a:buNone/>
            </a:pPr>
            <a:r>
              <a:rPr lang="zh-CN" altLang="zh-CN" b="1" dirty="0" smtClean="0"/>
              <a:t>   </a:t>
            </a:r>
            <a:r>
              <a:rPr lang="zh-CN" altLang="zh-CN" b="1" dirty="0" smtClean="0">
                <a:solidFill>
                  <a:srgbClr val="990000"/>
                </a:solidFill>
              </a:rPr>
              <a:t>1．连续性假设</a:t>
            </a:r>
          </a:p>
          <a:p>
            <a:pPr>
              <a:buFontTx/>
              <a:buNone/>
            </a:pPr>
            <a:r>
              <a:rPr lang="zh-CN" altLang="zh-CN" dirty="0" smtClean="0"/>
              <a:t>       连续是指材料内部没有空隙。认为组成固体的物质毫无间隙地充满了固体的几何空间。</a:t>
            </a:r>
          </a:p>
          <a:p>
            <a:pPr>
              <a:buFontTx/>
              <a:buNone/>
            </a:pPr>
            <a:r>
              <a:rPr lang="zh-CN" altLang="zh-CN" dirty="0" smtClean="0"/>
              <a:t>       实际的固体物质，就其结构来说，组成固体的粒子并不连续。但它们之间所存在的空隙与构件的尺寸相比，极其微小，可以忽略不计。</a:t>
            </a:r>
            <a:endParaRPr lang="zh-CN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2822813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idx="1"/>
          </p:nvPr>
        </p:nvSpPr>
        <p:spPr>
          <a:xfrm>
            <a:off x="532435" y="1076447"/>
            <a:ext cx="11049965" cy="526007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zh-CN" altLang="zh-CN" b="1"/>
              <a:t>    </a:t>
            </a:r>
            <a:r>
              <a:rPr lang="zh-CN" altLang="zh-CN" b="1" smtClean="0">
                <a:solidFill>
                  <a:srgbClr val="990000"/>
                </a:solidFill>
              </a:rPr>
              <a:t>2．均匀性假设</a:t>
            </a:r>
          </a:p>
          <a:p>
            <a:pPr>
              <a:buFontTx/>
              <a:buNone/>
            </a:pPr>
            <a:r>
              <a:rPr lang="zh-CN" altLang="zh-CN"/>
              <a:t>        均匀是指材料的性质各处都一样。认为在固体的体积内，各处的力学性质完全相同。</a:t>
            </a:r>
          </a:p>
          <a:p>
            <a:pPr>
              <a:buFontTx/>
              <a:buNone/>
            </a:pPr>
            <a:r>
              <a:rPr lang="zh-CN" altLang="zh-CN"/>
              <a:t>        就金属材料来说，其各个晶粒的力学性质，并不完全相同，但因在构件或构件的某一部分中，包含的晶粒为数极多，而且是无规则地排列的，其力学性质是所有晶粒的性质的统计平均值，所以可以认为构件内各部分的性质是均匀的。</a:t>
            </a:r>
          </a:p>
        </p:txBody>
      </p:sp>
    </p:spTree>
    <p:extLst>
      <p:ext uri="{BB962C8B-B14F-4D97-AF65-F5344CB8AC3E}">
        <p14:creationId xmlns:p14="http://schemas.microsoft.com/office/powerpoint/2010/main" val="2647451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母版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583</Words>
  <Application>Microsoft Office PowerPoint</Application>
  <PresentationFormat>宽屏</PresentationFormat>
  <Paragraphs>43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 Unicode MS</vt:lpstr>
      <vt:lpstr>等线</vt:lpstr>
      <vt:lpstr>等线 Light</vt:lpstr>
      <vt:lpstr>宋体</vt:lpstr>
      <vt:lpstr>微软雅黑</vt:lpstr>
      <vt:lpstr>Arial</vt:lpstr>
      <vt:lpstr>Calibri</vt:lpstr>
      <vt:lpstr>Office 主题​​</vt:lpstr>
      <vt:lpstr>母版1</vt:lpstr>
      <vt:lpstr>第四章  材料力学基础</vt:lpstr>
      <vt:lpstr>学习目标：</vt:lpstr>
      <vt:lpstr>第一节 变形固体的性质及其基本假设</vt:lpstr>
      <vt:lpstr>PowerPoint 演示文稿</vt:lpstr>
      <vt:lpstr>PowerPoint 演示文稿</vt:lpstr>
      <vt:lpstr>PowerPoint 演示文稿</vt:lpstr>
      <vt:lpstr>二、 变形固体的基本假设</vt:lpstr>
      <vt:lpstr>PowerPoint 演示文稿</vt:lpstr>
      <vt:lpstr>PowerPoint 演示文稿</vt:lpstr>
      <vt:lpstr>PowerPoint 演示文稿</vt:lpstr>
      <vt:lpstr>PowerPoint 演示文稿</vt:lpstr>
    </vt:vector>
  </TitlesOfParts>
  <Company>DoubleOX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15</cp:revision>
  <dcterms:created xsi:type="dcterms:W3CDTF">2018-05-13T13:54:11Z</dcterms:created>
  <dcterms:modified xsi:type="dcterms:W3CDTF">2018-11-03T14:29:59Z</dcterms:modified>
</cp:coreProperties>
</file>