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0"/>
  </p:notesMasterIdLst>
  <p:handoutMasterIdLst>
    <p:handoutMasterId r:id="rId21"/>
  </p:handoutMasterIdLst>
  <p:sldIdLst>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6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8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4" autoAdjust="0"/>
  </p:normalViewPr>
  <p:slideViewPr>
    <p:cSldViewPr snapToGrid="0">
      <p:cViewPr varScale="1">
        <p:scale>
          <a:sx n="83" d="100"/>
          <a:sy n="83" d="100"/>
        </p:scale>
        <p:origin x="726" y="78"/>
      </p:cViewPr>
      <p:guideLst/>
    </p:cSldViewPr>
  </p:slideViewPr>
  <p:notesTextViewPr>
    <p:cViewPr>
      <p:scale>
        <a:sx n="1" d="1"/>
        <a:sy n="1" d="1"/>
      </p:scale>
      <p:origin x="0" y="0"/>
    </p:cViewPr>
  </p:notesText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1A8228-CE69-4F9F-9A0E-DE599145465A}" type="datetimeFigureOut">
              <a:rPr lang="zh-CN" altLang="en-US" smtClean="0"/>
              <a:t>2018/11/3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74895C-62C0-4367-B0DA-E517E4F856E1}" type="slidenum">
              <a:rPr lang="zh-CN" altLang="en-US" smtClean="0"/>
              <a:t>‹#›</a:t>
            </a:fld>
            <a:endParaRPr lang="zh-CN" altLang="en-US"/>
          </a:p>
        </p:txBody>
      </p:sp>
    </p:spTree>
    <p:extLst>
      <p:ext uri="{BB962C8B-B14F-4D97-AF65-F5344CB8AC3E}">
        <p14:creationId xmlns:p14="http://schemas.microsoft.com/office/powerpoint/2010/main" val="98947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99E6F6-59F3-4FB8-8971-1FF446C3BC28}" type="datetimeFigureOut">
              <a:rPr lang="zh-CN" altLang="en-US" smtClean="0"/>
              <a:t>2018/11/3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EC588-DE3F-4E44-81BF-D4F63E66DAFF}" type="slidenum">
              <a:rPr lang="zh-CN" altLang="en-US" smtClean="0"/>
              <a:t>‹#›</a:t>
            </a:fld>
            <a:endParaRPr lang="zh-CN" altLang="en-US"/>
          </a:p>
        </p:txBody>
      </p:sp>
    </p:spTree>
    <p:extLst>
      <p:ext uri="{BB962C8B-B14F-4D97-AF65-F5344CB8AC3E}">
        <p14:creationId xmlns:p14="http://schemas.microsoft.com/office/powerpoint/2010/main" val="294908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253067"/>
            <a:ext cx="9144000" cy="1538287"/>
          </a:xfrm>
        </p:spPr>
        <p:txBody>
          <a:bodyPr anchor="b">
            <a:normAutofit/>
          </a:bodyPr>
          <a:lstStyle>
            <a:lvl1pPr algn="ctr">
              <a:defRPr sz="4800" b="1">
                <a:solidFill>
                  <a:srgbClr val="FF0000"/>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3310467"/>
            <a:ext cx="9144000" cy="1947333"/>
          </a:xfrm>
        </p:spPr>
        <p:txBody>
          <a:bodyPr>
            <a:normAutofit/>
          </a:bodyPr>
          <a:lstStyle>
            <a:lvl1pPr marL="0" indent="0" algn="ctr">
              <a:buNone/>
              <a:defRPr sz="2800" b="1">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单击以编辑母版副标题样式</a:t>
            </a:r>
            <a:endParaRPr lang="zh-CN" altLang="en-US" dirty="0"/>
          </a:p>
        </p:txBody>
      </p:sp>
      <p:sp>
        <p:nvSpPr>
          <p:cNvPr id="4" name="日期占位符 3"/>
          <p:cNvSpPr>
            <a:spLocks noGrp="1"/>
          </p:cNvSpPr>
          <p:nvPr>
            <p:ph type="dt" sz="half" idx="10"/>
          </p:nvPr>
        </p:nvSpPr>
        <p:spPr/>
        <p:txBody>
          <a:bodyPr/>
          <a:lstStyle>
            <a:lvl1pPr>
              <a:defRPr b="1">
                <a:solidFill>
                  <a:srgbClr val="FF0000"/>
                </a:solidFill>
                <a:latin typeface="微软雅黑" panose="020B0503020204020204" pitchFamily="34" charset="-122"/>
                <a:ea typeface="微软雅黑" panose="020B0503020204020204" pitchFamily="34" charset="-122"/>
              </a:defRPr>
            </a:lvl1pPr>
          </a:lstStyle>
          <a:p>
            <a:fld id="{C4766EA1-517E-4094-8277-07DA461049FF}" type="datetimeFigureOut">
              <a:rPr lang="zh-CN" altLang="en-US" smtClean="0"/>
              <a:pPr/>
              <a:t>2018/11/3</a:t>
            </a:fld>
            <a:endParaRPr lang="zh-CN" altLang="en-US" dirty="0"/>
          </a:p>
        </p:txBody>
      </p:sp>
      <p:sp>
        <p:nvSpPr>
          <p:cNvPr id="5" name="页脚占位符 4"/>
          <p:cNvSpPr>
            <a:spLocks noGrp="1"/>
          </p:cNvSpPr>
          <p:nvPr>
            <p:ph type="ftr" sz="quarter" idx="11"/>
          </p:nvPr>
        </p:nvSpPr>
        <p:spPr>
          <a:xfrm>
            <a:off x="9448800" y="76200"/>
            <a:ext cx="1879600" cy="305858"/>
          </a:xfrm>
        </p:spPr>
        <p:txBody>
          <a:bodyPr/>
          <a:lstStyle>
            <a:lvl1pPr>
              <a:defRPr sz="1800">
                <a:solidFill>
                  <a:srgbClr val="00B0F0"/>
                </a:solidFill>
              </a:defRPr>
            </a:lvl1pPr>
          </a:lstStyle>
          <a:p>
            <a:r>
              <a:rPr lang="zh-CN" altLang="en-US" b="1" dirty="0" smtClean="0">
                <a:latin typeface="微软雅黑" panose="020B0503020204020204" pitchFamily="34" charset="-122"/>
                <a:ea typeface="微软雅黑" panose="020B0503020204020204" pitchFamily="34" charset="-122"/>
              </a:rPr>
              <a:t>虾蟹增养殖技术</a:t>
            </a:r>
            <a:endParaRPr lang="zh-CN" altLang="en-US" b="1" dirty="0">
              <a:latin typeface="微软雅黑" panose="020B0503020204020204" pitchFamily="34" charset="-122"/>
              <a:ea typeface="微软雅黑" panose="020B0503020204020204" pitchFamily="34" charset="-122"/>
            </a:endParaRPr>
          </a:p>
        </p:txBody>
      </p:sp>
      <p:sp>
        <p:nvSpPr>
          <p:cNvPr id="6" name="灯片编号占位符 5"/>
          <p:cNvSpPr>
            <a:spLocks noGrp="1"/>
          </p:cNvSpPr>
          <p:nvPr>
            <p:ph type="sldNum" sz="quarter" idx="12"/>
          </p:nvPr>
        </p:nvSpPr>
        <p:spPr>
          <a:xfrm>
            <a:off x="11328400" y="76201"/>
            <a:ext cx="711199" cy="305858"/>
          </a:xfrm>
        </p:spPr>
        <p:txBody>
          <a:bodyPr/>
          <a:lstStyle>
            <a:lvl1pPr>
              <a:defRPr sz="1400" b="1">
                <a:latin typeface="微软雅黑" panose="020B0503020204020204" pitchFamily="34" charset="-122"/>
                <a:ea typeface="微软雅黑" panose="020B0503020204020204" pitchFamily="34" charset="-122"/>
              </a:defRPr>
            </a:lvl1pPr>
          </a:lstStyle>
          <a:p>
            <a:fld id="{9DB78BDE-CC97-4205-BFE1-A2371EE1DBB6}" type="slidenum">
              <a:rPr lang="zh-CN" altLang="en-US" smtClean="0"/>
              <a:pPr/>
              <a:t>‹#›</a:t>
            </a:fld>
            <a:endParaRPr lang="zh-CN" altLang="en-US" dirty="0"/>
          </a:p>
        </p:txBody>
      </p:sp>
    </p:spTree>
    <p:extLst>
      <p:ext uri="{BB962C8B-B14F-4D97-AF65-F5344CB8AC3E}">
        <p14:creationId xmlns:p14="http://schemas.microsoft.com/office/powerpoint/2010/main" val="14154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91459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2549752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19"/>
            <a:endParaRPr lang="zh-CN" altLang="en-US" sz="1867">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19"/>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pPr algn="ctr" defTabSz="913719"/>
              <a:t>‹#›</a:t>
            </a:fld>
            <a:endParaRPr lang="zh-CN" altLang="en-US" sz="1467"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906934" y="44203"/>
            <a:ext cx="2116666" cy="458908"/>
          </a:xfrm>
          <a:prstGeom prst="rect">
            <a:avLst/>
          </a:prstGeom>
          <a:noFill/>
        </p:spPr>
        <p:txBody>
          <a:bodyPr wrap="square" rtlCol="0">
            <a:spAutoFit/>
          </a:bodyPr>
          <a:lstStyle/>
          <a:p>
            <a:pPr algn="ctr">
              <a:lnSpc>
                <a:spcPct val="150000"/>
              </a:lnSpc>
            </a:pPr>
            <a:r>
              <a:rPr lang="zh-CN" altLang="en-US" sz="1800" b="1" smtClean="0">
                <a:solidFill>
                  <a:srgbClr val="3487EC"/>
                </a:solidFill>
                <a:latin typeface="微软雅黑" panose="020B0503020204020204" pitchFamily="34" charset="-122"/>
                <a:ea typeface="微软雅黑" panose="020B0503020204020204" pitchFamily="34" charset="-122"/>
              </a:rPr>
              <a:t>建筑力学</a:t>
            </a:r>
            <a:endParaRPr lang="zh-CN" altLang="en-US" sz="1800" b="1" dirty="0">
              <a:solidFill>
                <a:srgbClr val="3487EC"/>
              </a:solidFill>
              <a:latin typeface="微软雅黑" panose="020B0503020204020204" pitchFamily="34" charset="-122"/>
              <a:ea typeface="微软雅黑" panose="020B0503020204020204"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000">
              <a:lnSpc>
                <a:spcPct val="150000"/>
              </a:lnSpc>
              <a:spcBef>
                <a:spcPts val="0"/>
              </a:spcBef>
              <a:defRPr b="1">
                <a:latin typeface="微软雅黑" panose="020B0503020204020204" pitchFamily="34" charset="-122"/>
                <a:ea typeface="微软雅黑" panose="020B0503020204020204" pitchFamily="34" charset="-122"/>
              </a:defRPr>
            </a:lvl1pPr>
            <a:lvl2pPr marL="0" indent="297000">
              <a:lnSpc>
                <a:spcPct val="150000"/>
              </a:lnSpc>
              <a:spcBef>
                <a:spcPts val="0"/>
              </a:spcBef>
              <a:defRPr b="1">
                <a:latin typeface="微软雅黑" panose="020B0503020204020204" pitchFamily="34" charset="-122"/>
                <a:ea typeface="微软雅黑" panose="020B0503020204020204" pitchFamily="34" charset="-122"/>
              </a:defRPr>
            </a:lvl2pPr>
            <a:lvl3pPr marL="0" indent="297000">
              <a:lnSpc>
                <a:spcPct val="150000"/>
              </a:lnSpc>
              <a:spcBef>
                <a:spcPts val="0"/>
              </a:spcBef>
              <a:defRPr b="1">
                <a:latin typeface="微软雅黑" panose="020B0503020204020204" pitchFamily="34" charset="-122"/>
                <a:ea typeface="微软雅黑" panose="020B0503020204020204" pitchFamily="34" charset="-122"/>
              </a:defRPr>
            </a:lvl3pPr>
            <a:lvl4pPr marL="0" indent="297000">
              <a:lnSpc>
                <a:spcPct val="150000"/>
              </a:lnSpc>
              <a:spcBef>
                <a:spcPts val="0"/>
              </a:spcBef>
              <a:defRPr b="1">
                <a:latin typeface="微软雅黑" panose="020B0503020204020204" pitchFamily="34" charset="-122"/>
                <a:ea typeface="微软雅黑" panose="020B0503020204020204" pitchFamily="34" charset="-122"/>
              </a:defRPr>
            </a:lvl4pPr>
            <a:lvl5pPr marL="0" indent="29700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487730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首页">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749833"/>
            <a:ext cx="9144000" cy="926567"/>
          </a:xfrm>
        </p:spPr>
        <p:txBody>
          <a:bodyPr anchor="b">
            <a:normAutofit/>
          </a:bodyPr>
          <a:lstStyle>
            <a:lvl1pPr algn="ctr">
              <a:defRPr sz="44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2362200"/>
            <a:ext cx="9144000" cy="289560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8663DD89-DA72-4956-8961-85B6562EBFBE}" type="datetimeFigureOut">
              <a:rPr lang="zh-CN" altLang="en-US" smtClean="0"/>
              <a:pPr/>
              <a:t>2018/11/3</a:t>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r>
              <a:rPr lang="en-US" altLang="zh-CN" dirty="0" smtClean="0"/>
              <a:t>2</a:t>
            </a:r>
            <a:endParaRPr lang="zh-CN" altLang="en-US" dirty="0"/>
          </a:p>
        </p:txBody>
      </p:sp>
    </p:spTree>
    <p:extLst>
      <p:ext uri="{BB962C8B-B14F-4D97-AF65-F5344CB8AC3E}">
        <p14:creationId xmlns:p14="http://schemas.microsoft.com/office/powerpoint/2010/main" val="4203632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19"/>
            <a:endParaRPr lang="zh-CN" altLang="en-US" sz="1867">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19"/>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pPr algn="ctr" defTabSz="913719"/>
              <a:t>‹#›</a:t>
            </a:fld>
            <a:endParaRPr lang="zh-CN" altLang="en-US" sz="1467"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306392" y="149496"/>
            <a:ext cx="3191151" cy="307777"/>
          </a:xfrm>
          <a:prstGeom prst="rect">
            <a:avLst/>
          </a:prstGeom>
          <a:noFill/>
        </p:spPr>
        <p:txBody>
          <a:bodyPr wrap="square" rtlCol="0">
            <a:spAutoFit/>
          </a:bodyPr>
          <a:lstStyle/>
          <a:p>
            <a:pPr algn="ctr"/>
            <a:r>
              <a:rPr lang="zh-CN" altLang="en-US" sz="1400" b="1" dirty="0" smtClean="0">
                <a:solidFill>
                  <a:srgbClr val="1C8CA1"/>
                </a:solidFill>
                <a:ea typeface="微软雅黑" pitchFamily="34" charset="-122"/>
              </a:rPr>
              <a:t>中国</a:t>
            </a:r>
            <a:r>
              <a:rPr lang="en-US" altLang="zh-CN" sz="1400" b="1" dirty="0" smtClean="0">
                <a:solidFill>
                  <a:srgbClr val="1C8CA1"/>
                </a:solidFill>
                <a:ea typeface="微软雅黑" pitchFamily="34" charset="-122"/>
              </a:rPr>
              <a:t>——</a:t>
            </a:r>
            <a:r>
              <a:rPr lang="zh-CN" altLang="en-US" sz="1400" b="1" dirty="0" smtClean="0">
                <a:solidFill>
                  <a:srgbClr val="1C8CA1"/>
                </a:solidFill>
                <a:ea typeface="微软雅黑" pitchFamily="34" charset="-122"/>
              </a:rPr>
              <a:t>对虾养殖现状</a:t>
            </a:r>
            <a:endParaRPr lang="zh-CN" altLang="en-US" sz="1400" b="1" dirty="0">
              <a:solidFill>
                <a:srgbClr val="1C8CA1"/>
              </a:solidFill>
              <a:ea typeface="微软雅黑"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000">
              <a:lnSpc>
                <a:spcPct val="150000"/>
              </a:lnSpc>
              <a:spcBef>
                <a:spcPts val="0"/>
              </a:spcBef>
              <a:defRPr b="1">
                <a:latin typeface="微软雅黑" panose="020B0503020204020204" pitchFamily="34" charset="-122"/>
                <a:ea typeface="微软雅黑" panose="020B0503020204020204" pitchFamily="34" charset="-122"/>
              </a:defRPr>
            </a:lvl1pPr>
            <a:lvl2pPr marL="0" indent="297000">
              <a:lnSpc>
                <a:spcPct val="150000"/>
              </a:lnSpc>
              <a:spcBef>
                <a:spcPts val="0"/>
              </a:spcBef>
              <a:defRPr b="1">
                <a:latin typeface="微软雅黑" panose="020B0503020204020204" pitchFamily="34" charset="-122"/>
                <a:ea typeface="微软雅黑" panose="020B0503020204020204" pitchFamily="34" charset="-122"/>
              </a:defRPr>
            </a:lvl2pPr>
            <a:lvl3pPr marL="0" indent="297000">
              <a:lnSpc>
                <a:spcPct val="150000"/>
              </a:lnSpc>
              <a:spcBef>
                <a:spcPts val="0"/>
              </a:spcBef>
              <a:defRPr b="1">
                <a:latin typeface="微软雅黑" panose="020B0503020204020204" pitchFamily="34" charset="-122"/>
                <a:ea typeface="微软雅黑" panose="020B0503020204020204" pitchFamily="34" charset="-122"/>
              </a:defRPr>
            </a:lvl3pPr>
            <a:lvl4pPr marL="0" indent="297000">
              <a:lnSpc>
                <a:spcPct val="150000"/>
              </a:lnSpc>
              <a:spcBef>
                <a:spcPts val="0"/>
              </a:spcBef>
              <a:defRPr b="1">
                <a:latin typeface="微软雅黑" panose="020B0503020204020204" pitchFamily="34" charset="-122"/>
                <a:ea typeface="微软雅黑" panose="020B0503020204020204" pitchFamily="34" charset="-122"/>
              </a:defRPr>
            </a:lvl4pPr>
            <a:lvl5pPr marL="0" indent="29700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62480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6CAEF1-0B6E-4C36-9D04-803C1FF1FCA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A50DC60-F6D8-4565-9393-EEBD33C6A61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a:extLst>
              <a:ext uri="{FF2B5EF4-FFF2-40B4-BE49-F238E27FC236}">
                <a16:creationId xmlns:a16="http://schemas.microsoft.com/office/drawing/2014/main" id="{7B47D969-7E47-4DA5-9833-40F6B44D7397}"/>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689A03E9-5C6B-41BA-8191-7BD8CFA8EB59}"/>
              </a:ext>
            </a:extLst>
          </p:cNvPr>
          <p:cNvSpPr>
            <a:spLocks noGrp="1" noChangeArrowheads="1"/>
          </p:cNvSpPr>
          <p:nvPr>
            <p:ph type="sldNum" sz="quarter" idx="11"/>
          </p:nvPr>
        </p:nvSpPr>
        <p:spPr>
          <a:ln/>
        </p:spPr>
        <p:txBody>
          <a:bodyPr/>
          <a:lstStyle>
            <a:lvl1pPr>
              <a:defRPr/>
            </a:lvl1pPr>
          </a:lstStyle>
          <a:p>
            <a:pPr>
              <a:defRPr/>
            </a:pPr>
            <a:fld id="{87793700-8BED-410C-9C02-E350547825D2}" type="slidenum">
              <a:rPr lang="en-US" altLang="zh-CN"/>
              <a:pPr>
                <a:defRPr/>
              </a:pPr>
              <a:t>‹#›</a:t>
            </a:fld>
            <a:endParaRPr lang="en-US" altLang="zh-CN"/>
          </a:p>
        </p:txBody>
      </p:sp>
      <p:sp>
        <p:nvSpPr>
          <p:cNvPr id="6" name="Rectangle 16">
            <a:extLst>
              <a:ext uri="{FF2B5EF4-FFF2-40B4-BE49-F238E27FC236}">
                <a16:creationId xmlns:a16="http://schemas.microsoft.com/office/drawing/2014/main" id="{92602773-E6E5-437A-BA88-95B71A5B65CD}"/>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9522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401944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84101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5773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55024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63448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107153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89235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C4766EA1-517E-4094-8277-07DA461049FF}" type="datetimeFigureOut">
              <a:rPr lang="zh-CN" altLang="en-US" smtClean="0"/>
              <a:t>2018/11/3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72251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66EA1-517E-4094-8277-07DA461049FF}" type="datetimeFigureOut">
              <a:rPr lang="zh-CN" altLang="en-US" smtClean="0"/>
              <a:t>2018/11/3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78BDE-CC97-4205-BFE1-A2371EE1DBB6}" type="slidenum">
              <a:rPr lang="zh-CN" altLang="en-US" smtClean="0"/>
              <a:t>‹#›</a:t>
            </a:fld>
            <a:endParaRPr lang="zh-CN" altLang="en-US"/>
          </a:p>
        </p:txBody>
      </p:sp>
    </p:spTree>
    <p:extLst>
      <p:ext uri="{BB962C8B-B14F-4D97-AF65-F5344CB8AC3E}">
        <p14:creationId xmlns:p14="http://schemas.microsoft.com/office/powerpoint/2010/main" val="398172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10092"/>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2187574"/>
            <a:ext cx="10515600" cy="3933826"/>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63DD89-DA72-4956-8961-85B6562EBFBE}" type="datetimeFigureOut">
              <a:rPr lang="zh-CN" altLang="en-US" smtClean="0"/>
              <a:pPr/>
              <a:t>2018/11/3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4C8F1E-C324-4ECD-9D66-17513A2AE6B7}" type="slidenum">
              <a:rPr lang="zh-CN" altLang="en-US" smtClean="0"/>
              <a:pPr/>
              <a:t>‹#›</a:t>
            </a:fld>
            <a:endParaRPr lang="zh-CN" altLang="en-US"/>
          </a:p>
        </p:txBody>
      </p:sp>
    </p:spTree>
    <p:extLst>
      <p:ext uri="{BB962C8B-B14F-4D97-AF65-F5344CB8AC3E}">
        <p14:creationId xmlns:p14="http://schemas.microsoft.com/office/powerpoint/2010/main" val="31032847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txStyles>
    <p:titleStyle>
      <a:lvl1pPr algn="ctr" defTabSz="685800" rtl="0" eaLnBrk="1" latinLnBrk="0" hangingPunct="1">
        <a:lnSpc>
          <a:spcPct val="90000"/>
        </a:lnSpc>
        <a:spcBef>
          <a:spcPct val="0"/>
        </a:spcBef>
        <a:buNone/>
        <a:defRPr sz="3300" b="1" kern="1200">
          <a:solidFill>
            <a:schemeClr val="tx1"/>
          </a:solidFill>
          <a:latin typeface="微软雅黑" panose="020B0503020204020204" pitchFamily="34" charset="-122"/>
          <a:ea typeface="微软雅黑" panose="020B0503020204020204" pitchFamily="34" charset="-122"/>
          <a:cs typeface="+mj-cs"/>
        </a:defRPr>
      </a:lvl1pPr>
    </p:titleStyle>
    <p:bodyStyle>
      <a:lvl1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1pPr>
      <a:lvl2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2pPr>
      <a:lvl3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3pPr>
      <a:lvl4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4pPr>
      <a:lvl5pPr marL="27000" indent="29700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1139142" y="2309149"/>
            <a:ext cx="9157734" cy="1219200"/>
          </a:xfrm>
        </p:spPr>
        <p:txBody>
          <a:bodyPr>
            <a:normAutofit/>
          </a:bodyPr>
          <a:lstStyle/>
          <a:p>
            <a:r>
              <a:rPr lang="zh-CN" altLang="zh-CN" sz="5400" dirty="0"/>
              <a:t>第三章  平面一般力系</a:t>
            </a:r>
            <a:endParaRPr lang="en-US" altLang="zh-CN" sz="5400" dirty="0"/>
          </a:p>
        </p:txBody>
      </p:sp>
      <p:sp>
        <p:nvSpPr>
          <p:cNvPr id="3077" name="Rectangle 5"/>
          <p:cNvSpPr>
            <a:spLocks noGrp="1" noRot="1" noChangeArrowheads="1"/>
          </p:cNvSpPr>
          <p:nvPr>
            <p:ph idx="1"/>
          </p:nvPr>
        </p:nvSpPr>
        <p:spPr>
          <a:xfrm>
            <a:off x="3276600" y="3124200"/>
            <a:ext cx="6172200" cy="2286000"/>
          </a:xfrm>
        </p:spPr>
        <p:txBody>
          <a:bodyPr>
            <a:noAutofit/>
          </a:bodyPr>
          <a:lstStyle/>
          <a:p>
            <a:pPr indent="0" algn="ctr">
              <a:buNone/>
            </a:pPr>
            <a:r>
              <a:rPr lang="en-US" altLang="zh-CN" sz="2400" dirty="0" smtClean="0">
                <a:solidFill>
                  <a:srgbClr val="0000FF"/>
                </a:solidFill>
              </a:rPr>
              <a:t>  </a:t>
            </a:r>
            <a:endParaRPr lang="en-US" altLang="zh-CN" sz="2400" dirty="0">
              <a:solidFill>
                <a:srgbClr val="0000FF"/>
              </a:solidFill>
            </a:endParaRPr>
          </a:p>
        </p:txBody>
      </p:sp>
    </p:spTree>
    <p:extLst>
      <p:ext uri="{BB962C8B-B14F-4D97-AF65-F5344CB8AC3E}">
        <p14:creationId xmlns:p14="http://schemas.microsoft.com/office/powerpoint/2010/main" val="19257418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4642" y="1099594"/>
            <a:ext cx="10782650" cy="4861368"/>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226515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idx="1"/>
          </p:nvPr>
        </p:nvSpPr>
        <p:spPr>
          <a:xfrm>
            <a:off x="682906" y="1342663"/>
            <a:ext cx="10899494" cy="4993861"/>
          </a:xfrm>
        </p:spPr>
        <p:txBody>
          <a:bodyPr/>
          <a:lstStyle/>
          <a:p>
            <a:pPr>
              <a:buFontTx/>
              <a:buNone/>
            </a:pPr>
            <a:r>
              <a:rPr lang="zh-CN" altLang="zh-CN" dirty="0" smtClean="0"/>
              <a:t>综上所述</a:t>
            </a:r>
            <a:r>
              <a:rPr lang="zh-CN" altLang="zh-CN" dirty="0" smtClean="0"/>
              <a:t>，可得如下结论：平面一般力系向一点简化可得到作用于简化中心的力和一个力偶；这个力的矢量等于力系的主矢，而这个力偶之矩等于力系中各力对简化中心之矩的代数和。</a:t>
            </a:r>
          </a:p>
        </p:txBody>
      </p:sp>
    </p:spTree>
    <p:extLst>
      <p:ext uri="{BB962C8B-B14F-4D97-AF65-F5344CB8AC3E}">
        <p14:creationId xmlns:p14="http://schemas.microsoft.com/office/powerpoint/2010/main" val="289010650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5667" y="1238491"/>
            <a:ext cx="11169568" cy="4768770"/>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01068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388" y="1134319"/>
            <a:ext cx="11794237" cy="3819645"/>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522104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1214" y="1112752"/>
            <a:ext cx="11622285" cy="3713892"/>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52501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474" y="2213811"/>
            <a:ext cx="11741246" cy="2610852"/>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76348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a:xfrm>
            <a:off x="601884" y="1562583"/>
            <a:ext cx="10980516" cy="4773942"/>
          </a:xfrm>
        </p:spPr>
        <p:txBody>
          <a:bodyPr/>
          <a:lstStyle/>
          <a:p>
            <a:pPr>
              <a:buFontTx/>
              <a:buNone/>
            </a:pPr>
            <a:r>
              <a:rPr lang="zh-CN" altLang="zh-CN" b="1" dirty="0" smtClean="0">
                <a:solidFill>
                  <a:srgbClr val="990000"/>
                </a:solidFill>
              </a:rPr>
              <a:t>三</a:t>
            </a:r>
            <a:r>
              <a:rPr lang="zh-CN" altLang="zh-CN" b="1" dirty="0" smtClean="0">
                <a:solidFill>
                  <a:srgbClr val="990000"/>
                </a:solidFill>
              </a:rPr>
              <a:t>、平面一般力系的合力矩定理</a:t>
            </a:r>
            <a:endParaRPr lang="zh-CN" altLang="zh-CN" dirty="0" smtClean="0">
              <a:solidFill>
                <a:srgbClr val="990000"/>
              </a:solidFill>
            </a:endParaRPr>
          </a:p>
          <a:p>
            <a:pPr>
              <a:buFontTx/>
              <a:buNone/>
            </a:pPr>
            <a:r>
              <a:rPr lang="zh-CN" altLang="zh-CN" dirty="0" smtClean="0"/>
              <a:t>        合力矩定理  平面一般力系如果有合力，则合力对该力系作用面内任一点之矩等于力系中各分力对该点之矩的代数和。</a:t>
            </a:r>
          </a:p>
        </p:txBody>
      </p:sp>
    </p:spTree>
    <p:extLst>
      <p:ext uri="{BB962C8B-B14F-4D97-AF65-F5344CB8AC3E}">
        <p14:creationId xmlns:p14="http://schemas.microsoft.com/office/powerpoint/2010/main" val="49086352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Grp="1" noChangeArrowheads="1" noChangeShapeType="1" noTextEdit="1"/>
          </p:cNvSpPr>
          <p:nvPr/>
        </p:nvSpPr>
        <p:spPr bwMode="auto">
          <a:xfrm rot="20748082">
            <a:off x="1889472" y="2401481"/>
            <a:ext cx="7039095" cy="2236133"/>
          </a:xfrm>
          <a:prstGeom prst="rect">
            <a:avLst/>
          </a:prstGeom>
        </p:spPr>
        <p:txBody>
          <a:bodyPr wrap="none" fromWordArt="1">
            <a:scene3d>
              <a:camera prst="legacyPerspectiveFront">
                <a:rot lat="20519980" lon="1080000" rev="0"/>
              </a:camera>
              <a:lightRig rig="legacyHarsh2" dir="b"/>
            </a:scene3d>
            <a:sp3d extrusionH="430200" prstMaterial="legacyMatte">
              <a:bevelT w="13500" h="13500" prst="angle"/>
              <a:bevelB w="13500" h="13500" prst="angle"/>
              <a:extrusionClr>
                <a:srgbClr val="FF6600"/>
              </a:extrusionClr>
              <a:contourClr>
                <a:schemeClr val="accent2"/>
              </a:contourClr>
            </a:sp3d>
          </a:bodyPr>
          <a:lstStyle/>
          <a:p>
            <a:pPr algn="ctr">
              <a:defRPr/>
            </a:pPr>
            <a:r>
              <a:rPr lang="en-US" altLang="zh-CN" sz="14260" kern="10" dirty="0">
                <a:ln/>
                <a:solidFill>
                  <a:srgbClr val="FF0000">
                    <a:alpha val="78038"/>
                  </a:srgbClr>
                </a:solidFill>
                <a:latin typeface="微软雅黑" panose="020B0503020204020204" pitchFamily="34" charset="-122"/>
                <a:ea typeface="微软雅黑" panose="020B0503020204020204" pitchFamily="34" charset="-122"/>
              </a:rPr>
              <a:t>The End</a:t>
            </a:r>
            <a:endParaRPr lang="zh-CN" altLang="en-US" sz="14260" kern="10" dirty="0">
              <a:ln/>
              <a:solidFill>
                <a:srgbClr val="FF0000">
                  <a:alpha val="78038"/>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73672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zh-CN" altLang="zh-CN" b="1" smtClean="0"/>
              <a:t>学习目标：</a:t>
            </a:r>
          </a:p>
        </p:txBody>
      </p:sp>
      <p:sp>
        <p:nvSpPr>
          <p:cNvPr id="65539" name="Rectangle 3"/>
          <p:cNvSpPr>
            <a:spLocks noGrp="1" noChangeArrowheads="1"/>
          </p:cNvSpPr>
          <p:nvPr>
            <p:ph idx="1"/>
          </p:nvPr>
        </p:nvSpPr>
        <p:spPr/>
        <p:txBody>
          <a:bodyPr/>
          <a:lstStyle/>
          <a:p>
            <a:r>
              <a:rPr lang="zh-CN" altLang="zh-CN" dirty="0" smtClean="0"/>
              <a:t>1.理解力的平移定理和平面一般力学向一点简化。</a:t>
            </a:r>
          </a:p>
          <a:p>
            <a:r>
              <a:rPr lang="zh-CN" altLang="zh-CN" dirty="0" smtClean="0"/>
              <a:t>2.能用力的平移定理和平面一般力学向一点简化解决实际问题。 </a:t>
            </a:r>
          </a:p>
        </p:txBody>
      </p:sp>
    </p:spTree>
    <p:extLst>
      <p:ext uri="{BB962C8B-B14F-4D97-AF65-F5344CB8AC3E}">
        <p14:creationId xmlns:p14="http://schemas.microsoft.com/office/powerpoint/2010/main" val="15579782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601884" y="1377387"/>
            <a:ext cx="10980516" cy="4959137"/>
          </a:xfrm>
        </p:spPr>
        <p:txBody>
          <a:bodyPr/>
          <a:lstStyle/>
          <a:p>
            <a:pPr>
              <a:buFontTx/>
              <a:buNone/>
            </a:pPr>
            <a:r>
              <a:rPr lang="zh-CN" altLang="zh-CN" dirty="0" smtClean="0"/>
              <a:t>所谓平面一般力系，是指位于同一平面内的诸力，其力的作用线既不汇交于一点，也不互相平行的情况。工程计算中的很多实际问题都可简化为平面一般力系问题来处理</a:t>
            </a:r>
            <a:endParaRPr lang="zh-CN" altLang="zh-CN" dirty="0" smtClean="0"/>
          </a:p>
        </p:txBody>
      </p:sp>
    </p:spTree>
    <p:extLst>
      <p:ext uri="{BB962C8B-B14F-4D97-AF65-F5344CB8AC3E}">
        <p14:creationId xmlns:p14="http://schemas.microsoft.com/office/powerpoint/2010/main" val="294057414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27552" y="2303225"/>
            <a:ext cx="10972800" cy="1143000"/>
          </a:xfrm>
        </p:spPr>
        <p:txBody>
          <a:bodyPr anchor="ctr"/>
          <a:lstStyle/>
          <a:p>
            <a:r>
              <a:rPr lang="zh-CN" altLang="zh-CN" sz="4400" dirty="0">
                <a:solidFill>
                  <a:srgbClr val="FF0000"/>
                </a:solidFill>
              </a:rPr>
              <a:t>第一节  力的平移定理</a:t>
            </a:r>
          </a:p>
        </p:txBody>
      </p:sp>
    </p:spTree>
    <p:extLst>
      <p:ext uri="{BB962C8B-B14F-4D97-AF65-F5344CB8AC3E}">
        <p14:creationId xmlns:p14="http://schemas.microsoft.com/office/powerpoint/2010/main" val="243801125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zh-CN" altLang="zh-CN" b="1" dirty="0" smtClean="0"/>
              <a:t>力</a:t>
            </a:r>
            <a:r>
              <a:rPr lang="zh-CN" altLang="zh-CN" b="1" dirty="0" smtClean="0"/>
              <a:t>的平移定理</a:t>
            </a:r>
          </a:p>
        </p:txBody>
      </p:sp>
      <p:pic>
        <p:nvPicPr>
          <p:cNvPr id="6861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4955" y="2152890"/>
            <a:ext cx="11419875" cy="3541853"/>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01570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4537" y="1768642"/>
            <a:ext cx="11854270" cy="3123424"/>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295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idx="1"/>
          </p:nvPr>
        </p:nvSpPr>
        <p:spPr>
          <a:xfrm>
            <a:off x="648182" y="1504709"/>
            <a:ext cx="10934218" cy="4831815"/>
          </a:xfrm>
        </p:spPr>
        <p:txBody>
          <a:bodyPr/>
          <a:lstStyle/>
          <a:p>
            <a:r>
              <a:rPr lang="zh-CN" altLang="zh-CN" dirty="0" smtClean="0"/>
              <a:t>可见，一个力可以分解为一个等值与其平行的力和一个位于平面内的力偶。反之，一个力偶和一个位于该力偶作用面内的力，也可以用一个位于力偶作用平面内的力来等效替换。</a:t>
            </a:r>
          </a:p>
          <a:p>
            <a:r>
              <a:rPr lang="zh-CN" altLang="zh-CN" dirty="0" smtClean="0"/>
              <a:t>力线平移定理不仅是下一节中力系向一点简化的理论依据，而且也可以用来分析力对物体的作用效应。</a:t>
            </a:r>
          </a:p>
        </p:txBody>
      </p:sp>
    </p:spTree>
    <p:extLst>
      <p:ext uri="{BB962C8B-B14F-4D97-AF65-F5344CB8AC3E}">
        <p14:creationId xmlns:p14="http://schemas.microsoft.com/office/powerpoint/2010/main" val="425726069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01172" y="2303225"/>
            <a:ext cx="10972800" cy="1143000"/>
          </a:xfrm>
        </p:spPr>
        <p:txBody>
          <a:bodyPr anchor="ctr"/>
          <a:lstStyle/>
          <a:p>
            <a:r>
              <a:rPr lang="zh-CN" altLang="zh-CN" sz="3200" dirty="0">
                <a:solidFill>
                  <a:srgbClr val="FF0000"/>
                </a:solidFill>
              </a:rPr>
              <a:t>第二节  平面一般力系向作用面内任一点简化</a:t>
            </a:r>
          </a:p>
        </p:txBody>
      </p:sp>
    </p:spTree>
    <p:extLst>
      <p:ext uri="{BB962C8B-B14F-4D97-AF65-F5344CB8AC3E}">
        <p14:creationId xmlns:p14="http://schemas.microsoft.com/office/powerpoint/2010/main" val="199915194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sz="3400" b="1" dirty="0" smtClean="0"/>
              <a:t> </a:t>
            </a:r>
            <a:r>
              <a:rPr lang="zh-CN" altLang="zh-CN" sz="3400" b="1" dirty="0" smtClean="0"/>
              <a:t>平面</a:t>
            </a:r>
            <a:r>
              <a:rPr lang="zh-CN" altLang="zh-CN" sz="3400" b="1" dirty="0"/>
              <a:t>一般力系向作用面内任一点简化</a:t>
            </a:r>
          </a:p>
        </p:txBody>
      </p:sp>
      <p:pic>
        <p:nvPicPr>
          <p:cNvPr id="7270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54705" y="2071868"/>
            <a:ext cx="10061163" cy="4421529"/>
          </a:xfrm>
          <a:noFill/>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110427"/>
      </p:ext>
    </p:extLst>
  </p:cSld>
  <p:clrMapOvr>
    <a:masterClrMapping/>
  </p:clrMapOvr>
  <p:transition/>
</p:sld>
</file>

<file path=ppt/theme/theme1.xml><?xml version="1.0" encoding="utf-8"?>
<a:theme xmlns:a="http://schemas.openxmlformats.org/drawingml/2006/main" name="Office 主题​​">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母版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TotalTime>
  <Words>303</Words>
  <Application>Microsoft Office PowerPoint</Application>
  <PresentationFormat>宽屏</PresentationFormat>
  <Paragraphs>16</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17</vt:i4>
      </vt:variant>
    </vt:vector>
  </HeadingPairs>
  <TitlesOfParts>
    <vt:vector size="26" baseType="lpstr">
      <vt:lpstr>Arial Unicode MS</vt:lpstr>
      <vt:lpstr>等线</vt:lpstr>
      <vt:lpstr>等线 Light</vt:lpstr>
      <vt:lpstr>宋体</vt:lpstr>
      <vt:lpstr>微软雅黑</vt:lpstr>
      <vt:lpstr>Arial</vt:lpstr>
      <vt:lpstr>Calibri</vt:lpstr>
      <vt:lpstr>Office 主题​​</vt:lpstr>
      <vt:lpstr>母版1</vt:lpstr>
      <vt:lpstr>第三章  平面一般力系</vt:lpstr>
      <vt:lpstr>学习目标：</vt:lpstr>
      <vt:lpstr>PowerPoint 演示文稿</vt:lpstr>
      <vt:lpstr>第一节  力的平移定理</vt:lpstr>
      <vt:lpstr>力的平移定理</vt:lpstr>
      <vt:lpstr>PowerPoint 演示文稿</vt:lpstr>
      <vt:lpstr>PowerPoint 演示文稿</vt:lpstr>
      <vt:lpstr>第二节  平面一般力系向作用面内任一点简化</vt:lpstr>
      <vt:lpstr> 平面一般力系向作用面内任一点简化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DoubleOX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16</cp:revision>
  <dcterms:created xsi:type="dcterms:W3CDTF">2018-05-13T13:54:11Z</dcterms:created>
  <dcterms:modified xsi:type="dcterms:W3CDTF">2018-11-03T13:48:57Z</dcterms:modified>
</cp:coreProperties>
</file>