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handoutMasterIdLst>
    <p:handoutMasterId r:id="rId13"/>
  </p:handoutMasterIdLst>
  <p:sldIdLst>
    <p:sldId id="257" r:id="rId3"/>
    <p:sldId id="263" r:id="rId4"/>
    <p:sldId id="264" r:id="rId5"/>
    <p:sldId id="265" r:id="rId6"/>
    <p:sldId id="266" r:id="rId7"/>
    <p:sldId id="268" r:id="rId8"/>
    <p:sldId id="269" r:id="rId9"/>
    <p:sldId id="270" r:id="rId10"/>
    <p:sldId id="261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8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4" autoAdjust="0"/>
  </p:normalViewPr>
  <p:slideViewPr>
    <p:cSldViewPr snapToGrid="0">
      <p:cViewPr varScale="1">
        <p:scale>
          <a:sx n="83" d="100"/>
          <a:sy n="8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8228-CE69-4F9F-9A0E-DE599145465A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4895C-62C0-4367-B0DA-E517E4F856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475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9E6F6-59F3-4FB8-8971-1FF446C3BC28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EC588-DE3F-4E44-81BF-D4F63E66DA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908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253067"/>
            <a:ext cx="9144000" cy="1538287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310467"/>
            <a:ext cx="9144000" cy="1947333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4766EA1-517E-4094-8277-07DA461049FF}" type="datetimeFigureOut">
              <a:rPr lang="zh-CN" altLang="en-US" smtClean="0"/>
              <a:pPr/>
              <a:t>2018/11/2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448800" y="76200"/>
            <a:ext cx="1879600" cy="305858"/>
          </a:xfrm>
        </p:spPr>
        <p:txBody>
          <a:bodyPr/>
          <a:lstStyle>
            <a:lvl1pPr>
              <a:defRPr sz="1800">
                <a:solidFill>
                  <a:srgbClr val="00B0F0"/>
                </a:solidFill>
              </a:defRPr>
            </a:lvl1pPr>
          </a:lstStyle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虾蟹增养殖技术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328400" y="76201"/>
            <a:ext cx="711199" cy="305858"/>
          </a:xfrm>
        </p:spPr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DB78BDE-CC97-4205-BFE1-A2371EE1DBB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548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459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975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19"/>
            <a:endParaRPr lang="zh-CN" altLang="en-US" sz="1867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19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 algn="ctr" defTabSz="913719"/>
              <a:t>‹#›</a:t>
            </a:fld>
            <a:endParaRPr lang="zh-CN" altLang="en-US" sz="1467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906934" y="44203"/>
            <a:ext cx="2116666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b="1" smtClean="0">
                <a:solidFill>
                  <a:srgbClr val="3487E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建筑力学</a:t>
            </a:r>
            <a:endParaRPr lang="zh-CN" altLang="en-US" sz="1800" b="1" dirty="0">
              <a:solidFill>
                <a:srgbClr val="3487E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773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749833"/>
            <a:ext cx="9144000" cy="926567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2362200"/>
            <a:ext cx="9144000" cy="2895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  <a:pPr/>
              <a:t>2018/11/2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63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19"/>
            <a:endParaRPr lang="zh-CN" altLang="en-US" sz="1867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19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 algn="ctr" defTabSz="913719"/>
              <a:t>‹#›</a:t>
            </a:fld>
            <a:endParaRPr lang="zh-CN" altLang="en-US" sz="1467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306392" y="149496"/>
            <a:ext cx="3191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1C8CA1"/>
                </a:solidFill>
                <a:ea typeface="微软雅黑" pitchFamily="34" charset="-122"/>
              </a:rPr>
              <a:t>中国</a:t>
            </a:r>
            <a:r>
              <a:rPr lang="en-US" altLang="zh-CN" sz="1400" b="1" dirty="0" smtClean="0">
                <a:solidFill>
                  <a:srgbClr val="1C8CA1"/>
                </a:solidFill>
                <a:ea typeface="微软雅黑" pitchFamily="34" charset="-122"/>
              </a:rPr>
              <a:t>——</a:t>
            </a:r>
            <a:r>
              <a:rPr lang="zh-CN" altLang="en-US" sz="1400" b="1" dirty="0" smtClean="0">
                <a:solidFill>
                  <a:srgbClr val="1C8CA1"/>
                </a:solidFill>
                <a:ea typeface="微软雅黑" pitchFamily="34" charset="-122"/>
              </a:rPr>
              <a:t>对虾养殖现状</a:t>
            </a:r>
            <a:endParaRPr lang="zh-CN" altLang="en-US" sz="1400" b="1" dirty="0">
              <a:solidFill>
                <a:srgbClr val="1C8CA1"/>
              </a:solidFill>
              <a:ea typeface="微软雅黑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480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6CAEF1-0B6E-4C36-9D04-803C1FF1F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50DC60-F6D8-4565-9393-EEBD33C6A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B47D969-7E47-4DA5-9833-40F6B44D739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89A03E9-5C6B-41BA-8191-7BD8CFA8EB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3700-8BED-410C-9C02-E350547825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2602773-E6E5-437A-BA88-95B71A5B65C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22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44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01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3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24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48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53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235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251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6EA1-517E-4094-8277-07DA461049FF}" type="datetimeFigureOut">
              <a:rPr lang="zh-CN" altLang="en-US" smtClean="0"/>
              <a:t>2018/11/2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72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100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2187574"/>
            <a:ext cx="10515600" cy="393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DD89-DA72-4956-8961-85B6562EBFBE}" type="datetimeFigureOut">
              <a:rPr lang="zh-CN" altLang="en-US" smtClean="0"/>
              <a:pPr/>
              <a:t>2018/11/2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8F1E-C324-4ECD-9D66-17513A2AE6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28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32681" y="2042931"/>
            <a:ext cx="9157734" cy="1219200"/>
          </a:xfrm>
        </p:spPr>
        <p:txBody>
          <a:bodyPr>
            <a:normAutofit/>
          </a:bodyPr>
          <a:lstStyle/>
          <a:p>
            <a:r>
              <a:rPr lang="zh-CN" altLang="zh-CN" sz="5400" dirty="0">
                <a:solidFill>
                  <a:srgbClr val="FF0000"/>
                </a:solidFill>
              </a:rPr>
              <a:t>第三节 约束与约束力</a:t>
            </a:r>
            <a:endParaRPr lang="en-US" altLang="zh-CN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4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2800" dirty="0">
                <a:solidFill>
                  <a:srgbClr val="800000"/>
                </a:solidFill>
              </a:rPr>
              <a:t>一、约束与约束力的概念</a:t>
            </a:r>
            <a:endParaRPr lang="zh-CN" altLang="zh-CN" sz="2800" dirty="0">
              <a:solidFill>
                <a:srgbClr val="8000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CN" altLang="zh-CN" sz="2400" dirty="0" smtClean="0">
                <a:solidFill>
                  <a:srgbClr val="800000"/>
                </a:solidFill>
              </a:rPr>
              <a:t>1</a:t>
            </a:r>
            <a:r>
              <a:rPr lang="zh-CN" altLang="zh-CN" sz="2400" dirty="0">
                <a:solidFill>
                  <a:srgbClr val="800000"/>
                </a:solidFill>
              </a:rPr>
              <a:t>．自由体</a:t>
            </a:r>
            <a:r>
              <a:rPr lang="zh-CN" altLang="zh-CN" sz="2400" dirty="0"/>
              <a:t>  </a:t>
            </a:r>
          </a:p>
          <a:p>
            <a:pPr>
              <a:buFontTx/>
              <a:buNone/>
            </a:pPr>
            <a:r>
              <a:rPr lang="en-US" altLang="zh-CN" sz="2400" dirty="0" smtClean="0"/>
              <a:t>   </a:t>
            </a:r>
            <a:r>
              <a:rPr lang="zh-CN" altLang="zh-CN" sz="2400" dirty="0" smtClean="0"/>
              <a:t>在</a:t>
            </a:r>
            <a:r>
              <a:rPr lang="zh-CN" altLang="zh-CN" sz="2400" dirty="0"/>
              <a:t>空间能向一切方向自由运动的物体，称为</a:t>
            </a:r>
            <a:r>
              <a:rPr lang="zh-CN" altLang="zh-CN" sz="2400" b="1" dirty="0">
                <a:solidFill>
                  <a:srgbClr val="800000"/>
                </a:solidFill>
              </a:rPr>
              <a:t>自由体</a:t>
            </a:r>
            <a:r>
              <a:rPr lang="zh-CN" altLang="zh-CN" sz="2400" dirty="0"/>
              <a:t>。当物体受到其他物体的限制，因而不能沿某些方向运动时，这种物体就成为</a:t>
            </a:r>
            <a:r>
              <a:rPr lang="zh-CN" altLang="zh-CN" sz="2400" b="1" dirty="0">
                <a:solidFill>
                  <a:srgbClr val="800000"/>
                </a:solidFill>
              </a:rPr>
              <a:t>非自由体</a:t>
            </a:r>
            <a:r>
              <a:rPr lang="zh-CN" altLang="zh-CN" sz="2400" dirty="0"/>
              <a:t>。</a:t>
            </a:r>
          </a:p>
          <a:p>
            <a:pPr>
              <a:buFontTx/>
              <a:buNone/>
            </a:pPr>
            <a:r>
              <a:rPr lang="zh-CN" altLang="zh-CN" sz="2400" dirty="0"/>
              <a:t>2．约束</a:t>
            </a:r>
          </a:p>
          <a:p>
            <a:pPr>
              <a:buFontTx/>
              <a:buNone/>
            </a:pPr>
            <a:r>
              <a:rPr lang="zh-CN" altLang="zh-CN" sz="2400" dirty="0"/>
              <a:t>   </a:t>
            </a:r>
            <a:r>
              <a:rPr lang="en-US" altLang="zh-CN" sz="2400" dirty="0" smtClean="0"/>
              <a:t> </a:t>
            </a:r>
            <a:r>
              <a:rPr lang="zh-CN" altLang="zh-CN" sz="2400" dirty="0" smtClean="0"/>
              <a:t>限制</a:t>
            </a:r>
            <a:r>
              <a:rPr lang="zh-CN" altLang="zh-CN" sz="2400" dirty="0"/>
              <a:t>非自由体运动的物体便是该非自由体的</a:t>
            </a:r>
            <a:r>
              <a:rPr lang="zh-CN" altLang="zh-CN" sz="2400" b="1" dirty="0">
                <a:solidFill>
                  <a:srgbClr val="800000"/>
                </a:solidFill>
              </a:rPr>
              <a:t>约束</a:t>
            </a:r>
            <a:r>
              <a:rPr lang="zh-CN" altLang="zh-CN" sz="2400" dirty="0"/>
              <a:t>，如图1-12。</a:t>
            </a:r>
          </a:p>
          <a:p>
            <a:pPr>
              <a:buFontTx/>
              <a:buNone/>
            </a:pPr>
            <a:r>
              <a:rPr lang="zh-CN" altLang="zh-CN" sz="2400" dirty="0"/>
              <a:t>3．约束力</a:t>
            </a:r>
          </a:p>
          <a:p>
            <a:pPr>
              <a:buFontTx/>
              <a:buNone/>
            </a:pPr>
            <a:r>
              <a:rPr lang="zh-CN" altLang="zh-CN" sz="2400" dirty="0"/>
              <a:t>   </a:t>
            </a:r>
            <a:r>
              <a:rPr lang="en-US" altLang="zh-CN" sz="2400" dirty="0" smtClean="0"/>
              <a:t> </a:t>
            </a:r>
            <a:r>
              <a:rPr lang="zh-CN" altLang="zh-CN" sz="2400" dirty="0" smtClean="0"/>
              <a:t>约束</a:t>
            </a:r>
            <a:r>
              <a:rPr lang="zh-CN" altLang="zh-CN" sz="2400" dirty="0"/>
              <a:t>施加于被约束物体上的力称为</a:t>
            </a:r>
            <a:r>
              <a:rPr lang="zh-CN" altLang="zh-CN" sz="2400" b="1" dirty="0">
                <a:solidFill>
                  <a:srgbClr val="800000"/>
                </a:solidFill>
              </a:rPr>
              <a:t>约束力</a:t>
            </a:r>
            <a:r>
              <a:rPr lang="zh-CN" altLang="zh-CN" sz="2400" dirty="0"/>
              <a:t>，如图1-12b。</a:t>
            </a:r>
          </a:p>
        </p:txBody>
      </p:sp>
    </p:spTree>
    <p:extLst>
      <p:ext uri="{BB962C8B-B14F-4D97-AF65-F5344CB8AC3E}">
        <p14:creationId xmlns:p14="http://schemas.microsoft.com/office/powerpoint/2010/main" val="344558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3200" dirty="0">
                <a:solidFill>
                  <a:srgbClr val="800000"/>
                </a:solidFill>
              </a:rPr>
              <a:t>二、工程中常见的约束及</a:t>
            </a:r>
            <a:r>
              <a:rPr lang="zh-CN" altLang="zh-CN" sz="3200" dirty="0">
                <a:solidFill>
                  <a:srgbClr val="800000"/>
                </a:solidFill>
              </a:rPr>
              <a:t>约束力</a:t>
            </a:r>
            <a:endParaRPr lang="zh-CN" altLang="en-US" sz="3200" dirty="0">
              <a:solidFill>
                <a:srgbClr val="800000"/>
              </a:solidFill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zh-CN" altLang="zh-CN" dirty="0" smtClean="0"/>
              <a:t>1</a:t>
            </a:r>
            <a:r>
              <a:rPr lang="zh-CN" altLang="zh-CN" dirty="0"/>
              <a:t>．柔体约束（柔索）</a:t>
            </a:r>
          </a:p>
          <a:p>
            <a:pPr>
              <a:buFontTx/>
              <a:buNone/>
            </a:pPr>
            <a:r>
              <a:rPr lang="en-US" altLang="zh-CN" dirty="0" smtClean="0"/>
              <a:t>   </a:t>
            </a:r>
            <a:r>
              <a:rPr lang="zh-CN" altLang="zh-CN" dirty="0" smtClean="0"/>
              <a:t>工程</a:t>
            </a:r>
            <a:r>
              <a:rPr lang="zh-CN" altLang="zh-CN" dirty="0"/>
              <a:t>上常用的绳索（包括钢丝绳）、胶带和链条等所形成的约束，称为</a:t>
            </a:r>
            <a:r>
              <a:rPr lang="zh-CN" altLang="zh-CN" b="1" dirty="0">
                <a:solidFill>
                  <a:srgbClr val="800000"/>
                </a:solidFill>
              </a:rPr>
              <a:t>柔体约束</a:t>
            </a:r>
            <a:endParaRPr lang="zh-CN" altLang="zh-CN" dirty="0">
              <a:solidFill>
                <a:srgbClr val="800000"/>
              </a:solidFill>
            </a:endParaRPr>
          </a:p>
          <a:p>
            <a:pPr>
              <a:buFontTx/>
              <a:buNone/>
            </a:pPr>
            <a:r>
              <a:rPr lang="zh-CN" altLang="zh-CN" dirty="0"/>
              <a:t>2．光滑面约束</a:t>
            </a:r>
          </a:p>
          <a:p>
            <a:pPr>
              <a:buFontTx/>
              <a:buNone/>
            </a:pPr>
            <a:r>
              <a:rPr lang="zh-CN" altLang="zh-CN" dirty="0"/>
              <a:t>   </a:t>
            </a:r>
            <a:r>
              <a:rPr lang="en-US" altLang="zh-CN" dirty="0" smtClean="0"/>
              <a:t> </a:t>
            </a:r>
            <a:r>
              <a:rPr lang="zh-CN" altLang="zh-CN" dirty="0" smtClean="0"/>
              <a:t>当</a:t>
            </a:r>
            <a:r>
              <a:rPr lang="zh-CN" altLang="zh-CN" dirty="0"/>
              <a:t>两物体接触面上的摩擦力很小时，可以认为接触面是“光滑”的。光滑面的约束力通过接触处，方向沿接触面的公法线并指向被约束的物体（即只能是压力），如图1-13所示。这种约束力也称为法向约束力。</a:t>
            </a:r>
          </a:p>
        </p:txBody>
      </p:sp>
    </p:spTree>
    <p:extLst>
      <p:ext uri="{BB962C8B-B14F-4D97-AF65-F5344CB8AC3E}">
        <p14:creationId xmlns:p14="http://schemas.microsoft.com/office/powerpoint/2010/main" val="1668529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520861" y="1203767"/>
            <a:ext cx="11061539" cy="5132757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dirty="0"/>
              <a:t>3．光滑铰链约束</a:t>
            </a:r>
          </a:p>
          <a:p>
            <a:pPr>
              <a:buFontTx/>
              <a:buNone/>
            </a:pPr>
            <a:r>
              <a:rPr lang="zh-CN" altLang="zh-CN" dirty="0"/>
              <a:t>（1）固定铰链支座</a:t>
            </a:r>
          </a:p>
          <a:p>
            <a:pPr>
              <a:buFontTx/>
              <a:buNone/>
            </a:pPr>
            <a:r>
              <a:rPr lang="zh-CN" altLang="zh-CN" dirty="0"/>
              <a:t>（2）活动铰链支座 </a:t>
            </a:r>
          </a:p>
          <a:p>
            <a:pPr>
              <a:buFontTx/>
              <a:buNone/>
            </a:pPr>
            <a:r>
              <a:rPr lang="zh-CN" altLang="zh-CN" dirty="0"/>
              <a:t>4．固定端约束</a:t>
            </a:r>
          </a:p>
          <a:p>
            <a:pPr>
              <a:buFontTx/>
              <a:buNone/>
            </a:pPr>
            <a:r>
              <a:rPr lang="zh-CN" altLang="zh-CN" dirty="0" smtClean="0"/>
              <a:t>如</a:t>
            </a:r>
            <a:r>
              <a:rPr lang="zh-CN" altLang="zh-CN" dirty="0"/>
              <a:t>房屋的雨篷（图1-24a）牢固地嵌入墙内的一端等，其约束便是固定端约束。</a:t>
            </a:r>
          </a:p>
        </p:txBody>
      </p:sp>
    </p:spTree>
    <p:extLst>
      <p:ext uri="{BB962C8B-B14F-4D97-AF65-F5344CB8AC3E}">
        <p14:creationId xmlns:p14="http://schemas.microsoft.com/office/powerpoint/2010/main" val="1260991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85" y="1087883"/>
            <a:ext cx="10972800" cy="1143000"/>
          </a:xfrm>
        </p:spPr>
        <p:txBody>
          <a:bodyPr anchor="ctr"/>
          <a:lstStyle/>
          <a:p>
            <a:r>
              <a:rPr lang="zh-CN" altLang="zh-CN" sz="4400" dirty="0">
                <a:solidFill>
                  <a:srgbClr val="FF0000"/>
                </a:solidFill>
              </a:rPr>
              <a:t>第四节 物体的受力分析</a:t>
            </a:r>
          </a:p>
        </p:txBody>
      </p:sp>
      <p:sp>
        <p:nvSpPr>
          <p:cNvPr id="3" name="矩形 2"/>
          <p:cNvSpPr/>
          <p:nvPr/>
        </p:nvSpPr>
        <p:spPr>
          <a:xfrm>
            <a:off x="544010" y="2430684"/>
            <a:ext cx="112390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从周围物体的约束中分离出来的研究对象，称为分离体或自由体；同时把画有分离体及其所受外力（包括主动力和约束力）的图称为受力图（或分离体图、自由体图） 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9083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578734" y="1400537"/>
            <a:ext cx="11003666" cy="4935987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b="1" dirty="0">
                <a:solidFill>
                  <a:srgbClr val="800000"/>
                </a:solidFill>
              </a:rPr>
              <a:t>一、单个物体的受力分析</a:t>
            </a:r>
            <a:endParaRPr lang="zh-CN" altLang="zh-CN" dirty="0">
              <a:solidFill>
                <a:srgbClr val="800000"/>
              </a:solidFill>
            </a:endParaRPr>
          </a:p>
          <a:p>
            <a:pPr>
              <a:buFontTx/>
              <a:buNone/>
            </a:pPr>
            <a:r>
              <a:rPr lang="zh-CN" altLang="zh-CN" dirty="0" smtClean="0"/>
              <a:t>单个</a:t>
            </a:r>
            <a:r>
              <a:rPr lang="zh-CN" altLang="zh-CN" dirty="0"/>
              <a:t>物体受力分析较简单，只将单个物体作为研究对象进行受力分析即可。</a:t>
            </a:r>
          </a:p>
          <a:p>
            <a:pPr>
              <a:buFontTx/>
              <a:buNone/>
            </a:pPr>
            <a:r>
              <a:rPr lang="zh-CN" altLang="zh-CN" dirty="0" smtClean="0"/>
              <a:t>架</a:t>
            </a:r>
            <a:r>
              <a:rPr lang="zh-CN" altLang="zh-CN" dirty="0"/>
              <a:t>的受力图如图1-26b所示。 </a:t>
            </a:r>
          </a:p>
        </p:txBody>
      </p:sp>
    </p:spTree>
    <p:extLst>
      <p:ext uri="{BB962C8B-B14F-4D97-AF65-F5344CB8AC3E}">
        <p14:creationId xmlns:p14="http://schemas.microsoft.com/office/powerpoint/2010/main" val="2746804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544010" y="1412111"/>
            <a:ext cx="11038390" cy="4924413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b="1" dirty="0">
                <a:solidFill>
                  <a:srgbClr val="800000"/>
                </a:solidFill>
              </a:rPr>
              <a:t>二、物体系统的受力分析</a:t>
            </a:r>
            <a:endParaRPr lang="zh-CN" altLang="zh-CN" dirty="0">
              <a:solidFill>
                <a:srgbClr val="800000"/>
              </a:solidFill>
            </a:endParaRPr>
          </a:p>
          <a:p>
            <a:pPr>
              <a:buFontTx/>
              <a:buNone/>
            </a:pPr>
            <a:r>
              <a:rPr lang="zh-CN" altLang="zh-CN" dirty="0" smtClean="0"/>
              <a:t>物体</a:t>
            </a:r>
            <a:r>
              <a:rPr lang="zh-CN" altLang="zh-CN" dirty="0"/>
              <a:t>系统的受力分析较单个物体受力分析复杂，一般是先将系统中各个部分作为研究对象，分别进行单个物体受力分析，最后再将整个系统作为研究对象进行受力分析。</a:t>
            </a:r>
          </a:p>
        </p:txBody>
      </p:sp>
    </p:spTree>
    <p:extLst>
      <p:ext uri="{BB962C8B-B14F-4D97-AF65-F5344CB8AC3E}">
        <p14:creationId xmlns:p14="http://schemas.microsoft.com/office/powerpoint/2010/main" val="2088028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55" y="312517"/>
            <a:ext cx="10972800" cy="798654"/>
          </a:xfrm>
        </p:spPr>
        <p:txBody>
          <a:bodyPr/>
          <a:lstStyle/>
          <a:p>
            <a:r>
              <a:rPr lang="zh-CN" altLang="zh-CN" dirty="0"/>
              <a:t>小  结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89367" y="1111171"/>
            <a:ext cx="11293033" cy="5225354"/>
          </a:xfrm>
        </p:spPr>
        <p:txBody>
          <a:bodyPr>
            <a:normAutofit fontScale="92500" lnSpcReduction="10000"/>
          </a:bodyPr>
          <a:lstStyle/>
          <a:p>
            <a:r>
              <a:rPr lang="zh-CN" altLang="zh-CN" sz="2000" dirty="0"/>
              <a:t>1．静力学是研究物体在力系作用下平衡规律的科学，它主要是解决力系的简化（或力系的合成）问题和力系平衡的问题。</a:t>
            </a:r>
          </a:p>
          <a:p>
            <a:r>
              <a:rPr lang="zh-CN" altLang="zh-CN" sz="2000" dirty="0"/>
              <a:t>2．力是物体之间的相互作用，力对物体作用的效应，决定于力的大小、方向（包括方位和指向）和作用点这三要素。</a:t>
            </a:r>
          </a:p>
          <a:p>
            <a:r>
              <a:rPr lang="zh-CN" altLang="zh-CN" sz="2000" dirty="0"/>
              <a:t>3．直接主动作用于物体上的外力称为荷载，建筑物中支承荷载、传递荷载而起骨架作用的部分称为结构。结构中的每一个基本部分称为构件。</a:t>
            </a:r>
          </a:p>
          <a:p>
            <a:r>
              <a:rPr lang="zh-CN" altLang="zh-CN" sz="2000" dirty="0"/>
              <a:t>4．静力学四公理：作用力与反作用力公理、二力平衡公理、平衡力系公理、力的平行四边形法则。</a:t>
            </a:r>
          </a:p>
          <a:p>
            <a:r>
              <a:rPr lang="zh-CN" altLang="zh-CN" sz="2000" dirty="0"/>
              <a:t>5．在空间能向一切方向自由运动的物体，称为自由体。当物体受到其他物体的限制，因而不能沿某些方向运动时，这种物体就成为非自由体。限制非自由体运动的物体便是该非自由体的约束。约束施加于被约束物体上的力称为约束力。</a:t>
            </a:r>
          </a:p>
          <a:p>
            <a:r>
              <a:rPr lang="zh-CN" altLang="zh-CN" sz="2000" dirty="0"/>
              <a:t>6．工程中常见的约束及约束力：柔体约束（柔索）、光滑面约束、光滑铰链约束、固定端约束四种。</a:t>
            </a:r>
          </a:p>
          <a:p>
            <a:r>
              <a:rPr lang="zh-CN" altLang="zh-CN" sz="2000" dirty="0"/>
              <a:t>7．物体的受力分析：单个物体的受力分析、物体系统的受力分析。</a:t>
            </a:r>
          </a:p>
        </p:txBody>
      </p:sp>
    </p:spTree>
    <p:extLst>
      <p:ext uri="{BB962C8B-B14F-4D97-AF65-F5344CB8AC3E}">
        <p14:creationId xmlns:p14="http://schemas.microsoft.com/office/powerpoint/2010/main" val="1532329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Grp="1" noChangeArrowheads="1" noChangeShapeType="1" noTextEdit="1"/>
          </p:cNvSpPr>
          <p:nvPr/>
        </p:nvSpPr>
        <p:spPr bwMode="auto">
          <a:xfrm rot="20748082">
            <a:off x="1889472" y="2401481"/>
            <a:ext cx="7039095" cy="2236133"/>
          </a:xfrm>
          <a:prstGeom prst="rect">
            <a:avLst/>
          </a:prstGeom>
        </p:spPr>
        <p:txBody>
          <a:bodyPr wrap="none" fromWordArt="1">
            <a:scene3d>
              <a:camera prst="legacyPerspectiveFront">
                <a:rot lat="20519980" lon="1080000" rev="0"/>
              </a:camera>
              <a:lightRig rig="legacyHarsh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defRPr/>
            </a:pPr>
            <a:r>
              <a:rPr lang="en-US" altLang="zh-CN" sz="14260" kern="10" dirty="0">
                <a:ln/>
                <a:solidFill>
                  <a:srgbClr val="FF0000">
                    <a:alpha val="78038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End</a:t>
            </a:r>
            <a:endParaRPr lang="zh-CN" altLang="en-US" sz="14260" kern="10" dirty="0">
              <a:ln/>
              <a:solidFill>
                <a:srgbClr val="FF0000">
                  <a:alpha val="78038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367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母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671</Words>
  <Application>Microsoft Office PowerPoint</Application>
  <PresentationFormat>宽屏</PresentationFormat>
  <Paragraphs>34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 Unicode MS</vt:lpstr>
      <vt:lpstr>等线</vt:lpstr>
      <vt:lpstr>等线 Light</vt:lpstr>
      <vt:lpstr>宋体</vt:lpstr>
      <vt:lpstr>微软雅黑</vt:lpstr>
      <vt:lpstr>Arial</vt:lpstr>
      <vt:lpstr>Calibri</vt:lpstr>
      <vt:lpstr>Office 主题​​</vt:lpstr>
      <vt:lpstr>母版1</vt:lpstr>
      <vt:lpstr>第三节 约束与约束力</vt:lpstr>
      <vt:lpstr>一、约束与约束力的概念</vt:lpstr>
      <vt:lpstr>二、工程中常见的约束及约束力</vt:lpstr>
      <vt:lpstr>PowerPoint 演示文稿</vt:lpstr>
      <vt:lpstr>第四节 物体的受力分析</vt:lpstr>
      <vt:lpstr>PowerPoint 演示文稿</vt:lpstr>
      <vt:lpstr>PowerPoint 演示文稿</vt:lpstr>
      <vt:lpstr>小  结</vt:lpstr>
      <vt:lpstr>PowerPoint 演示文稿</vt:lpstr>
    </vt:vector>
  </TitlesOfParts>
  <Company>DoubleOX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13</cp:revision>
  <dcterms:created xsi:type="dcterms:W3CDTF">2018-05-13T13:54:11Z</dcterms:created>
  <dcterms:modified xsi:type="dcterms:W3CDTF">2018-11-02T14:51:49Z</dcterms:modified>
</cp:coreProperties>
</file>