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handoutMasterIdLst>
    <p:handoutMasterId r:id="rId12"/>
  </p:handoutMasterIdLst>
  <p:sldIdLst>
    <p:sldId id="257" r:id="rId3"/>
    <p:sldId id="256" r:id="rId4"/>
    <p:sldId id="262" r:id="rId5"/>
    <p:sldId id="263" r:id="rId6"/>
    <p:sldId id="264" r:id="rId7"/>
    <p:sldId id="265" r:id="rId8"/>
    <p:sldId id="266" r:id="rId9"/>
    <p:sldId id="261"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8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4" autoAdjust="0"/>
  </p:normalViewPr>
  <p:slideViewPr>
    <p:cSldViewPr snapToGrid="0">
      <p:cViewPr varScale="1">
        <p:scale>
          <a:sx n="83" d="100"/>
          <a:sy n="83" d="100"/>
        </p:scale>
        <p:origin x="726" y="78"/>
      </p:cViewPr>
      <p:guideLst/>
    </p:cSldViewPr>
  </p:slideViewPr>
  <p:notesTextViewPr>
    <p:cViewPr>
      <p:scale>
        <a:sx n="1" d="1"/>
        <a:sy n="1" d="1"/>
      </p:scale>
      <p:origin x="0" y="0"/>
    </p:cViewPr>
  </p:notesText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1A8228-CE69-4F9F-9A0E-DE599145465A}" type="datetimeFigureOut">
              <a:rPr lang="zh-CN" altLang="en-US" smtClean="0"/>
              <a:t>2018/11/2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74895C-62C0-4367-B0DA-E517E4F856E1}" type="slidenum">
              <a:rPr lang="zh-CN" altLang="en-US" smtClean="0"/>
              <a:t>‹#›</a:t>
            </a:fld>
            <a:endParaRPr lang="zh-CN" altLang="en-US"/>
          </a:p>
        </p:txBody>
      </p:sp>
    </p:spTree>
    <p:extLst>
      <p:ext uri="{BB962C8B-B14F-4D97-AF65-F5344CB8AC3E}">
        <p14:creationId xmlns:p14="http://schemas.microsoft.com/office/powerpoint/2010/main" val="98947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99E6F6-59F3-4FB8-8971-1FF446C3BC28}" type="datetimeFigureOut">
              <a:rPr lang="zh-CN" altLang="en-US" smtClean="0"/>
              <a:t>2018/11/2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EC588-DE3F-4E44-81BF-D4F63E66DAFF}" type="slidenum">
              <a:rPr lang="zh-CN" altLang="en-US" smtClean="0"/>
              <a:t>‹#›</a:t>
            </a:fld>
            <a:endParaRPr lang="zh-CN" altLang="en-US"/>
          </a:p>
        </p:txBody>
      </p:sp>
    </p:spTree>
    <p:extLst>
      <p:ext uri="{BB962C8B-B14F-4D97-AF65-F5344CB8AC3E}">
        <p14:creationId xmlns:p14="http://schemas.microsoft.com/office/powerpoint/2010/main" val="294908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253067"/>
            <a:ext cx="9144000" cy="1538287"/>
          </a:xfrm>
        </p:spPr>
        <p:txBody>
          <a:bodyPr anchor="b">
            <a:normAutofit/>
          </a:bodyPr>
          <a:lstStyle>
            <a:lvl1pPr algn="ctr">
              <a:defRPr sz="4800" b="1">
                <a:solidFill>
                  <a:srgbClr val="FF0000"/>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3310467"/>
            <a:ext cx="9144000" cy="1947333"/>
          </a:xfrm>
        </p:spPr>
        <p:txBody>
          <a:bodyPr>
            <a:normAutofit/>
          </a:bodyPr>
          <a:lstStyle>
            <a:lvl1pPr marL="0" indent="0" algn="ctr">
              <a:buNone/>
              <a:defRPr sz="2800" b="1">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单击以编辑母版副标题样式</a:t>
            </a:r>
            <a:endParaRPr lang="zh-CN" altLang="en-US" dirty="0"/>
          </a:p>
        </p:txBody>
      </p:sp>
      <p:sp>
        <p:nvSpPr>
          <p:cNvPr id="4" name="日期占位符 3"/>
          <p:cNvSpPr>
            <a:spLocks noGrp="1"/>
          </p:cNvSpPr>
          <p:nvPr>
            <p:ph type="dt" sz="half" idx="10"/>
          </p:nvPr>
        </p:nvSpPr>
        <p:spPr/>
        <p:txBody>
          <a:bodyPr/>
          <a:lstStyle>
            <a:lvl1pPr>
              <a:defRPr b="1">
                <a:solidFill>
                  <a:srgbClr val="FF0000"/>
                </a:solidFill>
                <a:latin typeface="微软雅黑" panose="020B0503020204020204" pitchFamily="34" charset="-122"/>
                <a:ea typeface="微软雅黑" panose="020B0503020204020204" pitchFamily="34" charset="-122"/>
              </a:defRPr>
            </a:lvl1pPr>
          </a:lstStyle>
          <a:p>
            <a:fld id="{C4766EA1-517E-4094-8277-07DA461049FF}" type="datetimeFigureOut">
              <a:rPr lang="zh-CN" altLang="en-US" smtClean="0"/>
              <a:pPr/>
              <a:t>2018/11/2</a:t>
            </a:fld>
            <a:endParaRPr lang="zh-CN" altLang="en-US" dirty="0"/>
          </a:p>
        </p:txBody>
      </p:sp>
      <p:sp>
        <p:nvSpPr>
          <p:cNvPr id="5" name="页脚占位符 4"/>
          <p:cNvSpPr>
            <a:spLocks noGrp="1"/>
          </p:cNvSpPr>
          <p:nvPr>
            <p:ph type="ftr" sz="quarter" idx="11"/>
          </p:nvPr>
        </p:nvSpPr>
        <p:spPr>
          <a:xfrm>
            <a:off x="9448800" y="76200"/>
            <a:ext cx="1879600" cy="305858"/>
          </a:xfrm>
        </p:spPr>
        <p:txBody>
          <a:bodyPr/>
          <a:lstStyle>
            <a:lvl1pPr>
              <a:defRPr sz="1800">
                <a:solidFill>
                  <a:srgbClr val="00B0F0"/>
                </a:solidFill>
              </a:defRPr>
            </a:lvl1pPr>
          </a:lstStyle>
          <a:p>
            <a:r>
              <a:rPr lang="zh-CN" altLang="en-US" b="1" dirty="0" smtClean="0">
                <a:latin typeface="微软雅黑" panose="020B0503020204020204" pitchFamily="34" charset="-122"/>
                <a:ea typeface="微软雅黑" panose="020B0503020204020204" pitchFamily="34" charset="-122"/>
              </a:rPr>
              <a:t>虾蟹增养殖技术</a:t>
            </a:r>
            <a:endParaRPr lang="zh-CN" altLang="en-US" b="1" dirty="0">
              <a:latin typeface="微软雅黑" panose="020B0503020204020204" pitchFamily="34" charset="-122"/>
              <a:ea typeface="微软雅黑" panose="020B0503020204020204" pitchFamily="34" charset="-122"/>
            </a:endParaRPr>
          </a:p>
        </p:txBody>
      </p:sp>
      <p:sp>
        <p:nvSpPr>
          <p:cNvPr id="6" name="灯片编号占位符 5"/>
          <p:cNvSpPr>
            <a:spLocks noGrp="1"/>
          </p:cNvSpPr>
          <p:nvPr>
            <p:ph type="sldNum" sz="quarter" idx="12"/>
          </p:nvPr>
        </p:nvSpPr>
        <p:spPr>
          <a:xfrm>
            <a:off x="11328400" y="76201"/>
            <a:ext cx="711199" cy="305858"/>
          </a:xfrm>
        </p:spPr>
        <p:txBody>
          <a:bodyPr/>
          <a:lstStyle>
            <a:lvl1pPr>
              <a:defRPr sz="1400" b="1">
                <a:latin typeface="微软雅黑" panose="020B0503020204020204" pitchFamily="34" charset="-122"/>
                <a:ea typeface="微软雅黑" panose="020B0503020204020204" pitchFamily="34" charset="-122"/>
              </a:defRPr>
            </a:lvl1pPr>
          </a:lstStyle>
          <a:p>
            <a:fld id="{9DB78BDE-CC97-4205-BFE1-A2371EE1DBB6}" type="slidenum">
              <a:rPr lang="zh-CN" altLang="en-US" smtClean="0"/>
              <a:pPr/>
              <a:t>‹#›</a:t>
            </a:fld>
            <a:endParaRPr lang="zh-CN" altLang="en-US" dirty="0"/>
          </a:p>
        </p:txBody>
      </p:sp>
    </p:spTree>
    <p:extLst>
      <p:ext uri="{BB962C8B-B14F-4D97-AF65-F5344CB8AC3E}">
        <p14:creationId xmlns:p14="http://schemas.microsoft.com/office/powerpoint/2010/main" val="14154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91459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2549752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19"/>
            <a:endParaRPr lang="zh-CN" altLang="en-US" sz="1867">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19"/>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pPr algn="ctr" defTabSz="913719"/>
              <a:t>‹#›</a:t>
            </a:fld>
            <a:endParaRPr lang="zh-CN" altLang="en-US" sz="1467"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906934" y="44203"/>
            <a:ext cx="2116666" cy="458908"/>
          </a:xfrm>
          <a:prstGeom prst="rect">
            <a:avLst/>
          </a:prstGeom>
          <a:noFill/>
        </p:spPr>
        <p:txBody>
          <a:bodyPr wrap="square" rtlCol="0">
            <a:spAutoFit/>
          </a:bodyPr>
          <a:lstStyle/>
          <a:p>
            <a:pPr algn="ctr">
              <a:lnSpc>
                <a:spcPct val="150000"/>
              </a:lnSpc>
            </a:pPr>
            <a:r>
              <a:rPr lang="zh-CN" altLang="en-US" sz="1800" b="1" smtClean="0">
                <a:solidFill>
                  <a:srgbClr val="3487EC"/>
                </a:solidFill>
                <a:latin typeface="微软雅黑" panose="020B0503020204020204" pitchFamily="34" charset="-122"/>
                <a:ea typeface="微软雅黑" panose="020B0503020204020204" pitchFamily="34" charset="-122"/>
              </a:rPr>
              <a:t>建筑力学</a:t>
            </a:r>
            <a:endParaRPr lang="zh-CN" altLang="en-US" sz="1800" b="1" dirty="0">
              <a:solidFill>
                <a:srgbClr val="3487EC"/>
              </a:solidFill>
              <a:latin typeface="微软雅黑" panose="020B0503020204020204" pitchFamily="34" charset="-122"/>
              <a:ea typeface="微软雅黑" panose="020B0503020204020204"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000">
              <a:lnSpc>
                <a:spcPct val="150000"/>
              </a:lnSpc>
              <a:spcBef>
                <a:spcPts val="0"/>
              </a:spcBef>
              <a:defRPr b="1">
                <a:latin typeface="微软雅黑" panose="020B0503020204020204" pitchFamily="34" charset="-122"/>
                <a:ea typeface="微软雅黑" panose="020B0503020204020204" pitchFamily="34" charset="-122"/>
              </a:defRPr>
            </a:lvl1pPr>
            <a:lvl2pPr marL="0" indent="297000">
              <a:lnSpc>
                <a:spcPct val="150000"/>
              </a:lnSpc>
              <a:spcBef>
                <a:spcPts val="0"/>
              </a:spcBef>
              <a:defRPr b="1">
                <a:latin typeface="微软雅黑" panose="020B0503020204020204" pitchFamily="34" charset="-122"/>
                <a:ea typeface="微软雅黑" panose="020B0503020204020204" pitchFamily="34" charset="-122"/>
              </a:defRPr>
            </a:lvl2pPr>
            <a:lvl3pPr marL="0" indent="297000">
              <a:lnSpc>
                <a:spcPct val="150000"/>
              </a:lnSpc>
              <a:spcBef>
                <a:spcPts val="0"/>
              </a:spcBef>
              <a:defRPr b="1">
                <a:latin typeface="微软雅黑" panose="020B0503020204020204" pitchFamily="34" charset="-122"/>
                <a:ea typeface="微软雅黑" panose="020B0503020204020204" pitchFamily="34" charset="-122"/>
              </a:defRPr>
            </a:lvl3pPr>
            <a:lvl4pPr marL="0" indent="297000">
              <a:lnSpc>
                <a:spcPct val="150000"/>
              </a:lnSpc>
              <a:spcBef>
                <a:spcPts val="0"/>
              </a:spcBef>
              <a:defRPr b="1">
                <a:latin typeface="微软雅黑" panose="020B0503020204020204" pitchFamily="34" charset="-122"/>
                <a:ea typeface="微软雅黑" panose="020B0503020204020204" pitchFamily="34" charset="-122"/>
              </a:defRPr>
            </a:lvl4pPr>
            <a:lvl5pPr marL="0" indent="29700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487730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首页">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749833"/>
            <a:ext cx="9144000" cy="926567"/>
          </a:xfrm>
        </p:spPr>
        <p:txBody>
          <a:bodyPr anchor="b">
            <a:normAutofit/>
          </a:bodyPr>
          <a:lstStyle>
            <a:lvl1pPr algn="ctr">
              <a:defRPr sz="44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2362200"/>
            <a:ext cx="9144000" cy="289560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8663DD89-DA72-4956-8961-85B6562EBFBE}" type="datetimeFigureOut">
              <a:rPr lang="zh-CN" altLang="en-US" smtClean="0"/>
              <a:pPr/>
              <a:t>2018/11/2</a:t>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r>
              <a:rPr lang="en-US" altLang="zh-CN" dirty="0" smtClean="0"/>
              <a:t>2</a:t>
            </a:r>
            <a:endParaRPr lang="zh-CN" altLang="en-US" dirty="0"/>
          </a:p>
        </p:txBody>
      </p:sp>
    </p:spTree>
    <p:extLst>
      <p:ext uri="{BB962C8B-B14F-4D97-AF65-F5344CB8AC3E}">
        <p14:creationId xmlns:p14="http://schemas.microsoft.com/office/powerpoint/2010/main" val="4203632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19"/>
            <a:endParaRPr lang="zh-CN" altLang="en-US" sz="1867">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19"/>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pPr algn="ctr" defTabSz="913719"/>
              <a:t>‹#›</a:t>
            </a:fld>
            <a:endParaRPr lang="zh-CN" altLang="en-US" sz="1467"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306392" y="149496"/>
            <a:ext cx="3191151" cy="307777"/>
          </a:xfrm>
          <a:prstGeom prst="rect">
            <a:avLst/>
          </a:prstGeom>
          <a:noFill/>
        </p:spPr>
        <p:txBody>
          <a:bodyPr wrap="square" rtlCol="0">
            <a:spAutoFit/>
          </a:bodyPr>
          <a:lstStyle/>
          <a:p>
            <a:pPr algn="ctr"/>
            <a:r>
              <a:rPr lang="zh-CN" altLang="en-US" sz="1400" b="1" dirty="0" smtClean="0">
                <a:solidFill>
                  <a:srgbClr val="1C8CA1"/>
                </a:solidFill>
                <a:ea typeface="微软雅黑" pitchFamily="34" charset="-122"/>
              </a:rPr>
              <a:t>中国</a:t>
            </a:r>
            <a:r>
              <a:rPr lang="en-US" altLang="zh-CN" sz="1400" b="1" dirty="0" smtClean="0">
                <a:solidFill>
                  <a:srgbClr val="1C8CA1"/>
                </a:solidFill>
                <a:ea typeface="微软雅黑" pitchFamily="34" charset="-122"/>
              </a:rPr>
              <a:t>——</a:t>
            </a:r>
            <a:r>
              <a:rPr lang="zh-CN" altLang="en-US" sz="1400" b="1" dirty="0" smtClean="0">
                <a:solidFill>
                  <a:srgbClr val="1C8CA1"/>
                </a:solidFill>
                <a:ea typeface="微软雅黑" pitchFamily="34" charset="-122"/>
              </a:rPr>
              <a:t>对虾养殖现状</a:t>
            </a:r>
            <a:endParaRPr lang="zh-CN" altLang="en-US" sz="1400" b="1" dirty="0">
              <a:solidFill>
                <a:srgbClr val="1C8CA1"/>
              </a:solidFill>
              <a:ea typeface="微软雅黑"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000">
              <a:lnSpc>
                <a:spcPct val="150000"/>
              </a:lnSpc>
              <a:spcBef>
                <a:spcPts val="0"/>
              </a:spcBef>
              <a:defRPr b="1">
                <a:latin typeface="微软雅黑" panose="020B0503020204020204" pitchFamily="34" charset="-122"/>
                <a:ea typeface="微软雅黑" panose="020B0503020204020204" pitchFamily="34" charset="-122"/>
              </a:defRPr>
            </a:lvl1pPr>
            <a:lvl2pPr marL="0" indent="297000">
              <a:lnSpc>
                <a:spcPct val="150000"/>
              </a:lnSpc>
              <a:spcBef>
                <a:spcPts val="0"/>
              </a:spcBef>
              <a:defRPr b="1">
                <a:latin typeface="微软雅黑" panose="020B0503020204020204" pitchFamily="34" charset="-122"/>
                <a:ea typeface="微软雅黑" panose="020B0503020204020204" pitchFamily="34" charset="-122"/>
              </a:defRPr>
            </a:lvl2pPr>
            <a:lvl3pPr marL="0" indent="297000">
              <a:lnSpc>
                <a:spcPct val="150000"/>
              </a:lnSpc>
              <a:spcBef>
                <a:spcPts val="0"/>
              </a:spcBef>
              <a:defRPr b="1">
                <a:latin typeface="微软雅黑" panose="020B0503020204020204" pitchFamily="34" charset="-122"/>
                <a:ea typeface="微软雅黑" panose="020B0503020204020204" pitchFamily="34" charset="-122"/>
              </a:defRPr>
            </a:lvl3pPr>
            <a:lvl4pPr marL="0" indent="297000">
              <a:lnSpc>
                <a:spcPct val="150000"/>
              </a:lnSpc>
              <a:spcBef>
                <a:spcPts val="0"/>
              </a:spcBef>
              <a:defRPr b="1">
                <a:latin typeface="微软雅黑" panose="020B0503020204020204" pitchFamily="34" charset="-122"/>
                <a:ea typeface="微软雅黑" panose="020B0503020204020204" pitchFamily="34" charset="-122"/>
              </a:defRPr>
            </a:lvl4pPr>
            <a:lvl5pPr marL="0" indent="29700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62480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6CAEF1-0B6E-4C36-9D04-803C1FF1FCA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A50DC60-F6D8-4565-9393-EEBD33C6A61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a:extLst>
              <a:ext uri="{FF2B5EF4-FFF2-40B4-BE49-F238E27FC236}">
                <a16:creationId xmlns:a16="http://schemas.microsoft.com/office/drawing/2014/main" id="{7B47D969-7E47-4DA5-9833-40F6B44D7397}"/>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689A03E9-5C6B-41BA-8191-7BD8CFA8EB59}"/>
              </a:ext>
            </a:extLst>
          </p:cNvPr>
          <p:cNvSpPr>
            <a:spLocks noGrp="1" noChangeArrowheads="1"/>
          </p:cNvSpPr>
          <p:nvPr>
            <p:ph type="sldNum" sz="quarter" idx="11"/>
          </p:nvPr>
        </p:nvSpPr>
        <p:spPr>
          <a:ln/>
        </p:spPr>
        <p:txBody>
          <a:bodyPr/>
          <a:lstStyle>
            <a:lvl1pPr>
              <a:defRPr/>
            </a:lvl1pPr>
          </a:lstStyle>
          <a:p>
            <a:pPr>
              <a:defRPr/>
            </a:pPr>
            <a:fld id="{87793700-8BED-410C-9C02-E350547825D2}" type="slidenum">
              <a:rPr lang="en-US" altLang="zh-CN"/>
              <a:pPr>
                <a:defRPr/>
              </a:pPr>
              <a:t>‹#›</a:t>
            </a:fld>
            <a:endParaRPr lang="en-US" altLang="zh-CN"/>
          </a:p>
        </p:txBody>
      </p:sp>
      <p:sp>
        <p:nvSpPr>
          <p:cNvPr id="6" name="Rectangle 16">
            <a:extLst>
              <a:ext uri="{FF2B5EF4-FFF2-40B4-BE49-F238E27FC236}">
                <a16:creationId xmlns:a16="http://schemas.microsoft.com/office/drawing/2014/main" id="{92602773-E6E5-437A-BA88-95B71A5B65CD}"/>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9522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401944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84101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5773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55024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63448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07153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89235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72251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66EA1-517E-4094-8277-07DA461049FF}" type="datetimeFigureOut">
              <a:rPr lang="zh-CN" altLang="en-US" smtClean="0"/>
              <a:t>2018/11/2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98172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10092"/>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2187574"/>
            <a:ext cx="10515600" cy="3933826"/>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63DD89-DA72-4956-8961-85B6562EBFBE}" type="datetimeFigureOut">
              <a:rPr lang="zh-CN" altLang="en-US" smtClean="0"/>
              <a:pPr/>
              <a:t>2018/11/2</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4C8F1E-C324-4ECD-9D66-17513A2AE6B7}" type="slidenum">
              <a:rPr lang="zh-CN" altLang="en-US" smtClean="0"/>
              <a:pPr/>
              <a:t>‹#›</a:t>
            </a:fld>
            <a:endParaRPr lang="zh-CN" altLang="en-US"/>
          </a:p>
        </p:txBody>
      </p:sp>
    </p:spTree>
    <p:extLst>
      <p:ext uri="{BB962C8B-B14F-4D97-AF65-F5344CB8AC3E}">
        <p14:creationId xmlns:p14="http://schemas.microsoft.com/office/powerpoint/2010/main" val="31032847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txStyles>
    <p:titleStyle>
      <a:lvl1pPr algn="ctr" defTabSz="685800" rtl="0" eaLnBrk="1" latinLnBrk="0" hangingPunct="1">
        <a:lnSpc>
          <a:spcPct val="90000"/>
        </a:lnSpc>
        <a:spcBef>
          <a:spcPct val="0"/>
        </a:spcBef>
        <a:buNone/>
        <a:defRPr sz="3300" b="1" kern="1200">
          <a:solidFill>
            <a:schemeClr val="tx1"/>
          </a:solidFill>
          <a:latin typeface="微软雅黑" panose="020B0503020204020204" pitchFamily="34" charset="-122"/>
          <a:ea typeface="微软雅黑" panose="020B0503020204020204" pitchFamily="34" charset="-122"/>
          <a:cs typeface="+mj-cs"/>
        </a:defRPr>
      </a:lvl1pPr>
    </p:titleStyle>
    <p:bodyStyle>
      <a:lvl1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1pPr>
      <a:lvl2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2pPr>
      <a:lvl3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3pPr>
      <a:lvl4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4pPr>
      <a:lvl5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1752600" y="1371600"/>
            <a:ext cx="9157734" cy="1219200"/>
          </a:xfrm>
        </p:spPr>
        <p:txBody>
          <a:bodyPr>
            <a:normAutofit/>
          </a:bodyPr>
          <a:lstStyle/>
          <a:p>
            <a:r>
              <a:rPr lang="zh-CN" altLang="zh-CN" sz="5400" dirty="0"/>
              <a:t>第二节 静力学公理</a:t>
            </a:r>
            <a:endParaRPr lang="en-US" altLang="zh-CN" sz="5400" dirty="0"/>
          </a:p>
        </p:txBody>
      </p:sp>
    </p:spTree>
    <p:extLst>
      <p:ext uri="{BB962C8B-B14F-4D97-AF65-F5344CB8AC3E}">
        <p14:creationId xmlns:p14="http://schemas.microsoft.com/office/powerpoint/2010/main" val="19257418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zh-CN" altLang="zh-CN" sz="3600" dirty="0" smtClean="0">
                <a:solidFill>
                  <a:srgbClr val="FF0000"/>
                </a:solidFill>
              </a:rPr>
              <a:t> 一、作用力与反作用力公理</a:t>
            </a:r>
            <a:endParaRPr lang="zh-CN" altLang="en-US" sz="3600" dirty="0">
              <a:solidFill>
                <a:srgbClr val="FF0000"/>
              </a:solidFill>
            </a:endParaRPr>
          </a:p>
        </p:txBody>
      </p:sp>
      <p:sp>
        <p:nvSpPr>
          <p:cNvPr id="5" name="内容占位符 4"/>
          <p:cNvSpPr>
            <a:spLocks noGrp="1"/>
          </p:cNvSpPr>
          <p:nvPr>
            <p:ph idx="1"/>
          </p:nvPr>
        </p:nvSpPr>
        <p:spPr>
          <a:xfrm>
            <a:off x="534955" y="2099350"/>
            <a:ext cx="10972800" cy="4445519"/>
          </a:xfrm>
        </p:spPr>
        <p:txBody>
          <a:bodyPr/>
          <a:lstStyle/>
          <a:p>
            <a:pPr>
              <a:buFontTx/>
              <a:buNone/>
            </a:pPr>
            <a:r>
              <a:rPr lang="zh-CN" altLang="zh-CN" dirty="0" smtClean="0"/>
              <a:t>大量</a:t>
            </a:r>
            <a:r>
              <a:rPr lang="zh-CN" altLang="zh-CN" dirty="0"/>
              <a:t>实验事实证明，物体间的作用总是相互的。两个物体之间的作用力与反作用力，沿同一条直线，大小相等，方向相反，分别作用在两个物体上。</a:t>
            </a:r>
            <a:endParaRPr lang="zh-CN" altLang="en-US" dirty="0"/>
          </a:p>
        </p:txBody>
      </p:sp>
    </p:spTree>
    <p:extLst>
      <p:ext uri="{BB962C8B-B14F-4D97-AF65-F5344CB8AC3E}">
        <p14:creationId xmlns:p14="http://schemas.microsoft.com/office/powerpoint/2010/main" val="1645048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600" dirty="0">
                <a:solidFill>
                  <a:srgbClr val="FF0000"/>
                </a:solidFill>
              </a:rPr>
              <a:t> 二、二力平衡公理</a:t>
            </a:r>
            <a:endParaRPr lang="zh-CN" altLang="en-US" sz="3600" dirty="0">
              <a:solidFill>
                <a:srgbClr val="FF0000"/>
              </a:solidFill>
            </a:endParaRPr>
          </a:p>
        </p:txBody>
      </p:sp>
      <p:sp>
        <p:nvSpPr>
          <p:cNvPr id="33794" name="Rectangle 2"/>
          <p:cNvSpPr>
            <a:spLocks noGrp="1" noChangeArrowheads="1"/>
          </p:cNvSpPr>
          <p:nvPr>
            <p:ph idx="1"/>
          </p:nvPr>
        </p:nvSpPr>
        <p:spPr/>
        <p:txBody>
          <a:bodyPr/>
          <a:lstStyle/>
          <a:p>
            <a:pPr>
              <a:buFontTx/>
              <a:buNone/>
            </a:pPr>
            <a:r>
              <a:rPr lang="zh-CN" altLang="zh-CN" b="1" dirty="0" smtClean="0"/>
              <a:t>作用</a:t>
            </a:r>
            <a:r>
              <a:rPr lang="zh-CN" altLang="zh-CN" b="1" dirty="0"/>
              <a:t>于刚体上的两个力，使刚体处于平衡状态的必要与充分条件是：这两个力大小相等，指向相反，且作用于同一直线上（即等值、反向、共线）（图1-6）。</a:t>
            </a:r>
          </a:p>
          <a:p>
            <a:pPr>
              <a:buFontTx/>
              <a:buNone/>
            </a:pPr>
            <a:endParaRPr lang="zh-CN" altLang="zh-CN" b="1" dirty="0"/>
          </a:p>
        </p:txBody>
      </p:sp>
      <p:pic>
        <p:nvPicPr>
          <p:cNvPr id="33795" name="Picture 3" descr="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4161" y="3769489"/>
            <a:ext cx="3935814" cy="2340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4"/>
          <p:cNvSpPr txBox="1">
            <a:spLocks noChangeArrowheads="1"/>
          </p:cNvSpPr>
          <p:nvPr/>
        </p:nvSpPr>
        <p:spPr bwMode="auto">
          <a:xfrm>
            <a:off x="7712598" y="6204778"/>
            <a:ext cx="1188334" cy="347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lgn="just"/>
            <a:r>
              <a:rPr lang="zh-CN" altLang="zh-CN" sz="2400" b="1" dirty="0">
                <a:solidFill>
                  <a:srgbClr val="FF0000"/>
                </a:solidFill>
                <a:latin typeface="微软雅黑" panose="020B0503020204020204" pitchFamily="34" charset="-122"/>
                <a:ea typeface="微软雅黑" panose="020B0503020204020204" pitchFamily="34" charset="-122"/>
              </a:rPr>
              <a:t>图1-6</a:t>
            </a:r>
            <a:endParaRPr lang="zh-CN" altLang="zh-CN" sz="4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838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381000" y="918733"/>
            <a:ext cx="10996914" cy="3410200"/>
          </a:xfrm>
        </p:spPr>
        <p:txBody>
          <a:bodyPr/>
          <a:lstStyle/>
          <a:p>
            <a:pPr>
              <a:buFontTx/>
              <a:buNone/>
            </a:pPr>
            <a:r>
              <a:rPr lang="zh-CN" altLang="zh-CN" dirty="0"/>
              <a:t>         只受两个力作用而处于平衡的物体称为</a:t>
            </a:r>
            <a:r>
              <a:rPr lang="zh-CN" altLang="zh-CN" b="1" dirty="0"/>
              <a:t>二力体</a:t>
            </a:r>
            <a:r>
              <a:rPr lang="zh-CN" altLang="zh-CN" dirty="0"/>
              <a:t>，如图1-7所示。机械及建筑结构中的二力体常常统称为</a:t>
            </a:r>
            <a:r>
              <a:rPr lang="zh-CN" altLang="zh-CN" b="1" dirty="0"/>
              <a:t>二力构件</a:t>
            </a:r>
            <a:r>
              <a:rPr lang="zh-CN" altLang="zh-CN" dirty="0"/>
              <a:t>，它们的受力特点是：两个力的方向必在二力的作用点的连线上。如果二力构件是一根直杆，则称为</a:t>
            </a:r>
            <a:r>
              <a:rPr lang="zh-CN" altLang="zh-CN" b="1" dirty="0"/>
              <a:t>二力杆</a:t>
            </a:r>
            <a:r>
              <a:rPr lang="zh-CN" altLang="zh-CN" dirty="0"/>
              <a:t>，或称为</a:t>
            </a:r>
            <a:r>
              <a:rPr lang="zh-CN" altLang="zh-CN" b="1" dirty="0"/>
              <a:t>链杆</a:t>
            </a:r>
            <a:r>
              <a:rPr lang="zh-CN" altLang="zh-CN" dirty="0"/>
              <a:t>。  </a:t>
            </a:r>
          </a:p>
          <a:p>
            <a:pPr>
              <a:buFontTx/>
              <a:buNone/>
            </a:pPr>
            <a:endParaRPr lang="zh-CN" altLang="zh-CN" dirty="0"/>
          </a:p>
        </p:txBody>
      </p:sp>
      <p:grpSp>
        <p:nvGrpSpPr>
          <p:cNvPr id="34819" name="Group 3"/>
          <p:cNvGrpSpPr>
            <a:grpSpLocks/>
          </p:cNvGrpSpPr>
          <p:nvPr/>
        </p:nvGrpSpPr>
        <p:grpSpPr bwMode="auto">
          <a:xfrm>
            <a:off x="3541852" y="3738624"/>
            <a:ext cx="5000263" cy="2592120"/>
            <a:chOff x="0" y="0"/>
            <a:chExt cx="1008" cy="851"/>
          </a:xfrm>
        </p:grpSpPr>
        <p:pic>
          <p:nvPicPr>
            <p:cNvPr id="34820" name="Picture 4" descr="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0000">
              <a:off x="0" y="0"/>
              <a:ext cx="1008"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5"/>
            <p:cNvSpPr txBox="1">
              <a:spLocks noChangeArrowheads="1"/>
            </p:cNvSpPr>
            <p:nvPr/>
          </p:nvSpPr>
          <p:spPr bwMode="auto">
            <a:xfrm>
              <a:off x="359" y="720"/>
              <a:ext cx="176" cy="1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r>
                <a:rPr lang="zh-CN" altLang="zh-CN" sz="2000" b="1" dirty="0">
                  <a:solidFill>
                    <a:srgbClr val="FF0000"/>
                  </a:solidFill>
                  <a:latin typeface="微软雅黑" panose="020B0503020204020204" pitchFamily="34" charset="-122"/>
                  <a:ea typeface="微软雅黑" panose="020B0503020204020204" pitchFamily="34" charset="-122"/>
                </a:rPr>
                <a:t>图1-7</a:t>
              </a:r>
              <a:endParaRPr lang="zh-CN" altLang="zh-CN" sz="4400" b="1"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27297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289367" y="694481"/>
            <a:ext cx="11331615" cy="3483980"/>
          </a:xfrm>
        </p:spPr>
        <p:txBody>
          <a:bodyPr/>
          <a:lstStyle/>
          <a:p>
            <a:pPr>
              <a:buFontTx/>
              <a:buNone/>
            </a:pPr>
            <a:r>
              <a:rPr lang="zh-CN" altLang="zh-CN" dirty="0"/>
              <a:t>        应用二力体的概念，可以很方便地判定结构中某些构件的受力方向。如图图1-8a所示三铰刚架，当不计自重时，其部分只可能通过铰</a:t>
            </a:r>
            <a:r>
              <a:rPr lang="zh-CN" altLang="zh-CN" i="1" dirty="0"/>
              <a:t>Ｃ </a:t>
            </a:r>
            <a:r>
              <a:rPr lang="zh-CN" altLang="zh-CN" dirty="0"/>
              <a:t>和铰</a:t>
            </a:r>
            <a:r>
              <a:rPr lang="zh-CN" altLang="zh-CN" i="1" dirty="0"/>
              <a:t>Ｅ </a:t>
            </a:r>
            <a:r>
              <a:rPr lang="zh-CN" altLang="zh-CN" dirty="0"/>
              <a:t>两点受力，是一个二力构件，故</a:t>
            </a:r>
            <a:r>
              <a:rPr lang="zh-CN" altLang="zh-CN" i="1" dirty="0"/>
              <a:t>Ｃ </a:t>
            </a:r>
            <a:r>
              <a:rPr lang="zh-CN" altLang="zh-CN" dirty="0"/>
              <a:t>、</a:t>
            </a:r>
            <a:r>
              <a:rPr lang="zh-CN" altLang="zh-CN" i="1" dirty="0"/>
              <a:t>Ｅ </a:t>
            </a:r>
            <a:r>
              <a:rPr lang="zh-CN" altLang="zh-CN" dirty="0"/>
              <a:t>两点处的作用力必沿</a:t>
            </a:r>
            <a:r>
              <a:rPr lang="zh-CN" altLang="zh-CN" i="1" dirty="0"/>
              <a:t>ＣＥ </a:t>
            </a:r>
            <a:r>
              <a:rPr lang="zh-CN" altLang="zh-CN" dirty="0"/>
              <a:t>连线的方向，如图图1-8b所示。</a:t>
            </a:r>
          </a:p>
          <a:p>
            <a:pPr>
              <a:buFontTx/>
              <a:buNone/>
            </a:pPr>
            <a:r>
              <a:rPr lang="zh-CN" altLang="zh-CN" dirty="0"/>
              <a:t> </a:t>
            </a:r>
          </a:p>
        </p:txBody>
      </p:sp>
      <p:grpSp>
        <p:nvGrpSpPr>
          <p:cNvPr id="35843" name="Group 3"/>
          <p:cNvGrpSpPr>
            <a:grpSpLocks/>
          </p:cNvGrpSpPr>
          <p:nvPr/>
        </p:nvGrpSpPr>
        <p:grpSpPr bwMode="auto">
          <a:xfrm>
            <a:off x="4027989" y="3541853"/>
            <a:ext cx="4676172" cy="2708476"/>
            <a:chOff x="0" y="0"/>
            <a:chExt cx="5175" cy="3037"/>
          </a:xfrm>
        </p:grpSpPr>
        <p:pic>
          <p:nvPicPr>
            <p:cNvPr id="35844" name="Picture 4" descr="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175" cy="2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5"/>
            <p:cNvSpPr txBox="1">
              <a:spLocks noChangeArrowheads="1"/>
            </p:cNvSpPr>
            <p:nvPr/>
          </p:nvSpPr>
          <p:spPr bwMode="auto">
            <a:xfrm>
              <a:off x="2409" y="2548"/>
              <a:ext cx="1221" cy="4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Tahoma" panose="020B0604030504040204" pitchFamily="34" charset="0"/>
              </a:endParaRPr>
            </a:p>
          </p:txBody>
        </p:sp>
      </p:grpSp>
      <p:sp>
        <p:nvSpPr>
          <p:cNvPr id="3" name="文本框 2"/>
          <p:cNvSpPr txBox="1"/>
          <p:nvPr/>
        </p:nvSpPr>
        <p:spPr>
          <a:xfrm>
            <a:off x="6238753" y="5814226"/>
            <a:ext cx="1069333" cy="400110"/>
          </a:xfrm>
          <a:prstGeom prst="rect">
            <a:avLst/>
          </a:prstGeom>
          <a:noFill/>
        </p:spPr>
        <p:txBody>
          <a:bodyPr wrap="square" rtlCol="0">
            <a:spAutoFit/>
          </a:bodyPr>
          <a:lstStyle/>
          <a:p>
            <a:r>
              <a:rPr lang="zh-CN" altLang="en-US" sz="2000" b="1" dirty="0" smtClean="0">
                <a:solidFill>
                  <a:srgbClr val="FF0000"/>
                </a:solidFill>
                <a:latin typeface="微软雅黑" panose="020B0503020204020204" pitchFamily="34" charset="-122"/>
                <a:ea typeface="微软雅黑" panose="020B0503020204020204" pitchFamily="34" charset="-122"/>
              </a:rPr>
              <a:t>图</a:t>
            </a:r>
            <a:r>
              <a:rPr lang="en-US" altLang="zh-CN" sz="2000" b="1" dirty="0" smtClean="0">
                <a:solidFill>
                  <a:srgbClr val="FF0000"/>
                </a:solidFill>
                <a:latin typeface="微软雅黑" panose="020B0503020204020204" pitchFamily="34" charset="-122"/>
                <a:ea typeface="微软雅黑" panose="020B0503020204020204" pitchFamily="34" charset="-122"/>
              </a:rPr>
              <a:t>1-8</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6734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416690" y="590310"/>
            <a:ext cx="11053822" cy="3831220"/>
          </a:xfrm>
        </p:spPr>
        <p:txBody>
          <a:bodyPr>
            <a:normAutofit fontScale="92500" lnSpcReduction="20000"/>
          </a:bodyPr>
          <a:lstStyle/>
          <a:p>
            <a:pPr>
              <a:buFontTx/>
              <a:buNone/>
            </a:pPr>
            <a:r>
              <a:rPr lang="zh-CN" altLang="zh-CN" sz="2400" b="1" dirty="0"/>
              <a:t>          三、平衡力系公理</a:t>
            </a:r>
          </a:p>
          <a:p>
            <a:pPr>
              <a:buFontTx/>
              <a:buNone/>
            </a:pPr>
            <a:r>
              <a:rPr lang="zh-CN" altLang="zh-CN" sz="2400" b="1" dirty="0"/>
              <a:t>          在作用于刚体上的已知力系中，加上或减去任一平衡力系，并不改变原力系对刚体的效应。</a:t>
            </a:r>
            <a:r>
              <a:rPr lang="zh-CN" altLang="zh-CN" sz="2400" dirty="0"/>
              <a:t>这是因为平衡力系对刚体作用的总效应等于零，它不会改变刚体的平衡或运动的状态。这个公理常被用来简化某一已知力系。</a:t>
            </a:r>
          </a:p>
          <a:p>
            <a:pPr>
              <a:buFontTx/>
              <a:buNone/>
            </a:pPr>
            <a:r>
              <a:rPr lang="zh-CN" altLang="zh-CN" sz="2400" dirty="0"/>
              <a:t>         应用这个公理可以导出作用于刚体上的力的如下一个重要性质。</a:t>
            </a:r>
            <a:r>
              <a:rPr lang="zh-CN" altLang="zh-CN" sz="2400" b="1" dirty="0"/>
              <a:t>图1-9</a:t>
            </a:r>
            <a:endParaRPr lang="zh-CN" altLang="zh-CN" sz="2400" dirty="0"/>
          </a:p>
          <a:p>
            <a:pPr>
              <a:buFontTx/>
              <a:buNone/>
            </a:pPr>
            <a:r>
              <a:rPr lang="zh-CN" altLang="zh-CN" sz="2400" b="1" dirty="0"/>
              <a:t>         力的可传性原理：</a:t>
            </a:r>
            <a:r>
              <a:rPr lang="zh-CN" altLang="zh-CN" sz="2400" dirty="0"/>
              <a:t>作用于刚体上的力，可沿其作用线任意移动而不改变它对刚体的作用外效应。例如，图1-9中在车后点加一水平力推车，如在车前点加一水平力拉车，对于车的运动效应而言，其效果是一样的。</a:t>
            </a:r>
          </a:p>
        </p:txBody>
      </p:sp>
      <p:grpSp>
        <p:nvGrpSpPr>
          <p:cNvPr id="36867" name="Group 3"/>
          <p:cNvGrpSpPr>
            <a:grpSpLocks/>
          </p:cNvGrpSpPr>
          <p:nvPr/>
        </p:nvGrpSpPr>
        <p:grpSpPr bwMode="auto">
          <a:xfrm>
            <a:off x="3298785" y="4294206"/>
            <a:ext cx="5370653" cy="2063795"/>
            <a:chOff x="0" y="0"/>
            <a:chExt cx="5580" cy="1383"/>
          </a:xfrm>
        </p:grpSpPr>
        <p:pic>
          <p:nvPicPr>
            <p:cNvPr id="36868" name="Picture 4" descr="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580" cy="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 Box 5"/>
            <p:cNvSpPr txBox="1">
              <a:spLocks noChangeArrowheads="1"/>
            </p:cNvSpPr>
            <p:nvPr/>
          </p:nvSpPr>
          <p:spPr bwMode="auto">
            <a:xfrm>
              <a:off x="2266" y="1115"/>
              <a:ext cx="905" cy="2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r>
                <a:rPr lang="zh-CN" altLang="zh-CN" sz="2000" b="1" dirty="0">
                  <a:solidFill>
                    <a:srgbClr val="FF0000"/>
                  </a:solidFill>
                  <a:latin typeface="微软雅黑" panose="020B0503020204020204" pitchFamily="34" charset="-122"/>
                  <a:ea typeface="微软雅黑" panose="020B0503020204020204" pitchFamily="34" charset="-122"/>
                </a:rPr>
                <a:t>图1-9</a:t>
              </a:r>
              <a:endParaRPr lang="zh-CN" altLang="zh-CN" sz="4400" b="1"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98694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2695" y="526531"/>
            <a:ext cx="10972800" cy="1143000"/>
          </a:xfrm>
        </p:spPr>
        <p:txBody>
          <a:bodyPr/>
          <a:lstStyle/>
          <a:p>
            <a:r>
              <a:rPr lang="zh-CN" altLang="zh-CN" dirty="0">
                <a:solidFill>
                  <a:srgbClr val="FF0000"/>
                </a:solidFill>
              </a:rPr>
              <a:t> 四、力的平行四边形法则</a:t>
            </a:r>
            <a:endParaRPr lang="zh-CN" altLang="en-US" dirty="0">
              <a:solidFill>
                <a:srgbClr val="FF0000"/>
              </a:solidFill>
            </a:endParaRPr>
          </a:p>
        </p:txBody>
      </p:sp>
      <p:sp>
        <p:nvSpPr>
          <p:cNvPr id="37890" name="Rectangle 2"/>
          <p:cNvSpPr>
            <a:spLocks noGrp="1" noChangeArrowheads="1"/>
          </p:cNvSpPr>
          <p:nvPr>
            <p:ph idx="1"/>
          </p:nvPr>
        </p:nvSpPr>
        <p:spPr>
          <a:xfrm>
            <a:off x="552695" y="1669531"/>
            <a:ext cx="10744196" cy="1814449"/>
          </a:xfrm>
        </p:spPr>
        <p:txBody>
          <a:bodyPr/>
          <a:lstStyle/>
          <a:p>
            <a:pPr>
              <a:buFontTx/>
              <a:buNone/>
            </a:pPr>
            <a:r>
              <a:rPr lang="zh-CN" altLang="zh-CN" sz="2300" b="1" dirty="0" smtClean="0"/>
              <a:t>图</a:t>
            </a:r>
            <a:r>
              <a:rPr lang="zh-CN" altLang="zh-CN" sz="2300" b="1" dirty="0"/>
              <a:t>1-11，作用于物体上同一点上的两个力，其合力也作用在该点上，至于合力的大小和方向则由以这两个力为边所构成的平行四边形的对角线来表示，如图1-11a 所示，而原来的两个力称为这个合力的分力。</a:t>
            </a:r>
          </a:p>
          <a:p>
            <a:pPr>
              <a:buFontTx/>
              <a:buNone/>
            </a:pPr>
            <a:endParaRPr lang="zh-CN" altLang="zh-CN" sz="2300" b="1" dirty="0"/>
          </a:p>
        </p:txBody>
      </p:sp>
      <p:grpSp>
        <p:nvGrpSpPr>
          <p:cNvPr id="37891" name="Group 3"/>
          <p:cNvGrpSpPr>
            <a:grpSpLocks/>
          </p:cNvGrpSpPr>
          <p:nvPr/>
        </p:nvGrpSpPr>
        <p:grpSpPr bwMode="auto">
          <a:xfrm>
            <a:off x="4375230" y="3581399"/>
            <a:ext cx="5254907" cy="2911998"/>
            <a:chOff x="0" y="0"/>
            <a:chExt cx="5694" cy="3238"/>
          </a:xfrm>
        </p:grpSpPr>
        <p:grpSp>
          <p:nvGrpSpPr>
            <p:cNvPr id="37892" name="Group 4"/>
            <p:cNvGrpSpPr>
              <a:grpSpLocks noChangeAspect="1"/>
            </p:cNvGrpSpPr>
            <p:nvPr/>
          </p:nvGrpSpPr>
          <p:grpSpPr bwMode="auto">
            <a:xfrm>
              <a:off x="0" y="0"/>
              <a:ext cx="5694" cy="2227"/>
              <a:chOff x="0" y="0"/>
              <a:chExt cx="5694" cy="2227"/>
            </a:xfrm>
          </p:grpSpPr>
          <p:pic>
            <p:nvPicPr>
              <p:cNvPr id="37893" name="Picture 5" descr="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03" cy="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descr="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0" y="84"/>
                <a:ext cx="1914" cy="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895" name="Text Box 7"/>
            <p:cNvSpPr txBox="1">
              <a:spLocks noChangeArrowheads="1"/>
            </p:cNvSpPr>
            <p:nvPr/>
          </p:nvSpPr>
          <p:spPr bwMode="auto">
            <a:xfrm>
              <a:off x="2190" y="2548"/>
              <a:ext cx="1000"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lgn="just"/>
              <a:r>
                <a:rPr lang="zh-CN" altLang="zh-CN" sz="2000" b="1" dirty="0">
                  <a:solidFill>
                    <a:srgbClr val="FF0000"/>
                  </a:solidFill>
                  <a:latin typeface="微软雅黑" panose="020B0503020204020204" pitchFamily="34" charset="-122"/>
                  <a:ea typeface="微软雅黑" panose="020B0503020204020204" pitchFamily="34" charset="-122"/>
                </a:rPr>
                <a:t>图1-11</a:t>
              </a:r>
              <a:endParaRPr lang="zh-CN" altLang="zh-CN" sz="4400" b="1" dirty="0">
                <a:solidFill>
                  <a:srgbClr val="FF0000"/>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17868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Grp="1" noChangeArrowheads="1" noChangeShapeType="1" noTextEdit="1"/>
          </p:cNvSpPr>
          <p:nvPr/>
        </p:nvSpPr>
        <p:spPr bwMode="auto">
          <a:xfrm rot="20748082">
            <a:off x="1889472" y="2401481"/>
            <a:ext cx="7039095" cy="2236133"/>
          </a:xfrm>
          <a:prstGeom prst="rect">
            <a:avLst/>
          </a:prstGeom>
        </p:spPr>
        <p:txBody>
          <a:bodyPr wrap="none" fromWordArt="1">
            <a:scene3d>
              <a:camera prst="legacyPerspectiveFront">
                <a:rot lat="20519980" lon="1080000" rev="0"/>
              </a:camera>
              <a:lightRig rig="legacyHarsh2" dir="b"/>
            </a:scene3d>
            <a:sp3d extrusionH="430200" prstMaterial="legacyMatte">
              <a:bevelT w="13500" h="13500" prst="angle"/>
              <a:bevelB w="13500" h="13500" prst="angle"/>
              <a:extrusionClr>
                <a:srgbClr val="FF6600"/>
              </a:extrusionClr>
              <a:contourClr>
                <a:schemeClr val="accent2"/>
              </a:contourClr>
            </a:sp3d>
          </a:bodyPr>
          <a:lstStyle/>
          <a:p>
            <a:pPr algn="ctr">
              <a:defRPr/>
            </a:pPr>
            <a:r>
              <a:rPr lang="en-US" altLang="zh-CN" sz="14260" kern="10" dirty="0">
                <a:ln/>
                <a:solidFill>
                  <a:srgbClr val="FF0000">
                    <a:alpha val="78038"/>
                  </a:srgbClr>
                </a:solidFill>
                <a:latin typeface="微软雅黑" panose="020B0503020204020204" pitchFamily="34" charset="-122"/>
                <a:ea typeface="微软雅黑" panose="020B0503020204020204" pitchFamily="34" charset="-122"/>
              </a:rPr>
              <a:t>The End</a:t>
            </a:r>
            <a:endParaRPr lang="zh-CN" altLang="en-US" sz="14260" kern="10" dirty="0">
              <a:ln/>
              <a:solidFill>
                <a:srgbClr val="FF0000">
                  <a:alpha val="78038"/>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3672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母版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TotalTime>
  <Words>538</Words>
  <Application>Microsoft Office PowerPoint</Application>
  <PresentationFormat>宽屏</PresentationFormat>
  <Paragraphs>20</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8</vt:i4>
      </vt:variant>
    </vt:vector>
  </HeadingPairs>
  <TitlesOfParts>
    <vt:vector size="18" baseType="lpstr">
      <vt:lpstr>Arial Unicode MS</vt:lpstr>
      <vt:lpstr>等线</vt:lpstr>
      <vt:lpstr>等线 Light</vt:lpstr>
      <vt:lpstr>宋体</vt:lpstr>
      <vt:lpstr>微软雅黑</vt:lpstr>
      <vt:lpstr>Arial</vt:lpstr>
      <vt:lpstr>Calibri</vt:lpstr>
      <vt:lpstr>Tahoma</vt:lpstr>
      <vt:lpstr>Office 主题​​</vt:lpstr>
      <vt:lpstr>母版1</vt:lpstr>
      <vt:lpstr>第二节 静力学公理</vt:lpstr>
      <vt:lpstr> 一、作用力与反作用力公理</vt:lpstr>
      <vt:lpstr> 二、二力平衡公理</vt:lpstr>
      <vt:lpstr>PowerPoint 演示文稿</vt:lpstr>
      <vt:lpstr>PowerPoint 演示文稿</vt:lpstr>
      <vt:lpstr>PowerPoint 演示文稿</vt:lpstr>
      <vt:lpstr> 四、力的平行四边形法则</vt:lpstr>
      <vt:lpstr>PowerPoint 演示文稿</vt:lpstr>
    </vt:vector>
  </TitlesOfParts>
  <Company>DoubleOX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14</cp:revision>
  <dcterms:created xsi:type="dcterms:W3CDTF">2018-05-13T13:54:11Z</dcterms:created>
  <dcterms:modified xsi:type="dcterms:W3CDTF">2018-11-02T14:46:17Z</dcterms:modified>
</cp:coreProperties>
</file>