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handoutMasterIdLst>
    <p:handoutMasterId r:id="rId16"/>
  </p:handoutMasterIdLst>
  <p:sldIdLst>
    <p:sldId id="257" r:id="rId3"/>
    <p:sldId id="261" r:id="rId4"/>
    <p:sldId id="262" r:id="rId5"/>
    <p:sldId id="263"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8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4" autoAdjust="0"/>
  </p:normalViewPr>
  <p:slideViewPr>
    <p:cSldViewPr snapToGrid="0">
      <p:cViewPr varScale="1">
        <p:scale>
          <a:sx n="83" d="100"/>
          <a:sy n="83" d="100"/>
        </p:scale>
        <p:origin x="726" y="78"/>
      </p:cViewPr>
      <p:guideLst/>
    </p:cSldViewPr>
  </p:slideViewPr>
  <p:notesTextViewPr>
    <p:cViewPr>
      <p:scale>
        <a:sx n="1" d="1"/>
        <a:sy n="1" d="1"/>
      </p:scale>
      <p:origin x="0" y="0"/>
    </p:cViewPr>
  </p:notesText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1A8228-CE69-4F9F-9A0E-DE599145465A}" type="datetimeFigureOut">
              <a:rPr lang="zh-CN" altLang="en-US" smtClean="0"/>
              <a:t>2018/11/2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74895C-62C0-4367-B0DA-E517E4F856E1}" type="slidenum">
              <a:rPr lang="zh-CN" altLang="en-US" smtClean="0"/>
              <a:t>‹#›</a:t>
            </a:fld>
            <a:endParaRPr lang="zh-CN" altLang="en-US"/>
          </a:p>
        </p:txBody>
      </p:sp>
    </p:spTree>
    <p:extLst>
      <p:ext uri="{BB962C8B-B14F-4D97-AF65-F5344CB8AC3E}">
        <p14:creationId xmlns:p14="http://schemas.microsoft.com/office/powerpoint/2010/main" val="989475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E6F6-59F3-4FB8-8971-1FF446C3BC28}" type="datetimeFigureOut">
              <a:rPr lang="zh-CN" altLang="en-US" smtClean="0"/>
              <a:t>2018/11/2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EC588-DE3F-4E44-81BF-D4F63E66DAFF}" type="slidenum">
              <a:rPr lang="zh-CN" altLang="en-US" smtClean="0"/>
              <a:t>‹#›</a:t>
            </a:fld>
            <a:endParaRPr lang="zh-CN" altLang="en-US"/>
          </a:p>
        </p:txBody>
      </p:sp>
    </p:spTree>
    <p:extLst>
      <p:ext uri="{BB962C8B-B14F-4D97-AF65-F5344CB8AC3E}">
        <p14:creationId xmlns:p14="http://schemas.microsoft.com/office/powerpoint/2010/main" val="294908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253067"/>
            <a:ext cx="9144000" cy="1538287"/>
          </a:xfrm>
        </p:spPr>
        <p:txBody>
          <a:bodyPr anchor="b">
            <a:normAutofit/>
          </a:bodyPr>
          <a:lstStyle>
            <a:lvl1pPr algn="ctr">
              <a:defRPr sz="4800" b="1">
                <a:solidFill>
                  <a:srgbClr val="FF0000"/>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310467"/>
            <a:ext cx="9144000" cy="1947333"/>
          </a:xfrm>
        </p:spPr>
        <p:txBody>
          <a:bodyPr>
            <a:normAutofit/>
          </a:bodyPr>
          <a:lstStyle>
            <a:lvl1pPr marL="0" indent="0" algn="ctr">
              <a:buNone/>
              <a:defRPr sz="2800" b="1">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lvl1pPr>
              <a:defRPr b="1">
                <a:solidFill>
                  <a:srgbClr val="FF0000"/>
                </a:solidFill>
                <a:latin typeface="微软雅黑" panose="020B0503020204020204" pitchFamily="34" charset="-122"/>
                <a:ea typeface="微软雅黑" panose="020B0503020204020204" pitchFamily="34" charset="-122"/>
              </a:defRPr>
            </a:lvl1pPr>
          </a:lstStyle>
          <a:p>
            <a:fld id="{C4766EA1-517E-4094-8277-07DA461049FF}" type="datetimeFigureOut">
              <a:rPr lang="zh-CN" altLang="en-US" smtClean="0"/>
              <a:pPr/>
              <a:t>2018/11/2</a:t>
            </a:fld>
            <a:endParaRPr lang="zh-CN" altLang="en-US" dirty="0"/>
          </a:p>
        </p:txBody>
      </p:sp>
      <p:sp>
        <p:nvSpPr>
          <p:cNvPr id="5" name="页脚占位符 4"/>
          <p:cNvSpPr>
            <a:spLocks noGrp="1"/>
          </p:cNvSpPr>
          <p:nvPr>
            <p:ph type="ftr" sz="quarter" idx="11"/>
          </p:nvPr>
        </p:nvSpPr>
        <p:spPr>
          <a:xfrm>
            <a:off x="9448800" y="76200"/>
            <a:ext cx="1879600" cy="305858"/>
          </a:xfrm>
        </p:spPr>
        <p:txBody>
          <a:bodyPr/>
          <a:lstStyle>
            <a:lvl1pPr>
              <a:defRPr sz="1800">
                <a:solidFill>
                  <a:srgbClr val="00B0F0"/>
                </a:solidFill>
              </a:defRPr>
            </a:lvl1pPr>
          </a:lstStyle>
          <a:p>
            <a:r>
              <a:rPr lang="zh-CN" altLang="en-US" b="1" dirty="0" smtClean="0">
                <a:latin typeface="微软雅黑" panose="020B0503020204020204" pitchFamily="34" charset="-122"/>
                <a:ea typeface="微软雅黑" panose="020B0503020204020204" pitchFamily="34" charset="-122"/>
              </a:rPr>
              <a:t>虾蟹增养殖技术</a:t>
            </a:r>
            <a:endParaRPr lang="zh-CN" altLang="en-US" b="1" dirty="0">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a:xfrm>
            <a:off x="11328400" y="76201"/>
            <a:ext cx="711199" cy="305858"/>
          </a:xfrm>
        </p:spPr>
        <p:txBody>
          <a:bodyPr/>
          <a:lstStyle>
            <a:lvl1pPr>
              <a:defRPr sz="1400" b="1">
                <a:latin typeface="微软雅黑" panose="020B0503020204020204" pitchFamily="34" charset="-122"/>
                <a:ea typeface="微软雅黑" panose="020B0503020204020204" pitchFamily="34" charset="-122"/>
              </a:defRPr>
            </a:lvl1pPr>
          </a:lstStyle>
          <a:p>
            <a:fld id="{9DB78BDE-CC97-4205-BFE1-A2371EE1DBB6}" type="slidenum">
              <a:rPr lang="zh-CN" altLang="en-US" smtClean="0"/>
              <a:pPr/>
              <a:t>‹#›</a:t>
            </a:fld>
            <a:endParaRPr lang="zh-CN" altLang="en-US" dirty="0"/>
          </a:p>
        </p:txBody>
      </p:sp>
    </p:spTree>
    <p:extLst>
      <p:ext uri="{BB962C8B-B14F-4D97-AF65-F5344CB8AC3E}">
        <p14:creationId xmlns:p14="http://schemas.microsoft.com/office/powerpoint/2010/main" val="14154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4766EA1-517E-4094-8277-07DA461049FF}"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191459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4766EA1-517E-4094-8277-07DA461049FF}"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2549752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五边形 8"/>
          <p:cNvSpPr/>
          <p:nvPr userDrawn="1"/>
        </p:nvSpPr>
        <p:spPr>
          <a:xfrm rot="5400000">
            <a:off x="11108498" y="-9959"/>
            <a:ext cx="677333" cy="697255"/>
          </a:xfrm>
          <a:prstGeom prst="homePlate">
            <a:avLst>
              <a:gd name="adj" fmla="val 3731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19"/>
            <a:endParaRPr lang="zh-CN" altLang="en-US" sz="1867">
              <a:solidFill>
                <a:srgbClr val="FFFFFF"/>
              </a:solidFill>
            </a:endParaRPr>
          </a:p>
        </p:txBody>
      </p:sp>
      <p:sp>
        <p:nvSpPr>
          <p:cNvPr id="10" name="TextBox 15"/>
          <p:cNvSpPr txBox="1"/>
          <p:nvPr userDrawn="1"/>
        </p:nvSpPr>
        <p:spPr>
          <a:xfrm>
            <a:off x="11089578" y="98090"/>
            <a:ext cx="712836" cy="300060"/>
          </a:xfrm>
          <a:prstGeom prst="rect">
            <a:avLst/>
          </a:prstGeom>
          <a:noFill/>
        </p:spPr>
        <p:txBody>
          <a:bodyPr wrap="square" lIns="68559" tIns="34279" rIns="68559" bIns="34279" rtlCol="0">
            <a:spAutoFit/>
          </a:bodyPr>
          <a:lstStyle/>
          <a:p>
            <a:pPr algn="ctr" defTabSz="913719"/>
            <a:fld id="{2EEF1883-7A0E-4F66-9932-E581691AD397}" type="slidenum">
              <a:rPr lang="zh-CN" altLang="en-US" sz="1500" smtClean="0">
                <a:solidFill>
                  <a:srgbClr val="FFFFFF"/>
                </a:solidFill>
                <a:latin typeface="Arial Unicode MS" pitchFamily="34" charset="-122"/>
                <a:ea typeface="Arial Unicode MS" pitchFamily="34" charset="-122"/>
                <a:cs typeface="Arial Unicode MS" pitchFamily="34" charset="-122"/>
              </a:rPr>
              <a:pPr algn="ctr" defTabSz="913719"/>
              <a:t>‹#›</a:t>
            </a:fld>
            <a:endParaRPr lang="zh-CN" altLang="en-US" sz="1467" dirty="0">
              <a:solidFill>
                <a:srgbClr val="FFFFFF"/>
              </a:solidFill>
              <a:latin typeface="Arial Unicode MS" pitchFamily="34" charset="-122"/>
              <a:ea typeface="Arial Unicode MS" pitchFamily="34" charset="-122"/>
              <a:cs typeface="Arial Unicode MS" pitchFamily="34" charset="-122"/>
            </a:endParaRPr>
          </a:p>
        </p:txBody>
      </p:sp>
      <p:sp>
        <p:nvSpPr>
          <p:cNvPr id="12" name="文本框 11"/>
          <p:cNvSpPr txBox="1"/>
          <p:nvPr userDrawn="1"/>
        </p:nvSpPr>
        <p:spPr>
          <a:xfrm>
            <a:off x="8906934" y="44203"/>
            <a:ext cx="2116666" cy="458908"/>
          </a:xfrm>
          <a:prstGeom prst="rect">
            <a:avLst/>
          </a:prstGeom>
          <a:noFill/>
        </p:spPr>
        <p:txBody>
          <a:bodyPr wrap="square" rtlCol="0">
            <a:spAutoFit/>
          </a:bodyPr>
          <a:lstStyle/>
          <a:p>
            <a:pPr algn="ctr">
              <a:lnSpc>
                <a:spcPct val="150000"/>
              </a:lnSpc>
            </a:pPr>
            <a:r>
              <a:rPr lang="zh-CN" altLang="en-US" sz="1800" b="1" smtClean="0">
                <a:solidFill>
                  <a:srgbClr val="3487EC"/>
                </a:solidFill>
                <a:latin typeface="微软雅黑" panose="020B0503020204020204" pitchFamily="34" charset="-122"/>
                <a:ea typeface="微软雅黑" panose="020B0503020204020204" pitchFamily="34" charset="-122"/>
              </a:rPr>
              <a:t>建筑力学</a:t>
            </a:r>
            <a:endParaRPr lang="zh-CN" altLang="en-US" sz="1800" b="1" dirty="0">
              <a:solidFill>
                <a:srgbClr val="3487EC"/>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3" y="229719"/>
            <a:ext cx="982639" cy="466319"/>
          </a:xfrm>
          <a:prstGeom prst="rect">
            <a:avLst/>
          </a:prstGeom>
          <a:solidFill>
            <a:srgbClr val="1C8CA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6" name="标题占位符 1"/>
          <p:cNvSpPr>
            <a:spLocks noGrp="1"/>
          </p:cNvSpPr>
          <p:nvPr>
            <p:ph type="title"/>
          </p:nvPr>
        </p:nvSpPr>
        <p:spPr>
          <a:xfrm>
            <a:off x="534955" y="705919"/>
            <a:ext cx="10972800" cy="1143000"/>
          </a:xfrm>
          <a:prstGeom prst="rect">
            <a:avLst/>
          </a:prstGeom>
        </p:spPr>
        <p:txBody>
          <a:bodyPr vert="horz" lIns="91440" tIns="45720" rIns="91440" bIns="45720" rtlCol="0" anchor="ctr">
            <a:normAutofit/>
          </a:bodyPr>
          <a:lstStyle>
            <a:lvl1pPr algn="ctr">
              <a:defRPr sz="27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7" name="文本占位符 2"/>
          <p:cNvSpPr>
            <a:spLocks noGrp="1"/>
          </p:cNvSpPr>
          <p:nvPr>
            <p:ph idx="1"/>
          </p:nvPr>
        </p:nvSpPr>
        <p:spPr>
          <a:xfrm>
            <a:off x="609600" y="1891005"/>
            <a:ext cx="10972800" cy="4445519"/>
          </a:xfrm>
          <a:prstGeom prst="rect">
            <a:avLst/>
          </a:prstGeom>
        </p:spPr>
        <p:txBody>
          <a:bodyPr vert="horz" lIns="91440" tIns="45720" rIns="91440" bIns="45720" rtlCol="0">
            <a:normAutofit/>
          </a:bodyPr>
          <a:lstStyle>
            <a:lvl1pPr marL="0" indent="297000">
              <a:lnSpc>
                <a:spcPct val="150000"/>
              </a:lnSpc>
              <a:spcBef>
                <a:spcPts val="0"/>
              </a:spcBef>
              <a:defRPr b="1">
                <a:latin typeface="微软雅黑" panose="020B0503020204020204" pitchFamily="34" charset="-122"/>
                <a:ea typeface="微软雅黑" panose="020B0503020204020204" pitchFamily="34" charset="-122"/>
              </a:defRPr>
            </a:lvl1pPr>
            <a:lvl2pPr marL="0" indent="297000">
              <a:lnSpc>
                <a:spcPct val="150000"/>
              </a:lnSpc>
              <a:spcBef>
                <a:spcPts val="0"/>
              </a:spcBef>
              <a:defRPr b="1">
                <a:latin typeface="微软雅黑" panose="020B0503020204020204" pitchFamily="34" charset="-122"/>
                <a:ea typeface="微软雅黑" panose="020B0503020204020204" pitchFamily="34" charset="-122"/>
              </a:defRPr>
            </a:lvl2pPr>
            <a:lvl3pPr marL="0" indent="297000">
              <a:lnSpc>
                <a:spcPct val="150000"/>
              </a:lnSpc>
              <a:spcBef>
                <a:spcPts val="0"/>
              </a:spcBef>
              <a:defRPr b="1">
                <a:latin typeface="微软雅黑" panose="020B0503020204020204" pitchFamily="34" charset="-122"/>
                <a:ea typeface="微软雅黑" panose="020B0503020204020204" pitchFamily="34" charset="-122"/>
              </a:defRPr>
            </a:lvl3pPr>
            <a:lvl4pPr marL="0" indent="297000">
              <a:lnSpc>
                <a:spcPct val="150000"/>
              </a:lnSpc>
              <a:spcBef>
                <a:spcPts val="0"/>
              </a:spcBef>
              <a:defRPr b="1">
                <a:latin typeface="微软雅黑" panose="020B0503020204020204" pitchFamily="34" charset="-122"/>
                <a:ea typeface="微软雅黑" panose="020B0503020204020204" pitchFamily="34" charset="-122"/>
              </a:defRPr>
            </a:lvl4pPr>
            <a:lvl5pPr marL="0" indent="297000">
              <a:lnSpc>
                <a:spcPct val="150000"/>
              </a:lnSpc>
              <a:spcBef>
                <a:spcPts val="0"/>
              </a:spcBef>
              <a:defRPr b="1">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48773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50"/>
                                        <p:tgtEl>
                                          <p:spTgt spid="10"/>
                                        </p:tgtEl>
                                      </p:cBhvr>
                                    </p:animEffect>
                                    <p:anim calcmode="lin" valueType="num">
                                      <p:cBhvr>
                                        <p:cTn id="8" dur="350" fill="hold"/>
                                        <p:tgtEl>
                                          <p:spTgt spid="10"/>
                                        </p:tgtEl>
                                        <p:attrNameLst>
                                          <p:attrName>ppt_x</p:attrName>
                                        </p:attrNameLst>
                                      </p:cBhvr>
                                      <p:tavLst>
                                        <p:tav tm="0">
                                          <p:val>
                                            <p:strVal val="#ppt_x"/>
                                          </p:val>
                                        </p:tav>
                                        <p:tav tm="100000">
                                          <p:val>
                                            <p:strVal val="#ppt_x"/>
                                          </p:val>
                                        </p:tav>
                                      </p:tavLst>
                                    </p:anim>
                                    <p:anim calcmode="lin" valueType="num">
                                      <p:cBhvr>
                                        <p:cTn id="9" dur="35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50"/>
                                        <p:tgtEl>
                                          <p:spTgt spid="9"/>
                                        </p:tgtEl>
                                      </p:cBhvr>
                                    </p:animEffect>
                                    <p:anim calcmode="lin" valueType="num">
                                      <p:cBhvr>
                                        <p:cTn id="13" dur="350" fill="hold"/>
                                        <p:tgtEl>
                                          <p:spTgt spid="9"/>
                                        </p:tgtEl>
                                        <p:attrNameLst>
                                          <p:attrName>ppt_x</p:attrName>
                                        </p:attrNameLst>
                                      </p:cBhvr>
                                      <p:tavLst>
                                        <p:tav tm="0">
                                          <p:val>
                                            <p:strVal val="#ppt_x"/>
                                          </p:val>
                                        </p:tav>
                                        <p:tav tm="100000">
                                          <p:val>
                                            <p:strVal val="#ppt_x"/>
                                          </p:val>
                                        </p:tav>
                                      </p:tavLst>
                                    </p:anim>
                                    <p:anim calcmode="lin" valueType="num">
                                      <p:cBhvr>
                                        <p:cTn id="14" dur="3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首页">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749833"/>
            <a:ext cx="9144000" cy="926567"/>
          </a:xfrm>
        </p:spPr>
        <p:txBody>
          <a:bodyPr anchor="b">
            <a:normAutofit/>
          </a:bodyPr>
          <a:lstStyle>
            <a:lvl1pPr algn="ctr">
              <a:defRPr sz="44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2362200"/>
            <a:ext cx="9144000" cy="28956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2018/11/2</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r>
              <a:rPr lang="en-US" altLang="zh-CN" dirty="0" smtClean="0"/>
              <a:t>2</a:t>
            </a:r>
            <a:endParaRPr lang="zh-CN" altLang="en-US" dirty="0"/>
          </a:p>
        </p:txBody>
      </p:sp>
    </p:spTree>
    <p:extLst>
      <p:ext uri="{BB962C8B-B14F-4D97-AF65-F5344CB8AC3E}">
        <p14:creationId xmlns:p14="http://schemas.microsoft.com/office/powerpoint/2010/main" val="4203632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9" name="五边形 8"/>
          <p:cNvSpPr/>
          <p:nvPr userDrawn="1"/>
        </p:nvSpPr>
        <p:spPr>
          <a:xfrm rot="5400000">
            <a:off x="11108498" y="-9959"/>
            <a:ext cx="677333" cy="697255"/>
          </a:xfrm>
          <a:prstGeom prst="homePlate">
            <a:avLst>
              <a:gd name="adj" fmla="val 3731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19"/>
            <a:endParaRPr lang="zh-CN" altLang="en-US" sz="1867">
              <a:solidFill>
                <a:srgbClr val="FFFFFF"/>
              </a:solidFill>
            </a:endParaRPr>
          </a:p>
        </p:txBody>
      </p:sp>
      <p:sp>
        <p:nvSpPr>
          <p:cNvPr id="10" name="TextBox 15"/>
          <p:cNvSpPr txBox="1"/>
          <p:nvPr userDrawn="1"/>
        </p:nvSpPr>
        <p:spPr>
          <a:xfrm>
            <a:off x="11089578" y="98090"/>
            <a:ext cx="712836" cy="300060"/>
          </a:xfrm>
          <a:prstGeom prst="rect">
            <a:avLst/>
          </a:prstGeom>
          <a:noFill/>
        </p:spPr>
        <p:txBody>
          <a:bodyPr wrap="square" lIns="68559" tIns="34279" rIns="68559" bIns="34279" rtlCol="0">
            <a:spAutoFit/>
          </a:bodyPr>
          <a:lstStyle/>
          <a:p>
            <a:pPr algn="ctr" defTabSz="913719"/>
            <a:fld id="{2EEF1883-7A0E-4F66-9932-E581691AD397}" type="slidenum">
              <a:rPr lang="zh-CN" altLang="en-US" sz="1500" smtClean="0">
                <a:solidFill>
                  <a:srgbClr val="FFFFFF"/>
                </a:solidFill>
                <a:latin typeface="Arial Unicode MS" pitchFamily="34" charset="-122"/>
                <a:ea typeface="Arial Unicode MS" pitchFamily="34" charset="-122"/>
                <a:cs typeface="Arial Unicode MS" pitchFamily="34" charset="-122"/>
              </a:rPr>
              <a:pPr algn="ctr" defTabSz="913719"/>
              <a:t>‹#›</a:t>
            </a:fld>
            <a:endParaRPr lang="zh-CN" altLang="en-US" sz="1467" dirty="0">
              <a:solidFill>
                <a:srgbClr val="FFFFFF"/>
              </a:solidFill>
              <a:latin typeface="Arial Unicode MS" pitchFamily="34" charset="-122"/>
              <a:ea typeface="Arial Unicode MS" pitchFamily="34" charset="-122"/>
              <a:cs typeface="Arial Unicode MS" pitchFamily="34" charset="-122"/>
            </a:endParaRPr>
          </a:p>
        </p:txBody>
      </p:sp>
      <p:sp>
        <p:nvSpPr>
          <p:cNvPr id="12" name="文本框 11"/>
          <p:cNvSpPr txBox="1"/>
          <p:nvPr userDrawn="1"/>
        </p:nvSpPr>
        <p:spPr>
          <a:xfrm>
            <a:off x="8306392" y="149496"/>
            <a:ext cx="3191151" cy="307777"/>
          </a:xfrm>
          <a:prstGeom prst="rect">
            <a:avLst/>
          </a:prstGeom>
          <a:noFill/>
        </p:spPr>
        <p:txBody>
          <a:bodyPr wrap="square" rtlCol="0">
            <a:spAutoFit/>
          </a:bodyPr>
          <a:lstStyle/>
          <a:p>
            <a:pPr algn="ctr"/>
            <a:r>
              <a:rPr lang="zh-CN" altLang="en-US" sz="1400" b="1" dirty="0" smtClean="0">
                <a:solidFill>
                  <a:srgbClr val="1C8CA1"/>
                </a:solidFill>
                <a:ea typeface="微软雅黑" pitchFamily="34" charset="-122"/>
              </a:rPr>
              <a:t>中国</a:t>
            </a:r>
            <a:r>
              <a:rPr lang="en-US" altLang="zh-CN" sz="1400" b="1" dirty="0" smtClean="0">
                <a:solidFill>
                  <a:srgbClr val="1C8CA1"/>
                </a:solidFill>
                <a:ea typeface="微软雅黑" pitchFamily="34" charset="-122"/>
              </a:rPr>
              <a:t>——</a:t>
            </a:r>
            <a:r>
              <a:rPr lang="zh-CN" altLang="en-US" sz="1400" b="1" dirty="0" smtClean="0">
                <a:solidFill>
                  <a:srgbClr val="1C8CA1"/>
                </a:solidFill>
                <a:ea typeface="微软雅黑" pitchFamily="34" charset="-122"/>
              </a:rPr>
              <a:t>对虾养殖现状</a:t>
            </a:r>
            <a:endParaRPr lang="zh-CN" altLang="en-US" sz="1400" b="1" dirty="0">
              <a:solidFill>
                <a:srgbClr val="1C8CA1"/>
              </a:solidFill>
              <a:ea typeface="微软雅黑" pitchFamily="34" charset="-122"/>
            </a:endParaRPr>
          </a:p>
        </p:txBody>
      </p:sp>
      <p:sp>
        <p:nvSpPr>
          <p:cNvPr id="8" name="矩形 7"/>
          <p:cNvSpPr/>
          <p:nvPr userDrawn="1"/>
        </p:nvSpPr>
        <p:spPr>
          <a:xfrm>
            <a:off x="3" y="229719"/>
            <a:ext cx="982639" cy="466319"/>
          </a:xfrm>
          <a:prstGeom prst="rect">
            <a:avLst/>
          </a:prstGeom>
          <a:solidFill>
            <a:srgbClr val="1C8CA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6" name="标题占位符 1"/>
          <p:cNvSpPr>
            <a:spLocks noGrp="1"/>
          </p:cNvSpPr>
          <p:nvPr>
            <p:ph type="title"/>
          </p:nvPr>
        </p:nvSpPr>
        <p:spPr>
          <a:xfrm>
            <a:off x="534955" y="705919"/>
            <a:ext cx="10972800" cy="1143000"/>
          </a:xfrm>
          <a:prstGeom prst="rect">
            <a:avLst/>
          </a:prstGeom>
        </p:spPr>
        <p:txBody>
          <a:bodyPr vert="horz" lIns="91440" tIns="45720" rIns="91440" bIns="45720" rtlCol="0" anchor="ctr">
            <a:normAutofit/>
          </a:bodyPr>
          <a:lstStyle>
            <a:lvl1pPr algn="ctr">
              <a:defRPr sz="27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7" name="文本占位符 2"/>
          <p:cNvSpPr>
            <a:spLocks noGrp="1"/>
          </p:cNvSpPr>
          <p:nvPr>
            <p:ph idx="1"/>
          </p:nvPr>
        </p:nvSpPr>
        <p:spPr>
          <a:xfrm>
            <a:off x="609600" y="1891005"/>
            <a:ext cx="10972800" cy="4445519"/>
          </a:xfrm>
          <a:prstGeom prst="rect">
            <a:avLst/>
          </a:prstGeom>
        </p:spPr>
        <p:txBody>
          <a:bodyPr vert="horz" lIns="91440" tIns="45720" rIns="91440" bIns="45720" rtlCol="0">
            <a:normAutofit/>
          </a:bodyPr>
          <a:lstStyle>
            <a:lvl1pPr marL="0" indent="297000">
              <a:lnSpc>
                <a:spcPct val="150000"/>
              </a:lnSpc>
              <a:spcBef>
                <a:spcPts val="0"/>
              </a:spcBef>
              <a:defRPr b="1">
                <a:latin typeface="微软雅黑" panose="020B0503020204020204" pitchFamily="34" charset="-122"/>
                <a:ea typeface="微软雅黑" panose="020B0503020204020204" pitchFamily="34" charset="-122"/>
              </a:defRPr>
            </a:lvl1pPr>
            <a:lvl2pPr marL="0" indent="297000">
              <a:lnSpc>
                <a:spcPct val="150000"/>
              </a:lnSpc>
              <a:spcBef>
                <a:spcPts val="0"/>
              </a:spcBef>
              <a:defRPr b="1">
                <a:latin typeface="微软雅黑" panose="020B0503020204020204" pitchFamily="34" charset="-122"/>
                <a:ea typeface="微软雅黑" panose="020B0503020204020204" pitchFamily="34" charset="-122"/>
              </a:defRPr>
            </a:lvl2pPr>
            <a:lvl3pPr marL="0" indent="297000">
              <a:lnSpc>
                <a:spcPct val="150000"/>
              </a:lnSpc>
              <a:spcBef>
                <a:spcPts val="0"/>
              </a:spcBef>
              <a:defRPr b="1">
                <a:latin typeface="微软雅黑" panose="020B0503020204020204" pitchFamily="34" charset="-122"/>
                <a:ea typeface="微软雅黑" panose="020B0503020204020204" pitchFamily="34" charset="-122"/>
              </a:defRPr>
            </a:lvl3pPr>
            <a:lvl4pPr marL="0" indent="297000">
              <a:lnSpc>
                <a:spcPct val="150000"/>
              </a:lnSpc>
              <a:spcBef>
                <a:spcPts val="0"/>
              </a:spcBef>
              <a:defRPr b="1">
                <a:latin typeface="微软雅黑" panose="020B0503020204020204" pitchFamily="34" charset="-122"/>
                <a:ea typeface="微软雅黑" panose="020B0503020204020204" pitchFamily="34" charset="-122"/>
              </a:defRPr>
            </a:lvl4pPr>
            <a:lvl5pPr marL="0" indent="297000">
              <a:lnSpc>
                <a:spcPct val="150000"/>
              </a:lnSpc>
              <a:spcBef>
                <a:spcPts val="0"/>
              </a:spcBef>
              <a:defRPr b="1">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62480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50"/>
                                        <p:tgtEl>
                                          <p:spTgt spid="10"/>
                                        </p:tgtEl>
                                      </p:cBhvr>
                                    </p:animEffect>
                                    <p:anim calcmode="lin" valueType="num">
                                      <p:cBhvr>
                                        <p:cTn id="8" dur="350" fill="hold"/>
                                        <p:tgtEl>
                                          <p:spTgt spid="10"/>
                                        </p:tgtEl>
                                        <p:attrNameLst>
                                          <p:attrName>ppt_x</p:attrName>
                                        </p:attrNameLst>
                                      </p:cBhvr>
                                      <p:tavLst>
                                        <p:tav tm="0">
                                          <p:val>
                                            <p:strVal val="#ppt_x"/>
                                          </p:val>
                                        </p:tav>
                                        <p:tav tm="100000">
                                          <p:val>
                                            <p:strVal val="#ppt_x"/>
                                          </p:val>
                                        </p:tav>
                                      </p:tavLst>
                                    </p:anim>
                                    <p:anim calcmode="lin" valueType="num">
                                      <p:cBhvr>
                                        <p:cTn id="9" dur="35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50"/>
                                        <p:tgtEl>
                                          <p:spTgt spid="9"/>
                                        </p:tgtEl>
                                      </p:cBhvr>
                                    </p:animEffect>
                                    <p:anim calcmode="lin" valueType="num">
                                      <p:cBhvr>
                                        <p:cTn id="13" dur="350" fill="hold"/>
                                        <p:tgtEl>
                                          <p:spTgt spid="9"/>
                                        </p:tgtEl>
                                        <p:attrNameLst>
                                          <p:attrName>ppt_x</p:attrName>
                                        </p:attrNameLst>
                                      </p:cBhvr>
                                      <p:tavLst>
                                        <p:tav tm="0">
                                          <p:val>
                                            <p:strVal val="#ppt_x"/>
                                          </p:val>
                                        </p:tav>
                                        <p:tav tm="100000">
                                          <p:val>
                                            <p:strVal val="#ppt_x"/>
                                          </p:val>
                                        </p:tav>
                                      </p:tavLst>
                                    </p:anim>
                                    <p:anim calcmode="lin" valueType="num">
                                      <p:cBhvr>
                                        <p:cTn id="14" dur="3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6CAEF1-0B6E-4C36-9D04-803C1FF1FC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50DC60-F6D8-4565-9393-EEBD33C6A61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7B47D969-7E47-4DA5-9833-40F6B44D7397}"/>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689A03E9-5C6B-41BA-8191-7BD8CFA8EB59}"/>
              </a:ext>
            </a:extLst>
          </p:cNvPr>
          <p:cNvSpPr>
            <a:spLocks noGrp="1" noChangeArrowheads="1"/>
          </p:cNvSpPr>
          <p:nvPr>
            <p:ph type="sldNum" sz="quarter" idx="11"/>
          </p:nvPr>
        </p:nvSpPr>
        <p:spPr>
          <a:ln/>
        </p:spPr>
        <p:txBody>
          <a:bodyPr/>
          <a:lstStyle>
            <a:lvl1pPr>
              <a:defRPr/>
            </a:lvl1pPr>
          </a:lstStyle>
          <a:p>
            <a:pPr>
              <a:defRPr/>
            </a:pPr>
            <a:fld id="{87793700-8BED-410C-9C02-E350547825D2}" type="slidenum">
              <a:rPr lang="en-US" altLang="zh-CN"/>
              <a:pPr>
                <a:defRPr/>
              </a:pPr>
              <a:t>‹#›</a:t>
            </a:fld>
            <a:endParaRPr lang="en-US" altLang="zh-CN"/>
          </a:p>
        </p:txBody>
      </p:sp>
      <p:sp>
        <p:nvSpPr>
          <p:cNvPr id="6" name="Rectangle 16">
            <a:extLst>
              <a:ext uri="{FF2B5EF4-FFF2-40B4-BE49-F238E27FC236}">
                <a16:creationId xmlns:a16="http://schemas.microsoft.com/office/drawing/2014/main" id="{92602773-E6E5-437A-BA88-95B71A5B65CD}"/>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52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4766EA1-517E-4094-8277-07DA461049FF}"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401944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C4766EA1-517E-4094-8277-07DA461049FF}"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184101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4766EA1-517E-4094-8277-07DA461049FF}" type="datetimeFigureOut">
              <a:rPr lang="zh-CN" altLang="en-US" smtClean="0"/>
              <a:t>2018/11/2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5773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4766EA1-517E-4094-8277-07DA461049FF}" type="datetimeFigureOut">
              <a:rPr lang="zh-CN" altLang="en-US" smtClean="0"/>
              <a:t>2018/11/2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155024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4766EA1-517E-4094-8277-07DA461049FF}" type="datetimeFigureOut">
              <a:rPr lang="zh-CN" altLang="en-US" smtClean="0"/>
              <a:t>2018/11/2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163448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766EA1-517E-4094-8277-07DA461049FF}" type="datetimeFigureOut">
              <a:rPr lang="zh-CN" altLang="en-US" smtClean="0"/>
              <a:t>2018/11/2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107153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4766EA1-517E-4094-8277-07DA461049FF}" type="datetimeFigureOut">
              <a:rPr lang="zh-CN" altLang="en-US" smtClean="0"/>
              <a:t>2018/11/2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389235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4766EA1-517E-4094-8277-07DA461049FF}" type="datetimeFigureOut">
              <a:rPr lang="zh-CN" altLang="en-US" smtClean="0"/>
              <a:t>2018/11/2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372251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66EA1-517E-4094-8277-07DA461049FF}" type="datetimeFigureOut">
              <a:rPr lang="zh-CN" altLang="en-US" smtClean="0"/>
              <a:t>2018/11/2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78BDE-CC97-4205-BFE1-A2371EE1DBB6}" type="slidenum">
              <a:rPr lang="zh-CN" altLang="en-US" smtClean="0"/>
              <a:t>‹#›</a:t>
            </a:fld>
            <a:endParaRPr lang="zh-CN" altLang="en-US"/>
          </a:p>
        </p:txBody>
      </p:sp>
    </p:spTree>
    <p:extLst>
      <p:ext uri="{BB962C8B-B14F-4D97-AF65-F5344CB8AC3E}">
        <p14:creationId xmlns:p14="http://schemas.microsoft.com/office/powerpoint/2010/main" val="3981724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10092"/>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2187574"/>
            <a:ext cx="10515600" cy="3933826"/>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63DD89-DA72-4956-8961-85B6562EBFBE}" type="datetimeFigureOut">
              <a:rPr lang="zh-CN" altLang="en-US" smtClean="0"/>
              <a:pPr/>
              <a:t>2018/11/2</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val="31032847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ctr" defTabSz="685800" rtl="0" eaLnBrk="1" latinLnBrk="0" hangingPunct="1">
        <a:lnSpc>
          <a:spcPct val="90000"/>
        </a:lnSpc>
        <a:spcBef>
          <a:spcPct val="0"/>
        </a:spcBef>
        <a:buNone/>
        <a:defRPr sz="33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7000" indent="29700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1pPr>
      <a:lvl2pPr marL="27000" indent="29700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2pPr>
      <a:lvl3pPr marL="27000" indent="29700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3pPr>
      <a:lvl4pPr marL="27000" indent="29700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4pPr>
      <a:lvl5pPr marL="27000" indent="297000" algn="l" defTabSz="685800" rtl="0" eaLnBrk="1" latinLnBrk="0" hangingPunct="1">
        <a:lnSpc>
          <a:spcPct val="150000"/>
        </a:lnSpc>
        <a:spcBef>
          <a:spcPts val="0"/>
        </a:spcBef>
        <a:buFont typeface="Arial" panose="020B0604020202020204" pitchFamily="34" charset="0"/>
        <a:buChar char="•"/>
        <a:defRPr sz="1500" b="1" kern="120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1752600" y="1371600"/>
            <a:ext cx="9157734" cy="1219200"/>
          </a:xfrm>
        </p:spPr>
        <p:txBody>
          <a:bodyPr>
            <a:normAutofit/>
          </a:bodyPr>
          <a:lstStyle/>
          <a:p>
            <a:r>
              <a:rPr lang="zh-CN" altLang="zh-CN" sz="5400" dirty="0"/>
              <a:t>第一章       静力学基础</a:t>
            </a:r>
            <a:endParaRPr lang="en-US" altLang="zh-CN" sz="5400" dirty="0"/>
          </a:p>
        </p:txBody>
      </p:sp>
      <p:sp>
        <p:nvSpPr>
          <p:cNvPr id="3077" name="Rectangle 5"/>
          <p:cNvSpPr>
            <a:spLocks noGrp="1" noRot="1" noChangeArrowheads="1"/>
          </p:cNvSpPr>
          <p:nvPr>
            <p:ph idx="1"/>
          </p:nvPr>
        </p:nvSpPr>
        <p:spPr>
          <a:xfrm>
            <a:off x="3276600" y="3124200"/>
            <a:ext cx="6172200" cy="2286000"/>
          </a:xfrm>
        </p:spPr>
        <p:txBody>
          <a:bodyPr>
            <a:noAutofit/>
          </a:bodyPr>
          <a:lstStyle/>
          <a:p>
            <a:pPr indent="0" algn="ctr">
              <a:buNone/>
            </a:pPr>
            <a:r>
              <a:rPr lang="zh-CN" altLang="zh-CN" sz="2400" dirty="0"/>
              <a:t>第一节  基本概念</a:t>
            </a:r>
          </a:p>
          <a:p>
            <a:pPr indent="0" algn="ctr">
              <a:buNone/>
            </a:pPr>
            <a:endParaRPr lang="en-US" altLang="zh-CN" sz="2400" dirty="0">
              <a:solidFill>
                <a:srgbClr val="0000FF"/>
              </a:solidFill>
            </a:endParaRPr>
          </a:p>
        </p:txBody>
      </p:sp>
    </p:spTree>
    <p:extLst>
      <p:ext uri="{BB962C8B-B14F-4D97-AF65-F5344CB8AC3E}">
        <p14:creationId xmlns:p14="http://schemas.microsoft.com/office/powerpoint/2010/main" val="19257418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532435" y="949125"/>
            <a:ext cx="11049965" cy="5387400"/>
          </a:xfrm>
        </p:spPr>
        <p:txBody>
          <a:bodyPr>
            <a:normAutofit/>
          </a:bodyPr>
          <a:lstStyle/>
          <a:p>
            <a:pPr>
              <a:buFontTx/>
              <a:buNone/>
            </a:pPr>
            <a:r>
              <a:rPr lang="zh-CN" altLang="zh-CN" dirty="0" smtClean="0"/>
              <a:t>在</a:t>
            </a:r>
            <a:r>
              <a:rPr lang="zh-CN" altLang="zh-CN" dirty="0"/>
              <a:t>计算简图上，均简化为作用于杆件轴线上的分布线荷载、集中荷载、集中力偶，并且认为这些荷载的大小、方向和作用位置是不随时间变化的，或者虽然有变化但极其缓慢，使结构不至于产生显著的运动（如吊车荷载、风荷载等），这类荷载称为</a:t>
            </a:r>
            <a:r>
              <a:rPr lang="zh-CN" altLang="zh-CN" b="1" dirty="0"/>
              <a:t>静荷载</a:t>
            </a:r>
            <a:r>
              <a:rPr lang="zh-CN" altLang="zh-CN" dirty="0"/>
              <a:t>。如果荷载的大小、方向或作用位置变化剧烈，能引起结构明显的运动或振动（如打桩机的冲击荷载等），这类荷载则称为</a:t>
            </a:r>
            <a:r>
              <a:rPr lang="zh-CN" altLang="zh-CN" b="1" dirty="0"/>
              <a:t>动力荷载</a:t>
            </a:r>
            <a:r>
              <a:rPr lang="zh-CN" altLang="zh-CN" dirty="0"/>
              <a:t>。本课程讨论的主要是静力荷载。</a:t>
            </a:r>
          </a:p>
        </p:txBody>
      </p:sp>
    </p:spTree>
    <p:extLst>
      <p:ext uri="{BB962C8B-B14F-4D97-AF65-F5344CB8AC3E}">
        <p14:creationId xmlns:p14="http://schemas.microsoft.com/office/powerpoint/2010/main" val="322145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dirty="0">
                <a:solidFill>
                  <a:srgbClr val="FF0000"/>
                </a:solidFill>
              </a:rPr>
              <a:t>四、</a:t>
            </a:r>
            <a:r>
              <a:rPr lang="zh-CN" altLang="zh-CN" sz="3600" dirty="0" smtClean="0">
                <a:solidFill>
                  <a:srgbClr val="FF0000"/>
                </a:solidFill>
              </a:rPr>
              <a:t>刚体</a:t>
            </a:r>
            <a:endParaRPr lang="zh-CN" altLang="en-US" sz="3200" dirty="0">
              <a:solidFill>
                <a:srgbClr val="FF0000"/>
              </a:solidFill>
            </a:endParaRPr>
          </a:p>
        </p:txBody>
      </p:sp>
      <p:sp>
        <p:nvSpPr>
          <p:cNvPr id="31746" name="Rectangle 2"/>
          <p:cNvSpPr>
            <a:spLocks noGrp="1" noChangeArrowheads="1"/>
          </p:cNvSpPr>
          <p:nvPr>
            <p:ph idx="1"/>
          </p:nvPr>
        </p:nvSpPr>
        <p:spPr/>
        <p:txBody>
          <a:bodyPr/>
          <a:lstStyle/>
          <a:p>
            <a:pPr>
              <a:buFontTx/>
              <a:buNone/>
            </a:pPr>
            <a:r>
              <a:rPr lang="zh-CN" altLang="zh-CN" sz="2400" dirty="0" smtClean="0"/>
              <a:t>所谓</a:t>
            </a:r>
            <a:r>
              <a:rPr lang="zh-CN" altLang="zh-CN" sz="2400" b="1" dirty="0"/>
              <a:t>刚体</a:t>
            </a:r>
            <a:r>
              <a:rPr lang="zh-CN" altLang="zh-CN" sz="2400" dirty="0"/>
              <a:t>，就是指在受力情况下保持其几何形状和尺寸不变的物体，亦即受力后物体内部任意两点之间的距离保持不变的物体。显然，这只是一个理想化了的模型，实际上并不存在这样的物体。这种抽象简化的方法，虽然在研究许多问题时是必要的，而且也是许可的，但它是有条件的。值得庆幸的是，在许多情况下，物体变形都很小，将它们忽略不计，对研究结果无明显影响。实际建筑中构件的变形通常是非常微小的，在许多情况下，可以忽略不计。例如一根梁，当其受力弯曲时，由于变形微小，支点之间距离（跨度）的变化量也很小，从而在求支座约束力时可按跨度不变的情况来考虑。</a:t>
            </a:r>
          </a:p>
        </p:txBody>
      </p:sp>
    </p:spTree>
    <p:extLst>
      <p:ext uri="{BB962C8B-B14F-4D97-AF65-F5344CB8AC3E}">
        <p14:creationId xmlns:p14="http://schemas.microsoft.com/office/powerpoint/2010/main" val="337866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Grp="1" noChangeArrowheads="1" noChangeShapeType="1" noTextEdit="1"/>
          </p:cNvSpPr>
          <p:nvPr/>
        </p:nvSpPr>
        <p:spPr bwMode="auto">
          <a:xfrm rot="20748082">
            <a:off x="1889472" y="2401481"/>
            <a:ext cx="7039095" cy="2236133"/>
          </a:xfrm>
          <a:prstGeom prst="rect">
            <a:avLst/>
          </a:prstGeom>
        </p:spPr>
        <p:txBody>
          <a:bodyPr wrap="none" fromWordArt="1">
            <a:scene3d>
              <a:camera prst="legacyPerspectiveFront">
                <a:rot lat="20519980" lon="1080000" rev="0"/>
              </a:camera>
              <a:lightRig rig="legacyHarsh2" dir="b"/>
            </a:scene3d>
            <a:sp3d extrusionH="430200" prstMaterial="legacyMatte">
              <a:bevelT w="13500" h="13500" prst="angle"/>
              <a:bevelB w="13500" h="13500" prst="angle"/>
              <a:extrusionClr>
                <a:srgbClr val="FF6600"/>
              </a:extrusionClr>
              <a:contourClr>
                <a:schemeClr val="accent2"/>
              </a:contourClr>
            </a:sp3d>
          </a:bodyPr>
          <a:lstStyle/>
          <a:p>
            <a:pPr algn="ctr">
              <a:defRPr/>
            </a:pPr>
            <a:r>
              <a:rPr lang="en-US" altLang="zh-CN" sz="14260" kern="10" dirty="0">
                <a:ln/>
                <a:solidFill>
                  <a:srgbClr val="FF0000">
                    <a:alpha val="78038"/>
                  </a:srgbClr>
                </a:solidFill>
                <a:latin typeface="微软雅黑" panose="020B0503020204020204" pitchFamily="34" charset="-122"/>
                <a:ea typeface="微软雅黑" panose="020B0503020204020204" pitchFamily="34" charset="-122"/>
              </a:rPr>
              <a:t>The End</a:t>
            </a:r>
            <a:endParaRPr lang="zh-CN" altLang="en-US" sz="14260" kern="10" dirty="0">
              <a:ln/>
              <a:solidFill>
                <a:srgbClr val="FF0000">
                  <a:alpha val="78038"/>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89759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zh-CN" altLang="zh-CN" b="1" dirty="0"/>
              <a:t>第一节  基本概念</a:t>
            </a:r>
          </a:p>
        </p:txBody>
      </p:sp>
      <p:sp>
        <p:nvSpPr>
          <p:cNvPr id="22531" name="Rectangle 3"/>
          <p:cNvSpPr>
            <a:spLocks noGrp="1" noChangeArrowheads="1"/>
          </p:cNvSpPr>
          <p:nvPr>
            <p:ph idx="1"/>
          </p:nvPr>
        </p:nvSpPr>
        <p:spPr/>
        <p:txBody>
          <a:bodyPr/>
          <a:lstStyle/>
          <a:p>
            <a:pPr algn="ctr">
              <a:buFontTx/>
              <a:buNone/>
            </a:pPr>
            <a:r>
              <a:rPr lang="zh-CN" altLang="zh-CN" b="1" dirty="0" smtClean="0"/>
              <a:t>一</a:t>
            </a:r>
            <a:r>
              <a:rPr lang="zh-CN" altLang="zh-CN" b="1" dirty="0"/>
              <a:t>、力</a:t>
            </a:r>
          </a:p>
          <a:p>
            <a:pPr>
              <a:buFontTx/>
              <a:buNone/>
            </a:pPr>
            <a:r>
              <a:rPr lang="zh-CN" altLang="zh-CN" dirty="0"/>
              <a:t>        1.力的定义</a:t>
            </a:r>
          </a:p>
          <a:p>
            <a:pPr>
              <a:buFontTx/>
              <a:buNone/>
            </a:pPr>
            <a:r>
              <a:rPr lang="zh-CN" altLang="zh-CN" b="1" dirty="0"/>
              <a:t>        力是物体之间相互的机械作用。</a:t>
            </a:r>
            <a:r>
              <a:rPr lang="zh-CN" altLang="zh-CN" dirty="0"/>
              <a:t>由于力的作用，物体的机械运动状态将发生改变，同时还引起物体产生变形。前者称为力的</a:t>
            </a:r>
            <a:r>
              <a:rPr lang="zh-CN" altLang="zh-CN" b="1" dirty="0"/>
              <a:t>运动效应</a:t>
            </a:r>
            <a:r>
              <a:rPr lang="zh-CN" altLang="zh-CN" dirty="0"/>
              <a:t>（或外效应）；后者称为力的</a:t>
            </a:r>
            <a:r>
              <a:rPr lang="zh-CN" altLang="zh-CN" b="1" dirty="0"/>
              <a:t>变形效应</a:t>
            </a:r>
            <a:r>
              <a:rPr lang="zh-CN" altLang="zh-CN" dirty="0"/>
              <a:t>（或内效应）。</a:t>
            </a:r>
          </a:p>
          <a:p>
            <a:pPr>
              <a:buFontTx/>
              <a:buNone/>
            </a:pPr>
            <a:r>
              <a:rPr lang="zh-CN" altLang="zh-CN" dirty="0"/>
              <a:t>        在本课程中，主要讨论力对物体的变形效应。</a:t>
            </a:r>
          </a:p>
        </p:txBody>
      </p:sp>
    </p:spTree>
    <p:extLst>
      <p:ext uri="{BB962C8B-B14F-4D97-AF65-F5344CB8AC3E}">
        <p14:creationId xmlns:p14="http://schemas.microsoft.com/office/powerpoint/2010/main" val="282516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625032" y="1435261"/>
            <a:ext cx="10957367" cy="4901263"/>
          </a:xfrm>
        </p:spPr>
        <p:txBody>
          <a:bodyPr/>
          <a:lstStyle/>
          <a:p>
            <a:pPr>
              <a:buFontTx/>
              <a:buNone/>
            </a:pPr>
            <a:r>
              <a:rPr lang="zh-CN" altLang="zh-CN" dirty="0"/>
              <a:t>         2.力的三要素</a:t>
            </a:r>
          </a:p>
          <a:p>
            <a:pPr>
              <a:buFontTx/>
              <a:buNone/>
            </a:pPr>
            <a:r>
              <a:rPr lang="zh-CN" altLang="zh-CN" b="1" dirty="0"/>
              <a:t>         力的大小、方向</a:t>
            </a:r>
            <a:r>
              <a:rPr lang="zh-CN" altLang="zh-CN" dirty="0"/>
              <a:t>（包括方位和指向）和</a:t>
            </a:r>
            <a:r>
              <a:rPr lang="zh-CN" altLang="zh-CN" b="1" dirty="0"/>
              <a:t>作用点</a:t>
            </a:r>
            <a:r>
              <a:rPr lang="zh-CN" altLang="zh-CN" dirty="0"/>
              <a:t>，这三个因素称为</a:t>
            </a:r>
            <a:r>
              <a:rPr lang="zh-CN" altLang="zh-CN" b="1" dirty="0"/>
              <a:t>力的三要素</a:t>
            </a:r>
            <a:r>
              <a:rPr lang="zh-CN" altLang="zh-CN" dirty="0"/>
              <a:t>。</a:t>
            </a:r>
          </a:p>
          <a:p>
            <a:pPr>
              <a:buFontTx/>
              <a:buNone/>
            </a:pPr>
            <a:r>
              <a:rPr lang="zh-CN" altLang="zh-CN" dirty="0"/>
              <a:t>        实际物体在相互作用时，力总是分布在一定的面积或体积范围内，是</a:t>
            </a:r>
            <a:r>
              <a:rPr lang="zh-CN" altLang="zh-CN" b="1" dirty="0"/>
              <a:t>分布力</a:t>
            </a:r>
            <a:r>
              <a:rPr lang="zh-CN" altLang="zh-CN" dirty="0"/>
              <a:t>。如果力作用的范围很小，可看成是作用在一个点上，该点就是力的作用点，建筑上称这种力为</a:t>
            </a:r>
            <a:r>
              <a:rPr lang="zh-CN" altLang="zh-CN" b="1" dirty="0"/>
              <a:t>集中力</a:t>
            </a:r>
            <a:r>
              <a:rPr lang="zh-CN" altLang="zh-CN" dirty="0"/>
              <a:t>。  </a:t>
            </a:r>
          </a:p>
        </p:txBody>
      </p:sp>
    </p:spTree>
    <p:extLst>
      <p:ext uri="{BB962C8B-B14F-4D97-AF65-F5344CB8AC3E}">
        <p14:creationId xmlns:p14="http://schemas.microsoft.com/office/powerpoint/2010/main" val="286221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266218" y="914400"/>
            <a:ext cx="11408780" cy="5833641"/>
          </a:xfrm>
        </p:spPr>
        <p:txBody>
          <a:bodyPr>
            <a:normAutofit fontScale="92500" lnSpcReduction="20000"/>
          </a:bodyPr>
          <a:lstStyle/>
          <a:p>
            <a:pPr>
              <a:buFontTx/>
              <a:buNone/>
            </a:pPr>
            <a:r>
              <a:rPr lang="zh-CN" altLang="zh-CN" sz="2400" dirty="0" smtClean="0"/>
              <a:t>（</a:t>
            </a:r>
            <a:r>
              <a:rPr lang="zh-CN" altLang="zh-CN" sz="2400" dirty="0"/>
              <a:t>1）力是矢量。力是一个既有大小又有方向的量，力的合成与分解需要运用矢量的运算法则，因此它是矢量（或称向量）。</a:t>
            </a:r>
          </a:p>
          <a:p>
            <a:pPr>
              <a:buFontTx/>
              <a:buNone/>
            </a:pPr>
            <a:r>
              <a:rPr lang="zh-CN" altLang="zh-CN" sz="2400" dirty="0" smtClean="0"/>
              <a:t>（</a:t>
            </a:r>
            <a:r>
              <a:rPr lang="zh-CN" altLang="zh-CN" sz="2400" dirty="0"/>
              <a:t>2）力的矢量表示。矢量可用一具有方向的线段来表示，如图1-2所示。用线段的长度（按一定的比例尺）表示力的大小，用线段的方位和箭头指向表示力的方向，用线段的起点或终点表示力的作用点。通过力的作用点沿力的方向的直线称为力的作用线。本教材中以黑体的字母，如、等来表示矢量，白体的字母则代表该矢量的模（大小）。</a:t>
            </a:r>
          </a:p>
          <a:p>
            <a:pPr>
              <a:buFontTx/>
              <a:buNone/>
            </a:pPr>
            <a:endParaRPr lang="zh-CN" altLang="zh-CN" sz="2400" dirty="0"/>
          </a:p>
          <a:p>
            <a:pPr>
              <a:buFontTx/>
              <a:buNone/>
            </a:pPr>
            <a:endParaRPr lang="zh-CN" altLang="zh-CN" sz="2400" dirty="0"/>
          </a:p>
          <a:p>
            <a:pPr>
              <a:buFontTx/>
              <a:buNone/>
            </a:pPr>
            <a:endParaRPr lang="zh-CN" altLang="zh-CN" sz="2400" dirty="0"/>
          </a:p>
          <a:p>
            <a:pPr>
              <a:buFontTx/>
              <a:buNone/>
            </a:pPr>
            <a:endParaRPr lang="zh-CN" altLang="zh-CN" sz="2400" dirty="0"/>
          </a:p>
          <a:p>
            <a:pPr>
              <a:buFontTx/>
              <a:buNone/>
            </a:pPr>
            <a:endParaRPr lang="zh-CN" altLang="zh-CN" sz="2400" dirty="0"/>
          </a:p>
          <a:p>
            <a:pPr>
              <a:buFontTx/>
              <a:buNone/>
            </a:pPr>
            <a:r>
              <a:rPr lang="zh-CN" altLang="zh-CN" sz="2400" dirty="0" smtClean="0"/>
              <a:t>（</a:t>
            </a:r>
            <a:r>
              <a:rPr lang="zh-CN" altLang="zh-CN" sz="2400" dirty="0"/>
              <a:t>3）力的单位。在国际单位制中，力的单位是牛顿，用字母N表示。另外，有时还用到比牛顿大的单位，千牛顿（）。</a:t>
            </a:r>
          </a:p>
        </p:txBody>
      </p:sp>
      <p:grpSp>
        <p:nvGrpSpPr>
          <p:cNvPr id="24579" name="Group 3"/>
          <p:cNvGrpSpPr>
            <a:grpSpLocks/>
          </p:cNvGrpSpPr>
          <p:nvPr/>
        </p:nvGrpSpPr>
        <p:grpSpPr bwMode="auto">
          <a:xfrm>
            <a:off x="3597797" y="3831220"/>
            <a:ext cx="3371850" cy="1401763"/>
            <a:chOff x="0" y="0"/>
            <a:chExt cx="5310" cy="2571"/>
          </a:xfrm>
        </p:grpSpPr>
        <p:grpSp>
          <p:nvGrpSpPr>
            <p:cNvPr id="24580" name="Group 4"/>
            <p:cNvGrpSpPr>
              <a:grpSpLocks noChangeAspect="1"/>
            </p:cNvGrpSpPr>
            <p:nvPr/>
          </p:nvGrpSpPr>
          <p:grpSpPr bwMode="auto">
            <a:xfrm>
              <a:off x="0" y="0"/>
              <a:ext cx="5310" cy="1575"/>
              <a:chOff x="0" y="0"/>
              <a:chExt cx="5310" cy="1575"/>
            </a:xfrm>
          </p:grpSpPr>
          <p:pic>
            <p:nvPicPr>
              <p:cNvPr id="24581" name="Picture 5"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85" cy="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 y="0"/>
                <a:ext cx="1530"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3" name="Text Box 7"/>
            <p:cNvSpPr txBox="1">
              <a:spLocks noChangeArrowheads="1"/>
            </p:cNvSpPr>
            <p:nvPr/>
          </p:nvSpPr>
          <p:spPr bwMode="auto">
            <a:xfrm>
              <a:off x="531" y="1843"/>
              <a:ext cx="1095" cy="6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zh-CN" altLang="zh-CN" sz="1000">
                  <a:latin typeface="宋体" panose="02010600030101010101" pitchFamily="2" charset="-122"/>
                </a:rPr>
                <a:t>图1-1</a:t>
              </a:r>
              <a:endParaRPr lang="zh-CN" altLang="zh-CN">
                <a:latin typeface="Tahoma" panose="020B0604030504040204" pitchFamily="34" charset="0"/>
              </a:endParaRPr>
            </a:p>
          </p:txBody>
        </p:sp>
        <p:sp>
          <p:nvSpPr>
            <p:cNvPr id="24584" name="Text Box 8"/>
            <p:cNvSpPr txBox="1">
              <a:spLocks noChangeArrowheads="1"/>
            </p:cNvSpPr>
            <p:nvPr/>
          </p:nvSpPr>
          <p:spPr bwMode="auto">
            <a:xfrm>
              <a:off x="4035" y="1881"/>
              <a:ext cx="891" cy="6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algn="just"/>
              <a:r>
                <a:rPr lang="zh-CN" altLang="zh-CN" sz="1000">
                  <a:latin typeface="宋体" panose="02010600030101010101" pitchFamily="2" charset="-122"/>
                </a:rPr>
                <a:t>图1-2</a:t>
              </a:r>
              <a:endParaRPr lang="zh-CN" altLang="zh-CN">
                <a:latin typeface="Tahoma" panose="020B0604030504040204" pitchFamily="34" charset="0"/>
              </a:endParaRPr>
            </a:p>
          </p:txBody>
        </p:sp>
      </p:grpSp>
    </p:spTree>
    <p:extLst>
      <p:ext uri="{BB962C8B-B14F-4D97-AF65-F5344CB8AC3E}">
        <p14:creationId xmlns:p14="http://schemas.microsoft.com/office/powerpoint/2010/main" val="216296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a:xfrm>
            <a:off x="243068" y="891251"/>
            <a:ext cx="11339332" cy="5445273"/>
          </a:xfrm>
        </p:spPr>
        <p:txBody>
          <a:bodyPr>
            <a:normAutofit fontScale="92500"/>
          </a:bodyPr>
          <a:lstStyle/>
          <a:p>
            <a:pPr>
              <a:buFontTx/>
              <a:buNone/>
            </a:pPr>
            <a:r>
              <a:rPr lang="zh-CN" altLang="zh-CN" b="1" dirty="0" smtClean="0"/>
              <a:t>二</a:t>
            </a:r>
            <a:r>
              <a:rPr lang="zh-CN" altLang="zh-CN" b="1" dirty="0"/>
              <a:t>、力系</a:t>
            </a:r>
          </a:p>
          <a:p>
            <a:pPr>
              <a:buFontTx/>
              <a:buNone/>
            </a:pPr>
            <a:r>
              <a:rPr lang="zh-CN" altLang="zh-CN" b="1" dirty="0" smtClean="0"/>
              <a:t>1</a:t>
            </a:r>
            <a:r>
              <a:rPr lang="zh-CN" altLang="zh-CN" b="1" dirty="0"/>
              <a:t>．力系。</a:t>
            </a:r>
          </a:p>
          <a:p>
            <a:pPr>
              <a:buFontTx/>
              <a:buNone/>
            </a:pPr>
            <a:r>
              <a:rPr lang="zh-CN" altLang="zh-CN" b="1" dirty="0" smtClean="0"/>
              <a:t>作用</a:t>
            </a:r>
            <a:r>
              <a:rPr lang="zh-CN" altLang="zh-CN" b="1" dirty="0"/>
              <a:t>在物体上的若干个力的总称为力系，以表示，如图1-3a。力系中各个力的作用线如果不在同一平面内，则该力系称为空间力系；如果在同一平面内，则称为平面力系。</a:t>
            </a:r>
          </a:p>
          <a:p>
            <a:pPr>
              <a:buFontTx/>
              <a:buNone/>
            </a:pPr>
            <a:r>
              <a:rPr lang="zh-CN" altLang="zh-CN" b="1" dirty="0" smtClean="0"/>
              <a:t>2</a:t>
            </a:r>
            <a:r>
              <a:rPr lang="zh-CN" altLang="zh-CN" b="1" dirty="0"/>
              <a:t>．等效力系。</a:t>
            </a:r>
          </a:p>
          <a:p>
            <a:pPr>
              <a:buFontTx/>
              <a:buNone/>
            </a:pPr>
            <a:r>
              <a:rPr lang="zh-CN" altLang="zh-CN" b="1" dirty="0" smtClean="0"/>
              <a:t>如果</a:t>
            </a:r>
            <a:r>
              <a:rPr lang="zh-CN" altLang="zh-CN" b="1" dirty="0"/>
              <a:t>作用于物体上的一个力系可用另一个力系来代替，而不改变原力系对物体作用的外效应，则这两个力系称为等效力系或互等力系，以表示, 如图1-3b。</a:t>
            </a:r>
          </a:p>
        </p:txBody>
      </p:sp>
    </p:spTree>
    <p:extLst>
      <p:ext uri="{BB962C8B-B14F-4D97-AF65-F5344CB8AC3E}">
        <p14:creationId xmlns:p14="http://schemas.microsoft.com/office/powerpoint/2010/main" val="3460120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886675" y="856528"/>
            <a:ext cx="8461092" cy="5312778"/>
            <a:chOff x="0" y="0"/>
            <a:chExt cx="7050" cy="4828"/>
          </a:xfrm>
        </p:grpSpPr>
        <p:grpSp>
          <p:nvGrpSpPr>
            <p:cNvPr id="26627" name="Group 3"/>
            <p:cNvGrpSpPr>
              <a:grpSpLocks/>
            </p:cNvGrpSpPr>
            <p:nvPr/>
          </p:nvGrpSpPr>
          <p:grpSpPr bwMode="auto">
            <a:xfrm>
              <a:off x="0" y="0"/>
              <a:ext cx="7050" cy="4212"/>
              <a:chOff x="0" y="0"/>
              <a:chExt cx="7050" cy="4212"/>
            </a:xfrm>
          </p:grpSpPr>
          <p:pic>
            <p:nvPicPr>
              <p:cNvPr id="26628" name="Picture 4"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5"/>
                <a:ext cx="2145"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5"/>
              <p:cNvGrpSpPr>
                <a:grpSpLocks/>
              </p:cNvGrpSpPr>
              <p:nvPr/>
            </p:nvGrpSpPr>
            <p:grpSpPr bwMode="auto">
              <a:xfrm>
                <a:off x="3450" y="0"/>
                <a:ext cx="3600" cy="2028"/>
                <a:chOff x="0" y="0"/>
                <a:chExt cx="3600" cy="2028"/>
              </a:xfrm>
            </p:grpSpPr>
            <p:sp>
              <p:nvSpPr>
                <p:cNvPr id="26630" name="Text Box 6"/>
                <p:cNvSpPr txBox="1">
                  <a:spLocks noChangeArrowheads="1"/>
                </p:cNvSpPr>
                <p:nvPr/>
              </p:nvSpPr>
              <p:spPr bwMode="auto">
                <a:xfrm>
                  <a:off x="1440" y="1560"/>
                  <a:ext cx="90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zh-CN" altLang="zh-CN" sz="1000">
                      <a:latin typeface="Times New Roman" panose="02020603050405020304" pitchFamily="18" charset="0"/>
                    </a:rPr>
                    <a:t>（b）</a:t>
                  </a:r>
                  <a:endParaRPr lang="zh-CN" altLang="zh-CN">
                    <a:latin typeface="Tahoma" panose="020B0604030504040204" pitchFamily="34" charset="0"/>
                  </a:endParaRPr>
                </a:p>
              </p:txBody>
            </p:sp>
            <p:pic>
              <p:nvPicPr>
                <p:cNvPr id="26631" name="Picture 7"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600"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2" name="Group 8"/>
              <p:cNvGrpSpPr>
                <a:grpSpLocks/>
              </p:cNvGrpSpPr>
              <p:nvPr/>
            </p:nvGrpSpPr>
            <p:grpSpPr bwMode="auto">
              <a:xfrm>
                <a:off x="1980" y="2184"/>
                <a:ext cx="3420" cy="2028"/>
                <a:chOff x="0" y="0"/>
                <a:chExt cx="3420" cy="2028"/>
              </a:xfrm>
            </p:grpSpPr>
            <p:pic>
              <p:nvPicPr>
                <p:cNvPr id="26633" name="Picture 9"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420"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0"/>
                <p:cNvSpPr txBox="1">
                  <a:spLocks noChangeArrowheads="1"/>
                </p:cNvSpPr>
                <p:nvPr/>
              </p:nvSpPr>
              <p:spPr bwMode="auto">
                <a:xfrm>
                  <a:off x="1440" y="1560"/>
                  <a:ext cx="90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zh-CN" altLang="zh-CN" sz="1000">
                      <a:latin typeface="Times New Roman" panose="02020603050405020304" pitchFamily="18" charset="0"/>
                    </a:rPr>
                    <a:t>（c）</a:t>
                  </a:r>
                  <a:endParaRPr lang="zh-CN" altLang="zh-CN">
                    <a:latin typeface="Tahoma" panose="020B0604030504040204" pitchFamily="34" charset="0"/>
                  </a:endParaRPr>
                </a:p>
              </p:txBody>
            </p:sp>
          </p:grpSp>
        </p:grpSp>
        <p:sp>
          <p:nvSpPr>
            <p:cNvPr id="26635" name="Text Box 11"/>
            <p:cNvSpPr txBox="1">
              <a:spLocks noChangeArrowheads="1"/>
            </p:cNvSpPr>
            <p:nvPr/>
          </p:nvSpPr>
          <p:spPr bwMode="auto">
            <a:xfrm>
              <a:off x="2628" y="4282"/>
              <a:ext cx="1971" cy="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zh-CN" altLang="zh-CN" sz="1000">
                  <a:latin typeface="宋体" panose="02010600030101010101" pitchFamily="2" charset="-122"/>
                </a:rPr>
                <a:t>  图1-3</a:t>
              </a:r>
            </a:p>
            <a:p>
              <a:endParaRPr lang="zh-CN" altLang="zh-CN">
                <a:latin typeface="Tahoma" panose="020B0604030504040204" pitchFamily="34" charset="0"/>
              </a:endParaRPr>
            </a:p>
          </p:txBody>
        </p:sp>
      </p:grpSp>
    </p:spTree>
    <p:extLst>
      <p:ext uri="{BB962C8B-B14F-4D97-AF65-F5344CB8AC3E}">
        <p14:creationId xmlns:p14="http://schemas.microsoft.com/office/powerpoint/2010/main" val="403615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324091" y="879677"/>
            <a:ext cx="11258309" cy="5456848"/>
          </a:xfrm>
        </p:spPr>
        <p:txBody>
          <a:bodyPr/>
          <a:lstStyle/>
          <a:p>
            <a:pPr>
              <a:buFontTx/>
              <a:buNone/>
            </a:pPr>
            <a:r>
              <a:rPr lang="zh-CN" altLang="zh-CN" sz="2400" dirty="0" smtClean="0"/>
              <a:t>3</a:t>
            </a:r>
            <a:r>
              <a:rPr lang="zh-CN" altLang="zh-CN" sz="2400" dirty="0"/>
              <a:t>．合力。</a:t>
            </a:r>
          </a:p>
          <a:p>
            <a:pPr>
              <a:buFontTx/>
              <a:buNone/>
            </a:pPr>
            <a:r>
              <a:rPr lang="zh-CN" altLang="zh-CN" sz="2400" dirty="0" smtClean="0"/>
              <a:t>如果</a:t>
            </a:r>
            <a:r>
              <a:rPr lang="zh-CN" altLang="zh-CN" sz="2400" dirty="0"/>
              <a:t>一个力与一个力系等效，则力称为此力系的合力，而力系中的各力则称为合力的分力，如图1-3c.</a:t>
            </a:r>
          </a:p>
          <a:p>
            <a:pPr>
              <a:buFontTx/>
              <a:buNone/>
            </a:pPr>
            <a:r>
              <a:rPr lang="zh-CN" altLang="zh-CN" sz="2400" dirty="0" smtClean="0"/>
              <a:t>4</a:t>
            </a:r>
            <a:r>
              <a:rPr lang="zh-CN" altLang="zh-CN" sz="2400" dirty="0"/>
              <a:t>．物体的平衡及平衡力系</a:t>
            </a:r>
          </a:p>
          <a:p>
            <a:pPr>
              <a:buFontTx/>
              <a:buNone/>
            </a:pPr>
            <a:r>
              <a:rPr lang="zh-CN" altLang="zh-CN" sz="2400" dirty="0" smtClean="0"/>
              <a:t>所谓</a:t>
            </a:r>
            <a:r>
              <a:rPr lang="zh-CN" altLang="zh-CN" sz="2400" dirty="0"/>
              <a:t>物体的平衡，建筑工程上一般是指物体相对于地面保持静止状态或作匀速直线运动状态。要使物体处于平衡状态，作用于物体上的力系必需满足一定的条件，这些条件称为力系的平衡条件。作用于物体上正好使之保持平衡的力系则称为</a:t>
            </a:r>
            <a:r>
              <a:rPr lang="zh-CN" altLang="zh-CN" sz="2400" b="1" dirty="0"/>
              <a:t>平衡力系</a:t>
            </a:r>
            <a:r>
              <a:rPr lang="zh-CN" altLang="zh-CN" sz="2400" dirty="0"/>
              <a:t>。静力学研究物体的平衡问题，实际上就是研究作用于物体上的力系的平衡条件，并利用这些条件解决具体问题。</a:t>
            </a:r>
          </a:p>
        </p:txBody>
      </p:sp>
    </p:spTree>
    <p:extLst>
      <p:ext uri="{BB962C8B-B14F-4D97-AF65-F5344CB8AC3E}">
        <p14:creationId xmlns:p14="http://schemas.microsoft.com/office/powerpoint/2010/main" val="247679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748005"/>
            <a:ext cx="10972800" cy="1143000"/>
          </a:xfrm>
        </p:spPr>
        <p:txBody>
          <a:bodyPr/>
          <a:lstStyle/>
          <a:p>
            <a:r>
              <a:rPr lang="zh-CN" altLang="zh-CN" dirty="0"/>
              <a:t> 三、荷载</a:t>
            </a:r>
            <a:endParaRPr lang="zh-CN" altLang="en-US" dirty="0"/>
          </a:p>
        </p:txBody>
      </p:sp>
      <p:sp>
        <p:nvSpPr>
          <p:cNvPr id="28674" name="Rectangle 2"/>
          <p:cNvSpPr>
            <a:spLocks noGrp="1" noChangeArrowheads="1"/>
          </p:cNvSpPr>
          <p:nvPr>
            <p:ph idx="1"/>
          </p:nvPr>
        </p:nvSpPr>
        <p:spPr/>
        <p:txBody>
          <a:bodyPr/>
          <a:lstStyle/>
          <a:p>
            <a:pPr>
              <a:buFontTx/>
              <a:buNone/>
            </a:pPr>
            <a:r>
              <a:rPr lang="zh-CN" altLang="zh-CN" b="1" dirty="0" smtClean="0"/>
              <a:t>工程</a:t>
            </a:r>
            <a:r>
              <a:rPr lang="zh-CN" altLang="zh-CN" b="1" dirty="0"/>
              <a:t>中的各类建筑物，如房屋、桥梁以及水塔等，在使用过程中都要受到各种力的作用。如工业厂房，其受到的力有自重、风力、屋顶积雪重量、吊车作用力等。这些直接主动作用于建筑物上的外力称为</a:t>
            </a:r>
            <a:r>
              <a:rPr lang="zh-CN" altLang="zh-CN" b="1" dirty="0" smtClean="0"/>
              <a:t>荷载</a:t>
            </a:r>
            <a:r>
              <a:rPr lang="en-US" altLang="zh-CN" b="1" dirty="0" smtClean="0"/>
              <a:t>;</a:t>
            </a:r>
            <a:r>
              <a:rPr lang="zh-CN" altLang="zh-CN" dirty="0" smtClean="0"/>
              <a:t> </a:t>
            </a:r>
            <a:endParaRPr lang="zh-CN" altLang="zh-CN" dirty="0"/>
          </a:p>
        </p:txBody>
      </p:sp>
    </p:spTree>
    <p:extLst>
      <p:ext uri="{BB962C8B-B14F-4D97-AF65-F5344CB8AC3E}">
        <p14:creationId xmlns:p14="http://schemas.microsoft.com/office/powerpoint/2010/main" val="99980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439838" y="1018573"/>
            <a:ext cx="11320040" cy="5393802"/>
          </a:xfrm>
        </p:spPr>
        <p:txBody>
          <a:bodyPr>
            <a:normAutofit fontScale="92500"/>
          </a:bodyPr>
          <a:lstStyle/>
          <a:p>
            <a:pPr>
              <a:buFontTx/>
              <a:buNone/>
            </a:pPr>
            <a:r>
              <a:rPr lang="zh-CN" altLang="zh-CN" dirty="0" smtClean="0"/>
              <a:t>若</a:t>
            </a:r>
            <a:r>
              <a:rPr lang="zh-CN" altLang="zh-CN" dirty="0"/>
              <a:t>荷载分布在整个构件内部各点上的，如重力、万有引力等，称为</a:t>
            </a:r>
            <a:r>
              <a:rPr lang="zh-CN" altLang="zh-CN" b="1" dirty="0"/>
              <a:t>体分布荷载</a:t>
            </a:r>
            <a:r>
              <a:rPr lang="zh-CN" altLang="zh-CN" dirty="0"/>
              <a:t>；有的荷载是分布在构件表面上的，如屋面板上雪的压力、水坝上水的压力、挡土墙上土的压力、蒸汽机活塞上汽的压力等，称为</a:t>
            </a:r>
            <a:r>
              <a:rPr lang="zh-CN" altLang="zh-CN" b="1" dirty="0"/>
              <a:t>面分布荷载</a:t>
            </a:r>
            <a:r>
              <a:rPr lang="zh-CN" altLang="zh-CN" dirty="0"/>
              <a:t>。如果荷载是分布在一个狭长的面积或体积上，则可以把它简化为沿长度方向的</a:t>
            </a:r>
            <a:r>
              <a:rPr lang="zh-CN" altLang="zh-CN" b="1" dirty="0"/>
              <a:t>线分布荷载</a:t>
            </a:r>
            <a:r>
              <a:rPr lang="zh-CN" altLang="zh-CN" dirty="0"/>
              <a:t>，例如，梁的自重就可以简化为沿其轴线分布的线荷载。这样用线分布荷载来代替实际的分布荷载，对结构的平衡并无影响，但可使计算简化。线分布荷载的大小用其</a:t>
            </a:r>
            <a:r>
              <a:rPr lang="zh-CN" altLang="zh-CN" b="1" dirty="0"/>
              <a:t>集度</a:t>
            </a:r>
            <a:r>
              <a:rPr lang="zh-CN" altLang="zh-CN" dirty="0"/>
              <a:t>（即荷载沿分布线的密集程度）来表示，其常用单位为N/m或kN/m。线荷载集度为常数的分布荷载称为</a:t>
            </a:r>
            <a:r>
              <a:rPr lang="zh-CN" altLang="zh-CN" b="1" dirty="0"/>
              <a:t>均布荷载</a:t>
            </a:r>
            <a:r>
              <a:rPr lang="zh-CN" altLang="zh-CN" dirty="0"/>
              <a:t>。</a:t>
            </a:r>
          </a:p>
        </p:txBody>
      </p:sp>
    </p:spTree>
    <p:extLst>
      <p:ext uri="{BB962C8B-B14F-4D97-AF65-F5344CB8AC3E}">
        <p14:creationId xmlns:p14="http://schemas.microsoft.com/office/powerpoint/2010/main" val="835728165"/>
      </p:ext>
    </p:extLst>
  </p:cSld>
  <p:clrMapOvr>
    <a:masterClrMapping/>
  </p:clrMapOvr>
</p:sld>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母版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TotalTime>
  <Words>1178</Words>
  <Application>Microsoft Office PowerPoint</Application>
  <PresentationFormat>宽屏</PresentationFormat>
  <Paragraphs>39</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12</vt:i4>
      </vt:variant>
    </vt:vector>
  </HeadingPairs>
  <TitlesOfParts>
    <vt:vector size="23" baseType="lpstr">
      <vt:lpstr>Arial Unicode MS</vt:lpstr>
      <vt:lpstr>等线</vt:lpstr>
      <vt:lpstr>等线 Light</vt:lpstr>
      <vt:lpstr>宋体</vt:lpstr>
      <vt:lpstr>微软雅黑</vt:lpstr>
      <vt:lpstr>Arial</vt:lpstr>
      <vt:lpstr>Calibri</vt:lpstr>
      <vt:lpstr>Tahoma</vt:lpstr>
      <vt:lpstr>Times New Roman</vt:lpstr>
      <vt:lpstr>Office 主题​​</vt:lpstr>
      <vt:lpstr>母版1</vt:lpstr>
      <vt:lpstr>第一章       静力学基础</vt:lpstr>
      <vt:lpstr>第一节  基本概念</vt:lpstr>
      <vt:lpstr>PowerPoint 演示文稿</vt:lpstr>
      <vt:lpstr>PowerPoint 演示文稿</vt:lpstr>
      <vt:lpstr>PowerPoint 演示文稿</vt:lpstr>
      <vt:lpstr>PowerPoint 演示文稿</vt:lpstr>
      <vt:lpstr>PowerPoint 演示文稿</vt:lpstr>
      <vt:lpstr> 三、荷载</vt:lpstr>
      <vt:lpstr>PowerPoint 演示文稿</vt:lpstr>
      <vt:lpstr>PowerPoint 演示文稿</vt:lpstr>
      <vt:lpstr>四、刚体</vt:lpstr>
      <vt:lpstr>PowerPoint 演示文稿</vt:lpstr>
    </vt:vector>
  </TitlesOfParts>
  <Company>DoubleOX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15</cp:revision>
  <dcterms:created xsi:type="dcterms:W3CDTF">2018-05-13T13:54:11Z</dcterms:created>
  <dcterms:modified xsi:type="dcterms:W3CDTF">2018-11-02T14:32:22Z</dcterms:modified>
</cp:coreProperties>
</file>