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8" r:id="rId3"/>
    <p:sldId id="259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70" r:id="rId12"/>
    <p:sldId id="269" r:id="rId13"/>
    <p:sldId id="271" r:id="rId14"/>
    <p:sldId id="272" r:id="rId15"/>
    <p:sldId id="273" r:id="rId16"/>
    <p:sldId id="274" r:id="rId17"/>
    <p:sldId id="275" r:id="rId18"/>
    <p:sldId id="268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5" r:id="rId27"/>
    <p:sldId id="284" r:id="rId28"/>
    <p:sldId id="278" r:id="rId29"/>
    <p:sldId id="286" r:id="rId30"/>
    <p:sldId id="287" r:id="rId31"/>
    <p:sldId id="288" r:id="rId32"/>
    <p:sldId id="289" r:id="rId33"/>
    <p:sldId id="290" r:id="rId34"/>
    <p:sldId id="291" r:id="rId35"/>
    <p:sldId id="260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notesMaster" Target="notesMasters/notesMaster1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87DA3-6513-46AA-AE16-997385669C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89516-0501-4213-87CB-ABFB7CD3B27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E614-B2B7-4920-81FD-1D1B33750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F437-2296-4ECD-A9DD-A3AEA2C9A9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E614-B2B7-4920-81FD-1D1B33750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F437-2296-4ECD-A9DD-A3AEA2C9A9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E614-B2B7-4920-81FD-1D1B33750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F437-2296-4ECD-A9DD-A3AEA2C9A9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 userDrawn="1"/>
        </p:nvSpPr>
        <p:spPr>
          <a:xfrm rot="5400000">
            <a:off x="11108498" y="-9959"/>
            <a:ext cx="677333" cy="697255"/>
          </a:xfrm>
          <a:prstGeom prst="homePlate">
            <a:avLst>
              <a:gd name="adj" fmla="val 3731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3765"/>
            <a:endParaRPr lang="zh-CN" altLang="en-US" sz="1865">
              <a:solidFill>
                <a:srgbClr val="FFFFFF"/>
              </a:solidFill>
            </a:endParaRPr>
          </a:p>
        </p:txBody>
      </p:sp>
      <p:sp>
        <p:nvSpPr>
          <p:cNvPr id="10" name="TextBox 15"/>
          <p:cNvSpPr txBox="1"/>
          <p:nvPr userDrawn="1"/>
        </p:nvSpPr>
        <p:spPr>
          <a:xfrm>
            <a:off x="11089578" y="98090"/>
            <a:ext cx="712836" cy="300060"/>
          </a:xfrm>
          <a:prstGeom prst="rect">
            <a:avLst/>
          </a:prstGeom>
          <a:noFill/>
        </p:spPr>
        <p:txBody>
          <a:bodyPr wrap="square" lIns="68559" tIns="34279" rIns="68559" bIns="34279" rtlCol="0">
            <a:spAutoFit/>
          </a:bodyPr>
          <a:lstStyle/>
          <a:p>
            <a:pPr algn="ctr" defTabSz="913765"/>
            <a:fld id="{2EEF1883-7A0E-4F66-9932-E581691AD397}" type="slidenum">
              <a:rPr lang="zh-CN" altLang="en-US" sz="150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fld>
            <a:endParaRPr lang="zh-CN" altLang="en-US" sz="1465" dirty="0">
              <a:solidFill>
                <a:srgbClr val="FFFFFF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8873156" y="5241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 smtClean="0">
                <a:solidFill>
                  <a:srgbClr val="0099FF"/>
                </a:solidFill>
                <a:ea typeface="隶书" panose="02010509060101010101" pitchFamily="49" charset="-122"/>
              </a:rPr>
              <a:t>水生观赏动物养殖</a:t>
            </a:r>
            <a:endParaRPr lang="zh-CN" altLang="en-US" sz="1800" b="1" dirty="0">
              <a:solidFill>
                <a:srgbClr val="0099FF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152400" y="137452"/>
            <a:ext cx="2362197" cy="36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标题占位符 1"/>
          <p:cNvSpPr>
            <a:spLocks noGrp="1"/>
          </p:cNvSpPr>
          <p:nvPr>
            <p:ph type="title"/>
          </p:nvPr>
        </p:nvSpPr>
        <p:spPr>
          <a:xfrm>
            <a:off x="534955" y="70591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7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文本占位符 2"/>
          <p:cNvSpPr>
            <a:spLocks noGrp="1"/>
          </p:cNvSpPr>
          <p:nvPr>
            <p:ph idx="1"/>
          </p:nvPr>
        </p:nvSpPr>
        <p:spPr>
          <a:xfrm>
            <a:off x="609600" y="1891005"/>
            <a:ext cx="10972800" cy="4445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2" name="文本框 1"/>
          <p:cNvSpPr txBox="1"/>
          <p:nvPr userDrawn="1"/>
        </p:nvSpPr>
        <p:spPr>
          <a:xfrm>
            <a:off x="347023" y="52413"/>
            <a:ext cx="236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99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日照职业技术学院</a:t>
            </a:r>
            <a:endParaRPr lang="zh-CN" altLang="en-US" dirty="0">
              <a:solidFill>
                <a:srgbClr val="99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E614-B2B7-4920-81FD-1D1B33750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F437-2296-4ECD-A9DD-A3AEA2C9A9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E614-B2B7-4920-81FD-1D1B33750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F437-2296-4ECD-A9DD-A3AEA2C9A9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E614-B2B7-4920-81FD-1D1B33750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F437-2296-4ECD-A9DD-A3AEA2C9A9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E614-B2B7-4920-81FD-1D1B33750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F437-2296-4ECD-A9DD-A3AEA2C9A9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E614-B2B7-4920-81FD-1D1B33750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F437-2296-4ECD-A9DD-A3AEA2C9A9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E614-B2B7-4920-81FD-1D1B33750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F437-2296-4ECD-A9DD-A3AEA2C9A9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E614-B2B7-4920-81FD-1D1B33750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F437-2296-4ECD-A9DD-A3AEA2C9A9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E614-B2B7-4920-81FD-1D1B33750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F437-2296-4ECD-A9DD-A3AEA2C9A9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595">
              <a:srgbClr val="C0D9EF"/>
            </a:gs>
            <a:gs pos="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AE614-B2B7-4920-81FD-1D1B33750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8F437-2296-4ECD-A9DD-A3AEA2C9A92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hyperlink" Target="http://shuicao.cc/baike/xia/view-791.html" TargetMode="External"/><Relationship Id="rId6" Type="http://schemas.openxmlformats.org/officeDocument/2006/relationships/hyperlink" Target="http://shuicao.cc/baike/xia/view-787.html" TargetMode="External"/><Relationship Id="rId5" Type="http://schemas.openxmlformats.org/officeDocument/2006/relationships/hyperlink" Target="http://shuicao.cc/baike/xia/view-782.html" TargetMode="External"/><Relationship Id="rId4" Type="http://schemas.openxmlformats.org/officeDocument/2006/relationships/hyperlink" Target="http://shuicao.cc/baike/xia/view-710.html" TargetMode="External"/><Relationship Id="rId3" Type="http://schemas.openxmlformats.org/officeDocument/2006/relationships/hyperlink" Target="http://shuicao.cc/baike/xia/view-656.html" TargetMode="External"/><Relationship Id="rId2" Type="http://schemas.openxmlformats.org/officeDocument/2006/relationships/hyperlink" Target="http://shuicao.cc/baike/xia/view-619.html" TargetMode="External"/><Relationship Id="rId1" Type="http://schemas.openxmlformats.org/officeDocument/2006/relationships/hyperlink" Target="http://shuicao.cc/baike/xia/view-618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hyperlink" Target="http://shuicao.cc/baike/xia/view-750.html" TargetMode="External"/><Relationship Id="rId8" Type="http://schemas.openxmlformats.org/officeDocument/2006/relationships/hyperlink" Target="http://shuicao.cc/baike/xia/view-696.html" TargetMode="External"/><Relationship Id="rId7" Type="http://schemas.openxmlformats.org/officeDocument/2006/relationships/hyperlink" Target="http://shuicao.cc/baike/xia/view-748.html" TargetMode="External"/><Relationship Id="rId6" Type="http://schemas.openxmlformats.org/officeDocument/2006/relationships/hyperlink" Target="http://shuicao.cc/baike/xia/view-743.html" TargetMode="External"/><Relationship Id="rId5" Type="http://schemas.openxmlformats.org/officeDocument/2006/relationships/hyperlink" Target="http://shuicao.cc/baike/xia/view-741.html" TargetMode="External"/><Relationship Id="rId4" Type="http://schemas.openxmlformats.org/officeDocument/2006/relationships/hyperlink" Target="http://shuicao.cc/baike/xia/view-739.html" TargetMode="External"/><Relationship Id="rId3" Type="http://schemas.openxmlformats.org/officeDocument/2006/relationships/hyperlink" Target="http://shuicao.cc/baike/xia/view-738.html" TargetMode="External"/><Relationship Id="rId2" Type="http://schemas.openxmlformats.org/officeDocument/2006/relationships/hyperlink" Target="http://shuicao.cc/baike/xia/view-732.html" TargetMode="External"/><Relationship Id="rId15" Type="http://schemas.openxmlformats.org/officeDocument/2006/relationships/slideLayout" Target="../slideLayouts/slideLayout12.xml"/><Relationship Id="rId14" Type="http://schemas.openxmlformats.org/officeDocument/2006/relationships/hyperlink" Target="http://shuicao.cc/baike/xia/view-779.html" TargetMode="External"/><Relationship Id="rId13" Type="http://schemas.openxmlformats.org/officeDocument/2006/relationships/hyperlink" Target="http://shuicao.cc/baike/xia/view-774.html" TargetMode="External"/><Relationship Id="rId12" Type="http://schemas.openxmlformats.org/officeDocument/2006/relationships/hyperlink" Target="http://shuicao.cc/baike/xia/view-768.html" TargetMode="External"/><Relationship Id="rId11" Type="http://schemas.openxmlformats.org/officeDocument/2006/relationships/hyperlink" Target="http://shuicao.cc/baike/xia/view-776.html" TargetMode="External"/><Relationship Id="rId10" Type="http://schemas.openxmlformats.org/officeDocument/2006/relationships/hyperlink" Target="http://shuicao.cc/baike/xia/view-761.html" TargetMode="External"/><Relationship Id="rId1" Type="http://schemas.openxmlformats.org/officeDocument/2006/relationships/hyperlink" Target="http://shuicao.cc/baike/xia/view-734.html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hyperlink" Target="http://shuicao.cc/baike/xia/view-810.html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3" name="椭圆 52"/>
          <p:cNvSpPr/>
          <p:nvPr/>
        </p:nvSpPr>
        <p:spPr>
          <a:xfrm flipV="1">
            <a:off x="3654318" y="2057231"/>
            <a:ext cx="5028724" cy="2945130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4950" dirty="0"/>
          </a:p>
        </p:txBody>
      </p:sp>
      <p:sp>
        <p:nvSpPr>
          <p:cNvPr id="52" name="椭圆 51"/>
          <p:cNvSpPr/>
          <p:nvPr/>
        </p:nvSpPr>
        <p:spPr>
          <a:xfrm>
            <a:off x="4813880" y="3529796"/>
            <a:ext cx="168333" cy="185166"/>
          </a:xfrm>
          <a:prstGeom prst="ellipse">
            <a:avLst/>
          </a:prstGeom>
          <a:solidFill>
            <a:srgbClr val="4AB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4" name="椭圆 53"/>
          <p:cNvSpPr/>
          <p:nvPr/>
        </p:nvSpPr>
        <p:spPr>
          <a:xfrm>
            <a:off x="8317044" y="4510322"/>
            <a:ext cx="113122" cy="11312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5" name="椭圆 54"/>
          <p:cNvSpPr/>
          <p:nvPr/>
        </p:nvSpPr>
        <p:spPr>
          <a:xfrm flipV="1">
            <a:off x="7302315" y="4238954"/>
            <a:ext cx="232324" cy="2323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7" name="椭圆 56"/>
          <p:cNvSpPr/>
          <p:nvPr/>
        </p:nvSpPr>
        <p:spPr>
          <a:xfrm>
            <a:off x="4171842" y="3982931"/>
            <a:ext cx="193704" cy="185166"/>
          </a:xfrm>
          <a:prstGeom prst="ellipse">
            <a:avLst/>
          </a:prstGeom>
          <a:solidFill>
            <a:srgbClr val="4AB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8" name="椭圆 57"/>
          <p:cNvSpPr/>
          <p:nvPr/>
        </p:nvSpPr>
        <p:spPr>
          <a:xfrm>
            <a:off x="4626741" y="2491774"/>
            <a:ext cx="113122" cy="11312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9" name="椭圆 58"/>
          <p:cNvSpPr/>
          <p:nvPr/>
        </p:nvSpPr>
        <p:spPr>
          <a:xfrm flipV="1">
            <a:off x="6023320" y="1827186"/>
            <a:ext cx="145360" cy="1453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0" name="椭圆 59"/>
          <p:cNvSpPr/>
          <p:nvPr/>
        </p:nvSpPr>
        <p:spPr>
          <a:xfrm>
            <a:off x="7241789" y="2371743"/>
            <a:ext cx="353187" cy="353187"/>
          </a:xfrm>
          <a:prstGeom prst="ellipse">
            <a:avLst/>
          </a:prstGeom>
          <a:solidFill>
            <a:srgbClr val="0FE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1" name="椭圆 60"/>
          <p:cNvSpPr/>
          <p:nvPr/>
        </p:nvSpPr>
        <p:spPr>
          <a:xfrm>
            <a:off x="4813880" y="4182359"/>
            <a:ext cx="353187" cy="353187"/>
          </a:xfrm>
          <a:prstGeom prst="ellipse">
            <a:avLst/>
          </a:prstGeom>
          <a:solidFill>
            <a:srgbClr val="0FE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3" name="椭圆 62"/>
          <p:cNvSpPr/>
          <p:nvPr/>
        </p:nvSpPr>
        <p:spPr>
          <a:xfrm>
            <a:off x="4024423" y="5522255"/>
            <a:ext cx="282001" cy="28200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4" name="椭圆 63"/>
          <p:cNvSpPr/>
          <p:nvPr/>
        </p:nvSpPr>
        <p:spPr>
          <a:xfrm>
            <a:off x="2370628" y="5134332"/>
            <a:ext cx="176594" cy="1765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5" name="椭圆 64"/>
          <p:cNvSpPr/>
          <p:nvPr/>
        </p:nvSpPr>
        <p:spPr>
          <a:xfrm>
            <a:off x="8313788" y="5451306"/>
            <a:ext cx="282002" cy="2820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6" name="椭圆 65"/>
          <p:cNvSpPr/>
          <p:nvPr/>
        </p:nvSpPr>
        <p:spPr>
          <a:xfrm>
            <a:off x="8948351" y="5334576"/>
            <a:ext cx="141001" cy="14100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7" name="椭圆 66"/>
          <p:cNvSpPr/>
          <p:nvPr/>
        </p:nvSpPr>
        <p:spPr>
          <a:xfrm>
            <a:off x="9562463" y="5169926"/>
            <a:ext cx="141001" cy="14100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8" name="椭圆 67"/>
          <p:cNvSpPr/>
          <p:nvPr/>
        </p:nvSpPr>
        <p:spPr>
          <a:xfrm>
            <a:off x="9603983" y="2640142"/>
            <a:ext cx="153065" cy="15306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9" name="椭圆 68"/>
          <p:cNvSpPr/>
          <p:nvPr/>
        </p:nvSpPr>
        <p:spPr>
          <a:xfrm>
            <a:off x="9885036" y="2265272"/>
            <a:ext cx="110832" cy="1108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0" name="椭圆 69"/>
          <p:cNvSpPr/>
          <p:nvPr/>
        </p:nvSpPr>
        <p:spPr>
          <a:xfrm>
            <a:off x="3512741" y="4146672"/>
            <a:ext cx="96852" cy="9258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1" name="椭圆 70"/>
          <p:cNvSpPr/>
          <p:nvPr/>
        </p:nvSpPr>
        <p:spPr>
          <a:xfrm>
            <a:off x="2647795" y="4636450"/>
            <a:ext cx="96852" cy="9258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4509689" y="2864426"/>
            <a:ext cx="3338911" cy="136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水生观赏动物养殖</a:t>
            </a:r>
            <a:endParaRPr lang="zh-CN" altLang="en-US" sz="40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579" y="1330037"/>
            <a:ext cx="7821641" cy="520139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（一）</a:t>
            </a:r>
            <a:r>
              <a:rPr lang="zh-CN" altLang="en-US" dirty="0"/>
              <a:t>　水晶虾的特点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水晶虾因其红白相间的体色而成为了观赏价值极高的水族生物，只有少数业余玩家可以进行繁殖，大部分还是来自商家。水浸下以东北地区、京津地区和台湾地区最为繁荣。在水晶虾品种中，等级划分很严格，根据其体色浓白程度主要划分为</a:t>
            </a:r>
            <a:r>
              <a:rPr lang="en-US" altLang="zh-CN" dirty="0">
                <a:hlinkClick r:id="rId1"/>
              </a:rPr>
              <a:t>SSS</a:t>
            </a:r>
            <a:r>
              <a:rPr lang="zh-CN" altLang="en-US" dirty="0">
                <a:hlinkClick r:id="rId1"/>
              </a:rPr>
              <a:t>级水晶虾</a:t>
            </a:r>
            <a:r>
              <a:rPr lang="zh-CN" altLang="en-US" dirty="0"/>
              <a:t>、</a:t>
            </a:r>
            <a:r>
              <a:rPr lang="en-US" altLang="zh-CN" dirty="0">
                <a:hlinkClick r:id="rId2"/>
              </a:rPr>
              <a:t>SS</a:t>
            </a:r>
            <a:r>
              <a:rPr lang="zh-CN" altLang="en-US" dirty="0">
                <a:hlinkClick r:id="rId2"/>
              </a:rPr>
              <a:t>级水晶虾</a:t>
            </a:r>
            <a:r>
              <a:rPr lang="zh-CN" altLang="en-US" dirty="0"/>
              <a:t>、</a:t>
            </a:r>
            <a:r>
              <a:rPr lang="en-US" altLang="zh-CN" dirty="0">
                <a:hlinkClick r:id="rId3"/>
              </a:rPr>
              <a:t>S</a:t>
            </a:r>
            <a:r>
              <a:rPr lang="zh-CN" altLang="en-US" dirty="0">
                <a:hlinkClick r:id="rId3"/>
              </a:rPr>
              <a:t>级上水晶虾</a:t>
            </a:r>
            <a:r>
              <a:rPr lang="zh-CN" altLang="en-US" dirty="0"/>
              <a:t>、</a:t>
            </a:r>
            <a:r>
              <a:rPr lang="en-US" altLang="zh-CN" dirty="0">
                <a:hlinkClick r:id="rId4"/>
              </a:rPr>
              <a:t>S</a:t>
            </a:r>
            <a:r>
              <a:rPr lang="zh-CN" altLang="en-US" dirty="0">
                <a:hlinkClick r:id="rId4"/>
              </a:rPr>
              <a:t>级水晶虾</a:t>
            </a:r>
            <a:r>
              <a:rPr lang="zh-CN" altLang="en-US" dirty="0"/>
              <a:t>、</a:t>
            </a:r>
            <a:r>
              <a:rPr lang="en-US" altLang="zh-CN" dirty="0">
                <a:hlinkClick r:id="rId5"/>
              </a:rPr>
              <a:t>A</a:t>
            </a:r>
            <a:r>
              <a:rPr lang="zh-CN" altLang="en-US" dirty="0">
                <a:hlinkClick r:id="rId5"/>
              </a:rPr>
              <a:t>级水晶虾</a:t>
            </a:r>
            <a:r>
              <a:rPr lang="zh-CN" altLang="en-US" dirty="0"/>
              <a:t>、</a:t>
            </a:r>
            <a:r>
              <a:rPr lang="en-US" altLang="zh-CN" dirty="0">
                <a:hlinkClick r:id="rId6"/>
              </a:rPr>
              <a:t>B</a:t>
            </a:r>
            <a:r>
              <a:rPr lang="zh-CN" altLang="en-US" dirty="0">
                <a:hlinkClick r:id="rId6"/>
              </a:rPr>
              <a:t>级水晶虾</a:t>
            </a:r>
            <a:r>
              <a:rPr lang="zh-CN" altLang="en-US" dirty="0"/>
              <a:t>、</a:t>
            </a:r>
            <a:r>
              <a:rPr lang="en-US" altLang="zh-CN" dirty="0">
                <a:hlinkClick r:id="rId7"/>
              </a:rPr>
              <a:t>C</a:t>
            </a:r>
            <a:r>
              <a:rPr lang="zh-CN" altLang="en-US" dirty="0">
                <a:hlinkClick r:id="rId7"/>
              </a:rPr>
              <a:t>级水晶虾</a:t>
            </a:r>
            <a:r>
              <a:rPr lang="zh-CN" altLang="en-US" dirty="0"/>
              <a:t>等几个级别，饲养难度适中，繁殖不易，存在一定的技巧。在短短的时间内已成为水族生物中赤手可热的经典品种。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7" y="1450054"/>
            <a:ext cx="7837714" cy="521208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</a:rPr>
              <a:t>（二）</a:t>
            </a:r>
            <a:r>
              <a:rPr lang="zh-CN" altLang="en-US" sz="3600" dirty="0">
                <a:solidFill>
                  <a:srgbClr val="FF0000"/>
                </a:solidFill>
              </a:rPr>
              <a:t>水晶虾代表</a:t>
            </a:r>
            <a:r>
              <a:rPr lang="zh-CN" altLang="en-US" sz="3600" dirty="0" smtClean="0">
                <a:solidFill>
                  <a:srgbClr val="FF0000"/>
                </a:solidFill>
              </a:rPr>
              <a:t>品种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 smtClean="0"/>
              <a:t>SSS</a:t>
            </a:r>
            <a:r>
              <a:rPr lang="zh-CN" altLang="en-US" dirty="0"/>
              <a:t>级水晶虾：除头部外身体大部分为白色所覆盖</a:t>
            </a:r>
            <a:br>
              <a:rPr lang="zh-CN" altLang="en-US" dirty="0"/>
            </a:br>
            <a:r>
              <a:rPr lang="en-US" altLang="zh-CN" dirty="0"/>
              <a:t>SS</a:t>
            </a:r>
            <a:r>
              <a:rPr lang="zh-CN" altLang="en-US" dirty="0"/>
              <a:t>级水晶虾：白色占大部分之个体，被称之为：日之丸、虎牙型、</a:t>
            </a:r>
            <a:r>
              <a:rPr lang="en-US" altLang="zh-CN" dirty="0"/>
              <a:t>V</a:t>
            </a:r>
            <a:r>
              <a:rPr lang="zh-CN" altLang="en-US" dirty="0"/>
              <a:t>型</a:t>
            </a:r>
            <a:br>
              <a:rPr lang="zh-CN" altLang="en-US" dirty="0"/>
            </a:br>
            <a:r>
              <a:rPr lang="en-US" altLang="zh-CN" dirty="0"/>
              <a:t>S</a:t>
            </a:r>
            <a:r>
              <a:rPr lang="zh-CN" altLang="en-US" dirty="0"/>
              <a:t>级上（</a:t>
            </a:r>
            <a:r>
              <a:rPr lang="en-US" altLang="zh-CN" dirty="0"/>
              <a:t>ST</a:t>
            </a:r>
            <a:r>
              <a:rPr lang="zh-CN" altLang="en-US" dirty="0"/>
              <a:t>）水晶虾：红白鲜明浓厚，白色有吃进腰部红色区块 </a:t>
            </a:r>
            <a:br>
              <a:rPr lang="zh-CN" altLang="en-US" dirty="0"/>
            </a:br>
            <a:r>
              <a:rPr lang="en-US" altLang="zh-CN" dirty="0"/>
              <a:t>S</a:t>
            </a:r>
            <a:r>
              <a:rPr lang="zh-CN" altLang="en-US" dirty="0"/>
              <a:t>级水晶虾：红白鲜明浓厚 </a:t>
            </a:r>
            <a:br>
              <a:rPr lang="zh-CN" altLang="en-US" dirty="0"/>
            </a:br>
            <a:r>
              <a:rPr lang="en-US" altLang="zh-CN" dirty="0"/>
              <a:t>A</a:t>
            </a:r>
            <a:r>
              <a:rPr lang="zh-CN" altLang="en-US" dirty="0"/>
              <a:t>级水晶虾：白色部分较薄，淡淡一层</a:t>
            </a:r>
            <a:br>
              <a:rPr lang="zh-CN" altLang="en-US" dirty="0"/>
            </a:br>
            <a:r>
              <a:rPr lang="en-US" altLang="zh-CN" dirty="0"/>
              <a:t>B</a:t>
            </a:r>
            <a:r>
              <a:rPr lang="zh-CN" altLang="en-US" dirty="0"/>
              <a:t>级水晶虾：白色部分较淡，且有破损情况</a:t>
            </a:r>
            <a:br>
              <a:rPr lang="zh-CN" altLang="en-US" dirty="0"/>
            </a:br>
            <a:r>
              <a:rPr lang="en-US" altLang="zh-CN" dirty="0"/>
              <a:t>C</a:t>
            </a:r>
            <a:r>
              <a:rPr lang="zh-CN" altLang="en-US" dirty="0"/>
              <a:t>级水晶虾：白色部分不明显，且呈透明状，以及细白线之个体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</a:rPr>
              <a:t>二、米虾品系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米虾品系</a:t>
            </a:r>
            <a:r>
              <a:rPr lang="zh-CN" altLang="en-US" dirty="0" smtClean="0"/>
              <a:t>介绍</a:t>
            </a:r>
            <a:endParaRPr lang="zh-CN" altLang="en-US" dirty="0"/>
          </a:p>
          <a:p>
            <a:r>
              <a:rPr lang="zh-CN" altLang="en-US" dirty="0" smtClean="0"/>
              <a:t>亦</a:t>
            </a:r>
            <a:r>
              <a:rPr lang="zh-CN" altLang="en-US" dirty="0"/>
              <a:t>称草虾，甲壳纲</a:t>
            </a:r>
            <a:r>
              <a:rPr lang="en-US" altLang="zh-CN" dirty="0"/>
              <a:t>,</a:t>
            </a:r>
            <a:r>
              <a:rPr lang="zh-CN" altLang="en-US" dirty="0"/>
              <a:t>匙指虾科。是一类小形的淡水虾</a:t>
            </a:r>
            <a:r>
              <a:rPr lang="en-US" altLang="zh-CN" dirty="0"/>
              <a:t>,</a:t>
            </a:r>
            <a:r>
              <a:rPr lang="zh-CN" altLang="en-US" dirty="0"/>
              <a:t>生活在湖泊、池沼或沟渠中</a:t>
            </a:r>
            <a:r>
              <a:rPr lang="en-US" altLang="zh-CN" dirty="0"/>
              <a:t>,</a:t>
            </a:r>
            <a:r>
              <a:rPr lang="zh-CN" altLang="en-US" dirty="0"/>
              <a:t>常攀附水草上</a:t>
            </a:r>
            <a:r>
              <a:rPr lang="en-US" altLang="zh-CN" dirty="0"/>
              <a:t>,</a:t>
            </a:r>
            <a:r>
              <a:rPr lang="zh-CN" altLang="en-US" dirty="0"/>
              <a:t>分布较广且常见的是中华米虾。供鲜食或煮熟后剥制小虾米。在人类经济活动上虽无明显之直接价值，但其摄食藻类、有机物，体型小，适合其他大型淡水鱼、虾之饵料，因此在生态上扮演着不可忽视的角色。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2" y="887515"/>
            <a:ext cx="7813963" cy="579535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（一）米</a:t>
            </a:r>
            <a:r>
              <a:rPr lang="zh-CN" altLang="en-US" dirty="0"/>
              <a:t>虾品系</a:t>
            </a:r>
            <a:r>
              <a:rPr lang="zh-CN" altLang="en-US" dirty="0" smtClean="0"/>
              <a:t>特点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0">
              <a:buNone/>
            </a:pPr>
            <a:r>
              <a:rPr lang="zh-CN" altLang="en-US" dirty="0"/>
              <a:t>　　米虾是草缸内最常见的观赏虾，也是品种最多的一个系列。这类观赏虾对水温适应性极强，容易饲养。米虾是混合食性，以藻类和浮游生物为食，所以在除藻的观赏虾中，米虾也是中坚力量。在喂食上可以喂之营养丰富的煮熟的菠菜叶、冰冻红血虫等。米虾体形小，不像鳌虾那样有攻击性和破坏性的螯足，因此不会伤害到其他生物，相反，米虾的幼虾经常会成为其他鱼类的食物，所以最好不要将米虾与大型的鱼类混养。现在市场上的米虾中以水晶虾、虎纹虾和樱花虾最受欢迎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70" y="1175657"/>
            <a:ext cx="8473883" cy="53103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954" y="148260"/>
            <a:ext cx="10972800" cy="1143000"/>
          </a:xfrm>
        </p:spPr>
        <p:txBody>
          <a:bodyPr/>
          <a:lstStyle/>
          <a:p>
            <a:r>
              <a:rPr lang="zh-CN" altLang="en-US" dirty="0"/>
              <a:t>米虾品系代表品种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8" y="1483457"/>
            <a:ext cx="3241398" cy="2341010"/>
          </a:xfr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027" y="1483457"/>
            <a:ext cx="3241398" cy="23410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56" y="1483457"/>
            <a:ext cx="3241399" cy="23410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514742" y="1833412"/>
            <a:ext cx="492443" cy="9417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绿晶虾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77930" y="1848918"/>
            <a:ext cx="461665" cy="13574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星点珍珠虾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654388" y="1833412"/>
            <a:ext cx="461665" cy="102491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蓝钻虾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8" y="4016664"/>
            <a:ext cx="3241044" cy="234075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027" y="4016664"/>
            <a:ext cx="3241044" cy="23407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55" y="4016664"/>
            <a:ext cx="3241399" cy="234101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3514743" y="4481069"/>
            <a:ext cx="492443" cy="9417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虎纹虾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577930" y="4227616"/>
            <a:ext cx="461665" cy="11952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新蜜蜂虾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654388" y="4016664"/>
            <a:ext cx="461665" cy="16953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三间蜜蜂虾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99" y="609000"/>
            <a:ext cx="3448328" cy="2490459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18" y="609000"/>
            <a:ext cx="3515096" cy="25386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965" y="608999"/>
            <a:ext cx="3466605" cy="250365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61901" y="3259178"/>
            <a:ext cx="198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樱花虾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83579" y="3247303"/>
            <a:ext cx="1793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钻石虾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23366" y="3247303"/>
            <a:ext cx="162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香港野生米虾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23" y="3788229"/>
            <a:ext cx="3466604" cy="250365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18" y="3788229"/>
            <a:ext cx="3515096" cy="25386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964" y="3788228"/>
            <a:ext cx="3466605" cy="250365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61901" y="6483927"/>
            <a:ext cx="1295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网球虾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23262" y="6483927"/>
            <a:ext cx="174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大和藻虾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191501" y="6483927"/>
            <a:ext cx="1258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瘦虾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914400" y="1411184"/>
            <a:ext cx="10363200" cy="1470025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第六章  </a:t>
            </a:r>
            <a:r>
              <a:rPr lang="zh-CN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观赏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虾类养殖技术</a:t>
            </a:r>
            <a:endParaRPr lang="zh-CN" altLang="en-US" sz="4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7" name="Rectangle 5"/>
          <p:cNvSpPr>
            <a:spLocks noGrp="1" noRot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4312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宋维彦</a:t>
            </a:r>
            <a:endParaRPr lang="zh-CN" altLang="en-US" b="1" dirty="0">
              <a:solidFill>
                <a:srgbClr val="4312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ctr">
              <a:buNone/>
            </a:pPr>
            <a:r>
              <a:rPr lang="zh-CN" altLang="en-US" b="1" dirty="0" smtClean="0">
                <a:solidFill>
                  <a:srgbClr val="4312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日照职业技术学院</a:t>
            </a:r>
            <a:endParaRPr lang="en-US" altLang="zh-CN" b="1" dirty="0" smtClean="0">
              <a:solidFill>
                <a:srgbClr val="4312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2400" y="9142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99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日照职业技术学院</a:t>
            </a:r>
            <a:endParaRPr lang="zh-CN" altLang="en-US" b="1" dirty="0">
              <a:solidFill>
                <a:srgbClr val="99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603161" y="11996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99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水生观赏动物养殖</a:t>
            </a:r>
            <a:endParaRPr lang="zh-CN" altLang="en-US" b="1" dirty="0">
              <a:solidFill>
                <a:srgbClr val="0099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03" y="425037"/>
            <a:ext cx="3444627" cy="2487786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51" y="425037"/>
            <a:ext cx="3444627" cy="24877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098" y="425037"/>
            <a:ext cx="3444627" cy="248778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09403" y="3051958"/>
            <a:ext cx="1294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黑壳虾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55127" y="3135086"/>
            <a:ext cx="109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红鼻虾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85860" y="3051958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斑马虾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03" y="3560424"/>
            <a:ext cx="3439544" cy="24841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50" y="3560424"/>
            <a:ext cx="3444627" cy="248778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098" y="3560424"/>
            <a:ext cx="3444627" cy="248778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60021" y="6122840"/>
            <a:ext cx="1769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蓝虎纹虾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85756" y="6122840"/>
            <a:ext cx="1923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白头蜜蜂虾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965870" y="6122840"/>
            <a:ext cx="99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蜜蜂虾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9" y="478610"/>
            <a:ext cx="3314153" cy="2393555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784" y="478610"/>
            <a:ext cx="3288476" cy="23750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2" y="470034"/>
            <a:ext cx="3300350" cy="238358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5018" y="3004457"/>
            <a:ext cx="154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极火虾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41371" y="3004457"/>
            <a:ext cx="1472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黄金米虾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46473" y="3004457"/>
            <a:ext cx="1650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红金背米虾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20" y="3506081"/>
            <a:ext cx="3251706" cy="234845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784" y="3524626"/>
            <a:ext cx="3288476" cy="23750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7" y="3500253"/>
            <a:ext cx="3259775" cy="235428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85652" y="6044540"/>
            <a:ext cx="948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橘米虾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41371" y="6044540"/>
            <a:ext cx="112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红水晶虾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65226" y="6044540"/>
            <a:ext cx="1294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秀丽白虾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98" y="579448"/>
            <a:ext cx="3213471" cy="232084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970" y="579448"/>
            <a:ext cx="3213471" cy="23208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953" y="579447"/>
            <a:ext cx="3312226" cy="239216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14400" y="3063834"/>
            <a:ext cx="1140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长臂虾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72000" y="3170712"/>
            <a:ext cx="150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日本藻虾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95855" y="3063834"/>
            <a:ext cx="166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蹄肢新米虾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15" y="3540044"/>
            <a:ext cx="3138054" cy="22663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970" y="3540044"/>
            <a:ext cx="3138054" cy="226637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717" y="3540044"/>
            <a:ext cx="3194461" cy="230711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07522" y="5985164"/>
            <a:ext cx="134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异足新米虾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334494" y="5985164"/>
            <a:ext cx="1341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琉球新米虾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550234" y="5985164"/>
            <a:ext cx="1757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锯齿新米虾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419"/>
            <a:ext cx="3823855" cy="2761673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846" y="912418"/>
            <a:ext cx="3823855" cy="276167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691" y="912417"/>
            <a:ext cx="3845627" cy="277739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43148" y="3823855"/>
            <a:ext cx="141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广东新米虾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48249" y="3918857"/>
            <a:ext cx="1757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浙江新米虾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443356" y="4008521"/>
            <a:ext cx="166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刺肢米虾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三、鳌虾品系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鳌虾品系</a:t>
            </a:r>
            <a:r>
              <a:rPr lang="zh-CN" altLang="en-US" dirty="0" smtClean="0"/>
              <a:t>简介</a:t>
            </a:r>
            <a:br>
              <a:rPr lang="zh-CN" altLang="en-US" dirty="0"/>
            </a:br>
            <a:r>
              <a:rPr lang="zh-CN" altLang="en-US" dirty="0"/>
              <a:t>　　鳌虾原产自中国东北地区吉林、黑龙江等地，主要栖息在溪流、湖泊及江里的小支流，属于杂食性动物，主要摄食水草、红虫、蚯蚓及小型鱼类等，体色有棕色、棕红色、橄榄绿及灰蓝色，不易繁殖，目前所饲养的，主要是靠野外采集为主，人工饲养的可长到</a:t>
            </a:r>
            <a:r>
              <a:rPr lang="en-US" altLang="zh-CN" dirty="0"/>
              <a:t>6CM—10CM</a:t>
            </a:r>
            <a:r>
              <a:rPr lang="zh-CN" altLang="en-US" dirty="0"/>
              <a:t>左右，而野生的则可长到</a:t>
            </a:r>
            <a:r>
              <a:rPr lang="en-US" altLang="zh-CN" dirty="0"/>
              <a:t>10CM—15CM</a:t>
            </a:r>
            <a:r>
              <a:rPr lang="zh-CN" altLang="en-US" dirty="0"/>
              <a:t>，人工饲养有一定的难度，鳌虾为夜习性动物，一般到了晚上进行觅食活动。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386" y="629393"/>
            <a:ext cx="5962598" cy="596259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（一）鳌</a:t>
            </a:r>
            <a:r>
              <a:rPr lang="zh-CN" altLang="en-US" dirty="0"/>
              <a:t>虾品系</a:t>
            </a:r>
            <a:r>
              <a:rPr lang="zh-CN" altLang="en-US" dirty="0" smtClean="0"/>
              <a:t>特点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zh-CN" altLang="en-US" dirty="0"/>
              <a:t>　　鳌虾喜欢</a:t>
            </a:r>
            <a:r>
              <a:rPr lang="en-US" altLang="zh-CN" dirty="0"/>
              <a:t>23℃</a:t>
            </a:r>
            <a:r>
              <a:rPr lang="zh-CN" altLang="en-US" dirty="0"/>
              <a:t>以下的低温环境，喜欢干净的水质，对水质溶氧量需求较高。在饲养时，水量不可过于高，影响观赏。鳌虾时一种具有攻击性的生物，就算同种之间也会进行争斗，有时还会从缸中逃跑，切记要加盖。此种虾为夜习性，一般到了晚上才出来觅食，所以需要在晚上</a:t>
            </a:r>
            <a:r>
              <a:rPr lang="en-US" altLang="zh-CN" dirty="0"/>
              <a:t>9</a:t>
            </a:r>
            <a:r>
              <a:rPr lang="zh-CN" altLang="en-US" dirty="0"/>
              <a:t>时以后进行一次投喂。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362" y="1021279"/>
            <a:ext cx="7331032" cy="5498274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578" y="337784"/>
            <a:ext cx="10972800" cy="1143000"/>
          </a:xfrm>
        </p:spPr>
        <p:txBody>
          <a:bodyPr/>
          <a:lstStyle/>
          <a:p>
            <a:r>
              <a:rPr lang="zh-CN" altLang="en-US" dirty="0" smtClean="0"/>
              <a:t>（二）鳌虾</a:t>
            </a:r>
            <a:r>
              <a:rPr lang="zh-CN" altLang="en-US" dirty="0"/>
              <a:t>品系</a:t>
            </a:r>
            <a:r>
              <a:rPr lang="zh-CN" altLang="en-US" dirty="0" smtClean="0"/>
              <a:t>代表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11927" y="1341913"/>
            <a:ext cx="7552707" cy="5225142"/>
          </a:xfrm>
        </p:spPr>
        <p:txBody>
          <a:bodyPr>
            <a:normAutofit fontScale="62500" lnSpcReduction="20000"/>
          </a:bodyPr>
          <a:lstStyle/>
          <a:p>
            <a:pPr indent="0">
              <a:buNone/>
            </a:pPr>
            <a:r>
              <a:rPr lang="zh-CN" altLang="en-US" dirty="0" smtClean="0">
                <a:hlinkClick r:id="rId1"/>
              </a:rPr>
              <a:t>克</a:t>
            </a:r>
            <a:r>
              <a:rPr lang="zh-CN" altLang="en-US" dirty="0">
                <a:hlinkClick r:id="rId1"/>
              </a:rPr>
              <a:t>氏螯虾</a:t>
            </a:r>
            <a:r>
              <a:rPr lang="zh-CN" altLang="en-US" dirty="0"/>
              <a:t> </a:t>
            </a:r>
            <a:br>
              <a:rPr lang="zh-CN" altLang="en-US" dirty="0"/>
            </a:br>
            <a:r>
              <a:rPr lang="zh-CN" altLang="en-US" dirty="0">
                <a:hlinkClick r:id="rId2"/>
              </a:rPr>
              <a:t>天空蓝魔虾</a:t>
            </a:r>
            <a:br>
              <a:rPr lang="zh-CN" altLang="en-US" dirty="0"/>
            </a:br>
            <a:r>
              <a:rPr lang="zh-CN" altLang="en-US" dirty="0">
                <a:hlinkClick r:id="rId3"/>
              </a:rPr>
              <a:t>澳洲淡水龙虾</a:t>
            </a:r>
            <a:r>
              <a:rPr lang="zh-CN" altLang="en-US" dirty="0"/>
              <a:t> </a:t>
            </a:r>
            <a:br>
              <a:rPr lang="zh-CN" altLang="en-US" dirty="0"/>
            </a:br>
            <a:r>
              <a:rPr lang="zh-CN" altLang="en-US" dirty="0">
                <a:hlinkClick r:id="rId4"/>
              </a:rPr>
              <a:t>狼虾</a:t>
            </a:r>
            <a:r>
              <a:rPr lang="zh-CN" altLang="en-US" dirty="0"/>
              <a:t>  </a:t>
            </a:r>
            <a:br>
              <a:rPr lang="zh-CN" altLang="en-US" dirty="0"/>
            </a:br>
            <a:r>
              <a:rPr lang="zh-CN" altLang="en-US" dirty="0">
                <a:hlinkClick r:id="rId5"/>
              </a:rPr>
              <a:t>黄金巨手虾</a:t>
            </a:r>
            <a:r>
              <a:rPr lang="zh-CN" altLang="en-US" dirty="0"/>
              <a:t>   </a:t>
            </a:r>
            <a:br>
              <a:rPr lang="zh-CN" altLang="en-US" dirty="0"/>
            </a:br>
            <a:r>
              <a:rPr lang="zh-CN" altLang="en-US" dirty="0">
                <a:hlinkClick r:id="rId6"/>
              </a:rPr>
              <a:t>黄色胶囊螯虾</a:t>
            </a:r>
            <a:r>
              <a:rPr lang="zh-CN" altLang="en-US" dirty="0"/>
              <a:t> </a:t>
            </a:r>
            <a:br>
              <a:rPr lang="zh-CN" altLang="en-US" dirty="0"/>
            </a:br>
            <a:r>
              <a:rPr lang="zh-CN" altLang="en-US" dirty="0">
                <a:hlinkClick r:id="rId7"/>
              </a:rPr>
              <a:t>蓝月龙虾</a:t>
            </a:r>
            <a:r>
              <a:rPr lang="zh-CN" altLang="en-US" dirty="0"/>
              <a:t> </a:t>
            </a:r>
            <a:br>
              <a:rPr lang="zh-CN" altLang="en-US" dirty="0"/>
            </a:br>
            <a:r>
              <a:rPr lang="zh-CN" altLang="en-US" dirty="0">
                <a:hlinkClick r:id="rId8"/>
              </a:rPr>
              <a:t>黑魔虾</a:t>
            </a:r>
            <a:r>
              <a:rPr lang="zh-CN" altLang="en-US" dirty="0"/>
              <a:t>   </a:t>
            </a:r>
            <a:br>
              <a:rPr lang="zh-CN" altLang="en-US" dirty="0"/>
            </a:br>
            <a:r>
              <a:rPr lang="zh-CN" altLang="en-US" dirty="0">
                <a:hlinkClick r:id="rId9"/>
              </a:rPr>
              <a:t>东北黑鳌虾</a:t>
            </a:r>
            <a:r>
              <a:rPr lang="zh-CN" altLang="en-US" dirty="0"/>
              <a:t> </a:t>
            </a:r>
            <a:br>
              <a:rPr lang="zh-CN" altLang="en-US" dirty="0"/>
            </a:br>
            <a:r>
              <a:rPr lang="zh-CN" altLang="en-US" dirty="0">
                <a:hlinkClick r:id="rId10"/>
              </a:rPr>
              <a:t>苏菲亚侏儒鳌虾 </a:t>
            </a:r>
            <a:br>
              <a:rPr lang="zh-CN" altLang="en-US" dirty="0"/>
            </a:br>
            <a:r>
              <a:rPr lang="zh-CN" altLang="en-US" dirty="0">
                <a:hlinkClick r:id="rId11"/>
              </a:rPr>
              <a:t>曼宁鳌虾</a:t>
            </a:r>
            <a:br>
              <a:rPr lang="zh-CN" altLang="en-US" dirty="0"/>
            </a:br>
            <a:r>
              <a:rPr lang="zh-CN" altLang="en-US" dirty="0">
                <a:hlinkClick r:id="rId12"/>
              </a:rPr>
              <a:t>龙纹鳌虾</a:t>
            </a:r>
            <a:r>
              <a:rPr lang="zh-CN" altLang="en-US" dirty="0"/>
              <a:t> </a:t>
            </a:r>
            <a:br>
              <a:rPr lang="zh-CN" altLang="en-US" dirty="0"/>
            </a:br>
            <a:r>
              <a:rPr lang="zh-CN" altLang="en-US" dirty="0">
                <a:hlinkClick r:id="rId13"/>
              </a:rPr>
              <a:t>雷蒂斯鳌虾 </a:t>
            </a:r>
            <a:br>
              <a:rPr lang="zh-CN" altLang="en-US" dirty="0"/>
            </a:br>
            <a:r>
              <a:rPr lang="zh-CN" altLang="en-US" dirty="0">
                <a:hlinkClick r:id="rId14"/>
              </a:rPr>
              <a:t>蓝斯鳌虾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四、苏拉威西品系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indent="0">
              <a:buNone/>
            </a:pPr>
            <a:r>
              <a:rPr lang="zh-CN" altLang="en-US" dirty="0" smtClean="0"/>
              <a:t>（一）苏拉威西</a:t>
            </a:r>
            <a:r>
              <a:rPr lang="zh-CN" altLang="en-US" dirty="0"/>
              <a:t>品系简介</a:t>
            </a:r>
            <a:endParaRPr lang="zh-CN" altLang="en-US" dirty="0"/>
          </a:p>
          <a:p>
            <a:pPr indent="0">
              <a:buNone/>
            </a:pPr>
            <a:r>
              <a:rPr lang="zh-CN" altLang="en-US" dirty="0"/>
              <a:t>　苏拉威西虾，是一种原产于印度尼西亚苏拉威西岛陶乌提湖的淡水观赏虾，属于大卵型观赏虾。成年虾体长在</a:t>
            </a:r>
            <a:r>
              <a:rPr lang="en-US" altLang="zh-CN" dirty="0"/>
              <a:t>1-2CM</a:t>
            </a:r>
            <a:r>
              <a:rPr lang="zh-CN" altLang="en-US" dirty="0"/>
              <a:t>之间，能够在</a:t>
            </a:r>
            <a:r>
              <a:rPr lang="en-US" altLang="zh-CN" dirty="0"/>
              <a:t>PH</a:t>
            </a:r>
            <a:r>
              <a:rPr lang="zh-CN" altLang="en-US" dirty="0"/>
              <a:t>值在</a:t>
            </a:r>
            <a:r>
              <a:rPr lang="en-US" altLang="zh-CN" dirty="0"/>
              <a:t>7.5-8</a:t>
            </a:r>
            <a:r>
              <a:rPr lang="zh-CN" altLang="en-US" dirty="0"/>
              <a:t>之间的碱性淡水中生活，</a:t>
            </a:r>
            <a:r>
              <a:rPr lang="en-US" altLang="zh-CN" dirty="0"/>
              <a:t>2008</a:t>
            </a:r>
            <a:r>
              <a:rPr lang="zh-CN" altLang="en-US" dirty="0"/>
              <a:t>年从印度尼西亚苏拉威西岛进口了的淡水观赏虾</a:t>
            </a:r>
            <a:r>
              <a:rPr lang="en-US" altLang="zh-CN" dirty="0"/>
              <a:t>!! </a:t>
            </a:r>
            <a:r>
              <a:rPr lang="zh-CN" altLang="en-US" dirty="0"/>
              <a:t>很美丽，生活在碱性淡水中，较为稀少。 苏拉威西彩虹虾的色泽可以用不可思议、完美来形容，颜色十分漂亮，是也绝对不输给海水虾的淡水虾，由于它的条纹酷像可乐，在引进初期也被称作可乐虾。彩虹虾是多种苏拉威西观赏虾中最有代表性的一种，由于该虾分布在极小区域的自然生态中，该地区也是国家级保地方。被认为一级贵重。 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86888" y="1306287"/>
            <a:ext cx="11095512" cy="503023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zh-CN" altLang="en-US" dirty="0" smtClean="0"/>
              <a:t>观赏虾在国内以成为流行</a:t>
            </a:r>
            <a:r>
              <a:rPr lang="en-US" altLang="zh-CN" dirty="0" smtClean="0"/>
              <a:t>.</a:t>
            </a:r>
            <a:r>
              <a:rPr lang="zh-CN" altLang="en-US" dirty="0" smtClean="0"/>
              <a:t>虽然目前它只出现在大中城市的水族店</a:t>
            </a:r>
            <a:r>
              <a:rPr lang="en-US" altLang="zh-CN" dirty="0" smtClean="0"/>
              <a:t>,</a:t>
            </a:r>
            <a:r>
              <a:rPr lang="zh-CN" altLang="en-US" dirty="0" smtClean="0"/>
              <a:t>而且对饲养环境要就苛刻，但是将来也会势不可挡的出现在城镇乡村，就因为其美丽的外表，易于繁殖的特点</a:t>
            </a:r>
            <a:r>
              <a:rPr lang="en-US" altLang="zh-CN" dirty="0" smtClean="0"/>
              <a:t>. </a:t>
            </a:r>
            <a:r>
              <a:rPr lang="zh-CN" altLang="en-US" dirty="0" smtClean="0"/>
              <a:t>自然界中有各种各样美丽的虾类，时至今日，观赏虾的种类不断扩大，大约有</a:t>
            </a:r>
            <a:r>
              <a:rPr lang="en-US" altLang="zh-CN" dirty="0" smtClean="0"/>
              <a:t>20</a:t>
            </a:r>
            <a:r>
              <a:rPr lang="zh-CN" altLang="en-US" dirty="0" smtClean="0"/>
              <a:t>多个常见观赏虾物种。</a:t>
            </a:r>
            <a:endParaRPr lang="zh-CN" alt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96" y="1021278"/>
            <a:ext cx="7966612" cy="5284519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　　</a:t>
            </a:r>
            <a:r>
              <a:rPr lang="zh-CN" altLang="en-US" dirty="0" smtClean="0"/>
              <a:t>（二）苏拉威西</a:t>
            </a:r>
            <a:r>
              <a:rPr lang="zh-CN" altLang="en-US" dirty="0"/>
              <a:t>品系</a:t>
            </a:r>
            <a:r>
              <a:rPr lang="zh-CN" altLang="en-US" dirty="0" smtClean="0"/>
              <a:t>特点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 　苏拉威西虾简称苏虾（以下就简称苏虾），苏虾很敏感，在造景时，要注意前低后高，给苏虾一定的容身空间，但要注意，同时切记苏虾不要喂食，苏虾消化系统比较弱，吃不了正常虾的食物，主要摄食靠在水中添加微生物素在日光下曝晒所生成的微生物。苏虾生长在浅水靠岸处，喜高氧无有机毒素的水质，水质要清澈，高碱水中氨和亚硝酸盐对虾影响很大，因此过滤系统要强大。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77" y="938151"/>
            <a:ext cx="9897336" cy="575695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（三）苏拉威西</a:t>
            </a:r>
            <a:r>
              <a:rPr lang="zh-CN" altLang="en-US" dirty="0"/>
              <a:t>品系代表</a:t>
            </a:r>
            <a:r>
              <a:rPr lang="zh-CN" altLang="en-US" dirty="0" smtClean="0"/>
              <a:t>品种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4955" y="1721923"/>
            <a:ext cx="11047445" cy="4614602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zh-CN" altLang="en-US" dirty="0" smtClean="0"/>
              <a:t>苏拉威西</a:t>
            </a:r>
            <a:r>
              <a:rPr lang="zh-CN" altLang="en-US" dirty="0"/>
              <a:t>血钻米虾</a:t>
            </a:r>
            <a:br>
              <a:rPr lang="zh-CN" altLang="en-US" dirty="0"/>
            </a:br>
            <a:r>
              <a:rPr lang="zh-CN" altLang="en-US" dirty="0"/>
              <a:t>苏拉威西彩虹米虾</a:t>
            </a:r>
            <a:br>
              <a:rPr lang="zh-CN" altLang="en-US" dirty="0"/>
            </a:br>
            <a:r>
              <a:rPr lang="zh-CN" altLang="en-US" dirty="0"/>
              <a:t>苏拉威西黄尾红纹米虾</a:t>
            </a:r>
            <a:br>
              <a:rPr lang="zh-CN" altLang="en-US" dirty="0"/>
            </a:br>
            <a:r>
              <a:rPr lang="zh-CN" altLang="en-US" dirty="0"/>
              <a:t>苏拉威西红木纹米虾</a:t>
            </a:r>
            <a:br>
              <a:rPr lang="zh-CN" altLang="en-US" dirty="0"/>
            </a:br>
            <a:r>
              <a:rPr lang="zh-CN" altLang="en-US" dirty="0"/>
              <a:t>苏拉威西黄斑米虾</a:t>
            </a:r>
            <a:br>
              <a:rPr lang="zh-CN" altLang="en-US" dirty="0"/>
            </a:br>
            <a:r>
              <a:rPr lang="zh-CN" altLang="en-US" dirty="0"/>
              <a:t>苏拉威西白鬚黄背米虾</a:t>
            </a:r>
            <a:br>
              <a:rPr lang="zh-CN" altLang="en-US" dirty="0"/>
            </a:br>
            <a:r>
              <a:rPr lang="zh-CN" altLang="en-US" dirty="0"/>
              <a:t>苏拉威西叁点白红米虾</a:t>
            </a:r>
            <a:br>
              <a:rPr lang="zh-CN" altLang="en-US" dirty="0"/>
            </a:br>
            <a:r>
              <a:rPr lang="zh-CN" altLang="en-US" dirty="0"/>
              <a:t>苏拉威西白鬚血樱桃米虾</a:t>
            </a:r>
            <a:br>
              <a:rPr lang="zh-CN" altLang="en-US" dirty="0"/>
            </a:br>
            <a:r>
              <a:rPr lang="zh-CN" altLang="en-US" dirty="0">
                <a:hlinkClick r:id="rId1"/>
              </a:rPr>
              <a:t>苏拉威西白袜米虾</a:t>
            </a:r>
            <a:br>
              <a:rPr lang="zh-CN" altLang="en-US" dirty="0"/>
            </a:br>
            <a:r>
              <a:rPr lang="zh-CN" altLang="en-US" dirty="0"/>
              <a:t>苏拉威西血红白袜米虾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058400" y="9572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0099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水生观赏动物养殖</a:t>
            </a:r>
            <a:endParaRPr lang="zh-CN" altLang="en-US" b="1" dirty="0">
              <a:solidFill>
                <a:srgbClr val="0099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4171" y="10436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99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日照职业技术学院</a:t>
            </a:r>
            <a:endParaRPr lang="zh-CN" altLang="en-US" b="1" dirty="0">
              <a:solidFill>
                <a:srgbClr val="99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 rot="20321024">
            <a:off x="2579914" y="2514600"/>
            <a:ext cx="694508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11500" b="1" kern="10" dirty="0">
                <a:solidFill>
                  <a:schemeClr val="accent2">
                    <a:alpha val="78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End</a:t>
            </a:r>
            <a:endParaRPr lang="zh-CN" altLang="en-US" sz="11500" b="1" kern="10" dirty="0">
              <a:solidFill>
                <a:schemeClr val="accent2">
                  <a:alpha val="78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4390" y="1389413"/>
            <a:ext cx="11048010" cy="4947111"/>
          </a:xfrm>
        </p:spPr>
        <p:txBody>
          <a:bodyPr>
            <a:normAutofit/>
          </a:bodyPr>
          <a:lstStyle/>
          <a:p>
            <a:r>
              <a:rPr lang="zh-CN" altLang="en-US" dirty="0"/>
              <a:t>观赏虾最早产自美洲，属节肢动物甲壳类，根据养殖环境和温度的变化，观赏下的寿命大概为</a:t>
            </a:r>
            <a:r>
              <a:rPr lang="en-US" altLang="zh-CN" dirty="0"/>
              <a:t>2</a:t>
            </a:r>
            <a:r>
              <a:rPr lang="zh-CN" altLang="en-US" dirty="0"/>
              <a:t>年左右，在食性上主要吃蔬菜、水草、小鱼小虾，人工饲料多吃杂食性动物鱼虫红虫异型鼠鱼饲料。观赏虾因为其美丽的外表，易于繁殖的特点，现下已发展成为一种的宠物，在国内呈现出一种流行趋势，因对观赏虾饲养环境要求严格，现在只出现在大中城市的水族店，但照其现在发展趋势，并不排除未来发展到城镇乡村的可能性。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864435"/>
            <a:ext cx="7980218" cy="559945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1891" y="1353787"/>
            <a:ext cx="11000509" cy="4982737"/>
          </a:xfrm>
        </p:spPr>
        <p:txBody>
          <a:bodyPr/>
          <a:lstStyle/>
          <a:p>
            <a:r>
              <a:rPr lang="zh-CN" altLang="en-US" dirty="0"/>
              <a:t>观赏虾的发展也是近几年的事。在</a:t>
            </a:r>
            <a:r>
              <a:rPr lang="en-US" altLang="zh-CN" dirty="0"/>
              <a:t>1996</a:t>
            </a:r>
            <a:r>
              <a:rPr lang="zh-CN" altLang="en-US" dirty="0"/>
              <a:t>年，铃木久康先生平日以饲养廉宜的蜜蜂虾做为消遣</a:t>
            </a:r>
            <a:r>
              <a:rPr lang="en-US" altLang="zh-CN" dirty="0"/>
              <a:t>,</a:t>
            </a:r>
            <a:r>
              <a:rPr lang="zh-CN" altLang="en-US" dirty="0"/>
              <a:t>直到他繁殖数千只之后，发现有几只突变个体呈现与众不同的红色，这几只突变个体就成了今天所有红水晶虾的始祖。而这种突变其实简单的说就是黑色素的弱化变异，在许多动物身上都会发生。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3" y="1126781"/>
            <a:ext cx="7742711" cy="53166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8764" y="1318161"/>
            <a:ext cx="11083636" cy="5018363"/>
          </a:xfrm>
        </p:spPr>
        <p:txBody>
          <a:bodyPr/>
          <a:lstStyle/>
          <a:p>
            <a:r>
              <a:rPr lang="zh-CN" altLang="en-US" dirty="0"/>
              <a:t>时至今日，观赏虾的种类越来越多，在市场上我们常见的就有</a:t>
            </a:r>
            <a:r>
              <a:rPr lang="en-US" altLang="zh-CN" dirty="0"/>
              <a:t>20</a:t>
            </a:r>
            <a:r>
              <a:rPr lang="zh-CN" altLang="en-US" dirty="0"/>
              <a:t>多种，种类繁多而复杂，根据其生活习性及属科，目前，内地市场主要把观赏虾分为四大类：水晶虾、米虾、鳌虾和苏拉威西虾。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>
                <a:solidFill>
                  <a:srgbClr val="FF0000"/>
                </a:solidFill>
              </a:rPr>
              <a:t>第一节  观赏虾主要种类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/>
              <a:t>一、水晶虾品系</a:t>
            </a:r>
            <a:endParaRPr lang="zh-CN" altLang="en-US" dirty="0"/>
          </a:p>
          <a:p>
            <a:r>
              <a:rPr lang="zh-CN" altLang="en-US" dirty="0" smtClean="0"/>
              <a:t>水晶</a:t>
            </a:r>
            <a:r>
              <a:rPr lang="zh-CN" altLang="en-US" dirty="0"/>
              <a:t>虾品系介绍</a:t>
            </a:r>
            <a:endParaRPr lang="zh-CN" altLang="en-US" dirty="0"/>
          </a:p>
          <a:p>
            <a:r>
              <a:rPr lang="zh-CN" altLang="en-US" dirty="0" smtClean="0"/>
              <a:t>水晶</a:t>
            </a:r>
            <a:r>
              <a:rPr lang="zh-CN" altLang="en-US" dirty="0"/>
              <a:t>虾的发展源于日本，在</a:t>
            </a:r>
            <a:r>
              <a:rPr lang="en-US" altLang="zh-CN" dirty="0"/>
              <a:t>1996</a:t>
            </a:r>
            <a:r>
              <a:rPr lang="zh-CN" altLang="en-US" dirty="0"/>
              <a:t>年日本的铃木久康先生把原产于香港的彩虹钻石虾带回日本，经过</a:t>
            </a:r>
            <a:r>
              <a:rPr lang="en-US" altLang="zh-CN" dirty="0"/>
              <a:t>6</a:t>
            </a:r>
            <a:r>
              <a:rPr lang="zh-CN" altLang="en-US" dirty="0"/>
              <a:t>年漫长的培育和</a:t>
            </a:r>
            <a:r>
              <a:rPr lang="en-US" altLang="zh-CN" dirty="0"/>
              <a:t>15</a:t>
            </a:r>
            <a:r>
              <a:rPr lang="zh-CN" altLang="en-US" dirty="0"/>
              <a:t>代提纯，终于让红色隐性基因得以保持，使得红色水晶虾生下的一定是红色，研究出了今天的水晶虾。水晶虾的寿命大约为</a:t>
            </a:r>
            <a:r>
              <a:rPr lang="en-US" altLang="zh-CN" dirty="0"/>
              <a:t>15</a:t>
            </a:r>
            <a:r>
              <a:rPr lang="zh-CN" altLang="en-US" dirty="0"/>
              <a:t>个月，小虾长到成虾大约需要</a:t>
            </a:r>
            <a:r>
              <a:rPr lang="en-US" altLang="zh-CN" dirty="0"/>
              <a:t>4-6</a:t>
            </a:r>
            <a:r>
              <a:rPr lang="zh-CN" altLang="en-US" dirty="0"/>
              <a:t>个月，成熟的母虾一般一次抱卵约</a:t>
            </a:r>
            <a:r>
              <a:rPr lang="en-US" altLang="zh-CN" dirty="0"/>
              <a:t>20~30</a:t>
            </a:r>
            <a:r>
              <a:rPr lang="zh-CN" altLang="en-US" dirty="0"/>
              <a:t>个（</a:t>
            </a:r>
            <a:r>
              <a:rPr lang="en-US" altLang="zh-CN" dirty="0"/>
              <a:t>3cm</a:t>
            </a:r>
            <a:r>
              <a:rPr lang="zh-CN" altLang="en-US" dirty="0"/>
              <a:t>长的母虾可抱</a:t>
            </a:r>
            <a:r>
              <a:rPr lang="en-US" altLang="zh-CN" dirty="0"/>
              <a:t>60</a:t>
            </a:r>
            <a:r>
              <a:rPr lang="zh-CN" altLang="en-US" dirty="0"/>
              <a:t>个卵） ，但并不能</a:t>
            </a:r>
            <a:r>
              <a:rPr lang="en-US" altLang="zh-CN" dirty="0"/>
              <a:t>100%</a:t>
            </a:r>
            <a:r>
              <a:rPr lang="zh-CN" altLang="en-US" dirty="0"/>
              <a:t>的孵化。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2715</Words>
  <Application>WPS 演示</Application>
  <PresentationFormat>宽屏</PresentationFormat>
  <Paragraphs>150</Paragraphs>
  <Slides>34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55" baseType="lpstr">
      <vt:lpstr>Arial</vt:lpstr>
      <vt:lpstr>宋体</vt:lpstr>
      <vt:lpstr>Wingdings</vt:lpstr>
      <vt:lpstr>Arial Unicode MS</vt:lpstr>
      <vt:lpstr>隶书</vt:lpstr>
      <vt:lpstr>微软雅黑</vt:lpstr>
      <vt:lpstr>等线</vt:lpstr>
      <vt:lpstr>Arial Unicode MS</vt:lpstr>
      <vt:lpstr>等线 Light</vt:lpstr>
      <vt:lpstr>Meiryo</vt:lpstr>
      <vt:lpstr>Tahoma</vt:lpstr>
      <vt:lpstr>华文新魏</vt:lpstr>
      <vt:lpstr>Arial Black</vt:lpstr>
      <vt:lpstr>仿宋_GB2312</vt:lpstr>
      <vt:lpstr>Wingdings 3</vt:lpstr>
      <vt:lpstr>Symbol</vt:lpstr>
      <vt:lpstr>Verdana</vt:lpstr>
      <vt:lpstr>Wingdings 2</vt:lpstr>
      <vt:lpstr>Wingdings</vt:lpstr>
      <vt:lpstr>Wingdings 2</vt:lpstr>
      <vt:lpstr>Office 主题​​</vt:lpstr>
      <vt:lpstr>PowerPoint 演示文稿</vt:lpstr>
      <vt:lpstr>第六章  观赏虾类养殖技术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第一节  观赏虾主要种类</vt:lpstr>
      <vt:lpstr>PowerPoint 演示文稿</vt:lpstr>
      <vt:lpstr>（一）　水晶虾的特点</vt:lpstr>
      <vt:lpstr>PowerPoint 演示文稿</vt:lpstr>
      <vt:lpstr>（二）水晶虾代表品种</vt:lpstr>
      <vt:lpstr>二、米虾品系</vt:lpstr>
      <vt:lpstr>PowerPoint 演示文稿</vt:lpstr>
      <vt:lpstr>（一）米虾品系特点</vt:lpstr>
      <vt:lpstr>PowerPoint 演示文稿</vt:lpstr>
      <vt:lpstr>米虾品系代表品种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三、鳌虾品系</vt:lpstr>
      <vt:lpstr>PowerPoint 演示文稿</vt:lpstr>
      <vt:lpstr>（一）鳌虾品系特点</vt:lpstr>
      <vt:lpstr>PowerPoint 演示文稿</vt:lpstr>
      <vt:lpstr>（二）鳌虾品系代表</vt:lpstr>
      <vt:lpstr>四、苏拉威西品系</vt:lpstr>
      <vt:lpstr>PowerPoint 演示文稿</vt:lpstr>
      <vt:lpstr>　　（二）苏拉威西品系特点</vt:lpstr>
      <vt:lpstr>PowerPoint 演示文稿</vt:lpstr>
      <vt:lpstr>（三）苏拉威西品系代表品种</vt:lpstr>
      <vt:lpstr>PowerPoint 演示文稿</vt:lpstr>
    </vt:vector>
  </TitlesOfParts>
  <Company>DoubleOX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飞鱼</cp:lastModifiedBy>
  <cp:revision>11</cp:revision>
  <dcterms:created xsi:type="dcterms:W3CDTF">2018-09-24T06:48:00Z</dcterms:created>
  <dcterms:modified xsi:type="dcterms:W3CDTF">2020-03-13T14:17:30Z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2052-11.8.6.8810</vt:lpwstr>
  </property>
</Properties>
</file>