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17"/>
  </p:notesMasterIdLst>
  <p:sldIdLst>
    <p:sldId id="390" r:id="rId4"/>
    <p:sldId id="257" r:id="rId5"/>
    <p:sldId id="391" r:id="rId6"/>
    <p:sldId id="392" r:id="rId7"/>
    <p:sldId id="393" r:id="rId8"/>
    <p:sldId id="394" r:id="rId9"/>
    <p:sldId id="395" r:id="rId10"/>
    <p:sldId id="396" r:id="rId11"/>
    <p:sldId id="397" r:id="rId12"/>
    <p:sldId id="398" r:id="rId13"/>
    <p:sldId id="399" r:id="rId14"/>
    <p:sldId id="400" r:id="rId15"/>
    <p:sldId id="26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1BD9"/>
    <a:srgbClr val="4C1C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744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0EC2D-D498-4A4B-A8EF-0DC86438536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0B7A5-BB09-4477-9742-6E3ECB57C24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52244">
              <a:srgbClr val="C5D5E9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五边形 8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65"/>
            <a:endParaRPr lang="zh-CN" altLang="en-US" sz="1865">
              <a:solidFill>
                <a:srgbClr val="FFFFFF"/>
              </a:solidFill>
            </a:endParaRPr>
          </a:p>
        </p:txBody>
      </p:sp>
      <p:sp>
        <p:nvSpPr>
          <p:cNvPr id="10" name="TextBox 15"/>
          <p:cNvSpPr txBox="1"/>
          <p:nvPr userDrawn="1"/>
        </p:nvSpPr>
        <p:spPr>
          <a:xfrm>
            <a:off x="11089578" y="98090"/>
            <a:ext cx="712836" cy="253893"/>
          </a:xfrm>
          <a:prstGeom prst="rect">
            <a:avLst/>
          </a:prstGeom>
          <a:noFill/>
        </p:spPr>
        <p:txBody>
          <a:bodyPr wrap="square" lIns="68559" tIns="34279" rIns="68559" bIns="34279" rtlCol="0">
            <a:spAutoFit/>
          </a:bodyPr>
          <a:lstStyle/>
          <a:p>
            <a:pPr algn="ctr" defTabSz="913765"/>
            <a:fld id="{2EEF1883-7A0E-4F66-9932-E581691AD397}" type="slidenum">
              <a:rPr lang="zh-CN" altLang="en-US" sz="12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fld>
            <a:r>
              <a:rPr lang="en-US" altLang="zh-CN" sz="1200" dirty="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/90</a:t>
            </a:r>
            <a:endParaRPr lang="zh-CN" altLang="en-US" sz="1200" dirty="0">
              <a:solidFill>
                <a:srgbClr val="FFFF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8839200" y="168894"/>
            <a:ext cx="2501557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kern="1200" dirty="0" smtClean="0">
                <a:solidFill>
                  <a:srgbClr val="FF0000"/>
                </a:solidFill>
                <a:latin typeface="+mn-lt"/>
                <a:ea typeface="微软雅黑" panose="020B0503020204020204" pitchFamily="34" charset="-122"/>
                <a:cs typeface="+mn-cs"/>
              </a:rPr>
              <a:t>锦鲤养殖技术</a:t>
            </a:r>
            <a:endParaRPr lang="zh-CN" altLang="en-US" sz="1600" b="1" kern="1200" dirty="0">
              <a:solidFill>
                <a:srgbClr val="FF0000"/>
              </a:solidFill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>
          <a:xfrm>
            <a:off x="534955" y="7059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6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609600" y="1891005"/>
            <a:ext cx="10972800" cy="444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11" name="日期占位符 1"/>
          <p:cNvSpPr txBox="1">
            <a:spLocks noGrp="1"/>
          </p:cNvSpPr>
          <p:nvPr userDrawn="1"/>
        </p:nvSpPr>
        <p:spPr bwMode="auto">
          <a:xfrm>
            <a:off x="10898155" y="6569598"/>
            <a:ext cx="1219200" cy="28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7731AF10-B5AB-44BC-85BA-51966B547564}" type="datetime1">
              <a:rPr lang="zh-CN" altLang="en-US" sz="1600" b="1">
                <a:solidFill>
                  <a:srgbClr val="FF00FF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</a:fld>
            <a:endParaRPr lang="en-US" altLang="zh-CN" sz="1400" b="1" dirty="0">
              <a:solidFill>
                <a:srgbClr val="FF00FF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2" y="28406"/>
            <a:ext cx="883078" cy="8830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749832"/>
            <a:ext cx="9144000" cy="201030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DD89-DA72-4956-8961-85B6562EBFB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 smtClean="0"/>
              <a:t>2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DD89-DA72-4956-8961-85B6562EBFB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8F1E-C324-4ECD-9D66-17513A2AE6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五边形 8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65"/>
            <a:endParaRPr lang="zh-CN" altLang="en-US" sz="1865">
              <a:solidFill>
                <a:srgbClr val="FFFFFF"/>
              </a:solidFill>
            </a:endParaRPr>
          </a:p>
        </p:txBody>
      </p:sp>
      <p:sp>
        <p:nvSpPr>
          <p:cNvPr id="10" name="TextBox 15"/>
          <p:cNvSpPr txBox="1"/>
          <p:nvPr userDrawn="1"/>
        </p:nvSpPr>
        <p:spPr>
          <a:xfrm>
            <a:off x="11089578" y="98090"/>
            <a:ext cx="712836" cy="300060"/>
          </a:xfrm>
          <a:prstGeom prst="rect">
            <a:avLst/>
          </a:prstGeom>
          <a:noFill/>
        </p:spPr>
        <p:txBody>
          <a:bodyPr wrap="square" lIns="68559" tIns="34279" rIns="68559" bIns="34279" rtlCol="0">
            <a:spAutoFit/>
          </a:bodyPr>
          <a:lstStyle/>
          <a:p>
            <a:pPr algn="ctr" defTabSz="913765"/>
            <a:fld id="{2EEF1883-7A0E-4F66-9932-E581691AD397}" type="slidenum">
              <a:rPr lang="zh-CN" altLang="en-US" sz="15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fld>
            <a:endParaRPr lang="zh-CN" altLang="en-US" sz="1465" dirty="0">
              <a:solidFill>
                <a:srgbClr val="FFFF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7907385" y="138692"/>
            <a:ext cx="31911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 smtClean="0">
                <a:solidFill>
                  <a:srgbClr val="1C8CA1"/>
                </a:solidFill>
                <a:ea typeface="微软雅黑" panose="020B0503020204020204" pitchFamily="34" charset="-122"/>
              </a:rPr>
              <a:t>虾蟹类增养殖技术</a:t>
            </a:r>
            <a:endParaRPr lang="zh-CN" altLang="en-US" sz="1400" b="1" dirty="0">
              <a:solidFill>
                <a:srgbClr val="1C8CA1"/>
              </a:solidFill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3" y="229719"/>
            <a:ext cx="982639" cy="466319"/>
          </a:xfrm>
          <a:prstGeom prst="rect">
            <a:avLst/>
          </a:prstGeom>
          <a:solidFill>
            <a:srgbClr val="1C8C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>
          <a:xfrm>
            <a:off x="534955" y="7059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7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609600" y="1891005"/>
            <a:ext cx="10972800" cy="444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1D77D-FE45-4FBC-9BE4-2449D90E93F9}" type="slidenum">
              <a:rPr lang="en-US" altLang="zh-CN"/>
            </a:fld>
            <a:endParaRPr lang="en-US" altLang="zh-CN"/>
          </a:p>
        </p:txBody>
      </p:sp>
      <p:sp>
        <p:nvSpPr>
          <p:cNvPr id="7" name="五边形 6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65"/>
            <a:fld id="{2EEF1883-7A0E-4F66-9932-E581691AD397}" type="slidenum">
              <a:rPr lang="zh-CN" altLang="en-US" sz="21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fld>
            <a:endParaRPr lang="zh-CN" altLang="en-US" sz="1865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hasCustomPrompt="1"/>
          </p:nvPr>
        </p:nvSpPr>
        <p:spPr>
          <a:xfrm>
            <a:off x="403181" y="610212"/>
            <a:ext cx="11385640" cy="548994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03182" y="6245823"/>
            <a:ext cx="3051151" cy="476359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66196" y="6245823"/>
            <a:ext cx="3859611" cy="476359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737672" y="6245823"/>
            <a:ext cx="3051149" cy="476359"/>
          </a:xfrm>
        </p:spPr>
        <p:txBody>
          <a:bodyPr/>
          <a:lstStyle>
            <a:lvl1pPr>
              <a:defRPr/>
            </a:lvl1pPr>
          </a:lstStyle>
          <a:p>
            <a:fld id="{0C8F2287-C2C0-481F-9BF3-7CC6C6D29F0D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403182" y="1905439"/>
            <a:ext cx="5592025" cy="4194719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96796" y="1905439"/>
            <a:ext cx="5592024" cy="4194719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800E3-8D80-4D1B-B22A-174179BBCF96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31839">
              <a:srgbClr val="D8E3F0"/>
            </a:gs>
            <a:gs pos="53964">
              <a:srgbClr val="C3D4E8"/>
            </a:gs>
            <a:gs pos="65490">
              <a:srgbClr val="B8CCE4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31839">
                <a:srgbClr val="D8E3F0"/>
              </a:gs>
              <a:gs pos="53964">
                <a:srgbClr val="C3D4E8"/>
              </a:gs>
              <a:gs pos="65490">
                <a:srgbClr val="B8CCE4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7" Type="http://schemas.openxmlformats.org/officeDocument/2006/relationships/image" Target="../media/image2.png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1009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2187574"/>
            <a:ext cx="10515600" cy="3933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3DD89-DA72-4956-8961-85B6562EBFB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C8F1E-C324-4ECD-9D66-17513A2AE6B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7305" indent="29718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27305" indent="29718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27305" indent="29718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27305" indent="29718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7305" indent="29718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1270" y="0"/>
            <a:ext cx="12193905" cy="684911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070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zh-CN" altLang="en-US" sz="3600" b="1" dirty="0"/>
              <a:t>二、食性</a:t>
            </a:r>
            <a:endParaRPr lang="zh-CN" altLang="en-US" sz="3600" b="1" dirty="0"/>
          </a:p>
        </p:txBody>
      </p:sp>
      <p:sp>
        <p:nvSpPr>
          <p:cNvPr id="200707" name="Rectangle 3"/>
          <p:cNvSpPr>
            <a:spLocks noGrp="1"/>
          </p:cNvSpPr>
          <p:nvPr>
            <p:ph idx="1" hasCustomPrompt="1"/>
          </p:nvPr>
        </p:nvSpPr>
        <p:spPr/>
        <p:txBody>
          <a:bodyPr vert="horz" wrap="square" lIns="91440" tIns="45720" rIns="91440" bIns="45720" anchor="t" anchorCtr="0"/>
          <a:p>
            <a:pPr fontAlgn="auto">
              <a:lnSpc>
                <a:spcPct val="150000"/>
              </a:lnSpc>
            </a:pPr>
            <a:r>
              <a:rPr lang="zh-CN" altLang="en-US" sz="2400" dirty="0">
                <a:cs typeface="微软雅黑" panose="020B0503020204020204" pitchFamily="34" charset="-122"/>
              </a:rPr>
              <a:t>杂食性 ，</a:t>
            </a:r>
            <a:r>
              <a:rPr lang="zh-CN" altLang="en-US" sz="2400" b="1" dirty="0">
                <a:solidFill>
                  <a:srgbClr val="000099"/>
                </a:solidFill>
                <a:cs typeface="微软雅黑" panose="020B0503020204020204" pitchFamily="34" charset="-122"/>
              </a:rPr>
              <a:t>植物碎片、红虫、蚯蚓、面包虫、蚕蛹、米饭、面包、水果均可作为食物。一般以植物性饲料占六成、动物性饵料占四成的比例最为恰当。</a:t>
            </a:r>
            <a:r>
              <a:rPr lang="zh-CN" altLang="en-US" sz="2400" dirty="0">
                <a:cs typeface="微软雅黑" panose="020B0503020204020204" pitchFamily="34" charset="-122"/>
              </a:rPr>
              <a:t>不同季节摄食强度不同。夏季摄食强度大，冬季几乎不进食。</a:t>
            </a:r>
            <a:endParaRPr lang="zh-CN" altLang="en-US" sz="2400" dirty="0">
              <a:cs typeface="微软雅黑" panose="020B0503020204020204" pitchFamily="34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400" dirty="0">
                <a:cs typeface="微软雅黑" panose="020B0503020204020204" pitchFamily="34" charset="-122"/>
              </a:rPr>
              <a:t>刚孵出的仔鱼，以轮虫、小型枝角类为食，</a:t>
            </a:r>
            <a:r>
              <a:rPr lang="en-US" altLang="zh-CN" sz="2400" dirty="0">
                <a:cs typeface="微软雅黑" panose="020B0503020204020204" pitchFamily="34" charset="-122"/>
              </a:rPr>
              <a:t>3cm</a:t>
            </a:r>
            <a:r>
              <a:rPr lang="zh-CN" altLang="en-US" sz="2400" dirty="0">
                <a:cs typeface="微软雅黑" panose="020B0503020204020204" pitchFamily="34" charset="-122"/>
              </a:rPr>
              <a:t>以上幼鱼，以底栖生物、昆虫幼体、高等水生植物碎片以及人工饲料为食。</a:t>
            </a:r>
            <a:r>
              <a:rPr lang="zh-CN" altLang="en-US" sz="2400" b="1" dirty="0">
                <a:solidFill>
                  <a:srgbClr val="000099"/>
                </a:solidFill>
                <a:cs typeface="微软雅黑" panose="020B0503020204020204" pitchFamily="34" charset="-122"/>
              </a:rPr>
              <a:t>幼鱼主要以浮游动物为食。</a:t>
            </a:r>
            <a:endParaRPr lang="zh-CN" altLang="en-US" sz="2400" b="1" dirty="0">
              <a:solidFill>
                <a:srgbClr val="000099"/>
              </a:solidFill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173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zh-CN" altLang="en-US" sz="3600" b="1" dirty="0"/>
              <a:t>三、繁殖习性</a:t>
            </a:r>
            <a:endParaRPr lang="zh-CN" altLang="en-US" sz="3600" b="1" dirty="0"/>
          </a:p>
        </p:txBody>
      </p:sp>
      <p:sp>
        <p:nvSpPr>
          <p:cNvPr id="201731" name="Rectangle 3"/>
          <p:cNvSpPr>
            <a:spLocks noGrp="1"/>
          </p:cNvSpPr>
          <p:nvPr>
            <p:ph idx="1" hasCustomPrompt="1"/>
          </p:nvPr>
        </p:nvSpPr>
        <p:spPr/>
        <p:txBody>
          <a:bodyPr vert="horz" wrap="square" lIns="91440" tIns="45720" rIns="91440" bIns="45720" anchor="t" anchorCtr="0"/>
          <a:p>
            <a:pPr fontAlgn="auto">
              <a:lnSpc>
                <a:spcPct val="150000"/>
              </a:lnSpc>
              <a:buNone/>
            </a:pPr>
            <a:r>
              <a:rPr lang="en-US" altLang="zh-CN" sz="2800" b="1" dirty="0">
                <a:solidFill>
                  <a:srgbClr val="000099"/>
                </a:solidFill>
                <a:latin typeface="宋体" panose="02010600030101010101" pitchFamily="2" charset="-122"/>
              </a:rPr>
              <a:t>  </a:t>
            </a:r>
            <a:r>
              <a:rPr lang="zh-CN" altLang="en-US" sz="2800" b="1" dirty="0">
                <a:solidFill>
                  <a:srgbClr val="000099"/>
                </a:solidFill>
                <a:latin typeface="宋体" panose="02010600030101010101" pitchFamily="2" charset="-122"/>
              </a:rPr>
              <a:t>锦鲤和鲤鱼一样，性成熟</a:t>
            </a:r>
            <a:r>
              <a:rPr lang="en-US" altLang="zh-CN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龄</a:t>
            </a:r>
            <a:r>
              <a:rPr lang="zh-CN" altLang="en-US" sz="2800" b="1" dirty="0">
                <a:solidFill>
                  <a:srgbClr val="000099"/>
                </a:solidFill>
                <a:latin typeface="宋体" panose="02010600030101010101" pitchFamily="2" charset="-122"/>
              </a:rPr>
              <a:t>，甚至更早。雄鱼较雌鱼早</a:t>
            </a:r>
            <a:r>
              <a:rPr lang="en-US" altLang="zh-CN" sz="2800" b="1" dirty="0">
                <a:solidFill>
                  <a:srgbClr val="000099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rgbClr val="000099"/>
                </a:solidFill>
                <a:latin typeface="宋体" panose="02010600030101010101" pitchFamily="2" charset="-122"/>
              </a:rPr>
              <a:t>年，</a:t>
            </a:r>
            <a:r>
              <a:rPr lang="zh-CN" altLang="en-US" sz="2800" dirty="0"/>
              <a:t>雄鱼</a:t>
            </a:r>
            <a:r>
              <a:rPr lang="en-US" altLang="zh-CN" sz="2800" dirty="0"/>
              <a:t>2</a:t>
            </a:r>
            <a:r>
              <a:rPr lang="zh-CN" altLang="en-US" sz="2800" dirty="0"/>
              <a:t>龄，雌鱼为</a:t>
            </a:r>
            <a:r>
              <a:rPr lang="en-US" altLang="zh-CN" sz="2800" dirty="0"/>
              <a:t>3</a:t>
            </a:r>
            <a:r>
              <a:rPr lang="zh-CN" altLang="en-US" sz="2800" dirty="0"/>
              <a:t>龄性腺成熟。</a:t>
            </a:r>
            <a:endParaRPr lang="zh-CN" altLang="en-US" sz="2800" dirty="0"/>
          </a:p>
          <a:p>
            <a:pPr fontAlgn="auto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rgbClr val="000099"/>
                </a:solidFill>
                <a:latin typeface="宋体" panose="02010600030101010101" pitchFamily="2" charset="-122"/>
              </a:rPr>
              <a:t>  繁殖季节为每年</a:t>
            </a:r>
            <a:r>
              <a:rPr lang="en-US" altLang="zh-CN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6</a:t>
            </a:r>
            <a:r>
              <a:rPr lang="zh-CN" altLang="en-US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月</a:t>
            </a:r>
            <a:r>
              <a:rPr lang="zh-CN" altLang="en-US" sz="2800" b="1" dirty="0">
                <a:solidFill>
                  <a:srgbClr val="000099"/>
                </a:solidFill>
                <a:latin typeface="宋体" panose="02010600030101010101" pitchFamily="2" charset="-122"/>
              </a:rPr>
              <a:t>，</a:t>
            </a:r>
            <a:r>
              <a:rPr lang="zh-CN" altLang="en-US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水温在</a:t>
            </a:r>
            <a:r>
              <a:rPr lang="en-US" altLang="zh-CN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18 ℃</a:t>
            </a:r>
            <a:r>
              <a:rPr lang="zh-CN" altLang="en-US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以上</a:t>
            </a:r>
            <a:r>
              <a:rPr lang="zh-CN" altLang="en-US" sz="2800" b="1" dirty="0">
                <a:solidFill>
                  <a:srgbClr val="000099"/>
                </a:solidFill>
                <a:latin typeface="宋体" panose="02010600030101010101" pitchFamily="2" charset="-122"/>
              </a:rPr>
              <a:t>。对繁殖条件要求较低，</a:t>
            </a:r>
            <a:r>
              <a:rPr lang="zh-CN" altLang="en-US" sz="2800" dirty="0"/>
              <a:t>卵生，</a:t>
            </a:r>
            <a:r>
              <a:rPr lang="zh-CN" altLang="en-US" sz="2800" b="1" dirty="0">
                <a:solidFill>
                  <a:srgbClr val="000099"/>
                </a:solidFill>
                <a:latin typeface="宋体" panose="02010600030101010101" pitchFamily="2" charset="-122"/>
              </a:rPr>
              <a:t>产粘性卵，卵一般</a:t>
            </a:r>
            <a:r>
              <a:rPr lang="en-US" altLang="zh-CN" sz="2800" b="1" dirty="0">
                <a:solidFill>
                  <a:srgbClr val="000099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800" b="1" dirty="0">
                <a:solidFill>
                  <a:srgbClr val="000099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800" b="1" dirty="0">
                <a:solidFill>
                  <a:srgbClr val="000099"/>
                </a:solidFill>
                <a:latin typeface="宋体" panose="02010600030101010101" pitchFamily="2" charset="-122"/>
              </a:rPr>
              <a:t>5</a:t>
            </a:r>
            <a:r>
              <a:rPr lang="zh-CN" altLang="en-US" sz="2800" b="1" dirty="0">
                <a:solidFill>
                  <a:srgbClr val="000099"/>
                </a:solidFill>
                <a:latin typeface="宋体" panose="02010600030101010101" pitchFamily="2" charset="-122"/>
              </a:rPr>
              <a:t>天孵化出鱼苗。</a:t>
            </a:r>
            <a:endParaRPr lang="zh-CN" altLang="en-US" sz="2800" dirty="0"/>
          </a:p>
          <a:p>
            <a:pPr fontAlgn="auto">
              <a:lnSpc>
                <a:spcPct val="150000"/>
              </a:lnSpc>
              <a:buNone/>
            </a:pPr>
            <a:r>
              <a:rPr lang="zh-CN" altLang="en-US" sz="2800" dirty="0"/>
              <a:t>   每年性腺周期性成熟</a:t>
            </a:r>
            <a:r>
              <a:rPr lang="en-US" altLang="zh-CN" sz="2800" dirty="0"/>
              <a:t>1</a:t>
            </a:r>
            <a:r>
              <a:rPr lang="zh-CN" altLang="en-US" sz="2800" dirty="0"/>
              <a:t>次、繁殖</a:t>
            </a:r>
            <a:r>
              <a:rPr lang="en-US" altLang="zh-CN" sz="2800" dirty="0"/>
              <a:t>1</a:t>
            </a:r>
            <a:r>
              <a:rPr lang="zh-CN" altLang="en-US" sz="2800" dirty="0"/>
              <a:t>次。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275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zh-CN" altLang="en-US" dirty="0"/>
              <a:t>四、生长  </a:t>
            </a:r>
            <a:endParaRPr lang="zh-CN" altLang="en-US" dirty="0"/>
          </a:p>
        </p:txBody>
      </p:sp>
      <p:sp>
        <p:nvSpPr>
          <p:cNvPr id="202755" name="Rectangle 3"/>
          <p:cNvSpPr>
            <a:spLocks noGrp="1"/>
          </p:cNvSpPr>
          <p:nvPr>
            <p:ph idx="1" hasCustomPrompt="1"/>
          </p:nvPr>
        </p:nvSpPr>
        <p:spPr>
          <a:xfrm>
            <a:off x="992505" y="1891030"/>
            <a:ext cx="10589895" cy="4445635"/>
          </a:xfrm>
        </p:spPr>
        <p:txBody>
          <a:bodyPr vert="horz" wrap="square" lIns="91440" tIns="45720" rIns="91440" bIns="45720" anchor="t" anchorCtr="0"/>
          <a:p>
            <a:pPr eaLnBrk="1" hangingPunct="1"/>
            <a:r>
              <a:rPr lang="zh-CN" altLang="en-US" dirty="0"/>
              <a:t>约</a:t>
            </a:r>
            <a:r>
              <a:rPr lang="en-US" altLang="zh-CN" dirty="0"/>
              <a:t>6cm</a:t>
            </a:r>
            <a:r>
              <a:rPr lang="zh-CN" altLang="en-US" dirty="0"/>
              <a:t>鱼苗经</a:t>
            </a:r>
            <a:r>
              <a:rPr lang="en-US" altLang="zh-CN" dirty="0"/>
              <a:t>2</a:t>
            </a:r>
            <a:r>
              <a:rPr lang="zh-CN" altLang="en-US" dirty="0"/>
              <a:t>年饲养可生长达</a:t>
            </a:r>
            <a:r>
              <a:rPr lang="en-US" altLang="zh-CN" dirty="0"/>
              <a:t>50cm</a:t>
            </a:r>
            <a:r>
              <a:rPr lang="zh-CN" altLang="en-US" dirty="0"/>
              <a:t>。</a:t>
            </a:r>
            <a:endParaRPr lang="zh-CN" altLang="en-US" dirty="0"/>
          </a:p>
          <a:p>
            <a:pPr eaLnBrk="1" hangingPunct="1"/>
            <a:r>
              <a:rPr lang="zh-CN" altLang="en-US" dirty="0"/>
              <a:t>寿命一般可达</a:t>
            </a:r>
            <a:r>
              <a:rPr lang="en-US" altLang="zh-CN" dirty="0"/>
              <a:t>70</a:t>
            </a:r>
            <a:r>
              <a:rPr lang="zh-CN" altLang="en-US" dirty="0"/>
              <a:t>年。</a:t>
            </a:r>
            <a:endParaRPr lang="zh-CN" altLang="en-US" dirty="0"/>
          </a:p>
          <a:p>
            <a:pPr eaLnBrk="1" hangingPunct="1"/>
            <a:endParaRPr lang="en-US" altLang="zh-C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WordArt 2"/>
          <p:cNvSpPr>
            <a:spLocks noChangeArrowheads="1" noChangeShapeType="1" noTextEdit="1"/>
          </p:cNvSpPr>
          <p:nvPr/>
        </p:nvSpPr>
        <p:spPr bwMode="auto">
          <a:xfrm>
            <a:off x="3193555" y="2510729"/>
            <a:ext cx="6148874" cy="216428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chemeClr val="accent2"/>
              </a:contourClr>
            </a:sp3d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zh-CN" sz="3350" b="1" kern="10" dirty="0">
                <a:solidFill>
                  <a:schemeClr val="accent2">
                    <a:alpha val="78000"/>
                  </a:schemeClr>
                </a:solidFill>
                <a:latin typeface="Calibri Light" panose="020F0302020204030204" pitchFamily="34" charset="0"/>
                <a:ea typeface="微软雅黑" panose="020B0503020204020204" pitchFamily="34" charset="-122"/>
              </a:rPr>
              <a:t>The End</a:t>
            </a:r>
            <a:endParaRPr lang="zh-CN" altLang="en-US" sz="3350" b="1" kern="10" dirty="0">
              <a:solidFill>
                <a:schemeClr val="accent2">
                  <a:alpha val="78000"/>
                </a:schemeClr>
              </a:solidFill>
              <a:latin typeface="Calibri Light" panose="020F03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91266" y="1848606"/>
            <a:ext cx="8229600" cy="680519"/>
          </a:xfrm>
        </p:spPr>
        <p:txBody>
          <a:bodyPr>
            <a:normAutofit fontScale="90000"/>
          </a:bodyPr>
          <a:lstStyle/>
          <a:p>
            <a:r>
              <a:rPr lang="en-US" altLang="zh-CN" sz="4465" dirty="0">
                <a:solidFill>
                  <a:srgbClr val="C00000"/>
                </a:solidFill>
              </a:rPr>
              <a:t>   </a:t>
            </a:r>
            <a:r>
              <a:rPr lang="zh-CN" altLang="en-US" sz="4465" dirty="0" smtClean="0">
                <a:solidFill>
                  <a:srgbClr val="C00000"/>
                </a:solidFill>
              </a:rPr>
              <a:t>第三章  锦鲤养殖技术</a:t>
            </a:r>
            <a:endParaRPr lang="zh-CN" altLang="en-US" sz="4465" dirty="0" smtClean="0">
              <a:solidFill>
                <a:srgbClr val="C00000"/>
              </a:solidFill>
            </a:endParaRPr>
          </a:p>
        </p:txBody>
      </p:sp>
      <p:sp>
        <p:nvSpPr>
          <p:cNvPr id="3077" name="Rectangle 5"/>
          <p:cNvSpPr>
            <a:spLocks noGrp="1" noRot="1" noChangeArrowheads="1"/>
          </p:cNvSpPr>
          <p:nvPr>
            <p:ph idx="1"/>
          </p:nvPr>
        </p:nvSpPr>
        <p:spPr>
          <a:xfrm>
            <a:off x="3574612" y="3276600"/>
            <a:ext cx="5038253" cy="1912734"/>
          </a:xfrm>
        </p:spPr>
        <p:txBody>
          <a:bodyPr>
            <a:normAutofit/>
          </a:bodyPr>
          <a:lstStyle/>
          <a:p>
            <a:pPr indent="0" algn="ctr">
              <a:buNone/>
            </a:pPr>
            <a:r>
              <a:rPr lang="zh-CN" altLang="en-US" sz="2400" dirty="0">
                <a:solidFill>
                  <a:srgbClr val="071BD9"/>
                </a:solidFill>
              </a:rPr>
              <a:t>日照职业技术学院</a:t>
            </a:r>
            <a:endParaRPr lang="en-US" altLang="zh-CN" sz="2400" dirty="0">
              <a:solidFill>
                <a:srgbClr val="071BD9"/>
              </a:solidFill>
            </a:endParaRPr>
          </a:p>
          <a:p>
            <a:pPr indent="0" algn="ctr">
              <a:buNone/>
            </a:pPr>
            <a:r>
              <a:rPr lang="zh-CN" altLang="en-US" sz="2400" dirty="0" smtClean="0">
                <a:solidFill>
                  <a:srgbClr val="071BD9"/>
                </a:solidFill>
              </a:rPr>
              <a:t>宋维彦</a:t>
            </a:r>
            <a:endParaRPr lang="en-US" altLang="zh-CN" sz="2400" dirty="0" smtClean="0">
              <a:solidFill>
                <a:srgbClr val="071BD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353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zh-CN" altLang="en-US" sz="3600" b="1" dirty="0">
                <a:solidFill>
                  <a:srgbClr val="006600"/>
                </a:solidFill>
              </a:rPr>
              <a:t>第三节、锦鲤的生物学特性</a:t>
            </a:r>
            <a:endParaRPr lang="zh-CN" altLang="en-US" sz="3600" b="1" dirty="0">
              <a:solidFill>
                <a:srgbClr val="006600"/>
              </a:solidFill>
            </a:endParaRPr>
          </a:p>
        </p:txBody>
      </p:sp>
      <p:sp>
        <p:nvSpPr>
          <p:cNvPr id="193539" name="Rectangle 3"/>
          <p:cNvSpPr>
            <a:spLocks noGrp="1"/>
          </p:cNvSpPr>
          <p:nvPr>
            <p:ph idx="1" hasCustomPrompt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  <a:buNone/>
            </a:pPr>
            <a:r>
              <a:rPr lang="zh-CN" altLang="en-US" sz="2400" b="1" dirty="0">
                <a:solidFill>
                  <a:srgbClr val="006600"/>
                </a:solidFill>
              </a:rPr>
              <a:t>一、生活习性</a:t>
            </a:r>
            <a:endParaRPr lang="zh-CN" altLang="en-US" sz="24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en-US" altLang="zh-CN" sz="2400" b="1" dirty="0">
                <a:solidFill>
                  <a:srgbClr val="006600"/>
                </a:solidFill>
              </a:rPr>
              <a:t>1</a:t>
            </a:r>
            <a:r>
              <a:rPr lang="zh-CN" altLang="en-US" sz="2400" b="1" dirty="0">
                <a:solidFill>
                  <a:srgbClr val="006600"/>
                </a:solidFill>
              </a:rPr>
              <a:t>、温度：</a:t>
            </a:r>
            <a:endParaRPr lang="zh-CN" altLang="en-US" sz="24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400" b="1" dirty="0">
                <a:solidFill>
                  <a:srgbClr val="006600"/>
                </a:solidFill>
              </a:rPr>
              <a:t>   锦鲤是变温动物，适应水温的范围较广，</a:t>
            </a:r>
            <a:r>
              <a:rPr lang="en-US" altLang="zh-CN" sz="2400" b="1" dirty="0">
                <a:solidFill>
                  <a:srgbClr val="006600"/>
                </a:solidFill>
              </a:rPr>
              <a:t>0.5~38℃</a:t>
            </a:r>
            <a:r>
              <a:rPr lang="zh-CN" altLang="en-US" sz="2400" b="1" dirty="0">
                <a:solidFill>
                  <a:srgbClr val="006600"/>
                </a:solidFill>
              </a:rPr>
              <a:t>之间都可生存。最适水温为</a:t>
            </a:r>
            <a:r>
              <a:rPr lang="en-US" altLang="zh-CN" sz="2400" b="1" dirty="0">
                <a:solidFill>
                  <a:srgbClr val="006600"/>
                </a:solidFill>
              </a:rPr>
              <a:t>25~28 ℃</a:t>
            </a:r>
            <a:r>
              <a:rPr lang="zh-CN" altLang="en-US" sz="2400" b="1" dirty="0">
                <a:solidFill>
                  <a:srgbClr val="006600"/>
                </a:solidFill>
              </a:rPr>
              <a:t>。低于</a:t>
            </a:r>
            <a:r>
              <a:rPr lang="en-US" altLang="zh-CN" sz="2400" b="1" dirty="0">
                <a:solidFill>
                  <a:srgbClr val="006600"/>
                </a:solidFill>
              </a:rPr>
              <a:t>10 ℃</a:t>
            </a:r>
            <a:r>
              <a:rPr lang="zh-CN" altLang="en-US" sz="2400" b="1" dirty="0">
                <a:solidFill>
                  <a:srgbClr val="006600"/>
                </a:solidFill>
              </a:rPr>
              <a:t>摄食和生长明显下降。在养殖过程中，要尽量避免温度突变，如果温差超过</a:t>
            </a:r>
            <a:r>
              <a:rPr lang="en-US" altLang="zh-CN" sz="2400" b="1" dirty="0">
                <a:solidFill>
                  <a:srgbClr val="006600"/>
                </a:solidFill>
              </a:rPr>
              <a:t>4℃</a:t>
            </a:r>
            <a:r>
              <a:rPr lang="zh-CN" altLang="en-US" sz="2400" b="1" dirty="0">
                <a:solidFill>
                  <a:srgbClr val="006600"/>
                </a:solidFill>
              </a:rPr>
              <a:t>，锦鲤会因为不适应而生病。</a:t>
            </a:r>
            <a:endParaRPr lang="zh-CN" altLang="en-US" sz="24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6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sz="3600" b="1" dirty="0"/>
              <a:t>2</a:t>
            </a:r>
            <a:r>
              <a:rPr lang="zh-CN" altLang="en-US" sz="3600" b="1" dirty="0">
                <a:latin typeface="宋体" panose="02010600030101010101" pitchFamily="2" charset="-122"/>
              </a:rPr>
              <a:t>、溶解氧</a:t>
            </a:r>
            <a:r>
              <a:rPr lang="en-US" altLang="zh-CN" sz="3600" b="1" dirty="0"/>
              <a:t>(DO)</a:t>
            </a:r>
            <a:endParaRPr lang="en-US" altLang="zh-CN" sz="3600" b="1" dirty="0"/>
          </a:p>
        </p:txBody>
      </p:sp>
      <p:sp>
        <p:nvSpPr>
          <p:cNvPr id="194563" name="Rectangle 3"/>
          <p:cNvSpPr>
            <a:spLocks noGrp="1"/>
          </p:cNvSpPr>
          <p:nvPr>
            <p:ph idx="1" hasCustomPrompt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200000"/>
              </a:lnSpc>
              <a:buNone/>
            </a:pPr>
            <a:r>
              <a:rPr lang="en-US" altLang="zh-CN" sz="2400" b="1" dirty="0"/>
              <a:t>≥</a:t>
            </a:r>
            <a:r>
              <a:rPr lang="en-US" altLang="zh-CN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5</a:t>
            </a:r>
            <a:r>
              <a:rPr lang="zh-CN" altLang="en-US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毫克</a:t>
            </a:r>
            <a:r>
              <a:rPr lang="en-US" altLang="zh-CN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/</a:t>
            </a:r>
            <a:r>
              <a:rPr lang="zh-CN" altLang="en-US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升以上属正常</a:t>
            </a:r>
            <a:endParaRPr lang="zh-CN" altLang="en-US" sz="2400" b="1" dirty="0">
              <a:solidFill>
                <a:srgbClr val="000099"/>
              </a:solidFill>
              <a:latin typeface="宋体" panose="02010600030101010101" pitchFamily="2" charset="-122"/>
            </a:endParaRPr>
          </a:p>
          <a:p>
            <a:pPr eaLnBrk="1" hangingPunct="1">
              <a:lnSpc>
                <a:spcPct val="200000"/>
              </a:lnSpc>
              <a:buNone/>
            </a:pPr>
            <a:r>
              <a:rPr lang="en-US" altLang="en-US" sz="2400" b="1" dirty="0"/>
              <a:t>＜</a:t>
            </a:r>
            <a:r>
              <a:rPr lang="en-US" altLang="zh-CN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毫克</a:t>
            </a:r>
            <a:r>
              <a:rPr lang="en-US" altLang="zh-CN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/</a:t>
            </a:r>
            <a:r>
              <a:rPr lang="zh-CN" altLang="en-US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升时摄氏生长下降</a:t>
            </a:r>
            <a:endParaRPr lang="zh-CN" altLang="en-US" sz="2400" b="1" dirty="0">
              <a:solidFill>
                <a:srgbClr val="000099"/>
              </a:solidFill>
              <a:latin typeface="宋体" panose="02010600030101010101" pitchFamily="2" charset="-122"/>
            </a:endParaRPr>
          </a:p>
          <a:p>
            <a:pPr eaLnBrk="1" hangingPunct="1">
              <a:lnSpc>
                <a:spcPct val="200000"/>
              </a:lnSpc>
              <a:buNone/>
            </a:pPr>
            <a:r>
              <a:rPr lang="en-US" altLang="en-US" sz="2400" b="1" dirty="0"/>
              <a:t>＜</a:t>
            </a:r>
            <a:r>
              <a:rPr lang="en-US" altLang="zh-CN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毫克</a:t>
            </a:r>
            <a:r>
              <a:rPr lang="en-US" altLang="zh-CN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/</a:t>
            </a:r>
            <a:r>
              <a:rPr lang="zh-CN" altLang="en-US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升时会出现</a:t>
            </a:r>
            <a:r>
              <a:rPr lang="zh-CN" alt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浮头</a:t>
            </a:r>
            <a:r>
              <a:rPr lang="zh-CN" altLang="en-US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。</a:t>
            </a:r>
            <a:endParaRPr lang="zh-CN" altLang="en-US" sz="2400" b="1" dirty="0">
              <a:solidFill>
                <a:srgbClr val="000099"/>
              </a:solidFill>
              <a:latin typeface="宋体" panose="02010600030101010101" pitchFamily="2" charset="-122"/>
            </a:endParaRPr>
          </a:p>
          <a:p>
            <a:pPr eaLnBrk="1" hangingPunct="1">
              <a:lnSpc>
                <a:spcPct val="200000"/>
              </a:lnSpc>
              <a:buNone/>
            </a:pPr>
            <a:r>
              <a:rPr lang="zh-CN" altLang="en-US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溶解氧过高则容易使锦鲤患</a:t>
            </a:r>
            <a:r>
              <a:rPr lang="zh-CN" alt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气泡病</a:t>
            </a:r>
            <a:endParaRPr lang="zh-CN" altLang="en-US" sz="2400" b="1" dirty="0">
              <a:solidFill>
                <a:srgbClr val="000099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558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sz="3600" b="1" dirty="0"/>
              <a:t>3</a:t>
            </a:r>
            <a:r>
              <a:rPr lang="zh-CN" altLang="en-US" sz="3600" b="1" dirty="0">
                <a:latin typeface="宋体" panose="02010600030101010101" pitchFamily="2" charset="-122"/>
              </a:rPr>
              <a:t>、酸碱度</a:t>
            </a:r>
            <a:r>
              <a:rPr lang="en-US" altLang="zh-CN" sz="3600" b="1" dirty="0"/>
              <a:t>(pH)</a:t>
            </a:r>
            <a:r>
              <a:rPr lang="zh-CN" altLang="en-US" sz="3600" b="1" dirty="0">
                <a:latin typeface="宋体" panose="02010600030101010101" pitchFamily="2" charset="-122"/>
              </a:rPr>
              <a:t>：</a:t>
            </a:r>
            <a:endParaRPr lang="zh-CN" altLang="en-US" sz="3600" b="1" dirty="0">
              <a:latin typeface="宋体" panose="02010600030101010101" pitchFamily="2" charset="-122"/>
            </a:endParaRPr>
          </a:p>
        </p:txBody>
      </p:sp>
      <p:sp>
        <p:nvSpPr>
          <p:cNvPr id="195587" name="Rectangle 3"/>
          <p:cNvSpPr>
            <a:spLocks noGrp="1"/>
          </p:cNvSpPr>
          <p:nvPr>
            <p:ph idx="1" hasCustomPrompt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  <a:buNone/>
            </a:pPr>
            <a:r>
              <a:rPr lang="en-US" altLang="zh-CN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  </a:t>
            </a:r>
            <a:r>
              <a:rPr lang="zh-CN" alt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范围</a:t>
            </a:r>
            <a:r>
              <a:rPr lang="zh-CN" altLang="en-US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：</a:t>
            </a:r>
            <a:r>
              <a:rPr lang="en-US" altLang="zh-CN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PH</a:t>
            </a:r>
            <a:r>
              <a:rPr lang="zh-CN" altLang="en-US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在</a:t>
            </a:r>
            <a:r>
              <a:rPr lang="en-US" altLang="zh-CN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6-8.5</a:t>
            </a:r>
            <a:r>
              <a:rPr lang="zh-CN" altLang="en-US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的水中都可以养锦鲤，但在弱碱性水中，锦鲤的生长会较好。</a:t>
            </a:r>
            <a:endParaRPr lang="zh-CN" altLang="en-US" sz="2400" b="1" dirty="0">
              <a:solidFill>
                <a:srgbClr val="000099"/>
              </a:solidFill>
              <a:latin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  </a:t>
            </a:r>
            <a:r>
              <a:rPr lang="zh-CN" alt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酸性水的危害</a:t>
            </a:r>
            <a:r>
              <a:rPr lang="zh-CN" altLang="en-US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：</a:t>
            </a:r>
            <a:r>
              <a:rPr lang="en-US" altLang="zh-CN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、如果锦鲤长期生活在弱酸性水中，锦鲤会食欲不振、体力减弱、</a:t>
            </a:r>
            <a:r>
              <a:rPr lang="zh-CN" alt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体色变差</a:t>
            </a:r>
            <a:r>
              <a:rPr lang="zh-CN" altLang="en-US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，甚至生病。</a:t>
            </a:r>
            <a:r>
              <a:rPr lang="en-US" altLang="zh-CN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、长期处于弱酸性水体中，硝化细菌的活动力也会减弱，水中氨的浓度增加。</a:t>
            </a:r>
            <a:r>
              <a:rPr lang="zh-CN" alt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但养殖水一般容易变酸。</a:t>
            </a:r>
            <a:endParaRPr lang="zh-CN" altLang="en-US" sz="2400" b="1" dirty="0">
              <a:solidFill>
                <a:schemeClr val="hlink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96610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200000"/>
              </a:lnSpc>
              <a:buNone/>
            </a:pPr>
            <a:r>
              <a:rPr lang="en-US" altLang="zh-CN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  </a:t>
            </a:r>
            <a:r>
              <a:rPr lang="zh-CN" alt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原因</a:t>
            </a:r>
            <a:r>
              <a:rPr lang="zh-CN" altLang="en-US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：饲养锦鲤</a:t>
            </a:r>
            <a:r>
              <a:rPr lang="zh-CN" alt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密度过大</a:t>
            </a:r>
            <a:r>
              <a:rPr lang="zh-CN" altLang="en-US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、</a:t>
            </a:r>
            <a:r>
              <a:rPr lang="zh-CN" alt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水中溶氧不足</a:t>
            </a:r>
            <a:r>
              <a:rPr lang="zh-CN" altLang="en-US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、水的</a:t>
            </a:r>
            <a:r>
              <a:rPr lang="zh-CN" alt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硬度偏低</a:t>
            </a:r>
            <a:r>
              <a:rPr lang="zh-CN" altLang="en-US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和</a:t>
            </a:r>
            <a:r>
              <a:rPr lang="zh-CN" alt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缺乏阳光</a:t>
            </a:r>
            <a:r>
              <a:rPr lang="zh-CN" altLang="en-US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照射</a:t>
            </a:r>
            <a:endParaRPr lang="zh-CN" altLang="en-US" sz="2400" b="1" dirty="0">
              <a:solidFill>
                <a:srgbClr val="000099"/>
              </a:solidFill>
              <a:latin typeface="宋体" panose="02010600030101010101" pitchFamily="2" charset="-122"/>
            </a:endParaRPr>
          </a:p>
          <a:p>
            <a:pPr eaLnBrk="1" hangingPunct="1">
              <a:lnSpc>
                <a:spcPct val="200000"/>
              </a:lnSpc>
              <a:buNone/>
            </a:pPr>
            <a:r>
              <a:rPr lang="zh-CN" altLang="en-US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  </a:t>
            </a:r>
            <a:r>
              <a:rPr lang="zh-CN" alt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对策</a:t>
            </a:r>
            <a:r>
              <a:rPr lang="zh-CN" altLang="en-US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：可往水中添加增碱物质，如碳酸氢纳，或在过滤器中加入沸石、珊瑚砂或牡蛎壳等，以提高</a:t>
            </a:r>
            <a:r>
              <a:rPr lang="en-US" altLang="zh-CN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pH</a:t>
            </a:r>
            <a:r>
              <a:rPr lang="zh-CN" altLang="en-US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。</a:t>
            </a:r>
            <a:endParaRPr lang="zh-CN" altLang="en-US" sz="2400" b="1" dirty="0">
              <a:solidFill>
                <a:srgbClr val="000099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763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sz="3600" b="1" dirty="0"/>
              <a:t>4</a:t>
            </a:r>
            <a:r>
              <a:rPr lang="zh-CN" altLang="en-US" sz="3600" b="1" dirty="0">
                <a:latin typeface="宋体" panose="02010600030101010101" pitchFamily="2" charset="-122"/>
              </a:rPr>
              <a:t>、硬度</a:t>
            </a:r>
            <a:r>
              <a:rPr lang="en-US" altLang="zh-CN" sz="3600" b="1" dirty="0"/>
              <a:t>(KH)</a:t>
            </a:r>
            <a:endParaRPr lang="en-US" altLang="zh-CN" sz="3600" b="1" dirty="0"/>
          </a:p>
        </p:txBody>
      </p:sp>
      <p:sp>
        <p:nvSpPr>
          <p:cNvPr id="197635" name="Rectangle 3"/>
          <p:cNvSpPr>
            <a:spLocks noGrp="1"/>
          </p:cNvSpPr>
          <p:nvPr>
            <p:ph idx="1" hasCustomPrompt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200000"/>
              </a:lnSpc>
              <a:buNone/>
            </a:pPr>
            <a:r>
              <a:rPr lang="en-US" altLang="zh-CN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      </a:t>
            </a:r>
            <a:r>
              <a:rPr lang="zh-CN" altLang="en-US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虽然软水、硬水都可养锦鲤，但</a:t>
            </a:r>
            <a:r>
              <a:rPr lang="zh-CN" alt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水稍硬些利于锦鲤生长</a:t>
            </a:r>
            <a:r>
              <a:rPr lang="zh-CN" altLang="en-US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。锦鲤若</a:t>
            </a:r>
            <a:r>
              <a:rPr lang="zh-CN" alt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突然从硬水转到软水或从软水转到硬水都会有应激反应</a:t>
            </a:r>
            <a:r>
              <a:rPr lang="zh-CN" altLang="en-US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，这也是新鱼入池前要“</a:t>
            </a:r>
            <a:r>
              <a:rPr lang="zh-CN" alt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兑水</a:t>
            </a:r>
            <a:r>
              <a:rPr lang="zh-CN" altLang="en-US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”的原因。 </a:t>
            </a:r>
            <a:endParaRPr lang="zh-CN" altLang="en-US" sz="2400" b="1" dirty="0">
              <a:solidFill>
                <a:srgbClr val="000099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865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sz="3600" b="1" dirty="0"/>
              <a:t>6</a:t>
            </a:r>
            <a:r>
              <a:rPr lang="zh-CN" altLang="en-US" sz="3600" b="1" dirty="0">
                <a:latin typeface="宋体" panose="02010600030101010101" pitchFamily="2" charset="-122"/>
              </a:rPr>
              <a:t>、氨氮、亚硝酸盐、硝酸盐</a:t>
            </a:r>
            <a:r>
              <a:rPr lang="zh-CN" altLang="en-US" sz="3600" b="1" dirty="0"/>
              <a:t> </a:t>
            </a:r>
            <a:endParaRPr lang="zh-CN" altLang="en-US" sz="3600" b="1" dirty="0"/>
          </a:p>
        </p:txBody>
      </p:sp>
      <p:sp>
        <p:nvSpPr>
          <p:cNvPr id="198659" name="Rectangle 3"/>
          <p:cNvSpPr>
            <a:spLocks noGrp="1"/>
          </p:cNvSpPr>
          <p:nvPr>
            <p:ph idx="1" hasCustomPrompt="1"/>
          </p:nvPr>
        </p:nvSpPr>
        <p:spPr/>
        <p:txBody>
          <a:bodyPr vert="horz" wrap="square" lIns="91440" tIns="45720" rIns="91440" bIns="45720" anchor="t" anchorCtr="0">
            <a:normAutofit lnSpcReduction="10000"/>
          </a:bodyPr>
          <a:p>
            <a:pPr eaLnBrk="1" hangingPunct="1">
              <a:lnSpc>
                <a:spcPct val="150000"/>
              </a:lnSpc>
              <a:buNone/>
            </a:pPr>
            <a:r>
              <a:rPr lang="en-US" altLang="zh-CN" sz="2800" b="1" dirty="0">
                <a:solidFill>
                  <a:srgbClr val="000099"/>
                </a:solidFill>
                <a:latin typeface="宋体" panose="02010600030101010101" pitchFamily="2" charset="-122"/>
              </a:rPr>
              <a:t>  </a:t>
            </a:r>
            <a:r>
              <a:rPr lang="zh-CN" altLang="en-US" sz="2800" b="1" dirty="0">
                <a:solidFill>
                  <a:srgbClr val="000099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solidFill>
                  <a:srgbClr val="000099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rgbClr val="000099"/>
                </a:solidFill>
                <a:latin typeface="宋体" panose="02010600030101010101" pitchFamily="2" charset="-122"/>
              </a:rPr>
              <a:t>）氨氮</a:t>
            </a:r>
            <a:endParaRPr lang="zh-CN" altLang="en-US" sz="2800" b="1" dirty="0">
              <a:solidFill>
                <a:srgbClr val="000099"/>
              </a:solidFill>
              <a:latin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rgbClr val="000099"/>
                </a:solidFill>
                <a:latin typeface="宋体" panose="02010600030101010101" pitchFamily="2" charset="-122"/>
              </a:rPr>
              <a:t>  </a:t>
            </a:r>
            <a:r>
              <a:rPr lang="zh-CN" altLang="en-US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危害</a:t>
            </a:r>
            <a:r>
              <a:rPr lang="zh-CN" altLang="en-US" sz="2800" b="1" dirty="0">
                <a:solidFill>
                  <a:srgbClr val="000099"/>
                </a:solidFill>
                <a:latin typeface="宋体" panose="02010600030101010101" pitchFamily="2" charset="-122"/>
              </a:rPr>
              <a:t>：氨氮对锦鲤有害，过高会造成锦鲤死亡。</a:t>
            </a:r>
            <a:endParaRPr lang="zh-CN" altLang="en-US" sz="2800" b="1" dirty="0">
              <a:solidFill>
                <a:srgbClr val="000099"/>
              </a:solidFill>
              <a:latin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rgbClr val="000099"/>
                </a:solidFill>
                <a:latin typeface="宋体" panose="02010600030101010101" pitchFamily="2" charset="-122"/>
              </a:rPr>
              <a:t>  </a:t>
            </a:r>
            <a:r>
              <a:rPr lang="zh-CN" altLang="en-US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来源</a:t>
            </a:r>
            <a:r>
              <a:rPr lang="zh-CN" altLang="en-US" sz="2800" b="1" dirty="0">
                <a:solidFill>
                  <a:srgbClr val="000099"/>
                </a:solidFill>
                <a:latin typeface="宋体" panose="02010600030101010101" pitchFamily="2" charset="-122"/>
              </a:rPr>
              <a:t>：含氮有机物分解的产物，锦鲤的排泄物，鱼缸中的剩余饵料和死鱼分解也会产生氨氮。</a:t>
            </a:r>
            <a:endParaRPr lang="zh-CN" altLang="en-US" sz="2800" b="1" dirty="0">
              <a:solidFill>
                <a:srgbClr val="000099"/>
              </a:solidFill>
              <a:latin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rgbClr val="000099"/>
                </a:solidFill>
                <a:latin typeface="宋体" panose="02010600030101010101" pitchFamily="2" charset="-122"/>
              </a:rPr>
              <a:t>  </a:t>
            </a:r>
            <a:r>
              <a:rPr lang="zh-CN" altLang="en-US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控制范围</a:t>
            </a:r>
            <a:r>
              <a:rPr lang="zh-CN" altLang="en-US" sz="2800" b="1" dirty="0">
                <a:solidFill>
                  <a:srgbClr val="000099"/>
                </a:solidFill>
                <a:latin typeface="宋体" panose="02010600030101010101" pitchFamily="2" charset="-122"/>
              </a:rPr>
              <a:t>：应控制在</a:t>
            </a:r>
            <a:r>
              <a:rPr lang="en-US" altLang="zh-CN" sz="2800" b="1" dirty="0">
                <a:solidFill>
                  <a:srgbClr val="000099"/>
                </a:solidFill>
                <a:latin typeface="宋体" panose="02010600030101010101" pitchFamily="2" charset="-122"/>
              </a:rPr>
              <a:t>0.1</a:t>
            </a:r>
            <a:r>
              <a:rPr lang="zh-CN" altLang="en-US" sz="2800" b="1" dirty="0">
                <a:solidFill>
                  <a:srgbClr val="000099"/>
                </a:solidFill>
                <a:latin typeface="宋体" panose="02010600030101010101" pitchFamily="2" charset="-122"/>
              </a:rPr>
              <a:t>毫克</a:t>
            </a:r>
            <a:r>
              <a:rPr lang="en-US" altLang="zh-CN" sz="2800" b="1" dirty="0">
                <a:solidFill>
                  <a:srgbClr val="000099"/>
                </a:solidFill>
                <a:latin typeface="宋体" panose="02010600030101010101" pitchFamily="2" charset="-122"/>
              </a:rPr>
              <a:t>/</a:t>
            </a:r>
            <a:r>
              <a:rPr lang="zh-CN" altLang="en-US" sz="2800" b="1" dirty="0">
                <a:solidFill>
                  <a:srgbClr val="000099"/>
                </a:solidFill>
                <a:latin typeface="宋体" panose="02010600030101010101" pitchFamily="2" charset="-122"/>
              </a:rPr>
              <a:t>升以下，锦鲤最高可忍受的氨氮含量为</a:t>
            </a:r>
            <a:r>
              <a:rPr lang="en-US" altLang="zh-CN" sz="2800" b="1" dirty="0">
                <a:solidFill>
                  <a:srgbClr val="000099"/>
                </a:solidFill>
                <a:latin typeface="宋体" panose="02010600030101010101" pitchFamily="2" charset="-122"/>
              </a:rPr>
              <a:t>0.5</a:t>
            </a:r>
            <a:r>
              <a:rPr lang="zh-CN" altLang="en-US" sz="2800" b="1" dirty="0">
                <a:solidFill>
                  <a:srgbClr val="000099"/>
                </a:solidFill>
                <a:latin typeface="宋体" panose="02010600030101010101" pitchFamily="2" charset="-122"/>
              </a:rPr>
              <a:t>毫克</a:t>
            </a:r>
            <a:r>
              <a:rPr lang="en-US" altLang="zh-CN" sz="2800" b="1" dirty="0">
                <a:solidFill>
                  <a:srgbClr val="000099"/>
                </a:solidFill>
                <a:latin typeface="宋体" panose="02010600030101010101" pitchFamily="2" charset="-122"/>
              </a:rPr>
              <a:t>/</a:t>
            </a:r>
            <a:r>
              <a:rPr lang="zh-CN" altLang="en-US" sz="2800" b="1" dirty="0">
                <a:solidFill>
                  <a:srgbClr val="000099"/>
                </a:solidFill>
                <a:latin typeface="宋体" panose="02010600030101010101" pitchFamily="2" charset="-122"/>
              </a:rPr>
              <a:t>升。</a:t>
            </a:r>
            <a:endParaRPr lang="zh-CN" altLang="en-US" sz="2800" b="1" dirty="0">
              <a:solidFill>
                <a:srgbClr val="000099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99682" name="Rectangle 2"/>
          <p:cNvSpPr>
            <a:spLocks noGrp="1"/>
          </p:cNvSpPr>
          <p:nvPr>
            <p:ph idx="1" hasCustomPrompt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60000"/>
              </a:lnSpc>
              <a:buNone/>
            </a:pPr>
            <a:r>
              <a:rPr lang="zh-CN" altLang="en-US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亚硝酸盐</a:t>
            </a:r>
            <a:r>
              <a:rPr lang="zh-CN" altLang="en-US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：是氨氮初级氧化的产物，对锦鲤也有毒害作用，其含量应控制在</a:t>
            </a:r>
            <a:r>
              <a:rPr lang="en-US" altLang="zh-CN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0.1</a:t>
            </a:r>
            <a:r>
              <a:rPr lang="zh-CN" altLang="en-US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毫克</a:t>
            </a:r>
            <a:r>
              <a:rPr lang="en-US" altLang="zh-CN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/</a:t>
            </a:r>
            <a:r>
              <a:rPr lang="zh-CN" altLang="en-US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升以下。</a:t>
            </a:r>
            <a:endParaRPr lang="zh-CN" altLang="en-US" sz="2400" b="1" dirty="0">
              <a:solidFill>
                <a:srgbClr val="000099"/>
              </a:solidFill>
              <a:latin typeface="宋体" panose="02010600030101010101" pitchFamily="2" charset="-122"/>
            </a:endParaRPr>
          </a:p>
          <a:p>
            <a:pPr eaLnBrk="1" hangingPunct="1">
              <a:lnSpc>
                <a:spcPct val="160000"/>
              </a:lnSpc>
              <a:buNone/>
            </a:pPr>
            <a:r>
              <a:rPr lang="zh-CN" altLang="en-US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硝酸盐</a:t>
            </a:r>
            <a:r>
              <a:rPr lang="zh-CN" altLang="en-US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：是氨氮氧化的最终产物，对锦鲤没有直接伤害，但积累过多会使水质老化，细菌、藻类滋生，导致生态失衡。一般应控制在</a:t>
            </a:r>
            <a:r>
              <a:rPr lang="en-US" altLang="zh-CN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30</a:t>
            </a:r>
            <a:r>
              <a:rPr lang="zh-CN" altLang="en-US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毫克</a:t>
            </a:r>
            <a:r>
              <a:rPr lang="en-US" altLang="zh-CN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/</a:t>
            </a:r>
            <a:r>
              <a:rPr lang="zh-CN" altLang="en-US" sz="2400" b="1" dirty="0">
                <a:solidFill>
                  <a:srgbClr val="000099"/>
                </a:solidFill>
                <a:latin typeface="宋体" panose="02010600030101010101" pitchFamily="2" charset="-122"/>
              </a:rPr>
              <a:t>升以下。</a:t>
            </a:r>
            <a:endParaRPr lang="zh-CN" altLang="en-US" sz="2400" b="1" dirty="0">
              <a:solidFill>
                <a:srgbClr val="000099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母版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1103</Words>
  <Application>WPS 演示</Application>
  <PresentationFormat>宽屏</PresentationFormat>
  <Paragraphs>59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5" baseType="lpstr">
      <vt:lpstr>Arial</vt:lpstr>
      <vt:lpstr>宋体</vt:lpstr>
      <vt:lpstr>Wingdings</vt:lpstr>
      <vt:lpstr>Arial Unicode MS</vt:lpstr>
      <vt:lpstr>微软雅黑</vt:lpstr>
      <vt:lpstr>华文琥珀</vt:lpstr>
      <vt:lpstr>Calibri Light</vt:lpstr>
      <vt:lpstr>Calibri</vt:lpstr>
      <vt:lpstr>Arial Unicode MS</vt:lpstr>
      <vt:lpstr>等线</vt:lpstr>
      <vt:lpstr>Office Theme</vt:lpstr>
      <vt:lpstr>母版1</vt:lpstr>
      <vt:lpstr>PowerPoint 演示文稿</vt:lpstr>
      <vt:lpstr>   第三章  锦鲤养殖技术</vt:lpstr>
      <vt:lpstr>第三节、锦鲤的生物学特性</vt:lpstr>
      <vt:lpstr>2、溶解氧(DO)</vt:lpstr>
      <vt:lpstr>3、酸碱度(pH)：</vt:lpstr>
      <vt:lpstr>PowerPoint 演示文稿</vt:lpstr>
      <vt:lpstr>4、硬度(KH)</vt:lpstr>
      <vt:lpstr>6、氨氮、亚硝酸盐、硝酸盐 </vt:lpstr>
      <vt:lpstr>PowerPoint 演示文稿</vt:lpstr>
      <vt:lpstr>二、食性</vt:lpstr>
      <vt:lpstr>三、繁殖习性</vt:lpstr>
      <vt:lpstr>四、生长 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飞鱼</cp:lastModifiedBy>
  <cp:revision>54</cp:revision>
  <dcterms:created xsi:type="dcterms:W3CDTF">2006-08-16T00:00:00Z</dcterms:created>
  <dcterms:modified xsi:type="dcterms:W3CDTF">2020-03-13T13:57:19Z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2052-11.8.6.8810</vt:lpwstr>
  </property>
</Properties>
</file>