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30"/>
  </p:notesMasterIdLst>
  <p:sldIdLst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2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BD9"/>
    <a:srgbClr val="4C1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0EC2D-D498-4A4B-A8EF-0DC864385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0B7A5-BB09-4477-9742-6E3ECB57C2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2244">
              <a:srgbClr val="C5D5E9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 userDrawn="1"/>
        </p:nvSpPr>
        <p:spPr>
          <a:xfrm rot="5400000">
            <a:off x="11108498" y="-9959"/>
            <a:ext cx="677333" cy="697255"/>
          </a:xfrm>
          <a:prstGeom prst="homePlate">
            <a:avLst>
              <a:gd name="adj" fmla="val 3731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3765"/>
            <a:endParaRPr lang="zh-CN" altLang="en-US" sz="1865">
              <a:solidFill>
                <a:srgbClr val="FFFFFF"/>
              </a:solidFill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11089578" y="98090"/>
            <a:ext cx="712836" cy="251460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/>
          <a:p>
            <a:pPr algn="ctr" defTabSz="913765"/>
            <a:fld id="{2EEF1883-7A0E-4F66-9932-E581691AD397}" type="slidenum">
              <a:rPr lang="zh-CN" altLang="en-US" sz="120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fld>
            <a:r>
              <a:rPr lang="en-US" altLang="zh-CN" sz="1200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en-US" sz="1200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26</a:t>
            </a:r>
            <a:endParaRPr lang="en-US" sz="1200" dirty="0">
              <a:solidFill>
                <a:srgbClr val="FFFF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839200" y="168894"/>
            <a:ext cx="250155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kern="1200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  <a:cs typeface="+mn-cs"/>
              </a:rPr>
              <a:t>金鱼的养殖</a:t>
            </a:r>
            <a:endParaRPr lang="zh-CN" altLang="en-US" b="1" kern="1200" dirty="0">
              <a:solidFill>
                <a:srgbClr val="FF0000"/>
              </a:solidFill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533685" y="68559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>
          <a:xfrm>
            <a:off x="609600" y="1891005"/>
            <a:ext cx="10972800" cy="4445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1" name="日期占位符 1"/>
          <p:cNvSpPr txBox="1">
            <a:spLocks noGrp="1"/>
          </p:cNvSpPr>
          <p:nvPr userDrawn="1"/>
        </p:nvSpPr>
        <p:spPr bwMode="auto">
          <a:xfrm>
            <a:off x="10898155" y="6569598"/>
            <a:ext cx="1219200" cy="28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731AF10-B5AB-44BC-85BA-51966B547564}" type="datetime1">
              <a:rPr lang="zh-CN" altLang="en-US" sz="1600" b="1">
                <a:solidFill>
                  <a:srgbClr val="FF00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fld>
            <a:endParaRPr lang="en-US" altLang="zh-CN" sz="1400" b="1" dirty="0">
              <a:solidFill>
                <a:srgbClr val="FF00F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" y="28406"/>
            <a:ext cx="883078" cy="883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749832"/>
            <a:ext cx="9144000" cy="201030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 userDrawn="1"/>
        </p:nvSpPr>
        <p:spPr>
          <a:xfrm rot="5400000">
            <a:off x="11108498" y="-9959"/>
            <a:ext cx="677333" cy="697255"/>
          </a:xfrm>
          <a:prstGeom prst="homePlate">
            <a:avLst>
              <a:gd name="adj" fmla="val 3731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3765"/>
            <a:endParaRPr lang="zh-CN" altLang="en-US" sz="1865">
              <a:solidFill>
                <a:srgbClr val="FFFFFF"/>
              </a:solidFill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11089578" y="98090"/>
            <a:ext cx="712836" cy="300060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/>
          <a:p>
            <a:pPr algn="ctr" defTabSz="913765"/>
            <a:fld id="{2EEF1883-7A0E-4F66-9932-E581691AD397}" type="slidenum">
              <a:rPr lang="zh-CN" altLang="en-US" sz="150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fld>
            <a:endParaRPr lang="zh-CN" altLang="en-US" sz="1465" dirty="0">
              <a:solidFill>
                <a:srgbClr val="FFFF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7907385" y="138692"/>
            <a:ext cx="3191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1C8CA1"/>
                </a:solidFill>
                <a:ea typeface="微软雅黑" panose="020B0503020204020204" pitchFamily="34" charset="-122"/>
              </a:rPr>
              <a:t>虾蟹类增养殖技术</a:t>
            </a:r>
            <a:endParaRPr lang="zh-CN" altLang="en-US" sz="1400" b="1" dirty="0">
              <a:solidFill>
                <a:srgbClr val="1C8CA1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" y="229719"/>
            <a:ext cx="982639" cy="466319"/>
          </a:xfrm>
          <a:prstGeom prst="rect">
            <a:avLst/>
          </a:prstGeom>
          <a:solidFill>
            <a:srgbClr val="1C8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534955" y="7059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7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>
          <a:xfrm>
            <a:off x="609600" y="1891005"/>
            <a:ext cx="10972800" cy="4445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1D77D-FE45-4FBC-9BE4-2449D90E93F9}" type="slidenum">
              <a:rPr lang="en-US" altLang="zh-CN"/>
            </a:fld>
            <a:endParaRPr lang="en-US" altLang="zh-CN"/>
          </a:p>
        </p:txBody>
      </p:sp>
      <p:sp>
        <p:nvSpPr>
          <p:cNvPr id="7" name="五边形 6"/>
          <p:cNvSpPr/>
          <p:nvPr userDrawn="1"/>
        </p:nvSpPr>
        <p:spPr>
          <a:xfrm rot="5400000">
            <a:off x="11108498" y="-9959"/>
            <a:ext cx="677333" cy="697255"/>
          </a:xfrm>
          <a:prstGeom prst="homePlate">
            <a:avLst>
              <a:gd name="adj" fmla="val 3731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3765"/>
            <a:fld id="{2EEF1883-7A0E-4F66-9932-E581691AD397}" type="slidenum">
              <a:rPr lang="zh-CN" altLang="en-US" sz="210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fld>
            <a:endParaRPr lang="zh-CN" altLang="en-US" sz="186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hasCustomPrompt="1"/>
          </p:nvPr>
        </p:nvSpPr>
        <p:spPr>
          <a:xfrm>
            <a:off x="403181" y="610212"/>
            <a:ext cx="11385640" cy="548994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03182" y="6245823"/>
            <a:ext cx="3051151" cy="47635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6196" y="6245823"/>
            <a:ext cx="3859611" cy="47635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72" y="6245823"/>
            <a:ext cx="3051149" cy="476359"/>
          </a:xfrm>
        </p:spPr>
        <p:txBody>
          <a:bodyPr/>
          <a:lstStyle>
            <a:lvl1pPr>
              <a:defRPr/>
            </a:lvl1pPr>
          </a:lstStyle>
          <a:p>
            <a:fld id="{0C8F2287-C2C0-481F-9BF3-7CC6C6D29F0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03182" y="1905439"/>
            <a:ext cx="5592025" cy="419471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6796" y="1905439"/>
            <a:ext cx="5592024" cy="419471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800E3-8D80-4D1B-B22A-174179BBCF9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31839">
              <a:srgbClr val="D8E3F0"/>
            </a:gs>
            <a:gs pos="53964">
              <a:srgbClr val="C3D4E8"/>
            </a:gs>
            <a:gs pos="65490">
              <a:srgbClr val="B8CCE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31839">
                <a:srgbClr val="D8E3F0"/>
              </a:gs>
              <a:gs pos="53964">
                <a:srgbClr val="C3D4E8"/>
              </a:gs>
              <a:gs pos="65490">
                <a:srgbClr val="B8CCE4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2.png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1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187574"/>
            <a:ext cx="10515600" cy="3933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7305" indent="29718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27305" indent="29718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27305" indent="29718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7305" indent="29718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7305" indent="29718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Rot="1"/>
          </p:cNvSpPr>
          <p:nvPr>
            <p:ph type="ctrTitle"/>
          </p:nvPr>
        </p:nvSpPr>
        <p:spPr>
          <a:xfrm>
            <a:off x="2279650" y="549275"/>
            <a:ext cx="7772400" cy="1143000"/>
          </a:xfrm>
        </p:spPr>
        <p:txBody>
          <a:bodyPr vert="horz" wrap="square" lIns="91440" tIns="45720" rIns="91440" bIns="45720" anchor="ctr" anchorCtr="0"/>
          <a:p>
            <a:pPr eaLnBrk="1" hangingPunct="1">
              <a:buNone/>
            </a:pPr>
            <a:r>
              <a:rPr lang="zh-CN" altLang="en-US" b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第二章 金鱼的养殖</a:t>
            </a:r>
            <a:endParaRPr lang="zh-CN" altLang="en-US" b="1" kern="12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075" name="Picture 6" descr="5859墨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068513"/>
            <a:ext cx="2916238" cy="201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7" descr="5657十二红蝶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575" y="2060575"/>
            <a:ext cx="28098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8" descr="P27红白琉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25" y="2133600"/>
            <a:ext cx="2376488" cy="191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9" descr="P6熊猫金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221163"/>
            <a:ext cx="2736850" cy="2471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10" descr="P9丹顶白龙睛蝶尾"/>
          <p:cNvPicPr>
            <a:picLocks noChangeAspect="1"/>
          </p:cNvPicPr>
          <p:nvPr>
            <p:ph type="subTitle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295775" y="4508500"/>
            <a:ext cx="3308350" cy="1752600"/>
          </a:xfrm>
        </p:spPr>
      </p:pic>
      <p:pic>
        <p:nvPicPr>
          <p:cNvPr id="3080" name="Picture 11" descr="P10铁包金龙睛蝶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813" y="4581525"/>
            <a:ext cx="3024187" cy="170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1298" name="Rectangle 2"/>
          <p:cNvSpPr>
            <a:spLocks noGrp="1" noRot="1"/>
          </p:cNvSpPr>
          <p:nvPr>
            <p:ph idx="1" hasCustomPrompt="1"/>
          </p:nvPr>
        </p:nvSpPr>
        <p:spPr>
          <a:xfrm>
            <a:off x="609600" y="685775"/>
            <a:ext cx="10972800" cy="4445519"/>
          </a:xfrm>
        </p:spPr>
        <p:txBody>
          <a:bodyPr vert="horz" wrap="square" lIns="91440" tIns="45720" rIns="91440" bIns="45720" anchor="t" anchorCtr="0"/>
          <a:p>
            <a:pPr eaLnBrk="1" hangingPunct="1">
              <a:buBlip>
                <a:blip r:embed="rId1"/>
              </a:buBlip>
            </a:pPr>
            <a:r>
              <a:rPr lang="zh-CN" altLang="en-US" sz="2800" b="1" dirty="0"/>
              <a:t>产前准备（鱼巢）</a:t>
            </a:r>
            <a:endParaRPr lang="zh-CN" altLang="en-US" sz="2800" b="1" dirty="0"/>
          </a:p>
        </p:txBody>
      </p:sp>
      <p:pic>
        <p:nvPicPr>
          <p:cNvPr id="311299" name="Picture 3" descr="110111鱼巢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0" y="1628775"/>
            <a:ext cx="6553200" cy="4870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232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>
            <a:normAutofit fontScale="90000"/>
          </a:bodyPr>
          <a:p>
            <a:pPr eaLnBrk="1" hangingPunct="1"/>
            <a:r>
              <a:rPr lang="zh-CN" altLang="en-US" dirty="0">
                <a:latin typeface="Times New Roman" panose="02020603050405020304" pitchFamily="18" charset="0"/>
              </a:rPr>
              <a:t>四、产卵与授精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12323" name="Rectangle 3"/>
          <p:cNvSpPr>
            <a:spLocks noGrp="1" noRot="1"/>
          </p:cNvSpPr>
          <p:nvPr>
            <p:ph idx="1" hasCustomPrompt="1"/>
          </p:nvPr>
        </p:nvSpPr>
        <p:spPr>
          <a:xfrm>
            <a:off x="1350010" y="1891030"/>
            <a:ext cx="10232390" cy="4445635"/>
          </a:xfrm>
        </p:spPr>
        <p:txBody>
          <a:bodyPr vert="horz" wrap="square" lIns="91440" tIns="45720" rIns="91440" bIns="45720" anchor="t" anchorCtr="0"/>
          <a:p>
            <a:pPr algn="just" eaLnBrk="1" hangingPunct="1"/>
            <a:r>
              <a:rPr lang="en-US" altLang="zh-CN" dirty="0"/>
              <a:t>1</a:t>
            </a:r>
            <a:r>
              <a:rPr lang="zh-CN" altLang="en-US" dirty="0"/>
              <a:t>、自然繁殖</a:t>
            </a:r>
            <a:endParaRPr lang="zh-CN" altLang="en-US" dirty="0"/>
          </a:p>
          <a:p>
            <a:pPr algn="just" eaLnBrk="1" hangingPunct="1"/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>
                <a:latin typeface="宋体" panose="02010600030101010101" pitchFamily="2" charset="-122"/>
              </a:rPr>
              <a:t>人工催产</a:t>
            </a:r>
            <a:endParaRPr lang="zh-CN" altLang="en-US" dirty="0"/>
          </a:p>
          <a:p>
            <a:pPr algn="just" eaLnBrk="1" hangingPunct="1"/>
            <a:r>
              <a:rPr lang="en-US" altLang="zh-CN" dirty="0"/>
              <a:t>3</a:t>
            </a:r>
            <a:r>
              <a:rPr lang="zh-CN" altLang="en-US" dirty="0">
                <a:latin typeface="宋体" panose="02010600030101010101" pitchFamily="2" charset="-122"/>
              </a:rPr>
              <a:t>、</a:t>
            </a:r>
            <a:r>
              <a:rPr lang="zh-CN" altLang="en-US" dirty="0"/>
              <a:t>人工授精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3346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/>
              <a:t>1</a:t>
            </a:r>
            <a:r>
              <a:rPr lang="zh-CN" altLang="en-US" dirty="0"/>
              <a:t>、自然繁殖</a:t>
            </a:r>
            <a:endParaRPr lang="zh-CN" altLang="en-US" dirty="0"/>
          </a:p>
        </p:txBody>
      </p:sp>
      <p:sp>
        <p:nvSpPr>
          <p:cNvPr id="313347" name="Rectangle 3"/>
          <p:cNvSpPr>
            <a:spLocks noGrp="1" noRot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 anchorCtr="0">
            <a:normAutofit lnSpcReduction="10000"/>
          </a:bodyPr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亲鱼经出池选择后，按雄、雌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1:1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或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3:2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或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2:1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的比例放入产卵池内，迁移不宜过多。在家庭养殖中，多采用自然产卵受精繁殖金鱼，一般亲鱼产卵的高峰期是上午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～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10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时。雄鱼用头部撞击雌鱼的尾部肛门处，刺激雌鱼进一步兴奋，雄鱼追逐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1-2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小时后，雌鱼力乏，减缓游速，而雄鱼则趁此将雌鱼推向草丛，在水草丛中，雄鱼用鳃盖和胸鳍上的“追星”猛擦雌鱼的腹部，使雌鱼来回穿梭，随着尾柄的剧烈摆动和腹肌的收缩，浅黄色的卵便相继排出，均匀地散布于水草上，与此同时，雄鱼也排出乳白色精液，进而完成受精作用。自然繁殖下金鱼具有多次产卵习性，一般为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次。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14370" name="Rectangle 2"/>
          <p:cNvSpPr>
            <a:spLocks noGrp="1" noRot="1"/>
          </p:cNvSpPr>
          <p:nvPr>
            <p:ph idx="1" hasCustomPrompt="1"/>
          </p:nvPr>
        </p:nvSpPr>
        <p:spPr>
          <a:xfrm>
            <a:off x="609600" y="1371575"/>
            <a:ext cx="10972800" cy="4445519"/>
          </a:xfrm>
        </p:spPr>
        <p:txBody>
          <a:bodyPr vert="horz" wrap="square" lIns="91440" tIns="45720" rIns="91440" bIns="45720" anchor="t" anchorCtr="0"/>
          <a:p>
            <a:pPr eaLnBrk="1" hangingPunct="1">
              <a:buBlip>
                <a:blip r:embed="rId1"/>
              </a:buBlip>
            </a:pPr>
            <a:r>
              <a:rPr lang="en-US" altLang="zh-CN" sz="2800" b="1" dirty="0"/>
              <a:t> </a:t>
            </a:r>
            <a:r>
              <a:rPr lang="zh-CN" altLang="en-US" sz="2800" b="1" dirty="0"/>
              <a:t>产卵活动</a:t>
            </a:r>
            <a:endParaRPr lang="zh-CN" altLang="en-US" sz="2800" b="1" dirty="0"/>
          </a:p>
        </p:txBody>
      </p:sp>
      <p:pic>
        <p:nvPicPr>
          <p:cNvPr id="314371" name="Picture 3" descr="110111追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3" y="2349500"/>
            <a:ext cx="8001000" cy="321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539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/>
              <a:t>2</a:t>
            </a:r>
            <a:r>
              <a:rPr lang="zh-CN" altLang="en-US" dirty="0"/>
              <a:t>、人工催产</a:t>
            </a:r>
            <a:endParaRPr lang="zh-CN" altLang="en-US" dirty="0"/>
          </a:p>
        </p:txBody>
      </p:sp>
      <p:sp>
        <p:nvSpPr>
          <p:cNvPr id="315395" name="Rectangle 3"/>
          <p:cNvSpPr>
            <a:spLocks noGrp="1" noRot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chemeClr val="tx1"/>
                </a:solidFill>
              </a:rPr>
              <a:t>人工催产的方法与四大家鱼相同。有效剂量为：雌鱼</a:t>
            </a:r>
            <a:r>
              <a:rPr lang="en-US" altLang="zh-CN" sz="2800" b="1" dirty="0">
                <a:solidFill>
                  <a:schemeClr val="tx1"/>
                </a:solidFill>
              </a:rPr>
              <a:t>60</a:t>
            </a:r>
            <a:r>
              <a:rPr lang="en-US" altLang="en-US" sz="2800" b="1" dirty="0">
                <a:solidFill>
                  <a:schemeClr val="tx1"/>
                </a:solidFill>
              </a:rPr>
              <a:t>～</a:t>
            </a:r>
            <a:r>
              <a:rPr lang="en-US" altLang="zh-CN" sz="2800" b="1" dirty="0">
                <a:solidFill>
                  <a:schemeClr val="tx1"/>
                </a:solidFill>
              </a:rPr>
              <a:t>130</a:t>
            </a:r>
            <a:r>
              <a:rPr lang="zh-CN" altLang="en-US" sz="2800" b="1" dirty="0">
                <a:solidFill>
                  <a:schemeClr val="tx1"/>
                </a:solidFill>
              </a:rPr>
              <a:t>微克促黄体释放激素和</a:t>
            </a:r>
            <a:r>
              <a:rPr lang="en-US" altLang="zh-CN" sz="2800" b="1" dirty="0">
                <a:solidFill>
                  <a:schemeClr val="tx1"/>
                </a:solidFill>
              </a:rPr>
              <a:t>1-3</a:t>
            </a:r>
            <a:r>
              <a:rPr lang="zh-CN" altLang="en-US" sz="2800" b="1" dirty="0">
                <a:solidFill>
                  <a:schemeClr val="tx1"/>
                </a:solidFill>
              </a:rPr>
              <a:t>只脑垂体，雄鱼剂量减半。注射用</a:t>
            </a:r>
            <a:r>
              <a:rPr lang="en-US" altLang="zh-CN" sz="2800" b="1" dirty="0">
                <a:solidFill>
                  <a:schemeClr val="tx1"/>
                </a:solidFill>
              </a:rPr>
              <a:t>4</a:t>
            </a:r>
            <a:r>
              <a:rPr lang="zh-CN" altLang="en-US" sz="2800" b="1" dirty="0">
                <a:solidFill>
                  <a:schemeClr val="tx1"/>
                </a:solidFill>
              </a:rPr>
              <a:t>号或</a:t>
            </a:r>
            <a:r>
              <a:rPr lang="en-US" altLang="zh-CN" sz="2800" b="1" dirty="0">
                <a:solidFill>
                  <a:schemeClr val="tx1"/>
                </a:solidFill>
              </a:rPr>
              <a:t>5</a:t>
            </a:r>
            <a:r>
              <a:rPr lang="zh-CN" altLang="en-US" sz="2800" b="1" dirty="0">
                <a:solidFill>
                  <a:schemeClr val="tx1"/>
                </a:solidFill>
              </a:rPr>
              <a:t>呈针头，注射时，翻转鱼体，使腹部向上，从胸鳍基部的无鳞处倾斜进针，方向可与尾鳍平行或成</a:t>
            </a:r>
            <a:r>
              <a:rPr lang="en-US" altLang="zh-CN" sz="2800" b="1" dirty="0">
                <a:solidFill>
                  <a:schemeClr val="tx1"/>
                </a:solidFill>
              </a:rPr>
              <a:t>70</a:t>
            </a:r>
            <a:r>
              <a:rPr lang="zh-CN" altLang="en-US" sz="2800" b="1" dirty="0">
                <a:solidFill>
                  <a:schemeClr val="tx1"/>
                </a:solidFill>
              </a:rPr>
              <a:t>度角，以透体壁肌肉，达体腔即可。在腹鳍基部进针，也同样能达到金鱼催产的目的。效应时间一般在</a:t>
            </a:r>
            <a:r>
              <a:rPr lang="en-US" altLang="zh-CN" sz="2800" b="1" dirty="0">
                <a:solidFill>
                  <a:schemeClr val="tx1"/>
                </a:solidFill>
              </a:rPr>
              <a:t>24</a:t>
            </a:r>
            <a:r>
              <a:rPr lang="zh-CN" altLang="en-US" sz="2800" b="1" dirty="0">
                <a:solidFill>
                  <a:schemeClr val="tx1"/>
                </a:solidFill>
              </a:rPr>
              <a:t>小时左右。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641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/>
              <a:t>3</a:t>
            </a:r>
            <a:r>
              <a:rPr lang="zh-CN" altLang="en-US" dirty="0"/>
              <a:t>、人工授精</a:t>
            </a:r>
            <a:endParaRPr lang="zh-CN" altLang="en-US" dirty="0"/>
          </a:p>
        </p:txBody>
      </p:sp>
      <p:sp>
        <p:nvSpPr>
          <p:cNvPr id="316419" name="Rectangle 3"/>
          <p:cNvSpPr>
            <a:spLocks noGrp="1" noRot="1"/>
          </p:cNvSpPr>
          <p:nvPr>
            <p:ph idx="1" hasCustomPrompt="1"/>
          </p:nvPr>
        </p:nvSpPr>
        <p:spPr>
          <a:xfrm>
            <a:off x="2123440" y="1891030"/>
            <a:ext cx="9458960" cy="4445635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dirty="0"/>
              <a:t>干法</a:t>
            </a:r>
            <a:endParaRPr lang="zh-CN" altLang="en-US" dirty="0"/>
          </a:p>
          <a:p>
            <a:pPr eaLnBrk="1" hangingPunct="1"/>
            <a:r>
              <a:rPr lang="zh-CN" altLang="en-US" dirty="0"/>
              <a:t>湿法</a:t>
            </a:r>
            <a:endParaRPr lang="zh-CN" altLang="en-US" dirty="0"/>
          </a:p>
          <a:p>
            <a:pPr eaLnBrk="1" hangingPunct="1"/>
            <a:r>
              <a:rPr lang="zh-CN" altLang="en-US" dirty="0"/>
              <a:t>半干法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17442" name="Rectangle 2"/>
          <p:cNvSpPr>
            <a:spLocks noGrp="1" noRot="1"/>
          </p:cNvSpPr>
          <p:nvPr>
            <p:ph idx="1" hasCustomPrompt="1"/>
          </p:nvPr>
        </p:nvSpPr>
        <p:spPr>
          <a:xfrm>
            <a:off x="609600" y="1447775"/>
            <a:ext cx="10972800" cy="4445519"/>
          </a:xfrm>
        </p:spPr>
        <p:txBody>
          <a:bodyPr vert="horz" wrap="square" lIns="91440" tIns="45720" rIns="91440" bIns="45720" anchor="t" anchorCtr="0"/>
          <a:p>
            <a:pPr eaLnBrk="1" hangingPunct="1">
              <a:buBlip>
                <a:blip r:embed="rId1"/>
              </a:buBlip>
            </a:pPr>
            <a:r>
              <a:rPr lang="en-US" altLang="zh-CN" b="1" dirty="0"/>
              <a:t> </a:t>
            </a:r>
            <a:r>
              <a:rPr lang="zh-CN" altLang="en-US" b="1" dirty="0"/>
              <a:t>人工授精（干法、湿法、半干法）</a:t>
            </a:r>
            <a:endParaRPr lang="zh-CN" altLang="en-US" b="1" dirty="0"/>
          </a:p>
        </p:txBody>
      </p:sp>
      <p:pic>
        <p:nvPicPr>
          <p:cNvPr id="317443" name="Picture 3" descr="110111人工授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483" y="2362200"/>
            <a:ext cx="5334000" cy="3643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8466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/>
              <a:t>五、产后亲鱼的管理</a:t>
            </a:r>
            <a:endParaRPr lang="zh-CN" altLang="en-US" dirty="0"/>
          </a:p>
        </p:txBody>
      </p:sp>
      <p:sp>
        <p:nvSpPr>
          <p:cNvPr id="318467" name="Rectangle 3"/>
          <p:cNvSpPr>
            <a:spLocks noGrp="1" noRot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125000"/>
              </a:lnSpc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</a:rPr>
              <a:t>产卵、排精后的亲鱼，体质虚弱，且产卵过程中体质表亦有损伤，易被病菌感染，如护理不当，严重的可造成亲鱼死亡。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9490" name="Rectangle 2"/>
          <p:cNvSpPr>
            <a:spLocks noGrp="1" noRot="1"/>
          </p:cNvSpPr>
          <p:nvPr>
            <p:ph type="title"/>
          </p:nvPr>
        </p:nvSpPr>
        <p:spPr>
          <a:xfrm>
            <a:off x="457485" y="228399"/>
            <a:ext cx="109728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产卵后的亲鱼应注意以下几点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319491" name="Rectangle 3"/>
          <p:cNvSpPr>
            <a:spLocks noGrp="1" noRot="1"/>
          </p:cNvSpPr>
          <p:nvPr>
            <p:ph idx="1" hasCustomPrompt="1"/>
          </p:nvPr>
        </p:nvSpPr>
        <p:spPr>
          <a:xfrm>
            <a:off x="457200" y="1447775"/>
            <a:ext cx="10972800" cy="4445519"/>
          </a:xfrm>
        </p:spPr>
        <p:txBody>
          <a:bodyPr vert="horz" wrap="square" lIns="91440" tIns="45720" rIns="91440" bIns="45720" anchor="t" anchorCtr="0">
            <a:normAutofit lnSpcReduction="20000"/>
          </a:bodyPr>
          <a:p>
            <a:pPr indent="457200" fontAlgn="auto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、产后的亲鱼、雌雄应分开饲养。</a:t>
            </a:r>
            <a:endParaRPr lang="zh-CN" altLang="en-US" sz="2400" b="1" dirty="0">
              <a:solidFill>
                <a:schemeClr val="tx1"/>
              </a:solidFill>
              <a:cs typeface="微软雅黑" panose="020B0503020204020204" pitchFamily="34" charset="-122"/>
            </a:endParaRPr>
          </a:p>
          <a:p>
            <a:pPr indent="457200" fontAlgn="auto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、饲养水温应与原池的最好相同，温差不宜超过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0.5℃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cs typeface="微软雅黑" panose="020B0503020204020204" pitchFamily="34" charset="-122"/>
            </a:endParaRPr>
          </a:p>
          <a:p>
            <a:pPr indent="457200" fontAlgn="auto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、应放在“老水”中饲养，也可将原老水换水一半，效果更好。有条件的可以开启增氧机增氧。</a:t>
            </a:r>
            <a:endParaRPr lang="zh-CN" altLang="en-US" sz="2400" b="1" dirty="0">
              <a:solidFill>
                <a:schemeClr val="tx1"/>
              </a:solidFill>
              <a:cs typeface="微软雅黑" panose="020B0503020204020204" pitchFamily="34" charset="-122"/>
            </a:endParaRPr>
          </a:p>
          <a:p>
            <a:pPr indent="45720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、应放在光照充足的地方饲养，但也应避开直射光。</a:t>
            </a:r>
            <a:endParaRPr lang="zh-CN" altLang="en-US" sz="2400" b="1" dirty="0">
              <a:solidFill>
                <a:schemeClr val="tx1"/>
              </a:solidFill>
              <a:cs typeface="微软雅黑" panose="020B0503020204020204" pitchFamily="34" charset="-122"/>
            </a:endParaRPr>
          </a:p>
          <a:p>
            <a:pPr indent="45720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、投饵量应减至原来的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1/3</a:t>
            </a:r>
            <a:r>
              <a:rPr lang="en-US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～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1/2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，并且每日于上午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7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时前一次完成，饵料应精。</a:t>
            </a:r>
            <a:endParaRPr lang="zh-CN" altLang="en-US" sz="2400" b="1" dirty="0">
              <a:solidFill>
                <a:schemeClr val="tx1"/>
              </a:solidFill>
              <a:cs typeface="微软雅黑" panose="020B0503020204020204" pitchFamily="34" charset="-122"/>
            </a:endParaRPr>
          </a:p>
          <a:p>
            <a:pPr indent="45720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、产卵后可用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100</a:t>
            </a:r>
            <a:r>
              <a:rPr lang="en-US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～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200×10</a:t>
            </a:r>
            <a:r>
              <a:rPr lang="en-US" altLang="zh-CN" sz="2400" b="1" baseline="30000" dirty="0">
                <a:solidFill>
                  <a:schemeClr val="tx1"/>
                </a:solidFill>
                <a:cs typeface="微软雅黑" panose="020B0503020204020204" pitchFamily="34" charset="-122"/>
              </a:rPr>
              <a:t>-6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浓度的盐水水浴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10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分钟，以后每周一次，饲养水可放土霉素等抗菌素，浓度为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1</a:t>
            </a:r>
            <a:r>
              <a:rPr lang="en-US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～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2×10</a:t>
            </a:r>
            <a:r>
              <a:rPr lang="en-US" altLang="zh-CN" sz="2400" b="1" baseline="30000" dirty="0">
                <a:solidFill>
                  <a:schemeClr val="tx1"/>
                </a:solidFill>
                <a:cs typeface="微软雅黑" panose="020B0503020204020204" pitchFamily="34" charset="-122"/>
              </a:rPr>
              <a:t>-6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，以防病菌感染。</a:t>
            </a:r>
            <a:endParaRPr lang="zh-CN" altLang="en-US" sz="2400" b="1" dirty="0">
              <a:solidFill>
                <a:schemeClr val="tx1"/>
              </a:solidFill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051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/>
              <a:t> </a:t>
            </a:r>
            <a:r>
              <a:rPr lang="zh-CN" altLang="en-US" dirty="0">
                <a:solidFill>
                  <a:srgbClr val="FF0066"/>
                </a:solidFill>
                <a:latin typeface="Times New Roman" panose="02020603050405020304" pitchFamily="18" charset="0"/>
              </a:rPr>
              <a:t>六、受精卵的孵化</a:t>
            </a:r>
            <a:endParaRPr lang="zh-CN" altLang="en-US" dirty="0">
              <a:solidFill>
                <a:srgbClr val="FF0066"/>
              </a:solidFill>
            </a:endParaRPr>
          </a:p>
        </p:txBody>
      </p:sp>
      <p:sp>
        <p:nvSpPr>
          <p:cNvPr id="320515" name="Rectangle 3"/>
          <p:cNvSpPr>
            <a:spLocks noGrp="1" noRot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125000"/>
              </a:lnSpc>
            </a:pPr>
            <a:r>
              <a:rPr lang="zh-CN" altLang="en-US" sz="2800" dirty="0">
                <a:solidFill>
                  <a:schemeClr val="tx2"/>
                </a:solidFill>
              </a:rPr>
              <a:t>鱼卵受精后由原来的半透明黄色变为透明的浅黄色，以后胚胎逐渐由黑点变为细线状。受了精的卵细胞，其卵膜很快吸水膨胀，卵变成淡黃色稍微透明则进入金魚的胚胎发育阶段。如果卵细胞变不透明進而逐渐发白，是因未受精的缘故，不能孵化。应该用夹子给夹掉不然的话会影响其他鱼卵的，也会很快的影响水的质量。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3106" name="Rectangle 1026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>
            <a:lvl1pPr lvl="0">
              <a:defRPr/>
            </a:lvl1pPr>
          </a:lstStyle>
          <a:p>
            <a:pPr lvl="0" eaLnBrk="1" hangingPunct="1"/>
            <a:r>
              <a:rPr lang="zh-CN" altLang="en-US" b="1" dirty="0">
                <a:solidFill>
                  <a:srgbClr val="000066"/>
                </a:solidFill>
              </a:rPr>
              <a:t>第五节  金鱼的人工繁殖</a:t>
            </a:r>
            <a:endParaRPr lang="zh-CN" altLang="en-US" b="1" dirty="0">
              <a:solidFill>
                <a:srgbClr val="000066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03107" name="Picture 1031" descr="1004062341fbc1fb73fc3016b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8883" y="2002473"/>
            <a:ext cx="2797175" cy="2852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3108" name="Picture 1032" descr="1003311509d3592389bffee9b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971800"/>
            <a:ext cx="3552825" cy="266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3109" name="Picture 1033" descr="200912392323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283" y="4648200"/>
            <a:ext cx="2725737" cy="2044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1538" name="Rectangle 3"/>
          <p:cNvSpPr>
            <a:spLocks noGrp="1" noRot="1"/>
          </p:cNvSpPr>
          <p:nvPr>
            <p:ph idx="1"/>
          </p:nvPr>
        </p:nvSpPr>
        <p:spPr>
          <a:xfrm>
            <a:off x="511810" y="1489075"/>
            <a:ext cx="11070590" cy="4847590"/>
          </a:xfrm>
        </p:spPr>
        <p:txBody>
          <a:bodyPr vert="horz" wrap="square" lIns="91440" tIns="45720" rIns="91440" bIns="45720" anchor="t" anchorCtr="0"/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金鱼卵从受精开始，经过细胞许多次分裂到胚胎各期发育，再从卵膜内出来，变为用鳃呼吸的全过程就叫做孵化。其孵化时间的长短与气候、光照、水温、溶氧量和二氧化碳量、酸碱度等因素有关，特别是水温及溶氧量更是鱼卵正常孵化的重要关键，金鱼卵孵化的时间长短是随着水温的高低而变化的，其孵化速度与水温有关，平均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20℃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时、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4</a:t>
            </a:r>
            <a:r>
              <a:rPr lang="en-US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～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天即能孵出；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20</a:t>
            </a:r>
            <a:r>
              <a:rPr lang="en-US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～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25℃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时则需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天；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15</a:t>
            </a:r>
            <a:r>
              <a:rPr lang="en-US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～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20℃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时需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5</a:t>
            </a:r>
            <a:r>
              <a:rPr lang="en-US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～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7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天。水温高于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30℃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或低于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7℃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均不能正常孵化。一般将水温控制在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16</a:t>
            </a:r>
            <a:r>
              <a:rPr lang="en-US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～</a:t>
            </a:r>
            <a:r>
              <a:rPr lang="en-US" altLang="zh-CN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18℃</a:t>
            </a:r>
            <a:r>
              <a:rPr lang="zh-CN" altLang="en-US" sz="2400" b="1" dirty="0">
                <a:solidFill>
                  <a:schemeClr val="tx1"/>
                </a:solidFill>
                <a:cs typeface="微软雅黑" panose="020B0503020204020204" pitchFamily="34" charset="-122"/>
              </a:rPr>
              <a:t>。孵化时必须防止水温的剧烈变化、控制较弱的光照、保持池水清洁等。</a:t>
            </a:r>
            <a:endParaRPr lang="zh-CN" altLang="en-US" sz="2400" b="1" dirty="0">
              <a:solidFill>
                <a:schemeClr val="tx1"/>
              </a:solidFill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22562" name="Rectangle 2"/>
          <p:cNvSpPr>
            <a:spLocks noGrp="1" noRot="1"/>
          </p:cNvSpPr>
          <p:nvPr>
            <p:ph idx="1" hasCustomPrompt="1"/>
          </p:nvPr>
        </p:nvSpPr>
        <p:spPr>
          <a:xfrm>
            <a:off x="457200" y="1371575"/>
            <a:ext cx="10972800" cy="4445519"/>
          </a:xfrm>
        </p:spPr>
        <p:txBody>
          <a:bodyPr vert="horz" wrap="square" lIns="91440" tIns="45720" rIns="91440" bIns="45720" anchor="t" anchorCtr="0"/>
          <a:p>
            <a:pPr eaLnBrk="1" hangingPunct="1">
              <a:buBlip>
                <a:blip r:embed="rId1"/>
              </a:buBlip>
            </a:pPr>
            <a:r>
              <a:rPr lang="en-US" altLang="zh-CN" sz="2800" b="1" dirty="0"/>
              <a:t> </a:t>
            </a:r>
            <a:r>
              <a:rPr lang="zh-CN" altLang="en-US" sz="2800" b="1" dirty="0"/>
              <a:t>受精卵的孵化（温度</a:t>
            </a:r>
            <a:r>
              <a:rPr lang="en-US" altLang="zh-CN" sz="2800" b="1" dirty="0"/>
              <a:t>20℃</a:t>
            </a:r>
            <a:r>
              <a:rPr lang="zh-CN" altLang="en-US" sz="2800" b="1" dirty="0"/>
              <a:t>，约</a:t>
            </a:r>
            <a:r>
              <a:rPr lang="en-US" altLang="zh-CN" sz="2800" b="1" dirty="0"/>
              <a:t>4~5</a:t>
            </a:r>
            <a:r>
              <a:rPr lang="zh-CN" altLang="en-US" sz="2800" b="1" dirty="0"/>
              <a:t>天孵化。）</a:t>
            </a:r>
            <a:endParaRPr lang="zh-CN" altLang="en-US" sz="2800" b="1" dirty="0"/>
          </a:p>
        </p:txBody>
      </p:sp>
      <p:pic>
        <p:nvPicPr>
          <p:cNvPr id="322563" name="Picture 3" descr="112113受精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013" y="2276475"/>
            <a:ext cx="3797300" cy="2643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2564" name="Picture 4" descr="112113坏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683" y="5105083"/>
            <a:ext cx="2133600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2565" name="Picture 5" descr="112113鱼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800" y="2276475"/>
            <a:ext cx="3886200" cy="2600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3586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solidFill>
                  <a:schemeClr val="hlink"/>
                </a:solidFill>
                <a:latin typeface="Times New Roman" panose="02020603050405020304" pitchFamily="18" charset="0"/>
              </a:rPr>
              <a:t>七、鱼苗的培育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323587" name="Rectangle 3"/>
          <p:cNvSpPr>
            <a:spLocks noGrp="1" noRot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125000"/>
              </a:lnSpc>
            </a:pPr>
            <a:r>
              <a:rPr lang="zh-CN" altLang="en-US" dirty="0">
                <a:solidFill>
                  <a:schemeClr val="tx2"/>
                </a:solidFill>
              </a:rPr>
              <a:t>金鱼的鱼苗生长发育需经三个不同的时期，即稚鱼生长期、苗鱼破肚分叉期、苗鱼封肚期。 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461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>
                <a:solidFill>
                  <a:srgbClr val="FF0066"/>
                </a:solidFill>
              </a:rPr>
              <a:t>1</a:t>
            </a:r>
            <a:r>
              <a:rPr lang="zh-CN" altLang="en-US" dirty="0">
                <a:solidFill>
                  <a:srgbClr val="FF0066"/>
                </a:solidFill>
              </a:rPr>
              <a:t>、</a:t>
            </a:r>
            <a:r>
              <a:rPr lang="zh-CN" altLang="en-US" dirty="0">
                <a:solidFill>
                  <a:srgbClr val="FF0066"/>
                </a:solidFill>
                <a:latin typeface="Times New Roman" panose="02020603050405020304" pitchFamily="18" charset="0"/>
              </a:rPr>
              <a:t>稚鱼生长期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324611" name="Rectangle 3"/>
          <p:cNvSpPr>
            <a:spLocks noGrp="1" noRot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130000"/>
              </a:lnSpc>
              <a:spcBef>
                <a:spcPct val="10000"/>
              </a:spcBef>
            </a:pPr>
            <a:r>
              <a:rPr lang="en-US" altLang="zh-CN" sz="2800" b="1" dirty="0">
                <a:solidFill>
                  <a:schemeClr val="tx2"/>
                </a:solidFill>
              </a:rPr>
              <a:t> </a:t>
            </a:r>
            <a:r>
              <a:rPr lang="zh-CN" altLang="en-US" sz="2800" b="1" dirty="0">
                <a:solidFill>
                  <a:schemeClr val="tx2"/>
                </a:solidFill>
              </a:rPr>
              <a:t>稚鱼生长期：指刚破卵而出的苗鱼。特点是：躯体透明，稚鱼体表及眼球有浅色素，各鳍不发达，无游泳能力，头部往往附于缸边或水草上，时而惊恐状跳跃，以卵黄为营养。</a:t>
            </a:r>
            <a:endParaRPr lang="zh-CN" altLang="en-US" sz="28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10000"/>
              </a:spcBef>
            </a:pPr>
            <a:r>
              <a:rPr lang="zh-CN" altLang="en-US" sz="2800" b="1" dirty="0">
                <a:solidFill>
                  <a:schemeClr val="tx2"/>
                </a:solidFill>
              </a:rPr>
              <a:t>孵化</a:t>
            </a:r>
            <a:r>
              <a:rPr lang="en-US" altLang="zh-CN" sz="2800" b="1" dirty="0">
                <a:solidFill>
                  <a:schemeClr val="tx2"/>
                </a:solidFill>
              </a:rPr>
              <a:t>3</a:t>
            </a:r>
            <a:r>
              <a:rPr lang="en-US" altLang="en-US" sz="2800" b="1" dirty="0">
                <a:solidFill>
                  <a:schemeClr val="tx2"/>
                </a:solidFill>
              </a:rPr>
              <a:t>～</a:t>
            </a:r>
            <a:r>
              <a:rPr lang="en-US" altLang="zh-CN" sz="2800" b="1" dirty="0">
                <a:solidFill>
                  <a:schemeClr val="tx2"/>
                </a:solidFill>
              </a:rPr>
              <a:t>5</a:t>
            </a:r>
            <a:r>
              <a:rPr lang="zh-CN" altLang="en-US" sz="2800" b="1" dirty="0">
                <a:solidFill>
                  <a:schemeClr val="tx2"/>
                </a:solidFill>
              </a:rPr>
              <a:t>天后开口，</a:t>
            </a:r>
            <a:r>
              <a:rPr lang="en-US" altLang="zh-CN" sz="2800" b="1" dirty="0">
                <a:solidFill>
                  <a:schemeClr val="tx2"/>
                </a:solidFill>
              </a:rPr>
              <a:t>7</a:t>
            </a:r>
            <a:r>
              <a:rPr lang="en-US" altLang="en-US" sz="2800" b="1" dirty="0">
                <a:solidFill>
                  <a:schemeClr val="tx2"/>
                </a:solidFill>
              </a:rPr>
              <a:t>～</a:t>
            </a:r>
            <a:r>
              <a:rPr lang="en-US" altLang="zh-CN" sz="2800" b="1" dirty="0">
                <a:solidFill>
                  <a:schemeClr val="tx2"/>
                </a:solidFill>
              </a:rPr>
              <a:t>10</a:t>
            </a:r>
            <a:r>
              <a:rPr lang="zh-CN" altLang="en-US" sz="2800" b="1" dirty="0">
                <a:solidFill>
                  <a:schemeClr val="tx2"/>
                </a:solidFill>
              </a:rPr>
              <a:t>天具有逃避能力。此期的饵料主要有蛋黄颗粒、小型水蚤、灰水等。此期应注意保持水质清新。</a:t>
            </a:r>
            <a:endParaRPr lang="zh-CN" alt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563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dirty="0">
                <a:solidFill>
                  <a:srgbClr val="FF0000"/>
                </a:solidFill>
              </a:rPr>
              <a:t>	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苗鱼破肚分叉期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325635" name="Rectangle 3"/>
          <p:cNvSpPr>
            <a:spLocks noGrp="1" noRot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 anchorCtr="0"/>
          <a:p>
            <a:pPr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tx2"/>
                </a:solidFill>
              </a:rPr>
              <a:t>苗鱼破肚分叉期：指孵出后</a:t>
            </a:r>
            <a:r>
              <a:rPr lang="en-US" altLang="zh-CN" sz="2800" b="1" dirty="0">
                <a:solidFill>
                  <a:schemeClr val="tx2"/>
                </a:solidFill>
              </a:rPr>
              <a:t>15</a:t>
            </a:r>
            <a:r>
              <a:rPr lang="zh-CN" altLang="en-US" sz="2800" b="1" dirty="0">
                <a:solidFill>
                  <a:schemeClr val="tx2"/>
                </a:solidFill>
              </a:rPr>
              <a:t>天左右的苗鱼，体长可达在</a:t>
            </a:r>
            <a:r>
              <a:rPr lang="en-US" altLang="zh-CN" sz="2800" b="1" dirty="0">
                <a:solidFill>
                  <a:schemeClr val="tx2"/>
                </a:solidFill>
              </a:rPr>
              <a:t>1</a:t>
            </a:r>
            <a:r>
              <a:rPr lang="zh-CN" altLang="en-US" sz="2800" b="1" dirty="0">
                <a:solidFill>
                  <a:schemeClr val="tx2"/>
                </a:solidFill>
              </a:rPr>
              <a:t>厘米左右，特征是：尾鳍开始分叉，腹部有一明显裂缝，内脏器官外露，受震后鱼体易畸形。</a:t>
            </a:r>
            <a:endParaRPr lang="zh-CN" altLang="en-US" sz="2800" b="1" dirty="0">
              <a:solidFill>
                <a:schemeClr val="tx2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tx2"/>
                </a:solidFill>
              </a:rPr>
              <a:t>通常在此时开始换水，此次换水常称“脱水”，必须带水进行，新旧水的温差在</a:t>
            </a:r>
            <a:r>
              <a:rPr lang="en-US" altLang="zh-CN" sz="2800" b="1" dirty="0">
                <a:solidFill>
                  <a:schemeClr val="tx2"/>
                </a:solidFill>
              </a:rPr>
              <a:t>0.5℃</a:t>
            </a:r>
            <a:r>
              <a:rPr lang="zh-CN" altLang="en-US" sz="2800" b="1" dirty="0">
                <a:solidFill>
                  <a:schemeClr val="tx2"/>
                </a:solidFill>
              </a:rPr>
              <a:t>以内。饵料以小蚤型水蚤为主，此期在饵料短缺的情况下，鱼苗可自相残杀。</a:t>
            </a:r>
            <a:endParaRPr lang="zh-CN" alt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665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/>
              <a:t>3</a:t>
            </a:r>
            <a:r>
              <a:rPr lang="zh-CN" altLang="en-US" dirty="0">
                <a:latin typeface="Times New Roman" panose="02020603050405020304" pitchFamily="18" charset="0"/>
              </a:rPr>
              <a:t>、</a:t>
            </a:r>
            <a:r>
              <a:rPr lang="zh-CN" altLang="en-US" dirty="0"/>
              <a:t>	</a:t>
            </a:r>
            <a:r>
              <a:rPr lang="zh-CN" altLang="en-US" dirty="0">
                <a:latin typeface="Times New Roman" panose="02020603050405020304" pitchFamily="18" charset="0"/>
              </a:rPr>
              <a:t>苗鱼封肚期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326659" name="Rectangle 3"/>
          <p:cNvSpPr>
            <a:spLocks noGrp="1" noRot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 anchorCtr="0"/>
          <a:p>
            <a:pPr algn="just" fontAlgn="auto">
              <a:lnSpc>
                <a:spcPct val="150000"/>
              </a:lnSpc>
            </a:pPr>
            <a:r>
              <a:rPr lang="zh-CN" altLang="en-US" dirty="0"/>
              <a:t>指</a:t>
            </a:r>
            <a:r>
              <a:rPr lang="en-US" altLang="zh-CN" dirty="0"/>
              <a:t>25</a:t>
            </a:r>
            <a:r>
              <a:rPr lang="en-US" altLang="en-US" dirty="0"/>
              <a:t>～</a:t>
            </a:r>
            <a:r>
              <a:rPr lang="en-US" altLang="zh-CN" dirty="0"/>
              <a:t>35</a:t>
            </a:r>
            <a:r>
              <a:rPr lang="zh-CN" altLang="en-US" dirty="0"/>
              <a:t>日龄的苗鱼体长达</a:t>
            </a:r>
            <a:r>
              <a:rPr lang="en-US" altLang="zh-CN" dirty="0"/>
              <a:t>2</a:t>
            </a:r>
            <a:r>
              <a:rPr lang="zh-CN" altLang="en-US" dirty="0"/>
              <a:t>厘米左右、腹部已封合，各鳍发育基本结束。</a:t>
            </a:r>
            <a:endParaRPr lang="zh-CN" altLang="en-US" dirty="0"/>
          </a:p>
          <a:p>
            <a:pPr algn="just" fontAlgn="auto">
              <a:lnSpc>
                <a:spcPct val="150000"/>
              </a:lnSpc>
            </a:pPr>
            <a:r>
              <a:rPr lang="zh-CN" altLang="en-US" dirty="0"/>
              <a:t>此期内应降低放养密度，每周换水一次，对饵料要求强烈，应昼夜保持鲜活鱼食。</a:t>
            </a:r>
            <a:endParaRPr lang="zh-CN" altLang="en-US" dirty="0"/>
          </a:p>
          <a:p>
            <a:pPr algn="just" eaLnBrk="1" hangingPunct="1"/>
            <a:endParaRPr lang="en-US" altLang="zh-C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WordArt 2"/>
          <p:cNvSpPr>
            <a:spLocks noChangeArrowheads="1" noChangeShapeType="1" noTextEdit="1"/>
          </p:cNvSpPr>
          <p:nvPr/>
        </p:nvSpPr>
        <p:spPr bwMode="auto">
          <a:xfrm>
            <a:off x="3193555" y="2510729"/>
            <a:ext cx="6148874" cy="216428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chemeClr val="accent2"/>
              </a:contourClr>
            </a:sp3d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zh-CN" sz="3350" b="1" kern="10" dirty="0">
                <a:solidFill>
                  <a:schemeClr val="accent2">
                    <a:alpha val="78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</a:rPr>
              <a:t>The End</a:t>
            </a:r>
            <a:endParaRPr lang="zh-CN" altLang="en-US" sz="3350" b="1" kern="10" dirty="0">
              <a:solidFill>
                <a:schemeClr val="accent2">
                  <a:alpha val="78000"/>
                </a:schemeClr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413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/>
              <a:t>一、金鱼的繁殖期</a:t>
            </a:r>
            <a:endParaRPr lang="zh-CN" altLang="en-US" dirty="0"/>
          </a:p>
        </p:txBody>
      </p:sp>
      <p:sp>
        <p:nvSpPr>
          <p:cNvPr id="304131" name="Rectangle 3"/>
          <p:cNvSpPr>
            <a:spLocks noGrp="1" noRot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 anchorCtr="0"/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430377"/>
                </a:solidFill>
              </a:rPr>
              <a:t>金鱼和其他淡水鱼类一样，只要饲养管理得当，每年春季氣候溫和、水溫在</a:t>
            </a:r>
            <a:r>
              <a:rPr lang="en-US" altLang="zh-CN" sz="2400" b="1" dirty="0">
                <a:solidFill>
                  <a:srgbClr val="430377"/>
                </a:solidFill>
              </a:rPr>
              <a:t>15~25℃﹑</a:t>
            </a:r>
            <a:r>
              <a:rPr lang="zh-CN" altLang="en-US" sz="2400" b="1" dirty="0">
                <a:solidFill>
                  <a:srgbClr val="430377"/>
                </a:solidFill>
              </a:rPr>
              <a:t>光線等環境條件適宜時，亲鱼便可以产卵。一般水温能持续保持</a:t>
            </a:r>
            <a:r>
              <a:rPr lang="en-US" altLang="zh-CN" sz="2400" b="1" dirty="0">
                <a:solidFill>
                  <a:srgbClr val="430377"/>
                </a:solidFill>
              </a:rPr>
              <a:t>14℃</a:t>
            </a:r>
            <a:r>
              <a:rPr lang="zh-CN" altLang="en-US" sz="2400" b="1" dirty="0">
                <a:solidFill>
                  <a:srgbClr val="430377"/>
                </a:solidFill>
              </a:rPr>
              <a:t>时，金鱼就会出现产卵现象，但是，当水温高达</a:t>
            </a:r>
            <a:r>
              <a:rPr lang="en-US" altLang="zh-CN" sz="2400" b="1" dirty="0">
                <a:solidFill>
                  <a:srgbClr val="430377"/>
                </a:solidFill>
              </a:rPr>
              <a:t>30℃</a:t>
            </a:r>
            <a:r>
              <a:rPr lang="zh-CN" altLang="en-US" sz="2400" b="1" dirty="0">
                <a:solidFill>
                  <a:srgbClr val="430377"/>
                </a:solidFill>
              </a:rPr>
              <a:t>左右，金鱼产卵行为却会降低或停止。而水温在</a:t>
            </a:r>
            <a:r>
              <a:rPr lang="en-US" altLang="zh-CN" sz="2400" b="1" dirty="0">
                <a:solidFill>
                  <a:srgbClr val="430377"/>
                </a:solidFill>
              </a:rPr>
              <a:t>18</a:t>
            </a:r>
            <a:r>
              <a:rPr lang="en-US" altLang="en-US" sz="2400" b="1" dirty="0">
                <a:solidFill>
                  <a:srgbClr val="430377"/>
                </a:solidFill>
              </a:rPr>
              <a:t>～</a:t>
            </a:r>
            <a:r>
              <a:rPr lang="en-US" altLang="zh-CN" sz="2400" b="1" dirty="0">
                <a:solidFill>
                  <a:srgbClr val="430377"/>
                </a:solidFill>
              </a:rPr>
              <a:t>24℃</a:t>
            </a:r>
            <a:r>
              <a:rPr lang="zh-CN" altLang="en-US" sz="2400" b="1" dirty="0">
                <a:solidFill>
                  <a:srgbClr val="430377"/>
                </a:solidFill>
              </a:rPr>
              <a:t>时，常是产卵出现高峰时间，其中水温在</a:t>
            </a:r>
            <a:r>
              <a:rPr lang="en-US" altLang="zh-CN" sz="2400" b="1" dirty="0">
                <a:solidFill>
                  <a:srgbClr val="430377"/>
                </a:solidFill>
              </a:rPr>
              <a:t>20℃</a:t>
            </a:r>
            <a:r>
              <a:rPr lang="zh-CN" altLang="en-US" sz="2400" b="1" dirty="0">
                <a:solidFill>
                  <a:srgbClr val="430377"/>
                </a:solidFill>
              </a:rPr>
              <a:t>左右时，金鱼的性欲较为旺盛，追啄嬉戏频繁。 </a:t>
            </a:r>
            <a:endParaRPr lang="zh-CN" altLang="en-US" sz="2400" b="1" dirty="0">
              <a:solidFill>
                <a:srgbClr val="430377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430377"/>
                </a:solidFill>
              </a:rPr>
              <a:t>具体时间根据各地的气温不同略有差异，早的在</a:t>
            </a:r>
            <a:r>
              <a:rPr lang="en-US" altLang="zh-CN" sz="2400" b="1" dirty="0">
                <a:solidFill>
                  <a:srgbClr val="430377"/>
                </a:solidFill>
              </a:rPr>
              <a:t>1</a:t>
            </a:r>
            <a:r>
              <a:rPr lang="en-US" altLang="en-US" sz="2400" b="1" dirty="0">
                <a:solidFill>
                  <a:srgbClr val="430377"/>
                </a:solidFill>
              </a:rPr>
              <a:t>～</a:t>
            </a:r>
            <a:r>
              <a:rPr lang="en-US" altLang="zh-CN" sz="2400" b="1" dirty="0">
                <a:solidFill>
                  <a:srgbClr val="430377"/>
                </a:solidFill>
              </a:rPr>
              <a:t>2</a:t>
            </a:r>
            <a:r>
              <a:rPr lang="zh-CN" altLang="en-US" sz="2400" b="1" dirty="0">
                <a:solidFill>
                  <a:srgbClr val="430377"/>
                </a:solidFill>
              </a:rPr>
              <a:t>月进行温室催产，就可以产卵。一般地区室外在</a:t>
            </a:r>
            <a:r>
              <a:rPr lang="en-US" altLang="zh-CN" sz="2400" b="1" dirty="0">
                <a:solidFill>
                  <a:srgbClr val="430377"/>
                </a:solidFill>
              </a:rPr>
              <a:t>4</a:t>
            </a:r>
            <a:r>
              <a:rPr lang="zh-CN" altLang="en-US" sz="2400" b="1" dirty="0">
                <a:solidFill>
                  <a:srgbClr val="430377"/>
                </a:solidFill>
              </a:rPr>
              <a:t>月初至</a:t>
            </a:r>
            <a:r>
              <a:rPr lang="en-US" altLang="zh-CN" sz="2400" b="1" dirty="0">
                <a:solidFill>
                  <a:srgbClr val="430377"/>
                </a:solidFill>
              </a:rPr>
              <a:t>5</a:t>
            </a:r>
            <a:r>
              <a:rPr lang="zh-CN" altLang="en-US" sz="2400" b="1" dirty="0">
                <a:solidFill>
                  <a:srgbClr val="430377"/>
                </a:solidFill>
              </a:rPr>
              <a:t>月中旬才先后产卵。</a:t>
            </a:r>
            <a:endParaRPr lang="zh-CN" altLang="en-US" sz="2400" b="1" dirty="0">
              <a:solidFill>
                <a:srgbClr val="43037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515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/>
              <a:t> </a:t>
            </a:r>
            <a:r>
              <a:rPr lang="zh-CN" altLang="en-US" dirty="0">
                <a:latin typeface="宋体" panose="02010600030101010101" pitchFamily="2" charset="-122"/>
              </a:rPr>
              <a:t>二、</a:t>
            </a:r>
            <a:r>
              <a:rPr lang="zh-CN" altLang="en-US" dirty="0"/>
              <a:t> </a:t>
            </a:r>
            <a:r>
              <a:rPr lang="zh-CN" altLang="en-US" dirty="0">
                <a:latin typeface="宋体" panose="02010600030101010101" pitchFamily="2" charset="-122"/>
              </a:rPr>
              <a:t>亲鱼的选择：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305155" name="Rectangle 3"/>
          <p:cNvSpPr>
            <a:spLocks noGrp="1" noRot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 anchorCtr="0">
            <a:normAutofit lnSpcReduction="10000"/>
          </a:bodyPr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430377"/>
                </a:solidFill>
              </a:rPr>
              <a:t>在选种前先要观察鱼的“追星”，以鉴别雌雄。“追星”就是在雄鱼两鳃盖、背鳍和前划水顶端长着的芝麻大小的白色凸粒，没有“追星”的就是雌鱼</a:t>
            </a:r>
            <a:r>
              <a:rPr lang="en-US" altLang="zh-CN" sz="2400" b="1" dirty="0">
                <a:solidFill>
                  <a:srgbClr val="430377"/>
                </a:solidFill>
              </a:rPr>
              <a:t>(</a:t>
            </a:r>
            <a:r>
              <a:rPr lang="zh-CN" altLang="en-US" sz="2400" b="1" dirty="0">
                <a:solidFill>
                  <a:srgbClr val="430377"/>
                </a:solidFill>
              </a:rPr>
              <a:t>发育不成熟的雄鱼也没有“追星”</a:t>
            </a:r>
            <a:r>
              <a:rPr lang="en-US" altLang="zh-CN" sz="2400" b="1" dirty="0">
                <a:solidFill>
                  <a:srgbClr val="430377"/>
                </a:solidFill>
              </a:rPr>
              <a:t>)</a:t>
            </a:r>
            <a:r>
              <a:rPr lang="zh-CN" altLang="en-US" sz="2400" b="1" dirty="0">
                <a:solidFill>
                  <a:srgbClr val="430377"/>
                </a:solidFill>
              </a:rPr>
              <a:t>。 </a:t>
            </a:r>
            <a:endParaRPr lang="zh-CN" altLang="en-US" sz="2400" b="1" dirty="0">
              <a:solidFill>
                <a:srgbClr val="430377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430377"/>
                </a:solidFill>
              </a:rPr>
              <a:t>为了使繁殖出來的金鱼后代成活率高</a:t>
            </a:r>
            <a:r>
              <a:rPr lang="en-US" altLang="zh-CN" sz="2400" b="1" dirty="0">
                <a:solidFill>
                  <a:srgbClr val="430377"/>
                </a:solidFill>
              </a:rPr>
              <a:t>﹐</a:t>
            </a:r>
            <a:r>
              <a:rPr lang="zh-CN" altLang="en-US" sz="2400" b="1" dirty="0">
                <a:solidFill>
                  <a:srgbClr val="430377"/>
                </a:solidFill>
              </a:rPr>
              <a:t>正品数量多</a:t>
            </a:r>
            <a:r>
              <a:rPr lang="en-US" altLang="zh-CN" sz="2400" b="1" dirty="0">
                <a:solidFill>
                  <a:srgbClr val="430377"/>
                </a:solidFill>
              </a:rPr>
              <a:t>﹐</a:t>
            </a:r>
            <a:r>
              <a:rPr lang="zh-CN" altLang="en-US" sz="2400" b="1" dirty="0">
                <a:solidFill>
                  <a:srgbClr val="430377"/>
                </a:solidFill>
              </a:rPr>
              <a:t>合格率高</a:t>
            </a:r>
            <a:r>
              <a:rPr lang="en-US" altLang="zh-CN" sz="2400" b="1" dirty="0">
                <a:solidFill>
                  <a:srgbClr val="430377"/>
                </a:solidFill>
              </a:rPr>
              <a:t>﹐</a:t>
            </a:r>
            <a:r>
              <a:rPr lang="zh-CN" altLang="en-US" sz="2400" b="1" dirty="0">
                <a:solidFill>
                  <a:srgbClr val="430377"/>
                </a:solidFill>
              </a:rPr>
              <a:t>选择优良亲鱼至关重要。作为亲鱼要求品种纯正</a:t>
            </a:r>
            <a:r>
              <a:rPr lang="en-US" altLang="zh-CN" sz="2400" b="1" dirty="0">
                <a:solidFill>
                  <a:srgbClr val="430377"/>
                </a:solidFill>
              </a:rPr>
              <a:t>﹐</a:t>
            </a:r>
            <a:r>
              <a:rPr lang="zh-CN" altLang="en-US" sz="2400" b="1" dirty="0">
                <a:solidFill>
                  <a:srgbClr val="430377"/>
                </a:solidFill>
              </a:rPr>
              <a:t>体质健壮</a:t>
            </a:r>
            <a:r>
              <a:rPr lang="en-US" altLang="zh-CN" sz="2400" b="1" dirty="0">
                <a:solidFill>
                  <a:srgbClr val="430377"/>
                </a:solidFill>
              </a:rPr>
              <a:t>﹐</a:t>
            </a:r>
            <a:r>
              <a:rPr lang="zh-CN" altLang="en-US" sz="2400" b="1" dirty="0">
                <a:solidFill>
                  <a:srgbClr val="430377"/>
                </a:solidFill>
              </a:rPr>
              <a:t>鱼体活泼</a:t>
            </a:r>
            <a:r>
              <a:rPr lang="en-US" altLang="zh-CN" sz="2400" b="1" dirty="0">
                <a:solidFill>
                  <a:srgbClr val="430377"/>
                </a:solidFill>
              </a:rPr>
              <a:t>﹐</a:t>
            </a:r>
            <a:r>
              <a:rPr lang="zh-CN" altLang="en-US" sz="2400" b="1" dirty="0">
                <a:solidFill>
                  <a:srgbClr val="430377"/>
                </a:solidFill>
              </a:rPr>
              <a:t>色泽艳丽</a:t>
            </a:r>
            <a:r>
              <a:rPr lang="en-US" altLang="zh-CN" sz="2400" b="1" dirty="0">
                <a:solidFill>
                  <a:srgbClr val="430377"/>
                </a:solidFill>
              </a:rPr>
              <a:t>﹐</a:t>
            </a:r>
            <a:r>
              <a:rPr lang="zh-CN" altLang="en-US" sz="2400" b="1" dirty="0">
                <a:solidFill>
                  <a:srgbClr val="430377"/>
                </a:solidFill>
              </a:rPr>
              <a:t>鱗片完整无缺损</a:t>
            </a:r>
            <a:r>
              <a:rPr lang="en-US" altLang="zh-CN" sz="2400" b="1" dirty="0">
                <a:solidFill>
                  <a:srgbClr val="430377"/>
                </a:solidFill>
              </a:rPr>
              <a:t>﹐</a:t>
            </a:r>
            <a:r>
              <a:rPr lang="zh-CN" altLang="en-US" sz="2400" b="1" dirty="0">
                <a:solidFill>
                  <a:srgbClr val="430377"/>
                </a:solidFill>
              </a:rPr>
              <a:t>无疾病症狀</a:t>
            </a:r>
            <a:r>
              <a:rPr lang="en-US" altLang="zh-CN" sz="2400" b="1" dirty="0">
                <a:solidFill>
                  <a:srgbClr val="430377"/>
                </a:solidFill>
              </a:rPr>
              <a:t>﹑</a:t>
            </a:r>
            <a:r>
              <a:rPr lang="zh-CN" altLang="en-US" sz="2400" b="1" dirty="0">
                <a:solidFill>
                  <a:srgbClr val="430377"/>
                </a:solidFill>
              </a:rPr>
              <a:t>体态匀称</a:t>
            </a:r>
            <a:r>
              <a:rPr lang="en-US" altLang="zh-CN" sz="2400" b="1" dirty="0">
                <a:solidFill>
                  <a:srgbClr val="430377"/>
                </a:solidFill>
              </a:rPr>
              <a:t>﹐</a:t>
            </a:r>
            <a:r>
              <a:rPr lang="zh-CN" altLang="en-US" sz="2400" b="1" dirty="0">
                <a:solidFill>
                  <a:srgbClr val="430377"/>
                </a:solidFill>
              </a:rPr>
              <a:t>品种特征突出的金鱼。</a:t>
            </a:r>
            <a:endParaRPr lang="zh-CN" altLang="en-US" sz="2400" b="1" dirty="0">
              <a:solidFill>
                <a:srgbClr val="430377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430377"/>
                </a:solidFill>
              </a:rPr>
              <a:t>根据经验和实践认为，最为理想的是选</a:t>
            </a:r>
            <a:r>
              <a:rPr lang="en-US" altLang="zh-CN" sz="2400" b="1" dirty="0">
                <a:solidFill>
                  <a:srgbClr val="430377"/>
                </a:solidFill>
              </a:rPr>
              <a:t>2—3</a:t>
            </a:r>
            <a:r>
              <a:rPr lang="zh-CN" altLang="en-US" sz="2400" b="1" dirty="0">
                <a:solidFill>
                  <a:srgbClr val="430377"/>
                </a:solidFill>
              </a:rPr>
              <a:t>龄的金鱼，肥瘦适中的健康鱼作留种亲鱼。</a:t>
            </a:r>
            <a:endParaRPr lang="zh-CN" altLang="en-US" sz="2400" b="1" dirty="0">
              <a:solidFill>
                <a:srgbClr val="43037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617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金鱼的雌雄区别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306179" name="Rectangle 3"/>
          <p:cNvSpPr>
            <a:spLocks noGrp="1" noRot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金鱼的雌雄区别比较容易，雄鱼身体瘦长，雌鱼身体肥硕，特别后腹部膨大，近繁殖期尤为明显。雄鱼的胸鳍较窄尖，而雌鱼的胸鳍宽而圆，在繁殖季节，雄鱼的胸鳍第一鳍条上有乳白色的追星；雄鱼的泄殖孔小而狭长，呈瘦枣核形、两端尖，中间微膨大，雌鱼大而圆，并稍向外突出</a:t>
            </a:r>
            <a:r>
              <a:rPr lang="zh-CN" altLang="en-US" sz="2800" b="1" dirty="0"/>
              <a:t> 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02" name="Rectangle 2"/>
          <p:cNvSpPr>
            <a:spLocks noGrp="1"/>
          </p:cNvSpPr>
          <p:nvPr>
            <p:ph type="title"/>
          </p:nvPr>
        </p:nvSpPr>
        <p:spPr>
          <a:xfrm>
            <a:off x="533685" y="456999"/>
            <a:ext cx="10972800" cy="1143000"/>
          </a:xfrm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3600" b="1" dirty="0">
                <a:latin typeface="宋体" panose="02010600030101010101" pitchFamily="2" charset="-122"/>
              </a:rPr>
              <a:t>金鱼的雌雄区别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307203" name="Rectangle 3"/>
          <p:cNvSpPr>
            <a:spLocks noGrp="1"/>
          </p:cNvSpPr>
          <p:nvPr>
            <p:ph idx="1"/>
          </p:nvPr>
        </p:nvSpPr>
        <p:spPr>
          <a:xfrm>
            <a:off x="1017270" y="1891030"/>
            <a:ext cx="10565130" cy="444563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30000"/>
              </a:lnSpc>
              <a:buNone/>
            </a:pPr>
            <a:r>
              <a:rPr lang="en-US" altLang="zh-CN" sz="2400" b="1" dirty="0">
                <a:solidFill>
                  <a:schemeClr val="folHlink"/>
                </a:solidFill>
                <a:latin typeface="宋体" panose="02010600030101010101" pitchFamily="2" charset="-122"/>
              </a:rPr>
              <a:t>      </a:t>
            </a:r>
            <a:r>
              <a:rPr lang="zh-CN" altLang="en-US" sz="2400" b="1" dirty="0">
                <a:solidFill>
                  <a:schemeClr val="folHlink"/>
                </a:solidFill>
                <a:latin typeface="宋体" panose="02010600030101010101" pitchFamily="2" charset="-122"/>
              </a:rPr>
              <a:t>雄鱼                   雌鱼</a:t>
            </a:r>
            <a:endParaRPr lang="zh-CN" altLang="en-US" sz="24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</a:rPr>
              <a:t>雄鱼身体瘦长            雌鱼身体肥硕，特别后腹部膨</a:t>
            </a:r>
            <a:endParaRPr lang="zh-CN" altLang="en-US" sz="2400" b="1" dirty="0">
              <a:solidFill>
                <a:schemeClr val="hlink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</a:rPr>
              <a:t>                        大，近繁殖期尤为明显。</a:t>
            </a:r>
            <a:endParaRPr lang="zh-CN" altLang="en-US" sz="2400" b="1" dirty="0">
              <a:solidFill>
                <a:schemeClr val="hlink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400" b="1" dirty="0">
                <a:solidFill>
                  <a:schemeClr val="folHlink"/>
                </a:solidFill>
                <a:latin typeface="宋体" panose="02010600030101010101" pitchFamily="2" charset="-122"/>
              </a:rPr>
              <a:t>雄鱼的胸鳍较窄尖，      雌鱼的胸鳍宽而圆</a:t>
            </a:r>
            <a:endParaRPr lang="zh-CN" altLang="en-US" sz="24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400" b="1" dirty="0">
                <a:solidFill>
                  <a:schemeClr val="folHlink"/>
                </a:solidFill>
                <a:latin typeface="宋体" panose="02010600030101010101" pitchFamily="2" charset="-122"/>
              </a:rPr>
              <a:t>繁殖季节第一鳍条上</a:t>
            </a:r>
            <a:endParaRPr lang="zh-CN" altLang="en-US" sz="24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400" b="1" dirty="0">
                <a:solidFill>
                  <a:schemeClr val="folHlink"/>
                </a:solidFill>
                <a:latin typeface="宋体" panose="02010600030101010101" pitchFamily="2" charset="-122"/>
              </a:rPr>
              <a:t>有乳白色的追星</a:t>
            </a:r>
            <a:endParaRPr lang="zh-CN" altLang="en-US" sz="24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400" b="1" dirty="0">
                <a:solidFill>
                  <a:srgbClr val="006600"/>
                </a:solidFill>
                <a:latin typeface="宋体" panose="02010600030101010101" pitchFamily="2" charset="-122"/>
              </a:rPr>
              <a:t>雄鱼的泄殖孔小而狭长    雌鱼大而圆，并稍向外突出</a:t>
            </a:r>
            <a:r>
              <a:rPr lang="zh-CN" altLang="en-US" sz="2400" b="1" dirty="0">
                <a:solidFill>
                  <a:schemeClr val="folHlink"/>
                </a:solidFill>
              </a:rPr>
              <a:t> </a:t>
            </a:r>
            <a:endParaRPr lang="zh-CN" altLang="en-US" sz="24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226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>
                <a:solidFill>
                  <a:schemeClr val="tx1"/>
                </a:solidFill>
              </a:rPr>
              <a:t> </a:t>
            </a:r>
            <a:endParaRPr lang="en-US" altLang="zh-CN" sz="3200" b="1" dirty="0">
              <a:solidFill>
                <a:schemeClr val="tx1"/>
              </a:solidFill>
            </a:endParaRPr>
          </a:p>
        </p:txBody>
      </p:sp>
      <p:sp>
        <p:nvSpPr>
          <p:cNvPr id="308227" name="Rectangle 3"/>
          <p:cNvSpPr>
            <a:spLocks noGrp="1" noRot="1"/>
          </p:cNvSpPr>
          <p:nvPr>
            <p:ph idx="1"/>
          </p:nvPr>
        </p:nvSpPr>
        <p:spPr>
          <a:xfrm>
            <a:off x="1066800" y="1676375"/>
            <a:ext cx="10972800" cy="4445519"/>
          </a:xfrm>
        </p:spPr>
        <p:txBody>
          <a:bodyPr vert="horz" wrap="square" lIns="91440" tIns="45720" rIns="91440" bIns="45720" anchor="t" anchorCtr="0"/>
          <a:p>
            <a:pPr eaLnBrk="1" hangingPunct="1">
              <a:buBlip>
                <a:blip r:embed="rId1"/>
              </a:buBlip>
            </a:pPr>
            <a:r>
              <a:rPr lang="zh-CN" altLang="en-US" sz="2800" b="1" dirty="0"/>
              <a:t>雌雄区别</a:t>
            </a:r>
            <a:endParaRPr lang="zh-CN" altLang="en-US" sz="2800" b="1" dirty="0"/>
          </a:p>
        </p:txBody>
      </p:sp>
      <p:pic>
        <p:nvPicPr>
          <p:cNvPr id="308228" name="Picture 4" descr="108109生殖孔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429000"/>
            <a:ext cx="7134225" cy="2828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29" name="Picture 5" descr="108109追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81000"/>
            <a:ext cx="3333750" cy="2846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925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三、</a:t>
            </a:r>
            <a:r>
              <a:rPr lang="zh-CN" altLang="en-US" dirty="0"/>
              <a:t> </a:t>
            </a:r>
            <a:r>
              <a:rPr lang="zh-CN" altLang="en-US" dirty="0">
                <a:latin typeface="宋体" panose="02010600030101010101" pitchFamily="2" charset="-122"/>
              </a:rPr>
              <a:t>亲鱼的饲养管理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309251" name="Rectangle 3"/>
          <p:cNvSpPr>
            <a:spLocks noGrp="1" noRot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 anchorCtr="0">
            <a:normAutofit lnSpcReduction="10000"/>
          </a:bodyPr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</a:rPr>
              <a:t>在北方，金鱼一般在四五月份水温达</a:t>
            </a:r>
            <a:r>
              <a:rPr lang="en-US" altLang="zh-CN" sz="2800" dirty="0"/>
              <a:t>18</a:t>
            </a:r>
            <a:r>
              <a:rPr lang="en-US" altLang="zh-CN" sz="2800" dirty="0">
                <a:latin typeface="宋体" panose="02010600030101010101" pitchFamily="2" charset="-122"/>
              </a:rPr>
              <a:t>℃</a:t>
            </a:r>
            <a:r>
              <a:rPr lang="zh-CN" altLang="en-US" sz="2800" dirty="0">
                <a:latin typeface="宋体" panose="02010600030101010101" pitchFamily="2" charset="-122"/>
              </a:rPr>
              <a:t>为左右时繁殖，因此，须于三月份挑选亲鱼，雌雄比按</a:t>
            </a:r>
            <a:r>
              <a:rPr lang="en-US" altLang="zh-CN" sz="2800" dirty="0"/>
              <a:t>2︰3</a:t>
            </a:r>
            <a:r>
              <a:rPr lang="zh-CN" altLang="en-US" sz="2800" dirty="0">
                <a:latin typeface="宋体" panose="02010600030101010101" pitchFamily="2" charset="-122"/>
              </a:rPr>
              <a:t>搭配好放入产卵池中精心饲养，饵料要精，换水相对要勤，但应注意水温的变化，放养度，体长</a:t>
            </a:r>
            <a:r>
              <a:rPr lang="en-US" altLang="zh-CN" sz="2800" dirty="0"/>
              <a:t>13</a:t>
            </a:r>
            <a:r>
              <a:rPr lang="zh-CN" altLang="en-US" sz="2800" dirty="0">
                <a:latin typeface="宋体" panose="02010600030101010101" pitchFamily="2" charset="-122"/>
              </a:rPr>
              <a:t>厘米以上的以每平方水面</a:t>
            </a:r>
            <a:r>
              <a:rPr lang="en-US" altLang="zh-CN" sz="2800" dirty="0"/>
              <a:t>8</a:t>
            </a:r>
            <a:r>
              <a:rPr lang="en-US" altLang="en-US" sz="2800" dirty="0"/>
              <a:t>～</a:t>
            </a:r>
            <a:r>
              <a:rPr lang="en-US" altLang="zh-CN" sz="2800" dirty="0"/>
              <a:t>10</a:t>
            </a:r>
            <a:r>
              <a:rPr lang="zh-CN" altLang="en-US" sz="2800" dirty="0">
                <a:latin typeface="宋体" panose="02010600030101010101" pitchFamily="2" charset="-122"/>
              </a:rPr>
              <a:t>尾为宜，娇贵的品种密度应适当小些。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/>
              <a:t>池内可放些小草作为鱼巢。鱼巢应用</a:t>
            </a:r>
            <a:r>
              <a:rPr lang="en-US" altLang="zh-CN" sz="2800" dirty="0"/>
              <a:t>10×10</a:t>
            </a:r>
            <a:r>
              <a:rPr lang="en-US" altLang="zh-CN" sz="2800" baseline="30000" dirty="0"/>
              <a:t>-6</a:t>
            </a:r>
            <a:r>
              <a:rPr lang="zh-CN" altLang="en-US" sz="2800" dirty="0"/>
              <a:t>浓度的高锰酸钾消毒，然后截成约</a:t>
            </a:r>
            <a:r>
              <a:rPr lang="en-US" altLang="zh-CN" sz="2800" dirty="0"/>
              <a:t>30</a:t>
            </a:r>
            <a:r>
              <a:rPr lang="zh-CN" altLang="en-US" sz="2800" dirty="0"/>
              <a:t>厘米长的小段，用线绳捆成直径约</a:t>
            </a:r>
            <a:r>
              <a:rPr lang="en-US" altLang="zh-CN" sz="2800" dirty="0"/>
              <a:t>4</a:t>
            </a:r>
            <a:r>
              <a:rPr lang="zh-CN" altLang="en-US" sz="2800" dirty="0"/>
              <a:t>厘米的束，将其悬浮于产卵池水中层。 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10274" name="Rectangle 2"/>
          <p:cNvSpPr>
            <a:spLocks noGrp="1" noRot="1"/>
          </p:cNvSpPr>
          <p:nvPr>
            <p:ph idx="1" hasCustomPrompt="1"/>
          </p:nvPr>
        </p:nvSpPr>
        <p:spPr>
          <a:xfrm>
            <a:off x="1021080" y="1891030"/>
            <a:ext cx="10561320" cy="444563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</a:pPr>
            <a:r>
              <a:rPr lang="zh-CN" altLang="en-US" sz="2800" b="1" dirty="0"/>
              <a:t>产前征兆</a:t>
            </a:r>
            <a:endParaRPr lang="zh-CN" altLang="en-US" sz="2800" b="1" dirty="0"/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/>
              <a:t>    雄鱼：追星明显，</a:t>
            </a:r>
            <a:endParaRPr lang="zh-CN" altLang="en-US" sz="2800" b="1" dirty="0"/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/>
              <a:t>                轻压腹部有精液流出。</a:t>
            </a:r>
            <a:endParaRPr lang="zh-CN" altLang="en-US" sz="2800" b="1" dirty="0"/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/>
              <a:t>    雌鱼：腹部饱满而柔软，</a:t>
            </a:r>
            <a:endParaRPr lang="zh-CN" altLang="en-US" sz="2800" b="1" dirty="0"/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/>
              <a:t>                轻压腹部有卵子流出。</a:t>
            </a:r>
            <a:endParaRPr lang="zh-CN" altLang="en-US" sz="2800" b="1" dirty="0"/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/>
              <a:t>                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母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2745</Words>
  <Application>WPS 演示</Application>
  <PresentationFormat>宽屏</PresentationFormat>
  <Paragraphs>115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Arial Unicode MS</vt:lpstr>
      <vt:lpstr>微软雅黑</vt:lpstr>
      <vt:lpstr>华文琥珀</vt:lpstr>
      <vt:lpstr>Calibri Light</vt:lpstr>
      <vt:lpstr>Calibri</vt:lpstr>
      <vt:lpstr>Arial Unicode MS</vt:lpstr>
      <vt:lpstr>等线</vt:lpstr>
      <vt:lpstr>Times New Roman</vt:lpstr>
      <vt:lpstr>楷体_GB2312</vt:lpstr>
      <vt:lpstr>华文新魏</vt:lpstr>
      <vt:lpstr>Office Theme</vt:lpstr>
      <vt:lpstr>母版1</vt:lpstr>
      <vt:lpstr>第二章 金鱼的养殖</vt:lpstr>
      <vt:lpstr>第五节  金鱼的人工繁殖</vt:lpstr>
      <vt:lpstr>一、金鱼的繁殖期</vt:lpstr>
      <vt:lpstr> 二、 亲鱼的选择： </vt:lpstr>
      <vt:lpstr>金鱼的雌雄区别</vt:lpstr>
      <vt:lpstr>金鱼的雌雄区别</vt:lpstr>
      <vt:lpstr> </vt:lpstr>
      <vt:lpstr>三、 亲鱼的饲养管理 </vt:lpstr>
      <vt:lpstr>PowerPoint 演示文稿</vt:lpstr>
      <vt:lpstr>PowerPoint 演示文稿</vt:lpstr>
      <vt:lpstr>四、产卵与授精 </vt:lpstr>
      <vt:lpstr>1、自然繁殖</vt:lpstr>
      <vt:lpstr>PowerPoint 演示文稿</vt:lpstr>
      <vt:lpstr>2、人工催产</vt:lpstr>
      <vt:lpstr>3、人工授精</vt:lpstr>
      <vt:lpstr>PowerPoint 演示文稿</vt:lpstr>
      <vt:lpstr>五、产后亲鱼的管理</vt:lpstr>
      <vt:lpstr>产卵后的亲鱼应注意以下几点 </vt:lpstr>
      <vt:lpstr> 六、受精卵的孵化</vt:lpstr>
      <vt:lpstr>PowerPoint 演示文稿</vt:lpstr>
      <vt:lpstr>PowerPoint 演示文稿</vt:lpstr>
      <vt:lpstr>七、鱼苗的培育 </vt:lpstr>
      <vt:lpstr>1、稚鱼生长期 </vt:lpstr>
      <vt:lpstr>2、	苗鱼破肚分叉期 </vt:lpstr>
      <vt:lpstr>3、	苗鱼封肚期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飞鱼</cp:lastModifiedBy>
  <cp:revision>58</cp:revision>
  <dcterms:created xsi:type="dcterms:W3CDTF">2006-08-16T00:00:00Z</dcterms:created>
  <dcterms:modified xsi:type="dcterms:W3CDTF">2020-03-11T15:43:48Z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</Properties>
</file>