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52"/>
  </p:notesMasterIdLst>
  <p:sldIdLst>
    <p:sldId id="389" r:id="rId4"/>
    <p:sldId id="390" r:id="rId5"/>
    <p:sldId id="391" r:id="rId6"/>
    <p:sldId id="392" r:id="rId7"/>
    <p:sldId id="393" r:id="rId8"/>
    <p:sldId id="394" r:id="rId9"/>
    <p:sldId id="395" r:id="rId10"/>
    <p:sldId id="396" r:id="rId11"/>
    <p:sldId id="397" r:id="rId12"/>
    <p:sldId id="398" r:id="rId13"/>
    <p:sldId id="399" r:id="rId14"/>
    <p:sldId id="400"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 id="413" r:id="rId28"/>
    <p:sldId id="414" r:id="rId29"/>
    <p:sldId id="415" r:id="rId30"/>
    <p:sldId id="416" r:id="rId31"/>
    <p:sldId id="417" r:id="rId32"/>
    <p:sldId id="418" r:id="rId33"/>
    <p:sldId id="419" r:id="rId34"/>
    <p:sldId id="420" r:id="rId35"/>
    <p:sldId id="421" r:id="rId36"/>
    <p:sldId id="422" r:id="rId37"/>
    <p:sldId id="423" r:id="rId38"/>
    <p:sldId id="424" r:id="rId39"/>
    <p:sldId id="425" r:id="rId40"/>
    <p:sldId id="426" r:id="rId41"/>
    <p:sldId id="427" r:id="rId42"/>
    <p:sldId id="428" r:id="rId43"/>
    <p:sldId id="429" r:id="rId44"/>
    <p:sldId id="430" r:id="rId45"/>
    <p:sldId id="431" r:id="rId46"/>
    <p:sldId id="432" r:id="rId47"/>
    <p:sldId id="433" r:id="rId48"/>
    <p:sldId id="434" r:id="rId49"/>
    <p:sldId id="435" r:id="rId50"/>
    <p:sldId id="263"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1BD9"/>
    <a:srgbClr val="4C1C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44"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5" Type="http://schemas.openxmlformats.org/officeDocument/2006/relationships/tableStyles" Target="tableStyles.xml"/><Relationship Id="rId54" Type="http://schemas.openxmlformats.org/officeDocument/2006/relationships/viewProps" Target="viewProps.xml"/><Relationship Id="rId53" Type="http://schemas.openxmlformats.org/officeDocument/2006/relationships/presProps" Target="presProps.xml"/><Relationship Id="rId52" Type="http://schemas.openxmlformats.org/officeDocument/2006/relationships/notesMaster" Target="notesMasters/notesMaster1.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B0EC2D-D498-4A4B-A8EF-0DC86438536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0B7A5-BB09-4477-9742-6E3ECB57C24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仅标题">
    <p:bg>
      <p:bgPr>
        <a:gradFill>
          <a:gsLst>
            <a:gs pos="0">
              <a:schemeClr val="accent1">
                <a:lumMod val="5000"/>
                <a:lumOff val="95000"/>
              </a:schemeClr>
            </a:gs>
            <a:gs pos="74000">
              <a:schemeClr val="accent1">
                <a:lumMod val="45000"/>
                <a:lumOff val="55000"/>
              </a:schemeClr>
            </a:gs>
            <a:gs pos="52244">
              <a:srgbClr val="C5D5E9"/>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65"/>
            <a:endParaRPr lang="zh-CN" altLang="en-US" sz="1865">
              <a:solidFill>
                <a:srgbClr val="FFFFFF"/>
              </a:solidFill>
            </a:endParaRPr>
          </a:p>
        </p:txBody>
      </p:sp>
      <p:sp>
        <p:nvSpPr>
          <p:cNvPr id="10" name="TextBox 15"/>
          <p:cNvSpPr txBox="1"/>
          <p:nvPr userDrawn="1"/>
        </p:nvSpPr>
        <p:spPr>
          <a:xfrm>
            <a:off x="11089578" y="98090"/>
            <a:ext cx="712836" cy="251460"/>
          </a:xfrm>
          <a:prstGeom prst="rect">
            <a:avLst/>
          </a:prstGeom>
          <a:noFill/>
        </p:spPr>
        <p:txBody>
          <a:bodyPr wrap="square" lIns="68559" tIns="34279" rIns="68559" bIns="34279" rtlCol="0">
            <a:spAutoFit/>
          </a:bodyPr>
          <a:lstStyle/>
          <a:p>
            <a:pPr algn="ctr" defTabSz="913765"/>
            <a:fld id="{2EEF1883-7A0E-4F66-9932-E581691AD397}" type="slidenum">
              <a:rPr lang="zh-CN" altLang="en-US" sz="1200" smtClean="0">
                <a:solidFill>
                  <a:srgbClr val="FFFFFF"/>
                </a:solidFill>
                <a:latin typeface="Arial Unicode MS" pitchFamily="34" charset="-122"/>
                <a:ea typeface="Arial Unicode MS" pitchFamily="34" charset="-122"/>
                <a:cs typeface="Arial Unicode MS" pitchFamily="34" charset="-122"/>
              </a:rPr>
            </a:fld>
            <a:r>
              <a:rPr lang="en-US" altLang="zh-CN" sz="1200" dirty="0" smtClean="0">
                <a:solidFill>
                  <a:srgbClr val="FFFFFF"/>
                </a:solidFill>
                <a:latin typeface="Arial Unicode MS" pitchFamily="34" charset="-122"/>
                <a:ea typeface="Arial Unicode MS" pitchFamily="34" charset="-122"/>
                <a:cs typeface="Arial Unicode MS" pitchFamily="34" charset="-122"/>
              </a:rPr>
              <a:t>/48</a:t>
            </a:r>
            <a:endParaRPr lang="zh-CN" altLang="en-US" sz="1200" dirty="0">
              <a:solidFill>
                <a:srgbClr val="FFFFFF"/>
              </a:solidFill>
              <a:latin typeface="Arial Unicode MS" pitchFamily="34" charset="-122"/>
              <a:ea typeface="Arial Unicode MS" pitchFamily="34" charset="-122"/>
              <a:cs typeface="Arial Unicode MS" pitchFamily="34" charset="-122"/>
            </a:endParaRPr>
          </a:p>
        </p:txBody>
      </p:sp>
      <p:sp>
        <p:nvSpPr>
          <p:cNvPr id="12" name="文本框 11"/>
          <p:cNvSpPr txBox="1"/>
          <p:nvPr userDrawn="1"/>
        </p:nvSpPr>
        <p:spPr>
          <a:xfrm>
            <a:off x="8839200" y="168894"/>
            <a:ext cx="2501557" cy="337185"/>
          </a:xfrm>
          <a:prstGeom prst="rect">
            <a:avLst/>
          </a:prstGeom>
          <a:noFill/>
        </p:spPr>
        <p:txBody>
          <a:bodyPr wrap="square" rtlCol="0">
            <a:spAutoFit/>
          </a:bodyPr>
          <a:lstStyle/>
          <a:p>
            <a:pPr algn="ctr"/>
            <a:r>
              <a:rPr lang="zh-CN" altLang="en-US" sz="1600" b="1" kern="1200" dirty="0">
                <a:solidFill>
                  <a:srgbClr val="FF0000"/>
                </a:solidFill>
                <a:latin typeface="+mn-lt"/>
                <a:ea typeface="微软雅黑" panose="020B0503020204020204" pitchFamily="34" charset="-122"/>
                <a:cs typeface="+mn-cs"/>
              </a:rPr>
              <a:t>金鱼的养殖</a:t>
            </a:r>
            <a:endParaRPr lang="zh-CN" altLang="en-US" sz="1600" b="1" kern="1200" dirty="0">
              <a:solidFill>
                <a:srgbClr val="FF0000"/>
              </a:solidFill>
              <a:latin typeface="+mn-lt"/>
              <a:ea typeface="微软雅黑" panose="020B0503020204020204" pitchFamily="34" charset="-122"/>
              <a:cs typeface="+mn-cs"/>
            </a:endParaRPr>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3600"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180">
              <a:lnSpc>
                <a:spcPct val="150000"/>
              </a:lnSpc>
              <a:spcBef>
                <a:spcPts val="0"/>
              </a:spcBef>
              <a:defRPr b="1">
                <a:latin typeface="微软雅黑" panose="020B0503020204020204" pitchFamily="34" charset="-122"/>
                <a:ea typeface="微软雅黑" panose="020B0503020204020204" pitchFamily="34" charset="-122"/>
              </a:defRPr>
            </a:lvl1pPr>
            <a:lvl2pPr marL="0" indent="297180">
              <a:lnSpc>
                <a:spcPct val="150000"/>
              </a:lnSpc>
              <a:spcBef>
                <a:spcPts val="0"/>
              </a:spcBef>
              <a:defRPr b="1">
                <a:latin typeface="微软雅黑" panose="020B0503020204020204" pitchFamily="34" charset="-122"/>
                <a:ea typeface="微软雅黑" panose="020B0503020204020204" pitchFamily="34" charset="-122"/>
              </a:defRPr>
            </a:lvl2pPr>
            <a:lvl3pPr marL="0" indent="297180">
              <a:lnSpc>
                <a:spcPct val="150000"/>
              </a:lnSpc>
              <a:spcBef>
                <a:spcPts val="0"/>
              </a:spcBef>
              <a:defRPr b="1">
                <a:latin typeface="微软雅黑" panose="020B0503020204020204" pitchFamily="34" charset="-122"/>
                <a:ea typeface="微软雅黑" panose="020B0503020204020204" pitchFamily="34" charset="-122"/>
              </a:defRPr>
            </a:lvl3pPr>
            <a:lvl4pPr marL="0" indent="297180">
              <a:lnSpc>
                <a:spcPct val="150000"/>
              </a:lnSpc>
              <a:spcBef>
                <a:spcPts val="0"/>
              </a:spcBef>
              <a:defRPr b="1">
                <a:latin typeface="微软雅黑" panose="020B0503020204020204" pitchFamily="34" charset="-122"/>
                <a:ea typeface="微软雅黑" panose="020B0503020204020204" pitchFamily="34" charset="-122"/>
              </a:defRPr>
            </a:lvl4pPr>
            <a:lvl5pPr marL="0" indent="297180">
              <a:lnSpc>
                <a:spcPct val="150000"/>
              </a:lnSpc>
              <a:spcBef>
                <a:spcPts val="0"/>
              </a:spcBef>
              <a:defRPr b="1">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1" name="日期占位符 1"/>
          <p:cNvSpPr txBox="1">
            <a:spLocks noGrp="1"/>
          </p:cNvSpPr>
          <p:nvPr userDrawn="1"/>
        </p:nvSpPr>
        <p:spPr bwMode="auto">
          <a:xfrm>
            <a:off x="10898155" y="6569598"/>
            <a:ext cx="1219200" cy="28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7731AF10-B5AB-44BC-85BA-51966B547564}" type="datetime1">
              <a:rPr lang="zh-CN" altLang="en-US" sz="1600" b="1">
                <a:solidFill>
                  <a:srgbClr val="FF00FF"/>
                </a:solidFill>
                <a:latin typeface="华文琥珀" panose="02010800040101010101" pitchFamily="2" charset="-122"/>
                <a:ea typeface="华文琥珀" panose="02010800040101010101" pitchFamily="2" charset="-122"/>
              </a:rPr>
            </a:fld>
            <a:endParaRPr lang="en-US" altLang="zh-CN" sz="1400" b="1" dirty="0">
              <a:solidFill>
                <a:srgbClr val="FF00FF"/>
              </a:solidFill>
              <a:latin typeface="华文琥珀" panose="02010800040101010101" pitchFamily="2" charset="-122"/>
              <a:ea typeface="华文琥珀" panose="02010800040101010101" pitchFamily="2" charset="-122"/>
            </a:endParaRPr>
          </a:p>
        </p:txBody>
      </p:sp>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322" y="28406"/>
            <a:ext cx="883078" cy="8830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首页">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749832"/>
            <a:ext cx="9144000" cy="2010303"/>
          </a:xfrm>
        </p:spPr>
        <p:txBody>
          <a:bodyPr anchor="b">
            <a:normAutofit/>
          </a:bodyPr>
          <a:lstStyle>
            <a:lvl1pPr algn="ctr">
              <a:defRPr sz="3600"/>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8663DD89-DA72-4956-8961-85B6562EBFB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r>
              <a:rPr lang="en-US" altLang="zh-CN" dirty="0" smtClean="0"/>
              <a:t>2</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663DD89-DA72-4956-8961-85B6562EBFB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94C8F1E-C324-4ECD-9D66-17513A2AE6B7}"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65"/>
            <a:endParaRPr lang="zh-CN" altLang="en-US" sz="1865">
              <a:solidFill>
                <a:srgbClr val="FFFFFF"/>
              </a:solidFill>
            </a:endParaRPr>
          </a:p>
        </p:txBody>
      </p:sp>
      <p:sp>
        <p:nvSpPr>
          <p:cNvPr id="10" name="TextBox 15"/>
          <p:cNvSpPr txBox="1"/>
          <p:nvPr userDrawn="1"/>
        </p:nvSpPr>
        <p:spPr>
          <a:xfrm>
            <a:off x="11089578" y="98090"/>
            <a:ext cx="712836" cy="300060"/>
          </a:xfrm>
          <a:prstGeom prst="rect">
            <a:avLst/>
          </a:prstGeom>
          <a:noFill/>
        </p:spPr>
        <p:txBody>
          <a:bodyPr wrap="square" lIns="68559" tIns="34279" rIns="68559" bIns="34279" rtlCol="0">
            <a:spAutoFit/>
          </a:bodyPr>
          <a:lstStyle/>
          <a:p>
            <a:pPr algn="ctr" defTabSz="913765"/>
            <a:fld id="{2EEF1883-7A0E-4F66-9932-E581691AD397}" type="slidenum">
              <a:rPr lang="zh-CN" altLang="en-US" sz="1500" smtClean="0">
                <a:solidFill>
                  <a:srgbClr val="FFFFFF"/>
                </a:solidFill>
                <a:latin typeface="Arial Unicode MS" pitchFamily="34" charset="-122"/>
                <a:ea typeface="Arial Unicode MS" pitchFamily="34" charset="-122"/>
                <a:cs typeface="Arial Unicode MS" pitchFamily="34" charset="-122"/>
              </a:rPr>
            </a:fld>
            <a:endParaRPr lang="zh-CN" altLang="en-US" sz="1465" dirty="0">
              <a:solidFill>
                <a:srgbClr val="FFFFFF"/>
              </a:solidFill>
              <a:latin typeface="Arial Unicode MS" pitchFamily="34" charset="-122"/>
              <a:ea typeface="Arial Unicode MS" pitchFamily="34" charset="-122"/>
              <a:cs typeface="Arial Unicode MS" pitchFamily="34" charset="-122"/>
            </a:endParaRPr>
          </a:p>
        </p:txBody>
      </p:sp>
      <p:sp>
        <p:nvSpPr>
          <p:cNvPr id="12" name="文本框 11"/>
          <p:cNvSpPr txBox="1"/>
          <p:nvPr userDrawn="1"/>
        </p:nvSpPr>
        <p:spPr>
          <a:xfrm>
            <a:off x="7907385" y="138692"/>
            <a:ext cx="3191151" cy="307777"/>
          </a:xfrm>
          <a:prstGeom prst="rect">
            <a:avLst/>
          </a:prstGeom>
          <a:noFill/>
        </p:spPr>
        <p:txBody>
          <a:bodyPr wrap="square" rtlCol="0">
            <a:spAutoFit/>
          </a:bodyPr>
          <a:lstStyle/>
          <a:p>
            <a:pPr algn="ctr"/>
            <a:r>
              <a:rPr lang="zh-CN" altLang="en-US" sz="1400" b="1" dirty="0" smtClean="0">
                <a:solidFill>
                  <a:srgbClr val="1C8CA1"/>
                </a:solidFill>
                <a:ea typeface="微软雅黑" panose="020B0503020204020204" pitchFamily="34" charset="-122"/>
              </a:rPr>
              <a:t>虾蟹类增养殖技术</a:t>
            </a:r>
            <a:endParaRPr lang="zh-CN" altLang="en-US" sz="1400" b="1" dirty="0">
              <a:solidFill>
                <a:srgbClr val="1C8CA1"/>
              </a:solidFill>
              <a:ea typeface="微软雅黑" panose="020B0503020204020204" pitchFamily="34" charset="-122"/>
            </a:endParaRPr>
          </a:p>
        </p:txBody>
      </p:sp>
      <p:sp>
        <p:nvSpPr>
          <p:cNvPr id="8" name="矩形 7"/>
          <p:cNvSpPr/>
          <p:nvPr userDrawn="1"/>
        </p:nvSpPr>
        <p:spPr>
          <a:xfrm>
            <a:off x="3" y="229719"/>
            <a:ext cx="982639" cy="466319"/>
          </a:xfrm>
          <a:prstGeom prst="rect">
            <a:avLst/>
          </a:prstGeom>
          <a:solidFill>
            <a:srgbClr val="1C8CA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2700" b="1">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180">
              <a:lnSpc>
                <a:spcPct val="150000"/>
              </a:lnSpc>
              <a:spcBef>
                <a:spcPts val="0"/>
              </a:spcBef>
              <a:defRPr b="1">
                <a:latin typeface="微软雅黑" panose="020B0503020204020204" pitchFamily="34" charset="-122"/>
                <a:ea typeface="微软雅黑" panose="020B0503020204020204" pitchFamily="34" charset="-122"/>
              </a:defRPr>
            </a:lvl1pPr>
            <a:lvl2pPr marL="0" indent="297180">
              <a:lnSpc>
                <a:spcPct val="150000"/>
              </a:lnSpc>
              <a:spcBef>
                <a:spcPts val="0"/>
              </a:spcBef>
              <a:defRPr b="1">
                <a:latin typeface="微软雅黑" panose="020B0503020204020204" pitchFamily="34" charset="-122"/>
                <a:ea typeface="微软雅黑" panose="020B0503020204020204" pitchFamily="34" charset="-122"/>
              </a:defRPr>
            </a:lvl2pPr>
            <a:lvl3pPr marL="0" indent="297180">
              <a:lnSpc>
                <a:spcPct val="150000"/>
              </a:lnSpc>
              <a:spcBef>
                <a:spcPts val="0"/>
              </a:spcBef>
              <a:defRPr b="1">
                <a:latin typeface="微软雅黑" panose="020B0503020204020204" pitchFamily="34" charset="-122"/>
                <a:ea typeface="微软雅黑" panose="020B0503020204020204" pitchFamily="34" charset="-122"/>
              </a:defRPr>
            </a:lvl3pPr>
            <a:lvl4pPr marL="0" indent="297180">
              <a:lnSpc>
                <a:spcPct val="150000"/>
              </a:lnSpc>
              <a:spcBef>
                <a:spcPts val="0"/>
              </a:spcBef>
              <a:defRPr b="1">
                <a:latin typeface="微软雅黑" panose="020B0503020204020204" pitchFamily="34" charset="-122"/>
                <a:ea typeface="微软雅黑" panose="020B0503020204020204" pitchFamily="34" charset="-122"/>
              </a:defRPr>
            </a:lvl4pPr>
            <a:lvl5pPr marL="0" indent="297180">
              <a:lnSpc>
                <a:spcPct val="150000"/>
              </a:lnSpc>
              <a:spcBef>
                <a:spcPts val="0"/>
              </a:spcBef>
              <a:defRPr b="1">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B81D77D-FE45-4FBC-9BE4-2449D90E93F9}" type="slidenum">
              <a:rPr lang="en-US" altLang="zh-CN"/>
            </a:fld>
            <a:endParaRPr lang="en-US" altLang="zh-CN"/>
          </a:p>
        </p:txBody>
      </p:sp>
      <p:sp>
        <p:nvSpPr>
          <p:cNvPr id="7" name="五边形 6"/>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65"/>
            <a:fld id="{2EEF1883-7A0E-4F66-9932-E581691AD397}" type="slidenum">
              <a:rPr lang="zh-CN" altLang="en-US" sz="2100" smtClean="0">
                <a:solidFill>
                  <a:srgbClr val="FFFFFF"/>
                </a:solidFill>
                <a:latin typeface="Arial Unicode MS" pitchFamily="34" charset="-122"/>
                <a:ea typeface="Arial Unicode MS" pitchFamily="34" charset="-122"/>
                <a:cs typeface="Arial Unicode MS" pitchFamily="34" charset="-122"/>
              </a:rPr>
            </a:fld>
            <a:endParaRPr lang="zh-CN" altLang="en-US" sz="1865">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50"/>
                                        <p:tgtEl>
                                          <p:spTgt spid="7"/>
                                        </p:tgtEl>
                                      </p:cBhvr>
                                    </p:animEffect>
                                    <p:anim calcmode="lin" valueType="num">
                                      <p:cBhvr>
                                        <p:cTn id="8" dur="350" fill="hold"/>
                                        <p:tgtEl>
                                          <p:spTgt spid="7"/>
                                        </p:tgtEl>
                                        <p:attrNameLst>
                                          <p:attrName>ppt_x</p:attrName>
                                        </p:attrNameLst>
                                      </p:cBhvr>
                                      <p:tavLst>
                                        <p:tav tm="0">
                                          <p:val>
                                            <p:strVal val="#ppt_x"/>
                                          </p:val>
                                        </p:tav>
                                        <p:tav tm="100000">
                                          <p:val>
                                            <p:strVal val="#ppt_x"/>
                                          </p:val>
                                        </p:tav>
                                      </p:tavLst>
                                    </p:anim>
                                    <p:anim calcmode="lin" valueType="num">
                                      <p:cBhvr>
                                        <p:cTn id="9" dur="35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hasCustomPrompt="1"/>
          </p:nvPr>
        </p:nvSpPr>
        <p:spPr>
          <a:xfrm>
            <a:off x="403181" y="610212"/>
            <a:ext cx="11385640" cy="5489944"/>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a:xfrm>
            <a:off x="403182" y="6245823"/>
            <a:ext cx="3051151" cy="476359"/>
          </a:xfrm>
        </p:spPr>
        <p:txBody>
          <a:bodyPr/>
          <a:lstStyle>
            <a:lvl1pPr>
              <a:defRPr/>
            </a:lvl1pPr>
          </a:lstStyle>
          <a:p>
            <a:endParaRPr lang="en-US" altLang="zh-CN"/>
          </a:p>
        </p:txBody>
      </p:sp>
      <p:sp>
        <p:nvSpPr>
          <p:cNvPr id="4" name="页脚占位符 3"/>
          <p:cNvSpPr>
            <a:spLocks noGrp="1"/>
          </p:cNvSpPr>
          <p:nvPr>
            <p:ph type="ftr" sz="quarter" idx="11"/>
          </p:nvPr>
        </p:nvSpPr>
        <p:spPr>
          <a:xfrm>
            <a:off x="4166196" y="6245823"/>
            <a:ext cx="3859611" cy="476359"/>
          </a:xfrm>
        </p:spPr>
        <p:txBody>
          <a:bodyPr/>
          <a:lstStyle>
            <a:lvl1pPr>
              <a:defRPr/>
            </a:lvl1pPr>
          </a:lstStyle>
          <a:p>
            <a:endParaRPr lang="en-US" altLang="zh-CN"/>
          </a:p>
        </p:txBody>
      </p:sp>
      <p:sp>
        <p:nvSpPr>
          <p:cNvPr id="5" name="灯片编号占位符 4"/>
          <p:cNvSpPr>
            <a:spLocks noGrp="1"/>
          </p:cNvSpPr>
          <p:nvPr>
            <p:ph type="sldNum" sz="quarter" idx="12"/>
          </p:nvPr>
        </p:nvSpPr>
        <p:spPr>
          <a:xfrm>
            <a:off x="8737672" y="6245823"/>
            <a:ext cx="3051149" cy="476359"/>
          </a:xfrm>
        </p:spPr>
        <p:txBody>
          <a:bodyPr/>
          <a:lstStyle>
            <a:lvl1pPr>
              <a:defRPr/>
            </a:lvl1pPr>
          </a:lstStyle>
          <a:p>
            <a:fld id="{0C8F2287-C2C0-481F-9BF3-7CC6C6D29F0D}"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403182" y="1905439"/>
            <a:ext cx="5592025" cy="4194719"/>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96796" y="1905439"/>
            <a:ext cx="5592024" cy="4194719"/>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46800E3-8D80-4D1B-B22A-174179BBCF96}" type="slidenum">
              <a:rPr lang="en-US" altLang="zh-CN"/>
            </a:fld>
            <a:endParaRPr lang="en-US" altLang="zh-CN"/>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31839">
              <a:srgbClr val="D8E3F0"/>
            </a:gs>
            <a:gs pos="53964">
              <a:srgbClr val="C3D4E8"/>
            </a:gs>
            <a:gs pos="65490">
              <a:srgbClr val="B8CCE4"/>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gradFill>
            <a:gsLst>
              <a:gs pos="31839">
                <a:srgbClr val="D8E3F0"/>
              </a:gs>
              <a:gs pos="53964">
                <a:srgbClr val="C3D4E8"/>
              </a:gs>
              <a:gs pos="65490">
                <a:srgbClr val="B8CCE4"/>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2">
                  <a:lumMod val="20000"/>
                  <a:lumOff val="80000"/>
                </a:schemeClr>
              </a:gs>
            </a:gsLst>
            <a:lin ang="5400000" scaled="1"/>
          </a:gradFill>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7" Type="http://schemas.openxmlformats.org/officeDocument/2006/relationships/image" Target="../media/image2.png"/><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10092"/>
            <a:ext cx="10515600" cy="1325563"/>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8200" y="2187574"/>
            <a:ext cx="10515600" cy="3933826"/>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663DD89-DA72-4956-8961-85B6562EBFBE}" type="datetimeFigureOut">
              <a:rPr lang="zh-CN" altLang="en-US" smtClean="0"/>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4C8F1E-C324-4ECD-9D66-17513A2AE6B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txStyles>
    <p:titleStyle>
      <a:lvl1pPr algn="ctr" defTabSz="685800" rtl="0" eaLnBrk="1" latinLnBrk="0" hangingPunct="1">
        <a:lnSpc>
          <a:spcPct val="90000"/>
        </a:lnSpc>
        <a:spcBef>
          <a:spcPct val="0"/>
        </a:spcBef>
        <a:buNone/>
        <a:defRPr sz="3300" b="1" kern="1200">
          <a:solidFill>
            <a:schemeClr val="tx1"/>
          </a:solidFill>
          <a:latin typeface="微软雅黑" panose="020B0503020204020204" pitchFamily="34" charset="-122"/>
          <a:ea typeface="微软雅黑" panose="020B0503020204020204" pitchFamily="34" charset="-122"/>
          <a:cs typeface="+mj-cs"/>
        </a:defRPr>
      </a:lvl1pPr>
    </p:titleStyle>
    <p:bodyStyle>
      <a:lvl1pPr marL="27305" indent="29718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1pPr>
      <a:lvl2pPr marL="27305" indent="29718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2pPr>
      <a:lvl3pPr marL="27305" indent="29718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3pPr>
      <a:lvl4pPr marL="27305" indent="29718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4pPr>
      <a:lvl5pPr marL="27305" indent="297180" algn="l" defTabSz="685800" rtl="0" eaLnBrk="1" latinLnBrk="0" hangingPunct="1">
        <a:lnSpc>
          <a:spcPct val="150000"/>
        </a:lnSpc>
        <a:spcBef>
          <a:spcPts val="0"/>
        </a:spcBef>
        <a:buFont typeface="Arial" panose="020B0604020202020204" pitchFamily="34" charset="0"/>
        <a:buChar char="•"/>
        <a:defRPr sz="1500" b="1" kern="1200">
          <a:solidFill>
            <a:schemeClr val="tx1"/>
          </a:solidFill>
          <a:latin typeface="微软雅黑" panose="020B0503020204020204" pitchFamily="34" charset="-122"/>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noRot="1"/>
          </p:cNvSpPr>
          <p:nvPr>
            <p:ph type="ctrTitle"/>
          </p:nvPr>
        </p:nvSpPr>
        <p:spPr>
          <a:xfrm>
            <a:off x="2279650" y="549275"/>
            <a:ext cx="7772400" cy="1143000"/>
          </a:xfrm>
        </p:spPr>
        <p:txBody>
          <a:bodyPr vert="horz" wrap="square" lIns="91440" tIns="45720" rIns="91440" bIns="45720" anchor="ctr" anchorCtr="0"/>
          <a:p>
            <a:pPr eaLnBrk="1" hangingPunct="1">
              <a:buNone/>
            </a:pPr>
            <a:r>
              <a:rPr lang="zh-CN" altLang="en-US" b="1" kern="1200" dirty="0">
                <a:latin typeface="微软雅黑" panose="020B0503020204020204" pitchFamily="34" charset="-122"/>
                <a:ea typeface="微软雅黑" panose="020B0503020204020204" pitchFamily="34" charset="-122"/>
                <a:cs typeface="+mj-cs"/>
              </a:rPr>
              <a:t>第二章 金鱼的养殖</a:t>
            </a:r>
            <a:endParaRPr lang="zh-CN" altLang="en-US" b="1" kern="1200" dirty="0">
              <a:latin typeface="微软雅黑" panose="020B0503020204020204" pitchFamily="34" charset="-122"/>
              <a:ea typeface="微软雅黑" panose="020B0503020204020204" pitchFamily="34" charset="-122"/>
              <a:cs typeface="+mj-cs"/>
            </a:endParaRPr>
          </a:p>
        </p:txBody>
      </p:sp>
      <p:pic>
        <p:nvPicPr>
          <p:cNvPr id="3075" name="Picture 6" descr="5859墨蝶"/>
          <p:cNvPicPr>
            <a:picLocks noChangeAspect="1"/>
          </p:cNvPicPr>
          <p:nvPr/>
        </p:nvPicPr>
        <p:blipFill>
          <a:blip r:embed="rId1"/>
          <a:stretch>
            <a:fillRect/>
          </a:stretch>
        </p:blipFill>
        <p:spPr>
          <a:xfrm>
            <a:off x="1524000" y="2068513"/>
            <a:ext cx="2916238" cy="2012950"/>
          </a:xfrm>
          <a:prstGeom prst="rect">
            <a:avLst/>
          </a:prstGeom>
          <a:noFill/>
          <a:ln w="9525">
            <a:noFill/>
          </a:ln>
        </p:spPr>
      </p:pic>
      <p:pic>
        <p:nvPicPr>
          <p:cNvPr id="3076" name="Picture 7" descr="5657十二红蝶尾"/>
          <p:cNvPicPr>
            <a:picLocks noChangeAspect="1"/>
          </p:cNvPicPr>
          <p:nvPr/>
        </p:nvPicPr>
        <p:blipFill>
          <a:blip r:embed="rId2"/>
          <a:stretch>
            <a:fillRect/>
          </a:stretch>
        </p:blipFill>
        <p:spPr>
          <a:xfrm>
            <a:off x="4727575" y="2060575"/>
            <a:ext cx="2809875" cy="2036763"/>
          </a:xfrm>
          <a:prstGeom prst="rect">
            <a:avLst/>
          </a:prstGeom>
          <a:noFill/>
          <a:ln w="9525">
            <a:noFill/>
          </a:ln>
        </p:spPr>
      </p:pic>
      <p:pic>
        <p:nvPicPr>
          <p:cNvPr id="3077" name="Picture 8" descr="P27红白琉金"/>
          <p:cNvPicPr>
            <a:picLocks noChangeAspect="1"/>
          </p:cNvPicPr>
          <p:nvPr/>
        </p:nvPicPr>
        <p:blipFill>
          <a:blip r:embed="rId3"/>
          <a:stretch>
            <a:fillRect/>
          </a:stretch>
        </p:blipFill>
        <p:spPr>
          <a:xfrm>
            <a:off x="7896225" y="2133600"/>
            <a:ext cx="2376488" cy="1914525"/>
          </a:xfrm>
          <a:prstGeom prst="rect">
            <a:avLst/>
          </a:prstGeom>
          <a:noFill/>
          <a:ln w="9525">
            <a:noFill/>
          </a:ln>
        </p:spPr>
      </p:pic>
      <p:pic>
        <p:nvPicPr>
          <p:cNvPr id="3078" name="Picture 9" descr="P6熊猫金鱼"/>
          <p:cNvPicPr>
            <a:picLocks noChangeAspect="1"/>
          </p:cNvPicPr>
          <p:nvPr/>
        </p:nvPicPr>
        <p:blipFill>
          <a:blip r:embed="rId4"/>
          <a:stretch>
            <a:fillRect/>
          </a:stretch>
        </p:blipFill>
        <p:spPr>
          <a:xfrm>
            <a:off x="1524000" y="4221163"/>
            <a:ext cx="2736850" cy="2471737"/>
          </a:xfrm>
          <a:prstGeom prst="rect">
            <a:avLst/>
          </a:prstGeom>
          <a:noFill/>
          <a:ln w="9525">
            <a:noFill/>
          </a:ln>
        </p:spPr>
      </p:pic>
      <p:pic>
        <p:nvPicPr>
          <p:cNvPr id="3079" name="Picture 10" descr="P9丹顶白龙睛蝶尾"/>
          <p:cNvPicPr>
            <a:picLocks noChangeAspect="1"/>
          </p:cNvPicPr>
          <p:nvPr>
            <p:ph type="subTitle" idx="1"/>
          </p:nvPr>
        </p:nvPicPr>
        <p:blipFill>
          <a:blip r:embed="rId5"/>
          <a:srcRect/>
          <a:stretch>
            <a:fillRect/>
          </a:stretch>
        </p:blipFill>
        <p:spPr>
          <a:xfrm>
            <a:off x="4295775" y="4508500"/>
            <a:ext cx="3308350" cy="1752600"/>
          </a:xfrm>
        </p:spPr>
      </p:pic>
      <p:pic>
        <p:nvPicPr>
          <p:cNvPr id="3080" name="Picture 11" descr="P10铁包金龙睛蝶尾"/>
          <p:cNvPicPr>
            <a:picLocks noChangeAspect="1"/>
          </p:cNvPicPr>
          <p:nvPr/>
        </p:nvPicPr>
        <p:blipFill>
          <a:blip r:embed="rId6"/>
          <a:stretch>
            <a:fillRect/>
          </a:stretch>
        </p:blipFill>
        <p:spPr>
          <a:xfrm>
            <a:off x="7643813" y="4581525"/>
            <a:ext cx="3024187" cy="1700213"/>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4194" name="Rectangle 2"/>
          <p:cNvSpPr>
            <a:spLocks noGrp="1"/>
          </p:cNvSpPr>
          <p:nvPr>
            <p:ph idx="1"/>
          </p:nvPr>
        </p:nvSpPr>
        <p:spPr>
          <a:xfrm>
            <a:off x="600075" y="1489075"/>
            <a:ext cx="11198225" cy="4904740"/>
          </a:xfrm>
        </p:spPr>
        <p:txBody>
          <a:bodyPr vert="horz" wrap="square" lIns="91440" tIns="45720" rIns="91440" bIns="45720" anchor="t" anchorCtr="0"/>
          <a:p>
            <a:pPr eaLnBrk="1" hangingPunct="1">
              <a:lnSpc>
                <a:spcPct val="150000"/>
              </a:lnSpc>
              <a:buFont typeface="Wingdings" panose="05000000000000000000" pitchFamily="2" charset="2"/>
              <a:buChar char="Ø"/>
            </a:pPr>
            <a:r>
              <a:rPr lang="zh-CN" altLang="en-US" sz="2800" b="1" dirty="0">
                <a:solidFill>
                  <a:srgbClr val="000099"/>
                </a:solidFill>
              </a:rPr>
              <a:t>以五花鱼雌雄鱼交配时，后代，正常鳞：五花鱼：透明鳞</a:t>
            </a:r>
            <a:r>
              <a:rPr lang="en-US" altLang="zh-CN" sz="2800" b="1" dirty="0">
                <a:solidFill>
                  <a:srgbClr val="000099"/>
                </a:solidFill>
              </a:rPr>
              <a:t>=</a:t>
            </a:r>
            <a:r>
              <a:rPr lang="en-US" altLang="zh-CN" sz="2800" b="1" dirty="0">
                <a:solidFill>
                  <a:schemeClr val="hlink"/>
                </a:solidFill>
              </a:rPr>
              <a:t>1</a:t>
            </a:r>
            <a:r>
              <a:rPr lang="zh-CN" altLang="zh-CN" sz="2800" b="1" dirty="0">
                <a:solidFill>
                  <a:schemeClr val="hlink"/>
                </a:solidFill>
              </a:rPr>
              <a:t>︰</a:t>
            </a:r>
            <a:r>
              <a:rPr lang="en-US" altLang="zh-CN" sz="2800" b="1" dirty="0">
                <a:solidFill>
                  <a:schemeClr val="hlink"/>
                </a:solidFill>
              </a:rPr>
              <a:t>2</a:t>
            </a:r>
            <a:r>
              <a:rPr lang="zh-CN" altLang="zh-CN" sz="2800" b="1" dirty="0">
                <a:solidFill>
                  <a:schemeClr val="hlink"/>
                </a:solidFill>
              </a:rPr>
              <a:t>︰</a:t>
            </a:r>
            <a:r>
              <a:rPr lang="en-US" altLang="zh-CN" sz="2800" b="1" dirty="0">
                <a:solidFill>
                  <a:schemeClr val="hlink"/>
                </a:solidFill>
              </a:rPr>
              <a:t>1</a:t>
            </a:r>
            <a:endParaRPr lang="en-US" altLang="zh-CN" sz="2800" b="1" dirty="0">
              <a:solidFill>
                <a:schemeClr val="hlink"/>
              </a:solidFill>
            </a:endParaRPr>
          </a:p>
          <a:p>
            <a:pPr eaLnBrk="1" hangingPunct="1">
              <a:lnSpc>
                <a:spcPct val="150000"/>
              </a:lnSpc>
              <a:buFont typeface="Wingdings" panose="05000000000000000000" pitchFamily="2" charset="2"/>
              <a:buChar char="Ø"/>
            </a:pPr>
            <a:r>
              <a:rPr lang="zh-CN" altLang="en-US" sz="2800" b="1" dirty="0">
                <a:solidFill>
                  <a:srgbClr val="000099"/>
                </a:solidFill>
              </a:rPr>
              <a:t>以五花鱼和正常鳞鱼回交，其后代，五花鱼：正常鳞鱼</a:t>
            </a:r>
            <a:r>
              <a:rPr lang="en-US" altLang="zh-CN" sz="2800" b="1" dirty="0">
                <a:solidFill>
                  <a:srgbClr val="000099"/>
                </a:solidFill>
              </a:rPr>
              <a:t>=1</a:t>
            </a:r>
            <a:r>
              <a:rPr lang="zh-CN" altLang="zh-CN" sz="2800" b="1" dirty="0">
                <a:solidFill>
                  <a:srgbClr val="000099"/>
                </a:solidFill>
              </a:rPr>
              <a:t>︰</a:t>
            </a:r>
            <a:r>
              <a:rPr lang="en-US" altLang="zh-CN" sz="2800" b="1" dirty="0">
                <a:solidFill>
                  <a:srgbClr val="000099"/>
                </a:solidFill>
              </a:rPr>
              <a:t>1</a:t>
            </a:r>
            <a:endParaRPr lang="en-US" altLang="zh-CN" sz="2800" b="1" dirty="0">
              <a:solidFill>
                <a:srgbClr val="000099"/>
              </a:solidFill>
            </a:endParaRPr>
          </a:p>
          <a:p>
            <a:pPr eaLnBrk="1" hangingPunct="1">
              <a:lnSpc>
                <a:spcPct val="150000"/>
              </a:lnSpc>
              <a:buFont typeface="Wingdings" panose="05000000000000000000" pitchFamily="2" charset="2"/>
              <a:buChar char="Ø"/>
            </a:pPr>
            <a:r>
              <a:rPr lang="zh-CN" altLang="en-US" sz="2800" b="1" dirty="0">
                <a:solidFill>
                  <a:srgbClr val="000099"/>
                </a:solidFill>
              </a:rPr>
              <a:t>以五花鱼和透明鳞鱼回交时，其后代，五花鱼：正常鳞鱼</a:t>
            </a:r>
            <a:r>
              <a:rPr lang="en-US" altLang="zh-CN" sz="2800" b="1" dirty="0">
                <a:solidFill>
                  <a:srgbClr val="000099"/>
                </a:solidFill>
              </a:rPr>
              <a:t>=1</a:t>
            </a:r>
            <a:r>
              <a:rPr lang="zh-CN" altLang="zh-CN" sz="2800" b="1" dirty="0">
                <a:solidFill>
                  <a:srgbClr val="000099"/>
                </a:solidFill>
              </a:rPr>
              <a:t>︰</a:t>
            </a:r>
            <a:r>
              <a:rPr lang="en-US" altLang="zh-CN" sz="2800" b="1" dirty="0">
                <a:solidFill>
                  <a:srgbClr val="000099"/>
                </a:solidFill>
              </a:rPr>
              <a:t>1</a:t>
            </a:r>
            <a:endParaRPr lang="en-US" altLang="zh-CN" sz="2800" b="1" dirty="0">
              <a:solidFill>
                <a:srgbClr val="000099"/>
              </a:solidFill>
            </a:endParaRPr>
          </a:p>
          <a:p>
            <a:pPr eaLnBrk="1" hangingPunct="1">
              <a:lnSpc>
                <a:spcPct val="150000"/>
              </a:lnSpc>
              <a:buNone/>
            </a:pPr>
            <a:r>
              <a:rPr lang="en-US" altLang="zh-CN" sz="2800" b="1" dirty="0">
                <a:solidFill>
                  <a:srgbClr val="000099"/>
                </a:solidFill>
              </a:rPr>
              <a:t>  </a:t>
            </a:r>
            <a:r>
              <a:rPr lang="zh-CN" altLang="en-US" sz="2800" b="1" dirty="0">
                <a:solidFill>
                  <a:srgbClr val="000099"/>
                </a:solidFill>
              </a:rPr>
              <a:t>由此可见，透明鳞鱼和正常鳞鱼的遗传是受一对基因所控制的，且这对等位基因之间表现为等显性。 </a:t>
            </a:r>
            <a:endParaRPr lang="zh-CN" altLang="en-US" sz="2800" b="1" dirty="0">
              <a:solidFill>
                <a:srgbClr val="00009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5218" name="Rectangle 2"/>
          <p:cNvSpPr>
            <a:spLocks noGrp="1"/>
          </p:cNvSpPr>
          <p:nvPr>
            <p:ph type="title"/>
          </p:nvPr>
        </p:nvSpPr>
        <p:spPr>
          <a:xfrm>
            <a:off x="533685" y="75999"/>
            <a:ext cx="10972800" cy="1143000"/>
          </a:xfrm>
        </p:spPr>
        <p:txBody>
          <a:bodyPr vert="horz" wrap="square" lIns="91440" tIns="45720" rIns="91440" bIns="45720" anchor="b" anchorCtr="0"/>
          <a:p>
            <a:pPr eaLnBrk="1" hangingPunct="1"/>
            <a:r>
              <a:rPr lang="en-US" altLang="zh-CN" sz="2800" b="1" dirty="0">
                <a:solidFill>
                  <a:schemeClr val="hlink"/>
                </a:solidFill>
              </a:rPr>
              <a:t>2. </a:t>
            </a:r>
            <a:r>
              <a:rPr lang="zh-CN" altLang="en-US" sz="2800" b="1" dirty="0">
                <a:solidFill>
                  <a:schemeClr val="hlink"/>
                </a:solidFill>
              </a:rPr>
              <a:t>珍珠鳞与正常鳞的遗传</a:t>
            </a:r>
            <a:r>
              <a:rPr lang="en-US" altLang="zh-CN" sz="2800" b="1" dirty="0">
                <a:solidFill>
                  <a:schemeClr val="hlink"/>
                </a:solidFill>
              </a:rPr>
              <a:t>--</a:t>
            </a:r>
            <a:r>
              <a:rPr lang="zh-CN" altLang="en-US" sz="2800" b="1" dirty="0">
                <a:solidFill>
                  <a:schemeClr val="hlink"/>
                </a:solidFill>
              </a:rPr>
              <a:t>正常鳞为隐性。</a:t>
            </a:r>
            <a:endParaRPr lang="zh-CN" altLang="en-US" sz="2800" b="1" dirty="0">
              <a:solidFill>
                <a:schemeClr val="hlink"/>
              </a:solidFill>
            </a:endParaRPr>
          </a:p>
        </p:txBody>
      </p:sp>
      <p:grpSp>
        <p:nvGrpSpPr>
          <p:cNvPr id="265219" name="Group 4"/>
          <p:cNvGrpSpPr/>
          <p:nvPr/>
        </p:nvGrpSpPr>
        <p:grpSpPr>
          <a:xfrm>
            <a:off x="2424113" y="3141663"/>
            <a:ext cx="2519362" cy="1585912"/>
            <a:chOff x="3198" y="300"/>
            <a:chExt cx="1587" cy="999"/>
          </a:xfrm>
        </p:grpSpPr>
        <p:sp>
          <p:nvSpPr>
            <p:cNvPr id="265231" name="Rectangle 5"/>
            <p:cNvSpPr/>
            <p:nvPr/>
          </p:nvSpPr>
          <p:spPr>
            <a:xfrm>
              <a:off x="3198" y="300"/>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000" b="1" dirty="0">
                  <a:solidFill>
                    <a:srgbClr val="000099"/>
                  </a:solidFill>
                  <a:latin typeface="Tahoma" panose="020B0604030504040204" pitchFamily="34" charset="0"/>
                </a:rPr>
                <a:t>正常鳞</a:t>
              </a:r>
              <a:endParaRPr lang="zh-CN" altLang="en-US" sz="2000" b="1" dirty="0">
                <a:solidFill>
                  <a:srgbClr val="000099"/>
                </a:solidFill>
                <a:latin typeface="Tahoma" panose="020B0604030504040204" pitchFamily="34" charset="0"/>
              </a:endParaRPr>
            </a:p>
          </p:txBody>
        </p:sp>
        <p:sp>
          <p:nvSpPr>
            <p:cNvPr id="265232" name="Rectangle 6"/>
            <p:cNvSpPr/>
            <p:nvPr/>
          </p:nvSpPr>
          <p:spPr>
            <a:xfrm>
              <a:off x="4105" y="300"/>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000" b="1" dirty="0">
                  <a:solidFill>
                    <a:srgbClr val="000099"/>
                  </a:solidFill>
                  <a:latin typeface="Tahoma" panose="020B0604030504040204" pitchFamily="34" charset="0"/>
                </a:rPr>
                <a:t>珍珠鳞</a:t>
              </a:r>
              <a:endParaRPr lang="zh-CN" altLang="en-US" sz="2000" b="1" dirty="0">
                <a:solidFill>
                  <a:srgbClr val="000099"/>
                </a:solidFill>
                <a:latin typeface="Tahoma" panose="020B0604030504040204" pitchFamily="34" charset="0"/>
              </a:endParaRPr>
            </a:p>
          </p:txBody>
        </p:sp>
        <p:sp>
          <p:nvSpPr>
            <p:cNvPr id="265233" name="Rectangle 7"/>
            <p:cNvSpPr/>
            <p:nvPr/>
          </p:nvSpPr>
          <p:spPr>
            <a:xfrm>
              <a:off x="3807" y="366"/>
              <a:ext cx="276" cy="251"/>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sz="2000" b="1" dirty="0">
                  <a:solidFill>
                    <a:srgbClr val="000099"/>
                  </a:solidFill>
                  <a:latin typeface="Tahoma" panose="020B0604030504040204" pitchFamily="34" charset="0"/>
                </a:rPr>
                <a:t>×</a:t>
              </a:r>
              <a:endParaRPr lang="en-US" altLang="zh-CN" sz="2000" b="1" dirty="0">
                <a:solidFill>
                  <a:srgbClr val="000099"/>
                </a:solidFill>
                <a:latin typeface="Tahoma" panose="020B0604030504040204" pitchFamily="34" charset="0"/>
              </a:endParaRPr>
            </a:p>
          </p:txBody>
        </p:sp>
        <p:sp>
          <p:nvSpPr>
            <p:cNvPr id="265234" name="Rectangle 8"/>
            <p:cNvSpPr/>
            <p:nvPr/>
          </p:nvSpPr>
          <p:spPr>
            <a:xfrm>
              <a:off x="3636" y="981"/>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000" b="1" dirty="0">
                  <a:solidFill>
                    <a:srgbClr val="000099"/>
                  </a:solidFill>
                  <a:latin typeface="Tahoma" panose="020B0604030504040204" pitchFamily="34" charset="0"/>
                </a:rPr>
                <a:t>珍珠鳞</a:t>
              </a:r>
              <a:endParaRPr lang="zh-CN" altLang="en-US" sz="2000" b="1" dirty="0">
                <a:solidFill>
                  <a:srgbClr val="000099"/>
                </a:solidFill>
                <a:latin typeface="Tahoma" panose="020B0604030504040204" pitchFamily="34" charset="0"/>
              </a:endParaRPr>
            </a:p>
          </p:txBody>
        </p:sp>
        <p:sp>
          <p:nvSpPr>
            <p:cNvPr id="265235" name="Line 9"/>
            <p:cNvSpPr/>
            <p:nvPr/>
          </p:nvSpPr>
          <p:spPr>
            <a:xfrm>
              <a:off x="3651" y="618"/>
              <a:ext cx="318" cy="363"/>
            </a:xfrm>
            <a:prstGeom prst="line">
              <a:avLst/>
            </a:prstGeom>
            <a:ln w="9525" cap="flat" cmpd="sng">
              <a:solidFill>
                <a:schemeClr val="tx1"/>
              </a:solidFill>
              <a:prstDash val="solid"/>
              <a:miter/>
              <a:headEnd type="none" w="med" len="med"/>
              <a:tailEnd type="triangle" w="med" len="med"/>
            </a:ln>
          </p:spPr>
        </p:sp>
        <p:sp>
          <p:nvSpPr>
            <p:cNvPr id="265236" name="Line 10"/>
            <p:cNvSpPr/>
            <p:nvPr/>
          </p:nvSpPr>
          <p:spPr>
            <a:xfrm flipH="1">
              <a:off x="3969" y="618"/>
              <a:ext cx="453" cy="363"/>
            </a:xfrm>
            <a:prstGeom prst="line">
              <a:avLst/>
            </a:prstGeom>
            <a:ln w="9525" cap="flat" cmpd="sng">
              <a:solidFill>
                <a:schemeClr val="tx1"/>
              </a:solidFill>
              <a:prstDash val="solid"/>
              <a:miter/>
              <a:headEnd type="none" w="med" len="med"/>
              <a:tailEnd type="triangle" w="med" len="med"/>
            </a:ln>
          </p:spPr>
        </p:sp>
      </p:grpSp>
      <p:grpSp>
        <p:nvGrpSpPr>
          <p:cNvPr id="265220" name="Group 18"/>
          <p:cNvGrpSpPr/>
          <p:nvPr/>
        </p:nvGrpSpPr>
        <p:grpSpPr>
          <a:xfrm>
            <a:off x="6456363" y="3141663"/>
            <a:ext cx="2519362" cy="1655762"/>
            <a:chOff x="3107" y="1979"/>
            <a:chExt cx="1587" cy="1043"/>
          </a:xfrm>
        </p:grpSpPr>
        <p:sp>
          <p:nvSpPr>
            <p:cNvPr id="265225" name="Rectangle 12"/>
            <p:cNvSpPr/>
            <p:nvPr/>
          </p:nvSpPr>
          <p:spPr>
            <a:xfrm>
              <a:off x="3107" y="1979"/>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000" b="1" dirty="0">
                  <a:solidFill>
                    <a:srgbClr val="000099"/>
                  </a:solidFill>
                  <a:latin typeface="Tahoma" panose="020B0604030504040204" pitchFamily="34" charset="0"/>
                </a:rPr>
                <a:t>子一代</a:t>
              </a:r>
              <a:endParaRPr lang="zh-CN" altLang="en-US" sz="2000" b="1" dirty="0">
                <a:solidFill>
                  <a:srgbClr val="000099"/>
                </a:solidFill>
                <a:latin typeface="Tahoma" panose="020B0604030504040204" pitchFamily="34" charset="0"/>
              </a:endParaRPr>
            </a:p>
          </p:txBody>
        </p:sp>
        <p:sp>
          <p:nvSpPr>
            <p:cNvPr id="265226" name="Rectangle 13"/>
            <p:cNvSpPr/>
            <p:nvPr/>
          </p:nvSpPr>
          <p:spPr>
            <a:xfrm>
              <a:off x="4014" y="1979"/>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000" b="1" dirty="0">
                  <a:solidFill>
                    <a:srgbClr val="000099"/>
                  </a:solidFill>
                  <a:latin typeface="Tahoma" panose="020B0604030504040204" pitchFamily="34" charset="0"/>
                </a:rPr>
                <a:t>子一代</a:t>
              </a:r>
              <a:endParaRPr lang="zh-CN" altLang="en-US" sz="2000" b="1" dirty="0">
                <a:solidFill>
                  <a:srgbClr val="000099"/>
                </a:solidFill>
                <a:latin typeface="Tahoma" panose="020B0604030504040204" pitchFamily="34" charset="0"/>
              </a:endParaRPr>
            </a:p>
          </p:txBody>
        </p:sp>
        <p:sp>
          <p:nvSpPr>
            <p:cNvPr id="265227" name="Rectangle 14"/>
            <p:cNvSpPr/>
            <p:nvPr/>
          </p:nvSpPr>
          <p:spPr>
            <a:xfrm>
              <a:off x="3716" y="2045"/>
              <a:ext cx="276" cy="251"/>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sz="2000" b="1" dirty="0">
                  <a:solidFill>
                    <a:srgbClr val="000099"/>
                  </a:solidFill>
                  <a:latin typeface="Tahoma" panose="020B0604030504040204" pitchFamily="34" charset="0"/>
                </a:rPr>
                <a:t>×</a:t>
              </a:r>
              <a:endParaRPr lang="en-US" altLang="zh-CN" sz="2000" b="1" dirty="0">
                <a:solidFill>
                  <a:srgbClr val="000099"/>
                </a:solidFill>
                <a:latin typeface="Tahoma" panose="020B0604030504040204" pitchFamily="34" charset="0"/>
              </a:endParaRPr>
            </a:p>
          </p:txBody>
        </p:sp>
        <p:sp>
          <p:nvSpPr>
            <p:cNvPr id="265228" name="Rectangle 15"/>
            <p:cNvSpPr/>
            <p:nvPr/>
          </p:nvSpPr>
          <p:spPr>
            <a:xfrm>
              <a:off x="3198" y="2704"/>
              <a:ext cx="1361"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000" b="1" dirty="0">
                  <a:solidFill>
                    <a:srgbClr val="000099"/>
                  </a:solidFill>
                  <a:latin typeface="Tahoma" panose="020B0604030504040204" pitchFamily="34" charset="0"/>
                </a:rPr>
                <a:t>珍珠：正常</a:t>
              </a:r>
              <a:r>
                <a:rPr lang="en-US" altLang="zh-CN" sz="2000" b="1" dirty="0">
                  <a:solidFill>
                    <a:srgbClr val="000099"/>
                  </a:solidFill>
                  <a:latin typeface="Tahoma" panose="020B0604030504040204" pitchFamily="34" charset="0"/>
                </a:rPr>
                <a:t>=3</a:t>
              </a:r>
              <a:r>
                <a:rPr lang="zh-CN" altLang="en-US" sz="2000" b="1" dirty="0">
                  <a:solidFill>
                    <a:srgbClr val="000099"/>
                  </a:solidFill>
                  <a:latin typeface="Tahoma" panose="020B0604030504040204" pitchFamily="34" charset="0"/>
                </a:rPr>
                <a:t>：</a:t>
              </a:r>
              <a:r>
                <a:rPr lang="en-US" altLang="zh-CN" sz="2000" b="1" dirty="0">
                  <a:solidFill>
                    <a:srgbClr val="000099"/>
                  </a:solidFill>
                  <a:latin typeface="Tahoma" panose="020B0604030504040204" pitchFamily="34" charset="0"/>
                </a:rPr>
                <a:t>1</a:t>
              </a:r>
              <a:endParaRPr lang="en-US" altLang="zh-CN" sz="2000" b="1" dirty="0">
                <a:solidFill>
                  <a:srgbClr val="000099"/>
                </a:solidFill>
                <a:latin typeface="Tahoma" panose="020B0604030504040204" pitchFamily="34" charset="0"/>
              </a:endParaRPr>
            </a:p>
          </p:txBody>
        </p:sp>
        <p:sp>
          <p:nvSpPr>
            <p:cNvPr id="265229" name="Line 16"/>
            <p:cNvSpPr/>
            <p:nvPr/>
          </p:nvSpPr>
          <p:spPr>
            <a:xfrm>
              <a:off x="3560" y="2297"/>
              <a:ext cx="318" cy="363"/>
            </a:xfrm>
            <a:prstGeom prst="line">
              <a:avLst/>
            </a:prstGeom>
            <a:ln w="9525" cap="flat" cmpd="sng">
              <a:solidFill>
                <a:schemeClr val="tx1"/>
              </a:solidFill>
              <a:prstDash val="solid"/>
              <a:miter/>
              <a:headEnd type="none" w="med" len="med"/>
              <a:tailEnd type="triangle" w="med" len="med"/>
            </a:ln>
          </p:spPr>
        </p:sp>
        <p:sp>
          <p:nvSpPr>
            <p:cNvPr id="265230" name="Line 17"/>
            <p:cNvSpPr/>
            <p:nvPr/>
          </p:nvSpPr>
          <p:spPr>
            <a:xfrm flipH="1">
              <a:off x="3878" y="2297"/>
              <a:ext cx="453" cy="363"/>
            </a:xfrm>
            <a:prstGeom prst="line">
              <a:avLst/>
            </a:prstGeom>
            <a:ln w="9525" cap="flat" cmpd="sng">
              <a:solidFill>
                <a:schemeClr val="tx1"/>
              </a:solidFill>
              <a:prstDash val="solid"/>
              <a:miter/>
              <a:headEnd type="none" w="med" len="med"/>
              <a:tailEnd type="triangle" w="med" len="med"/>
            </a:ln>
          </p:spPr>
        </p:sp>
      </p:grpSp>
      <p:sp>
        <p:nvSpPr>
          <p:cNvPr id="265221" name="Text Box 19"/>
          <p:cNvSpPr txBox="1"/>
          <p:nvPr/>
        </p:nvSpPr>
        <p:spPr>
          <a:xfrm>
            <a:off x="3071813" y="5157788"/>
            <a:ext cx="1008062" cy="3683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50000"/>
              </a:spcBef>
              <a:buClrTx/>
              <a:buSzTx/>
              <a:buFontTx/>
              <a:buNone/>
            </a:pPr>
            <a:r>
              <a:rPr lang="zh-CN" altLang="en-US" sz="1800" b="1" dirty="0">
                <a:solidFill>
                  <a:srgbClr val="006600"/>
                </a:solidFill>
                <a:latin typeface="Tahoma" panose="020B0604030504040204" pitchFamily="34" charset="0"/>
              </a:rPr>
              <a:t>子一代</a:t>
            </a:r>
            <a:endParaRPr lang="zh-CN" altLang="en-US" sz="1800" b="1" dirty="0">
              <a:solidFill>
                <a:srgbClr val="006600"/>
              </a:solidFill>
              <a:latin typeface="Tahoma" panose="020B0604030504040204" pitchFamily="34" charset="0"/>
            </a:endParaRPr>
          </a:p>
        </p:txBody>
      </p:sp>
      <p:sp>
        <p:nvSpPr>
          <p:cNvPr id="265222" name="Text Box 20"/>
          <p:cNvSpPr txBox="1"/>
          <p:nvPr/>
        </p:nvSpPr>
        <p:spPr>
          <a:xfrm>
            <a:off x="2855913" y="2349500"/>
            <a:ext cx="1657350" cy="39878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50000"/>
              </a:spcBef>
              <a:buClrTx/>
              <a:buSzTx/>
              <a:buFontTx/>
              <a:buNone/>
            </a:pPr>
            <a:r>
              <a:rPr lang="zh-CN" altLang="en-US" sz="2000" b="1" dirty="0">
                <a:solidFill>
                  <a:srgbClr val="000099"/>
                </a:solidFill>
                <a:latin typeface="Tahoma" panose="020B0604030504040204" pitchFamily="34" charset="0"/>
              </a:rPr>
              <a:t>实验</a:t>
            </a:r>
            <a:r>
              <a:rPr lang="en-US" altLang="zh-CN" sz="2000" b="1" dirty="0">
                <a:solidFill>
                  <a:srgbClr val="000099"/>
                </a:solidFill>
                <a:latin typeface="Tahoma" panose="020B0604030504040204" pitchFamily="34" charset="0"/>
              </a:rPr>
              <a:t>1</a:t>
            </a:r>
            <a:endParaRPr lang="en-US" altLang="zh-CN" sz="2000" b="1" dirty="0">
              <a:solidFill>
                <a:srgbClr val="000099"/>
              </a:solidFill>
              <a:latin typeface="Tahoma" panose="020B0604030504040204" pitchFamily="34" charset="0"/>
            </a:endParaRPr>
          </a:p>
        </p:txBody>
      </p:sp>
      <p:sp>
        <p:nvSpPr>
          <p:cNvPr id="265223" name="Text Box 21"/>
          <p:cNvSpPr txBox="1"/>
          <p:nvPr/>
        </p:nvSpPr>
        <p:spPr>
          <a:xfrm>
            <a:off x="6888163" y="2276475"/>
            <a:ext cx="1657350" cy="39878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50000"/>
              </a:spcBef>
              <a:buClrTx/>
              <a:buSzTx/>
              <a:buFontTx/>
              <a:buNone/>
            </a:pPr>
            <a:r>
              <a:rPr lang="zh-CN" altLang="en-US" sz="2000" b="1" dirty="0">
                <a:solidFill>
                  <a:srgbClr val="000099"/>
                </a:solidFill>
                <a:latin typeface="Tahoma" panose="020B0604030504040204" pitchFamily="34" charset="0"/>
              </a:rPr>
              <a:t>实验</a:t>
            </a:r>
            <a:r>
              <a:rPr lang="en-US" altLang="zh-CN" sz="2000" b="1" dirty="0">
                <a:solidFill>
                  <a:srgbClr val="000099"/>
                </a:solidFill>
                <a:latin typeface="Tahoma" panose="020B0604030504040204" pitchFamily="34" charset="0"/>
              </a:rPr>
              <a:t>2</a:t>
            </a:r>
            <a:endParaRPr lang="en-US" altLang="zh-CN" sz="2000" b="1" dirty="0">
              <a:solidFill>
                <a:srgbClr val="000099"/>
              </a:solidFill>
              <a:latin typeface="Tahoma" panose="020B0604030504040204" pitchFamily="34" charset="0"/>
            </a:endParaRPr>
          </a:p>
        </p:txBody>
      </p:sp>
      <p:sp>
        <p:nvSpPr>
          <p:cNvPr id="265224" name="Text Box 22"/>
          <p:cNvSpPr txBox="1"/>
          <p:nvPr/>
        </p:nvSpPr>
        <p:spPr>
          <a:xfrm>
            <a:off x="7319963" y="5229225"/>
            <a:ext cx="1008062" cy="3683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50000"/>
              </a:spcBef>
              <a:buClrTx/>
              <a:buSzTx/>
              <a:buFontTx/>
              <a:buNone/>
            </a:pPr>
            <a:r>
              <a:rPr lang="zh-CN" altLang="en-US" sz="1800" b="1" dirty="0">
                <a:solidFill>
                  <a:srgbClr val="006600"/>
                </a:solidFill>
                <a:latin typeface="Tahoma" panose="020B0604030504040204" pitchFamily="34" charset="0"/>
              </a:rPr>
              <a:t>子二代</a:t>
            </a:r>
            <a:endParaRPr lang="zh-CN" altLang="en-US" sz="1800" b="1" dirty="0">
              <a:solidFill>
                <a:srgbClr val="006600"/>
              </a:solidFill>
              <a:latin typeface="Tahoma" panose="020B060403050404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42" name="Rectangle 2"/>
          <p:cNvSpPr>
            <a:spLocks noGrp="1"/>
          </p:cNvSpPr>
          <p:nvPr>
            <p:ph type="title"/>
          </p:nvPr>
        </p:nvSpPr>
        <p:spPr>
          <a:xfrm>
            <a:off x="533685" y="380799"/>
            <a:ext cx="10972800" cy="1143000"/>
          </a:xfrm>
        </p:spPr>
        <p:txBody>
          <a:bodyPr vert="horz" wrap="square" lIns="91440" tIns="45720" rIns="91440" bIns="45720" anchor="b" anchorCtr="0"/>
          <a:p>
            <a:pPr eaLnBrk="1" hangingPunct="1"/>
            <a:r>
              <a:rPr lang="zh-CN" altLang="en-US" sz="3600" b="1" dirty="0"/>
              <a:t>（三）眼的遗传</a:t>
            </a:r>
            <a:endParaRPr lang="zh-CN" altLang="en-US" sz="3600" b="1" dirty="0"/>
          </a:p>
        </p:txBody>
      </p:sp>
      <p:sp>
        <p:nvSpPr>
          <p:cNvPr id="266243"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sz="2400" dirty="0"/>
              <a:t>      </a:t>
            </a:r>
            <a:r>
              <a:rPr lang="zh-CN" altLang="en-US" sz="2400" b="1" dirty="0">
                <a:solidFill>
                  <a:srgbClr val="000099"/>
                </a:solidFill>
              </a:rPr>
              <a:t>金鱼的眼可分为正常眼、龙眼、朝天眼、水泡眼和小渔眼（蛙头）等。</a:t>
            </a:r>
            <a:endParaRPr lang="zh-CN" altLang="en-US" sz="2400" b="1" dirty="0">
              <a:solidFill>
                <a:srgbClr val="000099"/>
              </a:solidFill>
            </a:endParaRPr>
          </a:p>
          <a:p>
            <a:pPr eaLnBrk="1" hangingPunct="1">
              <a:lnSpc>
                <a:spcPct val="150000"/>
              </a:lnSpc>
              <a:buNone/>
            </a:pPr>
            <a:r>
              <a:rPr lang="en-US" altLang="zh-CN" sz="2400" b="1" dirty="0">
                <a:solidFill>
                  <a:schemeClr val="hlink"/>
                </a:solidFill>
              </a:rPr>
              <a:t>1. </a:t>
            </a:r>
            <a:r>
              <a:rPr lang="zh-CN" altLang="en-US" sz="2400" b="1" dirty="0">
                <a:solidFill>
                  <a:schemeClr val="hlink"/>
                </a:solidFill>
              </a:rPr>
              <a:t>正常眼与龙眼的遗传</a:t>
            </a:r>
            <a:r>
              <a:rPr lang="zh-CN" altLang="en-US" sz="2400" b="1" dirty="0">
                <a:solidFill>
                  <a:srgbClr val="000099"/>
                </a:solidFill>
              </a:rPr>
              <a:t>：金鱼的正常眼和龙眼的遗传是受</a:t>
            </a:r>
            <a:r>
              <a:rPr lang="en-US" altLang="zh-CN" sz="2400" b="1" dirty="0">
                <a:solidFill>
                  <a:srgbClr val="000099"/>
                </a:solidFill>
              </a:rPr>
              <a:t>1</a:t>
            </a:r>
            <a:r>
              <a:rPr lang="zh-CN" altLang="en-US" sz="2400" b="1" dirty="0">
                <a:solidFill>
                  <a:srgbClr val="000099"/>
                </a:solidFill>
              </a:rPr>
              <a:t>对基因控制 ，但</a:t>
            </a:r>
            <a:r>
              <a:rPr lang="zh-CN" altLang="en-US" sz="2400" b="1" dirty="0">
                <a:solidFill>
                  <a:schemeClr val="hlink"/>
                </a:solidFill>
              </a:rPr>
              <a:t>正常眼为显性</a:t>
            </a:r>
            <a:r>
              <a:rPr lang="zh-CN" altLang="en-US" sz="2400" b="1" dirty="0">
                <a:solidFill>
                  <a:srgbClr val="000099"/>
                </a:solidFill>
              </a:rPr>
              <a:t>。</a:t>
            </a:r>
            <a:endParaRPr lang="zh-CN" altLang="en-US" sz="2400" b="1" dirty="0">
              <a:solidFill>
                <a:srgbClr val="000099"/>
              </a:solidFill>
            </a:endParaRPr>
          </a:p>
          <a:p>
            <a:pPr eaLnBrk="1" hangingPunct="1">
              <a:lnSpc>
                <a:spcPct val="150000"/>
              </a:lnSpc>
              <a:buNone/>
            </a:pPr>
            <a:r>
              <a:rPr lang="en-US" altLang="zh-CN" sz="2400" b="1" dirty="0">
                <a:solidFill>
                  <a:schemeClr val="hlink"/>
                </a:solidFill>
              </a:rPr>
              <a:t>2. </a:t>
            </a:r>
            <a:r>
              <a:rPr lang="zh-CN" altLang="en-US" sz="2400" b="1" dirty="0">
                <a:solidFill>
                  <a:schemeClr val="hlink"/>
                </a:solidFill>
              </a:rPr>
              <a:t>朝天眼和水泡眼对正常眼的遗传</a:t>
            </a:r>
            <a:r>
              <a:rPr lang="zh-CN" altLang="en-US" sz="2400" b="1" dirty="0">
                <a:solidFill>
                  <a:srgbClr val="000099"/>
                </a:solidFill>
              </a:rPr>
              <a:t>：朝天眼渔和水泡眼皆为隐性。  </a:t>
            </a:r>
            <a:endParaRPr lang="zh-CN" altLang="en-US" sz="2400" b="1" dirty="0">
              <a:solidFill>
                <a:srgbClr val="000099"/>
              </a:solidFill>
            </a:endParaRPr>
          </a:p>
          <a:p>
            <a:pPr eaLnBrk="1" hangingPunct="1">
              <a:lnSpc>
                <a:spcPct val="150000"/>
              </a:lnSpc>
            </a:pPr>
            <a:endParaRPr lang="en-US" altLang="zh-CN" sz="2400" b="1" dirty="0">
              <a:solidFill>
                <a:srgbClr val="00009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7266" name="Rectangle 2"/>
          <p:cNvSpPr>
            <a:spLocks noGrp="1"/>
          </p:cNvSpPr>
          <p:nvPr>
            <p:ph type="title"/>
          </p:nvPr>
        </p:nvSpPr>
        <p:spPr>
          <a:xfrm>
            <a:off x="533685" y="456999"/>
            <a:ext cx="10972800" cy="1143000"/>
          </a:xfrm>
        </p:spPr>
        <p:txBody>
          <a:bodyPr vert="horz" wrap="square" lIns="91440" tIns="45720" rIns="91440" bIns="45720" anchor="b" anchorCtr="0"/>
          <a:p>
            <a:pPr eaLnBrk="1" hangingPunct="1"/>
            <a:r>
              <a:rPr lang="zh-CN" altLang="en-US" sz="3600" b="1" dirty="0"/>
              <a:t>（四）鳍的遗传</a:t>
            </a:r>
            <a:endParaRPr lang="zh-CN" altLang="en-US" sz="3600" b="1" dirty="0"/>
          </a:p>
        </p:txBody>
      </p:sp>
      <p:sp>
        <p:nvSpPr>
          <p:cNvPr id="267267" name="Rectangle 3"/>
          <p:cNvSpPr>
            <a:spLocks noGrp="1"/>
          </p:cNvSpPr>
          <p:nvPr>
            <p:ph idx="1"/>
          </p:nvPr>
        </p:nvSpPr>
        <p:spPr/>
        <p:txBody>
          <a:bodyPr vert="horz" wrap="square" lIns="91440" tIns="45720" rIns="91440" bIns="45720" anchor="t" anchorCtr="0"/>
          <a:p>
            <a:pPr eaLnBrk="1" hangingPunct="1">
              <a:lnSpc>
                <a:spcPct val="130000"/>
              </a:lnSpc>
              <a:buNone/>
            </a:pPr>
            <a:r>
              <a:rPr lang="en-US" altLang="zh-CN" sz="2800" b="1" dirty="0">
                <a:solidFill>
                  <a:srgbClr val="000099"/>
                </a:solidFill>
              </a:rPr>
              <a:t>1</a:t>
            </a:r>
            <a:r>
              <a:rPr lang="zh-CN" altLang="en-US" sz="2800" b="1" dirty="0">
                <a:solidFill>
                  <a:srgbClr val="000099"/>
                </a:solidFill>
              </a:rPr>
              <a:t>、尾鳍的遗传：尾鳍中有单尾与双尾之分，其 中</a:t>
            </a:r>
            <a:r>
              <a:rPr lang="zh-CN" altLang="en-US" sz="2800" b="1" dirty="0">
                <a:solidFill>
                  <a:schemeClr val="hlink"/>
                </a:solidFill>
              </a:rPr>
              <a:t>单尾鳍对双尾鳍为显性</a:t>
            </a:r>
            <a:r>
              <a:rPr lang="zh-CN" altLang="en-US" sz="2800" b="1" dirty="0">
                <a:solidFill>
                  <a:srgbClr val="000099"/>
                </a:solidFill>
              </a:rPr>
              <a:t>。</a:t>
            </a:r>
            <a:endParaRPr lang="zh-CN" altLang="en-US" sz="2800" b="1" dirty="0">
              <a:solidFill>
                <a:srgbClr val="000099"/>
              </a:solidFill>
            </a:endParaRPr>
          </a:p>
          <a:p>
            <a:pPr eaLnBrk="1" hangingPunct="1">
              <a:lnSpc>
                <a:spcPct val="130000"/>
              </a:lnSpc>
              <a:buNone/>
            </a:pPr>
            <a:r>
              <a:rPr lang="en-US" altLang="zh-CN" sz="2800" b="1" dirty="0">
                <a:solidFill>
                  <a:srgbClr val="000099"/>
                </a:solidFill>
              </a:rPr>
              <a:t>2</a:t>
            </a:r>
            <a:r>
              <a:rPr lang="zh-CN" altLang="en-US" sz="2800" b="1" dirty="0">
                <a:solidFill>
                  <a:srgbClr val="000099"/>
                </a:solidFill>
              </a:rPr>
              <a:t>、背鳍遗传：</a:t>
            </a:r>
            <a:r>
              <a:rPr lang="zh-CN" altLang="en-US" sz="2800" b="1" dirty="0">
                <a:solidFill>
                  <a:schemeClr val="hlink"/>
                </a:solidFill>
              </a:rPr>
              <a:t>正常背鳍为显性</a:t>
            </a:r>
            <a:r>
              <a:rPr lang="zh-CN" altLang="en-US" sz="2800" b="1" dirty="0">
                <a:solidFill>
                  <a:srgbClr val="000099"/>
                </a:solidFill>
              </a:rPr>
              <a:t>，而无背鳍是隐性。</a:t>
            </a:r>
            <a:endParaRPr lang="zh-CN" altLang="en-US" sz="2800" b="1" dirty="0">
              <a:solidFill>
                <a:srgbClr val="00009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8291" name="Rectangle 3"/>
          <p:cNvSpPr>
            <a:spLocks noGrp="1"/>
          </p:cNvSpPr>
          <p:nvPr>
            <p:ph idx="1"/>
          </p:nvPr>
        </p:nvSpPr>
        <p:spPr>
          <a:xfrm>
            <a:off x="609600" y="1676375"/>
            <a:ext cx="10972800" cy="4445519"/>
          </a:xfrm>
        </p:spPr>
        <p:txBody>
          <a:bodyPr vert="horz" wrap="square" lIns="91440" tIns="45720" rIns="91440" bIns="45720" anchor="t" anchorCtr="0"/>
          <a:p>
            <a:pPr eaLnBrk="1" hangingPunct="1">
              <a:lnSpc>
                <a:spcPct val="140000"/>
              </a:lnSpc>
              <a:buNone/>
            </a:pPr>
            <a:r>
              <a:rPr lang="en-US" altLang="zh-CN" sz="2800" b="1" dirty="0">
                <a:solidFill>
                  <a:srgbClr val="000099"/>
                </a:solidFill>
              </a:rPr>
              <a:t>3</a:t>
            </a:r>
            <a:r>
              <a:rPr lang="zh-CN" altLang="en-US" sz="2800" b="1" dirty="0">
                <a:solidFill>
                  <a:srgbClr val="000099"/>
                </a:solidFill>
              </a:rPr>
              <a:t>、臀鳍遗传</a:t>
            </a:r>
            <a:endParaRPr lang="zh-CN" altLang="en-US" sz="2800" b="1" dirty="0">
              <a:solidFill>
                <a:srgbClr val="000099"/>
              </a:solidFill>
            </a:endParaRPr>
          </a:p>
          <a:p>
            <a:pPr eaLnBrk="1" hangingPunct="1">
              <a:lnSpc>
                <a:spcPct val="140000"/>
              </a:lnSpc>
              <a:buNone/>
            </a:pPr>
            <a:r>
              <a:rPr lang="zh-CN" altLang="en-US" sz="2800" b="1" dirty="0">
                <a:solidFill>
                  <a:srgbClr val="000099"/>
                </a:solidFill>
              </a:rPr>
              <a:t>   臀鳍中有单臀（鳍）、双臀（鳍）。金鱼的双臀鳍和野生鲫鱼的单臀鳍杂交，</a:t>
            </a:r>
            <a:r>
              <a:rPr lang="zh-CN" altLang="en-US" sz="2800" b="1" dirty="0">
                <a:solidFill>
                  <a:schemeClr val="hlink"/>
                </a:solidFill>
              </a:rPr>
              <a:t>单臀鳍是显性</a:t>
            </a:r>
            <a:r>
              <a:rPr lang="zh-CN" altLang="en-US" sz="2800" b="1" dirty="0">
                <a:solidFill>
                  <a:srgbClr val="000099"/>
                </a:solidFill>
              </a:rPr>
              <a:t>。</a:t>
            </a:r>
            <a:endParaRPr lang="zh-CN" altLang="en-US" sz="2800" b="1" dirty="0">
              <a:solidFill>
                <a:srgbClr val="00009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9314" name="Rectangle 2"/>
          <p:cNvSpPr>
            <a:spLocks noGrp="1"/>
          </p:cNvSpPr>
          <p:nvPr>
            <p:ph type="title"/>
          </p:nvPr>
        </p:nvSpPr>
        <p:spPr/>
        <p:txBody>
          <a:bodyPr vert="horz" wrap="square" lIns="91440" tIns="45720" rIns="91440" bIns="45720" anchor="b" anchorCtr="0"/>
          <a:p>
            <a:pPr eaLnBrk="1" hangingPunct="1"/>
            <a:r>
              <a:rPr lang="zh-CN" altLang="en-US" sz="3600" b="1" dirty="0"/>
              <a:t>（五）其他遗传</a:t>
            </a:r>
            <a:endParaRPr lang="zh-CN" altLang="en-US" sz="3600" b="1" dirty="0"/>
          </a:p>
        </p:txBody>
      </p:sp>
      <p:sp>
        <p:nvSpPr>
          <p:cNvPr id="269315" name="Rectangle 3"/>
          <p:cNvSpPr>
            <a:spLocks noGrp="1"/>
          </p:cNvSpPr>
          <p:nvPr>
            <p:ph idx="1"/>
          </p:nvPr>
        </p:nvSpPr>
        <p:spPr/>
        <p:txBody>
          <a:bodyPr vert="horz" wrap="square" lIns="91440" tIns="45720" rIns="91440" bIns="45720" anchor="t" anchorCtr="0"/>
          <a:p>
            <a:pPr eaLnBrk="1" hangingPunct="1">
              <a:lnSpc>
                <a:spcPct val="200000"/>
              </a:lnSpc>
              <a:buNone/>
            </a:pPr>
            <a:r>
              <a:rPr lang="en-US" altLang="zh-CN" dirty="0">
                <a:solidFill>
                  <a:srgbClr val="000099"/>
                </a:solidFill>
              </a:rPr>
              <a:t>1.  </a:t>
            </a:r>
            <a:r>
              <a:rPr lang="zh-CN" altLang="en-US" b="1" dirty="0">
                <a:solidFill>
                  <a:srgbClr val="000099"/>
                </a:solidFill>
              </a:rPr>
              <a:t>狮头和高头对平头皆为显性，</a:t>
            </a:r>
            <a:endParaRPr lang="zh-CN" altLang="en-US" b="1" dirty="0">
              <a:solidFill>
                <a:srgbClr val="000099"/>
              </a:solidFill>
            </a:endParaRPr>
          </a:p>
          <a:p>
            <a:pPr eaLnBrk="1" hangingPunct="1">
              <a:lnSpc>
                <a:spcPct val="200000"/>
              </a:lnSpc>
              <a:buNone/>
            </a:pPr>
            <a:r>
              <a:rPr lang="en-US" altLang="zh-CN" b="1" dirty="0">
                <a:solidFill>
                  <a:srgbClr val="000099"/>
                </a:solidFill>
              </a:rPr>
              <a:t>2.  </a:t>
            </a:r>
            <a:r>
              <a:rPr lang="zh-CN" altLang="en-US" b="1" dirty="0">
                <a:solidFill>
                  <a:srgbClr val="000099"/>
                </a:solidFill>
              </a:rPr>
              <a:t>绒球对正常隔膜为隐性。</a:t>
            </a:r>
            <a:endParaRPr lang="zh-CN" altLang="en-US" b="1" dirty="0">
              <a:solidFill>
                <a:srgbClr val="00009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0338" name="Rectangle 2"/>
          <p:cNvSpPr>
            <a:spLocks noGrp="1"/>
          </p:cNvSpPr>
          <p:nvPr>
            <p:ph type="title"/>
          </p:nvPr>
        </p:nvSpPr>
        <p:spPr/>
        <p:txBody>
          <a:bodyPr vert="horz" wrap="square" lIns="91440" tIns="45720" rIns="91440" bIns="45720" anchor="b" anchorCtr="0"/>
          <a:p>
            <a:pPr eaLnBrk="1" hangingPunct="1"/>
            <a:r>
              <a:rPr lang="zh-CN" altLang="en-US" sz="3600" b="1" dirty="0"/>
              <a:t>二 、金鱼的育种</a:t>
            </a:r>
            <a:endParaRPr lang="zh-CN" altLang="en-US" sz="3600" b="1" dirty="0"/>
          </a:p>
        </p:txBody>
      </p:sp>
      <p:sp>
        <p:nvSpPr>
          <p:cNvPr id="270339" name="Rectangle 3"/>
          <p:cNvSpPr>
            <a:spLocks noGrp="1"/>
          </p:cNvSpPr>
          <p:nvPr>
            <p:ph idx="1"/>
          </p:nvPr>
        </p:nvSpPr>
        <p:spPr>
          <a:xfrm>
            <a:off x="533400" y="2057375"/>
            <a:ext cx="10972800" cy="4445519"/>
          </a:xfrm>
        </p:spPr>
        <p:txBody>
          <a:bodyPr vert="horz" wrap="square" lIns="91440" tIns="45720" rIns="91440" bIns="45720" anchor="t" anchorCtr="0"/>
          <a:p>
            <a:pPr eaLnBrk="1" hangingPunct="1">
              <a:lnSpc>
                <a:spcPct val="150000"/>
              </a:lnSpc>
              <a:buNone/>
            </a:pPr>
            <a:r>
              <a:rPr lang="en-US" altLang="zh-CN" sz="2400" dirty="0"/>
              <a:t>    </a:t>
            </a:r>
            <a:r>
              <a:rPr lang="zh-CN" altLang="en-US" sz="2400" b="1" dirty="0">
                <a:solidFill>
                  <a:schemeClr val="hlink"/>
                </a:solidFill>
              </a:rPr>
              <a:t>育种的目的：</a:t>
            </a:r>
            <a:r>
              <a:rPr lang="zh-CN" altLang="en-US" sz="2400" b="1" dirty="0">
                <a:solidFill>
                  <a:srgbClr val="000099"/>
                </a:solidFill>
              </a:rPr>
              <a:t>如何改良老品种、培育新品种</a:t>
            </a:r>
            <a:endParaRPr lang="zh-CN" altLang="en-US" sz="2400" b="1" dirty="0">
              <a:solidFill>
                <a:srgbClr val="000099"/>
              </a:solidFill>
            </a:endParaRPr>
          </a:p>
          <a:p>
            <a:pPr eaLnBrk="1" hangingPunct="1">
              <a:lnSpc>
                <a:spcPct val="150000"/>
              </a:lnSpc>
              <a:buNone/>
            </a:pPr>
            <a:r>
              <a:rPr lang="zh-CN" altLang="en-US" sz="2400" b="1" dirty="0">
                <a:solidFill>
                  <a:srgbClr val="000099"/>
                </a:solidFill>
              </a:rPr>
              <a:t>    </a:t>
            </a:r>
            <a:r>
              <a:rPr lang="zh-CN" altLang="en-US" sz="2400" b="1" dirty="0">
                <a:solidFill>
                  <a:schemeClr val="hlink"/>
                </a:solidFill>
              </a:rPr>
              <a:t>新品种的途径</a:t>
            </a:r>
            <a:r>
              <a:rPr lang="zh-CN" altLang="en-US" sz="2400" b="1" dirty="0">
                <a:solidFill>
                  <a:srgbClr val="000099"/>
                </a:solidFill>
              </a:rPr>
              <a:t>：选择育种、杂交育种以及生物技术育种 </a:t>
            </a:r>
            <a:endParaRPr lang="zh-CN" altLang="en-US" sz="2400" dirty="0">
              <a:solidFill>
                <a:srgbClr val="00009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1362" name="Rectangle 4"/>
          <p:cNvSpPr>
            <a:spLocks noGrp="1"/>
          </p:cNvSpPr>
          <p:nvPr>
            <p:ph type="title"/>
          </p:nvPr>
        </p:nvSpPr>
        <p:spPr>
          <a:xfrm>
            <a:off x="533685" y="533199"/>
            <a:ext cx="10972800" cy="1143000"/>
          </a:xfrm>
        </p:spPr>
        <p:txBody>
          <a:bodyPr vert="horz" wrap="square" lIns="91440" tIns="45720" rIns="91440" bIns="45720" anchor="b" anchorCtr="0"/>
          <a:p>
            <a:pPr eaLnBrk="1" hangingPunct="1"/>
            <a:r>
              <a:rPr lang="zh-CN" altLang="en-US" sz="3600" b="1" dirty="0"/>
              <a:t>（一）选择育种</a:t>
            </a:r>
            <a:endParaRPr lang="zh-CN" altLang="en-US" sz="3600" b="1" dirty="0"/>
          </a:p>
        </p:txBody>
      </p:sp>
      <p:sp>
        <p:nvSpPr>
          <p:cNvPr id="271363" name="Rectangle 5"/>
          <p:cNvSpPr>
            <a:spLocks noGrp="1"/>
          </p:cNvSpPr>
          <p:nvPr>
            <p:ph idx="1"/>
          </p:nvPr>
        </p:nvSpPr>
        <p:spPr/>
        <p:txBody>
          <a:bodyPr vert="horz" wrap="square" lIns="91440" tIns="45720" rIns="91440" bIns="45720" anchor="t" anchorCtr="0"/>
          <a:p>
            <a:pPr eaLnBrk="1" hangingPunct="1">
              <a:lnSpc>
                <a:spcPct val="150000"/>
              </a:lnSpc>
              <a:buNone/>
            </a:pPr>
            <a:r>
              <a:rPr lang="en-US" altLang="zh-CN" sz="2800" b="1" dirty="0">
                <a:solidFill>
                  <a:srgbClr val="000066"/>
                </a:solidFill>
              </a:rPr>
              <a:t>     </a:t>
            </a:r>
            <a:r>
              <a:rPr lang="zh-CN" altLang="en-US" sz="2800" b="1" dirty="0">
                <a:solidFill>
                  <a:srgbClr val="000066"/>
                </a:solidFill>
              </a:rPr>
              <a:t>选择育种是最基本的育种方法。</a:t>
            </a:r>
            <a:r>
              <a:rPr lang="zh-CN" altLang="en-US" sz="2800" b="1" dirty="0">
                <a:solidFill>
                  <a:schemeClr val="hlink"/>
                </a:solidFill>
              </a:rPr>
              <a:t>选择育种是人们利用生物固有的遗传性和变异性，选优汰劣，培育新品种。</a:t>
            </a:r>
            <a:r>
              <a:rPr lang="zh-CN" altLang="en-US" sz="2800" b="1" dirty="0">
                <a:solidFill>
                  <a:srgbClr val="000066"/>
                </a:solidFill>
              </a:rPr>
              <a:t>人工选择在金鱼品种的形成上起着重要的作用，金鱼的家化史就是选择育种的结果。</a:t>
            </a:r>
            <a:endParaRPr lang="zh-CN" altLang="en-US" sz="2800" b="1" dirty="0">
              <a:solidFill>
                <a:srgbClr val="000066"/>
              </a:solidFill>
            </a:endParaRPr>
          </a:p>
          <a:p>
            <a:pPr eaLnBrk="1" hangingPunct="1">
              <a:lnSpc>
                <a:spcPct val="150000"/>
              </a:lnSpc>
            </a:pPr>
            <a:endParaRPr lang="en-US" altLang="zh-CN" sz="2800" b="1" dirty="0">
              <a:solidFill>
                <a:srgbClr val="000066"/>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72386" name="Rectangle 3"/>
          <p:cNvSpPr>
            <a:spLocks noGrp="1"/>
          </p:cNvSpPr>
          <p:nvPr>
            <p:ph idx="1"/>
          </p:nvPr>
        </p:nvSpPr>
        <p:spPr/>
        <p:txBody>
          <a:bodyPr vert="horz" wrap="square" lIns="91440" tIns="45720" rIns="91440" bIns="45720" anchor="t" anchorCtr="0"/>
          <a:p>
            <a:pPr eaLnBrk="1" hangingPunct="1">
              <a:lnSpc>
                <a:spcPct val="135000"/>
              </a:lnSpc>
              <a:buNone/>
            </a:pPr>
            <a:r>
              <a:rPr lang="en-US" altLang="zh-CN" b="1" dirty="0">
                <a:solidFill>
                  <a:srgbClr val="000066"/>
                </a:solidFill>
              </a:rPr>
              <a:t>1</a:t>
            </a:r>
            <a:r>
              <a:rPr lang="zh-CN" altLang="en-US" b="1" dirty="0">
                <a:solidFill>
                  <a:srgbClr val="000066"/>
                </a:solidFill>
              </a:rPr>
              <a:t>．选择育种的一般原理</a:t>
            </a:r>
            <a:endParaRPr lang="zh-CN" altLang="en-US" b="1" dirty="0">
              <a:solidFill>
                <a:srgbClr val="000066"/>
              </a:solidFill>
            </a:endParaRPr>
          </a:p>
          <a:p>
            <a:pPr eaLnBrk="1" hangingPunct="1">
              <a:lnSpc>
                <a:spcPct val="135000"/>
              </a:lnSpc>
              <a:buNone/>
            </a:pPr>
            <a:r>
              <a:rPr lang="zh-CN" altLang="en-US" b="1" dirty="0">
                <a:solidFill>
                  <a:srgbClr val="000066"/>
                </a:solidFill>
              </a:rPr>
              <a:t>   变异是选择的基础，没有变异发生，就没有材料可供选择。而变异可以分为可遗传的变异和不遗传的变异两种。只有具有可遗传的变异，选择才起作用。</a:t>
            </a:r>
            <a:endParaRPr lang="zh-CN" altLang="en-US" b="1" dirty="0">
              <a:solidFill>
                <a:srgbClr val="00006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3410" name="Rectangle 2"/>
          <p:cNvSpPr>
            <a:spLocks noGrp="1"/>
          </p:cNvSpPr>
          <p:nvPr>
            <p:ph type="title"/>
          </p:nvPr>
        </p:nvSpPr>
        <p:spPr>
          <a:xfrm>
            <a:off x="533685" y="456999"/>
            <a:ext cx="10972800" cy="1143000"/>
          </a:xfrm>
        </p:spPr>
        <p:txBody>
          <a:bodyPr vert="horz" wrap="square" lIns="91440" tIns="45720" rIns="91440" bIns="45720" anchor="b" anchorCtr="0"/>
          <a:p>
            <a:pPr eaLnBrk="1" hangingPunct="1"/>
            <a:r>
              <a:rPr lang="en-US" altLang="zh-CN" sz="3200" b="1" dirty="0"/>
              <a:t>2</a:t>
            </a:r>
            <a:r>
              <a:rPr lang="zh-CN" altLang="en-US" sz="3200" b="1" dirty="0"/>
              <a:t>、选择的依据</a:t>
            </a:r>
            <a:endParaRPr lang="zh-CN" altLang="en-US" sz="3200" b="1" dirty="0"/>
          </a:p>
        </p:txBody>
      </p:sp>
      <p:sp>
        <p:nvSpPr>
          <p:cNvPr id="273411" name="Rectangle 3"/>
          <p:cNvSpPr>
            <a:spLocks noGrp="1"/>
          </p:cNvSpPr>
          <p:nvPr>
            <p:ph idx="1"/>
          </p:nvPr>
        </p:nvSpPr>
        <p:spPr/>
        <p:txBody>
          <a:bodyPr vert="horz" wrap="square" lIns="91440" tIns="45720" rIns="91440" bIns="45720" anchor="t" anchorCtr="0"/>
          <a:p>
            <a:pPr eaLnBrk="1" hangingPunct="1">
              <a:lnSpc>
                <a:spcPct val="140000"/>
              </a:lnSpc>
              <a:buNone/>
            </a:pPr>
            <a:r>
              <a:rPr lang="en-US" altLang="zh-CN" dirty="0">
                <a:solidFill>
                  <a:srgbClr val="333333"/>
                </a:solidFill>
              </a:rPr>
              <a:t>      </a:t>
            </a:r>
            <a:r>
              <a:rPr lang="zh-CN" altLang="en-US" sz="2800" b="1" dirty="0">
                <a:solidFill>
                  <a:srgbClr val="000066"/>
                </a:solidFill>
              </a:rPr>
              <a:t>在选择过程中，按理说</a:t>
            </a:r>
            <a:r>
              <a:rPr lang="zh-CN" altLang="en-US" sz="2800" b="1" dirty="0">
                <a:solidFill>
                  <a:srgbClr val="000066"/>
                </a:solidFill>
                <a:latin typeface="宋体" panose="02010600030101010101" pitchFamily="2" charset="-122"/>
              </a:rPr>
              <a:t>根据基因型选择才能收到好的效果，获得可遗传的变异。但</a:t>
            </a:r>
            <a:r>
              <a:rPr lang="zh-CN" altLang="en-US" sz="2800" b="1" dirty="0">
                <a:solidFill>
                  <a:srgbClr val="000066"/>
                </a:solidFill>
                <a:cs typeface="Tahoma" panose="020B0604030504040204" pitchFamily="34" charset="0"/>
              </a:rPr>
              <a:t>基因型是看不见的，</a:t>
            </a:r>
            <a:r>
              <a:rPr lang="zh-CN" altLang="en-US" sz="2800" b="1" dirty="0">
                <a:solidFill>
                  <a:srgbClr val="000066"/>
                </a:solidFill>
              </a:rPr>
              <a:t>因此，</a:t>
            </a:r>
            <a:r>
              <a:rPr lang="zh-CN" altLang="en-US" sz="2800" b="1" dirty="0">
                <a:solidFill>
                  <a:srgbClr val="000066"/>
                </a:solidFill>
                <a:cs typeface="Tahoma" panose="020B0604030504040204" pitchFamily="34" charset="0"/>
              </a:rPr>
              <a:t>必须通过</a:t>
            </a:r>
            <a:r>
              <a:rPr lang="zh-CN" altLang="en-US" sz="2800" b="1" dirty="0">
                <a:solidFill>
                  <a:schemeClr val="hlink"/>
                </a:solidFill>
                <a:cs typeface="Tahoma" panose="020B0604030504040204" pitchFamily="34" charset="0"/>
              </a:rPr>
              <a:t>表现型</a:t>
            </a:r>
            <a:r>
              <a:rPr lang="zh-CN" altLang="en-US" sz="2800" b="1" dirty="0">
                <a:solidFill>
                  <a:srgbClr val="000066"/>
                </a:solidFill>
                <a:cs typeface="Tahoma" panose="020B0604030504040204" pitchFamily="34" charset="0"/>
              </a:rPr>
              <a:t>去认识判断</a:t>
            </a:r>
            <a:r>
              <a:rPr lang="zh-CN" altLang="en-US" sz="2800" b="1" dirty="0">
                <a:solidFill>
                  <a:srgbClr val="000066"/>
                </a:solidFill>
              </a:rPr>
              <a:t>。</a:t>
            </a:r>
            <a:endParaRPr lang="zh-CN" altLang="en-US" sz="2800" b="1" dirty="0">
              <a:solidFill>
                <a:srgbClr val="0000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02" name="Rectangle 2"/>
          <p:cNvSpPr>
            <a:spLocks noGrp="1"/>
          </p:cNvSpPr>
          <p:nvPr>
            <p:ph type="title"/>
          </p:nvPr>
        </p:nvSpPr>
        <p:spPr>
          <a:xfrm>
            <a:off x="533685" y="456999"/>
            <a:ext cx="10972800" cy="1143000"/>
          </a:xfrm>
        </p:spPr>
        <p:txBody>
          <a:bodyPr vert="horz" wrap="square" lIns="91440" tIns="45720" rIns="91440" bIns="45720" anchor="b" anchorCtr="0"/>
          <a:p>
            <a:pPr eaLnBrk="1" hangingPunct="1"/>
            <a:r>
              <a:rPr lang="zh-CN" altLang="en-US" sz="3600" b="1" dirty="0">
                <a:solidFill>
                  <a:srgbClr val="FF0000"/>
                </a:solidFill>
              </a:rPr>
              <a:t>第四节   金鱼的遗传和育种</a:t>
            </a:r>
            <a:endParaRPr lang="zh-CN" altLang="en-US" sz="3600" b="1" dirty="0">
              <a:solidFill>
                <a:srgbClr val="FF0000"/>
              </a:solidFill>
            </a:endParaRPr>
          </a:p>
        </p:txBody>
      </p:sp>
      <p:sp>
        <p:nvSpPr>
          <p:cNvPr id="256003" name="Rectangle 3"/>
          <p:cNvSpPr>
            <a:spLocks noGrp="1"/>
          </p:cNvSpPr>
          <p:nvPr>
            <p:ph idx="1"/>
          </p:nvPr>
        </p:nvSpPr>
        <p:spPr/>
        <p:txBody>
          <a:bodyPr vert="horz" wrap="square" lIns="91440" tIns="45720" rIns="91440" bIns="45720" anchor="t" anchorCtr="0"/>
          <a:p>
            <a:pPr eaLnBrk="1" hangingPunct="1">
              <a:lnSpc>
                <a:spcPct val="130000"/>
              </a:lnSpc>
              <a:buNone/>
            </a:pPr>
            <a:r>
              <a:rPr lang="en-US" altLang="zh-CN" sz="2800" b="1" dirty="0">
                <a:solidFill>
                  <a:schemeClr val="hlink"/>
                </a:solidFill>
                <a:latin typeface="宋体" panose="02010600030101010101" pitchFamily="2" charset="-122"/>
              </a:rPr>
              <a:t>  </a:t>
            </a:r>
            <a:r>
              <a:rPr lang="zh-CN" altLang="en-US" sz="2800" b="1" dirty="0">
                <a:solidFill>
                  <a:schemeClr val="hlink"/>
                </a:solidFill>
                <a:latin typeface="宋体" panose="02010600030101010101" pitchFamily="2" charset="-122"/>
              </a:rPr>
              <a:t>养殖观赏鱼的期望：</a:t>
            </a:r>
            <a:endParaRPr lang="zh-CN" altLang="en-US" sz="2800" b="1" dirty="0">
              <a:solidFill>
                <a:schemeClr val="hlink"/>
              </a:solidFill>
              <a:latin typeface="宋体" panose="02010600030101010101" pitchFamily="2" charset="-122"/>
            </a:endParaRPr>
          </a:p>
          <a:p>
            <a:pPr eaLnBrk="1" hangingPunct="1">
              <a:lnSpc>
                <a:spcPct val="130000"/>
              </a:lnSpc>
              <a:buFont typeface="Wingdings" panose="05000000000000000000" pitchFamily="2" charset="2"/>
              <a:buChar char="Ø"/>
            </a:pPr>
            <a:r>
              <a:rPr lang="zh-CN" altLang="en-US" sz="2400" b="1" dirty="0">
                <a:solidFill>
                  <a:srgbClr val="000066"/>
                </a:solidFill>
                <a:latin typeface="宋体" panose="02010600030101010101" pitchFamily="2" charset="-122"/>
              </a:rPr>
              <a:t>  将观赏价值高的性状（名贵品种）能够保留、传递下去</a:t>
            </a:r>
            <a:endParaRPr lang="zh-CN" altLang="en-US" sz="2400" b="1" dirty="0">
              <a:solidFill>
                <a:srgbClr val="000066"/>
              </a:solidFill>
              <a:latin typeface="宋体" panose="02010600030101010101" pitchFamily="2" charset="-122"/>
            </a:endParaRPr>
          </a:p>
          <a:p>
            <a:pPr eaLnBrk="1" hangingPunct="1">
              <a:lnSpc>
                <a:spcPct val="130000"/>
              </a:lnSpc>
              <a:buFont typeface="Wingdings" panose="05000000000000000000" pitchFamily="2" charset="2"/>
              <a:buChar char="Ø"/>
            </a:pPr>
            <a:r>
              <a:rPr lang="zh-CN" altLang="en-US" sz="2400" b="1" dirty="0">
                <a:solidFill>
                  <a:srgbClr val="000066"/>
                </a:solidFill>
                <a:latin typeface="宋体" panose="02010600030101010101" pitchFamily="2" charset="-122"/>
              </a:rPr>
              <a:t>  培育新的观赏特征的品种</a:t>
            </a:r>
            <a:endParaRPr lang="zh-CN" altLang="en-US" sz="2400" b="1" dirty="0">
              <a:solidFill>
                <a:srgbClr val="000066"/>
              </a:solidFill>
              <a:latin typeface="宋体" panose="02010600030101010101" pitchFamily="2" charset="-122"/>
            </a:endParaRPr>
          </a:p>
          <a:p>
            <a:pPr eaLnBrk="1" hangingPunct="1">
              <a:lnSpc>
                <a:spcPct val="130000"/>
              </a:lnSpc>
              <a:buNone/>
            </a:pPr>
            <a:r>
              <a:rPr lang="zh-CN" altLang="en-US" sz="2400" b="1" dirty="0">
                <a:solidFill>
                  <a:srgbClr val="000066"/>
                </a:solidFill>
                <a:latin typeface="宋体" panose="02010600030101010101" pitchFamily="2" charset="-122"/>
              </a:rPr>
              <a:t>  </a:t>
            </a:r>
            <a:r>
              <a:rPr lang="zh-CN" altLang="en-US" sz="2400" b="1" dirty="0">
                <a:solidFill>
                  <a:srgbClr val="006600"/>
                </a:solidFill>
                <a:latin typeface="宋体" panose="02010600030101010101" pitchFamily="2" charset="-122"/>
              </a:rPr>
              <a:t>这种优良性状在后代中的传递就是生物的遗传在起作用；而通过对遗传知识的应用对性状的遗传进行控制，就是育种</a:t>
            </a:r>
            <a:r>
              <a:rPr lang="zh-CN" altLang="en-US" sz="2400" dirty="0">
                <a:solidFill>
                  <a:srgbClr val="006600"/>
                </a:solidFill>
                <a:latin typeface="宋体" panose="02010600030101010101" pitchFamily="2" charset="-122"/>
              </a:rPr>
              <a:t>。而</a:t>
            </a:r>
            <a:r>
              <a:rPr lang="zh-CN" altLang="en-US" sz="2400" b="1" dirty="0">
                <a:solidFill>
                  <a:schemeClr val="hlink"/>
                </a:solidFill>
                <a:latin typeface="宋体" panose="02010600030101010101" pitchFamily="2" charset="-122"/>
              </a:rPr>
              <a:t>要培育理想的金鱼品种就需要了解金鱼各种观赏性状的遗传机制。</a:t>
            </a:r>
            <a:endParaRPr lang="zh-CN" altLang="en-US" sz="2400" b="1" dirty="0">
              <a:solidFill>
                <a:srgbClr val="006600"/>
              </a:solidFill>
              <a:latin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4434" name="Rectangle 2"/>
          <p:cNvSpPr>
            <a:spLocks noGrp="1"/>
          </p:cNvSpPr>
          <p:nvPr>
            <p:ph type="title"/>
          </p:nvPr>
        </p:nvSpPr>
        <p:spPr/>
        <p:txBody>
          <a:bodyPr vert="horz" wrap="square" lIns="91440" tIns="45720" rIns="91440" bIns="45720" anchor="b" anchorCtr="0"/>
          <a:p>
            <a:pPr eaLnBrk="1" hangingPunct="1"/>
            <a:r>
              <a:rPr lang="en-US" altLang="zh-CN" sz="3600" b="1" dirty="0"/>
              <a:t>3</a:t>
            </a:r>
            <a:r>
              <a:rPr lang="zh-CN" altLang="en-US" sz="3600" b="1" dirty="0"/>
              <a:t>、选择的要求</a:t>
            </a:r>
            <a:endParaRPr lang="zh-CN" altLang="en-US" sz="3600" b="1" dirty="0"/>
          </a:p>
        </p:txBody>
      </p:sp>
      <p:sp>
        <p:nvSpPr>
          <p:cNvPr id="274435" name="Rectangle 3"/>
          <p:cNvSpPr>
            <a:spLocks noGrp="1"/>
          </p:cNvSpPr>
          <p:nvPr>
            <p:ph idx="1"/>
          </p:nvPr>
        </p:nvSpPr>
        <p:spPr/>
        <p:txBody>
          <a:bodyPr vert="horz" wrap="square" lIns="91440" tIns="45720" rIns="91440" bIns="45720" anchor="t" anchorCtr="0"/>
          <a:p>
            <a:pPr eaLnBrk="1" hangingPunct="1">
              <a:lnSpc>
                <a:spcPct val="145000"/>
              </a:lnSpc>
              <a:buNone/>
            </a:pPr>
            <a:r>
              <a:rPr lang="zh-CN" altLang="en-US" sz="2800" b="1" dirty="0">
                <a:solidFill>
                  <a:srgbClr val="000066"/>
                </a:solidFill>
              </a:rPr>
              <a:t>（</a:t>
            </a:r>
            <a:r>
              <a:rPr lang="en-US" altLang="zh-CN" sz="2800" b="1" dirty="0">
                <a:solidFill>
                  <a:srgbClr val="000066"/>
                </a:solidFill>
              </a:rPr>
              <a:t>1</a:t>
            </a:r>
            <a:r>
              <a:rPr lang="zh-CN" altLang="en-US" sz="2800" b="1" dirty="0">
                <a:solidFill>
                  <a:srgbClr val="000066"/>
                </a:solidFill>
              </a:rPr>
              <a:t>）</a:t>
            </a:r>
            <a:r>
              <a:rPr lang="zh-CN" altLang="en-US" sz="2800" b="1" dirty="0">
                <a:solidFill>
                  <a:srgbClr val="000066"/>
                </a:solidFill>
                <a:cs typeface="Tahoma" panose="020B0604030504040204" pitchFamily="34" charset="0"/>
              </a:rPr>
              <a:t>定向选择</a:t>
            </a:r>
            <a:endParaRPr lang="zh-CN" altLang="en-US" sz="2800" b="1" dirty="0">
              <a:solidFill>
                <a:srgbClr val="000066"/>
              </a:solidFill>
              <a:cs typeface="Tahoma" panose="020B0604030504040204" pitchFamily="34" charset="0"/>
            </a:endParaRPr>
          </a:p>
          <a:p>
            <a:pPr eaLnBrk="1" hangingPunct="1">
              <a:lnSpc>
                <a:spcPct val="145000"/>
              </a:lnSpc>
              <a:buNone/>
            </a:pPr>
            <a:r>
              <a:rPr lang="zh-CN" altLang="en-US" sz="2800" b="1" dirty="0">
                <a:solidFill>
                  <a:srgbClr val="000066"/>
                </a:solidFill>
              </a:rPr>
              <a:t>   </a:t>
            </a:r>
            <a:r>
              <a:rPr lang="zh-CN" altLang="en-US" sz="2800" b="1" dirty="0">
                <a:solidFill>
                  <a:srgbClr val="000066"/>
                </a:solidFill>
                <a:cs typeface="Tahoma" panose="020B0604030504040204" pitchFamily="34" charset="0"/>
              </a:rPr>
              <a:t>就是按照理想的育种目标，在相传的世代中</a:t>
            </a:r>
            <a:r>
              <a:rPr lang="zh-CN" altLang="en-US" sz="2800" b="1" dirty="0">
                <a:solidFill>
                  <a:schemeClr val="hlink"/>
                </a:solidFill>
                <a:cs typeface="Tahoma" panose="020B0604030504040204" pitchFamily="34" charset="0"/>
              </a:rPr>
              <a:t>选择合意表现型的个体作亲本</a:t>
            </a:r>
            <a:r>
              <a:rPr lang="zh-CN" altLang="en-US" sz="2800" b="1" dirty="0">
                <a:solidFill>
                  <a:srgbClr val="000066"/>
                </a:solidFill>
                <a:cs typeface="Tahoma" panose="020B0604030504040204" pitchFamily="34" charset="0"/>
              </a:rPr>
              <a:t>，</a:t>
            </a:r>
            <a:r>
              <a:rPr lang="zh-CN" altLang="en-US" sz="2800" b="1" dirty="0">
                <a:solidFill>
                  <a:srgbClr val="000066"/>
                </a:solidFill>
              </a:rPr>
              <a:t>从而</a:t>
            </a:r>
            <a:r>
              <a:rPr lang="zh-CN" altLang="en-US" sz="2800" b="1" dirty="0">
                <a:solidFill>
                  <a:srgbClr val="000066"/>
                </a:solidFill>
                <a:cs typeface="Tahoma" panose="020B0604030504040204" pitchFamily="34" charset="0"/>
              </a:rPr>
              <a:t>使</a:t>
            </a:r>
            <a:r>
              <a:rPr lang="zh-CN" altLang="en-US" sz="2800" b="1" dirty="0">
                <a:solidFill>
                  <a:srgbClr val="000066"/>
                </a:solidFill>
              </a:rPr>
              <a:t>选择</a:t>
            </a:r>
            <a:r>
              <a:rPr lang="zh-CN" altLang="en-US" sz="2800" b="1" dirty="0">
                <a:solidFill>
                  <a:srgbClr val="000066"/>
                </a:solidFill>
                <a:cs typeface="Tahoma" panose="020B0604030504040204" pitchFamily="34" charset="0"/>
              </a:rPr>
              <a:t>的</a:t>
            </a:r>
            <a:r>
              <a:rPr lang="zh-CN" altLang="en-US" sz="2800" b="1" dirty="0">
                <a:solidFill>
                  <a:srgbClr val="000066"/>
                </a:solidFill>
              </a:rPr>
              <a:t>目标</a:t>
            </a:r>
            <a:r>
              <a:rPr lang="zh-CN" altLang="en-US" sz="2800" b="1" dirty="0">
                <a:solidFill>
                  <a:srgbClr val="000066"/>
                </a:solidFill>
                <a:cs typeface="Tahoma" panose="020B0604030504040204" pitchFamily="34" charset="0"/>
              </a:rPr>
              <a:t>在近交中</a:t>
            </a:r>
            <a:r>
              <a:rPr lang="zh-CN" altLang="en-US" sz="2800" b="1" dirty="0">
                <a:solidFill>
                  <a:srgbClr val="000066"/>
                </a:solidFill>
              </a:rPr>
              <a:t>产生纯合的</a:t>
            </a:r>
            <a:r>
              <a:rPr lang="zh-CN" altLang="en-US" sz="2800" b="1" dirty="0">
                <a:solidFill>
                  <a:srgbClr val="000066"/>
                </a:solidFill>
                <a:cs typeface="Tahoma" panose="020B0604030504040204" pitchFamily="34" charset="0"/>
              </a:rPr>
              <a:t>基因型，淘汰不合要求的基因型。</a:t>
            </a:r>
            <a:endParaRPr lang="zh-CN" altLang="en-US" sz="2800" b="1" dirty="0">
              <a:solidFill>
                <a:srgbClr val="000066"/>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75458" name="Rectangle 3"/>
          <p:cNvSpPr>
            <a:spLocks noGrp="1"/>
          </p:cNvSpPr>
          <p:nvPr>
            <p:ph idx="1"/>
          </p:nvPr>
        </p:nvSpPr>
        <p:spPr/>
        <p:txBody>
          <a:bodyPr vert="horz" wrap="square" lIns="91440" tIns="45720" rIns="91440" bIns="45720" anchor="t" anchorCtr="0"/>
          <a:p>
            <a:pPr eaLnBrk="1" hangingPunct="1">
              <a:lnSpc>
                <a:spcPct val="145000"/>
              </a:lnSpc>
              <a:buNone/>
            </a:pPr>
            <a:r>
              <a:rPr lang="en-US" altLang="zh-CN" sz="2800" dirty="0">
                <a:solidFill>
                  <a:srgbClr val="333333"/>
                </a:solidFill>
              </a:rPr>
              <a:t> </a:t>
            </a:r>
            <a:r>
              <a:rPr lang="zh-CN" altLang="en-US" sz="2800" b="1" dirty="0">
                <a:solidFill>
                  <a:srgbClr val="000066"/>
                </a:solidFill>
              </a:rPr>
              <a:t>（</a:t>
            </a:r>
            <a:r>
              <a:rPr lang="en-US" altLang="zh-CN" sz="2800" b="1" dirty="0">
                <a:solidFill>
                  <a:srgbClr val="000066"/>
                </a:solidFill>
              </a:rPr>
              <a:t>2</a:t>
            </a:r>
            <a:r>
              <a:rPr lang="zh-CN" altLang="en-US" sz="2800" b="1" dirty="0">
                <a:solidFill>
                  <a:srgbClr val="000066"/>
                </a:solidFill>
              </a:rPr>
              <a:t>）</a:t>
            </a:r>
            <a:r>
              <a:rPr lang="zh-CN" altLang="en-US" sz="2800" b="1" dirty="0">
                <a:solidFill>
                  <a:srgbClr val="000066"/>
                </a:solidFill>
                <a:cs typeface="Tahoma" panose="020B0604030504040204" pitchFamily="34" charset="0"/>
              </a:rPr>
              <a:t>近交</a:t>
            </a:r>
            <a:endParaRPr lang="zh-CN" altLang="en-US" sz="2800" b="1" dirty="0">
              <a:solidFill>
                <a:srgbClr val="000066"/>
              </a:solidFill>
              <a:cs typeface="Tahoma" panose="020B0604030504040204" pitchFamily="34" charset="0"/>
            </a:endParaRPr>
          </a:p>
          <a:p>
            <a:pPr eaLnBrk="1" hangingPunct="1">
              <a:lnSpc>
                <a:spcPct val="145000"/>
              </a:lnSpc>
              <a:buNone/>
            </a:pPr>
            <a:r>
              <a:rPr lang="zh-CN" altLang="en-US" sz="2800" b="1" dirty="0">
                <a:solidFill>
                  <a:srgbClr val="000066"/>
                </a:solidFill>
              </a:rPr>
              <a:t>    </a:t>
            </a:r>
            <a:r>
              <a:rPr lang="zh-CN" altLang="en-US" sz="2800" b="1" dirty="0">
                <a:solidFill>
                  <a:srgbClr val="000066"/>
                </a:solidFill>
                <a:cs typeface="Tahoma" panose="020B0604030504040204" pitchFamily="34" charset="0"/>
              </a:rPr>
              <a:t>可以</a:t>
            </a:r>
            <a:r>
              <a:rPr lang="zh-CN" altLang="en-US" sz="2800" b="1" dirty="0">
                <a:solidFill>
                  <a:schemeClr val="hlink"/>
                </a:solidFill>
                <a:cs typeface="Tahoma" panose="020B0604030504040204" pitchFamily="34" charset="0"/>
              </a:rPr>
              <a:t>使合意基因型尽快地纯合、固定，早日形成新品种</a:t>
            </a:r>
            <a:r>
              <a:rPr lang="zh-CN" altLang="en-US" sz="2800" b="1" dirty="0">
                <a:solidFill>
                  <a:srgbClr val="000066"/>
                </a:solidFill>
                <a:cs typeface="Tahoma" panose="020B0604030504040204" pitchFamily="34" charset="0"/>
              </a:rPr>
              <a:t>。所以，近交是走向选择所需的最好交配方式。近交的极端形式是自交或同胞交配。</a:t>
            </a:r>
            <a:endParaRPr lang="zh-CN" altLang="en-US" sz="2800" b="1" dirty="0">
              <a:solidFill>
                <a:srgbClr val="000066"/>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82" name="Rectangle 2"/>
          <p:cNvSpPr>
            <a:spLocks noGrp="1"/>
          </p:cNvSpPr>
          <p:nvPr>
            <p:ph type="title"/>
          </p:nvPr>
        </p:nvSpPr>
        <p:spPr/>
        <p:txBody>
          <a:bodyPr vert="horz" wrap="square" lIns="91440" tIns="45720" rIns="91440" bIns="45720" anchor="b" anchorCtr="0"/>
          <a:p>
            <a:pPr eaLnBrk="1" hangingPunct="1"/>
            <a:r>
              <a:rPr lang="en-US" altLang="zh-CN" sz="3600" b="1" dirty="0">
                <a:solidFill>
                  <a:srgbClr val="000066"/>
                </a:solidFill>
                <a:latin typeface="宋体" panose="02010600030101010101" pitchFamily="2" charset="-122"/>
              </a:rPr>
              <a:t>4</a:t>
            </a:r>
            <a:r>
              <a:rPr lang="zh-CN" altLang="en-US" sz="3600" b="1" dirty="0">
                <a:solidFill>
                  <a:srgbClr val="000066"/>
                </a:solidFill>
                <a:latin typeface="宋体" panose="02010600030101010101" pitchFamily="2" charset="-122"/>
              </a:rPr>
              <a:t>、选择的方法</a:t>
            </a:r>
            <a:r>
              <a:rPr lang="zh-CN" altLang="en-US" dirty="0">
                <a:solidFill>
                  <a:srgbClr val="333333"/>
                </a:solidFill>
                <a:cs typeface="Tahoma" panose="020B0604030504040204" pitchFamily="34" charset="0"/>
              </a:rPr>
              <a:t> </a:t>
            </a:r>
            <a:endParaRPr lang="zh-CN" altLang="en-US" dirty="0">
              <a:latin typeface="宋体" panose="02010600030101010101" pitchFamily="2" charset="-122"/>
            </a:endParaRPr>
          </a:p>
        </p:txBody>
      </p:sp>
      <p:sp>
        <p:nvSpPr>
          <p:cNvPr id="276483" name="Rectangle 3"/>
          <p:cNvSpPr>
            <a:spLocks noGrp="1"/>
          </p:cNvSpPr>
          <p:nvPr>
            <p:ph idx="1"/>
          </p:nvPr>
        </p:nvSpPr>
        <p:spPr/>
        <p:txBody>
          <a:bodyPr vert="horz" wrap="square" lIns="91440" tIns="45720" rIns="91440" bIns="45720" anchor="t" anchorCtr="0"/>
          <a:p>
            <a:pPr eaLnBrk="1" hangingPunct="1">
              <a:lnSpc>
                <a:spcPct val="140000"/>
              </a:lnSpc>
              <a:buNone/>
            </a:pPr>
            <a:r>
              <a:rPr lang="zh-CN" altLang="en-US" sz="2400" b="1" dirty="0">
                <a:solidFill>
                  <a:srgbClr val="000066"/>
                </a:solidFill>
                <a:cs typeface="Tahoma" panose="020B0604030504040204" pitchFamily="34" charset="0"/>
              </a:rPr>
              <a:t>（</a:t>
            </a:r>
            <a:r>
              <a:rPr lang="en-US" altLang="zh-CN" sz="2400" b="1" dirty="0">
                <a:solidFill>
                  <a:srgbClr val="000066"/>
                </a:solidFill>
                <a:cs typeface="Tahoma" panose="020B0604030504040204" pitchFamily="34" charset="0"/>
              </a:rPr>
              <a:t>1</a:t>
            </a:r>
            <a:r>
              <a:rPr lang="zh-CN" altLang="en-US" sz="2400" b="1" dirty="0">
                <a:solidFill>
                  <a:srgbClr val="000066"/>
                </a:solidFill>
                <a:cs typeface="Tahoma" panose="020B0604030504040204" pitchFamily="34" charset="0"/>
              </a:rPr>
              <a:t>）个体选择</a:t>
            </a:r>
            <a:endParaRPr lang="zh-CN" altLang="en-US" sz="2400" b="1" dirty="0">
              <a:solidFill>
                <a:srgbClr val="000066"/>
              </a:solidFill>
              <a:cs typeface="Tahoma" panose="020B0604030504040204" pitchFamily="34" charset="0"/>
            </a:endParaRPr>
          </a:p>
          <a:p>
            <a:pPr eaLnBrk="1" hangingPunct="1">
              <a:lnSpc>
                <a:spcPct val="140000"/>
              </a:lnSpc>
              <a:buNone/>
            </a:pPr>
            <a:r>
              <a:rPr lang="zh-CN" altLang="en-US" sz="2400" b="1" dirty="0">
                <a:solidFill>
                  <a:srgbClr val="000066"/>
                </a:solidFill>
              </a:rPr>
              <a:t> </a:t>
            </a:r>
            <a:r>
              <a:rPr lang="zh-CN" altLang="en-US" sz="2400" b="1" dirty="0">
                <a:solidFill>
                  <a:schemeClr val="hlink"/>
                </a:solidFill>
                <a:cs typeface="Tahoma" panose="020B0604030504040204" pitchFamily="34" charset="0"/>
              </a:rPr>
              <a:t>以个体的表型为依据的选择称为个体选择。</a:t>
            </a:r>
            <a:r>
              <a:rPr lang="zh-CN" altLang="en-US" sz="2400" b="1" dirty="0">
                <a:solidFill>
                  <a:srgbClr val="000066"/>
                </a:solidFill>
                <a:cs typeface="Tahoma" panose="020B0604030504040204" pitchFamily="34" charset="0"/>
              </a:rPr>
              <a:t>此方法是在混合群体中进行，将入选的个体混养在一起，任其交配，繁殖子</a:t>
            </a:r>
            <a:r>
              <a:rPr lang="en-US" altLang="zh-CN" sz="2400" b="1" dirty="0">
                <a:solidFill>
                  <a:srgbClr val="000066"/>
                </a:solidFill>
                <a:cs typeface="Tahoma" panose="020B0604030504040204" pitchFamily="34" charset="0"/>
              </a:rPr>
              <a:t>I</a:t>
            </a:r>
            <a:r>
              <a:rPr lang="zh-CN" altLang="en-US" sz="2400" b="1" dirty="0">
                <a:solidFill>
                  <a:srgbClr val="000066"/>
                </a:solidFill>
                <a:cs typeface="Tahoma" panose="020B0604030504040204" pitchFamily="34" charset="0"/>
              </a:rPr>
              <a:t>代，再从后代中选择表型好的个体繁衍子</a:t>
            </a:r>
            <a:r>
              <a:rPr lang="en-US" altLang="zh-CN" sz="2400" b="1" dirty="0">
                <a:solidFill>
                  <a:srgbClr val="000066"/>
                </a:solidFill>
                <a:cs typeface="Tahoma" panose="020B0604030504040204" pitchFamily="34" charset="0"/>
              </a:rPr>
              <a:t>2</a:t>
            </a:r>
            <a:r>
              <a:rPr lang="zh-CN" altLang="en-US" sz="2400" b="1" dirty="0">
                <a:solidFill>
                  <a:srgbClr val="000066"/>
                </a:solidFill>
                <a:cs typeface="Tahoma" panose="020B0604030504040204" pitchFamily="34" charset="0"/>
              </a:rPr>
              <a:t>代，如此反复进行选择，直至形成新品种。金鱼的繁育大都采用此方法。</a:t>
            </a:r>
            <a:endParaRPr lang="zh-CN" altLang="en-US" sz="2400" b="1" dirty="0">
              <a:solidFill>
                <a:srgbClr val="000066"/>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7506" name="Rectangle 2"/>
          <p:cNvSpPr>
            <a:spLocks noGrp="1"/>
          </p:cNvSpPr>
          <p:nvPr>
            <p:ph type="title"/>
          </p:nvPr>
        </p:nvSpPr>
        <p:spPr/>
        <p:txBody>
          <a:bodyPr vert="horz" wrap="square" lIns="91440" tIns="45720" rIns="91440" bIns="45720" anchor="b" anchorCtr="0"/>
          <a:p>
            <a:pPr eaLnBrk="1" hangingPunct="1"/>
            <a:r>
              <a:rPr lang="zh-CN" altLang="en-US" sz="3200" b="1" dirty="0">
                <a:solidFill>
                  <a:srgbClr val="000066"/>
                </a:solidFill>
                <a:latin typeface="宋体" panose="02010600030101010101" pitchFamily="2" charset="-122"/>
              </a:rPr>
              <a:t>（</a:t>
            </a:r>
            <a:r>
              <a:rPr lang="en-US" altLang="zh-CN" sz="3200" b="1" dirty="0">
                <a:solidFill>
                  <a:srgbClr val="000066"/>
                </a:solidFill>
                <a:latin typeface="宋体" panose="02010600030101010101" pitchFamily="2" charset="-122"/>
              </a:rPr>
              <a:t>2</a:t>
            </a:r>
            <a:r>
              <a:rPr lang="zh-CN" altLang="en-US" sz="3200" b="1" dirty="0">
                <a:solidFill>
                  <a:srgbClr val="000066"/>
                </a:solidFill>
                <a:latin typeface="宋体" panose="02010600030101010101" pitchFamily="2" charset="-122"/>
              </a:rPr>
              <a:t>）家系选择</a:t>
            </a:r>
            <a:endParaRPr lang="zh-CN" altLang="en-US" sz="3200" b="1" dirty="0">
              <a:solidFill>
                <a:srgbClr val="000066"/>
              </a:solidFill>
              <a:latin typeface="宋体" panose="02010600030101010101" pitchFamily="2" charset="-122"/>
            </a:endParaRPr>
          </a:p>
        </p:txBody>
      </p:sp>
      <p:sp>
        <p:nvSpPr>
          <p:cNvPr id="277507" name="Rectangle 3"/>
          <p:cNvSpPr>
            <a:spLocks noGrp="1"/>
          </p:cNvSpPr>
          <p:nvPr>
            <p:ph idx="1"/>
          </p:nvPr>
        </p:nvSpPr>
        <p:spPr/>
        <p:txBody>
          <a:bodyPr vert="horz" wrap="square" lIns="91440" tIns="45720" rIns="91440" bIns="45720" anchor="t" anchorCtr="0"/>
          <a:p>
            <a:pPr eaLnBrk="1" hangingPunct="1">
              <a:lnSpc>
                <a:spcPct val="140000"/>
              </a:lnSpc>
              <a:buNone/>
            </a:pPr>
            <a:r>
              <a:rPr lang="en-US" altLang="zh-CN" dirty="0">
                <a:solidFill>
                  <a:srgbClr val="333333"/>
                </a:solidFill>
                <a:latin typeface="宋体" panose="02010600030101010101" pitchFamily="2" charset="-122"/>
              </a:rPr>
              <a:t> </a:t>
            </a:r>
            <a:r>
              <a:rPr lang="zh-CN" altLang="en-US" sz="2400" b="1" dirty="0">
                <a:solidFill>
                  <a:schemeClr val="hlink"/>
                </a:solidFill>
                <a:latin typeface="宋体" panose="02010600030101010101" pitchFamily="2" charset="-122"/>
              </a:rPr>
              <a:t>家系是指共同亲本繁衍下来的类群</a:t>
            </a:r>
            <a:r>
              <a:rPr lang="zh-CN" altLang="en-US" sz="2400" b="1" dirty="0">
                <a:solidFill>
                  <a:srgbClr val="000066"/>
                </a:solidFill>
                <a:latin typeface="宋体" panose="02010600030101010101" pitchFamily="2" charset="-122"/>
              </a:rPr>
              <a:t>。</a:t>
            </a:r>
            <a:r>
              <a:rPr lang="zh-CN" altLang="en-US" sz="2400" b="1" dirty="0">
                <a:solidFill>
                  <a:srgbClr val="006600"/>
                </a:solidFill>
                <a:latin typeface="宋体" panose="02010600030101010101" pitchFamily="2" charset="-122"/>
              </a:rPr>
              <a:t>家系选择是指以家系为单位进行的选择育种，不是以家系的个别个体。</a:t>
            </a:r>
            <a:r>
              <a:rPr lang="zh-CN" altLang="en-US" sz="2400" b="1" dirty="0">
                <a:solidFill>
                  <a:schemeClr val="hlink"/>
                </a:solidFill>
                <a:latin typeface="宋体" panose="02010600030101010101" pitchFamily="2" charset="-122"/>
              </a:rPr>
              <a:t>家系选择所保留的是生产性能最好的家系</a:t>
            </a:r>
            <a:r>
              <a:rPr lang="zh-CN" altLang="en-US" sz="2400" b="1" dirty="0">
                <a:solidFill>
                  <a:srgbClr val="000066"/>
                </a:solidFill>
                <a:latin typeface="宋体" panose="02010600030101010101" pitchFamily="2" charset="-122"/>
              </a:rPr>
              <a:t>。</a:t>
            </a:r>
            <a:endParaRPr lang="zh-CN" altLang="en-US" sz="2400" b="1" dirty="0">
              <a:solidFill>
                <a:srgbClr val="000066"/>
              </a:solidFill>
              <a:latin typeface="宋体" panose="02010600030101010101" pitchFamily="2" charset="-122"/>
            </a:endParaRPr>
          </a:p>
          <a:p>
            <a:pPr eaLnBrk="1" hangingPunct="1">
              <a:lnSpc>
                <a:spcPct val="140000"/>
              </a:lnSpc>
              <a:buNone/>
            </a:pPr>
            <a:r>
              <a:rPr lang="zh-CN" altLang="en-US" sz="2400" b="1" dirty="0">
                <a:solidFill>
                  <a:srgbClr val="000066"/>
                </a:solidFill>
                <a:latin typeface="宋体" panose="02010600030101010101" pitchFamily="2" charset="-122"/>
              </a:rPr>
              <a:t>  家系的类型：全同胞或半同胞家系</a:t>
            </a:r>
            <a:endParaRPr lang="zh-CN" altLang="en-US" sz="2400" b="1" dirty="0">
              <a:solidFill>
                <a:srgbClr val="000066"/>
              </a:solidFill>
              <a:latin typeface="宋体" panose="02010600030101010101" pitchFamily="2" charset="-122"/>
            </a:endParaRPr>
          </a:p>
          <a:p>
            <a:pPr eaLnBrk="1" hangingPunct="1">
              <a:lnSpc>
                <a:spcPct val="140000"/>
              </a:lnSpc>
              <a:buFont typeface="Wingdings" panose="05000000000000000000" pitchFamily="2" charset="2"/>
              <a:buChar char="Ø"/>
            </a:pPr>
            <a:r>
              <a:rPr lang="zh-CN" altLang="en-US" sz="2400" b="1" dirty="0">
                <a:solidFill>
                  <a:srgbClr val="000066"/>
                </a:solidFill>
                <a:latin typeface="宋体" panose="02010600030101010101" pitchFamily="2" charset="-122"/>
              </a:rPr>
              <a:t>  全同胞家系是由同父同母所繁衍的若干家系</a:t>
            </a:r>
            <a:endParaRPr lang="zh-CN" altLang="en-US" sz="2400" b="1" dirty="0">
              <a:solidFill>
                <a:srgbClr val="000066"/>
              </a:solidFill>
              <a:latin typeface="宋体" panose="02010600030101010101" pitchFamily="2" charset="-122"/>
            </a:endParaRPr>
          </a:p>
          <a:p>
            <a:pPr eaLnBrk="1" hangingPunct="1">
              <a:lnSpc>
                <a:spcPct val="140000"/>
              </a:lnSpc>
              <a:buFont typeface="Wingdings" panose="05000000000000000000" pitchFamily="2" charset="2"/>
              <a:buChar char="Ø"/>
            </a:pPr>
            <a:r>
              <a:rPr lang="zh-CN" altLang="en-US" sz="2400" b="1" dirty="0">
                <a:solidFill>
                  <a:srgbClr val="000066"/>
                </a:solidFill>
                <a:latin typeface="宋体" panose="02010600030101010101" pitchFamily="2" charset="-122"/>
              </a:rPr>
              <a:t>  半同胞家系是由同母异父或同父异母所形成的若干家系。 </a:t>
            </a:r>
            <a:endParaRPr lang="zh-CN" altLang="en-US" sz="2400" b="1" dirty="0">
              <a:solidFill>
                <a:srgbClr val="000066"/>
              </a:solidFill>
              <a:latin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8530" name="Rectangle 2"/>
          <p:cNvSpPr>
            <a:spLocks noGrp="1"/>
          </p:cNvSpPr>
          <p:nvPr>
            <p:ph type="title"/>
          </p:nvPr>
        </p:nvSpPr>
        <p:spPr/>
        <p:txBody>
          <a:bodyPr vert="horz" wrap="square" lIns="91440" tIns="45720" rIns="91440" bIns="45720" anchor="b" anchorCtr="0"/>
          <a:p>
            <a:pPr eaLnBrk="1" hangingPunct="1"/>
            <a:r>
              <a:rPr lang="zh-CN" altLang="en-US" sz="3200" b="1" dirty="0">
                <a:solidFill>
                  <a:srgbClr val="000066"/>
                </a:solidFill>
                <a:latin typeface="宋体" panose="02010600030101010101" pitchFamily="2" charset="-122"/>
              </a:rPr>
              <a:t>（</a:t>
            </a:r>
            <a:r>
              <a:rPr lang="en-US" altLang="zh-CN" sz="3200" b="1" dirty="0">
                <a:solidFill>
                  <a:srgbClr val="000066"/>
                </a:solidFill>
                <a:latin typeface="宋体" panose="02010600030101010101" pitchFamily="2" charset="-122"/>
              </a:rPr>
              <a:t>3</a:t>
            </a:r>
            <a:r>
              <a:rPr lang="zh-CN" altLang="en-US" sz="3200" b="1" dirty="0">
                <a:solidFill>
                  <a:srgbClr val="000066"/>
                </a:solidFill>
                <a:latin typeface="宋体" panose="02010600030101010101" pitchFamily="2" charset="-122"/>
              </a:rPr>
              <a:t>）后裔测定</a:t>
            </a:r>
            <a:endParaRPr lang="zh-CN" altLang="en-US" sz="3200" b="1" dirty="0">
              <a:solidFill>
                <a:srgbClr val="000066"/>
              </a:solidFill>
              <a:latin typeface="宋体" panose="02010600030101010101" pitchFamily="2" charset="-122"/>
            </a:endParaRPr>
          </a:p>
        </p:txBody>
      </p:sp>
      <p:sp>
        <p:nvSpPr>
          <p:cNvPr id="278531" name="Rectangle 3"/>
          <p:cNvSpPr>
            <a:spLocks noGrp="1"/>
          </p:cNvSpPr>
          <p:nvPr>
            <p:ph idx="1"/>
          </p:nvPr>
        </p:nvSpPr>
        <p:spPr/>
        <p:txBody>
          <a:bodyPr vert="horz" wrap="square" lIns="91440" tIns="45720" rIns="91440" bIns="45720" anchor="t" anchorCtr="0"/>
          <a:p>
            <a:pPr eaLnBrk="1" hangingPunct="1">
              <a:lnSpc>
                <a:spcPct val="140000"/>
              </a:lnSpc>
              <a:buNone/>
            </a:pPr>
            <a:r>
              <a:rPr lang="en-US" altLang="zh-CN" dirty="0">
                <a:solidFill>
                  <a:srgbClr val="333333"/>
                </a:solidFill>
              </a:rPr>
              <a:t>   </a:t>
            </a:r>
            <a:r>
              <a:rPr lang="zh-CN" altLang="en-US" sz="2400" b="1" dirty="0">
                <a:solidFill>
                  <a:srgbClr val="006600"/>
                </a:solidFill>
                <a:latin typeface="宋体" panose="02010600030101010101" pitchFamily="2" charset="-122"/>
              </a:rPr>
              <a:t>凭借子代表型平均值的测定来确定并选择亲本和亲本组合的选择育种，称为后裔测定。</a:t>
            </a:r>
            <a:r>
              <a:rPr lang="zh-CN" altLang="en-US" sz="2400" b="1" dirty="0">
                <a:solidFill>
                  <a:srgbClr val="000066"/>
                </a:solidFill>
                <a:latin typeface="宋体" panose="02010600030101010101" pitchFamily="2" charset="-122"/>
              </a:rPr>
              <a:t>此方法在金鱼的繁育中也常用。</a:t>
            </a:r>
            <a:endParaRPr lang="zh-CN" altLang="en-US" sz="2400" b="1" dirty="0">
              <a:solidFill>
                <a:srgbClr val="000066"/>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9554" name="Rectangle 2"/>
          <p:cNvSpPr>
            <a:spLocks noGrp="1"/>
          </p:cNvSpPr>
          <p:nvPr>
            <p:ph type="title"/>
          </p:nvPr>
        </p:nvSpPr>
        <p:spPr/>
        <p:txBody>
          <a:bodyPr vert="horz" wrap="square" lIns="91440" tIns="45720" rIns="91440" bIns="45720" anchor="b" anchorCtr="0"/>
          <a:p>
            <a:pPr eaLnBrk="1" hangingPunct="1"/>
            <a:r>
              <a:rPr lang="zh-CN" altLang="en-US" sz="3600" b="1" dirty="0">
                <a:solidFill>
                  <a:srgbClr val="000066"/>
                </a:solidFill>
                <a:latin typeface="宋体" panose="02010600030101010101" pitchFamily="2" charset="-122"/>
              </a:rPr>
              <a:t>（二） 杂交育种</a:t>
            </a:r>
            <a:endParaRPr lang="zh-CN" altLang="en-US" sz="3600" b="1" dirty="0">
              <a:solidFill>
                <a:srgbClr val="000066"/>
              </a:solidFill>
              <a:latin typeface="宋体" panose="02010600030101010101" pitchFamily="2" charset="-122"/>
            </a:endParaRPr>
          </a:p>
        </p:txBody>
      </p:sp>
      <p:sp>
        <p:nvSpPr>
          <p:cNvPr id="279555" name="Rectangle 3"/>
          <p:cNvSpPr>
            <a:spLocks noGrp="1"/>
          </p:cNvSpPr>
          <p:nvPr>
            <p:ph idx="1"/>
          </p:nvPr>
        </p:nvSpPr>
        <p:spPr/>
        <p:txBody>
          <a:bodyPr vert="horz" wrap="square" lIns="91440" tIns="45720" rIns="91440" bIns="45720" anchor="t" anchorCtr="0"/>
          <a:p>
            <a:pPr eaLnBrk="1" hangingPunct="1">
              <a:lnSpc>
                <a:spcPct val="140000"/>
              </a:lnSpc>
              <a:buNone/>
            </a:pPr>
            <a:r>
              <a:rPr lang="en-US" altLang="zh-CN" dirty="0">
                <a:solidFill>
                  <a:srgbClr val="333333"/>
                </a:solidFill>
                <a:latin typeface="宋体" panose="02010600030101010101" pitchFamily="2" charset="-122"/>
              </a:rPr>
              <a:t>  </a:t>
            </a:r>
            <a:r>
              <a:rPr lang="zh-CN" altLang="en-US" sz="2800" b="1" dirty="0">
                <a:solidFill>
                  <a:schemeClr val="hlink"/>
                </a:solidFill>
                <a:latin typeface="宋体" panose="02010600030101010101" pitchFamily="2" charset="-122"/>
              </a:rPr>
              <a:t>以杂交的方法培育新的优良品种称为杂交育种。</a:t>
            </a:r>
            <a:r>
              <a:rPr lang="zh-CN" altLang="en-US" sz="2800" b="1" dirty="0">
                <a:solidFill>
                  <a:srgbClr val="000066"/>
                </a:solidFill>
                <a:latin typeface="宋体" panose="02010600030101010101" pitchFamily="2" charset="-122"/>
              </a:rPr>
              <a:t>杂交育种是金鱼育种的重要途径之一，对金鱼的发展起了重要的作用。</a:t>
            </a:r>
            <a:r>
              <a:rPr lang="zh-CN" altLang="en-US" sz="2800" b="1" dirty="0">
                <a:solidFill>
                  <a:srgbClr val="000066"/>
                </a:solidFill>
              </a:rPr>
              <a:t> </a:t>
            </a:r>
            <a:endParaRPr lang="zh-CN" altLang="en-US" sz="2800" b="1" dirty="0">
              <a:solidFill>
                <a:srgbClr val="000066"/>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0578" name="Rectangle 2"/>
          <p:cNvSpPr>
            <a:spLocks noGrp="1"/>
          </p:cNvSpPr>
          <p:nvPr>
            <p:ph type="title"/>
          </p:nvPr>
        </p:nvSpPr>
        <p:spPr>
          <a:xfrm>
            <a:off x="533685" y="456999"/>
            <a:ext cx="10972800" cy="1143000"/>
          </a:xfrm>
        </p:spPr>
        <p:txBody>
          <a:bodyPr vert="horz" wrap="square" lIns="91440" tIns="45720" rIns="91440" bIns="45720" anchor="b" anchorCtr="0"/>
          <a:p>
            <a:pPr eaLnBrk="1" hangingPunct="1"/>
            <a:r>
              <a:rPr lang="en-US" altLang="zh-CN" sz="3600" b="1" dirty="0">
                <a:solidFill>
                  <a:srgbClr val="000066"/>
                </a:solidFill>
              </a:rPr>
              <a:t>1</a:t>
            </a:r>
            <a:r>
              <a:rPr lang="zh-CN" altLang="en-US" sz="3600" b="1" dirty="0">
                <a:solidFill>
                  <a:srgbClr val="000066"/>
                </a:solidFill>
                <a:latin typeface="宋体" panose="02010600030101010101" pitchFamily="2" charset="-122"/>
              </a:rPr>
              <a:t>．杂交育种的原理</a:t>
            </a:r>
            <a:endParaRPr lang="zh-CN" altLang="en-US" sz="3600" b="1" dirty="0">
              <a:solidFill>
                <a:srgbClr val="000066"/>
              </a:solidFill>
              <a:latin typeface="宋体" panose="02010600030101010101" pitchFamily="2" charset="-122"/>
            </a:endParaRPr>
          </a:p>
        </p:txBody>
      </p:sp>
      <p:sp>
        <p:nvSpPr>
          <p:cNvPr id="280579" name="Rectangle 3"/>
          <p:cNvSpPr>
            <a:spLocks noGrp="1"/>
          </p:cNvSpPr>
          <p:nvPr>
            <p:ph idx="1"/>
          </p:nvPr>
        </p:nvSpPr>
        <p:spPr/>
        <p:txBody>
          <a:bodyPr vert="horz" wrap="square" lIns="91440" tIns="45720" rIns="91440" bIns="45720" anchor="t" anchorCtr="0"/>
          <a:p>
            <a:pPr eaLnBrk="1" hangingPunct="1">
              <a:lnSpc>
                <a:spcPct val="130000"/>
              </a:lnSpc>
              <a:buNone/>
            </a:pPr>
            <a:r>
              <a:rPr lang="en-US" altLang="zh-CN" sz="2800" b="1" dirty="0">
                <a:solidFill>
                  <a:srgbClr val="000066"/>
                </a:solidFill>
                <a:latin typeface="宋体" panose="02010600030101010101" pitchFamily="2" charset="-122"/>
              </a:rPr>
              <a:t>  </a:t>
            </a:r>
            <a:r>
              <a:rPr lang="zh-CN" altLang="en-US" sz="2800" b="1" dirty="0">
                <a:solidFill>
                  <a:srgbClr val="000066"/>
                </a:solidFill>
                <a:latin typeface="宋体" panose="02010600030101010101" pitchFamily="2" charset="-122"/>
              </a:rPr>
              <a:t>是通过具有</a:t>
            </a:r>
            <a:r>
              <a:rPr lang="zh-CN" altLang="en-US" sz="2800" b="1" dirty="0">
                <a:solidFill>
                  <a:schemeClr val="hlink"/>
                </a:solidFill>
                <a:latin typeface="宋体" panose="02010600030101010101" pitchFamily="2" charset="-122"/>
              </a:rPr>
              <a:t>不同性状的个体交配，从而将分散于不同群体的基因重组在一起</a:t>
            </a:r>
            <a:r>
              <a:rPr lang="zh-CN" altLang="en-US" sz="2800" b="1" dirty="0">
                <a:solidFill>
                  <a:srgbClr val="000066"/>
                </a:solidFill>
                <a:latin typeface="宋体" panose="02010600030101010101" pitchFamily="2" charset="-122"/>
              </a:rPr>
              <a:t>，建立起新的基因型和表现型。</a:t>
            </a:r>
            <a:endParaRPr lang="zh-CN" altLang="en-US" sz="2800" b="1" dirty="0">
              <a:solidFill>
                <a:srgbClr val="000066"/>
              </a:solidFill>
              <a:latin typeface="宋体" panose="02010600030101010101" pitchFamily="2" charset="-122"/>
            </a:endParaRPr>
          </a:p>
          <a:p>
            <a:pPr eaLnBrk="1" hangingPunct="1">
              <a:lnSpc>
                <a:spcPct val="130000"/>
              </a:lnSpc>
              <a:buNone/>
            </a:pPr>
            <a:r>
              <a:rPr lang="zh-CN" altLang="en-US" sz="2800" b="1" dirty="0">
                <a:solidFill>
                  <a:srgbClr val="000066"/>
                </a:solidFill>
                <a:latin typeface="宋体" panose="02010600030101010101" pitchFamily="2" charset="-122"/>
              </a:rPr>
              <a:t>  杂交是增加生物变异性的一个重要方法。从根本上说杂交育种是运用三大遗传规律来重建生物的遗传性，</a:t>
            </a:r>
            <a:r>
              <a:rPr lang="zh-CN" altLang="en-US" sz="2800" b="1" dirty="0">
                <a:solidFill>
                  <a:schemeClr val="hlink"/>
                </a:solidFill>
                <a:latin typeface="宋体" panose="02010600030101010101" pitchFamily="2" charset="-122"/>
              </a:rPr>
              <a:t>创造</a:t>
            </a:r>
            <a:r>
              <a:rPr lang="zh-CN" altLang="en-US" sz="2800" b="1" dirty="0">
                <a:solidFill>
                  <a:srgbClr val="000066"/>
                </a:solidFill>
                <a:latin typeface="宋体" panose="02010600030101010101" pitchFamily="2" charset="-122"/>
              </a:rPr>
              <a:t>理想的</a:t>
            </a:r>
            <a:r>
              <a:rPr lang="zh-CN" altLang="en-US" sz="2800" b="1" dirty="0">
                <a:solidFill>
                  <a:schemeClr val="hlink"/>
                </a:solidFill>
                <a:latin typeface="宋体" panose="02010600030101010101" pitchFamily="2" charset="-122"/>
              </a:rPr>
              <a:t>变异体</a:t>
            </a:r>
            <a:r>
              <a:rPr lang="zh-CN" altLang="en-US" sz="2800" b="1" dirty="0">
                <a:solidFill>
                  <a:srgbClr val="000066"/>
                </a:solidFill>
                <a:latin typeface="宋体" panose="02010600030101010101" pitchFamily="2" charset="-122"/>
              </a:rPr>
              <a:t>。</a:t>
            </a:r>
            <a:r>
              <a:rPr lang="zh-CN" altLang="en-US" dirty="0">
                <a:solidFill>
                  <a:srgbClr val="333333"/>
                </a:solidFill>
              </a:rPr>
              <a:t> </a:t>
            </a:r>
            <a:endParaRPr lang="zh-CN" altLang="en-US" dirty="0">
              <a:solidFill>
                <a:srgbClr val="333333"/>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1602" name="Rectangle 2"/>
          <p:cNvSpPr>
            <a:spLocks noGrp="1"/>
          </p:cNvSpPr>
          <p:nvPr>
            <p:ph type="title"/>
          </p:nvPr>
        </p:nvSpPr>
        <p:spPr/>
        <p:txBody>
          <a:bodyPr vert="horz" wrap="square" lIns="91440" tIns="45720" rIns="91440" bIns="45720" anchor="b" anchorCtr="0"/>
          <a:p>
            <a:pPr eaLnBrk="1" hangingPunct="1"/>
            <a:r>
              <a:rPr lang="en-US" altLang="zh-CN" sz="3200" b="1" dirty="0">
                <a:solidFill>
                  <a:srgbClr val="000066"/>
                </a:solidFill>
                <a:cs typeface="Tahoma" panose="020B0604030504040204" pitchFamily="34" charset="0"/>
              </a:rPr>
              <a:t>2.</a:t>
            </a:r>
            <a:r>
              <a:rPr lang="zh-CN" altLang="en-US" sz="3200" b="1" dirty="0">
                <a:solidFill>
                  <a:srgbClr val="000066"/>
                </a:solidFill>
                <a:cs typeface="Tahoma" panose="020B0604030504040204" pitchFamily="34" charset="0"/>
              </a:rPr>
              <a:t>杂交育种的方法</a:t>
            </a:r>
            <a:endParaRPr lang="zh-CN" altLang="en-US" sz="3200" b="1" dirty="0">
              <a:solidFill>
                <a:srgbClr val="000066"/>
              </a:solidFill>
              <a:latin typeface="宋体" panose="02010600030101010101" pitchFamily="2" charset="-122"/>
            </a:endParaRPr>
          </a:p>
        </p:txBody>
      </p:sp>
      <p:sp>
        <p:nvSpPr>
          <p:cNvPr id="281603" name="Rectangle 3"/>
          <p:cNvSpPr>
            <a:spLocks noGrp="1"/>
          </p:cNvSpPr>
          <p:nvPr>
            <p:ph idx="1"/>
          </p:nvPr>
        </p:nvSpPr>
        <p:spPr/>
        <p:txBody>
          <a:bodyPr vert="horz" wrap="square" lIns="91440" tIns="45720" rIns="91440" bIns="45720" anchor="t" anchorCtr="0"/>
          <a:p>
            <a:pPr eaLnBrk="1" hangingPunct="1">
              <a:lnSpc>
                <a:spcPct val="140000"/>
              </a:lnSpc>
              <a:buNone/>
            </a:pPr>
            <a:r>
              <a:rPr lang="en-US" altLang="zh-CN" dirty="0">
                <a:solidFill>
                  <a:srgbClr val="333333"/>
                </a:solidFill>
                <a:latin typeface="宋体" panose="02010600030101010101" pitchFamily="2" charset="-122"/>
              </a:rPr>
              <a:t> </a:t>
            </a:r>
            <a:r>
              <a:rPr lang="zh-CN" altLang="en-US" sz="2800" b="1" dirty="0">
                <a:solidFill>
                  <a:srgbClr val="000066"/>
                </a:solidFill>
                <a:latin typeface="宋体" panose="02010600030101010101" pitchFamily="2" charset="-122"/>
              </a:rPr>
              <a:t>根据育种目的和杂交方式，杂交育种有</a:t>
            </a:r>
            <a:r>
              <a:rPr lang="zh-CN" altLang="en-US" sz="2800" b="1" dirty="0">
                <a:solidFill>
                  <a:srgbClr val="000066"/>
                </a:solidFill>
              </a:rPr>
              <a:t> </a:t>
            </a:r>
            <a:r>
              <a:rPr lang="zh-CN" altLang="en-US" sz="2800" b="1" dirty="0">
                <a:solidFill>
                  <a:srgbClr val="000066"/>
                </a:solidFill>
                <a:latin typeface="宋体" panose="02010600030101010101" pitchFamily="2" charset="-122"/>
              </a:rPr>
              <a:t>：增殖杂交、回交 、复合杂交。 </a:t>
            </a:r>
            <a:endParaRPr lang="zh-CN" altLang="en-US" sz="2800" b="1" dirty="0">
              <a:solidFill>
                <a:srgbClr val="000066"/>
              </a:solidFill>
              <a:latin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2626" name="Rectangle 2"/>
          <p:cNvSpPr>
            <a:spLocks noGrp="1"/>
          </p:cNvSpPr>
          <p:nvPr>
            <p:ph type="title"/>
          </p:nvPr>
        </p:nvSpPr>
        <p:spPr>
          <a:xfrm>
            <a:off x="533685" y="533199"/>
            <a:ext cx="10972800" cy="1143000"/>
          </a:xfrm>
        </p:spPr>
        <p:txBody>
          <a:bodyPr vert="horz" wrap="square" lIns="91440" tIns="45720" rIns="91440" bIns="45720" anchor="b" anchorCtr="0"/>
          <a:p>
            <a:pPr eaLnBrk="1" hangingPunct="1"/>
            <a:r>
              <a:rPr lang="zh-CN" altLang="en-US" sz="3200" b="1" dirty="0">
                <a:solidFill>
                  <a:srgbClr val="000066"/>
                </a:solidFill>
              </a:rPr>
              <a:t>（</a:t>
            </a:r>
            <a:r>
              <a:rPr lang="en-US" altLang="zh-CN" sz="3200" b="1" dirty="0">
                <a:solidFill>
                  <a:srgbClr val="000066"/>
                </a:solidFill>
                <a:cs typeface="Tahoma" panose="020B0604030504040204" pitchFamily="34" charset="0"/>
              </a:rPr>
              <a:t>1</a:t>
            </a:r>
            <a:r>
              <a:rPr lang="zh-CN" altLang="en-US" sz="3200" b="1" dirty="0">
                <a:solidFill>
                  <a:srgbClr val="000066"/>
                </a:solidFill>
              </a:rPr>
              <a:t>）</a:t>
            </a:r>
            <a:r>
              <a:rPr lang="zh-CN" altLang="en-US" sz="3200" b="1" dirty="0">
                <a:solidFill>
                  <a:srgbClr val="000066"/>
                </a:solidFill>
                <a:cs typeface="Tahoma" panose="020B0604030504040204" pitchFamily="34" charset="0"/>
              </a:rPr>
              <a:t>增殖杂交育种</a:t>
            </a:r>
            <a:endParaRPr lang="zh-CN" altLang="en-US" sz="3200" b="1" dirty="0">
              <a:solidFill>
                <a:srgbClr val="000066"/>
              </a:solidFill>
              <a:ea typeface="Tahoma" panose="020B0604030504040204" pitchFamily="34" charset="0"/>
            </a:endParaRPr>
          </a:p>
        </p:txBody>
      </p:sp>
      <p:sp>
        <p:nvSpPr>
          <p:cNvPr id="282627" name="Rectangle 3"/>
          <p:cNvSpPr>
            <a:spLocks noGrp="1"/>
          </p:cNvSpPr>
          <p:nvPr>
            <p:ph idx="1"/>
          </p:nvPr>
        </p:nvSpPr>
        <p:spPr/>
        <p:txBody>
          <a:bodyPr vert="horz" wrap="square" lIns="91440" tIns="45720" rIns="91440" bIns="45720" anchor="t" anchorCtr="0"/>
          <a:p>
            <a:pPr eaLnBrk="1" hangingPunct="1">
              <a:lnSpc>
                <a:spcPct val="140000"/>
              </a:lnSpc>
              <a:buNone/>
            </a:pPr>
            <a:r>
              <a:rPr lang="en-US" altLang="zh-CN" dirty="0">
                <a:solidFill>
                  <a:srgbClr val="333333"/>
                </a:solidFill>
              </a:rPr>
              <a:t>    </a:t>
            </a:r>
            <a:r>
              <a:rPr lang="zh-CN" altLang="en-US" sz="2800" b="1" dirty="0">
                <a:solidFill>
                  <a:srgbClr val="333333"/>
                </a:solidFill>
                <a:cs typeface="Tahoma" panose="020B0604030504040204" pitchFamily="34" charset="0"/>
              </a:rPr>
              <a:t>经过一次杂交之后，从杂种子代优良个体的累代自群交配繁殖的后代选育新品种。 只涉及一次杂交和两个群体的交配，也称单交</a:t>
            </a:r>
            <a:r>
              <a:rPr lang="zh-CN" altLang="en-US" sz="2800" b="1" dirty="0">
                <a:solidFill>
                  <a:srgbClr val="333333"/>
                </a:solidFill>
              </a:rPr>
              <a:t>。</a:t>
            </a:r>
            <a:endParaRPr lang="zh-CN" altLang="en-US" sz="2800" b="1" dirty="0">
              <a:latin typeface="宋体" panose="02010600030101010101" pitchFamily="2" charset="-122"/>
            </a:endParaRPr>
          </a:p>
          <a:p>
            <a:pPr eaLnBrk="1" hangingPunct="1">
              <a:lnSpc>
                <a:spcPct val="140000"/>
              </a:lnSpc>
              <a:buNone/>
            </a:pPr>
            <a:r>
              <a:rPr lang="zh-CN" altLang="en-US" sz="2800" b="1" dirty="0">
                <a:solidFill>
                  <a:srgbClr val="333333"/>
                </a:solidFill>
              </a:rPr>
              <a:t>    </a:t>
            </a:r>
            <a:r>
              <a:rPr lang="zh-CN" altLang="en-US" sz="2800" b="1" dirty="0">
                <a:solidFill>
                  <a:srgbClr val="333333"/>
                </a:solidFill>
                <a:cs typeface="Tahoma" panose="020B0604030504040204" pitchFamily="34" charset="0"/>
              </a:rPr>
              <a:t>如紫色金鱼与蓝色金鱼杂交，其后代可获得紫蓝色金鱼。</a:t>
            </a:r>
            <a:endParaRPr lang="zh-CN" altLang="en-US" sz="28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3650" name="Rectangle 2"/>
          <p:cNvSpPr>
            <a:spLocks noGrp="1"/>
          </p:cNvSpPr>
          <p:nvPr>
            <p:ph type="title"/>
          </p:nvPr>
        </p:nvSpPr>
        <p:spPr>
          <a:xfrm>
            <a:off x="533685" y="533199"/>
            <a:ext cx="10972800" cy="1143000"/>
          </a:xfrm>
        </p:spPr>
        <p:txBody>
          <a:bodyPr vert="horz" wrap="square" lIns="91440" tIns="45720" rIns="91440" bIns="45720" anchor="b" anchorCtr="0"/>
          <a:p>
            <a:pPr eaLnBrk="1" hangingPunct="1"/>
            <a:r>
              <a:rPr lang="zh-CN" altLang="en-US" sz="3200" b="1" dirty="0">
                <a:solidFill>
                  <a:srgbClr val="000066"/>
                </a:solidFill>
                <a:latin typeface="宋体" panose="02010600030101010101" pitchFamily="2" charset="-122"/>
              </a:rPr>
              <a:t>（</a:t>
            </a:r>
            <a:r>
              <a:rPr lang="en-US" altLang="zh-CN" sz="3200" b="1" dirty="0">
                <a:solidFill>
                  <a:srgbClr val="000066"/>
                </a:solidFill>
              </a:rPr>
              <a:t>2</a:t>
            </a:r>
            <a:r>
              <a:rPr lang="zh-CN" altLang="en-US" sz="3200" b="1" dirty="0">
                <a:solidFill>
                  <a:srgbClr val="000066"/>
                </a:solidFill>
                <a:latin typeface="宋体" panose="02010600030101010101" pitchFamily="2" charset="-122"/>
              </a:rPr>
              <a:t>）回交育种</a:t>
            </a:r>
            <a:endParaRPr lang="zh-CN" altLang="en-US" sz="3200" b="1" dirty="0">
              <a:solidFill>
                <a:srgbClr val="000066"/>
              </a:solidFill>
              <a:latin typeface="宋体" panose="02010600030101010101" pitchFamily="2" charset="-122"/>
            </a:endParaRPr>
          </a:p>
        </p:txBody>
      </p:sp>
      <p:sp>
        <p:nvSpPr>
          <p:cNvPr id="283651"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dirty="0">
                <a:solidFill>
                  <a:srgbClr val="333333"/>
                </a:solidFill>
              </a:rPr>
              <a:t>   </a:t>
            </a:r>
            <a:r>
              <a:rPr lang="zh-CN" altLang="en-US" sz="2800" b="1" dirty="0">
                <a:solidFill>
                  <a:srgbClr val="000066"/>
                </a:solidFill>
                <a:latin typeface="宋体" panose="02010600030101010101" pitchFamily="2" charset="-122"/>
              </a:rPr>
              <a:t>利用杂交子代与其亲本之一相互交配，以加强杂种世代某一亲本性状的育种方法，称为回交育种。</a:t>
            </a:r>
            <a:endParaRPr lang="zh-CN" altLang="en-US" sz="2800" b="1" dirty="0">
              <a:solidFill>
                <a:srgbClr val="000066"/>
              </a:solidFill>
              <a:latin typeface="宋体" panose="02010600030101010101" pitchFamily="2" charset="-122"/>
            </a:endParaRPr>
          </a:p>
          <a:p>
            <a:pPr eaLnBrk="1" hangingPunct="1">
              <a:lnSpc>
                <a:spcPct val="150000"/>
              </a:lnSpc>
              <a:buNone/>
            </a:pPr>
            <a:r>
              <a:rPr lang="zh-CN" altLang="en-US" sz="2800" b="1" dirty="0">
                <a:solidFill>
                  <a:srgbClr val="333333"/>
                </a:solidFill>
                <a:latin typeface="宋体" panose="02010600030101010101" pitchFamily="2" charset="-122"/>
              </a:rPr>
              <a:t>  用于将某一群体（或种、品种）的一个或几个性状导入另一群体中去。 </a:t>
            </a:r>
            <a:r>
              <a:rPr lang="zh-CN" altLang="en-US" b="1" dirty="0">
                <a:solidFill>
                  <a:srgbClr val="000066"/>
                </a:solidFill>
              </a:rPr>
              <a:t> </a:t>
            </a:r>
            <a:endParaRPr lang="zh-CN" altLang="en-US" b="1" dirty="0">
              <a:solidFill>
                <a:srgbClr val="0000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7026" name="Rectangle 1026"/>
          <p:cNvSpPr>
            <a:spLocks noGrp="1"/>
          </p:cNvSpPr>
          <p:nvPr>
            <p:ph type="title"/>
          </p:nvPr>
        </p:nvSpPr>
        <p:spPr>
          <a:xfrm>
            <a:off x="533685" y="609399"/>
            <a:ext cx="10972800" cy="1143000"/>
          </a:xfrm>
        </p:spPr>
        <p:txBody>
          <a:bodyPr vert="horz" wrap="square" lIns="91440" tIns="45720" rIns="91440" bIns="45720" anchor="b" anchorCtr="0"/>
          <a:p>
            <a:pPr eaLnBrk="1" hangingPunct="1"/>
            <a:r>
              <a:rPr lang="zh-CN" altLang="en-US" sz="3600" b="1" dirty="0">
                <a:solidFill>
                  <a:srgbClr val="FF0000"/>
                </a:solidFill>
                <a:latin typeface="宋体" panose="02010600030101010101" pitchFamily="2" charset="-122"/>
              </a:rPr>
              <a:t>一、金鱼性状的遗传</a:t>
            </a:r>
            <a:r>
              <a:rPr lang="zh-CN" altLang="en-US" dirty="0"/>
              <a:t> </a:t>
            </a:r>
            <a:endParaRPr lang="zh-CN" altLang="en-US" dirty="0"/>
          </a:p>
        </p:txBody>
      </p:sp>
      <p:sp>
        <p:nvSpPr>
          <p:cNvPr id="257027" name="Rectangle 1027"/>
          <p:cNvSpPr>
            <a:spLocks noGrp="1"/>
          </p:cNvSpPr>
          <p:nvPr>
            <p:ph idx="1"/>
          </p:nvPr>
        </p:nvSpPr>
        <p:spPr>
          <a:xfrm>
            <a:off x="2123440" y="1891030"/>
            <a:ext cx="9458960" cy="4445635"/>
          </a:xfrm>
        </p:spPr>
        <p:txBody>
          <a:bodyPr vert="horz" wrap="square" lIns="91440" tIns="45720" rIns="91440" bIns="45720" anchor="t" anchorCtr="0"/>
          <a:p>
            <a:pPr eaLnBrk="1" hangingPunct="1">
              <a:lnSpc>
                <a:spcPct val="150000"/>
              </a:lnSpc>
              <a:buFont typeface="Wingdings" panose="05000000000000000000" pitchFamily="2" charset="2"/>
              <a:buChar char="l"/>
            </a:pPr>
            <a:r>
              <a:rPr lang="zh-CN" altLang="en-US" sz="2800" b="1" dirty="0">
                <a:solidFill>
                  <a:srgbClr val="000099"/>
                </a:solidFill>
              </a:rPr>
              <a:t>体色遗传</a:t>
            </a:r>
            <a:endParaRPr lang="zh-CN" altLang="en-US" sz="2800" b="1" dirty="0">
              <a:solidFill>
                <a:srgbClr val="000099"/>
              </a:solidFill>
            </a:endParaRPr>
          </a:p>
          <a:p>
            <a:pPr eaLnBrk="1" hangingPunct="1">
              <a:lnSpc>
                <a:spcPct val="150000"/>
              </a:lnSpc>
              <a:buFont typeface="Wingdings" panose="05000000000000000000" pitchFamily="2" charset="2"/>
              <a:buChar char="l"/>
            </a:pPr>
            <a:r>
              <a:rPr lang="zh-CN" altLang="en-US" sz="2800" b="1" dirty="0">
                <a:solidFill>
                  <a:srgbClr val="000099"/>
                </a:solidFill>
              </a:rPr>
              <a:t>鳞片的遗传</a:t>
            </a:r>
            <a:endParaRPr lang="zh-CN" altLang="en-US" sz="2800" b="1" dirty="0">
              <a:solidFill>
                <a:srgbClr val="000099"/>
              </a:solidFill>
            </a:endParaRPr>
          </a:p>
          <a:p>
            <a:pPr eaLnBrk="1" hangingPunct="1">
              <a:lnSpc>
                <a:spcPct val="150000"/>
              </a:lnSpc>
              <a:buFont typeface="Wingdings" panose="05000000000000000000" pitchFamily="2" charset="2"/>
              <a:buChar char="l"/>
            </a:pPr>
            <a:r>
              <a:rPr lang="zh-CN" altLang="en-US" sz="2800" b="1" dirty="0">
                <a:solidFill>
                  <a:srgbClr val="000099"/>
                </a:solidFill>
              </a:rPr>
              <a:t>眼的遗传</a:t>
            </a:r>
            <a:endParaRPr lang="zh-CN" altLang="en-US" sz="2800" b="1" dirty="0">
              <a:solidFill>
                <a:srgbClr val="000099"/>
              </a:solidFill>
            </a:endParaRPr>
          </a:p>
          <a:p>
            <a:pPr eaLnBrk="1" hangingPunct="1">
              <a:lnSpc>
                <a:spcPct val="150000"/>
              </a:lnSpc>
              <a:buFont typeface="Wingdings" panose="05000000000000000000" pitchFamily="2" charset="2"/>
              <a:buChar char="l"/>
            </a:pPr>
            <a:r>
              <a:rPr lang="zh-CN" altLang="en-US" sz="2800" b="1" dirty="0">
                <a:solidFill>
                  <a:srgbClr val="000099"/>
                </a:solidFill>
              </a:rPr>
              <a:t>鳍的遗传</a:t>
            </a:r>
            <a:endParaRPr lang="zh-CN" altLang="en-US" sz="2800" b="1" dirty="0">
              <a:solidFill>
                <a:srgbClr val="000099"/>
              </a:solidFill>
            </a:endParaRPr>
          </a:p>
          <a:p>
            <a:pPr eaLnBrk="1" hangingPunct="1">
              <a:lnSpc>
                <a:spcPct val="150000"/>
              </a:lnSpc>
              <a:buFont typeface="Wingdings" panose="05000000000000000000" pitchFamily="2" charset="2"/>
              <a:buChar char="l"/>
            </a:pPr>
            <a:r>
              <a:rPr lang="zh-CN" altLang="en-US" sz="2800" b="1" dirty="0">
                <a:solidFill>
                  <a:srgbClr val="000099"/>
                </a:solidFill>
              </a:rPr>
              <a:t>其他</a:t>
            </a:r>
            <a:endParaRPr lang="zh-CN" altLang="en-US" sz="2800" b="1" dirty="0">
              <a:solidFill>
                <a:srgbClr val="00009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84674"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b="1" dirty="0">
                <a:solidFill>
                  <a:srgbClr val="333333"/>
                </a:solidFill>
                <a:latin typeface="宋体" panose="02010600030101010101" pitchFamily="2" charset="-122"/>
              </a:rPr>
              <a:t>   </a:t>
            </a:r>
            <a:r>
              <a:rPr lang="zh-CN" altLang="en-US" b="1" dirty="0">
                <a:solidFill>
                  <a:srgbClr val="333333"/>
                </a:solidFill>
                <a:latin typeface="宋体" panose="02010600030101010101" pitchFamily="2" charset="-122"/>
              </a:rPr>
              <a:t>如果所要引入的性状是隐形性基因，要保留这种性状就相对容易些。</a:t>
            </a:r>
            <a:endParaRPr lang="zh-CN" altLang="en-US" b="1" dirty="0">
              <a:solidFill>
                <a:srgbClr val="333333"/>
              </a:solidFill>
              <a:latin typeface="宋体" panose="02010600030101010101" pitchFamily="2" charset="-122"/>
            </a:endParaRPr>
          </a:p>
          <a:p>
            <a:pPr eaLnBrk="1" hangingPunct="1">
              <a:lnSpc>
                <a:spcPct val="150000"/>
              </a:lnSpc>
              <a:buNone/>
            </a:pPr>
            <a:r>
              <a:rPr lang="zh-CN" altLang="en-US" b="1" dirty="0">
                <a:solidFill>
                  <a:srgbClr val="333333"/>
                </a:solidFill>
                <a:latin typeface="宋体" panose="02010600030101010101" pitchFamily="2" charset="-122"/>
              </a:rPr>
              <a:t>   如果要引入的性状为显性基因所控制，保留这种性状就困难些，要采取多次回交直到性状不再分离。</a:t>
            </a:r>
            <a:endParaRPr lang="zh-CN" altLang="en-US" b="1" dirty="0">
              <a:solidFill>
                <a:srgbClr val="333333"/>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85698" name="Rectangle 3"/>
          <p:cNvSpPr>
            <a:spLocks noGrp="1"/>
          </p:cNvSpPr>
          <p:nvPr>
            <p:ph idx="1"/>
          </p:nvPr>
        </p:nvSpPr>
        <p:spPr/>
        <p:txBody>
          <a:bodyPr vert="horz" wrap="square" lIns="91440" tIns="45720" rIns="91440" bIns="45720" anchor="t" anchorCtr="0"/>
          <a:p>
            <a:pPr eaLnBrk="1" hangingPunct="1">
              <a:lnSpc>
                <a:spcPct val="140000"/>
              </a:lnSpc>
              <a:buNone/>
            </a:pPr>
            <a:r>
              <a:rPr lang="en-US" altLang="zh-CN" sz="3600" dirty="0">
                <a:solidFill>
                  <a:srgbClr val="333333"/>
                </a:solidFill>
                <a:latin typeface="宋体" panose="02010600030101010101" pitchFamily="2" charset="-122"/>
              </a:rPr>
              <a:t>  </a:t>
            </a:r>
            <a:r>
              <a:rPr lang="zh-CN" altLang="en-US" b="1" dirty="0">
                <a:solidFill>
                  <a:srgbClr val="000066"/>
                </a:solidFill>
                <a:latin typeface="宋体" panose="02010600030101010101" pitchFamily="2" charset="-122"/>
              </a:rPr>
              <a:t>如：</a:t>
            </a:r>
            <a:r>
              <a:rPr lang="zh-CN" altLang="en-US" b="1" dirty="0">
                <a:solidFill>
                  <a:schemeClr val="hlink"/>
                </a:solidFill>
                <a:latin typeface="宋体" panose="02010600030101010101" pitchFamily="2" charset="-122"/>
              </a:rPr>
              <a:t>红龙高头</a:t>
            </a:r>
            <a:r>
              <a:rPr lang="zh-CN" altLang="en-US" b="1" dirty="0">
                <a:solidFill>
                  <a:srgbClr val="000066"/>
                </a:solidFill>
                <a:latin typeface="宋体" panose="02010600030101010101" pitchFamily="2" charset="-122"/>
              </a:rPr>
              <a:t>就是把龙眼性状引入高头鱼中，采用红龙睛与红高头杂交，选出高头性状后，再连续与红龙睛回交而获得。因为龙眼对正常眼为隐性。</a:t>
            </a:r>
            <a:endParaRPr lang="zh-CN" altLang="en-US" b="1" dirty="0">
              <a:solidFill>
                <a:srgbClr val="000066"/>
              </a:solidFill>
              <a:latin typeface="宋体" panose="02010600030101010101" pitchFamily="2" charset="-122"/>
            </a:endParaRPr>
          </a:p>
          <a:p>
            <a:pPr eaLnBrk="1" hangingPunct="1">
              <a:lnSpc>
                <a:spcPct val="140000"/>
              </a:lnSpc>
              <a:buNone/>
            </a:pPr>
            <a:r>
              <a:rPr lang="zh-CN" altLang="en-US" b="1" dirty="0">
                <a:solidFill>
                  <a:srgbClr val="000066"/>
                </a:solidFill>
                <a:latin typeface="宋体" panose="02010600030101010101" pitchFamily="2" charset="-122"/>
              </a:rPr>
              <a:t>  采用回交育种已培育出许多金鱼品种。如</a:t>
            </a:r>
            <a:r>
              <a:rPr lang="zh-CN" altLang="en-US" b="1" dirty="0">
                <a:solidFill>
                  <a:schemeClr val="hlink"/>
                </a:solidFill>
                <a:latin typeface="宋体" panose="02010600030101010101" pitchFamily="2" charset="-122"/>
              </a:rPr>
              <a:t>红龙眼狮头和红凸眼虎头</a:t>
            </a:r>
            <a:r>
              <a:rPr lang="zh-CN" altLang="en-US" b="1" dirty="0">
                <a:solidFill>
                  <a:srgbClr val="000066"/>
                </a:solidFill>
                <a:latin typeface="宋体" panose="02010600030101010101" pitchFamily="2" charset="-122"/>
              </a:rPr>
              <a:t>。</a:t>
            </a:r>
            <a:endParaRPr lang="zh-CN" altLang="en-US" b="1" dirty="0">
              <a:solidFill>
                <a:srgbClr val="000066"/>
              </a:solidFill>
              <a:latin typeface="宋体" panose="0201060003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86723" name="Rectangle 3"/>
          <p:cNvSpPr>
            <a:spLocks noGrp="1"/>
          </p:cNvSpPr>
          <p:nvPr>
            <p:ph idx="1"/>
          </p:nvPr>
        </p:nvSpPr>
        <p:spPr/>
        <p:txBody>
          <a:bodyPr vert="horz" wrap="square" lIns="91440" tIns="45720" rIns="91440" bIns="45720" anchor="t" anchorCtr="0"/>
          <a:p>
            <a:pPr eaLnBrk="1" hangingPunct="1">
              <a:lnSpc>
                <a:spcPct val="140000"/>
              </a:lnSpc>
              <a:buNone/>
            </a:pPr>
            <a:r>
              <a:rPr lang="en-US" altLang="zh-CN" dirty="0">
                <a:solidFill>
                  <a:srgbClr val="333333"/>
                </a:solidFill>
                <a:latin typeface="宋体" panose="02010600030101010101" pitchFamily="2" charset="-122"/>
              </a:rPr>
              <a:t>  </a:t>
            </a:r>
            <a:r>
              <a:rPr lang="zh-CN" altLang="en-US" sz="2800" b="1" dirty="0">
                <a:solidFill>
                  <a:srgbClr val="000066"/>
                </a:solidFill>
                <a:latin typeface="宋体" panose="02010600030101010101" pitchFamily="2" charset="-122"/>
              </a:rPr>
              <a:t>若要将两个品种的性状综合在一起，还可以用这两个品种的杂交子</a:t>
            </a:r>
            <a:r>
              <a:rPr lang="en-US" altLang="zh-CN" sz="2800" b="1" dirty="0">
                <a:solidFill>
                  <a:srgbClr val="000066"/>
                </a:solidFill>
              </a:rPr>
              <a:t>1</a:t>
            </a:r>
            <a:r>
              <a:rPr lang="zh-CN" altLang="en-US" sz="2800" b="1" dirty="0">
                <a:solidFill>
                  <a:srgbClr val="000066"/>
                </a:solidFill>
                <a:latin typeface="宋体" panose="02010600030101010101" pitchFamily="2" charset="-122"/>
              </a:rPr>
              <a:t>代先与</a:t>
            </a:r>
            <a:r>
              <a:rPr lang="en-US" altLang="zh-CN" sz="2800" b="1" dirty="0">
                <a:solidFill>
                  <a:srgbClr val="000066"/>
                </a:solidFill>
              </a:rPr>
              <a:t>1</a:t>
            </a:r>
            <a:r>
              <a:rPr lang="zh-CN" altLang="en-US" sz="2800" b="1" dirty="0">
                <a:solidFill>
                  <a:srgbClr val="000066"/>
                </a:solidFill>
                <a:latin typeface="宋体" panose="02010600030101010101" pitchFamily="2" charset="-122"/>
              </a:rPr>
              <a:t>个亲本回交，然后将第</a:t>
            </a:r>
            <a:r>
              <a:rPr lang="en-US" altLang="zh-CN" sz="2800" b="1" dirty="0">
                <a:solidFill>
                  <a:srgbClr val="000066"/>
                </a:solidFill>
              </a:rPr>
              <a:t>2</a:t>
            </a:r>
            <a:r>
              <a:rPr lang="zh-CN" altLang="en-US" sz="2800" b="1" dirty="0">
                <a:solidFill>
                  <a:srgbClr val="000066"/>
                </a:solidFill>
                <a:latin typeface="宋体" panose="02010600030101010101" pitchFamily="2" charset="-122"/>
              </a:rPr>
              <a:t>代回交的杂种与另一亲本回交，如此</a:t>
            </a:r>
            <a:r>
              <a:rPr lang="zh-CN" altLang="en-US" sz="2800" b="1" dirty="0">
                <a:latin typeface="宋体" panose="02010600030101010101" pitchFamily="2" charset="-122"/>
              </a:rPr>
              <a:t>交替回交几代</a:t>
            </a:r>
            <a:r>
              <a:rPr lang="zh-CN" altLang="en-US" sz="2800" b="1" dirty="0">
                <a:solidFill>
                  <a:srgbClr val="000066"/>
                </a:solidFill>
                <a:latin typeface="宋体" panose="02010600030101010101" pitchFamily="2" charset="-122"/>
              </a:rPr>
              <a:t>，既能极大地避免近亲交配，又能使双亲的优良性状综合得较好。</a:t>
            </a:r>
            <a:r>
              <a:rPr lang="zh-CN" altLang="en-US" sz="2800" b="1" dirty="0">
                <a:solidFill>
                  <a:schemeClr val="hlink"/>
                </a:solidFill>
                <a:latin typeface="宋体" panose="02010600030101010101" pitchFamily="2" charset="-122"/>
              </a:rPr>
              <a:t>这种育种方法称为交替回交育种</a:t>
            </a:r>
            <a:r>
              <a:rPr lang="zh-CN" altLang="en-US" sz="2800" b="1" dirty="0">
                <a:solidFill>
                  <a:schemeClr val="hlink"/>
                </a:solidFill>
              </a:rPr>
              <a:t> </a:t>
            </a:r>
            <a:endParaRPr lang="zh-CN" altLang="en-US" sz="2800" b="1" dirty="0">
              <a:solidFill>
                <a:schemeClr val="hlink"/>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7746" name="Rectangle 2"/>
          <p:cNvSpPr>
            <a:spLocks noGrp="1"/>
          </p:cNvSpPr>
          <p:nvPr>
            <p:ph type="title"/>
          </p:nvPr>
        </p:nvSpPr>
        <p:spPr/>
        <p:txBody>
          <a:bodyPr vert="horz" wrap="square" lIns="91440" tIns="45720" rIns="91440" bIns="45720" anchor="b" anchorCtr="0"/>
          <a:p>
            <a:pPr eaLnBrk="1" hangingPunct="1"/>
            <a:r>
              <a:rPr lang="zh-CN" altLang="en-US" sz="3200" b="1" dirty="0">
                <a:solidFill>
                  <a:srgbClr val="000066"/>
                </a:solidFill>
                <a:latin typeface="宋体" panose="02010600030101010101" pitchFamily="2" charset="-122"/>
              </a:rPr>
              <a:t>（</a:t>
            </a:r>
            <a:r>
              <a:rPr lang="en-US" altLang="zh-CN" sz="3200" b="1" dirty="0">
                <a:solidFill>
                  <a:srgbClr val="000066"/>
                </a:solidFill>
              </a:rPr>
              <a:t>3</a:t>
            </a:r>
            <a:r>
              <a:rPr lang="zh-CN" altLang="en-US" sz="3200" b="1" dirty="0">
                <a:solidFill>
                  <a:srgbClr val="000066"/>
                </a:solidFill>
                <a:latin typeface="宋体" panose="02010600030101010101" pitchFamily="2" charset="-122"/>
              </a:rPr>
              <a:t>）复合杂交育种</a:t>
            </a:r>
            <a:endParaRPr lang="zh-CN" altLang="en-US" sz="3200" b="1" dirty="0">
              <a:solidFill>
                <a:srgbClr val="000066"/>
              </a:solidFill>
              <a:latin typeface="宋体" panose="02010600030101010101" pitchFamily="2" charset="-122"/>
            </a:endParaRPr>
          </a:p>
        </p:txBody>
      </p:sp>
      <p:sp>
        <p:nvSpPr>
          <p:cNvPr id="287747"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dirty="0">
                <a:solidFill>
                  <a:srgbClr val="333333"/>
                </a:solidFill>
                <a:latin typeface="宋体" panose="02010600030101010101" pitchFamily="2" charset="-122"/>
              </a:rPr>
              <a:t>  </a:t>
            </a:r>
            <a:r>
              <a:rPr lang="zh-CN" altLang="en-US" sz="2800" b="1" dirty="0">
                <a:solidFill>
                  <a:srgbClr val="000066"/>
                </a:solidFill>
                <a:latin typeface="宋体" panose="02010600030101010101" pitchFamily="2" charset="-122"/>
              </a:rPr>
              <a:t>将</a:t>
            </a:r>
            <a:r>
              <a:rPr lang="en-US" altLang="zh-CN" sz="2800" b="1" dirty="0">
                <a:solidFill>
                  <a:srgbClr val="000066"/>
                </a:solidFill>
              </a:rPr>
              <a:t>3</a:t>
            </a:r>
            <a:r>
              <a:rPr lang="zh-CN" altLang="en-US" sz="2800" b="1" dirty="0">
                <a:solidFill>
                  <a:srgbClr val="000066"/>
                </a:solidFill>
                <a:latin typeface="宋体" panose="02010600030101010101" pitchFamily="2" charset="-122"/>
              </a:rPr>
              <a:t>个或</a:t>
            </a:r>
            <a:r>
              <a:rPr lang="en-US" altLang="zh-CN" sz="2800" b="1" dirty="0">
                <a:solidFill>
                  <a:srgbClr val="000066"/>
                </a:solidFill>
              </a:rPr>
              <a:t>3</a:t>
            </a:r>
            <a:r>
              <a:rPr lang="zh-CN" altLang="en-US" sz="2800" b="1" dirty="0">
                <a:solidFill>
                  <a:srgbClr val="000066"/>
                </a:solidFill>
                <a:latin typeface="宋体" panose="02010600030101010101" pitchFamily="2" charset="-122"/>
              </a:rPr>
              <a:t>个以上品种或群体的性状通过杂交重组在一起，培育出新品种的方法，称为复合杂交育种。金鱼中一些名贵品种就是以多个品种的性状通过杂交，使基因重组在一起而形成的。</a:t>
            </a:r>
            <a:endParaRPr lang="zh-CN" altLang="en-US" sz="2800" b="1" dirty="0">
              <a:solidFill>
                <a:srgbClr val="000066"/>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88771" name="Rectangle 3"/>
          <p:cNvSpPr>
            <a:spLocks noGrp="1"/>
          </p:cNvSpPr>
          <p:nvPr>
            <p:ph idx="1"/>
          </p:nvPr>
        </p:nvSpPr>
        <p:spPr>
          <a:xfrm>
            <a:off x="838200" y="1905000"/>
            <a:ext cx="10298430" cy="4445635"/>
          </a:xfrm>
        </p:spPr>
        <p:txBody>
          <a:bodyPr vert="horz" wrap="square" lIns="91440" tIns="45720" rIns="91440" bIns="45720" anchor="t" anchorCtr="0"/>
          <a:p>
            <a:pPr eaLnBrk="1" hangingPunct="1">
              <a:lnSpc>
                <a:spcPct val="135000"/>
              </a:lnSpc>
              <a:buNone/>
            </a:pPr>
            <a:r>
              <a:rPr lang="en-US" altLang="zh-CN" sz="2800" b="1" dirty="0">
                <a:solidFill>
                  <a:srgbClr val="000066"/>
                </a:solidFill>
                <a:latin typeface="宋体" panose="02010600030101010101" pitchFamily="2" charset="-122"/>
              </a:rPr>
              <a:t>   </a:t>
            </a:r>
            <a:r>
              <a:rPr lang="zh-CN" altLang="en-US" sz="2800" b="1" dirty="0">
                <a:solidFill>
                  <a:srgbClr val="000066"/>
                </a:solidFill>
                <a:latin typeface="宋体" panose="02010600030101010101" pitchFamily="2" charset="-122"/>
              </a:rPr>
              <a:t>如</a:t>
            </a:r>
            <a:r>
              <a:rPr lang="zh-CN" altLang="en-US" sz="2800" dirty="0">
                <a:solidFill>
                  <a:srgbClr val="000066"/>
                </a:solidFill>
                <a:latin typeface="宋体" panose="02010600030101010101" pitchFamily="2" charset="-122"/>
              </a:rPr>
              <a:t>：</a:t>
            </a:r>
            <a:endParaRPr lang="zh-CN" altLang="en-US" sz="2800" dirty="0">
              <a:solidFill>
                <a:srgbClr val="000066"/>
              </a:solidFill>
              <a:latin typeface="宋体" panose="02010600030101010101" pitchFamily="2" charset="-122"/>
            </a:endParaRPr>
          </a:p>
          <a:p>
            <a:pPr eaLnBrk="1" hangingPunct="1">
              <a:lnSpc>
                <a:spcPct val="135000"/>
              </a:lnSpc>
              <a:buFont typeface="Wingdings" panose="05000000000000000000" pitchFamily="2" charset="2"/>
              <a:buChar char="§"/>
            </a:pPr>
            <a:r>
              <a:rPr lang="zh-CN" altLang="en-US" sz="2400" b="1" dirty="0">
                <a:solidFill>
                  <a:schemeClr val="hlink"/>
                </a:solidFill>
                <a:latin typeface="宋体" panose="02010600030101010101" pitchFamily="2" charset="-122"/>
              </a:rPr>
              <a:t>红龙睛绒金鱼</a:t>
            </a:r>
            <a:r>
              <a:rPr lang="zh-CN" altLang="en-US" sz="2400" b="1" dirty="0">
                <a:solidFill>
                  <a:srgbClr val="000066"/>
                </a:solidFill>
                <a:latin typeface="宋体" panose="02010600030101010101" pitchFamily="2" charset="-122"/>
              </a:rPr>
              <a:t>是龙睛金鱼与绒球杂交而重组形成的； </a:t>
            </a:r>
            <a:endParaRPr lang="zh-CN" altLang="en-US" sz="2400" b="1" dirty="0">
              <a:solidFill>
                <a:srgbClr val="000066"/>
              </a:solidFill>
              <a:latin typeface="宋体" panose="02010600030101010101" pitchFamily="2" charset="-122"/>
            </a:endParaRPr>
          </a:p>
          <a:p>
            <a:pPr eaLnBrk="1" hangingPunct="1">
              <a:lnSpc>
                <a:spcPct val="135000"/>
              </a:lnSpc>
              <a:buFont typeface="Wingdings" panose="05000000000000000000" pitchFamily="2" charset="2"/>
              <a:buChar char="§"/>
            </a:pPr>
            <a:r>
              <a:rPr lang="zh-CN" altLang="en-US" sz="2400" b="1" dirty="0">
                <a:solidFill>
                  <a:schemeClr val="hlink"/>
                </a:solidFill>
                <a:latin typeface="宋体" panose="02010600030101010101" pitchFamily="2" charset="-122"/>
              </a:rPr>
              <a:t>红龙高球金鱼</a:t>
            </a:r>
            <a:r>
              <a:rPr lang="zh-CN" altLang="en-US" sz="2400" b="1" dirty="0">
                <a:solidFill>
                  <a:srgbClr val="000066"/>
                </a:solidFill>
                <a:latin typeface="宋体" panose="02010600030101010101" pitchFamily="2" charset="-122"/>
              </a:rPr>
              <a:t>是龙眼、鹅头（肉瘤）和绒球</a:t>
            </a:r>
            <a:r>
              <a:rPr lang="en-US" altLang="zh-CN" sz="2400" b="1" dirty="0">
                <a:solidFill>
                  <a:srgbClr val="000066"/>
                </a:solidFill>
              </a:rPr>
              <a:t>3</a:t>
            </a:r>
            <a:r>
              <a:rPr lang="zh-CN" altLang="en-US" sz="2400" b="1" dirty="0">
                <a:solidFill>
                  <a:srgbClr val="000066"/>
                </a:solidFill>
                <a:latin typeface="宋体" panose="02010600030101010101" pitchFamily="2" charset="-122"/>
              </a:rPr>
              <a:t>种性状  结合而成的，</a:t>
            </a:r>
            <a:endParaRPr lang="zh-CN" altLang="en-US" sz="2400" b="1" dirty="0">
              <a:solidFill>
                <a:srgbClr val="000066"/>
              </a:solidFill>
              <a:latin typeface="宋体" panose="02010600030101010101" pitchFamily="2" charset="-122"/>
            </a:endParaRPr>
          </a:p>
          <a:p>
            <a:pPr eaLnBrk="1" hangingPunct="1">
              <a:lnSpc>
                <a:spcPct val="135000"/>
              </a:lnSpc>
              <a:buFont typeface="Wingdings" panose="05000000000000000000" pitchFamily="2" charset="2"/>
              <a:buChar char="§"/>
            </a:pPr>
            <a:r>
              <a:rPr lang="zh-CN" altLang="en-US" sz="2400" b="1" dirty="0">
                <a:solidFill>
                  <a:schemeClr val="hlink"/>
                </a:solidFill>
                <a:latin typeface="宋体" panose="02010600030101010101" pitchFamily="2" charset="-122"/>
              </a:rPr>
              <a:t>红龙高鳃球</a:t>
            </a:r>
            <a:r>
              <a:rPr lang="zh-CN" altLang="en-US" sz="2400" b="1" dirty="0">
                <a:solidFill>
                  <a:srgbClr val="000066"/>
                </a:solidFill>
                <a:latin typeface="宋体" panose="02010600030101010101" pitchFamily="2" charset="-122"/>
              </a:rPr>
              <a:t>（红龙睛高头翻鳃球）是龙眼、鹅头、翻鳃和绒球</a:t>
            </a:r>
            <a:r>
              <a:rPr lang="en-US" altLang="zh-CN" sz="2400" b="1" dirty="0">
                <a:solidFill>
                  <a:srgbClr val="000066"/>
                </a:solidFill>
              </a:rPr>
              <a:t>4</a:t>
            </a:r>
            <a:r>
              <a:rPr lang="zh-CN" altLang="en-US" sz="2400" b="1" dirty="0">
                <a:solidFill>
                  <a:srgbClr val="000066"/>
                </a:solidFill>
                <a:latin typeface="宋体" panose="02010600030101010101" pitchFamily="2" charset="-122"/>
              </a:rPr>
              <a:t>种性状结合在一起而形成的。</a:t>
            </a:r>
            <a:r>
              <a:rPr lang="zh-CN" altLang="en-US" sz="2800" dirty="0"/>
              <a:t> </a:t>
            </a:r>
            <a:endParaRPr lang="zh-CN" altLang="en-US"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9794" name="Rectangle 2"/>
          <p:cNvSpPr>
            <a:spLocks noGrp="1"/>
          </p:cNvSpPr>
          <p:nvPr>
            <p:ph type="title"/>
          </p:nvPr>
        </p:nvSpPr>
        <p:spPr/>
        <p:txBody>
          <a:bodyPr vert="horz" wrap="square" lIns="91440" tIns="45720" rIns="91440" bIns="45720" anchor="b" anchorCtr="0"/>
          <a:p>
            <a:pPr eaLnBrk="1" hangingPunct="1"/>
            <a:r>
              <a:rPr lang="zh-CN" altLang="en-US" sz="3600" b="1" dirty="0">
                <a:solidFill>
                  <a:srgbClr val="000066"/>
                </a:solidFill>
                <a:latin typeface="宋体" panose="02010600030101010101" pitchFamily="2" charset="-122"/>
              </a:rPr>
              <a:t>（三） 生物技术</a:t>
            </a:r>
            <a:endParaRPr lang="zh-CN" altLang="en-US" sz="3600" b="1" dirty="0">
              <a:solidFill>
                <a:srgbClr val="000066"/>
              </a:solidFill>
              <a:latin typeface="宋体" panose="02010600030101010101" pitchFamily="2" charset="-122"/>
            </a:endParaRPr>
          </a:p>
        </p:txBody>
      </p:sp>
      <p:sp>
        <p:nvSpPr>
          <p:cNvPr id="289795"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dirty="0">
                <a:solidFill>
                  <a:srgbClr val="333333"/>
                </a:solidFill>
              </a:rPr>
              <a:t>   </a:t>
            </a:r>
            <a:r>
              <a:rPr lang="en-US" altLang="zh-CN" sz="2800" b="1" dirty="0">
                <a:solidFill>
                  <a:srgbClr val="000066"/>
                </a:solidFill>
                <a:cs typeface="Tahoma" panose="020B0604030504040204" pitchFamily="34" charset="0"/>
              </a:rPr>
              <a:t>20</a:t>
            </a:r>
            <a:r>
              <a:rPr lang="zh-CN" altLang="en-US" sz="2800" b="1" dirty="0">
                <a:solidFill>
                  <a:srgbClr val="000066"/>
                </a:solidFill>
                <a:cs typeface="Tahoma" panose="020B0604030504040204" pitchFamily="34" charset="0"/>
              </a:rPr>
              <a:t>世纪</a:t>
            </a:r>
            <a:r>
              <a:rPr lang="en-US" altLang="zh-CN" sz="2800" b="1" dirty="0">
                <a:solidFill>
                  <a:srgbClr val="000066"/>
                </a:solidFill>
                <a:cs typeface="Tahoma" panose="020B0604030504040204" pitchFamily="34" charset="0"/>
              </a:rPr>
              <a:t>80</a:t>
            </a:r>
            <a:r>
              <a:rPr lang="zh-CN" altLang="en-US" sz="2800" b="1" dirty="0">
                <a:solidFill>
                  <a:srgbClr val="000066"/>
                </a:solidFill>
                <a:cs typeface="Tahoma" panose="020B0604030504040204" pitchFamily="34" charset="0"/>
              </a:rPr>
              <a:t>年代，人们把细胞工程、染色体工程、基因工程、酶工程等合起来，统称为生物技术。生物技术是一种以操作生物的基因、细胞、组织和系统为目标的高科技技术。</a:t>
            </a:r>
            <a:endParaRPr lang="zh-CN" altLang="en-US" sz="2800" b="1" dirty="0">
              <a:solidFill>
                <a:srgbClr val="000066"/>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0818" name="Rectangle 2"/>
          <p:cNvSpPr>
            <a:spLocks noGrp="1"/>
          </p:cNvSpPr>
          <p:nvPr>
            <p:ph type="title"/>
          </p:nvPr>
        </p:nvSpPr>
        <p:spPr/>
        <p:txBody>
          <a:bodyPr vert="horz" wrap="square" lIns="91440" tIns="45720" rIns="91440" bIns="45720" anchor="b" anchorCtr="0"/>
          <a:p>
            <a:pPr eaLnBrk="1" hangingPunct="1"/>
            <a:r>
              <a:rPr lang="en-US" altLang="zh-CN" sz="3600" b="1" dirty="0">
                <a:solidFill>
                  <a:srgbClr val="000066"/>
                </a:solidFill>
              </a:rPr>
              <a:t> </a:t>
            </a:r>
            <a:r>
              <a:rPr lang="en-US" altLang="zh-CN" sz="3600" b="1" dirty="0">
                <a:solidFill>
                  <a:srgbClr val="000066"/>
                </a:solidFill>
                <a:latin typeface="宋体" panose="02010600030101010101" pitchFamily="2" charset="-122"/>
              </a:rPr>
              <a:t>1</a:t>
            </a:r>
            <a:r>
              <a:rPr lang="zh-CN" altLang="en-US" sz="3600" b="1" dirty="0">
                <a:solidFill>
                  <a:srgbClr val="000066"/>
                </a:solidFill>
                <a:latin typeface="宋体" panose="02010600030101010101" pitchFamily="2" charset="-122"/>
              </a:rPr>
              <a:t>、细胞核移植</a:t>
            </a:r>
            <a:endParaRPr lang="zh-CN" altLang="en-US" sz="3600" b="1" dirty="0">
              <a:solidFill>
                <a:srgbClr val="000066"/>
              </a:solidFill>
              <a:latin typeface="宋体" panose="02010600030101010101" pitchFamily="2" charset="-122"/>
            </a:endParaRPr>
          </a:p>
        </p:txBody>
      </p:sp>
      <p:sp>
        <p:nvSpPr>
          <p:cNvPr id="290819" name="Rectangle 3"/>
          <p:cNvSpPr>
            <a:spLocks noGrp="1"/>
          </p:cNvSpPr>
          <p:nvPr>
            <p:ph idx="1"/>
          </p:nvPr>
        </p:nvSpPr>
        <p:spPr>
          <a:xfrm>
            <a:off x="609600" y="1981175"/>
            <a:ext cx="10972800" cy="4445519"/>
          </a:xfrm>
        </p:spPr>
        <p:txBody>
          <a:bodyPr vert="horz" wrap="square" lIns="91440" tIns="45720" rIns="91440" bIns="45720" anchor="t" anchorCtr="0"/>
          <a:p>
            <a:pPr eaLnBrk="1" hangingPunct="1">
              <a:lnSpc>
                <a:spcPct val="140000"/>
              </a:lnSpc>
              <a:buNone/>
            </a:pPr>
            <a:r>
              <a:rPr lang="en-US" altLang="zh-CN" sz="2800" b="1" dirty="0">
                <a:solidFill>
                  <a:srgbClr val="000066"/>
                </a:solidFill>
              </a:rPr>
              <a:t>    </a:t>
            </a:r>
            <a:r>
              <a:rPr lang="zh-CN" altLang="en-US" sz="2800" b="1" dirty="0">
                <a:solidFill>
                  <a:srgbClr val="000066"/>
                </a:solidFill>
                <a:cs typeface="Tahoma" panose="020B0604030504040204" pitchFamily="34" charset="0"/>
              </a:rPr>
              <a:t>是一种将细胞核移植到另一种细胞内的生物技术。是研究细胞核与细胞质相互关系的方法之一。首次</a:t>
            </a:r>
            <a:r>
              <a:rPr lang="zh-CN" altLang="en-US" sz="2800" b="1" dirty="0">
                <a:solidFill>
                  <a:srgbClr val="000066"/>
                </a:solidFill>
              </a:rPr>
              <a:t>由</a:t>
            </a:r>
            <a:r>
              <a:rPr lang="zh-CN" altLang="en-US" sz="2800" b="1" dirty="0">
                <a:solidFill>
                  <a:srgbClr val="000066"/>
                </a:solidFill>
                <a:cs typeface="Tahoma" panose="020B0604030504040204" pitchFamily="34" charset="0"/>
              </a:rPr>
              <a:t>美国学者在两栖类胚胎上进行细胞核移植成功</a:t>
            </a:r>
            <a:r>
              <a:rPr lang="zh-CN" altLang="en-US" sz="2800" b="1" dirty="0">
                <a:solidFill>
                  <a:srgbClr val="000066"/>
                </a:solidFill>
              </a:rPr>
              <a:t>（</a:t>
            </a:r>
            <a:r>
              <a:rPr lang="en-US" altLang="zh-CN" sz="2800" b="1" dirty="0">
                <a:solidFill>
                  <a:srgbClr val="000066"/>
                </a:solidFill>
                <a:cs typeface="Tahoma" panose="020B0604030504040204" pitchFamily="34" charset="0"/>
              </a:rPr>
              <a:t>1952</a:t>
            </a:r>
            <a:r>
              <a:rPr lang="zh-CN" altLang="en-US" sz="2800" b="1" dirty="0">
                <a:solidFill>
                  <a:srgbClr val="000066"/>
                </a:solidFill>
              </a:rPr>
              <a:t>）。</a:t>
            </a:r>
            <a:r>
              <a:rPr lang="zh-CN" altLang="en-US" sz="2800" b="1" dirty="0">
                <a:solidFill>
                  <a:srgbClr val="000066"/>
                </a:solidFill>
                <a:cs typeface="Tahoma" panose="020B0604030504040204" pitchFamily="34" charset="0"/>
              </a:rPr>
              <a:t>我国著名实验胚胎学</a:t>
            </a:r>
            <a:r>
              <a:rPr lang="zh-CN" altLang="en-US" sz="2800" b="1" dirty="0">
                <a:solidFill>
                  <a:schemeClr val="hlink"/>
                </a:solidFill>
                <a:cs typeface="Tahoma" panose="020B0604030504040204" pitchFamily="34" charset="0"/>
              </a:rPr>
              <a:t>家童第周教授</a:t>
            </a:r>
            <a:r>
              <a:rPr lang="zh-CN" altLang="en-US" sz="2800" b="1" dirty="0">
                <a:solidFill>
                  <a:srgbClr val="000066"/>
                </a:solidFill>
                <a:cs typeface="Tahoma" panose="020B0604030504040204" pitchFamily="34" charset="0"/>
              </a:rPr>
              <a:t>等于</a:t>
            </a:r>
            <a:r>
              <a:rPr lang="en-US" altLang="zh-CN" sz="2800" b="1" dirty="0">
                <a:solidFill>
                  <a:srgbClr val="000066"/>
                </a:solidFill>
                <a:cs typeface="Tahoma" panose="020B0604030504040204" pitchFamily="34" charset="0"/>
              </a:rPr>
              <a:t>1961</a:t>
            </a:r>
            <a:r>
              <a:rPr lang="zh-CN" altLang="en-US" sz="2800" b="1" dirty="0">
                <a:solidFill>
                  <a:srgbClr val="000066"/>
                </a:solidFill>
                <a:cs typeface="Tahoma" panose="020B0604030504040204" pitchFamily="34" charset="0"/>
              </a:rPr>
              <a:t>年率先在金鱼和螃被鱼中进行细胞核移植，并获得了成功。</a:t>
            </a:r>
            <a:r>
              <a:rPr lang="zh-CN" altLang="en-US" sz="2800" b="1" dirty="0">
                <a:solidFill>
                  <a:srgbClr val="333333"/>
                </a:solidFill>
                <a:cs typeface="Tahoma" panose="020B0604030504040204" pitchFamily="34" charset="0"/>
              </a:rPr>
              <a:t> </a:t>
            </a:r>
            <a:endParaRPr lang="zh-CN" altLang="en-US" sz="2800" b="1" dirty="0">
              <a:solidFill>
                <a:srgbClr val="333333"/>
              </a:solidFill>
              <a:ea typeface="Tahoma" panose="020B060403050404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91843"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dirty="0">
                <a:solidFill>
                  <a:srgbClr val="333333"/>
                </a:solidFill>
              </a:rPr>
              <a:t>   </a:t>
            </a:r>
            <a:r>
              <a:rPr lang="zh-CN" altLang="en-US" dirty="0">
                <a:solidFill>
                  <a:srgbClr val="333333"/>
                </a:solidFill>
              </a:rPr>
              <a:t>之</a:t>
            </a:r>
            <a:r>
              <a:rPr lang="zh-CN" altLang="en-US" sz="2800" b="1" dirty="0">
                <a:solidFill>
                  <a:srgbClr val="000066"/>
                </a:solidFill>
              </a:rPr>
              <a:t>后，又将</a:t>
            </a:r>
            <a:r>
              <a:rPr lang="zh-CN" altLang="en-US" sz="2800" b="1" dirty="0">
                <a:solidFill>
                  <a:srgbClr val="000066"/>
                </a:solidFill>
                <a:cs typeface="Tahoma" panose="020B0604030504040204" pitchFamily="34" charset="0"/>
              </a:rPr>
              <a:t>鲤鱼囊胚期的细胞核移入去核的鲫鱼卵子中。</a:t>
            </a:r>
            <a:r>
              <a:rPr lang="zh-CN" altLang="en-US" sz="2800" b="1" dirty="0">
                <a:solidFill>
                  <a:srgbClr val="000066"/>
                </a:solidFill>
              </a:rPr>
              <a:t>结果后代兼有鲤鱼和鲫鱼的某些性状。</a:t>
            </a:r>
            <a:r>
              <a:rPr lang="zh-CN" altLang="en-US" sz="2800" b="1" dirty="0">
                <a:solidFill>
                  <a:srgbClr val="000066"/>
                </a:solidFill>
                <a:cs typeface="Tahoma" panose="020B0604030504040204" pitchFamily="34" charset="0"/>
              </a:rPr>
              <a:t>说明细胞核和细胞质在鱼类器官形成时各有影响。</a:t>
            </a:r>
            <a:endParaRPr lang="zh-CN" altLang="en-US" sz="2800" b="1" dirty="0">
              <a:solidFill>
                <a:srgbClr val="000066"/>
              </a:solidFill>
              <a:cs typeface="Tahoma" panose="020B0604030504040204" pitchFamily="34" charset="0"/>
            </a:endParaRPr>
          </a:p>
          <a:p>
            <a:pPr eaLnBrk="1" hangingPunct="1">
              <a:lnSpc>
                <a:spcPct val="150000"/>
              </a:lnSpc>
              <a:buNone/>
            </a:pPr>
            <a:r>
              <a:rPr lang="zh-CN" altLang="en-US" sz="2800" b="1" dirty="0">
                <a:solidFill>
                  <a:srgbClr val="000066"/>
                </a:solidFill>
              </a:rPr>
              <a:t>  该法对具有母性遗传的性状，是一种很好的导入方法。</a:t>
            </a:r>
            <a:r>
              <a:rPr lang="zh-CN" altLang="en-US" sz="2800" b="1" dirty="0">
                <a:solidFill>
                  <a:srgbClr val="000066"/>
                </a:solidFill>
                <a:cs typeface="Tahoma" panose="020B0604030504040204" pitchFamily="34" charset="0"/>
              </a:rPr>
              <a:t> </a:t>
            </a:r>
            <a:endParaRPr lang="zh-CN" altLang="en-US" sz="2800" b="1" dirty="0">
              <a:solidFill>
                <a:srgbClr val="000066"/>
              </a:solidFill>
              <a:latin typeface="宋体" panose="02010600030101010101" pitchFamily="2" charset="-122"/>
            </a:endParaRPr>
          </a:p>
          <a:p>
            <a:pPr eaLnBrk="1" hangingPunct="1"/>
            <a:endParaRPr lang="en-US" altLang="zh-CN" sz="2800" b="1" dirty="0">
              <a:solidFill>
                <a:srgbClr val="000066"/>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2866" name="Rectangle 2"/>
          <p:cNvSpPr>
            <a:spLocks noGrp="1"/>
          </p:cNvSpPr>
          <p:nvPr>
            <p:ph type="title"/>
          </p:nvPr>
        </p:nvSpPr>
        <p:spPr/>
        <p:txBody>
          <a:bodyPr vert="horz" wrap="square" lIns="91440" tIns="45720" rIns="91440" bIns="45720" anchor="b" anchorCtr="0"/>
          <a:p>
            <a:pPr eaLnBrk="1" hangingPunct="1"/>
            <a:r>
              <a:rPr lang="en-US" altLang="zh-CN" sz="3200" b="1" dirty="0">
                <a:solidFill>
                  <a:srgbClr val="000066"/>
                </a:solidFill>
                <a:cs typeface="Tahoma" panose="020B0604030504040204" pitchFamily="34" charset="0"/>
              </a:rPr>
              <a:t>2 </a:t>
            </a:r>
            <a:r>
              <a:rPr lang="zh-CN" altLang="en-US" sz="3200" b="1" dirty="0">
                <a:solidFill>
                  <a:srgbClr val="000066"/>
                </a:solidFill>
                <a:cs typeface="Tahoma" panose="020B0604030504040204" pitchFamily="34" charset="0"/>
              </a:rPr>
              <a:t>染色体工程</a:t>
            </a:r>
            <a:r>
              <a:rPr lang="zh-CN" altLang="en-US" sz="3200" b="1" dirty="0">
                <a:solidFill>
                  <a:srgbClr val="000066"/>
                </a:solidFill>
              </a:rPr>
              <a:t>－多倍体</a:t>
            </a:r>
            <a:endParaRPr lang="zh-CN" altLang="en-US" sz="3200" b="1" dirty="0">
              <a:solidFill>
                <a:srgbClr val="000066"/>
              </a:solidFill>
            </a:endParaRPr>
          </a:p>
        </p:txBody>
      </p:sp>
      <p:sp>
        <p:nvSpPr>
          <p:cNvPr id="292867"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dirty="0">
                <a:solidFill>
                  <a:srgbClr val="333333"/>
                </a:solidFill>
              </a:rPr>
              <a:t>   </a:t>
            </a:r>
            <a:r>
              <a:rPr lang="zh-CN" altLang="en-US" sz="2800" b="1" dirty="0">
                <a:solidFill>
                  <a:srgbClr val="000066"/>
                </a:solidFill>
                <a:cs typeface="Tahoma" panose="020B0604030504040204" pitchFamily="34" charset="0"/>
              </a:rPr>
              <a:t>染色体组操作是动植物育种研究中行之有效的途径之一。桂建芳等（</a:t>
            </a:r>
            <a:r>
              <a:rPr lang="en-US" altLang="zh-CN" sz="2800" b="1" dirty="0">
                <a:solidFill>
                  <a:srgbClr val="000066"/>
                </a:solidFill>
                <a:cs typeface="Tahoma" panose="020B0604030504040204" pitchFamily="34" charset="0"/>
              </a:rPr>
              <a:t>1990 </a:t>
            </a:r>
            <a:r>
              <a:rPr lang="zh-CN" altLang="en-US" sz="2800" b="1" dirty="0">
                <a:solidFill>
                  <a:srgbClr val="000066"/>
                </a:solidFill>
                <a:cs typeface="Tahoma" panose="020B0604030504040204" pitchFamily="34" charset="0"/>
              </a:rPr>
              <a:t>）采用静水压休克方法促使第二极体保留，诱发三倍体水晶彩鲫产生。</a:t>
            </a:r>
            <a:r>
              <a:rPr lang="zh-CN" altLang="en-US" sz="2800" b="1" dirty="0">
                <a:solidFill>
                  <a:srgbClr val="000066"/>
                </a:solidFill>
              </a:rPr>
              <a:t>          </a:t>
            </a:r>
            <a:endParaRPr lang="zh-CN" altLang="en-US" sz="2800" b="1" dirty="0">
              <a:solidFill>
                <a:srgbClr val="000066"/>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293891"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sz="2800" b="1" dirty="0">
                <a:solidFill>
                  <a:srgbClr val="333333"/>
                </a:solidFill>
              </a:rPr>
              <a:t>   </a:t>
            </a:r>
            <a:r>
              <a:rPr lang="zh-CN" altLang="en-US" sz="2800" b="1" dirty="0">
                <a:solidFill>
                  <a:srgbClr val="000066"/>
                </a:solidFill>
              </a:rPr>
              <a:t>方法</a:t>
            </a:r>
            <a:r>
              <a:rPr lang="zh-CN" altLang="en-US" sz="2800" b="1" dirty="0">
                <a:solidFill>
                  <a:srgbClr val="000066"/>
                </a:solidFill>
                <a:cs typeface="Tahoma" panose="020B0604030504040204" pitchFamily="34" charset="0"/>
              </a:rPr>
              <a:t>是</a:t>
            </a:r>
            <a:r>
              <a:rPr lang="zh-CN" altLang="en-US" sz="2800" b="1" dirty="0">
                <a:solidFill>
                  <a:srgbClr val="000066"/>
                </a:solidFill>
              </a:rPr>
              <a:t>：</a:t>
            </a:r>
            <a:r>
              <a:rPr lang="zh-CN" altLang="en-US" sz="2800" b="1" dirty="0">
                <a:solidFill>
                  <a:srgbClr val="000066"/>
                </a:solidFill>
                <a:cs typeface="Tahoma" panose="020B0604030504040204" pitchFamily="34" charset="0"/>
              </a:rPr>
              <a:t>在卵受精后</a:t>
            </a:r>
            <a:r>
              <a:rPr lang="en-US" altLang="zh-CN" sz="2800" b="1" dirty="0">
                <a:solidFill>
                  <a:srgbClr val="000066"/>
                </a:solidFill>
                <a:cs typeface="Tahoma" panose="020B0604030504040204" pitchFamily="34" charset="0"/>
              </a:rPr>
              <a:t>4</a:t>
            </a:r>
            <a:r>
              <a:rPr lang="zh-CN" altLang="en-US" sz="2800" b="1" dirty="0">
                <a:solidFill>
                  <a:srgbClr val="000066"/>
                </a:solidFill>
                <a:cs typeface="Tahoma" panose="020B0604030504040204" pitchFamily="34" charset="0"/>
              </a:rPr>
              <a:t>～</a:t>
            </a:r>
            <a:r>
              <a:rPr lang="en-US" altLang="zh-CN" sz="2800" b="1" dirty="0">
                <a:solidFill>
                  <a:srgbClr val="000066"/>
                </a:solidFill>
                <a:cs typeface="Tahoma" panose="020B0604030504040204" pitchFamily="34" charset="0"/>
              </a:rPr>
              <a:t>5</a:t>
            </a:r>
            <a:r>
              <a:rPr lang="zh-CN" altLang="en-US" sz="2800" b="1" dirty="0">
                <a:solidFill>
                  <a:srgbClr val="000066"/>
                </a:solidFill>
                <a:cs typeface="Tahoma" panose="020B0604030504040204" pitchFamily="34" charset="0"/>
              </a:rPr>
              <a:t>分钟，采用</a:t>
            </a:r>
            <a:r>
              <a:rPr lang="en-US" altLang="zh-CN" sz="2800" b="1" dirty="0">
                <a:solidFill>
                  <a:srgbClr val="000066"/>
                </a:solidFill>
                <a:cs typeface="Tahoma" panose="020B0604030504040204" pitchFamily="34" charset="0"/>
              </a:rPr>
              <a:t>600</a:t>
            </a:r>
            <a:r>
              <a:rPr lang="zh-CN" altLang="en-US" sz="2800" b="1" dirty="0">
                <a:solidFill>
                  <a:srgbClr val="000066"/>
                </a:solidFill>
                <a:cs typeface="Tahoma" panose="020B0604030504040204" pitchFamily="34" charset="0"/>
              </a:rPr>
              <a:t>千克／平方厘米或</a:t>
            </a:r>
            <a:r>
              <a:rPr lang="en-US" altLang="zh-CN" sz="2800" b="1" dirty="0">
                <a:solidFill>
                  <a:srgbClr val="000066"/>
                </a:solidFill>
                <a:cs typeface="Tahoma" panose="020B0604030504040204" pitchFamily="34" charset="0"/>
              </a:rPr>
              <a:t>650</a:t>
            </a:r>
            <a:r>
              <a:rPr lang="zh-CN" altLang="en-US" sz="2800" b="1" dirty="0">
                <a:solidFill>
                  <a:srgbClr val="000066"/>
                </a:solidFill>
                <a:cs typeface="Tahoma" panose="020B0604030504040204" pitchFamily="34" charset="0"/>
              </a:rPr>
              <a:t>千克／平方厘米的静水压处理</a:t>
            </a:r>
            <a:r>
              <a:rPr lang="en-US" altLang="zh-CN" sz="2800" b="1" dirty="0">
                <a:solidFill>
                  <a:srgbClr val="000066"/>
                </a:solidFill>
                <a:cs typeface="Tahoma" panose="020B0604030504040204" pitchFamily="34" charset="0"/>
              </a:rPr>
              <a:t>3</a:t>
            </a:r>
            <a:r>
              <a:rPr lang="zh-CN" altLang="en-US" sz="2800" b="1" dirty="0">
                <a:solidFill>
                  <a:srgbClr val="000066"/>
                </a:solidFill>
                <a:cs typeface="Tahoma" panose="020B0604030504040204" pitchFamily="34" charset="0"/>
              </a:rPr>
              <a:t>分钟，能导致</a:t>
            </a:r>
            <a:r>
              <a:rPr lang="en-US" altLang="zh-CN" sz="2800" b="1" dirty="0">
                <a:solidFill>
                  <a:srgbClr val="000066"/>
                </a:solidFill>
                <a:cs typeface="Tahoma" panose="020B0604030504040204" pitchFamily="34" charset="0"/>
              </a:rPr>
              <a:t>100</a:t>
            </a:r>
            <a:r>
              <a:rPr lang="zh-CN" altLang="en-US" sz="2800" b="1" dirty="0">
                <a:solidFill>
                  <a:srgbClr val="000066"/>
                </a:solidFill>
                <a:cs typeface="Tahoma" panose="020B0604030504040204" pitchFamily="34" charset="0"/>
              </a:rPr>
              <a:t>％的三倍体，而且胚胎的存活率</a:t>
            </a:r>
            <a:r>
              <a:rPr lang="zh-CN" altLang="en-US" sz="2800" b="1" dirty="0">
                <a:solidFill>
                  <a:srgbClr val="000066"/>
                </a:solidFill>
              </a:rPr>
              <a:t>、</a:t>
            </a:r>
            <a:r>
              <a:rPr lang="zh-CN" altLang="en-US" sz="2800" b="1" dirty="0">
                <a:solidFill>
                  <a:srgbClr val="000066"/>
                </a:solidFill>
                <a:cs typeface="Tahoma" panose="020B0604030504040204" pitchFamily="34" charset="0"/>
              </a:rPr>
              <a:t>孵化率</a:t>
            </a:r>
            <a:r>
              <a:rPr lang="zh-CN" altLang="en-US" sz="2800" b="1" dirty="0">
                <a:solidFill>
                  <a:srgbClr val="000066"/>
                </a:solidFill>
              </a:rPr>
              <a:t>都相当高</a:t>
            </a:r>
            <a:r>
              <a:rPr lang="zh-CN" altLang="en-US" sz="2800" b="1" dirty="0">
                <a:solidFill>
                  <a:srgbClr val="333333"/>
                </a:solidFill>
              </a:rPr>
              <a:t>。</a:t>
            </a:r>
            <a:endParaRPr lang="zh-CN" altLang="en-US" sz="2800" b="1" dirty="0">
              <a:solidFill>
                <a:srgbClr val="33333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8050" name="Rectangle 2"/>
          <p:cNvSpPr>
            <a:spLocks noGrp="1"/>
          </p:cNvSpPr>
          <p:nvPr>
            <p:ph type="title"/>
          </p:nvPr>
        </p:nvSpPr>
        <p:spPr>
          <a:xfrm>
            <a:off x="533685" y="456999"/>
            <a:ext cx="10972800" cy="1143000"/>
          </a:xfrm>
        </p:spPr>
        <p:txBody>
          <a:bodyPr vert="horz" wrap="square" lIns="91440" tIns="45720" rIns="91440" bIns="45720" anchor="b" anchorCtr="0"/>
          <a:p>
            <a:pPr eaLnBrk="1" hangingPunct="1"/>
            <a:r>
              <a:rPr lang="zh-CN" altLang="en-US" b="1" dirty="0">
                <a:solidFill>
                  <a:srgbClr val="000099"/>
                </a:solidFill>
                <a:latin typeface="宋体" panose="02010600030101010101" pitchFamily="2" charset="-122"/>
              </a:rPr>
              <a:t>（一）体色的遗传</a:t>
            </a:r>
            <a:endParaRPr lang="zh-CN" altLang="en-US" b="1" dirty="0">
              <a:solidFill>
                <a:srgbClr val="000099"/>
              </a:solidFill>
            </a:endParaRPr>
          </a:p>
        </p:txBody>
      </p:sp>
      <p:sp>
        <p:nvSpPr>
          <p:cNvPr id="258051"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sz="2800" b="1" dirty="0">
                <a:solidFill>
                  <a:srgbClr val="000099"/>
                </a:solidFill>
                <a:latin typeface="宋体" panose="02010600030101010101" pitchFamily="2" charset="-122"/>
              </a:rPr>
              <a:t>  </a:t>
            </a:r>
            <a:r>
              <a:rPr lang="zh-CN" altLang="en-US" sz="2800" b="1" dirty="0">
                <a:solidFill>
                  <a:srgbClr val="000099"/>
                </a:solidFill>
                <a:latin typeface="宋体" panose="02010600030101010101" pitchFamily="2" charset="-122"/>
              </a:rPr>
              <a:t>金鱼有各种体色，它是由各种色素细胞按一定的比例（色素的数量与色素的聚集或分散等）而形成。这些性状是遗传的。</a:t>
            </a:r>
            <a:endParaRPr lang="zh-CN" altLang="en-US" sz="2800" b="1" dirty="0">
              <a:solidFill>
                <a:srgbClr val="000099"/>
              </a:solidFill>
              <a:latin typeface="宋体" panose="02010600030101010101" pitchFamily="2" charset="-122"/>
            </a:endParaRPr>
          </a:p>
          <a:p>
            <a:pPr eaLnBrk="1" hangingPunct="1">
              <a:lnSpc>
                <a:spcPct val="150000"/>
              </a:lnSpc>
              <a:buNone/>
            </a:pPr>
            <a:r>
              <a:rPr lang="zh-CN" altLang="en-US" sz="2800" b="1" dirty="0">
                <a:solidFill>
                  <a:srgbClr val="000099"/>
                </a:solidFill>
                <a:latin typeface="宋体" panose="02010600030101010101" pitchFamily="2" charset="-122"/>
              </a:rPr>
              <a:t> 但金鱼的体色遗传很复杂，目前已知遗传机理比较清楚的体色有：灰色、蓝色、紫色以及</a:t>
            </a:r>
            <a:r>
              <a:rPr lang="zh-CN" altLang="en-US" sz="2800" b="1" dirty="0">
                <a:solidFill>
                  <a:srgbClr val="000066"/>
                </a:solidFill>
                <a:latin typeface="宋体" panose="02010600030101010101" pitchFamily="2" charset="-122"/>
              </a:rPr>
              <a:t>紫蓝色。</a:t>
            </a:r>
            <a:endParaRPr lang="zh-CN" alt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4914" name="Rectangle 2"/>
          <p:cNvSpPr>
            <a:spLocks noGrp="1"/>
          </p:cNvSpPr>
          <p:nvPr>
            <p:ph type="title"/>
          </p:nvPr>
        </p:nvSpPr>
        <p:spPr/>
        <p:txBody>
          <a:bodyPr vert="horz" wrap="square" lIns="91440" tIns="45720" rIns="91440" bIns="45720" anchor="b" anchorCtr="0"/>
          <a:p>
            <a:pPr eaLnBrk="1" hangingPunct="1"/>
            <a:r>
              <a:rPr lang="en-US" altLang="zh-CN" sz="3200" b="1" dirty="0"/>
              <a:t>3</a:t>
            </a:r>
            <a:r>
              <a:rPr lang="zh-CN" altLang="en-US" sz="3200" b="1" dirty="0"/>
              <a:t>、转基因</a:t>
            </a:r>
            <a:endParaRPr lang="zh-CN" altLang="en-US" sz="3200" b="1" dirty="0"/>
          </a:p>
        </p:txBody>
      </p:sp>
      <p:sp>
        <p:nvSpPr>
          <p:cNvPr id="294915"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dirty="0"/>
              <a:t>    </a:t>
            </a:r>
            <a:r>
              <a:rPr lang="zh-CN" altLang="en-US" sz="2800" b="1" dirty="0">
                <a:solidFill>
                  <a:srgbClr val="000066"/>
                </a:solidFill>
              </a:rPr>
              <a:t>将某些特殊基因，通过基因重组，转移到特定生物中，从而使该生物表现相应的性状。如，近年来在观赏鱼中研究较多的荧光蛋白的转基因鱼。</a:t>
            </a:r>
            <a:endParaRPr lang="zh-CN" altLang="en-US" sz="2800" b="1" dirty="0">
              <a:solidFill>
                <a:srgbClr val="000066"/>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5938" name="Rectangle 2"/>
          <p:cNvSpPr>
            <a:spLocks noGrp="1"/>
          </p:cNvSpPr>
          <p:nvPr>
            <p:ph type="title"/>
          </p:nvPr>
        </p:nvSpPr>
        <p:spPr/>
        <p:txBody>
          <a:bodyPr vert="horz" wrap="square" lIns="91440" tIns="45720" rIns="91440" bIns="45720" anchor="b" anchorCtr="0"/>
          <a:p>
            <a:pPr eaLnBrk="1" hangingPunct="1"/>
            <a:r>
              <a:rPr lang="en-US" altLang="zh-CN" sz="3200" b="1" dirty="0">
                <a:solidFill>
                  <a:srgbClr val="000066"/>
                </a:solidFill>
                <a:latin typeface="宋体" panose="02010600030101010101" pitchFamily="2" charset="-122"/>
              </a:rPr>
              <a:t>4</a:t>
            </a:r>
            <a:r>
              <a:rPr lang="zh-CN" altLang="en-US" sz="3200" b="1" dirty="0">
                <a:solidFill>
                  <a:srgbClr val="000066"/>
                </a:solidFill>
                <a:latin typeface="宋体" panose="02010600030101010101" pitchFamily="2" charset="-122"/>
              </a:rPr>
              <a:t>、雌核发育</a:t>
            </a:r>
            <a:endParaRPr lang="zh-CN" altLang="en-US" sz="3200" b="1" dirty="0">
              <a:solidFill>
                <a:srgbClr val="000066"/>
              </a:solidFill>
              <a:latin typeface="宋体" panose="02010600030101010101" pitchFamily="2" charset="-122"/>
            </a:endParaRPr>
          </a:p>
        </p:txBody>
      </p:sp>
      <p:sp>
        <p:nvSpPr>
          <p:cNvPr id="295939" name="Rectangle 3"/>
          <p:cNvSpPr>
            <a:spLocks noGrp="1"/>
          </p:cNvSpPr>
          <p:nvPr>
            <p:ph idx="1"/>
          </p:nvPr>
        </p:nvSpPr>
        <p:spPr/>
        <p:txBody>
          <a:bodyPr vert="horz" wrap="square" lIns="91440" tIns="45720" rIns="91440" bIns="45720" anchor="t" anchorCtr="0"/>
          <a:p>
            <a:pPr eaLnBrk="1" hangingPunct="1">
              <a:lnSpc>
                <a:spcPct val="150000"/>
              </a:lnSpc>
              <a:buFontTx/>
              <a:buChar char="•"/>
            </a:pPr>
            <a:r>
              <a:rPr lang="zh-CN" altLang="en-US" sz="2800" b="1" dirty="0">
                <a:solidFill>
                  <a:srgbClr val="000066"/>
                </a:solidFill>
                <a:latin typeface="宋体" panose="02010600030101010101" pitchFamily="2" charset="-122"/>
              </a:rPr>
              <a:t>王春元（</a:t>
            </a:r>
            <a:r>
              <a:rPr lang="en-US" altLang="zh-CN" sz="2800" b="1" dirty="0">
                <a:solidFill>
                  <a:srgbClr val="000066"/>
                </a:solidFill>
              </a:rPr>
              <a:t>1985</a:t>
            </a:r>
            <a:r>
              <a:rPr lang="zh-CN" altLang="en-US" sz="2800" b="1" dirty="0">
                <a:solidFill>
                  <a:srgbClr val="000066"/>
                </a:solidFill>
                <a:latin typeface="宋体" panose="02010600030101010101" pitchFamily="2" charset="-122"/>
              </a:rPr>
              <a:t>）用经过紫外线处理的红鲫鱼的精子作为激活源，与纯合型的红高头或蓝蛋球金鱼卵</a:t>
            </a:r>
            <a:r>
              <a:rPr lang="zh-CN" altLang="en-US" sz="2800" b="1" dirty="0">
                <a:solidFill>
                  <a:srgbClr val="000066"/>
                </a:solidFill>
              </a:rPr>
              <a:t>“</a:t>
            </a:r>
            <a:r>
              <a:rPr lang="zh-CN" altLang="en-US" sz="2800" b="1" dirty="0">
                <a:solidFill>
                  <a:srgbClr val="000066"/>
                </a:solidFill>
                <a:latin typeface="宋体" panose="02010600030101010101" pitchFamily="2" charset="-122"/>
              </a:rPr>
              <a:t>受精</a:t>
            </a:r>
            <a:r>
              <a:rPr lang="zh-CN" altLang="en-US" sz="2800" b="1" dirty="0">
                <a:solidFill>
                  <a:srgbClr val="000066"/>
                </a:solidFill>
              </a:rPr>
              <a:t>”</a:t>
            </a:r>
            <a:r>
              <a:rPr lang="zh-CN" altLang="en-US" sz="2800" b="1" dirty="0">
                <a:solidFill>
                  <a:srgbClr val="000066"/>
                </a:solidFill>
                <a:latin typeface="宋体" panose="02010600030101010101" pitchFamily="2" charset="-122"/>
              </a:rPr>
              <a:t>，获得了少量雌核发育的鱼。</a:t>
            </a:r>
            <a:endParaRPr lang="zh-CN" altLang="en-US" sz="2800" b="1" dirty="0">
              <a:solidFill>
                <a:srgbClr val="000066"/>
              </a:solidFill>
              <a:latin typeface="宋体" panose="02010600030101010101" pitchFamily="2" charset="-122"/>
            </a:endParaRPr>
          </a:p>
          <a:p>
            <a:pPr eaLnBrk="1" hangingPunct="1">
              <a:lnSpc>
                <a:spcPct val="150000"/>
              </a:lnSpc>
              <a:buFontTx/>
              <a:buChar char="•"/>
            </a:pPr>
            <a:r>
              <a:rPr lang="zh-CN" altLang="en-US" sz="2800" b="1" dirty="0">
                <a:solidFill>
                  <a:srgbClr val="000066"/>
                </a:solidFill>
                <a:latin typeface="宋体" panose="02010600030101010101" pitchFamily="2" charset="-122"/>
              </a:rPr>
              <a:t>雌核发育的鱼其遗传物质完全来源于母体，是培育鱼类纯系的有效手段之一。</a:t>
            </a:r>
            <a:endParaRPr lang="zh-CN" altLang="en-US" sz="2800" b="1" dirty="0">
              <a:solidFill>
                <a:srgbClr val="000066"/>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62" name="Rectangle 2"/>
          <p:cNvSpPr>
            <a:spLocks noGrp="1"/>
          </p:cNvSpPr>
          <p:nvPr>
            <p:ph type="title"/>
          </p:nvPr>
        </p:nvSpPr>
        <p:spPr/>
        <p:txBody>
          <a:bodyPr vert="horz" wrap="square" lIns="91440" tIns="45720" rIns="91440" bIns="45720" anchor="b" anchorCtr="0"/>
          <a:p>
            <a:pPr eaLnBrk="1" hangingPunct="1"/>
            <a:r>
              <a:rPr lang="zh-CN" altLang="en-US" sz="3600" b="1" dirty="0">
                <a:solidFill>
                  <a:srgbClr val="000066"/>
                </a:solidFill>
              </a:rPr>
              <a:t>三、</a:t>
            </a:r>
            <a:r>
              <a:rPr lang="zh-CN" altLang="en-US" sz="3600" b="1" dirty="0">
                <a:solidFill>
                  <a:srgbClr val="000066"/>
                </a:solidFill>
                <a:latin typeface="宋体" panose="02010600030101010101" pitchFamily="2" charset="-122"/>
              </a:rPr>
              <a:t>培育金鱼新品种的方法</a:t>
            </a:r>
            <a:r>
              <a:rPr lang="zh-CN" altLang="en-US" dirty="0"/>
              <a:t> </a:t>
            </a:r>
            <a:endParaRPr lang="zh-CN" altLang="en-US" dirty="0"/>
          </a:p>
        </p:txBody>
      </p:sp>
      <p:sp>
        <p:nvSpPr>
          <p:cNvPr id="296963"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sz="2800" b="1" dirty="0">
                <a:solidFill>
                  <a:srgbClr val="000066"/>
                </a:solidFill>
              </a:rPr>
              <a:t>1</a:t>
            </a:r>
            <a:r>
              <a:rPr lang="zh-CN" altLang="en-US" sz="2800" b="1" dirty="0">
                <a:solidFill>
                  <a:srgbClr val="000066"/>
                </a:solidFill>
              </a:rPr>
              <a:t>、要求：</a:t>
            </a:r>
            <a:endParaRPr lang="zh-CN" altLang="en-US" sz="2800" b="1" dirty="0">
              <a:solidFill>
                <a:srgbClr val="000066"/>
              </a:solidFill>
            </a:endParaRPr>
          </a:p>
          <a:p>
            <a:pPr eaLnBrk="1" hangingPunct="1">
              <a:lnSpc>
                <a:spcPct val="150000"/>
              </a:lnSpc>
              <a:buNone/>
            </a:pPr>
            <a:r>
              <a:rPr lang="zh-CN" altLang="en-US" sz="2800" b="1" dirty="0">
                <a:solidFill>
                  <a:srgbClr val="000066"/>
                </a:solidFill>
              </a:rPr>
              <a:t>   </a:t>
            </a:r>
            <a:r>
              <a:rPr lang="zh-CN" altLang="en-US" sz="2800" b="1" dirty="0">
                <a:solidFill>
                  <a:srgbClr val="000066"/>
                </a:solidFill>
                <a:latin typeface="宋体" panose="02010600030101010101" pitchFamily="2" charset="-122"/>
              </a:rPr>
              <a:t>培育金鱼的新品种需要具备两个基本技术条件：一是在长期金鱼饲养过程中积累了一定的饲养经验；二是掌握一定的生物遗传学知识。</a:t>
            </a:r>
            <a:r>
              <a:rPr lang="zh-CN" altLang="en-US" sz="2800" dirty="0"/>
              <a:t> </a:t>
            </a:r>
            <a:endParaRPr lang="zh-CN" alt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7986" name="Rectangle 2"/>
          <p:cNvSpPr>
            <a:spLocks noGrp="1"/>
          </p:cNvSpPr>
          <p:nvPr>
            <p:ph type="title"/>
          </p:nvPr>
        </p:nvSpPr>
        <p:spPr/>
        <p:txBody>
          <a:bodyPr vert="horz" wrap="square" lIns="91440" tIns="45720" rIns="91440" bIns="45720" anchor="b" anchorCtr="0"/>
          <a:p>
            <a:pPr eaLnBrk="1" hangingPunct="1"/>
            <a:r>
              <a:rPr lang="en-US" altLang="zh-CN" sz="3600" b="1" dirty="0">
                <a:latin typeface="宋体" panose="02010600030101010101" pitchFamily="2" charset="-122"/>
              </a:rPr>
              <a:t>2</a:t>
            </a:r>
            <a:r>
              <a:rPr lang="zh-CN" altLang="en-US" sz="3600" b="1" dirty="0">
                <a:latin typeface="宋体" panose="02010600030101010101" pitchFamily="2" charset="-122"/>
              </a:rPr>
              <a:t>、工作要点</a:t>
            </a:r>
            <a:endParaRPr lang="zh-CN" altLang="en-US" sz="3600" b="1" dirty="0">
              <a:latin typeface="宋体" panose="02010600030101010101" pitchFamily="2" charset="-122"/>
            </a:endParaRPr>
          </a:p>
        </p:txBody>
      </p:sp>
      <p:sp>
        <p:nvSpPr>
          <p:cNvPr id="297987" name="Rectangle 3"/>
          <p:cNvSpPr>
            <a:spLocks noGrp="1"/>
          </p:cNvSpPr>
          <p:nvPr>
            <p:ph idx="1"/>
          </p:nvPr>
        </p:nvSpPr>
        <p:spPr/>
        <p:txBody>
          <a:bodyPr vert="horz" wrap="square" lIns="91440" tIns="45720" rIns="91440" bIns="45720" anchor="t" anchorCtr="0">
            <a:normAutofit lnSpcReduction="10000"/>
          </a:bodyPr>
          <a:p>
            <a:pPr eaLnBrk="1" hangingPunct="1">
              <a:lnSpc>
                <a:spcPct val="140000"/>
              </a:lnSpc>
              <a:buNone/>
            </a:pPr>
            <a:r>
              <a:rPr lang="zh-CN" altLang="en-US" sz="2800" b="1" dirty="0">
                <a:solidFill>
                  <a:srgbClr val="000066"/>
                </a:solidFill>
                <a:latin typeface="宋体" panose="02010600030101010101" pitchFamily="2" charset="-122"/>
              </a:rPr>
              <a:t>（</a:t>
            </a:r>
            <a:r>
              <a:rPr lang="en-US" altLang="zh-CN" sz="2800" b="1" dirty="0">
                <a:solidFill>
                  <a:srgbClr val="000066"/>
                </a:solidFill>
                <a:latin typeface="宋体" panose="02010600030101010101" pitchFamily="2" charset="-122"/>
              </a:rPr>
              <a:t>1</a:t>
            </a:r>
            <a:r>
              <a:rPr lang="zh-CN" altLang="en-US" sz="2800" b="1" dirty="0">
                <a:solidFill>
                  <a:srgbClr val="000066"/>
                </a:solidFill>
                <a:latin typeface="宋体" panose="02010600030101010101" pitchFamily="2" charset="-122"/>
              </a:rPr>
              <a:t>）确定目标</a:t>
            </a:r>
            <a:endParaRPr lang="zh-CN" altLang="en-US" sz="2800" b="1" dirty="0">
              <a:solidFill>
                <a:srgbClr val="000066"/>
              </a:solidFill>
              <a:latin typeface="宋体" panose="02010600030101010101" pitchFamily="2" charset="-122"/>
            </a:endParaRPr>
          </a:p>
          <a:p>
            <a:pPr eaLnBrk="1" hangingPunct="1">
              <a:lnSpc>
                <a:spcPct val="140000"/>
              </a:lnSpc>
              <a:buNone/>
            </a:pPr>
            <a:r>
              <a:rPr lang="zh-CN" altLang="en-US" sz="2800" b="1" dirty="0">
                <a:solidFill>
                  <a:srgbClr val="000066"/>
                </a:solidFill>
                <a:latin typeface="宋体" panose="02010600030101010101" pitchFamily="2" charset="-122"/>
              </a:rPr>
              <a:t>   </a:t>
            </a:r>
            <a:r>
              <a:rPr lang="zh-CN" altLang="en-US" sz="2800" b="1" dirty="0">
                <a:solidFill>
                  <a:schemeClr val="hlink"/>
                </a:solidFill>
                <a:latin typeface="宋体" panose="02010600030101010101" pitchFamily="2" charset="-122"/>
              </a:rPr>
              <a:t>首先以有观赏价值的美感为原则</a:t>
            </a:r>
            <a:r>
              <a:rPr lang="zh-CN" altLang="en-US" sz="2800" b="1" dirty="0">
                <a:solidFill>
                  <a:srgbClr val="000066"/>
                </a:solidFill>
                <a:latin typeface="宋体" panose="02010600030101010101" pitchFamily="2" charset="-122"/>
              </a:rPr>
              <a:t>，设计未来新品种的形象，确定培育目标。</a:t>
            </a:r>
            <a:r>
              <a:rPr lang="zh-CN" altLang="en-US" sz="2800" b="1" dirty="0">
                <a:solidFill>
                  <a:schemeClr val="hlink"/>
                </a:solidFill>
                <a:latin typeface="宋体" panose="02010600030101010101" pitchFamily="2" charset="-122"/>
              </a:rPr>
              <a:t>然后确定杂交对象</a:t>
            </a:r>
            <a:r>
              <a:rPr lang="zh-CN" altLang="en-US" sz="2800" b="1" dirty="0">
                <a:solidFill>
                  <a:srgbClr val="000066"/>
                </a:solidFill>
                <a:latin typeface="宋体" panose="02010600030101010101" pitchFamily="2" charset="-122"/>
              </a:rPr>
              <a:t>，使新品种具备两种鱼的特征优势，从而具有更高的观赏价值。例如用龙睛和珍珠鱼杂交产生的龙睛珍珠鱼，它同时具有龙睛和珍珠两种特征，形成了完美的组合。</a:t>
            </a:r>
            <a:r>
              <a:rPr lang="zh-CN" altLang="en-US" sz="2800" dirty="0"/>
              <a:t> </a:t>
            </a:r>
            <a:endParaRPr lang="zh-CN" altLang="en-US"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9010" name="Rectangle 2"/>
          <p:cNvSpPr>
            <a:spLocks noGrp="1"/>
          </p:cNvSpPr>
          <p:nvPr>
            <p:ph type="title"/>
          </p:nvPr>
        </p:nvSpPr>
        <p:spPr>
          <a:xfrm>
            <a:off x="533685" y="533199"/>
            <a:ext cx="10972800" cy="1143000"/>
          </a:xfrm>
        </p:spPr>
        <p:txBody>
          <a:bodyPr vert="horz" wrap="square" lIns="91440" tIns="45720" rIns="91440" bIns="45720" anchor="b" anchorCtr="0"/>
          <a:p>
            <a:pPr eaLnBrk="1" hangingPunct="1"/>
            <a:r>
              <a:rPr lang="zh-CN" altLang="en-US" sz="3200" b="1" dirty="0">
                <a:solidFill>
                  <a:srgbClr val="000066"/>
                </a:solidFill>
                <a:latin typeface="宋体" panose="02010600030101010101" pitchFamily="2" charset="-122"/>
              </a:rPr>
              <a:t>（</a:t>
            </a:r>
            <a:r>
              <a:rPr lang="en-US" altLang="zh-CN" sz="3200" b="1" dirty="0">
                <a:solidFill>
                  <a:srgbClr val="000066"/>
                </a:solidFill>
                <a:latin typeface="宋体" panose="02010600030101010101" pitchFamily="2" charset="-122"/>
              </a:rPr>
              <a:t>2</a:t>
            </a:r>
            <a:r>
              <a:rPr lang="zh-CN" altLang="en-US" sz="3200" b="1" dirty="0">
                <a:solidFill>
                  <a:srgbClr val="000066"/>
                </a:solidFill>
                <a:latin typeface="宋体" panose="02010600030101010101" pitchFamily="2" charset="-122"/>
              </a:rPr>
              <a:t>）亲鱼的选择</a:t>
            </a:r>
            <a:endParaRPr lang="zh-CN" altLang="en-US" sz="3200" b="1" dirty="0">
              <a:solidFill>
                <a:srgbClr val="000066"/>
              </a:solidFill>
              <a:latin typeface="宋体" panose="02010600030101010101" pitchFamily="2" charset="-122"/>
            </a:endParaRPr>
          </a:p>
        </p:txBody>
      </p:sp>
      <p:sp>
        <p:nvSpPr>
          <p:cNvPr id="299011" name="Rectangle 3"/>
          <p:cNvSpPr>
            <a:spLocks noGrp="1"/>
          </p:cNvSpPr>
          <p:nvPr>
            <p:ph idx="1"/>
          </p:nvPr>
        </p:nvSpPr>
        <p:spPr>
          <a:xfrm>
            <a:off x="609600" y="1904975"/>
            <a:ext cx="10972800" cy="4445519"/>
          </a:xfrm>
        </p:spPr>
        <p:txBody>
          <a:bodyPr vert="horz" wrap="square" lIns="91440" tIns="45720" rIns="91440" bIns="45720" anchor="t" anchorCtr="0"/>
          <a:p>
            <a:pPr eaLnBrk="1" hangingPunct="1">
              <a:lnSpc>
                <a:spcPct val="150000"/>
              </a:lnSpc>
              <a:buNone/>
            </a:pPr>
            <a:r>
              <a:rPr lang="en-US" altLang="zh-CN" dirty="0">
                <a:solidFill>
                  <a:srgbClr val="333333"/>
                </a:solidFill>
                <a:latin typeface="宋体" panose="02010600030101010101" pitchFamily="2" charset="-122"/>
              </a:rPr>
              <a:t> </a:t>
            </a:r>
            <a:r>
              <a:rPr lang="zh-CN" altLang="en-US" sz="2800" b="1" dirty="0">
                <a:solidFill>
                  <a:srgbClr val="000066"/>
                </a:solidFill>
                <a:latin typeface="宋体" panose="02010600030101010101" pitchFamily="2" charset="-122"/>
              </a:rPr>
              <a:t>亲鱼必须具备体质强健、品种特征明显、遗传性相对稳定、色泽好、脱色早等优势，因此一定要对选定的新鱼有较详尽的了解。如果草率地将两尾不知底细的新鱼相交，后果可能不理想，也可能是一个非常糟糕的结局。</a:t>
            </a:r>
            <a:endParaRPr lang="zh-CN" altLang="en-US" sz="2800" b="1" dirty="0">
              <a:solidFill>
                <a:srgbClr val="000066"/>
              </a:solidFill>
              <a:latin typeface="宋体" panose="02010600030101010101" pitchFamily="2"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0034" name="Rectangle 2"/>
          <p:cNvSpPr>
            <a:spLocks noGrp="1"/>
          </p:cNvSpPr>
          <p:nvPr>
            <p:ph type="title"/>
          </p:nvPr>
        </p:nvSpPr>
        <p:spPr>
          <a:xfrm>
            <a:off x="533685" y="533199"/>
            <a:ext cx="10972800" cy="1143000"/>
          </a:xfrm>
        </p:spPr>
        <p:txBody>
          <a:bodyPr vert="horz" wrap="square" lIns="91440" tIns="45720" rIns="91440" bIns="45720" anchor="b" anchorCtr="0"/>
          <a:p>
            <a:pPr eaLnBrk="1" hangingPunct="1"/>
            <a:r>
              <a:rPr lang="zh-CN" altLang="en-US" sz="3200" b="1" dirty="0">
                <a:solidFill>
                  <a:srgbClr val="000066"/>
                </a:solidFill>
                <a:latin typeface="宋体" panose="02010600030101010101" pitchFamily="2" charset="-122"/>
              </a:rPr>
              <a:t>（</a:t>
            </a:r>
            <a:r>
              <a:rPr lang="en-US" altLang="zh-CN" sz="3200" b="1" dirty="0">
                <a:solidFill>
                  <a:srgbClr val="000066"/>
                </a:solidFill>
                <a:latin typeface="宋体" panose="02010600030101010101" pitchFamily="2" charset="-122"/>
              </a:rPr>
              <a:t>3</a:t>
            </a:r>
            <a:r>
              <a:rPr lang="zh-CN" altLang="en-US" sz="3200" b="1" dirty="0">
                <a:solidFill>
                  <a:srgbClr val="000066"/>
                </a:solidFill>
                <a:latin typeface="宋体" panose="02010600030101010101" pitchFamily="2" charset="-122"/>
              </a:rPr>
              <a:t>）回交与定型</a:t>
            </a:r>
            <a:endParaRPr lang="zh-CN" altLang="en-US" sz="3200" b="1" dirty="0">
              <a:solidFill>
                <a:srgbClr val="000066"/>
              </a:solidFill>
              <a:latin typeface="宋体" panose="02010600030101010101" pitchFamily="2" charset="-122"/>
            </a:endParaRPr>
          </a:p>
        </p:txBody>
      </p:sp>
      <p:sp>
        <p:nvSpPr>
          <p:cNvPr id="300035" name="Rectangle 3"/>
          <p:cNvSpPr>
            <a:spLocks noGrp="1"/>
          </p:cNvSpPr>
          <p:nvPr>
            <p:ph idx="1"/>
          </p:nvPr>
        </p:nvSpPr>
        <p:spPr/>
        <p:txBody>
          <a:bodyPr vert="horz" wrap="square" lIns="91440" tIns="45720" rIns="91440" bIns="45720" anchor="t" anchorCtr="0"/>
          <a:p>
            <a:pPr eaLnBrk="1" hangingPunct="1">
              <a:lnSpc>
                <a:spcPct val="135000"/>
              </a:lnSpc>
              <a:buNone/>
            </a:pPr>
            <a:r>
              <a:rPr lang="en-US" altLang="zh-CN" sz="2800" dirty="0">
                <a:solidFill>
                  <a:srgbClr val="333333"/>
                </a:solidFill>
                <a:latin typeface="宋体" panose="02010600030101010101" pitchFamily="2" charset="-122"/>
              </a:rPr>
              <a:t>   </a:t>
            </a:r>
            <a:r>
              <a:rPr lang="zh-CN" altLang="en-US" sz="2800" b="1" dirty="0">
                <a:solidFill>
                  <a:srgbClr val="000066"/>
                </a:solidFill>
                <a:latin typeface="宋体" panose="02010600030101010101" pitchFamily="2" charset="-122"/>
              </a:rPr>
              <a:t>培育一个不可能通过一次杂交便达到理想的效果，一般要用</a:t>
            </a:r>
            <a:r>
              <a:rPr lang="en-US" altLang="zh-CN" sz="2800" b="1" dirty="0">
                <a:solidFill>
                  <a:srgbClr val="000066"/>
                </a:solidFill>
              </a:rPr>
              <a:t>3--5</a:t>
            </a:r>
            <a:r>
              <a:rPr lang="zh-CN" altLang="en-US" sz="2800" b="1" dirty="0">
                <a:solidFill>
                  <a:srgbClr val="000066"/>
                </a:solidFill>
                <a:latin typeface="宋体" panose="02010600030101010101" pitchFamily="2" charset="-122"/>
              </a:rPr>
              <a:t>年时间才能定型。在杂交后第一代中按照定向培育的目标选择较为理想的后代进行培育、提纯，如达不到理想目标，就要进行回交或侧交再提纯选育，最终达到理想的目标。</a:t>
            </a:r>
            <a:endParaRPr lang="zh-CN" altLang="en-US" sz="2800" b="1" dirty="0">
              <a:solidFill>
                <a:srgbClr val="000066"/>
              </a:solidFill>
              <a:latin typeface="宋体" panose="02010600030101010101" pitchFamily="2"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1058" name="Rectangle 2"/>
          <p:cNvSpPr>
            <a:spLocks noGrp="1"/>
          </p:cNvSpPr>
          <p:nvPr>
            <p:ph type="title"/>
          </p:nvPr>
        </p:nvSpPr>
        <p:spPr/>
        <p:txBody>
          <a:bodyPr vert="horz" wrap="square" lIns="91440" tIns="45720" rIns="91440" bIns="45720" anchor="b" anchorCtr="0"/>
          <a:p>
            <a:pPr eaLnBrk="1" hangingPunct="1"/>
            <a:r>
              <a:rPr lang="zh-CN" altLang="en-US" sz="3200" b="1" dirty="0">
                <a:latin typeface="宋体" panose="02010600030101010101" pitchFamily="2" charset="-122"/>
              </a:rPr>
              <a:t>（</a:t>
            </a:r>
            <a:r>
              <a:rPr lang="en-US" altLang="zh-CN" sz="3200" b="1" dirty="0">
                <a:latin typeface="宋体" panose="02010600030101010101" pitchFamily="2" charset="-122"/>
              </a:rPr>
              <a:t>4</a:t>
            </a:r>
            <a:r>
              <a:rPr lang="zh-CN" altLang="en-US" sz="3200" b="1" dirty="0">
                <a:latin typeface="宋体" panose="02010600030101010101" pitchFamily="2" charset="-122"/>
              </a:rPr>
              <a:t>）扩群</a:t>
            </a:r>
            <a:endParaRPr lang="zh-CN" altLang="en-US" sz="3200" b="1" dirty="0">
              <a:latin typeface="宋体" panose="02010600030101010101" pitchFamily="2" charset="-122"/>
            </a:endParaRPr>
          </a:p>
        </p:txBody>
      </p:sp>
      <p:sp>
        <p:nvSpPr>
          <p:cNvPr id="301059" name="Rectangle 3"/>
          <p:cNvSpPr>
            <a:spLocks noGrp="1"/>
          </p:cNvSpPr>
          <p:nvPr>
            <p:ph idx="1"/>
          </p:nvPr>
        </p:nvSpPr>
        <p:spPr/>
        <p:txBody>
          <a:bodyPr vert="horz" wrap="square" lIns="91440" tIns="45720" rIns="91440" bIns="45720" anchor="t" anchorCtr="0"/>
          <a:p>
            <a:pPr eaLnBrk="1" hangingPunct="1">
              <a:lnSpc>
                <a:spcPct val="150000"/>
              </a:lnSpc>
              <a:buNone/>
            </a:pPr>
            <a:r>
              <a:rPr lang="en-US" altLang="zh-CN" dirty="0">
                <a:solidFill>
                  <a:srgbClr val="333333"/>
                </a:solidFill>
                <a:latin typeface="宋体" panose="02010600030101010101" pitchFamily="2" charset="-122"/>
              </a:rPr>
              <a:t>  </a:t>
            </a:r>
            <a:r>
              <a:rPr lang="zh-CN" altLang="en-US" sz="2800" b="1" dirty="0">
                <a:solidFill>
                  <a:srgbClr val="000066"/>
                </a:solidFill>
                <a:latin typeface="宋体" panose="02010600030101010101" pitchFamily="2" charset="-122"/>
              </a:rPr>
              <a:t>新品种出现初期，遗传性状还不稳定，必须经过逐年不断地选育提纯，使它产生比较稳定的后代，并形成一定的种群，才算真正圆了培育新品种的梦想。</a:t>
            </a:r>
            <a:r>
              <a:rPr lang="zh-CN" altLang="en-US" b="1" dirty="0"/>
              <a:t> </a:t>
            </a:r>
            <a:endParaRPr lang="zh-CN" altLang="en-US"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2082" name="Rectangle 2"/>
          <p:cNvSpPr>
            <a:spLocks noGrp="1"/>
          </p:cNvSpPr>
          <p:nvPr>
            <p:ph type="title"/>
          </p:nvPr>
        </p:nvSpPr>
        <p:spPr/>
        <p:txBody>
          <a:bodyPr vert="horz" wrap="square" lIns="91440" tIns="45720" rIns="91440" bIns="45720" anchor="b" anchorCtr="0"/>
          <a:p>
            <a:pPr eaLnBrk="1" hangingPunct="1"/>
            <a:r>
              <a:rPr lang="zh-CN" altLang="en-US" sz="3200" b="1" dirty="0"/>
              <a:t>思考题：</a:t>
            </a:r>
            <a:endParaRPr lang="zh-CN" altLang="en-US" sz="3200" b="1" dirty="0"/>
          </a:p>
        </p:txBody>
      </p:sp>
      <p:sp>
        <p:nvSpPr>
          <p:cNvPr id="498691" name="Rectangle 3"/>
          <p:cNvSpPr>
            <a:spLocks noGrp="1"/>
          </p:cNvSpPr>
          <p:nvPr>
            <p:ph idx="1"/>
          </p:nvPr>
        </p:nvSpPr>
        <p:spPr>
          <a:xfrm>
            <a:off x="1156970" y="1891030"/>
            <a:ext cx="10425430" cy="4445635"/>
          </a:xfrm>
        </p:spPr>
        <p:txBody>
          <a:bodyPr vert="horz" wrap="square" lIns="91440" tIns="45720" rIns="91440" bIns="45720" anchor="t" anchorCtr="0"/>
          <a:p>
            <a:pPr eaLnBrk="1" hangingPunct="1">
              <a:lnSpc>
                <a:spcPct val="150000"/>
              </a:lnSpc>
            </a:pPr>
            <a:r>
              <a:rPr lang="en-US" altLang="zh-CN" sz="2400" b="1" dirty="0">
                <a:solidFill>
                  <a:srgbClr val="CC3300"/>
                </a:solidFill>
              </a:rPr>
              <a:t>1</a:t>
            </a:r>
            <a:r>
              <a:rPr lang="zh-CN" altLang="en-US" sz="2400" b="1" dirty="0">
                <a:solidFill>
                  <a:srgbClr val="CC3300"/>
                </a:solidFill>
              </a:rPr>
              <a:t>、蓝色、紫色、蓝紫色对正常色的遗传关系是什么？</a:t>
            </a:r>
            <a:endParaRPr lang="zh-CN" altLang="en-US" sz="2400" b="1" dirty="0">
              <a:solidFill>
                <a:srgbClr val="CC3300"/>
              </a:solidFill>
            </a:endParaRPr>
          </a:p>
          <a:p>
            <a:pPr eaLnBrk="1" hangingPunct="1">
              <a:lnSpc>
                <a:spcPct val="150000"/>
              </a:lnSpc>
            </a:pPr>
            <a:r>
              <a:rPr lang="en-US" altLang="zh-CN" sz="2400" b="1" dirty="0">
                <a:solidFill>
                  <a:srgbClr val="CC3300"/>
                </a:solidFill>
              </a:rPr>
              <a:t>2</a:t>
            </a:r>
            <a:r>
              <a:rPr lang="zh-CN" altLang="en-US" sz="2400" b="1" dirty="0">
                <a:solidFill>
                  <a:srgbClr val="CC3300"/>
                </a:solidFill>
              </a:rPr>
              <a:t>、透明鳞、珍珠鳞对正常鳞的遗传关系是什么？</a:t>
            </a:r>
            <a:endParaRPr lang="zh-CN" altLang="en-US" sz="2400" b="1" dirty="0">
              <a:solidFill>
                <a:srgbClr val="CC3300"/>
              </a:solidFill>
            </a:endParaRPr>
          </a:p>
          <a:p>
            <a:pPr eaLnBrk="1" hangingPunct="1">
              <a:lnSpc>
                <a:spcPct val="150000"/>
              </a:lnSpc>
            </a:pPr>
            <a:r>
              <a:rPr lang="en-US" altLang="zh-CN" sz="2400" b="1" dirty="0">
                <a:solidFill>
                  <a:srgbClr val="CC3300"/>
                </a:solidFill>
              </a:rPr>
              <a:t>3</a:t>
            </a:r>
            <a:r>
              <a:rPr lang="zh-CN" altLang="en-US" sz="2400" b="1" dirty="0">
                <a:solidFill>
                  <a:srgbClr val="CC3300"/>
                </a:solidFill>
              </a:rPr>
              <a:t>、龙睛、水泡、望天眼对正常眼的遗传关系是什么？</a:t>
            </a:r>
            <a:endParaRPr lang="zh-CN" altLang="en-US" sz="2400" b="1" dirty="0">
              <a:solidFill>
                <a:srgbClr val="CC3300"/>
              </a:solidFill>
            </a:endParaRPr>
          </a:p>
          <a:p>
            <a:pPr eaLnBrk="1" hangingPunct="1">
              <a:lnSpc>
                <a:spcPct val="150000"/>
              </a:lnSpc>
            </a:pPr>
            <a:r>
              <a:rPr lang="en-US" altLang="zh-CN" sz="2400" b="1" dirty="0">
                <a:solidFill>
                  <a:srgbClr val="CC3300"/>
                </a:solidFill>
              </a:rPr>
              <a:t>4</a:t>
            </a:r>
            <a:r>
              <a:rPr lang="zh-CN" altLang="en-US" sz="2400" b="1" dirty="0">
                <a:solidFill>
                  <a:srgbClr val="CC3300"/>
                </a:solidFill>
              </a:rPr>
              <a:t>、无背鳍对正常背鳍的遗传关系是什么？</a:t>
            </a:r>
            <a:endParaRPr lang="zh-CN" altLang="en-US" sz="2400" b="1" dirty="0">
              <a:solidFill>
                <a:srgbClr val="CC3300"/>
              </a:solidFill>
            </a:endParaRPr>
          </a:p>
          <a:p>
            <a:pPr eaLnBrk="1" hangingPunct="1">
              <a:lnSpc>
                <a:spcPct val="150000"/>
              </a:lnSpc>
            </a:pPr>
            <a:r>
              <a:rPr lang="en-US" altLang="zh-CN" sz="2400" b="1" dirty="0">
                <a:solidFill>
                  <a:srgbClr val="CC3300"/>
                </a:solidFill>
              </a:rPr>
              <a:t>5</a:t>
            </a:r>
            <a:r>
              <a:rPr lang="zh-CN" altLang="en-US" sz="2400" b="1" dirty="0">
                <a:solidFill>
                  <a:srgbClr val="CC3300"/>
                </a:solidFill>
              </a:rPr>
              <a:t>、狮头和高头对平头的遗传关系是什么？</a:t>
            </a:r>
            <a:endParaRPr lang="zh-CN" altLang="en-US" sz="2400" b="1" dirty="0">
              <a:solidFill>
                <a:srgbClr val="CC3300"/>
              </a:solidFill>
            </a:endParaRPr>
          </a:p>
          <a:p>
            <a:pPr eaLnBrk="1" hangingPunct="1">
              <a:lnSpc>
                <a:spcPct val="150000"/>
              </a:lnSpc>
            </a:pPr>
            <a:r>
              <a:rPr lang="en-US" altLang="zh-CN" sz="2400" b="1" dirty="0">
                <a:solidFill>
                  <a:srgbClr val="CC3300"/>
                </a:solidFill>
              </a:rPr>
              <a:t>6</a:t>
            </a:r>
            <a:r>
              <a:rPr lang="zh-CN" altLang="en-US" sz="2400" b="1" dirty="0">
                <a:solidFill>
                  <a:srgbClr val="CC3300"/>
                </a:solidFill>
              </a:rPr>
              <a:t>、绒球对正常隔膜的遗传关系是什么？</a:t>
            </a:r>
            <a:endParaRPr lang="zh-CN" altLang="en-US" sz="2400" b="1" dirty="0">
              <a:solidFill>
                <a:srgbClr val="CC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98691">
                                            <p:txEl>
                                              <p:charRg st="0" end="25"/>
                                            </p:txEl>
                                          </p:spTgt>
                                        </p:tgtEl>
                                        <p:attrNameLst>
                                          <p:attrName>style.visibility</p:attrName>
                                        </p:attrNameLst>
                                      </p:cBhvr>
                                      <p:to>
                                        <p:strVal val="visible"/>
                                      </p:to>
                                    </p:set>
                                    <p:animEffect transition="in" filter="blinds(horizontal)">
                                      <p:cBhvr>
                                        <p:cTn id="7" dur="500"/>
                                        <p:tgtEl>
                                          <p:spTgt spid="498691">
                                            <p:txEl>
                                              <p:charRg st="0" end="2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98691">
                                            <p:txEl>
                                              <p:charRg st="25" end="48"/>
                                            </p:txEl>
                                          </p:spTgt>
                                        </p:tgtEl>
                                        <p:attrNameLst>
                                          <p:attrName>style.visibility</p:attrName>
                                        </p:attrNameLst>
                                      </p:cBhvr>
                                      <p:to>
                                        <p:strVal val="visible"/>
                                      </p:to>
                                    </p:set>
                                    <p:animEffect transition="in" filter="blinds(horizontal)">
                                      <p:cBhvr>
                                        <p:cTn id="12" dur="500"/>
                                        <p:tgtEl>
                                          <p:spTgt spid="498691">
                                            <p:txEl>
                                              <p:charRg st="25" end="4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98691">
                                            <p:txEl>
                                              <p:charRg st="48" end="73"/>
                                            </p:txEl>
                                          </p:spTgt>
                                        </p:tgtEl>
                                        <p:attrNameLst>
                                          <p:attrName>style.visibility</p:attrName>
                                        </p:attrNameLst>
                                      </p:cBhvr>
                                      <p:to>
                                        <p:strVal val="visible"/>
                                      </p:to>
                                    </p:set>
                                    <p:animEffect transition="in" filter="blinds(horizontal)">
                                      <p:cBhvr>
                                        <p:cTn id="17" dur="500"/>
                                        <p:tgtEl>
                                          <p:spTgt spid="498691">
                                            <p:txEl>
                                              <p:charRg st="48" end="7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98691">
                                            <p:txEl>
                                              <p:charRg st="73" end="93"/>
                                            </p:txEl>
                                          </p:spTgt>
                                        </p:tgtEl>
                                        <p:attrNameLst>
                                          <p:attrName>style.visibility</p:attrName>
                                        </p:attrNameLst>
                                      </p:cBhvr>
                                      <p:to>
                                        <p:strVal val="visible"/>
                                      </p:to>
                                    </p:set>
                                    <p:animEffect transition="in" filter="blinds(horizontal)">
                                      <p:cBhvr>
                                        <p:cTn id="22" dur="500"/>
                                        <p:tgtEl>
                                          <p:spTgt spid="498691">
                                            <p:txEl>
                                              <p:charRg st="73" end="9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98691">
                                            <p:txEl>
                                              <p:charRg st="93" end="113"/>
                                            </p:txEl>
                                          </p:spTgt>
                                        </p:tgtEl>
                                        <p:attrNameLst>
                                          <p:attrName>style.visibility</p:attrName>
                                        </p:attrNameLst>
                                      </p:cBhvr>
                                      <p:to>
                                        <p:strVal val="visible"/>
                                      </p:to>
                                    </p:set>
                                    <p:animEffect transition="in" filter="blinds(horizontal)">
                                      <p:cBhvr>
                                        <p:cTn id="27" dur="500"/>
                                        <p:tgtEl>
                                          <p:spTgt spid="498691">
                                            <p:txEl>
                                              <p:charRg st="93" end="11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98691">
                                            <p:txEl>
                                              <p:charRg st="113" end="132"/>
                                            </p:txEl>
                                          </p:spTgt>
                                        </p:tgtEl>
                                        <p:attrNameLst>
                                          <p:attrName>style.visibility</p:attrName>
                                        </p:attrNameLst>
                                      </p:cBhvr>
                                      <p:to>
                                        <p:strVal val="visible"/>
                                      </p:to>
                                    </p:set>
                                    <p:animEffect transition="in" filter="blinds(horizontal)">
                                      <p:cBhvr>
                                        <p:cTn id="32" dur="500"/>
                                        <p:tgtEl>
                                          <p:spTgt spid="498691">
                                            <p:txEl>
                                              <p:charRg st="113" end="13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WordArt 2"/>
          <p:cNvSpPr>
            <a:spLocks noChangeArrowheads="1" noChangeShapeType="1" noTextEdit="1"/>
          </p:cNvSpPr>
          <p:nvPr/>
        </p:nvSpPr>
        <p:spPr bwMode="auto">
          <a:xfrm>
            <a:off x="3193555" y="2510729"/>
            <a:ext cx="6148874" cy="2164286"/>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chemeClr val="accent2"/>
              </a:contourClr>
            </a:sp3d>
          </a:bodyPr>
          <a:lstStyle/>
          <a:p>
            <a:pPr algn="ctr">
              <a:buFont typeface="Wingdings" panose="05000000000000000000" pitchFamily="2" charset="2"/>
              <a:buNone/>
            </a:pPr>
            <a:r>
              <a:rPr lang="en-US" altLang="zh-CN" sz="3350" b="1" kern="10" dirty="0">
                <a:solidFill>
                  <a:schemeClr val="accent2">
                    <a:alpha val="78000"/>
                  </a:schemeClr>
                </a:solidFill>
                <a:latin typeface="Calibri Light" panose="020F0302020204030204" pitchFamily="34" charset="0"/>
                <a:ea typeface="微软雅黑" panose="020B0503020204020204" pitchFamily="34" charset="-122"/>
              </a:rPr>
              <a:t>The End</a:t>
            </a:r>
            <a:endParaRPr lang="zh-CN" altLang="en-US" sz="3350" b="1" kern="10" dirty="0">
              <a:solidFill>
                <a:schemeClr val="accent2">
                  <a:alpha val="78000"/>
                </a:schemeClr>
              </a:solidFill>
              <a:latin typeface="Calibri Light" panose="020F0302020204030204" pitchFamily="34" charset="0"/>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79906"/>
                                        </p:tgtEl>
                                        <p:attrNameLst>
                                          <p:attrName>style.visibility</p:attrName>
                                        </p:attrNameLst>
                                      </p:cBhvr>
                                      <p:to>
                                        <p:strVal val="visible"/>
                                      </p:to>
                                    </p:set>
                                    <p:animEffect transition="in" filter="box(in)">
                                      <p:cBhvr>
                                        <p:cTn id="7" dur="500"/>
                                        <p:tgtEl>
                                          <p:spTgt spid="379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9074" name="Rectangle 2"/>
          <p:cNvSpPr>
            <a:spLocks noGrp="1"/>
          </p:cNvSpPr>
          <p:nvPr>
            <p:ph idx="1"/>
          </p:nvPr>
        </p:nvSpPr>
        <p:spPr>
          <a:xfrm>
            <a:off x="685800" y="762000"/>
            <a:ext cx="11224260" cy="1490345"/>
          </a:xfrm>
        </p:spPr>
        <p:txBody>
          <a:bodyPr vert="horz" wrap="square" lIns="91440" tIns="45720" rIns="91440" bIns="45720" anchor="t" anchorCtr="0"/>
          <a:p>
            <a:pPr eaLnBrk="1" hangingPunct="1">
              <a:lnSpc>
                <a:spcPct val="130000"/>
              </a:lnSpc>
              <a:buNone/>
            </a:pPr>
            <a:r>
              <a:rPr lang="en-US" altLang="zh-CN" sz="2400" b="1" dirty="0">
                <a:solidFill>
                  <a:srgbClr val="000066"/>
                </a:solidFill>
                <a:latin typeface="宋体" panose="02010600030101010101" pitchFamily="2" charset="-122"/>
              </a:rPr>
              <a:t>1</a:t>
            </a:r>
            <a:r>
              <a:rPr lang="zh-CN" altLang="en-US" sz="2400" b="1" dirty="0">
                <a:solidFill>
                  <a:srgbClr val="000066"/>
                </a:solidFill>
                <a:latin typeface="宋体" panose="02010600030101010101" pitchFamily="2" charset="-122"/>
              </a:rPr>
              <a:t>、蓝色：是由</a:t>
            </a:r>
            <a:r>
              <a:rPr lang="zh-CN" altLang="en-US" sz="2400" b="1" dirty="0">
                <a:solidFill>
                  <a:schemeClr val="hlink"/>
                </a:solidFill>
                <a:latin typeface="宋体" panose="02010600030101010101" pitchFamily="2" charset="-122"/>
              </a:rPr>
              <a:t>一对隐形等位基因控制</a:t>
            </a:r>
            <a:r>
              <a:rPr lang="en-US" altLang="zh-CN" sz="2400" b="1" dirty="0">
                <a:solidFill>
                  <a:srgbClr val="000066"/>
                </a:solidFill>
                <a:latin typeface="宋体" panose="02010600030101010101" pitchFamily="2" charset="-122"/>
              </a:rPr>
              <a:t>.</a:t>
            </a:r>
            <a:r>
              <a:rPr lang="zh-CN" altLang="en-US" sz="2400" b="1" dirty="0">
                <a:solidFill>
                  <a:srgbClr val="000066"/>
                </a:solidFill>
                <a:latin typeface="宋体" panose="02010600030101010101" pitchFamily="2" charset="-122"/>
              </a:rPr>
              <a:t>该体色金鱼有蓝龙 睛、蓝高头、蓝水泡、蓝丹凤等种类。</a:t>
            </a:r>
            <a:r>
              <a:rPr lang="zh-CN" altLang="en-US" sz="2400" b="1" dirty="0">
                <a:solidFill>
                  <a:schemeClr val="hlink"/>
                </a:solidFill>
                <a:latin typeface="宋体" panose="02010600030101010101" pitchFamily="2" charset="-122"/>
              </a:rPr>
              <a:t>证明：</a:t>
            </a:r>
            <a:endParaRPr lang="zh-CN" altLang="en-US" sz="2400" b="1" dirty="0">
              <a:solidFill>
                <a:srgbClr val="000066"/>
              </a:solidFill>
              <a:latin typeface="宋体" panose="02010600030101010101" pitchFamily="2" charset="-122"/>
            </a:endParaRPr>
          </a:p>
        </p:txBody>
      </p:sp>
      <p:grpSp>
        <p:nvGrpSpPr>
          <p:cNvPr id="259075" name="Group 9"/>
          <p:cNvGrpSpPr/>
          <p:nvPr/>
        </p:nvGrpSpPr>
        <p:grpSpPr>
          <a:xfrm>
            <a:off x="2057400" y="3428683"/>
            <a:ext cx="3744913" cy="1585912"/>
            <a:chOff x="1020" y="300"/>
            <a:chExt cx="2359" cy="999"/>
          </a:xfrm>
        </p:grpSpPr>
        <p:sp>
          <p:nvSpPr>
            <p:cNvPr id="259087" name="Oval 3"/>
            <p:cNvSpPr/>
            <p:nvPr/>
          </p:nvSpPr>
          <p:spPr>
            <a:xfrm>
              <a:off x="1020" y="300"/>
              <a:ext cx="953" cy="318"/>
            </a:xfrm>
            <a:prstGeom prst="ellipse">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蓝色</a:t>
              </a:r>
              <a:endParaRPr lang="zh-CN" altLang="en-US" sz="2800" b="1" dirty="0">
                <a:solidFill>
                  <a:srgbClr val="000099"/>
                </a:solidFill>
                <a:latin typeface="Tahoma" panose="020B0604030504040204" pitchFamily="34" charset="0"/>
              </a:endParaRPr>
            </a:p>
          </p:txBody>
        </p:sp>
        <p:sp>
          <p:nvSpPr>
            <p:cNvPr id="259088" name="Oval 4"/>
            <p:cNvSpPr/>
            <p:nvPr/>
          </p:nvSpPr>
          <p:spPr>
            <a:xfrm>
              <a:off x="2517" y="300"/>
              <a:ext cx="862" cy="318"/>
            </a:xfrm>
            <a:prstGeom prst="ellipse">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蓝色</a:t>
              </a:r>
              <a:endParaRPr lang="zh-CN" altLang="en-US" sz="2800" b="1" dirty="0">
                <a:solidFill>
                  <a:srgbClr val="000099"/>
                </a:solidFill>
                <a:latin typeface="Tahoma" panose="020B0604030504040204" pitchFamily="34" charset="0"/>
              </a:endParaRPr>
            </a:p>
          </p:txBody>
        </p:sp>
        <p:sp>
          <p:nvSpPr>
            <p:cNvPr id="259089" name="Rectangle 5"/>
            <p:cNvSpPr/>
            <p:nvPr/>
          </p:nvSpPr>
          <p:spPr>
            <a:xfrm>
              <a:off x="2064" y="300"/>
              <a:ext cx="340" cy="329"/>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sz="2800" b="1" dirty="0">
                  <a:solidFill>
                    <a:srgbClr val="000099"/>
                  </a:solidFill>
                  <a:latin typeface="Tahoma" panose="020B0604030504040204" pitchFamily="34" charset="0"/>
                </a:rPr>
                <a:t>×</a:t>
              </a:r>
              <a:endParaRPr lang="en-US" altLang="zh-CN" sz="2800" b="1" dirty="0">
                <a:solidFill>
                  <a:srgbClr val="000099"/>
                </a:solidFill>
                <a:latin typeface="Tahoma" panose="020B0604030504040204" pitchFamily="34" charset="0"/>
              </a:endParaRPr>
            </a:p>
          </p:txBody>
        </p:sp>
        <p:sp>
          <p:nvSpPr>
            <p:cNvPr id="259090" name="Line 6"/>
            <p:cNvSpPr/>
            <p:nvPr/>
          </p:nvSpPr>
          <p:spPr>
            <a:xfrm>
              <a:off x="1610" y="663"/>
              <a:ext cx="499" cy="318"/>
            </a:xfrm>
            <a:prstGeom prst="line">
              <a:avLst/>
            </a:prstGeom>
            <a:ln w="9525" cap="flat" cmpd="sng">
              <a:solidFill>
                <a:schemeClr val="tx1"/>
              </a:solidFill>
              <a:prstDash val="solid"/>
              <a:miter/>
              <a:headEnd type="none" w="med" len="med"/>
              <a:tailEnd type="triangle" w="med" len="med"/>
            </a:ln>
          </p:spPr>
        </p:sp>
        <p:sp>
          <p:nvSpPr>
            <p:cNvPr id="259091" name="Oval 7"/>
            <p:cNvSpPr/>
            <p:nvPr/>
          </p:nvSpPr>
          <p:spPr>
            <a:xfrm>
              <a:off x="1701" y="981"/>
              <a:ext cx="953" cy="318"/>
            </a:xfrm>
            <a:prstGeom prst="ellipse">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蓝色</a:t>
              </a:r>
              <a:endParaRPr lang="zh-CN" altLang="en-US" sz="2800" b="1" dirty="0">
                <a:solidFill>
                  <a:srgbClr val="000099"/>
                </a:solidFill>
                <a:latin typeface="Tahoma" panose="020B0604030504040204" pitchFamily="34" charset="0"/>
              </a:endParaRPr>
            </a:p>
          </p:txBody>
        </p:sp>
        <p:sp>
          <p:nvSpPr>
            <p:cNvPr id="259092" name="Line 8"/>
            <p:cNvSpPr/>
            <p:nvPr/>
          </p:nvSpPr>
          <p:spPr>
            <a:xfrm flipH="1">
              <a:off x="2245" y="618"/>
              <a:ext cx="590" cy="363"/>
            </a:xfrm>
            <a:prstGeom prst="line">
              <a:avLst/>
            </a:prstGeom>
            <a:ln w="9525" cap="flat" cmpd="sng">
              <a:solidFill>
                <a:schemeClr val="tx1"/>
              </a:solidFill>
              <a:prstDash val="solid"/>
              <a:miter/>
              <a:headEnd type="none" w="med" len="med"/>
              <a:tailEnd type="triangle" w="med" len="med"/>
            </a:ln>
          </p:spPr>
        </p:sp>
      </p:grpSp>
      <p:grpSp>
        <p:nvGrpSpPr>
          <p:cNvPr id="259076" name="Group 10"/>
          <p:cNvGrpSpPr/>
          <p:nvPr/>
        </p:nvGrpSpPr>
        <p:grpSpPr>
          <a:xfrm>
            <a:off x="6454458" y="3462020"/>
            <a:ext cx="3744912" cy="1585913"/>
            <a:chOff x="1020" y="300"/>
            <a:chExt cx="2359" cy="999"/>
          </a:xfrm>
        </p:grpSpPr>
        <p:sp>
          <p:nvSpPr>
            <p:cNvPr id="259081" name="Oval 11"/>
            <p:cNvSpPr/>
            <p:nvPr/>
          </p:nvSpPr>
          <p:spPr>
            <a:xfrm>
              <a:off x="1020" y="300"/>
              <a:ext cx="953" cy="318"/>
            </a:xfrm>
            <a:prstGeom prst="ellipse">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蓝色</a:t>
              </a:r>
              <a:endParaRPr lang="zh-CN" altLang="en-US" sz="2800" b="1" dirty="0">
                <a:solidFill>
                  <a:srgbClr val="000099"/>
                </a:solidFill>
                <a:latin typeface="Tahoma" panose="020B0604030504040204" pitchFamily="34" charset="0"/>
              </a:endParaRPr>
            </a:p>
          </p:txBody>
        </p:sp>
        <p:sp>
          <p:nvSpPr>
            <p:cNvPr id="259082" name="Oval 12"/>
            <p:cNvSpPr/>
            <p:nvPr/>
          </p:nvSpPr>
          <p:spPr>
            <a:xfrm>
              <a:off x="2517" y="300"/>
              <a:ext cx="862" cy="318"/>
            </a:xfrm>
            <a:prstGeom prst="ellipse">
              <a:avLst/>
            </a:prstGeom>
            <a:solidFill>
              <a:srgbClr val="808080"/>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灰色</a:t>
              </a:r>
              <a:endParaRPr lang="zh-CN" altLang="en-US" sz="2800" b="1" dirty="0">
                <a:solidFill>
                  <a:srgbClr val="000099"/>
                </a:solidFill>
                <a:latin typeface="Tahoma" panose="020B0604030504040204" pitchFamily="34" charset="0"/>
              </a:endParaRPr>
            </a:p>
          </p:txBody>
        </p:sp>
        <p:sp>
          <p:nvSpPr>
            <p:cNvPr id="259083" name="Rectangle 13"/>
            <p:cNvSpPr/>
            <p:nvPr/>
          </p:nvSpPr>
          <p:spPr>
            <a:xfrm>
              <a:off x="2064" y="300"/>
              <a:ext cx="340" cy="329"/>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sz="2800" b="1" dirty="0">
                  <a:solidFill>
                    <a:srgbClr val="000099"/>
                  </a:solidFill>
                  <a:latin typeface="Tahoma" panose="020B0604030504040204" pitchFamily="34" charset="0"/>
                </a:rPr>
                <a:t>×</a:t>
              </a:r>
              <a:endParaRPr lang="en-US" altLang="zh-CN" sz="2800" b="1" dirty="0">
                <a:solidFill>
                  <a:srgbClr val="000099"/>
                </a:solidFill>
                <a:latin typeface="Tahoma" panose="020B0604030504040204" pitchFamily="34" charset="0"/>
              </a:endParaRPr>
            </a:p>
          </p:txBody>
        </p:sp>
        <p:sp>
          <p:nvSpPr>
            <p:cNvPr id="259084" name="Line 14"/>
            <p:cNvSpPr/>
            <p:nvPr/>
          </p:nvSpPr>
          <p:spPr>
            <a:xfrm>
              <a:off x="1610" y="663"/>
              <a:ext cx="499" cy="318"/>
            </a:xfrm>
            <a:prstGeom prst="line">
              <a:avLst/>
            </a:prstGeom>
            <a:ln w="9525" cap="flat" cmpd="sng">
              <a:solidFill>
                <a:schemeClr val="tx1"/>
              </a:solidFill>
              <a:prstDash val="solid"/>
              <a:miter/>
              <a:headEnd type="none" w="med" len="med"/>
              <a:tailEnd type="triangle" w="med" len="med"/>
            </a:ln>
          </p:spPr>
        </p:sp>
        <p:sp>
          <p:nvSpPr>
            <p:cNvPr id="259085" name="Oval 15"/>
            <p:cNvSpPr/>
            <p:nvPr/>
          </p:nvSpPr>
          <p:spPr>
            <a:xfrm>
              <a:off x="1701" y="981"/>
              <a:ext cx="953" cy="318"/>
            </a:xfrm>
            <a:prstGeom prst="ellipse">
              <a:avLst/>
            </a:prstGeom>
            <a:solidFill>
              <a:srgbClr val="969696"/>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灰色</a:t>
              </a:r>
              <a:endParaRPr lang="zh-CN" altLang="en-US" sz="2800" b="1" dirty="0">
                <a:solidFill>
                  <a:srgbClr val="000099"/>
                </a:solidFill>
                <a:latin typeface="Tahoma" panose="020B0604030504040204" pitchFamily="34" charset="0"/>
              </a:endParaRPr>
            </a:p>
          </p:txBody>
        </p:sp>
        <p:sp>
          <p:nvSpPr>
            <p:cNvPr id="259086" name="Line 16"/>
            <p:cNvSpPr/>
            <p:nvPr/>
          </p:nvSpPr>
          <p:spPr>
            <a:xfrm flipH="1">
              <a:off x="2245" y="618"/>
              <a:ext cx="590" cy="363"/>
            </a:xfrm>
            <a:prstGeom prst="line">
              <a:avLst/>
            </a:prstGeom>
            <a:ln w="9525" cap="flat" cmpd="sng">
              <a:solidFill>
                <a:schemeClr val="tx1"/>
              </a:solidFill>
              <a:prstDash val="solid"/>
              <a:miter/>
              <a:headEnd type="none" w="med" len="med"/>
              <a:tailEnd type="triangle" w="med" len="med"/>
            </a:ln>
          </p:spPr>
        </p:sp>
      </p:grpSp>
      <p:sp>
        <p:nvSpPr>
          <p:cNvPr id="259077" name="Rectangle 17"/>
          <p:cNvSpPr/>
          <p:nvPr/>
        </p:nvSpPr>
        <p:spPr>
          <a:xfrm>
            <a:off x="3047683" y="5638800"/>
            <a:ext cx="1255395" cy="521970"/>
          </a:xfrm>
          <a:prstGeom prst="rect">
            <a:avLst/>
          </a:prstGeom>
          <a:noFill/>
          <a:ln w="9525" cap="flat" cmpd="sng">
            <a:solidFill>
              <a:srgbClr val="FF6600"/>
            </a:solidFill>
            <a:prstDash val="solid"/>
            <a:miter/>
            <a:headEnd type="none" w="med" len="med"/>
            <a:tailEnd type="none" w="med" len="med"/>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sz="2800" b="1" dirty="0">
                <a:solidFill>
                  <a:srgbClr val="000066"/>
                </a:solidFill>
                <a:latin typeface="Tahoma" panose="020B0604030504040204" pitchFamily="34" charset="0"/>
              </a:rPr>
              <a:t>属纯种</a:t>
            </a:r>
            <a:endParaRPr lang="zh-CN" altLang="en-US" sz="2800" b="1" dirty="0">
              <a:solidFill>
                <a:srgbClr val="000066"/>
              </a:solidFill>
              <a:latin typeface="Tahoma" panose="020B0604030504040204" pitchFamily="34" charset="0"/>
            </a:endParaRPr>
          </a:p>
        </p:txBody>
      </p:sp>
      <p:sp>
        <p:nvSpPr>
          <p:cNvPr id="259078" name="Rectangle 18"/>
          <p:cNvSpPr/>
          <p:nvPr/>
        </p:nvSpPr>
        <p:spPr>
          <a:xfrm>
            <a:off x="7040880" y="5714683"/>
            <a:ext cx="2685415" cy="650875"/>
          </a:xfrm>
          <a:prstGeom prst="rect">
            <a:avLst/>
          </a:prstGeom>
          <a:noFill/>
          <a:ln w="9525" cap="flat" cmpd="sng">
            <a:solidFill>
              <a:srgbClr val="FF9900"/>
            </a:solidFill>
            <a:prstDash val="solid"/>
            <a:miter/>
            <a:headEnd type="none" w="med" len="med"/>
            <a:tailEnd type="none" w="med" len="med"/>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lnSpc>
                <a:spcPct val="130000"/>
              </a:lnSpc>
              <a:buClr>
                <a:schemeClr val="folHlink"/>
              </a:buClr>
              <a:buSzPct val="60000"/>
              <a:buNone/>
            </a:pPr>
            <a:r>
              <a:rPr lang="zh-CN" altLang="en-US" sz="2800" b="1" dirty="0">
                <a:solidFill>
                  <a:srgbClr val="000066"/>
                </a:solidFill>
                <a:latin typeface="Tahoma" panose="020B0604030504040204" pitchFamily="34" charset="0"/>
              </a:rPr>
              <a:t>蓝色是隐性基因</a:t>
            </a:r>
            <a:endParaRPr lang="zh-CN" altLang="en-US" sz="2800" b="1" dirty="0">
              <a:solidFill>
                <a:srgbClr val="000066"/>
              </a:solidFill>
              <a:latin typeface="Tahoma" panose="020B0604030504040204" pitchFamily="34" charset="0"/>
            </a:endParaRPr>
          </a:p>
        </p:txBody>
      </p:sp>
      <p:sp>
        <p:nvSpPr>
          <p:cNvPr id="259079" name="Text Box 19"/>
          <p:cNvSpPr txBox="1"/>
          <p:nvPr/>
        </p:nvSpPr>
        <p:spPr>
          <a:xfrm>
            <a:off x="2994025" y="2514283"/>
            <a:ext cx="1944688" cy="39878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50000"/>
              </a:spcBef>
              <a:buClrTx/>
              <a:buSzTx/>
              <a:buFontTx/>
              <a:buNone/>
            </a:pPr>
            <a:r>
              <a:rPr lang="zh-CN" altLang="en-US" sz="2000" b="1" dirty="0">
                <a:solidFill>
                  <a:srgbClr val="000099"/>
                </a:solidFill>
                <a:latin typeface="Tahoma" panose="020B0604030504040204" pitchFamily="34" charset="0"/>
              </a:rPr>
              <a:t>杂交实验一</a:t>
            </a:r>
            <a:endParaRPr lang="zh-CN" altLang="en-US" sz="2000" b="1" dirty="0">
              <a:solidFill>
                <a:srgbClr val="000099"/>
              </a:solidFill>
              <a:latin typeface="Tahoma" panose="020B0604030504040204" pitchFamily="34" charset="0"/>
            </a:endParaRPr>
          </a:p>
        </p:txBody>
      </p:sp>
      <p:sp>
        <p:nvSpPr>
          <p:cNvPr id="259080" name="Text Box 20"/>
          <p:cNvSpPr txBox="1"/>
          <p:nvPr/>
        </p:nvSpPr>
        <p:spPr>
          <a:xfrm>
            <a:off x="7772083" y="2514600"/>
            <a:ext cx="1944687" cy="39878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50000"/>
              </a:spcBef>
              <a:buClrTx/>
              <a:buSzTx/>
              <a:buFontTx/>
              <a:buNone/>
            </a:pPr>
            <a:r>
              <a:rPr lang="zh-CN" altLang="en-US" sz="2000" b="1" dirty="0">
                <a:solidFill>
                  <a:srgbClr val="000099"/>
                </a:solidFill>
                <a:latin typeface="Tahoma" panose="020B0604030504040204" pitchFamily="34" charset="0"/>
              </a:rPr>
              <a:t>杂交实验二</a:t>
            </a:r>
            <a:endParaRPr lang="zh-CN" altLang="en-US" sz="2000" b="1" dirty="0">
              <a:solidFill>
                <a:srgbClr val="000099"/>
              </a:solidFill>
              <a:latin typeface="Tahom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0098" name="Rectangle 3"/>
          <p:cNvSpPr>
            <a:spLocks noGrp="1"/>
          </p:cNvSpPr>
          <p:nvPr>
            <p:ph idx="1"/>
          </p:nvPr>
        </p:nvSpPr>
        <p:spPr>
          <a:xfrm>
            <a:off x="457200" y="761975"/>
            <a:ext cx="10972800" cy="4445519"/>
          </a:xfrm>
        </p:spPr>
        <p:txBody>
          <a:bodyPr vert="horz" wrap="square" lIns="91440" tIns="45720" rIns="91440" bIns="45720" anchor="t" anchorCtr="0"/>
          <a:p>
            <a:pPr eaLnBrk="1" hangingPunct="1">
              <a:lnSpc>
                <a:spcPct val="130000"/>
              </a:lnSpc>
              <a:buNone/>
            </a:pPr>
            <a:r>
              <a:rPr lang="en-US" altLang="zh-CN" sz="2800" b="1" dirty="0">
                <a:solidFill>
                  <a:srgbClr val="000066"/>
                </a:solidFill>
                <a:latin typeface="宋体" panose="02010600030101010101" pitchFamily="2" charset="-122"/>
              </a:rPr>
              <a:t>2. </a:t>
            </a:r>
            <a:r>
              <a:rPr lang="zh-CN" altLang="en-US" sz="2800" b="1" dirty="0">
                <a:solidFill>
                  <a:srgbClr val="000066"/>
                </a:solidFill>
                <a:latin typeface="宋体" panose="02010600030101010101" pitchFamily="2" charset="-122"/>
              </a:rPr>
              <a:t>紫色</a:t>
            </a:r>
            <a:r>
              <a:rPr lang="en-US" altLang="zh-CN" sz="2800" b="1" dirty="0">
                <a:solidFill>
                  <a:srgbClr val="000066"/>
                </a:solidFill>
                <a:latin typeface="宋体" panose="02010600030101010101" pitchFamily="2" charset="-122"/>
              </a:rPr>
              <a:t>:</a:t>
            </a:r>
            <a:r>
              <a:rPr lang="zh-CN" altLang="en-US" sz="2800" b="1" dirty="0">
                <a:solidFill>
                  <a:srgbClr val="000066"/>
                </a:solidFill>
                <a:latin typeface="宋体" panose="02010600030101010101" pitchFamily="2" charset="-122"/>
              </a:rPr>
              <a:t>是由</a:t>
            </a:r>
            <a:r>
              <a:rPr lang="zh-CN" altLang="en-US" sz="2800" b="1" dirty="0">
                <a:solidFill>
                  <a:schemeClr val="hlink"/>
                </a:solidFill>
                <a:latin typeface="宋体" panose="02010600030101010101" pitchFamily="2" charset="-122"/>
              </a:rPr>
              <a:t>四对隐形等位基因控制</a:t>
            </a:r>
            <a:r>
              <a:rPr lang="zh-CN" altLang="en-US" sz="2800" b="1" dirty="0">
                <a:solidFill>
                  <a:srgbClr val="000066"/>
                </a:solidFill>
                <a:latin typeface="宋体" panose="02010600030101010101" pitchFamily="2" charset="-122"/>
              </a:rPr>
              <a:t>。如紫龙睛、紫高头、紫珍珠。证明：</a:t>
            </a:r>
            <a:endParaRPr lang="zh-CN" altLang="en-US" sz="2800" b="1" dirty="0">
              <a:solidFill>
                <a:srgbClr val="000066"/>
              </a:solidFill>
              <a:latin typeface="宋体" panose="02010600030101010101" pitchFamily="2" charset="-122"/>
            </a:endParaRPr>
          </a:p>
        </p:txBody>
      </p:sp>
      <p:grpSp>
        <p:nvGrpSpPr>
          <p:cNvPr id="260099" name="Group 4"/>
          <p:cNvGrpSpPr/>
          <p:nvPr/>
        </p:nvGrpSpPr>
        <p:grpSpPr>
          <a:xfrm>
            <a:off x="2495550" y="2779713"/>
            <a:ext cx="3097213" cy="2520950"/>
            <a:chOff x="1020" y="300"/>
            <a:chExt cx="2359" cy="999"/>
          </a:xfrm>
        </p:grpSpPr>
        <p:sp>
          <p:nvSpPr>
            <p:cNvPr id="260111" name="Oval 5"/>
            <p:cNvSpPr/>
            <p:nvPr/>
          </p:nvSpPr>
          <p:spPr>
            <a:xfrm>
              <a:off x="1020" y="300"/>
              <a:ext cx="953" cy="318"/>
            </a:xfrm>
            <a:prstGeom prst="ellipse">
              <a:avLst/>
            </a:prstGeom>
            <a:solidFill>
              <a:srgbClr val="CC99FF"/>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紫色</a:t>
              </a:r>
              <a:endParaRPr lang="zh-CN" altLang="en-US" sz="2800" b="1" dirty="0">
                <a:solidFill>
                  <a:srgbClr val="000099"/>
                </a:solidFill>
                <a:latin typeface="Tahoma" panose="020B0604030504040204" pitchFamily="34" charset="0"/>
              </a:endParaRPr>
            </a:p>
          </p:txBody>
        </p:sp>
        <p:sp>
          <p:nvSpPr>
            <p:cNvPr id="260112" name="Oval 6"/>
            <p:cNvSpPr/>
            <p:nvPr/>
          </p:nvSpPr>
          <p:spPr>
            <a:xfrm>
              <a:off x="2517" y="300"/>
              <a:ext cx="862" cy="318"/>
            </a:xfrm>
            <a:prstGeom prst="ellipse">
              <a:avLst/>
            </a:prstGeom>
            <a:solidFill>
              <a:srgbClr val="CC99FF"/>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紫色</a:t>
              </a:r>
              <a:endParaRPr lang="zh-CN" altLang="en-US" sz="2800" b="1" dirty="0">
                <a:solidFill>
                  <a:srgbClr val="000099"/>
                </a:solidFill>
                <a:latin typeface="Tahoma" panose="020B0604030504040204" pitchFamily="34" charset="0"/>
              </a:endParaRPr>
            </a:p>
          </p:txBody>
        </p:sp>
        <p:sp>
          <p:nvSpPr>
            <p:cNvPr id="260113" name="Rectangle 7"/>
            <p:cNvSpPr/>
            <p:nvPr/>
          </p:nvSpPr>
          <p:spPr>
            <a:xfrm>
              <a:off x="2063" y="300"/>
              <a:ext cx="412" cy="207"/>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sz="2800" b="1" dirty="0">
                  <a:solidFill>
                    <a:srgbClr val="000099"/>
                  </a:solidFill>
                  <a:latin typeface="Tahoma" panose="020B0604030504040204" pitchFamily="34" charset="0"/>
                </a:rPr>
                <a:t>×</a:t>
              </a:r>
              <a:endParaRPr lang="en-US" altLang="zh-CN" sz="2800" b="1" dirty="0">
                <a:solidFill>
                  <a:srgbClr val="000099"/>
                </a:solidFill>
                <a:latin typeface="Tahoma" panose="020B0604030504040204" pitchFamily="34" charset="0"/>
              </a:endParaRPr>
            </a:p>
          </p:txBody>
        </p:sp>
        <p:sp>
          <p:nvSpPr>
            <p:cNvPr id="260114" name="Line 8"/>
            <p:cNvSpPr/>
            <p:nvPr/>
          </p:nvSpPr>
          <p:spPr>
            <a:xfrm>
              <a:off x="1610" y="663"/>
              <a:ext cx="499" cy="318"/>
            </a:xfrm>
            <a:prstGeom prst="line">
              <a:avLst/>
            </a:prstGeom>
            <a:ln w="9525" cap="flat" cmpd="sng">
              <a:solidFill>
                <a:schemeClr val="tx1"/>
              </a:solidFill>
              <a:prstDash val="solid"/>
              <a:miter/>
              <a:headEnd type="none" w="med" len="med"/>
              <a:tailEnd type="triangle" w="med" len="med"/>
            </a:ln>
          </p:spPr>
        </p:sp>
        <p:sp>
          <p:nvSpPr>
            <p:cNvPr id="260115" name="Oval 9"/>
            <p:cNvSpPr/>
            <p:nvPr/>
          </p:nvSpPr>
          <p:spPr>
            <a:xfrm>
              <a:off x="1701" y="981"/>
              <a:ext cx="953" cy="318"/>
            </a:xfrm>
            <a:prstGeom prst="ellipse">
              <a:avLst/>
            </a:prstGeom>
            <a:solidFill>
              <a:srgbClr val="CC99FF"/>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rPr>
                <a:t>紫</a:t>
              </a:r>
              <a:r>
                <a:rPr lang="zh-CN" altLang="en-US" sz="2800" b="1" dirty="0">
                  <a:solidFill>
                    <a:srgbClr val="000099"/>
                  </a:solidFill>
                  <a:latin typeface="Tahoma" panose="020B0604030504040204" pitchFamily="34" charset="0"/>
                </a:rPr>
                <a:t>色</a:t>
              </a:r>
              <a:endParaRPr lang="zh-CN" altLang="en-US" sz="2800" b="1" dirty="0">
                <a:solidFill>
                  <a:srgbClr val="000099"/>
                </a:solidFill>
                <a:latin typeface="Tahoma" panose="020B0604030504040204" pitchFamily="34" charset="0"/>
              </a:endParaRPr>
            </a:p>
          </p:txBody>
        </p:sp>
        <p:sp>
          <p:nvSpPr>
            <p:cNvPr id="260116" name="Line 10"/>
            <p:cNvSpPr/>
            <p:nvPr/>
          </p:nvSpPr>
          <p:spPr>
            <a:xfrm flipH="1">
              <a:off x="2245" y="618"/>
              <a:ext cx="590" cy="363"/>
            </a:xfrm>
            <a:prstGeom prst="line">
              <a:avLst/>
            </a:prstGeom>
            <a:ln w="9525" cap="flat" cmpd="sng">
              <a:solidFill>
                <a:schemeClr val="tx1"/>
              </a:solidFill>
              <a:prstDash val="solid"/>
              <a:miter/>
              <a:headEnd type="none" w="med" len="med"/>
              <a:tailEnd type="triangle" w="med" len="med"/>
            </a:ln>
          </p:spPr>
        </p:sp>
      </p:grpSp>
      <p:grpSp>
        <p:nvGrpSpPr>
          <p:cNvPr id="260100" name="Group 11"/>
          <p:cNvGrpSpPr/>
          <p:nvPr/>
        </p:nvGrpSpPr>
        <p:grpSpPr>
          <a:xfrm>
            <a:off x="6456363" y="2779713"/>
            <a:ext cx="3097212" cy="2520950"/>
            <a:chOff x="1020" y="300"/>
            <a:chExt cx="2359" cy="999"/>
          </a:xfrm>
        </p:grpSpPr>
        <p:sp>
          <p:nvSpPr>
            <p:cNvPr id="260105" name="Oval 12"/>
            <p:cNvSpPr/>
            <p:nvPr/>
          </p:nvSpPr>
          <p:spPr>
            <a:xfrm>
              <a:off x="1020" y="300"/>
              <a:ext cx="953" cy="318"/>
            </a:xfrm>
            <a:prstGeom prst="ellipse">
              <a:avLst/>
            </a:prstGeom>
            <a:solidFill>
              <a:srgbClr val="CC99FF"/>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紫色</a:t>
              </a:r>
              <a:endParaRPr lang="zh-CN" altLang="en-US" sz="2800" b="1" dirty="0">
                <a:solidFill>
                  <a:srgbClr val="000099"/>
                </a:solidFill>
                <a:latin typeface="Tahoma" panose="020B0604030504040204" pitchFamily="34" charset="0"/>
              </a:endParaRPr>
            </a:p>
          </p:txBody>
        </p:sp>
        <p:sp>
          <p:nvSpPr>
            <p:cNvPr id="260106" name="Oval 13"/>
            <p:cNvSpPr/>
            <p:nvPr/>
          </p:nvSpPr>
          <p:spPr>
            <a:xfrm>
              <a:off x="2517" y="300"/>
              <a:ext cx="862" cy="318"/>
            </a:xfrm>
            <a:prstGeom prst="ellipse">
              <a:avLst/>
            </a:prstGeom>
            <a:solidFill>
              <a:srgbClr val="969696"/>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灰色</a:t>
              </a:r>
              <a:endParaRPr lang="zh-CN" altLang="en-US" sz="2800" b="1" dirty="0">
                <a:solidFill>
                  <a:srgbClr val="000099"/>
                </a:solidFill>
                <a:latin typeface="Tahoma" panose="020B0604030504040204" pitchFamily="34" charset="0"/>
              </a:endParaRPr>
            </a:p>
          </p:txBody>
        </p:sp>
        <p:sp>
          <p:nvSpPr>
            <p:cNvPr id="260107" name="Rectangle 14"/>
            <p:cNvSpPr/>
            <p:nvPr/>
          </p:nvSpPr>
          <p:spPr>
            <a:xfrm>
              <a:off x="2063" y="300"/>
              <a:ext cx="412" cy="207"/>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sz="2800" b="1" dirty="0">
                  <a:solidFill>
                    <a:srgbClr val="000099"/>
                  </a:solidFill>
                  <a:latin typeface="Tahoma" panose="020B0604030504040204" pitchFamily="34" charset="0"/>
                </a:rPr>
                <a:t>×</a:t>
              </a:r>
              <a:endParaRPr lang="en-US" altLang="zh-CN" sz="2800" b="1" dirty="0">
                <a:solidFill>
                  <a:srgbClr val="000099"/>
                </a:solidFill>
                <a:latin typeface="Tahoma" panose="020B0604030504040204" pitchFamily="34" charset="0"/>
              </a:endParaRPr>
            </a:p>
          </p:txBody>
        </p:sp>
        <p:sp>
          <p:nvSpPr>
            <p:cNvPr id="260108" name="Line 15"/>
            <p:cNvSpPr/>
            <p:nvPr/>
          </p:nvSpPr>
          <p:spPr>
            <a:xfrm>
              <a:off x="1610" y="663"/>
              <a:ext cx="499" cy="318"/>
            </a:xfrm>
            <a:prstGeom prst="line">
              <a:avLst/>
            </a:prstGeom>
            <a:ln w="9525" cap="flat" cmpd="sng">
              <a:solidFill>
                <a:schemeClr val="tx1"/>
              </a:solidFill>
              <a:prstDash val="solid"/>
              <a:miter/>
              <a:headEnd type="none" w="med" len="med"/>
              <a:tailEnd type="triangle" w="med" len="med"/>
            </a:ln>
          </p:spPr>
        </p:sp>
        <p:sp>
          <p:nvSpPr>
            <p:cNvPr id="260109" name="Oval 16"/>
            <p:cNvSpPr/>
            <p:nvPr/>
          </p:nvSpPr>
          <p:spPr>
            <a:xfrm>
              <a:off x="1701" y="981"/>
              <a:ext cx="953" cy="318"/>
            </a:xfrm>
            <a:prstGeom prst="ellipse">
              <a:avLst/>
            </a:prstGeom>
            <a:solidFill>
              <a:srgbClr val="969696"/>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灰色</a:t>
              </a:r>
              <a:endParaRPr lang="zh-CN" altLang="en-US" sz="2800" b="1" dirty="0">
                <a:solidFill>
                  <a:srgbClr val="000099"/>
                </a:solidFill>
                <a:latin typeface="Tahoma" panose="020B0604030504040204" pitchFamily="34" charset="0"/>
              </a:endParaRPr>
            </a:p>
          </p:txBody>
        </p:sp>
        <p:sp>
          <p:nvSpPr>
            <p:cNvPr id="260110" name="Line 17"/>
            <p:cNvSpPr/>
            <p:nvPr/>
          </p:nvSpPr>
          <p:spPr>
            <a:xfrm flipH="1">
              <a:off x="2245" y="618"/>
              <a:ext cx="590" cy="363"/>
            </a:xfrm>
            <a:prstGeom prst="line">
              <a:avLst/>
            </a:prstGeom>
            <a:ln w="9525" cap="flat" cmpd="sng">
              <a:solidFill>
                <a:schemeClr val="tx1"/>
              </a:solidFill>
              <a:prstDash val="solid"/>
              <a:miter/>
              <a:headEnd type="none" w="med" len="med"/>
              <a:tailEnd type="triangle" w="med" len="med"/>
            </a:ln>
          </p:spPr>
        </p:sp>
      </p:grpSp>
      <p:sp>
        <p:nvSpPr>
          <p:cNvPr id="260101" name="Rectangle 18"/>
          <p:cNvSpPr/>
          <p:nvPr/>
        </p:nvSpPr>
        <p:spPr>
          <a:xfrm>
            <a:off x="7175500" y="5734050"/>
            <a:ext cx="1970405" cy="521970"/>
          </a:xfrm>
          <a:prstGeom prst="rect">
            <a:avLst/>
          </a:prstGeom>
          <a:noFill/>
          <a:ln w="9525" cap="flat" cmpd="sng">
            <a:solidFill>
              <a:srgbClr val="FF9900"/>
            </a:solidFill>
            <a:prstDash val="solid"/>
            <a:miter/>
            <a:headEnd type="none" w="med" len="med"/>
            <a:tailEnd type="none" w="med" len="med"/>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sz="2800" b="1" dirty="0">
                <a:solidFill>
                  <a:srgbClr val="000066"/>
                </a:solidFill>
                <a:latin typeface="Tahoma" panose="020B0604030504040204" pitchFamily="34" charset="0"/>
              </a:rPr>
              <a:t>紫色是隐性</a:t>
            </a:r>
            <a:endParaRPr lang="zh-CN" altLang="en-US" sz="2800" b="1" dirty="0">
              <a:solidFill>
                <a:srgbClr val="000066"/>
              </a:solidFill>
              <a:latin typeface="Tahoma" panose="020B0604030504040204" pitchFamily="34" charset="0"/>
            </a:endParaRPr>
          </a:p>
        </p:txBody>
      </p:sp>
      <p:sp>
        <p:nvSpPr>
          <p:cNvPr id="260102" name="Rectangle 19"/>
          <p:cNvSpPr/>
          <p:nvPr/>
        </p:nvSpPr>
        <p:spPr>
          <a:xfrm>
            <a:off x="3287713" y="5661025"/>
            <a:ext cx="1512887" cy="504825"/>
          </a:xfrm>
          <a:prstGeom prst="rect">
            <a:avLst/>
          </a:prstGeom>
          <a:noFill/>
          <a:ln w="9525" cap="flat" cmpd="sng">
            <a:solidFill>
              <a:srgbClr val="FF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纯合子</a:t>
            </a:r>
            <a:endParaRPr lang="zh-CN" altLang="en-US" sz="2800" b="1" dirty="0">
              <a:solidFill>
                <a:srgbClr val="000099"/>
              </a:solidFill>
              <a:latin typeface="Tahoma" panose="020B0604030504040204" pitchFamily="34" charset="0"/>
            </a:endParaRPr>
          </a:p>
        </p:txBody>
      </p:sp>
      <p:sp>
        <p:nvSpPr>
          <p:cNvPr id="260103" name="Text Box 20"/>
          <p:cNvSpPr txBox="1"/>
          <p:nvPr/>
        </p:nvSpPr>
        <p:spPr>
          <a:xfrm>
            <a:off x="3432175" y="2060575"/>
            <a:ext cx="1295400" cy="4603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50000"/>
              </a:spcBef>
              <a:buClrTx/>
              <a:buSzTx/>
              <a:buFontTx/>
              <a:buNone/>
            </a:pPr>
            <a:r>
              <a:rPr lang="zh-CN" altLang="en-US" sz="2400" b="1" dirty="0">
                <a:solidFill>
                  <a:srgbClr val="000099"/>
                </a:solidFill>
                <a:latin typeface="Tahoma" panose="020B0604030504040204" pitchFamily="34" charset="0"/>
              </a:rPr>
              <a:t>实验</a:t>
            </a:r>
            <a:r>
              <a:rPr lang="en-US" altLang="zh-CN" sz="2400" b="1" dirty="0">
                <a:solidFill>
                  <a:srgbClr val="000099"/>
                </a:solidFill>
                <a:latin typeface="Tahoma" panose="020B0604030504040204" pitchFamily="34" charset="0"/>
              </a:rPr>
              <a:t>1</a:t>
            </a:r>
            <a:endParaRPr lang="en-US" altLang="zh-CN" sz="2400" b="1" dirty="0">
              <a:solidFill>
                <a:srgbClr val="000099"/>
              </a:solidFill>
              <a:latin typeface="Tahoma" panose="020B0604030504040204" pitchFamily="34" charset="0"/>
            </a:endParaRPr>
          </a:p>
        </p:txBody>
      </p:sp>
      <p:sp>
        <p:nvSpPr>
          <p:cNvPr id="260104" name="Text Box 22"/>
          <p:cNvSpPr txBox="1"/>
          <p:nvPr/>
        </p:nvSpPr>
        <p:spPr>
          <a:xfrm>
            <a:off x="7535863" y="2060575"/>
            <a:ext cx="1223962" cy="4603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50000"/>
              </a:spcBef>
              <a:buClrTx/>
              <a:buSzTx/>
              <a:buFontTx/>
              <a:buNone/>
            </a:pPr>
            <a:r>
              <a:rPr lang="zh-CN" altLang="en-US" sz="2400" b="1" dirty="0">
                <a:solidFill>
                  <a:srgbClr val="000099"/>
                </a:solidFill>
                <a:latin typeface="Tahoma" panose="020B0604030504040204" pitchFamily="34" charset="0"/>
              </a:rPr>
              <a:t>实验</a:t>
            </a:r>
            <a:r>
              <a:rPr lang="en-US" altLang="zh-CN" sz="2400" b="1" dirty="0">
                <a:solidFill>
                  <a:srgbClr val="000099"/>
                </a:solidFill>
                <a:latin typeface="Tahoma" panose="020B0604030504040204" pitchFamily="34" charset="0"/>
              </a:rPr>
              <a:t>2</a:t>
            </a:r>
            <a:endParaRPr lang="en-US" altLang="zh-CN" sz="2400" b="1" dirty="0">
              <a:solidFill>
                <a:srgbClr val="000099"/>
              </a:solidFill>
              <a:latin typeface="Tahoma" panose="020B060403050404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1122" name="Rectangle 3"/>
          <p:cNvSpPr>
            <a:spLocks noGrp="1"/>
          </p:cNvSpPr>
          <p:nvPr>
            <p:ph idx="1"/>
          </p:nvPr>
        </p:nvSpPr>
        <p:spPr>
          <a:xfrm>
            <a:off x="533400" y="1371575"/>
            <a:ext cx="10972800" cy="4445519"/>
          </a:xfrm>
        </p:spPr>
        <p:txBody>
          <a:bodyPr vert="horz" wrap="square" lIns="91440" tIns="45720" rIns="91440" bIns="45720" anchor="t" anchorCtr="0"/>
          <a:p>
            <a:pPr eaLnBrk="1" hangingPunct="1">
              <a:lnSpc>
                <a:spcPct val="150000"/>
              </a:lnSpc>
              <a:buNone/>
            </a:pPr>
            <a:r>
              <a:rPr lang="zh-CN" altLang="en-US" sz="2800" b="1" dirty="0">
                <a:solidFill>
                  <a:srgbClr val="000099"/>
                </a:solidFill>
                <a:latin typeface="宋体" panose="02010600030101010101" pitchFamily="2" charset="-122"/>
              </a:rPr>
              <a:t>实验</a:t>
            </a:r>
            <a:r>
              <a:rPr lang="en-US" altLang="zh-CN" sz="2800" b="1" dirty="0">
                <a:solidFill>
                  <a:srgbClr val="000099"/>
                </a:solidFill>
                <a:latin typeface="宋体" panose="02010600030101010101" pitchFamily="2" charset="-122"/>
              </a:rPr>
              <a:t>3</a:t>
            </a:r>
            <a:r>
              <a:rPr lang="zh-CN" altLang="en-US" sz="2800" b="1" dirty="0">
                <a:solidFill>
                  <a:srgbClr val="000099"/>
                </a:solidFill>
                <a:latin typeface="宋体" panose="02010600030101010101" pitchFamily="2" charset="-122"/>
              </a:rPr>
              <a:t>：杂交子</a:t>
            </a:r>
            <a:r>
              <a:rPr lang="zh-CN" altLang="en-US" sz="2800" b="1" dirty="0">
                <a:solidFill>
                  <a:srgbClr val="000099"/>
                </a:solidFill>
                <a:latin typeface="Times New Roman" panose="02020603050405020304" pitchFamily="18" charset="0"/>
              </a:rPr>
              <a:t> </a:t>
            </a:r>
            <a:r>
              <a:rPr lang="en-US" altLang="zh-CN" sz="2800" b="1" dirty="0">
                <a:solidFill>
                  <a:srgbClr val="000099"/>
                </a:solidFill>
              </a:rPr>
              <a:t>1</a:t>
            </a:r>
            <a:r>
              <a:rPr lang="zh-CN" altLang="en-US" sz="2800" b="1" dirty="0">
                <a:solidFill>
                  <a:srgbClr val="000099"/>
                </a:solidFill>
                <a:latin typeface="宋体" panose="02010600030101010101" pitchFamily="2" charset="-122"/>
              </a:rPr>
              <a:t>代与紫鱼回交</a:t>
            </a:r>
            <a:endParaRPr lang="zh-CN" altLang="en-US" sz="2800" b="1" dirty="0">
              <a:solidFill>
                <a:srgbClr val="000099"/>
              </a:solidFill>
            </a:endParaRPr>
          </a:p>
        </p:txBody>
      </p:sp>
      <p:grpSp>
        <p:nvGrpSpPr>
          <p:cNvPr id="261123" name="Group 4"/>
          <p:cNvGrpSpPr/>
          <p:nvPr/>
        </p:nvGrpSpPr>
        <p:grpSpPr>
          <a:xfrm>
            <a:off x="4440555" y="2708275"/>
            <a:ext cx="3482340" cy="2781935"/>
            <a:chOff x="1020" y="300"/>
            <a:chExt cx="2359" cy="999"/>
          </a:xfrm>
        </p:grpSpPr>
        <p:sp>
          <p:nvSpPr>
            <p:cNvPr id="261126" name="Oval 5"/>
            <p:cNvSpPr/>
            <p:nvPr/>
          </p:nvSpPr>
          <p:spPr>
            <a:xfrm>
              <a:off x="1020" y="300"/>
              <a:ext cx="953" cy="318"/>
            </a:xfrm>
            <a:prstGeom prst="ellipse">
              <a:avLst/>
            </a:prstGeom>
            <a:solidFill>
              <a:srgbClr val="CC99FF"/>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紫色</a:t>
              </a:r>
              <a:endParaRPr lang="zh-CN" altLang="en-US" sz="2800" b="1" dirty="0">
                <a:solidFill>
                  <a:srgbClr val="000099"/>
                </a:solidFill>
                <a:latin typeface="Tahoma" panose="020B0604030504040204" pitchFamily="34" charset="0"/>
              </a:endParaRPr>
            </a:p>
          </p:txBody>
        </p:sp>
        <p:sp>
          <p:nvSpPr>
            <p:cNvPr id="261127" name="Oval 6"/>
            <p:cNvSpPr/>
            <p:nvPr/>
          </p:nvSpPr>
          <p:spPr>
            <a:xfrm>
              <a:off x="2517" y="300"/>
              <a:ext cx="862" cy="318"/>
            </a:xfrm>
            <a:prstGeom prst="ellipse">
              <a:avLst/>
            </a:prstGeom>
            <a:solidFill>
              <a:srgbClr val="969696"/>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灰色</a:t>
              </a:r>
              <a:endParaRPr lang="zh-CN" altLang="en-US" sz="2800" b="1" dirty="0">
                <a:solidFill>
                  <a:srgbClr val="000099"/>
                </a:solidFill>
                <a:latin typeface="Tahoma" panose="020B0604030504040204" pitchFamily="34" charset="0"/>
              </a:endParaRPr>
            </a:p>
            <a:p>
              <a:pPr marL="0" lvl="0" indent="0" algn="ctr" eaLnBrk="1" hangingPunct="1">
                <a:spcBef>
                  <a:spcPct val="0"/>
                </a:spcBef>
                <a:buClrTx/>
                <a:buSzTx/>
                <a:buFontTx/>
                <a:buNone/>
              </a:pPr>
              <a:r>
                <a:rPr lang="zh-CN" altLang="en-US" sz="1200" b="1" dirty="0">
                  <a:solidFill>
                    <a:srgbClr val="000099"/>
                  </a:solidFill>
                  <a:latin typeface="Tahoma" panose="020B0604030504040204" pitchFamily="34" charset="0"/>
                </a:rPr>
                <a:t>杂交子一代</a:t>
              </a:r>
              <a:endParaRPr lang="zh-CN" altLang="en-US" sz="1200" b="1" dirty="0">
                <a:solidFill>
                  <a:srgbClr val="000099"/>
                </a:solidFill>
                <a:latin typeface="Tahoma" panose="020B0604030504040204" pitchFamily="34" charset="0"/>
              </a:endParaRPr>
            </a:p>
          </p:txBody>
        </p:sp>
        <p:sp>
          <p:nvSpPr>
            <p:cNvPr id="261128" name="Rectangle 7"/>
            <p:cNvSpPr/>
            <p:nvPr/>
          </p:nvSpPr>
          <p:spPr>
            <a:xfrm>
              <a:off x="2090" y="340"/>
              <a:ext cx="412" cy="187"/>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sz="2800" b="1" dirty="0">
                  <a:solidFill>
                    <a:srgbClr val="000099"/>
                  </a:solidFill>
                  <a:latin typeface="Tahoma" panose="020B0604030504040204" pitchFamily="34" charset="0"/>
                </a:rPr>
                <a:t>×</a:t>
              </a:r>
              <a:endParaRPr lang="en-US" altLang="zh-CN" sz="2800" b="1" dirty="0">
                <a:solidFill>
                  <a:srgbClr val="000099"/>
                </a:solidFill>
                <a:latin typeface="Tahoma" panose="020B0604030504040204" pitchFamily="34" charset="0"/>
              </a:endParaRPr>
            </a:p>
          </p:txBody>
        </p:sp>
        <p:sp>
          <p:nvSpPr>
            <p:cNvPr id="261129" name="Line 8"/>
            <p:cNvSpPr/>
            <p:nvPr/>
          </p:nvSpPr>
          <p:spPr>
            <a:xfrm>
              <a:off x="1610" y="663"/>
              <a:ext cx="499" cy="318"/>
            </a:xfrm>
            <a:prstGeom prst="line">
              <a:avLst/>
            </a:prstGeom>
            <a:ln w="9525" cap="flat" cmpd="sng">
              <a:solidFill>
                <a:schemeClr val="tx1"/>
              </a:solidFill>
              <a:prstDash val="solid"/>
              <a:miter/>
              <a:headEnd type="none" w="med" len="med"/>
              <a:tailEnd type="triangle" w="med" len="med"/>
            </a:ln>
          </p:spPr>
        </p:sp>
        <p:sp>
          <p:nvSpPr>
            <p:cNvPr id="261130" name="Oval 9"/>
            <p:cNvSpPr/>
            <p:nvPr/>
          </p:nvSpPr>
          <p:spPr>
            <a:xfrm>
              <a:off x="1701" y="981"/>
              <a:ext cx="953" cy="318"/>
            </a:xfrm>
            <a:prstGeom prst="ellipse">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000" b="1" dirty="0">
                  <a:solidFill>
                    <a:srgbClr val="000099"/>
                  </a:solidFill>
                  <a:latin typeface="Tahoma" panose="020B0604030504040204" pitchFamily="34" charset="0"/>
                </a:rPr>
                <a:t>灰色：紫色</a:t>
              </a:r>
              <a:endParaRPr lang="zh-CN" altLang="en-US" sz="2000" b="1" dirty="0">
                <a:solidFill>
                  <a:srgbClr val="000099"/>
                </a:solidFill>
                <a:latin typeface="Tahoma" panose="020B0604030504040204" pitchFamily="34" charset="0"/>
              </a:endParaRPr>
            </a:p>
            <a:p>
              <a:pPr marL="0" lvl="0" indent="0" algn="ctr" eaLnBrk="1" hangingPunct="1">
                <a:spcBef>
                  <a:spcPct val="0"/>
                </a:spcBef>
                <a:buClrTx/>
                <a:buSzTx/>
                <a:buFontTx/>
                <a:buNone/>
              </a:pPr>
              <a:r>
                <a:rPr lang="en-US" altLang="zh-CN" sz="1600" b="1" dirty="0">
                  <a:solidFill>
                    <a:srgbClr val="000099"/>
                  </a:solidFill>
                  <a:latin typeface="Tahoma" panose="020B0604030504040204" pitchFamily="34" charset="0"/>
                </a:rPr>
                <a:t>15</a:t>
              </a:r>
              <a:r>
                <a:rPr lang="zh-CN" altLang="en-US" sz="1600" b="1" dirty="0">
                  <a:solidFill>
                    <a:srgbClr val="000099"/>
                  </a:solidFill>
                  <a:latin typeface="Tahoma" panose="020B0604030504040204" pitchFamily="34" charset="0"/>
                </a:rPr>
                <a:t>：</a:t>
              </a:r>
              <a:r>
                <a:rPr lang="en-US" altLang="zh-CN" sz="1600" b="1" dirty="0">
                  <a:solidFill>
                    <a:srgbClr val="000099"/>
                  </a:solidFill>
                  <a:latin typeface="Tahoma" panose="020B0604030504040204" pitchFamily="34" charset="0"/>
                </a:rPr>
                <a:t>1</a:t>
              </a:r>
              <a:endParaRPr lang="en-US" altLang="zh-CN" sz="1600" b="1" dirty="0">
                <a:solidFill>
                  <a:srgbClr val="000099"/>
                </a:solidFill>
                <a:latin typeface="Tahoma" panose="020B0604030504040204" pitchFamily="34" charset="0"/>
              </a:endParaRPr>
            </a:p>
          </p:txBody>
        </p:sp>
        <p:sp>
          <p:nvSpPr>
            <p:cNvPr id="261131" name="Line 10"/>
            <p:cNvSpPr/>
            <p:nvPr/>
          </p:nvSpPr>
          <p:spPr>
            <a:xfrm flipH="1">
              <a:off x="2245" y="618"/>
              <a:ext cx="590" cy="363"/>
            </a:xfrm>
            <a:prstGeom prst="line">
              <a:avLst/>
            </a:prstGeom>
            <a:ln w="9525" cap="flat" cmpd="sng">
              <a:solidFill>
                <a:schemeClr val="tx1"/>
              </a:solidFill>
              <a:prstDash val="solid"/>
              <a:miter/>
              <a:headEnd type="none" w="med" len="med"/>
              <a:tailEnd type="triangle" w="med" len="med"/>
            </a:ln>
          </p:spPr>
        </p:sp>
      </p:grpSp>
      <p:sp>
        <p:nvSpPr>
          <p:cNvPr id="261124" name="Text Box 11"/>
          <p:cNvSpPr txBox="1"/>
          <p:nvPr/>
        </p:nvSpPr>
        <p:spPr>
          <a:xfrm>
            <a:off x="3581083" y="4953000"/>
            <a:ext cx="1008062" cy="3683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50000"/>
              </a:spcBef>
              <a:buClrTx/>
              <a:buSzTx/>
              <a:buFontTx/>
              <a:buNone/>
            </a:pPr>
            <a:r>
              <a:rPr lang="zh-CN" altLang="en-US" sz="1800" b="1" dirty="0">
                <a:solidFill>
                  <a:srgbClr val="000099"/>
                </a:solidFill>
                <a:latin typeface="Tahoma" panose="020B0604030504040204" pitchFamily="34" charset="0"/>
              </a:rPr>
              <a:t>子二代</a:t>
            </a:r>
            <a:endParaRPr lang="zh-CN" altLang="en-US" sz="1800" b="1" dirty="0">
              <a:solidFill>
                <a:srgbClr val="000099"/>
              </a:solidFill>
              <a:latin typeface="Tahoma" panose="020B0604030504040204" pitchFamily="34" charset="0"/>
            </a:endParaRPr>
          </a:p>
        </p:txBody>
      </p:sp>
      <p:sp>
        <p:nvSpPr>
          <p:cNvPr id="261125" name="Rectangle 12"/>
          <p:cNvSpPr/>
          <p:nvPr/>
        </p:nvSpPr>
        <p:spPr>
          <a:xfrm>
            <a:off x="4495800" y="6019800"/>
            <a:ext cx="3779838" cy="52197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zh-CN" altLang="en-US" sz="2800" b="1" dirty="0">
                <a:solidFill>
                  <a:srgbClr val="000099"/>
                </a:solidFill>
                <a:latin typeface="Tahoma" panose="020B0604030504040204" pitchFamily="34" charset="0"/>
              </a:rPr>
              <a:t>紫色是受</a:t>
            </a:r>
            <a:r>
              <a:rPr lang="en-US" altLang="zh-CN" sz="2800" b="1" dirty="0">
                <a:solidFill>
                  <a:srgbClr val="000099"/>
                </a:solidFill>
                <a:latin typeface="Tahoma" panose="020B0604030504040204" pitchFamily="34" charset="0"/>
              </a:rPr>
              <a:t>4</a:t>
            </a:r>
            <a:r>
              <a:rPr lang="zh-CN" altLang="en-US" sz="2800" b="1" dirty="0">
                <a:solidFill>
                  <a:srgbClr val="000099"/>
                </a:solidFill>
                <a:latin typeface="Tahoma" panose="020B0604030504040204" pitchFamily="34" charset="0"/>
              </a:rPr>
              <a:t>对基因支配</a:t>
            </a:r>
            <a:endParaRPr lang="zh-CN" altLang="en-US" sz="2800" b="1" dirty="0">
              <a:solidFill>
                <a:srgbClr val="000099"/>
              </a:solidFill>
              <a:latin typeface="Tahom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2147" name="Rectangle 3"/>
          <p:cNvSpPr>
            <a:spLocks noGrp="1"/>
          </p:cNvSpPr>
          <p:nvPr>
            <p:ph idx="1"/>
          </p:nvPr>
        </p:nvSpPr>
        <p:spPr>
          <a:xfrm>
            <a:off x="664210" y="1582420"/>
            <a:ext cx="10918190" cy="4754245"/>
          </a:xfrm>
        </p:spPr>
        <p:txBody>
          <a:bodyPr vert="horz" wrap="square" lIns="91440" tIns="45720" rIns="91440" bIns="45720" anchor="t" anchorCtr="0"/>
          <a:p>
            <a:pPr eaLnBrk="1" hangingPunct="1">
              <a:lnSpc>
                <a:spcPct val="150000"/>
              </a:lnSpc>
              <a:buNone/>
            </a:pPr>
            <a:r>
              <a:rPr lang="en-US" altLang="zh-CN" sz="2800" b="1" dirty="0">
                <a:solidFill>
                  <a:srgbClr val="000066"/>
                </a:solidFill>
                <a:latin typeface="宋体" panose="02010600030101010101" pitchFamily="2" charset="-122"/>
              </a:rPr>
              <a:t>3. </a:t>
            </a:r>
            <a:r>
              <a:rPr lang="zh-CN" altLang="en-US" sz="2800" b="1" dirty="0">
                <a:solidFill>
                  <a:srgbClr val="000066"/>
                </a:solidFill>
                <a:latin typeface="宋体" panose="02010600030101010101" pitchFamily="2" charset="-122"/>
              </a:rPr>
              <a:t>紫蓝色</a:t>
            </a:r>
            <a:r>
              <a:rPr lang="en-US" altLang="zh-CN" sz="2800" b="1" dirty="0">
                <a:solidFill>
                  <a:srgbClr val="000066"/>
                </a:solidFill>
                <a:latin typeface="宋体" panose="02010600030101010101" pitchFamily="2" charset="-122"/>
              </a:rPr>
              <a:t>:</a:t>
            </a:r>
            <a:endParaRPr lang="en-US" altLang="zh-CN" sz="2800" b="1" dirty="0">
              <a:solidFill>
                <a:srgbClr val="000066"/>
              </a:solidFill>
              <a:latin typeface="宋体" panose="02010600030101010101" pitchFamily="2" charset="-122"/>
            </a:endParaRPr>
          </a:p>
          <a:p>
            <a:pPr eaLnBrk="1" hangingPunct="1">
              <a:lnSpc>
                <a:spcPct val="150000"/>
              </a:lnSpc>
              <a:buNone/>
            </a:pPr>
            <a:r>
              <a:rPr lang="en-US" altLang="zh-CN" sz="2800" b="1" dirty="0">
                <a:solidFill>
                  <a:srgbClr val="000066"/>
                </a:solidFill>
                <a:latin typeface="宋体" panose="02010600030101010101" pitchFamily="2" charset="-122"/>
              </a:rPr>
              <a:t>  </a:t>
            </a:r>
            <a:r>
              <a:rPr lang="zh-CN" altLang="en-US" sz="2800" b="1" dirty="0">
                <a:solidFill>
                  <a:srgbClr val="000066"/>
                </a:solidFill>
                <a:latin typeface="宋体" panose="02010600030101010101" pitchFamily="2" charset="-122"/>
              </a:rPr>
              <a:t>由蓝鱼和紫鱼杂交而产生的一种纯合体不分离的紫蓝色金鱼品种。因此，受</a:t>
            </a:r>
            <a:r>
              <a:rPr lang="en-US" altLang="zh-CN" sz="2800" b="1" dirty="0">
                <a:solidFill>
                  <a:srgbClr val="000066"/>
                </a:solidFill>
                <a:latin typeface="宋体" panose="02010600030101010101" pitchFamily="2" charset="-122"/>
              </a:rPr>
              <a:t>5</a:t>
            </a:r>
            <a:r>
              <a:rPr lang="zh-CN" altLang="en-US" sz="2800" b="1" dirty="0">
                <a:solidFill>
                  <a:srgbClr val="000066"/>
                </a:solidFill>
                <a:latin typeface="宋体" panose="02010600030101010101" pitchFamily="2" charset="-122"/>
              </a:rPr>
              <a:t>对隐性基因控制的。</a:t>
            </a:r>
            <a:endParaRPr lang="zh-CN" altLang="en-US" sz="2800" b="1" dirty="0">
              <a:solidFill>
                <a:srgbClr val="000066"/>
              </a:solidFill>
              <a:latin typeface="宋体" panose="02010600030101010101" pitchFamily="2" charset="-122"/>
            </a:endParaRPr>
          </a:p>
          <a:p>
            <a:pPr eaLnBrk="1" hangingPunct="1">
              <a:lnSpc>
                <a:spcPct val="150000"/>
              </a:lnSpc>
              <a:buNone/>
            </a:pPr>
            <a:endParaRPr lang="zh-CN" altLang="en-US" dirty="0"/>
          </a:p>
          <a:p>
            <a:pPr eaLnBrk="1" hangingPunct="1"/>
            <a:endParaRPr lang="en-US" altLang="zh-C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3170" name="Rectangle 2"/>
          <p:cNvSpPr>
            <a:spLocks noGrp="1"/>
          </p:cNvSpPr>
          <p:nvPr>
            <p:ph type="title"/>
          </p:nvPr>
        </p:nvSpPr>
        <p:spPr>
          <a:xfrm>
            <a:off x="381285" y="-76401"/>
            <a:ext cx="10972800" cy="1143000"/>
          </a:xfrm>
        </p:spPr>
        <p:txBody>
          <a:bodyPr vert="horz" wrap="square" lIns="91440" tIns="45720" rIns="91440" bIns="45720" anchor="b" anchorCtr="0"/>
          <a:p>
            <a:pPr eaLnBrk="1" hangingPunct="1"/>
            <a:r>
              <a:rPr lang="zh-CN" altLang="en-US" sz="3600" b="1" dirty="0">
                <a:latin typeface="宋体" panose="02010600030101010101" pitchFamily="2" charset="-122"/>
              </a:rPr>
              <a:t>（二）鳞片的遗传</a:t>
            </a:r>
            <a:endParaRPr lang="zh-CN" altLang="en-US" sz="3600" b="1" dirty="0">
              <a:latin typeface="宋体" panose="02010600030101010101" pitchFamily="2" charset="-122"/>
            </a:endParaRPr>
          </a:p>
        </p:txBody>
      </p:sp>
      <p:sp>
        <p:nvSpPr>
          <p:cNvPr id="263171" name="Rectangle 3"/>
          <p:cNvSpPr>
            <a:spLocks noGrp="1"/>
          </p:cNvSpPr>
          <p:nvPr>
            <p:ph idx="1"/>
          </p:nvPr>
        </p:nvSpPr>
        <p:spPr>
          <a:xfrm>
            <a:off x="533400" y="1371575"/>
            <a:ext cx="10972800" cy="4445519"/>
          </a:xfrm>
        </p:spPr>
        <p:txBody>
          <a:bodyPr vert="horz" wrap="square" lIns="91440" tIns="45720" rIns="91440" bIns="45720" anchor="t" anchorCtr="0"/>
          <a:p>
            <a:pPr eaLnBrk="1" hangingPunct="1">
              <a:lnSpc>
                <a:spcPct val="90000"/>
              </a:lnSpc>
              <a:buNone/>
            </a:pPr>
            <a:r>
              <a:rPr lang="en-US" altLang="zh-CN" sz="2800" b="1" dirty="0">
                <a:latin typeface="宋体" panose="02010600030101010101" pitchFamily="2" charset="-122"/>
              </a:rPr>
              <a:t>       </a:t>
            </a:r>
            <a:r>
              <a:rPr lang="zh-CN" altLang="en-US" sz="2400" b="1" dirty="0">
                <a:solidFill>
                  <a:schemeClr val="hlink"/>
                </a:solidFill>
                <a:latin typeface="宋体" panose="02010600030101010101" pitchFamily="2" charset="-122"/>
              </a:rPr>
              <a:t>正常鳞、透明鳞、珍珠鳞</a:t>
            </a:r>
            <a:endParaRPr lang="zh-CN" altLang="en-US" sz="2400" b="1" dirty="0">
              <a:solidFill>
                <a:schemeClr val="hlink"/>
              </a:solidFill>
              <a:latin typeface="宋体" panose="02010600030101010101" pitchFamily="2" charset="-122"/>
            </a:endParaRPr>
          </a:p>
          <a:p>
            <a:pPr eaLnBrk="1" hangingPunct="1">
              <a:lnSpc>
                <a:spcPct val="140000"/>
              </a:lnSpc>
              <a:buNone/>
            </a:pPr>
            <a:r>
              <a:rPr lang="en-US" altLang="zh-CN" sz="2400" b="1" dirty="0">
                <a:solidFill>
                  <a:srgbClr val="000099"/>
                </a:solidFill>
                <a:latin typeface="宋体" panose="02010600030101010101" pitchFamily="2" charset="-122"/>
              </a:rPr>
              <a:t>1.</a:t>
            </a:r>
            <a:r>
              <a:rPr lang="zh-CN" altLang="en-US" sz="2400" b="1" dirty="0">
                <a:solidFill>
                  <a:srgbClr val="000099"/>
                </a:solidFill>
                <a:latin typeface="宋体" panose="02010600030101010101" pitchFamily="2" charset="-122"/>
              </a:rPr>
              <a:t>正常鳞和透明鳞的遗传关系：为等显性</a:t>
            </a:r>
            <a:endParaRPr lang="zh-CN" altLang="en-US" sz="2400" b="1" dirty="0">
              <a:solidFill>
                <a:srgbClr val="000099"/>
              </a:solidFill>
              <a:latin typeface="宋体" panose="02010600030101010101" pitchFamily="2" charset="-122"/>
            </a:endParaRPr>
          </a:p>
        </p:txBody>
      </p:sp>
      <p:grpSp>
        <p:nvGrpSpPr>
          <p:cNvPr id="263172" name="Group 11"/>
          <p:cNvGrpSpPr/>
          <p:nvPr/>
        </p:nvGrpSpPr>
        <p:grpSpPr>
          <a:xfrm>
            <a:off x="2063750" y="3644900"/>
            <a:ext cx="2519363" cy="1585913"/>
            <a:chOff x="3198" y="300"/>
            <a:chExt cx="1587" cy="999"/>
          </a:xfrm>
        </p:grpSpPr>
        <p:sp>
          <p:nvSpPr>
            <p:cNvPr id="263190" name="Rectangle 4"/>
            <p:cNvSpPr/>
            <p:nvPr/>
          </p:nvSpPr>
          <p:spPr>
            <a:xfrm>
              <a:off x="3198" y="300"/>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正常鳞</a:t>
              </a:r>
              <a:endParaRPr lang="zh-CN" altLang="en-US" sz="2800" b="1" dirty="0">
                <a:solidFill>
                  <a:srgbClr val="000099"/>
                </a:solidFill>
                <a:latin typeface="Tahoma" panose="020B0604030504040204" pitchFamily="34" charset="0"/>
              </a:endParaRPr>
            </a:p>
          </p:txBody>
        </p:sp>
        <p:sp>
          <p:nvSpPr>
            <p:cNvPr id="263191" name="Rectangle 5"/>
            <p:cNvSpPr/>
            <p:nvPr/>
          </p:nvSpPr>
          <p:spPr>
            <a:xfrm>
              <a:off x="4105" y="300"/>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正常鳞</a:t>
              </a:r>
              <a:endParaRPr lang="zh-CN" altLang="en-US" sz="2800" b="1" dirty="0">
                <a:solidFill>
                  <a:srgbClr val="000099"/>
                </a:solidFill>
                <a:latin typeface="Tahoma" panose="020B0604030504040204" pitchFamily="34" charset="0"/>
              </a:endParaRPr>
            </a:p>
          </p:txBody>
        </p:sp>
        <p:sp>
          <p:nvSpPr>
            <p:cNvPr id="263192" name="Rectangle 6"/>
            <p:cNvSpPr/>
            <p:nvPr/>
          </p:nvSpPr>
          <p:spPr>
            <a:xfrm>
              <a:off x="3807" y="300"/>
              <a:ext cx="340" cy="329"/>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sz="2800" b="1" dirty="0">
                  <a:solidFill>
                    <a:srgbClr val="000099"/>
                  </a:solidFill>
                  <a:latin typeface="Tahoma" panose="020B0604030504040204" pitchFamily="34" charset="0"/>
                </a:rPr>
                <a:t>×</a:t>
              </a:r>
              <a:endParaRPr lang="en-US" altLang="zh-CN" sz="2800" b="1" dirty="0">
                <a:solidFill>
                  <a:srgbClr val="000099"/>
                </a:solidFill>
                <a:latin typeface="Tahoma" panose="020B0604030504040204" pitchFamily="34" charset="0"/>
              </a:endParaRPr>
            </a:p>
          </p:txBody>
        </p:sp>
        <p:sp>
          <p:nvSpPr>
            <p:cNvPr id="263193" name="Rectangle 8"/>
            <p:cNvSpPr/>
            <p:nvPr/>
          </p:nvSpPr>
          <p:spPr>
            <a:xfrm>
              <a:off x="3636" y="981"/>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正常鳞</a:t>
              </a:r>
              <a:endParaRPr lang="zh-CN" altLang="en-US" sz="2800" b="1" dirty="0">
                <a:solidFill>
                  <a:srgbClr val="000099"/>
                </a:solidFill>
                <a:latin typeface="Tahoma" panose="020B0604030504040204" pitchFamily="34" charset="0"/>
              </a:endParaRPr>
            </a:p>
          </p:txBody>
        </p:sp>
        <p:sp>
          <p:nvSpPr>
            <p:cNvPr id="263194" name="Line 9"/>
            <p:cNvSpPr/>
            <p:nvPr/>
          </p:nvSpPr>
          <p:spPr>
            <a:xfrm>
              <a:off x="3651" y="618"/>
              <a:ext cx="318" cy="363"/>
            </a:xfrm>
            <a:prstGeom prst="line">
              <a:avLst/>
            </a:prstGeom>
            <a:ln w="9525" cap="flat" cmpd="sng">
              <a:solidFill>
                <a:schemeClr val="tx1"/>
              </a:solidFill>
              <a:prstDash val="solid"/>
              <a:miter/>
              <a:headEnd type="none" w="med" len="med"/>
              <a:tailEnd type="triangle" w="med" len="med"/>
            </a:ln>
          </p:spPr>
        </p:sp>
        <p:sp>
          <p:nvSpPr>
            <p:cNvPr id="263195" name="Line 10"/>
            <p:cNvSpPr/>
            <p:nvPr/>
          </p:nvSpPr>
          <p:spPr>
            <a:xfrm flipH="1">
              <a:off x="3969" y="618"/>
              <a:ext cx="453" cy="363"/>
            </a:xfrm>
            <a:prstGeom prst="line">
              <a:avLst/>
            </a:prstGeom>
            <a:ln w="9525" cap="flat" cmpd="sng">
              <a:solidFill>
                <a:schemeClr val="tx1"/>
              </a:solidFill>
              <a:prstDash val="solid"/>
              <a:miter/>
              <a:headEnd type="none" w="med" len="med"/>
              <a:tailEnd type="triangle" w="med" len="med"/>
            </a:ln>
          </p:spPr>
        </p:sp>
      </p:grpSp>
      <p:grpSp>
        <p:nvGrpSpPr>
          <p:cNvPr id="263173" name="Group 12"/>
          <p:cNvGrpSpPr/>
          <p:nvPr/>
        </p:nvGrpSpPr>
        <p:grpSpPr>
          <a:xfrm>
            <a:off x="4872038" y="4437063"/>
            <a:ext cx="2519362" cy="1585912"/>
            <a:chOff x="3198" y="300"/>
            <a:chExt cx="1587" cy="999"/>
          </a:xfrm>
        </p:grpSpPr>
        <p:sp>
          <p:nvSpPr>
            <p:cNvPr id="263184" name="Rectangle 13"/>
            <p:cNvSpPr/>
            <p:nvPr/>
          </p:nvSpPr>
          <p:spPr>
            <a:xfrm>
              <a:off x="3198" y="300"/>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透明鳞</a:t>
              </a:r>
              <a:endParaRPr lang="zh-CN" altLang="en-US" sz="2800" b="1" dirty="0">
                <a:solidFill>
                  <a:srgbClr val="000099"/>
                </a:solidFill>
                <a:latin typeface="Tahoma" panose="020B0604030504040204" pitchFamily="34" charset="0"/>
              </a:endParaRPr>
            </a:p>
          </p:txBody>
        </p:sp>
        <p:sp>
          <p:nvSpPr>
            <p:cNvPr id="263185" name="Rectangle 14"/>
            <p:cNvSpPr/>
            <p:nvPr/>
          </p:nvSpPr>
          <p:spPr>
            <a:xfrm>
              <a:off x="4105" y="300"/>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透明鳞</a:t>
              </a:r>
              <a:endParaRPr lang="zh-CN" altLang="en-US" sz="2800" b="1" dirty="0">
                <a:solidFill>
                  <a:srgbClr val="000099"/>
                </a:solidFill>
                <a:latin typeface="Tahoma" panose="020B0604030504040204" pitchFamily="34" charset="0"/>
              </a:endParaRPr>
            </a:p>
          </p:txBody>
        </p:sp>
        <p:sp>
          <p:nvSpPr>
            <p:cNvPr id="263186" name="Rectangle 15"/>
            <p:cNvSpPr/>
            <p:nvPr/>
          </p:nvSpPr>
          <p:spPr>
            <a:xfrm>
              <a:off x="3807" y="300"/>
              <a:ext cx="340" cy="329"/>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sz="2800" b="1" dirty="0">
                  <a:solidFill>
                    <a:srgbClr val="000099"/>
                  </a:solidFill>
                  <a:latin typeface="Tahoma" panose="020B0604030504040204" pitchFamily="34" charset="0"/>
                </a:rPr>
                <a:t>×</a:t>
              </a:r>
              <a:endParaRPr lang="en-US" altLang="zh-CN" sz="2800" b="1" dirty="0">
                <a:solidFill>
                  <a:srgbClr val="000099"/>
                </a:solidFill>
                <a:latin typeface="Tahoma" panose="020B0604030504040204" pitchFamily="34" charset="0"/>
              </a:endParaRPr>
            </a:p>
          </p:txBody>
        </p:sp>
        <p:sp>
          <p:nvSpPr>
            <p:cNvPr id="263187" name="Rectangle 16"/>
            <p:cNvSpPr/>
            <p:nvPr/>
          </p:nvSpPr>
          <p:spPr>
            <a:xfrm>
              <a:off x="3636" y="981"/>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透明鳞</a:t>
              </a:r>
              <a:endParaRPr lang="zh-CN" altLang="en-US" sz="2800" b="1" dirty="0">
                <a:solidFill>
                  <a:srgbClr val="000099"/>
                </a:solidFill>
                <a:latin typeface="Tahoma" panose="020B0604030504040204" pitchFamily="34" charset="0"/>
              </a:endParaRPr>
            </a:p>
          </p:txBody>
        </p:sp>
        <p:sp>
          <p:nvSpPr>
            <p:cNvPr id="263188" name="Line 17"/>
            <p:cNvSpPr/>
            <p:nvPr/>
          </p:nvSpPr>
          <p:spPr>
            <a:xfrm>
              <a:off x="3651" y="618"/>
              <a:ext cx="318" cy="363"/>
            </a:xfrm>
            <a:prstGeom prst="line">
              <a:avLst/>
            </a:prstGeom>
            <a:ln w="9525" cap="flat" cmpd="sng">
              <a:solidFill>
                <a:schemeClr val="tx1"/>
              </a:solidFill>
              <a:prstDash val="solid"/>
              <a:miter/>
              <a:headEnd type="none" w="med" len="med"/>
              <a:tailEnd type="triangle" w="med" len="med"/>
            </a:ln>
          </p:spPr>
        </p:sp>
        <p:sp>
          <p:nvSpPr>
            <p:cNvPr id="263189" name="Line 18"/>
            <p:cNvSpPr/>
            <p:nvPr/>
          </p:nvSpPr>
          <p:spPr>
            <a:xfrm flipH="1">
              <a:off x="3969" y="618"/>
              <a:ext cx="453" cy="363"/>
            </a:xfrm>
            <a:prstGeom prst="line">
              <a:avLst/>
            </a:prstGeom>
            <a:ln w="9525" cap="flat" cmpd="sng">
              <a:solidFill>
                <a:schemeClr val="tx1"/>
              </a:solidFill>
              <a:prstDash val="solid"/>
              <a:miter/>
              <a:headEnd type="none" w="med" len="med"/>
              <a:tailEnd type="triangle" w="med" len="med"/>
            </a:ln>
          </p:spPr>
        </p:sp>
      </p:grpSp>
      <p:grpSp>
        <p:nvGrpSpPr>
          <p:cNvPr id="263174" name="Group 19"/>
          <p:cNvGrpSpPr/>
          <p:nvPr/>
        </p:nvGrpSpPr>
        <p:grpSpPr>
          <a:xfrm>
            <a:off x="7824788" y="3573463"/>
            <a:ext cx="2519362" cy="1585912"/>
            <a:chOff x="3198" y="300"/>
            <a:chExt cx="1587" cy="999"/>
          </a:xfrm>
        </p:grpSpPr>
        <p:sp>
          <p:nvSpPr>
            <p:cNvPr id="263178" name="Rectangle 20"/>
            <p:cNvSpPr/>
            <p:nvPr/>
          </p:nvSpPr>
          <p:spPr>
            <a:xfrm>
              <a:off x="3198" y="300"/>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正常鳞</a:t>
              </a:r>
              <a:endParaRPr lang="zh-CN" altLang="en-US" sz="2800" b="1" dirty="0">
                <a:solidFill>
                  <a:srgbClr val="000099"/>
                </a:solidFill>
                <a:latin typeface="Tahoma" panose="020B0604030504040204" pitchFamily="34" charset="0"/>
              </a:endParaRPr>
            </a:p>
          </p:txBody>
        </p:sp>
        <p:sp>
          <p:nvSpPr>
            <p:cNvPr id="263179" name="Rectangle 21"/>
            <p:cNvSpPr/>
            <p:nvPr/>
          </p:nvSpPr>
          <p:spPr>
            <a:xfrm>
              <a:off x="4105" y="300"/>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透明鳞</a:t>
              </a:r>
              <a:endParaRPr lang="zh-CN" altLang="en-US" sz="2800" b="1" dirty="0">
                <a:solidFill>
                  <a:srgbClr val="000099"/>
                </a:solidFill>
                <a:latin typeface="Tahoma" panose="020B0604030504040204" pitchFamily="34" charset="0"/>
              </a:endParaRPr>
            </a:p>
          </p:txBody>
        </p:sp>
        <p:sp>
          <p:nvSpPr>
            <p:cNvPr id="263180" name="Rectangle 22"/>
            <p:cNvSpPr/>
            <p:nvPr/>
          </p:nvSpPr>
          <p:spPr>
            <a:xfrm>
              <a:off x="3807" y="300"/>
              <a:ext cx="340" cy="329"/>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eaLnBrk="1" hangingPunct="1">
                <a:spcBef>
                  <a:spcPct val="0"/>
                </a:spcBef>
                <a:buClrTx/>
                <a:buSzTx/>
                <a:buFontTx/>
                <a:buNone/>
              </a:pPr>
              <a:r>
                <a:rPr lang="en-US" altLang="zh-CN" sz="2800" b="1" dirty="0">
                  <a:solidFill>
                    <a:srgbClr val="000099"/>
                  </a:solidFill>
                  <a:latin typeface="Tahoma" panose="020B0604030504040204" pitchFamily="34" charset="0"/>
                </a:rPr>
                <a:t>×</a:t>
              </a:r>
              <a:endParaRPr lang="en-US" altLang="zh-CN" sz="2800" b="1" dirty="0">
                <a:solidFill>
                  <a:srgbClr val="000099"/>
                </a:solidFill>
                <a:latin typeface="Tahoma" panose="020B0604030504040204" pitchFamily="34" charset="0"/>
              </a:endParaRPr>
            </a:p>
          </p:txBody>
        </p:sp>
        <p:sp>
          <p:nvSpPr>
            <p:cNvPr id="263181" name="Rectangle 23"/>
            <p:cNvSpPr/>
            <p:nvPr/>
          </p:nvSpPr>
          <p:spPr>
            <a:xfrm>
              <a:off x="3636" y="981"/>
              <a:ext cx="680" cy="318"/>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0"/>
                </a:spcBef>
                <a:buClrTx/>
                <a:buSzTx/>
                <a:buFontTx/>
                <a:buNone/>
              </a:pPr>
              <a:r>
                <a:rPr lang="zh-CN" altLang="en-US" sz="2800" b="1" dirty="0">
                  <a:solidFill>
                    <a:srgbClr val="000099"/>
                  </a:solidFill>
                  <a:latin typeface="Tahoma" panose="020B0604030504040204" pitchFamily="34" charset="0"/>
                </a:rPr>
                <a:t>五花鳞</a:t>
              </a:r>
              <a:endParaRPr lang="zh-CN" altLang="en-US" sz="2800" b="1" dirty="0">
                <a:solidFill>
                  <a:srgbClr val="000099"/>
                </a:solidFill>
                <a:latin typeface="Tahoma" panose="020B0604030504040204" pitchFamily="34" charset="0"/>
              </a:endParaRPr>
            </a:p>
          </p:txBody>
        </p:sp>
        <p:sp>
          <p:nvSpPr>
            <p:cNvPr id="263182" name="Line 24"/>
            <p:cNvSpPr/>
            <p:nvPr/>
          </p:nvSpPr>
          <p:spPr>
            <a:xfrm>
              <a:off x="3651" y="618"/>
              <a:ext cx="318" cy="363"/>
            </a:xfrm>
            <a:prstGeom prst="line">
              <a:avLst/>
            </a:prstGeom>
            <a:ln w="9525" cap="flat" cmpd="sng">
              <a:solidFill>
                <a:schemeClr val="tx1"/>
              </a:solidFill>
              <a:prstDash val="solid"/>
              <a:miter/>
              <a:headEnd type="none" w="med" len="med"/>
              <a:tailEnd type="triangle" w="med" len="med"/>
            </a:ln>
          </p:spPr>
        </p:sp>
        <p:sp>
          <p:nvSpPr>
            <p:cNvPr id="263183" name="Line 25"/>
            <p:cNvSpPr/>
            <p:nvPr/>
          </p:nvSpPr>
          <p:spPr>
            <a:xfrm flipH="1">
              <a:off x="3969" y="618"/>
              <a:ext cx="453" cy="363"/>
            </a:xfrm>
            <a:prstGeom prst="line">
              <a:avLst/>
            </a:prstGeom>
            <a:ln w="9525" cap="flat" cmpd="sng">
              <a:solidFill>
                <a:schemeClr val="tx1"/>
              </a:solidFill>
              <a:prstDash val="solid"/>
              <a:miter/>
              <a:headEnd type="none" w="med" len="med"/>
              <a:tailEnd type="triangle" w="med" len="med"/>
            </a:ln>
          </p:spPr>
        </p:sp>
      </p:grpSp>
      <p:sp>
        <p:nvSpPr>
          <p:cNvPr id="263175" name="Text Box 26"/>
          <p:cNvSpPr txBox="1"/>
          <p:nvPr/>
        </p:nvSpPr>
        <p:spPr>
          <a:xfrm>
            <a:off x="2855913" y="2997200"/>
            <a:ext cx="1439862" cy="39878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50000"/>
              </a:spcBef>
              <a:buClrTx/>
              <a:buSzTx/>
              <a:buFontTx/>
              <a:buNone/>
            </a:pPr>
            <a:r>
              <a:rPr lang="zh-CN" altLang="en-US" sz="2000" b="1" dirty="0">
                <a:solidFill>
                  <a:srgbClr val="000099"/>
                </a:solidFill>
                <a:latin typeface="Tahoma" panose="020B0604030504040204" pitchFamily="34" charset="0"/>
              </a:rPr>
              <a:t>实验</a:t>
            </a:r>
            <a:r>
              <a:rPr lang="en-US" altLang="zh-CN" sz="2000" b="1" dirty="0">
                <a:solidFill>
                  <a:srgbClr val="000099"/>
                </a:solidFill>
                <a:latin typeface="Tahoma" panose="020B0604030504040204" pitchFamily="34" charset="0"/>
              </a:rPr>
              <a:t>1</a:t>
            </a:r>
            <a:endParaRPr lang="en-US" altLang="zh-CN" sz="2000" b="1" dirty="0">
              <a:solidFill>
                <a:srgbClr val="000099"/>
              </a:solidFill>
              <a:latin typeface="Tahoma" panose="020B0604030504040204" pitchFamily="34" charset="0"/>
            </a:endParaRPr>
          </a:p>
        </p:txBody>
      </p:sp>
      <p:sp>
        <p:nvSpPr>
          <p:cNvPr id="263176" name="Text Box 27"/>
          <p:cNvSpPr txBox="1"/>
          <p:nvPr/>
        </p:nvSpPr>
        <p:spPr>
          <a:xfrm>
            <a:off x="5375275" y="3716338"/>
            <a:ext cx="1439863" cy="39878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50000"/>
              </a:spcBef>
              <a:buClrTx/>
              <a:buSzTx/>
              <a:buFontTx/>
              <a:buNone/>
            </a:pPr>
            <a:r>
              <a:rPr lang="zh-CN" altLang="en-US" sz="2000" b="1" dirty="0">
                <a:solidFill>
                  <a:srgbClr val="000099"/>
                </a:solidFill>
                <a:latin typeface="Tahoma" panose="020B0604030504040204" pitchFamily="34" charset="0"/>
              </a:rPr>
              <a:t>实验</a:t>
            </a:r>
            <a:r>
              <a:rPr lang="en-US" altLang="zh-CN" sz="2000" b="1" dirty="0">
                <a:solidFill>
                  <a:srgbClr val="000099"/>
                </a:solidFill>
                <a:latin typeface="Tahoma" panose="020B0604030504040204" pitchFamily="34" charset="0"/>
              </a:rPr>
              <a:t>2</a:t>
            </a:r>
            <a:endParaRPr lang="en-US" altLang="zh-CN" sz="2000" b="1" dirty="0">
              <a:solidFill>
                <a:srgbClr val="000099"/>
              </a:solidFill>
              <a:latin typeface="Tahoma" panose="020B0604030504040204" pitchFamily="34" charset="0"/>
            </a:endParaRPr>
          </a:p>
        </p:txBody>
      </p:sp>
      <p:sp>
        <p:nvSpPr>
          <p:cNvPr id="263177" name="Text Box 28"/>
          <p:cNvSpPr txBox="1"/>
          <p:nvPr/>
        </p:nvSpPr>
        <p:spPr>
          <a:xfrm>
            <a:off x="8328025" y="2924175"/>
            <a:ext cx="1439863" cy="39878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kern="1200">
                <a:solidFill>
                  <a:schemeClr val="tx1"/>
                </a:solidFill>
                <a:latin typeface="+mn-lt"/>
                <a:ea typeface="+mn-ea"/>
                <a:cs typeface="+mn-cs"/>
              </a:defRPr>
            </a:lvl5pPr>
          </a:lstStyle>
          <a:p>
            <a:pPr marL="0" lvl="0" indent="0" algn="ctr" eaLnBrk="1" hangingPunct="1">
              <a:spcBef>
                <a:spcPct val="50000"/>
              </a:spcBef>
              <a:buClrTx/>
              <a:buSzTx/>
              <a:buFontTx/>
              <a:buNone/>
            </a:pPr>
            <a:r>
              <a:rPr lang="zh-CN" altLang="en-US" sz="2000" b="1" dirty="0">
                <a:solidFill>
                  <a:srgbClr val="000099"/>
                </a:solidFill>
                <a:latin typeface="Tahoma" panose="020B0604030504040204" pitchFamily="34" charset="0"/>
              </a:rPr>
              <a:t>实验</a:t>
            </a:r>
            <a:r>
              <a:rPr lang="en-US" altLang="zh-CN" sz="2000" b="1" dirty="0">
                <a:solidFill>
                  <a:srgbClr val="000099"/>
                </a:solidFill>
                <a:latin typeface="Tahoma" panose="020B0604030504040204" pitchFamily="34" charset="0"/>
              </a:rPr>
              <a:t>3</a:t>
            </a:r>
            <a:endParaRPr lang="en-US" altLang="zh-CN" sz="2000" b="1" dirty="0">
              <a:solidFill>
                <a:srgbClr val="000099"/>
              </a:solidFill>
              <a:latin typeface="Tahoma" panose="020B060403050404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母版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4076</Words>
  <Application>WPS 演示</Application>
  <PresentationFormat>宽屏</PresentationFormat>
  <Paragraphs>322</Paragraphs>
  <Slides>48</Slides>
  <Notes>0</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48</vt:i4>
      </vt:variant>
    </vt:vector>
  </HeadingPairs>
  <TitlesOfParts>
    <vt:vector size="62" baseType="lpstr">
      <vt:lpstr>Arial</vt:lpstr>
      <vt:lpstr>宋体</vt:lpstr>
      <vt:lpstr>Wingdings</vt:lpstr>
      <vt:lpstr>Arial Unicode MS</vt:lpstr>
      <vt:lpstr>微软雅黑</vt:lpstr>
      <vt:lpstr>华文琥珀</vt:lpstr>
      <vt:lpstr>Calibri Light</vt:lpstr>
      <vt:lpstr>Calibri</vt:lpstr>
      <vt:lpstr>Arial Unicode MS</vt:lpstr>
      <vt:lpstr>等线</vt:lpstr>
      <vt:lpstr>Tahoma</vt:lpstr>
      <vt:lpstr>Times New Roman</vt:lpstr>
      <vt:lpstr>Office Theme</vt:lpstr>
      <vt:lpstr>母版1</vt:lpstr>
      <vt:lpstr>第二章 金鱼的养殖</vt:lpstr>
      <vt:lpstr>第四节   金鱼的遗传和育种</vt:lpstr>
      <vt:lpstr>一、金鱼性状的遗传 </vt:lpstr>
      <vt:lpstr>（－）体色的遗传</vt:lpstr>
      <vt:lpstr>PowerPoint 演示文稿</vt:lpstr>
      <vt:lpstr>PowerPoint 演示文稿</vt:lpstr>
      <vt:lpstr>PowerPoint 演示文稿</vt:lpstr>
      <vt:lpstr>PowerPoint 演示文稿</vt:lpstr>
      <vt:lpstr>（二）鳞片的遗传</vt:lpstr>
      <vt:lpstr>PowerPoint 演示文稿</vt:lpstr>
      <vt:lpstr>2. 珍珠鳞与正常鳞的遗传--正常鳞为隐性。</vt:lpstr>
      <vt:lpstr>（三）眼的遗传</vt:lpstr>
      <vt:lpstr>（四）鳍的遗传</vt:lpstr>
      <vt:lpstr>PowerPoint 演示文稿</vt:lpstr>
      <vt:lpstr>（五）其他遗传</vt:lpstr>
      <vt:lpstr>二 、金鱼的育种</vt:lpstr>
      <vt:lpstr>（一）选择育种</vt:lpstr>
      <vt:lpstr>PowerPoint 演示文稿</vt:lpstr>
      <vt:lpstr>2、选择的依据</vt:lpstr>
      <vt:lpstr>3、选择的要求</vt:lpstr>
      <vt:lpstr>PowerPoint 演示文稿</vt:lpstr>
      <vt:lpstr>4、选择的方法 </vt:lpstr>
      <vt:lpstr>（2）家系选择</vt:lpstr>
      <vt:lpstr>（3）后裔测定</vt:lpstr>
      <vt:lpstr>（二） 杂交育种</vt:lpstr>
      <vt:lpstr>1．杂交育种的原理</vt:lpstr>
      <vt:lpstr>2.杂交育种的方法</vt:lpstr>
      <vt:lpstr>（1）增殖杂交育种</vt:lpstr>
      <vt:lpstr>（2）回交育种</vt:lpstr>
      <vt:lpstr>PowerPoint 演示文稿</vt:lpstr>
      <vt:lpstr>PowerPoint 演示文稿</vt:lpstr>
      <vt:lpstr>PowerPoint 演示文稿</vt:lpstr>
      <vt:lpstr>（3）复合杂交育种</vt:lpstr>
      <vt:lpstr>PowerPoint 演示文稿</vt:lpstr>
      <vt:lpstr>（三） 生物技术</vt:lpstr>
      <vt:lpstr> 1、细胞核移植</vt:lpstr>
      <vt:lpstr>PowerPoint 演示文稿</vt:lpstr>
      <vt:lpstr>2 染色体工程－多倍体</vt:lpstr>
      <vt:lpstr>PowerPoint 演示文稿</vt:lpstr>
      <vt:lpstr>3、转基因</vt:lpstr>
      <vt:lpstr>4、雌核发育</vt:lpstr>
      <vt:lpstr>三、培育金鱼新品种的方法 </vt:lpstr>
      <vt:lpstr>2、工作要点</vt:lpstr>
      <vt:lpstr>（2）亲鱼的选择</vt:lpstr>
      <vt:lpstr>（3）回交与定型</vt:lpstr>
      <vt:lpstr>（4）、扩群</vt:lpstr>
      <vt:lpstr>思考题：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飞鱼</cp:lastModifiedBy>
  <cp:revision>57</cp:revision>
  <dcterms:created xsi:type="dcterms:W3CDTF">2006-08-16T00:00:00Z</dcterms:created>
  <dcterms:modified xsi:type="dcterms:W3CDTF">2020-03-11T14:09:18Z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2052-11.8.6.8810</vt:lpwstr>
  </property>
</Properties>
</file>