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7"/>
  </p:notesMasterIdLst>
  <p:sldIdLst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BD9"/>
    <a:srgbClr val="4C1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EC2D-D498-4A4B-A8EF-0DC8643853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B7A5-BB09-4477-9742-6E3ECB57C2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52244">
              <a:srgbClr val="C5D5E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25146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2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r>
              <a:rPr lang="en-US" altLang="zh-CN" sz="1200" dirty="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/23</a:t>
            </a:r>
            <a:endParaRPr lang="zh-CN" altLang="en-US" sz="1200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839200" y="168894"/>
            <a:ext cx="2501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kern="1200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  <a:cs typeface="+mn-cs"/>
              </a:rPr>
              <a:t>虾蟹增养殖技术</a:t>
            </a:r>
            <a:endParaRPr lang="zh-CN" altLang="en-US" sz="1600" b="1" kern="1200" dirty="0">
              <a:solidFill>
                <a:srgbClr val="FF0000"/>
              </a:solidFill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4955" y="7059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1" name="日期占位符 1"/>
          <p:cNvSpPr txBox="1">
            <a:spLocks noGrp="1"/>
          </p:cNvSpPr>
          <p:nvPr userDrawn="1"/>
        </p:nvSpPr>
        <p:spPr bwMode="auto">
          <a:xfrm>
            <a:off x="10898155" y="6569598"/>
            <a:ext cx="1219200" cy="28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731AF10-B5AB-44BC-85BA-51966B547564}" type="datetime1">
              <a:rPr lang="zh-CN" altLang="en-US" sz="1600" b="1">
                <a:solidFill>
                  <a:srgbClr val="FF00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fld>
            <a:endParaRPr lang="en-US" altLang="zh-CN" sz="1400" b="1" dirty="0">
              <a:solidFill>
                <a:srgbClr val="FF00F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" y="28406"/>
            <a:ext cx="883078" cy="88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49832"/>
            <a:ext cx="9144000" cy="201030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endParaRPr lang="zh-CN" altLang="en-US" sz="1865">
              <a:solidFill>
                <a:srgbClr val="FFFFFF"/>
              </a:solidFill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9578" y="98090"/>
            <a:ext cx="712836" cy="30006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algn="ctr" defTabSz="913765"/>
            <a:fld id="{2EEF1883-7A0E-4F66-9932-E581691AD397}" type="slidenum">
              <a:rPr lang="zh-CN" altLang="en-US" sz="15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endParaRPr lang="zh-CN" altLang="en-US" sz="1465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7907385" y="138692"/>
            <a:ext cx="319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1C8CA1"/>
                </a:solidFill>
                <a:ea typeface="微软雅黑" panose="020B0503020204020204" pitchFamily="34" charset="-122"/>
              </a:rPr>
              <a:t>虾蟹类增养殖技术</a:t>
            </a:r>
            <a:endParaRPr lang="zh-CN" altLang="en-US" sz="1400" b="1" dirty="0">
              <a:solidFill>
                <a:srgbClr val="1C8CA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" y="229719"/>
            <a:ext cx="982639" cy="466319"/>
          </a:xfrm>
          <a:prstGeom prst="rect">
            <a:avLst/>
          </a:prstGeom>
          <a:solidFill>
            <a:srgbClr val="1C8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534955" y="70591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609600" y="1891005"/>
            <a:ext cx="10972800" cy="444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0" indent="297180">
              <a:lnSpc>
                <a:spcPct val="150000"/>
              </a:lnSpc>
              <a:spcBef>
                <a:spcPts val="0"/>
              </a:spcBef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D77D-FE45-4FBC-9BE4-2449D90E93F9}" type="slidenum">
              <a:rPr lang="en-US" altLang="zh-CN"/>
            </a:fld>
            <a:endParaRPr lang="en-US" altLang="zh-CN"/>
          </a:p>
        </p:txBody>
      </p:sp>
      <p:sp>
        <p:nvSpPr>
          <p:cNvPr id="7" name="五边形 6"/>
          <p:cNvSpPr/>
          <p:nvPr userDrawn="1"/>
        </p:nvSpPr>
        <p:spPr>
          <a:xfrm rot="5400000">
            <a:off x="11108498" y="-9959"/>
            <a:ext cx="677333" cy="697255"/>
          </a:xfrm>
          <a:prstGeom prst="homePlate">
            <a:avLst>
              <a:gd name="adj" fmla="val 373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3765"/>
            <a:fld id="{2EEF1883-7A0E-4F66-9932-E581691AD397}" type="slidenum">
              <a:rPr lang="zh-CN" altLang="en-US" sz="2100" smtClean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fld>
            <a:endParaRPr lang="zh-CN" altLang="en-US" sz="186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403181" y="610212"/>
            <a:ext cx="11385640" cy="548994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3182" y="6245823"/>
            <a:ext cx="3051151" cy="47635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196" y="6245823"/>
            <a:ext cx="3859611" cy="47635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72" y="6245823"/>
            <a:ext cx="3051149" cy="476359"/>
          </a:xfrm>
        </p:spPr>
        <p:txBody>
          <a:bodyPr/>
          <a:lstStyle>
            <a:lvl1pPr>
              <a:defRPr/>
            </a:lvl1pPr>
          </a:lstStyle>
          <a:p>
            <a:fld id="{0C8F2287-C2C0-481F-9BF3-7CC6C6D29F0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03182" y="1905439"/>
            <a:ext cx="5592025" cy="41947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6796" y="1905439"/>
            <a:ext cx="5592024" cy="41947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800E3-8D80-4D1B-B22A-174179BBCF9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31839">
              <a:srgbClr val="D8E3F0"/>
            </a:gs>
            <a:gs pos="53964">
              <a:srgbClr val="C3D4E8"/>
            </a:gs>
            <a:gs pos="65490">
              <a:srgbClr val="B8CCE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31839">
                <a:srgbClr val="D8E3F0"/>
              </a:gs>
              <a:gs pos="53964">
                <a:srgbClr val="C3D4E8"/>
              </a:gs>
              <a:gs pos="65490">
                <a:srgbClr val="B8CCE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1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187574"/>
            <a:ext cx="10515600" cy="393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305" indent="29718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1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1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slide" Target="slide1.xml"/><Relationship Id="rId2" Type="http://schemas.openxmlformats.org/officeDocument/2006/relationships/slide" Target="slide22.xml"/><Relationship Id="rId1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6" Type="http://schemas.openxmlformats.org/officeDocument/2006/relationships/slide" Target="slide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3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>
              <a:buClrTx/>
              <a:buSzTx/>
              <a:buFontTx/>
              <a:buNone/>
            </a:pPr>
            <a:r>
              <a:rPr lang="zh-CN" altLang="en-US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第二章 金鱼的养殖</a:t>
            </a:r>
            <a:endParaRPr lang="zh-CN" altLang="en-US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075" name="Picture 6" descr="5859墨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068513"/>
            <a:ext cx="2916238" cy="201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7" descr="5657十二红蝶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380" y="2044700"/>
            <a:ext cx="2809875" cy="203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8" descr="P27红白琉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2044700"/>
            <a:ext cx="2935605" cy="2077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9" descr="P6熊猫金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221163"/>
            <a:ext cx="2736850" cy="2471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0" descr="P9丹顶白龙睛蝶尾"/>
          <p:cNvPicPr>
            <a:picLocks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442460" y="4221480"/>
            <a:ext cx="3308350" cy="2471420"/>
          </a:xfrm>
        </p:spPr>
      </p:pic>
      <p:pic>
        <p:nvPicPr>
          <p:cNvPr id="3080" name="Picture 11" descr="P10铁包金龙睛蝶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25" y="4274820"/>
            <a:ext cx="3023870" cy="2418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Rot="1"/>
          </p:cNvSpPr>
          <p:nvPr>
            <p:ph type="title"/>
          </p:nvPr>
        </p:nvSpPr>
        <p:spPr>
          <a:xfrm>
            <a:off x="487330" y="157279"/>
            <a:ext cx="109728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/>
              <a:t>3</a:t>
            </a:r>
            <a:r>
              <a:rPr lang="zh-CN" altLang="en-US" dirty="0"/>
              <a:t>、由半家化到家化</a:t>
            </a:r>
            <a:endParaRPr lang="zh-CN" altLang="en-US" dirty="0"/>
          </a:p>
        </p:txBody>
      </p:sp>
      <p:sp>
        <p:nvSpPr>
          <p:cNvPr id="12291" name="Rectangle 3"/>
          <p:cNvSpPr>
            <a:spLocks noGrp="1" noRot="1"/>
          </p:cNvSpPr>
          <p:nvPr>
            <p:ph idx="1" hasCustomPrompt="1"/>
          </p:nvPr>
        </p:nvSpPr>
        <p:spPr>
          <a:xfrm>
            <a:off x="487045" y="1628775"/>
            <a:ext cx="11095355" cy="4707890"/>
          </a:xfrm>
        </p:spPr>
        <p:txBody>
          <a:bodyPr vert="horz" wrap="square" lIns="91440" tIns="45720" rIns="91440" bIns="45720" anchor="t">
            <a:normAutofit fontScale="90000"/>
          </a:bodyPr>
          <a:p>
            <a:pPr indent="478790" fontAlgn="auto">
              <a:lnSpc>
                <a:spcPct val="150000"/>
              </a:lnSpc>
            </a:pPr>
            <a:r>
              <a:rPr lang="zh-CN" altLang="en-US" sz="2000" dirty="0"/>
              <a:t>如果说在金鱼的演化观赏史中，北宋时期金鲫还处半家化状态，那么，到了南宋，金鲫则进入到了家化状态，金鱼的家化史也就从此开始了。那个时期，达官贵族僧侣开始以金鲫为消遣取乐的私有对象，争相搜寻凿池豢养以为玩赏，一部分红黄色的鲫鱼从大自然界被输送到富有者的小池塘中饲养，对金鱼的养殖方法也开始讲究。从此，金鲫鱼便慢慢地开始了被人工培育成金鱼的过程。为适应社会上的养鱼需要，一些人专门从事起凿池、捕捉、喂养、选种的工作，民间还出现了专靠饲养和出售金鱼为生的行业，当时被称为“鱼儿活”。“鱼儿活”在对金鱼精心饲养的过程中，逐渐掌握了从天然水域中捞取鱼虫（枝角类和桡足类浮游动物）喂养金鱼技术和繁殖金鱼的方法，因此能大量生产和销售金鱼，并使金鱼的生活环境条件发生了很大变化。这是我国金鱼养殖技术的萌芽。金鱼也就从此由半家化时期进入家化时期。在家化时期，金鱼单独生活在养鱼池中，避免了在放生池中与野生鲫鱼的杂交，得到人为保护和充足的饵料，再不需要与其它水生动物进行激烈的生存竞争，所以新发生的变异也就较半家化时期易于保持，品种的性状相对稳定，加上养鱼者的精挑细选，金鱼的品种遂由单一的金黄色一种，增加到金黄、银白和花斑三种颜色。 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Rot="1"/>
          </p:cNvSpPr>
          <p:nvPr>
            <p:ph type="title"/>
          </p:nvPr>
        </p:nvSpPr>
        <p:spPr>
          <a:xfrm>
            <a:off x="534955" y="180774"/>
            <a:ext cx="109728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/>
              <a:t>4</a:t>
            </a:r>
            <a:r>
              <a:rPr lang="zh-CN" altLang="en-US" dirty="0"/>
              <a:t>、盆养金鱼时代</a:t>
            </a:r>
            <a:endParaRPr lang="zh-CN" altLang="en-US" dirty="0"/>
          </a:p>
        </p:txBody>
      </p:sp>
      <p:sp>
        <p:nvSpPr>
          <p:cNvPr id="13315" name="Rectangle 3"/>
          <p:cNvSpPr>
            <a:spLocks noGrp="1" noRot="1"/>
          </p:cNvSpPr>
          <p:nvPr>
            <p:ph idx="1" hasCustomPrompt="1"/>
          </p:nvPr>
        </p:nvSpPr>
        <p:spPr>
          <a:xfrm>
            <a:off x="368300" y="1323975"/>
            <a:ext cx="11464290" cy="5251450"/>
          </a:xfrm>
        </p:spPr>
        <p:txBody>
          <a:bodyPr vert="horz" wrap="square" lIns="91440" tIns="45720" rIns="91440" bIns="45720" anchor="t">
            <a:normAutofit/>
          </a:bodyPr>
          <a:p>
            <a:pPr indent="457200" fontAlgn="auto">
              <a:lnSpc>
                <a:spcPct val="150000"/>
              </a:lnSpc>
              <a:buNone/>
            </a:pPr>
            <a:r>
              <a:rPr lang="zh-CN" altLang="en-US" sz="1800" dirty="0"/>
              <a:t>元时，这个时期可以说是盆养金鱼的萌芽阶段。</a:t>
            </a:r>
            <a:endParaRPr lang="zh-CN" altLang="en-US" sz="1800" dirty="0"/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1800" dirty="0"/>
              <a:t>从元朝初期至明朝初期，是金鱼饲养相对萧条的时期。 </a:t>
            </a:r>
            <a:endParaRPr lang="zh-CN" altLang="en-US" sz="1800" dirty="0"/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1800" dirty="0"/>
              <a:t>到了明朝中后期，国家的各种矛盾相对缓和，社会也相对安定。统治阶级中一些人又有了玩赏金鱼的兴趣，社会上又有了对异样金鱼的需要。因此，金鱼的饲养又重新繁盛起来。并且在这个时期，金鱼的饲养和繁殖技术也有了很大的改进。 </a:t>
            </a:r>
            <a:endParaRPr lang="zh-CN" altLang="en-US" sz="1800" dirty="0"/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1800" dirty="0"/>
              <a:t>由池养到盆养，在金鱼的家化史上是最重要的一个改变，它所造成的影响也是最大的。盆养使金鱼活动的空间缩小，游动缓慢，而且饲料完全依靠人工供给，这不仅影响到鱼体生理、胚胎发育和金鱼体形，使其变异更多：狭长的身形发展到蛋圆形；背鳍有的残缺，有的整个退化；尾鳍变为多种形式，以适应小盆池上下转动的需要。而且由于进入盆缸饲养后，可以使饲养者比较细致地观察，加之对金鱼的认识和了解进一步深入，饲养技术的进一步提高，使大量养鱼、仔细选鱼、分盆育种成为可能，因而无意识的人工选择也就提高了效力。 </a:t>
            </a:r>
            <a:endParaRPr lang="zh-CN" altLang="en-US" sz="1800" dirty="0"/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1800" dirty="0"/>
              <a:t>明朝中后期普遍采用的盆养金鱼，对金鱼的发展起了极大的促进作用。但到清朝前期，金鱼的饲养又重新出现了衰落的局面。原因基本上与元朝和明初相同。直到清朝后期，金鱼的饲养才又重新呈现繁荣。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zh-CN" sz="4400" dirty="0"/>
              <a:t>5</a:t>
            </a:r>
            <a:r>
              <a:rPr lang="zh-CN" altLang="en-US" sz="4400" dirty="0"/>
              <a:t>、有意识的人工选择时代</a:t>
            </a:r>
            <a:endParaRPr lang="zh-CN" altLang="en-US" sz="4400" dirty="0"/>
          </a:p>
        </p:txBody>
      </p:sp>
      <p:sp>
        <p:nvSpPr>
          <p:cNvPr id="14339" name="Rectangle 3"/>
          <p:cNvSpPr>
            <a:spLocks noGrp="1" noRot="1"/>
          </p:cNvSpPr>
          <p:nvPr>
            <p:ph idx="1" hasCustomPrompt="1"/>
          </p:nvPr>
        </p:nvSpPr>
        <p:spPr>
          <a:xfrm>
            <a:off x="609600" y="2022450"/>
            <a:ext cx="10972800" cy="4445519"/>
          </a:xfrm>
        </p:spPr>
        <p:txBody>
          <a:bodyPr vert="horz" wrap="square" lIns="91440" tIns="45720" rIns="91440" bIns="45720" anchor="t"/>
          <a:p>
            <a:pPr fontAlgn="auto">
              <a:lnSpc>
                <a:spcPct val="150000"/>
              </a:lnSpc>
            </a:pPr>
            <a:r>
              <a:rPr lang="zh-CN" altLang="en-US" dirty="0"/>
              <a:t>自清朝道光皇帝以后</a:t>
            </a:r>
            <a:r>
              <a:rPr lang="en-US" altLang="zh-CN" dirty="0"/>
              <a:t>1848</a:t>
            </a:r>
            <a:r>
              <a:rPr lang="zh-CN" altLang="en-US" dirty="0"/>
              <a:t>年后，养金鱼的人越来越多，在饲养方法上又有了新的改进。讲求“欲求好鱼，须选好种”，民间有意识的选择奇异品种进行繁殖已蔚然成风，养金鱼的人已经实行了有意识的人工选择。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zh-CN" sz="4800" dirty="0"/>
              <a:t>6</a:t>
            </a:r>
            <a:r>
              <a:rPr lang="zh-CN" altLang="en-US" sz="4800" dirty="0"/>
              <a:t>、杂交育种时代</a:t>
            </a:r>
            <a:endParaRPr lang="zh-CN" altLang="en-US" sz="4800" dirty="0"/>
          </a:p>
        </p:txBody>
      </p:sp>
      <p:sp>
        <p:nvSpPr>
          <p:cNvPr id="15363" name="Rectangle 3"/>
          <p:cNvSpPr>
            <a:spLocks noGrp="1" noRot="1"/>
          </p:cNvSpPr>
          <p:nvPr>
            <p:ph idx="1" hasCustomPrompt="1"/>
          </p:nvPr>
        </p:nvSpPr>
        <p:spPr>
          <a:xfrm>
            <a:off x="609600" y="2082140"/>
            <a:ext cx="10972800" cy="4445519"/>
          </a:xfrm>
        </p:spPr>
        <p:txBody>
          <a:bodyPr vert="horz" wrap="square" lIns="91440" tIns="45720" rIns="91440" bIns="45720" anchor="t"/>
          <a:p>
            <a:pPr fontAlgn="auto">
              <a:lnSpc>
                <a:spcPct val="150000"/>
              </a:lnSpc>
            </a:pPr>
            <a:r>
              <a:rPr lang="zh-CN" altLang="en-US" dirty="0"/>
              <a:t>从清末到抗日战争前的</a:t>
            </a:r>
            <a:r>
              <a:rPr lang="en-US" altLang="zh-CN" dirty="0"/>
              <a:t>30</a:t>
            </a:r>
            <a:r>
              <a:rPr lang="zh-CN" altLang="en-US" dirty="0"/>
              <a:t>余年间，由于遗传学的发展，人们不仅采取种种杂交方法，使金鱼产生新的变异，同时对变异的发生来由、形成原因、遗传性等均作了详细而系统的研究。到</a:t>
            </a:r>
            <a:r>
              <a:rPr lang="en-US" altLang="zh-CN" dirty="0"/>
              <a:t>1925</a:t>
            </a:r>
            <a:r>
              <a:rPr lang="zh-CN" altLang="en-US" dirty="0"/>
              <a:t>年，又增加出</a:t>
            </a:r>
            <a:r>
              <a:rPr lang="en-US" altLang="zh-CN" dirty="0"/>
              <a:t>10</a:t>
            </a:r>
            <a:r>
              <a:rPr lang="zh-CN" altLang="en-US" dirty="0"/>
              <a:t>余个新品种金鱼。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4400" dirty="0"/>
              <a:t>　</a:t>
            </a:r>
            <a:r>
              <a:rPr lang="en-US" altLang="zh-CN" sz="4400" dirty="0"/>
              <a:t>7</a:t>
            </a:r>
            <a:r>
              <a:rPr lang="zh-CN" altLang="en-US" sz="4400" dirty="0"/>
              <a:t>、百花齐放，硕果累累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6387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/>
          <a:p>
            <a:pPr fontAlgn="auto">
              <a:lnSpc>
                <a:spcPct val="150000"/>
              </a:lnSpc>
            </a:pPr>
            <a:r>
              <a:rPr lang="zh-CN" altLang="en-US" dirty="0"/>
              <a:t>新中国成立以后，党和政府对我国古代的文化遗产极为重视。到</a:t>
            </a:r>
            <a:r>
              <a:rPr lang="en-US" altLang="zh-CN" dirty="0"/>
              <a:t>1958</a:t>
            </a:r>
            <a:r>
              <a:rPr lang="zh-CN" altLang="en-US" dirty="0"/>
              <a:t>年已发展到</a:t>
            </a:r>
            <a:r>
              <a:rPr lang="en-US" altLang="zh-CN" dirty="0"/>
              <a:t>154</a:t>
            </a:r>
            <a:r>
              <a:rPr lang="zh-CN" altLang="en-US" dirty="0"/>
              <a:t>种。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三、金鱼的起源</a:t>
            </a:r>
            <a:endParaRPr lang="zh-CN" altLang="en-US" dirty="0"/>
          </a:p>
        </p:txBody>
      </p:sp>
      <p:sp>
        <p:nvSpPr>
          <p:cNvPr id="17411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金鱼是由野生鲫鱼变异产生的 。</a:t>
            </a:r>
            <a:endParaRPr lang="zh-CN" altLang="en-US" dirty="0"/>
          </a:p>
          <a:p>
            <a:pPr eaLnBrk="1" hangingPunct="1"/>
            <a:r>
              <a:rPr lang="zh-CN" altLang="en-US" dirty="0"/>
              <a:t>由野生鲫鱼的体型变为多姿的金鱼</a:t>
            </a:r>
            <a:endParaRPr lang="zh-CN" altLang="en-US" dirty="0"/>
          </a:p>
          <a:p>
            <a:pPr eaLnBrk="1" hangingPunct="1"/>
            <a:r>
              <a:rPr lang="zh-CN" altLang="en-US" dirty="0"/>
              <a:t>总之，外界条件的不断变化，不仅引起了金鱼体型的变化，而且还直接影响了金鱼的生理和胚胎发育，进而产生了很多部位的变异和变化。</a:t>
            </a:r>
            <a:endParaRPr lang="zh-CN" altLang="en-US" dirty="0"/>
          </a:p>
        </p:txBody>
      </p:sp>
      <p:pic>
        <p:nvPicPr>
          <p:cNvPr id="17412" name="Picture 4" descr="红白花帽子头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650" y="6021388"/>
            <a:ext cx="457200" cy="261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Rot="1"/>
          </p:cNvSpPr>
          <p:nvPr>
            <p:ph type="title"/>
          </p:nvPr>
        </p:nvSpPr>
        <p:spPr>
          <a:xfrm>
            <a:off x="534955" y="431599"/>
            <a:ext cx="109728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2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金鱼源于野生鲫鱼生物学证明</a:t>
            </a:r>
            <a:endParaRPr lang="zh-CN" altLang="en-US" sz="32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8435" name="Picture 3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0238" y="1499235"/>
            <a:ext cx="3525837" cy="522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Rot="1"/>
          </p:cNvSpPr>
          <p:nvPr>
            <p:ph idx="1" hasCustomPrompt="1"/>
          </p:nvPr>
        </p:nvSpPr>
        <p:spPr>
          <a:xfrm>
            <a:off x="443230" y="1068705"/>
            <a:ext cx="11139170" cy="5267960"/>
          </a:xfrm>
        </p:spPr>
        <p:txBody>
          <a:bodyPr vert="horz" wrap="square" lIns="91440" tIns="45720" rIns="91440" bIns="45720" anchor="t"/>
          <a:p>
            <a:pPr indent="514985" fontAlgn="auto">
              <a:lnSpc>
                <a:spcPct val="150000"/>
              </a:lnSpc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、金鲫鱼与鲫鱼体形完全一致，仅颜色上存在差异；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514985" fontAlgn="auto">
              <a:lnSpc>
                <a:spcPct val="150000"/>
              </a:lnSpc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、任何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种金鱼都可以野鲫鱼杂交，后代均有正常生殖能力；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514985" fontAlgn="auto">
              <a:lnSpc>
                <a:spcPct val="150000"/>
              </a:lnSpc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、金鱼与鲫鱼胚胎发育时期不仅形态上完全相同，而且在同一温度条件下，发育速度也相同，而金鱼的体形分化是在孵化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2-3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个月后才发生；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514985" fontAlgn="auto">
              <a:lnSpc>
                <a:spcPct val="150000"/>
              </a:lnSpc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、金鱼和鲫鱼血清的血清学沉淀反应相同；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514985" fontAlgn="auto">
              <a:lnSpc>
                <a:spcPct val="150000"/>
              </a:lnSpc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、金鱼和鲫鱼染色体组型不仅数量相同（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2n=100),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而且很难找出其间差异；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514985" fontAlgn="auto">
              <a:lnSpc>
                <a:spcPct val="150000"/>
              </a:lnSpc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、金鱼和鲫鱼同一组织的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LDH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同工酶谱完全相同；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514985" fontAlgn="auto">
              <a:lnSpc>
                <a:spcPct val="150000"/>
              </a:lnSpc>
              <a:buNone/>
            </a:pP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、金鱼和鲫鱼肌肉组织蛋白和血清蛋白电泳图谱也基本一致。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0482" name="Picture 2" descr="染色体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4875" y="333375"/>
            <a:ext cx="3808413" cy="547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染色体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8" y="333375"/>
            <a:ext cx="3943350" cy="5472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1506" name="Picture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0238" y="441325"/>
            <a:ext cx="5851525" cy="5973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 dirty="0">
                <a:solidFill>
                  <a:srgbClr val="FF0000"/>
                </a:solidFill>
                <a:latin typeface="Tahoma" panose="020B0604030504040204" pitchFamily="34" charset="0"/>
                <a:sym typeface="+mn-ea"/>
              </a:rPr>
              <a:t>金鱼</a:t>
            </a:r>
            <a:endParaRPr lang="zh-CN" altLang="en-US" sz="4800" dirty="0">
              <a:solidFill>
                <a:srgbClr val="FF0000"/>
              </a:solidFill>
              <a:latin typeface="Tahoma" panose="020B0604030504040204" pitchFamily="34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dirty="0">
                <a:latin typeface="Tahoma" panose="020B0604030504040204" pitchFamily="34" charset="0"/>
                <a:sym typeface="+mn-ea"/>
              </a:rPr>
              <a:t>金鱼素有</a:t>
            </a:r>
            <a:r>
              <a:rPr lang="zh-CN" altLang="en-US" dirty="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  <a:sym typeface="+mn-ea"/>
              </a:rPr>
              <a:t>水中花卉</a:t>
            </a:r>
            <a:r>
              <a:rPr lang="zh-CN" altLang="en-US" dirty="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、</a:t>
            </a:r>
            <a:r>
              <a:rPr lang="zh-CN" altLang="en-US" dirty="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  <a:sym typeface="+mn-ea"/>
              </a:rPr>
              <a:t>动态花卉</a:t>
            </a:r>
            <a:r>
              <a:rPr lang="zh-CN" altLang="en-US" dirty="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的美称，是观赏鱼市场中，最常见、也最受欢迎的观赏鱼类。在亚洲，特别是东南亚国家，金鱼被视为能带来好运的</a:t>
            </a:r>
            <a:r>
              <a:rPr lang="zh-CN" altLang="en-US" dirty="0">
                <a:latin typeface="Times New Roman" panose="02020603050405020304" pitchFamily="18" charset="0"/>
                <a:sym typeface="+mn-ea"/>
              </a:rPr>
              <a:t>“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富贵鱼</a:t>
            </a:r>
            <a:r>
              <a:rPr lang="zh-CN" altLang="en-US" dirty="0">
                <a:latin typeface="Times New Roman" panose="02020603050405020304" pitchFamily="18" charset="0"/>
                <a:sym typeface="+mn-ea"/>
              </a:rPr>
              <a:t>”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，不论是富商的豪宅还是一般人家，都有养殖金鱼的爱好 。</a:t>
            </a:r>
            <a:r>
              <a:rPr lang="en-US" altLang="zh-CN" dirty="0">
                <a:latin typeface="Tahoma" panose="020B0604030504040204" pitchFamily="34" charset="0"/>
                <a:sym typeface="+mn-ea"/>
              </a:rPr>
              <a:t>2002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年被评为</a:t>
            </a:r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  <a:sym typeface="+mn-ea"/>
              </a:rPr>
              <a:t>全球最受欢迎的十大观赏鱼之首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。</a:t>
            </a:r>
            <a:endParaRPr lang="zh-CN" altLang="en-US" b="1" dirty="0">
              <a:latin typeface="Tahoma" panose="020B0604030504040204" pitchFamily="34" charset="0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2530" name="Rectangle 2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/>
          <a:p>
            <a:pPr eaLnBrk="1" hangingPunct="1">
              <a:lnSpc>
                <a:spcPct val="130000"/>
              </a:lnSpc>
              <a:buNone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科学实验证明：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“金鱼是由野生鲫鱼演化而来的”！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dirty="0"/>
              <a:t>   </a:t>
            </a:r>
            <a:endParaRPr lang="zh-CN" altLang="en-US" dirty="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dirty="0"/>
              <a:t>    </a:t>
            </a:r>
            <a:endParaRPr lang="zh-CN" altLang="en-US" dirty="0"/>
          </a:p>
          <a:p>
            <a:pPr eaLnBrk="1" hangingPunct="1">
              <a:lnSpc>
                <a:spcPct val="130000"/>
              </a:lnSpc>
              <a:buNone/>
            </a:pP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Rot="1"/>
          </p:cNvSpPr>
          <p:nvPr>
            <p:ph idx="1" hasCustomPrompt="1"/>
          </p:nvPr>
        </p:nvSpPr>
        <p:spPr>
          <a:xfrm>
            <a:off x="522605" y="1360170"/>
            <a:ext cx="11274425" cy="5249545"/>
          </a:xfrm>
        </p:spPr>
        <p:txBody>
          <a:bodyPr vert="horz" wrap="square" lIns="91440" tIns="45720" rIns="91440" bIns="45720" anchor="t">
            <a:normAutofit fontScale="90000"/>
          </a:bodyPr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实验对象：中国鲫鱼、金鱼；</a:t>
            </a:r>
            <a:endParaRPr lang="zh-CN" altLang="en-US" sz="2000" b="1" dirty="0"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                           日本</a:t>
            </a:r>
            <a:r>
              <a:rPr lang="en-US" altLang="zh-CN" sz="2000" b="1" dirty="0">
                <a:cs typeface="微软雅黑" panose="020B0503020204020204" pitchFamily="34" charset="-122"/>
              </a:rPr>
              <a:t>5</a:t>
            </a:r>
            <a:r>
              <a:rPr lang="zh-CN" altLang="en-US" sz="2000" b="1" dirty="0">
                <a:cs typeface="微软雅黑" panose="020B0503020204020204" pitchFamily="34" charset="-122"/>
              </a:rPr>
              <a:t>个亚种鲫鱼。</a:t>
            </a:r>
            <a:endParaRPr lang="zh-CN" altLang="en-US" sz="2000" b="1" dirty="0"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      实验内容：染色体组型、</a:t>
            </a:r>
            <a:r>
              <a:rPr lang="en-US" altLang="zh-CN" sz="2000" b="1" dirty="0">
                <a:cs typeface="微软雅黑" panose="020B0503020204020204" pitchFamily="34" charset="-122"/>
              </a:rPr>
              <a:t>C</a:t>
            </a:r>
            <a:r>
              <a:rPr lang="zh-CN" altLang="en-US" sz="2000" b="1" dirty="0">
                <a:cs typeface="微软雅黑" panose="020B0503020204020204" pitchFamily="34" charset="-122"/>
              </a:rPr>
              <a:t>带</a:t>
            </a:r>
            <a:endParaRPr lang="zh-CN" altLang="en-US" sz="2000" b="1" dirty="0"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                          肌肉蛋白电泳。</a:t>
            </a:r>
            <a:endParaRPr lang="zh-CN" altLang="en-US" sz="2000" b="1" dirty="0"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      实验结果：</a:t>
            </a:r>
            <a:endParaRPr lang="zh-CN" altLang="en-US" sz="2000" b="1" dirty="0"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      </a:t>
            </a:r>
            <a:r>
              <a:rPr lang="en-US" altLang="zh-CN" sz="2000" b="1" dirty="0">
                <a:cs typeface="微软雅黑" panose="020B0503020204020204" pitchFamily="34" charset="-122"/>
              </a:rPr>
              <a:t>1</a:t>
            </a:r>
            <a:r>
              <a:rPr lang="zh-CN" altLang="en-US" sz="2000" b="1" dirty="0">
                <a:cs typeface="微软雅黑" panose="020B0503020204020204" pitchFamily="34" charset="-122"/>
              </a:rPr>
              <a:t>、</a:t>
            </a:r>
            <a:r>
              <a:rPr lang="en-US" altLang="zh-CN" sz="2000" b="1" dirty="0">
                <a:cs typeface="微软雅黑" panose="020B0503020204020204" pitchFamily="34" charset="-122"/>
              </a:rPr>
              <a:t>7</a:t>
            </a:r>
            <a:r>
              <a:rPr lang="zh-CN" altLang="en-US" sz="2000" b="1" dirty="0">
                <a:cs typeface="微软雅黑" panose="020B0503020204020204" pitchFamily="34" charset="-122"/>
              </a:rPr>
              <a:t>个种类的染色体组型相同：</a:t>
            </a:r>
            <a:r>
              <a:rPr lang="en-US" altLang="zh-CN" sz="2000" b="1" dirty="0">
                <a:cs typeface="微软雅黑" panose="020B0503020204020204" pitchFamily="34" charset="-122"/>
              </a:rPr>
              <a:t>2n=100</a:t>
            </a:r>
            <a:r>
              <a:rPr lang="zh-CN" altLang="en-US" sz="2000" b="1" dirty="0">
                <a:cs typeface="微软雅黑" panose="020B0503020204020204" pitchFamily="34" charset="-122"/>
              </a:rPr>
              <a:t>；</a:t>
            </a:r>
            <a:endParaRPr lang="zh-CN" altLang="en-US" sz="2000" b="1" dirty="0"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      </a:t>
            </a:r>
            <a:r>
              <a:rPr lang="en-US" altLang="zh-CN" sz="2000" b="1" dirty="0">
                <a:cs typeface="微软雅黑" panose="020B0503020204020204" pitchFamily="34" charset="-122"/>
              </a:rPr>
              <a:t>2</a:t>
            </a:r>
            <a:r>
              <a:rPr lang="zh-CN" altLang="en-US" sz="2000" b="1" dirty="0">
                <a:cs typeface="微软雅黑" panose="020B0503020204020204" pitchFamily="34" charset="-122"/>
              </a:rPr>
              <a:t>、中国鲫鱼、金鱼和</a:t>
            </a:r>
            <a:r>
              <a:rPr lang="en-US" altLang="zh-CN" sz="2000" b="1" dirty="0">
                <a:cs typeface="微软雅黑" panose="020B0503020204020204" pitchFamily="34" charset="-122"/>
              </a:rPr>
              <a:t>1</a:t>
            </a:r>
            <a:r>
              <a:rPr lang="zh-CN" altLang="en-US" sz="2000" b="1" dirty="0">
                <a:cs typeface="微软雅黑" panose="020B0503020204020204" pitchFamily="34" charset="-122"/>
              </a:rPr>
              <a:t>个日本亚种的</a:t>
            </a:r>
            <a:r>
              <a:rPr lang="en-US" altLang="zh-CN" sz="2000" b="1" dirty="0">
                <a:cs typeface="微软雅黑" panose="020B0503020204020204" pitchFamily="34" charset="-122"/>
              </a:rPr>
              <a:t>C</a:t>
            </a:r>
            <a:r>
              <a:rPr lang="zh-CN" altLang="en-US" sz="2000" b="1" dirty="0">
                <a:cs typeface="微软雅黑" panose="020B0503020204020204" pitchFamily="34" charset="-122"/>
              </a:rPr>
              <a:t>带相同；</a:t>
            </a:r>
            <a:endParaRPr lang="zh-CN" altLang="en-US" sz="2000" b="1" dirty="0"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      </a:t>
            </a:r>
            <a:r>
              <a:rPr lang="en-US" altLang="zh-CN" sz="2000" b="1" dirty="0">
                <a:cs typeface="微软雅黑" panose="020B0503020204020204" pitchFamily="34" charset="-122"/>
              </a:rPr>
              <a:t>3</a:t>
            </a:r>
            <a:r>
              <a:rPr lang="zh-CN" altLang="en-US" sz="2000" b="1" dirty="0">
                <a:cs typeface="微软雅黑" panose="020B0503020204020204" pitchFamily="34" charset="-122"/>
              </a:rPr>
              <a:t>、中国鲫鱼、金鱼的肌肉蛋白电泳图谱完全相同，</a:t>
            </a:r>
            <a:endParaRPr lang="zh-CN" altLang="en-US" sz="2000" b="1" dirty="0"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           日本</a:t>
            </a:r>
            <a:r>
              <a:rPr lang="en-US" altLang="zh-CN" sz="2000" b="1" dirty="0">
                <a:cs typeface="微软雅黑" panose="020B0503020204020204" pitchFamily="34" charset="-122"/>
              </a:rPr>
              <a:t>5</a:t>
            </a:r>
            <a:r>
              <a:rPr lang="zh-CN" altLang="en-US" sz="2000" b="1" dirty="0">
                <a:cs typeface="微软雅黑" panose="020B0503020204020204" pitchFamily="34" charset="-122"/>
              </a:rPr>
              <a:t>个亚种的则完全不同。</a:t>
            </a:r>
            <a:endParaRPr lang="zh-CN" altLang="en-US" sz="2000" b="1" dirty="0"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金鱼源于中国鲫鱼，和鲫鱼同属于</a:t>
            </a:r>
            <a:r>
              <a:rPr lang="en-US" altLang="zh-CN" sz="2000" b="1" dirty="0">
                <a:cs typeface="微软雅黑" panose="020B0503020204020204" pitchFamily="34" charset="-122"/>
              </a:rPr>
              <a:t>1</a:t>
            </a:r>
            <a:r>
              <a:rPr lang="zh-CN" altLang="en-US" sz="2000" b="1" dirty="0">
                <a:cs typeface="微软雅黑" panose="020B0503020204020204" pitchFamily="34" charset="-122"/>
              </a:rPr>
              <a:t>个物种，在科学上用同一学名。</a:t>
            </a:r>
            <a:endParaRPr lang="zh-CN" altLang="en-US" sz="2000" b="1" dirty="0"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金鱼的故乡在浙江的嘉兴和杭州，世界各国的金鱼都源于中国。</a:t>
            </a:r>
            <a:endParaRPr lang="zh-CN" altLang="en-US" sz="2000" b="1" dirty="0"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000" b="1" dirty="0">
                <a:cs typeface="微软雅黑" panose="020B0503020204020204" pitchFamily="34" charset="-122"/>
              </a:rPr>
              <a:t>日本（</a:t>
            </a:r>
            <a:r>
              <a:rPr lang="en-US" altLang="zh-CN" sz="2000" b="1" dirty="0">
                <a:cs typeface="微软雅黑" panose="020B0503020204020204" pitchFamily="34" charset="-122"/>
              </a:rPr>
              <a:t>1502</a:t>
            </a:r>
            <a:r>
              <a:rPr lang="zh-CN" altLang="en-US" sz="2000" b="1" dirty="0">
                <a:cs typeface="微软雅黑" panose="020B0503020204020204" pitchFamily="34" charset="-122"/>
              </a:rPr>
              <a:t>年）、英国（</a:t>
            </a:r>
            <a:r>
              <a:rPr lang="en-US" altLang="zh-CN" sz="2000" b="1" dirty="0">
                <a:cs typeface="微软雅黑" panose="020B0503020204020204" pitchFamily="34" charset="-122"/>
              </a:rPr>
              <a:t>17</a:t>
            </a:r>
            <a:r>
              <a:rPr lang="zh-CN" altLang="en-US" sz="2000" b="1" dirty="0">
                <a:cs typeface="微软雅黑" panose="020B0503020204020204" pitchFamily="34" charset="-122"/>
              </a:rPr>
              <a:t>世纪末）、美国（</a:t>
            </a:r>
            <a:r>
              <a:rPr lang="en-US" altLang="zh-CN" sz="2000" b="1" dirty="0">
                <a:cs typeface="微软雅黑" panose="020B0503020204020204" pitchFamily="34" charset="-122"/>
              </a:rPr>
              <a:t>1874</a:t>
            </a:r>
            <a:r>
              <a:rPr lang="zh-CN" altLang="en-US" sz="2000" b="1" dirty="0">
                <a:cs typeface="微软雅黑" panose="020B0503020204020204" pitchFamily="34" charset="-122"/>
              </a:rPr>
              <a:t>年）。</a:t>
            </a:r>
            <a:endParaRPr lang="zh-CN" altLang="en-US" sz="2000" b="1" dirty="0">
              <a:ea typeface="华文宋体" pitchFamily="2" charset="-122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zh-CN" altLang="en-US" sz="2000" b="1" dirty="0">
              <a:ea typeface="华文宋体" pitchFamily="2" charset="-122"/>
            </a:endParaRPr>
          </a:p>
        </p:txBody>
      </p:sp>
      <p:sp>
        <p:nvSpPr>
          <p:cNvPr id="23555" name="Rectangle 3"/>
          <p:cNvSpPr>
            <a:spLocks noGrp="1" noRot="1"/>
          </p:cNvSpPr>
          <p:nvPr>
            <p:ph type="title"/>
          </p:nvPr>
        </p:nvSpPr>
        <p:spPr>
          <a:xfrm>
            <a:off x="522890" y="217604"/>
            <a:ext cx="109728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/>
              <a:t>四、金鱼的故乡</a:t>
            </a:r>
            <a:endParaRPr lang="zh-CN" altLang="en-US" b="1" dirty="0"/>
          </a:p>
        </p:txBody>
      </p:sp>
      <p:pic>
        <p:nvPicPr>
          <p:cNvPr id="23556" name="Picture 4" descr="红白花帽子头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50" y="6092825"/>
            <a:ext cx="457200" cy="261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"/>
          <p:cNvSpPr txBox="1"/>
          <p:nvPr/>
        </p:nvSpPr>
        <p:spPr>
          <a:xfrm>
            <a:off x="2514600" y="2133600"/>
            <a:ext cx="7162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828800" lvl="4" indent="0" eaLnBrk="1" hangingPunct="1">
              <a:spcBef>
                <a:spcPct val="50000"/>
              </a:spcBef>
              <a:buClrTx/>
              <a:buSzTx/>
              <a:buChar char="Ø"/>
            </a:pPr>
            <a:endParaRPr lang="zh-CN" altLang="zh-CN" sz="2400" dirty="0">
              <a:latin typeface="Tahoma" panose="020B0604030504040204" pitchFamily="34" charset="0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457200" fontAlgn="auto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dirty="0">
                <a:solidFill>
                  <a:schemeClr val="hlink"/>
                </a:solidFill>
                <a:latin typeface="宋体" panose="02010600030101010101" pitchFamily="2" charset="-122"/>
                <a:sym typeface="+mn-ea"/>
              </a:rPr>
              <a:t>公元</a:t>
            </a:r>
            <a:r>
              <a:rPr lang="en-US" altLang="zh-CN" dirty="0">
                <a:solidFill>
                  <a:schemeClr val="hlink"/>
                </a:solidFill>
                <a:latin typeface="宋体" panose="02010600030101010101" pitchFamily="2" charset="-122"/>
                <a:sym typeface="+mn-ea"/>
              </a:rPr>
              <a:t>1502</a:t>
            </a:r>
            <a:r>
              <a:rPr lang="zh-CN" altLang="en-US" dirty="0">
                <a:solidFill>
                  <a:schemeClr val="hlink"/>
                </a:solidFill>
                <a:latin typeface="宋体" panose="02010600030101010101" pitchFamily="2" charset="-122"/>
                <a:sym typeface="+mn-ea"/>
              </a:rPr>
              <a:t>年金鱼从中国首度踏上日本国土，至今约有</a:t>
            </a:r>
            <a:r>
              <a:rPr lang="en-US" altLang="zh-CN" dirty="0">
                <a:solidFill>
                  <a:schemeClr val="hlink"/>
                </a:solidFill>
                <a:latin typeface="宋体" panose="02010600030101010101" pitchFamily="2" charset="-122"/>
                <a:sym typeface="+mn-ea"/>
              </a:rPr>
              <a:t>500</a:t>
            </a:r>
            <a:r>
              <a:rPr lang="zh-CN" altLang="en-US" dirty="0">
                <a:solidFill>
                  <a:schemeClr val="hlink"/>
                </a:solidFill>
                <a:latin typeface="宋体" panose="02010600030101010101" pitchFamily="2" charset="-122"/>
                <a:sym typeface="+mn-ea"/>
              </a:rPr>
              <a:t>年的历史。</a:t>
            </a:r>
            <a:endParaRPr lang="zh-CN" altLang="en-US" b="1" dirty="0">
              <a:solidFill>
                <a:schemeClr val="hlink"/>
              </a:solidFill>
              <a:latin typeface="宋体" panose="02010600030101010101" pitchFamily="2" charset="-122"/>
            </a:endParaRPr>
          </a:p>
          <a:p>
            <a:pPr marL="0" lvl="0" indent="457200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300</a:t>
            </a:r>
            <a:r>
              <a:rPr lang="zh-CN" altLang="en-US" dirty="0">
                <a:solidFill>
                  <a:schemeClr val="hlink"/>
                </a:solidFill>
                <a:latin typeface="宋体" panose="02010600030101010101" pitchFamily="2" charset="-122"/>
                <a:sym typeface="+mn-ea"/>
              </a:rPr>
              <a:t>年前传入欧洲</a:t>
            </a:r>
            <a:endParaRPr lang="zh-CN" altLang="en-US" dirty="0">
              <a:solidFill>
                <a:schemeClr val="hlink"/>
              </a:solidFill>
              <a:latin typeface="宋体" panose="02010600030101010101" pitchFamily="2" charset="-122"/>
              <a:sym typeface="+mn-ea"/>
            </a:endParaRPr>
          </a:p>
          <a:p>
            <a:pPr marL="0" lvl="0" indent="457200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dirty="0">
                <a:solidFill>
                  <a:schemeClr val="hlink"/>
                </a:solidFill>
                <a:latin typeface="宋体" panose="02010600030101010101" pitchFamily="2" charset="-122"/>
                <a:sym typeface="+mn-ea"/>
              </a:rPr>
              <a:t>年前传入美国</a:t>
            </a:r>
            <a:endParaRPr lang="zh-CN" altLang="en-US" b="1" dirty="0">
              <a:solidFill>
                <a:schemeClr val="hlink"/>
              </a:solidFill>
              <a:latin typeface="宋体" panose="02010600030101010101" pitchFamily="2" charset="-122"/>
            </a:endParaRPr>
          </a:p>
          <a:p>
            <a:endParaRPr lang="zh-CN" altLang="en-US"/>
          </a:p>
        </p:txBody>
      </p:sp>
      <p:sp>
        <p:nvSpPr>
          <p:cNvPr id="24580" name="Rectangle 4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sz="3600" b="1" dirty="0"/>
              <a:t>五、金鱼的国际交流</a:t>
            </a:r>
            <a:endParaRPr lang="zh-CN" altLang="en-US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WordArt 2"/>
          <p:cNvSpPr>
            <a:spLocks noChangeArrowheads="1" noChangeShapeType="1" noTextEdit="1"/>
          </p:cNvSpPr>
          <p:nvPr/>
        </p:nvSpPr>
        <p:spPr bwMode="auto">
          <a:xfrm>
            <a:off x="3193555" y="2510729"/>
            <a:ext cx="6148874" cy="216428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chemeClr val="accent2"/>
              </a:contourClr>
            </a:sp3d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350" b="1" kern="10" dirty="0">
                <a:solidFill>
                  <a:schemeClr val="accent2">
                    <a:alpha val="78000"/>
                  </a:schemeClr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The End</a:t>
            </a:r>
            <a:endParaRPr lang="zh-CN" altLang="en-US" sz="3350" b="1" kern="10" dirty="0">
              <a:solidFill>
                <a:schemeClr val="accent2">
                  <a:alpha val="78000"/>
                </a:schemeClr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本章主要内容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Rot="1"/>
          </p:cNvSpPr>
          <p:nvPr>
            <p:ph idx="1" hasCustomPrompt="1"/>
          </p:nvPr>
        </p:nvSpPr>
        <p:spPr>
          <a:xfrm>
            <a:off x="1610360" y="1891030"/>
            <a:ext cx="9972040" cy="4445635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hlinkClick r:id="rId1" action="ppaction://hlinksldjump"/>
              </a:rPr>
              <a:t>第一节  金鱼的发展史</a:t>
            </a:r>
            <a:endParaRPr lang="zh-CN" altLang="en-US" sz="2800" b="1" dirty="0"/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hlinkClick r:id="rId2" action="ppaction://hlinksldjump"/>
              </a:rPr>
              <a:t>第	二 节 金鱼生物学</a:t>
            </a:r>
            <a:endParaRPr lang="zh-CN" altLang="en-US" sz="2800" b="1" dirty="0"/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hlinkClick r:id="rId3" action="ppaction://hlinksldjump"/>
              </a:rPr>
              <a:t>第三节</a:t>
            </a:r>
            <a:r>
              <a:rPr lang="zh-CN" altLang="en-US" sz="2800" b="1" dirty="0">
                <a:hlinkClick r:id="rId3" action="ppaction://hlinksldjump"/>
              </a:rPr>
              <a:t>	</a:t>
            </a:r>
            <a:r>
              <a:rPr lang="zh-CN" altLang="en-US" sz="2800" b="1" dirty="0">
                <a:latin typeface="宋体" panose="02010600030101010101" pitchFamily="2" charset="-122"/>
                <a:hlinkClick r:id="rId3" action="ppaction://hlinksldjump"/>
              </a:rPr>
              <a:t>金鱼的分类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66"/>
                </a:solidFill>
                <a:hlinkClick r:id="" action="ppaction://noaction"/>
              </a:rPr>
              <a:t>第四节   金鱼的遗传和育种</a:t>
            </a:r>
            <a:endParaRPr lang="zh-CN" altLang="en-US" sz="2800" b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hlinkClick r:id="" action="ppaction://noaction"/>
              </a:rPr>
              <a:t>第五节  金鱼的人工繁殖</a:t>
            </a:r>
            <a:endParaRPr lang="zh-CN" altLang="en-US" sz="2800" b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hlinkClick r:id="" action="ppaction://noaction"/>
              </a:rPr>
              <a:t>第六节 金鱼的饲养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66"/>
                </a:solidFill>
                <a:hlinkClick r:id="" action="ppaction://noaction"/>
              </a:rPr>
              <a:t>第七节、金鱼的选择与鉴赏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第一节 金鱼的发展史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Rot="1"/>
          </p:cNvSpPr>
          <p:nvPr>
            <p:ph idx="1" hasCustomPrompt="1"/>
          </p:nvPr>
        </p:nvSpPr>
        <p:spPr>
          <a:xfrm>
            <a:off x="1502410" y="1891030"/>
            <a:ext cx="10079990" cy="4445635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>
                <a:hlinkClick r:id="rId1" action="ppaction://hlinksldjump"/>
              </a:rPr>
              <a:t>一、金鱼名称的由来</a:t>
            </a:r>
            <a:endParaRPr lang="zh-CN" altLang="en-US" dirty="0"/>
          </a:p>
          <a:p>
            <a:pPr eaLnBrk="1" hangingPunct="1"/>
            <a:r>
              <a:rPr lang="zh-CN" altLang="en-US" dirty="0">
                <a:hlinkClick r:id="rId2" action="ppaction://hlinksldjump"/>
              </a:rPr>
              <a:t>二 、金鱼的演变（发展史）</a:t>
            </a:r>
            <a:endParaRPr lang="zh-CN" altLang="en-US" dirty="0"/>
          </a:p>
          <a:p>
            <a:pPr eaLnBrk="1" hangingPunct="1"/>
            <a:r>
              <a:rPr lang="zh-CN" altLang="en-US" dirty="0">
                <a:hlinkClick r:id="rId3" action="ppaction://hlinksldjump"/>
              </a:rPr>
              <a:t>三、金鱼的起源</a:t>
            </a:r>
            <a:endParaRPr lang="zh-CN" altLang="en-US" dirty="0"/>
          </a:p>
          <a:p>
            <a:pPr eaLnBrk="1" hangingPunct="1"/>
            <a:r>
              <a:rPr lang="zh-CN" altLang="en-US" dirty="0">
                <a:hlinkClick r:id="rId4" action="ppaction://hlinksldjump"/>
              </a:rPr>
              <a:t>四、金鱼的故乡</a:t>
            </a:r>
            <a:endParaRPr lang="zh-CN" altLang="en-US" dirty="0"/>
          </a:p>
          <a:p>
            <a:pPr eaLnBrk="1" hangingPunct="1"/>
            <a:r>
              <a:rPr lang="zh-CN" altLang="en-US" dirty="0">
                <a:hlinkClick r:id="rId5" action="ppaction://hlinksldjump"/>
              </a:rPr>
              <a:t>五、金鱼的国际交流</a:t>
            </a:r>
            <a:endParaRPr lang="zh-CN" altLang="en-US" dirty="0"/>
          </a:p>
          <a:p>
            <a:pPr eaLnBrk="1" hangingPunct="1">
              <a:buNone/>
            </a:pP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pic>
        <p:nvPicPr>
          <p:cNvPr id="6148" name="Picture 9" descr="$K3M$``GIO)MA2EBYS2I()M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0913" y="6308725"/>
            <a:ext cx="627062" cy="366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Rot="1"/>
          </p:cNvSpPr>
          <p:nvPr>
            <p:ph type="title"/>
          </p:nvPr>
        </p:nvSpPr>
        <p:spPr>
          <a:xfrm>
            <a:off x="609885" y="444299"/>
            <a:ext cx="109728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一、金鱼名称的由来</a:t>
            </a:r>
            <a:endParaRPr lang="zh-CN" altLang="en-US" dirty="0"/>
          </a:p>
        </p:txBody>
      </p:sp>
      <p:sp>
        <p:nvSpPr>
          <p:cNvPr id="7171" name="Rectangle 3"/>
          <p:cNvSpPr>
            <a:spLocks noGrp="1" noRot="1"/>
          </p:cNvSpPr>
          <p:nvPr>
            <p:ph idx="1" hasCustomPrompt="1"/>
          </p:nvPr>
        </p:nvSpPr>
        <p:spPr>
          <a:xfrm>
            <a:off x="443230" y="1576070"/>
            <a:ext cx="11139170" cy="4826000"/>
          </a:xfrm>
        </p:spPr>
        <p:txBody>
          <a:bodyPr vert="horz" wrap="square" lIns="91440" tIns="45720" rIns="91440" bIns="45720" anchor="t">
            <a:normAutofit fontScale="90000"/>
          </a:bodyPr>
          <a:p>
            <a:pPr fontAlgn="auto">
              <a:lnSpc>
                <a:spcPct val="150000"/>
              </a:lnSpc>
            </a:pPr>
            <a:r>
              <a:rPr lang="zh-CN" altLang="en-US" dirty="0"/>
              <a:t>当时人们把金色或红色的鱼类统称为“金鱼”。我国明代伟大的本草学家李时珍，在他的</a:t>
            </a:r>
            <a:r>
              <a:rPr lang="en-US" altLang="zh-CN" dirty="0"/>
              <a:t>《</a:t>
            </a:r>
            <a:r>
              <a:rPr lang="zh-CN" altLang="en-US" dirty="0"/>
              <a:t>本草纲目</a:t>
            </a:r>
            <a:r>
              <a:rPr lang="en-US" altLang="zh-CN" dirty="0"/>
              <a:t>》</a:t>
            </a:r>
            <a:r>
              <a:rPr lang="zh-CN" altLang="en-US" dirty="0"/>
              <a:t>中写有：</a:t>
            </a:r>
            <a:r>
              <a:rPr lang="en-US" altLang="zh-CN" dirty="0"/>
              <a:t>"</a:t>
            </a:r>
            <a:r>
              <a:rPr lang="zh-CN" altLang="en-US" dirty="0"/>
              <a:t>金鱼有鲤、鲫、鳅数种，鳅尤难得，独金鲫耐久，前古罕知</a:t>
            </a:r>
            <a:r>
              <a:rPr lang="en-US" altLang="zh-CN" dirty="0"/>
              <a:t>……</a:t>
            </a:r>
            <a:r>
              <a:rPr lang="zh-CN" altLang="en-US" dirty="0"/>
              <a:t>。以上可知，称为金鱼的鱼原有四种，“金鲫”即颜色变为黄、红的鲫鱼，以后由于单独培育金鲫，变化越来越大，所以，“金鱼”这一名称只代表由金鲫培育出来的各变异品种，即现今的金鱼。</a:t>
            </a:r>
            <a:endParaRPr lang="zh-CN" altLang="en-US" dirty="0"/>
          </a:p>
          <a:p>
            <a:pPr fontAlgn="auto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7172" name="Picture 4" descr="红白花帽子头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650" y="6021388"/>
            <a:ext cx="457200" cy="261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525" y="336349"/>
            <a:ext cx="10972800" cy="1143000"/>
          </a:xfrm>
        </p:spPr>
        <p:txBody>
          <a:bodyPr>
            <a:normAutofit/>
          </a:bodyPr>
          <a:p>
            <a:r>
              <a:rPr lang="zh-CN" altLang="en-US" dirty="0">
                <a:solidFill>
                  <a:srgbClr val="FF0000"/>
                </a:solidFill>
                <a:sym typeface="+mn-ea"/>
              </a:rPr>
              <a:t>二  金鱼的演变（发展史）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1030" y="1480185"/>
            <a:ext cx="10984230" cy="5201920"/>
          </a:xfrm>
        </p:spPr>
        <p:txBody>
          <a:bodyPr>
            <a:normAutofit fontScale="90000"/>
          </a:bodyPr>
          <a:p>
            <a:pPr marL="0" lvl="0" indent="457200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dirty="0">
                <a:latin typeface="Tahoma" panose="020B0604030504040204" pitchFamily="34" charset="0"/>
                <a:sym typeface="+mn-ea"/>
              </a:rPr>
              <a:t>金鱼是由</a:t>
            </a:r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  <a:sym typeface="+mn-ea"/>
              </a:rPr>
              <a:t>普通鲫鱼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中的</a:t>
            </a:r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  <a:sym typeface="+mn-ea"/>
              </a:rPr>
              <a:t>色彩突变个体金色鲫鱼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在</a:t>
            </a:r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  <a:sym typeface="+mn-ea"/>
              </a:rPr>
              <a:t>人工长期定向选择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下逐渐演变而来。最早发现并进行金鱼驯养的是我国。</a:t>
            </a:r>
            <a:endParaRPr lang="zh-CN" altLang="en-US" b="1" dirty="0">
              <a:latin typeface="Tahoma" panose="020B0604030504040204" pitchFamily="34" charset="0"/>
            </a:endParaRPr>
          </a:p>
          <a:p>
            <a:pPr marL="0" lvl="0" indent="457200" fontAlgn="auto">
              <a:lnSpc>
                <a:spcPct val="150000"/>
              </a:lnSpc>
              <a:buClrTx/>
              <a:buSzTx/>
              <a:buNone/>
            </a:pPr>
            <a:r>
              <a:rPr lang="en-US" altLang="zh-CN" dirty="0">
                <a:latin typeface="Tahoma" panose="020B0604030504040204" pitchFamily="34" charset="0"/>
                <a:sym typeface="+mn-ea"/>
              </a:rPr>
              <a:t>《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山海经</a:t>
            </a:r>
            <a:r>
              <a:rPr lang="en-US" altLang="zh-CN" dirty="0">
                <a:latin typeface="Tahoma" panose="020B0604030504040204" pitchFamily="34" charset="0"/>
                <a:sym typeface="+mn-ea"/>
              </a:rPr>
              <a:t>》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记载，在</a:t>
            </a:r>
            <a:r>
              <a:rPr lang="en-US" altLang="zh-CN" dirty="0">
                <a:latin typeface="Tahoma" panose="020B0604030504040204" pitchFamily="34" charset="0"/>
                <a:sym typeface="+mn-ea"/>
              </a:rPr>
              <a:t>2000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多年前，安徽有金色鲫鱼。</a:t>
            </a:r>
            <a:endParaRPr lang="zh-CN" altLang="en-US" b="1" dirty="0">
              <a:latin typeface="Tahoma" panose="020B0604030504040204" pitchFamily="34" charset="0"/>
            </a:endParaRPr>
          </a:p>
          <a:p>
            <a:pPr marL="0" lvl="0" indent="457200" fontAlgn="auto">
              <a:lnSpc>
                <a:spcPct val="150000"/>
              </a:lnSpc>
              <a:buClrTx/>
              <a:buSzTx/>
              <a:buNone/>
            </a:pPr>
            <a:r>
              <a:rPr lang="en-US" altLang="zh-CN" dirty="0">
                <a:latin typeface="Tahoma" panose="020B0604030504040204" pitchFamily="34" charset="0"/>
                <a:sym typeface="+mn-ea"/>
              </a:rPr>
              <a:t>《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本草纲目</a:t>
            </a:r>
            <a:r>
              <a:rPr lang="en-US" altLang="zh-CN" dirty="0">
                <a:latin typeface="Tahoma" panose="020B0604030504040204" pitchFamily="34" charset="0"/>
                <a:sym typeface="+mn-ea"/>
              </a:rPr>
              <a:t>》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记载，江西在</a:t>
            </a:r>
            <a:r>
              <a:rPr lang="en-US" altLang="zh-CN" dirty="0">
                <a:latin typeface="Tahoma" panose="020B0604030504040204" pitchFamily="34" charset="0"/>
                <a:sym typeface="+mn-ea"/>
              </a:rPr>
              <a:t>1500</a:t>
            </a:r>
            <a:r>
              <a:rPr lang="zh-CN" altLang="en-US" dirty="0">
                <a:latin typeface="Tahoma" panose="020B0604030504040204" pitchFamily="34" charset="0"/>
                <a:sym typeface="+mn-ea"/>
              </a:rPr>
              <a:t>年前也有金鲫鱼。</a:t>
            </a:r>
            <a:endParaRPr lang="zh-CN" altLang="en-US" b="1" dirty="0">
              <a:latin typeface="Tahoma" panose="020B0604030504040204" pitchFamily="34" charset="0"/>
            </a:endParaRPr>
          </a:p>
          <a:p>
            <a:pPr marL="0" lvl="0" indent="457200" fontAlgn="auto">
              <a:buClrTx/>
              <a:buSzTx/>
              <a:buFontTx/>
              <a:buNone/>
            </a:pPr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  <a:sym typeface="+mn-ea"/>
              </a:rPr>
              <a:t>见于西周，始于两汉，兴于唐宋，盛于明清，有</a:t>
            </a:r>
            <a:r>
              <a:rPr lang="en-US" altLang="zh-CN" dirty="0">
                <a:solidFill>
                  <a:schemeClr val="hlink"/>
                </a:solidFill>
                <a:latin typeface="Tahoma" panose="020B0604030504040204" pitchFamily="34" charset="0"/>
                <a:sym typeface="+mn-ea"/>
              </a:rPr>
              <a:t>280</a:t>
            </a:r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  <a:sym typeface="+mn-ea"/>
              </a:rPr>
              <a:t>个品种。</a:t>
            </a:r>
            <a:endParaRPr lang="zh-CN" altLang="en-US" b="1" dirty="0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 marL="0" lvl="0" indent="457200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dirty="0">
                <a:solidFill>
                  <a:schemeClr val="hlink"/>
                </a:solidFill>
                <a:latin typeface="Tahoma" panose="020B0604030504040204" pitchFamily="34" charset="0"/>
                <a:sym typeface="+mn-ea"/>
              </a:rPr>
              <a:t>因此，我国是金鱼的发源地，是世界上金鱼的故乡</a:t>
            </a:r>
            <a:endParaRPr lang="zh-CN" altLang="en-US" dirty="0">
              <a:solidFill>
                <a:schemeClr val="hlink"/>
              </a:solidFill>
              <a:latin typeface="Tahoma" panose="020B0604030504040204" pitchFamily="34" charset="0"/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zh-CN" altLang="en-US" dirty="0">
              <a:solidFill>
                <a:schemeClr val="hlink"/>
              </a:solidFill>
              <a:latin typeface="Tahoma" panose="020B0604030504040204" pitchFamily="34" charset="0"/>
              <a:sym typeface="+mn-ea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zh-CN" altLang="en-US" b="1" dirty="0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endParaRPr lang="zh-CN" altLang="en-US"/>
          </a:p>
        </p:txBody>
      </p:sp>
      <p:pic>
        <p:nvPicPr>
          <p:cNvPr id="8197" name="Picture 7" descr="$K3M$``GIO)MA2EBYS2I()M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888" y="6448425"/>
            <a:ext cx="700087" cy="409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3"/>
          <p:cNvSpPr>
            <a:spLocks noGrp="1" noRot="1"/>
          </p:cNvSpPr>
          <p:nvPr>
            <p:ph idx="1" hasCustomPrompt="1"/>
          </p:nvPr>
        </p:nvSpPr>
        <p:spPr>
          <a:xfrm>
            <a:off x="1527175" y="1891030"/>
            <a:ext cx="8887460" cy="4445635"/>
          </a:xfrm>
        </p:spPr>
        <p:txBody>
          <a:bodyPr vert="horz" wrap="square" lIns="91440" tIns="45720" rIns="91440" bIns="45720" anchor="t">
            <a:normAutofit fontScale="90000" lnSpcReduction="10000"/>
          </a:bodyPr>
          <a:p>
            <a:pPr indent="457200" fontAlgn="auto">
              <a:buNone/>
            </a:pPr>
            <a:r>
              <a:rPr lang="en-US" altLang="zh-CN" dirty="0"/>
              <a:t>1</a:t>
            </a:r>
            <a:r>
              <a:rPr lang="zh-CN" altLang="en-US" dirty="0"/>
              <a:t>、由野生到放生 </a:t>
            </a:r>
            <a:endParaRPr lang="zh-CN" altLang="en-US" dirty="0"/>
          </a:p>
          <a:p>
            <a:pPr indent="457200" fontAlgn="auto">
              <a:buNone/>
            </a:pPr>
            <a:r>
              <a:rPr lang="en-US" altLang="zh-CN" dirty="0"/>
              <a:t>2</a:t>
            </a:r>
            <a:r>
              <a:rPr lang="zh-CN" altLang="en-US" dirty="0"/>
              <a:t>、由放生到半家化 </a:t>
            </a:r>
            <a:endParaRPr lang="zh-CN" altLang="en-US" dirty="0"/>
          </a:p>
          <a:p>
            <a:pPr indent="457200" fontAlgn="auto">
              <a:buNone/>
            </a:pPr>
            <a:r>
              <a:rPr lang="en-US" altLang="zh-CN" dirty="0"/>
              <a:t>3</a:t>
            </a:r>
            <a:r>
              <a:rPr lang="zh-CN" altLang="en-US" dirty="0"/>
              <a:t>、由半家化到家化 </a:t>
            </a:r>
            <a:endParaRPr lang="zh-CN" altLang="en-US" dirty="0"/>
          </a:p>
          <a:p>
            <a:pPr indent="457200" fontAlgn="auto">
              <a:buNone/>
            </a:pPr>
            <a:r>
              <a:rPr lang="en-US" altLang="zh-CN" dirty="0"/>
              <a:t>4</a:t>
            </a:r>
            <a:r>
              <a:rPr lang="zh-CN" altLang="en-US" dirty="0"/>
              <a:t>、盆养金鱼时代</a:t>
            </a:r>
            <a:endParaRPr lang="zh-CN" altLang="en-US" dirty="0"/>
          </a:p>
          <a:p>
            <a:pPr indent="457200" fontAlgn="auto">
              <a:buNone/>
            </a:pPr>
            <a:r>
              <a:rPr lang="en-US" altLang="zh-CN" dirty="0"/>
              <a:t>5</a:t>
            </a:r>
            <a:r>
              <a:rPr lang="zh-CN" altLang="en-US" dirty="0"/>
              <a:t>、有意识的人工选择时代 </a:t>
            </a:r>
            <a:endParaRPr lang="zh-CN" altLang="en-US" dirty="0"/>
          </a:p>
          <a:p>
            <a:pPr indent="457200" fontAlgn="auto">
              <a:buNone/>
            </a:pPr>
            <a:r>
              <a:rPr lang="en-US" altLang="zh-CN" dirty="0"/>
              <a:t>6</a:t>
            </a:r>
            <a:r>
              <a:rPr lang="zh-CN" altLang="en-US" dirty="0"/>
              <a:t>、杂交育种时代</a:t>
            </a:r>
            <a:endParaRPr lang="zh-CN" altLang="en-US" dirty="0"/>
          </a:p>
          <a:p>
            <a:pPr indent="457200" fontAlgn="auto">
              <a:buNone/>
            </a:pPr>
            <a:r>
              <a:rPr lang="en-US" altLang="zh-CN" dirty="0"/>
              <a:t>7</a:t>
            </a:r>
            <a:r>
              <a:rPr lang="zh-CN" altLang="en-US" dirty="0"/>
              <a:t>、百花齐放，硕果累累 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pic>
        <p:nvPicPr>
          <p:cNvPr id="9219" name="Picture 5" descr="红白花帽子头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650" y="6021388"/>
            <a:ext cx="457200" cy="26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6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金鱼的演变（发展史）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Rot="1"/>
          </p:cNvSpPr>
          <p:nvPr>
            <p:ph type="title"/>
          </p:nvPr>
        </p:nvSpPr>
        <p:spPr>
          <a:xfrm>
            <a:off x="499395" y="526849"/>
            <a:ext cx="109728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/>
              <a:t>1</a:t>
            </a:r>
            <a:r>
              <a:rPr lang="zh-CN" altLang="en-US" dirty="0"/>
              <a:t>、由野生到放生</a:t>
            </a:r>
            <a:endParaRPr lang="zh-CN" altLang="en-US" dirty="0"/>
          </a:p>
        </p:txBody>
      </p:sp>
      <p:sp>
        <p:nvSpPr>
          <p:cNvPr id="10243" name="Rectangle 3"/>
          <p:cNvSpPr>
            <a:spLocks noGrp="1" noRot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>
            <a:normAutofit lnSpcReduction="10000"/>
          </a:bodyPr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800" dirty="0"/>
              <a:t>人类出于自身的需要，将野生的鲫鱼捕获后进行“放生”，“放生”是人类对野生金鲫进行干预的开始，它对野生鲫鱼演变发展成为金鱼起了决定性的作用。西汉末年，佛教传入我国。佛教戒杀生，所以自佛教传入中国各地后，中国开始有了释放被捕动物的举动，并把信奉佛教者释放被捕动物的活动称为“放生”，其目的是借以积阴功，图好报。比较罕见而神秘色彩浓重的金鲫鱼，一开始便是主要的“放生”对象。直到本世纪</a:t>
            </a:r>
            <a:r>
              <a:rPr lang="en-US" altLang="zh-CN" sz="2800" dirty="0"/>
              <a:t>40</a:t>
            </a:r>
            <a:r>
              <a:rPr lang="zh-CN" altLang="en-US" sz="2800" dirty="0"/>
              <a:t>年代末，这种迷信习俗还在我国许多地方沿袭着。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Rot="1"/>
          </p:cNvSpPr>
          <p:nvPr>
            <p:ph type="title"/>
          </p:nvPr>
        </p:nvSpPr>
        <p:spPr>
          <a:xfrm>
            <a:off x="510825" y="205539"/>
            <a:ext cx="109728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/>
              <a:t>2</a:t>
            </a:r>
            <a:r>
              <a:rPr lang="zh-CN" altLang="en-US" dirty="0"/>
              <a:t>、由放生到半家化</a:t>
            </a:r>
            <a:endParaRPr lang="zh-CN" altLang="en-US" dirty="0"/>
          </a:p>
        </p:txBody>
      </p:sp>
      <p:sp>
        <p:nvSpPr>
          <p:cNvPr id="11267" name="Rectangle 3"/>
          <p:cNvSpPr>
            <a:spLocks noGrp="1" noRot="1"/>
          </p:cNvSpPr>
          <p:nvPr>
            <p:ph idx="1" hasCustomPrompt="1"/>
          </p:nvPr>
        </p:nvSpPr>
        <p:spPr>
          <a:xfrm>
            <a:off x="240665" y="1348740"/>
            <a:ext cx="11341735" cy="4987925"/>
          </a:xfrm>
        </p:spPr>
        <p:txBody>
          <a:bodyPr vert="horz" wrap="square" lIns="91440" tIns="45720" rIns="91440" bIns="45720" anchor="t">
            <a:normAutofit fontScale="90000" lnSpcReduction="20000"/>
          </a:bodyPr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000" dirty="0"/>
              <a:t>由嘉兴月波楼金鱼池、杭州六和塔开化寺和南屏山尖教寺等地的金鲫，我们可以看出金鲫都是受到人为的保护，甚至还能得到人们投给的食物，但是仍然生存于自然中，与龟、鳖和其他鱼类等混杂共处，而且在它们之间还存在着种间的生存竞争。除金鲫的体色与银灰色鲫鱼不同外，其它方面都表现出和普通鲫鱼大致相同的习性。就其体色而言，也只是金黄色一种而已，并无其他在自然界中未曾出现过的颜色。所以说，这时的金鲫是处于半自然环境之中，但得以“适者生存”地过着半家化的生活，从而加速了形体变化的过程，也就开始成为人们观赏的对象之一。</a:t>
            </a:r>
            <a:endParaRPr lang="zh-CN" altLang="en-US" sz="2000" dirty="0"/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000" dirty="0"/>
              <a:t>这一切都是由“放生”造成的。“放生”使金鲫鱼由野生过渡到半家化时期。因此说“放生”对金鱼的形成起着决定性的作用。</a:t>
            </a:r>
            <a:endParaRPr lang="zh-CN" altLang="en-US" sz="2000" dirty="0"/>
          </a:p>
          <a:p>
            <a:pPr indent="457200" fontAlgn="auto">
              <a:lnSpc>
                <a:spcPct val="150000"/>
              </a:lnSpc>
              <a:buNone/>
            </a:pPr>
            <a:r>
              <a:rPr lang="zh-CN" altLang="en-US" sz="2000" dirty="0"/>
              <a:t>在北宋时代，金鲫不但引起诗人骚客的雅兴，而且也受到达官贵族，特别是皇族的赏识。在古代的皇宫及豪门府第中，水池是必不可少的，楼台亭榭大都建在池边，水池中种植着莲藕，荷花开放时以供观赏，同时在池中也投放一些鱼类作为观赏对象。佛寺鱼池中出现的金鲫，因其美丽的色彩，自然倍受达官贵族的青睐，被放养到皇宫及豪门府第的水池中，成为统治阶级观赏的动物。皇宫中收藏了各种各样的奇花异石，珍禽怪兽，皇帝自然也成为这一切的占有者。</a:t>
            </a:r>
            <a:endParaRPr lang="zh-CN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母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3467</Words>
  <Application>WPS 演示</Application>
  <PresentationFormat>宽屏</PresentationFormat>
  <Paragraphs>135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Arial Unicode MS</vt:lpstr>
      <vt:lpstr>微软雅黑</vt:lpstr>
      <vt:lpstr>华文琥珀</vt:lpstr>
      <vt:lpstr>Tahoma</vt:lpstr>
      <vt:lpstr>Times New Roman</vt:lpstr>
      <vt:lpstr>Calibri</vt:lpstr>
      <vt:lpstr>Arial Unicode MS</vt:lpstr>
      <vt:lpstr>等线</vt:lpstr>
      <vt:lpstr>华文中宋</vt:lpstr>
      <vt:lpstr>华文宋体</vt:lpstr>
      <vt:lpstr>Calibri Light</vt:lpstr>
      <vt:lpstr>Office Theme</vt:lpstr>
      <vt:lpstr>母版1</vt:lpstr>
      <vt:lpstr>第二章 金鱼的养殖</vt:lpstr>
      <vt:lpstr>金鱼</vt:lpstr>
      <vt:lpstr>本章主要内容</vt:lpstr>
      <vt:lpstr>第一节 金鱼的发展史</vt:lpstr>
      <vt:lpstr>一、金鱼名称的由来</vt:lpstr>
      <vt:lpstr>二  金鱼的演变（发展史）</vt:lpstr>
      <vt:lpstr>金鱼的演变（发展史）</vt:lpstr>
      <vt:lpstr>1、由野生到放生</vt:lpstr>
      <vt:lpstr>2、由放生到半家化</vt:lpstr>
      <vt:lpstr>3、由半家化到家化</vt:lpstr>
      <vt:lpstr>4、盆养金鱼时代</vt:lpstr>
      <vt:lpstr>5、有意识的人工选择时代</vt:lpstr>
      <vt:lpstr>6、杂交育种时代</vt:lpstr>
      <vt:lpstr>　7、百花齐放，硕果累累 </vt:lpstr>
      <vt:lpstr>三、金鱼的起源</vt:lpstr>
      <vt:lpstr> 金鱼源于野生鲫鱼生物学证明</vt:lpstr>
      <vt:lpstr>PowerPoint 演示文稿</vt:lpstr>
      <vt:lpstr>PowerPoint 演示文稿</vt:lpstr>
      <vt:lpstr>PowerPoint 演示文稿</vt:lpstr>
      <vt:lpstr>PowerPoint 演示文稿</vt:lpstr>
      <vt:lpstr>四、金鱼的故乡</vt:lpstr>
      <vt:lpstr>五、金鱼的国际交流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飞鱼</cp:lastModifiedBy>
  <cp:revision>54</cp:revision>
  <dcterms:created xsi:type="dcterms:W3CDTF">2006-08-16T00:00:00Z</dcterms:created>
  <dcterms:modified xsi:type="dcterms:W3CDTF">2020-03-11T13:51:45Z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