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0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092E51-67FB-42FB-A9BB-55EDE3FEFAA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1625" y="1905000"/>
            <a:ext cx="8540750" cy="41941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 noRot="1"/>
          </p:cNvSpPr>
          <p:nvPr>
            <p:ph type="body" idx="1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8DA00-77BE-422F-A45A-5AF4D6A0EB5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cnfish.com/include/hotWord.asp?hotWordID=1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hyperlink" Target="http://yyaqua.cn.china.cn/selling-leads/detail,1265284340,GF-1000&#25652;&#26338;&#20788;&#26473;&#22248;&#25252;&#37731;?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hyperlink" Target="http://www.nhghy.com/Photo_Class.asp?ClassID=35&amp;page=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cnfish.com/include/hotWord.asp?hotWordID=1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hyperlink" Target="http://www.ph83.com/QC/QC_Show.aspx?Aid=176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hyperlink" Target="http://www.ph83.com/News/article.aspx?Aid=82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cnfish.com/include/hotWord.asp?hotWordID=44" TargetMode="Externa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ph83.com/Dict/Explain.aspx?PX=2&amp;Zid=355" TargetMode="Externa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hyperlink" Target="http://www.jjzhan.com/products/show/41577.asp" TargetMode="Externa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hyperlink" Target="http://www.boiler.com.cn/products/product_detail_5261_p2.html" TargetMode="External"/><Relationship Id="rId2" Type="http://schemas.openxmlformats.org/officeDocument/2006/relationships/image" Target="../media/image28.jpeg"/><Relationship Id="rId1" Type="http://schemas.openxmlformats.org/officeDocument/2006/relationships/hyperlink" Target="http://home.focus.cn/msgview/805/65690807.html" TargetMode="Externa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3" Type="http://schemas.openxmlformats.org/officeDocument/2006/relationships/hyperlink" Target="http://www.rs-aqua.com/zh-CN/displayproduct.html?proID=550503" TargetMode="External"/><Relationship Id="rId2" Type="http://schemas.openxmlformats.org/officeDocument/2006/relationships/image" Target="../media/image32.jpeg"/><Relationship Id="rId1" Type="http://schemas.openxmlformats.org/officeDocument/2006/relationships/hyperlink" Target="http://www.ph83.com/QC/QC_Show.aspx?Aid=1793" TargetMode="Externa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3" Type="http://schemas.openxmlformats.org/officeDocument/2006/relationships/hyperlink" Target="http://qyhuada.cn.china.cn/op/SellInfoDetail/selinfid/1280802890/index.htm" TargetMode="External"/><Relationship Id="rId2" Type="http://schemas.openxmlformats.org/officeDocument/2006/relationships/image" Target="../media/image36.jpeg"/><Relationship Id="rId1" Type="http://schemas.openxmlformats.org/officeDocument/2006/relationships/hyperlink" Target="http://jysc.qx100.com.cn/cp/showcp_869615_3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hyperlink" Target="http://www.yaasam.com/QRD4271453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hyperlink" Target="http://image.baidu.com/i?ct=503316480&amp;z=0&amp;tn=baiduimagedetail&amp;word=%B6%A5%B2%BF%B9%FD%C2%CB%C6%F7&amp;in=11800&amp;cl=2&amp;cm=1&amp;sc=0&amp;lm=-1&amp;pn=91&amp;rn=1&amp;di=1171376440&amp;ln=102" TargetMode="Externa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Rot="1"/>
          </p:cNvSpPr>
          <p:nvPr>
            <p:ph type="ctrTitle"/>
          </p:nvPr>
        </p:nvSpPr>
        <p:spPr>
          <a:xfrm>
            <a:off x="576263" y="1196975"/>
            <a:ext cx="7991475" cy="2447925"/>
          </a:xfrm>
        </p:spPr>
        <p:txBody>
          <a:bodyPr vert="horz" wrap="square" lIns="91440" tIns="45720" rIns="91440" bIns="45720" anchor="ctr"/>
          <a:p>
            <a:pPr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zh-CN" sz="48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观赏鱼养殖过滤器净化装置</a:t>
            </a:r>
            <a:br>
              <a:rPr lang="zh-CN" altLang="zh-CN" sz="48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zh-CN" sz="4800" b="1" kern="1200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5" name="Rectangle 3"/>
          <p:cNvSpPr>
            <a:spLocks noGrp="1" noRot="1"/>
          </p:cNvSpPr>
          <p:nvPr>
            <p:ph type="subTitle" idx="1"/>
          </p:nvPr>
        </p:nvSpPr>
        <p:spPr>
          <a:xfrm>
            <a:off x="1371600" y="4076700"/>
            <a:ext cx="6400800" cy="1752600"/>
          </a:xfrm>
        </p:spPr>
        <p:txBody>
          <a:bodyPr vert="horz" wrap="square" lIns="91440" tIns="45720" rIns="91440" bIns="45720" anchor="t"/>
          <a:p>
            <a:pPr eaLnBrk="1" hangingPunct="1">
              <a:spcBef>
                <a:spcPct val="35000"/>
              </a:spcBef>
              <a:spcAft>
                <a:spcPct val="20000"/>
              </a:spcAft>
              <a:buSzPct val="75000"/>
            </a:pPr>
            <a:r>
              <a:rPr lang="zh-CN" altLang="en-US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宋维彦</a:t>
            </a:r>
            <a:endParaRPr lang="zh-CN" altLang="en-US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eaLnBrk="1" hangingPunct="1">
              <a:spcBef>
                <a:spcPct val="35000"/>
              </a:spcBef>
              <a:spcAft>
                <a:spcPct val="20000"/>
              </a:spcAft>
              <a:buSzPct val="75000"/>
            </a:pPr>
            <a:r>
              <a:rPr lang="zh-CN" altLang="en-US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日照职业技术学院</a:t>
            </a:r>
            <a:endParaRPr lang="zh-CN" altLang="en-US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优缺点</a:t>
            </a:r>
            <a:endParaRPr lang="zh-CN" altLang="en-US" dirty="0"/>
          </a:p>
        </p:txBody>
      </p:sp>
      <p:sp>
        <p:nvSpPr>
          <p:cNvPr id="52227" name="Rectangle 3"/>
          <p:cNvSpPr>
            <a:spLocks noGrp="1" noRot="1"/>
          </p:cNvSpPr>
          <p:nvPr>
            <p:ph idx="1" hasCustomPrompt="1"/>
          </p:nvPr>
        </p:nvSpPr>
        <p:spPr>
          <a:xfrm>
            <a:off x="684213" y="2017713"/>
            <a:ext cx="8128000" cy="4114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006600"/>
                </a:solidFill>
              </a:rPr>
              <a:t>   </a:t>
            </a:r>
            <a:r>
              <a:rPr lang="zh-CN" altLang="en-US" sz="2800" b="1" dirty="0">
                <a:solidFill>
                  <a:srgbClr val="006600"/>
                </a:solidFill>
              </a:rPr>
              <a:t>优点：不占</a:t>
            </a:r>
            <a:r>
              <a:rPr lang="zh-CN" altLang="en-US" sz="2800" b="1" dirty="0">
                <a:solidFill>
                  <a:srgbClr val="006600"/>
                </a:solidFill>
                <a:hlinkClick r:id="rId1"/>
              </a:rPr>
              <a:t>水族箱</a:t>
            </a:r>
            <a:r>
              <a:rPr lang="zh-CN" altLang="en-US" sz="2800" b="1" dirty="0">
                <a:solidFill>
                  <a:srgbClr val="006600"/>
                </a:solidFill>
              </a:rPr>
              <a:t>内部的空间，便于清洗维护。</a:t>
            </a:r>
            <a:endParaRPr lang="zh-CN" altLang="en-US" sz="2800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006600"/>
                </a:solidFill>
              </a:rPr>
              <a:t>   缺点：过滤槽较小，不能放入多种滤材，所以过滤效果较弱。因在水族箱顶部，有碍灯具的摆放。</a:t>
            </a:r>
            <a:endParaRPr lang="zh-CN" altLang="en-US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4000" b="1" dirty="0"/>
              <a:t>（</a:t>
            </a:r>
            <a:r>
              <a:rPr lang="en-US" altLang="zh-CN" sz="4000" b="1" dirty="0"/>
              <a:t>2</a:t>
            </a:r>
            <a:r>
              <a:rPr lang="zh-CN" altLang="en-US" sz="4000" b="1" dirty="0"/>
              <a:t>）、底部过滤器</a:t>
            </a:r>
            <a:endParaRPr lang="zh-CN" altLang="en-US" sz="4000" b="1" dirty="0"/>
          </a:p>
        </p:txBody>
      </p:sp>
      <p:sp>
        <p:nvSpPr>
          <p:cNvPr id="53251" name="Rectangle 3"/>
          <p:cNvSpPr>
            <a:spLocks noGrp="1" noRot="1"/>
          </p:cNvSpPr>
          <p:nvPr>
            <p:ph idx="1" hasCustomPrompt="1"/>
          </p:nvPr>
        </p:nvSpPr>
        <p:spPr>
          <a:xfrm>
            <a:off x="350838" y="2290763"/>
            <a:ext cx="8369300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006600"/>
                </a:solidFill>
              </a:rPr>
              <a:t>          </a:t>
            </a:r>
            <a:r>
              <a:rPr lang="zh-CN" altLang="en-US" sz="2800" b="1" dirty="0">
                <a:solidFill>
                  <a:srgbClr val="006600"/>
                </a:solidFill>
              </a:rPr>
              <a:t>过滤器的过滤板设于水族箱底部，板上留有插放通气管的孔洞，插上塑料管。过滤板上面铺放砂石（珊瑚砂、贝壳、河砂均可）。塑料管连接充气泵，充气时，带动水流经过砂石，一方面打气充氧，一方面达到过滤的效果。</a:t>
            </a:r>
            <a:endParaRPr lang="zh-CN" altLang="en-US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2" descr="1265284340_1_bi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1808163"/>
            <a:ext cx="6732587" cy="5049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Rectangle 3"/>
          <p:cNvSpPr/>
          <p:nvPr/>
        </p:nvSpPr>
        <p:spPr>
          <a:xfrm>
            <a:off x="215900" y="260350"/>
            <a:ext cx="8785225" cy="9461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/>
            <a:r>
              <a:rPr lang="zh-CN" altLang="en-US" sz="2800" b="1" dirty="0">
                <a:solidFill>
                  <a:srgbClr val="006600"/>
                </a:solidFill>
                <a:latin typeface="Tahoma" panose="020B0604030504040204" pitchFamily="34" charset="0"/>
              </a:rPr>
              <a:t>砂床的面积越大越好。滤砂层的深度</a:t>
            </a:r>
            <a:r>
              <a:rPr lang="en-US" altLang="zh-CN" sz="2800" b="1" dirty="0">
                <a:solidFill>
                  <a:srgbClr val="006600"/>
                </a:solidFill>
                <a:latin typeface="Tahoma" panose="020B0604030504040204" pitchFamily="34" charset="0"/>
              </a:rPr>
              <a:t>6-10</a:t>
            </a:r>
            <a:r>
              <a:rPr lang="zh-CN" altLang="en-US" sz="2800" b="1" dirty="0">
                <a:solidFill>
                  <a:srgbClr val="006600"/>
                </a:solidFill>
                <a:latin typeface="Tahoma" panose="020B0604030504040204" pitchFamily="34" charset="0"/>
              </a:rPr>
              <a:t>厘米为宜，硝化作用主要发生在</a:t>
            </a:r>
            <a:r>
              <a:rPr lang="en-US" altLang="zh-CN" sz="2800" b="1" dirty="0">
                <a:solidFill>
                  <a:srgbClr val="006600"/>
                </a:solidFill>
                <a:latin typeface="Tahoma" panose="020B0604030504040204" pitchFamily="34" charset="0"/>
              </a:rPr>
              <a:t>5</a:t>
            </a:r>
            <a:r>
              <a:rPr lang="zh-CN" altLang="en-US" sz="2800" b="1" dirty="0">
                <a:solidFill>
                  <a:srgbClr val="006600"/>
                </a:solidFill>
                <a:latin typeface="Tahoma" panose="020B0604030504040204" pitchFamily="34" charset="0"/>
              </a:rPr>
              <a:t>厘米内的表层砂床（占</a:t>
            </a:r>
            <a:r>
              <a:rPr lang="en-US" altLang="zh-CN" sz="2800" b="1" dirty="0">
                <a:solidFill>
                  <a:srgbClr val="006600"/>
                </a:solidFill>
                <a:latin typeface="Tahoma" panose="020B0604030504040204" pitchFamily="34" charset="0"/>
              </a:rPr>
              <a:t>90%</a:t>
            </a:r>
            <a:r>
              <a:rPr lang="zh-CN" altLang="en-US" sz="2800" b="1" dirty="0">
                <a:solidFill>
                  <a:srgbClr val="006600"/>
                </a:solidFill>
                <a:latin typeface="Tahoma" panose="020B0604030504040204" pitchFamily="34" charset="0"/>
              </a:rPr>
              <a:t>）</a:t>
            </a:r>
            <a:endParaRPr lang="zh-CN" altLang="en-US" sz="2800" b="1" dirty="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优缺点</a:t>
            </a:r>
            <a:endParaRPr lang="zh-CN" altLang="en-US" dirty="0"/>
          </a:p>
        </p:txBody>
      </p:sp>
      <p:sp>
        <p:nvSpPr>
          <p:cNvPr id="55299" name="Rectangle 3"/>
          <p:cNvSpPr>
            <a:spLocks noGrp="1" noRot="1"/>
          </p:cNvSpPr>
          <p:nvPr>
            <p:ph idx="1" hasCustomPrompt="1"/>
          </p:nvPr>
        </p:nvSpPr>
        <p:spPr>
          <a:xfrm>
            <a:off x="649288" y="2290763"/>
            <a:ext cx="8070850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6600"/>
                </a:solidFill>
              </a:rPr>
              <a:t>优点：构造简单，过滤面积大效果佳。</a:t>
            </a:r>
            <a:endParaRPr lang="zh-CN" altLang="en-US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6600"/>
                </a:solidFill>
              </a:rPr>
              <a:t>缺点：难于维护，一旦疏于维护，会造成</a:t>
            </a:r>
            <a:endParaRPr lang="zh-CN" altLang="en-US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6600"/>
                </a:solidFill>
              </a:rPr>
              <a:t>           风险。 </a:t>
            </a:r>
            <a:endParaRPr lang="zh-CN" alt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4000" b="1" dirty="0"/>
              <a:t>（</a:t>
            </a:r>
            <a:r>
              <a:rPr lang="en-US" altLang="zh-CN" sz="4000" b="1" dirty="0"/>
              <a:t>3</a:t>
            </a:r>
            <a:r>
              <a:rPr lang="zh-CN" altLang="en-US" sz="4000" b="1" dirty="0"/>
              <a:t>）、外置过滤器</a:t>
            </a:r>
            <a:endParaRPr lang="zh-CN" altLang="en-US" sz="4000" b="1" dirty="0"/>
          </a:p>
        </p:txBody>
      </p:sp>
      <p:sp>
        <p:nvSpPr>
          <p:cNvPr id="56323" name="Rectangle 3"/>
          <p:cNvSpPr>
            <a:spLocks noGrp="1" noRot="1"/>
          </p:cNvSpPr>
          <p:nvPr>
            <p:ph idx="1" hasCustomPrompt="1"/>
          </p:nvPr>
        </p:nvSpPr>
        <p:spPr>
          <a:xfrm>
            <a:off x="827088" y="2017713"/>
            <a:ext cx="7772400" cy="443547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</a:rPr>
              <a:t>外挂式过滤器是将过滤装置吊挂于</a:t>
            </a:r>
            <a:r>
              <a:rPr lang="zh-CN" altLang="en-US" sz="2400" b="1" dirty="0">
                <a:solidFill>
                  <a:schemeClr val="hlink"/>
                </a:solidFill>
              </a:rPr>
              <a:t>侧面或上方</a:t>
            </a:r>
            <a:r>
              <a:rPr lang="zh-CN" altLang="en-US" sz="2400" b="1" dirty="0">
                <a:solidFill>
                  <a:srgbClr val="006600"/>
                </a:solidFill>
              </a:rPr>
              <a:t>。以潜水泵将水抽进滤槽内，经由滤材滤净后再流入水族箱中。优点是清洗容易，使用方便，但不易生长硝化细菌。</a:t>
            </a:r>
            <a:endParaRPr lang="zh-CN" altLang="en-US" sz="2400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</a:rPr>
              <a:t>下部过滤器 </a:t>
            </a:r>
            <a:r>
              <a:rPr lang="zh-CN" altLang="en-US" sz="2400" b="1" dirty="0">
                <a:solidFill>
                  <a:schemeClr val="hlink"/>
                </a:solidFill>
              </a:rPr>
              <a:t>安装在水族箱下部的橱中</a:t>
            </a:r>
            <a:r>
              <a:rPr lang="zh-CN" altLang="en-US" sz="2400" b="1" dirty="0">
                <a:solidFill>
                  <a:srgbClr val="006600"/>
                </a:solidFill>
              </a:rPr>
              <a:t>，用管道与上部的水族箱连接，放多种较好的过滤材料，效果较好。</a:t>
            </a:r>
            <a:endParaRPr lang="zh-CN" altLang="en-US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2"/>
          <p:cNvSpPr>
            <a:spLocks noGrp="1" noRot="1"/>
          </p:cNvSpPr>
          <p:nvPr>
            <p:ph type="title"/>
          </p:nvPr>
        </p:nvSpPr>
        <p:spPr>
          <a:xfrm>
            <a:off x="1150938" y="260350"/>
            <a:ext cx="7793037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外挂式过滤器</a:t>
            </a:r>
            <a:endParaRPr lang="zh-CN" altLang="en-US" dirty="0"/>
          </a:p>
        </p:txBody>
      </p:sp>
      <p:pic>
        <p:nvPicPr>
          <p:cNvPr id="57347" name="Picture 3" descr="20058215354295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1676400"/>
            <a:ext cx="6659562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58371" name="Picture 3" descr="2007114216114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0" y="0"/>
            <a:ext cx="4895850" cy="438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2" name="Text Box 4"/>
          <p:cNvSpPr txBox="1"/>
          <p:nvPr/>
        </p:nvSpPr>
        <p:spPr>
          <a:xfrm>
            <a:off x="5219700" y="5373688"/>
            <a:ext cx="30972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筒式过滤器</a:t>
            </a:r>
            <a:endParaRPr lang="zh-CN" altLang="en-US" sz="2800" b="1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pic>
        <p:nvPicPr>
          <p:cNvPr id="58373" name="Picture 5" descr="200712251917403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8350"/>
            <a:ext cx="3995738" cy="481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59395" name="Picture 3" descr="200711421749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709613"/>
            <a:ext cx="7143750" cy="5438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Picture 2" descr="20071142110158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1533525"/>
            <a:ext cx="7143750" cy="532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Rectangle 3"/>
          <p:cNvSpPr/>
          <p:nvPr/>
        </p:nvSpPr>
        <p:spPr>
          <a:xfrm>
            <a:off x="2339975" y="620713"/>
            <a:ext cx="3024188" cy="5191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 eaLnBrk="1" hangingPunct="1"/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最底层</a:t>
            </a:r>
            <a:r>
              <a:rPr lang="en-US" altLang="zh-CN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-</a:t>
            </a:r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陶瓷环</a:t>
            </a:r>
            <a:endParaRPr lang="zh-CN" altLang="en-US" sz="2800" b="1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61443" name="Picture 3" descr="20071142111440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738" y="849313"/>
            <a:ext cx="6164262" cy="6008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4" name="Rectangle 4"/>
          <p:cNvSpPr/>
          <p:nvPr/>
        </p:nvSpPr>
        <p:spPr>
          <a:xfrm>
            <a:off x="395288" y="2103438"/>
            <a:ext cx="2089150" cy="2654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/>
            <a:r>
              <a:rPr lang="zh-CN" altLang="en-US" sz="2800" dirty="0">
                <a:solidFill>
                  <a:srgbClr val="000099"/>
                </a:solidFill>
                <a:latin typeface="Tahoma" panose="020B0604030504040204" pitchFamily="34" charset="0"/>
              </a:rPr>
              <a:t>下面</a:t>
            </a:r>
            <a:r>
              <a:rPr lang="en-US" altLang="zh-CN" sz="2800" dirty="0">
                <a:solidFill>
                  <a:srgbClr val="000099"/>
                </a:solidFill>
                <a:latin typeface="Tahoma" panose="020B0604030504040204" pitchFamily="34" charset="0"/>
              </a:rPr>
              <a:t>JBL</a:t>
            </a:r>
            <a:r>
              <a:rPr lang="zh-CN" altLang="en-US" sz="2800" dirty="0">
                <a:solidFill>
                  <a:srgbClr val="000099"/>
                </a:solidFill>
                <a:latin typeface="Tahoma" panose="020B0604030504040204" pitchFamily="34" charset="0"/>
              </a:rPr>
              <a:t>混和过滤纤维</a:t>
            </a:r>
            <a:r>
              <a:rPr lang="en-US" altLang="zh-CN" sz="2800" dirty="0">
                <a:solidFill>
                  <a:srgbClr val="000099"/>
                </a:solidFill>
                <a:latin typeface="Tahoma" panose="020B0604030504040204" pitchFamily="34" charset="0"/>
              </a:rPr>
              <a:t>(</a:t>
            </a:r>
            <a:r>
              <a:rPr lang="zh-CN" altLang="en-US" sz="2800" dirty="0">
                <a:solidFill>
                  <a:srgbClr val="000099"/>
                </a:solidFill>
                <a:latin typeface="Tahoma" panose="020B0604030504040204" pitchFamily="34" charset="0"/>
              </a:rPr>
              <a:t>可用一般白色滤绵代替</a:t>
            </a:r>
            <a:r>
              <a:rPr lang="en-US" altLang="zh-CN" sz="2800" dirty="0">
                <a:solidFill>
                  <a:srgbClr val="000099"/>
                </a:solidFill>
                <a:latin typeface="Tahoma" panose="020B0604030504040204" pitchFamily="34" charset="0"/>
              </a:rPr>
              <a:t>)+</a:t>
            </a:r>
            <a:r>
              <a:rPr lang="zh-CN" altLang="en-US" sz="2800" dirty="0">
                <a:solidFill>
                  <a:srgbClr val="000099"/>
                </a:solidFill>
                <a:latin typeface="Tahoma" panose="020B0604030504040204" pitchFamily="34" charset="0"/>
              </a:rPr>
              <a:t>原配黑色生化</a:t>
            </a:r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endParaRPr lang="zh-CN" altLang="en-US" sz="2800" b="1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/>
              <a:t>第二节、过滤器净化装置</a:t>
            </a:r>
            <a:endParaRPr lang="zh-CN" altLang="en-US" b="1" dirty="0"/>
          </a:p>
        </p:txBody>
      </p:sp>
      <p:sp>
        <p:nvSpPr>
          <p:cNvPr id="44035" name="Rectangle 3"/>
          <p:cNvSpPr>
            <a:spLocks noGrp="1" noRot="1"/>
          </p:cNvSpPr>
          <p:nvPr>
            <p:ph idx="1" hasCustomPrompt="1"/>
          </p:nvPr>
        </p:nvSpPr>
        <p:spPr>
          <a:xfrm>
            <a:off x="755650" y="2060575"/>
            <a:ext cx="7772400" cy="4114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b="1" dirty="0"/>
              <a:t>           </a:t>
            </a:r>
            <a:r>
              <a:rPr lang="zh-CN" altLang="en-US" sz="2400" b="1" dirty="0"/>
              <a:t>与自然环境相比，</a:t>
            </a:r>
            <a:r>
              <a:rPr lang="zh-CN" altLang="en-US" sz="2400" b="1" dirty="0">
                <a:hlinkClick r:id="rId1"/>
              </a:rPr>
              <a:t>水族箱</a:t>
            </a:r>
            <a:r>
              <a:rPr lang="zh-CN" altLang="en-US" sz="2400" b="1" dirty="0"/>
              <a:t>里鱼的密度很大，鱼的排泄物、食物残渣比较多，对水的污染严重，且废物越多，产生氨的就越多，水质恶化越快。这就需要用过滤来滤掉废物，控制这些有害的氨。当然定期适量换水也不失为一种较好的途径。 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62467" name="Picture 3" descr="2007114211153177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476250"/>
            <a:ext cx="7164387" cy="638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Rectangle 4"/>
          <p:cNvSpPr/>
          <p:nvPr/>
        </p:nvSpPr>
        <p:spPr>
          <a:xfrm>
            <a:off x="250825" y="2060575"/>
            <a:ext cx="1728788" cy="39401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中间层：下面喜瑞过滤纤维</a:t>
            </a:r>
            <a:r>
              <a:rPr lang="en-US" altLang="zh-CN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+</a:t>
            </a:r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玻璃环陶瓷环混和</a:t>
            </a:r>
            <a:endParaRPr lang="zh-CN" altLang="en-US" sz="2800" b="1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4000" dirty="0"/>
              <a:t>浸溢式</a:t>
            </a:r>
            <a:endParaRPr lang="zh-CN" altLang="en-US" sz="4000" dirty="0"/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788" y="2781300"/>
            <a:ext cx="7820025" cy="3455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优缺点</a:t>
            </a:r>
            <a:endParaRPr lang="zh-CN" altLang="en-US" dirty="0"/>
          </a:p>
        </p:txBody>
      </p:sp>
      <p:sp>
        <p:nvSpPr>
          <p:cNvPr id="64515" name="Rectangle 3"/>
          <p:cNvSpPr>
            <a:spLocks noGrp="1" noRot="1"/>
          </p:cNvSpPr>
          <p:nvPr>
            <p:ph idx="1" hasCustomPrompt="1"/>
          </p:nvPr>
        </p:nvSpPr>
        <p:spPr>
          <a:xfrm>
            <a:off x="649288" y="2290763"/>
            <a:ext cx="8070850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6600"/>
                </a:solidFill>
              </a:rPr>
              <a:t>优点：便于连接杀菌灯，冷却机等多种器材，不占水族箱的空间，滤槽较大，维护较方便。</a:t>
            </a:r>
            <a:endParaRPr lang="zh-CN" altLang="en-US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6600"/>
                </a:solidFill>
              </a:rPr>
              <a:t>缺点：较其他过滤器而言价格昂贵。</a:t>
            </a:r>
            <a:endParaRPr lang="zh-CN" altLang="en-US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6600"/>
                </a:solidFill>
              </a:rPr>
              <a:t>评估：适合多种水族箱。</a:t>
            </a:r>
            <a:endParaRPr lang="zh-CN" alt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538" name="Picture 2" descr="20070209155436Fc5qm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0"/>
            <a:ext cx="3779837" cy="302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9" name="Rectangle 3"/>
          <p:cNvSpPr>
            <a:spLocks noGrp="1" noRot="1"/>
          </p:cNvSpPr>
          <p:nvPr>
            <p:ph type="title"/>
          </p:nvPr>
        </p:nvSpPr>
        <p:spPr>
          <a:xfrm>
            <a:off x="-252412" y="617538"/>
            <a:ext cx="7793037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/>
              <a:t>（</a:t>
            </a:r>
            <a:r>
              <a:rPr lang="en-US" altLang="zh-CN" b="1" dirty="0"/>
              <a:t>4</a:t>
            </a:r>
            <a:r>
              <a:rPr lang="zh-CN" altLang="en-US" b="1" dirty="0"/>
              <a:t>）、内置式过滤器</a:t>
            </a:r>
            <a:endParaRPr lang="zh-CN" altLang="en-US" b="1" dirty="0"/>
          </a:p>
        </p:txBody>
      </p:sp>
      <p:sp>
        <p:nvSpPr>
          <p:cNvPr id="65540" name="Rectangle 4"/>
          <p:cNvSpPr>
            <a:spLocks noGrp="1" noRot="1"/>
          </p:cNvSpPr>
          <p:nvPr>
            <p:ph idx="1" hasCustomPrompt="1"/>
          </p:nvPr>
        </p:nvSpPr>
        <p:spPr>
          <a:xfrm>
            <a:off x="107950" y="2627313"/>
            <a:ext cx="6264275" cy="4114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2800" b="1" dirty="0"/>
              <a:t>过滤装置沉入水中，滤材浸泡在水中，，利用水泵将水抽吸入过滤器内，经滤材和硝化细菌过滤后返回鱼缸中。较利于有益菌的生长，噪声较小。物理过滤效果较差，比较适用于中小型水族箱。 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4000" b="1" dirty="0"/>
              <a:t>（</a:t>
            </a:r>
            <a:r>
              <a:rPr lang="en-US" altLang="zh-CN" sz="4000" b="1" dirty="0"/>
              <a:t>5</a:t>
            </a:r>
            <a:r>
              <a:rPr lang="zh-CN" altLang="en-US" sz="4000" b="1" dirty="0"/>
              <a:t>）、滴流式过滤器</a:t>
            </a:r>
            <a:endParaRPr lang="zh-CN" altLang="en-US" sz="4000" b="1" dirty="0"/>
          </a:p>
        </p:txBody>
      </p:sp>
      <p:sp>
        <p:nvSpPr>
          <p:cNvPr id="66563" name="Rectangle 3"/>
          <p:cNvSpPr>
            <a:spLocks noGrp="1" noRot="1"/>
          </p:cNvSpPr>
          <p:nvPr>
            <p:ph idx="1" hasCustomPrompt="1"/>
          </p:nvPr>
        </p:nvSpPr>
        <p:spPr>
          <a:xfrm>
            <a:off x="574675" y="2290763"/>
            <a:ext cx="8069263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chemeClr val="bg2"/>
                </a:solidFill>
              </a:rPr>
              <a:t>          </a:t>
            </a:r>
            <a:r>
              <a:rPr lang="zh-CN" altLang="en-US" sz="2000" b="1" dirty="0">
                <a:solidFill>
                  <a:schemeClr val="tx2"/>
                </a:solidFill>
              </a:rPr>
              <a:t>水族箱的水流到下面的过滤槽中。过滤材料由上至下依次为：</a:t>
            </a:r>
            <a:r>
              <a:rPr lang="zh-CN" altLang="en-US" sz="2000" b="1" dirty="0">
                <a:solidFill>
                  <a:schemeClr val="accent2"/>
                </a:solidFill>
              </a:rPr>
              <a:t>过滤棉</a:t>
            </a:r>
            <a:r>
              <a:rPr lang="zh-CN" altLang="en-US" sz="2000" b="1" dirty="0">
                <a:solidFill>
                  <a:schemeClr val="tx2"/>
                </a:solidFill>
              </a:rPr>
              <a:t>→</a:t>
            </a:r>
            <a:r>
              <a:rPr lang="zh-CN" altLang="en-US" sz="2000" b="1" dirty="0">
                <a:solidFill>
                  <a:schemeClr val="hlink"/>
                </a:solidFill>
              </a:rPr>
              <a:t>生化球（或生物石）</a:t>
            </a:r>
            <a:r>
              <a:rPr lang="zh-CN" altLang="en-US" sz="2000" b="1" dirty="0">
                <a:solidFill>
                  <a:schemeClr val="tx2"/>
                </a:solidFill>
              </a:rPr>
              <a:t>→</a:t>
            </a:r>
            <a:r>
              <a:rPr lang="zh-CN" altLang="en-US" sz="2000" b="1" dirty="0">
                <a:solidFill>
                  <a:srgbClr val="000099"/>
                </a:solidFill>
              </a:rPr>
              <a:t>砂（陶瓷珠）</a:t>
            </a:r>
            <a:r>
              <a:rPr lang="zh-CN" altLang="en-US" sz="2000" b="1" dirty="0">
                <a:solidFill>
                  <a:schemeClr val="tx2"/>
                </a:solidFill>
              </a:rPr>
              <a:t>→净水贮藏箱（可放臭氧、紫外杀菌灯、蛋白分离器等）→小袋活性炭（可随时取放）。</a:t>
            </a:r>
            <a:endParaRPr lang="zh-CN" altLang="en-US" sz="20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2"/>
                </a:solidFill>
              </a:rPr>
              <a:t>           滴流式过滤器多层多途径（物理、生化、化学）过滤，过滤效果好，在海水水族箱的过滤系统中广泛使用。  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67587" name="Picture 3" descr="200711262021498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898650"/>
            <a:ext cx="6767513" cy="495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4000" b="1" dirty="0"/>
              <a:t>（</a:t>
            </a:r>
            <a:r>
              <a:rPr lang="en-US" altLang="zh-CN" sz="4000" b="1" dirty="0"/>
              <a:t>6</a:t>
            </a:r>
            <a:r>
              <a:rPr lang="zh-CN" altLang="en-US" sz="4000" b="1" dirty="0"/>
              <a:t>）、混合式</a:t>
            </a:r>
            <a:endParaRPr lang="zh-CN" altLang="en-US" sz="4000" b="1" dirty="0"/>
          </a:p>
        </p:txBody>
      </p:sp>
      <p:sp>
        <p:nvSpPr>
          <p:cNvPr id="68611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2800" b="1" dirty="0"/>
              <a:t>          </a:t>
            </a:r>
            <a:r>
              <a:rPr lang="zh-CN" altLang="en-US" sz="2800" b="1" dirty="0"/>
              <a:t>将不同过滤进化方式组合起来使用，如内置外置结合，顶置底置结合等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4000" b="1" dirty="0"/>
              <a:t>（</a:t>
            </a:r>
            <a:r>
              <a:rPr lang="en-US" altLang="zh-CN" sz="4000" b="1" dirty="0"/>
              <a:t>7</a:t>
            </a:r>
            <a:r>
              <a:rPr lang="zh-CN" altLang="en-US" sz="4000" b="1" dirty="0"/>
              <a:t>）、蛋白质分离器</a:t>
            </a:r>
            <a:endParaRPr lang="zh-CN" altLang="en-US" sz="4000" b="1" dirty="0"/>
          </a:p>
        </p:txBody>
      </p:sp>
      <p:sp>
        <p:nvSpPr>
          <p:cNvPr id="69635" name="Rectangle 3"/>
          <p:cNvSpPr>
            <a:spLocks noGrp="1" noRot="1"/>
          </p:cNvSpPr>
          <p:nvPr>
            <p:ph idx="1" hasCustomPrompt="1"/>
          </p:nvPr>
        </p:nvSpPr>
        <p:spPr>
          <a:xfrm>
            <a:off x="574675" y="2290763"/>
            <a:ext cx="8069263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b="1" dirty="0"/>
              <a:t>         </a:t>
            </a:r>
            <a:r>
              <a:rPr lang="zh-CN" altLang="en-US" sz="2400" b="1" dirty="0"/>
              <a:t>又称为蛋白质除沫器、蛋白质脱除器、蛋白质分馏器、泡沫分馏器等。</a:t>
            </a:r>
            <a:r>
              <a:rPr lang="zh-CN" altLang="en-US" sz="2400" b="1" dirty="0">
                <a:solidFill>
                  <a:schemeClr val="hlink"/>
                </a:solidFill>
              </a:rPr>
              <a:t>能够有效脱除养殖污水中悬浮的胶体、纤维素、蛋白质、残饵和粪便等有机物。</a:t>
            </a:r>
            <a:r>
              <a:rPr lang="zh-CN" altLang="en-US" sz="2400" b="1" dirty="0">
                <a:solidFill>
                  <a:srgbClr val="000099"/>
                </a:solidFill>
              </a:rPr>
              <a:t>甚至在脱除的物质中还包括氨化物、铜和锌等金属类、油脂、碳水化合物、磷酸盐、碘、脂肪酸和苯酚</a:t>
            </a:r>
            <a:r>
              <a:rPr lang="zh-CN" altLang="en-US" sz="2400" b="1" dirty="0"/>
              <a:t>，是海水养殖循环系统中不可缺少的重要组成部分。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/>
              <a:t>原理</a:t>
            </a:r>
            <a:endParaRPr lang="zh-CN" altLang="en-US" b="1" dirty="0"/>
          </a:p>
        </p:txBody>
      </p:sp>
      <p:sp>
        <p:nvSpPr>
          <p:cNvPr id="70659" name="Rectangle 3"/>
          <p:cNvSpPr>
            <a:spLocks noGrp="1" noRot="1"/>
          </p:cNvSpPr>
          <p:nvPr>
            <p:ph idx="1" hasCustomPrompt="1"/>
          </p:nvPr>
        </p:nvSpPr>
        <p:spPr>
          <a:xfrm>
            <a:off x="323850" y="1989138"/>
            <a:ext cx="8424863" cy="4114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0099"/>
                </a:solidFill>
              </a:rPr>
              <a:t>原理很简单，利用气泡的表面张力来分离水中的蛋白质。</a:t>
            </a:r>
            <a:r>
              <a:rPr lang="zh-CN" altLang="en-US" sz="2400" b="1" dirty="0"/>
              <a:t>它能在有机物分解成有毒废物前将其分离，减轻了生化系统的负担；</a:t>
            </a:r>
            <a:r>
              <a:rPr lang="zh-CN" altLang="en-US" sz="2400" dirty="0"/>
              <a:t> </a:t>
            </a:r>
            <a:endParaRPr lang="zh-CN" altLang="en-US" sz="2400" b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0099"/>
                </a:solidFill>
              </a:rPr>
              <a:t>目前的蛋白质分离器有三种：逆流式、压力式和气举式（已基本淘汰）。</a:t>
            </a:r>
            <a:endParaRPr lang="zh-CN" altLang="en-US" sz="2400" b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0099"/>
                </a:solidFill>
              </a:rPr>
              <a:t>理论上蛋白质分离器能分离水中</a:t>
            </a:r>
            <a:r>
              <a:rPr lang="en-US" altLang="zh-CN" sz="2400" b="1" dirty="0">
                <a:solidFill>
                  <a:srgbClr val="000099"/>
                </a:solidFill>
              </a:rPr>
              <a:t>80%</a:t>
            </a:r>
            <a:r>
              <a:rPr lang="zh-CN" altLang="en-US" sz="2400" b="1" dirty="0">
                <a:solidFill>
                  <a:srgbClr val="000099"/>
                </a:solidFill>
              </a:rPr>
              <a:t>的蛋白质，但实际工作能力只能分离水中</a:t>
            </a:r>
            <a:r>
              <a:rPr lang="en-US" altLang="zh-CN" sz="2400" b="1" dirty="0">
                <a:solidFill>
                  <a:srgbClr val="000099"/>
                </a:solidFill>
              </a:rPr>
              <a:t>30-50%</a:t>
            </a:r>
            <a:r>
              <a:rPr lang="zh-CN" altLang="en-US" sz="2400" b="1" dirty="0">
                <a:solidFill>
                  <a:srgbClr val="000099"/>
                </a:solidFill>
              </a:rPr>
              <a:t>的蛋白质废物。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Text Box 2"/>
          <p:cNvSpPr txBox="1"/>
          <p:nvPr/>
        </p:nvSpPr>
        <p:spPr>
          <a:xfrm>
            <a:off x="4284663" y="5661025"/>
            <a:ext cx="1371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</a:rPr>
              <a:t>出水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71683" name="Text Box 3"/>
          <p:cNvSpPr txBox="1"/>
          <p:nvPr/>
        </p:nvSpPr>
        <p:spPr>
          <a:xfrm>
            <a:off x="7543800" y="480060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</a:rPr>
              <a:t>散气设备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grpSp>
        <p:nvGrpSpPr>
          <p:cNvPr id="71684" name="Group 4"/>
          <p:cNvGrpSpPr/>
          <p:nvPr/>
        </p:nvGrpSpPr>
        <p:grpSpPr>
          <a:xfrm>
            <a:off x="4130675" y="685800"/>
            <a:ext cx="5410200" cy="4892675"/>
            <a:chOff x="2256" y="432"/>
            <a:chExt cx="3408" cy="3082"/>
          </a:xfrm>
        </p:grpSpPr>
        <p:sp>
          <p:nvSpPr>
            <p:cNvPr id="71688" name="Line 5"/>
            <p:cNvSpPr/>
            <p:nvPr/>
          </p:nvSpPr>
          <p:spPr>
            <a:xfrm>
              <a:off x="3024" y="912"/>
              <a:ext cx="0" cy="2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689" name="Line 6"/>
            <p:cNvSpPr/>
            <p:nvPr/>
          </p:nvSpPr>
          <p:spPr>
            <a:xfrm>
              <a:off x="4443" y="909"/>
              <a:ext cx="0" cy="2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690" name="Line 7"/>
            <p:cNvSpPr/>
            <p:nvPr/>
          </p:nvSpPr>
          <p:spPr>
            <a:xfrm>
              <a:off x="2976" y="3456"/>
              <a:ext cx="16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691" name="Line 8"/>
            <p:cNvSpPr/>
            <p:nvPr/>
          </p:nvSpPr>
          <p:spPr>
            <a:xfrm>
              <a:off x="4437" y="3312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692" name="Line 9"/>
            <p:cNvSpPr/>
            <p:nvPr/>
          </p:nvSpPr>
          <p:spPr>
            <a:xfrm flipH="1">
              <a:off x="2640" y="3312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693" name="Line 10"/>
            <p:cNvSpPr/>
            <p:nvPr/>
          </p:nvSpPr>
          <p:spPr>
            <a:xfrm flipH="1">
              <a:off x="2640" y="3456"/>
              <a:ext cx="3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694" name="Line 11"/>
            <p:cNvSpPr/>
            <p:nvPr/>
          </p:nvSpPr>
          <p:spPr>
            <a:xfrm flipV="1">
              <a:off x="3024" y="480"/>
              <a:ext cx="528" cy="43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695" name="Oval 12"/>
            <p:cNvSpPr/>
            <p:nvPr/>
          </p:nvSpPr>
          <p:spPr>
            <a:xfrm>
              <a:off x="3555" y="432"/>
              <a:ext cx="384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696" name="Line 13"/>
            <p:cNvSpPr/>
            <p:nvPr/>
          </p:nvSpPr>
          <p:spPr>
            <a:xfrm>
              <a:off x="3936" y="480"/>
              <a:ext cx="528" cy="43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697" name="Line 14"/>
            <p:cNvSpPr/>
            <p:nvPr/>
          </p:nvSpPr>
          <p:spPr>
            <a:xfrm>
              <a:off x="3648" y="816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698" name="Line 15"/>
            <p:cNvSpPr/>
            <p:nvPr/>
          </p:nvSpPr>
          <p:spPr>
            <a:xfrm>
              <a:off x="3861" y="822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699" name="Line 16"/>
            <p:cNvSpPr/>
            <p:nvPr/>
          </p:nvSpPr>
          <p:spPr>
            <a:xfrm flipH="1">
              <a:off x="3024" y="1104"/>
              <a:ext cx="6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00" name="Line 17"/>
            <p:cNvSpPr/>
            <p:nvPr/>
          </p:nvSpPr>
          <p:spPr>
            <a:xfrm>
              <a:off x="3840" y="1104"/>
              <a:ext cx="5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01" name="Line 18"/>
            <p:cNvSpPr/>
            <p:nvPr/>
          </p:nvSpPr>
          <p:spPr>
            <a:xfrm>
              <a:off x="4320" y="1680"/>
              <a:ext cx="3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02" name="Line 19"/>
            <p:cNvSpPr/>
            <p:nvPr/>
          </p:nvSpPr>
          <p:spPr>
            <a:xfrm>
              <a:off x="4335" y="1803"/>
              <a:ext cx="3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03" name="Rectangle 20"/>
            <p:cNvSpPr/>
            <p:nvPr/>
          </p:nvSpPr>
          <p:spPr>
            <a:xfrm>
              <a:off x="3024" y="1488"/>
              <a:ext cx="1440" cy="15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04" name="Oval 21"/>
            <p:cNvSpPr/>
            <p:nvPr/>
          </p:nvSpPr>
          <p:spPr>
            <a:xfrm>
              <a:off x="3072" y="115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05" name="Oval 22"/>
            <p:cNvSpPr/>
            <p:nvPr/>
          </p:nvSpPr>
          <p:spPr>
            <a:xfrm>
              <a:off x="3360" y="139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06" name="Oval 23"/>
            <p:cNvSpPr/>
            <p:nvPr/>
          </p:nvSpPr>
          <p:spPr>
            <a:xfrm>
              <a:off x="3456" y="1296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07" name="Oval 24"/>
            <p:cNvSpPr/>
            <p:nvPr/>
          </p:nvSpPr>
          <p:spPr>
            <a:xfrm>
              <a:off x="3648" y="2160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08" name="Oval 25"/>
            <p:cNvSpPr/>
            <p:nvPr/>
          </p:nvSpPr>
          <p:spPr>
            <a:xfrm>
              <a:off x="3552" y="2304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09" name="Oval 26"/>
            <p:cNvSpPr/>
            <p:nvPr/>
          </p:nvSpPr>
          <p:spPr>
            <a:xfrm>
              <a:off x="3696" y="1344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10" name="Oval 27"/>
            <p:cNvSpPr/>
            <p:nvPr/>
          </p:nvSpPr>
          <p:spPr>
            <a:xfrm>
              <a:off x="3936" y="262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11" name="Oval 28"/>
            <p:cNvSpPr/>
            <p:nvPr/>
          </p:nvSpPr>
          <p:spPr>
            <a:xfrm>
              <a:off x="4032" y="1440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12" name="Oval 29"/>
            <p:cNvSpPr/>
            <p:nvPr/>
          </p:nvSpPr>
          <p:spPr>
            <a:xfrm>
              <a:off x="4128" y="2877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13" name="Oval 30"/>
            <p:cNvSpPr/>
            <p:nvPr/>
          </p:nvSpPr>
          <p:spPr>
            <a:xfrm>
              <a:off x="3414" y="163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14" name="Oval 31"/>
            <p:cNvSpPr/>
            <p:nvPr/>
          </p:nvSpPr>
          <p:spPr>
            <a:xfrm>
              <a:off x="3519" y="259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15" name="Oval 32"/>
            <p:cNvSpPr/>
            <p:nvPr/>
          </p:nvSpPr>
          <p:spPr>
            <a:xfrm>
              <a:off x="3426" y="1824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16" name="Oval 33"/>
            <p:cNvSpPr/>
            <p:nvPr/>
          </p:nvSpPr>
          <p:spPr>
            <a:xfrm>
              <a:off x="3936" y="283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17" name="Oval 34"/>
            <p:cNvSpPr/>
            <p:nvPr/>
          </p:nvSpPr>
          <p:spPr>
            <a:xfrm>
              <a:off x="4176" y="2496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18" name="Oval 35"/>
            <p:cNvSpPr/>
            <p:nvPr/>
          </p:nvSpPr>
          <p:spPr>
            <a:xfrm>
              <a:off x="3744" y="235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19" name="Oval 36"/>
            <p:cNvSpPr/>
            <p:nvPr/>
          </p:nvSpPr>
          <p:spPr>
            <a:xfrm>
              <a:off x="3840" y="1536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20" name="Oval 37"/>
            <p:cNvSpPr/>
            <p:nvPr/>
          </p:nvSpPr>
          <p:spPr>
            <a:xfrm>
              <a:off x="3936" y="163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21" name="Oval 38"/>
            <p:cNvSpPr/>
            <p:nvPr/>
          </p:nvSpPr>
          <p:spPr>
            <a:xfrm>
              <a:off x="4032" y="211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22" name="Oval 39"/>
            <p:cNvSpPr/>
            <p:nvPr/>
          </p:nvSpPr>
          <p:spPr>
            <a:xfrm>
              <a:off x="3696" y="283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23" name="Oval 40"/>
            <p:cNvSpPr/>
            <p:nvPr/>
          </p:nvSpPr>
          <p:spPr>
            <a:xfrm>
              <a:off x="3756" y="1920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24" name="Oval 41"/>
            <p:cNvSpPr/>
            <p:nvPr/>
          </p:nvSpPr>
          <p:spPr>
            <a:xfrm>
              <a:off x="3408" y="2784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25" name="Oval 42"/>
            <p:cNvSpPr/>
            <p:nvPr/>
          </p:nvSpPr>
          <p:spPr>
            <a:xfrm>
              <a:off x="3792" y="960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26" name="Oval 43"/>
            <p:cNvSpPr/>
            <p:nvPr/>
          </p:nvSpPr>
          <p:spPr>
            <a:xfrm>
              <a:off x="3888" y="1200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27" name="Oval 44"/>
            <p:cNvSpPr/>
            <p:nvPr/>
          </p:nvSpPr>
          <p:spPr>
            <a:xfrm>
              <a:off x="3600" y="163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28" name="Oval 45"/>
            <p:cNvSpPr/>
            <p:nvPr/>
          </p:nvSpPr>
          <p:spPr>
            <a:xfrm>
              <a:off x="4080" y="1728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29" name="Oval 46"/>
            <p:cNvSpPr/>
            <p:nvPr/>
          </p:nvSpPr>
          <p:spPr>
            <a:xfrm>
              <a:off x="4176" y="1824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30" name="Oval 47"/>
            <p:cNvSpPr/>
            <p:nvPr/>
          </p:nvSpPr>
          <p:spPr>
            <a:xfrm>
              <a:off x="4272" y="2160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31" name="Oval 48"/>
            <p:cNvSpPr/>
            <p:nvPr/>
          </p:nvSpPr>
          <p:spPr>
            <a:xfrm>
              <a:off x="4368" y="1296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32" name="Oval 49"/>
            <p:cNvSpPr/>
            <p:nvPr/>
          </p:nvSpPr>
          <p:spPr>
            <a:xfrm>
              <a:off x="3984" y="1296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33" name="Oval 50"/>
            <p:cNvSpPr/>
            <p:nvPr/>
          </p:nvSpPr>
          <p:spPr>
            <a:xfrm>
              <a:off x="4080" y="139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34" name="Oval 51"/>
            <p:cNvSpPr/>
            <p:nvPr/>
          </p:nvSpPr>
          <p:spPr>
            <a:xfrm>
              <a:off x="4176" y="1488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35" name="Oval 52"/>
            <p:cNvSpPr/>
            <p:nvPr/>
          </p:nvSpPr>
          <p:spPr>
            <a:xfrm>
              <a:off x="4272" y="1584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36" name="Oval 53"/>
            <p:cNvSpPr/>
            <p:nvPr/>
          </p:nvSpPr>
          <p:spPr>
            <a:xfrm>
              <a:off x="4368" y="1680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37" name="Oval 54"/>
            <p:cNvSpPr/>
            <p:nvPr/>
          </p:nvSpPr>
          <p:spPr>
            <a:xfrm>
              <a:off x="4080" y="1200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38" name="Oval 55"/>
            <p:cNvSpPr/>
            <p:nvPr/>
          </p:nvSpPr>
          <p:spPr>
            <a:xfrm>
              <a:off x="3792" y="768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39" name="Oval 56"/>
            <p:cNvSpPr/>
            <p:nvPr/>
          </p:nvSpPr>
          <p:spPr>
            <a:xfrm>
              <a:off x="3696" y="960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40" name="Oval 57"/>
            <p:cNvSpPr/>
            <p:nvPr/>
          </p:nvSpPr>
          <p:spPr>
            <a:xfrm>
              <a:off x="3744" y="67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41" name="Oval 58"/>
            <p:cNvSpPr/>
            <p:nvPr/>
          </p:nvSpPr>
          <p:spPr>
            <a:xfrm>
              <a:off x="3648" y="115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42" name="Oval 59"/>
            <p:cNvSpPr/>
            <p:nvPr/>
          </p:nvSpPr>
          <p:spPr>
            <a:xfrm>
              <a:off x="3744" y="1248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43" name="Oval 60"/>
            <p:cNvSpPr/>
            <p:nvPr/>
          </p:nvSpPr>
          <p:spPr>
            <a:xfrm>
              <a:off x="3744" y="1104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44" name="Oval 61"/>
            <p:cNvSpPr/>
            <p:nvPr/>
          </p:nvSpPr>
          <p:spPr>
            <a:xfrm>
              <a:off x="3936" y="115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45" name="Oval 62"/>
            <p:cNvSpPr/>
            <p:nvPr/>
          </p:nvSpPr>
          <p:spPr>
            <a:xfrm>
              <a:off x="4032" y="1536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46" name="Oval 63"/>
            <p:cNvSpPr/>
            <p:nvPr/>
          </p:nvSpPr>
          <p:spPr>
            <a:xfrm>
              <a:off x="4128" y="163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47" name="Oval 64"/>
            <p:cNvSpPr/>
            <p:nvPr/>
          </p:nvSpPr>
          <p:spPr>
            <a:xfrm>
              <a:off x="3168" y="1344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48" name="Oval 65"/>
            <p:cNvSpPr/>
            <p:nvPr/>
          </p:nvSpPr>
          <p:spPr>
            <a:xfrm>
              <a:off x="3264" y="1104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49" name="Oval 66"/>
            <p:cNvSpPr/>
            <p:nvPr/>
          </p:nvSpPr>
          <p:spPr>
            <a:xfrm>
              <a:off x="3360" y="1200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50" name="Oval 67"/>
            <p:cNvSpPr/>
            <p:nvPr/>
          </p:nvSpPr>
          <p:spPr>
            <a:xfrm>
              <a:off x="3552" y="139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51" name="Oval 68"/>
            <p:cNvSpPr/>
            <p:nvPr/>
          </p:nvSpPr>
          <p:spPr>
            <a:xfrm>
              <a:off x="3696" y="816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52" name="Oval 69"/>
            <p:cNvSpPr/>
            <p:nvPr/>
          </p:nvSpPr>
          <p:spPr>
            <a:xfrm>
              <a:off x="3744" y="1584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53" name="Oval 70"/>
            <p:cNvSpPr/>
            <p:nvPr/>
          </p:nvSpPr>
          <p:spPr>
            <a:xfrm>
              <a:off x="3840" y="1680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54" name="Oval 71"/>
            <p:cNvSpPr/>
            <p:nvPr/>
          </p:nvSpPr>
          <p:spPr>
            <a:xfrm>
              <a:off x="3936" y="1776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55" name="Oval 72"/>
            <p:cNvSpPr/>
            <p:nvPr/>
          </p:nvSpPr>
          <p:spPr>
            <a:xfrm>
              <a:off x="4032" y="1872"/>
              <a:ext cx="48" cy="4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56" name="Line 73"/>
            <p:cNvSpPr/>
            <p:nvPr/>
          </p:nvSpPr>
          <p:spPr>
            <a:xfrm>
              <a:off x="4224" y="912"/>
              <a:ext cx="4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57" name="Line 74"/>
            <p:cNvSpPr/>
            <p:nvPr/>
          </p:nvSpPr>
          <p:spPr>
            <a:xfrm>
              <a:off x="4221" y="1008"/>
              <a:ext cx="4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58" name="Line 75"/>
            <p:cNvSpPr/>
            <p:nvPr/>
          </p:nvSpPr>
          <p:spPr>
            <a:xfrm flipH="1">
              <a:off x="4176" y="3360"/>
              <a:ext cx="76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1759" name="Text Box 76"/>
            <p:cNvSpPr txBox="1"/>
            <p:nvPr/>
          </p:nvSpPr>
          <p:spPr>
            <a:xfrm>
              <a:off x="4992" y="3264"/>
              <a:ext cx="6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</a:rPr>
                <a:t>进气</a:t>
              </a:r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1760" name="Line 77"/>
            <p:cNvSpPr/>
            <p:nvPr/>
          </p:nvSpPr>
          <p:spPr>
            <a:xfrm flipH="1">
              <a:off x="2256" y="3408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1761" name="Rectangle 78"/>
            <p:cNvSpPr/>
            <p:nvPr/>
          </p:nvSpPr>
          <p:spPr>
            <a:xfrm>
              <a:off x="3072" y="3072"/>
              <a:ext cx="1344" cy="96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62" name="Line 79"/>
            <p:cNvSpPr/>
            <p:nvPr/>
          </p:nvSpPr>
          <p:spPr>
            <a:xfrm flipV="1">
              <a:off x="4176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1763" name="Line 80"/>
            <p:cNvSpPr/>
            <p:nvPr/>
          </p:nvSpPr>
          <p:spPr>
            <a:xfrm>
              <a:off x="3882" y="3108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64" name="Line 81"/>
            <p:cNvSpPr/>
            <p:nvPr/>
          </p:nvSpPr>
          <p:spPr>
            <a:xfrm flipV="1">
              <a:off x="3360" y="292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1765" name="Line 82"/>
            <p:cNvSpPr/>
            <p:nvPr/>
          </p:nvSpPr>
          <p:spPr>
            <a:xfrm flipV="1">
              <a:off x="3744" y="292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1766" name="Line 83"/>
            <p:cNvSpPr/>
            <p:nvPr/>
          </p:nvSpPr>
          <p:spPr>
            <a:xfrm flipV="1">
              <a:off x="4176" y="2880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1767" name="Line 84"/>
            <p:cNvSpPr/>
            <p:nvPr/>
          </p:nvSpPr>
          <p:spPr>
            <a:xfrm flipH="1">
              <a:off x="4320" y="1728"/>
              <a:ext cx="5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71685" name="Text Box 85"/>
          <p:cNvSpPr txBox="1"/>
          <p:nvPr/>
        </p:nvSpPr>
        <p:spPr>
          <a:xfrm>
            <a:off x="8243888" y="2492375"/>
            <a:ext cx="6111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</a:rPr>
              <a:t>进水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71686" name="Rectangle 86"/>
          <p:cNvSpPr>
            <a:spLocks noGrp="1" noRot="1"/>
          </p:cNvSpPr>
          <p:nvPr>
            <p:ph type="title"/>
          </p:nvPr>
        </p:nvSpPr>
        <p:spPr>
          <a:xfrm>
            <a:off x="250825" y="404813"/>
            <a:ext cx="4427538" cy="404812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_x000B__x000C_"/>
              </a:rPr>
              <a:t>蛋白分离器</a:t>
            </a:r>
            <a:endParaRPr lang="zh-CN" altLang="en-US" dirty="0"/>
          </a:p>
        </p:txBody>
      </p:sp>
      <p:pic>
        <p:nvPicPr>
          <p:cNvPr id="71687" name="Picture 87" descr="1552014fxf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338"/>
            <a:ext cx="3979863" cy="530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4000" b="1" dirty="0"/>
              <a:t>一、分类</a:t>
            </a:r>
            <a:endParaRPr lang="zh-CN" altLang="en-US" sz="4000" b="1" dirty="0"/>
          </a:p>
        </p:txBody>
      </p:sp>
      <p:sp>
        <p:nvSpPr>
          <p:cNvPr id="45059" name="Rectangle 3"/>
          <p:cNvSpPr>
            <a:spLocks noGrp="1" noRot="1"/>
          </p:cNvSpPr>
          <p:nvPr>
            <p:ph idx="1" hasCustomPrompt="1"/>
          </p:nvPr>
        </p:nvSpPr>
        <p:spPr>
          <a:xfrm>
            <a:off x="574675" y="2290763"/>
            <a:ext cx="8069263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006600"/>
                </a:solidFill>
              </a:rPr>
              <a:t>1</a:t>
            </a:r>
            <a:r>
              <a:rPr lang="zh-CN" altLang="en-US" sz="2400" b="1" dirty="0">
                <a:solidFill>
                  <a:srgbClr val="006600"/>
                </a:solidFill>
              </a:rPr>
              <a:t>、依过滤的作用分为：物理过滤器、化学过滤器、             </a:t>
            </a:r>
            <a:endParaRPr lang="zh-CN" altLang="en-US" sz="2400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6600"/>
                </a:solidFill>
              </a:rPr>
              <a:t>                             生物过滤器</a:t>
            </a:r>
            <a:endParaRPr lang="zh-CN" altLang="en-US" sz="2400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6600"/>
                </a:solidFill>
              </a:rPr>
              <a:t>（</a:t>
            </a:r>
            <a:r>
              <a:rPr lang="en-US" altLang="zh-CN" sz="2400" b="1" dirty="0">
                <a:solidFill>
                  <a:srgbClr val="006600"/>
                </a:solidFill>
              </a:rPr>
              <a:t>1</a:t>
            </a:r>
            <a:r>
              <a:rPr lang="zh-CN" altLang="en-US" sz="2400" b="1" dirty="0">
                <a:solidFill>
                  <a:srgbClr val="006600"/>
                </a:solidFill>
              </a:rPr>
              <a:t>）、物理过滤。物理过滤就是用</a:t>
            </a:r>
            <a:r>
              <a:rPr lang="zh-CN" altLang="en-US" sz="2400" b="1" dirty="0">
                <a:solidFill>
                  <a:srgbClr val="006600"/>
                </a:solidFill>
                <a:hlinkClick r:id="rId1"/>
              </a:rPr>
              <a:t>过滤器</a:t>
            </a:r>
            <a:r>
              <a:rPr lang="zh-CN" altLang="en-US" sz="2400" b="1" dirty="0">
                <a:solidFill>
                  <a:srgbClr val="006600"/>
                </a:solidFill>
              </a:rPr>
              <a:t>材滤掉水族箱中体积较大的有机废物，如粪便、残饵，从而在污染物尚未分解前消除污染，使水清澈透明，避免造成更大的危害。</a:t>
            </a:r>
            <a:endParaRPr lang="zh-CN" altLang="en-US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3600" b="1" dirty="0"/>
              <a:t>（</a:t>
            </a:r>
            <a:r>
              <a:rPr lang="en-US" altLang="zh-CN" sz="3600" b="1" dirty="0"/>
              <a:t>8</a:t>
            </a:r>
            <a:r>
              <a:rPr lang="zh-CN" altLang="en-US" sz="3600" b="1" dirty="0"/>
              <a:t>）、超级虑可达海绵过滤器</a:t>
            </a:r>
            <a:endParaRPr lang="zh-CN" altLang="en-US" sz="3600" b="1" dirty="0"/>
          </a:p>
        </p:txBody>
      </p:sp>
      <p:pic>
        <p:nvPicPr>
          <p:cNvPr id="72707" name="Picture 3" descr="154136szmm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0"/>
            <a:ext cx="152400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Picture 4" descr="154136c4l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00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Picture 5" descr="154136aj8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13" y="1746250"/>
            <a:ext cx="2516187" cy="511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Picture 6" descr="20080316_780b03c4f6315db24f544iY4QHEBuXAJ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6975"/>
            <a:ext cx="6516688" cy="384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4000" b="1" dirty="0"/>
              <a:t>也可自己制作</a:t>
            </a:r>
            <a:endParaRPr lang="zh-CN" altLang="en-US" sz="4000" b="1" dirty="0"/>
          </a:p>
        </p:txBody>
      </p:sp>
      <p:pic>
        <p:nvPicPr>
          <p:cNvPr id="73731" name="Picture 3" descr="200607191442497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11350"/>
            <a:ext cx="3059113" cy="226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2" name="Picture 4" descr="200607191442498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63" y="1916113"/>
            <a:ext cx="3025775" cy="227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3" name="Picture 5" descr="200607191442498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28575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Picture 6" descr="200607191442493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75" y="4533900"/>
            <a:ext cx="2857500" cy="232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Picture 7" descr="200607191442497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1916113"/>
            <a:ext cx="2857500" cy="4941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74755" name="Rectangle 3"/>
          <p:cNvSpPr>
            <a:spLocks noGrp="1" noRot="1"/>
          </p:cNvSpPr>
          <p:nvPr>
            <p:ph idx="1" hasCustomPrompt="1"/>
          </p:nvPr>
        </p:nvSpPr>
        <p:spPr>
          <a:xfrm>
            <a:off x="649288" y="2290763"/>
            <a:ext cx="8070850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/>
              <a:t>          </a:t>
            </a:r>
            <a:r>
              <a:rPr lang="zh-CN" altLang="en-US" sz="2800" b="1" dirty="0"/>
              <a:t>在海绵过滤器中，海绵（生化棉）既起到滤除水质中细微有机物的机械式过滤效能，同时，海绵（生化棉）的多孔隙特性也是作为培养水质处理细菌的菌床，进一步达到</a:t>
            </a:r>
            <a:r>
              <a:rPr lang="zh-CN" altLang="en-US" sz="2800" b="1" u="sng" dirty="0">
                <a:hlinkClick r:id="rId1"/>
              </a:rPr>
              <a:t>生物过滤</a:t>
            </a:r>
            <a:r>
              <a:rPr lang="zh-CN" altLang="en-US" sz="2800" b="1" dirty="0"/>
              <a:t>的效能。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Rectangle 2"/>
          <p:cNvSpPr>
            <a:spLocks noGrp="1" noRot="1"/>
          </p:cNvSpPr>
          <p:nvPr>
            <p:ph type="title"/>
          </p:nvPr>
        </p:nvSpPr>
        <p:spPr>
          <a:xfrm>
            <a:off x="350838" y="622300"/>
            <a:ext cx="4333875" cy="10810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二、过滤材料</a:t>
            </a:r>
            <a:endParaRPr lang="zh-CN" altLang="en-US" dirty="0"/>
          </a:p>
        </p:txBody>
      </p:sp>
      <p:sp>
        <p:nvSpPr>
          <p:cNvPr id="75779" name="Rectangle 3"/>
          <p:cNvSpPr/>
          <p:nvPr/>
        </p:nvSpPr>
        <p:spPr>
          <a:xfrm>
            <a:off x="179388" y="1484313"/>
            <a:ext cx="3311525" cy="46529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50000"/>
              </a:lnSpc>
              <a:buNone/>
            </a:pPr>
            <a:r>
              <a:rPr lang="en-US" altLang="zh-CN" sz="2800" b="1" dirty="0"/>
              <a:t>    1</a:t>
            </a:r>
            <a:r>
              <a:rPr lang="zh-CN" altLang="en-US" sz="2800" b="1" dirty="0"/>
              <a:t>、过滤棉：过滤较大体积的杂质。属人工合成材料，耐用、不易腐烂、便于清洗。</a:t>
            </a:r>
            <a:endParaRPr lang="zh-CN" altLang="en-US" sz="2800" b="1" dirty="0"/>
          </a:p>
        </p:txBody>
      </p:sp>
      <p:pic>
        <p:nvPicPr>
          <p:cNvPr id="75780" name="Picture 4" descr="20074201533139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4090988"/>
            <a:ext cx="5219700" cy="276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Picture 6" descr="37CELC913LLCHWZETVQ9[Y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260350"/>
            <a:ext cx="4572000" cy="334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Rectangle 2"/>
          <p:cNvSpPr>
            <a:spLocks noGrp="1" noRot="1"/>
          </p:cNvSpPr>
          <p:nvPr>
            <p:ph type="title"/>
          </p:nvPr>
        </p:nvSpPr>
        <p:spPr>
          <a:xfrm>
            <a:off x="301625" y="609600"/>
            <a:ext cx="3598863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200" b="1" dirty="0">
                <a:latin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</a:rPr>
              <a:t>、活性炭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76803" name="Rectangle 3"/>
          <p:cNvSpPr>
            <a:spLocks noGrp="1" noRot="1"/>
          </p:cNvSpPr>
          <p:nvPr>
            <p:ph idx="1" hasCustomPrompt="1"/>
          </p:nvPr>
        </p:nvSpPr>
        <p:spPr>
          <a:xfrm>
            <a:off x="468313" y="1484313"/>
            <a:ext cx="3167062" cy="29527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2000" b="1" dirty="0"/>
              <a:t>有很强的吸附性能，能在它的表面上吸附气体、液体或胶态固体；对于气体、液体，吸附物质的质量可接近于活性炭本身的质量。 </a:t>
            </a:r>
            <a:endParaRPr lang="zh-CN" altLang="en-US" sz="2000" b="1" dirty="0"/>
          </a:p>
        </p:txBody>
      </p:sp>
      <p:pic>
        <p:nvPicPr>
          <p:cNvPr id="76804" name="Picture 4" descr="khl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713" y="0"/>
            <a:ext cx="4840287" cy="362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5" name="Picture 5" descr="15633b26fdce1b80_5261_2006050814471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3870325"/>
            <a:ext cx="2987675" cy="298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6" name="Picture 6" descr="DNHIII@QSB9LME~MVXNP1%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" y="4221163"/>
            <a:ext cx="2736850" cy="2516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7" name="Picture 7" descr="0RKY((6KCGT1(VA%`IZVM3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775" y="4389438"/>
            <a:ext cx="3384550" cy="2468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Rectangle 2"/>
          <p:cNvSpPr>
            <a:spLocks noGrp="1" noRot="1"/>
          </p:cNvSpPr>
          <p:nvPr>
            <p:ph type="title"/>
          </p:nvPr>
        </p:nvSpPr>
        <p:spPr>
          <a:xfrm>
            <a:off x="468313" y="115888"/>
            <a:ext cx="4114800" cy="10668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200" b="1" dirty="0"/>
              <a:t>3</a:t>
            </a:r>
            <a:r>
              <a:rPr lang="zh-CN" altLang="en-US" sz="3200" b="1" dirty="0"/>
              <a:t>、生化球</a:t>
            </a:r>
            <a:endParaRPr lang="zh-CN" altLang="en-US" sz="3200" b="1" dirty="0"/>
          </a:p>
        </p:txBody>
      </p:sp>
      <p:sp>
        <p:nvSpPr>
          <p:cNvPr id="77827" name="Rectangle 3"/>
          <p:cNvSpPr>
            <a:spLocks noGrp="1" noRot="1"/>
          </p:cNvSpPr>
          <p:nvPr>
            <p:ph idx="1" hasCustomPrompt="1"/>
          </p:nvPr>
        </p:nvSpPr>
        <p:spPr>
          <a:xfrm>
            <a:off x="395288" y="1341438"/>
            <a:ext cx="4105275" cy="1366837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/>
              <a:t>       </a:t>
            </a:r>
            <a:r>
              <a:rPr lang="zh-CN" altLang="en-US" sz="2800" b="1" dirty="0"/>
              <a:t>一种细柱状的塑料组成的小球 </a:t>
            </a:r>
            <a:endParaRPr lang="zh-CN" altLang="en-US" sz="2800" b="1" dirty="0"/>
          </a:p>
        </p:txBody>
      </p:sp>
      <p:pic>
        <p:nvPicPr>
          <p:cNvPr id="77828" name="Picture 4" descr="20070210100848Fn5e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63" y="0"/>
            <a:ext cx="3563937" cy="285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9" name="Picture 5" descr="11567767862006082809530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3471863"/>
            <a:ext cx="4140200" cy="338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0" name="Picture 6" descr="_K6]T}JRAF{KCSXWRRHDQ3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75" y="1989138"/>
            <a:ext cx="2520950" cy="224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1" name="Picture 7" descr="NM()A`NKP3UH[(C(}O)}G`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46538"/>
            <a:ext cx="3816350" cy="2811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zh-CN" sz="3600" b="1" dirty="0"/>
              <a:t>4</a:t>
            </a:r>
            <a:r>
              <a:rPr lang="zh-CN" altLang="en-US" sz="3600" b="1" dirty="0"/>
              <a:t>、陶瓷环</a:t>
            </a:r>
            <a:endParaRPr lang="zh-CN" altLang="en-US" sz="3600" b="1" dirty="0"/>
          </a:p>
        </p:txBody>
      </p:sp>
      <p:sp>
        <p:nvSpPr>
          <p:cNvPr id="78851" name="Rectangle 3"/>
          <p:cNvSpPr>
            <a:spLocks noGrp="1" noRot="1"/>
          </p:cNvSpPr>
          <p:nvPr>
            <p:ph idx="1" hasCustomPrompt="1"/>
          </p:nvPr>
        </p:nvSpPr>
        <p:spPr>
          <a:xfrm>
            <a:off x="395288" y="1700213"/>
            <a:ext cx="2027237" cy="29527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2800" b="1" dirty="0"/>
              <a:t>是一种纯生物学性质的强化过滤材料。</a:t>
            </a:r>
            <a:endParaRPr lang="zh-CN" altLang="en-US" sz="2800" b="1" dirty="0"/>
          </a:p>
        </p:txBody>
      </p:sp>
      <p:pic>
        <p:nvPicPr>
          <p:cNvPr id="78852" name="Picture 4" descr="2006108164324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0"/>
            <a:ext cx="5724525" cy="310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3" name="Picture 5" descr="1280802890_1_bi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190875"/>
            <a:ext cx="5715000" cy="366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4" name="Text Box 6"/>
          <p:cNvSpPr txBox="1"/>
          <p:nvPr/>
        </p:nvSpPr>
        <p:spPr>
          <a:xfrm>
            <a:off x="107950" y="476250"/>
            <a:ext cx="29511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</a:rPr>
              <a:t>、陶瓷过滤器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78855" name="Picture 7" descr="A{@A`87E9($3Y~MQ`3IZX3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" y="4960938"/>
            <a:ext cx="3354388" cy="1897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79875" name="Rectangle 3"/>
          <p:cNvSpPr>
            <a:spLocks noGrp="1" noRot="1"/>
          </p:cNvSpPr>
          <p:nvPr>
            <p:ph idx="1" hasCustomPrompt="1"/>
          </p:nvPr>
        </p:nvSpPr>
        <p:spPr>
          <a:xfrm>
            <a:off x="685800" y="2265363"/>
            <a:ext cx="8066088" cy="381317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/>
              <a:t>          </a:t>
            </a:r>
            <a:r>
              <a:rPr lang="zh-CN" altLang="en-US" sz="2800" b="1" dirty="0"/>
              <a:t>由于陶瓷环布满微细孔，适于硝化细菌繁殖，可以起到净化水质的作用。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chemeClr val="hlink"/>
                </a:solidFill>
              </a:rPr>
              <a:t>特点</a:t>
            </a:r>
            <a:r>
              <a:rPr lang="zh-CN" altLang="en-US" sz="2800" b="1" dirty="0"/>
              <a:t>：过滤效率高、使用寿命超长、本身不分解、耐海水腐蚀、有独特的毛孔结构使得硝化菌群安居乐业 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zh-CN" sz="3600" b="1" dirty="0"/>
              <a:t>5</a:t>
            </a:r>
            <a:r>
              <a:rPr lang="zh-CN" altLang="en-US" sz="3600" b="1" dirty="0"/>
              <a:t>、树脂</a:t>
            </a:r>
            <a:endParaRPr lang="zh-CN" altLang="en-US" sz="3600" b="1" dirty="0"/>
          </a:p>
        </p:txBody>
      </p:sp>
      <p:pic>
        <p:nvPicPr>
          <p:cNvPr id="80899" name="Picture 3" descr="lygcyhx_4271453_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1770063"/>
            <a:ext cx="7380287" cy="5087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81923" name="Rectangle 3"/>
          <p:cNvSpPr>
            <a:spLocks noGrp="1" noRot="1"/>
          </p:cNvSpPr>
          <p:nvPr>
            <p:ph idx="1" hasCustomPrompt="1"/>
          </p:nvPr>
        </p:nvSpPr>
        <p:spPr>
          <a:xfrm>
            <a:off x="611188" y="2265363"/>
            <a:ext cx="8066087" cy="381317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/>
              <a:t>          </a:t>
            </a:r>
            <a:r>
              <a:rPr lang="zh-CN" altLang="en-US" sz="2800" b="1" dirty="0"/>
              <a:t>利用分子间隙和形成共价键，将溶质分子同水溶液的分离，从而使有毒有机废水得到净化。选用比表面积高、孔径适中、孔分布窄、机械强度高的超高交联大孔吸附树脂可提高树脂的吸附、脱附能力； 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4000" b="1" dirty="0"/>
              <a:t>物理过滤的滤材</a:t>
            </a:r>
            <a:endParaRPr lang="zh-CN" altLang="en-US" sz="4000" b="1" dirty="0"/>
          </a:p>
        </p:txBody>
      </p:sp>
      <p:sp>
        <p:nvSpPr>
          <p:cNvPr id="46083" name="Rectangle 3"/>
          <p:cNvSpPr>
            <a:spLocks noGrp="1" noRot="1"/>
          </p:cNvSpPr>
          <p:nvPr>
            <p:ph idx="1" hasCustomPrompt="1"/>
          </p:nvPr>
        </p:nvSpPr>
        <p:spPr>
          <a:xfrm>
            <a:off x="611188" y="1773238"/>
            <a:ext cx="7772400" cy="475297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006600"/>
                </a:solidFill>
              </a:rPr>
              <a:t>   </a:t>
            </a:r>
            <a:r>
              <a:rPr lang="zh-CN" altLang="en-US" sz="2800" b="1" dirty="0">
                <a:solidFill>
                  <a:srgbClr val="006600"/>
                </a:solidFill>
              </a:rPr>
              <a:t>有：具有较密孔隙的</a:t>
            </a:r>
            <a:r>
              <a:rPr lang="zh-CN" altLang="en-US" sz="2800" b="1" dirty="0">
                <a:solidFill>
                  <a:schemeClr val="hlink"/>
                </a:solidFill>
              </a:rPr>
              <a:t>丝棉</a:t>
            </a:r>
            <a:r>
              <a:rPr lang="zh-CN" altLang="en-US" sz="2800" b="1" dirty="0">
                <a:solidFill>
                  <a:srgbClr val="006600"/>
                </a:solidFill>
              </a:rPr>
              <a:t>、</a:t>
            </a:r>
            <a:r>
              <a:rPr lang="zh-CN" altLang="en-US" sz="2800" b="1" dirty="0">
                <a:solidFill>
                  <a:schemeClr val="hlink"/>
                </a:solidFill>
              </a:rPr>
              <a:t>羊毛毡</a:t>
            </a:r>
            <a:r>
              <a:rPr lang="zh-CN" altLang="en-US" sz="2800" b="1" dirty="0">
                <a:solidFill>
                  <a:srgbClr val="006600"/>
                </a:solidFill>
              </a:rPr>
              <a:t>、</a:t>
            </a:r>
            <a:r>
              <a:rPr lang="zh-CN" altLang="en-US" sz="2800" b="1" dirty="0">
                <a:solidFill>
                  <a:schemeClr val="hlink"/>
                </a:solidFill>
              </a:rPr>
              <a:t>砂石</a:t>
            </a:r>
            <a:r>
              <a:rPr lang="zh-CN" altLang="en-US" sz="2800" b="1" dirty="0">
                <a:solidFill>
                  <a:srgbClr val="006600"/>
                </a:solidFill>
              </a:rPr>
              <a:t>、</a:t>
            </a:r>
            <a:r>
              <a:rPr lang="zh-CN" altLang="en-US" sz="2800" b="1" dirty="0">
                <a:solidFill>
                  <a:schemeClr val="hlink"/>
                </a:solidFill>
              </a:rPr>
              <a:t>筛绢</a:t>
            </a:r>
            <a:r>
              <a:rPr lang="zh-CN" altLang="en-US" sz="2800" b="1" dirty="0">
                <a:solidFill>
                  <a:srgbClr val="006600"/>
                </a:solidFill>
              </a:rPr>
              <a:t>等，最常见的是丝棉（</a:t>
            </a:r>
            <a:r>
              <a:rPr lang="zh-CN" altLang="en-US" sz="2800" b="1" dirty="0">
                <a:solidFill>
                  <a:schemeClr val="hlink"/>
                </a:solidFill>
              </a:rPr>
              <a:t>过滤棉</a:t>
            </a:r>
            <a:r>
              <a:rPr lang="zh-CN" altLang="en-US" sz="2800" b="1" dirty="0">
                <a:solidFill>
                  <a:srgbClr val="006600"/>
                </a:solidFill>
              </a:rPr>
              <a:t>）、玻璃棉。一般物理过滤本身并不能滤掉水中的氨、细菌和藻类。</a:t>
            </a:r>
            <a:endParaRPr lang="zh-CN" altLang="en-US" sz="2800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006600"/>
                </a:solidFill>
              </a:rPr>
              <a:t>        </a:t>
            </a:r>
            <a:r>
              <a:rPr lang="zh-CN" altLang="en-US" sz="2800" b="1" dirty="0">
                <a:solidFill>
                  <a:schemeClr val="hlink"/>
                </a:solidFill>
              </a:rPr>
              <a:t>  </a:t>
            </a:r>
            <a:endParaRPr lang="zh-CN" altLang="en-US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zh-CN" sz="3600" b="1" dirty="0"/>
              <a:t>6</a:t>
            </a:r>
            <a:r>
              <a:rPr lang="zh-CN" altLang="en-US" sz="3600" b="1" dirty="0"/>
              <a:t>、沙石</a:t>
            </a:r>
            <a:endParaRPr lang="zh-CN" altLang="en-US" sz="3600" b="1" dirty="0"/>
          </a:p>
        </p:txBody>
      </p:sp>
      <p:pic>
        <p:nvPicPr>
          <p:cNvPr id="82947" name="Picture 3" descr="SMKE$~YWLKMDV712WZB_8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341438"/>
            <a:ext cx="2809875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8" name="Picture 4" descr="AC01~TC`TI}ZQ1O1Q2NRFI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3357563"/>
            <a:ext cx="4325938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3600" b="1" dirty="0"/>
              <a:t>三、水质净化微生物及其作用</a:t>
            </a:r>
            <a:endParaRPr lang="zh-CN" altLang="en-US" sz="3600" b="1" dirty="0"/>
          </a:p>
        </p:txBody>
      </p:sp>
      <p:sp>
        <p:nvSpPr>
          <p:cNvPr id="83971" name="Rectangle 3"/>
          <p:cNvSpPr>
            <a:spLocks noGrp="1" noRot="1"/>
          </p:cNvSpPr>
          <p:nvPr>
            <p:ph idx="1" hasCustomPrompt="1"/>
          </p:nvPr>
        </p:nvSpPr>
        <p:spPr>
          <a:xfrm>
            <a:off x="649288" y="2290763"/>
            <a:ext cx="8070850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/>
              <a:t>         </a:t>
            </a:r>
            <a:r>
              <a:rPr lang="zh-CN" altLang="en-US" sz="2800" b="1" dirty="0"/>
              <a:t>水质净化中，</a:t>
            </a:r>
            <a:r>
              <a:rPr lang="zh-CN" altLang="en-US" sz="2800" b="1" dirty="0">
                <a:solidFill>
                  <a:schemeClr val="hlink"/>
                </a:solidFill>
              </a:rPr>
              <a:t>最主要的净化是生物过滤</a:t>
            </a:r>
            <a:r>
              <a:rPr lang="zh-CN" altLang="en-US" sz="2800" b="1" dirty="0"/>
              <a:t>，即在过滤系统中构建起能够吸收利用水体中废物的微生物系统。这些微生物来源有三大类：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3200" b="1" dirty="0"/>
              <a:t>（一）水质净化微生物</a:t>
            </a:r>
            <a:endParaRPr lang="zh-CN" altLang="en-US" sz="3200" b="1" dirty="0"/>
          </a:p>
        </p:txBody>
      </p:sp>
      <p:sp>
        <p:nvSpPr>
          <p:cNvPr id="84995" name="Rectangle 3"/>
          <p:cNvSpPr>
            <a:spLocks noGrp="1" noRot="1"/>
          </p:cNvSpPr>
          <p:nvPr>
            <p:ph idx="1" hasCustomPrompt="1"/>
          </p:nvPr>
        </p:nvSpPr>
        <p:spPr>
          <a:xfrm>
            <a:off x="649288" y="2290763"/>
            <a:ext cx="8070850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/>
              <a:t> 1</a:t>
            </a:r>
            <a:r>
              <a:rPr lang="zh-CN" altLang="en-US" sz="2800" b="1" dirty="0"/>
              <a:t>、土著微生物：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/>
              <a:t>              </a:t>
            </a:r>
            <a:r>
              <a:rPr lang="zh-CN" altLang="en-US" sz="2800" b="1" dirty="0"/>
              <a:t>即本身存在于水体中的能分解利用废物的微生物，可以在有载体和条件适宜的地方形成生物膜。这类微生物经选择优化后可以用于水质净化。包括：</a:t>
            </a:r>
            <a:r>
              <a:rPr lang="zh-CN" altLang="en-US" sz="2800" b="1" dirty="0">
                <a:solidFill>
                  <a:schemeClr val="hlink"/>
                </a:solidFill>
              </a:rPr>
              <a:t>细菌、真菌、藻类、原生动物等。</a:t>
            </a:r>
            <a:endParaRPr lang="zh-CN" altLang="en-US" sz="28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zh-CN" sz="3600" b="1" dirty="0"/>
              <a:t>2</a:t>
            </a:r>
            <a:r>
              <a:rPr lang="zh-CN" altLang="en-US" sz="3600" b="1" dirty="0"/>
              <a:t>、外来微生物</a:t>
            </a:r>
            <a:endParaRPr lang="zh-CN" altLang="en-US" sz="3600" b="1" dirty="0"/>
          </a:p>
        </p:txBody>
      </p:sp>
      <p:sp>
        <p:nvSpPr>
          <p:cNvPr id="86019" name="Rectangle 3"/>
          <p:cNvSpPr>
            <a:spLocks noGrp="1" noRot="1"/>
          </p:cNvSpPr>
          <p:nvPr>
            <p:ph idx="1" hasCustomPrompt="1"/>
          </p:nvPr>
        </p:nvSpPr>
        <p:spPr>
          <a:xfrm>
            <a:off x="350838" y="2290763"/>
            <a:ext cx="8293100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/>
              <a:t>         </a:t>
            </a:r>
            <a:r>
              <a:rPr lang="zh-CN" altLang="en-US" sz="2800" b="1" dirty="0"/>
              <a:t>指原本不生活在水体中（主要在土壤中），但能有效降解各种有机污和无机染物，经选择驯化后可以用于水质净化。如氨化细菌、硝化细菌、反硝化细菌、纤维素分解菌以及固氮菌等，多为好氧和兼性厌氧菌。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zh-CN" sz="3600" b="1" dirty="0"/>
              <a:t>3</a:t>
            </a:r>
            <a:r>
              <a:rPr lang="zh-CN" altLang="en-US" sz="3600" b="1" dirty="0"/>
              <a:t>、基因工程菌</a:t>
            </a:r>
            <a:endParaRPr lang="zh-CN" altLang="en-US" sz="3600" b="1" dirty="0"/>
          </a:p>
        </p:txBody>
      </p:sp>
      <p:sp>
        <p:nvSpPr>
          <p:cNvPr id="87043" name="Rectangle 3"/>
          <p:cNvSpPr>
            <a:spLocks noGrp="1" noRot="1"/>
          </p:cNvSpPr>
          <p:nvPr>
            <p:ph idx="1" hasCustomPrompt="1"/>
          </p:nvPr>
        </p:nvSpPr>
        <p:spPr>
          <a:xfrm>
            <a:off x="574675" y="2290763"/>
            <a:ext cx="8069263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/>
              <a:t>          </a:t>
            </a:r>
            <a:r>
              <a:rPr lang="zh-CN" altLang="en-US" sz="2800" b="1" dirty="0"/>
              <a:t>野生型微生物分解利用废物的能力有限，为了提高微生物的水质净化能力，在现代遗传学的基础上通过基因工程方法对野生型进行基因改造，强化其生存和水质净化能力，成为超级细菌。有的能转移分解石油、尼龙等难易分解的大分子有机物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3600" b="1" dirty="0"/>
              <a:t>（二）、水质净化微生物的作用</a:t>
            </a:r>
            <a:endParaRPr lang="zh-CN" altLang="en-US" sz="3600" b="1" dirty="0"/>
          </a:p>
        </p:txBody>
      </p:sp>
      <p:sp>
        <p:nvSpPr>
          <p:cNvPr id="88067" name="Rectangle 3"/>
          <p:cNvSpPr>
            <a:spLocks noGrp="1" noRot="1"/>
          </p:cNvSpPr>
          <p:nvPr>
            <p:ph idx="1" hasCustomPrompt="1"/>
          </p:nvPr>
        </p:nvSpPr>
        <p:spPr>
          <a:xfrm>
            <a:off x="798513" y="2290763"/>
            <a:ext cx="7996237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/>
              <a:t>         </a:t>
            </a:r>
            <a:r>
              <a:rPr lang="zh-CN" altLang="en-US" sz="2800" b="1" dirty="0"/>
              <a:t>目前，水质净化中使用的微生物均为复合微生物，通过多种微生物的协同，将水体中的各类污染物彻底清除。因而，很强的功能和作用：</a:t>
            </a:r>
            <a:r>
              <a:rPr lang="zh-CN" altLang="en-US" sz="2800" b="1" dirty="0">
                <a:solidFill>
                  <a:schemeClr val="hlink"/>
                </a:solidFill>
              </a:rPr>
              <a:t>具体来说有五大功能。</a:t>
            </a:r>
            <a:endParaRPr lang="zh-CN" altLang="en-US" sz="28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89091" name="Rectangle 3"/>
          <p:cNvSpPr>
            <a:spLocks noGrp="1" noRot="1"/>
          </p:cNvSpPr>
          <p:nvPr>
            <p:ph idx="1" hasCustomPrompt="1"/>
          </p:nvPr>
        </p:nvSpPr>
        <p:spPr>
          <a:xfrm>
            <a:off x="755650" y="2060575"/>
            <a:ext cx="7772400" cy="4114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hlink"/>
                </a:solidFill>
              </a:rPr>
              <a:t>去碳、去氮</a:t>
            </a:r>
            <a:r>
              <a:rPr lang="zh-CN" altLang="en-US" sz="2400" b="1" dirty="0"/>
              <a:t>：主要是芽孢杆菌、假单胞菌、黄杆菌以及碱杆菌类的复合细菌，还可转化硫、铁、汞、砷等有害物。</a:t>
            </a:r>
            <a:endParaRPr lang="zh-CN" altLang="en-US" sz="2400" b="1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hlink"/>
                </a:solidFill>
              </a:rPr>
              <a:t>反硝化作用</a:t>
            </a:r>
            <a:r>
              <a:rPr lang="zh-CN" altLang="en-US" sz="2400" b="1" dirty="0"/>
              <a:t>：芽孢杆菌、短杆菌以及假单胞杆菌等好氧和兼性厌氧菌，在溶氧充足时以氧为电子载体，将含氮化合物彻底分解为氮，逸出水体。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90115" name="Rectangle 3"/>
          <p:cNvSpPr>
            <a:spLocks noGrp="1" noRot="1"/>
          </p:cNvSpPr>
          <p:nvPr>
            <p:ph idx="1" hasCustomPrompt="1"/>
          </p:nvPr>
        </p:nvSpPr>
        <p:spPr>
          <a:xfrm>
            <a:off x="611188" y="2017713"/>
            <a:ext cx="8208962" cy="4114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hlink"/>
                </a:solidFill>
              </a:rPr>
              <a:t>杀灭病毒</a:t>
            </a:r>
            <a:r>
              <a:rPr lang="zh-CN" altLang="en-US" sz="2400" b="1" dirty="0"/>
              <a:t>：枯草杆菌、浓绿杆菌具有分解病毒外壳的酶。</a:t>
            </a:r>
            <a:endParaRPr lang="zh-CN" altLang="en-US" sz="2400" b="1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hlink"/>
                </a:solidFill>
              </a:rPr>
              <a:t>降解农药</a:t>
            </a:r>
            <a:r>
              <a:rPr lang="zh-CN" altLang="en-US" sz="2400" b="1" dirty="0"/>
              <a:t>：假单胞杆菌、节杆菌、放线菌以及真菌有降解农药的作用。</a:t>
            </a:r>
            <a:endParaRPr lang="zh-CN" altLang="en-US" sz="2400" b="1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hlink"/>
                </a:solidFill>
              </a:rPr>
              <a:t>凝絮作用</a:t>
            </a:r>
            <a:r>
              <a:rPr lang="zh-CN" altLang="en-US" sz="2400" b="1" dirty="0"/>
              <a:t>：芽孢杆菌、气杆菌、产碱杆菌、黄杆菌等，能凝絮水中的有机物和重金属，变成大的颗粒从而被物理过滤出水体。</a:t>
            </a:r>
            <a:endParaRPr lang="zh-CN" altLang="en-US" sz="2400" b="1" dirty="0"/>
          </a:p>
          <a:p>
            <a:pPr eaLnBrk="1" hangingPunct="1">
              <a:lnSpc>
                <a:spcPct val="150000"/>
              </a:lnSpc>
              <a:buChar char="v"/>
            </a:pPr>
            <a:endParaRPr lang="en-US" altLang="zh-C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 noRot="1"/>
          </p:cNvSpPr>
          <p:nvPr>
            <p:ph idx="1" hasCustomPrompt="1"/>
          </p:nvPr>
        </p:nvSpPr>
        <p:spPr>
          <a:xfrm>
            <a:off x="685800" y="1524000"/>
            <a:ext cx="7924800" cy="48006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  <a:hlinkClick r:id="rId1" action="ppaction://hlinksldjump"/>
              </a:rPr>
              <a:t>活性炭过滤器</a:t>
            </a:r>
            <a:r>
              <a:rPr lang="zh-CN" altLang="en-US" sz="2800" b="1" dirty="0">
                <a:latin typeface="宋体" panose="02010600030101010101" pitchFamily="2" charset="-122"/>
              </a:rPr>
              <a:t>：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    内装</a:t>
            </a:r>
            <a:r>
              <a:rPr lang="en-US" altLang="zh-CN" sz="2800" b="1" dirty="0">
                <a:latin typeface="宋体" panose="02010600030101010101" pitchFamily="2" charset="-122"/>
              </a:rPr>
              <a:t>8</a:t>
            </a:r>
            <a:r>
              <a:rPr lang="zh-CN" altLang="en-US" sz="2800" b="1" dirty="0">
                <a:latin typeface="宋体" panose="02010600030101010101" pitchFamily="2" charset="-122"/>
              </a:rPr>
              <a:t>－</a:t>
            </a:r>
            <a:r>
              <a:rPr lang="en-US" altLang="zh-CN" sz="2800" b="1" dirty="0">
                <a:latin typeface="宋体" panose="02010600030101010101" pitchFamily="2" charset="-122"/>
              </a:rPr>
              <a:t>16</a:t>
            </a:r>
            <a:r>
              <a:rPr lang="zh-CN" altLang="en-US" sz="2800" b="1" dirty="0">
                <a:latin typeface="宋体" panose="02010600030101010101" pitchFamily="2" charset="-122"/>
              </a:rPr>
              <a:t>目颗粒状活性炭，活性炭过滤</a:t>
            </a: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</a:rPr>
              <a:t>一般放在物理过滤（石英砂或锰砂过滤）之后</a:t>
            </a:r>
            <a:r>
              <a:rPr lang="zh-CN" altLang="en-US" sz="2800" b="1" dirty="0">
                <a:latin typeface="宋体" panose="02010600030101010101" pitchFamily="2" charset="-122"/>
              </a:rPr>
              <a:t>，用于去除水中的有机物，胶体化合物和余氯等杂质，属于吸附过滤方式，过滤最小颗粒可达</a:t>
            </a:r>
            <a:r>
              <a:rPr lang="en-US" altLang="zh-CN" sz="2800" b="1" dirty="0">
                <a:latin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宋体" panose="02010600030101010101" pitchFamily="2" charset="-122"/>
              </a:rPr>
              <a:t>微米，并能有效清除细菌和病毒。</a:t>
            </a:r>
            <a:endParaRPr lang="zh-CN" altLang="en-US" sz="2800" b="1" dirty="0">
              <a:solidFill>
                <a:srgbClr val="000033"/>
              </a:solidFill>
              <a:latin typeface="宋体" panose="02010600030101010101" pitchFamily="2" charset="-122"/>
            </a:endParaRPr>
          </a:p>
        </p:txBody>
      </p:sp>
      <p:sp>
        <p:nvSpPr>
          <p:cNvPr id="47107" name="Rectangle 3"/>
          <p:cNvSpPr>
            <a:spLocks noGrp="1" noRot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）、化学过滤器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48131" name="Rectangle 3"/>
          <p:cNvSpPr>
            <a:spLocks noGrp="1" noRot="1"/>
          </p:cNvSpPr>
          <p:nvPr>
            <p:ph idx="1" hasCustomPrompt="1"/>
          </p:nvPr>
        </p:nvSpPr>
        <p:spPr>
          <a:xfrm>
            <a:off x="649288" y="2290763"/>
            <a:ext cx="8070850" cy="380365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25000"/>
              </a:lnSpc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宋体" panose="02010600030101010101" pitchFamily="2" charset="-122"/>
              </a:rPr>
              <a:t>但活性炭过滤成本较高，主要用于纯净水、矿泉水制作，水产养殖多用于苗种生产。  活性炭使用一段时间后就失去吸附能力，更换的成本很高，</a:t>
            </a: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可再生</a:t>
            </a:r>
            <a:r>
              <a:rPr lang="zh-CN" altLang="en-US" sz="2800" b="1" dirty="0">
                <a:latin typeface="宋体" panose="02010600030101010101" pitchFamily="2" charset="-122"/>
              </a:rPr>
              <a:t>：加温至</a:t>
            </a:r>
            <a:r>
              <a:rPr lang="en-US" altLang="zh-CN" sz="2800" b="1" dirty="0">
                <a:latin typeface="宋体" panose="02010600030101010101" pitchFamily="2" charset="-122"/>
              </a:rPr>
              <a:t>800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℃</a:t>
            </a:r>
            <a:r>
              <a:rPr lang="en-US" altLang="zh-CN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</a:rPr>
              <a:t>，有机物碳化后即可重复使用。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25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   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4000" b="1" dirty="0"/>
              <a:t>（</a:t>
            </a:r>
            <a:r>
              <a:rPr lang="en-US" altLang="zh-CN" sz="4000" b="1" dirty="0"/>
              <a:t>3</a:t>
            </a:r>
            <a:r>
              <a:rPr lang="zh-CN" altLang="en-US" sz="4000" b="1" dirty="0"/>
              <a:t>）、生物过滤</a:t>
            </a:r>
            <a:endParaRPr lang="zh-CN" altLang="en-US" sz="4000" b="1" dirty="0"/>
          </a:p>
        </p:txBody>
      </p:sp>
      <p:sp>
        <p:nvSpPr>
          <p:cNvPr id="49155" name="Rectangle 3"/>
          <p:cNvSpPr>
            <a:spLocks noGrp="1" noRot="1"/>
          </p:cNvSpPr>
          <p:nvPr>
            <p:ph idx="1" hasCustomPrompt="1"/>
          </p:nvPr>
        </p:nvSpPr>
        <p:spPr>
          <a:xfrm>
            <a:off x="544513" y="1844675"/>
            <a:ext cx="7772400" cy="465137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40000"/>
              </a:lnSpc>
              <a:buNone/>
            </a:pPr>
            <a:r>
              <a:rPr lang="en-US" altLang="zh-CN" sz="2800" b="1" dirty="0">
                <a:solidFill>
                  <a:srgbClr val="006600"/>
                </a:solidFill>
              </a:rPr>
              <a:t>          </a:t>
            </a:r>
            <a:r>
              <a:rPr lang="zh-CN" altLang="en-US" sz="2800" b="1" dirty="0">
                <a:solidFill>
                  <a:srgbClr val="006600"/>
                </a:solidFill>
              </a:rPr>
              <a:t>生物过滤最早应用于污水处理。原理：水体中的好氧细菌，可以将有机物彻底分解为二氧化碳、硝酸盐等无害的无机物。常见的商品有益菌有硝化细菌、光合细菌、</a:t>
            </a:r>
            <a:r>
              <a:rPr lang="en-US" altLang="zh-CN" sz="2800" b="1" dirty="0">
                <a:solidFill>
                  <a:srgbClr val="006600"/>
                </a:solidFill>
              </a:rPr>
              <a:t>EM</a:t>
            </a:r>
            <a:r>
              <a:rPr lang="zh-CN" altLang="en-US" sz="2800" b="1" dirty="0">
                <a:solidFill>
                  <a:srgbClr val="006600"/>
                </a:solidFill>
              </a:rPr>
              <a:t>等。</a:t>
            </a:r>
            <a:endParaRPr lang="zh-CN" altLang="en-US" sz="2800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sz="2800" b="1" dirty="0"/>
              <a:t>         </a:t>
            </a:r>
            <a:r>
              <a:rPr lang="en-US" altLang="zh-CN" sz="2800" b="1" dirty="0"/>
              <a:t>EM</a:t>
            </a:r>
            <a:r>
              <a:rPr lang="zh-CN" altLang="en-US" sz="2800" b="1" dirty="0"/>
              <a:t>是有益微生物菌群的英文名缩写。它的主要成分是乳酸菌、枯草杆菌、放线菌、酵母菌等多种有益菌</a:t>
            </a:r>
            <a:r>
              <a:rPr lang="en-US" altLang="zh-CN" sz="2800" b="1" dirty="0"/>
              <a:t>.</a:t>
            </a:r>
            <a:endParaRPr lang="en-US" altLang="zh-CN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zh-CN" sz="4000" b="1" dirty="0">
                <a:solidFill>
                  <a:srgbClr val="006600"/>
                </a:solidFill>
              </a:rPr>
              <a:t>2</a:t>
            </a:r>
            <a:r>
              <a:rPr lang="zh-CN" altLang="en-US" sz="4000" b="1" dirty="0">
                <a:solidFill>
                  <a:srgbClr val="006600"/>
                </a:solidFill>
              </a:rPr>
              <a:t>、按过滤器的形式</a:t>
            </a:r>
            <a:endParaRPr lang="zh-CN" altLang="en-US" sz="4000" b="1" dirty="0">
              <a:solidFill>
                <a:srgbClr val="006600"/>
              </a:solidFill>
            </a:endParaRPr>
          </a:p>
        </p:txBody>
      </p:sp>
      <p:sp>
        <p:nvSpPr>
          <p:cNvPr id="50179" name="Rectangle 3"/>
          <p:cNvSpPr>
            <a:spLocks noGrp="1" noRot="1"/>
          </p:cNvSpPr>
          <p:nvPr>
            <p:ph idx="1" hasCustomPrompt="1"/>
          </p:nvPr>
        </p:nvSpPr>
        <p:spPr>
          <a:xfrm>
            <a:off x="539750" y="2122488"/>
            <a:ext cx="7772400" cy="4114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006600"/>
                </a:solidFill>
              </a:rPr>
              <a:t>          </a:t>
            </a:r>
            <a:r>
              <a:rPr lang="zh-CN" altLang="en-US" sz="2800" b="1" dirty="0">
                <a:solidFill>
                  <a:srgbClr val="006600"/>
                </a:solidFill>
              </a:rPr>
              <a:t>按过滤器的形式可以分为：顶部过滤器、底部过滤器、内置过滤器、外置过滤器、滴流式过滤器、混合过滤器、蛋白质分离器、超级虑可达海棉过滤器等</a:t>
            </a:r>
            <a:r>
              <a:rPr lang="en-US" altLang="zh-CN" sz="2800" b="1" dirty="0">
                <a:solidFill>
                  <a:srgbClr val="006600"/>
                </a:solidFill>
              </a:rPr>
              <a:t>8</a:t>
            </a:r>
            <a:r>
              <a:rPr lang="zh-CN" altLang="en-US" sz="2800" b="1" dirty="0">
                <a:solidFill>
                  <a:srgbClr val="006600"/>
                </a:solidFill>
              </a:rPr>
              <a:t>种。</a:t>
            </a:r>
            <a:endParaRPr lang="zh-CN" altLang="en-US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）、顶部过滤器</a:t>
            </a:r>
            <a:endParaRPr lang="zh-CN" altLang="en-US" dirty="0"/>
          </a:p>
        </p:txBody>
      </p:sp>
      <p:sp>
        <p:nvSpPr>
          <p:cNvPr id="51203" name="Rectangle 3"/>
          <p:cNvSpPr>
            <a:spLocks noGrp="1" noRot="1"/>
          </p:cNvSpPr>
          <p:nvPr>
            <p:ph idx="1" hasCustomPrompt="1"/>
          </p:nvPr>
        </p:nvSpPr>
        <p:spPr>
          <a:xfrm>
            <a:off x="0" y="4011613"/>
            <a:ext cx="7772400" cy="2846387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6600"/>
                </a:solidFill>
              </a:rPr>
              <a:t>将过滤装置置于水族箱顶部，用一水泵抽到过滤器中，过滤器为一长形盒，内置丝棉、生化棉、过滤砂、活性炭等滤材，过滤后水从盒底流入水族箱中。</a:t>
            </a:r>
            <a:endParaRPr lang="zh-CN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51204" name="Picture 4" descr="松宝 WP-3880F 顶部过滤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0"/>
            <a:ext cx="3851275" cy="3081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5" descr="u=118122018,3931799607&amp;fm=0&amp;gp=4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989138"/>
            <a:ext cx="3744912" cy="193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0</TotalTime>
  <Words>3318</Words>
  <Application>WPS 演示</Application>
  <PresentationFormat>全屏显示(4:3)</PresentationFormat>
  <Paragraphs>175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Arial Unicode MS</vt:lpstr>
      <vt:lpstr>Calibri</vt:lpstr>
      <vt:lpstr>Tahoma</vt:lpstr>
      <vt:lpstr>Times New Roman</vt:lpstr>
      <vt:lpstr>_x000B__x000C_</vt:lpstr>
      <vt:lpstr>Segoe Print</vt:lpstr>
      <vt:lpstr>华文行楷</vt:lpstr>
      <vt:lpstr>诗情画意</vt:lpstr>
      <vt:lpstr>观赏鱼养殖过滤器净化装置 </vt:lpstr>
      <vt:lpstr>第二节、过滤器净化装置</vt:lpstr>
      <vt:lpstr>一、分类</vt:lpstr>
      <vt:lpstr>物理过滤的滤材</vt:lpstr>
      <vt:lpstr>（2）、化学过滤器</vt:lpstr>
      <vt:lpstr>PowerPoint 演示文稿</vt:lpstr>
      <vt:lpstr>（3）、生物过滤</vt:lpstr>
      <vt:lpstr>2、按过滤器的形式</vt:lpstr>
      <vt:lpstr>（1）、顶部过滤器</vt:lpstr>
      <vt:lpstr>优缺点</vt:lpstr>
      <vt:lpstr>（2）、底部过滤器</vt:lpstr>
      <vt:lpstr>PowerPoint 演示文稿</vt:lpstr>
      <vt:lpstr>优缺点</vt:lpstr>
      <vt:lpstr>（3）、外置过滤器</vt:lpstr>
      <vt:lpstr>外挂式过滤器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浸溢式</vt:lpstr>
      <vt:lpstr>优缺点</vt:lpstr>
      <vt:lpstr>（4）、内置式过滤器</vt:lpstr>
      <vt:lpstr>（5）、滴流式过滤器</vt:lpstr>
      <vt:lpstr>PowerPoint 演示文稿</vt:lpstr>
      <vt:lpstr>（6）、混合式</vt:lpstr>
      <vt:lpstr>（7）、蛋白质分离器</vt:lpstr>
      <vt:lpstr>原理</vt:lpstr>
      <vt:lpstr>蛋白分离器</vt:lpstr>
      <vt:lpstr>（8）、超级虑可达海绵过滤器</vt:lpstr>
      <vt:lpstr>也可自己制作</vt:lpstr>
      <vt:lpstr>PowerPoint 演示文稿</vt:lpstr>
      <vt:lpstr>二、过滤材料</vt:lpstr>
      <vt:lpstr>2、活性炭</vt:lpstr>
      <vt:lpstr>3、生化球</vt:lpstr>
      <vt:lpstr>4、陶瓷环</vt:lpstr>
      <vt:lpstr>PowerPoint 演示文稿</vt:lpstr>
      <vt:lpstr>5、树脂</vt:lpstr>
      <vt:lpstr>PowerPoint 演示文稿</vt:lpstr>
      <vt:lpstr>6、沙石</vt:lpstr>
      <vt:lpstr>三、水质净化微生物及其作用</vt:lpstr>
      <vt:lpstr>（一）水质净化微生物</vt:lpstr>
      <vt:lpstr>2、外来微生物</vt:lpstr>
      <vt:lpstr>3、基因工程菌</vt:lpstr>
      <vt:lpstr>（二）、水质净化微生物的作用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水族观赏器材</dc:title>
  <dc:creator>Windows 用户</dc:creator>
  <cp:lastModifiedBy>飞鱼</cp:lastModifiedBy>
  <cp:revision>21</cp:revision>
  <dcterms:created xsi:type="dcterms:W3CDTF">2015-09-19T08:25:00Z</dcterms:created>
  <dcterms:modified xsi:type="dcterms:W3CDTF">2020-03-10T16:22:58Z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