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2" r:id="rId14"/>
    <p:sldId id="268" r:id="rId15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143500"/>
            <a:ext cx="8229600" cy="857400"/>
          </a:xfrm>
        </p:spPr>
        <p:txBody>
          <a:bodyPr anchor="ctr" anchorCtr="1"/>
          <a:lstStyle>
            <a:lvl1pPr>
              <a:defRPr sz="312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341120" y="3576072"/>
            <a:ext cx="4389120" cy="205419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461760" y="3576072"/>
            <a:ext cx="6583680" cy="2054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776960" y="3576072"/>
            <a:ext cx="4389120" cy="205419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34.xml"/><Relationship Id="rId13" Type="http://schemas.openxmlformats.org/officeDocument/2006/relationships/image" Target="../media/image1.png"/><Relationship Id="rId12" Type="http://schemas.openxmlformats.org/officeDocument/2006/relationships/tags" Target="../tags/tag13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47.xml"/><Relationship Id="rId13" Type="http://schemas.openxmlformats.org/officeDocument/2006/relationships/image" Target="../media/image1.png"/><Relationship Id="rId12" Type="http://schemas.openxmlformats.org/officeDocument/2006/relationships/tags" Target="../tags/tag146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tags" Target="../tags/tag13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56.xml"/><Relationship Id="rId8" Type="http://schemas.openxmlformats.org/officeDocument/2006/relationships/tags" Target="../tags/tag155.xml"/><Relationship Id="rId7" Type="http://schemas.openxmlformats.org/officeDocument/2006/relationships/tags" Target="../tags/tag154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60.xml"/><Relationship Id="rId13" Type="http://schemas.openxmlformats.org/officeDocument/2006/relationships/image" Target="../media/image1.png"/><Relationship Id="rId12" Type="http://schemas.openxmlformats.org/officeDocument/2006/relationships/tags" Target="../tags/tag159.xml"/><Relationship Id="rId11" Type="http://schemas.openxmlformats.org/officeDocument/2006/relationships/tags" Target="../tags/tag158.xml"/><Relationship Id="rId10" Type="http://schemas.openxmlformats.org/officeDocument/2006/relationships/tags" Target="../tags/tag157.xml"/><Relationship Id="rId1" Type="http://schemas.openxmlformats.org/officeDocument/2006/relationships/tags" Target="../tags/tag14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73.xml"/><Relationship Id="rId13" Type="http://schemas.openxmlformats.org/officeDocument/2006/relationships/image" Target="../media/image1.png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3.xml"/><Relationship Id="rId10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23.xml"/><Relationship Id="rId10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39.xml"/><Relationship Id="rId16" Type="http://schemas.openxmlformats.org/officeDocument/2006/relationships/image" Target="../media/image1.png"/><Relationship Id="rId15" Type="http://schemas.openxmlformats.org/officeDocument/2006/relationships/tags" Target="../tags/tag38.xml"/><Relationship Id="rId14" Type="http://schemas.openxmlformats.org/officeDocument/2006/relationships/tags" Target="../tags/tag37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5.xml"/><Relationship Id="rId16" Type="http://schemas.openxmlformats.org/officeDocument/2006/relationships/image" Target="../media/image1.png"/><Relationship Id="rId15" Type="http://schemas.openxmlformats.org/officeDocument/2006/relationships/tags" Target="../tags/tag54.xml"/><Relationship Id="rId14" Type="http://schemas.openxmlformats.org/officeDocument/2006/relationships/tags" Target="../tags/tag53.xml"/><Relationship Id="rId13" Type="http://schemas.openxmlformats.org/officeDocument/2006/relationships/tags" Target="../tags/tag52.xml"/><Relationship Id="rId12" Type="http://schemas.openxmlformats.org/officeDocument/2006/relationships/tags" Target="../tags/tag51.xml"/><Relationship Id="rId11" Type="http://schemas.openxmlformats.org/officeDocument/2006/relationships/tags" Target="../tags/tag50.xml"/><Relationship Id="rId10" Type="http://schemas.openxmlformats.org/officeDocument/2006/relationships/tags" Target="../tags/tag49.xml"/><Relationship Id="rId1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9" Type="http://schemas.openxmlformats.org/officeDocument/2006/relationships/tags" Target="../tags/tag73.xml"/><Relationship Id="rId18" Type="http://schemas.openxmlformats.org/officeDocument/2006/relationships/image" Target="../media/image1.png"/><Relationship Id="rId17" Type="http://schemas.openxmlformats.org/officeDocument/2006/relationships/tags" Target="../tags/tag72.xml"/><Relationship Id="rId16" Type="http://schemas.openxmlformats.org/officeDocument/2006/relationships/tags" Target="../tags/tag71.xml"/><Relationship Id="rId15" Type="http://schemas.openxmlformats.org/officeDocument/2006/relationships/tags" Target="../tags/tag70.xml"/><Relationship Id="rId14" Type="http://schemas.openxmlformats.org/officeDocument/2006/relationships/tags" Target="../tags/tag69.xml"/><Relationship Id="rId13" Type="http://schemas.openxmlformats.org/officeDocument/2006/relationships/tags" Target="../tags/tag68.xml"/><Relationship Id="rId12" Type="http://schemas.openxmlformats.org/officeDocument/2006/relationships/tags" Target="../tags/tag67.xml"/><Relationship Id="rId11" Type="http://schemas.openxmlformats.org/officeDocument/2006/relationships/tags" Target="../tags/tag66.xml"/><Relationship Id="rId10" Type="http://schemas.openxmlformats.org/officeDocument/2006/relationships/tags" Target="../tags/tag65.xml"/><Relationship Id="rId1" Type="http://schemas.openxmlformats.org/officeDocument/2006/relationships/tags" Target="../tags/tag5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9" Type="http://schemas.openxmlformats.org/officeDocument/2006/relationships/tags" Target="../tags/tag91.xml"/><Relationship Id="rId18" Type="http://schemas.openxmlformats.org/officeDocument/2006/relationships/image" Target="../media/image1.png"/><Relationship Id="rId17" Type="http://schemas.openxmlformats.org/officeDocument/2006/relationships/tags" Target="../tags/tag90.xml"/><Relationship Id="rId16" Type="http://schemas.openxmlformats.org/officeDocument/2006/relationships/tags" Target="../tags/tag89.xml"/><Relationship Id="rId15" Type="http://schemas.openxmlformats.org/officeDocument/2006/relationships/tags" Target="../tags/tag88.xml"/><Relationship Id="rId14" Type="http://schemas.openxmlformats.org/officeDocument/2006/relationships/tags" Target="../tags/tag87.xml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9" Type="http://schemas.openxmlformats.org/officeDocument/2006/relationships/tags" Target="../tags/tag109.xml"/><Relationship Id="rId18" Type="http://schemas.openxmlformats.org/officeDocument/2006/relationships/image" Target="../media/image1.png"/><Relationship Id="rId17" Type="http://schemas.openxmlformats.org/officeDocument/2006/relationships/tags" Target="../tags/tag108.xml"/><Relationship Id="rId16" Type="http://schemas.openxmlformats.org/officeDocument/2006/relationships/tags" Target="../tags/tag107.xml"/><Relationship Id="rId15" Type="http://schemas.openxmlformats.org/officeDocument/2006/relationships/tags" Target="../tags/tag106.xml"/><Relationship Id="rId14" Type="http://schemas.openxmlformats.org/officeDocument/2006/relationships/tags" Target="../tags/tag10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tags" Target="../tags/tag9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21.xml"/><Relationship Id="rId12" Type="http://schemas.openxmlformats.org/officeDocument/2006/relationships/image" Target="../media/image1.png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tags" Target="../tags/tag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</a:t>
            </a:r>
            <a:r>
              <a:rPr lang="zh-CN" altLang="en-US"/>
              <a:t>会计要素练习题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4000400" y="3286700"/>
            <a:ext cx="1143200" cy="2858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000000"/>
                </a:solidFill>
              </a:rPr>
              <a:t>总分: 32</a:t>
            </a:r>
            <a:endParaRPr lang="zh-CN" altLang="en-US" sz="112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35825" y="4429900"/>
            <a:ext cx="3072350" cy="5716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112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库存中已失效或已毁损的商品，由于企业对其拥有所有权并实际控制，因此应作为企业的资产。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7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9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0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1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8.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企业取得收入，便意味着利润可能形成。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7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9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0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1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净利润是指营业利润减去所得税后的金额。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7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9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0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1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10.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企业的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利润包括主营业务收入、其他业务收入和营业外收支净额。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7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9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0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1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27075" y="5715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请指出以下项目分别属于六大会计要素的哪个要素：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 [填空6]  [填空7]  [填空8]  [填空9]  [填空10]  [填空11]  [填空12] 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44735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3"/>
            </p:custDataLst>
          </p:nvPr>
        </p:nvGraphicFramePr>
        <p:xfrm>
          <a:off x="1342390" y="2444750"/>
          <a:ext cx="6614795" cy="224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170"/>
                <a:gridCol w="1237615"/>
                <a:gridCol w="2232660"/>
                <a:gridCol w="895350"/>
              </a:tblGrid>
              <a:tr h="25971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项目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金额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项目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金额</a:t>
                      </a:r>
                      <a:endParaRPr lang="zh-CN" altLang="en-US"/>
                    </a:p>
                  </a:txBody>
                  <a:tcPr/>
                </a:tc>
              </a:tr>
              <a:tr h="3765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>
                          <a:sym typeface="+mn-ea"/>
                        </a:rPr>
                        <a:t>1. </a:t>
                      </a:r>
                      <a:r>
                        <a:rPr lang="zh-CN" altLang="en-US" sz="1350">
                          <a:sym typeface="+mn-ea"/>
                        </a:rPr>
                        <a:t>库存现金</a:t>
                      </a:r>
                      <a:endParaRPr lang="zh-CN" altLang="en-US" sz="135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20 600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7.</a:t>
                      </a:r>
                      <a:r>
                        <a:rPr lang="zh-CN" altLang="en-US"/>
                        <a:t>啤酒等无需加工的酒类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8 650</a:t>
                      </a:r>
                      <a:endParaRPr lang="en-US" altLang="zh-CN"/>
                    </a:p>
                  </a:txBody>
                  <a:tcPr/>
                </a:tc>
              </a:tr>
              <a:tr h="3092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</a:t>
                      </a:r>
                      <a:r>
                        <a:rPr lang="zh-CN" altLang="en-US"/>
                        <a:t>存放在银行的货币资金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255 000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8. </a:t>
                      </a:r>
                      <a:r>
                        <a:rPr lang="zh-CN" altLang="en-US"/>
                        <a:t>客房一次性用品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8500</a:t>
                      </a:r>
                      <a:endParaRPr lang="en-US" altLang="zh-CN"/>
                    </a:p>
                  </a:txBody>
                  <a:tcPr/>
                </a:tc>
              </a:tr>
              <a:tr h="2857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3.</a:t>
                      </a:r>
                      <a:r>
                        <a:rPr lang="zh-CN" altLang="en-US"/>
                        <a:t>尚未收回的营业款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180 000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9. </a:t>
                      </a:r>
                      <a:r>
                        <a:rPr lang="zh-CN" altLang="en-US"/>
                        <a:t>餐厅桌布、碗筷等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8 000</a:t>
                      </a:r>
                      <a:endParaRPr lang="en-US" altLang="zh-CN"/>
                    </a:p>
                  </a:txBody>
                  <a:tcPr/>
                </a:tc>
              </a:tr>
              <a:tr h="3448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4.</a:t>
                      </a:r>
                      <a:r>
                        <a:rPr lang="zh-CN" altLang="en-US"/>
                        <a:t>客房、办公楼等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509 350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10.</a:t>
                      </a:r>
                      <a:r>
                        <a:rPr lang="zh-CN" altLang="en-US"/>
                        <a:t>应付的购料款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142 000</a:t>
                      </a:r>
                      <a:endParaRPr lang="en-US" altLang="zh-CN"/>
                    </a:p>
                  </a:txBody>
                  <a:tcPr/>
                </a:tc>
              </a:tr>
              <a:tr h="3213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5.</a:t>
                      </a:r>
                      <a:r>
                        <a:rPr lang="zh-CN" altLang="en-US"/>
                        <a:t>各种车辆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350 000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11. </a:t>
                      </a:r>
                      <a:r>
                        <a:rPr lang="zh-CN" altLang="en-US"/>
                        <a:t>尚未交纳的税金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6 570</a:t>
                      </a:r>
                      <a:endParaRPr lang="en-US" altLang="zh-CN"/>
                    </a:p>
                  </a:txBody>
                  <a:tcPr/>
                </a:tc>
              </a:tr>
              <a:tr h="2508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6.</a:t>
                      </a:r>
                      <a:r>
                        <a:rPr lang="zh-CN" altLang="en-US"/>
                        <a:t>大米、面粉等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2 000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12.</a:t>
                      </a:r>
                      <a:r>
                        <a:rPr lang="zh-CN" altLang="en-US"/>
                        <a:t>向银行借入的短期借款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72 000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4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27075" y="5715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请指出以下项目分别属于六大会计要素的哪个要素：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[填空6]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[填空7]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[填空8]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[填空9]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[填空10]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44735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3"/>
            </p:custDataLst>
          </p:nvPr>
        </p:nvGraphicFramePr>
        <p:xfrm>
          <a:off x="914400" y="2498725"/>
          <a:ext cx="7900035" cy="197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50"/>
                <a:gridCol w="1478280"/>
                <a:gridCol w="2666365"/>
                <a:gridCol w="1069340"/>
              </a:tblGrid>
              <a:tr h="3098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项目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金额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项目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金额</a:t>
                      </a:r>
                      <a:endParaRPr lang="zh-CN" altLang="en-US"/>
                    </a:p>
                  </a:txBody>
                  <a:tcPr/>
                </a:tc>
              </a:tr>
              <a:tr h="3771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>
                          <a:sym typeface="+mn-ea"/>
                        </a:rPr>
                        <a:t>13.</a:t>
                      </a:r>
                      <a:r>
                        <a:rPr lang="zh-CN" altLang="en-US" sz="1350">
                          <a:sym typeface="+mn-ea"/>
                        </a:rPr>
                        <a:t>连锁品牌、商标等</a:t>
                      </a:r>
                      <a:endParaRPr lang="zh-CN" altLang="en-US" sz="135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115 000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18. </a:t>
                      </a:r>
                      <a:r>
                        <a:rPr lang="zh-CN" altLang="en-US"/>
                        <a:t>盈余公积结余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68 530</a:t>
                      </a:r>
                      <a:endParaRPr lang="en-US" altLang="zh-CN"/>
                    </a:p>
                  </a:txBody>
                  <a:tcPr/>
                </a:tc>
              </a:tr>
              <a:tr h="3105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14.</a:t>
                      </a:r>
                      <a:r>
                        <a:rPr lang="zh-CN" altLang="en-US"/>
                        <a:t>采购员出差预借差旅费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2 000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19.</a:t>
                      </a:r>
                      <a:r>
                        <a:rPr lang="zh-CN" altLang="en-US"/>
                        <a:t>股本溢价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126 000</a:t>
                      </a:r>
                      <a:endParaRPr lang="en-US" altLang="zh-CN"/>
                    </a:p>
                  </a:txBody>
                  <a:tcPr/>
                </a:tc>
              </a:tr>
              <a:tr h="3098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15. </a:t>
                      </a:r>
                      <a:r>
                        <a:rPr lang="zh-CN" altLang="en-US"/>
                        <a:t>投资者投入资本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500 000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20. </a:t>
                      </a:r>
                      <a:r>
                        <a:rPr lang="zh-CN" altLang="en-US"/>
                        <a:t>本年度利润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37 000</a:t>
                      </a:r>
                      <a:endParaRPr lang="en-US" altLang="zh-CN"/>
                    </a:p>
                  </a:txBody>
                  <a:tcPr/>
                </a:tc>
              </a:tr>
              <a:tr h="3454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16.</a:t>
                      </a:r>
                      <a:r>
                        <a:rPr lang="zh-CN" altLang="en-US"/>
                        <a:t>银行借入超过一年的借款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317 00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21.</a:t>
                      </a:r>
                      <a:r>
                        <a:rPr lang="zh-CN" altLang="en-US"/>
                        <a:t>广告费用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5 000</a:t>
                      </a:r>
                      <a:endParaRPr lang="en-US" altLang="zh-CN"/>
                    </a:p>
                  </a:txBody>
                  <a:tcPr/>
                </a:tc>
              </a:tr>
              <a:tr h="3219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17. </a:t>
                      </a:r>
                      <a:r>
                        <a:rPr lang="zh-CN" altLang="en-US"/>
                        <a:t>尚未支付的职工薪酬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95 000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22.</a:t>
                      </a:r>
                      <a:r>
                        <a:rPr lang="zh-CN" altLang="en-US"/>
                        <a:t>营业收入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/>
                        <a:t>100 000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4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1722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《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企业会计准则》规定，企业的日常经营收入不包括（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销售商品的收入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提供劳务的收入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他人使用本企业资产获得的收入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出售固定资产的收入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关于所有者权益与负债的区别，说法不正确的是（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负债的求偿力高于所有者权益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所有者的投资收益取决于企业的经营成果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债权人的求偿权有固定到期日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所有者承受的风险低于债权人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下列选项中，属于企业所有者权益组成部分的是（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实收资本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资本公积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盈余公积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应付股利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未分配利润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企业的费用具体表现为一定期间的 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现金的流出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企业其他资产的减少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企业负债的增加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银行存款的流出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企业负债的减少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5.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企业收入具体表现为一定期间（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现金的流入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银行存款的流入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企业其他资产的增加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企业负债的增加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企业负债的减少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6.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会计要素中，既有反映企业财务状况的要素，也有反映企业经营成果的要素。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E95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00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01.xml><?xml version="1.0" encoding="utf-8"?>
<p:tagLst xmlns:p="http://schemas.openxmlformats.org/presentationml/2006/main">
  <p:tag name="RAINPROBLEM" val="ProblemItem"/>
</p:tagLst>
</file>

<file path=ppt/tags/tag10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03.xml><?xml version="1.0" encoding="utf-8"?>
<p:tagLst xmlns:p="http://schemas.openxmlformats.org/presentationml/2006/main">
  <p:tag name="RAINPROBLEMTYPE" val="ProblemTypeMarker"/>
</p:tagLst>
</file>

<file path=ppt/tags/tag104.xml><?xml version="1.0" encoding="utf-8"?>
<p:tagLst xmlns:p="http://schemas.openxmlformats.org/presentationml/2006/main">
  <p:tag name="RAINPROBLEMTYPE" val="ProblemTypeMarker"/>
</p:tagLst>
</file>

<file path=ppt/tags/tag105.xml><?xml version="1.0" encoding="utf-8"?>
<p:tagLst xmlns:p="http://schemas.openxmlformats.org/presentationml/2006/main">
  <p:tag name="RAINPROBLEMTYPE" val="ProblemTypeMarker"/>
</p:tagLst>
</file>

<file path=ppt/tags/tag106.xml><?xml version="1.0" encoding="utf-8"?>
<p:tagLst xmlns:p="http://schemas.openxmlformats.org/presentationml/2006/main">
  <p:tag name="RAINPROBLEMTYPE" val="ProblemTypeMarker"/>
</p:tagLst>
</file>

<file path=ppt/tags/tag107.xml><?xml version="1.0" encoding="utf-8"?>
<p:tagLst xmlns:p="http://schemas.openxmlformats.org/presentationml/2006/main">
  <p:tag name="RAINPROBLEMTYPE" val="ProblemTypeMarker"/>
</p:tagLst>
</file>

<file path=ppt/tags/tag108.xml><?xml version="1.0" encoding="utf-8"?>
<p:tagLst xmlns:p="http://schemas.openxmlformats.org/presentationml/2006/main">
  <p:tag name="RAINPROBLEM" val="ProblemSetting"/>
  <p:tag name="RAINPROBLEMTYPE" val="MultipleChoiceMA"/>
</p:tagLst>
</file>

<file path=ppt/tags/tag109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1.xml><?xml version="1.0" encoding="utf-8"?>
<p:tagLst xmlns:p="http://schemas.openxmlformats.org/presentationml/2006/main">
  <p:tag name="RAINPROBLEMTYPE" val="ProblemTypeMarker"/>
</p:tagLst>
</file>

<file path=ppt/tags/tag110.xml><?xml version="1.0" encoding="utf-8"?>
<p:tagLst xmlns:p="http://schemas.openxmlformats.org/presentationml/2006/main">
  <p:tag name="RAINPROBLEM" val="ProblemBody"/>
</p:tagLst>
</file>

<file path=ppt/tags/tag111.xml><?xml version="1.0" encoding="utf-8"?>
<p:tagLst xmlns:p="http://schemas.openxmlformats.org/presentationml/2006/main">
  <p:tag name="RAINPROBLEM" val="ProblemItem"/>
</p:tagLst>
</file>

<file path=ppt/tags/tag112.xml><?xml version="1.0" encoding="utf-8"?>
<p:tagLst xmlns:p="http://schemas.openxmlformats.org/presentationml/2006/main">
  <p:tag name="RAINPROBLEM" val="ProblemItem"/>
</p:tagLst>
</file>

<file path=ppt/tags/tag11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1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15.xml><?xml version="1.0" encoding="utf-8"?>
<p:tagLst xmlns:p="http://schemas.openxmlformats.org/presentationml/2006/main">
  <p:tag name="RAINPROBLEMTYPE" val="ProblemTypeMarker"/>
</p:tagLst>
</file>

<file path=ppt/tags/tag116.xml><?xml version="1.0" encoding="utf-8"?>
<p:tagLst xmlns:p="http://schemas.openxmlformats.org/presentationml/2006/main">
  <p:tag name="RAINPROBLEMTYPE" val="ProblemTypeMarker"/>
</p:tagLst>
</file>

<file path=ppt/tags/tag117.xml><?xml version="1.0" encoding="utf-8"?>
<p:tagLst xmlns:p="http://schemas.openxmlformats.org/presentationml/2006/main">
  <p:tag name="RAINPROBLEMTYPE" val="ProblemTypeMarker"/>
</p:tagLst>
</file>

<file path=ppt/tags/tag118.xml><?xml version="1.0" encoding="utf-8"?>
<p:tagLst xmlns:p="http://schemas.openxmlformats.org/presentationml/2006/main">
  <p:tag name="RAINPROBLEMTYPE" val="ProblemTypeMarker"/>
</p:tagLst>
</file>

<file path=ppt/tags/tag119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" val="ProblemSetting"/>
  <p:tag name="RAINPROBLEMTYPE" val="FillBlank"/>
</p:tagLst>
</file>

<file path=ppt/tags/tag120.xml><?xml version="1.0" encoding="utf-8"?>
<p:tagLst xmlns:p="http://schemas.openxmlformats.org/presentationml/2006/main">
  <p:tag name="RAINPROBLEM" val="ProblemSetting"/>
  <p:tag name="RAINPROBLEMTYPE" val="MultipleChoice"/>
</p:tagLst>
</file>

<file path=ppt/tags/tag121.xml><?xml version="1.0" encoding="utf-8"?>
<p:tagLst xmlns:p="http://schemas.openxmlformats.org/presentationml/2006/main">
  <p:tag name="RAINPROBLEM" val="MultipleChoice"/>
  <p:tag name="PROBLEMSCORE" val="1.0"/>
</p:tagLst>
</file>

<file path=ppt/tags/tag122.xml><?xml version="1.0" encoding="utf-8"?>
<p:tagLst xmlns:p="http://schemas.openxmlformats.org/presentationml/2006/main">
  <p:tag name="RAINPROBLEM" val="ProblemBody"/>
</p:tagLst>
</file>

<file path=ppt/tags/tag123.xml><?xml version="1.0" encoding="utf-8"?>
<p:tagLst xmlns:p="http://schemas.openxmlformats.org/presentationml/2006/main">
  <p:tag name="RAINPROBLEM" val="ProblemItem"/>
</p:tagLst>
</file>

<file path=ppt/tags/tag124.xml><?xml version="1.0" encoding="utf-8"?>
<p:tagLst xmlns:p="http://schemas.openxmlformats.org/presentationml/2006/main">
  <p:tag name="RAINPROBLEM" val="ProblemItem"/>
</p:tagLst>
</file>

<file path=ppt/tags/tag125.xml><?xml version="1.0" encoding="utf-8"?>
<p:tagLst xmlns:p="http://schemas.openxmlformats.org/presentationml/2006/main">
  <p:tag name="RAINPROBLEM" val="ProblemItem"/>
</p:tagLst>
</file>

<file path=ppt/tags/tag12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28.xml><?xml version="1.0" encoding="utf-8"?>
<p:tagLst xmlns:p="http://schemas.openxmlformats.org/presentationml/2006/main">
  <p:tag name="RAINPROBLEMTYPE" val="ProblemTypeMarker"/>
</p:tagLst>
</file>

<file path=ppt/tags/tag129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" val="FillBlank"/>
  <p:tag name="PROBLEMSCORE" val="12.0"/>
  <p:tag name="PROBLEMBLANK" val="[{&quot;Num&quot;:1,&quot;Score&quot;:1.0,&quot;Answers&quot;:[&quot;资产&quot;],&quot;CaseSensitive&quot;:false,&quot;FuzzyMatch&quot;:false},{&quot;Num&quot;:2,&quot;Score&quot;:1.0,&quot;Answers&quot;:[&quot;资产&quot;],&quot;CaseSensitive&quot;:false,&quot;FuzzyMatch&quot;:false},{&quot;Num&quot;:3,&quot;Score&quot;:1.0,&quot;Answers&quot;:[&quot;资产&quot;],&quot;CaseSensitive&quot;:false,&quot;FuzzyMatch&quot;:false},{&quot;Num&quot;:4,&quot;Score&quot;:1.0,&quot;Answers&quot;:[&quot;资产&quot;],&quot;CaseSensitive&quot;:false,&quot;FuzzyMatch&quot;:false},{&quot;Num&quot;:5,&quot;Score&quot;:1.0,&quot;Answers&quot;:[&quot;资产&quot;],&quot;CaseSensitive&quot;:false,&quot;FuzzyMatch&quot;:false},{&quot;Num&quot;:6,&quot;Score&quot;:1.0,&quot;Answers&quot;:[&quot;资产&quot;],&quot;CaseSensitive&quot;:false,&quot;FuzzyMatch&quot;:false},{&quot;Num&quot;:7,&quot;Score&quot;:1.0,&quot;Answers&quot;:[&quot;资产&quot;],&quot;CaseSensitive&quot;:false,&quot;FuzzyMatch&quot;:false},{&quot;Num&quot;:8,&quot;Score&quot;:1.0,&quot;Answers&quot;:[&quot;资产&quot;],&quot;CaseSensitive&quot;:false,&quot;FuzzyMatch&quot;:false},{&quot;Num&quot;:9,&quot;Score&quot;:1.0,&quot;Answers&quot;:[&quot;资产&quot;],&quot;CaseSensitive&quot;:false,&quot;FuzzyMatch&quot;:false},{&quot;Num&quot;:10,&quot;Score&quot;:1.0,&quot;Answers&quot;:[&quot;负债&quot;],&quot;CaseSensitive&quot;:false,&quot;FuzzyMatch&quot;:false},{&quot;Num&quot;:11,&quot;Score&quot;:1.0,&quot;Answers&quot;:[&quot;负债&quot;],&quot;CaseSensitive&quot;:false,&quot;FuzzyMatch&quot;:false},{&quot;Num&quot;:12,&quot;Score&quot;:1.0,&quot;Answers&quot;:[&quot;负债&quot;],&quot;CaseSensitive&quot;:false,&quot;FuzzyMatch&quot;:false}]"/>
  <p:tag name="PROBLEMBLANKKEYWORD" val="填空"/>
</p:tagLst>
</file>

<file path=ppt/tags/tag130.xml><?xml version="1.0" encoding="utf-8"?>
<p:tagLst xmlns:p="http://schemas.openxmlformats.org/presentationml/2006/main">
  <p:tag name="RAINPROBLEMTYPE" val="ProblemTypeMarker"/>
</p:tagLst>
</file>

<file path=ppt/tags/tag131.xml><?xml version="1.0" encoding="utf-8"?>
<p:tagLst xmlns:p="http://schemas.openxmlformats.org/presentationml/2006/main">
  <p:tag name="RAINPROBLEMTYPE" val="ProblemTypeMarker"/>
</p:tagLst>
</file>

<file path=ppt/tags/tag132.xml><?xml version="1.0" encoding="utf-8"?>
<p:tagLst xmlns:p="http://schemas.openxmlformats.org/presentationml/2006/main">
  <p:tag name="RAINPROBLEMTYPE" val="ProblemTypeMarker"/>
</p:tagLst>
</file>

<file path=ppt/tags/tag133.xml><?xml version="1.0" encoding="utf-8"?>
<p:tagLst xmlns:p="http://schemas.openxmlformats.org/presentationml/2006/main">
  <p:tag name="RAINPROBLEM" val="ProblemSetting"/>
  <p:tag name="RAINPROBLEMTYPE" val="MultipleChoice"/>
</p:tagLst>
</file>

<file path=ppt/tags/tag134.xml><?xml version="1.0" encoding="utf-8"?>
<p:tagLst xmlns:p="http://schemas.openxmlformats.org/presentationml/2006/main">
  <p:tag name="RAINPROBLEM" val="MultipleChoice"/>
  <p:tag name="PROBLEMSCORE" val="1.0"/>
</p:tagLst>
</file>

<file path=ppt/tags/tag135.xml><?xml version="1.0" encoding="utf-8"?>
<p:tagLst xmlns:p="http://schemas.openxmlformats.org/presentationml/2006/main">
  <p:tag name="RAINPROBLEM" val="ProblemBody"/>
</p:tagLst>
</file>

<file path=ppt/tags/tag136.xml><?xml version="1.0" encoding="utf-8"?>
<p:tagLst xmlns:p="http://schemas.openxmlformats.org/presentationml/2006/main">
  <p:tag name="RAINPROBLEM" val="ProblemItem"/>
</p:tagLst>
</file>

<file path=ppt/tags/tag137.xml><?xml version="1.0" encoding="utf-8"?>
<p:tagLst xmlns:p="http://schemas.openxmlformats.org/presentationml/2006/main">
  <p:tag name="RAINPROBLEM" val="ProblemItem"/>
</p:tagLst>
</file>

<file path=ppt/tags/tag138.xml><?xml version="1.0" encoding="utf-8"?>
<p:tagLst xmlns:p="http://schemas.openxmlformats.org/presentationml/2006/main">
  <p:tag name="RAINPROBLEM" val="ProblemItem"/>
</p:tagLst>
</file>

<file path=ppt/tags/tag13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4.xml><?xml version="1.0" encoding="utf-8"?>
<p:tagLst xmlns:p="http://schemas.openxmlformats.org/presentationml/2006/main">
  <p:tag name="RAINPROBLEM" val="ProblemBody"/>
</p:tagLst>
</file>

<file path=ppt/tags/tag14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41.xml><?xml version="1.0" encoding="utf-8"?>
<p:tagLst xmlns:p="http://schemas.openxmlformats.org/presentationml/2006/main">
  <p:tag name="RAINPROBLEMTYPE" val="ProblemTypeMarker"/>
</p:tagLst>
</file>

<file path=ppt/tags/tag142.xml><?xml version="1.0" encoding="utf-8"?>
<p:tagLst xmlns:p="http://schemas.openxmlformats.org/presentationml/2006/main">
  <p:tag name="RAINPROBLEMTYPE" val="ProblemTypeMarker"/>
</p:tagLst>
</file>

<file path=ppt/tags/tag143.xml><?xml version="1.0" encoding="utf-8"?>
<p:tagLst xmlns:p="http://schemas.openxmlformats.org/presentationml/2006/main">
  <p:tag name="RAINPROBLEMTYPE" val="ProblemTypeMarker"/>
</p:tagLst>
</file>

<file path=ppt/tags/tag144.xml><?xml version="1.0" encoding="utf-8"?>
<p:tagLst xmlns:p="http://schemas.openxmlformats.org/presentationml/2006/main">
  <p:tag name="RAINPROBLEMTYPE" val="ProblemTypeMarker"/>
</p:tagLst>
</file>

<file path=ppt/tags/tag145.xml><?xml version="1.0" encoding="utf-8"?>
<p:tagLst xmlns:p="http://schemas.openxmlformats.org/presentationml/2006/main">
  <p:tag name="RAINPROBLEMTYPE" val="ProblemTypeMarker"/>
</p:tagLst>
</file>

<file path=ppt/tags/tag146.xml><?xml version="1.0" encoding="utf-8"?>
<p:tagLst xmlns:p="http://schemas.openxmlformats.org/presentationml/2006/main">
  <p:tag name="RAINPROBLEM" val="ProblemSetting"/>
  <p:tag name="RAINPROBLEMTYPE" val="MultipleChoice"/>
</p:tagLst>
</file>

<file path=ppt/tags/tag147.xml><?xml version="1.0" encoding="utf-8"?>
<p:tagLst xmlns:p="http://schemas.openxmlformats.org/presentationml/2006/main">
  <p:tag name="RAINPROBLEM" val="MultipleChoice"/>
  <p:tag name="PROBLEMSCORE" val="1.0"/>
</p:tagLst>
</file>

<file path=ppt/tags/tag148.xml><?xml version="1.0" encoding="utf-8"?>
<p:tagLst xmlns:p="http://schemas.openxmlformats.org/presentationml/2006/main">
  <p:tag name="RAINPROBLEM" val="ProblemBody"/>
</p:tagLst>
</file>

<file path=ppt/tags/tag149.xml><?xml version="1.0" encoding="utf-8"?>
<p:tagLst xmlns:p="http://schemas.openxmlformats.org/presentationml/2006/main">
  <p:tag name="RAINPROBLEM" val="ProblemItem"/>
</p:tagLst>
</file>

<file path=ppt/tags/tag15.xml><?xml version="1.0" encoding="utf-8"?>
<p:tagLst xmlns:p="http://schemas.openxmlformats.org/presentationml/2006/main">
  <p:tag name="PRODUCTVERSIONTIP3" val="PRODUCTVERSIONTIP3"/>
</p:tagLst>
</file>

<file path=ppt/tags/tag150.xml><?xml version="1.0" encoding="utf-8"?>
<p:tagLst xmlns:p="http://schemas.openxmlformats.org/presentationml/2006/main">
  <p:tag name="RAINPROBLEM" val="ProblemItem"/>
</p:tagLst>
</file>

<file path=ppt/tags/tag151.xml><?xml version="1.0" encoding="utf-8"?>
<p:tagLst xmlns:p="http://schemas.openxmlformats.org/presentationml/2006/main">
  <p:tag name="RAINPROBLEM" val="ProblemItem"/>
</p:tagLst>
</file>

<file path=ppt/tags/tag15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5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54.xml><?xml version="1.0" encoding="utf-8"?>
<p:tagLst xmlns:p="http://schemas.openxmlformats.org/presentationml/2006/main">
  <p:tag name="RAINPROBLEMTYPE" val="ProblemTypeMarker"/>
</p:tagLst>
</file>

<file path=ppt/tags/tag155.xml><?xml version="1.0" encoding="utf-8"?>
<p:tagLst xmlns:p="http://schemas.openxmlformats.org/presentationml/2006/main">
  <p:tag name="RAINPROBLEMTYPE" val="ProblemTypeMarker"/>
</p:tagLst>
</file>

<file path=ppt/tags/tag156.xml><?xml version="1.0" encoding="utf-8"?>
<p:tagLst xmlns:p="http://schemas.openxmlformats.org/presentationml/2006/main">
  <p:tag name="RAINPROBLEMTYPE" val="ProblemTypeMarker"/>
</p:tagLst>
</file>

<file path=ppt/tags/tag157.xml><?xml version="1.0" encoding="utf-8"?>
<p:tagLst xmlns:p="http://schemas.openxmlformats.org/presentationml/2006/main">
  <p:tag name="RAINPROBLEMTYPE" val="ProblemTypeMarker"/>
</p:tagLst>
</file>

<file path=ppt/tags/tag158.xml><?xml version="1.0" encoding="utf-8"?>
<p:tagLst xmlns:p="http://schemas.openxmlformats.org/presentationml/2006/main">
  <p:tag name="RAINPROBLEMTYPE" val="ProblemTypeMarker"/>
</p:tagLst>
</file>

<file path=ppt/tags/tag159.xml><?xml version="1.0" encoding="utf-8"?>
<p:tagLst xmlns:p="http://schemas.openxmlformats.org/presentationml/2006/main">
  <p:tag name="RAINPROBLEM" val="ProblemSetting"/>
  <p:tag name="RAINPROBLEMTYPE" val="MultipleChoice"/>
</p:tagLst>
</file>

<file path=ppt/tags/tag16.xml><?xml version="1.0" encoding="utf-8"?>
<p:tagLst xmlns:p="http://schemas.openxmlformats.org/presentationml/2006/main">
  <p:tag name="KSO_WM_UNIT_TABLE_BEAUTIFY" val="smartTable{6956773a-d685-414c-b0fa-e74088bdac1f}"/>
</p:tagLst>
</file>

<file path=ppt/tags/tag160.xml><?xml version="1.0" encoding="utf-8"?>
<p:tagLst xmlns:p="http://schemas.openxmlformats.org/presentationml/2006/main">
  <p:tag name="RAINPROBLEM" val="MultipleChoice"/>
  <p:tag name="PROBLEMSCORE" val="1.0"/>
</p:tagLst>
</file>

<file path=ppt/tags/tag161.xml><?xml version="1.0" encoding="utf-8"?>
<p:tagLst xmlns:p="http://schemas.openxmlformats.org/presentationml/2006/main">
  <p:tag name="RAINPROBLEM" val="ProblemBody"/>
</p:tagLst>
</file>

<file path=ppt/tags/tag162.xml><?xml version="1.0" encoding="utf-8"?>
<p:tagLst xmlns:p="http://schemas.openxmlformats.org/presentationml/2006/main">
  <p:tag name="RAINPROBLEM" val="ProblemItem"/>
</p:tagLst>
</file>

<file path=ppt/tags/tag163.xml><?xml version="1.0" encoding="utf-8"?>
<p:tagLst xmlns:p="http://schemas.openxmlformats.org/presentationml/2006/main">
  <p:tag name="RAINPROBLEM" val="ProblemItem"/>
</p:tagLst>
</file>

<file path=ppt/tags/tag164.xml><?xml version="1.0" encoding="utf-8"?>
<p:tagLst xmlns:p="http://schemas.openxmlformats.org/presentationml/2006/main">
  <p:tag name="RAINPROBLEM" val="ProblemItem"/>
</p:tagLst>
</file>

<file path=ppt/tags/tag16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6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67.xml><?xml version="1.0" encoding="utf-8"?>
<p:tagLst xmlns:p="http://schemas.openxmlformats.org/presentationml/2006/main">
  <p:tag name="RAINPROBLEMTYPE" val="ProblemTypeMarker"/>
</p:tagLst>
</file>

<file path=ppt/tags/tag168.xml><?xml version="1.0" encoding="utf-8"?>
<p:tagLst xmlns:p="http://schemas.openxmlformats.org/presentationml/2006/main">
  <p:tag name="RAINPROBLEMTYPE" val="ProblemTypeMarker"/>
</p:tagLst>
</file>

<file path=ppt/tags/tag169.xml><?xml version="1.0" encoding="utf-8"?>
<p:tagLst xmlns:p="http://schemas.openxmlformats.org/presentationml/2006/main">
  <p:tag name="RAINPROBLEMTYPE" val="ProblemTypeMarker"/>
</p:tagLst>
</file>

<file path=ppt/tags/tag17.xml><?xml version="1.0" encoding="utf-8"?>
<p:tagLst xmlns:p="http://schemas.openxmlformats.org/presentationml/2006/main">
  <p:tag name="RAINPROBLEMTYPE" val="ProblemTypeMarker"/>
</p:tagLst>
</file>

<file path=ppt/tags/tag170.xml><?xml version="1.0" encoding="utf-8"?>
<p:tagLst xmlns:p="http://schemas.openxmlformats.org/presentationml/2006/main">
  <p:tag name="RAINPROBLEMTYPE" val="ProblemTypeMarker"/>
</p:tagLst>
</file>

<file path=ppt/tags/tag171.xml><?xml version="1.0" encoding="utf-8"?>
<p:tagLst xmlns:p="http://schemas.openxmlformats.org/presentationml/2006/main">
  <p:tag name="RAINPROBLEMTYPE" val="ProblemTypeMarker"/>
</p:tagLst>
</file>

<file path=ppt/tags/tag172.xml><?xml version="1.0" encoding="utf-8"?>
<p:tagLst xmlns:p="http://schemas.openxmlformats.org/presentationml/2006/main">
  <p:tag name="RAINPROBLEM" val="ProblemSetting"/>
  <p:tag name="RAINPROBLEMTYPE" val="MultipleChoice"/>
</p:tagLst>
</file>

<file path=ppt/tags/tag173.xml><?xml version="1.0" encoding="utf-8"?>
<p:tagLst xmlns:p="http://schemas.openxmlformats.org/presentationml/2006/main">
  <p:tag name="RAINPROBLEM" val="MultipleChoice"/>
  <p:tag name="PROBLEMSCORE" val="1.0"/>
</p:tagLst>
</file>

<file path=ppt/tags/tag18.xml><?xml version="1.0" encoding="utf-8"?>
<p:tagLst xmlns:p="http://schemas.openxmlformats.org/presentationml/2006/main">
  <p:tag name="RAINPROBLEMTYPE" val="ProblemTypeMarker"/>
</p:tagLst>
</file>

<file path=ppt/tags/tag19.xml><?xml version="1.0" encoding="utf-8"?>
<p:tagLst xmlns:p="http://schemas.openxmlformats.org/presentationml/2006/main">
  <p:tag name="RAINPROBLEMTYPE" val="ProblemTypeMarker"/>
</p:tagLst>
</file>

<file path=ppt/tags/tag2.xml><?xml version="1.0" encoding="utf-8"?>
<p:tagLst xmlns:p="http://schemas.openxmlformats.org/presentationml/2006/main">
  <p:tag name="RAINPAPER" val="PaperScore"/>
</p:tagLst>
</file>

<file path=ppt/tags/tag20.xml><?xml version="1.0" encoding="utf-8"?>
<p:tagLst xmlns:p="http://schemas.openxmlformats.org/presentationml/2006/main">
  <p:tag name="RAINPROBLEMTYPE" val="ProblemTypeMarker"/>
</p:tagLst>
</file>

<file path=ppt/tags/tag21.xml><?xml version="1.0" encoding="utf-8"?>
<p:tagLst xmlns:p="http://schemas.openxmlformats.org/presentationml/2006/main">
  <p:tag name="RAINPROBLEMTYPE" val="ProblemTypeMarker"/>
</p:tagLst>
</file>

<file path=ppt/tags/tag22.xml><?xml version="1.0" encoding="utf-8"?>
<p:tagLst xmlns:p="http://schemas.openxmlformats.org/presentationml/2006/main">
  <p:tag name="RAINPROBLEM" val="ProblemSetting"/>
  <p:tag name="RAINPROBLEMTYPE" val="FillBlank"/>
</p:tagLst>
</file>

<file path=ppt/tags/tag23.xml><?xml version="1.0" encoding="utf-8"?>
<p:tagLst xmlns:p="http://schemas.openxmlformats.org/presentationml/2006/main">
  <p:tag name="RAINPROBLEM" val="FillBlank"/>
  <p:tag name="PROBLEMSCORE" val="10.0"/>
  <p:tag name="PROBLEMBLANK" val="[{&quot;Num&quot;:1,&quot;Score&quot;:1.0,&quot;Answers&quot;:[&quot;资产&quot;],&quot;CaseSensitive&quot;:false,&quot;FuzzyMatch&quot;:false},{&quot;Num&quot;:2,&quot;Score&quot;:1.0,&quot;Answers&quot;:[&quot;资产&quot;],&quot;CaseSensitive&quot;:false,&quot;FuzzyMatch&quot;:false},{&quot;Num&quot;:3,&quot;Score&quot;:1.0,&quot;Answers&quot;:[&quot;所有者权益&quot;],&quot;CaseSensitive&quot;:false,&quot;FuzzyMatch&quot;:false},{&quot;Num&quot;:4,&quot;Score&quot;:1.0,&quot;Answers&quot;:[&quot;负债&quot;],&quot;CaseSensitive&quot;:false,&quot;FuzzyMatch&quot;:false},{&quot;Num&quot;:5,&quot;Score&quot;:1.0,&quot;Answers&quot;:[&quot;负债&quot;],&quot;CaseSensitive&quot;:false,&quot;FuzzyMatch&quot;:false},{&quot;Num&quot;:6,&quot;Score&quot;:1.0,&quot;Answers&quot;:[&quot;所有者权益&quot;],&quot;CaseSensitive&quot;:false,&quot;FuzzyMatch&quot;:false},{&quot;Num&quot;:7,&quot;Score&quot;:1.0,&quot;Answers&quot;:[&quot;所有者权益&quot;],&quot;CaseSensitive&quot;:false,&quot;FuzzyMatch&quot;:false},{&quot;Num&quot;:8,&quot;Score&quot;:1.0,&quot;Answers&quot;:[&quot;利润&quot;],&quot;CaseSensitive&quot;:false,&quot;FuzzyMatch&quot;:false},{&quot;Num&quot;:9,&quot;Score&quot;:1.0,&quot;Answers&quot;:[&quot;费用&quot;],&quot;CaseSensitive&quot;:false,&quot;FuzzyMatch&quot;:false},{&quot;Num&quot;:10,&quot;Score&quot;:1.0,&quot;Answers&quot;:[&quot;收入&quot;],&quot;CaseSensitive&quot;:false,&quot;FuzzyMatch&quot;:false}]"/>
  <p:tag name="PROBLEMBLANKKEYWORD" val="填空"/>
</p:tagLst>
</file>

<file path=ppt/tags/tag24.xml><?xml version="1.0" encoding="utf-8"?>
<p:tagLst xmlns:p="http://schemas.openxmlformats.org/presentationml/2006/main">
  <p:tag name="RAINPROBLEM" val="ProblemBody"/>
</p:tagLst>
</file>

<file path=ppt/tags/tag25.xml><?xml version="1.0" encoding="utf-8"?>
<p:tagLst xmlns:p="http://schemas.openxmlformats.org/presentationml/2006/main">
  <p:tag name="RAINPROBLEM" val="ProblemItem"/>
</p:tagLst>
</file>

<file path=ppt/tags/tag26.xml><?xml version="1.0" encoding="utf-8"?>
<p:tagLst xmlns:p="http://schemas.openxmlformats.org/presentationml/2006/main">
  <p:tag name="RAINPROBLEM" val="ProblemItem"/>
</p:tagLst>
</file>

<file path=ppt/tags/tag27.xml><?xml version="1.0" encoding="utf-8"?>
<p:tagLst xmlns:p="http://schemas.openxmlformats.org/presentationml/2006/main">
  <p:tag name="RAINPROBLEM" val="ProblemItem"/>
</p:tagLst>
</file>

<file path=ppt/tags/tag28.xml><?xml version="1.0" encoding="utf-8"?>
<p:tagLst xmlns:p="http://schemas.openxmlformats.org/presentationml/2006/main">
  <p:tag name="RAINPROBLEM" val="ProblemItem"/>
</p:tagLst>
</file>

<file path=ppt/tags/tag2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.xml><?xml version="1.0" encoding="utf-8"?>
<p:tagLst xmlns:p="http://schemas.openxmlformats.org/presentationml/2006/main">
  <p:tag name="RAINPAPER" val="PaperTitle"/>
</p:tagLst>
</file>

<file path=ppt/tags/tag3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33.xml><?xml version="1.0" encoding="utf-8"?>
<p:tagLst xmlns:p="http://schemas.openxmlformats.org/presentationml/2006/main">
  <p:tag name="RAINPROBLEMTYPE" val="ProblemTypeMarker"/>
</p:tagLst>
</file>

<file path=ppt/tags/tag34.xml><?xml version="1.0" encoding="utf-8"?>
<p:tagLst xmlns:p="http://schemas.openxmlformats.org/presentationml/2006/main">
  <p:tag name="RAINPROBLEMTYPE" val="ProblemTypeMarker"/>
</p:tagLst>
</file>

<file path=ppt/tags/tag35.xml><?xml version="1.0" encoding="utf-8"?>
<p:tagLst xmlns:p="http://schemas.openxmlformats.org/presentationml/2006/main">
  <p:tag name="RAINPROBLEMTYPE" val="ProblemTypeMarker"/>
</p:tagLst>
</file>

<file path=ppt/tags/tag36.xml><?xml version="1.0" encoding="utf-8"?>
<p:tagLst xmlns:p="http://schemas.openxmlformats.org/presentationml/2006/main">
  <p:tag name="RAINPROBLEMTYPE" val="ProblemTypeMarker"/>
</p:tagLst>
</file>

<file path=ppt/tags/tag37.xml><?xml version="1.0" encoding="utf-8"?>
<p:tagLst xmlns:p="http://schemas.openxmlformats.org/presentationml/2006/main">
  <p:tag name="RAINPROBLEMTYPE" val="ProblemTypeMarker"/>
</p:tagLst>
</file>

<file path=ppt/tags/tag38.xml><?xml version="1.0" encoding="utf-8"?>
<p:tagLst xmlns:p="http://schemas.openxmlformats.org/presentationml/2006/main">
  <p:tag name="RAINPROBLEM" val="ProblemSetting"/>
  <p:tag name="RAINPROBLEMTYPE" val="MultipleChoice"/>
</p:tagLst>
</file>

<file path=ppt/tags/tag39.xml><?xml version="1.0" encoding="utf-8"?>
<p:tagLst xmlns:p="http://schemas.openxmlformats.org/presentationml/2006/main">
  <p:tag name="RAINPROBLEM" val="MultipleChoice"/>
  <p:tag name="PROBLEMSCORE" val="1.0"/>
</p:tagLst>
</file>

<file path=ppt/tags/tag4.xml><?xml version="1.0" encoding="utf-8"?>
<p:tagLst xmlns:p="http://schemas.openxmlformats.org/presentationml/2006/main">
  <p:tag name="RAINPROBLEM" val="ProblemBody"/>
</p:tagLst>
</file>

<file path=ppt/tags/tag40.xml><?xml version="1.0" encoding="utf-8"?>
<p:tagLst xmlns:p="http://schemas.openxmlformats.org/presentationml/2006/main">
  <p:tag name="RAINPROBLEM" val="ProblemBody"/>
</p:tagLst>
</file>

<file path=ppt/tags/tag41.xml><?xml version="1.0" encoding="utf-8"?>
<p:tagLst xmlns:p="http://schemas.openxmlformats.org/presentationml/2006/main">
  <p:tag name="RAINPROBLEM" val="ProblemItem"/>
</p:tagLst>
</file>

<file path=ppt/tags/tag42.xml><?xml version="1.0" encoding="utf-8"?>
<p:tagLst xmlns:p="http://schemas.openxmlformats.org/presentationml/2006/main">
  <p:tag name="RAINPROBLEM" val="ProblemItem"/>
</p:tagLst>
</file>

<file path=ppt/tags/tag43.xml><?xml version="1.0" encoding="utf-8"?>
<p:tagLst xmlns:p="http://schemas.openxmlformats.org/presentationml/2006/main">
  <p:tag name="RAINPROBLEM" val="ProblemItem"/>
</p:tagLst>
</file>

<file path=ppt/tags/tag44.xml><?xml version="1.0" encoding="utf-8"?>
<p:tagLst xmlns:p="http://schemas.openxmlformats.org/presentationml/2006/main">
  <p:tag name="RAINPROBLEM" val="ProblemItem"/>
</p:tagLst>
</file>

<file path=ppt/tags/tag4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8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PRODUCTVERSIONTIP3" val="PRODUCTVERSIONTIP3"/>
</p:tagLst>
</file>

<file path=ppt/tags/tag50.xml><?xml version="1.0" encoding="utf-8"?>
<p:tagLst xmlns:p="http://schemas.openxmlformats.org/presentationml/2006/main">
  <p:tag name="RAINPROBLEMTYPE" val="ProblemTypeMarker"/>
</p:tagLst>
</file>

<file path=ppt/tags/tag51.xml><?xml version="1.0" encoding="utf-8"?>
<p:tagLst xmlns:p="http://schemas.openxmlformats.org/presentationml/2006/main">
  <p:tag name="RAINPROBLEMTYPE" val="ProblemTypeMarker"/>
</p:tagLst>
</file>

<file path=ppt/tags/tag52.xml><?xml version="1.0" encoding="utf-8"?>
<p:tagLst xmlns:p="http://schemas.openxmlformats.org/presentationml/2006/main">
  <p:tag name="RAINPROBLEMTYPE" val="ProblemTypeMarker"/>
</p:tagLst>
</file>

<file path=ppt/tags/tag53.xml><?xml version="1.0" encoding="utf-8"?>
<p:tagLst xmlns:p="http://schemas.openxmlformats.org/presentationml/2006/main">
  <p:tag name="RAINPROBLEMTYPE" val="ProblemTypeMarker"/>
</p:tagLst>
</file>

<file path=ppt/tags/tag54.xml><?xml version="1.0" encoding="utf-8"?>
<p:tagLst xmlns:p="http://schemas.openxmlformats.org/presentationml/2006/main">
  <p:tag name="RAINPROBLEM" val="ProblemSetting"/>
  <p:tag name="RAINPROBLEMTYPE" val="MultipleChoice"/>
</p:tagLst>
</file>

<file path=ppt/tags/tag55.xml><?xml version="1.0" encoding="utf-8"?>
<p:tagLst xmlns:p="http://schemas.openxmlformats.org/presentationml/2006/main">
  <p:tag name="RAINPROBLEM" val="MultipleChoice"/>
  <p:tag name="PROBLEMSCORE" val="1.0"/>
</p:tagLst>
</file>

<file path=ppt/tags/tag56.xml><?xml version="1.0" encoding="utf-8"?>
<p:tagLst xmlns:p="http://schemas.openxmlformats.org/presentationml/2006/main">
  <p:tag name="RAINPROBLEM" val="ProblemBody"/>
</p:tagLst>
</file>

<file path=ppt/tags/tag57.xml><?xml version="1.0" encoding="utf-8"?>
<p:tagLst xmlns:p="http://schemas.openxmlformats.org/presentationml/2006/main">
  <p:tag name="RAINPROBLEM" val="ProblemItem"/>
</p:tagLst>
</file>

<file path=ppt/tags/tag58.xml><?xml version="1.0" encoding="utf-8"?>
<p:tagLst xmlns:p="http://schemas.openxmlformats.org/presentationml/2006/main">
  <p:tag name="RAINPROBLEM" val="ProblemItem"/>
</p:tagLst>
</file>

<file path=ppt/tags/tag59.xml><?xml version="1.0" encoding="utf-8"?>
<p:tagLst xmlns:p="http://schemas.openxmlformats.org/presentationml/2006/main">
  <p:tag name="RAINPROBLEM" val="ProblemItem"/>
</p:tagLst>
</file>

<file path=ppt/tags/tag6.xml><?xml version="1.0" encoding="utf-8"?>
<p:tagLst xmlns:p="http://schemas.openxmlformats.org/presentationml/2006/main">
  <p:tag name="KSO_WM_UNIT_TABLE_BEAUTIFY" val="smartTable{6956773a-d685-414c-b0fa-e74088bdac1f}"/>
</p:tagLst>
</file>

<file path=ppt/tags/tag60.xml><?xml version="1.0" encoding="utf-8"?>
<p:tagLst xmlns:p="http://schemas.openxmlformats.org/presentationml/2006/main">
  <p:tag name="RAINPROBLEM" val="ProblemItem"/>
</p:tagLst>
</file>

<file path=ppt/tags/tag6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6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6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64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65.xml><?xml version="1.0" encoding="utf-8"?>
<p:tagLst xmlns:p="http://schemas.openxmlformats.org/presentationml/2006/main">
  <p:tag name="RAINPROBLEM" val="ProblemItem"/>
</p:tagLst>
</file>

<file path=ppt/tags/tag6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67.xml><?xml version="1.0" encoding="utf-8"?>
<p:tagLst xmlns:p="http://schemas.openxmlformats.org/presentationml/2006/main">
  <p:tag name="RAINPROBLEMTYPE" val="ProblemTypeMarker"/>
</p:tagLst>
</file>

<file path=ppt/tags/tag68.xml><?xml version="1.0" encoding="utf-8"?>
<p:tagLst xmlns:p="http://schemas.openxmlformats.org/presentationml/2006/main">
  <p:tag name="RAINPROBLEMTYPE" val="ProblemTypeMarker"/>
</p:tagLst>
</file>

<file path=ppt/tags/tag69.xml><?xml version="1.0" encoding="utf-8"?>
<p:tagLst xmlns:p="http://schemas.openxmlformats.org/presentationml/2006/main">
  <p:tag name="RAINPROBLEMTYPE" val="ProblemTypeMarker"/>
</p:tagLst>
</file>

<file path=ppt/tags/tag7.xml><?xml version="1.0" encoding="utf-8"?>
<p:tagLst xmlns:p="http://schemas.openxmlformats.org/presentationml/2006/main">
  <p:tag name="RAINPROBLEMTYPE" val="ProblemTypeMarker"/>
</p:tagLst>
</file>

<file path=ppt/tags/tag70.xml><?xml version="1.0" encoding="utf-8"?>
<p:tagLst xmlns:p="http://schemas.openxmlformats.org/presentationml/2006/main">
  <p:tag name="RAINPROBLEMTYPE" val="ProblemTypeMarker"/>
</p:tagLst>
</file>

<file path=ppt/tags/tag71.xml><?xml version="1.0" encoding="utf-8"?>
<p:tagLst xmlns:p="http://schemas.openxmlformats.org/presentationml/2006/main">
  <p:tag name="RAINPROBLEMTYPE" val="ProblemTypeMarker"/>
</p:tagLst>
</file>

<file path=ppt/tags/tag72.xml><?xml version="1.0" encoding="utf-8"?>
<p:tagLst xmlns:p="http://schemas.openxmlformats.org/presentationml/2006/main">
  <p:tag name="RAINPROBLEM" val="ProblemSetting"/>
  <p:tag name="RAINPROBLEMTYPE" val="MultipleChoiceMA"/>
</p:tagLst>
</file>

<file path=ppt/tags/tag73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74.xml><?xml version="1.0" encoding="utf-8"?>
<p:tagLst xmlns:p="http://schemas.openxmlformats.org/presentationml/2006/main">
  <p:tag name="RAINPROBLEM" val="ProblemBody"/>
</p:tagLst>
</file>

<file path=ppt/tags/tag75.xml><?xml version="1.0" encoding="utf-8"?>
<p:tagLst xmlns:p="http://schemas.openxmlformats.org/presentationml/2006/main">
  <p:tag name="RAINPROBLEM" val="ProblemItem"/>
</p:tagLst>
</file>

<file path=ppt/tags/tag76.xml><?xml version="1.0" encoding="utf-8"?>
<p:tagLst xmlns:p="http://schemas.openxmlformats.org/presentationml/2006/main">
  <p:tag name="RAINPROBLEM" val="ProblemItem"/>
</p:tagLst>
</file>

<file path=ppt/tags/tag77.xml><?xml version="1.0" encoding="utf-8"?>
<p:tagLst xmlns:p="http://schemas.openxmlformats.org/presentationml/2006/main">
  <p:tag name="RAINPROBLEM" val="ProblemItem"/>
</p:tagLst>
</file>

<file path=ppt/tags/tag78.xml><?xml version="1.0" encoding="utf-8"?>
<p:tagLst xmlns:p="http://schemas.openxmlformats.org/presentationml/2006/main">
  <p:tag name="RAINPROBLEM" val="ProblemItem"/>
</p:tagLst>
</file>

<file path=ppt/tags/tag7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.xml><?xml version="1.0" encoding="utf-8"?>
<p:tagLst xmlns:p="http://schemas.openxmlformats.org/presentationml/2006/main">
  <p:tag name="RAINPROBLEMTYPE" val="ProblemTypeMarker"/>
</p:tagLst>
</file>

<file path=ppt/tags/tag80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3.xml><?xml version="1.0" encoding="utf-8"?>
<p:tagLst xmlns:p="http://schemas.openxmlformats.org/presentationml/2006/main">
  <p:tag name="RAINPROBLEM" val="ProblemItem"/>
</p:tagLst>
</file>

<file path=ppt/tags/tag84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85.xml><?xml version="1.0" encoding="utf-8"?>
<p:tagLst xmlns:p="http://schemas.openxmlformats.org/presentationml/2006/main">
  <p:tag name="RAINPROBLEMTYPE" val="ProblemTypeMarker"/>
</p:tagLst>
</file>

<file path=ppt/tags/tag86.xml><?xml version="1.0" encoding="utf-8"?>
<p:tagLst xmlns:p="http://schemas.openxmlformats.org/presentationml/2006/main">
  <p:tag name="RAINPROBLEMTYPE" val="ProblemTypeMarker"/>
</p:tagLst>
</file>

<file path=ppt/tags/tag87.xml><?xml version="1.0" encoding="utf-8"?>
<p:tagLst xmlns:p="http://schemas.openxmlformats.org/presentationml/2006/main">
  <p:tag name="RAINPROBLEMTYPE" val="ProblemTypeMarker"/>
</p:tagLst>
</file>

<file path=ppt/tags/tag88.xml><?xml version="1.0" encoding="utf-8"?>
<p:tagLst xmlns:p="http://schemas.openxmlformats.org/presentationml/2006/main">
  <p:tag name="RAINPROBLEMTYPE" val="ProblemTypeMarker"/>
</p:tagLst>
</file>

<file path=ppt/tags/tag89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ags/tag90.xml><?xml version="1.0" encoding="utf-8"?>
<p:tagLst xmlns:p="http://schemas.openxmlformats.org/presentationml/2006/main">
  <p:tag name="RAINPROBLEM" val="ProblemSetting"/>
  <p:tag name="RAINPROBLEMTYPE" val="MultipleChoiceMA"/>
</p:tagLst>
</file>

<file path=ppt/tags/tag91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92.xml><?xml version="1.0" encoding="utf-8"?>
<p:tagLst xmlns:p="http://schemas.openxmlformats.org/presentationml/2006/main">
  <p:tag name="RAINPROBLEM" val="ProblemBody"/>
</p:tagLst>
</file>

<file path=ppt/tags/tag93.xml><?xml version="1.0" encoding="utf-8"?>
<p:tagLst xmlns:p="http://schemas.openxmlformats.org/presentationml/2006/main">
  <p:tag name="RAINPROBLEM" val="ProblemItem"/>
</p:tagLst>
</file>

<file path=ppt/tags/tag94.xml><?xml version="1.0" encoding="utf-8"?>
<p:tagLst xmlns:p="http://schemas.openxmlformats.org/presentationml/2006/main">
  <p:tag name="RAINPROBLEM" val="ProblemItem"/>
</p:tagLst>
</file>

<file path=ppt/tags/tag95.xml><?xml version="1.0" encoding="utf-8"?>
<p:tagLst xmlns:p="http://schemas.openxmlformats.org/presentationml/2006/main">
  <p:tag name="RAINPROBLEM" val="ProblemItem"/>
</p:tagLst>
</file>

<file path=ppt/tags/tag96.xml><?xml version="1.0" encoding="utf-8"?>
<p:tagLst xmlns:p="http://schemas.openxmlformats.org/presentationml/2006/main">
  <p:tag name="RAINPROBLEM" val="ProblemItem"/>
</p:tagLst>
</file>

<file path=ppt/tags/tag9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9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9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WPS 演示</Application>
  <PresentationFormat>宽屏</PresentationFormat>
  <Paragraphs>320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33</cp:revision>
  <dcterms:created xsi:type="dcterms:W3CDTF">2019-06-19T02:08:00Z</dcterms:created>
  <dcterms:modified xsi:type="dcterms:W3CDTF">2020-02-27T11:47:40Z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