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5144135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502412" y="1941550"/>
            <a:ext cx="8139178" cy="674493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502412" y="2675088"/>
            <a:ext cx="8139178" cy="713363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502448" y="714506"/>
            <a:ext cx="8139178" cy="378066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02412" y="1941550"/>
            <a:ext cx="8139178" cy="674493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05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324057"/>
            <a:ext cx="8139178" cy="486085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just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02412" y="972170"/>
            <a:ext cx="8139178" cy="3781678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kumimoji="0" lang="zh-CN" altLang="en-US" sz="3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3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kumimoji="0" lang="zh-CN" altLang="en-US" sz="3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kumimoji="0" lang="zh-CN" altLang="en-US" sz="3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kumimoji="0" lang="zh-CN" altLang="en-US" sz="3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anchor="t">
            <a:noAutofit/>
          </a:bodyPr>
          <a:lstStyle>
            <a:lvl1pPr algn="just">
              <a:defRPr sz="36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 anchor="t">
            <a:noAutofit/>
          </a:bodyPr>
          <a:lstStyle>
            <a:lvl1pPr algn="just">
              <a:defRPr sz="3600"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anchor="t">
            <a:noAutofit/>
          </a:bodyPr>
          <a:lstStyle>
            <a:lvl1pPr algn="just">
              <a:defRPr sz="36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48" y="2857047"/>
            <a:ext cx="8139178" cy="468716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27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02444" y="3384348"/>
            <a:ext cx="8139178" cy="808630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324057"/>
            <a:ext cx="8139178" cy="486085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502448" y="972170"/>
            <a:ext cx="3962432" cy="3780661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679158" y="972170"/>
            <a:ext cx="3962432" cy="3780661"/>
          </a:xfrm>
        </p:spPr>
        <p:txBody>
          <a:bodyPr>
            <a:noAutofit/>
          </a:bodyPr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324057"/>
            <a:ext cx="8139178" cy="486085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02448" y="972170"/>
            <a:ext cx="3962432" cy="285802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502444" y="1342017"/>
            <a:ext cx="3962400" cy="3414773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6813" y="972170"/>
            <a:ext cx="3962432" cy="285802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6813" y="1342017"/>
            <a:ext cx="3962432" cy="3414773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02448" y="972170"/>
            <a:ext cx="3962432" cy="3780661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679194" y="972170"/>
            <a:ext cx="3962432" cy="3780661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7928351" y="714506"/>
            <a:ext cx="713238" cy="404238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02444" y="714500"/>
            <a:ext cx="7371076" cy="404238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502412" y="324057"/>
            <a:ext cx="8139178" cy="486085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502412" y="972170"/>
            <a:ext cx="8139178" cy="3780661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59807" y="4763208"/>
            <a:ext cx="2025000" cy="237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000" y="4763208"/>
            <a:ext cx="2970000" cy="237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457950" y="4763208"/>
            <a:ext cx="2025000" cy="237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3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206.xml"/><Relationship Id="rId8" Type="http://schemas.openxmlformats.org/officeDocument/2006/relationships/tags" Target="../tags/tag205.xml"/><Relationship Id="rId7" Type="http://schemas.openxmlformats.org/officeDocument/2006/relationships/tags" Target="../tags/tag204.xml"/><Relationship Id="rId6" Type="http://schemas.openxmlformats.org/officeDocument/2006/relationships/tags" Target="../tags/tag203.xml"/><Relationship Id="rId5" Type="http://schemas.openxmlformats.org/officeDocument/2006/relationships/tags" Target="../tags/tag202.xml"/><Relationship Id="rId4" Type="http://schemas.openxmlformats.org/officeDocument/2006/relationships/tags" Target="../tags/tag201.xml"/><Relationship Id="rId3" Type="http://schemas.openxmlformats.org/officeDocument/2006/relationships/tags" Target="../tags/tag200.xml"/><Relationship Id="rId2" Type="http://schemas.openxmlformats.org/officeDocument/2006/relationships/tags" Target="../tags/tag199.x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207.xml"/><Relationship Id="rId10" Type="http://schemas.openxmlformats.org/officeDocument/2006/relationships/image" Target="../media/image1.png"/><Relationship Id="rId1" Type="http://schemas.openxmlformats.org/officeDocument/2006/relationships/tags" Target="../tags/tag198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78.xml"/><Relationship Id="rId17" Type="http://schemas.openxmlformats.org/officeDocument/2006/relationships/image" Target="../media/image1.png"/><Relationship Id="rId16" Type="http://schemas.openxmlformats.org/officeDocument/2006/relationships/tags" Target="../tags/tag77.xml"/><Relationship Id="rId15" Type="http://schemas.openxmlformats.org/officeDocument/2006/relationships/tags" Target="../tags/tag76.xml"/><Relationship Id="rId14" Type="http://schemas.openxmlformats.org/officeDocument/2006/relationships/tags" Target="../tags/tag75.xml"/><Relationship Id="rId13" Type="http://schemas.openxmlformats.org/officeDocument/2006/relationships/tags" Target="../tags/tag74.xml"/><Relationship Id="rId12" Type="http://schemas.openxmlformats.org/officeDocument/2006/relationships/tags" Target="../tags/tag73.xml"/><Relationship Id="rId11" Type="http://schemas.openxmlformats.org/officeDocument/2006/relationships/tags" Target="../tags/tag72.xml"/><Relationship Id="rId10" Type="http://schemas.openxmlformats.org/officeDocument/2006/relationships/tags" Target="../tags/tag71.xml"/><Relationship Id="rId1" Type="http://schemas.openxmlformats.org/officeDocument/2006/relationships/tags" Target="../tags/tag6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87.xml"/><Relationship Id="rId8" Type="http://schemas.openxmlformats.org/officeDocument/2006/relationships/tags" Target="../tags/tag86.xml"/><Relationship Id="rId7" Type="http://schemas.openxmlformats.org/officeDocument/2006/relationships/tags" Target="../tags/tag85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95.xml"/><Relationship Id="rId17" Type="http://schemas.openxmlformats.org/officeDocument/2006/relationships/image" Target="../media/image1.png"/><Relationship Id="rId16" Type="http://schemas.openxmlformats.org/officeDocument/2006/relationships/tags" Target="../tags/tag94.xml"/><Relationship Id="rId15" Type="http://schemas.openxmlformats.org/officeDocument/2006/relationships/tags" Target="../tags/tag93.xml"/><Relationship Id="rId14" Type="http://schemas.openxmlformats.org/officeDocument/2006/relationships/tags" Target="../tags/tag92.xml"/><Relationship Id="rId13" Type="http://schemas.openxmlformats.org/officeDocument/2006/relationships/tags" Target="../tags/tag91.xml"/><Relationship Id="rId12" Type="http://schemas.openxmlformats.org/officeDocument/2006/relationships/tags" Target="../tags/tag90.xml"/><Relationship Id="rId11" Type="http://schemas.openxmlformats.org/officeDocument/2006/relationships/tags" Target="../tags/tag89.xml"/><Relationship Id="rId10" Type="http://schemas.openxmlformats.org/officeDocument/2006/relationships/tags" Target="../tags/tag88.xml"/><Relationship Id="rId1" Type="http://schemas.openxmlformats.org/officeDocument/2006/relationships/tags" Target="../tags/tag79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04.xml"/><Relationship Id="rId8" Type="http://schemas.openxmlformats.org/officeDocument/2006/relationships/tags" Target="../tags/tag103.xml"/><Relationship Id="rId7" Type="http://schemas.openxmlformats.org/officeDocument/2006/relationships/tags" Target="../tags/tag102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112.xml"/><Relationship Id="rId17" Type="http://schemas.openxmlformats.org/officeDocument/2006/relationships/image" Target="../media/image1.png"/><Relationship Id="rId16" Type="http://schemas.openxmlformats.org/officeDocument/2006/relationships/tags" Target="../tags/tag111.xml"/><Relationship Id="rId15" Type="http://schemas.openxmlformats.org/officeDocument/2006/relationships/tags" Target="../tags/tag110.xml"/><Relationship Id="rId14" Type="http://schemas.openxmlformats.org/officeDocument/2006/relationships/tags" Target="../tags/tag109.xml"/><Relationship Id="rId13" Type="http://schemas.openxmlformats.org/officeDocument/2006/relationships/tags" Target="../tags/tag108.xml"/><Relationship Id="rId12" Type="http://schemas.openxmlformats.org/officeDocument/2006/relationships/tags" Target="../tags/tag107.xml"/><Relationship Id="rId11" Type="http://schemas.openxmlformats.org/officeDocument/2006/relationships/tags" Target="../tags/tag106.xml"/><Relationship Id="rId10" Type="http://schemas.openxmlformats.org/officeDocument/2006/relationships/tags" Target="../tags/tag105.xml"/><Relationship Id="rId1" Type="http://schemas.openxmlformats.org/officeDocument/2006/relationships/tags" Target="../tags/tag96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21.xml"/><Relationship Id="rId8" Type="http://schemas.openxmlformats.org/officeDocument/2006/relationships/tags" Target="../tags/tag120.xml"/><Relationship Id="rId7" Type="http://schemas.openxmlformats.org/officeDocument/2006/relationships/tags" Target="../tags/tag119.xml"/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129.xml"/><Relationship Id="rId17" Type="http://schemas.openxmlformats.org/officeDocument/2006/relationships/image" Target="../media/image1.png"/><Relationship Id="rId16" Type="http://schemas.openxmlformats.org/officeDocument/2006/relationships/tags" Target="../tags/tag128.xml"/><Relationship Id="rId15" Type="http://schemas.openxmlformats.org/officeDocument/2006/relationships/tags" Target="../tags/tag127.xml"/><Relationship Id="rId14" Type="http://schemas.openxmlformats.org/officeDocument/2006/relationships/tags" Target="../tags/tag126.xml"/><Relationship Id="rId13" Type="http://schemas.openxmlformats.org/officeDocument/2006/relationships/tags" Target="../tags/tag125.xml"/><Relationship Id="rId12" Type="http://schemas.openxmlformats.org/officeDocument/2006/relationships/tags" Target="../tags/tag124.xml"/><Relationship Id="rId11" Type="http://schemas.openxmlformats.org/officeDocument/2006/relationships/tags" Target="../tags/tag123.xml"/><Relationship Id="rId10" Type="http://schemas.openxmlformats.org/officeDocument/2006/relationships/tags" Target="../tags/tag122.xml"/><Relationship Id="rId1" Type="http://schemas.openxmlformats.org/officeDocument/2006/relationships/tags" Target="../tags/tag113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38.xml"/><Relationship Id="rId8" Type="http://schemas.openxmlformats.org/officeDocument/2006/relationships/tags" Target="../tags/tag137.xml"/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146.xml"/><Relationship Id="rId17" Type="http://schemas.openxmlformats.org/officeDocument/2006/relationships/image" Target="../media/image1.png"/><Relationship Id="rId16" Type="http://schemas.openxmlformats.org/officeDocument/2006/relationships/tags" Target="../tags/tag145.xml"/><Relationship Id="rId15" Type="http://schemas.openxmlformats.org/officeDocument/2006/relationships/tags" Target="../tags/tag144.xml"/><Relationship Id="rId14" Type="http://schemas.openxmlformats.org/officeDocument/2006/relationships/tags" Target="../tags/tag143.xml"/><Relationship Id="rId13" Type="http://schemas.openxmlformats.org/officeDocument/2006/relationships/tags" Target="../tags/tag142.xml"/><Relationship Id="rId12" Type="http://schemas.openxmlformats.org/officeDocument/2006/relationships/tags" Target="../tags/tag141.xml"/><Relationship Id="rId11" Type="http://schemas.openxmlformats.org/officeDocument/2006/relationships/tags" Target="../tags/tag140.xml"/><Relationship Id="rId10" Type="http://schemas.openxmlformats.org/officeDocument/2006/relationships/tags" Target="../tags/tag139.xml"/><Relationship Id="rId1" Type="http://schemas.openxmlformats.org/officeDocument/2006/relationships/tags" Target="../tags/tag130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55.xml"/><Relationship Id="rId8" Type="http://schemas.openxmlformats.org/officeDocument/2006/relationships/tags" Target="../tags/tag154.xml"/><Relationship Id="rId7" Type="http://schemas.openxmlformats.org/officeDocument/2006/relationships/tags" Target="../tags/tag153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163.xml"/><Relationship Id="rId17" Type="http://schemas.openxmlformats.org/officeDocument/2006/relationships/image" Target="../media/image1.png"/><Relationship Id="rId16" Type="http://schemas.openxmlformats.org/officeDocument/2006/relationships/tags" Target="../tags/tag162.xml"/><Relationship Id="rId15" Type="http://schemas.openxmlformats.org/officeDocument/2006/relationships/tags" Target="../tags/tag161.xml"/><Relationship Id="rId14" Type="http://schemas.openxmlformats.org/officeDocument/2006/relationships/tags" Target="../tags/tag160.xml"/><Relationship Id="rId13" Type="http://schemas.openxmlformats.org/officeDocument/2006/relationships/tags" Target="../tags/tag159.xml"/><Relationship Id="rId12" Type="http://schemas.openxmlformats.org/officeDocument/2006/relationships/tags" Target="../tags/tag158.xml"/><Relationship Id="rId11" Type="http://schemas.openxmlformats.org/officeDocument/2006/relationships/tags" Target="../tags/tag157.xml"/><Relationship Id="rId10" Type="http://schemas.openxmlformats.org/officeDocument/2006/relationships/tags" Target="../tags/tag156.xml"/><Relationship Id="rId1" Type="http://schemas.openxmlformats.org/officeDocument/2006/relationships/tags" Target="../tags/tag14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72.xml"/><Relationship Id="rId8" Type="http://schemas.openxmlformats.org/officeDocument/2006/relationships/tags" Target="../tags/tag171.xml"/><Relationship Id="rId7" Type="http://schemas.openxmlformats.org/officeDocument/2006/relationships/tags" Target="../tags/tag170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3" Type="http://schemas.openxmlformats.org/officeDocument/2006/relationships/tags" Target="../tags/tag166.xml"/><Relationship Id="rId2" Type="http://schemas.openxmlformats.org/officeDocument/2006/relationships/tags" Target="../tags/tag165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180.xml"/><Relationship Id="rId17" Type="http://schemas.openxmlformats.org/officeDocument/2006/relationships/image" Target="../media/image1.png"/><Relationship Id="rId16" Type="http://schemas.openxmlformats.org/officeDocument/2006/relationships/tags" Target="../tags/tag179.xml"/><Relationship Id="rId15" Type="http://schemas.openxmlformats.org/officeDocument/2006/relationships/tags" Target="../tags/tag178.xml"/><Relationship Id="rId14" Type="http://schemas.openxmlformats.org/officeDocument/2006/relationships/tags" Target="../tags/tag177.xml"/><Relationship Id="rId13" Type="http://schemas.openxmlformats.org/officeDocument/2006/relationships/tags" Target="../tags/tag176.xml"/><Relationship Id="rId12" Type="http://schemas.openxmlformats.org/officeDocument/2006/relationships/tags" Target="../tags/tag175.xml"/><Relationship Id="rId11" Type="http://schemas.openxmlformats.org/officeDocument/2006/relationships/tags" Target="../tags/tag174.xml"/><Relationship Id="rId10" Type="http://schemas.openxmlformats.org/officeDocument/2006/relationships/tags" Target="../tags/tag173.xml"/><Relationship Id="rId1" Type="http://schemas.openxmlformats.org/officeDocument/2006/relationships/tags" Target="../tags/tag164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89.xml"/><Relationship Id="rId8" Type="http://schemas.openxmlformats.org/officeDocument/2006/relationships/tags" Target="../tags/tag188.xml"/><Relationship Id="rId7" Type="http://schemas.openxmlformats.org/officeDocument/2006/relationships/tags" Target="../tags/tag187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197.xml"/><Relationship Id="rId17" Type="http://schemas.openxmlformats.org/officeDocument/2006/relationships/image" Target="../media/image1.png"/><Relationship Id="rId16" Type="http://schemas.openxmlformats.org/officeDocument/2006/relationships/tags" Target="../tags/tag196.xml"/><Relationship Id="rId15" Type="http://schemas.openxmlformats.org/officeDocument/2006/relationships/tags" Target="../tags/tag195.xml"/><Relationship Id="rId14" Type="http://schemas.openxmlformats.org/officeDocument/2006/relationships/tags" Target="../tags/tag194.xml"/><Relationship Id="rId13" Type="http://schemas.openxmlformats.org/officeDocument/2006/relationships/tags" Target="../tags/tag193.xml"/><Relationship Id="rId12" Type="http://schemas.openxmlformats.org/officeDocument/2006/relationships/tags" Target="../tags/tag192.xml"/><Relationship Id="rId11" Type="http://schemas.openxmlformats.org/officeDocument/2006/relationships/tags" Target="../tags/tag191.xml"/><Relationship Id="rId10" Type="http://schemas.openxmlformats.org/officeDocument/2006/relationships/tags" Target="../tags/tag190.xml"/><Relationship Id="rId1" Type="http://schemas.openxmlformats.org/officeDocument/2006/relationships/tags" Target="../tags/tag18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 sz="2250"/>
              <a:t>3.</a:t>
            </a:r>
            <a:r>
              <a:rPr lang="zh-CN" altLang="en-US" sz="2250"/>
              <a:t>会计等式练习题</a:t>
            </a:r>
            <a:endParaRPr lang="zh-CN" altLang="en-US" sz="225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 sz="135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774940" cy="346075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某酒店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2018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12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月发生如下经济业务：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（暂不考虑增值税）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1. 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收到投资者投资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500 000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元，存入银行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2. 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从甲单位购入低值易耗品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10 000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元，款项尚未支付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3.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用银行存款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偿还乙单位前欠货款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4.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用银行存款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元购买食品原材料，并验收入库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5.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向银行借入短期借款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100 000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元，直接偿付丙单位货款。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6.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当月实现收入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150 000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元，并存入银行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7. 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用现金购买办公用品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要求：分别说明每一项经济业务的发生会引起哪些会计要素的变化，属于何种类型的变化。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圆角矩形 3"/>
          <p:cNvSpPr/>
          <p:nvPr>
            <p:custDataLst>
              <p:tags r:id="rId2"/>
            </p:custDataLst>
          </p:nvPr>
        </p:nvSpPr>
        <p:spPr>
          <a:xfrm>
            <a:off x="6685915" y="4661535"/>
            <a:ext cx="1157605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作答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>
            <p:custDataLst>
              <p:tags r:id="rId3"/>
            </p:custDataLst>
          </p:nvPr>
        </p:nvSpPr>
        <p:spPr>
          <a:xfrm>
            <a:off x="0" y="4295775"/>
            <a:ext cx="9144000" cy="365760"/>
          </a:xfrm>
          <a:prstGeom prst="rect">
            <a:avLst/>
          </a:prstGeom>
          <a:solidFill>
            <a:srgbClr val="FBFAEF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noAutofit/>
          </a:bodyPr>
          <a:p>
            <a:pPr lvl="0" algn="l">
              <a:buNone/>
            </a:pPr>
            <a:r>
              <a:rPr lang="zh-CN" altLang="en-US" sz="1200">
                <a:solidFill>
                  <a:srgbClr val="F84F4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正常使用主观题需2.0以上版本雨课堂</a:t>
            </a:r>
            <a:endParaRPr lang="zh-CN" altLang="en-US" sz="1200">
              <a:solidFill>
                <a:srgbClr val="F84F4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9" name="组合 8"/>
          <p:cNvGrpSpPr/>
          <p:nvPr>
            <p:custDataLst>
              <p:tags r:id="rId4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5" name="TitleBackground"/>
            <p:cNvSpPr/>
            <p:nvPr>
              <p:custDataLst>
                <p:tags r:id="rId5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ColorBlock"/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TypeText"/>
            <p:cNvSpPr txBox="1"/>
            <p:nvPr>
              <p:custDataLst>
                <p:tags r:id="rId7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主观题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" name="TipText"/>
            <p:cNvSpPr txBox="1"/>
            <p:nvPr>
              <p:custDataLst>
                <p:tags r:id="rId8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en-US" altLang="zh-CN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10分</a:t>
              </a:r>
              <a:endParaRPr lang="en-US" altLang="zh-CN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14400" y="1137920"/>
            <a:ext cx="779399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altLang="zh-CN" sz="20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1.某企业资产总额600万元，如果发生以下经济业务：</a:t>
            </a:r>
            <a:endParaRPr kumimoji="0" lang="en-US" altLang="zh-CN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altLang="zh-CN" sz="20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（1）收到外单位投资40万元存入银行；</a:t>
            </a:r>
            <a:endParaRPr kumimoji="0" lang="en-US" altLang="zh-CN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altLang="zh-CN" sz="20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（2）以银行存款支付购入材料款12万元；</a:t>
            </a:r>
            <a:endParaRPr kumimoji="0" lang="en-US" altLang="zh-CN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altLang="zh-CN" sz="20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（3）以银行存款偿还银行借款10万元。这时企业资产总额是（ ）</a:t>
            </a:r>
            <a:endParaRPr kumimoji="0" lang="en-US" altLang="zh-CN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818005" y="283464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0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630万元</a:t>
            </a:r>
            <a:endParaRPr lang="en-US" altLang="zh-CN" sz="2000" smtClean="0">
              <a:ln>
                <a:noFill/>
              </a:ln>
              <a:solidFill>
                <a:srgbClr val="000000"/>
              </a:solidFill>
              <a:effectLst/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828800" y="326136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628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万元</a:t>
            </a:r>
            <a:endParaRPr lang="zh-CN" altLang="en-US" sz="20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1828800" y="374269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0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648万元</a:t>
            </a:r>
            <a:endParaRPr lang="zh-CN" altLang="en-US" sz="20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1828800" y="426656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636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万元</a:t>
            </a:r>
            <a:endParaRPr lang="zh-CN" altLang="en-US" sz="20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67765" y="2882265"/>
            <a:ext cx="385445" cy="38608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2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2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3309620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2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2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椭圆 11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790950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2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2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314825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2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2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>
            <p:custDataLst>
              <p:tags r:id="rId10"/>
            </p:custDataLst>
          </p:nvPr>
        </p:nvSpPr>
        <p:spPr>
          <a:xfrm>
            <a:off x="6685915" y="4661535"/>
            <a:ext cx="1157605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9" name="组合 18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5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4" name="图片 3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2.</a:t>
            </a: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下列项目中，能引起资产和负债同时增加的经济业务是（   ）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828800" y="208978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以银行存款购买材料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向银行借款存入银行存款账户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828800" y="337566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以无形资产向外单位投资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以银行存款偿还应付账款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椭圆 7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9" name="椭圆 8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608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920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圆角矩形 11"/>
          <p:cNvSpPr/>
          <p:nvPr>
            <p:custDataLst>
              <p:tags r:id="rId10"/>
            </p:custDataLst>
          </p:nvPr>
        </p:nvSpPr>
        <p:spPr>
          <a:xfrm>
            <a:off x="6685915" y="4661535"/>
            <a:ext cx="1157605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3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6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3.</a:t>
            </a: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下列项目中，能引起负债有增有减的经济业务是（   ）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828800" y="208978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以银行存款偿还银行借款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开出应付票据抵付应付账款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828800" y="337566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受到外商投入的设备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以银行存款上交税金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椭圆 7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9" name="椭圆 8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608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920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圆角矩形 11"/>
          <p:cNvSpPr/>
          <p:nvPr>
            <p:custDataLst>
              <p:tags r:id="rId10"/>
            </p:custDataLst>
          </p:nvPr>
        </p:nvSpPr>
        <p:spPr>
          <a:xfrm>
            <a:off x="6685915" y="4661535"/>
            <a:ext cx="1157605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3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6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4.</a:t>
            </a: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下列项目中，能引起所有者权益有增有减的经济业务是（   ）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828800" y="208978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收到国家投入的固定资产</a:t>
            </a:r>
            <a:endParaRPr lang="en-US" altLang="zh-CN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以银行存款偿还长期借款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828800" y="337566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将资本公积金转增资本金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以厂房对外单位投资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椭圆 7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9" name="椭圆 8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6080"/>
          </a:xfrm>
          <a:prstGeom prst="ellipse">
            <a:avLst/>
          </a:prstGeom>
          <a:solidFill>
            <a:srgbClr val="808080"/>
          </a:solidFill>
          <a:ln w="127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920"/>
            <a:ext cx="385445" cy="385445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圆角矩形 11"/>
          <p:cNvSpPr/>
          <p:nvPr>
            <p:custDataLst>
              <p:tags r:id="rId10"/>
            </p:custDataLst>
          </p:nvPr>
        </p:nvSpPr>
        <p:spPr>
          <a:xfrm>
            <a:off x="6685915" y="4661535"/>
            <a:ext cx="1157605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3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6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5.</a:t>
            </a: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下列项目中，能引起资产和负债同时减少的经济业务是（   ）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828800" y="208978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从银行提前现金</a:t>
            </a:r>
            <a:r>
              <a:rPr lang="en-US" altLang="zh-CN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10</a:t>
            </a: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万元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购入原材料</a:t>
            </a:r>
            <a:r>
              <a:rPr lang="en-US" altLang="zh-CN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吨，价款</a:t>
            </a:r>
            <a:r>
              <a:rPr lang="en-US" altLang="zh-CN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万元暂欠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828800" y="337566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收到投资者的出资款</a:t>
            </a:r>
            <a:r>
              <a:rPr lang="en-US" altLang="zh-CN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10</a:t>
            </a: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万元存入银行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以银行存款偿还前欠甲供应商的货款</a:t>
            </a:r>
            <a:r>
              <a:rPr lang="en-US" altLang="zh-CN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zh-CN" altLang="en-US" sz="26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万元</a:t>
            </a:r>
            <a:endParaRPr lang="zh-CN" altLang="en-US" sz="26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椭圆 7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9" name="椭圆 8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6080"/>
          </a:xfrm>
          <a:prstGeom prst="ellipse">
            <a:avLst/>
          </a:prstGeom>
          <a:solidFill>
            <a:srgbClr val="808080"/>
          </a:solidFill>
          <a:ln w="127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920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608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圆角矩形 11"/>
          <p:cNvSpPr/>
          <p:nvPr>
            <p:custDataLst>
              <p:tags r:id="rId10"/>
            </p:custDataLst>
          </p:nvPr>
        </p:nvSpPr>
        <p:spPr>
          <a:xfrm>
            <a:off x="6685915" y="4661535"/>
            <a:ext cx="1157605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3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6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6.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下列各项目中，正确的经济业务是（   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828800" y="208978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一项资产增加，一项所有者权益减少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负债与所有者权益同时增加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828800" y="337566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一项负债减少，一项所有者权益增加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负债与资产同时增加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rect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6080"/>
          </a:xfrm>
          <a:prstGeom prst="rect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920"/>
            <a:ext cx="385445" cy="385445"/>
          </a:xfrm>
          <a:prstGeom prst="rect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矩形 10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6080"/>
          </a:xfrm>
          <a:prstGeom prst="rect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圆角矩形 11"/>
          <p:cNvSpPr/>
          <p:nvPr>
            <p:custDataLst>
              <p:tags r:id="rId10"/>
            </p:custDataLst>
          </p:nvPr>
        </p:nvSpPr>
        <p:spPr>
          <a:xfrm>
            <a:off x="6685915" y="4661535"/>
            <a:ext cx="1157605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3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多选题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6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7.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下列属于会计等式的是（   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828800" y="208978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资产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负债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+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所有者权益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收入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-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费用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利润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828800" y="337566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资产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权益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资产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+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费用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负债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+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所有者权益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+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收入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rect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6080"/>
          </a:xfrm>
          <a:prstGeom prst="rect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920"/>
            <a:ext cx="385445" cy="385445"/>
          </a:xfrm>
          <a:prstGeom prst="rect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矩形 10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6080"/>
          </a:xfrm>
          <a:prstGeom prst="rect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圆角矩形 11"/>
          <p:cNvSpPr/>
          <p:nvPr>
            <p:custDataLst>
              <p:tags r:id="rId10"/>
            </p:custDataLst>
          </p:nvPr>
        </p:nvSpPr>
        <p:spPr>
          <a:xfrm>
            <a:off x="6685915" y="4661535"/>
            <a:ext cx="1157605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3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多选题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6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8.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一项经济业务发生后，引起银行存款减少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5000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元，则相应的有可能引起（    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828800" y="208978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固定资产增加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5000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元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短期借款增加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5000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元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828800" y="337566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短期借款减少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5000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元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应付账款减少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5000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元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rect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6080"/>
          </a:xfrm>
          <a:prstGeom prst="rect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920"/>
            <a:ext cx="385445" cy="385445"/>
          </a:xfrm>
          <a:prstGeom prst="rect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矩形 10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6080"/>
          </a:xfrm>
          <a:prstGeom prst="rect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圆角矩形 11"/>
          <p:cNvSpPr/>
          <p:nvPr>
            <p:custDataLst>
              <p:tags r:id="rId10"/>
            </p:custDataLst>
          </p:nvPr>
        </p:nvSpPr>
        <p:spPr>
          <a:xfrm>
            <a:off x="6685915" y="4661535"/>
            <a:ext cx="1157605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3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多选题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6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RAINPROBLEM" val="ProblemItem"/>
</p:tagLst>
</file>

<file path=ppt/tags/tag10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02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10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04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05.xml><?xml version="1.0" encoding="utf-8"?>
<p:tagLst xmlns:p="http://schemas.openxmlformats.org/presentationml/2006/main">
  <p:tag name="RAINPROBLEM" val="ProblemSubmit"/>
  <p:tag name="RAINPROBLEMTYPE" val="MultipleChoice"/>
</p:tagLst>
</file>

<file path=ppt/tags/tag106.xml><?xml version="1.0" encoding="utf-8"?>
<p:tagLst xmlns:p="http://schemas.openxmlformats.org/presentationml/2006/main">
  <p:tag name="RAINPROBLEMTYPE" val="ProblemTypeMarker"/>
</p:tagLst>
</file>

<file path=ppt/tags/tag107.xml><?xml version="1.0" encoding="utf-8"?>
<p:tagLst xmlns:p="http://schemas.openxmlformats.org/presentationml/2006/main">
  <p:tag name="RAINPROBLEMTYPE" val="ProblemTypeMarker"/>
</p:tagLst>
</file>

<file path=ppt/tags/tag108.xml><?xml version="1.0" encoding="utf-8"?>
<p:tagLst xmlns:p="http://schemas.openxmlformats.org/presentationml/2006/main">
  <p:tag name="RAINPROBLEMTYPE" val="ProblemTypeMarker"/>
</p:tagLst>
</file>

<file path=ppt/tags/tag109.xml><?xml version="1.0" encoding="utf-8"?>
<p:tagLst xmlns:p="http://schemas.openxmlformats.org/presentationml/2006/main">
  <p:tag name="RAINPROBLEMTYPE" val="ProblemTypeMarker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RAINPROBLEMTYPE" val="ProblemTypeMarker"/>
</p:tagLst>
</file>

<file path=ppt/tags/tag111.xml><?xml version="1.0" encoding="utf-8"?>
<p:tagLst xmlns:p="http://schemas.openxmlformats.org/presentationml/2006/main">
  <p:tag name="RAINPROBLEM" val="ProblemSetting"/>
  <p:tag name="RAINPROBLEMTYPE" val="MultipleChoice"/>
</p:tagLst>
</file>

<file path=ppt/tags/tag112.xml><?xml version="1.0" encoding="utf-8"?>
<p:tagLst xmlns:p="http://schemas.openxmlformats.org/presentationml/2006/main">
  <p:tag name="RAINPROBLEM" val="MultipleChoice"/>
  <p:tag name="PROBLEMSCORE" val="1.0"/>
</p:tagLst>
</file>

<file path=ppt/tags/tag113.xml><?xml version="1.0" encoding="utf-8"?>
<p:tagLst xmlns:p="http://schemas.openxmlformats.org/presentationml/2006/main">
  <p:tag name="RAINPROBLEM" val="ProblemBody"/>
</p:tagLst>
</file>

<file path=ppt/tags/tag114.xml><?xml version="1.0" encoding="utf-8"?>
<p:tagLst xmlns:p="http://schemas.openxmlformats.org/presentationml/2006/main">
  <p:tag name="RAINPROBLEM" val="ProblemItem"/>
</p:tagLst>
</file>

<file path=ppt/tags/tag115.xml><?xml version="1.0" encoding="utf-8"?>
<p:tagLst xmlns:p="http://schemas.openxmlformats.org/presentationml/2006/main">
  <p:tag name="RAINPROBLEM" val="ProblemItem"/>
</p:tagLst>
</file>

<file path=ppt/tags/tag116.xml><?xml version="1.0" encoding="utf-8"?>
<p:tagLst xmlns:p="http://schemas.openxmlformats.org/presentationml/2006/main">
  <p:tag name="RAINPROBLEM" val="ProblemItem"/>
</p:tagLst>
</file>

<file path=ppt/tags/tag117.xml><?xml version="1.0" encoding="utf-8"?>
<p:tagLst xmlns:p="http://schemas.openxmlformats.org/presentationml/2006/main">
  <p:tag name="RAINPROBLEM" val="ProblemItem"/>
</p:tagLst>
</file>

<file path=ppt/tags/tag118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1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12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22.xml><?xml version="1.0" encoding="utf-8"?>
<p:tagLst xmlns:p="http://schemas.openxmlformats.org/presentationml/2006/main">
  <p:tag name="RAINPROBLEM" val="ProblemSubmit"/>
  <p:tag name="RAINPROBLEMTYPE" val="MultipleChoice"/>
</p:tagLst>
</file>

<file path=ppt/tags/tag123.xml><?xml version="1.0" encoding="utf-8"?>
<p:tagLst xmlns:p="http://schemas.openxmlformats.org/presentationml/2006/main">
  <p:tag name="RAINPROBLEMTYPE" val="ProblemTypeMarker"/>
</p:tagLst>
</file>

<file path=ppt/tags/tag124.xml><?xml version="1.0" encoding="utf-8"?>
<p:tagLst xmlns:p="http://schemas.openxmlformats.org/presentationml/2006/main">
  <p:tag name="RAINPROBLEMTYPE" val="ProblemTypeMarker"/>
</p:tagLst>
</file>

<file path=ppt/tags/tag125.xml><?xml version="1.0" encoding="utf-8"?>
<p:tagLst xmlns:p="http://schemas.openxmlformats.org/presentationml/2006/main">
  <p:tag name="RAINPROBLEMTYPE" val="ProblemTypeMarker"/>
</p:tagLst>
</file>

<file path=ppt/tags/tag126.xml><?xml version="1.0" encoding="utf-8"?>
<p:tagLst xmlns:p="http://schemas.openxmlformats.org/presentationml/2006/main">
  <p:tag name="RAINPROBLEMTYPE" val="ProblemTypeMarker"/>
</p:tagLst>
</file>

<file path=ppt/tags/tag127.xml><?xml version="1.0" encoding="utf-8"?>
<p:tagLst xmlns:p="http://schemas.openxmlformats.org/presentationml/2006/main">
  <p:tag name="RAINPROBLEMTYPE" val="ProblemTypeMarker"/>
</p:tagLst>
</file>

<file path=ppt/tags/tag128.xml><?xml version="1.0" encoding="utf-8"?>
<p:tagLst xmlns:p="http://schemas.openxmlformats.org/presentationml/2006/main">
  <p:tag name="RAINPROBLEM" val="ProblemSetting"/>
  <p:tag name="RAINPROBLEMTYPE" val="MultipleChoice"/>
</p:tagLst>
</file>

<file path=ppt/tags/tag129.xml><?xml version="1.0" encoding="utf-8"?>
<p:tagLst xmlns:p="http://schemas.openxmlformats.org/presentationml/2006/main">
  <p:tag name="RAINPROBLEM" val="MultipleChoice"/>
  <p:tag name="PROBLEMSCORE" val="1.0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RAINPROBLEM" val="ProblemBody"/>
</p:tagLst>
</file>

<file path=ppt/tags/tag131.xml><?xml version="1.0" encoding="utf-8"?>
<p:tagLst xmlns:p="http://schemas.openxmlformats.org/presentationml/2006/main">
  <p:tag name="RAINPROBLEM" val="ProblemItem"/>
</p:tagLst>
</file>

<file path=ppt/tags/tag132.xml><?xml version="1.0" encoding="utf-8"?>
<p:tagLst xmlns:p="http://schemas.openxmlformats.org/presentationml/2006/main">
  <p:tag name="RAINPROBLEM" val="ProblemItem"/>
</p:tagLst>
</file>

<file path=ppt/tags/tag133.xml><?xml version="1.0" encoding="utf-8"?>
<p:tagLst xmlns:p="http://schemas.openxmlformats.org/presentationml/2006/main">
  <p:tag name="RAINPROBLEM" val="ProblemItem"/>
</p:tagLst>
</file>

<file path=ppt/tags/tag134.xml><?xml version="1.0" encoding="utf-8"?>
<p:tagLst xmlns:p="http://schemas.openxmlformats.org/presentationml/2006/main">
  <p:tag name="RAINPROBLEM" val="ProblemItem"/>
</p:tagLst>
</file>

<file path=ppt/tags/tag135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36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37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38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139.xml><?xml version="1.0" encoding="utf-8"?>
<p:tagLst xmlns:p="http://schemas.openxmlformats.org/presentationml/2006/main">
  <p:tag name="RAINPROBLEM" val="ProblemSubmit"/>
  <p:tag name="RAINPROBLEMTYPE" val="MultipleChoice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RAINPROBLEMTYPE" val="ProblemTypeMarker"/>
</p:tagLst>
</file>

<file path=ppt/tags/tag141.xml><?xml version="1.0" encoding="utf-8"?>
<p:tagLst xmlns:p="http://schemas.openxmlformats.org/presentationml/2006/main">
  <p:tag name="RAINPROBLEMTYPE" val="ProblemTypeMarker"/>
</p:tagLst>
</file>

<file path=ppt/tags/tag142.xml><?xml version="1.0" encoding="utf-8"?>
<p:tagLst xmlns:p="http://schemas.openxmlformats.org/presentationml/2006/main">
  <p:tag name="RAINPROBLEMTYPE" val="ProblemTypeMarker"/>
</p:tagLst>
</file>

<file path=ppt/tags/tag143.xml><?xml version="1.0" encoding="utf-8"?>
<p:tagLst xmlns:p="http://schemas.openxmlformats.org/presentationml/2006/main">
  <p:tag name="RAINPROBLEMTYPE" val="ProblemTypeMarker"/>
</p:tagLst>
</file>

<file path=ppt/tags/tag144.xml><?xml version="1.0" encoding="utf-8"?>
<p:tagLst xmlns:p="http://schemas.openxmlformats.org/presentationml/2006/main">
  <p:tag name="RAINPROBLEMTYPE" val="ProblemTypeMarker"/>
</p:tagLst>
</file>

<file path=ppt/tags/tag145.xml><?xml version="1.0" encoding="utf-8"?>
<p:tagLst xmlns:p="http://schemas.openxmlformats.org/presentationml/2006/main">
  <p:tag name="RAINPROBLEM" val="ProblemSetting"/>
  <p:tag name="RAINPROBLEMTYPE" val="MultipleChoice"/>
</p:tagLst>
</file>

<file path=ppt/tags/tag146.xml><?xml version="1.0" encoding="utf-8"?>
<p:tagLst xmlns:p="http://schemas.openxmlformats.org/presentationml/2006/main">
  <p:tag name="RAINPROBLEM" val="MultipleChoice"/>
  <p:tag name="PROBLEMSCORE" val="1.0"/>
</p:tagLst>
</file>

<file path=ppt/tags/tag147.xml><?xml version="1.0" encoding="utf-8"?>
<p:tagLst xmlns:p="http://schemas.openxmlformats.org/presentationml/2006/main">
  <p:tag name="RAINPROBLEM" val="ProblemBody"/>
</p:tagLst>
</file>

<file path=ppt/tags/tag148.xml><?xml version="1.0" encoding="utf-8"?>
<p:tagLst xmlns:p="http://schemas.openxmlformats.org/presentationml/2006/main">
  <p:tag name="RAINPROBLEM" val="ProblemItem"/>
</p:tagLst>
</file>

<file path=ppt/tags/tag149.xml><?xml version="1.0" encoding="utf-8"?>
<p:tagLst xmlns:p="http://schemas.openxmlformats.org/presentationml/2006/main">
  <p:tag name="RAINPROBLEM" val="ProblemItem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RAINPROBLEM" val="ProblemItem"/>
</p:tagLst>
</file>

<file path=ppt/tags/tag151.xml><?xml version="1.0" encoding="utf-8"?>
<p:tagLst xmlns:p="http://schemas.openxmlformats.org/presentationml/2006/main">
  <p:tag name="RAINPROBLEM" val="ProblemItem"/>
</p:tagLst>
</file>

<file path=ppt/tags/tag152.xml><?xml version="1.0" encoding="utf-8"?>
<p:tagLst xmlns:p="http://schemas.openxmlformats.org/presentationml/2006/main">
  <p:tag name="RAINPROBLEM" val="ProblemBullet"/>
  <p:tag name="RAINPROBLEMTYPE" val="MultipleChoiceMA"/>
  <p:tag name="RAINBULLET" val="Wrong"/>
</p:tagLst>
</file>

<file path=ppt/tags/tag153.xml><?xml version="1.0" encoding="utf-8"?>
<p:tagLst xmlns:p="http://schemas.openxmlformats.org/presentationml/2006/main">
  <p:tag name="RAINPROBLEM" val="ProblemBullet"/>
  <p:tag name="RAINPROBLEMTYPE" val="MultipleChoiceMA"/>
  <p:tag name="RAINBULLET" val="Wrong"/>
</p:tagLst>
</file>

<file path=ppt/tags/tag154.xml><?xml version="1.0" encoding="utf-8"?>
<p:tagLst xmlns:p="http://schemas.openxmlformats.org/presentationml/2006/main">
  <p:tag name="RAINPROBLEM" val="ProblemBullet"/>
  <p:tag name="RAINPROBLEMTYPE" val="MultipleChoiceMA"/>
  <p:tag name="RAINBULLET" val="Correct"/>
</p:tagLst>
</file>

<file path=ppt/tags/tag155.xml><?xml version="1.0" encoding="utf-8"?>
<p:tagLst xmlns:p="http://schemas.openxmlformats.org/presentationml/2006/main">
  <p:tag name="RAINPROBLEM" val="ProblemBullet"/>
  <p:tag name="RAINPROBLEMTYPE" val="MultipleChoiceMA"/>
  <p:tag name="RAINBULLET" val="Correct"/>
</p:tagLst>
</file>

<file path=ppt/tags/tag156.xml><?xml version="1.0" encoding="utf-8"?>
<p:tagLst xmlns:p="http://schemas.openxmlformats.org/presentationml/2006/main">
  <p:tag name="RAINPROBLEM" val="ProblemSubmit"/>
  <p:tag name="RAINPROBLEMTYPE" val="MultipleChoiceMA"/>
</p:tagLst>
</file>

<file path=ppt/tags/tag157.xml><?xml version="1.0" encoding="utf-8"?>
<p:tagLst xmlns:p="http://schemas.openxmlformats.org/presentationml/2006/main">
  <p:tag name="RAINPROBLEMTYPE" val="ProblemTypeMarker"/>
</p:tagLst>
</file>

<file path=ppt/tags/tag158.xml><?xml version="1.0" encoding="utf-8"?>
<p:tagLst xmlns:p="http://schemas.openxmlformats.org/presentationml/2006/main">
  <p:tag name="RAINPROBLEMTYPE" val="ProblemTypeMarker"/>
</p:tagLst>
</file>

<file path=ppt/tags/tag159.xml><?xml version="1.0" encoding="utf-8"?>
<p:tagLst xmlns:p="http://schemas.openxmlformats.org/presentationml/2006/main">
  <p:tag name="RAINPROBLEMTYPE" val="ProblemTypeMarker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RAINPROBLEMTYPE" val="ProblemTypeMarker"/>
</p:tagLst>
</file>

<file path=ppt/tags/tag161.xml><?xml version="1.0" encoding="utf-8"?>
<p:tagLst xmlns:p="http://schemas.openxmlformats.org/presentationml/2006/main">
  <p:tag name="RAINPROBLEMTYPE" val="ProblemTypeMarker"/>
</p:tagLst>
</file>

<file path=ppt/tags/tag162.xml><?xml version="1.0" encoding="utf-8"?>
<p:tagLst xmlns:p="http://schemas.openxmlformats.org/presentationml/2006/main">
  <p:tag name="RAINPROBLEM" val="ProblemSetting"/>
  <p:tag name="RAINPROBLEMTYPE" val="MultipleChoiceMA"/>
</p:tagLst>
</file>

<file path=ppt/tags/tag163.xml><?xml version="1.0" encoding="utf-8"?>
<p:tagLst xmlns:p="http://schemas.openxmlformats.org/presentationml/2006/main">
  <p:tag name="RAINPROBLEM" val="MultipleChoiceMA"/>
  <p:tag name="PROBLEMSCORE" val="1.0"/>
  <p:tag name="PROBLEMSCORE_HALF" val="0.0"/>
</p:tagLst>
</file>

<file path=ppt/tags/tag164.xml><?xml version="1.0" encoding="utf-8"?>
<p:tagLst xmlns:p="http://schemas.openxmlformats.org/presentationml/2006/main">
  <p:tag name="RAINPROBLEM" val="ProblemBody"/>
</p:tagLst>
</file>

<file path=ppt/tags/tag165.xml><?xml version="1.0" encoding="utf-8"?>
<p:tagLst xmlns:p="http://schemas.openxmlformats.org/presentationml/2006/main">
  <p:tag name="RAINPROBLEM" val="ProblemItem"/>
</p:tagLst>
</file>

<file path=ppt/tags/tag166.xml><?xml version="1.0" encoding="utf-8"?>
<p:tagLst xmlns:p="http://schemas.openxmlformats.org/presentationml/2006/main">
  <p:tag name="RAINPROBLEM" val="ProblemItem"/>
</p:tagLst>
</file>

<file path=ppt/tags/tag167.xml><?xml version="1.0" encoding="utf-8"?>
<p:tagLst xmlns:p="http://schemas.openxmlformats.org/presentationml/2006/main">
  <p:tag name="RAINPROBLEM" val="ProblemItem"/>
</p:tagLst>
</file>

<file path=ppt/tags/tag168.xml><?xml version="1.0" encoding="utf-8"?>
<p:tagLst xmlns:p="http://schemas.openxmlformats.org/presentationml/2006/main">
  <p:tag name="RAINPROBLEM" val="ProblemItem"/>
</p:tagLst>
</file>

<file path=ppt/tags/tag169.xml><?xml version="1.0" encoding="utf-8"?>
<p:tagLst xmlns:p="http://schemas.openxmlformats.org/presentationml/2006/main">
  <p:tag name="RAINPROBLEM" val="ProblemBullet"/>
  <p:tag name="RAINPROBLEMTYPE" val="MultipleChoiceMA"/>
  <p:tag name="RAINBULLET" val="Correct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RAINPROBLEM" val="ProblemBullet"/>
  <p:tag name="RAINPROBLEMTYPE" val="MultipleChoiceMA"/>
  <p:tag name="RAINBULLET" val="Correct"/>
</p:tagLst>
</file>

<file path=ppt/tags/tag171.xml><?xml version="1.0" encoding="utf-8"?>
<p:tagLst xmlns:p="http://schemas.openxmlformats.org/presentationml/2006/main">
  <p:tag name="RAINPROBLEM" val="ProblemBullet"/>
  <p:tag name="RAINPROBLEMTYPE" val="MultipleChoiceMA"/>
  <p:tag name="RAINBULLET" val="Correct"/>
</p:tagLst>
</file>

<file path=ppt/tags/tag172.xml><?xml version="1.0" encoding="utf-8"?>
<p:tagLst xmlns:p="http://schemas.openxmlformats.org/presentationml/2006/main">
  <p:tag name="RAINPROBLEM" val="ProblemBullet"/>
  <p:tag name="RAINPROBLEMTYPE" val="MultipleChoiceMA"/>
  <p:tag name="RAINBULLET" val="Correct"/>
</p:tagLst>
</file>

<file path=ppt/tags/tag173.xml><?xml version="1.0" encoding="utf-8"?>
<p:tagLst xmlns:p="http://schemas.openxmlformats.org/presentationml/2006/main">
  <p:tag name="RAINPROBLEM" val="ProblemSubmit"/>
  <p:tag name="RAINPROBLEMTYPE" val="MultipleChoiceMA"/>
</p:tagLst>
</file>

<file path=ppt/tags/tag174.xml><?xml version="1.0" encoding="utf-8"?>
<p:tagLst xmlns:p="http://schemas.openxmlformats.org/presentationml/2006/main">
  <p:tag name="RAINPROBLEMTYPE" val="ProblemTypeMarker"/>
</p:tagLst>
</file>

<file path=ppt/tags/tag175.xml><?xml version="1.0" encoding="utf-8"?>
<p:tagLst xmlns:p="http://schemas.openxmlformats.org/presentationml/2006/main">
  <p:tag name="RAINPROBLEMTYPE" val="ProblemTypeMarker"/>
</p:tagLst>
</file>

<file path=ppt/tags/tag176.xml><?xml version="1.0" encoding="utf-8"?>
<p:tagLst xmlns:p="http://schemas.openxmlformats.org/presentationml/2006/main">
  <p:tag name="RAINPROBLEMTYPE" val="ProblemTypeMarker"/>
</p:tagLst>
</file>

<file path=ppt/tags/tag177.xml><?xml version="1.0" encoding="utf-8"?>
<p:tagLst xmlns:p="http://schemas.openxmlformats.org/presentationml/2006/main">
  <p:tag name="RAINPROBLEMTYPE" val="ProblemTypeMarker"/>
</p:tagLst>
</file>

<file path=ppt/tags/tag178.xml><?xml version="1.0" encoding="utf-8"?>
<p:tagLst xmlns:p="http://schemas.openxmlformats.org/presentationml/2006/main">
  <p:tag name="RAINPROBLEMTYPE" val="ProblemTypeMarker"/>
</p:tagLst>
</file>

<file path=ppt/tags/tag179.xml><?xml version="1.0" encoding="utf-8"?>
<p:tagLst xmlns:p="http://schemas.openxmlformats.org/presentationml/2006/main">
  <p:tag name="RAINPROBLEM" val="ProblemSetting"/>
  <p:tag name="RAINPROBLEMTYPE" val="MultipleChoiceMA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RAINPROBLEM" val="MultipleChoiceMA"/>
  <p:tag name="PROBLEMSCORE" val="1.0"/>
  <p:tag name="PROBLEMSCORE_HALF" val="0.0"/>
</p:tagLst>
</file>

<file path=ppt/tags/tag181.xml><?xml version="1.0" encoding="utf-8"?>
<p:tagLst xmlns:p="http://schemas.openxmlformats.org/presentationml/2006/main">
  <p:tag name="RAINPROBLEM" val="ProblemBody"/>
</p:tagLst>
</file>

<file path=ppt/tags/tag182.xml><?xml version="1.0" encoding="utf-8"?>
<p:tagLst xmlns:p="http://schemas.openxmlformats.org/presentationml/2006/main">
  <p:tag name="RAINPROBLEM" val="ProblemItem"/>
</p:tagLst>
</file>

<file path=ppt/tags/tag183.xml><?xml version="1.0" encoding="utf-8"?>
<p:tagLst xmlns:p="http://schemas.openxmlformats.org/presentationml/2006/main">
  <p:tag name="RAINPROBLEM" val="ProblemItem"/>
</p:tagLst>
</file>

<file path=ppt/tags/tag184.xml><?xml version="1.0" encoding="utf-8"?>
<p:tagLst xmlns:p="http://schemas.openxmlformats.org/presentationml/2006/main">
  <p:tag name="RAINPROBLEM" val="ProblemItem"/>
</p:tagLst>
</file>

<file path=ppt/tags/tag185.xml><?xml version="1.0" encoding="utf-8"?>
<p:tagLst xmlns:p="http://schemas.openxmlformats.org/presentationml/2006/main">
  <p:tag name="RAINPROBLEM" val="ProblemItem"/>
</p:tagLst>
</file>

<file path=ppt/tags/tag186.xml><?xml version="1.0" encoding="utf-8"?>
<p:tagLst xmlns:p="http://schemas.openxmlformats.org/presentationml/2006/main">
  <p:tag name="RAINPROBLEM" val="ProblemBullet"/>
  <p:tag name="RAINPROBLEMTYPE" val="MultipleChoiceMA"/>
  <p:tag name="RAINBULLET" val="Correct"/>
</p:tagLst>
</file>

<file path=ppt/tags/tag187.xml><?xml version="1.0" encoding="utf-8"?>
<p:tagLst xmlns:p="http://schemas.openxmlformats.org/presentationml/2006/main">
  <p:tag name="RAINPROBLEM" val="ProblemBullet"/>
  <p:tag name="RAINPROBLEMTYPE" val="MultipleChoiceMA"/>
  <p:tag name="RAINBULLET" val="Wrong"/>
</p:tagLst>
</file>

<file path=ppt/tags/tag188.xml><?xml version="1.0" encoding="utf-8"?>
<p:tagLst xmlns:p="http://schemas.openxmlformats.org/presentationml/2006/main">
  <p:tag name="RAINPROBLEM" val="ProblemBullet"/>
  <p:tag name="RAINPROBLEMTYPE" val="MultipleChoiceMA"/>
  <p:tag name="RAINBULLET" val="Correct"/>
</p:tagLst>
</file>

<file path=ppt/tags/tag189.xml><?xml version="1.0" encoding="utf-8"?>
<p:tagLst xmlns:p="http://schemas.openxmlformats.org/presentationml/2006/main">
  <p:tag name="RAINPROBLEM" val="ProblemBullet"/>
  <p:tag name="RAINPROBLEMTYPE" val="MultipleChoiceMA"/>
  <p:tag name="RAINBULLET" val="Correct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RAINPROBLEM" val="ProblemSubmit"/>
  <p:tag name="RAINPROBLEMTYPE" val="MultipleChoiceMA"/>
</p:tagLst>
</file>

<file path=ppt/tags/tag191.xml><?xml version="1.0" encoding="utf-8"?>
<p:tagLst xmlns:p="http://schemas.openxmlformats.org/presentationml/2006/main">
  <p:tag name="RAINPROBLEMTYPE" val="ProblemTypeMarker"/>
</p:tagLst>
</file>

<file path=ppt/tags/tag192.xml><?xml version="1.0" encoding="utf-8"?>
<p:tagLst xmlns:p="http://schemas.openxmlformats.org/presentationml/2006/main">
  <p:tag name="RAINPROBLEMTYPE" val="ProblemTypeMarker"/>
</p:tagLst>
</file>

<file path=ppt/tags/tag193.xml><?xml version="1.0" encoding="utf-8"?>
<p:tagLst xmlns:p="http://schemas.openxmlformats.org/presentationml/2006/main">
  <p:tag name="RAINPROBLEMTYPE" val="ProblemTypeMarker"/>
</p:tagLst>
</file>

<file path=ppt/tags/tag194.xml><?xml version="1.0" encoding="utf-8"?>
<p:tagLst xmlns:p="http://schemas.openxmlformats.org/presentationml/2006/main">
  <p:tag name="RAINPROBLEMTYPE" val="ProblemTypeMarker"/>
</p:tagLst>
</file>

<file path=ppt/tags/tag195.xml><?xml version="1.0" encoding="utf-8"?>
<p:tagLst xmlns:p="http://schemas.openxmlformats.org/presentationml/2006/main">
  <p:tag name="RAINPROBLEMTYPE" val="ProblemTypeMarker"/>
</p:tagLst>
</file>

<file path=ppt/tags/tag196.xml><?xml version="1.0" encoding="utf-8"?>
<p:tagLst xmlns:p="http://schemas.openxmlformats.org/presentationml/2006/main">
  <p:tag name="RAINPROBLEM" val="ProblemSetting"/>
  <p:tag name="RAINPROBLEMTYPE" val="MultipleChoiceMA"/>
</p:tagLst>
</file>

<file path=ppt/tags/tag197.xml><?xml version="1.0" encoding="utf-8"?>
<p:tagLst xmlns:p="http://schemas.openxmlformats.org/presentationml/2006/main">
  <p:tag name="RAINPROBLEM" val="MultipleChoiceMA"/>
  <p:tag name="PROBLEMSCORE" val="1.0"/>
  <p:tag name="PROBLEMSCORE_HALF" val="0.0"/>
</p:tagLst>
</file>

<file path=ppt/tags/tag198.xml><?xml version="1.0" encoding="utf-8"?>
<p:tagLst xmlns:p="http://schemas.openxmlformats.org/presentationml/2006/main">
  <p:tag name="RAINPROBLEM" val="ProblemBody"/>
</p:tagLst>
</file>

<file path=ppt/tags/tag199.xml><?xml version="1.0" encoding="utf-8"?>
<p:tagLst xmlns:p="http://schemas.openxmlformats.org/presentationml/2006/main">
  <p:tag name="RAINPROBLEM" val="ProblemSubmit"/>
  <p:tag name="RAINPROBLEMTYPE" val="ShortAnswer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PRODUCTVERSIONTIP" val="PRODUCTVERSIONTIP"/>
</p:tagLst>
</file>

<file path=ppt/tags/tag201.xml><?xml version="1.0" encoding="utf-8"?>
<p:tagLst xmlns:p="http://schemas.openxmlformats.org/presentationml/2006/main">
  <p:tag name="RAINPROBLEMTYPE" val="ProblemTypeMarker"/>
</p:tagLst>
</file>

<file path=ppt/tags/tag202.xml><?xml version="1.0" encoding="utf-8"?>
<p:tagLst xmlns:p="http://schemas.openxmlformats.org/presentationml/2006/main">
  <p:tag name="RAINPROBLEMTYPE" val="ProblemTypeMarker"/>
</p:tagLst>
</file>

<file path=ppt/tags/tag203.xml><?xml version="1.0" encoding="utf-8"?>
<p:tagLst xmlns:p="http://schemas.openxmlformats.org/presentationml/2006/main">
  <p:tag name="RAINPROBLEMTYPE" val="ProblemTypeMarker"/>
</p:tagLst>
</file>

<file path=ppt/tags/tag204.xml><?xml version="1.0" encoding="utf-8"?>
<p:tagLst xmlns:p="http://schemas.openxmlformats.org/presentationml/2006/main">
  <p:tag name="RAINPROBLEMTYPE" val="ProblemTypeMarker"/>
</p:tagLst>
</file>

<file path=ppt/tags/tag205.xml><?xml version="1.0" encoding="utf-8"?>
<p:tagLst xmlns:p="http://schemas.openxmlformats.org/presentationml/2006/main">
  <p:tag name="RAINPROBLEMTYPE" val="ProblemTypeMarker"/>
</p:tagLst>
</file>

<file path=ppt/tags/tag206.xml><?xml version="1.0" encoding="utf-8"?>
<p:tagLst xmlns:p="http://schemas.openxmlformats.org/presentationml/2006/main">
  <p:tag name="RAINPROBLEM" val="ProblemSetting"/>
  <p:tag name="RAINPROBLEMTYPE" val="ShortAnswer"/>
</p:tagLst>
</file>

<file path=ppt/tags/tag207.xml><?xml version="1.0" encoding="utf-8"?>
<p:tagLst xmlns:p="http://schemas.openxmlformats.org/presentationml/2006/main">
  <p:tag name="RAINPROBLEM" val="ShortAnswer"/>
  <p:tag name="PROBLEMSCORE" val="10.0"/>
  <p:tag name="PROBLEMVOICEALLOWED" val="False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RAINPROBLEM" val="ProblemBody"/>
</p:tagLst>
</file>

<file path=ppt/tags/tag63.xml><?xml version="1.0" encoding="utf-8"?>
<p:tagLst xmlns:p="http://schemas.openxmlformats.org/presentationml/2006/main">
  <p:tag name="RAINPROBLEM" val="ProblemItem"/>
</p:tagLst>
</file>

<file path=ppt/tags/tag64.xml><?xml version="1.0" encoding="utf-8"?>
<p:tagLst xmlns:p="http://schemas.openxmlformats.org/presentationml/2006/main">
  <p:tag name="RAINPROBLEM" val="ProblemItem"/>
</p:tagLst>
</file>

<file path=ppt/tags/tag65.xml><?xml version="1.0" encoding="utf-8"?>
<p:tagLst xmlns:p="http://schemas.openxmlformats.org/presentationml/2006/main">
  <p:tag name="RAINPROBLEM" val="ProblemItem"/>
</p:tagLst>
</file>

<file path=ppt/tags/tag66.xml><?xml version="1.0" encoding="utf-8"?>
<p:tagLst xmlns:p="http://schemas.openxmlformats.org/presentationml/2006/main">
  <p:tag name="RAINPROBLEM" val="ProblemItem"/>
</p:tagLst>
</file>

<file path=ppt/tags/tag67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68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6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1.xml><?xml version="1.0" encoding="utf-8"?>
<p:tagLst xmlns:p="http://schemas.openxmlformats.org/presentationml/2006/main">
  <p:tag name="RAINPROBLEM" val="ProblemSubmit"/>
  <p:tag name="RAINPROBLEMTYPE" val="MultipleChoice"/>
</p:tagLst>
</file>

<file path=ppt/tags/tag72.xml><?xml version="1.0" encoding="utf-8"?>
<p:tagLst xmlns:p="http://schemas.openxmlformats.org/presentationml/2006/main">
  <p:tag name="RAINPROBLEMTYPE" val="ProblemTypeMarker"/>
</p:tagLst>
</file>

<file path=ppt/tags/tag73.xml><?xml version="1.0" encoding="utf-8"?>
<p:tagLst xmlns:p="http://schemas.openxmlformats.org/presentationml/2006/main">
  <p:tag name="RAINPROBLEMTYPE" val="ProblemTypeMarker"/>
</p:tagLst>
</file>

<file path=ppt/tags/tag74.xml><?xml version="1.0" encoding="utf-8"?>
<p:tagLst xmlns:p="http://schemas.openxmlformats.org/presentationml/2006/main">
  <p:tag name="RAINPROBLEMTYPE" val="ProblemTypeMarker"/>
</p:tagLst>
</file>

<file path=ppt/tags/tag75.xml><?xml version="1.0" encoding="utf-8"?>
<p:tagLst xmlns:p="http://schemas.openxmlformats.org/presentationml/2006/main">
  <p:tag name="RAINPROBLEMTYPE" val="ProblemTypeMarker"/>
</p:tagLst>
</file>

<file path=ppt/tags/tag76.xml><?xml version="1.0" encoding="utf-8"?>
<p:tagLst xmlns:p="http://schemas.openxmlformats.org/presentationml/2006/main">
  <p:tag name="RAINPROBLEMTYPE" val="ProblemTypeMarker"/>
</p:tagLst>
</file>

<file path=ppt/tags/tag77.xml><?xml version="1.0" encoding="utf-8"?>
<p:tagLst xmlns:p="http://schemas.openxmlformats.org/presentationml/2006/main">
  <p:tag name="RAINPROBLEM" val="ProblemSetting"/>
  <p:tag name="RAINPROBLEMTYPE" val="MultipleChoice"/>
</p:tagLst>
</file>

<file path=ppt/tags/tag78.xml><?xml version="1.0" encoding="utf-8"?>
<p:tagLst xmlns:p="http://schemas.openxmlformats.org/presentationml/2006/main">
  <p:tag name="RAINPROBLEM" val="MultipleChoice"/>
  <p:tag name="PROBLEMSCORE" val="1.0"/>
</p:tagLst>
</file>

<file path=ppt/tags/tag79.xml><?xml version="1.0" encoding="utf-8"?>
<p:tagLst xmlns:p="http://schemas.openxmlformats.org/presentationml/2006/main">
  <p:tag name="RAINPROBLEM" val="ProblemBody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RAINPROBLEM" val="ProblemItem"/>
</p:tagLst>
</file>

<file path=ppt/tags/tag81.xml><?xml version="1.0" encoding="utf-8"?>
<p:tagLst xmlns:p="http://schemas.openxmlformats.org/presentationml/2006/main">
  <p:tag name="RAINPROBLEM" val="ProblemItem"/>
</p:tagLst>
</file>

<file path=ppt/tags/tag82.xml><?xml version="1.0" encoding="utf-8"?>
<p:tagLst xmlns:p="http://schemas.openxmlformats.org/presentationml/2006/main">
  <p:tag name="RAINPROBLEM" val="ProblemItem"/>
</p:tagLst>
</file>

<file path=ppt/tags/tag83.xml><?xml version="1.0" encoding="utf-8"?>
<p:tagLst xmlns:p="http://schemas.openxmlformats.org/presentationml/2006/main">
  <p:tag name="RAINPROBLEM" val="ProblemItem"/>
</p:tagLst>
</file>

<file path=ppt/tags/tag84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85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86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87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88.xml><?xml version="1.0" encoding="utf-8"?>
<p:tagLst xmlns:p="http://schemas.openxmlformats.org/presentationml/2006/main">
  <p:tag name="RAINPROBLEM" val="ProblemSubmit"/>
  <p:tag name="RAINPROBLEMTYPE" val="MultipleChoice"/>
</p:tagLst>
</file>

<file path=ppt/tags/tag89.xml><?xml version="1.0" encoding="utf-8"?>
<p:tagLst xmlns:p="http://schemas.openxmlformats.org/presentationml/2006/main">
  <p:tag name="RAINPROBLEMTYPE" val="ProblemTypeMarker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RAINPROBLEMTYPE" val="ProblemTypeMarker"/>
</p:tagLst>
</file>

<file path=ppt/tags/tag91.xml><?xml version="1.0" encoding="utf-8"?>
<p:tagLst xmlns:p="http://schemas.openxmlformats.org/presentationml/2006/main">
  <p:tag name="RAINPROBLEMTYPE" val="ProblemTypeMarker"/>
</p:tagLst>
</file>

<file path=ppt/tags/tag92.xml><?xml version="1.0" encoding="utf-8"?>
<p:tagLst xmlns:p="http://schemas.openxmlformats.org/presentationml/2006/main">
  <p:tag name="RAINPROBLEMTYPE" val="ProblemTypeMarker"/>
</p:tagLst>
</file>

<file path=ppt/tags/tag93.xml><?xml version="1.0" encoding="utf-8"?>
<p:tagLst xmlns:p="http://schemas.openxmlformats.org/presentationml/2006/main">
  <p:tag name="RAINPROBLEMTYPE" val="ProblemTypeMarker"/>
</p:tagLst>
</file>

<file path=ppt/tags/tag94.xml><?xml version="1.0" encoding="utf-8"?>
<p:tagLst xmlns:p="http://schemas.openxmlformats.org/presentationml/2006/main">
  <p:tag name="RAINPROBLEM" val="ProblemSetting"/>
  <p:tag name="RAINPROBLEMTYPE" val="MultipleChoice"/>
</p:tagLst>
</file>

<file path=ppt/tags/tag95.xml><?xml version="1.0" encoding="utf-8"?>
<p:tagLst xmlns:p="http://schemas.openxmlformats.org/presentationml/2006/main">
  <p:tag name="RAINPROBLEM" val="MultipleChoice"/>
  <p:tag name="PROBLEMSCORE" val="1.0"/>
</p:tagLst>
</file>

<file path=ppt/tags/tag96.xml><?xml version="1.0" encoding="utf-8"?>
<p:tagLst xmlns:p="http://schemas.openxmlformats.org/presentationml/2006/main">
  <p:tag name="RAINPROBLEM" val="ProblemBody"/>
</p:tagLst>
</file>

<file path=ppt/tags/tag97.xml><?xml version="1.0" encoding="utf-8"?>
<p:tagLst xmlns:p="http://schemas.openxmlformats.org/presentationml/2006/main">
  <p:tag name="RAINPROBLEM" val="ProblemItem"/>
</p:tagLst>
</file>

<file path=ppt/tags/tag98.xml><?xml version="1.0" encoding="utf-8"?>
<p:tagLst xmlns:p="http://schemas.openxmlformats.org/presentationml/2006/main">
  <p:tag name="RAINPROBLEM" val="ProblemItem"/>
</p:tagLst>
</file>

<file path=ppt/tags/tag99.xml><?xml version="1.0" encoding="utf-8"?>
<p:tagLst xmlns:p="http://schemas.openxmlformats.org/presentationml/2006/main">
  <p:tag name="RAINPROBLEM" val="ProblemItem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1004</Words>
  <Application>WPS 演示</Application>
  <PresentationFormat>宽屏</PresentationFormat>
  <Paragraphs>216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楷体</vt:lpstr>
      <vt:lpstr>Arial Unicode MS</vt:lpstr>
      <vt:lpstr>Office 主题​​</vt:lpstr>
      <vt:lpstr>3.会计等式练习题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江麓</cp:lastModifiedBy>
  <cp:revision>34</cp:revision>
  <dcterms:created xsi:type="dcterms:W3CDTF">2019-06-19T02:08:00Z</dcterms:created>
  <dcterms:modified xsi:type="dcterms:W3CDTF">2020-03-04T01:45:17Z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