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2" r:id="rId5"/>
    <p:sldId id="263" r:id="rId6"/>
    <p:sldId id="264" r:id="rId7"/>
    <p:sldId id="265" r:id="rId8"/>
    <p:sldId id="266" r:id="rId9"/>
  </p:sldIdLst>
  <p:sldSz cx="9144000" cy="5144135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7200" y="2143500"/>
            <a:ext cx="8229600" cy="857400"/>
          </a:xfrm>
        </p:spPr>
        <p:txBody>
          <a:bodyPr anchor="ctr" anchorCtr="1"/>
          <a:lstStyle>
            <a:lvl1pPr>
              <a:defRPr sz="3120"/>
            </a:lvl1pPr>
          </a:lstStyle>
          <a:p>
            <a:r>
              <a:rPr lang="zh-CN" altLang="en-US" smtClean="0"/>
              <a:t>请填写试卷标题</a:t>
            </a:r>
            <a:endParaRPr lang="zh-CN" altLang="en-US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1341120" y="3576072"/>
            <a:ext cx="4389120" cy="205419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461760" y="3576072"/>
            <a:ext cx="6583680" cy="205419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3776960" y="3576072"/>
            <a:ext cx="4389120" cy="205419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59807" y="4763208"/>
            <a:ext cx="2025000" cy="237642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000" y="4763208"/>
            <a:ext cx="2970000" cy="23764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4763208"/>
            <a:ext cx="2025000" cy="237642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3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15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25.xml"/><Relationship Id="rId10" Type="http://schemas.openxmlformats.org/officeDocument/2006/relationships/image" Target="../media/image1.png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8" Type="http://schemas.openxmlformats.org/officeDocument/2006/relationships/tags" Target="../tags/tag33.xml"/><Relationship Id="rId7" Type="http://schemas.openxmlformats.org/officeDocument/2006/relationships/tags" Target="../tags/tag32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35.xml"/><Relationship Id="rId10" Type="http://schemas.openxmlformats.org/officeDocument/2006/relationships/image" Target="../media/image1.png"/><Relationship Id="rId1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44.xml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51.xml"/><Relationship Id="rId16" Type="http://schemas.openxmlformats.org/officeDocument/2006/relationships/image" Target="../media/image1.png"/><Relationship Id="rId15" Type="http://schemas.openxmlformats.org/officeDocument/2006/relationships/tags" Target="../tags/tag50.xml"/><Relationship Id="rId14" Type="http://schemas.openxmlformats.org/officeDocument/2006/relationships/tags" Target="../tags/tag49.xml"/><Relationship Id="rId13" Type="http://schemas.openxmlformats.org/officeDocument/2006/relationships/tags" Target="../tags/tag48.xml"/><Relationship Id="rId12" Type="http://schemas.openxmlformats.org/officeDocument/2006/relationships/tags" Target="../tags/tag47.xml"/><Relationship Id="rId11" Type="http://schemas.openxmlformats.org/officeDocument/2006/relationships/tags" Target="../tags/tag46.xml"/><Relationship Id="rId10" Type="http://schemas.openxmlformats.org/officeDocument/2006/relationships/tags" Target="../tags/tag45.xml"/><Relationship Id="rId1" Type="http://schemas.openxmlformats.org/officeDocument/2006/relationships/tags" Target="../tags/tag36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67.xml"/><Relationship Id="rId16" Type="http://schemas.openxmlformats.org/officeDocument/2006/relationships/image" Target="../media/image1.png"/><Relationship Id="rId15" Type="http://schemas.openxmlformats.org/officeDocument/2006/relationships/tags" Target="../tags/tag66.xml"/><Relationship Id="rId14" Type="http://schemas.openxmlformats.org/officeDocument/2006/relationships/tags" Target="../tags/tag65.xml"/><Relationship Id="rId13" Type="http://schemas.openxmlformats.org/officeDocument/2006/relationships/tags" Target="../tags/tag64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tags" Target="../tags/tag5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83.xml"/><Relationship Id="rId16" Type="http://schemas.openxmlformats.org/officeDocument/2006/relationships/image" Target="../media/image1.png"/><Relationship Id="rId15" Type="http://schemas.openxmlformats.org/officeDocument/2006/relationships/tags" Target="../tags/tag82.xml"/><Relationship Id="rId14" Type="http://schemas.openxmlformats.org/officeDocument/2006/relationships/tags" Target="../tags/tag81.xml"/><Relationship Id="rId13" Type="http://schemas.openxmlformats.org/officeDocument/2006/relationships/tags" Target="../tags/tag80.xml"/><Relationship Id="rId12" Type="http://schemas.openxmlformats.org/officeDocument/2006/relationships/tags" Target="../tags/tag79.xml"/><Relationship Id="rId11" Type="http://schemas.openxmlformats.org/officeDocument/2006/relationships/tags" Target="../tags/tag78.xml"/><Relationship Id="rId10" Type="http://schemas.openxmlformats.org/officeDocument/2006/relationships/tags" Target="../tags/tag77.xml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会计等式</a:t>
            </a:r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4000400" y="3286700"/>
            <a:ext cx="1143200" cy="2858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000000"/>
                </a:solidFill>
              </a:rPr>
              <a:t>总分: 10</a:t>
            </a:r>
            <a:endParaRPr lang="zh-CN" altLang="en-US" sz="1125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35825" y="4429900"/>
            <a:ext cx="3072350" cy="5716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1125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774940" cy="34607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某酒店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2018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12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月发生如下经济业务：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（暂不考虑增值税）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 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收到投资者投资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500 000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元，存入银行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 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从甲单位购入低值易耗品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元，款项尚未支付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用银行存款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偿还乙单位前欠货款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4.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用银行存款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元购买食品原材料，并验收入库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5.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向银行借入短期借款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100 000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元，直接偿付丙单位货款。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6.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当月实现收入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150 000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元，并存入银行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7. 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用现金购买办公用品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要求：分别说明每一项经济业务的发生会引起哪些会计要素的变化，属于何种类型的变化。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4295775"/>
            <a:ext cx="9144000" cy="36576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正常使用主观题需2.0以上版本雨课堂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" name="组合 8"/>
          <p:cNvGrpSpPr/>
          <p:nvPr>
            <p:custDataLst>
              <p:tags r:id="rId3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5" name="TitleBackground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ColorBlock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TypeText"/>
            <p:cNvSpPr txBox="1"/>
            <p:nvPr>
              <p:custDataLst>
                <p:tags r:id="rId6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主观题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7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10分</a:t>
              </a:r>
              <a:endParaRPr lang="en-US" altLang="zh-CN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27550" y="571747"/>
            <a:ext cx="7314297" cy="160698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请指出以下项目分别属于哪个会计科目：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[填空1]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[填空2]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[填空3]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[填空4]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[填空5] [填空6]  [填空7]  [填空8]  [填空9]  [填空10]  [填空11]  [填空12]  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en-US" altLang="zh-CN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564" y="4473341"/>
            <a:ext cx="9142871" cy="365715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正常使用填空题需3.0以上版本雨课堂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1" name="表格 10"/>
          <p:cNvGraphicFramePr/>
          <p:nvPr>
            <p:custDataLst>
              <p:tags r:id="rId3"/>
            </p:custDataLst>
          </p:nvPr>
        </p:nvGraphicFramePr>
        <p:xfrm>
          <a:off x="1342789" y="2444766"/>
          <a:ext cx="6613525" cy="2243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535"/>
                <a:gridCol w="1237615"/>
                <a:gridCol w="2232025"/>
                <a:gridCol w="895350"/>
              </a:tblGrid>
              <a:tr h="29718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350"/>
                        <a:t>项目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350"/>
                        <a:t>金额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350"/>
                        <a:t>项目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350"/>
                        <a:t>金额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</a:tr>
              <a:tr h="3765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>
                          <a:sym typeface="+mn-ea"/>
                        </a:rPr>
                        <a:t>1. </a:t>
                      </a:r>
                      <a:r>
                        <a:rPr lang="zh-CN" altLang="en-US" sz="1350">
                          <a:sym typeface="+mn-ea"/>
                        </a:rPr>
                        <a:t>库存现金</a:t>
                      </a:r>
                      <a:endParaRPr lang="zh-CN" altLang="en-US" sz="1350">
                        <a:sym typeface="+mn-ea"/>
                      </a:endParaRPr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20 600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7.</a:t>
                      </a:r>
                      <a:r>
                        <a:rPr lang="zh-CN" altLang="en-US" sz="1350"/>
                        <a:t>啤酒等无需加工的酒类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8 650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  <a:tr h="30924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2.</a:t>
                      </a:r>
                      <a:r>
                        <a:rPr lang="zh-CN" altLang="en-US" sz="1350"/>
                        <a:t>存放在银行的货币资金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255 000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8. </a:t>
                      </a:r>
                      <a:r>
                        <a:rPr lang="zh-CN" altLang="en-US" sz="1350"/>
                        <a:t>客房一次性用品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8500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  <a:tr h="2971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3.</a:t>
                      </a:r>
                      <a:r>
                        <a:rPr lang="zh-CN" altLang="en-US" sz="1350"/>
                        <a:t>尚未收回的营业款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180 000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9. </a:t>
                      </a:r>
                      <a:r>
                        <a:rPr lang="zh-CN" altLang="en-US" sz="1350"/>
                        <a:t>餐厅桌布、碗筷等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8 000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  <a:tr h="34480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4.</a:t>
                      </a:r>
                      <a:r>
                        <a:rPr lang="zh-CN" altLang="en-US" sz="1350"/>
                        <a:t>客房、办公楼等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509 350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10.</a:t>
                      </a:r>
                      <a:r>
                        <a:rPr lang="zh-CN" altLang="en-US" sz="1350"/>
                        <a:t>应付的购料款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142 000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  <a:tr h="3213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5.</a:t>
                      </a:r>
                      <a:r>
                        <a:rPr lang="zh-CN" altLang="en-US" sz="1350"/>
                        <a:t>各种车辆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350 000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11. </a:t>
                      </a:r>
                      <a:r>
                        <a:rPr lang="zh-CN" altLang="en-US" sz="1350"/>
                        <a:t>尚未交纳的税金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6 570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  <a:tr h="2971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6.</a:t>
                      </a:r>
                      <a:r>
                        <a:rPr lang="zh-CN" altLang="en-US" sz="1350"/>
                        <a:t>大米、面粉等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2 000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12.</a:t>
                      </a:r>
                      <a:r>
                        <a:rPr lang="zh-CN" altLang="en-US" sz="1350"/>
                        <a:t>向银行借入的短期借款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72 000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</a:tbl>
          </a:graphicData>
        </a:graphic>
      </p:graphicFrame>
      <p:grpSp>
        <p:nvGrpSpPr>
          <p:cNvPr id="8" name="组合 7"/>
          <p:cNvGrpSpPr/>
          <p:nvPr>
            <p:custDataLst>
              <p:tags r:id="rId4"/>
            </p:custDataLst>
          </p:nvPr>
        </p:nvGrpSpPr>
        <p:grpSpPr>
          <a:xfrm>
            <a:off x="-71" y="-317"/>
            <a:ext cx="9142871" cy="634922"/>
            <a:chOff x="-1" y="-1"/>
            <a:chExt cx="14400" cy="1000"/>
          </a:xfrm>
        </p:grpSpPr>
        <p:sp>
          <p:nvSpPr>
            <p:cNvPr id="4" name="TitleBackground"/>
            <p:cNvSpPr/>
            <p:nvPr>
              <p:custDataLst>
                <p:tags r:id="rId5"/>
              </p:custDataLst>
            </p:nvPr>
          </p:nvSpPr>
          <p:spPr>
            <a:xfrm>
              <a:off x="-1" y="-1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6"/>
              </p:custDataLst>
            </p:nvPr>
          </p:nvSpPr>
          <p:spPr>
            <a:xfrm>
              <a:off x="-1" y="-1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7"/>
              </p:custDataLst>
            </p:nvPr>
          </p:nvSpPr>
          <p:spPr>
            <a:xfrm>
              <a:off x="399" y="-1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填空题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8"/>
              </p:custDataLst>
            </p:nvPr>
          </p:nvSpPr>
          <p:spPr>
            <a:xfrm>
              <a:off x="2247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12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12" name="图片 11" descr="tmp30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27550" y="571747"/>
            <a:ext cx="7314297" cy="160698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请指出以下项目分别属于哪个会计科目：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[填空2]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[填空3]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[填空4]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[填空5]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[填空6]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[填空7]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[填空8]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[填空9]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[填空10]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564" y="4473341"/>
            <a:ext cx="9142871" cy="365715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正常使用填空题需3.0以上版本雨课堂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1" name="表格 10"/>
          <p:cNvGraphicFramePr/>
          <p:nvPr>
            <p:custDataLst>
              <p:tags r:id="rId3"/>
            </p:custDataLst>
          </p:nvPr>
        </p:nvGraphicFramePr>
        <p:xfrm>
          <a:off x="914851" y="2498735"/>
          <a:ext cx="7898765" cy="197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415"/>
                <a:gridCol w="1478280"/>
                <a:gridCol w="2665730"/>
                <a:gridCol w="1069340"/>
              </a:tblGrid>
              <a:tr h="30988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350"/>
                        <a:t>项目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350"/>
                        <a:t>金额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350"/>
                        <a:t>项目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350"/>
                        <a:t>金额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</a:tr>
              <a:tr h="37719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>
                          <a:sym typeface="+mn-ea"/>
                        </a:rPr>
                        <a:t>13.</a:t>
                      </a:r>
                      <a:r>
                        <a:rPr lang="zh-CN" altLang="en-US" sz="1350">
                          <a:sym typeface="+mn-ea"/>
                        </a:rPr>
                        <a:t>连锁品牌、商标等</a:t>
                      </a:r>
                      <a:endParaRPr lang="zh-CN" altLang="en-US" sz="1350">
                        <a:sym typeface="+mn-ea"/>
                      </a:endParaRPr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115 000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18. </a:t>
                      </a:r>
                      <a:r>
                        <a:rPr lang="zh-CN" altLang="en-US" sz="1350"/>
                        <a:t>盈余公积结余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68 530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  <a:tr h="3098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14.</a:t>
                      </a:r>
                      <a:r>
                        <a:rPr lang="zh-CN" altLang="en-US" sz="1350"/>
                        <a:t>采购员出差预借差旅费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2 000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19.</a:t>
                      </a:r>
                      <a:r>
                        <a:rPr lang="zh-CN" altLang="en-US" sz="1350"/>
                        <a:t>股本溢价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126 000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  <a:tr h="3098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15. </a:t>
                      </a:r>
                      <a:r>
                        <a:rPr lang="zh-CN" altLang="en-US" sz="1350"/>
                        <a:t>投资者投入资本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500 000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20. </a:t>
                      </a:r>
                      <a:r>
                        <a:rPr lang="zh-CN" altLang="en-US" sz="1350"/>
                        <a:t>本年度利润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37 000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  <a:tr h="3454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16.</a:t>
                      </a:r>
                      <a:r>
                        <a:rPr lang="zh-CN" altLang="en-US" sz="1350"/>
                        <a:t>银行借入超过一年的借款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317 00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21.</a:t>
                      </a:r>
                      <a:r>
                        <a:rPr lang="zh-CN" altLang="en-US" sz="1350"/>
                        <a:t>广告费用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5 000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  <a:tr h="32194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17. </a:t>
                      </a:r>
                      <a:r>
                        <a:rPr lang="zh-CN" altLang="en-US" sz="1350"/>
                        <a:t>尚未支付的职工薪酬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95 000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350"/>
                        <a:t>22.</a:t>
                      </a:r>
                      <a:r>
                        <a:rPr lang="zh-CN" altLang="en-US" sz="1350"/>
                        <a:t>营业收入</a:t>
                      </a:r>
                      <a:endParaRPr lang="zh-CN" altLang="en-US" sz="1350"/>
                    </a:p>
                  </a:txBody>
                  <a:tcPr marL="91428" marR="91428" marT="45714" marB="45714"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altLang="zh-CN" sz="1350"/>
                        <a:t>100 000</a:t>
                      </a:r>
                      <a:endParaRPr lang="en-US" altLang="zh-CN" sz="1350"/>
                    </a:p>
                  </a:txBody>
                  <a:tcPr marL="91428" marR="91428" marT="45714" marB="45714"/>
                </a:tc>
              </a:tr>
            </a:tbl>
          </a:graphicData>
        </a:graphic>
      </p:graphicFrame>
      <p:grpSp>
        <p:nvGrpSpPr>
          <p:cNvPr id="8" name="组合 7"/>
          <p:cNvGrpSpPr/>
          <p:nvPr>
            <p:custDataLst>
              <p:tags r:id="rId4"/>
            </p:custDataLst>
          </p:nvPr>
        </p:nvGrpSpPr>
        <p:grpSpPr>
          <a:xfrm>
            <a:off x="-71" y="-317"/>
            <a:ext cx="9142871" cy="634922"/>
            <a:chOff x="-1" y="-1"/>
            <a:chExt cx="14400" cy="1000"/>
          </a:xfrm>
        </p:grpSpPr>
        <p:sp>
          <p:nvSpPr>
            <p:cNvPr id="4" name="TitleBackground"/>
            <p:cNvSpPr/>
            <p:nvPr>
              <p:custDataLst>
                <p:tags r:id="rId5"/>
              </p:custDataLst>
            </p:nvPr>
          </p:nvSpPr>
          <p:spPr>
            <a:xfrm>
              <a:off x="-1" y="-1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6"/>
              </p:custDataLst>
            </p:nvPr>
          </p:nvSpPr>
          <p:spPr>
            <a:xfrm>
              <a:off x="-1" y="-1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7"/>
              </p:custDataLst>
            </p:nvPr>
          </p:nvSpPr>
          <p:spPr>
            <a:xfrm>
              <a:off x="399" y="-1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填空题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8"/>
              </p:custDataLst>
            </p:nvPr>
          </p:nvSpPr>
          <p:spPr>
            <a:xfrm>
              <a:off x="2247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10分</a:t>
              </a:r>
              <a:endParaRPr lang="en-US" altLang="zh-CN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10" name="图片 9" descr="tmp30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14400" y="635318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会计账户设置的依据是（ 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828800" y="208946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会计要素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828800" y="2732723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会计科目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1828800" y="3375343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会计对象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1828800" y="401859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会计分录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728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983"/>
            <a:ext cx="385445" cy="385445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603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858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0"/>
            </p:custDataLst>
          </p:nvPr>
        </p:nvGrpSpPr>
        <p:grpSpPr>
          <a:xfrm>
            <a:off x="0" y="318"/>
            <a:ext cx="9144000" cy="635000"/>
            <a:chOff x="0" y="0"/>
            <a:chExt cx="14400" cy="1000"/>
          </a:xfrm>
        </p:grpSpPr>
        <p:sp>
          <p:nvSpPr>
            <p:cNvPr id="15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4" name="图片 3" descr="tmp30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14400" y="635318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账户的基本结构是指（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828800" y="208946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账户的具体格式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828800" y="2732723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账户登记的日期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1828800" y="3375343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账户登记的经济内容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1828800" y="401859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账户中登记增减金额的栏次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728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983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603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858"/>
            <a:ext cx="385445" cy="385445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0"/>
            </p:custDataLst>
          </p:nvPr>
        </p:nvGrpSpPr>
        <p:grpSpPr>
          <a:xfrm>
            <a:off x="0" y="318"/>
            <a:ext cx="9144000" cy="635000"/>
            <a:chOff x="0" y="0"/>
            <a:chExt cx="14400" cy="1000"/>
          </a:xfrm>
        </p:grpSpPr>
        <p:sp>
          <p:nvSpPr>
            <p:cNvPr id="15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4" name="图片 3" descr="tmp30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318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会计账户与会计科目之间的区别在于（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46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记录资产和权益增减变动情况不同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723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记录资产和负债的结果不同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343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反映的经济内容不同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59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账户有结构而科目无结构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728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983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603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858"/>
            <a:ext cx="385445" cy="385445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0"/>
            </p:custDataLst>
          </p:nvPr>
        </p:nvGrpSpPr>
        <p:grpSpPr>
          <a:xfrm>
            <a:off x="0" y="318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30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RAINPROBLEMTYPE" val="ProblemTypeMarker"/>
</p:tagLst>
</file>

<file path=ppt/tags/tag11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TYPE" val="ProblemTypeMarker"/>
</p:tagLst>
</file>

<file path=ppt/tags/tag14.xml><?xml version="1.0" encoding="utf-8"?>
<p:tagLst xmlns:p="http://schemas.openxmlformats.org/presentationml/2006/main">
  <p:tag name="RAINPROBLEM" val="ProblemSetting"/>
  <p:tag name="RAINPROBLEMTYPE" val="ShortAnswer"/>
</p:tagLst>
</file>

<file path=ppt/tags/tag15.xml><?xml version="1.0" encoding="utf-8"?>
<p:tagLst xmlns:p="http://schemas.openxmlformats.org/presentationml/2006/main">
  <p:tag name="RAINPROBLEM" val="ShortAnswer"/>
  <p:tag name="PROBLEMSCORE" val="10.0"/>
  <p:tag name="PROBLEMVOICEALLOWED" val="False"/>
</p:tagLst>
</file>

<file path=ppt/tags/tag16.xml><?xml version="1.0" encoding="utf-8"?>
<p:tagLst xmlns:p="http://schemas.openxmlformats.org/presentationml/2006/main">
  <p:tag name="RAINPROBLEM" val="ProblemBody"/>
</p:tagLst>
</file>

<file path=ppt/tags/tag17.xml><?xml version="1.0" encoding="utf-8"?>
<p:tagLst xmlns:p="http://schemas.openxmlformats.org/presentationml/2006/main">
  <p:tag name="PRODUCTVERSIONTIP3" val="PRODUCTVERSIONTIP3"/>
</p:tagLst>
</file>

<file path=ppt/tags/tag18.xml><?xml version="1.0" encoding="utf-8"?>
<p:tagLst xmlns:p="http://schemas.openxmlformats.org/presentationml/2006/main">
  <p:tag name="KSO_WM_UNIT_TABLE_BEAUTIFY" val="smartTable{6956773a-d685-414c-b0fa-e74088bdac1f}"/>
</p:tagLst>
</file>

<file path=ppt/tags/tag19.xml><?xml version="1.0" encoding="utf-8"?>
<p:tagLst xmlns:p="http://schemas.openxmlformats.org/presentationml/2006/main">
  <p:tag name="RAINPROBLEMTYPE" val="ProblemTypeMarker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RAINPROBLEMTYPE" val="ProblemTypeMarker"/>
</p:tagLst>
</file>

<file path=ppt/tags/tag21.xml><?xml version="1.0" encoding="utf-8"?>
<p:tagLst xmlns:p="http://schemas.openxmlformats.org/presentationml/2006/main">
  <p:tag name="RAINPROBLEMTYPE" val="ProblemTypeMarker"/>
</p:tagLst>
</file>

<file path=ppt/tags/tag22.xml><?xml version="1.0" encoding="utf-8"?>
<p:tagLst xmlns:p="http://schemas.openxmlformats.org/presentationml/2006/main">
  <p:tag name="RAINPROBLEMTYPE" val="ProblemTypeMarker"/>
</p:tagLst>
</file>

<file path=ppt/tags/tag23.xml><?xml version="1.0" encoding="utf-8"?>
<p:tagLst xmlns:p="http://schemas.openxmlformats.org/presentationml/2006/main">
  <p:tag name="RAINPROBLEMTYPE" val="ProblemTypeMarker"/>
</p:tagLst>
</file>

<file path=ppt/tags/tag24.xml><?xml version="1.0" encoding="utf-8"?>
<p:tagLst xmlns:p="http://schemas.openxmlformats.org/presentationml/2006/main">
  <p:tag name="RAINPROBLEM" val="ProblemSetting"/>
  <p:tag name="RAINPROBLEMTYPE" val="FillBlank"/>
</p:tagLst>
</file>

<file path=ppt/tags/tag25.xml><?xml version="1.0" encoding="utf-8"?>
<p:tagLst xmlns:p="http://schemas.openxmlformats.org/presentationml/2006/main">
  <p:tag name="RAINPROBLEM" val="FillBlank"/>
  <p:tag name="PROBLEMSCORE" val="12.0"/>
  <p:tag name="PROBLEMBLANK" val="[{&quot;Num&quot;:1,&quot;Score&quot;:1.0,&quot;Answers&quot;:[&quot;库存现金&quot;],&quot;CaseSensitive&quot;:false,&quot;FuzzyMatch&quot;:false},{&quot;Num&quot;:2,&quot;Score&quot;:1.0,&quot;Answers&quot;:[&quot;银行存款&quot;],&quot;CaseSensitive&quot;:false,&quot;FuzzyMatch&quot;:false},{&quot;Num&quot;:3,&quot;Score&quot;:1.0,&quot;Answers&quot;:[&quot;应收账款&quot;],&quot;CaseSensitive&quot;:false,&quot;FuzzyMatch&quot;:false},{&quot;Num&quot;:4,&quot;Score&quot;:1.0,&quot;Answers&quot;:[&quot;固定资产&quot;],&quot;CaseSensitive&quot;:false,&quot;FuzzyMatch&quot;:false},{&quot;Num&quot;:5,&quot;Score&quot;:1.0,&quot;Answers&quot;:[&quot;固定资产&quot;],&quot;CaseSensitive&quot;:false,&quot;FuzzyMatch&quot;:false},{&quot;Num&quot;:6,&quot;Score&quot;:1.0,&quot;Answers&quot;:[&quot;原材料&quot;],&quot;CaseSensitive&quot;:false,&quot;FuzzyMatch&quot;:false},{&quot;Num&quot;:7,&quot;Score&quot;:1.0,&quot;Answers&quot;:[&quot;库存商品&quot;],&quot;CaseSensitive&quot;:false,&quot;FuzzyMatch&quot;:false},{&quot;Num&quot;:8,&quot;Score&quot;:1.0,&quot;Answers&quot;:[&quot;低值易耗品&quot;],&quot;CaseSensitive&quot;:false,&quot;FuzzyMatch&quot;:false},{&quot;Num&quot;:9,&quot;Score&quot;:1.0,&quot;Answers&quot;:[&quot;低值易耗品&quot;],&quot;CaseSensitive&quot;:false,&quot;FuzzyMatch&quot;:false},{&quot;Num&quot;:10,&quot;Score&quot;:1.0,&quot;Answers&quot;:[&quot;应付账款&quot;],&quot;CaseSensitive&quot;:false,&quot;FuzzyMatch&quot;:false},{&quot;Num&quot;:11,&quot;Score&quot;:1.0,&quot;Answers&quot;:[&quot;应交税费&quot;],&quot;CaseSensitive&quot;:false,&quot;FuzzyMatch&quot;:false},{&quot;Num&quot;:12,&quot;Score&quot;:1.0,&quot;Answers&quot;:[&quot;短期借款&quot;],&quot;CaseSensitive&quot;:false,&quot;FuzzyMatch&quot;:false}]"/>
  <p:tag name="PROBLEMBLANKKEYWORD" val="填空"/>
</p:tagLst>
</file>

<file path=ppt/tags/tag26.xml><?xml version="1.0" encoding="utf-8"?>
<p:tagLst xmlns:p="http://schemas.openxmlformats.org/presentationml/2006/main">
  <p:tag name="RAINPROBLEM" val="ProblemBody"/>
</p:tagLst>
</file>

<file path=ppt/tags/tag27.xml><?xml version="1.0" encoding="utf-8"?>
<p:tagLst xmlns:p="http://schemas.openxmlformats.org/presentationml/2006/main">
  <p:tag name="PRODUCTVERSIONTIP3" val="PRODUCTVERSIONTIP3"/>
</p:tagLst>
</file>

<file path=ppt/tags/tag28.xml><?xml version="1.0" encoding="utf-8"?>
<p:tagLst xmlns:p="http://schemas.openxmlformats.org/presentationml/2006/main">
  <p:tag name="KSO_WM_UNIT_TABLE_BEAUTIFY" val="smartTable{6956773a-d685-414c-b0fa-e74088bdac1f}"/>
</p:tagLst>
</file>

<file path=ppt/tags/tag29.xml><?xml version="1.0" encoding="utf-8"?>
<p:tagLst xmlns:p="http://schemas.openxmlformats.org/presentationml/2006/main">
  <p:tag name="RAINPROBLEMTYPE" val="ProblemTypeMarker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RAINPROBLEMTYPE" val="ProblemTypeMarker"/>
</p:tagLst>
</file>

<file path=ppt/tags/tag31.xml><?xml version="1.0" encoding="utf-8"?>
<p:tagLst xmlns:p="http://schemas.openxmlformats.org/presentationml/2006/main">
  <p:tag name="RAINPROBLEMTYPE" val="ProblemTypeMarker"/>
</p:tagLst>
</file>

<file path=ppt/tags/tag32.xml><?xml version="1.0" encoding="utf-8"?>
<p:tagLst xmlns:p="http://schemas.openxmlformats.org/presentationml/2006/main">
  <p:tag name="RAINPROBLEMTYPE" val="ProblemTypeMarker"/>
</p:tagLst>
</file>

<file path=ppt/tags/tag33.xml><?xml version="1.0" encoding="utf-8"?>
<p:tagLst xmlns:p="http://schemas.openxmlformats.org/presentationml/2006/main">
  <p:tag name="RAINPROBLEMTYPE" val="ProblemTypeMarker"/>
</p:tagLst>
</file>

<file path=ppt/tags/tag34.xml><?xml version="1.0" encoding="utf-8"?>
<p:tagLst xmlns:p="http://schemas.openxmlformats.org/presentationml/2006/main">
  <p:tag name="RAINPROBLEM" val="ProblemSetting"/>
  <p:tag name="RAINPROBLEMTYPE" val="FillBlank"/>
</p:tagLst>
</file>

<file path=ppt/tags/tag35.xml><?xml version="1.0" encoding="utf-8"?>
<p:tagLst xmlns:p="http://schemas.openxmlformats.org/presentationml/2006/main">
  <p:tag name="RAINPROBLEM" val="FillBlank"/>
  <p:tag name="PROBLEMSCORE" val="10.0"/>
  <p:tag name="PROBLEMBLANK" val="[{&quot;Num&quot;:1,&quot;Score&quot;:1.0,&quot;Answers&quot;:[&quot;无形资产&quot;],&quot;CaseSensitive&quot;:false,&quot;FuzzyMatch&quot;:false},{&quot;Num&quot;:2,&quot;Score&quot;:1.0,&quot;Answers&quot;:[&quot;其他应收款&quot;],&quot;CaseSensitive&quot;:false,&quot;FuzzyMatch&quot;:false},{&quot;Num&quot;:3,&quot;Score&quot;:1.0,&quot;Answers&quot;:[&quot;实收资本&quot;],&quot;CaseSensitive&quot;:false,&quot;FuzzyMatch&quot;:false},{&quot;Num&quot;:4,&quot;Score&quot;:1.0,&quot;Answers&quot;:[&quot;长期借款&quot;],&quot;CaseSensitive&quot;:false,&quot;FuzzyMatch&quot;:false},{&quot;Num&quot;:5,&quot;Score&quot;:1.0,&quot;Answers&quot;:[&quot;应付职工薪酬&quot;],&quot;CaseSensitive&quot;:false,&quot;FuzzyMatch&quot;:false},{&quot;Num&quot;:6,&quot;Score&quot;:1.0,&quot;Answers&quot;:[&quot;盈余公积&quot;],&quot;CaseSensitive&quot;:false,&quot;FuzzyMatch&quot;:false},{&quot;Num&quot;:7,&quot;Score&quot;:1.0,&quot;Answers&quot;:[&quot;资本公积&quot;],&quot;CaseSensitive&quot;:false,&quot;FuzzyMatch&quot;:false},{&quot;Num&quot;:8,&quot;Score&quot;:1.0,&quot;Answers&quot;:[&quot;本年利润&quot;],&quot;CaseSensitive&quot;:false,&quot;FuzzyMatch&quot;:false},{&quot;Num&quot;:9,&quot;Score&quot;:1.0,&quot;Answers&quot;:[&quot;销售费用&quot;],&quot;CaseSensitive&quot;:false,&quot;FuzzyMatch&quot;:false},{&quot;Num&quot;:10,&quot;Score&quot;:1.0,&quot;Answers&quot;:[&quot;主营业务收入&quot;],&quot;CaseSensitive&quot;:false,&quot;FuzzyMatch&quot;:false}]"/>
  <p:tag name="PROBLEMBLANKKEYWORD" val="填空"/>
</p:tagLst>
</file>

<file path=ppt/tags/tag36.xml><?xml version="1.0" encoding="utf-8"?>
<p:tagLst xmlns:p="http://schemas.openxmlformats.org/presentationml/2006/main">
  <p:tag name="RAINPROBLEM" val="ProblemBody"/>
</p:tagLst>
</file>

<file path=ppt/tags/tag37.xml><?xml version="1.0" encoding="utf-8"?>
<p:tagLst xmlns:p="http://schemas.openxmlformats.org/presentationml/2006/main">
  <p:tag name="RAINPROBLEM" val="ProblemItem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" val="ProblemItem"/>
</p:tagLst>
</file>

<file path=ppt/tags/tag4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40.xml><?xml version="1.0" encoding="utf-8"?>
<p:tagLst xmlns:p="http://schemas.openxmlformats.org/presentationml/2006/main">
  <p:tag name="RAINPROBLEM" val="ProblemItem"/>
</p:tagLst>
</file>

<file path=ppt/tags/tag4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2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4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5.xml><?xml version="1.0" encoding="utf-8"?>
<p:tagLst xmlns:p="http://schemas.openxmlformats.org/presentationml/2006/main">
  <p:tag name="RAINPROBLEMTYPE" val="ProblemTypeMarker"/>
</p:tagLst>
</file>

<file path=ppt/tags/tag46.xml><?xml version="1.0" encoding="utf-8"?>
<p:tagLst xmlns:p="http://schemas.openxmlformats.org/presentationml/2006/main">
  <p:tag name="RAINPROBLEMTYPE" val="ProblemTypeMarker"/>
</p:tagLst>
</file>

<file path=ppt/tags/tag47.xml><?xml version="1.0" encoding="utf-8"?>
<p:tagLst xmlns:p="http://schemas.openxmlformats.org/presentationml/2006/main">
  <p:tag name="RAINPROBLEMTYPE" val="ProblemTypeMarker"/>
</p:tagLst>
</file>

<file path=ppt/tags/tag48.xml><?xml version="1.0" encoding="utf-8"?>
<p:tagLst xmlns:p="http://schemas.openxmlformats.org/presentationml/2006/main">
  <p:tag name="RAINPROBLEMTYPE" val="ProblemTypeMarker"/>
</p:tagLst>
</file>

<file path=ppt/tags/tag49.xml><?xml version="1.0" encoding="utf-8"?>
<p:tagLst xmlns:p="http://schemas.openxmlformats.org/presentationml/2006/main">
  <p:tag name="RAINPROBLEMTYPE" val="ProblemTypeMarker"/>
</p:tagLst>
</file>

<file path=ppt/tags/tag5.xml><?xml version="1.0" encoding="utf-8"?>
<p:tagLst xmlns:p="http://schemas.openxmlformats.org/presentationml/2006/main">
  <p:tag name="RAINPAPER" val="PaperScore"/>
</p:tagLst>
</file>

<file path=ppt/tags/tag50.xml><?xml version="1.0" encoding="utf-8"?>
<p:tagLst xmlns:p="http://schemas.openxmlformats.org/presentationml/2006/main">
  <p:tag name="RAINPROBLEM" val="ProblemSetting"/>
  <p:tag name="RAINPROBLEMTYPE" val="MultipleChoice"/>
</p:tagLst>
</file>

<file path=ppt/tags/tag51.xml><?xml version="1.0" encoding="utf-8"?>
<p:tagLst xmlns:p="http://schemas.openxmlformats.org/presentationml/2006/main">
  <p:tag name="RAINPROBLEM" val="MultipleChoice"/>
  <p:tag name="PROBLEMSCORE" val="1.0"/>
</p:tagLst>
</file>

<file path=ppt/tags/tag52.xml><?xml version="1.0" encoding="utf-8"?>
<p:tagLst xmlns:p="http://schemas.openxmlformats.org/presentationml/2006/main">
  <p:tag name="RAINPROBLEM" val="ProblemBody"/>
</p:tagLst>
</file>

<file path=ppt/tags/tag53.xml><?xml version="1.0" encoding="utf-8"?>
<p:tagLst xmlns:p="http://schemas.openxmlformats.org/presentationml/2006/main">
  <p:tag name="RAINPROBLEM" val="ProblemItem"/>
</p:tagLst>
</file>

<file path=ppt/tags/tag54.xml><?xml version="1.0" encoding="utf-8"?>
<p:tagLst xmlns:p="http://schemas.openxmlformats.org/presentationml/2006/main">
  <p:tag name="RAINPROBLEM" val="ProblemItem"/>
</p:tagLst>
</file>

<file path=ppt/tags/tag55.xml><?xml version="1.0" encoding="utf-8"?>
<p:tagLst xmlns:p="http://schemas.openxmlformats.org/presentationml/2006/main">
  <p:tag name="RAINPROBLEM" val="ProblemItem"/>
</p:tagLst>
</file>

<file path=ppt/tags/tag56.xml><?xml version="1.0" encoding="utf-8"?>
<p:tagLst xmlns:p="http://schemas.openxmlformats.org/presentationml/2006/main">
  <p:tag name="RAINPROBLEM" val="ProblemItem"/>
</p:tagLst>
</file>

<file path=ppt/tags/tag5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6.xml><?xml version="1.0" encoding="utf-8"?>
<p:tagLst xmlns:p="http://schemas.openxmlformats.org/presentationml/2006/main">
  <p:tag name="RAINPAPER" val="PaperTitle"/>
</p:tagLst>
</file>

<file path=ppt/tags/tag60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61.xml><?xml version="1.0" encoding="utf-8"?>
<p:tagLst xmlns:p="http://schemas.openxmlformats.org/presentationml/2006/main">
  <p:tag name="RAINPROBLEMTYPE" val="ProblemTypeMarker"/>
</p:tagLst>
</file>

<file path=ppt/tags/tag62.xml><?xml version="1.0" encoding="utf-8"?>
<p:tagLst xmlns:p="http://schemas.openxmlformats.org/presentationml/2006/main">
  <p:tag name="RAINPROBLEMTYPE" val="ProblemTypeMarker"/>
</p:tagLst>
</file>

<file path=ppt/tags/tag63.xml><?xml version="1.0" encoding="utf-8"?>
<p:tagLst xmlns:p="http://schemas.openxmlformats.org/presentationml/2006/main">
  <p:tag name="RAINPROBLEMTYPE" val="ProblemTypeMarker"/>
</p:tagLst>
</file>

<file path=ppt/tags/tag64.xml><?xml version="1.0" encoding="utf-8"?>
<p:tagLst xmlns:p="http://schemas.openxmlformats.org/presentationml/2006/main">
  <p:tag name="RAINPROBLEMTYPE" val="ProblemTypeMarker"/>
</p:tagLst>
</file>

<file path=ppt/tags/tag65.xml><?xml version="1.0" encoding="utf-8"?>
<p:tagLst xmlns:p="http://schemas.openxmlformats.org/presentationml/2006/main">
  <p:tag name="RAINPROBLEMTYPE" val="ProblemTypeMarker"/>
</p:tagLst>
</file>

<file path=ppt/tags/tag66.xml><?xml version="1.0" encoding="utf-8"?>
<p:tagLst xmlns:p="http://schemas.openxmlformats.org/presentationml/2006/main">
  <p:tag name="RAINPROBLEM" val="ProblemSetting"/>
  <p:tag name="RAINPROBLEMTYPE" val="MultipleChoice"/>
</p:tagLst>
</file>

<file path=ppt/tags/tag67.xml><?xml version="1.0" encoding="utf-8"?>
<p:tagLst xmlns:p="http://schemas.openxmlformats.org/presentationml/2006/main">
  <p:tag name="RAINPROBLEM" val="MultipleChoice"/>
  <p:tag name="PROBLEMSCORE" val="1.0"/>
</p:tagLst>
</file>

<file path=ppt/tags/tag68.xml><?xml version="1.0" encoding="utf-8"?>
<p:tagLst xmlns:p="http://schemas.openxmlformats.org/presentationml/2006/main">
  <p:tag name="RAINPROBLEM" val="ProblemBody"/>
</p:tagLst>
</file>

<file path=ppt/tags/tag69.xml><?xml version="1.0" encoding="utf-8"?>
<p:tagLst xmlns:p="http://schemas.openxmlformats.org/presentationml/2006/main">
  <p:tag name="RAINPROBLEM" val="ProblemItem"/>
</p:tagLst>
</file>

<file path=ppt/tags/tag7.xml><?xml version="1.0" encoding="utf-8"?>
<p:tagLst xmlns:p="http://schemas.openxmlformats.org/presentationml/2006/main">
  <p:tag name="RAINPROBLEM" val="ProblemBody"/>
</p:tagLst>
</file>

<file path=ppt/tags/tag70.xml><?xml version="1.0" encoding="utf-8"?>
<p:tagLst xmlns:p="http://schemas.openxmlformats.org/presentationml/2006/main">
  <p:tag name="RAINPROBLEM" val="ProblemItem"/>
</p:tagLst>
</file>

<file path=ppt/tags/tag71.xml><?xml version="1.0" encoding="utf-8"?>
<p:tagLst xmlns:p="http://schemas.openxmlformats.org/presentationml/2006/main">
  <p:tag name="RAINPROBLEM" val="ProblemItem"/>
</p:tagLst>
</file>

<file path=ppt/tags/tag72.xml><?xml version="1.0" encoding="utf-8"?>
<p:tagLst xmlns:p="http://schemas.openxmlformats.org/presentationml/2006/main">
  <p:tag name="RAINPROBLEM" val="ProblemItem"/>
</p:tagLst>
</file>

<file path=ppt/tags/tag7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6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77.xml><?xml version="1.0" encoding="utf-8"?>
<p:tagLst xmlns:p="http://schemas.openxmlformats.org/presentationml/2006/main">
  <p:tag name="RAINPROBLEMTYPE" val="ProblemTypeMarker"/>
</p:tagLst>
</file>

<file path=ppt/tags/tag78.xml><?xml version="1.0" encoding="utf-8"?>
<p:tagLst xmlns:p="http://schemas.openxmlformats.org/presentationml/2006/main">
  <p:tag name="RAINPROBLEMTYPE" val="ProblemTypeMarker"/>
</p:tagLst>
</file>

<file path=ppt/tags/tag79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PRODUCTVERSIONTIP" val="PRODUCTVERSIONTIP"/>
</p:tagLst>
</file>

<file path=ppt/tags/tag80.xml><?xml version="1.0" encoding="utf-8"?>
<p:tagLst xmlns:p="http://schemas.openxmlformats.org/presentationml/2006/main">
  <p:tag name="RAINPROBLEMTYPE" val="ProblemTypeMarker"/>
</p:tagLst>
</file>

<file path=ppt/tags/tag81.xml><?xml version="1.0" encoding="utf-8"?>
<p:tagLst xmlns:p="http://schemas.openxmlformats.org/presentationml/2006/main">
  <p:tag name="RAINPROBLEMTYPE" val="ProblemTypeMarker"/>
</p:tagLst>
</file>

<file path=ppt/tags/tag82.xml><?xml version="1.0" encoding="utf-8"?>
<p:tagLst xmlns:p="http://schemas.openxmlformats.org/presentationml/2006/main">
  <p:tag name="RAINPROBLEM" val="ProblemSetting"/>
  <p:tag name="RAINPROBLEMTYPE" val="MultipleChoice"/>
</p:tagLst>
</file>

<file path=ppt/tags/tag83.xml><?xml version="1.0" encoding="utf-8"?>
<p:tagLst xmlns:p="http://schemas.openxmlformats.org/presentationml/2006/main">
  <p:tag name="RAINPROBLEM" val="MultipleChoice"/>
  <p:tag name="PROBLEMSCORE" val="1.0"/>
</p:tagLst>
</file>

<file path=ppt/tags/tag9.xml><?xml version="1.0" encoding="utf-8"?>
<p:tagLst xmlns:p="http://schemas.openxmlformats.org/presentationml/2006/main">
  <p:tag name="RAINPROBLEMTYPE" val="ProblemTypeMark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WPS 演示</Application>
  <PresentationFormat>宽屏</PresentationFormat>
  <Paragraphs>211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楷体</vt:lpstr>
      <vt:lpstr>Arial Unicode MS</vt:lpstr>
      <vt:lpstr>黑体</vt:lpstr>
      <vt:lpstr>Office 主题​​</vt:lpstr>
      <vt:lpstr>会计等式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江麓</cp:lastModifiedBy>
  <cp:revision>33</cp:revision>
  <dcterms:created xsi:type="dcterms:W3CDTF">2019-06-19T02:08:00Z</dcterms:created>
  <dcterms:modified xsi:type="dcterms:W3CDTF">2020-03-04T02:00:30Z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