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3"/>
    <p:sldId id="257" r:id="rId4"/>
    <p:sldId id="262" r:id="rId5"/>
    <p:sldId id="263" r:id="rId6"/>
    <p:sldId id="264" r:id="rId7"/>
    <p:sldId id="265" r:id="rId8"/>
    <p:sldId id="266" r:id="rId9"/>
  </p:sldIdLst>
  <p:sldSz cx="9144000" cy="5144135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6280" y="1143000"/>
            <a:ext cx="548544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雨课堂试卷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457200" y="2143500"/>
            <a:ext cx="8229600" cy="857400"/>
          </a:xfrm>
        </p:spPr>
        <p:txBody>
          <a:bodyPr anchor="ctr" anchorCtr="1"/>
          <a:lstStyle>
            <a:lvl1pPr>
              <a:defRPr sz="3120"/>
            </a:lvl1pPr>
          </a:lstStyle>
          <a:p>
            <a:r>
              <a:rPr lang="zh-CN" altLang="en-US" smtClean="0"/>
              <a:t>请填写试卷标题</a:t>
            </a:r>
            <a:endParaRPr lang="zh-CN" altLang="en-US" smtClean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1341120" y="3576072"/>
            <a:ext cx="4389120" cy="205419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6461760" y="3576072"/>
            <a:ext cx="6583680" cy="205419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13776960" y="3576072"/>
            <a:ext cx="4389120" cy="205419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659807" y="4763208"/>
            <a:ext cx="2025000" cy="237642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3087000" y="4763208"/>
            <a:ext cx="2970000" cy="237642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6457950" y="4763208"/>
            <a:ext cx="2025000" cy="237642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SO_TEMPLATE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3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1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5143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207135" algn="l"/>
        </a:tabLst>
        <a:defRPr sz="12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8572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2001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5430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1.png"/><Relationship Id="rId8" Type="http://schemas.openxmlformats.org/officeDocument/2006/relationships/tags" Target="../tags/tag14.xml"/><Relationship Id="rId7" Type="http://schemas.openxmlformats.org/officeDocument/2006/relationships/tags" Target="../tags/tag13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1" Type="http://schemas.openxmlformats.org/officeDocument/2006/relationships/slideLayout" Target="../slideLayouts/slideLayout2.xml"/><Relationship Id="rId10" Type="http://schemas.openxmlformats.org/officeDocument/2006/relationships/tags" Target="../tags/tag15.xml"/><Relationship Id="rId1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24.xml"/><Relationship Id="rId8" Type="http://schemas.openxmlformats.org/officeDocument/2006/relationships/tags" Target="../tags/tag23.xml"/><Relationship Id="rId7" Type="http://schemas.openxmlformats.org/officeDocument/2006/relationships/tags" Target="../tags/tag22.xml"/><Relationship Id="rId6" Type="http://schemas.openxmlformats.org/officeDocument/2006/relationships/tags" Target="../tags/tag21.xml"/><Relationship Id="rId5" Type="http://schemas.openxmlformats.org/officeDocument/2006/relationships/tags" Target="../tags/tag20.xml"/><Relationship Id="rId4" Type="http://schemas.openxmlformats.org/officeDocument/2006/relationships/tags" Target="../tags/tag19.xml"/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2" Type="http://schemas.openxmlformats.org/officeDocument/2006/relationships/slideLayout" Target="../slideLayouts/slideLayout2.xml"/><Relationship Id="rId11" Type="http://schemas.openxmlformats.org/officeDocument/2006/relationships/tags" Target="../tags/tag25.xml"/><Relationship Id="rId10" Type="http://schemas.openxmlformats.org/officeDocument/2006/relationships/image" Target="../media/image1.png"/><Relationship Id="rId1" Type="http://schemas.openxmlformats.org/officeDocument/2006/relationships/tags" Target="../tags/tag16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34.xml"/><Relationship Id="rId8" Type="http://schemas.openxmlformats.org/officeDocument/2006/relationships/tags" Target="../tags/tag33.xml"/><Relationship Id="rId7" Type="http://schemas.openxmlformats.org/officeDocument/2006/relationships/tags" Target="../tags/tag32.xml"/><Relationship Id="rId6" Type="http://schemas.openxmlformats.org/officeDocument/2006/relationships/tags" Target="../tags/tag31.xml"/><Relationship Id="rId5" Type="http://schemas.openxmlformats.org/officeDocument/2006/relationships/tags" Target="../tags/tag30.xml"/><Relationship Id="rId4" Type="http://schemas.openxmlformats.org/officeDocument/2006/relationships/tags" Target="../tags/tag29.xml"/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2" Type="http://schemas.openxmlformats.org/officeDocument/2006/relationships/slideLayout" Target="../slideLayouts/slideLayout2.xml"/><Relationship Id="rId11" Type="http://schemas.openxmlformats.org/officeDocument/2006/relationships/tags" Target="../tags/tag35.xml"/><Relationship Id="rId10" Type="http://schemas.openxmlformats.org/officeDocument/2006/relationships/image" Target="../media/image1.png"/><Relationship Id="rId1" Type="http://schemas.openxmlformats.org/officeDocument/2006/relationships/tags" Target="../tags/tag26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44.xml"/><Relationship Id="rId8" Type="http://schemas.openxmlformats.org/officeDocument/2006/relationships/tags" Target="../tags/tag43.xml"/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8" Type="http://schemas.openxmlformats.org/officeDocument/2006/relationships/slideLayout" Target="../slideLayouts/slideLayout2.xml"/><Relationship Id="rId17" Type="http://schemas.openxmlformats.org/officeDocument/2006/relationships/tags" Target="../tags/tag51.xml"/><Relationship Id="rId16" Type="http://schemas.openxmlformats.org/officeDocument/2006/relationships/image" Target="../media/image1.png"/><Relationship Id="rId15" Type="http://schemas.openxmlformats.org/officeDocument/2006/relationships/tags" Target="../tags/tag50.xml"/><Relationship Id="rId14" Type="http://schemas.openxmlformats.org/officeDocument/2006/relationships/tags" Target="../tags/tag49.xml"/><Relationship Id="rId13" Type="http://schemas.openxmlformats.org/officeDocument/2006/relationships/tags" Target="../tags/tag48.xml"/><Relationship Id="rId12" Type="http://schemas.openxmlformats.org/officeDocument/2006/relationships/tags" Target="../tags/tag47.xml"/><Relationship Id="rId11" Type="http://schemas.openxmlformats.org/officeDocument/2006/relationships/tags" Target="../tags/tag46.xml"/><Relationship Id="rId10" Type="http://schemas.openxmlformats.org/officeDocument/2006/relationships/tags" Target="../tags/tag45.xml"/><Relationship Id="rId1" Type="http://schemas.openxmlformats.org/officeDocument/2006/relationships/tags" Target="../tags/tag36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60.xml"/><Relationship Id="rId8" Type="http://schemas.openxmlformats.org/officeDocument/2006/relationships/tags" Target="../tags/tag59.xml"/><Relationship Id="rId7" Type="http://schemas.openxmlformats.org/officeDocument/2006/relationships/tags" Target="../tags/tag58.xml"/><Relationship Id="rId6" Type="http://schemas.openxmlformats.org/officeDocument/2006/relationships/tags" Target="../tags/tag57.xml"/><Relationship Id="rId5" Type="http://schemas.openxmlformats.org/officeDocument/2006/relationships/tags" Target="../tags/tag56.xml"/><Relationship Id="rId4" Type="http://schemas.openxmlformats.org/officeDocument/2006/relationships/tags" Target="../tags/tag55.xml"/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8" Type="http://schemas.openxmlformats.org/officeDocument/2006/relationships/slideLayout" Target="../slideLayouts/slideLayout2.xml"/><Relationship Id="rId17" Type="http://schemas.openxmlformats.org/officeDocument/2006/relationships/tags" Target="../tags/tag67.xml"/><Relationship Id="rId16" Type="http://schemas.openxmlformats.org/officeDocument/2006/relationships/image" Target="../media/image1.png"/><Relationship Id="rId15" Type="http://schemas.openxmlformats.org/officeDocument/2006/relationships/tags" Target="../tags/tag66.xml"/><Relationship Id="rId14" Type="http://schemas.openxmlformats.org/officeDocument/2006/relationships/tags" Target="../tags/tag65.xml"/><Relationship Id="rId13" Type="http://schemas.openxmlformats.org/officeDocument/2006/relationships/tags" Target="../tags/tag64.xml"/><Relationship Id="rId12" Type="http://schemas.openxmlformats.org/officeDocument/2006/relationships/tags" Target="../tags/tag63.xml"/><Relationship Id="rId11" Type="http://schemas.openxmlformats.org/officeDocument/2006/relationships/tags" Target="../tags/tag62.xml"/><Relationship Id="rId10" Type="http://schemas.openxmlformats.org/officeDocument/2006/relationships/tags" Target="../tags/tag61.xml"/><Relationship Id="rId1" Type="http://schemas.openxmlformats.org/officeDocument/2006/relationships/tags" Target="../tags/tag52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76.xml"/><Relationship Id="rId8" Type="http://schemas.openxmlformats.org/officeDocument/2006/relationships/tags" Target="../tags/tag75.xml"/><Relationship Id="rId7" Type="http://schemas.openxmlformats.org/officeDocument/2006/relationships/tags" Target="../tags/tag74.xml"/><Relationship Id="rId6" Type="http://schemas.openxmlformats.org/officeDocument/2006/relationships/tags" Target="../tags/tag73.xml"/><Relationship Id="rId5" Type="http://schemas.openxmlformats.org/officeDocument/2006/relationships/tags" Target="../tags/tag72.xml"/><Relationship Id="rId4" Type="http://schemas.openxmlformats.org/officeDocument/2006/relationships/tags" Target="../tags/tag71.xml"/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8" Type="http://schemas.openxmlformats.org/officeDocument/2006/relationships/slideLayout" Target="../slideLayouts/slideLayout2.xml"/><Relationship Id="rId17" Type="http://schemas.openxmlformats.org/officeDocument/2006/relationships/tags" Target="../tags/tag83.xml"/><Relationship Id="rId16" Type="http://schemas.openxmlformats.org/officeDocument/2006/relationships/image" Target="../media/image1.png"/><Relationship Id="rId15" Type="http://schemas.openxmlformats.org/officeDocument/2006/relationships/tags" Target="../tags/tag82.xml"/><Relationship Id="rId14" Type="http://schemas.openxmlformats.org/officeDocument/2006/relationships/tags" Target="../tags/tag81.xml"/><Relationship Id="rId13" Type="http://schemas.openxmlformats.org/officeDocument/2006/relationships/tags" Target="../tags/tag80.xml"/><Relationship Id="rId12" Type="http://schemas.openxmlformats.org/officeDocument/2006/relationships/tags" Target="../tags/tag79.xml"/><Relationship Id="rId11" Type="http://schemas.openxmlformats.org/officeDocument/2006/relationships/tags" Target="../tags/tag78.xml"/><Relationship Id="rId10" Type="http://schemas.openxmlformats.org/officeDocument/2006/relationships/tags" Target="../tags/tag77.xml"/><Relationship Id="rId1" Type="http://schemas.openxmlformats.org/officeDocument/2006/relationships/tags" Target="../tags/tag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会计等式</a:t>
            </a:r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4000400" y="3286700"/>
            <a:ext cx="1143200" cy="285800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 anchorCtr="1">
            <a:noAutofit/>
          </a:bodyPr>
          <a:p>
            <a:pPr lvl="0" algn="l">
              <a:buNone/>
            </a:pPr>
            <a:r>
              <a:rPr lang="zh-CN" altLang="en-US" sz="1125">
                <a:solidFill>
                  <a:srgbClr val="000000"/>
                </a:solidFill>
              </a:rPr>
              <a:t>总分: 10</a:t>
            </a:r>
            <a:endParaRPr lang="zh-CN" altLang="en-US" sz="1125">
              <a:solidFill>
                <a:srgbClr val="00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035825" y="4429900"/>
            <a:ext cx="3072350" cy="571600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noAutofit/>
          </a:bodyPr>
          <a:p>
            <a:pPr lvl="0" algn="l">
              <a:buNone/>
            </a:pPr>
            <a:r>
              <a:rPr lang="zh-CN" altLang="en-US" sz="1125">
                <a:solidFill>
                  <a:srgbClr val="FF0000"/>
                </a:solidFill>
              </a:rPr>
              <a:t>*此封面页请勿删除，删除后将无法上传至试卷库，添加菜单栏任意题型即可制作试卷。本提示将在上传时自动隐藏。</a:t>
            </a:r>
            <a:endParaRPr lang="zh-CN" altLang="en-US" sz="1125">
              <a:solidFill>
                <a:srgbClr val="FF0000"/>
              </a:solidFill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914400" y="635000"/>
            <a:ext cx="7774940" cy="346075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某酒店</a:t>
            </a:r>
            <a:r>
              <a:rPr lang="en-US" altLang="zh-CN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2018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年</a:t>
            </a:r>
            <a:r>
              <a:rPr lang="en-US" altLang="zh-CN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12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月发生如下经济业务：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（暂不考虑增值税）</a:t>
            </a:r>
            <a:endParaRPr lang="zh-CN" altLang="en-US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0" algn="l">
              <a:buNone/>
            </a:pPr>
            <a:r>
              <a:rPr lang="en-US" altLang="zh-CN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1. 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收到投资者投资</a:t>
            </a:r>
            <a:r>
              <a:rPr lang="en-US" altLang="zh-CN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500 000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元，存入银行</a:t>
            </a:r>
            <a:endParaRPr lang="zh-CN" altLang="en-US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0" algn="l">
              <a:buNone/>
            </a:pPr>
            <a:r>
              <a:rPr lang="en-US" altLang="zh-CN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2. 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从甲单位购入低值易耗品</a:t>
            </a:r>
            <a:r>
              <a:rPr lang="en-US" altLang="zh-CN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10 000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元，款项尚未支付</a:t>
            </a:r>
            <a:endParaRPr lang="zh-CN" altLang="en-US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0" algn="l">
              <a:buNone/>
            </a:pPr>
            <a:r>
              <a:rPr lang="en-US" altLang="zh-CN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3.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用银行存款</a:t>
            </a:r>
            <a:r>
              <a:rPr lang="en-US" altLang="zh-CN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20 000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元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偿还乙单位前欠货款</a:t>
            </a:r>
            <a:endParaRPr lang="zh-CN" altLang="en-US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0" algn="l">
              <a:buNone/>
            </a:pPr>
            <a:r>
              <a:rPr lang="en-US" altLang="zh-CN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4.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用银行存款</a:t>
            </a:r>
            <a:r>
              <a:rPr lang="en-US" altLang="zh-CN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1 000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元购买食品原材料，并验收入库</a:t>
            </a:r>
            <a:endParaRPr lang="zh-CN" altLang="en-US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lvl="0" algn="l">
              <a:buNone/>
            </a:pPr>
            <a:r>
              <a:rPr lang="en-US" altLang="zh-CN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5.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向银行借入短期借款</a:t>
            </a:r>
            <a:r>
              <a:rPr lang="en-US" altLang="zh-CN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100 000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元，直接偿付丙单位货款。</a:t>
            </a:r>
            <a:endParaRPr lang="zh-CN" altLang="en-US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lvl="0" algn="l">
              <a:buNone/>
            </a:pPr>
            <a:r>
              <a:rPr lang="en-US" altLang="zh-CN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6.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当月实现收入</a:t>
            </a:r>
            <a:r>
              <a:rPr lang="en-US" altLang="zh-CN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150 000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元，并存入银行</a:t>
            </a:r>
            <a:endParaRPr lang="zh-CN" altLang="en-US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lvl="0" algn="l">
              <a:buNone/>
            </a:pPr>
            <a:r>
              <a:rPr lang="en-US" altLang="zh-CN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7. 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用现金购买办公用品</a:t>
            </a:r>
            <a:r>
              <a:rPr lang="en-US" altLang="zh-CN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600</a:t>
            </a: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元</a:t>
            </a:r>
            <a:endParaRPr lang="zh-CN" altLang="en-US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0" algn="l">
              <a:buNone/>
            </a:pPr>
            <a:endParaRPr lang="zh-CN" altLang="en-US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lvl="0" algn="l">
              <a:buNone/>
            </a:pPr>
            <a:r>
              <a:rPr lang="zh-CN" altLang="en-US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要求：分别说明每一项经济业务的发生会引起哪些会计要素的变化，属于何种类型的变化。</a:t>
            </a:r>
            <a:endParaRPr lang="zh-CN" altLang="en-US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0" y="4295775"/>
            <a:ext cx="9144000" cy="365760"/>
          </a:xfrm>
          <a:prstGeom prst="rect">
            <a:avLst/>
          </a:prstGeom>
          <a:solidFill>
            <a:srgbClr val="FBFAEF"/>
          </a:solidFill>
          <a:ln w="12700" cap="flat" cmpd="sng" algn="ctr">
            <a:noFill/>
            <a:prstDash val="solid"/>
            <a:miter lim="800000"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1">
            <a:noAutofit/>
          </a:bodyPr>
          <a:p>
            <a:pPr lvl="0" algn="l">
              <a:buNone/>
            </a:pPr>
            <a:r>
              <a:rPr lang="zh-CN" altLang="en-US" sz="1200">
                <a:solidFill>
                  <a:srgbClr val="F84F4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正常使用主观题需2.0以上版本雨课堂</a:t>
            </a:r>
            <a:endParaRPr lang="zh-CN" altLang="en-US" sz="1200">
              <a:solidFill>
                <a:srgbClr val="F84F4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9" name="组合 8"/>
          <p:cNvGrpSpPr/>
          <p:nvPr>
            <p:custDataLst>
              <p:tags r:id="rId3"/>
            </p:custDataLst>
          </p:nvPr>
        </p:nvGrpSpPr>
        <p:grpSpPr>
          <a:xfrm>
            <a:off x="0" y="0"/>
            <a:ext cx="9144000" cy="635000"/>
            <a:chOff x="0" y="0"/>
            <a:chExt cx="14400" cy="1000"/>
          </a:xfrm>
        </p:grpSpPr>
        <p:sp>
          <p:nvSpPr>
            <p:cNvPr id="5" name="TitleBackground"/>
            <p:cNvSpPr/>
            <p:nvPr>
              <p:custDataLst>
                <p:tags r:id="rId4"/>
              </p:custDataLst>
            </p:nvPr>
          </p:nvSpPr>
          <p:spPr>
            <a:xfrm>
              <a:off x="0" y="0"/>
              <a:ext cx="14400" cy="1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ColorBlock"/>
            <p:cNvSpPr/>
            <p:nvPr>
              <p:custDataLst>
                <p:tags r:id="rId5"/>
              </p:custDataLst>
            </p:nvPr>
          </p:nvSpPr>
          <p:spPr>
            <a:xfrm>
              <a:off x="0" y="0"/>
              <a:ext cx="300" cy="1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TypeText"/>
            <p:cNvSpPr txBox="1"/>
            <p:nvPr>
              <p:custDataLst>
                <p:tags r:id="rId6"/>
              </p:custDataLst>
            </p:nvPr>
          </p:nvSpPr>
          <p:spPr>
            <a:xfrm>
              <a:off x="400" y="0"/>
              <a:ext cx="3000" cy="10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600">
                  <a:solidFill>
                    <a:srgbClr val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主观题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8" name="TipText"/>
            <p:cNvSpPr txBox="1"/>
            <p:nvPr>
              <p:custDataLst>
                <p:tags r:id="rId7"/>
              </p:custDataLst>
            </p:nvPr>
          </p:nvSpPr>
          <p:spPr>
            <a:xfrm>
              <a:off x="2248" y="172"/>
              <a:ext cx="3600" cy="8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en-US" altLang="zh-CN" sz="2000">
                  <a:solidFill>
                    <a:srgbClr val="80808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10分</a:t>
              </a:r>
              <a:endParaRPr lang="en-US" altLang="zh-CN" sz="2000">
                <a:solidFill>
                  <a:srgbClr val="80808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pic>
        <p:nvPicPr>
          <p:cNvPr id="2" name="图片 1" descr="tmp9D00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7594600" y="63500"/>
            <a:ext cx="1422400" cy="508000"/>
          </a:xfrm>
          <a:prstGeom prst="rect">
            <a:avLst/>
          </a:prstGeom>
        </p:spPr>
      </p:pic>
    </p:spTree>
    <p:custDataLst>
      <p:tags r:id="rId10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727550" y="571747"/>
            <a:ext cx="7314297" cy="1606987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请指出以下项目分别属于哪个会计科目：</a:t>
            </a:r>
            <a:endParaRPr lang="zh-CN" altLang="en-US" sz="24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lvl="0" algn="l">
              <a:buNone/>
            </a:pP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2400">
                <a:solidFill>
                  <a:srgbClr val="639EF4"/>
                </a:solidFill>
                <a:latin typeface="微软雅黑" panose="020B0503020204020204" charset="-122"/>
                <a:ea typeface="微软雅黑" panose="020B0503020204020204" charset="-122"/>
              </a:rPr>
              <a:t>[填空1]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en-US" altLang="zh-CN" sz="2400">
                <a:solidFill>
                  <a:srgbClr val="639EF4"/>
                </a:solidFill>
                <a:latin typeface="微软雅黑" panose="020B0503020204020204" charset="-122"/>
                <a:ea typeface="微软雅黑" panose="020B0503020204020204" charset="-122"/>
              </a:rPr>
              <a:t>[填空2]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en-US" altLang="zh-CN" sz="2400">
                <a:solidFill>
                  <a:srgbClr val="639EF4"/>
                </a:solidFill>
                <a:latin typeface="微软雅黑" panose="020B0503020204020204" charset="-122"/>
                <a:ea typeface="微软雅黑" panose="020B0503020204020204" charset="-122"/>
              </a:rPr>
              <a:t>[填空3]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en-US" altLang="zh-CN" sz="2400">
                <a:solidFill>
                  <a:srgbClr val="639EF4"/>
                </a:solidFill>
                <a:latin typeface="微软雅黑" panose="020B0503020204020204" charset="-122"/>
                <a:ea typeface="微软雅黑" panose="020B0503020204020204" charset="-122"/>
              </a:rPr>
              <a:t>[填空4]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en-US" altLang="zh-CN" sz="2400">
                <a:solidFill>
                  <a:srgbClr val="639EF4"/>
                </a:solidFill>
                <a:latin typeface="微软雅黑" panose="020B0503020204020204" charset="-122"/>
                <a:ea typeface="微软雅黑" panose="020B0503020204020204" charset="-122"/>
              </a:rPr>
              <a:t>[填空5] [填空6]  [填空7]  [填空8]  [填空9]  [填空10]  [填空11]  [填空12]  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endParaRPr lang="en-US" altLang="zh-CN" sz="24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矩形 8"/>
          <p:cNvSpPr/>
          <p:nvPr>
            <p:custDataLst>
              <p:tags r:id="rId2"/>
            </p:custDataLst>
          </p:nvPr>
        </p:nvSpPr>
        <p:spPr>
          <a:xfrm>
            <a:off x="564" y="4473341"/>
            <a:ext cx="9142871" cy="365715"/>
          </a:xfrm>
          <a:prstGeom prst="rect">
            <a:avLst/>
          </a:prstGeom>
          <a:solidFill>
            <a:srgbClr val="FBFAEF"/>
          </a:solidFill>
          <a:ln w="12700" cap="flat" cmpd="sng" algn="ctr">
            <a:noFill/>
            <a:prstDash val="solid"/>
            <a:miter lim="800000"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1">
            <a:noAutofit/>
          </a:bodyPr>
          <a:p>
            <a:pPr lvl="0" algn="l">
              <a:buNone/>
            </a:pPr>
            <a:r>
              <a:rPr lang="zh-CN" altLang="en-US" sz="1200">
                <a:solidFill>
                  <a:srgbClr val="F84F4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正常使用填空题需3.0以上版本雨课堂</a:t>
            </a:r>
            <a:endParaRPr lang="zh-CN" altLang="en-US" sz="1200">
              <a:solidFill>
                <a:srgbClr val="F84F4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aphicFrame>
        <p:nvGraphicFramePr>
          <p:cNvPr id="11" name="表格 10"/>
          <p:cNvGraphicFramePr/>
          <p:nvPr>
            <p:custDataLst>
              <p:tags r:id="rId3"/>
            </p:custDataLst>
          </p:nvPr>
        </p:nvGraphicFramePr>
        <p:xfrm>
          <a:off x="1342789" y="2444766"/>
          <a:ext cx="6613525" cy="2243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8535"/>
                <a:gridCol w="1237615"/>
                <a:gridCol w="2232025"/>
                <a:gridCol w="895350"/>
              </a:tblGrid>
              <a:tr h="29718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350"/>
                        <a:t>项目</a:t>
                      </a:r>
                      <a:endParaRPr lang="zh-CN" altLang="en-US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350"/>
                        <a:t>金额</a:t>
                      </a:r>
                      <a:endParaRPr lang="zh-CN" altLang="en-US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350"/>
                        <a:t>项目</a:t>
                      </a:r>
                      <a:endParaRPr lang="zh-CN" altLang="en-US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350"/>
                        <a:t>金额</a:t>
                      </a:r>
                      <a:endParaRPr lang="zh-CN" altLang="en-US" sz="1350"/>
                    </a:p>
                  </a:txBody>
                  <a:tcPr marL="91428" marR="91428" marT="45714" marB="45714"/>
                </a:tc>
              </a:tr>
              <a:tr h="37655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350">
                          <a:sym typeface="+mn-ea"/>
                        </a:rPr>
                        <a:t>1. </a:t>
                      </a:r>
                      <a:r>
                        <a:rPr lang="zh-CN" altLang="en-US" sz="1350">
                          <a:sym typeface="+mn-ea"/>
                        </a:rPr>
                        <a:t>库存现金</a:t>
                      </a:r>
                      <a:endParaRPr lang="zh-CN" altLang="en-US" sz="1350">
                        <a:sym typeface="+mn-ea"/>
                      </a:endParaRPr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350"/>
                        <a:t>20 600</a:t>
                      </a:r>
                      <a:endParaRPr lang="en-US" altLang="zh-CN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350"/>
                        <a:t>7.</a:t>
                      </a:r>
                      <a:r>
                        <a:rPr lang="zh-CN" altLang="en-US" sz="1350"/>
                        <a:t>啤酒等无需加工的酒类</a:t>
                      </a:r>
                      <a:endParaRPr lang="zh-CN" altLang="en-US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350"/>
                        <a:t>8 650</a:t>
                      </a:r>
                      <a:endParaRPr lang="en-US" altLang="zh-CN" sz="1350"/>
                    </a:p>
                  </a:txBody>
                  <a:tcPr marL="91428" marR="91428" marT="45714" marB="45714"/>
                </a:tc>
              </a:tr>
              <a:tr h="30924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350"/>
                        <a:t>2.</a:t>
                      </a:r>
                      <a:r>
                        <a:rPr lang="zh-CN" altLang="en-US" sz="1350"/>
                        <a:t>存放在银行的货币资金</a:t>
                      </a:r>
                      <a:endParaRPr lang="zh-CN" altLang="en-US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350"/>
                        <a:t>255 000</a:t>
                      </a:r>
                      <a:endParaRPr lang="en-US" altLang="zh-CN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350"/>
                        <a:t>8. </a:t>
                      </a:r>
                      <a:r>
                        <a:rPr lang="zh-CN" altLang="en-US" sz="1350"/>
                        <a:t>客房一次性用品</a:t>
                      </a:r>
                      <a:endParaRPr lang="zh-CN" altLang="en-US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350"/>
                        <a:t>8500</a:t>
                      </a:r>
                      <a:endParaRPr lang="en-US" altLang="zh-CN" sz="1350"/>
                    </a:p>
                  </a:txBody>
                  <a:tcPr marL="91428" marR="91428" marT="45714" marB="45714"/>
                </a:tc>
              </a:tr>
              <a:tr h="2971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350"/>
                        <a:t>3.</a:t>
                      </a:r>
                      <a:r>
                        <a:rPr lang="zh-CN" altLang="en-US" sz="1350"/>
                        <a:t>尚未收回的营业款</a:t>
                      </a:r>
                      <a:endParaRPr lang="zh-CN" altLang="en-US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350"/>
                        <a:t>180 000</a:t>
                      </a:r>
                      <a:endParaRPr lang="en-US" altLang="zh-CN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350"/>
                        <a:t>9. </a:t>
                      </a:r>
                      <a:r>
                        <a:rPr lang="zh-CN" altLang="en-US" sz="1350"/>
                        <a:t>餐厅桌布、碗筷等</a:t>
                      </a:r>
                      <a:endParaRPr lang="zh-CN" altLang="en-US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350"/>
                        <a:t>8 000</a:t>
                      </a:r>
                      <a:endParaRPr lang="en-US" altLang="zh-CN" sz="1350"/>
                    </a:p>
                  </a:txBody>
                  <a:tcPr marL="91428" marR="91428" marT="45714" marB="45714"/>
                </a:tc>
              </a:tr>
              <a:tr h="34480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350"/>
                        <a:t>4.</a:t>
                      </a:r>
                      <a:r>
                        <a:rPr lang="zh-CN" altLang="en-US" sz="1350"/>
                        <a:t>客房、办公楼等</a:t>
                      </a:r>
                      <a:endParaRPr lang="zh-CN" altLang="en-US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350"/>
                        <a:t>509 350</a:t>
                      </a:r>
                      <a:endParaRPr lang="en-US" altLang="zh-CN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350"/>
                        <a:t>10.</a:t>
                      </a:r>
                      <a:r>
                        <a:rPr lang="zh-CN" altLang="en-US" sz="1350"/>
                        <a:t>应付的购料款</a:t>
                      </a:r>
                      <a:endParaRPr lang="zh-CN" altLang="en-US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350"/>
                        <a:t>142 000</a:t>
                      </a:r>
                      <a:endParaRPr lang="en-US" altLang="zh-CN" sz="1350"/>
                    </a:p>
                  </a:txBody>
                  <a:tcPr marL="91428" marR="91428" marT="45714" marB="45714"/>
                </a:tc>
              </a:tr>
              <a:tr h="32131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350"/>
                        <a:t>5.</a:t>
                      </a:r>
                      <a:r>
                        <a:rPr lang="zh-CN" altLang="en-US" sz="1350"/>
                        <a:t>各种车辆</a:t>
                      </a:r>
                      <a:endParaRPr lang="zh-CN" altLang="en-US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350"/>
                        <a:t>350 000</a:t>
                      </a:r>
                      <a:endParaRPr lang="en-US" altLang="zh-CN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350"/>
                        <a:t>11. </a:t>
                      </a:r>
                      <a:r>
                        <a:rPr lang="zh-CN" altLang="en-US" sz="1350"/>
                        <a:t>尚未交纳的税金</a:t>
                      </a:r>
                      <a:endParaRPr lang="zh-CN" altLang="en-US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350"/>
                        <a:t>6 570</a:t>
                      </a:r>
                      <a:endParaRPr lang="en-US" altLang="zh-CN" sz="1350"/>
                    </a:p>
                  </a:txBody>
                  <a:tcPr marL="91428" marR="91428" marT="45714" marB="45714"/>
                </a:tc>
              </a:tr>
              <a:tr h="2971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350"/>
                        <a:t>6.</a:t>
                      </a:r>
                      <a:r>
                        <a:rPr lang="zh-CN" altLang="en-US" sz="1350"/>
                        <a:t>大米、面粉等</a:t>
                      </a:r>
                      <a:endParaRPr lang="zh-CN" altLang="en-US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350"/>
                        <a:t>2 000</a:t>
                      </a:r>
                      <a:endParaRPr lang="en-US" altLang="zh-CN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350"/>
                        <a:t>12.</a:t>
                      </a:r>
                      <a:r>
                        <a:rPr lang="zh-CN" altLang="en-US" sz="1350"/>
                        <a:t>向银行借入的短期借款</a:t>
                      </a:r>
                      <a:endParaRPr lang="zh-CN" altLang="en-US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350"/>
                        <a:t>72 000</a:t>
                      </a:r>
                      <a:endParaRPr lang="en-US" altLang="zh-CN" sz="1350"/>
                    </a:p>
                  </a:txBody>
                  <a:tcPr marL="91428" marR="91428" marT="45714" marB="45714"/>
                </a:tc>
              </a:tr>
            </a:tbl>
          </a:graphicData>
        </a:graphic>
      </p:graphicFrame>
      <p:grpSp>
        <p:nvGrpSpPr>
          <p:cNvPr id="8" name="组合 7"/>
          <p:cNvGrpSpPr/>
          <p:nvPr>
            <p:custDataLst>
              <p:tags r:id="rId4"/>
            </p:custDataLst>
          </p:nvPr>
        </p:nvGrpSpPr>
        <p:grpSpPr>
          <a:xfrm>
            <a:off x="-71" y="-317"/>
            <a:ext cx="9142871" cy="634922"/>
            <a:chOff x="-1" y="-1"/>
            <a:chExt cx="14400" cy="1000"/>
          </a:xfrm>
        </p:grpSpPr>
        <p:sp>
          <p:nvSpPr>
            <p:cNvPr id="4" name="TitleBackground"/>
            <p:cNvSpPr/>
            <p:nvPr>
              <p:custDataLst>
                <p:tags r:id="rId5"/>
              </p:custDataLst>
            </p:nvPr>
          </p:nvSpPr>
          <p:spPr>
            <a:xfrm>
              <a:off x="-1" y="-1"/>
              <a:ext cx="14400" cy="1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5" name="ColorBlock"/>
            <p:cNvSpPr/>
            <p:nvPr>
              <p:custDataLst>
                <p:tags r:id="rId6"/>
              </p:custDataLst>
            </p:nvPr>
          </p:nvSpPr>
          <p:spPr>
            <a:xfrm>
              <a:off x="-1" y="-1"/>
              <a:ext cx="300" cy="1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TypeText"/>
            <p:cNvSpPr txBox="1"/>
            <p:nvPr>
              <p:custDataLst>
                <p:tags r:id="rId7"/>
              </p:custDataLst>
            </p:nvPr>
          </p:nvSpPr>
          <p:spPr>
            <a:xfrm>
              <a:off x="399" y="-1"/>
              <a:ext cx="3000" cy="10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600">
                  <a:solidFill>
                    <a:srgbClr val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填空题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" name="TipText"/>
            <p:cNvSpPr txBox="1"/>
            <p:nvPr>
              <p:custDataLst>
                <p:tags r:id="rId8"/>
              </p:custDataLst>
            </p:nvPr>
          </p:nvSpPr>
          <p:spPr>
            <a:xfrm>
              <a:off x="2247" y="172"/>
              <a:ext cx="3600" cy="8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en-US" altLang="zh-CN" sz="2000">
                  <a:solidFill>
                    <a:srgbClr val="80808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12</a:t>
              </a:r>
              <a:r>
                <a:rPr lang="zh-CN" altLang="en-US" sz="2000">
                  <a:solidFill>
                    <a:srgbClr val="80808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分</a:t>
              </a:r>
              <a:endParaRPr lang="zh-CN" altLang="en-US" sz="2000">
                <a:solidFill>
                  <a:srgbClr val="80808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pic>
        <p:nvPicPr>
          <p:cNvPr id="12" name="图片 11" descr="tmp30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7594600" y="63500"/>
            <a:ext cx="1422400" cy="508000"/>
          </a:xfrm>
          <a:prstGeom prst="rect">
            <a:avLst/>
          </a:prstGeom>
        </p:spPr>
      </p:pic>
    </p:spTree>
    <p:custDataLst>
      <p:tags r:id="rId1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727550" y="571747"/>
            <a:ext cx="7314297" cy="1606987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请指出以下项目分别属于哪个会计科目： </a:t>
            </a:r>
            <a:r>
              <a:rPr lang="zh-CN" altLang="en-US" sz="2400">
                <a:solidFill>
                  <a:srgbClr val="639EF4"/>
                </a:solidFill>
                <a:latin typeface="微软雅黑" panose="020B0503020204020204" charset="-122"/>
                <a:ea typeface="微软雅黑" panose="020B0503020204020204" charset="-122"/>
              </a:rPr>
              <a:t>[填空1]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2400">
                <a:solidFill>
                  <a:srgbClr val="639EF4"/>
                </a:solidFill>
                <a:latin typeface="微软雅黑" panose="020B0503020204020204" charset="-122"/>
                <a:ea typeface="微软雅黑" panose="020B0503020204020204" charset="-122"/>
              </a:rPr>
              <a:t>[填空2]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2400">
                <a:solidFill>
                  <a:srgbClr val="639EF4"/>
                </a:solidFill>
                <a:latin typeface="微软雅黑" panose="020B0503020204020204" charset="-122"/>
                <a:ea typeface="微软雅黑" panose="020B0503020204020204" charset="-122"/>
              </a:rPr>
              <a:t>[填空3]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2400">
                <a:solidFill>
                  <a:srgbClr val="639EF4"/>
                </a:solidFill>
                <a:latin typeface="微软雅黑" panose="020B0503020204020204" charset="-122"/>
                <a:ea typeface="微软雅黑" panose="020B0503020204020204" charset="-122"/>
              </a:rPr>
              <a:t>[填空4]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2400">
                <a:solidFill>
                  <a:srgbClr val="639EF4"/>
                </a:solidFill>
                <a:latin typeface="微软雅黑" panose="020B0503020204020204" charset="-122"/>
                <a:ea typeface="微软雅黑" panose="020B0503020204020204" charset="-122"/>
              </a:rPr>
              <a:t>[填空5]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2400">
                <a:solidFill>
                  <a:srgbClr val="639EF4"/>
                </a:solidFill>
                <a:latin typeface="微软雅黑" panose="020B0503020204020204" charset="-122"/>
                <a:ea typeface="微软雅黑" panose="020B0503020204020204" charset="-122"/>
              </a:rPr>
              <a:t>[填空6]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2400">
                <a:solidFill>
                  <a:srgbClr val="639EF4"/>
                </a:solidFill>
                <a:latin typeface="微软雅黑" panose="020B0503020204020204" charset="-122"/>
                <a:ea typeface="微软雅黑" panose="020B0503020204020204" charset="-122"/>
              </a:rPr>
              <a:t>[填空7]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2400">
                <a:solidFill>
                  <a:srgbClr val="639EF4"/>
                </a:solidFill>
                <a:latin typeface="微软雅黑" panose="020B0503020204020204" charset="-122"/>
                <a:ea typeface="微软雅黑" panose="020B0503020204020204" charset="-122"/>
              </a:rPr>
              <a:t>[填空8]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2400">
                <a:solidFill>
                  <a:srgbClr val="639EF4"/>
                </a:solidFill>
                <a:latin typeface="微软雅黑" panose="020B0503020204020204" charset="-122"/>
                <a:ea typeface="微软雅黑" panose="020B0503020204020204" charset="-122"/>
              </a:rPr>
              <a:t>[填空9]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2400">
                <a:solidFill>
                  <a:srgbClr val="639EF4"/>
                </a:solidFill>
                <a:latin typeface="微软雅黑" panose="020B0503020204020204" charset="-122"/>
                <a:ea typeface="微软雅黑" panose="020B0503020204020204" charset="-122"/>
              </a:rPr>
              <a:t>[填空10]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endParaRPr lang="zh-CN" altLang="en-US" sz="24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矩形 8"/>
          <p:cNvSpPr/>
          <p:nvPr>
            <p:custDataLst>
              <p:tags r:id="rId2"/>
            </p:custDataLst>
          </p:nvPr>
        </p:nvSpPr>
        <p:spPr>
          <a:xfrm>
            <a:off x="564" y="4473341"/>
            <a:ext cx="9142871" cy="365715"/>
          </a:xfrm>
          <a:prstGeom prst="rect">
            <a:avLst/>
          </a:prstGeom>
          <a:solidFill>
            <a:srgbClr val="FBFAEF"/>
          </a:solidFill>
          <a:ln w="12700" cap="flat" cmpd="sng" algn="ctr">
            <a:noFill/>
            <a:prstDash val="solid"/>
            <a:miter lim="800000"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1">
            <a:noAutofit/>
          </a:bodyPr>
          <a:p>
            <a:pPr lvl="0" algn="l">
              <a:buNone/>
            </a:pPr>
            <a:r>
              <a:rPr lang="zh-CN" altLang="en-US" sz="1200">
                <a:solidFill>
                  <a:srgbClr val="F84F4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正常使用填空题需3.0以上版本雨课堂</a:t>
            </a:r>
            <a:endParaRPr lang="zh-CN" altLang="en-US" sz="1200">
              <a:solidFill>
                <a:srgbClr val="F84F4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aphicFrame>
        <p:nvGraphicFramePr>
          <p:cNvPr id="11" name="表格 10"/>
          <p:cNvGraphicFramePr/>
          <p:nvPr>
            <p:custDataLst>
              <p:tags r:id="rId3"/>
            </p:custDataLst>
          </p:nvPr>
        </p:nvGraphicFramePr>
        <p:xfrm>
          <a:off x="914851" y="2498735"/>
          <a:ext cx="7898765" cy="1974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5415"/>
                <a:gridCol w="1478280"/>
                <a:gridCol w="2665730"/>
                <a:gridCol w="1069340"/>
              </a:tblGrid>
              <a:tr h="30988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350"/>
                        <a:t>项目</a:t>
                      </a:r>
                      <a:endParaRPr lang="zh-CN" altLang="en-US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350"/>
                        <a:t>金额</a:t>
                      </a:r>
                      <a:endParaRPr lang="zh-CN" altLang="en-US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350"/>
                        <a:t>项目</a:t>
                      </a:r>
                      <a:endParaRPr lang="zh-CN" altLang="en-US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350"/>
                        <a:t>金额</a:t>
                      </a:r>
                      <a:endParaRPr lang="zh-CN" altLang="en-US" sz="1350"/>
                    </a:p>
                  </a:txBody>
                  <a:tcPr marL="91428" marR="91428" marT="45714" marB="45714"/>
                </a:tc>
              </a:tr>
              <a:tr h="37719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350">
                          <a:sym typeface="+mn-ea"/>
                        </a:rPr>
                        <a:t>13.</a:t>
                      </a:r>
                      <a:r>
                        <a:rPr lang="zh-CN" altLang="en-US" sz="1350">
                          <a:sym typeface="+mn-ea"/>
                        </a:rPr>
                        <a:t>连锁品牌、商标等</a:t>
                      </a:r>
                      <a:endParaRPr lang="zh-CN" altLang="en-US" sz="1350">
                        <a:sym typeface="+mn-ea"/>
                      </a:endParaRPr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350"/>
                        <a:t>115 000</a:t>
                      </a:r>
                      <a:endParaRPr lang="en-US" altLang="zh-CN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350"/>
                        <a:t>18. </a:t>
                      </a:r>
                      <a:r>
                        <a:rPr lang="zh-CN" altLang="en-US" sz="1350"/>
                        <a:t>盈余公积结余</a:t>
                      </a:r>
                      <a:endParaRPr lang="zh-CN" altLang="en-US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350"/>
                        <a:t>68 530</a:t>
                      </a:r>
                      <a:endParaRPr lang="en-US" altLang="zh-CN" sz="1350"/>
                    </a:p>
                  </a:txBody>
                  <a:tcPr marL="91428" marR="91428" marT="45714" marB="45714"/>
                </a:tc>
              </a:tr>
              <a:tr h="3098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350"/>
                        <a:t>14.</a:t>
                      </a:r>
                      <a:r>
                        <a:rPr lang="zh-CN" altLang="en-US" sz="1350"/>
                        <a:t>采购员出差预借差旅费</a:t>
                      </a:r>
                      <a:endParaRPr lang="zh-CN" altLang="en-US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350"/>
                        <a:t>2 000</a:t>
                      </a:r>
                      <a:endParaRPr lang="en-US" altLang="zh-CN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350"/>
                        <a:t>19.</a:t>
                      </a:r>
                      <a:r>
                        <a:rPr lang="zh-CN" altLang="en-US" sz="1350"/>
                        <a:t>股本溢价</a:t>
                      </a:r>
                      <a:endParaRPr lang="zh-CN" altLang="en-US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350"/>
                        <a:t>126 000</a:t>
                      </a:r>
                      <a:endParaRPr lang="en-US" altLang="zh-CN" sz="1350"/>
                    </a:p>
                  </a:txBody>
                  <a:tcPr marL="91428" marR="91428" marT="45714" marB="45714"/>
                </a:tc>
              </a:tr>
              <a:tr h="3098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350"/>
                        <a:t>15. </a:t>
                      </a:r>
                      <a:r>
                        <a:rPr lang="zh-CN" altLang="en-US" sz="1350"/>
                        <a:t>投资者投入资本</a:t>
                      </a:r>
                      <a:endParaRPr lang="zh-CN" altLang="en-US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350"/>
                        <a:t>500 000</a:t>
                      </a:r>
                      <a:endParaRPr lang="en-US" altLang="zh-CN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350"/>
                        <a:t>20. </a:t>
                      </a:r>
                      <a:r>
                        <a:rPr lang="zh-CN" altLang="en-US" sz="1350"/>
                        <a:t>本年度利润</a:t>
                      </a:r>
                      <a:endParaRPr lang="zh-CN" altLang="en-US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350"/>
                        <a:t>37 000</a:t>
                      </a:r>
                      <a:endParaRPr lang="en-US" altLang="zh-CN" sz="1350"/>
                    </a:p>
                  </a:txBody>
                  <a:tcPr marL="91428" marR="91428" marT="45714" marB="45714"/>
                </a:tc>
              </a:tr>
              <a:tr h="34544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350"/>
                        <a:t>16.</a:t>
                      </a:r>
                      <a:r>
                        <a:rPr lang="zh-CN" altLang="en-US" sz="1350"/>
                        <a:t>银行借入超过一年的借款</a:t>
                      </a:r>
                      <a:endParaRPr lang="zh-CN" altLang="en-US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350"/>
                        <a:t>317 00</a:t>
                      </a:r>
                      <a:endParaRPr lang="en-US" altLang="zh-CN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350"/>
                        <a:t>21.</a:t>
                      </a:r>
                      <a:r>
                        <a:rPr lang="zh-CN" altLang="en-US" sz="1350"/>
                        <a:t>广告费用</a:t>
                      </a:r>
                      <a:endParaRPr lang="zh-CN" altLang="en-US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350"/>
                        <a:t>5 000</a:t>
                      </a:r>
                      <a:endParaRPr lang="en-US" altLang="zh-CN" sz="1350"/>
                    </a:p>
                  </a:txBody>
                  <a:tcPr marL="91428" marR="91428" marT="45714" marB="45714"/>
                </a:tc>
              </a:tr>
              <a:tr h="32194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350"/>
                        <a:t>17. </a:t>
                      </a:r>
                      <a:r>
                        <a:rPr lang="zh-CN" altLang="en-US" sz="1350"/>
                        <a:t>尚未支付的职工薪酬</a:t>
                      </a:r>
                      <a:endParaRPr lang="zh-CN" altLang="en-US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350"/>
                        <a:t>95 000</a:t>
                      </a:r>
                      <a:endParaRPr lang="en-US" altLang="zh-CN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350"/>
                        <a:t>22.</a:t>
                      </a:r>
                      <a:r>
                        <a:rPr lang="zh-CN" altLang="en-US" sz="1350"/>
                        <a:t>营业收入</a:t>
                      </a:r>
                      <a:endParaRPr lang="zh-CN" altLang="en-US" sz="1350"/>
                    </a:p>
                  </a:txBody>
                  <a:tcPr marL="91428" marR="91428" marT="45714" marB="45714"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350"/>
                        <a:t>100 000</a:t>
                      </a:r>
                      <a:endParaRPr lang="en-US" altLang="zh-CN" sz="1350"/>
                    </a:p>
                  </a:txBody>
                  <a:tcPr marL="91428" marR="91428" marT="45714" marB="45714"/>
                </a:tc>
              </a:tr>
            </a:tbl>
          </a:graphicData>
        </a:graphic>
      </p:graphicFrame>
      <p:grpSp>
        <p:nvGrpSpPr>
          <p:cNvPr id="8" name="组合 7"/>
          <p:cNvGrpSpPr/>
          <p:nvPr>
            <p:custDataLst>
              <p:tags r:id="rId4"/>
            </p:custDataLst>
          </p:nvPr>
        </p:nvGrpSpPr>
        <p:grpSpPr>
          <a:xfrm>
            <a:off x="-71" y="-317"/>
            <a:ext cx="9142871" cy="634922"/>
            <a:chOff x="-1" y="-1"/>
            <a:chExt cx="14400" cy="1000"/>
          </a:xfrm>
        </p:grpSpPr>
        <p:sp>
          <p:nvSpPr>
            <p:cNvPr id="4" name="TitleBackground"/>
            <p:cNvSpPr/>
            <p:nvPr>
              <p:custDataLst>
                <p:tags r:id="rId5"/>
              </p:custDataLst>
            </p:nvPr>
          </p:nvSpPr>
          <p:spPr>
            <a:xfrm>
              <a:off x="-1" y="-1"/>
              <a:ext cx="14400" cy="1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5" name="ColorBlock"/>
            <p:cNvSpPr/>
            <p:nvPr>
              <p:custDataLst>
                <p:tags r:id="rId6"/>
              </p:custDataLst>
            </p:nvPr>
          </p:nvSpPr>
          <p:spPr>
            <a:xfrm>
              <a:off x="-1" y="-1"/>
              <a:ext cx="300" cy="1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TypeText"/>
            <p:cNvSpPr txBox="1"/>
            <p:nvPr>
              <p:custDataLst>
                <p:tags r:id="rId7"/>
              </p:custDataLst>
            </p:nvPr>
          </p:nvSpPr>
          <p:spPr>
            <a:xfrm>
              <a:off x="399" y="-1"/>
              <a:ext cx="3000" cy="10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600">
                  <a:solidFill>
                    <a:srgbClr val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填空题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" name="TipText"/>
            <p:cNvSpPr txBox="1"/>
            <p:nvPr>
              <p:custDataLst>
                <p:tags r:id="rId8"/>
              </p:custDataLst>
            </p:nvPr>
          </p:nvSpPr>
          <p:spPr>
            <a:xfrm>
              <a:off x="2247" y="172"/>
              <a:ext cx="3600" cy="8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en-US" altLang="zh-CN" sz="2000">
                  <a:solidFill>
                    <a:srgbClr val="80808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10分</a:t>
              </a:r>
              <a:endParaRPr lang="en-US" altLang="zh-CN" sz="2000">
                <a:solidFill>
                  <a:srgbClr val="80808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pic>
        <p:nvPicPr>
          <p:cNvPr id="10" name="图片 9" descr="tmp30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7594600" y="63500"/>
            <a:ext cx="1422400" cy="508000"/>
          </a:xfrm>
          <a:prstGeom prst="rect">
            <a:avLst/>
          </a:prstGeom>
        </p:spPr>
      </p:pic>
    </p:spTree>
    <p:custDataLst>
      <p:tags r:id="rId1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914400" y="635318"/>
            <a:ext cx="7315200" cy="160718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en-US" altLang="zh-CN" sz="2600" dirty="0" smtClean="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sym typeface="黑体" panose="02010609060101010101" charset="-122"/>
              </a:rPr>
              <a:t>会计账户设置的依据是（    ）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828800" y="2089468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会计要素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828800" y="2732723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会计科目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4"/>
            </p:custDataLst>
          </p:nvPr>
        </p:nvSpPr>
        <p:spPr>
          <a:xfrm>
            <a:off x="1828800" y="3375343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会计对象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5"/>
            </p:custDataLst>
          </p:nvPr>
        </p:nvSpPr>
        <p:spPr>
          <a:xfrm>
            <a:off x="1828800" y="4018598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会计分录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椭圆 9"/>
          <p:cNvSpPr>
            <a:spLocks noChangeAspect="1"/>
          </p:cNvSpPr>
          <p:nvPr>
            <p:custDataLst>
              <p:tags r:id="rId6"/>
            </p:custDataLst>
          </p:nvPr>
        </p:nvSpPr>
        <p:spPr>
          <a:xfrm>
            <a:off x="1178560" y="2137728"/>
            <a:ext cx="385445" cy="38608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椭圆 10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1178560" y="2780983"/>
            <a:ext cx="385445" cy="385445"/>
          </a:xfrm>
          <a:prstGeom prst="ellipse">
            <a:avLst/>
          </a:prstGeom>
          <a:solidFill>
            <a:srgbClr val="00FF00"/>
          </a:solidFill>
          <a:ln w="254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椭圆 11"/>
          <p:cNvSpPr>
            <a:spLocks noChangeAspect="1"/>
          </p:cNvSpPr>
          <p:nvPr>
            <p:custDataLst>
              <p:tags r:id="rId8"/>
            </p:custDataLst>
          </p:nvPr>
        </p:nvSpPr>
        <p:spPr>
          <a:xfrm>
            <a:off x="1178560" y="3423603"/>
            <a:ext cx="385445" cy="38608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椭圆 12"/>
          <p:cNvSpPr>
            <a:spLocks noChangeAspect="1"/>
          </p:cNvSpPr>
          <p:nvPr>
            <p:custDataLst>
              <p:tags r:id="rId9"/>
            </p:custDataLst>
          </p:nvPr>
        </p:nvSpPr>
        <p:spPr>
          <a:xfrm>
            <a:off x="1178560" y="4066858"/>
            <a:ext cx="385445" cy="385445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9" name="组合 18"/>
          <p:cNvGrpSpPr/>
          <p:nvPr>
            <p:custDataLst>
              <p:tags r:id="rId10"/>
            </p:custDataLst>
          </p:nvPr>
        </p:nvGrpSpPr>
        <p:grpSpPr>
          <a:xfrm>
            <a:off x="0" y="318"/>
            <a:ext cx="9144000" cy="635000"/>
            <a:chOff x="0" y="0"/>
            <a:chExt cx="14400" cy="1000"/>
          </a:xfrm>
        </p:grpSpPr>
        <p:sp>
          <p:nvSpPr>
            <p:cNvPr id="15" name="TitleBackground"/>
            <p:cNvSpPr/>
            <p:nvPr>
              <p:custDataLst>
                <p:tags r:id="rId11"/>
              </p:custDataLst>
            </p:nvPr>
          </p:nvSpPr>
          <p:spPr>
            <a:xfrm>
              <a:off x="0" y="0"/>
              <a:ext cx="14400" cy="1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6" name="ColorBlock"/>
            <p:cNvSpPr/>
            <p:nvPr>
              <p:custDataLst>
                <p:tags r:id="rId12"/>
              </p:custDataLst>
            </p:nvPr>
          </p:nvSpPr>
          <p:spPr>
            <a:xfrm>
              <a:off x="0" y="0"/>
              <a:ext cx="300" cy="1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TypeText"/>
            <p:cNvSpPr txBox="1"/>
            <p:nvPr>
              <p:custDataLst>
                <p:tags r:id="rId13"/>
              </p:custDataLst>
            </p:nvPr>
          </p:nvSpPr>
          <p:spPr>
            <a:xfrm>
              <a:off x="400" y="0"/>
              <a:ext cx="3000" cy="10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600">
                  <a:solidFill>
                    <a:srgbClr val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单选题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8" name="TipText"/>
            <p:cNvSpPr txBox="1"/>
            <p:nvPr>
              <p:custDataLst>
                <p:tags r:id="rId14"/>
              </p:custDataLst>
            </p:nvPr>
          </p:nvSpPr>
          <p:spPr>
            <a:xfrm>
              <a:off x="2248" y="172"/>
              <a:ext cx="3600" cy="8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000">
                  <a:solidFill>
                    <a:srgbClr val="80808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1分</a:t>
              </a:r>
              <a:endParaRPr lang="zh-CN" altLang="en-US" sz="2000">
                <a:solidFill>
                  <a:srgbClr val="80808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pic>
        <p:nvPicPr>
          <p:cNvPr id="4" name="图片 3" descr="tmp30"/>
          <p:cNvPicPr>
            <a:picLocks noChangeAspect="1"/>
          </p:cNvPicPr>
          <p:nvPr>
            <p:custDataLst>
              <p:tags r:id="rId15"/>
            </p:custDataLst>
          </p:nvPr>
        </p:nvPicPr>
        <p:blipFill>
          <a:blip r:embed="rId16"/>
          <a:stretch>
            <a:fillRect/>
          </a:stretch>
        </p:blipFill>
        <p:spPr>
          <a:xfrm>
            <a:off x="7594600" y="63500"/>
            <a:ext cx="1422400" cy="508000"/>
          </a:xfrm>
          <a:prstGeom prst="rect">
            <a:avLst/>
          </a:prstGeom>
        </p:spPr>
      </p:pic>
    </p:spTree>
    <p:custDataLst>
      <p:tags r:id="rId17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914400" y="635318"/>
            <a:ext cx="7315200" cy="160718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 dirty="0" smtClean="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sym typeface="黑体" panose="02010609060101010101" charset="-122"/>
              </a:rPr>
              <a:t>账户的基本结构是指（   ）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828800" y="2089468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 dirty="0" smtClean="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sym typeface="黑体" panose="02010609060101010101" charset="-122"/>
              </a:rPr>
              <a:t>账户的具体格式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828800" y="2732723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 dirty="0" smtClean="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sym typeface="黑体" panose="02010609060101010101" charset="-122"/>
              </a:rPr>
              <a:t>账户登记的日期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4"/>
            </p:custDataLst>
          </p:nvPr>
        </p:nvSpPr>
        <p:spPr>
          <a:xfrm>
            <a:off x="1828800" y="3375343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 dirty="0" smtClean="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sym typeface="黑体" panose="02010609060101010101" charset="-122"/>
              </a:rPr>
              <a:t>账户登记的经济内容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5"/>
            </p:custDataLst>
          </p:nvPr>
        </p:nvSpPr>
        <p:spPr>
          <a:xfrm>
            <a:off x="1828800" y="4018598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 dirty="0" smtClean="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sym typeface="黑体" panose="02010609060101010101" charset="-122"/>
              </a:rPr>
              <a:t>账户中登记增减金额的栏次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椭圆 9"/>
          <p:cNvSpPr>
            <a:spLocks noChangeAspect="1"/>
          </p:cNvSpPr>
          <p:nvPr>
            <p:custDataLst>
              <p:tags r:id="rId6"/>
            </p:custDataLst>
          </p:nvPr>
        </p:nvSpPr>
        <p:spPr>
          <a:xfrm>
            <a:off x="1178560" y="2137728"/>
            <a:ext cx="385445" cy="38608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椭圆 10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1178560" y="2780983"/>
            <a:ext cx="385445" cy="385445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椭圆 11"/>
          <p:cNvSpPr>
            <a:spLocks noChangeAspect="1"/>
          </p:cNvSpPr>
          <p:nvPr>
            <p:custDataLst>
              <p:tags r:id="rId8"/>
            </p:custDataLst>
          </p:nvPr>
        </p:nvSpPr>
        <p:spPr>
          <a:xfrm>
            <a:off x="1178560" y="3423603"/>
            <a:ext cx="385445" cy="38608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椭圆 12"/>
          <p:cNvSpPr>
            <a:spLocks noChangeAspect="1"/>
          </p:cNvSpPr>
          <p:nvPr>
            <p:custDataLst>
              <p:tags r:id="rId9"/>
            </p:custDataLst>
          </p:nvPr>
        </p:nvSpPr>
        <p:spPr>
          <a:xfrm>
            <a:off x="1178560" y="4066858"/>
            <a:ext cx="385445" cy="385445"/>
          </a:xfrm>
          <a:prstGeom prst="ellipse">
            <a:avLst/>
          </a:prstGeom>
          <a:solidFill>
            <a:srgbClr val="00FF00"/>
          </a:solidFill>
          <a:ln w="254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9" name="组合 18"/>
          <p:cNvGrpSpPr/>
          <p:nvPr>
            <p:custDataLst>
              <p:tags r:id="rId10"/>
            </p:custDataLst>
          </p:nvPr>
        </p:nvGrpSpPr>
        <p:grpSpPr>
          <a:xfrm>
            <a:off x="0" y="318"/>
            <a:ext cx="9144000" cy="635000"/>
            <a:chOff x="0" y="0"/>
            <a:chExt cx="14400" cy="1000"/>
          </a:xfrm>
        </p:grpSpPr>
        <p:sp>
          <p:nvSpPr>
            <p:cNvPr id="15" name="TitleBackground"/>
            <p:cNvSpPr/>
            <p:nvPr>
              <p:custDataLst>
                <p:tags r:id="rId11"/>
              </p:custDataLst>
            </p:nvPr>
          </p:nvSpPr>
          <p:spPr>
            <a:xfrm>
              <a:off x="0" y="0"/>
              <a:ext cx="14400" cy="1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6" name="ColorBlock"/>
            <p:cNvSpPr/>
            <p:nvPr>
              <p:custDataLst>
                <p:tags r:id="rId12"/>
              </p:custDataLst>
            </p:nvPr>
          </p:nvSpPr>
          <p:spPr>
            <a:xfrm>
              <a:off x="0" y="0"/>
              <a:ext cx="300" cy="1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TypeText"/>
            <p:cNvSpPr txBox="1"/>
            <p:nvPr>
              <p:custDataLst>
                <p:tags r:id="rId13"/>
              </p:custDataLst>
            </p:nvPr>
          </p:nvSpPr>
          <p:spPr>
            <a:xfrm>
              <a:off x="400" y="0"/>
              <a:ext cx="3000" cy="10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600">
                  <a:solidFill>
                    <a:srgbClr val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单选题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8" name="TipText"/>
            <p:cNvSpPr txBox="1"/>
            <p:nvPr>
              <p:custDataLst>
                <p:tags r:id="rId14"/>
              </p:custDataLst>
            </p:nvPr>
          </p:nvSpPr>
          <p:spPr>
            <a:xfrm>
              <a:off x="2248" y="172"/>
              <a:ext cx="3600" cy="8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000">
                  <a:solidFill>
                    <a:srgbClr val="80808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1分</a:t>
              </a:r>
              <a:endParaRPr lang="zh-CN" altLang="en-US" sz="2000">
                <a:solidFill>
                  <a:srgbClr val="80808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pic>
        <p:nvPicPr>
          <p:cNvPr id="4" name="图片 3" descr="tmp30"/>
          <p:cNvPicPr>
            <a:picLocks noChangeAspect="1"/>
          </p:cNvPicPr>
          <p:nvPr>
            <p:custDataLst>
              <p:tags r:id="rId15"/>
            </p:custDataLst>
          </p:nvPr>
        </p:nvPicPr>
        <p:blipFill>
          <a:blip r:embed="rId16"/>
          <a:stretch>
            <a:fillRect/>
          </a:stretch>
        </p:blipFill>
        <p:spPr>
          <a:xfrm>
            <a:off x="7594600" y="63500"/>
            <a:ext cx="1422400" cy="508000"/>
          </a:xfrm>
          <a:prstGeom prst="rect">
            <a:avLst/>
          </a:prstGeom>
        </p:spPr>
      </p:pic>
    </p:spTree>
    <p:custDataLst>
      <p:tags r:id="rId17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914400" y="635318"/>
            <a:ext cx="7315200" cy="160718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会计账户与会计科目之间的区别在于（   ）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1828800" y="2089468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记录资产和权益增减变动情况不同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1828800" y="2732723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记录资产和负债的结果不同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4"/>
            </p:custDataLst>
          </p:nvPr>
        </p:nvSpPr>
        <p:spPr>
          <a:xfrm>
            <a:off x="1828800" y="3375343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反映的经济内容不同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5"/>
            </p:custDataLst>
          </p:nvPr>
        </p:nvSpPr>
        <p:spPr>
          <a:xfrm>
            <a:off x="1828800" y="4018598"/>
            <a:ext cx="6400800" cy="4819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账户有结构而科目无结构</a:t>
            </a:r>
            <a:endParaRPr lang="zh-CN" altLang="en-US" sz="26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椭圆 7"/>
          <p:cNvSpPr>
            <a:spLocks noChangeAspect="1"/>
          </p:cNvSpPr>
          <p:nvPr>
            <p:custDataLst>
              <p:tags r:id="rId6"/>
            </p:custDataLst>
          </p:nvPr>
        </p:nvSpPr>
        <p:spPr>
          <a:xfrm>
            <a:off x="1178560" y="2137728"/>
            <a:ext cx="385445" cy="38608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椭圆 8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1178560" y="2780983"/>
            <a:ext cx="385445" cy="385445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椭圆 9"/>
          <p:cNvSpPr>
            <a:spLocks noChangeAspect="1"/>
          </p:cNvSpPr>
          <p:nvPr>
            <p:custDataLst>
              <p:tags r:id="rId8"/>
            </p:custDataLst>
          </p:nvPr>
        </p:nvSpPr>
        <p:spPr>
          <a:xfrm>
            <a:off x="1178560" y="3423603"/>
            <a:ext cx="385445" cy="38608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椭圆 10"/>
          <p:cNvSpPr>
            <a:spLocks noChangeAspect="1"/>
          </p:cNvSpPr>
          <p:nvPr>
            <p:custDataLst>
              <p:tags r:id="rId9"/>
            </p:custDataLst>
          </p:nvPr>
        </p:nvSpPr>
        <p:spPr>
          <a:xfrm>
            <a:off x="1178560" y="4066858"/>
            <a:ext cx="385445" cy="385445"/>
          </a:xfrm>
          <a:prstGeom prst="ellipse">
            <a:avLst/>
          </a:prstGeom>
          <a:solidFill>
            <a:srgbClr val="00FF00"/>
          </a:solidFill>
          <a:ln w="254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p>
            <a:pPr algn="ctr"/>
            <a:r>
              <a:rPr lang="zh-CN" altLang="en-US" sz="16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7" name="组合 16"/>
          <p:cNvGrpSpPr/>
          <p:nvPr>
            <p:custDataLst>
              <p:tags r:id="rId10"/>
            </p:custDataLst>
          </p:nvPr>
        </p:nvGrpSpPr>
        <p:grpSpPr>
          <a:xfrm>
            <a:off x="0" y="318"/>
            <a:ext cx="9144000" cy="635000"/>
            <a:chOff x="0" y="0"/>
            <a:chExt cx="14400" cy="1000"/>
          </a:xfrm>
        </p:grpSpPr>
        <p:sp>
          <p:nvSpPr>
            <p:cNvPr id="13" name="TitleBackground"/>
            <p:cNvSpPr/>
            <p:nvPr>
              <p:custDataLst>
                <p:tags r:id="rId11"/>
              </p:custDataLst>
            </p:nvPr>
          </p:nvSpPr>
          <p:spPr>
            <a:xfrm>
              <a:off x="0" y="0"/>
              <a:ext cx="14400" cy="1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4" name="ColorBlock"/>
            <p:cNvSpPr/>
            <p:nvPr>
              <p:custDataLst>
                <p:tags r:id="rId12"/>
              </p:custDataLst>
            </p:nvPr>
          </p:nvSpPr>
          <p:spPr>
            <a:xfrm>
              <a:off x="0" y="0"/>
              <a:ext cx="300" cy="1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5" name="TypeText"/>
            <p:cNvSpPr txBox="1"/>
            <p:nvPr>
              <p:custDataLst>
                <p:tags r:id="rId13"/>
              </p:custDataLst>
            </p:nvPr>
          </p:nvSpPr>
          <p:spPr>
            <a:xfrm>
              <a:off x="400" y="0"/>
              <a:ext cx="3000" cy="10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600">
                  <a:solidFill>
                    <a:srgbClr val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单选题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6" name="TipText"/>
            <p:cNvSpPr txBox="1"/>
            <p:nvPr>
              <p:custDataLst>
                <p:tags r:id="rId14"/>
              </p:custDataLst>
            </p:nvPr>
          </p:nvSpPr>
          <p:spPr>
            <a:xfrm>
              <a:off x="2248" y="172"/>
              <a:ext cx="3600" cy="8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000">
                  <a:solidFill>
                    <a:srgbClr val="80808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1分</a:t>
              </a:r>
              <a:endParaRPr lang="zh-CN" altLang="en-US" sz="2000">
                <a:solidFill>
                  <a:srgbClr val="80808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pic>
        <p:nvPicPr>
          <p:cNvPr id="2" name="图片 1" descr="tmp30"/>
          <p:cNvPicPr>
            <a:picLocks noChangeAspect="1"/>
          </p:cNvPicPr>
          <p:nvPr>
            <p:custDataLst>
              <p:tags r:id="rId15"/>
            </p:custDataLst>
          </p:nvPr>
        </p:nvPicPr>
        <p:blipFill>
          <a:blip r:embed="rId16"/>
          <a:stretch>
            <a:fillRect/>
          </a:stretch>
        </p:blipFill>
        <p:spPr>
          <a:xfrm>
            <a:off x="7594600" y="63500"/>
            <a:ext cx="1422400" cy="508000"/>
          </a:xfrm>
          <a:prstGeom prst="rect">
            <a:avLst/>
          </a:prstGeom>
        </p:spPr>
      </p:pic>
    </p:spTree>
    <p:custDataLst>
      <p:tags r:id="rId1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RAINPROBLEMTYPE" val="ProblemTypeMarker"/>
</p:tagLst>
</file>

<file path=ppt/tags/tag11.xml><?xml version="1.0" encoding="utf-8"?>
<p:tagLst xmlns:p="http://schemas.openxmlformats.org/presentationml/2006/main">
  <p:tag name="RAINPROBLEMTYPE" val="ProblemTypeMarker"/>
</p:tagLst>
</file>

<file path=ppt/tags/tag12.xml><?xml version="1.0" encoding="utf-8"?>
<p:tagLst xmlns:p="http://schemas.openxmlformats.org/presentationml/2006/main">
  <p:tag name="RAINPROBLEMTYPE" val="ProblemTypeMarker"/>
</p:tagLst>
</file>

<file path=ppt/tags/tag13.xml><?xml version="1.0" encoding="utf-8"?>
<p:tagLst xmlns:p="http://schemas.openxmlformats.org/presentationml/2006/main">
  <p:tag name="RAINPROBLEMTYPE" val="ProblemTypeMarker"/>
</p:tagLst>
</file>

<file path=ppt/tags/tag14.xml><?xml version="1.0" encoding="utf-8"?>
<p:tagLst xmlns:p="http://schemas.openxmlformats.org/presentationml/2006/main">
  <p:tag name="RAINPROBLEM" val="ProblemSetting"/>
  <p:tag name="RAINPROBLEMTYPE" val="ShortAnswer"/>
</p:tagLst>
</file>

<file path=ppt/tags/tag15.xml><?xml version="1.0" encoding="utf-8"?>
<p:tagLst xmlns:p="http://schemas.openxmlformats.org/presentationml/2006/main">
  <p:tag name="RAINPROBLEM" val="ShortAnswer"/>
  <p:tag name="PROBLEMSCORE" val="10.0"/>
  <p:tag name="PROBLEMVOICEALLOWED" val="False"/>
</p:tagLst>
</file>

<file path=ppt/tags/tag16.xml><?xml version="1.0" encoding="utf-8"?>
<p:tagLst xmlns:p="http://schemas.openxmlformats.org/presentationml/2006/main">
  <p:tag name="RAINPROBLEM" val="ProblemBody"/>
</p:tagLst>
</file>

<file path=ppt/tags/tag17.xml><?xml version="1.0" encoding="utf-8"?>
<p:tagLst xmlns:p="http://schemas.openxmlformats.org/presentationml/2006/main">
  <p:tag name="PRODUCTVERSIONTIP3" val="PRODUCTVERSIONTIP3"/>
</p:tagLst>
</file>

<file path=ppt/tags/tag18.xml><?xml version="1.0" encoding="utf-8"?>
<p:tagLst xmlns:p="http://schemas.openxmlformats.org/presentationml/2006/main">
  <p:tag name="KSO_WM_UNIT_TABLE_BEAUTIFY" val="smartTable{6956773a-d685-414c-b0fa-e74088bdac1f}"/>
</p:tagLst>
</file>

<file path=ppt/tags/tag19.xml><?xml version="1.0" encoding="utf-8"?>
<p:tagLst xmlns:p="http://schemas.openxmlformats.org/presentationml/2006/main">
  <p:tag name="RAINPROBLEMTYPE" val="ProblemTypeMarker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RAINPROBLEMTYPE" val="ProblemTypeMarker"/>
</p:tagLst>
</file>

<file path=ppt/tags/tag21.xml><?xml version="1.0" encoding="utf-8"?>
<p:tagLst xmlns:p="http://schemas.openxmlformats.org/presentationml/2006/main">
  <p:tag name="RAINPROBLEMTYPE" val="ProblemTypeMarker"/>
</p:tagLst>
</file>

<file path=ppt/tags/tag22.xml><?xml version="1.0" encoding="utf-8"?>
<p:tagLst xmlns:p="http://schemas.openxmlformats.org/presentationml/2006/main">
  <p:tag name="RAINPROBLEMTYPE" val="ProblemTypeMarker"/>
</p:tagLst>
</file>

<file path=ppt/tags/tag23.xml><?xml version="1.0" encoding="utf-8"?>
<p:tagLst xmlns:p="http://schemas.openxmlformats.org/presentationml/2006/main">
  <p:tag name="RAINPROBLEMTYPE" val="ProblemTypeMarker"/>
</p:tagLst>
</file>

<file path=ppt/tags/tag24.xml><?xml version="1.0" encoding="utf-8"?>
<p:tagLst xmlns:p="http://schemas.openxmlformats.org/presentationml/2006/main">
  <p:tag name="RAINPROBLEM" val="ProblemSetting"/>
  <p:tag name="RAINPROBLEMTYPE" val="FillBlank"/>
</p:tagLst>
</file>

<file path=ppt/tags/tag25.xml><?xml version="1.0" encoding="utf-8"?>
<p:tagLst xmlns:p="http://schemas.openxmlformats.org/presentationml/2006/main">
  <p:tag name="RAINPROBLEM" val="FillBlank"/>
  <p:tag name="PROBLEMSCORE" val="12.0"/>
  <p:tag name="PROBLEMBLANK" val="[{&quot;Num&quot;:1,&quot;Score&quot;:1.0,&quot;Answers&quot;:[&quot;库存现金&quot;],&quot;CaseSensitive&quot;:false,&quot;FuzzyMatch&quot;:false},{&quot;Num&quot;:2,&quot;Score&quot;:1.0,&quot;Answers&quot;:[&quot;银行存款&quot;],&quot;CaseSensitive&quot;:false,&quot;FuzzyMatch&quot;:false},{&quot;Num&quot;:3,&quot;Score&quot;:1.0,&quot;Answers&quot;:[&quot;应收账款&quot;],&quot;CaseSensitive&quot;:false,&quot;FuzzyMatch&quot;:false},{&quot;Num&quot;:4,&quot;Score&quot;:1.0,&quot;Answers&quot;:[&quot;固定资产&quot;],&quot;CaseSensitive&quot;:false,&quot;FuzzyMatch&quot;:false},{&quot;Num&quot;:5,&quot;Score&quot;:1.0,&quot;Answers&quot;:[&quot;固定资产&quot;],&quot;CaseSensitive&quot;:false,&quot;FuzzyMatch&quot;:false},{&quot;Num&quot;:6,&quot;Score&quot;:1.0,&quot;Answers&quot;:[&quot;原材料&quot;],&quot;CaseSensitive&quot;:false,&quot;FuzzyMatch&quot;:false},{&quot;Num&quot;:7,&quot;Score&quot;:1.0,&quot;Answers&quot;:[&quot;库存商品&quot;],&quot;CaseSensitive&quot;:false,&quot;FuzzyMatch&quot;:false},{&quot;Num&quot;:8,&quot;Score&quot;:1.0,&quot;Answers&quot;:[&quot;低值易耗品&quot;],&quot;CaseSensitive&quot;:false,&quot;FuzzyMatch&quot;:false},{&quot;Num&quot;:9,&quot;Score&quot;:1.0,&quot;Answers&quot;:[&quot;低值易耗品&quot;],&quot;CaseSensitive&quot;:false,&quot;FuzzyMatch&quot;:false},{&quot;Num&quot;:10,&quot;Score&quot;:1.0,&quot;Answers&quot;:[&quot;应付账款&quot;],&quot;CaseSensitive&quot;:false,&quot;FuzzyMatch&quot;:false},{&quot;Num&quot;:11,&quot;Score&quot;:1.0,&quot;Answers&quot;:[&quot;应交税费&quot;],&quot;CaseSensitive&quot;:false,&quot;FuzzyMatch&quot;:false},{&quot;Num&quot;:12,&quot;Score&quot;:1.0,&quot;Answers&quot;:[&quot;短期借款&quot;],&quot;CaseSensitive&quot;:false,&quot;FuzzyMatch&quot;:false}]"/>
  <p:tag name="PROBLEMBLANKKEYWORD" val="填空"/>
</p:tagLst>
</file>

<file path=ppt/tags/tag26.xml><?xml version="1.0" encoding="utf-8"?>
<p:tagLst xmlns:p="http://schemas.openxmlformats.org/presentationml/2006/main">
  <p:tag name="RAINPROBLEM" val="ProblemBody"/>
</p:tagLst>
</file>

<file path=ppt/tags/tag27.xml><?xml version="1.0" encoding="utf-8"?>
<p:tagLst xmlns:p="http://schemas.openxmlformats.org/presentationml/2006/main">
  <p:tag name="PRODUCTVERSIONTIP3" val="PRODUCTVERSIONTIP3"/>
</p:tagLst>
</file>

<file path=ppt/tags/tag28.xml><?xml version="1.0" encoding="utf-8"?>
<p:tagLst xmlns:p="http://schemas.openxmlformats.org/presentationml/2006/main">
  <p:tag name="KSO_WM_UNIT_TABLE_BEAUTIFY" val="smartTable{6956773a-d685-414c-b0fa-e74088bdac1f}"/>
</p:tagLst>
</file>

<file path=ppt/tags/tag29.xml><?xml version="1.0" encoding="utf-8"?>
<p:tagLst xmlns:p="http://schemas.openxmlformats.org/presentationml/2006/main">
  <p:tag name="RAINPROBLEMTYPE" val="ProblemTypeMarker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RAINPROBLEMTYPE" val="ProblemTypeMarker"/>
</p:tagLst>
</file>

<file path=ppt/tags/tag31.xml><?xml version="1.0" encoding="utf-8"?>
<p:tagLst xmlns:p="http://schemas.openxmlformats.org/presentationml/2006/main">
  <p:tag name="RAINPROBLEMTYPE" val="ProblemTypeMarker"/>
</p:tagLst>
</file>

<file path=ppt/tags/tag32.xml><?xml version="1.0" encoding="utf-8"?>
<p:tagLst xmlns:p="http://schemas.openxmlformats.org/presentationml/2006/main">
  <p:tag name="RAINPROBLEMTYPE" val="ProblemTypeMarker"/>
</p:tagLst>
</file>

<file path=ppt/tags/tag33.xml><?xml version="1.0" encoding="utf-8"?>
<p:tagLst xmlns:p="http://schemas.openxmlformats.org/presentationml/2006/main">
  <p:tag name="RAINPROBLEMTYPE" val="ProblemTypeMarker"/>
</p:tagLst>
</file>

<file path=ppt/tags/tag34.xml><?xml version="1.0" encoding="utf-8"?>
<p:tagLst xmlns:p="http://schemas.openxmlformats.org/presentationml/2006/main">
  <p:tag name="RAINPROBLEM" val="ProblemSetting"/>
  <p:tag name="RAINPROBLEMTYPE" val="FillBlank"/>
</p:tagLst>
</file>

<file path=ppt/tags/tag35.xml><?xml version="1.0" encoding="utf-8"?>
<p:tagLst xmlns:p="http://schemas.openxmlformats.org/presentationml/2006/main">
  <p:tag name="RAINPROBLEM" val="FillBlank"/>
  <p:tag name="PROBLEMSCORE" val="10.0"/>
  <p:tag name="PROBLEMBLANK" val="[{&quot;Num&quot;:1,&quot;Score&quot;:1.0,&quot;Answers&quot;:[&quot;无形资产&quot;],&quot;CaseSensitive&quot;:false,&quot;FuzzyMatch&quot;:false},{&quot;Num&quot;:2,&quot;Score&quot;:1.0,&quot;Answers&quot;:[&quot;其他应收款&quot;],&quot;CaseSensitive&quot;:false,&quot;FuzzyMatch&quot;:false},{&quot;Num&quot;:3,&quot;Score&quot;:1.0,&quot;Answers&quot;:[&quot;实收资本&quot;],&quot;CaseSensitive&quot;:false,&quot;FuzzyMatch&quot;:false},{&quot;Num&quot;:4,&quot;Score&quot;:1.0,&quot;Answers&quot;:[&quot;长期借款&quot;],&quot;CaseSensitive&quot;:false,&quot;FuzzyMatch&quot;:false},{&quot;Num&quot;:5,&quot;Score&quot;:1.0,&quot;Answers&quot;:[&quot;应付职工薪酬&quot;],&quot;CaseSensitive&quot;:false,&quot;FuzzyMatch&quot;:false},{&quot;Num&quot;:6,&quot;Score&quot;:1.0,&quot;Answers&quot;:[&quot;盈余公积&quot;],&quot;CaseSensitive&quot;:false,&quot;FuzzyMatch&quot;:false},{&quot;Num&quot;:7,&quot;Score&quot;:1.0,&quot;Answers&quot;:[&quot;资本公积&quot;],&quot;CaseSensitive&quot;:false,&quot;FuzzyMatch&quot;:false},{&quot;Num&quot;:8,&quot;Score&quot;:1.0,&quot;Answers&quot;:[&quot;本年利润&quot;],&quot;CaseSensitive&quot;:false,&quot;FuzzyMatch&quot;:false},{&quot;Num&quot;:9,&quot;Score&quot;:1.0,&quot;Answers&quot;:[&quot;销售费用&quot;],&quot;CaseSensitive&quot;:false,&quot;FuzzyMatch&quot;:false},{&quot;Num&quot;:10,&quot;Score&quot;:1.0,&quot;Answers&quot;:[&quot;主营业务收入&quot;],&quot;CaseSensitive&quot;:false,&quot;FuzzyMatch&quot;:false}]"/>
  <p:tag name="PROBLEMBLANKKEYWORD" val="填空"/>
</p:tagLst>
</file>

<file path=ppt/tags/tag36.xml><?xml version="1.0" encoding="utf-8"?>
<p:tagLst xmlns:p="http://schemas.openxmlformats.org/presentationml/2006/main">
  <p:tag name="RAINPROBLEM" val="ProblemBody"/>
</p:tagLst>
</file>

<file path=ppt/tags/tag37.xml><?xml version="1.0" encoding="utf-8"?>
<p:tagLst xmlns:p="http://schemas.openxmlformats.org/presentationml/2006/main">
  <p:tag name="RAINPROBLEM" val="ProblemItem"/>
</p:tagLst>
</file>

<file path=ppt/tags/tag38.xml><?xml version="1.0" encoding="utf-8"?>
<p:tagLst xmlns:p="http://schemas.openxmlformats.org/presentationml/2006/main">
  <p:tag name="RAINPROBLEM" val="ProblemItem"/>
</p:tagLst>
</file>

<file path=ppt/tags/tag39.xml><?xml version="1.0" encoding="utf-8"?>
<p:tagLst xmlns:p="http://schemas.openxmlformats.org/presentationml/2006/main">
  <p:tag name="RAINPROBLEM" val="ProblemItem"/>
</p:tagLst>
</file>

<file path=ppt/tags/tag4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40.xml><?xml version="1.0" encoding="utf-8"?>
<p:tagLst xmlns:p="http://schemas.openxmlformats.org/presentationml/2006/main">
  <p:tag name="RAINPROBLEM" val="ProblemItem"/>
</p:tagLst>
</file>

<file path=ppt/tags/tag41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42.xml><?xml version="1.0" encoding="utf-8"?>
<p:tagLst xmlns:p="http://schemas.openxmlformats.org/presentationml/2006/main">
  <p:tag name="RAINPROBLEM" val="ProblemBullet"/>
  <p:tag name="RAINPROBLEMTYPE" val="MultipleChoice"/>
  <p:tag name="RAINBULLET" val="Correct"/>
</p:tagLst>
</file>

<file path=ppt/tags/tag43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44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45.xml><?xml version="1.0" encoding="utf-8"?>
<p:tagLst xmlns:p="http://schemas.openxmlformats.org/presentationml/2006/main">
  <p:tag name="RAINPROBLEMTYPE" val="ProblemTypeMarker"/>
</p:tagLst>
</file>

<file path=ppt/tags/tag46.xml><?xml version="1.0" encoding="utf-8"?>
<p:tagLst xmlns:p="http://schemas.openxmlformats.org/presentationml/2006/main">
  <p:tag name="RAINPROBLEMTYPE" val="ProblemTypeMarker"/>
</p:tagLst>
</file>

<file path=ppt/tags/tag47.xml><?xml version="1.0" encoding="utf-8"?>
<p:tagLst xmlns:p="http://schemas.openxmlformats.org/presentationml/2006/main">
  <p:tag name="RAINPROBLEMTYPE" val="ProblemTypeMarker"/>
</p:tagLst>
</file>

<file path=ppt/tags/tag48.xml><?xml version="1.0" encoding="utf-8"?>
<p:tagLst xmlns:p="http://schemas.openxmlformats.org/presentationml/2006/main">
  <p:tag name="RAINPROBLEMTYPE" val="ProblemTypeMarker"/>
</p:tagLst>
</file>

<file path=ppt/tags/tag49.xml><?xml version="1.0" encoding="utf-8"?>
<p:tagLst xmlns:p="http://schemas.openxmlformats.org/presentationml/2006/main">
  <p:tag name="RAINPROBLEMTYPE" val="ProblemTypeMarker"/>
</p:tagLst>
</file>

<file path=ppt/tags/tag5.xml><?xml version="1.0" encoding="utf-8"?>
<p:tagLst xmlns:p="http://schemas.openxmlformats.org/presentationml/2006/main">
  <p:tag name="RAINPAPER" val="PaperScore"/>
</p:tagLst>
</file>

<file path=ppt/tags/tag50.xml><?xml version="1.0" encoding="utf-8"?>
<p:tagLst xmlns:p="http://schemas.openxmlformats.org/presentationml/2006/main">
  <p:tag name="RAINPROBLEM" val="ProblemSetting"/>
  <p:tag name="RAINPROBLEMTYPE" val="MultipleChoice"/>
</p:tagLst>
</file>

<file path=ppt/tags/tag51.xml><?xml version="1.0" encoding="utf-8"?>
<p:tagLst xmlns:p="http://schemas.openxmlformats.org/presentationml/2006/main">
  <p:tag name="RAINPROBLEM" val="MultipleChoice"/>
  <p:tag name="PROBLEMSCORE" val="1.0"/>
</p:tagLst>
</file>

<file path=ppt/tags/tag52.xml><?xml version="1.0" encoding="utf-8"?>
<p:tagLst xmlns:p="http://schemas.openxmlformats.org/presentationml/2006/main">
  <p:tag name="RAINPROBLEM" val="ProblemBody"/>
</p:tagLst>
</file>

<file path=ppt/tags/tag53.xml><?xml version="1.0" encoding="utf-8"?>
<p:tagLst xmlns:p="http://schemas.openxmlformats.org/presentationml/2006/main">
  <p:tag name="RAINPROBLEM" val="ProblemItem"/>
</p:tagLst>
</file>

<file path=ppt/tags/tag54.xml><?xml version="1.0" encoding="utf-8"?>
<p:tagLst xmlns:p="http://schemas.openxmlformats.org/presentationml/2006/main">
  <p:tag name="RAINPROBLEM" val="ProblemItem"/>
</p:tagLst>
</file>

<file path=ppt/tags/tag55.xml><?xml version="1.0" encoding="utf-8"?>
<p:tagLst xmlns:p="http://schemas.openxmlformats.org/presentationml/2006/main">
  <p:tag name="RAINPROBLEM" val="ProblemItem"/>
</p:tagLst>
</file>

<file path=ppt/tags/tag56.xml><?xml version="1.0" encoding="utf-8"?>
<p:tagLst xmlns:p="http://schemas.openxmlformats.org/presentationml/2006/main">
  <p:tag name="RAINPROBLEM" val="ProblemItem"/>
</p:tagLst>
</file>

<file path=ppt/tags/tag57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58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59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6.xml><?xml version="1.0" encoding="utf-8"?>
<p:tagLst xmlns:p="http://schemas.openxmlformats.org/presentationml/2006/main">
  <p:tag name="RAINPAPER" val="PaperTitle"/>
</p:tagLst>
</file>

<file path=ppt/tags/tag60.xml><?xml version="1.0" encoding="utf-8"?>
<p:tagLst xmlns:p="http://schemas.openxmlformats.org/presentationml/2006/main">
  <p:tag name="RAINPROBLEM" val="ProblemBullet"/>
  <p:tag name="RAINPROBLEMTYPE" val="MultipleChoice"/>
  <p:tag name="RAINBULLET" val="Correct"/>
</p:tagLst>
</file>

<file path=ppt/tags/tag61.xml><?xml version="1.0" encoding="utf-8"?>
<p:tagLst xmlns:p="http://schemas.openxmlformats.org/presentationml/2006/main">
  <p:tag name="RAINPROBLEMTYPE" val="ProblemTypeMarker"/>
</p:tagLst>
</file>

<file path=ppt/tags/tag62.xml><?xml version="1.0" encoding="utf-8"?>
<p:tagLst xmlns:p="http://schemas.openxmlformats.org/presentationml/2006/main">
  <p:tag name="RAINPROBLEMTYPE" val="ProblemTypeMarker"/>
</p:tagLst>
</file>

<file path=ppt/tags/tag63.xml><?xml version="1.0" encoding="utf-8"?>
<p:tagLst xmlns:p="http://schemas.openxmlformats.org/presentationml/2006/main">
  <p:tag name="RAINPROBLEMTYPE" val="ProblemTypeMarker"/>
</p:tagLst>
</file>

<file path=ppt/tags/tag64.xml><?xml version="1.0" encoding="utf-8"?>
<p:tagLst xmlns:p="http://schemas.openxmlformats.org/presentationml/2006/main">
  <p:tag name="RAINPROBLEMTYPE" val="ProblemTypeMarker"/>
</p:tagLst>
</file>

<file path=ppt/tags/tag65.xml><?xml version="1.0" encoding="utf-8"?>
<p:tagLst xmlns:p="http://schemas.openxmlformats.org/presentationml/2006/main">
  <p:tag name="RAINPROBLEMTYPE" val="ProblemTypeMarker"/>
</p:tagLst>
</file>

<file path=ppt/tags/tag66.xml><?xml version="1.0" encoding="utf-8"?>
<p:tagLst xmlns:p="http://schemas.openxmlformats.org/presentationml/2006/main">
  <p:tag name="RAINPROBLEM" val="ProblemSetting"/>
  <p:tag name="RAINPROBLEMTYPE" val="MultipleChoice"/>
</p:tagLst>
</file>

<file path=ppt/tags/tag67.xml><?xml version="1.0" encoding="utf-8"?>
<p:tagLst xmlns:p="http://schemas.openxmlformats.org/presentationml/2006/main">
  <p:tag name="RAINPROBLEM" val="MultipleChoice"/>
  <p:tag name="PROBLEMSCORE" val="1.0"/>
</p:tagLst>
</file>

<file path=ppt/tags/tag68.xml><?xml version="1.0" encoding="utf-8"?>
<p:tagLst xmlns:p="http://schemas.openxmlformats.org/presentationml/2006/main">
  <p:tag name="RAINPROBLEM" val="ProblemBody"/>
</p:tagLst>
</file>

<file path=ppt/tags/tag69.xml><?xml version="1.0" encoding="utf-8"?>
<p:tagLst xmlns:p="http://schemas.openxmlformats.org/presentationml/2006/main">
  <p:tag name="RAINPROBLEM" val="ProblemItem"/>
</p:tagLst>
</file>

<file path=ppt/tags/tag7.xml><?xml version="1.0" encoding="utf-8"?>
<p:tagLst xmlns:p="http://schemas.openxmlformats.org/presentationml/2006/main">
  <p:tag name="RAINPROBLEM" val="ProblemBody"/>
</p:tagLst>
</file>

<file path=ppt/tags/tag70.xml><?xml version="1.0" encoding="utf-8"?>
<p:tagLst xmlns:p="http://schemas.openxmlformats.org/presentationml/2006/main">
  <p:tag name="RAINPROBLEM" val="ProblemItem"/>
</p:tagLst>
</file>

<file path=ppt/tags/tag71.xml><?xml version="1.0" encoding="utf-8"?>
<p:tagLst xmlns:p="http://schemas.openxmlformats.org/presentationml/2006/main">
  <p:tag name="RAINPROBLEM" val="ProblemItem"/>
</p:tagLst>
</file>

<file path=ppt/tags/tag72.xml><?xml version="1.0" encoding="utf-8"?>
<p:tagLst xmlns:p="http://schemas.openxmlformats.org/presentationml/2006/main">
  <p:tag name="RAINPROBLEM" val="ProblemItem"/>
</p:tagLst>
</file>

<file path=ppt/tags/tag73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74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75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76.xml><?xml version="1.0" encoding="utf-8"?>
<p:tagLst xmlns:p="http://schemas.openxmlformats.org/presentationml/2006/main">
  <p:tag name="RAINPROBLEM" val="ProblemBullet"/>
  <p:tag name="RAINPROBLEMTYPE" val="MultipleChoice"/>
  <p:tag name="RAINBULLET" val="Correct"/>
</p:tagLst>
</file>

<file path=ppt/tags/tag77.xml><?xml version="1.0" encoding="utf-8"?>
<p:tagLst xmlns:p="http://schemas.openxmlformats.org/presentationml/2006/main">
  <p:tag name="RAINPROBLEMTYPE" val="ProblemTypeMarker"/>
</p:tagLst>
</file>

<file path=ppt/tags/tag78.xml><?xml version="1.0" encoding="utf-8"?>
<p:tagLst xmlns:p="http://schemas.openxmlformats.org/presentationml/2006/main">
  <p:tag name="RAINPROBLEMTYPE" val="ProblemTypeMarker"/>
</p:tagLst>
</file>

<file path=ppt/tags/tag79.xml><?xml version="1.0" encoding="utf-8"?>
<p:tagLst xmlns:p="http://schemas.openxmlformats.org/presentationml/2006/main">
  <p:tag name="RAINPROBLEMTYPE" val="ProblemTypeMarker"/>
</p:tagLst>
</file>

<file path=ppt/tags/tag8.xml><?xml version="1.0" encoding="utf-8"?>
<p:tagLst xmlns:p="http://schemas.openxmlformats.org/presentationml/2006/main">
  <p:tag name="PRODUCTVERSIONTIP" val="PRODUCTVERSIONTIP"/>
</p:tagLst>
</file>

<file path=ppt/tags/tag80.xml><?xml version="1.0" encoding="utf-8"?>
<p:tagLst xmlns:p="http://schemas.openxmlformats.org/presentationml/2006/main">
  <p:tag name="RAINPROBLEMTYPE" val="ProblemTypeMarker"/>
</p:tagLst>
</file>

<file path=ppt/tags/tag81.xml><?xml version="1.0" encoding="utf-8"?>
<p:tagLst xmlns:p="http://schemas.openxmlformats.org/presentationml/2006/main">
  <p:tag name="RAINPROBLEMTYPE" val="ProblemTypeMarker"/>
</p:tagLst>
</file>

<file path=ppt/tags/tag82.xml><?xml version="1.0" encoding="utf-8"?>
<p:tagLst xmlns:p="http://schemas.openxmlformats.org/presentationml/2006/main">
  <p:tag name="RAINPROBLEM" val="ProblemSetting"/>
  <p:tag name="RAINPROBLEMTYPE" val="MultipleChoice"/>
</p:tagLst>
</file>

<file path=ppt/tags/tag83.xml><?xml version="1.0" encoding="utf-8"?>
<p:tagLst xmlns:p="http://schemas.openxmlformats.org/presentationml/2006/main">
  <p:tag name="RAINPROBLEM" val="MultipleChoice"/>
  <p:tag name="PROBLEMSCORE" val="1.0"/>
</p:tagLst>
</file>

<file path=ppt/tags/tag9.xml><?xml version="1.0" encoding="utf-8"?>
<p:tagLst xmlns:p="http://schemas.openxmlformats.org/presentationml/2006/main">
  <p:tag name="RAINPROBLEMTYPE" val="ProblemTypeMarker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1111</Words>
  <Application>WPS 演示</Application>
  <PresentationFormat>宽屏</PresentationFormat>
  <Paragraphs>211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楷体</vt:lpstr>
      <vt:lpstr>Arial Unicode MS</vt:lpstr>
      <vt:lpstr>黑体</vt:lpstr>
      <vt:lpstr>Office 主题​​</vt:lpstr>
      <vt:lpstr>会计等式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江麓</cp:lastModifiedBy>
  <cp:revision>33</cp:revision>
  <dcterms:created xsi:type="dcterms:W3CDTF">2019-06-19T02:08:00Z</dcterms:created>
  <dcterms:modified xsi:type="dcterms:W3CDTF">2020-03-04T02:00:30Z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2052-11.1.0.9208</vt:lpwstr>
  </property>
</Properties>
</file>