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3"/>
  </p:handoutMasterIdLst>
  <p:sldIdLst>
    <p:sldId id="679" r:id="rId3"/>
    <p:sldId id="1115" r:id="rId5"/>
    <p:sldId id="339" r:id="rId6"/>
    <p:sldId id="1089" r:id="rId7"/>
    <p:sldId id="1087" r:id="rId8"/>
    <p:sldId id="1090" r:id="rId9"/>
    <p:sldId id="1088" r:id="rId10"/>
    <p:sldId id="1091" r:id="rId11"/>
    <p:sldId id="1092" r:id="rId12"/>
    <p:sldId id="340" r:id="rId13"/>
    <p:sldId id="1093" r:id="rId14"/>
    <p:sldId id="1097" r:id="rId15"/>
    <p:sldId id="1095" r:id="rId16"/>
    <p:sldId id="1094" r:id="rId17"/>
    <p:sldId id="341" r:id="rId18"/>
    <p:sldId id="1098" r:id="rId19"/>
    <p:sldId id="1101" r:id="rId20"/>
    <p:sldId id="1102" r:id="rId21"/>
    <p:sldId id="1099" r:id="rId22"/>
    <p:sldId id="1104" r:id="rId23"/>
    <p:sldId id="1103" r:id="rId24"/>
    <p:sldId id="342" r:id="rId25"/>
    <p:sldId id="599" r:id="rId26"/>
    <p:sldId id="600" r:id="rId27"/>
    <p:sldId id="601" r:id="rId28"/>
    <p:sldId id="602" r:id="rId29"/>
    <p:sldId id="604" r:id="rId30"/>
    <p:sldId id="603" r:id="rId31"/>
    <p:sldId id="597" r:id="rId3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18" y="-102"/>
      </p:cViewPr>
      <p:guideLst>
        <p:guide orient="horz" pos="17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248" y="963164"/>
            <a:ext cx="4825752" cy="3217168"/>
          </a:xfrm>
          <a:prstGeom prst="rect">
            <a:avLst/>
          </a:prstGeom>
        </p:spPr>
      </p:pic>
      <p:sp>
        <p:nvSpPr>
          <p:cNvPr id="8" name="矩形"/>
          <p:cNvSpPr/>
          <p:nvPr/>
        </p:nvSpPr>
        <p:spPr>
          <a:xfrm>
            <a:off x="0" y="1823520"/>
            <a:ext cx="5464041" cy="1496456"/>
          </a:xfrm>
          <a:prstGeom prst="rect">
            <a:avLst/>
          </a:prstGeom>
          <a:solidFill>
            <a:schemeClr val="accent6">
              <a:alpha val="7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defTabSz="913765">
              <a:lnSpc>
                <a:spcPct val="120000"/>
              </a:lnSpc>
              <a:defRPr sz="1800" b="0">
                <a:latin typeface="Helvetica"/>
                <a:ea typeface="Helvetica"/>
                <a:cs typeface="Helvetica"/>
                <a:sym typeface="Helvetica"/>
              </a:defRPr>
            </a:pPr>
            <a:endParaRPr sz="95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02871" y="1855051"/>
            <a:ext cx="5351531" cy="896031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1" y="2760451"/>
            <a:ext cx="5351531" cy="512230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"/>
          <p:cNvSpPr/>
          <p:nvPr/>
        </p:nvSpPr>
        <p:spPr>
          <a:xfrm>
            <a:off x="0" y="1823520"/>
            <a:ext cx="9144000" cy="1496456"/>
          </a:xfrm>
          <a:prstGeom prst="rect">
            <a:avLst/>
          </a:prstGeom>
          <a:solidFill>
            <a:schemeClr val="accent6">
              <a:alpha val="7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defTabSz="913765">
              <a:lnSpc>
                <a:spcPct val="120000"/>
              </a:lnSpc>
              <a:defRPr sz="1800" b="0">
                <a:latin typeface="Helvetica"/>
                <a:ea typeface="Helvetica"/>
                <a:cs typeface="Helvetica"/>
                <a:sym typeface="Helvetica"/>
              </a:defRPr>
            </a:pPr>
            <a:endParaRPr sz="95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正方形"/>
          <p:cNvSpPr/>
          <p:nvPr/>
        </p:nvSpPr>
        <p:spPr>
          <a:xfrm rot="2700000">
            <a:off x="3777531" y="1862267"/>
            <a:ext cx="1418965" cy="1418964"/>
          </a:xfrm>
          <a:prstGeom prst="rect">
            <a:avLst/>
          </a:prstGeom>
          <a:solidFill>
            <a:schemeClr val="accent6"/>
          </a:solidFill>
          <a:ln w="38100" cap="flat">
            <a:solidFill>
              <a:schemeClr val="accent5"/>
            </a:solidFill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defTabSz="913765">
              <a:lnSpc>
                <a:spcPct val="120000"/>
              </a:lnSpc>
              <a:defRPr sz="1800" b="0">
                <a:latin typeface="Helvetica"/>
                <a:ea typeface="Helvetica"/>
                <a:cs typeface="Helvetica"/>
                <a:sym typeface="Helvetica"/>
              </a:defRPr>
            </a:pPr>
            <a:endParaRPr sz="95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464" y="1815296"/>
            <a:ext cx="560414" cy="56041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23464" y="2383934"/>
            <a:ext cx="1722414" cy="560414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3165"/>
            <a:ext cx="4825752" cy="3217168"/>
          </a:xfrm>
          <a:prstGeom prst="rect">
            <a:avLst/>
          </a:prstGeom>
        </p:spPr>
      </p:pic>
      <p:sp>
        <p:nvSpPr>
          <p:cNvPr id="7" name="矩形"/>
          <p:cNvSpPr/>
          <p:nvPr/>
        </p:nvSpPr>
        <p:spPr>
          <a:xfrm>
            <a:off x="3679959" y="1823522"/>
            <a:ext cx="5464041" cy="1496456"/>
          </a:xfrm>
          <a:prstGeom prst="rect">
            <a:avLst/>
          </a:prstGeom>
          <a:solidFill>
            <a:schemeClr val="accent6">
              <a:alpha val="7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defTabSz="913765">
              <a:lnSpc>
                <a:spcPct val="120000"/>
              </a:lnSpc>
              <a:defRPr sz="1800" b="0">
                <a:latin typeface="Helvetica"/>
                <a:ea typeface="Helvetica"/>
                <a:cs typeface="Helvetica"/>
                <a:sym typeface="Helvetica"/>
              </a:defRPr>
            </a:pPr>
            <a:endParaRPr sz="95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79958" y="1823522"/>
            <a:ext cx="5361172" cy="1496456"/>
          </a:xfrm>
        </p:spPr>
        <p:txBody>
          <a:bodyPr>
            <a:noAutofit/>
          </a:bodyPr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t" anchorCtr="0">
            <a:normAutofit/>
          </a:bodyPr>
          <a:lstStyle>
            <a:lvl1pPr>
              <a:defRPr sz="27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342900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12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25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33.xml"/><Relationship Id="rId17" Type="http://schemas.openxmlformats.org/officeDocument/2006/relationships/image" Target="../media/image3.png"/><Relationship Id="rId16" Type="http://schemas.openxmlformats.org/officeDocument/2006/relationships/tags" Target="../tags/tag32.xml"/><Relationship Id="rId15" Type="http://schemas.openxmlformats.org/officeDocument/2006/relationships/tags" Target="../tags/tag31.xml"/><Relationship Id="rId14" Type="http://schemas.openxmlformats.org/officeDocument/2006/relationships/tags" Target="../tags/tag30.xml"/><Relationship Id="rId13" Type="http://schemas.openxmlformats.org/officeDocument/2006/relationships/tags" Target="../tags/tag29.xml"/><Relationship Id="rId12" Type="http://schemas.openxmlformats.org/officeDocument/2006/relationships/tags" Target="../tags/tag28.xml"/><Relationship Id="rId11" Type="http://schemas.openxmlformats.org/officeDocument/2006/relationships/tags" Target="../tags/tag27.xml"/><Relationship Id="rId10" Type="http://schemas.openxmlformats.org/officeDocument/2006/relationships/tags" Target="../tags/tag26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50.xml"/><Relationship Id="rId17" Type="http://schemas.openxmlformats.org/officeDocument/2006/relationships/image" Target="../media/image3.png"/><Relationship Id="rId16" Type="http://schemas.openxmlformats.org/officeDocument/2006/relationships/tags" Target="../tags/tag49.xml"/><Relationship Id="rId15" Type="http://schemas.openxmlformats.org/officeDocument/2006/relationships/tags" Target="../tags/tag48.xml"/><Relationship Id="rId14" Type="http://schemas.openxmlformats.org/officeDocument/2006/relationships/tags" Target="../tags/tag47.xml"/><Relationship Id="rId13" Type="http://schemas.openxmlformats.org/officeDocument/2006/relationships/tags" Target="../tags/tag46.xml"/><Relationship Id="rId12" Type="http://schemas.openxmlformats.org/officeDocument/2006/relationships/tags" Target="../tags/tag45.xml"/><Relationship Id="rId11" Type="http://schemas.openxmlformats.org/officeDocument/2006/relationships/tags" Target="../tags/tag44.xml"/><Relationship Id="rId10" Type="http://schemas.openxmlformats.org/officeDocument/2006/relationships/tags" Target="../tags/tag43.xml"/><Relationship Id="rId1" Type="http://schemas.openxmlformats.org/officeDocument/2006/relationships/tags" Target="../tags/tag34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59.xml"/><Relationship Id="rId8" Type="http://schemas.openxmlformats.org/officeDocument/2006/relationships/tags" Target="../tags/tag58.xml"/><Relationship Id="rId7" Type="http://schemas.openxmlformats.org/officeDocument/2006/relationships/tags" Target="../tags/tag57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67.xml"/><Relationship Id="rId17" Type="http://schemas.openxmlformats.org/officeDocument/2006/relationships/image" Target="../media/image3.png"/><Relationship Id="rId16" Type="http://schemas.openxmlformats.org/officeDocument/2006/relationships/tags" Target="../tags/tag66.xml"/><Relationship Id="rId15" Type="http://schemas.openxmlformats.org/officeDocument/2006/relationships/tags" Target="../tags/tag65.xml"/><Relationship Id="rId14" Type="http://schemas.openxmlformats.org/officeDocument/2006/relationships/tags" Target="../tags/tag64.xml"/><Relationship Id="rId13" Type="http://schemas.openxmlformats.org/officeDocument/2006/relationships/tags" Target="../tags/tag63.xml"/><Relationship Id="rId12" Type="http://schemas.openxmlformats.org/officeDocument/2006/relationships/tags" Target="../tags/tag62.xml"/><Relationship Id="rId11" Type="http://schemas.openxmlformats.org/officeDocument/2006/relationships/tags" Target="../tags/tag61.xml"/><Relationship Id="rId10" Type="http://schemas.openxmlformats.org/officeDocument/2006/relationships/tags" Target="../tags/tag60.xml"/><Relationship Id="rId1" Type="http://schemas.openxmlformats.org/officeDocument/2006/relationships/tags" Target="../tags/tag5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84.xml"/><Relationship Id="rId17" Type="http://schemas.openxmlformats.org/officeDocument/2006/relationships/image" Target="../media/image3.png"/><Relationship Id="rId16" Type="http://schemas.openxmlformats.org/officeDocument/2006/relationships/tags" Target="../tags/tag83.xml"/><Relationship Id="rId15" Type="http://schemas.openxmlformats.org/officeDocument/2006/relationships/tags" Target="../tags/tag82.xml"/><Relationship Id="rId14" Type="http://schemas.openxmlformats.org/officeDocument/2006/relationships/tags" Target="../tags/tag81.xml"/><Relationship Id="rId13" Type="http://schemas.openxmlformats.org/officeDocument/2006/relationships/tags" Target="../tags/tag80.xml"/><Relationship Id="rId12" Type="http://schemas.openxmlformats.org/officeDocument/2006/relationships/tags" Target="../tags/tag79.xml"/><Relationship Id="rId11" Type="http://schemas.openxmlformats.org/officeDocument/2006/relationships/tags" Target="../tags/tag78.xml"/><Relationship Id="rId10" Type="http://schemas.openxmlformats.org/officeDocument/2006/relationships/tags" Target="../tags/tag77.xml"/><Relationship Id="rId1" Type="http://schemas.openxmlformats.org/officeDocument/2006/relationships/tags" Target="../tags/tag6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ym typeface="+mn-ea"/>
              </a:rPr>
              <a:t>第二章  账户与复式记账</a:t>
            </a:r>
            <a:endParaRPr lang="zh-CN" altLang="en-US">
              <a:sym typeface="+mn-lt"/>
            </a:endParaRPr>
          </a:p>
        </p:txBody>
      </p:sp>
      <p:sp>
        <p:nvSpPr>
          <p:cNvPr id="2" name="副标题 1"/>
          <p:cNvSpPr/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670556" y="435729"/>
            <a:ext cx="474403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资产 </a:t>
            </a:r>
            <a:r>
              <a:rPr lang="en-US" altLang="zh-CN" sz="2400" b="1" dirty="0">
                <a:latin typeface="宋体" panose="02010600030101010101" pitchFamily="2" charset="-122"/>
              </a:rPr>
              <a:t>＝</a:t>
            </a:r>
            <a:r>
              <a:rPr lang="zh-CN" altLang="en-US" sz="2400" b="1" dirty="0">
                <a:latin typeface="宋体" panose="02010600030101010101" pitchFamily="2" charset="-122"/>
              </a:rPr>
              <a:t> 负债 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zh-CN" altLang="en-US" sz="2400" b="1" dirty="0">
                <a:latin typeface="宋体" panose="02010600030101010101" pitchFamily="2" charset="-122"/>
              </a:rPr>
              <a:t> 所有者权益 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71205" y="1113725"/>
            <a:ext cx="6117479" cy="8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体现了企业资金的两个侧面：资金存在形态与资金来源渠道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在以货币计量时，会计等式双方数额相等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资产会随负债、所有者权益增减而增减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18408" y="2061430"/>
            <a:ext cx="474403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</a:rPr>
              <a:t>资产 </a:t>
            </a:r>
            <a:r>
              <a:rPr lang="en-US" altLang="zh-CN" b="1" dirty="0">
                <a:latin typeface="宋体" panose="02010600030101010101" pitchFamily="2" charset="-122"/>
              </a:rPr>
              <a:t>＝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="1" dirty="0" smtClean="0">
                <a:latin typeface="宋体" panose="02010600030101010101" pitchFamily="2" charset="-122"/>
              </a:rPr>
              <a:t>    负债     </a:t>
            </a:r>
            <a:r>
              <a:rPr lang="en-US" altLang="zh-CN" b="1" dirty="0" smtClean="0">
                <a:latin typeface="宋体" panose="02010600030101010101" pitchFamily="2" charset="-122"/>
              </a:rPr>
              <a:t>+   </a:t>
            </a:r>
            <a:r>
              <a:rPr lang="zh-CN" altLang="en-US" b="1" dirty="0" smtClean="0">
                <a:latin typeface="宋体" panose="02010600030101010101" pitchFamily="2" charset="-122"/>
              </a:rPr>
              <a:t> </a:t>
            </a:r>
            <a:r>
              <a:rPr lang="zh-CN" altLang="en-US" b="1" dirty="0">
                <a:latin typeface="宋体" panose="02010600030101010101" pitchFamily="2" charset="-122"/>
              </a:rPr>
              <a:t>所有者权益 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70685" y="2613025"/>
            <a:ext cx="45294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dirty="0" smtClean="0">
                <a:sym typeface="+mn-ea"/>
              </a:rPr>
              <a:t>负债或所有者权益的减少会引起资产的减少</a:t>
            </a:r>
            <a:endParaRPr lang="zh-CN" altLang="en-US" dirty="0" smtClean="0">
              <a:sym typeface="+mn-ea"/>
            </a:endParaRPr>
          </a:p>
          <a:p>
            <a:r>
              <a:rPr lang="zh-CN" altLang="en-US" dirty="0" smtClean="0">
                <a:sym typeface="+mn-ea"/>
              </a:rPr>
              <a:t>负债或所有者权益的增加会引起资产的增加</a:t>
            </a: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462395" y="1779270"/>
            <a:ext cx="2304415" cy="1584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>
                <a:sym typeface="+mn-ea"/>
              </a:rPr>
              <a:t>等式两侧同向变动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1.</a:t>
            </a: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下列现中关于一家企业的资产总额和权益总额说法正确的是（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828800" y="208915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必然相等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可能相等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1828800" y="337502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不会相等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只有在期末时相等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28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10"/>
            </p:custDataLst>
          </p:nvPr>
        </p:nvSpPr>
        <p:spPr>
          <a:xfrm>
            <a:off x="6686550" y="4660900"/>
            <a:ext cx="1156970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5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4" name="图片 3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2.</a:t>
            </a: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下列现中关于一家企业的资产总额和所有者权益总额说法正确的是（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828800" y="208915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必然相等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可能相等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1828800" y="337502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不会相等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只有在期末时相等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5445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28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10"/>
            </p:custDataLst>
          </p:nvPr>
        </p:nvSpPr>
        <p:spPr>
          <a:xfrm>
            <a:off x="6686550" y="4660900"/>
            <a:ext cx="1156970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5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4" name="图片 3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所有者权益从数量上看，是（  ）</a:t>
            </a:r>
            <a:endParaRPr lang="en-US" altLang="zh-CN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15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流动资产减去流动负债的余额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长期资产减去长期负债的余额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02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全部资产减去流动负债的余额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全部资产减去全部负债的余额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28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5445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0900"/>
            <a:ext cx="1156970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en-US" altLang="zh-CN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以银行存款5000元偿还企业前欠货款。这项经济业务所引起的会计要素变动情况属于（     ）</a:t>
            </a:r>
            <a:endParaRPr lang="en-US" altLang="zh-CN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15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一项资产与一项负债同时增加  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一项资产与一项负债同时减少 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02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一项负债增加，另一项资产减少 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一项资产增加，另一项负债减少 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5445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28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0900"/>
            <a:ext cx="1156970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25475" y="2276793"/>
            <a:ext cx="7585710" cy="1170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b="1" dirty="0">
                <a:solidFill>
                  <a:schemeClr val="tx2"/>
                </a:solidFill>
                <a:latin typeface="宋体" panose="02010600030101010101" pitchFamily="2" charset="-122"/>
              </a:rPr>
              <a:t> </a:t>
            </a:r>
            <a:r>
              <a:rPr lang="zh-CN" altLang="zh-CN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利润是收入与费用进行配比后的结果，收入大于费用的差额为企业实现的利润，反之为亏损。</a:t>
            </a:r>
            <a:endParaRPr lang="zh-CN" altLang="zh-CN" b="1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利润随收入的增减发生同向变化，随费用的增减发生相反方向变化。</a:t>
            </a:r>
            <a:endParaRPr lang="zh-CN" altLang="zh-CN" b="1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85618" y="558699"/>
            <a:ext cx="474403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 smtClean="0">
                <a:solidFill>
                  <a:schemeClr val="tx2"/>
                </a:solidFill>
              </a:rPr>
              <a:t>二、</a:t>
            </a:r>
            <a:r>
              <a:rPr lang="zh-CN" altLang="zh-CN" sz="2400" b="1" dirty="0" smtClean="0">
                <a:solidFill>
                  <a:schemeClr val="tx2"/>
                </a:solidFill>
              </a:rPr>
              <a:t>动态</a:t>
            </a:r>
            <a:r>
              <a:rPr lang="zh-CN" altLang="zh-CN" sz="2400" b="1" dirty="0">
                <a:solidFill>
                  <a:schemeClr val="tx2"/>
                </a:solidFill>
              </a:rPr>
              <a:t>会计等式</a:t>
            </a:r>
            <a:endParaRPr lang="zh-CN" altLang="zh-CN" sz="2400" b="1" dirty="0">
              <a:solidFill>
                <a:schemeClr val="tx2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124710" y="1295083"/>
            <a:ext cx="3904615" cy="4603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收入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费用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利润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528570" y="1872933"/>
            <a:ext cx="3401695" cy="33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（反映企业在某一期间的</a:t>
            </a:r>
            <a:r>
              <a:rPr lang="zh-CN" altLang="zh-CN" sz="1600" b="1" dirty="0">
                <a:solidFill>
                  <a:schemeClr val="tx2"/>
                </a:solidFill>
                <a:latin typeface="宋体" panose="02010600030101010101" pitchFamily="2" charset="-122"/>
              </a:rPr>
              <a:t>经营成果</a:t>
            </a: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）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76292" y="3917110"/>
            <a:ext cx="5513705" cy="41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100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zh-CN" sz="2100" b="1" dirty="0">
                <a:solidFill>
                  <a:srgbClr val="990033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 </a:t>
            </a:r>
            <a:r>
              <a:rPr lang="zh-CN" altLang="zh-CN" sz="2100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动态会计等式是编制利润表的理论基础。</a:t>
            </a:r>
            <a:endParaRPr lang="zh-CN" altLang="zh-CN" sz="2100" b="1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45580" y="3669030"/>
            <a:ext cx="2296795" cy="13811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031875"/>
            <a:ext cx="7886700" cy="36258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              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收入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  费用 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＝  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利润</a:t>
            </a:r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6462" y="171349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4030416" y="171349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2276462" y="226721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4030416" y="226721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031875"/>
            <a:ext cx="7886700" cy="36258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              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收入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  费用 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＝  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利润</a:t>
            </a:r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6462" y="171349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5784371" y="171349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4030416" y="171349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2276462" y="226721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4030416" y="226721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5784371" y="226721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95325" y="1268095"/>
            <a:ext cx="7886700" cy="36258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              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收入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  费用 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＝  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利润</a:t>
            </a:r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1727" y="203032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245681" y="203032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2491727" y="258273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4245681" y="258273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95325" y="1268095"/>
            <a:ext cx="7886700" cy="36258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              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收入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  费用 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＝  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利润</a:t>
            </a:r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9972" y="217383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173926" y="217383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5927881" y="217383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>
                <a:solidFill>
                  <a:srgbClr val="FF0000"/>
                </a:solidFill>
              </a:rPr>
              <a:t>减少</a:t>
            </a:r>
            <a:endParaRPr lang="zh-CN" altLang="en-US" sz="135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9972" y="272624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4173926" y="272624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5" name="TextBox 14"/>
          <p:cNvSpPr txBox="1"/>
          <p:nvPr/>
        </p:nvSpPr>
        <p:spPr>
          <a:xfrm>
            <a:off x="5927881" y="2726242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24" name="标题 2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 smtClean="0">
                <a:latin typeface="+mj-lt"/>
                <a:ea typeface="+mj-ea"/>
              </a:rPr>
              <a:t>本章内容</a:t>
            </a:r>
            <a:endParaRPr lang="zh-CN" altLang="en-US" dirty="0" smtClean="0">
              <a:latin typeface="+mj-lt"/>
              <a:ea typeface="+mj-ea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28650" y="1031389"/>
            <a:ext cx="7886700" cy="3394891"/>
          </a:xfrm>
        </p:spPr>
        <p:txBody>
          <a:bodyPr>
            <a:normAutofit/>
          </a:bodyPr>
          <a:lstStyle/>
          <a:p>
            <a:pPr marL="274320" indent="-274320" latinLnBrk="0">
              <a:lnSpc>
                <a:spcPct val="200000"/>
              </a:lnSpc>
              <a:buClr>
                <a:schemeClr val="accent1"/>
              </a:buClr>
              <a:buSzTx/>
              <a:buFont typeface="Wingdings" panose="05000000000000000000"/>
              <a:buChar char=""/>
            </a:pPr>
            <a:r>
              <a:rPr lang="zh-CN" altLang="en-US" dirty="0" smtClean="0">
                <a:latin typeface="+mn-lt"/>
                <a:ea typeface="+mn-ea"/>
              </a:rPr>
              <a:t>一、会计计量与会计核算制度</a:t>
            </a:r>
            <a:endParaRPr lang="zh-CN" altLang="en-US" dirty="0" smtClean="0">
              <a:latin typeface="+mn-lt"/>
              <a:ea typeface="+mn-ea"/>
            </a:endParaRPr>
          </a:p>
          <a:p>
            <a:pPr marL="274320" indent="-274320" latinLnBrk="0">
              <a:lnSpc>
                <a:spcPct val="200000"/>
              </a:lnSpc>
              <a:buClr>
                <a:schemeClr val="accent1"/>
              </a:buClr>
              <a:buSzTx/>
              <a:buFont typeface="Wingdings" panose="05000000000000000000"/>
              <a:buChar char=""/>
            </a:pPr>
            <a:r>
              <a:rPr lang="zh-CN" altLang="en-US" dirty="0" smtClean="0">
                <a:latin typeface="+mn-lt"/>
                <a:ea typeface="+mn-ea"/>
              </a:rPr>
              <a:t>二、</a:t>
            </a: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</a:rPr>
              <a:t>会计要素</a:t>
            </a:r>
            <a:endParaRPr lang="zh-CN" altLang="en-US" dirty="0" smtClean="0">
              <a:solidFill>
                <a:srgbClr val="FF0000"/>
              </a:solidFill>
              <a:latin typeface="+mn-lt"/>
              <a:ea typeface="+mn-ea"/>
            </a:endParaRPr>
          </a:p>
          <a:p>
            <a:pPr marL="274320" indent="-274320" latinLnBrk="0">
              <a:lnSpc>
                <a:spcPct val="200000"/>
              </a:lnSpc>
              <a:buClr>
                <a:schemeClr val="accent1"/>
              </a:buClr>
              <a:buSzTx/>
              <a:buFont typeface="Wingdings" panose="05000000000000000000"/>
              <a:buChar char=""/>
            </a:pPr>
            <a:r>
              <a:rPr lang="zh-CN" altLang="en-US" dirty="0" smtClean="0">
                <a:latin typeface="+mn-lt"/>
                <a:ea typeface="+mn-ea"/>
              </a:rPr>
              <a:t>三、</a:t>
            </a: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</a:rPr>
              <a:t>会计等式</a:t>
            </a:r>
            <a:endParaRPr lang="zh-CN" altLang="en-US" dirty="0" smtClean="0">
              <a:solidFill>
                <a:srgbClr val="FF0000"/>
              </a:solidFill>
              <a:latin typeface="+mn-lt"/>
              <a:ea typeface="+mn-ea"/>
            </a:endParaRPr>
          </a:p>
          <a:p>
            <a:pPr marL="274320" indent="-274320" latinLnBrk="0">
              <a:lnSpc>
                <a:spcPct val="200000"/>
              </a:lnSpc>
              <a:buClr>
                <a:schemeClr val="accent1"/>
              </a:buClr>
              <a:buSzTx/>
              <a:buFont typeface="Wingdings" panose="05000000000000000000"/>
              <a:buChar char=""/>
            </a:pPr>
            <a:r>
              <a:rPr lang="zh-CN" altLang="en-US" dirty="0" smtClean="0">
                <a:latin typeface="+mn-lt"/>
                <a:ea typeface="+mn-ea"/>
              </a:rPr>
              <a:t>四、</a:t>
            </a: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</a:rPr>
              <a:t>会计科目</a:t>
            </a:r>
            <a:r>
              <a:rPr lang="zh-CN" altLang="en-US" dirty="0" smtClean="0">
                <a:latin typeface="+mn-lt"/>
                <a:ea typeface="+mn-ea"/>
              </a:rPr>
              <a:t>与会计账户</a:t>
            </a:r>
            <a:endParaRPr lang="zh-CN" altLang="en-US" dirty="0" smtClean="0">
              <a:latin typeface="+mn-lt"/>
              <a:ea typeface="+mn-ea"/>
            </a:endParaRPr>
          </a:p>
          <a:p>
            <a:pPr marL="274320" indent="-274320" latinLnBrk="0">
              <a:lnSpc>
                <a:spcPct val="200000"/>
              </a:lnSpc>
              <a:buClr>
                <a:schemeClr val="accent1"/>
              </a:buClr>
              <a:buSzTx/>
              <a:buFont typeface="Wingdings" panose="05000000000000000000"/>
              <a:buChar char=""/>
            </a:pPr>
            <a:r>
              <a:rPr lang="zh-CN" altLang="en-US" dirty="0" smtClean="0">
                <a:latin typeface="+mn-lt"/>
                <a:ea typeface="+mn-ea"/>
              </a:rPr>
              <a:t>五、</a:t>
            </a:r>
            <a:r>
              <a:rPr lang="zh-CN" altLang="en-US" dirty="0" smtClean="0">
                <a:solidFill>
                  <a:srgbClr val="FF0000"/>
                </a:solidFill>
                <a:latin typeface="+mn-lt"/>
                <a:ea typeface="+mn-ea"/>
              </a:rPr>
              <a:t>复式记账</a:t>
            </a:r>
            <a:endParaRPr lang="zh-CN" altLang="en-US" b="1" dirty="0" smtClean="0">
              <a:latin typeface="+mn-lt"/>
              <a:ea typeface="+mn-ea"/>
            </a:endParaRPr>
          </a:p>
        </p:txBody>
      </p:sp>
      <p:sp>
        <p:nvSpPr>
          <p:cNvPr id="8" name="五角星 7"/>
          <p:cNvSpPr/>
          <p:nvPr/>
        </p:nvSpPr>
        <p:spPr>
          <a:xfrm>
            <a:off x="2626360" y="1863090"/>
            <a:ext cx="203200" cy="19240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2626360" y="2350770"/>
            <a:ext cx="203200" cy="19240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角星 9"/>
          <p:cNvSpPr/>
          <p:nvPr/>
        </p:nvSpPr>
        <p:spPr>
          <a:xfrm>
            <a:off x="2626360" y="3521710"/>
            <a:ext cx="203200" cy="19240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5157470" y="831215"/>
            <a:ext cx="3305810" cy="34810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</a:pPr>
            <a:r>
              <a:rPr lang="en-US" altLang="zh-CN" sz="1400" dirty="0" smtClean="0">
                <a:sym typeface="+mn-ea"/>
              </a:rPr>
              <a:t>1.</a:t>
            </a:r>
            <a:r>
              <a:rPr lang="zh-CN" altLang="en-US" sz="1400" dirty="0" smtClean="0">
                <a:sym typeface="+mn-ea"/>
              </a:rPr>
              <a:t>能够根据案例或习题分析会计计量属性</a:t>
            </a:r>
            <a:endParaRPr lang="zh-CN" altLang="en-US" sz="1400" dirty="0" smtClean="0"/>
          </a:p>
          <a:p>
            <a:pPr fontAlgn="auto">
              <a:lnSpc>
                <a:spcPct val="150000"/>
              </a:lnSpc>
            </a:pPr>
            <a:r>
              <a:rPr lang="en-US" altLang="zh-CN" sz="1400" dirty="0" smtClean="0">
                <a:sym typeface="+mn-ea"/>
              </a:rPr>
              <a:t>2.</a:t>
            </a:r>
            <a:r>
              <a:rPr lang="zh-CN" altLang="en-US" sz="1400" dirty="0" smtClean="0">
                <a:sym typeface="+mn-ea"/>
              </a:rPr>
              <a:t>能够</a:t>
            </a:r>
            <a:r>
              <a:rPr lang="zh-CN" altLang="en-US" sz="1400" dirty="0" smtClean="0">
                <a:sym typeface="+mn-ea"/>
              </a:rPr>
              <a:t>根据案例，</a:t>
            </a:r>
            <a:r>
              <a:rPr lang="zh-CN" altLang="en-US" sz="1400" dirty="0" smtClean="0">
                <a:sym typeface="+mn-ea"/>
              </a:rPr>
              <a:t>使用收付实现制和权责发生制分别</a:t>
            </a:r>
            <a:r>
              <a:rPr lang="zh-CN" altLang="en-US" sz="1400" dirty="0" smtClean="0">
                <a:sym typeface="+mn-ea"/>
              </a:rPr>
              <a:t>进行收入支出的确认</a:t>
            </a:r>
            <a:endParaRPr lang="zh-CN" altLang="en-US" sz="1400" dirty="0" smtClean="0"/>
          </a:p>
          <a:p>
            <a:pPr fontAlgn="auto">
              <a:lnSpc>
                <a:spcPct val="150000"/>
              </a:lnSpc>
            </a:pPr>
            <a:r>
              <a:rPr lang="en-US" altLang="zh-CN" sz="1400" dirty="0" smtClean="0">
                <a:sym typeface="+mn-ea"/>
              </a:rPr>
              <a:t>3.</a:t>
            </a:r>
            <a:r>
              <a:rPr lang="zh-CN" altLang="en-US" sz="1400" dirty="0" smtClean="0">
                <a:sym typeface="+mn-ea"/>
              </a:rPr>
              <a:t>熟记会计要素与会计等式</a:t>
            </a:r>
            <a:endParaRPr lang="zh-CN" altLang="en-US" sz="1400" dirty="0" smtClean="0"/>
          </a:p>
          <a:p>
            <a:pPr fontAlgn="auto">
              <a:lnSpc>
                <a:spcPct val="150000"/>
              </a:lnSpc>
            </a:pPr>
            <a:r>
              <a:rPr lang="en-US" altLang="zh-CN" sz="1400" dirty="0" smtClean="0">
                <a:sym typeface="+mn-ea"/>
              </a:rPr>
              <a:t>4.</a:t>
            </a:r>
            <a:r>
              <a:rPr lang="zh-CN" altLang="en-US" sz="1400" dirty="0" smtClean="0">
                <a:sym typeface="+mn-ea"/>
              </a:rPr>
              <a:t>能够复述出常用会计科目，并确认分别属于哪种会计要素</a:t>
            </a:r>
            <a:endParaRPr lang="zh-CN" altLang="en-US" sz="1400" dirty="0" smtClean="0"/>
          </a:p>
          <a:p>
            <a:pPr fontAlgn="auto">
              <a:lnSpc>
                <a:spcPct val="150000"/>
              </a:lnSpc>
            </a:pPr>
            <a:r>
              <a:rPr lang="en-US" altLang="zh-CN" sz="1400" dirty="0" smtClean="0">
                <a:sym typeface="+mn-ea"/>
              </a:rPr>
              <a:t>5.</a:t>
            </a:r>
            <a:r>
              <a:rPr lang="zh-CN" altLang="en-US" sz="1400" dirty="0" smtClean="0">
                <a:sym typeface="+mn-ea"/>
              </a:rPr>
              <a:t>能够理解复式记账法的记账原理，并分析各类会计账户的结构</a:t>
            </a:r>
            <a:endParaRPr lang="zh-CN" altLang="en-US" sz="1400" dirty="0" smtClean="0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95325" y="1268095"/>
            <a:ext cx="7886700" cy="36258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              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收入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  费用 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＝  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利润</a:t>
            </a:r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76462" y="213057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7" name="TextBox 16"/>
          <p:cNvSpPr txBox="1"/>
          <p:nvPr/>
        </p:nvSpPr>
        <p:spPr>
          <a:xfrm>
            <a:off x="4030416" y="213057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5784371" y="213057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50" dirty="0" smtClean="0"/>
              <a:t>?</a:t>
            </a:r>
            <a:endParaRPr lang="zh-CN" altLang="en-US" sz="1350" dirty="0"/>
          </a:p>
        </p:txBody>
      </p:sp>
      <p:sp>
        <p:nvSpPr>
          <p:cNvPr id="19" name="TextBox 18"/>
          <p:cNvSpPr txBox="1"/>
          <p:nvPr/>
        </p:nvSpPr>
        <p:spPr>
          <a:xfrm>
            <a:off x="2276462" y="268298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20" name="TextBox 19"/>
          <p:cNvSpPr txBox="1"/>
          <p:nvPr/>
        </p:nvSpPr>
        <p:spPr>
          <a:xfrm>
            <a:off x="4030416" y="268298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21" name="TextBox 20"/>
          <p:cNvSpPr txBox="1"/>
          <p:nvPr/>
        </p:nvSpPr>
        <p:spPr>
          <a:xfrm>
            <a:off x="5784371" y="268298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50" dirty="0" smtClean="0"/>
              <a:t>?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95325" y="1268095"/>
            <a:ext cx="7886700" cy="36258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              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收入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  费用 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＝  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利润</a:t>
            </a:r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76462" y="213057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7" name="TextBox 16"/>
          <p:cNvSpPr txBox="1"/>
          <p:nvPr/>
        </p:nvSpPr>
        <p:spPr>
          <a:xfrm>
            <a:off x="4030416" y="213057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5784371" y="213057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50" dirty="0" smtClean="0"/>
              <a:t>?</a:t>
            </a:r>
            <a:endParaRPr lang="zh-CN" altLang="en-US" sz="1350" dirty="0"/>
          </a:p>
        </p:txBody>
      </p:sp>
      <p:sp>
        <p:nvSpPr>
          <p:cNvPr id="19" name="TextBox 18"/>
          <p:cNvSpPr txBox="1"/>
          <p:nvPr/>
        </p:nvSpPr>
        <p:spPr>
          <a:xfrm>
            <a:off x="2276462" y="268298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20" name="TextBox 19"/>
          <p:cNvSpPr txBox="1"/>
          <p:nvPr/>
        </p:nvSpPr>
        <p:spPr>
          <a:xfrm>
            <a:off x="4030416" y="268298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21" name="TextBox 20"/>
          <p:cNvSpPr txBox="1"/>
          <p:nvPr/>
        </p:nvSpPr>
        <p:spPr>
          <a:xfrm>
            <a:off x="5784371" y="268298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50" dirty="0" smtClean="0"/>
              <a:t>?</a:t>
            </a:r>
            <a:endParaRPr lang="zh-CN" altLang="en-US" sz="1350" dirty="0"/>
          </a:p>
        </p:txBody>
      </p:sp>
      <p:sp>
        <p:nvSpPr>
          <p:cNvPr id="22" name="TextBox 21"/>
          <p:cNvSpPr txBox="1"/>
          <p:nvPr/>
        </p:nvSpPr>
        <p:spPr>
          <a:xfrm>
            <a:off x="6192380" y="201812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/>
              <a:t>增加</a:t>
            </a:r>
            <a:endParaRPr lang="zh-CN" alt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6246393" y="2560346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利润随收入的增减发生同向</a:t>
            </a:r>
            <a:r>
              <a:rPr lang="zh-CN" altLang="zh-CN" sz="24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变化</a:t>
            </a:r>
            <a:br>
              <a:rPr lang="en-US" altLang="zh-CN" sz="2400" dirty="0" smtClean="0">
                <a:solidFill>
                  <a:srgbClr val="FF0000"/>
                </a:solidFill>
                <a:latin typeface="宋体" panose="02010600030101010101" pitchFamily="2" charset="-122"/>
              </a:rPr>
            </a:br>
            <a:r>
              <a:rPr lang="zh-CN" altLang="zh-CN" sz="24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随</a:t>
            </a:r>
            <a:r>
              <a:rPr lang="zh-CN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费用的增减发生相反方向变化</a:t>
            </a:r>
            <a:r>
              <a:rPr lang="zh-CN" altLang="zh-CN" sz="24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。</a:t>
            </a:r>
            <a:endParaRPr lang="zh-CN" altLang="zh-CN" sz="2400" dirty="0" smtClean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95325" y="1268095"/>
            <a:ext cx="7886700" cy="36258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              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收入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  费用    </a:t>
            </a:r>
            <a:r>
              <a:rPr lang="en-US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＝   </a:t>
            </a:r>
            <a:r>
              <a:rPr lang="zh-CN" altLang="en-US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利润</a:t>
            </a:r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6462" y="171349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5784371" y="171349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4030416" y="171349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2276462" y="226721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4030416" y="226721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5784371" y="2267215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2276462" y="281962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030416" y="281962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5784371" y="281962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>
                <a:solidFill>
                  <a:srgbClr val="FF0000"/>
                </a:solidFill>
              </a:rPr>
              <a:t>减少</a:t>
            </a:r>
            <a:endParaRPr lang="zh-CN" altLang="en-US" sz="135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6462" y="337203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4030416" y="337203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5" name="TextBox 14"/>
          <p:cNvSpPr txBox="1"/>
          <p:nvPr/>
        </p:nvSpPr>
        <p:spPr>
          <a:xfrm>
            <a:off x="5784371" y="3372037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2276462" y="3924449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7" name="TextBox 16"/>
          <p:cNvSpPr txBox="1"/>
          <p:nvPr/>
        </p:nvSpPr>
        <p:spPr>
          <a:xfrm>
            <a:off x="4030416" y="3924449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5784371" y="3924449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50" dirty="0" smtClean="0"/>
              <a:t>?</a:t>
            </a:r>
            <a:endParaRPr lang="zh-CN" altLang="en-US" sz="1350" dirty="0"/>
          </a:p>
        </p:txBody>
      </p:sp>
      <p:sp>
        <p:nvSpPr>
          <p:cNvPr id="19" name="TextBox 18"/>
          <p:cNvSpPr txBox="1"/>
          <p:nvPr/>
        </p:nvSpPr>
        <p:spPr>
          <a:xfrm>
            <a:off x="2276462" y="4476860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20" name="TextBox 19"/>
          <p:cNvSpPr txBox="1"/>
          <p:nvPr/>
        </p:nvSpPr>
        <p:spPr>
          <a:xfrm>
            <a:off x="4030416" y="4476860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21" name="TextBox 20"/>
          <p:cNvSpPr txBox="1"/>
          <p:nvPr/>
        </p:nvSpPr>
        <p:spPr>
          <a:xfrm>
            <a:off x="5784371" y="4476860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50" dirty="0" smtClean="0"/>
              <a:t>?</a:t>
            </a:r>
            <a:endParaRPr lang="zh-CN" altLang="en-US" sz="1350" dirty="0"/>
          </a:p>
        </p:txBody>
      </p:sp>
      <p:sp>
        <p:nvSpPr>
          <p:cNvPr id="22" name="TextBox 21"/>
          <p:cNvSpPr txBox="1"/>
          <p:nvPr/>
        </p:nvSpPr>
        <p:spPr>
          <a:xfrm>
            <a:off x="6192380" y="3811999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/>
              <a:t>增加</a:t>
            </a:r>
            <a:endParaRPr lang="zh-CN" alt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6246393" y="435422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835901" y="492061"/>
            <a:ext cx="6324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</a:rPr>
              <a:t>三、</a:t>
            </a:r>
            <a:r>
              <a:rPr lang="zh-CN" altLang="zh-CN" sz="3200" b="1" dirty="0" smtClean="0">
                <a:solidFill>
                  <a:schemeClr val="tx2"/>
                </a:solidFill>
              </a:rPr>
              <a:t>扩展</a:t>
            </a:r>
            <a:r>
              <a:rPr lang="zh-CN" altLang="zh-CN" sz="3200" b="1" dirty="0">
                <a:solidFill>
                  <a:schemeClr val="tx2"/>
                </a:solidFill>
              </a:rPr>
              <a:t>的会计等式</a:t>
            </a:r>
            <a:endParaRPr lang="zh-CN" altLang="zh-CN" sz="3200" b="1" dirty="0">
              <a:solidFill>
                <a:schemeClr val="tx2"/>
              </a:solidFill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14401" y="1247508"/>
            <a:ext cx="7407797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资产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费用 </a:t>
            </a:r>
            <a:r>
              <a:rPr lang="en-US" altLang="zh-CN" sz="2800" b="1" dirty="0">
                <a:latin typeface="宋体" panose="02010600030101010101" pitchFamily="2" charset="-122"/>
              </a:rPr>
              <a:t>＝</a:t>
            </a:r>
            <a:r>
              <a:rPr lang="zh-CN" altLang="en-US" sz="2800" b="1" dirty="0">
                <a:latin typeface="宋体" panose="02010600030101010101" pitchFamily="2" charset="-122"/>
              </a:rPr>
              <a:t> 负债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所有者权益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收入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1235" y="2641600"/>
            <a:ext cx="7627620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0669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2466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425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054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6260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1980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7700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3420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zh-CN" altLang="zh-CN" sz="2400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资产 ＝ 负债 + 所有者权益 +（收入－费用）</a:t>
            </a:r>
            <a:endParaRPr lang="zh-CN" altLang="zh-CN" sz="2400" b="1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zh-CN" altLang="en-US" sz="2400" b="1" dirty="0" smtClean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资产</a:t>
            </a:r>
            <a:r>
              <a:rPr lang="zh-CN" altLang="zh-CN" sz="2400" b="1" dirty="0" smtClean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zh-CN" sz="2400" b="1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＝ 负债 + 所有者权益 + 利润</a:t>
            </a:r>
            <a:endParaRPr lang="zh-CN" altLang="zh-CN" sz="2400" b="1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42900" y="1901429"/>
            <a:ext cx="6819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zh-CN" sz="2800" b="1" dirty="0">
                <a:solidFill>
                  <a:srgbClr val="990033"/>
                </a:solidFill>
                <a:sym typeface="Wingdings" panose="05000000000000000000" pitchFamily="2" charset="2"/>
              </a:rPr>
              <a:t></a:t>
            </a:r>
            <a:r>
              <a:rPr lang="zh-CN" altLang="zh-CN" sz="28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由基本会计等式演变而来：</a:t>
            </a:r>
            <a:endParaRPr lang="zh-CN" altLang="zh-CN" sz="2800" b="1" dirty="0">
              <a:solidFill>
                <a:schemeClr val="tx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02966" y="1372222"/>
            <a:ext cx="7269939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b="1" dirty="0">
                <a:latin typeface="宋体" panose="02010600030101010101" pitchFamily="2" charset="-122"/>
              </a:rPr>
              <a:t>资产 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＝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宋体" panose="02010600030101010101" pitchFamily="2" charset="-122"/>
              </a:rPr>
              <a:t>负债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所有者权益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收入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-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费用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5" name="下箭头 4"/>
          <p:cNvSpPr/>
          <p:nvPr/>
        </p:nvSpPr>
        <p:spPr>
          <a:xfrm>
            <a:off x="3131840" y="2949792"/>
            <a:ext cx="1224136" cy="270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948264" y="1923678"/>
            <a:ext cx="1224136" cy="81009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sym typeface="+mn-ea"/>
              </a:rPr>
              <a:t>利润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剪去单角的矩形 6"/>
          <p:cNvSpPr/>
          <p:nvPr/>
        </p:nvSpPr>
        <p:spPr>
          <a:xfrm>
            <a:off x="3491880" y="2031690"/>
            <a:ext cx="2772308" cy="594066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sym typeface="+mn-ea"/>
              </a:rPr>
              <a:t>利润在会计期末进行结转，最终转化为所有者权益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左箭头 7"/>
          <p:cNvSpPr/>
          <p:nvPr/>
        </p:nvSpPr>
        <p:spPr>
          <a:xfrm>
            <a:off x="6444208" y="2247714"/>
            <a:ext cx="288032" cy="324036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868916" y="3586468"/>
            <a:ext cx="4974118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>
            <a:sp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800" dirty="0" smtClean="0">
                <a:latin typeface="宋体" panose="02010600030101010101" pitchFamily="2" charset="-122"/>
              </a:rPr>
              <a:t>资产 </a:t>
            </a:r>
            <a:r>
              <a:rPr lang="en-US" altLang="zh-CN" sz="2800" dirty="0" smtClean="0">
                <a:latin typeface="宋体" panose="02010600030101010101" pitchFamily="2" charset="-122"/>
              </a:rPr>
              <a:t>＝</a:t>
            </a:r>
            <a:r>
              <a:rPr lang="zh-CN" altLang="en-US" sz="2800" dirty="0" smtClean="0">
                <a:latin typeface="宋体" panose="02010600030101010101" pitchFamily="2" charset="-122"/>
              </a:rPr>
              <a:t> 负债 </a:t>
            </a:r>
            <a:r>
              <a:rPr lang="en-US" altLang="zh-CN" sz="2800" dirty="0" smtClean="0">
                <a:latin typeface="宋体" panose="02010600030101010101" pitchFamily="2" charset="-122"/>
              </a:rPr>
              <a:t>+</a:t>
            </a:r>
            <a:r>
              <a:rPr lang="zh-CN" altLang="en-US" sz="2800" dirty="0" smtClean="0">
                <a:latin typeface="宋体" panose="02010600030101010101" pitchFamily="2" charset="-122"/>
              </a:rPr>
              <a:t> 所有者权益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9622"/>
            <a:ext cx="7931224" cy="3435842"/>
          </a:xfrm>
        </p:spPr>
        <p:txBody>
          <a:bodyPr/>
          <a:lstStyle/>
          <a:p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第一种类型：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等式左边一增一减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，增减金额相同，等式不变。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例题：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从银行提取现金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 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用现金购买办公用品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</a:t>
            </a:r>
            <a:endParaRPr lang="zh-CN" altLang="en-US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627534"/>
            <a:ext cx="7407797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资产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费用 </a:t>
            </a:r>
            <a:r>
              <a:rPr lang="en-US" altLang="zh-CN" sz="2800" b="1" dirty="0">
                <a:latin typeface="宋体" panose="02010600030101010101" pitchFamily="2" charset="-122"/>
              </a:rPr>
              <a:t>＝</a:t>
            </a:r>
            <a:r>
              <a:rPr lang="zh-CN" altLang="en-US" sz="2800" b="1" dirty="0">
                <a:latin typeface="宋体" panose="02010600030101010101" pitchFamily="2" charset="-122"/>
              </a:rPr>
              <a:t> 负债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所有者权益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收入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9622"/>
            <a:ext cx="7931224" cy="3435842"/>
          </a:xfrm>
        </p:spPr>
        <p:txBody>
          <a:bodyPr/>
          <a:lstStyle/>
          <a:p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第二种类型：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等式右边一增一减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，增减金额相同，等式不变。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例题：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向银行借入短期借款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元，直接偿还应付账款。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 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某债权人同意将其原借给企业的长期借款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元转做投资。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将资本公积金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元转增资本。</a:t>
            </a:r>
            <a:endParaRPr lang="zh-CN" altLang="en-US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627534"/>
            <a:ext cx="7407797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资产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费用 </a:t>
            </a:r>
            <a:r>
              <a:rPr lang="en-US" altLang="zh-CN" sz="2800" b="1" dirty="0">
                <a:latin typeface="宋体" panose="02010600030101010101" pitchFamily="2" charset="-122"/>
              </a:rPr>
              <a:t>＝</a:t>
            </a:r>
            <a:r>
              <a:rPr lang="zh-CN" altLang="en-US" sz="2800" b="1" dirty="0">
                <a:latin typeface="宋体" panose="02010600030101010101" pitchFamily="2" charset="-122"/>
              </a:rPr>
              <a:t> 负债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所有者权益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收入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9622"/>
            <a:ext cx="7931224" cy="3435842"/>
          </a:xfrm>
        </p:spPr>
        <p:txBody>
          <a:bodyPr/>
          <a:lstStyle/>
          <a:p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第三种类型：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等式两边同时增加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，增加金额相同，等式不变。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例题：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收到投资者投资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元，存入银行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 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实现收入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元，存入银行。</a:t>
            </a:r>
            <a:endParaRPr lang="zh-CN" altLang="en-US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627534"/>
            <a:ext cx="7407797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资产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费用 </a:t>
            </a:r>
            <a:r>
              <a:rPr lang="en-US" altLang="zh-CN" sz="2800" b="1" dirty="0">
                <a:latin typeface="宋体" panose="02010600030101010101" pitchFamily="2" charset="-122"/>
              </a:rPr>
              <a:t>＝</a:t>
            </a:r>
            <a:r>
              <a:rPr lang="zh-CN" altLang="en-US" sz="2800" b="1" dirty="0">
                <a:latin typeface="宋体" panose="02010600030101010101" pitchFamily="2" charset="-122"/>
              </a:rPr>
              <a:t> 负债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所有者权益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收入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9622"/>
            <a:ext cx="7931224" cy="3435842"/>
          </a:xfrm>
        </p:spPr>
        <p:txBody>
          <a:bodyPr/>
          <a:lstStyle/>
          <a:p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第四种类型：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等式两边同时减少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，减少金额相同，等式不变。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例题：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以银行存款偿还短期借款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元。</a:t>
            </a:r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顾客退货</a:t>
            </a:r>
            <a:r>
              <a:rPr lang="en-US" altLang="zh-CN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5000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元，以银行存款支付。</a:t>
            </a:r>
            <a:endParaRPr lang="zh-CN" altLang="en-US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627534"/>
            <a:ext cx="7407797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资产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费用 </a:t>
            </a:r>
            <a:r>
              <a:rPr lang="en-US" altLang="zh-CN" sz="2800" b="1" dirty="0">
                <a:latin typeface="宋体" panose="02010600030101010101" pitchFamily="2" charset="-122"/>
              </a:rPr>
              <a:t>＝</a:t>
            </a:r>
            <a:r>
              <a:rPr lang="zh-CN" altLang="en-US" sz="2800" b="1" dirty="0">
                <a:latin typeface="宋体" panose="02010600030101010101" pitchFamily="2" charset="-122"/>
              </a:rPr>
              <a:t> 负债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所有者权益 </a:t>
            </a:r>
            <a:r>
              <a:rPr lang="en-US" altLang="zh-CN" sz="2800" b="1" dirty="0"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latin typeface="宋体" panose="02010600030101010101" pitchFamily="2" charset="-122"/>
              </a:rPr>
              <a:t> 收入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5160" y="358140"/>
            <a:ext cx="7488555" cy="110553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练习题</a:t>
            </a:r>
            <a:br>
              <a:rPr lang="zh-CN" altLang="en-US" sz="32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某公司</a:t>
            </a:r>
            <a:r>
              <a:rPr lang="en-US" altLang="zh-CN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2018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</a:t>
            </a:r>
            <a:r>
              <a:rPr lang="en-US" altLang="zh-CN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</a:t>
            </a:r>
            <a:r>
              <a:rPr lang="en-US" altLang="zh-CN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30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日资产负债表显示企业资产总计</a:t>
            </a:r>
            <a:r>
              <a:rPr lang="en-US" altLang="zh-CN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375 000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元，负债</a:t>
            </a:r>
            <a:r>
              <a:rPr lang="en-US" altLang="zh-CN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112 000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元，该公司</a:t>
            </a:r>
            <a:r>
              <a:rPr lang="en-US" altLang="zh-CN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2018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</a:t>
            </a:r>
            <a:r>
              <a:rPr lang="en-US" altLang="zh-CN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11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月发生如下经济业务：</a:t>
            </a:r>
            <a:endParaRPr lang="zh-CN" altLang="en-US" sz="18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7105" y="1587500"/>
            <a:ext cx="684466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以银行存款购入全新机器一台，价值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30 000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投入原材料，价值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10 000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以银行存款偿还所欠供应单位账款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5 000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4.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收到供应单位所欠账款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8 000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元，收存银行。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5.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将一笔长期负债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50 000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元转化为对企业的投资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6.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按规定将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20 000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元资本公积金转为实收资本。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25855" y="3684905"/>
            <a:ext cx="67614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要求：（</a:t>
            </a:r>
            <a:r>
              <a:rPr lang="en-US" altLang="zh-CN"/>
              <a:t>1</a:t>
            </a:r>
            <a:r>
              <a:rPr lang="zh-CN" altLang="en-US"/>
              <a:t>）说明每项经济业务会引起哪些会计要素变化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）计算</a:t>
            </a:r>
            <a:r>
              <a:rPr lang="en-US" altLang="zh-CN"/>
              <a:t>11</a:t>
            </a:r>
            <a:r>
              <a:rPr lang="zh-CN" altLang="en-US"/>
              <a:t>月底资产总额、负债总额、所有者权益总额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7886700" cy="789778"/>
          </a:xfrm>
        </p:spPr>
        <p:txBody>
          <a:bodyPr/>
          <a:lstStyle/>
          <a:p>
            <a:r>
              <a:rPr lang="zh-CN" altLang="en-US" dirty="0" smtClean="0"/>
              <a:t>第三节  会计等式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795" y="1051560"/>
            <a:ext cx="7933690" cy="3655695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2"/>
                </a:solidFill>
                <a:latin typeface="宋体" panose="02010600030101010101" pitchFamily="2" charset="-122"/>
              </a:rPr>
              <a:t>含义：</a:t>
            </a:r>
            <a:endParaRPr lang="en-US" altLang="zh-CN" dirty="0" smtClean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 lvl="1"/>
            <a:r>
              <a:rPr lang="zh-CN" altLang="zh-CN" dirty="0" smtClean="0">
                <a:solidFill>
                  <a:schemeClr val="tx2"/>
                </a:solidFill>
                <a:latin typeface="宋体" panose="02010600030101010101" pitchFamily="2" charset="-122"/>
              </a:rPr>
              <a:t>表明</a:t>
            </a:r>
            <a:r>
              <a:rPr lang="zh-CN" altLang="zh-CN" dirty="0">
                <a:solidFill>
                  <a:schemeClr val="tx2"/>
                </a:solidFill>
                <a:latin typeface="宋体" panose="02010600030101010101" pitchFamily="2" charset="-122"/>
              </a:rPr>
              <a:t>各会计要素之间内在联系的数学表达式，又称为会计平衡公式或</a:t>
            </a:r>
            <a:r>
              <a:rPr lang="zh-CN" altLang="zh-CN" sz="1600" dirty="0">
                <a:solidFill>
                  <a:srgbClr val="FF0000"/>
                </a:solidFill>
                <a:latin typeface="宋体" panose="02010600030101010101" pitchFamily="2" charset="-122"/>
              </a:rPr>
              <a:t>会计恒等式</a:t>
            </a:r>
            <a:r>
              <a:rPr lang="zh-CN" altLang="zh-CN" dirty="0" smtClean="0">
                <a:solidFill>
                  <a:srgbClr val="FF0000"/>
                </a:solidFill>
                <a:latin typeface="宋体" panose="02010600030101010101" pitchFamily="2" charset="-122"/>
              </a:rPr>
              <a:t>。</a:t>
            </a:r>
            <a:endParaRPr lang="en-US" altLang="zh-CN" dirty="0" smtClean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dirty="0" smtClean="0">
                <a:solidFill>
                  <a:schemeClr val="tx2"/>
                </a:solidFill>
                <a:latin typeface="宋体" panose="02010600030101010101" pitchFamily="2" charset="-122"/>
              </a:rPr>
              <a:t>一、静态会计等式</a:t>
            </a:r>
            <a:endParaRPr lang="en-US" altLang="zh-CN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 lvl="1"/>
            <a:r>
              <a:rPr lang="zh-CN" altLang="zh-CN" dirty="0">
                <a:solidFill>
                  <a:schemeClr val="tx2"/>
                </a:solidFill>
                <a:latin typeface="宋体" panose="02010600030101010101" pitchFamily="2" charset="-122"/>
              </a:rPr>
              <a:t>反映企业某一时点的财务</a:t>
            </a:r>
            <a:r>
              <a:rPr lang="zh-CN" altLang="zh-CN" dirty="0" smtClean="0">
                <a:solidFill>
                  <a:schemeClr val="tx2"/>
                </a:solidFill>
                <a:latin typeface="宋体" panose="02010600030101010101" pitchFamily="2" charset="-122"/>
              </a:rPr>
              <a:t>状况</a:t>
            </a:r>
            <a:endParaRPr lang="en-US" altLang="zh-CN" dirty="0" smtClean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 lvl="1"/>
            <a:r>
              <a:rPr lang="zh-CN" altLang="en-US" dirty="0" smtClean="0">
                <a:solidFill>
                  <a:schemeClr val="tx2"/>
                </a:solidFill>
                <a:latin typeface="宋体" panose="02010600030101010101" pitchFamily="2" charset="-122"/>
              </a:rPr>
              <a:t>是设置账户、复式记账、编制资产负债表的基础</a:t>
            </a:r>
            <a:endParaRPr lang="zh-CN" alt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161702" y="3627804"/>
            <a:ext cx="3670300" cy="4140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100" b="1" dirty="0">
                <a:latin typeface="宋体" panose="02010600030101010101" pitchFamily="2" charset="-122"/>
              </a:rPr>
              <a:t>资产 </a:t>
            </a:r>
            <a:r>
              <a:rPr lang="en-US" altLang="zh-CN" sz="2100" b="1" dirty="0" smtClean="0">
                <a:latin typeface="宋体" panose="02010600030101010101" pitchFamily="2" charset="-122"/>
              </a:rPr>
              <a:t>＝</a:t>
            </a:r>
            <a:r>
              <a:rPr lang="zh-CN" altLang="en-US" sz="2100" b="1" dirty="0" smtClean="0">
                <a:latin typeface="宋体" panose="02010600030101010101" pitchFamily="2" charset="-122"/>
              </a:rPr>
              <a:t> </a:t>
            </a:r>
            <a:r>
              <a:rPr lang="zh-CN" altLang="en-US" sz="2100" b="1" dirty="0">
                <a:latin typeface="宋体" panose="02010600030101010101" pitchFamily="2" charset="-122"/>
              </a:rPr>
              <a:t>负债 </a:t>
            </a:r>
            <a:r>
              <a:rPr lang="en-US" altLang="zh-CN" sz="2100" b="1" dirty="0">
                <a:latin typeface="宋体" panose="02010600030101010101" pitchFamily="2" charset="-122"/>
              </a:rPr>
              <a:t>+</a:t>
            </a:r>
            <a:r>
              <a:rPr lang="zh-CN" altLang="en-US" sz="2100" b="1" dirty="0">
                <a:latin typeface="宋体" panose="02010600030101010101" pitchFamily="2" charset="-122"/>
              </a:rPr>
              <a:t> 所有者权益 </a:t>
            </a:r>
            <a:endParaRPr lang="zh-CN" altLang="en-US" sz="2100" b="1" dirty="0">
              <a:latin typeface="宋体" panose="02010600030101010101" pitchFamily="2" charset="-122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4054573" y="4160557"/>
            <a:ext cx="1657555" cy="378665"/>
          </a:xfrm>
          <a:prstGeom prst="wedgeRectCallout">
            <a:avLst>
              <a:gd name="adj1" fmla="val 43824"/>
              <a:gd name="adj2" fmla="val -2704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zh-CN" sz="1350" b="1" dirty="0">
                <a:solidFill>
                  <a:schemeClr val="tx2"/>
                </a:solidFill>
                <a:latin typeface="Times New Roman" panose="02020603050405020304" pitchFamily="18" charset="0"/>
                <a:sym typeface="+mn-ea"/>
              </a:rPr>
              <a:t>所有者权益</a:t>
            </a:r>
            <a:endParaRPr lang="zh-CN" altLang="zh-CN" sz="135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9"/>
          <p:cNvSpPr/>
          <p:nvPr/>
        </p:nvSpPr>
        <p:spPr bwMode="auto">
          <a:xfrm rot="16200000">
            <a:off x="4117684" y="3868817"/>
            <a:ext cx="171471" cy="1440834"/>
          </a:xfrm>
          <a:prstGeom prst="leftBrace">
            <a:avLst>
              <a:gd name="adj1" fmla="val 70023"/>
              <a:gd name="adj2" fmla="val 50000"/>
            </a:avLst>
          </a:prstGeom>
          <a:noFill/>
          <a:ln w="22225" cmpd="sng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CN" altLang="zh-CN" sz="1350" b="1">
              <a:solidFill>
                <a:schemeClr val="tx2"/>
              </a:solidFill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597316" y="4617813"/>
            <a:ext cx="1188390" cy="269114"/>
          </a:xfrm>
          <a:prstGeom prst="wedgeRectCallout">
            <a:avLst>
              <a:gd name="adj1" fmla="val -39380"/>
              <a:gd name="adj2" fmla="val -8141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zh-CN" sz="1350" b="1">
                <a:solidFill>
                  <a:schemeClr val="tx2"/>
                </a:solidFill>
                <a:latin typeface="宋体" panose="02010600030101010101" pitchFamily="2" charset="-122"/>
                <a:sym typeface="+mn-ea"/>
              </a:rPr>
              <a:t>权 益</a:t>
            </a:r>
            <a:endParaRPr lang="zh-CN" altLang="zh-CN" sz="1350" b="1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2739960" y="4160557"/>
            <a:ext cx="1657555" cy="378665"/>
          </a:xfrm>
          <a:prstGeom prst="wedgeRectCallout">
            <a:avLst>
              <a:gd name="adj1" fmla="val 43824"/>
              <a:gd name="adj2" fmla="val -2704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zh-CN" sz="1350" b="1" dirty="0">
                <a:solidFill>
                  <a:schemeClr val="tx2"/>
                </a:solidFill>
                <a:latin typeface="Times New Roman" panose="02020603050405020304" pitchFamily="18" charset="0"/>
                <a:sym typeface="+mn-ea"/>
              </a:rPr>
              <a:t>债权人权益</a:t>
            </a:r>
            <a:endParaRPr lang="zh-CN" altLang="zh-CN" sz="135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61701" y="3101416"/>
            <a:ext cx="1926590" cy="4140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100" b="1" dirty="0">
                <a:latin typeface="宋体" panose="02010600030101010101" pitchFamily="2" charset="-122"/>
              </a:rPr>
              <a:t>资产 </a:t>
            </a:r>
            <a:r>
              <a:rPr lang="en-US" altLang="zh-CN" sz="2100" b="1" dirty="0" smtClean="0">
                <a:latin typeface="宋体" panose="02010600030101010101" pitchFamily="2" charset="-122"/>
              </a:rPr>
              <a:t>＝</a:t>
            </a:r>
            <a:r>
              <a:rPr lang="zh-CN" altLang="en-US" sz="2100" b="1" dirty="0" smtClean="0">
                <a:latin typeface="宋体" panose="02010600030101010101" pitchFamily="2" charset="-122"/>
              </a:rPr>
              <a:t> 权益 </a:t>
            </a:r>
            <a:endParaRPr lang="zh-CN" altLang="en-US" sz="2100" b="1" dirty="0"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670556" y="435729"/>
            <a:ext cx="474403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资产 </a:t>
            </a:r>
            <a:r>
              <a:rPr lang="en-US" altLang="zh-CN" sz="2400" b="1" dirty="0">
                <a:latin typeface="宋体" panose="02010600030101010101" pitchFamily="2" charset="-122"/>
              </a:rPr>
              <a:t>＝</a:t>
            </a:r>
            <a:r>
              <a:rPr lang="zh-CN" altLang="en-US" sz="2400" b="1" dirty="0">
                <a:latin typeface="宋体" panose="02010600030101010101" pitchFamily="2" charset="-122"/>
              </a:rPr>
              <a:t> 负债 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zh-CN" altLang="en-US" sz="2400" b="1" dirty="0">
                <a:latin typeface="宋体" panose="02010600030101010101" pitchFamily="2" charset="-122"/>
              </a:rPr>
              <a:t> 所有者权益 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71205" y="1113725"/>
            <a:ext cx="6117479" cy="8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体现了企业资金的两个侧面：资金存在形态与资金来源渠道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在以货币计量时，</a:t>
            </a:r>
            <a:r>
              <a:rPr lang="zh-CN" altLang="zh-CN" sz="1350" b="1" dirty="0">
                <a:solidFill>
                  <a:srgbClr val="FF0000"/>
                </a:solidFill>
                <a:latin typeface="宋体" panose="02010600030101010101" pitchFamily="2" charset="-122"/>
              </a:rPr>
              <a:t>会计等式双方数额相等</a:t>
            </a:r>
            <a:endParaRPr lang="zh-CN" altLang="zh-CN" sz="135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</a:t>
            </a:r>
            <a:r>
              <a:rPr lang="zh-CN" altLang="zh-CN" sz="1350" b="1" dirty="0">
                <a:solidFill>
                  <a:srgbClr val="FF0000"/>
                </a:solidFill>
                <a:latin typeface="宋体" panose="02010600030101010101" pitchFamily="2" charset="-122"/>
              </a:rPr>
              <a:t>资产会随负债、所有者权益增减而增减</a:t>
            </a:r>
            <a:endParaRPr lang="zh-CN" altLang="zh-CN" sz="135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18408" y="2061430"/>
            <a:ext cx="474403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</a:rPr>
              <a:t>资产 </a:t>
            </a:r>
            <a:r>
              <a:rPr lang="en-US" altLang="zh-CN" b="1" dirty="0">
                <a:latin typeface="宋体" panose="02010600030101010101" pitchFamily="2" charset="-122"/>
              </a:rPr>
              <a:t>＝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="1" dirty="0" smtClean="0">
                <a:latin typeface="宋体" panose="02010600030101010101" pitchFamily="2" charset="-122"/>
              </a:rPr>
              <a:t>    负债     </a:t>
            </a:r>
            <a:r>
              <a:rPr lang="en-US" altLang="zh-CN" b="1" dirty="0" smtClean="0">
                <a:latin typeface="宋体" panose="02010600030101010101" pitchFamily="2" charset="-122"/>
              </a:rPr>
              <a:t>+   </a:t>
            </a:r>
            <a:r>
              <a:rPr lang="zh-CN" altLang="en-US" b="1" dirty="0" smtClean="0">
                <a:latin typeface="宋体" panose="02010600030101010101" pitchFamily="2" charset="-122"/>
              </a:rPr>
              <a:t> </a:t>
            </a:r>
            <a:r>
              <a:rPr lang="zh-CN" altLang="en-US" b="1" dirty="0">
                <a:latin typeface="宋体" panose="02010600030101010101" pitchFamily="2" charset="-122"/>
              </a:rPr>
              <a:t>所有者权益 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3800" y="253802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3221683" y="292292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22" name="TextBox 21"/>
          <p:cNvSpPr txBox="1"/>
          <p:nvPr/>
        </p:nvSpPr>
        <p:spPr>
          <a:xfrm>
            <a:off x="3221683" y="253802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24" name="TextBox 23"/>
          <p:cNvSpPr txBox="1"/>
          <p:nvPr/>
        </p:nvSpPr>
        <p:spPr>
          <a:xfrm>
            <a:off x="5053800" y="292292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670556" y="435729"/>
            <a:ext cx="474403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资产 </a:t>
            </a:r>
            <a:r>
              <a:rPr lang="en-US" altLang="zh-CN" sz="2400" b="1" dirty="0">
                <a:latin typeface="宋体" panose="02010600030101010101" pitchFamily="2" charset="-122"/>
              </a:rPr>
              <a:t>＝</a:t>
            </a:r>
            <a:r>
              <a:rPr lang="zh-CN" altLang="en-US" sz="2400" b="1" dirty="0">
                <a:latin typeface="宋体" panose="02010600030101010101" pitchFamily="2" charset="-122"/>
              </a:rPr>
              <a:t> 负债 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zh-CN" altLang="en-US" sz="2400" b="1" dirty="0">
                <a:latin typeface="宋体" panose="02010600030101010101" pitchFamily="2" charset="-122"/>
              </a:rPr>
              <a:t> 所有者权益 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71205" y="1113725"/>
            <a:ext cx="6117479" cy="8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体现了企业资金的两个侧面：资金存在形态与资金来源渠道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在以货币计量时，</a:t>
            </a:r>
            <a:r>
              <a:rPr lang="zh-CN" altLang="zh-CN" sz="1350" b="1" dirty="0">
                <a:solidFill>
                  <a:srgbClr val="FF0000"/>
                </a:solidFill>
                <a:latin typeface="宋体" panose="02010600030101010101" pitchFamily="2" charset="-122"/>
              </a:rPr>
              <a:t>会计等式双方数额相等</a:t>
            </a:r>
            <a:endParaRPr lang="zh-CN" altLang="zh-CN" sz="135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</a:t>
            </a:r>
            <a:r>
              <a:rPr lang="zh-CN" altLang="zh-CN" sz="1350" b="1" dirty="0">
                <a:solidFill>
                  <a:srgbClr val="FF0000"/>
                </a:solidFill>
                <a:latin typeface="宋体" panose="02010600030101010101" pitchFamily="2" charset="-122"/>
              </a:rPr>
              <a:t>资产会随负债、所有者权益增减而增减</a:t>
            </a:r>
            <a:endParaRPr lang="zh-CN" altLang="zh-CN" sz="135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18408" y="2061430"/>
            <a:ext cx="474403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</a:rPr>
              <a:t>资产 </a:t>
            </a:r>
            <a:r>
              <a:rPr lang="en-US" altLang="zh-CN" b="1" dirty="0">
                <a:latin typeface="宋体" panose="02010600030101010101" pitchFamily="2" charset="-122"/>
              </a:rPr>
              <a:t>＝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="1" dirty="0" smtClean="0">
                <a:latin typeface="宋体" panose="02010600030101010101" pitchFamily="2" charset="-122"/>
              </a:rPr>
              <a:t>    负债     </a:t>
            </a:r>
            <a:r>
              <a:rPr lang="en-US" altLang="zh-CN" b="1" dirty="0" smtClean="0">
                <a:latin typeface="宋体" panose="02010600030101010101" pitchFamily="2" charset="-122"/>
              </a:rPr>
              <a:t>+   </a:t>
            </a:r>
            <a:r>
              <a:rPr lang="zh-CN" altLang="en-US" b="1" dirty="0" smtClean="0">
                <a:latin typeface="宋体" panose="02010600030101010101" pitchFamily="2" charset="-122"/>
              </a:rPr>
              <a:t> </a:t>
            </a:r>
            <a:r>
              <a:rPr lang="zh-CN" altLang="en-US" b="1" dirty="0">
                <a:latin typeface="宋体" panose="02010600030101010101" pitchFamily="2" charset="-122"/>
              </a:rPr>
              <a:t>所有者权益 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7354" y="253802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5053800" y="253802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3221683" y="292292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1817354" y="292292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22" name="TextBox 21"/>
          <p:cNvSpPr txBox="1"/>
          <p:nvPr/>
        </p:nvSpPr>
        <p:spPr>
          <a:xfrm>
            <a:off x="3221683" y="2538024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24" name="TextBox 23"/>
          <p:cNvSpPr txBox="1"/>
          <p:nvPr/>
        </p:nvSpPr>
        <p:spPr>
          <a:xfrm>
            <a:off x="5053800" y="292292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670556" y="435729"/>
            <a:ext cx="474403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资产 </a:t>
            </a:r>
            <a:r>
              <a:rPr lang="en-US" altLang="zh-CN" sz="2400" b="1" dirty="0">
                <a:latin typeface="宋体" panose="02010600030101010101" pitchFamily="2" charset="-122"/>
              </a:rPr>
              <a:t>＝</a:t>
            </a:r>
            <a:r>
              <a:rPr lang="zh-CN" altLang="en-US" sz="2400" b="1" dirty="0">
                <a:latin typeface="宋体" panose="02010600030101010101" pitchFamily="2" charset="-122"/>
              </a:rPr>
              <a:t> 负债 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zh-CN" altLang="en-US" sz="2400" b="1" dirty="0">
                <a:latin typeface="宋体" panose="02010600030101010101" pitchFamily="2" charset="-122"/>
              </a:rPr>
              <a:t> 所有者权益 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71205" y="1113725"/>
            <a:ext cx="6117479" cy="8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体现了企业资金的两个侧面：资金存在形态与资金来源渠道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在以货币计量时，会计等式双方数额相等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资产会随负债、所有者权益增减而增减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18408" y="2061430"/>
            <a:ext cx="474403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</a:rPr>
              <a:t>资产 </a:t>
            </a:r>
            <a:r>
              <a:rPr lang="en-US" altLang="zh-CN" b="1" dirty="0">
                <a:latin typeface="宋体" panose="02010600030101010101" pitchFamily="2" charset="-122"/>
              </a:rPr>
              <a:t>＝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="1" dirty="0" smtClean="0">
                <a:latin typeface="宋体" panose="02010600030101010101" pitchFamily="2" charset="-122"/>
              </a:rPr>
              <a:t>    负债     </a:t>
            </a:r>
            <a:r>
              <a:rPr lang="en-US" altLang="zh-CN" b="1" dirty="0" smtClean="0">
                <a:latin typeface="宋体" panose="02010600030101010101" pitchFamily="2" charset="-122"/>
              </a:rPr>
              <a:t>+   </a:t>
            </a:r>
            <a:r>
              <a:rPr lang="zh-CN" altLang="en-US" b="1" dirty="0" smtClean="0">
                <a:latin typeface="宋体" panose="02010600030101010101" pitchFamily="2" charset="-122"/>
              </a:rPr>
              <a:t> </a:t>
            </a:r>
            <a:r>
              <a:rPr lang="zh-CN" altLang="en-US" b="1" dirty="0">
                <a:latin typeface="宋体" panose="02010600030101010101" pitchFamily="2" charset="-122"/>
              </a:rPr>
              <a:t>所有者权益 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3800" y="3307818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7" name="TextBox 16"/>
          <p:cNvSpPr txBox="1"/>
          <p:nvPr/>
        </p:nvSpPr>
        <p:spPr>
          <a:xfrm>
            <a:off x="3221683" y="3692716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3221683" y="3307818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20" name="TextBox 19"/>
          <p:cNvSpPr txBox="1"/>
          <p:nvPr/>
        </p:nvSpPr>
        <p:spPr>
          <a:xfrm>
            <a:off x="5053800" y="3692716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670556" y="435729"/>
            <a:ext cx="474403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资产 </a:t>
            </a:r>
            <a:r>
              <a:rPr lang="en-US" altLang="zh-CN" sz="2400" b="1" dirty="0">
                <a:latin typeface="宋体" panose="02010600030101010101" pitchFamily="2" charset="-122"/>
              </a:rPr>
              <a:t>＝</a:t>
            </a:r>
            <a:r>
              <a:rPr lang="zh-CN" altLang="en-US" sz="2400" b="1" dirty="0">
                <a:latin typeface="宋体" panose="02010600030101010101" pitchFamily="2" charset="-122"/>
              </a:rPr>
              <a:t> 负债 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zh-CN" altLang="en-US" sz="2400" b="1" dirty="0">
                <a:latin typeface="宋体" panose="02010600030101010101" pitchFamily="2" charset="-122"/>
              </a:rPr>
              <a:t> 所有者权益 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71205" y="1113725"/>
            <a:ext cx="6117479" cy="8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体现了企业资金的两个侧面：资金存在形态与资金来源渠道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在以货币计量时，会计等式双方数额相等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资产会随负债、所有者权益增减而增减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18408" y="2061430"/>
            <a:ext cx="474403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</a:rPr>
              <a:t>资产 </a:t>
            </a:r>
            <a:r>
              <a:rPr lang="en-US" altLang="zh-CN" b="1" dirty="0">
                <a:latin typeface="宋体" panose="02010600030101010101" pitchFamily="2" charset="-122"/>
              </a:rPr>
              <a:t>＝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="1" dirty="0" smtClean="0">
                <a:latin typeface="宋体" panose="02010600030101010101" pitchFamily="2" charset="-122"/>
              </a:rPr>
              <a:t>    负债     </a:t>
            </a:r>
            <a:r>
              <a:rPr lang="en-US" altLang="zh-CN" b="1" dirty="0" smtClean="0">
                <a:latin typeface="宋体" panose="02010600030101010101" pitchFamily="2" charset="-122"/>
              </a:rPr>
              <a:t>+   </a:t>
            </a:r>
            <a:r>
              <a:rPr lang="zh-CN" altLang="en-US" b="1" dirty="0" smtClean="0">
                <a:latin typeface="宋体" panose="02010600030101010101" pitchFamily="2" charset="-122"/>
              </a:rPr>
              <a:t> </a:t>
            </a:r>
            <a:r>
              <a:rPr lang="zh-CN" altLang="en-US" b="1" dirty="0">
                <a:latin typeface="宋体" panose="02010600030101010101" pitchFamily="2" charset="-122"/>
              </a:rPr>
              <a:t>所有者权益 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3800" y="2805533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1817354" y="2805533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7" name="TextBox 16"/>
          <p:cNvSpPr txBox="1"/>
          <p:nvPr/>
        </p:nvSpPr>
        <p:spPr>
          <a:xfrm>
            <a:off x="3221683" y="319043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1817354" y="319043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3221683" y="2805533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20" name="TextBox 19"/>
          <p:cNvSpPr txBox="1"/>
          <p:nvPr/>
        </p:nvSpPr>
        <p:spPr>
          <a:xfrm>
            <a:off x="5053800" y="319043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670556" y="435729"/>
            <a:ext cx="474403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资产 </a:t>
            </a:r>
            <a:r>
              <a:rPr lang="en-US" altLang="zh-CN" sz="2400" b="1" dirty="0">
                <a:latin typeface="宋体" panose="02010600030101010101" pitchFamily="2" charset="-122"/>
              </a:rPr>
              <a:t>＝</a:t>
            </a:r>
            <a:r>
              <a:rPr lang="zh-CN" altLang="en-US" sz="2400" b="1" dirty="0">
                <a:latin typeface="宋体" panose="02010600030101010101" pitchFamily="2" charset="-122"/>
              </a:rPr>
              <a:t> 负债 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zh-CN" altLang="en-US" sz="2400" b="1" dirty="0">
                <a:latin typeface="宋体" panose="02010600030101010101" pitchFamily="2" charset="-122"/>
              </a:rPr>
              <a:t> 所有者权益 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71205" y="1113725"/>
            <a:ext cx="6117479" cy="8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体现了企业资金的两个侧面：资金存在形态与资金来源渠道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在以货币计量时，会计等式双方数额相等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资产会随负债、所有者权益增减而增减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18408" y="2061430"/>
            <a:ext cx="474403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</a:rPr>
              <a:t>资产 </a:t>
            </a:r>
            <a:r>
              <a:rPr lang="en-US" altLang="zh-CN" b="1" dirty="0">
                <a:latin typeface="宋体" panose="02010600030101010101" pitchFamily="2" charset="-122"/>
              </a:rPr>
              <a:t>＝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="1" dirty="0" smtClean="0">
                <a:latin typeface="宋体" panose="02010600030101010101" pitchFamily="2" charset="-122"/>
              </a:rPr>
              <a:t>    负债     </a:t>
            </a:r>
            <a:r>
              <a:rPr lang="en-US" altLang="zh-CN" b="1" dirty="0" smtClean="0">
                <a:latin typeface="宋体" panose="02010600030101010101" pitchFamily="2" charset="-122"/>
              </a:rPr>
              <a:t>+   </a:t>
            </a:r>
            <a:r>
              <a:rPr lang="zh-CN" altLang="en-US" b="1" dirty="0" smtClean="0">
                <a:latin typeface="宋体" panose="02010600030101010101" pitchFamily="2" charset="-122"/>
              </a:rPr>
              <a:t> </a:t>
            </a:r>
            <a:r>
              <a:rPr lang="zh-CN" altLang="en-US" b="1" dirty="0">
                <a:latin typeface="宋体" panose="02010600030101010101" pitchFamily="2" charset="-122"/>
              </a:rPr>
              <a:t>所有者权益 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1683" y="2714268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21" name="TextBox 20"/>
          <p:cNvSpPr txBox="1"/>
          <p:nvPr/>
        </p:nvSpPr>
        <p:spPr>
          <a:xfrm>
            <a:off x="5053800" y="2714268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27" name="TextBox 26"/>
          <p:cNvSpPr txBox="1"/>
          <p:nvPr/>
        </p:nvSpPr>
        <p:spPr>
          <a:xfrm>
            <a:off x="5053800" y="3099166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28" name="TextBox 27"/>
          <p:cNvSpPr txBox="1"/>
          <p:nvPr/>
        </p:nvSpPr>
        <p:spPr>
          <a:xfrm>
            <a:off x="3221683" y="3099166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670556" y="435729"/>
            <a:ext cx="474403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资产 </a:t>
            </a:r>
            <a:r>
              <a:rPr lang="en-US" altLang="zh-CN" sz="2400" b="1" dirty="0">
                <a:latin typeface="宋体" panose="02010600030101010101" pitchFamily="2" charset="-122"/>
              </a:rPr>
              <a:t>＝</a:t>
            </a:r>
            <a:r>
              <a:rPr lang="zh-CN" altLang="en-US" sz="2400" b="1" dirty="0">
                <a:latin typeface="宋体" panose="02010600030101010101" pitchFamily="2" charset="-122"/>
              </a:rPr>
              <a:t> 负债 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zh-CN" altLang="en-US" sz="2400" b="1" dirty="0">
                <a:latin typeface="宋体" panose="02010600030101010101" pitchFamily="2" charset="-122"/>
              </a:rPr>
              <a:t> 所有者权益 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71205" y="1113725"/>
            <a:ext cx="6117479" cy="8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体现了企业资金的两个侧面：资金存在形态与资金来源渠道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在以货币计量时，会计等式双方数额相等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>
                <a:srgbClr val="990099"/>
              </a:buClr>
              <a:buFont typeface="Wingdings" panose="05000000000000000000" pitchFamily="2" charset="2"/>
              <a:buChar char="Ø"/>
            </a:pPr>
            <a:r>
              <a:rPr lang="zh-CN" altLang="zh-CN" sz="1350" b="1" dirty="0">
                <a:solidFill>
                  <a:schemeClr val="tx2"/>
                </a:solidFill>
                <a:latin typeface="宋体" panose="02010600030101010101" pitchFamily="2" charset="-122"/>
              </a:rPr>
              <a:t> 资产会随负债、所有者权益增减而增减</a:t>
            </a:r>
            <a:endParaRPr lang="zh-CN" altLang="zh-CN" sz="1350" b="1" dirty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18408" y="2061430"/>
            <a:ext cx="474403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</a:rPr>
              <a:t>资产 </a:t>
            </a:r>
            <a:r>
              <a:rPr lang="en-US" altLang="zh-CN" b="1" dirty="0">
                <a:latin typeface="宋体" panose="02010600030101010101" pitchFamily="2" charset="-122"/>
              </a:rPr>
              <a:t>＝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="1" dirty="0" smtClean="0">
                <a:latin typeface="宋体" panose="02010600030101010101" pitchFamily="2" charset="-122"/>
              </a:rPr>
              <a:t>    负债     </a:t>
            </a:r>
            <a:r>
              <a:rPr lang="en-US" altLang="zh-CN" b="1" dirty="0" smtClean="0">
                <a:latin typeface="宋体" panose="02010600030101010101" pitchFamily="2" charset="-122"/>
              </a:rPr>
              <a:t>+   </a:t>
            </a:r>
            <a:r>
              <a:rPr lang="zh-CN" altLang="en-US" b="1" dirty="0" smtClean="0">
                <a:latin typeface="宋体" panose="02010600030101010101" pitchFamily="2" charset="-122"/>
              </a:rPr>
              <a:t> </a:t>
            </a:r>
            <a:r>
              <a:rPr lang="zh-CN" altLang="en-US" b="1" dirty="0">
                <a:latin typeface="宋体" panose="02010600030101010101" pitchFamily="2" charset="-122"/>
              </a:rPr>
              <a:t>所有者权益 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1683" y="2786023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21" name="TextBox 20"/>
          <p:cNvSpPr txBox="1"/>
          <p:nvPr/>
        </p:nvSpPr>
        <p:spPr>
          <a:xfrm>
            <a:off x="5053800" y="2786023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  <p:sp>
        <p:nvSpPr>
          <p:cNvPr id="25" name="TextBox 24"/>
          <p:cNvSpPr txBox="1"/>
          <p:nvPr/>
        </p:nvSpPr>
        <p:spPr>
          <a:xfrm>
            <a:off x="1817354" y="2786023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26" name="TextBox 25"/>
          <p:cNvSpPr txBox="1"/>
          <p:nvPr/>
        </p:nvSpPr>
        <p:spPr>
          <a:xfrm>
            <a:off x="1817354" y="317092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不变</a:t>
            </a:r>
            <a:endParaRPr lang="zh-CN" altLang="en-US" sz="1350" dirty="0"/>
          </a:p>
        </p:txBody>
      </p:sp>
      <p:sp>
        <p:nvSpPr>
          <p:cNvPr id="27" name="TextBox 26"/>
          <p:cNvSpPr txBox="1"/>
          <p:nvPr/>
        </p:nvSpPr>
        <p:spPr>
          <a:xfrm>
            <a:off x="5053800" y="317092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减少</a:t>
            </a:r>
            <a:endParaRPr lang="zh-CN" altLang="en-US" sz="1350" dirty="0"/>
          </a:p>
        </p:txBody>
      </p:sp>
      <p:sp>
        <p:nvSpPr>
          <p:cNvPr id="28" name="TextBox 27"/>
          <p:cNvSpPr txBox="1"/>
          <p:nvPr/>
        </p:nvSpPr>
        <p:spPr>
          <a:xfrm>
            <a:off x="3221683" y="3170921"/>
            <a:ext cx="648152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50" dirty="0" smtClean="0"/>
              <a:t>增加</a:t>
            </a:r>
            <a:endParaRPr lang="zh-CN" altLang="en-US" sz="13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5041"/>
</p:tagLst>
</file>

<file path=ppt/tags/tag10.xml><?xml version="1.0" encoding="utf-8"?>
<p:tagLst xmlns:p="http://schemas.openxmlformats.org/presentationml/2006/main">
  <p:tag name="KSO_WM_TEMPLATE_CATEGORY" val="custom"/>
  <p:tag name="KSO_WM_TEMPLATE_INDEX" val="20185041"/>
</p:tagLst>
</file>

<file path=ppt/tags/tag11.xml><?xml version="1.0" encoding="utf-8"?>
<p:tagLst xmlns:p="http://schemas.openxmlformats.org/presentationml/2006/main">
  <p:tag name="KSO_WM_TEMPLATE_CATEGORY" val="custom"/>
  <p:tag name="KSO_WM_TEMPLATE_INDEX" val="20185041"/>
</p:tagLst>
</file>

<file path=ppt/tags/tag12.xml><?xml version="1.0" encoding="utf-8"?>
<p:tagLst xmlns:p="http://schemas.openxmlformats.org/presentationml/2006/main">
  <p:tag name="KSO_WM_TEMPLATE_CATEGORY" val="custom"/>
  <p:tag name="KSO_WM_TEMPLATE_INDEX" val="20185041"/>
</p:tagLst>
</file>

<file path=ppt/tags/tag13.xml><?xml version="1.0" encoding="utf-8"?>
<p:tagLst xmlns:p="http://schemas.openxmlformats.org/presentationml/2006/main">
  <p:tag name="KSO_WM_TEMPLATE_CATEGORY" val="custom"/>
  <p:tag name="KSO_WM_TEMPLATE_INDEX" val="20185041"/>
</p:tagLst>
</file>

<file path=ppt/tags/tag14.xml><?xml version="1.0" encoding="utf-8"?>
<p:tagLst xmlns:p="http://schemas.openxmlformats.org/presentationml/2006/main">
  <p:tag name="KSO_WM_TEMPLATE_CATEGORY" val="custom"/>
  <p:tag name="KSO_WM_TEMPLATE_INDEX" val="20185041"/>
</p:tagLst>
</file>

<file path=ppt/tags/tag15.xml><?xml version="1.0" encoding="utf-8"?>
<p:tagLst xmlns:p="http://schemas.openxmlformats.org/presentationml/2006/main">
  <p:tag name="KSO_WM_TEMPLATE_CATEGORY" val="custom"/>
  <p:tag name="KSO_WM_TEMPLATE_INDEX" val="20185041"/>
</p:tagLst>
</file>

<file path=ppt/tags/tag16.xml><?xml version="1.0" encoding="utf-8"?>
<p:tagLst xmlns:p="http://schemas.openxmlformats.org/presentationml/2006/main">
  <p:tag name="KSO_WM_TEMPLATE_CATEGORY" val="custom"/>
  <p:tag name="KSO_WM_TEMPLATE_INDEX" val="20185041"/>
</p:tagLst>
</file>

<file path=ppt/tags/tag17.xml><?xml version="1.0" encoding="utf-8"?>
<p:tagLst xmlns:p="http://schemas.openxmlformats.org/presentationml/2006/main">
  <p:tag name="RAINPROBLEM" val="ProblemBody"/>
</p:tagLst>
</file>

<file path=ppt/tags/tag18.xml><?xml version="1.0" encoding="utf-8"?>
<p:tagLst xmlns:p="http://schemas.openxmlformats.org/presentationml/2006/main">
  <p:tag name="RAINPROBLEM" val="ProblemItem"/>
</p:tagLst>
</file>

<file path=ppt/tags/tag19.xml><?xml version="1.0" encoding="utf-8"?>
<p:tagLst xmlns:p="http://schemas.openxmlformats.org/presentationml/2006/main">
  <p:tag name="RAINPROBLEM" val="ProblemItem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5041"/>
</p:tagLst>
</file>

<file path=ppt/tags/tag20.xml><?xml version="1.0" encoding="utf-8"?>
<p:tagLst xmlns:p="http://schemas.openxmlformats.org/presentationml/2006/main">
  <p:tag name="RAINPROBLEM" val="ProblemItem"/>
</p:tagLst>
</file>

<file path=ppt/tags/tag21.xml><?xml version="1.0" encoding="utf-8"?>
<p:tagLst xmlns:p="http://schemas.openxmlformats.org/presentationml/2006/main">
  <p:tag name="RAINPROBLEM" val="ProblemItem"/>
</p:tagLst>
</file>

<file path=ppt/tags/tag22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2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6.xml><?xml version="1.0" encoding="utf-8"?>
<p:tagLst xmlns:p="http://schemas.openxmlformats.org/presentationml/2006/main">
  <p:tag name="RAINPROBLEM" val="ProblemSubmit"/>
  <p:tag name="RAINPROBLEMTYPE" val="MultipleChoice"/>
</p:tagLst>
</file>

<file path=ppt/tags/tag27.xml><?xml version="1.0" encoding="utf-8"?>
<p:tagLst xmlns:p="http://schemas.openxmlformats.org/presentationml/2006/main">
  <p:tag name="RAINPROBLEMTYPE" val="ProblemTypeMarker"/>
</p:tagLst>
</file>

<file path=ppt/tags/tag28.xml><?xml version="1.0" encoding="utf-8"?>
<p:tagLst xmlns:p="http://schemas.openxmlformats.org/presentationml/2006/main">
  <p:tag name="RAINPROBLEMTYPE" val="ProblemTypeMarker"/>
</p:tagLst>
</file>

<file path=ppt/tags/tag29.xml><?xml version="1.0" encoding="utf-8"?>
<p:tagLst xmlns:p="http://schemas.openxmlformats.org/presentationml/2006/main">
  <p:tag name="RAINPROBLEMTYPE" val="ProblemTypeMarker"/>
</p:tagLst>
</file>

<file path=ppt/tags/tag3.xml><?xml version="1.0" encoding="utf-8"?>
<p:tagLst xmlns:p="http://schemas.openxmlformats.org/presentationml/2006/main">
  <p:tag name="KSO_WM_TEMPLATE_CATEGORY" val="custom"/>
  <p:tag name="KSO_WM_TEMPLATE_INDEX" val="20185041"/>
  <p:tag name="KSO_WM_TAG_VERSION" val="1.0"/>
  <p:tag name="KSO_WM_BEAUTIFY_FLAG" val="#wm#"/>
  <p:tag name="KSO_WM_TEMPLATE_THUMBS_INDEX" val="1、6、12、14、4、5、13、20"/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30.xml><?xml version="1.0" encoding="utf-8"?>
<p:tagLst xmlns:p="http://schemas.openxmlformats.org/presentationml/2006/main">
  <p:tag name="RAINPROBLEMTYPE" val="ProblemTypeMarker"/>
</p:tagLst>
</file>

<file path=ppt/tags/tag31.xml><?xml version="1.0" encoding="utf-8"?>
<p:tagLst xmlns:p="http://schemas.openxmlformats.org/presentationml/2006/main">
  <p:tag name="RAINPROBLEMTYPE" val="ProblemTypeMarker"/>
</p:tagLst>
</file>

<file path=ppt/tags/tag32.xml><?xml version="1.0" encoding="utf-8"?>
<p:tagLst xmlns:p="http://schemas.openxmlformats.org/presentationml/2006/main">
  <p:tag name="RAINPROBLEM" val="ProblemSetting"/>
  <p:tag name="RAINPROBLEMTYPE" val="MultipleChoice"/>
</p:tagLst>
</file>

<file path=ppt/tags/tag33.xml><?xml version="1.0" encoding="utf-8"?>
<p:tagLst xmlns:p="http://schemas.openxmlformats.org/presentationml/2006/main">
  <p:tag name="RAINPROBLEM" val="MultipleChoice"/>
  <p:tag name="PROBLEMSCORE" val="1.0"/>
</p:tagLst>
</file>

<file path=ppt/tags/tag34.xml><?xml version="1.0" encoding="utf-8"?>
<p:tagLst xmlns:p="http://schemas.openxmlformats.org/presentationml/2006/main">
  <p:tag name="RAINPROBLEM" val="ProblemBody"/>
</p:tagLst>
</file>

<file path=ppt/tags/tag35.xml><?xml version="1.0" encoding="utf-8"?>
<p:tagLst xmlns:p="http://schemas.openxmlformats.org/presentationml/2006/main">
  <p:tag name="RAINPROBLEM" val="ProblemItem"/>
</p:tagLst>
</file>

<file path=ppt/tags/tag36.xml><?xml version="1.0" encoding="utf-8"?>
<p:tagLst xmlns:p="http://schemas.openxmlformats.org/presentationml/2006/main">
  <p:tag name="RAINPROBLEM" val="ProblemItem"/>
</p:tagLst>
</file>

<file path=ppt/tags/tag37.xml><?xml version="1.0" encoding="utf-8"?>
<p:tagLst xmlns:p="http://schemas.openxmlformats.org/presentationml/2006/main">
  <p:tag name="RAINPROBLEM" val="ProblemItem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.xml><?xml version="1.0" encoding="utf-8"?>
<p:tagLst xmlns:p="http://schemas.openxmlformats.org/presentationml/2006/main">
  <p:tag name="KSO_WM_TEMPLATE_CATEGORY" val="custom"/>
  <p:tag name="KSO_WM_TEMPLATE_INDEX" val="20185041"/>
  <p:tag name="KSO_WM_UNIT_TYPE" val="a"/>
  <p:tag name="KSO_WM_UNIT_INDEX" val="1"/>
  <p:tag name="KSO_WM_UNIT_ID" val="custom20185041_1*a*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简约企业商务汇报"/>
</p:tagLst>
</file>

<file path=ppt/tags/tag40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4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2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3.xml><?xml version="1.0" encoding="utf-8"?>
<p:tagLst xmlns:p="http://schemas.openxmlformats.org/presentationml/2006/main">
  <p:tag name="RAINPROBLEM" val="ProblemSubmit"/>
  <p:tag name="RAINPROBLEMTYPE" val="MultipleChoice"/>
</p:tagLst>
</file>

<file path=ppt/tags/tag44.xml><?xml version="1.0" encoding="utf-8"?>
<p:tagLst xmlns:p="http://schemas.openxmlformats.org/presentationml/2006/main">
  <p:tag name="RAINPROBLEMTYPE" val="ProblemTypeMarker"/>
</p:tagLst>
</file>

<file path=ppt/tags/tag45.xml><?xml version="1.0" encoding="utf-8"?>
<p:tagLst xmlns:p="http://schemas.openxmlformats.org/presentationml/2006/main">
  <p:tag name="RAINPROBLEMTYPE" val="ProblemTypeMarker"/>
</p:tagLst>
</file>

<file path=ppt/tags/tag46.xml><?xml version="1.0" encoding="utf-8"?>
<p:tagLst xmlns:p="http://schemas.openxmlformats.org/presentationml/2006/main">
  <p:tag name="RAINPROBLEMTYPE" val="ProblemTypeMarker"/>
</p:tagLst>
</file>

<file path=ppt/tags/tag47.xml><?xml version="1.0" encoding="utf-8"?>
<p:tagLst xmlns:p="http://schemas.openxmlformats.org/presentationml/2006/main">
  <p:tag name="RAINPROBLEMTYPE" val="ProblemTypeMarker"/>
</p:tagLst>
</file>

<file path=ppt/tags/tag48.xml><?xml version="1.0" encoding="utf-8"?>
<p:tagLst xmlns:p="http://schemas.openxmlformats.org/presentationml/2006/main">
  <p:tag name="RAINPROBLEMTYPE" val="ProblemTypeMarker"/>
</p:tagLst>
</file>

<file path=ppt/tags/tag49.xml><?xml version="1.0" encoding="utf-8"?>
<p:tagLst xmlns:p="http://schemas.openxmlformats.org/presentationml/2006/main">
  <p:tag name="RAINPROBLEM" val="ProblemSetting"/>
  <p:tag name="RAINPROBLEMTYPE" val="MultipleChoice"/>
</p:tagLst>
</file>

<file path=ppt/tags/tag5.xml><?xml version="1.0" encoding="utf-8"?>
<p:tagLst xmlns:p="http://schemas.openxmlformats.org/presentationml/2006/main">
  <p:tag name="KSO_WM_TEMPLATE_CATEGORY" val="custom"/>
  <p:tag name="KSO_WM_TEMPLATE_INDEX" val="20185041"/>
  <p:tag name="KSO_WM_TAG_VERSION" val="1.0"/>
  <p:tag name="KSO_WM_SLIDE_ID" val="custom20185041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TEMPLATE_THUMBS_INDEX" val="1、6、12、14、4、5、13、20、"/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50.xml><?xml version="1.0" encoding="utf-8"?>
<p:tagLst xmlns:p="http://schemas.openxmlformats.org/presentationml/2006/main">
  <p:tag name="RAINPROBLEM" val="MultipleChoice"/>
  <p:tag name="PROBLEMSCORE" val="1.0"/>
</p:tagLst>
</file>

<file path=ppt/tags/tag51.xml><?xml version="1.0" encoding="utf-8"?>
<p:tagLst xmlns:p="http://schemas.openxmlformats.org/presentationml/2006/main">
  <p:tag name="RAINPROBLEM" val="ProblemBody"/>
</p:tagLst>
</file>

<file path=ppt/tags/tag52.xml><?xml version="1.0" encoding="utf-8"?>
<p:tagLst xmlns:p="http://schemas.openxmlformats.org/presentationml/2006/main">
  <p:tag name="RAINPROBLEM" val="ProblemItem"/>
</p:tagLst>
</file>

<file path=ppt/tags/tag53.xml><?xml version="1.0" encoding="utf-8"?>
<p:tagLst xmlns:p="http://schemas.openxmlformats.org/presentationml/2006/main">
  <p:tag name="RAINPROBLEM" val="ProblemItem"/>
</p:tagLst>
</file>

<file path=ppt/tags/tag54.xml><?xml version="1.0" encoding="utf-8"?>
<p:tagLst xmlns:p="http://schemas.openxmlformats.org/presentationml/2006/main">
  <p:tag name="RAINPROBLEM" val="ProblemItem"/>
</p:tagLst>
</file>

<file path=ppt/tags/tag55.xml><?xml version="1.0" encoding="utf-8"?>
<p:tagLst xmlns:p="http://schemas.openxmlformats.org/presentationml/2006/main">
  <p:tag name="RAINPROBLEM" val="ProblemItem"/>
</p:tagLst>
</file>

<file path=ppt/tags/tag5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9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3"/>
  <p:tag name="KSO_WM_UNIT_TYPE" val="a"/>
  <p:tag name="KSO_WM_UNIT_INDEX" val="1"/>
  <p:tag name="KSO_WM_UNIT_ID" val="custom160033_2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60.xml><?xml version="1.0" encoding="utf-8"?>
<p:tagLst xmlns:p="http://schemas.openxmlformats.org/presentationml/2006/main">
  <p:tag name="RAINPROBLEM" val="ProblemSubmit"/>
  <p:tag name="RAINPROBLEMTYPE" val="MultipleChoice"/>
</p:tagLst>
</file>

<file path=ppt/tags/tag61.xml><?xml version="1.0" encoding="utf-8"?>
<p:tagLst xmlns:p="http://schemas.openxmlformats.org/presentationml/2006/main">
  <p:tag name="RAINPROBLEMTYPE" val="ProblemTypeMarker"/>
</p:tagLst>
</file>

<file path=ppt/tags/tag62.xml><?xml version="1.0" encoding="utf-8"?>
<p:tagLst xmlns:p="http://schemas.openxmlformats.org/presentationml/2006/main">
  <p:tag name="RAINPROBLEMTYPE" val="ProblemTypeMarker"/>
</p:tagLst>
</file>

<file path=ppt/tags/tag63.xml><?xml version="1.0" encoding="utf-8"?>
<p:tagLst xmlns:p="http://schemas.openxmlformats.org/presentationml/2006/main">
  <p:tag name="RAINPROBLEMTYPE" val="ProblemTypeMarker"/>
</p:tagLst>
</file>

<file path=ppt/tags/tag64.xml><?xml version="1.0" encoding="utf-8"?>
<p:tagLst xmlns:p="http://schemas.openxmlformats.org/presentationml/2006/main">
  <p:tag name="RAINPROBLEMTYPE" val="ProblemTypeMarker"/>
</p:tagLst>
</file>

<file path=ppt/tags/tag65.xml><?xml version="1.0" encoding="utf-8"?>
<p:tagLst xmlns:p="http://schemas.openxmlformats.org/presentationml/2006/main">
  <p:tag name="RAINPROBLEMTYPE" val="ProblemTypeMarker"/>
</p:tagLst>
</file>

<file path=ppt/tags/tag66.xml><?xml version="1.0" encoding="utf-8"?>
<p:tagLst xmlns:p="http://schemas.openxmlformats.org/presentationml/2006/main">
  <p:tag name="RAINPROBLEM" val="ProblemSetting"/>
  <p:tag name="RAINPROBLEMTYPE" val="MultipleChoice"/>
</p:tagLst>
</file>

<file path=ppt/tags/tag67.xml><?xml version="1.0" encoding="utf-8"?>
<p:tagLst xmlns:p="http://schemas.openxmlformats.org/presentationml/2006/main">
  <p:tag name="RAINPROBLEM" val="MultipleChoice"/>
  <p:tag name="PROBLEMSCORE" val="1.0"/>
</p:tagLst>
</file>

<file path=ppt/tags/tag68.xml><?xml version="1.0" encoding="utf-8"?>
<p:tagLst xmlns:p="http://schemas.openxmlformats.org/presentationml/2006/main">
  <p:tag name="RAINPROBLEM" val="ProblemBody"/>
</p:tagLst>
</file>

<file path=ppt/tags/tag69.xml><?xml version="1.0" encoding="utf-8"?>
<p:tagLst xmlns:p="http://schemas.openxmlformats.org/presentationml/2006/main">
  <p:tag name="RAINPROBLEM" val="ProblemItem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033"/>
  <p:tag name="KSO_WM_UNIT_TYPE" val="f"/>
  <p:tag name="KSO_WM_UNIT_INDEX" val="1"/>
  <p:tag name="KSO_WM_UNIT_ID" val="custom160033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ags/tag70.xml><?xml version="1.0" encoding="utf-8"?>
<p:tagLst xmlns:p="http://schemas.openxmlformats.org/presentationml/2006/main">
  <p:tag name="RAINPROBLEM" val="ProblemItem"/>
</p:tagLst>
</file>

<file path=ppt/tags/tag71.xml><?xml version="1.0" encoding="utf-8"?>
<p:tagLst xmlns:p="http://schemas.openxmlformats.org/presentationml/2006/main">
  <p:tag name="RAINPROBLEM" val="ProblemItem"/>
</p:tagLst>
</file>

<file path=ppt/tags/tag72.xml><?xml version="1.0" encoding="utf-8"?>
<p:tagLst xmlns:p="http://schemas.openxmlformats.org/presentationml/2006/main">
  <p:tag name="RAINPROBLEM" val="ProblemItem"/>
</p:tagLst>
</file>

<file path=ppt/tags/tag7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4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7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7.xml><?xml version="1.0" encoding="utf-8"?>
<p:tagLst xmlns:p="http://schemas.openxmlformats.org/presentationml/2006/main">
  <p:tag name="RAINPROBLEM" val="ProblemSubmit"/>
  <p:tag name="RAINPROBLEMTYPE" val="MultipleChoice"/>
</p:tagLst>
</file>

<file path=ppt/tags/tag78.xml><?xml version="1.0" encoding="utf-8"?>
<p:tagLst xmlns:p="http://schemas.openxmlformats.org/presentationml/2006/main">
  <p:tag name="RAINPROBLEMTYPE" val="ProblemTypeMarker"/>
</p:tagLst>
</file>

<file path=ppt/tags/tag79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KSO_WM_TEMPLATE_CATEGORY" val="custom"/>
  <p:tag name="KSO_WM_TEMPLATE_INDEX" val="20185041"/>
  <p:tag name="KSO_WM_TAG_VERSION" val="1.0"/>
  <p:tag name="KSO_WM_SLIDE_ID" val="custom160033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6"/>
  <p:tag name="KSO_WM_SLIDE_SIZE" val="828*356"/>
</p:tagLst>
</file>

<file path=ppt/tags/tag80.xml><?xml version="1.0" encoding="utf-8"?>
<p:tagLst xmlns:p="http://schemas.openxmlformats.org/presentationml/2006/main">
  <p:tag name="RAINPROBLEMTYPE" val="ProblemTypeMarker"/>
</p:tagLst>
</file>

<file path=ppt/tags/tag81.xml><?xml version="1.0" encoding="utf-8"?>
<p:tagLst xmlns:p="http://schemas.openxmlformats.org/presentationml/2006/main">
  <p:tag name="RAINPROBLEMTYPE" val="ProblemTypeMarker"/>
</p:tagLst>
</file>

<file path=ppt/tags/tag82.xml><?xml version="1.0" encoding="utf-8"?>
<p:tagLst xmlns:p="http://schemas.openxmlformats.org/presentationml/2006/main">
  <p:tag name="RAINPROBLEMTYPE" val="ProblemTypeMarker"/>
</p:tagLst>
</file>

<file path=ppt/tags/tag83.xml><?xml version="1.0" encoding="utf-8"?>
<p:tagLst xmlns:p="http://schemas.openxmlformats.org/presentationml/2006/main">
  <p:tag name="RAINPROBLEM" val="ProblemSetting"/>
  <p:tag name="RAINPROBLEMTYPE" val="MultipleChoice"/>
</p:tagLst>
</file>

<file path=ppt/tags/tag84.xml><?xml version="1.0" encoding="utf-8"?>
<p:tagLst xmlns:p="http://schemas.openxmlformats.org/presentationml/2006/main">
  <p:tag name="RAINPROBLEM" val="MultipleChoice"/>
  <p:tag name="PROBLEMSCORE" val="1.0"/>
</p:tagLst>
</file>

<file path=ppt/tags/tag85.xml><?xml version="1.0" encoding="utf-8"?>
<p:tagLst xmlns:p="http://schemas.openxmlformats.org/presentationml/2006/main">
  <p:tag name="KSO_WM_TEMPLATE_CATEGORY" val="custom"/>
  <p:tag name="KSO_WM_TEMPLATE_INDEX" val="20185041"/>
</p:tagLst>
</file>

<file path=ppt/tags/tag86.xml><?xml version="1.0" encoding="utf-8"?>
<p:tagLst xmlns:p="http://schemas.openxmlformats.org/presentationml/2006/main">
  <p:tag name="KSO_WM_TEMPLATE_CATEGORY" val="custom"/>
  <p:tag name="KSO_WM_TEMPLATE_INDEX" val="20185041"/>
</p:tagLst>
</file>

<file path=ppt/tags/tag87.xml><?xml version="1.0" encoding="utf-8"?>
<p:tagLst xmlns:p="http://schemas.openxmlformats.org/presentationml/2006/main">
  <p:tag name="KSO_WM_TEMPLATE_CATEGORY" val="custom"/>
  <p:tag name="KSO_WM_TEMPLATE_INDEX" val="20185041"/>
</p:tagLst>
</file>

<file path=ppt/tags/tag88.xml><?xml version="1.0" encoding="utf-8"?>
<p:tagLst xmlns:p="http://schemas.openxmlformats.org/presentationml/2006/main">
  <p:tag name="KSO_WM_TEMPLATE_CATEGORY" val="custom"/>
  <p:tag name="KSO_WM_TEMPLATE_INDEX" val="20185041"/>
</p:tagLst>
</file>

<file path=ppt/tags/tag89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0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1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2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3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4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5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6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7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8.xml><?xml version="1.0" encoding="utf-8"?>
<p:tagLst xmlns:p="http://schemas.openxmlformats.org/presentationml/2006/main">
  <p:tag name="KSO_WM_TEMPLATE_CATEGORY" val="custom"/>
  <p:tag name="KSO_WM_TEMPLATE_INDEX" val="20185041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5041"/>
</p:tagLst>
</file>

<file path=ppt/theme/theme1.xml><?xml version="1.0" encoding="utf-8"?>
<a:theme xmlns:a="http://schemas.openxmlformats.org/drawingml/2006/main" name="1_Office 主题​​">
  <a:themeElements>
    <a:clrScheme name="自定义 388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0068B2"/>
      </a:accent1>
      <a:accent2>
        <a:srgbClr val="16AAB8"/>
      </a:accent2>
      <a:accent3>
        <a:srgbClr val="05AFE3"/>
      </a:accent3>
      <a:accent4>
        <a:srgbClr val="0083DA"/>
      </a:accent4>
      <a:accent5>
        <a:srgbClr val="FFFFFF"/>
      </a:accent5>
      <a:accent6>
        <a:srgbClr val="196090"/>
      </a:accent6>
      <a:hlink>
        <a:srgbClr val="0068B2"/>
      </a:hlink>
      <a:folHlink>
        <a:srgbClr val="BFBFBF"/>
      </a:folHlink>
    </a:clrScheme>
    <a:fontScheme name="asdxy1j4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2868</Words>
  <Application>WPS 演示</Application>
  <PresentationFormat>全屏显示(16:9)</PresentationFormat>
  <Paragraphs>463</Paragraphs>
  <Slides>29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2" baseType="lpstr">
      <vt:lpstr>Arial</vt:lpstr>
      <vt:lpstr>宋体</vt:lpstr>
      <vt:lpstr>Wingdings</vt:lpstr>
      <vt:lpstr>Helvetica</vt:lpstr>
      <vt:lpstr>Wingdings</vt:lpstr>
      <vt:lpstr>Times New Roman</vt:lpstr>
      <vt:lpstr>黑体</vt:lpstr>
      <vt:lpstr>微软雅黑</vt:lpstr>
      <vt:lpstr>Arial Unicode MS</vt:lpstr>
      <vt:lpstr>Calibri</vt:lpstr>
      <vt:lpstr>楷体</vt:lpstr>
      <vt:lpstr>Wingdings 2</vt:lpstr>
      <vt:lpstr>1_Office 主题​​</vt:lpstr>
      <vt:lpstr>第二章  账户与复式记账</vt:lpstr>
      <vt:lpstr>本章内容</vt:lpstr>
      <vt:lpstr>第三节  会计等式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利润随收入的增减发生同向变化 随费用的增减发生相反方向变化。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练习题 某公司2018年10月30日资产负债表显示企业资产总计375 000元，负债112 000元，该公司2018年11月发生如下经济业务：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酒店基础会计</dc:title>
  <dc:creator>Administrator</dc:creator>
  <cp:lastModifiedBy>江麓</cp:lastModifiedBy>
  <cp:revision>211</cp:revision>
  <dcterms:created xsi:type="dcterms:W3CDTF">2016-02-28T07:11:00Z</dcterms:created>
  <dcterms:modified xsi:type="dcterms:W3CDTF">2020-03-12T06:52:15Z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