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33"/>
  </p:handoutMasterIdLst>
  <p:sldIdLst>
    <p:sldId id="679" r:id="rId3"/>
    <p:sldId id="1115" r:id="rId5"/>
    <p:sldId id="339" r:id="rId6"/>
    <p:sldId id="1089" r:id="rId7"/>
    <p:sldId id="1087" r:id="rId8"/>
    <p:sldId id="1090" r:id="rId9"/>
    <p:sldId id="1088" r:id="rId10"/>
    <p:sldId id="1091" r:id="rId11"/>
    <p:sldId id="1092" r:id="rId12"/>
    <p:sldId id="340" r:id="rId13"/>
    <p:sldId id="1093" r:id="rId14"/>
    <p:sldId id="1097" r:id="rId15"/>
    <p:sldId id="1095" r:id="rId16"/>
    <p:sldId id="1094" r:id="rId17"/>
    <p:sldId id="341" r:id="rId18"/>
    <p:sldId id="1098" r:id="rId19"/>
    <p:sldId id="1101" r:id="rId20"/>
    <p:sldId id="1102" r:id="rId21"/>
    <p:sldId id="1099" r:id="rId22"/>
    <p:sldId id="1104" r:id="rId23"/>
    <p:sldId id="1103" r:id="rId24"/>
    <p:sldId id="342" r:id="rId25"/>
    <p:sldId id="599" r:id="rId26"/>
    <p:sldId id="600" r:id="rId27"/>
    <p:sldId id="601" r:id="rId28"/>
    <p:sldId id="602" r:id="rId29"/>
    <p:sldId id="604" r:id="rId30"/>
    <p:sldId id="603" r:id="rId31"/>
    <p:sldId id="597" r:id="rId32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318" y="-102"/>
      </p:cViewPr>
      <p:guideLst>
        <p:guide orient="horz" pos="175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6" Type="http://schemas.openxmlformats.org/officeDocument/2006/relationships/tableStyles" Target="tableStyles.xml"/><Relationship Id="rId35" Type="http://schemas.openxmlformats.org/officeDocument/2006/relationships/viewProps" Target="viewProps.xml"/><Relationship Id="rId34" Type="http://schemas.openxmlformats.org/officeDocument/2006/relationships/presProps" Target="presProps.xml"/><Relationship Id="rId33" Type="http://schemas.openxmlformats.org/officeDocument/2006/relationships/handoutMaster" Target="handoutMasters/handoutMaster1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6280" y="1143000"/>
            <a:ext cx="548544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248" y="963164"/>
            <a:ext cx="4825752" cy="3217168"/>
          </a:xfrm>
          <a:prstGeom prst="rect">
            <a:avLst/>
          </a:prstGeom>
        </p:spPr>
      </p:pic>
      <p:sp>
        <p:nvSpPr>
          <p:cNvPr id="8" name="矩形"/>
          <p:cNvSpPr/>
          <p:nvPr/>
        </p:nvSpPr>
        <p:spPr>
          <a:xfrm>
            <a:off x="0" y="1823520"/>
            <a:ext cx="5464041" cy="1496456"/>
          </a:xfrm>
          <a:prstGeom prst="rect">
            <a:avLst/>
          </a:prstGeom>
          <a:solidFill>
            <a:schemeClr val="accent6">
              <a:alpha val="70000"/>
            </a:schemeClr>
          </a:solidFill>
          <a:ln w="12700" cap="flat">
            <a:noFill/>
            <a:miter lim="400000"/>
          </a:ln>
          <a:effectLst/>
        </p:spPr>
        <p:txBody>
          <a:bodyPr wrap="square" lIns="34289" tIns="34289" rIns="34289" bIns="34289" numCol="1" anchor="ctr">
            <a:noAutofit/>
          </a:bodyPr>
          <a:lstStyle/>
          <a:p>
            <a:pPr defTabSz="913765">
              <a:lnSpc>
                <a:spcPct val="120000"/>
              </a:lnSpc>
              <a:defRPr sz="1800" b="0">
                <a:latin typeface="Helvetica"/>
                <a:ea typeface="Helvetica"/>
                <a:cs typeface="Helvetica"/>
                <a:sym typeface="Helvetica"/>
              </a:defRPr>
            </a:pPr>
            <a:endParaRPr sz="95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02871" y="1855051"/>
            <a:ext cx="5351531" cy="896031"/>
          </a:xfrm>
        </p:spPr>
        <p:txBody>
          <a:bodyPr anchor="b">
            <a:normAutofit/>
          </a:bodyPr>
          <a:lstStyle>
            <a:lvl1pPr algn="ctr">
              <a:defRPr sz="4050">
                <a:solidFill>
                  <a:schemeClr val="bg1"/>
                </a:solidFill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2871" y="2760451"/>
            <a:ext cx="5351531" cy="512230"/>
          </a:xfrm>
        </p:spPr>
        <p:txBody>
          <a:bodyPr anchor="t">
            <a:normAutofit/>
          </a:bodyPr>
          <a:lstStyle>
            <a:lvl1pPr marL="0" indent="0" algn="ctr">
              <a:buNone/>
              <a:defRPr sz="15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628650" y="413657"/>
            <a:ext cx="7886700" cy="416922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"/>
          <p:cNvSpPr/>
          <p:nvPr/>
        </p:nvSpPr>
        <p:spPr>
          <a:xfrm>
            <a:off x="0" y="1823520"/>
            <a:ext cx="9144000" cy="1496456"/>
          </a:xfrm>
          <a:prstGeom prst="rect">
            <a:avLst/>
          </a:prstGeom>
          <a:solidFill>
            <a:schemeClr val="accent6">
              <a:alpha val="70000"/>
            </a:schemeClr>
          </a:solidFill>
          <a:ln w="12700" cap="flat">
            <a:noFill/>
            <a:miter lim="400000"/>
          </a:ln>
          <a:effectLst/>
        </p:spPr>
        <p:txBody>
          <a:bodyPr wrap="square" lIns="34289" tIns="34289" rIns="34289" bIns="34289" numCol="1" anchor="ctr">
            <a:noAutofit/>
          </a:bodyPr>
          <a:lstStyle/>
          <a:p>
            <a:pPr defTabSz="913765">
              <a:lnSpc>
                <a:spcPct val="120000"/>
              </a:lnSpc>
              <a:defRPr sz="1800" b="0">
                <a:latin typeface="Helvetica"/>
                <a:ea typeface="Helvetica"/>
                <a:cs typeface="Helvetica"/>
                <a:sym typeface="Helvetica"/>
              </a:defRPr>
            </a:pPr>
            <a:endParaRPr sz="95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8" name="正方形"/>
          <p:cNvSpPr/>
          <p:nvPr/>
        </p:nvSpPr>
        <p:spPr>
          <a:xfrm rot="2700000">
            <a:off x="3777531" y="1862267"/>
            <a:ext cx="1418965" cy="1418964"/>
          </a:xfrm>
          <a:prstGeom prst="rect">
            <a:avLst/>
          </a:prstGeom>
          <a:solidFill>
            <a:schemeClr val="accent6"/>
          </a:solidFill>
          <a:ln w="38100" cap="flat">
            <a:solidFill>
              <a:schemeClr val="accent5"/>
            </a:solidFill>
            <a:miter lim="400000"/>
          </a:ln>
          <a:effectLst/>
        </p:spPr>
        <p:txBody>
          <a:bodyPr wrap="square" lIns="34289" tIns="34289" rIns="34289" bIns="34289" numCol="1" anchor="ctr">
            <a:noAutofit/>
          </a:bodyPr>
          <a:lstStyle/>
          <a:p>
            <a:pPr defTabSz="913765">
              <a:lnSpc>
                <a:spcPct val="120000"/>
              </a:lnSpc>
              <a:defRPr sz="1800" b="0">
                <a:latin typeface="Helvetica"/>
                <a:ea typeface="Helvetica"/>
                <a:cs typeface="Helvetica"/>
                <a:sym typeface="Helvetica"/>
              </a:defRPr>
            </a:pPr>
            <a:endParaRPr sz="950" dirty="0">
              <a:latin typeface="+mn-lt"/>
              <a:ea typeface="+mn-ea"/>
              <a:cs typeface="+mn-ea"/>
              <a:sym typeface="+mn-lt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4464" y="1815296"/>
            <a:ext cx="560414" cy="56041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3623464" y="2383934"/>
            <a:ext cx="1722414" cy="560414"/>
          </a:xfrm>
        </p:spPr>
        <p:txBody>
          <a:bodyPr anchor="ctr">
            <a:norm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1" y="1308721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1" y="1961707"/>
            <a:ext cx="3868340" cy="268054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308721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1961707"/>
            <a:ext cx="3887391" cy="268054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3165"/>
            <a:ext cx="4825752" cy="3217168"/>
          </a:xfrm>
          <a:prstGeom prst="rect">
            <a:avLst/>
          </a:prstGeom>
        </p:spPr>
      </p:pic>
      <p:sp>
        <p:nvSpPr>
          <p:cNvPr id="7" name="矩形"/>
          <p:cNvSpPr/>
          <p:nvPr/>
        </p:nvSpPr>
        <p:spPr>
          <a:xfrm>
            <a:off x="3679959" y="1823522"/>
            <a:ext cx="5464041" cy="1496456"/>
          </a:xfrm>
          <a:prstGeom prst="rect">
            <a:avLst/>
          </a:prstGeom>
          <a:solidFill>
            <a:schemeClr val="accent6">
              <a:alpha val="70000"/>
            </a:schemeClr>
          </a:solidFill>
          <a:ln w="12700" cap="flat">
            <a:noFill/>
            <a:miter lim="400000"/>
          </a:ln>
          <a:effectLst/>
        </p:spPr>
        <p:txBody>
          <a:bodyPr wrap="square" lIns="34289" tIns="34289" rIns="34289" bIns="34289" numCol="1" anchor="ctr">
            <a:noAutofit/>
          </a:bodyPr>
          <a:lstStyle/>
          <a:p>
            <a:pPr defTabSz="913765">
              <a:lnSpc>
                <a:spcPct val="120000"/>
              </a:lnSpc>
              <a:defRPr sz="1800" b="0">
                <a:latin typeface="Helvetica"/>
                <a:ea typeface="Helvetica"/>
                <a:cs typeface="Helvetica"/>
                <a:sym typeface="Helvetica"/>
              </a:defRPr>
            </a:pPr>
            <a:endParaRPr sz="95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3679958" y="1823522"/>
            <a:ext cx="5361172" cy="1496456"/>
          </a:xfrm>
        </p:spPr>
        <p:txBody>
          <a:bodyPr>
            <a:noAutofit/>
          </a:bodyPr>
          <a:lstStyle>
            <a:lvl1pPr algn="ctr"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0" y="342900"/>
            <a:ext cx="3123900" cy="1200150"/>
          </a:xfrm>
        </p:spPr>
        <p:txBody>
          <a:bodyPr anchor="t" anchorCtr="0">
            <a:normAutofit/>
          </a:bodyPr>
          <a:lstStyle>
            <a:lvl1pPr>
              <a:defRPr sz="27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3888000" y="342900"/>
            <a:ext cx="4627800" cy="40527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0" y="1543050"/>
            <a:ext cx="3123900" cy="2858691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368363" y="273844"/>
            <a:ext cx="1146987" cy="4358879"/>
          </a:xfrm>
        </p:spPr>
        <p:txBody>
          <a:bodyPr vert="eaVert">
            <a:normAutofit/>
          </a:bodyPr>
          <a:lstStyle>
            <a:lvl1pPr>
              <a:defRPr sz="27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6659969" cy="4358879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tags" Target="../tags/tag3.xml"/><Relationship Id="rId12" Type="http://schemas.openxmlformats.org/officeDocument/2006/relationships/tags" Target="../tags/tag2.xml"/><Relationship Id="rId11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1"/>
            </p:custDataLst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2"/>
            </p:custDataLst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lnSpc>
                <a:spcPct val="120000"/>
              </a:lnSpc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lnSpc>
                <a:spcPct val="120000"/>
              </a:lnSpc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lnSpc>
                <a:spcPct val="120000"/>
              </a:lnSpc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KSO_TEMPLATE" hidden="1"/>
          <p:cNvSpPr/>
          <p:nvPr>
            <p:custDataLst>
              <p:tags r:id="rId1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685800" rtl="0" eaLnBrk="1" latinLnBrk="0" hangingPunct="1">
        <a:lnSpc>
          <a:spcPct val="1200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tags" Target="../tags/tag25.xml"/><Relationship Id="rId8" Type="http://schemas.openxmlformats.org/officeDocument/2006/relationships/tags" Target="../tags/tag24.xml"/><Relationship Id="rId7" Type="http://schemas.openxmlformats.org/officeDocument/2006/relationships/tags" Target="../tags/tag23.xml"/><Relationship Id="rId6" Type="http://schemas.openxmlformats.org/officeDocument/2006/relationships/tags" Target="../tags/tag22.xml"/><Relationship Id="rId5" Type="http://schemas.openxmlformats.org/officeDocument/2006/relationships/tags" Target="../tags/tag21.xml"/><Relationship Id="rId4" Type="http://schemas.openxmlformats.org/officeDocument/2006/relationships/tags" Target="../tags/tag20.xml"/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9" Type="http://schemas.openxmlformats.org/officeDocument/2006/relationships/slideLayout" Target="../slideLayouts/slideLayout7.xml"/><Relationship Id="rId18" Type="http://schemas.openxmlformats.org/officeDocument/2006/relationships/tags" Target="../tags/tag33.xml"/><Relationship Id="rId17" Type="http://schemas.openxmlformats.org/officeDocument/2006/relationships/image" Target="../media/image3.png"/><Relationship Id="rId16" Type="http://schemas.openxmlformats.org/officeDocument/2006/relationships/tags" Target="../tags/tag32.xml"/><Relationship Id="rId15" Type="http://schemas.openxmlformats.org/officeDocument/2006/relationships/tags" Target="../tags/tag31.xml"/><Relationship Id="rId14" Type="http://schemas.openxmlformats.org/officeDocument/2006/relationships/tags" Target="../tags/tag30.xml"/><Relationship Id="rId13" Type="http://schemas.openxmlformats.org/officeDocument/2006/relationships/tags" Target="../tags/tag29.xml"/><Relationship Id="rId12" Type="http://schemas.openxmlformats.org/officeDocument/2006/relationships/tags" Target="../tags/tag28.xml"/><Relationship Id="rId11" Type="http://schemas.openxmlformats.org/officeDocument/2006/relationships/tags" Target="../tags/tag27.xml"/><Relationship Id="rId10" Type="http://schemas.openxmlformats.org/officeDocument/2006/relationships/tags" Target="../tags/tag26.xml"/><Relationship Id="rId1" Type="http://schemas.openxmlformats.org/officeDocument/2006/relationships/tags" Target="../tags/tag17.xml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tags" Target="../tags/tag42.xml"/><Relationship Id="rId8" Type="http://schemas.openxmlformats.org/officeDocument/2006/relationships/tags" Target="../tags/tag41.xml"/><Relationship Id="rId7" Type="http://schemas.openxmlformats.org/officeDocument/2006/relationships/tags" Target="../tags/tag40.xml"/><Relationship Id="rId6" Type="http://schemas.openxmlformats.org/officeDocument/2006/relationships/tags" Target="../tags/tag39.xml"/><Relationship Id="rId5" Type="http://schemas.openxmlformats.org/officeDocument/2006/relationships/tags" Target="../tags/tag38.xml"/><Relationship Id="rId4" Type="http://schemas.openxmlformats.org/officeDocument/2006/relationships/tags" Target="../tags/tag37.xml"/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9" Type="http://schemas.openxmlformats.org/officeDocument/2006/relationships/slideLayout" Target="../slideLayouts/slideLayout7.xml"/><Relationship Id="rId18" Type="http://schemas.openxmlformats.org/officeDocument/2006/relationships/tags" Target="../tags/tag50.xml"/><Relationship Id="rId17" Type="http://schemas.openxmlformats.org/officeDocument/2006/relationships/image" Target="../media/image3.png"/><Relationship Id="rId16" Type="http://schemas.openxmlformats.org/officeDocument/2006/relationships/tags" Target="../tags/tag49.xml"/><Relationship Id="rId15" Type="http://schemas.openxmlformats.org/officeDocument/2006/relationships/tags" Target="../tags/tag48.xml"/><Relationship Id="rId14" Type="http://schemas.openxmlformats.org/officeDocument/2006/relationships/tags" Target="../tags/tag47.xml"/><Relationship Id="rId13" Type="http://schemas.openxmlformats.org/officeDocument/2006/relationships/tags" Target="../tags/tag46.xml"/><Relationship Id="rId12" Type="http://schemas.openxmlformats.org/officeDocument/2006/relationships/tags" Target="../tags/tag45.xml"/><Relationship Id="rId11" Type="http://schemas.openxmlformats.org/officeDocument/2006/relationships/tags" Target="../tags/tag44.xml"/><Relationship Id="rId10" Type="http://schemas.openxmlformats.org/officeDocument/2006/relationships/tags" Target="../tags/tag43.xml"/><Relationship Id="rId1" Type="http://schemas.openxmlformats.org/officeDocument/2006/relationships/tags" Target="../tags/tag34.xml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tags" Target="../tags/tag59.xml"/><Relationship Id="rId8" Type="http://schemas.openxmlformats.org/officeDocument/2006/relationships/tags" Target="../tags/tag58.xml"/><Relationship Id="rId7" Type="http://schemas.openxmlformats.org/officeDocument/2006/relationships/tags" Target="../tags/tag57.xml"/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9" Type="http://schemas.openxmlformats.org/officeDocument/2006/relationships/slideLayout" Target="../slideLayouts/slideLayout7.xml"/><Relationship Id="rId18" Type="http://schemas.openxmlformats.org/officeDocument/2006/relationships/tags" Target="../tags/tag67.xml"/><Relationship Id="rId17" Type="http://schemas.openxmlformats.org/officeDocument/2006/relationships/image" Target="../media/image3.png"/><Relationship Id="rId16" Type="http://schemas.openxmlformats.org/officeDocument/2006/relationships/tags" Target="../tags/tag66.xml"/><Relationship Id="rId15" Type="http://schemas.openxmlformats.org/officeDocument/2006/relationships/tags" Target="../tags/tag65.xml"/><Relationship Id="rId14" Type="http://schemas.openxmlformats.org/officeDocument/2006/relationships/tags" Target="../tags/tag64.xml"/><Relationship Id="rId13" Type="http://schemas.openxmlformats.org/officeDocument/2006/relationships/tags" Target="../tags/tag63.xml"/><Relationship Id="rId12" Type="http://schemas.openxmlformats.org/officeDocument/2006/relationships/tags" Target="../tags/tag62.xml"/><Relationship Id="rId11" Type="http://schemas.openxmlformats.org/officeDocument/2006/relationships/tags" Target="../tags/tag61.xml"/><Relationship Id="rId10" Type="http://schemas.openxmlformats.org/officeDocument/2006/relationships/tags" Target="../tags/tag60.xml"/><Relationship Id="rId1" Type="http://schemas.openxmlformats.org/officeDocument/2006/relationships/tags" Target="../tags/tag51.xml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tags" Target="../tags/tag76.xml"/><Relationship Id="rId8" Type="http://schemas.openxmlformats.org/officeDocument/2006/relationships/tags" Target="../tags/tag75.xml"/><Relationship Id="rId7" Type="http://schemas.openxmlformats.org/officeDocument/2006/relationships/tags" Target="../tags/tag74.xml"/><Relationship Id="rId6" Type="http://schemas.openxmlformats.org/officeDocument/2006/relationships/tags" Target="../tags/tag73.xml"/><Relationship Id="rId5" Type="http://schemas.openxmlformats.org/officeDocument/2006/relationships/tags" Target="../tags/tag72.xml"/><Relationship Id="rId4" Type="http://schemas.openxmlformats.org/officeDocument/2006/relationships/tags" Target="../tags/tag71.xml"/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9" Type="http://schemas.openxmlformats.org/officeDocument/2006/relationships/slideLayout" Target="../slideLayouts/slideLayout7.xml"/><Relationship Id="rId18" Type="http://schemas.openxmlformats.org/officeDocument/2006/relationships/tags" Target="../tags/tag84.xml"/><Relationship Id="rId17" Type="http://schemas.openxmlformats.org/officeDocument/2006/relationships/image" Target="../media/image3.png"/><Relationship Id="rId16" Type="http://schemas.openxmlformats.org/officeDocument/2006/relationships/tags" Target="../tags/tag83.xml"/><Relationship Id="rId15" Type="http://schemas.openxmlformats.org/officeDocument/2006/relationships/tags" Target="../tags/tag82.xml"/><Relationship Id="rId14" Type="http://schemas.openxmlformats.org/officeDocument/2006/relationships/tags" Target="../tags/tag81.xml"/><Relationship Id="rId13" Type="http://schemas.openxmlformats.org/officeDocument/2006/relationships/tags" Target="../tags/tag80.xml"/><Relationship Id="rId12" Type="http://schemas.openxmlformats.org/officeDocument/2006/relationships/tags" Target="../tags/tag79.xml"/><Relationship Id="rId11" Type="http://schemas.openxmlformats.org/officeDocument/2006/relationships/tags" Target="../tags/tag78.xml"/><Relationship Id="rId10" Type="http://schemas.openxmlformats.org/officeDocument/2006/relationships/tags" Target="../tags/tag77.xml"/><Relationship Id="rId1" Type="http://schemas.openxmlformats.org/officeDocument/2006/relationships/tags" Target="../tags/tag6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5.xml"/><Relationship Id="rId1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9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>
                <a:sym typeface="+mn-ea"/>
              </a:rPr>
              <a:t>第二章  账户与复式记账</a:t>
            </a:r>
            <a:endParaRPr lang="zh-CN" altLang="en-US">
              <a:sym typeface="+mn-lt"/>
            </a:endParaRPr>
          </a:p>
        </p:txBody>
      </p:sp>
      <p:sp>
        <p:nvSpPr>
          <p:cNvPr id="2" name="副标题 1"/>
          <p:cNvSpPr/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</p:spTree>
    <p:custDataLst>
      <p:tags r:id="rId2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670556" y="435729"/>
            <a:ext cx="4744036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zh-CN" altLang="en-US" sz="2400" b="1" dirty="0">
                <a:latin typeface="宋体" panose="02010600030101010101" pitchFamily="2" charset="-122"/>
              </a:rPr>
              <a:t>资产 </a:t>
            </a:r>
            <a:r>
              <a:rPr lang="en-US" altLang="zh-CN" sz="2400" b="1" dirty="0">
                <a:latin typeface="宋体" panose="02010600030101010101" pitchFamily="2" charset="-122"/>
              </a:rPr>
              <a:t>＝</a:t>
            </a:r>
            <a:r>
              <a:rPr lang="zh-CN" altLang="en-US" sz="2400" b="1" dirty="0">
                <a:latin typeface="宋体" panose="02010600030101010101" pitchFamily="2" charset="-122"/>
              </a:rPr>
              <a:t> 负债 </a:t>
            </a:r>
            <a:r>
              <a:rPr lang="en-US" altLang="zh-CN" sz="2400" b="1" dirty="0">
                <a:latin typeface="宋体" panose="02010600030101010101" pitchFamily="2" charset="-122"/>
              </a:rPr>
              <a:t>+</a:t>
            </a:r>
            <a:r>
              <a:rPr lang="zh-CN" altLang="en-US" sz="2400" b="1" dirty="0">
                <a:latin typeface="宋体" panose="02010600030101010101" pitchFamily="2" charset="-122"/>
              </a:rPr>
              <a:t> 所有者权益 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371205" y="1113725"/>
            <a:ext cx="6117479" cy="838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  <a:buClr>
                <a:srgbClr val="990099"/>
              </a:buClr>
              <a:buFont typeface="Wingdings" panose="05000000000000000000" pitchFamily="2" charset="2"/>
              <a:buChar char="Ø"/>
            </a:pPr>
            <a:r>
              <a:rPr lang="zh-CN" altLang="zh-CN" sz="1350" b="1" dirty="0">
                <a:solidFill>
                  <a:schemeClr val="tx2"/>
                </a:solidFill>
                <a:latin typeface="宋体" panose="02010600030101010101" pitchFamily="2" charset="-122"/>
              </a:rPr>
              <a:t> 体现了企业资金的两个侧面：资金存在形态与资金来源渠道</a:t>
            </a:r>
            <a:endParaRPr lang="zh-CN" altLang="zh-CN" sz="1350" b="1" dirty="0">
              <a:solidFill>
                <a:schemeClr val="tx2"/>
              </a:solidFill>
              <a:latin typeface="宋体" panose="02010600030101010101" pitchFamily="2" charset="-122"/>
            </a:endParaRPr>
          </a:p>
          <a:p>
            <a:pPr>
              <a:spcBef>
                <a:spcPct val="30000"/>
              </a:spcBef>
              <a:buClr>
                <a:srgbClr val="990099"/>
              </a:buClr>
              <a:buFont typeface="Wingdings" panose="05000000000000000000" pitchFamily="2" charset="2"/>
              <a:buChar char="Ø"/>
            </a:pPr>
            <a:r>
              <a:rPr lang="zh-CN" altLang="zh-CN" sz="1350" b="1" dirty="0">
                <a:solidFill>
                  <a:schemeClr val="tx2"/>
                </a:solidFill>
                <a:latin typeface="宋体" panose="02010600030101010101" pitchFamily="2" charset="-122"/>
              </a:rPr>
              <a:t> 在以货币计量时，会计等式双方数额相等</a:t>
            </a:r>
            <a:endParaRPr lang="zh-CN" altLang="zh-CN" sz="1350" b="1" dirty="0">
              <a:solidFill>
                <a:schemeClr val="tx2"/>
              </a:solidFill>
              <a:latin typeface="宋体" panose="02010600030101010101" pitchFamily="2" charset="-122"/>
            </a:endParaRPr>
          </a:p>
          <a:p>
            <a:pPr>
              <a:spcBef>
                <a:spcPct val="30000"/>
              </a:spcBef>
              <a:buClr>
                <a:srgbClr val="990099"/>
              </a:buClr>
              <a:buFont typeface="Wingdings" panose="05000000000000000000" pitchFamily="2" charset="2"/>
              <a:buChar char="Ø"/>
            </a:pPr>
            <a:r>
              <a:rPr lang="zh-CN" altLang="zh-CN" sz="1350" b="1" dirty="0">
                <a:solidFill>
                  <a:schemeClr val="tx2"/>
                </a:solidFill>
                <a:latin typeface="宋体" panose="02010600030101010101" pitchFamily="2" charset="-122"/>
              </a:rPr>
              <a:t> 资产会随负债、所有者权益增减而增减</a:t>
            </a:r>
            <a:endParaRPr lang="zh-CN" altLang="zh-CN" sz="1350" b="1" dirty="0">
              <a:solidFill>
                <a:schemeClr val="tx2"/>
              </a:solidFill>
              <a:latin typeface="宋体" panose="02010600030101010101" pitchFamily="2" charset="-122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718408" y="2061430"/>
            <a:ext cx="4744036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zh-CN" altLang="en-US" b="1" dirty="0">
                <a:latin typeface="宋体" panose="02010600030101010101" pitchFamily="2" charset="-122"/>
              </a:rPr>
              <a:t>资产 </a:t>
            </a:r>
            <a:r>
              <a:rPr lang="en-US" altLang="zh-CN" b="1" dirty="0">
                <a:latin typeface="宋体" panose="02010600030101010101" pitchFamily="2" charset="-122"/>
              </a:rPr>
              <a:t>＝</a:t>
            </a:r>
            <a:r>
              <a:rPr lang="zh-CN" altLang="en-US" b="1" dirty="0">
                <a:latin typeface="宋体" panose="02010600030101010101" pitchFamily="2" charset="-122"/>
              </a:rPr>
              <a:t> </a:t>
            </a:r>
            <a:r>
              <a:rPr lang="zh-CN" altLang="en-US" b="1" dirty="0" smtClean="0">
                <a:latin typeface="宋体" panose="02010600030101010101" pitchFamily="2" charset="-122"/>
              </a:rPr>
              <a:t>    负债     </a:t>
            </a:r>
            <a:r>
              <a:rPr lang="en-US" altLang="zh-CN" b="1" dirty="0" smtClean="0">
                <a:latin typeface="宋体" panose="02010600030101010101" pitchFamily="2" charset="-122"/>
              </a:rPr>
              <a:t>+   </a:t>
            </a:r>
            <a:r>
              <a:rPr lang="zh-CN" altLang="en-US" b="1" dirty="0" smtClean="0">
                <a:latin typeface="宋体" panose="02010600030101010101" pitchFamily="2" charset="-122"/>
              </a:rPr>
              <a:t> </a:t>
            </a:r>
            <a:r>
              <a:rPr lang="zh-CN" altLang="en-US" b="1" dirty="0">
                <a:latin typeface="宋体" panose="02010600030101010101" pitchFamily="2" charset="-122"/>
              </a:rPr>
              <a:t>所有者权益 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670685" y="2613025"/>
            <a:ext cx="45294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dirty="0" smtClean="0">
                <a:sym typeface="+mn-ea"/>
              </a:rPr>
              <a:t>负债或所有者权益的减少会引起资产的减少</a:t>
            </a:r>
            <a:endParaRPr lang="zh-CN" altLang="en-US" dirty="0" smtClean="0">
              <a:sym typeface="+mn-ea"/>
            </a:endParaRPr>
          </a:p>
          <a:p>
            <a:r>
              <a:rPr lang="zh-CN" altLang="en-US" dirty="0" smtClean="0">
                <a:sym typeface="+mn-ea"/>
              </a:rPr>
              <a:t>负债或所有者权益的增加会引起资产的增加</a:t>
            </a:r>
            <a:endParaRPr lang="zh-CN" altLang="en-US"/>
          </a:p>
        </p:txBody>
      </p:sp>
      <p:sp>
        <p:nvSpPr>
          <p:cNvPr id="5" name="圆角矩形 4"/>
          <p:cNvSpPr/>
          <p:nvPr/>
        </p:nvSpPr>
        <p:spPr>
          <a:xfrm>
            <a:off x="6462395" y="1779270"/>
            <a:ext cx="2304415" cy="158432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>
                <a:sym typeface="+mn-ea"/>
              </a:rPr>
              <a:t>等式两侧同向变动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914400" y="635000"/>
            <a:ext cx="7315200" cy="160718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en-US" altLang="zh-CN" sz="2600" smtClean="0">
                <a:ln>
                  <a:noFill/>
                </a:ln>
                <a:effectLst/>
                <a:latin typeface="楷体" panose="02010609060101010101" charset="-122"/>
                <a:ea typeface="楷体" panose="02010609060101010101" charset="-122"/>
                <a:sym typeface="+mn-ea"/>
              </a:rPr>
              <a:t>1.</a:t>
            </a:r>
            <a:r>
              <a:rPr lang="zh-CN" altLang="en-US" sz="2600" smtClean="0">
                <a:ln>
                  <a:noFill/>
                </a:ln>
                <a:effectLst/>
                <a:latin typeface="楷体" panose="02010609060101010101" charset="-122"/>
                <a:ea typeface="楷体" panose="02010609060101010101" charset="-122"/>
                <a:sym typeface="+mn-ea"/>
              </a:rPr>
              <a:t>下列现中关于一家企业的资产总额和权益总额说法正确的是（ ）</a:t>
            </a:r>
            <a:endParaRPr lang="zh-CN" altLang="en-US" sz="26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1828800" y="2089150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 smtClean="0">
                <a:ln>
                  <a:noFill/>
                </a:ln>
                <a:effectLst/>
                <a:latin typeface="楷体" panose="02010609060101010101" charset="-122"/>
                <a:ea typeface="楷体" panose="02010609060101010101" charset="-122"/>
                <a:sym typeface="+mn-ea"/>
              </a:rPr>
              <a:t>必然相等</a:t>
            </a:r>
            <a:endParaRPr lang="zh-CN" altLang="en-US" sz="26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828800" y="2732405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 smtClean="0">
                <a:ln>
                  <a:noFill/>
                </a:ln>
                <a:effectLst/>
                <a:latin typeface="楷体" panose="02010609060101010101" charset="-122"/>
                <a:ea typeface="楷体" panose="02010609060101010101" charset="-122"/>
                <a:sym typeface="+mn-ea"/>
              </a:rPr>
              <a:t>可能相等</a:t>
            </a:r>
            <a:endParaRPr lang="zh-CN" altLang="en-US" sz="26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文本框 7"/>
          <p:cNvSpPr txBox="1"/>
          <p:nvPr>
            <p:custDataLst>
              <p:tags r:id="rId4"/>
            </p:custDataLst>
          </p:nvPr>
        </p:nvSpPr>
        <p:spPr>
          <a:xfrm>
            <a:off x="1828800" y="3375025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 smtClean="0">
                <a:ln>
                  <a:noFill/>
                </a:ln>
                <a:effectLst/>
                <a:latin typeface="楷体" panose="02010609060101010101" charset="-122"/>
                <a:ea typeface="楷体" panose="02010609060101010101" charset="-122"/>
                <a:sym typeface="+mn-ea"/>
              </a:rPr>
              <a:t>不会相等</a:t>
            </a:r>
            <a:endParaRPr lang="zh-CN" altLang="en-US" sz="26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>
            <p:custDataLst>
              <p:tags r:id="rId5"/>
            </p:custDataLst>
          </p:nvPr>
        </p:nvSpPr>
        <p:spPr>
          <a:xfrm>
            <a:off x="1828800" y="4018280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 smtClean="0">
                <a:ln>
                  <a:noFill/>
                </a:ln>
                <a:effectLst/>
                <a:latin typeface="楷体" panose="02010609060101010101" charset="-122"/>
                <a:ea typeface="楷体" panose="02010609060101010101" charset="-122"/>
                <a:sym typeface="+mn-ea"/>
              </a:rPr>
              <a:t>只有在期末时相等</a:t>
            </a:r>
            <a:endParaRPr lang="zh-CN" altLang="en-US" sz="26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" name="椭圆 9"/>
          <p:cNvSpPr>
            <a:spLocks noChangeAspect="1"/>
          </p:cNvSpPr>
          <p:nvPr>
            <p:custDataLst>
              <p:tags r:id="rId6"/>
            </p:custDataLst>
          </p:nvPr>
        </p:nvSpPr>
        <p:spPr>
          <a:xfrm>
            <a:off x="1178560" y="2137410"/>
            <a:ext cx="385445" cy="386080"/>
          </a:xfrm>
          <a:prstGeom prst="ellipse">
            <a:avLst/>
          </a:prstGeom>
          <a:solidFill>
            <a:srgbClr val="00FF00"/>
          </a:solidFill>
          <a:ln w="254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A</a:t>
            </a:r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椭圆 10"/>
          <p:cNvSpPr>
            <a:spLocks noChangeAspect="1"/>
          </p:cNvSpPr>
          <p:nvPr>
            <p:custDataLst>
              <p:tags r:id="rId7"/>
            </p:custDataLst>
          </p:nvPr>
        </p:nvSpPr>
        <p:spPr>
          <a:xfrm>
            <a:off x="1178560" y="2780665"/>
            <a:ext cx="385445" cy="385445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" name="椭圆 11"/>
          <p:cNvSpPr>
            <a:spLocks noChangeAspect="1"/>
          </p:cNvSpPr>
          <p:nvPr>
            <p:custDataLst>
              <p:tags r:id="rId8"/>
            </p:custDataLst>
          </p:nvPr>
        </p:nvSpPr>
        <p:spPr>
          <a:xfrm>
            <a:off x="1178560" y="3423285"/>
            <a:ext cx="385445" cy="386080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椭圆 12"/>
          <p:cNvSpPr>
            <a:spLocks noChangeAspect="1"/>
          </p:cNvSpPr>
          <p:nvPr>
            <p:custDataLst>
              <p:tags r:id="rId9"/>
            </p:custDataLst>
          </p:nvPr>
        </p:nvSpPr>
        <p:spPr>
          <a:xfrm>
            <a:off x="1178560" y="4066540"/>
            <a:ext cx="385445" cy="385445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D</a:t>
            </a:r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" name="圆角矩形 13"/>
          <p:cNvSpPr/>
          <p:nvPr>
            <p:custDataLst>
              <p:tags r:id="rId10"/>
            </p:custDataLst>
          </p:nvPr>
        </p:nvSpPr>
        <p:spPr>
          <a:xfrm>
            <a:off x="6686550" y="4660900"/>
            <a:ext cx="1156970" cy="308610"/>
          </a:xfrm>
          <a:prstGeom prst="roundRect">
            <a:avLst/>
          </a:prstGeom>
          <a:solidFill>
            <a:srgbClr val="808080"/>
          </a:solidFill>
          <a:ln w="381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提交</a:t>
            </a:r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19" name="组合 18"/>
          <p:cNvGrpSpPr/>
          <p:nvPr>
            <p:custDataLst>
              <p:tags r:id="rId11"/>
            </p:custDataLst>
          </p:nvPr>
        </p:nvGrpSpPr>
        <p:grpSpPr>
          <a:xfrm>
            <a:off x="0" y="0"/>
            <a:ext cx="9144000" cy="635000"/>
            <a:chOff x="0" y="0"/>
            <a:chExt cx="14400" cy="1000"/>
          </a:xfrm>
        </p:grpSpPr>
        <p:sp>
          <p:nvSpPr>
            <p:cNvPr id="15" name="TitleBackground"/>
            <p:cNvSpPr/>
            <p:nvPr>
              <p:custDataLst>
                <p:tags r:id="rId12"/>
              </p:custDataLst>
            </p:nvPr>
          </p:nvSpPr>
          <p:spPr>
            <a:xfrm>
              <a:off x="0" y="0"/>
              <a:ext cx="14400" cy="1000"/>
            </a:xfrm>
            <a:prstGeom prst="rect">
              <a:avLst/>
            </a:prstGeom>
            <a:solidFill>
              <a:srgbClr val="F6F7F8"/>
            </a:solidFill>
            <a:ln w="12700" cap="flat" cmpd="sng" algn="ctr">
              <a:noFill/>
              <a:prstDash val="solid"/>
              <a:miter lim="800000"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6" name="ColorBlock"/>
            <p:cNvSpPr/>
            <p:nvPr>
              <p:custDataLst>
                <p:tags r:id="rId13"/>
              </p:custDataLst>
            </p:nvPr>
          </p:nvSpPr>
          <p:spPr>
            <a:xfrm>
              <a:off x="0" y="0"/>
              <a:ext cx="300" cy="1000"/>
            </a:xfrm>
            <a:prstGeom prst="rect">
              <a:avLst/>
            </a:prstGeom>
            <a:solidFill>
              <a:srgbClr val="639EF4"/>
            </a:solidFill>
            <a:ln w="12700" cap="flat" cmpd="sng" algn="ctr">
              <a:noFill/>
              <a:prstDash val="solid"/>
              <a:miter lim="800000"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7" name="TypeText"/>
            <p:cNvSpPr txBox="1"/>
            <p:nvPr>
              <p:custDataLst>
                <p:tags r:id="rId14"/>
              </p:custDataLst>
            </p:nvPr>
          </p:nvSpPr>
          <p:spPr>
            <a:xfrm>
              <a:off x="400" y="0"/>
              <a:ext cx="3000" cy="100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p>
              <a:pPr lvl="0" algn="l">
                <a:buNone/>
              </a:pPr>
              <a:r>
                <a:rPr lang="zh-CN" altLang="en-US" sz="2600">
                  <a:solidFill>
                    <a:srgbClr val="0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单选题</a:t>
              </a:r>
              <a:endPara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8" name="TipText"/>
            <p:cNvSpPr txBox="1"/>
            <p:nvPr>
              <p:custDataLst>
                <p:tags r:id="rId15"/>
              </p:custDataLst>
            </p:nvPr>
          </p:nvSpPr>
          <p:spPr>
            <a:xfrm>
              <a:off x="2248" y="172"/>
              <a:ext cx="3600" cy="80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p>
              <a:pPr lvl="0" algn="l">
                <a:buNone/>
              </a:pPr>
              <a:r>
                <a:rPr lang="zh-CN" altLang="en-US" sz="2000">
                  <a:solidFill>
                    <a:srgbClr val="80808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1分</a:t>
              </a:r>
              <a:endParaRPr lang="zh-CN" altLang="en-US" sz="2000">
                <a:solidFill>
                  <a:srgbClr val="80808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pic>
        <p:nvPicPr>
          <p:cNvPr id="4" name="图片 3" descr="tmp9D00"/>
          <p:cNvPicPr>
            <a:picLocks noChangeAspect="1"/>
          </p:cNvPicPr>
          <p:nvPr>
            <p:custDataLst>
              <p:tags r:id="rId16"/>
            </p:custDataLst>
          </p:nvPr>
        </p:nvPicPr>
        <p:blipFill>
          <a:blip r:embed="rId17"/>
          <a:stretch>
            <a:fillRect/>
          </a:stretch>
        </p:blipFill>
        <p:spPr>
          <a:xfrm>
            <a:off x="7594600" y="63500"/>
            <a:ext cx="1422400" cy="508000"/>
          </a:xfrm>
          <a:prstGeom prst="rect">
            <a:avLst/>
          </a:prstGeom>
        </p:spPr>
      </p:pic>
    </p:spTree>
    <p:custDataLst>
      <p:tags r:id="rId18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914400" y="635000"/>
            <a:ext cx="7315200" cy="160718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en-US" altLang="zh-CN" sz="2600" smtClean="0">
                <a:ln>
                  <a:noFill/>
                </a:ln>
                <a:effectLst/>
                <a:latin typeface="楷体" panose="02010609060101010101" charset="-122"/>
                <a:ea typeface="楷体" panose="02010609060101010101" charset="-122"/>
                <a:sym typeface="+mn-ea"/>
              </a:rPr>
              <a:t>2.</a:t>
            </a:r>
            <a:r>
              <a:rPr lang="zh-CN" altLang="en-US" sz="2600" smtClean="0">
                <a:ln>
                  <a:noFill/>
                </a:ln>
                <a:effectLst/>
                <a:latin typeface="楷体" panose="02010609060101010101" charset="-122"/>
                <a:ea typeface="楷体" panose="02010609060101010101" charset="-122"/>
                <a:sym typeface="+mn-ea"/>
              </a:rPr>
              <a:t>下列现中关于一家企业的资产总额和所有者权益总额说法正确的是（ ）</a:t>
            </a:r>
            <a:endParaRPr lang="zh-CN" altLang="en-US" sz="26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1828800" y="2089150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 smtClean="0">
                <a:ln>
                  <a:noFill/>
                </a:ln>
                <a:effectLst/>
                <a:latin typeface="楷体" panose="02010609060101010101" charset="-122"/>
                <a:ea typeface="楷体" panose="02010609060101010101" charset="-122"/>
                <a:sym typeface="+mn-ea"/>
              </a:rPr>
              <a:t>必然相等</a:t>
            </a:r>
            <a:endParaRPr lang="zh-CN" altLang="en-US" sz="26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828800" y="2732405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 smtClean="0">
                <a:ln>
                  <a:noFill/>
                </a:ln>
                <a:effectLst/>
                <a:latin typeface="楷体" panose="02010609060101010101" charset="-122"/>
                <a:ea typeface="楷体" panose="02010609060101010101" charset="-122"/>
                <a:sym typeface="+mn-ea"/>
              </a:rPr>
              <a:t>可能相等</a:t>
            </a:r>
            <a:endParaRPr lang="zh-CN" altLang="en-US" sz="26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文本框 7"/>
          <p:cNvSpPr txBox="1"/>
          <p:nvPr>
            <p:custDataLst>
              <p:tags r:id="rId4"/>
            </p:custDataLst>
          </p:nvPr>
        </p:nvSpPr>
        <p:spPr>
          <a:xfrm>
            <a:off x="1828800" y="3375025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 smtClean="0">
                <a:ln>
                  <a:noFill/>
                </a:ln>
                <a:effectLst/>
                <a:latin typeface="楷体" panose="02010609060101010101" charset="-122"/>
                <a:ea typeface="楷体" panose="02010609060101010101" charset="-122"/>
                <a:sym typeface="+mn-ea"/>
              </a:rPr>
              <a:t>不会相等</a:t>
            </a:r>
            <a:endParaRPr lang="zh-CN" altLang="en-US" sz="26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>
            <p:custDataLst>
              <p:tags r:id="rId5"/>
            </p:custDataLst>
          </p:nvPr>
        </p:nvSpPr>
        <p:spPr>
          <a:xfrm>
            <a:off x="1828800" y="4018280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 smtClean="0">
                <a:ln>
                  <a:noFill/>
                </a:ln>
                <a:effectLst/>
                <a:latin typeface="楷体" panose="02010609060101010101" charset="-122"/>
                <a:ea typeface="楷体" panose="02010609060101010101" charset="-122"/>
                <a:sym typeface="+mn-ea"/>
              </a:rPr>
              <a:t>只有在期末时相等</a:t>
            </a:r>
            <a:endParaRPr lang="zh-CN" altLang="en-US" sz="26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" name="椭圆 9"/>
          <p:cNvSpPr>
            <a:spLocks noChangeAspect="1"/>
          </p:cNvSpPr>
          <p:nvPr>
            <p:custDataLst>
              <p:tags r:id="rId6"/>
            </p:custDataLst>
          </p:nvPr>
        </p:nvSpPr>
        <p:spPr>
          <a:xfrm>
            <a:off x="1178560" y="2137410"/>
            <a:ext cx="385445" cy="386080"/>
          </a:xfrm>
          <a:prstGeom prst="ellipse">
            <a:avLst/>
          </a:prstGeom>
          <a:solidFill>
            <a:srgbClr val="808080"/>
          </a:solidFill>
          <a:ln w="127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A</a:t>
            </a:r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椭圆 10"/>
          <p:cNvSpPr>
            <a:spLocks noChangeAspect="1"/>
          </p:cNvSpPr>
          <p:nvPr>
            <p:custDataLst>
              <p:tags r:id="rId7"/>
            </p:custDataLst>
          </p:nvPr>
        </p:nvSpPr>
        <p:spPr>
          <a:xfrm>
            <a:off x="1178560" y="2780665"/>
            <a:ext cx="385445" cy="385445"/>
          </a:xfrm>
          <a:prstGeom prst="ellipse">
            <a:avLst/>
          </a:prstGeom>
          <a:solidFill>
            <a:srgbClr val="00FF00"/>
          </a:solidFill>
          <a:ln w="254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" name="椭圆 11"/>
          <p:cNvSpPr>
            <a:spLocks noChangeAspect="1"/>
          </p:cNvSpPr>
          <p:nvPr>
            <p:custDataLst>
              <p:tags r:id="rId8"/>
            </p:custDataLst>
          </p:nvPr>
        </p:nvSpPr>
        <p:spPr>
          <a:xfrm>
            <a:off x="1178560" y="3423285"/>
            <a:ext cx="385445" cy="386080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椭圆 12"/>
          <p:cNvSpPr>
            <a:spLocks noChangeAspect="1"/>
          </p:cNvSpPr>
          <p:nvPr>
            <p:custDataLst>
              <p:tags r:id="rId9"/>
            </p:custDataLst>
          </p:nvPr>
        </p:nvSpPr>
        <p:spPr>
          <a:xfrm>
            <a:off x="1178560" y="4066540"/>
            <a:ext cx="385445" cy="385445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D</a:t>
            </a:r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" name="圆角矩形 13"/>
          <p:cNvSpPr/>
          <p:nvPr>
            <p:custDataLst>
              <p:tags r:id="rId10"/>
            </p:custDataLst>
          </p:nvPr>
        </p:nvSpPr>
        <p:spPr>
          <a:xfrm>
            <a:off x="6686550" y="4660900"/>
            <a:ext cx="1156970" cy="308610"/>
          </a:xfrm>
          <a:prstGeom prst="roundRect">
            <a:avLst/>
          </a:prstGeom>
          <a:solidFill>
            <a:srgbClr val="808080"/>
          </a:solidFill>
          <a:ln w="381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提交</a:t>
            </a:r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19" name="组合 18"/>
          <p:cNvGrpSpPr/>
          <p:nvPr>
            <p:custDataLst>
              <p:tags r:id="rId11"/>
            </p:custDataLst>
          </p:nvPr>
        </p:nvGrpSpPr>
        <p:grpSpPr>
          <a:xfrm>
            <a:off x="0" y="0"/>
            <a:ext cx="9144000" cy="635000"/>
            <a:chOff x="0" y="0"/>
            <a:chExt cx="14400" cy="1000"/>
          </a:xfrm>
        </p:grpSpPr>
        <p:sp>
          <p:nvSpPr>
            <p:cNvPr id="15" name="TitleBackground"/>
            <p:cNvSpPr/>
            <p:nvPr>
              <p:custDataLst>
                <p:tags r:id="rId12"/>
              </p:custDataLst>
            </p:nvPr>
          </p:nvSpPr>
          <p:spPr>
            <a:xfrm>
              <a:off x="0" y="0"/>
              <a:ext cx="14400" cy="1000"/>
            </a:xfrm>
            <a:prstGeom prst="rect">
              <a:avLst/>
            </a:prstGeom>
            <a:solidFill>
              <a:srgbClr val="F6F7F8"/>
            </a:solidFill>
            <a:ln w="12700" cap="flat" cmpd="sng" algn="ctr">
              <a:noFill/>
              <a:prstDash val="solid"/>
              <a:miter lim="800000"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6" name="ColorBlock"/>
            <p:cNvSpPr/>
            <p:nvPr>
              <p:custDataLst>
                <p:tags r:id="rId13"/>
              </p:custDataLst>
            </p:nvPr>
          </p:nvSpPr>
          <p:spPr>
            <a:xfrm>
              <a:off x="0" y="0"/>
              <a:ext cx="300" cy="1000"/>
            </a:xfrm>
            <a:prstGeom prst="rect">
              <a:avLst/>
            </a:prstGeom>
            <a:solidFill>
              <a:srgbClr val="639EF4"/>
            </a:solidFill>
            <a:ln w="12700" cap="flat" cmpd="sng" algn="ctr">
              <a:noFill/>
              <a:prstDash val="solid"/>
              <a:miter lim="800000"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7" name="TypeText"/>
            <p:cNvSpPr txBox="1"/>
            <p:nvPr>
              <p:custDataLst>
                <p:tags r:id="rId14"/>
              </p:custDataLst>
            </p:nvPr>
          </p:nvSpPr>
          <p:spPr>
            <a:xfrm>
              <a:off x="400" y="0"/>
              <a:ext cx="3000" cy="100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p>
              <a:pPr lvl="0" algn="l">
                <a:buNone/>
              </a:pPr>
              <a:r>
                <a:rPr lang="zh-CN" altLang="en-US" sz="2600">
                  <a:solidFill>
                    <a:srgbClr val="0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单选题</a:t>
              </a:r>
              <a:endPara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8" name="TipText"/>
            <p:cNvSpPr txBox="1"/>
            <p:nvPr>
              <p:custDataLst>
                <p:tags r:id="rId15"/>
              </p:custDataLst>
            </p:nvPr>
          </p:nvSpPr>
          <p:spPr>
            <a:xfrm>
              <a:off x="2248" y="172"/>
              <a:ext cx="3600" cy="80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p>
              <a:pPr lvl="0" algn="l">
                <a:buNone/>
              </a:pPr>
              <a:r>
                <a:rPr lang="zh-CN" altLang="en-US" sz="2000">
                  <a:solidFill>
                    <a:srgbClr val="80808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1分</a:t>
              </a:r>
              <a:endParaRPr lang="zh-CN" altLang="en-US" sz="2000">
                <a:solidFill>
                  <a:srgbClr val="80808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pic>
        <p:nvPicPr>
          <p:cNvPr id="4" name="图片 3" descr="tmp9D00"/>
          <p:cNvPicPr>
            <a:picLocks noChangeAspect="1"/>
          </p:cNvPicPr>
          <p:nvPr>
            <p:custDataLst>
              <p:tags r:id="rId16"/>
            </p:custDataLst>
          </p:nvPr>
        </p:nvPicPr>
        <p:blipFill>
          <a:blip r:embed="rId17"/>
          <a:stretch>
            <a:fillRect/>
          </a:stretch>
        </p:blipFill>
        <p:spPr>
          <a:xfrm>
            <a:off x="7594600" y="63500"/>
            <a:ext cx="1422400" cy="508000"/>
          </a:xfrm>
          <a:prstGeom prst="rect">
            <a:avLst/>
          </a:prstGeom>
        </p:spPr>
      </p:pic>
    </p:spTree>
    <p:custDataLst>
      <p:tags r:id="rId18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914400" y="635000"/>
            <a:ext cx="7315200" cy="160718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en-US" altLang="zh-CN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3.</a:t>
            </a:r>
            <a:r>
              <a: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所有者权益从数量上看，是（  ）</a:t>
            </a:r>
            <a:endParaRPr lang="en-US" altLang="zh-CN" sz="26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>
            <p:custDataLst>
              <p:tags r:id="rId2"/>
            </p:custDataLst>
          </p:nvPr>
        </p:nvSpPr>
        <p:spPr>
          <a:xfrm>
            <a:off x="1828800" y="2089150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流动资产减去流动负债的余额</a:t>
            </a:r>
            <a:endParaRPr lang="zh-CN" altLang="en-US" sz="26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3"/>
            </p:custDataLst>
          </p:nvPr>
        </p:nvSpPr>
        <p:spPr>
          <a:xfrm>
            <a:off x="1828800" y="2732405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长期资产减去长期负债的余额</a:t>
            </a:r>
            <a:endParaRPr lang="zh-CN" altLang="en-US" sz="26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4"/>
            </p:custDataLst>
          </p:nvPr>
        </p:nvSpPr>
        <p:spPr>
          <a:xfrm>
            <a:off x="1828800" y="3375025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全部资产减去流动负债的余额</a:t>
            </a:r>
            <a:endParaRPr lang="zh-CN" altLang="en-US" sz="26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5"/>
            </p:custDataLst>
          </p:nvPr>
        </p:nvSpPr>
        <p:spPr>
          <a:xfrm>
            <a:off x="1828800" y="4018280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全部资产减去全部负债的余额</a:t>
            </a:r>
            <a:endParaRPr lang="zh-CN" altLang="en-US" sz="26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椭圆 7"/>
          <p:cNvSpPr>
            <a:spLocks noChangeAspect="1"/>
          </p:cNvSpPr>
          <p:nvPr>
            <p:custDataLst>
              <p:tags r:id="rId6"/>
            </p:custDataLst>
          </p:nvPr>
        </p:nvSpPr>
        <p:spPr>
          <a:xfrm>
            <a:off x="1178560" y="2137410"/>
            <a:ext cx="385445" cy="386080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A</a:t>
            </a:r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椭圆 8"/>
          <p:cNvSpPr>
            <a:spLocks noChangeAspect="1"/>
          </p:cNvSpPr>
          <p:nvPr>
            <p:custDataLst>
              <p:tags r:id="rId7"/>
            </p:custDataLst>
          </p:nvPr>
        </p:nvSpPr>
        <p:spPr>
          <a:xfrm>
            <a:off x="1178560" y="2780665"/>
            <a:ext cx="385445" cy="385445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" name="椭圆 9"/>
          <p:cNvSpPr>
            <a:spLocks noChangeAspect="1"/>
          </p:cNvSpPr>
          <p:nvPr>
            <p:custDataLst>
              <p:tags r:id="rId8"/>
            </p:custDataLst>
          </p:nvPr>
        </p:nvSpPr>
        <p:spPr>
          <a:xfrm>
            <a:off x="1178560" y="3423285"/>
            <a:ext cx="385445" cy="386080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椭圆 10"/>
          <p:cNvSpPr>
            <a:spLocks noChangeAspect="1"/>
          </p:cNvSpPr>
          <p:nvPr>
            <p:custDataLst>
              <p:tags r:id="rId9"/>
            </p:custDataLst>
          </p:nvPr>
        </p:nvSpPr>
        <p:spPr>
          <a:xfrm>
            <a:off x="1178560" y="4066540"/>
            <a:ext cx="385445" cy="385445"/>
          </a:xfrm>
          <a:prstGeom prst="ellipse">
            <a:avLst/>
          </a:prstGeom>
          <a:solidFill>
            <a:srgbClr val="00FF00"/>
          </a:solidFill>
          <a:ln w="254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D</a:t>
            </a:r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" name="圆角矩形 11"/>
          <p:cNvSpPr/>
          <p:nvPr>
            <p:custDataLst>
              <p:tags r:id="rId10"/>
            </p:custDataLst>
          </p:nvPr>
        </p:nvSpPr>
        <p:spPr>
          <a:xfrm>
            <a:off x="6686550" y="4660900"/>
            <a:ext cx="1156970" cy="308610"/>
          </a:xfrm>
          <a:prstGeom prst="roundRect">
            <a:avLst/>
          </a:prstGeom>
          <a:solidFill>
            <a:srgbClr val="808080"/>
          </a:solidFill>
          <a:ln w="381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提交</a:t>
            </a:r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17" name="组合 16"/>
          <p:cNvGrpSpPr/>
          <p:nvPr>
            <p:custDataLst>
              <p:tags r:id="rId11"/>
            </p:custDataLst>
          </p:nvPr>
        </p:nvGrpSpPr>
        <p:grpSpPr>
          <a:xfrm>
            <a:off x="0" y="0"/>
            <a:ext cx="9144000" cy="635000"/>
            <a:chOff x="0" y="0"/>
            <a:chExt cx="14400" cy="1000"/>
          </a:xfrm>
        </p:grpSpPr>
        <p:sp>
          <p:nvSpPr>
            <p:cNvPr id="13" name="TitleBackground"/>
            <p:cNvSpPr/>
            <p:nvPr>
              <p:custDataLst>
                <p:tags r:id="rId12"/>
              </p:custDataLst>
            </p:nvPr>
          </p:nvSpPr>
          <p:spPr>
            <a:xfrm>
              <a:off x="0" y="0"/>
              <a:ext cx="14400" cy="1000"/>
            </a:xfrm>
            <a:prstGeom prst="rect">
              <a:avLst/>
            </a:prstGeom>
            <a:solidFill>
              <a:srgbClr val="F6F7F8"/>
            </a:solidFill>
            <a:ln w="12700" cap="flat" cmpd="sng" algn="ctr">
              <a:noFill/>
              <a:prstDash val="solid"/>
              <a:miter lim="800000"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4" name="ColorBlock"/>
            <p:cNvSpPr/>
            <p:nvPr>
              <p:custDataLst>
                <p:tags r:id="rId13"/>
              </p:custDataLst>
            </p:nvPr>
          </p:nvSpPr>
          <p:spPr>
            <a:xfrm>
              <a:off x="0" y="0"/>
              <a:ext cx="300" cy="1000"/>
            </a:xfrm>
            <a:prstGeom prst="rect">
              <a:avLst/>
            </a:prstGeom>
            <a:solidFill>
              <a:srgbClr val="639EF4"/>
            </a:solidFill>
            <a:ln w="12700" cap="flat" cmpd="sng" algn="ctr">
              <a:noFill/>
              <a:prstDash val="solid"/>
              <a:miter lim="800000"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5" name="TypeText"/>
            <p:cNvSpPr txBox="1"/>
            <p:nvPr>
              <p:custDataLst>
                <p:tags r:id="rId14"/>
              </p:custDataLst>
            </p:nvPr>
          </p:nvSpPr>
          <p:spPr>
            <a:xfrm>
              <a:off x="400" y="0"/>
              <a:ext cx="3000" cy="100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p>
              <a:pPr lvl="0" algn="l">
                <a:buNone/>
              </a:pPr>
              <a:r>
                <a:rPr lang="zh-CN" altLang="en-US" sz="2600">
                  <a:solidFill>
                    <a:srgbClr val="0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单选题</a:t>
              </a:r>
              <a:endPara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6" name="TipText"/>
            <p:cNvSpPr txBox="1"/>
            <p:nvPr>
              <p:custDataLst>
                <p:tags r:id="rId15"/>
              </p:custDataLst>
            </p:nvPr>
          </p:nvSpPr>
          <p:spPr>
            <a:xfrm>
              <a:off x="2248" y="172"/>
              <a:ext cx="3600" cy="80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p>
              <a:pPr lvl="0" algn="l">
                <a:buNone/>
              </a:pPr>
              <a:r>
                <a:rPr lang="zh-CN" altLang="en-US" sz="2000">
                  <a:solidFill>
                    <a:srgbClr val="80808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1分</a:t>
              </a:r>
              <a:endParaRPr lang="zh-CN" altLang="en-US" sz="2000">
                <a:solidFill>
                  <a:srgbClr val="80808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pic>
        <p:nvPicPr>
          <p:cNvPr id="2" name="图片 1" descr="tmp9D00"/>
          <p:cNvPicPr>
            <a:picLocks noChangeAspect="1"/>
          </p:cNvPicPr>
          <p:nvPr>
            <p:custDataLst>
              <p:tags r:id="rId16"/>
            </p:custDataLst>
          </p:nvPr>
        </p:nvPicPr>
        <p:blipFill>
          <a:blip r:embed="rId17"/>
          <a:stretch>
            <a:fillRect/>
          </a:stretch>
        </p:blipFill>
        <p:spPr>
          <a:xfrm>
            <a:off x="7594600" y="63500"/>
            <a:ext cx="1422400" cy="508000"/>
          </a:xfrm>
          <a:prstGeom prst="rect">
            <a:avLst/>
          </a:prstGeom>
        </p:spPr>
      </p:pic>
    </p:spTree>
    <p:custDataLst>
      <p:tags r:id="rId18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914400" y="635000"/>
            <a:ext cx="7315200" cy="160718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en-US" altLang="zh-CN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4.</a:t>
            </a:r>
            <a:r>
              <a:rPr lang="en-US" altLang="zh-CN" sz="2600" smtClean="0">
                <a:ln>
                  <a:noFill/>
                </a:ln>
                <a:effectLst/>
                <a:latin typeface="楷体" panose="02010609060101010101" charset="-122"/>
                <a:ea typeface="楷体" panose="02010609060101010101" charset="-122"/>
                <a:sym typeface="+mn-ea"/>
              </a:rPr>
              <a:t>以银行存款5000元偿还企业前欠货款。这项经济业务所引起的会计要素变动情况属于（     ）</a:t>
            </a:r>
            <a:endParaRPr lang="en-US" altLang="zh-CN" sz="26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>
            <p:custDataLst>
              <p:tags r:id="rId2"/>
            </p:custDataLst>
          </p:nvPr>
        </p:nvSpPr>
        <p:spPr>
          <a:xfrm>
            <a:off x="1828800" y="2089150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en-US" altLang="zh-CN" sz="2600" smtClean="0">
                <a:ln>
                  <a:noFill/>
                </a:ln>
                <a:effectLst/>
                <a:latin typeface="楷体" panose="02010609060101010101" charset="-122"/>
                <a:ea typeface="楷体" panose="02010609060101010101" charset="-122"/>
                <a:sym typeface="+mn-ea"/>
              </a:rPr>
              <a:t>一项资产与一项负债同时增加  </a:t>
            </a:r>
            <a:endParaRPr lang="zh-CN" altLang="en-US" sz="26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3"/>
            </p:custDataLst>
          </p:nvPr>
        </p:nvSpPr>
        <p:spPr>
          <a:xfrm>
            <a:off x="1828800" y="2732405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en-US" altLang="zh-CN" sz="2600" smtClean="0">
                <a:ln>
                  <a:noFill/>
                </a:ln>
                <a:effectLst/>
                <a:latin typeface="楷体" panose="02010609060101010101" charset="-122"/>
                <a:ea typeface="楷体" panose="02010609060101010101" charset="-122"/>
                <a:sym typeface="+mn-ea"/>
              </a:rPr>
              <a:t>一项资产与一项负债同时减少 </a:t>
            </a:r>
            <a:endParaRPr lang="zh-CN" altLang="en-US" sz="26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4"/>
            </p:custDataLst>
          </p:nvPr>
        </p:nvSpPr>
        <p:spPr>
          <a:xfrm>
            <a:off x="1828800" y="3375025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en-US" altLang="zh-CN" sz="2600" smtClean="0">
                <a:ln>
                  <a:noFill/>
                </a:ln>
                <a:effectLst/>
                <a:latin typeface="楷体" panose="02010609060101010101" charset="-122"/>
                <a:ea typeface="楷体" panose="02010609060101010101" charset="-122"/>
                <a:sym typeface="+mn-ea"/>
              </a:rPr>
              <a:t>一项负债增加，另一项资产减少 </a:t>
            </a:r>
            <a:endParaRPr lang="zh-CN" altLang="en-US" sz="26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5"/>
            </p:custDataLst>
          </p:nvPr>
        </p:nvSpPr>
        <p:spPr>
          <a:xfrm>
            <a:off x="1828800" y="4018280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en-US" altLang="zh-CN" sz="2600" smtClean="0">
                <a:ln>
                  <a:noFill/>
                </a:ln>
                <a:effectLst/>
                <a:latin typeface="楷体" panose="02010609060101010101" charset="-122"/>
                <a:ea typeface="楷体" panose="02010609060101010101" charset="-122"/>
                <a:sym typeface="+mn-ea"/>
              </a:rPr>
              <a:t>一项资产增加，另一项负债减少 </a:t>
            </a:r>
            <a:endParaRPr lang="zh-CN" altLang="en-US" sz="26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椭圆 7"/>
          <p:cNvSpPr>
            <a:spLocks noChangeAspect="1"/>
          </p:cNvSpPr>
          <p:nvPr>
            <p:custDataLst>
              <p:tags r:id="rId6"/>
            </p:custDataLst>
          </p:nvPr>
        </p:nvSpPr>
        <p:spPr>
          <a:xfrm>
            <a:off x="1178560" y="2137410"/>
            <a:ext cx="385445" cy="386080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A</a:t>
            </a:r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椭圆 8"/>
          <p:cNvSpPr>
            <a:spLocks noChangeAspect="1"/>
          </p:cNvSpPr>
          <p:nvPr>
            <p:custDataLst>
              <p:tags r:id="rId7"/>
            </p:custDataLst>
          </p:nvPr>
        </p:nvSpPr>
        <p:spPr>
          <a:xfrm>
            <a:off x="1178560" y="2780665"/>
            <a:ext cx="385445" cy="385445"/>
          </a:xfrm>
          <a:prstGeom prst="ellipse">
            <a:avLst/>
          </a:prstGeom>
          <a:solidFill>
            <a:srgbClr val="00FF00"/>
          </a:solidFill>
          <a:ln w="254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" name="椭圆 9"/>
          <p:cNvSpPr>
            <a:spLocks noChangeAspect="1"/>
          </p:cNvSpPr>
          <p:nvPr>
            <p:custDataLst>
              <p:tags r:id="rId8"/>
            </p:custDataLst>
          </p:nvPr>
        </p:nvSpPr>
        <p:spPr>
          <a:xfrm>
            <a:off x="1178560" y="3423285"/>
            <a:ext cx="385445" cy="386080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椭圆 10"/>
          <p:cNvSpPr>
            <a:spLocks noChangeAspect="1"/>
          </p:cNvSpPr>
          <p:nvPr>
            <p:custDataLst>
              <p:tags r:id="rId9"/>
            </p:custDataLst>
          </p:nvPr>
        </p:nvSpPr>
        <p:spPr>
          <a:xfrm>
            <a:off x="1178560" y="4066540"/>
            <a:ext cx="385445" cy="385445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D</a:t>
            </a:r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" name="圆角矩形 11"/>
          <p:cNvSpPr/>
          <p:nvPr>
            <p:custDataLst>
              <p:tags r:id="rId10"/>
            </p:custDataLst>
          </p:nvPr>
        </p:nvSpPr>
        <p:spPr>
          <a:xfrm>
            <a:off x="6686550" y="4660900"/>
            <a:ext cx="1156970" cy="308610"/>
          </a:xfrm>
          <a:prstGeom prst="roundRect">
            <a:avLst/>
          </a:prstGeom>
          <a:solidFill>
            <a:srgbClr val="808080"/>
          </a:solidFill>
          <a:ln w="381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提交</a:t>
            </a:r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17" name="组合 16"/>
          <p:cNvGrpSpPr/>
          <p:nvPr>
            <p:custDataLst>
              <p:tags r:id="rId11"/>
            </p:custDataLst>
          </p:nvPr>
        </p:nvGrpSpPr>
        <p:grpSpPr>
          <a:xfrm>
            <a:off x="0" y="0"/>
            <a:ext cx="9144000" cy="635000"/>
            <a:chOff x="0" y="0"/>
            <a:chExt cx="14400" cy="1000"/>
          </a:xfrm>
        </p:grpSpPr>
        <p:sp>
          <p:nvSpPr>
            <p:cNvPr id="13" name="TitleBackground"/>
            <p:cNvSpPr/>
            <p:nvPr>
              <p:custDataLst>
                <p:tags r:id="rId12"/>
              </p:custDataLst>
            </p:nvPr>
          </p:nvSpPr>
          <p:spPr>
            <a:xfrm>
              <a:off x="0" y="0"/>
              <a:ext cx="14400" cy="1000"/>
            </a:xfrm>
            <a:prstGeom prst="rect">
              <a:avLst/>
            </a:prstGeom>
            <a:solidFill>
              <a:srgbClr val="F6F7F8"/>
            </a:solidFill>
            <a:ln w="12700" cap="flat" cmpd="sng" algn="ctr">
              <a:noFill/>
              <a:prstDash val="solid"/>
              <a:miter lim="800000"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4" name="ColorBlock"/>
            <p:cNvSpPr/>
            <p:nvPr>
              <p:custDataLst>
                <p:tags r:id="rId13"/>
              </p:custDataLst>
            </p:nvPr>
          </p:nvSpPr>
          <p:spPr>
            <a:xfrm>
              <a:off x="0" y="0"/>
              <a:ext cx="300" cy="1000"/>
            </a:xfrm>
            <a:prstGeom prst="rect">
              <a:avLst/>
            </a:prstGeom>
            <a:solidFill>
              <a:srgbClr val="639EF4"/>
            </a:solidFill>
            <a:ln w="12700" cap="flat" cmpd="sng" algn="ctr">
              <a:noFill/>
              <a:prstDash val="solid"/>
              <a:miter lim="800000"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5" name="TypeText"/>
            <p:cNvSpPr txBox="1"/>
            <p:nvPr>
              <p:custDataLst>
                <p:tags r:id="rId14"/>
              </p:custDataLst>
            </p:nvPr>
          </p:nvSpPr>
          <p:spPr>
            <a:xfrm>
              <a:off x="400" y="0"/>
              <a:ext cx="3000" cy="100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p>
              <a:pPr lvl="0" algn="l">
                <a:buNone/>
              </a:pPr>
              <a:r>
                <a:rPr lang="zh-CN" altLang="en-US" sz="2600">
                  <a:solidFill>
                    <a:srgbClr val="0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单选题</a:t>
              </a:r>
              <a:endPara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6" name="TipText"/>
            <p:cNvSpPr txBox="1"/>
            <p:nvPr>
              <p:custDataLst>
                <p:tags r:id="rId15"/>
              </p:custDataLst>
            </p:nvPr>
          </p:nvSpPr>
          <p:spPr>
            <a:xfrm>
              <a:off x="2248" y="172"/>
              <a:ext cx="3600" cy="80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p>
              <a:pPr lvl="0" algn="l">
                <a:buNone/>
              </a:pPr>
              <a:r>
                <a:rPr lang="zh-CN" altLang="en-US" sz="2000">
                  <a:solidFill>
                    <a:srgbClr val="80808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1分</a:t>
              </a:r>
              <a:endParaRPr lang="zh-CN" altLang="en-US" sz="2000">
                <a:solidFill>
                  <a:srgbClr val="80808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pic>
        <p:nvPicPr>
          <p:cNvPr id="2" name="图片 1" descr="tmp9D00"/>
          <p:cNvPicPr>
            <a:picLocks noChangeAspect="1"/>
          </p:cNvPicPr>
          <p:nvPr>
            <p:custDataLst>
              <p:tags r:id="rId16"/>
            </p:custDataLst>
          </p:nvPr>
        </p:nvPicPr>
        <p:blipFill>
          <a:blip r:embed="rId17"/>
          <a:stretch>
            <a:fillRect/>
          </a:stretch>
        </p:blipFill>
        <p:spPr>
          <a:xfrm>
            <a:off x="7594600" y="63500"/>
            <a:ext cx="1422400" cy="508000"/>
          </a:xfrm>
          <a:prstGeom prst="rect">
            <a:avLst/>
          </a:prstGeom>
        </p:spPr>
      </p:pic>
    </p:spTree>
    <p:custDataLst>
      <p:tags r:id="rId18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625475" y="2276793"/>
            <a:ext cx="7585710" cy="1170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indent="2667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  <a:spcBef>
                <a:spcPct val="30000"/>
              </a:spcBef>
              <a:buClr>
                <a:srgbClr val="990099"/>
              </a:buClr>
              <a:buFont typeface="Wingdings" panose="05000000000000000000" pitchFamily="2" charset="2"/>
              <a:buChar char="Ø"/>
            </a:pPr>
            <a:r>
              <a:rPr lang="zh-CN" altLang="zh-CN" b="1" dirty="0">
                <a:solidFill>
                  <a:schemeClr val="tx2"/>
                </a:solidFill>
                <a:latin typeface="宋体" panose="02010600030101010101" pitchFamily="2" charset="-122"/>
              </a:rPr>
              <a:t> </a:t>
            </a:r>
            <a:r>
              <a:rPr lang="zh-CN" altLang="zh-CN" b="1" dirty="0">
                <a:solidFill>
                  <a:schemeClr val="tx2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利润是收入与费用进行配比后的结果，收入大于费用的差额为企业实现的利润，反之为亏损。</a:t>
            </a:r>
            <a:endParaRPr lang="zh-CN" altLang="zh-CN" b="1" dirty="0">
              <a:solidFill>
                <a:schemeClr val="tx2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>
              <a:lnSpc>
                <a:spcPct val="120000"/>
              </a:lnSpc>
              <a:spcBef>
                <a:spcPct val="30000"/>
              </a:spcBef>
              <a:buClr>
                <a:srgbClr val="990099"/>
              </a:buClr>
              <a:buFont typeface="Wingdings" panose="05000000000000000000" pitchFamily="2" charset="2"/>
              <a:buChar char="Ø"/>
            </a:pPr>
            <a:r>
              <a:rPr lang="zh-CN" altLang="zh-CN" b="1" dirty="0">
                <a:solidFill>
                  <a:schemeClr val="tx2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利润随收入的增减发生同向变化，随费用的增减发生相反方向变化。</a:t>
            </a:r>
            <a:endParaRPr lang="zh-CN" altLang="zh-CN" b="1" dirty="0">
              <a:solidFill>
                <a:schemeClr val="tx2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1885618" y="558699"/>
            <a:ext cx="4744036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zh-CN" altLang="en-US" sz="2400" b="1" dirty="0" smtClean="0">
                <a:solidFill>
                  <a:schemeClr val="tx2"/>
                </a:solidFill>
              </a:rPr>
              <a:t>二、</a:t>
            </a:r>
            <a:r>
              <a:rPr lang="zh-CN" altLang="zh-CN" sz="2400" b="1" dirty="0" smtClean="0">
                <a:solidFill>
                  <a:schemeClr val="tx2"/>
                </a:solidFill>
              </a:rPr>
              <a:t>动态</a:t>
            </a:r>
            <a:r>
              <a:rPr lang="zh-CN" altLang="zh-CN" sz="2400" b="1" dirty="0">
                <a:solidFill>
                  <a:schemeClr val="tx2"/>
                </a:solidFill>
              </a:rPr>
              <a:t>会计等式</a:t>
            </a:r>
            <a:endParaRPr lang="zh-CN" altLang="zh-CN" sz="2400" b="1" dirty="0">
              <a:solidFill>
                <a:schemeClr val="tx2"/>
              </a:solidFill>
            </a:endParaRP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2124710" y="1295083"/>
            <a:ext cx="3904615" cy="46037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收入 </a:t>
            </a:r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－</a:t>
            </a: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 费用 </a:t>
            </a:r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＝</a:t>
            </a: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 利润</a:t>
            </a:r>
            <a:endParaRPr lang="zh-CN" altLang="en-US" sz="2400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2528570" y="1872933"/>
            <a:ext cx="3401695" cy="337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zh-CN" altLang="zh-CN" sz="1350" b="1" dirty="0">
                <a:solidFill>
                  <a:schemeClr val="tx2"/>
                </a:solidFill>
                <a:latin typeface="宋体" panose="02010600030101010101" pitchFamily="2" charset="-122"/>
              </a:rPr>
              <a:t>（反映企业在某一期间的</a:t>
            </a:r>
            <a:r>
              <a:rPr lang="zh-CN" altLang="zh-CN" sz="1600" b="1" dirty="0">
                <a:solidFill>
                  <a:schemeClr val="tx2"/>
                </a:solidFill>
                <a:latin typeface="宋体" panose="02010600030101010101" pitchFamily="2" charset="-122"/>
              </a:rPr>
              <a:t>经营成果</a:t>
            </a:r>
            <a:r>
              <a:rPr lang="zh-CN" altLang="zh-CN" sz="1350" b="1" dirty="0">
                <a:solidFill>
                  <a:schemeClr val="tx2"/>
                </a:solidFill>
                <a:latin typeface="宋体" panose="02010600030101010101" pitchFamily="2" charset="-122"/>
              </a:rPr>
              <a:t>）</a:t>
            </a:r>
            <a:endParaRPr lang="zh-CN" altLang="zh-CN" sz="1350" b="1" dirty="0">
              <a:solidFill>
                <a:schemeClr val="tx2"/>
              </a:solidFill>
              <a:latin typeface="宋体" panose="02010600030101010101" pitchFamily="2" charset="-122"/>
            </a:endParaRP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776292" y="3917110"/>
            <a:ext cx="5513705" cy="414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zh-CN" sz="2100" b="1" dirty="0">
                <a:solidFill>
                  <a:schemeClr val="tx2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zh-CN" altLang="zh-CN" sz="2100" b="1" dirty="0">
                <a:solidFill>
                  <a:srgbClr val="990033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Wingdings" panose="05000000000000000000" pitchFamily="2" charset="2"/>
              </a:rPr>
              <a:t> </a:t>
            </a:r>
            <a:r>
              <a:rPr lang="zh-CN" altLang="zh-CN" sz="2100" b="1" dirty="0">
                <a:solidFill>
                  <a:schemeClr val="tx2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动态会计等式是编制利润表的理论基础。</a:t>
            </a:r>
            <a:endParaRPr lang="zh-CN" altLang="zh-CN" sz="2100" b="1" dirty="0">
              <a:solidFill>
                <a:schemeClr val="tx2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545580" y="3669030"/>
            <a:ext cx="2296795" cy="138112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628650" y="1031875"/>
            <a:ext cx="7886700" cy="362585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altLang="zh-CN" dirty="0">
                <a:solidFill>
                  <a:srgbClr val="FF0000"/>
                </a:solidFill>
                <a:latin typeface="宋体" panose="02010600030101010101" pitchFamily="2" charset="-122"/>
              </a:rPr>
              <a:t>               </a:t>
            </a:r>
            <a:r>
              <a:rPr lang="zh-CN" altLang="en-US" dirty="0">
                <a:solidFill>
                  <a:srgbClr val="FF0000"/>
                </a:solidFill>
                <a:latin typeface="宋体" panose="02010600030101010101" pitchFamily="2" charset="-122"/>
              </a:rPr>
              <a:t>收入 </a:t>
            </a:r>
            <a:r>
              <a:rPr lang="zh-CN" altLang="en-US" dirty="0" smtClean="0">
                <a:solidFill>
                  <a:srgbClr val="FF0000"/>
                </a:solidFill>
                <a:latin typeface="宋体" panose="02010600030101010101" pitchFamily="2" charset="-122"/>
              </a:rPr>
              <a:t>   </a:t>
            </a:r>
            <a:r>
              <a:rPr lang="en-US" altLang="zh-CN" dirty="0" smtClean="0">
                <a:solidFill>
                  <a:srgbClr val="FF0000"/>
                </a:solidFill>
                <a:latin typeface="宋体" panose="02010600030101010101" pitchFamily="2" charset="-122"/>
              </a:rPr>
              <a:t>－</a:t>
            </a:r>
            <a:r>
              <a:rPr lang="zh-CN" altLang="en-US" dirty="0" smtClean="0">
                <a:solidFill>
                  <a:srgbClr val="FF0000"/>
                </a:solidFill>
                <a:latin typeface="宋体" panose="02010600030101010101" pitchFamily="2" charset="-122"/>
              </a:rPr>
              <a:t>     费用    </a:t>
            </a:r>
            <a:r>
              <a:rPr lang="en-US" altLang="zh-CN" dirty="0" smtClean="0">
                <a:solidFill>
                  <a:srgbClr val="FF0000"/>
                </a:solidFill>
                <a:latin typeface="宋体" panose="02010600030101010101" pitchFamily="2" charset="-122"/>
              </a:rPr>
              <a:t>＝   </a:t>
            </a:r>
            <a:r>
              <a:rPr lang="zh-CN" altLang="en-US" dirty="0" smtClean="0">
                <a:solidFill>
                  <a:srgbClr val="FF0000"/>
                </a:solidFill>
                <a:latin typeface="宋体" panose="02010600030101010101" pitchFamily="2" charset="-122"/>
              </a:rPr>
              <a:t> </a:t>
            </a:r>
            <a:r>
              <a:rPr lang="zh-CN" altLang="en-US" dirty="0">
                <a:solidFill>
                  <a:srgbClr val="FF0000"/>
                </a:solidFill>
                <a:latin typeface="宋体" panose="02010600030101010101" pitchFamily="2" charset="-122"/>
              </a:rPr>
              <a:t>利润</a:t>
            </a:r>
            <a:endParaRPr lang="zh-CN" altLang="en-US" dirty="0">
              <a:solidFill>
                <a:srgbClr val="FF0000"/>
              </a:solidFill>
              <a:latin typeface="宋体" panose="02010600030101010101" pitchFamily="2" charset="-122"/>
            </a:endParaRPr>
          </a:p>
          <a:p>
            <a:endParaRPr lang="zh-CN" altLang="en-US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76462" y="1713497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增加</a:t>
            </a:r>
            <a:endParaRPr lang="zh-CN" altLang="en-US" sz="1350" dirty="0"/>
          </a:p>
        </p:txBody>
      </p:sp>
      <p:sp>
        <p:nvSpPr>
          <p:cNvPr id="6" name="TextBox 5"/>
          <p:cNvSpPr txBox="1"/>
          <p:nvPr/>
        </p:nvSpPr>
        <p:spPr>
          <a:xfrm>
            <a:off x="4030416" y="1713497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不变</a:t>
            </a:r>
            <a:endParaRPr lang="zh-CN" altLang="en-US" sz="1350" dirty="0"/>
          </a:p>
        </p:txBody>
      </p:sp>
      <p:sp>
        <p:nvSpPr>
          <p:cNvPr id="7" name="TextBox 6"/>
          <p:cNvSpPr txBox="1"/>
          <p:nvPr/>
        </p:nvSpPr>
        <p:spPr>
          <a:xfrm>
            <a:off x="2276462" y="2267215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减少</a:t>
            </a:r>
            <a:endParaRPr lang="zh-CN" altLang="en-US" sz="1350" dirty="0"/>
          </a:p>
        </p:txBody>
      </p:sp>
      <p:sp>
        <p:nvSpPr>
          <p:cNvPr id="8" name="TextBox 7"/>
          <p:cNvSpPr txBox="1"/>
          <p:nvPr/>
        </p:nvSpPr>
        <p:spPr>
          <a:xfrm>
            <a:off x="4030416" y="2267215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不变</a:t>
            </a:r>
            <a:endParaRPr lang="zh-CN" altLang="en-US" sz="135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628650" y="1031875"/>
            <a:ext cx="7886700" cy="362585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altLang="zh-CN" dirty="0">
                <a:solidFill>
                  <a:srgbClr val="FF0000"/>
                </a:solidFill>
                <a:latin typeface="宋体" panose="02010600030101010101" pitchFamily="2" charset="-122"/>
              </a:rPr>
              <a:t>               </a:t>
            </a:r>
            <a:r>
              <a:rPr lang="zh-CN" altLang="en-US" dirty="0">
                <a:solidFill>
                  <a:srgbClr val="FF0000"/>
                </a:solidFill>
                <a:latin typeface="宋体" panose="02010600030101010101" pitchFamily="2" charset="-122"/>
              </a:rPr>
              <a:t>收入 </a:t>
            </a:r>
            <a:r>
              <a:rPr lang="zh-CN" altLang="en-US" dirty="0" smtClean="0">
                <a:solidFill>
                  <a:srgbClr val="FF0000"/>
                </a:solidFill>
                <a:latin typeface="宋体" panose="02010600030101010101" pitchFamily="2" charset="-122"/>
              </a:rPr>
              <a:t>   </a:t>
            </a:r>
            <a:r>
              <a:rPr lang="en-US" altLang="zh-CN" dirty="0" smtClean="0">
                <a:solidFill>
                  <a:srgbClr val="FF0000"/>
                </a:solidFill>
                <a:latin typeface="宋体" panose="02010600030101010101" pitchFamily="2" charset="-122"/>
              </a:rPr>
              <a:t>－</a:t>
            </a:r>
            <a:r>
              <a:rPr lang="zh-CN" altLang="en-US" dirty="0" smtClean="0">
                <a:solidFill>
                  <a:srgbClr val="FF0000"/>
                </a:solidFill>
                <a:latin typeface="宋体" panose="02010600030101010101" pitchFamily="2" charset="-122"/>
              </a:rPr>
              <a:t>     费用    </a:t>
            </a:r>
            <a:r>
              <a:rPr lang="en-US" altLang="zh-CN" dirty="0" smtClean="0">
                <a:solidFill>
                  <a:srgbClr val="FF0000"/>
                </a:solidFill>
                <a:latin typeface="宋体" panose="02010600030101010101" pitchFamily="2" charset="-122"/>
              </a:rPr>
              <a:t>＝   </a:t>
            </a:r>
            <a:r>
              <a:rPr lang="zh-CN" altLang="en-US" dirty="0" smtClean="0">
                <a:solidFill>
                  <a:srgbClr val="FF0000"/>
                </a:solidFill>
                <a:latin typeface="宋体" panose="02010600030101010101" pitchFamily="2" charset="-122"/>
              </a:rPr>
              <a:t> </a:t>
            </a:r>
            <a:r>
              <a:rPr lang="zh-CN" altLang="en-US" dirty="0">
                <a:solidFill>
                  <a:srgbClr val="FF0000"/>
                </a:solidFill>
                <a:latin typeface="宋体" panose="02010600030101010101" pitchFamily="2" charset="-122"/>
              </a:rPr>
              <a:t>利润</a:t>
            </a:r>
            <a:endParaRPr lang="zh-CN" altLang="en-US" dirty="0">
              <a:solidFill>
                <a:srgbClr val="FF0000"/>
              </a:solidFill>
              <a:latin typeface="宋体" panose="02010600030101010101" pitchFamily="2" charset="-122"/>
            </a:endParaRPr>
          </a:p>
          <a:p>
            <a:endParaRPr lang="zh-CN" altLang="en-US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76462" y="1713497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增加</a:t>
            </a:r>
            <a:endParaRPr lang="zh-CN" altLang="en-US" sz="1350" dirty="0"/>
          </a:p>
        </p:txBody>
      </p:sp>
      <p:sp>
        <p:nvSpPr>
          <p:cNvPr id="5" name="TextBox 4"/>
          <p:cNvSpPr txBox="1"/>
          <p:nvPr/>
        </p:nvSpPr>
        <p:spPr>
          <a:xfrm>
            <a:off x="5784371" y="1713497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增加</a:t>
            </a:r>
            <a:endParaRPr lang="zh-CN" altLang="en-US" sz="1350" dirty="0"/>
          </a:p>
        </p:txBody>
      </p:sp>
      <p:sp>
        <p:nvSpPr>
          <p:cNvPr id="6" name="TextBox 5"/>
          <p:cNvSpPr txBox="1"/>
          <p:nvPr/>
        </p:nvSpPr>
        <p:spPr>
          <a:xfrm>
            <a:off x="4030416" y="1713497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不变</a:t>
            </a:r>
            <a:endParaRPr lang="zh-CN" altLang="en-US" sz="1350" dirty="0"/>
          </a:p>
        </p:txBody>
      </p:sp>
      <p:sp>
        <p:nvSpPr>
          <p:cNvPr id="7" name="TextBox 6"/>
          <p:cNvSpPr txBox="1"/>
          <p:nvPr/>
        </p:nvSpPr>
        <p:spPr>
          <a:xfrm>
            <a:off x="2276462" y="2267215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减少</a:t>
            </a:r>
            <a:endParaRPr lang="zh-CN" altLang="en-US" sz="1350" dirty="0"/>
          </a:p>
        </p:txBody>
      </p:sp>
      <p:sp>
        <p:nvSpPr>
          <p:cNvPr id="8" name="TextBox 7"/>
          <p:cNvSpPr txBox="1"/>
          <p:nvPr/>
        </p:nvSpPr>
        <p:spPr>
          <a:xfrm>
            <a:off x="4030416" y="2267215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不变</a:t>
            </a:r>
            <a:endParaRPr lang="zh-CN" altLang="en-US" sz="1350" dirty="0"/>
          </a:p>
        </p:txBody>
      </p:sp>
      <p:sp>
        <p:nvSpPr>
          <p:cNvPr id="9" name="TextBox 8"/>
          <p:cNvSpPr txBox="1"/>
          <p:nvPr/>
        </p:nvSpPr>
        <p:spPr>
          <a:xfrm>
            <a:off x="5784371" y="2267215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减少</a:t>
            </a:r>
            <a:endParaRPr lang="zh-CN" altLang="en-US" sz="135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695325" y="1268095"/>
            <a:ext cx="7886700" cy="362585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altLang="zh-CN" dirty="0">
                <a:solidFill>
                  <a:srgbClr val="FF0000"/>
                </a:solidFill>
                <a:latin typeface="宋体" panose="02010600030101010101" pitchFamily="2" charset="-122"/>
              </a:rPr>
              <a:t>               </a:t>
            </a:r>
            <a:r>
              <a:rPr lang="zh-CN" altLang="en-US" dirty="0">
                <a:solidFill>
                  <a:srgbClr val="FF0000"/>
                </a:solidFill>
                <a:latin typeface="宋体" panose="02010600030101010101" pitchFamily="2" charset="-122"/>
              </a:rPr>
              <a:t>收入 </a:t>
            </a:r>
            <a:r>
              <a:rPr lang="zh-CN" altLang="en-US" dirty="0" smtClean="0">
                <a:solidFill>
                  <a:srgbClr val="FF0000"/>
                </a:solidFill>
                <a:latin typeface="宋体" panose="02010600030101010101" pitchFamily="2" charset="-122"/>
              </a:rPr>
              <a:t>   </a:t>
            </a:r>
            <a:r>
              <a:rPr lang="en-US" altLang="zh-CN" dirty="0" smtClean="0">
                <a:solidFill>
                  <a:srgbClr val="FF0000"/>
                </a:solidFill>
                <a:latin typeface="宋体" panose="02010600030101010101" pitchFamily="2" charset="-122"/>
              </a:rPr>
              <a:t>－</a:t>
            </a:r>
            <a:r>
              <a:rPr lang="zh-CN" altLang="en-US" dirty="0" smtClean="0">
                <a:solidFill>
                  <a:srgbClr val="FF0000"/>
                </a:solidFill>
                <a:latin typeface="宋体" panose="02010600030101010101" pitchFamily="2" charset="-122"/>
              </a:rPr>
              <a:t>     费用    </a:t>
            </a:r>
            <a:r>
              <a:rPr lang="en-US" altLang="zh-CN" dirty="0" smtClean="0">
                <a:solidFill>
                  <a:srgbClr val="FF0000"/>
                </a:solidFill>
                <a:latin typeface="宋体" panose="02010600030101010101" pitchFamily="2" charset="-122"/>
              </a:rPr>
              <a:t>＝   </a:t>
            </a:r>
            <a:r>
              <a:rPr lang="zh-CN" altLang="en-US" dirty="0" smtClean="0">
                <a:solidFill>
                  <a:srgbClr val="FF0000"/>
                </a:solidFill>
                <a:latin typeface="宋体" panose="02010600030101010101" pitchFamily="2" charset="-122"/>
              </a:rPr>
              <a:t> </a:t>
            </a:r>
            <a:r>
              <a:rPr lang="zh-CN" altLang="en-US" dirty="0">
                <a:solidFill>
                  <a:srgbClr val="FF0000"/>
                </a:solidFill>
                <a:latin typeface="宋体" panose="02010600030101010101" pitchFamily="2" charset="-122"/>
              </a:rPr>
              <a:t>利润</a:t>
            </a:r>
            <a:endParaRPr lang="zh-CN" altLang="en-US" dirty="0">
              <a:solidFill>
                <a:srgbClr val="FF0000"/>
              </a:solidFill>
              <a:latin typeface="宋体" panose="02010600030101010101" pitchFamily="2" charset="-122"/>
            </a:endParaRPr>
          </a:p>
          <a:p>
            <a:endParaRPr lang="zh-CN" altLang="en-US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91727" y="2030322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不变</a:t>
            </a:r>
            <a:endParaRPr lang="zh-CN" altLang="en-US" sz="1350" dirty="0"/>
          </a:p>
        </p:txBody>
      </p:sp>
      <p:sp>
        <p:nvSpPr>
          <p:cNvPr id="11" name="TextBox 10"/>
          <p:cNvSpPr txBox="1"/>
          <p:nvPr/>
        </p:nvSpPr>
        <p:spPr>
          <a:xfrm>
            <a:off x="4245681" y="2030322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增加</a:t>
            </a:r>
            <a:endParaRPr lang="zh-CN" altLang="en-US" sz="1350" dirty="0"/>
          </a:p>
        </p:txBody>
      </p:sp>
      <p:sp>
        <p:nvSpPr>
          <p:cNvPr id="13" name="TextBox 12"/>
          <p:cNvSpPr txBox="1"/>
          <p:nvPr/>
        </p:nvSpPr>
        <p:spPr>
          <a:xfrm>
            <a:off x="2491727" y="2582732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不变</a:t>
            </a:r>
            <a:endParaRPr lang="zh-CN" altLang="en-US" sz="1350" dirty="0"/>
          </a:p>
        </p:txBody>
      </p:sp>
      <p:sp>
        <p:nvSpPr>
          <p:cNvPr id="14" name="TextBox 13"/>
          <p:cNvSpPr txBox="1"/>
          <p:nvPr/>
        </p:nvSpPr>
        <p:spPr>
          <a:xfrm>
            <a:off x="4245681" y="2582732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减少</a:t>
            </a:r>
            <a:endParaRPr lang="zh-CN" altLang="en-US" sz="135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695325" y="1268095"/>
            <a:ext cx="7886700" cy="362585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altLang="zh-CN" dirty="0">
                <a:solidFill>
                  <a:srgbClr val="FF0000"/>
                </a:solidFill>
                <a:latin typeface="宋体" panose="02010600030101010101" pitchFamily="2" charset="-122"/>
              </a:rPr>
              <a:t>               </a:t>
            </a:r>
            <a:r>
              <a:rPr lang="zh-CN" altLang="en-US" dirty="0">
                <a:solidFill>
                  <a:srgbClr val="FF0000"/>
                </a:solidFill>
                <a:latin typeface="宋体" panose="02010600030101010101" pitchFamily="2" charset="-122"/>
              </a:rPr>
              <a:t>收入 </a:t>
            </a:r>
            <a:r>
              <a:rPr lang="zh-CN" altLang="en-US" dirty="0" smtClean="0">
                <a:solidFill>
                  <a:srgbClr val="FF0000"/>
                </a:solidFill>
                <a:latin typeface="宋体" panose="02010600030101010101" pitchFamily="2" charset="-122"/>
              </a:rPr>
              <a:t>   </a:t>
            </a:r>
            <a:r>
              <a:rPr lang="en-US" altLang="zh-CN" dirty="0" smtClean="0">
                <a:solidFill>
                  <a:srgbClr val="FF0000"/>
                </a:solidFill>
                <a:latin typeface="宋体" panose="02010600030101010101" pitchFamily="2" charset="-122"/>
              </a:rPr>
              <a:t>－</a:t>
            </a:r>
            <a:r>
              <a:rPr lang="zh-CN" altLang="en-US" dirty="0" smtClean="0">
                <a:solidFill>
                  <a:srgbClr val="FF0000"/>
                </a:solidFill>
                <a:latin typeface="宋体" panose="02010600030101010101" pitchFamily="2" charset="-122"/>
              </a:rPr>
              <a:t>     费用    </a:t>
            </a:r>
            <a:r>
              <a:rPr lang="en-US" altLang="zh-CN" dirty="0" smtClean="0">
                <a:solidFill>
                  <a:srgbClr val="FF0000"/>
                </a:solidFill>
                <a:latin typeface="宋体" panose="02010600030101010101" pitchFamily="2" charset="-122"/>
              </a:rPr>
              <a:t>＝   </a:t>
            </a:r>
            <a:r>
              <a:rPr lang="zh-CN" altLang="en-US" dirty="0" smtClean="0">
                <a:solidFill>
                  <a:srgbClr val="FF0000"/>
                </a:solidFill>
                <a:latin typeface="宋体" panose="02010600030101010101" pitchFamily="2" charset="-122"/>
              </a:rPr>
              <a:t> </a:t>
            </a:r>
            <a:r>
              <a:rPr lang="zh-CN" altLang="en-US" dirty="0">
                <a:solidFill>
                  <a:srgbClr val="FF0000"/>
                </a:solidFill>
                <a:latin typeface="宋体" panose="02010600030101010101" pitchFamily="2" charset="-122"/>
              </a:rPr>
              <a:t>利润</a:t>
            </a:r>
            <a:endParaRPr lang="zh-CN" altLang="en-US" dirty="0">
              <a:solidFill>
                <a:srgbClr val="FF0000"/>
              </a:solidFill>
              <a:latin typeface="宋体" panose="02010600030101010101" pitchFamily="2" charset="-122"/>
            </a:endParaRPr>
          </a:p>
          <a:p>
            <a:endParaRPr lang="zh-CN" altLang="en-US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19972" y="2173832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不变</a:t>
            </a:r>
            <a:endParaRPr lang="zh-CN" altLang="en-US" sz="1350" dirty="0"/>
          </a:p>
        </p:txBody>
      </p:sp>
      <p:sp>
        <p:nvSpPr>
          <p:cNvPr id="11" name="TextBox 10"/>
          <p:cNvSpPr txBox="1"/>
          <p:nvPr/>
        </p:nvSpPr>
        <p:spPr>
          <a:xfrm>
            <a:off x="4173926" y="2173832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增加</a:t>
            </a:r>
            <a:endParaRPr lang="zh-CN" altLang="en-US" sz="1350" dirty="0"/>
          </a:p>
        </p:txBody>
      </p:sp>
      <p:sp>
        <p:nvSpPr>
          <p:cNvPr id="12" name="TextBox 11"/>
          <p:cNvSpPr txBox="1"/>
          <p:nvPr/>
        </p:nvSpPr>
        <p:spPr>
          <a:xfrm>
            <a:off x="5927881" y="2173832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>
                <a:solidFill>
                  <a:srgbClr val="FF0000"/>
                </a:solidFill>
              </a:rPr>
              <a:t>减少</a:t>
            </a:r>
            <a:endParaRPr lang="zh-CN" altLang="en-US" sz="135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19972" y="2726242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不变</a:t>
            </a:r>
            <a:endParaRPr lang="zh-CN" altLang="en-US" sz="1350" dirty="0"/>
          </a:p>
        </p:txBody>
      </p:sp>
      <p:sp>
        <p:nvSpPr>
          <p:cNvPr id="14" name="TextBox 13"/>
          <p:cNvSpPr txBox="1"/>
          <p:nvPr/>
        </p:nvSpPr>
        <p:spPr>
          <a:xfrm>
            <a:off x="4173926" y="2726242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减少</a:t>
            </a:r>
            <a:endParaRPr lang="zh-CN" altLang="en-US" sz="1350" dirty="0"/>
          </a:p>
        </p:txBody>
      </p:sp>
      <p:sp>
        <p:nvSpPr>
          <p:cNvPr id="15" name="TextBox 14"/>
          <p:cNvSpPr txBox="1"/>
          <p:nvPr/>
        </p:nvSpPr>
        <p:spPr>
          <a:xfrm>
            <a:off x="5927881" y="2726242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增加</a:t>
            </a:r>
            <a:endParaRPr lang="zh-CN" altLang="en-US" sz="1350" dirty="0"/>
          </a:p>
        </p:txBody>
      </p:sp>
      <p:sp>
        <p:nvSpPr>
          <p:cNvPr id="24" name="标题 23"/>
          <p:cNvSpPr/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 dirty="0" smtClean="0">
                <a:latin typeface="+mj-lt"/>
                <a:ea typeface="+mj-ea"/>
              </a:rPr>
              <a:t>本章内容</a:t>
            </a:r>
            <a:endParaRPr lang="zh-CN" altLang="en-US" dirty="0" smtClean="0">
              <a:latin typeface="+mj-lt"/>
              <a:ea typeface="+mj-ea"/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628650" y="1031389"/>
            <a:ext cx="7886700" cy="3394891"/>
          </a:xfrm>
        </p:spPr>
        <p:txBody>
          <a:bodyPr>
            <a:normAutofit/>
          </a:bodyPr>
          <a:lstStyle/>
          <a:p>
            <a:pPr marL="274320" indent="-274320" latinLnBrk="0">
              <a:lnSpc>
                <a:spcPct val="200000"/>
              </a:lnSpc>
              <a:buClr>
                <a:schemeClr val="accent1"/>
              </a:buClr>
              <a:buSzTx/>
              <a:buFont typeface="Wingdings" panose="05000000000000000000"/>
              <a:buChar char=""/>
            </a:pPr>
            <a:r>
              <a:rPr lang="zh-CN" altLang="en-US" dirty="0" smtClean="0">
                <a:latin typeface="+mn-lt"/>
                <a:ea typeface="+mn-ea"/>
              </a:rPr>
              <a:t>一、会计计量与会计核算制度</a:t>
            </a:r>
            <a:endParaRPr lang="zh-CN" altLang="en-US" dirty="0" smtClean="0">
              <a:latin typeface="+mn-lt"/>
              <a:ea typeface="+mn-ea"/>
            </a:endParaRPr>
          </a:p>
          <a:p>
            <a:pPr marL="274320" indent="-274320" latinLnBrk="0">
              <a:lnSpc>
                <a:spcPct val="200000"/>
              </a:lnSpc>
              <a:buClr>
                <a:schemeClr val="accent1"/>
              </a:buClr>
              <a:buSzTx/>
              <a:buFont typeface="Wingdings" panose="05000000000000000000"/>
              <a:buChar char=""/>
            </a:pPr>
            <a:r>
              <a:rPr lang="zh-CN" altLang="en-US" dirty="0" smtClean="0">
                <a:latin typeface="+mn-lt"/>
                <a:ea typeface="+mn-ea"/>
              </a:rPr>
              <a:t>二、</a:t>
            </a:r>
            <a:r>
              <a:rPr lang="zh-CN" altLang="en-US" dirty="0" smtClean="0">
                <a:solidFill>
                  <a:srgbClr val="FF0000"/>
                </a:solidFill>
                <a:latin typeface="+mn-lt"/>
                <a:ea typeface="+mn-ea"/>
              </a:rPr>
              <a:t>会计要素</a:t>
            </a:r>
            <a:endParaRPr lang="zh-CN" altLang="en-US" dirty="0" smtClean="0">
              <a:solidFill>
                <a:srgbClr val="FF0000"/>
              </a:solidFill>
              <a:latin typeface="+mn-lt"/>
              <a:ea typeface="+mn-ea"/>
            </a:endParaRPr>
          </a:p>
          <a:p>
            <a:pPr marL="274320" indent="-274320" latinLnBrk="0">
              <a:lnSpc>
                <a:spcPct val="200000"/>
              </a:lnSpc>
              <a:buClr>
                <a:schemeClr val="accent1"/>
              </a:buClr>
              <a:buSzTx/>
              <a:buFont typeface="Wingdings" panose="05000000000000000000"/>
              <a:buChar char=""/>
            </a:pPr>
            <a:r>
              <a:rPr lang="zh-CN" altLang="en-US" dirty="0" smtClean="0">
                <a:latin typeface="+mn-lt"/>
                <a:ea typeface="+mn-ea"/>
              </a:rPr>
              <a:t>三、</a:t>
            </a:r>
            <a:r>
              <a:rPr lang="zh-CN" altLang="en-US" dirty="0" smtClean="0">
                <a:solidFill>
                  <a:srgbClr val="FF0000"/>
                </a:solidFill>
                <a:latin typeface="+mn-lt"/>
                <a:ea typeface="+mn-ea"/>
              </a:rPr>
              <a:t>会计等式</a:t>
            </a:r>
            <a:endParaRPr lang="zh-CN" altLang="en-US" dirty="0" smtClean="0">
              <a:solidFill>
                <a:srgbClr val="FF0000"/>
              </a:solidFill>
              <a:latin typeface="+mn-lt"/>
              <a:ea typeface="+mn-ea"/>
            </a:endParaRPr>
          </a:p>
          <a:p>
            <a:pPr marL="274320" indent="-274320" latinLnBrk="0">
              <a:lnSpc>
                <a:spcPct val="200000"/>
              </a:lnSpc>
              <a:buClr>
                <a:schemeClr val="accent1"/>
              </a:buClr>
              <a:buSzTx/>
              <a:buFont typeface="Wingdings" panose="05000000000000000000"/>
              <a:buChar char=""/>
            </a:pPr>
            <a:r>
              <a:rPr lang="zh-CN" altLang="en-US" dirty="0" smtClean="0">
                <a:latin typeface="+mn-lt"/>
                <a:ea typeface="+mn-ea"/>
              </a:rPr>
              <a:t>四、</a:t>
            </a:r>
            <a:r>
              <a:rPr lang="zh-CN" altLang="en-US" dirty="0" smtClean="0">
                <a:solidFill>
                  <a:srgbClr val="FF0000"/>
                </a:solidFill>
                <a:latin typeface="+mn-lt"/>
                <a:ea typeface="+mn-ea"/>
              </a:rPr>
              <a:t>会计科目</a:t>
            </a:r>
            <a:r>
              <a:rPr lang="zh-CN" altLang="en-US" dirty="0" smtClean="0">
                <a:latin typeface="+mn-lt"/>
                <a:ea typeface="+mn-ea"/>
              </a:rPr>
              <a:t>与会计账户</a:t>
            </a:r>
            <a:endParaRPr lang="zh-CN" altLang="en-US" dirty="0" smtClean="0">
              <a:latin typeface="+mn-lt"/>
              <a:ea typeface="+mn-ea"/>
            </a:endParaRPr>
          </a:p>
          <a:p>
            <a:pPr marL="274320" indent="-274320" latinLnBrk="0">
              <a:lnSpc>
                <a:spcPct val="200000"/>
              </a:lnSpc>
              <a:buClr>
                <a:schemeClr val="accent1"/>
              </a:buClr>
              <a:buSzTx/>
              <a:buFont typeface="Wingdings" panose="05000000000000000000"/>
              <a:buChar char=""/>
            </a:pPr>
            <a:r>
              <a:rPr lang="zh-CN" altLang="en-US" dirty="0" smtClean="0">
                <a:latin typeface="+mn-lt"/>
                <a:ea typeface="+mn-ea"/>
              </a:rPr>
              <a:t>五、</a:t>
            </a:r>
            <a:r>
              <a:rPr lang="zh-CN" altLang="en-US" dirty="0" smtClean="0">
                <a:solidFill>
                  <a:srgbClr val="FF0000"/>
                </a:solidFill>
                <a:latin typeface="+mn-lt"/>
                <a:ea typeface="+mn-ea"/>
              </a:rPr>
              <a:t>复式记账</a:t>
            </a:r>
            <a:endParaRPr lang="zh-CN" altLang="en-US" b="1" dirty="0" smtClean="0">
              <a:latin typeface="+mn-lt"/>
              <a:ea typeface="+mn-ea"/>
            </a:endParaRPr>
          </a:p>
        </p:txBody>
      </p:sp>
      <p:sp>
        <p:nvSpPr>
          <p:cNvPr id="8" name="五角星 7"/>
          <p:cNvSpPr/>
          <p:nvPr/>
        </p:nvSpPr>
        <p:spPr>
          <a:xfrm>
            <a:off x="2626360" y="1863090"/>
            <a:ext cx="203200" cy="192405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五角星 8"/>
          <p:cNvSpPr/>
          <p:nvPr/>
        </p:nvSpPr>
        <p:spPr>
          <a:xfrm>
            <a:off x="2626360" y="2350770"/>
            <a:ext cx="203200" cy="192405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五角星 9"/>
          <p:cNvSpPr/>
          <p:nvPr/>
        </p:nvSpPr>
        <p:spPr>
          <a:xfrm>
            <a:off x="2626360" y="3521710"/>
            <a:ext cx="203200" cy="192405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圆角矩形 10"/>
          <p:cNvSpPr/>
          <p:nvPr/>
        </p:nvSpPr>
        <p:spPr>
          <a:xfrm>
            <a:off x="5157470" y="831215"/>
            <a:ext cx="3305810" cy="348107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lnSpc>
                <a:spcPct val="150000"/>
              </a:lnSpc>
            </a:pPr>
            <a:r>
              <a:rPr lang="en-US" altLang="zh-CN" sz="1400" dirty="0" smtClean="0">
                <a:sym typeface="+mn-ea"/>
              </a:rPr>
              <a:t>1.</a:t>
            </a:r>
            <a:r>
              <a:rPr lang="zh-CN" altLang="en-US" sz="1400" dirty="0" smtClean="0">
                <a:sym typeface="+mn-ea"/>
              </a:rPr>
              <a:t>能够根据案例或习题分析会计计量属性</a:t>
            </a:r>
            <a:endParaRPr lang="zh-CN" altLang="en-US" sz="1400" dirty="0" smtClean="0"/>
          </a:p>
          <a:p>
            <a:pPr fontAlgn="auto">
              <a:lnSpc>
                <a:spcPct val="150000"/>
              </a:lnSpc>
            </a:pPr>
            <a:r>
              <a:rPr lang="en-US" altLang="zh-CN" sz="1400" dirty="0" smtClean="0">
                <a:sym typeface="+mn-ea"/>
              </a:rPr>
              <a:t>2.</a:t>
            </a:r>
            <a:r>
              <a:rPr lang="zh-CN" altLang="en-US" sz="1400" dirty="0" smtClean="0">
                <a:sym typeface="+mn-ea"/>
              </a:rPr>
              <a:t>能够</a:t>
            </a:r>
            <a:r>
              <a:rPr lang="zh-CN" altLang="en-US" sz="1400" dirty="0" smtClean="0">
                <a:sym typeface="+mn-ea"/>
              </a:rPr>
              <a:t>根据案例，</a:t>
            </a:r>
            <a:r>
              <a:rPr lang="zh-CN" altLang="en-US" sz="1400" dirty="0" smtClean="0">
                <a:sym typeface="+mn-ea"/>
              </a:rPr>
              <a:t>使用收付实现制和权责发生制分别</a:t>
            </a:r>
            <a:r>
              <a:rPr lang="zh-CN" altLang="en-US" sz="1400" dirty="0" smtClean="0">
                <a:sym typeface="+mn-ea"/>
              </a:rPr>
              <a:t>进行收入支出的确认</a:t>
            </a:r>
            <a:endParaRPr lang="zh-CN" altLang="en-US" sz="1400" dirty="0" smtClean="0"/>
          </a:p>
          <a:p>
            <a:pPr fontAlgn="auto">
              <a:lnSpc>
                <a:spcPct val="150000"/>
              </a:lnSpc>
            </a:pPr>
            <a:r>
              <a:rPr lang="en-US" altLang="zh-CN" sz="1400" dirty="0" smtClean="0">
                <a:sym typeface="+mn-ea"/>
              </a:rPr>
              <a:t>3.</a:t>
            </a:r>
            <a:r>
              <a:rPr lang="zh-CN" altLang="en-US" sz="1400" dirty="0" smtClean="0">
                <a:sym typeface="+mn-ea"/>
              </a:rPr>
              <a:t>熟记会计要素与会计等式</a:t>
            </a:r>
            <a:endParaRPr lang="zh-CN" altLang="en-US" sz="1400" dirty="0" smtClean="0"/>
          </a:p>
          <a:p>
            <a:pPr fontAlgn="auto">
              <a:lnSpc>
                <a:spcPct val="150000"/>
              </a:lnSpc>
            </a:pPr>
            <a:r>
              <a:rPr lang="en-US" altLang="zh-CN" sz="1400" dirty="0" smtClean="0">
                <a:sym typeface="+mn-ea"/>
              </a:rPr>
              <a:t>4.</a:t>
            </a:r>
            <a:r>
              <a:rPr lang="zh-CN" altLang="en-US" sz="1400" dirty="0" smtClean="0">
                <a:sym typeface="+mn-ea"/>
              </a:rPr>
              <a:t>能够复述出常用会计科目，并确认分别属于哪种会计要素</a:t>
            </a:r>
            <a:endParaRPr lang="zh-CN" altLang="en-US" sz="1400" dirty="0" smtClean="0"/>
          </a:p>
          <a:p>
            <a:pPr fontAlgn="auto">
              <a:lnSpc>
                <a:spcPct val="150000"/>
              </a:lnSpc>
            </a:pPr>
            <a:r>
              <a:rPr lang="en-US" altLang="zh-CN" sz="1400" dirty="0" smtClean="0">
                <a:sym typeface="+mn-ea"/>
              </a:rPr>
              <a:t>5.</a:t>
            </a:r>
            <a:r>
              <a:rPr lang="zh-CN" altLang="en-US" sz="1400" dirty="0" smtClean="0">
                <a:sym typeface="+mn-ea"/>
              </a:rPr>
              <a:t>能够理解复式记账法的记账原理，并分析各类会计账户的结构</a:t>
            </a:r>
            <a:endParaRPr lang="zh-CN" altLang="en-US" sz="1400" dirty="0" smtClean="0"/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695325" y="1268095"/>
            <a:ext cx="7886700" cy="362585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altLang="zh-CN" dirty="0">
                <a:solidFill>
                  <a:srgbClr val="FF0000"/>
                </a:solidFill>
                <a:latin typeface="宋体" panose="02010600030101010101" pitchFamily="2" charset="-122"/>
              </a:rPr>
              <a:t>               </a:t>
            </a:r>
            <a:r>
              <a:rPr lang="zh-CN" altLang="en-US" dirty="0">
                <a:solidFill>
                  <a:srgbClr val="FF0000"/>
                </a:solidFill>
                <a:latin typeface="宋体" panose="02010600030101010101" pitchFamily="2" charset="-122"/>
              </a:rPr>
              <a:t>收入 </a:t>
            </a:r>
            <a:r>
              <a:rPr lang="zh-CN" altLang="en-US" dirty="0" smtClean="0">
                <a:solidFill>
                  <a:srgbClr val="FF0000"/>
                </a:solidFill>
                <a:latin typeface="宋体" panose="02010600030101010101" pitchFamily="2" charset="-122"/>
              </a:rPr>
              <a:t>   </a:t>
            </a:r>
            <a:r>
              <a:rPr lang="en-US" altLang="zh-CN" dirty="0" smtClean="0">
                <a:solidFill>
                  <a:srgbClr val="FF0000"/>
                </a:solidFill>
                <a:latin typeface="宋体" panose="02010600030101010101" pitchFamily="2" charset="-122"/>
              </a:rPr>
              <a:t>－</a:t>
            </a:r>
            <a:r>
              <a:rPr lang="zh-CN" altLang="en-US" dirty="0" smtClean="0">
                <a:solidFill>
                  <a:srgbClr val="FF0000"/>
                </a:solidFill>
                <a:latin typeface="宋体" panose="02010600030101010101" pitchFamily="2" charset="-122"/>
              </a:rPr>
              <a:t>     费用    </a:t>
            </a:r>
            <a:r>
              <a:rPr lang="en-US" altLang="zh-CN" dirty="0" smtClean="0">
                <a:solidFill>
                  <a:srgbClr val="FF0000"/>
                </a:solidFill>
                <a:latin typeface="宋体" panose="02010600030101010101" pitchFamily="2" charset="-122"/>
              </a:rPr>
              <a:t>＝   </a:t>
            </a:r>
            <a:r>
              <a:rPr lang="zh-CN" altLang="en-US" dirty="0" smtClean="0">
                <a:solidFill>
                  <a:srgbClr val="FF0000"/>
                </a:solidFill>
                <a:latin typeface="宋体" panose="02010600030101010101" pitchFamily="2" charset="-122"/>
              </a:rPr>
              <a:t> </a:t>
            </a:r>
            <a:r>
              <a:rPr lang="zh-CN" altLang="en-US" dirty="0">
                <a:solidFill>
                  <a:srgbClr val="FF0000"/>
                </a:solidFill>
                <a:latin typeface="宋体" panose="02010600030101010101" pitchFamily="2" charset="-122"/>
              </a:rPr>
              <a:t>利润</a:t>
            </a:r>
            <a:endParaRPr lang="zh-CN" altLang="en-US" dirty="0">
              <a:solidFill>
                <a:srgbClr val="FF0000"/>
              </a:solidFill>
              <a:latin typeface="宋体" panose="02010600030101010101" pitchFamily="2" charset="-122"/>
            </a:endParaRPr>
          </a:p>
          <a:p>
            <a:endParaRPr lang="zh-CN" altLang="en-US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276462" y="2130574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增加</a:t>
            </a:r>
            <a:endParaRPr lang="zh-CN" altLang="en-US" sz="1350" dirty="0"/>
          </a:p>
        </p:txBody>
      </p:sp>
      <p:sp>
        <p:nvSpPr>
          <p:cNvPr id="17" name="TextBox 16"/>
          <p:cNvSpPr txBox="1"/>
          <p:nvPr/>
        </p:nvSpPr>
        <p:spPr>
          <a:xfrm>
            <a:off x="4030416" y="2130574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减少</a:t>
            </a:r>
            <a:endParaRPr lang="zh-CN" altLang="en-US" sz="1350" dirty="0"/>
          </a:p>
        </p:txBody>
      </p:sp>
      <p:sp>
        <p:nvSpPr>
          <p:cNvPr id="18" name="TextBox 17"/>
          <p:cNvSpPr txBox="1"/>
          <p:nvPr/>
        </p:nvSpPr>
        <p:spPr>
          <a:xfrm>
            <a:off x="5784371" y="2130574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350" dirty="0" smtClean="0"/>
              <a:t>?</a:t>
            </a:r>
            <a:endParaRPr lang="zh-CN" altLang="en-US" sz="1350" dirty="0"/>
          </a:p>
        </p:txBody>
      </p:sp>
      <p:sp>
        <p:nvSpPr>
          <p:cNvPr id="19" name="TextBox 18"/>
          <p:cNvSpPr txBox="1"/>
          <p:nvPr/>
        </p:nvSpPr>
        <p:spPr>
          <a:xfrm>
            <a:off x="2276462" y="2682985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减少</a:t>
            </a:r>
            <a:endParaRPr lang="zh-CN" altLang="en-US" sz="1350" dirty="0"/>
          </a:p>
        </p:txBody>
      </p:sp>
      <p:sp>
        <p:nvSpPr>
          <p:cNvPr id="20" name="TextBox 19"/>
          <p:cNvSpPr txBox="1"/>
          <p:nvPr/>
        </p:nvSpPr>
        <p:spPr>
          <a:xfrm>
            <a:off x="4030416" y="2682985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增加</a:t>
            </a:r>
            <a:endParaRPr lang="zh-CN" altLang="en-US" sz="1350" dirty="0"/>
          </a:p>
        </p:txBody>
      </p:sp>
      <p:sp>
        <p:nvSpPr>
          <p:cNvPr id="21" name="TextBox 20"/>
          <p:cNvSpPr txBox="1"/>
          <p:nvPr/>
        </p:nvSpPr>
        <p:spPr>
          <a:xfrm>
            <a:off x="5784371" y="2682985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350" dirty="0" smtClean="0"/>
              <a:t>?</a:t>
            </a:r>
            <a:endParaRPr lang="zh-CN" altLang="en-US" sz="135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695325" y="1268095"/>
            <a:ext cx="7886700" cy="362585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altLang="zh-CN" dirty="0">
                <a:solidFill>
                  <a:srgbClr val="FF0000"/>
                </a:solidFill>
                <a:latin typeface="宋体" panose="02010600030101010101" pitchFamily="2" charset="-122"/>
              </a:rPr>
              <a:t>               </a:t>
            </a:r>
            <a:r>
              <a:rPr lang="zh-CN" altLang="en-US" dirty="0">
                <a:solidFill>
                  <a:srgbClr val="FF0000"/>
                </a:solidFill>
                <a:latin typeface="宋体" panose="02010600030101010101" pitchFamily="2" charset="-122"/>
              </a:rPr>
              <a:t>收入 </a:t>
            </a:r>
            <a:r>
              <a:rPr lang="zh-CN" altLang="en-US" dirty="0" smtClean="0">
                <a:solidFill>
                  <a:srgbClr val="FF0000"/>
                </a:solidFill>
                <a:latin typeface="宋体" panose="02010600030101010101" pitchFamily="2" charset="-122"/>
              </a:rPr>
              <a:t>   </a:t>
            </a:r>
            <a:r>
              <a:rPr lang="en-US" altLang="zh-CN" dirty="0" smtClean="0">
                <a:solidFill>
                  <a:srgbClr val="FF0000"/>
                </a:solidFill>
                <a:latin typeface="宋体" panose="02010600030101010101" pitchFamily="2" charset="-122"/>
              </a:rPr>
              <a:t>－</a:t>
            </a:r>
            <a:r>
              <a:rPr lang="zh-CN" altLang="en-US" dirty="0" smtClean="0">
                <a:solidFill>
                  <a:srgbClr val="FF0000"/>
                </a:solidFill>
                <a:latin typeface="宋体" panose="02010600030101010101" pitchFamily="2" charset="-122"/>
              </a:rPr>
              <a:t>     费用    </a:t>
            </a:r>
            <a:r>
              <a:rPr lang="en-US" altLang="zh-CN" dirty="0" smtClean="0">
                <a:solidFill>
                  <a:srgbClr val="FF0000"/>
                </a:solidFill>
                <a:latin typeface="宋体" panose="02010600030101010101" pitchFamily="2" charset="-122"/>
              </a:rPr>
              <a:t>＝   </a:t>
            </a:r>
            <a:r>
              <a:rPr lang="zh-CN" altLang="en-US" dirty="0" smtClean="0">
                <a:solidFill>
                  <a:srgbClr val="FF0000"/>
                </a:solidFill>
                <a:latin typeface="宋体" panose="02010600030101010101" pitchFamily="2" charset="-122"/>
              </a:rPr>
              <a:t> </a:t>
            </a:r>
            <a:r>
              <a:rPr lang="zh-CN" altLang="en-US" dirty="0">
                <a:solidFill>
                  <a:srgbClr val="FF0000"/>
                </a:solidFill>
                <a:latin typeface="宋体" panose="02010600030101010101" pitchFamily="2" charset="-122"/>
              </a:rPr>
              <a:t>利润</a:t>
            </a:r>
            <a:endParaRPr lang="zh-CN" altLang="en-US" dirty="0">
              <a:solidFill>
                <a:srgbClr val="FF0000"/>
              </a:solidFill>
              <a:latin typeface="宋体" panose="02010600030101010101" pitchFamily="2" charset="-122"/>
            </a:endParaRPr>
          </a:p>
          <a:p>
            <a:endParaRPr lang="zh-CN" altLang="en-US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276462" y="2130574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增加</a:t>
            </a:r>
            <a:endParaRPr lang="zh-CN" altLang="en-US" sz="1350" dirty="0"/>
          </a:p>
        </p:txBody>
      </p:sp>
      <p:sp>
        <p:nvSpPr>
          <p:cNvPr id="17" name="TextBox 16"/>
          <p:cNvSpPr txBox="1"/>
          <p:nvPr/>
        </p:nvSpPr>
        <p:spPr>
          <a:xfrm>
            <a:off x="4030416" y="2130574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减少</a:t>
            </a:r>
            <a:endParaRPr lang="zh-CN" altLang="en-US" sz="1350" dirty="0"/>
          </a:p>
        </p:txBody>
      </p:sp>
      <p:sp>
        <p:nvSpPr>
          <p:cNvPr id="18" name="TextBox 17"/>
          <p:cNvSpPr txBox="1"/>
          <p:nvPr/>
        </p:nvSpPr>
        <p:spPr>
          <a:xfrm>
            <a:off x="5784371" y="2130574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350" dirty="0" smtClean="0"/>
              <a:t>?</a:t>
            </a:r>
            <a:endParaRPr lang="zh-CN" altLang="en-US" sz="1350" dirty="0"/>
          </a:p>
        </p:txBody>
      </p:sp>
      <p:sp>
        <p:nvSpPr>
          <p:cNvPr id="19" name="TextBox 18"/>
          <p:cNvSpPr txBox="1"/>
          <p:nvPr/>
        </p:nvSpPr>
        <p:spPr>
          <a:xfrm>
            <a:off x="2276462" y="2682985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减少</a:t>
            </a:r>
            <a:endParaRPr lang="zh-CN" altLang="en-US" sz="1350" dirty="0"/>
          </a:p>
        </p:txBody>
      </p:sp>
      <p:sp>
        <p:nvSpPr>
          <p:cNvPr id="20" name="TextBox 19"/>
          <p:cNvSpPr txBox="1"/>
          <p:nvPr/>
        </p:nvSpPr>
        <p:spPr>
          <a:xfrm>
            <a:off x="4030416" y="2682985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增加</a:t>
            </a:r>
            <a:endParaRPr lang="zh-CN" altLang="en-US" sz="1350" dirty="0"/>
          </a:p>
        </p:txBody>
      </p:sp>
      <p:sp>
        <p:nvSpPr>
          <p:cNvPr id="21" name="TextBox 20"/>
          <p:cNvSpPr txBox="1"/>
          <p:nvPr/>
        </p:nvSpPr>
        <p:spPr>
          <a:xfrm>
            <a:off x="5784371" y="2682985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350" dirty="0" smtClean="0"/>
              <a:t>?</a:t>
            </a:r>
            <a:endParaRPr lang="zh-CN" altLang="en-US" sz="1350" dirty="0"/>
          </a:p>
        </p:txBody>
      </p:sp>
      <p:sp>
        <p:nvSpPr>
          <p:cNvPr id="22" name="TextBox 21"/>
          <p:cNvSpPr txBox="1"/>
          <p:nvPr/>
        </p:nvSpPr>
        <p:spPr>
          <a:xfrm>
            <a:off x="6192380" y="2018124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/>
              <a:t>增加</a:t>
            </a:r>
            <a:endParaRPr lang="zh-CN" altLang="en-US" sz="1350" dirty="0"/>
          </a:p>
        </p:txBody>
      </p:sp>
      <p:sp>
        <p:nvSpPr>
          <p:cNvPr id="23" name="TextBox 22"/>
          <p:cNvSpPr txBox="1"/>
          <p:nvPr/>
        </p:nvSpPr>
        <p:spPr>
          <a:xfrm>
            <a:off x="6246393" y="2560346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减少</a:t>
            </a:r>
            <a:endParaRPr lang="zh-CN" altLang="en-US" sz="135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zh-CN" sz="2400" dirty="0">
                <a:solidFill>
                  <a:srgbClr val="FF0000"/>
                </a:solidFill>
                <a:latin typeface="宋体" panose="02010600030101010101" pitchFamily="2" charset="-122"/>
              </a:rPr>
              <a:t>利润随收入的增减发生同向</a:t>
            </a:r>
            <a:r>
              <a:rPr lang="zh-CN" altLang="zh-CN" sz="2400" dirty="0" smtClean="0">
                <a:solidFill>
                  <a:srgbClr val="FF0000"/>
                </a:solidFill>
                <a:latin typeface="宋体" panose="02010600030101010101" pitchFamily="2" charset="-122"/>
              </a:rPr>
              <a:t>变化</a:t>
            </a:r>
            <a:br>
              <a:rPr lang="en-US" altLang="zh-CN" sz="2400" dirty="0" smtClean="0">
                <a:solidFill>
                  <a:srgbClr val="FF0000"/>
                </a:solidFill>
                <a:latin typeface="宋体" panose="02010600030101010101" pitchFamily="2" charset="-122"/>
              </a:rPr>
            </a:br>
            <a:r>
              <a:rPr lang="zh-CN" altLang="zh-CN" sz="2400" dirty="0" smtClean="0">
                <a:solidFill>
                  <a:srgbClr val="FF0000"/>
                </a:solidFill>
                <a:latin typeface="宋体" panose="02010600030101010101" pitchFamily="2" charset="-122"/>
              </a:rPr>
              <a:t>随</a:t>
            </a:r>
            <a:r>
              <a:rPr lang="zh-CN" altLang="zh-CN" sz="2400" dirty="0">
                <a:solidFill>
                  <a:srgbClr val="FF0000"/>
                </a:solidFill>
                <a:latin typeface="宋体" panose="02010600030101010101" pitchFamily="2" charset="-122"/>
              </a:rPr>
              <a:t>费用的增减发生相反方向变化</a:t>
            </a:r>
            <a:r>
              <a:rPr lang="zh-CN" altLang="zh-CN" sz="2400" dirty="0" smtClean="0">
                <a:solidFill>
                  <a:srgbClr val="FF0000"/>
                </a:solidFill>
                <a:latin typeface="宋体" panose="02010600030101010101" pitchFamily="2" charset="-122"/>
              </a:rPr>
              <a:t>。</a:t>
            </a:r>
            <a:endParaRPr lang="zh-CN" altLang="zh-CN" sz="2400" dirty="0" smtClean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695325" y="1268095"/>
            <a:ext cx="7886700" cy="362585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altLang="zh-CN" dirty="0">
                <a:solidFill>
                  <a:srgbClr val="FF0000"/>
                </a:solidFill>
                <a:latin typeface="宋体" panose="02010600030101010101" pitchFamily="2" charset="-122"/>
              </a:rPr>
              <a:t>               </a:t>
            </a:r>
            <a:r>
              <a:rPr lang="zh-CN" altLang="en-US" dirty="0">
                <a:solidFill>
                  <a:srgbClr val="FF0000"/>
                </a:solidFill>
                <a:latin typeface="宋体" panose="02010600030101010101" pitchFamily="2" charset="-122"/>
              </a:rPr>
              <a:t>收入 </a:t>
            </a:r>
            <a:r>
              <a:rPr lang="zh-CN" altLang="en-US" dirty="0" smtClean="0">
                <a:solidFill>
                  <a:srgbClr val="FF0000"/>
                </a:solidFill>
                <a:latin typeface="宋体" panose="02010600030101010101" pitchFamily="2" charset="-122"/>
              </a:rPr>
              <a:t>   </a:t>
            </a:r>
            <a:r>
              <a:rPr lang="en-US" altLang="zh-CN" dirty="0" smtClean="0">
                <a:solidFill>
                  <a:srgbClr val="FF0000"/>
                </a:solidFill>
                <a:latin typeface="宋体" panose="02010600030101010101" pitchFamily="2" charset="-122"/>
              </a:rPr>
              <a:t>－</a:t>
            </a:r>
            <a:r>
              <a:rPr lang="zh-CN" altLang="en-US" dirty="0" smtClean="0">
                <a:solidFill>
                  <a:srgbClr val="FF0000"/>
                </a:solidFill>
                <a:latin typeface="宋体" panose="02010600030101010101" pitchFamily="2" charset="-122"/>
              </a:rPr>
              <a:t>     费用    </a:t>
            </a:r>
            <a:r>
              <a:rPr lang="en-US" altLang="zh-CN" dirty="0" smtClean="0">
                <a:solidFill>
                  <a:srgbClr val="FF0000"/>
                </a:solidFill>
                <a:latin typeface="宋体" panose="02010600030101010101" pitchFamily="2" charset="-122"/>
              </a:rPr>
              <a:t>＝   </a:t>
            </a:r>
            <a:r>
              <a:rPr lang="zh-CN" altLang="en-US" dirty="0" smtClean="0">
                <a:solidFill>
                  <a:srgbClr val="FF0000"/>
                </a:solidFill>
                <a:latin typeface="宋体" panose="02010600030101010101" pitchFamily="2" charset="-122"/>
              </a:rPr>
              <a:t> </a:t>
            </a:r>
            <a:r>
              <a:rPr lang="zh-CN" altLang="en-US" dirty="0">
                <a:solidFill>
                  <a:srgbClr val="FF0000"/>
                </a:solidFill>
                <a:latin typeface="宋体" panose="02010600030101010101" pitchFamily="2" charset="-122"/>
              </a:rPr>
              <a:t>利润</a:t>
            </a:r>
            <a:endParaRPr lang="zh-CN" altLang="en-US" dirty="0">
              <a:solidFill>
                <a:srgbClr val="FF0000"/>
              </a:solidFill>
              <a:latin typeface="宋体" panose="02010600030101010101" pitchFamily="2" charset="-122"/>
            </a:endParaRPr>
          </a:p>
          <a:p>
            <a:endParaRPr lang="zh-CN" altLang="en-US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76462" y="1713497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增加</a:t>
            </a:r>
            <a:endParaRPr lang="zh-CN" altLang="en-US" sz="1350" dirty="0"/>
          </a:p>
        </p:txBody>
      </p:sp>
      <p:sp>
        <p:nvSpPr>
          <p:cNvPr id="5" name="TextBox 4"/>
          <p:cNvSpPr txBox="1"/>
          <p:nvPr/>
        </p:nvSpPr>
        <p:spPr>
          <a:xfrm>
            <a:off x="5784371" y="1713497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增加</a:t>
            </a:r>
            <a:endParaRPr lang="zh-CN" altLang="en-US" sz="1350" dirty="0"/>
          </a:p>
        </p:txBody>
      </p:sp>
      <p:sp>
        <p:nvSpPr>
          <p:cNvPr id="6" name="TextBox 5"/>
          <p:cNvSpPr txBox="1"/>
          <p:nvPr/>
        </p:nvSpPr>
        <p:spPr>
          <a:xfrm>
            <a:off x="4030416" y="1713497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不变</a:t>
            </a:r>
            <a:endParaRPr lang="zh-CN" altLang="en-US" sz="1350" dirty="0"/>
          </a:p>
        </p:txBody>
      </p:sp>
      <p:sp>
        <p:nvSpPr>
          <p:cNvPr id="7" name="TextBox 6"/>
          <p:cNvSpPr txBox="1"/>
          <p:nvPr/>
        </p:nvSpPr>
        <p:spPr>
          <a:xfrm>
            <a:off x="2276462" y="2267215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减少</a:t>
            </a:r>
            <a:endParaRPr lang="zh-CN" altLang="en-US" sz="1350" dirty="0"/>
          </a:p>
        </p:txBody>
      </p:sp>
      <p:sp>
        <p:nvSpPr>
          <p:cNvPr id="8" name="TextBox 7"/>
          <p:cNvSpPr txBox="1"/>
          <p:nvPr/>
        </p:nvSpPr>
        <p:spPr>
          <a:xfrm>
            <a:off x="4030416" y="2267215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不变</a:t>
            </a:r>
            <a:endParaRPr lang="zh-CN" altLang="en-US" sz="1350" dirty="0"/>
          </a:p>
        </p:txBody>
      </p:sp>
      <p:sp>
        <p:nvSpPr>
          <p:cNvPr id="9" name="TextBox 8"/>
          <p:cNvSpPr txBox="1"/>
          <p:nvPr/>
        </p:nvSpPr>
        <p:spPr>
          <a:xfrm>
            <a:off x="5784371" y="2267215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减少</a:t>
            </a:r>
            <a:endParaRPr lang="zh-CN" altLang="en-US" sz="1350" dirty="0"/>
          </a:p>
        </p:txBody>
      </p:sp>
      <p:sp>
        <p:nvSpPr>
          <p:cNvPr id="10" name="TextBox 9"/>
          <p:cNvSpPr txBox="1"/>
          <p:nvPr/>
        </p:nvSpPr>
        <p:spPr>
          <a:xfrm>
            <a:off x="2276462" y="2819627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不变</a:t>
            </a:r>
            <a:endParaRPr lang="zh-CN" altLang="en-US" sz="1350" dirty="0"/>
          </a:p>
        </p:txBody>
      </p:sp>
      <p:sp>
        <p:nvSpPr>
          <p:cNvPr id="11" name="TextBox 10"/>
          <p:cNvSpPr txBox="1"/>
          <p:nvPr/>
        </p:nvSpPr>
        <p:spPr>
          <a:xfrm>
            <a:off x="4030416" y="2819627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增加</a:t>
            </a:r>
            <a:endParaRPr lang="zh-CN" altLang="en-US" sz="1350" dirty="0"/>
          </a:p>
        </p:txBody>
      </p:sp>
      <p:sp>
        <p:nvSpPr>
          <p:cNvPr id="12" name="TextBox 11"/>
          <p:cNvSpPr txBox="1"/>
          <p:nvPr/>
        </p:nvSpPr>
        <p:spPr>
          <a:xfrm>
            <a:off x="5784371" y="2819627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>
                <a:solidFill>
                  <a:srgbClr val="FF0000"/>
                </a:solidFill>
              </a:rPr>
              <a:t>减少</a:t>
            </a:r>
            <a:endParaRPr lang="zh-CN" altLang="en-US" sz="135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76462" y="3372037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不变</a:t>
            </a:r>
            <a:endParaRPr lang="zh-CN" altLang="en-US" sz="1350" dirty="0"/>
          </a:p>
        </p:txBody>
      </p:sp>
      <p:sp>
        <p:nvSpPr>
          <p:cNvPr id="14" name="TextBox 13"/>
          <p:cNvSpPr txBox="1"/>
          <p:nvPr/>
        </p:nvSpPr>
        <p:spPr>
          <a:xfrm>
            <a:off x="4030416" y="3372037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减少</a:t>
            </a:r>
            <a:endParaRPr lang="zh-CN" altLang="en-US" sz="1350" dirty="0"/>
          </a:p>
        </p:txBody>
      </p:sp>
      <p:sp>
        <p:nvSpPr>
          <p:cNvPr id="15" name="TextBox 14"/>
          <p:cNvSpPr txBox="1"/>
          <p:nvPr/>
        </p:nvSpPr>
        <p:spPr>
          <a:xfrm>
            <a:off x="5784371" y="3372037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增加</a:t>
            </a:r>
            <a:endParaRPr lang="zh-CN" altLang="en-US" sz="1350" dirty="0"/>
          </a:p>
        </p:txBody>
      </p:sp>
      <p:sp>
        <p:nvSpPr>
          <p:cNvPr id="16" name="TextBox 15"/>
          <p:cNvSpPr txBox="1"/>
          <p:nvPr/>
        </p:nvSpPr>
        <p:spPr>
          <a:xfrm>
            <a:off x="2276462" y="3924449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增加</a:t>
            </a:r>
            <a:endParaRPr lang="zh-CN" altLang="en-US" sz="1350" dirty="0"/>
          </a:p>
        </p:txBody>
      </p:sp>
      <p:sp>
        <p:nvSpPr>
          <p:cNvPr id="17" name="TextBox 16"/>
          <p:cNvSpPr txBox="1"/>
          <p:nvPr/>
        </p:nvSpPr>
        <p:spPr>
          <a:xfrm>
            <a:off x="4030416" y="3924449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减少</a:t>
            </a:r>
            <a:endParaRPr lang="zh-CN" altLang="en-US" sz="1350" dirty="0"/>
          </a:p>
        </p:txBody>
      </p:sp>
      <p:sp>
        <p:nvSpPr>
          <p:cNvPr id="18" name="TextBox 17"/>
          <p:cNvSpPr txBox="1"/>
          <p:nvPr/>
        </p:nvSpPr>
        <p:spPr>
          <a:xfrm>
            <a:off x="5784371" y="3924449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350" dirty="0" smtClean="0"/>
              <a:t>?</a:t>
            </a:r>
            <a:endParaRPr lang="zh-CN" altLang="en-US" sz="1350" dirty="0"/>
          </a:p>
        </p:txBody>
      </p:sp>
      <p:sp>
        <p:nvSpPr>
          <p:cNvPr id="19" name="TextBox 18"/>
          <p:cNvSpPr txBox="1"/>
          <p:nvPr/>
        </p:nvSpPr>
        <p:spPr>
          <a:xfrm>
            <a:off x="2276462" y="4476860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减少</a:t>
            </a:r>
            <a:endParaRPr lang="zh-CN" altLang="en-US" sz="1350" dirty="0"/>
          </a:p>
        </p:txBody>
      </p:sp>
      <p:sp>
        <p:nvSpPr>
          <p:cNvPr id="20" name="TextBox 19"/>
          <p:cNvSpPr txBox="1"/>
          <p:nvPr/>
        </p:nvSpPr>
        <p:spPr>
          <a:xfrm>
            <a:off x="4030416" y="4476860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增加</a:t>
            </a:r>
            <a:endParaRPr lang="zh-CN" altLang="en-US" sz="1350" dirty="0"/>
          </a:p>
        </p:txBody>
      </p:sp>
      <p:sp>
        <p:nvSpPr>
          <p:cNvPr id="21" name="TextBox 20"/>
          <p:cNvSpPr txBox="1"/>
          <p:nvPr/>
        </p:nvSpPr>
        <p:spPr>
          <a:xfrm>
            <a:off x="5784371" y="4476860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350" dirty="0" smtClean="0"/>
              <a:t>?</a:t>
            </a:r>
            <a:endParaRPr lang="zh-CN" altLang="en-US" sz="1350" dirty="0"/>
          </a:p>
        </p:txBody>
      </p:sp>
      <p:sp>
        <p:nvSpPr>
          <p:cNvPr id="22" name="TextBox 21"/>
          <p:cNvSpPr txBox="1"/>
          <p:nvPr/>
        </p:nvSpPr>
        <p:spPr>
          <a:xfrm>
            <a:off x="6192380" y="3811999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/>
              <a:t>增加</a:t>
            </a:r>
            <a:endParaRPr lang="zh-CN" altLang="en-US" sz="1350" dirty="0"/>
          </a:p>
        </p:txBody>
      </p:sp>
      <p:sp>
        <p:nvSpPr>
          <p:cNvPr id="23" name="TextBox 22"/>
          <p:cNvSpPr txBox="1"/>
          <p:nvPr/>
        </p:nvSpPr>
        <p:spPr>
          <a:xfrm>
            <a:off x="6246393" y="4354221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减少</a:t>
            </a:r>
            <a:endParaRPr lang="zh-CN" altLang="en-US" sz="135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835901" y="492061"/>
            <a:ext cx="6324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zh-CN" altLang="en-US" sz="3200" b="1" dirty="0" smtClean="0">
                <a:solidFill>
                  <a:schemeClr val="tx2"/>
                </a:solidFill>
              </a:rPr>
              <a:t>三、</a:t>
            </a:r>
            <a:r>
              <a:rPr lang="zh-CN" altLang="zh-CN" sz="3200" b="1" dirty="0" smtClean="0">
                <a:solidFill>
                  <a:schemeClr val="tx2"/>
                </a:solidFill>
              </a:rPr>
              <a:t>扩展</a:t>
            </a:r>
            <a:r>
              <a:rPr lang="zh-CN" altLang="zh-CN" sz="3200" b="1" dirty="0">
                <a:solidFill>
                  <a:schemeClr val="tx2"/>
                </a:solidFill>
              </a:rPr>
              <a:t>的会计等式</a:t>
            </a:r>
            <a:endParaRPr lang="zh-CN" altLang="zh-CN" sz="3200" b="1" dirty="0">
              <a:solidFill>
                <a:schemeClr val="tx2"/>
              </a:solidFill>
            </a:endParaRP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914401" y="1247508"/>
            <a:ext cx="7407797" cy="52322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zh-CN" altLang="en-US" sz="2800" b="1" dirty="0">
                <a:latin typeface="宋体" panose="02010600030101010101" pitchFamily="2" charset="-122"/>
              </a:rPr>
              <a:t>资产 </a:t>
            </a:r>
            <a:r>
              <a:rPr lang="en-US" altLang="zh-CN" sz="2800" b="1" dirty="0">
                <a:latin typeface="宋体" panose="02010600030101010101" pitchFamily="2" charset="-122"/>
              </a:rPr>
              <a:t>+</a:t>
            </a:r>
            <a:r>
              <a:rPr lang="zh-CN" altLang="en-US" sz="2800" b="1" dirty="0">
                <a:latin typeface="宋体" panose="02010600030101010101" pitchFamily="2" charset="-122"/>
              </a:rPr>
              <a:t> 费用 </a:t>
            </a:r>
            <a:r>
              <a:rPr lang="en-US" altLang="zh-CN" sz="2800" b="1" dirty="0">
                <a:latin typeface="宋体" panose="02010600030101010101" pitchFamily="2" charset="-122"/>
              </a:rPr>
              <a:t>＝</a:t>
            </a:r>
            <a:r>
              <a:rPr lang="zh-CN" altLang="en-US" sz="2800" b="1" dirty="0">
                <a:latin typeface="宋体" panose="02010600030101010101" pitchFamily="2" charset="-122"/>
              </a:rPr>
              <a:t> 负债 </a:t>
            </a:r>
            <a:r>
              <a:rPr lang="en-US" altLang="zh-CN" sz="2800" b="1" dirty="0">
                <a:latin typeface="宋体" panose="02010600030101010101" pitchFamily="2" charset="-122"/>
              </a:rPr>
              <a:t>+</a:t>
            </a:r>
            <a:r>
              <a:rPr lang="zh-CN" altLang="en-US" sz="2800" b="1" dirty="0">
                <a:latin typeface="宋体" panose="02010600030101010101" pitchFamily="2" charset="-122"/>
              </a:rPr>
              <a:t> 所有者权益 </a:t>
            </a:r>
            <a:r>
              <a:rPr lang="en-US" altLang="zh-CN" sz="2800" b="1" dirty="0">
                <a:latin typeface="宋体" panose="02010600030101010101" pitchFamily="2" charset="-122"/>
              </a:rPr>
              <a:t>+</a:t>
            </a:r>
            <a:r>
              <a:rPr lang="zh-CN" altLang="en-US" sz="2800" b="1" dirty="0">
                <a:latin typeface="宋体" panose="02010600030101010101" pitchFamily="2" charset="-122"/>
              </a:rPr>
              <a:t> 收入 </a:t>
            </a:r>
            <a:endParaRPr lang="zh-CN" altLang="en-US" sz="2800" b="1" dirty="0">
              <a:latin typeface="宋体" panose="02010600030101010101" pitchFamily="2" charset="-122"/>
            </a:endParaRP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991235" y="2641600"/>
            <a:ext cx="7627620" cy="922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206692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24663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24257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60540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306260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351980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97700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443420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25000"/>
              </a:spcBef>
              <a:buFont typeface="Wingdings" panose="05000000000000000000" pitchFamily="2" charset="2"/>
              <a:buNone/>
            </a:pPr>
            <a:r>
              <a:rPr lang="zh-CN" altLang="zh-CN" sz="2400" b="1" dirty="0">
                <a:solidFill>
                  <a:schemeClr val="tx2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资产 ＝ 负债 + 所有者权益 +（收入－费用）</a:t>
            </a:r>
            <a:endParaRPr lang="zh-CN" altLang="zh-CN" sz="2400" b="1" dirty="0">
              <a:solidFill>
                <a:schemeClr val="tx2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>
              <a:spcBef>
                <a:spcPct val="25000"/>
              </a:spcBef>
              <a:buFont typeface="Wingdings" panose="05000000000000000000" pitchFamily="2" charset="2"/>
              <a:buNone/>
            </a:pPr>
            <a:r>
              <a:rPr lang="zh-CN" altLang="en-US" sz="2400" b="1" dirty="0" smtClean="0">
                <a:solidFill>
                  <a:schemeClr val="tx2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资产</a:t>
            </a:r>
            <a:r>
              <a:rPr lang="zh-CN" altLang="zh-CN" sz="2400" b="1" dirty="0" smtClean="0">
                <a:solidFill>
                  <a:schemeClr val="tx2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zh-CN" altLang="zh-CN" sz="2400" b="1" dirty="0">
                <a:solidFill>
                  <a:schemeClr val="tx2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＝ 负债 + 所有者权益 + 利润</a:t>
            </a:r>
            <a:endParaRPr lang="zh-CN" altLang="zh-CN" sz="2400" b="1" dirty="0">
              <a:solidFill>
                <a:schemeClr val="tx2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342900" y="1901429"/>
            <a:ext cx="68199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zh-CN" altLang="zh-CN" sz="2800" b="1" dirty="0">
                <a:solidFill>
                  <a:srgbClr val="990033"/>
                </a:solidFill>
                <a:sym typeface="Wingdings" panose="05000000000000000000" pitchFamily="2" charset="2"/>
              </a:rPr>
              <a:t></a:t>
            </a:r>
            <a:r>
              <a:rPr lang="zh-CN" altLang="zh-CN" sz="2800" b="1" dirty="0">
                <a:solidFill>
                  <a:schemeClr val="tx2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 由基本会计等式演变而来：</a:t>
            </a:r>
            <a:endParaRPr lang="zh-CN" altLang="zh-CN" sz="2800" b="1" dirty="0">
              <a:solidFill>
                <a:schemeClr val="tx2"/>
              </a:solidFill>
              <a:latin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sz="quarter" idx="1"/>
          </p:nvPr>
        </p:nvSpPr>
        <p:spPr bwMode="auto">
          <a:xfrm>
            <a:off x="602966" y="1372222"/>
            <a:ext cx="7269939" cy="52322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zh-CN" altLang="en-US" sz="2800" b="1" dirty="0">
                <a:latin typeface="宋体" panose="02010600030101010101" pitchFamily="2" charset="-122"/>
              </a:rPr>
              <a:t>资产 </a:t>
            </a:r>
            <a:r>
              <a:rPr lang="en-US" altLang="zh-CN" sz="2800" b="1" dirty="0" smtClean="0">
                <a:latin typeface="宋体" panose="02010600030101010101" pitchFamily="2" charset="-122"/>
              </a:rPr>
              <a:t>＝</a:t>
            </a:r>
            <a:r>
              <a:rPr lang="zh-CN" altLang="en-US" sz="2800" b="1" dirty="0" smtClean="0">
                <a:latin typeface="宋体" panose="02010600030101010101" pitchFamily="2" charset="-122"/>
              </a:rPr>
              <a:t> </a:t>
            </a:r>
            <a:r>
              <a:rPr lang="zh-CN" altLang="en-US" sz="2800" b="1" dirty="0">
                <a:latin typeface="宋体" panose="02010600030101010101" pitchFamily="2" charset="-122"/>
              </a:rPr>
              <a:t>负债 </a:t>
            </a:r>
            <a:r>
              <a:rPr lang="en-US" altLang="zh-CN" sz="2800" b="1" dirty="0">
                <a:latin typeface="宋体" panose="02010600030101010101" pitchFamily="2" charset="-122"/>
              </a:rPr>
              <a:t>+</a:t>
            </a:r>
            <a:r>
              <a:rPr lang="zh-CN" altLang="en-US" sz="2800" b="1" dirty="0">
                <a:latin typeface="宋体" panose="02010600030101010101" pitchFamily="2" charset="-122"/>
              </a:rPr>
              <a:t> 所有者权益 </a:t>
            </a:r>
            <a:r>
              <a:rPr lang="en-US" altLang="zh-CN" sz="2800" b="1" dirty="0">
                <a:latin typeface="宋体" panose="02010600030101010101" pitchFamily="2" charset="-122"/>
              </a:rPr>
              <a:t>+</a:t>
            </a:r>
            <a:r>
              <a:rPr lang="zh-CN" altLang="en-US" sz="2800" b="1" dirty="0">
                <a:latin typeface="宋体" panose="02010600030101010101" pitchFamily="2" charset="-122"/>
              </a:rPr>
              <a:t> </a:t>
            </a:r>
            <a:r>
              <a:rPr lang="zh-CN" altLang="en-US" sz="2800" b="1" dirty="0" smtClean="0">
                <a:latin typeface="宋体" panose="02010600030101010101" pitchFamily="2" charset="-122"/>
              </a:rPr>
              <a:t>收入</a:t>
            </a:r>
            <a:r>
              <a:rPr lang="en-US" altLang="zh-CN" sz="2800" b="1" dirty="0" smtClean="0">
                <a:latin typeface="宋体" panose="02010600030101010101" pitchFamily="2" charset="-122"/>
              </a:rPr>
              <a:t>-</a:t>
            </a:r>
            <a:r>
              <a:rPr lang="zh-CN" altLang="en-US" sz="2800" b="1" dirty="0" smtClean="0">
                <a:latin typeface="宋体" panose="02010600030101010101" pitchFamily="2" charset="-122"/>
              </a:rPr>
              <a:t>费用 </a:t>
            </a:r>
            <a:endParaRPr lang="zh-CN" altLang="en-US" sz="2800" b="1" dirty="0">
              <a:latin typeface="宋体" panose="02010600030101010101" pitchFamily="2" charset="-122"/>
            </a:endParaRPr>
          </a:p>
        </p:txBody>
      </p:sp>
      <p:sp>
        <p:nvSpPr>
          <p:cNvPr id="5" name="下箭头 4"/>
          <p:cNvSpPr/>
          <p:nvPr/>
        </p:nvSpPr>
        <p:spPr>
          <a:xfrm>
            <a:off x="3131840" y="2949792"/>
            <a:ext cx="1224136" cy="2700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6948264" y="1923678"/>
            <a:ext cx="1224136" cy="81009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  <a:sym typeface="+mn-ea"/>
              </a:rPr>
              <a:t>利润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7" name="剪去单角的矩形 6"/>
          <p:cNvSpPr/>
          <p:nvPr/>
        </p:nvSpPr>
        <p:spPr>
          <a:xfrm>
            <a:off x="3491880" y="2031690"/>
            <a:ext cx="2772308" cy="594066"/>
          </a:xfrm>
          <a:prstGeom prst="snip1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  <a:sym typeface="+mn-ea"/>
              </a:rPr>
              <a:t>利润在会计期末进行结转，最终转化为所有者权益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8" name="左箭头 7"/>
          <p:cNvSpPr/>
          <p:nvPr/>
        </p:nvSpPr>
        <p:spPr>
          <a:xfrm>
            <a:off x="6444208" y="2247714"/>
            <a:ext cx="288032" cy="324036"/>
          </a:xfrm>
          <a:prstGeom prst="left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868916" y="3586468"/>
            <a:ext cx="4974118" cy="52322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anchor="ctr">
            <a:sp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/>
              <a:buChar char=""/>
              <a:defRPr kumimoji="0"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 panose="05000000000000000000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 panose="05020102010507070707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2800" dirty="0" smtClean="0">
                <a:latin typeface="宋体" panose="02010600030101010101" pitchFamily="2" charset="-122"/>
              </a:rPr>
              <a:t>资产 </a:t>
            </a:r>
            <a:r>
              <a:rPr lang="en-US" altLang="zh-CN" sz="2800" dirty="0" smtClean="0">
                <a:latin typeface="宋体" panose="02010600030101010101" pitchFamily="2" charset="-122"/>
              </a:rPr>
              <a:t>＝</a:t>
            </a:r>
            <a:r>
              <a:rPr lang="zh-CN" altLang="en-US" sz="2800" dirty="0" smtClean="0">
                <a:latin typeface="宋体" panose="02010600030101010101" pitchFamily="2" charset="-122"/>
              </a:rPr>
              <a:t> 负债 </a:t>
            </a:r>
            <a:r>
              <a:rPr lang="en-US" altLang="zh-CN" sz="2800" dirty="0" smtClean="0">
                <a:latin typeface="宋体" panose="02010600030101010101" pitchFamily="2" charset="-122"/>
              </a:rPr>
              <a:t>+</a:t>
            </a:r>
            <a:r>
              <a:rPr lang="zh-CN" altLang="en-US" sz="2800" dirty="0" smtClean="0">
                <a:latin typeface="宋体" panose="02010600030101010101" pitchFamily="2" charset="-122"/>
              </a:rPr>
              <a:t> 所有者权益</a:t>
            </a:r>
            <a:endParaRPr lang="zh-CN" altLang="en-US" sz="2800" dirty="0">
              <a:latin typeface="宋体" panose="0201060003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419622"/>
            <a:ext cx="7931224" cy="3435842"/>
          </a:xfrm>
        </p:spPr>
        <p:txBody>
          <a:bodyPr/>
          <a:lstStyle/>
          <a:p>
            <a:r>
              <a:rPr lang="zh-CN" altLang="en-US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第一种类型：</a:t>
            </a:r>
            <a:endParaRPr lang="en-US" altLang="zh-CN" dirty="0" smtClean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lvl="1"/>
            <a:r>
              <a:rPr lang="zh-CN" altLang="en-US" b="1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等式左边一增一减</a:t>
            </a:r>
            <a:r>
              <a:rPr lang="zh-CN" altLang="en-US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，增减金额相同，等式不变。</a:t>
            </a:r>
            <a:endParaRPr lang="en-US" altLang="zh-CN" dirty="0" smtClean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lvl="1"/>
            <a:endParaRPr lang="en-US" altLang="zh-CN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lvl="1"/>
            <a:r>
              <a:rPr lang="zh-CN" altLang="en-US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例题：</a:t>
            </a:r>
            <a:endParaRPr lang="en-US" altLang="zh-CN" dirty="0" smtClean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lvl="1"/>
            <a:r>
              <a:rPr lang="en-US" altLang="zh-CN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1.</a:t>
            </a:r>
            <a:r>
              <a:rPr lang="zh-CN" altLang="en-US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从银行提取现金</a:t>
            </a:r>
            <a:r>
              <a:rPr lang="en-US" altLang="zh-CN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5000</a:t>
            </a:r>
            <a:r>
              <a:rPr lang="zh-CN" altLang="en-US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元</a:t>
            </a:r>
            <a:endParaRPr lang="en-US" altLang="zh-CN" dirty="0" smtClean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lvl="1"/>
            <a:endParaRPr lang="en-US" altLang="zh-CN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lvl="1"/>
            <a:r>
              <a:rPr lang="en-US" altLang="zh-CN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2. </a:t>
            </a:r>
            <a:r>
              <a:rPr lang="zh-CN" altLang="en-US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用现金购买办公用品</a:t>
            </a:r>
            <a:r>
              <a:rPr lang="en-US" altLang="zh-CN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500</a:t>
            </a:r>
            <a:r>
              <a:rPr lang="zh-CN" altLang="en-US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元</a:t>
            </a:r>
            <a:endParaRPr lang="zh-CN" altLang="en-US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39552" y="627534"/>
            <a:ext cx="7407797" cy="52322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zh-CN" altLang="en-US" sz="2800" b="1" dirty="0">
                <a:latin typeface="宋体" panose="02010600030101010101" pitchFamily="2" charset="-122"/>
              </a:rPr>
              <a:t>资产 </a:t>
            </a:r>
            <a:r>
              <a:rPr lang="en-US" altLang="zh-CN" sz="2800" b="1" dirty="0">
                <a:latin typeface="宋体" panose="02010600030101010101" pitchFamily="2" charset="-122"/>
              </a:rPr>
              <a:t>+</a:t>
            </a:r>
            <a:r>
              <a:rPr lang="zh-CN" altLang="en-US" sz="2800" b="1" dirty="0">
                <a:latin typeface="宋体" panose="02010600030101010101" pitchFamily="2" charset="-122"/>
              </a:rPr>
              <a:t> 费用 </a:t>
            </a:r>
            <a:r>
              <a:rPr lang="en-US" altLang="zh-CN" sz="2800" b="1" dirty="0">
                <a:latin typeface="宋体" panose="02010600030101010101" pitchFamily="2" charset="-122"/>
              </a:rPr>
              <a:t>＝</a:t>
            </a:r>
            <a:r>
              <a:rPr lang="zh-CN" altLang="en-US" sz="2800" b="1" dirty="0">
                <a:latin typeface="宋体" panose="02010600030101010101" pitchFamily="2" charset="-122"/>
              </a:rPr>
              <a:t> 负债 </a:t>
            </a:r>
            <a:r>
              <a:rPr lang="en-US" altLang="zh-CN" sz="2800" b="1" dirty="0">
                <a:latin typeface="宋体" panose="02010600030101010101" pitchFamily="2" charset="-122"/>
              </a:rPr>
              <a:t>+</a:t>
            </a:r>
            <a:r>
              <a:rPr lang="zh-CN" altLang="en-US" sz="2800" b="1" dirty="0">
                <a:latin typeface="宋体" panose="02010600030101010101" pitchFamily="2" charset="-122"/>
              </a:rPr>
              <a:t> 所有者权益 </a:t>
            </a:r>
            <a:r>
              <a:rPr lang="en-US" altLang="zh-CN" sz="2800" b="1" dirty="0">
                <a:latin typeface="宋体" panose="02010600030101010101" pitchFamily="2" charset="-122"/>
              </a:rPr>
              <a:t>+</a:t>
            </a:r>
            <a:r>
              <a:rPr lang="zh-CN" altLang="en-US" sz="2800" b="1" dirty="0">
                <a:latin typeface="宋体" panose="02010600030101010101" pitchFamily="2" charset="-122"/>
              </a:rPr>
              <a:t> 收入 </a:t>
            </a:r>
            <a:endParaRPr lang="zh-CN" altLang="en-US" sz="2800" b="1" dirty="0">
              <a:latin typeface="宋体" panose="0201060003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419622"/>
            <a:ext cx="7931224" cy="3435842"/>
          </a:xfrm>
        </p:spPr>
        <p:txBody>
          <a:bodyPr/>
          <a:lstStyle/>
          <a:p>
            <a:r>
              <a:rPr lang="zh-CN" altLang="en-US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第二种类型：</a:t>
            </a:r>
            <a:endParaRPr lang="en-US" altLang="zh-CN" dirty="0" smtClean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lvl="1"/>
            <a:r>
              <a:rPr lang="zh-CN" altLang="en-US" b="1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等式右边一增一减</a:t>
            </a:r>
            <a:r>
              <a:rPr lang="zh-CN" altLang="en-US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，增减金额相同，等式不变。</a:t>
            </a:r>
            <a:endParaRPr lang="en-US" altLang="zh-CN" dirty="0" smtClean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lvl="1"/>
            <a:endParaRPr lang="en-US" altLang="zh-CN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lvl="1"/>
            <a:r>
              <a:rPr lang="zh-CN" altLang="en-US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例题：</a:t>
            </a:r>
            <a:endParaRPr lang="en-US" altLang="zh-CN" dirty="0" smtClean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lvl="1"/>
            <a:r>
              <a:rPr lang="en-US" altLang="zh-CN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1.</a:t>
            </a:r>
            <a:r>
              <a:rPr lang="zh-CN" altLang="en-US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向银行借入短期借款</a:t>
            </a:r>
            <a:r>
              <a:rPr lang="en-US" altLang="zh-CN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10 000</a:t>
            </a:r>
            <a:r>
              <a:rPr lang="zh-CN" altLang="en-US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元，直接偿还应付账款。</a:t>
            </a:r>
            <a:endParaRPr lang="en-US" altLang="zh-CN" dirty="0" smtClean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lvl="1"/>
            <a:endParaRPr lang="en-US" altLang="zh-CN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lvl="1"/>
            <a:r>
              <a:rPr lang="en-US" altLang="zh-CN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2. </a:t>
            </a:r>
            <a:r>
              <a:rPr lang="zh-CN" altLang="en-US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某债权人同意将其原借给企业的长期借款</a:t>
            </a:r>
            <a:r>
              <a:rPr lang="en-US" altLang="zh-CN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60 000</a:t>
            </a:r>
            <a:r>
              <a:rPr lang="zh-CN" altLang="en-US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元转做投资。</a:t>
            </a:r>
            <a:endParaRPr lang="en-US" altLang="zh-CN" dirty="0" smtClean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lvl="1"/>
            <a:endParaRPr lang="en-US" altLang="zh-CN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lvl="1"/>
            <a:r>
              <a:rPr lang="en-US" altLang="zh-CN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3.</a:t>
            </a:r>
            <a:r>
              <a:rPr lang="zh-CN" altLang="en-US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将资本公积金</a:t>
            </a:r>
            <a:r>
              <a:rPr lang="en-US" altLang="zh-CN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100 000</a:t>
            </a:r>
            <a:r>
              <a:rPr lang="zh-CN" altLang="en-US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元转增资本。</a:t>
            </a:r>
            <a:endParaRPr lang="zh-CN" altLang="en-US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39552" y="627534"/>
            <a:ext cx="7407797" cy="52322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zh-CN" altLang="en-US" sz="2800" b="1" dirty="0">
                <a:latin typeface="宋体" panose="02010600030101010101" pitchFamily="2" charset="-122"/>
              </a:rPr>
              <a:t>资产 </a:t>
            </a:r>
            <a:r>
              <a:rPr lang="en-US" altLang="zh-CN" sz="2800" b="1" dirty="0">
                <a:latin typeface="宋体" panose="02010600030101010101" pitchFamily="2" charset="-122"/>
              </a:rPr>
              <a:t>+</a:t>
            </a:r>
            <a:r>
              <a:rPr lang="zh-CN" altLang="en-US" sz="2800" b="1" dirty="0">
                <a:latin typeface="宋体" panose="02010600030101010101" pitchFamily="2" charset="-122"/>
              </a:rPr>
              <a:t> 费用 </a:t>
            </a:r>
            <a:r>
              <a:rPr lang="en-US" altLang="zh-CN" sz="2800" b="1" dirty="0">
                <a:latin typeface="宋体" panose="02010600030101010101" pitchFamily="2" charset="-122"/>
              </a:rPr>
              <a:t>＝</a:t>
            </a:r>
            <a:r>
              <a:rPr lang="zh-CN" altLang="en-US" sz="2800" b="1" dirty="0">
                <a:latin typeface="宋体" panose="02010600030101010101" pitchFamily="2" charset="-122"/>
              </a:rPr>
              <a:t> 负债 </a:t>
            </a:r>
            <a:r>
              <a:rPr lang="en-US" altLang="zh-CN" sz="2800" b="1" dirty="0">
                <a:latin typeface="宋体" panose="02010600030101010101" pitchFamily="2" charset="-122"/>
              </a:rPr>
              <a:t>+</a:t>
            </a:r>
            <a:r>
              <a:rPr lang="zh-CN" altLang="en-US" sz="2800" b="1" dirty="0">
                <a:latin typeface="宋体" panose="02010600030101010101" pitchFamily="2" charset="-122"/>
              </a:rPr>
              <a:t> 所有者权益 </a:t>
            </a:r>
            <a:r>
              <a:rPr lang="en-US" altLang="zh-CN" sz="2800" b="1" dirty="0">
                <a:latin typeface="宋体" panose="02010600030101010101" pitchFamily="2" charset="-122"/>
              </a:rPr>
              <a:t>+</a:t>
            </a:r>
            <a:r>
              <a:rPr lang="zh-CN" altLang="en-US" sz="2800" b="1" dirty="0">
                <a:latin typeface="宋体" panose="02010600030101010101" pitchFamily="2" charset="-122"/>
              </a:rPr>
              <a:t> 收入 </a:t>
            </a:r>
            <a:endParaRPr lang="zh-CN" altLang="en-US" sz="2800" b="1" dirty="0">
              <a:latin typeface="宋体" panose="0201060003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419622"/>
            <a:ext cx="7931224" cy="3435842"/>
          </a:xfrm>
        </p:spPr>
        <p:txBody>
          <a:bodyPr/>
          <a:lstStyle/>
          <a:p>
            <a:r>
              <a:rPr lang="zh-CN" altLang="en-US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第三种类型：</a:t>
            </a:r>
            <a:endParaRPr lang="en-US" altLang="zh-CN" dirty="0" smtClean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lvl="1"/>
            <a:r>
              <a:rPr lang="zh-CN" altLang="en-US" b="1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等式两边同时增加</a:t>
            </a:r>
            <a:r>
              <a:rPr lang="zh-CN" altLang="en-US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，增加金额相同，等式不变。</a:t>
            </a:r>
            <a:endParaRPr lang="en-US" altLang="zh-CN" dirty="0" smtClean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lvl="1"/>
            <a:endParaRPr lang="en-US" altLang="zh-CN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lvl="1"/>
            <a:r>
              <a:rPr lang="zh-CN" altLang="en-US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例题：</a:t>
            </a:r>
            <a:endParaRPr lang="en-US" altLang="zh-CN" dirty="0" smtClean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lvl="1"/>
            <a:r>
              <a:rPr lang="en-US" altLang="zh-CN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1.</a:t>
            </a:r>
            <a:r>
              <a:rPr lang="zh-CN" altLang="en-US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收到投资者投资</a:t>
            </a:r>
            <a:r>
              <a:rPr lang="en-US" altLang="zh-CN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100 000</a:t>
            </a:r>
            <a:r>
              <a:rPr lang="zh-CN" altLang="en-US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元，存入银行</a:t>
            </a:r>
            <a:endParaRPr lang="en-US" altLang="zh-CN" dirty="0" smtClean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lvl="1"/>
            <a:endParaRPr lang="en-US" altLang="zh-CN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lvl="1"/>
            <a:r>
              <a:rPr lang="en-US" altLang="zh-CN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2. </a:t>
            </a:r>
            <a:r>
              <a:rPr lang="zh-CN" altLang="en-US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实现收入</a:t>
            </a:r>
            <a:r>
              <a:rPr lang="en-US" altLang="zh-CN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50 000</a:t>
            </a:r>
            <a:r>
              <a:rPr lang="zh-CN" altLang="en-US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元，存入银行。</a:t>
            </a:r>
            <a:endParaRPr lang="zh-CN" altLang="en-US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39552" y="627534"/>
            <a:ext cx="7407797" cy="52322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zh-CN" altLang="en-US" sz="2800" b="1" dirty="0">
                <a:latin typeface="宋体" panose="02010600030101010101" pitchFamily="2" charset="-122"/>
              </a:rPr>
              <a:t>资产 </a:t>
            </a:r>
            <a:r>
              <a:rPr lang="en-US" altLang="zh-CN" sz="2800" b="1" dirty="0">
                <a:latin typeface="宋体" panose="02010600030101010101" pitchFamily="2" charset="-122"/>
              </a:rPr>
              <a:t>+</a:t>
            </a:r>
            <a:r>
              <a:rPr lang="zh-CN" altLang="en-US" sz="2800" b="1" dirty="0">
                <a:latin typeface="宋体" panose="02010600030101010101" pitchFamily="2" charset="-122"/>
              </a:rPr>
              <a:t> 费用 </a:t>
            </a:r>
            <a:r>
              <a:rPr lang="en-US" altLang="zh-CN" sz="2800" b="1" dirty="0">
                <a:latin typeface="宋体" panose="02010600030101010101" pitchFamily="2" charset="-122"/>
              </a:rPr>
              <a:t>＝</a:t>
            </a:r>
            <a:r>
              <a:rPr lang="zh-CN" altLang="en-US" sz="2800" b="1" dirty="0">
                <a:latin typeface="宋体" panose="02010600030101010101" pitchFamily="2" charset="-122"/>
              </a:rPr>
              <a:t> 负债 </a:t>
            </a:r>
            <a:r>
              <a:rPr lang="en-US" altLang="zh-CN" sz="2800" b="1" dirty="0">
                <a:latin typeface="宋体" panose="02010600030101010101" pitchFamily="2" charset="-122"/>
              </a:rPr>
              <a:t>+</a:t>
            </a:r>
            <a:r>
              <a:rPr lang="zh-CN" altLang="en-US" sz="2800" b="1" dirty="0">
                <a:latin typeface="宋体" panose="02010600030101010101" pitchFamily="2" charset="-122"/>
              </a:rPr>
              <a:t> 所有者权益 </a:t>
            </a:r>
            <a:r>
              <a:rPr lang="en-US" altLang="zh-CN" sz="2800" b="1" dirty="0">
                <a:latin typeface="宋体" panose="02010600030101010101" pitchFamily="2" charset="-122"/>
              </a:rPr>
              <a:t>+</a:t>
            </a:r>
            <a:r>
              <a:rPr lang="zh-CN" altLang="en-US" sz="2800" b="1" dirty="0">
                <a:latin typeface="宋体" panose="02010600030101010101" pitchFamily="2" charset="-122"/>
              </a:rPr>
              <a:t> 收入 </a:t>
            </a:r>
            <a:endParaRPr lang="zh-CN" altLang="en-US" sz="2800" b="1" dirty="0">
              <a:latin typeface="宋体" panose="0201060003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419622"/>
            <a:ext cx="7931224" cy="3435842"/>
          </a:xfrm>
        </p:spPr>
        <p:txBody>
          <a:bodyPr/>
          <a:lstStyle/>
          <a:p>
            <a:r>
              <a:rPr lang="zh-CN" altLang="en-US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第四种类型：</a:t>
            </a:r>
            <a:endParaRPr lang="en-US" altLang="zh-CN" dirty="0" smtClean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lvl="1"/>
            <a:r>
              <a:rPr lang="zh-CN" altLang="en-US" b="1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等式两边同时减少</a:t>
            </a:r>
            <a:r>
              <a:rPr lang="zh-CN" altLang="en-US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，减少金额相同，等式不变。</a:t>
            </a:r>
            <a:endParaRPr lang="en-US" altLang="zh-CN" dirty="0" smtClean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lvl="1"/>
            <a:endParaRPr lang="en-US" altLang="zh-CN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lvl="1"/>
            <a:r>
              <a:rPr lang="zh-CN" altLang="en-US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例题：</a:t>
            </a:r>
            <a:endParaRPr lang="en-US" altLang="zh-CN" dirty="0" smtClean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lvl="1"/>
            <a:r>
              <a:rPr lang="en-US" altLang="zh-CN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1.</a:t>
            </a:r>
            <a:r>
              <a:rPr lang="zh-CN" altLang="en-US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以银行存款偿还短期借款</a:t>
            </a:r>
            <a:r>
              <a:rPr lang="en-US" altLang="zh-CN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20 000</a:t>
            </a:r>
            <a:r>
              <a:rPr lang="zh-CN" altLang="en-US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元。</a:t>
            </a:r>
            <a:endParaRPr lang="en-US" altLang="zh-CN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lvl="1"/>
            <a:r>
              <a:rPr lang="en-US" altLang="zh-CN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2.</a:t>
            </a:r>
            <a:r>
              <a:rPr lang="zh-CN" altLang="en-US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顾客退货</a:t>
            </a:r>
            <a:r>
              <a:rPr lang="en-US" altLang="zh-CN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5000</a:t>
            </a:r>
            <a:r>
              <a:rPr lang="zh-CN" altLang="en-US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元，以银行存款支付。</a:t>
            </a:r>
            <a:endParaRPr lang="zh-CN" altLang="en-US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39552" y="627534"/>
            <a:ext cx="7407797" cy="52322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zh-CN" altLang="en-US" sz="2800" b="1" dirty="0">
                <a:latin typeface="宋体" panose="02010600030101010101" pitchFamily="2" charset="-122"/>
              </a:rPr>
              <a:t>资产 </a:t>
            </a:r>
            <a:r>
              <a:rPr lang="en-US" altLang="zh-CN" sz="2800" b="1" dirty="0">
                <a:latin typeface="宋体" panose="02010600030101010101" pitchFamily="2" charset="-122"/>
              </a:rPr>
              <a:t>+</a:t>
            </a:r>
            <a:r>
              <a:rPr lang="zh-CN" altLang="en-US" sz="2800" b="1" dirty="0">
                <a:latin typeface="宋体" panose="02010600030101010101" pitchFamily="2" charset="-122"/>
              </a:rPr>
              <a:t> 费用 </a:t>
            </a:r>
            <a:r>
              <a:rPr lang="en-US" altLang="zh-CN" sz="2800" b="1" dirty="0">
                <a:latin typeface="宋体" panose="02010600030101010101" pitchFamily="2" charset="-122"/>
              </a:rPr>
              <a:t>＝</a:t>
            </a:r>
            <a:r>
              <a:rPr lang="zh-CN" altLang="en-US" sz="2800" b="1" dirty="0">
                <a:latin typeface="宋体" panose="02010600030101010101" pitchFamily="2" charset="-122"/>
              </a:rPr>
              <a:t> 负债 </a:t>
            </a:r>
            <a:r>
              <a:rPr lang="en-US" altLang="zh-CN" sz="2800" b="1" dirty="0">
                <a:latin typeface="宋体" panose="02010600030101010101" pitchFamily="2" charset="-122"/>
              </a:rPr>
              <a:t>+</a:t>
            </a:r>
            <a:r>
              <a:rPr lang="zh-CN" altLang="en-US" sz="2800" b="1" dirty="0">
                <a:latin typeface="宋体" panose="02010600030101010101" pitchFamily="2" charset="-122"/>
              </a:rPr>
              <a:t> 所有者权益 </a:t>
            </a:r>
            <a:r>
              <a:rPr lang="en-US" altLang="zh-CN" sz="2800" b="1" dirty="0">
                <a:latin typeface="宋体" panose="02010600030101010101" pitchFamily="2" charset="-122"/>
              </a:rPr>
              <a:t>+</a:t>
            </a:r>
            <a:r>
              <a:rPr lang="zh-CN" altLang="en-US" sz="2800" b="1" dirty="0">
                <a:latin typeface="宋体" panose="02010600030101010101" pitchFamily="2" charset="-122"/>
              </a:rPr>
              <a:t> 收入 </a:t>
            </a:r>
            <a:endParaRPr lang="zh-CN" altLang="en-US" sz="2800" b="1" dirty="0">
              <a:latin typeface="宋体" panose="0201060003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5160" y="358140"/>
            <a:ext cx="7488555" cy="1105535"/>
          </a:xfrm>
        </p:spPr>
        <p:txBody>
          <a:bodyPr>
            <a:normAutofit fontScale="90000"/>
          </a:bodyPr>
          <a:lstStyle/>
          <a:p>
            <a:pPr algn="ctr"/>
            <a:r>
              <a:rPr lang="zh-CN" altLang="en-US" sz="320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练习题</a:t>
            </a:r>
            <a:br>
              <a:rPr lang="zh-CN" altLang="en-US" sz="320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</a:br>
            <a:r>
              <a:rPr lang="zh-CN" altLang="en-US" sz="180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某公司</a:t>
            </a:r>
            <a:r>
              <a:rPr lang="en-US" altLang="zh-CN" sz="180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2018</a:t>
            </a:r>
            <a:r>
              <a:rPr lang="zh-CN" altLang="en-US" sz="180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年</a:t>
            </a:r>
            <a:r>
              <a:rPr lang="en-US" altLang="zh-CN" sz="180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10</a:t>
            </a:r>
            <a:r>
              <a:rPr lang="zh-CN" altLang="en-US" sz="180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月</a:t>
            </a:r>
            <a:r>
              <a:rPr lang="en-US" altLang="zh-CN" sz="180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30</a:t>
            </a:r>
            <a:r>
              <a:rPr lang="zh-CN" altLang="en-US" sz="180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日资产负债表显示企业资产总计</a:t>
            </a:r>
            <a:r>
              <a:rPr lang="en-US" altLang="zh-CN" sz="180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375 000</a:t>
            </a:r>
            <a:r>
              <a:rPr lang="zh-CN" altLang="en-US" sz="180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元，负债</a:t>
            </a:r>
            <a:r>
              <a:rPr lang="en-US" altLang="zh-CN" sz="180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112 000</a:t>
            </a:r>
            <a:r>
              <a:rPr lang="zh-CN" altLang="en-US" sz="180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元，该公司</a:t>
            </a:r>
            <a:r>
              <a:rPr lang="en-US" altLang="zh-CN" sz="180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2018</a:t>
            </a:r>
            <a:r>
              <a:rPr lang="zh-CN" altLang="en-US" sz="180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年</a:t>
            </a:r>
            <a:r>
              <a:rPr lang="en-US" altLang="zh-CN" sz="180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11</a:t>
            </a:r>
            <a:r>
              <a:rPr lang="zh-CN" altLang="en-US" sz="180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月发生如下经济业务：</a:t>
            </a:r>
            <a:endParaRPr lang="zh-CN" altLang="en-US" sz="18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67105" y="1587500"/>
            <a:ext cx="6844665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1.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以银行存款购入全新机器一台，价值</a:t>
            </a:r>
            <a:r>
              <a:rPr lang="en-US" altLang="zh-CN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30 000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元。</a:t>
            </a:r>
            <a:endParaRPr lang="zh-CN" altLang="en-US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en-US" altLang="zh-CN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2.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投入原材料，价值</a:t>
            </a:r>
            <a:r>
              <a:rPr lang="en-US" altLang="zh-CN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10 000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元。</a:t>
            </a:r>
            <a:endParaRPr lang="zh-CN" altLang="en-US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en-US" altLang="zh-CN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3.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以银行存款偿还所欠供应单位账款</a:t>
            </a:r>
            <a:r>
              <a:rPr lang="en-US" altLang="zh-CN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5 000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元。</a:t>
            </a:r>
            <a:endParaRPr lang="zh-CN" altLang="en-US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en-US" altLang="zh-CN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4.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收到供应单位所欠账款</a:t>
            </a:r>
            <a:r>
              <a:rPr lang="en-US" altLang="zh-CN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8 000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元，收存银行。</a:t>
            </a:r>
            <a:endParaRPr lang="zh-CN" altLang="en-US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en-US" altLang="zh-CN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5.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将一笔长期负债</a:t>
            </a:r>
            <a:r>
              <a:rPr lang="en-US" altLang="zh-CN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50 000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元转化为对企业的投资</a:t>
            </a:r>
            <a:endParaRPr lang="zh-CN" altLang="en-US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en-US" altLang="zh-CN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6.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按规定将</a:t>
            </a:r>
            <a:r>
              <a:rPr lang="en-US" altLang="zh-CN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20 000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元资本公积金转为实收资本。</a:t>
            </a:r>
            <a:endParaRPr lang="zh-CN" altLang="en-US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125855" y="3684905"/>
            <a:ext cx="676148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要求：（</a:t>
            </a:r>
            <a:r>
              <a:rPr lang="en-US" altLang="zh-CN"/>
              <a:t>1</a:t>
            </a:r>
            <a:r>
              <a:rPr lang="zh-CN" altLang="en-US"/>
              <a:t>）说明每项经济业务会引起哪些会计要素变化</a:t>
            </a:r>
            <a:endParaRPr lang="zh-CN" altLang="en-US"/>
          </a:p>
          <a:p>
            <a:r>
              <a:rPr lang="zh-CN" altLang="en-US"/>
              <a:t>（</a:t>
            </a:r>
            <a:r>
              <a:rPr lang="en-US" altLang="zh-CN"/>
              <a:t>2</a:t>
            </a:r>
            <a:r>
              <a:rPr lang="zh-CN" altLang="en-US"/>
              <a:t>）计算</a:t>
            </a:r>
            <a:r>
              <a:rPr lang="en-US" altLang="zh-CN"/>
              <a:t>11</a:t>
            </a:r>
            <a:r>
              <a:rPr lang="zh-CN" altLang="en-US"/>
              <a:t>月底资产总额、负债总额、所有者权益总额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1560" y="195486"/>
            <a:ext cx="7886700" cy="789778"/>
          </a:xfrm>
        </p:spPr>
        <p:txBody>
          <a:bodyPr/>
          <a:lstStyle/>
          <a:p>
            <a:r>
              <a:rPr lang="zh-CN" altLang="en-US" dirty="0" smtClean="0"/>
              <a:t>第三节  会计等式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899795" y="1051560"/>
            <a:ext cx="7933690" cy="3655695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tx2"/>
                </a:solidFill>
                <a:latin typeface="宋体" panose="02010600030101010101" pitchFamily="2" charset="-122"/>
              </a:rPr>
              <a:t>含义：</a:t>
            </a:r>
            <a:endParaRPr lang="en-US" altLang="zh-CN" dirty="0" smtClean="0">
              <a:solidFill>
                <a:schemeClr val="tx2"/>
              </a:solidFill>
              <a:latin typeface="宋体" panose="02010600030101010101" pitchFamily="2" charset="-122"/>
            </a:endParaRPr>
          </a:p>
          <a:p>
            <a:pPr lvl="1"/>
            <a:r>
              <a:rPr lang="zh-CN" altLang="zh-CN" dirty="0" smtClean="0">
                <a:solidFill>
                  <a:schemeClr val="tx2"/>
                </a:solidFill>
                <a:latin typeface="宋体" panose="02010600030101010101" pitchFamily="2" charset="-122"/>
              </a:rPr>
              <a:t>表明</a:t>
            </a:r>
            <a:r>
              <a:rPr lang="zh-CN" altLang="zh-CN" dirty="0">
                <a:solidFill>
                  <a:schemeClr val="tx2"/>
                </a:solidFill>
                <a:latin typeface="宋体" panose="02010600030101010101" pitchFamily="2" charset="-122"/>
              </a:rPr>
              <a:t>各会计要素之间内在联系的数学表达式，又称为会计平衡公式或</a:t>
            </a:r>
            <a:r>
              <a:rPr lang="zh-CN" altLang="zh-CN" sz="1600" dirty="0">
                <a:solidFill>
                  <a:srgbClr val="FF0000"/>
                </a:solidFill>
                <a:latin typeface="宋体" panose="02010600030101010101" pitchFamily="2" charset="-122"/>
              </a:rPr>
              <a:t>会计恒等式</a:t>
            </a:r>
            <a:r>
              <a:rPr lang="zh-CN" altLang="zh-CN" dirty="0" smtClean="0">
                <a:solidFill>
                  <a:srgbClr val="FF0000"/>
                </a:solidFill>
                <a:latin typeface="宋体" panose="02010600030101010101" pitchFamily="2" charset="-122"/>
              </a:rPr>
              <a:t>。</a:t>
            </a:r>
            <a:endParaRPr lang="en-US" altLang="zh-CN" dirty="0" smtClean="0">
              <a:solidFill>
                <a:srgbClr val="FF0000"/>
              </a:solidFill>
              <a:latin typeface="宋体" panose="02010600030101010101" pitchFamily="2" charset="-122"/>
            </a:endParaRPr>
          </a:p>
          <a:p>
            <a:pPr lvl="0"/>
            <a:r>
              <a:rPr lang="zh-CN" altLang="en-US" dirty="0" smtClean="0">
                <a:solidFill>
                  <a:schemeClr val="tx2"/>
                </a:solidFill>
                <a:latin typeface="宋体" panose="02010600030101010101" pitchFamily="2" charset="-122"/>
              </a:rPr>
              <a:t>一、静态会计等式</a:t>
            </a:r>
            <a:endParaRPr lang="en-US" altLang="zh-CN" dirty="0">
              <a:solidFill>
                <a:schemeClr val="tx2"/>
              </a:solidFill>
              <a:latin typeface="宋体" panose="02010600030101010101" pitchFamily="2" charset="-122"/>
            </a:endParaRPr>
          </a:p>
          <a:p>
            <a:pPr lvl="1"/>
            <a:r>
              <a:rPr lang="zh-CN" altLang="zh-CN" dirty="0">
                <a:solidFill>
                  <a:schemeClr val="tx2"/>
                </a:solidFill>
                <a:latin typeface="宋体" panose="02010600030101010101" pitchFamily="2" charset="-122"/>
              </a:rPr>
              <a:t>反映企业某一时点的财务</a:t>
            </a:r>
            <a:r>
              <a:rPr lang="zh-CN" altLang="zh-CN" dirty="0" smtClean="0">
                <a:solidFill>
                  <a:schemeClr val="tx2"/>
                </a:solidFill>
                <a:latin typeface="宋体" panose="02010600030101010101" pitchFamily="2" charset="-122"/>
              </a:rPr>
              <a:t>状况</a:t>
            </a:r>
            <a:endParaRPr lang="en-US" altLang="zh-CN" dirty="0" smtClean="0">
              <a:solidFill>
                <a:schemeClr val="tx2"/>
              </a:solidFill>
              <a:latin typeface="宋体" panose="02010600030101010101" pitchFamily="2" charset="-122"/>
            </a:endParaRPr>
          </a:p>
          <a:p>
            <a:pPr lvl="1"/>
            <a:r>
              <a:rPr lang="zh-CN" altLang="en-US" dirty="0" smtClean="0">
                <a:solidFill>
                  <a:schemeClr val="tx2"/>
                </a:solidFill>
                <a:latin typeface="宋体" panose="02010600030101010101" pitchFamily="2" charset="-122"/>
              </a:rPr>
              <a:t>是设置账户、复式记账、编制资产负债表的基础</a:t>
            </a:r>
            <a:endParaRPr lang="zh-CN" altLang="en-US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161702" y="3627804"/>
            <a:ext cx="3670300" cy="41402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zh-CN" altLang="en-US" sz="2100" b="1" dirty="0">
                <a:latin typeface="宋体" panose="02010600030101010101" pitchFamily="2" charset="-122"/>
              </a:rPr>
              <a:t>资产 </a:t>
            </a:r>
            <a:r>
              <a:rPr lang="en-US" altLang="zh-CN" sz="2100" b="1" dirty="0" smtClean="0">
                <a:latin typeface="宋体" panose="02010600030101010101" pitchFamily="2" charset="-122"/>
              </a:rPr>
              <a:t>＝</a:t>
            </a:r>
            <a:r>
              <a:rPr lang="zh-CN" altLang="en-US" sz="2100" b="1" dirty="0" smtClean="0">
                <a:latin typeface="宋体" panose="02010600030101010101" pitchFamily="2" charset="-122"/>
              </a:rPr>
              <a:t> </a:t>
            </a:r>
            <a:r>
              <a:rPr lang="zh-CN" altLang="en-US" sz="2100" b="1" dirty="0">
                <a:latin typeface="宋体" panose="02010600030101010101" pitchFamily="2" charset="-122"/>
              </a:rPr>
              <a:t>负债 </a:t>
            </a:r>
            <a:r>
              <a:rPr lang="en-US" altLang="zh-CN" sz="2100" b="1" dirty="0">
                <a:latin typeface="宋体" panose="02010600030101010101" pitchFamily="2" charset="-122"/>
              </a:rPr>
              <a:t>+</a:t>
            </a:r>
            <a:r>
              <a:rPr lang="zh-CN" altLang="en-US" sz="2100" b="1" dirty="0">
                <a:latin typeface="宋体" panose="02010600030101010101" pitchFamily="2" charset="-122"/>
              </a:rPr>
              <a:t> 所有者权益 </a:t>
            </a:r>
            <a:endParaRPr lang="zh-CN" altLang="en-US" sz="2100" b="1" dirty="0">
              <a:latin typeface="宋体" panose="02010600030101010101" pitchFamily="2" charset="-122"/>
            </a:endParaRPr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>
            <a:off x="4054573" y="4160557"/>
            <a:ext cx="1657555" cy="378665"/>
          </a:xfrm>
          <a:prstGeom prst="wedgeRectCallout">
            <a:avLst>
              <a:gd name="adj1" fmla="val 43824"/>
              <a:gd name="adj2" fmla="val -27046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zh-CN" altLang="zh-CN" sz="1350" b="1" dirty="0">
                <a:solidFill>
                  <a:schemeClr val="tx2"/>
                </a:solidFill>
                <a:latin typeface="Times New Roman" panose="02020603050405020304" pitchFamily="18" charset="0"/>
                <a:sym typeface="+mn-ea"/>
              </a:rPr>
              <a:t>所有者权益</a:t>
            </a:r>
            <a:endParaRPr lang="zh-CN" altLang="zh-CN" sz="135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AutoShape 9"/>
          <p:cNvSpPr/>
          <p:nvPr/>
        </p:nvSpPr>
        <p:spPr bwMode="auto">
          <a:xfrm rot="16200000">
            <a:off x="4117684" y="3868817"/>
            <a:ext cx="171471" cy="1440834"/>
          </a:xfrm>
          <a:prstGeom prst="leftBrace">
            <a:avLst>
              <a:gd name="adj1" fmla="val 70023"/>
              <a:gd name="adj2" fmla="val 50000"/>
            </a:avLst>
          </a:prstGeom>
          <a:noFill/>
          <a:ln w="22225" cmpd="sng">
            <a:solidFill>
              <a:schemeClr val="tx2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lang="zh-CN" altLang="zh-CN" sz="1350" b="1">
              <a:solidFill>
                <a:schemeClr val="tx2"/>
              </a:solidFill>
            </a:endParaRPr>
          </a:p>
        </p:txBody>
      </p:sp>
      <p:sp>
        <p:nvSpPr>
          <p:cNvPr id="7" name="AutoShape 10"/>
          <p:cNvSpPr>
            <a:spLocks noChangeArrowheads="1"/>
          </p:cNvSpPr>
          <p:nvPr/>
        </p:nvSpPr>
        <p:spPr bwMode="auto">
          <a:xfrm>
            <a:off x="3597316" y="4617813"/>
            <a:ext cx="1188390" cy="269114"/>
          </a:xfrm>
          <a:prstGeom prst="wedgeRectCallout">
            <a:avLst>
              <a:gd name="adj1" fmla="val -39380"/>
              <a:gd name="adj2" fmla="val -8141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zh-CN" altLang="zh-CN" sz="1350" b="1">
                <a:solidFill>
                  <a:schemeClr val="tx2"/>
                </a:solidFill>
                <a:latin typeface="宋体" panose="02010600030101010101" pitchFamily="2" charset="-122"/>
                <a:sym typeface="+mn-ea"/>
              </a:rPr>
              <a:t>权 益</a:t>
            </a:r>
            <a:endParaRPr lang="zh-CN" altLang="zh-CN" sz="1350" b="1">
              <a:solidFill>
                <a:schemeClr val="tx2"/>
              </a:solidFill>
              <a:latin typeface="宋体" panose="02010600030101010101" pitchFamily="2" charset="-122"/>
            </a:endParaRPr>
          </a:p>
        </p:txBody>
      </p:sp>
      <p:sp>
        <p:nvSpPr>
          <p:cNvPr id="8" name="AutoShape 11"/>
          <p:cNvSpPr>
            <a:spLocks noChangeArrowheads="1"/>
          </p:cNvSpPr>
          <p:nvPr/>
        </p:nvSpPr>
        <p:spPr bwMode="auto">
          <a:xfrm>
            <a:off x="2739960" y="4160557"/>
            <a:ext cx="1657555" cy="378665"/>
          </a:xfrm>
          <a:prstGeom prst="wedgeRectCallout">
            <a:avLst>
              <a:gd name="adj1" fmla="val 43824"/>
              <a:gd name="adj2" fmla="val -27046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zh-CN" altLang="zh-CN" sz="1350" b="1" dirty="0">
                <a:solidFill>
                  <a:schemeClr val="tx2"/>
                </a:solidFill>
                <a:latin typeface="Times New Roman" panose="02020603050405020304" pitchFamily="18" charset="0"/>
                <a:sym typeface="+mn-ea"/>
              </a:rPr>
              <a:t>债权人权益</a:t>
            </a:r>
            <a:endParaRPr lang="zh-CN" altLang="zh-CN" sz="135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2161701" y="3101416"/>
            <a:ext cx="1926590" cy="41402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zh-CN" altLang="en-US" sz="2100" b="1" dirty="0">
                <a:latin typeface="宋体" panose="02010600030101010101" pitchFamily="2" charset="-122"/>
              </a:rPr>
              <a:t>资产 </a:t>
            </a:r>
            <a:r>
              <a:rPr lang="en-US" altLang="zh-CN" sz="2100" b="1" dirty="0" smtClean="0">
                <a:latin typeface="宋体" panose="02010600030101010101" pitchFamily="2" charset="-122"/>
              </a:rPr>
              <a:t>＝</a:t>
            </a:r>
            <a:r>
              <a:rPr lang="zh-CN" altLang="en-US" sz="2100" b="1" dirty="0" smtClean="0">
                <a:latin typeface="宋体" panose="02010600030101010101" pitchFamily="2" charset="-122"/>
              </a:rPr>
              <a:t> 权益 </a:t>
            </a:r>
            <a:endParaRPr lang="zh-CN" altLang="en-US" sz="2100" b="1" dirty="0">
              <a:latin typeface="宋体" panose="0201060003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670556" y="435729"/>
            <a:ext cx="4744036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zh-CN" altLang="en-US" sz="2400" b="1" dirty="0">
                <a:latin typeface="宋体" panose="02010600030101010101" pitchFamily="2" charset="-122"/>
              </a:rPr>
              <a:t>资产 </a:t>
            </a:r>
            <a:r>
              <a:rPr lang="en-US" altLang="zh-CN" sz="2400" b="1" dirty="0">
                <a:latin typeface="宋体" panose="02010600030101010101" pitchFamily="2" charset="-122"/>
              </a:rPr>
              <a:t>＝</a:t>
            </a:r>
            <a:r>
              <a:rPr lang="zh-CN" altLang="en-US" sz="2400" b="1" dirty="0">
                <a:latin typeface="宋体" panose="02010600030101010101" pitchFamily="2" charset="-122"/>
              </a:rPr>
              <a:t> 负债 </a:t>
            </a:r>
            <a:r>
              <a:rPr lang="en-US" altLang="zh-CN" sz="2400" b="1" dirty="0">
                <a:latin typeface="宋体" panose="02010600030101010101" pitchFamily="2" charset="-122"/>
              </a:rPr>
              <a:t>+</a:t>
            </a:r>
            <a:r>
              <a:rPr lang="zh-CN" altLang="en-US" sz="2400" b="1" dirty="0">
                <a:latin typeface="宋体" panose="02010600030101010101" pitchFamily="2" charset="-122"/>
              </a:rPr>
              <a:t> 所有者权益 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371205" y="1113725"/>
            <a:ext cx="6117479" cy="838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  <a:buClr>
                <a:srgbClr val="990099"/>
              </a:buClr>
              <a:buFont typeface="Wingdings" panose="05000000000000000000" pitchFamily="2" charset="2"/>
              <a:buChar char="Ø"/>
            </a:pPr>
            <a:r>
              <a:rPr lang="zh-CN" altLang="zh-CN" sz="1350" b="1" dirty="0">
                <a:solidFill>
                  <a:schemeClr val="tx2"/>
                </a:solidFill>
                <a:latin typeface="宋体" panose="02010600030101010101" pitchFamily="2" charset="-122"/>
              </a:rPr>
              <a:t> 体现了企业资金的两个侧面：资金存在形态与资金来源渠道</a:t>
            </a:r>
            <a:endParaRPr lang="zh-CN" altLang="zh-CN" sz="1350" b="1" dirty="0">
              <a:solidFill>
                <a:schemeClr val="tx2"/>
              </a:solidFill>
              <a:latin typeface="宋体" panose="02010600030101010101" pitchFamily="2" charset="-122"/>
            </a:endParaRPr>
          </a:p>
          <a:p>
            <a:pPr>
              <a:spcBef>
                <a:spcPct val="30000"/>
              </a:spcBef>
              <a:buClr>
                <a:srgbClr val="990099"/>
              </a:buClr>
              <a:buFont typeface="Wingdings" panose="05000000000000000000" pitchFamily="2" charset="2"/>
              <a:buChar char="Ø"/>
            </a:pPr>
            <a:r>
              <a:rPr lang="zh-CN" altLang="zh-CN" sz="1350" b="1" dirty="0">
                <a:solidFill>
                  <a:schemeClr val="tx2"/>
                </a:solidFill>
                <a:latin typeface="宋体" panose="02010600030101010101" pitchFamily="2" charset="-122"/>
              </a:rPr>
              <a:t> 在以货币计量时，</a:t>
            </a:r>
            <a:r>
              <a:rPr lang="zh-CN" altLang="zh-CN" sz="1350" b="1" dirty="0">
                <a:solidFill>
                  <a:srgbClr val="FF0000"/>
                </a:solidFill>
                <a:latin typeface="宋体" panose="02010600030101010101" pitchFamily="2" charset="-122"/>
              </a:rPr>
              <a:t>会计等式双方数额相等</a:t>
            </a:r>
            <a:endParaRPr lang="zh-CN" altLang="zh-CN" sz="1350" b="1" dirty="0">
              <a:solidFill>
                <a:srgbClr val="FF0000"/>
              </a:solidFill>
              <a:latin typeface="宋体" panose="02010600030101010101" pitchFamily="2" charset="-122"/>
            </a:endParaRPr>
          </a:p>
          <a:p>
            <a:pPr>
              <a:spcBef>
                <a:spcPct val="30000"/>
              </a:spcBef>
              <a:buClr>
                <a:srgbClr val="990099"/>
              </a:buClr>
              <a:buFont typeface="Wingdings" panose="05000000000000000000" pitchFamily="2" charset="2"/>
              <a:buChar char="Ø"/>
            </a:pPr>
            <a:r>
              <a:rPr lang="zh-CN" altLang="zh-CN" sz="1350" b="1" dirty="0">
                <a:solidFill>
                  <a:schemeClr val="tx2"/>
                </a:solidFill>
                <a:latin typeface="宋体" panose="02010600030101010101" pitchFamily="2" charset="-122"/>
              </a:rPr>
              <a:t> </a:t>
            </a:r>
            <a:r>
              <a:rPr lang="zh-CN" altLang="zh-CN" sz="1350" b="1" dirty="0">
                <a:solidFill>
                  <a:srgbClr val="FF0000"/>
                </a:solidFill>
                <a:latin typeface="宋体" panose="02010600030101010101" pitchFamily="2" charset="-122"/>
              </a:rPr>
              <a:t>资产会随负债、所有者权益增减而增减</a:t>
            </a:r>
            <a:endParaRPr lang="zh-CN" altLang="zh-CN" sz="1350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718408" y="2061430"/>
            <a:ext cx="4744036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zh-CN" altLang="en-US" b="1" dirty="0">
                <a:latin typeface="宋体" panose="02010600030101010101" pitchFamily="2" charset="-122"/>
              </a:rPr>
              <a:t>资产 </a:t>
            </a:r>
            <a:r>
              <a:rPr lang="en-US" altLang="zh-CN" b="1" dirty="0">
                <a:latin typeface="宋体" panose="02010600030101010101" pitchFamily="2" charset="-122"/>
              </a:rPr>
              <a:t>＝</a:t>
            </a:r>
            <a:r>
              <a:rPr lang="zh-CN" altLang="en-US" b="1" dirty="0">
                <a:latin typeface="宋体" panose="02010600030101010101" pitchFamily="2" charset="-122"/>
              </a:rPr>
              <a:t> </a:t>
            </a:r>
            <a:r>
              <a:rPr lang="zh-CN" altLang="en-US" b="1" dirty="0" smtClean="0">
                <a:latin typeface="宋体" panose="02010600030101010101" pitchFamily="2" charset="-122"/>
              </a:rPr>
              <a:t>    负债     </a:t>
            </a:r>
            <a:r>
              <a:rPr lang="en-US" altLang="zh-CN" b="1" dirty="0" smtClean="0">
                <a:latin typeface="宋体" panose="02010600030101010101" pitchFamily="2" charset="-122"/>
              </a:rPr>
              <a:t>+   </a:t>
            </a:r>
            <a:r>
              <a:rPr lang="zh-CN" altLang="en-US" b="1" dirty="0" smtClean="0">
                <a:latin typeface="宋体" panose="02010600030101010101" pitchFamily="2" charset="-122"/>
              </a:rPr>
              <a:t> </a:t>
            </a:r>
            <a:r>
              <a:rPr lang="zh-CN" altLang="en-US" b="1" dirty="0">
                <a:latin typeface="宋体" panose="02010600030101010101" pitchFamily="2" charset="-122"/>
              </a:rPr>
              <a:t>所有者权益 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53800" y="2538024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增加</a:t>
            </a:r>
            <a:endParaRPr lang="zh-CN" altLang="en-US" sz="1350" dirty="0"/>
          </a:p>
        </p:txBody>
      </p:sp>
      <p:sp>
        <p:nvSpPr>
          <p:cNvPr id="13" name="TextBox 12"/>
          <p:cNvSpPr txBox="1"/>
          <p:nvPr/>
        </p:nvSpPr>
        <p:spPr>
          <a:xfrm>
            <a:off x="3221683" y="2922921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增加</a:t>
            </a:r>
            <a:endParaRPr lang="zh-CN" altLang="en-US" sz="1350" dirty="0"/>
          </a:p>
        </p:txBody>
      </p:sp>
      <p:sp>
        <p:nvSpPr>
          <p:cNvPr id="22" name="TextBox 21"/>
          <p:cNvSpPr txBox="1"/>
          <p:nvPr/>
        </p:nvSpPr>
        <p:spPr>
          <a:xfrm>
            <a:off x="3221683" y="2538024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不变</a:t>
            </a:r>
            <a:endParaRPr lang="zh-CN" altLang="en-US" sz="1350" dirty="0"/>
          </a:p>
        </p:txBody>
      </p:sp>
      <p:sp>
        <p:nvSpPr>
          <p:cNvPr id="24" name="TextBox 23"/>
          <p:cNvSpPr txBox="1"/>
          <p:nvPr/>
        </p:nvSpPr>
        <p:spPr>
          <a:xfrm>
            <a:off x="5053800" y="2922921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不变</a:t>
            </a:r>
            <a:endParaRPr lang="zh-CN" altLang="en-US" sz="135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670556" y="435729"/>
            <a:ext cx="4744036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zh-CN" altLang="en-US" sz="2400" b="1" dirty="0">
                <a:latin typeface="宋体" panose="02010600030101010101" pitchFamily="2" charset="-122"/>
              </a:rPr>
              <a:t>资产 </a:t>
            </a:r>
            <a:r>
              <a:rPr lang="en-US" altLang="zh-CN" sz="2400" b="1" dirty="0">
                <a:latin typeface="宋体" panose="02010600030101010101" pitchFamily="2" charset="-122"/>
              </a:rPr>
              <a:t>＝</a:t>
            </a:r>
            <a:r>
              <a:rPr lang="zh-CN" altLang="en-US" sz="2400" b="1" dirty="0">
                <a:latin typeface="宋体" panose="02010600030101010101" pitchFamily="2" charset="-122"/>
              </a:rPr>
              <a:t> 负债 </a:t>
            </a:r>
            <a:r>
              <a:rPr lang="en-US" altLang="zh-CN" sz="2400" b="1" dirty="0">
                <a:latin typeface="宋体" panose="02010600030101010101" pitchFamily="2" charset="-122"/>
              </a:rPr>
              <a:t>+</a:t>
            </a:r>
            <a:r>
              <a:rPr lang="zh-CN" altLang="en-US" sz="2400" b="1" dirty="0">
                <a:latin typeface="宋体" panose="02010600030101010101" pitchFamily="2" charset="-122"/>
              </a:rPr>
              <a:t> 所有者权益 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371205" y="1113725"/>
            <a:ext cx="6117479" cy="838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  <a:buClr>
                <a:srgbClr val="990099"/>
              </a:buClr>
              <a:buFont typeface="Wingdings" panose="05000000000000000000" pitchFamily="2" charset="2"/>
              <a:buChar char="Ø"/>
            </a:pPr>
            <a:r>
              <a:rPr lang="zh-CN" altLang="zh-CN" sz="1350" b="1" dirty="0">
                <a:solidFill>
                  <a:schemeClr val="tx2"/>
                </a:solidFill>
                <a:latin typeface="宋体" panose="02010600030101010101" pitchFamily="2" charset="-122"/>
              </a:rPr>
              <a:t> 体现了企业资金的两个侧面：资金存在形态与资金来源渠道</a:t>
            </a:r>
            <a:endParaRPr lang="zh-CN" altLang="zh-CN" sz="1350" b="1" dirty="0">
              <a:solidFill>
                <a:schemeClr val="tx2"/>
              </a:solidFill>
              <a:latin typeface="宋体" panose="02010600030101010101" pitchFamily="2" charset="-122"/>
            </a:endParaRPr>
          </a:p>
          <a:p>
            <a:pPr>
              <a:spcBef>
                <a:spcPct val="30000"/>
              </a:spcBef>
              <a:buClr>
                <a:srgbClr val="990099"/>
              </a:buClr>
              <a:buFont typeface="Wingdings" panose="05000000000000000000" pitchFamily="2" charset="2"/>
              <a:buChar char="Ø"/>
            </a:pPr>
            <a:r>
              <a:rPr lang="zh-CN" altLang="zh-CN" sz="1350" b="1" dirty="0">
                <a:solidFill>
                  <a:schemeClr val="tx2"/>
                </a:solidFill>
                <a:latin typeface="宋体" panose="02010600030101010101" pitchFamily="2" charset="-122"/>
              </a:rPr>
              <a:t> 在以货币计量时，</a:t>
            </a:r>
            <a:r>
              <a:rPr lang="zh-CN" altLang="zh-CN" sz="1350" b="1" dirty="0">
                <a:solidFill>
                  <a:srgbClr val="FF0000"/>
                </a:solidFill>
                <a:latin typeface="宋体" panose="02010600030101010101" pitchFamily="2" charset="-122"/>
              </a:rPr>
              <a:t>会计等式双方数额相等</a:t>
            </a:r>
            <a:endParaRPr lang="zh-CN" altLang="zh-CN" sz="1350" b="1" dirty="0">
              <a:solidFill>
                <a:srgbClr val="FF0000"/>
              </a:solidFill>
              <a:latin typeface="宋体" panose="02010600030101010101" pitchFamily="2" charset="-122"/>
            </a:endParaRPr>
          </a:p>
          <a:p>
            <a:pPr>
              <a:spcBef>
                <a:spcPct val="30000"/>
              </a:spcBef>
              <a:buClr>
                <a:srgbClr val="990099"/>
              </a:buClr>
              <a:buFont typeface="Wingdings" panose="05000000000000000000" pitchFamily="2" charset="2"/>
              <a:buChar char="Ø"/>
            </a:pPr>
            <a:r>
              <a:rPr lang="zh-CN" altLang="zh-CN" sz="1350" b="1" dirty="0">
                <a:solidFill>
                  <a:schemeClr val="tx2"/>
                </a:solidFill>
                <a:latin typeface="宋体" panose="02010600030101010101" pitchFamily="2" charset="-122"/>
              </a:rPr>
              <a:t> </a:t>
            </a:r>
            <a:r>
              <a:rPr lang="zh-CN" altLang="zh-CN" sz="1350" b="1" dirty="0">
                <a:solidFill>
                  <a:srgbClr val="FF0000"/>
                </a:solidFill>
                <a:latin typeface="宋体" panose="02010600030101010101" pitchFamily="2" charset="-122"/>
              </a:rPr>
              <a:t>资产会随负债、所有者权益增减而增减</a:t>
            </a:r>
            <a:endParaRPr lang="zh-CN" altLang="zh-CN" sz="1350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718408" y="2061430"/>
            <a:ext cx="4744036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zh-CN" altLang="en-US" b="1" dirty="0">
                <a:latin typeface="宋体" panose="02010600030101010101" pitchFamily="2" charset="-122"/>
              </a:rPr>
              <a:t>资产 </a:t>
            </a:r>
            <a:r>
              <a:rPr lang="en-US" altLang="zh-CN" b="1" dirty="0">
                <a:latin typeface="宋体" panose="02010600030101010101" pitchFamily="2" charset="-122"/>
              </a:rPr>
              <a:t>＝</a:t>
            </a:r>
            <a:r>
              <a:rPr lang="zh-CN" altLang="en-US" b="1" dirty="0">
                <a:latin typeface="宋体" panose="02010600030101010101" pitchFamily="2" charset="-122"/>
              </a:rPr>
              <a:t> </a:t>
            </a:r>
            <a:r>
              <a:rPr lang="zh-CN" altLang="en-US" b="1" dirty="0" smtClean="0">
                <a:latin typeface="宋体" panose="02010600030101010101" pitchFamily="2" charset="-122"/>
              </a:rPr>
              <a:t>    负债     </a:t>
            </a:r>
            <a:r>
              <a:rPr lang="en-US" altLang="zh-CN" b="1" dirty="0" smtClean="0">
                <a:latin typeface="宋体" panose="02010600030101010101" pitchFamily="2" charset="-122"/>
              </a:rPr>
              <a:t>+   </a:t>
            </a:r>
            <a:r>
              <a:rPr lang="zh-CN" altLang="en-US" b="1" dirty="0" smtClean="0">
                <a:latin typeface="宋体" panose="02010600030101010101" pitchFamily="2" charset="-122"/>
              </a:rPr>
              <a:t> </a:t>
            </a:r>
            <a:r>
              <a:rPr lang="zh-CN" altLang="en-US" b="1" dirty="0">
                <a:latin typeface="宋体" panose="02010600030101010101" pitchFamily="2" charset="-122"/>
              </a:rPr>
              <a:t>所有者权益 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17354" y="2538024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增加</a:t>
            </a:r>
            <a:endParaRPr lang="zh-CN" altLang="en-US" sz="1350" dirty="0"/>
          </a:p>
        </p:txBody>
      </p:sp>
      <p:sp>
        <p:nvSpPr>
          <p:cNvPr id="11" name="TextBox 10"/>
          <p:cNvSpPr txBox="1"/>
          <p:nvPr/>
        </p:nvSpPr>
        <p:spPr>
          <a:xfrm>
            <a:off x="5053800" y="2538024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增加</a:t>
            </a:r>
            <a:endParaRPr lang="zh-CN" altLang="en-US" sz="1350" dirty="0"/>
          </a:p>
        </p:txBody>
      </p:sp>
      <p:sp>
        <p:nvSpPr>
          <p:cNvPr id="13" name="TextBox 12"/>
          <p:cNvSpPr txBox="1"/>
          <p:nvPr/>
        </p:nvSpPr>
        <p:spPr>
          <a:xfrm>
            <a:off x="3221683" y="2922921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增加</a:t>
            </a:r>
            <a:endParaRPr lang="zh-CN" altLang="en-US" sz="1350" dirty="0"/>
          </a:p>
        </p:txBody>
      </p:sp>
      <p:sp>
        <p:nvSpPr>
          <p:cNvPr id="14" name="TextBox 13"/>
          <p:cNvSpPr txBox="1"/>
          <p:nvPr/>
        </p:nvSpPr>
        <p:spPr>
          <a:xfrm>
            <a:off x="1817354" y="2922921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增加</a:t>
            </a:r>
            <a:endParaRPr lang="zh-CN" altLang="en-US" sz="1350" dirty="0"/>
          </a:p>
        </p:txBody>
      </p:sp>
      <p:sp>
        <p:nvSpPr>
          <p:cNvPr id="22" name="TextBox 21"/>
          <p:cNvSpPr txBox="1"/>
          <p:nvPr/>
        </p:nvSpPr>
        <p:spPr>
          <a:xfrm>
            <a:off x="3221683" y="2538024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不变</a:t>
            </a:r>
            <a:endParaRPr lang="zh-CN" altLang="en-US" sz="1350" dirty="0"/>
          </a:p>
        </p:txBody>
      </p:sp>
      <p:sp>
        <p:nvSpPr>
          <p:cNvPr id="24" name="TextBox 23"/>
          <p:cNvSpPr txBox="1"/>
          <p:nvPr/>
        </p:nvSpPr>
        <p:spPr>
          <a:xfrm>
            <a:off x="5053800" y="2922921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不变</a:t>
            </a:r>
            <a:endParaRPr lang="zh-CN" altLang="en-US" sz="135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670556" y="435729"/>
            <a:ext cx="4744036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zh-CN" altLang="en-US" sz="2400" b="1" dirty="0">
                <a:latin typeface="宋体" panose="02010600030101010101" pitchFamily="2" charset="-122"/>
              </a:rPr>
              <a:t>资产 </a:t>
            </a:r>
            <a:r>
              <a:rPr lang="en-US" altLang="zh-CN" sz="2400" b="1" dirty="0">
                <a:latin typeface="宋体" panose="02010600030101010101" pitchFamily="2" charset="-122"/>
              </a:rPr>
              <a:t>＝</a:t>
            </a:r>
            <a:r>
              <a:rPr lang="zh-CN" altLang="en-US" sz="2400" b="1" dirty="0">
                <a:latin typeface="宋体" panose="02010600030101010101" pitchFamily="2" charset="-122"/>
              </a:rPr>
              <a:t> 负债 </a:t>
            </a:r>
            <a:r>
              <a:rPr lang="en-US" altLang="zh-CN" sz="2400" b="1" dirty="0">
                <a:latin typeface="宋体" panose="02010600030101010101" pitchFamily="2" charset="-122"/>
              </a:rPr>
              <a:t>+</a:t>
            </a:r>
            <a:r>
              <a:rPr lang="zh-CN" altLang="en-US" sz="2400" b="1" dirty="0">
                <a:latin typeface="宋体" panose="02010600030101010101" pitchFamily="2" charset="-122"/>
              </a:rPr>
              <a:t> 所有者权益 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371205" y="1113725"/>
            <a:ext cx="6117479" cy="838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  <a:buClr>
                <a:srgbClr val="990099"/>
              </a:buClr>
              <a:buFont typeface="Wingdings" panose="05000000000000000000" pitchFamily="2" charset="2"/>
              <a:buChar char="Ø"/>
            </a:pPr>
            <a:r>
              <a:rPr lang="zh-CN" altLang="zh-CN" sz="1350" b="1" dirty="0">
                <a:solidFill>
                  <a:schemeClr val="tx2"/>
                </a:solidFill>
                <a:latin typeface="宋体" panose="02010600030101010101" pitchFamily="2" charset="-122"/>
              </a:rPr>
              <a:t> 体现了企业资金的两个侧面：资金存在形态与资金来源渠道</a:t>
            </a:r>
            <a:endParaRPr lang="zh-CN" altLang="zh-CN" sz="1350" b="1" dirty="0">
              <a:solidFill>
                <a:schemeClr val="tx2"/>
              </a:solidFill>
              <a:latin typeface="宋体" panose="02010600030101010101" pitchFamily="2" charset="-122"/>
            </a:endParaRPr>
          </a:p>
          <a:p>
            <a:pPr>
              <a:spcBef>
                <a:spcPct val="30000"/>
              </a:spcBef>
              <a:buClr>
                <a:srgbClr val="990099"/>
              </a:buClr>
              <a:buFont typeface="Wingdings" panose="05000000000000000000" pitchFamily="2" charset="2"/>
              <a:buChar char="Ø"/>
            </a:pPr>
            <a:r>
              <a:rPr lang="zh-CN" altLang="zh-CN" sz="1350" b="1" dirty="0">
                <a:solidFill>
                  <a:schemeClr val="tx2"/>
                </a:solidFill>
                <a:latin typeface="宋体" panose="02010600030101010101" pitchFamily="2" charset="-122"/>
              </a:rPr>
              <a:t> 在以货币计量时，会计等式双方数额相等</a:t>
            </a:r>
            <a:endParaRPr lang="zh-CN" altLang="zh-CN" sz="1350" b="1" dirty="0">
              <a:solidFill>
                <a:schemeClr val="tx2"/>
              </a:solidFill>
              <a:latin typeface="宋体" panose="02010600030101010101" pitchFamily="2" charset="-122"/>
            </a:endParaRPr>
          </a:p>
          <a:p>
            <a:pPr>
              <a:spcBef>
                <a:spcPct val="30000"/>
              </a:spcBef>
              <a:buClr>
                <a:srgbClr val="990099"/>
              </a:buClr>
              <a:buFont typeface="Wingdings" panose="05000000000000000000" pitchFamily="2" charset="2"/>
              <a:buChar char="Ø"/>
            </a:pPr>
            <a:r>
              <a:rPr lang="zh-CN" altLang="zh-CN" sz="1350" b="1" dirty="0">
                <a:solidFill>
                  <a:schemeClr val="tx2"/>
                </a:solidFill>
                <a:latin typeface="宋体" panose="02010600030101010101" pitchFamily="2" charset="-122"/>
              </a:rPr>
              <a:t> 资产会随负债、所有者权益增减而增减</a:t>
            </a:r>
            <a:endParaRPr lang="zh-CN" altLang="zh-CN" sz="1350" b="1" dirty="0">
              <a:solidFill>
                <a:schemeClr val="tx2"/>
              </a:solidFill>
              <a:latin typeface="宋体" panose="02010600030101010101" pitchFamily="2" charset="-122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718408" y="2061430"/>
            <a:ext cx="4744036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zh-CN" altLang="en-US" b="1" dirty="0">
                <a:latin typeface="宋体" panose="02010600030101010101" pitchFamily="2" charset="-122"/>
              </a:rPr>
              <a:t>资产 </a:t>
            </a:r>
            <a:r>
              <a:rPr lang="en-US" altLang="zh-CN" b="1" dirty="0">
                <a:latin typeface="宋体" panose="02010600030101010101" pitchFamily="2" charset="-122"/>
              </a:rPr>
              <a:t>＝</a:t>
            </a:r>
            <a:r>
              <a:rPr lang="zh-CN" altLang="en-US" b="1" dirty="0">
                <a:latin typeface="宋体" panose="02010600030101010101" pitchFamily="2" charset="-122"/>
              </a:rPr>
              <a:t> </a:t>
            </a:r>
            <a:r>
              <a:rPr lang="zh-CN" altLang="en-US" b="1" dirty="0" smtClean="0">
                <a:latin typeface="宋体" panose="02010600030101010101" pitchFamily="2" charset="-122"/>
              </a:rPr>
              <a:t>    负债     </a:t>
            </a:r>
            <a:r>
              <a:rPr lang="en-US" altLang="zh-CN" b="1" dirty="0" smtClean="0">
                <a:latin typeface="宋体" panose="02010600030101010101" pitchFamily="2" charset="-122"/>
              </a:rPr>
              <a:t>+   </a:t>
            </a:r>
            <a:r>
              <a:rPr lang="zh-CN" altLang="en-US" b="1" dirty="0" smtClean="0">
                <a:latin typeface="宋体" panose="02010600030101010101" pitchFamily="2" charset="-122"/>
              </a:rPr>
              <a:t> </a:t>
            </a:r>
            <a:r>
              <a:rPr lang="zh-CN" altLang="en-US" b="1" dirty="0">
                <a:latin typeface="宋体" panose="02010600030101010101" pitchFamily="2" charset="-122"/>
              </a:rPr>
              <a:t>所有者权益 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53800" y="3307818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减少</a:t>
            </a:r>
            <a:endParaRPr lang="zh-CN" altLang="en-US" sz="1350" dirty="0"/>
          </a:p>
        </p:txBody>
      </p:sp>
      <p:sp>
        <p:nvSpPr>
          <p:cNvPr id="17" name="TextBox 16"/>
          <p:cNvSpPr txBox="1"/>
          <p:nvPr/>
        </p:nvSpPr>
        <p:spPr>
          <a:xfrm>
            <a:off x="3221683" y="3692716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减少</a:t>
            </a:r>
            <a:endParaRPr lang="zh-CN" altLang="en-US" sz="1350" dirty="0"/>
          </a:p>
        </p:txBody>
      </p:sp>
      <p:sp>
        <p:nvSpPr>
          <p:cNvPr id="23" name="TextBox 22"/>
          <p:cNvSpPr txBox="1"/>
          <p:nvPr/>
        </p:nvSpPr>
        <p:spPr>
          <a:xfrm>
            <a:off x="3221683" y="3307818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不变</a:t>
            </a:r>
            <a:endParaRPr lang="zh-CN" altLang="en-US" sz="1350" dirty="0"/>
          </a:p>
        </p:txBody>
      </p:sp>
      <p:sp>
        <p:nvSpPr>
          <p:cNvPr id="20" name="TextBox 19"/>
          <p:cNvSpPr txBox="1"/>
          <p:nvPr/>
        </p:nvSpPr>
        <p:spPr>
          <a:xfrm>
            <a:off x="5053800" y="3692716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不变</a:t>
            </a:r>
            <a:endParaRPr lang="zh-CN" altLang="en-US" sz="135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670556" y="435729"/>
            <a:ext cx="4744036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zh-CN" altLang="en-US" sz="2400" b="1" dirty="0">
                <a:latin typeface="宋体" panose="02010600030101010101" pitchFamily="2" charset="-122"/>
              </a:rPr>
              <a:t>资产 </a:t>
            </a:r>
            <a:r>
              <a:rPr lang="en-US" altLang="zh-CN" sz="2400" b="1" dirty="0">
                <a:latin typeface="宋体" panose="02010600030101010101" pitchFamily="2" charset="-122"/>
              </a:rPr>
              <a:t>＝</a:t>
            </a:r>
            <a:r>
              <a:rPr lang="zh-CN" altLang="en-US" sz="2400" b="1" dirty="0">
                <a:latin typeface="宋体" panose="02010600030101010101" pitchFamily="2" charset="-122"/>
              </a:rPr>
              <a:t> 负债 </a:t>
            </a:r>
            <a:r>
              <a:rPr lang="en-US" altLang="zh-CN" sz="2400" b="1" dirty="0">
                <a:latin typeface="宋体" panose="02010600030101010101" pitchFamily="2" charset="-122"/>
              </a:rPr>
              <a:t>+</a:t>
            </a:r>
            <a:r>
              <a:rPr lang="zh-CN" altLang="en-US" sz="2400" b="1" dirty="0">
                <a:latin typeface="宋体" panose="02010600030101010101" pitchFamily="2" charset="-122"/>
              </a:rPr>
              <a:t> 所有者权益 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371205" y="1113725"/>
            <a:ext cx="6117479" cy="838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  <a:buClr>
                <a:srgbClr val="990099"/>
              </a:buClr>
              <a:buFont typeface="Wingdings" panose="05000000000000000000" pitchFamily="2" charset="2"/>
              <a:buChar char="Ø"/>
            </a:pPr>
            <a:r>
              <a:rPr lang="zh-CN" altLang="zh-CN" sz="1350" b="1" dirty="0">
                <a:solidFill>
                  <a:schemeClr val="tx2"/>
                </a:solidFill>
                <a:latin typeface="宋体" panose="02010600030101010101" pitchFamily="2" charset="-122"/>
              </a:rPr>
              <a:t> 体现了企业资金的两个侧面：资金存在形态与资金来源渠道</a:t>
            </a:r>
            <a:endParaRPr lang="zh-CN" altLang="zh-CN" sz="1350" b="1" dirty="0">
              <a:solidFill>
                <a:schemeClr val="tx2"/>
              </a:solidFill>
              <a:latin typeface="宋体" panose="02010600030101010101" pitchFamily="2" charset="-122"/>
            </a:endParaRPr>
          </a:p>
          <a:p>
            <a:pPr>
              <a:spcBef>
                <a:spcPct val="30000"/>
              </a:spcBef>
              <a:buClr>
                <a:srgbClr val="990099"/>
              </a:buClr>
              <a:buFont typeface="Wingdings" panose="05000000000000000000" pitchFamily="2" charset="2"/>
              <a:buChar char="Ø"/>
            </a:pPr>
            <a:r>
              <a:rPr lang="zh-CN" altLang="zh-CN" sz="1350" b="1" dirty="0">
                <a:solidFill>
                  <a:schemeClr val="tx2"/>
                </a:solidFill>
                <a:latin typeface="宋体" panose="02010600030101010101" pitchFamily="2" charset="-122"/>
              </a:rPr>
              <a:t> 在以货币计量时，会计等式双方数额相等</a:t>
            </a:r>
            <a:endParaRPr lang="zh-CN" altLang="zh-CN" sz="1350" b="1" dirty="0">
              <a:solidFill>
                <a:schemeClr val="tx2"/>
              </a:solidFill>
              <a:latin typeface="宋体" panose="02010600030101010101" pitchFamily="2" charset="-122"/>
            </a:endParaRPr>
          </a:p>
          <a:p>
            <a:pPr>
              <a:spcBef>
                <a:spcPct val="30000"/>
              </a:spcBef>
              <a:buClr>
                <a:srgbClr val="990099"/>
              </a:buClr>
              <a:buFont typeface="Wingdings" panose="05000000000000000000" pitchFamily="2" charset="2"/>
              <a:buChar char="Ø"/>
            </a:pPr>
            <a:r>
              <a:rPr lang="zh-CN" altLang="zh-CN" sz="1350" b="1" dirty="0">
                <a:solidFill>
                  <a:schemeClr val="tx2"/>
                </a:solidFill>
                <a:latin typeface="宋体" panose="02010600030101010101" pitchFamily="2" charset="-122"/>
              </a:rPr>
              <a:t> 资产会随负债、所有者权益增减而增减</a:t>
            </a:r>
            <a:endParaRPr lang="zh-CN" altLang="zh-CN" sz="1350" b="1" dirty="0">
              <a:solidFill>
                <a:schemeClr val="tx2"/>
              </a:solidFill>
              <a:latin typeface="宋体" panose="02010600030101010101" pitchFamily="2" charset="-122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718408" y="2061430"/>
            <a:ext cx="4744036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zh-CN" altLang="en-US" b="1" dirty="0">
                <a:latin typeface="宋体" panose="02010600030101010101" pitchFamily="2" charset="-122"/>
              </a:rPr>
              <a:t>资产 </a:t>
            </a:r>
            <a:r>
              <a:rPr lang="en-US" altLang="zh-CN" b="1" dirty="0">
                <a:latin typeface="宋体" panose="02010600030101010101" pitchFamily="2" charset="-122"/>
              </a:rPr>
              <a:t>＝</a:t>
            </a:r>
            <a:r>
              <a:rPr lang="zh-CN" altLang="en-US" b="1" dirty="0">
                <a:latin typeface="宋体" panose="02010600030101010101" pitchFamily="2" charset="-122"/>
              </a:rPr>
              <a:t> </a:t>
            </a:r>
            <a:r>
              <a:rPr lang="zh-CN" altLang="en-US" b="1" dirty="0" smtClean="0">
                <a:latin typeface="宋体" panose="02010600030101010101" pitchFamily="2" charset="-122"/>
              </a:rPr>
              <a:t>    负债     </a:t>
            </a:r>
            <a:r>
              <a:rPr lang="en-US" altLang="zh-CN" b="1" dirty="0" smtClean="0">
                <a:latin typeface="宋体" panose="02010600030101010101" pitchFamily="2" charset="-122"/>
              </a:rPr>
              <a:t>+   </a:t>
            </a:r>
            <a:r>
              <a:rPr lang="zh-CN" altLang="en-US" b="1" dirty="0" smtClean="0">
                <a:latin typeface="宋体" panose="02010600030101010101" pitchFamily="2" charset="-122"/>
              </a:rPr>
              <a:t> </a:t>
            </a:r>
            <a:r>
              <a:rPr lang="zh-CN" altLang="en-US" b="1" dirty="0">
                <a:latin typeface="宋体" panose="02010600030101010101" pitchFamily="2" charset="-122"/>
              </a:rPr>
              <a:t>所有者权益 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53800" y="2805533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减少</a:t>
            </a:r>
            <a:endParaRPr lang="zh-CN" altLang="en-US" sz="1350" dirty="0"/>
          </a:p>
        </p:txBody>
      </p:sp>
      <p:sp>
        <p:nvSpPr>
          <p:cNvPr id="16" name="TextBox 15"/>
          <p:cNvSpPr txBox="1"/>
          <p:nvPr/>
        </p:nvSpPr>
        <p:spPr>
          <a:xfrm>
            <a:off x="1817354" y="2805533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减少</a:t>
            </a:r>
            <a:endParaRPr lang="zh-CN" altLang="en-US" sz="1350" dirty="0"/>
          </a:p>
        </p:txBody>
      </p:sp>
      <p:sp>
        <p:nvSpPr>
          <p:cNvPr id="17" name="TextBox 16"/>
          <p:cNvSpPr txBox="1"/>
          <p:nvPr/>
        </p:nvSpPr>
        <p:spPr>
          <a:xfrm>
            <a:off x="3221683" y="3190431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减少</a:t>
            </a:r>
            <a:endParaRPr lang="zh-CN" altLang="en-US" sz="1350" dirty="0"/>
          </a:p>
        </p:txBody>
      </p:sp>
      <p:sp>
        <p:nvSpPr>
          <p:cNvPr id="18" name="TextBox 17"/>
          <p:cNvSpPr txBox="1"/>
          <p:nvPr/>
        </p:nvSpPr>
        <p:spPr>
          <a:xfrm>
            <a:off x="1817354" y="3190431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减少</a:t>
            </a:r>
            <a:endParaRPr lang="zh-CN" altLang="en-US" sz="1350" dirty="0"/>
          </a:p>
        </p:txBody>
      </p:sp>
      <p:sp>
        <p:nvSpPr>
          <p:cNvPr id="23" name="TextBox 22"/>
          <p:cNvSpPr txBox="1"/>
          <p:nvPr/>
        </p:nvSpPr>
        <p:spPr>
          <a:xfrm>
            <a:off x="3221683" y="2805533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不变</a:t>
            </a:r>
            <a:endParaRPr lang="zh-CN" altLang="en-US" sz="1350" dirty="0"/>
          </a:p>
        </p:txBody>
      </p:sp>
      <p:sp>
        <p:nvSpPr>
          <p:cNvPr id="20" name="TextBox 19"/>
          <p:cNvSpPr txBox="1"/>
          <p:nvPr/>
        </p:nvSpPr>
        <p:spPr>
          <a:xfrm>
            <a:off x="5053800" y="3190431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不变</a:t>
            </a:r>
            <a:endParaRPr lang="zh-CN" altLang="en-US" sz="135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670556" y="435729"/>
            <a:ext cx="4744036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zh-CN" altLang="en-US" sz="2400" b="1" dirty="0">
                <a:latin typeface="宋体" panose="02010600030101010101" pitchFamily="2" charset="-122"/>
              </a:rPr>
              <a:t>资产 </a:t>
            </a:r>
            <a:r>
              <a:rPr lang="en-US" altLang="zh-CN" sz="2400" b="1" dirty="0">
                <a:latin typeface="宋体" panose="02010600030101010101" pitchFamily="2" charset="-122"/>
              </a:rPr>
              <a:t>＝</a:t>
            </a:r>
            <a:r>
              <a:rPr lang="zh-CN" altLang="en-US" sz="2400" b="1" dirty="0">
                <a:latin typeface="宋体" panose="02010600030101010101" pitchFamily="2" charset="-122"/>
              </a:rPr>
              <a:t> 负债 </a:t>
            </a:r>
            <a:r>
              <a:rPr lang="en-US" altLang="zh-CN" sz="2400" b="1" dirty="0">
                <a:latin typeface="宋体" panose="02010600030101010101" pitchFamily="2" charset="-122"/>
              </a:rPr>
              <a:t>+</a:t>
            </a:r>
            <a:r>
              <a:rPr lang="zh-CN" altLang="en-US" sz="2400" b="1" dirty="0">
                <a:latin typeface="宋体" panose="02010600030101010101" pitchFamily="2" charset="-122"/>
              </a:rPr>
              <a:t> 所有者权益 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371205" y="1113725"/>
            <a:ext cx="6117479" cy="838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  <a:buClr>
                <a:srgbClr val="990099"/>
              </a:buClr>
              <a:buFont typeface="Wingdings" panose="05000000000000000000" pitchFamily="2" charset="2"/>
              <a:buChar char="Ø"/>
            </a:pPr>
            <a:r>
              <a:rPr lang="zh-CN" altLang="zh-CN" sz="1350" b="1" dirty="0">
                <a:solidFill>
                  <a:schemeClr val="tx2"/>
                </a:solidFill>
                <a:latin typeface="宋体" panose="02010600030101010101" pitchFamily="2" charset="-122"/>
              </a:rPr>
              <a:t> 体现了企业资金的两个侧面：资金存在形态与资金来源渠道</a:t>
            </a:r>
            <a:endParaRPr lang="zh-CN" altLang="zh-CN" sz="1350" b="1" dirty="0">
              <a:solidFill>
                <a:schemeClr val="tx2"/>
              </a:solidFill>
              <a:latin typeface="宋体" panose="02010600030101010101" pitchFamily="2" charset="-122"/>
            </a:endParaRPr>
          </a:p>
          <a:p>
            <a:pPr>
              <a:spcBef>
                <a:spcPct val="30000"/>
              </a:spcBef>
              <a:buClr>
                <a:srgbClr val="990099"/>
              </a:buClr>
              <a:buFont typeface="Wingdings" panose="05000000000000000000" pitchFamily="2" charset="2"/>
              <a:buChar char="Ø"/>
            </a:pPr>
            <a:r>
              <a:rPr lang="zh-CN" altLang="zh-CN" sz="1350" b="1" dirty="0">
                <a:solidFill>
                  <a:schemeClr val="tx2"/>
                </a:solidFill>
                <a:latin typeface="宋体" panose="02010600030101010101" pitchFamily="2" charset="-122"/>
              </a:rPr>
              <a:t> 在以货币计量时，会计等式双方数额相等</a:t>
            </a:r>
            <a:endParaRPr lang="zh-CN" altLang="zh-CN" sz="1350" b="1" dirty="0">
              <a:solidFill>
                <a:schemeClr val="tx2"/>
              </a:solidFill>
              <a:latin typeface="宋体" panose="02010600030101010101" pitchFamily="2" charset="-122"/>
            </a:endParaRPr>
          </a:p>
          <a:p>
            <a:pPr>
              <a:spcBef>
                <a:spcPct val="30000"/>
              </a:spcBef>
              <a:buClr>
                <a:srgbClr val="990099"/>
              </a:buClr>
              <a:buFont typeface="Wingdings" panose="05000000000000000000" pitchFamily="2" charset="2"/>
              <a:buChar char="Ø"/>
            </a:pPr>
            <a:r>
              <a:rPr lang="zh-CN" altLang="zh-CN" sz="1350" b="1" dirty="0">
                <a:solidFill>
                  <a:schemeClr val="tx2"/>
                </a:solidFill>
                <a:latin typeface="宋体" panose="02010600030101010101" pitchFamily="2" charset="-122"/>
              </a:rPr>
              <a:t> 资产会随负债、所有者权益增减而增减</a:t>
            </a:r>
            <a:endParaRPr lang="zh-CN" altLang="zh-CN" sz="1350" b="1" dirty="0">
              <a:solidFill>
                <a:schemeClr val="tx2"/>
              </a:solidFill>
              <a:latin typeface="宋体" panose="02010600030101010101" pitchFamily="2" charset="-122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718408" y="2061430"/>
            <a:ext cx="4744036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zh-CN" altLang="en-US" b="1" dirty="0">
                <a:latin typeface="宋体" panose="02010600030101010101" pitchFamily="2" charset="-122"/>
              </a:rPr>
              <a:t>资产 </a:t>
            </a:r>
            <a:r>
              <a:rPr lang="en-US" altLang="zh-CN" b="1" dirty="0">
                <a:latin typeface="宋体" panose="02010600030101010101" pitchFamily="2" charset="-122"/>
              </a:rPr>
              <a:t>＝</a:t>
            </a:r>
            <a:r>
              <a:rPr lang="zh-CN" altLang="en-US" b="1" dirty="0">
                <a:latin typeface="宋体" panose="02010600030101010101" pitchFamily="2" charset="-122"/>
              </a:rPr>
              <a:t> </a:t>
            </a:r>
            <a:r>
              <a:rPr lang="zh-CN" altLang="en-US" b="1" dirty="0" smtClean="0">
                <a:latin typeface="宋体" panose="02010600030101010101" pitchFamily="2" charset="-122"/>
              </a:rPr>
              <a:t>    负债     </a:t>
            </a:r>
            <a:r>
              <a:rPr lang="en-US" altLang="zh-CN" b="1" dirty="0" smtClean="0">
                <a:latin typeface="宋体" panose="02010600030101010101" pitchFamily="2" charset="-122"/>
              </a:rPr>
              <a:t>+   </a:t>
            </a:r>
            <a:r>
              <a:rPr lang="zh-CN" altLang="en-US" b="1" dirty="0" smtClean="0">
                <a:latin typeface="宋体" panose="02010600030101010101" pitchFamily="2" charset="-122"/>
              </a:rPr>
              <a:t> </a:t>
            </a:r>
            <a:r>
              <a:rPr lang="zh-CN" altLang="en-US" b="1" dirty="0">
                <a:latin typeface="宋体" panose="02010600030101010101" pitchFamily="2" charset="-122"/>
              </a:rPr>
              <a:t>所有者权益 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21683" y="2714268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减少</a:t>
            </a:r>
            <a:endParaRPr lang="zh-CN" altLang="en-US" sz="1350" dirty="0"/>
          </a:p>
        </p:txBody>
      </p:sp>
      <p:sp>
        <p:nvSpPr>
          <p:cNvPr id="21" name="TextBox 20"/>
          <p:cNvSpPr txBox="1"/>
          <p:nvPr/>
        </p:nvSpPr>
        <p:spPr>
          <a:xfrm>
            <a:off x="5053800" y="2714268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增加</a:t>
            </a:r>
            <a:endParaRPr lang="zh-CN" altLang="en-US" sz="1350" dirty="0"/>
          </a:p>
        </p:txBody>
      </p:sp>
      <p:sp>
        <p:nvSpPr>
          <p:cNvPr id="27" name="TextBox 26"/>
          <p:cNvSpPr txBox="1"/>
          <p:nvPr/>
        </p:nvSpPr>
        <p:spPr>
          <a:xfrm>
            <a:off x="5053800" y="3099166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减少</a:t>
            </a:r>
            <a:endParaRPr lang="zh-CN" altLang="en-US" sz="1350" dirty="0"/>
          </a:p>
        </p:txBody>
      </p:sp>
      <p:sp>
        <p:nvSpPr>
          <p:cNvPr id="28" name="TextBox 27"/>
          <p:cNvSpPr txBox="1"/>
          <p:nvPr/>
        </p:nvSpPr>
        <p:spPr>
          <a:xfrm>
            <a:off x="3221683" y="3099166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增加</a:t>
            </a:r>
            <a:endParaRPr lang="zh-CN" altLang="en-US" sz="135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670556" y="435729"/>
            <a:ext cx="4744036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zh-CN" altLang="en-US" sz="2400" b="1" dirty="0">
                <a:latin typeface="宋体" panose="02010600030101010101" pitchFamily="2" charset="-122"/>
              </a:rPr>
              <a:t>资产 </a:t>
            </a:r>
            <a:r>
              <a:rPr lang="en-US" altLang="zh-CN" sz="2400" b="1" dirty="0">
                <a:latin typeface="宋体" panose="02010600030101010101" pitchFamily="2" charset="-122"/>
              </a:rPr>
              <a:t>＝</a:t>
            </a:r>
            <a:r>
              <a:rPr lang="zh-CN" altLang="en-US" sz="2400" b="1" dirty="0">
                <a:latin typeface="宋体" panose="02010600030101010101" pitchFamily="2" charset="-122"/>
              </a:rPr>
              <a:t> 负债 </a:t>
            </a:r>
            <a:r>
              <a:rPr lang="en-US" altLang="zh-CN" sz="2400" b="1" dirty="0">
                <a:latin typeface="宋体" panose="02010600030101010101" pitchFamily="2" charset="-122"/>
              </a:rPr>
              <a:t>+</a:t>
            </a:r>
            <a:r>
              <a:rPr lang="zh-CN" altLang="en-US" sz="2400" b="1" dirty="0">
                <a:latin typeface="宋体" panose="02010600030101010101" pitchFamily="2" charset="-122"/>
              </a:rPr>
              <a:t> 所有者权益 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371205" y="1113725"/>
            <a:ext cx="6117479" cy="838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  <a:buClr>
                <a:srgbClr val="990099"/>
              </a:buClr>
              <a:buFont typeface="Wingdings" panose="05000000000000000000" pitchFamily="2" charset="2"/>
              <a:buChar char="Ø"/>
            </a:pPr>
            <a:r>
              <a:rPr lang="zh-CN" altLang="zh-CN" sz="1350" b="1" dirty="0">
                <a:solidFill>
                  <a:schemeClr val="tx2"/>
                </a:solidFill>
                <a:latin typeface="宋体" panose="02010600030101010101" pitchFamily="2" charset="-122"/>
              </a:rPr>
              <a:t> 体现了企业资金的两个侧面：资金存在形态与资金来源渠道</a:t>
            </a:r>
            <a:endParaRPr lang="zh-CN" altLang="zh-CN" sz="1350" b="1" dirty="0">
              <a:solidFill>
                <a:schemeClr val="tx2"/>
              </a:solidFill>
              <a:latin typeface="宋体" panose="02010600030101010101" pitchFamily="2" charset="-122"/>
            </a:endParaRPr>
          </a:p>
          <a:p>
            <a:pPr>
              <a:spcBef>
                <a:spcPct val="30000"/>
              </a:spcBef>
              <a:buClr>
                <a:srgbClr val="990099"/>
              </a:buClr>
              <a:buFont typeface="Wingdings" panose="05000000000000000000" pitchFamily="2" charset="2"/>
              <a:buChar char="Ø"/>
            </a:pPr>
            <a:r>
              <a:rPr lang="zh-CN" altLang="zh-CN" sz="1350" b="1" dirty="0">
                <a:solidFill>
                  <a:schemeClr val="tx2"/>
                </a:solidFill>
                <a:latin typeface="宋体" panose="02010600030101010101" pitchFamily="2" charset="-122"/>
              </a:rPr>
              <a:t> 在以货币计量时，会计等式双方数额相等</a:t>
            </a:r>
            <a:endParaRPr lang="zh-CN" altLang="zh-CN" sz="1350" b="1" dirty="0">
              <a:solidFill>
                <a:schemeClr val="tx2"/>
              </a:solidFill>
              <a:latin typeface="宋体" panose="02010600030101010101" pitchFamily="2" charset="-122"/>
            </a:endParaRPr>
          </a:p>
          <a:p>
            <a:pPr>
              <a:spcBef>
                <a:spcPct val="30000"/>
              </a:spcBef>
              <a:buClr>
                <a:srgbClr val="990099"/>
              </a:buClr>
              <a:buFont typeface="Wingdings" panose="05000000000000000000" pitchFamily="2" charset="2"/>
              <a:buChar char="Ø"/>
            </a:pPr>
            <a:r>
              <a:rPr lang="zh-CN" altLang="zh-CN" sz="1350" b="1" dirty="0">
                <a:solidFill>
                  <a:schemeClr val="tx2"/>
                </a:solidFill>
                <a:latin typeface="宋体" panose="02010600030101010101" pitchFamily="2" charset="-122"/>
              </a:rPr>
              <a:t> 资产会随负债、所有者权益增减而增减</a:t>
            </a:r>
            <a:endParaRPr lang="zh-CN" altLang="zh-CN" sz="1350" b="1" dirty="0">
              <a:solidFill>
                <a:schemeClr val="tx2"/>
              </a:solidFill>
              <a:latin typeface="宋体" panose="02010600030101010101" pitchFamily="2" charset="-122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718408" y="2061430"/>
            <a:ext cx="4744036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zh-CN" altLang="en-US" b="1" dirty="0">
                <a:latin typeface="宋体" panose="02010600030101010101" pitchFamily="2" charset="-122"/>
              </a:rPr>
              <a:t>资产 </a:t>
            </a:r>
            <a:r>
              <a:rPr lang="en-US" altLang="zh-CN" b="1" dirty="0">
                <a:latin typeface="宋体" panose="02010600030101010101" pitchFamily="2" charset="-122"/>
              </a:rPr>
              <a:t>＝</a:t>
            </a:r>
            <a:r>
              <a:rPr lang="zh-CN" altLang="en-US" b="1" dirty="0">
                <a:latin typeface="宋体" panose="02010600030101010101" pitchFamily="2" charset="-122"/>
              </a:rPr>
              <a:t> </a:t>
            </a:r>
            <a:r>
              <a:rPr lang="zh-CN" altLang="en-US" b="1" dirty="0" smtClean="0">
                <a:latin typeface="宋体" panose="02010600030101010101" pitchFamily="2" charset="-122"/>
              </a:rPr>
              <a:t>    负债     </a:t>
            </a:r>
            <a:r>
              <a:rPr lang="en-US" altLang="zh-CN" b="1" dirty="0" smtClean="0">
                <a:latin typeface="宋体" panose="02010600030101010101" pitchFamily="2" charset="-122"/>
              </a:rPr>
              <a:t>+   </a:t>
            </a:r>
            <a:r>
              <a:rPr lang="zh-CN" altLang="en-US" b="1" dirty="0" smtClean="0">
                <a:latin typeface="宋体" panose="02010600030101010101" pitchFamily="2" charset="-122"/>
              </a:rPr>
              <a:t> </a:t>
            </a:r>
            <a:r>
              <a:rPr lang="zh-CN" altLang="en-US" b="1" dirty="0">
                <a:latin typeface="宋体" panose="02010600030101010101" pitchFamily="2" charset="-122"/>
              </a:rPr>
              <a:t>所有者权益 </a:t>
            </a:r>
            <a:endParaRPr lang="zh-CN" altLang="en-US" b="1" dirty="0">
              <a:latin typeface="宋体" panose="02010600030101010101" pitchFamily="2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21683" y="2786023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减少</a:t>
            </a:r>
            <a:endParaRPr lang="zh-CN" altLang="en-US" sz="1350" dirty="0"/>
          </a:p>
        </p:txBody>
      </p:sp>
      <p:sp>
        <p:nvSpPr>
          <p:cNvPr id="21" name="TextBox 20"/>
          <p:cNvSpPr txBox="1"/>
          <p:nvPr/>
        </p:nvSpPr>
        <p:spPr>
          <a:xfrm>
            <a:off x="5053800" y="2786023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增加</a:t>
            </a:r>
            <a:endParaRPr lang="zh-CN" altLang="en-US" sz="1350" dirty="0"/>
          </a:p>
        </p:txBody>
      </p:sp>
      <p:sp>
        <p:nvSpPr>
          <p:cNvPr id="25" name="TextBox 24"/>
          <p:cNvSpPr txBox="1"/>
          <p:nvPr/>
        </p:nvSpPr>
        <p:spPr>
          <a:xfrm>
            <a:off x="1817354" y="2786023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不变</a:t>
            </a:r>
            <a:endParaRPr lang="zh-CN" altLang="en-US" sz="1350" dirty="0"/>
          </a:p>
        </p:txBody>
      </p:sp>
      <p:sp>
        <p:nvSpPr>
          <p:cNvPr id="26" name="TextBox 25"/>
          <p:cNvSpPr txBox="1"/>
          <p:nvPr/>
        </p:nvSpPr>
        <p:spPr>
          <a:xfrm>
            <a:off x="1817354" y="3170921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不变</a:t>
            </a:r>
            <a:endParaRPr lang="zh-CN" altLang="en-US" sz="1350" dirty="0"/>
          </a:p>
        </p:txBody>
      </p:sp>
      <p:sp>
        <p:nvSpPr>
          <p:cNvPr id="27" name="TextBox 26"/>
          <p:cNvSpPr txBox="1"/>
          <p:nvPr/>
        </p:nvSpPr>
        <p:spPr>
          <a:xfrm>
            <a:off x="5053800" y="3170921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减少</a:t>
            </a:r>
            <a:endParaRPr lang="zh-CN" altLang="en-US" sz="1350" dirty="0"/>
          </a:p>
        </p:txBody>
      </p:sp>
      <p:sp>
        <p:nvSpPr>
          <p:cNvPr id="28" name="TextBox 27"/>
          <p:cNvSpPr txBox="1"/>
          <p:nvPr/>
        </p:nvSpPr>
        <p:spPr>
          <a:xfrm>
            <a:off x="3221683" y="3170921"/>
            <a:ext cx="648152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50" dirty="0" smtClean="0"/>
              <a:t>增加</a:t>
            </a:r>
            <a:endParaRPr lang="zh-CN" altLang="en-US" sz="135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TAG_VERSION" val="1.0"/>
  <p:tag name="KSO_WM_TEMPLATE_CATEGORY" val="custom"/>
  <p:tag name="KSO_WM_TEMPLATE_INDEX" val="20185041"/>
</p:tagLst>
</file>

<file path=ppt/tags/tag10.xml><?xml version="1.0" encoding="utf-8"?>
<p:tagLst xmlns:p="http://schemas.openxmlformats.org/presentationml/2006/main">
  <p:tag name="KSO_WM_TEMPLATE_CATEGORY" val="custom"/>
  <p:tag name="KSO_WM_TEMPLATE_INDEX" val="20185041"/>
</p:tagLst>
</file>

<file path=ppt/tags/tag11.xml><?xml version="1.0" encoding="utf-8"?>
<p:tagLst xmlns:p="http://schemas.openxmlformats.org/presentationml/2006/main">
  <p:tag name="KSO_WM_TEMPLATE_CATEGORY" val="custom"/>
  <p:tag name="KSO_WM_TEMPLATE_INDEX" val="20185041"/>
</p:tagLst>
</file>

<file path=ppt/tags/tag12.xml><?xml version="1.0" encoding="utf-8"?>
<p:tagLst xmlns:p="http://schemas.openxmlformats.org/presentationml/2006/main">
  <p:tag name="KSO_WM_TEMPLATE_CATEGORY" val="custom"/>
  <p:tag name="KSO_WM_TEMPLATE_INDEX" val="20185041"/>
</p:tagLst>
</file>

<file path=ppt/tags/tag13.xml><?xml version="1.0" encoding="utf-8"?>
<p:tagLst xmlns:p="http://schemas.openxmlformats.org/presentationml/2006/main">
  <p:tag name="KSO_WM_TEMPLATE_CATEGORY" val="custom"/>
  <p:tag name="KSO_WM_TEMPLATE_INDEX" val="20185041"/>
</p:tagLst>
</file>

<file path=ppt/tags/tag14.xml><?xml version="1.0" encoding="utf-8"?>
<p:tagLst xmlns:p="http://schemas.openxmlformats.org/presentationml/2006/main">
  <p:tag name="KSO_WM_TEMPLATE_CATEGORY" val="custom"/>
  <p:tag name="KSO_WM_TEMPLATE_INDEX" val="20185041"/>
</p:tagLst>
</file>

<file path=ppt/tags/tag15.xml><?xml version="1.0" encoding="utf-8"?>
<p:tagLst xmlns:p="http://schemas.openxmlformats.org/presentationml/2006/main">
  <p:tag name="KSO_WM_TEMPLATE_CATEGORY" val="custom"/>
  <p:tag name="KSO_WM_TEMPLATE_INDEX" val="20185041"/>
</p:tagLst>
</file>

<file path=ppt/tags/tag16.xml><?xml version="1.0" encoding="utf-8"?>
<p:tagLst xmlns:p="http://schemas.openxmlformats.org/presentationml/2006/main">
  <p:tag name="KSO_WM_TEMPLATE_CATEGORY" val="custom"/>
  <p:tag name="KSO_WM_TEMPLATE_INDEX" val="20185041"/>
</p:tagLst>
</file>

<file path=ppt/tags/tag17.xml><?xml version="1.0" encoding="utf-8"?>
<p:tagLst xmlns:p="http://schemas.openxmlformats.org/presentationml/2006/main">
  <p:tag name="RAINPROBLEM" val="ProblemBody"/>
</p:tagLst>
</file>

<file path=ppt/tags/tag18.xml><?xml version="1.0" encoding="utf-8"?>
<p:tagLst xmlns:p="http://schemas.openxmlformats.org/presentationml/2006/main">
  <p:tag name="RAINPROBLEM" val="ProblemItem"/>
</p:tagLst>
</file>

<file path=ppt/tags/tag19.xml><?xml version="1.0" encoding="utf-8"?>
<p:tagLst xmlns:p="http://schemas.openxmlformats.org/presentationml/2006/main">
  <p:tag name="RAINPROBLEM" val="ProblemItem"/>
</p:tagLst>
</file>

<file path=ppt/tags/tag2.xml><?xml version="1.0" encoding="utf-8"?>
<p:tagLst xmlns:p="http://schemas.openxmlformats.org/presentationml/2006/main">
  <p:tag name="KSO_WM_TAG_VERSION" val="1.0"/>
  <p:tag name="KSO_WM_TEMPLATE_CATEGORY" val="custom"/>
  <p:tag name="KSO_WM_TEMPLATE_INDEX" val="20185041"/>
</p:tagLst>
</file>

<file path=ppt/tags/tag20.xml><?xml version="1.0" encoding="utf-8"?>
<p:tagLst xmlns:p="http://schemas.openxmlformats.org/presentationml/2006/main">
  <p:tag name="RAINPROBLEM" val="ProblemItem"/>
</p:tagLst>
</file>

<file path=ppt/tags/tag21.xml><?xml version="1.0" encoding="utf-8"?>
<p:tagLst xmlns:p="http://schemas.openxmlformats.org/presentationml/2006/main">
  <p:tag name="RAINPROBLEM" val="ProblemItem"/>
</p:tagLst>
</file>

<file path=ppt/tags/tag22.xml><?xml version="1.0" encoding="utf-8"?>
<p:tagLst xmlns:p="http://schemas.openxmlformats.org/presentationml/2006/main">
  <p:tag name="RAINPROBLEM" val="ProblemBullet"/>
  <p:tag name="RAINPROBLEMTYPE" val="MultipleChoice"/>
  <p:tag name="RAINBULLET" val="Correct"/>
</p:tagLst>
</file>

<file path=ppt/tags/tag23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24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25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26.xml><?xml version="1.0" encoding="utf-8"?>
<p:tagLst xmlns:p="http://schemas.openxmlformats.org/presentationml/2006/main">
  <p:tag name="RAINPROBLEM" val="ProblemSubmit"/>
  <p:tag name="RAINPROBLEMTYPE" val="MultipleChoice"/>
</p:tagLst>
</file>

<file path=ppt/tags/tag27.xml><?xml version="1.0" encoding="utf-8"?>
<p:tagLst xmlns:p="http://schemas.openxmlformats.org/presentationml/2006/main">
  <p:tag name="RAINPROBLEMTYPE" val="ProblemTypeMarker"/>
</p:tagLst>
</file>

<file path=ppt/tags/tag28.xml><?xml version="1.0" encoding="utf-8"?>
<p:tagLst xmlns:p="http://schemas.openxmlformats.org/presentationml/2006/main">
  <p:tag name="RAINPROBLEMTYPE" val="ProblemTypeMarker"/>
</p:tagLst>
</file>

<file path=ppt/tags/tag29.xml><?xml version="1.0" encoding="utf-8"?>
<p:tagLst xmlns:p="http://schemas.openxmlformats.org/presentationml/2006/main">
  <p:tag name="RAINPROBLEMTYPE" val="ProblemTypeMarker"/>
</p:tagLst>
</file>

<file path=ppt/tags/tag3.xml><?xml version="1.0" encoding="utf-8"?>
<p:tagLst xmlns:p="http://schemas.openxmlformats.org/presentationml/2006/main">
  <p:tag name="KSO_WM_TEMPLATE_CATEGORY" val="custom"/>
  <p:tag name="KSO_WM_TEMPLATE_INDEX" val="20185041"/>
  <p:tag name="KSO_WM_TAG_VERSION" val="1.0"/>
  <p:tag name="KSO_WM_BEAUTIFY_FLAG" val="#wm#"/>
  <p:tag name="KSO_WM_TEMPLATE_THUMBS_INDEX" val="1、6、12、14、4、5、13、20"/>
  <p:tag name="KSO_WM_TEMPLATE_TOPIC_ID" val="2869567"/>
  <p:tag name="KSO_WM_TEMPLATE_OUTLINE_ID" val="6"/>
  <p:tag name="KSO_WM_TEMPLATE_SCENE_ID" val="1"/>
  <p:tag name="KSO_WM_TEMPLATE_JOB_ID" val="6"/>
  <p:tag name="KSO_WM_TEMPLATE_TOPIC_DEFAULT" val="0"/>
</p:tagLst>
</file>

<file path=ppt/tags/tag30.xml><?xml version="1.0" encoding="utf-8"?>
<p:tagLst xmlns:p="http://schemas.openxmlformats.org/presentationml/2006/main">
  <p:tag name="RAINPROBLEMTYPE" val="ProblemTypeMarker"/>
</p:tagLst>
</file>

<file path=ppt/tags/tag31.xml><?xml version="1.0" encoding="utf-8"?>
<p:tagLst xmlns:p="http://schemas.openxmlformats.org/presentationml/2006/main">
  <p:tag name="RAINPROBLEMTYPE" val="ProblemTypeMarker"/>
</p:tagLst>
</file>

<file path=ppt/tags/tag32.xml><?xml version="1.0" encoding="utf-8"?>
<p:tagLst xmlns:p="http://schemas.openxmlformats.org/presentationml/2006/main">
  <p:tag name="RAINPROBLEM" val="ProblemSetting"/>
  <p:tag name="RAINPROBLEMTYPE" val="MultipleChoice"/>
</p:tagLst>
</file>

<file path=ppt/tags/tag33.xml><?xml version="1.0" encoding="utf-8"?>
<p:tagLst xmlns:p="http://schemas.openxmlformats.org/presentationml/2006/main">
  <p:tag name="RAINPROBLEM" val="MultipleChoice"/>
  <p:tag name="PROBLEMSCORE" val="1.0"/>
</p:tagLst>
</file>

<file path=ppt/tags/tag34.xml><?xml version="1.0" encoding="utf-8"?>
<p:tagLst xmlns:p="http://schemas.openxmlformats.org/presentationml/2006/main">
  <p:tag name="RAINPROBLEM" val="ProblemBody"/>
</p:tagLst>
</file>

<file path=ppt/tags/tag35.xml><?xml version="1.0" encoding="utf-8"?>
<p:tagLst xmlns:p="http://schemas.openxmlformats.org/presentationml/2006/main">
  <p:tag name="RAINPROBLEM" val="ProblemItem"/>
</p:tagLst>
</file>

<file path=ppt/tags/tag36.xml><?xml version="1.0" encoding="utf-8"?>
<p:tagLst xmlns:p="http://schemas.openxmlformats.org/presentationml/2006/main">
  <p:tag name="RAINPROBLEM" val="ProblemItem"/>
</p:tagLst>
</file>

<file path=ppt/tags/tag37.xml><?xml version="1.0" encoding="utf-8"?>
<p:tagLst xmlns:p="http://schemas.openxmlformats.org/presentationml/2006/main">
  <p:tag name="RAINPROBLEM" val="ProblemItem"/>
</p:tagLst>
</file>

<file path=ppt/tags/tag38.xml><?xml version="1.0" encoding="utf-8"?>
<p:tagLst xmlns:p="http://schemas.openxmlformats.org/presentationml/2006/main">
  <p:tag name="RAINPROBLEM" val="ProblemItem"/>
</p:tagLst>
</file>

<file path=ppt/tags/tag39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4.xml><?xml version="1.0" encoding="utf-8"?>
<p:tagLst xmlns:p="http://schemas.openxmlformats.org/presentationml/2006/main">
  <p:tag name="KSO_WM_TEMPLATE_CATEGORY" val="custom"/>
  <p:tag name="KSO_WM_TEMPLATE_INDEX" val="20185041"/>
  <p:tag name="KSO_WM_UNIT_TYPE" val="a"/>
  <p:tag name="KSO_WM_UNIT_INDEX" val="1"/>
  <p:tag name="KSO_WM_UNIT_ID" val="custom20185041_1*a*1"/>
  <p:tag name="KSO_WM_UNIT_LAYERLEVEL" val="1"/>
  <p:tag name="KSO_WM_UNIT_VALUE" val="11"/>
  <p:tag name="KSO_WM_UNIT_ISCONTENTSTITLE" val="0"/>
  <p:tag name="KSO_WM_UNIT_HIGHLIGHT" val="0"/>
  <p:tag name="KSO_WM_UNIT_COMPATIBLE" val="0"/>
  <p:tag name="KSO_WM_UNIT_CLEAR" val="0"/>
  <p:tag name="KSO_WM_BEAUTIFY_FLAG" val="#wm#"/>
  <p:tag name="KSO_WM_TAG_VERSION" val="1.0"/>
  <p:tag name="KSO_WM_UNIT_PRESET_TEXT" val="简约企业商务汇报"/>
</p:tagLst>
</file>

<file path=ppt/tags/tag40.xml><?xml version="1.0" encoding="utf-8"?>
<p:tagLst xmlns:p="http://schemas.openxmlformats.org/presentationml/2006/main">
  <p:tag name="RAINPROBLEM" val="ProblemBullet"/>
  <p:tag name="RAINPROBLEMTYPE" val="MultipleChoice"/>
  <p:tag name="RAINBULLET" val="Correct"/>
</p:tagLst>
</file>

<file path=ppt/tags/tag41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42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43.xml><?xml version="1.0" encoding="utf-8"?>
<p:tagLst xmlns:p="http://schemas.openxmlformats.org/presentationml/2006/main">
  <p:tag name="RAINPROBLEM" val="ProblemSubmit"/>
  <p:tag name="RAINPROBLEMTYPE" val="MultipleChoice"/>
</p:tagLst>
</file>

<file path=ppt/tags/tag44.xml><?xml version="1.0" encoding="utf-8"?>
<p:tagLst xmlns:p="http://schemas.openxmlformats.org/presentationml/2006/main">
  <p:tag name="RAINPROBLEMTYPE" val="ProblemTypeMarker"/>
</p:tagLst>
</file>

<file path=ppt/tags/tag45.xml><?xml version="1.0" encoding="utf-8"?>
<p:tagLst xmlns:p="http://schemas.openxmlformats.org/presentationml/2006/main">
  <p:tag name="RAINPROBLEMTYPE" val="ProblemTypeMarker"/>
</p:tagLst>
</file>

<file path=ppt/tags/tag46.xml><?xml version="1.0" encoding="utf-8"?>
<p:tagLst xmlns:p="http://schemas.openxmlformats.org/presentationml/2006/main">
  <p:tag name="RAINPROBLEMTYPE" val="ProblemTypeMarker"/>
</p:tagLst>
</file>

<file path=ppt/tags/tag47.xml><?xml version="1.0" encoding="utf-8"?>
<p:tagLst xmlns:p="http://schemas.openxmlformats.org/presentationml/2006/main">
  <p:tag name="RAINPROBLEMTYPE" val="ProblemTypeMarker"/>
</p:tagLst>
</file>

<file path=ppt/tags/tag48.xml><?xml version="1.0" encoding="utf-8"?>
<p:tagLst xmlns:p="http://schemas.openxmlformats.org/presentationml/2006/main">
  <p:tag name="RAINPROBLEMTYPE" val="ProblemTypeMarker"/>
</p:tagLst>
</file>

<file path=ppt/tags/tag49.xml><?xml version="1.0" encoding="utf-8"?>
<p:tagLst xmlns:p="http://schemas.openxmlformats.org/presentationml/2006/main">
  <p:tag name="RAINPROBLEM" val="ProblemSetting"/>
  <p:tag name="RAINPROBLEMTYPE" val="MultipleChoice"/>
</p:tagLst>
</file>

<file path=ppt/tags/tag5.xml><?xml version="1.0" encoding="utf-8"?>
<p:tagLst xmlns:p="http://schemas.openxmlformats.org/presentationml/2006/main">
  <p:tag name="KSO_WM_TEMPLATE_CATEGORY" val="custom"/>
  <p:tag name="KSO_WM_TEMPLATE_INDEX" val="20185041"/>
  <p:tag name="KSO_WM_TAG_VERSION" val="1.0"/>
  <p:tag name="KSO_WM_SLIDE_ID" val="custom20185041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  <p:tag name="KSO_WM_TEMPLATE_THUMBS_INDEX" val="1、6、12、14、4、5、13、20、"/>
  <p:tag name="KSO_WM_TEMPLATE_TOPIC_ID" val="2869567"/>
  <p:tag name="KSO_WM_TEMPLATE_OUTLINE_ID" val="6"/>
  <p:tag name="KSO_WM_TEMPLATE_SCENE_ID" val="1"/>
  <p:tag name="KSO_WM_TEMPLATE_JOB_ID" val="6"/>
  <p:tag name="KSO_WM_TEMPLATE_TOPIC_DEFAULT" val="0"/>
</p:tagLst>
</file>

<file path=ppt/tags/tag50.xml><?xml version="1.0" encoding="utf-8"?>
<p:tagLst xmlns:p="http://schemas.openxmlformats.org/presentationml/2006/main">
  <p:tag name="RAINPROBLEM" val="MultipleChoice"/>
  <p:tag name="PROBLEMSCORE" val="1.0"/>
</p:tagLst>
</file>

<file path=ppt/tags/tag51.xml><?xml version="1.0" encoding="utf-8"?>
<p:tagLst xmlns:p="http://schemas.openxmlformats.org/presentationml/2006/main">
  <p:tag name="RAINPROBLEM" val="ProblemBody"/>
</p:tagLst>
</file>

<file path=ppt/tags/tag52.xml><?xml version="1.0" encoding="utf-8"?>
<p:tagLst xmlns:p="http://schemas.openxmlformats.org/presentationml/2006/main">
  <p:tag name="RAINPROBLEM" val="ProblemItem"/>
</p:tagLst>
</file>

<file path=ppt/tags/tag53.xml><?xml version="1.0" encoding="utf-8"?>
<p:tagLst xmlns:p="http://schemas.openxmlformats.org/presentationml/2006/main">
  <p:tag name="RAINPROBLEM" val="ProblemItem"/>
</p:tagLst>
</file>

<file path=ppt/tags/tag54.xml><?xml version="1.0" encoding="utf-8"?>
<p:tagLst xmlns:p="http://schemas.openxmlformats.org/presentationml/2006/main">
  <p:tag name="RAINPROBLEM" val="ProblemItem"/>
</p:tagLst>
</file>

<file path=ppt/tags/tag55.xml><?xml version="1.0" encoding="utf-8"?>
<p:tagLst xmlns:p="http://schemas.openxmlformats.org/presentationml/2006/main">
  <p:tag name="RAINPROBLEM" val="ProblemItem"/>
</p:tagLst>
</file>

<file path=ppt/tags/tag56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57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58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59.xml><?xml version="1.0" encoding="utf-8"?>
<p:tagLst xmlns:p="http://schemas.openxmlformats.org/presentationml/2006/main">
  <p:tag name="RAINPROBLEM" val="ProblemBullet"/>
  <p:tag name="RAINPROBLEMTYPE" val="MultipleChoice"/>
  <p:tag name="RAINBULLET" val="Correct"/>
</p:tagLst>
</file>

<file path=ppt/tags/tag6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033"/>
  <p:tag name="KSO_WM_UNIT_TYPE" val="a"/>
  <p:tag name="KSO_WM_UNIT_INDEX" val="1"/>
  <p:tag name="KSO_WM_UNIT_ID" val="custom160033_2*a*1"/>
  <p:tag name="KSO_WM_UNIT_CLEAR" val="1"/>
  <p:tag name="KSO_WM_UNIT_LAYERLEVEL" val="1"/>
  <p:tag name="KSO_WM_UNIT_VALUE" val="21"/>
  <p:tag name="KSO_WM_UNIT_ISCONTENTSTITLE" val="0"/>
  <p:tag name="KSO_WM_UNIT_HIGHLIGHT" val="0"/>
  <p:tag name="KSO_WM_UNIT_COMPATIBLE" val="0"/>
  <p:tag name="KSO_WM_UNIT_PRESET_TEXT_INDEX" val="0"/>
  <p:tag name="KSO_WM_UNIT_PRESET_TEXT_LEN" val="9"/>
</p:tagLst>
</file>

<file path=ppt/tags/tag60.xml><?xml version="1.0" encoding="utf-8"?>
<p:tagLst xmlns:p="http://schemas.openxmlformats.org/presentationml/2006/main">
  <p:tag name="RAINPROBLEM" val="ProblemSubmit"/>
  <p:tag name="RAINPROBLEMTYPE" val="MultipleChoice"/>
</p:tagLst>
</file>

<file path=ppt/tags/tag61.xml><?xml version="1.0" encoding="utf-8"?>
<p:tagLst xmlns:p="http://schemas.openxmlformats.org/presentationml/2006/main">
  <p:tag name="RAINPROBLEMTYPE" val="ProblemTypeMarker"/>
</p:tagLst>
</file>

<file path=ppt/tags/tag62.xml><?xml version="1.0" encoding="utf-8"?>
<p:tagLst xmlns:p="http://schemas.openxmlformats.org/presentationml/2006/main">
  <p:tag name="RAINPROBLEMTYPE" val="ProblemTypeMarker"/>
</p:tagLst>
</file>

<file path=ppt/tags/tag63.xml><?xml version="1.0" encoding="utf-8"?>
<p:tagLst xmlns:p="http://schemas.openxmlformats.org/presentationml/2006/main">
  <p:tag name="RAINPROBLEMTYPE" val="ProblemTypeMarker"/>
</p:tagLst>
</file>

<file path=ppt/tags/tag64.xml><?xml version="1.0" encoding="utf-8"?>
<p:tagLst xmlns:p="http://schemas.openxmlformats.org/presentationml/2006/main">
  <p:tag name="RAINPROBLEMTYPE" val="ProblemTypeMarker"/>
</p:tagLst>
</file>

<file path=ppt/tags/tag65.xml><?xml version="1.0" encoding="utf-8"?>
<p:tagLst xmlns:p="http://schemas.openxmlformats.org/presentationml/2006/main">
  <p:tag name="RAINPROBLEMTYPE" val="ProblemTypeMarker"/>
</p:tagLst>
</file>

<file path=ppt/tags/tag66.xml><?xml version="1.0" encoding="utf-8"?>
<p:tagLst xmlns:p="http://schemas.openxmlformats.org/presentationml/2006/main">
  <p:tag name="RAINPROBLEM" val="ProblemSetting"/>
  <p:tag name="RAINPROBLEMTYPE" val="MultipleChoice"/>
</p:tagLst>
</file>

<file path=ppt/tags/tag67.xml><?xml version="1.0" encoding="utf-8"?>
<p:tagLst xmlns:p="http://schemas.openxmlformats.org/presentationml/2006/main">
  <p:tag name="RAINPROBLEM" val="MultipleChoice"/>
  <p:tag name="PROBLEMSCORE" val="1.0"/>
</p:tagLst>
</file>

<file path=ppt/tags/tag68.xml><?xml version="1.0" encoding="utf-8"?>
<p:tagLst xmlns:p="http://schemas.openxmlformats.org/presentationml/2006/main">
  <p:tag name="RAINPROBLEM" val="ProblemBody"/>
</p:tagLst>
</file>

<file path=ppt/tags/tag69.xml><?xml version="1.0" encoding="utf-8"?>
<p:tagLst xmlns:p="http://schemas.openxmlformats.org/presentationml/2006/main">
  <p:tag name="RAINPROBLEM" val="ProblemItem"/>
</p:tagLst>
</file>

<file path=ppt/tags/tag7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033"/>
  <p:tag name="KSO_WM_UNIT_TYPE" val="f"/>
  <p:tag name="KSO_WM_UNIT_INDEX" val="1"/>
  <p:tag name="KSO_WM_UNIT_ID" val="custom160033_2*f*1"/>
  <p:tag name="KSO_WM_UNIT_CLEAR" val="1"/>
  <p:tag name="KSO_WM_UNIT_LAYERLEVEL" val="1"/>
  <p:tag name="KSO_WM_UNIT_VALUE" val="420"/>
  <p:tag name="KSO_WM_UNIT_HIGHLIGHT" val="0"/>
  <p:tag name="KSO_WM_UNIT_COMPATIBLE" val="0"/>
  <p:tag name="KSO_WM_UNIT_PRESET_TEXT_INDEX" val="6"/>
  <p:tag name="KSO_WM_UNIT_PRESET_TEXT_LEN" val="50"/>
</p:tagLst>
</file>

<file path=ppt/tags/tag70.xml><?xml version="1.0" encoding="utf-8"?>
<p:tagLst xmlns:p="http://schemas.openxmlformats.org/presentationml/2006/main">
  <p:tag name="RAINPROBLEM" val="ProblemItem"/>
</p:tagLst>
</file>

<file path=ppt/tags/tag71.xml><?xml version="1.0" encoding="utf-8"?>
<p:tagLst xmlns:p="http://schemas.openxmlformats.org/presentationml/2006/main">
  <p:tag name="RAINPROBLEM" val="ProblemItem"/>
</p:tagLst>
</file>

<file path=ppt/tags/tag72.xml><?xml version="1.0" encoding="utf-8"?>
<p:tagLst xmlns:p="http://schemas.openxmlformats.org/presentationml/2006/main">
  <p:tag name="RAINPROBLEM" val="ProblemItem"/>
</p:tagLst>
</file>

<file path=ppt/tags/tag73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74.xml><?xml version="1.0" encoding="utf-8"?>
<p:tagLst xmlns:p="http://schemas.openxmlformats.org/presentationml/2006/main">
  <p:tag name="RAINPROBLEM" val="ProblemBullet"/>
  <p:tag name="RAINPROBLEMTYPE" val="MultipleChoice"/>
  <p:tag name="RAINBULLET" val="Correct"/>
</p:tagLst>
</file>

<file path=ppt/tags/tag75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76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77.xml><?xml version="1.0" encoding="utf-8"?>
<p:tagLst xmlns:p="http://schemas.openxmlformats.org/presentationml/2006/main">
  <p:tag name="RAINPROBLEM" val="ProblemSubmit"/>
  <p:tag name="RAINPROBLEMTYPE" val="MultipleChoice"/>
</p:tagLst>
</file>

<file path=ppt/tags/tag78.xml><?xml version="1.0" encoding="utf-8"?>
<p:tagLst xmlns:p="http://schemas.openxmlformats.org/presentationml/2006/main">
  <p:tag name="RAINPROBLEMTYPE" val="ProblemTypeMarker"/>
</p:tagLst>
</file>

<file path=ppt/tags/tag79.xml><?xml version="1.0" encoding="utf-8"?>
<p:tagLst xmlns:p="http://schemas.openxmlformats.org/presentationml/2006/main">
  <p:tag name="RAINPROBLEMTYPE" val="ProblemTypeMarker"/>
</p:tagLst>
</file>

<file path=ppt/tags/tag8.xml><?xml version="1.0" encoding="utf-8"?>
<p:tagLst xmlns:p="http://schemas.openxmlformats.org/presentationml/2006/main">
  <p:tag name="KSO_WM_TEMPLATE_CATEGORY" val="custom"/>
  <p:tag name="KSO_WM_TEMPLATE_INDEX" val="20185041"/>
  <p:tag name="KSO_WM_TAG_VERSION" val="1.0"/>
  <p:tag name="KSO_WM_SLIDE_ID" val="custom160033_2"/>
  <p:tag name="KSO_WM_SLIDE_INDEX" val="2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26"/>
  <p:tag name="KSO_WM_SLIDE_SIZE" val="828*356"/>
</p:tagLst>
</file>

<file path=ppt/tags/tag80.xml><?xml version="1.0" encoding="utf-8"?>
<p:tagLst xmlns:p="http://schemas.openxmlformats.org/presentationml/2006/main">
  <p:tag name="RAINPROBLEMTYPE" val="ProblemTypeMarker"/>
</p:tagLst>
</file>

<file path=ppt/tags/tag81.xml><?xml version="1.0" encoding="utf-8"?>
<p:tagLst xmlns:p="http://schemas.openxmlformats.org/presentationml/2006/main">
  <p:tag name="RAINPROBLEMTYPE" val="ProblemTypeMarker"/>
</p:tagLst>
</file>

<file path=ppt/tags/tag82.xml><?xml version="1.0" encoding="utf-8"?>
<p:tagLst xmlns:p="http://schemas.openxmlformats.org/presentationml/2006/main">
  <p:tag name="RAINPROBLEMTYPE" val="ProblemTypeMarker"/>
</p:tagLst>
</file>

<file path=ppt/tags/tag83.xml><?xml version="1.0" encoding="utf-8"?>
<p:tagLst xmlns:p="http://schemas.openxmlformats.org/presentationml/2006/main">
  <p:tag name="RAINPROBLEM" val="ProblemSetting"/>
  <p:tag name="RAINPROBLEMTYPE" val="MultipleChoice"/>
</p:tagLst>
</file>

<file path=ppt/tags/tag84.xml><?xml version="1.0" encoding="utf-8"?>
<p:tagLst xmlns:p="http://schemas.openxmlformats.org/presentationml/2006/main">
  <p:tag name="RAINPROBLEM" val="MultipleChoice"/>
  <p:tag name="PROBLEMSCORE" val="1.0"/>
</p:tagLst>
</file>

<file path=ppt/tags/tag85.xml><?xml version="1.0" encoding="utf-8"?>
<p:tagLst xmlns:p="http://schemas.openxmlformats.org/presentationml/2006/main">
  <p:tag name="KSO_WM_TEMPLATE_CATEGORY" val="custom"/>
  <p:tag name="KSO_WM_TEMPLATE_INDEX" val="20185041"/>
</p:tagLst>
</file>

<file path=ppt/tags/tag86.xml><?xml version="1.0" encoding="utf-8"?>
<p:tagLst xmlns:p="http://schemas.openxmlformats.org/presentationml/2006/main">
  <p:tag name="KSO_WM_TEMPLATE_CATEGORY" val="custom"/>
  <p:tag name="KSO_WM_TEMPLATE_INDEX" val="20185041"/>
</p:tagLst>
</file>

<file path=ppt/tags/tag87.xml><?xml version="1.0" encoding="utf-8"?>
<p:tagLst xmlns:p="http://schemas.openxmlformats.org/presentationml/2006/main">
  <p:tag name="KSO_WM_TEMPLATE_CATEGORY" val="custom"/>
  <p:tag name="KSO_WM_TEMPLATE_INDEX" val="20185041"/>
</p:tagLst>
</file>

<file path=ppt/tags/tag88.xml><?xml version="1.0" encoding="utf-8"?>
<p:tagLst xmlns:p="http://schemas.openxmlformats.org/presentationml/2006/main">
  <p:tag name="KSO_WM_TEMPLATE_CATEGORY" val="custom"/>
  <p:tag name="KSO_WM_TEMPLATE_INDEX" val="20185041"/>
</p:tagLst>
</file>

<file path=ppt/tags/tag89.xml><?xml version="1.0" encoding="utf-8"?>
<p:tagLst xmlns:p="http://schemas.openxmlformats.org/presentationml/2006/main">
  <p:tag name="KSO_WM_TEMPLATE_CATEGORY" val="custom"/>
  <p:tag name="KSO_WM_TEMPLATE_INDEX" val="20185041"/>
</p:tagLst>
</file>

<file path=ppt/tags/tag9.xml><?xml version="1.0" encoding="utf-8"?>
<p:tagLst xmlns:p="http://schemas.openxmlformats.org/presentationml/2006/main">
  <p:tag name="KSO_WM_TEMPLATE_CATEGORY" val="custom"/>
  <p:tag name="KSO_WM_TEMPLATE_INDEX" val="20185041"/>
</p:tagLst>
</file>

<file path=ppt/tags/tag90.xml><?xml version="1.0" encoding="utf-8"?>
<p:tagLst xmlns:p="http://schemas.openxmlformats.org/presentationml/2006/main">
  <p:tag name="KSO_WM_TEMPLATE_CATEGORY" val="custom"/>
  <p:tag name="KSO_WM_TEMPLATE_INDEX" val="20185041"/>
</p:tagLst>
</file>

<file path=ppt/tags/tag91.xml><?xml version="1.0" encoding="utf-8"?>
<p:tagLst xmlns:p="http://schemas.openxmlformats.org/presentationml/2006/main">
  <p:tag name="KSO_WM_TEMPLATE_CATEGORY" val="custom"/>
  <p:tag name="KSO_WM_TEMPLATE_INDEX" val="20185041"/>
</p:tagLst>
</file>

<file path=ppt/tags/tag92.xml><?xml version="1.0" encoding="utf-8"?>
<p:tagLst xmlns:p="http://schemas.openxmlformats.org/presentationml/2006/main">
  <p:tag name="KSO_WM_TEMPLATE_CATEGORY" val="custom"/>
  <p:tag name="KSO_WM_TEMPLATE_INDEX" val="20185041"/>
</p:tagLst>
</file>

<file path=ppt/tags/tag93.xml><?xml version="1.0" encoding="utf-8"?>
<p:tagLst xmlns:p="http://schemas.openxmlformats.org/presentationml/2006/main">
  <p:tag name="KSO_WM_TEMPLATE_CATEGORY" val="custom"/>
  <p:tag name="KSO_WM_TEMPLATE_INDEX" val="20185041"/>
</p:tagLst>
</file>

<file path=ppt/tags/tag94.xml><?xml version="1.0" encoding="utf-8"?>
<p:tagLst xmlns:p="http://schemas.openxmlformats.org/presentationml/2006/main">
  <p:tag name="KSO_WM_TEMPLATE_CATEGORY" val="custom"/>
  <p:tag name="KSO_WM_TEMPLATE_INDEX" val="20185041"/>
</p:tagLst>
</file>

<file path=ppt/tags/tag95.xml><?xml version="1.0" encoding="utf-8"?>
<p:tagLst xmlns:p="http://schemas.openxmlformats.org/presentationml/2006/main">
  <p:tag name="KSO_WM_TEMPLATE_CATEGORY" val="custom"/>
  <p:tag name="KSO_WM_TEMPLATE_INDEX" val="20185041"/>
</p:tagLst>
</file>

<file path=ppt/tags/tag96.xml><?xml version="1.0" encoding="utf-8"?>
<p:tagLst xmlns:p="http://schemas.openxmlformats.org/presentationml/2006/main">
  <p:tag name="KSO_WM_TEMPLATE_CATEGORY" val="custom"/>
  <p:tag name="KSO_WM_TEMPLATE_INDEX" val="20185041"/>
</p:tagLst>
</file>

<file path=ppt/tags/tag97.xml><?xml version="1.0" encoding="utf-8"?>
<p:tagLst xmlns:p="http://schemas.openxmlformats.org/presentationml/2006/main">
  <p:tag name="KSO_WM_TEMPLATE_CATEGORY" val="custom"/>
  <p:tag name="KSO_WM_TEMPLATE_INDEX" val="20185041"/>
</p:tagLst>
</file>

<file path=ppt/tags/tag98.xml><?xml version="1.0" encoding="utf-8"?>
<p:tagLst xmlns:p="http://schemas.openxmlformats.org/presentationml/2006/main">
  <p:tag name="KSO_WM_TEMPLATE_CATEGORY" val="custom"/>
  <p:tag name="KSO_WM_TEMPLATE_INDEX" val="20185041"/>
</p:tagLst>
</file>

<file path=ppt/tags/tag99.xml><?xml version="1.0" encoding="utf-8"?>
<p:tagLst xmlns:p="http://schemas.openxmlformats.org/presentationml/2006/main">
  <p:tag name="KSO_WM_BEAUTIFY_FLAG" val="#wm#"/>
  <p:tag name="KSO_WM_TEMPLATE_CATEGORY" val="custom"/>
  <p:tag name="KSO_WM_TEMPLATE_INDEX" val="20185041"/>
</p:tagLst>
</file>

<file path=ppt/theme/theme1.xml><?xml version="1.0" encoding="utf-8"?>
<a:theme xmlns:a="http://schemas.openxmlformats.org/drawingml/2006/main" name="1_Office 主题​​">
  <a:themeElements>
    <a:clrScheme name="自定义 388">
      <a:dk1>
        <a:srgbClr val="000000"/>
      </a:dk1>
      <a:lt1>
        <a:srgbClr val="FFFFFF"/>
      </a:lt1>
      <a:dk2>
        <a:srgbClr val="768395"/>
      </a:dk2>
      <a:lt2>
        <a:srgbClr val="F0F0F0"/>
      </a:lt2>
      <a:accent1>
        <a:srgbClr val="0068B2"/>
      </a:accent1>
      <a:accent2>
        <a:srgbClr val="16AAB8"/>
      </a:accent2>
      <a:accent3>
        <a:srgbClr val="05AFE3"/>
      </a:accent3>
      <a:accent4>
        <a:srgbClr val="0083DA"/>
      </a:accent4>
      <a:accent5>
        <a:srgbClr val="FFFFFF"/>
      </a:accent5>
      <a:accent6>
        <a:srgbClr val="196090"/>
      </a:accent6>
      <a:hlink>
        <a:srgbClr val="0068B2"/>
      </a:hlink>
      <a:folHlink>
        <a:srgbClr val="BFBFBF"/>
      </a:folHlink>
    </a:clrScheme>
    <a:fontScheme name="asdxy1j4">
      <a:majorFont>
        <a:latin typeface="Arial"/>
        <a:ea typeface="SimHei"/>
        <a:cs typeface=""/>
      </a:majorFont>
      <a:minorFont>
        <a:latin typeface="Arial"/>
        <a:ea typeface="Sim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2868</Words>
  <Application>WPS 演示</Application>
  <PresentationFormat>全屏显示(16:9)</PresentationFormat>
  <Paragraphs>463</Paragraphs>
  <Slides>29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29</vt:i4>
      </vt:variant>
    </vt:vector>
  </HeadingPairs>
  <TitlesOfParts>
    <vt:vector size="42" baseType="lpstr">
      <vt:lpstr>Arial</vt:lpstr>
      <vt:lpstr>宋体</vt:lpstr>
      <vt:lpstr>Wingdings</vt:lpstr>
      <vt:lpstr>Helvetica</vt:lpstr>
      <vt:lpstr>Wingdings</vt:lpstr>
      <vt:lpstr>Times New Roman</vt:lpstr>
      <vt:lpstr>黑体</vt:lpstr>
      <vt:lpstr>微软雅黑</vt:lpstr>
      <vt:lpstr>Arial Unicode MS</vt:lpstr>
      <vt:lpstr>Calibri</vt:lpstr>
      <vt:lpstr>楷体</vt:lpstr>
      <vt:lpstr>Wingdings 2</vt:lpstr>
      <vt:lpstr>1_Office 主题​​</vt:lpstr>
      <vt:lpstr>第二章  账户与复式记账</vt:lpstr>
      <vt:lpstr>本章内容</vt:lpstr>
      <vt:lpstr>第三节  会计等式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利润随收入的增减发生同向变化 随费用的增减发生相反方向变化。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练习题 某公司2018年10月30日资产负债表显示企业资产总计375 000元，负债112 000元，该公司2018年11月发生如下经济业务：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酒店基础会计</dc:title>
  <dc:creator>Administrator</dc:creator>
  <cp:lastModifiedBy>江麓</cp:lastModifiedBy>
  <cp:revision>211</cp:revision>
  <dcterms:created xsi:type="dcterms:W3CDTF">2016-02-28T07:11:00Z</dcterms:created>
  <dcterms:modified xsi:type="dcterms:W3CDTF">2020-03-12T06:52:15Z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2052-11.1.0.9339</vt:lpwstr>
  </property>
</Properties>
</file>