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53"/>
  </p:handoutMasterIdLst>
  <p:sldIdLst>
    <p:sldId id="679" r:id="rId4"/>
    <p:sldId id="257" r:id="rId6"/>
    <p:sldId id="612" r:id="rId7"/>
    <p:sldId id="645" r:id="rId8"/>
    <p:sldId id="647" r:id="rId9"/>
    <p:sldId id="650" r:id="rId10"/>
    <p:sldId id="648" r:id="rId11"/>
    <p:sldId id="649" r:id="rId12"/>
    <p:sldId id="797" r:id="rId13"/>
    <p:sldId id="798" r:id="rId14"/>
    <p:sldId id="691" r:id="rId15"/>
    <p:sldId id="616" r:id="rId16"/>
    <p:sldId id="617" r:id="rId17"/>
    <p:sldId id="618" r:id="rId18"/>
    <p:sldId id="619" r:id="rId19"/>
    <p:sldId id="620" r:id="rId20"/>
    <p:sldId id="621" r:id="rId21"/>
    <p:sldId id="652" r:id="rId22"/>
    <p:sldId id="799" r:id="rId23"/>
    <p:sldId id="800" r:id="rId24"/>
    <p:sldId id="801" r:id="rId25"/>
    <p:sldId id="802" r:id="rId26"/>
    <p:sldId id="633" r:id="rId27"/>
    <p:sldId id="634" r:id="rId28"/>
    <p:sldId id="635" r:id="rId29"/>
    <p:sldId id="636" r:id="rId30"/>
    <p:sldId id="837" r:id="rId31"/>
    <p:sldId id="835" r:id="rId32"/>
    <p:sldId id="639" r:id="rId33"/>
    <p:sldId id="640" r:id="rId34"/>
    <p:sldId id="838" r:id="rId35"/>
    <p:sldId id="836" r:id="rId36"/>
    <p:sldId id="781" r:id="rId37"/>
    <p:sldId id="782" r:id="rId38"/>
    <p:sldId id="783" r:id="rId39"/>
    <p:sldId id="785" r:id="rId40"/>
    <p:sldId id="839" r:id="rId41"/>
    <p:sldId id="840" r:id="rId42"/>
    <p:sldId id="841" r:id="rId43"/>
    <p:sldId id="860" r:id="rId44"/>
    <p:sldId id="868" r:id="rId45"/>
    <p:sldId id="788" r:id="rId46"/>
    <p:sldId id="789" r:id="rId47"/>
    <p:sldId id="790" r:id="rId48"/>
    <p:sldId id="793" r:id="rId49"/>
    <p:sldId id="794" r:id="rId50"/>
    <p:sldId id="856" r:id="rId51"/>
    <p:sldId id="842" r:id="rId5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18" y="-102"/>
      </p:cViewPr>
      <p:guideLst>
        <p:guide orient="horz" pos="17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handoutMaster" Target="handoutMasters/handoutMaster1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0T21:11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415 713,'4'0,"2"0,1 0,-2 0,2 0,0 0,0 0,0 0,0 0,-2 0,-1 0,1 0,0 0,-2 0,1-1,1 1,-1 0,0-1,-1 1,1 0,-1 0,1 0,-1 0,0 0,1 0,-1 0,0 0,1 0,-1 0,1 0,0 0,0 0,-1 0,0 0,1 0,-1 0,1-1,-1 1,0 0,0 0,1 0,-1 0,0 0,0 0,2 0,-1 0,0 0,-1 0,0 0,0 0,1 0,-1 0,2 0,2 0,-1 0,-3 0,0 0,0 0,1 0,-1 0,1 1,0-1,-1 1,2-1,-1 0,-1 0,2 0,-1 0,1 0,-1 0,0 0,-1 0,0 0,1 0,1 0,0 0,-2 0,1 0,-1 0,0 0,2 0,-2 0,1 0,0 0,1 0,-1 0,1 0,-2 0,0 0,0 0,1 0,0 0,0 0,-1 0,1 0,-1 0,0 0,1 0,0 0,-1 0,0 0,0 0,1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0T21:11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167 742,'3'0,"0"0,3 0,1 0,-2 0,2-1,-2 1,1 0,-1 0,1-1,-3 1,1 0,-1 0,1 0,-1-1,1 0,-1 1,1 0,2 0,-2 0,1 0,-1 0,0 0,1 0,-1 0,-1 0,3 0,-3-1,0 1,0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0T21:11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474 775,'3'0,"1"-1,-1 1,2 0,-2 0,1 0,-1 0,2 0,-1 0,0-1,-1 1,1-1,-1 1,1-1,-1 1,0 0,0-1,0-1,0 1,-1-2,1 2,0-1,-2-1,1 0,-2 0,0 0,0 0,-3 2,0-1,0 1,-2-1,2 1,-2-1,-1 0,3 2,-3-1,3 1,0 0,0 0,0 0,0 0,0 0,0 0,0 1,-1 0,1 0,0-1,0 1,1 2,-2 1,0-1,2 1,0-1,0 0,2 0,-1 0,1 0,3-1,0 0,0-2,1 1,-1-1,1 0,-1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0T21:11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1388 47,'3'-1,"0"1,0-1,0 1,1-1,0 1,0 0,0 0,0 0,1 0,-2-1,0 1,0 0,0-1,0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0T21:11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1388 295,'4'-3,"4"2,-4 0,3 0,-2 0,2 1,2-3,-2 3,-1-1,-3 0,0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0T21:11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1124 64,'5'0,"-1"1,-1-1,2 0,-1 0,-1 0,1 0,-1 0,2 0,-2 0,-1-3,0 0,1-1,0 2,-1-1,0-1,-2 1,0 0,-3 0,-1 2,0-3,0 3,-1-1,2 2,-1-1,-1 0,1-1,0 2,0 0,0 0,0 0,1 0,0 0,0 2,0 1,1 0,0 2,1-1,0-1,1 0,-2 1,2-1,-1 1,1-1,0 1,0-1,2 1,2-2,0 1,-1-2,1 0,0-1,0 0,-1-2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0T21:11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1117 314,'3'2,"1"-1,-1-1,0 1,0-1,2 0,1 0,-3 0,0 0,2 0,-2 0,0-2,-1-1,2 1,-2-2,1 2,-2-1,1 0,-1 0,1-2,0 1,-1 0,-1 1,1-1,-3 1,-1 2,0-1,0 2,-2-1,1 0,0 0,0 1,1 0,0 0,0 0,0 0,0 0,-1 1,1 0,1 2,-1-3,2 3,-2-2,2 2,-1 0,-1-1,1 1,0 1,2-1,0 1,0-1,0 0,1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0T21:11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1192 727,'3'0,"0"0,0 0,1 0,-1 0,0 0,0 0,0-1,0 1,0-2,1 1,-1 1,0 0,0 0,0 0,1-1,-1 1,1 0,0 0,-1-1,1 1,-1 0,0 0,0 0,0 0,1 0,-1 0,0 0,0 0,0 0,0 0,1 2,-1-2,0 0,0 0,0 0,0 1,0-1,1 0,-1 1,0-1,1 0,0 0,-1 0,0 1,1-1,-1 0,1 1,-1-1,0 0,1 0,1 0,-2 0,2 0,-2 0,0 0,0 0,0 0,0 0,1 0,-1 0,0 0,0 0,0 0,0 0,0 0,0-1,0 1,1 0,1 0,-2 0,0 0,1 0,-1 0,1 0,-1 0,0 0,1 0,-1 0,0 0,0 0,0 0,1 0,0 0,-1 0,1 0,-1-1,0 1,1 0,-1 0,1 0,0-1,-1 1,1 0,0 0,2-1,0 1,-2 0,0 0,0 0,2 0,-2 0,-1 0,0 0,0 0,0-1,0 1,0 0,0 0,0 0,0 0,1 0,0 0,-1 0,0 0,0 0,2 0,-2 0,1 0,-1 0,0 0,1 0,-1 0,0 0,0 0,0 0,0 0,0 1,0 0,1-1,-1 1,2 0,-2-1,0 1,0-1,0 1,0 0,1 1,0-1,-1-1,0 1,0-1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0T21:11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1697 741,'2'3,"1"1,-1-1,0 0,0 0,-1 0,0 0,1 0,-1 0,2-2,0-1,0 0,-6-1,-1 2,0 1,1 0,0-1,1 2,2 0,0 1,0-1,0 0,0 0,1 0,0 0,-1 0,0 0,0 0,-3 0,-1-3,0 1,1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48" y="963164"/>
            <a:ext cx="4825752" cy="3217168"/>
          </a:xfrm>
          <a:prstGeom prst="rect">
            <a:avLst/>
          </a:prstGeom>
        </p:spPr>
      </p:pic>
      <p:sp>
        <p:nvSpPr>
          <p:cNvPr id="8" name="矩形"/>
          <p:cNvSpPr/>
          <p:nvPr/>
        </p:nvSpPr>
        <p:spPr>
          <a:xfrm>
            <a:off x="0" y="1823520"/>
            <a:ext cx="5464041" cy="1496456"/>
          </a:xfrm>
          <a:prstGeom prst="rect">
            <a:avLst/>
          </a:prstGeom>
          <a:solidFill>
            <a:schemeClr val="accent6">
              <a:alpha val="7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defTabSz="913765">
              <a:lnSpc>
                <a:spcPct val="120000"/>
              </a:lnSpc>
              <a:defRPr sz="1800" b="0">
                <a:latin typeface="Helvetica"/>
                <a:ea typeface="Helvetica"/>
                <a:cs typeface="Helvetica"/>
                <a:sym typeface="Helvetica"/>
              </a:defRPr>
            </a:pPr>
            <a:endParaRPr sz="9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2871" y="1855051"/>
            <a:ext cx="5351531" cy="896031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1" y="2760451"/>
            <a:ext cx="5351531" cy="51223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7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雨课堂试卷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7224" y="2143235"/>
            <a:ext cx="8230024" cy="857294"/>
          </a:xfrm>
        </p:spPr>
        <p:txBody>
          <a:bodyPr anchor="ctr" anchorCtr="1"/>
          <a:lstStyle>
            <a:lvl1pPr>
              <a:defRPr sz="1315"/>
            </a:lvl1pPr>
          </a:lstStyle>
          <a:p>
            <a:r>
              <a:rPr lang="zh-CN" altLang="en-US" smtClean="0"/>
              <a:t>请填写试卷标题</a:t>
            </a:r>
            <a:endParaRPr lang="zh-CN" altLang="en-US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341189" y="3575631"/>
            <a:ext cx="4389346" cy="205394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462093" y="3575631"/>
            <a:ext cx="6584019" cy="2053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3777670" y="3575631"/>
            <a:ext cx="4389346" cy="205394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43" y="6355565"/>
            <a:ext cx="2743341" cy="36508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808" y="6355565"/>
            <a:ext cx="4115012" cy="36508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044" y="6355565"/>
            <a:ext cx="2743341" cy="36508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"/>
          <p:cNvSpPr/>
          <p:nvPr/>
        </p:nvSpPr>
        <p:spPr>
          <a:xfrm>
            <a:off x="0" y="1823520"/>
            <a:ext cx="9144000" cy="1496456"/>
          </a:xfrm>
          <a:prstGeom prst="rect">
            <a:avLst/>
          </a:prstGeom>
          <a:solidFill>
            <a:schemeClr val="accent6">
              <a:alpha val="7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defTabSz="913765">
              <a:lnSpc>
                <a:spcPct val="120000"/>
              </a:lnSpc>
              <a:defRPr sz="1800" b="0">
                <a:latin typeface="Helvetica"/>
                <a:ea typeface="Helvetica"/>
                <a:cs typeface="Helvetica"/>
                <a:sym typeface="Helvetica"/>
              </a:defRPr>
            </a:pPr>
            <a:endParaRPr sz="9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正方形"/>
          <p:cNvSpPr/>
          <p:nvPr/>
        </p:nvSpPr>
        <p:spPr>
          <a:xfrm rot="2700000">
            <a:off x="3777531" y="1862267"/>
            <a:ext cx="1418965" cy="1418964"/>
          </a:xfrm>
          <a:prstGeom prst="rect">
            <a:avLst/>
          </a:prstGeom>
          <a:solidFill>
            <a:schemeClr val="accent6"/>
          </a:solidFill>
          <a:ln w="38100" cap="flat">
            <a:solidFill>
              <a:schemeClr val="accent5"/>
            </a:solidFill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defTabSz="913765">
              <a:lnSpc>
                <a:spcPct val="120000"/>
              </a:lnSpc>
              <a:defRPr sz="1800" b="0">
                <a:latin typeface="Helvetica"/>
                <a:ea typeface="Helvetica"/>
                <a:cs typeface="Helvetica"/>
                <a:sym typeface="Helvetica"/>
              </a:defRPr>
            </a:pPr>
            <a:endParaRPr sz="95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64" y="1815296"/>
            <a:ext cx="560414" cy="5604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23464" y="2383934"/>
            <a:ext cx="1722414" cy="560414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165"/>
            <a:ext cx="4825752" cy="3217168"/>
          </a:xfrm>
          <a:prstGeom prst="rect">
            <a:avLst/>
          </a:prstGeom>
        </p:spPr>
      </p:pic>
      <p:sp>
        <p:nvSpPr>
          <p:cNvPr id="7" name="矩形"/>
          <p:cNvSpPr/>
          <p:nvPr/>
        </p:nvSpPr>
        <p:spPr>
          <a:xfrm>
            <a:off x="3679959" y="1823522"/>
            <a:ext cx="5464041" cy="1496456"/>
          </a:xfrm>
          <a:prstGeom prst="rect">
            <a:avLst/>
          </a:prstGeom>
          <a:solidFill>
            <a:schemeClr val="accent6">
              <a:alpha val="7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defTabSz="913765">
              <a:lnSpc>
                <a:spcPct val="120000"/>
              </a:lnSpc>
              <a:defRPr sz="1800" b="0">
                <a:latin typeface="Helvetica"/>
                <a:ea typeface="Helvetica"/>
                <a:cs typeface="Helvetica"/>
                <a:sym typeface="Helvetica"/>
              </a:defRPr>
            </a:pPr>
            <a:endParaRPr sz="9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79958" y="1823522"/>
            <a:ext cx="5361172" cy="1496456"/>
          </a:xfrm>
        </p:spPr>
        <p:txBody>
          <a:bodyPr>
            <a:no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342900"/>
            <a:ext cx="3123900" cy="1200150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342900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1543050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tags" Target="../tags/tag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289560" rtl="0" eaLnBrk="1" fontAlgn="auto" latinLnBrk="0" hangingPunct="1">
        <a:lnSpc>
          <a:spcPct val="100000"/>
        </a:lnSpc>
        <a:spcBef>
          <a:spcPct val="0"/>
        </a:spcBef>
        <a:buNone/>
        <a:defRPr sz="885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72390" indent="-72390" algn="l" defTabSz="28956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50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217170" indent="-72390" algn="l" defTabSz="28956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509270" algn="l"/>
        </a:tabLst>
        <a:defRPr sz="50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361950" indent="-72390" algn="l" defTabSz="28956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50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506730" indent="-72390" algn="l" defTabSz="28956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50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650875" indent="-72390" algn="l" defTabSz="28956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50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795655" indent="-72390" algn="l" defTabSz="289560" rtl="0" eaLnBrk="1" latinLnBrk="0" hangingPunct="1">
        <a:lnSpc>
          <a:spcPct val="90000"/>
        </a:lnSpc>
        <a:spcBef>
          <a:spcPts val="155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435" indent="-72390" algn="l" defTabSz="289560" rtl="0" eaLnBrk="1" latinLnBrk="0" hangingPunct="1">
        <a:lnSpc>
          <a:spcPct val="90000"/>
        </a:lnSpc>
        <a:spcBef>
          <a:spcPts val="155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5215" indent="-72390" algn="l" defTabSz="289560" rtl="0" eaLnBrk="1" latinLnBrk="0" hangingPunct="1">
        <a:lnSpc>
          <a:spcPct val="90000"/>
        </a:lnSpc>
        <a:spcBef>
          <a:spcPts val="155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995" indent="-72390" algn="l" defTabSz="289560" rtl="0" eaLnBrk="1" latinLnBrk="0" hangingPunct="1">
        <a:lnSpc>
          <a:spcPct val="90000"/>
        </a:lnSpc>
        <a:spcBef>
          <a:spcPts val="155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9560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780" algn="l" defTabSz="289560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560" algn="l" defTabSz="289560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705" algn="l" defTabSz="289560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485" algn="l" defTabSz="289560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65" algn="l" defTabSz="289560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8045" algn="l" defTabSz="289560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825" algn="l" defTabSz="289560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605" algn="l" defTabSz="289560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42.xml"/><Relationship Id="rId10" Type="http://schemas.openxmlformats.org/officeDocument/2006/relationships/image" Target="../media/image3.png"/><Relationship Id="rId1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70.xml"/><Relationship Id="rId17" Type="http://schemas.openxmlformats.org/officeDocument/2006/relationships/image" Target="../media/image3.png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87.xml"/><Relationship Id="rId17" Type="http://schemas.openxmlformats.org/officeDocument/2006/relationships/image" Target="../media/image3.png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108.xml"/><Relationship Id="rId21" Type="http://schemas.openxmlformats.org/officeDocument/2006/relationships/image" Target="../media/image3.png"/><Relationship Id="rId20" Type="http://schemas.openxmlformats.org/officeDocument/2006/relationships/tags" Target="../tags/tag107.xml"/><Relationship Id="rId2" Type="http://schemas.openxmlformats.org/officeDocument/2006/relationships/tags" Target="../tags/tag89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8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image" Target="../media/image4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18.xml"/><Relationship Id="rId11" Type="http://schemas.openxmlformats.org/officeDocument/2006/relationships/image" Target="../media/image3.png"/><Relationship Id="rId10" Type="http://schemas.openxmlformats.org/officeDocument/2006/relationships/tags" Target="../tags/tag117.xml"/><Relationship Id="rId1" Type="http://schemas.openxmlformats.org/officeDocument/2006/relationships/tags" Target="../tags/tag10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39.xml"/><Relationship Id="rId17" Type="http://schemas.openxmlformats.org/officeDocument/2006/relationships/image" Target="../media/image3.png"/><Relationship Id="rId16" Type="http://schemas.openxmlformats.org/officeDocument/2006/relationships/tags" Target="../tags/tag138.xml"/><Relationship Id="rId15" Type="http://schemas.openxmlformats.org/officeDocument/2006/relationships/tags" Target="../tags/tag137.xml"/><Relationship Id="rId14" Type="http://schemas.openxmlformats.org/officeDocument/2006/relationships/tags" Target="../tags/tag136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tags" Target="../tags/tag123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49.xml"/><Relationship Id="rId10" Type="http://schemas.openxmlformats.org/officeDocument/2006/relationships/image" Target="../media/image3.png"/><Relationship Id="rId1" Type="http://schemas.openxmlformats.org/officeDocument/2006/relationships/tags" Target="../tags/tag1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71.xml"/><Relationship Id="rId17" Type="http://schemas.openxmlformats.org/officeDocument/2006/relationships/image" Target="../media/image3.png"/><Relationship Id="rId16" Type="http://schemas.openxmlformats.org/officeDocument/2006/relationships/tags" Target="../tags/tag170.xml"/><Relationship Id="rId15" Type="http://schemas.openxmlformats.org/officeDocument/2006/relationships/tags" Target="../tags/tag169.xml"/><Relationship Id="rId14" Type="http://schemas.openxmlformats.org/officeDocument/2006/relationships/tags" Target="../tags/tag168.xml"/><Relationship Id="rId13" Type="http://schemas.openxmlformats.org/officeDocument/2006/relationships/tags" Target="../tags/tag167.xml"/><Relationship Id="rId12" Type="http://schemas.openxmlformats.org/officeDocument/2006/relationships/tags" Target="../tags/tag166.xml"/><Relationship Id="rId11" Type="http://schemas.openxmlformats.org/officeDocument/2006/relationships/tags" Target="../tags/tag165.xml"/><Relationship Id="rId10" Type="http://schemas.openxmlformats.org/officeDocument/2006/relationships/tags" Target="../tags/tag164.xml"/><Relationship Id="rId1" Type="http://schemas.openxmlformats.org/officeDocument/2006/relationships/tags" Target="../tags/tag155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81.xml"/><Relationship Id="rId10" Type="http://schemas.openxmlformats.org/officeDocument/2006/relationships/image" Target="../media/image3.png"/><Relationship Id="rId1" Type="http://schemas.openxmlformats.org/officeDocument/2006/relationships/tags" Target="../tags/tag17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&#35797;&#31639;&#24179;&#34913;&#34920;.xlsx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98.xml"/><Relationship Id="rId17" Type="http://schemas.openxmlformats.org/officeDocument/2006/relationships/image" Target="../media/image3.png"/><Relationship Id="rId16" Type="http://schemas.openxmlformats.org/officeDocument/2006/relationships/tags" Target="../tags/tag197.xml"/><Relationship Id="rId15" Type="http://schemas.openxmlformats.org/officeDocument/2006/relationships/tags" Target="../tags/tag196.xml"/><Relationship Id="rId14" Type="http://schemas.openxmlformats.org/officeDocument/2006/relationships/tags" Target="../tags/tag195.xml"/><Relationship Id="rId13" Type="http://schemas.openxmlformats.org/officeDocument/2006/relationships/tags" Target="../tags/tag194.xml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tags" Target="../tags/tag182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15.xml"/><Relationship Id="rId17" Type="http://schemas.openxmlformats.org/officeDocument/2006/relationships/image" Target="../media/image3.png"/><Relationship Id="rId16" Type="http://schemas.openxmlformats.org/officeDocument/2006/relationships/tags" Target="../tags/tag214.xml"/><Relationship Id="rId15" Type="http://schemas.openxmlformats.org/officeDocument/2006/relationships/tags" Target="../tags/tag213.xml"/><Relationship Id="rId14" Type="http://schemas.openxmlformats.org/officeDocument/2006/relationships/tags" Target="../tags/tag212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tags" Target="../tags/tag1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8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customXml" Target="../ink/ink3.xml"/><Relationship Id="rId7" Type="http://schemas.openxmlformats.org/officeDocument/2006/relationships/image" Target="../media/image12.png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Relationship Id="rId3" Type="http://schemas.openxmlformats.org/officeDocument/2006/relationships/image" Target="../media/image10.png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220.xml"/><Relationship Id="rId21" Type="http://schemas.openxmlformats.org/officeDocument/2006/relationships/image" Target="../media/image19.png"/><Relationship Id="rId20" Type="http://schemas.openxmlformats.org/officeDocument/2006/relationships/customXml" Target="../ink/ink9.xml"/><Relationship Id="rId2" Type="http://schemas.openxmlformats.org/officeDocument/2006/relationships/image" Target="../media/image9.png"/><Relationship Id="rId19" Type="http://schemas.openxmlformats.org/officeDocument/2006/relationships/image" Target="../media/image18.png"/><Relationship Id="rId18" Type="http://schemas.openxmlformats.org/officeDocument/2006/relationships/customXml" Target="../ink/ink8.xml"/><Relationship Id="rId17" Type="http://schemas.openxmlformats.org/officeDocument/2006/relationships/image" Target="../media/image17.png"/><Relationship Id="rId16" Type="http://schemas.openxmlformats.org/officeDocument/2006/relationships/customXml" Target="../ink/ink7.xml"/><Relationship Id="rId15" Type="http://schemas.openxmlformats.org/officeDocument/2006/relationships/image" Target="../media/image16.png"/><Relationship Id="rId14" Type="http://schemas.openxmlformats.org/officeDocument/2006/relationships/customXml" Target="../ink/ink6.xml"/><Relationship Id="rId13" Type="http://schemas.openxmlformats.org/officeDocument/2006/relationships/image" Target="../media/image15.png"/><Relationship Id="rId12" Type="http://schemas.openxmlformats.org/officeDocument/2006/relationships/customXml" Target="../ink/ink5.xml"/><Relationship Id="rId11" Type="http://schemas.openxmlformats.org/officeDocument/2006/relationships/image" Target="../media/image14.png"/><Relationship Id="rId10" Type="http://schemas.openxmlformats.org/officeDocument/2006/relationships/customXml" Target="../ink/ink4.xml"/><Relationship Id="rId1" Type="http://schemas.openxmlformats.org/officeDocument/2006/relationships/tags" Target="../tags/tag219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37.xml"/><Relationship Id="rId17" Type="http://schemas.openxmlformats.org/officeDocument/2006/relationships/image" Target="../media/image3.png"/><Relationship Id="rId16" Type="http://schemas.openxmlformats.org/officeDocument/2006/relationships/tags" Target="../tags/tag236.xml"/><Relationship Id="rId15" Type="http://schemas.openxmlformats.org/officeDocument/2006/relationships/tags" Target="../tags/tag235.xml"/><Relationship Id="rId14" Type="http://schemas.openxmlformats.org/officeDocument/2006/relationships/tags" Target="../tags/tag234.xml"/><Relationship Id="rId13" Type="http://schemas.openxmlformats.org/officeDocument/2006/relationships/tags" Target="../tags/tag233.xml"/><Relationship Id="rId12" Type="http://schemas.openxmlformats.org/officeDocument/2006/relationships/tags" Target="../tags/tag232.xml"/><Relationship Id="rId11" Type="http://schemas.openxmlformats.org/officeDocument/2006/relationships/tags" Target="../tags/tag231.xml"/><Relationship Id="rId10" Type="http://schemas.openxmlformats.org/officeDocument/2006/relationships/tags" Target="../tags/tag230.xml"/><Relationship Id="rId1" Type="http://schemas.openxmlformats.org/officeDocument/2006/relationships/tags" Target="../tags/tag2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32.xml"/><Relationship Id="rId17" Type="http://schemas.openxmlformats.org/officeDocument/2006/relationships/image" Target="../media/image3.png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ym typeface="+mn-ea"/>
              </a:rPr>
              <a:t>第二章  账户与复式记账</a:t>
            </a:r>
            <a:endParaRPr lang="zh-CN" altLang="en-US">
              <a:sym typeface="+mn-lt"/>
            </a:endParaRPr>
          </a:p>
        </p:txBody>
      </p:sp>
      <p:sp>
        <p:nvSpPr>
          <p:cNvPr id="2" name="副标题 1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复式记账法的记账规则是 </a:t>
            </a:r>
            <a:r>
              <a:rPr lang="zh-CN" altLang="en-US" sz="2600" smtClean="0">
                <a:solidFill>
                  <a:srgbClr val="639EF4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[填空1]</a:t>
            </a: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 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4295140"/>
            <a:ext cx="9144000" cy="36576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p>
            <a:pPr lvl="0" algn="l">
              <a:buNone/>
            </a:pPr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正常使用填空题需3.0以上版本雨课堂</a:t>
            </a:r>
            <a:endParaRPr lang="zh-CN" altLang="en-US" sz="1200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5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" name="图片 1" descr="tmpCEA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18135" y="1208405"/>
            <a:ext cx="8170545" cy="100203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3600" b="0" dirty="0">
                <a:solidFill>
                  <a:schemeClr val="tx1"/>
                </a:solidFill>
                <a:sym typeface="+mn-lt"/>
              </a:rPr>
              <a:t>回顾：扩展的会计等式是？</a:t>
            </a:r>
            <a:endParaRPr lang="zh-CN" altLang="en-US" sz="3600" b="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26230" y="2486950"/>
            <a:ext cx="8491061" cy="8023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资产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+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费用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=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负债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+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所有者权益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+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收入</a:t>
            </a:r>
            <a:endParaRPr lang="zh-CN" altLang="en-US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370046" y="2275523"/>
            <a:ext cx="8491060" cy="476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 noChangeArrowheads="1"/>
          </p:cNvSpPr>
          <p:nvPr>
            <p:ph type="title"/>
          </p:nvPr>
        </p:nvSpPr>
        <p:spPr>
          <a:xfrm>
            <a:off x="2006600" y="160338"/>
            <a:ext cx="5845175" cy="635000"/>
          </a:xfrm>
        </p:spPr>
        <p:txBody>
          <a:bodyPr anchor="b"/>
          <a:lstStyle/>
          <a:p>
            <a:pPr algn="ctr"/>
            <a:r>
              <a:rPr lang="zh-CN" altLang="en-US" sz="2700" dirty="0" smtClean="0"/>
              <a:t>资产类账户结构</a:t>
            </a:r>
            <a:endParaRPr lang="zh-CN" altLang="en-US" sz="2700" dirty="0" smtClean="0"/>
          </a:p>
        </p:txBody>
      </p:sp>
      <p:cxnSp>
        <p:nvCxnSpPr>
          <p:cNvPr id="4" name="直接连接符 3"/>
          <p:cNvCxnSpPr/>
          <p:nvPr/>
        </p:nvCxnSpPr>
        <p:spPr>
          <a:xfrm>
            <a:off x="1254443" y="1809750"/>
            <a:ext cx="6878320" cy="16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4452938" y="1797050"/>
            <a:ext cx="25400" cy="240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262063" y="2979738"/>
            <a:ext cx="673481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541463" y="1535113"/>
            <a:ext cx="919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借方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094538" y="1503363"/>
            <a:ext cx="919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贷方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452245" y="1948180"/>
            <a:ext cx="120523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期初余额：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452245" y="2462530"/>
            <a:ext cx="143192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本期增加额：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452245" y="3130550"/>
            <a:ext cx="181229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本期借方发生额：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452245" y="3587750"/>
            <a:ext cx="181356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期末余额：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331210" y="1948180"/>
            <a:ext cx="84709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331210" y="2405380"/>
            <a:ext cx="84709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331210" y="3132455"/>
            <a:ext cx="84709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331210" y="3587750"/>
            <a:ext cx="84709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529455" y="2462530"/>
            <a:ext cx="135509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本期减少额：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981065" y="2462530"/>
            <a:ext cx="84518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529455" y="3130550"/>
            <a:ext cx="181356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本期贷方发生额：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979160" y="3132455"/>
            <a:ext cx="84709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917575" y="949325"/>
            <a:ext cx="61769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smtClean="0">
                <a:solidFill>
                  <a:srgbClr val="000000"/>
                </a:solidFill>
              </a:rPr>
              <a:t>借方记增加，贷方记减少。</a:t>
            </a:r>
            <a:endParaRPr lang="zh-CN" altLang="en-US" sz="15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smtClean="0">
                <a:solidFill>
                  <a:srgbClr val="000000"/>
                </a:solidFill>
              </a:rPr>
              <a:t>期初余额在借方，期末余额在借方</a:t>
            </a:r>
            <a:endParaRPr lang="zh-CN" altLang="en-US" sz="1500" smtClean="0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439863" y="4314825"/>
            <a:ext cx="653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smtClean="0">
                <a:solidFill>
                  <a:srgbClr val="FF0000"/>
                </a:solidFill>
              </a:rPr>
              <a:t>期末借方余额</a:t>
            </a:r>
            <a:r>
              <a:rPr lang="en-US" altLang="zh-CN" sz="1800" smtClean="0">
                <a:solidFill>
                  <a:srgbClr val="FF0000"/>
                </a:solidFill>
              </a:rPr>
              <a:t>=</a:t>
            </a:r>
            <a:r>
              <a:rPr lang="zh-CN" altLang="en-US" sz="1800" smtClean="0">
                <a:solidFill>
                  <a:srgbClr val="FF0000"/>
                </a:solidFill>
              </a:rPr>
              <a:t>期初借方余额</a:t>
            </a:r>
            <a:r>
              <a:rPr lang="en-US" altLang="zh-CN" sz="1800" smtClean="0">
                <a:solidFill>
                  <a:srgbClr val="FF0000"/>
                </a:solidFill>
              </a:rPr>
              <a:t>+</a:t>
            </a:r>
            <a:r>
              <a:rPr lang="zh-CN" altLang="en-US" sz="1800" smtClean="0">
                <a:solidFill>
                  <a:srgbClr val="FF0000"/>
                </a:solidFill>
              </a:rPr>
              <a:t>本期借方增加额</a:t>
            </a:r>
            <a:r>
              <a:rPr lang="en-US" altLang="zh-CN" sz="1800" smtClean="0">
                <a:solidFill>
                  <a:srgbClr val="FF0000"/>
                </a:solidFill>
              </a:rPr>
              <a:t>-</a:t>
            </a:r>
            <a:r>
              <a:rPr lang="zh-CN" altLang="en-US" sz="1800" smtClean="0">
                <a:solidFill>
                  <a:srgbClr val="FF0000"/>
                </a:solidFill>
              </a:rPr>
              <a:t>本期贷方减少额</a:t>
            </a:r>
            <a:endParaRPr lang="zh-CN" altLang="en-US" sz="180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 noChangeArrowheads="1"/>
          </p:cNvSpPr>
          <p:nvPr>
            <p:ph type="title"/>
          </p:nvPr>
        </p:nvSpPr>
        <p:spPr>
          <a:xfrm>
            <a:off x="1222375" y="160338"/>
            <a:ext cx="6629400" cy="825500"/>
          </a:xfrm>
        </p:spPr>
        <p:txBody>
          <a:bodyPr/>
          <a:lstStyle/>
          <a:p>
            <a:pPr algn="ctr"/>
            <a:r>
              <a:rPr lang="zh-CN" altLang="en-US" sz="2700" dirty="0" smtClean="0"/>
              <a:t>负债、所有者权益类账户结构</a:t>
            </a:r>
            <a:endParaRPr lang="zh-CN" altLang="en-US" sz="2700" dirty="0" smtClean="0"/>
          </a:p>
        </p:txBody>
      </p:sp>
      <p:cxnSp>
        <p:nvCxnSpPr>
          <p:cNvPr id="4" name="直接连接符 3"/>
          <p:cNvCxnSpPr/>
          <p:nvPr/>
        </p:nvCxnSpPr>
        <p:spPr>
          <a:xfrm>
            <a:off x="2063750" y="2205038"/>
            <a:ext cx="52514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4457700" y="2205038"/>
            <a:ext cx="25400" cy="240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063750" y="3430588"/>
            <a:ext cx="5137150" cy="39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995488" y="1912938"/>
            <a:ext cx="919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借方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222365" y="1925638"/>
            <a:ext cx="919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贷方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665663" y="2400300"/>
            <a:ext cx="919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期初余额：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995488" y="2695575"/>
            <a:ext cx="1196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本期减少额：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995488" y="3584575"/>
            <a:ext cx="138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本期借方发生额：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665663" y="3890963"/>
            <a:ext cx="1381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期末余额：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497003" y="2400300"/>
            <a:ext cx="644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757295" y="2760980"/>
            <a:ext cx="644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757295" y="3586163"/>
            <a:ext cx="644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495733" y="3890963"/>
            <a:ext cx="64579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665663" y="2971800"/>
            <a:ext cx="1181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本期增加额：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495415" y="2971800"/>
            <a:ext cx="646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665663" y="3584575"/>
            <a:ext cx="138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本期贷方发生额：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497003" y="3435350"/>
            <a:ext cx="644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207770" y="1075055"/>
            <a:ext cx="5934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smtClean="0">
                <a:solidFill>
                  <a:srgbClr val="000000"/>
                </a:solidFill>
              </a:rPr>
              <a:t>借方记减少，贷方记增加。</a:t>
            </a:r>
            <a:endParaRPr lang="zh-CN" altLang="en-US" sz="15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smtClean="0">
                <a:solidFill>
                  <a:srgbClr val="000000"/>
                </a:solidFill>
              </a:rPr>
              <a:t>期初余额在贷方，期末余额在贷方</a:t>
            </a:r>
            <a:endParaRPr lang="zh-CN" altLang="en-US" sz="1500" smtClean="0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222375" y="4364038"/>
            <a:ext cx="668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smtClean="0">
                <a:solidFill>
                  <a:srgbClr val="FF0000"/>
                </a:solidFill>
              </a:rPr>
              <a:t>期末贷方余额</a:t>
            </a:r>
            <a:r>
              <a:rPr lang="en-US" altLang="zh-CN" sz="1800" smtClean="0">
                <a:solidFill>
                  <a:srgbClr val="FF0000"/>
                </a:solidFill>
              </a:rPr>
              <a:t>=</a:t>
            </a:r>
            <a:r>
              <a:rPr lang="zh-CN" altLang="en-US" sz="1800" smtClean="0">
                <a:solidFill>
                  <a:srgbClr val="FF0000"/>
                </a:solidFill>
              </a:rPr>
              <a:t>期初贷方余额</a:t>
            </a:r>
            <a:r>
              <a:rPr lang="en-US" altLang="zh-CN" sz="1800" smtClean="0">
                <a:solidFill>
                  <a:srgbClr val="FF0000"/>
                </a:solidFill>
              </a:rPr>
              <a:t>+</a:t>
            </a:r>
            <a:r>
              <a:rPr lang="zh-CN" altLang="en-US" sz="1800" smtClean="0">
                <a:solidFill>
                  <a:srgbClr val="FF0000"/>
                </a:solidFill>
              </a:rPr>
              <a:t>本期贷方增加额</a:t>
            </a:r>
            <a:r>
              <a:rPr lang="en-US" altLang="zh-CN" sz="1800" smtClean="0">
                <a:solidFill>
                  <a:srgbClr val="FF0000"/>
                </a:solidFill>
              </a:rPr>
              <a:t>-</a:t>
            </a:r>
            <a:r>
              <a:rPr lang="zh-CN" altLang="en-US" sz="1800" smtClean="0">
                <a:solidFill>
                  <a:srgbClr val="FF0000"/>
                </a:solidFill>
              </a:rPr>
              <a:t>本期借方减少额</a:t>
            </a:r>
            <a:endParaRPr lang="zh-CN" altLang="en-US" sz="180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 noChangeArrowheads="1"/>
          </p:cNvSpPr>
          <p:nvPr>
            <p:ph type="title"/>
          </p:nvPr>
        </p:nvSpPr>
        <p:spPr>
          <a:xfrm>
            <a:off x="2005013" y="160338"/>
            <a:ext cx="5846762" cy="825500"/>
          </a:xfrm>
        </p:spPr>
        <p:txBody>
          <a:bodyPr/>
          <a:lstStyle/>
          <a:p>
            <a:r>
              <a:rPr lang="zh-CN" altLang="en-US" sz="2700" dirty="0" smtClean="0"/>
              <a:t>收入类账户结构</a:t>
            </a:r>
            <a:endParaRPr lang="zh-CN" altLang="en-US" sz="2700" dirty="0" smtClean="0"/>
          </a:p>
        </p:txBody>
      </p:sp>
      <p:cxnSp>
        <p:nvCxnSpPr>
          <p:cNvPr id="4" name="直接连接符 3"/>
          <p:cNvCxnSpPr/>
          <p:nvPr/>
        </p:nvCxnSpPr>
        <p:spPr>
          <a:xfrm>
            <a:off x="2063750" y="2281238"/>
            <a:ext cx="5251450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483100" y="2279650"/>
            <a:ext cx="12700" cy="2044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011363" y="3292475"/>
            <a:ext cx="5137150" cy="4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995488" y="1989138"/>
            <a:ext cx="919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借方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229350" y="2000250"/>
            <a:ext cx="919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贷方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000250" y="2405063"/>
            <a:ext cx="1184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本期减少额：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000250" y="3584575"/>
            <a:ext cx="138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本期借方发生额：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771900" y="2347913"/>
            <a:ext cx="644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829050" y="3586163"/>
            <a:ext cx="644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575175" y="2462213"/>
            <a:ext cx="1119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本期增加额：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115050" y="2462213"/>
            <a:ext cx="646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573588" y="3584575"/>
            <a:ext cx="138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本期贷方发生额：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175375" y="3586163"/>
            <a:ext cx="644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910715" y="986155"/>
            <a:ext cx="5157788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smtClean="0">
                <a:solidFill>
                  <a:srgbClr val="000000"/>
                </a:solidFill>
              </a:rPr>
              <a:t>借方记减少，贷方记增加。</a:t>
            </a:r>
            <a:endParaRPr lang="zh-CN" altLang="en-US" sz="15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smtClean="0">
                <a:solidFill>
                  <a:srgbClr val="000000"/>
                </a:solidFill>
              </a:rPr>
              <a:t>无期末余额（期末余额结转入利润账户）</a:t>
            </a:r>
            <a:endParaRPr lang="zh-CN" altLang="en-US" sz="1500" smtClean="0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524000" y="4324350"/>
            <a:ext cx="5929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smtClean="0">
                <a:solidFill>
                  <a:srgbClr val="FF0000"/>
                </a:solidFill>
              </a:rPr>
              <a:t>期末贷方余额结转</a:t>
            </a:r>
            <a:r>
              <a:rPr lang="en-US" altLang="zh-CN" sz="1800" smtClean="0">
                <a:solidFill>
                  <a:srgbClr val="FF0000"/>
                </a:solidFill>
              </a:rPr>
              <a:t>=</a:t>
            </a:r>
            <a:r>
              <a:rPr lang="zh-CN" altLang="en-US" sz="1800" smtClean="0">
                <a:solidFill>
                  <a:srgbClr val="FF0000"/>
                </a:solidFill>
              </a:rPr>
              <a:t>本期贷方增加额</a:t>
            </a:r>
            <a:r>
              <a:rPr lang="en-US" altLang="zh-CN" sz="1800" smtClean="0">
                <a:solidFill>
                  <a:srgbClr val="FF0000"/>
                </a:solidFill>
              </a:rPr>
              <a:t>-</a:t>
            </a:r>
            <a:r>
              <a:rPr lang="zh-CN" altLang="en-US" sz="1800" smtClean="0">
                <a:solidFill>
                  <a:srgbClr val="FF0000"/>
                </a:solidFill>
              </a:rPr>
              <a:t>本期借方减少额</a:t>
            </a:r>
            <a:endParaRPr lang="zh-CN" altLang="en-US" sz="180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7" grpId="0"/>
      <p:bldP spid="8" grpId="0"/>
      <p:bldP spid="10" grpId="0"/>
      <p:bldP spid="11" grpId="0"/>
      <p:bldP spid="14" grpId="0"/>
      <p:bldP spid="15" grpId="0"/>
      <p:bldP spid="17" grpId="0"/>
      <p:bldP spid="18" grpId="0"/>
      <p:bldP spid="19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 noChangeArrowheads="1"/>
          </p:cNvSpPr>
          <p:nvPr>
            <p:ph type="title"/>
          </p:nvPr>
        </p:nvSpPr>
        <p:spPr>
          <a:xfrm>
            <a:off x="2005013" y="160338"/>
            <a:ext cx="5846762" cy="825500"/>
          </a:xfrm>
        </p:spPr>
        <p:txBody>
          <a:bodyPr/>
          <a:lstStyle/>
          <a:p>
            <a:r>
              <a:rPr lang="zh-CN" altLang="en-US" sz="2700" dirty="0" smtClean="0"/>
              <a:t>费用类账户结构</a:t>
            </a:r>
            <a:endParaRPr lang="zh-CN" altLang="en-US" sz="2700" dirty="0" smtClean="0"/>
          </a:p>
        </p:txBody>
      </p:sp>
      <p:cxnSp>
        <p:nvCxnSpPr>
          <p:cNvPr id="4" name="直接连接符 3"/>
          <p:cNvCxnSpPr/>
          <p:nvPr/>
        </p:nvCxnSpPr>
        <p:spPr>
          <a:xfrm>
            <a:off x="2063750" y="2281238"/>
            <a:ext cx="5251450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483100" y="2279650"/>
            <a:ext cx="12700" cy="189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011363" y="3355975"/>
            <a:ext cx="5137150" cy="4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995488" y="1989138"/>
            <a:ext cx="919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借方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229350" y="2000250"/>
            <a:ext cx="919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贷方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000250" y="2405063"/>
            <a:ext cx="127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本期增加额：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000250" y="3584575"/>
            <a:ext cx="138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本期借方发生额：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771900" y="2347913"/>
            <a:ext cx="644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829050" y="3586163"/>
            <a:ext cx="644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575175" y="2462213"/>
            <a:ext cx="116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本期减少额：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115050" y="2462213"/>
            <a:ext cx="646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573588" y="3584575"/>
            <a:ext cx="138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本期贷方发生额：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175375" y="3586163"/>
            <a:ext cx="644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943100" y="1314450"/>
            <a:ext cx="51577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smtClean="0">
                <a:solidFill>
                  <a:srgbClr val="000000"/>
                </a:solidFill>
              </a:rPr>
              <a:t>借方记增加，贷方记减少。</a:t>
            </a:r>
            <a:endParaRPr lang="zh-CN" altLang="en-US" sz="15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smtClean="0">
                <a:solidFill>
                  <a:srgbClr val="000000"/>
                </a:solidFill>
              </a:rPr>
              <a:t>无期末余额（期末余额结转入利润账户）</a:t>
            </a:r>
            <a:endParaRPr lang="zh-CN" altLang="en-US" sz="1500" smtClean="0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500188" y="4252913"/>
            <a:ext cx="5929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smtClean="0">
                <a:solidFill>
                  <a:srgbClr val="FF0000"/>
                </a:solidFill>
              </a:rPr>
              <a:t>期末借方余额结转</a:t>
            </a:r>
            <a:r>
              <a:rPr lang="en-US" altLang="zh-CN" sz="1800" smtClean="0">
                <a:solidFill>
                  <a:srgbClr val="FF0000"/>
                </a:solidFill>
              </a:rPr>
              <a:t>=</a:t>
            </a:r>
            <a:r>
              <a:rPr lang="zh-CN" altLang="en-US" sz="1800" smtClean="0">
                <a:solidFill>
                  <a:srgbClr val="FF0000"/>
                </a:solidFill>
              </a:rPr>
              <a:t>本期借方增加额</a:t>
            </a:r>
            <a:r>
              <a:rPr lang="en-US" altLang="zh-CN" sz="1800" smtClean="0">
                <a:solidFill>
                  <a:srgbClr val="FF0000"/>
                </a:solidFill>
              </a:rPr>
              <a:t>-</a:t>
            </a:r>
            <a:r>
              <a:rPr lang="zh-CN" altLang="en-US" sz="1800" smtClean="0">
                <a:solidFill>
                  <a:srgbClr val="FF0000"/>
                </a:solidFill>
              </a:rPr>
              <a:t>本期贷方减少额</a:t>
            </a:r>
            <a:endParaRPr lang="zh-CN" altLang="en-US" sz="180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7" grpId="0"/>
      <p:bldP spid="8" grpId="0"/>
      <p:bldP spid="10" grpId="0"/>
      <p:bldP spid="11" grpId="0"/>
      <p:bldP spid="14" grpId="0"/>
      <p:bldP spid="15" grpId="0"/>
      <p:bldP spid="17" grpId="0"/>
      <p:bldP spid="18" grpId="0"/>
      <p:bldP spid="19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 noChangeArrowheads="1"/>
          </p:cNvSpPr>
          <p:nvPr>
            <p:ph type="title"/>
          </p:nvPr>
        </p:nvSpPr>
        <p:spPr>
          <a:xfrm>
            <a:off x="2005013" y="160338"/>
            <a:ext cx="5846762" cy="825500"/>
          </a:xfrm>
        </p:spPr>
        <p:txBody>
          <a:bodyPr/>
          <a:lstStyle/>
          <a:p>
            <a:r>
              <a:rPr lang="zh-CN" altLang="en-US" sz="2700" dirty="0" smtClean="0"/>
              <a:t>利润类账户结构</a:t>
            </a:r>
            <a:endParaRPr lang="zh-CN" altLang="en-US" sz="2700" dirty="0" smtClean="0"/>
          </a:p>
        </p:txBody>
      </p:sp>
      <p:cxnSp>
        <p:nvCxnSpPr>
          <p:cNvPr id="4" name="直接连接符 3"/>
          <p:cNvCxnSpPr/>
          <p:nvPr/>
        </p:nvCxnSpPr>
        <p:spPr>
          <a:xfrm>
            <a:off x="2063750" y="2281238"/>
            <a:ext cx="5251450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4457700" y="2281238"/>
            <a:ext cx="25400" cy="240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063750" y="3732213"/>
            <a:ext cx="5137150" cy="39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995488" y="1989138"/>
            <a:ext cx="919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借方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229350" y="2000250"/>
            <a:ext cx="919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贷方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000250" y="2632075"/>
            <a:ext cx="1196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本期减少额：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000250" y="3886200"/>
            <a:ext cx="138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本期借方发生额：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771900" y="2574925"/>
            <a:ext cx="644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829050" y="3887788"/>
            <a:ext cx="644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575175" y="2689225"/>
            <a:ext cx="1119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本期增加额：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115050" y="2689225"/>
            <a:ext cx="6461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573588" y="3886200"/>
            <a:ext cx="138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本期贷方发生额：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175375" y="3887788"/>
            <a:ext cx="644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891665" y="1127760"/>
            <a:ext cx="51577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smtClean="0">
                <a:solidFill>
                  <a:srgbClr val="000000"/>
                </a:solidFill>
              </a:rPr>
              <a:t>借方记减少，贷方记增加。</a:t>
            </a:r>
            <a:endParaRPr lang="zh-CN" altLang="en-US" sz="15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smtClean="0">
                <a:solidFill>
                  <a:srgbClr val="000000"/>
                </a:solidFill>
              </a:rPr>
              <a:t>期初余额在贷方，期末余额在可能在贷方，也可能在借方</a:t>
            </a:r>
            <a:endParaRPr lang="zh-CN" altLang="en-US" sz="1500" smtClean="0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055688" y="4629150"/>
            <a:ext cx="7115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smtClean="0">
                <a:solidFill>
                  <a:srgbClr val="FF0000"/>
                </a:solidFill>
              </a:rPr>
              <a:t>期末贷方余额</a:t>
            </a:r>
            <a:r>
              <a:rPr lang="en-US" altLang="zh-CN" sz="1800" smtClean="0">
                <a:solidFill>
                  <a:srgbClr val="FF0000"/>
                </a:solidFill>
              </a:rPr>
              <a:t>=</a:t>
            </a:r>
            <a:r>
              <a:rPr lang="zh-CN" altLang="en-US" sz="1800" smtClean="0">
                <a:solidFill>
                  <a:srgbClr val="FF0000"/>
                </a:solidFill>
              </a:rPr>
              <a:t>本期贷方期初余额</a:t>
            </a:r>
            <a:r>
              <a:rPr lang="en-US" altLang="zh-CN" sz="1800" smtClean="0">
                <a:solidFill>
                  <a:srgbClr val="FF0000"/>
                </a:solidFill>
              </a:rPr>
              <a:t>+</a:t>
            </a:r>
            <a:r>
              <a:rPr lang="zh-CN" altLang="en-US" sz="1800" smtClean="0">
                <a:solidFill>
                  <a:srgbClr val="FF0000"/>
                </a:solidFill>
              </a:rPr>
              <a:t>本期贷方增加额</a:t>
            </a:r>
            <a:r>
              <a:rPr lang="en-US" altLang="zh-CN" sz="1800" smtClean="0">
                <a:solidFill>
                  <a:srgbClr val="FF0000"/>
                </a:solidFill>
              </a:rPr>
              <a:t>-</a:t>
            </a:r>
            <a:r>
              <a:rPr lang="zh-CN" altLang="en-US" sz="1800" smtClean="0">
                <a:solidFill>
                  <a:srgbClr val="FF0000"/>
                </a:solidFill>
              </a:rPr>
              <a:t>本期贷方减少额</a:t>
            </a:r>
            <a:endParaRPr lang="zh-CN" altLang="en-US" sz="1800" smtClean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619625" y="2400300"/>
            <a:ext cx="920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期初余额：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380163" y="2400300"/>
            <a:ext cx="644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665663" y="4343400"/>
            <a:ext cx="1381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期末余额：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492875" y="4343400"/>
            <a:ext cx="646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rgbClr val="000000"/>
                </a:solidFill>
              </a:rPr>
              <a:t>×××</a:t>
            </a: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2057400" y="3028950"/>
            <a:ext cx="1600200" cy="5715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sym typeface="+mn-ea"/>
              </a:rPr>
              <a:t>费用</a:t>
            </a: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4686300" y="3086100"/>
            <a:ext cx="1600200" cy="5715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sym typeface="+mn-ea"/>
              </a:rPr>
              <a:t>收入</a:t>
            </a:r>
            <a:endParaRPr lang="zh-CN" altLang="en-US" noProof="1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7" grpId="0"/>
      <p:bldP spid="8" grpId="0"/>
      <p:bldP spid="10" grpId="0"/>
      <p:bldP spid="11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9" grpId="0"/>
      <p:bldP spid="13" grpId="0"/>
      <p:bldP spid="12" grpId="0"/>
      <p:bldP spid="16" grpId="0"/>
      <p:bldP spid="3" grpId="0" bldLvl="0" animBg="1"/>
      <p:bldP spid="2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内容占位符 22529"/>
          <p:cNvGraphicFramePr>
            <a:graphicFrameLocks noGrp="1"/>
          </p:cNvGraphicFramePr>
          <p:nvPr>
            <p:ph idx="4294967295"/>
          </p:nvPr>
        </p:nvGraphicFramePr>
        <p:xfrm>
          <a:off x="920750" y="2008188"/>
          <a:ext cx="7215188" cy="2906713"/>
        </p:xfrm>
        <a:graphic>
          <a:graphicData uri="http://schemas.openxmlformats.org/drawingml/2006/table">
            <a:tbl>
              <a:tblPr/>
              <a:tblGrid>
                <a:gridCol w="2133059"/>
                <a:gridCol w="1037001"/>
                <a:gridCol w="979848"/>
                <a:gridCol w="3065280"/>
              </a:tblGrid>
              <a:tr h="41016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账户类别</a:t>
                      </a:r>
                      <a:endParaRPr lang="zh-CN" altLang="en-US" sz="150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借 方</a:t>
                      </a:r>
                      <a:endParaRPr lang="zh-CN" altLang="en-US" sz="150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贷 方</a:t>
                      </a:r>
                      <a:endParaRPr lang="zh-CN" altLang="en-US" sz="150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余  额</a:t>
                      </a:r>
                      <a:endParaRPr lang="zh-CN" altLang="en-US" sz="150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24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资产类账户</a:t>
                      </a:r>
                      <a:endParaRPr lang="zh-CN" altLang="en-US" sz="15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增加额</a:t>
                      </a:r>
                      <a:endParaRPr lang="zh-CN" altLang="en-US" sz="15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减少额</a:t>
                      </a:r>
                      <a:endParaRPr lang="zh-CN" altLang="en-US" sz="15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余额在借方</a:t>
                      </a:r>
                      <a:endParaRPr lang="zh-CN" altLang="en-US" sz="15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14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负债类账户</a:t>
                      </a:r>
                      <a:endParaRPr lang="zh-CN" altLang="en-US" sz="15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减少额</a:t>
                      </a:r>
                      <a:endParaRPr lang="zh-CN" altLang="en-US" sz="15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增加额</a:t>
                      </a:r>
                      <a:endParaRPr lang="zh-CN" altLang="en-US" sz="15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余额在贷方</a:t>
                      </a:r>
                      <a:endParaRPr lang="zh-CN" altLang="en-US" sz="15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24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所有者权益类账户</a:t>
                      </a:r>
                      <a:endParaRPr lang="zh-CN" altLang="en-US" sz="15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减少额</a:t>
                      </a:r>
                      <a:endParaRPr lang="zh-CN" altLang="en-US" sz="15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增加额</a:t>
                      </a:r>
                      <a:endParaRPr lang="zh-CN" altLang="en-US" sz="15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余额在贷方</a:t>
                      </a:r>
                      <a:endParaRPr lang="zh-CN" altLang="en-US" sz="15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14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收入类账户</a:t>
                      </a:r>
                      <a:endParaRPr lang="zh-CN" altLang="en-US" sz="1500" b="1">
                        <a:solidFill>
                          <a:schemeClr val="accent5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减少额</a:t>
                      </a:r>
                      <a:endParaRPr lang="zh-CN" altLang="en-US" sz="1500" b="1">
                        <a:solidFill>
                          <a:schemeClr val="accent5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增加额</a:t>
                      </a:r>
                      <a:endParaRPr lang="zh-CN" altLang="en-US" sz="1500" b="1">
                        <a:solidFill>
                          <a:schemeClr val="accent5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一般无余额</a:t>
                      </a:r>
                      <a:endParaRPr lang="zh-CN" altLang="en-US" sz="1500" b="1">
                        <a:solidFill>
                          <a:schemeClr val="accent5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88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费用类账户</a:t>
                      </a:r>
                      <a:endParaRPr lang="zh-CN" altLang="en-US" sz="1500" b="1">
                        <a:solidFill>
                          <a:schemeClr val="accent5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增加额</a:t>
                      </a:r>
                      <a:endParaRPr lang="zh-CN" altLang="en-US" sz="1500" b="1">
                        <a:solidFill>
                          <a:schemeClr val="accent5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减少额</a:t>
                      </a:r>
                      <a:endParaRPr lang="zh-CN" altLang="en-US" sz="1500" b="1">
                        <a:solidFill>
                          <a:schemeClr val="accent5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一般无余额</a:t>
                      </a:r>
                      <a:endParaRPr lang="zh-CN" altLang="en-US" sz="1500" b="1">
                        <a:solidFill>
                          <a:schemeClr val="accent5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88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利润类账户</a:t>
                      </a:r>
                      <a:endParaRPr lang="zh-CN" altLang="en-US" sz="150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减少额</a:t>
                      </a:r>
                      <a:endParaRPr lang="zh-CN" altLang="en-US" sz="150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增加额</a:t>
                      </a:r>
                      <a:endParaRPr lang="zh-CN" altLang="en-US" sz="150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 defTabSz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zh-CN" altLang="en-US" sz="15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可能在贷方，也可能在借方</a:t>
                      </a:r>
                      <a:endParaRPr lang="zh-CN" altLang="en-US" sz="150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94" marR="68594" marT="34291" marB="3429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31" name="矩形 22571"/>
          <p:cNvSpPr>
            <a:spLocks noChangeArrowheads="1"/>
          </p:cNvSpPr>
          <p:nvPr/>
        </p:nvSpPr>
        <p:spPr bwMode="auto">
          <a:xfrm>
            <a:off x="919163" y="363538"/>
            <a:ext cx="22875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smtClean="0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二、账户结构</a:t>
            </a:r>
            <a:r>
              <a:rPr lang="zh-CN" altLang="en-US" smtClean="0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 </a:t>
            </a:r>
            <a:endParaRPr lang="zh-CN" altLang="en-US" smtClean="0">
              <a:solidFill>
                <a:srgbClr val="00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2573" name="矩形 22572"/>
          <p:cNvSpPr>
            <a:spLocks noChangeArrowheads="1"/>
          </p:cNvSpPr>
          <p:nvPr/>
        </p:nvSpPr>
        <p:spPr bwMode="auto">
          <a:xfrm>
            <a:off x="1457325" y="777875"/>
            <a:ext cx="6229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Font typeface="Arial" panose="020B0604020202020204" pitchFamily="34" charset="0"/>
              <a:buNone/>
            </a:pPr>
            <a:r>
              <a:rPr lang="zh-CN" altLang="en-US" sz="21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根据账户余额所在方向，可判断账户的性质</a:t>
            </a:r>
            <a:endParaRPr lang="zh-CN" altLang="en-US" sz="2100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</a:t>
            </a:r>
            <a:r>
              <a:rPr lang="en-US" altLang="zh-CN" sz="15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15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借方余额，为资产（包括有余额的费用）类账户</a:t>
            </a:r>
            <a:endParaRPr lang="zh-CN" altLang="en-US" sz="1500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</a:t>
            </a:r>
            <a:r>
              <a:rPr lang="en-US" altLang="zh-CN" sz="15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15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贷方余额，为负债或所有者权益（利润）类账户</a:t>
            </a:r>
            <a:r>
              <a:rPr lang="zh-CN" altLang="en-US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 noChangeArrowheads="1"/>
          </p:cNvSpPr>
          <p:nvPr>
            <p:ph type="title"/>
          </p:nvPr>
        </p:nvSpPr>
        <p:spPr>
          <a:xfrm>
            <a:off x="539750" y="158750"/>
            <a:ext cx="7707630" cy="992505"/>
          </a:xfrm>
        </p:spPr>
        <p:txBody>
          <a:bodyPr anchor="b"/>
          <a:lstStyle/>
          <a:p>
            <a:r>
              <a:rPr lang="zh-CN" altLang="en-US" sz="2100" b="1" smtClean="0"/>
              <a:t>不同会计要素的账户结构中反映资金数量增减的方向有所不同</a:t>
            </a:r>
            <a:endParaRPr lang="zh-CN" altLang="en-US" sz="2100" b="1" smtClean="0"/>
          </a:p>
        </p:txBody>
      </p:sp>
      <p:sp>
        <p:nvSpPr>
          <p:cNvPr id="21507" name="AutoShape 3"/>
          <p:cNvSpPr/>
          <p:nvPr/>
        </p:nvSpPr>
        <p:spPr>
          <a:xfrm>
            <a:off x="5503863" y="1690688"/>
            <a:ext cx="1354137" cy="1582737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chemeClr val="bg1"/>
              </a:gs>
              <a:gs pos="100000">
                <a:srgbClr val="FFFFFF"/>
              </a:gs>
            </a:gsLst>
            <a:lin ang="18900000" scaled="1"/>
            <a:tileRect/>
          </a:gradFill>
          <a:ln w="19050" cap="flat" cmpd="sng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1509" name="文本框 21508"/>
          <p:cNvSpPr txBox="1">
            <a:spLocks noChangeArrowheads="1"/>
          </p:cNvSpPr>
          <p:nvPr/>
        </p:nvSpPr>
        <p:spPr bwMode="auto">
          <a:xfrm>
            <a:off x="5467350" y="1747838"/>
            <a:ext cx="139065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b="1" smtClean="0">
                <a:solidFill>
                  <a:srgbClr val="000000"/>
                </a:solidFill>
                <a:latin typeface="Tahoma" panose="020B0604030504040204" pitchFamily="2" charset="0"/>
              </a:rPr>
              <a:t>负债</a:t>
            </a:r>
            <a:endParaRPr lang="zh-CN" altLang="en-US" sz="1500" b="1" smtClean="0">
              <a:solidFill>
                <a:srgbClr val="000000"/>
              </a:solidFill>
              <a:latin typeface="Tahoma" panose="020B0604030504040204" pitchFamily="2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b="1" smtClean="0">
                <a:solidFill>
                  <a:srgbClr val="000000"/>
                </a:solidFill>
                <a:latin typeface="Tahoma" panose="020B0604030504040204" pitchFamily="2" charset="0"/>
              </a:rPr>
              <a:t>所有者权益</a:t>
            </a:r>
            <a:endParaRPr lang="zh-CN" altLang="en-US" sz="1500" b="1" smtClean="0">
              <a:solidFill>
                <a:srgbClr val="000000"/>
              </a:solidFill>
              <a:latin typeface="Tahoma" panose="020B0604030504040204" pitchFamily="2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b="1" smtClean="0">
                <a:solidFill>
                  <a:srgbClr val="000000"/>
                </a:solidFill>
                <a:latin typeface="Tahoma" panose="020B0604030504040204" pitchFamily="2" charset="0"/>
              </a:rPr>
              <a:t>收入</a:t>
            </a:r>
            <a:endParaRPr lang="zh-CN" altLang="en-US" sz="1500" b="1" smtClean="0">
              <a:solidFill>
                <a:srgbClr val="000000"/>
              </a:solidFill>
              <a:latin typeface="Tahoma" panose="020B0604030504040204" pitchFamily="2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b="1" smtClean="0">
                <a:solidFill>
                  <a:srgbClr val="000000"/>
                </a:solidFill>
                <a:latin typeface="Tahoma" panose="020B0604030504040204" pitchFamily="2" charset="0"/>
              </a:rPr>
              <a:t>利润</a:t>
            </a:r>
            <a:endParaRPr lang="zh-CN" altLang="en-US" sz="1500" b="1" smtClean="0">
              <a:solidFill>
                <a:srgbClr val="000000"/>
              </a:solidFill>
              <a:latin typeface="Tahoma" panose="020B0604030504040204" pitchFamily="2" charset="0"/>
            </a:endParaRPr>
          </a:p>
        </p:txBody>
      </p:sp>
      <p:sp>
        <p:nvSpPr>
          <p:cNvPr id="2" name="AutoShape 3"/>
          <p:cNvSpPr/>
          <p:nvPr/>
        </p:nvSpPr>
        <p:spPr>
          <a:xfrm>
            <a:off x="1873250" y="1679575"/>
            <a:ext cx="1354138" cy="1582738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chemeClr val="bg1"/>
              </a:gs>
              <a:gs pos="100000">
                <a:srgbClr val="FFFFFF"/>
              </a:gs>
            </a:gsLst>
            <a:lin ang="18900000" scaled="1"/>
            <a:tileRect/>
          </a:gradFill>
          <a:ln w="19050" cap="flat" cmpd="sng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1511" name="文本框 21510"/>
          <p:cNvSpPr txBox="1">
            <a:spLocks noChangeArrowheads="1"/>
          </p:cNvSpPr>
          <p:nvPr/>
        </p:nvSpPr>
        <p:spPr bwMode="auto">
          <a:xfrm>
            <a:off x="2214563" y="1976438"/>
            <a:ext cx="10429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b="1" smtClean="0">
                <a:solidFill>
                  <a:srgbClr val="000000"/>
                </a:solidFill>
                <a:latin typeface="Tahoma" panose="020B0604030504040204" pitchFamily="2" charset="0"/>
              </a:rPr>
              <a:t>资产</a:t>
            </a:r>
            <a:endParaRPr lang="zh-CN" altLang="en-US" sz="1500" b="1" smtClean="0">
              <a:solidFill>
                <a:srgbClr val="000000"/>
              </a:solidFill>
              <a:latin typeface="Tahoma" panose="020B0604030504040204" pitchFamily="2" charset="0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b="1" smtClean="0">
                <a:solidFill>
                  <a:srgbClr val="000000"/>
                </a:solidFill>
                <a:latin typeface="Tahoma" panose="020B0604030504040204" pitchFamily="2" charset="0"/>
              </a:rPr>
              <a:t>费用</a:t>
            </a:r>
            <a:endParaRPr lang="zh-CN" altLang="en-US" sz="1500" b="1" smtClean="0">
              <a:solidFill>
                <a:srgbClr val="000000"/>
              </a:solidFill>
              <a:latin typeface="Tahoma" panose="020B0604030504040204" pitchFamily="2" charset="0"/>
            </a:endParaRPr>
          </a:p>
        </p:txBody>
      </p:sp>
      <p:sp>
        <p:nvSpPr>
          <p:cNvPr id="21512" name="椭圆形标注 21511"/>
          <p:cNvSpPr>
            <a:spLocks noChangeArrowheads="1"/>
          </p:cNvSpPr>
          <p:nvPr/>
        </p:nvSpPr>
        <p:spPr bwMode="auto">
          <a:xfrm>
            <a:off x="3871913" y="1747838"/>
            <a:ext cx="1042987" cy="569912"/>
          </a:xfrm>
          <a:prstGeom prst="wedgeEllipseCallout">
            <a:avLst>
              <a:gd name="adj1" fmla="val 16528"/>
              <a:gd name="adj2" fmla="val -14583"/>
            </a:avLst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借</a:t>
            </a:r>
            <a:endParaRPr lang="zh-CN" altLang="en-US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3" name="椭圆形标注 21512"/>
          <p:cNvSpPr>
            <a:spLocks noChangeArrowheads="1"/>
          </p:cNvSpPr>
          <p:nvPr/>
        </p:nvSpPr>
        <p:spPr bwMode="auto">
          <a:xfrm>
            <a:off x="3871913" y="2490788"/>
            <a:ext cx="1042987" cy="569912"/>
          </a:xfrm>
          <a:prstGeom prst="wedgeEllipseCallout">
            <a:avLst>
              <a:gd name="adj1" fmla="val 16528"/>
              <a:gd name="adj2" fmla="val -14583"/>
            </a:avLst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贷</a:t>
            </a:r>
            <a:endParaRPr lang="zh-CN" altLang="en-US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28" name="直接连接符 21513"/>
          <p:cNvSpPr>
            <a:spLocks noChangeShapeType="1"/>
          </p:cNvSpPr>
          <p:nvPr/>
        </p:nvSpPr>
        <p:spPr bwMode="auto">
          <a:xfrm rot="10800000" flipH="1">
            <a:off x="3194050" y="2033588"/>
            <a:ext cx="8064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0729" name="直接连接符 21514"/>
          <p:cNvSpPr>
            <a:spLocks noChangeShapeType="1"/>
          </p:cNvSpPr>
          <p:nvPr/>
        </p:nvSpPr>
        <p:spPr bwMode="auto">
          <a:xfrm rot="10800000" flipH="1">
            <a:off x="3194050" y="2776538"/>
            <a:ext cx="8064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0730" name="直接连接符 21515"/>
          <p:cNvSpPr>
            <a:spLocks noChangeShapeType="1"/>
          </p:cNvSpPr>
          <p:nvPr/>
        </p:nvSpPr>
        <p:spPr bwMode="auto">
          <a:xfrm flipH="1">
            <a:off x="4829175" y="2033588"/>
            <a:ext cx="804863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0731" name="直接连接符 21516"/>
          <p:cNvSpPr>
            <a:spLocks noChangeShapeType="1"/>
          </p:cNvSpPr>
          <p:nvPr/>
        </p:nvSpPr>
        <p:spPr bwMode="auto">
          <a:xfrm flipH="1">
            <a:off x="4829175" y="2776538"/>
            <a:ext cx="804863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1518" name="文本框 21517"/>
          <p:cNvSpPr txBox="1"/>
          <p:nvPr/>
        </p:nvSpPr>
        <p:spPr>
          <a:xfrm>
            <a:off x="4975225" y="2501900"/>
            <a:ext cx="625475" cy="29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b="1" noProof="1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增加</a:t>
            </a:r>
            <a:endParaRPr lang="zh-CN" altLang="en-US" sz="1350" b="1" noProof="1">
              <a:solidFill>
                <a:srgbClr val="00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1519" name="文本框 21518"/>
          <p:cNvSpPr txBox="1"/>
          <p:nvPr/>
        </p:nvSpPr>
        <p:spPr>
          <a:xfrm>
            <a:off x="3260725" y="1747838"/>
            <a:ext cx="625475" cy="30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b="1" noProof="1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增加</a:t>
            </a:r>
            <a:endParaRPr lang="zh-CN" altLang="en-US" sz="1350" b="1" noProof="1">
              <a:solidFill>
                <a:srgbClr val="00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1520" name="文本框 21519"/>
          <p:cNvSpPr txBox="1"/>
          <p:nvPr/>
        </p:nvSpPr>
        <p:spPr>
          <a:xfrm>
            <a:off x="3317875" y="2501900"/>
            <a:ext cx="625475" cy="29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b="1" noProof="1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减少</a:t>
            </a:r>
            <a:endParaRPr lang="zh-CN" altLang="en-US" sz="1350" b="1" noProof="1">
              <a:solidFill>
                <a:srgbClr val="00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1521" name="文本框 21520"/>
          <p:cNvSpPr txBox="1"/>
          <p:nvPr/>
        </p:nvSpPr>
        <p:spPr>
          <a:xfrm>
            <a:off x="4975225" y="1758950"/>
            <a:ext cx="625475" cy="29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b="1" noProof="1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减少</a:t>
            </a:r>
            <a:endParaRPr lang="zh-CN" altLang="en-US" sz="1350" b="1" noProof="1">
              <a:solidFill>
                <a:srgbClr val="00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zh-CN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在借贷记账法下，资产类账户的期末余额一般在（   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zh-CN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贷方    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zh-CN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借方 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zh-CN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无期末余额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zh-CN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可能在借方，也可能在贷方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 descr="tmpCEA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 smtClean="0">
                <a:latin typeface="+mj-lt"/>
                <a:ea typeface="+mj-ea"/>
              </a:rPr>
              <a:t>本章内容</a:t>
            </a:r>
            <a:endParaRPr lang="zh-CN" altLang="en-US" dirty="0" smtClean="0">
              <a:latin typeface="+mj-lt"/>
              <a:ea typeface="+mj-ea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28650" y="1031389"/>
            <a:ext cx="7886700" cy="3394891"/>
          </a:xfrm>
        </p:spPr>
        <p:txBody>
          <a:bodyPr>
            <a:normAutofit/>
          </a:bodyPr>
          <a:lstStyle/>
          <a:p>
            <a:pPr marL="274320" indent="-274320" latinLnBrk="0">
              <a:lnSpc>
                <a:spcPct val="200000"/>
              </a:lnSpc>
              <a:buClr>
                <a:schemeClr val="accent1"/>
              </a:buClr>
              <a:buSzTx/>
              <a:buFont typeface="Wingdings" panose="05000000000000000000"/>
              <a:buChar char=""/>
            </a:pPr>
            <a:r>
              <a:rPr lang="zh-CN" altLang="en-US" dirty="0" smtClean="0">
                <a:latin typeface="+mn-lt"/>
                <a:ea typeface="+mn-ea"/>
              </a:rPr>
              <a:t>一、会计计量与会计核算制度</a:t>
            </a:r>
            <a:endParaRPr lang="zh-CN" altLang="en-US" dirty="0" smtClean="0">
              <a:latin typeface="+mn-lt"/>
              <a:ea typeface="+mn-ea"/>
            </a:endParaRPr>
          </a:p>
          <a:p>
            <a:pPr marL="274320" indent="-274320" latinLnBrk="0">
              <a:lnSpc>
                <a:spcPct val="200000"/>
              </a:lnSpc>
              <a:buClr>
                <a:schemeClr val="accent1"/>
              </a:buClr>
              <a:buSzTx/>
              <a:buFont typeface="Wingdings" panose="05000000000000000000"/>
              <a:buChar char=""/>
            </a:pPr>
            <a:r>
              <a:rPr lang="zh-CN" altLang="en-US" dirty="0" smtClean="0">
                <a:latin typeface="+mn-lt"/>
                <a:ea typeface="+mn-ea"/>
              </a:rPr>
              <a:t>二、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会计要素</a:t>
            </a:r>
            <a:endParaRPr lang="zh-CN" altLang="en-US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marL="274320" indent="-274320" latinLnBrk="0">
              <a:lnSpc>
                <a:spcPct val="200000"/>
              </a:lnSpc>
              <a:buClr>
                <a:schemeClr val="accent1"/>
              </a:buClr>
              <a:buSzTx/>
              <a:buFont typeface="Wingdings" panose="05000000000000000000"/>
              <a:buChar char=""/>
            </a:pPr>
            <a:r>
              <a:rPr lang="zh-CN" altLang="en-US" dirty="0" smtClean="0">
                <a:latin typeface="+mn-lt"/>
                <a:ea typeface="+mn-ea"/>
              </a:rPr>
              <a:t>三、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会计等式</a:t>
            </a:r>
            <a:endParaRPr lang="zh-CN" altLang="en-US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marL="274320" indent="-274320" latinLnBrk="0">
              <a:lnSpc>
                <a:spcPct val="200000"/>
              </a:lnSpc>
              <a:buClr>
                <a:schemeClr val="accent1"/>
              </a:buClr>
              <a:buSzTx/>
              <a:buFont typeface="Wingdings" panose="05000000000000000000"/>
              <a:buChar char=""/>
            </a:pPr>
            <a:r>
              <a:rPr lang="zh-CN" altLang="en-US" dirty="0" smtClean="0">
                <a:latin typeface="+mn-lt"/>
                <a:ea typeface="+mn-ea"/>
              </a:rPr>
              <a:t>四、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会计科目</a:t>
            </a:r>
            <a:r>
              <a:rPr lang="zh-CN" altLang="en-US" dirty="0" smtClean="0">
                <a:latin typeface="+mn-lt"/>
                <a:ea typeface="+mn-ea"/>
              </a:rPr>
              <a:t>与会计账户</a:t>
            </a:r>
            <a:endParaRPr lang="zh-CN" altLang="en-US" dirty="0" smtClean="0">
              <a:latin typeface="+mn-lt"/>
              <a:ea typeface="+mn-ea"/>
            </a:endParaRPr>
          </a:p>
          <a:p>
            <a:pPr marL="274320" indent="-274320" latinLnBrk="0">
              <a:lnSpc>
                <a:spcPct val="200000"/>
              </a:lnSpc>
              <a:buClr>
                <a:schemeClr val="accent1"/>
              </a:buClr>
              <a:buSzTx/>
              <a:buFont typeface="Wingdings" panose="05000000000000000000"/>
              <a:buChar char=""/>
            </a:pPr>
            <a:r>
              <a:rPr lang="zh-CN" altLang="en-US" dirty="0" smtClean="0">
                <a:latin typeface="+mn-lt"/>
                <a:ea typeface="+mn-ea"/>
              </a:rPr>
              <a:t>五、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复式记账</a:t>
            </a:r>
            <a:endParaRPr lang="zh-CN" altLang="en-US" b="1" dirty="0" smtClean="0">
              <a:latin typeface="+mn-lt"/>
              <a:ea typeface="+mn-ea"/>
            </a:endParaRPr>
          </a:p>
        </p:txBody>
      </p:sp>
      <p:sp>
        <p:nvSpPr>
          <p:cNvPr id="8" name="五角星 7"/>
          <p:cNvSpPr/>
          <p:nvPr/>
        </p:nvSpPr>
        <p:spPr>
          <a:xfrm>
            <a:off x="2626360" y="1863090"/>
            <a:ext cx="203200" cy="1924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2626360" y="2350770"/>
            <a:ext cx="203200" cy="1924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2626360" y="3521710"/>
            <a:ext cx="203200" cy="1924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157470" y="831215"/>
            <a:ext cx="3305810" cy="34810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</a:pPr>
            <a:r>
              <a:rPr lang="en-US" altLang="zh-CN" sz="1400" dirty="0" smtClean="0">
                <a:sym typeface="+mn-ea"/>
              </a:rPr>
              <a:t>1.</a:t>
            </a:r>
            <a:r>
              <a:rPr lang="zh-CN" altLang="en-US" sz="1400" dirty="0" smtClean="0">
                <a:sym typeface="+mn-ea"/>
              </a:rPr>
              <a:t>能够根据案例或习题分析会计计量属性</a:t>
            </a:r>
            <a:endParaRPr lang="zh-CN" altLang="en-US" sz="1400" dirty="0" smtClean="0"/>
          </a:p>
          <a:p>
            <a:pPr fontAlgn="auto">
              <a:lnSpc>
                <a:spcPct val="150000"/>
              </a:lnSpc>
            </a:pPr>
            <a:r>
              <a:rPr lang="en-US" altLang="zh-CN" sz="1400" dirty="0" smtClean="0">
                <a:sym typeface="+mn-ea"/>
              </a:rPr>
              <a:t>2.</a:t>
            </a:r>
            <a:r>
              <a:rPr lang="zh-CN" altLang="en-US" sz="1400" dirty="0" smtClean="0">
                <a:sym typeface="+mn-ea"/>
              </a:rPr>
              <a:t>能够</a:t>
            </a:r>
            <a:r>
              <a:rPr lang="zh-CN" altLang="en-US" sz="1400" dirty="0" smtClean="0">
                <a:sym typeface="+mn-ea"/>
              </a:rPr>
              <a:t>根据案例，</a:t>
            </a:r>
            <a:r>
              <a:rPr lang="zh-CN" altLang="en-US" sz="1400" dirty="0" smtClean="0">
                <a:sym typeface="+mn-ea"/>
              </a:rPr>
              <a:t>使用收付实现制和权责发生制分别</a:t>
            </a:r>
            <a:r>
              <a:rPr lang="zh-CN" altLang="en-US" sz="1400" dirty="0" smtClean="0">
                <a:sym typeface="+mn-ea"/>
              </a:rPr>
              <a:t>进行收入支出的确认</a:t>
            </a:r>
            <a:endParaRPr lang="zh-CN" altLang="en-US" sz="1400" dirty="0" smtClean="0"/>
          </a:p>
          <a:p>
            <a:pPr fontAlgn="auto">
              <a:lnSpc>
                <a:spcPct val="150000"/>
              </a:lnSpc>
            </a:pPr>
            <a:r>
              <a:rPr lang="en-US" altLang="zh-CN" sz="1400" dirty="0" smtClean="0">
                <a:sym typeface="+mn-ea"/>
              </a:rPr>
              <a:t>3.</a:t>
            </a:r>
            <a:r>
              <a:rPr lang="zh-CN" altLang="en-US" sz="1400" dirty="0" smtClean="0">
                <a:sym typeface="+mn-ea"/>
              </a:rPr>
              <a:t>熟记会计要素与会计等式</a:t>
            </a:r>
            <a:endParaRPr lang="zh-CN" altLang="en-US" sz="1400" dirty="0" smtClean="0"/>
          </a:p>
          <a:p>
            <a:pPr fontAlgn="auto">
              <a:lnSpc>
                <a:spcPct val="150000"/>
              </a:lnSpc>
            </a:pPr>
            <a:r>
              <a:rPr lang="en-US" altLang="zh-CN" sz="1400" dirty="0" smtClean="0">
                <a:sym typeface="+mn-ea"/>
              </a:rPr>
              <a:t>4.</a:t>
            </a:r>
            <a:r>
              <a:rPr lang="zh-CN" altLang="en-US" sz="1400" dirty="0" smtClean="0">
                <a:sym typeface="+mn-ea"/>
              </a:rPr>
              <a:t>能够复述出常用会计科目，并确认分别属于哪种会计要素</a:t>
            </a:r>
            <a:endParaRPr lang="zh-CN" altLang="en-US" sz="1400" dirty="0" smtClean="0"/>
          </a:p>
          <a:p>
            <a:pPr fontAlgn="auto">
              <a:lnSpc>
                <a:spcPct val="150000"/>
              </a:lnSpc>
            </a:pPr>
            <a:r>
              <a:rPr lang="en-US" altLang="zh-CN" sz="1400" dirty="0" smtClean="0">
                <a:sym typeface="+mn-ea"/>
              </a:rPr>
              <a:t>5.</a:t>
            </a:r>
            <a:r>
              <a:rPr lang="zh-CN" altLang="en-US" sz="1400" dirty="0" smtClean="0">
                <a:sym typeface="+mn-ea"/>
              </a:rPr>
              <a:t>能够理解复式记账法的记账原理，并分析各类会计账户的结构</a:t>
            </a:r>
            <a:endParaRPr lang="zh-CN" altLang="en-US" sz="1400" dirty="0" smtClean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 在借贷记账法下，记账符号“贷”表示会计要素减少的是（   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资本公积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主营业务收入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应收账款 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应付职工薪酬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" name="图片 1" descr="tmpCEA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下列账户中，会计期末一般没有余额的是（  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28800" y="2089547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银行存款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828800" y="2518172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预收账款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828800" y="2946797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销售费用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828800" y="3375422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资本公积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767"/>
            <a:ext cx="385445" cy="386080"/>
          </a:xfrm>
          <a:prstGeom prst="rect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566392"/>
            <a:ext cx="385445" cy="385445"/>
          </a:xfrm>
          <a:prstGeom prst="rect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2995017"/>
            <a:ext cx="385445" cy="38608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3423642"/>
            <a:ext cx="385445" cy="385445"/>
          </a:xfrm>
          <a:prstGeom prst="rect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10"/>
            </p:custDataLst>
          </p:nvPr>
        </p:nvSpPr>
        <p:spPr>
          <a:xfrm>
            <a:off x="6686550" y="4661297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1828800" y="3804047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主营业务收入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1178560" y="3852267"/>
            <a:ext cx="385445" cy="38608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E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1828800" y="423227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本年利润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1178560" y="4280535"/>
            <a:ext cx="385445" cy="386080"/>
          </a:xfrm>
          <a:prstGeom prst="rect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5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5" name="TitleBackground"/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ColorBlock"/>
            <p:cNvSpPr/>
            <p:nvPr>
              <p:custDataLst>
                <p:tags r:id="rId17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TypeText"/>
            <p:cNvSpPr txBox="1"/>
            <p:nvPr>
              <p:custDataLst>
                <p:tags r:id="rId18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9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 descr="tmpCEA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914851" y="634922"/>
            <a:ext cx="7314297" cy="160698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</a:rPr>
              <a:t>[填空1]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</a:rPr>
              <a:t>[填空2]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</a:rPr>
              <a:t>[填空3]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</a:rPr>
              <a:t>[填空4]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</a:rPr>
              <a:t>[填空5]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</a:rPr>
              <a:t>[填空6]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</a:rPr>
              <a:t>[填空7]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zh-CN" altLang="en-US" sz="2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l">
              <a:buNone/>
            </a:pPr>
            <a:endParaRPr lang="zh-CN" altLang="en-US" sz="2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564" y="4473023"/>
            <a:ext cx="9142871" cy="365715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p>
            <a:pPr lvl="0" algn="l">
              <a:buNone/>
            </a:pPr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正常使用填空题需3.0以上版本雨课堂</a:t>
            </a:r>
            <a:endParaRPr lang="zh-CN" altLang="en-US" sz="1200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0" y="1447800"/>
            <a:ext cx="6990080" cy="3521710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-71" y="0"/>
            <a:ext cx="9142871" cy="634922"/>
            <a:chOff x="-1" y="0"/>
            <a:chExt cx="14400" cy="1000"/>
          </a:xfrm>
        </p:grpSpPr>
        <p:sp>
          <p:nvSpPr>
            <p:cNvPr id="5" name="TitleBackground"/>
            <p:cNvSpPr/>
            <p:nvPr>
              <p:custDataLst>
                <p:tags r:id="rId6"/>
              </p:custDataLst>
            </p:nvPr>
          </p:nvSpPr>
          <p:spPr>
            <a:xfrm>
              <a:off x="-1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7"/>
              </p:custDataLst>
            </p:nvPr>
          </p:nvSpPr>
          <p:spPr>
            <a:xfrm>
              <a:off x="-1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8"/>
              </p:custDataLst>
            </p:nvPr>
          </p:nvSpPr>
          <p:spPr>
            <a:xfrm>
              <a:off x="399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ipText"/>
            <p:cNvSpPr txBox="1"/>
            <p:nvPr>
              <p:custDataLst>
                <p:tags r:id="rId9"/>
              </p:custDataLst>
            </p:nvPr>
          </p:nvSpPr>
          <p:spPr>
            <a:xfrm>
              <a:off x="2247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3" name="图片 12" descr="tmpCEA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标题 26625"/>
          <p:cNvSpPr>
            <a:spLocks noGrp="1" noChangeArrowheads="1"/>
          </p:cNvSpPr>
          <p:nvPr>
            <p:ph type="title"/>
          </p:nvPr>
        </p:nvSpPr>
        <p:spPr>
          <a:xfrm>
            <a:off x="1573848" y="202883"/>
            <a:ext cx="6110287" cy="811212"/>
          </a:xfrm>
        </p:spPr>
        <p:txBody>
          <a:bodyPr anchor="b"/>
          <a:lstStyle/>
          <a:p>
            <a:pPr algn="ctr"/>
            <a:r>
              <a:rPr lang="zh-CN" altLang="en-US" sz="2700" b="1" smtClean="0"/>
              <a:t>账户对应关系和会计分录</a:t>
            </a:r>
            <a:endParaRPr lang="zh-CN" altLang="en-US" sz="2700" b="1" smtClean="0"/>
          </a:p>
        </p:txBody>
      </p:sp>
      <p:sp>
        <p:nvSpPr>
          <p:cNvPr id="34819" name="矩形 26627"/>
          <p:cNvSpPr/>
          <p:nvPr/>
        </p:nvSpPr>
        <p:spPr>
          <a:xfrm>
            <a:off x="1134110" y="1460818"/>
            <a:ext cx="6638290" cy="5886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fontAlgn="base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50" b="1" noProof="1">
                <a:solidFill>
                  <a:srgbClr val="990033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</a:t>
            </a:r>
            <a:r>
              <a:rPr lang="en-US" altLang="zh-CN" sz="135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zh-CN" altLang="en-US" sz="135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账户对应关系：运用复式记账法处理经济业务时，一笔业务所涉及到的几个账户之间存在的某种相互依存关系。</a:t>
            </a:r>
            <a:r>
              <a:rPr lang="zh-CN" altLang="en-US" sz="1350" noProof="1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 </a:t>
            </a:r>
            <a:endParaRPr lang="zh-CN" altLang="en-US" sz="1350" noProof="1">
              <a:solidFill>
                <a:srgbClr val="00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34820" name="矩形 26628"/>
          <p:cNvSpPr/>
          <p:nvPr/>
        </p:nvSpPr>
        <p:spPr>
          <a:xfrm>
            <a:off x="1485900" y="2446338"/>
            <a:ext cx="4791075" cy="298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50" b="1" noProof="1">
                <a:solidFill>
                  <a:srgbClr val="990033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 </a:t>
            </a:r>
            <a:r>
              <a:rPr lang="zh-CN" altLang="en-US" sz="135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对应账户：存在着对应关系的账户</a:t>
            </a:r>
            <a:r>
              <a:rPr lang="zh-CN" altLang="en-US" sz="1350" b="1" noProof="1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。 </a:t>
            </a:r>
            <a:endParaRPr lang="zh-CN" altLang="en-US" sz="1350" b="1" noProof="1">
              <a:solidFill>
                <a:srgbClr val="00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grpSp>
        <p:nvGrpSpPr>
          <p:cNvPr id="24581" name="组合 24580"/>
          <p:cNvGrpSpPr/>
          <p:nvPr/>
        </p:nvGrpSpPr>
        <p:grpSpPr bwMode="auto">
          <a:xfrm>
            <a:off x="1694180" y="3260408"/>
            <a:ext cx="5508625" cy="987425"/>
            <a:chOff x="0" y="420"/>
            <a:chExt cx="4626" cy="829"/>
          </a:xfrm>
        </p:grpSpPr>
        <p:sp>
          <p:nvSpPr>
            <p:cNvPr id="51205" name="矩形标注 24581"/>
            <p:cNvSpPr>
              <a:spLocks noChangeArrowheads="1"/>
            </p:cNvSpPr>
            <p:nvPr/>
          </p:nvSpPr>
          <p:spPr bwMode="auto">
            <a:xfrm>
              <a:off x="96" y="421"/>
              <a:ext cx="2125" cy="828"/>
            </a:xfrm>
            <a:prstGeom prst="wedgeRectCallout">
              <a:avLst>
                <a:gd name="adj1" fmla="val 25296"/>
                <a:gd name="adj2" fmla="val 3380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借方   </a:t>
              </a:r>
              <a:r>
                <a:rPr lang="zh-CN" altLang="en-US" sz="1500" b="1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银行存款</a:t>
              </a:r>
              <a:r>
                <a:rPr lang="zh-CN" altLang="en-US" sz="1500" b="1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  贷方</a:t>
              </a:r>
              <a:endParaRPr lang="zh-CN" altLang="en-US" sz="15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206" name="直接连接符 24582"/>
            <p:cNvSpPr>
              <a:spLocks noChangeShapeType="1"/>
            </p:cNvSpPr>
            <p:nvPr/>
          </p:nvSpPr>
          <p:spPr bwMode="auto">
            <a:xfrm flipV="1">
              <a:off x="181" y="694"/>
              <a:ext cx="2041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07" name="直接连接符 24583"/>
            <p:cNvSpPr>
              <a:spLocks noChangeShapeType="1"/>
            </p:cNvSpPr>
            <p:nvPr/>
          </p:nvSpPr>
          <p:spPr bwMode="auto">
            <a:xfrm>
              <a:off x="1224" y="694"/>
              <a:ext cx="0" cy="54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08" name="圆角矩形标注 24584"/>
            <p:cNvSpPr>
              <a:spLocks noChangeArrowheads="1"/>
            </p:cNvSpPr>
            <p:nvPr/>
          </p:nvSpPr>
          <p:spPr bwMode="auto">
            <a:xfrm>
              <a:off x="0" y="733"/>
              <a:ext cx="726" cy="227"/>
            </a:xfrm>
            <a:prstGeom prst="wedgeRoundRectCallout">
              <a:avLst>
                <a:gd name="adj1" fmla="val 7162"/>
                <a:gd name="adj2" fmla="val 40750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期初余额</a:t>
              </a:r>
              <a:endParaRPr lang="zh-CN" altLang="en-US" sz="12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209" name="圆角矩形标注 24585"/>
            <p:cNvSpPr>
              <a:spLocks noChangeArrowheads="1"/>
            </p:cNvSpPr>
            <p:nvPr/>
          </p:nvSpPr>
          <p:spPr bwMode="auto">
            <a:xfrm>
              <a:off x="576" y="738"/>
              <a:ext cx="742" cy="181"/>
            </a:xfrm>
            <a:prstGeom prst="wedgeRoundRectCallout">
              <a:avLst>
                <a:gd name="adj1" fmla="val 63074"/>
                <a:gd name="adj2" fmla="val 63810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600 000</a:t>
              </a:r>
              <a:endParaRPr lang="zh-CN" altLang="en-US" sz="12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210" name="圆角矩形标注 24586"/>
            <p:cNvSpPr>
              <a:spLocks noChangeArrowheads="1"/>
            </p:cNvSpPr>
            <p:nvPr/>
          </p:nvSpPr>
          <p:spPr bwMode="auto">
            <a:xfrm>
              <a:off x="181" y="1010"/>
              <a:ext cx="1088" cy="227"/>
            </a:xfrm>
            <a:prstGeom prst="wedgeRoundRectCallout">
              <a:avLst>
                <a:gd name="adj1" fmla="val -6708"/>
                <a:gd name="adj2" fmla="val 19602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2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211" name="矩形标注 24587"/>
            <p:cNvSpPr>
              <a:spLocks noChangeArrowheads="1"/>
            </p:cNvSpPr>
            <p:nvPr/>
          </p:nvSpPr>
          <p:spPr bwMode="auto">
            <a:xfrm>
              <a:off x="2427" y="420"/>
              <a:ext cx="2181" cy="828"/>
            </a:xfrm>
            <a:prstGeom prst="wedgeRectCallout">
              <a:avLst>
                <a:gd name="adj1" fmla="val 20472"/>
                <a:gd name="adj2" fmla="val 3380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借方   </a:t>
              </a:r>
              <a:r>
                <a:rPr lang="zh-CN" altLang="en-US" sz="1500" b="1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实收资本</a:t>
              </a:r>
              <a:r>
                <a:rPr lang="zh-CN" altLang="en-US" sz="1500" b="1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  贷方</a:t>
              </a:r>
              <a:endParaRPr lang="zh-CN" altLang="en-US" sz="15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212" name="直接连接符 24588"/>
            <p:cNvSpPr>
              <a:spLocks noChangeShapeType="1"/>
            </p:cNvSpPr>
            <p:nvPr/>
          </p:nvSpPr>
          <p:spPr bwMode="auto">
            <a:xfrm flipV="1">
              <a:off x="2449" y="693"/>
              <a:ext cx="2041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13" name="直接连接符 24589"/>
            <p:cNvSpPr>
              <a:spLocks noChangeShapeType="1"/>
            </p:cNvSpPr>
            <p:nvPr/>
          </p:nvSpPr>
          <p:spPr bwMode="auto">
            <a:xfrm>
              <a:off x="3447" y="693"/>
              <a:ext cx="0" cy="5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14" name="圆角矩形标注 24590"/>
            <p:cNvSpPr>
              <a:spLocks noChangeArrowheads="1"/>
            </p:cNvSpPr>
            <p:nvPr/>
          </p:nvSpPr>
          <p:spPr bwMode="auto">
            <a:xfrm>
              <a:off x="3356" y="726"/>
              <a:ext cx="726" cy="227"/>
            </a:xfrm>
            <a:prstGeom prst="wedgeRoundRectCallout">
              <a:avLst>
                <a:gd name="adj1" fmla="val 7162"/>
                <a:gd name="adj2" fmla="val 40750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期初余额</a:t>
              </a:r>
              <a:endParaRPr lang="zh-CN" altLang="en-US" sz="12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215" name="圆角矩形标注 24591"/>
            <p:cNvSpPr>
              <a:spLocks noChangeArrowheads="1"/>
            </p:cNvSpPr>
            <p:nvPr/>
          </p:nvSpPr>
          <p:spPr bwMode="auto">
            <a:xfrm>
              <a:off x="3900" y="738"/>
              <a:ext cx="726" cy="227"/>
            </a:xfrm>
            <a:prstGeom prst="wedgeRoundRectCallout">
              <a:avLst>
                <a:gd name="adj1" fmla="val 63361"/>
                <a:gd name="adj2" fmla="val 40750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1 000 000</a:t>
              </a:r>
              <a:endParaRPr lang="zh-CN" altLang="en-US" sz="12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216" name="圆角矩形标注 24592"/>
            <p:cNvSpPr>
              <a:spLocks noChangeArrowheads="1"/>
            </p:cNvSpPr>
            <p:nvPr/>
          </p:nvSpPr>
          <p:spPr bwMode="auto">
            <a:xfrm>
              <a:off x="3493" y="1010"/>
              <a:ext cx="1133" cy="227"/>
            </a:xfrm>
            <a:prstGeom prst="wedgeRoundRectCallout">
              <a:avLst>
                <a:gd name="adj1" fmla="val -8431"/>
                <a:gd name="adj2" fmla="val 19602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2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217" name="矩形标注 24601"/>
            <p:cNvSpPr>
              <a:spLocks noChangeArrowheads="1"/>
            </p:cNvSpPr>
            <p:nvPr/>
          </p:nvSpPr>
          <p:spPr bwMode="auto">
            <a:xfrm>
              <a:off x="252" y="998"/>
              <a:ext cx="1092" cy="227"/>
            </a:xfrm>
            <a:prstGeom prst="wedgeRectCallout">
              <a:avLst>
                <a:gd name="adj1" fmla="val -37273"/>
                <a:gd name="adj2" fmla="val -2532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（1）   800 000</a:t>
              </a:r>
              <a:endParaRPr lang="zh-CN" altLang="en-US" sz="12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218" name="矩形标注 24604"/>
            <p:cNvSpPr>
              <a:spLocks noChangeArrowheads="1"/>
            </p:cNvSpPr>
            <p:nvPr/>
          </p:nvSpPr>
          <p:spPr bwMode="auto">
            <a:xfrm>
              <a:off x="3516" y="1008"/>
              <a:ext cx="1092" cy="227"/>
            </a:xfrm>
            <a:prstGeom prst="wedgeRectCallout">
              <a:avLst>
                <a:gd name="adj1" fmla="val -37273"/>
                <a:gd name="adj2" fmla="val -2532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（1）      800 000</a:t>
              </a:r>
              <a:endParaRPr lang="zh-CN" altLang="en-US" sz="12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标题 26625"/>
          <p:cNvSpPr>
            <a:spLocks noGrp="1" noChangeArrowheads="1"/>
          </p:cNvSpPr>
          <p:nvPr>
            <p:ph type="title"/>
          </p:nvPr>
        </p:nvSpPr>
        <p:spPr>
          <a:xfrm>
            <a:off x="2005013" y="217488"/>
            <a:ext cx="6110287" cy="811212"/>
          </a:xfrm>
        </p:spPr>
        <p:txBody>
          <a:bodyPr/>
          <a:lstStyle/>
          <a:p>
            <a:r>
              <a:rPr lang="zh-CN" altLang="en-US" sz="2700" b="1" smtClean="0"/>
              <a:t>账户对应关系和会计分录</a:t>
            </a:r>
            <a:endParaRPr lang="zh-CN" altLang="en-US" sz="2700" b="1" smtClean="0"/>
          </a:p>
        </p:txBody>
      </p:sp>
      <p:sp>
        <p:nvSpPr>
          <p:cNvPr id="52226" name="文本占位符 26626"/>
          <p:cNvSpPr>
            <a:spLocks noGrp="1" noChangeArrowheads="1"/>
          </p:cNvSpPr>
          <p:nvPr>
            <p:ph idx="1"/>
          </p:nvPr>
        </p:nvSpPr>
        <p:spPr>
          <a:xfrm>
            <a:off x="850900" y="1529080"/>
            <a:ext cx="7558405" cy="914400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100" b="1" smtClean="0">
                <a:solidFill>
                  <a:srgbClr val="99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</a:t>
            </a:r>
            <a:r>
              <a:rPr lang="en-US" altLang="zh-CN" sz="2100" b="1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 </a:t>
            </a:r>
            <a:r>
              <a:rPr lang="zh-CN" altLang="en-US" sz="2100" b="1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会计分录：预先确定每笔经济业务所涉及的</a:t>
            </a:r>
            <a:r>
              <a:rPr lang="zh-CN" altLang="en-US" sz="21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账户名称，以及记入账户的方向和金额</a:t>
            </a:r>
            <a:r>
              <a:rPr lang="zh-CN" altLang="en-US" sz="2100" b="1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的一种记录。</a:t>
            </a:r>
            <a:endParaRPr lang="zh-CN" altLang="en-US" sz="2100" b="1" smtClean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2227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60" y="2912110"/>
            <a:ext cx="3065145" cy="196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27649"/>
          <p:cNvSpPr>
            <a:spLocks noGrp="1" noChangeArrowheads="1"/>
          </p:cNvSpPr>
          <p:nvPr>
            <p:ph type="title"/>
          </p:nvPr>
        </p:nvSpPr>
        <p:spPr>
          <a:xfrm>
            <a:off x="868045" y="217805"/>
            <a:ext cx="7075805" cy="572135"/>
          </a:xfrm>
        </p:spPr>
        <p:txBody>
          <a:bodyPr anchor="b"/>
          <a:lstStyle/>
          <a:p>
            <a:r>
              <a:rPr lang="zh-CN" altLang="en-US" sz="2400" b="1" smtClean="0"/>
              <a:t>编制会计分录的基本步骤</a:t>
            </a:r>
            <a:endParaRPr lang="zh-CN" altLang="en-US" sz="2400" b="1" smtClean="0"/>
          </a:p>
        </p:txBody>
      </p:sp>
      <p:sp>
        <p:nvSpPr>
          <p:cNvPr id="35842" name="文本占位符 27650"/>
          <p:cNvSpPr>
            <a:spLocks noGrp="1" noChangeArrowheads="1"/>
          </p:cNvSpPr>
          <p:nvPr>
            <p:ph idx="1"/>
          </p:nvPr>
        </p:nvSpPr>
        <p:spPr>
          <a:xfrm>
            <a:off x="867410" y="1361440"/>
            <a:ext cx="7133590" cy="344106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zh-CN" altLang="en-US" sz="16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第一，分析涉及要素            资产          所有者权益</a:t>
            </a:r>
            <a:endParaRPr lang="zh-CN" altLang="en-US" sz="1600" b="1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16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第二，确定涉及账户        银行存款        实收资本</a:t>
            </a:r>
            <a:endParaRPr lang="zh-CN" altLang="en-US" sz="1600" b="1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16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第三，分析增减变化            增加                增加</a:t>
            </a:r>
            <a:endParaRPr lang="zh-CN" altLang="en-US" sz="1600" b="1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16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第四，确定记账方向            借方                贷方</a:t>
            </a:r>
            <a:endParaRPr lang="zh-CN" altLang="en-US" sz="1600" b="1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16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第五，确定登记金额         800 000            800 000</a:t>
            </a:r>
            <a:endParaRPr lang="zh-CN" altLang="en-US" sz="1600" b="1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16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第六，写出完整分录   </a:t>
            </a:r>
            <a:endParaRPr lang="zh-CN" altLang="en-US" sz="1600" b="1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16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endParaRPr lang="zh-CN" altLang="en-US" sz="1600" b="1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16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1600" b="1" smtClean="0">
                <a:latin typeface="Times New Roman" panose="02020603050405020304" pitchFamily="18" charset="0"/>
              </a:rPr>
              <a:t>借：银行存款        800 000</a:t>
            </a:r>
            <a:endParaRPr lang="zh-CN" altLang="en-US" sz="1600" b="1" smtClean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4000"/>
              </a:spcBef>
              <a:buFontTx/>
              <a:buNone/>
            </a:pPr>
            <a:r>
              <a:rPr lang="zh-CN" altLang="en-US" sz="1600" b="1" smtClean="0">
                <a:latin typeface="Times New Roman" panose="02020603050405020304" pitchFamily="18" charset="0"/>
              </a:rPr>
              <a:t>     贷：实收资本          800 000</a:t>
            </a:r>
            <a:r>
              <a:rPr lang="zh-CN" altLang="en-US" sz="1600" b="1" smtClean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endParaRPr lang="zh-CN" altLang="en-US" sz="1600" b="1" smtClean="0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矩形 27651"/>
          <p:cNvSpPr>
            <a:spLocks noChangeArrowheads="1"/>
          </p:cNvSpPr>
          <p:nvPr/>
        </p:nvSpPr>
        <p:spPr bwMode="auto">
          <a:xfrm>
            <a:off x="553720" y="854710"/>
            <a:ext cx="74472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4-1</a:t>
            </a:r>
            <a:r>
              <a:rPr lang="zh-CN" altLang="en-US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b="1" smtClean="0">
                <a:solidFill>
                  <a:srgbClr val="000000"/>
                </a:solidFill>
                <a:ea typeface="宋体" panose="02010600030101010101" pitchFamily="2" charset="-122"/>
              </a:rPr>
              <a:t>长城酒店收到某单位投入的资本</a:t>
            </a:r>
            <a:r>
              <a:rPr lang="en-US" altLang="zh-CN" b="1" smtClean="0">
                <a:solidFill>
                  <a:srgbClr val="000000"/>
                </a:solidFill>
                <a:ea typeface="宋体" panose="02010600030101010101" pitchFamily="2" charset="-122"/>
              </a:rPr>
              <a:t>800 000</a:t>
            </a:r>
            <a:r>
              <a:rPr lang="zh-CN" altLang="en-US" b="1" smtClean="0">
                <a:solidFill>
                  <a:srgbClr val="000000"/>
                </a:solidFill>
                <a:ea typeface="宋体" panose="02010600030101010101" pitchFamily="2" charset="-122"/>
              </a:rPr>
              <a:t>元存入银行。</a:t>
            </a:r>
            <a:endParaRPr lang="zh-CN" altLang="en-US" b="1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文本框 27653"/>
          <p:cNvSpPr txBox="1">
            <a:spLocks noChangeArrowheads="1"/>
          </p:cNvSpPr>
          <p:nvPr/>
        </p:nvSpPr>
        <p:spPr bwMode="auto">
          <a:xfrm>
            <a:off x="1104900" y="1388428"/>
            <a:ext cx="2457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 b="1" smtClean="0">
                <a:solidFill>
                  <a:srgbClr val="990033"/>
                </a:solidFill>
                <a:latin typeface="Tahoma" panose="020B0604030504040204" pitchFamily="2" charset="0"/>
                <a:sym typeface="Wingdings" panose="05000000000000000000" pitchFamily="2" charset="2"/>
              </a:rPr>
              <a:t> </a:t>
            </a:r>
            <a:r>
              <a:rPr lang="zh-CN" altLang="en-US" sz="1800" b="1" smtClean="0">
                <a:solidFill>
                  <a:srgbClr val="000000"/>
                </a:solidFill>
                <a:latin typeface="Tahoma" panose="020B0604030504040204" pitchFamily="2" charset="0"/>
              </a:rPr>
              <a:t>会计分录书写要求</a:t>
            </a:r>
            <a:endParaRPr lang="zh-CN" altLang="en-US" sz="1800" b="1" smtClean="0">
              <a:solidFill>
                <a:srgbClr val="000000"/>
              </a:solidFill>
              <a:latin typeface="Tahoma" panose="020B0604030504040204" pitchFamily="2" charset="0"/>
            </a:endParaRPr>
          </a:p>
        </p:txBody>
      </p:sp>
      <p:sp>
        <p:nvSpPr>
          <p:cNvPr id="35846" name="AutoShape 7"/>
          <p:cNvSpPr/>
          <p:nvPr/>
        </p:nvSpPr>
        <p:spPr bwMode="auto">
          <a:xfrm>
            <a:off x="3562350" y="1303338"/>
            <a:ext cx="90488" cy="628650"/>
          </a:xfrm>
          <a:prstGeom prst="leftBrace">
            <a:avLst>
              <a:gd name="adj1" fmla="val 57412"/>
              <a:gd name="adj2" fmla="val 50000"/>
            </a:avLst>
          </a:prstGeom>
          <a:noFill/>
          <a:ln w="22225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7" name="矩形 27655"/>
          <p:cNvSpPr>
            <a:spLocks noChangeArrowheads="1"/>
          </p:cNvSpPr>
          <p:nvPr/>
        </p:nvSpPr>
        <p:spPr bwMode="auto">
          <a:xfrm>
            <a:off x="3886200" y="1166813"/>
            <a:ext cx="41148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借在上贷在下；借贷错开一字格</a:t>
            </a:r>
            <a:endParaRPr lang="zh-CN" altLang="en-US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金额分排两列；金额后不必写“元”                  </a:t>
            </a:r>
            <a:endParaRPr lang="zh-CN" altLang="en-US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62075" y="2328863"/>
            <a:ext cx="6434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smtClean="0">
                <a:solidFill>
                  <a:srgbClr val="000000"/>
                </a:solidFill>
              </a:rPr>
              <a:t>例题</a:t>
            </a:r>
            <a:r>
              <a:rPr lang="en-US" altLang="zh-CN" sz="1800" smtClean="0">
                <a:solidFill>
                  <a:srgbClr val="000000"/>
                </a:solidFill>
              </a:rPr>
              <a:t>1 </a:t>
            </a:r>
            <a:r>
              <a:rPr lang="zh-CN" altLang="en-US" sz="1800" b="1" smtClean="0">
                <a:solidFill>
                  <a:srgbClr val="000000"/>
                </a:solidFill>
                <a:sym typeface="宋体" panose="02010600030101010101" pitchFamily="2" charset="-122"/>
              </a:rPr>
              <a:t>长城酒店收到某单位投入的资本</a:t>
            </a:r>
            <a:r>
              <a:rPr lang="en-US" altLang="zh-CN" sz="1800" b="1" smtClean="0">
                <a:solidFill>
                  <a:srgbClr val="000000"/>
                </a:solidFill>
                <a:sym typeface="宋体" panose="02010600030101010101" pitchFamily="2" charset="-122"/>
              </a:rPr>
              <a:t>800 000</a:t>
            </a:r>
            <a:r>
              <a:rPr lang="zh-CN" altLang="en-US" sz="1800" b="1" smtClean="0">
                <a:solidFill>
                  <a:srgbClr val="000000"/>
                </a:solidFill>
                <a:sym typeface="宋体" panose="02010600030101010101" pitchFamily="2" charset="-122"/>
              </a:rPr>
              <a:t>元存入银行</a:t>
            </a:r>
            <a:r>
              <a:rPr lang="en-US" altLang="zh-CN" sz="1800" smtClean="0">
                <a:solidFill>
                  <a:srgbClr val="000000"/>
                </a:solidFill>
              </a:rPr>
              <a:t> </a:t>
            </a:r>
            <a:endParaRPr lang="en-US" altLang="zh-CN" sz="1800" smtClean="0">
              <a:solidFill>
                <a:srgbClr val="000000"/>
              </a:solidFill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522538" y="3028950"/>
            <a:ext cx="522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smtClean="0">
                <a:solidFill>
                  <a:srgbClr val="000000"/>
                </a:solidFill>
              </a:rPr>
              <a:t>借：银行存款  </a:t>
            </a:r>
            <a:r>
              <a:rPr lang="en-US" altLang="zh-CN" sz="1800" smtClean="0">
                <a:solidFill>
                  <a:srgbClr val="000000"/>
                </a:solidFill>
              </a:rPr>
              <a:t>800 000</a:t>
            </a:r>
            <a:endParaRPr lang="en-US" altLang="zh-CN" sz="1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smtClean="0">
                <a:solidFill>
                  <a:srgbClr val="000000"/>
                </a:solidFill>
              </a:rPr>
              <a:t>    贷：实收资本  </a:t>
            </a:r>
            <a:r>
              <a:rPr lang="en-US" altLang="zh-CN" sz="1800" smtClean="0">
                <a:solidFill>
                  <a:srgbClr val="000000"/>
                </a:solidFill>
              </a:rPr>
              <a:t>800 000</a:t>
            </a:r>
            <a:endParaRPr lang="en-US" altLang="zh-CN" sz="180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35845" grpId="0"/>
      <p:bldP spid="35846" grpId="0" bldLvl="0" animBg="1"/>
      <p:bldP spid="35847" grpId="0" bldLvl="0" build="allAtOnce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不属于一个完整的会计分录包含的内容是（  </a:t>
            </a:r>
            <a:r>
              <a:rPr lang="en-US" altLang="zh-CN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)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账户名称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货币单位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金额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借贷方向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 descr="tmp29D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14400" y="854710"/>
            <a:ext cx="7572375" cy="28092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ym typeface="+mn-ea"/>
              </a:rPr>
              <a:t>写出会计分录</a:t>
            </a:r>
            <a:endParaRPr lang="zh-CN" altLang="en-US" sz="2000" b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0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en-US" altLang="zh-CN" sz="20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长城酒店用银行存款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100 000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元偿还前欠某企业账款</a:t>
            </a:r>
            <a:endParaRPr lang="zh-CN" altLang="en-US" sz="2000" b="1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0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en-US" altLang="zh-CN" sz="20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长城酒店用银行存款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200 000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元购买一辆自用小汽车</a:t>
            </a:r>
            <a:endParaRPr lang="zh-CN" altLang="en-US" sz="20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0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en-US" altLang="zh-CN" sz="20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长城酒店将资本公积金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160 000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元按法定程序转增资本</a:t>
            </a:r>
            <a:endParaRPr lang="zh-CN" altLang="en-US" sz="20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0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</a:t>
            </a:r>
            <a:r>
              <a:rPr lang="en-US" altLang="zh-CN" sz="20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长城酒店签发并承兑一张面额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40 000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元、为期两个月的商业承兑汇票，用以抵付应付账款</a:t>
            </a:r>
            <a:endParaRPr lang="zh-CN" altLang="en-US" sz="2000" b="1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 lvl="0" algn="l">
              <a:buNone/>
            </a:pPr>
            <a:endParaRPr lang="zh-CN" altLang="en-US" sz="2000" b="1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0" y="4295140"/>
            <a:ext cx="9144000" cy="36576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p>
            <a:pPr lvl="0" algn="l">
              <a:buNone/>
            </a:pPr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正常使用主观题需2.0以上版本雨课堂</a:t>
            </a:r>
            <a:endParaRPr lang="zh-CN" altLang="en-US" sz="1200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主观题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10分</a:t>
              </a:r>
              <a:endParaRPr lang="en-US" altLang="zh-CN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 descr="tmp29D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矩形 26630"/>
          <p:cNvSpPr>
            <a:spLocks noChangeArrowheads="1"/>
          </p:cNvSpPr>
          <p:nvPr/>
        </p:nvSpPr>
        <p:spPr bwMode="auto">
          <a:xfrm>
            <a:off x="861695" y="1348740"/>
            <a:ext cx="7335520" cy="224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按运用账户数量</a:t>
            </a:r>
            <a:endParaRPr lang="zh-CN" altLang="en-US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简单会计分录：由两个账户组成</a:t>
            </a:r>
            <a:endParaRPr lang="zh-CN" altLang="en-US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</a:t>
            </a:r>
            <a:r>
              <a:rPr lang="en-US" altLang="zh-CN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借</a:t>
            </a:r>
            <a:r>
              <a:rPr lang="en-US" altLang="zh-CN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en-US" altLang="zh-CN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贷</a:t>
            </a:r>
            <a:r>
              <a:rPr lang="en-US" altLang="zh-CN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复合会计分录：由两个以上账户组成</a:t>
            </a:r>
            <a:endParaRPr lang="zh-CN" altLang="en-US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</a:t>
            </a:r>
            <a:r>
              <a:rPr lang="en-US" altLang="zh-CN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“</a:t>
            </a: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借</a:t>
            </a:r>
            <a:r>
              <a:rPr lang="en-US" altLang="zh-CN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多</a:t>
            </a:r>
            <a:r>
              <a:rPr lang="en-US" altLang="zh-CN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“</a:t>
            </a: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贷</a:t>
            </a:r>
            <a:r>
              <a:rPr lang="en-US" altLang="zh-CN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”  </a:t>
            </a: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多</a:t>
            </a:r>
            <a:r>
              <a:rPr lang="en-US" altLang="zh-CN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借</a:t>
            </a:r>
            <a:r>
              <a:rPr lang="en-US" altLang="zh-CN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一</a:t>
            </a:r>
            <a:r>
              <a:rPr lang="en-US" altLang="zh-CN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贷</a:t>
            </a:r>
            <a:r>
              <a:rPr lang="en-US" altLang="zh-CN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en-US" altLang="zh-CN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   </a:t>
            </a: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）</a:t>
            </a:r>
            <a:endParaRPr lang="zh-CN" altLang="en-US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</a:t>
            </a:r>
            <a:endParaRPr lang="zh-CN" altLang="en-US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23" name="矩形 26631"/>
          <p:cNvSpPr>
            <a:spLocks noChangeArrowheads="1"/>
          </p:cNvSpPr>
          <p:nvPr/>
        </p:nvSpPr>
        <p:spPr bwMode="auto">
          <a:xfrm>
            <a:off x="937260" y="555308"/>
            <a:ext cx="53721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b="1" smtClean="0">
                <a:solidFill>
                  <a:srgbClr val="990033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 </a:t>
            </a:r>
            <a:r>
              <a:rPr lang="zh-CN" altLang="en-US" sz="2100" b="1" smtClean="0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会计分录的种类</a:t>
            </a:r>
            <a:endParaRPr lang="zh-CN" altLang="en-US" sz="2100" b="1" smtClean="0">
              <a:solidFill>
                <a:srgbClr val="00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348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16385"/>
          <p:cNvSpPr>
            <a:spLocks noChangeArrowheads="1"/>
          </p:cNvSpPr>
          <p:nvPr/>
        </p:nvSpPr>
        <p:spPr bwMode="auto">
          <a:xfrm>
            <a:off x="1898968" y="452120"/>
            <a:ext cx="474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660066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第五节 复式记账</a:t>
            </a:r>
            <a:r>
              <a:rPr lang="zh-CN" altLang="en-US" sz="2400" b="1" dirty="0" smtClean="0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法</a:t>
            </a:r>
            <a:endParaRPr lang="zh-CN" altLang="en-US" sz="2400" b="1" dirty="0" smtClean="0">
              <a:solidFill>
                <a:srgbClr val="00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7410" name="矩形 16386"/>
          <p:cNvSpPr/>
          <p:nvPr/>
        </p:nvSpPr>
        <p:spPr>
          <a:xfrm>
            <a:off x="999490" y="1183482"/>
            <a:ext cx="6896100" cy="13093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5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1650" b="1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50" b="1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lang="zh-CN" altLang="en-US" sz="165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任何一项经济业务</a:t>
            </a:r>
            <a:r>
              <a:rPr lang="zh-CN" altLang="en-US" sz="1650" b="1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，都以</a:t>
            </a:r>
            <a:r>
              <a:rPr lang="zh-CN" altLang="en-US" sz="165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相等的金额</a:t>
            </a:r>
            <a:r>
              <a:rPr lang="zh-CN" altLang="en-US" sz="1650" b="1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165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两个或两个以上</a:t>
            </a:r>
            <a:r>
              <a:rPr lang="zh-CN" altLang="en-US" sz="1650" b="1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的对应账户中相互联系的进行登记，借以反映会计对象具体内容增减变化的一种记账方法。</a:t>
            </a:r>
            <a:r>
              <a:rPr lang="zh-CN" altLang="en-US" sz="1650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1650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50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增减记账法，收付记账法，</a:t>
            </a:r>
            <a:r>
              <a:rPr lang="zh-CN" altLang="en-US" sz="165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借贷记账法</a:t>
            </a:r>
            <a:endParaRPr lang="zh-CN" altLang="en-US" sz="1650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7411" name="组合 16388"/>
          <p:cNvGrpSpPr/>
          <p:nvPr/>
        </p:nvGrpSpPr>
        <p:grpSpPr bwMode="auto">
          <a:xfrm>
            <a:off x="1598613" y="2942273"/>
            <a:ext cx="5564187" cy="1727200"/>
            <a:chOff x="0" y="0"/>
            <a:chExt cx="4672" cy="1451"/>
          </a:xfrm>
        </p:grpSpPr>
        <p:sp>
          <p:nvSpPr>
            <p:cNvPr id="28676" name="矩形标注 16389"/>
            <p:cNvSpPr>
              <a:spLocks noChangeArrowheads="1"/>
            </p:cNvSpPr>
            <p:nvPr/>
          </p:nvSpPr>
          <p:spPr bwMode="auto">
            <a:xfrm>
              <a:off x="0" y="0"/>
              <a:ext cx="4672" cy="1451"/>
            </a:xfrm>
            <a:prstGeom prst="wedgeRectCallout">
              <a:avLst>
                <a:gd name="adj1" fmla="val -3380"/>
                <a:gd name="adj2" fmla="val 3800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677" name="矩形标注 16390"/>
            <p:cNvSpPr>
              <a:spLocks noChangeArrowheads="1"/>
            </p:cNvSpPr>
            <p:nvPr/>
          </p:nvSpPr>
          <p:spPr bwMode="auto">
            <a:xfrm>
              <a:off x="2374" y="137"/>
              <a:ext cx="2062" cy="591"/>
            </a:xfrm>
            <a:prstGeom prst="wedgeRectCallout">
              <a:avLst>
                <a:gd name="adj1" fmla="val 25704"/>
                <a:gd name="adj2" fmla="val 24449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借方    原材料    贷方</a:t>
              </a:r>
              <a:endParaRPr lang="zh-CN" altLang="en-US" sz="15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78" name="直接连接符 16391"/>
            <p:cNvSpPr>
              <a:spLocks noChangeShapeType="1"/>
            </p:cNvSpPr>
            <p:nvPr/>
          </p:nvSpPr>
          <p:spPr bwMode="auto">
            <a:xfrm flipV="1">
              <a:off x="2395" y="410"/>
              <a:ext cx="2041" cy="0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679" name="直接连接符 16392"/>
            <p:cNvSpPr>
              <a:spLocks noChangeShapeType="1"/>
            </p:cNvSpPr>
            <p:nvPr/>
          </p:nvSpPr>
          <p:spPr bwMode="auto">
            <a:xfrm flipH="1">
              <a:off x="3438" y="421"/>
              <a:ext cx="0" cy="30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680" name="矩形标注 16393"/>
            <p:cNvSpPr>
              <a:spLocks noChangeArrowheads="1"/>
            </p:cNvSpPr>
            <p:nvPr/>
          </p:nvSpPr>
          <p:spPr bwMode="auto">
            <a:xfrm>
              <a:off x="2373" y="768"/>
              <a:ext cx="2062" cy="592"/>
            </a:xfrm>
            <a:prstGeom prst="wedgeRectCallout">
              <a:avLst>
                <a:gd name="adj1" fmla="val 24537"/>
                <a:gd name="adj2" fmla="val 24574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借方   应付账款   贷方</a:t>
              </a:r>
              <a:endParaRPr lang="zh-CN" altLang="en-US" sz="15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81" name="直接连接符 16394"/>
            <p:cNvSpPr>
              <a:spLocks noChangeShapeType="1"/>
            </p:cNvSpPr>
            <p:nvPr/>
          </p:nvSpPr>
          <p:spPr bwMode="auto">
            <a:xfrm flipV="1">
              <a:off x="2395" y="1041"/>
              <a:ext cx="2041" cy="0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682" name="直接连接符 16395"/>
            <p:cNvSpPr>
              <a:spLocks noChangeShapeType="1"/>
            </p:cNvSpPr>
            <p:nvPr/>
          </p:nvSpPr>
          <p:spPr bwMode="auto">
            <a:xfrm>
              <a:off x="3438" y="1041"/>
              <a:ext cx="0" cy="31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683" name="圆角矩形标注 16396"/>
            <p:cNvSpPr>
              <a:spLocks noChangeArrowheads="1"/>
            </p:cNvSpPr>
            <p:nvPr/>
          </p:nvSpPr>
          <p:spPr bwMode="auto">
            <a:xfrm>
              <a:off x="127" y="240"/>
              <a:ext cx="1265" cy="939"/>
            </a:xfrm>
            <a:prstGeom prst="wedgeRoundRectCallout">
              <a:avLst>
                <a:gd name="adj1" fmla="val 23361"/>
                <a:gd name="adj2" fmla="val 19968"/>
                <a:gd name="adj3" fmla="val 16667"/>
              </a:avLst>
            </a:prstGeom>
            <a:solidFill>
              <a:srgbClr val="FFCCFF"/>
            </a:solidFill>
            <a:ln w="31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smtClean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【</a:t>
              </a:r>
              <a:r>
                <a:rPr lang="zh-CN" altLang="en-US" sz="1500" b="1" smtClean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例</a:t>
              </a:r>
              <a:r>
                <a:rPr lang="zh-CN" altLang="en-US" sz="1500" smtClean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】</a:t>
              </a:r>
              <a:r>
                <a:rPr lang="zh-CN" altLang="en-US" sz="15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 购买材料</a:t>
              </a:r>
              <a:r>
                <a:rPr lang="en-US" altLang="zh-CN" sz="15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3 500</a:t>
              </a:r>
              <a:r>
                <a:rPr lang="zh-CN" altLang="en-US" sz="15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元，货已收到，款尚未支付</a:t>
              </a:r>
              <a:endParaRPr lang="zh-CN" altLang="en-US" sz="15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684" name="任意多边形 16397"/>
            <p:cNvSpPr>
              <a:spLocks noChangeArrowheads="1"/>
            </p:cNvSpPr>
            <p:nvPr/>
          </p:nvSpPr>
          <p:spPr bwMode="auto">
            <a:xfrm>
              <a:off x="1442" y="1008"/>
              <a:ext cx="862" cy="69"/>
            </a:xfrm>
            <a:custGeom>
              <a:avLst/>
              <a:gdLst>
                <a:gd name="T0" fmla="*/ 16200 w 21600"/>
                <a:gd name="T1" fmla="*/ 0 h 21600"/>
                <a:gd name="T2" fmla="*/ 16200 w 21600"/>
                <a:gd name="T3" fmla="*/ 5400 h 21600"/>
                <a:gd name="T4" fmla="*/ 3375 w 21600"/>
                <a:gd name="T5" fmla="*/ 5400 h 21600"/>
                <a:gd name="T6" fmla="*/ 3375 w 21600"/>
                <a:gd name="T7" fmla="*/ 16200 h 21600"/>
                <a:gd name="T8" fmla="*/ 16200 w 21600"/>
                <a:gd name="T9" fmla="*/ 16200 h 21600"/>
                <a:gd name="T10" fmla="*/ 16200 w 21600"/>
                <a:gd name="T11" fmla="*/ 21600 h 21600"/>
                <a:gd name="T12" fmla="*/ 21600 w 21600"/>
                <a:gd name="T13" fmla="*/ 10800 h 21600"/>
                <a:gd name="T14" fmla="*/ 1350 w 21600"/>
                <a:gd name="T15" fmla="*/ 5400 h 21600"/>
                <a:gd name="T16" fmla="*/ 1350 w 21600"/>
                <a:gd name="T17" fmla="*/ 16200 h 21600"/>
                <a:gd name="T18" fmla="*/ 2700 w 21600"/>
                <a:gd name="T19" fmla="*/ 16200 h 21600"/>
                <a:gd name="T20" fmla="*/ 2700 w 21600"/>
                <a:gd name="T21" fmla="*/ 5400 h 21600"/>
                <a:gd name="T22" fmla="*/ 0 w 21600"/>
                <a:gd name="T23" fmla="*/ 5400 h 21600"/>
                <a:gd name="T24" fmla="*/ 0 w 21600"/>
                <a:gd name="T25" fmla="*/ 16200 h 21600"/>
                <a:gd name="T26" fmla="*/ 675 w 21600"/>
                <a:gd name="T27" fmla="*/ 16200 h 21600"/>
                <a:gd name="T28" fmla="*/ 675 w 21600"/>
                <a:gd name="T29" fmla="*/ 5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CCFF"/>
            </a:solidFill>
            <a:ln w="31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685" name="圆角矩形标注 16398"/>
            <p:cNvSpPr>
              <a:spLocks noChangeArrowheads="1"/>
            </p:cNvSpPr>
            <p:nvPr/>
          </p:nvSpPr>
          <p:spPr bwMode="auto">
            <a:xfrm>
              <a:off x="1536" y="432"/>
              <a:ext cx="590" cy="590"/>
            </a:xfrm>
            <a:prstGeom prst="wedgeRoundRectCallout">
              <a:avLst>
                <a:gd name="adj1" fmla="val 20338"/>
                <a:gd name="adj2" fmla="val 19153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复式记账</a:t>
              </a:r>
              <a:endParaRPr lang="zh-CN" altLang="en-US" sz="16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686" name="圆角矩形标注 16399"/>
            <p:cNvSpPr>
              <a:spLocks noChangeArrowheads="1"/>
            </p:cNvSpPr>
            <p:nvPr/>
          </p:nvSpPr>
          <p:spPr bwMode="auto">
            <a:xfrm>
              <a:off x="2485" y="411"/>
              <a:ext cx="590" cy="272"/>
            </a:xfrm>
            <a:prstGeom prst="wedgeRoundRectCallout">
              <a:avLst>
                <a:gd name="adj1" fmla="val 20338"/>
                <a:gd name="adj2" fmla="val 25000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687" name="圆角矩形标注 16400"/>
            <p:cNvSpPr>
              <a:spLocks noChangeArrowheads="1"/>
            </p:cNvSpPr>
            <p:nvPr/>
          </p:nvSpPr>
          <p:spPr bwMode="auto">
            <a:xfrm>
              <a:off x="3826" y="1064"/>
              <a:ext cx="590" cy="272"/>
            </a:xfrm>
            <a:prstGeom prst="wedgeRoundRectCallout">
              <a:avLst>
                <a:gd name="adj1" fmla="val 20338"/>
                <a:gd name="adj2" fmla="val 25000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5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3 500</a:t>
              </a:r>
              <a:endParaRPr lang="en-US" altLang="zh-CN" sz="15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688" name="圆角矩形标注 16401"/>
            <p:cNvSpPr>
              <a:spLocks noChangeArrowheads="1"/>
            </p:cNvSpPr>
            <p:nvPr/>
          </p:nvSpPr>
          <p:spPr bwMode="auto">
            <a:xfrm>
              <a:off x="2304" y="432"/>
              <a:ext cx="726" cy="272"/>
            </a:xfrm>
            <a:prstGeom prst="wedgeRoundRectCallout">
              <a:avLst>
                <a:gd name="adj1" fmla="val 7162"/>
                <a:gd name="adj2" fmla="val 25000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5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3 500</a:t>
              </a:r>
              <a:endParaRPr lang="en-US" altLang="zh-CN" sz="15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689" name="任意多边形 16402"/>
            <p:cNvSpPr>
              <a:spLocks noChangeArrowheads="1"/>
            </p:cNvSpPr>
            <p:nvPr/>
          </p:nvSpPr>
          <p:spPr bwMode="auto">
            <a:xfrm>
              <a:off x="1440" y="384"/>
              <a:ext cx="862" cy="69"/>
            </a:xfrm>
            <a:custGeom>
              <a:avLst/>
              <a:gdLst>
                <a:gd name="T0" fmla="*/ 16200 w 21600"/>
                <a:gd name="T1" fmla="*/ 0 h 21600"/>
                <a:gd name="T2" fmla="*/ 16200 w 21600"/>
                <a:gd name="T3" fmla="*/ 5400 h 21600"/>
                <a:gd name="T4" fmla="*/ 3375 w 21600"/>
                <a:gd name="T5" fmla="*/ 5400 h 21600"/>
                <a:gd name="T6" fmla="*/ 3375 w 21600"/>
                <a:gd name="T7" fmla="*/ 16200 h 21600"/>
                <a:gd name="T8" fmla="*/ 16200 w 21600"/>
                <a:gd name="T9" fmla="*/ 16200 h 21600"/>
                <a:gd name="T10" fmla="*/ 16200 w 21600"/>
                <a:gd name="T11" fmla="*/ 21600 h 21600"/>
                <a:gd name="T12" fmla="*/ 21600 w 21600"/>
                <a:gd name="T13" fmla="*/ 10800 h 21600"/>
                <a:gd name="T14" fmla="*/ 1350 w 21600"/>
                <a:gd name="T15" fmla="*/ 5400 h 21600"/>
                <a:gd name="T16" fmla="*/ 1350 w 21600"/>
                <a:gd name="T17" fmla="*/ 16200 h 21600"/>
                <a:gd name="T18" fmla="*/ 2700 w 21600"/>
                <a:gd name="T19" fmla="*/ 16200 h 21600"/>
                <a:gd name="T20" fmla="*/ 2700 w 21600"/>
                <a:gd name="T21" fmla="*/ 5400 h 21600"/>
                <a:gd name="T22" fmla="*/ 0 w 21600"/>
                <a:gd name="T23" fmla="*/ 5400 h 21600"/>
                <a:gd name="T24" fmla="*/ 0 w 21600"/>
                <a:gd name="T25" fmla="*/ 16200 h 21600"/>
                <a:gd name="T26" fmla="*/ 675 w 21600"/>
                <a:gd name="T27" fmla="*/ 16200 h 21600"/>
                <a:gd name="T28" fmla="*/ 675 w 21600"/>
                <a:gd name="T29" fmla="*/ 5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CCFF"/>
            </a:solidFill>
            <a:ln w="31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" name="圆角矩形标注 1"/>
          <p:cNvSpPr/>
          <p:nvPr/>
        </p:nvSpPr>
        <p:spPr>
          <a:xfrm>
            <a:off x="5260975" y="2024380"/>
            <a:ext cx="2664460" cy="720090"/>
          </a:xfrm>
          <a:prstGeom prst="wedgeRoundRectCallout">
            <a:avLst>
              <a:gd name="adj1" fmla="val -71615"/>
              <a:gd name="adj2" fmla="val -705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  <a:sym typeface="+mn-ea"/>
              </a:rPr>
              <a:t>世界各国通用。中国境内所有企业都应用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10515" y="671195"/>
            <a:ext cx="6599555" cy="34417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3600" b="0">
                <a:solidFill>
                  <a:schemeClr val="tx1"/>
                </a:solidFill>
              </a:rPr>
              <a:t>例题</a:t>
            </a:r>
            <a:endParaRPr lang="zh-CN" altLang="en-US" sz="3600" b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70205" y="1478280"/>
            <a:ext cx="8491220" cy="1893570"/>
          </a:xfrm>
          <a:prstGeom prst="rect">
            <a:avLst/>
          </a:prstGeom>
        </p:spPr>
        <p:txBody>
          <a:bodyPr vert="horz" lIns="68580" tIns="34290" rIns="68580" bIns="34290" rtlCol="0">
            <a:normAutofit fontScale="9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 algn="l">
              <a:lnSpc>
                <a:spcPct val="120000"/>
              </a:lnSpc>
              <a:buClr>
                <a:schemeClr val="folHlink"/>
              </a:buClr>
              <a:buFont typeface="Wingdings" panose="05000000000000000000" pitchFamily="2" charset="2"/>
              <a:buChar char="n"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例题</a:t>
            </a:r>
            <a:r>
              <a:rPr lang="en-US" altLang="zh-CN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：长城酒店购进原材料</a:t>
            </a:r>
            <a:r>
              <a:rPr lang="en-US" altLang="zh-CN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30 000</a:t>
            </a: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元，其中</a:t>
            </a:r>
            <a:r>
              <a:rPr lang="en-US" altLang="zh-CN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20 000</a:t>
            </a: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元货款已用银行存款付讫，其余</a:t>
            </a:r>
            <a:r>
              <a:rPr lang="en-US" altLang="zh-CN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10 000</a:t>
            </a: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元货款尚未支付（暂不考虑增值税）</a:t>
            </a:r>
            <a:endParaRPr lang="zh-CN" alt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>
              <a:lnSpc>
                <a:spcPct val="120000"/>
              </a:lnSpc>
              <a:buClr>
                <a:schemeClr val="folHlink"/>
              </a:buClr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>
              <a:lnSpc>
                <a:spcPct val="120000"/>
              </a:lnSpc>
              <a:buClr>
                <a:schemeClr val="folHlink"/>
              </a:buClr>
              <a:buFont typeface="Wingdings" panose="05000000000000000000" pitchFamily="2" charset="2"/>
              <a:buChar char="n"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借：原材料   </a:t>
            </a:r>
            <a:r>
              <a:rPr lang="en-US" altLang="zh-CN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30 000</a:t>
            </a:r>
            <a:endParaRPr lang="en-US" altLang="zh-CN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>
              <a:lnSpc>
                <a:spcPct val="120000"/>
              </a:lnSpc>
              <a:buClr>
                <a:schemeClr val="folHlink"/>
              </a:buClr>
              <a:buFont typeface="Wingdings" panose="05000000000000000000" pitchFamily="2" charset="2"/>
              <a:buChar char="n"/>
            </a:pPr>
            <a:r>
              <a:rPr lang="en-US" altLang="zh-CN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贷：银行存款   </a:t>
            </a:r>
            <a:r>
              <a:rPr lang="en-US" altLang="zh-CN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20 000</a:t>
            </a:r>
            <a:endParaRPr lang="en-US" altLang="zh-CN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>
              <a:lnSpc>
                <a:spcPct val="120000"/>
              </a:lnSpc>
              <a:buClr>
                <a:schemeClr val="folHlink"/>
              </a:buClr>
              <a:buFont typeface="Wingdings" panose="05000000000000000000" pitchFamily="2" charset="2"/>
              <a:buChar char="n"/>
            </a:pPr>
            <a:r>
              <a:rPr lang="en-US" altLang="zh-CN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应付账款  </a:t>
            </a:r>
            <a:r>
              <a:rPr lang="en-US" altLang="zh-CN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10 000</a:t>
            </a:r>
            <a:endParaRPr lang="en-US" altLang="zh-CN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>
              <a:lnSpc>
                <a:spcPct val="120000"/>
              </a:lnSpc>
              <a:buClr>
                <a:schemeClr val="folHlink"/>
              </a:buClr>
              <a:buFont typeface="Wingdings" panose="05000000000000000000" pitchFamily="2" charset="2"/>
              <a:buChar char="n"/>
            </a:pPr>
            <a:endParaRPr lang="en-US" altLang="zh-CN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>
              <a:lnSpc>
                <a:spcPct val="120000"/>
              </a:lnSpc>
              <a:buClr>
                <a:schemeClr val="folHlink"/>
              </a:buClr>
              <a:buFont typeface="Wingdings" panose="05000000000000000000" pitchFamily="2" charset="2"/>
              <a:buChar char="n"/>
            </a:pPr>
            <a:endParaRPr lang="en-US" altLang="zh-CN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>
              <a:lnSpc>
                <a:spcPct val="120000"/>
              </a:lnSpc>
              <a:buClr>
                <a:schemeClr val="folHlink"/>
              </a:buClr>
              <a:buFont typeface="Wingdings" panose="05000000000000000000" pitchFamily="2" charset="2"/>
              <a:buChar char="n"/>
            </a:pPr>
            <a:endParaRPr lang="en-US" altLang="zh-CN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235426" y="1176973"/>
            <a:ext cx="8491060" cy="476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复合会计分录是指（  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一借一贷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多借多贷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一借多贷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多借一贷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rect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 descr="tmp29D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42670" y="1093470"/>
            <a:ext cx="7315200" cy="24968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marL="342900" indent="-342900" algn="l">
              <a:lnSpc>
                <a:spcPct val="120000"/>
              </a:lnSpc>
              <a:buClr>
                <a:schemeClr val="folHlink"/>
              </a:buClr>
              <a:buFont typeface="Wingdings" panose="05000000000000000000" pitchFamily="2" charset="2"/>
              <a:buChar char="n"/>
            </a:pPr>
            <a:endParaRPr 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342900" indent="-342900" algn="l">
              <a:lnSpc>
                <a:spcPct val="120000"/>
              </a:lnSpc>
              <a:buClr>
                <a:schemeClr val="folHlink"/>
              </a:buClr>
              <a:buFont typeface="Wingdings" panose="05000000000000000000" pitchFamily="2" charset="2"/>
              <a:buChar char="n"/>
            </a:pPr>
            <a:r>
              <a:rPr lang="zh-CN" altLang="en-US" sz="2000">
                <a:sym typeface="+mn-ea"/>
              </a:rPr>
              <a:t>写出会计分录</a:t>
            </a:r>
            <a:endParaRPr lang="zh-CN" altLang="en-US" sz="2000" b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20000"/>
              </a:lnSpc>
              <a:buClr>
                <a:schemeClr val="folHlink"/>
              </a:buClr>
              <a:buFont typeface="Wingdings" panose="05000000000000000000" pitchFamily="2" charset="2"/>
              <a:buChar char="n"/>
            </a:pPr>
            <a:r>
              <a:rPr 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长城酒店以银行存款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60 000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元，偿还银行短期借款   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40 000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元和前欠某单位的货款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20 000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元</a:t>
            </a:r>
            <a:endParaRPr lang="zh-CN" altLang="en-US" sz="2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lnSpc>
                <a:spcPct val="120000"/>
              </a:lnSpc>
              <a:buClr>
                <a:schemeClr val="folHlink"/>
              </a:buClr>
              <a:buFont typeface="Wingdings" panose="05000000000000000000" pitchFamily="2" charset="2"/>
              <a:buChar char="n"/>
            </a:pPr>
            <a:r>
              <a:rPr 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长城酒店购买价值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9000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元的原材料一批，暂未付款；购买办公电脑两台，价值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6000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元，刷卡支付；并预付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1000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元现金订购下个月的办公用品。</a:t>
            </a:r>
            <a:endParaRPr lang="zh-CN" altLang="en-US" sz="2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algn="l">
              <a:buNone/>
            </a:pPr>
            <a:endParaRPr lang="zh-CN" altLang="en-US" sz="2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4295140"/>
            <a:ext cx="9144000" cy="36576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p>
            <a:pPr lvl="0" algn="l">
              <a:buNone/>
            </a:pPr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正常使用主观题需2.0以上版本雨课堂</a:t>
            </a:r>
            <a:endParaRPr lang="zh-CN" altLang="en-US" sz="1200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5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6" name="ColorBlock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7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主观题</a:t>
              </a:r>
              <a:endPara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212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10分</a:t>
              </a:r>
              <a:endParaRPr lang="en-US" altLang="zh-CN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" name="图片 1" descr="tmp29D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标题 28673"/>
          <p:cNvSpPr>
            <a:spLocks noGrp="1"/>
          </p:cNvSpPr>
          <p:nvPr>
            <p:ph type="title"/>
          </p:nvPr>
        </p:nvSpPr>
        <p:spPr>
          <a:xfrm>
            <a:off x="2006204" y="228600"/>
            <a:ext cx="5844778" cy="810816"/>
          </a:xfrm>
        </p:spPr>
        <p:txBody>
          <a:bodyPr anchor="b"/>
          <a:p>
            <a:r>
              <a:rPr lang="zh-CN" altLang="en-US" sz="2700" b="1" dirty="0"/>
              <a:t>借贷记账法的试算平衡</a:t>
            </a:r>
            <a:endParaRPr lang="zh-CN" altLang="en-US" sz="2700" b="1" dirty="0"/>
          </a:p>
        </p:txBody>
      </p:sp>
      <p:sp>
        <p:nvSpPr>
          <p:cNvPr id="45058" name="文本占位符 28674"/>
          <p:cNvSpPr>
            <a:spLocks noGrp="1"/>
          </p:cNvSpPr>
          <p:nvPr>
            <p:ph idx="1"/>
          </p:nvPr>
        </p:nvSpPr>
        <p:spPr>
          <a:xfrm>
            <a:off x="485140" y="1135380"/>
            <a:ext cx="8314690" cy="1741170"/>
          </a:xfrm>
        </p:spPr>
        <p:txBody>
          <a:bodyPr anchor="t"/>
          <a:p>
            <a:pPr marL="0" indent="0">
              <a:buNone/>
            </a:pPr>
            <a:r>
              <a:rPr lang="en-US" altLang="zh-CN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 </a:t>
            </a:r>
            <a:r>
              <a:rPr lang="zh-CN" altLang="en-US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含义</a:t>
            </a:r>
            <a:endParaRPr lang="zh-CN" altLang="en-US" b="1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0000"/>
              </a:lnSpc>
              <a:spcAft>
                <a:spcPct val="20000"/>
              </a:spcAft>
              <a:buNone/>
            </a:pPr>
            <a:r>
              <a:rPr lang="zh-CN" altLang="en-US" sz="21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10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根据会计等式的平衡原理，按照记账规则的要求，通过汇总计算和比较，来检查账户记录的正确性、完整性。</a:t>
            </a:r>
            <a:endParaRPr lang="zh-CN" altLang="en-US" sz="210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 </a:t>
            </a:r>
            <a:r>
              <a:rPr lang="zh-CN" altLang="en-US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试算平衡的基本方法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5059" name="AutoShape 7"/>
          <p:cNvSpPr/>
          <p:nvPr/>
        </p:nvSpPr>
        <p:spPr>
          <a:xfrm>
            <a:off x="1501140" y="3207068"/>
            <a:ext cx="114300" cy="1028700"/>
          </a:xfrm>
          <a:prstGeom prst="leftBrace">
            <a:avLst>
              <a:gd name="adj1" fmla="val 75000"/>
              <a:gd name="adj2" fmla="val 50000"/>
            </a:avLst>
          </a:prstGeom>
          <a:noFill/>
          <a:ln w="2222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135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060" name="矩形 28676"/>
          <p:cNvSpPr/>
          <p:nvPr/>
        </p:nvSpPr>
        <p:spPr>
          <a:xfrm>
            <a:off x="1702435" y="3092768"/>
            <a:ext cx="4743450" cy="12579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10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发生额平衡法</a:t>
            </a:r>
            <a:endParaRPr lang="zh-CN" altLang="en-US" sz="2100" b="1">
              <a:solidFill>
                <a:schemeClr val="tx2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35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             </a:t>
            </a:r>
            <a:r>
              <a:rPr lang="en-US" altLang="zh-CN" sz="135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135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总分类账户发生额试算平衡表</a:t>
            </a:r>
            <a:r>
              <a:rPr lang="zh-CN" altLang="en-US" sz="1350">
                <a:latin typeface="Tahoma" panose="020B0604030504040204" pitchFamily="2" charset="0"/>
                <a:ea typeface="宋体" panose="02010600030101010101" pitchFamily="2" charset="-122"/>
              </a:rPr>
              <a:t> </a:t>
            </a:r>
            <a:endParaRPr lang="zh-CN" altLang="en-US" sz="1350">
              <a:solidFill>
                <a:schemeClr val="tx2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10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余额平衡法</a:t>
            </a:r>
            <a:endParaRPr lang="zh-CN" altLang="en-US" sz="2100" b="1">
              <a:solidFill>
                <a:schemeClr val="tx2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35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             </a:t>
            </a:r>
            <a:r>
              <a:rPr lang="en-US" altLang="zh-CN" sz="135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135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总分类账户余额试算平衡表</a:t>
            </a:r>
            <a:r>
              <a:rPr lang="zh-CN" altLang="en-US" sz="1350">
                <a:latin typeface="Tahoma" panose="020B0604030504040204" pitchFamily="2" charset="0"/>
                <a:ea typeface="宋体" panose="02010600030101010101" pitchFamily="2" charset="-122"/>
              </a:rPr>
              <a:t> </a:t>
            </a:r>
            <a:endParaRPr lang="zh-CN" altLang="en-US" sz="135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45061" name="AutoShape 7"/>
          <p:cNvSpPr/>
          <p:nvPr/>
        </p:nvSpPr>
        <p:spPr>
          <a:xfrm rot="10800000">
            <a:off x="5810885" y="3422968"/>
            <a:ext cx="114300" cy="857250"/>
          </a:xfrm>
          <a:prstGeom prst="leftBrace">
            <a:avLst>
              <a:gd name="adj1" fmla="val 62500"/>
              <a:gd name="adj2" fmla="val 50000"/>
            </a:avLst>
          </a:prstGeom>
          <a:noFill/>
          <a:ln w="2222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endParaRPr lang="zh-CN" altLang="en-US" sz="135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062" name="矩形 28678"/>
          <p:cNvSpPr/>
          <p:nvPr/>
        </p:nvSpPr>
        <p:spPr>
          <a:xfrm>
            <a:off x="6144260" y="3598228"/>
            <a:ext cx="1849120" cy="5067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ctr">
            <a:spAutoFit/>
          </a:bodyPr>
          <a:p>
            <a:pPr algn="ctr"/>
            <a:r>
              <a:rPr lang="zh-CN" altLang="en-US" sz="135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1" action="ppaction://hlinkfile"/>
              </a:rPr>
              <a:t>总分类账户发生额及余额试算平衡表</a:t>
            </a:r>
            <a:r>
              <a:rPr lang="zh-CN" altLang="en-US" sz="135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135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5059" grpId="0" animBg="1"/>
      <p:bldP spid="45061" grpId="0" animBg="1"/>
      <p:bldP spid="450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标题 29697"/>
          <p:cNvSpPr>
            <a:spLocks noGrp="1"/>
          </p:cNvSpPr>
          <p:nvPr>
            <p:ph type="title"/>
          </p:nvPr>
        </p:nvSpPr>
        <p:spPr>
          <a:xfrm>
            <a:off x="1885950" y="217885"/>
            <a:ext cx="5844779" cy="810815"/>
          </a:xfrm>
        </p:spPr>
        <p:txBody>
          <a:bodyPr anchor="b"/>
          <a:p>
            <a:r>
              <a:rPr lang="zh-CN" altLang="en-US" sz="2400" b="1"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</a:rPr>
              <a:t>）发生额平衡法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46082" name="文本占位符 29698"/>
          <p:cNvSpPr>
            <a:spLocks noGrp="1"/>
          </p:cNvSpPr>
          <p:nvPr>
            <p:ph idx="1"/>
          </p:nvPr>
        </p:nvSpPr>
        <p:spPr>
          <a:xfrm>
            <a:off x="875665" y="1200150"/>
            <a:ext cx="7178675" cy="857250"/>
          </a:xfrm>
        </p:spPr>
        <p:txBody>
          <a:bodyPr anchor="t"/>
          <a:p>
            <a:pPr marL="0" indent="0">
              <a:lnSpc>
                <a:spcPct val="115000"/>
              </a:lnSpc>
              <a:buNone/>
            </a:pPr>
            <a:r>
              <a:rPr lang="en-US" altLang="zh-CN" sz="21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1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将一定时期会计等式等号两边账户的发生额，增、减交叉相加之和进行核对相等。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46083" name="组合 29699"/>
          <p:cNvGrpSpPr/>
          <p:nvPr/>
        </p:nvGrpSpPr>
        <p:grpSpPr>
          <a:xfrm>
            <a:off x="1714500" y="2400300"/>
            <a:ext cx="5724525" cy="1543050"/>
            <a:chOff x="0" y="0"/>
            <a:chExt cx="4808" cy="1296"/>
          </a:xfrm>
        </p:grpSpPr>
        <p:grpSp>
          <p:nvGrpSpPr>
            <p:cNvPr id="46084" name="组合 29700"/>
            <p:cNvGrpSpPr/>
            <p:nvPr/>
          </p:nvGrpSpPr>
          <p:grpSpPr>
            <a:xfrm>
              <a:off x="0" y="0"/>
              <a:ext cx="4808" cy="454"/>
              <a:chOff x="0" y="0"/>
              <a:chExt cx="4808" cy="454"/>
            </a:xfrm>
          </p:grpSpPr>
          <p:sp>
            <p:nvSpPr>
              <p:cNvPr id="46085" name="矩形标注 29701"/>
              <p:cNvSpPr/>
              <p:nvPr/>
            </p:nvSpPr>
            <p:spPr>
              <a:xfrm>
                <a:off x="0" y="0"/>
                <a:ext cx="998" cy="454"/>
              </a:xfrm>
              <a:prstGeom prst="wedgeRectCallout">
                <a:avLst>
                  <a:gd name="adj1" fmla="val -3606"/>
                  <a:gd name="adj2" fmla="val 47356"/>
                </a:avLst>
              </a:prstGeom>
              <a:solidFill>
                <a:srgbClr val="CCFFFF"/>
              </a:solidFill>
              <a:ln w="31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pPr algn="ctr"/>
                <a:r>
                  <a:rPr lang="zh-CN" altLang="en-US" sz="1500" b="1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资产账户</a:t>
                </a:r>
                <a:endPara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algn="ctr"/>
                <a:r>
                  <a:rPr lang="zh-CN" altLang="en-US" sz="1500" b="1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增加额合计</a:t>
                </a:r>
                <a:endPara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086" name="矩形标注 29702"/>
              <p:cNvSpPr/>
              <p:nvPr/>
            </p:nvSpPr>
            <p:spPr>
              <a:xfrm>
                <a:off x="1270" y="0"/>
                <a:ext cx="998" cy="454"/>
              </a:xfrm>
              <a:prstGeom prst="wedgeRectCallout">
                <a:avLst>
                  <a:gd name="adj1" fmla="val -3606"/>
                  <a:gd name="adj2" fmla="val 47356"/>
                </a:avLst>
              </a:prstGeom>
              <a:solidFill>
                <a:srgbClr val="CCFFFF"/>
              </a:solidFill>
              <a:ln w="31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pPr algn="ctr"/>
                <a:r>
                  <a:rPr lang="zh-CN" altLang="en-US" sz="1500" b="1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权益账户</a:t>
                </a:r>
                <a:endPara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algn="ctr"/>
                <a:r>
                  <a:rPr lang="zh-CN" altLang="en-US" sz="1500" b="1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减少额合计</a:t>
                </a:r>
                <a:endPara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087" name="矩形标注 29703"/>
              <p:cNvSpPr/>
              <p:nvPr/>
            </p:nvSpPr>
            <p:spPr>
              <a:xfrm>
                <a:off x="3810" y="0"/>
                <a:ext cx="998" cy="454"/>
              </a:xfrm>
              <a:prstGeom prst="wedgeRectCallout">
                <a:avLst>
                  <a:gd name="adj1" fmla="val -3606"/>
                  <a:gd name="adj2" fmla="val 47356"/>
                </a:avLst>
              </a:prstGeom>
              <a:solidFill>
                <a:srgbClr val="CCFFFF"/>
              </a:solidFill>
              <a:ln w="31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pPr algn="ctr"/>
                <a:r>
                  <a:rPr lang="zh-CN" altLang="en-US" sz="1500" b="1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资产账户</a:t>
                </a:r>
                <a:endPara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algn="ctr"/>
                <a:r>
                  <a:rPr lang="zh-CN" altLang="en-US" sz="1500" b="1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减少额合计</a:t>
                </a:r>
                <a:endPara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088" name="矩形标注 29704"/>
              <p:cNvSpPr/>
              <p:nvPr/>
            </p:nvSpPr>
            <p:spPr>
              <a:xfrm>
                <a:off x="2585" y="0"/>
                <a:ext cx="998" cy="454"/>
              </a:xfrm>
              <a:prstGeom prst="wedgeRectCallout">
                <a:avLst>
                  <a:gd name="adj1" fmla="val -3606"/>
                  <a:gd name="adj2" fmla="val 47356"/>
                </a:avLst>
              </a:prstGeom>
              <a:solidFill>
                <a:srgbClr val="CCFFFF"/>
              </a:solidFill>
              <a:ln w="31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pPr algn="ctr"/>
                <a:r>
                  <a:rPr lang="zh-CN" altLang="en-US" sz="1500" b="1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权益账户</a:t>
                </a:r>
                <a:endPara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algn="ctr"/>
                <a:r>
                  <a:rPr lang="zh-CN" altLang="en-US" sz="1500" b="1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增加额合计</a:t>
                </a:r>
                <a:endPara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089" name="矩形标注 29705"/>
              <p:cNvSpPr/>
              <p:nvPr/>
            </p:nvSpPr>
            <p:spPr>
              <a:xfrm>
                <a:off x="943" y="91"/>
                <a:ext cx="363" cy="181"/>
              </a:xfrm>
              <a:prstGeom prst="wedgeRectCallout">
                <a:avLst>
                  <a:gd name="adj1" fmla="val 4819"/>
                  <a:gd name="adj2" fmla="val 39505"/>
                </a:avLst>
              </a:prstGeom>
              <a:noFill/>
              <a:ln w="9525">
                <a:noFill/>
              </a:ln>
            </p:spPr>
            <p:txBody>
              <a:bodyPr anchor="t"/>
              <a:p>
                <a:pPr algn="ctr"/>
                <a:r>
                  <a:rPr lang="zh-CN" altLang="en-US" sz="1500" b="1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＋</a:t>
                </a:r>
                <a:endPara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090" name="矩形标注 29706"/>
              <p:cNvSpPr/>
              <p:nvPr/>
            </p:nvSpPr>
            <p:spPr>
              <a:xfrm>
                <a:off x="2177" y="91"/>
                <a:ext cx="499" cy="226"/>
              </a:xfrm>
              <a:prstGeom prst="wedgeRectCallout">
                <a:avLst>
                  <a:gd name="adj1" fmla="val -43787"/>
                  <a:gd name="adj2" fmla="val 85398"/>
                </a:avLst>
              </a:prstGeom>
              <a:noFill/>
              <a:ln w="9525">
                <a:noFill/>
              </a:ln>
            </p:spPr>
            <p:txBody>
              <a:bodyPr anchor="t"/>
              <a:p>
                <a:pPr algn="ctr"/>
                <a:r>
                  <a:rPr lang="zh-CN" altLang="en-US" sz="1350" b="1">
                    <a:latin typeface="Tahoma" panose="020B0604030504040204" pitchFamily="2" charset="0"/>
                    <a:ea typeface="宋体" panose="02010600030101010101" pitchFamily="2" charset="-122"/>
                    <a:sym typeface="+mn-ea"/>
                  </a:rPr>
                  <a:t>＝</a:t>
                </a:r>
                <a:endParaRPr lang="zh-CN" altLang="en-US" sz="1350" b="1">
                  <a:latin typeface="Tahoma" panose="020B060403050404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091" name="矩形标注 29707"/>
              <p:cNvSpPr/>
              <p:nvPr/>
            </p:nvSpPr>
            <p:spPr>
              <a:xfrm>
                <a:off x="3493" y="91"/>
                <a:ext cx="363" cy="181"/>
              </a:xfrm>
              <a:prstGeom prst="wedgeRectCallout">
                <a:avLst>
                  <a:gd name="adj1" fmla="val 4819"/>
                  <a:gd name="adj2" fmla="val 39505"/>
                </a:avLst>
              </a:prstGeom>
              <a:noFill/>
              <a:ln w="9525">
                <a:noFill/>
              </a:ln>
            </p:spPr>
            <p:txBody>
              <a:bodyPr anchor="t"/>
              <a:p>
                <a:pPr algn="ctr"/>
                <a:r>
                  <a:rPr lang="zh-CN" altLang="en-US" sz="1500" b="1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＋</a:t>
                </a:r>
                <a:endPara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6092" name="矩形标注 29708"/>
            <p:cNvSpPr/>
            <p:nvPr/>
          </p:nvSpPr>
          <p:spPr>
            <a:xfrm>
              <a:off x="720" y="816"/>
              <a:ext cx="1344" cy="480"/>
            </a:xfrm>
            <a:prstGeom prst="wedgeRectCallout">
              <a:avLst>
                <a:gd name="adj1" fmla="val 17856"/>
                <a:gd name="adj2" fmla="val 28333"/>
              </a:avLst>
            </a:prstGeom>
            <a:solidFill>
              <a:srgbClr val="FFFF99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>
                <a:lnSpc>
                  <a:spcPct val="105000"/>
                </a:lnSpc>
              </a:pPr>
              <a:r>
                <a: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全部账户的借方发生额合计</a:t>
              </a:r>
              <a:endParaRPr lang="zh-CN" altLang="en-US" sz="15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093" name="矩形标注 29709"/>
            <p:cNvSpPr/>
            <p:nvPr/>
          </p:nvSpPr>
          <p:spPr>
            <a:xfrm>
              <a:off x="2783" y="816"/>
              <a:ext cx="1345" cy="480"/>
            </a:xfrm>
            <a:prstGeom prst="wedgeRectCallout">
              <a:avLst>
                <a:gd name="adj1" fmla="val -10074"/>
                <a:gd name="adj2" fmla="val 25000"/>
              </a:avLst>
            </a:prstGeom>
            <a:solidFill>
              <a:srgbClr val="FFFF99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>
                <a:lnSpc>
                  <a:spcPct val="105000"/>
                </a:lnSpc>
              </a:pPr>
              <a:r>
                <a: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全部账户的贷方发生额合计</a:t>
              </a:r>
              <a:endParaRPr lang="zh-CN" altLang="en-US" sz="15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094" name="矩形标注 29710"/>
            <p:cNvSpPr/>
            <p:nvPr/>
          </p:nvSpPr>
          <p:spPr>
            <a:xfrm>
              <a:off x="2196" y="912"/>
              <a:ext cx="456" cy="272"/>
            </a:xfrm>
            <a:prstGeom prst="wedgeRectCallout">
              <a:avLst>
                <a:gd name="adj1" fmla="val 13157"/>
                <a:gd name="adj2" fmla="val 24264"/>
              </a:avLst>
            </a:prstGeom>
            <a:noFill/>
            <a:ln w="9525">
              <a:noFill/>
            </a:ln>
          </p:spPr>
          <p:txBody>
            <a:bodyPr anchor="t"/>
            <a:p>
              <a:pPr algn="ctr"/>
              <a:r>
                <a:rPr lang="zh-CN" altLang="en-US" sz="135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＝</a:t>
              </a:r>
              <a:endParaRPr lang="zh-CN" altLang="en-US" sz="135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095" name="直接连接符 29711"/>
            <p:cNvSpPr/>
            <p:nvPr/>
          </p:nvSpPr>
          <p:spPr>
            <a:xfrm rot="5400000" flipH="1">
              <a:off x="2940" y="636"/>
              <a:ext cx="360" cy="0"/>
            </a:xfrm>
            <a:prstGeom prst="line">
              <a:avLst/>
            </a:prstGeom>
            <a:ln w="50800" cap="flat" cmpd="sng">
              <a:solidFill>
                <a:srgbClr val="FF99FF"/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096" name="直接连接符 29712"/>
            <p:cNvSpPr/>
            <p:nvPr/>
          </p:nvSpPr>
          <p:spPr>
            <a:xfrm rot="16200000">
              <a:off x="3912" y="408"/>
              <a:ext cx="336" cy="480"/>
            </a:xfrm>
            <a:prstGeom prst="line">
              <a:avLst/>
            </a:prstGeom>
            <a:ln w="50800" cap="flat" cmpd="sng">
              <a:solidFill>
                <a:srgbClr val="FF99FF"/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097" name="直接连接符 29713"/>
            <p:cNvSpPr/>
            <p:nvPr/>
          </p:nvSpPr>
          <p:spPr>
            <a:xfrm rot="5400000" flipH="1">
              <a:off x="1596" y="636"/>
              <a:ext cx="360" cy="0"/>
            </a:xfrm>
            <a:prstGeom prst="line">
              <a:avLst/>
            </a:prstGeom>
            <a:ln w="50800" cap="flat" cmpd="sng">
              <a:solidFill>
                <a:srgbClr val="FF99FF"/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098" name="直接连接符 29714"/>
            <p:cNvSpPr/>
            <p:nvPr/>
          </p:nvSpPr>
          <p:spPr>
            <a:xfrm rot="10800000">
              <a:off x="528" y="480"/>
              <a:ext cx="480" cy="336"/>
            </a:xfrm>
            <a:prstGeom prst="line">
              <a:avLst/>
            </a:prstGeom>
            <a:ln w="50800" cap="flat" cmpd="sng">
              <a:solidFill>
                <a:srgbClr val="FF99FF"/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6099" name="矩形 29715"/>
          <p:cNvSpPr/>
          <p:nvPr/>
        </p:nvSpPr>
        <p:spPr>
          <a:xfrm>
            <a:off x="1959610" y="4297045"/>
            <a:ext cx="518414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1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平衡原理：有借必有贷，借贷必相等</a:t>
            </a:r>
            <a:endParaRPr lang="zh-CN" altLang="en-US" sz="2100" b="1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30721"/>
          <p:cNvSpPr>
            <a:spLocks noGrp="1"/>
          </p:cNvSpPr>
          <p:nvPr>
            <p:ph type="title"/>
          </p:nvPr>
        </p:nvSpPr>
        <p:spPr>
          <a:xfrm>
            <a:off x="1927622" y="217885"/>
            <a:ext cx="5844778" cy="810815"/>
          </a:xfrm>
        </p:spPr>
        <p:txBody>
          <a:bodyPr anchor="b"/>
          <a:p>
            <a:r>
              <a:rPr lang="zh-CN" altLang="en-US" sz="2400" b="1"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</a:rPr>
              <a:t>）余额平衡法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47106" name="文本占位符 30722"/>
          <p:cNvSpPr>
            <a:spLocks noGrp="1"/>
          </p:cNvSpPr>
          <p:nvPr>
            <p:ph idx="1"/>
          </p:nvPr>
        </p:nvSpPr>
        <p:spPr>
          <a:xfrm>
            <a:off x="853440" y="1143000"/>
            <a:ext cx="7266305" cy="971550"/>
          </a:xfrm>
        </p:spPr>
        <p:txBody>
          <a:bodyPr anchor="t"/>
          <a:p>
            <a:pPr marL="0" indent="0">
              <a:lnSpc>
                <a:spcPct val="115000"/>
              </a:lnSpc>
              <a:buNone/>
            </a:pPr>
            <a:r>
              <a:rPr lang="en-US" altLang="zh-CN" sz="21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1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将某一时点会计等式等号两边账户的余额，分别加计总数进行核对相等。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47107" name="组合 30723"/>
          <p:cNvGrpSpPr/>
          <p:nvPr/>
        </p:nvGrpSpPr>
        <p:grpSpPr>
          <a:xfrm>
            <a:off x="2169319" y="2255044"/>
            <a:ext cx="4860131" cy="1371600"/>
            <a:chOff x="0" y="0"/>
            <a:chExt cx="4082" cy="1152"/>
          </a:xfrm>
        </p:grpSpPr>
        <p:grpSp>
          <p:nvGrpSpPr>
            <p:cNvPr id="47108" name="组合 30724"/>
            <p:cNvGrpSpPr/>
            <p:nvPr/>
          </p:nvGrpSpPr>
          <p:grpSpPr>
            <a:xfrm>
              <a:off x="0" y="0"/>
              <a:ext cx="4082" cy="273"/>
              <a:chOff x="0" y="0"/>
              <a:chExt cx="4082" cy="273"/>
            </a:xfrm>
          </p:grpSpPr>
          <p:sp>
            <p:nvSpPr>
              <p:cNvPr id="47109" name="矩形标注 30725"/>
              <p:cNvSpPr/>
              <p:nvPr/>
            </p:nvSpPr>
            <p:spPr>
              <a:xfrm>
                <a:off x="0" y="1"/>
                <a:ext cx="1814" cy="272"/>
              </a:xfrm>
              <a:prstGeom prst="wedgeRectCallout">
                <a:avLst>
                  <a:gd name="adj1" fmla="val -18852"/>
                  <a:gd name="adj2" fmla="val -1838"/>
                </a:avLst>
              </a:prstGeom>
              <a:solidFill>
                <a:srgbClr val="CCFFFF"/>
              </a:solidFill>
              <a:ln w="31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pPr algn="ctr"/>
                <a:r>
                  <a:rPr lang="zh-CN" altLang="en-US" sz="1500" b="1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资产账户期末余额合计</a:t>
                </a:r>
                <a:endPara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110" name="矩形标注 30726"/>
              <p:cNvSpPr/>
              <p:nvPr/>
            </p:nvSpPr>
            <p:spPr>
              <a:xfrm>
                <a:off x="2268" y="0"/>
                <a:ext cx="1814" cy="273"/>
              </a:xfrm>
              <a:prstGeom prst="wedgeRectCallout">
                <a:avLst>
                  <a:gd name="adj1" fmla="val 7773"/>
                  <a:gd name="adj2" fmla="val -19597"/>
                </a:avLst>
              </a:prstGeom>
              <a:solidFill>
                <a:srgbClr val="CCFFFF"/>
              </a:solidFill>
              <a:ln w="31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pPr algn="ctr"/>
                <a:r>
                  <a:rPr lang="zh-CN" altLang="en-US" sz="1500" b="1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权益账户期末余额合计</a:t>
                </a:r>
                <a:endPara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111" name="矩形标注 30727"/>
              <p:cNvSpPr/>
              <p:nvPr/>
            </p:nvSpPr>
            <p:spPr>
              <a:xfrm>
                <a:off x="1814" y="2"/>
                <a:ext cx="499" cy="226"/>
              </a:xfrm>
              <a:prstGeom prst="wedgeRectCallout">
                <a:avLst>
                  <a:gd name="adj1" fmla="val -43787"/>
                  <a:gd name="adj2" fmla="val 69912"/>
                </a:avLst>
              </a:prstGeom>
              <a:noFill/>
              <a:ln w="9525">
                <a:noFill/>
              </a:ln>
            </p:spPr>
            <p:txBody>
              <a:bodyPr anchor="t"/>
              <a:p>
                <a:pPr algn="ctr"/>
                <a:r>
                  <a:rPr lang="zh-CN" altLang="en-US" sz="1350" b="1">
                    <a:latin typeface="Tahoma" panose="020B0604030504040204" pitchFamily="2" charset="0"/>
                    <a:ea typeface="宋体" panose="02010600030101010101" pitchFamily="2" charset="-122"/>
                    <a:sym typeface="+mn-ea"/>
                  </a:rPr>
                  <a:t>＝</a:t>
                </a:r>
                <a:endParaRPr lang="zh-CN" altLang="en-US" sz="1350" b="1">
                  <a:latin typeface="Tahoma" panose="020B06040305040402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7112" name="直接连接符 30728"/>
            <p:cNvSpPr/>
            <p:nvPr/>
          </p:nvSpPr>
          <p:spPr>
            <a:xfrm rot="5400000" flipH="1">
              <a:off x="734" y="468"/>
              <a:ext cx="360" cy="0"/>
            </a:xfrm>
            <a:prstGeom prst="line">
              <a:avLst/>
            </a:prstGeom>
            <a:ln w="50800" cap="flat" cmpd="sng">
              <a:solidFill>
                <a:srgbClr val="FF99FF"/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113" name="直接连接符 30729"/>
            <p:cNvSpPr/>
            <p:nvPr/>
          </p:nvSpPr>
          <p:spPr>
            <a:xfrm rot="5400000" flipH="1">
              <a:off x="3038" y="468"/>
              <a:ext cx="360" cy="0"/>
            </a:xfrm>
            <a:prstGeom prst="line">
              <a:avLst/>
            </a:prstGeom>
            <a:ln w="50800" cap="flat" cmpd="sng">
              <a:solidFill>
                <a:srgbClr val="FF99FF"/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114" name="矩形标注 30730"/>
            <p:cNvSpPr/>
            <p:nvPr/>
          </p:nvSpPr>
          <p:spPr>
            <a:xfrm>
              <a:off x="242" y="672"/>
              <a:ext cx="1344" cy="480"/>
            </a:xfrm>
            <a:prstGeom prst="wedgeRectCallout">
              <a:avLst>
                <a:gd name="adj1" fmla="val 17856"/>
                <a:gd name="adj2" fmla="val 28333"/>
              </a:avLst>
            </a:prstGeom>
            <a:solidFill>
              <a:srgbClr val="FFFF99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>
                <a:lnSpc>
                  <a:spcPct val="105000"/>
                </a:lnSpc>
              </a:pPr>
              <a:r>
                <a: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全部账户的借方余额合计</a:t>
              </a:r>
              <a:endParaRPr lang="zh-CN" altLang="en-US" sz="15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115" name="矩形标注 30731"/>
            <p:cNvSpPr/>
            <p:nvPr/>
          </p:nvSpPr>
          <p:spPr>
            <a:xfrm>
              <a:off x="2545" y="672"/>
              <a:ext cx="1345" cy="480"/>
            </a:xfrm>
            <a:prstGeom prst="wedgeRectCallout">
              <a:avLst>
                <a:gd name="adj1" fmla="val -10074"/>
                <a:gd name="adj2" fmla="val 25000"/>
              </a:avLst>
            </a:prstGeom>
            <a:solidFill>
              <a:srgbClr val="FFFF99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>
                <a:lnSpc>
                  <a:spcPct val="105000"/>
                </a:lnSpc>
              </a:pPr>
              <a:r>
                <a: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全部账户的贷方余额合计</a:t>
              </a:r>
              <a:endParaRPr lang="zh-CN" altLang="en-US" sz="15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116" name="矩形标注 30732"/>
            <p:cNvSpPr/>
            <p:nvPr/>
          </p:nvSpPr>
          <p:spPr>
            <a:xfrm>
              <a:off x="1850" y="720"/>
              <a:ext cx="456" cy="272"/>
            </a:xfrm>
            <a:prstGeom prst="wedgeRectCallout">
              <a:avLst>
                <a:gd name="adj1" fmla="val 13157"/>
                <a:gd name="adj2" fmla="val 24264"/>
              </a:avLst>
            </a:prstGeom>
            <a:noFill/>
            <a:ln w="9525">
              <a:noFill/>
            </a:ln>
          </p:spPr>
          <p:txBody>
            <a:bodyPr anchor="t"/>
            <a:p>
              <a:pPr algn="ctr"/>
              <a:r>
                <a:rPr lang="zh-CN" altLang="en-US" sz="135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＝</a:t>
              </a:r>
              <a:endParaRPr lang="zh-CN" altLang="en-US" sz="135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7117" name="矩形 30733"/>
          <p:cNvSpPr/>
          <p:nvPr/>
        </p:nvSpPr>
        <p:spPr>
          <a:xfrm>
            <a:off x="2169160" y="4094639"/>
            <a:ext cx="4914900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</a:pPr>
            <a:r>
              <a:rPr lang="zh-CN" altLang="en-US" sz="21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平衡原理：资产＝负债＋所有者权益</a:t>
            </a:r>
            <a:endParaRPr lang="zh-CN" altLang="en-US" sz="21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标题 32769"/>
          <p:cNvSpPr>
            <a:spLocks noGrp="1"/>
          </p:cNvSpPr>
          <p:nvPr>
            <p:ph type="title"/>
          </p:nvPr>
        </p:nvSpPr>
        <p:spPr>
          <a:xfrm>
            <a:off x="2099072" y="275035"/>
            <a:ext cx="5844778" cy="810815"/>
          </a:xfrm>
        </p:spPr>
        <p:txBody>
          <a:bodyPr anchor="b"/>
          <a:p>
            <a:r>
              <a:rPr lang="zh-CN" altLang="en-US" sz="2400" b="1">
                <a:cs typeface="Times New Roman" panose="02020603050405020304" pitchFamily="18" charset="0"/>
              </a:rPr>
              <a:t>错误类型</a:t>
            </a:r>
            <a:r>
              <a:rPr lang="zh-CN" altLang="en-US"/>
              <a:t> </a:t>
            </a:r>
            <a:endParaRPr lang="zh-CN" altLang="en-US"/>
          </a:p>
        </p:txBody>
      </p:sp>
      <p:grpSp>
        <p:nvGrpSpPr>
          <p:cNvPr id="49154" name="组合 32770"/>
          <p:cNvGrpSpPr/>
          <p:nvPr/>
        </p:nvGrpSpPr>
        <p:grpSpPr>
          <a:xfrm>
            <a:off x="1600200" y="1358503"/>
            <a:ext cx="5829300" cy="3270647"/>
            <a:chOff x="0" y="95"/>
            <a:chExt cx="4896" cy="2747"/>
          </a:xfrm>
        </p:grpSpPr>
        <p:sp>
          <p:nvSpPr>
            <p:cNvPr id="49155" name="文本框 32771"/>
            <p:cNvSpPr txBox="1"/>
            <p:nvPr/>
          </p:nvSpPr>
          <p:spPr>
            <a:xfrm>
              <a:off x="0" y="1210"/>
              <a:ext cx="62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35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错 误</a:t>
              </a:r>
              <a:endParaRPr lang="zh-CN" altLang="en-US" sz="135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9156" name="AutoShape 7"/>
            <p:cNvSpPr/>
            <p:nvPr/>
          </p:nvSpPr>
          <p:spPr>
            <a:xfrm>
              <a:off x="672" y="394"/>
              <a:ext cx="144" cy="2112"/>
            </a:xfrm>
            <a:prstGeom prst="leftBrace">
              <a:avLst>
                <a:gd name="adj1" fmla="val 121543"/>
                <a:gd name="adj2" fmla="val 47148"/>
              </a:avLst>
            </a:prstGeom>
            <a:noFill/>
            <a:ln w="127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sz="135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157" name="AutoShape 7"/>
            <p:cNvSpPr/>
            <p:nvPr/>
          </p:nvSpPr>
          <p:spPr>
            <a:xfrm>
              <a:off x="2352" y="95"/>
              <a:ext cx="96" cy="816"/>
            </a:xfrm>
            <a:prstGeom prst="leftBrace">
              <a:avLst>
                <a:gd name="adj1" fmla="val 70439"/>
                <a:gd name="adj2" fmla="val 47148"/>
              </a:avLst>
            </a:prstGeom>
            <a:noFill/>
            <a:ln w="127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sz="135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158" name="矩形 32774"/>
            <p:cNvSpPr/>
            <p:nvPr/>
          </p:nvSpPr>
          <p:spPr>
            <a:xfrm>
              <a:off x="2534" y="96"/>
              <a:ext cx="2362" cy="7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>
                <a:lnSpc>
                  <a:spcPct val="125000"/>
                </a:lnSpc>
              </a:pPr>
              <a:r>
                <a:rPr lang="zh-CN" altLang="en-US" sz="1350" b="1">
                  <a:solidFill>
                    <a:schemeClr val="tx2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加错列</a:t>
              </a:r>
              <a:endParaRPr lang="zh-CN" altLang="en-US" sz="135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350" b="1">
                  <a:solidFill>
                    <a:schemeClr val="tx2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过入试算平衡表金额错误</a:t>
              </a:r>
              <a:endParaRPr lang="zh-CN" altLang="en-US" sz="135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350" b="1">
                  <a:solidFill>
                    <a:schemeClr val="tx2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账户余额登错列或被忽略</a:t>
              </a:r>
              <a:endParaRPr lang="zh-CN" altLang="en-US" sz="135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49159" name="AutoShape 7"/>
            <p:cNvSpPr/>
            <p:nvPr/>
          </p:nvSpPr>
          <p:spPr>
            <a:xfrm>
              <a:off x="1920" y="2026"/>
              <a:ext cx="96" cy="816"/>
            </a:xfrm>
            <a:prstGeom prst="leftBrace">
              <a:avLst>
                <a:gd name="adj1" fmla="val 70439"/>
                <a:gd name="adj2" fmla="val 47148"/>
              </a:avLst>
            </a:prstGeom>
            <a:noFill/>
            <a:ln w="127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sz="135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160" name="矩形 32776"/>
            <p:cNvSpPr/>
            <p:nvPr/>
          </p:nvSpPr>
          <p:spPr>
            <a:xfrm>
              <a:off x="2102" y="2026"/>
              <a:ext cx="2362" cy="7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>
                <a:lnSpc>
                  <a:spcPct val="125000"/>
                </a:lnSpc>
              </a:pPr>
              <a:r>
                <a:rPr lang="zh-CN" altLang="en-US" sz="1350" b="1">
                  <a:solidFill>
                    <a:schemeClr val="tx2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将错误的金额过入账户</a:t>
              </a:r>
              <a:endParaRPr lang="zh-CN" altLang="en-US" sz="135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350" b="1">
                  <a:solidFill>
                    <a:schemeClr val="tx2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借方记成贷方或相反</a:t>
              </a:r>
              <a:endParaRPr lang="zh-CN" altLang="en-US" sz="135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350" b="1">
                  <a:solidFill>
                    <a:schemeClr val="tx2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忽略了某一借方或贷方</a:t>
              </a:r>
              <a:endParaRPr lang="zh-CN" altLang="en-US" sz="135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49161" name="AutoShape 7"/>
            <p:cNvSpPr/>
            <p:nvPr/>
          </p:nvSpPr>
          <p:spPr>
            <a:xfrm>
              <a:off x="2208" y="1162"/>
              <a:ext cx="93" cy="576"/>
            </a:xfrm>
            <a:prstGeom prst="leftBrace">
              <a:avLst>
                <a:gd name="adj1" fmla="val 51326"/>
                <a:gd name="adj2" fmla="val 47148"/>
              </a:avLst>
            </a:prstGeom>
            <a:noFill/>
            <a:ln w="127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sz="135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162" name="矩形 32778"/>
            <p:cNvSpPr/>
            <p:nvPr/>
          </p:nvSpPr>
          <p:spPr>
            <a:xfrm>
              <a:off x="2342" y="1165"/>
              <a:ext cx="2362" cy="5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>
                <a:lnSpc>
                  <a:spcPct val="125000"/>
                </a:lnSpc>
              </a:pPr>
              <a:r>
                <a:rPr lang="zh-CN" altLang="en-US" sz="1350" b="1">
                  <a:solidFill>
                    <a:schemeClr val="tx2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余额计算错误</a:t>
              </a:r>
              <a:endParaRPr lang="zh-CN" altLang="en-US" sz="135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350" b="1">
                  <a:solidFill>
                    <a:schemeClr val="tx2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余额记错列</a:t>
              </a:r>
              <a:endParaRPr lang="zh-CN" altLang="en-US" sz="135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49163" name="矩形 32779"/>
            <p:cNvSpPr/>
            <p:nvPr/>
          </p:nvSpPr>
          <p:spPr>
            <a:xfrm>
              <a:off x="864" y="364"/>
              <a:ext cx="1536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r>
                <a:rPr lang="zh-CN" altLang="en-US" sz="1350" b="1">
                  <a:solidFill>
                    <a:schemeClr val="tx2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试算平衡表错误</a:t>
              </a:r>
              <a:r>
                <a:rPr lang="zh-CN" altLang="en-US" sz="1350">
                  <a:latin typeface="Tahoma" panose="020B0604030504040204" pitchFamily="2" charset="0"/>
                  <a:ea typeface="宋体" panose="02010600030101010101" pitchFamily="2" charset="-122"/>
                </a:rPr>
                <a:t> </a:t>
              </a:r>
              <a:endParaRPr lang="zh-CN" altLang="en-US" sz="1350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49164" name="矩形 32780"/>
            <p:cNvSpPr/>
            <p:nvPr/>
          </p:nvSpPr>
          <p:spPr>
            <a:xfrm>
              <a:off x="864" y="1276"/>
              <a:ext cx="102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r>
                <a:rPr lang="zh-CN" altLang="en-US" sz="1350" b="1">
                  <a:solidFill>
                    <a:schemeClr val="tx2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账户余额错误</a:t>
              </a:r>
              <a:endParaRPr lang="zh-CN" altLang="en-US" sz="135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49165" name="矩形 32781"/>
            <p:cNvSpPr/>
            <p:nvPr/>
          </p:nvSpPr>
          <p:spPr>
            <a:xfrm>
              <a:off x="888" y="2284"/>
              <a:ext cx="73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r>
                <a:rPr lang="zh-CN" altLang="en-US" sz="1350" b="1">
                  <a:solidFill>
                    <a:schemeClr val="tx2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登账错误</a:t>
              </a:r>
              <a:endParaRPr lang="zh-CN" altLang="en-US" sz="135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0" y="61595"/>
            <a:ext cx="8341995" cy="502031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借贷记账法的试算平衡的依据是（   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资金运动变化规律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会计等式平衡原理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会计账户基本结构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平行登记基本原理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 descr="tmp29D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借贷记账法的余额试算平衡公式是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(    )</a:t>
            </a:r>
            <a:endParaRPr lang="en-US" altLang="zh-CN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每个账户的借方发生额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每个账户的贷方发生额</a:t>
            </a:r>
            <a:endParaRPr lang="zh-CN" altLang="en-US" sz="2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全部账户本期借方发生额合计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全部账户本期贷方发生额合计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全部账户期末借方余额合计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=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全部账户期末贷方余额合计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全部账户期末借方余额合计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=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部分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账户期末贷方余额合计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" name="图片 1" descr="tmp29D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18433"/>
          <p:cNvSpPr>
            <a:spLocks noGrp="1" noChangeArrowheads="1"/>
          </p:cNvSpPr>
          <p:nvPr>
            <p:ph type="title"/>
          </p:nvPr>
        </p:nvSpPr>
        <p:spPr>
          <a:xfrm>
            <a:off x="1681551" y="123478"/>
            <a:ext cx="5845175" cy="811213"/>
          </a:xfrm>
        </p:spPr>
        <p:txBody>
          <a:bodyPr anchor="b"/>
          <a:lstStyle/>
          <a:p>
            <a:pPr algn="ctr"/>
            <a:r>
              <a:rPr lang="zh-CN" altLang="en-US" sz="2400" b="1" dirty="0" smtClean="0"/>
              <a:t>复式记账的理论依据和基本原则</a:t>
            </a:r>
            <a:endParaRPr lang="zh-CN" altLang="en-US" sz="2400" b="1" dirty="0" smtClean="0"/>
          </a:p>
        </p:txBody>
      </p:sp>
      <p:sp>
        <p:nvSpPr>
          <p:cNvPr id="44034" name="文本占位符 18434"/>
          <p:cNvSpPr>
            <a:spLocks noGrp="1" noChangeArrowheads="1"/>
          </p:cNvSpPr>
          <p:nvPr>
            <p:ph idx="1"/>
          </p:nvPr>
        </p:nvSpPr>
        <p:spPr>
          <a:xfrm>
            <a:off x="1297305" y="1038860"/>
            <a:ext cx="6229350" cy="51435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solidFill>
                  <a:schemeClr val="tx2"/>
                </a:solidFill>
              </a:rPr>
              <a:t>（一）理论依据</a:t>
            </a:r>
            <a:endParaRPr lang="zh-CN" altLang="en-US" b="1" smtClean="0">
              <a:solidFill>
                <a:schemeClr val="tx2"/>
              </a:solidFill>
            </a:endParaRPr>
          </a:p>
        </p:txBody>
      </p:sp>
      <p:sp>
        <p:nvSpPr>
          <p:cNvPr id="28675" name="矩形 18435"/>
          <p:cNvSpPr>
            <a:spLocks noChangeArrowheads="1"/>
          </p:cNvSpPr>
          <p:nvPr/>
        </p:nvSpPr>
        <p:spPr bwMode="auto">
          <a:xfrm>
            <a:off x="1072860" y="1657881"/>
            <a:ext cx="7416823" cy="79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资金运动的内在规律性，即各种业务的发生，起码会引起两个会计要素（或同一要素中的两个项目）发生增减变化。 </a:t>
            </a:r>
            <a:endParaRPr lang="zh-CN" altLang="en-US" sz="2000" b="1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8676" name="组合 18436"/>
          <p:cNvGrpSpPr/>
          <p:nvPr/>
        </p:nvGrpSpPr>
        <p:grpSpPr bwMode="auto">
          <a:xfrm>
            <a:off x="1142365" y="2688590"/>
            <a:ext cx="6898005" cy="2173605"/>
            <a:chOff x="0" y="0"/>
            <a:chExt cx="5278" cy="1824"/>
          </a:xfrm>
        </p:grpSpPr>
        <p:sp>
          <p:nvSpPr>
            <p:cNvPr id="44037" name="圆角矩形标注 18437"/>
            <p:cNvSpPr>
              <a:spLocks noChangeArrowheads="1"/>
            </p:cNvSpPr>
            <p:nvPr/>
          </p:nvSpPr>
          <p:spPr bwMode="auto">
            <a:xfrm>
              <a:off x="0" y="325"/>
              <a:ext cx="748" cy="635"/>
            </a:xfrm>
            <a:prstGeom prst="wedgeRoundRectCallout">
              <a:avLst>
                <a:gd name="adj1" fmla="val 89704"/>
                <a:gd name="adj2" fmla="val 3856"/>
                <a:gd name="adj3" fmla="val 16667"/>
              </a:avLst>
            </a:prstGeom>
            <a:solidFill>
              <a:srgbClr val="FFCCFF"/>
            </a:solidFill>
            <a:ln w="317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经济业务</a:t>
              </a:r>
              <a:endParaRPr lang="zh-CN" altLang="en-US" sz="12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（交易或事项）</a:t>
              </a:r>
              <a:endParaRPr lang="zh-CN" altLang="en-US" sz="12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038" name="直接连接符 18438"/>
            <p:cNvSpPr>
              <a:spLocks noChangeShapeType="1"/>
            </p:cNvSpPr>
            <p:nvPr/>
          </p:nvSpPr>
          <p:spPr bwMode="auto">
            <a:xfrm flipH="1" flipV="1">
              <a:off x="1091" y="288"/>
              <a:ext cx="371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039" name="直接连接符 18439"/>
            <p:cNvSpPr>
              <a:spLocks noChangeShapeType="1"/>
            </p:cNvSpPr>
            <p:nvPr/>
          </p:nvSpPr>
          <p:spPr bwMode="auto">
            <a:xfrm flipH="1" flipV="1">
              <a:off x="1091" y="333"/>
              <a:ext cx="37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040" name="文本框 18440"/>
            <p:cNvSpPr txBox="1">
              <a:spLocks noChangeArrowheads="1"/>
            </p:cNvSpPr>
            <p:nvPr/>
          </p:nvSpPr>
          <p:spPr bwMode="auto">
            <a:xfrm>
              <a:off x="748" y="0"/>
              <a:ext cx="446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 smtClean="0">
                  <a:solidFill>
                    <a:srgbClr val="CC0000"/>
                  </a:solidFill>
                  <a:latin typeface="宋体" panose="02010600030101010101" pitchFamily="2" charset="-122"/>
                </a:rPr>
                <a:t>☆规律</a:t>
              </a:r>
              <a:r>
                <a:rPr lang="en-US" altLang="zh-CN" sz="1500" b="1" smtClean="0">
                  <a:solidFill>
                    <a:srgbClr val="CC0000"/>
                  </a:solidFill>
                  <a:latin typeface="宋体" panose="02010600030101010101" pitchFamily="2" charset="-122"/>
                </a:rPr>
                <a:t>1</a:t>
              </a:r>
              <a:r>
                <a:rPr lang="zh-CN" altLang="en-US" sz="1500" b="1" smtClean="0">
                  <a:solidFill>
                    <a:srgbClr val="CC0000"/>
                  </a:solidFill>
                  <a:latin typeface="宋体" panose="02010600030101010101" pitchFamily="2" charset="-122"/>
                </a:rPr>
                <a:t>：</a:t>
              </a:r>
              <a:r>
                <a:rPr lang="zh-CN" altLang="en-US" sz="1500" b="1" smtClean="0">
                  <a:solidFill>
                    <a:srgbClr val="000000"/>
                  </a:solidFill>
                  <a:latin typeface="宋体" panose="02010600030101010101" pitchFamily="2" charset="-122"/>
                </a:rPr>
                <a:t>影响</a:t>
              </a:r>
              <a:r>
                <a:rPr lang="zh-CN" altLang="en-US" sz="1500" b="1" smtClean="0">
                  <a:solidFill>
                    <a:srgbClr val="FF0000"/>
                  </a:solidFill>
                  <a:latin typeface="宋体" panose="02010600030101010101" pitchFamily="2" charset="-122"/>
                </a:rPr>
                <a:t>等式两边</a:t>
              </a:r>
              <a:r>
                <a:rPr lang="zh-CN" altLang="en-US" sz="1500" b="1" smtClean="0">
                  <a:solidFill>
                    <a:srgbClr val="000000"/>
                  </a:solidFill>
                  <a:latin typeface="宋体" panose="02010600030101010101" pitchFamily="2" charset="-122"/>
                </a:rPr>
                <a:t>双方要素，</a:t>
              </a:r>
              <a:r>
                <a:rPr lang="zh-CN" altLang="en-US" sz="1500" b="1" smtClean="0">
                  <a:solidFill>
                    <a:srgbClr val="FF0000"/>
                  </a:solidFill>
                  <a:latin typeface="宋体" panose="02010600030101010101" pitchFamily="2" charset="-122"/>
                </a:rPr>
                <a:t>同增或同减</a:t>
              </a:r>
              <a:r>
                <a:rPr lang="zh-CN" altLang="en-US" sz="1500" b="1" smtClean="0">
                  <a:solidFill>
                    <a:srgbClr val="000000"/>
                  </a:solidFill>
                  <a:latin typeface="宋体" panose="02010600030101010101" pitchFamily="2" charset="-122"/>
                </a:rPr>
                <a:t>，增减金额相等</a:t>
              </a:r>
              <a:endParaRPr lang="zh-CN" altLang="en-US" sz="1500" b="1" smtClean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grpSp>
          <p:nvGrpSpPr>
            <p:cNvPr id="44041" name="组合 18441"/>
            <p:cNvGrpSpPr/>
            <p:nvPr/>
          </p:nvGrpSpPr>
          <p:grpSpPr bwMode="auto">
            <a:xfrm rot="10800000">
              <a:off x="1319" y="960"/>
              <a:ext cx="1225" cy="91"/>
              <a:chOff x="0" y="0"/>
              <a:chExt cx="1497" cy="90"/>
            </a:xfrm>
          </p:grpSpPr>
          <p:sp>
            <p:nvSpPr>
              <p:cNvPr id="44042" name="矩形标注 184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97" cy="90"/>
              </a:xfrm>
              <a:prstGeom prst="wedgeRectCallout">
                <a:avLst>
                  <a:gd name="adj1" fmla="val 29093"/>
                  <a:gd name="adj2" fmla="val 4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 b="1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4043" name="直接连接符 18443"/>
              <p:cNvSpPr>
                <a:spLocks noChangeShapeType="1"/>
              </p:cNvSpPr>
              <p:nvPr/>
            </p:nvSpPr>
            <p:spPr bwMode="auto">
              <a:xfrm flipH="1">
                <a:off x="46" y="45"/>
                <a:ext cx="6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4044" name="直接连接符 18444"/>
              <p:cNvSpPr>
                <a:spLocks noChangeShapeType="1"/>
              </p:cNvSpPr>
              <p:nvPr/>
            </p:nvSpPr>
            <p:spPr bwMode="auto">
              <a:xfrm flipV="1">
                <a:off x="726" y="45"/>
                <a:ext cx="72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4045" name="文本框 18445"/>
            <p:cNvSpPr txBox="1">
              <a:spLocks noChangeArrowheads="1"/>
            </p:cNvSpPr>
            <p:nvPr/>
          </p:nvSpPr>
          <p:spPr bwMode="auto">
            <a:xfrm>
              <a:off x="720" y="1061"/>
              <a:ext cx="455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 smtClean="0">
                  <a:solidFill>
                    <a:srgbClr val="CC0000"/>
                  </a:solidFill>
                  <a:latin typeface="宋体" panose="02010600030101010101" pitchFamily="2" charset="-122"/>
                </a:rPr>
                <a:t>☆规律</a:t>
              </a:r>
              <a:r>
                <a:rPr lang="en-US" altLang="zh-CN" sz="1500" b="1" smtClean="0">
                  <a:solidFill>
                    <a:srgbClr val="CC0000"/>
                  </a:solidFill>
                  <a:latin typeface="宋体" panose="02010600030101010101" pitchFamily="2" charset="-122"/>
                </a:rPr>
                <a:t>2</a:t>
              </a:r>
              <a:r>
                <a:rPr lang="zh-CN" altLang="en-US" sz="1500" b="1" smtClean="0">
                  <a:solidFill>
                    <a:srgbClr val="CC0000"/>
                  </a:solidFill>
                  <a:latin typeface="宋体" panose="02010600030101010101" pitchFamily="2" charset="-122"/>
                </a:rPr>
                <a:t>：</a:t>
              </a:r>
              <a:r>
                <a:rPr lang="zh-CN" altLang="en-US" sz="1500" b="1" smtClean="0">
                  <a:solidFill>
                    <a:srgbClr val="000000"/>
                  </a:solidFill>
                  <a:latin typeface="宋体" panose="02010600030101010101" pitchFamily="2" charset="-122"/>
                </a:rPr>
                <a:t>只影响</a:t>
              </a:r>
              <a:r>
                <a:rPr lang="zh-CN" altLang="en-US" sz="1500" b="1" smtClean="0">
                  <a:solidFill>
                    <a:srgbClr val="FF0000"/>
                  </a:solidFill>
                  <a:latin typeface="宋体" panose="02010600030101010101" pitchFamily="2" charset="-122"/>
                </a:rPr>
                <a:t>等式一边</a:t>
              </a:r>
              <a:r>
                <a:rPr lang="zh-CN" altLang="en-US" sz="1500" b="1" smtClean="0">
                  <a:solidFill>
                    <a:srgbClr val="000000"/>
                  </a:solidFill>
                  <a:latin typeface="宋体" panose="02010600030101010101" pitchFamily="2" charset="-122"/>
                </a:rPr>
                <a:t>某一方要素，</a:t>
              </a:r>
              <a:r>
                <a:rPr lang="zh-CN" altLang="en-US" sz="1500" b="1" smtClean="0">
                  <a:solidFill>
                    <a:srgbClr val="FF0000"/>
                  </a:solidFill>
                  <a:latin typeface="宋体" panose="02010600030101010101" pitchFamily="2" charset="-122"/>
                </a:rPr>
                <a:t>有增有减</a:t>
              </a:r>
              <a:r>
                <a:rPr lang="en-US" altLang="zh-CN" sz="1500" b="1" smtClean="0">
                  <a:solidFill>
                    <a:srgbClr val="FF0000"/>
                  </a:solidFill>
                  <a:latin typeface="宋体" panose="02010600030101010101" pitchFamily="2" charset="-122"/>
                </a:rPr>
                <a:t>,</a:t>
              </a:r>
              <a:r>
                <a:rPr lang="zh-CN" altLang="en-US" sz="1500" b="1" smtClean="0">
                  <a:solidFill>
                    <a:srgbClr val="000000"/>
                  </a:solidFill>
                  <a:latin typeface="宋体" panose="02010600030101010101" pitchFamily="2" charset="-122"/>
                </a:rPr>
                <a:t>增减金额相等</a:t>
              </a:r>
              <a:endParaRPr lang="zh-CN" altLang="en-US" sz="1500" b="1" smtClean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4046" name="椭圆形标注 18446"/>
            <p:cNvSpPr>
              <a:spLocks noChangeArrowheads="1"/>
            </p:cNvSpPr>
            <p:nvPr/>
          </p:nvSpPr>
          <p:spPr bwMode="auto">
            <a:xfrm>
              <a:off x="1369" y="432"/>
              <a:ext cx="1104" cy="480"/>
            </a:xfrm>
            <a:prstGeom prst="wedgeEllipseCallout">
              <a:avLst>
                <a:gd name="adj1" fmla="val -6611"/>
                <a:gd name="adj2" fmla="val -18125"/>
              </a:avLst>
            </a:prstGeom>
            <a:solidFill>
              <a:schemeClr val="accent2"/>
            </a:solidFill>
            <a:ln w="12700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资 产</a:t>
              </a:r>
              <a:endPara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047" name="椭圆形标注 18447"/>
            <p:cNvSpPr>
              <a:spLocks noChangeArrowheads="1"/>
            </p:cNvSpPr>
            <p:nvPr/>
          </p:nvSpPr>
          <p:spPr bwMode="auto">
            <a:xfrm>
              <a:off x="3337" y="432"/>
              <a:ext cx="1104" cy="480"/>
            </a:xfrm>
            <a:prstGeom prst="wedgeEllipseCallout">
              <a:avLst>
                <a:gd name="adj1" fmla="val -6611"/>
                <a:gd name="adj2" fmla="val -18125"/>
              </a:avLst>
            </a:prstGeom>
            <a:solidFill>
              <a:schemeClr val="accent2"/>
            </a:solidFill>
            <a:ln w="12700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权 益</a:t>
              </a:r>
              <a:endParaRPr lang="zh-CN" altLang="en-US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44048" name="组合 18448"/>
            <p:cNvGrpSpPr/>
            <p:nvPr/>
          </p:nvGrpSpPr>
          <p:grpSpPr bwMode="auto">
            <a:xfrm>
              <a:off x="2809" y="672"/>
              <a:ext cx="192" cy="48"/>
              <a:chOff x="0" y="0"/>
              <a:chExt cx="192" cy="48"/>
            </a:xfrm>
          </p:grpSpPr>
          <p:sp>
            <p:nvSpPr>
              <p:cNvPr id="44049" name="直接连接符 18449"/>
              <p:cNvSpPr>
                <a:spLocks noChangeShapeType="1"/>
              </p:cNvSpPr>
              <p:nvPr/>
            </p:nvSpPr>
            <p:spPr bwMode="auto">
              <a:xfrm>
                <a:off x="0" y="0"/>
                <a:ext cx="19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4050" name="直接连接符 18450"/>
              <p:cNvSpPr>
                <a:spLocks noChangeShapeType="1"/>
              </p:cNvSpPr>
              <p:nvPr/>
            </p:nvSpPr>
            <p:spPr bwMode="auto">
              <a:xfrm>
                <a:off x="0" y="48"/>
                <a:ext cx="19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4051" name="组合 18451"/>
            <p:cNvGrpSpPr/>
            <p:nvPr/>
          </p:nvGrpSpPr>
          <p:grpSpPr bwMode="auto">
            <a:xfrm rot="10800000">
              <a:off x="3312" y="960"/>
              <a:ext cx="1225" cy="91"/>
              <a:chOff x="0" y="0"/>
              <a:chExt cx="1497" cy="90"/>
            </a:xfrm>
          </p:grpSpPr>
          <p:sp>
            <p:nvSpPr>
              <p:cNvPr id="44052" name="矩形标注 184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97" cy="90"/>
              </a:xfrm>
              <a:prstGeom prst="wedgeRectCallout">
                <a:avLst>
                  <a:gd name="adj1" fmla="val 29093"/>
                  <a:gd name="adj2" fmla="val 4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 b="1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4053" name="直接连接符 18453"/>
              <p:cNvSpPr>
                <a:spLocks noChangeShapeType="1"/>
              </p:cNvSpPr>
              <p:nvPr/>
            </p:nvSpPr>
            <p:spPr bwMode="auto">
              <a:xfrm flipH="1">
                <a:off x="46" y="45"/>
                <a:ext cx="6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4054" name="直接连接符 18454"/>
              <p:cNvSpPr>
                <a:spLocks noChangeShapeType="1"/>
              </p:cNvSpPr>
              <p:nvPr/>
            </p:nvSpPr>
            <p:spPr bwMode="auto">
              <a:xfrm flipV="1">
                <a:off x="726" y="45"/>
                <a:ext cx="72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4055" name="直接连接符 18455"/>
            <p:cNvSpPr>
              <a:spLocks noChangeShapeType="1"/>
            </p:cNvSpPr>
            <p:nvPr/>
          </p:nvSpPr>
          <p:spPr bwMode="auto">
            <a:xfrm rot="10800000" flipH="1">
              <a:off x="3720" y="1680"/>
              <a:ext cx="5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056" name="矩形标注 18456"/>
            <p:cNvSpPr>
              <a:spLocks noChangeArrowheads="1"/>
            </p:cNvSpPr>
            <p:nvPr/>
          </p:nvSpPr>
          <p:spPr bwMode="auto">
            <a:xfrm>
              <a:off x="4360" y="1392"/>
              <a:ext cx="660" cy="432"/>
            </a:xfrm>
            <a:prstGeom prst="wedgeRectCallout">
              <a:avLst>
                <a:gd name="adj1" fmla="val -12574"/>
                <a:gd name="adj2" fmla="val 47454"/>
              </a:avLst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0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表示增加</a:t>
              </a:r>
              <a:endParaRPr lang="zh-CN" altLang="en-US" sz="10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0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表示减少</a:t>
              </a:r>
              <a:endParaRPr lang="zh-CN" altLang="en-US" sz="10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721" name="直接连接符 18457"/>
            <p:cNvSpPr/>
            <p:nvPr/>
          </p:nvSpPr>
          <p:spPr>
            <a:xfrm rot="10800000" flipH="1">
              <a:off x="3720" y="1536"/>
              <a:ext cx="556" cy="0"/>
            </a:xfrm>
            <a:prstGeom prst="line">
              <a:avLst/>
            </a:prstGeom>
            <a:ln w="28575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noProof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新文档 2020-03-08 22.40.04"/>
          <p:cNvPicPr>
            <a:picLocks noChangeAspect="1"/>
          </p:cNvPicPr>
          <p:nvPr/>
        </p:nvPicPr>
        <p:blipFill>
          <a:blip r:embed="rId1"/>
          <a:srcRect t="4481"/>
          <a:stretch>
            <a:fillRect/>
          </a:stretch>
        </p:blipFill>
        <p:spPr>
          <a:xfrm>
            <a:off x="1724660" y="0"/>
            <a:ext cx="4613275" cy="508381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" y="45085"/>
            <a:ext cx="6302375" cy="505333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标题 33793"/>
          <p:cNvSpPr>
            <a:spLocks noGrp="1"/>
          </p:cNvSpPr>
          <p:nvPr>
            <p:ph type="title"/>
          </p:nvPr>
        </p:nvSpPr>
        <p:spPr>
          <a:xfrm>
            <a:off x="1310640" y="172720"/>
            <a:ext cx="5844540" cy="601980"/>
          </a:xfrm>
        </p:spPr>
        <p:txBody>
          <a:bodyPr anchor="b"/>
          <a:p>
            <a:pPr algn="ctr"/>
            <a:r>
              <a:rPr lang="zh-CN" altLang="en-US" sz="2700" b="1" dirty="0">
                <a:solidFill>
                  <a:srgbClr val="660066"/>
                </a:solidFill>
                <a:latin typeface="宋体" panose="02010600030101010101" pitchFamily="2" charset="-122"/>
              </a:rPr>
              <a:t>总分类账户和明细分类账户</a:t>
            </a:r>
            <a:endParaRPr lang="zh-CN" altLang="en-US" sz="2700" b="1" dirty="0">
              <a:solidFill>
                <a:srgbClr val="660066"/>
              </a:solidFill>
              <a:latin typeface="宋体" panose="02010600030101010101" pitchFamily="2" charset="-122"/>
            </a:endParaRPr>
          </a:p>
        </p:txBody>
      </p:sp>
      <p:sp>
        <p:nvSpPr>
          <p:cNvPr id="50178" name="文本占位符 33794"/>
          <p:cNvSpPr>
            <a:spLocks noGrp="1"/>
          </p:cNvSpPr>
          <p:nvPr>
            <p:ph idx="1"/>
          </p:nvPr>
        </p:nvSpPr>
        <p:spPr>
          <a:xfrm>
            <a:off x="1041400" y="2228850"/>
            <a:ext cx="7716520" cy="685800"/>
          </a:xfrm>
        </p:spPr>
        <p:txBody>
          <a:bodyPr anchor="t"/>
          <a:p>
            <a:pPr marL="0" indent="0">
              <a:lnSpc>
                <a:spcPct val="105000"/>
              </a:lnSpc>
              <a:buNone/>
            </a:pPr>
            <a:r>
              <a:rPr lang="en-US" altLang="zh-CN" b="1">
                <a:solidFill>
                  <a:schemeClr val="tx2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>
                <a:solidFill>
                  <a:schemeClr val="tx2"/>
                </a:solidFill>
                <a:latin typeface="宋体" panose="02010600030101010101" pitchFamily="2" charset="-122"/>
              </a:rPr>
              <a:t>提供详细核算资料，除可用货币计量外，还可使用实物辅助计量（件、公斤、吨等）</a:t>
            </a:r>
            <a:endParaRPr lang="zh-CN" altLang="en-US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50180" name="矩形 33796"/>
          <p:cNvSpPr/>
          <p:nvPr/>
        </p:nvSpPr>
        <p:spPr>
          <a:xfrm>
            <a:off x="1360805" y="1416685"/>
            <a:ext cx="5257800" cy="299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1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135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提供总括核算资料，一般只用货币计量</a:t>
            </a:r>
            <a:r>
              <a:rPr lang="zh-CN" altLang="en-US" sz="1350" b="1">
                <a:latin typeface="Tahoma" panose="020B060403050404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1350" b="1">
                <a:latin typeface="Tahoma" panose="020B0604030504040204" pitchFamily="2" charset="0"/>
                <a:ea typeface="宋体" panose="02010600030101010101" pitchFamily="2" charset="-122"/>
              </a:rPr>
              <a:t> </a:t>
            </a:r>
            <a:endParaRPr lang="en-US" altLang="zh-CN" sz="1350" b="1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50181" name="矩形 33797"/>
          <p:cNvSpPr/>
          <p:nvPr/>
        </p:nvSpPr>
        <p:spPr>
          <a:xfrm>
            <a:off x="421402" y="1776016"/>
            <a:ext cx="2949178" cy="445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（二）明细分类账户</a:t>
            </a:r>
            <a:endParaRPr lang="zh-CN" altLang="en-US" sz="2000" b="1">
              <a:solidFill>
                <a:schemeClr val="tx2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50182" name="矩形 33798"/>
          <p:cNvSpPr/>
          <p:nvPr/>
        </p:nvSpPr>
        <p:spPr>
          <a:xfrm>
            <a:off x="414655" y="1002665"/>
            <a:ext cx="2571750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1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（一）总分类账户</a:t>
            </a:r>
            <a:endParaRPr lang="zh-CN" altLang="en-US" sz="2100" b="1">
              <a:solidFill>
                <a:schemeClr val="tx2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grpSp>
        <p:nvGrpSpPr>
          <p:cNvPr id="50183" name="组合 33799"/>
          <p:cNvGrpSpPr/>
          <p:nvPr/>
        </p:nvGrpSpPr>
        <p:grpSpPr>
          <a:xfrm>
            <a:off x="1222375" y="2993390"/>
            <a:ext cx="6773466" cy="1712119"/>
            <a:chOff x="0" y="0"/>
            <a:chExt cx="5689" cy="1438"/>
          </a:xfrm>
        </p:grpSpPr>
        <p:grpSp>
          <p:nvGrpSpPr>
            <p:cNvPr id="50184" name="组合 33800"/>
            <p:cNvGrpSpPr/>
            <p:nvPr/>
          </p:nvGrpSpPr>
          <p:grpSpPr>
            <a:xfrm>
              <a:off x="1440" y="0"/>
              <a:ext cx="2064" cy="528"/>
              <a:chOff x="0" y="0"/>
              <a:chExt cx="2064" cy="608"/>
            </a:xfrm>
          </p:grpSpPr>
          <p:sp>
            <p:nvSpPr>
              <p:cNvPr id="50185" name="矩形标注 33801"/>
              <p:cNvSpPr/>
              <p:nvPr/>
            </p:nvSpPr>
            <p:spPr>
              <a:xfrm>
                <a:off x="2" y="0"/>
                <a:ext cx="2062" cy="591"/>
              </a:xfrm>
              <a:prstGeom prst="wedgeRectCallout">
                <a:avLst>
                  <a:gd name="adj1" fmla="val 25704"/>
                  <a:gd name="adj2" fmla="val 24787"/>
                </a:avLst>
              </a:prstGeom>
              <a:solidFill>
                <a:srgbClr val="FFFF99"/>
              </a:solidFill>
              <a:ln w="9525">
                <a:noFill/>
              </a:ln>
            </p:spPr>
            <p:txBody>
              <a:bodyPr anchor="t"/>
              <a:p>
                <a:pPr algn="ctr"/>
                <a:endParaRPr lang="zh-CN" altLang="en-US" sz="135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186" name="直接连接符 33802"/>
              <p:cNvSpPr/>
              <p:nvPr/>
            </p:nvSpPr>
            <p:spPr>
              <a:xfrm flipV="1">
                <a:off x="23" y="273"/>
                <a:ext cx="2041" cy="0"/>
              </a:xfrm>
              <a:prstGeom prst="line">
                <a:avLst/>
              </a:prstGeom>
              <a:ln w="222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sz="13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187" name="直接连接符 33803"/>
              <p:cNvSpPr/>
              <p:nvPr/>
            </p:nvSpPr>
            <p:spPr>
              <a:xfrm flipH="1">
                <a:off x="1066" y="284"/>
                <a:ext cx="0" cy="307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sz="13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188" name="圆角矩形标注 33804"/>
              <p:cNvSpPr/>
              <p:nvPr/>
            </p:nvSpPr>
            <p:spPr>
              <a:xfrm>
                <a:off x="0" y="336"/>
                <a:ext cx="1089" cy="272"/>
              </a:xfrm>
              <a:prstGeom prst="wedgeRoundRectCallout">
                <a:avLst>
                  <a:gd name="adj1" fmla="val 597"/>
                  <a:gd name="adj2" fmla="val 25736"/>
                  <a:gd name="adj3" fmla="val 16667"/>
                </a:avLst>
              </a:prstGeom>
              <a:noFill/>
              <a:ln w="9525">
                <a:noFill/>
              </a:ln>
            </p:spPr>
            <p:txBody>
              <a:bodyPr anchor="t"/>
              <a:p>
                <a:r>
                  <a:rPr lang="zh-CN" altLang="en-US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购入      </a:t>
                </a:r>
                <a:r>
                  <a:rPr lang="en-US" altLang="zh-CN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62 000</a:t>
                </a:r>
                <a:endParaRPr lang="en-US" altLang="zh-CN" sz="1350" b="1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189" name="矩形 33805"/>
              <p:cNvSpPr/>
              <p:nvPr/>
            </p:nvSpPr>
            <p:spPr>
              <a:xfrm>
                <a:off x="127" y="58"/>
                <a:ext cx="1881" cy="2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1350">
                    <a:latin typeface="Tahoma" panose="020B0604030504040204" pitchFamily="2" charset="0"/>
                    <a:ea typeface="宋体" panose="02010600030101010101" pitchFamily="2" charset="-122"/>
                  </a:rPr>
                  <a:t>借方</a:t>
                </a:r>
                <a:r>
                  <a:rPr lang="zh-CN" altLang="en-US" sz="1350" b="1">
                    <a:latin typeface="Tahoma" panose="020B0604030504040204" pitchFamily="2" charset="0"/>
                    <a:ea typeface="宋体" panose="02010600030101010101" pitchFamily="2" charset="-122"/>
                  </a:rPr>
                  <a:t>         原材料        </a:t>
                </a:r>
                <a:r>
                  <a:rPr lang="zh-CN" altLang="en-US" sz="1350">
                    <a:latin typeface="Tahoma" panose="020B0604030504040204" pitchFamily="2" charset="0"/>
                    <a:ea typeface="宋体" panose="02010600030101010101" pitchFamily="2" charset="-122"/>
                  </a:rPr>
                  <a:t>贷方</a:t>
                </a:r>
                <a:endParaRPr lang="zh-CN" altLang="en-US" sz="1350">
                  <a:latin typeface="Tahoma" panose="020B0604030504040204" pitchFamily="2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0190" name="组合 33806"/>
            <p:cNvGrpSpPr/>
            <p:nvPr/>
          </p:nvGrpSpPr>
          <p:grpSpPr>
            <a:xfrm>
              <a:off x="364" y="720"/>
              <a:ext cx="5325" cy="718"/>
              <a:chOff x="0" y="0"/>
              <a:chExt cx="5325" cy="718"/>
            </a:xfrm>
          </p:grpSpPr>
          <p:grpSp>
            <p:nvGrpSpPr>
              <p:cNvPr id="50191" name="组合 33807"/>
              <p:cNvGrpSpPr/>
              <p:nvPr/>
            </p:nvGrpSpPr>
            <p:grpSpPr>
              <a:xfrm>
                <a:off x="0" y="0"/>
                <a:ext cx="1740" cy="672"/>
                <a:chOff x="0" y="0"/>
                <a:chExt cx="1808" cy="672"/>
              </a:xfrm>
            </p:grpSpPr>
            <p:sp>
              <p:nvSpPr>
                <p:cNvPr id="50192" name="矩形标注 33808"/>
                <p:cNvSpPr/>
                <p:nvPr/>
              </p:nvSpPr>
              <p:spPr>
                <a:xfrm>
                  <a:off x="69" y="0"/>
                  <a:ext cx="1739" cy="635"/>
                </a:xfrm>
                <a:prstGeom prst="wedgeRectCallout">
                  <a:avLst>
                    <a:gd name="adj1" fmla="val 25704"/>
                    <a:gd name="adj2" fmla="val 7329"/>
                  </a:avLst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anchor="t"/>
                <a:p>
                  <a:pPr algn="ctr"/>
                  <a:endParaRPr lang="zh-CN" altLang="en-US" sz="135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193" name="直接连接符 33809"/>
                <p:cNvSpPr/>
                <p:nvPr/>
              </p:nvSpPr>
              <p:spPr>
                <a:xfrm flipV="1">
                  <a:off x="87" y="225"/>
                  <a:ext cx="1721" cy="0"/>
                </a:xfrm>
                <a:prstGeom prst="line">
                  <a:avLst/>
                </a:prstGeom>
                <a:ln w="222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sz="135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194" name="直接连接符 33810"/>
                <p:cNvSpPr/>
                <p:nvPr/>
              </p:nvSpPr>
              <p:spPr>
                <a:xfrm flipH="1">
                  <a:off x="966" y="234"/>
                  <a:ext cx="0" cy="401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sz="135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195" name="圆角矩形标注 33811"/>
                <p:cNvSpPr/>
                <p:nvPr/>
              </p:nvSpPr>
              <p:spPr>
                <a:xfrm>
                  <a:off x="0" y="226"/>
                  <a:ext cx="1056" cy="446"/>
                </a:xfrm>
                <a:prstGeom prst="wedgeRoundRectCallout">
                  <a:avLst>
                    <a:gd name="adj1" fmla="val -6060"/>
                    <a:gd name="adj2" fmla="val -11884"/>
                    <a:gd name="adj3" fmla="val 16667"/>
                  </a:avLst>
                </a:prstGeom>
                <a:noFill/>
                <a:ln w="9525">
                  <a:noFill/>
                </a:ln>
              </p:spPr>
              <p:txBody>
                <a:bodyPr anchor="t"/>
                <a:p>
                  <a:r>
                    <a:rPr lang="en-US" altLang="zh-CN" sz="1350" b="1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sym typeface="+mn-ea"/>
                    </a:rPr>
                    <a:t> </a:t>
                  </a:r>
                  <a:r>
                    <a:rPr lang="zh-CN" altLang="en-US" sz="1350" b="1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sym typeface="+mn-ea"/>
                    </a:rPr>
                    <a:t>购入  </a:t>
                  </a:r>
                  <a:r>
                    <a:rPr lang="en-US" altLang="zh-CN" sz="1350" b="1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sym typeface="+mn-ea"/>
                    </a:rPr>
                    <a:t>12 000</a:t>
                  </a:r>
                  <a:endParaRPr lang="en-US" altLang="zh-CN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r>
                    <a:rPr lang="zh-CN" altLang="en-US" sz="1350" b="1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sym typeface="+mn-ea"/>
                    </a:rPr>
                    <a:t>（</a:t>
                  </a:r>
                  <a:r>
                    <a:rPr lang="en-US" altLang="zh-CN" sz="1350" b="1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sym typeface="+mn-ea"/>
                    </a:rPr>
                    <a:t>40</a:t>
                  </a:r>
                  <a:r>
                    <a:rPr lang="zh-CN" altLang="en-US" sz="1350" b="1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sym typeface="+mn-ea"/>
                    </a:rPr>
                    <a:t>吨）</a:t>
                  </a:r>
                  <a:endParaRPr lang="zh-CN" altLang="en-US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0196" name="矩形 33812"/>
              <p:cNvSpPr/>
              <p:nvPr/>
            </p:nvSpPr>
            <p:spPr>
              <a:xfrm>
                <a:off x="0" y="0"/>
                <a:ext cx="1818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1350">
                    <a:latin typeface="Tahoma" panose="020B0604030504040204" pitchFamily="2" charset="0"/>
                    <a:ea typeface="宋体" panose="02010600030101010101" pitchFamily="2" charset="-122"/>
                  </a:rPr>
                  <a:t>借方</a:t>
                </a:r>
                <a:r>
                  <a:rPr lang="zh-CN" altLang="en-US" sz="1350" b="1">
                    <a:latin typeface="Tahoma" panose="020B0604030504040204" pitchFamily="2" charset="0"/>
                    <a:ea typeface="宋体" panose="02010600030101010101" pitchFamily="2" charset="-122"/>
                  </a:rPr>
                  <a:t> 原材料</a:t>
                </a:r>
                <a:r>
                  <a:rPr lang="en-US" altLang="zh-CN" sz="1350" b="1">
                    <a:latin typeface="Tahoma" panose="020B0604030504040204" pitchFamily="2" charset="0"/>
                    <a:ea typeface="宋体" panose="02010600030101010101" pitchFamily="2" charset="-122"/>
                  </a:rPr>
                  <a:t>—</a:t>
                </a:r>
                <a:r>
                  <a:rPr lang="zh-CN" altLang="en-US" sz="1350" b="1">
                    <a:latin typeface="Tahoma" panose="020B0604030504040204" pitchFamily="2" charset="0"/>
                    <a:ea typeface="宋体" panose="02010600030101010101" pitchFamily="2" charset="-122"/>
                  </a:rPr>
                  <a:t>甲材料</a:t>
                </a:r>
                <a:r>
                  <a:rPr lang="zh-CN" altLang="en-US" sz="1350">
                    <a:latin typeface="Tahoma" panose="020B0604030504040204" pitchFamily="2" charset="0"/>
                    <a:ea typeface="宋体" panose="02010600030101010101" pitchFamily="2" charset="-122"/>
                  </a:rPr>
                  <a:t> 贷方</a:t>
                </a:r>
                <a:endParaRPr lang="zh-CN" altLang="en-US" sz="1350">
                  <a:latin typeface="Tahoma" panose="020B060403050404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197" name="矩形标注 33813"/>
              <p:cNvSpPr/>
              <p:nvPr/>
            </p:nvSpPr>
            <p:spPr>
              <a:xfrm>
                <a:off x="1818" y="0"/>
                <a:ext cx="1674" cy="635"/>
              </a:xfrm>
              <a:prstGeom prst="wedgeRectCallout">
                <a:avLst>
                  <a:gd name="adj1" fmla="val 30468"/>
                  <a:gd name="adj2" fmla="val 7324"/>
                </a:avLst>
              </a:prstGeom>
              <a:solidFill>
                <a:srgbClr val="FFFF99"/>
              </a:solidFill>
              <a:ln w="9525">
                <a:noFill/>
              </a:ln>
            </p:spPr>
            <p:txBody>
              <a:bodyPr anchor="t"/>
              <a:p>
                <a:pPr algn="ctr"/>
                <a:endParaRPr lang="zh-CN" altLang="en-US" sz="135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198" name="直接连接符 33814"/>
              <p:cNvSpPr/>
              <p:nvPr/>
            </p:nvSpPr>
            <p:spPr>
              <a:xfrm flipV="1">
                <a:off x="1837" y="225"/>
                <a:ext cx="1656" cy="1"/>
              </a:xfrm>
              <a:prstGeom prst="line">
                <a:avLst/>
              </a:prstGeom>
              <a:ln w="222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sz="13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199" name="直接连接符 33815"/>
              <p:cNvSpPr/>
              <p:nvPr/>
            </p:nvSpPr>
            <p:spPr>
              <a:xfrm flipH="1">
                <a:off x="2746" y="234"/>
                <a:ext cx="0" cy="401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sz="13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200" name="圆角矩形标注 33816"/>
              <p:cNvSpPr/>
              <p:nvPr/>
            </p:nvSpPr>
            <p:spPr>
              <a:xfrm>
                <a:off x="1761" y="226"/>
                <a:ext cx="1058" cy="446"/>
              </a:xfrm>
              <a:prstGeom prst="wedgeRoundRectCallout">
                <a:avLst>
                  <a:gd name="adj1" fmla="val -4347"/>
                  <a:gd name="adj2" fmla="val -11884"/>
                  <a:gd name="adj3" fmla="val 16667"/>
                </a:avLst>
              </a:prstGeom>
              <a:noFill/>
              <a:ln w="9525">
                <a:noFill/>
              </a:ln>
            </p:spPr>
            <p:txBody>
              <a:bodyPr anchor="t"/>
              <a:p>
                <a:r>
                  <a:rPr lang="en-US" altLang="zh-CN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 </a:t>
                </a:r>
                <a:r>
                  <a:rPr lang="zh-CN" altLang="en-US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购入   </a:t>
                </a:r>
                <a:r>
                  <a:rPr lang="en-US" altLang="zh-CN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40 000</a:t>
                </a:r>
                <a:endParaRPr lang="en-US" altLang="zh-CN" sz="1350" b="1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r>
                  <a:rPr lang="zh-CN" altLang="en-US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（</a:t>
                </a:r>
                <a:r>
                  <a:rPr lang="en-US" altLang="zh-CN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100</a:t>
                </a:r>
                <a:r>
                  <a:rPr lang="zh-CN" altLang="en-US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件）</a:t>
                </a:r>
                <a:endParaRPr lang="zh-CN" altLang="en-US" sz="1350" b="1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201" name="矩形 33817"/>
              <p:cNvSpPr/>
              <p:nvPr/>
            </p:nvSpPr>
            <p:spPr>
              <a:xfrm>
                <a:off x="1759" y="0"/>
                <a:ext cx="1818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1350">
                    <a:latin typeface="Tahoma" panose="020B0604030504040204" pitchFamily="2" charset="0"/>
                    <a:ea typeface="宋体" panose="02010600030101010101" pitchFamily="2" charset="-122"/>
                  </a:rPr>
                  <a:t>借方</a:t>
                </a:r>
                <a:r>
                  <a:rPr lang="zh-CN" altLang="en-US" sz="1350" b="1">
                    <a:latin typeface="Tahoma" panose="020B0604030504040204" pitchFamily="2" charset="0"/>
                    <a:ea typeface="宋体" panose="02010600030101010101" pitchFamily="2" charset="-122"/>
                  </a:rPr>
                  <a:t> 原材料</a:t>
                </a:r>
                <a:r>
                  <a:rPr lang="en-US" altLang="zh-CN" sz="1350" b="1">
                    <a:latin typeface="Tahoma" panose="020B0604030504040204" pitchFamily="2" charset="0"/>
                    <a:ea typeface="宋体" panose="02010600030101010101" pitchFamily="2" charset="-122"/>
                  </a:rPr>
                  <a:t>—</a:t>
                </a:r>
                <a:r>
                  <a:rPr lang="zh-CN" altLang="en-US" sz="1350" b="1">
                    <a:latin typeface="Tahoma" panose="020B0604030504040204" pitchFamily="2" charset="0"/>
                    <a:ea typeface="宋体" panose="02010600030101010101" pitchFamily="2" charset="-122"/>
                  </a:rPr>
                  <a:t>乙材料</a:t>
                </a:r>
                <a:r>
                  <a:rPr lang="zh-CN" altLang="en-US" sz="1350">
                    <a:latin typeface="Tahoma" panose="020B0604030504040204" pitchFamily="2" charset="0"/>
                    <a:ea typeface="宋体" panose="02010600030101010101" pitchFamily="2" charset="-122"/>
                  </a:rPr>
                  <a:t> 贷方</a:t>
                </a:r>
                <a:endParaRPr lang="zh-CN" altLang="en-US" sz="1350">
                  <a:latin typeface="Tahoma" panose="020B060403050404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202" name="矩形标注 33818"/>
              <p:cNvSpPr/>
              <p:nvPr/>
            </p:nvSpPr>
            <p:spPr>
              <a:xfrm>
                <a:off x="3561" y="0"/>
                <a:ext cx="1674" cy="624"/>
              </a:xfrm>
              <a:prstGeom prst="wedgeRectCallout">
                <a:avLst>
                  <a:gd name="adj1" fmla="val 30468"/>
                  <a:gd name="adj2" fmla="val 12500"/>
                </a:avLst>
              </a:prstGeom>
              <a:solidFill>
                <a:srgbClr val="FFFF99"/>
              </a:solidFill>
              <a:ln w="9525">
                <a:noFill/>
              </a:ln>
            </p:spPr>
            <p:txBody>
              <a:bodyPr anchor="t"/>
              <a:p>
                <a:pPr algn="ctr"/>
                <a:endParaRPr lang="zh-CN" altLang="en-US" sz="135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203" name="直接连接符 33819"/>
              <p:cNvSpPr/>
              <p:nvPr/>
            </p:nvSpPr>
            <p:spPr>
              <a:xfrm flipV="1">
                <a:off x="3580" y="241"/>
                <a:ext cx="1656" cy="1"/>
              </a:xfrm>
              <a:prstGeom prst="line">
                <a:avLst/>
              </a:prstGeom>
              <a:ln w="222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sz="13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204" name="圆角矩形标注 33820"/>
              <p:cNvSpPr/>
              <p:nvPr/>
            </p:nvSpPr>
            <p:spPr>
              <a:xfrm>
                <a:off x="3504" y="240"/>
                <a:ext cx="1063" cy="478"/>
              </a:xfrm>
              <a:prstGeom prst="wedgeRoundRectCallout">
                <a:avLst>
                  <a:gd name="adj1" fmla="val 6069"/>
                  <a:gd name="adj2" fmla="val -11926"/>
                  <a:gd name="adj3" fmla="val 16667"/>
                </a:avLst>
              </a:prstGeom>
              <a:noFill/>
              <a:ln w="9525">
                <a:noFill/>
              </a:ln>
            </p:spPr>
            <p:txBody>
              <a:bodyPr anchor="t"/>
              <a:p>
                <a:r>
                  <a:rPr lang="en-US" altLang="zh-CN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 </a:t>
                </a:r>
                <a:r>
                  <a:rPr lang="zh-CN" altLang="en-US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购入   </a:t>
                </a:r>
                <a:r>
                  <a:rPr lang="en-US" altLang="zh-CN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10 000</a:t>
                </a:r>
                <a:endParaRPr lang="en-US" altLang="zh-CN" sz="1350" b="1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r>
                  <a:rPr lang="zh-CN" altLang="en-US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（</a:t>
                </a:r>
                <a:r>
                  <a:rPr lang="en-US" altLang="zh-CN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20</a:t>
                </a:r>
                <a:r>
                  <a:rPr lang="zh-CN" altLang="en-US" sz="1350" b="1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箱）</a:t>
                </a:r>
                <a:endParaRPr lang="zh-CN" altLang="en-US" sz="1350" b="1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205" name="矩形 33821"/>
              <p:cNvSpPr/>
              <p:nvPr/>
            </p:nvSpPr>
            <p:spPr>
              <a:xfrm>
                <a:off x="3507" y="9"/>
                <a:ext cx="1818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1350">
                    <a:latin typeface="Tahoma" panose="020B0604030504040204" pitchFamily="2" charset="0"/>
                    <a:ea typeface="宋体" panose="02010600030101010101" pitchFamily="2" charset="-122"/>
                  </a:rPr>
                  <a:t>借方</a:t>
                </a:r>
                <a:r>
                  <a:rPr lang="zh-CN" altLang="en-US" sz="1350" b="1">
                    <a:latin typeface="Tahoma" panose="020B0604030504040204" pitchFamily="2" charset="0"/>
                    <a:ea typeface="宋体" panose="02010600030101010101" pitchFamily="2" charset="-122"/>
                  </a:rPr>
                  <a:t> 原材料</a:t>
                </a:r>
                <a:r>
                  <a:rPr lang="en-US" altLang="zh-CN" sz="1350" b="1">
                    <a:latin typeface="Tahoma" panose="020B0604030504040204" pitchFamily="2" charset="0"/>
                    <a:ea typeface="宋体" panose="02010600030101010101" pitchFamily="2" charset="-122"/>
                  </a:rPr>
                  <a:t>—</a:t>
                </a:r>
                <a:r>
                  <a:rPr lang="zh-CN" altLang="en-US" sz="1350" b="1">
                    <a:latin typeface="Tahoma" panose="020B0604030504040204" pitchFamily="2" charset="0"/>
                    <a:ea typeface="宋体" panose="02010600030101010101" pitchFamily="2" charset="-122"/>
                  </a:rPr>
                  <a:t>丙材料</a:t>
                </a:r>
                <a:r>
                  <a:rPr lang="zh-CN" altLang="en-US" sz="1350">
                    <a:latin typeface="Tahoma" panose="020B0604030504040204" pitchFamily="2" charset="0"/>
                    <a:ea typeface="宋体" panose="02010600030101010101" pitchFamily="2" charset="-122"/>
                  </a:rPr>
                  <a:t> 贷方</a:t>
                </a:r>
                <a:endParaRPr lang="zh-CN" altLang="en-US" sz="1350">
                  <a:latin typeface="Tahoma" panose="020B060403050404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206" name="直接连接符 33822"/>
              <p:cNvSpPr/>
              <p:nvPr/>
            </p:nvSpPr>
            <p:spPr>
              <a:xfrm flipH="1">
                <a:off x="4467" y="240"/>
                <a:ext cx="0" cy="401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sz="13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0207" name="AutoShape 22"/>
            <p:cNvSpPr/>
            <p:nvPr/>
          </p:nvSpPr>
          <p:spPr>
            <a:xfrm rot="5400000">
              <a:off x="2952" y="-1272"/>
              <a:ext cx="144" cy="3840"/>
            </a:xfrm>
            <a:prstGeom prst="leftBrace">
              <a:avLst>
                <a:gd name="adj1" fmla="val 186296"/>
                <a:gd name="adj2" fmla="val 1638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en-US" sz="15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0208" name="组合 33824"/>
            <p:cNvGrpSpPr/>
            <p:nvPr/>
          </p:nvGrpSpPr>
          <p:grpSpPr>
            <a:xfrm>
              <a:off x="3696" y="144"/>
              <a:ext cx="1200" cy="384"/>
              <a:chOff x="0" y="0"/>
              <a:chExt cx="1200" cy="384"/>
            </a:xfrm>
          </p:grpSpPr>
          <p:sp>
            <p:nvSpPr>
              <p:cNvPr id="50209" name="椭圆形标注 33825"/>
              <p:cNvSpPr/>
              <p:nvPr/>
            </p:nvSpPr>
            <p:spPr>
              <a:xfrm>
                <a:off x="0" y="0"/>
                <a:ext cx="1200" cy="384"/>
              </a:xfrm>
              <a:prstGeom prst="wedgeEllipseCallout">
                <a:avLst>
                  <a:gd name="adj1" fmla="val 23250"/>
                  <a:gd name="adj2" fmla="val 11718"/>
                </a:avLst>
              </a:prstGeom>
              <a:solidFill>
                <a:srgbClr val="FFCCFF"/>
              </a:solidFill>
              <a:ln w="31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pPr algn="ctr">
                  <a:lnSpc>
                    <a:spcPct val="90000"/>
                  </a:lnSpc>
                </a:pPr>
                <a:endPara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210" name="矩形 33826"/>
              <p:cNvSpPr/>
              <p:nvPr/>
            </p:nvSpPr>
            <p:spPr>
              <a:xfrm>
                <a:off x="70" y="48"/>
                <a:ext cx="1120" cy="2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1500" b="1">
                    <a:latin typeface="Tahoma" panose="020B0604030504040204" pitchFamily="2" charset="0"/>
                    <a:ea typeface="宋体" panose="02010600030101010101" pitchFamily="2" charset="-122"/>
                  </a:rPr>
                  <a:t>明细分类账户</a:t>
                </a:r>
                <a:endParaRPr lang="zh-CN" altLang="en-US" sz="1500" b="1">
                  <a:latin typeface="Tahoma" panose="020B06040305040402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0211" name="椭圆形标注 33827"/>
            <p:cNvSpPr/>
            <p:nvPr/>
          </p:nvSpPr>
          <p:spPr>
            <a:xfrm>
              <a:off x="0" y="144"/>
              <a:ext cx="1200" cy="384"/>
            </a:xfrm>
            <a:prstGeom prst="wedgeEllipseCallout">
              <a:avLst>
                <a:gd name="adj1" fmla="val 63250"/>
                <a:gd name="adj2" fmla="val -42449"/>
              </a:avLst>
            </a:prstGeom>
            <a:solidFill>
              <a:srgbClr val="FFCCFF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>
                <a:lnSpc>
                  <a:spcPct val="90000"/>
                </a:lnSpc>
              </a:pPr>
              <a:endParaRPr lang="zh-CN" altLang="en-US" sz="15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0212" name="矩形 33828"/>
            <p:cNvSpPr/>
            <p:nvPr/>
          </p:nvSpPr>
          <p:spPr>
            <a:xfrm>
              <a:off x="135" y="192"/>
              <a:ext cx="959" cy="2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1500" b="1">
                  <a:latin typeface="Tahoma" panose="020B0604030504040204" pitchFamily="2" charset="0"/>
                  <a:ea typeface="宋体" panose="02010600030101010101" pitchFamily="2" charset="-122"/>
                </a:rPr>
                <a:t>总分类账户</a:t>
              </a:r>
              <a:endParaRPr lang="zh-CN" altLang="en-US" sz="1500" b="1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标题 34817"/>
          <p:cNvSpPr>
            <a:spLocks noGrp="1"/>
          </p:cNvSpPr>
          <p:nvPr>
            <p:ph type="title"/>
          </p:nvPr>
        </p:nvSpPr>
        <p:spPr>
          <a:xfrm>
            <a:off x="613807" y="225505"/>
            <a:ext cx="5844778" cy="810815"/>
          </a:xfrm>
        </p:spPr>
        <p:txBody>
          <a:bodyPr anchor="b"/>
          <a:p>
            <a:r>
              <a:rPr lang="zh-CN" altLang="en-US" sz="2700" b="1"/>
              <a:t>平行登记</a:t>
            </a:r>
            <a:endParaRPr lang="zh-CN" altLang="en-US" sz="2700" b="1"/>
          </a:p>
        </p:txBody>
      </p:sp>
      <p:sp>
        <p:nvSpPr>
          <p:cNvPr id="51202" name="矩形 34818"/>
          <p:cNvSpPr/>
          <p:nvPr/>
        </p:nvSpPr>
        <p:spPr>
          <a:xfrm>
            <a:off x="859790" y="2457450"/>
            <a:ext cx="565531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100" b="1">
                <a:solidFill>
                  <a:srgbClr val="990033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 </a:t>
            </a:r>
            <a:r>
              <a:rPr lang="zh-CN" altLang="en-US" sz="21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总分类账户与明细分类账户的关系</a:t>
            </a:r>
            <a:endParaRPr lang="zh-CN" altLang="en-US" sz="21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03" name="矩形 34819"/>
          <p:cNvSpPr/>
          <p:nvPr/>
        </p:nvSpPr>
        <p:spPr>
          <a:xfrm>
            <a:off x="840105" y="3059430"/>
            <a:ext cx="6856095" cy="858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5000"/>
              </a:lnSpc>
              <a:spcBef>
                <a:spcPct val="25000"/>
              </a:spcBef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US" altLang="zh-CN" sz="135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35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控制与被控制的关系。总分类账户是所属明细分类账户的统驭账户，起控制作用；明细分类账户是其隶属的总分类账户的从属账户，起辅助作用。</a:t>
            </a:r>
            <a:endParaRPr lang="zh-CN" altLang="en-US" sz="135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spcBef>
                <a:spcPct val="25000"/>
              </a:spcBef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zh-CN" altLang="en-US" sz="135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相互配合的关系。核算对象相同，它们所提供的核算资料互相补充。</a:t>
            </a:r>
            <a:endParaRPr lang="zh-CN" altLang="en-US" sz="135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04" name="矩形 34820"/>
          <p:cNvSpPr/>
          <p:nvPr/>
        </p:nvSpPr>
        <p:spPr>
          <a:xfrm>
            <a:off x="763270" y="1085850"/>
            <a:ext cx="7568565" cy="1076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5000"/>
              </a:lnSpc>
            </a:pPr>
            <a:r>
              <a:rPr lang="zh-CN" altLang="en-US" sz="2100" b="1">
                <a:solidFill>
                  <a:schemeClr val="tx2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含义</a:t>
            </a:r>
            <a:endParaRPr lang="zh-CN" altLang="en-US" sz="2100" b="1">
              <a:solidFill>
                <a:schemeClr val="tx2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zh-CN" altLang="en-US" sz="135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经济业务发生后，既在有关的总分类账户中登记，又在其所属的明细分类账户中登记的做法</a:t>
            </a:r>
            <a:r>
              <a:rPr lang="zh-CN" altLang="en-US" sz="135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135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120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标题 35841"/>
          <p:cNvSpPr>
            <a:spLocks noGrp="1"/>
          </p:cNvSpPr>
          <p:nvPr>
            <p:ph type="title"/>
          </p:nvPr>
        </p:nvSpPr>
        <p:spPr>
          <a:xfrm>
            <a:off x="531495" y="217805"/>
            <a:ext cx="7780655" cy="646430"/>
          </a:xfrm>
        </p:spPr>
        <p:txBody>
          <a:bodyPr anchor="b">
            <a:normAutofit fontScale="90000"/>
          </a:bodyPr>
          <a:p>
            <a:r>
              <a:rPr lang="zh-CN" altLang="en-US" sz="2700" b="1"/>
              <a:t>二、平行登记</a:t>
            </a:r>
            <a:r>
              <a:rPr lang="zh-CN" altLang="en-US" sz="2700" b="1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要点</a:t>
            </a:r>
            <a:r>
              <a:rPr lang="en-US" altLang="zh-CN" sz="2700" b="1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--</a:t>
            </a:r>
            <a:r>
              <a:rPr lang="zh-CN" altLang="en-US" sz="27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同依据、同方向、同期间、同金额</a:t>
            </a:r>
            <a:r>
              <a:rPr lang="zh-CN" altLang="en-US" sz="2700">
                <a:solidFill>
                  <a:srgbClr val="FF0000"/>
                </a:solidFill>
                <a:latin typeface="Tahoma" panose="020B0604030504040204" pitchFamily="2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 sz="2700" b="1">
              <a:solidFill>
                <a:srgbClr val="FF0000"/>
              </a:solidFill>
              <a:latin typeface="Tahoma" panose="020B0604030504040204" pitchFamily="2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2228" name="矩形 35844"/>
          <p:cNvSpPr/>
          <p:nvPr/>
        </p:nvSpPr>
        <p:spPr>
          <a:xfrm>
            <a:off x="991235" y="1140460"/>
            <a:ext cx="5842635" cy="299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350" b="1">
                <a:solidFill>
                  <a:srgbClr val="990033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</a:t>
            </a:r>
            <a:r>
              <a:rPr lang="en-US" altLang="zh-CN" sz="135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zh-CN" altLang="en-US" sz="135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平行登记与复式记账的区别</a:t>
            </a:r>
            <a:endParaRPr lang="zh-CN" altLang="en-US" sz="135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2229" name="组合 35845"/>
          <p:cNvGrpSpPr/>
          <p:nvPr/>
        </p:nvGrpSpPr>
        <p:grpSpPr>
          <a:xfrm>
            <a:off x="1033780" y="1597660"/>
            <a:ext cx="7200265" cy="2800350"/>
            <a:chOff x="0" y="0"/>
            <a:chExt cx="4791" cy="2352"/>
          </a:xfrm>
        </p:grpSpPr>
        <p:grpSp>
          <p:nvGrpSpPr>
            <p:cNvPr id="52230" name="组合 35846"/>
            <p:cNvGrpSpPr/>
            <p:nvPr/>
          </p:nvGrpSpPr>
          <p:grpSpPr>
            <a:xfrm>
              <a:off x="291" y="1824"/>
              <a:ext cx="4500" cy="528"/>
              <a:chOff x="0" y="0"/>
              <a:chExt cx="4500" cy="528"/>
            </a:xfrm>
          </p:grpSpPr>
          <p:sp>
            <p:nvSpPr>
              <p:cNvPr id="52231" name="椭圆形标注 35847"/>
              <p:cNvSpPr/>
              <p:nvPr/>
            </p:nvSpPr>
            <p:spPr>
              <a:xfrm>
                <a:off x="0" y="0"/>
                <a:ext cx="1572" cy="528"/>
              </a:xfrm>
              <a:prstGeom prst="wedgeEllipseCallout">
                <a:avLst>
                  <a:gd name="adj1" fmla="val 30727"/>
                  <a:gd name="adj2" fmla="val -19130"/>
                </a:avLst>
              </a:prstGeom>
              <a:solidFill>
                <a:srgbClr val="FFCCFF"/>
              </a:solidFill>
              <a:ln w="31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pPr algn="ctr">
                  <a:lnSpc>
                    <a:spcPct val="90000"/>
                  </a:lnSpc>
                </a:pPr>
                <a:r>
                  <a:rPr lang="zh-CN" altLang="en-US" sz="1500" b="1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在有关总账账户中的登记</a:t>
                </a:r>
                <a:endPara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232" name="椭圆形标注 35848"/>
              <p:cNvSpPr/>
              <p:nvPr/>
            </p:nvSpPr>
            <p:spPr>
              <a:xfrm>
                <a:off x="2323" y="0"/>
                <a:ext cx="2177" cy="528"/>
              </a:xfrm>
              <a:prstGeom prst="wedgeEllipseCallout">
                <a:avLst>
                  <a:gd name="adj1" fmla="val -23"/>
                  <a:gd name="adj2" fmla="val -19130"/>
                </a:avLst>
              </a:prstGeom>
              <a:solidFill>
                <a:srgbClr val="FFCCFF"/>
              </a:solidFill>
              <a:ln w="31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pPr algn="ctr">
                  <a:lnSpc>
                    <a:spcPct val="90000"/>
                  </a:lnSpc>
                </a:pPr>
                <a:r>
                  <a:rPr lang="zh-CN" altLang="en-US" sz="1500" b="1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既在总账账户又在相关明细账户中的登记</a:t>
                </a:r>
                <a:endPara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2233" name="矩形标注 35849"/>
            <p:cNvSpPr/>
            <p:nvPr/>
          </p:nvSpPr>
          <p:spPr>
            <a:xfrm>
              <a:off x="25" y="0"/>
              <a:ext cx="2062" cy="591"/>
            </a:xfrm>
            <a:prstGeom prst="wedgeRectCallout">
              <a:avLst>
                <a:gd name="adj1" fmla="val 27884"/>
                <a:gd name="adj2" fmla="val 24787"/>
              </a:avLst>
            </a:prstGeom>
            <a:solidFill>
              <a:srgbClr val="FFFF99"/>
            </a:solidFill>
            <a:ln w="9525">
              <a:noFill/>
            </a:ln>
          </p:spPr>
          <p:txBody>
            <a:bodyPr anchor="t"/>
            <a:p>
              <a:pPr algn="ctr"/>
              <a:r>
                <a:rPr lang="zh-CN" altLang="en-US" sz="150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借方</a:t>
              </a:r>
              <a:r>
                <a: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          原材料</a:t>
              </a:r>
              <a:r>
                <a:rPr lang="zh-CN" altLang="en-US" sz="150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          贷方</a:t>
              </a:r>
              <a:endParaRPr lang="zh-CN" altLang="en-US" sz="15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234" name="直接连接符 35850"/>
            <p:cNvSpPr/>
            <p:nvPr/>
          </p:nvSpPr>
          <p:spPr>
            <a:xfrm flipV="1">
              <a:off x="46" y="273"/>
              <a:ext cx="2041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35" name="直接连接符 35851"/>
            <p:cNvSpPr/>
            <p:nvPr/>
          </p:nvSpPr>
          <p:spPr>
            <a:xfrm flipH="1">
              <a:off x="1089" y="284"/>
              <a:ext cx="0" cy="307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36" name="圆角矩形标注 35852"/>
            <p:cNvSpPr/>
            <p:nvPr/>
          </p:nvSpPr>
          <p:spPr>
            <a:xfrm>
              <a:off x="0" y="274"/>
              <a:ext cx="1089" cy="272"/>
            </a:xfrm>
            <a:prstGeom prst="wedgeRoundRectCallout">
              <a:avLst>
                <a:gd name="adj1" fmla="val 4727"/>
                <a:gd name="adj2" fmla="val 25736"/>
                <a:gd name="adj3" fmla="val 16667"/>
              </a:avLst>
            </a:prstGeom>
            <a:noFill/>
            <a:ln w="9525">
              <a:noFill/>
            </a:ln>
          </p:spPr>
          <p:txBody>
            <a:bodyPr anchor="t"/>
            <a:p>
              <a:r>
                <a:rPr lang="zh-CN" altLang="en-US" sz="15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购入 </a:t>
              </a:r>
              <a:r>
                <a:rPr lang="en-US" altLang="zh-CN" sz="15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62 000</a:t>
              </a:r>
              <a:endParaRPr lang="en-US" altLang="zh-CN" sz="15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2237" name="矩形标注 35853"/>
            <p:cNvSpPr/>
            <p:nvPr/>
          </p:nvSpPr>
          <p:spPr>
            <a:xfrm>
              <a:off x="2691" y="0"/>
              <a:ext cx="2062" cy="544"/>
            </a:xfrm>
            <a:prstGeom prst="wedgeRectCallout">
              <a:avLst>
                <a:gd name="adj1" fmla="val 27884"/>
                <a:gd name="adj2" fmla="val 31250"/>
              </a:avLst>
            </a:prstGeom>
            <a:solidFill>
              <a:srgbClr val="FFFF99"/>
            </a:solidFill>
            <a:ln w="9525">
              <a:noFill/>
            </a:ln>
          </p:spPr>
          <p:txBody>
            <a:bodyPr anchor="t"/>
            <a:p>
              <a:pPr algn="ctr"/>
              <a:r>
                <a:rPr lang="zh-CN" altLang="en-US" sz="150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借方</a:t>
              </a:r>
              <a:r>
                <a: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  原材料</a:t>
              </a:r>
              <a:r>
                <a:rPr lang="en-US" altLang="zh-CN" sz="1500" b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—</a:t>
              </a:r>
              <a:r>
                <a: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甲材料</a:t>
              </a:r>
              <a:r>
                <a:rPr lang="zh-CN" altLang="en-US" sz="150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  贷方</a:t>
              </a:r>
              <a:endParaRPr lang="zh-CN" altLang="en-US" sz="15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238" name="直接连接符 35854"/>
            <p:cNvSpPr/>
            <p:nvPr/>
          </p:nvSpPr>
          <p:spPr>
            <a:xfrm flipV="1">
              <a:off x="2712" y="273"/>
              <a:ext cx="2041" cy="0"/>
            </a:xfrm>
            <a:prstGeom prst="line">
              <a:avLst/>
            </a:prstGeom>
            <a:ln w="222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39" name="直接连接符 35855"/>
            <p:cNvSpPr/>
            <p:nvPr/>
          </p:nvSpPr>
          <p:spPr>
            <a:xfrm flipH="1">
              <a:off x="3756" y="272"/>
              <a:ext cx="0" cy="272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40" name="圆角矩形标注 35856"/>
            <p:cNvSpPr/>
            <p:nvPr/>
          </p:nvSpPr>
          <p:spPr>
            <a:xfrm>
              <a:off x="2666" y="274"/>
              <a:ext cx="1089" cy="270"/>
            </a:xfrm>
            <a:prstGeom prst="wedgeRoundRectCallout">
              <a:avLst>
                <a:gd name="adj1" fmla="val 4727"/>
                <a:gd name="adj2" fmla="val 26296"/>
                <a:gd name="adj3" fmla="val 16667"/>
              </a:avLst>
            </a:prstGeom>
            <a:noFill/>
            <a:ln w="9525">
              <a:noFill/>
            </a:ln>
          </p:spPr>
          <p:txBody>
            <a:bodyPr anchor="t"/>
            <a:p>
              <a:r>
                <a:rPr lang="zh-CN" altLang="en-US" sz="15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购入 </a:t>
              </a:r>
              <a:r>
                <a:rPr lang="en-US" altLang="zh-CN" sz="15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12 000</a:t>
              </a:r>
              <a:endParaRPr lang="en-US" altLang="zh-CN" sz="15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2241" name="矩形标注 35857"/>
            <p:cNvSpPr/>
            <p:nvPr/>
          </p:nvSpPr>
          <p:spPr>
            <a:xfrm>
              <a:off x="2691" y="576"/>
              <a:ext cx="2062" cy="544"/>
            </a:xfrm>
            <a:prstGeom prst="wedgeRectCallout">
              <a:avLst>
                <a:gd name="adj1" fmla="val 27884"/>
                <a:gd name="adj2" fmla="val 31250"/>
              </a:avLst>
            </a:prstGeom>
            <a:solidFill>
              <a:srgbClr val="FFFF99"/>
            </a:solidFill>
            <a:ln w="9525">
              <a:noFill/>
            </a:ln>
          </p:spPr>
          <p:txBody>
            <a:bodyPr anchor="t"/>
            <a:p>
              <a:pPr algn="ctr"/>
              <a:r>
                <a:rPr lang="zh-CN" altLang="en-US" sz="150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借方</a:t>
              </a:r>
              <a:r>
                <a: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  原材料</a:t>
              </a:r>
              <a:r>
                <a:rPr lang="en-US" altLang="zh-CN" sz="1500" b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—</a:t>
              </a:r>
              <a:r>
                <a: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乙材料</a:t>
              </a:r>
              <a:r>
                <a:rPr lang="zh-CN" altLang="en-US" sz="150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  贷方</a:t>
              </a:r>
              <a:endParaRPr lang="zh-CN" altLang="en-US" sz="15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242" name="直接连接符 35858"/>
            <p:cNvSpPr/>
            <p:nvPr/>
          </p:nvSpPr>
          <p:spPr>
            <a:xfrm flipV="1">
              <a:off x="2712" y="849"/>
              <a:ext cx="2041" cy="0"/>
            </a:xfrm>
            <a:prstGeom prst="line">
              <a:avLst/>
            </a:prstGeom>
            <a:ln w="222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43" name="直接连接符 35859"/>
            <p:cNvSpPr/>
            <p:nvPr/>
          </p:nvSpPr>
          <p:spPr>
            <a:xfrm>
              <a:off x="3756" y="847"/>
              <a:ext cx="0" cy="273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44" name="圆角矩形标注 35860"/>
            <p:cNvSpPr/>
            <p:nvPr/>
          </p:nvSpPr>
          <p:spPr>
            <a:xfrm>
              <a:off x="2666" y="850"/>
              <a:ext cx="1089" cy="270"/>
            </a:xfrm>
            <a:prstGeom prst="wedgeRoundRectCallout">
              <a:avLst>
                <a:gd name="adj1" fmla="val 4727"/>
                <a:gd name="adj2" fmla="val 26296"/>
                <a:gd name="adj3" fmla="val 16667"/>
              </a:avLst>
            </a:prstGeom>
            <a:noFill/>
            <a:ln w="9525">
              <a:noFill/>
            </a:ln>
          </p:spPr>
          <p:txBody>
            <a:bodyPr anchor="t"/>
            <a:p>
              <a:r>
                <a:rPr lang="zh-CN" altLang="en-US" sz="15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购入 </a:t>
              </a:r>
              <a:r>
                <a:rPr lang="en-US" altLang="zh-CN" sz="15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40 000</a:t>
              </a:r>
              <a:endParaRPr lang="en-US" altLang="zh-CN" sz="15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2245" name="矩形标注 35861"/>
            <p:cNvSpPr/>
            <p:nvPr/>
          </p:nvSpPr>
          <p:spPr>
            <a:xfrm>
              <a:off x="2691" y="1152"/>
              <a:ext cx="2062" cy="589"/>
            </a:xfrm>
            <a:prstGeom prst="wedgeRectCallout">
              <a:avLst>
                <a:gd name="adj1" fmla="val 27884"/>
                <a:gd name="adj2" fmla="val 25042"/>
              </a:avLst>
            </a:prstGeom>
            <a:solidFill>
              <a:srgbClr val="FFFF99"/>
            </a:solidFill>
            <a:ln w="9525">
              <a:noFill/>
            </a:ln>
          </p:spPr>
          <p:txBody>
            <a:bodyPr anchor="t"/>
            <a:p>
              <a:pPr algn="ctr"/>
              <a:r>
                <a:rPr lang="zh-CN" altLang="en-US" sz="150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借方</a:t>
              </a:r>
              <a:r>
                <a: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  原材料</a:t>
              </a:r>
              <a:r>
                <a:rPr lang="en-US" altLang="zh-CN" sz="1500" b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—</a:t>
              </a:r>
              <a:r>
                <a: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丙材料</a:t>
              </a:r>
              <a:r>
                <a:rPr lang="zh-CN" altLang="en-US" sz="150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  贷方</a:t>
              </a:r>
              <a:endParaRPr lang="zh-CN" altLang="en-US" sz="15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246" name="直接连接符 35862"/>
            <p:cNvSpPr/>
            <p:nvPr/>
          </p:nvSpPr>
          <p:spPr>
            <a:xfrm flipV="1">
              <a:off x="2712" y="1425"/>
              <a:ext cx="2041" cy="0"/>
            </a:xfrm>
            <a:prstGeom prst="line">
              <a:avLst/>
            </a:prstGeom>
            <a:ln w="222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47" name="直接连接符 35863"/>
            <p:cNvSpPr/>
            <p:nvPr/>
          </p:nvSpPr>
          <p:spPr>
            <a:xfrm>
              <a:off x="3756" y="1424"/>
              <a:ext cx="0" cy="317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48" name="圆角矩形标注 35864"/>
            <p:cNvSpPr/>
            <p:nvPr/>
          </p:nvSpPr>
          <p:spPr>
            <a:xfrm>
              <a:off x="2666" y="1426"/>
              <a:ext cx="1089" cy="270"/>
            </a:xfrm>
            <a:prstGeom prst="wedgeRoundRectCallout">
              <a:avLst>
                <a:gd name="adj1" fmla="val 4727"/>
                <a:gd name="adj2" fmla="val 26296"/>
                <a:gd name="adj3" fmla="val 16667"/>
              </a:avLst>
            </a:prstGeom>
            <a:noFill/>
            <a:ln w="9525">
              <a:noFill/>
            </a:ln>
          </p:spPr>
          <p:txBody>
            <a:bodyPr anchor="t"/>
            <a:p>
              <a:r>
                <a:rPr lang="zh-CN" altLang="en-US" sz="15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购入 </a:t>
              </a:r>
              <a:r>
                <a:rPr lang="en-US" altLang="zh-CN" sz="15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10 000</a:t>
              </a:r>
              <a:endParaRPr lang="en-US" altLang="zh-CN" sz="15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2249" name="矩形标注 35865"/>
            <p:cNvSpPr/>
            <p:nvPr/>
          </p:nvSpPr>
          <p:spPr>
            <a:xfrm>
              <a:off x="12" y="1152"/>
              <a:ext cx="2062" cy="591"/>
            </a:xfrm>
            <a:prstGeom prst="wedgeRectCallout">
              <a:avLst>
                <a:gd name="adj1" fmla="val 25704"/>
                <a:gd name="adj2" fmla="val 24787"/>
              </a:avLst>
            </a:prstGeom>
            <a:solidFill>
              <a:srgbClr val="FFFF99"/>
            </a:solidFill>
            <a:ln w="9525">
              <a:noFill/>
            </a:ln>
          </p:spPr>
          <p:txBody>
            <a:bodyPr anchor="t"/>
            <a:p>
              <a:pPr algn="ctr"/>
              <a:r>
                <a:rPr lang="zh-CN" altLang="en-US" sz="150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借方</a:t>
              </a:r>
              <a:r>
                <a:rPr lang="zh-CN" altLang="en-US" sz="15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        银行存款</a:t>
              </a:r>
              <a:r>
                <a:rPr lang="zh-CN" altLang="en-US" sz="150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       贷方</a:t>
              </a:r>
              <a:endParaRPr lang="zh-CN" altLang="en-US" sz="15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250" name="直接连接符 35866"/>
            <p:cNvSpPr/>
            <p:nvPr/>
          </p:nvSpPr>
          <p:spPr>
            <a:xfrm flipV="1">
              <a:off x="33" y="1425"/>
              <a:ext cx="2041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51" name="直接连接符 35867"/>
            <p:cNvSpPr/>
            <p:nvPr/>
          </p:nvSpPr>
          <p:spPr>
            <a:xfrm flipH="1">
              <a:off x="1076" y="1436"/>
              <a:ext cx="0" cy="307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52" name="圆角矩形标注 35868"/>
            <p:cNvSpPr/>
            <p:nvPr/>
          </p:nvSpPr>
          <p:spPr>
            <a:xfrm>
              <a:off x="1030" y="1426"/>
              <a:ext cx="1089" cy="272"/>
            </a:xfrm>
            <a:prstGeom prst="wedgeRoundRectCallout">
              <a:avLst>
                <a:gd name="adj1" fmla="val 597"/>
                <a:gd name="adj2" fmla="val 25736"/>
                <a:gd name="adj3" fmla="val 16667"/>
              </a:avLst>
            </a:prstGeom>
            <a:noFill/>
            <a:ln w="9525">
              <a:noFill/>
            </a:ln>
          </p:spPr>
          <p:txBody>
            <a:bodyPr anchor="t"/>
            <a:p>
              <a:r>
                <a:rPr lang="en-US" altLang="zh-CN" sz="15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   62 000</a:t>
              </a:r>
              <a:endParaRPr lang="en-US" altLang="zh-CN" sz="15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2253" name="圆角矩形标注 35869"/>
            <p:cNvSpPr/>
            <p:nvPr/>
          </p:nvSpPr>
          <p:spPr>
            <a:xfrm>
              <a:off x="157" y="1436"/>
              <a:ext cx="771" cy="272"/>
            </a:xfrm>
            <a:prstGeom prst="wedgeRoundRectCallout">
              <a:avLst>
                <a:gd name="adj1" fmla="val -19778"/>
                <a:gd name="adj2" fmla="val 25736"/>
                <a:gd name="adj3" fmla="val 16667"/>
              </a:avLst>
            </a:prstGeom>
            <a:noFill/>
            <a:ln w="9525">
              <a:noFill/>
            </a:ln>
          </p:spPr>
          <p:txBody>
            <a:bodyPr anchor="t"/>
            <a:p>
              <a:r>
                <a:rPr lang="en-US" altLang="zh-CN" sz="15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×××</a:t>
              </a:r>
              <a:endParaRPr lang="en-US" altLang="zh-CN" sz="15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2254" name="上下箭头 35870"/>
            <p:cNvSpPr/>
            <p:nvPr/>
          </p:nvSpPr>
          <p:spPr>
            <a:xfrm>
              <a:off x="1047" y="624"/>
              <a:ext cx="48" cy="528"/>
            </a:xfrm>
            <a:prstGeom prst="upDownArrow">
              <a:avLst>
                <a:gd name="adj1" fmla="val 50000"/>
                <a:gd name="adj2" fmla="val 220000"/>
              </a:avLst>
            </a:prstGeom>
            <a:solidFill>
              <a:srgbClr val="800080"/>
            </a:solidFill>
            <a:ln w="9525">
              <a:noFill/>
            </a:ln>
          </p:spPr>
          <p:txBody>
            <a:bodyPr vert="eaVert" wrap="none" anchor="ctr"/>
            <a:p>
              <a:pPr algn="ctr"/>
              <a:endParaRPr lang="zh-CN" altLang="en-US" sz="1350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52255" name="圆角矩形标注 35871"/>
            <p:cNvSpPr/>
            <p:nvPr/>
          </p:nvSpPr>
          <p:spPr>
            <a:xfrm>
              <a:off x="89" y="714"/>
              <a:ext cx="862" cy="294"/>
            </a:xfrm>
            <a:prstGeom prst="wedgeRoundRectCallout">
              <a:avLst>
                <a:gd name="adj1" fmla="val -22968"/>
                <a:gd name="adj2" fmla="val 20069"/>
                <a:gd name="adj3" fmla="val 16667"/>
              </a:avLst>
            </a:prstGeom>
            <a:solidFill>
              <a:srgbClr val="CCFFFF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r>
                <a:rPr lang="zh-CN" altLang="en-US" sz="1500" b="1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复式记账</a:t>
              </a:r>
              <a:endParaRPr lang="zh-CN" altLang="en-US" sz="15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2256" name="直接连接符 35872"/>
            <p:cNvSpPr/>
            <p:nvPr/>
          </p:nvSpPr>
          <p:spPr>
            <a:xfrm>
              <a:off x="1095" y="408"/>
              <a:ext cx="1555" cy="24"/>
            </a:xfrm>
            <a:prstGeom prst="line">
              <a:avLst/>
            </a:prstGeom>
            <a:ln w="22225" cap="flat" cmpd="sng">
              <a:solidFill>
                <a:srgbClr val="800080"/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57" name="直接连接符 35873"/>
            <p:cNvSpPr/>
            <p:nvPr/>
          </p:nvSpPr>
          <p:spPr>
            <a:xfrm>
              <a:off x="1076" y="407"/>
              <a:ext cx="1555" cy="505"/>
            </a:xfrm>
            <a:prstGeom prst="line">
              <a:avLst/>
            </a:prstGeom>
            <a:ln w="22225" cap="flat" cmpd="sng">
              <a:solidFill>
                <a:srgbClr val="800080"/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58" name="直接连接符 35874"/>
            <p:cNvSpPr/>
            <p:nvPr/>
          </p:nvSpPr>
          <p:spPr>
            <a:xfrm>
              <a:off x="1076" y="408"/>
              <a:ext cx="1555" cy="1032"/>
            </a:xfrm>
            <a:prstGeom prst="line">
              <a:avLst/>
            </a:prstGeom>
            <a:ln w="22225" cap="flat" cmpd="sng">
              <a:solidFill>
                <a:srgbClr val="800080"/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59" name="圆角矩形标注 35875"/>
            <p:cNvSpPr/>
            <p:nvPr/>
          </p:nvSpPr>
          <p:spPr>
            <a:xfrm>
              <a:off x="2169" y="480"/>
              <a:ext cx="318" cy="723"/>
            </a:xfrm>
            <a:prstGeom prst="wedgeRoundRectCallout">
              <a:avLst>
                <a:gd name="adj1" fmla="val 51574"/>
                <a:gd name="adj2" fmla="val -21509"/>
                <a:gd name="adj3" fmla="val 16667"/>
              </a:avLst>
            </a:prstGeom>
            <a:solidFill>
              <a:srgbClr val="CCFFFF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>
                <a:lnSpc>
                  <a:spcPct val="80000"/>
                </a:lnSpc>
              </a:pPr>
              <a:r>
                <a:rPr lang="zh-CN" altLang="en-US" sz="1500" b="1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平行登记</a:t>
              </a:r>
              <a:endParaRPr lang="zh-CN" altLang="en-US" sz="15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68960" y="240030"/>
            <a:ext cx="7886700" cy="4025900"/>
          </a:xfrm>
        </p:spPr>
        <p:txBody>
          <a:bodyPr>
            <a:normAutofit lnSpcReduction="20000"/>
          </a:bodyPr>
          <a:lstStyle/>
          <a:p>
            <a:pPr algn="just">
              <a:spcBef>
                <a:spcPts val="0"/>
              </a:spcBef>
            </a:pPr>
            <a:r>
              <a:rPr lang="zh-CN" altLang="en-US" sz="1500" dirty="0">
                <a:sym typeface="+mn-lt"/>
              </a:rPr>
              <a:t>某酒店</a:t>
            </a:r>
            <a:r>
              <a:rPr lang="en-US" altLang="zh-CN" sz="1500" dirty="0">
                <a:sym typeface="+mn-lt"/>
              </a:rPr>
              <a:t>2017</a:t>
            </a:r>
            <a:r>
              <a:rPr lang="zh-CN" altLang="en-US" sz="1500" dirty="0">
                <a:sym typeface="+mn-lt"/>
              </a:rPr>
              <a:t>年</a:t>
            </a:r>
            <a:r>
              <a:rPr lang="en-US" altLang="zh-CN" sz="1500" dirty="0">
                <a:sym typeface="+mn-lt"/>
              </a:rPr>
              <a:t>12</a:t>
            </a:r>
            <a:r>
              <a:rPr lang="zh-CN" altLang="en-US" sz="1500" dirty="0">
                <a:sym typeface="+mn-lt"/>
              </a:rPr>
              <a:t>月</a:t>
            </a:r>
            <a:r>
              <a:rPr lang="en-US" altLang="zh-CN" sz="1500" dirty="0">
                <a:sym typeface="+mn-lt"/>
              </a:rPr>
              <a:t>1</a:t>
            </a:r>
            <a:r>
              <a:rPr lang="zh-CN" altLang="en-US" sz="1500" dirty="0">
                <a:sym typeface="+mn-lt"/>
              </a:rPr>
              <a:t>日</a:t>
            </a:r>
            <a:r>
              <a:rPr lang="en-US" altLang="zh-CN" sz="1500" dirty="0">
                <a:sym typeface="+mn-lt"/>
              </a:rPr>
              <a:t>“</a:t>
            </a:r>
            <a:r>
              <a:rPr lang="zh-CN" altLang="en-US" sz="1500" dirty="0">
                <a:sym typeface="+mn-lt"/>
              </a:rPr>
              <a:t>原材料</a:t>
            </a:r>
            <a:r>
              <a:rPr lang="en-US" altLang="zh-CN" sz="1500" dirty="0">
                <a:sym typeface="+mn-lt"/>
              </a:rPr>
              <a:t>”</a:t>
            </a:r>
            <a:r>
              <a:rPr lang="zh-CN" altLang="en-US" sz="1500" dirty="0">
                <a:sym typeface="+mn-lt"/>
              </a:rPr>
              <a:t>总分类账户与明细分类账户的余额如下：</a:t>
            </a:r>
            <a:endParaRPr lang="zh-CN" altLang="en-US" sz="1500" dirty="0">
              <a:sym typeface="+mn-lt"/>
            </a:endParaRPr>
          </a:p>
          <a:p>
            <a:pPr algn="just">
              <a:spcBef>
                <a:spcPts val="0"/>
              </a:spcBef>
            </a:pPr>
            <a:r>
              <a:rPr lang="zh-CN" altLang="en-US" sz="1500" dirty="0">
                <a:sym typeface="+mn-lt"/>
              </a:rPr>
              <a:t>原材料账户的借方余额为</a:t>
            </a:r>
            <a:r>
              <a:rPr lang="en-US" altLang="zh-CN" sz="1500" dirty="0">
                <a:sym typeface="+mn-lt"/>
              </a:rPr>
              <a:t>10 000</a:t>
            </a:r>
            <a:r>
              <a:rPr lang="zh-CN" altLang="en-US" sz="1500" dirty="0">
                <a:sym typeface="+mn-lt"/>
              </a:rPr>
              <a:t>元，其所属明细账户结存情况是：</a:t>
            </a:r>
            <a:endParaRPr lang="zh-CN" altLang="en-US" sz="1500" dirty="0">
              <a:sym typeface="+mn-lt"/>
            </a:endParaRPr>
          </a:p>
          <a:p>
            <a:pPr algn="just">
              <a:spcBef>
                <a:spcPts val="0"/>
              </a:spcBef>
            </a:pPr>
            <a:r>
              <a:rPr lang="zh-CN" altLang="en-US" sz="1500" dirty="0">
                <a:sym typeface="+mn-lt"/>
              </a:rPr>
              <a:t>（</a:t>
            </a:r>
            <a:r>
              <a:rPr lang="en-US" altLang="zh-CN" sz="1500" dirty="0">
                <a:sym typeface="+mn-lt"/>
              </a:rPr>
              <a:t>1</a:t>
            </a:r>
            <a:r>
              <a:rPr lang="zh-CN" altLang="en-US" sz="1500" dirty="0">
                <a:sym typeface="+mn-lt"/>
              </a:rPr>
              <a:t>）大米明细账户，结存</a:t>
            </a:r>
            <a:r>
              <a:rPr lang="en-US" altLang="zh-CN" sz="1500" dirty="0">
                <a:sym typeface="+mn-lt"/>
              </a:rPr>
              <a:t>1500</a:t>
            </a:r>
            <a:r>
              <a:rPr lang="zh-CN" altLang="en-US" sz="1500" dirty="0">
                <a:sym typeface="+mn-lt"/>
              </a:rPr>
              <a:t>千克，单位成本</a:t>
            </a:r>
            <a:r>
              <a:rPr lang="en-US" altLang="zh-CN" sz="1500" dirty="0">
                <a:sym typeface="+mn-lt"/>
              </a:rPr>
              <a:t>4</a:t>
            </a:r>
            <a:r>
              <a:rPr lang="zh-CN" altLang="en-US" sz="1500" dirty="0">
                <a:sym typeface="+mn-lt"/>
              </a:rPr>
              <a:t>元</a:t>
            </a:r>
            <a:r>
              <a:rPr lang="en-US" altLang="zh-CN" sz="1500" dirty="0">
                <a:sym typeface="+mn-lt"/>
              </a:rPr>
              <a:t>/</a:t>
            </a:r>
            <a:r>
              <a:rPr lang="zh-CN" altLang="en-US" sz="1500" dirty="0">
                <a:sym typeface="+mn-lt"/>
              </a:rPr>
              <a:t>千克，金额为</a:t>
            </a:r>
            <a:r>
              <a:rPr lang="en-US" altLang="zh-CN" sz="1500" dirty="0">
                <a:sym typeface="+mn-lt"/>
              </a:rPr>
              <a:t>6000</a:t>
            </a:r>
            <a:r>
              <a:rPr lang="zh-CN" altLang="en-US" sz="1500" dirty="0">
                <a:sym typeface="+mn-lt"/>
              </a:rPr>
              <a:t>元</a:t>
            </a:r>
            <a:endParaRPr lang="zh-CN" altLang="en-US" sz="1500" dirty="0">
              <a:sym typeface="+mn-lt"/>
            </a:endParaRPr>
          </a:p>
          <a:p>
            <a:pPr algn="just">
              <a:spcBef>
                <a:spcPts val="0"/>
              </a:spcBef>
            </a:pPr>
            <a:r>
              <a:rPr lang="zh-CN" altLang="en-US" sz="1500" dirty="0">
                <a:sym typeface="+mn-lt"/>
              </a:rPr>
              <a:t>（</a:t>
            </a:r>
            <a:r>
              <a:rPr lang="en-US" altLang="zh-CN" sz="1500" dirty="0">
                <a:sym typeface="+mn-lt"/>
              </a:rPr>
              <a:t>2</a:t>
            </a:r>
            <a:r>
              <a:rPr lang="zh-CN" altLang="en-US" sz="1500" dirty="0">
                <a:sym typeface="+mn-lt"/>
              </a:rPr>
              <a:t>）面粉明细账户，结存</a:t>
            </a:r>
            <a:r>
              <a:rPr lang="en-US" altLang="zh-CN" sz="1500" dirty="0">
                <a:sym typeface="+mn-lt"/>
              </a:rPr>
              <a:t>800</a:t>
            </a:r>
            <a:r>
              <a:rPr lang="zh-CN" altLang="en-US" sz="1500" dirty="0">
                <a:sym typeface="+mn-lt"/>
              </a:rPr>
              <a:t>千克，单位成本为</a:t>
            </a:r>
            <a:r>
              <a:rPr lang="en-US" altLang="zh-CN" sz="1500" dirty="0">
                <a:sym typeface="+mn-lt"/>
              </a:rPr>
              <a:t>5</a:t>
            </a:r>
            <a:r>
              <a:rPr lang="zh-CN" altLang="en-US" sz="1500" dirty="0">
                <a:sym typeface="+mn-lt"/>
              </a:rPr>
              <a:t>元</a:t>
            </a:r>
            <a:r>
              <a:rPr lang="en-US" altLang="zh-CN" sz="1500" dirty="0">
                <a:sym typeface="+mn-lt"/>
              </a:rPr>
              <a:t>/</a:t>
            </a:r>
            <a:r>
              <a:rPr lang="zh-CN" altLang="en-US" sz="1500" dirty="0">
                <a:sym typeface="+mn-lt"/>
              </a:rPr>
              <a:t>千克，金额为</a:t>
            </a:r>
            <a:r>
              <a:rPr lang="en-US" altLang="zh-CN" sz="1500" dirty="0">
                <a:sym typeface="+mn-lt"/>
              </a:rPr>
              <a:t>4000</a:t>
            </a:r>
            <a:r>
              <a:rPr lang="zh-CN" altLang="en-US" sz="1500" dirty="0">
                <a:sym typeface="+mn-lt"/>
              </a:rPr>
              <a:t>元。</a:t>
            </a:r>
            <a:endParaRPr lang="zh-CN" altLang="en-US" sz="1500" dirty="0">
              <a:sym typeface="+mn-lt"/>
            </a:endParaRPr>
          </a:p>
          <a:p>
            <a:pPr algn="just">
              <a:spcBef>
                <a:spcPts val="0"/>
              </a:spcBef>
            </a:pPr>
            <a:r>
              <a:rPr lang="en-US" altLang="zh-CN" sz="1500" dirty="0">
                <a:sym typeface="+mn-lt"/>
              </a:rPr>
              <a:t>12</a:t>
            </a:r>
            <a:r>
              <a:rPr lang="zh-CN" altLang="en-US" sz="1500" dirty="0">
                <a:sym typeface="+mn-lt"/>
              </a:rPr>
              <a:t>月份，发生以下业务：</a:t>
            </a:r>
            <a:endParaRPr lang="zh-CN" altLang="en-US" sz="1500" dirty="0">
              <a:sym typeface="+mn-lt"/>
            </a:endParaRPr>
          </a:p>
          <a:p>
            <a:pPr algn="just">
              <a:spcBef>
                <a:spcPts val="0"/>
              </a:spcBef>
            </a:pPr>
            <a:r>
              <a:rPr lang="zh-CN" altLang="en-US" sz="1500" dirty="0">
                <a:sym typeface="+mn-lt"/>
              </a:rPr>
              <a:t>（</a:t>
            </a:r>
            <a:r>
              <a:rPr lang="en-US" altLang="zh-CN" sz="1500" dirty="0">
                <a:sym typeface="+mn-lt"/>
              </a:rPr>
              <a:t>1</a:t>
            </a:r>
            <a:r>
              <a:rPr lang="zh-CN" altLang="en-US" sz="1500" dirty="0">
                <a:sym typeface="+mn-lt"/>
              </a:rPr>
              <a:t>）</a:t>
            </a:r>
            <a:r>
              <a:rPr lang="en-US" altLang="zh-CN" sz="1500" dirty="0">
                <a:sym typeface="+mn-lt"/>
              </a:rPr>
              <a:t>12</a:t>
            </a:r>
            <a:r>
              <a:rPr lang="zh-CN" altLang="en-US" sz="1500" dirty="0">
                <a:sym typeface="+mn-lt"/>
              </a:rPr>
              <a:t>月</a:t>
            </a:r>
            <a:r>
              <a:rPr lang="en-US" altLang="zh-CN" sz="1500" dirty="0">
                <a:sym typeface="+mn-lt"/>
              </a:rPr>
              <a:t>5</a:t>
            </a:r>
            <a:r>
              <a:rPr lang="zh-CN" altLang="en-US" sz="1500" dirty="0">
                <a:sym typeface="+mn-lt"/>
              </a:rPr>
              <a:t>日，向甲公司购入大米</a:t>
            </a:r>
            <a:r>
              <a:rPr lang="en-US" altLang="zh-CN" sz="1500" dirty="0">
                <a:sym typeface="+mn-lt"/>
              </a:rPr>
              <a:t>600</a:t>
            </a:r>
            <a:r>
              <a:rPr lang="zh-CN" altLang="en-US" sz="1500" dirty="0">
                <a:sym typeface="+mn-lt"/>
              </a:rPr>
              <a:t>千克，单价</a:t>
            </a:r>
            <a:r>
              <a:rPr lang="en-US" altLang="zh-CN" sz="1500" dirty="0">
                <a:sym typeface="+mn-lt"/>
              </a:rPr>
              <a:t>4</a:t>
            </a:r>
            <a:r>
              <a:rPr lang="zh-CN" altLang="en-US" sz="1500" dirty="0">
                <a:sym typeface="+mn-lt"/>
              </a:rPr>
              <a:t>元</a:t>
            </a:r>
            <a:r>
              <a:rPr lang="en-US" altLang="zh-CN" sz="1500" dirty="0">
                <a:sym typeface="+mn-lt"/>
              </a:rPr>
              <a:t>/</a:t>
            </a:r>
            <a:r>
              <a:rPr lang="zh-CN" altLang="en-US" sz="1500" dirty="0">
                <a:sym typeface="+mn-lt"/>
              </a:rPr>
              <a:t>千克，计</a:t>
            </a:r>
            <a:r>
              <a:rPr lang="en-US" altLang="zh-CN" sz="1500" dirty="0">
                <a:sym typeface="+mn-lt"/>
              </a:rPr>
              <a:t>2400</a:t>
            </a:r>
            <a:r>
              <a:rPr lang="zh-CN" altLang="en-US" sz="1500" dirty="0">
                <a:sym typeface="+mn-lt"/>
              </a:rPr>
              <a:t>元；向乙公司购入面粉</a:t>
            </a:r>
            <a:r>
              <a:rPr lang="en-US" altLang="zh-CN" sz="1500" dirty="0">
                <a:sym typeface="+mn-lt"/>
              </a:rPr>
              <a:t>300</a:t>
            </a:r>
            <a:r>
              <a:rPr lang="zh-CN" altLang="en-US" sz="1500" dirty="0">
                <a:sym typeface="+mn-lt"/>
              </a:rPr>
              <a:t>千克，单价</a:t>
            </a:r>
            <a:r>
              <a:rPr lang="en-US" altLang="zh-CN" sz="1500" dirty="0">
                <a:sym typeface="+mn-lt"/>
              </a:rPr>
              <a:t>5</a:t>
            </a:r>
            <a:r>
              <a:rPr lang="zh-CN" altLang="en-US" sz="1500" dirty="0">
                <a:sym typeface="+mn-lt"/>
              </a:rPr>
              <a:t>元</a:t>
            </a:r>
            <a:r>
              <a:rPr lang="en-US" altLang="zh-CN" sz="1500" dirty="0">
                <a:sym typeface="+mn-lt"/>
              </a:rPr>
              <a:t>/</a:t>
            </a:r>
            <a:r>
              <a:rPr lang="zh-CN" altLang="en-US" sz="1500" dirty="0">
                <a:sym typeface="+mn-lt"/>
              </a:rPr>
              <a:t>千克，计</a:t>
            </a:r>
            <a:r>
              <a:rPr lang="en-US" altLang="zh-CN" sz="1500" dirty="0">
                <a:sym typeface="+mn-lt"/>
              </a:rPr>
              <a:t>1500</a:t>
            </a:r>
            <a:r>
              <a:rPr lang="zh-CN" altLang="en-US" sz="1500" dirty="0">
                <a:sym typeface="+mn-lt"/>
              </a:rPr>
              <a:t>元。大米面粉已验收入库，货款均尚未支付（暂不考虑增值税）</a:t>
            </a:r>
            <a:endParaRPr lang="zh-CN" altLang="en-US" sz="1500" dirty="0">
              <a:sym typeface="+mn-lt"/>
            </a:endParaRPr>
          </a:p>
          <a:p>
            <a:pPr algn="just">
              <a:spcBef>
                <a:spcPts val="0"/>
              </a:spcBef>
            </a:pPr>
            <a:endParaRPr lang="zh-CN" altLang="en-US" sz="1500" dirty="0">
              <a:sym typeface="+mn-lt"/>
            </a:endParaRPr>
          </a:p>
          <a:p>
            <a:pPr algn="just">
              <a:spcBef>
                <a:spcPts val="0"/>
              </a:spcBef>
            </a:pPr>
            <a:endParaRPr lang="zh-CN" altLang="en-US" sz="1500" dirty="0">
              <a:sym typeface="+mn-lt"/>
            </a:endParaRPr>
          </a:p>
          <a:p>
            <a:pPr algn="just">
              <a:spcBef>
                <a:spcPts val="0"/>
              </a:spcBef>
            </a:pPr>
            <a:endParaRPr lang="zh-CN" altLang="en-US" sz="1500" dirty="0">
              <a:sym typeface="+mn-lt"/>
            </a:endParaRPr>
          </a:p>
          <a:p>
            <a:pPr algn="just">
              <a:spcBef>
                <a:spcPts val="0"/>
              </a:spcBef>
            </a:pPr>
            <a:r>
              <a:rPr lang="zh-CN" altLang="en-US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借：原材料</a:t>
            </a:r>
            <a:r>
              <a:rPr lang="en-US" altLang="zh-CN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--</a:t>
            </a:r>
            <a:r>
              <a:rPr lang="zh-CN" altLang="en-US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大米    </a:t>
            </a:r>
            <a:r>
              <a:rPr lang="en-US" altLang="zh-CN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2400</a:t>
            </a:r>
            <a:endParaRPr lang="zh-CN" altLang="en-US"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just">
              <a:spcBef>
                <a:spcPts val="0"/>
              </a:spcBef>
            </a:pPr>
            <a:r>
              <a:rPr lang="zh-CN" altLang="en-US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     </a:t>
            </a:r>
            <a:r>
              <a:rPr lang="en-US" altLang="zh-CN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--</a:t>
            </a:r>
            <a:r>
              <a:rPr lang="zh-CN" altLang="en-US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面粉    </a:t>
            </a:r>
            <a:r>
              <a:rPr lang="en-US" altLang="zh-CN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1500</a:t>
            </a:r>
            <a:endParaRPr lang="en-US" altLang="zh-CN"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just">
              <a:spcBef>
                <a:spcPts val="0"/>
              </a:spcBef>
            </a:pPr>
            <a:r>
              <a:rPr lang="en-US" altLang="zh-CN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</a:t>
            </a:r>
            <a:r>
              <a:rPr lang="zh-CN" altLang="en-US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贷：应付账款</a:t>
            </a:r>
            <a:r>
              <a:rPr lang="en-US" altLang="zh-CN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--</a:t>
            </a:r>
            <a:r>
              <a:rPr lang="zh-CN" altLang="en-US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甲公司  </a:t>
            </a:r>
            <a:r>
              <a:rPr lang="en-US" altLang="zh-CN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2400</a:t>
            </a:r>
            <a:endParaRPr lang="en-US" altLang="zh-CN"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just">
              <a:spcBef>
                <a:spcPts val="0"/>
              </a:spcBef>
            </a:pPr>
            <a:r>
              <a:rPr lang="en-US" altLang="zh-CN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          --</a:t>
            </a:r>
            <a:r>
              <a:rPr lang="zh-CN" altLang="en-US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乙公司  </a:t>
            </a:r>
            <a:r>
              <a:rPr lang="en-US" altLang="zh-CN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1500</a:t>
            </a:r>
            <a:endParaRPr lang="en-US" altLang="zh-CN"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75285"/>
            <a:ext cx="7886700" cy="4257040"/>
          </a:xfrm>
        </p:spPr>
        <p:txBody>
          <a:bodyPr/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</a:t>
            </a:r>
            <a:r>
              <a:rPr lang="en-US" altLang="zh-CN"/>
              <a:t>12</a:t>
            </a:r>
            <a:r>
              <a:rPr lang="zh-CN" altLang="en-US"/>
              <a:t>月</a:t>
            </a:r>
            <a:r>
              <a:rPr lang="en-US" altLang="zh-CN"/>
              <a:t>25</a:t>
            </a:r>
            <a:r>
              <a:rPr lang="zh-CN" altLang="en-US"/>
              <a:t>日，厨房从仓库领用大米</a:t>
            </a:r>
            <a:r>
              <a:rPr lang="en-US" altLang="zh-CN"/>
              <a:t>800</a:t>
            </a:r>
            <a:r>
              <a:rPr lang="zh-CN" altLang="en-US"/>
              <a:t>千克，金额为</a:t>
            </a:r>
            <a:r>
              <a:rPr lang="en-US" altLang="zh-CN"/>
              <a:t>3200</a:t>
            </a:r>
            <a:r>
              <a:rPr lang="zh-CN" altLang="en-US"/>
              <a:t>元，领用面粉</a:t>
            </a:r>
            <a:r>
              <a:rPr lang="en-US" altLang="zh-CN"/>
              <a:t>900</a:t>
            </a:r>
            <a:r>
              <a:rPr lang="zh-CN" altLang="en-US"/>
              <a:t>千克，金额为</a:t>
            </a:r>
            <a:r>
              <a:rPr lang="en-US" altLang="zh-CN"/>
              <a:t>4500</a:t>
            </a:r>
            <a:r>
              <a:rPr lang="zh-CN" altLang="en-US"/>
              <a:t>元。</a:t>
            </a:r>
            <a:endParaRPr lang="zh-CN" altLang="en-US"/>
          </a:p>
          <a:p>
            <a:endParaRPr lang="zh-CN" altLang="en-US"/>
          </a:p>
          <a:p>
            <a:pPr algn="just">
              <a:spcBef>
                <a:spcPts val="0"/>
              </a:spcBef>
            </a:pPr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just">
              <a:spcBef>
                <a:spcPts val="0"/>
              </a:spcBef>
            </a:pPr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just">
              <a:spcBef>
                <a:spcPts val="0"/>
              </a:spcBef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借：主营业务成本   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7700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just">
              <a:spcBef>
                <a:spcPts val="0"/>
              </a:spcBef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贷：原材料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--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大米       </a:t>
            </a:r>
            <a:r>
              <a:rPr 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3200</a:t>
            </a:r>
            <a:endParaRPr 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just">
              <a:spcBef>
                <a:spcPts val="0"/>
              </a:spcBef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       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--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面粉       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4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500</a:t>
            </a:r>
            <a:endParaRPr lang="en-US" altLang="zh-CN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just">
              <a:spcBef>
                <a:spcPts val="0"/>
              </a:spcBef>
            </a:pPr>
            <a:r>
              <a:rPr lang="en-US" altLang="zh-CN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 t="6054" b="3532"/>
          <a:stretch>
            <a:fillRect/>
          </a:stretch>
        </p:blipFill>
        <p:spPr>
          <a:xfrm>
            <a:off x="502285" y="0"/>
            <a:ext cx="3796665" cy="5095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4383" b="2272"/>
          <a:stretch>
            <a:fillRect/>
          </a:stretch>
        </p:blipFill>
        <p:spPr>
          <a:xfrm>
            <a:off x="4627245" y="36195"/>
            <a:ext cx="3936365" cy="5059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6" name="墨迹 5"/>
              <p14:cNvContentPartPr/>
              <p14:nvPr/>
            </p14:nvContentPartPr>
            <p14:xfrm>
              <a:off x="1976120" y="3381375"/>
              <a:ext cx="1967230" cy="1397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5"/>
            </p:blipFill>
            <p:spPr>
              <a:xfrm>
                <a:off x="1976120" y="3381375"/>
                <a:ext cx="1967230" cy="13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7" name="墨迹 6"/>
              <p14:cNvContentPartPr/>
              <p14:nvPr/>
            </p14:nvContentPartPr>
            <p14:xfrm>
              <a:off x="795020" y="3509645"/>
              <a:ext cx="624205" cy="2413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795020" y="3509645"/>
                <a:ext cx="624205" cy="24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8" name="墨迹 7"/>
              <p14:cNvContentPartPr/>
              <p14:nvPr/>
            </p14:nvContentPartPr>
            <p14:xfrm>
              <a:off x="2195195" y="3495675"/>
              <a:ext cx="433705" cy="19494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2195195" y="3495675"/>
                <a:ext cx="433705" cy="194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9" name="墨迹 8"/>
              <p14:cNvContentPartPr/>
              <p14:nvPr/>
            </p14:nvContentPartPr>
            <p14:xfrm>
              <a:off x="6610350" y="200025"/>
              <a:ext cx="247650" cy="2349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6610350" y="200025"/>
                <a:ext cx="247650" cy="23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" name="墨迹 9"/>
              <p14:cNvContentPartPr/>
              <p14:nvPr/>
            </p14:nvContentPartPr>
            <p14:xfrm>
              <a:off x="6610350" y="1347470"/>
              <a:ext cx="299720" cy="5715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6610350" y="1347470"/>
                <a:ext cx="29972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1" name="墨迹 10"/>
              <p14:cNvContentPartPr/>
              <p14:nvPr/>
            </p14:nvContentPartPr>
            <p14:xfrm>
              <a:off x="5257800" y="118745"/>
              <a:ext cx="347345" cy="26225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5257800" y="118745"/>
                <a:ext cx="347345" cy="262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2" name="墨迹 11"/>
              <p14:cNvContentPartPr/>
              <p14:nvPr/>
            </p14:nvContentPartPr>
            <p14:xfrm>
              <a:off x="5300345" y="1271270"/>
              <a:ext cx="328930" cy="24320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5300345" y="1271270"/>
                <a:ext cx="328930" cy="243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3" name="墨迹 12"/>
              <p14:cNvContentPartPr/>
              <p14:nvPr/>
            </p14:nvContentPartPr>
            <p14:xfrm>
              <a:off x="5676900" y="3433445"/>
              <a:ext cx="2299970" cy="5715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5676900" y="3433445"/>
                <a:ext cx="229997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4" name="墨迹 13"/>
              <p14:cNvContentPartPr/>
              <p14:nvPr/>
            </p14:nvContentPartPr>
            <p14:xfrm>
              <a:off x="8053070" y="3528695"/>
              <a:ext cx="147955" cy="35242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8053070" y="3528695"/>
                <a:ext cx="147955" cy="352425"/>
              </a:xfrm>
              <a:prstGeom prst="rect"/>
            </p:spPr>
          </p:pic>
        </mc:Fallback>
      </mc:AlternateContent>
    </p:spTree>
    <p:custDataLst>
      <p:tags r:id="rId22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总分类账户与明细分类账户平行登记的要点是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(   )</a:t>
            </a:r>
            <a:endParaRPr lang="en-US" altLang="zh-CN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28800" y="2089547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登记的依据相同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828800" y="2603897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登记的具体日期相同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828800" y="3118247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登记的方向相同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828800" y="3632597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登记的金额相同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767"/>
            <a:ext cx="385445" cy="38608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652117"/>
            <a:ext cx="385445" cy="385445"/>
          </a:xfrm>
          <a:prstGeom prst="rect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166467"/>
            <a:ext cx="385445" cy="38608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3680817"/>
            <a:ext cx="385445" cy="385445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10"/>
            </p:custDataLst>
          </p:nvPr>
        </p:nvSpPr>
        <p:spPr>
          <a:xfrm>
            <a:off x="6686550" y="4661297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 descr="tmp29D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标注 24581"/>
          <p:cNvSpPr/>
          <p:nvPr/>
        </p:nvSpPr>
        <p:spPr>
          <a:xfrm>
            <a:off x="4857750" y="2800350"/>
            <a:ext cx="2738586" cy="1836738"/>
          </a:xfrm>
          <a:prstGeom prst="wedgeRectCallout">
            <a:avLst>
              <a:gd name="adj1" fmla="val 25296"/>
              <a:gd name="adj2" fmla="val 3380"/>
            </a:avLst>
          </a:prstGeom>
          <a:solidFill>
            <a:srgbClr val="FFFF99"/>
          </a:solidFill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b="1">
                <a:latin typeface="宋体" panose="02010600030101010101" pitchFamily="2" charset="-122"/>
                <a:sym typeface="+mn-ea"/>
              </a:rPr>
              <a:t>借方</a:t>
            </a:r>
            <a:r>
              <a:rPr lang="zh-CN" altLang="en-US" sz="1350" b="1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  实收资本   贷方</a:t>
            </a:r>
            <a:endParaRPr lang="zh-CN" altLang="en-US" sz="1350" b="1" noProof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矩形标注 24581"/>
          <p:cNvSpPr/>
          <p:nvPr/>
        </p:nvSpPr>
        <p:spPr>
          <a:xfrm>
            <a:off x="1331640" y="2775857"/>
            <a:ext cx="3041923" cy="1836738"/>
          </a:xfrm>
          <a:prstGeom prst="wedgeRectCallout">
            <a:avLst>
              <a:gd name="adj1" fmla="val 25296"/>
              <a:gd name="adj2" fmla="val 3380"/>
            </a:avLst>
          </a:prstGeom>
          <a:solidFill>
            <a:srgbClr val="FFFF99"/>
          </a:solidFill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b="1">
                <a:latin typeface="宋体" panose="02010600030101010101" pitchFamily="2" charset="-122"/>
                <a:sym typeface="+mn-ea"/>
              </a:rPr>
              <a:t>借方</a:t>
            </a:r>
            <a:r>
              <a:rPr lang="zh-CN" altLang="en-US" sz="1350" b="1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  银行存款   贷方</a:t>
            </a:r>
            <a:endParaRPr lang="zh-CN" altLang="en-US" sz="1350" b="1" noProof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46083" name="标题 24577"/>
          <p:cNvSpPr>
            <a:spLocks noGrp="1" noChangeArrowheads="1"/>
          </p:cNvSpPr>
          <p:nvPr>
            <p:ph type="title"/>
          </p:nvPr>
        </p:nvSpPr>
        <p:spPr>
          <a:xfrm>
            <a:off x="2005013" y="217488"/>
            <a:ext cx="5846762" cy="811212"/>
          </a:xfrm>
        </p:spPr>
        <p:txBody>
          <a:bodyPr/>
          <a:lstStyle/>
          <a:p>
            <a:pPr algn="ctr"/>
            <a:r>
              <a:rPr lang="zh-CN" altLang="en-US" sz="2700" b="1" dirty="0" smtClean="0"/>
              <a:t>借贷记账法</a:t>
            </a:r>
            <a:endParaRPr lang="zh-CN" altLang="en-US" sz="2700" b="1" dirty="0" smtClean="0"/>
          </a:p>
        </p:txBody>
      </p:sp>
      <p:sp>
        <p:nvSpPr>
          <p:cNvPr id="32770" name="文本占位符 24578"/>
          <p:cNvSpPr>
            <a:spLocks noGrp="1" noChangeArrowheads="1"/>
          </p:cNvSpPr>
          <p:nvPr>
            <p:ph idx="1"/>
          </p:nvPr>
        </p:nvSpPr>
        <p:spPr>
          <a:xfrm>
            <a:off x="683260" y="987425"/>
            <a:ext cx="8208645" cy="1659890"/>
          </a:xfrm>
        </p:spPr>
        <p:txBody>
          <a:bodyPr>
            <a:normAutofit fontScale="92500"/>
          </a:bodyPr>
          <a:lstStyle/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100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100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rPr>
              <a:t>“借”“贷”表示记账符号</a:t>
            </a:r>
            <a:r>
              <a:rPr lang="en-US" altLang="zh-CN" sz="2100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100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rPr>
              <a:t>没有实际意义</a:t>
            </a:r>
            <a:endParaRPr lang="en-US" altLang="zh-CN" sz="2100" dirty="0" smtClean="0">
              <a:solidFill>
                <a:srgbClr val="CC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ct val="30000"/>
              </a:spcBef>
              <a:buNone/>
            </a:pPr>
            <a:r>
              <a:rPr lang="en-US" altLang="zh-CN" sz="2100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100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rPr>
              <a:t>代表账户中两个固定的部位。左借右贷。</a:t>
            </a:r>
            <a:r>
              <a:rPr lang="zh-CN" altLang="en-US" b="1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用借方和贷方表示账户的两个方向。表示经济业务的增减变动和记账方向</a:t>
            </a:r>
            <a:endParaRPr lang="zh-CN" altLang="en-US" dirty="0" smtClean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100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100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rPr>
              <a:t>贷：表示资金的来源；借：表示资金的去向</a:t>
            </a:r>
            <a:endParaRPr lang="en-US" altLang="zh-CN" sz="2100" dirty="0" smtClean="0">
              <a:solidFill>
                <a:srgbClr val="CC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100" dirty="0">
              <a:solidFill>
                <a:srgbClr val="CC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直接连接符 24582"/>
          <p:cNvSpPr/>
          <p:nvPr/>
        </p:nvSpPr>
        <p:spPr>
          <a:xfrm flipV="1">
            <a:off x="1763688" y="3295650"/>
            <a:ext cx="2430463" cy="0"/>
          </a:xfrm>
          <a:prstGeom prst="line">
            <a:avLst/>
          </a:prstGeom>
          <a:ln w="222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11" name="直接连接符 24589"/>
          <p:cNvSpPr/>
          <p:nvPr/>
        </p:nvSpPr>
        <p:spPr>
          <a:xfrm flipH="1">
            <a:off x="2874827" y="3286012"/>
            <a:ext cx="7937" cy="146685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12" name="直接连接符 24582"/>
          <p:cNvSpPr/>
          <p:nvPr/>
        </p:nvSpPr>
        <p:spPr>
          <a:xfrm flipV="1">
            <a:off x="4914900" y="3238500"/>
            <a:ext cx="2430463" cy="0"/>
          </a:xfrm>
          <a:prstGeom prst="line">
            <a:avLst/>
          </a:prstGeom>
          <a:ln w="222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13" name="直接连接符 24589"/>
          <p:cNvSpPr/>
          <p:nvPr/>
        </p:nvSpPr>
        <p:spPr>
          <a:xfrm flipH="1">
            <a:off x="6051550" y="3238500"/>
            <a:ext cx="6350" cy="146685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标注 24581"/>
          <p:cNvSpPr/>
          <p:nvPr/>
        </p:nvSpPr>
        <p:spPr>
          <a:xfrm>
            <a:off x="4857750" y="2800350"/>
            <a:ext cx="2487613" cy="1836738"/>
          </a:xfrm>
          <a:prstGeom prst="wedgeRectCallout">
            <a:avLst>
              <a:gd name="adj1" fmla="val 25296"/>
              <a:gd name="adj2" fmla="val 3380"/>
            </a:avLst>
          </a:prstGeom>
          <a:solidFill>
            <a:srgbClr val="FFFF99"/>
          </a:solidFill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b="1">
                <a:solidFill>
                  <a:srgbClr val="CC0000"/>
                </a:solidFill>
                <a:latin typeface="宋体" panose="02010600030101010101" pitchFamily="2" charset="-122"/>
                <a:sym typeface="+mn-ea"/>
              </a:rPr>
              <a:t>借方</a:t>
            </a:r>
            <a:r>
              <a:rPr lang="zh-CN" altLang="en-US" sz="1350" b="1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  实收资本   贷方</a:t>
            </a:r>
            <a:endParaRPr lang="zh-CN" altLang="en-US" sz="1350" b="1" noProof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矩形标注 24581"/>
          <p:cNvSpPr/>
          <p:nvPr/>
        </p:nvSpPr>
        <p:spPr>
          <a:xfrm>
            <a:off x="1885950" y="2743200"/>
            <a:ext cx="2487613" cy="1836738"/>
          </a:xfrm>
          <a:prstGeom prst="wedgeRectCallout">
            <a:avLst>
              <a:gd name="adj1" fmla="val 25296"/>
              <a:gd name="adj2" fmla="val 3380"/>
            </a:avLst>
          </a:prstGeom>
          <a:solidFill>
            <a:srgbClr val="FFFF99"/>
          </a:solidFill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b="1">
                <a:solidFill>
                  <a:srgbClr val="CC0000"/>
                </a:solidFill>
                <a:latin typeface="宋体" panose="02010600030101010101" pitchFamily="2" charset="-122"/>
                <a:sym typeface="+mn-ea"/>
              </a:rPr>
              <a:t>借方</a:t>
            </a:r>
            <a:r>
              <a:rPr lang="zh-CN" altLang="en-US" sz="1350" b="1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  银行存款   贷方</a:t>
            </a:r>
            <a:endParaRPr lang="zh-CN" altLang="en-US" sz="1350" b="1" noProof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46083" name="标题 24577"/>
          <p:cNvSpPr>
            <a:spLocks noGrp="1" noChangeArrowheads="1"/>
          </p:cNvSpPr>
          <p:nvPr>
            <p:ph type="title"/>
          </p:nvPr>
        </p:nvSpPr>
        <p:spPr>
          <a:xfrm>
            <a:off x="1573213" y="158656"/>
            <a:ext cx="5846762" cy="811212"/>
          </a:xfrm>
        </p:spPr>
        <p:txBody>
          <a:bodyPr/>
          <a:lstStyle/>
          <a:p>
            <a:pPr algn="ctr"/>
            <a:r>
              <a:rPr lang="zh-CN" altLang="en-US" sz="2700" b="1" dirty="0" smtClean="0"/>
              <a:t>借贷记账法的记账规则</a:t>
            </a:r>
            <a:endParaRPr lang="zh-CN" altLang="en-US" sz="2700" b="1" dirty="0" smtClean="0"/>
          </a:p>
        </p:txBody>
      </p:sp>
      <p:sp>
        <p:nvSpPr>
          <p:cNvPr id="32770" name="文本占位符 24578"/>
          <p:cNvSpPr>
            <a:spLocks noGrp="1" noChangeArrowheads="1"/>
          </p:cNvSpPr>
          <p:nvPr>
            <p:ph idx="1"/>
          </p:nvPr>
        </p:nvSpPr>
        <p:spPr>
          <a:xfrm>
            <a:off x="1190625" y="915670"/>
            <a:ext cx="6981825" cy="842645"/>
          </a:xfrm>
        </p:spPr>
        <p:txBody>
          <a:bodyPr>
            <a:normAutofit lnSpcReduction="20000"/>
          </a:bodyPr>
          <a:lstStyle/>
          <a:p>
            <a:pPr algn="l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100" dirty="0" smtClean="0">
                <a:solidFill>
                  <a:srgbClr val="CC0000"/>
                </a:solidFill>
                <a:latin typeface="宋体" panose="02010600030101010101" pitchFamily="2" charset="-122"/>
                <a:ea typeface="仿宋_GB2312" panose="02010609030101010101" pitchFamily="1" charset="-122"/>
              </a:rPr>
              <a:t> </a:t>
            </a:r>
            <a:r>
              <a:rPr lang="zh-CN" altLang="en-US" sz="2000" b="1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有借必有贷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b="1" dirty="0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 </a:t>
            </a:r>
            <a:r>
              <a:rPr lang="zh-CN" altLang="en-US" sz="2000" b="1" dirty="0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账户登记方向</a:t>
            </a:r>
            <a:endParaRPr lang="zh-CN" altLang="en-US" sz="2000" b="1" dirty="0" smtClean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zh-CN" altLang="en-US" sz="2000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 b="1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借贷必相等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b="1" dirty="0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 </a:t>
            </a:r>
            <a:r>
              <a:rPr lang="zh-CN" altLang="en-US" sz="2000" b="1" dirty="0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账户登记金额</a:t>
            </a:r>
            <a:endParaRPr lang="zh-CN" altLang="en-US" sz="2000" b="1" dirty="0" smtClean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2771" name="矩形 24579"/>
          <p:cNvSpPr/>
          <p:nvPr/>
        </p:nvSpPr>
        <p:spPr>
          <a:xfrm>
            <a:off x="992173" y="1930410"/>
            <a:ext cx="70097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noProof="1" smtClean="0">
                <a:solidFill>
                  <a:srgbClr val="3333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【例</a:t>
            </a:r>
            <a:r>
              <a:rPr lang="en-US" altLang="zh-CN" noProof="1" smtClean="0">
                <a:solidFill>
                  <a:srgbClr val="3333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noProof="1" smtClean="0">
                <a:solidFill>
                  <a:srgbClr val="3333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】 </a:t>
            </a:r>
            <a:r>
              <a:rPr lang="zh-CN" altLang="en-US" noProof="1" smtClean="0">
                <a:solidFill>
                  <a:srgbClr val="000000"/>
                </a:solidFill>
                <a:sym typeface="Arial" panose="020B0604020202020204" pitchFamily="34" charset="0"/>
              </a:rPr>
              <a:t>长城酒店收到</a:t>
            </a:r>
            <a:r>
              <a:rPr lang="zh-CN" altLang="en-US" noProof="1">
                <a:solidFill>
                  <a:srgbClr val="000000"/>
                </a:solidFill>
                <a:sym typeface="Arial" panose="020B0604020202020204" pitchFamily="34" charset="0"/>
              </a:rPr>
              <a:t>某单位投入的资本</a:t>
            </a:r>
            <a:r>
              <a:rPr lang="en-US" altLang="zh-CN" noProof="1">
                <a:solidFill>
                  <a:srgbClr val="000000"/>
                </a:solidFill>
                <a:sym typeface="Arial" panose="020B0604020202020204" pitchFamily="34" charset="0"/>
              </a:rPr>
              <a:t>800 000</a:t>
            </a:r>
            <a:r>
              <a:rPr lang="zh-CN" altLang="en-US" noProof="1">
                <a:solidFill>
                  <a:srgbClr val="000000"/>
                </a:solidFill>
                <a:sym typeface="Arial" panose="020B0604020202020204" pitchFamily="34" charset="0"/>
              </a:rPr>
              <a:t>元存入</a:t>
            </a:r>
            <a:r>
              <a:rPr lang="zh-CN" altLang="en-US" noProof="1" smtClean="0">
                <a:solidFill>
                  <a:srgbClr val="000000"/>
                </a:solidFill>
                <a:sym typeface="Arial" panose="020B0604020202020204" pitchFamily="34" charset="0"/>
              </a:rPr>
              <a:t>银行</a:t>
            </a: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直接连接符 24582"/>
          <p:cNvSpPr/>
          <p:nvPr/>
        </p:nvSpPr>
        <p:spPr>
          <a:xfrm flipV="1">
            <a:off x="1943100" y="3295650"/>
            <a:ext cx="2430463" cy="0"/>
          </a:xfrm>
          <a:prstGeom prst="line">
            <a:avLst/>
          </a:prstGeom>
          <a:ln w="222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11" name="直接连接符 24589"/>
          <p:cNvSpPr/>
          <p:nvPr/>
        </p:nvSpPr>
        <p:spPr>
          <a:xfrm flipH="1">
            <a:off x="3078163" y="3295650"/>
            <a:ext cx="7937" cy="146685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12" name="直接连接符 24582"/>
          <p:cNvSpPr/>
          <p:nvPr/>
        </p:nvSpPr>
        <p:spPr>
          <a:xfrm flipV="1">
            <a:off x="4914900" y="3238500"/>
            <a:ext cx="2430463" cy="0"/>
          </a:xfrm>
          <a:prstGeom prst="line">
            <a:avLst/>
          </a:prstGeom>
          <a:ln w="222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13" name="直接连接符 24589"/>
          <p:cNvSpPr/>
          <p:nvPr/>
        </p:nvSpPr>
        <p:spPr>
          <a:xfrm flipH="1">
            <a:off x="6051550" y="3238500"/>
            <a:ext cx="6350" cy="146685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14" name="圆角矩形标注 24584"/>
          <p:cNvSpPr/>
          <p:nvPr/>
        </p:nvSpPr>
        <p:spPr>
          <a:xfrm>
            <a:off x="1714500" y="3314700"/>
            <a:ext cx="863600" cy="271463"/>
          </a:xfrm>
          <a:prstGeom prst="wedgeRoundRectCallout">
            <a:avLst>
              <a:gd name="adj1" fmla="val 7162"/>
              <a:gd name="adj2" fmla="val 40750"/>
              <a:gd name="adj3" fmla="val 16667"/>
            </a:avLst>
          </a:prstGeom>
          <a:noFill/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期初余额</a:t>
            </a:r>
            <a:endParaRPr lang="zh-CN" altLang="en-US" sz="1050" b="1" noProof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圆角矩形标注 24585"/>
          <p:cNvSpPr/>
          <p:nvPr/>
        </p:nvSpPr>
        <p:spPr>
          <a:xfrm>
            <a:off x="2400300" y="3321050"/>
            <a:ext cx="882650" cy="215900"/>
          </a:xfrm>
          <a:prstGeom prst="wedgeRoundRectCallout">
            <a:avLst>
              <a:gd name="adj1" fmla="val 63074"/>
              <a:gd name="adj2" fmla="val 63810"/>
              <a:gd name="adj3" fmla="val 16667"/>
            </a:avLst>
          </a:prstGeom>
          <a:noFill/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600 000</a:t>
            </a:r>
            <a:endParaRPr lang="zh-CN" altLang="en-US" sz="1050" b="1" noProof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圆角矩形标注 24584"/>
          <p:cNvSpPr/>
          <p:nvPr/>
        </p:nvSpPr>
        <p:spPr>
          <a:xfrm>
            <a:off x="6061075" y="3295650"/>
            <a:ext cx="747713" cy="269875"/>
          </a:xfrm>
          <a:prstGeom prst="wedgeRoundRectCallout">
            <a:avLst>
              <a:gd name="adj1" fmla="val 7162"/>
              <a:gd name="adj2" fmla="val 40750"/>
              <a:gd name="adj3" fmla="val 16667"/>
            </a:avLst>
          </a:prstGeom>
          <a:noFill/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期初余额</a:t>
            </a:r>
            <a:endParaRPr lang="zh-CN" altLang="en-US" sz="1050" b="1" noProof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圆角矩形标注 24585"/>
          <p:cNvSpPr/>
          <p:nvPr/>
        </p:nvSpPr>
        <p:spPr>
          <a:xfrm>
            <a:off x="6745288" y="3302000"/>
            <a:ext cx="674687" cy="215900"/>
          </a:xfrm>
          <a:prstGeom prst="wedgeRoundRectCallout">
            <a:avLst>
              <a:gd name="adj1" fmla="val 63074"/>
              <a:gd name="adj2" fmla="val 63810"/>
              <a:gd name="adj3" fmla="val 16667"/>
            </a:avLst>
          </a:prstGeom>
          <a:noFill/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100</a:t>
            </a: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0 000</a:t>
            </a:r>
            <a:endParaRPr lang="zh-CN" altLang="en-US" sz="1050" b="1" noProof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矩形标注 24601"/>
          <p:cNvSpPr/>
          <p:nvPr/>
        </p:nvSpPr>
        <p:spPr>
          <a:xfrm>
            <a:off x="1885950" y="3638550"/>
            <a:ext cx="1300163" cy="269875"/>
          </a:xfrm>
          <a:prstGeom prst="wedgeRectCallout">
            <a:avLst>
              <a:gd name="adj1" fmla="val -37273"/>
              <a:gd name="adj2" fmla="val -25329"/>
            </a:avLst>
          </a:prstGeom>
          <a:noFill/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）  </a:t>
            </a:r>
            <a:r>
              <a:rPr lang="en-US" altLang="zh-CN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8</a:t>
            </a: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00 000</a:t>
            </a:r>
            <a:endParaRPr lang="zh-CN" altLang="en-US" sz="1050" b="1" noProof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矩形标注 24601"/>
          <p:cNvSpPr/>
          <p:nvPr/>
        </p:nvSpPr>
        <p:spPr>
          <a:xfrm>
            <a:off x="6057900" y="3638550"/>
            <a:ext cx="1300163" cy="269875"/>
          </a:xfrm>
          <a:prstGeom prst="wedgeRectCallout">
            <a:avLst>
              <a:gd name="adj1" fmla="val -37273"/>
              <a:gd name="adj2" fmla="val -25329"/>
            </a:avLst>
          </a:prstGeom>
          <a:noFill/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）  </a:t>
            </a:r>
            <a:r>
              <a:rPr lang="en-US" altLang="zh-CN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8</a:t>
            </a: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00 000</a:t>
            </a:r>
            <a:endParaRPr lang="zh-CN" altLang="en-US" sz="1050" b="1" noProof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2" name="直接连接符 24600"/>
          <p:cNvSpPr/>
          <p:nvPr/>
        </p:nvSpPr>
        <p:spPr>
          <a:xfrm>
            <a:off x="6959600" y="2598738"/>
            <a:ext cx="0" cy="377825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sm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2" name="椭圆形标注 24596"/>
          <p:cNvSpPr/>
          <p:nvPr/>
        </p:nvSpPr>
        <p:spPr>
          <a:xfrm>
            <a:off x="3759200" y="2381250"/>
            <a:ext cx="1781175" cy="409575"/>
          </a:xfrm>
          <a:prstGeom prst="wedgeEllipseCallout">
            <a:avLst>
              <a:gd name="adj1" fmla="val 35426"/>
              <a:gd name="adj2" fmla="val 18315"/>
            </a:avLst>
          </a:prstGeom>
          <a:solidFill>
            <a:srgbClr val="FFCCFF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有借必有贷</a:t>
            </a:r>
            <a:endParaRPr lang="zh-CN" altLang="en-US" sz="1050" b="1" noProof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直接连接符 24597"/>
          <p:cNvSpPr/>
          <p:nvPr/>
        </p:nvSpPr>
        <p:spPr>
          <a:xfrm flipH="1">
            <a:off x="2355850" y="2576513"/>
            <a:ext cx="1403350" cy="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4" name="直接连接符 24598"/>
          <p:cNvSpPr/>
          <p:nvPr/>
        </p:nvSpPr>
        <p:spPr>
          <a:xfrm flipH="1">
            <a:off x="5541963" y="2576513"/>
            <a:ext cx="1404937" cy="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5" name="直接连接符 24599"/>
          <p:cNvSpPr/>
          <p:nvPr/>
        </p:nvSpPr>
        <p:spPr>
          <a:xfrm>
            <a:off x="2355850" y="2576513"/>
            <a:ext cx="0" cy="376237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sm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32785" name="椭圆形标注 24593"/>
          <p:cNvSpPr>
            <a:spLocks noChangeArrowheads="1"/>
          </p:cNvSpPr>
          <p:nvPr/>
        </p:nvSpPr>
        <p:spPr bwMode="auto">
          <a:xfrm>
            <a:off x="3455988" y="4146550"/>
            <a:ext cx="1781175" cy="409575"/>
          </a:xfrm>
          <a:prstGeom prst="wedgeEllipseCallout">
            <a:avLst>
              <a:gd name="adj1" fmla="val 35426"/>
              <a:gd name="adj2" fmla="val 18315"/>
            </a:avLst>
          </a:prstGeom>
          <a:solidFill>
            <a:srgbClr val="FFCCFF"/>
          </a:solidFill>
          <a:ln w="317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b="1" smtClean="0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借贷必相等</a:t>
            </a:r>
            <a:endParaRPr lang="zh-CN" altLang="en-US" sz="1200" b="1" smtClean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6" name="直接连接符 24594"/>
          <p:cNvSpPr/>
          <p:nvPr/>
        </p:nvSpPr>
        <p:spPr>
          <a:xfrm flipH="1">
            <a:off x="2687638" y="4340225"/>
            <a:ext cx="755650" cy="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32787" name="直接连接符 24595"/>
          <p:cNvSpPr/>
          <p:nvPr/>
        </p:nvSpPr>
        <p:spPr>
          <a:xfrm flipH="1">
            <a:off x="5226050" y="4340225"/>
            <a:ext cx="1404938" cy="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32794" name="直接连接符 24602"/>
          <p:cNvSpPr/>
          <p:nvPr/>
        </p:nvSpPr>
        <p:spPr>
          <a:xfrm rot="10800000">
            <a:off x="2687638" y="3952875"/>
            <a:ext cx="0" cy="376238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sm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32795" name="直接连接符 24603"/>
          <p:cNvSpPr/>
          <p:nvPr/>
        </p:nvSpPr>
        <p:spPr>
          <a:xfrm rot="10800000">
            <a:off x="6630988" y="3952875"/>
            <a:ext cx="0" cy="376238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sm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标注 24581"/>
          <p:cNvSpPr/>
          <p:nvPr/>
        </p:nvSpPr>
        <p:spPr>
          <a:xfrm>
            <a:off x="4857750" y="2800350"/>
            <a:ext cx="2487613" cy="1836738"/>
          </a:xfrm>
          <a:prstGeom prst="wedgeRectCallout">
            <a:avLst>
              <a:gd name="adj1" fmla="val 25296"/>
              <a:gd name="adj2" fmla="val 3380"/>
            </a:avLst>
          </a:prstGeom>
          <a:solidFill>
            <a:srgbClr val="FFFF99"/>
          </a:solidFill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借方</a:t>
            </a:r>
            <a:r>
              <a:rPr lang="zh-CN" altLang="en-US" sz="135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应付账款   贷方</a:t>
            </a:r>
            <a:endParaRPr lang="zh-CN" altLang="en-US" sz="1350" b="1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标注 24581"/>
          <p:cNvSpPr/>
          <p:nvPr/>
        </p:nvSpPr>
        <p:spPr>
          <a:xfrm>
            <a:off x="1885950" y="2743200"/>
            <a:ext cx="2487613" cy="1836738"/>
          </a:xfrm>
          <a:prstGeom prst="wedgeRectCallout">
            <a:avLst>
              <a:gd name="adj1" fmla="val 25296"/>
              <a:gd name="adj2" fmla="val 3380"/>
            </a:avLst>
          </a:prstGeom>
          <a:solidFill>
            <a:srgbClr val="FFFF99"/>
          </a:solidFill>
          <a:ln w="9525">
            <a:noFill/>
            <a:miter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zh-CN" altLang="en-US" sz="1350" b="1">
                <a:solidFill>
                  <a:srgbClr val="80808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借方 </a:t>
            </a:r>
            <a:r>
              <a:rPr lang="zh-CN" altLang="en-US" sz="135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  银行存款   </a:t>
            </a:r>
            <a:r>
              <a:rPr lang="zh-CN" altLang="en-US" sz="135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贷方</a:t>
            </a:r>
            <a:endParaRPr lang="zh-CN" altLang="en-US" sz="1350" b="1" noProof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107" name="标题 24577"/>
          <p:cNvSpPr>
            <a:spLocks noGrp="1" noChangeArrowheads="1"/>
          </p:cNvSpPr>
          <p:nvPr>
            <p:ph type="title"/>
          </p:nvPr>
        </p:nvSpPr>
        <p:spPr>
          <a:xfrm>
            <a:off x="2005013" y="217488"/>
            <a:ext cx="5846762" cy="482054"/>
          </a:xfrm>
        </p:spPr>
        <p:txBody>
          <a:bodyPr anchor="b"/>
          <a:lstStyle/>
          <a:p>
            <a:pPr algn="l"/>
            <a:r>
              <a:rPr lang="zh-CN" altLang="en-US" sz="2700" b="1" dirty="0" smtClean="0"/>
              <a:t>借贷记账法的记账规则</a:t>
            </a:r>
            <a:endParaRPr lang="zh-CN" altLang="en-US" sz="2700" b="1" dirty="0" smtClean="0"/>
          </a:p>
        </p:txBody>
      </p:sp>
      <p:sp>
        <p:nvSpPr>
          <p:cNvPr id="47108" name="文本占位符 24578"/>
          <p:cNvSpPr>
            <a:spLocks noGrp="1" noChangeArrowheads="1"/>
          </p:cNvSpPr>
          <p:nvPr>
            <p:ph idx="1"/>
          </p:nvPr>
        </p:nvSpPr>
        <p:spPr>
          <a:xfrm>
            <a:off x="1162050" y="824230"/>
            <a:ext cx="5647055" cy="1028700"/>
          </a:xfrm>
        </p:spPr>
        <p:txBody>
          <a:bodyPr/>
          <a:lstStyle/>
          <a:p>
            <a:pPr>
              <a:spcBef>
                <a:spcPct val="30000"/>
              </a:spcBef>
              <a:buFontTx/>
              <a:buNone/>
            </a:pPr>
            <a:r>
              <a:rPr lang="en-US" altLang="zh-CN" sz="2000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 b="1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有借必有贷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b="1" dirty="0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 </a:t>
            </a:r>
            <a:r>
              <a:rPr lang="zh-CN" altLang="en-US" sz="2000" b="1" dirty="0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账户登记方向</a:t>
            </a:r>
            <a:endParaRPr lang="zh-CN" altLang="en-US" sz="2000" b="1" dirty="0" smtClean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en-US" sz="2000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 b="1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借贷必相等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b="1" dirty="0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 </a:t>
            </a:r>
            <a:r>
              <a:rPr lang="zh-CN" altLang="en-US" sz="2000" b="1" dirty="0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账户登记金额</a:t>
            </a:r>
            <a:endParaRPr lang="zh-CN" altLang="en-US" sz="2000" b="1" dirty="0" smtClean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1989" name="矩形 24579"/>
          <p:cNvSpPr>
            <a:spLocks noChangeArrowheads="1"/>
          </p:cNvSpPr>
          <p:nvPr/>
        </p:nvSpPr>
        <p:spPr bwMode="auto">
          <a:xfrm>
            <a:off x="1043608" y="1977571"/>
            <a:ext cx="685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4-2</a:t>
            </a:r>
            <a:r>
              <a:rPr lang="zh-CN" altLang="en-US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 </a:t>
            </a:r>
            <a:r>
              <a:rPr lang="zh-CN" altLang="en-US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长城酒店用银行存款</a:t>
            </a:r>
            <a:r>
              <a:rPr lang="en-US" altLang="zh-CN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100 000</a:t>
            </a:r>
            <a:r>
              <a:rPr lang="zh-CN" altLang="en-US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元偿还前欠某企业账款</a:t>
            </a:r>
            <a:endParaRPr lang="zh-CN" altLang="en-US" b="1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9" name="直接连接符 24582"/>
          <p:cNvSpPr>
            <a:spLocks noChangeShapeType="1"/>
          </p:cNvSpPr>
          <p:nvPr/>
        </p:nvSpPr>
        <p:spPr bwMode="auto">
          <a:xfrm flipV="1">
            <a:off x="1943100" y="3143250"/>
            <a:ext cx="2430463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1" name="直接连接符 24589"/>
          <p:cNvSpPr>
            <a:spLocks noChangeShapeType="1"/>
          </p:cNvSpPr>
          <p:nvPr/>
        </p:nvSpPr>
        <p:spPr bwMode="auto">
          <a:xfrm flipH="1">
            <a:off x="3078163" y="3143250"/>
            <a:ext cx="7937" cy="14684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2" name="直接连接符 24582"/>
          <p:cNvSpPr>
            <a:spLocks noChangeShapeType="1"/>
          </p:cNvSpPr>
          <p:nvPr/>
        </p:nvSpPr>
        <p:spPr bwMode="auto">
          <a:xfrm flipV="1">
            <a:off x="4914900" y="3086100"/>
            <a:ext cx="2430463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3" name="直接连接符 24589"/>
          <p:cNvSpPr>
            <a:spLocks noChangeShapeType="1"/>
          </p:cNvSpPr>
          <p:nvPr/>
        </p:nvSpPr>
        <p:spPr bwMode="auto">
          <a:xfrm flipH="1">
            <a:off x="6051550" y="3086100"/>
            <a:ext cx="6350" cy="14684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2778" name="圆角矩形标注 24584"/>
          <p:cNvSpPr/>
          <p:nvPr/>
        </p:nvSpPr>
        <p:spPr>
          <a:xfrm>
            <a:off x="1714500" y="3163888"/>
            <a:ext cx="863600" cy="269875"/>
          </a:xfrm>
          <a:prstGeom prst="wedgeRoundRectCallout">
            <a:avLst>
              <a:gd name="adj1" fmla="val 7162"/>
              <a:gd name="adj2" fmla="val 40750"/>
              <a:gd name="adj3" fmla="val 16667"/>
            </a:avLst>
          </a:prstGeom>
          <a:noFill/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期初余额</a:t>
            </a:r>
            <a:endParaRPr lang="zh-CN" altLang="en-US" sz="1050" b="1" noProof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9" name="圆角矩形标注 24585"/>
          <p:cNvSpPr/>
          <p:nvPr/>
        </p:nvSpPr>
        <p:spPr>
          <a:xfrm>
            <a:off x="2400300" y="3170238"/>
            <a:ext cx="882650" cy="215900"/>
          </a:xfrm>
          <a:prstGeom prst="wedgeRoundRectCallout">
            <a:avLst>
              <a:gd name="adj1" fmla="val 63074"/>
              <a:gd name="adj2" fmla="val 63810"/>
              <a:gd name="adj3" fmla="val 16667"/>
            </a:avLst>
          </a:prstGeom>
          <a:noFill/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600 000</a:t>
            </a:r>
            <a:endParaRPr lang="zh-CN" altLang="en-US" sz="1050" b="1" noProof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80" name="圆角矩形标注 24584"/>
          <p:cNvSpPr/>
          <p:nvPr/>
        </p:nvSpPr>
        <p:spPr>
          <a:xfrm>
            <a:off x="6061075" y="3143250"/>
            <a:ext cx="747713" cy="271463"/>
          </a:xfrm>
          <a:prstGeom prst="wedgeRoundRectCallout">
            <a:avLst>
              <a:gd name="adj1" fmla="val 7162"/>
              <a:gd name="adj2" fmla="val 40750"/>
              <a:gd name="adj3" fmla="val 16667"/>
            </a:avLst>
          </a:prstGeom>
          <a:noFill/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期初余额</a:t>
            </a:r>
            <a:endParaRPr lang="zh-CN" altLang="en-US" sz="1050" b="1" noProof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圆角矩形标注 24585"/>
          <p:cNvSpPr/>
          <p:nvPr/>
        </p:nvSpPr>
        <p:spPr>
          <a:xfrm>
            <a:off x="6745288" y="3151188"/>
            <a:ext cx="674687" cy="215900"/>
          </a:xfrm>
          <a:prstGeom prst="wedgeRoundRectCallout">
            <a:avLst>
              <a:gd name="adj1" fmla="val 63074"/>
              <a:gd name="adj2" fmla="val 63810"/>
              <a:gd name="adj3" fmla="val 16667"/>
            </a:avLst>
          </a:prstGeom>
          <a:noFill/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160</a:t>
            </a: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0 000</a:t>
            </a:r>
            <a:endParaRPr lang="zh-CN" altLang="en-US" sz="1050" b="1" noProof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矩形标注 24601"/>
          <p:cNvSpPr/>
          <p:nvPr/>
        </p:nvSpPr>
        <p:spPr>
          <a:xfrm>
            <a:off x="3086100" y="3143250"/>
            <a:ext cx="1300163" cy="271463"/>
          </a:xfrm>
          <a:prstGeom prst="wedgeRectCallout">
            <a:avLst>
              <a:gd name="adj1" fmla="val -37273"/>
              <a:gd name="adj2" fmla="val -25329"/>
            </a:avLst>
          </a:prstGeom>
          <a:noFill/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  </a:t>
            </a:r>
            <a:r>
              <a:rPr lang="en-US" altLang="zh-CN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00 000</a:t>
            </a:r>
            <a:endParaRPr lang="zh-CN" altLang="en-US" sz="1050" b="1" noProof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矩形标注 24601"/>
          <p:cNvSpPr/>
          <p:nvPr/>
        </p:nvSpPr>
        <p:spPr>
          <a:xfrm>
            <a:off x="4800600" y="3143250"/>
            <a:ext cx="1300163" cy="271463"/>
          </a:xfrm>
          <a:prstGeom prst="wedgeRectCallout">
            <a:avLst>
              <a:gd name="adj1" fmla="val -37273"/>
              <a:gd name="adj2" fmla="val -25329"/>
            </a:avLst>
          </a:prstGeom>
          <a:noFill/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  </a:t>
            </a:r>
            <a:r>
              <a:rPr lang="en-US" altLang="zh-CN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10</a:t>
            </a: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0 000</a:t>
            </a:r>
            <a:endParaRPr lang="zh-CN" altLang="en-US" sz="1050" b="1" noProof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84" name="矩形标注 24601"/>
          <p:cNvSpPr/>
          <p:nvPr/>
        </p:nvSpPr>
        <p:spPr>
          <a:xfrm>
            <a:off x="1828800" y="3543300"/>
            <a:ext cx="1300163" cy="271463"/>
          </a:xfrm>
          <a:prstGeom prst="wedgeRectCallout">
            <a:avLst>
              <a:gd name="adj1" fmla="val -37273"/>
              <a:gd name="adj2" fmla="val -25329"/>
            </a:avLst>
          </a:prstGeom>
          <a:noFill/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  </a:t>
            </a:r>
            <a:r>
              <a:rPr lang="en-US" altLang="zh-CN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8</a:t>
            </a: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00 000</a:t>
            </a:r>
            <a:endParaRPr lang="zh-CN" altLang="en-US" sz="1050" b="1" noProof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圆角矩形标注 24584"/>
          <p:cNvSpPr/>
          <p:nvPr/>
        </p:nvSpPr>
        <p:spPr>
          <a:xfrm>
            <a:off x="1709738" y="3163888"/>
            <a:ext cx="865187" cy="269875"/>
          </a:xfrm>
          <a:prstGeom prst="wedgeRoundRectCallout">
            <a:avLst>
              <a:gd name="adj1" fmla="val 7162"/>
              <a:gd name="adj2" fmla="val 40750"/>
              <a:gd name="adj3" fmla="val 16667"/>
            </a:avLst>
          </a:prstGeom>
          <a:noFill/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期初余额</a:t>
            </a:r>
            <a:endParaRPr lang="zh-CN" altLang="en-US" sz="1050" b="1" noProof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" name="圆角矩形标注 24585"/>
          <p:cNvSpPr/>
          <p:nvPr/>
        </p:nvSpPr>
        <p:spPr>
          <a:xfrm>
            <a:off x="2397125" y="3170238"/>
            <a:ext cx="882650" cy="215900"/>
          </a:xfrm>
          <a:prstGeom prst="wedgeRoundRectCallout">
            <a:avLst>
              <a:gd name="adj1" fmla="val 63074"/>
              <a:gd name="adj2" fmla="val 63810"/>
              <a:gd name="adj3" fmla="val 16667"/>
            </a:avLst>
          </a:prstGeom>
          <a:noFill/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600 000</a:t>
            </a:r>
            <a:endParaRPr lang="zh-CN" altLang="en-US" sz="1050" b="1" noProof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圆角矩形标注 24584"/>
          <p:cNvSpPr/>
          <p:nvPr/>
        </p:nvSpPr>
        <p:spPr>
          <a:xfrm>
            <a:off x="6057900" y="3143250"/>
            <a:ext cx="747713" cy="271463"/>
          </a:xfrm>
          <a:prstGeom prst="wedgeRoundRectCallout">
            <a:avLst>
              <a:gd name="adj1" fmla="val 7162"/>
              <a:gd name="adj2" fmla="val 40750"/>
              <a:gd name="adj3" fmla="val 16667"/>
            </a:avLst>
          </a:prstGeom>
          <a:noFill/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期初余额</a:t>
            </a:r>
            <a:endParaRPr lang="zh-CN" altLang="en-US" sz="1050" b="1" noProof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标注 24581"/>
          <p:cNvSpPr/>
          <p:nvPr/>
        </p:nvSpPr>
        <p:spPr>
          <a:xfrm>
            <a:off x="4857750" y="2800350"/>
            <a:ext cx="2487613" cy="1836738"/>
          </a:xfrm>
          <a:prstGeom prst="wedgeRectCallout">
            <a:avLst>
              <a:gd name="adj1" fmla="val 25296"/>
              <a:gd name="adj2" fmla="val 3380"/>
            </a:avLst>
          </a:prstGeom>
          <a:solidFill>
            <a:srgbClr val="FFFF99"/>
          </a:solidFill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b="1">
                <a:solidFill>
                  <a:srgbClr val="CC0000"/>
                </a:solidFill>
                <a:latin typeface="宋体" panose="02010600030101010101" pitchFamily="2" charset="-122"/>
                <a:sym typeface="+mn-ea"/>
              </a:rPr>
              <a:t>借方</a:t>
            </a:r>
            <a:r>
              <a:rPr lang="zh-CN" altLang="en-US" sz="1350" b="1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  固定资产  贷方</a:t>
            </a:r>
            <a:endParaRPr lang="zh-CN" altLang="en-US" sz="1350" b="1" noProof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矩形标注 24581"/>
          <p:cNvSpPr/>
          <p:nvPr/>
        </p:nvSpPr>
        <p:spPr>
          <a:xfrm>
            <a:off x="1885950" y="2743200"/>
            <a:ext cx="2487613" cy="1836738"/>
          </a:xfrm>
          <a:prstGeom prst="wedgeRectCallout">
            <a:avLst>
              <a:gd name="adj1" fmla="val 25296"/>
              <a:gd name="adj2" fmla="val 3380"/>
            </a:avLst>
          </a:prstGeom>
          <a:solidFill>
            <a:srgbClr val="FFFF99"/>
          </a:solidFill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b="1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借方   银行存款   </a:t>
            </a:r>
            <a:r>
              <a:rPr lang="zh-CN" altLang="en-US" sz="135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贷方</a:t>
            </a:r>
            <a:endParaRPr lang="zh-CN" altLang="en-US" sz="1350" b="1" noProof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8131" name="标题 24577"/>
          <p:cNvSpPr>
            <a:spLocks noGrp="1" noChangeArrowheads="1"/>
          </p:cNvSpPr>
          <p:nvPr>
            <p:ph type="title"/>
          </p:nvPr>
        </p:nvSpPr>
        <p:spPr>
          <a:xfrm>
            <a:off x="1908176" y="195486"/>
            <a:ext cx="5846762" cy="811212"/>
          </a:xfrm>
        </p:spPr>
        <p:txBody>
          <a:bodyPr/>
          <a:lstStyle/>
          <a:p>
            <a:r>
              <a:rPr lang="zh-CN" altLang="en-US" sz="2700" b="1" dirty="0" smtClean="0"/>
              <a:t>借贷记账法的记账规则</a:t>
            </a:r>
            <a:endParaRPr lang="zh-CN" altLang="en-US" sz="2700" b="1" dirty="0" smtClean="0"/>
          </a:p>
        </p:txBody>
      </p:sp>
      <p:sp>
        <p:nvSpPr>
          <p:cNvPr id="48132" name="文本占位符 24578"/>
          <p:cNvSpPr>
            <a:spLocks noGrp="1" noChangeArrowheads="1"/>
          </p:cNvSpPr>
          <p:nvPr>
            <p:ph idx="1"/>
          </p:nvPr>
        </p:nvSpPr>
        <p:spPr>
          <a:xfrm>
            <a:off x="1312545" y="957580"/>
            <a:ext cx="5699125" cy="1028700"/>
          </a:xfrm>
        </p:spPr>
        <p:txBody>
          <a:bodyPr/>
          <a:lstStyle/>
          <a:p>
            <a:pPr algn="l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100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100" b="1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有借必有贷</a:t>
            </a:r>
            <a:r>
              <a:rPr lang="zh-CN" altLang="en-US" sz="21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100" b="1" dirty="0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 </a:t>
            </a:r>
            <a:r>
              <a:rPr lang="zh-CN" altLang="en-US" sz="2100" b="1" dirty="0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账户登记方向</a:t>
            </a:r>
            <a:endParaRPr lang="zh-CN" altLang="en-US" sz="2100" b="1" dirty="0" smtClean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zh-CN" altLang="en-US" sz="2100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100" b="1" dirty="0" smtClean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借贷必相等</a:t>
            </a:r>
            <a:r>
              <a:rPr lang="zh-CN" altLang="en-US" sz="21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100" b="1" dirty="0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 </a:t>
            </a:r>
            <a:r>
              <a:rPr lang="zh-CN" altLang="en-US" sz="2100" b="1" dirty="0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账户登记金额</a:t>
            </a:r>
            <a:endParaRPr lang="zh-CN" altLang="en-US" dirty="0" smtClean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3797" name="矩形 24579"/>
          <p:cNvSpPr/>
          <p:nvPr/>
        </p:nvSpPr>
        <p:spPr>
          <a:xfrm>
            <a:off x="971550" y="2043112"/>
            <a:ext cx="6853238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noProof="1">
                <a:solidFill>
                  <a:srgbClr val="333399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b="1" noProof="1">
                <a:solidFill>
                  <a:srgbClr val="333399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b="1" noProof="1">
                <a:solidFill>
                  <a:srgbClr val="333399"/>
                </a:solidFill>
                <a:latin typeface="宋体" panose="02010600030101010101" pitchFamily="2" charset="-122"/>
              </a:rPr>
              <a:t>4-3</a:t>
            </a:r>
            <a:r>
              <a:rPr lang="zh-CN" altLang="en-US" noProof="1">
                <a:solidFill>
                  <a:srgbClr val="333399"/>
                </a:solidFill>
                <a:latin typeface="宋体" panose="02010600030101010101" pitchFamily="2" charset="-122"/>
              </a:rPr>
              <a:t>】 </a:t>
            </a:r>
            <a:r>
              <a:rPr lang="zh-CN" altLang="en-US" b="1" noProof="1" smtClean="0">
                <a:solidFill>
                  <a:srgbClr val="000000"/>
                </a:solidFill>
              </a:rPr>
              <a:t>长城酒店用</a:t>
            </a:r>
            <a:r>
              <a:rPr lang="zh-CN" altLang="en-US" b="1" noProof="1">
                <a:solidFill>
                  <a:srgbClr val="000000"/>
                </a:solidFill>
              </a:rPr>
              <a:t>银行存款</a:t>
            </a:r>
            <a:r>
              <a:rPr lang="en-US" altLang="zh-CN" b="1" noProof="1">
                <a:solidFill>
                  <a:srgbClr val="000000"/>
                </a:solidFill>
              </a:rPr>
              <a:t>200 000</a:t>
            </a:r>
            <a:r>
              <a:rPr lang="zh-CN" altLang="en-US" b="1" noProof="1">
                <a:solidFill>
                  <a:srgbClr val="000000"/>
                </a:solidFill>
              </a:rPr>
              <a:t>元购入一辆自用小汽车</a:t>
            </a:r>
            <a:endParaRPr lang="zh-CN" altLang="en-US" b="1" noProof="1">
              <a:solidFill>
                <a:srgbClr val="000000"/>
              </a:solidFill>
            </a:endParaRPr>
          </a:p>
        </p:txBody>
      </p:sp>
      <p:sp>
        <p:nvSpPr>
          <p:cNvPr id="9" name="直接连接符 24582"/>
          <p:cNvSpPr/>
          <p:nvPr/>
        </p:nvSpPr>
        <p:spPr>
          <a:xfrm flipV="1">
            <a:off x="1943100" y="3143250"/>
            <a:ext cx="2430463" cy="0"/>
          </a:xfrm>
          <a:prstGeom prst="line">
            <a:avLst/>
          </a:prstGeom>
          <a:ln w="222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33799" name="直接连接符 24589"/>
          <p:cNvSpPr/>
          <p:nvPr/>
        </p:nvSpPr>
        <p:spPr>
          <a:xfrm flipH="1">
            <a:off x="3078163" y="3143250"/>
            <a:ext cx="7937" cy="1468438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12" name="直接连接符 24582"/>
          <p:cNvSpPr/>
          <p:nvPr/>
        </p:nvSpPr>
        <p:spPr>
          <a:xfrm flipV="1">
            <a:off x="4914900" y="3086100"/>
            <a:ext cx="2430463" cy="0"/>
          </a:xfrm>
          <a:prstGeom prst="line">
            <a:avLst/>
          </a:prstGeom>
          <a:ln w="222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13" name="直接连接符 24589"/>
          <p:cNvSpPr/>
          <p:nvPr/>
        </p:nvSpPr>
        <p:spPr>
          <a:xfrm flipH="1">
            <a:off x="6051550" y="3086100"/>
            <a:ext cx="6350" cy="1468438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</a:endParaRPr>
          </a:p>
        </p:txBody>
      </p:sp>
      <p:sp>
        <p:nvSpPr>
          <p:cNvPr id="14" name="圆角矩形标注 24584"/>
          <p:cNvSpPr/>
          <p:nvPr/>
        </p:nvSpPr>
        <p:spPr>
          <a:xfrm>
            <a:off x="1714500" y="3163888"/>
            <a:ext cx="863600" cy="269875"/>
          </a:xfrm>
          <a:prstGeom prst="wedgeRoundRectCallout">
            <a:avLst>
              <a:gd name="adj1" fmla="val 7162"/>
              <a:gd name="adj2" fmla="val 40750"/>
              <a:gd name="adj3" fmla="val 16667"/>
            </a:avLst>
          </a:prstGeom>
          <a:noFill/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期初余额</a:t>
            </a:r>
            <a:endParaRPr lang="zh-CN" altLang="en-US" sz="1050" b="1" noProof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圆角矩形标注 24585"/>
          <p:cNvSpPr/>
          <p:nvPr/>
        </p:nvSpPr>
        <p:spPr>
          <a:xfrm>
            <a:off x="2400300" y="3170238"/>
            <a:ext cx="882650" cy="215900"/>
          </a:xfrm>
          <a:prstGeom prst="wedgeRoundRectCallout">
            <a:avLst>
              <a:gd name="adj1" fmla="val 63074"/>
              <a:gd name="adj2" fmla="val 63810"/>
              <a:gd name="adj3" fmla="val 16667"/>
            </a:avLst>
          </a:prstGeom>
          <a:noFill/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600 000</a:t>
            </a:r>
            <a:endParaRPr lang="zh-CN" altLang="en-US" sz="1050" b="1" noProof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圆角矩形标注 24584"/>
          <p:cNvSpPr/>
          <p:nvPr/>
        </p:nvSpPr>
        <p:spPr>
          <a:xfrm>
            <a:off x="4745038" y="3143250"/>
            <a:ext cx="747712" cy="271463"/>
          </a:xfrm>
          <a:prstGeom prst="wedgeRoundRectCallout">
            <a:avLst>
              <a:gd name="adj1" fmla="val 7162"/>
              <a:gd name="adj2" fmla="val 40750"/>
              <a:gd name="adj3" fmla="val 16667"/>
            </a:avLst>
          </a:prstGeom>
          <a:noFill/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期初余额</a:t>
            </a:r>
            <a:endParaRPr lang="zh-CN" altLang="en-US" sz="1050" b="1" noProof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圆角矩形标注 24585"/>
          <p:cNvSpPr/>
          <p:nvPr/>
        </p:nvSpPr>
        <p:spPr>
          <a:xfrm>
            <a:off x="5318125" y="3144838"/>
            <a:ext cx="860425" cy="215900"/>
          </a:xfrm>
          <a:prstGeom prst="wedgeRoundRectCallout">
            <a:avLst>
              <a:gd name="adj1" fmla="val 63074"/>
              <a:gd name="adj2" fmla="val 63810"/>
              <a:gd name="adj3" fmla="val 16667"/>
            </a:avLst>
          </a:prstGeom>
          <a:noFill/>
          <a:ln w="9525"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1 00</a:t>
            </a: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0 000</a:t>
            </a:r>
            <a:endParaRPr lang="zh-CN" altLang="en-US" sz="1050" b="1" noProof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矩形标注 24601"/>
          <p:cNvSpPr/>
          <p:nvPr/>
        </p:nvSpPr>
        <p:spPr>
          <a:xfrm>
            <a:off x="3086100" y="3143250"/>
            <a:ext cx="1300163" cy="271463"/>
          </a:xfrm>
          <a:prstGeom prst="wedgeRectCallout">
            <a:avLst>
              <a:gd name="adj1" fmla="val -37273"/>
              <a:gd name="adj2" fmla="val -25329"/>
            </a:avLst>
          </a:prstGeom>
          <a:noFill/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）  </a:t>
            </a:r>
            <a:r>
              <a:rPr lang="en-US" altLang="zh-CN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00 000</a:t>
            </a:r>
            <a:endParaRPr lang="zh-CN" altLang="en-US" sz="1050" b="1" noProof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标注 24601"/>
          <p:cNvSpPr/>
          <p:nvPr/>
        </p:nvSpPr>
        <p:spPr>
          <a:xfrm>
            <a:off x="1771650" y="3486150"/>
            <a:ext cx="1301750" cy="271463"/>
          </a:xfrm>
          <a:prstGeom prst="wedgeRectCallout">
            <a:avLst>
              <a:gd name="adj1" fmla="val -37273"/>
              <a:gd name="adj2" fmla="val -25329"/>
            </a:avLst>
          </a:prstGeom>
          <a:noFill/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）  </a:t>
            </a:r>
            <a:r>
              <a:rPr lang="en-US" altLang="zh-CN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8</a:t>
            </a: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00 000</a:t>
            </a:r>
            <a:endParaRPr lang="zh-CN" altLang="en-US" sz="1050" b="1" noProof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标注 24601"/>
          <p:cNvSpPr/>
          <p:nvPr/>
        </p:nvSpPr>
        <p:spPr>
          <a:xfrm>
            <a:off x="3086100" y="3486150"/>
            <a:ext cx="1300163" cy="271463"/>
          </a:xfrm>
          <a:prstGeom prst="wedgeRectCallout">
            <a:avLst>
              <a:gd name="adj1" fmla="val -37273"/>
              <a:gd name="adj2" fmla="val -25329"/>
            </a:avLst>
          </a:prstGeom>
          <a:noFill/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3</a:t>
            </a: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） </a:t>
            </a:r>
            <a:r>
              <a:rPr lang="en-US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00 000</a:t>
            </a:r>
            <a:endParaRPr lang="zh-CN" altLang="en-US" sz="1050" b="1" noProof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标注 24601"/>
          <p:cNvSpPr/>
          <p:nvPr/>
        </p:nvSpPr>
        <p:spPr>
          <a:xfrm>
            <a:off x="4743450" y="3543300"/>
            <a:ext cx="1300163" cy="271463"/>
          </a:xfrm>
          <a:prstGeom prst="wedgeRectCallout">
            <a:avLst>
              <a:gd name="adj1" fmla="val -37273"/>
              <a:gd name="adj2" fmla="val -25329"/>
            </a:avLst>
          </a:prstGeom>
          <a:noFill/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3</a:t>
            </a: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） </a:t>
            </a:r>
            <a:r>
              <a:rPr lang="en-US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sz="1050" b="1">
                <a:solidFill>
                  <a:srgbClr val="333399"/>
                </a:solidFill>
                <a:latin typeface="Times New Roman" panose="02020603050405020304" pitchFamily="18" charset="0"/>
                <a:sym typeface="+mn-ea"/>
              </a:rPr>
              <a:t>00 000</a:t>
            </a:r>
            <a:endParaRPr lang="zh-CN" altLang="en-US" sz="1050" b="1" noProof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进行复式记账时，对任何一项经济业务登记的账户数量应该是</a:t>
            </a:r>
            <a:r>
              <a:rPr lang="en-US" altLang="zh-CN" sz="2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（    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个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个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个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个或以上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 descr="tmpCEA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5041"/>
</p:tagLst>
</file>

<file path=ppt/tags/tag10.xml><?xml version="1.0" encoding="utf-8"?>
<p:tagLst xmlns:p="http://schemas.openxmlformats.org/presentationml/2006/main">
  <p:tag name="KSO_WM_TEMPLATE_CATEGORY" val="custom"/>
  <p:tag name="KSO_WM_TEMPLATE_INDEX" val="20185041"/>
</p:tagLst>
</file>

<file path=ppt/tags/tag100.xml><?xml version="1.0" encoding="utf-8"?>
<p:tagLst xmlns:p="http://schemas.openxmlformats.org/presentationml/2006/main">
  <p:tag name="RAINPROBLEM" val="ProblemItem"/>
</p:tagLst>
</file>

<file path=ppt/tags/tag101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102.xml><?xml version="1.0" encoding="utf-8"?>
<p:tagLst xmlns:p="http://schemas.openxmlformats.org/presentationml/2006/main">
  <p:tag name="RAINPROBLEMTYPE" val="ProblemTypeMarker"/>
</p:tagLst>
</file>

<file path=ppt/tags/tag103.xml><?xml version="1.0" encoding="utf-8"?>
<p:tagLst xmlns:p="http://schemas.openxmlformats.org/presentationml/2006/main">
  <p:tag name="RAINPROBLEMTYPE" val="ProblemTypeMarker"/>
</p:tagLst>
</file>

<file path=ppt/tags/tag104.xml><?xml version="1.0" encoding="utf-8"?>
<p:tagLst xmlns:p="http://schemas.openxmlformats.org/presentationml/2006/main">
  <p:tag name="RAINPROBLEMTYPE" val="ProblemTypeMarker"/>
</p:tagLst>
</file>

<file path=ppt/tags/tag105.xml><?xml version="1.0" encoding="utf-8"?>
<p:tagLst xmlns:p="http://schemas.openxmlformats.org/presentationml/2006/main">
  <p:tag name="RAINPROBLEMTYPE" val="ProblemTypeMarker"/>
</p:tagLst>
</file>

<file path=ppt/tags/tag106.xml><?xml version="1.0" encoding="utf-8"?>
<p:tagLst xmlns:p="http://schemas.openxmlformats.org/presentationml/2006/main">
  <p:tag name="RAINPROBLEMTYPE" val="ProblemTypeMarker"/>
</p:tagLst>
</file>

<file path=ppt/tags/tag107.xml><?xml version="1.0" encoding="utf-8"?>
<p:tagLst xmlns:p="http://schemas.openxmlformats.org/presentationml/2006/main">
  <p:tag name="RAINPROBLEM" val="ProblemSetting"/>
  <p:tag name="RAINPROBLEMTYPE" val="MultipleChoiceMA"/>
</p:tagLst>
</file>

<file path=ppt/tags/tag108.xml><?xml version="1.0" encoding="utf-8"?>
<p:tagLst xmlns:p="http://schemas.openxmlformats.org/presentationml/2006/main">
  <p:tag name="RAINPROBLEM" val="MultipleChoiceMA"/>
  <p:tag name="PROBLEMSCORE" val="1.0"/>
  <p:tag name="PROBLEMSCORE_HALF" val="0.0"/>
</p:tagLst>
</file>

<file path=ppt/tags/tag109.xml><?xml version="1.0" encoding="utf-8"?>
<p:tagLst xmlns:p="http://schemas.openxmlformats.org/presentationml/2006/main">
  <p:tag name="RAINPROBLEM" val="ProblemBody"/>
</p:tagLst>
</file>

<file path=ppt/tags/tag11.xml><?xml version="1.0" encoding="utf-8"?>
<p:tagLst xmlns:p="http://schemas.openxmlformats.org/presentationml/2006/main">
  <p:tag name="KSO_WM_TEMPLATE_CATEGORY" val="custom"/>
  <p:tag name="KSO_WM_TEMPLATE_INDEX" val="20185041"/>
</p:tagLst>
</file>

<file path=ppt/tags/tag110.xml><?xml version="1.0" encoding="utf-8"?>
<p:tagLst xmlns:p="http://schemas.openxmlformats.org/presentationml/2006/main">
  <p:tag name="PRODUCTVERSIONTIP3" val="PRODUCTVERSIONTIP3"/>
</p:tagLst>
</file>

<file path=ppt/tags/tag111.xml><?xml version="1.0" encoding="utf-8"?>
<p:tagLst xmlns:p="http://schemas.openxmlformats.org/presentationml/2006/main">
  <p:tag name="RAINPROBLEM" val="ProblemSubmit"/>
  <p:tag name="RAINPROBLEMTYPE" val="FillBlank"/>
</p:tagLst>
</file>

<file path=ppt/tags/tag112.xml><?xml version="1.0" encoding="utf-8"?>
<p:tagLst xmlns:p="http://schemas.openxmlformats.org/presentationml/2006/main">
  <p:tag name="RAINPROBLEMTYPE" val="ProblemTypeMarker"/>
</p:tagLst>
</file>

<file path=ppt/tags/tag113.xml><?xml version="1.0" encoding="utf-8"?>
<p:tagLst xmlns:p="http://schemas.openxmlformats.org/presentationml/2006/main">
  <p:tag name="RAINPROBLEMTYPE" val="ProblemTypeMarker"/>
</p:tagLst>
</file>

<file path=ppt/tags/tag114.xml><?xml version="1.0" encoding="utf-8"?>
<p:tagLst xmlns:p="http://schemas.openxmlformats.org/presentationml/2006/main">
  <p:tag name="RAINPROBLEMTYPE" val="ProblemTypeMarker"/>
</p:tagLst>
</file>

<file path=ppt/tags/tag115.xml><?xml version="1.0" encoding="utf-8"?>
<p:tagLst xmlns:p="http://schemas.openxmlformats.org/presentationml/2006/main">
  <p:tag name="RAINPROBLEMTYPE" val="ProblemTypeMarker"/>
</p:tagLst>
</file>

<file path=ppt/tags/tag116.xml><?xml version="1.0" encoding="utf-8"?>
<p:tagLst xmlns:p="http://schemas.openxmlformats.org/presentationml/2006/main">
  <p:tag name="RAINPROBLEMTYPE" val="ProblemTypeMarker"/>
</p:tagLst>
</file>

<file path=ppt/tags/tag117.xml><?xml version="1.0" encoding="utf-8"?>
<p:tagLst xmlns:p="http://schemas.openxmlformats.org/presentationml/2006/main">
  <p:tag name="RAINPROBLEM" val="ProblemSetting"/>
  <p:tag name="RAINPROBLEMTYPE" val="FillBlank"/>
</p:tagLst>
</file>

<file path=ppt/tags/tag118.xml><?xml version="1.0" encoding="utf-8"?>
<p:tagLst xmlns:p="http://schemas.openxmlformats.org/presentationml/2006/main">
  <p:tag name="RAINPROBLEM" val="FillBlank"/>
  <p:tag name="PROBLEMSCORE" val="7.0"/>
  <p:tag name="PROBLEMBLANK" val="[{&quot;Num&quot;:1,&quot;Score&quot;:1.0,&quot;Answers&quot;:[&quot;139000&quot;],&quot;CaseSensitive&quot;:false,&quot;FuzzyMatch&quot;:false},{&quot;Num&quot;:2,&quot;Score&quot;:1.0,&quot;Answers&quot;:[&quot;230000&quot;],&quot;CaseSensitive&quot;:false,&quot;FuzzyMatch&quot;:false},{&quot;Num&quot;:3,&quot;Score&quot;:1.0,&quot;Answers&quot;:[&quot;85000&quot;],&quot;CaseSensitive&quot;:false,&quot;FuzzyMatch&quot;:false},{&quot;Num&quot;:4,&quot;Score&quot;:1.0,&quot;Answers&quot;:[&quot;40000&quot;],&quot;CaseSensitive&quot;:false,&quot;FuzzyMatch&quot;:false},{&quot;Num&quot;:5,&quot;Score&quot;:1.0,&quot;Answers&quot;:[&quot;0&quot;],&quot;CaseSensitive&quot;:false,&quot;FuzzyMatch&quot;:false},{&quot;Num&quot;:6,&quot;Score&quot;:1.0,&quot;Answers&quot;:[&quot;49000&quot;],&quot;CaseSensitive&quot;:false,&quot;FuzzyMatch&quot;:false},{&quot;Num&quot;:7,&quot;Score&quot;:1.0,&quot;Answers&quot;:[&quot;380000&quot;],&quot;CaseSensitive&quot;:false,&quot;FuzzyMatch&quot;:false}]"/>
  <p:tag name="PROBLEMBLANKKEYWORD" val="填空"/>
</p:tagLst>
</file>

<file path=ppt/tags/tag119.xml><?xml version="1.0" encoding="utf-8"?>
<p:tagLst xmlns:p="http://schemas.openxmlformats.org/presentationml/2006/main">
  <p:tag name="KSO_WM_TEMPLATE_CATEGORY" val="custom"/>
  <p:tag name="KSO_WM_TEMPLATE_INDEX" val="20185041"/>
</p:tagLst>
</file>

<file path=ppt/tags/tag12.xml><?xml version="1.0" encoding="utf-8"?>
<p:tagLst xmlns:p="http://schemas.openxmlformats.org/presentationml/2006/main">
  <p:tag name="KSO_WM_TEMPLATE_CATEGORY" val="custom"/>
  <p:tag name="KSO_WM_TEMPLATE_INDEX" val="20185041"/>
</p:tagLst>
</file>

<file path=ppt/tags/tag120.xml><?xml version="1.0" encoding="utf-8"?>
<p:tagLst xmlns:p="http://schemas.openxmlformats.org/presentationml/2006/main">
  <p:tag name="KSO_WM_TEMPLATE_CATEGORY" val="custom"/>
  <p:tag name="KSO_WM_TEMPLATE_INDEX" val="20185041"/>
</p:tagLst>
</file>

<file path=ppt/tags/tag121.xml><?xml version="1.0" encoding="utf-8"?>
<p:tagLst xmlns:p="http://schemas.openxmlformats.org/presentationml/2006/main">
  <p:tag name="KSO_WM_TEMPLATE_CATEGORY" val="custom"/>
  <p:tag name="KSO_WM_TEMPLATE_INDEX" val="20185041"/>
</p:tagLst>
</file>

<file path=ppt/tags/tag122.xml><?xml version="1.0" encoding="utf-8"?>
<p:tagLst xmlns:p="http://schemas.openxmlformats.org/presentationml/2006/main">
  <p:tag name="KSO_WM_TEMPLATE_CATEGORY" val="custom"/>
  <p:tag name="KSO_WM_TEMPLATE_INDEX" val="20185041"/>
</p:tagLst>
</file>

<file path=ppt/tags/tag123.xml><?xml version="1.0" encoding="utf-8"?>
<p:tagLst xmlns:p="http://schemas.openxmlformats.org/presentationml/2006/main">
  <p:tag name="RAINPROBLEM" val="ProblemBody"/>
</p:tagLst>
</file>

<file path=ppt/tags/tag124.xml><?xml version="1.0" encoding="utf-8"?>
<p:tagLst xmlns:p="http://schemas.openxmlformats.org/presentationml/2006/main">
  <p:tag name="RAINPROBLEM" val="ProblemItem"/>
</p:tagLst>
</file>

<file path=ppt/tags/tag125.xml><?xml version="1.0" encoding="utf-8"?>
<p:tagLst xmlns:p="http://schemas.openxmlformats.org/presentationml/2006/main">
  <p:tag name="RAINPROBLEM" val="ProblemItem"/>
</p:tagLst>
</file>

<file path=ppt/tags/tag126.xml><?xml version="1.0" encoding="utf-8"?>
<p:tagLst xmlns:p="http://schemas.openxmlformats.org/presentationml/2006/main">
  <p:tag name="RAINPROBLEM" val="ProblemItem"/>
</p:tagLst>
</file>

<file path=ppt/tags/tag127.xml><?xml version="1.0" encoding="utf-8"?>
<p:tagLst xmlns:p="http://schemas.openxmlformats.org/presentationml/2006/main">
  <p:tag name="RAINPROBLEM" val="ProblemItem"/>
</p:tagLst>
</file>

<file path=ppt/tags/tag12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29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13.xml><?xml version="1.0" encoding="utf-8"?>
<p:tagLst xmlns:p="http://schemas.openxmlformats.org/presentationml/2006/main">
  <p:tag name="KSO_WM_TEMPLATE_CATEGORY" val="custom"/>
  <p:tag name="KSO_WM_TEMPLATE_INDEX" val="20185041"/>
</p:tagLst>
</file>

<file path=ppt/tags/tag13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3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32.xml><?xml version="1.0" encoding="utf-8"?>
<p:tagLst xmlns:p="http://schemas.openxmlformats.org/presentationml/2006/main">
  <p:tag name="RAINPROBLEM" val="ProblemSubmit"/>
  <p:tag name="RAINPROBLEMTYPE" val="MultipleChoice"/>
</p:tagLst>
</file>

<file path=ppt/tags/tag133.xml><?xml version="1.0" encoding="utf-8"?>
<p:tagLst xmlns:p="http://schemas.openxmlformats.org/presentationml/2006/main">
  <p:tag name="RAINPROBLEMTYPE" val="ProblemTypeMarker"/>
</p:tagLst>
</file>

<file path=ppt/tags/tag134.xml><?xml version="1.0" encoding="utf-8"?>
<p:tagLst xmlns:p="http://schemas.openxmlformats.org/presentationml/2006/main">
  <p:tag name="RAINPROBLEMTYPE" val="ProblemTypeMarker"/>
</p:tagLst>
</file>

<file path=ppt/tags/tag135.xml><?xml version="1.0" encoding="utf-8"?>
<p:tagLst xmlns:p="http://schemas.openxmlformats.org/presentationml/2006/main">
  <p:tag name="RAINPROBLEMTYPE" val="ProblemTypeMarker"/>
</p:tagLst>
</file>

<file path=ppt/tags/tag136.xml><?xml version="1.0" encoding="utf-8"?>
<p:tagLst xmlns:p="http://schemas.openxmlformats.org/presentationml/2006/main">
  <p:tag name="RAINPROBLEMTYPE" val="ProblemTypeMarker"/>
</p:tagLst>
</file>

<file path=ppt/tags/tag137.xml><?xml version="1.0" encoding="utf-8"?>
<p:tagLst xmlns:p="http://schemas.openxmlformats.org/presentationml/2006/main">
  <p:tag name="RAINPROBLEMTYPE" val="ProblemTypeMarker"/>
</p:tagLst>
</file>

<file path=ppt/tags/tag138.xml><?xml version="1.0" encoding="utf-8"?>
<p:tagLst xmlns:p="http://schemas.openxmlformats.org/presentationml/2006/main">
  <p:tag name="RAINPROBLEM" val="ProblemSetting"/>
  <p:tag name="RAINPROBLEMTYPE" val="MultipleChoice"/>
</p:tagLst>
</file>

<file path=ppt/tags/tag139.xml><?xml version="1.0" encoding="utf-8"?>
<p:tagLst xmlns:p="http://schemas.openxmlformats.org/presentationml/2006/main">
  <p:tag name="RAINPROBLEM" val="MultipleChoice"/>
  <p:tag name="PROBLEMSCORE" val="1.0"/>
</p:tagLst>
</file>

<file path=ppt/tags/tag14.xml><?xml version="1.0" encoding="utf-8"?>
<p:tagLst xmlns:p="http://schemas.openxmlformats.org/presentationml/2006/main">
  <p:tag name="KSO_WM_TEMPLATE_CATEGORY" val="custom"/>
  <p:tag name="KSO_WM_TEMPLATE_INDEX" val="20185041"/>
</p:tagLst>
</file>

<file path=ppt/tags/tag140.xml><?xml version="1.0" encoding="utf-8"?>
<p:tagLst xmlns:p="http://schemas.openxmlformats.org/presentationml/2006/main">
  <p:tag name="RAINPROBLEM" val="ProblemBody"/>
</p:tagLst>
</file>

<file path=ppt/tags/tag141.xml><?xml version="1.0" encoding="utf-8"?>
<p:tagLst xmlns:p="http://schemas.openxmlformats.org/presentationml/2006/main">
  <p:tag name="RAINPROBLEM" val="ProblemSubmit"/>
  <p:tag name="RAINPROBLEMTYPE" val="ShortAnswer"/>
</p:tagLst>
</file>

<file path=ppt/tags/tag142.xml><?xml version="1.0" encoding="utf-8"?>
<p:tagLst xmlns:p="http://schemas.openxmlformats.org/presentationml/2006/main">
  <p:tag name="PRODUCTVERSIONTIP" val="PRODUCTVERSIONTIP"/>
</p:tagLst>
</file>

<file path=ppt/tags/tag143.xml><?xml version="1.0" encoding="utf-8"?>
<p:tagLst xmlns:p="http://schemas.openxmlformats.org/presentationml/2006/main">
  <p:tag name="RAINPROBLEMTYPE" val="ProblemTypeMarker"/>
</p:tagLst>
</file>

<file path=ppt/tags/tag144.xml><?xml version="1.0" encoding="utf-8"?>
<p:tagLst xmlns:p="http://schemas.openxmlformats.org/presentationml/2006/main">
  <p:tag name="RAINPROBLEMTYPE" val="ProblemTypeMarker"/>
</p:tagLst>
</file>

<file path=ppt/tags/tag145.xml><?xml version="1.0" encoding="utf-8"?>
<p:tagLst xmlns:p="http://schemas.openxmlformats.org/presentationml/2006/main">
  <p:tag name="RAINPROBLEMTYPE" val="ProblemTypeMarker"/>
</p:tagLst>
</file>

<file path=ppt/tags/tag146.xml><?xml version="1.0" encoding="utf-8"?>
<p:tagLst xmlns:p="http://schemas.openxmlformats.org/presentationml/2006/main">
  <p:tag name="RAINPROBLEMTYPE" val="ProblemTypeMarker"/>
</p:tagLst>
</file>

<file path=ppt/tags/tag147.xml><?xml version="1.0" encoding="utf-8"?>
<p:tagLst xmlns:p="http://schemas.openxmlformats.org/presentationml/2006/main">
  <p:tag name="RAINPROBLEMTYPE" val="ProblemTypeMarker"/>
</p:tagLst>
</file>

<file path=ppt/tags/tag148.xml><?xml version="1.0" encoding="utf-8"?>
<p:tagLst xmlns:p="http://schemas.openxmlformats.org/presentationml/2006/main">
  <p:tag name="RAINPROBLEM" val="ProblemSetting"/>
  <p:tag name="RAINPROBLEMTYPE" val="ShortAnswer"/>
</p:tagLst>
</file>

<file path=ppt/tags/tag149.xml><?xml version="1.0" encoding="utf-8"?>
<p:tagLst xmlns:p="http://schemas.openxmlformats.org/presentationml/2006/main">
  <p:tag name="RAINPROBLEM" val="ShortAnswer"/>
  <p:tag name="PROBLEMSCORE" val="10.0"/>
  <p:tag name="PROBLEMVOICEALLOWED" val="False"/>
</p:tagLst>
</file>

<file path=ppt/tags/tag15.xml><?xml version="1.0" encoding="utf-8"?>
<p:tagLst xmlns:p="http://schemas.openxmlformats.org/presentationml/2006/main">
  <p:tag name="KSO_WM_TEMPLATE_CATEGORY" val="custom"/>
  <p:tag name="KSO_WM_TEMPLATE_INDEX" val="20185041"/>
</p:tagLst>
</file>

<file path=ppt/tags/tag150.xml><?xml version="1.0" encoding="utf-8"?>
<p:tagLst xmlns:p="http://schemas.openxmlformats.org/presentationml/2006/main">
  <p:tag name="KSO_WM_TEMPLATE_CATEGORY" val="custom"/>
  <p:tag name="KSO_WM_TEMPLATE_INDEX" val="20185041"/>
</p:tagLst>
</file>

<file path=ppt/tags/tag151.xml><?xml version="1.0" encoding="utf-8"?>
<p:tagLst xmlns:p="http://schemas.openxmlformats.org/presentationml/2006/main">
  <p:tag name="KSO_WM_TEMPLATE_CATEGORY" val="custom"/>
  <p:tag name="KSO_WM_TEMPLATE_INDEX" val="20185041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41_18*a*1"/>
  <p:tag name="KSO_WM_UNIT_TYPE" val="a"/>
</p:tagLst>
</file>

<file path=ppt/tags/tag152.xml><?xml version="1.0" encoding="utf-8"?>
<p:tagLst xmlns:p="http://schemas.openxmlformats.org/presentationml/2006/main">
  <p:tag name="KSO_WM_TEMPLATE_CATEGORY" val="custom"/>
  <p:tag name="KSO_WM_TEMPLATE_INDEX" val="20185041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41_18*f*1"/>
  <p:tag name="KSO_WM_UNIT_TYPE" val="f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41_18*i*2"/>
  <p:tag name="KSO_WM_TEMPLATE_CATEGORY" val="custom"/>
  <p:tag name="KSO_WM_TEMPLATE_INDEX" val="20185041"/>
  <p:tag name="KSO_WM_UNIT_INDEX" val="2"/>
</p:tagLst>
</file>

<file path=ppt/tags/tag154.xml><?xml version="1.0" encoding="utf-8"?>
<p:tagLst xmlns:p="http://schemas.openxmlformats.org/presentationml/2006/main">
  <p:tag name="KSO_WM_TEMPLATE_CATEGORY" val="custom"/>
  <p:tag name="KSO_WM_TEMPLATE_INDEX" val="20185041"/>
  <p:tag name="KSO_WM_TAG_VERSION" val="1.0"/>
  <p:tag name="KSO_WM_SLIDE_ID" val="custom20185041_18"/>
  <p:tag name="KSO_WM_SLIDE_INDEX" val="18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38*269"/>
  <p:tag name="KSO_WM_SLIDE_SIZE" val="891*84"/>
</p:tagLst>
</file>

<file path=ppt/tags/tag155.xml><?xml version="1.0" encoding="utf-8"?>
<p:tagLst xmlns:p="http://schemas.openxmlformats.org/presentationml/2006/main">
  <p:tag name="RAINPROBLEM" val="ProblemBody"/>
</p:tagLst>
</file>

<file path=ppt/tags/tag156.xml><?xml version="1.0" encoding="utf-8"?>
<p:tagLst xmlns:p="http://schemas.openxmlformats.org/presentationml/2006/main">
  <p:tag name="RAINPROBLEM" val="ProblemItem"/>
</p:tagLst>
</file>

<file path=ppt/tags/tag157.xml><?xml version="1.0" encoding="utf-8"?>
<p:tagLst xmlns:p="http://schemas.openxmlformats.org/presentationml/2006/main">
  <p:tag name="RAINPROBLEM" val="ProblemItem"/>
</p:tagLst>
</file>

<file path=ppt/tags/tag158.xml><?xml version="1.0" encoding="utf-8"?>
<p:tagLst xmlns:p="http://schemas.openxmlformats.org/presentationml/2006/main">
  <p:tag name="RAINPROBLEM" val="ProblemItem"/>
</p:tagLst>
</file>

<file path=ppt/tags/tag159.xml><?xml version="1.0" encoding="utf-8"?>
<p:tagLst xmlns:p="http://schemas.openxmlformats.org/presentationml/2006/main">
  <p:tag name="RAINPROBLEM" val="ProblemItem"/>
</p:tagLst>
</file>

<file path=ppt/tags/tag16.xml><?xml version="1.0" encoding="utf-8"?>
<p:tagLst xmlns:p="http://schemas.openxmlformats.org/presentationml/2006/main">
  <p:tag name="RAINPROBLEM" val="ProblemBody"/>
</p:tagLst>
</file>

<file path=ppt/tags/tag160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161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162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163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164.xml><?xml version="1.0" encoding="utf-8"?>
<p:tagLst xmlns:p="http://schemas.openxmlformats.org/presentationml/2006/main">
  <p:tag name="RAINPROBLEM" val="ProblemSubmit"/>
  <p:tag name="RAINPROBLEMTYPE" val="MultipleChoiceMA"/>
</p:tagLst>
</file>

<file path=ppt/tags/tag165.xml><?xml version="1.0" encoding="utf-8"?>
<p:tagLst xmlns:p="http://schemas.openxmlformats.org/presentationml/2006/main">
  <p:tag name="RAINPROBLEMTYPE" val="ProblemTypeMarker"/>
</p:tagLst>
</file>

<file path=ppt/tags/tag166.xml><?xml version="1.0" encoding="utf-8"?>
<p:tagLst xmlns:p="http://schemas.openxmlformats.org/presentationml/2006/main">
  <p:tag name="RAINPROBLEMTYPE" val="ProblemTypeMarker"/>
</p:tagLst>
</file>

<file path=ppt/tags/tag167.xml><?xml version="1.0" encoding="utf-8"?>
<p:tagLst xmlns:p="http://schemas.openxmlformats.org/presentationml/2006/main">
  <p:tag name="RAINPROBLEMTYPE" val="ProblemTypeMarker"/>
</p:tagLst>
</file>

<file path=ppt/tags/tag168.xml><?xml version="1.0" encoding="utf-8"?>
<p:tagLst xmlns:p="http://schemas.openxmlformats.org/presentationml/2006/main">
  <p:tag name="RAINPROBLEMTYPE" val="ProblemTypeMarker"/>
</p:tagLst>
</file>

<file path=ppt/tags/tag169.xml><?xml version="1.0" encoding="utf-8"?>
<p:tagLst xmlns:p="http://schemas.openxmlformats.org/presentationml/2006/main">
  <p:tag name="RAINPROBLEMTYPE" val="ProblemTypeMarker"/>
</p:tagLst>
</file>

<file path=ppt/tags/tag17.xml><?xml version="1.0" encoding="utf-8"?>
<p:tagLst xmlns:p="http://schemas.openxmlformats.org/presentationml/2006/main">
  <p:tag name="RAINPROBLEM" val="ProblemItem"/>
</p:tagLst>
</file>

<file path=ppt/tags/tag170.xml><?xml version="1.0" encoding="utf-8"?>
<p:tagLst xmlns:p="http://schemas.openxmlformats.org/presentationml/2006/main">
  <p:tag name="RAINPROBLEM" val="ProblemSetting"/>
  <p:tag name="RAINPROBLEMTYPE" val="MultipleChoiceMA"/>
</p:tagLst>
</file>

<file path=ppt/tags/tag171.xml><?xml version="1.0" encoding="utf-8"?>
<p:tagLst xmlns:p="http://schemas.openxmlformats.org/presentationml/2006/main">
  <p:tag name="RAINPROBLEM" val="MultipleChoiceMA"/>
  <p:tag name="PROBLEMSCORE" val="1.0"/>
  <p:tag name="PROBLEMSCORE_HALF" val="0.0"/>
</p:tagLst>
</file>

<file path=ppt/tags/tag172.xml><?xml version="1.0" encoding="utf-8"?>
<p:tagLst xmlns:p="http://schemas.openxmlformats.org/presentationml/2006/main">
  <p:tag name="RAINPROBLEM" val="ProblemBody"/>
</p:tagLst>
</file>

<file path=ppt/tags/tag173.xml><?xml version="1.0" encoding="utf-8"?>
<p:tagLst xmlns:p="http://schemas.openxmlformats.org/presentationml/2006/main">
  <p:tag name="RAINPROBLEM" val="ProblemSubmit"/>
  <p:tag name="RAINPROBLEMTYPE" val="ShortAnswer"/>
</p:tagLst>
</file>

<file path=ppt/tags/tag174.xml><?xml version="1.0" encoding="utf-8"?>
<p:tagLst xmlns:p="http://schemas.openxmlformats.org/presentationml/2006/main">
  <p:tag name="PRODUCTVERSIONTIP" val="PRODUCTVERSIONTIP"/>
</p:tagLst>
</file>

<file path=ppt/tags/tag175.xml><?xml version="1.0" encoding="utf-8"?>
<p:tagLst xmlns:p="http://schemas.openxmlformats.org/presentationml/2006/main">
  <p:tag name="RAINPROBLEMTYPE" val="ProblemTypeMarker"/>
</p:tagLst>
</file>

<file path=ppt/tags/tag176.xml><?xml version="1.0" encoding="utf-8"?>
<p:tagLst xmlns:p="http://schemas.openxmlformats.org/presentationml/2006/main">
  <p:tag name="RAINPROBLEMTYPE" val="ProblemTypeMarker"/>
</p:tagLst>
</file>

<file path=ppt/tags/tag177.xml><?xml version="1.0" encoding="utf-8"?>
<p:tagLst xmlns:p="http://schemas.openxmlformats.org/presentationml/2006/main">
  <p:tag name="RAINPROBLEMTYPE" val="ProblemTypeMarker"/>
</p:tagLst>
</file>

<file path=ppt/tags/tag178.xml><?xml version="1.0" encoding="utf-8"?>
<p:tagLst xmlns:p="http://schemas.openxmlformats.org/presentationml/2006/main">
  <p:tag name="RAINPROBLEMTYPE" val="ProblemTypeMarker"/>
</p:tagLst>
</file>

<file path=ppt/tags/tag179.xml><?xml version="1.0" encoding="utf-8"?>
<p:tagLst xmlns:p="http://schemas.openxmlformats.org/presentationml/2006/main">
  <p:tag name="RAINPROBLEMTYPE" val="ProblemTypeMarker"/>
</p:tagLst>
</file>

<file path=ppt/tags/tag18.xml><?xml version="1.0" encoding="utf-8"?>
<p:tagLst xmlns:p="http://schemas.openxmlformats.org/presentationml/2006/main">
  <p:tag name="RAINPROBLEM" val="ProblemItem"/>
</p:tagLst>
</file>

<file path=ppt/tags/tag180.xml><?xml version="1.0" encoding="utf-8"?>
<p:tagLst xmlns:p="http://schemas.openxmlformats.org/presentationml/2006/main">
  <p:tag name="RAINPROBLEM" val="ProblemSetting"/>
  <p:tag name="RAINPROBLEMTYPE" val="ShortAnswer"/>
</p:tagLst>
</file>

<file path=ppt/tags/tag181.xml><?xml version="1.0" encoding="utf-8"?>
<p:tagLst xmlns:p="http://schemas.openxmlformats.org/presentationml/2006/main">
  <p:tag name="RAINPROBLEM" val="ShortAnswer"/>
  <p:tag name="PROBLEMSCORE" val="10.0"/>
  <p:tag name="PROBLEMVOICEALLOWED" val="False"/>
</p:tagLst>
</file>

<file path=ppt/tags/tag182.xml><?xml version="1.0" encoding="utf-8"?>
<p:tagLst xmlns:p="http://schemas.openxmlformats.org/presentationml/2006/main">
  <p:tag name="RAINPROBLEM" val="ProblemBody"/>
</p:tagLst>
</file>

<file path=ppt/tags/tag183.xml><?xml version="1.0" encoding="utf-8"?>
<p:tagLst xmlns:p="http://schemas.openxmlformats.org/presentationml/2006/main">
  <p:tag name="RAINPROBLEM" val="ProblemItem"/>
</p:tagLst>
</file>

<file path=ppt/tags/tag184.xml><?xml version="1.0" encoding="utf-8"?>
<p:tagLst xmlns:p="http://schemas.openxmlformats.org/presentationml/2006/main">
  <p:tag name="RAINPROBLEM" val="ProblemItem"/>
</p:tagLst>
</file>

<file path=ppt/tags/tag185.xml><?xml version="1.0" encoding="utf-8"?>
<p:tagLst xmlns:p="http://schemas.openxmlformats.org/presentationml/2006/main">
  <p:tag name="RAINPROBLEM" val="ProblemItem"/>
</p:tagLst>
</file>

<file path=ppt/tags/tag186.xml><?xml version="1.0" encoding="utf-8"?>
<p:tagLst xmlns:p="http://schemas.openxmlformats.org/presentationml/2006/main">
  <p:tag name="RAINPROBLEM" val="ProblemItem"/>
</p:tagLst>
</file>

<file path=ppt/tags/tag18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88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18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9.xml><?xml version="1.0" encoding="utf-8"?>
<p:tagLst xmlns:p="http://schemas.openxmlformats.org/presentationml/2006/main">
  <p:tag name="RAINPROBLEM" val="ProblemItem"/>
</p:tagLst>
</file>

<file path=ppt/tags/tag19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91.xml><?xml version="1.0" encoding="utf-8"?>
<p:tagLst xmlns:p="http://schemas.openxmlformats.org/presentationml/2006/main">
  <p:tag name="RAINPROBLEM" val="ProblemSubmit"/>
  <p:tag name="RAINPROBLEMTYPE" val="MultipleChoice"/>
</p:tagLst>
</file>

<file path=ppt/tags/tag192.xml><?xml version="1.0" encoding="utf-8"?>
<p:tagLst xmlns:p="http://schemas.openxmlformats.org/presentationml/2006/main">
  <p:tag name="RAINPROBLEMTYPE" val="ProblemTypeMarker"/>
</p:tagLst>
</file>

<file path=ppt/tags/tag193.xml><?xml version="1.0" encoding="utf-8"?>
<p:tagLst xmlns:p="http://schemas.openxmlformats.org/presentationml/2006/main">
  <p:tag name="RAINPROBLEMTYPE" val="ProblemTypeMarker"/>
</p:tagLst>
</file>

<file path=ppt/tags/tag194.xml><?xml version="1.0" encoding="utf-8"?>
<p:tagLst xmlns:p="http://schemas.openxmlformats.org/presentationml/2006/main">
  <p:tag name="RAINPROBLEMTYPE" val="ProblemTypeMarker"/>
</p:tagLst>
</file>

<file path=ppt/tags/tag195.xml><?xml version="1.0" encoding="utf-8"?>
<p:tagLst xmlns:p="http://schemas.openxmlformats.org/presentationml/2006/main">
  <p:tag name="RAINPROBLEMTYPE" val="ProblemTypeMarker"/>
</p:tagLst>
</file>

<file path=ppt/tags/tag196.xml><?xml version="1.0" encoding="utf-8"?>
<p:tagLst xmlns:p="http://schemas.openxmlformats.org/presentationml/2006/main">
  <p:tag name="RAINPROBLEMTYPE" val="ProblemTypeMarker"/>
</p:tagLst>
</file>

<file path=ppt/tags/tag197.xml><?xml version="1.0" encoding="utf-8"?>
<p:tagLst xmlns:p="http://schemas.openxmlformats.org/presentationml/2006/main">
  <p:tag name="RAINPROBLEM" val="ProblemSetting"/>
  <p:tag name="RAINPROBLEMTYPE" val="MultipleChoice"/>
</p:tagLst>
</file>

<file path=ppt/tags/tag198.xml><?xml version="1.0" encoding="utf-8"?>
<p:tagLst xmlns:p="http://schemas.openxmlformats.org/presentationml/2006/main">
  <p:tag name="RAINPROBLEM" val="MultipleChoice"/>
  <p:tag name="PROBLEMSCORE" val="1.0"/>
</p:tagLst>
</file>

<file path=ppt/tags/tag199.xml><?xml version="1.0" encoding="utf-8"?>
<p:tagLst xmlns:p="http://schemas.openxmlformats.org/presentationml/2006/main">
  <p:tag name="RAINPROBLEM" val="ProblemBody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5041"/>
</p:tagLst>
</file>

<file path=ppt/tags/tag20.xml><?xml version="1.0" encoding="utf-8"?>
<p:tagLst xmlns:p="http://schemas.openxmlformats.org/presentationml/2006/main">
  <p:tag name="RAINPROBLEM" val="ProblemItem"/>
</p:tagLst>
</file>

<file path=ppt/tags/tag200.xml><?xml version="1.0" encoding="utf-8"?>
<p:tagLst xmlns:p="http://schemas.openxmlformats.org/presentationml/2006/main">
  <p:tag name="RAINPROBLEM" val="ProblemItem"/>
</p:tagLst>
</file>

<file path=ppt/tags/tag201.xml><?xml version="1.0" encoding="utf-8"?>
<p:tagLst xmlns:p="http://schemas.openxmlformats.org/presentationml/2006/main">
  <p:tag name="RAINPROBLEM" val="ProblemItem"/>
</p:tagLst>
</file>

<file path=ppt/tags/tag202.xml><?xml version="1.0" encoding="utf-8"?>
<p:tagLst xmlns:p="http://schemas.openxmlformats.org/presentationml/2006/main">
  <p:tag name="RAINPROBLEM" val="ProblemItem"/>
</p:tagLst>
</file>

<file path=ppt/tags/tag203.xml><?xml version="1.0" encoding="utf-8"?>
<p:tagLst xmlns:p="http://schemas.openxmlformats.org/presentationml/2006/main">
  <p:tag name="RAINPROBLEM" val="ProblemItem"/>
</p:tagLst>
</file>

<file path=ppt/tags/tag20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05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06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20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08.xml><?xml version="1.0" encoding="utf-8"?>
<p:tagLst xmlns:p="http://schemas.openxmlformats.org/presentationml/2006/main">
  <p:tag name="RAINPROBLEM" val="ProblemSubmit"/>
  <p:tag name="RAINPROBLEMTYPE" val="MultipleChoice"/>
</p:tagLst>
</file>

<file path=ppt/tags/tag209.xml><?xml version="1.0" encoding="utf-8"?>
<p:tagLst xmlns:p="http://schemas.openxmlformats.org/presentationml/2006/main">
  <p:tag name="RAINPROBLEMTYPE" val="ProblemTypeMarker"/>
</p:tagLst>
</file>

<file path=ppt/tags/tag2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10.xml><?xml version="1.0" encoding="utf-8"?>
<p:tagLst xmlns:p="http://schemas.openxmlformats.org/presentationml/2006/main">
  <p:tag name="RAINPROBLEMTYPE" val="ProblemTypeMarker"/>
</p:tagLst>
</file>

<file path=ppt/tags/tag211.xml><?xml version="1.0" encoding="utf-8"?>
<p:tagLst xmlns:p="http://schemas.openxmlformats.org/presentationml/2006/main">
  <p:tag name="RAINPROBLEMTYPE" val="ProblemTypeMarker"/>
</p:tagLst>
</file>

<file path=ppt/tags/tag212.xml><?xml version="1.0" encoding="utf-8"?>
<p:tagLst xmlns:p="http://schemas.openxmlformats.org/presentationml/2006/main">
  <p:tag name="RAINPROBLEMTYPE" val="ProblemTypeMarker"/>
</p:tagLst>
</file>

<file path=ppt/tags/tag213.xml><?xml version="1.0" encoding="utf-8"?>
<p:tagLst xmlns:p="http://schemas.openxmlformats.org/presentationml/2006/main">
  <p:tag name="RAINPROBLEMTYPE" val="ProblemTypeMarker"/>
</p:tagLst>
</file>

<file path=ppt/tags/tag214.xml><?xml version="1.0" encoding="utf-8"?>
<p:tagLst xmlns:p="http://schemas.openxmlformats.org/presentationml/2006/main">
  <p:tag name="RAINPROBLEM" val="ProblemSetting"/>
  <p:tag name="RAINPROBLEMTYPE" val="MultipleChoice"/>
</p:tagLst>
</file>

<file path=ppt/tags/tag215.xml><?xml version="1.0" encoding="utf-8"?>
<p:tagLst xmlns:p="http://schemas.openxmlformats.org/presentationml/2006/main">
  <p:tag name="RAINPROBLEM" val="MultipleChoice"/>
  <p:tag name="PROBLEMSCORE" val="1.0"/>
</p:tagLst>
</file>

<file path=ppt/tags/tag216.xml><?xml version="1.0" encoding="utf-8"?>
<p:tagLst xmlns:p="http://schemas.openxmlformats.org/presentationml/2006/main">
  <p:tag name="KSO_WM_TEMPLATE_CATEGORY" val="custom"/>
  <p:tag name="KSO_WM_TEMPLATE_INDEX" val="20185041"/>
  <p:tag name="KSO_WM_TAG_VERSION" val="1.0"/>
  <p:tag name="KSO_WM_BEAUTIFY_FLAG" val="#wm#"/>
  <p:tag name="KSO_WM_UNIT_PRESET_TEXT_LEN" val="400"/>
  <p:tag name="KSO_WM_UNIT_PRESET_TEXT_INDEX" val="5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ID" val="custom20185041_2*f*1"/>
  <p:tag name="KSO_WM_UNIT_TYPE" val="f"/>
</p:tagLst>
</file>

<file path=ppt/tags/tag217.xml><?xml version="1.0" encoding="utf-8"?>
<p:tagLst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SLIDE_INDEX" val="2"/>
  <p:tag name="KSO_WM_SLIDE_ID" val="custom20185041_2"/>
  <p:tag name="KSO_WM_TAG_VERSION" val="1.0"/>
  <p:tag name="KSO_WM_TEMPLATE_INDEX" val="20185041"/>
  <p:tag name="KSO_WM_TEMPLATE_CATEGORY" val="custom"/>
  <p:tag name="KSO_WM_SLIDE_MODEL_TYPE" val="timeline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185041"/>
</p:tagLst>
</file>

<file path=ppt/tags/tag219.xml><?xml version="1.0" encoding="utf-8"?>
<p:tagLst xmlns:p="http://schemas.openxmlformats.org/presentationml/2006/main">
  <p:tag name="KSO_WM_UNIT_PLACING_PICTURE_USER_VIEWPORT" val="{&quot;height&quot;:5139,&quot;width&quot;:3465}"/>
</p:tagLst>
</file>

<file path=ppt/tags/tag2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20.xml><?xml version="1.0" encoding="utf-8"?>
<p:tagLst xmlns:p="http://schemas.openxmlformats.org/presentationml/2006/main">
  <p:tag name="KSO_WM_BEAUTIFY_FLAG" val="#wm#"/>
  <p:tag name="KSO_WM_TEMPLATE_CATEGORY" val="custom"/>
  <p:tag name="KSO_WM_TEMPLATE_INDEX" val="20185041"/>
</p:tagLst>
</file>

<file path=ppt/tags/tag221.xml><?xml version="1.0" encoding="utf-8"?>
<p:tagLst xmlns:p="http://schemas.openxmlformats.org/presentationml/2006/main">
  <p:tag name="RAINPROBLEM" val="ProblemBody"/>
</p:tagLst>
</file>

<file path=ppt/tags/tag222.xml><?xml version="1.0" encoding="utf-8"?>
<p:tagLst xmlns:p="http://schemas.openxmlformats.org/presentationml/2006/main">
  <p:tag name="RAINPROBLEM" val="ProblemItem"/>
</p:tagLst>
</file>

<file path=ppt/tags/tag223.xml><?xml version="1.0" encoding="utf-8"?>
<p:tagLst xmlns:p="http://schemas.openxmlformats.org/presentationml/2006/main">
  <p:tag name="RAINPROBLEM" val="ProblemItem"/>
</p:tagLst>
</file>

<file path=ppt/tags/tag224.xml><?xml version="1.0" encoding="utf-8"?>
<p:tagLst xmlns:p="http://schemas.openxmlformats.org/presentationml/2006/main">
  <p:tag name="RAINPROBLEM" val="ProblemItem"/>
</p:tagLst>
</file>

<file path=ppt/tags/tag225.xml><?xml version="1.0" encoding="utf-8"?>
<p:tagLst xmlns:p="http://schemas.openxmlformats.org/presentationml/2006/main">
  <p:tag name="RAINPROBLEM" val="ProblemItem"/>
</p:tagLst>
</file>

<file path=ppt/tags/tag226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227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228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229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23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30.xml><?xml version="1.0" encoding="utf-8"?>
<p:tagLst xmlns:p="http://schemas.openxmlformats.org/presentationml/2006/main">
  <p:tag name="RAINPROBLEM" val="ProblemSubmit"/>
  <p:tag name="RAINPROBLEMTYPE" val="MultipleChoiceMA"/>
</p:tagLst>
</file>

<file path=ppt/tags/tag231.xml><?xml version="1.0" encoding="utf-8"?>
<p:tagLst xmlns:p="http://schemas.openxmlformats.org/presentationml/2006/main">
  <p:tag name="RAINPROBLEMTYPE" val="ProblemTypeMarker"/>
</p:tagLst>
</file>

<file path=ppt/tags/tag232.xml><?xml version="1.0" encoding="utf-8"?>
<p:tagLst xmlns:p="http://schemas.openxmlformats.org/presentationml/2006/main">
  <p:tag name="RAINPROBLEMTYPE" val="ProblemTypeMarker"/>
</p:tagLst>
</file>

<file path=ppt/tags/tag233.xml><?xml version="1.0" encoding="utf-8"?>
<p:tagLst xmlns:p="http://schemas.openxmlformats.org/presentationml/2006/main">
  <p:tag name="RAINPROBLEMTYPE" val="ProblemTypeMarker"/>
</p:tagLst>
</file>

<file path=ppt/tags/tag234.xml><?xml version="1.0" encoding="utf-8"?>
<p:tagLst xmlns:p="http://schemas.openxmlformats.org/presentationml/2006/main">
  <p:tag name="RAINPROBLEMTYPE" val="ProblemTypeMarker"/>
</p:tagLst>
</file>

<file path=ppt/tags/tag235.xml><?xml version="1.0" encoding="utf-8"?>
<p:tagLst xmlns:p="http://schemas.openxmlformats.org/presentationml/2006/main">
  <p:tag name="RAINPROBLEMTYPE" val="ProblemTypeMarker"/>
</p:tagLst>
</file>

<file path=ppt/tags/tag236.xml><?xml version="1.0" encoding="utf-8"?>
<p:tagLst xmlns:p="http://schemas.openxmlformats.org/presentationml/2006/main">
  <p:tag name="RAINPROBLEM" val="ProblemSetting"/>
  <p:tag name="RAINPROBLEMTYPE" val="MultipleChoiceMA"/>
</p:tagLst>
</file>

<file path=ppt/tags/tag237.xml><?xml version="1.0" encoding="utf-8"?>
<p:tagLst xmlns:p="http://schemas.openxmlformats.org/presentationml/2006/main">
  <p:tag name="RAINPROBLEM" val="MultipleChoiceMA"/>
  <p:tag name="PROBLEMSCORE" val="1.0"/>
  <p:tag name="PROBLEMSCORE_HALF" val="0.0"/>
</p:tagLst>
</file>

<file path=ppt/tags/tag24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25.xml><?xml version="1.0" encoding="utf-8"?>
<p:tagLst xmlns:p="http://schemas.openxmlformats.org/presentationml/2006/main">
  <p:tag name="RAINPROBLEM" val="ProblemSubmit"/>
  <p:tag name="RAINPROBLEMTYPE" val="MultipleChoice"/>
</p:tagLst>
</file>

<file path=ppt/tags/tag26.xml><?xml version="1.0" encoding="utf-8"?>
<p:tagLst xmlns:p="http://schemas.openxmlformats.org/presentationml/2006/main">
  <p:tag name="RAINPROBLEMTYPE" val="ProblemTypeMarker"/>
</p:tagLst>
</file>

<file path=ppt/tags/tag27.xml><?xml version="1.0" encoding="utf-8"?>
<p:tagLst xmlns:p="http://schemas.openxmlformats.org/presentationml/2006/main">
  <p:tag name="RAINPROBLEMTYPE" val="ProblemTypeMarker"/>
</p:tagLst>
</file>

<file path=ppt/tags/tag28.xml><?xml version="1.0" encoding="utf-8"?>
<p:tagLst xmlns:p="http://schemas.openxmlformats.org/presentationml/2006/main">
  <p:tag name="RAINPROBLEMTYPE" val="ProblemTypeMarker"/>
</p:tagLst>
</file>

<file path=ppt/tags/tag29.xml><?xml version="1.0" encoding="utf-8"?>
<p:tagLst xmlns:p="http://schemas.openxmlformats.org/presentationml/2006/main">
  <p:tag name="RAINPROBLEMTYPE" val="ProblemTypeMarker"/>
</p:tagLst>
</file>

<file path=ppt/tags/tag3.xml><?xml version="1.0" encoding="utf-8"?>
<p:tagLst xmlns:p="http://schemas.openxmlformats.org/presentationml/2006/main">
  <p:tag name="KSO_WM_TEMPLATE_CATEGORY" val="custom"/>
  <p:tag name="KSO_WM_TEMPLATE_INDEX" val="20185041"/>
  <p:tag name="KSO_WM_TAG_VERSION" val="1.0"/>
  <p:tag name="KSO_WM_BEAUTIFY_FLAG" val="#wm#"/>
  <p:tag name="KSO_WM_TEMPLATE_THUMBS_INDEX" val="1、6、12、14、4、5、13、20"/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30.xml><?xml version="1.0" encoding="utf-8"?>
<p:tagLst xmlns:p="http://schemas.openxmlformats.org/presentationml/2006/main">
  <p:tag name="RAINPROBLEMTYPE" val="ProblemTypeMarker"/>
</p:tagLst>
</file>

<file path=ppt/tags/tag31.xml><?xml version="1.0" encoding="utf-8"?>
<p:tagLst xmlns:p="http://schemas.openxmlformats.org/presentationml/2006/main">
  <p:tag name="RAINPROBLEM" val="ProblemSetting"/>
  <p:tag name="RAINPROBLEMTYPE" val="MultipleChoice"/>
</p:tagLst>
</file>

<file path=ppt/tags/tag32.xml><?xml version="1.0" encoding="utf-8"?>
<p:tagLst xmlns:p="http://schemas.openxmlformats.org/presentationml/2006/main">
  <p:tag name="RAINPROBLEM" val="MultipleChoice"/>
  <p:tag name="PROBLEMSCORE" val="1.0"/>
</p:tagLst>
</file>

<file path=ppt/tags/tag33.xml><?xml version="1.0" encoding="utf-8"?>
<p:tagLst xmlns:p="http://schemas.openxmlformats.org/presentationml/2006/main">
  <p:tag name="RAINPROBLEM" val="ProblemBody"/>
</p:tagLst>
</file>

<file path=ppt/tags/tag34.xml><?xml version="1.0" encoding="utf-8"?>
<p:tagLst xmlns:p="http://schemas.openxmlformats.org/presentationml/2006/main">
  <p:tag name="RAINPROBLEM" val="ProblemSubmit"/>
  <p:tag name="RAINPROBLEMTYPE" val="FillBlank"/>
</p:tagLst>
</file>

<file path=ppt/tags/tag35.xml><?xml version="1.0" encoding="utf-8"?>
<p:tagLst xmlns:p="http://schemas.openxmlformats.org/presentationml/2006/main">
  <p:tag name="PRODUCTVERSIONTIP3" val="PRODUCTVERSIONTIP3"/>
</p:tagLst>
</file>

<file path=ppt/tags/tag36.xml><?xml version="1.0" encoding="utf-8"?>
<p:tagLst xmlns:p="http://schemas.openxmlformats.org/presentationml/2006/main">
  <p:tag name="RAINPROBLEMTYPE" val="ProblemTypeMarker"/>
</p:tagLst>
</file>

<file path=ppt/tags/tag37.xml><?xml version="1.0" encoding="utf-8"?>
<p:tagLst xmlns:p="http://schemas.openxmlformats.org/presentationml/2006/main">
  <p:tag name="RAINPROBLEMTYPE" val="ProblemTypeMarker"/>
</p:tagLst>
</file>

<file path=ppt/tags/tag38.xml><?xml version="1.0" encoding="utf-8"?>
<p:tagLst xmlns:p="http://schemas.openxmlformats.org/presentationml/2006/main">
  <p:tag name="RAINPROBLEMTYPE" val="ProblemTypeMarker"/>
</p:tagLst>
</file>

<file path=ppt/tags/tag39.xml><?xml version="1.0" encoding="utf-8"?>
<p:tagLst xmlns:p="http://schemas.openxmlformats.org/presentationml/2006/main">
  <p:tag name="RAINPROBLEMTYPE" val="ProblemTypeMarker"/>
</p:tagLst>
</file>

<file path=ppt/tags/tag4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40.xml><?xml version="1.0" encoding="utf-8"?>
<p:tagLst xmlns:p="http://schemas.openxmlformats.org/presentationml/2006/main">
  <p:tag name="RAINPROBLEMTYPE" val="ProblemTypeMarker"/>
</p:tagLst>
</file>

<file path=ppt/tags/tag41.xml><?xml version="1.0" encoding="utf-8"?>
<p:tagLst xmlns:p="http://schemas.openxmlformats.org/presentationml/2006/main">
  <p:tag name="RAINPROBLEM" val="ProblemSetting"/>
  <p:tag name="RAINPROBLEMTYPE" val="FillBlank"/>
</p:tagLst>
</file>

<file path=ppt/tags/tag42.xml><?xml version="1.0" encoding="utf-8"?>
<p:tagLst xmlns:p="http://schemas.openxmlformats.org/presentationml/2006/main">
  <p:tag name="RAINPROBLEM" val="FillBlank"/>
  <p:tag name="PROBLEMSCORE" val="1.0"/>
  <p:tag name="PROBLEMBLANK" val="[{&quot;Num&quot;:1,&quot;Score&quot;:1.0,&quot;Answers&quot;:[&quot;有借必有贷，借贷必相等&quot;],&quot;CaseSensitive&quot;:false,&quot;FuzzyMatch&quot;:false}]"/>
  <p:tag name="PROBLEMBLANKKEYWORD" val="填空"/>
</p:tagLst>
</file>

<file path=ppt/tags/tag43.xml><?xml version="1.0" encoding="utf-8"?>
<p:tagLst xmlns:p="http://schemas.openxmlformats.org/presentationml/2006/main">
  <p:tag name="KSO_WM_TEMPLATE_CATEGORY" val="custom"/>
  <p:tag name="KSO_WM_TEMPLATE_INDEX" val="20185041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41_18*a*1"/>
  <p:tag name="KSO_WM_UNIT_TYPE" val="a"/>
</p:tagLst>
</file>

<file path=ppt/tags/tag44.xml><?xml version="1.0" encoding="utf-8"?>
<p:tagLst xmlns:p="http://schemas.openxmlformats.org/presentationml/2006/main">
  <p:tag name="KSO_WM_TEMPLATE_CATEGORY" val="custom"/>
  <p:tag name="KSO_WM_TEMPLATE_INDEX" val="20185041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41_18*f*1"/>
  <p:tag name="KSO_WM_UNIT_TYPE" val="f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41_18*i*2"/>
  <p:tag name="KSO_WM_TEMPLATE_CATEGORY" val="custom"/>
  <p:tag name="KSO_WM_TEMPLATE_INDEX" val="20185041"/>
  <p:tag name="KSO_WM_UNIT_INDEX" val="2"/>
</p:tagLst>
</file>

<file path=ppt/tags/tag46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18"/>
  <p:tag name="KSO_WM_SLIDE_ID" val="custom20185041_18"/>
  <p:tag name="KSO_WM_TAG_VERSION" val="1.0"/>
  <p:tag name="KSO_WM_TEMPLATE_INDEX" val="20185041"/>
  <p:tag name="KSO_WM_TEMPLATE_CATEGORY" val="custom"/>
</p:tagLst>
</file>

<file path=ppt/tags/tag47.xml><?xml version="1.0" encoding="utf-8"?>
<p:tagLst xmlns:p="http://schemas.openxmlformats.org/presentationml/2006/main">
  <p:tag name="KSO_WM_TEMPLATE_CATEGORY" val="custom"/>
  <p:tag name="KSO_WM_TEMPLATE_INDEX" val="20185041"/>
</p:tagLst>
</file>

<file path=ppt/tags/tag48.xml><?xml version="1.0" encoding="utf-8"?>
<p:tagLst xmlns:p="http://schemas.openxmlformats.org/presentationml/2006/main">
  <p:tag name="KSO_WM_TEMPLATE_CATEGORY" val="custom"/>
  <p:tag name="KSO_WM_TEMPLATE_INDEX" val="20185041"/>
</p:tagLst>
</file>

<file path=ppt/tags/tag49.xml><?xml version="1.0" encoding="utf-8"?>
<p:tagLst xmlns:p="http://schemas.openxmlformats.org/presentationml/2006/main">
  <p:tag name="KSO_WM_TEMPLATE_CATEGORY" val="custom"/>
  <p:tag name="KSO_WM_TEMPLATE_INDEX" val="20185041"/>
</p:tagLst>
</file>

<file path=ppt/tags/tag5.xml><?xml version="1.0" encoding="utf-8"?>
<p:tagLst xmlns:p="http://schemas.openxmlformats.org/presentationml/2006/main">
  <p:tag name="KSO_WM_TEMPLATE_CATEGORY" val="custom"/>
  <p:tag name="KSO_WM_TEMPLATE_INDEX" val="20185041"/>
  <p:tag name="KSO_WM_UNIT_TYPE" val="a"/>
  <p:tag name="KSO_WM_UNIT_INDEX" val="1"/>
  <p:tag name="KSO_WM_UNIT_ID" val="custom20185041_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简约企业商务汇报"/>
</p:tagLst>
</file>

<file path=ppt/tags/tag50.xml><?xml version="1.0" encoding="utf-8"?>
<p:tagLst xmlns:p="http://schemas.openxmlformats.org/presentationml/2006/main">
  <p:tag name="KSO_WM_TEMPLATE_CATEGORY" val="custom"/>
  <p:tag name="KSO_WM_TEMPLATE_INDEX" val="20185041"/>
</p:tagLst>
</file>

<file path=ppt/tags/tag51.xml><?xml version="1.0" encoding="utf-8"?>
<p:tagLst xmlns:p="http://schemas.openxmlformats.org/presentationml/2006/main">
  <p:tag name="KSO_WM_TEMPLATE_CATEGORY" val="custom"/>
  <p:tag name="KSO_WM_TEMPLATE_INDEX" val="20185041"/>
</p:tagLst>
</file>

<file path=ppt/tags/tag52.xml><?xml version="1.0" encoding="utf-8"?>
<p:tagLst xmlns:p="http://schemas.openxmlformats.org/presentationml/2006/main">
  <p:tag name="KSO_WM_TEMPLATE_CATEGORY" val="custom"/>
  <p:tag name="KSO_WM_TEMPLATE_INDEX" val="20185041"/>
</p:tagLst>
</file>

<file path=ppt/tags/tag53.xml><?xml version="1.0" encoding="utf-8"?>
<p:tagLst xmlns:p="http://schemas.openxmlformats.org/presentationml/2006/main">
  <p:tag name="KSO_WM_TEMPLATE_CATEGORY" val="custom"/>
  <p:tag name="KSO_WM_TEMPLATE_INDEX" val="20185041"/>
</p:tagLst>
</file>

<file path=ppt/tags/tag54.xml><?xml version="1.0" encoding="utf-8"?>
<p:tagLst xmlns:p="http://schemas.openxmlformats.org/presentationml/2006/main">
  <p:tag name="RAINPROBLEM" val="ProblemBody"/>
</p:tagLst>
</file>

<file path=ppt/tags/tag55.xml><?xml version="1.0" encoding="utf-8"?>
<p:tagLst xmlns:p="http://schemas.openxmlformats.org/presentationml/2006/main">
  <p:tag name="RAINPROBLEM" val="ProblemItem"/>
</p:tagLst>
</file>

<file path=ppt/tags/tag56.xml><?xml version="1.0" encoding="utf-8"?>
<p:tagLst xmlns:p="http://schemas.openxmlformats.org/presentationml/2006/main">
  <p:tag name="RAINPROBLEM" val="ProblemItem"/>
</p:tagLst>
</file>

<file path=ppt/tags/tag57.xml><?xml version="1.0" encoding="utf-8"?>
<p:tagLst xmlns:p="http://schemas.openxmlformats.org/presentationml/2006/main">
  <p:tag name="RAINPROBLEM" val="ProblemItem"/>
</p:tagLst>
</file>

<file path=ppt/tags/tag58.xml><?xml version="1.0" encoding="utf-8"?>
<p:tagLst xmlns:p="http://schemas.openxmlformats.org/presentationml/2006/main">
  <p:tag name="RAINPROBLEM" val="ProblemItem"/>
</p:tagLst>
</file>

<file path=ppt/tags/tag5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.xml><?xml version="1.0" encoding="utf-8"?>
<p:tagLst xmlns:p="http://schemas.openxmlformats.org/presentationml/2006/main">
  <p:tag name="KSO_WM_TEMPLATE_CATEGORY" val="custom"/>
  <p:tag name="KSO_WM_TEMPLATE_INDEX" val="20185041"/>
  <p:tag name="KSO_WM_TAG_VERSION" val="1.0"/>
  <p:tag name="KSO_WM_SLIDE_ID" val="custom2018504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EMPLATE_THUMBS_INDEX" val="1、6、12、14、4、5、13、20、"/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60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6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3.xml><?xml version="1.0" encoding="utf-8"?>
<p:tagLst xmlns:p="http://schemas.openxmlformats.org/presentationml/2006/main">
  <p:tag name="RAINPROBLEM" val="ProblemSubmit"/>
  <p:tag name="RAINPROBLEMTYPE" val="MultipleChoice"/>
</p:tagLst>
</file>

<file path=ppt/tags/tag64.xml><?xml version="1.0" encoding="utf-8"?>
<p:tagLst xmlns:p="http://schemas.openxmlformats.org/presentationml/2006/main">
  <p:tag name="RAINPROBLEMTYPE" val="ProblemTypeMarker"/>
</p:tagLst>
</file>

<file path=ppt/tags/tag65.xml><?xml version="1.0" encoding="utf-8"?>
<p:tagLst xmlns:p="http://schemas.openxmlformats.org/presentationml/2006/main">
  <p:tag name="RAINPROBLEMTYPE" val="ProblemTypeMarker"/>
</p:tagLst>
</file>

<file path=ppt/tags/tag66.xml><?xml version="1.0" encoding="utf-8"?>
<p:tagLst xmlns:p="http://schemas.openxmlformats.org/presentationml/2006/main">
  <p:tag name="RAINPROBLEMTYPE" val="ProblemTypeMarker"/>
</p:tagLst>
</file>

<file path=ppt/tags/tag67.xml><?xml version="1.0" encoding="utf-8"?>
<p:tagLst xmlns:p="http://schemas.openxmlformats.org/presentationml/2006/main">
  <p:tag name="RAINPROBLEMTYPE" val="ProblemTypeMarker"/>
</p:tagLst>
</file>

<file path=ppt/tags/tag68.xml><?xml version="1.0" encoding="utf-8"?>
<p:tagLst xmlns:p="http://schemas.openxmlformats.org/presentationml/2006/main">
  <p:tag name="RAINPROBLEMTYPE" val="ProblemTypeMarker"/>
</p:tagLst>
</file>

<file path=ppt/tags/tag69.xml><?xml version="1.0" encoding="utf-8"?>
<p:tagLst xmlns:p="http://schemas.openxmlformats.org/presentationml/2006/main">
  <p:tag name="RAINPROBLEM" val="ProblemSetting"/>
  <p:tag name="RAINPROBLEMTYPE" val="MultipleChoice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3"/>
  <p:tag name="KSO_WM_UNIT_TYPE" val="a"/>
  <p:tag name="KSO_WM_UNIT_INDEX" val="1"/>
  <p:tag name="KSO_WM_UNIT_ID" val="custom160033_2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70.xml><?xml version="1.0" encoding="utf-8"?>
<p:tagLst xmlns:p="http://schemas.openxmlformats.org/presentationml/2006/main">
  <p:tag name="RAINPROBLEM" val="MultipleChoice"/>
  <p:tag name="PROBLEMSCORE" val="1.0"/>
</p:tagLst>
</file>

<file path=ppt/tags/tag71.xml><?xml version="1.0" encoding="utf-8"?>
<p:tagLst xmlns:p="http://schemas.openxmlformats.org/presentationml/2006/main">
  <p:tag name="RAINPROBLEM" val="ProblemBody"/>
</p:tagLst>
</file>

<file path=ppt/tags/tag72.xml><?xml version="1.0" encoding="utf-8"?>
<p:tagLst xmlns:p="http://schemas.openxmlformats.org/presentationml/2006/main">
  <p:tag name="RAINPROBLEM" val="ProblemItem"/>
</p:tagLst>
</file>

<file path=ppt/tags/tag73.xml><?xml version="1.0" encoding="utf-8"?>
<p:tagLst xmlns:p="http://schemas.openxmlformats.org/presentationml/2006/main">
  <p:tag name="RAINPROBLEM" val="ProblemItem"/>
</p:tagLst>
</file>

<file path=ppt/tags/tag74.xml><?xml version="1.0" encoding="utf-8"?>
<p:tagLst xmlns:p="http://schemas.openxmlformats.org/presentationml/2006/main">
  <p:tag name="RAINPROBLEM" val="ProblemItem"/>
</p:tagLst>
</file>

<file path=ppt/tags/tag75.xml><?xml version="1.0" encoding="utf-8"?>
<p:tagLst xmlns:p="http://schemas.openxmlformats.org/presentationml/2006/main">
  <p:tag name="RAINPROBLEM" val="ProblemItem"/>
</p:tagLst>
</file>

<file path=ppt/tags/tag7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8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7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3"/>
  <p:tag name="KSO_WM_UNIT_TYPE" val="f"/>
  <p:tag name="KSO_WM_UNIT_INDEX" val="1"/>
  <p:tag name="KSO_WM_UNIT_ID" val="custom160033_2*f*1"/>
  <p:tag name="KSO_WM_UNIT_CLEAR" val="1"/>
  <p:tag name="KSO_WM_UNIT_LAYERLEVEL" val="1"/>
  <p:tag name="KSO_WM_UNIT_VALUE" val="420"/>
  <p:tag name="KSO_WM_UNIT_HIGHLIGHT" val="0"/>
  <p:tag name="KSO_WM_UNIT_COMPATIBLE" val="0"/>
  <p:tag name="KSO_WM_UNIT_PRESET_TEXT_INDEX" val="6"/>
  <p:tag name="KSO_WM_UNIT_PRESET_TEXT_LEN" val="50"/>
</p:tagLst>
</file>

<file path=ppt/tags/tag80.xml><?xml version="1.0" encoding="utf-8"?>
<p:tagLst xmlns:p="http://schemas.openxmlformats.org/presentationml/2006/main">
  <p:tag name="RAINPROBLEM" val="ProblemSubmit"/>
  <p:tag name="RAINPROBLEMTYPE" val="MultipleChoice"/>
</p:tagLst>
</file>

<file path=ppt/tags/tag81.xml><?xml version="1.0" encoding="utf-8"?>
<p:tagLst xmlns:p="http://schemas.openxmlformats.org/presentationml/2006/main">
  <p:tag name="RAINPROBLEMTYPE" val="ProblemTypeMarker"/>
</p:tagLst>
</file>

<file path=ppt/tags/tag82.xml><?xml version="1.0" encoding="utf-8"?>
<p:tagLst xmlns:p="http://schemas.openxmlformats.org/presentationml/2006/main">
  <p:tag name="RAINPROBLEMTYPE" val="ProblemTypeMarker"/>
</p:tagLst>
</file>

<file path=ppt/tags/tag83.xml><?xml version="1.0" encoding="utf-8"?>
<p:tagLst xmlns:p="http://schemas.openxmlformats.org/presentationml/2006/main">
  <p:tag name="RAINPROBLEMTYPE" val="ProblemTypeMarker"/>
</p:tagLst>
</file>

<file path=ppt/tags/tag84.xml><?xml version="1.0" encoding="utf-8"?>
<p:tagLst xmlns:p="http://schemas.openxmlformats.org/presentationml/2006/main">
  <p:tag name="RAINPROBLEMTYPE" val="ProblemTypeMarker"/>
</p:tagLst>
</file>

<file path=ppt/tags/tag85.xml><?xml version="1.0" encoding="utf-8"?>
<p:tagLst xmlns:p="http://schemas.openxmlformats.org/presentationml/2006/main">
  <p:tag name="RAINPROBLEMTYPE" val="ProblemTypeMarker"/>
</p:tagLst>
</file>

<file path=ppt/tags/tag86.xml><?xml version="1.0" encoding="utf-8"?>
<p:tagLst xmlns:p="http://schemas.openxmlformats.org/presentationml/2006/main">
  <p:tag name="RAINPROBLEM" val="ProblemSetting"/>
  <p:tag name="RAINPROBLEMTYPE" val="MultipleChoice"/>
</p:tagLst>
</file>

<file path=ppt/tags/tag87.xml><?xml version="1.0" encoding="utf-8"?>
<p:tagLst xmlns:p="http://schemas.openxmlformats.org/presentationml/2006/main">
  <p:tag name="RAINPROBLEM" val="MultipleChoice"/>
  <p:tag name="PROBLEMSCORE" val="1.0"/>
</p:tagLst>
</file>

<file path=ppt/tags/tag88.xml><?xml version="1.0" encoding="utf-8"?>
<p:tagLst xmlns:p="http://schemas.openxmlformats.org/presentationml/2006/main">
  <p:tag name="RAINPROBLEM" val="ProblemBody"/>
</p:tagLst>
</file>

<file path=ppt/tags/tag89.xml><?xml version="1.0" encoding="utf-8"?>
<p:tagLst xmlns:p="http://schemas.openxmlformats.org/presentationml/2006/main">
  <p:tag name="RAINPROBLEM" val="ProblemItem"/>
</p:tagLst>
</file>

<file path=ppt/tags/tag9.xml><?xml version="1.0" encoding="utf-8"?>
<p:tagLst xmlns:p="http://schemas.openxmlformats.org/presentationml/2006/main">
  <p:tag name="KSO_WM_TEMPLATE_CATEGORY" val="custom"/>
  <p:tag name="KSO_WM_TEMPLATE_INDEX" val="20185041"/>
  <p:tag name="KSO_WM_TAG_VERSION" val="1.0"/>
  <p:tag name="KSO_WM_SLIDE_ID" val="custom16003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26"/>
  <p:tag name="KSO_WM_SLIDE_SIZE" val="828*356"/>
</p:tagLst>
</file>

<file path=ppt/tags/tag90.xml><?xml version="1.0" encoding="utf-8"?>
<p:tagLst xmlns:p="http://schemas.openxmlformats.org/presentationml/2006/main">
  <p:tag name="RAINPROBLEM" val="ProblemItem"/>
</p:tagLst>
</file>

<file path=ppt/tags/tag91.xml><?xml version="1.0" encoding="utf-8"?>
<p:tagLst xmlns:p="http://schemas.openxmlformats.org/presentationml/2006/main">
  <p:tag name="RAINPROBLEM" val="ProblemItem"/>
</p:tagLst>
</file>

<file path=ppt/tags/tag92.xml><?xml version="1.0" encoding="utf-8"?>
<p:tagLst xmlns:p="http://schemas.openxmlformats.org/presentationml/2006/main">
  <p:tag name="RAINPROBLEM" val="ProblemItem"/>
</p:tagLst>
</file>

<file path=ppt/tags/tag93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94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95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96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97.xml><?xml version="1.0" encoding="utf-8"?>
<p:tagLst xmlns:p="http://schemas.openxmlformats.org/presentationml/2006/main">
  <p:tag name="RAINPROBLEM" val="ProblemSubmit"/>
  <p:tag name="RAINPROBLEMTYPE" val="MultipleChoiceMA"/>
</p:tagLst>
</file>

<file path=ppt/tags/tag98.xml><?xml version="1.0" encoding="utf-8"?>
<p:tagLst xmlns:p="http://schemas.openxmlformats.org/presentationml/2006/main">
  <p:tag name="RAINPROBLEM" val="ProblemItem"/>
</p:tagLst>
</file>

<file path=ppt/tags/tag99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heme/theme1.xml><?xml version="1.0" encoding="utf-8"?>
<a:theme xmlns:a="http://schemas.openxmlformats.org/drawingml/2006/main" name="1_Office 主题​​">
  <a:themeElements>
    <a:clrScheme name="自定义 388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FFFFFF"/>
      </a:accent5>
      <a:accent6>
        <a:srgbClr val="196090"/>
      </a:accent6>
      <a:hlink>
        <a:srgbClr val="0068B2"/>
      </a:hlink>
      <a:folHlink>
        <a:srgbClr val="BFBFBF"/>
      </a:folHlink>
    </a:clrScheme>
    <a:fontScheme name="asdxy1j4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5516</Words>
  <Application>WPS 演示</Application>
  <PresentationFormat>全屏显示(16:9)</PresentationFormat>
  <Paragraphs>927</Paragraphs>
  <Slides>48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48</vt:i4>
      </vt:variant>
    </vt:vector>
  </HeadingPairs>
  <TitlesOfParts>
    <vt:vector size="64" baseType="lpstr">
      <vt:lpstr>Arial</vt:lpstr>
      <vt:lpstr>宋体</vt:lpstr>
      <vt:lpstr>Wingdings</vt:lpstr>
      <vt:lpstr>Helvetica</vt:lpstr>
      <vt:lpstr>Wingdings</vt:lpstr>
      <vt:lpstr>Tahoma</vt:lpstr>
      <vt:lpstr>Times New Roman</vt:lpstr>
      <vt:lpstr>楷体</vt:lpstr>
      <vt:lpstr>仿宋_GB2312</vt:lpstr>
      <vt:lpstr>仿宋</vt:lpstr>
      <vt:lpstr>黑体</vt:lpstr>
      <vt:lpstr>微软雅黑</vt:lpstr>
      <vt:lpstr>Arial Unicode MS</vt:lpstr>
      <vt:lpstr>Calibri</vt:lpstr>
      <vt:lpstr>1_Office 主题​​</vt:lpstr>
      <vt:lpstr>2_Office 主题​​</vt:lpstr>
      <vt:lpstr>第二章  账户与复式记账</vt:lpstr>
      <vt:lpstr>本章内容</vt:lpstr>
      <vt:lpstr>PowerPoint 演示文稿</vt:lpstr>
      <vt:lpstr>复式记账的理论依据和基本原则</vt:lpstr>
      <vt:lpstr>借贷记账法</vt:lpstr>
      <vt:lpstr>借贷记账法的记账规则</vt:lpstr>
      <vt:lpstr>借贷记账法的记账规则</vt:lpstr>
      <vt:lpstr>借贷记账法的记账规则</vt:lpstr>
      <vt:lpstr>PowerPoint 演示文稿</vt:lpstr>
      <vt:lpstr>PowerPoint 演示文稿</vt:lpstr>
      <vt:lpstr>PowerPoint 演示文稿</vt:lpstr>
      <vt:lpstr>资产类账户结构</vt:lpstr>
      <vt:lpstr>负债、所有者权益类账户结构</vt:lpstr>
      <vt:lpstr>收入类账户结构</vt:lpstr>
      <vt:lpstr>费用类账户结构</vt:lpstr>
      <vt:lpstr>利润类账户结构</vt:lpstr>
      <vt:lpstr>PowerPoint 演示文稿</vt:lpstr>
      <vt:lpstr>不同会计要素的账户结构中反映资金数量增减的方向有所不同</vt:lpstr>
      <vt:lpstr>PowerPoint 演示文稿</vt:lpstr>
      <vt:lpstr>PowerPoint 演示文稿</vt:lpstr>
      <vt:lpstr>PowerPoint 演示文稿</vt:lpstr>
      <vt:lpstr>PowerPoint 演示文稿</vt:lpstr>
      <vt:lpstr>账户对应关系和会计分录</vt:lpstr>
      <vt:lpstr>账户对应关系和会计分录</vt:lpstr>
      <vt:lpstr>编制会计分录的基本步骤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借贷记账法的试算平衡</vt:lpstr>
      <vt:lpstr>（1）发生额平衡法</vt:lpstr>
      <vt:lpstr>（2）余额平衡法</vt:lpstr>
      <vt:lpstr>错误类型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总分类账户和明细分类账户</vt:lpstr>
      <vt:lpstr>平行登记</vt:lpstr>
      <vt:lpstr>二、平行登记要点--同依据、同方向、同期间、同金额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酒店基础会计</dc:title>
  <dc:creator>Administrator</dc:creator>
  <cp:lastModifiedBy>江麓</cp:lastModifiedBy>
  <cp:revision>222</cp:revision>
  <dcterms:created xsi:type="dcterms:W3CDTF">2016-02-28T07:11:00Z</dcterms:created>
  <dcterms:modified xsi:type="dcterms:W3CDTF">2020-03-14T06:40:14Z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