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1"/>
  </p:handoutMasterIdLst>
  <p:sldIdLst>
    <p:sldId id="679" r:id="rId3"/>
    <p:sldId id="257" r:id="rId5"/>
    <p:sldId id="699" r:id="rId6"/>
    <p:sldId id="605" r:id="rId7"/>
    <p:sldId id="690" r:id="rId8"/>
    <p:sldId id="687" r:id="rId9"/>
    <p:sldId id="700" r:id="rId10"/>
    <p:sldId id="688" r:id="rId11"/>
    <p:sldId id="701" r:id="rId12"/>
    <p:sldId id="606" r:id="rId13"/>
    <p:sldId id="607" r:id="rId14"/>
    <p:sldId id="608" r:id="rId15"/>
    <p:sldId id="609" r:id="rId16"/>
    <p:sldId id="610" r:id="rId17"/>
    <p:sldId id="702" r:id="rId18"/>
    <p:sldId id="704" r:id="rId19"/>
    <p:sldId id="705" r:id="rId20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318" y="-102"/>
      </p:cViewPr>
      <p:guideLst>
        <p:guide orient="horz" pos="175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49B2-32C9-43C3-AD45-18570B3575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248" y="963164"/>
            <a:ext cx="4825752" cy="3217168"/>
          </a:xfrm>
          <a:prstGeom prst="rect">
            <a:avLst/>
          </a:prstGeom>
        </p:spPr>
      </p:pic>
      <p:sp>
        <p:nvSpPr>
          <p:cNvPr id="8" name="矩形"/>
          <p:cNvSpPr/>
          <p:nvPr/>
        </p:nvSpPr>
        <p:spPr>
          <a:xfrm>
            <a:off x="0" y="1823520"/>
            <a:ext cx="5464041" cy="1496456"/>
          </a:xfrm>
          <a:prstGeom prst="rect">
            <a:avLst/>
          </a:prstGeom>
          <a:solidFill>
            <a:schemeClr val="accent6">
              <a:alpha val="70000"/>
            </a:schemeClr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defTabSz="913765">
              <a:lnSpc>
                <a:spcPct val="120000"/>
              </a:lnSpc>
              <a:defRPr sz="1800" b="0">
                <a:latin typeface="Helvetica"/>
                <a:ea typeface="Helvetica"/>
                <a:cs typeface="Helvetica"/>
                <a:sym typeface="Helvetica"/>
              </a:defRPr>
            </a:pPr>
            <a:endParaRPr sz="95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02871" y="1855051"/>
            <a:ext cx="5351531" cy="896031"/>
          </a:xfrm>
        </p:spPr>
        <p:txBody>
          <a:bodyPr anchor="b">
            <a:normAutofit/>
          </a:bodyPr>
          <a:lstStyle>
            <a:lvl1pPr algn="ctr">
              <a:defRPr sz="405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2871" y="2760451"/>
            <a:ext cx="5351531" cy="512230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7"/>
            <a:ext cx="7886700" cy="416922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"/>
          <p:cNvSpPr/>
          <p:nvPr/>
        </p:nvSpPr>
        <p:spPr>
          <a:xfrm>
            <a:off x="0" y="1823520"/>
            <a:ext cx="9144000" cy="1496456"/>
          </a:xfrm>
          <a:prstGeom prst="rect">
            <a:avLst/>
          </a:prstGeom>
          <a:solidFill>
            <a:schemeClr val="accent6">
              <a:alpha val="70000"/>
            </a:schemeClr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defTabSz="913765">
              <a:lnSpc>
                <a:spcPct val="120000"/>
              </a:lnSpc>
              <a:defRPr sz="1800" b="0">
                <a:latin typeface="Helvetica"/>
                <a:ea typeface="Helvetica"/>
                <a:cs typeface="Helvetica"/>
                <a:sym typeface="Helvetica"/>
              </a:defRPr>
            </a:pPr>
            <a:endParaRPr sz="95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正方形"/>
          <p:cNvSpPr/>
          <p:nvPr/>
        </p:nvSpPr>
        <p:spPr>
          <a:xfrm rot="2700000">
            <a:off x="3777531" y="1862267"/>
            <a:ext cx="1418965" cy="1418964"/>
          </a:xfrm>
          <a:prstGeom prst="rect">
            <a:avLst/>
          </a:prstGeom>
          <a:solidFill>
            <a:schemeClr val="accent6"/>
          </a:solidFill>
          <a:ln w="38100" cap="flat">
            <a:solidFill>
              <a:schemeClr val="accent5"/>
            </a:solidFill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defTabSz="913765">
              <a:lnSpc>
                <a:spcPct val="120000"/>
              </a:lnSpc>
              <a:defRPr sz="1800" b="0">
                <a:latin typeface="Helvetica"/>
                <a:ea typeface="Helvetica"/>
                <a:cs typeface="Helvetica"/>
                <a:sym typeface="Helvetica"/>
              </a:defRPr>
            </a:pPr>
            <a:endParaRPr sz="95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464" y="1815296"/>
            <a:ext cx="560414" cy="56041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623464" y="2383934"/>
            <a:ext cx="1722414" cy="560414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308721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961707"/>
            <a:ext cx="3868340" cy="268054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308721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961707"/>
            <a:ext cx="3887391" cy="268054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3165"/>
            <a:ext cx="4825752" cy="3217168"/>
          </a:xfrm>
          <a:prstGeom prst="rect">
            <a:avLst/>
          </a:prstGeom>
        </p:spPr>
      </p:pic>
      <p:sp>
        <p:nvSpPr>
          <p:cNvPr id="7" name="矩形"/>
          <p:cNvSpPr/>
          <p:nvPr/>
        </p:nvSpPr>
        <p:spPr>
          <a:xfrm>
            <a:off x="3679959" y="1823522"/>
            <a:ext cx="5464041" cy="1496456"/>
          </a:xfrm>
          <a:prstGeom prst="rect">
            <a:avLst/>
          </a:prstGeom>
          <a:solidFill>
            <a:schemeClr val="accent6">
              <a:alpha val="70000"/>
            </a:schemeClr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defTabSz="913765">
              <a:lnSpc>
                <a:spcPct val="120000"/>
              </a:lnSpc>
              <a:defRPr sz="1800" b="0">
                <a:latin typeface="Helvetica"/>
                <a:ea typeface="Helvetica"/>
                <a:cs typeface="Helvetica"/>
                <a:sym typeface="Helvetica"/>
              </a:defRPr>
            </a:pPr>
            <a:endParaRPr sz="95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679958" y="1823522"/>
            <a:ext cx="5361172" cy="1496456"/>
          </a:xfrm>
        </p:spPr>
        <p:txBody>
          <a:bodyPr>
            <a:noAutofit/>
          </a:bodyPr>
          <a:lstStyle>
            <a:lvl1pPr algn="ctr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0" y="342900"/>
            <a:ext cx="3123900" cy="1200150"/>
          </a:xfrm>
        </p:spPr>
        <p:txBody>
          <a:bodyPr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3888000" y="342900"/>
            <a:ext cx="4627800" cy="40527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0" y="1543050"/>
            <a:ext cx="3123900" cy="28586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8363" y="273844"/>
            <a:ext cx="1146987" cy="4358879"/>
          </a:xfrm>
        </p:spPr>
        <p:txBody>
          <a:bodyPr vert="eaVert">
            <a:normAutofit/>
          </a:bodyPr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6659969" cy="4358879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685800" rtl="0" eaLnBrk="1" latinLnBrk="0" hangingPunct="1">
        <a:lnSpc>
          <a:spcPct val="12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49.xml"/><Relationship Id="rId8" Type="http://schemas.openxmlformats.org/officeDocument/2006/relationships/tags" Target="../tags/tag48.xml"/><Relationship Id="rId7" Type="http://schemas.openxmlformats.org/officeDocument/2006/relationships/tags" Target="../tags/tag47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9" Type="http://schemas.openxmlformats.org/officeDocument/2006/relationships/slideLayout" Target="../slideLayouts/slideLayout7.xml"/><Relationship Id="rId18" Type="http://schemas.openxmlformats.org/officeDocument/2006/relationships/tags" Target="../tags/tag57.xml"/><Relationship Id="rId17" Type="http://schemas.openxmlformats.org/officeDocument/2006/relationships/image" Target="../media/image6.png"/><Relationship Id="rId16" Type="http://schemas.openxmlformats.org/officeDocument/2006/relationships/tags" Target="../tags/tag56.xml"/><Relationship Id="rId15" Type="http://schemas.openxmlformats.org/officeDocument/2006/relationships/tags" Target="../tags/tag55.xml"/><Relationship Id="rId14" Type="http://schemas.openxmlformats.org/officeDocument/2006/relationships/tags" Target="../tags/tag54.xml"/><Relationship Id="rId13" Type="http://schemas.openxmlformats.org/officeDocument/2006/relationships/tags" Target="../tags/tag53.xml"/><Relationship Id="rId12" Type="http://schemas.openxmlformats.org/officeDocument/2006/relationships/tags" Target="../tags/tag52.xml"/><Relationship Id="rId11" Type="http://schemas.openxmlformats.org/officeDocument/2006/relationships/tags" Target="../tags/tag51.xml"/><Relationship Id="rId10" Type="http://schemas.openxmlformats.org/officeDocument/2006/relationships/tags" Target="../tags/tag50.xml"/><Relationship Id="rId1" Type="http://schemas.openxmlformats.org/officeDocument/2006/relationships/tags" Target="../tags/tag41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9" Type="http://schemas.openxmlformats.org/officeDocument/2006/relationships/slideLayout" Target="../slideLayouts/slideLayout7.xml"/><Relationship Id="rId18" Type="http://schemas.openxmlformats.org/officeDocument/2006/relationships/tags" Target="../tags/tag74.xml"/><Relationship Id="rId17" Type="http://schemas.openxmlformats.org/officeDocument/2006/relationships/image" Target="../media/image6.png"/><Relationship Id="rId16" Type="http://schemas.openxmlformats.org/officeDocument/2006/relationships/tags" Target="../tags/tag73.xml"/><Relationship Id="rId15" Type="http://schemas.openxmlformats.org/officeDocument/2006/relationships/tags" Target="../tags/tag72.xml"/><Relationship Id="rId14" Type="http://schemas.openxmlformats.org/officeDocument/2006/relationships/tags" Target="../tags/tag71.xml"/><Relationship Id="rId13" Type="http://schemas.openxmlformats.org/officeDocument/2006/relationships/tags" Target="../tags/tag70.xml"/><Relationship Id="rId12" Type="http://schemas.openxmlformats.org/officeDocument/2006/relationships/tags" Target="../tags/tag69.xml"/><Relationship Id="rId11" Type="http://schemas.openxmlformats.org/officeDocument/2006/relationships/tags" Target="../tags/tag68.xml"/><Relationship Id="rId10" Type="http://schemas.openxmlformats.org/officeDocument/2006/relationships/tags" Target="../tags/tag67.xml"/><Relationship Id="rId1" Type="http://schemas.openxmlformats.org/officeDocument/2006/relationships/tags" Target="../tags/tag58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tags" Target="../tags/tag82.xml"/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9" Type="http://schemas.openxmlformats.org/officeDocument/2006/relationships/slideLayout" Target="../slideLayouts/slideLayout7.xml"/><Relationship Id="rId18" Type="http://schemas.openxmlformats.org/officeDocument/2006/relationships/tags" Target="../tags/tag91.xml"/><Relationship Id="rId17" Type="http://schemas.openxmlformats.org/officeDocument/2006/relationships/image" Target="../media/image6.png"/><Relationship Id="rId16" Type="http://schemas.openxmlformats.org/officeDocument/2006/relationships/tags" Target="../tags/tag90.xml"/><Relationship Id="rId15" Type="http://schemas.openxmlformats.org/officeDocument/2006/relationships/tags" Target="../tags/tag89.xml"/><Relationship Id="rId14" Type="http://schemas.openxmlformats.org/officeDocument/2006/relationships/tags" Target="../tags/tag88.xml"/><Relationship Id="rId13" Type="http://schemas.openxmlformats.org/officeDocument/2006/relationships/tags" Target="../tags/tag87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tags" Target="../tags/tag75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.xml"/><Relationship Id="rId4" Type="http://schemas.openxmlformats.org/officeDocument/2006/relationships/image" Target="../media/image5.jpeg"/><Relationship Id="rId3" Type="http://schemas.openxmlformats.org/officeDocument/2006/relationships/tags" Target="../tags/tag14.xml"/><Relationship Id="rId2" Type="http://schemas.openxmlformats.org/officeDocument/2006/relationships/image" Target="../media/image4.jpeg"/><Relationship Id="rId1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9" Type="http://schemas.openxmlformats.org/officeDocument/2006/relationships/slideLayout" Target="../slideLayouts/slideLayout7.xml"/><Relationship Id="rId18" Type="http://schemas.openxmlformats.org/officeDocument/2006/relationships/tags" Target="../tags/tag35.xml"/><Relationship Id="rId17" Type="http://schemas.openxmlformats.org/officeDocument/2006/relationships/image" Target="../media/image6.png"/><Relationship Id="rId16" Type="http://schemas.openxmlformats.org/officeDocument/2006/relationships/tags" Target="../tags/tag34.xml"/><Relationship Id="rId15" Type="http://schemas.openxmlformats.org/officeDocument/2006/relationships/tags" Target="../tags/tag33.xml"/><Relationship Id="rId14" Type="http://schemas.openxmlformats.org/officeDocument/2006/relationships/tags" Target="../tags/tag32.xml"/><Relationship Id="rId13" Type="http://schemas.openxmlformats.org/officeDocument/2006/relationships/tags" Target="../tags/tag31.xml"/><Relationship Id="rId12" Type="http://schemas.openxmlformats.org/officeDocument/2006/relationships/tags" Target="../tags/tag30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tags" Target="../tags/tag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sym typeface="+mn-ea"/>
              </a:rPr>
              <a:t>第二章  账户与复式记账</a:t>
            </a:r>
            <a:endParaRPr lang="zh-CN" altLang="en-US">
              <a:sym typeface="+mn-lt"/>
            </a:endParaRPr>
          </a:p>
        </p:txBody>
      </p:sp>
      <p:sp>
        <p:nvSpPr>
          <p:cNvPr id="2" name="副标题 1"/>
          <p:cNvSpPr/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文本占位符 5122"/>
          <p:cNvSpPr>
            <a:spLocks noGrp="1"/>
          </p:cNvSpPr>
          <p:nvPr>
            <p:ph idx="1"/>
          </p:nvPr>
        </p:nvSpPr>
        <p:spPr>
          <a:xfrm>
            <a:off x="948531" y="1131590"/>
            <a:ext cx="6924675" cy="1052513"/>
          </a:xfrm>
          <a:ln>
            <a:miter/>
          </a:ln>
        </p:spPr>
        <p:txBody>
          <a:bodyPr/>
          <a:lstStyle/>
          <a:p>
            <a:pPr marL="0" indent="0">
              <a:lnSpc>
                <a:spcPct val="115000"/>
              </a:lnSpc>
              <a:buFontTx/>
              <a:buNone/>
            </a:pPr>
            <a:r>
              <a:rPr lang="en-US" altLang="zh-CN" sz="1500" b="1" noProof="1">
                <a:solidFill>
                  <a:schemeClr val="tx2"/>
                </a:solidFill>
                <a:latin typeface="宋体" panose="02010600030101010101" pitchFamily="2" charset="-122"/>
              </a:rPr>
              <a:t>   </a:t>
            </a:r>
            <a:r>
              <a:rPr lang="en-US" altLang="zh-CN" sz="1500" b="1" noProof="1">
                <a:solidFill>
                  <a:schemeClr val="tx1"/>
                </a:solidFill>
                <a:latin typeface="宋体" panose="02010600030101010101" pitchFamily="2" charset="-122"/>
              </a:rPr>
              <a:t> </a:t>
            </a:r>
            <a:r>
              <a:rPr lang="zh-CN" altLang="en-US" b="1" noProof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账户是</a:t>
            </a:r>
            <a:r>
              <a:rPr lang="zh-CN" altLang="en-US" b="1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根据会计科目设置</a:t>
            </a:r>
            <a:r>
              <a:rPr lang="zh-CN" altLang="en-US" b="1" noProof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的，具有</a:t>
            </a:r>
            <a:r>
              <a:rPr lang="zh-CN" altLang="en-US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一定的结构</a:t>
            </a:r>
            <a:r>
              <a:rPr lang="zh-CN" altLang="en-US" b="1" noProof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，用来分类、连续地记录经济业务，反映会计要素增减变动过程及其结果的一种工具。</a:t>
            </a:r>
            <a:endParaRPr lang="zh-CN" altLang="en-US" b="1" noProof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124" name="矩形 5123"/>
          <p:cNvSpPr/>
          <p:nvPr/>
        </p:nvSpPr>
        <p:spPr>
          <a:xfrm>
            <a:off x="846138" y="2448832"/>
            <a:ext cx="7129462" cy="118745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fontAlgn="base">
              <a:spcBef>
                <a:spcPct val="25000"/>
              </a:spcBef>
              <a:spcAft>
                <a:spcPct val="0"/>
              </a:spcAft>
              <a:buClr>
                <a:srgbClr val="660033"/>
              </a:buClr>
              <a:buFont typeface="Wingdings" panose="05000000000000000000" pitchFamily="2" charset="2"/>
              <a:buChar char="v"/>
            </a:pPr>
            <a:r>
              <a:rPr lang="en-US" altLang="zh-CN" sz="1500" noProof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 </a:t>
            </a:r>
            <a:r>
              <a:rPr lang="zh-CN" altLang="en-US" sz="1500" b="1" noProof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设置依据：</a:t>
            </a:r>
            <a:r>
              <a:rPr lang="zh-CN" altLang="en-US" sz="1500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根据会计科目设置</a:t>
            </a:r>
            <a:endParaRPr lang="zh-CN" altLang="en-US" sz="1500" b="1" noProof="1">
              <a:solidFill>
                <a:srgbClr val="FF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base">
              <a:spcBef>
                <a:spcPct val="25000"/>
              </a:spcBef>
              <a:spcAft>
                <a:spcPct val="0"/>
              </a:spcAft>
              <a:buClr>
                <a:srgbClr val="660033"/>
              </a:buClr>
              <a:buFont typeface="Wingdings" panose="05000000000000000000" pitchFamily="2" charset="2"/>
              <a:buChar char="v"/>
            </a:pPr>
            <a:r>
              <a:rPr lang="zh-CN" altLang="en-US" sz="1500" b="1" noProof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基本特征：具有一定的结构</a:t>
            </a:r>
            <a:endParaRPr lang="zh-CN" altLang="en-US" sz="1500" b="1" noProof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base">
              <a:spcBef>
                <a:spcPct val="25000"/>
              </a:spcBef>
              <a:spcAft>
                <a:spcPct val="0"/>
              </a:spcAft>
              <a:buClr>
                <a:srgbClr val="660033"/>
              </a:buClr>
              <a:buFont typeface="Wingdings" panose="05000000000000000000" pitchFamily="2" charset="2"/>
              <a:buChar char="v"/>
            </a:pPr>
            <a:r>
              <a:rPr lang="zh-CN" altLang="en-US" sz="1500" b="1" noProof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主要作用：分类、连续地记录经济业务</a:t>
            </a:r>
            <a:endParaRPr lang="zh-CN" altLang="en-US" sz="1500" b="1" noProof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base">
              <a:spcBef>
                <a:spcPct val="25000"/>
              </a:spcBef>
              <a:spcAft>
                <a:spcPct val="0"/>
              </a:spcAft>
              <a:buClr>
                <a:srgbClr val="660033"/>
              </a:buClr>
              <a:buFont typeface="Wingdings" panose="05000000000000000000" pitchFamily="2" charset="2"/>
              <a:buChar char="v"/>
            </a:pPr>
            <a:r>
              <a:rPr lang="zh-CN" altLang="en-US" sz="1500" b="1" noProof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重要地位：设置账户是会计核算的专门方法之一</a:t>
            </a:r>
            <a:endParaRPr lang="zh-CN" altLang="en-US" sz="1500" b="1" noProof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2532" name="矩形 5124"/>
          <p:cNvSpPr>
            <a:spLocks noChangeArrowheads="1"/>
          </p:cNvSpPr>
          <p:nvPr/>
        </p:nvSpPr>
        <p:spPr bwMode="auto">
          <a:xfrm>
            <a:off x="846138" y="555526"/>
            <a:ext cx="3887787" cy="40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60000"/>
              <a:buFont typeface="Wingdings" panose="05000000000000000000" pitchFamily="2" charset="2"/>
              <a:buNone/>
            </a:pPr>
            <a:r>
              <a:rPr lang="zh-CN" altLang="en-US" b="1" dirty="0" smtClean="0">
                <a:solidFill>
                  <a:srgbClr val="000000"/>
                </a:solidFill>
                <a:latin typeface="Tahoma" panose="020B0604030504040204" pitchFamily="2" charset="0"/>
                <a:ea typeface="宋体" panose="02010600030101010101" pitchFamily="2" charset="-122"/>
              </a:rPr>
              <a:t>二、会计账户</a:t>
            </a:r>
            <a:endParaRPr lang="zh-CN" altLang="en-US" b="1" dirty="0" smtClean="0">
              <a:solidFill>
                <a:srgbClr val="000000"/>
              </a:solidFill>
              <a:latin typeface="Tahoma" panose="020B0604030504040204" pitchFamily="2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矩形 6145"/>
          <p:cNvSpPr>
            <a:spLocks noChangeArrowheads="1"/>
          </p:cNvSpPr>
          <p:nvPr/>
        </p:nvSpPr>
        <p:spPr bwMode="auto">
          <a:xfrm>
            <a:off x="2845435" y="166370"/>
            <a:ext cx="359156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 smtClean="0">
                <a:solidFill>
                  <a:srgbClr val="000000"/>
                </a:solidFill>
                <a:latin typeface="Tahoma" panose="020B0604030504040204" pitchFamily="2" charset="0"/>
                <a:ea typeface="宋体" panose="02010600030101010101" pitchFamily="2" charset="-122"/>
              </a:rPr>
              <a:t>账户的结构</a:t>
            </a:r>
            <a:endParaRPr lang="zh-CN" altLang="en-US" sz="2400" b="1" smtClean="0">
              <a:solidFill>
                <a:srgbClr val="000000"/>
              </a:solidFill>
              <a:latin typeface="Tahoma" panose="020B0604030504040204" pitchFamily="2" charset="0"/>
              <a:ea typeface="宋体" panose="02010600030101010101" pitchFamily="2" charset="-122"/>
            </a:endParaRPr>
          </a:p>
        </p:txBody>
      </p:sp>
      <p:graphicFrame>
        <p:nvGraphicFramePr>
          <p:cNvPr id="6147" name="表格 6146"/>
          <p:cNvGraphicFramePr/>
          <p:nvPr/>
        </p:nvGraphicFramePr>
        <p:xfrm>
          <a:off x="727075" y="2001520"/>
          <a:ext cx="7561580" cy="1793875"/>
        </p:xfrm>
        <a:graphic>
          <a:graphicData uri="http://schemas.openxmlformats.org/drawingml/2006/table">
            <a:tbl>
              <a:tblPr/>
              <a:tblGrid>
                <a:gridCol w="483235"/>
                <a:gridCol w="481965"/>
                <a:gridCol w="1086485"/>
                <a:gridCol w="1648460"/>
                <a:gridCol w="1113155"/>
                <a:gridCol w="1020445"/>
                <a:gridCol w="601980"/>
                <a:gridCol w="1125855"/>
              </a:tblGrid>
              <a:tr h="254090">
                <a:tc gridSpan="2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accent1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</a:rPr>
                        <a:t>2012</a:t>
                      </a:r>
                      <a:r>
                        <a:rPr lang="zh-CN" altLang="en-US" sz="1200" b="1">
                          <a:latin typeface="Times New Roman" panose="02020603050405020304" pitchFamily="18" charset="0"/>
                        </a:rPr>
                        <a:t>年</a:t>
                      </a:r>
                      <a:endParaRPr lang="zh-CN" altLang="en-US" sz="1200" b="1">
                        <a:latin typeface="Times New Roman" panose="02020603050405020304" pitchFamily="18" charset="0"/>
                      </a:endParaRPr>
                    </a:p>
                  </a:txBody>
                  <a:tcPr marL="68587" marR="68587" marT="34307" marB="34307">
                    <a:lnL cap="flat">
                      <a:noFill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100000"/>
                      </a:srgbClr>
                    </a:solidFill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accent1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en-US" altLang="zh-CN" sz="1200" b="1">
                        <a:latin typeface="Times New Roman" panose="02020603050405020304" pitchFamily="18" charset="0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b="1">
                          <a:latin typeface="Times New Roman" panose="02020603050405020304" pitchFamily="18" charset="0"/>
                        </a:rPr>
                        <a:t>凭证号数</a:t>
                      </a:r>
                      <a:endParaRPr lang="zh-CN" altLang="en-US" sz="1200" b="1">
                        <a:latin typeface="Times New Roman" panose="02020603050405020304" pitchFamily="18" charset="0"/>
                      </a:endParaRPr>
                    </a:p>
                  </a:txBody>
                  <a:tcPr marL="68587" marR="68587" marT="34307" marB="34307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10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accent1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en-US" altLang="zh-CN" sz="1200" b="1">
                        <a:latin typeface="Times New Roman" panose="02020603050405020304" pitchFamily="18" charset="0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zh-CN" altLang="en-US" sz="1200" b="1">
                          <a:latin typeface="Times New Roman" panose="02020603050405020304" pitchFamily="18" charset="0"/>
                        </a:rPr>
                        <a:t>摘  要</a:t>
                      </a:r>
                      <a:endParaRPr lang="zh-CN" altLang="en-US" sz="1200" b="1">
                        <a:latin typeface="Times New Roman" panose="02020603050405020304" pitchFamily="18" charset="0"/>
                      </a:endParaRPr>
                    </a:p>
                  </a:txBody>
                  <a:tcPr marL="68587" marR="68587" marT="34307" marB="34307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10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accent1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en-US" altLang="zh-CN" sz="1200" b="1">
                        <a:latin typeface="Times New Roman" panose="02020603050405020304" pitchFamily="18" charset="0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b="1">
                          <a:latin typeface="Times New Roman" panose="02020603050405020304" pitchFamily="18" charset="0"/>
                        </a:rPr>
                        <a:t>借 方</a:t>
                      </a:r>
                      <a:endParaRPr lang="zh-CN" altLang="en-US" sz="1200" b="1">
                        <a:latin typeface="Times New Roman" panose="02020603050405020304" pitchFamily="18" charset="0"/>
                      </a:endParaRPr>
                    </a:p>
                  </a:txBody>
                  <a:tcPr marL="68587" marR="68587" marT="34307" marB="34307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10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accent1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en-US" altLang="zh-CN" sz="1200" b="1">
                        <a:latin typeface="Times New Roman" panose="02020603050405020304" pitchFamily="18" charset="0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b="1">
                          <a:latin typeface="Times New Roman" panose="02020603050405020304" pitchFamily="18" charset="0"/>
                        </a:rPr>
                        <a:t>贷 方</a:t>
                      </a:r>
                      <a:endParaRPr lang="zh-CN" altLang="en-US" sz="1200" b="1">
                        <a:latin typeface="Times New Roman" panose="02020603050405020304" pitchFamily="18" charset="0"/>
                      </a:endParaRPr>
                    </a:p>
                  </a:txBody>
                  <a:tcPr marL="68587" marR="68587" marT="34307" marB="34307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10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accent1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b="1">
                          <a:latin typeface="Times New Roman" panose="02020603050405020304" pitchFamily="18" charset="0"/>
                        </a:rPr>
                        <a:t>借</a:t>
                      </a:r>
                      <a:endParaRPr lang="zh-CN" altLang="en-US" sz="1200" b="1">
                        <a:latin typeface="Times New Roman" panose="02020603050405020304" pitchFamily="18" charset="0"/>
                      </a:endParaRPr>
                    </a:p>
                    <a:p>
                      <a:pPr marL="0" lvl="0" indent="0" algn="ctr" ea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zh-CN" altLang="en-US" sz="1200" b="1">
                          <a:latin typeface="Times New Roman" panose="02020603050405020304" pitchFamily="18" charset="0"/>
                        </a:rPr>
                        <a:t>或</a:t>
                      </a:r>
                      <a:endParaRPr lang="zh-CN" altLang="en-US" sz="1200" b="1">
                        <a:latin typeface="Times New Roman" panose="02020603050405020304" pitchFamily="18" charset="0"/>
                      </a:endParaRPr>
                    </a:p>
                    <a:p>
                      <a:pPr marL="0" lvl="0" indent="0" algn="ctr" ea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zh-CN" altLang="en-US" sz="1200" b="1">
                          <a:latin typeface="Times New Roman" panose="02020603050405020304" pitchFamily="18" charset="0"/>
                        </a:rPr>
                        <a:t>贷</a:t>
                      </a:r>
                      <a:endParaRPr lang="zh-CN" altLang="en-US" sz="1200" b="1">
                        <a:latin typeface="Times New Roman" panose="02020603050405020304" pitchFamily="18" charset="0"/>
                      </a:endParaRPr>
                    </a:p>
                  </a:txBody>
                  <a:tcPr marL="68587" marR="68587" marT="34307" marB="34307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10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accent1"/>
                        </a:buClr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en-US" altLang="zh-CN" sz="1200" b="1">
                        <a:latin typeface="Times New Roman" panose="02020603050405020304" pitchFamily="18" charset="0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b="1">
                          <a:latin typeface="Times New Roman" panose="02020603050405020304" pitchFamily="18" charset="0"/>
                        </a:rPr>
                        <a:t>余 额</a:t>
                      </a:r>
                      <a:endParaRPr lang="zh-CN" altLang="en-US" sz="1200" b="1">
                        <a:latin typeface="Times New Roman" panose="02020603050405020304" pitchFamily="18" charset="0"/>
                      </a:endParaRPr>
                    </a:p>
                  </a:txBody>
                  <a:tcPr marL="68587" marR="68587" marT="34307" marB="34307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100000"/>
                      </a:srgbClr>
                    </a:solidFill>
                  </a:tcPr>
                </a:tc>
              </a:tr>
              <a:tr h="258537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accent1"/>
                        </a:buClr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b="1">
                          <a:latin typeface="Times New Roman" panose="02020603050405020304" pitchFamily="18" charset="0"/>
                        </a:rPr>
                        <a:t>月</a:t>
                      </a:r>
                      <a:endParaRPr lang="zh-CN" altLang="en-US" sz="1200" b="1">
                        <a:latin typeface="Times New Roman" panose="02020603050405020304" pitchFamily="18" charset="0"/>
                      </a:endParaRPr>
                    </a:p>
                  </a:txBody>
                  <a:tcPr marL="68587" marR="68587" marT="34307" marB="34307">
                    <a:lnL cap="flat">
                      <a:noFill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accent1"/>
                        </a:buClr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b="1">
                          <a:latin typeface="Times New Roman" panose="02020603050405020304" pitchFamily="18" charset="0"/>
                        </a:rPr>
                        <a:t>日</a:t>
                      </a:r>
                      <a:endParaRPr lang="zh-CN" altLang="en-US" sz="1200" b="1">
                        <a:latin typeface="Times New Roman" panose="02020603050405020304" pitchFamily="18" charset="0"/>
                      </a:endParaRPr>
                    </a:p>
                  </a:txBody>
                  <a:tcPr marL="68587" marR="68587" marT="34307" marB="34307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100000"/>
                      </a:srgbClr>
                    </a:solidFill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5463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accent1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</a:rPr>
                        <a:t>3</a:t>
                      </a:r>
                      <a:endParaRPr lang="en-US" altLang="zh-CN" sz="1200" b="1">
                        <a:latin typeface="Times New Roman" panose="02020603050405020304" pitchFamily="18" charset="0"/>
                      </a:endParaRPr>
                    </a:p>
                  </a:txBody>
                  <a:tcPr marL="68587" marR="68587" marT="34307" marB="34307">
                    <a:lnL cap="flat">
                      <a:noFill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accent1"/>
                        </a:buClr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</a:rPr>
                        <a:t>1</a:t>
                      </a:r>
                      <a:endParaRPr lang="en-US" altLang="zh-CN" sz="1200" b="1">
                        <a:latin typeface="Times New Roman" panose="02020603050405020304" pitchFamily="18" charset="0"/>
                      </a:endParaRPr>
                    </a:p>
                  </a:txBody>
                  <a:tcPr marL="68587" marR="68587" marT="34307" marB="34307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accent1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sz="1200" b="1">
                        <a:latin typeface="Times New Roman" panose="02020603050405020304" pitchFamily="18" charset="0"/>
                      </a:endParaRPr>
                    </a:p>
                  </a:txBody>
                  <a:tcPr marL="68587" marR="68587" marT="34307" marB="34307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accent1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b="1">
                          <a:latin typeface="Times New Roman" panose="02020603050405020304" pitchFamily="18" charset="0"/>
                        </a:rPr>
                        <a:t>月初余额</a:t>
                      </a:r>
                      <a:endParaRPr lang="zh-CN" altLang="en-US" sz="1200" b="1">
                        <a:latin typeface="Times New Roman" panose="02020603050405020304" pitchFamily="18" charset="0"/>
                      </a:endParaRPr>
                    </a:p>
                  </a:txBody>
                  <a:tcPr marL="68587" marR="68587" marT="34307" marB="34307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accent1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sz="1200" b="1">
                        <a:latin typeface="Times New Roman" panose="02020603050405020304" pitchFamily="18" charset="0"/>
                      </a:endParaRPr>
                    </a:p>
                  </a:txBody>
                  <a:tcPr marL="68587" marR="68587" marT="34307" marB="34307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accent1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sz="1200" b="1">
                        <a:latin typeface="Times New Roman" panose="02020603050405020304" pitchFamily="18" charset="0"/>
                      </a:endParaRPr>
                    </a:p>
                  </a:txBody>
                  <a:tcPr marL="68587" marR="68587" marT="34307" marB="34307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accent1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b="1">
                          <a:latin typeface="Times New Roman" panose="02020603050405020304" pitchFamily="18" charset="0"/>
                        </a:rPr>
                        <a:t>借</a:t>
                      </a:r>
                      <a:endParaRPr lang="zh-CN" altLang="en-US" sz="1200" b="1">
                        <a:latin typeface="Times New Roman" panose="02020603050405020304" pitchFamily="18" charset="0"/>
                      </a:endParaRPr>
                    </a:p>
                  </a:txBody>
                  <a:tcPr marL="68587" marR="68587" marT="34307" marB="34307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accent1"/>
                        </a:buClr>
                        <a:defRPr sz="1800" kern="1200"/>
                      </a:lvl5pPr>
                    </a:lstStyle>
                    <a:p>
                      <a:pPr marL="0" lvl="0" indent="0" algn="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</a:rPr>
                        <a:t>30 000</a:t>
                      </a:r>
                      <a:endParaRPr lang="en-US" altLang="zh-CN" sz="1200" b="1">
                        <a:latin typeface="Times New Roman" panose="02020603050405020304" pitchFamily="18" charset="0"/>
                      </a:endParaRPr>
                    </a:p>
                  </a:txBody>
                  <a:tcPr marL="68587" marR="68587" marT="34307" marB="34307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100000"/>
                      </a:srgbClr>
                    </a:solidFill>
                  </a:tcPr>
                </a:tc>
              </a:tr>
              <a:tr h="25536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accent1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sz="1200" b="1">
                        <a:latin typeface="Times New Roman" panose="02020603050405020304" pitchFamily="18" charset="0"/>
                      </a:endParaRPr>
                    </a:p>
                  </a:txBody>
                  <a:tcPr marL="68587" marR="68587" marT="34307" marB="34307">
                    <a:lnL cap="flat">
                      <a:noFill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accent1"/>
                        </a:buClr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</a:rPr>
                        <a:t>1</a:t>
                      </a:r>
                      <a:endParaRPr lang="en-US" altLang="zh-CN" sz="1200" b="1">
                        <a:latin typeface="Times New Roman" panose="02020603050405020304" pitchFamily="18" charset="0"/>
                      </a:endParaRPr>
                    </a:p>
                  </a:txBody>
                  <a:tcPr marL="68587" marR="68587" marT="34307" marB="34307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accent1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b="1">
                          <a:latin typeface="Times New Roman" panose="02020603050405020304" pitchFamily="18" charset="0"/>
                        </a:rPr>
                        <a:t>转 </a:t>
                      </a:r>
                      <a:r>
                        <a:rPr lang="en-US" altLang="zh-CN" sz="1200" b="1">
                          <a:latin typeface="Times New Roman" panose="02020603050405020304" pitchFamily="18" charset="0"/>
                        </a:rPr>
                        <a:t>1</a:t>
                      </a:r>
                      <a:endParaRPr lang="en-US" altLang="zh-CN" sz="1200" b="1">
                        <a:latin typeface="Times New Roman" panose="02020603050405020304" pitchFamily="18" charset="0"/>
                      </a:endParaRPr>
                    </a:p>
                  </a:txBody>
                  <a:tcPr marL="68587" marR="68587" marT="34307" marB="34307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accent1"/>
                        </a:buClr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b="1">
                          <a:latin typeface="Times New Roman" panose="02020603050405020304" pitchFamily="18" charset="0"/>
                        </a:rPr>
                        <a:t>甲材料入库</a:t>
                      </a:r>
                      <a:endParaRPr lang="zh-CN" altLang="en-US" sz="1200" b="1">
                        <a:latin typeface="Times New Roman" panose="02020603050405020304" pitchFamily="18" charset="0"/>
                      </a:endParaRPr>
                    </a:p>
                  </a:txBody>
                  <a:tcPr marL="68587" marR="68587" marT="34307" marB="34307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accent1"/>
                        </a:buClr>
                        <a:defRPr sz="1800" kern="1200"/>
                      </a:lvl5pPr>
                    </a:lstStyle>
                    <a:p>
                      <a:pPr marL="0" lvl="0" indent="0" algn="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</a:rPr>
                        <a:t>10 000</a:t>
                      </a:r>
                      <a:endParaRPr lang="en-US" altLang="zh-CN" sz="1200" b="1">
                        <a:latin typeface="Times New Roman" panose="02020603050405020304" pitchFamily="18" charset="0"/>
                      </a:endParaRPr>
                    </a:p>
                  </a:txBody>
                  <a:tcPr marL="68587" marR="68587" marT="34307" marB="34307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accent1"/>
                        </a:buClr>
                        <a:defRPr sz="1800" kern="1200"/>
                      </a:lvl5pPr>
                    </a:lstStyle>
                    <a:p>
                      <a:pPr marL="0" lvl="0" indent="0" algn="r">
                        <a:buNone/>
                      </a:pPr>
                      <a:endParaRPr sz="1200" b="1">
                        <a:latin typeface="Times New Roman" panose="02020603050405020304" pitchFamily="18" charset="0"/>
                      </a:endParaRPr>
                    </a:p>
                  </a:txBody>
                  <a:tcPr marL="68587" marR="68587" marT="34307" marB="34307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accent1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b="1">
                          <a:latin typeface="Times New Roman" panose="02020603050405020304" pitchFamily="18" charset="0"/>
                        </a:rPr>
                        <a:t>借</a:t>
                      </a:r>
                      <a:endParaRPr lang="zh-CN" altLang="en-US" sz="1200" b="1">
                        <a:latin typeface="Times New Roman" panose="02020603050405020304" pitchFamily="18" charset="0"/>
                      </a:endParaRPr>
                    </a:p>
                  </a:txBody>
                  <a:tcPr marL="68587" marR="68587" marT="34307" marB="34307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accent1"/>
                        </a:buClr>
                        <a:defRPr sz="1800" kern="1200"/>
                      </a:lvl5pPr>
                    </a:lstStyle>
                    <a:p>
                      <a:pPr marL="0" lvl="0" indent="0" algn="r">
                        <a:buNone/>
                      </a:pPr>
                      <a:endParaRPr sz="1200" b="1">
                        <a:latin typeface="Times New Roman" panose="02020603050405020304" pitchFamily="18" charset="0"/>
                      </a:endParaRPr>
                    </a:p>
                  </a:txBody>
                  <a:tcPr marL="68587" marR="68587" marT="34307" marB="34307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100000"/>
                      </a:srgbClr>
                    </a:solidFill>
                  </a:tcPr>
                </a:tc>
              </a:tr>
              <a:tr h="25472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accent1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sz="1200" b="1">
                        <a:latin typeface="Times New Roman" panose="02020603050405020304" pitchFamily="18" charset="0"/>
                      </a:endParaRPr>
                    </a:p>
                  </a:txBody>
                  <a:tcPr marL="68587" marR="68587" marT="34307" marB="34307">
                    <a:lnL cap="flat">
                      <a:noFill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accent1"/>
                        </a:buClr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</a:rPr>
                        <a:t>2</a:t>
                      </a:r>
                      <a:endParaRPr lang="en-US" altLang="zh-CN" sz="1200" b="1">
                        <a:latin typeface="Times New Roman" panose="02020603050405020304" pitchFamily="18" charset="0"/>
                      </a:endParaRPr>
                    </a:p>
                  </a:txBody>
                  <a:tcPr marL="68587" marR="68587" marT="34307" marB="34307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accent1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b="1">
                          <a:latin typeface="Times New Roman" panose="02020603050405020304" pitchFamily="18" charset="0"/>
                        </a:rPr>
                        <a:t>转 </a:t>
                      </a:r>
                      <a:r>
                        <a:rPr lang="en-US" altLang="zh-CN" sz="1200" b="1">
                          <a:latin typeface="Times New Roman" panose="02020603050405020304" pitchFamily="18" charset="0"/>
                        </a:rPr>
                        <a:t>2</a:t>
                      </a:r>
                      <a:endParaRPr lang="en-US" altLang="zh-CN" sz="1200" b="1">
                        <a:latin typeface="Times New Roman" panose="02020603050405020304" pitchFamily="18" charset="0"/>
                      </a:endParaRPr>
                    </a:p>
                  </a:txBody>
                  <a:tcPr marL="68587" marR="68587" marT="34307" marB="34307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accent1"/>
                        </a:buClr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b="1">
                          <a:latin typeface="Times New Roman" panose="02020603050405020304" pitchFamily="18" charset="0"/>
                        </a:rPr>
                        <a:t>发出甲材料</a:t>
                      </a:r>
                      <a:endParaRPr lang="zh-CN" altLang="en-US" sz="1200" b="1">
                        <a:latin typeface="Times New Roman" panose="02020603050405020304" pitchFamily="18" charset="0"/>
                      </a:endParaRPr>
                    </a:p>
                  </a:txBody>
                  <a:tcPr marL="68587" marR="68587" marT="34307" marB="34307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accent1"/>
                        </a:buClr>
                        <a:defRPr sz="1800" kern="1200"/>
                      </a:lvl5pPr>
                    </a:lstStyle>
                    <a:p>
                      <a:pPr marL="0" lvl="0" indent="0" algn="r">
                        <a:buNone/>
                      </a:pPr>
                      <a:endParaRPr sz="1200" b="1">
                        <a:latin typeface="Times New Roman" panose="02020603050405020304" pitchFamily="18" charset="0"/>
                      </a:endParaRPr>
                    </a:p>
                  </a:txBody>
                  <a:tcPr marL="68587" marR="68587" marT="34307" marB="34307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accent1"/>
                        </a:buClr>
                        <a:defRPr sz="1800" kern="1200"/>
                      </a:lvl5pPr>
                    </a:lstStyle>
                    <a:p>
                      <a:pPr marL="0" lvl="0" indent="0" algn="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</a:rPr>
                        <a:t>  5 000</a:t>
                      </a:r>
                      <a:endParaRPr lang="en-US" altLang="zh-CN" sz="1200" b="1">
                        <a:latin typeface="Times New Roman" panose="02020603050405020304" pitchFamily="18" charset="0"/>
                      </a:endParaRPr>
                    </a:p>
                  </a:txBody>
                  <a:tcPr marL="68587" marR="68587" marT="34307" marB="34307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accent1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b="1">
                          <a:latin typeface="Times New Roman" panose="02020603050405020304" pitchFamily="18" charset="0"/>
                        </a:rPr>
                        <a:t>借</a:t>
                      </a:r>
                      <a:endParaRPr lang="zh-CN" altLang="en-US" sz="1200" b="1">
                        <a:latin typeface="Times New Roman" panose="02020603050405020304" pitchFamily="18" charset="0"/>
                      </a:endParaRPr>
                    </a:p>
                  </a:txBody>
                  <a:tcPr marL="68587" marR="68587" marT="34307" marB="34307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accent1"/>
                        </a:buClr>
                        <a:defRPr sz="1800" kern="1200"/>
                      </a:lvl5pPr>
                    </a:lstStyle>
                    <a:p>
                      <a:pPr marL="0" lvl="0" indent="0" algn="r">
                        <a:buNone/>
                      </a:pPr>
                      <a:endParaRPr sz="1200" b="1">
                        <a:latin typeface="Times New Roman" panose="02020603050405020304" pitchFamily="18" charset="0"/>
                      </a:endParaRPr>
                    </a:p>
                  </a:txBody>
                  <a:tcPr marL="68587" marR="68587" marT="34307" marB="34307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100000"/>
                      </a:srgbClr>
                    </a:solidFill>
                  </a:tcPr>
                </a:tc>
              </a:tr>
              <a:tr h="25409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accent1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sz="1200" b="1">
                        <a:latin typeface="Times New Roman" panose="02020603050405020304" pitchFamily="18" charset="0"/>
                      </a:endParaRPr>
                    </a:p>
                  </a:txBody>
                  <a:tcPr marL="68587" marR="68587" marT="34307" marB="34307">
                    <a:lnL cap="flat">
                      <a:noFill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accent1"/>
                        </a:buClr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sz="1200" b="1">
                        <a:latin typeface="Times New Roman" panose="02020603050405020304" pitchFamily="18" charset="0"/>
                      </a:endParaRPr>
                    </a:p>
                  </a:txBody>
                  <a:tcPr marL="68587" marR="68587" marT="34307" marB="34307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accent1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sz="1200" b="1">
                        <a:latin typeface="Times New Roman" panose="02020603050405020304" pitchFamily="18" charset="0"/>
                      </a:endParaRPr>
                    </a:p>
                  </a:txBody>
                  <a:tcPr marL="68587" marR="68587" marT="34307" marB="34307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accent1"/>
                        </a:buClr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b="1">
                          <a:latin typeface="Times New Roman" panose="02020603050405020304" pitchFamily="18" charset="0"/>
                        </a:rPr>
                        <a:t>（略）</a:t>
                      </a:r>
                      <a:endParaRPr lang="zh-CN" altLang="en-US" sz="1200" b="1">
                        <a:latin typeface="Times New Roman" panose="02020603050405020304" pitchFamily="18" charset="0"/>
                      </a:endParaRPr>
                    </a:p>
                  </a:txBody>
                  <a:tcPr marL="68587" marR="68587" marT="34307" marB="34307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accent1"/>
                        </a:buClr>
                        <a:defRPr sz="1800" kern="1200"/>
                      </a:lvl5pPr>
                    </a:lstStyle>
                    <a:p>
                      <a:pPr marL="0" lvl="0" indent="0" algn="r">
                        <a:buNone/>
                      </a:pPr>
                      <a:endParaRPr sz="1200" b="1">
                        <a:latin typeface="Times New Roman" panose="02020603050405020304" pitchFamily="18" charset="0"/>
                      </a:endParaRPr>
                    </a:p>
                  </a:txBody>
                  <a:tcPr marL="68587" marR="68587" marT="34307" marB="34307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accent1"/>
                        </a:buClr>
                        <a:defRPr sz="1800" kern="1200"/>
                      </a:lvl5pPr>
                    </a:lstStyle>
                    <a:p>
                      <a:pPr marL="0" lvl="0" indent="0" algn="r">
                        <a:buNone/>
                      </a:pPr>
                      <a:endParaRPr sz="1200" b="1">
                        <a:latin typeface="Times New Roman" panose="02020603050405020304" pitchFamily="18" charset="0"/>
                      </a:endParaRPr>
                    </a:p>
                  </a:txBody>
                  <a:tcPr marL="68587" marR="68587" marT="34307" marB="34307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accent1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sz="1200" b="1">
                        <a:latin typeface="Times New Roman" panose="02020603050405020304" pitchFamily="18" charset="0"/>
                      </a:endParaRPr>
                    </a:p>
                  </a:txBody>
                  <a:tcPr marL="68587" marR="68587" marT="34307" marB="34307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accent1"/>
                        </a:buClr>
                        <a:defRPr sz="1800" kern="1200"/>
                      </a:lvl5pPr>
                    </a:lstStyle>
                    <a:p>
                      <a:pPr marL="0" lvl="0" indent="0" algn="r">
                        <a:buNone/>
                      </a:pPr>
                      <a:endParaRPr sz="1200" b="1">
                        <a:latin typeface="Times New Roman" panose="02020603050405020304" pitchFamily="18" charset="0"/>
                      </a:endParaRPr>
                    </a:p>
                  </a:txBody>
                  <a:tcPr marL="68587" marR="68587" marT="34307" marB="34307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100000"/>
                      </a:srgbClr>
                    </a:solidFill>
                  </a:tcPr>
                </a:tc>
              </a:tr>
              <a:tr h="262348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accent1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</a:rPr>
                        <a:t>3</a:t>
                      </a:r>
                      <a:endParaRPr lang="en-US" altLang="zh-CN" sz="1200" b="1">
                        <a:latin typeface="Times New Roman" panose="02020603050405020304" pitchFamily="18" charset="0"/>
                      </a:endParaRPr>
                    </a:p>
                  </a:txBody>
                  <a:tcPr marL="68587" marR="68587" marT="34307" marB="34307">
                    <a:lnL cap="flat">
                      <a:noFill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accent1"/>
                        </a:buClr>
                        <a:defRPr sz="1800" kern="1200"/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</a:rPr>
                        <a:t>31</a:t>
                      </a:r>
                      <a:endParaRPr lang="en-US" altLang="zh-CN" sz="1200" b="1">
                        <a:latin typeface="Times New Roman" panose="02020603050405020304" pitchFamily="18" charset="0"/>
                      </a:endParaRPr>
                    </a:p>
                  </a:txBody>
                  <a:tcPr marL="68587" marR="68587" marT="34307" marB="34307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accent1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sz="1200" b="1">
                        <a:latin typeface="Times New Roman" panose="02020603050405020304" pitchFamily="18" charset="0"/>
                      </a:endParaRPr>
                    </a:p>
                  </a:txBody>
                  <a:tcPr marL="68587" marR="68587" marT="34307" marB="34307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accent1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b="1">
                          <a:latin typeface="Times New Roman" panose="02020603050405020304" pitchFamily="18" charset="0"/>
                        </a:rPr>
                        <a:t>本月合计</a:t>
                      </a:r>
                      <a:endParaRPr lang="zh-CN" altLang="en-US" sz="1200" b="1">
                        <a:latin typeface="Times New Roman" panose="02020603050405020304" pitchFamily="18" charset="0"/>
                      </a:endParaRPr>
                    </a:p>
                  </a:txBody>
                  <a:tcPr marL="68587" marR="68587" marT="34307" marB="34307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accent1"/>
                        </a:buClr>
                        <a:defRPr sz="1800" kern="1200"/>
                      </a:lvl5pPr>
                    </a:lstStyle>
                    <a:p>
                      <a:pPr marL="0" lvl="0" indent="0" algn="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</a:rPr>
                        <a:t>50 000</a:t>
                      </a:r>
                      <a:endParaRPr lang="en-US" altLang="zh-CN" sz="1200" b="1">
                        <a:latin typeface="Times New Roman" panose="02020603050405020304" pitchFamily="18" charset="0"/>
                      </a:endParaRPr>
                    </a:p>
                  </a:txBody>
                  <a:tcPr marL="68587" marR="68587" marT="34307" marB="34307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accent1"/>
                        </a:buClr>
                        <a:defRPr sz="1800" kern="1200"/>
                      </a:lvl5pPr>
                    </a:lstStyle>
                    <a:p>
                      <a:pPr marL="0" lvl="0" indent="0" algn="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</a:rPr>
                        <a:t>35 000</a:t>
                      </a:r>
                      <a:endParaRPr lang="en-US" altLang="zh-CN" sz="1200" b="1">
                        <a:latin typeface="Times New Roman" panose="02020603050405020304" pitchFamily="18" charset="0"/>
                      </a:endParaRPr>
                    </a:p>
                  </a:txBody>
                  <a:tcPr marL="68587" marR="68587" marT="34307" marB="34307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accent1"/>
                        </a:buClr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b="1">
                          <a:latin typeface="Times New Roman" panose="02020603050405020304" pitchFamily="18" charset="0"/>
                        </a:rPr>
                        <a:t>借</a:t>
                      </a:r>
                      <a:endParaRPr lang="zh-CN" altLang="en-US" sz="1200" b="1">
                        <a:latin typeface="Times New Roman" panose="02020603050405020304" pitchFamily="18" charset="0"/>
                      </a:endParaRPr>
                    </a:p>
                  </a:txBody>
                  <a:tcPr marL="68587" marR="68587" marT="34307" marB="34307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Char char="n"/>
                        <a:defRPr sz="2800" b="0" i="0" u="none" kern="1200" baseline="0">
                          <a:solidFill>
                            <a:schemeClr val="tx1"/>
                          </a:solidFill>
                          <a:latin typeface="Tahoma" panose="020B060403050404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hlink"/>
                        </a:buClr>
                        <a:defRPr sz="2400" kern="1200"/>
                      </a:lvl2pPr>
                      <a:lvl3pPr marL="1143000" lvl="2" indent="-228600">
                        <a:buClr>
                          <a:schemeClr val="folHlink"/>
                        </a:buClr>
                        <a:defRPr sz="2000" kern="1200"/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/>
                      </a:lvl4pPr>
                      <a:lvl5pPr marL="2057400" lvl="4" indent="-228600">
                        <a:buClr>
                          <a:schemeClr val="accent1"/>
                        </a:buClr>
                        <a:defRPr sz="1800" kern="1200"/>
                      </a:lvl5pPr>
                    </a:lstStyle>
                    <a:p>
                      <a:pPr marL="0" lvl="0" indent="0" algn="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</a:rPr>
                        <a:t>45 000</a:t>
                      </a:r>
                      <a:endParaRPr lang="en-US" altLang="zh-CN" sz="1200" b="1">
                        <a:latin typeface="Times New Roman" panose="02020603050405020304" pitchFamily="18" charset="0"/>
                      </a:endParaRPr>
                    </a:p>
                  </a:txBody>
                  <a:tcPr marL="68587" marR="68587" marT="34307" marB="34307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10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5429" name="矩形标注 6224"/>
          <p:cNvSpPr/>
          <p:nvPr/>
        </p:nvSpPr>
        <p:spPr>
          <a:xfrm>
            <a:off x="737870" y="1658620"/>
            <a:ext cx="7525385" cy="342900"/>
          </a:xfrm>
          <a:prstGeom prst="wedgeRectCallout">
            <a:avLst>
              <a:gd name="adj1" fmla="val -13454"/>
              <a:gd name="adj2" fmla="val 18750"/>
            </a:avLst>
          </a:prstGeom>
          <a:solidFill>
            <a:srgbClr val="CCFFFF"/>
          </a:solidFill>
          <a:ln w="9525">
            <a:noFill/>
          </a:ln>
        </p:spPr>
        <p:txBody>
          <a:bodyPr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350" b="1" noProof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226" name="矩形 6225"/>
          <p:cNvSpPr>
            <a:spLocks noChangeArrowheads="1"/>
          </p:cNvSpPr>
          <p:nvPr/>
        </p:nvSpPr>
        <p:spPr bwMode="auto">
          <a:xfrm>
            <a:off x="951230" y="1125855"/>
            <a:ext cx="7337425" cy="40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账户的全部结构中用来登记增加额、减少额和余额的那部分结构。</a:t>
            </a:r>
            <a:endParaRPr lang="zh-CN" altLang="en-US" smtClean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3623" name="AutoShape 22"/>
          <p:cNvSpPr/>
          <p:nvPr/>
        </p:nvSpPr>
        <p:spPr bwMode="auto">
          <a:xfrm rot="16200000">
            <a:off x="6205220" y="2508885"/>
            <a:ext cx="171450" cy="2792730"/>
          </a:xfrm>
          <a:prstGeom prst="leftBrace">
            <a:avLst>
              <a:gd name="adj1" fmla="val 132286"/>
              <a:gd name="adj2" fmla="val 50074"/>
            </a:avLst>
          </a:prstGeom>
          <a:noFill/>
          <a:ln w="22225">
            <a:solidFill>
              <a:schemeClr val="folHlink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500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23624" name="圆角矩形标注 6227"/>
          <p:cNvSpPr>
            <a:spLocks noChangeArrowheads="1"/>
          </p:cNvSpPr>
          <p:nvPr/>
        </p:nvSpPr>
        <p:spPr bwMode="auto">
          <a:xfrm>
            <a:off x="5547883" y="4084955"/>
            <a:ext cx="1600200" cy="285750"/>
          </a:xfrm>
          <a:prstGeom prst="wedgeRoundRectCallout">
            <a:avLst>
              <a:gd name="adj1" fmla="val -28125"/>
              <a:gd name="adj2" fmla="val 19167"/>
              <a:gd name="adj3" fmla="val 16667"/>
            </a:avLst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500" b="1" smtClean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625" name="矩形 6228"/>
          <p:cNvSpPr>
            <a:spLocks noChangeArrowheads="1"/>
          </p:cNvSpPr>
          <p:nvPr/>
        </p:nvSpPr>
        <p:spPr bwMode="auto">
          <a:xfrm>
            <a:off x="1002348" y="679450"/>
            <a:ext cx="29718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 </a:t>
            </a:r>
            <a:r>
              <a:rPr lang="zh-CN" altLang="en-US" sz="2100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账户的基本结构</a:t>
            </a:r>
            <a:endParaRPr lang="zh-CN" altLang="en-US" sz="2100" b="1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230" name="矩形 6229"/>
          <p:cNvSpPr>
            <a:spLocks noChangeArrowheads="1"/>
          </p:cNvSpPr>
          <p:nvPr/>
        </p:nvSpPr>
        <p:spPr bwMode="auto">
          <a:xfrm>
            <a:off x="925830" y="4384199"/>
            <a:ext cx="6688138" cy="34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500" b="1" smtClean="0">
                <a:solidFill>
                  <a:srgbClr val="99003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 panose="05000000000000000000" pitchFamily="2" charset="2"/>
              </a:rPr>
              <a:t> </a:t>
            </a:r>
            <a:r>
              <a:rPr lang="zh-CN" altLang="en-US" sz="15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完整的账户结构包括账户名称 、日期 、摘要 、凭证号数 、金额</a:t>
            </a:r>
            <a:endParaRPr lang="zh-CN" altLang="en-US" sz="1500" b="1" smtClean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231" name="矩形 6230"/>
          <p:cNvSpPr>
            <a:spLocks noChangeArrowheads="1"/>
          </p:cNvSpPr>
          <p:nvPr/>
        </p:nvSpPr>
        <p:spPr bwMode="auto">
          <a:xfrm>
            <a:off x="5562600" y="4062095"/>
            <a:ext cx="16002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500" b="1" smtClean="0">
                <a:solidFill>
                  <a:srgbClr val="99003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账户的基本结构</a:t>
            </a:r>
            <a:endParaRPr lang="zh-CN" altLang="en-US" sz="1500" b="1" smtClean="0">
              <a:solidFill>
                <a:srgbClr val="990033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232" name="矩形 6231"/>
          <p:cNvSpPr/>
          <p:nvPr/>
        </p:nvSpPr>
        <p:spPr>
          <a:xfrm>
            <a:off x="737235" y="1619250"/>
            <a:ext cx="7498080" cy="4235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50" b="1" noProof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总    账</a:t>
            </a:r>
            <a:endParaRPr lang="zh-CN" altLang="en-US" sz="1350" b="1" noProof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350" b="1" noProof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会计科目：原材料</a:t>
            </a:r>
            <a:endParaRPr lang="zh-CN" altLang="en-US" sz="1350" b="1" noProof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矩形 7169"/>
          <p:cNvSpPr>
            <a:spLocks noChangeArrowheads="1"/>
          </p:cNvSpPr>
          <p:nvPr/>
        </p:nvSpPr>
        <p:spPr bwMode="auto">
          <a:xfrm>
            <a:off x="2729548" y="246063"/>
            <a:ext cx="2928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 smtClean="0">
                <a:solidFill>
                  <a:srgbClr val="000000"/>
                </a:solidFill>
                <a:latin typeface="Tahoma" panose="020B0604030504040204" pitchFamily="2" charset="0"/>
                <a:ea typeface="宋体" panose="02010600030101010101" pitchFamily="2" charset="-122"/>
              </a:rPr>
              <a:t>账户的结构</a:t>
            </a:r>
            <a:endParaRPr lang="zh-CN" altLang="en-US" sz="2400" b="1" smtClean="0">
              <a:solidFill>
                <a:srgbClr val="000000"/>
              </a:solidFill>
              <a:latin typeface="Tahoma" panose="020B0604030504040204" pitchFamily="2" charset="0"/>
              <a:ea typeface="宋体" panose="02010600030101010101" pitchFamily="2" charset="-122"/>
            </a:endParaRPr>
          </a:p>
        </p:txBody>
      </p:sp>
      <p:sp>
        <p:nvSpPr>
          <p:cNvPr id="7171" name="矩形 7170"/>
          <p:cNvSpPr>
            <a:spLocks noChangeArrowheads="1"/>
          </p:cNvSpPr>
          <p:nvPr/>
        </p:nvSpPr>
        <p:spPr bwMode="auto">
          <a:xfrm>
            <a:off x="1142048" y="707390"/>
            <a:ext cx="544036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100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2. </a:t>
            </a:r>
            <a:r>
              <a:rPr lang="zh-CN" altLang="en-US" sz="2100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账户基本结构的简化形式</a:t>
            </a:r>
            <a:r>
              <a:rPr lang="en-US" altLang="zh-CN" sz="2100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——T</a:t>
            </a:r>
            <a:r>
              <a:rPr lang="zh-CN" altLang="en-US" sz="2100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形账户</a:t>
            </a:r>
            <a:endParaRPr lang="zh-CN" altLang="en-US" sz="2100" b="1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172" name="矩形 7171"/>
          <p:cNvSpPr/>
          <p:nvPr/>
        </p:nvSpPr>
        <p:spPr>
          <a:xfrm>
            <a:off x="572770" y="3183890"/>
            <a:ext cx="8257540" cy="161353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ctr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10000"/>
              </a:spcAft>
              <a:buFont typeface="Arial" panose="020B0604020202020204" pitchFamily="34" charset="0"/>
              <a:buNone/>
            </a:pPr>
            <a:r>
              <a:rPr lang="zh-CN" altLang="en-US" noProof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</a:t>
            </a:r>
            <a:r>
              <a:rPr lang="zh-CN" altLang="en-US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期末余额=期初余额+本期增加发生额-本期减少发生额</a:t>
            </a:r>
            <a:endParaRPr lang="zh-CN" altLang="en-US" noProof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noProof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☆ 账户本期的期末余额转入下期，即为下期的期初余额</a:t>
            </a:r>
            <a:endParaRPr lang="zh-CN" altLang="en-US" noProof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noProof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☆ 哪方记增加或减少数由记录的经济内容性质和记账方法决定，</a:t>
            </a:r>
            <a:r>
              <a:rPr lang="zh-CN" altLang="en-US" noProof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账户余额一般与记录的增加额在同一方向。</a:t>
            </a:r>
            <a:endParaRPr lang="zh-CN" altLang="en-US" noProof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7173" name="组合 7172"/>
          <p:cNvGrpSpPr/>
          <p:nvPr/>
        </p:nvGrpSpPr>
        <p:grpSpPr bwMode="auto">
          <a:xfrm>
            <a:off x="1142365" y="1175385"/>
            <a:ext cx="6972300" cy="1915795"/>
            <a:chOff x="0" y="0"/>
            <a:chExt cx="4608" cy="1536"/>
          </a:xfrm>
        </p:grpSpPr>
        <p:sp>
          <p:nvSpPr>
            <p:cNvPr id="24581" name="矩形标注 7173"/>
            <p:cNvSpPr>
              <a:spLocks noChangeArrowheads="1"/>
            </p:cNvSpPr>
            <p:nvPr/>
          </p:nvSpPr>
          <p:spPr bwMode="auto">
            <a:xfrm>
              <a:off x="0" y="0"/>
              <a:ext cx="4608" cy="1536"/>
            </a:xfrm>
            <a:prstGeom prst="wedgeRectCallout">
              <a:avLst>
                <a:gd name="adj1" fmla="val 6986"/>
                <a:gd name="adj2" fmla="val 44468"/>
              </a:avLst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mtClean="0">
                <a:solidFill>
                  <a:srgbClr val="000000"/>
                </a:solidFill>
                <a:latin typeface="Tahoma" panose="020B060403050404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24582" name="矩形 7174"/>
            <p:cNvSpPr>
              <a:spLocks noChangeArrowheads="1"/>
            </p:cNvSpPr>
            <p:nvPr/>
          </p:nvSpPr>
          <p:spPr bwMode="auto">
            <a:xfrm>
              <a:off x="240" y="985"/>
              <a:ext cx="2160" cy="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500" b="1" smtClean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本期发生额      </a:t>
              </a:r>
              <a:r>
                <a:rPr lang="en-US" altLang="zh-CN" sz="1500" b="1" smtClean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16 800.00</a:t>
              </a:r>
              <a:endParaRPr lang="en-US" altLang="zh-CN" sz="1500" b="1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500" b="1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期末余额          </a:t>
              </a:r>
              <a:r>
                <a:rPr lang="en-US" altLang="zh-CN" sz="1500" b="1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14 000.00 </a:t>
              </a:r>
              <a:endParaRPr lang="en-US" altLang="zh-CN" sz="1500" b="1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pSp>
          <p:nvGrpSpPr>
            <p:cNvPr id="24583" name="组合 7175"/>
            <p:cNvGrpSpPr/>
            <p:nvPr/>
          </p:nvGrpSpPr>
          <p:grpSpPr bwMode="auto">
            <a:xfrm>
              <a:off x="240" y="44"/>
              <a:ext cx="4128" cy="1444"/>
              <a:chOff x="0" y="-4"/>
              <a:chExt cx="4128" cy="1444"/>
            </a:xfrm>
          </p:grpSpPr>
          <p:sp>
            <p:nvSpPr>
              <p:cNvPr id="24584" name="直接连接符 7176"/>
              <p:cNvSpPr>
                <a:spLocks noChangeShapeType="1"/>
              </p:cNvSpPr>
              <p:nvPr/>
            </p:nvSpPr>
            <p:spPr bwMode="auto">
              <a:xfrm>
                <a:off x="0" y="288"/>
                <a:ext cx="4128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mtClean="0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4585" name="直接连接符 7177"/>
              <p:cNvSpPr>
                <a:spLocks noChangeShapeType="1"/>
              </p:cNvSpPr>
              <p:nvPr/>
            </p:nvSpPr>
            <p:spPr bwMode="auto">
              <a:xfrm flipH="1">
                <a:off x="2160" y="288"/>
                <a:ext cx="2" cy="1152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mtClean="0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4586" name="矩形 7178"/>
              <p:cNvSpPr>
                <a:spLocks noChangeArrowheads="1"/>
              </p:cNvSpPr>
              <p:nvPr/>
            </p:nvSpPr>
            <p:spPr bwMode="auto">
              <a:xfrm>
                <a:off x="1886" y="85"/>
                <a:ext cx="260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mtClean="0">
                  <a:solidFill>
                    <a:srgbClr val="000000"/>
                  </a:solidFill>
                  <a:latin typeface="Tahoma" panose="020B0604030504040204" pitchFamily="2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4587" name="直接连接符 7179"/>
              <p:cNvSpPr>
                <a:spLocks noChangeShapeType="1"/>
              </p:cNvSpPr>
              <p:nvPr/>
            </p:nvSpPr>
            <p:spPr bwMode="auto">
              <a:xfrm flipV="1">
                <a:off x="0" y="912"/>
                <a:ext cx="4128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mtClean="0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4588" name="矩形 7180"/>
              <p:cNvSpPr>
                <a:spLocks noChangeArrowheads="1"/>
              </p:cNvSpPr>
              <p:nvPr/>
            </p:nvSpPr>
            <p:spPr bwMode="auto">
              <a:xfrm>
                <a:off x="96" y="-4"/>
                <a:ext cx="4031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en-US" altLang="zh-CN" sz="1500" b="1" smtClean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      </a:t>
                </a:r>
                <a:r>
                  <a:rPr lang="zh-CN" altLang="en-US" sz="1500" b="1" smtClean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左方                  库存现金             右方 </a:t>
                </a:r>
                <a:endParaRPr lang="zh-CN" altLang="en-US" sz="1500" b="1" smtClean="0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4589" name="矩形 7181"/>
              <p:cNvSpPr>
                <a:spLocks noChangeArrowheads="1"/>
              </p:cNvSpPr>
              <p:nvPr/>
            </p:nvSpPr>
            <p:spPr bwMode="auto">
              <a:xfrm>
                <a:off x="48" y="362"/>
                <a:ext cx="2036" cy="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5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期初余额          </a:t>
                </a:r>
                <a:r>
                  <a:rPr lang="en-US" altLang="zh-CN" sz="15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12 250.00</a:t>
                </a:r>
                <a:endParaRPr lang="en-US" altLang="zh-CN" sz="1500" b="1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pPr algn="ctr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5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本期增加          </a:t>
                </a:r>
                <a:r>
                  <a:rPr lang="en-US" altLang="zh-CN" sz="15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16 800.00</a:t>
                </a:r>
                <a:r>
                  <a:rPr lang="en-US" altLang="zh-CN" sz="1500" b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 </a:t>
                </a:r>
                <a:endParaRPr lang="en-US" altLang="zh-CN" sz="1500" b="1" smtClean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4590" name="矩形 7182"/>
              <p:cNvSpPr>
                <a:spLocks noChangeArrowheads="1"/>
              </p:cNvSpPr>
              <p:nvPr/>
            </p:nvSpPr>
            <p:spPr bwMode="auto">
              <a:xfrm>
                <a:off x="2384" y="623"/>
                <a:ext cx="1662" cy="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5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本期减少          </a:t>
                </a:r>
                <a:r>
                  <a:rPr lang="en-US" altLang="zh-CN" sz="1500" b="1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15 050.00</a:t>
                </a:r>
                <a:endParaRPr lang="en-US" altLang="zh-CN" sz="1500" b="1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4591" name="矩形 7183"/>
              <p:cNvSpPr>
                <a:spLocks noChangeArrowheads="1"/>
              </p:cNvSpPr>
              <p:nvPr/>
            </p:nvSpPr>
            <p:spPr bwMode="auto">
              <a:xfrm>
                <a:off x="2196" y="910"/>
                <a:ext cx="1887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indent="114300" algn="ctr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1500" b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本期发生额      </a:t>
                </a:r>
                <a:r>
                  <a:rPr lang="en-US" altLang="zh-CN" sz="1500" b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15 050.00 </a:t>
                </a:r>
                <a:endParaRPr lang="en-US" altLang="zh-CN" sz="1500" b="1" smtClean="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标题 8193"/>
          <p:cNvSpPr>
            <a:spLocks noGrp="1" noChangeArrowheads="1"/>
          </p:cNvSpPr>
          <p:nvPr>
            <p:ph type="title" idx="4294967295"/>
          </p:nvPr>
        </p:nvSpPr>
        <p:spPr>
          <a:xfrm>
            <a:off x="1820545" y="150495"/>
            <a:ext cx="5845175" cy="639445"/>
          </a:xfrm>
        </p:spPr>
        <p:txBody>
          <a:bodyPr anchor="b"/>
          <a:lstStyle/>
          <a:p>
            <a:pPr algn="ctr"/>
            <a:r>
              <a:rPr lang="zh-CN" altLang="en-US" sz="2400" b="1" dirty="0" smtClean="0">
                <a:latin typeface="宋体" panose="02010600030101010101" pitchFamily="2" charset="-122"/>
              </a:rPr>
              <a:t>账户的分类</a:t>
            </a:r>
            <a:endParaRPr lang="zh-CN" altLang="en-US" sz="2400" b="1" dirty="0" smtClean="0">
              <a:latin typeface="宋体" panose="02010600030101010101" pitchFamily="2" charset="-122"/>
            </a:endParaRPr>
          </a:p>
        </p:txBody>
      </p:sp>
      <p:sp>
        <p:nvSpPr>
          <p:cNvPr id="8195" name="矩形 8194"/>
          <p:cNvSpPr>
            <a:spLocks noChangeArrowheads="1"/>
          </p:cNvSpPr>
          <p:nvPr/>
        </p:nvSpPr>
        <p:spPr bwMode="auto">
          <a:xfrm>
            <a:off x="1485900" y="1200150"/>
            <a:ext cx="32575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990033"/>
              </a:buClr>
              <a:buFont typeface="宋体" panose="02010600030101010101" pitchFamily="2" charset="-122"/>
              <a:buNone/>
            </a:pPr>
            <a:r>
              <a:rPr lang="en-US" altLang="zh-CN" sz="21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</a:t>
            </a:r>
            <a:endParaRPr lang="en-US" altLang="zh-CN" sz="2100" smtClean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990033"/>
              </a:buClr>
              <a:buFont typeface="Wingdings" panose="05000000000000000000" pitchFamily="2" charset="2"/>
              <a:buChar char="v"/>
            </a:pPr>
            <a:r>
              <a:rPr lang="zh-CN" altLang="en-US" sz="21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按提供信息的详细程度</a:t>
            </a:r>
            <a:endParaRPr lang="zh-CN" altLang="en-US" sz="2100" smtClean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Font typeface="宋体" panose="02010600030101010101" pitchFamily="2" charset="-122"/>
              <a:buChar char="☆"/>
            </a:pPr>
            <a:endParaRPr lang="zh-CN" altLang="en-US" sz="2100" smtClean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196" name="矩形 8195"/>
          <p:cNvSpPr>
            <a:spLocks noChangeArrowheads="1"/>
          </p:cNvSpPr>
          <p:nvPr/>
        </p:nvSpPr>
        <p:spPr bwMode="auto">
          <a:xfrm>
            <a:off x="4884738" y="1287463"/>
            <a:ext cx="2144712" cy="930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1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总分类账户</a:t>
            </a:r>
            <a:endParaRPr lang="zh-CN" altLang="en-US" sz="2100" smtClean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1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明细分类账户</a:t>
            </a:r>
            <a:endParaRPr lang="zh-CN" altLang="en-US" sz="2100" smtClean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7412" name="AutoShape 7"/>
          <p:cNvSpPr/>
          <p:nvPr/>
        </p:nvSpPr>
        <p:spPr>
          <a:xfrm>
            <a:off x="4686300" y="1428750"/>
            <a:ext cx="114300" cy="742950"/>
          </a:xfrm>
          <a:prstGeom prst="leftBrace">
            <a:avLst>
              <a:gd name="adj1" fmla="val 53865"/>
              <a:gd name="adj2" fmla="val 44870"/>
            </a:avLst>
          </a:prstGeom>
          <a:noFill/>
          <a:ln w="15875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350" noProof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198" name="矩形 8197"/>
          <p:cNvSpPr>
            <a:spLocks noChangeArrowheads="1"/>
          </p:cNvSpPr>
          <p:nvPr/>
        </p:nvSpPr>
        <p:spPr bwMode="auto">
          <a:xfrm>
            <a:off x="1314450" y="3024188"/>
            <a:ext cx="2171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990033"/>
              </a:buClr>
              <a:buFont typeface="宋体" panose="02010600030101010101" pitchFamily="2" charset="-122"/>
              <a:buNone/>
            </a:pPr>
            <a:r>
              <a:rPr lang="en-US" altLang="zh-CN" sz="21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</a:t>
            </a:r>
            <a:endParaRPr lang="en-US" altLang="zh-CN" sz="2100" smtClean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990033"/>
              </a:buClr>
              <a:buFont typeface="Wingdings" panose="05000000000000000000" pitchFamily="2" charset="2"/>
              <a:buChar char="v"/>
            </a:pPr>
            <a:r>
              <a:rPr lang="zh-CN" altLang="en-US" sz="21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按经济内容</a:t>
            </a:r>
            <a:endParaRPr lang="zh-CN" altLang="en-US" sz="2100" smtClean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660066"/>
              </a:buClr>
              <a:buFont typeface="宋体" panose="02010600030101010101" pitchFamily="2" charset="-122"/>
              <a:buNone/>
            </a:pPr>
            <a:r>
              <a:rPr lang="zh-CN" altLang="en-US" sz="21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</a:t>
            </a:r>
            <a:endParaRPr lang="zh-CN" altLang="en-US" sz="2100" smtClean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Font typeface="宋体" panose="02010600030101010101" pitchFamily="2" charset="-122"/>
              <a:buChar char="☆"/>
            </a:pPr>
            <a:endParaRPr lang="zh-CN" altLang="en-US" sz="2100" smtClean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199" name="矩形 8198"/>
          <p:cNvSpPr>
            <a:spLocks noChangeArrowheads="1"/>
          </p:cNvSpPr>
          <p:nvPr/>
        </p:nvSpPr>
        <p:spPr bwMode="auto">
          <a:xfrm>
            <a:off x="3200400" y="2343150"/>
            <a:ext cx="3429000" cy="241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1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资产类账户</a:t>
            </a:r>
            <a:endParaRPr lang="zh-CN" altLang="en-US" sz="2100" smtClean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1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负债类账户</a:t>
            </a:r>
            <a:endParaRPr lang="zh-CN" altLang="en-US" sz="2100" smtClean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1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所有者权益类账户</a:t>
            </a:r>
            <a:endParaRPr lang="zh-CN" altLang="en-US" sz="2100" smtClean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1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收入类账户</a:t>
            </a:r>
            <a:endParaRPr lang="zh-CN" altLang="en-US" sz="2100" smtClean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1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费用类账户</a:t>
            </a:r>
            <a:endParaRPr lang="zh-CN" altLang="en-US" sz="2100" smtClean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1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利润类账户</a:t>
            </a:r>
            <a:endParaRPr lang="zh-CN" altLang="en-US" sz="2100" smtClean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7415" name="AutoShape 7"/>
          <p:cNvSpPr/>
          <p:nvPr/>
        </p:nvSpPr>
        <p:spPr>
          <a:xfrm>
            <a:off x="3086100" y="2527300"/>
            <a:ext cx="114300" cy="2097088"/>
          </a:xfrm>
          <a:prstGeom prst="leftBrace">
            <a:avLst>
              <a:gd name="adj1" fmla="val 152015"/>
              <a:gd name="adj2" fmla="val 50000"/>
            </a:avLst>
          </a:prstGeom>
          <a:noFill/>
          <a:ln w="15875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350" noProof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201" name="矩形 8200"/>
          <p:cNvSpPr>
            <a:spLocks noChangeArrowheads="1"/>
          </p:cNvSpPr>
          <p:nvPr/>
        </p:nvSpPr>
        <p:spPr bwMode="auto">
          <a:xfrm>
            <a:off x="5486400" y="2435384"/>
            <a:ext cx="2276475" cy="100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反映企业财务状况</a:t>
            </a:r>
            <a:endParaRPr lang="zh-CN" altLang="en-US" smtClean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期末一般都有余额</a:t>
            </a:r>
            <a:endParaRPr lang="zh-CN" altLang="en-US" smtClean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也称为</a:t>
            </a:r>
            <a:r>
              <a:rPr lang="zh-CN" altLang="en-US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实账户</a:t>
            </a:r>
            <a:endParaRPr lang="zh-CN" altLang="en-US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7417" name="AutoShape 7"/>
          <p:cNvSpPr/>
          <p:nvPr/>
        </p:nvSpPr>
        <p:spPr bwMode="auto">
          <a:xfrm rot="10800000">
            <a:off x="5381625" y="2509838"/>
            <a:ext cx="104775" cy="971550"/>
          </a:xfrm>
          <a:prstGeom prst="leftBrace">
            <a:avLst>
              <a:gd name="adj1" fmla="val 76801"/>
              <a:gd name="adj2" fmla="val 52940"/>
            </a:avLst>
          </a:prstGeom>
          <a:noFill/>
          <a:ln w="15875">
            <a:solidFill>
              <a:schemeClr val="folHlink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350" noProof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7418" name="AutoShape 7"/>
          <p:cNvSpPr/>
          <p:nvPr/>
        </p:nvSpPr>
        <p:spPr bwMode="auto">
          <a:xfrm rot="10800000">
            <a:off x="5381625" y="3652838"/>
            <a:ext cx="114300" cy="971550"/>
          </a:xfrm>
          <a:prstGeom prst="leftBrace">
            <a:avLst>
              <a:gd name="adj1" fmla="val 70400"/>
              <a:gd name="adj2" fmla="val 52940"/>
            </a:avLst>
          </a:prstGeom>
          <a:noFill/>
          <a:ln w="15875">
            <a:solidFill>
              <a:schemeClr val="folHlink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350" noProof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204" name="矩形 8203"/>
          <p:cNvSpPr>
            <a:spLocks noChangeArrowheads="1"/>
          </p:cNvSpPr>
          <p:nvPr/>
        </p:nvSpPr>
        <p:spPr bwMode="auto">
          <a:xfrm>
            <a:off x="5495925" y="3483134"/>
            <a:ext cx="2447925" cy="130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反映企业经营成果</a:t>
            </a:r>
            <a:endParaRPr lang="zh-CN" altLang="en-US" smtClean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期末经结转一般无余额</a:t>
            </a:r>
            <a:endParaRPr lang="zh-CN" altLang="en-US" smtClean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也称为</a:t>
            </a:r>
            <a:r>
              <a:rPr lang="zh-CN" altLang="en-US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虚账户</a:t>
            </a:r>
            <a:endParaRPr lang="zh-CN" altLang="en-US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标题 14337"/>
          <p:cNvSpPr>
            <a:spLocks noGrp="1" noChangeArrowheads="1"/>
          </p:cNvSpPr>
          <p:nvPr>
            <p:ph type="title"/>
          </p:nvPr>
        </p:nvSpPr>
        <p:spPr>
          <a:xfrm>
            <a:off x="628650" y="273685"/>
            <a:ext cx="7886700" cy="808355"/>
          </a:xfrm>
        </p:spPr>
        <p:txBody>
          <a:bodyPr anchor="b"/>
          <a:lstStyle/>
          <a:p>
            <a:r>
              <a:rPr lang="zh-CN" altLang="en-US" sz="2400" b="1" dirty="0" smtClean="0"/>
              <a:t>会计科目与账户的关系</a:t>
            </a:r>
            <a:endParaRPr lang="zh-CN" altLang="en-US" sz="2400" b="1" dirty="0" smtClean="0"/>
          </a:p>
        </p:txBody>
      </p:sp>
      <p:sp>
        <p:nvSpPr>
          <p:cNvPr id="14339" name="内容占位符 14338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altLang="zh-CN" sz="2100" b="1" dirty="0" smtClean="0">
                <a:solidFill>
                  <a:srgbClr val="99336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 panose="05000000000000000000" pitchFamily="2" charset="2"/>
              </a:rPr>
              <a:t></a:t>
            </a:r>
            <a:r>
              <a:rPr lang="zh-CN" altLang="en-US" sz="2100" b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相互联系</a:t>
            </a:r>
            <a:endParaRPr lang="zh-CN" altLang="en-US" sz="2100" b="1" smtClean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zh-CN" altLang="en-US" sz="1750" dirty="0" smtClean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175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175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）账户根据会计科目设置，账户的名称就是会计科目</a:t>
            </a:r>
            <a:endParaRPr lang="en-US" altLang="zh-CN" sz="1750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zh-CN" altLang="en-US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）反映的经济内容相同 </a:t>
            </a:r>
            <a:endParaRPr lang="zh-CN" altLang="en-US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lnSpc>
                <a:spcPct val="115000"/>
              </a:lnSpc>
              <a:buFont typeface="Arial" panose="020B0604020202020204" pitchFamily="34" charset="0"/>
              <a:buNone/>
            </a:pPr>
            <a:endParaRPr lang="zh-CN" altLang="en-US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altLang="zh-CN" b="1" dirty="0" smtClean="0">
                <a:solidFill>
                  <a:srgbClr val="99336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Wingdings" panose="05000000000000000000" pitchFamily="2" charset="2"/>
              </a:rPr>
              <a:t> </a:t>
            </a:r>
            <a:r>
              <a:rPr lang="zh-CN" altLang="en-US" b="1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相互区别</a:t>
            </a:r>
            <a:endParaRPr lang="zh-CN" altLang="en-US" b="1" dirty="0" smtClean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zh-CN" altLang="en-US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</a:t>
            </a:r>
            <a:r>
              <a:rPr lang="en-US" altLang="zh-CN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</a:t>
            </a:r>
            <a:r>
              <a:rPr lang="zh-CN" altLang="en-US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）形式不同：账户具备</a:t>
            </a:r>
            <a:r>
              <a:rPr lang="zh-CN" altLang="en-US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一定的</a:t>
            </a:r>
            <a:r>
              <a:rPr lang="zh-CN" altLang="en-US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结构格式</a:t>
            </a:r>
            <a:endParaRPr lang="zh-CN" altLang="en-US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None/>
            </a:pPr>
            <a:r>
              <a:rPr lang="zh-CN" altLang="en-US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</a:t>
            </a:r>
            <a:r>
              <a:rPr lang="en-US" altLang="zh-CN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</a:t>
            </a:r>
            <a:r>
              <a:rPr lang="zh-CN" altLang="en-US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）作用不同：会计科目只表明某项经济内容，账户不仅表明相同的经济内容，还要反映经济内容的增减变动及结果</a:t>
            </a:r>
            <a:endParaRPr lang="zh-CN" altLang="en-US" dirty="0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lnSpc>
                <a:spcPct val="115000"/>
              </a:lnSpc>
              <a:buFont typeface="Arial" panose="020B0604020202020204" pitchFamily="34" charset="0"/>
              <a:buNone/>
            </a:pPr>
            <a:endParaRPr lang="zh-CN" altLang="en-US" dirty="0" smtClean="0">
              <a:solidFill>
                <a:schemeClr val="tx2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lnSpc>
                <a:spcPct val="115000"/>
              </a:lnSpc>
              <a:buFont typeface="Arial" panose="020B0604020202020204" pitchFamily="34" charset="0"/>
              <a:buNone/>
            </a:pPr>
            <a:endParaRPr lang="zh-CN" altLang="en-US" dirty="0" smtClean="0">
              <a:solidFill>
                <a:schemeClr val="tx2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914400" y="635000"/>
            <a:ext cx="7315200" cy="160718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en-US" altLang="zh-CN" sz="2600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黑体" panose="02010609060101010101" charset="-122"/>
              </a:rPr>
              <a:t>会计账户设置的依据是（    ）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828800" y="2089150"/>
            <a:ext cx="6400800" cy="4819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会计要素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828800" y="2732405"/>
            <a:ext cx="6400800" cy="4819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会计科目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1828800" y="3375025"/>
            <a:ext cx="6400800" cy="4819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会计对象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1828800" y="4018280"/>
            <a:ext cx="6400800" cy="4819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会计分录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椭圆 9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1178560" y="2137410"/>
            <a:ext cx="385445" cy="38608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椭圆 10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1178560" y="2780665"/>
            <a:ext cx="385445" cy="385445"/>
          </a:xfrm>
          <a:prstGeom prst="ellipse">
            <a:avLst/>
          </a:prstGeom>
          <a:solidFill>
            <a:srgbClr val="00FF00"/>
          </a:solidFill>
          <a:ln w="254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椭圆 11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1178560" y="3423285"/>
            <a:ext cx="385445" cy="38608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椭圆 12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1178560" y="4066540"/>
            <a:ext cx="385445" cy="385445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圆角矩形 13"/>
          <p:cNvSpPr/>
          <p:nvPr>
            <p:custDataLst>
              <p:tags r:id="rId10"/>
            </p:custDataLst>
          </p:nvPr>
        </p:nvSpPr>
        <p:spPr>
          <a:xfrm>
            <a:off x="6686550" y="4660900"/>
            <a:ext cx="1156970" cy="30861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提交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9" name="组合 18"/>
          <p:cNvGrpSpPr/>
          <p:nvPr>
            <p:custDataLst>
              <p:tags r:id="rId11"/>
            </p:custDataLst>
          </p:nvPr>
        </p:nvGrpSpPr>
        <p:grpSpPr>
          <a:xfrm>
            <a:off x="0" y="0"/>
            <a:ext cx="9144000" cy="635000"/>
            <a:chOff x="0" y="0"/>
            <a:chExt cx="14400" cy="1000"/>
          </a:xfrm>
        </p:grpSpPr>
        <p:sp>
          <p:nvSpPr>
            <p:cNvPr id="15" name="TitleBackground"/>
            <p:cNvSpPr/>
            <p:nvPr>
              <p:custDataLst>
                <p:tags r:id="rId12"/>
              </p:custDataLst>
            </p:nvPr>
          </p:nvSpPr>
          <p:spPr>
            <a:xfrm>
              <a:off x="0" y="0"/>
              <a:ext cx="14400" cy="1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ColorBlock"/>
            <p:cNvSpPr/>
            <p:nvPr>
              <p:custDataLst>
                <p:tags r:id="rId13"/>
              </p:custDataLst>
            </p:nvPr>
          </p:nvSpPr>
          <p:spPr>
            <a:xfrm>
              <a:off x="0" y="0"/>
              <a:ext cx="300" cy="1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TypeText"/>
            <p:cNvSpPr txBox="1"/>
            <p:nvPr>
              <p:custDataLst>
                <p:tags r:id="rId14"/>
              </p:custDataLst>
            </p:nvPr>
          </p:nvSpPr>
          <p:spPr>
            <a:xfrm>
              <a:off x="400" y="0"/>
              <a:ext cx="3000" cy="10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p>
              <a:pPr lvl="0" algn="l">
                <a:buNone/>
              </a:pPr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单选题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TipText"/>
            <p:cNvSpPr txBox="1"/>
            <p:nvPr>
              <p:custDataLst>
                <p:tags r:id="rId15"/>
              </p:custDataLst>
            </p:nvPr>
          </p:nvSpPr>
          <p:spPr>
            <a:xfrm>
              <a:off x="2248" y="172"/>
              <a:ext cx="3600" cy="8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p>
              <a:pPr lvl="0" algn="l">
                <a:buNone/>
              </a:pP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4" name="图片 3" descr="tmp30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7594600" y="63500"/>
            <a:ext cx="1422400" cy="508000"/>
          </a:xfrm>
          <a:prstGeom prst="rect">
            <a:avLst/>
          </a:prstGeom>
        </p:spPr>
      </p:pic>
    </p:spTree>
    <p:custDataLst>
      <p:tags r:id="rId18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914400" y="635000"/>
            <a:ext cx="7315200" cy="160718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黑体" panose="02010609060101010101" charset="-122"/>
              </a:rPr>
              <a:t>账户的基本结构是指（   ）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828800" y="2089150"/>
            <a:ext cx="6400800" cy="4819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黑体" panose="02010609060101010101" charset="-122"/>
              </a:rPr>
              <a:t>账户的具体格式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828800" y="2732405"/>
            <a:ext cx="6400800" cy="4819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黑体" panose="02010609060101010101" charset="-122"/>
              </a:rPr>
              <a:t>账户登记的日期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1828800" y="3375025"/>
            <a:ext cx="6400800" cy="4819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黑体" panose="02010609060101010101" charset="-122"/>
              </a:rPr>
              <a:t>账户登记的经济内容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1828800" y="4018280"/>
            <a:ext cx="6400800" cy="4819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黑体" panose="02010609060101010101" charset="-122"/>
              </a:rPr>
              <a:t>账户中登记增减金额的栏次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椭圆 9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1178560" y="2137410"/>
            <a:ext cx="385445" cy="38608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椭圆 10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1178560" y="2780665"/>
            <a:ext cx="385445" cy="385445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椭圆 11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1178560" y="3423285"/>
            <a:ext cx="385445" cy="38608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椭圆 12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1178560" y="4066540"/>
            <a:ext cx="385445" cy="385445"/>
          </a:xfrm>
          <a:prstGeom prst="ellipse">
            <a:avLst/>
          </a:prstGeom>
          <a:solidFill>
            <a:srgbClr val="00FF00"/>
          </a:solidFill>
          <a:ln w="254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圆角矩形 13"/>
          <p:cNvSpPr/>
          <p:nvPr>
            <p:custDataLst>
              <p:tags r:id="rId10"/>
            </p:custDataLst>
          </p:nvPr>
        </p:nvSpPr>
        <p:spPr>
          <a:xfrm>
            <a:off x="6686550" y="4660900"/>
            <a:ext cx="1156970" cy="30861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提交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9" name="组合 18"/>
          <p:cNvGrpSpPr/>
          <p:nvPr>
            <p:custDataLst>
              <p:tags r:id="rId11"/>
            </p:custDataLst>
          </p:nvPr>
        </p:nvGrpSpPr>
        <p:grpSpPr>
          <a:xfrm>
            <a:off x="0" y="0"/>
            <a:ext cx="9144000" cy="635000"/>
            <a:chOff x="0" y="0"/>
            <a:chExt cx="14400" cy="1000"/>
          </a:xfrm>
        </p:grpSpPr>
        <p:sp>
          <p:nvSpPr>
            <p:cNvPr id="15" name="TitleBackground"/>
            <p:cNvSpPr/>
            <p:nvPr>
              <p:custDataLst>
                <p:tags r:id="rId12"/>
              </p:custDataLst>
            </p:nvPr>
          </p:nvSpPr>
          <p:spPr>
            <a:xfrm>
              <a:off x="0" y="0"/>
              <a:ext cx="14400" cy="1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ColorBlock"/>
            <p:cNvSpPr/>
            <p:nvPr>
              <p:custDataLst>
                <p:tags r:id="rId13"/>
              </p:custDataLst>
            </p:nvPr>
          </p:nvSpPr>
          <p:spPr>
            <a:xfrm>
              <a:off x="0" y="0"/>
              <a:ext cx="300" cy="1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TypeText"/>
            <p:cNvSpPr txBox="1"/>
            <p:nvPr>
              <p:custDataLst>
                <p:tags r:id="rId14"/>
              </p:custDataLst>
            </p:nvPr>
          </p:nvSpPr>
          <p:spPr>
            <a:xfrm>
              <a:off x="400" y="0"/>
              <a:ext cx="3000" cy="10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p>
              <a:pPr lvl="0" algn="l">
                <a:buNone/>
              </a:pPr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单选题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TipText"/>
            <p:cNvSpPr txBox="1"/>
            <p:nvPr>
              <p:custDataLst>
                <p:tags r:id="rId15"/>
              </p:custDataLst>
            </p:nvPr>
          </p:nvSpPr>
          <p:spPr>
            <a:xfrm>
              <a:off x="2248" y="172"/>
              <a:ext cx="3600" cy="8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p>
              <a:pPr lvl="0" algn="l">
                <a:buNone/>
              </a:pP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4" name="图片 3" descr="tmp30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7594600" y="63500"/>
            <a:ext cx="1422400" cy="508000"/>
          </a:xfrm>
          <a:prstGeom prst="rect">
            <a:avLst/>
          </a:prstGeom>
        </p:spPr>
      </p:pic>
    </p:spTree>
    <p:custDataLst>
      <p:tags r:id="rId18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914400" y="635000"/>
            <a:ext cx="7315200" cy="160718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会计账户与会计科目之间的区别在于（   ）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828800" y="2089150"/>
            <a:ext cx="6400800" cy="4819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记录资产和权益增减变动情况不同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828800" y="2732405"/>
            <a:ext cx="6400800" cy="4819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记录资产和负债的结果不同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1828800" y="3375025"/>
            <a:ext cx="6400800" cy="4819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反映的经济内容不同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828800" y="4018280"/>
            <a:ext cx="6400800" cy="4819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账户有结构而科目无结构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1178560" y="2137410"/>
            <a:ext cx="385445" cy="38608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椭圆 8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1178560" y="2780665"/>
            <a:ext cx="385445" cy="385445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椭圆 9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1178560" y="3423285"/>
            <a:ext cx="385445" cy="38608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椭圆 10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1178560" y="4066540"/>
            <a:ext cx="385445" cy="385445"/>
          </a:xfrm>
          <a:prstGeom prst="ellipse">
            <a:avLst/>
          </a:prstGeom>
          <a:solidFill>
            <a:srgbClr val="00FF00"/>
          </a:solidFill>
          <a:ln w="254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圆角矩形 11"/>
          <p:cNvSpPr/>
          <p:nvPr>
            <p:custDataLst>
              <p:tags r:id="rId10"/>
            </p:custDataLst>
          </p:nvPr>
        </p:nvSpPr>
        <p:spPr>
          <a:xfrm>
            <a:off x="6686550" y="4660900"/>
            <a:ext cx="1156970" cy="30861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提交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7" name="组合 16"/>
          <p:cNvGrpSpPr/>
          <p:nvPr>
            <p:custDataLst>
              <p:tags r:id="rId11"/>
            </p:custDataLst>
          </p:nvPr>
        </p:nvGrpSpPr>
        <p:grpSpPr>
          <a:xfrm>
            <a:off x="0" y="0"/>
            <a:ext cx="9144000" cy="635000"/>
            <a:chOff x="0" y="0"/>
            <a:chExt cx="14400" cy="1000"/>
          </a:xfrm>
        </p:grpSpPr>
        <p:sp>
          <p:nvSpPr>
            <p:cNvPr id="13" name="TitleBackground"/>
            <p:cNvSpPr/>
            <p:nvPr>
              <p:custDataLst>
                <p:tags r:id="rId12"/>
              </p:custDataLst>
            </p:nvPr>
          </p:nvSpPr>
          <p:spPr>
            <a:xfrm>
              <a:off x="0" y="0"/>
              <a:ext cx="14400" cy="1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ColorBlock"/>
            <p:cNvSpPr/>
            <p:nvPr>
              <p:custDataLst>
                <p:tags r:id="rId13"/>
              </p:custDataLst>
            </p:nvPr>
          </p:nvSpPr>
          <p:spPr>
            <a:xfrm>
              <a:off x="0" y="0"/>
              <a:ext cx="300" cy="1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TypeText"/>
            <p:cNvSpPr txBox="1"/>
            <p:nvPr>
              <p:custDataLst>
                <p:tags r:id="rId14"/>
              </p:custDataLst>
            </p:nvPr>
          </p:nvSpPr>
          <p:spPr>
            <a:xfrm>
              <a:off x="400" y="0"/>
              <a:ext cx="3000" cy="10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p>
              <a:pPr lvl="0" algn="l">
                <a:buNone/>
              </a:pPr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单选题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TipText"/>
            <p:cNvSpPr txBox="1"/>
            <p:nvPr>
              <p:custDataLst>
                <p:tags r:id="rId15"/>
              </p:custDataLst>
            </p:nvPr>
          </p:nvSpPr>
          <p:spPr>
            <a:xfrm>
              <a:off x="2248" y="172"/>
              <a:ext cx="3600" cy="8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p>
              <a:pPr lvl="0" algn="l">
                <a:buNone/>
              </a:pP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2" name="图片 1" descr="tmp30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7594600" y="63500"/>
            <a:ext cx="1422400" cy="508000"/>
          </a:xfrm>
          <a:prstGeom prst="rect">
            <a:avLst/>
          </a:prstGeom>
        </p:spPr>
      </p:pic>
    </p:spTree>
    <p:custDataLst>
      <p:tags r:id="rId18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 smtClean="0">
                <a:latin typeface="+mj-lt"/>
                <a:ea typeface="+mj-ea"/>
              </a:rPr>
              <a:t>本章内容</a:t>
            </a:r>
            <a:endParaRPr lang="zh-CN" altLang="en-US" dirty="0" smtClean="0">
              <a:latin typeface="+mj-lt"/>
              <a:ea typeface="+mj-ea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628650" y="1031389"/>
            <a:ext cx="7886700" cy="3394891"/>
          </a:xfrm>
        </p:spPr>
        <p:txBody>
          <a:bodyPr>
            <a:normAutofit/>
          </a:bodyPr>
          <a:lstStyle/>
          <a:p>
            <a:pPr marL="274320" indent="-274320" latinLnBrk="0">
              <a:lnSpc>
                <a:spcPct val="200000"/>
              </a:lnSpc>
              <a:buClr>
                <a:schemeClr val="accent1"/>
              </a:buClr>
              <a:buSzTx/>
              <a:buFont typeface="Wingdings" panose="05000000000000000000"/>
              <a:buChar char=""/>
            </a:pPr>
            <a:r>
              <a:rPr lang="zh-CN" altLang="en-US" dirty="0" smtClean="0">
                <a:latin typeface="+mn-lt"/>
                <a:ea typeface="+mn-ea"/>
              </a:rPr>
              <a:t>一、会计计量与会计核算制度</a:t>
            </a:r>
            <a:endParaRPr lang="zh-CN" altLang="en-US" dirty="0" smtClean="0">
              <a:latin typeface="+mn-lt"/>
              <a:ea typeface="+mn-ea"/>
            </a:endParaRPr>
          </a:p>
          <a:p>
            <a:pPr marL="274320" indent="-274320" latinLnBrk="0">
              <a:lnSpc>
                <a:spcPct val="200000"/>
              </a:lnSpc>
              <a:buClr>
                <a:schemeClr val="accent1"/>
              </a:buClr>
              <a:buSzTx/>
              <a:buFont typeface="Wingdings" panose="05000000000000000000"/>
              <a:buChar char=""/>
            </a:pPr>
            <a:r>
              <a:rPr lang="zh-CN" altLang="en-US" dirty="0" smtClean="0">
                <a:latin typeface="+mn-lt"/>
                <a:ea typeface="+mn-ea"/>
              </a:rPr>
              <a:t>二、</a:t>
            </a:r>
            <a:r>
              <a:rPr lang="zh-CN" altLang="en-US" dirty="0" smtClean="0">
                <a:solidFill>
                  <a:srgbClr val="FF0000"/>
                </a:solidFill>
                <a:latin typeface="+mn-lt"/>
                <a:ea typeface="+mn-ea"/>
              </a:rPr>
              <a:t>会计要素</a:t>
            </a:r>
            <a:endParaRPr lang="zh-CN" altLang="en-US" dirty="0" smtClean="0">
              <a:solidFill>
                <a:srgbClr val="FF0000"/>
              </a:solidFill>
              <a:latin typeface="+mn-lt"/>
              <a:ea typeface="+mn-ea"/>
            </a:endParaRPr>
          </a:p>
          <a:p>
            <a:pPr marL="274320" indent="-274320" latinLnBrk="0">
              <a:lnSpc>
                <a:spcPct val="200000"/>
              </a:lnSpc>
              <a:buClr>
                <a:schemeClr val="accent1"/>
              </a:buClr>
              <a:buSzTx/>
              <a:buFont typeface="Wingdings" panose="05000000000000000000"/>
              <a:buChar char=""/>
            </a:pPr>
            <a:r>
              <a:rPr lang="zh-CN" altLang="en-US" dirty="0" smtClean="0">
                <a:latin typeface="+mn-lt"/>
                <a:ea typeface="+mn-ea"/>
              </a:rPr>
              <a:t>三、</a:t>
            </a:r>
            <a:r>
              <a:rPr lang="zh-CN" altLang="en-US" dirty="0" smtClean="0">
                <a:solidFill>
                  <a:srgbClr val="FF0000"/>
                </a:solidFill>
                <a:latin typeface="+mn-lt"/>
                <a:ea typeface="+mn-ea"/>
              </a:rPr>
              <a:t>会计等式</a:t>
            </a:r>
            <a:endParaRPr lang="zh-CN" altLang="en-US" dirty="0" smtClean="0">
              <a:solidFill>
                <a:srgbClr val="FF0000"/>
              </a:solidFill>
              <a:latin typeface="+mn-lt"/>
              <a:ea typeface="+mn-ea"/>
            </a:endParaRPr>
          </a:p>
          <a:p>
            <a:pPr marL="274320" indent="-274320" latinLnBrk="0">
              <a:lnSpc>
                <a:spcPct val="200000"/>
              </a:lnSpc>
              <a:buClr>
                <a:schemeClr val="accent1"/>
              </a:buClr>
              <a:buSzTx/>
              <a:buFont typeface="Wingdings" panose="05000000000000000000"/>
              <a:buChar char=""/>
            </a:pPr>
            <a:r>
              <a:rPr lang="zh-CN" altLang="en-US" dirty="0" smtClean="0">
                <a:latin typeface="+mn-lt"/>
                <a:ea typeface="+mn-ea"/>
              </a:rPr>
              <a:t>四、</a:t>
            </a:r>
            <a:r>
              <a:rPr lang="zh-CN" altLang="en-US" dirty="0" smtClean="0">
                <a:solidFill>
                  <a:srgbClr val="FF0000"/>
                </a:solidFill>
                <a:latin typeface="+mn-lt"/>
                <a:ea typeface="+mn-ea"/>
              </a:rPr>
              <a:t>会计科目</a:t>
            </a:r>
            <a:r>
              <a:rPr lang="zh-CN" altLang="en-US" dirty="0" smtClean="0">
                <a:latin typeface="+mn-lt"/>
                <a:ea typeface="+mn-ea"/>
              </a:rPr>
              <a:t>与会计账户</a:t>
            </a:r>
            <a:endParaRPr lang="zh-CN" altLang="en-US" dirty="0" smtClean="0">
              <a:latin typeface="+mn-lt"/>
              <a:ea typeface="+mn-ea"/>
            </a:endParaRPr>
          </a:p>
          <a:p>
            <a:pPr marL="274320" indent="-274320" latinLnBrk="0">
              <a:lnSpc>
                <a:spcPct val="200000"/>
              </a:lnSpc>
              <a:buClr>
                <a:schemeClr val="accent1"/>
              </a:buClr>
              <a:buSzTx/>
              <a:buFont typeface="Wingdings" panose="05000000000000000000"/>
              <a:buChar char=""/>
            </a:pPr>
            <a:r>
              <a:rPr lang="zh-CN" altLang="en-US" dirty="0" smtClean="0">
                <a:latin typeface="+mn-lt"/>
                <a:ea typeface="+mn-ea"/>
              </a:rPr>
              <a:t>五、</a:t>
            </a:r>
            <a:r>
              <a:rPr lang="zh-CN" altLang="en-US" dirty="0" smtClean="0">
                <a:solidFill>
                  <a:srgbClr val="FF0000"/>
                </a:solidFill>
                <a:latin typeface="+mn-lt"/>
                <a:ea typeface="+mn-ea"/>
              </a:rPr>
              <a:t>复式记账</a:t>
            </a:r>
            <a:endParaRPr lang="zh-CN" altLang="en-US" b="1" dirty="0" smtClean="0">
              <a:latin typeface="+mn-lt"/>
              <a:ea typeface="+mn-ea"/>
            </a:endParaRPr>
          </a:p>
        </p:txBody>
      </p:sp>
      <p:sp>
        <p:nvSpPr>
          <p:cNvPr id="8" name="五角星 7"/>
          <p:cNvSpPr/>
          <p:nvPr/>
        </p:nvSpPr>
        <p:spPr>
          <a:xfrm>
            <a:off x="2626360" y="1863090"/>
            <a:ext cx="203200" cy="19240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五角星 8"/>
          <p:cNvSpPr/>
          <p:nvPr/>
        </p:nvSpPr>
        <p:spPr>
          <a:xfrm>
            <a:off x="2626360" y="2350770"/>
            <a:ext cx="203200" cy="19240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五角星 9"/>
          <p:cNvSpPr/>
          <p:nvPr/>
        </p:nvSpPr>
        <p:spPr>
          <a:xfrm>
            <a:off x="2626360" y="3521710"/>
            <a:ext cx="203200" cy="19240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5157470" y="831215"/>
            <a:ext cx="3305810" cy="348107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lnSpc>
                <a:spcPct val="150000"/>
              </a:lnSpc>
            </a:pPr>
            <a:r>
              <a:rPr lang="en-US" altLang="zh-CN" sz="1400" dirty="0" smtClean="0">
                <a:sym typeface="+mn-ea"/>
              </a:rPr>
              <a:t>1.</a:t>
            </a:r>
            <a:r>
              <a:rPr lang="zh-CN" altLang="en-US" sz="1400" dirty="0" smtClean="0">
                <a:sym typeface="+mn-ea"/>
              </a:rPr>
              <a:t>能够根据案例或习题分析会计计量属性</a:t>
            </a:r>
            <a:endParaRPr lang="zh-CN" altLang="en-US" sz="1400" dirty="0" smtClean="0"/>
          </a:p>
          <a:p>
            <a:pPr fontAlgn="auto">
              <a:lnSpc>
                <a:spcPct val="150000"/>
              </a:lnSpc>
            </a:pPr>
            <a:r>
              <a:rPr lang="en-US" altLang="zh-CN" sz="1400" dirty="0" smtClean="0">
                <a:sym typeface="+mn-ea"/>
              </a:rPr>
              <a:t>2.</a:t>
            </a:r>
            <a:r>
              <a:rPr lang="zh-CN" altLang="en-US" sz="1400" dirty="0" smtClean="0">
                <a:sym typeface="+mn-ea"/>
              </a:rPr>
              <a:t>能够</a:t>
            </a:r>
            <a:r>
              <a:rPr lang="zh-CN" altLang="en-US" sz="1400" dirty="0" smtClean="0">
                <a:sym typeface="+mn-ea"/>
              </a:rPr>
              <a:t>根据案例，</a:t>
            </a:r>
            <a:r>
              <a:rPr lang="zh-CN" altLang="en-US" sz="1400" dirty="0" smtClean="0">
                <a:sym typeface="+mn-ea"/>
              </a:rPr>
              <a:t>使用收付实现制和权责发生制分别</a:t>
            </a:r>
            <a:r>
              <a:rPr lang="zh-CN" altLang="en-US" sz="1400" dirty="0" smtClean="0">
                <a:sym typeface="+mn-ea"/>
              </a:rPr>
              <a:t>进行收入支出的确认</a:t>
            </a:r>
            <a:endParaRPr lang="zh-CN" altLang="en-US" sz="1400" dirty="0" smtClean="0"/>
          </a:p>
          <a:p>
            <a:pPr fontAlgn="auto">
              <a:lnSpc>
                <a:spcPct val="150000"/>
              </a:lnSpc>
            </a:pPr>
            <a:r>
              <a:rPr lang="en-US" altLang="zh-CN" sz="1400" dirty="0" smtClean="0">
                <a:sym typeface="+mn-ea"/>
              </a:rPr>
              <a:t>3.</a:t>
            </a:r>
            <a:r>
              <a:rPr lang="zh-CN" altLang="en-US" sz="1400" dirty="0" smtClean="0">
                <a:sym typeface="+mn-ea"/>
              </a:rPr>
              <a:t>熟记会计要素与会计等式</a:t>
            </a:r>
            <a:endParaRPr lang="zh-CN" altLang="en-US" sz="1400" dirty="0" smtClean="0"/>
          </a:p>
          <a:p>
            <a:pPr fontAlgn="auto">
              <a:lnSpc>
                <a:spcPct val="150000"/>
              </a:lnSpc>
            </a:pPr>
            <a:r>
              <a:rPr lang="en-US" altLang="zh-CN" sz="1400" dirty="0" smtClean="0">
                <a:sym typeface="+mn-ea"/>
              </a:rPr>
              <a:t>4.</a:t>
            </a:r>
            <a:r>
              <a:rPr lang="zh-CN" altLang="en-US" sz="1400" dirty="0" smtClean="0">
                <a:sym typeface="+mn-ea"/>
              </a:rPr>
              <a:t>能够复述出常用会计科目，并确认分别属于哪种会计要素</a:t>
            </a:r>
            <a:endParaRPr lang="zh-CN" altLang="en-US" sz="1400" dirty="0" smtClean="0"/>
          </a:p>
          <a:p>
            <a:pPr fontAlgn="auto">
              <a:lnSpc>
                <a:spcPct val="150000"/>
              </a:lnSpc>
            </a:pPr>
            <a:r>
              <a:rPr lang="en-US" altLang="zh-CN" sz="1400" dirty="0" smtClean="0">
                <a:sym typeface="+mn-ea"/>
              </a:rPr>
              <a:t>5.</a:t>
            </a:r>
            <a:r>
              <a:rPr lang="zh-CN" altLang="en-US" sz="1400" dirty="0" smtClean="0">
                <a:sym typeface="+mn-ea"/>
              </a:rPr>
              <a:t>能够理解复式记账法的记账原理，并分析各类会计账户的结构</a:t>
            </a:r>
            <a:endParaRPr lang="zh-CN" altLang="en-US" sz="1400" dirty="0" smtClean="0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标题 9217"/>
          <p:cNvSpPr>
            <a:spLocks noGrp="1" noChangeArrowheads="1"/>
          </p:cNvSpPr>
          <p:nvPr>
            <p:ph type="title"/>
          </p:nvPr>
        </p:nvSpPr>
        <p:spPr>
          <a:xfrm>
            <a:off x="1727835" y="168275"/>
            <a:ext cx="6130290" cy="676910"/>
          </a:xfrm>
        </p:spPr>
        <p:txBody>
          <a:bodyPr anchor="b"/>
          <a:lstStyle/>
          <a:p>
            <a:r>
              <a:rPr lang="zh-CN" altLang="en-US" sz="3000" b="1" dirty="0" smtClean="0">
                <a:solidFill>
                  <a:srgbClr val="660066"/>
                </a:solidFill>
                <a:latin typeface="宋体" panose="02010600030101010101" pitchFamily="2" charset="-122"/>
              </a:rPr>
              <a:t>第四节 会计科目与账户</a:t>
            </a:r>
            <a:endParaRPr lang="zh-CN" altLang="en-US" sz="3000" b="1" dirty="0" smtClean="0">
              <a:solidFill>
                <a:srgbClr val="660066"/>
              </a:solidFill>
              <a:latin typeface="宋体" panose="02010600030101010101" pitchFamily="2" charset="-122"/>
            </a:endParaRPr>
          </a:p>
        </p:txBody>
      </p:sp>
      <p:sp>
        <p:nvSpPr>
          <p:cNvPr id="9219" name="内容占位符 9218"/>
          <p:cNvSpPr>
            <a:spLocks noGrp="1" noChangeArrowheads="1"/>
          </p:cNvSpPr>
          <p:nvPr>
            <p:ph idx="1"/>
          </p:nvPr>
        </p:nvSpPr>
        <p:spPr>
          <a:xfrm>
            <a:off x="539750" y="1539240"/>
            <a:ext cx="7444740" cy="2872105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zh-CN" sz="1500" b="1" smtClean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en-US" altLang="zh-CN" b="1" smtClean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b="1" smtClean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对会计对象的具体内容即</a:t>
            </a:r>
            <a:r>
              <a:rPr lang="zh-CN" altLang="en-US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会计要素的具体内容进行分类核算</a:t>
            </a:r>
            <a:r>
              <a:rPr lang="zh-CN" altLang="en-US" b="1" smtClean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而确定的项目，并</a:t>
            </a:r>
            <a:r>
              <a:rPr lang="zh-CN" altLang="en-US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以此为依据设置账户。 </a:t>
            </a:r>
            <a:endParaRPr lang="zh-CN" altLang="en-US" b="1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zh-CN" altLang="en-US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lang="zh-CN" altLang="en-US" b="1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zh-CN" altLang="en-US" b="1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zh-CN" altLang="en-US" b="1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zh-CN" altLang="en-US" sz="1500" b="1" smtClean="0">
              <a:solidFill>
                <a:schemeClr val="tx2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1507" name="矩形 9250"/>
          <p:cNvSpPr>
            <a:spLocks noChangeArrowheads="1"/>
          </p:cNvSpPr>
          <p:nvPr/>
        </p:nvSpPr>
        <p:spPr bwMode="auto">
          <a:xfrm>
            <a:off x="619125" y="1042353"/>
            <a:ext cx="27432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rgbClr val="99CC00"/>
              </a:buClr>
              <a:buSzPct val="60000"/>
              <a:buFont typeface="Wingdings" panose="05000000000000000000" pitchFamily="2" charset="2"/>
              <a:buNone/>
            </a:pPr>
            <a:r>
              <a:rPr lang="zh-CN" altLang="en-US" sz="2400" b="1" smtClean="0">
                <a:solidFill>
                  <a:srgbClr val="000000"/>
                </a:solidFill>
                <a:latin typeface="Tahoma" panose="020B0604030504040204" pitchFamily="2" charset="0"/>
                <a:ea typeface="宋体" panose="02010600030101010101" pitchFamily="2" charset="-122"/>
              </a:rPr>
              <a:t>一、会计科目</a:t>
            </a:r>
            <a:endParaRPr lang="zh-CN" altLang="en-US" sz="2400" b="1" smtClean="0">
              <a:solidFill>
                <a:srgbClr val="000000"/>
              </a:solidFill>
              <a:latin typeface="Tahoma" panose="020B0604030504040204" pitchFamily="2" charset="0"/>
              <a:ea typeface="宋体" panose="02010600030101010101" pitchFamily="2" charset="-122"/>
            </a:endParaRPr>
          </a:p>
        </p:txBody>
      </p:sp>
      <p:pic>
        <p:nvPicPr>
          <p:cNvPr id="4" name="图片 3" descr="未命名文件(4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5710" y="2897505"/>
            <a:ext cx="6672580" cy="14712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标题 9217"/>
          <p:cNvSpPr>
            <a:spLocks noGrp="1" noChangeArrowheads="1"/>
          </p:cNvSpPr>
          <p:nvPr>
            <p:ph type="title"/>
          </p:nvPr>
        </p:nvSpPr>
        <p:spPr>
          <a:xfrm>
            <a:off x="1727835" y="168275"/>
            <a:ext cx="6130290" cy="676910"/>
          </a:xfrm>
        </p:spPr>
        <p:txBody>
          <a:bodyPr anchor="b"/>
          <a:lstStyle/>
          <a:p>
            <a:r>
              <a:rPr lang="zh-CN" altLang="en-US" sz="3000" b="1" dirty="0" smtClean="0">
                <a:solidFill>
                  <a:srgbClr val="660066"/>
                </a:solidFill>
                <a:latin typeface="宋体" panose="02010600030101010101" pitchFamily="2" charset="-122"/>
              </a:rPr>
              <a:t>第四节 会计科目与账户</a:t>
            </a:r>
            <a:endParaRPr lang="zh-CN" altLang="en-US" sz="3000" b="1" dirty="0" smtClean="0">
              <a:solidFill>
                <a:srgbClr val="660066"/>
              </a:solidFill>
              <a:latin typeface="宋体" panose="02010600030101010101" pitchFamily="2" charset="-122"/>
            </a:endParaRPr>
          </a:p>
        </p:txBody>
      </p:sp>
      <p:sp>
        <p:nvSpPr>
          <p:cNvPr id="9219" name="内容占位符 9218"/>
          <p:cNvSpPr>
            <a:spLocks noGrp="1" noChangeArrowheads="1"/>
          </p:cNvSpPr>
          <p:nvPr>
            <p:ph idx="1"/>
          </p:nvPr>
        </p:nvSpPr>
        <p:spPr>
          <a:xfrm>
            <a:off x="550545" y="1598295"/>
            <a:ext cx="7444740" cy="2872105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zh-CN" sz="1500" b="1" smtClean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en-US" altLang="zh-CN" b="1" smtClean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b="1" smtClean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对会计对象的具体内容即</a:t>
            </a:r>
            <a:r>
              <a:rPr lang="zh-CN" altLang="en-US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会计要素的具体内容进行分类核算</a:t>
            </a:r>
            <a:r>
              <a:rPr lang="zh-CN" altLang="en-US" b="1" smtClean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而确定的项目，并</a:t>
            </a:r>
            <a:r>
              <a:rPr lang="zh-CN" altLang="en-US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以此为依据设置账户。 </a:t>
            </a:r>
            <a:endParaRPr lang="zh-CN" altLang="en-US" b="1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zh-CN" altLang="en-US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lang="zh-CN" altLang="en-US" b="1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zh-CN" altLang="en-US" b="1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zh-CN" altLang="en-US" sz="160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设置原则：</a:t>
            </a:r>
            <a:endParaRPr lang="zh-CN" altLang="en-US" sz="160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zh-CN" sz="160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160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结合会计对象的特点，全面反映会计对象的内容</a:t>
            </a:r>
            <a:endParaRPr lang="zh-CN" altLang="en-US" sz="160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zh-CN" sz="160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160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既要满足对外报告的要求，又要满足内部经营管理的需要</a:t>
            </a:r>
            <a:endParaRPr lang="zh-CN" altLang="en-US" sz="160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zh-CN" sz="160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</a:t>
            </a:r>
            <a:r>
              <a:rPr lang="zh-CN" altLang="en-US" sz="160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既要适应经济业务发展的需要，又要保持相对稳定</a:t>
            </a:r>
            <a:endParaRPr lang="zh-CN" altLang="en-US" sz="160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zh-CN" sz="160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4.</a:t>
            </a:r>
            <a:r>
              <a:rPr lang="zh-CN" altLang="en-US" sz="160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统一性与灵活性相统一</a:t>
            </a:r>
            <a:endParaRPr lang="zh-CN" altLang="en-US" sz="160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zh-CN" altLang="en-US" b="1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zh-CN" altLang="en-US" sz="1500" b="1" smtClean="0">
              <a:solidFill>
                <a:schemeClr val="tx2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1507" name="矩形 9250"/>
          <p:cNvSpPr>
            <a:spLocks noChangeArrowheads="1"/>
          </p:cNvSpPr>
          <p:nvPr/>
        </p:nvSpPr>
        <p:spPr bwMode="auto">
          <a:xfrm>
            <a:off x="619125" y="1042353"/>
            <a:ext cx="27432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>
                <a:srgbClr val="99CC00"/>
              </a:buClr>
              <a:buSzPct val="60000"/>
              <a:buFont typeface="Wingdings" panose="05000000000000000000" pitchFamily="2" charset="2"/>
              <a:buNone/>
            </a:pPr>
            <a:r>
              <a:rPr lang="zh-CN" altLang="en-US" sz="2400" b="1" smtClean="0">
                <a:solidFill>
                  <a:srgbClr val="000000"/>
                </a:solidFill>
                <a:latin typeface="Tahoma" panose="020B0604030504040204" pitchFamily="2" charset="0"/>
                <a:ea typeface="宋体" panose="02010600030101010101" pitchFamily="2" charset="-122"/>
              </a:rPr>
              <a:t>一、会计科目</a:t>
            </a:r>
            <a:endParaRPr lang="zh-CN" altLang="en-US" sz="2400" b="1" smtClean="0">
              <a:solidFill>
                <a:srgbClr val="000000"/>
              </a:solidFill>
              <a:latin typeface="Tahoma" panose="020B0604030504040204" pitchFamily="2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1"/>
          <p:cNvSpPr/>
          <p:nvPr/>
        </p:nvSpPr>
        <p:spPr>
          <a:xfrm>
            <a:off x="2897505" y="1208405"/>
            <a:ext cx="2137410" cy="5911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000000"/>
                </a:solidFill>
                <a:sym typeface="+mn-ea"/>
              </a:rPr>
              <a:t>会计要素</a:t>
            </a:r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4" name="圆角矩形 2"/>
          <p:cNvSpPr/>
          <p:nvPr/>
        </p:nvSpPr>
        <p:spPr>
          <a:xfrm>
            <a:off x="1240155" y="1894205"/>
            <a:ext cx="766445" cy="4730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000000"/>
                </a:solidFill>
                <a:sym typeface="+mn-ea"/>
              </a:rPr>
              <a:t>资产</a:t>
            </a:r>
            <a:endParaRPr lang="zh-CN" altLang="en-US" sz="1600" noProof="1">
              <a:solidFill>
                <a:srgbClr val="000000"/>
              </a:solidFill>
            </a:endParaRPr>
          </a:p>
        </p:txBody>
      </p:sp>
      <p:sp>
        <p:nvSpPr>
          <p:cNvPr id="5" name="圆角矩形 3"/>
          <p:cNvSpPr/>
          <p:nvPr/>
        </p:nvSpPr>
        <p:spPr>
          <a:xfrm>
            <a:off x="2040255" y="1894205"/>
            <a:ext cx="766445" cy="4730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000000"/>
                </a:solidFill>
                <a:sym typeface="+mn-ea"/>
              </a:rPr>
              <a:t>负债</a:t>
            </a:r>
            <a:endParaRPr lang="zh-CN" altLang="en-US" sz="1600" noProof="1">
              <a:solidFill>
                <a:srgbClr val="000000"/>
              </a:solidFill>
            </a:endParaRPr>
          </a:p>
        </p:txBody>
      </p:sp>
      <p:sp>
        <p:nvSpPr>
          <p:cNvPr id="6" name="圆角矩形 4"/>
          <p:cNvSpPr/>
          <p:nvPr/>
        </p:nvSpPr>
        <p:spPr>
          <a:xfrm>
            <a:off x="3983355" y="1894205"/>
            <a:ext cx="766445" cy="4730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500">
                <a:solidFill>
                  <a:srgbClr val="000000"/>
                </a:solidFill>
                <a:sym typeface="+mn-ea"/>
              </a:rPr>
              <a:t>收入</a:t>
            </a:r>
            <a:endParaRPr lang="zh-CN" altLang="en-US" sz="1500" noProof="1">
              <a:solidFill>
                <a:srgbClr val="000000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954655" y="1894205"/>
            <a:ext cx="823595" cy="4730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000000"/>
                </a:solidFill>
                <a:sym typeface="+mn-ea"/>
              </a:rPr>
              <a:t>所有者权益</a:t>
            </a:r>
            <a:endParaRPr lang="zh-CN" altLang="en-US" sz="1200" noProof="1">
              <a:solidFill>
                <a:srgbClr val="000000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4954905" y="1894205"/>
            <a:ext cx="766445" cy="4730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500">
                <a:solidFill>
                  <a:srgbClr val="000000"/>
                </a:solidFill>
                <a:sym typeface="+mn-ea"/>
              </a:rPr>
              <a:t>费用</a:t>
            </a:r>
            <a:endParaRPr lang="zh-CN" altLang="en-US" sz="1500" noProof="1">
              <a:solidFill>
                <a:srgbClr val="000000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5954395" y="1894205"/>
            <a:ext cx="766445" cy="4730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500">
                <a:solidFill>
                  <a:srgbClr val="000000"/>
                </a:solidFill>
                <a:sym typeface="+mn-ea"/>
              </a:rPr>
              <a:t>利润</a:t>
            </a:r>
            <a:endParaRPr lang="zh-CN" altLang="en-US" sz="1500" noProof="1">
              <a:solidFill>
                <a:srgbClr val="000000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183005" y="2580005"/>
            <a:ext cx="822325" cy="887095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000000"/>
                </a:solidFill>
                <a:sym typeface="+mn-ea"/>
              </a:rPr>
              <a:t>库存现金</a:t>
            </a:r>
            <a:endParaRPr lang="zh-CN" altLang="en-US" sz="900" noProof="1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000000"/>
                </a:solidFill>
                <a:sym typeface="+mn-ea"/>
              </a:rPr>
              <a:t>原材料</a:t>
            </a:r>
            <a:endParaRPr lang="zh-CN" altLang="en-US" sz="900" noProof="1">
              <a:solidFill>
                <a:srgbClr val="000000"/>
              </a:solidFill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2040255" y="2580005"/>
            <a:ext cx="822325" cy="887095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000000"/>
                </a:solidFill>
                <a:sym typeface="+mn-ea"/>
              </a:rPr>
              <a:t>应付账款</a:t>
            </a:r>
            <a:endParaRPr lang="zh-CN" altLang="en-US" sz="900" noProof="1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000000"/>
                </a:solidFill>
                <a:sym typeface="+mn-ea"/>
              </a:rPr>
              <a:t>应交税费</a:t>
            </a:r>
            <a:endParaRPr lang="zh-CN" altLang="en-US" sz="900" noProof="1">
              <a:solidFill>
                <a:srgbClr val="000000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2954655" y="2580005"/>
            <a:ext cx="822325" cy="887095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000000"/>
                </a:solidFill>
                <a:sym typeface="+mn-ea"/>
              </a:rPr>
              <a:t>实收资本资本公积</a:t>
            </a:r>
            <a:endParaRPr lang="zh-CN" altLang="en-US" sz="900" noProof="1">
              <a:solidFill>
                <a:srgbClr val="000000"/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3926205" y="2580005"/>
            <a:ext cx="823595" cy="887095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000000"/>
                </a:solidFill>
                <a:sym typeface="+mn-ea"/>
              </a:rPr>
              <a:t>主营业务收入</a:t>
            </a:r>
            <a:endParaRPr lang="zh-CN" altLang="en-US" sz="900" noProof="1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000000"/>
                </a:solidFill>
                <a:sym typeface="+mn-ea"/>
              </a:rPr>
              <a:t>其他业务收入</a:t>
            </a:r>
            <a:endParaRPr lang="zh-CN" altLang="en-US" sz="900" noProof="1">
              <a:solidFill>
                <a:srgbClr val="000000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4954905" y="2580005"/>
            <a:ext cx="823595" cy="887095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000000"/>
                </a:solidFill>
                <a:sym typeface="+mn-ea"/>
              </a:rPr>
              <a:t>销售费用</a:t>
            </a:r>
            <a:endParaRPr lang="zh-CN" altLang="en-US" sz="900" noProof="1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000000"/>
                </a:solidFill>
                <a:sym typeface="+mn-ea"/>
              </a:rPr>
              <a:t>管理费用</a:t>
            </a:r>
            <a:endParaRPr lang="zh-CN" altLang="en-US" sz="900" noProof="1">
              <a:solidFill>
                <a:srgbClr val="000000"/>
              </a:solidFill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5897245" y="2580005"/>
            <a:ext cx="823595" cy="887095"/>
          </a:xfrm>
          <a:prstGeom prst="round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000000"/>
                </a:solidFill>
                <a:sym typeface="+mn-ea"/>
              </a:rPr>
              <a:t>本年利润</a:t>
            </a:r>
            <a:endParaRPr lang="zh-CN" altLang="en-US" sz="900" noProof="1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000000"/>
                </a:solidFill>
                <a:sym typeface="+mn-ea"/>
              </a:rPr>
              <a:t>利润分配</a:t>
            </a:r>
            <a:endParaRPr lang="zh-CN" altLang="en-US" sz="900" noProof="1">
              <a:solidFill>
                <a:srgbClr val="000000"/>
              </a:solidFill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6972300" y="1894205"/>
            <a:ext cx="766445" cy="47307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500">
                <a:solidFill>
                  <a:srgbClr val="000000"/>
                </a:solidFill>
                <a:sym typeface="+mn-ea"/>
              </a:rPr>
              <a:t>成本</a:t>
            </a:r>
            <a:endParaRPr lang="zh-CN" altLang="en-US" sz="1500" noProof="1">
              <a:solidFill>
                <a:srgbClr val="000000"/>
              </a:solidFill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7005320" y="2580005"/>
            <a:ext cx="823595" cy="88709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000000"/>
                </a:solidFill>
                <a:sym typeface="+mn-ea"/>
              </a:rPr>
              <a:t>制造费用</a:t>
            </a:r>
            <a:endParaRPr lang="zh-CN" altLang="en-US" sz="900" noProof="1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900">
                <a:solidFill>
                  <a:srgbClr val="000000"/>
                </a:solidFill>
                <a:sym typeface="+mn-ea"/>
              </a:rPr>
              <a:t>生产成本</a:t>
            </a:r>
            <a:endParaRPr lang="zh-CN" altLang="en-US" sz="900" noProof="1">
              <a:solidFill>
                <a:srgbClr val="000000"/>
              </a:solidFill>
            </a:endParaRPr>
          </a:p>
        </p:txBody>
      </p:sp>
      <p:sp>
        <p:nvSpPr>
          <p:cNvPr id="25601" name="标题 8193"/>
          <p:cNvSpPr>
            <a:spLocks noGrp="1" noChangeArrowheads="1"/>
          </p:cNvSpPr>
          <p:nvPr>
            <p:ph type="title" idx="4294967295"/>
          </p:nvPr>
        </p:nvSpPr>
        <p:spPr>
          <a:xfrm>
            <a:off x="1536700" y="157480"/>
            <a:ext cx="5845175" cy="639445"/>
          </a:xfrm>
        </p:spPr>
        <p:txBody>
          <a:bodyPr anchor="b"/>
          <a:p>
            <a:pPr algn="ctr"/>
            <a:r>
              <a:rPr lang="zh-CN" altLang="en-US" sz="2400" b="1" dirty="0" smtClean="0">
                <a:latin typeface="宋体" panose="02010600030101010101" pitchFamily="2" charset="-122"/>
              </a:rPr>
              <a:t>会计科目的分类</a:t>
            </a:r>
            <a:endParaRPr lang="zh-CN" altLang="en-US" sz="2400" b="1" dirty="0" smtClean="0">
              <a:latin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标题 8193"/>
          <p:cNvSpPr>
            <a:spLocks noGrp="1" noChangeArrowheads="1"/>
          </p:cNvSpPr>
          <p:nvPr>
            <p:ph type="title" idx="4294967295"/>
          </p:nvPr>
        </p:nvSpPr>
        <p:spPr>
          <a:xfrm>
            <a:off x="1820545" y="150495"/>
            <a:ext cx="5845175" cy="639445"/>
          </a:xfrm>
        </p:spPr>
        <p:txBody>
          <a:bodyPr anchor="b"/>
          <a:lstStyle/>
          <a:p>
            <a:pPr algn="ctr"/>
            <a:r>
              <a:rPr lang="zh-CN" altLang="en-US" sz="2400" b="1" dirty="0" smtClean="0">
                <a:latin typeface="宋体" panose="02010600030101010101" pitchFamily="2" charset="-122"/>
              </a:rPr>
              <a:t>会计科目的分类</a:t>
            </a:r>
            <a:endParaRPr lang="zh-CN" altLang="en-US" sz="2400" b="1" dirty="0" smtClean="0">
              <a:latin typeface="宋体" panose="02010600030101010101" pitchFamily="2" charset="-122"/>
            </a:endParaRPr>
          </a:p>
        </p:txBody>
      </p:sp>
      <p:sp>
        <p:nvSpPr>
          <p:cNvPr id="8195" name="矩形 8194"/>
          <p:cNvSpPr>
            <a:spLocks noChangeArrowheads="1"/>
          </p:cNvSpPr>
          <p:nvPr/>
        </p:nvSpPr>
        <p:spPr bwMode="auto">
          <a:xfrm>
            <a:off x="868680" y="1016635"/>
            <a:ext cx="32575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990033"/>
              </a:buClr>
              <a:buFont typeface="宋体" panose="02010600030101010101" pitchFamily="2" charset="-122"/>
              <a:buNone/>
            </a:pPr>
            <a:r>
              <a:rPr lang="en-US" altLang="zh-CN" sz="21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</a:t>
            </a:r>
            <a:endParaRPr lang="en-US" altLang="zh-CN" sz="2100" smtClean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990033"/>
              </a:buClr>
              <a:buFont typeface="Wingdings" panose="05000000000000000000" pitchFamily="2" charset="2"/>
              <a:buChar char="v"/>
            </a:pPr>
            <a:r>
              <a:rPr lang="zh-CN" altLang="en-US" sz="21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按提供信息的详细程度</a:t>
            </a:r>
            <a:endParaRPr lang="zh-CN" altLang="en-US" sz="2100" smtClean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Font typeface="宋体" panose="02010600030101010101" pitchFamily="2" charset="-122"/>
              <a:buChar char="☆"/>
            </a:pPr>
            <a:endParaRPr lang="zh-CN" altLang="en-US" sz="2100" smtClean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196" name="矩形 8195"/>
          <p:cNvSpPr>
            <a:spLocks noChangeArrowheads="1"/>
          </p:cNvSpPr>
          <p:nvPr/>
        </p:nvSpPr>
        <p:spPr bwMode="auto">
          <a:xfrm>
            <a:off x="4454208" y="1030288"/>
            <a:ext cx="2144712" cy="930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1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总分类科目</a:t>
            </a:r>
            <a:endParaRPr lang="zh-CN" altLang="en-US" sz="2100" smtClean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1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明细分类科目</a:t>
            </a:r>
            <a:endParaRPr lang="zh-CN" altLang="en-US" sz="2100" smtClean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7412" name="AutoShape 7"/>
          <p:cNvSpPr/>
          <p:nvPr/>
        </p:nvSpPr>
        <p:spPr>
          <a:xfrm>
            <a:off x="4255770" y="1171575"/>
            <a:ext cx="114300" cy="742950"/>
          </a:xfrm>
          <a:prstGeom prst="leftBrace">
            <a:avLst>
              <a:gd name="adj1" fmla="val 53865"/>
              <a:gd name="adj2" fmla="val 44870"/>
            </a:avLst>
          </a:prstGeom>
          <a:noFill/>
          <a:ln w="15875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350" noProof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198" name="矩形 8197"/>
          <p:cNvSpPr>
            <a:spLocks noChangeArrowheads="1"/>
          </p:cNvSpPr>
          <p:nvPr/>
        </p:nvSpPr>
        <p:spPr bwMode="auto">
          <a:xfrm>
            <a:off x="840105" y="2794000"/>
            <a:ext cx="200469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990033"/>
              </a:buClr>
              <a:buFont typeface="宋体" panose="02010600030101010101" pitchFamily="2" charset="-122"/>
              <a:buNone/>
            </a:pPr>
            <a:r>
              <a:rPr lang="en-US" altLang="zh-CN" sz="21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</a:t>
            </a:r>
            <a:endParaRPr lang="en-US" altLang="zh-CN" sz="2100" smtClean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990033"/>
              </a:buClr>
              <a:buFont typeface="Wingdings" panose="05000000000000000000" pitchFamily="2" charset="2"/>
              <a:buChar char="v"/>
            </a:pPr>
            <a:r>
              <a:rPr lang="zh-CN" altLang="en-US" sz="21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按经济内容</a:t>
            </a:r>
            <a:endParaRPr lang="zh-CN" altLang="en-US" sz="2100" smtClean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660066"/>
              </a:buClr>
              <a:buFont typeface="宋体" panose="02010600030101010101" pitchFamily="2" charset="-122"/>
              <a:buNone/>
            </a:pPr>
            <a:r>
              <a:rPr lang="zh-CN" altLang="en-US" sz="21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</a:t>
            </a:r>
            <a:endParaRPr lang="zh-CN" altLang="en-US" sz="2100" smtClean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Font typeface="宋体" panose="02010600030101010101" pitchFamily="2" charset="-122"/>
              <a:buChar char="☆"/>
            </a:pPr>
            <a:endParaRPr lang="zh-CN" altLang="en-US" sz="2100" smtClean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199" name="矩形 8198"/>
          <p:cNvSpPr>
            <a:spLocks noChangeArrowheads="1"/>
          </p:cNvSpPr>
          <p:nvPr/>
        </p:nvSpPr>
        <p:spPr bwMode="auto">
          <a:xfrm>
            <a:off x="3096895" y="2152650"/>
            <a:ext cx="34290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资产类</a:t>
            </a:r>
            <a:endParaRPr lang="zh-CN" altLang="en-US" sz="2000" smtClean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负债类</a:t>
            </a:r>
            <a:endParaRPr lang="zh-CN" altLang="en-US" sz="2000" smtClean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所有者权益类</a:t>
            </a:r>
            <a:endParaRPr lang="zh-CN" altLang="en-US" sz="2000" smtClean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收入类</a:t>
            </a:r>
            <a:endParaRPr lang="zh-CN" altLang="en-US" sz="2000" smtClean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费用类</a:t>
            </a:r>
            <a:endParaRPr lang="zh-CN" altLang="en-US" sz="2000" smtClean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利润类</a:t>
            </a:r>
            <a:endParaRPr lang="zh-CN" altLang="en-US" sz="2000" smtClean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00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成本类</a:t>
            </a:r>
            <a:endParaRPr lang="zh-CN" altLang="en-US" sz="2000" smtClean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7415" name="AutoShape 7"/>
          <p:cNvSpPr/>
          <p:nvPr/>
        </p:nvSpPr>
        <p:spPr>
          <a:xfrm>
            <a:off x="2860675" y="2311400"/>
            <a:ext cx="114300" cy="2358390"/>
          </a:xfrm>
          <a:prstGeom prst="leftBrace">
            <a:avLst>
              <a:gd name="adj1" fmla="val 152015"/>
              <a:gd name="adj2" fmla="val 50000"/>
            </a:avLst>
          </a:prstGeom>
          <a:noFill/>
          <a:ln w="15875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350" noProof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C:/Users/ADMINI~1/AppData/Local/Temp/picturescale_20200303212905/output_20200303212907.jpgoutput_20200303212907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85445" y="1019493"/>
            <a:ext cx="4350385" cy="3262630"/>
          </a:xfrm>
          <a:prstGeom prst="rect">
            <a:avLst/>
          </a:prstGeom>
        </p:spPr>
      </p:pic>
      <p:pic>
        <p:nvPicPr>
          <p:cNvPr id="5" name="图片 4" descr="C:/Users/ADMINI~1/AppData/Local/Temp/picturescale_20200303212927/output_20200303212928.jpgoutput_2020030321292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735830" y="226060"/>
            <a:ext cx="3636645" cy="484949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1658779" y="438428"/>
            <a:ext cx="5826443" cy="569483"/>
          </a:xfrm>
          <a:prstGeom prst="rect">
            <a:avLst/>
          </a:prstGeom>
        </p:spPr>
        <p:txBody>
          <a:bodyPr vert="horz" wrap="square" lIns="67500" tIns="35100" rIns="67500" bIns="35100" anchor="ctr" anchorCtr="0">
            <a:normAutofit/>
          </a:bodyPr>
          <a:lstStyle>
            <a:defPPr>
              <a:defRPr lang="zh-CN"/>
            </a:defPPr>
            <a:lvl1pPr algn="ctr">
              <a:defRPr sz="3200" kern="0"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700" b="0" dirty="0">
                <a:solidFill>
                  <a:schemeClr val="tx1"/>
                </a:solidFill>
                <a:sym typeface="+mn-lt"/>
              </a:rPr>
              <a:t>会计科目编号</a:t>
            </a:r>
            <a:endParaRPr lang="zh-CN" altLang="en-US" sz="2700" b="0" dirty="0">
              <a:solidFill>
                <a:schemeClr val="tx1"/>
              </a:solidFill>
              <a:sym typeface="+mn-lt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646430" y="1129030"/>
          <a:ext cx="765429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5715"/>
                <a:gridCol w="1275715"/>
                <a:gridCol w="1275715"/>
                <a:gridCol w="1275715"/>
                <a:gridCol w="1275715"/>
                <a:gridCol w="1275715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4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6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资产类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负债类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共同类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所有者权益类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成本类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损益类</a:t>
                      </a: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124585" y="2397760"/>
            <a:ext cx="6959600" cy="1341120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defPPr>
              <a:defRPr lang="zh-CN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36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8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>
              <a:lnSpc>
                <a:spcPct val="120000"/>
              </a:lnSpc>
            </a:pPr>
            <a:r>
              <a:rPr lang="zh-CN" altLang="en-US" sz="1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一级科目：</a:t>
            </a:r>
            <a:r>
              <a:rPr lang="en-US" altLang="zh-CN" sz="1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4</a:t>
            </a:r>
            <a:r>
              <a:rPr lang="zh-CN" altLang="en-US" sz="1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位    银行存款：</a:t>
            </a:r>
            <a:r>
              <a:rPr lang="en-US" altLang="zh-CN" sz="1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1002</a:t>
            </a:r>
            <a:r>
              <a:rPr lang="zh-CN" altLang="en-US" sz="1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   </a:t>
            </a:r>
            <a:endParaRPr lang="zh-CN" altLang="en-US" sz="18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  <a:p>
            <a:pPr algn="l">
              <a:lnSpc>
                <a:spcPct val="120000"/>
              </a:lnSpc>
            </a:pPr>
            <a:r>
              <a:rPr lang="zh-CN" altLang="en-US" sz="1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二级科目：</a:t>
            </a:r>
            <a:r>
              <a:rPr lang="en-US" altLang="zh-CN" sz="1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6</a:t>
            </a:r>
            <a:r>
              <a:rPr lang="zh-CN" altLang="en-US" sz="1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位    银行存款</a:t>
            </a:r>
            <a:r>
              <a:rPr lang="en-US" altLang="zh-CN" sz="1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-</a:t>
            </a:r>
            <a:r>
              <a:rPr lang="zh-CN" altLang="en-US" sz="1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中国银行  </a:t>
            </a:r>
            <a:r>
              <a:rPr lang="en-US" altLang="zh-CN" sz="1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100201</a:t>
            </a:r>
            <a:endParaRPr lang="zh-CN" altLang="en-US" sz="18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  <a:p>
            <a:pPr algn="l">
              <a:lnSpc>
                <a:spcPct val="120000"/>
              </a:lnSpc>
            </a:pPr>
            <a:r>
              <a:rPr lang="zh-CN" altLang="en-US" sz="1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三级科目：</a:t>
            </a:r>
            <a:r>
              <a:rPr lang="en-US" altLang="zh-CN" sz="1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8</a:t>
            </a:r>
            <a:r>
              <a:rPr lang="zh-CN" altLang="en-US" sz="1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位    </a:t>
            </a:r>
            <a:r>
              <a:rPr lang="zh-CN" altLang="en-US" sz="1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银行存款</a:t>
            </a:r>
            <a:r>
              <a:rPr lang="en-US" altLang="zh-CN" sz="1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-</a:t>
            </a:r>
            <a:r>
              <a:rPr lang="zh-CN" altLang="en-US" sz="1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中国银行</a:t>
            </a:r>
            <a:r>
              <a:rPr lang="en-US" altLang="zh-CN" sz="1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-</a:t>
            </a:r>
            <a:r>
              <a:rPr lang="zh-CN" altLang="en-US" sz="1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港币  </a:t>
            </a:r>
            <a:r>
              <a:rPr lang="en-US" altLang="zh-CN" sz="1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10020103</a:t>
            </a:r>
            <a:endParaRPr lang="zh-CN" altLang="en-US" sz="18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  <a:p>
            <a:pPr algn="l">
              <a:lnSpc>
                <a:spcPct val="120000"/>
              </a:lnSpc>
            </a:pPr>
            <a:endParaRPr lang="zh-CN" altLang="en-US" sz="18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914400" y="635000"/>
            <a:ext cx="7315200" cy="160718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会计科目是对</a:t>
            </a:r>
            <a:r>
              <a:rPr lang="en-US" altLang="zh-CN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(   )</a:t>
            </a:r>
            <a:endParaRPr lang="en-US" altLang="zh-CN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828800" y="2089150"/>
            <a:ext cx="6400800" cy="4819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会计对象分类所形成的项目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828800" y="2732405"/>
            <a:ext cx="6400800" cy="4819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会计要素分类所形成的项目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1828800" y="3375025"/>
            <a:ext cx="6400800" cy="4819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会计方法分类所形成的项目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828800" y="4018280"/>
            <a:ext cx="6400800" cy="4819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lvl="0" algn="l">
              <a:buNone/>
            </a:pPr>
            <a:r>
              <a: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会计账户分类所形成的项目</a:t>
            </a:r>
            <a:endParaRPr lang="zh-CN" altLang="en-US" sz="26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1178560" y="2137410"/>
            <a:ext cx="385445" cy="38608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椭圆 8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1178560" y="2780665"/>
            <a:ext cx="385445" cy="385445"/>
          </a:xfrm>
          <a:prstGeom prst="ellipse">
            <a:avLst/>
          </a:prstGeom>
          <a:solidFill>
            <a:srgbClr val="00FF00"/>
          </a:solidFill>
          <a:ln w="254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椭圆 9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1178560" y="3423285"/>
            <a:ext cx="385445" cy="386080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椭圆 10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1178560" y="4066540"/>
            <a:ext cx="385445" cy="385445"/>
          </a:xfrm>
          <a:prstGeom prst="ellipse">
            <a:avLst/>
          </a:prstGeom>
          <a:solidFill>
            <a:srgbClr val="808080"/>
          </a:solidFill>
          <a:ln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圆角矩形 11"/>
          <p:cNvSpPr/>
          <p:nvPr>
            <p:custDataLst>
              <p:tags r:id="rId10"/>
            </p:custDataLst>
          </p:nvPr>
        </p:nvSpPr>
        <p:spPr>
          <a:xfrm>
            <a:off x="6686550" y="4660900"/>
            <a:ext cx="1156970" cy="30861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提交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7" name="组合 16"/>
          <p:cNvGrpSpPr/>
          <p:nvPr>
            <p:custDataLst>
              <p:tags r:id="rId11"/>
            </p:custDataLst>
          </p:nvPr>
        </p:nvGrpSpPr>
        <p:grpSpPr>
          <a:xfrm>
            <a:off x="0" y="0"/>
            <a:ext cx="9144000" cy="635000"/>
            <a:chOff x="520" y="-788"/>
            <a:chExt cx="14400" cy="1000"/>
          </a:xfrm>
        </p:grpSpPr>
        <p:sp>
          <p:nvSpPr>
            <p:cNvPr id="13" name="TitleBackground"/>
            <p:cNvSpPr/>
            <p:nvPr>
              <p:custDataLst>
                <p:tags r:id="rId12"/>
              </p:custDataLst>
            </p:nvPr>
          </p:nvSpPr>
          <p:spPr>
            <a:xfrm>
              <a:off x="520" y="-788"/>
              <a:ext cx="14400" cy="1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ColorBlock"/>
            <p:cNvSpPr/>
            <p:nvPr>
              <p:custDataLst>
                <p:tags r:id="rId13"/>
              </p:custDataLst>
            </p:nvPr>
          </p:nvSpPr>
          <p:spPr>
            <a:xfrm>
              <a:off x="520" y="-788"/>
              <a:ext cx="300" cy="1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TypeText"/>
            <p:cNvSpPr txBox="1"/>
            <p:nvPr>
              <p:custDataLst>
                <p:tags r:id="rId14"/>
              </p:custDataLst>
            </p:nvPr>
          </p:nvSpPr>
          <p:spPr>
            <a:xfrm>
              <a:off x="920" y="-788"/>
              <a:ext cx="3000" cy="10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p>
              <a:pPr lvl="0" algn="l">
                <a:buNone/>
              </a:pPr>
              <a:r>
                <a:rPr lang="zh-CN" altLang="en-US" sz="26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单选题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TipText"/>
            <p:cNvSpPr txBox="1"/>
            <p:nvPr>
              <p:custDataLst>
                <p:tags r:id="rId15"/>
              </p:custDataLst>
            </p:nvPr>
          </p:nvSpPr>
          <p:spPr>
            <a:xfrm>
              <a:off x="2768" y="-616"/>
              <a:ext cx="3600" cy="8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p>
              <a:pPr lvl="0" algn="l">
                <a:buNone/>
              </a:pPr>
              <a:r>
                <a:rPr lang="zh-CN" altLang="en-US" sz="2000">
                  <a:solidFill>
                    <a:srgbClr val="80808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2" name="图片 1" descr="tmp30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7594600" y="63500"/>
            <a:ext cx="1422400" cy="508000"/>
          </a:xfrm>
          <a:prstGeom prst="rect">
            <a:avLst/>
          </a:prstGeom>
        </p:spPr>
      </p:pic>
    </p:spTree>
    <p:custDataLst>
      <p:tags r:id="rId18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5041"/>
</p:tagLst>
</file>

<file path=ppt/tags/tag10.xml><?xml version="1.0" encoding="utf-8"?>
<p:tagLst xmlns:p="http://schemas.openxmlformats.org/presentationml/2006/main">
  <p:tag name="KSO_WM_TEMPLATE_CATEGORY" val="custom"/>
  <p:tag name="KSO_WM_TEMPLATE_INDEX" val="20185041"/>
</p:tagLst>
</file>

<file path=ppt/tags/tag11.xml><?xml version="1.0" encoding="utf-8"?>
<p:tagLst xmlns:p="http://schemas.openxmlformats.org/presentationml/2006/main">
  <p:tag name="KSO_WM_TEMPLATE_CATEGORY" val="custom"/>
  <p:tag name="KSO_WM_TEMPLATE_INDEX" val="20185041"/>
</p:tagLst>
</file>

<file path=ppt/tags/tag12.xml><?xml version="1.0" encoding="utf-8"?>
<p:tagLst xmlns:p="http://schemas.openxmlformats.org/presentationml/2006/main">
  <p:tag name="KSO_WM_TEMPLATE_CATEGORY" val="custom"/>
  <p:tag name="KSO_WM_TEMPLATE_INDEX" val="20185041"/>
</p:tagLst>
</file>

<file path=ppt/tags/tag13.xml><?xml version="1.0" encoding="utf-8"?>
<p:tagLst xmlns:p="http://schemas.openxmlformats.org/presentationml/2006/main">
  <p:tag name="KSO_WM_UNIT_PLACING_PICTURE_USER_VIEWPORT" val="{&quot;height&quot;:5138,&quot;width&quot;:6851}"/>
</p:tagLst>
</file>

<file path=ppt/tags/tag14.xml><?xml version="1.0" encoding="utf-8"?>
<p:tagLst xmlns:p="http://schemas.openxmlformats.org/presentationml/2006/main">
  <p:tag name="KSO_WM_UNIT_PLACING_PICTURE_USER_VIEWPORT" val="{&quot;height&quot;:15840,&quot;width&quot;:11879}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185041"/>
</p:tagLst>
</file>

<file path=ppt/tags/tag16.xml><?xml version="1.0" encoding="utf-8"?>
<p:tagLst xmlns:p="http://schemas.openxmlformats.org/presentationml/2006/main">
  <p:tag name="KSO_WM_TEMPLATE_CATEGORY" val="custom"/>
  <p:tag name="KSO_WM_TEMPLATE_INDEX" val="20185041"/>
  <p:tag name="KSO_WM_TAG_VERSION" val="1.0"/>
  <p:tag name="KSO_WM_BEAUTIFY_FLAG" val="#wm#"/>
  <p:tag name="KSO_WM_UNIT_TYPE" val="a"/>
  <p:tag name="KSO_WM_UNIT_INDEX" val="1"/>
  <p:tag name="KSO_WM_UNIT_ID" val="custom20185041_7*a*1"/>
  <p:tag name="KSO_WM_UNIT_CLEAR" val="1"/>
  <p:tag name="KSO_WM_UNIT_LAYERLEVEL" val="1"/>
  <p:tag name="KSO_WM_UNIT_VALUE" val="18"/>
  <p:tag name="KSO_WM_UNIT_ISCONTENTSTITLE" val="0"/>
  <p:tag name="KSO_WM_UNIT_HIGHLIGHT" val="0"/>
  <p:tag name="KSO_WM_UNIT_COMPATIBLE" val="1"/>
  <p:tag name="KSO_WM_UNIT_PRESET_TEXT_INDEX" val="3"/>
  <p:tag name="KSO_WM_UNIT_PRESET_TEXT_LEN" val="18"/>
</p:tagLst>
</file>

<file path=ppt/tags/tag17.xml><?xml version="1.0" encoding="utf-8"?>
<p:tagLst xmlns:p="http://schemas.openxmlformats.org/presentationml/2006/main">
  <p:tag name="KSO_WM_TEMPLATE_CATEGORY" val="custom"/>
  <p:tag name="KSO_WM_TEMPLATE_INDEX" val="20185041"/>
  <p:tag name="KSO_WM_TAG_VERSION" val="1.0"/>
  <p:tag name="KSO_WM_BEAUTIFY_FLAG" val="#wm#"/>
  <p:tag name="KSO_WM_UNIT_PRESET_TEXT_LEN" val="57"/>
  <p:tag name="KSO_WM_UNIT_PRESET_TEXT_INDEX" val="4"/>
  <p:tag name="KSO_WM_UNIT_CLEAR" val="0"/>
  <p:tag name="KSO_WM_UNIT_COMPATIBLE" val="0"/>
  <p:tag name="KSO_WM_UNIT_HIGHLIGHT" val="0"/>
  <p:tag name="KSO_WM_UNIT_VALUE" val="72"/>
  <p:tag name="KSO_WM_UNIT_LAYERLEVEL" val="1"/>
  <p:tag name="KSO_WM_UNIT_INDEX" val="1"/>
  <p:tag name="KSO_WM_UNIT_ID" val="custom20185041_18*f*1"/>
  <p:tag name="KSO_WM_UNIT_TYPE" val="f"/>
</p:tagLst>
</file>

<file path=ppt/tags/tag18.xml><?xml version="1.0" encoding="utf-8"?>
<p:tagLst xmlns:p="http://schemas.openxmlformats.org/presentationml/2006/main">
  <p:tag name="KSO_WM_SLIDE_ID" val="custom20185041_7"/>
  <p:tag name="KSO_WM_SLIDE_INDEX" val="7"/>
  <p:tag name="KSO_WM_SLIDE_ITEM_CNT" val="2"/>
  <p:tag name="KSO_WM_SLIDE_LAYOUT" val="a_l"/>
  <p:tag name="KSO_WM_SLIDE_LAYOUT_CNT" val="1_1"/>
  <p:tag name="KSO_WM_SLIDE_TYPE" val="contents"/>
  <p:tag name="KSO_WM_BEAUTIFY_FLAG" val="#wm#"/>
  <p:tag name="KSO_WM_SLIDE_POSITION" val="64*108"/>
  <p:tag name="KSO_WM_SLIDE_SIZE" val="568*283"/>
  <p:tag name="KSO_WM_TEMPLATE_CATEGORY" val="custom"/>
  <p:tag name="KSO_WM_TEMPLATE_INDEX" val="20185041"/>
  <p:tag name="KSO_WM_DIAGRAM_GROUP_CODE" val="l1-1"/>
  <p:tag name="KSO_WM_TAG_VERSION" val="1.0"/>
</p:tagLst>
</file>

<file path=ppt/tags/tag19.xml><?xml version="1.0" encoding="utf-8"?>
<p:tagLst xmlns:p="http://schemas.openxmlformats.org/presentationml/2006/main">
  <p:tag name="RAINPROBLEM" val="ProblemBody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5041"/>
</p:tagLst>
</file>

<file path=ppt/tags/tag20.xml><?xml version="1.0" encoding="utf-8"?>
<p:tagLst xmlns:p="http://schemas.openxmlformats.org/presentationml/2006/main">
  <p:tag name="RAINPROBLEM" val="ProblemItem"/>
</p:tagLst>
</file>

<file path=ppt/tags/tag21.xml><?xml version="1.0" encoding="utf-8"?>
<p:tagLst xmlns:p="http://schemas.openxmlformats.org/presentationml/2006/main">
  <p:tag name="RAINPROBLEM" val="ProblemItem"/>
</p:tagLst>
</file>

<file path=ppt/tags/tag22.xml><?xml version="1.0" encoding="utf-8"?>
<p:tagLst xmlns:p="http://schemas.openxmlformats.org/presentationml/2006/main">
  <p:tag name="RAINPROBLEM" val="ProblemItem"/>
</p:tagLst>
</file>

<file path=ppt/tags/tag23.xml><?xml version="1.0" encoding="utf-8"?>
<p:tagLst xmlns:p="http://schemas.openxmlformats.org/presentationml/2006/main">
  <p:tag name="RAINPROBLEM" val="ProblemItem"/>
</p:tagLst>
</file>

<file path=ppt/tags/tag24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25.xml><?xml version="1.0" encoding="utf-8"?>
<p:tagLst xmlns:p="http://schemas.openxmlformats.org/presentationml/2006/main">
  <p:tag name="RAINPROBLEM" val="ProblemBullet"/>
  <p:tag name="RAINPROBLEMTYPE" val="MultipleChoice"/>
  <p:tag name="RAINBULLET" val="Correct"/>
</p:tagLst>
</file>

<file path=ppt/tags/tag26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27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28.xml><?xml version="1.0" encoding="utf-8"?>
<p:tagLst xmlns:p="http://schemas.openxmlformats.org/presentationml/2006/main">
  <p:tag name="RAINPROBLEM" val="ProblemSubmit"/>
  <p:tag name="RAINPROBLEMTYPE" val="MultipleChoice"/>
</p:tagLst>
</file>

<file path=ppt/tags/tag29.xml><?xml version="1.0" encoding="utf-8"?>
<p:tagLst xmlns:p="http://schemas.openxmlformats.org/presentationml/2006/main">
  <p:tag name="RAINPROBLEMTYPE" val="ProblemTypeMarker"/>
</p:tagLst>
</file>

<file path=ppt/tags/tag3.xml><?xml version="1.0" encoding="utf-8"?>
<p:tagLst xmlns:p="http://schemas.openxmlformats.org/presentationml/2006/main">
  <p:tag name="KSO_WM_TEMPLATE_CATEGORY" val="custom"/>
  <p:tag name="KSO_WM_TEMPLATE_INDEX" val="20185041"/>
  <p:tag name="KSO_WM_TAG_VERSION" val="1.0"/>
  <p:tag name="KSO_WM_BEAUTIFY_FLAG" val="#wm#"/>
  <p:tag name="KSO_WM_TEMPLATE_THUMBS_INDEX" val="1、6、12、14、4、5、13、20"/>
  <p:tag name="KSO_WM_TEMPLATE_TOPIC_ID" val="2869567"/>
  <p:tag name="KSO_WM_TEMPLATE_OUTLINE_ID" val="6"/>
  <p:tag name="KSO_WM_TEMPLATE_SCENE_ID" val="1"/>
  <p:tag name="KSO_WM_TEMPLATE_JOB_ID" val="6"/>
  <p:tag name="KSO_WM_TEMPLATE_TOPIC_DEFAULT" val="0"/>
</p:tagLst>
</file>

<file path=ppt/tags/tag30.xml><?xml version="1.0" encoding="utf-8"?>
<p:tagLst xmlns:p="http://schemas.openxmlformats.org/presentationml/2006/main">
  <p:tag name="RAINPROBLEMTYPE" val="ProblemTypeMarker"/>
</p:tagLst>
</file>

<file path=ppt/tags/tag31.xml><?xml version="1.0" encoding="utf-8"?>
<p:tagLst xmlns:p="http://schemas.openxmlformats.org/presentationml/2006/main">
  <p:tag name="RAINPROBLEMTYPE" val="ProblemTypeMarker"/>
</p:tagLst>
</file>

<file path=ppt/tags/tag32.xml><?xml version="1.0" encoding="utf-8"?>
<p:tagLst xmlns:p="http://schemas.openxmlformats.org/presentationml/2006/main">
  <p:tag name="RAINPROBLEMTYPE" val="ProblemTypeMarker"/>
</p:tagLst>
</file>

<file path=ppt/tags/tag33.xml><?xml version="1.0" encoding="utf-8"?>
<p:tagLst xmlns:p="http://schemas.openxmlformats.org/presentationml/2006/main">
  <p:tag name="RAINPROBLEMTYPE" val="ProblemTypeMarker"/>
</p:tagLst>
</file>

<file path=ppt/tags/tag34.xml><?xml version="1.0" encoding="utf-8"?>
<p:tagLst xmlns:p="http://schemas.openxmlformats.org/presentationml/2006/main">
  <p:tag name="RAINPROBLEM" val="ProblemSetting"/>
  <p:tag name="RAINPROBLEMTYPE" val="MultipleChoice"/>
</p:tagLst>
</file>

<file path=ppt/tags/tag35.xml><?xml version="1.0" encoding="utf-8"?>
<p:tagLst xmlns:p="http://schemas.openxmlformats.org/presentationml/2006/main">
  <p:tag name="RAINPROBLEM" val="MultipleChoice"/>
  <p:tag name="PROBLEMSCORE" val="1.0"/>
</p:tagLst>
</file>

<file path=ppt/tags/tag36.xml><?xml version="1.0" encoding="utf-8"?>
<p:tagLst xmlns:p="http://schemas.openxmlformats.org/presentationml/2006/main">
  <p:tag name="KSO_WM_TEMPLATE_CATEGORY" val="custom"/>
  <p:tag name="KSO_WM_TEMPLATE_INDEX" val="20185041"/>
</p:tagLst>
</file>

<file path=ppt/tags/tag37.xml><?xml version="1.0" encoding="utf-8"?>
<p:tagLst xmlns:p="http://schemas.openxmlformats.org/presentationml/2006/main">
  <p:tag name="KSO_WM_TEMPLATE_CATEGORY" val="custom"/>
  <p:tag name="KSO_WM_TEMPLATE_INDEX" val="20185041"/>
</p:tagLst>
</file>

<file path=ppt/tags/tag38.xml><?xml version="1.0" encoding="utf-8"?>
<p:tagLst xmlns:p="http://schemas.openxmlformats.org/presentationml/2006/main">
  <p:tag name="KSO_WM_TEMPLATE_CATEGORY" val="custom"/>
  <p:tag name="KSO_WM_TEMPLATE_INDEX" val="20185041"/>
</p:tagLst>
</file>

<file path=ppt/tags/tag39.xml><?xml version="1.0" encoding="utf-8"?>
<p:tagLst xmlns:p="http://schemas.openxmlformats.org/presentationml/2006/main">
  <p:tag name="KSO_WM_TEMPLATE_CATEGORY" val="custom"/>
  <p:tag name="KSO_WM_TEMPLATE_INDEX" val="20185041"/>
</p:tagLst>
</file>

<file path=ppt/tags/tag4.xml><?xml version="1.0" encoding="utf-8"?>
<p:tagLst xmlns:p="http://schemas.openxmlformats.org/presentationml/2006/main">
  <p:tag name="KSO_WM_TEMPLATE_CATEGORY" val="custom"/>
  <p:tag name="KSO_WM_TEMPLATE_INDEX" val="20185041"/>
  <p:tag name="KSO_WM_UNIT_TYPE" val="a"/>
  <p:tag name="KSO_WM_UNIT_INDEX" val="1"/>
  <p:tag name="KSO_WM_UNIT_ID" val="custom20185041_1*a*1"/>
  <p:tag name="KSO_WM_UNIT_LAYERLEVEL" val="1"/>
  <p:tag name="KSO_WM_UNIT_VALUE" val="11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简约企业商务汇报"/>
</p:tagLst>
</file>

<file path=ppt/tags/tag40.xml><?xml version="1.0" encoding="utf-8"?>
<p:tagLst xmlns:p="http://schemas.openxmlformats.org/presentationml/2006/main">
  <p:tag name="KSO_WM_TEMPLATE_CATEGORY" val="custom"/>
  <p:tag name="KSO_WM_TEMPLATE_INDEX" val="20185041"/>
</p:tagLst>
</file>

<file path=ppt/tags/tag41.xml><?xml version="1.0" encoding="utf-8"?>
<p:tagLst xmlns:p="http://schemas.openxmlformats.org/presentationml/2006/main">
  <p:tag name="RAINPROBLEM" val="ProblemBody"/>
</p:tagLst>
</file>

<file path=ppt/tags/tag42.xml><?xml version="1.0" encoding="utf-8"?>
<p:tagLst xmlns:p="http://schemas.openxmlformats.org/presentationml/2006/main">
  <p:tag name="RAINPROBLEM" val="ProblemItem"/>
</p:tagLst>
</file>

<file path=ppt/tags/tag43.xml><?xml version="1.0" encoding="utf-8"?>
<p:tagLst xmlns:p="http://schemas.openxmlformats.org/presentationml/2006/main">
  <p:tag name="RAINPROBLEM" val="ProblemItem"/>
</p:tagLst>
</file>

<file path=ppt/tags/tag44.xml><?xml version="1.0" encoding="utf-8"?>
<p:tagLst xmlns:p="http://schemas.openxmlformats.org/presentationml/2006/main">
  <p:tag name="RAINPROBLEM" val="ProblemItem"/>
</p:tagLst>
</file>

<file path=ppt/tags/tag45.xml><?xml version="1.0" encoding="utf-8"?>
<p:tagLst xmlns:p="http://schemas.openxmlformats.org/presentationml/2006/main">
  <p:tag name="RAINPROBLEM" val="ProblemItem"/>
</p:tagLst>
</file>

<file path=ppt/tags/tag46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47.xml><?xml version="1.0" encoding="utf-8"?>
<p:tagLst xmlns:p="http://schemas.openxmlformats.org/presentationml/2006/main">
  <p:tag name="RAINPROBLEM" val="ProblemBullet"/>
  <p:tag name="RAINPROBLEMTYPE" val="MultipleChoice"/>
  <p:tag name="RAINBULLET" val="Correct"/>
</p:tagLst>
</file>

<file path=ppt/tags/tag48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49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5.xml><?xml version="1.0" encoding="utf-8"?>
<p:tagLst xmlns:p="http://schemas.openxmlformats.org/presentationml/2006/main">
  <p:tag name="KSO_WM_TEMPLATE_CATEGORY" val="custom"/>
  <p:tag name="KSO_WM_TEMPLATE_INDEX" val="20185041"/>
  <p:tag name="KSO_WM_TAG_VERSION" val="1.0"/>
  <p:tag name="KSO_WM_SLIDE_ID" val="custom20185041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  <p:tag name="KSO_WM_TEMPLATE_THUMBS_INDEX" val="1、6、12、14、4、5、13、20、"/>
  <p:tag name="KSO_WM_TEMPLATE_TOPIC_ID" val="2869567"/>
  <p:tag name="KSO_WM_TEMPLATE_OUTLINE_ID" val="6"/>
  <p:tag name="KSO_WM_TEMPLATE_SCENE_ID" val="1"/>
  <p:tag name="KSO_WM_TEMPLATE_JOB_ID" val="6"/>
  <p:tag name="KSO_WM_TEMPLATE_TOPIC_DEFAULT" val="0"/>
</p:tagLst>
</file>

<file path=ppt/tags/tag50.xml><?xml version="1.0" encoding="utf-8"?>
<p:tagLst xmlns:p="http://schemas.openxmlformats.org/presentationml/2006/main">
  <p:tag name="RAINPROBLEM" val="ProblemSubmit"/>
  <p:tag name="RAINPROBLEMTYPE" val="MultipleChoice"/>
</p:tagLst>
</file>

<file path=ppt/tags/tag51.xml><?xml version="1.0" encoding="utf-8"?>
<p:tagLst xmlns:p="http://schemas.openxmlformats.org/presentationml/2006/main">
  <p:tag name="RAINPROBLEMTYPE" val="ProblemTypeMarker"/>
</p:tagLst>
</file>

<file path=ppt/tags/tag52.xml><?xml version="1.0" encoding="utf-8"?>
<p:tagLst xmlns:p="http://schemas.openxmlformats.org/presentationml/2006/main">
  <p:tag name="RAINPROBLEMTYPE" val="ProblemTypeMarker"/>
</p:tagLst>
</file>

<file path=ppt/tags/tag53.xml><?xml version="1.0" encoding="utf-8"?>
<p:tagLst xmlns:p="http://schemas.openxmlformats.org/presentationml/2006/main">
  <p:tag name="RAINPROBLEMTYPE" val="ProblemTypeMarker"/>
</p:tagLst>
</file>

<file path=ppt/tags/tag54.xml><?xml version="1.0" encoding="utf-8"?>
<p:tagLst xmlns:p="http://schemas.openxmlformats.org/presentationml/2006/main">
  <p:tag name="RAINPROBLEMTYPE" val="ProblemTypeMarker"/>
</p:tagLst>
</file>

<file path=ppt/tags/tag55.xml><?xml version="1.0" encoding="utf-8"?>
<p:tagLst xmlns:p="http://schemas.openxmlformats.org/presentationml/2006/main">
  <p:tag name="RAINPROBLEMTYPE" val="ProblemTypeMarker"/>
</p:tagLst>
</file>

<file path=ppt/tags/tag56.xml><?xml version="1.0" encoding="utf-8"?>
<p:tagLst xmlns:p="http://schemas.openxmlformats.org/presentationml/2006/main">
  <p:tag name="RAINPROBLEM" val="ProblemSetting"/>
  <p:tag name="RAINPROBLEMTYPE" val="MultipleChoice"/>
</p:tagLst>
</file>

<file path=ppt/tags/tag57.xml><?xml version="1.0" encoding="utf-8"?>
<p:tagLst xmlns:p="http://schemas.openxmlformats.org/presentationml/2006/main">
  <p:tag name="RAINPROBLEM" val="MultipleChoice"/>
  <p:tag name="PROBLEMSCORE" val="1.0"/>
</p:tagLst>
</file>

<file path=ppt/tags/tag58.xml><?xml version="1.0" encoding="utf-8"?>
<p:tagLst xmlns:p="http://schemas.openxmlformats.org/presentationml/2006/main">
  <p:tag name="RAINPROBLEM" val="ProblemBody"/>
</p:tagLst>
</file>

<file path=ppt/tags/tag59.xml><?xml version="1.0" encoding="utf-8"?>
<p:tagLst xmlns:p="http://schemas.openxmlformats.org/presentationml/2006/main">
  <p:tag name="RAINPROBLEM" val="ProblemItem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33"/>
  <p:tag name="KSO_WM_UNIT_TYPE" val="a"/>
  <p:tag name="KSO_WM_UNIT_INDEX" val="1"/>
  <p:tag name="KSO_WM_UNIT_ID" val="custom160033_2*a*1"/>
  <p:tag name="KSO_WM_UNIT_CLEAR" val="1"/>
  <p:tag name="KSO_WM_UNIT_LAYERLEVEL" val="1"/>
  <p:tag name="KSO_WM_UNIT_VALUE" val="21"/>
  <p:tag name="KSO_WM_UNIT_ISCONTENTSTITLE" val="0"/>
  <p:tag name="KSO_WM_UNIT_HIGHLIGHT" val="0"/>
  <p:tag name="KSO_WM_UNIT_COMPATIBLE" val="0"/>
  <p:tag name="KSO_WM_UNIT_PRESET_TEXT_INDEX" val="0"/>
  <p:tag name="KSO_WM_UNIT_PRESET_TEXT_LEN" val="9"/>
</p:tagLst>
</file>

<file path=ppt/tags/tag60.xml><?xml version="1.0" encoding="utf-8"?>
<p:tagLst xmlns:p="http://schemas.openxmlformats.org/presentationml/2006/main">
  <p:tag name="RAINPROBLEM" val="ProblemItem"/>
</p:tagLst>
</file>

<file path=ppt/tags/tag61.xml><?xml version="1.0" encoding="utf-8"?>
<p:tagLst xmlns:p="http://schemas.openxmlformats.org/presentationml/2006/main">
  <p:tag name="RAINPROBLEM" val="ProblemItem"/>
</p:tagLst>
</file>

<file path=ppt/tags/tag62.xml><?xml version="1.0" encoding="utf-8"?>
<p:tagLst xmlns:p="http://schemas.openxmlformats.org/presentationml/2006/main">
  <p:tag name="RAINPROBLEM" val="ProblemItem"/>
</p:tagLst>
</file>

<file path=ppt/tags/tag63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64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65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66.xml><?xml version="1.0" encoding="utf-8"?>
<p:tagLst xmlns:p="http://schemas.openxmlformats.org/presentationml/2006/main">
  <p:tag name="RAINPROBLEM" val="ProblemBullet"/>
  <p:tag name="RAINPROBLEMTYPE" val="MultipleChoice"/>
  <p:tag name="RAINBULLET" val="Correct"/>
</p:tagLst>
</file>

<file path=ppt/tags/tag67.xml><?xml version="1.0" encoding="utf-8"?>
<p:tagLst xmlns:p="http://schemas.openxmlformats.org/presentationml/2006/main">
  <p:tag name="RAINPROBLEM" val="ProblemSubmit"/>
  <p:tag name="RAINPROBLEMTYPE" val="MultipleChoice"/>
</p:tagLst>
</file>

<file path=ppt/tags/tag68.xml><?xml version="1.0" encoding="utf-8"?>
<p:tagLst xmlns:p="http://schemas.openxmlformats.org/presentationml/2006/main">
  <p:tag name="RAINPROBLEMTYPE" val="ProblemTypeMarker"/>
</p:tagLst>
</file>

<file path=ppt/tags/tag69.xml><?xml version="1.0" encoding="utf-8"?>
<p:tagLst xmlns:p="http://schemas.openxmlformats.org/presentationml/2006/main">
  <p:tag name="RAINPROBLEMTYPE" val="ProblemTypeMarker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033"/>
  <p:tag name="KSO_WM_UNIT_TYPE" val="f"/>
  <p:tag name="KSO_WM_UNIT_INDEX" val="1"/>
  <p:tag name="KSO_WM_UNIT_ID" val="custom160033_2*f*1"/>
  <p:tag name="KSO_WM_UNIT_CLEAR" val="1"/>
  <p:tag name="KSO_WM_UNIT_LAYERLEVEL" val="1"/>
  <p:tag name="KSO_WM_UNIT_VALUE" val="420"/>
  <p:tag name="KSO_WM_UNIT_HIGHLIGHT" val="0"/>
  <p:tag name="KSO_WM_UNIT_COMPATIBLE" val="0"/>
  <p:tag name="KSO_WM_UNIT_PRESET_TEXT_INDEX" val="6"/>
  <p:tag name="KSO_WM_UNIT_PRESET_TEXT_LEN" val="50"/>
</p:tagLst>
</file>

<file path=ppt/tags/tag70.xml><?xml version="1.0" encoding="utf-8"?>
<p:tagLst xmlns:p="http://schemas.openxmlformats.org/presentationml/2006/main">
  <p:tag name="RAINPROBLEMTYPE" val="ProblemTypeMarker"/>
</p:tagLst>
</file>

<file path=ppt/tags/tag71.xml><?xml version="1.0" encoding="utf-8"?>
<p:tagLst xmlns:p="http://schemas.openxmlformats.org/presentationml/2006/main">
  <p:tag name="RAINPROBLEMTYPE" val="ProblemTypeMarker"/>
</p:tagLst>
</file>

<file path=ppt/tags/tag72.xml><?xml version="1.0" encoding="utf-8"?>
<p:tagLst xmlns:p="http://schemas.openxmlformats.org/presentationml/2006/main">
  <p:tag name="RAINPROBLEMTYPE" val="ProblemTypeMarker"/>
</p:tagLst>
</file>

<file path=ppt/tags/tag73.xml><?xml version="1.0" encoding="utf-8"?>
<p:tagLst xmlns:p="http://schemas.openxmlformats.org/presentationml/2006/main">
  <p:tag name="RAINPROBLEM" val="ProblemSetting"/>
  <p:tag name="RAINPROBLEMTYPE" val="MultipleChoice"/>
</p:tagLst>
</file>

<file path=ppt/tags/tag74.xml><?xml version="1.0" encoding="utf-8"?>
<p:tagLst xmlns:p="http://schemas.openxmlformats.org/presentationml/2006/main">
  <p:tag name="RAINPROBLEM" val="MultipleChoice"/>
  <p:tag name="PROBLEMSCORE" val="1.0"/>
</p:tagLst>
</file>

<file path=ppt/tags/tag75.xml><?xml version="1.0" encoding="utf-8"?>
<p:tagLst xmlns:p="http://schemas.openxmlformats.org/presentationml/2006/main">
  <p:tag name="RAINPROBLEM" val="ProblemBody"/>
</p:tagLst>
</file>

<file path=ppt/tags/tag76.xml><?xml version="1.0" encoding="utf-8"?>
<p:tagLst xmlns:p="http://schemas.openxmlformats.org/presentationml/2006/main">
  <p:tag name="RAINPROBLEM" val="ProblemItem"/>
</p:tagLst>
</file>

<file path=ppt/tags/tag77.xml><?xml version="1.0" encoding="utf-8"?>
<p:tagLst xmlns:p="http://schemas.openxmlformats.org/presentationml/2006/main">
  <p:tag name="RAINPROBLEM" val="ProblemItem"/>
</p:tagLst>
</file>

<file path=ppt/tags/tag78.xml><?xml version="1.0" encoding="utf-8"?>
<p:tagLst xmlns:p="http://schemas.openxmlformats.org/presentationml/2006/main">
  <p:tag name="RAINPROBLEM" val="ProblemItem"/>
</p:tagLst>
</file>

<file path=ppt/tags/tag79.xml><?xml version="1.0" encoding="utf-8"?>
<p:tagLst xmlns:p="http://schemas.openxmlformats.org/presentationml/2006/main">
  <p:tag name="RAINPROBLEM" val="ProblemItem"/>
</p:tagLst>
</file>

<file path=ppt/tags/tag8.xml><?xml version="1.0" encoding="utf-8"?>
<p:tagLst xmlns:p="http://schemas.openxmlformats.org/presentationml/2006/main">
  <p:tag name="KSO_WM_TEMPLATE_CATEGORY" val="custom"/>
  <p:tag name="KSO_WM_TEMPLATE_INDEX" val="20185041"/>
  <p:tag name="KSO_WM_TAG_VERSION" val="1.0"/>
  <p:tag name="KSO_WM_SLIDE_ID" val="custom160033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26"/>
  <p:tag name="KSO_WM_SLIDE_SIZE" val="828*356"/>
</p:tagLst>
</file>

<file path=ppt/tags/tag80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81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82.xml><?xml version="1.0" encoding="utf-8"?>
<p:tagLst xmlns:p="http://schemas.openxmlformats.org/presentationml/2006/main">
  <p:tag name="RAINPROBLEM" val="ProblemBullet"/>
  <p:tag name="RAINPROBLEMTYPE" val="MultipleChoice"/>
  <p:tag name="RAINBULLET" val="Wrong"/>
</p:tagLst>
</file>

<file path=ppt/tags/tag83.xml><?xml version="1.0" encoding="utf-8"?>
<p:tagLst xmlns:p="http://schemas.openxmlformats.org/presentationml/2006/main">
  <p:tag name="RAINPROBLEM" val="ProblemBullet"/>
  <p:tag name="RAINPROBLEMTYPE" val="MultipleChoice"/>
  <p:tag name="RAINBULLET" val="Correct"/>
</p:tagLst>
</file>

<file path=ppt/tags/tag84.xml><?xml version="1.0" encoding="utf-8"?>
<p:tagLst xmlns:p="http://schemas.openxmlformats.org/presentationml/2006/main">
  <p:tag name="RAINPROBLEM" val="ProblemSubmit"/>
  <p:tag name="RAINPROBLEMTYPE" val="MultipleChoice"/>
</p:tagLst>
</file>

<file path=ppt/tags/tag85.xml><?xml version="1.0" encoding="utf-8"?>
<p:tagLst xmlns:p="http://schemas.openxmlformats.org/presentationml/2006/main">
  <p:tag name="RAINPROBLEMTYPE" val="ProblemTypeMarker"/>
</p:tagLst>
</file>

<file path=ppt/tags/tag86.xml><?xml version="1.0" encoding="utf-8"?>
<p:tagLst xmlns:p="http://schemas.openxmlformats.org/presentationml/2006/main">
  <p:tag name="RAINPROBLEMTYPE" val="ProblemTypeMarker"/>
</p:tagLst>
</file>

<file path=ppt/tags/tag87.xml><?xml version="1.0" encoding="utf-8"?>
<p:tagLst xmlns:p="http://schemas.openxmlformats.org/presentationml/2006/main">
  <p:tag name="RAINPROBLEMTYPE" val="ProblemTypeMarker"/>
</p:tagLst>
</file>

<file path=ppt/tags/tag88.xml><?xml version="1.0" encoding="utf-8"?>
<p:tagLst xmlns:p="http://schemas.openxmlformats.org/presentationml/2006/main">
  <p:tag name="RAINPROBLEMTYPE" val="ProblemTypeMarker"/>
</p:tagLst>
</file>

<file path=ppt/tags/tag89.xml><?xml version="1.0" encoding="utf-8"?>
<p:tagLst xmlns:p="http://schemas.openxmlformats.org/presentationml/2006/main">
  <p:tag name="RAINPROBLEMTYPE" val="ProblemTypeMarker"/>
</p:tagLst>
</file>

<file path=ppt/tags/tag9.xml><?xml version="1.0" encoding="utf-8"?>
<p:tagLst xmlns:p="http://schemas.openxmlformats.org/presentationml/2006/main">
  <p:tag name="KSO_WM_TEMPLATE_CATEGORY" val="custom"/>
  <p:tag name="KSO_WM_TEMPLATE_INDEX" val="20185041"/>
</p:tagLst>
</file>

<file path=ppt/tags/tag90.xml><?xml version="1.0" encoding="utf-8"?>
<p:tagLst xmlns:p="http://schemas.openxmlformats.org/presentationml/2006/main">
  <p:tag name="RAINPROBLEM" val="ProblemSetting"/>
  <p:tag name="RAINPROBLEMTYPE" val="MultipleChoice"/>
</p:tagLst>
</file>

<file path=ppt/tags/tag91.xml><?xml version="1.0" encoding="utf-8"?>
<p:tagLst xmlns:p="http://schemas.openxmlformats.org/presentationml/2006/main">
  <p:tag name="RAINPROBLEM" val="MultipleChoice"/>
  <p:tag name="PROBLEMSCORE" val="1.0"/>
</p:tagLst>
</file>

<file path=ppt/theme/theme1.xml><?xml version="1.0" encoding="utf-8"?>
<a:theme xmlns:a="http://schemas.openxmlformats.org/drawingml/2006/main" name="1_Office 主题​​">
  <a:themeElements>
    <a:clrScheme name="自定义 388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FFFFFF"/>
      </a:accent5>
      <a:accent6>
        <a:srgbClr val="196090"/>
      </a:accent6>
      <a:hlink>
        <a:srgbClr val="0068B2"/>
      </a:hlink>
      <a:folHlink>
        <a:srgbClr val="BFBFBF"/>
      </a:folHlink>
    </a:clrScheme>
    <a:fontScheme name="asdxy1j4">
      <a:majorFont>
        <a:latin typeface="Arial"/>
        <a:ea typeface="SimHei"/>
        <a:cs typeface=""/>
      </a:majorFont>
      <a:minorFont>
        <a:latin typeface="Arial"/>
        <a:ea typeface="Sim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1940</Words>
  <Application>WPS 演示</Application>
  <PresentationFormat>全屏显示(16:9)</PresentationFormat>
  <Paragraphs>393</Paragraphs>
  <Slides>17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Arial</vt:lpstr>
      <vt:lpstr>宋体</vt:lpstr>
      <vt:lpstr>Wingdings</vt:lpstr>
      <vt:lpstr>Helvetica</vt:lpstr>
      <vt:lpstr>Wingdings</vt:lpstr>
      <vt:lpstr>楷体</vt:lpstr>
      <vt:lpstr>Tahoma</vt:lpstr>
      <vt:lpstr>Calibri</vt:lpstr>
      <vt:lpstr>微软雅黑</vt:lpstr>
      <vt:lpstr>Times New Roman</vt:lpstr>
      <vt:lpstr>黑体</vt:lpstr>
      <vt:lpstr>Arial Unicode MS</vt:lpstr>
      <vt:lpstr>1_Office 主题​​</vt:lpstr>
      <vt:lpstr>第二章  账户与复式记账</vt:lpstr>
      <vt:lpstr>本章内容</vt:lpstr>
      <vt:lpstr>第四节 会计科目与账户</vt:lpstr>
      <vt:lpstr>第四节 会计科目与账户</vt:lpstr>
      <vt:lpstr>会计科目的分类</vt:lpstr>
      <vt:lpstr>会计科目的分类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账户的分类</vt:lpstr>
      <vt:lpstr>会计科目与账户的关系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酒店基础会计</dc:title>
  <dc:creator>Administrator</dc:creator>
  <cp:lastModifiedBy>江麓</cp:lastModifiedBy>
  <cp:revision>215</cp:revision>
  <dcterms:created xsi:type="dcterms:W3CDTF">2016-02-28T07:11:00Z</dcterms:created>
  <dcterms:modified xsi:type="dcterms:W3CDTF">2020-03-12T06:52:13Z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