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679" r:id="rId3"/>
    <p:sldId id="257" r:id="rId5"/>
    <p:sldId id="305" r:id="rId6"/>
    <p:sldId id="333" r:id="rId7"/>
    <p:sldId id="306" r:id="rId8"/>
    <p:sldId id="308" r:id="rId9"/>
    <p:sldId id="586" r:id="rId10"/>
    <p:sldId id="310" r:id="rId11"/>
    <p:sldId id="916" r:id="rId12"/>
    <p:sldId id="920" r:id="rId13"/>
    <p:sldId id="311" r:id="rId14"/>
    <p:sldId id="313" r:id="rId15"/>
    <p:sldId id="587" r:id="rId16"/>
    <p:sldId id="921" r:id="rId17"/>
    <p:sldId id="922" r:id="rId18"/>
    <p:sldId id="316" r:id="rId19"/>
    <p:sldId id="588" r:id="rId20"/>
    <p:sldId id="317" r:id="rId21"/>
    <p:sldId id="1007" r:id="rId22"/>
    <p:sldId id="318" r:id="rId23"/>
    <p:sldId id="591" r:id="rId24"/>
    <p:sldId id="1008" r:id="rId25"/>
    <p:sldId id="592" r:id="rId26"/>
    <p:sldId id="323" r:id="rId27"/>
    <p:sldId id="1009" r:id="rId28"/>
    <p:sldId id="325" r:id="rId29"/>
    <p:sldId id="1010" r:id="rId30"/>
    <p:sldId id="1011" r:id="rId31"/>
    <p:sldId id="596" r:id="rId32"/>
    <p:sldId id="326"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318" y="-102"/>
      </p:cViewPr>
      <p:guideLst>
        <p:guide orient="horz" pos="175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A25D85-738B-4823-9C66-72EBCFC8158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A93B21-05A3-40A7-B676-3ABA5306D392}"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A93B21-05A3-40A7-B676-3ABA5306D392}"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A93B21-05A3-40A7-B676-3ABA5306D392}"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248" y="963164"/>
            <a:ext cx="4825752" cy="3217168"/>
          </a:xfrm>
          <a:prstGeom prst="rect">
            <a:avLst/>
          </a:prstGeom>
        </p:spPr>
      </p:pic>
      <p:sp>
        <p:nvSpPr>
          <p:cNvPr id="8" name="矩形"/>
          <p:cNvSpPr/>
          <p:nvPr/>
        </p:nvSpPr>
        <p:spPr>
          <a:xfrm>
            <a:off x="0" y="1823520"/>
            <a:ext cx="5464041" cy="1496456"/>
          </a:xfrm>
          <a:prstGeom prst="rect">
            <a:avLst/>
          </a:prstGeom>
          <a:solidFill>
            <a:schemeClr val="accent6">
              <a:alpha val="70000"/>
            </a:schemeClr>
          </a:solidFill>
          <a:ln w="12700" cap="flat">
            <a:noFill/>
            <a:miter lim="400000"/>
          </a:ln>
          <a:effectLst/>
        </p:spPr>
        <p:txBody>
          <a:bodyPr wrap="square" lIns="34289" tIns="34289" rIns="34289" bIns="34289" numCol="1" anchor="ctr">
            <a:noAutofit/>
          </a:bodyPr>
          <a:lstStyle/>
          <a:p>
            <a:pPr defTabSz="913765">
              <a:lnSpc>
                <a:spcPct val="120000"/>
              </a:lnSpc>
              <a:defRPr sz="1800" b="0">
                <a:latin typeface="Helvetica"/>
                <a:ea typeface="Helvetica"/>
                <a:cs typeface="Helvetica"/>
                <a:sym typeface="Helvetica"/>
              </a:defRPr>
            </a:pPr>
            <a:endParaRPr sz="950">
              <a:latin typeface="+mn-lt"/>
              <a:ea typeface="+mn-ea"/>
              <a:cs typeface="+mn-ea"/>
              <a:sym typeface="+mn-lt"/>
            </a:endParaRPr>
          </a:p>
        </p:txBody>
      </p:sp>
      <p:sp>
        <p:nvSpPr>
          <p:cNvPr id="2" name="标题 1"/>
          <p:cNvSpPr>
            <a:spLocks noGrp="1"/>
          </p:cNvSpPr>
          <p:nvPr>
            <p:ph type="ctrTitle" hasCustomPrompt="1"/>
          </p:nvPr>
        </p:nvSpPr>
        <p:spPr>
          <a:xfrm>
            <a:off x="102871" y="1855051"/>
            <a:ext cx="5351531" cy="896031"/>
          </a:xfrm>
        </p:spPr>
        <p:txBody>
          <a:bodyPr anchor="b">
            <a:normAutofit/>
          </a:bodyPr>
          <a:lstStyle>
            <a:lvl1pPr algn="ctr">
              <a:defRPr sz="4050">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02871" y="2760451"/>
            <a:ext cx="5351531" cy="512230"/>
          </a:xfrm>
        </p:spPr>
        <p:txBody>
          <a:bodyPr anchor="t">
            <a:normAutofit/>
          </a:bodyPr>
          <a:lstStyle>
            <a:lvl1pPr marL="0" indent="0" algn="ctr">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413657"/>
            <a:ext cx="7886700" cy="416922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p:cNvSpPr/>
          <p:nvPr/>
        </p:nvSpPr>
        <p:spPr>
          <a:xfrm>
            <a:off x="0" y="1823520"/>
            <a:ext cx="9144000" cy="1496456"/>
          </a:xfrm>
          <a:prstGeom prst="rect">
            <a:avLst/>
          </a:prstGeom>
          <a:solidFill>
            <a:schemeClr val="accent6">
              <a:alpha val="70000"/>
            </a:schemeClr>
          </a:solidFill>
          <a:ln w="12700" cap="flat">
            <a:noFill/>
            <a:miter lim="400000"/>
          </a:ln>
          <a:effectLst/>
        </p:spPr>
        <p:txBody>
          <a:bodyPr wrap="square" lIns="34289" tIns="34289" rIns="34289" bIns="34289" numCol="1" anchor="ctr">
            <a:noAutofit/>
          </a:bodyPr>
          <a:lstStyle/>
          <a:p>
            <a:pPr defTabSz="913765">
              <a:lnSpc>
                <a:spcPct val="120000"/>
              </a:lnSpc>
              <a:defRPr sz="1800" b="0">
                <a:latin typeface="Helvetica"/>
                <a:ea typeface="Helvetica"/>
                <a:cs typeface="Helvetica"/>
                <a:sym typeface="Helvetica"/>
              </a:defRPr>
            </a:pPr>
            <a:endParaRPr sz="950" dirty="0">
              <a:latin typeface="+mn-lt"/>
              <a:ea typeface="+mn-ea"/>
              <a:cs typeface="+mn-ea"/>
              <a:sym typeface="+mn-lt"/>
            </a:endParaRPr>
          </a:p>
        </p:txBody>
      </p:sp>
      <p:sp>
        <p:nvSpPr>
          <p:cNvPr id="8" name="正方形"/>
          <p:cNvSpPr/>
          <p:nvPr/>
        </p:nvSpPr>
        <p:spPr>
          <a:xfrm rot="2700000">
            <a:off x="3777531" y="1862267"/>
            <a:ext cx="1418965" cy="1418964"/>
          </a:xfrm>
          <a:prstGeom prst="rect">
            <a:avLst/>
          </a:prstGeom>
          <a:solidFill>
            <a:schemeClr val="accent6"/>
          </a:solidFill>
          <a:ln w="38100" cap="flat">
            <a:solidFill>
              <a:schemeClr val="accent5"/>
            </a:solidFill>
            <a:miter lim="400000"/>
          </a:ln>
          <a:effectLst/>
        </p:spPr>
        <p:txBody>
          <a:bodyPr wrap="square" lIns="34289" tIns="34289" rIns="34289" bIns="34289" numCol="1" anchor="ctr">
            <a:noAutofit/>
          </a:bodyPr>
          <a:lstStyle/>
          <a:p>
            <a:pPr defTabSz="913765">
              <a:lnSpc>
                <a:spcPct val="120000"/>
              </a:lnSpc>
              <a:defRPr sz="1800" b="0">
                <a:latin typeface="Helvetica"/>
                <a:ea typeface="Helvetica"/>
                <a:cs typeface="Helvetica"/>
                <a:sym typeface="Helvetica"/>
              </a:defRPr>
            </a:pPr>
            <a:endParaRPr sz="950" dirty="0">
              <a:latin typeface="+mn-lt"/>
              <a:ea typeface="+mn-ea"/>
              <a:cs typeface="+mn-ea"/>
              <a:sym typeface="+mn-lt"/>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464" y="1815296"/>
            <a:ext cx="560414" cy="560414"/>
          </a:xfrm>
          <a:prstGeom prst="rect">
            <a:avLst/>
          </a:prstGeom>
        </p:spPr>
      </p:pic>
      <p:sp>
        <p:nvSpPr>
          <p:cNvPr id="2" name="标题 1"/>
          <p:cNvSpPr>
            <a:spLocks noGrp="1"/>
          </p:cNvSpPr>
          <p:nvPr>
            <p:ph type="title" hasCustomPrompt="1"/>
          </p:nvPr>
        </p:nvSpPr>
        <p:spPr>
          <a:xfrm>
            <a:off x="3623464" y="2383934"/>
            <a:ext cx="1722414" cy="560414"/>
          </a:xfrm>
        </p:spPr>
        <p:txBody>
          <a:bodyPr anchor="ctr">
            <a:normAutofit/>
          </a:bodyPr>
          <a:lstStyle>
            <a:lvl1pPr algn="ctr">
              <a:defRPr sz="2400">
                <a:solidFill>
                  <a:schemeClr val="bg1"/>
                </a:solidFill>
              </a:defRPr>
            </a:lvl1pPr>
          </a:lstStyle>
          <a:p>
            <a:r>
              <a:rPr lang="zh-CN" altLang="en-US" dirty="0"/>
              <a:t>编辑标题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369219"/>
            <a:ext cx="3886200" cy="326350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130872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1961707"/>
            <a:ext cx="3868340" cy="268054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30872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1961707"/>
            <a:ext cx="3887391" cy="268054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3165"/>
            <a:ext cx="4825752" cy="3217168"/>
          </a:xfrm>
          <a:prstGeom prst="rect">
            <a:avLst/>
          </a:prstGeom>
        </p:spPr>
      </p:pic>
      <p:sp>
        <p:nvSpPr>
          <p:cNvPr id="7" name="矩形"/>
          <p:cNvSpPr/>
          <p:nvPr/>
        </p:nvSpPr>
        <p:spPr>
          <a:xfrm>
            <a:off x="3679959" y="1823522"/>
            <a:ext cx="5464041" cy="1496456"/>
          </a:xfrm>
          <a:prstGeom prst="rect">
            <a:avLst/>
          </a:prstGeom>
          <a:solidFill>
            <a:schemeClr val="accent6">
              <a:alpha val="70000"/>
            </a:schemeClr>
          </a:solidFill>
          <a:ln w="12700" cap="flat">
            <a:noFill/>
            <a:miter lim="400000"/>
          </a:ln>
          <a:effectLst/>
        </p:spPr>
        <p:txBody>
          <a:bodyPr wrap="square" lIns="34289" tIns="34289" rIns="34289" bIns="34289" numCol="1" anchor="ctr">
            <a:noAutofit/>
          </a:bodyPr>
          <a:lstStyle/>
          <a:p>
            <a:pPr defTabSz="913765">
              <a:lnSpc>
                <a:spcPct val="120000"/>
              </a:lnSpc>
              <a:defRPr sz="1800" b="0">
                <a:latin typeface="Helvetica"/>
                <a:ea typeface="Helvetica"/>
                <a:cs typeface="Helvetica"/>
                <a:sym typeface="Helvetica"/>
              </a:defRPr>
            </a:pPr>
            <a:endParaRPr sz="950">
              <a:latin typeface="+mn-lt"/>
              <a:ea typeface="+mn-ea"/>
              <a:cs typeface="+mn-ea"/>
              <a:sym typeface="+mn-lt"/>
            </a:endParaRPr>
          </a:p>
        </p:txBody>
      </p:sp>
      <p:sp>
        <p:nvSpPr>
          <p:cNvPr id="2" name="标题 1"/>
          <p:cNvSpPr>
            <a:spLocks noGrp="1"/>
          </p:cNvSpPr>
          <p:nvPr>
            <p:ph type="title" hasCustomPrompt="1"/>
          </p:nvPr>
        </p:nvSpPr>
        <p:spPr>
          <a:xfrm>
            <a:off x="3679958" y="1823522"/>
            <a:ext cx="5361172" cy="1496456"/>
          </a:xfrm>
        </p:spPr>
        <p:txBody>
          <a:bodyPr>
            <a:noAutofit/>
          </a:bodyPr>
          <a:lstStyle>
            <a:lvl1pPr algn="ctr">
              <a:defRPr sz="54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342900"/>
            <a:ext cx="3123900" cy="1200150"/>
          </a:xfrm>
        </p:spPr>
        <p:txBody>
          <a:bodyPr anchor="t" anchorCtr="0">
            <a:normAutofit/>
          </a:bodyPr>
          <a:lstStyle>
            <a:lvl1pPr>
              <a:defRPr sz="27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3888000" y="342900"/>
            <a:ext cx="4627800"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9840" y="1543050"/>
            <a:ext cx="3123900" cy="28586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273844"/>
            <a:ext cx="1146987" cy="4358879"/>
          </a:xfrm>
        </p:spPr>
        <p:txBody>
          <a:bodyPr vert="eaVert">
            <a:normAutofit/>
          </a:bodyPr>
          <a:lstStyle>
            <a:lvl1pPr>
              <a:defRPr sz="27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6659969" cy="4358879"/>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normAutofit/>
          </a:bodyPr>
          <a:lstStyle>
            <a:lvl1pPr algn="l">
              <a:lnSpc>
                <a:spcPct val="120000"/>
              </a:lnSpc>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normAutofit/>
          </a:bodyPr>
          <a:lstStyle>
            <a:lvl1pPr algn="ctr">
              <a:lnSpc>
                <a:spcPct val="120000"/>
              </a:lnSpc>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normAutofit/>
          </a:bodyPr>
          <a:lstStyle>
            <a:lvl1pPr algn="r">
              <a:lnSpc>
                <a:spcPct val="120000"/>
              </a:lnSpc>
              <a:defRPr sz="9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9" Type="http://schemas.openxmlformats.org/officeDocument/2006/relationships/slideLayout" Target="../slideLayouts/slideLayout7.xml"/><Relationship Id="rId18" Type="http://schemas.openxmlformats.org/officeDocument/2006/relationships/tags" Target="../tags/tag74.xml"/><Relationship Id="rId17" Type="http://schemas.openxmlformats.org/officeDocument/2006/relationships/image" Target="../media/image5.png"/><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8.xml"/><Relationship Id="rId5" Type="http://schemas.openxmlformats.org/officeDocument/2006/relationships/image" Target="../media/image6.png"/><Relationship Id="rId4" Type="http://schemas.openxmlformats.org/officeDocument/2006/relationships/image" Target="../media/image3.jpeg"/><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9" Type="http://schemas.openxmlformats.org/officeDocument/2006/relationships/slideLayout" Target="../slideLayouts/slideLayout7.xml"/><Relationship Id="rId18" Type="http://schemas.openxmlformats.org/officeDocument/2006/relationships/tags" Target="../tags/tag102.xml"/><Relationship Id="rId17" Type="http://schemas.openxmlformats.org/officeDocument/2006/relationships/image" Target="../media/image5.png"/><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5.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1" Type="http://schemas.openxmlformats.org/officeDocument/2006/relationships/slideLayout" Target="../slideLayouts/slideLayout7.xml"/><Relationship Id="rId20" Type="http://schemas.openxmlformats.org/officeDocument/2006/relationships/tags" Target="../tags/tag121.xml"/><Relationship Id="rId2" Type="http://schemas.openxmlformats.org/officeDocument/2006/relationships/tags" Target="../tags/tag104.xml"/><Relationship Id="rId19" Type="http://schemas.openxmlformats.org/officeDocument/2006/relationships/image" Target="../media/image5.png"/><Relationship Id="rId18" Type="http://schemas.openxmlformats.org/officeDocument/2006/relationships/tags" Target="../tags/tag120.xml"/><Relationship Id="rId17" Type="http://schemas.openxmlformats.org/officeDocument/2006/relationships/tags" Target="../tags/tag119.xml"/><Relationship Id="rId16" Type="http://schemas.openxmlformats.org/officeDocument/2006/relationships/tags" Target="../tags/tag118.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9" Type="http://schemas.openxmlformats.org/officeDocument/2006/relationships/slideLayout" Target="../slideLayouts/slideLayout7.xml"/><Relationship Id="rId18" Type="http://schemas.openxmlformats.org/officeDocument/2006/relationships/tags" Target="../tags/tag141.xml"/><Relationship Id="rId17" Type="http://schemas.openxmlformats.org/officeDocument/2006/relationships/image" Target="../media/image5.png"/><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45.xml"/><Relationship Id="rId4" Type="http://schemas.openxmlformats.org/officeDocument/2006/relationships/image" Target="../media/image3.jpeg"/><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21.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image" Target="../media/image7.png"/><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tags" Target="../tags/tag146.xml"/></Relationships>
</file>

<file path=ppt/slides/_rels/slide22.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9" Type="http://schemas.openxmlformats.org/officeDocument/2006/relationships/slideLayout" Target="../slideLayouts/slideLayout7.xml"/><Relationship Id="rId18" Type="http://schemas.openxmlformats.org/officeDocument/2006/relationships/tags" Target="../tags/tag170.xml"/><Relationship Id="rId17" Type="http://schemas.openxmlformats.org/officeDocument/2006/relationships/image" Target="../media/image5.png"/><Relationship Id="rId16" Type="http://schemas.openxmlformats.org/officeDocument/2006/relationships/tags" Target="../tags/tag169.xml"/><Relationship Id="rId15" Type="http://schemas.openxmlformats.org/officeDocument/2006/relationships/tags" Target="../tags/tag16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4.xml"/></Relationships>
</file>

<file path=ppt/slides/_rels/slide23.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image" Target="../media/image8.png"/><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1" Type="http://schemas.openxmlformats.org/officeDocument/2006/relationships/notesSlide" Target="../notesSlides/notesSlide5.xml"/><Relationship Id="rId10" Type="http://schemas.openxmlformats.org/officeDocument/2006/relationships/slideLayout" Target="../slideLayouts/slideLayout7.xml"/><Relationship Id="rId1" Type="http://schemas.openxmlformats.org/officeDocument/2006/relationships/tags" Target="../tags/tag17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25.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1" Type="http://schemas.openxmlformats.org/officeDocument/2006/relationships/slideLayout" Target="../slideLayouts/slideLayout7.xml"/><Relationship Id="rId20" Type="http://schemas.openxmlformats.org/officeDocument/2006/relationships/tags" Target="../tags/tag198.xml"/><Relationship Id="rId2" Type="http://schemas.openxmlformats.org/officeDocument/2006/relationships/tags" Target="../tags/tag181.xml"/><Relationship Id="rId19" Type="http://schemas.openxmlformats.org/officeDocument/2006/relationships/image" Target="../media/image5.png"/><Relationship Id="rId18" Type="http://schemas.openxmlformats.org/officeDocument/2006/relationships/tags" Target="../tags/tag197.xml"/><Relationship Id="rId17" Type="http://schemas.openxmlformats.org/officeDocument/2006/relationships/tags" Target="../tags/tag196.xml"/><Relationship Id="rId16" Type="http://schemas.openxmlformats.org/officeDocument/2006/relationships/tags" Target="../tags/tag195.xml"/><Relationship Id="rId15" Type="http://schemas.openxmlformats.org/officeDocument/2006/relationships/tags" Target="../tags/tag194.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tags" Target="../tags/tag18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4" Type="http://schemas.openxmlformats.org/officeDocument/2006/relationships/notesSlide" Target="../notesSlides/notesSlide3.xml"/><Relationship Id="rId23" Type="http://schemas.openxmlformats.org/officeDocument/2006/relationships/slideLayout" Target="../slideLayouts/slideLayout7.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19.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9" Type="http://schemas.openxmlformats.org/officeDocument/2006/relationships/slideLayout" Target="../slideLayouts/slideLayout7.xml"/><Relationship Id="rId18" Type="http://schemas.openxmlformats.org/officeDocument/2006/relationships/tags" Target="../tags/tag57.xml"/><Relationship Id="rId17" Type="http://schemas.openxmlformats.org/officeDocument/2006/relationships/image" Target="../media/image5.png"/><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custDataLst>
              <p:tags r:id="rId1"/>
            </p:custDataLst>
          </p:nvPr>
        </p:nvSpPr>
        <p:spPr/>
        <p:txBody>
          <a:bodyPr>
            <a:normAutofit fontScale="90000"/>
          </a:bodyPr>
          <a:lstStyle/>
          <a:p>
            <a:r>
              <a:rPr lang="zh-CN" altLang="en-US" dirty="0" smtClean="0">
                <a:sym typeface="+mn-ea"/>
              </a:rPr>
              <a:t>第二章  账户与复式记账</a:t>
            </a:r>
            <a:endParaRPr lang="zh-CN" altLang="en-US">
              <a:sym typeface="+mn-lt"/>
            </a:endParaRPr>
          </a:p>
        </p:txBody>
      </p:sp>
      <p:sp>
        <p:nvSpPr>
          <p:cNvPr id="2" name="副标题 1"/>
          <p:cNvSpPr/>
          <p:nvPr>
            <p:ph type="subTitle" idx="1"/>
          </p:nvPr>
        </p:nvSpPr>
        <p:spPr/>
        <p:txBody>
          <a:bodyPr/>
          <a:p>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14400" y="635000"/>
            <a:ext cx="7315200" cy="160718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下列选型中属于企业流动资产的是（   ）</a:t>
            </a:r>
            <a:endParaRPr lang="zh-CN" altLang="en-US" sz="2600">
              <a:solidFill>
                <a:srgbClr val="000000"/>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1828800" y="208915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固定资产</a:t>
            </a:r>
            <a:endParaRPr lang="zh-CN" altLang="en-US" sz="2600">
              <a:solidFill>
                <a:srgbClr val="00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1828800" y="273240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预收账款</a:t>
            </a:r>
            <a:endParaRPr lang="zh-CN" altLang="en-US" sz="26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4"/>
            </p:custDataLst>
          </p:nvPr>
        </p:nvSpPr>
        <p:spPr>
          <a:xfrm>
            <a:off x="1828800" y="337502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应收账款</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1828800" y="401828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货币资金</a:t>
            </a:r>
            <a:endParaRPr lang="zh-CN" altLang="en-US" sz="2600">
              <a:solidFill>
                <a:srgbClr val="000000"/>
              </a:solidFill>
              <a:latin typeface="微软雅黑" panose="020B0503020204020204" charset="-122"/>
              <a:ea typeface="微软雅黑" panose="020B0503020204020204" charset="-122"/>
            </a:endParaRPr>
          </a:p>
        </p:txBody>
      </p:sp>
      <p:sp>
        <p:nvSpPr>
          <p:cNvPr id="8" name="矩形 7"/>
          <p:cNvSpPr>
            <a:spLocks noChangeAspect="1"/>
          </p:cNvSpPr>
          <p:nvPr>
            <p:custDataLst>
              <p:tags r:id="rId6"/>
            </p:custDataLst>
          </p:nvPr>
        </p:nvSpPr>
        <p:spPr>
          <a:xfrm>
            <a:off x="1178560" y="2137410"/>
            <a:ext cx="385445" cy="386080"/>
          </a:xfrm>
          <a:prstGeom prst="rect">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9" name="矩形 8"/>
          <p:cNvSpPr>
            <a:spLocks noChangeAspect="1"/>
          </p:cNvSpPr>
          <p:nvPr>
            <p:custDataLst>
              <p:tags r:id="rId7"/>
            </p:custDataLst>
          </p:nvPr>
        </p:nvSpPr>
        <p:spPr>
          <a:xfrm>
            <a:off x="1178560" y="2780665"/>
            <a:ext cx="385445" cy="385445"/>
          </a:xfrm>
          <a:prstGeom prst="rect">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0" name="矩形 9"/>
          <p:cNvSpPr>
            <a:spLocks noChangeAspect="1"/>
          </p:cNvSpPr>
          <p:nvPr>
            <p:custDataLst>
              <p:tags r:id="rId8"/>
            </p:custDataLst>
          </p:nvPr>
        </p:nvSpPr>
        <p:spPr>
          <a:xfrm>
            <a:off x="1178560" y="3423285"/>
            <a:ext cx="385445" cy="38608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1" name="矩形 10"/>
          <p:cNvSpPr>
            <a:spLocks noChangeAspect="1"/>
          </p:cNvSpPr>
          <p:nvPr>
            <p:custDataLst>
              <p:tags r:id="rId9"/>
            </p:custDataLst>
          </p:nvPr>
        </p:nvSpPr>
        <p:spPr>
          <a:xfrm>
            <a:off x="1178560" y="4066540"/>
            <a:ext cx="385445" cy="385445"/>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2" name="圆角矩形 11"/>
          <p:cNvSpPr/>
          <p:nvPr>
            <p:custDataLst>
              <p:tags r:id="rId10"/>
            </p:custDataLst>
          </p:nvPr>
        </p:nvSpPr>
        <p:spPr>
          <a:xfrm>
            <a:off x="6686550" y="4660900"/>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grpSp>
        <p:nvGrpSpPr>
          <p:cNvPr id="17" name="组合 16"/>
          <p:cNvGrpSpPr/>
          <p:nvPr>
            <p:custDataLst>
              <p:tags r:id="rId11"/>
            </p:custDataLst>
          </p:nvPr>
        </p:nvGrpSpPr>
        <p:grpSpPr>
          <a:xfrm>
            <a:off x="0" y="0"/>
            <a:ext cx="9144000" cy="635000"/>
            <a:chOff x="0" y="0"/>
            <a:chExt cx="14400" cy="1000"/>
          </a:xfrm>
        </p:grpSpPr>
        <p:sp>
          <p:nvSpPr>
            <p:cNvPr id="13" name="TitleBackground"/>
            <p:cNvSpPr/>
            <p:nvPr>
              <p:custDataLst>
                <p:tags r:id="rId12"/>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ColorBlock"/>
            <p:cNvSpPr/>
            <p:nvPr>
              <p:custDataLst>
                <p:tags r:id="rId13"/>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TypeText"/>
            <p:cNvSpPr txBox="1"/>
            <p:nvPr>
              <p:custDataLst>
                <p:tags r:id="rId14"/>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endParaRPr>
            </a:p>
          </p:txBody>
        </p:sp>
        <p:sp>
          <p:nvSpPr>
            <p:cNvPr id="16" name="TipText"/>
            <p:cNvSpPr txBox="1"/>
            <p:nvPr>
              <p:custDataLst>
                <p:tags r:id="rId15"/>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2" name="图片 1" descr="tmp2140"/>
          <p:cNvPicPr>
            <a:picLocks noChangeAspect="1"/>
          </p:cNvPicPr>
          <p:nvPr>
            <p:custDataLst>
              <p:tags r:id="rId16"/>
            </p:custDataLst>
          </p:nvPr>
        </p:nvPicPr>
        <p:blipFill>
          <a:blip r:embed="rId17"/>
          <a:stretch>
            <a:fillRect/>
          </a:stretch>
        </p:blipFill>
        <p:spPr>
          <a:xfrm>
            <a:off x="7594600" y="63500"/>
            <a:ext cx="1422400" cy="508000"/>
          </a:xfrm>
          <a:prstGeom prst="rect">
            <a:avLst/>
          </a:prstGeom>
        </p:spPr>
      </p:pic>
    </p:spTree>
    <p:custDataLst>
      <p:tags r:id="rId1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721518" y="228234"/>
            <a:ext cx="7530205" cy="760594"/>
          </a:xfrm>
          <a:prstGeom prst="rect">
            <a:avLst/>
          </a:prstGeom>
        </p:spPr>
        <p:txBody>
          <a:bodyPr vert="horz" wrap="square" lIns="68580" tIns="34290" rIns="68580" bIns="34290" rtlCol="0" anchor="ctr">
            <a:normAutofit/>
          </a:bodyPr>
          <a:lstStyle>
            <a:lvl1pPr>
              <a:lnSpc>
                <a:spcPct val="90000"/>
              </a:lnSpc>
              <a:spcBef>
                <a:spcPct val="0"/>
              </a:spcBef>
              <a:buNone/>
              <a:defRPr sz="4000">
                <a:solidFill>
                  <a:srgbClr val="00B0F0"/>
                </a:solidFill>
                <a:latin typeface="+mj-lt"/>
                <a:ea typeface="+mj-ea"/>
                <a:cs typeface="+mj-cs"/>
              </a:defRPr>
            </a:lvl1pPr>
          </a:lstStyle>
          <a:p>
            <a:pPr algn="l">
              <a:lnSpc>
                <a:spcPct val="120000"/>
              </a:lnSpc>
            </a:pPr>
            <a:r>
              <a:rPr lang="zh-CN" altLang="en-US" sz="2800" b="0" dirty="0">
                <a:solidFill>
                  <a:schemeClr val="tx1"/>
                </a:solidFill>
              </a:rPr>
              <a:t>  二、会计要素 </a:t>
            </a:r>
            <a:endParaRPr lang="zh-CN" altLang="en-US" sz="2800" b="0" dirty="0">
              <a:solidFill>
                <a:schemeClr val="tx1"/>
              </a:solidFill>
            </a:endParaRPr>
          </a:p>
        </p:txBody>
      </p:sp>
      <p:sp>
        <p:nvSpPr>
          <p:cNvPr id="7" name="文本框 6"/>
          <p:cNvSpPr txBox="1"/>
          <p:nvPr>
            <p:custDataLst>
              <p:tags r:id="rId2"/>
            </p:custDataLst>
          </p:nvPr>
        </p:nvSpPr>
        <p:spPr>
          <a:xfrm>
            <a:off x="467995" y="1097915"/>
            <a:ext cx="5353685" cy="3404235"/>
          </a:xfrm>
          <a:prstGeom prst="rect">
            <a:avLst/>
          </a:prstGeom>
        </p:spPr>
        <p:txBody>
          <a:bodyPr vert="horz" lIns="68580" tIns="34290" rIns="68580" bIns="34290" rtlCol="0">
            <a:normAutofit/>
          </a:bodyP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57175" indent="-257175" algn="l">
              <a:spcBef>
                <a:spcPts val="0"/>
              </a:spcBef>
              <a:buSzTx/>
              <a:buChar char="•"/>
            </a:pPr>
            <a:r>
              <a:rPr lang="en-US" altLang="zh-CN" sz="1400" dirty="0">
                <a:solidFill>
                  <a:schemeClr val="tx1"/>
                </a:solidFill>
                <a:latin typeface="+mn-lt"/>
                <a:ea typeface="+mn-ea"/>
                <a:cs typeface="+mn-cs"/>
              </a:rPr>
              <a:t>2.</a:t>
            </a:r>
            <a:r>
              <a:rPr lang="zh-CN" altLang="en-US" sz="1800" dirty="0">
                <a:solidFill>
                  <a:schemeClr val="tx1"/>
                </a:solidFill>
                <a:latin typeface="楷体" panose="02010609060101010101" charset="-122"/>
                <a:ea typeface="楷体" panose="02010609060101010101" charset="-122"/>
                <a:cs typeface="+mn-cs"/>
              </a:rPr>
              <a:t>负债    liabilities</a:t>
            </a:r>
            <a:endParaRPr lang="zh-CN" altLang="en-US" sz="1800" dirty="0">
              <a:solidFill>
                <a:schemeClr val="tx1"/>
              </a:solidFill>
              <a:latin typeface="楷体" panose="02010609060101010101" charset="-122"/>
              <a:ea typeface="楷体" panose="02010609060101010101" charset="-122"/>
              <a:cs typeface="+mn-cs"/>
            </a:endParaRPr>
          </a:p>
          <a:p>
            <a:pPr marL="685800" lvl="1" indent="-342900" algn="l">
              <a:spcBef>
                <a:spcPts val="0"/>
              </a:spcBef>
              <a:buSzTx/>
              <a:buFont typeface="Arial" panose="020B0604020202020204" pitchFamily="34" charset="0"/>
              <a:buChar char="•"/>
            </a:pPr>
            <a:r>
              <a:rPr lang="zh-CN" altLang="zh-CN" sz="1800" dirty="0">
                <a:solidFill>
                  <a:schemeClr val="tx1"/>
                </a:solidFill>
                <a:latin typeface="楷体" panose="02010609060101010101" charset="-122"/>
                <a:ea typeface="楷体" panose="02010609060101010101" charset="-122"/>
                <a:cs typeface="+mn-cs"/>
              </a:rPr>
              <a:t>企业过去的交易或者事项形成的、预期会导致经济利益流出企业的现</a:t>
            </a:r>
            <a:r>
              <a:rPr lang="zh-CN" altLang="en-US" sz="1800" dirty="0">
                <a:solidFill>
                  <a:schemeClr val="tx1"/>
                </a:solidFill>
                <a:latin typeface="楷体" panose="02010609060101010101" charset="-122"/>
                <a:ea typeface="楷体" panose="02010609060101010101" charset="-122"/>
                <a:cs typeface="+mn-cs"/>
              </a:rPr>
              <a:t>时</a:t>
            </a:r>
            <a:r>
              <a:rPr lang="zh-CN" altLang="zh-CN" sz="1800" dirty="0">
                <a:solidFill>
                  <a:schemeClr val="tx1"/>
                </a:solidFill>
                <a:latin typeface="楷体" panose="02010609060101010101" charset="-122"/>
                <a:ea typeface="楷体" panose="02010609060101010101" charset="-122"/>
                <a:cs typeface="+mn-cs"/>
              </a:rPr>
              <a:t>义务。</a:t>
            </a:r>
            <a:endParaRPr lang="zh-CN" altLang="zh-CN" sz="1800" dirty="0">
              <a:solidFill>
                <a:schemeClr val="tx1"/>
              </a:solidFill>
              <a:latin typeface="楷体" panose="02010609060101010101" charset="-122"/>
              <a:ea typeface="楷体" panose="02010609060101010101" charset="-122"/>
              <a:cs typeface="+mn-cs"/>
            </a:endParaRPr>
          </a:p>
          <a:p>
            <a:pPr marL="257175" indent="-257175" algn="l">
              <a:spcBef>
                <a:spcPts val="0"/>
              </a:spcBef>
              <a:buSzTx/>
              <a:buChar char="•"/>
            </a:pPr>
            <a:endParaRPr lang="en-US" altLang="zh-CN" sz="1800" dirty="0">
              <a:solidFill>
                <a:schemeClr val="tx1"/>
              </a:solidFill>
              <a:latin typeface="楷体" panose="02010609060101010101" charset="-122"/>
              <a:ea typeface="楷体" panose="02010609060101010101" charset="-122"/>
              <a:cs typeface="+mn-cs"/>
            </a:endParaRPr>
          </a:p>
          <a:p>
            <a:pPr marL="257175" indent="-257175" algn="l">
              <a:spcBef>
                <a:spcPts val="0"/>
              </a:spcBef>
              <a:buSzTx/>
              <a:buChar char="•"/>
            </a:pPr>
            <a:r>
              <a:rPr lang="zh-CN" altLang="en-US" sz="1800" dirty="0">
                <a:solidFill>
                  <a:schemeClr val="tx1"/>
                </a:solidFill>
                <a:latin typeface="楷体" panose="02010609060101010101" charset="-122"/>
                <a:ea typeface="楷体" panose="02010609060101010101" charset="-122"/>
                <a:cs typeface="+mn-cs"/>
              </a:rPr>
              <a:t>特征</a:t>
            </a:r>
            <a:endParaRPr lang="en-US" altLang="zh-CN" sz="1800" dirty="0">
              <a:solidFill>
                <a:schemeClr val="tx1"/>
              </a:solidFill>
              <a:latin typeface="楷体" panose="02010609060101010101" charset="-122"/>
              <a:ea typeface="楷体" panose="02010609060101010101" charset="-122"/>
              <a:cs typeface="+mn-cs"/>
            </a:endParaRPr>
          </a:p>
          <a:p>
            <a:pPr marL="685800" lvl="1" indent="-342900" algn="l">
              <a:spcBef>
                <a:spcPts val="0"/>
              </a:spcBef>
              <a:buSzTx/>
              <a:buFont typeface="Arial" panose="020B0604020202020204" pitchFamily="34" charset="0"/>
              <a:buChar char="•"/>
            </a:pPr>
            <a:r>
              <a:rPr lang="zh-CN" altLang="en-US" sz="1800" dirty="0">
                <a:solidFill>
                  <a:schemeClr val="tx1"/>
                </a:solidFill>
                <a:latin typeface="楷体" panose="02010609060101010101" charset="-122"/>
                <a:ea typeface="楷体" panose="02010609060101010101" charset="-122"/>
                <a:cs typeface="+mn-cs"/>
              </a:rPr>
              <a:t>企业应当承担的现时义务</a:t>
            </a:r>
            <a:endParaRPr lang="en-US" altLang="zh-CN" sz="1800" dirty="0">
              <a:solidFill>
                <a:schemeClr val="tx1"/>
              </a:solidFill>
              <a:latin typeface="楷体" panose="02010609060101010101" charset="-122"/>
              <a:ea typeface="楷体" panose="02010609060101010101" charset="-122"/>
              <a:cs typeface="+mn-cs"/>
            </a:endParaRPr>
          </a:p>
          <a:p>
            <a:pPr marL="685800" lvl="1" indent="-342900" algn="l">
              <a:spcBef>
                <a:spcPts val="0"/>
              </a:spcBef>
              <a:buSzTx/>
              <a:buFont typeface="Arial" panose="020B0604020202020204" pitchFamily="34" charset="0"/>
              <a:buChar char="•"/>
            </a:pPr>
            <a:r>
              <a:rPr lang="zh-CN" altLang="en-US" sz="1800" dirty="0">
                <a:solidFill>
                  <a:schemeClr val="tx1"/>
                </a:solidFill>
                <a:latin typeface="楷体" panose="02010609060101010101" charset="-122"/>
                <a:ea typeface="楷体" panose="02010609060101010101" charset="-122"/>
                <a:cs typeface="+mn-cs"/>
              </a:rPr>
              <a:t>负债的清偿会导致经济利益流出企业</a:t>
            </a:r>
            <a:endParaRPr lang="zh-CN" altLang="en-US" sz="1800" dirty="0">
              <a:solidFill>
                <a:schemeClr val="tx1"/>
              </a:solidFill>
              <a:latin typeface="楷体" panose="02010609060101010101" charset="-122"/>
              <a:ea typeface="楷体" panose="02010609060101010101" charset="-122"/>
              <a:cs typeface="+mn-cs"/>
            </a:endParaRPr>
          </a:p>
          <a:p>
            <a:pPr marL="685800" lvl="1" indent="-342900" algn="l">
              <a:spcBef>
                <a:spcPts val="0"/>
              </a:spcBef>
              <a:buSzTx/>
              <a:buFont typeface="Arial" panose="020B0604020202020204" pitchFamily="34" charset="0"/>
              <a:buChar char="•"/>
            </a:pPr>
            <a:r>
              <a:rPr lang="zh-CN" altLang="en-US" sz="1800" dirty="0">
                <a:solidFill>
                  <a:schemeClr val="tx1"/>
                </a:solidFill>
                <a:latin typeface="楷体" panose="02010609060101010101" charset="-122"/>
                <a:ea typeface="楷体" panose="02010609060101010101" charset="-122"/>
                <a:cs typeface="+mn-cs"/>
              </a:rPr>
              <a:t>由企业过去的交易或事项形成</a:t>
            </a:r>
            <a:endParaRPr lang="zh-CN" altLang="en-US" sz="1800" dirty="0">
              <a:solidFill>
                <a:schemeClr val="tx1"/>
              </a:solidFill>
              <a:latin typeface="楷体" panose="02010609060101010101" charset="-122"/>
              <a:ea typeface="楷体" panose="02010609060101010101" charset="-122"/>
              <a:cs typeface="+mn-cs"/>
            </a:endParaRPr>
          </a:p>
          <a:p>
            <a:pPr marL="685800" lvl="1" indent="-342900" algn="l">
              <a:spcBef>
                <a:spcPts val="0"/>
              </a:spcBef>
              <a:buSzTx/>
              <a:buFont typeface="Arial" panose="020B0604020202020204" pitchFamily="34" charset="0"/>
              <a:buChar char="•"/>
            </a:pPr>
            <a:r>
              <a:rPr lang="zh-CN" altLang="en-US" sz="1800" dirty="0">
                <a:solidFill>
                  <a:schemeClr val="tx1"/>
                </a:solidFill>
                <a:latin typeface="楷体" panose="02010609060101010101" charset="-122"/>
                <a:ea typeface="楷体" panose="02010609060101010101" charset="-122"/>
                <a:cs typeface="+mn-cs"/>
              </a:rPr>
              <a:t>通常在未来某一个时日通过交付资产或者提供劳务来清偿</a:t>
            </a:r>
            <a:endParaRPr lang="zh-CN" altLang="en-US" sz="1800" dirty="0">
              <a:solidFill>
                <a:schemeClr val="tx1"/>
              </a:solidFill>
              <a:latin typeface="楷体" panose="02010609060101010101" charset="-122"/>
              <a:ea typeface="楷体" panose="02010609060101010101" charset="-122"/>
              <a:cs typeface="+mn-cs"/>
            </a:endParaRPr>
          </a:p>
          <a:p>
            <a:pPr marL="685800" lvl="1" indent="-342900" algn="l">
              <a:spcBef>
                <a:spcPts val="0"/>
              </a:spcBef>
              <a:buSzTx/>
              <a:buFont typeface="Arial" panose="020B0604020202020204" pitchFamily="34" charset="0"/>
              <a:buChar char="•"/>
            </a:pPr>
            <a:endParaRPr lang="zh-CN" altLang="en-US" sz="1800" dirty="0">
              <a:solidFill>
                <a:schemeClr val="tx1"/>
              </a:solidFill>
              <a:latin typeface="楷体" panose="02010609060101010101" charset="-122"/>
              <a:ea typeface="楷体" panose="02010609060101010101" charset="-122"/>
              <a:cs typeface="+mn-cs"/>
            </a:endParaRPr>
          </a:p>
          <a:p>
            <a:pPr marL="685800" lvl="1" indent="-342900" algn="l">
              <a:spcBef>
                <a:spcPts val="0"/>
              </a:spcBef>
              <a:buSzTx/>
              <a:buFont typeface="Arial" panose="020B0604020202020204" pitchFamily="34" charset="0"/>
              <a:buChar char="•"/>
            </a:pPr>
            <a:endParaRPr lang="zh-CN" altLang="en-US" sz="1800" dirty="0">
              <a:solidFill>
                <a:schemeClr val="tx1"/>
              </a:solidFill>
              <a:latin typeface="楷体" panose="02010609060101010101" charset="-122"/>
              <a:ea typeface="楷体" panose="02010609060101010101" charset="-122"/>
              <a:cs typeface="+mn-cs"/>
            </a:endParaRPr>
          </a:p>
        </p:txBody>
      </p:sp>
      <p:pic>
        <p:nvPicPr>
          <p:cNvPr id="8" name="图片 7"/>
          <p:cNvPicPr>
            <a:picLocks noChangeAspect="1"/>
          </p:cNvPicPr>
          <p:nvPr>
            <p:custDataLst>
              <p:tags r:id="rId3"/>
            </p:custDataLst>
          </p:nvPr>
        </p:nvPicPr>
        <p:blipFill rotWithShape="1">
          <a:blip r:embed="rId4"/>
          <a:srcRect l="1199" t="21064" r="1199" b="17231"/>
          <a:stretch>
            <a:fillRect/>
          </a:stretch>
        </p:blipFill>
        <p:spPr>
          <a:xfrm>
            <a:off x="-2147483648" y="988828"/>
            <a:ext cx="2147011200" cy="3173819"/>
          </a:xfrm>
          <a:prstGeom prst="rect">
            <a:avLst/>
          </a:prstGeom>
        </p:spPr>
      </p:pic>
      <p:pic>
        <p:nvPicPr>
          <p:cNvPr id="2" name="图片 1"/>
          <p:cNvPicPr>
            <a:picLocks noChangeAspect="1"/>
          </p:cNvPicPr>
          <p:nvPr/>
        </p:nvPicPr>
        <p:blipFill>
          <a:blip r:embed="rId5"/>
          <a:stretch>
            <a:fillRect/>
          </a:stretch>
        </p:blipFill>
        <p:spPr>
          <a:xfrm>
            <a:off x="5660390" y="2516505"/>
            <a:ext cx="2720975" cy="1985645"/>
          </a:xfrm>
          <a:prstGeom prst="rect">
            <a:avLst/>
          </a:prstGeom>
        </p:spPr>
      </p:pic>
    </p:spTree>
    <p:custDataLst>
      <p:tags r:id="rId6"/>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70205" y="656590"/>
            <a:ext cx="8491220" cy="664210"/>
          </a:xfrm>
          <a:prstGeom prst="rect">
            <a:avLst/>
          </a:prstGeom>
        </p:spPr>
        <p:txBody>
          <a:bodyPr vert="horz" lIns="68580" tIns="34290" rIns="68580" bIns="34290" rtlCol="0" anchor="b">
            <a:normAutofit fontScale="85000"/>
          </a:bodyPr>
          <a:lstStyle>
            <a:defPPr>
              <a:defRPr lang="zh-CN"/>
            </a:defPPr>
            <a:lvl1pPr lvl="0">
              <a:lnSpc>
                <a:spcPct val="90000"/>
              </a:lnSpc>
              <a:spcBef>
                <a:spcPct val="0"/>
              </a:spcBef>
              <a:buNone/>
              <a:defRPr sz="4800">
                <a:solidFill>
                  <a:srgbClr val="00B0F0"/>
                </a:solidFill>
                <a:latin typeface="+mj-lt"/>
                <a:ea typeface="+mj-ea"/>
                <a:cs typeface="+mj-cs"/>
              </a:defRPr>
            </a:lvl1pPr>
          </a:lstStyle>
          <a:p>
            <a:pPr algn="l">
              <a:lnSpc>
                <a:spcPct val="120000"/>
              </a:lnSpc>
            </a:pPr>
            <a:r>
              <a:rPr lang="zh-CN" altLang="en-US" sz="3600" b="0" dirty="0">
                <a:solidFill>
                  <a:schemeClr val="tx1"/>
                </a:solidFill>
              </a:rPr>
              <a:t>负债的分类（按偿还期限分类）</a:t>
            </a:r>
            <a:endParaRPr lang="zh-CN" altLang="en-US" sz="3600" b="0" dirty="0">
              <a:solidFill>
                <a:schemeClr val="tx1"/>
              </a:solidFill>
            </a:endParaRPr>
          </a:p>
        </p:txBody>
      </p:sp>
      <p:sp>
        <p:nvSpPr>
          <p:cNvPr id="3" name="文本框 2"/>
          <p:cNvSpPr txBox="1"/>
          <p:nvPr>
            <p:custDataLst>
              <p:tags r:id="rId2"/>
            </p:custDataLst>
          </p:nvPr>
        </p:nvSpPr>
        <p:spPr>
          <a:xfrm>
            <a:off x="482600" y="1799590"/>
            <a:ext cx="8378825" cy="2588895"/>
          </a:xfrm>
          <a:prstGeom prst="rect">
            <a:avLst/>
          </a:prstGeom>
        </p:spPr>
        <p:txBody>
          <a:bodyPr vert="horz" lIns="68580" tIns="34290" rIns="68580" bIns="34290" rtlCol="0">
            <a:normAutofit fontScale="65000"/>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57175" indent="-257175" algn="l">
              <a:lnSpc>
                <a:spcPct val="120000"/>
              </a:lnSpc>
              <a:buSzTx/>
              <a:buChar char="•"/>
            </a:pPr>
            <a:r>
              <a:rPr lang="en-US" altLang="zh-CN" sz="1800" dirty="0">
                <a:solidFill>
                  <a:schemeClr val="tx1"/>
                </a:solidFill>
                <a:latin typeface="+mn-lt"/>
                <a:ea typeface="+mn-ea"/>
                <a:cs typeface="+mn-cs"/>
              </a:rPr>
              <a:t>1.</a:t>
            </a:r>
            <a:r>
              <a:rPr lang="zh-CN" altLang="zh-CN" sz="1800" dirty="0">
                <a:solidFill>
                  <a:schemeClr val="tx1"/>
                </a:solidFill>
                <a:latin typeface="+mn-lt"/>
                <a:ea typeface="+mn-ea"/>
                <a:cs typeface="+mn-cs"/>
              </a:rPr>
              <a:t>流动负债  current liability</a:t>
            </a:r>
            <a:endParaRPr lang="zh-CN" altLang="zh-CN" sz="1800" dirty="0">
              <a:solidFill>
                <a:schemeClr val="tx1"/>
              </a:solidFill>
              <a:latin typeface="+mn-lt"/>
              <a:ea typeface="+mn-ea"/>
              <a:cs typeface="+mn-cs"/>
            </a:endParaRPr>
          </a:p>
          <a:p>
            <a:pPr marL="685800" lvl="1" indent="-342900" algn="l">
              <a:lnSpc>
                <a:spcPct val="120000"/>
              </a:lnSpc>
              <a:buSzTx/>
              <a:buFont typeface="Arial" panose="020B0604020202020204" pitchFamily="34" charset="0"/>
              <a:buChar char="•"/>
            </a:pPr>
            <a:r>
              <a:rPr lang="zh-CN" altLang="zh-CN" sz="1800" dirty="0">
                <a:solidFill>
                  <a:schemeClr val="tx1"/>
                </a:solidFill>
                <a:latin typeface="+mn-lt"/>
                <a:ea typeface="+mn-ea"/>
                <a:cs typeface="+mn-cs"/>
              </a:rPr>
              <a:t>企业将在一年或者超过一年的一个营业周期内偿还的债务。</a:t>
            </a:r>
            <a:endParaRPr lang="en-US" altLang="zh-CN" sz="1800" dirty="0">
              <a:solidFill>
                <a:schemeClr val="tx1"/>
              </a:solidFill>
              <a:latin typeface="+mn-lt"/>
              <a:ea typeface="+mn-ea"/>
              <a:cs typeface="+mn-cs"/>
            </a:endParaRPr>
          </a:p>
          <a:p>
            <a:pPr marL="1143000" lvl="2" indent="-342900" algn="l">
              <a:lnSpc>
                <a:spcPct val="120000"/>
              </a:lnSpc>
              <a:buSzTx/>
              <a:buFont typeface="Arial" panose="020B0604020202020204" pitchFamily="34" charset="0"/>
              <a:buChar char="•"/>
            </a:pPr>
            <a:r>
              <a:rPr lang="zh-CN" altLang="zh-CN" sz="1800" dirty="0">
                <a:solidFill>
                  <a:schemeClr val="tx1"/>
                </a:solidFill>
                <a:latin typeface="+mn-lt"/>
                <a:ea typeface="+mn-ea"/>
                <a:cs typeface="+mn-cs"/>
              </a:rPr>
              <a:t>短期借款：</a:t>
            </a:r>
            <a:r>
              <a:rPr lang="zh-CN" altLang="zh-CN" sz="1800" dirty="0">
                <a:solidFill>
                  <a:schemeClr val="tx1"/>
                </a:solidFill>
                <a:latin typeface="+mn-lt"/>
                <a:ea typeface="+mn-ea"/>
                <a:cs typeface="+mn-cs"/>
                <a:sym typeface="+mn-ea"/>
              </a:rPr>
              <a:t>企业从银行或其他金融机构借入的偿还期限在一年以内的各种借款。</a:t>
            </a:r>
            <a:endParaRPr lang="zh-CN" altLang="zh-CN" sz="1800" dirty="0">
              <a:solidFill>
                <a:schemeClr val="tx1"/>
              </a:solidFill>
              <a:latin typeface="+mn-lt"/>
              <a:ea typeface="+mn-ea"/>
              <a:cs typeface="+mn-cs"/>
            </a:endParaRPr>
          </a:p>
          <a:p>
            <a:pPr marL="1143000" lvl="2" indent="-342900" algn="l">
              <a:lnSpc>
                <a:spcPct val="120000"/>
              </a:lnSpc>
              <a:buSzTx/>
              <a:buFont typeface="Arial" panose="020B0604020202020204" pitchFamily="34" charset="0"/>
              <a:buChar char="•"/>
            </a:pPr>
            <a:r>
              <a:rPr lang="zh-CN" altLang="zh-CN" sz="1800" dirty="0">
                <a:solidFill>
                  <a:schemeClr val="tx1"/>
                </a:solidFill>
                <a:latin typeface="+mn-lt"/>
                <a:ea typeface="+mn-ea"/>
                <a:cs typeface="+mn-cs"/>
              </a:rPr>
              <a:t>应付票据</a:t>
            </a:r>
            <a:endParaRPr lang="zh-CN" altLang="zh-CN" sz="1800" dirty="0">
              <a:solidFill>
                <a:schemeClr val="tx1"/>
              </a:solidFill>
              <a:latin typeface="+mn-lt"/>
              <a:ea typeface="+mn-ea"/>
              <a:cs typeface="+mn-cs"/>
            </a:endParaRPr>
          </a:p>
          <a:p>
            <a:pPr marL="1143000" lvl="2" indent="-342900" algn="l">
              <a:lnSpc>
                <a:spcPct val="120000"/>
              </a:lnSpc>
              <a:buSzTx/>
              <a:buFont typeface="Arial" panose="020B0604020202020204" pitchFamily="34" charset="0"/>
              <a:buChar char="•"/>
            </a:pPr>
            <a:r>
              <a:rPr lang="zh-CN" altLang="zh-CN" sz="1800" dirty="0">
                <a:solidFill>
                  <a:schemeClr val="tx1"/>
                </a:solidFill>
                <a:latin typeface="+mn-lt"/>
                <a:ea typeface="+mn-ea"/>
                <a:cs typeface="+mn-cs"/>
              </a:rPr>
              <a:t>应付账款</a:t>
            </a:r>
            <a:endParaRPr lang="zh-CN" altLang="zh-CN" sz="1800" dirty="0">
              <a:solidFill>
                <a:schemeClr val="tx1"/>
              </a:solidFill>
              <a:latin typeface="+mn-lt"/>
              <a:ea typeface="+mn-ea"/>
              <a:cs typeface="+mn-cs"/>
            </a:endParaRPr>
          </a:p>
          <a:p>
            <a:pPr marL="1143000" lvl="2" indent="-342900" algn="l">
              <a:lnSpc>
                <a:spcPct val="120000"/>
              </a:lnSpc>
              <a:buSzTx/>
              <a:buFont typeface="Arial" panose="020B0604020202020204" pitchFamily="34" charset="0"/>
              <a:buChar char="•"/>
            </a:pPr>
            <a:r>
              <a:rPr lang="zh-CN" altLang="zh-CN" sz="1800" dirty="0">
                <a:solidFill>
                  <a:schemeClr val="tx1"/>
                </a:solidFill>
                <a:latin typeface="+mn-lt"/>
                <a:ea typeface="+mn-ea"/>
                <a:cs typeface="+mn-cs"/>
              </a:rPr>
              <a:t>预收账款</a:t>
            </a:r>
            <a:endParaRPr lang="zh-CN" altLang="zh-CN" sz="1800" dirty="0">
              <a:solidFill>
                <a:schemeClr val="tx1"/>
              </a:solidFill>
              <a:latin typeface="+mn-lt"/>
              <a:ea typeface="+mn-ea"/>
              <a:cs typeface="+mn-cs"/>
            </a:endParaRPr>
          </a:p>
          <a:p>
            <a:pPr marL="1143000" lvl="2" indent="-342900" algn="l">
              <a:lnSpc>
                <a:spcPct val="120000"/>
              </a:lnSpc>
              <a:buSzTx/>
              <a:buFont typeface="Arial" panose="020B0604020202020204" pitchFamily="34" charset="0"/>
              <a:buChar char="•"/>
            </a:pPr>
            <a:r>
              <a:rPr lang="zh-CN" altLang="zh-CN" sz="1800" dirty="0">
                <a:solidFill>
                  <a:schemeClr val="tx1"/>
                </a:solidFill>
                <a:latin typeface="+mn-lt"/>
                <a:ea typeface="+mn-ea"/>
                <a:cs typeface="+mn-cs"/>
              </a:rPr>
              <a:t>应付职工薪酬</a:t>
            </a:r>
            <a:endParaRPr lang="zh-CN" altLang="zh-CN" sz="1800" dirty="0">
              <a:solidFill>
                <a:schemeClr val="tx1"/>
              </a:solidFill>
              <a:latin typeface="+mn-lt"/>
              <a:ea typeface="+mn-ea"/>
              <a:cs typeface="+mn-cs"/>
            </a:endParaRPr>
          </a:p>
          <a:p>
            <a:pPr marL="1143000" lvl="2" indent="-342900" algn="l">
              <a:lnSpc>
                <a:spcPct val="120000"/>
              </a:lnSpc>
              <a:buSzTx/>
              <a:buFont typeface="Arial" panose="020B0604020202020204" pitchFamily="34" charset="0"/>
              <a:buChar char="•"/>
            </a:pPr>
            <a:r>
              <a:rPr lang="zh-CN" altLang="zh-CN" sz="1800" dirty="0">
                <a:solidFill>
                  <a:schemeClr val="tx1"/>
                </a:solidFill>
                <a:latin typeface="+mn-lt"/>
                <a:ea typeface="+mn-ea"/>
                <a:cs typeface="+mn-cs"/>
              </a:rPr>
              <a:t>应交税费</a:t>
            </a:r>
            <a:endParaRPr lang="zh-CN" altLang="zh-CN" sz="1800" dirty="0">
              <a:solidFill>
                <a:schemeClr val="tx1"/>
              </a:solidFill>
              <a:latin typeface="+mn-lt"/>
              <a:ea typeface="+mn-ea"/>
              <a:cs typeface="+mn-cs"/>
            </a:endParaRPr>
          </a:p>
          <a:p>
            <a:pPr marL="1143000" lvl="2" indent="-342900" algn="l">
              <a:lnSpc>
                <a:spcPct val="120000"/>
              </a:lnSpc>
              <a:buSzTx/>
              <a:buFont typeface="Arial" panose="020B0604020202020204" pitchFamily="34" charset="0"/>
              <a:buChar char="•"/>
            </a:pPr>
            <a:r>
              <a:rPr lang="zh-CN" altLang="zh-CN" sz="1800" dirty="0">
                <a:solidFill>
                  <a:schemeClr val="tx1"/>
                </a:solidFill>
                <a:latin typeface="+mn-lt"/>
                <a:ea typeface="+mn-ea"/>
                <a:cs typeface="+mn-cs"/>
              </a:rPr>
              <a:t>其他应付款等。</a:t>
            </a:r>
            <a:endParaRPr lang="en-US" altLang="zh-CN" sz="1800" dirty="0">
              <a:solidFill>
                <a:schemeClr val="tx1"/>
              </a:solidFill>
              <a:latin typeface="+mn-lt"/>
              <a:ea typeface="+mn-ea"/>
              <a:cs typeface="+mn-cs"/>
            </a:endParaRPr>
          </a:p>
          <a:p>
            <a:pPr marL="685800" lvl="1" indent="-342900" algn="l">
              <a:lnSpc>
                <a:spcPct val="120000"/>
              </a:lnSpc>
              <a:buSzTx/>
              <a:buFont typeface="Arial" panose="020B0604020202020204" pitchFamily="34" charset="0"/>
              <a:buChar char="•"/>
            </a:pPr>
            <a:endParaRPr lang="zh-CN" altLang="zh-CN" sz="1800" dirty="0">
              <a:solidFill>
                <a:schemeClr val="tx1"/>
              </a:solidFill>
              <a:latin typeface="+mn-lt"/>
              <a:ea typeface="+mn-ea"/>
              <a:cs typeface="+mn-cs"/>
            </a:endParaRPr>
          </a:p>
          <a:p>
            <a:pPr marL="257175" indent="-257175" algn="l">
              <a:lnSpc>
                <a:spcPct val="120000"/>
              </a:lnSpc>
              <a:buSzTx/>
              <a:buChar char="•"/>
            </a:pPr>
            <a:endParaRPr lang="zh-CN" altLang="zh-CN" sz="1800" dirty="0">
              <a:solidFill>
                <a:schemeClr val="tx1"/>
              </a:solidFill>
              <a:latin typeface="+mn-lt"/>
              <a:ea typeface="+mn-ea"/>
              <a:cs typeface="+mn-cs"/>
            </a:endParaRPr>
          </a:p>
        </p:txBody>
      </p:sp>
      <p:cxnSp>
        <p:nvCxnSpPr>
          <p:cNvPr id="5" name="直接连接符 4"/>
          <p:cNvCxnSpPr/>
          <p:nvPr>
            <p:custDataLst>
              <p:tags r:id="rId3"/>
            </p:custDataLst>
          </p:nvPr>
        </p:nvCxnSpPr>
        <p:spPr>
          <a:xfrm>
            <a:off x="370046" y="1535113"/>
            <a:ext cx="8491060" cy="4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custDataLst>
              <p:tags r:id="rId1"/>
            </p:custDataLst>
          </p:nvPr>
        </p:nvSpPr>
        <p:spPr>
          <a:xfrm>
            <a:off x="628650" y="273844"/>
            <a:ext cx="7886700" cy="994172"/>
          </a:xfrm>
          <a:prstGeom prst="rect">
            <a:avLst/>
          </a:prstGeom>
        </p:spPr>
        <p:txBody>
          <a:bodyPr vert="horz" wrap="square" lIns="68580" tIns="34290" rIns="68580" bIns="3429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pPr algn="l">
              <a:lnSpc>
                <a:spcPct val="120000"/>
              </a:lnSpc>
            </a:pPr>
            <a:r>
              <a:rPr lang="zh-CN" altLang="en-US" dirty="0"/>
              <a:t>负债的分类（按偿还期限分类）</a:t>
            </a:r>
            <a:endParaRPr lang="zh-CN" altLang="en-US" dirty="0"/>
          </a:p>
        </p:txBody>
      </p:sp>
      <p:sp>
        <p:nvSpPr>
          <p:cNvPr id="3" name="内容占位符 2"/>
          <p:cNvSpPr>
            <a:spLocks noGrp="1"/>
          </p:cNvSpPr>
          <p:nvPr>
            <p:custDataLst>
              <p:tags r:id="rId2"/>
            </p:custDataLst>
          </p:nvPr>
        </p:nvSpPr>
        <p:spPr>
          <a:xfrm>
            <a:off x="628650" y="136921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indent="-257175" algn="just">
              <a:lnSpc>
                <a:spcPct val="120000"/>
              </a:lnSpc>
              <a:spcBef>
                <a:spcPts val="0"/>
              </a:spcBef>
              <a:buSzTx/>
              <a:buChar char="•"/>
            </a:pPr>
            <a:r>
              <a:rPr lang="en-US" altLang="zh-CN" sz="1500" dirty="0"/>
              <a:t>2.</a:t>
            </a:r>
            <a:r>
              <a:rPr lang="zh-CN" altLang="zh-CN" sz="1500" dirty="0"/>
              <a:t>非流动负债  non-current liability</a:t>
            </a:r>
            <a:endParaRPr lang="zh-CN" altLang="zh-CN" sz="1500" dirty="0"/>
          </a:p>
          <a:p>
            <a:pPr marL="685800" lvl="1" indent="-342900" algn="just">
              <a:lnSpc>
                <a:spcPct val="120000"/>
              </a:lnSpc>
              <a:spcBef>
                <a:spcPts val="0"/>
              </a:spcBef>
              <a:buSzTx/>
              <a:buFont typeface="Arial" panose="020B0604020202020204" pitchFamily="34" charset="0"/>
              <a:buChar char="•"/>
            </a:pPr>
            <a:r>
              <a:rPr lang="zh-CN" altLang="zh-CN" sz="1500" dirty="0"/>
              <a:t>企业将在超过一年或者超过一年的一个营业周期以上偿还的债务。</a:t>
            </a:r>
            <a:endParaRPr lang="en-US" altLang="zh-CN" sz="1500" dirty="0"/>
          </a:p>
          <a:p>
            <a:pPr marL="1143000" lvl="2" indent="-342900" algn="just">
              <a:lnSpc>
                <a:spcPct val="120000"/>
              </a:lnSpc>
              <a:spcBef>
                <a:spcPts val="0"/>
              </a:spcBef>
              <a:buSzTx/>
              <a:buFont typeface="Arial" panose="020B0604020202020204" pitchFamily="34" charset="0"/>
              <a:buChar char="•"/>
            </a:pPr>
            <a:r>
              <a:rPr lang="zh-CN" altLang="zh-CN" sz="1500" dirty="0"/>
              <a:t>长期借款：</a:t>
            </a:r>
            <a:r>
              <a:rPr lang="zh-CN" altLang="zh-CN" sz="1500" dirty="0">
                <a:sym typeface="+mn-ea"/>
              </a:rPr>
              <a:t>企业从银行或者其他金融机构借入的偿还期限在一年以上的各种借款。</a:t>
            </a:r>
            <a:endParaRPr lang="zh-CN" altLang="zh-CN" sz="1500" dirty="0"/>
          </a:p>
          <a:p>
            <a:pPr marL="1143000" lvl="2" indent="-342900" algn="just">
              <a:lnSpc>
                <a:spcPct val="120000"/>
              </a:lnSpc>
              <a:spcBef>
                <a:spcPts val="0"/>
              </a:spcBef>
              <a:buSzTx/>
              <a:buFont typeface="Arial" panose="020B0604020202020204" pitchFamily="34" charset="0"/>
              <a:buChar char="•"/>
            </a:pPr>
            <a:r>
              <a:rPr lang="zh-CN" altLang="zh-CN" sz="1500" dirty="0"/>
              <a:t>应付债券：</a:t>
            </a:r>
            <a:r>
              <a:rPr lang="zh-CN" altLang="zh-CN" sz="1500" dirty="0">
                <a:sym typeface="+mn-ea"/>
              </a:rPr>
              <a:t>企业通过发行债券方式筹集资金而形成的对债券购买者的负债。</a:t>
            </a:r>
            <a:endParaRPr lang="zh-CN" altLang="zh-CN" sz="1500" dirty="0"/>
          </a:p>
          <a:p>
            <a:pPr marL="1143000" lvl="2" indent="-342900" algn="just">
              <a:lnSpc>
                <a:spcPct val="120000"/>
              </a:lnSpc>
              <a:spcBef>
                <a:spcPts val="0"/>
              </a:spcBef>
              <a:buSzTx/>
              <a:buFont typeface="Arial" panose="020B0604020202020204" pitchFamily="34" charset="0"/>
              <a:buChar char="•"/>
            </a:pPr>
            <a:r>
              <a:rPr lang="zh-CN" altLang="zh-CN" sz="1500" dirty="0"/>
              <a:t>长期应付款：</a:t>
            </a:r>
            <a:r>
              <a:rPr lang="zh-CN" altLang="zh-CN" sz="1500" dirty="0">
                <a:sym typeface="+mn-ea"/>
              </a:rPr>
              <a:t>企业除长期借款和应付债券以外的其他长期应付款项。如应付融资租入固定资产应付款、应付引进设备款等</a:t>
            </a:r>
            <a:endParaRPr lang="zh-CN" altLang="zh-CN" sz="1500" dirty="0"/>
          </a:p>
          <a:p>
            <a:pPr marL="257175" indent="-257175" algn="just">
              <a:lnSpc>
                <a:spcPct val="120000"/>
              </a:lnSpc>
              <a:spcBef>
                <a:spcPts val="0"/>
              </a:spcBef>
              <a:buSzTx/>
              <a:buChar char="•"/>
            </a:pPr>
            <a:endParaRPr lang="zh-CN" altLang="zh-CN" sz="1500" dirty="0"/>
          </a:p>
        </p:txBody>
      </p:sp>
    </p:spTree>
    <p:custDataLst>
      <p:tags r:id="rId3"/>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14400" y="635000"/>
            <a:ext cx="7315200" cy="160718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下列各项中（1年以上到期）属于流动负债的是（    ）</a:t>
            </a:r>
            <a:endParaRPr lang="zh-CN" altLang="en-US" sz="26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1828800" y="2089150"/>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应付债券 </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3"/>
            </p:custDataLst>
          </p:nvPr>
        </p:nvSpPr>
        <p:spPr>
          <a:xfrm>
            <a:off x="1828800" y="2732405"/>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应收账款  </a:t>
            </a:r>
            <a:endParaRPr lang="zh-CN" altLang="en-US" sz="2600">
              <a:solidFill>
                <a:srgbClr val="000000"/>
              </a:solidFill>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1828800" y="3375025"/>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预收账款    </a:t>
            </a:r>
            <a:endParaRPr lang="zh-CN" altLang="en-US" sz="2600">
              <a:solidFill>
                <a:srgbClr val="000000"/>
              </a:solidFill>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828800" y="4018280"/>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长期借款</a:t>
            </a:r>
            <a:endParaRPr lang="zh-CN" altLang="en-US" sz="2600">
              <a:solidFill>
                <a:srgbClr val="000000"/>
              </a:solidFill>
              <a:latin typeface="微软雅黑" panose="020B0503020204020204" charset="-122"/>
              <a:ea typeface="微软雅黑" panose="020B0503020204020204" charset="-122"/>
            </a:endParaRPr>
          </a:p>
        </p:txBody>
      </p:sp>
      <p:sp>
        <p:nvSpPr>
          <p:cNvPr id="10" name="椭圆 9"/>
          <p:cNvSpPr>
            <a:spLocks noChangeAspect="1"/>
          </p:cNvSpPr>
          <p:nvPr>
            <p:custDataLst>
              <p:tags r:id="rId6"/>
            </p:custDataLst>
          </p:nvPr>
        </p:nvSpPr>
        <p:spPr>
          <a:xfrm>
            <a:off x="1178560" y="2137410"/>
            <a:ext cx="385445" cy="38608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11" name="椭圆 10"/>
          <p:cNvSpPr>
            <a:spLocks noChangeAspect="1"/>
          </p:cNvSpPr>
          <p:nvPr>
            <p:custDataLst>
              <p:tags r:id="rId7"/>
            </p:custDataLst>
          </p:nvPr>
        </p:nvSpPr>
        <p:spPr>
          <a:xfrm>
            <a:off x="1178560" y="2780665"/>
            <a:ext cx="385445" cy="385445"/>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2" name="椭圆 11"/>
          <p:cNvSpPr>
            <a:spLocks noChangeAspect="1"/>
          </p:cNvSpPr>
          <p:nvPr>
            <p:custDataLst>
              <p:tags r:id="rId8"/>
            </p:custDataLst>
          </p:nvPr>
        </p:nvSpPr>
        <p:spPr>
          <a:xfrm>
            <a:off x="1178560" y="3423285"/>
            <a:ext cx="385445" cy="38608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3" name="椭圆 12"/>
          <p:cNvSpPr>
            <a:spLocks noChangeAspect="1"/>
          </p:cNvSpPr>
          <p:nvPr>
            <p:custDataLst>
              <p:tags r:id="rId9"/>
            </p:custDataLst>
          </p:nvPr>
        </p:nvSpPr>
        <p:spPr>
          <a:xfrm>
            <a:off x="1178560" y="4066540"/>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4" name="圆角矩形 13"/>
          <p:cNvSpPr/>
          <p:nvPr>
            <p:custDataLst>
              <p:tags r:id="rId10"/>
            </p:custDataLst>
          </p:nvPr>
        </p:nvSpPr>
        <p:spPr>
          <a:xfrm>
            <a:off x="6686550" y="4660900"/>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grpSp>
        <p:nvGrpSpPr>
          <p:cNvPr id="19" name="组合 18"/>
          <p:cNvGrpSpPr/>
          <p:nvPr>
            <p:custDataLst>
              <p:tags r:id="rId11"/>
            </p:custDataLst>
          </p:nvPr>
        </p:nvGrpSpPr>
        <p:grpSpPr>
          <a:xfrm>
            <a:off x="0" y="0"/>
            <a:ext cx="9144000" cy="635000"/>
            <a:chOff x="0" y="0"/>
            <a:chExt cx="14400" cy="1000"/>
          </a:xfrm>
        </p:grpSpPr>
        <p:sp>
          <p:nvSpPr>
            <p:cNvPr id="15" name="TitleBackground"/>
            <p:cNvSpPr/>
            <p:nvPr>
              <p:custDataLst>
                <p:tags r:id="rId12"/>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ColorBlock"/>
            <p:cNvSpPr/>
            <p:nvPr>
              <p:custDataLst>
                <p:tags r:id="rId13"/>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ypeText"/>
            <p:cNvSpPr txBox="1"/>
            <p:nvPr>
              <p:custDataLst>
                <p:tags r:id="rId14"/>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endParaRPr>
            </a:p>
          </p:txBody>
        </p:sp>
        <p:sp>
          <p:nvSpPr>
            <p:cNvPr id="18" name="TipText"/>
            <p:cNvSpPr txBox="1"/>
            <p:nvPr>
              <p:custDataLst>
                <p:tags r:id="rId15"/>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4" name="图片 3" descr="tmp2140"/>
          <p:cNvPicPr>
            <a:picLocks noChangeAspect="1"/>
          </p:cNvPicPr>
          <p:nvPr>
            <p:custDataLst>
              <p:tags r:id="rId16"/>
            </p:custDataLst>
          </p:nvPr>
        </p:nvPicPr>
        <p:blipFill>
          <a:blip r:embed="rId17"/>
          <a:stretch>
            <a:fillRect/>
          </a:stretch>
        </p:blipFill>
        <p:spPr>
          <a:xfrm>
            <a:off x="7594600" y="63500"/>
            <a:ext cx="1422400" cy="508000"/>
          </a:xfrm>
          <a:prstGeom prst="rect">
            <a:avLst/>
          </a:prstGeom>
        </p:spPr>
      </p:pic>
    </p:spTree>
    <p:custDataLst>
      <p:tags r:id="rId1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14400" y="635000"/>
            <a:ext cx="7315200" cy="160718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下列关于负债的表述正确的是（   ）</a:t>
            </a:r>
            <a:endParaRPr lang="zh-CN" altLang="en-US" sz="2600">
              <a:solidFill>
                <a:srgbClr val="000000"/>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1828800" y="2089547"/>
            <a:ext cx="71882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按其流动性不同，分为流动负债和非流动负债  </a:t>
            </a:r>
            <a:endParaRPr lang="zh-CN" altLang="en-US" sz="2600">
              <a:solidFill>
                <a:srgbClr val="00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1828800" y="2603897"/>
            <a:ext cx="7188835"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负债通常是在未来某一时日通过交付资产和劳务来清偿</a:t>
            </a:r>
            <a:endParaRPr lang="zh-CN" altLang="en-US" sz="26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4"/>
            </p:custDataLst>
          </p:nvPr>
        </p:nvSpPr>
        <p:spPr>
          <a:xfrm>
            <a:off x="1828800" y="3118247"/>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正在筹谋的未来交易事项，也会产生负债  </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1828800" y="3632597"/>
            <a:ext cx="6899275" cy="481965"/>
          </a:xfrm>
          <a:prstGeom prst="rect">
            <a:avLst/>
          </a:prstGeom>
          <a:noFill/>
        </p:spPr>
        <p:txBody>
          <a:bodyPr wrap="square" rtlCol="0" anchor="ctr" anchorCtr="0">
            <a:noAutofit/>
          </a:bodyPr>
          <a:p>
            <a:pPr marL="0" lvl="1" algn="l">
              <a:buNone/>
            </a:pPr>
            <a:r>
              <a:rPr lang="zh-CN" altLang="en-US" sz="2600" smtClean="0">
                <a:ln>
                  <a:noFill/>
                </a:ln>
                <a:effectLst/>
                <a:latin typeface="楷体" panose="02010609060101010101" charset="-122"/>
                <a:ea typeface="楷体" panose="02010609060101010101" charset="-122"/>
                <a:sym typeface="+mn-ea"/>
              </a:rPr>
              <a:t>负债是</a:t>
            </a:r>
            <a:r>
              <a:rPr lang="zh-CN" altLang="zh-CN" sz="2600" dirty="0">
                <a:solidFill>
                  <a:schemeClr val="tx2"/>
                </a:solidFill>
                <a:latin typeface="楷体" panose="02010609060101010101" charset="-122"/>
                <a:ea typeface="楷体" panose="02010609060101010101" charset="-122"/>
                <a:sym typeface="+mn-ea"/>
              </a:rPr>
              <a:t>过去的交易或事项而承担的将来义务</a:t>
            </a:r>
            <a:endParaRPr lang="zh-CN" altLang="en-US" sz="2600">
              <a:solidFill>
                <a:srgbClr val="000000"/>
              </a:solidFill>
              <a:latin typeface="微软雅黑" panose="020B0503020204020204" charset="-122"/>
              <a:ea typeface="微软雅黑" panose="020B0503020204020204" charset="-122"/>
            </a:endParaRPr>
          </a:p>
        </p:txBody>
      </p:sp>
      <p:sp>
        <p:nvSpPr>
          <p:cNvPr id="8" name="矩形 7"/>
          <p:cNvSpPr>
            <a:spLocks noChangeAspect="1"/>
          </p:cNvSpPr>
          <p:nvPr>
            <p:custDataLst>
              <p:tags r:id="rId6"/>
            </p:custDataLst>
          </p:nvPr>
        </p:nvSpPr>
        <p:spPr>
          <a:xfrm>
            <a:off x="1178560" y="2137767"/>
            <a:ext cx="385445" cy="38608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9" name="矩形 8"/>
          <p:cNvSpPr>
            <a:spLocks noChangeAspect="1"/>
          </p:cNvSpPr>
          <p:nvPr>
            <p:custDataLst>
              <p:tags r:id="rId7"/>
            </p:custDataLst>
          </p:nvPr>
        </p:nvSpPr>
        <p:spPr>
          <a:xfrm>
            <a:off x="1178560" y="2652117"/>
            <a:ext cx="385445" cy="385445"/>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0" name="矩形 9"/>
          <p:cNvSpPr>
            <a:spLocks noChangeAspect="1"/>
          </p:cNvSpPr>
          <p:nvPr>
            <p:custDataLst>
              <p:tags r:id="rId8"/>
            </p:custDataLst>
          </p:nvPr>
        </p:nvSpPr>
        <p:spPr>
          <a:xfrm>
            <a:off x="1178560" y="3166467"/>
            <a:ext cx="385445" cy="386080"/>
          </a:xfrm>
          <a:prstGeom prst="rect">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1" name="矩形 10"/>
          <p:cNvSpPr>
            <a:spLocks noChangeAspect="1"/>
          </p:cNvSpPr>
          <p:nvPr>
            <p:custDataLst>
              <p:tags r:id="rId9"/>
            </p:custDataLst>
          </p:nvPr>
        </p:nvSpPr>
        <p:spPr>
          <a:xfrm>
            <a:off x="1178560" y="3680817"/>
            <a:ext cx="385445" cy="385445"/>
          </a:xfrm>
          <a:prstGeom prst="rect">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2" name="圆角矩形 11"/>
          <p:cNvSpPr/>
          <p:nvPr>
            <p:custDataLst>
              <p:tags r:id="rId10"/>
            </p:custDataLst>
          </p:nvPr>
        </p:nvSpPr>
        <p:spPr>
          <a:xfrm>
            <a:off x="6686550" y="4661297"/>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sp>
        <p:nvSpPr>
          <p:cNvPr id="19" name="文本框 18"/>
          <p:cNvSpPr txBox="1"/>
          <p:nvPr>
            <p:custDataLst>
              <p:tags r:id="rId11"/>
            </p:custDataLst>
          </p:nvPr>
        </p:nvSpPr>
        <p:spPr>
          <a:xfrm>
            <a:off x="1828800" y="4146550"/>
            <a:ext cx="6899275"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负债是</a:t>
            </a:r>
            <a:r>
              <a:rPr lang="zh-CN" altLang="zh-CN" sz="2600" dirty="0">
                <a:solidFill>
                  <a:schemeClr val="tx2"/>
                </a:solidFill>
                <a:latin typeface="楷体" panose="02010609060101010101" charset="-122"/>
                <a:ea typeface="楷体" panose="02010609060101010101" charset="-122"/>
                <a:sym typeface="+mn-ea"/>
              </a:rPr>
              <a:t>过去的交易或事项而承担的</a:t>
            </a:r>
            <a:r>
              <a:rPr lang="zh-CN" altLang="zh-CN" sz="2600" dirty="0" smtClean="0">
                <a:solidFill>
                  <a:schemeClr val="tx2"/>
                </a:solidFill>
                <a:latin typeface="楷体" panose="02010609060101010101" charset="-122"/>
                <a:ea typeface="楷体" panose="02010609060101010101" charset="-122"/>
                <a:sym typeface="+mn-ea"/>
              </a:rPr>
              <a:t>现</a:t>
            </a:r>
            <a:r>
              <a:rPr lang="zh-CN" altLang="en-US" sz="2600" dirty="0" smtClean="0">
                <a:solidFill>
                  <a:schemeClr val="tx2"/>
                </a:solidFill>
                <a:latin typeface="楷体" panose="02010609060101010101" charset="-122"/>
                <a:ea typeface="楷体" panose="02010609060101010101" charset="-122"/>
                <a:sym typeface="+mn-ea"/>
              </a:rPr>
              <a:t>时</a:t>
            </a:r>
            <a:r>
              <a:rPr lang="zh-CN" altLang="zh-CN" sz="2600" dirty="0" smtClean="0">
                <a:solidFill>
                  <a:schemeClr val="tx2"/>
                </a:solidFill>
                <a:latin typeface="楷体" panose="02010609060101010101" charset="-122"/>
                <a:ea typeface="楷体" panose="02010609060101010101" charset="-122"/>
                <a:sym typeface="+mn-ea"/>
              </a:rPr>
              <a:t>义务</a:t>
            </a:r>
            <a:endParaRPr lang="zh-CN" altLang="en-US" sz="2600">
              <a:solidFill>
                <a:srgbClr val="000000"/>
              </a:solidFill>
              <a:latin typeface="微软雅黑" panose="020B0503020204020204" charset="-122"/>
              <a:ea typeface="微软雅黑" panose="020B0503020204020204" charset="-122"/>
            </a:endParaRPr>
          </a:p>
        </p:txBody>
      </p:sp>
      <p:sp>
        <p:nvSpPr>
          <p:cNvPr id="20" name="矩形 19"/>
          <p:cNvSpPr>
            <a:spLocks noChangeAspect="1"/>
          </p:cNvSpPr>
          <p:nvPr>
            <p:custDataLst>
              <p:tags r:id="rId12"/>
            </p:custDataLst>
          </p:nvPr>
        </p:nvSpPr>
        <p:spPr>
          <a:xfrm>
            <a:off x="1178560" y="4194810"/>
            <a:ext cx="385445" cy="38608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E</a:t>
            </a:r>
            <a:endParaRPr lang="zh-CN" altLang="en-US" sz="1600">
              <a:solidFill>
                <a:srgbClr val="FFFFFF"/>
              </a:solidFill>
              <a:latin typeface="微软雅黑" panose="020B0503020204020204" charset="-122"/>
              <a:ea typeface="微软雅黑" panose="020B0503020204020204" charset="-122"/>
            </a:endParaRPr>
          </a:p>
        </p:txBody>
      </p:sp>
      <p:grpSp>
        <p:nvGrpSpPr>
          <p:cNvPr id="17" name="组合 16"/>
          <p:cNvGrpSpPr/>
          <p:nvPr>
            <p:custDataLst>
              <p:tags r:id="rId13"/>
            </p:custDataLst>
          </p:nvPr>
        </p:nvGrpSpPr>
        <p:grpSpPr>
          <a:xfrm>
            <a:off x="0" y="0"/>
            <a:ext cx="9144000" cy="635000"/>
            <a:chOff x="0" y="0"/>
            <a:chExt cx="14400" cy="1000"/>
          </a:xfrm>
        </p:grpSpPr>
        <p:sp>
          <p:nvSpPr>
            <p:cNvPr id="13" name="TitleBackground"/>
            <p:cNvSpPr/>
            <p:nvPr>
              <p:custDataLst>
                <p:tags r:id="rId14"/>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ColorBlock"/>
            <p:cNvSpPr/>
            <p:nvPr>
              <p:custDataLst>
                <p:tags r:id="rId15"/>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TypeText"/>
            <p:cNvSpPr txBox="1"/>
            <p:nvPr>
              <p:custDataLst>
                <p:tags r:id="rId16"/>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endParaRPr>
            </a:p>
          </p:txBody>
        </p:sp>
        <p:sp>
          <p:nvSpPr>
            <p:cNvPr id="16" name="TipText"/>
            <p:cNvSpPr txBox="1"/>
            <p:nvPr>
              <p:custDataLst>
                <p:tags r:id="rId17"/>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2" name="图片 1" descr="tmp2140"/>
          <p:cNvPicPr>
            <a:picLocks noChangeAspect="1"/>
          </p:cNvPicPr>
          <p:nvPr>
            <p:custDataLst>
              <p:tags r:id="rId18"/>
            </p:custDataLst>
          </p:nvPr>
        </p:nvPicPr>
        <p:blipFill>
          <a:blip r:embed="rId19"/>
          <a:stretch>
            <a:fillRect/>
          </a:stretch>
        </p:blipFill>
        <p:spPr>
          <a:xfrm>
            <a:off x="7594600" y="63500"/>
            <a:ext cx="1422400" cy="508000"/>
          </a:xfrm>
          <a:prstGeom prst="rect">
            <a:avLst/>
          </a:prstGeom>
        </p:spPr>
      </p:pic>
    </p:spTree>
    <p:custDataLst>
      <p:tags r:id="rId20"/>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75260"/>
            <a:ext cx="7049135" cy="650875"/>
          </a:xfrm>
        </p:spPr>
        <p:txBody>
          <a:bodyPr/>
          <a:lstStyle/>
          <a:p>
            <a:r>
              <a:rPr lang="zh-CN" altLang="en-US" dirty="0"/>
              <a:t>  会计要素 </a:t>
            </a:r>
            <a:endParaRPr lang="zh-CN" altLang="en-US" dirty="0"/>
          </a:p>
        </p:txBody>
      </p:sp>
      <p:sp>
        <p:nvSpPr>
          <p:cNvPr id="3" name="内容占位符 2"/>
          <p:cNvSpPr>
            <a:spLocks noGrp="1"/>
          </p:cNvSpPr>
          <p:nvPr>
            <p:ph sz="quarter" idx="1"/>
          </p:nvPr>
        </p:nvSpPr>
        <p:spPr>
          <a:xfrm>
            <a:off x="628650" y="923290"/>
            <a:ext cx="7886700" cy="3531235"/>
          </a:xfrm>
        </p:spPr>
        <p:txBody>
          <a:bodyPr/>
          <a:lstStyle/>
          <a:p>
            <a:r>
              <a:rPr lang="en-US" altLang="zh-CN" b="1" dirty="0" smtClean="0"/>
              <a:t>3.</a:t>
            </a:r>
            <a:r>
              <a:rPr lang="zh-CN" altLang="en-US" b="1" dirty="0" smtClean="0"/>
              <a:t>所有者权益 owner's equity</a:t>
            </a:r>
            <a:endParaRPr lang="zh-CN" altLang="en-US" b="1" dirty="0" smtClean="0"/>
          </a:p>
          <a:p>
            <a:pPr lvl="1"/>
            <a:r>
              <a:rPr lang="zh-CN" altLang="zh-CN" sz="1800" dirty="0">
                <a:solidFill>
                  <a:schemeClr val="tx2"/>
                </a:solidFill>
                <a:latin typeface="楷体" panose="02010609060101010101" charset="-122"/>
                <a:ea typeface="楷体" panose="02010609060101010101" charset="-122"/>
              </a:rPr>
              <a:t>企业资产扣除负债后，由所有者享有的剩余权益。股份有限酒店类企业的所有者权益称为股东权益</a:t>
            </a:r>
            <a:r>
              <a:rPr lang="zh-CN" altLang="zh-CN" sz="1800" dirty="0" smtClean="0">
                <a:solidFill>
                  <a:schemeClr val="tx2"/>
                </a:solidFill>
                <a:latin typeface="楷体" panose="02010609060101010101" charset="-122"/>
                <a:ea typeface="楷体" panose="02010609060101010101" charset="-122"/>
              </a:rPr>
              <a:t>。</a:t>
            </a:r>
            <a:endParaRPr lang="zh-CN" altLang="zh-CN" sz="1800" dirty="0" smtClean="0">
              <a:solidFill>
                <a:schemeClr val="tx2"/>
              </a:solidFill>
              <a:latin typeface="楷体" panose="02010609060101010101" charset="-122"/>
              <a:ea typeface="楷体" panose="02010609060101010101" charset="-122"/>
            </a:endParaRPr>
          </a:p>
          <a:p>
            <a:pPr lvl="2"/>
            <a:endParaRPr lang="en-US" altLang="zh-CN" sz="1620" dirty="0" smtClean="0">
              <a:solidFill>
                <a:schemeClr val="tx2"/>
              </a:solidFill>
              <a:latin typeface="楷体" panose="02010609060101010101" charset="-122"/>
              <a:ea typeface="楷体" panose="02010609060101010101" charset="-122"/>
            </a:endParaRPr>
          </a:p>
          <a:p>
            <a:endParaRPr lang="en-US" altLang="zh-CN" sz="2025" dirty="0">
              <a:solidFill>
                <a:schemeClr val="tx2"/>
              </a:solidFill>
              <a:latin typeface="楷体" panose="02010609060101010101" charset="-122"/>
              <a:ea typeface="楷体" panose="02010609060101010101" charset="-122"/>
            </a:endParaRPr>
          </a:p>
          <a:p>
            <a:endParaRPr lang="zh-CN" altLang="zh-CN" sz="2025" dirty="0">
              <a:solidFill>
                <a:schemeClr val="tx2"/>
              </a:solidFill>
              <a:latin typeface="楷体" panose="02010609060101010101" charset="-122"/>
              <a:ea typeface="楷体" panose="02010609060101010101" charset="-122"/>
            </a:endParaRPr>
          </a:p>
          <a:p>
            <a:pPr lvl="1"/>
            <a:endParaRPr lang="zh-CN" altLang="en-US" dirty="0">
              <a:latin typeface="楷体" panose="02010609060101010101" charset="-122"/>
              <a:ea typeface="楷体" panose="02010609060101010101" charset="-122"/>
            </a:endParaRPr>
          </a:p>
        </p:txBody>
      </p:sp>
      <p:grpSp>
        <p:nvGrpSpPr>
          <p:cNvPr id="4" name="Group 6"/>
          <p:cNvGrpSpPr/>
          <p:nvPr/>
        </p:nvGrpSpPr>
        <p:grpSpPr bwMode="auto">
          <a:xfrm>
            <a:off x="1569576" y="2511301"/>
            <a:ext cx="5166735" cy="1308764"/>
            <a:chOff x="173" y="48"/>
            <a:chExt cx="4230" cy="1061"/>
          </a:xfrm>
        </p:grpSpPr>
        <p:sp>
          <p:nvSpPr>
            <p:cNvPr id="5" name="Rectangle 7"/>
            <p:cNvSpPr>
              <a:spLocks noChangeArrowheads="1"/>
            </p:cNvSpPr>
            <p:nvPr/>
          </p:nvSpPr>
          <p:spPr bwMode="auto">
            <a:xfrm>
              <a:off x="173" y="429"/>
              <a:ext cx="904"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zh-CN" altLang="zh-CN" dirty="0">
                  <a:solidFill>
                    <a:schemeClr val="tx2"/>
                  </a:solidFill>
                  <a:latin typeface="楷体" panose="02010609060101010101" charset="-122"/>
                  <a:ea typeface="楷体" panose="02010609060101010101" charset="-122"/>
                  <a:cs typeface="楷体" panose="02010609060101010101" charset="-122"/>
                </a:rPr>
                <a:t>权益 </a:t>
              </a:r>
              <a:endParaRPr lang="zh-CN" altLang="zh-CN" dirty="0">
                <a:solidFill>
                  <a:schemeClr val="tx2"/>
                </a:solidFill>
                <a:latin typeface="楷体" panose="02010609060101010101" charset="-122"/>
                <a:ea typeface="楷体" panose="02010609060101010101" charset="-122"/>
                <a:cs typeface="楷体" panose="02010609060101010101" charset="-122"/>
              </a:endParaRPr>
            </a:p>
          </p:txBody>
        </p:sp>
        <p:sp>
          <p:nvSpPr>
            <p:cNvPr id="7" name="Rectangle 9"/>
            <p:cNvSpPr>
              <a:spLocks noChangeArrowheads="1"/>
            </p:cNvSpPr>
            <p:nvPr/>
          </p:nvSpPr>
          <p:spPr bwMode="auto">
            <a:xfrm>
              <a:off x="1354" y="48"/>
              <a:ext cx="3049" cy="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10000"/>
                </a:lnSpc>
              </a:pPr>
              <a:r>
                <a:rPr lang="zh-CN" altLang="zh-CN" dirty="0">
                  <a:solidFill>
                    <a:schemeClr val="tx2"/>
                  </a:solidFill>
                  <a:latin typeface="楷体" panose="02010609060101010101" charset="-122"/>
                  <a:ea typeface="楷体" panose="02010609060101010101" charset="-122"/>
                  <a:cs typeface="楷体" panose="02010609060101010101" charset="-122"/>
                </a:rPr>
                <a:t>债权人权益（负债）</a:t>
              </a:r>
              <a:endParaRPr lang="zh-CN" altLang="zh-CN" dirty="0">
                <a:solidFill>
                  <a:schemeClr val="tx2"/>
                </a:solidFill>
                <a:latin typeface="楷体" panose="02010609060101010101" charset="-122"/>
                <a:ea typeface="楷体" panose="02010609060101010101" charset="-122"/>
                <a:cs typeface="楷体" panose="02010609060101010101" charset="-122"/>
              </a:endParaRPr>
            </a:p>
            <a:p>
              <a:pPr>
                <a:lnSpc>
                  <a:spcPct val="110000"/>
                </a:lnSpc>
              </a:pPr>
              <a:endParaRPr lang="zh-CN" altLang="zh-CN" dirty="0">
                <a:solidFill>
                  <a:schemeClr val="tx2"/>
                </a:solidFill>
                <a:latin typeface="楷体" panose="02010609060101010101" charset="-122"/>
                <a:ea typeface="楷体" panose="02010609060101010101" charset="-122"/>
                <a:cs typeface="楷体" panose="02010609060101010101" charset="-122"/>
              </a:endParaRPr>
            </a:p>
            <a:p>
              <a:pPr>
                <a:lnSpc>
                  <a:spcPct val="110000"/>
                </a:lnSpc>
              </a:pPr>
              <a:endParaRPr lang="zh-CN" altLang="zh-CN" dirty="0">
                <a:solidFill>
                  <a:schemeClr val="tx2"/>
                </a:solidFill>
                <a:latin typeface="楷体" panose="02010609060101010101" charset="-122"/>
                <a:ea typeface="楷体" panose="02010609060101010101" charset="-122"/>
                <a:cs typeface="楷体" panose="02010609060101010101" charset="-122"/>
              </a:endParaRPr>
            </a:p>
            <a:p>
              <a:pPr>
                <a:lnSpc>
                  <a:spcPct val="110000"/>
                </a:lnSpc>
              </a:pPr>
              <a:r>
                <a:rPr lang="zh-CN" altLang="zh-CN" dirty="0">
                  <a:solidFill>
                    <a:schemeClr val="tx2"/>
                  </a:solidFill>
                  <a:latin typeface="楷体" panose="02010609060101010101" charset="-122"/>
                  <a:ea typeface="楷体" panose="02010609060101010101" charset="-122"/>
                  <a:cs typeface="楷体" panose="02010609060101010101" charset="-122"/>
                </a:rPr>
                <a:t>所有者权益（业主权益） </a:t>
              </a:r>
              <a:endParaRPr lang="zh-CN" altLang="zh-CN" dirty="0">
                <a:solidFill>
                  <a:schemeClr val="tx2"/>
                </a:solidFill>
                <a:latin typeface="楷体" panose="02010609060101010101" charset="-122"/>
                <a:ea typeface="楷体" panose="02010609060101010101" charset="-122"/>
                <a:cs typeface="楷体" panose="02010609060101010101" charset="-122"/>
              </a:endParaRPr>
            </a:p>
          </p:txBody>
        </p:sp>
        <p:sp>
          <p:nvSpPr>
            <p:cNvPr id="8" name="AutoShape 7"/>
            <p:cNvSpPr/>
            <p:nvPr/>
          </p:nvSpPr>
          <p:spPr bwMode="auto">
            <a:xfrm>
              <a:off x="1248" y="62"/>
              <a:ext cx="106" cy="1034"/>
            </a:xfrm>
            <a:prstGeom prst="leftBrace">
              <a:avLst>
                <a:gd name="adj1" fmla="val 124528"/>
                <a:gd name="adj2" fmla="val 47148"/>
              </a:avLst>
            </a:prstGeom>
            <a:noFill/>
            <a:ln w="22225" cmpd="sng">
              <a:solidFill>
                <a:schemeClr val="folHlink"/>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2"/>
                </a:solidFill>
                <a:latin typeface="楷体" panose="02010609060101010101" charset="-122"/>
                <a:ea typeface="楷体" panose="02010609060101010101" charset="-122"/>
              </a:endParaRPr>
            </a:p>
          </p:txBody>
        </p:sp>
      </p:gr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28650" y="427990"/>
            <a:ext cx="7775575" cy="3299460"/>
          </a:xfrm>
        </p:spPr>
        <p:txBody>
          <a:bodyPr/>
          <a:lstStyle/>
          <a:p>
            <a:r>
              <a:rPr lang="zh-CN" altLang="en-US" dirty="0"/>
              <a:t>所有者权益的特征</a:t>
            </a:r>
            <a:endParaRPr lang="zh-CN" altLang="en-US" dirty="0"/>
          </a:p>
          <a:p>
            <a:pPr lvl="1"/>
            <a:r>
              <a:rPr lang="zh-CN" altLang="zh-CN" sz="1600"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所有者投资所形成的资产可供企业长期使用，企业不必向投资者返还本金</a:t>
            </a:r>
            <a:endParaRPr lang="zh-CN" altLang="zh-CN" sz="1600"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lvl="1"/>
            <a:r>
              <a:rPr lang="zh-CN" altLang="zh-CN" sz="1600"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企业所有人凭其对企业投入的资本，有权行使企业的经营管理权，或者授权管理人员行使经营管理权，有权享受分配税后利润的权利</a:t>
            </a:r>
            <a:endParaRPr lang="zh-CN" altLang="zh-CN" sz="1600"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lvl="1"/>
            <a:r>
              <a:rPr lang="zh-CN" altLang="zh-CN" sz="1600"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企业的所有者对企业的债务和亏损负有无限的责任或者有限的责任</a:t>
            </a:r>
            <a:endParaRPr lang="zh-CN" altLang="zh-CN" sz="1600"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endParaRPr lang="zh-CN" altLang="en-US" dirty="0"/>
          </a:p>
          <a:p>
            <a:endParaRPr lang="zh-CN" altLang="en-US" dirty="0"/>
          </a:p>
          <a:p>
            <a:endParaRPr lang="zh-CN" altLang="en-US" dirty="0"/>
          </a:p>
          <a:p>
            <a:endParaRPr lang="zh-CN" altLang="en-US" dirty="0"/>
          </a:p>
        </p:txBody>
      </p:sp>
      <p:grpSp>
        <p:nvGrpSpPr>
          <p:cNvPr id="14" name="Group 6"/>
          <p:cNvGrpSpPr/>
          <p:nvPr/>
        </p:nvGrpSpPr>
        <p:grpSpPr bwMode="auto">
          <a:xfrm>
            <a:off x="1503680" y="2428240"/>
            <a:ext cx="7031889" cy="1953895"/>
            <a:chOff x="0" y="62"/>
            <a:chExt cx="5757" cy="1584"/>
          </a:xfrm>
        </p:grpSpPr>
        <p:sp>
          <p:nvSpPr>
            <p:cNvPr id="15" name="Rectangle 7"/>
            <p:cNvSpPr>
              <a:spLocks noChangeArrowheads="1"/>
            </p:cNvSpPr>
            <p:nvPr/>
          </p:nvSpPr>
          <p:spPr bwMode="auto">
            <a:xfrm>
              <a:off x="0" y="652"/>
              <a:ext cx="1216"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zh-CN" dirty="0">
                  <a:solidFill>
                    <a:schemeClr val="tx2"/>
                  </a:solidFill>
                  <a:latin typeface="楷体" panose="02010609060101010101" charset="-122"/>
                  <a:ea typeface="楷体" panose="02010609060101010101" charset="-122"/>
                  <a:cs typeface="楷体" panose="02010609060101010101" charset="-122"/>
                </a:rPr>
                <a:t>所有者权益 </a:t>
              </a:r>
              <a:endParaRPr lang="zh-CN" altLang="zh-CN" dirty="0">
                <a:solidFill>
                  <a:schemeClr val="tx2"/>
                </a:solidFill>
                <a:latin typeface="楷体" panose="02010609060101010101" charset="-122"/>
                <a:ea typeface="楷体" panose="02010609060101010101" charset="-122"/>
                <a:cs typeface="楷体" panose="02010609060101010101" charset="-122"/>
              </a:endParaRPr>
            </a:p>
          </p:txBody>
        </p:sp>
        <p:sp>
          <p:nvSpPr>
            <p:cNvPr id="16" name="Rectangle 8"/>
            <p:cNvSpPr>
              <a:spLocks noChangeArrowheads="1"/>
            </p:cNvSpPr>
            <p:nvPr/>
          </p:nvSpPr>
          <p:spPr bwMode="auto">
            <a:xfrm>
              <a:off x="3431" y="796"/>
              <a:ext cx="1513"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zh-CN">
                  <a:solidFill>
                    <a:schemeClr val="tx2"/>
                  </a:solidFill>
                  <a:latin typeface="楷体" panose="02010609060101010101" charset="-122"/>
                  <a:ea typeface="楷体" panose="02010609060101010101" charset="-122"/>
                  <a:cs typeface="楷体" panose="02010609060101010101" charset="-122"/>
                </a:rPr>
                <a:t>留存收益 </a:t>
              </a:r>
              <a:endParaRPr lang="zh-CN" altLang="zh-CN">
                <a:solidFill>
                  <a:schemeClr val="tx2"/>
                </a:solidFill>
                <a:latin typeface="楷体" panose="02010609060101010101" charset="-122"/>
                <a:ea typeface="楷体" panose="02010609060101010101" charset="-122"/>
                <a:cs typeface="楷体" panose="02010609060101010101" charset="-122"/>
              </a:endParaRPr>
            </a:p>
          </p:txBody>
        </p:sp>
        <p:sp>
          <p:nvSpPr>
            <p:cNvPr id="17" name="Rectangle 9"/>
            <p:cNvSpPr>
              <a:spLocks noChangeArrowheads="1"/>
            </p:cNvSpPr>
            <p:nvPr/>
          </p:nvSpPr>
          <p:spPr bwMode="auto">
            <a:xfrm>
              <a:off x="1405" y="126"/>
              <a:ext cx="4352" cy="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10000"/>
                </a:lnSpc>
              </a:pPr>
              <a:r>
                <a:rPr lang="zh-CN" altLang="zh-CN" dirty="0">
                  <a:solidFill>
                    <a:srgbClr val="FF0000"/>
                  </a:solidFill>
                  <a:latin typeface="楷体" panose="02010609060101010101" charset="-122"/>
                  <a:ea typeface="楷体" panose="02010609060101010101" charset="-122"/>
                  <a:cs typeface="楷体" panose="02010609060101010101" charset="-122"/>
                </a:rPr>
                <a:t>实收资本（股本）</a:t>
              </a:r>
              <a:endParaRPr lang="zh-CN" altLang="zh-CN" dirty="0">
                <a:solidFill>
                  <a:srgbClr val="FF0000"/>
                </a:solidFill>
                <a:latin typeface="楷体" panose="02010609060101010101" charset="-122"/>
                <a:ea typeface="楷体" panose="02010609060101010101" charset="-122"/>
                <a:cs typeface="楷体" panose="02010609060101010101" charset="-122"/>
              </a:endParaRPr>
            </a:p>
            <a:p>
              <a:pPr>
                <a:lnSpc>
                  <a:spcPct val="110000"/>
                </a:lnSpc>
              </a:pPr>
              <a:r>
                <a:rPr lang="zh-CN" altLang="zh-CN" dirty="0">
                  <a:solidFill>
                    <a:srgbClr val="FF0000"/>
                  </a:solidFill>
                  <a:latin typeface="楷体" panose="02010609060101010101" charset="-122"/>
                  <a:ea typeface="楷体" panose="02010609060101010101" charset="-122"/>
                  <a:cs typeface="楷体" panose="02010609060101010101" charset="-122"/>
                </a:rPr>
                <a:t>资本公积 </a:t>
              </a:r>
              <a:endParaRPr lang="zh-CN" altLang="zh-CN" dirty="0">
                <a:solidFill>
                  <a:schemeClr val="tx2"/>
                </a:solidFill>
                <a:latin typeface="楷体" panose="02010609060101010101" charset="-122"/>
                <a:ea typeface="楷体" panose="02010609060101010101" charset="-122"/>
                <a:cs typeface="楷体" panose="02010609060101010101" charset="-122"/>
              </a:endParaRPr>
            </a:p>
            <a:p>
              <a:pPr>
                <a:lnSpc>
                  <a:spcPct val="110000"/>
                </a:lnSpc>
                <a:spcBef>
                  <a:spcPct val="20000"/>
                </a:spcBef>
              </a:pPr>
              <a:r>
                <a:rPr lang="zh-CN" altLang="zh-CN" dirty="0">
                  <a:solidFill>
                    <a:srgbClr val="00B050"/>
                  </a:solidFill>
                  <a:latin typeface="楷体" panose="02010609060101010101" charset="-122"/>
                  <a:ea typeface="楷体" panose="02010609060101010101" charset="-122"/>
                  <a:cs typeface="楷体" panose="02010609060101010101" charset="-122"/>
                </a:rPr>
                <a:t>盈余公积</a:t>
              </a:r>
              <a:endParaRPr lang="zh-CN" altLang="zh-CN" dirty="0">
                <a:solidFill>
                  <a:srgbClr val="00B050"/>
                </a:solidFill>
                <a:latin typeface="楷体" panose="02010609060101010101" charset="-122"/>
                <a:ea typeface="楷体" panose="02010609060101010101" charset="-122"/>
                <a:cs typeface="楷体" panose="02010609060101010101" charset="-122"/>
              </a:endParaRPr>
            </a:p>
            <a:p>
              <a:pPr>
                <a:lnSpc>
                  <a:spcPct val="110000"/>
                </a:lnSpc>
              </a:pPr>
              <a:r>
                <a:rPr lang="zh-CN" altLang="zh-CN" dirty="0">
                  <a:solidFill>
                    <a:srgbClr val="00B050"/>
                  </a:solidFill>
                  <a:latin typeface="楷体" panose="02010609060101010101" charset="-122"/>
                  <a:ea typeface="楷体" panose="02010609060101010101" charset="-122"/>
                  <a:cs typeface="楷体" panose="02010609060101010101" charset="-122"/>
                </a:rPr>
                <a:t>未分配利润</a:t>
              </a:r>
              <a:endParaRPr lang="zh-CN" altLang="zh-CN" dirty="0">
                <a:solidFill>
                  <a:schemeClr val="tx2"/>
                </a:solidFill>
                <a:latin typeface="楷体" panose="02010609060101010101" charset="-122"/>
                <a:ea typeface="楷体" panose="02010609060101010101" charset="-122"/>
                <a:cs typeface="楷体" panose="02010609060101010101" charset="-122"/>
              </a:endParaRPr>
            </a:p>
            <a:p>
              <a:pPr>
                <a:lnSpc>
                  <a:spcPct val="110000"/>
                </a:lnSpc>
                <a:spcBef>
                  <a:spcPct val="20000"/>
                </a:spcBef>
              </a:pPr>
              <a:r>
                <a:rPr lang="zh-CN" altLang="zh-CN" dirty="0">
                  <a:solidFill>
                    <a:schemeClr val="tx2"/>
                  </a:solidFill>
                  <a:latin typeface="楷体" panose="02010609060101010101" charset="-122"/>
                  <a:ea typeface="楷体" panose="02010609060101010101" charset="-122"/>
                  <a:cs typeface="楷体" panose="02010609060101010101" charset="-122"/>
                </a:rPr>
                <a:t>直接计入所有者权益的利得和损失</a:t>
              </a:r>
              <a:r>
                <a:rPr lang="en-US" altLang="zh-CN" dirty="0">
                  <a:solidFill>
                    <a:schemeClr val="tx2"/>
                  </a:solidFill>
                  <a:latin typeface="楷体" panose="02010609060101010101" charset="-122"/>
                  <a:ea typeface="楷体" panose="02010609060101010101" charset="-122"/>
                  <a:cs typeface="楷体" panose="02010609060101010101" charset="-122"/>
                </a:rPr>
                <a:t>--</a:t>
              </a:r>
              <a:r>
                <a:rPr lang="zh-CN" altLang="zh-CN" dirty="0">
                  <a:solidFill>
                    <a:schemeClr val="tx2"/>
                  </a:solidFill>
                  <a:latin typeface="楷体" panose="02010609060101010101" charset="-122"/>
                  <a:ea typeface="楷体" panose="02010609060101010101" charset="-122"/>
                  <a:cs typeface="楷体" panose="02010609060101010101" charset="-122"/>
                  <a:sym typeface="+mn-ea"/>
                </a:rPr>
                <a:t>其他综合收益</a:t>
              </a:r>
              <a:endParaRPr lang="en-US" altLang="zh-CN" dirty="0">
                <a:solidFill>
                  <a:schemeClr val="tx2"/>
                </a:solidFill>
                <a:latin typeface="楷体" panose="02010609060101010101" charset="-122"/>
                <a:ea typeface="楷体" panose="02010609060101010101" charset="-122"/>
                <a:cs typeface="楷体" panose="02010609060101010101" charset="-122"/>
              </a:endParaRPr>
            </a:p>
          </p:txBody>
        </p:sp>
        <p:sp>
          <p:nvSpPr>
            <p:cNvPr id="18" name="AutoShape 7"/>
            <p:cNvSpPr/>
            <p:nvPr/>
          </p:nvSpPr>
          <p:spPr bwMode="auto">
            <a:xfrm>
              <a:off x="1248" y="62"/>
              <a:ext cx="106" cy="1584"/>
            </a:xfrm>
            <a:prstGeom prst="leftBrace">
              <a:avLst>
                <a:gd name="adj1" fmla="val 124528"/>
                <a:gd name="adj2" fmla="val 47148"/>
              </a:avLst>
            </a:prstGeom>
            <a:noFill/>
            <a:ln w="22225" cmpd="sng">
              <a:solidFill>
                <a:schemeClr val="folHlink"/>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2"/>
                </a:solidFill>
                <a:latin typeface="楷体" panose="02010609060101010101" charset="-122"/>
                <a:ea typeface="楷体" panose="02010609060101010101" charset="-122"/>
              </a:endParaRPr>
            </a:p>
          </p:txBody>
        </p:sp>
        <p:sp>
          <p:nvSpPr>
            <p:cNvPr id="19" name="AutoShape 7"/>
            <p:cNvSpPr/>
            <p:nvPr/>
          </p:nvSpPr>
          <p:spPr bwMode="auto">
            <a:xfrm rot="10800000">
              <a:off x="3264" y="102"/>
              <a:ext cx="96" cy="488"/>
            </a:xfrm>
            <a:prstGeom prst="leftBrace">
              <a:avLst>
                <a:gd name="adj1" fmla="val 42361"/>
                <a:gd name="adj2" fmla="val 50338"/>
              </a:avLst>
            </a:prstGeom>
            <a:noFill/>
            <a:ln w="22225" cmpd="sng">
              <a:solidFill>
                <a:schemeClr val="folHlink"/>
              </a:solidFill>
              <a:roun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2"/>
                </a:solidFill>
                <a:latin typeface="楷体" panose="02010609060101010101" charset="-122"/>
                <a:ea typeface="楷体" panose="02010609060101010101" charset="-122"/>
              </a:endParaRPr>
            </a:p>
          </p:txBody>
        </p:sp>
        <p:sp>
          <p:nvSpPr>
            <p:cNvPr id="20" name="AutoShape 7"/>
            <p:cNvSpPr/>
            <p:nvPr/>
          </p:nvSpPr>
          <p:spPr bwMode="auto">
            <a:xfrm rot="10800000">
              <a:off x="3264" y="726"/>
              <a:ext cx="96" cy="488"/>
            </a:xfrm>
            <a:prstGeom prst="leftBrace">
              <a:avLst>
                <a:gd name="adj1" fmla="val 42361"/>
                <a:gd name="adj2" fmla="val 50338"/>
              </a:avLst>
            </a:prstGeom>
            <a:noFill/>
            <a:ln w="22225" cmpd="sng">
              <a:solidFill>
                <a:schemeClr val="folHlink"/>
              </a:solidFill>
              <a:roun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2"/>
                </a:solidFill>
                <a:latin typeface="楷体" panose="02010609060101010101" charset="-122"/>
                <a:ea typeface="楷体" panose="02010609060101010101" charset="-122"/>
              </a:endParaRPr>
            </a:p>
          </p:txBody>
        </p:sp>
        <p:sp>
          <p:nvSpPr>
            <p:cNvPr id="21" name="Rectangle 13"/>
            <p:cNvSpPr>
              <a:spLocks noChangeArrowheads="1"/>
            </p:cNvSpPr>
            <p:nvPr/>
          </p:nvSpPr>
          <p:spPr bwMode="auto">
            <a:xfrm>
              <a:off x="3431" y="220"/>
              <a:ext cx="1273"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zh-CN" dirty="0">
                  <a:solidFill>
                    <a:schemeClr val="tx2"/>
                  </a:solidFill>
                  <a:latin typeface="楷体" panose="02010609060101010101" charset="-122"/>
                  <a:ea typeface="楷体" panose="02010609060101010101" charset="-122"/>
                  <a:cs typeface="楷体" panose="02010609060101010101" charset="-122"/>
                </a:rPr>
                <a:t>投入资本 </a:t>
              </a:r>
              <a:endParaRPr lang="zh-CN" altLang="zh-CN" dirty="0">
                <a:solidFill>
                  <a:schemeClr val="tx2"/>
                </a:solidFill>
                <a:latin typeface="楷体" panose="02010609060101010101" charset="-122"/>
                <a:ea typeface="楷体" panose="02010609060101010101" charset="-122"/>
                <a:cs typeface="楷体" panose="02010609060101010101"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886700" cy="725805"/>
          </a:xfrm>
        </p:spPr>
        <p:txBody>
          <a:bodyPr/>
          <a:lstStyle/>
          <a:p>
            <a:r>
              <a:rPr lang="en-US" altLang="zh-CN" sz="2400" dirty="0" smtClean="0"/>
              <a:t>3.</a:t>
            </a:r>
            <a:r>
              <a:rPr lang="zh-CN" altLang="en-US" sz="2400" dirty="0" smtClean="0"/>
              <a:t>所有者权益</a:t>
            </a:r>
            <a:endParaRPr lang="zh-CN" altLang="en-US" sz="2400" dirty="0" smtClean="0"/>
          </a:p>
        </p:txBody>
      </p:sp>
      <p:pic>
        <p:nvPicPr>
          <p:cNvPr id="3" name="图片 2"/>
          <p:cNvPicPr>
            <a:picLocks noChangeAspect="1"/>
          </p:cNvPicPr>
          <p:nvPr/>
        </p:nvPicPr>
        <p:blipFill>
          <a:blip r:embed="rId1"/>
          <a:stretch>
            <a:fillRect/>
          </a:stretch>
        </p:blipFill>
        <p:spPr>
          <a:xfrm>
            <a:off x="6443980" y="3326765"/>
            <a:ext cx="2132330" cy="1377950"/>
          </a:xfrm>
          <a:prstGeom prst="rect">
            <a:avLst/>
          </a:prstGeom>
        </p:spPr>
      </p:pic>
      <p:sp>
        <p:nvSpPr>
          <p:cNvPr id="4" name="文本框 3"/>
          <p:cNvSpPr txBox="1"/>
          <p:nvPr/>
        </p:nvSpPr>
        <p:spPr>
          <a:xfrm>
            <a:off x="628015" y="999490"/>
            <a:ext cx="7948930" cy="2846070"/>
          </a:xfrm>
          <a:prstGeom prst="rect">
            <a:avLst/>
          </a:prstGeom>
          <a:noFill/>
        </p:spPr>
        <p:txBody>
          <a:bodyPr wrap="square" rtlCol="0">
            <a:spAutoFit/>
          </a:bodyPr>
          <a:lstStyle/>
          <a:p>
            <a:r>
              <a:rPr lang="zh-CN" altLang="zh-CN" sz="1600" b="1" dirty="0">
                <a:solidFill>
                  <a:schemeClr val="tx2"/>
                </a:solidFill>
                <a:latin typeface="楷体" panose="02010609060101010101" charset="-122"/>
                <a:ea typeface="楷体" panose="02010609060101010101" charset="-122"/>
                <a:sym typeface="+mn-ea"/>
              </a:rPr>
              <a:t>（</a:t>
            </a:r>
            <a:r>
              <a:rPr lang="en-US" altLang="zh-CN" sz="1600" b="1" dirty="0">
                <a:solidFill>
                  <a:schemeClr val="tx2"/>
                </a:solidFill>
                <a:latin typeface="楷体" panose="02010609060101010101" charset="-122"/>
                <a:ea typeface="楷体" panose="02010609060101010101" charset="-122"/>
                <a:sym typeface="+mn-ea"/>
              </a:rPr>
              <a:t>1</a:t>
            </a:r>
            <a:r>
              <a:rPr lang="zh-CN" altLang="en-US" sz="1600" b="1" dirty="0">
                <a:solidFill>
                  <a:schemeClr val="tx2"/>
                </a:solidFill>
                <a:latin typeface="楷体" panose="02010609060101010101" charset="-122"/>
                <a:ea typeface="楷体" panose="02010609060101010101" charset="-122"/>
                <a:sym typeface="+mn-ea"/>
              </a:rPr>
              <a:t>）</a:t>
            </a:r>
            <a:r>
              <a:rPr lang="zh-CN" altLang="zh-CN" sz="1600" b="1" dirty="0">
                <a:solidFill>
                  <a:schemeClr val="tx2"/>
                </a:solidFill>
                <a:latin typeface="楷体" panose="02010609060101010101" charset="-122"/>
                <a:ea typeface="楷体" panose="02010609060101010101" charset="-122"/>
                <a:sym typeface="+mn-ea"/>
              </a:rPr>
              <a:t>实收资本</a:t>
            </a:r>
            <a:r>
              <a:rPr lang="zh-CN" altLang="zh-CN" sz="1600" dirty="0">
                <a:solidFill>
                  <a:schemeClr val="tx2"/>
                </a:solidFill>
                <a:latin typeface="楷体" panose="02010609060101010101" charset="-122"/>
                <a:ea typeface="楷体" panose="02010609060101010101" charset="-122"/>
                <a:sym typeface="+mn-ea"/>
              </a:rPr>
              <a:t>：企业实际收到的投资者</a:t>
            </a:r>
            <a:r>
              <a:rPr lang="zh-CN" altLang="zh-CN" sz="1600" dirty="0">
                <a:solidFill>
                  <a:srgbClr val="00B050"/>
                </a:solidFill>
                <a:latin typeface="楷体" panose="02010609060101010101" charset="-122"/>
                <a:ea typeface="楷体" panose="02010609060101010101" charset="-122"/>
                <a:sym typeface="+mn-ea"/>
              </a:rPr>
              <a:t>投入作为资本金的资金</a:t>
            </a:r>
            <a:r>
              <a:rPr lang="zh-CN" altLang="zh-CN" sz="1600" dirty="0">
                <a:solidFill>
                  <a:schemeClr val="tx2"/>
                </a:solidFill>
                <a:latin typeface="楷体" panose="02010609060101010101" charset="-122"/>
                <a:ea typeface="楷体" panose="02010609060101010101" charset="-122"/>
                <a:sym typeface="+mn-ea"/>
              </a:rPr>
              <a:t>，以及按规定有</a:t>
            </a:r>
            <a:r>
              <a:rPr lang="zh-CN" altLang="zh-CN" sz="1600" dirty="0">
                <a:solidFill>
                  <a:srgbClr val="00B050"/>
                </a:solidFill>
                <a:latin typeface="楷体" panose="02010609060101010101" charset="-122"/>
                <a:ea typeface="楷体" panose="02010609060101010101" charset="-122"/>
                <a:sym typeface="+mn-ea"/>
              </a:rPr>
              <a:t>资本公积金、盈余公积金转为资本金</a:t>
            </a:r>
            <a:r>
              <a:rPr lang="zh-CN" altLang="zh-CN" sz="1600" dirty="0">
                <a:solidFill>
                  <a:schemeClr val="tx2"/>
                </a:solidFill>
                <a:latin typeface="楷体" panose="02010609060101010101" charset="-122"/>
                <a:ea typeface="楷体" panose="02010609060101010101" charset="-122"/>
                <a:sym typeface="+mn-ea"/>
              </a:rPr>
              <a:t>的资金。</a:t>
            </a:r>
            <a:endParaRPr lang="zh-CN" altLang="zh-CN" sz="1600" dirty="0">
              <a:solidFill>
                <a:schemeClr val="tx2"/>
              </a:solidFill>
              <a:latin typeface="楷体" panose="02010609060101010101" charset="-122"/>
              <a:ea typeface="楷体" panose="02010609060101010101" charset="-122"/>
              <a:sym typeface="+mn-ea"/>
            </a:endParaRPr>
          </a:p>
          <a:p>
            <a:pPr>
              <a:lnSpc>
                <a:spcPct val="120000"/>
              </a:lnSpc>
              <a:spcBef>
                <a:spcPct val="25000"/>
              </a:spcBef>
            </a:pPr>
            <a:r>
              <a:rPr lang="zh-CN" altLang="zh-CN" sz="1600" b="1" dirty="0">
                <a:solidFill>
                  <a:schemeClr val="tx2"/>
                </a:solidFill>
                <a:latin typeface="楷体" panose="02010609060101010101" charset="-122"/>
                <a:ea typeface="楷体" panose="02010609060101010101" charset="-122"/>
                <a:sym typeface="+mn-ea"/>
              </a:rPr>
              <a:t>（</a:t>
            </a:r>
            <a:r>
              <a:rPr lang="en-US" altLang="zh-CN" sz="1600" b="1" dirty="0">
                <a:solidFill>
                  <a:schemeClr val="tx2"/>
                </a:solidFill>
                <a:latin typeface="楷体" panose="02010609060101010101" charset="-122"/>
                <a:ea typeface="楷体" panose="02010609060101010101" charset="-122"/>
                <a:sym typeface="+mn-ea"/>
              </a:rPr>
              <a:t>2</a:t>
            </a:r>
            <a:r>
              <a:rPr lang="zh-CN" altLang="en-US" sz="1600" b="1" dirty="0">
                <a:solidFill>
                  <a:schemeClr val="tx2"/>
                </a:solidFill>
                <a:latin typeface="楷体" panose="02010609060101010101" charset="-122"/>
                <a:ea typeface="楷体" panose="02010609060101010101" charset="-122"/>
                <a:sym typeface="+mn-ea"/>
              </a:rPr>
              <a:t>）</a:t>
            </a:r>
            <a:r>
              <a:rPr lang="zh-CN" altLang="zh-CN" sz="1600" b="1" dirty="0">
                <a:solidFill>
                  <a:schemeClr val="tx2"/>
                </a:solidFill>
                <a:latin typeface="楷体" panose="02010609060101010101" charset="-122"/>
                <a:ea typeface="楷体" panose="02010609060101010101" charset="-122"/>
                <a:sym typeface="+mn-ea"/>
              </a:rPr>
              <a:t>资本公积</a:t>
            </a:r>
            <a:r>
              <a:rPr lang="zh-CN" altLang="zh-CN" sz="1600" dirty="0">
                <a:solidFill>
                  <a:schemeClr val="tx2"/>
                </a:solidFill>
                <a:latin typeface="楷体" panose="02010609060101010101" charset="-122"/>
                <a:ea typeface="楷体" panose="02010609060101010101" charset="-122"/>
                <a:sym typeface="+mn-ea"/>
              </a:rPr>
              <a:t>：按照法定程序资本金的公积金。如：</a:t>
            </a:r>
            <a:r>
              <a:rPr lang="zh-CN" altLang="zh-CN" sz="1600" dirty="0">
                <a:solidFill>
                  <a:srgbClr val="FF0000"/>
                </a:solidFill>
                <a:latin typeface="楷体" panose="02010609060101010101" charset="-122"/>
                <a:ea typeface="楷体" panose="02010609060101010101" charset="-122"/>
                <a:sym typeface="+mn-ea"/>
              </a:rPr>
              <a:t>资本溢价</a:t>
            </a:r>
            <a:r>
              <a:rPr lang="zh-CN" altLang="zh-CN" sz="1600" dirty="0">
                <a:solidFill>
                  <a:schemeClr val="tx2"/>
                </a:solidFill>
                <a:latin typeface="楷体" panose="02010609060101010101" charset="-122"/>
                <a:ea typeface="楷体" panose="02010609060101010101" charset="-122"/>
                <a:sym typeface="+mn-ea"/>
              </a:rPr>
              <a:t>；接受捐赠非现金资产；接受现金捐赠；股权投资；拨款转入；外币资本折算差额；其他资本公积等。</a:t>
            </a:r>
            <a:endParaRPr lang="zh-CN" altLang="zh-CN" sz="1600" dirty="0">
              <a:solidFill>
                <a:schemeClr val="tx2"/>
              </a:solidFill>
              <a:latin typeface="楷体" panose="02010609060101010101" charset="-122"/>
              <a:ea typeface="楷体" panose="02010609060101010101" charset="-122"/>
              <a:sym typeface="+mn-ea"/>
            </a:endParaRPr>
          </a:p>
          <a:p>
            <a:pPr>
              <a:lnSpc>
                <a:spcPct val="120000"/>
              </a:lnSpc>
              <a:spcBef>
                <a:spcPct val="25000"/>
              </a:spcBef>
            </a:pPr>
            <a:r>
              <a:rPr lang="zh-CN" altLang="zh-CN" sz="1600" dirty="0">
                <a:solidFill>
                  <a:schemeClr val="tx2"/>
                </a:solidFill>
                <a:latin typeface="楷体" panose="02010609060101010101" charset="-122"/>
                <a:ea typeface="楷体" panose="02010609060101010101" charset="-122"/>
                <a:sym typeface="+mn-ea"/>
              </a:rPr>
              <a:t>（</a:t>
            </a:r>
            <a:r>
              <a:rPr lang="en-US" altLang="zh-CN" sz="1600" dirty="0">
                <a:solidFill>
                  <a:schemeClr val="tx2"/>
                </a:solidFill>
                <a:latin typeface="楷体" panose="02010609060101010101" charset="-122"/>
                <a:ea typeface="楷体" panose="02010609060101010101" charset="-122"/>
                <a:sym typeface="+mn-ea"/>
              </a:rPr>
              <a:t>3</a:t>
            </a:r>
            <a:r>
              <a:rPr lang="zh-CN" altLang="en-US" sz="1600" dirty="0">
                <a:solidFill>
                  <a:schemeClr val="tx2"/>
                </a:solidFill>
                <a:latin typeface="楷体" panose="02010609060101010101" charset="-122"/>
                <a:ea typeface="楷体" panose="02010609060101010101" charset="-122"/>
                <a:sym typeface="+mn-ea"/>
              </a:rPr>
              <a:t>）</a:t>
            </a:r>
            <a:r>
              <a:rPr lang="zh-CN" altLang="zh-CN" sz="1600" b="1" dirty="0">
                <a:solidFill>
                  <a:schemeClr val="tx2"/>
                </a:solidFill>
                <a:latin typeface="楷体" panose="02010609060101010101" charset="-122"/>
                <a:ea typeface="楷体" panose="02010609060101010101" charset="-122"/>
                <a:sym typeface="+mn-ea"/>
              </a:rPr>
              <a:t>盈余公积</a:t>
            </a:r>
            <a:r>
              <a:rPr lang="zh-CN" altLang="zh-CN" sz="1600" dirty="0">
                <a:solidFill>
                  <a:schemeClr val="tx2"/>
                </a:solidFill>
                <a:latin typeface="楷体" panose="02010609060101010101" charset="-122"/>
                <a:ea typeface="楷体" panose="02010609060101010101" charset="-122"/>
                <a:sym typeface="+mn-ea"/>
              </a:rPr>
              <a:t>：企业从</a:t>
            </a:r>
            <a:r>
              <a:rPr lang="zh-CN" altLang="zh-CN" sz="1600" dirty="0">
                <a:solidFill>
                  <a:srgbClr val="FF0000"/>
                </a:solidFill>
                <a:latin typeface="楷体" panose="02010609060101010101" charset="-122"/>
                <a:ea typeface="楷体" panose="02010609060101010101" charset="-122"/>
                <a:sym typeface="+mn-ea"/>
              </a:rPr>
              <a:t>实现的利润中计算提取的留存于</a:t>
            </a:r>
            <a:r>
              <a:rPr lang="zh-CN" altLang="zh-CN" sz="1600" dirty="0" smtClean="0">
                <a:solidFill>
                  <a:srgbClr val="FF0000"/>
                </a:solidFill>
                <a:latin typeface="楷体" panose="02010609060101010101" charset="-122"/>
                <a:ea typeface="楷体" panose="02010609060101010101" charset="-122"/>
                <a:sym typeface="+mn-ea"/>
              </a:rPr>
              <a:t>企业</a:t>
            </a:r>
            <a:r>
              <a:rPr lang="zh-CN" altLang="zh-CN" sz="1600" dirty="0" smtClean="0">
                <a:solidFill>
                  <a:schemeClr val="tx2"/>
                </a:solidFill>
                <a:latin typeface="楷体" panose="02010609060101010101" charset="-122"/>
                <a:ea typeface="楷体" panose="02010609060101010101" charset="-122"/>
                <a:sym typeface="+mn-ea"/>
              </a:rPr>
              <a:t>的部分</a:t>
            </a:r>
            <a:r>
              <a:rPr lang="zh-CN" altLang="zh-CN" sz="1600" dirty="0">
                <a:solidFill>
                  <a:schemeClr val="tx2"/>
                </a:solidFill>
                <a:latin typeface="楷体" panose="02010609060101010101" charset="-122"/>
                <a:ea typeface="楷体" panose="02010609060101010101" charset="-122"/>
                <a:sym typeface="+mn-ea"/>
              </a:rPr>
              <a:t>。包括法定盈余公积和任意盈余公积。</a:t>
            </a:r>
            <a:endParaRPr lang="zh-CN" altLang="zh-CN" sz="1600" dirty="0">
              <a:solidFill>
                <a:schemeClr val="tx2"/>
              </a:solidFill>
              <a:latin typeface="楷体" panose="02010609060101010101" charset="-122"/>
              <a:ea typeface="楷体" panose="02010609060101010101" charset="-122"/>
            </a:endParaRPr>
          </a:p>
          <a:p>
            <a:pPr>
              <a:lnSpc>
                <a:spcPct val="120000"/>
              </a:lnSpc>
              <a:spcBef>
                <a:spcPct val="25000"/>
              </a:spcBef>
            </a:pPr>
            <a:r>
              <a:rPr lang="zh-CN" altLang="zh-CN" sz="1600" dirty="0">
                <a:solidFill>
                  <a:schemeClr val="tx2"/>
                </a:solidFill>
                <a:latin typeface="楷体" panose="02010609060101010101" charset="-122"/>
                <a:ea typeface="楷体" panose="02010609060101010101" charset="-122"/>
                <a:sym typeface="+mn-ea"/>
              </a:rPr>
              <a:t>（</a:t>
            </a:r>
            <a:r>
              <a:rPr lang="en-US" altLang="zh-CN" sz="1600" dirty="0">
                <a:solidFill>
                  <a:schemeClr val="tx2"/>
                </a:solidFill>
                <a:latin typeface="楷体" panose="02010609060101010101" charset="-122"/>
                <a:ea typeface="楷体" panose="02010609060101010101" charset="-122"/>
                <a:sym typeface="+mn-ea"/>
              </a:rPr>
              <a:t>4</a:t>
            </a:r>
            <a:r>
              <a:rPr lang="zh-CN" altLang="en-US" sz="1600" dirty="0">
                <a:solidFill>
                  <a:schemeClr val="tx2"/>
                </a:solidFill>
                <a:latin typeface="楷体" panose="02010609060101010101" charset="-122"/>
                <a:ea typeface="楷体" panose="02010609060101010101" charset="-122"/>
                <a:sym typeface="+mn-ea"/>
              </a:rPr>
              <a:t>）</a:t>
            </a:r>
            <a:r>
              <a:rPr lang="zh-CN" altLang="zh-CN" sz="1600" b="1" dirty="0">
                <a:solidFill>
                  <a:schemeClr val="tx2"/>
                </a:solidFill>
                <a:latin typeface="楷体" panose="02010609060101010101" charset="-122"/>
                <a:ea typeface="楷体" panose="02010609060101010101" charset="-122"/>
                <a:sym typeface="+mn-ea"/>
              </a:rPr>
              <a:t>未分配利润</a:t>
            </a:r>
            <a:r>
              <a:rPr lang="zh-CN" altLang="zh-CN" sz="1600" dirty="0">
                <a:solidFill>
                  <a:schemeClr val="tx2"/>
                </a:solidFill>
                <a:latin typeface="楷体" panose="02010609060101010101" charset="-122"/>
                <a:ea typeface="楷体" panose="02010609060101010101" charset="-122"/>
                <a:sym typeface="+mn-ea"/>
              </a:rPr>
              <a:t>：企业实现的但尚未分配给投资者而留待以后分配的利润。</a:t>
            </a:r>
            <a:endParaRPr lang="zh-CN" altLang="zh-CN" sz="1600" dirty="0">
              <a:solidFill>
                <a:schemeClr val="tx2"/>
              </a:solidFill>
              <a:latin typeface="楷体" panose="02010609060101010101" charset="-122"/>
              <a:ea typeface="楷体" panose="02010609060101010101" charset="-122"/>
            </a:endParaRPr>
          </a:p>
          <a:p>
            <a:pPr>
              <a:lnSpc>
                <a:spcPct val="120000"/>
              </a:lnSpc>
              <a:spcBef>
                <a:spcPct val="25000"/>
              </a:spcBef>
            </a:pPr>
            <a:endParaRPr lang="zh-CN" altLang="zh-CN" sz="1600" dirty="0">
              <a:solidFill>
                <a:schemeClr val="tx2"/>
              </a:solidFill>
              <a:latin typeface="楷体" panose="02010609060101010101" charset="-122"/>
              <a:ea typeface="楷体" panose="02010609060101010101" charset="-122"/>
              <a:sym typeface="+mn-ea"/>
            </a:endParaRPr>
          </a:p>
          <a:p>
            <a:endParaRPr lang="zh-CN" altLang="zh-CN" sz="1600" dirty="0">
              <a:solidFill>
                <a:schemeClr val="tx2"/>
              </a:solidFill>
              <a:latin typeface="楷体" panose="02010609060101010101" charset="-122"/>
              <a:ea typeface="楷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14400" y="635000"/>
            <a:ext cx="7315200" cy="160718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实收资本是指企业实际收到的投资者投入的资本，它是企业</a:t>
            </a:r>
            <a:r>
              <a:rPr lang="en-US" altLang="zh-CN" sz="2600">
                <a:solidFill>
                  <a:srgbClr val="000000"/>
                </a:solidFill>
                <a:latin typeface="微软雅黑" panose="020B0503020204020204" charset="-122"/>
                <a:ea typeface="微软雅黑" panose="020B0503020204020204" charset="-122"/>
              </a:rPr>
              <a:t>(    )</a:t>
            </a:r>
            <a:r>
              <a:rPr lang="zh-CN" altLang="en-US" sz="2600">
                <a:solidFill>
                  <a:srgbClr val="000000"/>
                </a:solidFill>
                <a:latin typeface="微软雅黑" panose="020B0503020204020204" charset="-122"/>
                <a:ea typeface="微软雅黑" panose="020B0503020204020204" charset="-122"/>
              </a:rPr>
              <a:t>中的主要组成部分。</a:t>
            </a:r>
            <a:endParaRPr lang="zh-CN" altLang="en-US" sz="26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1828800" y="208915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资产</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3"/>
            </p:custDataLst>
          </p:nvPr>
        </p:nvSpPr>
        <p:spPr>
          <a:xfrm>
            <a:off x="1828800" y="273240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负债</a:t>
            </a:r>
            <a:endParaRPr lang="zh-CN" altLang="en-US" sz="2600">
              <a:solidFill>
                <a:srgbClr val="000000"/>
              </a:solidFill>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1828800" y="337502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所有者权益</a:t>
            </a:r>
            <a:endParaRPr lang="zh-CN" altLang="en-US" sz="2600">
              <a:solidFill>
                <a:srgbClr val="000000"/>
              </a:solidFill>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828800" y="401828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收入</a:t>
            </a:r>
            <a:endParaRPr lang="zh-CN" altLang="en-US" sz="2600">
              <a:solidFill>
                <a:srgbClr val="000000"/>
              </a:solidFill>
              <a:latin typeface="微软雅黑" panose="020B0503020204020204" charset="-122"/>
              <a:ea typeface="微软雅黑" panose="020B0503020204020204" charset="-122"/>
            </a:endParaRPr>
          </a:p>
        </p:txBody>
      </p:sp>
      <p:sp>
        <p:nvSpPr>
          <p:cNvPr id="10" name="椭圆 9"/>
          <p:cNvSpPr>
            <a:spLocks noChangeAspect="1"/>
          </p:cNvSpPr>
          <p:nvPr>
            <p:custDataLst>
              <p:tags r:id="rId6"/>
            </p:custDataLst>
          </p:nvPr>
        </p:nvSpPr>
        <p:spPr>
          <a:xfrm>
            <a:off x="1178560" y="2137410"/>
            <a:ext cx="385445" cy="38608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11" name="椭圆 10"/>
          <p:cNvSpPr>
            <a:spLocks noChangeAspect="1"/>
          </p:cNvSpPr>
          <p:nvPr>
            <p:custDataLst>
              <p:tags r:id="rId7"/>
            </p:custDataLst>
          </p:nvPr>
        </p:nvSpPr>
        <p:spPr>
          <a:xfrm>
            <a:off x="1178560" y="2780665"/>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2" name="椭圆 11"/>
          <p:cNvSpPr>
            <a:spLocks noChangeAspect="1"/>
          </p:cNvSpPr>
          <p:nvPr>
            <p:custDataLst>
              <p:tags r:id="rId8"/>
            </p:custDataLst>
          </p:nvPr>
        </p:nvSpPr>
        <p:spPr>
          <a:xfrm>
            <a:off x="1178560" y="3423285"/>
            <a:ext cx="385445" cy="38608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3" name="椭圆 12"/>
          <p:cNvSpPr>
            <a:spLocks noChangeAspect="1"/>
          </p:cNvSpPr>
          <p:nvPr>
            <p:custDataLst>
              <p:tags r:id="rId9"/>
            </p:custDataLst>
          </p:nvPr>
        </p:nvSpPr>
        <p:spPr>
          <a:xfrm>
            <a:off x="1178560" y="4066540"/>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4" name="圆角矩形 13"/>
          <p:cNvSpPr/>
          <p:nvPr>
            <p:custDataLst>
              <p:tags r:id="rId10"/>
            </p:custDataLst>
          </p:nvPr>
        </p:nvSpPr>
        <p:spPr>
          <a:xfrm>
            <a:off x="6686550" y="4660900"/>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grpSp>
        <p:nvGrpSpPr>
          <p:cNvPr id="19" name="组合 18"/>
          <p:cNvGrpSpPr/>
          <p:nvPr>
            <p:custDataLst>
              <p:tags r:id="rId11"/>
            </p:custDataLst>
          </p:nvPr>
        </p:nvGrpSpPr>
        <p:grpSpPr>
          <a:xfrm>
            <a:off x="0" y="0"/>
            <a:ext cx="9144000" cy="635000"/>
            <a:chOff x="0" y="0"/>
            <a:chExt cx="14400" cy="1000"/>
          </a:xfrm>
        </p:grpSpPr>
        <p:sp>
          <p:nvSpPr>
            <p:cNvPr id="15" name="TitleBackground"/>
            <p:cNvSpPr/>
            <p:nvPr>
              <p:custDataLst>
                <p:tags r:id="rId12"/>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ColorBlock"/>
            <p:cNvSpPr/>
            <p:nvPr>
              <p:custDataLst>
                <p:tags r:id="rId13"/>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ypeText"/>
            <p:cNvSpPr txBox="1"/>
            <p:nvPr>
              <p:custDataLst>
                <p:tags r:id="rId14"/>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endParaRPr>
            </a:p>
          </p:txBody>
        </p:sp>
        <p:sp>
          <p:nvSpPr>
            <p:cNvPr id="18" name="TipText"/>
            <p:cNvSpPr txBox="1"/>
            <p:nvPr>
              <p:custDataLst>
                <p:tags r:id="rId15"/>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4" name="图片 3" descr="tmp8E52"/>
          <p:cNvPicPr>
            <a:picLocks noChangeAspect="1"/>
          </p:cNvPicPr>
          <p:nvPr>
            <p:custDataLst>
              <p:tags r:id="rId16"/>
            </p:custDataLst>
          </p:nvPr>
        </p:nvPicPr>
        <p:blipFill>
          <a:blip r:embed="rId17"/>
          <a:stretch>
            <a:fillRect/>
          </a:stretch>
        </p:blipFill>
        <p:spPr>
          <a:xfrm>
            <a:off x="7594600" y="63500"/>
            <a:ext cx="1422400" cy="508000"/>
          </a:xfrm>
          <a:prstGeom prst="rect">
            <a:avLst/>
          </a:prstGeom>
        </p:spPr>
      </p:pic>
    </p:spTree>
    <p:custDataLst>
      <p:tags r:id="rId1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smtClean="0">
                <a:latin typeface="+mj-lt"/>
                <a:ea typeface="+mj-ea"/>
              </a:rPr>
              <a:t>本章内容</a:t>
            </a:r>
            <a:endParaRPr lang="zh-CN" altLang="en-US" dirty="0" smtClean="0">
              <a:latin typeface="+mj-lt"/>
              <a:ea typeface="+mj-ea"/>
            </a:endParaRPr>
          </a:p>
        </p:txBody>
      </p:sp>
      <p:sp>
        <p:nvSpPr>
          <p:cNvPr id="7" name="内容占位符 6"/>
          <p:cNvSpPr>
            <a:spLocks noGrp="1"/>
          </p:cNvSpPr>
          <p:nvPr>
            <p:ph sz="quarter" idx="1"/>
            <p:custDataLst>
              <p:tags r:id="rId2"/>
            </p:custDataLst>
          </p:nvPr>
        </p:nvSpPr>
        <p:spPr>
          <a:xfrm>
            <a:off x="628650" y="1031389"/>
            <a:ext cx="7886700" cy="3394891"/>
          </a:xfrm>
        </p:spPr>
        <p:txBody>
          <a:bodyPr>
            <a:normAutofit/>
          </a:bodyPr>
          <a:lstStyle/>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一、会计计量与会计核算制度</a:t>
            </a:r>
            <a:endParaRPr lang="zh-CN" altLang="en-US" dirty="0" smtClean="0">
              <a:latin typeface="+mn-lt"/>
              <a:ea typeface="+mn-ea"/>
            </a:endParaRPr>
          </a:p>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二、</a:t>
            </a:r>
            <a:r>
              <a:rPr lang="zh-CN" altLang="en-US" dirty="0" smtClean="0">
                <a:solidFill>
                  <a:srgbClr val="FF0000"/>
                </a:solidFill>
                <a:latin typeface="+mn-lt"/>
                <a:ea typeface="+mn-ea"/>
              </a:rPr>
              <a:t>会计要素</a:t>
            </a:r>
            <a:endParaRPr lang="zh-CN" altLang="en-US" dirty="0" smtClean="0">
              <a:solidFill>
                <a:srgbClr val="FF0000"/>
              </a:solidFill>
              <a:latin typeface="+mn-lt"/>
              <a:ea typeface="+mn-ea"/>
            </a:endParaRPr>
          </a:p>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三、</a:t>
            </a:r>
            <a:r>
              <a:rPr lang="zh-CN" altLang="en-US" dirty="0" smtClean="0">
                <a:solidFill>
                  <a:srgbClr val="FF0000"/>
                </a:solidFill>
                <a:latin typeface="+mn-lt"/>
                <a:ea typeface="+mn-ea"/>
              </a:rPr>
              <a:t>会计等式</a:t>
            </a:r>
            <a:endParaRPr lang="zh-CN" altLang="en-US" dirty="0" smtClean="0">
              <a:solidFill>
                <a:srgbClr val="FF0000"/>
              </a:solidFill>
              <a:latin typeface="+mn-lt"/>
              <a:ea typeface="+mn-ea"/>
            </a:endParaRPr>
          </a:p>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四、</a:t>
            </a:r>
            <a:r>
              <a:rPr lang="zh-CN" altLang="en-US" dirty="0" smtClean="0">
                <a:solidFill>
                  <a:srgbClr val="FF0000"/>
                </a:solidFill>
                <a:latin typeface="+mn-lt"/>
                <a:ea typeface="+mn-ea"/>
              </a:rPr>
              <a:t>会计科目</a:t>
            </a:r>
            <a:r>
              <a:rPr lang="zh-CN" altLang="en-US" dirty="0" smtClean="0">
                <a:latin typeface="+mn-lt"/>
                <a:ea typeface="+mn-ea"/>
              </a:rPr>
              <a:t>与会计账户</a:t>
            </a:r>
            <a:endParaRPr lang="zh-CN" altLang="en-US" dirty="0" smtClean="0">
              <a:latin typeface="+mn-lt"/>
              <a:ea typeface="+mn-ea"/>
            </a:endParaRPr>
          </a:p>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五、</a:t>
            </a:r>
            <a:r>
              <a:rPr lang="zh-CN" altLang="en-US" dirty="0" smtClean="0">
                <a:solidFill>
                  <a:srgbClr val="FF0000"/>
                </a:solidFill>
                <a:latin typeface="+mn-lt"/>
                <a:ea typeface="+mn-ea"/>
              </a:rPr>
              <a:t>复式记账</a:t>
            </a:r>
            <a:endParaRPr lang="zh-CN" altLang="en-US" b="1" dirty="0" smtClean="0">
              <a:latin typeface="+mn-lt"/>
              <a:ea typeface="+mn-ea"/>
            </a:endParaRPr>
          </a:p>
        </p:txBody>
      </p:sp>
      <p:sp>
        <p:nvSpPr>
          <p:cNvPr id="8" name="五角星 7"/>
          <p:cNvSpPr/>
          <p:nvPr/>
        </p:nvSpPr>
        <p:spPr>
          <a:xfrm>
            <a:off x="2626360" y="1863090"/>
            <a:ext cx="203200" cy="19240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角星 8"/>
          <p:cNvSpPr/>
          <p:nvPr/>
        </p:nvSpPr>
        <p:spPr>
          <a:xfrm>
            <a:off x="2626360" y="2350770"/>
            <a:ext cx="203200" cy="19240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角星 9"/>
          <p:cNvSpPr/>
          <p:nvPr/>
        </p:nvSpPr>
        <p:spPr>
          <a:xfrm>
            <a:off x="2626360" y="3521710"/>
            <a:ext cx="203200" cy="19240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157470" y="831215"/>
            <a:ext cx="3305810" cy="34810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50000"/>
              </a:lnSpc>
            </a:pPr>
            <a:r>
              <a:rPr lang="en-US" altLang="zh-CN" sz="1400" dirty="0" smtClean="0">
                <a:sym typeface="+mn-ea"/>
              </a:rPr>
              <a:t>1.</a:t>
            </a:r>
            <a:r>
              <a:rPr lang="zh-CN" altLang="en-US" sz="1400" dirty="0" smtClean="0">
                <a:sym typeface="+mn-ea"/>
              </a:rPr>
              <a:t>能够根据案例或习题分析会计计量属性</a:t>
            </a:r>
            <a:endParaRPr lang="zh-CN" altLang="en-US" sz="1400" dirty="0" smtClean="0"/>
          </a:p>
          <a:p>
            <a:pPr fontAlgn="auto">
              <a:lnSpc>
                <a:spcPct val="150000"/>
              </a:lnSpc>
            </a:pPr>
            <a:r>
              <a:rPr lang="en-US" altLang="zh-CN" sz="1400" dirty="0" smtClean="0">
                <a:sym typeface="+mn-ea"/>
              </a:rPr>
              <a:t>2.</a:t>
            </a:r>
            <a:r>
              <a:rPr lang="zh-CN" altLang="en-US" sz="1400" dirty="0" smtClean="0">
                <a:sym typeface="+mn-ea"/>
              </a:rPr>
              <a:t>能够</a:t>
            </a:r>
            <a:r>
              <a:rPr lang="zh-CN" altLang="en-US" sz="1400" dirty="0" smtClean="0">
                <a:sym typeface="+mn-ea"/>
              </a:rPr>
              <a:t>根据案例，</a:t>
            </a:r>
            <a:r>
              <a:rPr lang="zh-CN" altLang="en-US" sz="1400" dirty="0" smtClean="0">
                <a:sym typeface="+mn-ea"/>
              </a:rPr>
              <a:t>使用收付实现制和权责发生制分别</a:t>
            </a:r>
            <a:r>
              <a:rPr lang="zh-CN" altLang="en-US" sz="1400" dirty="0" smtClean="0">
                <a:sym typeface="+mn-ea"/>
              </a:rPr>
              <a:t>进行收入支出的确认</a:t>
            </a:r>
            <a:endParaRPr lang="zh-CN" altLang="en-US" sz="1400" dirty="0" smtClean="0"/>
          </a:p>
          <a:p>
            <a:pPr fontAlgn="auto">
              <a:lnSpc>
                <a:spcPct val="150000"/>
              </a:lnSpc>
            </a:pPr>
            <a:r>
              <a:rPr lang="en-US" altLang="zh-CN" sz="1400" dirty="0" smtClean="0">
                <a:sym typeface="+mn-ea"/>
              </a:rPr>
              <a:t>3.</a:t>
            </a:r>
            <a:r>
              <a:rPr lang="zh-CN" altLang="en-US" sz="1400" dirty="0" smtClean="0">
                <a:sym typeface="+mn-ea"/>
              </a:rPr>
              <a:t>熟记会计要素与会计等式</a:t>
            </a:r>
            <a:endParaRPr lang="zh-CN" altLang="en-US" sz="1400" dirty="0" smtClean="0"/>
          </a:p>
          <a:p>
            <a:pPr fontAlgn="auto">
              <a:lnSpc>
                <a:spcPct val="150000"/>
              </a:lnSpc>
            </a:pPr>
            <a:r>
              <a:rPr lang="en-US" altLang="zh-CN" sz="1400" dirty="0" smtClean="0">
                <a:sym typeface="+mn-ea"/>
              </a:rPr>
              <a:t>4.</a:t>
            </a:r>
            <a:r>
              <a:rPr lang="zh-CN" altLang="en-US" sz="1400" dirty="0" smtClean="0">
                <a:sym typeface="+mn-ea"/>
              </a:rPr>
              <a:t>能够复述出常用会计科目，并确认分别属于哪种会计要素</a:t>
            </a:r>
            <a:endParaRPr lang="zh-CN" altLang="en-US" sz="1400" dirty="0" smtClean="0"/>
          </a:p>
          <a:p>
            <a:pPr fontAlgn="auto">
              <a:lnSpc>
                <a:spcPct val="150000"/>
              </a:lnSpc>
            </a:pPr>
            <a:r>
              <a:rPr lang="en-US" altLang="zh-CN" sz="1400" dirty="0" smtClean="0">
                <a:sym typeface="+mn-ea"/>
              </a:rPr>
              <a:t>5.</a:t>
            </a:r>
            <a:r>
              <a:rPr lang="zh-CN" altLang="en-US" sz="1400" dirty="0" smtClean="0">
                <a:sym typeface="+mn-ea"/>
              </a:rPr>
              <a:t>能够理解复式记账法的记账原理，并分析各类会计账户的结构</a:t>
            </a:r>
            <a:endParaRPr lang="zh-CN" altLang="en-US" sz="1400" dirty="0" smtClean="0"/>
          </a:p>
        </p:txBody>
      </p:sp>
    </p:spTree>
    <p:custDataLst>
      <p:tags r:id="rId3"/>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custDataLst>
              <p:tags r:id="rId1"/>
            </p:custDataLst>
          </p:nvPr>
        </p:nvSpPr>
        <p:spPr>
          <a:xfrm>
            <a:off x="629840" y="342900"/>
            <a:ext cx="3123900" cy="1200150"/>
          </a:xfrm>
          <a:prstGeom prst="rect">
            <a:avLst/>
          </a:prstGeom>
        </p:spPr>
        <p:txBody>
          <a:bodyPr vert="horz" lIns="91440" tIns="45720" rIns="91440" bIns="45720" rtlCol="0" anchor="t" anchorCtr="0">
            <a:normAutofit/>
          </a:bodyPr>
          <a:lstStyle>
            <a:lvl1pPr algn="l" defTabSz="685800" rtl="0" eaLnBrk="1" latinLnBrk="0" hangingPunct="1">
              <a:lnSpc>
                <a:spcPct val="120000"/>
              </a:lnSpc>
              <a:spcBef>
                <a:spcPct val="0"/>
              </a:spcBef>
              <a:buNone/>
              <a:defRPr sz="2700" kern="1200">
                <a:solidFill>
                  <a:schemeClr val="tx1"/>
                </a:solidFill>
                <a:latin typeface="+mj-lt"/>
                <a:ea typeface="+mj-ea"/>
                <a:cs typeface="+mj-cs"/>
              </a:defRPr>
            </a:lvl1pPr>
          </a:lstStyle>
          <a:p>
            <a:pPr algn="l">
              <a:lnSpc>
                <a:spcPct val="120000"/>
              </a:lnSpc>
            </a:pPr>
            <a:r>
              <a:rPr lang="zh-CN" altLang="en-US" dirty="0"/>
              <a:t> 会计要素 </a:t>
            </a:r>
            <a:endParaRPr lang="zh-CN" altLang="en-US" dirty="0"/>
          </a:p>
        </p:txBody>
      </p:sp>
      <p:sp>
        <p:nvSpPr>
          <p:cNvPr id="2" name="文本占位符 1"/>
          <p:cNvSpPr>
            <a:spLocks noGrp="1"/>
          </p:cNvSpPr>
          <p:nvPr>
            <p:custDataLst>
              <p:tags r:id="rId2"/>
            </p:custDataLst>
          </p:nvPr>
        </p:nvSpPr>
        <p:spPr>
          <a:xfrm>
            <a:off x="629920" y="1206500"/>
            <a:ext cx="7797165" cy="3189605"/>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1500" kern="1200">
                <a:solidFill>
                  <a:schemeClr val="tx1"/>
                </a:solidFill>
                <a:latin typeface="+mn-lt"/>
                <a:ea typeface="+mn-ea"/>
                <a:cs typeface="+mn-cs"/>
              </a:defRPr>
            </a:lvl1pPr>
            <a:lvl2pPr marL="342900" indent="0" algn="l" defTabSz="685800" rtl="0" eaLnBrk="1" latinLnBrk="0" hangingPunct="1">
              <a:lnSpc>
                <a:spcPct val="12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12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12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12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257175" algn="l">
              <a:lnSpc>
                <a:spcPct val="150000"/>
              </a:lnSpc>
              <a:spcBef>
                <a:spcPts val="0"/>
              </a:spcBef>
              <a:buFont typeface="Arial" panose="020B0604020202020204" pitchFamily="34" charset="0"/>
              <a:buChar char="•"/>
            </a:pPr>
            <a:r>
              <a:rPr lang="en-US" altLang="zh-CN" sz="1600" dirty="0"/>
              <a:t>4.</a:t>
            </a:r>
            <a:r>
              <a:rPr lang="zh-CN" altLang="en-US" sz="1600" dirty="0"/>
              <a:t>收入 </a:t>
            </a:r>
            <a:r>
              <a:rPr lang="en-US" altLang="zh-CN" sz="1600" dirty="0"/>
              <a:t>income/sales</a:t>
            </a:r>
            <a:endParaRPr lang="en-US" altLang="zh-CN" sz="1600" dirty="0"/>
          </a:p>
          <a:p>
            <a:pPr marL="685800" lvl="1" indent="0" algn="l">
              <a:lnSpc>
                <a:spcPct val="150000"/>
              </a:lnSpc>
              <a:spcBef>
                <a:spcPts val="0"/>
              </a:spcBef>
              <a:buSzTx/>
              <a:buFont typeface="Arial" panose="020B0604020202020204" pitchFamily="34" charset="0"/>
              <a:buChar char="•"/>
            </a:pPr>
            <a:r>
              <a:rPr lang="zh-CN" altLang="zh-CN" sz="1200" dirty="0"/>
              <a:t>企业在销售商品、提供劳务和让渡资产使用权等日常活动中形成的、会导致所有者权益增加的、与所有者投入资本无关的经济利益的总流入。不包括为第三方或者客户代收款项。</a:t>
            </a:r>
            <a:endParaRPr lang="zh-CN" altLang="zh-CN" sz="1200" dirty="0"/>
          </a:p>
          <a:p>
            <a:pPr marL="685800" lvl="1" indent="0" algn="l">
              <a:lnSpc>
                <a:spcPct val="150000"/>
              </a:lnSpc>
              <a:spcBef>
                <a:spcPts val="0"/>
              </a:spcBef>
              <a:buSzTx/>
              <a:buFont typeface="Arial" panose="020B0604020202020204" pitchFamily="34" charset="0"/>
              <a:buChar char="•"/>
            </a:pPr>
            <a:endParaRPr lang="zh-CN" altLang="zh-CN" sz="1200" dirty="0"/>
          </a:p>
          <a:p>
            <a:pPr marL="257175" indent="0" algn="l">
              <a:lnSpc>
                <a:spcPct val="150000"/>
              </a:lnSpc>
              <a:spcBef>
                <a:spcPts val="0"/>
              </a:spcBef>
              <a:buSzTx/>
              <a:buChar char="•"/>
            </a:pPr>
            <a:r>
              <a:rPr lang="zh-CN" altLang="en-US" sz="1600" dirty="0"/>
              <a:t>特征</a:t>
            </a:r>
            <a:endParaRPr lang="en-US" altLang="zh-CN" sz="1600" dirty="0"/>
          </a:p>
          <a:p>
            <a:pPr marL="685800" lvl="1" indent="0" algn="l">
              <a:lnSpc>
                <a:spcPct val="150000"/>
              </a:lnSpc>
              <a:spcBef>
                <a:spcPts val="0"/>
              </a:spcBef>
              <a:buSzTx/>
              <a:buFont typeface="Arial" panose="020B0604020202020204" pitchFamily="34" charset="0"/>
              <a:buChar char="•"/>
            </a:pPr>
            <a:r>
              <a:rPr lang="zh-CN" altLang="en-US" sz="1200" dirty="0"/>
              <a:t>企业日常活动中形成的</a:t>
            </a:r>
            <a:endParaRPr lang="zh-CN" altLang="en-US" sz="1200" dirty="0"/>
          </a:p>
          <a:p>
            <a:pPr marL="685800" lvl="1" indent="0" algn="l">
              <a:lnSpc>
                <a:spcPct val="150000"/>
              </a:lnSpc>
              <a:spcBef>
                <a:spcPts val="0"/>
              </a:spcBef>
              <a:buSzTx/>
              <a:buFont typeface="Arial" panose="020B0604020202020204" pitchFamily="34" charset="0"/>
              <a:buChar char="•"/>
            </a:pPr>
            <a:r>
              <a:rPr lang="zh-CN" altLang="en-US" sz="1200" dirty="0"/>
              <a:t>会导致所有者权益增加（或者资产增加，或者负债减少，或者兼有）</a:t>
            </a:r>
            <a:endParaRPr lang="zh-CN" altLang="en-US" sz="1200" dirty="0"/>
          </a:p>
          <a:p>
            <a:pPr marL="685800" lvl="1" indent="0" algn="l">
              <a:lnSpc>
                <a:spcPct val="150000"/>
              </a:lnSpc>
              <a:spcBef>
                <a:spcPts val="0"/>
              </a:spcBef>
              <a:buSzTx/>
              <a:buFont typeface="Arial" panose="020B0604020202020204" pitchFamily="34" charset="0"/>
              <a:buChar char="•"/>
            </a:pPr>
            <a:r>
              <a:rPr lang="zh-CN" altLang="en-US" sz="1200" dirty="0"/>
              <a:t>只包括本企业经济利益的流入</a:t>
            </a:r>
            <a:endParaRPr lang="zh-CN" altLang="en-US" sz="1200" dirty="0"/>
          </a:p>
          <a:p>
            <a:pPr marL="685800" lvl="1" indent="-342900" algn="l">
              <a:spcBef>
                <a:spcPts val="0"/>
              </a:spcBef>
              <a:buSzTx/>
              <a:buFont typeface="Arial" panose="020B0604020202020204" pitchFamily="34" charset="0"/>
              <a:buChar char="•"/>
            </a:pPr>
            <a:endParaRPr lang="zh-CN" altLang="en-US" sz="1200" dirty="0"/>
          </a:p>
        </p:txBody>
      </p:sp>
      <p:pic>
        <p:nvPicPr>
          <p:cNvPr id="3" name="图片占位符 6"/>
          <p:cNvPicPr>
            <a:picLocks noGrp="1" noChangeAspect="1"/>
          </p:cNvPicPr>
          <p:nvPr>
            <p:custDataLst>
              <p:tags r:id="rId3"/>
            </p:custDataLst>
          </p:nvPr>
        </p:nvPicPr>
        <p:blipFill>
          <a:blip r:embed="rId4"/>
          <a:srcRect l="11947" r="11947"/>
          <a:stretch>
            <a:fillRect/>
          </a:stretch>
        </p:blipFill>
        <p:spPr>
          <a:xfrm>
            <a:off x="-2147483648" y="342900"/>
            <a:ext cx="2147011200" cy="4052700"/>
          </a:xfrm>
          <a:prstGeom prst="rect">
            <a:avLst/>
          </a:prstGeom>
        </p:spPr>
      </p:pic>
    </p:spTree>
    <p:custDataLst>
      <p:tags r:id="rId5"/>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Line 5"/>
          <p:cNvSpPr>
            <a:spLocks noChangeShapeType="1"/>
          </p:cNvSpPr>
          <p:nvPr>
            <p:custDataLst>
              <p:tags r:id="rId1"/>
            </p:custDataLst>
          </p:nvPr>
        </p:nvSpPr>
        <p:spPr bwMode="auto">
          <a:xfrm>
            <a:off x="3226594" y="1291165"/>
            <a:ext cx="1333500" cy="0"/>
          </a:xfrm>
          <a:prstGeom prst="line">
            <a:avLst/>
          </a:prstGeom>
          <a:noFill/>
          <a:ln w="19050" cap="rnd" cmpd="sng">
            <a:solidFill>
              <a:schemeClr val="hlink"/>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sz="1350">
              <a:latin typeface="+mn-lt"/>
              <a:ea typeface="+mn-ea"/>
            </a:endParaRPr>
          </a:p>
        </p:txBody>
      </p:sp>
      <p:sp>
        <p:nvSpPr>
          <p:cNvPr id="22535" name="Line 6"/>
          <p:cNvSpPr>
            <a:spLocks noChangeShapeType="1"/>
          </p:cNvSpPr>
          <p:nvPr>
            <p:custDataLst>
              <p:tags r:id="rId2"/>
            </p:custDataLst>
          </p:nvPr>
        </p:nvSpPr>
        <p:spPr bwMode="auto">
          <a:xfrm>
            <a:off x="3224213" y="3233486"/>
            <a:ext cx="1333500" cy="1190"/>
          </a:xfrm>
          <a:prstGeom prst="line">
            <a:avLst/>
          </a:prstGeom>
          <a:noFill/>
          <a:ln w="19050" cap="rnd" cmpd="sng">
            <a:solidFill>
              <a:srgbClr val="66C2C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sz="1350">
              <a:latin typeface="+mn-lt"/>
              <a:ea typeface="+mn-ea"/>
            </a:endParaRPr>
          </a:p>
        </p:txBody>
      </p:sp>
      <p:sp>
        <p:nvSpPr>
          <p:cNvPr id="22536" name="Text Box 7"/>
          <p:cNvSpPr txBox="1">
            <a:spLocks noChangeArrowheads="1"/>
          </p:cNvSpPr>
          <p:nvPr>
            <p:custDataLst>
              <p:tags r:id="rId3"/>
            </p:custDataLst>
          </p:nvPr>
        </p:nvSpPr>
        <p:spPr bwMode="auto">
          <a:xfrm>
            <a:off x="734117" y="3490174"/>
            <a:ext cx="3823596" cy="891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eaLnBrk="1" hangingPunct="1"/>
            <a:r>
              <a:rPr lang="zh-CN" altLang="zh-CN" sz="1350" b="1" dirty="0">
                <a:solidFill>
                  <a:schemeClr val="tx2"/>
                </a:solidFill>
                <a:latin typeface="宋体" panose="02010600030101010101" pitchFamily="2" charset="-122"/>
                <a:sym typeface="+mn-ea"/>
              </a:rPr>
              <a:t>非经常性的、兼营的业务所获得的收入。如销售多余材料、出租包装物取得的收入等。</a:t>
            </a:r>
            <a:endParaRPr lang="zh-CN" altLang="en-US" sz="1350" dirty="0" smtClean="0">
              <a:solidFill>
                <a:schemeClr val="bg2"/>
              </a:solidFill>
              <a:latin typeface="+mn-lt"/>
              <a:ea typeface="+mn-ea"/>
              <a:sym typeface="Arial" panose="020B0604020202020204" pitchFamily="34" charset="0"/>
            </a:endParaRPr>
          </a:p>
        </p:txBody>
      </p:sp>
      <p:sp>
        <p:nvSpPr>
          <p:cNvPr id="22537" name="Text Box 8"/>
          <p:cNvSpPr txBox="1">
            <a:spLocks noChangeArrowheads="1"/>
          </p:cNvSpPr>
          <p:nvPr>
            <p:custDataLst>
              <p:tags r:id="rId4"/>
            </p:custDataLst>
          </p:nvPr>
        </p:nvSpPr>
        <p:spPr bwMode="auto">
          <a:xfrm>
            <a:off x="736498" y="1556189"/>
            <a:ext cx="3823596" cy="891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eaLnBrk="1" hangingPunct="1"/>
            <a:r>
              <a:rPr lang="zh-CN" altLang="zh-CN" sz="1350" b="1" dirty="0">
                <a:solidFill>
                  <a:schemeClr val="tx2"/>
                </a:solidFill>
                <a:latin typeface="宋体" panose="02010600030101010101" pitchFamily="2" charset="-122"/>
                <a:sym typeface="+mn-ea"/>
              </a:rPr>
              <a:t>经常性的、主要业务活动中所获得的收入</a:t>
            </a:r>
            <a:r>
              <a:rPr lang="en-US" altLang="zh-CN" sz="1350" b="1" dirty="0">
                <a:solidFill>
                  <a:schemeClr val="tx2"/>
                </a:solidFill>
                <a:latin typeface="宋体" panose="02010600030101010101" pitchFamily="2" charset="-122"/>
                <a:sym typeface="+mn-ea"/>
              </a:rPr>
              <a:t>.</a:t>
            </a:r>
            <a:endParaRPr lang="en-US" altLang="zh-CN" sz="1350" b="1" dirty="0">
              <a:solidFill>
                <a:schemeClr val="tx2"/>
              </a:solidFill>
              <a:latin typeface="宋体" panose="02010600030101010101" pitchFamily="2" charset="-122"/>
              <a:sym typeface="+mn-ea"/>
            </a:endParaRPr>
          </a:p>
          <a:p>
            <a:pPr eaLnBrk="1" hangingPunct="1"/>
            <a:r>
              <a:rPr lang="zh-CN" altLang="en-US" sz="1350" b="1" dirty="0" smtClean="0">
                <a:solidFill>
                  <a:schemeClr val="tx2"/>
                </a:solidFill>
                <a:latin typeface="宋体" panose="02010600030101010101" pitchFamily="2" charset="-122"/>
                <a:ea typeface="+mn-ea"/>
                <a:sym typeface="+mn-ea"/>
              </a:rPr>
              <a:t>如：酒店客房收入，餐饮收入</a:t>
            </a:r>
            <a:endParaRPr lang="zh-CN" altLang="en-US" sz="1350" b="1" dirty="0" smtClean="0">
              <a:solidFill>
                <a:schemeClr val="tx2"/>
              </a:solidFill>
              <a:latin typeface="宋体" panose="02010600030101010101" pitchFamily="2" charset="-122"/>
              <a:ea typeface="+mn-ea"/>
              <a:sym typeface="+mn-ea"/>
            </a:endParaRPr>
          </a:p>
        </p:txBody>
      </p:sp>
      <p:sp>
        <p:nvSpPr>
          <p:cNvPr id="2" name="文本框 1"/>
          <p:cNvSpPr txBox="1"/>
          <p:nvPr>
            <p:custDataLst>
              <p:tags r:id="rId5"/>
            </p:custDataLst>
          </p:nvPr>
        </p:nvSpPr>
        <p:spPr>
          <a:xfrm>
            <a:off x="736498" y="207170"/>
            <a:ext cx="7551186"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a:defRPr sz="3200">
                <a:latin typeface="+mj-lt"/>
                <a:ea typeface="+mj-ea"/>
                <a:cs typeface="+mj-cs"/>
                <a:sym typeface="Arial" panose="020B0604020202020204" pitchFamily="34" charset="0"/>
              </a:defRPr>
            </a:lvl1pPr>
            <a:lvl2pPr algn="ctr">
              <a:defRPr sz="4400"/>
            </a:lvl2pPr>
            <a:lvl3pPr algn="ctr">
              <a:defRPr sz="4400"/>
            </a:lvl3pPr>
            <a:lvl4pPr algn="ctr">
              <a:defRPr sz="4400"/>
            </a:lvl4pPr>
            <a:lvl5pPr algn="ctr">
              <a:defRPr sz="4400"/>
            </a:lvl5pPr>
            <a:lvl6pPr marL="457200" algn="ctr" eaLnBrk="0" fontAlgn="base" hangingPunct="0">
              <a:spcBef>
                <a:spcPct val="0"/>
              </a:spcBef>
              <a:spcAft>
                <a:spcPct val="0"/>
              </a:spcAft>
              <a:defRPr sz="4400"/>
            </a:lvl6pPr>
            <a:lvl7pPr marL="914400" algn="ctr" eaLnBrk="0" fontAlgn="base" hangingPunct="0">
              <a:spcBef>
                <a:spcPct val="0"/>
              </a:spcBef>
              <a:spcAft>
                <a:spcPct val="0"/>
              </a:spcAft>
              <a:defRPr sz="4400"/>
            </a:lvl7pPr>
            <a:lvl8pPr marL="1371600" algn="ctr" eaLnBrk="0" fontAlgn="base" hangingPunct="0">
              <a:spcBef>
                <a:spcPct val="0"/>
              </a:spcBef>
              <a:spcAft>
                <a:spcPct val="0"/>
              </a:spcAft>
              <a:defRPr sz="4400"/>
            </a:lvl8pPr>
            <a:lvl9pPr marL="1828800" algn="ctr" eaLnBrk="0" fontAlgn="base" hangingPunct="0">
              <a:spcBef>
                <a:spcPct val="0"/>
              </a:spcBef>
              <a:spcAft>
                <a:spcPct val="0"/>
              </a:spcAft>
              <a:defRPr sz="4400"/>
            </a:lvl9pPr>
          </a:lstStyle>
          <a:p>
            <a:r>
              <a:rPr lang="zh-CN" altLang="en-US" sz="3300"/>
              <a:t>收入</a:t>
            </a:r>
            <a:endParaRPr lang="zh-CN" altLang="en-US" sz="3300"/>
          </a:p>
        </p:txBody>
      </p:sp>
      <p:sp>
        <p:nvSpPr>
          <p:cNvPr id="3" name="文本框 2"/>
          <p:cNvSpPr txBox="1"/>
          <p:nvPr>
            <p:custDataLst>
              <p:tags r:id="rId6"/>
            </p:custDataLst>
          </p:nvPr>
        </p:nvSpPr>
        <p:spPr>
          <a:xfrm>
            <a:off x="730250" y="1050290"/>
            <a:ext cx="3178175" cy="506095"/>
          </a:xfrm>
          <a:prstGeom prst="rect">
            <a:avLst/>
          </a:prstGeom>
          <a:solidFill>
            <a:srgbClr val="ABD2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627" tIns="35242" rIns="67627" bIns="35242" anchor="ctr">
            <a:normAutofit/>
          </a:bodyPr>
          <a:lstStyle>
            <a:defPPr>
              <a:defRPr lang="zh-CN"/>
            </a:defPPr>
            <a:lvl1pPr eaLnBrk="1" hangingPunct="1">
              <a:defRPr sz="2000">
                <a:solidFill>
                  <a:schemeClr val="bg1"/>
                </a:solidFill>
                <a:latin typeface="+mj-lt"/>
                <a:ea typeface="+mj-ea"/>
                <a:cs typeface="+mj-cs"/>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1500" dirty="0"/>
              <a:t>主营业务</a:t>
            </a:r>
            <a:r>
              <a:rPr lang="zh-CN" altLang="en-US" sz="1500" dirty="0" smtClean="0"/>
              <a:t>收入</a:t>
            </a:r>
            <a:endParaRPr lang="en-US" altLang="zh-CN" sz="1500" dirty="0"/>
          </a:p>
        </p:txBody>
      </p:sp>
      <p:sp>
        <p:nvSpPr>
          <p:cNvPr id="4" name="文本框 3"/>
          <p:cNvSpPr txBox="1"/>
          <p:nvPr>
            <p:custDataLst>
              <p:tags r:id="rId7"/>
            </p:custDataLst>
          </p:nvPr>
        </p:nvSpPr>
        <p:spPr>
          <a:xfrm>
            <a:off x="730544" y="2984158"/>
            <a:ext cx="2359127" cy="506016"/>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627" tIns="35242" rIns="67627" bIns="35242" anchor="ctr">
            <a:normAutofit/>
          </a:bodyPr>
          <a:lstStyle>
            <a:defPPr>
              <a:defRPr lang="zh-CN"/>
            </a:defPPr>
            <a:lvl1pPr eaLnBrk="1" hangingPunct="1">
              <a:defRPr sz="2000">
                <a:solidFill>
                  <a:schemeClr val="bg1"/>
                </a:solidFill>
                <a:latin typeface="+mj-lt"/>
                <a:ea typeface="+mj-ea"/>
                <a:cs typeface="+mj-cs"/>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1500"/>
              <a:t>其他业务收入</a:t>
            </a:r>
            <a:endParaRPr lang="en-US" altLang="zh-CN" sz="1500"/>
          </a:p>
        </p:txBody>
      </p:sp>
      <p:pic>
        <p:nvPicPr>
          <p:cNvPr id="5" name="图片 4"/>
          <p:cNvPicPr>
            <a:picLocks noChangeAspect="1"/>
          </p:cNvPicPr>
          <p:nvPr/>
        </p:nvPicPr>
        <p:blipFill>
          <a:blip r:embed="rId8"/>
          <a:stretch>
            <a:fillRect/>
          </a:stretch>
        </p:blipFill>
        <p:spPr>
          <a:xfrm>
            <a:off x="5149850" y="1556385"/>
            <a:ext cx="3554730" cy="2369820"/>
          </a:xfrm>
          <a:prstGeom prst="rect">
            <a:avLst/>
          </a:prstGeom>
        </p:spPr>
      </p:pic>
    </p:spTree>
    <p:custDataLst>
      <p:tags r:id="rId9"/>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14400" y="635000"/>
            <a:ext cx="7315200" cy="160718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下列不属于企业收入具体表现的是（     ）</a:t>
            </a:r>
            <a:endParaRPr lang="zh-CN" altLang="en-US" sz="2600">
              <a:solidFill>
                <a:srgbClr val="000000"/>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1828800" y="2089150"/>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现金的流入 </a:t>
            </a:r>
            <a:endParaRPr lang="zh-CN" altLang="en-US" sz="2600">
              <a:solidFill>
                <a:srgbClr val="00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1828800" y="2732405"/>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银行存款的流出  </a:t>
            </a:r>
            <a:endParaRPr lang="zh-CN" altLang="en-US" sz="26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4"/>
            </p:custDataLst>
          </p:nvPr>
        </p:nvSpPr>
        <p:spPr>
          <a:xfrm>
            <a:off x="1828800" y="3375025"/>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企业负债的减少    </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1828800" y="4018280"/>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企业资产的增加</a:t>
            </a:r>
            <a:endParaRPr lang="zh-CN" altLang="en-US" sz="2600">
              <a:solidFill>
                <a:srgbClr val="000000"/>
              </a:solidFill>
              <a:latin typeface="微软雅黑" panose="020B0503020204020204" charset="-122"/>
              <a:ea typeface="微软雅黑" panose="020B0503020204020204" charset="-122"/>
            </a:endParaRPr>
          </a:p>
        </p:txBody>
      </p:sp>
      <p:sp>
        <p:nvSpPr>
          <p:cNvPr id="8" name="椭圆 7"/>
          <p:cNvSpPr>
            <a:spLocks noChangeAspect="1"/>
          </p:cNvSpPr>
          <p:nvPr>
            <p:custDataLst>
              <p:tags r:id="rId6"/>
            </p:custDataLst>
          </p:nvPr>
        </p:nvSpPr>
        <p:spPr>
          <a:xfrm>
            <a:off x="1178560" y="2137410"/>
            <a:ext cx="385445" cy="38608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9" name="椭圆 8"/>
          <p:cNvSpPr>
            <a:spLocks noChangeAspect="1"/>
          </p:cNvSpPr>
          <p:nvPr>
            <p:custDataLst>
              <p:tags r:id="rId7"/>
            </p:custDataLst>
          </p:nvPr>
        </p:nvSpPr>
        <p:spPr>
          <a:xfrm>
            <a:off x="1178560" y="2780665"/>
            <a:ext cx="385445" cy="385445"/>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0" name="椭圆 9"/>
          <p:cNvSpPr>
            <a:spLocks noChangeAspect="1"/>
          </p:cNvSpPr>
          <p:nvPr>
            <p:custDataLst>
              <p:tags r:id="rId8"/>
            </p:custDataLst>
          </p:nvPr>
        </p:nvSpPr>
        <p:spPr>
          <a:xfrm>
            <a:off x="1178560" y="3423285"/>
            <a:ext cx="385445" cy="38608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1" name="椭圆 10"/>
          <p:cNvSpPr>
            <a:spLocks noChangeAspect="1"/>
          </p:cNvSpPr>
          <p:nvPr>
            <p:custDataLst>
              <p:tags r:id="rId9"/>
            </p:custDataLst>
          </p:nvPr>
        </p:nvSpPr>
        <p:spPr>
          <a:xfrm>
            <a:off x="1178560" y="4066540"/>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2" name="圆角矩形 11"/>
          <p:cNvSpPr/>
          <p:nvPr>
            <p:custDataLst>
              <p:tags r:id="rId10"/>
            </p:custDataLst>
          </p:nvPr>
        </p:nvSpPr>
        <p:spPr>
          <a:xfrm>
            <a:off x="6686550" y="4660900"/>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grpSp>
        <p:nvGrpSpPr>
          <p:cNvPr id="17" name="组合 16"/>
          <p:cNvGrpSpPr/>
          <p:nvPr>
            <p:custDataLst>
              <p:tags r:id="rId11"/>
            </p:custDataLst>
          </p:nvPr>
        </p:nvGrpSpPr>
        <p:grpSpPr>
          <a:xfrm>
            <a:off x="0" y="0"/>
            <a:ext cx="9144000" cy="635000"/>
            <a:chOff x="0" y="0"/>
            <a:chExt cx="14400" cy="1000"/>
          </a:xfrm>
        </p:grpSpPr>
        <p:sp>
          <p:nvSpPr>
            <p:cNvPr id="13" name="TitleBackground"/>
            <p:cNvSpPr/>
            <p:nvPr>
              <p:custDataLst>
                <p:tags r:id="rId12"/>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ColorBlock"/>
            <p:cNvSpPr/>
            <p:nvPr>
              <p:custDataLst>
                <p:tags r:id="rId13"/>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TypeText"/>
            <p:cNvSpPr txBox="1"/>
            <p:nvPr>
              <p:custDataLst>
                <p:tags r:id="rId14"/>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endParaRPr>
            </a:p>
          </p:txBody>
        </p:sp>
        <p:sp>
          <p:nvSpPr>
            <p:cNvPr id="16" name="TipText"/>
            <p:cNvSpPr txBox="1"/>
            <p:nvPr>
              <p:custDataLst>
                <p:tags r:id="rId15"/>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2" name="图片 1" descr="tmp8E52"/>
          <p:cNvPicPr>
            <a:picLocks noChangeAspect="1"/>
          </p:cNvPicPr>
          <p:nvPr>
            <p:custDataLst>
              <p:tags r:id="rId16"/>
            </p:custDataLst>
          </p:nvPr>
        </p:nvPicPr>
        <p:blipFill>
          <a:blip r:embed="rId17"/>
          <a:stretch>
            <a:fillRect/>
          </a:stretch>
        </p:blipFill>
        <p:spPr>
          <a:xfrm>
            <a:off x="7594600" y="63500"/>
            <a:ext cx="1422400" cy="508000"/>
          </a:xfrm>
          <a:prstGeom prst="rect">
            <a:avLst/>
          </a:prstGeom>
        </p:spPr>
      </p:pic>
    </p:spTree>
    <p:custDataLst>
      <p:tags r:id="rId18"/>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Line 5"/>
          <p:cNvSpPr>
            <a:spLocks noChangeShapeType="1"/>
          </p:cNvSpPr>
          <p:nvPr>
            <p:custDataLst>
              <p:tags r:id="rId1"/>
            </p:custDataLst>
          </p:nvPr>
        </p:nvSpPr>
        <p:spPr bwMode="auto">
          <a:xfrm>
            <a:off x="3226594" y="1291165"/>
            <a:ext cx="1333500" cy="0"/>
          </a:xfrm>
          <a:prstGeom prst="line">
            <a:avLst/>
          </a:prstGeom>
          <a:noFill/>
          <a:ln w="19050" cap="rnd" cmpd="sng">
            <a:solidFill>
              <a:schemeClr val="hlink"/>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sz="1350">
              <a:latin typeface="+mn-lt"/>
              <a:ea typeface="+mn-ea"/>
            </a:endParaRPr>
          </a:p>
        </p:txBody>
      </p:sp>
      <p:sp>
        <p:nvSpPr>
          <p:cNvPr id="22535" name="Line 6"/>
          <p:cNvSpPr>
            <a:spLocks noChangeShapeType="1"/>
          </p:cNvSpPr>
          <p:nvPr>
            <p:custDataLst>
              <p:tags r:id="rId2"/>
            </p:custDataLst>
          </p:nvPr>
        </p:nvSpPr>
        <p:spPr bwMode="auto">
          <a:xfrm>
            <a:off x="3224213" y="3233486"/>
            <a:ext cx="1333500" cy="1190"/>
          </a:xfrm>
          <a:prstGeom prst="line">
            <a:avLst/>
          </a:prstGeom>
          <a:noFill/>
          <a:ln w="19050" cap="rnd" cmpd="sng">
            <a:solidFill>
              <a:srgbClr val="66C2C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sz="1350">
              <a:latin typeface="+mn-lt"/>
              <a:ea typeface="+mn-ea"/>
            </a:endParaRPr>
          </a:p>
        </p:txBody>
      </p:sp>
      <p:sp>
        <p:nvSpPr>
          <p:cNvPr id="22536" name="Text Box 7"/>
          <p:cNvSpPr txBox="1">
            <a:spLocks noChangeArrowheads="1"/>
          </p:cNvSpPr>
          <p:nvPr>
            <p:custDataLst>
              <p:tags r:id="rId3"/>
            </p:custDataLst>
          </p:nvPr>
        </p:nvSpPr>
        <p:spPr bwMode="auto">
          <a:xfrm>
            <a:off x="734060" y="3348355"/>
            <a:ext cx="5105400" cy="1033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marL="228600" lvl="0" indent="-342900" algn="l">
              <a:spcBef>
                <a:spcPts val="0"/>
              </a:spcBef>
              <a:buSzTx/>
              <a:buFont typeface="Arial" panose="020B0604020202020204" pitchFamily="34" charset="0"/>
              <a:buChar char="•"/>
            </a:pPr>
            <a:r>
              <a:rPr lang="zh-CN" altLang="en-US" dirty="0">
                <a:latin typeface="楷体" panose="02010609060101010101" charset="-122"/>
                <a:ea typeface="楷体" panose="02010609060101010101" charset="-122"/>
                <a:sym typeface="+mn-ea"/>
              </a:rPr>
              <a:t>企业在日常活动中产生的</a:t>
            </a:r>
            <a:endParaRPr lang="zh-CN" altLang="en-US" dirty="0">
              <a:solidFill>
                <a:schemeClr val="tx1"/>
              </a:solidFill>
              <a:latin typeface="楷体" panose="02010609060101010101" charset="-122"/>
              <a:ea typeface="楷体" panose="02010609060101010101" charset="-122"/>
              <a:cs typeface="+mn-cs"/>
            </a:endParaRPr>
          </a:p>
          <a:p>
            <a:pPr marL="228600" lvl="0" indent="-342900" algn="l">
              <a:spcBef>
                <a:spcPts val="0"/>
              </a:spcBef>
              <a:buSzTx/>
              <a:buFont typeface="Arial" panose="020B0604020202020204" pitchFamily="34" charset="0"/>
              <a:buChar char="•"/>
            </a:pPr>
            <a:r>
              <a:rPr lang="zh-CN" altLang="en-US" dirty="0">
                <a:latin typeface="楷体" panose="02010609060101010101" charset="-122"/>
                <a:ea typeface="楷体" panose="02010609060101010101" charset="-122"/>
                <a:sym typeface="+mn-ea"/>
              </a:rPr>
              <a:t>会导致所有者权益减少</a:t>
            </a:r>
            <a:endParaRPr lang="zh-CN" altLang="en-US" dirty="0">
              <a:solidFill>
                <a:schemeClr val="tx1"/>
              </a:solidFill>
              <a:latin typeface="楷体" panose="02010609060101010101" charset="-122"/>
              <a:ea typeface="楷体" panose="02010609060101010101" charset="-122"/>
              <a:cs typeface="+mn-cs"/>
            </a:endParaRPr>
          </a:p>
          <a:p>
            <a:pPr marL="228600" lvl="0" indent="-342900" algn="l">
              <a:spcBef>
                <a:spcPts val="0"/>
              </a:spcBef>
              <a:buSzTx/>
              <a:buFont typeface="Arial" panose="020B0604020202020204" pitchFamily="34" charset="0"/>
              <a:buChar char="•"/>
            </a:pPr>
            <a:r>
              <a:rPr lang="zh-CN" altLang="en-US" dirty="0">
                <a:latin typeface="楷体" panose="02010609060101010101" charset="-122"/>
                <a:ea typeface="楷体" panose="02010609060101010101" charset="-122"/>
                <a:sym typeface="+mn-ea"/>
              </a:rPr>
              <a:t>与向所有者分配利润无关的经济利益的总流出</a:t>
            </a:r>
            <a:endParaRPr lang="zh-CN" altLang="en-US" dirty="0" smtClean="0">
              <a:solidFill>
                <a:schemeClr val="bg2"/>
              </a:solidFill>
              <a:latin typeface="楷体" panose="02010609060101010101" charset="-122"/>
              <a:ea typeface="楷体" panose="02010609060101010101" charset="-122"/>
              <a:sym typeface="+mn-ea"/>
            </a:endParaRPr>
          </a:p>
        </p:txBody>
      </p:sp>
      <p:sp>
        <p:nvSpPr>
          <p:cNvPr id="22537" name="Text Box 8"/>
          <p:cNvSpPr txBox="1">
            <a:spLocks noChangeArrowheads="1"/>
          </p:cNvSpPr>
          <p:nvPr>
            <p:custDataLst>
              <p:tags r:id="rId4"/>
            </p:custDataLst>
          </p:nvPr>
        </p:nvSpPr>
        <p:spPr bwMode="auto">
          <a:xfrm>
            <a:off x="736600" y="1556385"/>
            <a:ext cx="4730115" cy="891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marL="228600" lvl="0" indent="-342900" algn="l">
              <a:spcBef>
                <a:spcPts val="0"/>
              </a:spcBef>
              <a:buSzTx/>
              <a:buFont typeface="Arial" panose="020B0604020202020204" pitchFamily="34" charset="0"/>
              <a:buChar char="•"/>
            </a:pPr>
            <a:r>
              <a:rPr lang="zh-CN" altLang="zh-CN" sz="1600" dirty="0">
                <a:latin typeface="楷体" panose="02010609060101010101" charset="-122"/>
                <a:ea typeface="楷体" panose="02010609060101010101" charset="-122"/>
                <a:sym typeface="+mn-ea"/>
              </a:rPr>
              <a:t>企业在日常活动中发生的、会导致所有者权益减少的、与向所有者分配利润无关的经济利益的总流出</a:t>
            </a:r>
            <a:endParaRPr lang="zh-CN" altLang="zh-CN" sz="1600" b="1" dirty="0" smtClean="0">
              <a:solidFill>
                <a:schemeClr val="tx2"/>
              </a:solidFill>
              <a:latin typeface="楷体" panose="02010609060101010101" charset="-122"/>
              <a:ea typeface="楷体" panose="02010609060101010101" charset="-122"/>
              <a:sym typeface="+mn-ea"/>
            </a:endParaRPr>
          </a:p>
        </p:txBody>
      </p:sp>
      <p:sp>
        <p:nvSpPr>
          <p:cNvPr id="2" name="文本框 1"/>
          <p:cNvSpPr txBox="1"/>
          <p:nvPr>
            <p:custDataLst>
              <p:tags r:id="rId5"/>
            </p:custDataLst>
          </p:nvPr>
        </p:nvSpPr>
        <p:spPr>
          <a:xfrm>
            <a:off x="736498" y="207170"/>
            <a:ext cx="7551186"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a:defRPr sz="3200">
                <a:latin typeface="+mj-lt"/>
                <a:ea typeface="+mj-ea"/>
                <a:cs typeface="+mj-cs"/>
                <a:sym typeface="Arial" panose="020B0604020202020204" pitchFamily="34" charset="0"/>
              </a:defRPr>
            </a:lvl1pPr>
            <a:lvl2pPr algn="ctr">
              <a:defRPr sz="4400"/>
            </a:lvl2pPr>
            <a:lvl3pPr algn="ctr">
              <a:defRPr sz="4400"/>
            </a:lvl3pPr>
            <a:lvl4pPr algn="ctr">
              <a:defRPr sz="4400"/>
            </a:lvl4pPr>
            <a:lvl5pPr algn="ctr">
              <a:defRPr sz="4400"/>
            </a:lvl5pPr>
            <a:lvl6pPr marL="457200" algn="ctr" eaLnBrk="0" fontAlgn="base" hangingPunct="0">
              <a:spcBef>
                <a:spcPct val="0"/>
              </a:spcBef>
              <a:spcAft>
                <a:spcPct val="0"/>
              </a:spcAft>
              <a:defRPr sz="4400"/>
            </a:lvl6pPr>
            <a:lvl7pPr marL="914400" algn="ctr" eaLnBrk="0" fontAlgn="base" hangingPunct="0">
              <a:spcBef>
                <a:spcPct val="0"/>
              </a:spcBef>
              <a:spcAft>
                <a:spcPct val="0"/>
              </a:spcAft>
              <a:defRPr sz="4400"/>
            </a:lvl7pPr>
            <a:lvl8pPr marL="1371600" algn="ctr" eaLnBrk="0" fontAlgn="base" hangingPunct="0">
              <a:spcBef>
                <a:spcPct val="0"/>
              </a:spcBef>
              <a:spcAft>
                <a:spcPct val="0"/>
              </a:spcAft>
              <a:defRPr sz="4400"/>
            </a:lvl8pPr>
            <a:lvl9pPr marL="1828800" algn="ctr" eaLnBrk="0" fontAlgn="base" hangingPunct="0">
              <a:spcBef>
                <a:spcPct val="0"/>
              </a:spcBef>
              <a:spcAft>
                <a:spcPct val="0"/>
              </a:spcAft>
              <a:defRPr sz="4400"/>
            </a:lvl9pPr>
          </a:lstStyle>
          <a:p>
            <a:r>
              <a:rPr lang="zh-CN" altLang="en-US" sz="3300"/>
              <a:t>费用</a:t>
            </a:r>
            <a:endParaRPr lang="zh-CN" altLang="en-US" sz="3300"/>
          </a:p>
        </p:txBody>
      </p:sp>
      <p:sp>
        <p:nvSpPr>
          <p:cNvPr id="3" name="文本框 2"/>
          <p:cNvSpPr txBox="1"/>
          <p:nvPr>
            <p:custDataLst>
              <p:tags r:id="rId6"/>
            </p:custDataLst>
          </p:nvPr>
        </p:nvSpPr>
        <p:spPr>
          <a:xfrm>
            <a:off x="730395" y="1050173"/>
            <a:ext cx="2362849" cy="506015"/>
          </a:xfrm>
          <a:prstGeom prst="rect">
            <a:avLst/>
          </a:prstGeom>
          <a:solidFill>
            <a:srgbClr val="ABD2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627" tIns="35242" rIns="67627" bIns="35242" anchor="ctr">
            <a:normAutofit/>
          </a:bodyPr>
          <a:lstStyle>
            <a:defPPr>
              <a:defRPr lang="zh-CN"/>
            </a:defPPr>
            <a:lvl1pPr eaLnBrk="1" hangingPunct="1">
              <a:defRPr sz="2000">
                <a:solidFill>
                  <a:schemeClr val="bg1"/>
                </a:solidFill>
                <a:latin typeface="+mj-lt"/>
                <a:ea typeface="+mj-ea"/>
                <a:cs typeface="+mj-cs"/>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1500" dirty="0"/>
              <a:t>费用 </a:t>
            </a:r>
            <a:r>
              <a:rPr lang="en-US" altLang="zh-CN" sz="1500" dirty="0"/>
              <a:t>expense</a:t>
            </a:r>
            <a:endParaRPr lang="en-US" altLang="zh-CN" sz="1500" dirty="0"/>
          </a:p>
        </p:txBody>
      </p:sp>
      <p:sp>
        <p:nvSpPr>
          <p:cNvPr id="4" name="文本框 3"/>
          <p:cNvSpPr txBox="1"/>
          <p:nvPr>
            <p:custDataLst>
              <p:tags r:id="rId7"/>
            </p:custDataLst>
          </p:nvPr>
        </p:nvSpPr>
        <p:spPr>
          <a:xfrm>
            <a:off x="736894" y="2727618"/>
            <a:ext cx="2359127" cy="506016"/>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627" tIns="35242" rIns="67627" bIns="35242" anchor="ctr">
            <a:normAutofit/>
          </a:bodyPr>
          <a:lstStyle>
            <a:defPPr>
              <a:defRPr lang="zh-CN"/>
            </a:defPPr>
            <a:lvl1pPr eaLnBrk="1" hangingPunct="1">
              <a:defRPr sz="2000">
                <a:solidFill>
                  <a:schemeClr val="bg1"/>
                </a:solidFill>
                <a:latin typeface="+mj-lt"/>
                <a:ea typeface="+mj-ea"/>
                <a:cs typeface="+mj-cs"/>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1500"/>
              <a:t>特征</a:t>
            </a:r>
            <a:endParaRPr lang="zh-CN" altLang="en-US" sz="1500"/>
          </a:p>
        </p:txBody>
      </p:sp>
      <p:pic>
        <p:nvPicPr>
          <p:cNvPr id="5" name="图片 4"/>
          <p:cNvPicPr>
            <a:picLocks noChangeAspect="1"/>
          </p:cNvPicPr>
          <p:nvPr/>
        </p:nvPicPr>
        <p:blipFill>
          <a:blip r:embed="rId8"/>
          <a:stretch>
            <a:fillRect/>
          </a:stretch>
        </p:blipFill>
        <p:spPr>
          <a:xfrm>
            <a:off x="6060440" y="1966595"/>
            <a:ext cx="2938145" cy="1798320"/>
          </a:xfrm>
          <a:prstGeom prst="rect">
            <a:avLst/>
          </a:prstGeom>
        </p:spPr>
      </p:pic>
    </p:spTree>
    <p:custDataLst>
      <p:tags r:id="rId9"/>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p:nvPr/>
        </p:nvGrpSpPr>
        <p:grpSpPr bwMode="auto">
          <a:xfrm>
            <a:off x="411364" y="1254760"/>
            <a:ext cx="8115525" cy="1657350"/>
            <a:chOff x="297" y="122"/>
            <a:chExt cx="6075" cy="1392"/>
          </a:xfrm>
        </p:grpSpPr>
        <p:sp>
          <p:nvSpPr>
            <p:cNvPr id="23555" name="Rectangle 3"/>
            <p:cNvSpPr>
              <a:spLocks noChangeArrowheads="1"/>
            </p:cNvSpPr>
            <p:nvPr/>
          </p:nvSpPr>
          <p:spPr bwMode="auto">
            <a:xfrm>
              <a:off x="1872" y="139"/>
              <a:ext cx="4500" cy="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2060575" indent="-1611630" defTabSz="1698625">
                <a:tabLst>
                  <a:tab pos="2060575" algn="l"/>
                </a:tabLst>
                <a:defRPr>
                  <a:solidFill>
                    <a:schemeClr val="tx1"/>
                  </a:solidFill>
                  <a:latin typeface="Arial" panose="020B0604020202020204" pitchFamily="34" charset="0"/>
                  <a:ea typeface="宋体" panose="02010600030101010101" pitchFamily="2" charset="-122"/>
                </a:defRPr>
              </a:lvl1pPr>
              <a:lvl2pPr marL="2691130" defTabSz="1698625">
                <a:tabLst>
                  <a:tab pos="2060575" algn="l"/>
                </a:tabLst>
                <a:defRPr>
                  <a:solidFill>
                    <a:schemeClr val="tx1"/>
                  </a:solidFill>
                  <a:latin typeface="Arial" panose="020B0604020202020204" pitchFamily="34" charset="0"/>
                  <a:ea typeface="宋体" panose="02010600030101010101" pitchFamily="2" charset="-122"/>
                </a:defRPr>
              </a:lvl2pPr>
              <a:lvl3pPr marL="2870200" defTabSz="1698625">
                <a:tabLst>
                  <a:tab pos="2060575" algn="l"/>
                </a:tabLst>
                <a:defRPr>
                  <a:solidFill>
                    <a:schemeClr val="tx1"/>
                  </a:solidFill>
                  <a:latin typeface="Arial" panose="020B0604020202020204" pitchFamily="34" charset="0"/>
                  <a:ea typeface="宋体" panose="02010600030101010101" pitchFamily="2" charset="-122"/>
                </a:defRPr>
              </a:lvl3pPr>
              <a:lvl4pPr marL="3049905" defTabSz="1698625">
                <a:tabLst>
                  <a:tab pos="2060575" algn="l"/>
                </a:tabLst>
                <a:defRPr>
                  <a:solidFill>
                    <a:schemeClr val="tx1"/>
                  </a:solidFill>
                  <a:latin typeface="Arial" panose="020B0604020202020204" pitchFamily="34" charset="0"/>
                  <a:ea typeface="宋体" panose="02010600030101010101" pitchFamily="2" charset="-122"/>
                </a:defRPr>
              </a:lvl4pPr>
              <a:lvl5pPr marL="3228975" defTabSz="1698625">
                <a:tabLst>
                  <a:tab pos="2060575" algn="l"/>
                </a:tabLst>
                <a:defRPr>
                  <a:solidFill>
                    <a:schemeClr val="tx1"/>
                  </a:solidFill>
                  <a:latin typeface="Arial" panose="020B0604020202020204" pitchFamily="34" charset="0"/>
                  <a:ea typeface="宋体" panose="02010600030101010101" pitchFamily="2" charset="-122"/>
                </a:defRPr>
              </a:lvl5pPr>
              <a:lvl6pPr marL="3686175" defTabSz="1698625" fontAlgn="base">
                <a:spcBef>
                  <a:spcPct val="0"/>
                </a:spcBef>
                <a:spcAft>
                  <a:spcPct val="0"/>
                </a:spcAft>
                <a:buFont typeface="Arial" panose="020B0604020202020204" pitchFamily="34" charset="0"/>
                <a:tabLst>
                  <a:tab pos="2060575" algn="l"/>
                </a:tabLst>
                <a:defRPr>
                  <a:solidFill>
                    <a:schemeClr val="tx1"/>
                  </a:solidFill>
                  <a:latin typeface="Arial" panose="020B0604020202020204" pitchFamily="34" charset="0"/>
                  <a:ea typeface="宋体" panose="02010600030101010101" pitchFamily="2" charset="-122"/>
                </a:defRPr>
              </a:lvl6pPr>
              <a:lvl7pPr marL="4143375" defTabSz="1698625" fontAlgn="base">
                <a:spcBef>
                  <a:spcPct val="0"/>
                </a:spcBef>
                <a:spcAft>
                  <a:spcPct val="0"/>
                </a:spcAft>
                <a:buFont typeface="Arial" panose="020B0604020202020204" pitchFamily="34" charset="0"/>
                <a:tabLst>
                  <a:tab pos="2060575" algn="l"/>
                </a:tabLst>
                <a:defRPr>
                  <a:solidFill>
                    <a:schemeClr val="tx1"/>
                  </a:solidFill>
                  <a:latin typeface="Arial" panose="020B0604020202020204" pitchFamily="34" charset="0"/>
                  <a:ea typeface="宋体" panose="02010600030101010101" pitchFamily="2" charset="-122"/>
                </a:defRPr>
              </a:lvl7pPr>
              <a:lvl8pPr marL="4600575" defTabSz="1698625" fontAlgn="base">
                <a:spcBef>
                  <a:spcPct val="0"/>
                </a:spcBef>
                <a:spcAft>
                  <a:spcPct val="0"/>
                </a:spcAft>
                <a:buFont typeface="Arial" panose="020B0604020202020204" pitchFamily="34" charset="0"/>
                <a:tabLst>
                  <a:tab pos="2060575" algn="l"/>
                </a:tabLst>
                <a:defRPr>
                  <a:solidFill>
                    <a:schemeClr val="tx1"/>
                  </a:solidFill>
                  <a:latin typeface="Arial" panose="020B0604020202020204" pitchFamily="34" charset="0"/>
                  <a:ea typeface="宋体" panose="02010600030101010101" pitchFamily="2" charset="-122"/>
                </a:defRPr>
              </a:lvl8pPr>
              <a:lvl9pPr marL="5057775" defTabSz="1698625" fontAlgn="base">
                <a:spcBef>
                  <a:spcPct val="0"/>
                </a:spcBef>
                <a:spcAft>
                  <a:spcPct val="0"/>
                </a:spcAft>
                <a:buFont typeface="Arial" panose="020B0604020202020204" pitchFamily="34" charset="0"/>
                <a:tabLst>
                  <a:tab pos="2060575" algn="l"/>
                </a:tabLst>
                <a:defRPr>
                  <a:solidFill>
                    <a:schemeClr val="tx1"/>
                  </a:solidFill>
                  <a:latin typeface="Arial" panose="020B0604020202020204" pitchFamily="34" charset="0"/>
                  <a:ea typeface="宋体" panose="02010600030101010101" pitchFamily="2" charset="-122"/>
                </a:defRPr>
              </a:lvl9pPr>
            </a:lstStyle>
            <a:p>
              <a:pPr>
                <a:spcBef>
                  <a:spcPct val="15000"/>
                </a:spcBef>
                <a:buClr>
                  <a:srgbClr val="CC0000"/>
                </a:buClr>
                <a:buFont typeface="Wingdings" panose="05000000000000000000" pitchFamily="2" charset="2"/>
                <a:buNone/>
              </a:pPr>
              <a:r>
                <a:rPr lang="zh-CN" altLang="zh-CN" sz="2100" b="1" dirty="0">
                  <a:solidFill>
                    <a:schemeClr val="tx2"/>
                  </a:solidFill>
                  <a:latin typeface="楷体" panose="02010609060101010101" charset="-122"/>
                  <a:ea typeface="楷体" panose="02010609060101010101" charset="-122"/>
                </a:rPr>
                <a:t>主营业务成本</a:t>
              </a:r>
              <a:endParaRPr lang="zh-CN" altLang="zh-CN" sz="2100" b="1" dirty="0">
                <a:solidFill>
                  <a:schemeClr val="tx2"/>
                </a:solidFill>
                <a:latin typeface="楷体" panose="02010609060101010101" charset="-122"/>
                <a:ea typeface="楷体" panose="02010609060101010101" charset="-122"/>
              </a:endParaRPr>
            </a:p>
            <a:p>
              <a:pPr>
                <a:spcBef>
                  <a:spcPct val="15000"/>
                </a:spcBef>
                <a:buClr>
                  <a:srgbClr val="CC0000"/>
                </a:buClr>
                <a:buFont typeface="Wingdings" panose="05000000000000000000" pitchFamily="2" charset="2"/>
                <a:buNone/>
              </a:pPr>
              <a:r>
                <a:rPr lang="zh-CN" altLang="zh-CN" sz="2100" b="1" dirty="0">
                  <a:solidFill>
                    <a:schemeClr val="tx2"/>
                  </a:solidFill>
                  <a:latin typeface="楷体" panose="02010609060101010101" charset="-122"/>
                  <a:ea typeface="楷体" panose="02010609060101010101" charset="-122"/>
                </a:rPr>
                <a:t>其他业务成本</a:t>
              </a:r>
              <a:endParaRPr lang="zh-CN" altLang="zh-CN" sz="2100" b="1" dirty="0">
                <a:solidFill>
                  <a:schemeClr val="tx2"/>
                </a:solidFill>
                <a:latin typeface="楷体" panose="02010609060101010101" charset="-122"/>
                <a:ea typeface="楷体" panose="02010609060101010101" charset="-122"/>
              </a:endParaRPr>
            </a:p>
            <a:p>
              <a:pPr>
                <a:spcBef>
                  <a:spcPct val="15000"/>
                </a:spcBef>
                <a:buClr>
                  <a:srgbClr val="CC0000"/>
                </a:buClr>
                <a:buFont typeface="Wingdings" panose="05000000000000000000" pitchFamily="2" charset="2"/>
                <a:buNone/>
              </a:pPr>
              <a:r>
                <a:rPr lang="zh-CN" altLang="zh-CN" sz="2100" b="1" dirty="0">
                  <a:solidFill>
                    <a:schemeClr val="tx2"/>
                  </a:solidFill>
                  <a:latin typeface="楷体" panose="02010609060101010101" charset="-122"/>
                  <a:ea typeface="楷体" panose="02010609060101010101" charset="-122"/>
                </a:rPr>
                <a:t>营业税金及附加</a:t>
              </a:r>
              <a:endParaRPr lang="zh-CN" altLang="zh-CN" sz="2100" b="1" dirty="0">
                <a:solidFill>
                  <a:schemeClr val="tx2"/>
                </a:solidFill>
                <a:latin typeface="楷体" panose="02010609060101010101" charset="-122"/>
                <a:ea typeface="楷体" panose="02010609060101010101" charset="-122"/>
              </a:endParaRPr>
            </a:p>
            <a:p>
              <a:pPr>
                <a:spcBef>
                  <a:spcPct val="15000"/>
                </a:spcBef>
                <a:buClr>
                  <a:srgbClr val="CC0000"/>
                </a:buClr>
                <a:buFont typeface="Wingdings" panose="05000000000000000000" pitchFamily="2" charset="2"/>
                <a:buNone/>
              </a:pPr>
              <a:r>
                <a:rPr lang="zh-CN" altLang="zh-CN" sz="2100" b="1" dirty="0">
                  <a:solidFill>
                    <a:schemeClr val="tx2"/>
                  </a:solidFill>
                  <a:latin typeface="楷体" panose="02010609060101010101" charset="-122"/>
                  <a:ea typeface="楷体" panose="02010609060101010101" charset="-122"/>
                </a:rPr>
                <a:t>期间费用（管理费用、销售费用、财务费用）</a:t>
              </a:r>
              <a:endParaRPr lang="zh-CN" altLang="zh-CN" sz="2100" b="1" dirty="0">
                <a:solidFill>
                  <a:schemeClr val="tx2"/>
                </a:solidFill>
                <a:latin typeface="楷体" panose="02010609060101010101" charset="-122"/>
                <a:ea typeface="楷体" panose="02010609060101010101" charset="-122"/>
              </a:endParaRPr>
            </a:p>
          </p:txBody>
        </p:sp>
        <p:sp>
          <p:nvSpPr>
            <p:cNvPr id="23556" name="AutoShape 7"/>
            <p:cNvSpPr/>
            <p:nvPr/>
          </p:nvSpPr>
          <p:spPr bwMode="auto">
            <a:xfrm>
              <a:off x="1824" y="122"/>
              <a:ext cx="144" cy="1392"/>
            </a:xfrm>
            <a:prstGeom prst="leftBrace">
              <a:avLst>
                <a:gd name="adj1" fmla="val 80556"/>
                <a:gd name="adj2" fmla="val 47431"/>
              </a:avLst>
            </a:prstGeom>
            <a:noFill/>
            <a:ln w="19050" cmpd="sng">
              <a:solidFill>
                <a:schemeClr val="folHlink"/>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sz="1350" b="1">
                <a:solidFill>
                  <a:schemeClr val="tx2"/>
                </a:solidFill>
              </a:endParaRPr>
            </a:p>
          </p:txBody>
        </p:sp>
        <p:sp>
          <p:nvSpPr>
            <p:cNvPr id="23557" name="Rectangle 5"/>
            <p:cNvSpPr>
              <a:spLocks noChangeArrowheads="1"/>
            </p:cNvSpPr>
            <p:nvPr/>
          </p:nvSpPr>
          <p:spPr bwMode="auto">
            <a:xfrm>
              <a:off x="297" y="595"/>
              <a:ext cx="1311"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zh-CN" altLang="zh-CN" sz="2100" b="1" dirty="0">
                  <a:solidFill>
                    <a:srgbClr val="990033"/>
                  </a:solidFill>
                  <a:latin typeface="宋体" panose="02010600030101010101" pitchFamily="2" charset="-122"/>
                  <a:sym typeface="Wingdings" panose="05000000000000000000" pitchFamily="2" charset="2"/>
                </a:rPr>
                <a:t> </a:t>
              </a:r>
              <a:r>
                <a:rPr lang="zh-CN" altLang="zh-CN" sz="2100" b="1" dirty="0">
                  <a:solidFill>
                    <a:schemeClr val="tx2"/>
                  </a:solidFill>
                </a:rPr>
                <a:t>费用</a:t>
              </a:r>
              <a:endParaRPr lang="zh-CN" altLang="zh-CN" sz="2100" b="1" dirty="0">
                <a:solidFill>
                  <a:schemeClr val="tx2"/>
                </a:solidFill>
              </a:endParaRPr>
            </a:p>
          </p:txBody>
        </p:sp>
      </p:grpSp>
      <p:sp>
        <p:nvSpPr>
          <p:cNvPr id="23558" name="Text Box 6"/>
          <p:cNvSpPr txBox="1">
            <a:spLocks noChangeArrowheads="1"/>
          </p:cNvSpPr>
          <p:nvPr/>
        </p:nvSpPr>
        <p:spPr bwMode="auto">
          <a:xfrm>
            <a:off x="494968" y="451956"/>
            <a:ext cx="588717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zh-CN" sz="2400" b="1">
                <a:solidFill>
                  <a:schemeClr val="tx2"/>
                </a:solidFill>
              </a:rPr>
              <a:t>费用的组成</a:t>
            </a:r>
            <a:endParaRPr lang="zh-CN" altLang="zh-CN" sz="2400" b="1">
              <a:solidFill>
                <a:schemeClr val="tx2"/>
              </a:solidFill>
            </a:endParaRPr>
          </a:p>
        </p:txBody>
      </p:sp>
      <p:sp>
        <p:nvSpPr>
          <p:cNvPr id="23559" name="Rectangle 7"/>
          <p:cNvSpPr>
            <a:spLocks noChangeArrowheads="1"/>
          </p:cNvSpPr>
          <p:nvPr/>
        </p:nvSpPr>
        <p:spPr bwMode="auto">
          <a:xfrm>
            <a:off x="494030" y="3173730"/>
            <a:ext cx="8115300" cy="150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2863850">
              <a:defRPr>
                <a:solidFill>
                  <a:schemeClr val="tx1"/>
                </a:solidFill>
                <a:latin typeface="Arial" panose="020B0604020202020204" pitchFamily="34" charset="0"/>
                <a:ea typeface="宋体" panose="02010600030101010101" pitchFamily="2" charset="-122"/>
              </a:defRPr>
            </a:lvl2pPr>
            <a:lvl3pPr marL="3043555">
              <a:defRPr>
                <a:solidFill>
                  <a:schemeClr val="tx1"/>
                </a:solidFill>
                <a:latin typeface="Arial" panose="020B0604020202020204" pitchFamily="34" charset="0"/>
                <a:ea typeface="宋体" panose="02010600030101010101" pitchFamily="2" charset="-122"/>
              </a:defRPr>
            </a:lvl3pPr>
            <a:lvl4pPr marL="3222625">
              <a:defRPr>
                <a:solidFill>
                  <a:schemeClr val="tx1"/>
                </a:solidFill>
                <a:latin typeface="Arial" panose="020B0604020202020204" pitchFamily="34" charset="0"/>
                <a:ea typeface="宋体" panose="02010600030101010101" pitchFamily="2" charset="-122"/>
              </a:defRPr>
            </a:lvl4pPr>
            <a:lvl5pPr marL="3402330">
              <a:defRPr>
                <a:solidFill>
                  <a:schemeClr val="tx1"/>
                </a:solidFill>
                <a:latin typeface="Arial" panose="020B0604020202020204" pitchFamily="34" charset="0"/>
                <a:ea typeface="宋体" panose="02010600030101010101" pitchFamily="2" charset="-122"/>
              </a:defRPr>
            </a:lvl5pPr>
            <a:lvl6pPr marL="38595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43167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773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52311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05000"/>
              </a:lnSpc>
              <a:spcBef>
                <a:spcPct val="25000"/>
              </a:spcBef>
            </a:pPr>
            <a:r>
              <a:rPr lang="zh-CN" altLang="zh-CN" sz="1600" b="1" dirty="0">
                <a:solidFill>
                  <a:srgbClr val="CC0000"/>
                </a:solidFill>
                <a:latin typeface="宋体" panose="02010600030101010101" pitchFamily="2" charset="-122"/>
              </a:rPr>
              <a:t>☆ </a:t>
            </a:r>
            <a:r>
              <a:rPr lang="zh-CN" altLang="zh-CN" sz="1600" b="1" dirty="0">
                <a:solidFill>
                  <a:schemeClr val="tx2"/>
                </a:solidFill>
                <a:latin typeface="宋体" panose="02010600030101010101" pitchFamily="2" charset="-122"/>
                <a:cs typeface="Times New Roman" panose="02020603050405020304" pitchFamily="18" charset="0"/>
              </a:rPr>
              <a:t>主营业务成本：为取得主营业务收入而发生的直接相关的经济利益的流出。</a:t>
            </a:r>
            <a:endParaRPr lang="zh-CN" altLang="zh-CN" sz="1600" b="1" dirty="0">
              <a:solidFill>
                <a:schemeClr val="tx2"/>
              </a:solidFill>
              <a:latin typeface="宋体" panose="02010600030101010101" pitchFamily="2" charset="-122"/>
              <a:cs typeface="Times New Roman" panose="02020603050405020304" pitchFamily="18" charset="0"/>
            </a:endParaRPr>
          </a:p>
          <a:p>
            <a:pPr eaLnBrk="0" hangingPunct="0">
              <a:lnSpc>
                <a:spcPct val="105000"/>
              </a:lnSpc>
              <a:spcBef>
                <a:spcPct val="25000"/>
              </a:spcBef>
            </a:pPr>
            <a:r>
              <a:rPr lang="zh-CN" altLang="zh-CN" sz="1600" b="1" dirty="0">
                <a:solidFill>
                  <a:srgbClr val="CC0000"/>
                </a:solidFill>
                <a:latin typeface="宋体" panose="02010600030101010101" pitchFamily="2" charset="-122"/>
              </a:rPr>
              <a:t>☆ </a:t>
            </a:r>
            <a:r>
              <a:rPr lang="zh-CN" altLang="zh-CN" sz="1600" b="1" dirty="0">
                <a:solidFill>
                  <a:schemeClr val="tx2"/>
                </a:solidFill>
                <a:latin typeface="宋体" panose="02010600030101010101" pitchFamily="2" charset="-122"/>
                <a:cs typeface="Times New Roman" panose="02020603050405020304" pitchFamily="18" charset="0"/>
              </a:rPr>
              <a:t>其他业务成本：为取得其他业务收入而发生的直接相关的经济利益的流出。如销售材料成本、出租包装物成本等。</a:t>
            </a:r>
            <a:endParaRPr lang="zh-CN" altLang="zh-CN" sz="1600" b="1" dirty="0">
              <a:solidFill>
                <a:schemeClr val="tx2"/>
              </a:solidFill>
              <a:latin typeface="宋体" panose="02010600030101010101" pitchFamily="2" charset="-122"/>
            </a:endParaRPr>
          </a:p>
          <a:p>
            <a:pPr eaLnBrk="0" hangingPunct="0">
              <a:lnSpc>
                <a:spcPct val="105000"/>
              </a:lnSpc>
              <a:spcBef>
                <a:spcPct val="25000"/>
              </a:spcBef>
            </a:pPr>
            <a:r>
              <a:rPr lang="zh-CN" altLang="zh-CN" sz="1600" b="1" dirty="0">
                <a:solidFill>
                  <a:srgbClr val="CC0000"/>
                </a:solidFill>
                <a:latin typeface="宋体" panose="02010600030101010101" pitchFamily="2" charset="-122"/>
              </a:rPr>
              <a:t>☆ </a:t>
            </a:r>
            <a:r>
              <a:rPr lang="zh-CN" altLang="zh-CN" sz="1600" b="1" dirty="0">
                <a:solidFill>
                  <a:schemeClr val="tx2"/>
                </a:solidFill>
                <a:latin typeface="宋体" panose="02010600030101010101" pitchFamily="2" charset="-122"/>
                <a:cs typeface="Times New Roman" panose="02020603050405020304" pitchFamily="18" charset="0"/>
              </a:rPr>
              <a:t>营业税金及附加：企业日常活动中取得的销售收入或劳务收入而相应承担的税费。如消费税、城建税和教育费附加等。</a:t>
            </a:r>
            <a:endParaRPr lang="zh-CN" altLang="zh-CN" sz="1600" b="1" dirty="0">
              <a:solidFill>
                <a:schemeClr val="tx2"/>
              </a:solidFill>
              <a:latin typeface="宋体" panose="02010600030101010101" pitchFamily="2" charset="-122"/>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14400" y="635000"/>
            <a:ext cx="7315200" cy="1607185"/>
          </a:xfrm>
          <a:prstGeom prst="rect">
            <a:avLst/>
          </a:prstGeom>
          <a:noFill/>
        </p:spPr>
        <p:txBody>
          <a:bodyPr wrap="square" rtlCol="0" anchor="ctr" anchorCtr="0">
            <a:noAutofit/>
          </a:bodyPr>
          <a:p>
            <a:pPr lvl="0" algn="l">
              <a:buNone/>
            </a:pPr>
            <a:r>
              <a:rPr lang="en-US" altLang="zh-CN" sz="2600" smtClean="0">
                <a:ln>
                  <a:noFill/>
                </a:ln>
                <a:effectLst/>
                <a:latin typeface="楷体" panose="02010609060101010101" charset="-122"/>
                <a:ea typeface="楷体" panose="02010609060101010101" charset="-122"/>
                <a:sym typeface="+mn-ea"/>
              </a:rPr>
              <a:t> </a:t>
            </a:r>
            <a:r>
              <a:rPr lang="zh-CN" altLang="en-US" sz="2600" smtClean="0">
                <a:ln>
                  <a:noFill/>
                </a:ln>
                <a:effectLst/>
                <a:latin typeface="楷体" panose="02010609060101010101" charset="-122"/>
                <a:ea typeface="楷体" panose="02010609060101010101" charset="-122"/>
                <a:sym typeface="+mn-ea"/>
              </a:rPr>
              <a:t>企业的费用具体表现为一定期间（     ）</a:t>
            </a:r>
            <a:endParaRPr lang="zh-CN" altLang="en-US" sz="26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1828800" y="2089547"/>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现金的流出   </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3"/>
            </p:custDataLst>
          </p:nvPr>
        </p:nvSpPr>
        <p:spPr>
          <a:xfrm>
            <a:off x="1828800" y="2603897"/>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企业仓库产品的流出   </a:t>
            </a:r>
            <a:endParaRPr lang="zh-CN" altLang="en-US" sz="2600">
              <a:solidFill>
                <a:srgbClr val="000000"/>
              </a:solidFill>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1828800" y="3118247"/>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企业负债的增加 </a:t>
            </a:r>
            <a:endParaRPr lang="zh-CN" altLang="en-US" sz="2600">
              <a:solidFill>
                <a:srgbClr val="000000"/>
              </a:solidFill>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828800" y="3632597"/>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企业负债的减少</a:t>
            </a:r>
            <a:endParaRPr lang="zh-CN" altLang="en-US" sz="2600">
              <a:solidFill>
                <a:srgbClr val="000000"/>
              </a:solidFill>
              <a:latin typeface="微软雅黑" panose="020B0503020204020204" charset="-122"/>
              <a:ea typeface="微软雅黑" panose="020B0503020204020204" charset="-122"/>
            </a:endParaRPr>
          </a:p>
        </p:txBody>
      </p:sp>
      <p:sp>
        <p:nvSpPr>
          <p:cNvPr id="10" name="矩形 9"/>
          <p:cNvSpPr>
            <a:spLocks noChangeAspect="1"/>
          </p:cNvSpPr>
          <p:nvPr>
            <p:custDataLst>
              <p:tags r:id="rId6"/>
            </p:custDataLst>
          </p:nvPr>
        </p:nvSpPr>
        <p:spPr>
          <a:xfrm>
            <a:off x="1178560" y="2137767"/>
            <a:ext cx="385445" cy="38608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11" name="矩形 10"/>
          <p:cNvSpPr>
            <a:spLocks noChangeAspect="1"/>
          </p:cNvSpPr>
          <p:nvPr>
            <p:custDataLst>
              <p:tags r:id="rId7"/>
            </p:custDataLst>
          </p:nvPr>
        </p:nvSpPr>
        <p:spPr>
          <a:xfrm>
            <a:off x="1178560" y="2652117"/>
            <a:ext cx="385445" cy="385445"/>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2" name="矩形 11"/>
          <p:cNvSpPr>
            <a:spLocks noChangeAspect="1"/>
          </p:cNvSpPr>
          <p:nvPr>
            <p:custDataLst>
              <p:tags r:id="rId8"/>
            </p:custDataLst>
          </p:nvPr>
        </p:nvSpPr>
        <p:spPr>
          <a:xfrm>
            <a:off x="1178560" y="3166467"/>
            <a:ext cx="385445" cy="38608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3" name="矩形 12"/>
          <p:cNvSpPr>
            <a:spLocks noChangeAspect="1"/>
          </p:cNvSpPr>
          <p:nvPr>
            <p:custDataLst>
              <p:tags r:id="rId9"/>
            </p:custDataLst>
          </p:nvPr>
        </p:nvSpPr>
        <p:spPr>
          <a:xfrm>
            <a:off x="1178560" y="3680817"/>
            <a:ext cx="385445" cy="385445"/>
          </a:xfrm>
          <a:prstGeom prst="rect">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4" name="圆角矩形 13"/>
          <p:cNvSpPr/>
          <p:nvPr>
            <p:custDataLst>
              <p:tags r:id="rId10"/>
            </p:custDataLst>
          </p:nvPr>
        </p:nvSpPr>
        <p:spPr>
          <a:xfrm>
            <a:off x="6686550" y="4661297"/>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sp>
        <p:nvSpPr>
          <p:cNvPr id="21" name="文本框 20"/>
          <p:cNvSpPr txBox="1"/>
          <p:nvPr>
            <p:custDataLst>
              <p:tags r:id="rId11"/>
            </p:custDataLst>
          </p:nvPr>
        </p:nvSpPr>
        <p:spPr>
          <a:xfrm>
            <a:off x="1828800" y="4146550"/>
            <a:ext cx="6400800" cy="481965"/>
          </a:xfrm>
          <a:prstGeom prst="rect">
            <a:avLst/>
          </a:prstGeom>
          <a:noFill/>
        </p:spPr>
        <p:txBody>
          <a:bodyPr wrap="square" rtlCol="0" anchor="ctr" anchorCtr="0">
            <a:noAutofit/>
          </a:bodyPr>
          <a:p>
            <a:pPr lvl="0" algn="l">
              <a:buNone/>
            </a:pPr>
            <a:r>
              <a:rPr lang="zh-CN" altLang="en-US" sz="2600" smtClean="0">
                <a:ln>
                  <a:noFill/>
                </a:ln>
                <a:effectLst/>
                <a:latin typeface="楷体" panose="02010609060101010101" charset="-122"/>
                <a:ea typeface="楷体" panose="02010609060101010101" charset="-122"/>
                <a:sym typeface="+mn-ea"/>
              </a:rPr>
              <a:t>银行存款的流出</a:t>
            </a:r>
            <a:endParaRPr lang="zh-CN" altLang="en-US" sz="2600">
              <a:solidFill>
                <a:srgbClr val="000000"/>
              </a:solidFill>
              <a:latin typeface="微软雅黑" panose="020B0503020204020204" charset="-122"/>
              <a:ea typeface="微软雅黑" panose="020B0503020204020204" charset="-122"/>
            </a:endParaRPr>
          </a:p>
        </p:txBody>
      </p:sp>
      <p:sp>
        <p:nvSpPr>
          <p:cNvPr id="22" name="矩形 21"/>
          <p:cNvSpPr>
            <a:spLocks noChangeAspect="1"/>
          </p:cNvSpPr>
          <p:nvPr>
            <p:custDataLst>
              <p:tags r:id="rId12"/>
            </p:custDataLst>
          </p:nvPr>
        </p:nvSpPr>
        <p:spPr>
          <a:xfrm>
            <a:off x="1178560" y="4194810"/>
            <a:ext cx="385445" cy="38608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E</a:t>
            </a:r>
            <a:endParaRPr lang="zh-CN" altLang="en-US" sz="1600">
              <a:solidFill>
                <a:srgbClr val="FFFFFF"/>
              </a:solidFill>
              <a:latin typeface="微软雅黑" panose="020B0503020204020204" charset="-122"/>
              <a:ea typeface="微软雅黑" panose="020B0503020204020204" charset="-122"/>
            </a:endParaRPr>
          </a:p>
        </p:txBody>
      </p:sp>
      <p:grpSp>
        <p:nvGrpSpPr>
          <p:cNvPr id="19" name="组合 18"/>
          <p:cNvGrpSpPr/>
          <p:nvPr>
            <p:custDataLst>
              <p:tags r:id="rId13"/>
            </p:custDataLst>
          </p:nvPr>
        </p:nvGrpSpPr>
        <p:grpSpPr>
          <a:xfrm>
            <a:off x="0" y="0"/>
            <a:ext cx="9144000" cy="635000"/>
            <a:chOff x="0" y="0"/>
            <a:chExt cx="14400" cy="1000"/>
          </a:xfrm>
        </p:grpSpPr>
        <p:sp>
          <p:nvSpPr>
            <p:cNvPr id="15" name="TitleBackground"/>
            <p:cNvSpPr/>
            <p:nvPr>
              <p:custDataLst>
                <p:tags r:id="rId14"/>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ColorBlock"/>
            <p:cNvSpPr/>
            <p:nvPr>
              <p:custDataLst>
                <p:tags r:id="rId15"/>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ypeText"/>
            <p:cNvSpPr txBox="1"/>
            <p:nvPr>
              <p:custDataLst>
                <p:tags r:id="rId16"/>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endParaRPr>
            </a:p>
          </p:txBody>
        </p:sp>
        <p:sp>
          <p:nvSpPr>
            <p:cNvPr id="18" name="TipText"/>
            <p:cNvSpPr txBox="1"/>
            <p:nvPr>
              <p:custDataLst>
                <p:tags r:id="rId17"/>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4" name="图片 3" descr="tmp8E52"/>
          <p:cNvPicPr>
            <a:picLocks noChangeAspect="1"/>
          </p:cNvPicPr>
          <p:nvPr>
            <p:custDataLst>
              <p:tags r:id="rId18"/>
            </p:custDataLst>
          </p:nvPr>
        </p:nvPicPr>
        <p:blipFill>
          <a:blip r:embed="rId19"/>
          <a:stretch>
            <a:fillRect/>
          </a:stretch>
        </p:blipFill>
        <p:spPr>
          <a:xfrm>
            <a:off x="7594600" y="63500"/>
            <a:ext cx="1422400" cy="508000"/>
          </a:xfrm>
          <a:prstGeom prst="rect">
            <a:avLst/>
          </a:prstGeom>
        </p:spPr>
      </p:pic>
    </p:spTree>
    <p:custDataLst>
      <p:tags r:id="rId20"/>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886700" cy="501015"/>
          </a:xfrm>
        </p:spPr>
        <p:txBody>
          <a:bodyPr>
            <a:normAutofit/>
          </a:bodyPr>
          <a:lstStyle/>
          <a:p>
            <a:r>
              <a:rPr lang="zh-CN" altLang="en-US" dirty="0"/>
              <a:t> 会计要素 </a:t>
            </a:r>
            <a:endParaRPr lang="zh-CN" altLang="en-US" dirty="0"/>
          </a:p>
        </p:txBody>
      </p:sp>
      <p:sp>
        <p:nvSpPr>
          <p:cNvPr id="3" name="内容占位符 2"/>
          <p:cNvSpPr>
            <a:spLocks noGrp="1"/>
          </p:cNvSpPr>
          <p:nvPr>
            <p:ph sz="quarter" idx="1"/>
          </p:nvPr>
        </p:nvSpPr>
        <p:spPr>
          <a:xfrm>
            <a:off x="628650" y="1018540"/>
            <a:ext cx="7886700" cy="3613785"/>
          </a:xfrm>
        </p:spPr>
        <p:txBody>
          <a:bodyPr/>
          <a:lstStyle/>
          <a:p>
            <a:r>
              <a:rPr lang="en-US" altLang="zh-CN" dirty="0" smtClean="0"/>
              <a:t>6.</a:t>
            </a:r>
            <a:r>
              <a:rPr lang="zh-CN" altLang="en-US" b="1" dirty="0" smtClean="0"/>
              <a:t>利润  </a:t>
            </a:r>
            <a:r>
              <a:rPr lang="en-US" altLang="zh-CN" b="1" dirty="0" smtClean="0"/>
              <a:t>profit</a:t>
            </a:r>
            <a:endParaRPr lang="en-US" altLang="zh-CN" b="1" dirty="0" smtClean="0"/>
          </a:p>
          <a:p>
            <a:pPr lvl="1"/>
            <a:r>
              <a:rPr lang="zh-CN" altLang="zh-CN" dirty="0">
                <a:solidFill>
                  <a:schemeClr val="tx2"/>
                </a:solidFill>
                <a:latin typeface="宋体" panose="02010600030101010101" pitchFamily="2" charset="-122"/>
              </a:rPr>
              <a:t>企业一定会计期间的经营成果。包括收入减去费用后的净额、直接计入当期损益的利得和损失。</a:t>
            </a:r>
            <a:endParaRPr lang="zh-CN" altLang="zh-CN" dirty="0">
              <a:solidFill>
                <a:schemeClr val="tx2"/>
              </a:solidFill>
              <a:latin typeface="宋体" panose="02010600030101010101" pitchFamily="2" charset="-122"/>
            </a:endParaRPr>
          </a:p>
          <a:p>
            <a:r>
              <a:rPr lang="zh-CN" altLang="en-US" dirty="0" smtClean="0">
                <a:solidFill>
                  <a:schemeClr val="tx2"/>
                </a:solidFill>
                <a:latin typeface="宋体" panose="02010600030101010101" pitchFamily="2" charset="-122"/>
              </a:rPr>
              <a:t>利润分类</a:t>
            </a:r>
            <a:endParaRPr lang="en-US" altLang="zh-CN" dirty="0" smtClean="0">
              <a:solidFill>
                <a:schemeClr val="tx2"/>
              </a:solidFill>
              <a:latin typeface="宋体" panose="02010600030101010101" pitchFamily="2" charset="-122"/>
            </a:endParaRPr>
          </a:p>
          <a:p>
            <a:pPr lvl="1"/>
            <a:r>
              <a:rPr lang="zh-CN" altLang="zh-CN" dirty="0" smtClean="0">
                <a:solidFill>
                  <a:schemeClr val="tx2"/>
                </a:solidFill>
                <a:latin typeface="宋体" panose="02010600030101010101" pitchFamily="2" charset="-122"/>
              </a:rPr>
              <a:t>根据</a:t>
            </a:r>
            <a:r>
              <a:rPr lang="zh-CN" altLang="zh-CN" dirty="0">
                <a:solidFill>
                  <a:schemeClr val="tx2"/>
                </a:solidFill>
                <a:latin typeface="宋体" panose="02010600030101010101" pitchFamily="2" charset="-122"/>
              </a:rPr>
              <a:t>利润包括内容的不同，分为营业利润、利润总额和净利润。</a:t>
            </a:r>
            <a:endParaRPr lang="zh-CN" altLang="zh-CN" dirty="0">
              <a:solidFill>
                <a:schemeClr val="tx2"/>
              </a:solidFill>
              <a:latin typeface="宋体" panose="02010600030101010101" pitchFamily="2" charset="-122"/>
            </a:endParaRPr>
          </a:p>
          <a:p>
            <a:endParaRPr lang="zh-CN" altLang="en-US" dirty="0"/>
          </a:p>
        </p:txBody>
      </p:sp>
      <p:grpSp>
        <p:nvGrpSpPr>
          <p:cNvPr id="4" name="Group 7"/>
          <p:cNvGrpSpPr/>
          <p:nvPr/>
        </p:nvGrpSpPr>
        <p:grpSpPr bwMode="auto">
          <a:xfrm>
            <a:off x="737689" y="3988537"/>
            <a:ext cx="3600895" cy="571571"/>
            <a:chOff x="0" y="0"/>
            <a:chExt cx="3024" cy="480"/>
          </a:xfrm>
        </p:grpSpPr>
        <p:sp>
          <p:nvSpPr>
            <p:cNvPr id="5" name="AutoShape 8"/>
            <p:cNvSpPr>
              <a:spLocks noChangeArrowheads="1"/>
            </p:cNvSpPr>
            <p:nvPr/>
          </p:nvSpPr>
          <p:spPr bwMode="auto">
            <a:xfrm>
              <a:off x="0" y="26"/>
              <a:ext cx="1056" cy="454"/>
            </a:xfrm>
            <a:prstGeom prst="wedgeRectCallout">
              <a:avLst>
                <a:gd name="adj1" fmla="val -20741"/>
                <a:gd name="adj2" fmla="val 27093"/>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a:solidFill>
                    <a:srgbClr val="990033"/>
                  </a:solidFill>
                  <a:latin typeface="Times New Roman" panose="02020603050405020304" pitchFamily="18" charset="0"/>
                  <a:sym typeface="+mn-ea"/>
                </a:rPr>
                <a:t>利 润</a:t>
              </a:r>
              <a:endParaRPr lang="zh-CN" altLang="zh-CN" sz="1350" b="1">
                <a:solidFill>
                  <a:srgbClr val="990033"/>
                </a:solidFill>
                <a:latin typeface="Times New Roman" panose="02020603050405020304" pitchFamily="18" charset="0"/>
              </a:endParaRPr>
            </a:p>
            <a:p>
              <a:pPr algn="ctr"/>
              <a:r>
                <a:rPr lang="zh-CN" altLang="zh-CN" sz="1350" b="1">
                  <a:solidFill>
                    <a:srgbClr val="990033"/>
                  </a:solidFill>
                  <a:latin typeface="Times New Roman" panose="02020603050405020304" pitchFamily="18" charset="0"/>
                  <a:sym typeface="+mn-ea"/>
                </a:rPr>
                <a:t>总 额</a:t>
              </a:r>
              <a:endParaRPr lang="zh-CN" altLang="zh-CN" sz="1350" b="1">
                <a:solidFill>
                  <a:srgbClr val="990033"/>
                </a:solidFill>
                <a:latin typeface="Times New Roman" panose="02020603050405020304" pitchFamily="18" charset="0"/>
              </a:endParaRPr>
            </a:p>
          </p:txBody>
        </p:sp>
        <p:sp>
          <p:nvSpPr>
            <p:cNvPr id="6" name="AutoShape 9"/>
            <p:cNvSpPr>
              <a:spLocks noChangeArrowheads="1"/>
            </p:cNvSpPr>
            <p:nvPr/>
          </p:nvSpPr>
          <p:spPr bwMode="auto">
            <a:xfrm>
              <a:off x="720" y="0"/>
              <a:ext cx="282"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zh-CN" sz="1350" b="1" dirty="0">
                  <a:solidFill>
                    <a:srgbClr val="000000"/>
                  </a:solidFill>
                  <a:latin typeface="Times New Roman" panose="02020603050405020304" pitchFamily="18" charset="0"/>
                  <a:cs typeface="Times New Roman" panose="02020603050405020304" pitchFamily="18" charset="0"/>
                  <a:sym typeface="+mn-ea"/>
                </a:rPr>
                <a:t>＝</a:t>
              </a:r>
              <a:endParaRPr lang="zh-CN" altLang="en-US" sz="1350" b="1" dirty="0">
                <a:solidFill>
                  <a:srgbClr val="000000"/>
                </a:solidFill>
                <a:latin typeface="Times New Roman" panose="02020603050405020304" pitchFamily="18" charset="0"/>
                <a:cs typeface="Times New Roman" panose="02020603050405020304" pitchFamily="18" charset="0"/>
              </a:endParaRPr>
            </a:p>
          </p:txBody>
        </p:sp>
        <p:sp>
          <p:nvSpPr>
            <p:cNvPr id="7" name="AutoShape 10"/>
            <p:cNvSpPr>
              <a:spLocks noChangeArrowheads="1"/>
            </p:cNvSpPr>
            <p:nvPr/>
          </p:nvSpPr>
          <p:spPr bwMode="auto">
            <a:xfrm>
              <a:off x="912" y="13"/>
              <a:ext cx="507"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dirty="0">
                  <a:latin typeface="Times New Roman" panose="02020603050405020304" pitchFamily="18" charset="0"/>
                  <a:sym typeface="+mn-ea"/>
                </a:rPr>
                <a:t>营 业利 润</a:t>
              </a:r>
              <a:endParaRPr lang="zh-CN" altLang="zh-CN" sz="1350" b="1" dirty="0">
                <a:latin typeface="Times New Roman" panose="02020603050405020304" pitchFamily="18" charset="0"/>
              </a:endParaRPr>
            </a:p>
          </p:txBody>
        </p:sp>
        <p:sp>
          <p:nvSpPr>
            <p:cNvPr id="8" name="AutoShape 11"/>
            <p:cNvSpPr>
              <a:spLocks noChangeArrowheads="1"/>
            </p:cNvSpPr>
            <p:nvPr/>
          </p:nvSpPr>
          <p:spPr bwMode="auto">
            <a:xfrm>
              <a:off x="1344" y="0"/>
              <a:ext cx="281"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a:latin typeface="Times New Roman" panose="02020603050405020304" pitchFamily="18" charset="0"/>
                  <a:sym typeface="+mn-ea"/>
                </a:rPr>
                <a:t>+</a:t>
              </a:r>
              <a:endParaRPr lang="zh-CN" altLang="zh-CN" sz="1350">
                <a:latin typeface="Times New Roman" panose="02020603050405020304" pitchFamily="18" charset="0"/>
              </a:endParaRPr>
            </a:p>
          </p:txBody>
        </p:sp>
        <p:sp>
          <p:nvSpPr>
            <p:cNvPr id="9" name="AutoShape 12"/>
            <p:cNvSpPr>
              <a:spLocks noChangeArrowheads="1"/>
            </p:cNvSpPr>
            <p:nvPr/>
          </p:nvSpPr>
          <p:spPr bwMode="auto">
            <a:xfrm>
              <a:off x="2064" y="0"/>
              <a:ext cx="281"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a:latin typeface="Times New Roman" panose="02020603050405020304" pitchFamily="18" charset="0"/>
                  <a:sym typeface="+mn-ea"/>
                </a:rPr>
                <a:t>－</a:t>
              </a:r>
              <a:endParaRPr lang="zh-CN" altLang="zh-CN" sz="1350">
                <a:latin typeface="Times New Roman" panose="02020603050405020304" pitchFamily="18" charset="0"/>
              </a:endParaRPr>
            </a:p>
          </p:txBody>
        </p:sp>
        <p:sp>
          <p:nvSpPr>
            <p:cNvPr id="10" name="AutoShape 13"/>
            <p:cNvSpPr>
              <a:spLocks noChangeArrowheads="1"/>
            </p:cNvSpPr>
            <p:nvPr/>
          </p:nvSpPr>
          <p:spPr bwMode="auto">
            <a:xfrm>
              <a:off x="1542" y="13"/>
              <a:ext cx="618" cy="454"/>
            </a:xfrm>
            <a:prstGeom prst="wedgeRectCallout">
              <a:avLst>
                <a:gd name="adj1" fmla="val 355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dirty="0">
                  <a:latin typeface="Times New Roman" panose="02020603050405020304" pitchFamily="18" charset="0"/>
                  <a:sym typeface="+mn-ea"/>
                </a:rPr>
                <a:t>营业外</a:t>
              </a:r>
              <a:endParaRPr lang="zh-CN" altLang="zh-CN" sz="1350" b="1" dirty="0">
                <a:latin typeface="Times New Roman" panose="02020603050405020304" pitchFamily="18" charset="0"/>
              </a:endParaRPr>
            </a:p>
            <a:p>
              <a:pPr algn="ctr"/>
              <a:r>
                <a:rPr lang="zh-CN" altLang="zh-CN" sz="1350" b="1" dirty="0">
                  <a:latin typeface="Times New Roman" panose="02020603050405020304" pitchFamily="18" charset="0"/>
                  <a:sym typeface="+mn-ea"/>
                </a:rPr>
                <a:t>收  入</a:t>
              </a:r>
              <a:endParaRPr lang="zh-CN" altLang="zh-CN" sz="1350" b="1" dirty="0">
                <a:latin typeface="Times New Roman" panose="02020603050405020304" pitchFamily="18" charset="0"/>
              </a:endParaRPr>
            </a:p>
          </p:txBody>
        </p:sp>
        <p:sp>
          <p:nvSpPr>
            <p:cNvPr id="11" name="AutoShape 14"/>
            <p:cNvSpPr>
              <a:spLocks noChangeArrowheads="1"/>
            </p:cNvSpPr>
            <p:nvPr/>
          </p:nvSpPr>
          <p:spPr bwMode="auto">
            <a:xfrm>
              <a:off x="2124" y="26"/>
              <a:ext cx="900" cy="454"/>
            </a:xfrm>
            <a:prstGeom prst="wedgeRectCallout">
              <a:avLst>
                <a:gd name="adj1" fmla="val 8759"/>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dirty="0">
                  <a:latin typeface="Times New Roman" panose="02020603050405020304" pitchFamily="18" charset="0"/>
                  <a:sym typeface="+mn-ea"/>
                </a:rPr>
                <a:t>营业外</a:t>
              </a:r>
              <a:endParaRPr lang="zh-CN" altLang="zh-CN" sz="1350" b="1" dirty="0">
                <a:latin typeface="Times New Roman" panose="02020603050405020304" pitchFamily="18" charset="0"/>
              </a:endParaRPr>
            </a:p>
            <a:p>
              <a:pPr algn="ctr"/>
              <a:r>
                <a:rPr lang="zh-CN" altLang="zh-CN" sz="1350" b="1" dirty="0">
                  <a:latin typeface="Times New Roman" panose="02020603050405020304" pitchFamily="18" charset="0"/>
                  <a:sym typeface="+mn-ea"/>
                </a:rPr>
                <a:t>支   出</a:t>
              </a:r>
              <a:endParaRPr lang="zh-CN" altLang="zh-CN" sz="1350" b="1" dirty="0">
                <a:latin typeface="Times New Roman" panose="02020603050405020304" pitchFamily="18" charset="0"/>
              </a:endParaRPr>
            </a:p>
          </p:txBody>
        </p:sp>
      </p:grpSp>
      <p:grpSp>
        <p:nvGrpSpPr>
          <p:cNvPr id="12" name="Group 15"/>
          <p:cNvGrpSpPr/>
          <p:nvPr/>
        </p:nvGrpSpPr>
        <p:grpSpPr bwMode="auto">
          <a:xfrm>
            <a:off x="5196205" y="3988435"/>
            <a:ext cx="2979420" cy="582295"/>
            <a:chOff x="0" y="0"/>
            <a:chExt cx="2016" cy="489"/>
          </a:xfrm>
        </p:grpSpPr>
        <p:sp>
          <p:nvSpPr>
            <p:cNvPr id="13" name="AutoShape 16"/>
            <p:cNvSpPr>
              <a:spLocks noChangeArrowheads="1"/>
            </p:cNvSpPr>
            <p:nvPr/>
          </p:nvSpPr>
          <p:spPr bwMode="auto">
            <a:xfrm>
              <a:off x="0" y="0"/>
              <a:ext cx="720" cy="454"/>
            </a:xfrm>
            <a:prstGeom prst="wedgeRectCallout">
              <a:avLst>
                <a:gd name="adj1" fmla="val -53750"/>
                <a:gd name="adj2" fmla="val 27093"/>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1350" b="1" dirty="0">
                  <a:solidFill>
                    <a:srgbClr val="990033"/>
                  </a:solidFill>
                  <a:latin typeface="Times New Roman" panose="02020603050405020304" pitchFamily="18" charset="0"/>
                  <a:sym typeface="+mn-ea"/>
                </a:rPr>
                <a:t>净利润</a:t>
              </a:r>
              <a:endParaRPr lang="zh-CN" altLang="zh-CN" sz="1350" b="1" dirty="0">
                <a:solidFill>
                  <a:srgbClr val="990033"/>
                </a:solidFill>
                <a:latin typeface="Times New Roman" panose="02020603050405020304" pitchFamily="18" charset="0"/>
              </a:endParaRPr>
            </a:p>
          </p:txBody>
        </p:sp>
        <p:sp>
          <p:nvSpPr>
            <p:cNvPr id="14" name="AutoShape 17"/>
            <p:cNvSpPr>
              <a:spLocks noChangeArrowheads="1"/>
            </p:cNvSpPr>
            <p:nvPr/>
          </p:nvSpPr>
          <p:spPr bwMode="auto">
            <a:xfrm>
              <a:off x="576" y="22"/>
              <a:ext cx="282"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dirty="0">
                  <a:latin typeface="Times New Roman" panose="02020603050405020304" pitchFamily="18" charset="0"/>
                  <a:sym typeface="+mn-ea"/>
                </a:rPr>
                <a:t>＝</a:t>
              </a:r>
              <a:endParaRPr lang="zh-CN" altLang="zh-CN" sz="1350" dirty="0">
                <a:latin typeface="Times New Roman" panose="02020603050405020304" pitchFamily="18" charset="0"/>
              </a:endParaRPr>
            </a:p>
          </p:txBody>
        </p:sp>
        <p:sp>
          <p:nvSpPr>
            <p:cNvPr id="15" name="AutoShape 18"/>
            <p:cNvSpPr>
              <a:spLocks noChangeArrowheads="1"/>
            </p:cNvSpPr>
            <p:nvPr/>
          </p:nvSpPr>
          <p:spPr bwMode="auto">
            <a:xfrm>
              <a:off x="768" y="35"/>
              <a:ext cx="507"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dirty="0">
                  <a:latin typeface="宋体" panose="02010600030101010101" pitchFamily="2" charset="-122"/>
                  <a:sym typeface="+mn-ea"/>
                </a:rPr>
                <a:t>利 润总 额</a:t>
              </a:r>
              <a:endParaRPr lang="zh-CN" altLang="zh-CN" sz="1350" b="1" dirty="0">
                <a:latin typeface="宋体" panose="02010600030101010101" pitchFamily="2" charset="-122"/>
              </a:endParaRPr>
            </a:p>
          </p:txBody>
        </p:sp>
        <p:sp>
          <p:nvSpPr>
            <p:cNvPr id="16" name="AutoShape 19"/>
            <p:cNvSpPr>
              <a:spLocks noChangeArrowheads="1"/>
            </p:cNvSpPr>
            <p:nvPr/>
          </p:nvSpPr>
          <p:spPr bwMode="auto">
            <a:xfrm>
              <a:off x="1200" y="22"/>
              <a:ext cx="281"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a:latin typeface="Times New Roman" panose="02020603050405020304" pitchFamily="18" charset="0"/>
                  <a:sym typeface="+mn-ea"/>
                </a:rPr>
                <a:t>－</a:t>
              </a:r>
              <a:endParaRPr lang="zh-CN" altLang="zh-CN" sz="1350">
                <a:latin typeface="Times New Roman" panose="02020603050405020304" pitchFamily="18" charset="0"/>
              </a:endParaRPr>
            </a:p>
          </p:txBody>
        </p:sp>
        <p:sp>
          <p:nvSpPr>
            <p:cNvPr id="17" name="AutoShape 20"/>
            <p:cNvSpPr>
              <a:spLocks noChangeArrowheads="1"/>
            </p:cNvSpPr>
            <p:nvPr/>
          </p:nvSpPr>
          <p:spPr bwMode="auto">
            <a:xfrm>
              <a:off x="1398" y="35"/>
              <a:ext cx="618" cy="454"/>
            </a:xfrm>
            <a:prstGeom prst="wedgeRectCallout">
              <a:avLst>
                <a:gd name="adj1" fmla="val 355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a:latin typeface="Times New Roman" panose="02020603050405020304" pitchFamily="18" charset="0"/>
                  <a:sym typeface="+mn-ea"/>
                </a:rPr>
                <a:t>所得税费   用</a:t>
              </a:r>
              <a:endParaRPr lang="zh-CN" altLang="zh-CN" sz="1350" b="1">
                <a:latin typeface="Times New Roman" panose="02020603050405020304" pitchFamily="18" charset="0"/>
              </a:endParaRPr>
            </a:p>
          </p:txBody>
        </p:sp>
      </p:grpSp>
      <p:grpSp>
        <p:nvGrpSpPr>
          <p:cNvPr id="18" name="Group 21"/>
          <p:cNvGrpSpPr/>
          <p:nvPr/>
        </p:nvGrpSpPr>
        <p:grpSpPr bwMode="auto">
          <a:xfrm>
            <a:off x="737870" y="3090545"/>
            <a:ext cx="7658100" cy="571500"/>
            <a:chOff x="0" y="0"/>
            <a:chExt cx="5498" cy="480"/>
          </a:xfrm>
        </p:grpSpPr>
        <p:sp>
          <p:nvSpPr>
            <p:cNvPr id="19" name="AutoShape 22"/>
            <p:cNvSpPr>
              <a:spLocks noChangeArrowheads="1"/>
            </p:cNvSpPr>
            <p:nvPr/>
          </p:nvSpPr>
          <p:spPr bwMode="auto">
            <a:xfrm>
              <a:off x="0" y="0"/>
              <a:ext cx="499" cy="454"/>
            </a:xfrm>
            <a:prstGeom prst="wedgeRectCallout">
              <a:avLst>
                <a:gd name="adj1" fmla="val 9519"/>
                <a:gd name="adj2" fmla="val 40310"/>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dirty="0">
                  <a:solidFill>
                    <a:srgbClr val="990033"/>
                  </a:solidFill>
                  <a:latin typeface="Times New Roman" panose="02020603050405020304" pitchFamily="18" charset="0"/>
                  <a:sym typeface="+mn-ea"/>
                </a:rPr>
                <a:t>营 业利 润</a:t>
              </a:r>
              <a:endParaRPr lang="zh-CN" altLang="zh-CN" sz="1350" b="1" dirty="0">
                <a:solidFill>
                  <a:srgbClr val="990033"/>
                </a:solidFill>
                <a:latin typeface="Times New Roman" panose="02020603050405020304" pitchFamily="18" charset="0"/>
              </a:endParaRPr>
            </a:p>
          </p:txBody>
        </p:sp>
        <p:sp>
          <p:nvSpPr>
            <p:cNvPr id="20" name="AutoShape 23"/>
            <p:cNvSpPr>
              <a:spLocks noChangeArrowheads="1"/>
            </p:cNvSpPr>
            <p:nvPr/>
          </p:nvSpPr>
          <p:spPr bwMode="auto">
            <a:xfrm>
              <a:off x="386" y="0"/>
              <a:ext cx="227"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zh-CN" sz="1350" b="1" dirty="0">
                  <a:solidFill>
                    <a:srgbClr val="000000"/>
                  </a:solidFill>
                  <a:latin typeface="Times New Roman" panose="02020603050405020304" pitchFamily="18" charset="0"/>
                  <a:cs typeface="Times New Roman" panose="02020603050405020304" pitchFamily="18" charset="0"/>
                  <a:sym typeface="+mn-ea"/>
                </a:rPr>
                <a:t>＝</a:t>
              </a:r>
              <a:endParaRPr lang="zh-CN" altLang="en-US" sz="1350" b="1" dirty="0">
                <a:solidFill>
                  <a:srgbClr val="000000"/>
                </a:solidFill>
                <a:latin typeface="Times New Roman" panose="02020603050405020304" pitchFamily="18" charset="0"/>
                <a:cs typeface="Times New Roman" panose="02020603050405020304" pitchFamily="18" charset="0"/>
              </a:endParaRPr>
            </a:p>
          </p:txBody>
        </p:sp>
        <p:sp>
          <p:nvSpPr>
            <p:cNvPr id="21" name="AutoShape 24"/>
            <p:cNvSpPr>
              <a:spLocks noChangeArrowheads="1"/>
            </p:cNvSpPr>
            <p:nvPr/>
          </p:nvSpPr>
          <p:spPr bwMode="auto">
            <a:xfrm>
              <a:off x="589" y="13"/>
              <a:ext cx="408"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dirty="0">
                  <a:latin typeface="Times New Roman" panose="02020603050405020304" pitchFamily="18" charset="0"/>
                  <a:sym typeface="+mn-ea"/>
                </a:rPr>
                <a:t>营业收入</a:t>
              </a:r>
              <a:endParaRPr lang="zh-CN" altLang="zh-CN" sz="1350" b="1" dirty="0">
                <a:latin typeface="Times New Roman" panose="02020603050405020304" pitchFamily="18" charset="0"/>
              </a:endParaRPr>
            </a:p>
          </p:txBody>
        </p:sp>
        <p:sp>
          <p:nvSpPr>
            <p:cNvPr id="22" name="AutoShape 25"/>
            <p:cNvSpPr>
              <a:spLocks noChangeArrowheads="1"/>
            </p:cNvSpPr>
            <p:nvPr/>
          </p:nvSpPr>
          <p:spPr bwMode="auto">
            <a:xfrm>
              <a:off x="914" y="0"/>
              <a:ext cx="227"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dirty="0">
                  <a:latin typeface="Times New Roman" panose="02020603050405020304" pitchFamily="18" charset="0"/>
                  <a:sym typeface="+mn-ea"/>
                </a:rPr>
                <a:t>－</a:t>
              </a:r>
              <a:endParaRPr lang="zh-CN" altLang="zh-CN" sz="1350" dirty="0">
                <a:latin typeface="Times New Roman" panose="02020603050405020304" pitchFamily="18" charset="0"/>
              </a:endParaRPr>
            </a:p>
          </p:txBody>
        </p:sp>
        <p:sp>
          <p:nvSpPr>
            <p:cNvPr id="23" name="AutoShape 26"/>
            <p:cNvSpPr>
              <a:spLocks noChangeArrowheads="1"/>
            </p:cNvSpPr>
            <p:nvPr/>
          </p:nvSpPr>
          <p:spPr bwMode="auto">
            <a:xfrm>
              <a:off x="1407" y="0"/>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dirty="0">
                  <a:latin typeface="Times New Roman" panose="02020603050405020304" pitchFamily="18" charset="0"/>
                  <a:sym typeface="+mn-ea"/>
                </a:rPr>
                <a:t>－</a:t>
              </a:r>
              <a:endParaRPr lang="zh-CN" altLang="zh-CN" sz="1350" dirty="0">
                <a:latin typeface="Times New Roman" panose="02020603050405020304" pitchFamily="18" charset="0"/>
              </a:endParaRPr>
            </a:p>
          </p:txBody>
        </p:sp>
        <p:sp>
          <p:nvSpPr>
            <p:cNvPr id="24" name="AutoShape 27"/>
            <p:cNvSpPr>
              <a:spLocks noChangeArrowheads="1"/>
            </p:cNvSpPr>
            <p:nvPr/>
          </p:nvSpPr>
          <p:spPr bwMode="auto">
            <a:xfrm>
              <a:off x="1040" y="13"/>
              <a:ext cx="498" cy="454"/>
            </a:xfrm>
            <a:prstGeom prst="wedgeRectCallout">
              <a:avLst>
                <a:gd name="adj1" fmla="val 355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dirty="0">
                  <a:latin typeface="Times New Roman" panose="02020603050405020304" pitchFamily="18" charset="0"/>
                  <a:sym typeface="+mn-ea"/>
                </a:rPr>
                <a:t>营业成本</a:t>
              </a:r>
              <a:endParaRPr lang="zh-CN" altLang="zh-CN" sz="1350" b="1" dirty="0">
                <a:latin typeface="Times New Roman" panose="02020603050405020304" pitchFamily="18" charset="0"/>
              </a:endParaRPr>
            </a:p>
          </p:txBody>
        </p:sp>
        <p:sp>
          <p:nvSpPr>
            <p:cNvPr id="25" name="AutoShape 28"/>
            <p:cNvSpPr>
              <a:spLocks noChangeArrowheads="1"/>
            </p:cNvSpPr>
            <p:nvPr/>
          </p:nvSpPr>
          <p:spPr bwMode="auto">
            <a:xfrm>
              <a:off x="1581" y="12"/>
              <a:ext cx="725" cy="454"/>
            </a:xfrm>
            <a:prstGeom prst="wedgeRectCallout">
              <a:avLst>
                <a:gd name="adj1" fmla="val 8759"/>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a:latin typeface="Times New Roman" panose="02020603050405020304" pitchFamily="18" charset="0"/>
                  <a:sym typeface="+mn-ea"/>
                </a:rPr>
                <a:t>营业税金及附加</a:t>
              </a:r>
              <a:endParaRPr lang="zh-CN" altLang="zh-CN" sz="1350" b="1">
                <a:latin typeface="Times New Roman" panose="02020603050405020304" pitchFamily="18" charset="0"/>
              </a:endParaRPr>
            </a:p>
          </p:txBody>
        </p:sp>
        <p:sp>
          <p:nvSpPr>
            <p:cNvPr id="26" name="AutoShape 29"/>
            <p:cNvSpPr>
              <a:spLocks noChangeArrowheads="1"/>
            </p:cNvSpPr>
            <p:nvPr/>
          </p:nvSpPr>
          <p:spPr bwMode="auto">
            <a:xfrm>
              <a:off x="2199" y="13"/>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dirty="0">
                  <a:latin typeface="Times New Roman" panose="02020603050405020304" pitchFamily="18" charset="0"/>
                  <a:sym typeface="+mn-ea"/>
                </a:rPr>
                <a:t>－</a:t>
              </a:r>
              <a:endParaRPr lang="zh-CN" altLang="zh-CN" sz="1350" dirty="0">
                <a:latin typeface="Times New Roman" panose="02020603050405020304" pitchFamily="18" charset="0"/>
              </a:endParaRPr>
            </a:p>
          </p:txBody>
        </p:sp>
        <p:sp>
          <p:nvSpPr>
            <p:cNvPr id="27" name="AutoShape 30"/>
            <p:cNvSpPr>
              <a:spLocks noChangeArrowheads="1"/>
            </p:cNvSpPr>
            <p:nvPr/>
          </p:nvSpPr>
          <p:spPr bwMode="auto">
            <a:xfrm>
              <a:off x="2333" y="12"/>
              <a:ext cx="453" cy="454"/>
            </a:xfrm>
            <a:prstGeom prst="wedgeRectCallout">
              <a:avLst>
                <a:gd name="adj1" fmla="val 440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a:latin typeface="Times New Roman" panose="02020603050405020304" pitchFamily="18" charset="0"/>
                  <a:sym typeface="+mn-ea"/>
                </a:rPr>
                <a:t>销售费用</a:t>
              </a:r>
              <a:endParaRPr lang="zh-CN" altLang="zh-CN" sz="1350" b="1">
                <a:latin typeface="Times New Roman" panose="02020603050405020304" pitchFamily="18" charset="0"/>
              </a:endParaRPr>
            </a:p>
          </p:txBody>
        </p:sp>
        <p:sp>
          <p:nvSpPr>
            <p:cNvPr id="28" name="AutoShape 31"/>
            <p:cNvSpPr>
              <a:spLocks noChangeArrowheads="1"/>
            </p:cNvSpPr>
            <p:nvPr/>
          </p:nvSpPr>
          <p:spPr bwMode="auto">
            <a:xfrm>
              <a:off x="2655" y="13"/>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a:latin typeface="Times New Roman" panose="02020603050405020304" pitchFamily="18" charset="0"/>
                  <a:sym typeface="+mn-ea"/>
                </a:rPr>
                <a:t>－</a:t>
              </a:r>
              <a:endParaRPr lang="zh-CN" altLang="zh-CN" sz="1350">
                <a:latin typeface="Times New Roman" panose="02020603050405020304" pitchFamily="18" charset="0"/>
              </a:endParaRPr>
            </a:p>
          </p:txBody>
        </p:sp>
        <p:sp>
          <p:nvSpPr>
            <p:cNvPr id="29" name="AutoShape 32"/>
            <p:cNvSpPr>
              <a:spLocks noChangeArrowheads="1"/>
            </p:cNvSpPr>
            <p:nvPr/>
          </p:nvSpPr>
          <p:spPr bwMode="auto">
            <a:xfrm>
              <a:off x="2786" y="12"/>
              <a:ext cx="408"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a:latin typeface="Times New Roman" panose="02020603050405020304" pitchFamily="18" charset="0"/>
                  <a:sym typeface="+mn-ea"/>
                </a:rPr>
                <a:t>管理费用</a:t>
              </a:r>
              <a:endParaRPr lang="zh-CN" altLang="zh-CN" sz="1350" b="1">
                <a:latin typeface="Times New Roman" panose="02020603050405020304" pitchFamily="18" charset="0"/>
              </a:endParaRPr>
            </a:p>
          </p:txBody>
        </p:sp>
        <p:sp>
          <p:nvSpPr>
            <p:cNvPr id="30" name="AutoShape 33"/>
            <p:cNvSpPr>
              <a:spLocks noChangeArrowheads="1"/>
            </p:cNvSpPr>
            <p:nvPr/>
          </p:nvSpPr>
          <p:spPr bwMode="auto">
            <a:xfrm>
              <a:off x="3087" y="13"/>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a:latin typeface="Times New Roman" panose="02020603050405020304" pitchFamily="18" charset="0"/>
                  <a:sym typeface="+mn-ea"/>
                </a:rPr>
                <a:t>－</a:t>
              </a:r>
              <a:endParaRPr lang="zh-CN" altLang="zh-CN" sz="1350">
                <a:latin typeface="Times New Roman" panose="02020603050405020304" pitchFamily="18" charset="0"/>
              </a:endParaRPr>
            </a:p>
          </p:txBody>
        </p:sp>
        <p:sp>
          <p:nvSpPr>
            <p:cNvPr id="31" name="AutoShape 34"/>
            <p:cNvSpPr>
              <a:spLocks noChangeArrowheads="1"/>
            </p:cNvSpPr>
            <p:nvPr/>
          </p:nvSpPr>
          <p:spPr bwMode="auto">
            <a:xfrm>
              <a:off x="3218" y="12"/>
              <a:ext cx="454" cy="454"/>
            </a:xfrm>
            <a:prstGeom prst="wedgeRectCallout">
              <a:avLst>
                <a:gd name="adj1" fmla="val 15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a:latin typeface="Times New Roman" panose="02020603050405020304" pitchFamily="18" charset="0"/>
                  <a:sym typeface="+mn-ea"/>
                </a:rPr>
                <a:t>财务费用</a:t>
              </a:r>
              <a:endParaRPr lang="zh-CN" altLang="zh-CN" sz="1350" b="1">
                <a:latin typeface="Times New Roman" panose="02020603050405020304" pitchFamily="18" charset="0"/>
              </a:endParaRPr>
            </a:p>
          </p:txBody>
        </p:sp>
        <p:sp>
          <p:nvSpPr>
            <p:cNvPr id="32" name="AutoShape 35"/>
            <p:cNvSpPr>
              <a:spLocks noChangeArrowheads="1"/>
            </p:cNvSpPr>
            <p:nvPr/>
          </p:nvSpPr>
          <p:spPr bwMode="auto">
            <a:xfrm>
              <a:off x="4192" y="92"/>
              <a:ext cx="226" cy="318"/>
            </a:xfrm>
            <a:prstGeom prst="wedgeRectCallout">
              <a:avLst>
                <a:gd name="adj1" fmla="val -4866"/>
                <a:gd name="adj2" fmla="val 2169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a:latin typeface="Times New Roman" panose="02020603050405020304" pitchFamily="18" charset="0"/>
                  <a:sym typeface="+mn-ea"/>
                </a:rPr>
                <a:t>+</a:t>
              </a:r>
              <a:endParaRPr lang="zh-CN" altLang="zh-CN" sz="1350">
                <a:latin typeface="Times New Roman" panose="02020603050405020304" pitchFamily="18" charset="0"/>
              </a:endParaRPr>
            </a:p>
          </p:txBody>
        </p:sp>
        <p:sp>
          <p:nvSpPr>
            <p:cNvPr id="33" name="AutoShape 36"/>
            <p:cNvSpPr>
              <a:spLocks noChangeArrowheads="1"/>
            </p:cNvSpPr>
            <p:nvPr/>
          </p:nvSpPr>
          <p:spPr bwMode="auto">
            <a:xfrm>
              <a:off x="5090" y="12"/>
              <a:ext cx="408"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dirty="0">
                  <a:latin typeface="Times New Roman" panose="02020603050405020304" pitchFamily="18" charset="0"/>
                  <a:sym typeface="+mn-ea"/>
                </a:rPr>
                <a:t>投资收益</a:t>
              </a:r>
              <a:endParaRPr lang="zh-CN" altLang="zh-CN" sz="1350" b="1" dirty="0">
                <a:latin typeface="Times New Roman" panose="02020603050405020304" pitchFamily="18" charset="0"/>
              </a:endParaRPr>
            </a:p>
          </p:txBody>
        </p:sp>
        <p:sp>
          <p:nvSpPr>
            <p:cNvPr id="34" name="AutoShape 37"/>
            <p:cNvSpPr>
              <a:spLocks noChangeArrowheads="1"/>
            </p:cNvSpPr>
            <p:nvPr/>
          </p:nvSpPr>
          <p:spPr bwMode="auto">
            <a:xfrm>
              <a:off x="4317" y="12"/>
              <a:ext cx="725" cy="454"/>
            </a:xfrm>
            <a:prstGeom prst="wedgeRectCallout">
              <a:avLst>
                <a:gd name="adj1" fmla="val 8759"/>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a:latin typeface="Times New Roman" panose="02020603050405020304" pitchFamily="18" charset="0"/>
                  <a:sym typeface="+mn-ea"/>
                </a:rPr>
                <a:t>公允价值变动收益</a:t>
              </a:r>
              <a:endParaRPr lang="zh-CN" altLang="zh-CN" sz="1350" b="1">
                <a:latin typeface="Times New Roman" panose="02020603050405020304" pitchFamily="18" charset="0"/>
              </a:endParaRPr>
            </a:p>
          </p:txBody>
        </p:sp>
        <p:sp>
          <p:nvSpPr>
            <p:cNvPr id="35" name="AutoShape 38"/>
            <p:cNvSpPr>
              <a:spLocks noChangeArrowheads="1"/>
            </p:cNvSpPr>
            <p:nvPr/>
          </p:nvSpPr>
          <p:spPr bwMode="auto">
            <a:xfrm>
              <a:off x="4946" y="96"/>
              <a:ext cx="226" cy="318"/>
            </a:xfrm>
            <a:prstGeom prst="wedgeRectCallout">
              <a:avLst>
                <a:gd name="adj1" fmla="val -4866"/>
                <a:gd name="adj2" fmla="val 2169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a:latin typeface="Times New Roman" panose="02020603050405020304" pitchFamily="18" charset="0"/>
                  <a:sym typeface="+mn-ea"/>
                </a:rPr>
                <a:t>+</a:t>
              </a:r>
              <a:endParaRPr lang="zh-CN" altLang="zh-CN" sz="1350">
                <a:latin typeface="Times New Roman" panose="02020603050405020304" pitchFamily="18" charset="0"/>
              </a:endParaRPr>
            </a:p>
          </p:txBody>
        </p:sp>
        <p:sp>
          <p:nvSpPr>
            <p:cNvPr id="36" name="AutoShape 39"/>
            <p:cNvSpPr>
              <a:spLocks noChangeArrowheads="1"/>
            </p:cNvSpPr>
            <p:nvPr/>
          </p:nvSpPr>
          <p:spPr bwMode="auto">
            <a:xfrm>
              <a:off x="3554" y="26"/>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1350">
                  <a:latin typeface="Times New Roman" panose="02020603050405020304" pitchFamily="18" charset="0"/>
                  <a:sym typeface="+mn-ea"/>
                </a:rPr>
                <a:t>－</a:t>
              </a:r>
              <a:endParaRPr lang="zh-CN" altLang="zh-CN" sz="1350">
                <a:latin typeface="Times New Roman" panose="02020603050405020304" pitchFamily="18" charset="0"/>
              </a:endParaRPr>
            </a:p>
          </p:txBody>
        </p:sp>
        <p:sp>
          <p:nvSpPr>
            <p:cNvPr id="37" name="AutoShape 40"/>
            <p:cNvSpPr>
              <a:spLocks noChangeArrowheads="1"/>
            </p:cNvSpPr>
            <p:nvPr/>
          </p:nvSpPr>
          <p:spPr bwMode="auto">
            <a:xfrm>
              <a:off x="3650" y="12"/>
              <a:ext cx="624" cy="454"/>
            </a:xfrm>
            <a:prstGeom prst="wedgeRectCallout">
              <a:avLst>
                <a:gd name="adj1" fmla="val -639"/>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350" b="1">
                  <a:latin typeface="Times New Roman" panose="02020603050405020304" pitchFamily="18" charset="0"/>
                  <a:sym typeface="+mn-ea"/>
                </a:rPr>
                <a:t>资产减值损失</a:t>
              </a:r>
              <a:endParaRPr lang="zh-CN" altLang="zh-CN" sz="1350" b="1">
                <a:latin typeface="Times New Roman" panose="02020603050405020304" pitchFamily="18" charset="0"/>
              </a:endParaRPr>
            </a:p>
          </p:txBody>
        </p:sp>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886700" cy="501015"/>
          </a:xfrm>
        </p:spPr>
        <p:txBody>
          <a:bodyPr>
            <a:normAutofit/>
          </a:bodyPr>
          <a:lstStyle/>
          <a:p>
            <a:r>
              <a:rPr lang="zh-CN" altLang="en-US" dirty="0"/>
              <a:t> 利润</a:t>
            </a:r>
            <a:endParaRPr lang="zh-CN" altLang="en-US" dirty="0"/>
          </a:p>
        </p:txBody>
      </p:sp>
      <p:grpSp>
        <p:nvGrpSpPr>
          <p:cNvPr id="18" name="Group 21"/>
          <p:cNvGrpSpPr/>
          <p:nvPr/>
        </p:nvGrpSpPr>
        <p:grpSpPr bwMode="auto">
          <a:xfrm>
            <a:off x="737870" y="1505585"/>
            <a:ext cx="7658100" cy="571500"/>
            <a:chOff x="0" y="0"/>
            <a:chExt cx="5498" cy="480"/>
          </a:xfrm>
        </p:grpSpPr>
        <p:sp>
          <p:nvSpPr>
            <p:cNvPr id="19" name="AutoShape 22"/>
            <p:cNvSpPr>
              <a:spLocks noChangeArrowheads="1"/>
            </p:cNvSpPr>
            <p:nvPr/>
          </p:nvSpPr>
          <p:spPr bwMode="auto">
            <a:xfrm>
              <a:off x="0" y="0"/>
              <a:ext cx="499" cy="454"/>
            </a:xfrm>
            <a:prstGeom prst="wedgeRectCallout">
              <a:avLst>
                <a:gd name="adj1" fmla="val 9519"/>
                <a:gd name="adj2" fmla="val 40310"/>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dirty="0">
                  <a:solidFill>
                    <a:srgbClr val="990033"/>
                  </a:solidFill>
                  <a:latin typeface="Times New Roman" panose="02020603050405020304" pitchFamily="18" charset="0"/>
                  <a:sym typeface="+mn-ea"/>
                </a:rPr>
                <a:t>营 业利 润</a:t>
              </a:r>
              <a:endParaRPr lang="zh-CN" altLang="zh-CN" sz="2000" b="1" dirty="0">
                <a:solidFill>
                  <a:srgbClr val="990033"/>
                </a:solidFill>
                <a:latin typeface="Times New Roman" panose="02020603050405020304" pitchFamily="18" charset="0"/>
              </a:endParaRPr>
            </a:p>
          </p:txBody>
        </p:sp>
        <p:sp>
          <p:nvSpPr>
            <p:cNvPr id="20" name="AutoShape 23"/>
            <p:cNvSpPr>
              <a:spLocks noChangeArrowheads="1"/>
            </p:cNvSpPr>
            <p:nvPr/>
          </p:nvSpPr>
          <p:spPr bwMode="auto">
            <a:xfrm>
              <a:off x="386" y="0"/>
              <a:ext cx="227"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zh-CN" sz="2000" b="1" dirty="0">
                  <a:solidFill>
                    <a:srgbClr val="000000"/>
                  </a:solidFill>
                  <a:latin typeface="Times New Roman" panose="02020603050405020304" pitchFamily="18" charset="0"/>
                  <a:cs typeface="Times New Roman" panose="02020603050405020304" pitchFamily="18" charset="0"/>
                  <a:sym typeface="+mn-ea"/>
                </a:rPr>
                <a:t>＝</a:t>
              </a:r>
              <a:endParaRPr lang="en-US" altLang="zh-CN" sz="2000" b="1" dirty="0">
                <a:solidFill>
                  <a:srgbClr val="000000"/>
                </a:solidFill>
                <a:latin typeface="Times New Roman" panose="02020603050405020304" pitchFamily="18" charset="0"/>
                <a:cs typeface="Times New Roman" panose="02020603050405020304" pitchFamily="18" charset="0"/>
              </a:endParaRPr>
            </a:p>
          </p:txBody>
        </p:sp>
        <p:sp>
          <p:nvSpPr>
            <p:cNvPr id="21" name="AutoShape 24"/>
            <p:cNvSpPr>
              <a:spLocks noChangeArrowheads="1"/>
            </p:cNvSpPr>
            <p:nvPr/>
          </p:nvSpPr>
          <p:spPr bwMode="auto">
            <a:xfrm>
              <a:off x="589" y="13"/>
              <a:ext cx="408"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dirty="0">
                  <a:latin typeface="Times New Roman" panose="02020603050405020304" pitchFamily="18" charset="0"/>
                  <a:sym typeface="+mn-ea"/>
                </a:rPr>
                <a:t>营业收入</a:t>
              </a:r>
              <a:endParaRPr lang="zh-CN" altLang="zh-CN" sz="2000" b="1" dirty="0">
                <a:latin typeface="Times New Roman" panose="02020603050405020304" pitchFamily="18" charset="0"/>
              </a:endParaRPr>
            </a:p>
          </p:txBody>
        </p:sp>
        <p:sp>
          <p:nvSpPr>
            <p:cNvPr id="22" name="AutoShape 25"/>
            <p:cNvSpPr>
              <a:spLocks noChangeArrowheads="1"/>
            </p:cNvSpPr>
            <p:nvPr/>
          </p:nvSpPr>
          <p:spPr bwMode="auto">
            <a:xfrm>
              <a:off x="914" y="0"/>
              <a:ext cx="227"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000" dirty="0">
                  <a:latin typeface="Times New Roman" panose="02020603050405020304" pitchFamily="18" charset="0"/>
                  <a:sym typeface="+mn-ea"/>
                </a:rPr>
                <a:t>－</a:t>
              </a:r>
              <a:endParaRPr lang="zh-CN" altLang="zh-CN" sz="2000" dirty="0">
                <a:latin typeface="Times New Roman" panose="02020603050405020304" pitchFamily="18" charset="0"/>
              </a:endParaRPr>
            </a:p>
          </p:txBody>
        </p:sp>
        <p:sp>
          <p:nvSpPr>
            <p:cNvPr id="23" name="AutoShape 26"/>
            <p:cNvSpPr>
              <a:spLocks noChangeArrowheads="1"/>
            </p:cNvSpPr>
            <p:nvPr/>
          </p:nvSpPr>
          <p:spPr bwMode="auto">
            <a:xfrm>
              <a:off x="1407" y="0"/>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000" dirty="0">
                  <a:latin typeface="Times New Roman" panose="02020603050405020304" pitchFamily="18" charset="0"/>
                  <a:sym typeface="+mn-ea"/>
                </a:rPr>
                <a:t>－</a:t>
              </a:r>
              <a:endParaRPr lang="zh-CN" altLang="zh-CN" sz="2000" dirty="0">
                <a:latin typeface="Times New Roman" panose="02020603050405020304" pitchFamily="18" charset="0"/>
              </a:endParaRPr>
            </a:p>
          </p:txBody>
        </p:sp>
        <p:sp>
          <p:nvSpPr>
            <p:cNvPr id="24" name="AutoShape 27"/>
            <p:cNvSpPr>
              <a:spLocks noChangeArrowheads="1"/>
            </p:cNvSpPr>
            <p:nvPr/>
          </p:nvSpPr>
          <p:spPr bwMode="auto">
            <a:xfrm>
              <a:off x="1040" y="13"/>
              <a:ext cx="498" cy="454"/>
            </a:xfrm>
            <a:prstGeom prst="wedgeRectCallout">
              <a:avLst>
                <a:gd name="adj1" fmla="val 355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dirty="0">
                  <a:latin typeface="Times New Roman" panose="02020603050405020304" pitchFamily="18" charset="0"/>
                  <a:sym typeface="+mn-ea"/>
                </a:rPr>
                <a:t>营业成本</a:t>
              </a:r>
              <a:endParaRPr lang="zh-CN" altLang="zh-CN" sz="2000" b="1" dirty="0">
                <a:latin typeface="Times New Roman" panose="02020603050405020304" pitchFamily="18" charset="0"/>
              </a:endParaRPr>
            </a:p>
          </p:txBody>
        </p:sp>
        <p:sp>
          <p:nvSpPr>
            <p:cNvPr id="25" name="AutoShape 28"/>
            <p:cNvSpPr>
              <a:spLocks noChangeArrowheads="1"/>
            </p:cNvSpPr>
            <p:nvPr/>
          </p:nvSpPr>
          <p:spPr bwMode="auto">
            <a:xfrm>
              <a:off x="1581" y="12"/>
              <a:ext cx="725" cy="454"/>
            </a:xfrm>
            <a:prstGeom prst="wedgeRectCallout">
              <a:avLst>
                <a:gd name="adj1" fmla="val 8759"/>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a:latin typeface="Times New Roman" panose="02020603050405020304" pitchFamily="18" charset="0"/>
                  <a:sym typeface="+mn-ea"/>
                </a:rPr>
                <a:t>营业税金及附加</a:t>
              </a:r>
              <a:endParaRPr lang="zh-CN" altLang="zh-CN" sz="2000" b="1">
                <a:latin typeface="Times New Roman" panose="02020603050405020304" pitchFamily="18" charset="0"/>
              </a:endParaRPr>
            </a:p>
          </p:txBody>
        </p:sp>
        <p:sp>
          <p:nvSpPr>
            <p:cNvPr id="26" name="AutoShape 29"/>
            <p:cNvSpPr>
              <a:spLocks noChangeArrowheads="1"/>
            </p:cNvSpPr>
            <p:nvPr/>
          </p:nvSpPr>
          <p:spPr bwMode="auto">
            <a:xfrm>
              <a:off x="2199" y="13"/>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000" dirty="0">
                  <a:latin typeface="Times New Roman" panose="02020603050405020304" pitchFamily="18" charset="0"/>
                  <a:sym typeface="+mn-ea"/>
                </a:rPr>
                <a:t>－</a:t>
              </a:r>
              <a:endParaRPr lang="zh-CN" altLang="zh-CN" sz="2000" dirty="0">
                <a:latin typeface="Times New Roman" panose="02020603050405020304" pitchFamily="18" charset="0"/>
              </a:endParaRPr>
            </a:p>
          </p:txBody>
        </p:sp>
        <p:sp>
          <p:nvSpPr>
            <p:cNvPr id="27" name="AutoShape 30"/>
            <p:cNvSpPr>
              <a:spLocks noChangeArrowheads="1"/>
            </p:cNvSpPr>
            <p:nvPr/>
          </p:nvSpPr>
          <p:spPr bwMode="auto">
            <a:xfrm>
              <a:off x="2333" y="12"/>
              <a:ext cx="453" cy="454"/>
            </a:xfrm>
            <a:prstGeom prst="wedgeRectCallout">
              <a:avLst>
                <a:gd name="adj1" fmla="val 440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a:latin typeface="Times New Roman" panose="02020603050405020304" pitchFamily="18" charset="0"/>
                  <a:sym typeface="+mn-ea"/>
                </a:rPr>
                <a:t>销售费用</a:t>
              </a:r>
              <a:endParaRPr lang="zh-CN" altLang="zh-CN" sz="2000" b="1">
                <a:latin typeface="Times New Roman" panose="02020603050405020304" pitchFamily="18" charset="0"/>
              </a:endParaRPr>
            </a:p>
          </p:txBody>
        </p:sp>
        <p:sp>
          <p:nvSpPr>
            <p:cNvPr id="28" name="AutoShape 31"/>
            <p:cNvSpPr>
              <a:spLocks noChangeArrowheads="1"/>
            </p:cNvSpPr>
            <p:nvPr/>
          </p:nvSpPr>
          <p:spPr bwMode="auto">
            <a:xfrm>
              <a:off x="2655" y="13"/>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000">
                  <a:latin typeface="Times New Roman" panose="02020603050405020304" pitchFamily="18" charset="0"/>
                  <a:sym typeface="+mn-ea"/>
                </a:rPr>
                <a:t>－</a:t>
              </a:r>
              <a:endParaRPr lang="zh-CN" altLang="zh-CN" sz="2000">
                <a:latin typeface="Times New Roman" panose="02020603050405020304" pitchFamily="18" charset="0"/>
              </a:endParaRPr>
            </a:p>
          </p:txBody>
        </p:sp>
        <p:sp>
          <p:nvSpPr>
            <p:cNvPr id="29" name="AutoShape 32"/>
            <p:cNvSpPr>
              <a:spLocks noChangeArrowheads="1"/>
            </p:cNvSpPr>
            <p:nvPr/>
          </p:nvSpPr>
          <p:spPr bwMode="auto">
            <a:xfrm>
              <a:off x="2786" y="12"/>
              <a:ext cx="408"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a:latin typeface="Times New Roman" panose="02020603050405020304" pitchFamily="18" charset="0"/>
                  <a:sym typeface="+mn-ea"/>
                </a:rPr>
                <a:t>管理费用</a:t>
              </a:r>
              <a:endParaRPr lang="zh-CN" altLang="zh-CN" sz="2000" b="1">
                <a:latin typeface="Times New Roman" panose="02020603050405020304" pitchFamily="18" charset="0"/>
              </a:endParaRPr>
            </a:p>
          </p:txBody>
        </p:sp>
        <p:sp>
          <p:nvSpPr>
            <p:cNvPr id="30" name="AutoShape 33"/>
            <p:cNvSpPr>
              <a:spLocks noChangeArrowheads="1"/>
            </p:cNvSpPr>
            <p:nvPr/>
          </p:nvSpPr>
          <p:spPr bwMode="auto">
            <a:xfrm>
              <a:off x="3087" y="13"/>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000">
                  <a:latin typeface="Times New Roman" panose="02020603050405020304" pitchFamily="18" charset="0"/>
                  <a:sym typeface="+mn-ea"/>
                </a:rPr>
                <a:t>－</a:t>
              </a:r>
              <a:endParaRPr lang="zh-CN" altLang="zh-CN" sz="2000">
                <a:latin typeface="Times New Roman" panose="02020603050405020304" pitchFamily="18" charset="0"/>
              </a:endParaRPr>
            </a:p>
          </p:txBody>
        </p:sp>
        <p:sp>
          <p:nvSpPr>
            <p:cNvPr id="31" name="AutoShape 34"/>
            <p:cNvSpPr>
              <a:spLocks noChangeArrowheads="1"/>
            </p:cNvSpPr>
            <p:nvPr/>
          </p:nvSpPr>
          <p:spPr bwMode="auto">
            <a:xfrm>
              <a:off x="3218" y="12"/>
              <a:ext cx="454" cy="454"/>
            </a:xfrm>
            <a:prstGeom prst="wedgeRectCallout">
              <a:avLst>
                <a:gd name="adj1" fmla="val 15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a:latin typeface="Times New Roman" panose="02020603050405020304" pitchFamily="18" charset="0"/>
                  <a:sym typeface="+mn-ea"/>
                </a:rPr>
                <a:t>财务费用</a:t>
              </a:r>
              <a:endParaRPr lang="zh-CN" altLang="zh-CN" sz="2000" b="1">
                <a:latin typeface="Times New Roman" panose="02020603050405020304" pitchFamily="18" charset="0"/>
              </a:endParaRPr>
            </a:p>
          </p:txBody>
        </p:sp>
        <p:sp>
          <p:nvSpPr>
            <p:cNvPr id="32" name="AutoShape 35"/>
            <p:cNvSpPr>
              <a:spLocks noChangeArrowheads="1"/>
            </p:cNvSpPr>
            <p:nvPr/>
          </p:nvSpPr>
          <p:spPr bwMode="auto">
            <a:xfrm>
              <a:off x="4192" y="92"/>
              <a:ext cx="226" cy="318"/>
            </a:xfrm>
            <a:prstGeom prst="wedgeRectCallout">
              <a:avLst>
                <a:gd name="adj1" fmla="val -4866"/>
                <a:gd name="adj2" fmla="val 2169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a:latin typeface="Times New Roman" panose="02020603050405020304" pitchFamily="18" charset="0"/>
                  <a:sym typeface="+mn-ea"/>
                </a:rPr>
                <a:t>+</a:t>
              </a:r>
              <a:endParaRPr lang="zh-CN" altLang="zh-CN" sz="2000">
                <a:latin typeface="Times New Roman" panose="02020603050405020304" pitchFamily="18" charset="0"/>
              </a:endParaRPr>
            </a:p>
          </p:txBody>
        </p:sp>
        <p:sp>
          <p:nvSpPr>
            <p:cNvPr id="33" name="AutoShape 36"/>
            <p:cNvSpPr>
              <a:spLocks noChangeArrowheads="1"/>
            </p:cNvSpPr>
            <p:nvPr/>
          </p:nvSpPr>
          <p:spPr bwMode="auto">
            <a:xfrm>
              <a:off x="5090" y="12"/>
              <a:ext cx="408"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dirty="0">
                  <a:latin typeface="Times New Roman" panose="02020603050405020304" pitchFamily="18" charset="0"/>
                  <a:sym typeface="+mn-ea"/>
                </a:rPr>
                <a:t>投资收益</a:t>
              </a:r>
              <a:endParaRPr lang="zh-CN" altLang="zh-CN" sz="2000" b="1" dirty="0">
                <a:latin typeface="Times New Roman" panose="02020603050405020304" pitchFamily="18" charset="0"/>
              </a:endParaRPr>
            </a:p>
          </p:txBody>
        </p:sp>
        <p:sp>
          <p:nvSpPr>
            <p:cNvPr id="34" name="AutoShape 37"/>
            <p:cNvSpPr>
              <a:spLocks noChangeArrowheads="1"/>
            </p:cNvSpPr>
            <p:nvPr/>
          </p:nvSpPr>
          <p:spPr bwMode="auto">
            <a:xfrm>
              <a:off x="4317" y="12"/>
              <a:ext cx="725" cy="454"/>
            </a:xfrm>
            <a:prstGeom prst="wedgeRectCallout">
              <a:avLst>
                <a:gd name="adj1" fmla="val 8759"/>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a:latin typeface="Times New Roman" panose="02020603050405020304" pitchFamily="18" charset="0"/>
                  <a:sym typeface="+mn-ea"/>
                </a:rPr>
                <a:t>公允价值变动收益</a:t>
              </a:r>
              <a:endParaRPr lang="zh-CN" altLang="zh-CN" sz="2000" b="1">
                <a:latin typeface="Times New Roman" panose="02020603050405020304" pitchFamily="18" charset="0"/>
              </a:endParaRPr>
            </a:p>
          </p:txBody>
        </p:sp>
        <p:sp>
          <p:nvSpPr>
            <p:cNvPr id="35" name="AutoShape 38"/>
            <p:cNvSpPr>
              <a:spLocks noChangeArrowheads="1"/>
            </p:cNvSpPr>
            <p:nvPr/>
          </p:nvSpPr>
          <p:spPr bwMode="auto">
            <a:xfrm>
              <a:off x="4946" y="96"/>
              <a:ext cx="226" cy="318"/>
            </a:xfrm>
            <a:prstGeom prst="wedgeRectCallout">
              <a:avLst>
                <a:gd name="adj1" fmla="val -4866"/>
                <a:gd name="adj2" fmla="val 2169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a:latin typeface="Times New Roman" panose="02020603050405020304" pitchFamily="18" charset="0"/>
                  <a:sym typeface="+mn-ea"/>
                </a:rPr>
                <a:t>+</a:t>
              </a:r>
              <a:endParaRPr lang="zh-CN" altLang="zh-CN" sz="2000">
                <a:latin typeface="Times New Roman" panose="02020603050405020304" pitchFamily="18" charset="0"/>
              </a:endParaRPr>
            </a:p>
          </p:txBody>
        </p:sp>
        <p:sp>
          <p:nvSpPr>
            <p:cNvPr id="36" name="AutoShape 39"/>
            <p:cNvSpPr>
              <a:spLocks noChangeArrowheads="1"/>
            </p:cNvSpPr>
            <p:nvPr/>
          </p:nvSpPr>
          <p:spPr bwMode="auto">
            <a:xfrm>
              <a:off x="3554" y="26"/>
              <a:ext cx="227"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000">
                  <a:latin typeface="Times New Roman" panose="02020603050405020304" pitchFamily="18" charset="0"/>
                  <a:sym typeface="+mn-ea"/>
                </a:rPr>
                <a:t>－</a:t>
              </a:r>
              <a:endParaRPr lang="zh-CN" altLang="zh-CN" sz="2000">
                <a:latin typeface="Times New Roman" panose="02020603050405020304" pitchFamily="18" charset="0"/>
              </a:endParaRPr>
            </a:p>
          </p:txBody>
        </p:sp>
        <p:sp>
          <p:nvSpPr>
            <p:cNvPr id="37" name="AutoShape 40"/>
            <p:cNvSpPr>
              <a:spLocks noChangeArrowheads="1"/>
            </p:cNvSpPr>
            <p:nvPr/>
          </p:nvSpPr>
          <p:spPr bwMode="auto">
            <a:xfrm>
              <a:off x="3650" y="12"/>
              <a:ext cx="624" cy="454"/>
            </a:xfrm>
            <a:prstGeom prst="wedgeRectCallout">
              <a:avLst>
                <a:gd name="adj1" fmla="val -639"/>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a:latin typeface="Times New Roman" panose="02020603050405020304" pitchFamily="18" charset="0"/>
                  <a:sym typeface="+mn-ea"/>
                </a:rPr>
                <a:t>资产减值损失</a:t>
              </a:r>
              <a:endParaRPr lang="zh-CN" altLang="zh-CN" sz="2000" b="1">
                <a:latin typeface="Times New Roman" panose="02020603050405020304" pitchFamily="18" charset="0"/>
              </a:endParaRPr>
            </a:p>
          </p:txBody>
        </p:sp>
      </p:gr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886700" cy="501015"/>
          </a:xfrm>
        </p:spPr>
        <p:txBody>
          <a:bodyPr>
            <a:normAutofit/>
          </a:bodyPr>
          <a:lstStyle/>
          <a:p>
            <a:r>
              <a:rPr lang="zh-CN" altLang="en-US" dirty="0"/>
              <a:t> 利润</a:t>
            </a:r>
            <a:endParaRPr lang="zh-CN" altLang="en-US" dirty="0"/>
          </a:p>
        </p:txBody>
      </p:sp>
      <p:grpSp>
        <p:nvGrpSpPr>
          <p:cNvPr id="4" name="Group 7"/>
          <p:cNvGrpSpPr/>
          <p:nvPr/>
        </p:nvGrpSpPr>
        <p:grpSpPr bwMode="auto">
          <a:xfrm>
            <a:off x="1293495" y="1503045"/>
            <a:ext cx="5701665" cy="571500"/>
            <a:chOff x="0" y="0"/>
            <a:chExt cx="3024" cy="480"/>
          </a:xfrm>
        </p:grpSpPr>
        <p:sp>
          <p:nvSpPr>
            <p:cNvPr id="5" name="AutoShape 8"/>
            <p:cNvSpPr>
              <a:spLocks noChangeArrowheads="1"/>
            </p:cNvSpPr>
            <p:nvPr/>
          </p:nvSpPr>
          <p:spPr bwMode="auto">
            <a:xfrm>
              <a:off x="0" y="26"/>
              <a:ext cx="1056" cy="454"/>
            </a:xfrm>
            <a:prstGeom prst="wedgeRectCallout">
              <a:avLst>
                <a:gd name="adj1" fmla="val -20741"/>
                <a:gd name="adj2" fmla="val 27093"/>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a:solidFill>
                    <a:srgbClr val="990033"/>
                  </a:solidFill>
                  <a:latin typeface="Times New Roman" panose="02020603050405020304" pitchFamily="18" charset="0"/>
                  <a:sym typeface="+mn-ea"/>
                </a:rPr>
                <a:t>利 润</a:t>
              </a:r>
              <a:endParaRPr lang="zh-CN" altLang="zh-CN" sz="2000" b="1">
                <a:solidFill>
                  <a:srgbClr val="990033"/>
                </a:solidFill>
                <a:latin typeface="Times New Roman" panose="02020603050405020304" pitchFamily="18" charset="0"/>
              </a:endParaRPr>
            </a:p>
            <a:p>
              <a:pPr algn="ctr"/>
              <a:r>
                <a:rPr lang="zh-CN" altLang="zh-CN" sz="2000" b="1">
                  <a:solidFill>
                    <a:srgbClr val="990033"/>
                  </a:solidFill>
                  <a:latin typeface="Times New Roman" panose="02020603050405020304" pitchFamily="18" charset="0"/>
                  <a:sym typeface="+mn-ea"/>
                </a:rPr>
                <a:t>总 额</a:t>
              </a:r>
              <a:endParaRPr lang="zh-CN" altLang="zh-CN" sz="2000" b="1">
                <a:solidFill>
                  <a:srgbClr val="990033"/>
                </a:solidFill>
                <a:latin typeface="Times New Roman" panose="02020603050405020304" pitchFamily="18" charset="0"/>
              </a:endParaRPr>
            </a:p>
          </p:txBody>
        </p:sp>
        <p:sp>
          <p:nvSpPr>
            <p:cNvPr id="6" name="AutoShape 9"/>
            <p:cNvSpPr>
              <a:spLocks noChangeArrowheads="1"/>
            </p:cNvSpPr>
            <p:nvPr/>
          </p:nvSpPr>
          <p:spPr bwMode="auto">
            <a:xfrm>
              <a:off x="720" y="0"/>
              <a:ext cx="282"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zh-CN" sz="2000" b="1" dirty="0">
                  <a:solidFill>
                    <a:srgbClr val="000000"/>
                  </a:solidFill>
                  <a:latin typeface="Times New Roman" panose="02020603050405020304" pitchFamily="18" charset="0"/>
                  <a:cs typeface="Times New Roman" panose="02020603050405020304" pitchFamily="18" charset="0"/>
                  <a:sym typeface="+mn-ea"/>
                </a:rPr>
                <a:t>＝</a:t>
              </a:r>
              <a:endParaRPr lang="en-US" altLang="zh-CN" sz="2000" b="1" dirty="0">
                <a:solidFill>
                  <a:srgbClr val="000000"/>
                </a:solidFill>
                <a:latin typeface="Times New Roman" panose="02020603050405020304" pitchFamily="18" charset="0"/>
                <a:cs typeface="Times New Roman" panose="02020603050405020304" pitchFamily="18" charset="0"/>
              </a:endParaRPr>
            </a:p>
          </p:txBody>
        </p:sp>
        <p:sp>
          <p:nvSpPr>
            <p:cNvPr id="7" name="AutoShape 10"/>
            <p:cNvSpPr>
              <a:spLocks noChangeArrowheads="1"/>
            </p:cNvSpPr>
            <p:nvPr/>
          </p:nvSpPr>
          <p:spPr bwMode="auto">
            <a:xfrm>
              <a:off x="912" y="13"/>
              <a:ext cx="507"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dirty="0">
                  <a:latin typeface="Times New Roman" panose="02020603050405020304" pitchFamily="18" charset="0"/>
                  <a:sym typeface="+mn-ea"/>
                </a:rPr>
                <a:t>营 业利 润</a:t>
              </a:r>
              <a:endParaRPr lang="zh-CN" altLang="zh-CN" sz="2000" b="1" dirty="0">
                <a:latin typeface="Times New Roman" panose="02020603050405020304" pitchFamily="18" charset="0"/>
              </a:endParaRPr>
            </a:p>
          </p:txBody>
        </p:sp>
        <p:sp>
          <p:nvSpPr>
            <p:cNvPr id="8" name="AutoShape 11"/>
            <p:cNvSpPr>
              <a:spLocks noChangeArrowheads="1"/>
            </p:cNvSpPr>
            <p:nvPr/>
          </p:nvSpPr>
          <p:spPr bwMode="auto">
            <a:xfrm>
              <a:off x="1344" y="0"/>
              <a:ext cx="281"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000">
                  <a:latin typeface="Times New Roman" panose="02020603050405020304" pitchFamily="18" charset="0"/>
                  <a:sym typeface="+mn-ea"/>
                </a:rPr>
                <a:t>+</a:t>
              </a:r>
              <a:endParaRPr lang="zh-CN" altLang="zh-CN" sz="2000">
                <a:latin typeface="Times New Roman" panose="02020603050405020304" pitchFamily="18" charset="0"/>
              </a:endParaRPr>
            </a:p>
          </p:txBody>
        </p:sp>
        <p:sp>
          <p:nvSpPr>
            <p:cNvPr id="9" name="AutoShape 12"/>
            <p:cNvSpPr>
              <a:spLocks noChangeArrowheads="1"/>
            </p:cNvSpPr>
            <p:nvPr/>
          </p:nvSpPr>
          <p:spPr bwMode="auto">
            <a:xfrm>
              <a:off x="2064" y="0"/>
              <a:ext cx="281" cy="454"/>
            </a:xfrm>
            <a:prstGeom prst="wedgeRectCallout">
              <a:avLst>
                <a:gd name="adj1" fmla="val 46477"/>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000">
                  <a:latin typeface="Times New Roman" panose="02020603050405020304" pitchFamily="18" charset="0"/>
                  <a:sym typeface="+mn-ea"/>
                </a:rPr>
                <a:t>－</a:t>
              </a:r>
              <a:endParaRPr lang="zh-CN" altLang="zh-CN" sz="2000">
                <a:latin typeface="Times New Roman" panose="02020603050405020304" pitchFamily="18" charset="0"/>
              </a:endParaRPr>
            </a:p>
          </p:txBody>
        </p:sp>
        <p:sp>
          <p:nvSpPr>
            <p:cNvPr id="10" name="AutoShape 13"/>
            <p:cNvSpPr>
              <a:spLocks noChangeArrowheads="1"/>
            </p:cNvSpPr>
            <p:nvPr/>
          </p:nvSpPr>
          <p:spPr bwMode="auto">
            <a:xfrm>
              <a:off x="1542" y="13"/>
              <a:ext cx="618" cy="454"/>
            </a:xfrm>
            <a:prstGeom prst="wedgeRectCallout">
              <a:avLst>
                <a:gd name="adj1" fmla="val 355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dirty="0">
                  <a:latin typeface="Times New Roman" panose="02020603050405020304" pitchFamily="18" charset="0"/>
                  <a:sym typeface="+mn-ea"/>
                </a:rPr>
                <a:t>营业外</a:t>
              </a:r>
              <a:endParaRPr lang="zh-CN" altLang="zh-CN" sz="2000" b="1" dirty="0">
                <a:latin typeface="Times New Roman" panose="02020603050405020304" pitchFamily="18" charset="0"/>
              </a:endParaRPr>
            </a:p>
            <a:p>
              <a:pPr algn="ctr"/>
              <a:r>
                <a:rPr lang="zh-CN" altLang="zh-CN" sz="2000" b="1" dirty="0">
                  <a:latin typeface="Times New Roman" panose="02020603050405020304" pitchFamily="18" charset="0"/>
                  <a:sym typeface="+mn-ea"/>
                </a:rPr>
                <a:t>收  入</a:t>
              </a:r>
              <a:endParaRPr lang="zh-CN" altLang="zh-CN" sz="2000" b="1" dirty="0">
                <a:latin typeface="Times New Roman" panose="02020603050405020304" pitchFamily="18" charset="0"/>
              </a:endParaRPr>
            </a:p>
          </p:txBody>
        </p:sp>
        <p:sp>
          <p:nvSpPr>
            <p:cNvPr id="11" name="AutoShape 14"/>
            <p:cNvSpPr>
              <a:spLocks noChangeArrowheads="1"/>
            </p:cNvSpPr>
            <p:nvPr/>
          </p:nvSpPr>
          <p:spPr bwMode="auto">
            <a:xfrm>
              <a:off x="2124" y="26"/>
              <a:ext cx="900" cy="454"/>
            </a:xfrm>
            <a:prstGeom prst="wedgeRectCallout">
              <a:avLst>
                <a:gd name="adj1" fmla="val 8759"/>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000" b="1" dirty="0">
                  <a:latin typeface="Times New Roman" panose="02020603050405020304" pitchFamily="18" charset="0"/>
                  <a:sym typeface="+mn-ea"/>
                </a:rPr>
                <a:t>营业外</a:t>
              </a:r>
              <a:endParaRPr lang="zh-CN" altLang="zh-CN" sz="2000" b="1" dirty="0">
                <a:latin typeface="Times New Roman" panose="02020603050405020304" pitchFamily="18" charset="0"/>
              </a:endParaRPr>
            </a:p>
            <a:p>
              <a:pPr algn="ctr"/>
              <a:r>
                <a:rPr lang="zh-CN" altLang="zh-CN" sz="2000" b="1" dirty="0">
                  <a:latin typeface="Times New Roman" panose="02020603050405020304" pitchFamily="18" charset="0"/>
                  <a:sym typeface="+mn-ea"/>
                </a:rPr>
                <a:t>支   出</a:t>
              </a:r>
              <a:endParaRPr lang="zh-CN" altLang="zh-CN" sz="2000" b="1" dirty="0">
                <a:latin typeface="Times New Roman" panose="02020603050405020304" pitchFamily="18" charset="0"/>
              </a:endParaRPr>
            </a:p>
          </p:txBody>
        </p:sp>
      </p:gr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886700" cy="501015"/>
          </a:xfrm>
        </p:spPr>
        <p:txBody>
          <a:bodyPr>
            <a:normAutofit/>
          </a:bodyPr>
          <a:lstStyle/>
          <a:p>
            <a:r>
              <a:rPr lang="zh-CN" altLang="en-US" dirty="0"/>
              <a:t> 利润</a:t>
            </a:r>
            <a:endParaRPr lang="zh-CN" altLang="en-US" dirty="0"/>
          </a:p>
        </p:txBody>
      </p:sp>
      <p:grpSp>
        <p:nvGrpSpPr>
          <p:cNvPr id="12" name="Group 15"/>
          <p:cNvGrpSpPr/>
          <p:nvPr/>
        </p:nvGrpSpPr>
        <p:grpSpPr bwMode="auto">
          <a:xfrm>
            <a:off x="628650" y="1567180"/>
            <a:ext cx="7507605" cy="582295"/>
            <a:chOff x="0" y="0"/>
            <a:chExt cx="2016" cy="489"/>
          </a:xfrm>
        </p:grpSpPr>
        <p:sp>
          <p:nvSpPr>
            <p:cNvPr id="13" name="AutoShape 16"/>
            <p:cNvSpPr>
              <a:spLocks noChangeArrowheads="1"/>
            </p:cNvSpPr>
            <p:nvPr/>
          </p:nvSpPr>
          <p:spPr bwMode="auto">
            <a:xfrm>
              <a:off x="0" y="0"/>
              <a:ext cx="720" cy="454"/>
            </a:xfrm>
            <a:prstGeom prst="wedgeRectCallout">
              <a:avLst>
                <a:gd name="adj1" fmla="val -53750"/>
                <a:gd name="adj2" fmla="val 27093"/>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2800" b="1" dirty="0">
                  <a:solidFill>
                    <a:srgbClr val="990033"/>
                  </a:solidFill>
                  <a:latin typeface="Times New Roman" panose="02020603050405020304" pitchFamily="18" charset="0"/>
                  <a:sym typeface="+mn-ea"/>
                </a:rPr>
                <a:t>净利润</a:t>
              </a:r>
              <a:endParaRPr lang="zh-CN" altLang="zh-CN" sz="2800" b="1" dirty="0">
                <a:solidFill>
                  <a:srgbClr val="990033"/>
                </a:solidFill>
                <a:latin typeface="Times New Roman" panose="02020603050405020304" pitchFamily="18" charset="0"/>
              </a:endParaRPr>
            </a:p>
          </p:txBody>
        </p:sp>
        <p:sp>
          <p:nvSpPr>
            <p:cNvPr id="14" name="AutoShape 17"/>
            <p:cNvSpPr>
              <a:spLocks noChangeArrowheads="1"/>
            </p:cNvSpPr>
            <p:nvPr/>
          </p:nvSpPr>
          <p:spPr bwMode="auto">
            <a:xfrm>
              <a:off x="576" y="22"/>
              <a:ext cx="282"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800" dirty="0">
                  <a:latin typeface="Times New Roman" panose="02020603050405020304" pitchFamily="18" charset="0"/>
                  <a:sym typeface="+mn-ea"/>
                </a:rPr>
                <a:t>＝</a:t>
              </a:r>
              <a:endParaRPr lang="zh-CN" altLang="zh-CN" sz="2800" dirty="0">
                <a:latin typeface="Times New Roman" panose="02020603050405020304" pitchFamily="18" charset="0"/>
              </a:endParaRPr>
            </a:p>
          </p:txBody>
        </p:sp>
        <p:sp>
          <p:nvSpPr>
            <p:cNvPr id="15" name="AutoShape 18"/>
            <p:cNvSpPr>
              <a:spLocks noChangeArrowheads="1"/>
            </p:cNvSpPr>
            <p:nvPr/>
          </p:nvSpPr>
          <p:spPr bwMode="auto">
            <a:xfrm>
              <a:off x="768" y="35"/>
              <a:ext cx="507" cy="454"/>
            </a:xfrm>
            <a:prstGeom prst="wedgeRectCallout">
              <a:avLst>
                <a:gd name="adj1" fmla="val 5441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800" b="1" dirty="0">
                  <a:latin typeface="宋体" panose="02010600030101010101" pitchFamily="2" charset="-122"/>
                  <a:sym typeface="+mn-ea"/>
                </a:rPr>
                <a:t>利润总额</a:t>
              </a:r>
              <a:endParaRPr lang="zh-CN" altLang="zh-CN" sz="2800" b="1" dirty="0">
                <a:latin typeface="宋体" panose="02010600030101010101" pitchFamily="2" charset="-122"/>
              </a:endParaRPr>
            </a:p>
          </p:txBody>
        </p:sp>
        <p:sp>
          <p:nvSpPr>
            <p:cNvPr id="16" name="AutoShape 19"/>
            <p:cNvSpPr>
              <a:spLocks noChangeArrowheads="1"/>
            </p:cNvSpPr>
            <p:nvPr/>
          </p:nvSpPr>
          <p:spPr bwMode="auto">
            <a:xfrm>
              <a:off x="1200" y="22"/>
              <a:ext cx="281" cy="454"/>
            </a:xfrm>
            <a:prstGeom prst="wedgeRectCallout">
              <a:avLst>
                <a:gd name="adj1" fmla="val 17403"/>
                <a:gd name="adj2" fmla="val 2444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zh-CN" altLang="zh-CN" sz="2800">
                  <a:latin typeface="Times New Roman" panose="02020603050405020304" pitchFamily="18" charset="0"/>
                  <a:sym typeface="+mn-ea"/>
                </a:rPr>
                <a:t>－</a:t>
              </a:r>
              <a:endParaRPr lang="zh-CN" altLang="zh-CN" sz="2800">
                <a:latin typeface="Times New Roman" panose="02020603050405020304" pitchFamily="18" charset="0"/>
              </a:endParaRPr>
            </a:p>
          </p:txBody>
        </p:sp>
        <p:sp>
          <p:nvSpPr>
            <p:cNvPr id="17" name="AutoShape 20"/>
            <p:cNvSpPr>
              <a:spLocks noChangeArrowheads="1"/>
            </p:cNvSpPr>
            <p:nvPr/>
          </p:nvSpPr>
          <p:spPr bwMode="auto">
            <a:xfrm>
              <a:off x="1398" y="35"/>
              <a:ext cx="618" cy="454"/>
            </a:xfrm>
            <a:prstGeom prst="wedgeRectCallout">
              <a:avLst>
                <a:gd name="adj1" fmla="val 35542"/>
                <a:gd name="adj2" fmla="val 14319"/>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2800" b="1">
                  <a:latin typeface="Times New Roman" panose="02020603050405020304" pitchFamily="18" charset="0"/>
                  <a:sym typeface="+mn-ea"/>
                </a:rPr>
                <a:t>所得税费用</a:t>
              </a:r>
              <a:endParaRPr lang="zh-CN" altLang="zh-CN" sz="2800" b="1">
                <a:latin typeface="Times New Roman" panose="02020603050405020304" pitchFamily="18" charset="0"/>
              </a:endParaRPr>
            </a:p>
          </p:txBody>
        </p:sp>
      </p:gr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234"/>
            <a:ext cx="7886700" cy="857356"/>
          </a:xfrm>
        </p:spPr>
        <p:txBody>
          <a:bodyPr/>
          <a:lstStyle/>
          <a:p>
            <a:r>
              <a:rPr lang="zh-CN" altLang="en-US" dirty="0" smtClean="0"/>
              <a:t>二、会计要素 </a:t>
            </a:r>
            <a:endParaRPr lang="zh-CN" altLang="en-US" dirty="0"/>
          </a:p>
        </p:txBody>
      </p:sp>
      <p:sp>
        <p:nvSpPr>
          <p:cNvPr id="3" name="内容占位符 2"/>
          <p:cNvSpPr>
            <a:spLocks noGrp="1"/>
          </p:cNvSpPr>
          <p:nvPr>
            <p:ph sz="quarter" idx="1"/>
          </p:nvPr>
        </p:nvSpPr>
        <p:spPr>
          <a:xfrm>
            <a:off x="628650" y="1062990"/>
            <a:ext cx="7886700" cy="3531870"/>
          </a:xfrm>
        </p:spPr>
        <p:txBody>
          <a:bodyPr/>
          <a:lstStyle/>
          <a:p>
            <a:r>
              <a:rPr lang="zh-CN" altLang="en-US" dirty="0" smtClean="0"/>
              <a:t>会计对象</a:t>
            </a:r>
            <a:endParaRPr lang="en-US" altLang="zh-CN" dirty="0" smtClean="0"/>
          </a:p>
          <a:p>
            <a:pPr lvl="1"/>
            <a:r>
              <a:rPr lang="zh-CN" altLang="en-US" dirty="0" smtClean="0"/>
              <a:t>企业生产经营过程中的资金运动</a:t>
            </a:r>
            <a:endParaRPr lang="en-US" altLang="zh-CN" dirty="0" smtClean="0"/>
          </a:p>
          <a:p>
            <a:r>
              <a:rPr lang="zh-CN" altLang="en-US" dirty="0" smtClean="0"/>
              <a:t>会计要素</a:t>
            </a:r>
            <a:endParaRPr lang="en-US" altLang="zh-CN" dirty="0" smtClean="0"/>
          </a:p>
          <a:p>
            <a:pPr lvl="1"/>
            <a:r>
              <a:rPr lang="zh-CN" altLang="en-US" dirty="0" smtClean="0"/>
              <a:t>将会计对象按照交易或事项的经济特征进行进一步的科学分类，</a:t>
            </a:r>
            <a:r>
              <a:rPr lang="zh-CN" altLang="zh-CN" b="1" dirty="0">
                <a:solidFill>
                  <a:schemeClr val="tx2"/>
                </a:solidFill>
                <a:latin typeface="楷体" panose="02010609060101010101" charset="-122"/>
                <a:ea typeface="楷体" panose="02010609060101010101" charset="-122"/>
              </a:rPr>
              <a:t>是会计对象的具体化，是反映会计主体的财务状况和经营成果的基本单位</a:t>
            </a:r>
            <a:endParaRPr lang="en-US" altLang="zh-CN" b="1" dirty="0" smtClean="0">
              <a:latin typeface="楷体" panose="02010609060101010101" charset="-122"/>
              <a:ea typeface="楷体" panose="02010609060101010101" charset="-122"/>
            </a:endParaRPr>
          </a:p>
          <a:p>
            <a:endParaRPr lang="en-US" altLang="zh-CN" b="1" dirty="0" smtClean="0">
              <a:latin typeface="楷体" panose="02010609060101010101" charset="-122"/>
              <a:ea typeface="楷体" panose="02010609060101010101" charset="-122"/>
            </a:endParaRPr>
          </a:p>
          <a:p>
            <a:r>
              <a:rPr lang="en-US" altLang="zh-CN" dirty="0" smtClean="0">
                <a:latin typeface="+mj-ea"/>
                <a:ea typeface="+mj-ea"/>
              </a:rPr>
              <a:t>《</a:t>
            </a:r>
            <a:r>
              <a:rPr lang="zh-CN" altLang="en-US" dirty="0" smtClean="0">
                <a:latin typeface="+mj-ea"/>
                <a:ea typeface="+mj-ea"/>
              </a:rPr>
              <a:t>企业会计准则</a:t>
            </a:r>
            <a:r>
              <a:rPr lang="en-US" altLang="zh-CN" dirty="0" smtClean="0">
                <a:latin typeface="+mj-ea"/>
                <a:ea typeface="+mj-ea"/>
              </a:rPr>
              <a:t>2015》</a:t>
            </a:r>
            <a:r>
              <a:rPr lang="zh-CN" altLang="zh-CN" dirty="0" smtClean="0">
                <a:latin typeface="+mj-ea"/>
                <a:ea typeface="+mj-ea"/>
              </a:rPr>
              <a:t>第十条</a:t>
            </a:r>
            <a:endParaRPr lang="en-US" altLang="zh-CN" dirty="0" smtClean="0">
              <a:latin typeface="+mj-ea"/>
              <a:ea typeface="+mj-ea"/>
            </a:endParaRPr>
          </a:p>
          <a:p>
            <a:pPr lvl="1"/>
            <a:r>
              <a:rPr lang="zh-CN" altLang="zh-CN" dirty="0" smtClean="0">
                <a:latin typeface="+mj-ea"/>
                <a:ea typeface="+mj-ea"/>
              </a:rPr>
              <a:t> </a:t>
            </a:r>
            <a:r>
              <a:rPr lang="zh-CN" altLang="zh-CN" dirty="0">
                <a:latin typeface="+mj-ea"/>
                <a:ea typeface="+mj-ea"/>
              </a:rPr>
              <a:t>企业应当按照交易或者事项的经济特征确定会计要素。会计要素包括</a:t>
            </a:r>
            <a:r>
              <a:rPr lang="zh-CN" altLang="zh-CN" u="sng" dirty="0">
                <a:latin typeface="+mj-ea"/>
                <a:ea typeface="+mj-ea"/>
              </a:rPr>
              <a:t>资产、负债、所有者权益</a:t>
            </a:r>
            <a:r>
              <a:rPr lang="zh-CN" altLang="zh-CN" dirty="0">
                <a:latin typeface="+mj-ea"/>
                <a:ea typeface="+mj-ea"/>
              </a:rPr>
              <a:t>、</a:t>
            </a:r>
            <a:r>
              <a:rPr lang="zh-CN" altLang="zh-CN" u="sng" dirty="0">
                <a:solidFill>
                  <a:srgbClr val="FF0000"/>
                </a:solidFill>
                <a:latin typeface="+mj-ea"/>
                <a:ea typeface="+mj-ea"/>
              </a:rPr>
              <a:t>收入、费用和利润。</a:t>
            </a:r>
            <a:endParaRPr lang="zh-CN" altLang="zh-CN" u="sng" dirty="0">
              <a:solidFill>
                <a:srgbClr val="FF0000"/>
              </a:solidFill>
              <a:latin typeface="+mj-ea"/>
              <a:ea typeface="+mj-ea"/>
            </a:endParaRPr>
          </a:p>
          <a:p>
            <a:endParaRPr lang="zh-CN" altLang="en-US" dirty="0"/>
          </a:p>
        </p:txBody>
      </p:sp>
      <p:sp>
        <p:nvSpPr>
          <p:cNvPr id="4" name="椭圆 3"/>
          <p:cNvSpPr/>
          <p:nvPr/>
        </p:nvSpPr>
        <p:spPr>
          <a:xfrm>
            <a:off x="6498283" y="3156800"/>
            <a:ext cx="1944456" cy="54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smtClean="0">
                <a:sym typeface="+mn-ea"/>
              </a:rPr>
              <a:t>侧重反映企业的财务状况</a:t>
            </a:r>
            <a:endParaRPr lang="zh-CN" altLang="en-US" sz="1350" dirty="0"/>
          </a:p>
        </p:txBody>
      </p:sp>
      <p:sp>
        <p:nvSpPr>
          <p:cNvPr id="5" name="椭圆 4"/>
          <p:cNvSpPr/>
          <p:nvPr/>
        </p:nvSpPr>
        <p:spPr>
          <a:xfrm>
            <a:off x="2382450" y="4289640"/>
            <a:ext cx="1944456" cy="54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smtClean="0">
                <a:sym typeface="+mn-ea"/>
              </a:rPr>
              <a:t>侧重反映企业的经营成果</a:t>
            </a:r>
            <a:endParaRPr lang="zh-CN" altLang="en-US" sz="135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2170" y="137160"/>
            <a:ext cx="6892290" cy="417830"/>
          </a:xfrm>
        </p:spPr>
        <p:txBody>
          <a:bodyPr>
            <a:noAutofit/>
          </a:bodyPr>
          <a:lstStyle/>
          <a:p>
            <a:pPr algn="ctr"/>
            <a:r>
              <a:rPr lang="zh-CN" altLang="en-US" sz="2000"/>
              <a:t>习题：判断以下业务分别属于哪类会计要素</a:t>
            </a:r>
            <a:endParaRPr lang="zh-CN" altLang="en-US" sz="2000">
              <a:sym typeface="+mn-ea"/>
            </a:endParaRPr>
          </a:p>
        </p:txBody>
      </p:sp>
      <p:sp>
        <p:nvSpPr>
          <p:cNvPr id="3" name="内容占位符 2"/>
          <p:cNvSpPr>
            <a:spLocks noGrp="1"/>
          </p:cNvSpPr>
          <p:nvPr>
            <p:ph sz="quarter" idx="1"/>
          </p:nvPr>
        </p:nvSpPr>
        <p:spPr>
          <a:xfrm>
            <a:off x="329565" y="554990"/>
            <a:ext cx="4932045" cy="3817620"/>
          </a:xfrm>
        </p:spPr>
        <p:txBody>
          <a:bodyPr>
            <a:noAutofit/>
          </a:bodyPr>
          <a:lstStyle/>
          <a:p>
            <a:pPr fontAlgn="auto">
              <a:lnSpc>
                <a:spcPct val="100000"/>
              </a:lnSpc>
              <a:spcBef>
                <a:spcPts val="700"/>
              </a:spcBef>
            </a:pPr>
            <a:r>
              <a:rPr lang="zh-CN" altLang="en-US" sz="1400" b="1">
                <a:sym typeface="+mn-ea"/>
              </a:rPr>
              <a:t>财务酒店</a:t>
            </a:r>
            <a:r>
              <a:rPr lang="en-US" altLang="zh-CN" sz="1400" b="1">
                <a:sym typeface="+mn-ea"/>
              </a:rPr>
              <a:t>2018</a:t>
            </a:r>
            <a:r>
              <a:rPr lang="zh-CN" altLang="en-US" sz="1400" b="1">
                <a:sym typeface="+mn-ea"/>
              </a:rPr>
              <a:t>年</a:t>
            </a:r>
            <a:r>
              <a:rPr lang="en-US" altLang="zh-CN" sz="1400" b="1">
                <a:sym typeface="+mn-ea"/>
              </a:rPr>
              <a:t>1</a:t>
            </a:r>
            <a:r>
              <a:rPr lang="zh-CN" altLang="en-US" sz="1400" b="1">
                <a:sym typeface="+mn-ea"/>
              </a:rPr>
              <a:t>月</a:t>
            </a:r>
            <a:r>
              <a:rPr lang="en-US" altLang="zh-CN" sz="1400" b="1">
                <a:sym typeface="+mn-ea"/>
              </a:rPr>
              <a:t>31</a:t>
            </a:r>
            <a:r>
              <a:rPr lang="zh-CN" altLang="en-US" sz="1400" b="1">
                <a:sym typeface="+mn-ea"/>
              </a:rPr>
              <a:t>日各账目余额如下</a:t>
            </a:r>
            <a:endParaRPr lang="zh-CN" altLang="en-US" sz="1400" b="1">
              <a:sym typeface="+mn-ea"/>
            </a:endParaRPr>
          </a:p>
          <a:p>
            <a:pPr fontAlgn="auto">
              <a:lnSpc>
                <a:spcPct val="100000"/>
              </a:lnSpc>
              <a:spcBef>
                <a:spcPts val="700"/>
              </a:spcBef>
            </a:pPr>
            <a:r>
              <a:rPr lang="en-US" altLang="zh-CN" sz="1400"/>
              <a:t>1.</a:t>
            </a:r>
            <a:r>
              <a:rPr lang="zh-CN" altLang="en-US" sz="1400"/>
              <a:t>出纳员处存放现金</a:t>
            </a:r>
            <a:r>
              <a:rPr lang="en-US" altLang="zh-CN" sz="1400"/>
              <a:t>1 700</a:t>
            </a:r>
            <a:r>
              <a:rPr lang="zh-CN" altLang="en-US" sz="1400"/>
              <a:t>元</a:t>
            </a:r>
            <a:endParaRPr lang="zh-CN" altLang="en-US" sz="1400"/>
          </a:p>
          <a:p>
            <a:pPr fontAlgn="auto">
              <a:lnSpc>
                <a:spcPct val="100000"/>
              </a:lnSpc>
              <a:spcBef>
                <a:spcPts val="700"/>
              </a:spcBef>
            </a:pPr>
            <a:r>
              <a:rPr lang="en-US" altLang="zh-CN" sz="1400"/>
              <a:t>2.</a:t>
            </a:r>
            <a:r>
              <a:rPr lang="zh-CN" altLang="en-US" sz="1400"/>
              <a:t>存入银行的存款</a:t>
            </a:r>
            <a:r>
              <a:rPr lang="en-US" altLang="zh-CN" sz="1400"/>
              <a:t>2 939 300</a:t>
            </a:r>
            <a:r>
              <a:rPr lang="zh-CN" altLang="en-US" sz="1400"/>
              <a:t>元</a:t>
            </a:r>
            <a:endParaRPr lang="zh-CN" altLang="en-US" sz="1400"/>
          </a:p>
          <a:p>
            <a:pPr fontAlgn="auto">
              <a:lnSpc>
                <a:spcPct val="100000"/>
              </a:lnSpc>
              <a:spcBef>
                <a:spcPts val="700"/>
              </a:spcBef>
            </a:pPr>
            <a:r>
              <a:rPr lang="en-US" altLang="zh-CN" sz="1400"/>
              <a:t>3.</a:t>
            </a:r>
            <a:r>
              <a:rPr lang="zh-CN" altLang="en-US" sz="1400"/>
              <a:t>投资者投入的资本</a:t>
            </a:r>
            <a:r>
              <a:rPr lang="en-US" altLang="zh-CN" sz="1400"/>
              <a:t>13 130 000</a:t>
            </a:r>
            <a:r>
              <a:rPr lang="zh-CN" altLang="en-US" sz="1400"/>
              <a:t>元</a:t>
            </a:r>
            <a:endParaRPr lang="zh-CN" altLang="en-US" sz="1400"/>
          </a:p>
          <a:p>
            <a:pPr fontAlgn="auto">
              <a:lnSpc>
                <a:spcPct val="100000"/>
              </a:lnSpc>
              <a:spcBef>
                <a:spcPts val="700"/>
              </a:spcBef>
            </a:pPr>
            <a:r>
              <a:rPr lang="en-US" altLang="zh-CN" sz="1400"/>
              <a:t>4.</a:t>
            </a:r>
            <a:r>
              <a:rPr lang="zh-CN" altLang="en-US" sz="1400"/>
              <a:t>向银行借入</a:t>
            </a:r>
            <a:r>
              <a:rPr lang="en-US" altLang="zh-CN" sz="1400"/>
              <a:t>3</a:t>
            </a:r>
            <a:r>
              <a:rPr lang="zh-CN" altLang="en-US" sz="1400"/>
              <a:t>年期的借款</a:t>
            </a:r>
            <a:r>
              <a:rPr lang="en-US" altLang="zh-CN" sz="1400"/>
              <a:t>500 000</a:t>
            </a:r>
            <a:r>
              <a:rPr lang="zh-CN" altLang="en-US" sz="1400"/>
              <a:t>元（只考虑借款）</a:t>
            </a:r>
            <a:endParaRPr lang="zh-CN" altLang="en-US" sz="1400"/>
          </a:p>
          <a:p>
            <a:pPr fontAlgn="auto">
              <a:lnSpc>
                <a:spcPct val="100000"/>
              </a:lnSpc>
              <a:spcBef>
                <a:spcPts val="700"/>
              </a:spcBef>
            </a:pPr>
            <a:r>
              <a:rPr lang="en-US" altLang="zh-CN" sz="1400"/>
              <a:t>5.</a:t>
            </a:r>
            <a:r>
              <a:rPr lang="zh-CN" altLang="en-US" sz="1400">
                <a:sym typeface="+mn-ea"/>
              </a:rPr>
              <a:t>向银行借入半年期的借款</a:t>
            </a:r>
            <a:r>
              <a:rPr lang="en-US" altLang="zh-CN" sz="1400">
                <a:sym typeface="+mn-ea"/>
              </a:rPr>
              <a:t>300 000</a:t>
            </a:r>
            <a:r>
              <a:rPr lang="zh-CN" altLang="en-US" sz="1400">
                <a:sym typeface="+mn-ea"/>
              </a:rPr>
              <a:t>元（只考虑借款）</a:t>
            </a:r>
            <a:endParaRPr lang="zh-CN" altLang="en-US" sz="1400">
              <a:sym typeface="+mn-ea"/>
            </a:endParaRPr>
          </a:p>
          <a:p>
            <a:pPr fontAlgn="auto">
              <a:lnSpc>
                <a:spcPct val="100000"/>
              </a:lnSpc>
              <a:spcBef>
                <a:spcPts val="700"/>
              </a:spcBef>
            </a:pPr>
            <a:r>
              <a:rPr lang="en-US" altLang="zh-CN" sz="1400">
                <a:sym typeface="+mn-ea"/>
              </a:rPr>
              <a:t>6.</a:t>
            </a:r>
            <a:r>
              <a:rPr lang="zh-CN" altLang="en-US" sz="1400">
                <a:sym typeface="+mn-ea"/>
              </a:rPr>
              <a:t>原材料库存</a:t>
            </a:r>
            <a:r>
              <a:rPr lang="en-US" altLang="zh-CN" sz="1400">
                <a:sym typeface="+mn-ea"/>
              </a:rPr>
              <a:t>417 000</a:t>
            </a:r>
            <a:r>
              <a:rPr lang="zh-CN" altLang="en-US" sz="1400">
                <a:sym typeface="+mn-ea"/>
              </a:rPr>
              <a:t>元</a:t>
            </a:r>
            <a:endParaRPr lang="zh-CN" altLang="en-US" sz="1400">
              <a:sym typeface="+mn-ea"/>
            </a:endParaRPr>
          </a:p>
          <a:p>
            <a:pPr fontAlgn="auto">
              <a:lnSpc>
                <a:spcPct val="100000"/>
              </a:lnSpc>
              <a:spcBef>
                <a:spcPts val="700"/>
              </a:spcBef>
            </a:pPr>
            <a:r>
              <a:rPr lang="en-US" altLang="zh-CN" sz="1400">
                <a:sym typeface="+mn-ea"/>
              </a:rPr>
              <a:t>7.</a:t>
            </a:r>
            <a:r>
              <a:rPr lang="zh-CN" altLang="en-US" sz="1400">
                <a:sym typeface="+mn-ea"/>
              </a:rPr>
              <a:t>生产车间正在加工的产品</a:t>
            </a:r>
            <a:r>
              <a:rPr lang="en-US" altLang="zh-CN" sz="1400">
                <a:sym typeface="+mn-ea"/>
              </a:rPr>
              <a:t>584 000</a:t>
            </a:r>
            <a:r>
              <a:rPr lang="zh-CN" altLang="en-US" sz="1400">
                <a:sym typeface="+mn-ea"/>
              </a:rPr>
              <a:t>元</a:t>
            </a:r>
            <a:endParaRPr lang="zh-CN" altLang="en-US" sz="1400">
              <a:sym typeface="+mn-ea"/>
            </a:endParaRPr>
          </a:p>
          <a:p>
            <a:pPr fontAlgn="auto">
              <a:lnSpc>
                <a:spcPct val="100000"/>
              </a:lnSpc>
              <a:spcBef>
                <a:spcPts val="700"/>
              </a:spcBef>
            </a:pPr>
            <a:r>
              <a:rPr lang="en-US" altLang="zh-CN" sz="1400">
                <a:sym typeface="+mn-ea"/>
              </a:rPr>
              <a:t>8.</a:t>
            </a:r>
            <a:r>
              <a:rPr lang="zh-CN" altLang="en-US" sz="1400">
                <a:sym typeface="+mn-ea"/>
              </a:rPr>
              <a:t>库存产成品</a:t>
            </a:r>
            <a:r>
              <a:rPr lang="en-US" altLang="zh-CN" sz="1400">
                <a:sym typeface="+mn-ea"/>
              </a:rPr>
              <a:t>520 000</a:t>
            </a:r>
            <a:r>
              <a:rPr lang="zh-CN" altLang="en-US" sz="1400">
                <a:sym typeface="+mn-ea"/>
              </a:rPr>
              <a:t>元</a:t>
            </a:r>
            <a:endParaRPr lang="zh-CN" altLang="en-US" sz="1400">
              <a:sym typeface="+mn-ea"/>
            </a:endParaRPr>
          </a:p>
          <a:p>
            <a:pPr fontAlgn="auto">
              <a:lnSpc>
                <a:spcPct val="100000"/>
              </a:lnSpc>
              <a:spcBef>
                <a:spcPts val="700"/>
              </a:spcBef>
            </a:pPr>
            <a:r>
              <a:rPr lang="en-US" altLang="zh-CN" sz="1400">
                <a:sym typeface="+mn-ea"/>
              </a:rPr>
              <a:t>9.</a:t>
            </a:r>
            <a:r>
              <a:rPr lang="zh-CN" altLang="en-US" sz="1400">
                <a:sym typeface="+mn-ea"/>
              </a:rPr>
              <a:t>应收外单位产品货款</a:t>
            </a:r>
            <a:r>
              <a:rPr lang="en-US" altLang="zh-CN" sz="1400">
                <a:sym typeface="+mn-ea"/>
              </a:rPr>
              <a:t>43 000</a:t>
            </a:r>
            <a:r>
              <a:rPr lang="zh-CN" altLang="en-US" sz="1400">
                <a:sym typeface="+mn-ea"/>
              </a:rPr>
              <a:t>元</a:t>
            </a:r>
            <a:endParaRPr lang="zh-CN" altLang="en-US" sz="1400">
              <a:sym typeface="+mn-ea"/>
            </a:endParaRPr>
          </a:p>
          <a:p>
            <a:pPr fontAlgn="auto">
              <a:lnSpc>
                <a:spcPct val="100000"/>
              </a:lnSpc>
              <a:spcBef>
                <a:spcPts val="700"/>
              </a:spcBef>
            </a:pPr>
            <a:r>
              <a:rPr lang="en-US" altLang="zh-CN" sz="1400">
                <a:sym typeface="+mn-ea"/>
              </a:rPr>
              <a:t>10.</a:t>
            </a:r>
            <a:r>
              <a:rPr lang="zh-CN" altLang="en-US" sz="1400">
                <a:sym typeface="+mn-ea"/>
              </a:rPr>
              <a:t>应付外单位材料货款</a:t>
            </a:r>
            <a:r>
              <a:rPr lang="en-US" altLang="zh-CN" sz="1400">
                <a:sym typeface="+mn-ea"/>
              </a:rPr>
              <a:t>45 000</a:t>
            </a:r>
            <a:r>
              <a:rPr lang="zh-CN" altLang="en-US" sz="1400">
                <a:sym typeface="+mn-ea"/>
              </a:rPr>
              <a:t>元</a:t>
            </a:r>
            <a:endParaRPr lang="zh-CN" altLang="en-US" sz="1400">
              <a:sym typeface="+mn-ea"/>
            </a:endParaRPr>
          </a:p>
          <a:p>
            <a:pPr fontAlgn="auto">
              <a:lnSpc>
                <a:spcPct val="100000"/>
              </a:lnSpc>
              <a:spcBef>
                <a:spcPts val="700"/>
              </a:spcBef>
            </a:pPr>
            <a:r>
              <a:rPr lang="en-US" altLang="zh-CN" sz="1400">
                <a:sym typeface="+mn-ea"/>
              </a:rPr>
              <a:t>11.</a:t>
            </a:r>
            <a:r>
              <a:rPr lang="zh-CN" altLang="en-US" sz="1400">
                <a:sym typeface="+mn-ea"/>
              </a:rPr>
              <a:t>对外短期投资</a:t>
            </a:r>
            <a:r>
              <a:rPr lang="en-US" altLang="zh-CN" sz="1400">
                <a:sym typeface="+mn-ea"/>
              </a:rPr>
              <a:t>60 000</a:t>
            </a:r>
            <a:r>
              <a:rPr lang="zh-CN" altLang="en-US" sz="1400">
                <a:sym typeface="+mn-ea"/>
              </a:rPr>
              <a:t>元（只考虑投资）</a:t>
            </a:r>
            <a:endParaRPr lang="zh-CN" altLang="en-US" sz="1400">
              <a:sym typeface="+mn-ea"/>
            </a:endParaRPr>
          </a:p>
          <a:p>
            <a:pPr fontAlgn="auto">
              <a:lnSpc>
                <a:spcPct val="100000"/>
              </a:lnSpc>
              <a:spcBef>
                <a:spcPts val="700"/>
              </a:spcBef>
            </a:pPr>
            <a:r>
              <a:rPr lang="en-US" altLang="zh-CN" sz="1400">
                <a:sym typeface="+mn-ea"/>
              </a:rPr>
              <a:t>12.</a:t>
            </a:r>
            <a:r>
              <a:rPr lang="zh-CN" altLang="en-US" sz="1400">
                <a:sym typeface="+mn-ea"/>
              </a:rPr>
              <a:t>酒店办公楼价值</a:t>
            </a:r>
            <a:r>
              <a:rPr lang="en-US" altLang="zh-CN" sz="1400">
                <a:sym typeface="+mn-ea"/>
              </a:rPr>
              <a:t>5 700 000</a:t>
            </a:r>
            <a:r>
              <a:rPr lang="zh-CN" altLang="en-US" sz="1400">
                <a:sym typeface="+mn-ea"/>
              </a:rPr>
              <a:t>元</a:t>
            </a:r>
            <a:endParaRPr lang="zh-CN" altLang="en-US" sz="1400">
              <a:sym typeface="+mn-ea"/>
            </a:endParaRPr>
          </a:p>
          <a:p>
            <a:endParaRPr lang="zh-CN" altLang="en-US" sz="1400">
              <a:sym typeface="+mn-ea"/>
            </a:endParaRPr>
          </a:p>
        </p:txBody>
      </p:sp>
      <p:sp>
        <p:nvSpPr>
          <p:cNvPr id="4" name="内容占位符 2"/>
          <p:cNvSpPr>
            <a:spLocks noGrp="1"/>
          </p:cNvSpPr>
          <p:nvPr/>
        </p:nvSpPr>
        <p:spPr>
          <a:xfrm>
            <a:off x="5095875" y="963295"/>
            <a:ext cx="3386455" cy="3217545"/>
          </a:xfrm>
          <a:prstGeom prst="rect">
            <a:avLst/>
          </a:prstGeom>
          <a:noFill/>
          <a:ln>
            <a:noFill/>
          </a:ln>
        </p:spPr>
        <p:txBody>
          <a:bodyPr vert="horz" wrap="square" lIns="91440" tIns="45720" rIns="91440" bIns="45720" numCol="1" anchor="t" anchorCtr="0" compatLnSpc="1">
            <a:noAutofit/>
          </a:bodyPr>
          <a:lstStyle>
            <a:lvl1pPr marL="257175" indent="-257175" algn="l" rtl="0" eaLnBrk="0" fontAlgn="base" hangingPunct="0">
              <a:spcBef>
                <a:spcPts val="0"/>
              </a:spcBef>
              <a:spcAft>
                <a:spcPct val="0"/>
              </a:spcAft>
              <a:buChar char="•"/>
              <a:defRPr sz="1800" kern="1200">
                <a:solidFill>
                  <a:schemeClr val="bg2"/>
                </a:solidFill>
                <a:latin typeface="Arial" panose="020B0604020202020204" pitchFamily="34" charset="0"/>
                <a:ea typeface="黑体" panose="02010609060101010101" charset="-122"/>
                <a:cs typeface="+mn-cs"/>
                <a:sym typeface="Arial" panose="020B0604020202020204" pitchFamily="34" charset="0"/>
              </a:defRPr>
            </a:lvl1pPr>
            <a:lvl2pPr marL="685800" indent="-342900" algn="l" rtl="0" eaLnBrk="0" fontAlgn="base" hangingPunct="0">
              <a:spcBef>
                <a:spcPts val="0"/>
              </a:spcBef>
              <a:spcAft>
                <a:spcPct val="0"/>
              </a:spcAft>
              <a:buFont typeface="Arial" panose="020B0604020202020204" pitchFamily="34" charset="0"/>
              <a:buChar char="•"/>
              <a:defRPr sz="1500" kern="1200">
                <a:solidFill>
                  <a:schemeClr val="bg2"/>
                </a:solidFill>
                <a:latin typeface="Arial" panose="020B0604020202020204" pitchFamily="34" charset="0"/>
                <a:ea typeface="黑体" panose="02010609060101010101" charset="-122"/>
                <a:cs typeface="+mn-cs"/>
                <a:sym typeface="Arial" panose="020B0604020202020204" pitchFamily="34" charset="0"/>
              </a:defRPr>
            </a:lvl2pPr>
            <a:lvl3pPr marL="942975" indent="-257175" algn="l" rtl="0" eaLnBrk="0" fontAlgn="base" hangingPunct="0">
              <a:spcBef>
                <a:spcPts val="0"/>
              </a:spcBef>
              <a:spcAft>
                <a:spcPct val="0"/>
              </a:spcAft>
              <a:buFont typeface="Arial" panose="020B0604020202020204" pitchFamily="34" charset="0"/>
              <a:buChar char="•"/>
              <a:defRPr sz="1350" kern="1200">
                <a:solidFill>
                  <a:schemeClr val="bg2"/>
                </a:solidFill>
                <a:latin typeface="Arial" panose="020B0604020202020204" pitchFamily="34" charset="0"/>
                <a:ea typeface="黑体" panose="02010609060101010101" charset="-122"/>
                <a:cs typeface="+mn-cs"/>
                <a:sym typeface="Arial" panose="020B0604020202020204" pitchFamily="34" charset="0"/>
              </a:defRPr>
            </a:lvl3pPr>
            <a:lvl4pPr marL="1285875" indent="-257175" algn="l" rtl="0" eaLnBrk="0" fontAlgn="base" hangingPunct="0">
              <a:spcBef>
                <a:spcPts val="0"/>
              </a:spcBef>
              <a:spcAft>
                <a:spcPct val="0"/>
              </a:spcAft>
              <a:buFont typeface="Arial" panose="020B0604020202020204" pitchFamily="34" charset="0"/>
              <a:buChar char="•"/>
              <a:defRPr sz="1350" kern="1200">
                <a:solidFill>
                  <a:schemeClr val="bg2"/>
                </a:solidFill>
                <a:latin typeface="Arial" panose="020B0604020202020204" pitchFamily="34" charset="0"/>
                <a:ea typeface="黑体" panose="02010609060101010101" charset="-122"/>
                <a:cs typeface="+mn-cs"/>
                <a:sym typeface="Arial" panose="020B0604020202020204" pitchFamily="34" charset="0"/>
              </a:defRPr>
            </a:lvl4pPr>
            <a:lvl5pPr marL="1628775" indent="-257175" algn="l" rtl="0" eaLnBrk="0" fontAlgn="base" hangingPunct="0">
              <a:spcBef>
                <a:spcPts val="0"/>
              </a:spcBef>
              <a:spcAft>
                <a:spcPct val="0"/>
              </a:spcAft>
              <a:buFont typeface="Arial" panose="020B0604020202020204" pitchFamily="34" charset="0"/>
              <a:buChar char="•"/>
              <a:defRPr sz="1350" kern="1200">
                <a:solidFill>
                  <a:schemeClr val="bg2"/>
                </a:solidFill>
                <a:latin typeface="Arial" panose="020B0604020202020204" pitchFamily="34" charset="0"/>
                <a:ea typeface="黑体" panose="02010609060101010101" charset="-122"/>
                <a:cs typeface="+mn-cs"/>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altLang="zh-CN" sz="1500">
                <a:solidFill>
                  <a:schemeClr val="tx1"/>
                </a:solidFill>
                <a:latin typeface="楷体" panose="02010609060101010101" charset="-122"/>
                <a:ea typeface="楷体" panose="02010609060101010101" charset="-122"/>
                <a:cs typeface="楷体" panose="02010609060101010101" charset="-122"/>
                <a:sym typeface="+mn-ea"/>
              </a:rPr>
              <a:t>13.</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酒店机器设备价值</a:t>
            </a:r>
            <a:r>
              <a:rPr lang="en-US" altLang="zh-CN" sz="1500">
                <a:solidFill>
                  <a:schemeClr val="tx1"/>
                </a:solidFill>
                <a:latin typeface="楷体" panose="02010609060101010101" charset="-122"/>
                <a:ea typeface="楷体" panose="02010609060101010101" charset="-122"/>
                <a:cs typeface="楷体" panose="02010609060101010101" charset="-122"/>
                <a:sym typeface="+mn-ea"/>
              </a:rPr>
              <a:t>4 200 000</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元</a:t>
            </a:r>
            <a:endParaRPr lang="zh-CN" altLang="en-US" sz="1500">
              <a:solidFill>
                <a:schemeClr val="tx1"/>
              </a:solidFill>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1500">
                <a:solidFill>
                  <a:schemeClr val="tx1"/>
                </a:solidFill>
                <a:latin typeface="楷体" panose="02010609060101010101" charset="-122"/>
                <a:ea typeface="楷体" panose="02010609060101010101" charset="-122"/>
                <a:cs typeface="楷体" panose="02010609060101010101" charset="-122"/>
                <a:sym typeface="+mn-ea"/>
              </a:rPr>
              <a:t>14.</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酒店运输设备价值</a:t>
            </a:r>
            <a:r>
              <a:rPr lang="en-US" altLang="zh-CN" sz="1500">
                <a:solidFill>
                  <a:schemeClr val="tx1"/>
                </a:solidFill>
                <a:latin typeface="楷体" panose="02010609060101010101" charset="-122"/>
                <a:ea typeface="楷体" panose="02010609060101010101" charset="-122"/>
                <a:cs typeface="楷体" panose="02010609060101010101" charset="-122"/>
                <a:sym typeface="+mn-ea"/>
              </a:rPr>
              <a:t>530 000</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元</a:t>
            </a:r>
            <a:endParaRPr lang="zh-CN" altLang="en-US" sz="1500">
              <a:solidFill>
                <a:schemeClr val="tx1"/>
              </a:solidFill>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1500">
                <a:solidFill>
                  <a:schemeClr val="tx1"/>
                </a:solidFill>
                <a:latin typeface="楷体" panose="02010609060101010101" charset="-122"/>
                <a:ea typeface="楷体" panose="02010609060101010101" charset="-122"/>
                <a:cs typeface="楷体" panose="02010609060101010101" charset="-122"/>
                <a:sym typeface="+mn-ea"/>
              </a:rPr>
              <a:t>15.</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酒店的资本公积金共</a:t>
            </a:r>
            <a:r>
              <a:rPr lang="en-US" altLang="zh-CN" sz="1500">
                <a:solidFill>
                  <a:schemeClr val="tx1"/>
                </a:solidFill>
                <a:latin typeface="楷体" panose="02010609060101010101" charset="-122"/>
                <a:ea typeface="楷体" panose="02010609060101010101" charset="-122"/>
                <a:cs typeface="楷体" panose="02010609060101010101" charset="-122"/>
                <a:sym typeface="+mn-ea"/>
              </a:rPr>
              <a:t>960 000</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元</a:t>
            </a:r>
            <a:endParaRPr lang="zh-CN" altLang="en-US" sz="1500">
              <a:solidFill>
                <a:schemeClr val="tx1"/>
              </a:solidFill>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1500">
                <a:solidFill>
                  <a:schemeClr val="tx1"/>
                </a:solidFill>
                <a:latin typeface="楷体" panose="02010609060101010101" charset="-122"/>
                <a:ea typeface="楷体" panose="02010609060101010101" charset="-122"/>
                <a:cs typeface="楷体" panose="02010609060101010101" charset="-122"/>
                <a:sym typeface="+mn-ea"/>
              </a:rPr>
              <a:t>16.</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盈余公积金共</a:t>
            </a:r>
            <a:r>
              <a:rPr lang="en-US" altLang="zh-CN" sz="1500">
                <a:solidFill>
                  <a:schemeClr val="tx1"/>
                </a:solidFill>
                <a:latin typeface="楷体" panose="02010609060101010101" charset="-122"/>
                <a:ea typeface="楷体" panose="02010609060101010101" charset="-122"/>
                <a:cs typeface="楷体" panose="02010609060101010101" charset="-122"/>
                <a:sym typeface="+mn-ea"/>
              </a:rPr>
              <a:t>440 000</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元</a:t>
            </a:r>
            <a:endParaRPr lang="zh-CN" altLang="en-US" sz="1500">
              <a:solidFill>
                <a:schemeClr val="tx1"/>
              </a:solidFill>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1500">
                <a:solidFill>
                  <a:schemeClr val="tx1"/>
                </a:solidFill>
                <a:latin typeface="楷体" panose="02010609060101010101" charset="-122"/>
                <a:ea typeface="楷体" panose="02010609060101010101" charset="-122"/>
                <a:cs typeface="楷体" panose="02010609060101010101" charset="-122"/>
                <a:sym typeface="+mn-ea"/>
              </a:rPr>
              <a:t>17.</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外欠某企业设备款</a:t>
            </a:r>
            <a:r>
              <a:rPr lang="en-US" altLang="zh-CN" sz="1500">
                <a:solidFill>
                  <a:schemeClr val="tx1"/>
                </a:solidFill>
                <a:latin typeface="楷体" panose="02010609060101010101" charset="-122"/>
                <a:ea typeface="楷体" panose="02010609060101010101" charset="-122"/>
                <a:cs typeface="楷体" panose="02010609060101010101" charset="-122"/>
                <a:sym typeface="+mn-ea"/>
              </a:rPr>
              <a:t>200 000</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元</a:t>
            </a:r>
            <a:endParaRPr lang="zh-CN" altLang="en-US" sz="1500">
              <a:solidFill>
                <a:schemeClr val="tx1"/>
              </a:solidFill>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1500">
                <a:solidFill>
                  <a:schemeClr val="tx1"/>
                </a:solidFill>
                <a:latin typeface="楷体" panose="02010609060101010101" charset="-122"/>
                <a:ea typeface="楷体" panose="02010609060101010101" charset="-122"/>
                <a:cs typeface="楷体" panose="02010609060101010101" charset="-122"/>
                <a:sym typeface="+mn-ea"/>
              </a:rPr>
              <a:t>18.</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拥有某企业发行的三年期酒店债券</a:t>
            </a:r>
            <a:r>
              <a:rPr lang="en-US" altLang="zh-CN" sz="1500">
                <a:solidFill>
                  <a:schemeClr val="tx1"/>
                </a:solidFill>
                <a:latin typeface="楷体" panose="02010609060101010101" charset="-122"/>
                <a:ea typeface="楷体" panose="02010609060101010101" charset="-122"/>
                <a:cs typeface="楷体" panose="02010609060101010101" charset="-122"/>
                <a:sym typeface="+mn-ea"/>
              </a:rPr>
              <a:t>650 000</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元</a:t>
            </a:r>
            <a:endParaRPr lang="zh-CN" altLang="en-US" sz="1500">
              <a:solidFill>
                <a:schemeClr val="tx1"/>
              </a:solidFill>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1500">
                <a:solidFill>
                  <a:schemeClr val="tx1"/>
                </a:solidFill>
                <a:latin typeface="楷体" panose="02010609060101010101" charset="-122"/>
                <a:ea typeface="楷体" panose="02010609060101010101" charset="-122"/>
                <a:cs typeface="楷体" panose="02010609060101010101" charset="-122"/>
                <a:sym typeface="+mn-ea"/>
              </a:rPr>
              <a:t>19.</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上年尚未分配利润</a:t>
            </a:r>
            <a:r>
              <a:rPr lang="en-US" altLang="zh-CN" sz="1500">
                <a:solidFill>
                  <a:schemeClr val="tx1"/>
                </a:solidFill>
                <a:latin typeface="楷体" panose="02010609060101010101" charset="-122"/>
                <a:ea typeface="楷体" panose="02010609060101010101" charset="-122"/>
                <a:cs typeface="楷体" panose="02010609060101010101" charset="-122"/>
                <a:sym typeface="+mn-ea"/>
              </a:rPr>
              <a:t>70 000</a:t>
            </a:r>
            <a:r>
              <a:rPr lang="zh-CN" altLang="en-US" sz="1500">
                <a:solidFill>
                  <a:schemeClr val="tx1"/>
                </a:solidFill>
                <a:latin typeface="楷体" panose="02010609060101010101" charset="-122"/>
                <a:ea typeface="楷体" panose="02010609060101010101" charset="-122"/>
                <a:cs typeface="楷体" panose="02010609060101010101" charset="-122"/>
                <a:sym typeface="+mn-ea"/>
              </a:rPr>
              <a:t>元</a:t>
            </a:r>
            <a:endParaRPr lang="zh-CN" altLang="en-US" sz="1500">
              <a:solidFill>
                <a:schemeClr val="tx1"/>
              </a:solidFill>
              <a:latin typeface="楷体" panose="02010609060101010101" charset="-122"/>
              <a:ea typeface="楷体" panose="02010609060101010101" charset="-122"/>
              <a:cs typeface="楷体" panose="02010609060101010101" charset="-122"/>
              <a:sym typeface="+mn-ea"/>
            </a:endParaRPr>
          </a:p>
          <a:p>
            <a:endParaRPr lang="zh-CN" altLang="en-US" sz="150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259840" y="1372870"/>
            <a:ext cx="6624320" cy="309626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r>
              <a:rPr lang="zh-CN" altLang="en-US" smtClean="0">
                <a:ln>
                  <a:noFill/>
                </a:ln>
                <a:effectLst/>
                <a:latin typeface="Arial" panose="020B0604020202020204" pitchFamily="34" charset="0"/>
                <a:ea typeface="黑体" panose="02010609060101010101" charset="-122"/>
                <a:sym typeface="+mn-ea"/>
              </a:rPr>
              <a:t>下列选项中属于反映企业财务状况的会计要素的是（  ）</a:t>
            </a:r>
            <a:endParaRPr lang="zh-CN" altLang="en-US">
              <a:solidFill>
                <a:srgbClr val="000000"/>
              </a:solidFill>
              <a:latin typeface="微软雅黑" panose="020B0503020204020204" charset="-122"/>
              <a:ea typeface="微软雅黑" panose="020B0503020204020204" charset="-122"/>
            </a:endParaRPr>
          </a:p>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p>
            <a:pPr marL="0" marR="0" indent="0" algn="l" defTabSz="914400" rtl="0" eaLnBrk="0" fontAlgn="base" latinLnBrk="0" hangingPunct="0">
              <a:spcBef>
                <a:spcPct val="0"/>
              </a:spcBef>
              <a:spcAft>
                <a:spcPct val="0"/>
              </a:spcAft>
              <a:buClrTx/>
              <a:buSzTx/>
              <a:buFont typeface="Arial" panose="020B0604020202020204" pitchFamily="34" charset="0"/>
              <a:buNone/>
            </a:pPr>
            <a:r>
              <a:rPr lang="zh-CN" altLang="en-US" smtClean="0">
                <a:ln>
                  <a:noFill/>
                </a:ln>
                <a:effectLst/>
                <a:latin typeface="Arial" panose="020B0604020202020204" pitchFamily="34" charset="0"/>
                <a:ea typeface="黑体" panose="02010609060101010101" charset="-122"/>
                <a:sym typeface="+mn-ea"/>
              </a:rPr>
              <a:t>A 收入    </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p>
            <a:pPr marL="0" marR="0" indent="0" algn="l" defTabSz="914400" rtl="0" eaLnBrk="0" fontAlgn="base" latinLnBrk="0" hangingPunct="0">
              <a:spcBef>
                <a:spcPct val="0"/>
              </a:spcBef>
              <a:spcAft>
                <a:spcPct val="0"/>
              </a:spcAft>
              <a:buClrTx/>
              <a:buSzTx/>
              <a:buFont typeface="Arial" panose="020B0604020202020204" pitchFamily="34" charset="0"/>
              <a:buNone/>
            </a:pPr>
            <a:r>
              <a:rPr lang="zh-CN" altLang="en-US" smtClean="0">
                <a:ln>
                  <a:noFill/>
                </a:ln>
                <a:effectLst/>
                <a:latin typeface="Arial" panose="020B0604020202020204" pitchFamily="34" charset="0"/>
                <a:ea typeface="黑体" panose="02010609060101010101" charset="-122"/>
                <a:sym typeface="+mn-ea"/>
              </a:rPr>
              <a:t>B 利润    </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p>
            <a:pPr marL="0" marR="0" indent="0" algn="l" defTabSz="914400" rtl="0" eaLnBrk="0" fontAlgn="base" latinLnBrk="0" hangingPunct="0">
              <a:spcBef>
                <a:spcPct val="0"/>
              </a:spcBef>
              <a:spcAft>
                <a:spcPct val="0"/>
              </a:spcAft>
              <a:buClrTx/>
              <a:buSzTx/>
              <a:buFont typeface="Arial" panose="020B0604020202020204" pitchFamily="34" charset="0"/>
              <a:buNone/>
            </a:pPr>
            <a:r>
              <a:rPr lang="zh-CN" altLang="en-US" smtClean="0">
                <a:ln>
                  <a:noFill/>
                </a:ln>
                <a:effectLst/>
                <a:latin typeface="Arial" panose="020B0604020202020204" pitchFamily="34" charset="0"/>
                <a:ea typeface="黑体" panose="02010609060101010101" charset="-122"/>
                <a:sym typeface="+mn-ea"/>
              </a:rPr>
              <a:t>C 所有者权益    </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p>
            <a:pPr marL="0" marR="0" indent="0" algn="l" defTabSz="914400" rtl="0" eaLnBrk="0" fontAlgn="base" latinLnBrk="0" hangingPunct="0">
              <a:spcBef>
                <a:spcPct val="0"/>
              </a:spcBef>
              <a:spcAft>
                <a:spcPct val="0"/>
              </a:spcAft>
              <a:buClrTx/>
              <a:buSzTx/>
              <a:buFont typeface="Arial" panose="020B0604020202020204" pitchFamily="34" charset="0"/>
              <a:buNone/>
            </a:pPr>
            <a:r>
              <a:rPr lang="zh-CN" altLang="en-US" smtClean="0">
                <a:ln>
                  <a:noFill/>
                </a:ln>
                <a:effectLst/>
                <a:latin typeface="Arial" panose="020B0604020202020204" pitchFamily="34" charset="0"/>
                <a:ea typeface="黑体" panose="02010609060101010101" charset="-122"/>
                <a:sym typeface="+mn-ea"/>
              </a:rPr>
              <a:t>D  成本</a:t>
            </a: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5" name="标题 4"/>
          <p:cNvSpPr>
            <a:spLocks noGrp="1"/>
          </p:cNvSpPr>
          <p:nvPr>
            <p:ph type="title"/>
          </p:nvPr>
        </p:nvSpPr>
        <p:spPr/>
        <p:txBody>
          <a:bodyPr/>
          <a:lstStyle/>
          <a:p>
            <a:r>
              <a:rPr lang="zh-CN" altLang="en-US"/>
              <a:t>测试</a:t>
            </a:r>
            <a:endParaRPr lang="zh-CN" altLang="en-US"/>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721518" y="228234"/>
            <a:ext cx="7530205" cy="760594"/>
          </a:xfrm>
          <a:prstGeom prst="rect">
            <a:avLst/>
          </a:prstGeom>
        </p:spPr>
        <p:txBody>
          <a:bodyPr vert="horz" wrap="square" lIns="68580" tIns="34290" rIns="68580" bIns="34290" rtlCol="0" anchor="ctr">
            <a:normAutofit/>
          </a:bodyPr>
          <a:lstStyle>
            <a:lvl1pPr>
              <a:lnSpc>
                <a:spcPct val="90000"/>
              </a:lnSpc>
              <a:spcBef>
                <a:spcPct val="0"/>
              </a:spcBef>
              <a:buNone/>
              <a:defRPr sz="4000">
                <a:solidFill>
                  <a:srgbClr val="00B0F0"/>
                </a:solidFill>
                <a:latin typeface="+mj-lt"/>
                <a:ea typeface="+mj-ea"/>
                <a:cs typeface="+mj-cs"/>
              </a:defRPr>
            </a:lvl1pPr>
          </a:lstStyle>
          <a:p>
            <a:pPr algn="l">
              <a:lnSpc>
                <a:spcPct val="120000"/>
              </a:lnSpc>
            </a:pPr>
            <a:r>
              <a:rPr lang="zh-CN" altLang="en-US" sz="3000" b="0" dirty="0">
                <a:solidFill>
                  <a:schemeClr val="tx1"/>
                </a:solidFill>
              </a:rPr>
              <a:t>会计要素 </a:t>
            </a:r>
            <a:endParaRPr lang="zh-CN" altLang="en-US" sz="3000" b="0" dirty="0">
              <a:solidFill>
                <a:schemeClr val="tx1"/>
              </a:solidFill>
            </a:endParaRPr>
          </a:p>
        </p:txBody>
      </p:sp>
      <p:sp>
        <p:nvSpPr>
          <p:cNvPr id="7" name="文本框 6"/>
          <p:cNvSpPr txBox="1"/>
          <p:nvPr>
            <p:custDataLst>
              <p:tags r:id="rId2"/>
            </p:custDataLst>
          </p:nvPr>
        </p:nvSpPr>
        <p:spPr>
          <a:xfrm>
            <a:off x="400050" y="988695"/>
            <a:ext cx="7530465" cy="3113405"/>
          </a:xfrm>
          <a:prstGeom prst="rect">
            <a:avLst/>
          </a:prstGeom>
        </p:spPr>
        <p:txBody>
          <a:bodyPr vert="horz" lIns="68580" tIns="34290" rIns="68580" bIns="34290" rtlCol="0"/>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57175" indent="-257175" algn="l">
              <a:spcBef>
                <a:spcPts val="0"/>
              </a:spcBef>
              <a:buSzTx/>
              <a:buChar char="•"/>
            </a:pPr>
            <a:r>
              <a:rPr lang="en-US" altLang="zh-CN" sz="1600" dirty="0">
                <a:solidFill>
                  <a:schemeClr val="tx1"/>
                </a:solidFill>
                <a:latin typeface="+mn-lt"/>
                <a:ea typeface="+mn-ea"/>
                <a:cs typeface="+mn-cs"/>
              </a:rPr>
              <a:t>1.</a:t>
            </a:r>
            <a:r>
              <a:rPr lang="zh-CN" altLang="en-US" sz="1600" dirty="0">
                <a:solidFill>
                  <a:schemeClr val="tx1"/>
                </a:solidFill>
                <a:latin typeface="+mn-lt"/>
                <a:ea typeface="+mn-ea"/>
                <a:cs typeface="+mn-cs"/>
              </a:rPr>
              <a:t>资产  </a:t>
            </a:r>
            <a:r>
              <a:rPr lang="en-US" altLang="zh-CN" sz="1600" dirty="0">
                <a:solidFill>
                  <a:schemeClr val="tx1"/>
                </a:solidFill>
                <a:latin typeface="+mn-lt"/>
                <a:ea typeface="+mn-ea"/>
                <a:cs typeface="+mn-cs"/>
              </a:rPr>
              <a:t>assets</a:t>
            </a:r>
            <a:endParaRPr lang="en-US" altLang="zh-CN" sz="1600" dirty="0">
              <a:solidFill>
                <a:schemeClr val="tx1"/>
              </a:solidFill>
              <a:latin typeface="+mn-lt"/>
              <a:ea typeface="+mn-ea"/>
              <a:cs typeface="+mn-cs"/>
            </a:endParaRPr>
          </a:p>
          <a:p>
            <a:pPr marL="685800" lvl="1" indent="-342900" algn="l">
              <a:spcBef>
                <a:spcPts val="0"/>
              </a:spcBef>
              <a:buSzTx/>
              <a:buFont typeface="Arial" panose="020B0604020202020204" pitchFamily="34" charset="0"/>
              <a:buChar char="•"/>
            </a:pPr>
            <a:r>
              <a:rPr lang="zh-CN" altLang="zh-CN" sz="1600" dirty="0">
                <a:solidFill>
                  <a:schemeClr val="tx1"/>
                </a:solidFill>
                <a:latin typeface="楷体" panose="02010609060101010101" charset="-122"/>
                <a:ea typeface="楷体" panose="02010609060101010101" charset="-122"/>
                <a:cs typeface="+mn-cs"/>
              </a:rPr>
              <a:t>企业</a:t>
            </a:r>
            <a:r>
              <a:rPr lang="zh-CN" altLang="zh-CN" sz="1600" dirty="0">
                <a:solidFill>
                  <a:srgbClr val="FF0000"/>
                </a:solidFill>
                <a:latin typeface="楷体" panose="02010609060101010101" charset="-122"/>
                <a:ea typeface="楷体" panose="02010609060101010101" charset="-122"/>
                <a:cs typeface="+mn-cs"/>
              </a:rPr>
              <a:t>过去的</a:t>
            </a:r>
            <a:r>
              <a:rPr lang="zh-CN" altLang="zh-CN" sz="1600" dirty="0">
                <a:solidFill>
                  <a:schemeClr val="tx1"/>
                </a:solidFill>
                <a:latin typeface="楷体" panose="02010609060101010101" charset="-122"/>
                <a:ea typeface="楷体" panose="02010609060101010101" charset="-122"/>
                <a:cs typeface="+mn-cs"/>
              </a:rPr>
              <a:t>交易或事项形成的、由企业</a:t>
            </a:r>
            <a:r>
              <a:rPr lang="zh-CN" altLang="zh-CN" sz="1600" dirty="0">
                <a:solidFill>
                  <a:srgbClr val="FF0000"/>
                </a:solidFill>
                <a:latin typeface="楷体" panose="02010609060101010101" charset="-122"/>
                <a:ea typeface="楷体" panose="02010609060101010101" charset="-122"/>
                <a:cs typeface="+mn-cs"/>
              </a:rPr>
              <a:t>拥有或者控制</a:t>
            </a:r>
            <a:r>
              <a:rPr lang="zh-CN" altLang="zh-CN" sz="1600" dirty="0">
                <a:solidFill>
                  <a:schemeClr val="tx1"/>
                </a:solidFill>
                <a:latin typeface="楷体" panose="02010609060101010101" charset="-122"/>
                <a:ea typeface="楷体" panose="02010609060101010101" charset="-122"/>
                <a:cs typeface="+mn-cs"/>
              </a:rPr>
              <a:t>的、预期会给企业</a:t>
            </a:r>
            <a:r>
              <a:rPr lang="zh-CN" altLang="zh-CN" sz="1600" dirty="0">
                <a:solidFill>
                  <a:srgbClr val="FF0000"/>
                </a:solidFill>
                <a:latin typeface="楷体" panose="02010609060101010101" charset="-122"/>
                <a:ea typeface="楷体" panose="02010609060101010101" charset="-122"/>
                <a:cs typeface="+mn-cs"/>
              </a:rPr>
              <a:t>带来经济利益</a:t>
            </a:r>
            <a:r>
              <a:rPr lang="zh-CN" altLang="zh-CN" sz="1600" dirty="0">
                <a:solidFill>
                  <a:schemeClr val="tx1"/>
                </a:solidFill>
                <a:latin typeface="楷体" panose="02010609060101010101" charset="-122"/>
                <a:ea typeface="楷体" panose="02010609060101010101" charset="-122"/>
                <a:cs typeface="+mn-cs"/>
              </a:rPr>
              <a:t>的资源。包括各种财产、债权和其他权利。</a:t>
            </a:r>
            <a:endParaRPr lang="en-US" altLang="zh-CN" sz="1600" dirty="0">
              <a:solidFill>
                <a:schemeClr val="tx1"/>
              </a:solidFill>
              <a:latin typeface="楷体" panose="02010609060101010101" charset="-122"/>
              <a:ea typeface="楷体" panose="02010609060101010101" charset="-122"/>
              <a:cs typeface="+mn-cs"/>
            </a:endParaRPr>
          </a:p>
          <a:p>
            <a:pPr marL="257175" indent="-257175" algn="l">
              <a:spcBef>
                <a:spcPts val="0"/>
              </a:spcBef>
              <a:buSzTx/>
              <a:buChar char="•"/>
            </a:pPr>
            <a:endParaRPr lang="en-US" altLang="zh-CN" sz="1600" dirty="0">
              <a:solidFill>
                <a:schemeClr val="tx1"/>
              </a:solidFill>
              <a:latin typeface="+mn-lt"/>
              <a:ea typeface="+mn-ea"/>
              <a:cs typeface="+mn-cs"/>
            </a:endParaRPr>
          </a:p>
          <a:p>
            <a:pPr marL="257175" indent="-257175" algn="l">
              <a:spcBef>
                <a:spcPts val="0"/>
              </a:spcBef>
              <a:buSzTx/>
              <a:buChar char="•"/>
            </a:pPr>
            <a:r>
              <a:rPr lang="zh-CN" altLang="en-US" sz="1600" dirty="0">
                <a:solidFill>
                  <a:schemeClr val="tx1"/>
                </a:solidFill>
                <a:latin typeface="+mn-lt"/>
                <a:ea typeface="+mn-ea"/>
                <a:cs typeface="+mn-cs"/>
              </a:rPr>
              <a:t>特征</a:t>
            </a:r>
            <a:endParaRPr lang="en-US" altLang="zh-CN" sz="1600" dirty="0">
              <a:solidFill>
                <a:schemeClr val="tx1"/>
              </a:solidFill>
              <a:latin typeface="+mn-lt"/>
              <a:ea typeface="+mn-ea"/>
              <a:cs typeface="+mn-cs"/>
            </a:endParaRPr>
          </a:p>
          <a:p>
            <a:pPr marL="685800" lvl="1" indent="-342900" algn="l">
              <a:spcBef>
                <a:spcPts val="0"/>
              </a:spcBef>
              <a:buSzTx/>
              <a:buFont typeface="Arial" panose="020B0604020202020204" pitchFamily="34" charset="0"/>
              <a:buChar char="•"/>
            </a:pPr>
            <a:r>
              <a:rPr lang="zh-CN" altLang="en-US" sz="1600" dirty="0">
                <a:solidFill>
                  <a:schemeClr val="tx1"/>
                </a:solidFill>
                <a:latin typeface="楷体" panose="02010609060101010101" charset="-122"/>
                <a:ea typeface="楷体" panose="02010609060101010101" charset="-122"/>
                <a:cs typeface="+mn-cs"/>
              </a:rPr>
              <a:t>资产预期会给企业带来经济利益</a:t>
            </a:r>
            <a:endParaRPr lang="en-US" altLang="zh-CN" sz="1600" dirty="0">
              <a:solidFill>
                <a:schemeClr val="tx1"/>
              </a:solidFill>
              <a:latin typeface="楷体" panose="02010609060101010101" charset="-122"/>
              <a:ea typeface="楷体" panose="02010609060101010101" charset="-122"/>
              <a:cs typeface="+mn-cs"/>
            </a:endParaRPr>
          </a:p>
          <a:p>
            <a:pPr marL="685800" lvl="1" indent="-342900" algn="l">
              <a:spcBef>
                <a:spcPts val="0"/>
              </a:spcBef>
              <a:buSzTx/>
              <a:buFont typeface="Arial" panose="020B0604020202020204" pitchFamily="34" charset="0"/>
              <a:buChar char="•"/>
            </a:pPr>
            <a:r>
              <a:rPr lang="zh-CN" altLang="en-US" sz="1600" dirty="0">
                <a:solidFill>
                  <a:schemeClr val="tx1"/>
                </a:solidFill>
                <a:latin typeface="楷体" panose="02010609060101010101" charset="-122"/>
                <a:ea typeface="楷体" panose="02010609060101010101" charset="-122"/>
                <a:cs typeface="+mn-cs"/>
              </a:rPr>
              <a:t>资产为企业拥有或控制</a:t>
            </a:r>
            <a:endParaRPr lang="en-US" altLang="zh-CN" sz="1600" dirty="0">
              <a:solidFill>
                <a:schemeClr val="tx1"/>
              </a:solidFill>
              <a:latin typeface="楷体" panose="02010609060101010101" charset="-122"/>
              <a:ea typeface="楷体" panose="02010609060101010101" charset="-122"/>
              <a:cs typeface="+mn-cs"/>
            </a:endParaRPr>
          </a:p>
          <a:p>
            <a:pPr marL="685800" lvl="1" indent="-342900" algn="l">
              <a:spcBef>
                <a:spcPts val="0"/>
              </a:spcBef>
              <a:buSzTx/>
              <a:buFont typeface="Arial" panose="020B0604020202020204" pitchFamily="34" charset="0"/>
              <a:buChar char="•"/>
            </a:pPr>
            <a:r>
              <a:rPr lang="zh-CN" altLang="en-US" sz="1600" dirty="0">
                <a:solidFill>
                  <a:schemeClr val="tx1"/>
                </a:solidFill>
                <a:latin typeface="楷体" panose="02010609060101010101" charset="-122"/>
                <a:ea typeface="楷体" panose="02010609060101010101" charset="-122"/>
                <a:cs typeface="+mn-cs"/>
              </a:rPr>
              <a:t>资产由企业过去的交易或事项形成</a:t>
            </a:r>
            <a:endParaRPr lang="zh-CN" altLang="en-US" sz="1600" dirty="0">
              <a:solidFill>
                <a:schemeClr val="tx1"/>
              </a:solidFill>
              <a:latin typeface="楷体" panose="02010609060101010101" charset="-122"/>
              <a:ea typeface="楷体" panose="02010609060101010101" charset="-122"/>
              <a:cs typeface="+mn-cs"/>
            </a:endParaRPr>
          </a:p>
        </p:txBody>
      </p:sp>
      <p:pic>
        <p:nvPicPr>
          <p:cNvPr id="8" name="图片 7"/>
          <p:cNvPicPr>
            <a:picLocks noChangeAspect="1"/>
          </p:cNvPicPr>
          <p:nvPr>
            <p:custDataLst>
              <p:tags r:id="rId3"/>
            </p:custDataLst>
          </p:nvPr>
        </p:nvPicPr>
        <p:blipFill rotWithShape="1">
          <a:blip r:embed="rId4"/>
          <a:srcRect l="1199" t="21064" r="1199" b="17231"/>
          <a:stretch>
            <a:fillRect/>
          </a:stretch>
        </p:blipFill>
        <p:spPr>
          <a:xfrm>
            <a:off x="-2147483648" y="988828"/>
            <a:ext cx="2147011200" cy="3173819"/>
          </a:xfrm>
          <a:prstGeom prst="rect">
            <a:avLst/>
          </a:prstGeom>
        </p:spPr>
      </p:pic>
      <p:pic>
        <p:nvPicPr>
          <p:cNvPr id="9" name="图片 8"/>
          <p:cNvPicPr>
            <a:picLocks noChangeAspect="1"/>
          </p:cNvPicPr>
          <p:nvPr/>
        </p:nvPicPr>
        <p:blipFill>
          <a:blip r:embed="rId5"/>
          <a:stretch>
            <a:fillRect/>
          </a:stretch>
        </p:blipFill>
        <p:spPr>
          <a:xfrm>
            <a:off x="4758055" y="2014855"/>
            <a:ext cx="3853815" cy="2494915"/>
          </a:xfrm>
          <a:prstGeom prst="rect">
            <a:avLst/>
          </a:prstGeom>
        </p:spPr>
      </p:pic>
    </p:spTree>
    <p:custDataLst>
      <p:tags r:id="rId6"/>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custDataLst>
              <p:tags r:id="rId1"/>
            </p:custDataLst>
          </p:nvPr>
        </p:nvSpPr>
        <p:spPr>
          <a:xfrm>
            <a:off x="628650" y="273844"/>
            <a:ext cx="7886700" cy="994172"/>
          </a:xfrm>
          <a:prstGeom prst="rect">
            <a:avLst/>
          </a:prstGeom>
        </p:spPr>
        <p:txBody>
          <a:bodyPr vert="horz" wrap="square" lIns="68580" tIns="34290" rIns="68580" bIns="3429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pPr algn="l">
              <a:lnSpc>
                <a:spcPct val="120000"/>
              </a:lnSpc>
            </a:pPr>
            <a:r>
              <a:rPr lang="zh-CN" altLang="en-US" dirty="0"/>
              <a:t>资产分类</a:t>
            </a:r>
            <a:r>
              <a:rPr lang="zh-CN" altLang="zh-CN" dirty="0"/>
              <a:t>（按流动性分类）</a:t>
            </a:r>
            <a:endParaRPr lang="zh-CN" altLang="zh-CN" dirty="0"/>
          </a:p>
        </p:txBody>
      </p:sp>
      <p:sp>
        <p:nvSpPr>
          <p:cNvPr id="3" name="内容占位符 2"/>
          <p:cNvSpPr>
            <a:spLocks noGrp="1"/>
          </p:cNvSpPr>
          <p:nvPr>
            <p:custDataLst>
              <p:tags r:id="rId2"/>
            </p:custDataLst>
          </p:nvPr>
        </p:nvSpPr>
        <p:spPr>
          <a:xfrm>
            <a:off x="628650" y="136921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indent="-257175" algn="just">
              <a:lnSpc>
                <a:spcPct val="120000"/>
              </a:lnSpc>
              <a:spcBef>
                <a:spcPts val="0"/>
              </a:spcBef>
              <a:buSzTx/>
              <a:buChar char="•"/>
            </a:pPr>
            <a:r>
              <a:rPr lang="zh-CN" altLang="zh-CN" sz="1500" dirty="0"/>
              <a:t>流动资产  current assets</a:t>
            </a:r>
            <a:endParaRPr lang="zh-CN" altLang="zh-CN" sz="1500" dirty="0"/>
          </a:p>
          <a:p>
            <a:pPr marL="685800" lvl="1" indent="-342900" algn="just">
              <a:lnSpc>
                <a:spcPct val="120000"/>
              </a:lnSpc>
              <a:spcBef>
                <a:spcPts val="0"/>
              </a:spcBef>
              <a:buSzTx/>
              <a:buFont typeface="Arial" panose="020B0604020202020204" pitchFamily="34" charset="0"/>
              <a:buChar char="•"/>
            </a:pPr>
            <a:r>
              <a:rPr lang="zh-CN" altLang="zh-CN" sz="1500" dirty="0"/>
              <a:t>企业可以在一年或者超过一年的一个营业周期内变现或耗用的资产。</a:t>
            </a:r>
            <a:endParaRPr lang="en-US" altLang="zh-CN" sz="1500" dirty="0"/>
          </a:p>
          <a:p>
            <a:pPr marL="685800" lvl="1" indent="-342900" algn="just">
              <a:lnSpc>
                <a:spcPct val="120000"/>
              </a:lnSpc>
              <a:spcBef>
                <a:spcPts val="0"/>
              </a:spcBef>
              <a:buSzTx/>
              <a:buFont typeface="Arial" panose="020B0604020202020204" pitchFamily="34" charset="0"/>
              <a:buChar char="•"/>
            </a:pPr>
            <a:r>
              <a:rPr lang="zh-CN" altLang="zh-CN" sz="1500" dirty="0"/>
              <a:t>包括货币资金、交易性金融资产、应收及预付款项、其他应收款和存货等。</a:t>
            </a:r>
            <a:endParaRPr lang="zh-CN" altLang="zh-CN" sz="1500" dirty="0"/>
          </a:p>
          <a:p>
            <a:pPr marL="685800" lvl="1" indent="-342900" algn="just">
              <a:lnSpc>
                <a:spcPct val="120000"/>
              </a:lnSpc>
              <a:spcBef>
                <a:spcPts val="0"/>
              </a:spcBef>
              <a:buSzTx/>
              <a:buFont typeface="Arial" panose="020B0604020202020204" pitchFamily="34" charset="0"/>
              <a:buChar char="•"/>
            </a:pPr>
            <a:endParaRPr lang="en-US" altLang="zh-CN" sz="1500" dirty="0"/>
          </a:p>
          <a:p>
            <a:pPr marL="257175" indent="-257175" algn="just">
              <a:lnSpc>
                <a:spcPct val="120000"/>
              </a:lnSpc>
              <a:spcBef>
                <a:spcPts val="0"/>
              </a:spcBef>
              <a:buSzTx/>
              <a:buChar char="•"/>
            </a:pPr>
            <a:r>
              <a:rPr lang="zh-CN" altLang="zh-CN" sz="1500" dirty="0"/>
              <a:t>非流动资产  non-current assets </a:t>
            </a:r>
            <a:endParaRPr lang="zh-CN" altLang="zh-CN" sz="1500" dirty="0"/>
          </a:p>
          <a:p>
            <a:pPr marL="685800" lvl="1" indent="-342900" algn="just">
              <a:lnSpc>
                <a:spcPct val="120000"/>
              </a:lnSpc>
              <a:spcBef>
                <a:spcPts val="0"/>
              </a:spcBef>
              <a:buSzTx/>
              <a:buFont typeface="Arial" panose="020B0604020202020204" pitchFamily="34" charset="0"/>
              <a:buChar char="•"/>
            </a:pPr>
            <a:r>
              <a:rPr lang="zh-CN" altLang="zh-CN" sz="1500" dirty="0"/>
              <a:t>企业不能在一年或者超过一年的一个营业周期内变现或耗用的资产。</a:t>
            </a:r>
            <a:endParaRPr lang="zh-CN" altLang="zh-CN" sz="1500" dirty="0"/>
          </a:p>
          <a:p>
            <a:pPr marL="685800" lvl="1" indent="-342900" algn="just">
              <a:lnSpc>
                <a:spcPct val="120000"/>
              </a:lnSpc>
              <a:spcBef>
                <a:spcPts val="0"/>
              </a:spcBef>
              <a:buSzTx/>
              <a:buFont typeface="Arial" panose="020B0604020202020204" pitchFamily="34" charset="0"/>
              <a:buChar char="•"/>
            </a:pPr>
            <a:r>
              <a:rPr lang="zh-CN" altLang="zh-CN" sz="1500" dirty="0"/>
              <a:t>包括持有至到期投资、长期股权投资、投资性房地产、在建工程、固定资产、无形资产、其他长期资产等。</a:t>
            </a:r>
            <a:endParaRPr lang="zh-CN" altLang="zh-CN" sz="1500" dirty="0"/>
          </a:p>
          <a:p>
            <a:pPr marL="257175" indent="-257175" algn="just">
              <a:lnSpc>
                <a:spcPct val="120000"/>
              </a:lnSpc>
              <a:spcBef>
                <a:spcPts val="0"/>
              </a:spcBef>
              <a:buSzTx/>
              <a:buChar char="•"/>
            </a:pPr>
            <a:endParaRPr lang="zh-CN" altLang="zh-CN" sz="1500" dirty="0"/>
          </a:p>
          <a:p>
            <a:pPr marL="685800" lvl="1" indent="-342900" algn="just">
              <a:lnSpc>
                <a:spcPct val="120000"/>
              </a:lnSpc>
              <a:spcBef>
                <a:spcPts val="0"/>
              </a:spcBef>
              <a:buSzTx/>
              <a:buFont typeface="Arial" panose="020B0604020202020204" pitchFamily="34" charset="0"/>
              <a:buChar char="•"/>
            </a:pPr>
            <a:endParaRPr lang="zh-CN" altLang="zh-CN" sz="1500" dirty="0"/>
          </a:p>
        </p:txBody>
      </p:sp>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直接连接符 34"/>
          <p:cNvSpPr>
            <a:spLocks noChangeShapeType="1"/>
          </p:cNvSpPr>
          <p:nvPr>
            <p:custDataLst>
              <p:tags r:id="rId1"/>
            </p:custDataLst>
          </p:nvPr>
        </p:nvSpPr>
        <p:spPr bwMode="auto">
          <a:xfrm>
            <a:off x="1804909" y="276620"/>
            <a:ext cx="0" cy="3844873"/>
          </a:xfrm>
          <a:prstGeom prst="line">
            <a:avLst/>
          </a:prstGeom>
          <a:noFill/>
          <a:ln w="50800" cmpd="sng">
            <a:solidFill>
              <a:srgbClr val="258F8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25000" lnSpcReduction="20000"/>
          </a:bodyPr>
          <a:lstStyle/>
          <a:p>
            <a:endParaRPr lang="zh-CN" altLang="en-US" sz="1350"/>
          </a:p>
        </p:txBody>
      </p:sp>
      <p:sp>
        <p:nvSpPr>
          <p:cNvPr id="8202" name="直接连接符 38"/>
          <p:cNvSpPr>
            <a:spLocks noChangeShapeType="1"/>
          </p:cNvSpPr>
          <p:nvPr>
            <p:custDataLst>
              <p:tags r:id="rId2"/>
            </p:custDataLst>
          </p:nvPr>
        </p:nvSpPr>
        <p:spPr bwMode="auto">
          <a:xfrm flipH="1">
            <a:off x="3357587" y="1009820"/>
            <a:ext cx="4172858" cy="1623"/>
          </a:xfrm>
          <a:prstGeom prst="line">
            <a:avLst/>
          </a:prstGeom>
          <a:noFill/>
          <a:ln w="25400" cmpd="sng">
            <a:solidFill>
              <a:srgbClr val="ABD2B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25000" lnSpcReduction="20000"/>
          </a:bodyPr>
          <a:lstStyle/>
          <a:p>
            <a:endParaRPr lang="zh-CN" altLang="en-US" sz="1350">
              <a:latin typeface="+mn-lt"/>
              <a:ea typeface="+mn-ea"/>
            </a:endParaRPr>
          </a:p>
        </p:txBody>
      </p:sp>
      <p:sp>
        <p:nvSpPr>
          <p:cNvPr id="8203" name="直接连接符 39"/>
          <p:cNvSpPr>
            <a:spLocks noChangeShapeType="1"/>
          </p:cNvSpPr>
          <p:nvPr>
            <p:custDataLst>
              <p:tags r:id="rId3"/>
            </p:custDataLst>
          </p:nvPr>
        </p:nvSpPr>
        <p:spPr bwMode="auto">
          <a:xfrm flipH="1">
            <a:off x="3402914" y="2903043"/>
            <a:ext cx="4172858" cy="0"/>
          </a:xfrm>
          <a:prstGeom prst="line">
            <a:avLst/>
          </a:prstGeom>
          <a:noFill/>
          <a:ln w="25400" cmpd="sng">
            <a:solidFill>
              <a:srgbClr val="ABD2B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25000" lnSpcReduction="20000"/>
          </a:bodyPr>
          <a:lstStyle/>
          <a:p>
            <a:endParaRPr lang="zh-CN" altLang="en-US" sz="1350">
              <a:latin typeface="+mn-lt"/>
              <a:ea typeface="+mn-ea"/>
            </a:endParaRPr>
          </a:p>
        </p:txBody>
      </p:sp>
      <p:sp>
        <p:nvSpPr>
          <p:cNvPr id="8204" name="椭圆 40"/>
          <p:cNvSpPr>
            <a:spLocks noChangeArrowheads="1"/>
          </p:cNvSpPr>
          <p:nvPr>
            <p:custDataLst>
              <p:tags r:id="rId4"/>
            </p:custDataLst>
          </p:nvPr>
        </p:nvSpPr>
        <p:spPr bwMode="auto">
          <a:xfrm>
            <a:off x="1938783" y="416560"/>
            <a:ext cx="496570" cy="504825"/>
          </a:xfrm>
          <a:prstGeom prst="ellipse">
            <a:avLst/>
          </a:prstGeom>
          <a:solidFill>
            <a:srgbClr val="258F8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627" tIns="35242" rIns="67627" bIns="35242" anchor="ctr">
            <a:normAutofit fontScale="77500"/>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hangingPunct="1"/>
            <a:r>
              <a:rPr lang="en-US" b="1" dirty="0">
                <a:solidFill>
                  <a:srgbClr val="FFFFFF"/>
                </a:solidFill>
                <a:latin typeface="+mn-lt"/>
                <a:ea typeface="+mn-ea"/>
                <a:sym typeface="Arial" panose="020B0604020202020204" pitchFamily="34" charset="0"/>
              </a:rPr>
              <a:t>01</a:t>
            </a:r>
            <a:endParaRPr lang="en-US" b="1" dirty="0">
              <a:solidFill>
                <a:srgbClr val="FFFFFF"/>
              </a:solidFill>
              <a:latin typeface="+mn-lt"/>
              <a:ea typeface="+mn-ea"/>
              <a:sym typeface="Arial" panose="020B0604020202020204" pitchFamily="34" charset="0"/>
            </a:endParaRPr>
          </a:p>
        </p:txBody>
      </p:sp>
      <p:sp>
        <p:nvSpPr>
          <p:cNvPr id="8205" name="椭圆 41"/>
          <p:cNvSpPr>
            <a:spLocks noChangeArrowheads="1"/>
          </p:cNvSpPr>
          <p:nvPr>
            <p:custDataLst>
              <p:tags r:id="rId5"/>
            </p:custDataLst>
          </p:nvPr>
        </p:nvSpPr>
        <p:spPr bwMode="auto">
          <a:xfrm>
            <a:off x="1938783" y="1243965"/>
            <a:ext cx="510540" cy="457835"/>
          </a:xfrm>
          <a:prstGeom prst="ellipse">
            <a:avLst/>
          </a:prstGeom>
          <a:solidFill>
            <a:srgbClr val="6AB59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627" tIns="35242" rIns="67627" bIns="35242" anchor="ctr">
            <a:normAutofit fontScale="90000"/>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hangingPunct="1"/>
            <a:r>
              <a:rPr lang="en-US" b="1" dirty="0">
                <a:solidFill>
                  <a:srgbClr val="FFFFFF"/>
                </a:solidFill>
                <a:latin typeface="+mn-lt"/>
                <a:ea typeface="+mn-ea"/>
                <a:sym typeface="Arial" panose="020B0604020202020204" pitchFamily="34" charset="0"/>
              </a:rPr>
              <a:t>02</a:t>
            </a:r>
            <a:endParaRPr lang="en-US" b="1" dirty="0">
              <a:solidFill>
                <a:srgbClr val="FFFFFF"/>
              </a:solidFill>
              <a:latin typeface="+mn-lt"/>
              <a:ea typeface="+mn-ea"/>
              <a:sym typeface="Arial" panose="020B0604020202020204" pitchFamily="34" charset="0"/>
            </a:endParaRPr>
          </a:p>
        </p:txBody>
      </p:sp>
      <p:sp>
        <p:nvSpPr>
          <p:cNvPr id="8206" name="椭圆 42"/>
          <p:cNvSpPr>
            <a:spLocks noChangeArrowheads="1"/>
          </p:cNvSpPr>
          <p:nvPr>
            <p:custDataLst>
              <p:tags r:id="rId6"/>
            </p:custDataLst>
          </p:nvPr>
        </p:nvSpPr>
        <p:spPr bwMode="auto">
          <a:xfrm>
            <a:off x="1938783" y="3184880"/>
            <a:ext cx="563417" cy="548804"/>
          </a:xfrm>
          <a:prstGeom prst="ellipse">
            <a:avLst/>
          </a:prstGeom>
          <a:solidFill>
            <a:srgbClr val="ABD2B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627" tIns="35242" rIns="67627" bIns="35242" anchor="ctr">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hangingPunct="1"/>
            <a:r>
              <a:rPr lang="en-US" b="1" dirty="0">
                <a:solidFill>
                  <a:srgbClr val="FFFFFF"/>
                </a:solidFill>
                <a:latin typeface="+mn-lt"/>
                <a:ea typeface="+mn-ea"/>
                <a:sym typeface="Arial" panose="020B0604020202020204" pitchFamily="34" charset="0"/>
              </a:rPr>
              <a:t>04</a:t>
            </a:r>
            <a:endParaRPr lang="en-US" b="1" dirty="0">
              <a:solidFill>
                <a:srgbClr val="FFFFFF"/>
              </a:solidFill>
              <a:latin typeface="+mn-lt"/>
              <a:ea typeface="+mn-ea"/>
              <a:sym typeface="Arial" panose="020B0604020202020204" pitchFamily="34" charset="0"/>
            </a:endParaRPr>
          </a:p>
        </p:txBody>
      </p:sp>
      <p:sp>
        <p:nvSpPr>
          <p:cNvPr id="8207" name="Text Box 14"/>
          <p:cNvSpPr txBox="1">
            <a:spLocks noChangeArrowheads="1"/>
          </p:cNvSpPr>
          <p:nvPr>
            <p:custDataLst>
              <p:tags r:id="rId7"/>
            </p:custDataLst>
          </p:nvPr>
        </p:nvSpPr>
        <p:spPr bwMode="auto">
          <a:xfrm>
            <a:off x="2573020" y="1243965"/>
            <a:ext cx="4697095" cy="306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lnSpcReduction="10000"/>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eaLnBrk="1" hangingPunct="1"/>
            <a:r>
              <a:rPr lang="zh-CN" altLang="en-US" sz="1500" b="1" dirty="0">
                <a:solidFill>
                  <a:srgbClr val="FF0000"/>
                </a:solidFill>
                <a:latin typeface="+mj-lt"/>
                <a:ea typeface="+mj-ea"/>
                <a:cs typeface="+mj-cs"/>
                <a:sym typeface="Arial" panose="020B0604020202020204" pitchFamily="34" charset="0"/>
              </a:rPr>
              <a:t>交易性金融资产</a:t>
            </a:r>
            <a:endParaRPr lang="zh-CN" altLang="en-US" sz="1500" b="1" dirty="0">
              <a:solidFill>
                <a:srgbClr val="FF0000"/>
              </a:solidFill>
              <a:latin typeface="+mj-lt"/>
              <a:ea typeface="+mj-ea"/>
              <a:cs typeface="+mj-cs"/>
              <a:sym typeface="Arial" panose="020B0604020202020204" pitchFamily="34" charset="0"/>
            </a:endParaRPr>
          </a:p>
        </p:txBody>
      </p:sp>
      <p:sp>
        <p:nvSpPr>
          <p:cNvPr id="8208" name="Text Box 15"/>
          <p:cNvSpPr txBox="1">
            <a:spLocks noChangeArrowheads="1"/>
          </p:cNvSpPr>
          <p:nvPr>
            <p:custDataLst>
              <p:tags r:id="rId8"/>
            </p:custDataLst>
          </p:nvPr>
        </p:nvSpPr>
        <p:spPr bwMode="auto">
          <a:xfrm>
            <a:off x="2641056" y="2969719"/>
            <a:ext cx="4697307" cy="375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eaLnBrk="1" hangingPunct="1"/>
            <a:r>
              <a:rPr lang="zh-CN" altLang="en-US" sz="1500" b="1" dirty="0">
                <a:solidFill>
                  <a:srgbClr val="FF0000"/>
                </a:solidFill>
                <a:latin typeface="+mj-lt"/>
                <a:ea typeface="+mj-ea"/>
                <a:cs typeface="+mj-cs"/>
                <a:sym typeface="Arial" panose="020B0604020202020204" pitchFamily="34" charset="0"/>
              </a:rPr>
              <a:t>其他应收款</a:t>
            </a:r>
            <a:endParaRPr lang="zh-CN" altLang="en-US" sz="1500" b="1" dirty="0">
              <a:solidFill>
                <a:srgbClr val="FF0000"/>
              </a:solidFill>
              <a:latin typeface="+mj-lt"/>
              <a:ea typeface="+mj-ea"/>
              <a:cs typeface="+mj-cs"/>
              <a:sym typeface="Arial" panose="020B0604020202020204" pitchFamily="34" charset="0"/>
            </a:endParaRPr>
          </a:p>
        </p:txBody>
      </p:sp>
      <p:sp>
        <p:nvSpPr>
          <p:cNvPr id="8209" name="Text Box 16"/>
          <p:cNvSpPr txBox="1">
            <a:spLocks noChangeArrowheads="1"/>
          </p:cNvSpPr>
          <p:nvPr>
            <p:custDataLst>
              <p:tags r:id="rId9"/>
            </p:custDataLst>
          </p:nvPr>
        </p:nvSpPr>
        <p:spPr bwMode="auto">
          <a:xfrm>
            <a:off x="2573329" y="208675"/>
            <a:ext cx="4697307" cy="375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eaLnBrk="1" hangingPunct="1"/>
            <a:r>
              <a:rPr lang="zh-CN" altLang="en-US" sz="1500" b="1" dirty="0">
                <a:solidFill>
                  <a:srgbClr val="FF0000"/>
                </a:solidFill>
                <a:latin typeface="+mj-lt"/>
                <a:ea typeface="+mj-ea"/>
                <a:cs typeface="+mj-cs"/>
                <a:sym typeface="Arial" panose="020B0604020202020204" pitchFamily="34" charset="0"/>
              </a:rPr>
              <a:t>货币资金</a:t>
            </a:r>
            <a:endParaRPr lang="zh-CN" altLang="en-US" sz="1500" b="1" dirty="0">
              <a:solidFill>
                <a:srgbClr val="FF0000"/>
              </a:solidFill>
              <a:latin typeface="+mj-lt"/>
              <a:ea typeface="+mj-ea"/>
              <a:cs typeface="+mj-cs"/>
              <a:sym typeface="Arial" panose="020B0604020202020204" pitchFamily="34" charset="0"/>
            </a:endParaRPr>
          </a:p>
        </p:txBody>
      </p:sp>
      <p:sp>
        <p:nvSpPr>
          <p:cNvPr id="2" name="文本框 1"/>
          <p:cNvSpPr txBox="1"/>
          <p:nvPr>
            <p:custDataLst>
              <p:tags r:id="rId10"/>
            </p:custDataLst>
          </p:nvPr>
        </p:nvSpPr>
        <p:spPr>
          <a:xfrm>
            <a:off x="389890" y="1941830"/>
            <a:ext cx="12382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defPPr>
              <a:defRPr lang="zh-CN"/>
            </a:defPPr>
            <a:lvl1pPr eaLnBrk="1" hangingPunct="1">
              <a:defRPr>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1350" dirty="0" smtClean="0"/>
              <a:t>流动资产</a:t>
            </a:r>
            <a:endParaRPr lang="zh-CN" altLang="en-US" sz="1350" dirty="0" smtClean="0"/>
          </a:p>
        </p:txBody>
      </p:sp>
      <p:sp>
        <p:nvSpPr>
          <p:cNvPr id="3" name="文本框 2"/>
          <p:cNvSpPr txBox="1"/>
          <p:nvPr>
            <p:custDataLst>
              <p:tags r:id="rId11"/>
            </p:custDataLst>
          </p:nvPr>
        </p:nvSpPr>
        <p:spPr>
          <a:xfrm>
            <a:off x="2573020" y="477520"/>
            <a:ext cx="4697095" cy="57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normAutofit/>
          </a:bodyPr>
          <a:lstStyle>
            <a:lvl1pPr marL="0" indent="0" eaLnBrk="1" hangingPunct="1">
              <a:lnSpc>
                <a:spcPct val="120000"/>
              </a:lnSpc>
              <a:spcBef>
                <a:spcPct val="20000"/>
              </a:spcBef>
              <a:buFontTx/>
              <a:buNone/>
              <a:defRPr sz="1800">
                <a:solidFill>
                  <a:schemeClr val="bg2"/>
                </a:solidFill>
                <a:latin typeface="+mn-lt"/>
                <a:ea typeface="+mn-ea"/>
                <a:sym typeface="Arial" panose="020B0604020202020204" pitchFamily="34" charset="0"/>
              </a:defRPr>
            </a:lvl1pPr>
            <a:lvl2pPr marL="742950" indent="-285750">
              <a:spcBef>
                <a:spcPct val="20000"/>
              </a:spcBef>
              <a:buChar char="–"/>
              <a:defRPr sz="2800">
                <a:solidFill>
                  <a:schemeClr val="bg2"/>
                </a:solidFill>
                <a:sym typeface="Arial" panose="020B0604020202020204" pitchFamily="34" charset="0"/>
              </a:defRPr>
            </a:lvl2pPr>
            <a:lvl3pPr marL="1143000" indent="-228600">
              <a:spcBef>
                <a:spcPct val="20000"/>
              </a:spcBef>
              <a:buChar char="•"/>
              <a:defRPr sz="2400">
                <a:solidFill>
                  <a:schemeClr val="bg2"/>
                </a:solidFill>
                <a:sym typeface="Arial" panose="020B0604020202020204" pitchFamily="34" charset="0"/>
              </a:defRPr>
            </a:lvl3pPr>
            <a:lvl4pPr marL="1600200" indent="-228600">
              <a:spcBef>
                <a:spcPct val="20000"/>
              </a:spcBef>
              <a:buChar char="–"/>
              <a:defRPr sz="2000">
                <a:solidFill>
                  <a:schemeClr val="bg2"/>
                </a:solidFill>
                <a:sym typeface="Arial" panose="020B0604020202020204" pitchFamily="34" charset="0"/>
              </a:defRPr>
            </a:lvl4pPr>
            <a:lvl5pPr marL="2057400" indent="-228600">
              <a:spcBef>
                <a:spcPct val="20000"/>
              </a:spcBef>
              <a:buChar char="»"/>
              <a:defRPr sz="2000">
                <a:solidFill>
                  <a:schemeClr val="bg2"/>
                </a:solidFill>
                <a:sym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sz="1300" b="1">
                <a:solidFill>
                  <a:schemeClr val="tx1"/>
                </a:solidFill>
                <a:uFillTx/>
                <a:latin typeface="楷体" panose="02010609060101010101" charset="-122"/>
                <a:ea typeface="楷体" panose="02010609060101010101" charset="-122"/>
              </a:rPr>
              <a:t>现金、银行存款，其他货币资金（银行汇票、银行本票、在途货币资金等）</a:t>
            </a:r>
            <a:endParaRPr lang="zh-CN" altLang="en-US" sz="1300" b="1">
              <a:solidFill>
                <a:schemeClr val="tx1"/>
              </a:solidFill>
              <a:uFillTx/>
              <a:latin typeface="楷体" panose="02010609060101010101" charset="-122"/>
              <a:ea typeface="楷体" panose="02010609060101010101" charset="-122"/>
            </a:endParaRPr>
          </a:p>
        </p:txBody>
      </p:sp>
      <p:sp>
        <p:nvSpPr>
          <p:cNvPr id="4" name="文本框 3"/>
          <p:cNvSpPr txBox="1"/>
          <p:nvPr>
            <p:custDataLst>
              <p:tags r:id="rId12"/>
            </p:custDataLst>
          </p:nvPr>
        </p:nvSpPr>
        <p:spPr>
          <a:xfrm>
            <a:off x="2573655" y="1550035"/>
            <a:ext cx="4697095"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normAutofit/>
          </a:bodyPr>
          <a:lstStyle>
            <a:lvl1pPr marL="0" indent="0" eaLnBrk="1" hangingPunct="1">
              <a:lnSpc>
                <a:spcPct val="120000"/>
              </a:lnSpc>
              <a:spcBef>
                <a:spcPct val="20000"/>
              </a:spcBef>
              <a:buFontTx/>
              <a:buNone/>
              <a:defRPr sz="1800">
                <a:solidFill>
                  <a:schemeClr val="bg2"/>
                </a:solidFill>
                <a:latin typeface="+mn-lt"/>
                <a:ea typeface="+mn-ea"/>
                <a:sym typeface="Arial" panose="020B0604020202020204" pitchFamily="34" charset="0"/>
              </a:defRPr>
            </a:lvl1pPr>
            <a:lvl2pPr marL="742950" indent="-285750">
              <a:spcBef>
                <a:spcPct val="20000"/>
              </a:spcBef>
              <a:buChar char="–"/>
              <a:defRPr sz="2800">
                <a:solidFill>
                  <a:schemeClr val="bg2"/>
                </a:solidFill>
                <a:sym typeface="Arial" panose="020B0604020202020204" pitchFamily="34" charset="0"/>
              </a:defRPr>
            </a:lvl2pPr>
            <a:lvl3pPr marL="1143000" indent="-228600">
              <a:spcBef>
                <a:spcPct val="20000"/>
              </a:spcBef>
              <a:buChar char="•"/>
              <a:defRPr sz="2400">
                <a:solidFill>
                  <a:schemeClr val="bg2"/>
                </a:solidFill>
                <a:sym typeface="Arial" panose="020B0604020202020204" pitchFamily="34" charset="0"/>
              </a:defRPr>
            </a:lvl3pPr>
            <a:lvl4pPr marL="1600200" indent="-228600">
              <a:spcBef>
                <a:spcPct val="20000"/>
              </a:spcBef>
              <a:buChar char="–"/>
              <a:defRPr sz="2000">
                <a:solidFill>
                  <a:schemeClr val="bg2"/>
                </a:solidFill>
                <a:sym typeface="Arial" panose="020B0604020202020204" pitchFamily="34" charset="0"/>
              </a:defRPr>
            </a:lvl4pPr>
            <a:lvl5pPr marL="2057400" indent="-228600">
              <a:spcBef>
                <a:spcPct val="20000"/>
              </a:spcBef>
              <a:buChar char="»"/>
              <a:defRPr sz="2000">
                <a:solidFill>
                  <a:schemeClr val="bg2"/>
                </a:solidFill>
                <a:sym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zh-CN" sz="1350" b="1">
                <a:solidFill>
                  <a:schemeClr val="tx2"/>
                </a:solidFill>
                <a:latin typeface="楷体" panose="02010609060101010101" charset="-122"/>
                <a:ea typeface="楷体" panose="02010609060101010101" charset="-122"/>
                <a:sym typeface="+mn-ea"/>
              </a:rPr>
              <a:t>企业以交易为目的而持有的金融资产，包括购入的股票、债券、基金等。</a:t>
            </a:r>
            <a:endParaRPr lang="zh-CN" altLang="en-US" sz="1350" b="1"/>
          </a:p>
        </p:txBody>
      </p:sp>
      <p:sp>
        <p:nvSpPr>
          <p:cNvPr id="5" name="文本框 4"/>
          <p:cNvSpPr txBox="1"/>
          <p:nvPr>
            <p:custDataLst>
              <p:tags r:id="rId13"/>
            </p:custDataLst>
          </p:nvPr>
        </p:nvSpPr>
        <p:spPr>
          <a:xfrm>
            <a:off x="2573655" y="3301365"/>
            <a:ext cx="569087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0" indent="0" eaLnBrk="1" hangingPunct="1">
              <a:lnSpc>
                <a:spcPct val="120000"/>
              </a:lnSpc>
              <a:spcBef>
                <a:spcPct val="20000"/>
              </a:spcBef>
              <a:buFontTx/>
              <a:buNone/>
              <a:defRPr sz="1800">
                <a:solidFill>
                  <a:schemeClr val="bg2"/>
                </a:solidFill>
                <a:latin typeface="+mn-lt"/>
                <a:ea typeface="+mn-ea"/>
                <a:sym typeface="Arial" panose="020B0604020202020204" pitchFamily="34" charset="0"/>
              </a:defRPr>
            </a:lvl1pPr>
            <a:lvl2pPr marL="742950" indent="-285750">
              <a:spcBef>
                <a:spcPct val="20000"/>
              </a:spcBef>
              <a:buChar char="–"/>
              <a:defRPr sz="2800">
                <a:solidFill>
                  <a:schemeClr val="bg2"/>
                </a:solidFill>
                <a:sym typeface="Arial" panose="020B0604020202020204" pitchFamily="34" charset="0"/>
              </a:defRPr>
            </a:lvl2pPr>
            <a:lvl3pPr marL="1143000" indent="-228600">
              <a:spcBef>
                <a:spcPct val="20000"/>
              </a:spcBef>
              <a:buChar char="•"/>
              <a:defRPr sz="2400">
                <a:solidFill>
                  <a:schemeClr val="bg2"/>
                </a:solidFill>
                <a:sym typeface="Arial" panose="020B0604020202020204" pitchFamily="34" charset="0"/>
              </a:defRPr>
            </a:lvl3pPr>
            <a:lvl4pPr marL="1600200" indent="-228600">
              <a:spcBef>
                <a:spcPct val="20000"/>
              </a:spcBef>
              <a:buChar char="–"/>
              <a:defRPr sz="2000">
                <a:solidFill>
                  <a:schemeClr val="bg2"/>
                </a:solidFill>
                <a:sym typeface="Arial" panose="020B0604020202020204" pitchFamily="34" charset="0"/>
              </a:defRPr>
            </a:lvl4pPr>
            <a:lvl5pPr marL="2057400" indent="-228600">
              <a:spcBef>
                <a:spcPct val="20000"/>
              </a:spcBef>
              <a:buChar char="»"/>
              <a:defRPr sz="2000">
                <a:solidFill>
                  <a:schemeClr val="bg2"/>
                </a:solidFill>
                <a:sym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zh-CN" sz="1200">
                <a:solidFill>
                  <a:srgbClr val="FF0000"/>
                </a:solidFill>
                <a:latin typeface="楷体" panose="02010609060101010101" charset="-122"/>
                <a:ea typeface="楷体" panose="02010609060101010101" charset="-122"/>
                <a:sym typeface="Wingdings" panose="05000000000000000000" pitchFamily="2" charset="2"/>
              </a:rPr>
              <a:t>应收账款、应收票据、预付账款之外的其他各种应收暂付款，如职工向企业预借的差旅费、应收的各种赔款、罚款，拨付给各部门周转使用的备用金等，存出的保证金等。</a:t>
            </a:r>
            <a:endParaRPr lang="zh-CN" altLang="zh-CN" sz="1200">
              <a:solidFill>
                <a:srgbClr val="FF0000"/>
              </a:solidFill>
              <a:latin typeface="楷体" panose="02010609060101010101" charset="-122"/>
              <a:ea typeface="楷体" panose="02010609060101010101" charset="-122"/>
            </a:endParaRPr>
          </a:p>
          <a:p>
            <a:endParaRPr lang="zh-CN" altLang="zh-CN" sz="1200">
              <a:solidFill>
                <a:srgbClr val="FF0000"/>
              </a:solidFill>
              <a:latin typeface="楷体" panose="02010609060101010101" charset="-122"/>
              <a:ea typeface="楷体" panose="02010609060101010101" charset="-122"/>
            </a:endParaRPr>
          </a:p>
        </p:txBody>
      </p:sp>
      <p:sp>
        <p:nvSpPr>
          <p:cNvPr id="6" name="直接连接符 39"/>
          <p:cNvSpPr>
            <a:spLocks noChangeShapeType="1"/>
          </p:cNvSpPr>
          <p:nvPr>
            <p:custDataLst>
              <p:tags r:id="rId14"/>
            </p:custDataLst>
          </p:nvPr>
        </p:nvSpPr>
        <p:spPr bwMode="auto">
          <a:xfrm flipH="1">
            <a:off x="3357829" y="2127708"/>
            <a:ext cx="4172858" cy="0"/>
          </a:xfrm>
          <a:prstGeom prst="line">
            <a:avLst/>
          </a:prstGeom>
          <a:noFill/>
          <a:ln w="25400" cmpd="sng">
            <a:solidFill>
              <a:srgbClr val="ABD2B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25000" lnSpcReduction="20000"/>
          </a:bodyPr>
          <a:lstStyle/>
          <a:p>
            <a:endParaRPr lang="zh-CN" altLang="en-US" sz="1350">
              <a:latin typeface="+mn-lt"/>
              <a:ea typeface="+mn-ea"/>
            </a:endParaRPr>
          </a:p>
        </p:txBody>
      </p:sp>
      <p:sp>
        <p:nvSpPr>
          <p:cNvPr id="8" name="椭圆 42"/>
          <p:cNvSpPr>
            <a:spLocks noChangeArrowheads="1"/>
          </p:cNvSpPr>
          <p:nvPr>
            <p:custDataLst>
              <p:tags r:id="rId15"/>
            </p:custDataLst>
          </p:nvPr>
        </p:nvSpPr>
        <p:spPr bwMode="auto">
          <a:xfrm>
            <a:off x="1938783" y="2178405"/>
            <a:ext cx="563417" cy="548804"/>
          </a:xfrm>
          <a:prstGeom prst="ellipse">
            <a:avLst/>
          </a:prstGeom>
          <a:solidFill>
            <a:srgbClr val="ABD2B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627" tIns="35242" rIns="67627" bIns="35242" anchor="ctr">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hangingPunct="1"/>
            <a:r>
              <a:rPr lang="en-US" b="1" dirty="0">
                <a:solidFill>
                  <a:srgbClr val="FFFFFF"/>
                </a:solidFill>
                <a:latin typeface="+mn-lt"/>
                <a:ea typeface="+mn-ea"/>
                <a:sym typeface="Arial" panose="020B0604020202020204" pitchFamily="34" charset="0"/>
              </a:rPr>
              <a:t>03</a:t>
            </a:r>
            <a:endParaRPr lang="en-US" b="1" dirty="0">
              <a:solidFill>
                <a:srgbClr val="FFFFFF"/>
              </a:solidFill>
              <a:latin typeface="+mn-lt"/>
              <a:ea typeface="+mn-ea"/>
              <a:sym typeface="Arial" panose="020B0604020202020204" pitchFamily="34" charset="0"/>
            </a:endParaRPr>
          </a:p>
        </p:txBody>
      </p:sp>
      <p:sp>
        <p:nvSpPr>
          <p:cNvPr id="9" name="Text Box 15"/>
          <p:cNvSpPr txBox="1">
            <a:spLocks noChangeArrowheads="1"/>
          </p:cNvSpPr>
          <p:nvPr>
            <p:custDataLst>
              <p:tags r:id="rId16"/>
            </p:custDataLst>
          </p:nvPr>
        </p:nvSpPr>
        <p:spPr bwMode="auto">
          <a:xfrm>
            <a:off x="2640421" y="2173429"/>
            <a:ext cx="4697307" cy="375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eaLnBrk="1" hangingPunct="1"/>
            <a:r>
              <a:rPr lang="zh-CN" altLang="en-US" sz="1500" b="1" dirty="0">
                <a:solidFill>
                  <a:srgbClr val="FF0000"/>
                </a:solidFill>
                <a:latin typeface="+mj-lt"/>
                <a:ea typeface="+mj-ea"/>
                <a:cs typeface="+mj-cs"/>
                <a:sym typeface="Arial" panose="020B0604020202020204" pitchFamily="34" charset="0"/>
              </a:rPr>
              <a:t>应收及预付款项</a:t>
            </a:r>
            <a:endParaRPr lang="zh-CN" altLang="en-US" sz="1500" b="1" dirty="0">
              <a:solidFill>
                <a:srgbClr val="FF0000"/>
              </a:solidFill>
              <a:latin typeface="+mj-lt"/>
              <a:ea typeface="+mj-ea"/>
              <a:cs typeface="+mj-cs"/>
              <a:sym typeface="Arial" panose="020B0604020202020204" pitchFamily="34" charset="0"/>
            </a:endParaRPr>
          </a:p>
        </p:txBody>
      </p:sp>
      <p:sp>
        <p:nvSpPr>
          <p:cNvPr id="10" name="文本框 9"/>
          <p:cNvSpPr txBox="1"/>
          <p:nvPr>
            <p:custDataLst>
              <p:tags r:id="rId17"/>
            </p:custDataLst>
          </p:nvPr>
        </p:nvSpPr>
        <p:spPr>
          <a:xfrm>
            <a:off x="2640330" y="2548890"/>
            <a:ext cx="4697095"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normAutofit/>
          </a:bodyPr>
          <a:lstStyle>
            <a:lvl1pPr marL="0" indent="0" eaLnBrk="1" hangingPunct="1">
              <a:lnSpc>
                <a:spcPct val="120000"/>
              </a:lnSpc>
              <a:spcBef>
                <a:spcPct val="20000"/>
              </a:spcBef>
              <a:buFontTx/>
              <a:buNone/>
              <a:defRPr sz="1800">
                <a:solidFill>
                  <a:schemeClr val="bg2"/>
                </a:solidFill>
                <a:latin typeface="+mn-lt"/>
                <a:ea typeface="+mn-ea"/>
                <a:sym typeface="Arial" panose="020B0604020202020204" pitchFamily="34" charset="0"/>
              </a:defRPr>
            </a:lvl1pPr>
            <a:lvl2pPr marL="742950" indent="-285750">
              <a:spcBef>
                <a:spcPct val="20000"/>
              </a:spcBef>
              <a:buChar char="–"/>
              <a:defRPr sz="2800">
                <a:solidFill>
                  <a:schemeClr val="bg2"/>
                </a:solidFill>
                <a:sym typeface="Arial" panose="020B0604020202020204" pitchFamily="34" charset="0"/>
              </a:defRPr>
            </a:lvl2pPr>
            <a:lvl3pPr marL="1143000" indent="-228600">
              <a:spcBef>
                <a:spcPct val="20000"/>
              </a:spcBef>
              <a:buChar char="•"/>
              <a:defRPr sz="2400">
                <a:solidFill>
                  <a:schemeClr val="bg2"/>
                </a:solidFill>
                <a:sym typeface="Arial" panose="020B0604020202020204" pitchFamily="34" charset="0"/>
              </a:defRPr>
            </a:lvl3pPr>
            <a:lvl4pPr marL="1600200" indent="-228600">
              <a:spcBef>
                <a:spcPct val="20000"/>
              </a:spcBef>
              <a:buChar char="–"/>
              <a:defRPr sz="2000">
                <a:solidFill>
                  <a:schemeClr val="bg2"/>
                </a:solidFill>
                <a:sym typeface="Arial" panose="020B0604020202020204" pitchFamily="34" charset="0"/>
              </a:defRPr>
            </a:lvl4pPr>
            <a:lvl5pPr marL="2057400" indent="-228600">
              <a:spcBef>
                <a:spcPct val="20000"/>
              </a:spcBef>
              <a:buChar char="»"/>
              <a:defRPr sz="2000">
                <a:solidFill>
                  <a:schemeClr val="bg2"/>
                </a:solidFill>
                <a:sym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sz="1350" b="1">
                <a:solidFill>
                  <a:schemeClr val="tx1"/>
                </a:solidFill>
                <a:latin typeface="楷体" panose="02010609060101010101" charset="-122"/>
                <a:ea typeface="楷体" panose="02010609060101010101" charset="-122"/>
              </a:rPr>
              <a:t>应收</a:t>
            </a:r>
            <a:r>
              <a:rPr lang="zh-CN" altLang="en-US" sz="1300" b="1">
                <a:solidFill>
                  <a:schemeClr val="tx1"/>
                </a:solidFill>
                <a:uFillTx/>
                <a:latin typeface="楷体" panose="02010609060101010101" charset="-122"/>
                <a:ea typeface="楷体" panose="02010609060101010101" charset="-122"/>
              </a:rPr>
              <a:t>账款</a:t>
            </a:r>
            <a:r>
              <a:rPr lang="zh-CN" altLang="en-US" sz="1350" b="1">
                <a:solidFill>
                  <a:schemeClr val="tx1"/>
                </a:solidFill>
                <a:latin typeface="楷体" panose="02010609060101010101" charset="-122"/>
                <a:ea typeface="楷体" panose="02010609060101010101" charset="-122"/>
              </a:rPr>
              <a:t>，应收票据，预付账款</a:t>
            </a:r>
            <a:endParaRPr lang="zh-CN" altLang="en-US" sz="1350" b="1">
              <a:solidFill>
                <a:schemeClr val="tx1"/>
              </a:solidFill>
              <a:latin typeface="楷体" panose="02010609060101010101" charset="-122"/>
              <a:ea typeface="楷体" panose="02010609060101010101" charset="-122"/>
            </a:endParaRPr>
          </a:p>
        </p:txBody>
      </p:sp>
      <p:sp>
        <p:nvSpPr>
          <p:cNvPr id="11" name="Text Box 15"/>
          <p:cNvSpPr txBox="1">
            <a:spLocks noChangeArrowheads="1"/>
          </p:cNvSpPr>
          <p:nvPr>
            <p:custDataLst>
              <p:tags r:id="rId18"/>
            </p:custDataLst>
          </p:nvPr>
        </p:nvSpPr>
        <p:spPr bwMode="auto">
          <a:xfrm>
            <a:off x="2641056" y="4054934"/>
            <a:ext cx="4697307" cy="375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eaLnBrk="1" hangingPunct="1"/>
            <a:r>
              <a:rPr lang="zh-CN" altLang="en-US" sz="1500" b="1" dirty="0">
                <a:solidFill>
                  <a:srgbClr val="FF0000"/>
                </a:solidFill>
                <a:latin typeface="+mj-lt"/>
                <a:ea typeface="+mj-ea"/>
                <a:cs typeface="+mj-cs"/>
                <a:sym typeface="Arial" panose="020B0604020202020204" pitchFamily="34" charset="0"/>
              </a:rPr>
              <a:t>存货</a:t>
            </a:r>
            <a:endParaRPr lang="zh-CN" altLang="en-US" sz="1500" b="1" dirty="0">
              <a:solidFill>
                <a:srgbClr val="FF0000"/>
              </a:solidFill>
              <a:latin typeface="+mj-lt"/>
              <a:ea typeface="+mj-ea"/>
              <a:cs typeface="+mj-cs"/>
              <a:sym typeface="Arial" panose="020B0604020202020204" pitchFamily="34" charset="0"/>
            </a:endParaRPr>
          </a:p>
        </p:txBody>
      </p:sp>
      <p:sp>
        <p:nvSpPr>
          <p:cNvPr id="12" name="文本框 11"/>
          <p:cNvSpPr txBox="1"/>
          <p:nvPr>
            <p:custDataLst>
              <p:tags r:id="rId19"/>
            </p:custDataLst>
          </p:nvPr>
        </p:nvSpPr>
        <p:spPr>
          <a:xfrm>
            <a:off x="2573655" y="4344035"/>
            <a:ext cx="5220335" cy="43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normAutofit/>
          </a:bodyPr>
          <a:lstStyle>
            <a:lvl1pPr marL="0" indent="0" eaLnBrk="1" hangingPunct="1">
              <a:lnSpc>
                <a:spcPct val="120000"/>
              </a:lnSpc>
              <a:spcBef>
                <a:spcPct val="20000"/>
              </a:spcBef>
              <a:buFontTx/>
              <a:buNone/>
              <a:defRPr sz="1800">
                <a:solidFill>
                  <a:schemeClr val="bg2"/>
                </a:solidFill>
                <a:latin typeface="+mn-lt"/>
                <a:ea typeface="+mn-ea"/>
                <a:sym typeface="Arial" panose="020B0604020202020204" pitchFamily="34" charset="0"/>
              </a:defRPr>
            </a:lvl1pPr>
            <a:lvl2pPr marL="742950" indent="-285750">
              <a:spcBef>
                <a:spcPct val="20000"/>
              </a:spcBef>
              <a:buChar char="–"/>
              <a:defRPr sz="2800">
                <a:solidFill>
                  <a:schemeClr val="bg2"/>
                </a:solidFill>
                <a:sym typeface="Arial" panose="020B0604020202020204" pitchFamily="34" charset="0"/>
              </a:defRPr>
            </a:lvl2pPr>
            <a:lvl3pPr marL="1143000" indent="-228600">
              <a:spcBef>
                <a:spcPct val="20000"/>
              </a:spcBef>
              <a:buChar char="•"/>
              <a:defRPr sz="2400">
                <a:solidFill>
                  <a:schemeClr val="bg2"/>
                </a:solidFill>
                <a:sym typeface="Arial" panose="020B0604020202020204" pitchFamily="34" charset="0"/>
              </a:defRPr>
            </a:lvl3pPr>
            <a:lvl4pPr marL="1600200" indent="-228600">
              <a:spcBef>
                <a:spcPct val="20000"/>
              </a:spcBef>
              <a:buChar char="–"/>
              <a:defRPr sz="2000">
                <a:solidFill>
                  <a:schemeClr val="bg2"/>
                </a:solidFill>
                <a:sym typeface="Arial" panose="020B0604020202020204" pitchFamily="34" charset="0"/>
              </a:defRPr>
            </a:lvl4pPr>
            <a:lvl5pPr marL="2057400" indent="-228600">
              <a:spcBef>
                <a:spcPct val="20000"/>
              </a:spcBef>
              <a:buChar char="»"/>
              <a:defRPr sz="2000">
                <a:solidFill>
                  <a:schemeClr val="bg2"/>
                </a:solidFill>
                <a:sym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sz="1200" b="1">
                <a:solidFill>
                  <a:schemeClr val="tx1"/>
                </a:solidFill>
                <a:latin typeface="楷体" panose="02010609060101010101" charset="-122"/>
                <a:ea typeface="楷体" panose="02010609060101010101" charset="-122"/>
              </a:rPr>
              <a:t>原材料，库存商品，在产品，半成品，产成品，包装物，低值易耗品等</a:t>
            </a:r>
            <a:endParaRPr lang="zh-CN" altLang="en-US" sz="1200" b="1">
              <a:solidFill>
                <a:schemeClr val="tx1"/>
              </a:solidFill>
              <a:latin typeface="楷体" panose="02010609060101010101" charset="-122"/>
              <a:ea typeface="楷体" panose="02010609060101010101" charset="-122"/>
            </a:endParaRPr>
          </a:p>
        </p:txBody>
      </p:sp>
      <p:sp>
        <p:nvSpPr>
          <p:cNvPr id="13" name="椭圆 42"/>
          <p:cNvSpPr>
            <a:spLocks noChangeArrowheads="1"/>
          </p:cNvSpPr>
          <p:nvPr>
            <p:custDataLst>
              <p:tags r:id="rId20"/>
            </p:custDataLst>
          </p:nvPr>
        </p:nvSpPr>
        <p:spPr bwMode="auto">
          <a:xfrm>
            <a:off x="1938783" y="3968470"/>
            <a:ext cx="563417" cy="548804"/>
          </a:xfrm>
          <a:prstGeom prst="ellipse">
            <a:avLst/>
          </a:prstGeom>
          <a:solidFill>
            <a:srgbClr val="ABD2B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627" tIns="35242" rIns="67627" bIns="35242" anchor="ctr">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hangingPunct="1"/>
            <a:r>
              <a:rPr lang="en-US" b="1" dirty="0">
                <a:solidFill>
                  <a:srgbClr val="FFFFFF"/>
                </a:solidFill>
                <a:latin typeface="+mn-lt"/>
                <a:ea typeface="+mn-ea"/>
                <a:sym typeface="Arial" panose="020B0604020202020204" pitchFamily="34" charset="0"/>
              </a:rPr>
              <a:t>05</a:t>
            </a:r>
            <a:endParaRPr lang="en-US" b="1" dirty="0">
              <a:solidFill>
                <a:srgbClr val="FFFFFF"/>
              </a:solidFill>
              <a:latin typeface="+mn-lt"/>
              <a:ea typeface="+mn-ea"/>
              <a:sym typeface="Arial" panose="020B0604020202020204" pitchFamily="34" charset="0"/>
            </a:endParaRPr>
          </a:p>
        </p:txBody>
      </p:sp>
      <p:sp>
        <p:nvSpPr>
          <p:cNvPr id="14" name="直接连接符 39"/>
          <p:cNvSpPr>
            <a:spLocks noChangeShapeType="1"/>
          </p:cNvSpPr>
          <p:nvPr>
            <p:custDataLst>
              <p:tags r:id="rId21"/>
            </p:custDataLst>
          </p:nvPr>
        </p:nvSpPr>
        <p:spPr bwMode="auto">
          <a:xfrm flipH="1">
            <a:off x="3333064" y="3824428"/>
            <a:ext cx="4172858" cy="0"/>
          </a:xfrm>
          <a:prstGeom prst="line">
            <a:avLst/>
          </a:prstGeom>
          <a:noFill/>
          <a:ln w="25400" cmpd="sng">
            <a:solidFill>
              <a:srgbClr val="ABD2B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25000" lnSpcReduction="20000"/>
          </a:bodyPr>
          <a:lstStyle/>
          <a:p>
            <a:endParaRPr lang="zh-CN" altLang="en-US" sz="1350">
              <a:latin typeface="+mn-lt"/>
              <a:ea typeface="+mn-ea"/>
            </a:endParaRPr>
          </a:p>
        </p:txBody>
      </p:sp>
    </p:spTree>
    <p:custDataLst>
      <p:tags r:id="rId2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926705" y="544985"/>
            <a:ext cx="2057654" cy="41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2100" b="1" dirty="0">
                <a:solidFill>
                  <a:srgbClr val="990033"/>
                </a:solidFill>
                <a:latin typeface="宋体" panose="02010600030101010101" pitchFamily="2" charset="-122"/>
                <a:sym typeface="Wingdings" panose="05000000000000000000" pitchFamily="2" charset="2"/>
              </a:rPr>
              <a:t> </a:t>
            </a:r>
            <a:r>
              <a:rPr lang="zh-CN" altLang="zh-CN" sz="2100" b="1" dirty="0">
                <a:solidFill>
                  <a:schemeClr val="tx2"/>
                </a:solidFill>
                <a:latin typeface="宋体" panose="02010600030101010101" pitchFamily="2" charset="-122"/>
              </a:rPr>
              <a:t>非流动资产</a:t>
            </a:r>
            <a:endParaRPr lang="zh-CN" altLang="zh-CN" sz="2100" b="1" dirty="0">
              <a:solidFill>
                <a:schemeClr val="tx2"/>
              </a:solidFill>
              <a:latin typeface="宋体" panose="02010600030101010101" pitchFamily="2" charset="-122"/>
            </a:endParaRPr>
          </a:p>
        </p:txBody>
      </p:sp>
      <p:sp>
        <p:nvSpPr>
          <p:cNvPr id="2" name="文本框 1"/>
          <p:cNvSpPr txBox="1"/>
          <p:nvPr/>
        </p:nvSpPr>
        <p:spPr>
          <a:xfrm>
            <a:off x="881380" y="1266190"/>
            <a:ext cx="7569835" cy="2999740"/>
          </a:xfrm>
          <a:prstGeom prst="rect">
            <a:avLst/>
          </a:prstGeom>
          <a:noFill/>
        </p:spPr>
        <p:txBody>
          <a:bodyPr wrap="square" rtlCol="0">
            <a:spAutoFit/>
          </a:bodyPr>
          <a:lstStyle/>
          <a:p>
            <a:pPr fontAlgn="auto">
              <a:lnSpc>
                <a:spcPct val="150000"/>
              </a:lnSpc>
            </a:pP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zh-CN" sz="1400" b="1" dirty="0">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持有至到期投资</a:t>
            </a:r>
            <a:r>
              <a:rPr lang="zh-CN" altLang="zh-CN" sz="1400" dirty="0">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：到期日和回收金额固定，企业有明确意图和能力持有至到期的长期资产。</a:t>
            </a:r>
            <a:endParaRPr lang="zh-CN" altLang="zh-CN" sz="1400" dirty="0">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endParaRPr>
          </a:p>
          <a:p>
            <a:pPr fontAlgn="auto">
              <a:lnSpc>
                <a:spcPct val="150000"/>
              </a:lnSpc>
            </a:pPr>
            <a:r>
              <a:rPr lang="en-US" altLang="zh-CN" sz="1400" dirty="0">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2.</a:t>
            </a:r>
            <a:r>
              <a:rPr lang="zh-CN" altLang="en-US" sz="1400" b="1" dirty="0">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长期股权投资</a:t>
            </a:r>
            <a:r>
              <a:rPr lang="zh-CN" altLang="en-US" sz="1400" dirty="0">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a:t>
            </a:r>
            <a:r>
              <a:rPr lang="zh-CN" altLang="zh-CN" sz="1400" dirty="0">
                <a:solidFill>
                  <a:schemeClr val="tx1"/>
                </a:solidFill>
                <a:latin typeface="楷体" panose="02010609060101010101" charset="-122"/>
                <a:ea typeface="楷体" panose="02010609060101010101" charset="-122"/>
                <a:sym typeface="+mn-ea"/>
              </a:rPr>
              <a:t>持有时间超过一年（不含一年）的各种股权性质的长期投资。</a:t>
            </a:r>
            <a:endParaRPr lang="zh-CN" altLang="zh-CN" sz="1400" dirty="0">
              <a:solidFill>
                <a:schemeClr val="tx1"/>
              </a:solidFill>
              <a:latin typeface="楷体" panose="02010609060101010101" charset="-122"/>
              <a:ea typeface="楷体" panose="02010609060101010101" charset="-122"/>
              <a:sym typeface="+mn-ea"/>
            </a:endParaRPr>
          </a:p>
          <a:p>
            <a:pPr fontAlgn="auto">
              <a:lnSpc>
                <a:spcPct val="150000"/>
              </a:lnSpc>
            </a:pPr>
            <a:r>
              <a:rPr lang="en-US" altLang="zh-CN" sz="1400" dirty="0">
                <a:solidFill>
                  <a:schemeClr val="tx1"/>
                </a:solidFill>
                <a:latin typeface="楷体" panose="02010609060101010101" charset="-122"/>
                <a:ea typeface="楷体" panose="02010609060101010101" charset="-122"/>
                <a:sym typeface="+mn-ea"/>
              </a:rPr>
              <a:t>3.</a:t>
            </a:r>
            <a:r>
              <a:rPr lang="zh-CN" altLang="en-US" sz="1400" b="1" dirty="0">
                <a:solidFill>
                  <a:schemeClr val="tx1"/>
                </a:solidFill>
                <a:latin typeface="楷体" panose="02010609060101010101" charset="-122"/>
                <a:ea typeface="楷体" panose="02010609060101010101" charset="-122"/>
                <a:sym typeface="+mn-ea"/>
              </a:rPr>
              <a:t>投资性房地产</a:t>
            </a:r>
            <a:r>
              <a:rPr lang="zh-CN" altLang="en-US" sz="1400" dirty="0">
                <a:solidFill>
                  <a:schemeClr val="tx1"/>
                </a:solidFill>
                <a:latin typeface="楷体" panose="02010609060101010101" charset="-122"/>
                <a:ea typeface="楷体" panose="02010609060101010101" charset="-122"/>
                <a:sym typeface="+mn-ea"/>
              </a:rPr>
              <a:t>：为赚取租金或资本增值，或两者兼有而持有的房地产。</a:t>
            </a:r>
            <a:endParaRPr lang="zh-CN" altLang="en-US" sz="1400" dirty="0">
              <a:solidFill>
                <a:schemeClr val="tx1"/>
              </a:solidFill>
              <a:latin typeface="楷体" panose="02010609060101010101" charset="-122"/>
              <a:ea typeface="楷体" panose="02010609060101010101" charset="-122"/>
              <a:sym typeface="+mn-ea"/>
            </a:endParaRPr>
          </a:p>
          <a:p>
            <a:pPr fontAlgn="auto">
              <a:lnSpc>
                <a:spcPct val="150000"/>
              </a:lnSpc>
            </a:pPr>
            <a:r>
              <a:rPr lang="en-US" altLang="zh-CN" sz="1400" dirty="0">
                <a:solidFill>
                  <a:schemeClr val="tx1"/>
                </a:solidFill>
                <a:latin typeface="楷体" panose="02010609060101010101" charset="-122"/>
                <a:ea typeface="楷体" panose="02010609060101010101" charset="-122"/>
                <a:sym typeface="+mn-ea"/>
              </a:rPr>
              <a:t>4.</a:t>
            </a:r>
            <a:r>
              <a:rPr lang="zh-CN" altLang="en-US" sz="1400" b="1" dirty="0">
                <a:solidFill>
                  <a:schemeClr val="tx1"/>
                </a:solidFill>
                <a:latin typeface="楷体" panose="02010609060101010101" charset="-122"/>
                <a:ea typeface="楷体" panose="02010609060101010101" charset="-122"/>
                <a:sym typeface="+mn-ea"/>
              </a:rPr>
              <a:t>在建工程</a:t>
            </a:r>
            <a:r>
              <a:rPr lang="zh-CN" altLang="en-US" sz="1400" dirty="0">
                <a:solidFill>
                  <a:schemeClr val="tx1"/>
                </a:solidFill>
                <a:latin typeface="楷体" panose="02010609060101010101" charset="-122"/>
                <a:ea typeface="楷体" panose="02010609060101010101" charset="-122"/>
                <a:sym typeface="+mn-ea"/>
              </a:rPr>
              <a:t>：企业进行的基建工程、安装工程、技术改造工程、大维修工程、安装设备等尚未达到预定可使用状态的工程。</a:t>
            </a:r>
            <a:endParaRPr lang="zh-CN" altLang="en-US" sz="1400" dirty="0">
              <a:solidFill>
                <a:schemeClr val="tx1"/>
              </a:solidFill>
              <a:latin typeface="楷体" panose="02010609060101010101" charset="-122"/>
              <a:ea typeface="楷体" panose="02010609060101010101" charset="-122"/>
              <a:sym typeface="+mn-ea"/>
            </a:endParaRPr>
          </a:p>
          <a:p>
            <a:pPr fontAlgn="auto">
              <a:lnSpc>
                <a:spcPct val="150000"/>
              </a:lnSpc>
            </a:pPr>
            <a:r>
              <a:rPr lang="en-US" altLang="zh-CN" sz="1400" dirty="0">
                <a:solidFill>
                  <a:schemeClr val="tx1"/>
                </a:solidFill>
                <a:latin typeface="楷体" panose="02010609060101010101" charset="-122"/>
                <a:ea typeface="楷体" panose="02010609060101010101" charset="-122"/>
                <a:sym typeface="+mn-ea"/>
              </a:rPr>
              <a:t>5.</a:t>
            </a:r>
            <a:r>
              <a:rPr lang="zh-CN" altLang="en-US" sz="1400" b="1" dirty="0">
                <a:solidFill>
                  <a:schemeClr val="tx1"/>
                </a:solidFill>
                <a:latin typeface="楷体" panose="02010609060101010101" charset="-122"/>
                <a:ea typeface="楷体" panose="02010609060101010101" charset="-122"/>
                <a:sym typeface="+mn-ea"/>
              </a:rPr>
              <a:t>固定资产</a:t>
            </a:r>
            <a:r>
              <a:rPr lang="zh-CN" altLang="en-US" sz="1400" dirty="0">
                <a:solidFill>
                  <a:schemeClr val="tx1"/>
                </a:solidFill>
                <a:latin typeface="楷体" panose="02010609060101010101" charset="-122"/>
                <a:ea typeface="楷体" panose="02010609060101010101" charset="-122"/>
                <a:sym typeface="+mn-ea"/>
              </a:rPr>
              <a:t>：</a:t>
            </a:r>
            <a:r>
              <a:rPr lang="zh-CN" altLang="zh-CN" sz="1400" dirty="0">
                <a:solidFill>
                  <a:schemeClr val="tx1"/>
                </a:solidFill>
                <a:latin typeface="楷体" panose="02010609060101010101" charset="-122"/>
                <a:ea typeface="楷体" panose="02010609060101010101" charset="-122"/>
                <a:sym typeface="+mn-ea"/>
              </a:rPr>
              <a:t>企业使用年限超过一年的房屋、机器、运输工具以及其他与生产、经营有关的设备、器具等。</a:t>
            </a:r>
            <a:endParaRPr lang="zh-CN" altLang="zh-CN" sz="1400" dirty="0">
              <a:solidFill>
                <a:schemeClr val="tx1"/>
              </a:solidFill>
              <a:latin typeface="楷体" panose="02010609060101010101" charset="-122"/>
              <a:ea typeface="楷体" panose="02010609060101010101" charset="-122"/>
            </a:endParaRPr>
          </a:p>
          <a:p>
            <a:pPr fontAlgn="auto">
              <a:lnSpc>
                <a:spcPct val="150000"/>
              </a:lnSpc>
            </a:pPr>
            <a:r>
              <a:rPr lang="en-US" altLang="zh-CN" sz="1400" dirty="0">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6.</a:t>
            </a:r>
            <a:r>
              <a:rPr lang="zh-CN" altLang="zh-CN" sz="1400" b="1" dirty="0">
                <a:solidFill>
                  <a:schemeClr val="tx1"/>
                </a:solidFill>
                <a:latin typeface="楷体" panose="02010609060101010101" charset="-122"/>
                <a:ea typeface="楷体" panose="02010609060101010101" charset="-122"/>
                <a:sym typeface="+mn-ea"/>
              </a:rPr>
              <a:t>无形资产</a:t>
            </a:r>
            <a:r>
              <a:rPr lang="zh-CN" altLang="zh-CN" sz="1400" dirty="0">
                <a:solidFill>
                  <a:schemeClr val="tx1"/>
                </a:solidFill>
                <a:latin typeface="楷体" panose="02010609060101010101" charset="-122"/>
                <a:ea typeface="楷体" panose="02010609060101010101" charset="-122"/>
                <a:sym typeface="+mn-ea"/>
              </a:rPr>
              <a:t>：企业为生产商品或者提供劳务、出租或为管理目的而持有的、没有实物形态的非货币性长期资产。包括专利权、商标权、土地使用权等。</a:t>
            </a:r>
            <a:endParaRPr lang="zh-CN" altLang="zh-CN" sz="1400" dirty="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14400" y="635000"/>
            <a:ext cx="7315200" cy="1607185"/>
          </a:xfrm>
          <a:prstGeom prst="rect">
            <a:avLst/>
          </a:prstGeom>
          <a:noFill/>
        </p:spPr>
        <p:txBody>
          <a:bodyPr wrap="square" rtlCol="0" anchor="ctr" anchorCtr="0">
            <a:noAutofit/>
          </a:bodyPr>
          <a:p>
            <a:pPr marL="0" marR="0" indent="0" algn="l" defTabSz="914400" rtl="0" eaLnBrk="0" fontAlgn="base" latinLnBrk="0" hangingPunct="0">
              <a:spcBef>
                <a:spcPct val="0"/>
              </a:spcBef>
              <a:spcAft>
                <a:spcPct val="0"/>
              </a:spcAft>
              <a:buClrTx/>
              <a:buSzTx/>
              <a:buFont typeface="Arial" panose="020B0604020202020204" pitchFamily="34" charset="0"/>
              <a:buNone/>
            </a:pPr>
            <a:r>
              <a:rPr lang="en-US" altLang="zh-CN" sz="2600" smtClean="0">
                <a:ln>
                  <a:noFill/>
                </a:ln>
                <a:effectLst/>
                <a:latin typeface="楷体" panose="02010609060101010101" charset="-122"/>
                <a:ea typeface="楷体" panose="02010609060101010101" charset="-122"/>
                <a:sym typeface="+mn-ea"/>
              </a:rPr>
              <a:t> </a:t>
            </a:r>
            <a:r>
              <a:rPr lang="zh-CN" altLang="en-US" sz="2600" smtClean="0">
                <a:ln>
                  <a:noFill/>
                </a:ln>
                <a:effectLst/>
                <a:latin typeface="楷体" panose="02010609060101010101" charset="-122"/>
                <a:ea typeface="楷体" panose="02010609060101010101" charset="-122"/>
                <a:sym typeface="+mn-ea"/>
              </a:rPr>
              <a:t>企业中的原材料属于会计要素中的（  ）</a:t>
            </a:r>
            <a:endParaRPr lang="zh-CN" altLang="en-US" sz="26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1828800" y="208915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资产</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3"/>
            </p:custDataLst>
          </p:nvPr>
        </p:nvSpPr>
        <p:spPr>
          <a:xfrm>
            <a:off x="1828800" y="273240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收入</a:t>
            </a:r>
            <a:endParaRPr lang="zh-CN" altLang="en-US" sz="2600">
              <a:solidFill>
                <a:srgbClr val="000000"/>
              </a:solidFill>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1828800" y="337502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所有者权益</a:t>
            </a:r>
            <a:endParaRPr lang="zh-CN" altLang="en-US" sz="2600">
              <a:solidFill>
                <a:srgbClr val="000000"/>
              </a:solidFill>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828800" y="401828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利润</a:t>
            </a:r>
            <a:endParaRPr lang="zh-CN" altLang="en-US" sz="2600">
              <a:solidFill>
                <a:srgbClr val="000000"/>
              </a:solidFill>
              <a:latin typeface="微软雅黑" panose="020B0503020204020204" charset="-122"/>
              <a:ea typeface="微软雅黑" panose="020B0503020204020204" charset="-122"/>
            </a:endParaRPr>
          </a:p>
        </p:txBody>
      </p:sp>
      <p:sp>
        <p:nvSpPr>
          <p:cNvPr id="10" name="椭圆 9"/>
          <p:cNvSpPr>
            <a:spLocks noChangeAspect="1"/>
          </p:cNvSpPr>
          <p:nvPr>
            <p:custDataLst>
              <p:tags r:id="rId6"/>
            </p:custDataLst>
          </p:nvPr>
        </p:nvSpPr>
        <p:spPr>
          <a:xfrm>
            <a:off x="1178560" y="2137410"/>
            <a:ext cx="385445" cy="38608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11" name="椭圆 10"/>
          <p:cNvSpPr>
            <a:spLocks noChangeAspect="1"/>
          </p:cNvSpPr>
          <p:nvPr>
            <p:custDataLst>
              <p:tags r:id="rId7"/>
            </p:custDataLst>
          </p:nvPr>
        </p:nvSpPr>
        <p:spPr>
          <a:xfrm>
            <a:off x="1178560" y="2780665"/>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2" name="椭圆 11"/>
          <p:cNvSpPr>
            <a:spLocks noChangeAspect="1"/>
          </p:cNvSpPr>
          <p:nvPr>
            <p:custDataLst>
              <p:tags r:id="rId8"/>
            </p:custDataLst>
          </p:nvPr>
        </p:nvSpPr>
        <p:spPr>
          <a:xfrm>
            <a:off x="1178560" y="3423285"/>
            <a:ext cx="385445" cy="38608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3" name="椭圆 12"/>
          <p:cNvSpPr>
            <a:spLocks noChangeAspect="1"/>
          </p:cNvSpPr>
          <p:nvPr>
            <p:custDataLst>
              <p:tags r:id="rId9"/>
            </p:custDataLst>
          </p:nvPr>
        </p:nvSpPr>
        <p:spPr>
          <a:xfrm>
            <a:off x="1178560" y="4066540"/>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4" name="圆角矩形 13"/>
          <p:cNvSpPr/>
          <p:nvPr>
            <p:custDataLst>
              <p:tags r:id="rId10"/>
            </p:custDataLst>
          </p:nvPr>
        </p:nvSpPr>
        <p:spPr>
          <a:xfrm>
            <a:off x="6686550" y="4660900"/>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grpSp>
        <p:nvGrpSpPr>
          <p:cNvPr id="19" name="组合 18"/>
          <p:cNvGrpSpPr/>
          <p:nvPr>
            <p:custDataLst>
              <p:tags r:id="rId11"/>
            </p:custDataLst>
          </p:nvPr>
        </p:nvGrpSpPr>
        <p:grpSpPr>
          <a:xfrm>
            <a:off x="0" y="0"/>
            <a:ext cx="9144000" cy="635000"/>
            <a:chOff x="0" y="0"/>
            <a:chExt cx="14400" cy="1000"/>
          </a:xfrm>
        </p:grpSpPr>
        <p:sp>
          <p:nvSpPr>
            <p:cNvPr id="15" name="TitleBackground"/>
            <p:cNvSpPr/>
            <p:nvPr>
              <p:custDataLst>
                <p:tags r:id="rId12"/>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ColorBlock"/>
            <p:cNvSpPr/>
            <p:nvPr>
              <p:custDataLst>
                <p:tags r:id="rId13"/>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ypeText"/>
            <p:cNvSpPr txBox="1"/>
            <p:nvPr>
              <p:custDataLst>
                <p:tags r:id="rId14"/>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endParaRPr>
            </a:p>
          </p:txBody>
        </p:sp>
        <p:sp>
          <p:nvSpPr>
            <p:cNvPr id="18" name="TipText"/>
            <p:cNvSpPr txBox="1"/>
            <p:nvPr>
              <p:custDataLst>
                <p:tags r:id="rId15"/>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4" name="图片 3" descr="tmp2140"/>
          <p:cNvPicPr>
            <a:picLocks noChangeAspect="1"/>
          </p:cNvPicPr>
          <p:nvPr>
            <p:custDataLst>
              <p:tags r:id="rId16"/>
            </p:custDataLst>
          </p:nvPr>
        </p:nvPicPr>
        <p:blipFill>
          <a:blip r:embed="rId17"/>
          <a:stretch>
            <a:fillRect/>
          </a:stretch>
        </p:blipFill>
        <p:spPr>
          <a:xfrm>
            <a:off x="7594600" y="63500"/>
            <a:ext cx="1422400" cy="508000"/>
          </a:xfrm>
          <a:prstGeom prst="rect">
            <a:avLst/>
          </a:prstGeom>
        </p:spPr>
      </p:pic>
    </p:spTree>
    <p:custDataLst>
      <p:tags r:id="rId18"/>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5041"/>
</p:tagLst>
</file>

<file path=ppt/tags/tag10.xml><?xml version="1.0" encoding="utf-8"?>
<p:tagLst xmlns:p="http://schemas.openxmlformats.org/presentationml/2006/main">
  <p:tag name="KSO_WM_TEMPLATE_CATEGORY" val="custom"/>
  <p:tag name="KSO_WM_TEMPLATE_INDEX" val="20185041"/>
</p:tagLst>
</file>

<file path=ppt/tags/tag100.xml><?xml version="1.0" encoding="utf-8"?>
<p:tagLst xmlns:p="http://schemas.openxmlformats.org/presentationml/2006/main">
  <p:tag name="RAINPROBLEMTYPE" val="ProblemTypeMarker"/>
</p:tagLst>
</file>

<file path=ppt/tags/tag101.xml><?xml version="1.0" encoding="utf-8"?>
<p:tagLst xmlns:p="http://schemas.openxmlformats.org/presentationml/2006/main">
  <p:tag name="RAINPROBLEM" val="ProblemSetting"/>
  <p:tag name="RAINPROBLEMTYPE" val="MultipleChoice"/>
</p:tagLst>
</file>

<file path=ppt/tags/tag102.xml><?xml version="1.0" encoding="utf-8"?>
<p:tagLst xmlns:p="http://schemas.openxmlformats.org/presentationml/2006/main">
  <p:tag name="RAINPROBLEM" val="MultipleChoice"/>
  <p:tag name="PROBLEMSCORE" val="1.0"/>
</p:tagLst>
</file>

<file path=ppt/tags/tag103.xml><?xml version="1.0" encoding="utf-8"?>
<p:tagLst xmlns:p="http://schemas.openxmlformats.org/presentationml/2006/main">
  <p:tag name="RAINPROBLEM" val="ProblemBody"/>
</p:tagLst>
</file>

<file path=ppt/tags/tag104.xml><?xml version="1.0" encoding="utf-8"?>
<p:tagLst xmlns:p="http://schemas.openxmlformats.org/presentationml/2006/main">
  <p:tag name="RAINPROBLEM" val="ProblemItem"/>
</p:tagLst>
</file>

<file path=ppt/tags/tag105.xml><?xml version="1.0" encoding="utf-8"?>
<p:tagLst xmlns:p="http://schemas.openxmlformats.org/presentationml/2006/main">
  <p:tag name="RAINPROBLEM" val="ProblemItem"/>
</p:tagLst>
</file>

<file path=ppt/tags/tag106.xml><?xml version="1.0" encoding="utf-8"?>
<p:tagLst xmlns:p="http://schemas.openxmlformats.org/presentationml/2006/main">
  <p:tag name="RAINPROBLEM" val="ProblemItem"/>
</p:tagLst>
</file>

<file path=ppt/tags/tag107.xml><?xml version="1.0" encoding="utf-8"?>
<p:tagLst xmlns:p="http://schemas.openxmlformats.org/presentationml/2006/main">
  <p:tag name="RAINPROBLEM" val="ProblemItem"/>
</p:tagLst>
</file>

<file path=ppt/tags/tag108.xml><?xml version="1.0" encoding="utf-8"?>
<p:tagLst xmlns:p="http://schemas.openxmlformats.org/presentationml/2006/main">
  <p:tag name="RAINPROBLEM" val="ProblemBullet"/>
  <p:tag name="RAINPROBLEMTYPE" val="MultipleChoiceMA"/>
  <p:tag name="RAINBULLET" val="Correct"/>
</p:tagLst>
</file>

<file path=ppt/tags/tag109.xml><?xml version="1.0" encoding="utf-8"?>
<p:tagLst xmlns:p="http://schemas.openxmlformats.org/presentationml/2006/main">
  <p:tag name="RAINPROBLEM" val="ProblemBullet"/>
  <p:tag name="RAINPROBLEMTYPE" val="MultipleChoiceMA"/>
  <p:tag name="RAINBULLET" val="Correct"/>
</p:tagLst>
</file>

<file path=ppt/tags/tag11.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1"/>
  <p:tag name="KSO_WM_UNIT_LAYERLEVEL" val="1"/>
  <p:tag name="KSO_WM_UNIT_INDEX" val="1"/>
  <p:tag name="KSO_WM_UNIT_ID" val="custom20185041_5*a*1"/>
  <p:tag name="KSO_WM_UNIT_TYPE" val="a"/>
</p:tagLst>
</file>

<file path=ppt/tags/tag110.xml><?xml version="1.0" encoding="utf-8"?>
<p:tagLst xmlns:p="http://schemas.openxmlformats.org/presentationml/2006/main">
  <p:tag name="RAINPROBLEM" val="ProblemBullet"/>
  <p:tag name="RAINPROBLEMTYPE" val="MultipleChoiceMA"/>
  <p:tag name="RAINBULLET" val="Wrong"/>
</p:tagLst>
</file>

<file path=ppt/tags/tag111.xml><?xml version="1.0" encoding="utf-8"?>
<p:tagLst xmlns:p="http://schemas.openxmlformats.org/presentationml/2006/main">
  <p:tag name="RAINPROBLEM" val="ProblemBullet"/>
  <p:tag name="RAINPROBLEMTYPE" val="MultipleChoiceMA"/>
  <p:tag name="RAINBULLET" val="Wrong"/>
</p:tagLst>
</file>

<file path=ppt/tags/tag112.xml><?xml version="1.0" encoding="utf-8"?>
<p:tagLst xmlns:p="http://schemas.openxmlformats.org/presentationml/2006/main">
  <p:tag name="RAINPROBLEM" val="ProblemSubmit"/>
  <p:tag name="RAINPROBLEMTYPE" val="MultipleChoiceMA"/>
</p:tagLst>
</file>

<file path=ppt/tags/tag113.xml><?xml version="1.0" encoding="utf-8"?>
<p:tagLst xmlns:p="http://schemas.openxmlformats.org/presentationml/2006/main">
  <p:tag name="RAINPROBLEM" val="ProblemItem"/>
</p:tagLst>
</file>

<file path=ppt/tags/tag114.xml><?xml version="1.0" encoding="utf-8"?>
<p:tagLst xmlns:p="http://schemas.openxmlformats.org/presentationml/2006/main">
  <p:tag name="RAINPROBLEM" val="ProblemBullet"/>
  <p:tag name="RAINPROBLEMTYPE" val="MultipleChoiceMA"/>
  <p:tag name="RAINBULLET" val="Correct"/>
</p:tagLst>
</file>

<file path=ppt/tags/tag115.xml><?xml version="1.0" encoding="utf-8"?>
<p:tagLst xmlns:p="http://schemas.openxmlformats.org/presentationml/2006/main">
  <p:tag name="RAINPROBLEMTYPE" val="ProblemTypeMarker"/>
</p:tagLst>
</file>

<file path=ppt/tags/tag116.xml><?xml version="1.0" encoding="utf-8"?>
<p:tagLst xmlns:p="http://schemas.openxmlformats.org/presentationml/2006/main">
  <p:tag name="RAINPROBLEMTYPE" val="ProblemTypeMarker"/>
</p:tagLst>
</file>

<file path=ppt/tags/tag117.xml><?xml version="1.0" encoding="utf-8"?>
<p:tagLst xmlns:p="http://schemas.openxmlformats.org/presentationml/2006/main">
  <p:tag name="RAINPROBLEMTYPE" val="ProblemTypeMarker"/>
</p:tagLst>
</file>

<file path=ppt/tags/tag118.xml><?xml version="1.0" encoding="utf-8"?>
<p:tagLst xmlns:p="http://schemas.openxmlformats.org/presentationml/2006/main">
  <p:tag name="RAINPROBLEMTYPE" val="ProblemTypeMarker"/>
</p:tagLst>
</file>

<file path=ppt/tags/tag119.xml><?xml version="1.0" encoding="utf-8"?>
<p:tagLst xmlns:p="http://schemas.openxmlformats.org/presentationml/2006/main">
  <p:tag name="RAINPROBLEMTYPE" val="ProblemTypeMarker"/>
</p:tagLst>
</file>

<file path=ppt/tags/tag12.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86"/>
  <p:tag name="KSO_WM_UNIT_LAYERLEVEL" val="1"/>
  <p:tag name="KSO_WM_UNIT_INDEX" val="1"/>
  <p:tag name="KSO_WM_UNIT_ID" val="custom20185041_5*f*1"/>
  <p:tag name="KSO_WM_UNIT_TYPE" val="f"/>
</p:tagLst>
</file>

<file path=ppt/tags/tag120.xml><?xml version="1.0" encoding="utf-8"?>
<p:tagLst xmlns:p="http://schemas.openxmlformats.org/presentationml/2006/main">
  <p:tag name="RAINPROBLEM" val="ProblemSetting"/>
  <p:tag name="RAINPROBLEMTYPE" val="MultipleChoiceMA"/>
</p:tagLst>
</file>

<file path=ppt/tags/tag121.xml><?xml version="1.0" encoding="utf-8"?>
<p:tagLst xmlns:p="http://schemas.openxmlformats.org/presentationml/2006/main">
  <p:tag name="RAINPROBLEM" val="MultipleChoiceMA"/>
  <p:tag name="PROBLEMSCORE" val="1.0"/>
  <p:tag name="PROBLEMSCORE_HALF" val="0.0"/>
</p:tagLst>
</file>

<file path=ppt/tags/tag122.xml><?xml version="1.0" encoding="utf-8"?>
<p:tagLst xmlns:p="http://schemas.openxmlformats.org/presentationml/2006/main">
  <p:tag name="KSO_WM_TEMPLATE_CATEGORY" val="custom"/>
  <p:tag name="KSO_WM_TEMPLATE_INDEX" val="20185041"/>
</p:tagLst>
</file>

<file path=ppt/tags/tag123.xml><?xml version="1.0" encoding="utf-8"?>
<p:tagLst xmlns:p="http://schemas.openxmlformats.org/presentationml/2006/main">
  <p:tag name="KSO_WM_TEMPLATE_CATEGORY" val="custom"/>
  <p:tag name="KSO_WM_TEMPLATE_INDEX" val="20185041"/>
</p:tagLst>
</file>

<file path=ppt/tags/tag124.xml><?xml version="1.0" encoding="utf-8"?>
<p:tagLst xmlns:p="http://schemas.openxmlformats.org/presentationml/2006/main">
  <p:tag name="KSO_WM_TEMPLATE_CATEGORY" val="custom"/>
  <p:tag name="KSO_WM_TEMPLATE_INDEX" val="20185041"/>
</p:tagLst>
</file>

<file path=ppt/tags/tag125.xml><?xml version="1.0" encoding="utf-8"?>
<p:tagLst xmlns:p="http://schemas.openxmlformats.org/presentationml/2006/main">
  <p:tag name="RAINPROBLEM" val="ProblemBody"/>
</p:tagLst>
</file>

<file path=ppt/tags/tag126.xml><?xml version="1.0" encoding="utf-8"?>
<p:tagLst xmlns:p="http://schemas.openxmlformats.org/presentationml/2006/main">
  <p:tag name="RAINPROBLEM" val="ProblemItem"/>
</p:tagLst>
</file>

<file path=ppt/tags/tag127.xml><?xml version="1.0" encoding="utf-8"?>
<p:tagLst xmlns:p="http://schemas.openxmlformats.org/presentationml/2006/main">
  <p:tag name="RAINPROBLEM" val="ProblemItem"/>
</p:tagLst>
</file>

<file path=ppt/tags/tag128.xml><?xml version="1.0" encoding="utf-8"?>
<p:tagLst xmlns:p="http://schemas.openxmlformats.org/presentationml/2006/main">
  <p:tag name="RAINPROBLEM" val="ProblemItem"/>
</p:tagLst>
</file>

<file path=ppt/tags/tag129.xml><?xml version="1.0" encoding="utf-8"?>
<p:tagLst xmlns:p="http://schemas.openxmlformats.org/presentationml/2006/main">
  <p:tag name="RAINPROBLEM" val="ProblemItem"/>
</p:tagLst>
</file>

<file path=ppt/tags/tag13.xml><?xml version="1.0" encoding="utf-8"?>
<p:tagLst xmlns:p="http://schemas.openxmlformats.org/presentationml/2006/main">
  <p:tag name="KSO_WM_TEMPLATE_CATEGORY" val="custom"/>
  <p:tag name="KSO_WM_TEMPLATE_INDEX" val="20185041"/>
  <p:tag name="KSO_WM_UNIT_TYPE" val="d"/>
  <p:tag name="KSO_WM_UNIT_INDEX" val="1"/>
  <p:tag name="KSO_WM_UNIT_ID" val="custom20185041_5*d*1"/>
  <p:tag name="KSO_WM_UNIT_LAYERLEVEL" val="1"/>
  <p:tag name="KSO_WM_UNIT_VALUE" val="1175*2787"/>
  <p:tag name="KSO_WM_UNIT_HIGHLIGHT" val="0"/>
  <p:tag name="KSO_WM_UNIT_COMPATIBLE" val="0"/>
  <p:tag name="KSO_WM_UNIT_CLEAR" val="0"/>
  <p:tag name="KSO_WM_BEAUTIFY_FLAG" val="#wm#"/>
  <p:tag name="KSO_WM_TAG_VERSION" val="1.0"/>
</p:tagLst>
</file>

<file path=ppt/tags/tag130.xml><?xml version="1.0" encoding="utf-8"?>
<p:tagLst xmlns:p="http://schemas.openxmlformats.org/presentationml/2006/main">
  <p:tag name="RAINPROBLEM" val="ProblemBullet"/>
  <p:tag name="RAINPROBLEMTYPE" val="MultipleChoice"/>
  <p:tag name="RAINBULLET" val="Wrong"/>
</p:tagLst>
</file>

<file path=ppt/tags/tag131.xml><?xml version="1.0" encoding="utf-8"?>
<p:tagLst xmlns:p="http://schemas.openxmlformats.org/presentationml/2006/main">
  <p:tag name="RAINPROBLEM" val="ProblemBullet"/>
  <p:tag name="RAINPROBLEMTYPE" val="MultipleChoice"/>
  <p:tag name="RAINBULLET" val="Wrong"/>
</p:tagLst>
</file>

<file path=ppt/tags/tag132.xml><?xml version="1.0" encoding="utf-8"?>
<p:tagLst xmlns:p="http://schemas.openxmlformats.org/presentationml/2006/main">
  <p:tag name="RAINPROBLEM" val="ProblemBullet"/>
  <p:tag name="RAINPROBLEMTYPE" val="MultipleChoice"/>
  <p:tag name="RAINBULLET" val="Correct"/>
</p:tagLst>
</file>

<file path=ppt/tags/tag133.xml><?xml version="1.0" encoding="utf-8"?>
<p:tagLst xmlns:p="http://schemas.openxmlformats.org/presentationml/2006/main">
  <p:tag name="RAINPROBLEM" val="ProblemBullet"/>
  <p:tag name="RAINPROBLEMTYPE" val="MultipleChoice"/>
  <p:tag name="RAINBULLET" val="Wrong"/>
</p:tagLst>
</file>

<file path=ppt/tags/tag134.xml><?xml version="1.0" encoding="utf-8"?>
<p:tagLst xmlns:p="http://schemas.openxmlformats.org/presentationml/2006/main">
  <p:tag name="RAINPROBLEM" val="ProblemSubmit"/>
  <p:tag name="RAINPROBLEMTYPE" val="MultipleChoice"/>
</p:tagLst>
</file>

<file path=ppt/tags/tag135.xml><?xml version="1.0" encoding="utf-8"?>
<p:tagLst xmlns:p="http://schemas.openxmlformats.org/presentationml/2006/main">
  <p:tag name="RAINPROBLEMTYPE" val="ProblemTypeMarker"/>
</p:tagLst>
</file>

<file path=ppt/tags/tag136.xml><?xml version="1.0" encoding="utf-8"?>
<p:tagLst xmlns:p="http://schemas.openxmlformats.org/presentationml/2006/main">
  <p:tag name="RAINPROBLEMTYPE" val="ProblemTypeMarker"/>
</p:tagLst>
</file>

<file path=ppt/tags/tag137.xml><?xml version="1.0" encoding="utf-8"?>
<p:tagLst xmlns:p="http://schemas.openxmlformats.org/presentationml/2006/main">
  <p:tag name="RAINPROBLEMTYPE" val="ProblemTypeMarker"/>
</p:tagLst>
</file>

<file path=ppt/tags/tag138.xml><?xml version="1.0" encoding="utf-8"?>
<p:tagLst xmlns:p="http://schemas.openxmlformats.org/presentationml/2006/main">
  <p:tag name="RAINPROBLEMTYPE" val="ProblemTypeMarker"/>
</p:tagLst>
</file>

<file path=ppt/tags/tag139.xml><?xml version="1.0" encoding="utf-8"?>
<p:tagLst xmlns:p="http://schemas.openxmlformats.org/presentationml/2006/main">
  <p:tag name="RAINPROBLEMTYPE" val="ProblemTypeMarker"/>
</p:tagLst>
</file>

<file path=ppt/tags/tag14.xml><?xml version="1.0" encoding="utf-8"?>
<p:tagLst xmlns:p="http://schemas.openxmlformats.org/presentationml/2006/main">
  <p:tag name="KSO_WM_SLIDE_SIZE" val="790*404"/>
  <p:tag name="KSO_WM_SLIDE_POSITION" val="75*103"/>
  <p:tag name="KSO_WM_SLIDE_LAYOUT_CNT" val="1_1_1"/>
  <p:tag name="KSO_WM_SLIDE_LAYOUT" val="a_f_d"/>
  <p:tag name="KSO_WM_BEAUTIFY_FLAG" val="#wm#"/>
  <p:tag name="KSO_WM_SLIDE_TYPE" val="text"/>
  <p:tag name="KSO_WM_SLIDE_ITEM_CNT" val="2"/>
  <p:tag name="KSO_WM_SLIDE_INDEX" val="5"/>
  <p:tag name="KSO_WM_SLIDE_ID" val="custom20185041_5"/>
  <p:tag name="KSO_WM_TAG_VERSION" val="1.0"/>
  <p:tag name="KSO_WM_TEMPLATE_INDEX" val="20185041"/>
  <p:tag name="KSO_WM_TEMPLATE_CATEGORY" val="custom"/>
</p:tagLst>
</file>

<file path=ppt/tags/tag140.xml><?xml version="1.0" encoding="utf-8"?>
<p:tagLst xmlns:p="http://schemas.openxmlformats.org/presentationml/2006/main">
  <p:tag name="RAINPROBLEM" val="ProblemSetting"/>
  <p:tag name="RAINPROBLEMTYPE" val="MultipleChoice"/>
</p:tagLst>
</file>

<file path=ppt/tags/tag141.xml><?xml version="1.0" encoding="utf-8"?>
<p:tagLst xmlns:p="http://schemas.openxmlformats.org/presentationml/2006/main">
  <p:tag name="RAINPROBLEM" val="MultipleChoice"/>
  <p:tag name="PROBLEMSCORE" val="1.0"/>
</p:tagLst>
</file>

<file path=ppt/tags/tag142.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5041_4*a*1"/>
  <p:tag name="KSO_WM_UNIT_TYPE" val="a"/>
</p:tagLst>
</file>

<file path=ppt/tags/tag143.xml><?xml version="1.0" encoding="utf-8"?>
<p:tagLst xmlns:p="http://schemas.openxmlformats.org/presentationml/2006/main">
  <p:tag name="KSO_WM_TEMPLATE_CATEGORY" val="custom"/>
  <p:tag name="KSO_WM_TEMPLATE_INDEX" val="20185041"/>
  <p:tag name="KSO_WM_TAG_VERSION" val="1.0"/>
  <p:tag name="KSO_WM_BEAUTIFY_FLAG" val="#wm#"/>
  <p:tag name="KSO_WM_UNIT_TYPE" val="f"/>
  <p:tag name="KSO_WM_UNIT_INDEX" val="1"/>
  <p:tag name="KSO_WM_UNIT_ID" val="custom20185041_4*f*1"/>
  <p:tag name="KSO_WM_UNIT_LAYERLEVEL" val="1"/>
  <p:tag name="KSO_WM_UNIT_VALUE" val="150"/>
  <p:tag name="KSO_WM_UNIT_HIGHLIGHT" val="0"/>
  <p:tag name="KSO_WM_UNIT_COMPATIBLE" val="0"/>
  <p:tag name="KSO_WM_UNIT_CLEAR" val="0"/>
  <p:tag name="KSO_WM_UNIT_PRESET_TEXT_INDEX" val="5"/>
  <p:tag name="KSO_WM_UNIT_PRESET_TEXT_LEN" val="232"/>
</p:tagLst>
</file>

<file path=ppt/tags/tag144.xml><?xml version="1.0" encoding="utf-8"?>
<p:tagLst xmlns:p="http://schemas.openxmlformats.org/presentationml/2006/main">
  <p:tag name="KSO_WM_TEMPLATE_CATEGORY" val="custom"/>
  <p:tag name="KSO_WM_TEMPLATE_INDEX" val="20185041"/>
  <p:tag name="KSO_WM_UNIT_TYPE" val="d"/>
  <p:tag name="KSO_WM_UNIT_INDEX" val="1"/>
  <p:tag name="KSO_WM_UNIT_ID" val="custom20185041_4*d*1"/>
  <p:tag name="KSO_WM_UNIT_LAYERLEVEL" val="1"/>
  <p:tag name="KSO_WM_UNIT_VALUE" val="1500*1713"/>
  <p:tag name="KSO_WM_UNIT_HIGHLIGHT" val="0"/>
  <p:tag name="KSO_WM_UNIT_COMPATIBLE" val="0"/>
  <p:tag name="KSO_WM_UNIT_CLEAR" val="0"/>
  <p:tag name="KSO_WM_BEAUTIFY_FLAG" val="#wm#"/>
  <p:tag name="KSO_WM_TAG_VERSION" val="1.0"/>
</p:tagLst>
</file>

<file path=ppt/tags/tag145.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5041_4"/>
  <p:tag name="KSO_WM_TAG_VERSION" val="1.0"/>
  <p:tag name="KSO_WM_TEMPLATE_INDEX" val="20185041"/>
  <p:tag name="KSO_WM_TEMPLATE_CATEGORY" val="custom"/>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1"/>
  <p:tag name="KSO_WM_UNIT_ID" val="custom160033_14*l_i*1_1"/>
  <p:tag name="KSO_WM_UNIT_CLEAR" val="1"/>
  <p:tag name="KSO_WM_UNIT_LAYERLEVEL" val="1_1"/>
  <p:tag name="KSO_WM_DIAGRAM_GROUP_CODE" val="l1-5"/>
  <p:tag name="KSO_WM_UNIT_LINE_FORE_SCHEMECOLOR_INDEX" val="11"/>
  <p:tag name="KSO_WM_UNIT_LINE_FILL_TYPE" val="2"/>
  <p:tag name="KSO_WM_UNIT_SHADOW_SCHEMECOLOR_INDEX" val="16"/>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2"/>
  <p:tag name="KSO_WM_UNIT_ID" val="custom160033_14*l_i*1_2"/>
  <p:tag name="KSO_WM_UNIT_CLEAR" val="1"/>
  <p:tag name="KSO_WM_UNIT_LAYERLEVEL" val="1_1"/>
  <p:tag name="KSO_WM_DIAGRAM_GROUP_CODE" val="l1-5"/>
  <p:tag name="KSO_WM_UNIT_SHADOW_SCHEMECOLOR_INDEX" val="16"/>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f"/>
  <p:tag name="KSO_WM_UNIT_INDEX" val="1_2_1"/>
  <p:tag name="KSO_WM_UNIT_CLEAR" val="1"/>
  <p:tag name="KSO_WM_UNIT_LAYERLEVEL" val="1_1_1"/>
  <p:tag name="KSO_WM_UNIT_VALUE" val="84"/>
  <p:tag name="KSO_WM_UNIT_HIGHLIGHT" val="0"/>
  <p:tag name="KSO_WM_UNIT_COMPATIBLE" val="0"/>
  <p:tag name="KSO_WM_UNIT_ID" val="custom160033_14*l_h_f*1_2_1"/>
  <p:tag name="KSO_WM_UNIT_PRESET_TEXT_INDEX" val="2"/>
  <p:tag name="KSO_WM_UNIT_PRESET_TEXT_LEN" val="30"/>
  <p:tag name="KSO_WM_DIAGRAM_GROUP_CODE" val="l1-5"/>
  <p:tag name="KSO_WM_UNIT_TEXT_FILL_FORE_SCHEMECOLOR_INDEX" val="16"/>
  <p:tag name="KSO_WM_UNIT_TEXT_FILL_TYPE" val="1"/>
  <p:tag name="KSO_WM_UNIT_USESOURCEFORMAT_APPLY" val="1"/>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f"/>
  <p:tag name="KSO_WM_UNIT_INDEX" val="1_1_1"/>
  <p:tag name="KSO_WM_UNIT_CLEAR" val="1"/>
  <p:tag name="KSO_WM_UNIT_LAYERLEVEL" val="1_1_1"/>
  <p:tag name="KSO_WM_UNIT_VALUE" val="84"/>
  <p:tag name="KSO_WM_UNIT_HIGHLIGHT" val="0"/>
  <p:tag name="KSO_WM_UNIT_COMPATIBLE" val="0"/>
  <p:tag name="KSO_WM_UNIT_ID" val="custom160033_14*l_h_f*1_1_1"/>
  <p:tag name="KSO_WM_UNIT_PRESET_TEXT_INDEX" val="2"/>
  <p:tag name="KSO_WM_UNIT_PRESET_TEXT_LEN" val="30"/>
  <p:tag name="KSO_WM_DIAGRAM_GROUP_CODE" val="l1-5"/>
  <p:tag name="KSO_WM_UNIT_TEXT_FILL_FORE_SCHEMECOLOR_INDEX" val="16"/>
  <p:tag name="KSO_WM_UNIT_TEXT_FILL_TYPE" val="1"/>
  <p:tag name="KSO_WM_UNIT_USESOURCEFORMAT_APPLY" val="1"/>
</p:tagLst>
</file>

<file path=ppt/tags/tag15.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41_2*a*1"/>
  <p:tag name="KSO_WM_UNIT_TYPE" val="a"/>
</p:tagLst>
</file>

<file path=ppt/tags/tag150.xml><?xml version="1.0" encoding="utf-8"?>
<p:tagLst xmlns:p="http://schemas.openxmlformats.org/presentationml/2006/main">
  <p:tag name="KSO_WM_TAG_VERSION" val="1.0"/>
  <p:tag name="KSO_WM_BEAUTIFY_FLAG" val="#wm#"/>
  <p:tag name="KSO_WM_TEMPLATE_CATEGORY" val="custom"/>
  <p:tag name="KSO_WM_TEMPLATE_INDEX" val="160033"/>
  <p:tag name="KSO_WM_UNIT_TYPE" val="a"/>
  <p:tag name="KSO_WM_UNIT_INDEX" val="1"/>
  <p:tag name="KSO_WM_UNIT_CLEAR" val="1"/>
  <p:tag name="KSO_WM_UNIT_LAYERLEVEL" val="1"/>
  <p:tag name="KSO_WM_UNIT_VALUE" val="19"/>
  <p:tag name="KSO_WM_UNIT_ISCONTENTSTITLE" val="0"/>
  <p:tag name="KSO_WM_UNIT_HIGHLIGHT" val="0"/>
  <p:tag name="KSO_WM_UNIT_COMPATIBLE" val="0"/>
  <p:tag name="KSO_WM_UNIT_ID" val="custom160033_14*a*1"/>
  <p:tag name="KSO_WM_UNIT_PRESET_TEXT_INDEX" val="0"/>
  <p:tag name="KSO_WM_UNIT_PRESET_TEXT_LEN" val="9"/>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a"/>
  <p:tag name="KSO_WM_UNIT_INDEX" val="1_1_1"/>
  <p:tag name="KSO_WM_UNIT_CLEAR" val="1"/>
  <p:tag name="KSO_WM_UNIT_LAYERLEVEL" val="1_1_1"/>
  <p:tag name="KSO_WM_UNIT_VALUE" val="24"/>
  <p:tag name="KSO_WM_UNIT_HIGHLIGHT" val="0"/>
  <p:tag name="KSO_WM_UNIT_COMPATIBLE" val="0"/>
  <p:tag name="KSO_WM_UNIT_ID" val="custom160033_14*l_h_a*1_1_1"/>
  <p:tag name="KSO_WM_UNIT_PRESET_TEXT_INDEX" val="0"/>
  <p:tag name="KSO_WM_UNIT_PRESET_TEXT_LEN" val="9"/>
  <p:tag name="KSO_WM_DIAGRAM_GROUP_CODE" val="l1-5"/>
  <p:tag name="KSO_WM_UNIT_SHADOW_SCHEMECOLOR_INDEX" val="16"/>
  <p:tag name="KSO_WM_UNIT_TEXT_FILL_FORE_SCHEMECOLOR_INDEX" val="14"/>
  <p:tag name="KSO_WM_UNIT_TEXT_FILL_TYPE" val="1"/>
  <p:tag name="KSO_WM_UNIT_USESOURCEFORMAT_APPLY" val="1"/>
</p:tagLst>
</file>

<file path=ppt/tags/tag152.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a"/>
  <p:tag name="KSO_WM_UNIT_INDEX" val="1_2_1"/>
  <p:tag name="KSO_WM_UNIT_CLEAR" val="1"/>
  <p:tag name="KSO_WM_UNIT_LAYERLEVEL" val="1_1_1"/>
  <p:tag name="KSO_WM_UNIT_VALUE" val="24"/>
  <p:tag name="KSO_WM_UNIT_HIGHLIGHT" val="0"/>
  <p:tag name="KSO_WM_UNIT_COMPATIBLE" val="0"/>
  <p:tag name="KSO_WM_UNIT_ID" val="custom160033_14*l_h_a*1_2_1"/>
  <p:tag name="KSO_WM_UNIT_PRESET_TEXT_INDEX" val="0"/>
  <p:tag name="KSO_WM_UNIT_PRESET_TEXT_LEN" val="9"/>
  <p:tag name="KSO_WM_DIAGRAM_GROUP_CODE" val="l1-5"/>
  <p:tag name="KSO_WM_UNIT_FILL_FORE_SCHEMECOLOR_INDEX" val="11"/>
  <p:tag name="KSO_WM_UNIT_FILL_TYPE" val="1"/>
  <p:tag name="KSO_WM_UNIT_SHADOW_SCHEMECOLOR_INDEX" val="16"/>
  <p:tag name="KSO_WM_UNIT_TEXT_FILL_FORE_SCHEMECOLOR_INDEX" val="14"/>
  <p:tag name="KSO_WM_UNIT_TEXT_FILL_TYPE" val="1"/>
  <p:tag name="KSO_WM_UNIT_USESOURCEFORMAT_APPLY" val="1"/>
</p:tagLst>
</file>

<file path=ppt/tags/tag153.xml><?xml version="1.0" encoding="utf-8"?>
<p:tagLst xmlns:p="http://schemas.openxmlformats.org/presentationml/2006/main">
  <p:tag name="KSO_WM_SLIDE_ID" val="custom160033_14"/>
  <p:tag name="KSO_WM_SLIDE_INDEX" val="14"/>
  <p:tag name="KSO_WM_SLIDE_LAYOUT" val="a_l"/>
  <p:tag name="KSO_WM_SLIDE_LAYOUT_CNT" val="1_1"/>
  <p:tag name="KSO_WM_SLIDE_TYPE" val="text"/>
  <p:tag name="KSO_WM_BEAUTIFY_FLAG" val="#wm#"/>
  <p:tag name="KSO_WM_SLIDE_POSITION" val="77*93"/>
  <p:tag name="KSO_WM_SLIDE_SIZE" val="793*395"/>
  <p:tag name="KSO_WM_SLIDE_ITEM_CNT" val="2"/>
  <p:tag name="KSO_WM_TEMPLATE_CATEGORY" val="custom"/>
  <p:tag name="KSO_WM_TEMPLATE_INDEX" val="20185041"/>
  <p:tag name="KSO_WM_TAG_VERSION" val="1.0"/>
  <p:tag name="KSO_WM_DIAGRAM_GROUP_CODE" val="l1-5"/>
</p:tagLst>
</file>

<file path=ppt/tags/tag154.xml><?xml version="1.0" encoding="utf-8"?>
<p:tagLst xmlns:p="http://schemas.openxmlformats.org/presentationml/2006/main">
  <p:tag name="RAINPROBLEM" val="ProblemBody"/>
</p:tagLst>
</file>

<file path=ppt/tags/tag155.xml><?xml version="1.0" encoding="utf-8"?>
<p:tagLst xmlns:p="http://schemas.openxmlformats.org/presentationml/2006/main">
  <p:tag name="RAINPROBLEM" val="ProblemItem"/>
</p:tagLst>
</file>

<file path=ppt/tags/tag156.xml><?xml version="1.0" encoding="utf-8"?>
<p:tagLst xmlns:p="http://schemas.openxmlformats.org/presentationml/2006/main">
  <p:tag name="RAINPROBLEM" val="ProblemItem"/>
</p:tagLst>
</file>

<file path=ppt/tags/tag157.xml><?xml version="1.0" encoding="utf-8"?>
<p:tagLst xmlns:p="http://schemas.openxmlformats.org/presentationml/2006/main">
  <p:tag name="RAINPROBLEM" val="ProblemItem"/>
</p:tagLst>
</file>

<file path=ppt/tags/tag158.xml><?xml version="1.0" encoding="utf-8"?>
<p:tagLst xmlns:p="http://schemas.openxmlformats.org/presentationml/2006/main">
  <p:tag name="RAINPROBLEM" val="ProblemItem"/>
</p:tagLst>
</file>

<file path=ppt/tags/tag159.xml><?xml version="1.0" encoding="utf-8"?>
<p:tagLst xmlns:p="http://schemas.openxmlformats.org/presentationml/2006/main">
  <p:tag name="RAINPROBLEM" val="ProblemBullet"/>
  <p:tag name="RAINPROBLEMTYPE" val="MultipleChoice"/>
  <p:tag name="RAINBULLET" val="Wrong"/>
</p:tagLst>
</file>

<file path=ppt/tags/tag16.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400"/>
  <p:tag name="KSO_WM_UNIT_PRESET_TEXT_INDEX" val="5"/>
  <p:tag name="KSO_WM_UNIT_CLEAR" val="0"/>
  <p:tag name="KSO_WM_UNIT_COMPATIBLE" val="0"/>
  <p:tag name="KSO_WM_UNIT_HIGHLIGHT" val="0"/>
  <p:tag name="KSO_WM_UNIT_VALUE" val="440"/>
  <p:tag name="KSO_WM_UNIT_LAYERLEVEL" val="1"/>
  <p:tag name="KSO_WM_UNIT_INDEX" val="1"/>
  <p:tag name="KSO_WM_UNIT_ID" val="custom20185041_2*f*1"/>
  <p:tag name="KSO_WM_UNIT_TYPE" val="f"/>
</p:tagLst>
</file>

<file path=ppt/tags/tag160.xml><?xml version="1.0" encoding="utf-8"?>
<p:tagLst xmlns:p="http://schemas.openxmlformats.org/presentationml/2006/main">
  <p:tag name="RAINPROBLEM" val="ProblemBullet"/>
  <p:tag name="RAINPROBLEMTYPE" val="MultipleChoice"/>
  <p:tag name="RAINBULLET" val="Correct"/>
</p:tagLst>
</file>

<file path=ppt/tags/tag161.xml><?xml version="1.0" encoding="utf-8"?>
<p:tagLst xmlns:p="http://schemas.openxmlformats.org/presentationml/2006/main">
  <p:tag name="RAINPROBLEM" val="ProblemBullet"/>
  <p:tag name="RAINPROBLEMTYPE" val="MultipleChoice"/>
  <p:tag name="RAINBULLET" val="Wrong"/>
</p:tagLst>
</file>

<file path=ppt/tags/tag162.xml><?xml version="1.0" encoding="utf-8"?>
<p:tagLst xmlns:p="http://schemas.openxmlformats.org/presentationml/2006/main">
  <p:tag name="RAINPROBLEM" val="ProblemBullet"/>
  <p:tag name="RAINPROBLEMTYPE" val="MultipleChoice"/>
  <p:tag name="RAINBULLET" val="Wrong"/>
</p:tagLst>
</file>

<file path=ppt/tags/tag163.xml><?xml version="1.0" encoding="utf-8"?>
<p:tagLst xmlns:p="http://schemas.openxmlformats.org/presentationml/2006/main">
  <p:tag name="RAINPROBLEM" val="ProblemSubmit"/>
  <p:tag name="RAINPROBLEMTYPE" val="MultipleChoice"/>
</p:tagLst>
</file>

<file path=ppt/tags/tag164.xml><?xml version="1.0" encoding="utf-8"?>
<p:tagLst xmlns:p="http://schemas.openxmlformats.org/presentationml/2006/main">
  <p:tag name="RAINPROBLEMTYPE" val="ProblemTypeMarker"/>
</p:tagLst>
</file>

<file path=ppt/tags/tag165.xml><?xml version="1.0" encoding="utf-8"?>
<p:tagLst xmlns:p="http://schemas.openxmlformats.org/presentationml/2006/main">
  <p:tag name="RAINPROBLEMTYPE" val="ProblemTypeMarker"/>
</p:tagLst>
</file>

<file path=ppt/tags/tag166.xml><?xml version="1.0" encoding="utf-8"?>
<p:tagLst xmlns:p="http://schemas.openxmlformats.org/presentationml/2006/main">
  <p:tag name="RAINPROBLEMTYPE" val="ProblemTypeMarker"/>
</p:tagLst>
</file>

<file path=ppt/tags/tag167.xml><?xml version="1.0" encoding="utf-8"?>
<p:tagLst xmlns:p="http://schemas.openxmlformats.org/presentationml/2006/main">
  <p:tag name="RAINPROBLEMTYPE" val="ProblemTypeMarker"/>
</p:tagLst>
</file>

<file path=ppt/tags/tag168.xml><?xml version="1.0" encoding="utf-8"?>
<p:tagLst xmlns:p="http://schemas.openxmlformats.org/presentationml/2006/main">
  <p:tag name="RAINPROBLEMTYPE" val="ProblemTypeMarker"/>
</p:tagLst>
</file>

<file path=ppt/tags/tag169.xml><?xml version="1.0" encoding="utf-8"?>
<p:tagLst xmlns:p="http://schemas.openxmlformats.org/presentationml/2006/main">
  <p:tag name="RAINPROBLEM" val="ProblemSetting"/>
  <p:tag name="RAINPROBLEMTYPE" val="MultipleChoice"/>
</p:tagLst>
</file>

<file path=ppt/tags/tag17.xml><?xml version="1.0" encoding="utf-8"?>
<p:tagLst xmlns:p="http://schemas.openxmlformats.org/presentationml/2006/main">
  <p:tag name="KSO_WM_SLIDE_LAYOUT_CNT" val="1_1"/>
  <p:tag name="KSO_WM_SLIDE_LAYOUT" val="a_f"/>
  <p:tag name="KSO_WM_SLIDE_SIZE" val="828*343"/>
  <p:tag name="KSO_WM_SLIDE_POSITION" val="66*144"/>
  <p:tag name="KSO_WM_BEAUTIFY_FLAG" val="#wm#"/>
  <p:tag name="KSO_WM_SLIDE_TYPE" val="text"/>
  <p:tag name="KSO_WM_SLIDE_ITEM_CNT" val="1"/>
  <p:tag name="KSO_WM_SLIDE_INDEX" val="2"/>
  <p:tag name="KSO_WM_SLIDE_ID" val="custom20185041_2"/>
  <p:tag name="KSO_WM_TAG_VERSION" val="1.0"/>
  <p:tag name="KSO_WM_TEMPLATE_INDEX" val="20185041"/>
  <p:tag name="KSO_WM_TEMPLATE_CATEGORY" val="custom"/>
</p:tagLst>
</file>

<file path=ppt/tags/tag170.xml><?xml version="1.0" encoding="utf-8"?>
<p:tagLst xmlns:p="http://schemas.openxmlformats.org/presentationml/2006/main">
  <p:tag name="RAINPROBLEM" val="MultipleChoice"/>
  <p:tag name="PROBLEMSCORE" val="1.0"/>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1"/>
  <p:tag name="KSO_WM_UNIT_ID" val="custom160033_14*l_i*1_1"/>
  <p:tag name="KSO_WM_UNIT_CLEAR" val="1"/>
  <p:tag name="KSO_WM_UNIT_LAYERLEVEL" val="1_1"/>
  <p:tag name="KSO_WM_DIAGRAM_GROUP_CODE" val="l1-5"/>
  <p:tag name="KSO_WM_UNIT_LINE_FORE_SCHEMECOLOR_INDEX" val="11"/>
  <p:tag name="KSO_WM_UNIT_LINE_FILL_TYPE" val="2"/>
  <p:tag name="KSO_WM_UNIT_SHADOW_SCHEMECOLOR_INDEX" val="16"/>
  <p:tag name="KSO_WM_UNIT_TEXT_FILL_FORE_SCHEMECOLOR_INDEX" val="13"/>
  <p:tag name="KSO_WM_UNIT_TEXT_FILL_TYPE" val="1"/>
  <p:tag name="KSO_WM_UNIT_USESOURCEFORMAT_APPLY" val="1"/>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2"/>
  <p:tag name="KSO_WM_UNIT_ID" val="custom160033_14*l_i*1_2"/>
  <p:tag name="KSO_WM_UNIT_CLEAR" val="1"/>
  <p:tag name="KSO_WM_UNIT_LAYERLEVEL" val="1_1"/>
  <p:tag name="KSO_WM_DIAGRAM_GROUP_CODE" val="l1-5"/>
  <p:tag name="KSO_WM_UNIT_SHADOW_SCHEMECOLOR_INDEX" val="16"/>
  <p:tag name="KSO_WM_UNIT_TEXT_FILL_FORE_SCHEMECOLOR_INDEX" val="13"/>
  <p:tag name="KSO_WM_UNIT_TEXT_FILL_TYPE" val="1"/>
  <p:tag name="KSO_WM_UNIT_USESOURCEFORMAT_APPLY" val="1"/>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f"/>
  <p:tag name="KSO_WM_UNIT_INDEX" val="1_2_1"/>
  <p:tag name="KSO_WM_UNIT_CLEAR" val="1"/>
  <p:tag name="KSO_WM_UNIT_LAYERLEVEL" val="1_1_1"/>
  <p:tag name="KSO_WM_UNIT_VALUE" val="84"/>
  <p:tag name="KSO_WM_UNIT_HIGHLIGHT" val="0"/>
  <p:tag name="KSO_WM_UNIT_COMPATIBLE" val="0"/>
  <p:tag name="KSO_WM_UNIT_ID" val="custom160033_14*l_h_f*1_2_1"/>
  <p:tag name="KSO_WM_UNIT_PRESET_TEXT_INDEX" val="2"/>
  <p:tag name="KSO_WM_UNIT_PRESET_TEXT_LEN" val="30"/>
  <p:tag name="KSO_WM_DIAGRAM_GROUP_CODE" val="l1-5"/>
  <p:tag name="KSO_WM_UNIT_TEXT_FILL_FORE_SCHEMECOLOR_INDEX" val="16"/>
  <p:tag name="KSO_WM_UNIT_TEXT_FILL_TYPE" val="1"/>
  <p:tag name="KSO_WM_UNIT_USESOURCEFORMAT_APPLY" val="1"/>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f"/>
  <p:tag name="KSO_WM_UNIT_INDEX" val="1_1_1"/>
  <p:tag name="KSO_WM_UNIT_CLEAR" val="1"/>
  <p:tag name="KSO_WM_UNIT_LAYERLEVEL" val="1_1_1"/>
  <p:tag name="KSO_WM_UNIT_VALUE" val="84"/>
  <p:tag name="KSO_WM_UNIT_HIGHLIGHT" val="0"/>
  <p:tag name="KSO_WM_UNIT_COMPATIBLE" val="0"/>
  <p:tag name="KSO_WM_UNIT_ID" val="custom160033_14*l_h_f*1_1_1"/>
  <p:tag name="KSO_WM_UNIT_PRESET_TEXT_INDEX" val="2"/>
  <p:tag name="KSO_WM_UNIT_PRESET_TEXT_LEN" val="30"/>
  <p:tag name="KSO_WM_DIAGRAM_GROUP_CODE" val="l1-5"/>
  <p:tag name="KSO_WM_UNIT_TEXT_FILL_FORE_SCHEMECOLOR_INDEX" val="16"/>
  <p:tag name="KSO_WM_UNIT_TEXT_FILL_TYPE" val="1"/>
  <p:tag name="KSO_WM_UNIT_USESOURCEFORMAT_APPLY" val="1"/>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033"/>
  <p:tag name="KSO_WM_UNIT_TYPE" val="a"/>
  <p:tag name="KSO_WM_UNIT_INDEX" val="1"/>
  <p:tag name="KSO_WM_UNIT_CLEAR" val="1"/>
  <p:tag name="KSO_WM_UNIT_LAYERLEVEL" val="1"/>
  <p:tag name="KSO_WM_UNIT_VALUE" val="19"/>
  <p:tag name="KSO_WM_UNIT_ISCONTENTSTITLE" val="0"/>
  <p:tag name="KSO_WM_UNIT_HIGHLIGHT" val="0"/>
  <p:tag name="KSO_WM_UNIT_COMPATIBLE" val="0"/>
  <p:tag name="KSO_WM_UNIT_ID" val="custom160033_14*a*1"/>
  <p:tag name="KSO_WM_UNIT_PRESET_TEXT_INDEX" val="0"/>
  <p:tag name="KSO_WM_UNIT_PRESET_TEXT_LEN" val="9"/>
</p:tagLst>
</file>

<file path=ppt/tags/tag176.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a"/>
  <p:tag name="KSO_WM_UNIT_INDEX" val="1_1_1"/>
  <p:tag name="KSO_WM_UNIT_CLEAR" val="1"/>
  <p:tag name="KSO_WM_UNIT_LAYERLEVEL" val="1_1_1"/>
  <p:tag name="KSO_WM_UNIT_VALUE" val="24"/>
  <p:tag name="KSO_WM_UNIT_HIGHLIGHT" val="0"/>
  <p:tag name="KSO_WM_UNIT_COMPATIBLE" val="0"/>
  <p:tag name="KSO_WM_UNIT_ID" val="custom160033_14*l_h_a*1_1_1"/>
  <p:tag name="KSO_WM_UNIT_PRESET_TEXT_INDEX" val="0"/>
  <p:tag name="KSO_WM_UNIT_PRESET_TEXT_LEN" val="9"/>
  <p:tag name="KSO_WM_DIAGRAM_GROUP_CODE" val="l1-5"/>
  <p:tag name="KSO_WM_UNIT_SHADOW_SCHEMECOLOR_INDEX" val="16"/>
  <p:tag name="KSO_WM_UNIT_TEXT_FILL_FORE_SCHEMECOLOR_INDEX" val="14"/>
  <p:tag name="KSO_WM_UNIT_TEXT_FILL_TYPE" val="1"/>
  <p:tag name="KSO_WM_UNIT_USESOURCEFORMAT_APPLY" val="1"/>
</p:tagLst>
</file>

<file path=ppt/tags/tag177.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a"/>
  <p:tag name="KSO_WM_UNIT_INDEX" val="1_2_1"/>
  <p:tag name="KSO_WM_UNIT_CLEAR" val="1"/>
  <p:tag name="KSO_WM_UNIT_LAYERLEVEL" val="1_1_1"/>
  <p:tag name="KSO_WM_UNIT_VALUE" val="24"/>
  <p:tag name="KSO_WM_UNIT_HIGHLIGHT" val="0"/>
  <p:tag name="KSO_WM_UNIT_COMPATIBLE" val="0"/>
  <p:tag name="KSO_WM_UNIT_ID" val="custom160033_14*l_h_a*1_2_1"/>
  <p:tag name="KSO_WM_UNIT_PRESET_TEXT_INDEX" val="0"/>
  <p:tag name="KSO_WM_UNIT_PRESET_TEXT_LEN" val="9"/>
  <p:tag name="KSO_WM_DIAGRAM_GROUP_CODE" val="l1-5"/>
  <p:tag name="KSO_WM_UNIT_FILL_FORE_SCHEMECOLOR_INDEX" val="11"/>
  <p:tag name="KSO_WM_UNIT_FILL_TYPE" val="1"/>
  <p:tag name="KSO_WM_UNIT_SHADOW_SCHEMECOLOR_INDEX" val="16"/>
  <p:tag name="KSO_WM_UNIT_TEXT_FILL_FORE_SCHEMECOLOR_INDEX" val="14"/>
  <p:tag name="KSO_WM_UNIT_TEXT_FILL_TYPE" val="1"/>
  <p:tag name="KSO_WM_UNIT_USESOURCEFORMAT_APPLY" val="1"/>
</p:tagLst>
</file>

<file path=ppt/tags/tag178.xml><?xml version="1.0" encoding="utf-8"?>
<p:tagLst xmlns:p="http://schemas.openxmlformats.org/presentationml/2006/main">
  <p:tag name="KSO_WM_SLIDE_ID" val="custom160033_14"/>
  <p:tag name="KSO_WM_SLIDE_INDEX" val="14"/>
  <p:tag name="KSO_WM_SLIDE_LAYOUT" val="a_l"/>
  <p:tag name="KSO_WM_SLIDE_LAYOUT_CNT" val="1_1"/>
  <p:tag name="KSO_WM_SLIDE_TYPE" val="text"/>
  <p:tag name="KSO_WM_BEAUTIFY_FLAG" val="#wm#"/>
  <p:tag name="KSO_WM_SLIDE_POSITION" val="77*93"/>
  <p:tag name="KSO_WM_SLIDE_SIZE" val="793*395"/>
  <p:tag name="KSO_WM_SLIDE_ITEM_CNT" val="2"/>
  <p:tag name="KSO_WM_TEMPLATE_CATEGORY" val="custom"/>
  <p:tag name="KSO_WM_TEMPLATE_INDEX" val="20185041"/>
  <p:tag name="KSO_WM_TAG_VERSION" val="1.0"/>
  <p:tag name="KSO_WM_DIAGRAM_GROUP_CODE" val="l1-5"/>
</p:tagLst>
</file>

<file path=ppt/tags/tag179.xml><?xml version="1.0" encoding="utf-8"?>
<p:tagLst xmlns:p="http://schemas.openxmlformats.org/presentationml/2006/main">
  <p:tag name="KSO_WM_TEMPLATE_CATEGORY" val="custom"/>
  <p:tag name="KSO_WM_TEMPLATE_INDEX" val="20185041"/>
</p:tagLst>
</file>

<file path=ppt/tags/tag18.xml><?xml version="1.0" encoding="utf-8"?>
<p:tagLst xmlns:p="http://schemas.openxmlformats.org/presentationml/2006/main">
  <p:tag name="KSO_WM_TAG_VERSION" val="1.0"/>
  <p:tag name="KSO_WM_BEAUTIFY_FLAG" val="#wm#"/>
  <p:tag name="KSO_WM_UNIT_TYPE" val="i"/>
  <p:tag name="KSO_WM_UNIT_ID" val="custom160033_6*i*0"/>
  <p:tag name="KSO_WM_TEMPLATE_CATEGORY" val="custom"/>
  <p:tag name="KSO_WM_TEMPLATE_INDEX" val="160033"/>
  <p:tag name="KSO_WM_UNIT_INDEX" val="0"/>
</p:tagLst>
</file>

<file path=ppt/tags/tag180.xml><?xml version="1.0" encoding="utf-8"?>
<p:tagLst xmlns:p="http://schemas.openxmlformats.org/presentationml/2006/main">
  <p:tag name="RAINPROBLEM" val="ProblemBody"/>
</p:tagLst>
</file>

<file path=ppt/tags/tag181.xml><?xml version="1.0" encoding="utf-8"?>
<p:tagLst xmlns:p="http://schemas.openxmlformats.org/presentationml/2006/main">
  <p:tag name="RAINPROBLEM" val="ProblemItem"/>
</p:tagLst>
</file>

<file path=ppt/tags/tag182.xml><?xml version="1.0" encoding="utf-8"?>
<p:tagLst xmlns:p="http://schemas.openxmlformats.org/presentationml/2006/main">
  <p:tag name="RAINPROBLEM" val="ProblemItem"/>
</p:tagLst>
</file>

<file path=ppt/tags/tag183.xml><?xml version="1.0" encoding="utf-8"?>
<p:tagLst xmlns:p="http://schemas.openxmlformats.org/presentationml/2006/main">
  <p:tag name="RAINPROBLEM" val="ProblemItem"/>
</p:tagLst>
</file>

<file path=ppt/tags/tag184.xml><?xml version="1.0" encoding="utf-8"?>
<p:tagLst xmlns:p="http://schemas.openxmlformats.org/presentationml/2006/main">
  <p:tag name="RAINPROBLEM" val="ProblemItem"/>
</p:tagLst>
</file>

<file path=ppt/tags/tag185.xml><?xml version="1.0" encoding="utf-8"?>
<p:tagLst xmlns:p="http://schemas.openxmlformats.org/presentationml/2006/main">
  <p:tag name="RAINPROBLEM" val="ProblemBullet"/>
  <p:tag name="RAINPROBLEMTYPE" val="MultipleChoiceMA"/>
  <p:tag name="RAINBULLET" val="Correct"/>
</p:tagLst>
</file>

<file path=ppt/tags/tag186.xml><?xml version="1.0" encoding="utf-8"?>
<p:tagLst xmlns:p="http://schemas.openxmlformats.org/presentationml/2006/main">
  <p:tag name="RAINPROBLEM" val="ProblemBullet"/>
  <p:tag name="RAINPROBLEMTYPE" val="MultipleChoiceMA"/>
  <p:tag name="RAINBULLET" val="Correct"/>
</p:tagLst>
</file>

<file path=ppt/tags/tag187.xml><?xml version="1.0" encoding="utf-8"?>
<p:tagLst xmlns:p="http://schemas.openxmlformats.org/presentationml/2006/main">
  <p:tag name="RAINPROBLEM" val="ProblemBullet"/>
  <p:tag name="RAINPROBLEMTYPE" val="MultipleChoiceMA"/>
  <p:tag name="RAINBULLET" val="Correct"/>
</p:tagLst>
</file>

<file path=ppt/tags/tag188.xml><?xml version="1.0" encoding="utf-8"?>
<p:tagLst xmlns:p="http://schemas.openxmlformats.org/presentationml/2006/main">
  <p:tag name="RAINPROBLEM" val="ProblemBullet"/>
  <p:tag name="RAINPROBLEMTYPE" val="MultipleChoiceMA"/>
  <p:tag name="RAINBULLET" val="Wrong"/>
</p:tagLst>
</file>

<file path=ppt/tags/tag189.xml><?xml version="1.0" encoding="utf-8"?>
<p:tagLst xmlns:p="http://schemas.openxmlformats.org/presentationml/2006/main">
  <p:tag name="RAINPROBLEM" val="ProblemSubmit"/>
  <p:tag name="RAINPROBLEMTYPE" val="MultipleChoiceMA"/>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1"/>
  <p:tag name="KSO_WM_UNIT_ID" val="custom160033_6*l_i*1_1"/>
  <p:tag name="KSO_WM_UNIT_CLEAR" val="1"/>
  <p:tag name="KSO_WM_UNIT_LAYERLEVEL" val="1_1"/>
  <p:tag name="KSO_WM_DIAGRAM_GROUP_CODE" val="l1-1"/>
  <p:tag name="KSO_WM_UNIT_TEXT_FILL_FORE_SCHEMECOLOR_INDEX" val="13"/>
  <p:tag name="KSO_WM_UNIT_TEXT_FILL_TYPE" val="1"/>
  <p:tag name="KSO_WM_UNIT_USESOURCEFORMAT_APPLY" val="1"/>
</p:tagLst>
</file>

<file path=ppt/tags/tag190.xml><?xml version="1.0" encoding="utf-8"?>
<p:tagLst xmlns:p="http://schemas.openxmlformats.org/presentationml/2006/main">
  <p:tag name="RAINPROBLEM" val="ProblemItem"/>
</p:tagLst>
</file>

<file path=ppt/tags/tag191.xml><?xml version="1.0" encoding="utf-8"?>
<p:tagLst xmlns:p="http://schemas.openxmlformats.org/presentationml/2006/main">
  <p:tag name="RAINPROBLEM" val="ProblemBullet"/>
  <p:tag name="RAINPROBLEMTYPE" val="MultipleChoiceMA"/>
  <p:tag name="RAINBULLET" val="Correct"/>
</p:tagLst>
</file>

<file path=ppt/tags/tag192.xml><?xml version="1.0" encoding="utf-8"?>
<p:tagLst xmlns:p="http://schemas.openxmlformats.org/presentationml/2006/main">
  <p:tag name="RAINPROBLEMTYPE" val="ProblemTypeMarker"/>
</p:tagLst>
</file>

<file path=ppt/tags/tag193.xml><?xml version="1.0" encoding="utf-8"?>
<p:tagLst xmlns:p="http://schemas.openxmlformats.org/presentationml/2006/main">
  <p:tag name="RAINPROBLEMTYPE" val="ProblemTypeMarker"/>
</p:tagLst>
</file>

<file path=ppt/tags/tag194.xml><?xml version="1.0" encoding="utf-8"?>
<p:tagLst xmlns:p="http://schemas.openxmlformats.org/presentationml/2006/main">
  <p:tag name="RAINPROBLEMTYPE" val="ProblemTypeMarker"/>
</p:tagLst>
</file>

<file path=ppt/tags/tag195.xml><?xml version="1.0" encoding="utf-8"?>
<p:tagLst xmlns:p="http://schemas.openxmlformats.org/presentationml/2006/main">
  <p:tag name="RAINPROBLEMTYPE" val="ProblemTypeMarker"/>
</p:tagLst>
</file>

<file path=ppt/tags/tag196.xml><?xml version="1.0" encoding="utf-8"?>
<p:tagLst xmlns:p="http://schemas.openxmlformats.org/presentationml/2006/main">
  <p:tag name="RAINPROBLEMTYPE" val="ProblemTypeMarker"/>
</p:tagLst>
</file>

<file path=ppt/tags/tag197.xml><?xml version="1.0" encoding="utf-8"?>
<p:tagLst xmlns:p="http://schemas.openxmlformats.org/presentationml/2006/main">
  <p:tag name="RAINPROBLEM" val="ProblemSetting"/>
  <p:tag name="RAINPROBLEMTYPE" val="MultipleChoiceMA"/>
</p:tagLst>
</file>

<file path=ppt/tags/tag198.xml><?xml version="1.0" encoding="utf-8"?>
<p:tagLst xmlns:p="http://schemas.openxmlformats.org/presentationml/2006/main">
  <p:tag name="RAINPROBLEM" val="MultipleChoiceMA"/>
  <p:tag name="PROBLEMSCORE" val="1.0"/>
  <p:tag name="PROBLEMSCORE_HALF" val="0.0"/>
</p:tagLst>
</file>

<file path=ppt/tags/tag199.xml><?xml version="1.0" encoding="utf-8"?>
<p:tagLst xmlns:p="http://schemas.openxmlformats.org/presentationml/2006/main">
  <p:tag name="KSO_WM_TEMPLATE_CATEGORY" val="custom"/>
  <p:tag name="KSO_WM_TEMPLATE_INDEX" val="20185041"/>
</p:tagLst>
</file>

<file path=ppt/tags/tag2.xml><?xml version="1.0" encoding="utf-8"?>
<p:tagLst xmlns:p="http://schemas.openxmlformats.org/presentationml/2006/main">
  <p:tag name="KSO_WM_TAG_VERSION" val="1.0"/>
  <p:tag name="KSO_WM_TEMPLATE_CATEGORY" val="custom"/>
  <p:tag name="KSO_WM_TEMPLATE_INDEX" val="20185041"/>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2"/>
  <p:tag name="KSO_WM_UNIT_ID" val="custom160033_6*l_i*1_2"/>
  <p:tag name="KSO_WM_UNIT_CLEAR" val="1"/>
  <p:tag name="KSO_WM_UNIT_LAYERLEVEL" val="1_1"/>
  <p:tag name="KSO_WM_DIAGRAM_GROUP_CODE" val="l1-1"/>
  <p:tag name="KSO_WM_UNIT_TEXT_FILL_FORE_SCHEMECOLOR_INDEX" val="13"/>
  <p:tag name="KSO_WM_UNIT_TEXT_FILL_TYPE" val="1"/>
  <p:tag name="KSO_WM_UNIT_USESOURCEFORMAT_APPLY" val="1"/>
</p:tagLst>
</file>

<file path=ppt/tags/tag200.xml><?xml version="1.0" encoding="utf-8"?>
<p:tagLst xmlns:p="http://schemas.openxmlformats.org/presentationml/2006/main">
  <p:tag name="KSO_WM_TEMPLATE_CATEGORY" val="custom"/>
  <p:tag name="KSO_WM_TEMPLATE_INDEX" val="20185041"/>
</p:tagLst>
</file>

<file path=ppt/tags/tag201.xml><?xml version="1.0" encoding="utf-8"?>
<p:tagLst xmlns:p="http://schemas.openxmlformats.org/presentationml/2006/main">
  <p:tag name="KSO_WM_TEMPLATE_CATEGORY" val="custom"/>
  <p:tag name="KSO_WM_TEMPLATE_INDEX" val="20185041"/>
</p:tagLst>
</file>

<file path=ppt/tags/tag202.xml><?xml version="1.0" encoding="utf-8"?>
<p:tagLst xmlns:p="http://schemas.openxmlformats.org/presentationml/2006/main">
  <p:tag name="KSO_WM_TEMPLATE_CATEGORY" val="custom"/>
  <p:tag name="KSO_WM_TEMPLATE_INDEX" val="20185041"/>
</p:tagLst>
</file>

<file path=ppt/tags/tag203.xml><?xml version="1.0" encoding="utf-8"?>
<p:tagLst xmlns:p="http://schemas.openxmlformats.org/presentationml/2006/main">
  <p:tag name="KSO_WM_TEMPLATE_CATEGORY" val="custom"/>
  <p:tag name="KSO_WM_TEMPLATE_INDEX" val="20185041"/>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3"/>
  <p:tag name="KSO_WM_UNIT_ID" val="custom160033_6*l_i*1_3"/>
  <p:tag name="KSO_WM_UNIT_CLEAR" val="1"/>
  <p:tag name="KSO_WM_UNIT_LAYERLEVEL" val="1_1"/>
  <p:tag name="KSO_WM_DIAGRAM_GROUP_CODE" val="l1-1"/>
  <p:tag name="KSO_WM_UNIT_USESOURCEFORMAT_APPLY" val="1"/>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4"/>
  <p:tag name="KSO_WM_UNIT_ID" val="custom160033_6*l_i*1_4"/>
  <p:tag name="KSO_WM_UNIT_CLEAR" val="1"/>
  <p:tag name="KSO_WM_UNIT_LAYERLEVEL" val="1_1"/>
  <p:tag name="KSO_WM_DIAGRAM_GROUP_CODE" val="l1-1"/>
  <p:tag name="KSO_WM_UNIT_USESOURCEFORMAT_APPLY" val="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5"/>
  <p:tag name="KSO_WM_UNIT_ID" val="custom160033_6*l_i*1_5"/>
  <p:tag name="KSO_WM_UNIT_CLEAR" val="1"/>
  <p:tag name="KSO_WM_UNIT_LAYERLEVEL" val="1_1"/>
  <p:tag name="KSO_WM_DIAGRAM_GROUP_CODE" val="l1-1"/>
  <p:tag name="KSO_WM_UNIT_USESOURCEFORMAT_APPLY" val="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a"/>
  <p:tag name="KSO_WM_UNIT_INDEX" val="1_2_1"/>
  <p:tag name="KSO_WM_UNIT_CLEAR" val="1"/>
  <p:tag name="KSO_WM_UNIT_LAYERLEVEL" val="1_1_1"/>
  <p:tag name="KSO_WM_UNIT_VALUE" val="26"/>
  <p:tag name="KSO_WM_UNIT_HIGHLIGHT" val="0"/>
  <p:tag name="KSO_WM_UNIT_COMPATIBLE" val="0"/>
  <p:tag name="KSO_WM_UNIT_ID" val="custom160033_6*l_h_a*1_2_1"/>
  <p:tag name="KSO_WM_UNIT_PRESET_TEXT_INDEX" val="0"/>
  <p:tag name="KSO_WM_UNIT_PRESET_TEXT_LEN" val="9"/>
  <p:tag name="KSO_WM_DIAGRAM_GROUP_CODE" val="l1-1"/>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a"/>
  <p:tag name="KSO_WM_UNIT_INDEX" val="1_3_1"/>
  <p:tag name="KSO_WM_UNIT_CLEAR" val="1"/>
  <p:tag name="KSO_WM_UNIT_LAYERLEVEL" val="1_1_1"/>
  <p:tag name="KSO_WM_UNIT_VALUE" val="26"/>
  <p:tag name="KSO_WM_UNIT_HIGHLIGHT" val="0"/>
  <p:tag name="KSO_WM_UNIT_COMPATIBLE" val="0"/>
  <p:tag name="KSO_WM_UNIT_ID" val="custom160033_6*l_h_a*1_3_1"/>
  <p:tag name="KSO_WM_UNIT_PRESET_TEXT_INDEX" val="0"/>
  <p:tag name="KSO_WM_UNIT_PRESET_TEXT_LEN" val="9"/>
  <p:tag name="KSO_WM_DIAGRAM_GROUP_CODE" val="l1-1"/>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a"/>
  <p:tag name="KSO_WM_UNIT_INDEX" val="1_1_1"/>
  <p:tag name="KSO_WM_UNIT_CLEAR" val="1"/>
  <p:tag name="KSO_WM_UNIT_LAYERLEVEL" val="1_1_1"/>
  <p:tag name="KSO_WM_UNIT_VALUE" val="26"/>
  <p:tag name="KSO_WM_UNIT_HIGHLIGHT" val="0"/>
  <p:tag name="KSO_WM_UNIT_COMPATIBLE" val="0"/>
  <p:tag name="KSO_WM_UNIT_ID" val="custom160033_6*l_h_a*1_1_1"/>
  <p:tag name="KSO_WM_UNIT_PRESET_TEXT_INDEX" val="0"/>
  <p:tag name="KSO_WM_UNIT_PRESET_TEXT_LEN" val="9"/>
  <p:tag name="KSO_WM_DIAGRAM_GROUP_CODE" val="l1-1"/>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033"/>
  <p:tag name="KSO_WM_UNIT_TYPE" val="f"/>
  <p:tag name="KSO_WM_UNIT_INDEX" val="1"/>
  <p:tag name="KSO_WM_UNIT_CLEAR" val="1"/>
  <p:tag name="KSO_WM_UNIT_LAYERLEVEL" val="1"/>
  <p:tag name="KSO_WM_UNIT_VALUE" val="84"/>
  <p:tag name="KSO_WM_UNIT_HIGHLIGHT" val="0"/>
  <p:tag name="KSO_WM_UNIT_COMPATIBLE" val="0"/>
  <p:tag name="KSO_WM_UNIT_ID" val="custom160033_6*f*1"/>
  <p:tag name="KSO_WM_UNIT_PRESET_TEXT_INDEX" val="2"/>
  <p:tag name="KSO_WM_UNIT_PRESET_TEXT_LEN" val="20"/>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f"/>
  <p:tag name="KSO_WM_UNIT_INDEX" val="1_1_1"/>
  <p:tag name="KSO_WM_UNIT_CLEAR" val="1"/>
  <p:tag name="KSO_WM_UNIT_LAYERLEVEL" val="1_1_1"/>
  <p:tag name="KSO_WM_UNIT_VALUE" val="78"/>
  <p:tag name="KSO_WM_UNIT_HIGHLIGHT" val="0"/>
  <p:tag name="KSO_WM_UNIT_COMPATIBLE" val="0"/>
  <p:tag name="KSO_WM_UNIT_ID" val="custom160033_6*l_h_f*1_1_1"/>
  <p:tag name="KSO_WM_UNIT_PRESET_TEXT_INDEX" val="2"/>
  <p:tag name="KSO_WM_UNIT_PRESET_TEXT_LEN" val="20"/>
  <p:tag name="KSO_WM_DIAGRAM_GROUP_CODE" val="l1-1"/>
  <p:tag name="KSO_WM_UNIT_TEXT_FILL_FORE_SCHEMECOLOR_INDEX" val="16"/>
  <p:tag name="KSO_WM_UNIT_TEXT_FILL_TYPE" val="1"/>
  <p:tag name="KSO_WM_UNIT_USESOURCEFORMAT_APPLY" val="1"/>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f"/>
  <p:tag name="KSO_WM_UNIT_INDEX" val="1_2_1"/>
  <p:tag name="KSO_WM_UNIT_CLEAR" val="1"/>
  <p:tag name="KSO_WM_UNIT_LAYERLEVEL" val="1_1_1"/>
  <p:tag name="KSO_WM_UNIT_VALUE" val="78"/>
  <p:tag name="KSO_WM_UNIT_HIGHLIGHT" val="0"/>
  <p:tag name="KSO_WM_UNIT_COMPATIBLE" val="0"/>
  <p:tag name="KSO_WM_UNIT_ID" val="custom160033_6*l_h_f*1_2_1"/>
  <p:tag name="KSO_WM_UNIT_PRESET_TEXT_INDEX" val="2"/>
  <p:tag name="KSO_WM_UNIT_PRESET_TEXT_LEN" val="20"/>
  <p:tag name="KSO_WM_DIAGRAM_GROUP_CODE" val="l1-1"/>
  <p:tag name="KSO_WM_UNIT_TEXT_FILL_FORE_SCHEMECOLOR_INDEX" val="16"/>
  <p:tag name="KSO_WM_UNIT_TEXT_FILL_TYPE" val="1"/>
  <p:tag name="KSO_WM_UNIT_USESOURCEFORMAT_APPLY" val="1"/>
</p:tagLst>
</file>

<file path=ppt/tags/tag3.xml><?xml version="1.0" encoding="utf-8"?>
<p:tagLst xmlns:p="http://schemas.openxmlformats.org/presentationml/2006/main">
  <p:tag name="KSO_WM_TEMPLATE_CATEGORY" val="custom"/>
  <p:tag name="KSO_WM_TEMPLATE_INDEX" val="20185041"/>
  <p:tag name="KSO_WM_TAG_VERSION" val="1.0"/>
  <p:tag name="KSO_WM_BEAUTIFY_FLAG" val="#wm#"/>
  <p:tag name="KSO_WM_TEMPLATE_THUMBS_INDEX" val="1、6、12、14、4、5、13、20"/>
  <p:tag name="KSO_WM_TEMPLATE_TOPIC_ID" val="2869567"/>
  <p:tag name="KSO_WM_TEMPLATE_OUTLINE_ID" val="6"/>
  <p:tag name="KSO_WM_TEMPLATE_SCENE_ID" val="1"/>
  <p:tag name="KSO_WM_TEMPLATE_JOB_ID" val="6"/>
  <p:tag name="KSO_WM_TEMPLATE_TOPIC_DEFAULT" val="0"/>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f"/>
  <p:tag name="KSO_WM_UNIT_INDEX" val="1_3_1"/>
  <p:tag name="KSO_WM_UNIT_CLEAR" val="1"/>
  <p:tag name="KSO_WM_UNIT_LAYERLEVEL" val="1_1_1"/>
  <p:tag name="KSO_WM_UNIT_VALUE" val="78"/>
  <p:tag name="KSO_WM_UNIT_HIGHLIGHT" val="0"/>
  <p:tag name="KSO_WM_UNIT_COMPATIBLE" val="0"/>
  <p:tag name="KSO_WM_UNIT_ID" val="custom160033_6*l_h_f*1_3_1"/>
  <p:tag name="KSO_WM_UNIT_PRESET_TEXT_INDEX" val="2"/>
  <p:tag name="KSO_WM_UNIT_PRESET_TEXT_LEN" val="20"/>
  <p:tag name="KSO_WM_DIAGRAM_GROUP_CODE" val="l1-1"/>
  <p:tag name="KSO_WM_UNIT_TEXT_FILL_FORE_SCHEMECOLOR_INDEX" val="16"/>
  <p:tag name="KSO_WM_UNIT_TEXT_FILL_TYPE" val="1"/>
  <p:tag name="KSO_WM_UNIT_USESOURCEFORMAT_APPLY" val="1"/>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2"/>
  <p:tag name="KSO_WM_UNIT_ID" val="custom160033_6*l_i*1_2"/>
  <p:tag name="KSO_WM_UNIT_CLEAR" val="1"/>
  <p:tag name="KSO_WM_UNIT_LAYERLEVEL" val="1_1"/>
  <p:tag name="KSO_WM_DIAGRAM_GROUP_CODE" val="l1-1"/>
  <p:tag name="KSO_WM_UNIT_TEXT_FILL_FORE_SCHEMECOLOR_INDEX" val="13"/>
  <p:tag name="KSO_WM_UNIT_TEXT_FILL_TYPE" val="1"/>
  <p:tag name="KSO_WM_UNIT_USESOURCEFORMAT_APPLY" val="1"/>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5"/>
  <p:tag name="KSO_WM_UNIT_ID" val="custom160033_6*l_i*1_5"/>
  <p:tag name="KSO_WM_UNIT_CLEAR" val="1"/>
  <p:tag name="KSO_WM_UNIT_LAYERLEVEL" val="1_1"/>
  <p:tag name="KSO_WM_DIAGRAM_GROUP_CODE" val="l1-1"/>
  <p:tag name="KSO_WM_UNIT_USESOURCEFORMAT_APPLY" val="1"/>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a"/>
  <p:tag name="KSO_WM_UNIT_INDEX" val="1_3_1"/>
  <p:tag name="KSO_WM_UNIT_CLEAR" val="1"/>
  <p:tag name="KSO_WM_UNIT_LAYERLEVEL" val="1_1_1"/>
  <p:tag name="KSO_WM_UNIT_VALUE" val="26"/>
  <p:tag name="KSO_WM_UNIT_HIGHLIGHT" val="0"/>
  <p:tag name="KSO_WM_UNIT_COMPATIBLE" val="0"/>
  <p:tag name="KSO_WM_UNIT_ID" val="custom160033_6*l_h_a*1_3_1"/>
  <p:tag name="KSO_WM_UNIT_PRESET_TEXT_INDEX" val="0"/>
  <p:tag name="KSO_WM_UNIT_PRESET_TEXT_LEN" val="9"/>
  <p:tag name="KSO_WM_DIAGRAM_GROUP_CODE" val="l1-1"/>
  <p:tag name="KSO_WM_UNIT_TEXT_FILL_FORE_SCHEMECOLOR_INDEX" val="13"/>
  <p:tag name="KSO_WM_UNIT_TEXT_FILL_TYPE" val="1"/>
  <p:tag name="KSO_WM_UNIT_USESOURCEFORMAT_APPLY" val="1"/>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f"/>
  <p:tag name="KSO_WM_UNIT_INDEX" val="1_3_1"/>
  <p:tag name="KSO_WM_UNIT_CLEAR" val="1"/>
  <p:tag name="KSO_WM_UNIT_LAYERLEVEL" val="1_1_1"/>
  <p:tag name="KSO_WM_UNIT_VALUE" val="78"/>
  <p:tag name="KSO_WM_UNIT_HIGHLIGHT" val="0"/>
  <p:tag name="KSO_WM_UNIT_COMPATIBLE" val="0"/>
  <p:tag name="KSO_WM_UNIT_ID" val="custom160033_6*l_h_f*1_3_1"/>
  <p:tag name="KSO_WM_UNIT_PRESET_TEXT_INDEX" val="2"/>
  <p:tag name="KSO_WM_UNIT_PRESET_TEXT_LEN" val="20"/>
  <p:tag name="KSO_WM_DIAGRAM_GROUP_CODE" val="l1-1"/>
  <p:tag name="KSO_WM_UNIT_TEXT_FILL_FORE_SCHEMECOLOR_INDEX" val="16"/>
  <p:tag name="KSO_WM_UNIT_TEXT_FILL_TYPE" val="1"/>
  <p:tag name="KSO_WM_UNIT_USESOURCEFORMAT_APPLY" val="1"/>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a"/>
  <p:tag name="KSO_WM_UNIT_INDEX" val="1_3_1"/>
  <p:tag name="KSO_WM_UNIT_CLEAR" val="1"/>
  <p:tag name="KSO_WM_UNIT_LAYERLEVEL" val="1_1_1"/>
  <p:tag name="KSO_WM_UNIT_VALUE" val="26"/>
  <p:tag name="KSO_WM_UNIT_HIGHLIGHT" val="0"/>
  <p:tag name="KSO_WM_UNIT_COMPATIBLE" val="0"/>
  <p:tag name="KSO_WM_UNIT_ID" val="custom160033_6*l_h_a*1_3_1"/>
  <p:tag name="KSO_WM_UNIT_PRESET_TEXT_INDEX" val="0"/>
  <p:tag name="KSO_WM_UNIT_PRESET_TEXT_LEN" val="9"/>
  <p:tag name="KSO_WM_DIAGRAM_GROUP_CODE" val="l1-1"/>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h_f"/>
  <p:tag name="KSO_WM_UNIT_INDEX" val="1_3_1"/>
  <p:tag name="KSO_WM_UNIT_CLEAR" val="1"/>
  <p:tag name="KSO_WM_UNIT_LAYERLEVEL" val="1_1_1"/>
  <p:tag name="KSO_WM_UNIT_VALUE" val="78"/>
  <p:tag name="KSO_WM_UNIT_HIGHLIGHT" val="0"/>
  <p:tag name="KSO_WM_UNIT_COMPATIBLE" val="0"/>
  <p:tag name="KSO_WM_UNIT_ID" val="custom160033_6*l_h_f*1_3_1"/>
  <p:tag name="KSO_WM_UNIT_PRESET_TEXT_INDEX" val="2"/>
  <p:tag name="KSO_WM_UNIT_PRESET_TEXT_LEN" val="20"/>
  <p:tag name="KSO_WM_DIAGRAM_GROUP_CODE" val="l1-1"/>
  <p:tag name="KSO_WM_UNIT_TEXT_FILL_FORE_SCHEMECOLOR_INDEX" val="16"/>
  <p:tag name="KSO_WM_UNIT_TEXT_FILL_TYPE" val="1"/>
  <p:tag name="KSO_WM_UNIT_USESOURCEFORMAT_APPLY" val="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5"/>
  <p:tag name="KSO_WM_UNIT_ID" val="custom160033_6*l_i*1_5"/>
  <p:tag name="KSO_WM_UNIT_CLEAR" val="1"/>
  <p:tag name="KSO_WM_UNIT_LAYERLEVEL" val="1_1"/>
  <p:tag name="KSO_WM_DIAGRAM_GROUP_CODE" val="l1-1"/>
  <p:tag name="KSO_WM_UNIT_USESOURCEFORMAT_APPLY" val="1"/>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033"/>
  <p:tag name="KSO_WM_UNIT_TYPE" val="l_i"/>
  <p:tag name="KSO_WM_UNIT_INDEX" val="1_2"/>
  <p:tag name="KSO_WM_UNIT_ID" val="custom160033_6*l_i*1_2"/>
  <p:tag name="KSO_WM_UNIT_CLEAR" val="1"/>
  <p:tag name="KSO_WM_UNIT_LAYERLEVEL" val="1_1"/>
  <p:tag name="KSO_WM_DIAGRAM_GROUP_CODE" val="l1-1"/>
  <p:tag name="KSO_WM_UNIT_TEXT_FILL_FORE_SCHEMECOLOR_INDEX" val="13"/>
  <p:tag name="KSO_WM_UNIT_TEXT_FILL_TYPE" val="1"/>
  <p:tag name="KSO_WM_UNIT_USESOURCEFORMAT_APPLY" val="1"/>
</p:tagLst>
</file>

<file path=ppt/tags/tag39.xml><?xml version="1.0" encoding="utf-8"?>
<p:tagLst xmlns:p="http://schemas.openxmlformats.org/presentationml/2006/main">
  <p:tag name="KSO_WM_SLIDE_ID" val="custom160033_6"/>
  <p:tag name="KSO_WM_SLIDE_INDEX" val="6"/>
  <p:tag name="KSO_WM_SLIDE_LAYOUT" val="f_l_d"/>
  <p:tag name="KSO_WM_SLIDE_LAYOUT_CNT" val="1_1_1"/>
  <p:tag name="KSO_WM_SLIDE_TYPE" val="text"/>
  <p:tag name="KSO_WM_BEAUTIFY_FLAG" val="#wm#"/>
  <p:tag name="KSO_WM_SLIDE_POSITION" val="48*49"/>
  <p:tag name="KSO_WM_SLIDE_SIZE" val="893*428"/>
  <p:tag name="KSO_WM_SLIDE_ITEM_CNT" val="5"/>
  <p:tag name="KSO_WM_TEMPLATE_CATEGORY" val="custom"/>
  <p:tag name="KSO_WM_TEMPLATE_INDEX" val="20185041"/>
  <p:tag name="KSO_WM_TAG_VERSION" val="1.0"/>
  <p:tag name="KSO_WM_DIAGRAM_GROUP_CODE" val="l1-1"/>
</p:tagLst>
</file>

<file path=ppt/tags/tag4.xml><?xml version="1.0" encoding="utf-8"?>
<p:tagLst xmlns:p="http://schemas.openxmlformats.org/presentationml/2006/main">
  <p:tag name="KSO_WM_TEMPLATE_CATEGORY" val="custom"/>
  <p:tag name="KSO_WM_TEMPLATE_INDEX" val="20185041"/>
  <p:tag name="KSO_WM_UNIT_TYPE" val="a"/>
  <p:tag name="KSO_WM_UNIT_INDEX" val="1"/>
  <p:tag name="KSO_WM_UNIT_ID" val="custom20185041_1*a*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PRESET_TEXT" val="简约企业商务汇报"/>
</p:tagLst>
</file>

<file path=ppt/tags/tag40.xml><?xml version="1.0" encoding="utf-8"?>
<p:tagLst xmlns:p="http://schemas.openxmlformats.org/presentationml/2006/main">
  <p:tag name="KSO_WM_TEMPLATE_CATEGORY" val="custom"/>
  <p:tag name="KSO_WM_TEMPLATE_INDEX" val="20185041"/>
</p:tagLst>
</file>

<file path=ppt/tags/tag41.xml><?xml version="1.0" encoding="utf-8"?>
<p:tagLst xmlns:p="http://schemas.openxmlformats.org/presentationml/2006/main">
  <p:tag name="RAINPROBLEM" val="ProblemBody"/>
</p:tagLst>
</file>

<file path=ppt/tags/tag42.xml><?xml version="1.0" encoding="utf-8"?>
<p:tagLst xmlns:p="http://schemas.openxmlformats.org/presentationml/2006/main">
  <p:tag name="RAINPROBLEM" val="ProblemItem"/>
</p:tagLst>
</file>

<file path=ppt/tags/tag43.xml><?xml version="1.0" encoding="utf-8"?>
<p:tagLst xmlns:p="http://schemas.openxmlformats.org/presentationml/2006/main">
  <p:tag name="RAINPROBLEM" val="ProblemItem"/>
</p:tagLst>
</file>

<file path=ppt/tags/tag44.xml><?xml version="1.0" encoding="utf-8"?>
<p:tagLst xmlns:p="http://schemas.openxmlformats.org/presentationml/2006/main">
  <p:tag name="RAINPROBLEM" val="ProblemItem"/>
</p:tagLst>
</file>

<file path=ppt/tags/tag45.xml><?xml version="1.0" encoding="utf-8"?>
<p:tagLst xmlns:p="http://schemas.openxmlformats.org/presentationml/2006/main">
  <p:tag name="RAINPROBLEM" val="ProblemItem"/>
</p:tagLst>
</file>

<file path=ppt/tags/tag46.xml><?xml version="1.0" encoding="utf-8"?>
<p:tagLst xmlns:p="http://schemas.openxmlformats.org/presentationml/2006/main">
  <p:tag name="RAINPROBLEM" val="ProblemBullet"/>
  <p:tag name="RAINPROBLEMTYPE" val="MultipleChoice"/>
  <p:tag name="RAINBULLET" val="Correct"/>
</p:tagLst>
</file>

<file path=ppt/tags/tag47.xml><?xml version="1.0" encoding="utf-8"?>
<p:tagLst xmlns:p="http://schemas.openxmlformats.org/presentationml/2006/main">
  <p:tag name="RAINPROBLEM" val="ProblemBullet"/>
  <p:tag name="RAINPROBLEMTYPE" val="MultipleChoice"/>
  <p:tag name="RAINBULLET" val="Wrong"/>
</p:tagLst>
</file>

<file path=ppt/tags/tag48.xml><?xml version="1.0" encoding="utf-8"?>
<p:tagLst xmlns:p="http://schemas.openxmlformats.org/presentationml/2006/main">
  <p:tag name="RAINPROBLEM" val="ProblemBullet"/>
  <p:tag name="RAINPROBLEMTYPE" val="MultipleChoice"/>
  <p:tag name="RAINBULLET" val="Wrong"/>
</p:tagLst>
</file>

<file path=ppt/tags/tag49.xml><?xml version="1.0" encoding="utf-8"?>
<p:tagLst xmlns:p="http://schemas.openxmlformats.org/presentationml/2006/main">
  <p:tag name="RAINPROBLEM" val="ProblemBullet"/>
  <p:tag name="RAINPROBLEMTYPE" val="MultipleChoice"/>
  <p:tag name="RAINBULLET" val="Wrong"/>
</p:tagLst>
</file>

<file path=ppt/tags/tag5.xml><?xml version="1.0" encoding="utf-8"?>
<p:tagLst xmlns:p="http://schemas.openxmlformats.org/presentationml/2006/main">
  <p:tag name="KSO_WM_TEMPLATE_CATEGORY" val="custom"/>
  <p:tag name="KSO_WM_TEMPLATE_INDEX" val="20185041"/>
  <p:tag name="KSO_WM_TAG_VERSION" val="1.0"/>
  <p:tag name="KSO_WM_SLIDE_ID" val="custom20185041_1"/>
  <p:tag name="KSO_WM_SLIDE_INDEX" val="1"/>
  <p:tag name="KSO_WM_SLIDE_ITEM_CNT" val="2"/>
  <p:tag name="KSO_WM_SLIDE_LAYOUT" val="a_b"/>
  <p:tag name="KSO_WM_SLIDE_LAYOUT_CNT" val="1_1"/>
  <p:tag name="KSO_WM_SLIDE_TYPE" val="title"/>
  <p:tag name="KSO_WM_BEAUTIFY_FLAG" val="#wm#"/>
  <p:tag name="KSO_WM_TEMPLATE_THUMBS_INDEX" val="1、6、12、14、4、5、13、20、"/>
  <p:tag name="KSO_WM_TEMPLATE_TOPIC_ID" val="2869567"/>
  <p:tag name="KSO_WM_TEMPLATE_OUTLINE_ID" val="6"/>
  <p:tag name="KSO_WM_TEMPLATE_SCENE_ID" val="1"/>
  <p:tag name="KSO_WM_TEMPLATE_JOB_ID" val="6"/>
  <p:tag name="KSO_WM_TEMPLATE_TOPIC_DEFAULT" val="0"/>
</p:tagLst>
</file>

<file path=ppt/tags/tag50.xml><?xml version="1.0" encoding="utf-8"?>
<p:tagLst xmlns:p="http://schemas.openxmlformats.org/presentationml/2006/main">
  <p:tag name="RAINPROBLEM" val="ProblemSubmit"/>
  <p:tag name="RAINPROBLEMTYPE" val="MultipleChoice"/>
</p:tagLst>
</file>

<file path=ppt/tags/tag51.xml><?xml version="1.0" encoding="utf-8"?>
<p:tagLst xmlns:p="http://schemas.openxmlformats.org/presentationml/2006/main">
  <p:tag name="RAINPROBLEMTYPE" val="ProblemTypeMarker"/>
</p:tagLst>
</file>

<file path=ppt/tags/tag52.xml><?xml version="1.0" encoding="utf-8"?>
<p:tagLst xmlns:p="http://schemas.openxmlformats.org/presentationml/2006/main">
  <p:tag name="RAINPROBLEMTYPE" val="ProblemTypeMarker"/>
</p:tagLst>
</file>

<file path=ppt/tags/tag53.xml><?xml version="1.0" encoding="utf-8"?>
<p:tagLst xmlns:p="http://schemas.openxmlformats.org/presentationml/2006/main">
  <p:tag name="RAINPROBLEMTYPE" val="ProblemTypeMarker"/>
</p:tagLst>
</file>

<file path=ppt/tags/tag54.xml><?xml version="1.0" encoding="utf-8"?>
<p:tagLst xmlns:p="http://schemas.openxmlformats.org/presentationml/2006/main">
  <p:tag name="RAINPROBLEMTYPE" val="ProblemTypeMarker"/>
</p:tagLst>
</file>

<file path=ppt/tags/tag55.xml><?xml version="1.0" encoding="utf-8"?>
<p:tagLst xmlns:p="http://schemas.openxmlformats.org/presentationml/2006/main">
  <p:tag name="RAINPROBLEMTYPE" val="ProblemTypeMarker"/>
</p:tagLst>
</file>

<file path=ppt/tags/tag56.xml><?xml version="1.0" encoding="utf-8"?>
<p:tagLst xmlns:p="http://schemas.openxmlformats.org/presentationml/2006/main">
  <p:tag name="RAINPROBLEM" val="ProblemSetting"/>
  <p:tag name="RAINPROBLEMTYPE" val="MultipleChoice"/>
</p:tagLst>
</file>

<file path=ppt/tags/tag57.xml><?xml version="1.0" encoding="utf-8"?>
<p:tagLst xmlns:p="http://schemas.openxmlformats.org/presentationml/2006/main">
  <p:tag name="RAINPROBLEM" val="MultipleChoice"/>
  <p:tag name="PROBLEMSCORE" val="1.0"/>
</p:tagLst>
</file>

<file path=ppt/tags/tag58.xml><?xml version="1.0" encoding="utf-8"?>
<p:tagLst xmlns:p="http://schemas.openxmlformats.org/presentationml/2006/main">
  <p:tag name="RAINPROBLEM" val="ProblemBody"/>
</p:tagLst>
</file>

<file path=ppt/tags/tag59.xml><?xml version="1.0" encoding="utf-8"?>
<p:tagLst xmlns:p="http://schemas.openxmlformats.org/presentationml/2006/main">
  <p:tag name="RAINPROBLEM" val="ProblemItem"/>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033"/>
  <p:tag name="KSO_WM_UNIT_TYPE" val="a"/>
  <p:tag name="KSO_WM_UNIT_INDEX" val="1"/>
  <p:tag name="KSO_WM_UNIT_ID" val="custom160033_2*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60.xml><?xml version="1.0" encoding="utf-8"?>
<p:tagLst xmlns:p="http://schemas.openxmlformats.org/presentationml/2006/main">
  <p:tag name="RAINPROBLEM" val="ProblemItem"/>
</p:tagLst>
</file>

<file path=ppt/tags/tag61.xml><?xml version="1.0" encoding="utf-8"?>
<p:tagLst xmlns:p="http://schemas.openxmlformats.org/presentationml/2006/main">
  <p:tag name="RAINPROBLEM" val="ProblemItem"/>
</p:tagLst>
</file>

<file path=ppt/tags/tag62.xml><?xml version="1.0" encoding="utf-8"?>
<p:tagLst xmlns:p="http://schemas.openxmlformats.org/presentationml/2006/main">
  <p:tag name="RAINPROBLEM" val="ProblemItem"/>
</p:tagLst>
</file>

<file path=ppt/tags/tag63.xml><?xml version="1.0" encoding="utf-8"?>
<p:tagLst xmlns:p="http://schemas.openxmlformats.org/presentationml/2006/main">
  <p:tag name="RAINPROBLEM" val="ProblemBullet"/>
  <p:tag name="RAINPROBLEMTYPE" val="MultipleChoiceMA"/>
  <p:tag name="RAINBULLET" val="Wrong"/>
</p:tagLst>
</file>

<file path=ppt/tags/tag64.xml><?xml version="1.0" encoding="utf-8"?>
<p:tagLst xmlns:p="http://schemas.openxmlformats.org/presentationml/2006/main">
  <p:tag name="RAINPROBLEM" val="ProblemBullet"/>
  <p:tag name="RAINPROBLEMTYPE" val="MultipleChoiceMA"/>
  <p:tag name="RAINBULLET" val="Wrong"/>
</p:tagLst>
</file>

<file path=ppt/tags/tag65.xml><?xml version="1.0" encoding="utf-8"?>
<p:tagLst xmlns:p="http://schemas.openxmlformats.org/presentationml/2006/main">
  <p:tag name="RAINPROBLEM" val="ProblemBullet"/>
  <p:tag name="RAINPROBLEMTYPE" val="MultipleChoiceMA"/>
  <p:tag name="RAINBULLET" val="Correct"/>
</p:tagLst>
</file>

<file path=ppt/tags/tag66.xml><?xml version="1.0" encoding="utf-8"?>
<p:tagLst xmlns:p="http://schemas.openxmlformats.org/presentationml/2006/main">
  <p:tag name="RAINPROBLEM" val="ProblemBullet"/>
  <p:tag name="RAINPROBLEMTYPE" val="MultipleChoiceMA"/>
  <p:tag name="RAINBULLET" val="Correct"/>
</p:tagLst>
</file>

<file path=ppt/tags/tag67.xml><?xml version="1.0" encoding="utf-8"?>
<p:tagLst xmlns:p="http://schemas.openxmlformats.org/presentationml/2006/main">
  <p:tag name="RAINPROBLEM" val="ProblemSubmit"/>
  <p:tag name="RAINPROBLEMTYPE" val="MultipleChoiceMA"/>
</p:tagLst>
</file>

<file path=ppt/tags/tag68.xml><?xml version="1.0" encoding="utf-8"?>
<p:tagLst xmlns:p="http://schemas.openxmlformats.org/presentationml/2006/main">
  <p:tag name="RAINPROBLEMTYPE" val="ProblemTypeMarker"/>
</p:tagLst>
</file>

<file path=ppt/tags/tag69.xml><?xml version="1.0" encoding="utf-8"?>
<p:tagLst xmlns:p="http://schemas.openxmlformats.org/presentationml/2006/main">
  <p:tag name="RAINPROBLEMTYPE" val="ProblemTypeMarker"/>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033"/>
  <p:tag name="KSO_WM_UNIT_TYPE" val="f"/>
  <p:tag name="KSO_WM_UNIT_INDEX" val="1"/>
  <p:tag name="KSO_WM_UNIT_ID" val="custom160033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70.xml><?xml version="1.0" encoding="utf-8"?>
<p:tagLst xmlns:p="http://schemas.openxmlformats.org/presentationml/2006/main">
  <p:tag name="RAINPROBLEMTYPE" val="ProblemTypeMarker"/>
</p:tagLst>
</file>

<file path=ppt/tags/tag71.xml><?xml version="1.0" encoding="utf-8"?>
<p:tagLst xmlns:p="http://schemas.openxmlformats.org/presentationml/2006/main">
  <p:tag name="RAINPROBLEMTYPE" val="ProblemTypeMarker"/>
</p:tagLst>
</file>

<file path=ppt/tags/tag72.xml><?xml version="1.0" encoding="utf-8"?>
<p:tagLst xmlns:p="http://schemas.openxmlformats.org/presentationml/2006/main">
  <p:tag name="RAINPROBLEMTYPE" val="ProblemTypeMarker"/>
</p:tagLst>
</file>

<file path=ppt/tags/tag73.xml><?xml version="1.0" encoding="utf-8"?>
<p:tagLst xmlns:p="http://schemas.openxmlformats.org/presentationml/2006/main">
  <p:tag name="RAINPROBLEM" val="ProblemSetting"/>
  <p:tag name="RAINPROBLEMTYPE" val="MultipleChoiceMA"/>
</p:tagLst>
</file>

<file path=ppt/tags/tag74.xml><?xml version="1.0" encoding="utf-8"?>
<p:tagLst xmlns:p="http://schemas.openxmlformats.org/presentationml/2006/main">
  <p:tag name="RAINPROBLEM" val="MultipleChoiceMA"/>
  <p:tag name="PROBLEMSCORE" val="1.0"/>
  <p:tag name="PROBLEMSCORE_HALF" val="0.0"/>
</p:tagLst>
</file>

<file path=ppt/tags/tag75.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1"/>
  <p:tag name="KSO_WM_UNIT_LAYERLEVEL" val="1"/>
  <p:tag name="KSO_WM_UNIT_INDEX" val="1"/>
  <p:tag name="KSO_WM_UNIT_ID" val="custom20185041_5*a*1"/>
  <p:tag name="KSO_WM_UNIT_TYPE" val="a"/>
</p:tagLst>
</file>

<file path=ppt/tags/tag76.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86"/>
  <p:tag name="KSO_WM_UNIT_LAYERLEVEL" val="1"/>
  <p:tag name="KSO_WM_UNIT_INDEX" val="1"/>
  <p:tag name="KSO_WM_UNIT_ID" val="custom20185041_5*f*1"/>
  <p:tag name="KSO_WM_UNIT_TYPE" val="f"/>
</p:tagLst>
</file>

<file path=ppt/tags/tag77.xml><?xml version="1.0" encoding="utf-8"?>
<p:tagLst xmlns:p="http://schemas.openxmlformats.org/presentationml/2006/main">
  <p:tag name="KSO_WM_TEMPLATE_CATEGORY" val="custom"/>
  <p:tag name="KSO_WM_TEMPLATE_INDEX" val="20185041"/>
  <p:tag name="KSO_WM_UNIT_TYPE" val="d"/>
  <p:tag name="KSO_WM_UNIT_INDEX" val="1"/>
  <p:tag name="KSO_WM_UNIT_ID" val="custom20185041_5*d*1"/>
  <p:tag name="KSO_WM_UNIT_LAYERLEVEL" val="1"/>
  <p:tag name="KSO_WM_UNIT_VALUE" val="1175*2787"/>
  <p:tag name="KSO_WM_UNIT_HIGHLIGHT" val="0"/>
  <p:tag name="KSO_WM_UNIT_COMPATIBLE" val="0"/>
  <p:tag name="KSO_WM_UNIT_CLEAR" val="0"/>
  <p:tag name="KSO_WM_BEAUTIFY_FLAG" val="#wm#"/>
  <p:tag name="KSO_WM_TAG_VERSION" val="1.0"/>
</p:tagLst>
</file>

<file path=ppt/tags/tag78.xml><?xml version="1.0" encoding="utf-8"?>
<p:tagLst xmlns:p="http://schemas.openxmlformats.org/presentationml/2006/main">
  <p:tag name="KSO_WM_SLIDE_SIZE" val="790*404"/>
  <p:tag name="KSO_WM_SLIDE_POSITION" val="75*103"/>
  <p:tag name="KSO_WM_SLIDE_LAYOUT_CNT" val="1_1_1"/>
  <p:tag name="KSO_WM_SLIDE_LAYOUT" val="a_f_d"/>
  <p:tag name="KSO_WM_BEAUTIFY_FLAG" val="#wm#"/>
  <p:tag name="KSO_WM_SLIDE_TYPE" val="text"/>
  <p:tag name="KSO_WM_SLIDE_ITEM_CNT" val="2"/>
  <p:tag name="KSO_WM_SLIDE_INDEX" val="5"/>
  <p:tag name="KSO_WM_SLIDE_ID" val="custom20185041_5"/>
  <p:tag name="KSO_WM_TAG_VERSION" val="1.0"/>
  <p:tag name="KSO_WM_TEMPLATE_INDEX" val="20185041"/>
  <p:tag name="KSO_WM_TEMPLATE_CATEGORY" val="custom"/>
</p:tagLst>
</file>

<file path=ppt/tags/tag79.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38"/>
  <p:tag name="KSO_WM_UNIT_LAYERLEVEL" val="1"/>
  <p:tag name="KSO_WM_UNIT_INDEX" val="1"/>
  <p:tag name="KSO_WM_UNIT_ID" val="custom20185041_18*a*1"/>
  <p:tag name="KSO_WM_UNIT_TYPE" val="a"/>
</p:tagLst>
</file>

<file path=ppt/tags/tag8.xml><?xml version="1.0" encoding="utf-8"?>
<p:tagLst xmlns:p="http://schemas.openxmlformats.org/presentationml/2006/main">
  <p:tag name="KSO_WM_TEMPLATE_CATEGORY" val="custom"/>
  <p:tag name="KSO_WM_TEMPLATE_INDEX" val="20185041"/>
  <p:tag name="KSO_WM_TAG_VERSION" val="1.0"/>
  <p:tag name="KSO_WM_SLIDE_ID" val="custom160033_2"/>
  <p:tag name="KSO_WM_SLIDE_INDEX" val="2"/>
  <p:tag name="KSO_WM_SLIDE_ITEM_CNT" val="1"/>
  <p:tag name="KSO_WM_SLIDE_LAYOUT" val="a_f"/>
  <p:tag name="KSO_WM_SLIDE_LAYOUT_CNT" val="1_1"/>
  <p:tag name="KSO_WM_SLIDE_TYPE" val="text"/>
  <p:tag name="KSO_WM_BEAUTIFY_FLAG" val="#wm#"/>
  <p:tag name="KSO_WM_SLIDE_POSITION" val="66*126"/>
  <p:tag name="KSO_WM_SLIDE_SIZE" val="828*356"/>
</p:tagLst>
</file>

<file path=ppt/tags/tag80.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72"/>
  <p:tag name="KSO_WM_UNIT_LAYERLEVEL" val="1"/>
  <p:tag name="KSO_WM_UNIT_INDEX" val="1"/>
  <p:tag name="KSO_WM_UNIT_ID" val="custom20185041_18*f*1"/>
  <p:tag name="KSO_WM_UNIT_TYPE" val="f"/>
</p:tagLst>
</file>

<file path=ppt/tags/tag81.xml><?xml version="1.0" encoding="utf-8"?>
<p:tagLst xmlns:p="http://schemas.openxmlformats.org/presentationml/2006/main">
  <p:tag name="KSO_WM_TAG_VERSION" val="1.0"/>
  <p:tag name="KSO_WM_BEAUTIFY_FLAG" val="#wm#"/>
  <p:tag name="KSO_WM_UNIT_TYPE" val="i"/>
  <p:tag name="KSO_WM_UNIT_ID" val="custom20185041_18*i*2"/>
  <p:tag name="KSO_WM_TEMPLATE_CATEGORY" val="custom"/>
  <p:tag name="KSO_WM_TEMPLATE_INDEX" val="20185041"/>
  <p:tag name="KSO_WM_UNIT_INDEX" val="2"/>
</p:tagLst>
</file>

<file path=ppt/tags/tag82.xml><?xml version="1.0" encoding="utf-8"?>
<p:tagLst xmlns:p="http://schemas.openxmlformats.org/presentationml/2006/main">
  <p:tag name="KSO_WM_SLIDE_LAYOUT_CNT" val="1_1"/>
  <p:tag name="KSO_WM_SLIDE_LAYOUT" val="a_f"/>
  <p:tag name="KSO_WM_SLIDE_SIZE" val="891*84"/>
  <p:tag name="KSO_WM_SLIDE_POSITION" val="38*269"/>
  <p:tag name="KSO_WM_BEAUTIFY_FLAG" val="#wm#"/>
  <p:tag name="KSO_WM_SLIDE_TYPE" val="text"/>
  <p:tag name="KSO_WM_SLIDE_ITEM_CNT" val="1"/>
  <p:tag name="KSO_WM_SLIDE_INDEX" val="18"/>
  <p:tag name="KSO_WM_SLIDE_ID" val="custom20185041_18"/>
  <p:tag name="KSO_WM_TAG_VERSION" val="1.0"/>
  <p:tag name="KSO_WM_TEMPLATE_INDEX" val="20185041"/>
  <p:tag name="KSO_WM_TEMPLATE_CATEGORY" val="custom"/>
</p:tagLst>
</file>

<file path=ppt/tags/tag83.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41_2*a*1"/>
  <p:tag name="KSO_WM_UNIT_TYPE" val="a"/>
</p:tagLst>
</file>

<file path=ppt/tags/tag84.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400"/>
  <p:tag name="KSO_WM_UNIT_PRESET_TEXT_INDEX" val="5"/>
  <p:tag name="KSO_WM_UNIT_CLEAR" val="0"/>
  <p:tag name="KSO_WM_UNIT_COMPATIBLE" val="0"/>
  <p:tag name="KSO_WM_UNIT_HIGHLIGHT" val="0"/>
  <p:tag name="KSO_WM_UNIT_VALUE" val="440"/>
  <p:tag name="KSO_WM_UNIT_LAYERLEVEL" val="1"/>
  <p:tag name="KSO_WM_UNIT_INDEX" val="1"/>
  <p:tag name="KSO_WM_UNIT_ID" val="custom20185041_2*f*1"/>
  <p:tag name="KSO_WM_UNIT_TYPE" val="f"/>
</p:tagLst>
</file>

<file path=ppt/tags/tag85.xml><?xml version="1.0" encoding="utf-8"?>
<p:tagLst xmlns:p="http://schemas.openxmlformats.org/presentationml/2006/main">
  <p:tag name="KSO_WM_SLIDE_LAYOUT_CNT" val="1_1"/>
  <p:tag name="KSO_WM_SLIDE_LAYOUT" val="a_f"/>
  <p:tag name="KSO_WM_SLIDE_SIZE" val="828*343"/>
  <p:tag name="KSO_WM_SLIDE_POSITION" val="66*144"/>
  <p:tag name="KSO_WM_BEAUTIFY_FLAG" val="#wm#"/>
  <p:tag name="KSO_WM_SLIDE_TYPE" val="text"/>
  <p:tag name="KSO_WM_SLIDE_ITEM_CNT" val="1"/>
  <p:tag name="KSO_WM_SLIDE_INDEX" val="2"/>
  <p:tag name="KSO_WM_SLIDE_ID" val="custom20185041_2"/>
  <p:tag name="KSO_WM_TAG_VERSION" val="1.0"/>
  <p:tag name="KSO_WM_TEMPLATE_INDEX" val="20185041"/>
  <p:tag name="KSO_WM_TEMPLATE_CATEGORY" val="custom"/>
</p:tagLst>
</file>

<file path=ppt/tags/tag86.xml><?xml version="1.0" encoding="utf-8"?>
<p:tagLst xmlns:p="http://schemas.openxmlformats.org/presentationml/2006/main">
  <p:tag name="RAINPROBLEM" val="ProblemBody"/>
</p:tagLst>
</file>

<file path=ppt/tags/tag87.xml><?xml version="1.0" encoding="utf-8"?>
<p:tagLst xmlns:p="http://schemas.openxmlformats.org/presentationml/2006/main">
  <p:tag name="RAINPROBLEM" val="ProblemItem"/>
</p:tagLst>
</file>

<file path=ppt/tags/tag88.xml><?xml version="1.0" encoding="utf-8"?>
<p:tagLst xmlns:p="http://schemas.openxmlformats.org/presentationml/2006/main">
  <p:tag name="RAINPROBLEM" val="ProblemItem"/>
</p:tagLst>
</file>

<file path=ppt/tags/tag89.xml><?xml version="1.0" encoding="utf-8"?>
<p:tagLst xmlns:p="http://schemas.openxmlformats.org/presentationml/2006/main">
  <p:tag name="RAINPROBLEM" val="ProblemItem"/>
</p:tagLst>
</file>

<file path=ppt/tags/tag9.xml><?xml version="1.0" encoding="utf-8"?>
<p:tagLst xmlns:p="http://schemas.openxmlformats.org/presentationml/2006/main">
  <p:tag name="KSO_WM_TEMPLATE_CATEGORY" val="custom"/>
  <p:tag name="KSO_WM_TEMPLATE_INDEX" val="20185041"/>
</p:tagLst>
</file>

<file path=ppt/tags/tag90.xml><?xml version="1.0" encoding="utf-8"?>
<p:tagLst xmlns:p="http://schemas.openxmlformats.org/presentationml/2006/main">
  <p:tag name="RAINPROBLEM" val="ProblemItem"/>
</p:tagLst>
</file>

<file path=ppt/tags/tag91.xml><?xml version="1.0" encoding="utf-8"?>
<p:tagLst xmlns:p="http://schemas.openxmlformats.org/presentationml/2006/main">
  <p:tag name="RAINPROBLEM" val="ProblemBullet"/>
  <p:tag name="RAINPROBLEMTYPE" val="MultipleChoice"/>
  <p:tag name="RAINBULLET" val="Wrong"/>
</p:tagLst>
</file>

<file path=ppt/tags/tag92.xml><?xml version="1.0" encoding="utf-8"?>
<p:tagLst xmlns:p="http://schemas.openxmlformats.org/presentationml/2006/main">
  <p:tag name="RAINPROBLEM" val="ProblemBullet"/>
  <p:tag name="RAINPROBLEMTYPE" val="MultipleChoice"/>
  <p:tag name="RAINBULLET" val="Wrong"/>
</p:tagLst>
</file>

<file path=ppt/tags/tag93.xml><?xml version="1.0" encoding="utf-8"?>
<p:tagLst xmlns:p="http://schemas.openxmlformats.org/presentationml/2006/main">
  <p:tag name="RAINPROBLEM" val="ProblemBullet"/>
  <p:tag name="RAINPROBLEMTYPE" val="MultipleChoice"/>
  <p:tag name="RAINBULLET" val="Correct"/>
</p:tagLst>
</file>

<file path=ppt/tags/tag94.xml><?xml version="1.0" encoding="utf-8"?>
<p:tagLst xmlns:p="http://schemas.openxmlformats.org/presentationml/2006/main">
  <p:tag name="RAINPROBLEM" val="ProblemBullet"/>
  <p:tag name="RAINPROBLEMTYPE" val="MultipleChoice"/>
  <p:tag name="RAINBULLET" val="Wrong"/>
</p:tagLst>
</file>

<file path=ppt/tags/tag95.xml><?xml version="1.0" encoding="utf-8"?>
<p:tagLst xmlns:p="http://schemas.openxmlformats.org/presentationml/2006/main">
  <p:tag name="RAINPROBLEM" val="ProblemSubmit"/>
  <p:tag name="RAINPROBLEMTYPE" val="MultipleChoice"/>
</p:tagLst>
</file>

<file path=ppt/tags/tag96.xml><?xml version="1.0" encoding="utf-8"?>
<p:tagLst xmlns:p="http://schemas.openxmlformats.org/presentationml/2006/main">
  <p:tag name="RAINPROBLEMTYPE" val="ProblemTypeMarker"/>
</p:tagLst>
</file>

<file path=ppt/tags/tag97.xml><?xml version="1.0" encoding="utf-8"?>
<p:tagLst xmlns:p="http://schemas.openxmlformats.org/presentationml/2006/main">
  <p:tag name="RAINPROBLEMTYPE" val="ProblemTypeMarker"/>
</p:tagLst>
</file>

<file path=ppt/tags/tag98.xml><?xml version="1.0" encoding="utf-8"?>
<p:tagLst xmlns:p="http://schemas.openxmlformats.org/presentationml/2006/main">
  <p:tag name="RAINPROBLEMTYPE" val="ProblemTypeMarker"/>
</p:tagLst>
</file>

<file path=ppt/tags/tag99.xml><?xml version="1.0" encoding="utf-8"?>
<p:tagLst xmlns:p="http://schemas.openxmlformats.org/presentationml/2006/main">
  <p:tag name="RAINPROBLEMTYPE" val="ProblemTypeMarker"/>
</p:tagLst>
</file>

<file path=ppt/theme/theme1.xml><?xml version="1.0" encoding="utf-8"?>
<a:theme xmlns:a="http://schemas.openxmlformats.org/drawingml/2006/main" name="1_Office 主题​​">
  <a:themeElements>
    <a:clrScheme name="自定义 388">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FFFFFF"/>
      </a:accent5>
      <a:accent6>
        <a:srgbClr val="196090"/>
      </a:accent6>
      <a:hlink>
        <a:srgbClr val="0068B2"/>
      </a:hlink>
      <a:folHlink>
        <a:srgbClr val="BFBFBF"/>
      </a:folHlink>
    </a:clrScheme>
    <a:fontScheme name="asdxy1j4">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3949</Words>
  <Application>WPS 演示</Application>
  <PresentationFormat>全屏显示(16:9)</PresentationFormat>
  <Paragraphs>579</Paragraphs>
  <Slides>30</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Arial</vt:lpstr>
      <vt:lpstr>宋体</vt:lpstr>
      <vt:lpstr>Wingdings</vt:lpstr>
      <vt:lpstr>Helvetica</vt:lpstr>
      <vt:lpstr>Wingdings</vt:lpstr>
      <vt:lpstr>楷体</vt:lpstr>
      <vt:lpstr>黑体</vt:lpstr>
      <vt:lpstr>微软雅黑</vt:lpstr>
      <vt:lpstr>Arial</vt:lpstr>
      <vt:lpstr>Arial Unicode MS</vt:lpstr>
      <vt:lpstr>Calibri</vt:lpstr>
      <vt:lpstr>Times New Roman</vt:lpstr>
      <vt:lpstr>1_Office 主题​​</vt:lpstr>
      <vt:lpstr>第二章  账户与复式记账</vt:lpstr>
      <vt:lpstr>本章内容</vt:lpstr>
      <vt:lpstr>二、会计要素 </vt:lpstr>
      <vt:lpstr>测试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会计要素 </vt:lpstr>
      <vt:lpstr>PowerPoint 演示文稿</vt:lpstr>
      <vt:lpstr>3.所有者权益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会计要素 </vt:lpstr>
      <vt:lpstr> 利润</vt:lpstr>
      <vt:lpstr> 利润</vt:lpstr>
      <vt:lpstr> 利润</vt:lpstr>
      <vt:lpstr>习题：判断以下业务分别属于哪类会计要素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酒店基础会计</dc:title>
  <dc:creator>Administrator</dc:creator>
  <cp:lastModifiedBy>江麓</cp:lastModifiedBy>
  <cp:revision>209</cp:revision>
  <dcterms:created xsi:type="dcterms:W3CDTF">2016-02-28T07:11:00Z</dcterms:created>
  <dcterms:modified xsi:type="dcterms:W3CDTF">2020-03-12T06:52:37Z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