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9"/>
  </p:handoutMasterIdLst>
  <p:sldIdLst>
    <p:sldId id="679" r:id="rId3"/>
    <p:sldId id="257" r:id="rId5"/>
    <p:sldId id="522" r:id="rId6"/>
    <p:sldId id="526" r:id="rId7"/>
    <p:sldId id="527" r:id="rId8"/>
    <p:sldId id="528" r:id="rId9"/>
    <p:sldId id="529" r:id="rId10"/>
    <p:sldId id="530" r:id="rId11"/>
    <p:sldId id="531" r:id="rId12"/>
    <p:sldId id="797" r:id="rId13"/>
    <p:sldId id="798" r:id="rId14"/>
    <p:sldId id="799" r:id="rId15"/>
    <p:sldId id="800" r:id="rId16"/>
    <p:sldId id="543" r:id="rId17"/>
    <p:sldId id="534" r:id="rId18"/>
    <p:sldId id="801" r:id="rId19"/>
    <p:sldId id="535" r:id="rId20"/>
    <p:sldId id="536" r:id="rId21"/>
    <p:sldId id="537" r:id="rId22"/>
    <p:sldId id="803" r:id="rId23"/>
    <p:sldId id="804" r:id="rId24"/>
    <p:sldId id="805" r:id="rId25"/>
    <p:sldId id="806" r:id="rId26"/>
    <p:sldId id="807" r:id="rId27"/>
    <p:sldId id="808" r:id="rId28"/>
    <p:sldId id="809" r:id="rId29"/>
    <p:sldId id="810" r:id="rId30"/>
    <p:sldId id="811" r:id="rId31"/>
    <p:sldId id="812" r:id="rId32"/>
    <p:sldId id="813" r:id="rId33"/>
    <p:sldId id="814" r:id="rId34"/>
    <p:sldId id="541" r:id="rId35"/>
    <p:sldId id="544" r:id="rId36"/>
    <p:sldId id="815" r:id="rId37"/>
    <p:sldId id="542" r:id="rId3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318" y="-102"/>
      </p:cViewPr>
      <p:guideLst>
        <p:guide orient="horz" pos="175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248" y="963164"/>
            <a:ext cx="4825752" cy="3217168"/>
          </a:xfrm>
          <a:prstGeom prst="rect">
            <a:avLst/>
          </a:prstGeom>
        </p:spPr>
      </p:pic>
      <p:sp>
        <p:nvSpPr>
          <p:cNvPr id="8" name="矩形"/>
          <p:cNvSpPr/>
          <p:nvPr/>
        </p:nvSpPr>
        <p:spPr>
          <a:xfrm>
            <a:off x="0" y="1823520"/>
            <a:ext cx="5464041" cy="1496456"/>
          </a:xfrm>
          <a:prstGeom prst="rect">
            <a:avLst/>
          </a:prstGeom>
          <a:solidFill>
            <a:schemeClr val="accent6">
              <a:alpha val="70000"/>
            </a:schemeClr>
          </a:solidFill>
          <a:ln w="12700" cap="flat">
            <a:noFill/>
            <a:miter lim="400000"/>
          </a:ln>
          <a:effectLst/>
        </p:spPr>
        <p:txBody>
          <a:bodyPr wrap="square" lIns="34289" tIns="34289" rIns="34289" bIns="34289" numCol="1" anchor="ctr">
            <a:noAutofit/>
          </a:bodyPr>
          <a:lstStyle/>
          <a:p>
            <a:pPr defTabSz="913765">
              <a:lnSpc>
                <a:spcPct val="120000"/>
              </a:lnSpc>
              <a:defRPr sz="1800" b="0">
                <a:latin typeface="Helvetica"/>
                <a:ea typeface="Helvetica"/>
                <a:cs typeface="Helvetica"/>
                <a:sym typeface="Helvetica"/>
              </a:defRPr>
            </a:pPr>
            <a:endParaRPr sz="950">
              <a:latin typeface="+mn-lt"/>
              <a:ea typeface="+mn-ea"/>
              <a:cs typeface="+mn-ea"/>
              <a:sym typeface="+mn-lt"/>
            </a:endParaRPr>
          </a:p>
        </p:txBody>
      </p:sp>
      <p:sp>
        <p:nvSpPr>
          <p:cNvPr id="2" name="标题 1"/>
          <p:cNvSpPr>
            <a:spLocks noGrp="1"/>
          </p:cNvSpPr>
          <p:nvPr>
            <p:ph type="ctrTitle" hasCustomPrompt="1"/>
          </p:nvPr>
        </p:nvSpPr>
        <p:spPr>
          <a:xfrm>
            <a:off x="102871" y="1855051"/>
            <a:ext cx="5351531" cy="896031"/>
          </a:xfrm>
        </p:spPr>
        <p:txBody>
          <a:bodyPr anchor="b">
            <a:normAutofit/>
          </a:bodyPr>
          <a:lstStyle>
            <a:lvl1pPr algn="ctr">
              <a:defRPr sz="4050">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02871" y="2760451"/>
            <a:ext cx="5351531" cy="512230"/>
          </a:xfrm>
        </p:spPr>
        <p:txBody>
          <a:bodyPr anchor="t">
            <a:normAutofit/>
          </a:bodyPr>
          <a:lstStyle>
            <a:lvl1pPr marL="0" indent="0" algn="ctr">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413657"/>
            <a:ext cx="7886700" cy="416922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p:cNvSpPr/>
          <p:nvPr/>
        </p:nvSpPr>
        <p:spPr>
          <a:xfrm>
            <a:off x="0" y="1823520"/>
            <a:ext cx="9144000" cy="1496456"/>
          </a:xfrm>
          <a:prstGeom prst="rect">
            <a:avLst/>
          </a:prstGeom>
          <a:solidFill>
            <a:schemeClr val="accent6">
              <a:alpha val="70000"/>
            </a:schemeClr>
          </a:solidFill>
          <a:ln w="12700" cap="flat">
            <a:noFill/>
            <a:miter lim="400000"/>
          </a:ln>
          <a:effectLst/>
        </p:spPr>
        <p:txBody>
          <a:bodyPr wrap="square" lIns="34289" tIns="34289" rIns="34289" bIns="34289" numCol="1" anchor="ctr">
            <a:noAutofit/>
          </a:bodyPr>
          <a:lstStyle/>
          <a:p>
            <a:pPr defTabSz="913765">
              <a:lnSpc>
                <a:spcPct val="120000"/>
              </a:lnSpc>
              <a:defRPr sz="1800" b="0">
                <a:latin typeface="Helvetica"/>
                <a:ea typeface="Helvetica"/>
                <a:cs typeface="Helvetica"/>
                <a:sym typeface="Helvetica"/>
              </a:defRPr>
            </a:pPr>
            <a:endParaRPr sz="950" dirty="0">
              <a:latin typeface="+mn-lt"/>
              <a:ea typeface="+mn-ea"/>
              <a:cs typeface="+mn-ea"/>
              <a:sym typeface="+mn-lt"/>
            </a:endParaRPr>
          </a:p>
        </p:txBody>
      </p:sp>
      <p:sp>
        <p:nvSpPr>
          <p:cNvPr id="8" name="正方形"/>
          <p:cNvSpPr/>
          <p:nvPr/>
        </p:nvSpPr>
        <p:spPr>
          <a:xfrm rot="2700000">
            <a:off x="3777531" y="1862267"/>
            <a:ext cx="1418965" cy="1418964"/>
          </a:xfrm>
          <a:prstGeom prst="rect">
            <a:avLst/>
          </a:prstGeom>
          <a:solidFill>
            <a:schemeClr val="accent6"/>
          </a:solidFill>
          <a:ln w="38100" cap="flat">
            <a:solidFill>
              <a:schemeClr val="accent5"/>
            </a:solidFill>
            <a:miter lim="400000"/>
          </a:ln>
          <a:effectLst/>
        </p:spPr>
        <p:txBody>
          <a:bodyPr wrap="square" lIns="34289" tIns="34289" rIns="34289" bIns="34289" numCol="1" anchor="ctr">
            <a:noAutofit/>
          </a:bodyPr>
          <a:lstStyle/>
          <a:p>
            <a:pPr defTabSz="913765">
              <a:lnSpc>
                <a:spcPct val="120000"/>
              </a:lnSpc>
              <a:defRPr sz="1800" b="0">
                <a:latin typeface="Helvetica"/>
                <a:ea typeface="Helvetica"/>
                <a:cs typeface="Helvetica"/>
                <a:sym typeface="Helvetica"/>
              </a:defRPr>
            </a:pPr>
            <a:endParaRPr sz="950" dirty="0">
              <a:latin typeface="+mn-lt"/>
              <a:ea typeface="+mn-ea"/>
              <a:cs typeface="+mn-ea"/>
              <a:sym typeface="+mn-lt"/>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464" y="1815296"/>
            <a:ext cx="560414" cy="560414"/>
          </a:xfrm>
          <a:prstGeom prst="rect">
            <a:avLst/>
          </a:prstGeom>
        </p:spPr>
      </p:pic>
      <p:sp>
        <p:nvSpPr>
          <p:cNvPr id="2" name="标题 1"/>
          <p:cNvSpPr>
            <a:spLocks noGrp="1"/>
          </p:cNvSpPr>
          <p:nvPr>
            <p:ph type="title" hasCustomPrompt="1"/>
          </p:nvPr>
        </p:nvSpPr>
        <p:spPr>
          <a:xfrm>
            <a:off x="3623464" y="2383934"/>
            <a:ext cx="1722414" cy="560414"/>
          </a:xfrm>
        </p:spPr>
        <p:txBody>
          <a:bodyPr anchor="ctr">
            <a:normAutofit/>
          </a:bodyPr>
          <a:lstStyle>
            <a:lvl1pPr algn="ctr">
              <a:defRPr sz="2400">
                <a:solidFill>
                  <a:schemeClr val="bg1"/>
                </a:solidFill>
              </a:defRPr>
            </a:lvl1pPr>
          </a:lstStyle>
          <a:p>
            <a:r>
              <a:rPr lang="zh-CN" altLang="en-US" dirty="0"/>
              <a:t>编辑标题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369219"/>
            <a:ext cx="3886200" cy="326350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1" y="130872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1961707"/>
            <a:ext cx="3868340" cy="268054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30872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1961707"/>
            <a:ext cx="3887391" cy="268054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3165"/>
            <a:ext cx="4825752" cy="3217168"/>
          </a:xfrm>
          <a:prstGeom prst="rect">
            <a:avLst/>
          </a:prstGeom>
        </p:spPr>
      </p:pic>
      <p:sp>
        <p:nvSpPr>
          <p:cNvPr id="7" name="矩形"/>
          <p:cNvSpPr/>
          <p:nvPr/>
        </p:nvSpPr>
        <p:spPr>
          <a:xfrm>
            <a:off x="3679959" y="1823522"/>
            <a:ext cx="5464041" cy="1496456"/>
          </a:xfrm>
          <a:prstGeom prst="rect">
            <a:avLst/>
          </a:prstGeom>
          <a:solidFill>
            <a:schemeClr val="accent6">
              <a:alpha val="70000"/>
            </a:schemeClr>
          </a:solidFill>
          <a:ln w="12700" cap="flat">
            <a:noFill/>
            <a:miter lim="400000"/>
          </a:ln>
          <a:effectLst/>
        </p:spPr>
        <p:txBody>
          <a:bodyPr wrap="square" lIns="34289" tIns="34289" rIns="34289" bIns="34289" numCol="1" anchor="ctr">
            <a:noAutofit/>
          </a:bodyPr>
          <a:lstStyle/>
          <a:p>
            <a:pPr defTabSz="913765">
              <a:lnSpc>
                <a:spcPct val="120000"/>
              </a:lnSpc>
              <a:defRPr sz="1800" b="0">
                <a:latin typeface="Helvetica"/>
                <a:ea typeface="Helvetica"/>
                <a:cs typeface="Helvetica"/>
                <a:sym typeface="Helvetica"/>
              </a:defRPr>
            </a:pPr>
            <a:endParaRPr sz="950">
              <a:latin typeface="+mn-lt"/>
              <a:ea typeface="+mn-ea"/>
              <a:cs typeface="+mn-ea"/>
              <a:sym typeface="+mn-lt"/>
            </a:endParaRPr>
          </a:p>
        </p:txBody>
      </p:sp>
      <p:sp>
        <p:nvSpPr>
          <p:cNvPr id="2" name="标题 1"/>
          <p:cNvSpPr>
            <a:spLocks noGrp="1"/>
          </p:cNvSpPr>
          <p:nvPr>
            <p:ph type="title" hasCustomPrompt="1"/>
          </p:nvPr>
        </p:nvSpPr>
        <p:spPr>
          <a:xfrm>
            <a:off x="3679958" y="1823522"/>
            <a:ext cx="5361172" cy="1496456"/>
          </a:xfrm>
        </p:spPr>
        <p:txBody>
          <a:bodyPr>
            <a:noAutofit/>
          </a:bodyPr>
          <a:lstStyle>
            <a:lvl1pPr algn="ctr">
              <a:defRPr sz="54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342900"/>
            <a:ext cx="3123900" cy="1200150"/>
          </a:xfrm>
        </p:spPr>
        <p:txBody>
          <a:bodyPr anchor="t" anchorCtr="0">
            <a:normAutofit/>
          </a:bodyPr>
          <a:lstStyle>
            <a:lvl1pPr>
              <a:defRPr sz="27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3888000" y="342900"/>
            <a:ext cx="4627800"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9840" y="1543050"/>
            <a:ext cx="3123900" cy="2858691"/>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273844"/>
            <a:ext cx="1146987" cy="4358879"/>
          </a:xfrm>
        </p:spPr>
        <p:txBody>
          <a:bodyPr vert="eaVert">
            <a:normAutofit/>
          </a:bodyPr>
          <a:lstStyle>
            <a:lvl1pPr>
              <a:defRPr sz="27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6659969" cy="4358879"/>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normAutofit/>
          </a:bodyPr>
          <a:lstStyle>
            <a:lvl1pPr algn="l">
              <a:lnSpc>
                <a:spcPct val="120000"/>
              </a:lnSpc>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normAutofit/>
          </a:bodyPr>
          <a:lstStyle>
            <a:lvl1pPr algn="ctr">
              <a:lnSpc>
                <a:spcPct val="120000"/>
              </a:lnSpc>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normAutofit/>
          </a:bodyPr>
          <a:lstStyle>
            <a:lvl1pPr algn="r">
              <a:lnSpc>
                <a:spcPct val="120000"/>
              </a:lnSpc>
              <a:defRPr sz="9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9" Type="http://schemas.openxmlformats.org/officeDocument/2006/relationships/slideLayout" Target="../slideLayouts/slideLayout7.xml"/><Relationship Id="rId18" Type="http://schemas.openxmlformats.org/officeDocument/2006/relationships/tags" Target="../tags/tag32.xml"/><Relationship Id="rId17" Type="http://schemas.openxmlformats.org/officeDocument/2006/relationships/image" Target="../media/image5.png"/><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9" Type="http://schemas.openxmlformats.org/officeDocument/2006/relationships/slideLayout" Target="../slideLayouts/slideLayout7.xml"/><Relationship Id="rId18" Type="http://schemas.openxmlformats.org/officeDocument/2006/relationships/tags" Target="../tags/tag49.xml"/><Relationship Id="rId17" Type="http://schemas.openxmlformats.org/officeDocument/2006/relationships/image" Target="../media/image5.png"/><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9" Type="http://schemas.openxmlformats.org/officeDocument/2006/relationships/slideLayout" Target="../slideLayouts/slideLayout7.xml"/><Relationship Id="rId18" Type="http://schemas.openxmlformats.org/officeDocument/2006/relationships/tags" Target="../tags/tag66.xml"/><Relationship Id="rId17" Type="http://schemas.openxmlformats.org/officeDocument/2006/relationships/image" Target="../media/image5.png"/><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_rels/slide13.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1" Type="http://schemas.openxmlformats.org/officeDocument/2006/relationships/slideLayout" Target="../slideLayouts/slideLayout7.xml"/><Relationship Id="rId20" Type="http://schemas.openxmlformats.org/officeDocument/2006/relationships/tags" Target="../tags/tag85.xml"/><Relationship Id="rId2" Type="http://schemas.openxmlformats.org/officeDocument/2006/relationships/tags" Target="../tags/tag68.xml"/><Relationship Id="rId19" Type="http://schemas.openxmlformats.org/officeDocument/2006/relationships/image" Target="../media/image5.png"/><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67.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8.xml"/><Relationship Id="rId5" Type="http://schemas.openxmlformats.org/officeDocument/2006/relationships/tags" Target="../tags/tag88.xml"/><Relationship Id="rId4" Type="http://schemas.openxmlformats.org/officeDocument/2006/relationships/image" Target="../media/image7.png"/><Relationship Id="rId3" Type="http://schemas.openxmlformats.org/officeDocument/2006/relationships/tags" Target="../tags/tag87.xml"/><Relationship Id="rId2" Type="http://schemas.openxmlformats.org/officeDocument/2006/relationships/image" Target="../media/image6.png"/><Relationship Id="rId1" Type="http://schemas.openxmlformats.org/officeDocument/2006/relationships/tags" Target="../tags/tag8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9.xml"/><Relationship Id="rId2" Type="http://schemas.openxmlformats.org/officeDocument/2006/relationships/image" Target="../media/image9.pn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3.xml"/><Relationship Id="rId2" Type="http://schemas.openxmlformats.org/officeDocument/2006/relationships/image" Target="../media/image9.pn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9" Type="http://schemas.openxmlformats.org/officeDocument/2006/relationships/slideLayout" Target="../slideLayouts/slideLayout7.xml"/><Relationship Id="rId18" Type="http://schemas.openxmlformats.org/officeDocument/2006/relationships/tags" Target="../tags/tag124.xml"/><Relationship Id="rId17" Type="http://schemas.openxmlformats.org/officeDocument/2006/relationships/image" Target="../media/image5.png"/><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custDataLst>
              <p:tags r:id="rId1"/>
            </p:custDataLst>
          </p:nvPr>
        </p:nvSpPr>
        <p:spPr/>
        <p:txBody>
          <a:bodyPr>
            <a:normAutofit fontScale="90000"/>
          </a:bodyPr>
          <a:lstStyle/>
          <a:p>
            <a:r>
              <a:rPr lang="zh-CN" altLang="en-US" dirty="0" smtClean="0">
                <a:sym typeface="+mn-ea"/>
              </a:rPr>
              <a:t>第二章  账户与复式记账</a:t>
            </a:r>
            <a:endParaRPr lang="zh-CN" altLang="en-US">
              <a:sym typeface="+mn-lt"/>
            </a:endParaRPr>
          </a:p>
        </p:txBody>
      </p:sp>
      <p:sp>
        <p:nvSpPr>
          <p:cNvPr id="2" name="副标题 1"/>
          <p:cNvSpPr/>
          <p:nvPr>
            <p:ph type="subTitle" idx="1"/>
          </p:nvPr>
        </p:nvSpPr>
        <p:spPr/>
        <p:txBody>
          <a:bodyPr/>
          <a:p>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14400" y="635000"/>
            <a:ext cx="7315200" cy="1607185"/>
          </a:xfrm>
          <a:prstGeom prst="rect">
            <a:avLst/>
          </a:prstGeom>
          <a:noFill/>
        </p:spPr>
        <p:txBody>
          <a:bodyPr wrap="square" rtlCol="0" anchor="ctr" anchorCtr="0">
            <a:noAutofit/>
          </a:bodyPr>
          <a:p>
            <a:pPr lvl="0" algn="l">
              <a:buNone/>
            </a:pPr>
            <a:r>
              <a:rPr lang="en-US" altLang="zh-CN" sz="2600">
                <a:solidFill>
                  <a:srgbClr val="000000"/>
                </a:solidFill>
                <a:latin typeface="微软雅黑" panose="020B0503020204020204" charset="-122"/>
                <a:ea typeface="微软雅黑" panose="020B0503020204020204" charset="-122"/>
              </a:rPr>
              <a:t>1. </a:t>
            </a:r>
            <a:r>
              <a:rPr lang="zh-CN" altLang="en-US" sz="2600">
                <a:solidFill>
                  <a:srgbClr val="000000"/>
                </a:solidFill>
                <a:latin typeface="微软雅黑" panose="020B0503020204020204" charset="-122"/>
                <a:ea typeface="微软雅黑" panose="020B0503020204020204" charset="-122"/>
              </a:rPr>
              <a:t>资产按照购置资产时所付出的对价的公允价值计量，其会计计量属性是（ ）</a:t>
            </a:r>
            <a:endParaRPr lang="zh-CN" altLang="en-US" sz="2600">
              <a:solidFill>
                <a:srgbClr val="000000"/>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1828800" y="208915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 历史成本计量</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3"/>
            </p:custDataLst>
          </p:nvPr>
        </p:nvSpPr>
        <p:spPr>
          <a:xfrm>
            <a:off x="1828800" y="273240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 重置成本计量</a:t>
            </a:r>
            <a:endParaRPr lang="zh-CN" altLang="en-US" sz="2600">
              <a:solidFill>
                <a:srgbClr val="000000"/>
              </a:solidFill>
              <a:latin typeface="微软雅黑" panose="020B0503020204020204" charset="-122"/>
              <a:ea typeface="微软雅黑" panose="020B0503020204020204" charset="-122"/>
            </a:endParaRPr>
          </a:p>
        </p:txBody>
      </p:sp>
      <p:sp>
        <p:nvSpPr>
          <p:cNvPr id="8" name="文本框 7"/>
          <p:cNvSpPr txBox="1"/>
          <p:nvPr>
            <p:custDataLst>
              <p:tags r:id="rId4"/>
            </p:custDataLst>
          </p:nvPr>
        </p:nvSpPr>
        <p:spPr>
          <a:xfrm>
            <a:off x="1828800" y="337502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可变现净值计量</a:t>
            </a:r>
            <a:endParaRPr lang="zh-CN" altLang="en-US" sz="2600">
              <a:solidFill>
                <a:srgbClr val="000000"/>
              </a:solidFill>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1828800" y="401828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现值计量</a:t>
            </a:r>
            <a:endParaRPr lang="zh-CN" altLang="en-US" sz="2600">
              <a:solidFill>
                <a:srgbClr val="000000"/>
              </a:solidFill>
              <a:latin typeface="微软雅黑" panose="020B0503020204020204" charset="-122"/>
              <a:ea typeface="微软雅黑" panose="020B0503020204020204" charset="-122"/>
            </a:endParaRPr>
          </a:p>
        </p:txBody>
      </p:sp>
      <p:sp>
        <p:nvSpPr>
          <p:cNvPr id="10" name="椭圆 9"/>
          <p:cNvSpPr>
            <a:spLocks noChangeAspect="1"/>
          </p:cNvSpPr>
          <p:nvPr>
            <p:custDataLst>
              <p:tags r:id="rId6"/>
            </p:custDataLst>
          </p:nvPr>
        </p:nvSpPr>
        <p:spPr>
          <a:xfrm>
            <a:off x="1178560" y="2137410"/>
            <a:ext cx="385445" cy="38608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11" name="椭圆 10"/>
          <p:cNvSpPr>
            <a:spLocks noChangeAspect="1"/>
          </p:cNvSpPr>
          <p:nvPr>
            <p:custDataLst>
              <p:tags r:id="rId7"/>
            </p:custDataLst>
          </p:nvPr>
        </p:nvSpPr>
        <p:spPr>
          <a:xfrm>
            <a:off x="1178560" y="2780665"/>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2" name="椭圆 11"/>
          <p:cNvSpPr>
            <a:spLocks noChangeAspect="1"/>
          </p:cNvSpPr>
          <p:nvPr>
            <p:custDataLst>
              <p:tags r:id="rId8"/>
            </p:custDataLst>
          </p:nvPr>
        </p:nvSpPr>
        <p:spPr>
          <a:xfrm>
            <a:off x="1178560" y="3423285"/>
            <a:ext cx="385445" cy="38608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3" name="椭圆 12"/>
          <p:cNvSpPr>
            <a:spLocks noChangeAspect="1"/>
          </p:cNvSpPr>
          <p:nvPr>
            <p:custDataLst>
              <p:tags r:id="rId9"/>
            </p:custDataLst>
          </p:nvPr>
        </p:nvSpPr>
        <p:spPr>
          <a:xfrm>
            <a:off x="1178560" y="4066540"/>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4" name="圆角矩形 13"/>
          <p:cNvSpPr/>
          <p:nvPr>
            <p:custDataLst>
              <p:tags r:id="rId10"/>
            </p:custDataLst>
          </p:nvPr>
        </p:nvSpPr>
        <p:spPr>
          <a:xfrm>
            <a:off x="6686550" y="4660900"/>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grpSp>
        <p:nvGrpSpPr>
          <p:cNvPr id="19" name="组合 18"/>
          <p:cNvGrpSpPr/>
          <p:nvPr>
            <p:custDataLst>
              <p:tags r:id="rId11"/>
            </p:custDataLst>
          </p:nvPr>
        </p:nvGrpSpPr>
        <p:grpSpPr>
          <a:xfrm>
            <a:off x="0" y="0"/>
            <a:ext cx="9144000" cy="635000"/>
            <a:chOff x="0" y="0"/>
            <a:chExt cx="14400" cy="1000"/>
          </a:xfrm>
        </p:grpSpPr>
        <p:sp>
          <p:nvSpPr>
            <p:cNvPr id="15" name="TitleBackground"/>
            <p:cNvSpPr/>
            <p:nvPr>
              <p:custDataLst>
                <p:tags r:id="rId12"/>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ColorBlock"/>
            <p:cNvSpPr/>
            <p:nvPr>
              <p:custDataLst>
                <p:tags r:id="rId13"/>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TypeText"/>
            <p:cNvSpPr txBox="1"/>
            <p:nvPr>
              <p:custDataLst>
                <p:tags r:id="rId14"/>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endParaRPr>
            </a:p>
          </p:txBody>
        </p:sp>
        <p:sp>
          <p:nvSpPr>
            <p:cNvPr id="18" name="TipText"/>
            <p:cNvSpPr txBox="1"/>
            <p:nvPr>
              <p:custDataLst>
                <p:tags r:id="rId15"/>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4" name="图片 3" descr="tmp9DAC"/>
          <p:cNvPicPr>
            <a:picLocks noChangeAspect="1"/>
          </p:cNvPicPr>
          <p:nvPr>
            <p:custDataLst>
              <p:tags r:id="rId16"/>
            </p:custDataLst>
          </p:nvPr>
        </p:nvPicPr>
        <p:blipFill>
          <a:blip r:embed="rId17"/>
          <a:stretch>
            <a:fillRect/>
          </a:stretch>
        </p:blipFill>
        <p:spPr>
          <a:xfrm>
            <a:off x="7594600" y="63500"/>
            <a:ext cx="1422400" cy="508000"/>
          </a:xfrm>
          <a:prstGeom prst="rect">
            <a:avLst/>
          </a:prstGeom>
        </p:spPr>
      </p:pic>
    </p:spTree>
    <p:custDataLst>
      <p:tags r:id="rId1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71475" y="635000"/>
            <a:ext cx="8435340" cy="1607185"/>
          </a:xfrm>
          <a:prstGeom prst="rect">
            <a:avLst/>
          </a:prstGeom>
          <a:noFill/>
        </p:spPr>
        <p:txBody>
          <a:bodyPr wrap="square" rtlCol="0" anchor="ctr" anchorCtr="0">
            <a:noAutofit/>
          </a:bodyPr>
          <a:p>
            <a:pPr lvl="0" algn="l">
              <a:buNone/>
            </a:pPr>
            <a:r>
              <a:rPr lang="en-US" altLang="zh-CN" sz="2400">
                <a:solidFill>
                  <a:srgbClr val="000000"/>
                </a:solidFill>
                <a:latin typeface="微软雅黑" panose="020B0503020204020204" charset="-122"/>
                <a:ea typeface="微软雅黑" panose="020B0503020204020204" charset="-122"/>
              </a:rPr>
              <a:t>2. </a:t>
            </a:r>
            <a:r>
              <a:rPr lang="zh-CN" altLang="en-US" sz="2400">
                <a:solidFill>
                  <a:srgbClr val="000000"/>
                </a:solidFill>
                <a:latin typeface="微软雅黑" panose="020B0503020204020204" charset="-122"/>
                <a:ea typeface="微软雅黑" panose="020B0503020204020204" charset="-122"/>
              </a:rPr>
              <a:t>资产按照正常对外销售所能收到现金或现金等价物的金额扣减该资产至完工时估计将要发生的成本、估计销售的费用以及相关税费后的金额计量，其会计计量属性是（ ）</a:t>
            </a:r>
            <a:endParaRPr lang="zh-CN" altLang="en-US" sz="2400">
              <a:solidFill>
                <a:srgbClr val="000000"/>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1828800" y="208915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 历史成本计量</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3"/>
            </p:custDataLst>
          </p:nvPr>
        </p:nvSpPr>
        <p:spPr>
          <a:xfrm>
            <a:off x="1828800" y="273240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 重置成本计量</a:t>
            </a:r>
            <a:endParaRPr lang="zh-CN" altLang="en-US" sz="2600">
              <a:solidFill>
                <a:srgbClr val="000000"/>
              </a:solidFill>
              <a:latin typeface="微软雅黑" panose="020B0503020204020204" charset="-122"/>
              <a:ea typeface="微软雅黑" panose="020B0503020204020204" charset="-122"/>
            </a:endParaRPr>
          </a:p>
        </p:txBody>
      </p:sp>
      <p:sp>
        <p:nvSpPr>
          <p:cNvPr id="8" name="文本框 7"/>
          <p:cNvSpPr txBox="1"/>
          <p:nvPr>
            <p:custDataLst>
              <p:tags r:id="rId4"/>
            </p:custDataLst>
          </p:nvPr>
        </p:nvSpPr>
        <p:spPr>
          <a:xfrm>
            <a:off x="1828800" y="337502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可变现净值计量</a:t>
            </a:r>
            <a:endParaRPr lang="zh-CN" altLang="en-US" sz="2600">
              <a:solidFill>
                <a:srgbClr val="000000"/>
              </a:solidFill>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1828800" y="401828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现值计量</a:t>
            </a:r>
            <a:endParaRPr lang="zh-CN" altLang="en-US" sz="2600">
              <a:solidFill>
                <a:srgbClr val="000000"/>
              </a:solidFill>
              <a:latin typeface="微软雅黑" panose="020B0503020204020204" charset="-122"/>
              <a:ea typeface="微软雅黑" panose="020B0503020204020204" charset="-122"/>
            </a:endParaRPr>
          </a:p>
        </p:txBody>
      </p:sp>
      <p:sp>
        <p:nvSpPr>
          <p:cNvPr id="10" name="椭圆 9"/>
          <p:cNvSpPr>
            <a:spLocks noChangeAspect="1"/>
          </p:cNvSpPr>
          <p:nvPr>
            <p:custDataLst>
              <p:tags r:id="rId6"/>
            </p:custDataLst>
          </p:nvPr>
        </p:nvSpPr>
        <p:spPr>
          <a:xfrm>
            <a:off x="1178560" y="2137410"/>
            <a:ext cx="385445" cy="38608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11" name="椭圆 10"/>
          <p:cNvSpPr>
            <a:spLocks noChangeAspect="1"/>
          </p:cNvSpPr>
          <p:nvPr>
            <p:custDataLst>
              <p:tags r:id="rId7"/>
            </p:custDataLst>
          </p:nvPr>
        </p:nvSpPr>
        <p:spPr>
          <a:xfrm>
            <a:off x="1178560" y="2780665"/>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2" name="椭圆 11"/>
          <p:cNvSpPr>
            <a:spLocks noChangeAspect="1"/>
          </p:cNvSpPr>
          <p:nvPr>
            <p:custDataLst>
              <p:tags r:id="rId8"/>
            </p:custDataLst>
          </p:nvPr>
        </p:nvSpPr>
        <p:spPr>
          <a:xfrm>
            <a:off x="1178560" y="3423285"/>
            <a:ext cx="385445" cy="38608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3" name="椭圆 12"/>
          <p:cNvSpPr>
            <a:spLocks noChangeAspect="1"/>
          </p:cNvSpPr>
          <p:nvPr>
            <p:custDataLst>
              <p:tags r:id="rId9"/>
            </p:custDataLst>
          </p:nvPr>
        </p:nvSpPr>
        <p:spPr>
          <a:xfrm>
            <a:off x="1178560" y="4066540"/>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4" name="圆角矩形 13"/>
          <p:cNvSpPr/>
          <p:nvPr>
            <p:custDataLst>
              <p:tags r:id="rId10"/>
            </p:custDataLst>
          </p:nvPr>
        </p:nvSpPr>
        <p:spPr>
          <a:xfrm>
            <a:off x="6686550" y="4660900"/>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grpSp>
        <p:nvGrpSpPr>
          <p:cNvPr id="19" name="组合 18"/>
          <p:cNvGrpSpPr/>
          <p:nvPr>
            <p:custDataLst>
              <p:tags r:id="rId11"/>
            </p:custDataLst>
          </p:nvPr>
        </p:nvGrpSpPr>
        <p:grpSpPr>
          <a:xfrm>
            <a:off x="0" y="0"/>
            <a:ext cx="9144000" cy="635000"/>
            <a:chOff x="0" y="0"/>
            <a:chExt cx="14400" cy="1000"/>
          </a:xfrm>
        </p:grpSpPr>
        <p:sp>
          <p:nvSpPr>
            <p:cNvPr id="15" name="TitleBackground"/>
            <p:cNvSpPr/>
            <p:nvPr>
              <p:custDataLst>
                <p:tags r:id="rId12"/>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ColorBlock"/>
            <p:cNvSpPr/>
            <p:nvPr>
              <p:custDataLst>
                <p:tags r:id="rId13"/>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TypeText"/>
            <p:cNvSpPr txBox="1"/>
            <p:nvPr>
              <p:custDataLst>
                <p:tags r:id="rId14"/>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endParaRPr>
            </a:p>
          </p:txBody>
        </p:sp>
        <p:sp>
          <p:nvSpPr>
            <p:cNvPr id="18" name="TipText"/>
            <p:cNvSpPr txBox="1"/>
            <p:nvPr>
              <p:custDataLst>
                <p:tags r:id="rId15"/>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4" name="图片 3" descr="tmp9DAC"/>
          <p:cNvPicPr>
            <a:picLocks noChangeAspect="1"/>
          </p:cNvPicPr>
          <p:nvPr>
            <p:custDataLst>
              <p:tags r:id="rId16"/>
            </p:custDataLst>
          </p:nvPr>
        </p:nvPicPr>
        <p:blipFill>
          <a:blip r:embed="rId17"/>
          <a:stretch>
            <a:fillRect/>
          </a:stretch>
        </p:blipFill>
        <p:spPr>
          <a:xfrm>
            <a:off x="7594600" y="63500"/>
            <a:ext cx="1422400" cy="508000"/>
          </a:xfrm>
          <a:prstGeom prst="rect">
            <a:avLst/>
          </a:prstGeom>
        </p:spPr>
      </p:pic>
    </p:spTree>
    <p:custDataLst>
      <p:tags r:id="rId1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71475" y="635000"/>
            <a:ext cx="8435340" cy="1607185"/>
          </a:xfrm>
          <a:prstGeom prst="rect">
            <a:avLst/>
          </a:prstGeom>
          <a:noFill/>
        </p:spPr>
        <p:txBody>
          <a:bodyPr wrap="square" rtlCol="0" anchor="ctr" anchorCtr="0">
            <a:noAutofit/>
          </a:bodyPr>
          <a:p>
            <a:pPr lvl="0" algn="l">
              <a:buNone/>
            </a:pPr>
            <a:r>
              <a:rPr lang="en-US" altLang="zh-CN" sz="2400">
                <a:solidFill>
                  <a:srgbClr val="000000"/>
                </a:solidFill>
                <a:latin typeface="微软雅黑" panose="020B0503020204020204" charset="-122"/>
                <a:ea typeface="微软雅黑" panose="020B0503020204020204" charset="-122"/>
              </a:rPr>
              <a:t>3. </a:t>
            </a:r>
            <a:r>
              <a:rPr lang="zh-CN" altLang="en-US" sz="2400">
                <a:solidFill>
                  <a:srgbClr val="000000"/>
                </a:solidFill>
                <a:latin typeface="微软雅黑" panose="020B0503020204020204" charset="-122"/>
                <a:ea typeface="微软雅黑" panose="020B0503020204020204" charset="-122"/>
              </a:rPr>
              <a:t>资产按照预计从其持续使用和最终处理中所能产生的未来净现金流入量的折现金额计量，其会计计量属性是（ ）</a:t>
            </a:r>
            <a:endParaRPr lang="zh-CN" altLang="en-US" sz="2400">
              <a:solidFill>
                <a:srgbClr val="000000"/>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1828800" y="208915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 历史成本计量</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3"/>
            </p:custDataLst>
          </p:nvPr>
        </p:nvSpPr>
        <p:spPr>
          <a:xfrm>
            <a:off x="1828800" y="273240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 重置成本计量</a:t>
            </a:r>
            <a:endParaRPr lang="zh-CN" altLang="en-US" sz="2600">
              <a:solidFill>
                <a:srgbClr val="000000"/>
              </a:solidFill>
              <a:latin typeface="微软雅黑" panose="020B0503020204020204" charset="-122"/>
              <a:ea typeface="微软雅黑" panose="020B0503020204020204" charset="-122"/>
            </a:endParaRPr>
          </a:p>
        </p:txBody>
      </p:sp>
      <p:sp>
        <p:nvSpPr>
          <p:cNvPr id="8" name="文本框 7"/>
          <p:cNvSpPr txBox="1"/>
          <p:nvPr>
            <p:custDataLst>
              <p:tags r:id="rId4"/>
            </p:custDataLst>
          </p:nvPr>
        </p:nvSpPr>
        <p:spPr>
          <a:xfrm>
            <a:off x="1828800" y="337502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可变现净值计量</a:t>
            </a:r>
            <a:endParaRPr lang="zh-CN" altLang="en-US" sz="2600">
              <a:solidFill>
                <a:srgbClr val="000000"/>
              </a:solidFill>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1828800" y="401828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现值计量</a:t>
            </a:r>
            <a:endParaRPr lang="zh-CN" altLang="en-US" sz="2600">
              <a:solidFill>
                <a:srgbClr val="000000"/>
              </a:solidFill>
              <a:latin typeface="微软雅黑" panose="020B0503020204020204" charset="-122"/>
              <a:ea typeface="微软雅黑" panose="020B0503020204020204" charset="-122"/>
            </a:endParaRPr>
          </a:p>
        </p:txBody>
      </p:sp>
      <p:sp>
        <p:nvSpPr>
          <p:cNvPr id="10" name="椭圆 9"/>
          <p:cNvSpPr>
            <a:spLocks noChangeAspect="1"/>
          </p:cNvSpPr>
          <p:nvPr>
            <p:custDataLst>
              <p:tags r:id="rId6"/>
            </p:custDataLst>
          </p:nvPr>
        </p:nvSpPr>
        <p:spPr>
          <a:xfrm>
            <a:off x="1178560" y="2137410"/>
            <a:ext cx="385445" cy="38608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11" name="椭圆 10"/>
          <p:cNvSpPr>
            <a:spLocks noChangeAspect="1"/>
          </p:cNvSpPr>
          <p:nvPr>
            <p:custDataLst>
              <p:tags r:id="rId7"/>
            </p:custDataLst>
          </p:nvPr>
        </p:nvSpPr>
        <p:spPr>
          <a:xfrm>
            <a:off x="1178560" y="2780665"/>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2" name="椭圆 11"/>
          <p:cNvSpPr>
            <a:spLocks noChangeAspect="1"/>
          </p:cNvSpPr>
          <p:nvPr>
            <p:custDataLst>
              <p:tags r:id="rId8"/>
            </p:custDataLst>
          </p:nvPr>
        </p:nvSpPr>
        <p:spPr>
          <a:xfrm>
            <a:off x="1178560" y="3423285"/>
            <a:ext cx="385445" cy="38608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3" name="椭圆 12"/>
          <p:cNvSpPr>
            <a:spLocks noChangeAspect="1"/>
          </p:cNvSpPr>
          <p:nvPr>
            <p:custDataLst>
              <p:tags r:id="rId9"/>
            </p:custDataLst>
          </p:nvPr>
        </p:nvSpPr>
        <p:spPr>
          <a:xfrm>
            <a:off x="1178560" y="4066540"/>
            <a:ext cx="385445" cy="385445"/>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4" name="圆角矩形 13"/>
          <p:cNvSpPr/>
          <p:nvPr>
            <p:custDataLst>
              <p:tags r:id="rId10"/>
            </p:custDataLst>
          </p:nvPr>
        </p:nvSpPr>
        <p:spPr>
          <a:xfrm>
            <a:off x="6686550" y="4660900"/>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grpSp>
        <p:nvGrpSpPr>
          <p:cNvPr id="19" name="组合 18"/>
          <p:cNvGrpSpPr/>
          <p:nvPr>
            <p:custDataLst>
              <p:tags r:id="rId11"/>
            </p:custDataLst>
          </p:nvPr>
        </p:nvGrpSpPr>
        <p:grpSpPr>
          <a:xfrm>
            <a:off x="0" y="0"/>
            <a:ext cx="9144000" cy="635000"/>
            <a:chOff x="0" y="0"/>
            <a:chExt cx="14400" cy="1000"/>
          </a:xfrm>
        </p:grpSpPr>
        <p:sp>
          <p:nvSpPr>
            <p:cNvPr id="15" name="TitleBackground"/>
            <p:cNvSpPr/>
            <p:nvPr>
              <p:custDataLst>
                <p:tags r:id="rId12"/>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ColorBlock"/>
            <p:cNvSpPr/>
            <p:nvPr>
              <p:custDataLst>
                <p:tags r:id="rId13"/>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TypeText"/>
            <p:cNvSpPr txBox="1"/>
            <p:nvPr>
              <p:custDataLst>
                <p:tags r:id="rId14"/>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endParaRPr>
            </a:p>
          </p:txBody>
        </p:sp>
        <p:sp>
          <p:nvSpPr>
            <p:cNvPr id="18" name="TipText"/>
            <p:cNvSpPr txBox="1"/>
            <p:nvPr>
              <p:custDataLst>
                <p:tags r:id="rId15"/>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4" name="图片 3" descr="tmp9DAC"/>
          <p:cNvPicPr>
            <a:picLocks noChangeAspect="1"/>
          </p:cNvPicPr>
          <p:nvPr>
            <p:custDataLst>
              <p:tags r:id="rId16"/>
            </p:custDataLst>
          </p:nvPr>
        </p:nvPicPr>
        <p:blipFill>
          <a:blip r:embed="rId17"/>
          <a:stretch>
            <a:fillRect/>
          </a:stretch>
        </p:blipFill>
        <p:spPr>
          <a:xfrm>
            <a:off x="7594600" y="63500"/>
            <a:ext cx="1422400" cy="508000"/>
          </a:xfrm>
          <a:prstGeom prst="rect">
            <a:avLst/>
          </a:prstGeom>
        </p:spPr>
      </p:pic>
    </p:spTree>
    <p:custDataLst>
      <p:tags r:id="rId18"/>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14400" y="635000"/>
            <a:ext cx="7315200" cy="1607185"/>
          </a:xfrm>
          <a:prstGeom prst="rect">
            <a:avLst/>
          </a:prstGeom>
          <a:noFill/>
        </p:spPr>
        <p:txBody>
          <a:bodyPr wrap="square" rtlCol="0" anchor="ctr" anchorCtr="0">
            <a:noAutofit/>
          </a:bodyPr>
          <a:p>
            <a:pPr lvl="0" algn="l">
              <a:buNone/>
            </a:pPr>
            <a:r>
              <a:rPr lang="en-US" altLang="zh-CN" sz="2600">
                <a:solidFill>
                  <a:srgbClr val="000000"/>
                </a:solidFill>
                <a:latin typeface="微软雅黑" panose="020B0503020204020204" charset="-122"/>
                <a:ea typeface="微软雅黑" panose="020B0503020204020204" charset="-122"/>
              </a:rPr>
              <a:t>4. </a:t>
            </a:r>
            <a:r>
              <a:rPr lang="zh-CN" altLang="en-US" sz="2600">
                <a:solidFill>
                  <a:srgbClr val="000000"/>
                </a:solidFill>
                <a:latin typeface="微软雅黑" panose="020B0503020204020204" charset="-122"/>
                <a:ea typeface="微软雅黑" panose="020B0503020204020204" charset="-122"/>
              </a:rPr>
              <a:t>下列属于会计计量属性的是（   ）</a:t>
            </a:r>
            <a:endParaRPr lang="zh-CN" altLang="en-US" sz="2600">
              <a:solidFill>
                <a:srgbClr val="000000"/>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1828800" y="2089547"/>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历史成本计量</a:t>
            </a:r>
            <a:endParaRPr lang="zh-CN" altLang="en-US" sz="2600">
              <a:solidFill>
                <a:srgbClr val="00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1828800" y="2603897"/>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重置成本计量</a:t>
            </a:r>
            <a:endParaRPr lang="zh-CN" altLang="en-US" sz="2600">
              <a:solidFill>
                <a:srgbClr val="000000"/>
              </a:solidFill>
              <a:latin typeface="微软雅黑" panose="020B0503020204020204" charset="-122"/>
              <a:ea typeface="微软雅黑" panose="020B0503020204020204" charset="-122"/>
            </a:endParaRPr>
          </a:p>
        </p:txBody>
      </p:sp>
      <p:sp>
        <p:nvSpPr>
          <p:cNvPr id="6" name="文本框 5"/>
          <p:cNvSpPr txBox="1"/>
          <p:nvPr>
            <p:custDataLst>
              <p:tags r:id="rId4"/>
            </p:custDataLst>
          </p:nvPr>
        </p:nvSpPr>
        <p:spPr>
          <a:xfrm>
            <a:off x="1828800" y="3118247"/>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可变现净值计量</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1828800" y="3632597"/>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现值计量</a:t>
            </a:r>
            <a:endParaRPr lang="zh-CN" altLang="en-US" sz="2600">
              <a:solidFill>
                <a:srgbClr val="000000"/>
              </a:solidFill>
              <a:latin typeface="微软雅黑" panose="020B0503020204020204" charset="-122"/>
              <a:ea typeface="微软雅黑" panose="020B0503020204020204" charset="-122"/>
            </a:endParaRPr>
          </a:p>
        </p:txBody>
      </p:sp>
      <p:sp>
        <p:nvSpPr>
          <p:cNvPr id="8" name="矩形 7"/>
          <p:cNvSpPr>
            <a:spLocks noChangeAspect="1"/>
          </p:cNvSpPr>
          <p:nvPr>
            <p:custDataLst>
              <p:tags r:id="rId6"/>
            </p:custDataLst>
          </p:nvPr>
        </p:nvSpPr>
        <p:spPr>
          <a:xfrm>
            <a:off x="1178560" y="2137767"/>
            <a:ext cx="385445" cy="38608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9" name="矩形 8"/>
          <p:cNvSpPr>
            <a:spLocks noChangeAspect="1"/>
          </p:cNvSpPr>
          <p:nvPr>
            <p:custDataLst>
              <p:tags r:id="rId7"/>
            </p:custDataLst>
          </p:nvPr>
        </p:nvSpPr>
        <p:spPr>
          <a:xfrm>
            <a:off x="1178560" y="2652117"/>
            <a:ext cx="385445" cy="385445"/>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0" name="矩形 9"/>
          <p:cNvSpPr>
            <a:spLocks noChangeAspect="1"/>
          </p:cNvSpPr>
          <p:nvPr>
            <p:custDataLst>
              <p:tags r:id="rId8"/>
            </p:custDataLst>
          </p:nvPr>
        </p:nvSpPr>
        <p:spPr>
          <a:xfrm>
            <a:off x="1178560" y="3166467"/>
            <a:ext cx="385445" cy="38608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1" name="矩形 10"/>
          <p:cNvSpPr>
            <a:spLocks noChangeAspect="1"/>
          </p:cNvSpPr>
          <p:nvPr>
            <p:custDataLst>
              <p:tags r:id="rId9"/>
            </p:custDataLst>
          </p:nvPr>
        </p:nvSpPr>
        <p:spPr>
          <a:xfrm>
            <a:off x="1178560" y="3680817"/>
            <a:ext cx="385445" cy="385445"/>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2" name="圆角矩形 11"/>
          <p:cNvSpPr/>
          <p:nvPr>
            <p:custDataLst>
              <p:tags r:id="rId10"/>
            </p:custDataLst>
          </p:nvPr>
        </p:nvSpPr>
        <p:spPr>
          <a:xfrm>
            <a:off x="6686550" y="4661297"/>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sp>
        <p:nvSpPr>
          <p:cNvPr id="19" name="文本框 18"/>
          <p:cNvSpPr txBox="1"/>
          <p:nvPr>
            <p:custDataLst>
              <p:tags r:id="rId11"/>
            </p:custDataLst>
          </p:nvPr>
        </p:nvSpPr>
        <p:spPr>
          <a:xfrm>
            <a:off x="1828800" y="414655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公允价值计量</a:t>
            </a:r>
            <a:endParaRPr lang="zh-CN" altLang="en-US" sz="2600">
              <a:solidFill>
                <a:srgbClr val="000000"/>
              </a:solidFill>
              <a:latin typeface="微软雅黑" panose="020B0503020204020204" charset="-122"/>
              <a:ea typeface="微软雅黑" panose="020B0503020204020204" charset="-122"/>
            </a:endParaRPr>
          </a:p>
        </p:txBody>
      </p:sp>
      <p:sp>
        <p:nvSpPr>
          <p:cNvPr id="20" name="矩形 19"/>
          <p:cNvSpPr>
            <a:spLocks noChangeAspect="1"/>
          </p:cNvSpPr>
          <p:nvPr>
            <p:custDataLst>
              <p:tags r:id="rId12"/>
            </p:custDataLst>
          </p:nvPr>
        </p:nvSpPr>
        <p:spPr>
          <a:xfrm>
            <a:off x="1178560" y="4194810"/>
            <a:ext cx="385445" cy="38608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E</a:t>
            </a:r>
            <a:endParaRPr lang="zh-CN" altLang="en-US" sz="1600">
              <a:solidFill>
                <a:srgbClr val="FFFFFF"/>
              </a:solidFill>
              <a:latin typeface="微软雅黑" panose="020B0503020204020204" charset="-122"/>
              <a:ea typeface="微软雅黑" panose="020B0503020204020204" charset="-122"/>
            </a:endParaRPr>
          </a:p>
        </p:txBody>
      </p:sp>
      <p:grpSp>
        <p:nvGrpSpPr>
          <p:cNvPr id="17" name="组合 16"/>
          <p:cNvGrpSpPr/>
          <p:nvPr>
            <p:custDataLst>
              <p:tags r:id="rId13"/>
            </p:custDataLst>
          </p:nvPr>
        </p:nvGrpSpPr>
        <p:grpSpPr>
          <a:xfrm>
            <a:off x="0" y="0"/>
            <a:ext cx="9144000" cy="635000"/>
            <a:chOff x="0" y="0"/>
            <a:chExt cx="14400" cy="1000"/>
          </a:xfrm>
        </p:grpSpPr>
        <p:sp>
          <p:nvSpPr>
            <p:cNvPr id="13" name="TitleBackground"/>
            <p:cNvSpPr/>
            <p:nvPr>
              <p:custDataLst>
                <p:tags r:id="rId14"/>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ColorBlock"/>
            <p:cNvSpPr/>
            <p:nvPr>
              <p:custDataLst>
                <p:tags r:id="rId15"/>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TypeText"/>
            <p:cNvSpPr txBox="1"/>
            <p:nvPr>
              <p:custDataLst>
                <p:tags r:id="rId16"/>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多选题</a:t>
              </a:r>
              <a:endParaRPr lang="zh-CN" altLang="en-US" sz="2600">
                <a:solidFill>
                  <a:srgbClr val="000000"/>
                </a:solidFill>
                <a:latin typeface="微软雅黑" panose="020B0503020204020204" charset="-122"/>
                <a:ea typeface="微软雅黑" panose="020B0503020204020204" charset="-122"/>
              </a:endParaRPr>
            </a:p>
          </p:txBody>
        </p:sp>
        <p:sp>
          <p:nvSpPr>
            <p:cNvPr id="16" name="TipText"/>
            <p:cNvSpPr txBox="1"/>
            <p:nvPr>
              <p:custDataLst>
                <p:tags r:id="rId17"/>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2" name="图片 1" descr="tmp9DAC"/>
          <p:cNvPicPr>
            <a:picLocks noChangeAspect="1"/>
          </p:cNvPicPr>
          <p:nvPr>
            <p:custDataLst>
              <p:tags r:id="rId18"/>
            </p:custDataLst>
          </p:nvPr>
        </p:nvPicPr>
        <p:blipFill>
          <a:blip r:embed="rId19"/>
          <a:stretch>
            <a:fillRect/>
          </a:stretch>
        </p:blipFill>
        <p:spPr>
          <a:xfrm>
            <a:off x="7594600" y="63500"/>
            <a:ext cx="1422400" cy="508000"/>
          </a:xfrm>
          <a:prstGeom prst="rect">
            <a:avLst/>
          </a:prstGeom>
        </p:spPr>
      </p:pic>
    </p:spTree>
    <p:custDataLst>
      <p:tags r:id="rId20"/>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629920" y="342900"/>
            <a:ext cx="6592570" cy="624840"/>
          </a:xfrm>
        </p:spPr>
        <p:txBody>
          <a:bodyPr/>
          <a:lstStyle/>
          <a:p>
            <a:r>
              <a:rPr lang="zh-CN" altLang="en-US" dirty="0" smtClean="0">
                <a:solidFill>
                  <a:srgbClr val="FF0000"/>
                </a:solidFill>
                <a:latin typeface="宋体" panose="02010600030101010101" pitchFamily="2" charset="-122"/>
                <a:sym typeface="+mn-ea"/>
              </a:rPr>
              <a:t>一、会计核算制度</a:t>
            </a:r>
            <a:endParaRPr lang="en-US" altLang="zh-CN" dirty="0">
              <a:solidFill>
                <a:schemeClr val="tx1"/>
              </a:solidFill>
              <a:sym typeface="+mn-lt"/>
            </a:endParaRPr>
          </a:p>
        </p:txBody>
      </p:sp>
      <p:pic>
        <p:nvPicPr>
          <p:cNvPr id="4" name="图片占位符 3"/>
          <p:cNvPicPr>
            <a:picLocks noGrp="1" noChangeAspect="1"/>
          </p:cNvPicPr>
          <p:nvPr>
            <p:ph type="pic" idx="1"/>
          </p:nvPr>
        </p:nvPicPr>
        <p:blipFill>
          <a:blip r:embed="rId2"/>
          <a:stretch>
            <a:fillRect/>
          </a:stretch>
        </p:blipFill>
        <p:spPr>
          <a:xfrm>
            <a:off x="6034405" y="1150620"/>
            <a:ext cx="2354580" cy="1681480"/>
          </a:xfrm>
          <a:prstGeom prst="rect">
            <a:avLst/>
          </a:prstGeom>
        </p:spPr>
      </p:pic>
      <p:sp>
        <p:nvSpPr>
          <p:cNvPr id="2" name="文本占位符 1"/>
          <p:cNvSpPr>
            <a:spLocks noGrp="1"/>
          </p:cNvSpPr>
          <p:nvPr>
            <p:ph type="body" sz="half" idx="2"/>
            <p:custDataLst>
              <p:tags r:id="rId3"/>
            </p:custDataLst>
          </p:nvPr>
        </p:nvSpPr>
        <p:spPr>
          <a:xfrm>
            <a:off x="562610" y="1333500"/>
            <a:ext cx="4768850" cy="2858770"/>
          </a:xfrm>
        </p:spPr>
        <p:txBody>
          <a:bodyPr/>
          <a:lstStyle/>
          <a:p>
            <a:pPr marL="0" lvl="0" indent="0">
              <a:lnSpc>
                <a:spcPct val="125000"/>
              </a:lnSpc>
              <a:spcBef>
                <a:spcPct val="40000"/>
              </a:spcBef>
              <a:buClr>
                <a:srgbClr val="800080"/>
              </a:buClr>
              <a:buFont typeface="Wingdings" panose="05000000000000000000" pitchFamily="2" charset="2"/>
              <a:buChar char="Ø"/>
            </a:pPr>
            <a:r>
              <a:rPr lang="zh-CN" altLang="en-US" b="1">
                <a:solidFill>
                  <a:srgbClr val="FF0000"/>
                </a:solidFill>
                <a:latin typeface="宋体" panose="02010600030101010101" pitchFamily="2" charset="-122"/>
                <a:sym typeface="+mn-ea"/>
              </a:rPr>
              <a:t>收付实现制 </a:t>
            </a:r>
            <a:r>
              <a:rPr lang="zh-CN" altLang="en-US">
                <a:solidFill>
                  <a:schemeClr val="tx2"/>
                </a:solidFill>
                <a:latin typeface="宋体" panose="02010600030101010101" pitchFamily="2" charset="-122"/>
                <a:sym typeface="+mn-ea"/>
              </a:rPr>
              <a:t>Accounting on the cash basis</a:t>
            </a:r>
            <a:endParaRPr lang="zh-CN" altLang="en-US">
              <a:solidFill>
                <a:schemeClr val="tx2"/>
              </a:solidFill>
              <a:latin typeface="宋体" panose="02010600030101010101" pitchFamily="2" charset="-122"/>
              <a:sym typeface="+mn-ea"/>
            </a:endParaRPr>
          </a:p>
          <a:p>
            <a:pPr marL="0" lvl="0" indent="0">
              <a:lnSpc>
                <a:spcPct val="125000"/>
              </a:lnSpc>
              <a:spcBef>
                <a:spcPct val="40000"/>
              </a:spcBef>
              <a:buClr>
                <a:srgbClr val="800080"/>
              </a:buClr>
              <a:buFont typeface="Wingdings" panose="05000000000000000000" pitchFamily="2" charset="2"/>
              <a:buChar char="Ø"/>
            </a:pPr>
            <a:r>
              <a:rPr lang="zh-CN" altLang="en-US" b="1">
                <a:solidFill>
                  <a:srgbClr val="FF0000"/>
                </a:solidFill>
                <a:latin typeface="宋体" panose="02010600030101010101" pitchFamily="2" charset="-122"/>
                <a:sym typeface="+mn-ea"/>
              </a:rPr>
              <a:t>权责发生制 </a:t>
            </a:r>
            <a:r>
              <a:rPr lang="en-US" altLang="zh-CN">
                <a:solidFill>
                  <a:schemeClr val="tx1"/>
                </a:solidFill>
                <a:latin typeface="宋体" panose="02010600030101010101" pitchFamily="2" charset="-122"/>
                <a:sym typeface="+mn-ea"/>
              </a:rPr>
              <a:t>A</a:t>
            </a:r>
            <a:r>
              <a:rPr lang="zh-CN" altLang="en-US">
                <a:solidFill>
                  <a:schemeClr val="tx2"/>
                </a:solidFill>
                <a:latin typeface="宋体" panose="02010600030101010101" pitchFamily="2" charset="-122"/>
                <a:sym typeface="+mn-ea"/>
              </a:rPr>
              <a:t>ccounting on accrual basis</a:t>
            </a:r>
            <a:endParaRPr lang="zh-CN" altLang="en-US">
              <a:solidFill>
                <a:schemeClr val="tx2"/>
              </a:solidFill>
              <a:latin typeface="宋体" panose="02010600030101010101" pitchFamily="2" charset="-122"/>
              <a:sym typeface="+mn-ea"/>
            </a:endParaRPr>
          </a:p>
          <a:p>
            <a:pPr marL="0" lvl="0" indent="0">
              <a:lnSpc>
                <a:spcPct val="125000"/>
              </a:lnSpc>
              <a:spcBef>
                <a:spcPct val="40000"/>
              </a:spcBef>
              <a:buClr>
                <a:srgbClr val="800080"/>
              </a:buClr>
              <a:buFont typeface="Wingdings" panose="05000000000000000000" pitchFamily="2" charset="2"/>
              <a:buChar char="Ø"/>
            </a:pPr>
            <a:endParaRPr lang="zh-CN" altLang="en-US">
              <a:solidFill>
                <a:schemeClr val="tx2"/>
              </a:solidFill>
              <a:latin typeface="宋体" panose="02010600030101010101" pitchFamily="2" charset="-122"/>
              <a:sym typeface="+mn-ea"/>
            </a:endParaRPr>
          </a:p>
          <a:p>
            <a:pPr marL="0" lvl="0" indent="0">
              <a:lnSpc>
                <a:spcPct val="125000"/>
              </a:lnSpc>
              <a:spcBef>
                <a:spcPct val="40000"/>
              </a:spcBef>
              <a:buClr>
                <a:srgbClr val="800080"/>
              </a:buClr>
              <a:buFont typeface="Wingdings" panose="05000000000000000000" pitchFamily="2" charset="2"/>
              <a:buChar char="Ø"/>
            </a:pPr>
            <a:r>
              <a:rPr lang="zh-CN" altLang="en-US">
                <a:solidFill>
                  <a:schemeClr val="tx2"/>
                </a:solidFill>
                <a:latin typeface="宋体" panose="02010600030101010101" pitchFamily="2" charset="-122"/>
                <a:sym typeface="+mn-ea"/>
              </a:rPr>
              <a:t>企业在进行交易的过程中，与收入和费用有关的款项</a:t>
            </a:r>
            <a:r>
              <a:rPr lang="zh-CN" altLang="en-US" sz="1800">
                <a:solidFill>
                  <a:srgbClr val="FF0000"/>
                </a:solidFill>
                <a:latin typeface="宋体" panose="02010600030101010101" pitchFamily="2" charset="-122"/>
                <a:sym typeface="+mn-ea"/>
              </a:rPr>
              <a:t>收支期间与其归属期间往往出现不一致</a:t>
            </a:r>
            <a:r>
              <a:rPr lang="zh-CN" altLang="en-US">
                <a:solidFill>
                  <a:schemeClr val="tx2"/>
                </a:solidFill>
                <a:latin typeface="宋体" panose="02010600030101010101" pitchFamily="2" charset="-122"/>
                <a:sym typeface="+mn-ea"/>
              </a:rPr>
              <a:t>，为保证相关的收入与其相关的费用合理进行配比，应研究其按照什么样的方法（基础）加以确认的问题。</a:t>
            </a:r>
            <a:endParaRPr lang="zh-CN" altLang="en-US"/>
          </a:p>
          <a:p>
            <a:pPr>
              <a:spcBef>
                <a:spcPts val="0"/>
              </a:spcBef>
            </a:pPr>
            <a:endParaRPr lang="en-US" altLang="zh-CN" dirty="0">
              <a:sym typeface="+mn-lt"/>
            </a:endParaRPr>
          </a:p>
        </p:txBody>
      </p:sp>
      <p:pic>
        <p:nvPicPr>
          <p:cNvPr id="6" name="图片 5"/>
          <p:cNvPicPr>
            <a:picLocks noChangeAspect="1"/>
          </p:cNvPicPr>
          <p:nvPr/>
        </p:nvPicPr>
        <p:blipFill>
          <a:blip r:embed="rId4"/>
          <a:stretch>
            <a:fillRect/>
          </a:stretch>
        </p:blipFill>
        <p:spPr>
          <a:xfrm>
            <a:off x="6034405" y="3060700"/>
            <a:ext cx="2468880" cy="1703705"/>
          </a:xfrm>
          <a:prstGeom prst="rect">
            <a:avLst/>
          </a:prstGeom>
        </p:spPr>
      </p:pic>
    </p:spTree>
    <p:custDataLst>
      <p:tags r:id="rId5"/>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960755" y="1986280"/>
            <a:ext cx="7092315" cy="1630680"/>
          </a:xfrm>
          <a:ln w="9525">
            <a:noFill/>
            <a:miter/>
          </a:ln>
        </p:spPr>
        <p:txBody>
          <a:bodyPr/>
          <a:lstStyle/>
          <a:p>
            <a:pPr marL="0" indent="0">
              <a:lnSpc>
                <a:spcPct val="120000"/>
              </a:lnSpc>
              <a:spcBef>
                <a:spcPct val="30000"/>
              </a:spcBef>
              <a:buClr>
                <a:srgbClr val="800080"/>
              </a:buClr>
              <a:buFont typeface="Wingdings" panose="05000000000000000000" pitchFamily="2" charset="2"/>
              <a:buChar char="Ø"/>
            </a:pPr>
            <a:r>
              <a:rPr lang="en-US" altLang="zh-CN" sz="1500" b="1">
                <a:solidFill>
                  <a:schemeClr val="tx2"/>
                </a:solidFill>
                <a:latin typeface="宋体" panose="02010600030101010101" pitchFamily="2" charset="-122"/>
              </a:rPr>
              <a:t> </a:t>
            </a:r>
            <a:r>
              <a:rPr lang="zh-CN" altLang="en-US" b="1">
                <a:solidFill>
                  <a:srgbClr val="FF0000"/>
                </a:solidFill>
                <a:latin typeface="宋体" panose="02010600030101010101" pitchFamily="2" charset="-122"/>
              </a:rPr>
              <a:t>凡是本期实际收到款项的收入和付出款项的费用，不论其是否归属于本期，都作为本期的收入和费用处理。</a:t>
            </a:r>
            <a:endParaRPr lang="zh-CN" altLang="en-US" b="1">
              <a:solidFill>
                <a:srgbClr val="FF0000"/>
              </a:solidFill>
              <a:latin typeface="宋体" panose="02010600030101010101" pitchFamily="2" charset="-122"/>
            </a:endParaRPr>
          </a:p>
          <a:p>
            <a:pPr marL="0" indent="0">
              <a:lnSpc>
                <a:spcPct val="120000"/>
              </a:lnSpc>
              <a:spcBef>
                <a:spcPct val="30000"/>
              </a:spcBef>
              <a:buClr>
                <a:srgbClr val="800080"/>
              </a:buClr>
              <a:buFont typeface="Wingdings" panose="05000000000000000000" pitchFamily="2" charset="2"/>
              <a:buChar char="Ø"/>
            </a:pPr>
            <a:r>
              <a:rPr lang="zh-CN" altLang="en-US" b="1">
                <a:solidFill>
                  <a:schemeClr val="tx2"/>
                </a:solidFill>
                <a:latin typeface="宋体" panose="02010600030101010101" pitchFamily="2" charset="-122"/>
              </a:rPr>
              <a:t> </a:t>
            </a:r>
            <a:r>
              <a:rPr lang="zh-CN" altLang="en-US" b="1">
                <a:solidFill>
                  <a:srgbClr val="FF0000"/>
                </a:solidFill>
                <a:latin typeface="宋体" panose="02010600030101010101" pitchFamily="2" charset="-122"/>
              </a:rPr>
              <a:t>凡本期没有实际收到和付出的款项，即使应归属于本期，也不作为本期收入和费用处理。</a:t>
            </a:r>
            <a:r>
              <a:rPr lang="zh-CN" altLang="en-US" b="1">
                <a:solidFill>
                  <a:schemeClr val="tx2"/>
                </a:solidFill>
                <a:latin typeface="宋体" panose="02010600030101010101" pitchFamily="2" charset="-122"/>
              </a:rPr>
              <a:t>  </a:t>
            </a:r>
            <a:endParaRPr lang="zh-CN" altLang="en-US" b="1">
              <a:solidFill>
                <a:schemeClr val="tx2"/>
              </a:solidFill>
              <a:latin typeface="宋体" panose="02010600030101010101" pitchFamily="2" charset="-122"/>
            </a:endParaRPr>
          </a:p>
        </p:txBody>
      </p:sp>
      <p:sp>
        <p:nvSpPr>
          <p:cNvPr id="5" name="矩形 4"/>
          <p:cNvSpPr/>
          <p:nvPr/>
        </p:nvSpPr>
        <p:spPr>
          <a:xfrm>
            <a:off x="867410" y="1159510"/>
            <a:ext cx="7185660" cy="668020"/>
          </a:xfrm>
          <a:prstGeom prst="rect">
            <a:avLst/>
          </a:prstGeom>
          <a:noFill/>
          <a:ln w="9525">
            <a:noFill/>
            <a:miter/>
          </a:ln>
        </p:spPr>
        <p:txBody>
          <a:bodyPr wrap="square">
            <a:spAutoFit/>
          </a:bodyPr>
          <a:lstStyle/>
          <a:p>
            <a:pPr lvl="0">
              <a:lnSpc>
                <a:spcPct val="125000"/>
              </a:lnSpc>
            </a:pPr>
            <a:r>
              <a:rPr lang="en-US" altLang="zh-CN" sz="1500" b="1">
                <a:solidFill>
                  <a:schemeClr val="tx2"/>
                </a:solidFill>
                <a:latin typeface="宋体" panose="02010600030101010101" pitchFamily="2" charset="-122"/>
                <a:ea typeface="宋体" panose="02010600030101010101" pitchFamily="2" charset="-122"/>
              </a:rPr>
              <a:t>    </a:t>
            </a:r>
            <a:r>
              <a:rPr lang="zh-CN" altLang="en-US" sz="1500" b="1">
                <a:solidFill>
                  <a:schemeClr val="tx2"/>
                </a:solidFill>
                <a:latin typeface="宋体" panose="02010600030101010101" pitchFamily="2" charset="-122"/>
                <a:ea typeface="宋体" panose="02010600030101010101" pitchFamily="2" charset="-122"/>
              </a:rPr>
              <a:t>收付实现制也称现收现付制或现金制，以款项是否实际收到或付出作为确定本期收入和费用的标准。</a:t>
            </a:r>
            <a:endParaRPr lang="zh-CN" altLang="en-US" sz="1500" b="1">
              <a:solidFill>
                <a:schemeClr val="tx2"/>
              </a:solidFill>
              <a:latin typeface="宋体" panose="02010600030101010101" pitchFamily="2" charset="-122"/>
              <a:ea typeface="宋体" panose="02010600030101010101" pitchFamily="2" charset="-122"/>
            </a:endParaRPr>
          </a:p>
        </p:txBody>
      </p:sp>
      <p:sp>
        <p:nvSpPr>
          <p:cNvPr id="6" name="标题 5"/>
          <p:cNvSpPr>
            <a:spLocks noGrp="1"/>
          </p:cNvSpPr>
          <p:nvPr>
            <p:ph type="title"/>
          </p:nvPr>
        </p:nvSpPr>
        <p:spPr/>
        <p:txBody>
          <a:bodyPr/>
          <a:lstStyle/>
          <a:p>
            <a:r>
              <a:rPr lang="en-US" altLang="zh-CN" dirty="0" smtClean="0">
                <a:solidFill>
                  <a:srgbClr val="FF0000"/>
                </a:solidFill>
                <a:latin typeface="宋体" panose="02010600030101010101" pitchFamily="2" charset="-122"/>
                <a:sym typeface="+mn-ea"/>
              </a:rPr>
              <a:t>1.</a:t>
            </a:r>
            <a:r>
              <a:rPr lang="zh-CN" altLang="en-US" dirty="0" smtClean="0">
                <a:solidFill>
                  <a:srgbClr val="FF0000"/>
                </a:solidFill>
                <a:latin typeface="宋体" panose="02010600030101010101" pitchFamily="2" charset="-122"/>
                <a:sym typeface="+mn-ea"/>
              </a:rPr>
              <a:t>收</a:t>
            </a:r>
            <a:r>
              <a:rPr lang="zh-CN" altLang="en-US" dirty="0">
                <a:solidFill>
                  <a:srgbClr val="FF0000"/>
                </a:solidFill>
                <a:latin typeface="宋体" panose="02010600030101010101" pitchFamily="2" charset="-122"/>
                <a:sym typeface="+mn-ea"/>
              </a:rPr>
              <a:t>付实现制</a:t>
            </a:r>
            <a:endParaRPr lang="zh-CN" altLang="en-US"/>
          </a:p>
        </p:txBody>
      </p:sp>
      <p:pic>
        <p:nvPicPr>
          <p:cNvPr id="2" name="图片 1"/>
          <p:cNvPicPr>
            <a:picLocks noChangeAspect="1"/>
          </p:cNvPicPr>
          <p:nvPr/>
        </p:nvPicPr>
        <p:blipFill>
          <a:blip r:embed="rId1"/>
          <a:stretch>
            <a:fillRect/>
          </a:stretch>
        </p:blipFill>
        <p:spPr>
          <a:xfrm>
            <a:off x="6191885" y="3174365"/>
            <a:ext cx="2323465" cy="1570355"/>
          </a:xfrm>
          <a:prstGeom prst="rect">
            <a:avLst/>
          </a:prstGeom>
        </p:spPr>
      </p:pic>
      <p:pic>
        <p:nvPicPr>
          <p:cNvPr id="3" name="图片 2"/>
          <p:cNvPicPr>
            <a:picLocks noChangeAspect="1"/>
          </p:cNvPicPr>
          <p:nvPr/>
        </p:nvPicPr>
        <p:blipFill>
          <a:blip r:embed="rId2"/>
          <a:stretch>
            <a:fillRect/>
          </a:stretch>
        </p:blipFill>
        <p:spPr>
          <a:xfrm>
            <a:off x="6508750" y="3174365"/>
            <a:ext cx="2745740" cy="1911985"/>
          </a:xfrm>
          <a:prstGeom prst="rect">
            <a:avLst/>
          </a:prstGeom>
        </p:spPr>
      </p:pic>
    </p:spTree>
    <p:custDataLst>
      <p:tags r:id="rId3"/>
    </p:custDataLst>
  </p:cSld>
  <p:clrMapOvr>
    <a:masterClrMapping/>
  </p:clrMapOvr>
  <p:timing>
    <p:tnLst>
      <p:par>
        <p:cTn id="1" dur="indefinite" restart="never" nodeType="tmRoot"/>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1950" b="1">
                <a:solidFill>
                  <a:srgbClr val="FF0000"/>
                </a:solidFill>
                <a:latin typeface="楷体" panose="02010609060101010101" charset="-122"/>
                <a:ea typeface="楷体" panose="02010609060101010101" charset="-122"/>
                <a:sym typeface="+mn-ea"/>
              </a:rPr>
              <a:t>按照收付实现制分别确认以下例题的收入、支出分别属于哪期的？</a:t>
            </a:r>
            <a:endParaRPr lang="zh-CN" altLang="en-US" sz="1950" b="0">
              <a:latin typeface="楷体" panose="02010609060101010101" charset="-122"/>
              <a:ea typeface="楷体" panose="02010609060101010101" charset="-122"/>
            </a:endParaRPr>
          </a:p>
        </p:txBody>
      </p:sp>
      <p:sp>
        <p:nvSpPr>
          <p:cNvPr id="10" name="内容占位符 9"/>
          <p:cNvSpPr>
            <a:spLocks noGrp="1"/>
          </p:cNvSpPr>
          <p:nvPr>
            <p:ph sz="quarter" idx="1"/>
          </p:nvPr>
        </p:nvSpPr>
        <p:spPr>
          <a:xfrm>
            <a:off x="628650" y="1440974"/>
            <a:ext cx="7886700" cy="3263504"/>
          </a:xfrm>
        </p:spPr>
        <p:txBody>
          <a:bodyPr/>
          <a:lstStyle/>
          <a:p>
            <a:r>
              <a:rPr lang="zh-CN" altLang="en-US">
                <a:latin typeface="楷体" panose="02010609060101010101" charset="-122"/>
                <a:ea typeface="楷体" panose="02010609060101010101" charset="-122"/>
                <a:sym typeface="+mn-ea"/>
              </a:rPr>
              <a:t>例题</a:t>
            </a:r>
            <a:r>
              <a:rPr lang="en-US" altLang="zh-CN">
                <a:latin typeface="楷体" panose="02010609060101010101" charset="-122"/>
                <a:ea typeface="楷体" panose="02010609060101010101" charset="-122"/>
                <a:sym typeface="+mn-ea"/>
              </a:rPr>
              <a:t>1</a:t>
            </a:r>
            <a:r>
              <a:rPr lang="zh-CN" altLang="en-US">
                <a:latin typeface="楷体" panose="02010609060101010101" charset="-122"/>
                <a:ea typeface="楷体" panose="02010609060101010101" charset="-122"/>
                <a:sym typeface="+mn-ea"/>
              </a:rPr>
              <a:t>：企业于</a:t>
            </a:r>
            <a:r>
              <a:rPr lang="en-US" altLang="zh-CN">
                <a:latin typeface="楷体" panose="02010609060101010101" charset="-122"/>
                <a:ea typeface="楷体" panose="02010609060101010101" charset="-122"/>
                <a:sym typeface="+mn-ea"/>
              </a:rPr>
              <a:t>7</a:t>
            </a:r>
            <a:r>
              <a:rPr lang="zh-CN" altLang="en-US">
                <a:latin typeface="楷体" panose="02010609060101010101" charset="-122"/>
                <a:ea typeface="楷体" panose="02010609060101010101" charset="-122"/>
                <a:sym typeface="+mn-ea"/>
              </a:rPr>
              <a:t>月</a:t>
            </a:r>
            <a:r>
              <a:rPr lang="en-US" altLang="zh-CN">
                <a:latin typeface="楷体" panose="02010609060101010101" charset="-122"/>
                <a:ea typeface="楷体" panose="02010609060101010101" charset="-122"/>
                <a:sym typeface="+mn-ea"/>
              </a:rPr>
              <a:t>10</a:t>
            </a:r>
            <a:r>
              <a:rPr lang="zh-CN" altLang="en-US">
                <a:latin typeface="楷体" panose="02010609060101010101" charset="-122"/>
                <a:ea typeface="楷体" panose="02010609060101010101" charset="-122"/>
                <a:sym typeface="+mn-ea"/>
              </a:rPr>
              <a:t>日销售商品一批，</a:t>
            </a:r>
            <a:r>
              <a:rPr lang="en-US" altLang="zh-CN">
                <a:latin typeface="楷体" panose="02010609060101010101" charset="-122"/>
                <a:ea typeface="楷体" panose="02010609060101010101" charset="-122"/>
                <a:sym typeface="+mn-ea"/>
              </a:rPr>
              <a:t>7</a:t>
            </a:r>
            <a:r>
              <a:rPr lang="zh-CN" altLang="en-US">
                <a:latin typeface="楷体" panose="02010609060101010101" charset="-122"/>
                <a:ea typeface="楷体" panose="02010609060101010101" charset="-122"/>
                <a:sym typeface="+mn-ea"/>
              </a:rPr>
              <a:t>月</a:t>
            </a:r>
            <a:r>
              <a:rPr lang="en-US" altLang="zh-CN">
                <a:latin typeface="楷体" panose="02010609060101010101" charset="-122"/>
                <a:ea typeface="楷体" panose="02010609060101010101" charset="-122"/>
                <a:sym typeface="+mn-ea"/>
              </a:rPr>
              <a:t>25</a:t>
            </a:r>
            <a:r>
              <a:rPr lang="zh-CN" altLang="en-US">
                <a:latin typeface="楷体" panose="02010609060101010101" charset="-122"/>
                <a:ea typeface="楷体" panose="02010609060101010101" charset="-122"/>
                <a:sym typeface="+mn-ea"/>
              </a:rPr>
              <a:t>日收到货款</a:t>
            </a:r>
            <a:r>
              <a:rPr lang="en-US" altLang="zh-CN">
                <a:latin typeface="楷体" panose="02010609060101010101" charset="-122"/>
                <a:ea typeface="楷体" panose="02010609060101010101" charset="-122"/>
                <a:sym typeface="+mn-ea"/>
              </a:rPr>
              <a:t>12,500</a:t>
            </a:r>
            <a:r>
              <a:rPr lang="zh-CN" altLang="en-US">
                <a:latin typeface="楷体" panose="02010609060101010101" charset="-122"/>
                <a:ea typeface="楷体" panose="02010609060101010101" charset="-122"/>
                <a:sym typeface="+mn-ea"/>
              </a:rPr>
              <a:t>元，存入银行</a:t>
            </a:r>
            <a:endParaRPr lang="zh-CN" altLang="en-US">
              <a:latin typeface="楷体" panose="02010609060101010101" charset="-122"/>
              <a:ea typeface="楷体" panose="02010609060101010101" charset="-122"/>
              <a:sym typeface="+mn-ea"/>
            </a:endParaRPr>
          </a:p>
          <a:p>
            <a:r>
              <a:rPr lang="zh-CN" altLang="en-US">
                <a:latin typeface="楷体" panose="02010609060101010101" charset="-122"/>
                <a:ea typeface="楷体" panose="02010609060101010101" charset="-122"/>
                <a:sym typeface="+mn-ea"/>
              </a:rPr>
              <a:t>例题</a:t>
            </a:r>
            <a:r>
              <a:rPr lang="en-US" altLang="zh-CN">
                <a:latin typeface="楷体" panose="02010609060101010101" charset="-122"/>
                <a:ea typeface="楷体" panose="02010609060101010101" charset="-122"/>
                <a:sym typeface="+mn-ea"/>
              </a:rPr>
              <a:t>2</a:t>
            </a:r>
            <a:r>
              <a:rPr lang="zh-CN" altLang="en-US">
                <a:latin typeface="楷体" panose="02010609060101010101" charset="-122"/>
                <a:ea typeface="楷体" panose="02010609060101010101" charset="-122"/>
                <a:sym typeface="+mn-ea"/>
              </a:rPr>
              <a:t>：企业于</a:t>
            </a:r>
            <a:r>
              <a:rPr lang="en-US" altLang="zh-CN">
                <a:latin typeface="楷体" panose="02010609060101010101" charset="-122"/>
                <a:ea typeface="楷体" panose="02010609060101010101" charset="-122"/>
                <a:sym typeface="+mn-ea"/>
              </a:rPr>
              <a:t>7</a:t>
            </a:r>
            <a:r>
              <a:rPr lang="zh-CN" altLang="en-US">
                <a:latin typeface="楷体" panose="02010609060101010101" charset="-122"/>
                <a:ea typeface="楷体" panose="02010609060101010101" charset="-122"/>
                <a:sym typeface="+mn-ea"/>
              </a:rPr>
              <a:t>月</a:t>
            </a:r>
            <a:r>
              <a:rPr lang="en-US" altLang="zh-CN">
                <a:latin typeface="楷体" panose="02010609060101010101" charset="-122"/>
                <a:ea typeface="楷体" panose="02010609060101010101" charset="-122"/>
                <a:sym typeface="+mn-ea"/>
              </a:rPr>
              <a:t>10</a:t>
            </a:r>
            <a:r>
              <a:rPr lang="zh-CN" altLang="en-US">
                <a:latin typeface="楷体" panose="02010609060101010101" charset="-122"/>
                <a:ea typeface="楷体" panose="02010609060101010101" charset="-122"/>
                <a:sym typeface="+mn-ea"/>
              </a:rPr>
              <a:t>日销售商品一批，</a:t>
            </a:r>
            <a:r>
              <a:rPr lang="en-US" altLang="zh-CN">
                <a:latin typeface="楷体" panose="02010609060101010101" charset="-122"/>
                <a:ea typeface="楷体" panose="02010609060101010101" charset="-122"/>
                <a:sym typeface="+mn-ea"/>
              </a:rPr>
              <a:t>8</a:t>
            </a:r>
            <a:r>
              <a:rPr lang="zh-CN" altLang="en-US">
                <a:latin typeface="楷体" panose="02010609060101010101" charset="-122"/>
                <a:ea typeface="楷体" panose="02010609060101010101" charset="-122"/>
                <a:sym typeface="+mn-ea"/>
              </a:rPr>
              <a:t>月</a:t>
            </a:r>
            <a:r>
              <a:rPr lang="en-US" altLang="zh-CN">
                <a:latin typeface="楷体" panose="02010609060101010101" charset="-122"/>
                <a:ea typeface="楷体" panose="02010609060101010101" charset="-122"/>
                <a:sym typeface="+mn-ea"/>
              </a:rPr>
              <a:t>10</a:t>
            </a:r>
            <a:r>
              <a:rPr lang="zh-CN" altLang="en-US">
                <a:latin typeface="楷体" panose="02010609060101010101" charset="-122"/>
                <a:ea typeface="楷体" panose="02010609060101010101" charset="-122"/>
                <a:sym typeface="+mn-ea"/>
              </a:rPr>
              <a:t>日收到货款</a:t>
            </a:r>
            <a:r>
              <a:rPr lang="en-US" altLang="zh-CN">
                <a:latin typeface="楷体" panose="02010609060101010101" charset="-122"/>
                <a:ea typeface="楷体" panose="02010609060101010101" charset="-122"/>
                <a:sym typeface="+mn-ea"/>
              </a:rPr>
              <a:t>5,000</a:t>
            </a:r>
            <a:r>
              <a:rPr lang="zh-CN" altLang="en-US">
                <a:latin typeface="楷体" panose="02010609060101010101" charset="-122"/>
                <a:ea typeface="楷体" panose="02010609060101010101" charset="-122"/>
                <a:sym typeface="+mn-ea"/>
              </a:rPr>
              <a:t>元，存入银行</a:t>
            </a:r>
            <a:endParaRPr lang="zh-CN" altLang="en-US">
              <a:latin typeface="楷体" panose="02010609060101010101" charset="-122"/>
              <a:ea typeface="楷体" panose="02010609060101010101" charset="-122"/>
              <a:sym typeface="+mn-ea"/>
            </a:endParaRPr>
          </a:p>
          <a:p>
            <a:r>
              <a:rPr lang="zh-CN" altLang="en-US">
                <a:latin typeface="楷体" panose="02010609060101010101" charset="-122"/>
                <a:ea typeface="楷体" panose="02010609060101010101" charset="-122"/>
                <a:sym typeface="+mn-ea"/>
              </a:rPr>
              <a:t>例题</a:t>
            </a:r>
            <a:r>
              <a:rPr lang="en-US" altLang="zh-CN">
                <a:latin typeface="楷体" panose="02010609060101010101" charset="-122"/>
                <a:ea typeface="楷体" panose="02010609060101010101" charset="-122"/>
                <a:sym typeface="+mn-ea"/>
              </a:rPr>
              <a:t>3</a:t>
            </a:r>
            <a:r>
              <a:rPr lang="zh-CN" altLang="en-US">
                <a:latin typeface="楷体" panose="02010609060101010101" charset="-122"/>
                <a:ea typeface="楷体" panose="02010609060101010101" charset="-122"/>
                <a:sym typeface="+mn-ea"/>
              </a:rPr>
              <a:t>：企业于</a:t>
            </a:r>
            <a:r>
              <a:rPr lang="en-US" altLang="zh-CN">
                <a:latin typeface="楷体" panose="02010609060101010101" charset="-122"/>
                <a:ea typeface="楷体" panose="02010609060101010101" charset="-122"/>
                <a:sym typeface="+mn-ea"/>
              </a:rPr>
              <a:t>7</a:t>
            </a:r>
            <a:r>
              <a:rPr lang="zh-CN" altLang="en-US">
                <a:latin typeface="楷体" panose="02010609060101010101" charset="-122"/>
                <a:ea typeface="楷体" panose="02010609060101010101" charset="-122"/>
                <a:sym typeface="+mn-ea"/>
              </a:rPr>
              <a:t>月</a:t>
            </a:r>
            <a:r>
              <a:rPr lang="en-US" altLang="zh-CN">
                <a:latin typeface="楷体" panose="02010609060101010101" charset="-122"/>
                <a:ea typeface="楷体" panose="02010609060101010101" charset="-122"/>
                <a:sym typeface="+mn-ea"/>
              </a:rPr>
              <a:t>10</a:t>
            </a:r>
            <a:r>
              <a:rPr lang="zh-CN" altLang="en-US">
                <a:latin typeface="楷体" panose="02010609060101010101" charset="-122"/>
                <a:ea typeface="楷体" panose="02010609060101010101" charset="-122"/>
                <a:sym typeface="+mn-ea"/>
              </a:rPr>
              <a:t>日收到某购货单位一笔货款</a:t>
            </a:r>
            <a:r>
              <a:rPr lang="en-US" altLang="zh-CN">
                <a:latin typeface="楷体" panose="02010609060101010101" charset="-122"/>
                <a:ea typeface="楷体" panose="02010609060101010101" charset="-122"/>
                <a:sym typeface="+mn-ea"/>
              </a:rPr>
              <a:t>8,600</a:t>
            </a:r>
            <a:r>
              <a:rPr lang="zh-CN" altLang="en-US">
                <a:latin typeface="楷体" panose="02010609060101010101" charset="-122"/>
                <a:ea typeface="楷体" panose="02010609060101010101" charset="-122"/>
                <a:sym typeface="+mn-ea"/>
              </a:rPr>
              <a:t>元，但按照合同规定于</a:t>
            </a:r>
            <a:r>
              <a:rPr lang="en-US" altLang="zh-CN">
                <a:latin typeface="楷体" panose="02010609060101010101" charset="-122"/>
                <a:ea typeface="楷体" panose="02010609060101010101" charset="-122"/>
                <a:sym typeface="+mn-ea"/>
              </a:rPr>
              <a:t>9</a:t>
            </a:r>
            <a:r>
              <a:rPr lang="zh-CN" altLang="en-US">
                <a:latin typeface="楷体" panose="02010609060101010101" charset="-122"/>
                <a:ea typeface="楷体" panose="02010609060101010101" charset="-122"/>
                <a:sym typeface="+mn-ea"/>
              </a:rPr>
              <a:t>月份交付商品</a:t>
            </a:r>
            <a:endParaRPr lang="zh-CN" altLang="en-US">
              <a:latin typeface="楷体" panose="02010609060101010101" charset="-122"/>
              <a:ea typeface="楷体" panose="02010609060101010101" charset="-122"/>
              <a:sym typeface="+mn-ea"/>
            </a:endParaRPr>
          </a:p>
          <a:p>
            <a:endParaRPr lang="zh-CN" altLang="en-US" sz="1600" b="0">
              <a:latin typeface="楷体" panose="02010609060101010101" charset="-122"/>
              <a:ea typeface="楷体" panose="02010609060101010101" charset="-122"/>
            </a:endParaRPr>
          </a:p>
          <a:p>
            <a:endParaRPr lang="zh-CN" altLang="en-US" sz="1600" b="0">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1950" b="1">
                <a:solidFill>
                  <a:srgbClr val="FF0000"/>
                </a:solidFill>
                <a:latin typeface="楷体" panose="02010609060101010101" charset="-122"/>
                <a:ea typeface="楷体" panose="02010609060101010101" charset="-122"/>
                <a:sym typeface="+mn-ea"/>
              </a:rPr>
              <a:t>按照收付实现制分别确认以下例题的收入、支出分别属于哪期的？</a:t>
            </a:r>
            <a:endParaRPr lang="zh-CN" altLang="en-US" sz="1950" b="0">
              <a:latin typeface="楷体" panose="02010609060101010101" charset="-122"/>
              <a:ea typeface="楷体" panose="02010609060101010101" charset="-122"/>
            </a:endParaRPr>
          </a:p>
        </p:txBody>
      </p:sp>
      <p:sp>
        <p:nvSpPr>
          <p:cNvPr id="10" name="内容占位符 9"/>
          <p:cNvSpPr>
            <a:spLocks noGrp="1"/>
          </p:cNvSpPr>
          <p:nvPr>
            <p:ph sz="quarter" idx="1"/>
          </p:nvPr>
        </p:nvSpPr>
        <p:spPr>
          <a:xfrm>
            <a:off x="628650" y="1440974"/>
            <a:ext cx="7886700" cy="3263504"/>
          </a:xfrm>
        </p:spPr>
        <p:txBody>
          <a:bodyPr/>
          <a:lstStyle/>
          <a:p>
            <a:r>
              <a:rPr lang="zh-CN" altLang="en-US" sz="2000">
                <a:latin typeface="楷体" panose="02010609060101010101" charset="-122"/>
                <a:ea typeface="楷体" panose="02010609060101010101" charset="-122"/>
                <a:sym typeface="+mn-ea"/>
              </a:rPr>
              <a:t>例题</a:t>
            </a:r>
            <a:r>
              <a:rPr lang="en-US" altLang="zh-CN" sz="2000">
                <a:latin typeface="楷体" panose="02010609060101010101" charset="-122"/>
                <a:ea typeface="楷体" panose="02010609060101010101" charset="-122"/>
                <a:sym typeface="+mn-ea"/>
              </a:rPr>
              <a:t>4</a:t>
            </a:r>
            <a:r>
              <a:rPr lang="zh-CN" altLang="en-US" sz="2000">
                <a:latin typeface="楷体" panose="02010609060101010101" charset="-122"/>
                <a:ea typeface="楷体" panose="02010609060101010101" charset="-122"/>
                <a:sym typeface="+mn-ea"/>
              </a:rPr>
              <a:t>：企业于</a:t>
            </a:r>
            <a:r>
              <a:rPr lang="en-US" altLang="zh-CN" sz="2000">
                <a:latin typeface="楷体" panose="02010609060101010101" charset="-122"/>
                <a:ea typeface="楷体" panose="02010609060101010101" charset="-122"/>
                <a:sym typeface="+mn-ea"/>
              </a:rPr>
              <a:t>8</a:t>
            </a:r>
            <a:r>
              <a:rPr lang="zh-CN" altLang="en-US" sz="2000">
                <a:latin typeface="楷体" panose="02010609060101010101" charset="-122"/>
                <a:ea typeface="楷体" panose="02010609060101010101" charset="-122"/>
                <a:sym typeface="+mn-ea"/>
              </a:rPr>
              <a:t>月</a:t>
            </a:r>
            <a:r>
              <a:rPr lang="en-US" altLang="zh-CN" sz="2000">
                <a:latin typeface="楷体" panose="02010609060101010101" charset="-122"/>
                <a:ea typeface="楷体" panose="02010609060101010101" charset="-122"/>
                <a:sym typeface="+mn-ea"/>
              </a:rPr>
              <a:t>30</a:t>
            </a:r>
            <a:r>
              <a:rPr lang="zh-CN" altLang="en-US" sz="2000">
                <a:latin typeface="楷体" panose="02010609060101010101" charset="-122"/>
                <a:ea typeface="楷体" panose="02010609060101010101" charset="-122"/>
                <a:sym typeface="+mn-ea"/>
              </a:rPr>
              <a:t>以银行存款预付材料采购费</a:t>
            </a:r>
            <a:r>
              <a:rPr lang="en-US" altLang="zh-CN" sz="2000">
                <a:latin typeface="楷体" panose="02010609060101010101" charset="-122"/>
                <a:ea typeface="楷体" panose="02010609060101010101" charset="-122"/>
                <a:sym typeface="+mn-ea"/>
              </a:rPr>
              <a:t>25,000</a:t>
            </a:r>
            <a:r>
              <a:rPr lang="zh-CN" altLang="en-US" sz="2000">
                <a:latin typeface="楷体" panose="02010609060101010101" charset="-122"/>
                <a:ea typeface="楷体" panose="02010609060101010101" charset="-122"/>
                <a:sym typeface="+mn-ea"/>
              </a:rPr>
              <a:t>，但合同规定材料将于</a:t>
            </a:r>
            <a:r>
              <a:rPr lang="en-US" altLang="zh-CN" sz="2000">
                <a:latin typeface="楷体" panose="02010609060101010101" charset="-122"/>
                <a:ea typeface="楷体" panose="02010609060101010101" charset="-122"/>
                <a:sym typeface="+mn-ea"/>
              </a:rPr>
              <a:t>10</a:t>
            </a:r>
            <a:r>
              <a:rPr lang="zh-CN" altLang="en-US" sz="2000">
                <a:latin typeface="楷体" panose="02010609060101010101" charset="-122"/>
                <a:ea typeface="楷体" panose="02010609060101010101" charset="-122"/>
                <a:sym typeface="+mn-ea"/>
              </a:rPr>
              <a:t>月份交货</a:t>
            </a:r>
            <a:endParaRPr lang="zh-CN" altLang="en-US" sz="2000">
              <a:latin typeface="楷体" panose="02010609060101010101" charset="-122"/>
              <a:ea typeface="楷体" panose="02010609060101010101" charset="-122"/>
              <a:sym typeface="+mn-ea"/>
            </a:endParaRPr>
          </a:p>
          <a:p>
            <a:r>
              <a:rPr lang="zh-CN" altLang="en-US" sz="2000">
                <a:latin typeface="楷体" panose="02010609060101010101" charset="-122"/>
                <a:ea typeface="楷体" panose="02010609060101010101" charset="-122"/>
                <a:sym typeface="+mn-ea"/>
              </a:rPr>
              <a:t>例题</a:t>
            </a:r>
            <a:r>
              <a:rPr lang="en-US" altLang="zh-CN" sz="2000">
                <a:latin typeface="楷体" panose="02010609060101010101" charset="-122"/>
                <a:ea typeface="楷体" panose="02010609060101010101" charset="-122"/>
                <a:sym typeface="+mn-ea"/>
              </a:rPr>
              <a:t>5</a:t>
            </a:r>
            <a:r>
              <a:rPr lang="zh-CN" altLang="en-US" sz="2000">
                <a:latin typeface="楷体" panose="02010609060101010101" charset="-122"/>
                <a:ea typeface="楷体" panose="02010609060101010101" charset="-122"/>
                <a:sym typeface="+mn-ea"/>
              </a:rPr>
              <a:t>：企业于</a:t>
            </a:r>
            <a:r>
              <a:rPr lang="en-US" altLang="zh-CN" sz="2000">
                <a:latin typeface="楷体" panose="02010609060101010101" charset="-122"/>
                <a:ea typeface="楷体" panose="02010609060101010101" charset="-122"/>
                <a:sym typeface="+mn-ea"/>
              </a:rPr>
              <a:t>12</a:t>
            </a:r>
            <a:r>
              <a:rPr lang="zh-CN" altLang="en-US" sz="2000">
                <a:latin typeface="楷体" panose="02010609060101010101" charset="-122"/>
                <a:ea typeface="楷体" panose="02010609060101010101" charset="-122"/>
                <a:sym typeface="+mn-ea"/>
              </a:rPr>
              <a:t>月</a:t>
            </a:r>
            <a:r>
              <a:rPr lang="en-US" altLang="zh-CN" sz="2000">
                <a:latin typeface="楷体" panose="02010609060101010101" charset="-122"/>
                <a:ea typeface="楷体" panose="02010609060101010101" charset="-122"/>
                <a:sym typeface="+mn-ea"/>
              </a:rPr>
              <a:t>30</a:t>
            </a:r>
            <a:r>
              <a:rPr lang="zh-CN" altLang="en-US" sz="2000">
                <a:latin typeface="楷体" panose="02010609060101010101" charset="-122"/>
                <a:ea typeface="楷体" panose="02010609060101010101" charset="-122"/>
                <a:sym typeface="+mn-ea"/>
              </a:rPr>
              <a:t>日购入办公用品一批，款项在明年</a:t>
            </a:r>
            <a:r>
              <a:rPr lang="en-US" altLang="zh-CN" sz="2000">
                <a:latin typeface="楷体" panose="02010609060101010101" charset="-122"/>
                <a:ea typeface="楷体" panose="02010609060101010101" charset="-122"/>
                <a:sym typeface="+mn-ea"/>
              </a:rPr>
              <a:t>3</a:t>
            </a:r>
            <a:r>
              <a:rPr lang="zh-CN" altLang="en-US" sz="2000">
                <a:latin typeface="楷体" panose="02010609060101010101" charset="-122"/>
                <a:ea typeface="楷体" panose="02010609060101010101" charset="-122"/>
                <a:sym typeface="+mn-ea"/>
              </a:rPr>
              <a:t>月份支付，价值</a:t>
            </a:r>
            <a:r>
              <a:rPr lang="en-US" altLang="zh-CN" sz="2000">
                <a:latin typeface="楷体" panose="02010609060101010101" charset="-122"/>
                <a:ea typeface="楷体" panose="02010609060101010101" charset="-122"/>
                <a:sym typeface="+mn-ea"/>
              </a:rPr>
              <a:t>5,200</a:t>
            </a:r>
            <a:r>
              <a:rPr lang="zh-CN" altLang="en-US" sz="2000">
                <a:latin typeface="楷体" panose="02010609060101010101" charset="-122"/>
                <a:ea typeface="楷体" panose="02010609060101010101" charset="-122"/>
                <a:sym typeface="+mn-ea"/>
              </a:rPr>
              <a:t>元</a:t>
            </a:r>
            <a:endParaRPr lang="zh-CN" altLang="en-US" sz="2000">
              <a:latin typeface="楷体" panose="02010609060101010101" charset="-122"/>
              <a:ea typeface="楷体" panose="02010609060101010101" charset="-122"/>
              <a:sym typeface="+mn-ea"/>
            </a:endParaRPr>
          </a:p>
          <a:p>
            <a:r>
              <a:rPr lang="zh-CN" altLang="en-US" sz="2000">
                <a:latin typeface="楷体" panose="02010609060101010101" charset="-122"/>
                <a:ea typeface="楷体" panose="02010609060101010101" charset="-122"/>
                <a:sym typeface="+mn-ea"/>
              </a:rPr>
              <a:t>例题</a:t>
            </a:r>
            <a:r>
              <a:rPr lang="en-US" altLang="zh-CN" sz="2000">
                <a:latin typeface="楷体" panose="02010609060101010101" charset="-122"/>
                <a:ea typeface="楷体" panose="02010609060101010101" charset="-122"/>
                <a:sym typeface="+mn-ea"/>
              </a:rPr>
              <a:t>6</a:t>
            </a:r>
            <a:r>
              <a:rPr lang="zh-CN" altLang="en-US" sz="2000">
                <a:latin typeface="楷体" panose="02010609060101010101" charset="-122"/>
                <a:ea typeface="楷体" panose="02010609060101010101" charset="-122"/>
                <a:sym typeface="+mn-ea"/>
              </a:rPr>
              <a:t>：企业于</a:t>
            </a:r>
            <a:r>
              <a:rPr lang="en-US" altLang="zh-CN" sz="2000">
                <a:latin typeface="楷体" panose="02010609060101010101" charset="-122"/>
                <a:ea typeface="楷体" panose="02010609060101010101" charset="-122"/>
                <a:sym typeface="+mn-ea"/>
              </a:rPr>
              <a:t>12</a:t>
            </a:r>
            <a:r>
              <a:rPr lang="zh-CN" altLang="en-US" sz="2000">
                <a:latin typeface="楷体" panose="02010609060101010101" charset="-122"/>
                <a:ea typeface="楷体" panose="02010609060101010101" charset="-122"/>
                <a:sym typeface="+mn-ea"/>
              </a:rPr>
              <a:t>月</a:t>
            </a:r>
            <a:r>
              <a:rPr lang="en-US" altLang="zh-CN" sz="2000">
                <a:latin typeface="楷体" panose="02010609060101010101" charset="-122"/>
                <a:ea typeface="楷体" panose="02010609060101010101" charset="-122"/>
                <a:sym typeface="+mn-ea"/>
              </a:rPr>
              <a:t>30</a:t>
            </a:r>
            <a:r>
              <a:rPr lang="zh-CN" altLang="en-US" sz="2000">
                <a:latin typeface="楷体" panose="02010609060101010101" charset="-122"/>
                <a:ea typeface="楷体" panose="02010609060101010101" charset="-122"/>
                <a:sym typeface="+mn-ea"/>
              </a:rPr>
              <a:t>日用银行存款支付本季度水电费</a:t>
            </a:r>
            <a:r>
              <a:rPr lang="en-US" altLang="zh-CN" sz="2000">
                <a:latin typeface="楷体" panose="02010609060101010101" charset="-122"/>
                <a:ea typeface="楷体" panose="02010609060101010101" charset="-122"/>
                <a:sym typeface="+mn-ea"/>
              </a:rPr>
              <a:t>360</a:t>
            </a:r>
            <a:r>
              <a:rPr lang="zh-CN" altLang="en-US" sz="2000">
                <a:latin typeface="楷体" panose="02010609060101010101" charset="-122"/>
                <a:ea typeface="楷体" panose="02010609060101010101" charset="-122"/>
                <a:sym typeface="+mn-ea"/>
              </a:rPr>
              <a:t>元。</a:t>
            </a:r>
            <a:endParaRPr lang="zh-CN" altLang="en-US" sz="2000" b="0">
              <a:latin typeface="楷体" panose="02010609060101010101" charset="-122"/>
              <a:ea typeface="楷体" panose="02010609060101010101" charset="-122"/>
            </a:endParaRPr>
          </a:p>
          <a:p>
            <a:endParaRPr lang="zh-CN" altLang="en-US" sz="2000" b="0">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latin typeface="宋体" panose="02010600030101010101" pitchFamily="2" charset="-122"/>
                <a:sym typeface="+mn-ea"/>
              </a:rPr>
              <a:t>1.</a:t>
            </a:r>
            <a:r>
              <a:rPr lang="zh-CN" altLang="en-US" dirty="0" smtClean="0">
                <a:solidFill>
                  <a:srgbClr val="FF0000"/>
                </a:solidFill>
                <a:latin typeface="宋体" panose="02010600030101010101" pitchFamily="2" charset="-122"/>
                <a:sym typeface="+mn-ea"/>
              </a:rPr>
              <a:t>收</a:t>
            </a:r>
            <a:r>
              <a:rPr lang="zh-CN" altLang="en-US" dirty="0">
                <a:solidFill>
                  <a:srgbClr val="FF0000"/>
                </a:solidFill>
                <a:latin typeface="宋体" panose="02010600030101010101" pitchFamily="2" charset="-122"/>
                <a:sym typeface="+mn-ea"/>
              </a:rPr>
              <a:t>付实现制</a:t>
            </a:r>
            <a:endParaRPr lang="zh-CN" altLang="en-US"/>
          </a:p>
        </p:txBody>
      </p:sp>
      <p:sp>
        <p:nvSpPr>
          <p:cNvPr id="33796" name="文本占位符 33795"/>
          <p:cNvSpPr>
            <a:spLocks noGrp="1"/>
          </p:cNvSpPr>
          <p:nvPr/>
        </p:nvSpPr>
        <p:spPr>
          <a:xfrm>
            <a:off x="628650" y="1219835"/>
            <a:ext cx="7383780" cy="3387090"/>
          </a:xfrm>
          <a:prstGeom prst="rect">
            <a:avLst/>
          </a:prstGeom>
          <a:noFill/>
          <a:ln w="9525">
            <a:noFill/>
            <a:miter/>
          </a:ln>
        </p:spPr>
        <p:txBody>
          <a:bodyPr vert="horz" wrap="square" anchor="t"/>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a:lstStyle>
          <a:p>
            <a:pPr marL="0" indent="0">
              <a:lnSpc>
                <a:spcPct val="115000"/>
              </a:lnSpc>
              <a:spcBef>
                <a:spcPct val="25000"/>
              </a:spcBef>
              <a:buClr>
                <a:srgbClr val="800080"/>
              </a:buClr>
              <a:buFont typeface="Wingdings" panose="05000000000000000000" pitchFamily="2" charset="2"/>
              <a:buChar char="Ø"/>
            </a:pPr>
            <a:r>
              <a:rPr lang="en-US" altLang="zh-CN" sz="1800" b="1">
                <a:solidFill>
                  <a:schemeClr val="tx2"/>
                </a:solidFill>
                <a:latin typeface="宋体" panose="02010600030101010101" pitchFamily="2" charset="-122"/>
              </a:rPr>
              <a:t> </a:t>
            </a:r>
            <a:r>
              <a:rPr lang="zh-CN" altLang="en-US" sz="1800">
                <a:solidFill>
                  <a:schemeClr val="tx2"/>
                </a:solidFill>
                <a:latin typeface="楷体" panose="02010609060101010101" charset="-122"/>
                <a:ea typeface="楷体" panose="02010609060101010101" charset="-122"/>
                <a:cs typeface="楷体" panose="02010609060101010101" charset="-122"/>
              </a:rPr>
              <a:t>不考虑预收款项和预付款项，以及应计收入和应计费用。只要款项已收到或已支付，就作为当期收入或费用加以确认。</a:t>
            </a:r>
            <a:endParaRPr lang="zh-CN" altLang="en-US" sz="1800">
              <a:solidFill>
                <a:schemeClr val="tx2"/>
              </a:solidFill>
              <a:latin typeface="楷体" panose="02010609060101010101" charset="-122"/>
              <a:ea typeface="楷体" panose="02010609060101010101" charset="-122"/>
              <a:cs typeface="楷体" panose="02010609060101010101" charset="-122"/>
            </a:endParaRPr>
          </a:p>
          <a:p>
            <a:pPr marL="0" indent="0">
              <a:lnSpc>
                <a:spcPct val="115000"/>
              </a:lnSpc>
              <a:spcBef>
                <a:spcPct val="25000"/>
              </a:spcBef>
              <a:buClr>
                <a:srgbClr val="800080"/>
              </a:buClr>
              <a:buFont typeface="Wingdings" panose="05000000000000000000" pitchFamily="2" charset="2"/>
              <a:buChar char="Ø"/>
            </a:pPr>
            <a:r>
              <a:rPr lang="zh-CN" altLang="en-US" sz="1800">
                <a:solidFill>
                  <a:schemeClr val="tx2"/>
                </a:solidFill>
                <a:latin typeface="楷体" panose="02010609060101010101" charset="-122"/>
                <a:ea typeface="楷体" panose="02010609060101010101" charset="-122"/>
                <a:cs typeface="楷体" panose="02010609060101010101" charset="-122"/>
              </a:rPr>
              <a:t> 会计期末时，根据账户记录确定本期收入与费用，不存在期末账项调整问题。</a:t>
            </a:r>
            <a:endParaRPr lang="zh-CN" altLang="en-US" sz="1800">
              <a:solidFill>
                <a:schemeClr val="tx2"/>
              </a:solidFill>
              <a:latin typeface="楷体" panose="02010609060101010101" charset="-122"/>
              <a:ea typeface="楷体" panose="02010609060101010101" charset="-122"/>
              <a:cs typeface="楷体" panose="02010609060101010101" charset="-122"/>
            </a:endParaRPr>
          </a:p>
          <a:p>
            <a:pPr marL="0" indent="0">
              <a:lnSpc>
                <a:spcPct val="115000"/>
              </a:lnSpc>
              <a:spcBef>
                <a:spcPct val="25000"/>
              </a:spcBef>
              <a:buClr>
                <a:srgbClr val="800080"/>
              </a:buClr>
              <a:buFont typeface="Wingdings" panose="05000000000000000000" pitchFamily="2" charset="2"/>
              <a:buChar char="Ø"/>
            </a:pPr>
            <a:r>
              <a:rPr lang="zh-CN" altLang="en-US" sz="1800">
                <a:solidFill>
                  <a:schemeClr val="tx2"/>
                </a:solidFill>
                <a:latin typeface="楷体" panose="02010609060101010101" charset="-122"/>
                <a:ea typeface="楷体" panose="02010609060101010101" charset="-122"/>
                <a:cs typeface="楷体" panose="02010609060101010101" charset="-122"/>
              </a:rPr>
              <a:t> 核算手续简单，强调财务状况的切实性，但缺乏不同会计期间的可比性。</a:t>
            </a:r>
            <a:endParaRPr lang="zh-CN" altLang="en-US" sz="1800">
              <a:solidFill>
                <a:schemeClr val="tx2"/>
              </a:solidFill>
              <a:latin typeface="楷体" panose="02010609060101010101" charset="-122"/>
              <a:ea typeface="楷体" panose="02010609060101010101" charset="-122"/>
              <a:cs typeface="楷体" panose="02010609060101010101" charset="-122"/>
            </a:endParaRPr>
          </a:p>
          <a:p>
            <a:pPr marL="0" indent="0">
              <a:lnSpc>
                <a:spcPct val="115000"/>
              </a:lnSpc>
              <a:spcBef>
                <a:spcPct val="25000"/>
              </a:spcBef>
              <a:buClr>
                <a:srgbClr val="800080"/>
              </a:buClr>
              <a:buFont typeface="Wingdings" panose="05000000000000000000" pitchFamily="2" charset="2"/>
              <a:buChar char="Ø"/>
            </a:pPr>
            <a:r>
              <a:rPr lang="zh-CN" altLang="en-US" sz="1800">
                <a:solidFill>
                  <a:schemeClr val="tx2"/>
                </a:solidFill>
                <a:latin typeface="楷体" panose="02010609060101010101" charset="-122"/>
                <a:ea typeface="楷体" panose="02010609060101010101" charset="-122"/>
                <a:cs typeface="楷体" panose="02010609060101010101" charset="-122"/>
              </a:rPr>
              <a:t> 适用范围：行政、事业单位等。</a:t>
            </a:r>
            <a:endParaRPr lang="zh-CN" altLang="en-US" sz="1800">
              <a:solidFill>
                <a:schemeClr val="tx2"/>
              </a:solidFill>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tretch>
            <a:fillRect/>
          </a:stretch>
        </p:blipFill>
        <p:spPr>
          <a:xfrm>
            <a:off x="5166433" y="3166025"/>
            <a:ext cx="2269611" cy="1801876"/>
          </a:xfrm>
          <a:prstGeom prst="rect">
            <a:avLst/>
          </a:prstGeom>
        </p:spPr>
      </p:pic>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0000"/>
                </a:solidFill>
                <a:latin typeface="宋体" panose="02010600030101010101" pitchFamily="2" charset="-122"/>
                <a:sym typeface="+mn-ea"/>
              </a:rPr>
              <a:t>2.</a:t>
            </a:r>
            <a:r>
              <a:rPr lang="zh-CN" altLang="en-US" dirty="0">
                <a:solidFill>
                  <a:srgbClr val="FF0000"/>
                </a:solidFill>
                <a:latin typeface="宋体" panose="02010600030101010101" pitchFamily="2" charset="-122"/>
                <a:sym typeface="+mn-ea"/>
              </a:rPr>
              <a:t>权责发生制</a:t>
            </a:r>
            <a:endParaRPr lang="zh-CN" altLang="en-US"/>
          </a:p>
        </p:txBody>
      </p:sp>
      <p:sp>
        <p:nvSpPr>
          <p:cNvPr id="7" name="内容占位符 6"/>
          <p:cNvSpPr>
            <a:spLocks noGrp="1"/>
          </p:cNvSpPr>
          <p:nvPr>
            <p:ph sz="quarter" idx="1"/>
          </p:nvPr>
        </p:nvSpPr>
        <p:spPr>
          <a:xfrm>
            <a:off x="329565" y="1182529"/>
            <a:ext cx="7886700" cy="3263504"/>
          </a:xfrm>
        </p:spPr>
        <p:txBody>
          <a:bodyPr/>
          <a:lstStyle/>
          <a:p>
            <a:pPr lvl="0">
              <a:lnSpc>
                <a:spcPct val="120000"/>
              </a:lnSpc>
            </a:pPr>
            <a:r>
              <a:rPr lang="zh-CN" altLang="en-US" sz="1600" b="1">
                <a:solidFill>
                  <a:schemeClr val="tx2"/>
                </a:solidFill>
                <a:latin typeface="宋体" panose="02010600030101010101" pitchFamily="2" charset="-122"/>
                <a:ea typeface="宋体" panose="02010600030101010101" pitchFamily="2" charset="-122"/>
                <a:sym typeface="+mn-ea"/>
              </a:rPr>
              <a:t>权责发生制也称应收应付制或应计制，指企业按收入的权利和支出的义务是否归属于本期来确认收入、费用的标准。</a:t>
            </a:r>
            <a:endParaRPr lang="zh-CN" altLang="en-US" sz="1600" b="1">
              <a:solidFill>
                <a:schemeClr val="tx2"/>
              </a:solidFill>
              <a:latin typeface="宋体" panose="02010600030101010101" pitchFamily="2" charset="-122"/>
              <a:ea typeface="宋体" panose="02010600030101010101" pitchFamily="2" charset="-122"/>
            </a:endParaRPr>
          </a:p>
          <a:p>
            <a:pPr lvl="0">
              <a:lnSpc>
                <a:spcPct val="120000"/>
              </a:lnSpc>
            </a:pPr>
            <a:endParaRPr lang="zh-CN" altLang="en-US" sz="1600" b="1">
              <a:solidFill>
                <a:schemeClr val="tx2"/>
              </a:solidFill>
              <a:latin typeface="宋体" panose="02010600030101010101" pitchFamily="2" charset="-122"/>
              <a:ea typeface="宋体" panose="02010600030101010101" pitchFamily="2" charset="-122"/>
            </a:endParaRPr>
          </a:p>
          <a:p>
            <a:pPr marL="0" indent="0">
              <a:lnSpc>
                <a:spcPct val="120000"/>
              </a:lnSpc>
              <a:spcBef>
                <a:spcPct val="25000"/>
              </a:spcBef>
              <a:buClr>
                <a:srgbClr val="800080"/>
              </a:buClr>
              <a:buFont typeface="Wingdings" panose="05000000000000000000" pitchFamily="2" charset="2"/>
              <a:buChar char="Ø"/>
            </a:pPr>
            <a:r>
              <a:rPr lang="en-US" altLang="zh-CN" sz="1600" b="1">
                <a:solidFill>
                  <a:schemeClr val="tx2"/>
                </a:solidFill>
                <a:latin typeface="宋体" panose="02010600030101010101" pitchFamily="2" charset="-122"/>
                <a:sym typeface="+mn-ea"/>
              </a:rPr>
              <a:t> </a:t>
            </a:r>
            <a:r>
              <a:rPr lang="zh-CN" altLang="en-US" b="1">
                <a:solidFill>
                  <a:srgbClr val="FF0000"/>
                </a:solidFill>
                <a:latin typeface="宋体" panose="02010600030101010101" pitchFamily="2" charset="-122"/>
                <a:sym typeface="+mn-ea"/>
              </a:rPr>
              <a:t>凡是属于本期实现的收入和发生的费用，不论款项是否实际收到或实际付出，都应作为本期的收入和费用入账</a:t>
            </a:r>
            <a:r>
              <a:rPr lang="zh-CN" altLang="en-US" b="1">
                <a:solidFill>
                  <a:schemeClr val="tx2"/>
                </a:solidFill>
                <a:latin typeface="宋体" panose="02010600030101010101" pitchFamily="2" charset="-122"/>
                <a:sym typeface="+mn-ea"/>
              </a:rPr>
              <a:t>。</a:t>
            </a:r>
            <a:endParaRPr lang="zh-CN" altLang="en-US" b="1">
              <a:solidFill>
                <a:schemeClr val="tx2"/>
              </a:solidFill>
              <a:latin typeface="宋体" panose="02010600030101010101" pitchFamily="2" charset="-122"/>
            </a:endParaRPr>
          </a:p>
          <a:p>
            <a:pPr marL="0" indent="0">
              <a:lnSpc>
                <a:spcPct val="120000"/>
              </a:lnSpc>
              <a:spcBef>
                <a:spcPct val="25000"/>
              </a:spcBef>
              <a:buClr>
                <a:srgbClr val="800080"/>
              </a:buClr>
              <a:buFont typeface="Wingdings" panose="05000000000000000000" pitchFamily="2" charset="2"/>
              <a:buChar char="Ø"/>
            </a:pPr>
            <a:r>
              <a:rPr lang="zh-CN" altLang="en-US" b="1">
                <a:solidFill>
                  <a:schemeClr val="tx2"/>
                </a:solidFill>
                <a:latin typeface="宋体" panose="02010600030101010101" pitchFamily="2" charset="-122"/>
                <a:sym typeface="+mn-ea"/>
              </a:rPr>
              <a:t> </a:t>
            </a:r>
            <a:r>
              <a:rPr lang="zh-CN" altLang="en-US" b="1">
                <a:ln w="22225">
                  <a:solidFill>
                    <a:schemeClr val="accent2"/>
                  </a:solidFill>
                  <a:prstDash val="solid"/>
                </a:ln>
                <a:solidFill>
                  <a:schemeClr val="accent2">
                    <a:lumMod val="40000"/>
                    <a:lumOff val="60000"/>
                  </a:schemeClr>
                </a:solidFill>
                <a:effectLst/>
                <a:latin typeface="宋体" panose="02010600030101010101" pitchFamily="2" charset="-122"/>
                <a:sym typeface="+mn-ea"/>
              </a:rPr>
              <a:t>凡是不属于本期的收入和费用，即使款项在本期收到或付出，也不作为本期的收入和费用处理</a:t>
            </a:r>
            <a:endParaRPr lang="zh-CN" altLang="en-US" b="1">
              <a:ln w="22225">
                <a:solidFill>
                  <a:schemeClr val="accent2"/>
                </a:solidFill>
                <a:prstDash val="solid"/>
              </a:ln>
              <a:solidFill>
                <a:schemeClr val="accent2">
                  <a:lumMod val="40000"/>
                  <a:lumOff val="60000"/>
                </a:schemeClr>
              </a:solidFill>
              <a:effectLst/>
              <a:latin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6897966" y="3199237"/>
            <a:ext cx="1847126" cy="1671368"/>
          </a:xfrm>
          <a:prstGeom prst="rect">
            <a:avLst/>
          </a:prstGeom>
        </p:spPr>
      </p:pic>
      <p:pic>
        <p:nvPicPr>
          <p:cNvPr id="4" name="图片 3"/>
          <p:cNvPicPr>
            <a:picLocks noChangeAspect="1"/>
          </p:cNvPicPr>
          <p:nvPr/>
        </p:nvPicPr>
        <p:blipFill>
          <a:blip r:embed="rId2"/>
          <a:stretch>
            <a:fillRect/>
          </a:stretch>
        </p:blipFill>
        <p:spPr>
          <a:xfrm>
            <a:off x="6499225" y="3386455"/>
            <a:ext cx="2644140" cy="1841500"/>
          </a:xfrm>
          <a:prstGeom prst="rect">
            <a:avLst/>
          </a:prstGeom>
        </p:spPr>
      </p:pic>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zh-CN" altLang="en-US" dirty="0" smtClean="0">
                <a:latin typeface="+mj-lt"/>
                <a:ea typeface="+mj-ea"/>
              </a:rPr>
              <a:t>本章内容</a:t>
            </a:r>
            <a:endParaRPr lang="zh-CN" altLang="en-US" dirty="0" smtClean="0">
              <a:latin typeface="+mj-lt"/>
              <a:ea typeface="+mj-ea"/>
            </a:endParaRPr>
          </a:p>
        </p:txBody>
      </p:sp>
      <p:sp>
        <p:nvSpPr>
          <p:cNvPr id="7" name="内容占位符 6"/>
          <p:cNvSpPr>
            <a:spLocks noGrp="1"/>
          </p:cNvSpPr>
          <p:nvPr>
            <p:ph sz="quarter" idx="1"/>
            <p:custDataLst>
              <p:tags r:id="rId2"/>
            </p:custDataLst>
          </p:nvPr>
        </p:nvSpPr>
        <p:spPr>
          <a:xfrm>
            <a:off x="628650" y="1031389"/>
            <a:ext cx="7886700" cy="3394891"/>
          </a:xfrm>
        </p:spPr>
        <p:txBody>
          <a:bodyPr>
            <a:normAutofit/>
          </a:bodyPr>
          <a:lstStyle/>
          <a:p>
            <a:pPr marL="274320" indent="-274320" latinLnBrk="0">
              <a:lnSpc>
                <a:spcPct val="200000"/>
              </a:lnSpc>
              <a:buClr>
                <a:schemeClr val="accent1"/>
              </a:buClr>
              <a:buSzTx/>
              <a:buFont typeface="Wingdings" panose="05000000000000000000"/>
              <a:buChar char=""/>
            </a:pPr>
            <a:r>
              <a:rPr lang="zh-CN" altLang="en-US" dirty="0" smtClean="0">
                <a:latin typeface="+mn-lt"/>
                <a:ea typeface="+mn-ea"/>
              </a:rPr>
              <a:t>一、会计计量与会计核算制度</a:t>
            </a:r>
            <a:endParaRPr lang="zh-CN" altLang="en-US" dirty="0" smtClean="0">
              <a:latin typeface="+mn-lt"/>
              <a:ea typeface="+mn-ea"/>
            </a:endParaRPr>
          </a:p>
          <a:p>
            <a:pPr marL="274320" indent="-274320" latinLnBrk="0">
              <a:lnSpc>
                <a:spcPct val="200000"/>
              </a:lnSpc>
              <a:buClr>
                <a:schemeClr val="accent1"/>
              </a:buClr>
              <a:buSzTx/>
              <a:buFont typeface="Wingdings" panose="05000000000000000000"/>
              <a:buChar char=""/>
            </a:pPr>
            <a:r>
              <a:rPr lang="zh-CN" altLang="en-US" dirty="0" smtClean="0">
                <a:latin typeface="+mn-lt"/>
                <a:ea typeface="+mn-ea"/>
              </a:rPr>
              <a:t>二、</a:t>
            </a:r>
            <a:r>
              <a:rPr lang="zh-CN" altLang="en-US" dirty="0" smtClean="0">
                <a:solidFill>
                  <a:srgbClr val="FF0000"/>
                </a:solidFill>
                <a:latin typeface="+mn-lt"/>
                <a:ea typeface="+mn-ea"/>
              </a:rPr>
              <a:t>会计要素</a:t>
            </a:r>
            <a:endParaRPr lang="zh-CN" altLang="en-US" dirty="0" smtClean="0">
              <a:solidFill>
                <a:srgbClr val="FF0000"/>
              </a:solidFill>
              <a:latin typeface="+mn-lt"/>
              <a:ea typeface="+mn-ea"/>
            </a:endParaRPr>
          </a:p>
          <a:p>
            <a:pPr marL="274320" indent="-274320" latinLnBrk="0">
              <a:lnSpc>
                <a:spcPct val="200000"/>
              </a:lnSpc>
              <a:buClr>
                <a:schemeClr val="accent1"/>
              </a:buClr>
              <a:buSzTx/>
              <a:buFont typeface="Wingdings" panose="05000000000000000000"/>
              <a:buChar char=""/>
            </a:pPr>
            <a:r>
              <a:rPr lang="zh-CN" altLang="en-US" dirty="0" smtClean="0">
                <a:latin typeface="+mn-lt"/>
                <a:ea typeface="+mn-ea"/>
              </a:rPr>
              <a:t>三、</a:t>
            </a:r>
            <a:r>
              <a:rPr lang="zh-CN" altLang="en-US" dirty="0" smtClean="0">
                <a:solidFill>
                  <a:srgbClr val="FF0000"/>
                </a:solidFill>
                <a:latin typeface="+mn-lt"/>
                <a:ea typeface="+mn-ea"/>
              </a:rPr>
              <a:t>会计等式</a:t>
            </a:r>
            <a:endParaRPr lang="zh-CN" altLang="en-US" dirty="0" smtClean="0">
              <a:solidFill>
                <a:srgbClr val="FF0000"/>
              </a:solidFill>
              <a:latin typeface="+mn-lt"/>
              <a:ea typeface="+mn-ea"/>
            </a:endParaRPr>
          </a:p>
          <a:p>
            <a:pPr marL="274320" indent="-274320" latinLnBrk="0">
              <a:lnSpc>
                <a:spcPct val="200000"/>
              </a:lnSpc>
              <a:buClr>
                <a:schemeClr val="accent1"/>
              </a:buClr>
              <a:buSzTx/>
              <a:buFont typeface="Wingdings" panose="05000000000000000000"/>
              <a:buChar char=""/>
            </a:pPr>
            <a:r>
              <a:rPr lang="zh-CN" altLang="en-US" dirty="0" smtClean="0">
                <a:latin typeface="+mn-lt"/>
                <a:ea typeface="+mn-ea"/>
              </a:rPr>
              <a:t>四、</a:t>
            </a:r>
            <a:r>
              <a:rPr lang="zh-CN" altLang="en-US" dirty="0" smtClean="0">
                <a:solidFill>
                  <a:srgbClr val="FF0000"/>
                </a:solidFill>
                <a:latin typeface="+mn-lt"/>
                <a:ea typeface="+mn-ea"/>
              </a:rPr>
              <a:t>会计科目</a:t>
            </a:r>
            <a:r>
              <a:rPr lang="zh-CN" altLang="en-US" dirty="0" smtClean="0">
                <a:latin typeface="+mn-lt"/>
                <a:ea typeface="+mn-ea"/>
              </a:rPr>
              <a:t>与会计账户</a:t>
            </a:r>
            <a:endParaRPr lang="zh-CN" altLang="en-US" dirty="0" smtClean="0">
              <a:latin typeface="+mn-lt"/>
              <a:ea typeface="+mn-ea"/>
            </a:endParaRPr>
          </a:p>
          <a:p>
            <a:pPr marL="274320" indent="-274320" latinLnBrk="0">
              <a:lnSpc>
                <a:spcPct val="200000"/>
              </a:lnSpc>
              <a:buClr>
                <a:schemeClr val="accent1"/>
              </a:buClr>
              <a:buSzTx/>
              <a:buFont typeface="Wingdings" panose="05000000000000000000"/>
              <a:buChar char=""/>
            </a:pPr>
            <a:r>
              <a:rPr lang="zh-CN" altLang="en-US" dirty="0" smtClean="0">
                <a:latin typeface="+mn-lt"/>
                <a:ea typeface="+mn-ea"/>
              </a:rPr>
              <a:t>五、</a:t>
            </a:r>
            <a:r>
              <a:rPr lang="zh-CN" altLang="en-US" dirty="0" smtClean="0">
                <a:solidFill>
                  <a:srgbClr val="FF0000"/>
                </a:solidFill>
                <a:latin typeface="+mn-lt"/>
                <a:ea typeface="+mn-ea"/>
              </a:rPr>
              <a:t>复式记账</a:t>
            </a:r>
            <a:endParaRPr lang="zh-CN" altLang="en-US" b="1" dirty="0" smtClean="0">
              <a:latin typeface="+mn-lt"/>
              <a:ea typeface="+mn-ea"/>
            </a:endParaRPr>
          </a:p>
        </p:txBody>
      </p:sp>
      <p:sp>
        <p:nvSpPr>
          <p:cNvPr id="8" name="五角星 7"/>
          <p:cNvSpPr/>
          <p:nvPr/>
        </p:nvSpPr>
        <p:spPr>
          <a:xfrm>
            <a:off x="2626360" y="1863090"/>
            <a:ext cx="203200" cy="19240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角星 8"/>
          <p:cNvSpPr/>
          <p:nvPr/>
        </p:nvSpPr>
        <p:spPr>
          <a:xfrm>
            <a:off x="2626360" y="2350770"/>
            <a:ext cx="203200" cy="19240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角星 9"/>
          <p:cNvSpPr/>
          <p:nvPr/>
        </p:nvSpPr>
        <p:spPr>
          <a:xfrm>
            <a:off x="2626360" y="3521710"/>
            <a:ext cx="203200" cy="19240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157470" y="831215"/>
            <a:ext cx="3305810" cy="34810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50000"/>
              </a:lnSpc>
            </a:pPr>
            <a:r>
              <a:rPr lang="en-US" altLang="zh-CN" sz="1400" dirty="0" smtClean="0">
                <a:sym typeface="+mn-ea"/>
              </a:rPr>
              <a:t>1.</a:t>
            </a:r>
            <a:r>
              <a:rPr lang="zh-CN" altLang="en-US" sz="1400" dirty="0" smtClean="0">
                <a:sym typeface="+mn-ea"/>
              </a:rPr>
              <a:t>能够根据案例或习题分析会计计量属性</a:t>
            </a:r>
            <a:endParaRPr lang="zh-CN" altLang="en-US" sz="1400" dirty="0" smtClean="0"/>
          </a:p>
          <a:p>
            <a:pPr fontAlgn="auto">
              <a:lnSpc>
                <a:spcPct val="150000"/>
              </a:lnSpc>
            </a:pPr>
            <a:r>
              <a:rPr lang="en-US" altLang="zh-CN" sz="1400" dirty="0" smtClean="0">
                <a:sym typeface="+mn-ea"/>
              </a:rPr>
              <a:t>2.</a:t>
            </a:r>
            <a:r>
              <a:rPr lang="zh-CN" altLang="en-US" sz="1400" dirty="0" smtClean="0">
                <a:sym typeface="+mn-ea"/>
              </a:rPr>
              <a:t>能够</a:t>
            </a:r>
            <a:r>
              <a:rPr lang="zh-CN" altLang="en-US" sz="1400" dirty="0" smtClean="0">
                <a:sym typeface="+mn-ea"/>
              </a:rPr>
              <a:t>根据案例，</a:t>
            </a:r>
            <a:r>
              <a:rPr lang="zh-CN" altLang="en-US" sz="1400" dirty="0" smtClean="0">
                <a:sym typeface="+mn-ea"/>
              </a:rPr>
              <a:t>使用收付实现制和权责发生制分别</a:t>
            </a:r>
            <a:r>
              <a:rPr lang="zh-CN" altLang="en-US" sz="1400" dirty="0" smtClean="0">
                <a:sym typeface="+mn-ea"/>
              </a:rPr>
              <a:t>进行收入支出的确认</a:t>
            </a:r>
            <a:endParaRPr lang="zh-CN" altLang="en-US" sz="1400" dirty="0" smtClean="0"/>
          </a:p>
          <a:p>
            <a:pPr fontAlgn="auto">
              <a:lnSpc>
                <a:spcPct val="150000"/>
              </a:lnSpc>
            </a:pPr>
            <a:r>
              <a:rPr lang="en-US" altLang="zh-CN" sz="1400" dirty="0" smtClean="0">
                <a:sym typeface="+mn-ea"/>
              </a:rPr>
              <a:t>3.</a:t>
            </a:r>
            <a:r>
              <a:rPr lang="zh-CN" altLang="en-US" sz="1400" dirty="0" smtClean="0">
                <a:sym typeface="+mn-ea"/>
              </a:rPr>
              <a:t>熟记会计要素与会计等式</a:t>
            </a:r>
            <a:endParaRPr lang="zh-CN" altLang="en-US" sz="1400" dirty="0" smtClean="0"/>
          </a:p>
          <a:p>
            <a:pPr fontAlgn="auto">
              <a:lnSpc>
                <a:spcPct val="150000"/>
              </a:lnSpc>
            </a:pPr>
            <a:r>
              <a:rPr lang="en-US" altLang="zh-CN" sz="1400" dirty="0" smtClean="0">
                <a:sym typeface="+mn-ea"/>
              </a:rPr>
              <a:t>4.</a:t>
            </a:r>
            <a:r>
              <a:rPr lang="zh-CN" altLang="en-US" sz="1400" dirty="0" smtClean="0">
                <a:sym typeface="+mn-ea"/>
              </a:rPr>
              <a:t>能够复述出常用会计科目，并确认分别属于哪种会计要素</a:t>
            </a:r>
            <a:endParaRPr lang="zh-CN" altLang="en-US" sz="1400" dirty="0" smtClean="0"/>
          </a:p>
          <a:p>
            <a:pPr fontAlgn="auto">
              <a:lnSpc>
                <a:spcPct val="150000"/>
              </a:lnSpc>
            </a:pPr>
            <a:r>
              <a:rPr lang="en-US" altLang="zh-CN" sz="1400" dirty="0" smtClean="0">
                <a:sym typeface="+mn-ea"/>
              </a:rPr>
              <a:t>5.</a:t>
            </a:r>
            <a:r>
              <a:rPr lang="zh-CN" altLang="en-US" sz="1400" dirty="0" smtClean="0">
                <a:sym typeface="+mn-ea"/>
              </a:rPr>
              <a:t>能够理解复式记账法的记账原理，并分析各类会计账户的结构</a:t>
            </a:r>
            <a:endParaRPr lang="zh-CN" altLang="en-US" sz="1400" dirty="0" smtClean="0"/>
          </a:p>
        </p:txBody>
      </p:sp>
    </p:spTree>
    <p:custDataLst>
      <p:tags r:id="rId3"/>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9755" y="1086485"/>
            <a:ext cx="7146290" cy="857250"/>
          </a:xfrm>
        </p:spPr>
        <p:txBody>
          <a:bodyPr/>
          <a:lstStyle/>
          <a:p>
            <a:r>
              <a:rPr lang="zh-CN" altLang="en-US" sz="1950">
                <a:latin typeface="+mn-ea"/>
                <a:ea typeface="+mn-ea"/>
              </a:rPr>
              <a:t>例题</a:t>
            </a:r>
            <a:r>
              <a:rPr lang="en-US" altLang="zh-CN" sz="1950">
                <a:latin typeface="+mn-ea"/>
                <a:ea typeface="+mn-ea"/>
              </a:rPr>
              <a:t>1</a:t>
            </a:r>
            <a:r>
              <a:rPr lang="zh-CN" altLang="en-US" sz="1950">
                <a:latin typeface="+mn-ea"/>
                <a:ea typeface="+mn-ea"/>
              </a:rPr>
              <a:t>：企业于</a:t>
            </a:r>
            <a:r>
              <a:rPr lang="en-US" altLang="zh-CN" sz="1950">
                <a:latin typeface="+mn-ea"/>
                <a:ea typeface="+mn-ea"/>
              </a:rPr>
              <a:t>7</a:t>
            </a:r>
            <a:r>
              <a:rPr lang="zh-CN" altLang="en-US" sz="1950">
                <a:latin typeface="+mn-ea"/>
                <a:ea typeface="+mn-ea"/>
              </a:rPr>
              <a:t>月</a:t>
            </a:r>
            <a:r>
              <a:rPr lang="en-US" altLang="zh-CN" sz="1950">
                <a:latin typeface="+mn-ea"/>
                <a:ea typeface="+mn-ea"/>
              </a:rPr>
              <a:t>10</a:t>
            </a:r>
            <a:r>
              <a:rPr lang="zh-CN" altLang="en-US" sz="1950">
                <a:latin typeface="+mn-ea"/>
                <a:ea typeface="+mn-ea"/>
              </a:rPr>
              <a:t>日销售商品一批，</a:t>
            </a:r>
            <a:r>
              <a:rPr lang="en-US" altLang="zh-CN" sz="1950">
                <a:latin typeface="+mn-ea"/>
                <a:ea typeface="+mn-ea"/>
              </a:rPr>
              <a:t>7</a:t>
            </a:r>
            <a:r>
              <a:rPr lang="zh-CN" altLang="en-US" sz="1950">
                <a:latin typeface="+mn-ea"/>
                <a:ea typeface="+mn-ea"/>
              </a:rPr>
              <a:t>月</a:t>
            </a:r>
            <a:r>
              <a:rPr lang="en-US" altLang="zh-CN" sz="1950">
                <a:latin typeface="+mn-ea"/>
                <a:ea typeface="+mn-ea"/>
              </a:rPr>
              <a:t>25</a:t>
            </a:r>
            <a:r>
              <a:rPr lang="zh-CN" altLang="en-US" sz="1950">
                <a:latin typeface="+mn-ea"/>
                <a:ea typeface="+mn-ea"/>
              </a:rPr>
              <a:t>日收到货款，存入银行</a:t>
            </a:r>
            <a:endParaRPr lang="zh-CN" altLang="en-US" sz="1950">
              <a:latin typeface="+mn-ea"/>
              <a:ea typeface="+mn-ea"/>
            </a:endParaRPr>
          </a:p>
        </p:txBody>
      </p:sp>
      <p:sp>
        <p:nvSpPr>
          <p:cNvPr id="3" name="标题 1"/>
          <p:cNvSpPr>
            <a:spLocks noGrp="1"/>
          </p:cNvSpPr>
          <p:nvPr/>
        </p:nvSpPr>
        <p:spPr>
          <a:xfrm>
            <a:off x="617220" y="2143125"/>
            <a:ext cx="7146290" cy="857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a:t>
            </a:r>
            <a:r>
              <a:rPr lang="en-US" altLang="zh-CN" sz="1950">
                <a:latin typeface="+mn-ea"/>
                <a:ea typeface="+mn-ea"/>
              </a:rPr>
              <a:t>7</a:t>
            </a:r>
            <a:r>
              <a:rPr lang="zh-CN" altLang="en-US" sz="1950">
                <a:latin typeface="+mn-ea"/>
                <a:ea typeface="+mn-ea"/>
              </a:rPr>
              <a:t>月份，收入</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9755" y="1086485"/>
            <a:ext cx="7146290" cy="857250"/>
          </a:xfrm>
        </p:spPr>
        <p:txBody>
          <a:bodyPr/>
          <a:lstStyle/>
          <a:p>
            <a:r>
              <a:rPr lang="zh-CN" altLang="en-US" sz="1950">
                <a:latin typeface="+mn-ea"/>
                <a:ea typeface="+mn-ea"/>
              </a:rPr>
              <a:t>例题</a:t>
            </a:r>
            <a:r>
              <a:rPr lang="en-US" altLang="zh-CN" sz="1950">
                <a:latin typeface="+mn-ea"/>
                <a:ea typeface="+mn-ea"/>
              </a:rPr>
              <a:t>1</a:t>
            </a:r>
            <a:r>
              <a:rPr lang="zh-CN" altLang="en-US" sz="1950">
                <a:latin typeface="+mn-ea"/>
                <a:ea typeface="+mn-ea"/>
              </a:rPr>
              <a:t>：企业于</a:t>
            </a:r>
            <a:r>
              <a:rPr lang="en-US" altLang="zh-CN" sz="1950">
                <a:latin typeface="+mn-ea"/>
                <a:ea typeface="+mn-ea"/>
              </a:rPr>
              <a:t>7</a:t>
            </a:r>
            <a:r>
              <a:rPr lang="zh-CN" altLang="en-US" sz="1950">
                <a:latin typeface="+mn-ea"/>
                <a:ea typeface="+mn-ea"/>
              </a:rPr>
              <a:t>月</a:t>
            </a:r>
            <a:r>
              <a:rPr lang="en-US" altLang="zh-CN" sz="1950">
                <a:latin typeface="+mn-ea"/>
                <a:ea typeface="+mn-ea"/>
              </a:rPr>
              <a:t>10</a:t>
            </a:r>
            <a:r>
              <a:rPr lang="zh-CN" altLang="en-US" sz="1950">
                <a:latin typeface="+mn-ea"/>
                <a:ea typeface="+mn-ea"/>
              </a:rPr>
              <a:t>日销售商品一批，</a:t>
            </a:r>
            <a:r>
              <a:rPr lang="en-US" altLang="zh-CN" sz="1950">
                <a:latin typeface="+mn-ea"/>
                <a:ea typeface="+mn-ea"/>
              </a:rPr>
              <a:t>7</a:t>
            </a:r>
            <a:r>
              <a:rPr lang="zh-CN" altLang="en-US" sz="1950">
                <a:latin typeface="+mn-ea"/>
                <a:ea typeface="+mn-ea"/>
              </a:rPr>
              <a:t>月</a:t>
            </a:r>
            <a:r>
              <a:rPr lang="en-US" altLang="zh-CN" sz="1950">
                <a:latin typeface="+mn-ea"/>
                <a:ea typeface="+mn-ea"/>
              </a:rPr>
              <a:t>25</a:t>
            </a:r>
            <a:r>
              <a:rPr lang="zh-CN" altLang="en-US" sz="1950">
                <a:latin typeface="+mn-ea"/>
                <a:ea typeface="+mn-ea"/>
              </a:rPr>
              <a:t>日收到货款，存入银行</a:t>
            </a:r>
            <a:endParaRPr lang="zh-CN" altLang="en-US" sz="1950">
              <a:latin typeface="+mn-ea"/>
              <a:ea typeface="+mn-ea"/>
            </a:endParaRPr>
          </a:p>
        </p:txBody>
      </p:sp>
      <p:sp>
        <p:nvSpPr>
          <p:cNvPr id="3" name="标题 1"/>
          <p:cNvSpPr>
            <a:spLocks noGrp="1"/>
          </p:cNvSpPr>
          <p:nvPr/>
        </p:nvSpPr>
        <p:spPr>
          <a:xfrm>
            <a:off x="579755" y="2130425"/>
            <a:ext cx="7146290" cy="1365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a:t>
            </a:r>
            <a:r>
              <a:rPr lang="en-US" altLang="zh-CN" sz="1950">
                <a:latin typeface="+mn-ea"/>
                <a:ea typeface="+mn-ea"/>
              </a:rPr>
              <a:t>7</a:t>
            </a:r>
            <a:r>
              <a:rPr lang="zh-CN" altLang="en-US" sz="1950">
                <a:latin typeface="+mn-ea"/>
                <a:ea typeface="+mn-ea"/>
              </a:rPr>
              <a:t>月份，收入</a:t>
            </a:r>
            <a:endParaRPr lang="zh-CN" altLang="en-US" sz="1950">
              <a:latin typeface="+mn-ea"/>
              <a:ea typeface="+mn-ea"/>
            </a:endParaRPr>
          </a:p>
          <a:p>
            <a:endParaRPr lang="zh-CN" altLang="en-US" sz="1950">
              <a:latin typeface="+mn-ea"/>
              <a:ea typeface="+mn-ea"/>
            </a:endParaRPr>
          </a:p>
          <a:p>
            <a:r>
              <a:rPr lang="zh-CN" altLang="en-US" sz="1950">
                <a:latin typeface="+mn-ea"/>
                <a:ea typeface="+mn-ea"/>
              </a:rPr>
              <a:t>权责发生制：</a:t>
            </a:r>
            <a:r>
              <a:rPr lang="zh-CN" altLang="en-US" sz="1950">
                <a:latin typeface="+mn-ea"/>
                <a:ea typeface="+mn-ea"/>
                <a:sym typeface="+mn-ea"/>
              </a:rPr>
              <a:t>计入</a:t>
            </a:r>
            <a:r>
              <a:rPr lang="en-US" altLang="zh-CN" sz="1950">
                <a:latin typeface="+mn-ea"/>
                <a:ea typeface="+mn-ea"/>
                <a:sym typeface="+mn-ea"/>
              </a:rPr>
              <a:t>7</a:t>
            </a:r>
            <a:r>
              <a:rPr lang="zh-CN" altLang="en-US" sz="1950">
                <a:latin typeface="+mn-ea"/>
                <a:ea typeface="+mn-ea"/>
                <a:sym typeface="+mn-ea"/>
              </a:rPr>
              <a:t>月份，收入</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40080" y="772160"/>
            <a:ext cx="7421880" cy="1031875"/>
          </a:xfrm>
        </p:spPr>
        <p:txBody>
          <a:bodyPr/>
          <a:lstStyle/>
          <a:p>
            <a:r>
              <a:rPr lang="zh-CN" altLang="en-US" sz="2400"/>
              <a:t>例题</a:t>
            </a:r>
            <a:r>
              <a:rPr lang="en-US" altLang="zh-CN" sz="2400"/>
              <a:t>2</a:t>
            </a:r>
            <a:r>
              <a:rPr lang="zh-CN" altLang="en-US" sz="2400"/>
              <a:t>：</a:t>
            </a:r>
            <a:r>
              <a:rPr lang="zh-CN" altLang="en-US" sz="2400">
                <a:sym typeface="+mn-ea"/>
              </a:rPr>
              <a:t>企业于</a:t>
            </a:r>
            <a:r>
              <a:rPr lang="en-US" altLang="zh-CN" sz="2400">
                <a:sym typeface="+mn-ea"/>
              </a:rPr>
              <a:t>7</a:t>
            </a:r>
            <a:r>
              <a:rPr lang="zh-CN" altLang="en-US" sz="2400">
                <a:sym typeface="+mn-ea"/>
              </a:rPr>
              <a:t>月</a:t>
            </a:r>
            <a:r>
              <a:rPr lang="en-US" altLang="zh-CN" sz="2400">
                <a:sym typeface="+mn-ea"/>
              </a:rPr>
              <a:t>10</a:t>
            </a:r>
            <a:r>
              <a:rPr lang="zh-CN" altLang="en-US" sz="2400">
                <a:sym typeface="+mn-ea"/>
              </a:rPr>
              <a:t>日销售商品一批，</a:t>
            </a:r>
            <a:r>
              <a:rPr lang="en-US" altLang="zh-CN" sz="2400">
                <a:sym typeface="+mn-ea"/>
              </a:rPr>
              <a:t>8</a:t>
            </a:r>
            <a:r>
              <a:rPr lang="zh-CN" altLang="en-US" sz="2400">
                <a:sym typeface="+mn-ea"/>
              </a:rPr>
              <a:t>月</a:t>
            </a:r>
            <a:r>
              <a:rPr lang="en-US" altLang="zh-CN" sz="2400">
                <a:sym typeface="+mn-ea"/>
              </a:rPr>
              <a:t>10</a:t>
            </a:r>
            <a:r>
              <a:rPr lang="zh-CN" altLang="en-US" sz="2400">
                <a:sym typeface="+mn-ea"/>
              </a:rPr>
              <a:t>日收到货款，存入银行</a:t>
            </a:r>
            <a:endParaRPr lang="zh-CN" altLang="en-US" sz="2400">
              <a:sym typeface="+mn-ea"/>
            </a:endParaRPr>
          </a:p>
        </p:txBody>
      </p:sp>
      <p:sp>
        <p:nvSpPr>
          <p:cNvPr id="2" name="标题 1"/>
          <p:cNvSpPr>
            <a:spLocks noGrp="1"/>
          </p:cNvSpPr>
          <p:nvPr/>
        </p:nvSpPr>
        <p:spPr>
          <a:xfrm>
            <a:off x="998855" y="2453640"/>
            <a:ext cx="7146290" cy="857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a:t>
            </a:r>
            <a:r>
              <a:rPr lang="en-US" altLang="zh-CN" sz="1950">
                <a:latin typeface="+mn-ea"/>
                <a:ea typeface="+mn-ea"/>
              </a:rPr>
              <a:t>8</a:t>
            </a:r>
            <a:r>
              <a:rPr lang="zh-CN" altLang="en-US" sz="1950">
                <a:latin typeface="+mn-ea"/>
                <a:ea typeface="+mn-ea"/>
              </a:rPr>
              <a:t>月份，收入</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40080" y="772160"/>
            <a:ext cx="7421880" cy="1031875"/>
          </a:xfrm>
        </p:spPr>
        <p:txBody>
          <a:bodyPr/>
          <a:lstStyle/>
          <a:p>
            <a:r>
              <a:rPr lang="zh-CN" altLang="en-US" sz="2400"/>
              <a:t>例题</a:t>
            </a:r>
            <a:r>
              <a:rPr lang="en-US" altLang="zh-CN" sz="2400"/>
              <a:t>2</a:t>
            </a:r>
            <a:r>
              <a:rPr lang="zh-CN" altLang="en-US" sz="2400"/>
              <a:t>：</a:t>
            </a:r>
            <a:r>
              <a:rPr lang="zh-CN" altLang="en-US" sz="2400">
                <a:sym typeface="+mn-ea"/>
              </a:rPr>
              <a:t>企业于</a:t>
            </a:r>
            <a:r>
              <a:rPr lang="en-US" altLang="zh-CN" sz="2400">
                <a:sym typeface="+mn-ea"/>
              </a:rPr>
              <a:t>7</a:t>
            </a:r>
            <a:r>
              <a:rPr lang="zh-CN" altLang="en-US" sz="2400">
                <a:sym typeface="+mn-ea"/>
              </a:rPr>
              <a:t>月</a:t>
            </a:r>
            <a:r>
              <a:rPr lang="en-US" altLang="zh-CN" sz="2400">
                <a:sym typeface="+mn-ea"/>
              </a:rPr>
              <a:t>10</a:t>
            </a:r>
            <a:r>
              <a:rPr lang="zh-CN" altLang="en-US" sz="2400">
                <a:sym typeface="+mn-ea"/>
              </a:rPr>
              <a:t>日销售商品一批，</a:t>
            </a:r>
            <a:r>
              <a:rPr lang="en-US" altLang="zh-CN" sz="2400">
                <a:sym typeface="+mn-ea"/>
              </a:rPr>
              <a:t>8</a:t>
            </a:r>
            <a:r>
              <a:rPr lang="zh-CN" altLang="en-US" sz="2400">
                <a:sym typeface="+mn-ea"/>
              </a:rPr>
              <a:t>月</a:t>
            </a:r>
            <a:r>
              <a:rPr lang="en-US" altLang="zh-CN" sz="2400">
                <a:sym typeface="+mn-ea"/>
              </a:rPr>
              <a:t>10</a:t>
            </a:r>
            <a:r>
              <a:rPr lang="zh-CN" altLang="en-US" sz="2400">
                <a:sym typeface="+mn-ea"/>
              </a:rPr>
              <a:t>日收到货款，存入银行</a:t>
            </a:r>
            <a:endParaRPr lang="zh-CN" altLang="en-US" sz="2400">
              <a:sym typeface="+mn-ea"/>
            </a:endParaRPr>
          </a:p>
        </p:txBody>
      </p:sp>
      <p:sp>
        <p:nvSpPr>
          <p:cNvPr id="4" name="标题 1"/>
          <p:cNvSpPr>
            <a:spLocks noGrp="1"/>
          </p:cNvSpPr>
          <p:nvPr/>
        </p:nvSpPr>
        <p:spPr>
          <a:xfrm>
            <a:off x="915670" y="2328545"/>
            <a:ext cx="7146290" cy="1365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a:t>
            </a:r>
            <a:r>
              <a:rPr lang="en-US" altLang="zh-CN" sz="1950">
                <a:latin typeface="+mn-ea"/>
                <a:ea typeface="+mn-ea"/>
              </a:rPr>
              <a:t>8</a:t>
            </a:r>
            <a:r>
              <a:rPr lang="zh-CN" altLang="en-US" sz="1950">
                <a:latin typeface="+mn-ea"/>
                <a:ea typeface="+mn-ea"/>
              </a:rPr>
              <a:t>月份，收入</a:t>
            </a:r>
            <a:endParaRPr lang="zh-CN" altLang="en-US" sz="1950">
              <a:latin typeface="+mn-ea"/>
              <a:ea typeface="+mn-ea"/>
            </a:endParaRPr>
          </a:p>
          <a:p>
            <a:endParaRPr lang="zh-CN" altLang="en-US" sz="1950">
              <a:latin typeface="+mn-ea"/>
              <a:ea typeface="+mn-ea"/>
            </a:endParaRPr>
          </a:p>
          <a:p>
            <a:r>
              <a:rPr lang="zh-CN" altLang="en-US" sz="1950">
                <a:latin typeface="+mn-ea"/>
                <a:ea typeface="+mn-ea"/>
              </a:rPr>
              <a:t>权责发生制：</a:t>
            </a:r>
            <a:r>
              <a:rPr lang="zh-CN" altLang="en-US" sz="1950">
                <a:latin typeface="+mn-ea"/>
                <a:ea typeface="+mn-ea"/>
                <a:sym typeface="+mn-ea"/>
              </a:rPr>
              <a:t>计入</a:t>
            </a:r>
            <a:r>
              <a:rPr lang="en-US" altLang="zh-CN" sz="1950">
                <a:latin typeface="+mn-ea"/>
                <a:ea typeface="+mn-ea"/>
                <a:sym typeface="+mn-ea"/>
              </a:rPr>
              <a:t>7</a:t>
            </a:r>
            <a:r>
              <a:rPr lang="zh-CN" altLang="en-US" sz="1950">
                <a:latin typeface="+mn-ea"/>
                <a:ea typeface="+mn-ea"/>
                <a:sym typeface="+mn-ea"/>
              </a:rPr>
              <a:t>月份，收入，应收账款</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40080" y="772160"/>
            <a:ext cx="7421880" cy="1031875"/>
          </a:xfrm>
        </p:spPr>
        <p:txBody>
          <a:bodyPr/>
          <a:lstStyle/>
          <a:p>
            <a:r>
              <a:rPr lang="zh-CN" altLang="en-US" sz="2400"/>
              <a:t>例题</a:t>
            </a:r>
            <a:r>
              <a:rPr lang="en-US" altLang="zh-CN" sz="2400"/>
              <a:t>3</a:t>
            </a:r>
            <a:r>
              <a:rPr lang="zh-CN" altLang="en-US" sz="2400"/>
              <a:t>：</a:t>
            </a:r>
            <a:r>
              <a:rPr lang="zh-CN" altLang="en-US" sz="2400">
                <a:sym typeface="+mn-ea"/>
              </a:rPr>
              <a:t>企业于</a:t>
            </a:r>
            <a:r>
              <a:rPr lang="en-US" altLang="zh-CN" sz="2400">
                <a:sym typeface="+mn-ea"/>
              </a:rPr>
              <a:t>7</a:t>
            </a:r>
            <a:r>
              <a:rPr lang="zh-CN" altLang="en-US" sz="2400">
                <a:sym typeface="+mn-ea"/>
              </a:rPr>
              <a:t>月</a:t>
            </a:r>
            <a:r>
              <a:rPr lang="en-US" altLang="zh-CN" sz="2400">
                <a:sym typeface="+mn-ea"/>
              </a:rPr>
              <a:t>10</a:t>
            </a:r>
            <a:r>
              <a:rPr lang="zh-CN" altLang="en-US" sz="2400">
                <a:sym typeface="+mn-ea"/>
              </a:rPr>
              <a:t>日收到某购货单位一笔货款，但按照合同规定于</a:t>
            </a:r>
            <a:r>
              <a:rPr lang="en-US" altLang="zh-CN" sz="2400">
                <a:sym typeface="+mn-ea"/>
              </a:rPr>
              <a:t>9</a:t>
            </a:r>
            <a:r>
              <a:rPr lang="zh-CN" altLang="en-US" sz="2400">
                <a:sym typeface="+mn-ea"/>
              </a:rPr>
              <a:t>月份交付商品</a:t>
            </a:r>
            <a:endParaRPr lang="zh-CN" altLang="en-US" sz="2400">
              <a:sym typeface="+mn-ea"/>
            </a:endParaRPr>
          </a:p>
        </p:txBody>
      </p:sp>
      <p:sp>
        <p:nvSpPr>
          <p:cNvPr id="2" name="标题 1"/>
          <p:cNvSpPr>
            <a:spLocks noGrp="1"/>
          </p:cNvSpPr>
          <p:nvPr/>
        </p:nvSpPr>
        <p:spPr>
          <a:xfrm>
            <a:off x="998855" y="2453640"/>
            <a:ext cx="7146290" cy="857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a:t>
            </a:r>
            <a:r>
              <a:rPr lang="en-US" altLang="zh-CN" sz="1950">
                <a:latin typeface="+mn-ea"/>
                <a:ea typeface="+mn-ea"/>
              </a:rPr>
              <a:t>7</a:t>
            </a:r>
            <a:r>
              <a:rPr lang="zh-CN" altLang="en-US" sz="1950">
                <a:latin typeface="+mn-ea"/>
                <a:ea typeface="+mn-ea"/>
              </a:rPr>
              <a:t>月份，收入</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40080" y="772160"/>
            <a:ext cx="7421880" cy="1031875"/>
          </a:xfrm>
        </p:spPr>
        <p:txBody>
          <a:bodyPr/>
          <a:lstStyle/>
          <a:p>
            <a:r>
              <a:rPr lang="zh-CN" altLang="en-US" sz="2400">
                <a:sym typeface="+mn-ea"/>
              </a:rPr>
              <a:t>例题</a:t>
            </a:r>
            <a:r>
              <a:rPr lang="en-US" altLang="zh-CN" sz="2400">
                <a:sym typeface="+mn-ea"/>
              </a:rPr>
              <a:t>3</a:t>
            </a:r>
            <a:r>
              <a:rPr lang="zh-CN" altLang="en-US" sz="2400">
                <a:sym typeface="+mn-ea"/>
              </a:rPr>
              <a:t>：</a:t>
            </a:r>
            <a:r>
              <a:rPr lang="zh-CN" altLang="en-US" sz="2400">
                <a:sym typeface="+mn-ea"/>
              </a:rPr>
              <a:t>企业于</a:t>
            </a:r>
            <a:r>
              <a:rPr lang="en-US" altLang="zh-CN" sz="2400">
                <a:sym typeface="+mn-ea"/>
              </a:rPr>
              <a:t>7</a:t>
            </a:r>
            <a:r>
              <a:rPr lang="zh-CN" altLang="en-US" sz="2400">
                <a:sym typeface="+mn-ea"/>
              </a:rPr>
              <a:t>月</a:t>
            </a:r>
            <a:r>
              <a:rPr lang="en-US" altLang="zh-CN" sz="2400">
                <a:sym typeface="+mn-ea"/>
              </a:rPr>
              <a:t>10</a:t>
            </a:r>
            <a:r>
              <a:rPr lang="zh-CN" altLang="en-US" sz="2400">
                <a:sym typeface="+mn-ea"/>
              </a:rPr>
              <a:t>日收到某购货单位一笔货款，但按照合同规定于</a:t>
            </a:r>
            <a:r>
              <a:rPr lang="en-US" altLang="zh-CN" sz="2400">
                <a:sym typeface="+mn-ea"/>
              </a:rPr>
              <a:t>9</a:t>
            </a:r>
            <a:r>
              <a:rPr lang="zh-CN" altLang="en-US" sz="2400">
                <a:sym typeface="+mn-ea"/>
              </a:rPr>
              <a:t>月份交付商品</a:t>
            </a:r>
            <a:endParaRPr lang="zh-CN" altLang="en-US" sz="2400">
              <a:sym typeface="+mn-ea"/>
            </a:endParaRPr>
          </a:p>
        </p:txBody>
      </p:sp>
      <p:sp>
        <p:nvSpPr>
          <p:cNvPr id="4" name="标题 1"/>
          <p:cNvSpPr>
            <a:spLocks noGrp="1"/>
          </p:cNvSpPr>
          <p:nvPr/>
        </p:nvSpPr>
        <p:spPr>
          <a:xfrm>
            <a:off x="915670" y="2328545"/>
            <a:ext cx="7146290" cy="1365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a:t>
            </a:r>
            <a:r>
              <a:rPr lang="en-US" altLang="zh-CN" sz="1950">
                <a:latin typeface="+mn-ea"/>
                <a:ea typeface="+mn-ea"/>
              </a:rPr>
              <a:t>7</a:t>
            </a:r>
            <a:r>
              <a:rPr lang="zh-CN" altLang="en-US" sz="1950">
                <a:latin typeface="+mn-ea"/>
                <a:ea typeface="+mn-ea"/>
              </a:rPr>
              <a:t>月份，收入</a:t>
            </a:r>
            <a:endParaRPr lang="zh-CN" altLang="en-US" sz="1950">
              <a:latin typeface="+mn-ea"/>
              <a:ea typeface="+mn-ea"/>
            </a:endParaRPr>
          </a:p>
          <a:p>
            <a:endParaRPr lang="zh-CN" altLang="en-US" sz="1950">
              <a:latin typeface="+mn-ea"/>
              <a:ea typeface="+mn-ea"/>
            </a:endParaRPr>
          </a:p>
          <a:p>
            <a:r>
              <a:rPr lang="zh-CN" altLang="en-US" sz="1950">
                <a:latin typeface="+mn-ea"/>
                <a:ea typeface="+mn-ea"/>
              </a:rPr>
              <a:t>权责发生制：</a:t>
            </a:r>
            <a:r>
              <a:rPr lang="zh-CN" altLang="en-US" sz="1950">
                <a:latin typeface="+mn-ea"/>
                <a:ea typeface="+mn-ea"/>
                <a:sym typeface="+mn-ea"/>
              </a:rPr>
              <a:t>计入</a:t>
            </a:r>
            <a:r>
              <a:rPr lang="en-US" altLang="zh-CN" sz="1950">
                <a:latin typeface="+mn-ea"/>
                <a:ea typeface="+mn-ea"/>
                <a:sym typeface="+mn-ea"/>
              </a:rPr>
              <a:t>9</a:t>
            </a:r>
            <a:r>
              <a:rPr lang="zh-CN" altLang="en-US" sz="1950">
                <a:latin typeface="+mn-ea"/>
                <a:ea typeface="+mn-ea"/>
                <a:sym typeface="+mn-ea"/>
              </a:rPr>
              <a:t>月份，收入，预收账款</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40080" y="772160"/>
            <a:ext cx="7421880" cy="1031875"/>
          </a:xfrm>
        </p:spPr>
        <p:txBody>
          <a:bodyPr/>
          <a:lstStyle/>
          <a:p>
            <a:r>
              <a:rPr lang="zh-CN" altLang="en-US" sz="2400"/>
              <a:t>例题</a:t>
            </a:r>
            <a:r>
              <a:rPr lang="en-US" altLang="zh-CN" sz="2400"/>
              <a:t>4</a:t>
            </a:r>
            <a:r>
              <a:rPr lang="zh-CN" altLang="en-US" sz="2400"/>
              <a:t>：</a:t>
            </a:r>
            <a:r>
              <a:rPr lang="zh-CN" altLang="en-US" sz="2400">
                <a:sym typeface="+mn-ea"/>
              </a:rPr>
              <a:t>企业于</a:t>
            </a:r>
            <a:r>
              <a:rPr lang="en-US" altLang="zh-CN" sz="2400">
                <a:sym typeface="+mn-ea"/>
              </a:rPr>
              <a:t>8</a:t>
            </a:r>
            <a:r>
              <a:rPr lang="zh-CN" altLang="en-US" sz="2400">
                <a:sym typeface="+mn-ea"/>
              </a:rPr>
              <a:t>月</a:t>
            </a:r>
            <a:r>
              <a:rPr lang="en-US" altLang="zh-CN" sz="2400">
                <a:sym typeface="+mn-ea"/>
              </a:rPr>
              <a:t>30</a:t>
            </a:r>
            <a:r>
              <a:rPr lang="zh-CN" altLang="en-US" sz="2400">
                <a:sym typeface="+mn-ea"/>
              </a:rPr>
              <a:t>以银行存款预付材料采购费，但合同规定材料将于</a:t>
            </a:r>
            <a:r>
              <a:rPr lang="en-US" altLang="zh-CN" sz="2400">
                <a:sym typeface="+mn-ea"/>
              </a:rPr>
              <a:t>10</a:t>
            </a:r>
            <a:r>
              <a:rPr lang="zh-CN" altLang="en-US" sz="2400">
                <a:sym typeface="+mn-ea"/>
              </a:rPr>
              <a:t>月份交货</a:t>
            </a:r>
            <a:endParaRPr lang="zh-CN" altLang="en-US" sz="2400">
              <a:sym typeface="+mn-ea"/>
            </a:endParaRPr>
          </a:p>
        </p:txBody>
      </p:sp>
      <p:sp>
        <p:nvSpPr>
          <p:cNvPr id="2" name="标题 1"/>
          <p:cNvSpPr>
            <a:spLocks noGrp="1"/>
          </p:cNvSpPr>
          <p:nvPr/>
        </p:nvSpPr>
        <p:spPr>
          <a:xfrm>
            <a:off x="998855" y="2453640"/>
            <a:ext cx="7146290" cy="857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a:t>
            </a:r>
            <a:r>
              <a:rPr lang="en-US" altLang="zh-CN" sz="1950">
                <a:latin typeface="+mn-ea"/>
                <a:ea typeface="+mn-ea"/>
              </a:rPr>
              <a:t>8</a:t>
            </a:r>
            <a:r>
              <a:rPr lang="zh-CN" altLang="en-US" sz="1950">
                <a:latin typeface="+mn-ea"/>
                <a:ea typeface="+mn-ea"/>
              </a:rPr>
              <a:t>月份，支出</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40080" y="772160"/>
            <a:ext cx="7421880" cy="1031875"/>
          </a:xfrm>
        </p:spPr>
        <p:txBody>
          <a:bodyPr/>
          <a:lstStyle/>
          <a:p>
            <a:r>
              <a:rPr lang="zh-CN" altLang="en-US" sz="2400"/>
              <a:t>例题</a:t>
            </a:r>
            <a:r>
              <a:rPr lang="en-US" altLang="zh-CN" sz="2400"/>
              <a:t>4</a:t>
            </a:r>
            <a:r>
              <a:rPr lang="zh-CN" altLang="en-US" sz="2400"/>
              <a:t>：</a:t>
            </a:r>
            <a:r>
              <a:rPr lang="zh-CN" altLang="en-US" sz="2400">
                <a:sym typeface="+mn-ea"/>
              </a:rPr>
              <a:t>企业于</a:t>
            </a:r>
            <a:r>
              <a:rPr lang="en-US" altLang="zh-CN" sz="2400">
                <a:sym typeface="+mn-ea"/>
              </a:rPr>
              <a:t>8</a:t>
            </a:r>
            <a:r>
              <a:rPr lang="zh-CN" altLang="en-US" sz="2400">
                <a:sym typeface="+mn-ea"/>
              </a:rPr>
              <a:t>月</a:t>
            </a:r>
            <a:r>
              <a:rPr lang="en-US" altLang="zh-CN" sz="2400">
                <a:sym typeface="+mn-ea"/>
              </a:rPr>
              <a:t>30</a:t>
            </a:r>
            <a:r>
              <a:rPr lang="zh-CN" altLang="en-US" sz="2400">
                <a:sym typeface="+mn-ea"/>
              </a:rPr>
              <a:t>以银行存款预付材料采购费，但合同规定材料将于</a:t>
            </a:r>
            <a:r>
              <a:rPr lang="en-US" altLang="zh-CN" sz="2400">
                <a:sym typeface="+mn-ea"/>
              </a:rPr>
              <a:t>10</a:t>
            </a:r>
            <a:r>
              <a:rPr lang="zh-CN" altLang="en-US" sz="2400">
                <a:sym typeface="+mn-ea"/>
              </a:rPr>
              <a:t>月份交货</a:t>
            </a:r>
            <a:endParaRPr lang="zh-CN" altLang="en-US" sz="2400">
              <a:sym typeface="+mn-ea"/>
            </a:endParaRPr>
          </a:p>
        </p:txBody>
      </p:sp>
      <p:sp>
        <p:nvSpPr>
          <p:cNvPr id="4" name="标题 1"/>
          <p:cNvSpPr>
            <a:spLocks noGrp="1"/>
          </p:cNvSpPr>
          <p:nvPr/>
        </p:nvSpPr>
        <p:spPr>
          <a:xfrm>
            <a:off x="915670" y="2328545"/>
            <a:ext cx="7146290" cy="1365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a:t>
            </a:r>
            <a:r>
              <a:rPr lang="en-US" altLang="zh-CN" sz="1950">
                <a:latin typeface="+mn-ea"/>
                <a:ea typeface="+mn-ea"/>
              </a:rPr>
              <a:t>8</a:t>
            </a:r>
            <a:r>
              <a:rPr lang="zh-CN" altLang="en-US" sz="1950">
                <a:latin typeface="+mn-ea"/>
                <a:ea typeface="+mn-ea"/>
              </a:rPr>
              <a:t>月份，支出</a:t>
            </a:r>
            <a:endParaRPr lang="zh-CN" altLang="en-US" sz="1950">
              <a:latin typeface="+mn-ea"/>
              <a:ea typeface="+mn-ea"/>
            </a:endParaRPr>
          </a:p>
          <a:p>
            <a:endParaRPr lang="zh-CN" altLang="en-US" sz="1950">
              <a:latin typeface="+mn-ea"/>
              <a:ea typeface="+mn-ea"/>
            </a:endParaRPr>
          </a:p>
          <a:p>
            <a:r>
              <a:rPr lang="zh-CN" altLang="en-US" sz="1950">
                <a:latin typeface="+mn-ea"/>
                <a:ea typeface="+mn-ea"/>
              </a:rPr>
              <a:t>权责发生制：</a:t>
            </a:r>
            <a:r>
              <a:rPr lang="zh-CN" altLang="en-US" sz="1950">
                <a:latin typeface="+mn-ea"/>
                <a:ea typeface="+mn-ea"/>
                <a:sym typeface="+mn-ea"/>
              </a:rPr>
              <a:t>计入</a:t>
            </a:r>
            <a:r>
              <a:rPr lang="en-US" altLang="zh-CN" sz="1950">
                <a:latin typeface="+mn-ea"/>
                <a:ea typeface="+mn-ea"/>
                <a:sym typeface="+mn-ea"/>
              </a:rPr>
              <a:t>10</a:t>
            </a:r>
            <a:r>
              <a:rPr lang="zh-CN" altLang="en-US" sz="1950">
                <a:latin typeface="+mn-ea"/>
                <a:ea typeface="+mn-ea"/>
                <a:sym typeface="+mn-ea"/>
              </a:rPr>
              <a:t>月份，支出，预付账款</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40080" y="772160"/>
            <a:ext cx="7421880" cy="1031875"/>
          </a:xfrm>
        </p:spPr>
        <p:txBody>
          <a:bodyPr/>
          <a:lstStyle/>
          <a:p>
            <a:r>
              <a:rPr lang="zh-CN" altLang="en-US" sz="2400"/>
              <a:t>例题</a:t>
            </a:r>
            <a:r>
              <a:rPr lang="en-US" altLang="zh-CN" sz="2400"/>
              <a:t>5</a:t>
            </a:r>
            <a:r>
              <a:rPr lang="zh-CN" altLang="en-US" sz="2400"/>
              <a:t>：</a:t>
            </a:r>
            <a:r>
              <a:rPr lang="zh-CN" altLang="en-US" sz="2400">
                <a:sym typeface="+mn-ea"/>
              </a:rPr>
              <a:t>企业于</a:t>
            </a:r>
            <a:r>
              <a:rPr lang="en-US" altLang="zh-CN" sz="2400">
                <a:sym typeface="+mn-ea"/>
              </a:rPr>
              <a:t>12</a:t>
            </a:r>
            <a:r>
              <a:rPr lang="zh-CN" altLang="en-US" sz="2400">
                <a:sym typeface="+mn-ea"/>
              </a:rPr>
              <a:t>月</a:t>
            </a:r>
            <a:r>
              <a:rPr lang="en-US" altLang="zh-CN" sz="2400">
                <a:sym typeface="+mn-ea"/>
              </a:rPr>
              <a:t>30</a:t>
            </a:r>
            <a:r>
              <a:rPr lang="zh-CN" altLang="en-US" sz="2400">
                <a:sym typeface="+mn-ea"/>
              </a:rPr>
              <a:t>日购入办公用品一批，款项在明年</a:t>
            </a:r>
            <a:r>
              <a:rPr lang="en-US" altLang="zh-CN" sz="2400">
                <a:sym typeface="+mn-ea"/>
              </a:rPr>
              <a:t>3</a:t>
            </a:r>
            <a:r>
              <a:rPr lang="zh-CN" altLang="en-US" sz="2400">
                <a:sym typeface="+mn-ea"/>
              </a:rPr>
              <a:t>月份支付。</a:t>
            </a:r>
            <a:endParaRPr lang="zh-CN" altLang="en-US" sz="2400">
              <a:sym typeface="+mn-ea"/>
            </a:endParaRPr>
          </a:p>
        </p:txBody>
      </p:sp>
      <p:sp>
        <p:nvSpPr>
          <p:cNvPr id="2" name="标题 1"/>
          <p:cNvSpPr>
            <a:spLocks noGrp="1"/>
          </p:cNvSpPr>
          <p:nvPr/>
        </p:nvSpPr>
        <p:spPr>
          <a:xfrm>
            <a:off x="998855" y="2453640"/>
            <a:ext cx="7146290" cy="857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收付实现制：计入明年</a:t>
            </a:r>
            <a:r>
              <a:rPr lang="en-US" altLang="zh-CN" sz="1950">
                <a:latin typeface="+mn-ea"/>
                <a:ea typeface="+mn-ea"/>
              </a:rPr>
              <a:t>3</a:t>
            </a:r>
            <a:r>
              <a:rPr lang="zh-CN" altLang="en-US" sz="1950">
                <a:latin typeface="+mn-ea"/>
                <a:ea typeface="+mn-ea"/>
              </a:rPr>
              <a:t>月份，支出</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40080" y="772160"/>
            <a:ext cx="7421880" cy="1031875"/>
          </a:xfrm>
        </p:spPr>
        <p:txBody>
          <a:bodyPr/>
          <a:lstStyle/>
          <a:p>
            <a:r>
              <a:rPr lang="zh-CN" altLang="en-US" sz="2400"/>
              <a:t>例题</a:t>
            </a:r>
            <a:r>
              <a:rPr lang="en-US" altLang="zh-CN" sz="2400"/>
              <a:t>5</a:t>
            </a:r>
            <a:r>
              <a:rPr lang="zh-CN" altLang="en-US" sz="2400"/>
              <a:t>：</a:t>
            </a:r>
            <a:r>
              <a:rPr lang="zh-CN" altLang="en-US" sz="2400">
                <a:sym typeface="+mn-ea"/>
              </a:rPr>
              <a:t>企业于</a:t>
            </a:r>
            <a:r>
              <a:rPr lang="en-US" altLang="zh-CN" sz="2400">
                <a:sym typeface="+mn-ea"/>
              </a:rPr>
              <a:t>12</a:t>
            </a:r>
            <a:r>
              <a:rPr lang="zh-CN" altLang="en-US" sz="2400">
                <a:sym typeface="+mn-ea"/>
              </a:rPr>
              <a:t>月</a:t>
            </a:r>
            <a:r>
              <a:rPr lang="en-US" altLang="zh-CN" sz="2400">
                <a:sym typeface="+mn-ea"/>
              </a:rPr>
              <a:t>30</a:t>
            </a:r>
            <a:r>
              <a:rPr lang="zh-CN" altLang="en-US" sz="2400">
                <a:sym typeface="+mn-ea"/>
              </a:rPr>
              <a:t>日购入办公用品一批，款项在明年</a:t>
            </a:r>
            <a:r>
              <a:rPr lang="en-US" altLang="zh-CN" sz="2400">
                <a:sym typeface="+mn-ea"/>
              </a:rPr>
              <a:t>3</a:t>
            </a:r>
            <a:r>
              <a:rPr lang="zh-CN" altLang="en-US" sz="2400">
                <a:sym typeface="+mn-ea"/>
              </a:rPr>
              <a:t>月份支付。</a:t>
            </a:r>
            <a:endParaRPr lang="zh-CN" altLang="en-US" sz="2400">
              <a:sym typeface="+mn-ea"/>
            </a:endParaRPr>
          </a:p>
        </p:txBody>
      </p:sp>
      <p:sp>
        <p:nvSpPr>
          <p:cNvPr id="4" name="标题 1"/>
          <p:cNvSpPr>
            <a:spLocks noGrp="1"/>
          </p:cNvSpPr>
          <p:nvPr/>
        </p:nvSpPr>
        <p:spPr>
          <a:xfrm>
            <a:off x="915670" y="2328545"/>
            <a:ext cx="7146290" cy="1365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收付实现制：计入明年</a:t>
            </a:r>
            <a:r>
              <a:rPr lang="en-US" altLang="zh-CN" sz="1950">
                <a:latin typeface="+mn-ea"/>
                <a:ea typeface="+mn-ea"/>
              </a:rPr>
              <a:t>3</a:t>
            </a:r>
            <a:r>
              <a:rPr lang="zh-CN" altLang="en-US" sz="1950">
                <a:latin typeface="+mn-ea"/>
                <a:ea typeface="+mn-ea"/>
              </a:rPr>
              <a:t>月份，支出</a:t>
            </a:r>
            <a:endParaRPr lang="zh-CN" altLang="en-US" sz="1950">
              <a:latin typeface="+mn-ea"/>
              <a:ea typeface="+mn-ea"/>
            </a:endParaRPr>
          </a:p>
          <a:p>
            <a:endParaRPr lang="zh-CN" altLang="en-US" sz="1950">
              <a:latin typeface="+mn-ea"/>
              <a:ea typeface="+mn-ea"/>
            </a:endParaRPr>
          </a:p>
          <a:p>
            <a:r>
              <a:rPr lang="zh-CN" altLang="en-US" sz="1950">
                <a:latin typeface="+mn-ea"/>
                <a:ea typeface="+mn-ea"/>
              </a:rPr>
              <a:t>权责发生制：</a:t>
            </a:r>
            <a:r>
              <a:rPr lang="zh-CN" altLang="en-US" sz="1950">
                <a:latin typeface="+mn-ea"/>
                <a:ea typeface="+mn-ea"/>
                <a:sym typeface="+mn-ea"/>
              </a:rPr>
              <a:t>计入</a:t>
            </a:r>
            <a:r>
              <a:rPr lang="en-US" altLang="zh-CN" sz="1950">
                <a:latin typeface="+mn-ea"/>
                <a:ea typeface="+mn-ea"/>
                <a:sym typeface="+mn-ea"/>
              </a:rPr>
              <a:t>12</a:t>
            </a:r>
            <a:r>
              <a:rPr lang="zh-CN" altLang="en-US" sz="1950">
                <a:latin typeface="+mn-ea"/>
                <a:ea typeface="+mn-ea"/>
                <a:sym typeface="+mn-ea"/>
              </a:rPr>
              <a:t>月份，支出，应付账款</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25601"/>
          <p:cNvSpPr/>
          <p:nvPr/>
        </p:nvSpPr>
        <p:spPr>
          <a:xfrm>
            <a:off x="497840" y="337384"/>
            <a:ext cx="4743450" cy="460375"/>
          </a:xfrm>
          <a:prstGeom prst="rect">
            <a:avLst/>
          </a:prstGeom>
          <a:noFill/>
          <a:ln w="9525">
            <a:noFill/>
            <a:miter/>
          </a:ln>
        </p:spPr>
        <p:txBody>
          <a:bodyPr anchor="ctr">
            <a:spAutoFit/>
          </a:bodyPr>
          <a:lstStyle/>
          <a:p>
            <a:pPr lvl="0"/>
            <a:r>
              <a:rPr lang="zh-CN" altLang="en-US" sz="2400" b="1">
                <a:solidFill>
                  <a:schemeClr val="tx2"/>
                </a:solidFill>
                <a:latin typeface="宋体" panose="02010600030101010101" pitchFamily="2" charset="-122"/>
                <a:ea typeface="Times New Roman" panose="02020603050405020304" pitchFamily="18" charset="0"/>
              </a:rPr>
              <a:t>一、会计计量</a:t>
            </a:r>
            <a:endParaRPr lang="zh-CN" altLang="en-US" sz="2400" b="1">
              <a:solidFill>
                <a:schemeClr val="tx2"/>
              </a:solidFill>
              <a:latin typeface="宋体" panose="02010600030101010101" pitchFamily="2" charset="-122"/>
              <a:ea typeface="Times New Roman" panose="02020603050405020304" pitchFamily="18" charset="0"/>
            </a:endParaRPr>
          </a:p>
        </p:txBody>
      </p:sp>
      <p:sp>
        <p:nvSpPr>
          <p:cNvPr id="25603" name="矩形 25602"/>
          <p:cNvSpPr/>
          <p:nvPr/>
        </p:nvSpPr>
        <p:spPr>
          <a:xfrm>
            <a:off x="623570" y="849313"/>
            <a:ext cx="8081645" cy="645160"/>
          </a:xfrm>
          <a:prstGeom prst="rect">
            <a:avLst/>
          </a:prstGeom>
          <a:noFill/>
          <a:ln w="9525">
            <a:noFill/>
            <a:miter/>
          </a:ln>
        </p:spPr>
        <p:txBody>
          <a:bodyPr wrap="square" anchor="ctr">
            <a:spAutoFit/>
          </a:bodyPr>
          <a:lstStyle/>
          <a:p>
            <a:pPr lvl="0"/>
            <a:r>
              <a:rPr lang="zh-CN" altLang="en-US">
                <a:solidFill>
                  <a:schemeClr val="tx2"/>
                </a:solidFill>
                <a:latin typeface="楷体" panose="02010609060101010101" charset="-122"/>
                <a:ea typeface="楷体" panose="02010609060101010101" charset="-122"/>
              </a:rPr>
              <a:t>会计计量是为了将符合确认条件的会计要素登记入账并列于财务报表确定其金额的过程。</a:t>
            </a:r>
            <a:endParaRPr lang="zh-CN" altLang="en-US">
              <a:solidFill>
                <a:schemeClr val="tx2"/>
              </a:solidFill>
              <a:latin typeface="楷体" panose="02010609060101010101" charset="-122"/>
              <a:ea typeface="楷体" panose="02010609060101010101" charset="-122"/>
            </a:endParaRPr>
          </a:p>
        </p:txBody>
      </p:sp>
      <p:graphicFrame>
        <p:nvGraphicFramePr>
          <p:cNvPr id="25604" name="内容占位符 25603"/>
          <p:cNvGraphicFramePr>
            <a:graphicFrameLocks noGrp="1"/>
          </p:cNvGraphicFramePr>
          <p:nvPr>
            <p:ph/>
          </p:nvPr>
        </p:nvGraphicFramePr>
        <p:xfrm>
          <a:off x="623570" y="1769745"/>
          <a:ext cx="7859395" cy="3018790"/>
        </p:xfrm>
        <a:graphic>
          <a:graphicData uri="http://schemas.openxmlformats.org/drawingml/2006/table">
            <a:tbl>
              <a:tblPr/>
              <a:tblGrid>
                <a:gridCol w="1667510"/>
                <a:gridCol w="3152140"/>
                <a:gridCol w="3039745"/>
              </a:tblGrid>
              <a:tr h="450215">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lnSpc>
                          <a:spcPct val="130000"/>
                        </a:lnSpc>
                        <a:buNone/>
                      </a:pPr>
                      <a:r>
                        <a:rPr lang="zh-CN" altLang="en-US" sz="1500" b="1">
                          <a:solidFill>
                            <a:schemeClr val="tx2"/>
                          </a:solidFill>
                        </a:rPr>
                        <a:t>计量属性</a:t>
                      </a:r>
                      <a:endParaRPr lang="zh-CN" altLang="en-US" sz="1500" b="1">
                        <a:solidFill>
                          <a:schemeClr val="tx2"/>
                        </a:solidFill>
                      </a:endParaRPr>
                    </a:p>
                  </a:txBody>
                  <a:tcPr marL="68580" marR="68580" marT="34290" marB="34290" anchor="ctr">
                    <a:lnL cap="flat">
                      <a:noFill/>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lnSpc>
                          <a:spcPct val="130000"/>
                        </a:lnSpc>
                        <a:buNone/>
                      </a:pPr>
                      <a:r>
                        <a:rPr lang="zh-CN" altLang="en-US" sz="1500" b="1">
                          <a:solidFill>
                            <a:schemeClr val="tx2"/>
                          </a:solidFill>
                        </a:rPr>
                        <a:t>对资产的计量</a:t>
                      </a:r>
                      <a:endParaRPr lang="zh-CN" altLang="en-US" sz="1500" b="1">
                        <a:solidFill>
                          <a:schemeClr val="tx2"/>
                        </a:solidFill>
                      </a:endParaRPr>
                    </a:p>
                  </a:txBody>
                  <a:tcPr marL="68580" marR="68580" marT="34290" marB="342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lnSpc>
                          <a:spcPct val="130000"/>
                        </a:lnSpc>
                        <a:buNone/>
                      </a:pPr>
                      <a:r>
                        <a:rPr lang="zh-CN" altLang="en-US" sz="1500" b="1">
                          <a:solidFill>
                            <a:schemeClr val="tx2"/>
                          </a:solidFill>
                        </a:rPr>
                        <a:t>对负债的计量</a:t>
                      </a:r>
                      <a:endParaRPr lang="zh-CN" altLang="en-US" sz="1500" b="1">
                        <a:solidFill>
                          <a:schemeClr val="tx2"/>
                        </a:solidFill>
                      </a:endParaRPr>
                    </a:p>
                  </a:txBody>
                  <a:tcPr marL="68580" marR="68580" marT="34290" marB="34290" anchor="ctr">
                    <a:lnL w="12700" cap="flat" cmpd="sng">
                      <a:solidFill>
                        <a:srgbClr val="000000"/>
                      </a:solidFill>
                      <a:prstDash val="solid"/>
                      <a:headEnd type="none" w="med" len="med"/>
                      <a:tailEnd type="none" w="med" len="med"/>
                    </a:lnL>
                    <a:lnR cap="flat">
                      <a:noFill/>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alpha val="100000"/>
                      </a:srgbClr>
                    </a:solidFill>
                  </a:tcPr>
                </a:tc>
              </a:tr>
              <a:tr h="448945">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zh-CN" altLang="en-US" sz="1500" b="1">
                          <a:solidFill>
                            <a:srgbClr val="990033"/>
                          </a:solidFill>
                          <a:latin typeface="宋体" panose="02010600030101010101" pitchFamily="2" charset="-122"/>
                        </a:rPr>
                        <a:t>历史成本</a:t>
                      </a:r>
                      <a:endParaRPr lang="zh-CN" altLang="en-US" sz="1500" b="1">
                        <a:solidFill>
                          <a:srgbClr val="990033"/>
                        </a:solidFill>
                        <a:latin typeface="宋体" panose="02010600030101010101" pitchFamily="2" charset="-122"/>
                      </a:endParaRPr>
                    </a:p>
                  </a:txBody>
                  <a:tcPr marL="68580" marR="68580" marT="34290" marB="34290" anchor="ctr">
                    <a:lnL cap="flat">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r>
                        <a:rPr lang="zh-CN" altLang="en-US" sz="1500" b="1">
                          <a:solidFill>
                            <a:srgbClr val="000000"/>
                          </a:solidFill>
                          <a:latin typeface="宋体" panose="02010600030101010101" pitchFamily="2" charset="-122"/>
                        </a:rPr>
                        <a:t>按购置时的金额</a:t>
                      </a:r>
                      <a:endParaRPr lang="zh-CN" altLang="en-US" sz="1500" b="1">
                        <a:solidFill>
                          <a:srgbClr val="000000"/>
                        </a:solidFill>
                        <a:latin typeface="宋体" panose="02010600030101010101" pitchFamily="2" charset="-122"/>
                      </a:endParaRPr>
                    </a:p>
                  </a:txBody>
                  <a:tcPr marL="68580" marR="68580" marT="34290" marB="342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r>
                        <a:rPr lang="zh-CN" altLang="en-US" sz="1500" b="1">
                          <a:solidFill>
                            <a:srgbClr val="000000"/>
                          </a:solidFill>
                          <a:latin typeface="宋体" panose="02010600030101010101" pitchFamily="2" charset="-122"/>
                        </a:rPr>
                        <a:t>按承担现实义务时的金额</a:t>
                      </a:r>
                      <a:endParaRPr lang="zh-CN" altLang="en-US" sz="1500" b="1">
                        <a:solidFill>
                          <a:srgbClr val="000000"/>
                        </a:solidFill>
                        <a:latin typeface="宋体" panose="02010600030101010101" pitchFamily="2" charset="-122"/>
                      </a:endParaRPr>
                    </a:p>
                  </a:txBody>
                  <a:tcPr marL="68580" marR="68580" marT="34290" marB="3429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r>
              <a:tr h="450215">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zh-CN" altLang="en-US" sz="1500" b="1">
                          <a:solidFill>
                            <a:srgbClr val="990033"/>
                          </a:solidFill>
                          <a:latin typeface="宋体" panose="02010600030101010101" pitchFamily="2" charset="-122"/>
                        </a:rPr>
                        <a:t>重置成本</a:t>
                      </a:r>
                      <a:endParaRPr lang="zh-CN" altLang="en-US" sz="1500" b="1">
                        <a:solidFill>
                          <a:srgbClr val="990033"/>
                        </a:solidFill>
                        <a:latin typeface="宋体" panose="02010600030101010101" pitchFamily="2" charset="-122"/>
                      </a:endParaRPr>
                    </a:p>
                  </a:txBody>
                  <a:tcPr marL="68580" marR="68580" marT="34290" marB="34290" anchor="ctr">
                    <a:lnL cap="flat">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r>
                        <a:rPr lang="zh-CN" altLang="en-US" sz="1500" b="1">
                          <a:solidFill>
                            <a:srgbClr val="000000"/>
                          </a:solidFill>
                          <a:latin typeface="宋体" panose="02010600030101010101" pitchFamily="2" charset="-122"/>
                        </a:rPr>
                        <a:t>按现时购买的金额</a:t>
                      </a:r>
                      <a:endParaRPr lang="zh-CN" altLang="en-US" sz="1500" b="1">
                        <a:solidFill>
                          <a:srgbClr val="000000"/>
                        </a:solidFill>
                        <a:latin typeface="宋体" panose="02010600030101010101" pitchFamily="2" charset="-122"/>
                      </a:endParaRPr>
                    </a:p>
                  </a:txBody>
                  <a:tcPr marL="68580" marR="68580" marT="34290" marB="342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r>
                        <a:rPr lang="zh-CN" altLang="en-US" sz="1500" b="1">
                          <a:solidFill>
                            <a:srgbClr val="000000"/>
                          </a:solidFill>
                          <a:latin typeface="宋体" panose="02010600030101010101" pitchFamily="2" charset="-122"/>
                        </a:rPr>
                        <a:t>按现在偿还的金额</a:t>
                      </a:r>
                      <a:endParaRPr lang="zh-CN" altLang="en-US" sz="1500" b="1">
                        <a:solidFill>
                          <a:srgbClr val="000000"/>
                        </a:solidFill>
                        <a:latin typeface="宋体" panose="02010600030101010101" pitchFamily="2" charset="-122"/>
                      </a:endParaRPr>
                    </a:p>
                  </a:txBody>
                  <a:tcPr marL="68580" marR="68580" marT="34290" marB="3429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r>
              <a:tr h="448310">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buNone/>
                      </a:pPr>
                      <a:r>
                        <a:rPr lang="zh-CN" altLang="en-US" sz="1500" b="1">
                          <a:solidFill>
                            <a:srgbClr val="990033"/>
                          </a:solidFill>
                          <a:latin typeface="宋体" panose="02010600030101010101" pitchFamily="2" charset="-122"/>
                        </a:rPr>
                        <a:t>可变现净值</a:t>
                      </a:r>
                      <a:endParaRPr lang="zh-CN" altLang="en-US" sz="1500" b="1">
                        <a:solidFill>
                          <a:srgbClr val="990033"/>
                        </a:solidFill>
                        <a:latin typeface="宋体" panose="02010600030101010101" pitchFamily="2" charset="-122"/>
                      </a:endParaRPr>
                    </a:p>
                  </a:txBody>
                  <a:tcPr marL="68580" marR="68580" marT="34290" marB="34290" anchor="ctr">
                    <a:lnL cap="flat">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r>
                        <a:rPr lang="zh-CN" altLang="en-US" sz="1500" b="1">
                          <a:solidFill>
                            <a:srgbClr val="000000"/>
                          </a:solidFill>
                          <a:latin typeface="宋体" panose="02010600030101010101" pitchFamily="2" charset="-122"/>
                        </a:rPr>
                        <a:t>按现时销售的金额</a:t>
                      </a:r>
                      <a:endParaRPr lang="zh-CN" altLang="en-US" sz="1500" b="1">
                        <a:solidFill>
                          <a:srgbClr val="000000"/>
                        </a:solidFill>
                        <a:latin typeface="宋体" panose="02010600030101010101" pitchFamily="2" charset="-122"/>
                      </a:endParaRPr>
                    </a:p>
                  </a:txBody>
                  <a:tcPr marL="68580" marR="68580" marT="34290" marB="342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r>
                        <a:rPr lang="en-US" altLang="zh-CN" sz="1500" b="1">
                          <a:solidFill>
                            <a:srgbClr val="000000"/>
                          </a:solidFill>
                          <a:latin typeface="宋体" panose="02010600030101010101" pitchFamily="2" charset="-122"/>
                        </a:rPr>
                        <a:t>    ——</a:t>
                      </a:r>
                      <a:endParaRPr lang="en-US" altLang="zh-CN" sz="1500" b="1">
                        <a:solidFill>
                          <a:srgbClr val="000000"/>
                        </a:solidFill>
                        <a:latin typeface="宋体" panose="02010600030101010101" pitchFamily="2" charset="-122"/>
                      </a:endParaRPr>
                    </a:p>
                  </a:txBody>
                  <a:tcPr marL="68580" marR="68580" marT="34290" marB="3429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r>
              <a:tr h="629285">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lnSpc>
                          <a:spcPct val="150000"/>
                        </a:lnSpc>
                        <a:buNone/>
                      </a:pPr>
                      <a:r>
                        <a:rPr lang="zh-CN" altLang="en-US" sz="1500" b="1">
                          <a:solidFill>
                            <a:srgbClr val="990033"/>
                          </a:solidFill>
                          <a:latin typeface="宋体" panose="02010600030101010101" pitchFamily="2" charset="-122"/>
                        </a:rPr>
                        <a:t>现值</a:t>
                      </a:r>
                      <a:endParaRPr lang="zh-CN" altLang="en-US" sz="1500" b="1">
                        <a:solidFill>
                          <a:srgbClr val="990033"/>
                        </a:solidFill>
                        <a:latin typeface="宋体" panose="02010600030101010101" pitchFamily="2" charset="-122"/>
                      </a:endParaRPr>
                    </a:p>
                  </a:txBody>
                  <a:tcPr marL="68580" marR="68580" marT="34290" marB="34290" anchor="ctr">
                    <a:lnL cap="flat">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r>
                        <a:rPr lang="zh-CN" altLang="en-US" sz="1500" b="1">
                          <a:solidFill>
                            <a:srgbClr val="000000"/>
                          </a:solidFill>
                          <a:latin typeface="宋体" panose="02010600030101010101" pitchFamily="2" charset="-122"/>
                        </a:rPr>
                        <a:t>按预计使用和处置产生的未来现金流入量折现金额</a:t>
                      </a:r>
                      <a:endParaRPr lang="zh-CN" altLang="en-US" sz="1500" b="1">
                        <a:solidFill>
                          <a:srgbClr val="000000"/>
                        </a:solidFill>
                        <a:latin typeface="宋体" panose="02010600030101010101" pitchFamily="2" charset="-122"/>
                      </a:endParaRPr>
                    </a:p>
                  </a:txBody>
                  <a:tcPr marL="68580" marR="68580" marT="34290" marB="342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r>
                        <a:rPr lang="zh-CN" altLang="en-US" sz="1500" b="1">
                          <a:solidFill>
                            <a:srgbClr val="000000"/>
                          </a:solidFill>
                          <a:latin typeface="宋体" panose="02010600030101010101" pitchFamily="2" charset="-122"/>
                        </a:rPr>
                        <a:t>按预计期限内需要偿还的净现金流出量折现的金额</a:t>
                      </a:r>
                      <a:endParaRPr lang="zh-CN" altLang="en-US" sz="1500" b="1">
                        <a:solidFill>
                          <a:srgbClr val="000000"/>
                        </a:solidFill>
                        <a:latin typeface="宋体" panose="02010600030101010101" pitchFamily="2" charset="-122"/>
                      </a:endParaRPr>
                    </a:p>
                  </a:txBody>
                  <a:tcPr marL="68580" marR="68580" marT="34290" marB="3429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FFFF">
                        <a:alpha val="100000"/>
                      </a:srgbClr>
                    </a:solidFill>
                  </a:tcPr>
                </a:tc>
              </a:tr>
              <a:tr h="591820">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lnSpc>
                          <a:spcPct val="150000"/>
                        </a:lnSpc>
                        <a:buNone/>
                      </a:pPr>
                      <a:r>
                        <a:rPr lang="zh-CN" altLang="en-US" sz="1500" b="1">
                          <a:solidFill>
                            <a:srgbClr val="990033"/>
                          </a:solidFill>
                          <a:latin typeface="宋体" panose="02010600030101010101" pitchFamily="2" charset="-122"/>
                        </a:rPr>
                        <a:t>公允价值</a:t>
                      </a:r>
                      <a:endParaRPr lang="zh-CN" altLang="en-US" sz="1500" b="1">
                        <a:solidFill>
                          <a:srgbClr val="990033"/>
                        </a:solidFill>
                        <a:latin typeface="宋体" panose="02010600030101010101" pitchFamily="2" charset="-122"/>
                      </a:endParaRPr>
                    </a:p>
                  </a:txBody>
                  <a:tcPr marL="68580" marR="68580" marT="34290" marB="34290" anchor="ctr">
                    <a:lnL cap="flat">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rgbClr val="E5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r>
                        <a:rPr lang="zh-CN" altLang="en-US" sz="1500" b="1">
                          <a:solidFill>
                            <a:srgbClr val="000000"/>
                          </a:solidFill>
                          <a:latin typeface="宋体" panose="02010600030101010101" pitchFamily="2" charset="-122"/>
                        </a:rPr>
                        <a:t>按交易双方自愿进行交易的金额</a:t>
                      </a:r>
                      <a:endParaRPr lang="zh-CN" altLang="en-US" sz="1500" b="1">
                        <a:solidFill>
                          <a:srgbClr val="000000"/>
                        </a:solidFill>
                        <a:latin typeface="宋体" panose="02010600030101010101" pitchFamily="2" charset="-122"/>
                      </a:endParaRPr>
                    </a:p>
                  </a:txBody>
                  <a:tcPr marL="68580" marR="68580" marT="34290" marB="342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rgbClr val="E5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2"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r>
                        <a:rPr lang="zh-CN" altLang="en-US" sz="1500" b="1">
                          <a:solidFill>
                            <a:srgbClr val="000000"/>
                          </a:solidFill>
                          <a:latin typeface="宋体" panose="02010600030101010101" pitchFamily="2" charset="-122"/>
                        </a:rPr>
                        <a:t>按交易双方自愿进行债务清偿的金额</a:t>
                      </a:r>
                      <a:endParaRPr lang="zh-CN" altLang="en-US" sz="1500" b="1">
                        <a:solidFill>
                          <a:srgbClr val="000000"/>
                        </a:solidFill>
                        <a:latin typeface="宋体" panose="02010600030101010101" pitchFamily="2" charset="-122"/>
                      </a:endParaRPr>
                    </a:p>
                  </a:txBody>
                  <a:tcPr marL="68580" marR="68580" marT="34290" marB="3429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rgbClr val="E5FFFF">
                        <a:alpha val="100000"/>
                      </a:srgbClr>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40080" y="772160"/>
            <a:ext cx="7421880" cy="1031875"/>
          </a:xfrm>
        </p:spPr>
        <p:txBody>
          <a:bodyPr/>
          <a:lstStyle/>
          <a:p>
            <a:r>
              <a:rPr lang="zh-CN" altLang="en-US" sz="2400"/>
              <a:t>例题</a:t>
            </a:r>
            <a:r>
              <a:rPr lang="en-US" altLang="zh-CN" sz="2400"/>
              <a:t>6</a:t>
            </a:r>
            <a:r>
              <a:rPr lang="zh-CN" altLang="en-US" sz="2400"/>
              <a:t>：</a:t>
            </a:r>
            <a:r>
              <a:rPr lang="zh-CN" altLang="en-US" sz="2400">
                <a:sym typeface="+mn-ea"/>
              </a:rPr>
              <a:t>企业于</a:t>
            </a:r>
            <a:r>
              <a:rPr lang="en-US" altLang="zh-CN" sz="2400">
                <a:sym typeface="+mn-ea"/>
              </a:rPr>
              <a:t>12</a:t>
            </a:r>
            <a:r>
              <a:rPr lang="zh-CN" altLang="en-US" sz="2400">
                <a:sym typeface="+mn-ea"/>
              </a:rPr>
              <a:t>月</a:t>
            </a:r>
            <a:r>
              <a:rPr lang="en-US" altLang="zh-CN" sz="2400">
                <a:sym typeface="+mn-ea"/>
              </a:rPr>
              <a:t>30</a:t>
            </a:r>
            <a:r>
              <a:rPr lang="zh-CN" altLang="en-US" sz="2400">
                <a:sym typeface="+mn-ea"/>
              </a:rPr>
              <a:t>日用银行存款支付本季度水电费。</a:t>
            </a:r>
            <a:endParaRPr lang="zh-CN" altLang="en-US" sz="2400"/>
          </a:p>
          <a:p>
            <a:endParaRPr lang="zh-CN" altLang="en-US" sz="2400">
              <a:sym typeface="+mn-ea"/>
            </a:endParaRPr>
          </a:p>
        </p:txBody>
      </p:sp>
      <p:sp>
        <p:nvSpPr>
          <p:cNvPr id="2" name="标题 1"/>
          <p:cNvSpPr>
            <a:spLocks noGrp="1"/>
          </p:cNvSpPr>
          <p:nvPr/>
        </p:nvSpPr>
        <p:spPr>
          <a:xfrm>
            <a:off x="998855" y="2453640"/>
            <a:ext cx="7146290" cy="857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a:t>
            </a:r>
            <a:r>
              <a:rPr lang="en-US" altLang="zh-CN" sz="1950">
                <a:latin typeface="+mn-ea"/>
                <a:ea typeface="+mn-ea"/>
              </a:rPr>
              <a:t>12</a:t>
            </a:r>
            <a:r>
              <a:rPr lang="zh-CN" altLang="en-US" sz="1950">
                <a:latin typeface="+mn-ea"/>
                <a:ea typeface="+mn-ea"/>
              </a:rPr>
              <a:t>月份，支出</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40080" y="772160"/>
            <a:ext cx="7421880" cy="1031875"/>
          </a:xfrm>
        </p:spPr>
        <p:txBody>
          <a:bodyPr/>
          <a:lstStyle/>
          <a:p>
            <a:r>
              <a:rPr lang="zh-CN" altLang="en-US" sz="2400"/>
              <a:t>例题</a:t>
            </a:r>
            <a:r>
              <a:rPr lang="en-US" altLang="zh-CN" sz="2400"/>
              <a:t>6</a:t>
            </a:r>
            <a:r>
              <a:rPr lang="zh-CN" altLang="en-US" sz="2400"/>
              <a:t>：</a:t>
            </a:r>
            <a:r>
              <a:rPr lang="zh-CN" altLang="en-US" sz="2400">
                <a:sym typeface="+mn-ea"/>
              </a:rPr>
              <a:t>企业于</a:t>
            </a:r>
            <a:r>
              <a:rPr lang="en-US" altLang="zh-CN" sz="2400">
                <a:sym typeface="+mn-ea"/>
              </a:rPr>
              <a:t>12</a:t>
            </a:r>
            <a:r>
              <a:rPr lang="zh-CN" altLang="en-US" sz="2400">
                <a:sym typeface="+mn-ea"/>
              </a:rPr>
              <a:t>月</a:t>
            </a:r>
            <a:r>
              <a:rPr lang="en-US" altLang="zh-CN" sz="2400">
                <a:sym typeface="+mn-ea"/>
              </a:rPr>
              <a:t>30</a:t>
            </a:r>
            <a:r>
              <a:rPr lang="zh-CN" altLang="en-US" sz="2400">
                <a:sym typeface="+mn-ea"/>
              </a:rPr>
              <a:t>日用银行存款支付本季度水电费。</a:t>
            </a:r>
            <a:endParaRPr lang="zh-CN" altLang="en-US" sz="2400"/>
          </a:p>
          <a:p>
            <a:endParaRPr lang="zh-CN" altLang="en-US" sz="2400">
              <a:sym typeface="+mn-ea"/>
            </a:endParaRPr>
          </a:p>
        </p:txBody>
      </p:sp>
      <p:sp>
        <p:nvSpPr>
          <p:cNvPr id="4" name="标题 1"/>
          <p:cNvSpPr>
            <a:spLocks noGrp="1"/>
          </p:cNvSpPr>
          <p:nvPr/>
        </p:nvSpPr>
        <p:spPr>
          <a:xfrm>
            <a:off x="915670" y="2328545"/>
            <a:ext cx="7146290" cy="1365250"/>
          </a:xfrm>
          <a:prstGeom prst="rect">
            <a:avLst/>
          </a:prstGeom>
        </p:spPr>
        <p:txBody>
          <a:bodyPr vert="horz" lIns="91440" tIns="45720" rIns="91440" bIns="45720" rtlCol="0" anchor="ctr">
            <a:normAutofit/>
          </a:bodyPr>
          <a:lstStyle>
            <a:lvl1pPr algn="l" defTabSz="685800" rtl="0" eaLnBrk="1" latinLnBrk="0" hangingPunct="1">
              <a:lnSpc>
                <a:spcPct val="120000"/>
              </a:lnSpc>
              <a:spcBef>
                <a:spcPct val="0"/>
              </a:spcBef>
              <a:buNone/>
              <a:defRPr sz="3000" kern="1200">
                <a:solidFill>
                  <a:schemeClr val="tx1"/>
                </a:solidFill>
                <a:latin typeface="+mj-lt"/>
                <a:ea typeface="+mj-ea"/>
                <a:cs typeface="+mj-cs"/>
              </a:defRPr>
            </a:lvl1pPr>
          </a:lstStyle>
          <a:p>
            <a:r>
              <a:rPr lang="zh-CN" altLang="en-US" sz="1950">
                <a:latin typeface="+mn-ea"/>
                <a:ea typeface="+mn-ea"/>
              </a:rPr>
              <a:t>收付实现制：计入明年</a:t>
            </a:r>
            <a:r>
              <a:rPr lang="en-US" altLang="zh-CN" sz="1950">
                <a:latin typeface="+mn-ea"/>
                <a:ea typeface="+mn-ea"/>
              </a:rPr>
              <a:t>3</a:t>
            </a:r>
            <a:r>
              <a:rPr lang="zh-CN" altLang="en-US" sz="1950">
                <a:latin typeface="+mn-ea"/>
                <a:ea typeface="+mn-ea"/>
              </a:rPr>
              <a:t>月份，支出</a:t>
            </a:r>
            <a:endParaRPr lang="zh-CN" altLang="en-US" sz="1950">
              <a:latin typeface="+mn-ea"/>
              <a:ea typeface="+mn-ea"/>
            </a:endParaRPr>
          </a:p>
          <a:p>
            <a:endParaRPr lang="zh-CN" altLang="en-US" sz="1950">
              <a:latin typeface="+mn-ea"/>
              <a:ea typeface="+mn-ea"/>
            </a:endParaRPr>
          </a:p>
          <a:p>
            <a:r>
              <a:rPr lang="zh-CN" altLang="en-US" sz="1950">
                <a:latin typeface="+mn-ea"/>
                <a:ea typeface="+mn-ea"/>
              </a:rPr>
              <a:t>权责发生制：</a:t>
            </a:r>
            <a:r>
              <a:rPr lang="zh-CN" altLang="en-US" sz="1950">
                <a:latin typeface="+mn-ea"/>
                <a:ea typeface="+mn-ea"/>
                <a:sym typeface="+mn-ea"/>
              </a:rPr>
              <a:t>计入</a:t>
            </a:r>
            <a:r>
              <a:rPr lang="en-US" altLang="zh-CN" sz="1950">
                <a:latin typeface="+mn-ea"/>
                <a:ea typeface="+mn-ea"/>
                <a:sym typeface="+mn-ea"/>
              </a:rPr>
              <a:t>10</a:t>
            </a:r>
            <a:r>
              <a:rPr lang="zh-CN" altLang="en-US" sz="1950">
                <a:latin typeface="+mn-ea"/>
                <a:ea typeface="+mn-ea"/>
                <a:sym typeface="+mn-ea"/>
              </a:rPr>
              <a:t>、</a:t>
            </a:r>
            <a:r>
              <a:rPr lang="en-US" altLang="zh-CN" sz="1950">
                <a:latin typeface="+mn-ea"/>
                <a:ea typeface="+mn-ea"/>
                <a:sym typeface="+mn-ea"/>
              </a:rPr>
              <a:t>11</a:t>
            </a:r>
            <a:r>
              <a:rPr lang="zh-CN" altLang="en-US" sz="1950">
                <a:latin typeface="+mn-ea"/>
                <a:ea typeface="+mn-ea"/>
                <a:sym typeface="+mn-ea"/>
              </a:rPr>
              <a:t>、</a:t>
            </a:r>
            <a:r>
              <a:rPr lang="en-US" altLang="zh-CN" sz="1950">
                <a:latin typeface="+mn-ea"/>
                <a:ea typeface="+mn-ea"/>
                <a:sym typeface="+mn-ea"/>
              </a:rPr>
              <a:t>12</a:t>
            </a:r>
            <a:r>
              <a:rPr lang="zh-CN" altLang="en-US" sz="1950">
                <a:latin typeface="+mn-ea"/>
                <a:ea typeface="+mn-ea"/>
                <a:sym typeface="+mn-ea"/>
              </a:rPr>
              <a:t>月份，支出。</a:t>
            </a:r>
            <a:endParaRPr lang="zh-CN" altLang="en-US" sz="1950">
              <a:latin typeface="+mn-ea"/>
              <a:ea typeface="+mn-ea"/>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0000"/>
                </a:solidFill>
                <a:latin typeface="宋体" panose="02010600030101010101" pitchFamily="2" charset="-122"/>
                <a:sym typeface="+mn-ea"/>
              </a:rPr>
              <a:t>2.</a:t>
            </a:r>
            <a:r>
              <a:rPr lang="zh-CN" altLang="en-US" dirty="0">
                <a:solidFill>
                  <a:srgbClr val="FF0000"/>
                </a:solidFill>
                <a:latin typeface="宋体" panose="02010600030101010101" pitchFamily="2" charset="-122"/>
                <a:sym typeface="+mn-ea"/>
              </a:rPr>
              <a:t>权责发生制</a:t>
            </a:r>
            <a:endParaRPr lang="zh-CN" altLang="en-US"/>
          </a:p>
        </p:txBody>
      </p:sp>
      <p:sp>
        <p:nvSpPr>
          <p:cNvPr id="35843" name="文本占位符 35842"/>
          <p:cNvSpPr>
            <a:spLocks noGrp="1"/>
          </p:cNvSpPr>
          <p:nvPr/>
        </p:nvSpPr>
        <p:spPr>
          <a:xfrm>
            <a:off x="658495" y="1384300"/>
            <a:ext cx="7004685" cy="3375660"/>
          </a:xfrm>
          <a:prstGeom prst="rect">
            <a:avLst/>
          </a:prstGeom>
          <a:noFill/>
          <a:ln w="9525">
            <a:noFill/>
            <a:miter/>
          </a:ln>
        </p:spPr>
        <p:txBody>
          <a:bodyPr/>
          <a:lstStyle>
            <a:lvl1pPr marL="342900" lvl="0" indent="-342900" algn="l" defTabSz="914400" eaLnBrk="1" fontAlgn="base" latinLnBrk="0" hangingPunct="1">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a:lstStyle>
          <a:p>
            <a:pPr marL="0" indent="0">
              <a:lnSpc>
                <a:spcPct val="120000"/>
              </a:lnSpc>
              <a:spcBef>
                <a:spcPct val="25000"/>
              </a:spcBef>
              <a:buClr>
                <a:srgbClr val="800080"/>
              </a:buClr>
              <a:buFont typeface="Wingdings" panose="05000000000000000000" pitchFamily="2" charset="2"/>
              <a:buChar char="Ø"/>
            </a:pPr>
            <a:r>
              <a:rPr lang="en-US" altLang="zh-CN" sz="1800" b="1">
                <a:solidFill>
                  <a:schemeClr val="tx2"/>
                </a:solidFill>
                <a:latin typeface="宋体" panose="02010600030101010101" pitchFamily="2" charset="-122"/>
              </a:rPr>
              <a:t> </a:t>
            </a:r>
            <a:r>
              <a:rPr lang="zh-CN" altLang="en-US" sz="1800" b="1">
                <a:solidFill>
                  <a:schemeClr val="tx2"/>
                </a:solidFill>
                <a:latin typeface="宋体" panose="02010600030101010101" pitchFamily="2" charset="-122"/>
              </a:rPr>
              <a:t>考虑预收款项和预付款项，以及应计收入和应计费用。</a:t>
            </a:r>
            <a:endParaRPr lang="zh-CN" altLang="en-US" sz="1800" b="1">
              <a:solidFill>
                <a:schemeClr val="tx2"/>
              </a:solidFill>
              <a:latin typeface="宋体" panose="02010600030101010101" pitchFamily="2" charset="-122"/>
            </a:endParaRPr>
          </a:p>
          <a:p>
            <a:pPr marL="0" indent="0">
              <a:lnSpc>
                <a:spcPct val="120000"/>
              </a:lnSpc>
              <a:spcBef>
                <a:spcPct val="25000"/>
              </a:spcBef>
              <a:buClr>
                <a:srgbClr val="800080"/>
              </a:buClr>
              <a:buFont typeface="Wingdings" panose="05000000000000000000" pitchFamily="2" charset="2"/>
              <a:buChar char="Ø"/>
            </a:pPr>
            <a:r>
              <a:rPr lang="zh-CN" altLang="en-US" sz="1800" b="1">
                <a:solidFill>
                  <a:schemeClr val="tx2"/>
                </a:solidFill>
                <a:latin typeface="宋体" panose="02010600030101010101" pitchFamily="2" charset="-122"/>
              </a:rPr>
              <a:t> 日常账户记录不能完整反映本期收入与费用，应于会计期末进行账项调整。</a:t>
            </a:r>
            <a:endParaRPr lang="zh-CN" altLang="en-US" sz="1800" b="1">
              <a:solidFill>
                <a:schemeClr val="tx2"/>
              </a:solidFill>
              <a:latin typeface="宋体" panose="02010600030101010101" pitchFamily="2" charset="-122"/>
            </a:endParaRPr>
          </a:p>
          <a:p>
            <a:pPr marL="0" indent="0">
              <a:lnSpc>
                <a:spcPct val="120000"/>
              </a:lnSpc>
              <a:spcBef>
                <a:spcPct val="25000"/>
              </a:spcBef>
              <a:buClr>
                <a:srgbClr val="800080"/>
              </a:buClr>
              <a:buFont typeface="Wingdings" panose="05000000000000000000" pitchFamily="2" charset="2"/>
              <a:buChar char="Ø"/>
            </a:pPr>
            <a:r>
              <a:rPr lang="zh-CN" altLang="en-US" sz="1800" b="1">
                <a:solidFill>
                  <a:schemeClr val="tx2"/>
                </a:solidFill>
                <a:latin typeface="宋体" panose="02010600030101010101" pitchFamily="2" charset="-122"/>
              </a:rPr>
              <a:t> 核算手续复杂，反映不同会计期间的收入和费用比较合理，可正确确定企业的经营成果和财务状况。</a:t>
            </a:r>
            <a:endParaRPr lang="zh-CN" altLang="en-US" sz="1800" b="1">
              <a:solidFill>
                <a:schemeClr val="tx2"/>
              </a:solidFill>
              <a:latin typeface="宋体" panose="02010600030101010101" pitchFamily="2" charset="-122"/>
            </a:endParaRPr>
          </a:p>
          <a:p>
            <a:pPr marL="0" indent="0">
              <a:lnSpc>
                <a:spcPct val="120000"/>
              </a:lnSpc>
              <a:spcBef>
                <a:spcPct val="25000"/>
              </a:spcBef>
              <a:buClr>
                <a:srgbClr val="800080"/>
              </a:buClr>
              <a:buFont typeface="Wingdings" panose="05000000000000000000" pitchFamily="2" charset="2"/>
              <a:buChar char="Ø"/>
            </a:pPr>
            <a:r>
              <a:rPr lang="zh-CN" altLang="en-US" sz="1800" b="1">
                <a:solidFill>
                  <a:schemeClr val="tx2"/>
                </a:solidFill>
                <a:latin typeface="宋体" panose="02010600030101010101" pitchFamily="2" charset="-122"/>
              </a:rPr>
              <a:t> 适用范围：制造业企业等。</a:t>
            </a:r>
            <a:endParaRPr lang="zh-CN" altLang="en-US" sz="1800" b="1">
              <a:solidFill>
                <a:schemeClr val="tx2"/>
              </a:solidFill>
              <a:latin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ox(in)">
                                      <p:cBhvr>
                                        <p:cTn id="7" dur="20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ox(in)">
                                      <p:cBhvr>
                                        <p:cTn id="12" dur="20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box(in)">
                                      <p:cBhvr>
                                        <p:cTn id="17" dur="20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box(in)">
                                      <p:cBhvr>
                                        <p:cTn id="22" dur="20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9434" y="2754306"/>
            <a:ext cx="5267945" cy="1060954"/>
          </a:xfrm>
        </p:spPr>
        <p:txBody>
          <a:bodyPr/>
          <a:lstStyle/>
          <a:p>
            <a:pPr algn="ctr"/>
            <a:r>
              <a:rPr lang="zh-CN" altLang="en-US" sz="3200">
                <a:latin typeface="楷体" panose="02010609060101010101" charset="-122"/>
                <a:ea typeface="楷体" panose="02010609060101010101" charset="-122"/>
                <a:cs typeface="楷体" panose="02010609060101010101" charset="-122"/>
              </a:rPr>
              <a:t>测试题</a:t>
            </a:r>
            <a:r>
              <a:rPr lang="en-US" altLang="zh-CN" sz="3200">
                <a:latin typeface="楷体" panose="02010609060101010101" charset="-122"/>
                <a:ea typeface="楷体" panose="02010609060101010101" charset="-122"/>
                <a:cs typeface="楷体" panose="02010609060101010101" charset="-122"/>
              </a:rPr>
              <a:t>2 </a:t>
            </a:r>
            <a:r>
              <a:rPr lang="zh-CN" altLang="en-US" sz="3200">
                <a:latin typeface="楷体" panose="02010609060101010101" charset="-122"/>
                <a:ea typeface="楷体" panose="02010609060101010101" charset="-122"/>
                <a:cs typeface="楷体" panose="02010609060101010101" charset="-122"/>
              </a:rPr>
              <a:t>会计制度</a:t>
            </a:r>
            <a:endParaRPr lang="zh-CN" altLang="en-US" sz="3200">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rcRect t="10308" b="12624"/>
          <a:stretch>
            <a:fillRect/>
          </a:stretch>
        </p:blipFill>
        <p:spPr>
          <a:xfrm>
            <a:off x="1769456" y="375239"/>
            <a:ext cx="5089532" cy="2044448"/>
          </a:xfrm>
          <a:prstGeom prst="rect">
            <a:avLst/>
          </a:prstGeom>
        </p:spPr>
      </p:pic>
    </p:spTree>
    <p:custDataLst>
      <p:tags r:id="rId2"/>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14400" y="635000"/>
            <a:ext cx="7315200" cy="1607185"/>
          </a:xfrm>
          <a:prstGeom prst="rect">
            <a:avLst/>
          </a:prstGeom>
          <a:noFill/>
        </p:spPr>
        <p:txBody>
          <a:bodyPr wrap="square" rtlCol="0" anchor="ctr" anchorCtr="0">
            <a:noAutofit/>
          </a:bodyPr>
          <a:p>
            <a:pPr lvl="0" algn="l">
              <a:buNone/>
            </a:pPr>
            <a:r>
              <a:rPr lang="en-US" altLang="zh-CN" sz="2600">
                <a:solidFill>
                  <a:srgbClr val="000000"/>
                </a:solidFill>
                <a:latin typeface="微软雅黑" panose="020B0503020204020204" charset="-122"/>
                <a:ea typeface="微软雅黑" panose="020B0503020204020204" charset="-122"/>
              </a:rPr>
              <a:t>1. </a:t>
            </a:r>
            <a:r>
              <a:rPr lang="zh-CN" altLang="en-US" sz="2600">
                <a:solidFill>
                  <a:srgbClr val="000000"/>
                </a:solidFill>
                <a:latin typeface="微软雅黑" panose="020B0503020204020204" charset="-122"/>
                <a:ea typeface="微软雅黑" panose="020B0503020204020204" charset="-122"/>
              </a:rPr>
              <a:t>按照权责发生制要求，下列收入或费用不应归属本期的是（  ）</a:t>
            </a:r>
            <a:endParaRPr lang="zh-CN" altLang="en-US" sz="2600">
              <a:solidFill>
                <a:srgbClr val="000000"/>
              </a:solidFill>
              <a:latin typeface="微软雅黑" panose="020B0503020204020204" charset="-122"/>
              <a:ea typeface="微软雅黑" panose="020B0503020204020204" charset="-122"/>
            </a:endParaRPr>
          </a:p>
        </p:txBody>
      </p:sp>
      <p:sp>
        <p:nvSpPr>
          <p:cNvPr id="7" name="文本框 6"/>
          <p:cNvSpPr txBox="1"/>
          <p:nvPr>
            <p:custDataLst>
              <p:tags r:id="rId2"/>
            </p:custDataLst>
          </p:nvPr>
        </p:nvSpPr>
        <p:spPr>
          <a:xfrm>
            <a:off x="1828800" y="273240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摊销前期已付款的报纸杂志费</a:t>
            </a:r>
            <a:endParaRPr lang="zh-CN" altLang="en-US" sz="2600">
              <a:solidFill>
                <a:srgbClr val="000000"/>
              </a:solidFill>
              <a:latin typeface="微软雅黑" panose="020B0503020204020204" charset="-122"/>
              <a:ea typeface="微软雅黑" panose="020B0503020204020204" charset="-122"/>
            </a:endParaRPr>
          </a:p>
        </p:txBody>
      </p:sp>
      <p:sp>
        <p:nvSpPr>
          <p:cNvPr id="8" name="文本框 7"/>
          <p:cNvSpPr txBox="1"/>
          <p:nvPr>
            <p:custDataLst>
              <p:tags r:id="rId3"/>
            </p:custDataLst>
          </p:nvPr>
        </p:nvSpPr>
        <p:spPr>
          <a:xfrm>
            <a:off x="1828800" y="337502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本期收回的上月销售产品收入</a:t>
            </a:r>
            <a:endParaRPr lang="zh-CN" altLang="en-US" sz="2600">
              <a:solidFill>
                <a:srgbClr val="000000"/>
              </a:solidFill>
              <a:latin typeface="微软雅黑" panose="020B0503020204020204" charset="-122"/>
              <a:ea typeface="微软雅黑" panose="020B0503020204020204" charset="-122"/>
            </a:endParaRPr>
          </a:p>
        </p:txBody>
      </p:sp>
      <p:sp>
        <p:nvSpPr>
          <p:cNvPr id="9" name="文本框 8"/>
          <p:cNvSpPr txBox="1"/>
          <p:nvPr>
            <p:custDataLst>
              <p:tags r:id="rId4"/>
            </p:custDataLst>
          </p:nvPr>
        </p:nvSpPr>
        <p:spPr>
          <a:xfrm>
            <a:off x="1828800" y="4018280"/>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本期的办公费和职工的工资支出</a:t>
            </a:r>
            <a:endParaRPr lang="zh-CN" altLang="en-US" sz="2600">
              <a:solidFill>
                <a:srgbClr val="000000"/>
              </a:solidFill>
              <a:latin typeface="微软雅黑" panose="020B0503020204020204" charset="-122"/>
              <a:ea typeface="微软雅黑" panose="020B0503020204020204" charset="-122"/>
            </a:endParaRPr>
          </a:p>
        </p:txBody>
      </p:sp>
      <p:sp>
        <p:nvSpPr>
          <p:cNvPr id="10" name="椭圆 9"/>
          <p:cNvSpPr>
            <a:spLocks noChangeAspect="1"/>
          </p:cNvSpPr>
          <p:nvPr>
            <p:custDataLst>
              <p:tags r:id="rId5"/>
            </p:custDataLst>
          </p:nvPr>
        </p:nvSpPr>
        <p:spPr>
          <a:xfrm>
            <a:off x="1178560" y="2137410"/>
            <a:ext cx="385445" cy="38608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A</a:t>
            </a:r>
            <a:endParaRPr lang="zh-CN" altLang="en-US" sz="1600">
              <a:solidFill>
                <a:srgbClr val="FFFFFF"/>
              </a:solidFill>
              <a:latin typeface="微软雅黑" panose="020B0503020204020204" charset="-122"/>
              <a:ea typeface="微软雅黑" panose="020B0503020204020204" charset="-122"/>
            </a:endParaRPr>
          </a:p>
        </p:txBody>
      </p:sp>
      <p:sp>
        <p:nvSpPr>
          <p:cNvPr id="11" name="椭圆 10"/>
          <p:cNvSpPr>
            <a:spLocks noChangeAspect="1"/>
          </p:cNvSpPr>
          <p:nvPr>
            <p:custDataLst>
              <p:tags r:id="rId6"/>
            </p:custDataLst>
          </p:nvPr>
        </p:nvSpPr>
        <p:spPr>
          <a:xfrm>
            <a:off x="1178560" y="2780665"/>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B</a:t>
            </a:r>
            <a:endParaRPr lang="zh-CN" altLang="en-US" sz="1600">
              <a:solidFill>
                <a:srgbClr val="FFFFFF"/>
              </a:solidFill>
              <a:latin typeface="微软雅黑" panose="020B0503020204020204" charset="-122"/>
              <a:ea typeface="微软雅黑" panose="020B0503020204020204" charset="-122"/>
            </a:endParaRPr>
          </a:p>
        </p:txBody>
      </p:sp>
      <p:sp>
        <p:nvSpPr>
          <p:cNvPr id="12" name="椭圆 11"/>
          <p:cNvSpPr>
            <a:spLocks noChangeAspect="1"/>
          </p:cNvSpPr>
          <p:nvPr>
            <p:custDataLst>
              <p:tags r:id="rId7"/>
            </p:custDataLst>
          </p:nvPr>
        </p:nvSpPr>
        <p:spPr>
          <a:xfrm>
            <a:off x="1178560" y="3423285"/>
            <a:ext cx="385445" cy="38608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C</a:t>
            </a:r>
            <a:endParaRPr lang="zh-CN" altLang="en-US" sz="1600">
              <a:solidFill>
                <a:srgbClr val="FFFFFF"/>
              </a:solidFill>
              <a:latin typeface="微软雅黑" panose="020B0503020204020204" charset="-122"/>
              <a:ea typeface="微软雅黑" panose="020B0503020204020204" charset="-122"/>
            </a:endParaRPr>
          </a:p>
        </p:txBody>
      </p:sp>
      <p:sp>
        <p:nvSpPr>
          <p:cNvPr id="13" name="椭圆 12"/>
          <p:cNvSpPr>
            <a:spLocks noChangeAspect="1"/>
          </p:cNvSpPr>
          <p:nvPr>
            <p:custDataLst>
              <p:tags r:id="rId8"/>
            </p:custDataLst>
          </p:nvPr>
        </p:nvSpPr>
        <p:spPr>
          <a:xfrm>
            <a:off x="1178560" y="4066540"/>
            <a:ext cx="385445" cy="385445"/>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D</a:t>
            </a:r>
            <a:endParaRPr lang="zh-CN" altLang="en-US" sz="1600">
              <a:solidFill>
                <a:srgbClr val="FFFFFF"/>
              </a:solidFill>
              <a:latin typeface="微软雅黑" panose="020B0503020204020204" charset="-122"/>
              <a:ea typeface="微软雅黑" panose="020B0503020204020204" charset="-122"/>
            </a:endParaRPr>
          </a:p>
        </p:txBody>
      </p:sp>
      <p:sp>
        <p:nvSpPr>
          <p:cNvPr id="14" name="圆角矩形 13"/>
          <p:cNvSpPr/>
          <p:nvPr>
            <p:custDataLst>
              <p:tags r:id="rId9"/>
            </p:custDataLst>
          </p:nvPr>
        </p:nvSpPr>
        <p:spPr>
          <a:xfrm>
            <a:off x="6686550" y="4660900"/>
            <a:ext cx="1156970" cy="30861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提交</a:t>
            </a:r>
            <a:endParaRPr lang="zh-CN" altLang="en-US" sz="1600">
              <a:solidFill>
                <a:srgbClr val="FFFFFF"/>
              </a:solidFill>
              <a:latin typeface="微软雅黑" panose="020B0503020204020204" charset="-122"/>
              <a:ea typeface="微软雅黑" panose="020B0503020204020204" charset="-122"/>
            </a:endParaRPr>
          </a:p>
        </p:txBody>
      </p:sp>
      <p:sp>
        <p:nvSpPr>
          <p:cNvPr id="21" name="文本框 20"/>
          <p:cNvSpPr txBox="1"/>
          <p:nvPr>
            <p:custDataLst>
              <p:tags r:id="rId10"/>
            </p:custDataLst>
          </p:nvPr>
        </p:nvSpPr>
        <p:spPr>
          <a:xfrm>
            <a:off x="1828800" y="2041525"/>
            <a:ext cx="6400800" cy="48196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对方暂欠的本期销售产品的收入</a:t>
            </a:r>
            <a:endParaRPr lang="zh-CN" altLang="en-US" sz="2600">
              <a:solidFill>
                <a:srgbClr val="000000"/>
              </a:solidFill>
              <a:latin typeface="微软雅黑" panose="020B0503020204020204" charset="-122"/>
              <a:ea typeface="微软雅黑" panose="020B0503020204020204" charset="-122"/>
            </a:endParaRPr>
          </a:p>
        </p:txBody>
      </p:sp>
      <p:grpSp>
        <p:nvGrpSpPr>
          <p:cNvPr id="19" name="组合 18"/>
          <p:cNvGrpSpPr/>
          <p:nvPr>
            <p:custDataLst>
              <p:tags r:id="rId11"/>
            </p:custDataLst>
          </p:nvPr>
        </p:nvGrpSpPr>
        <p:grpSpPr>
          <a:xfrm>
            <a:off x="0" y="0"/>
            <a:ext cx="9144000" cy="635000"/>
            <a:chOff x="0" y="0"/>
            <a:chExt cx="14400" cy="1000"/>
          </a:xfrm>
        </p:grpSpPr>
        <p:sp>
          <p:nvSpPr>
            <p:cNvPr id="15" name="TitleBackground"/>
            <p:cNvSpPr/>
            <p:nvPr>
              <p:custDataLst>
                <p:tags r:id="rId12"/>
              </p:custDataLst>
            </p:nvPr>
          </p:nvSpPr>
          <p:spPr>
            <a:xfrm>
              <a:off x="0" y="0"/>
              <a:ext cx="14400" cy="1000"/>
            </a:xfrm>
            <a:prstGeom prst="rect">
              <a:avLst/>
            </a:prstGeom>
            <a:solidFill>
              <a:srgbClr val="F6F7F8"/>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ColorBlock"/>
            <p:cNvSpPr/>
            <p:nvPr>
              <p:custDataLst>
                <p:tags r:id="rId13"/>
              </p:custDataLst>
            </p:nvPr>
          </p:nvSpPr>
          <p:spPr>
            <a:xfrm>
              <a:off x="0" y="0"/>
              <a:ext cx="300" cy="1000"/>
            </a:xfrm>
            <a:prstGeom prst="rect">
              <a:avLst/>
            </a:prstGeom>
            <a:solidFill>
              <a:srgbClr val="639EF4"/>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TypeText"/>
            <p:cNvSpPr txBox="1"/>
            <p:nvPr>
              <p:custDataLst>
                <p:tags r:id="rId14"/>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endParaRPr>
            </a:p>
          </p:txBody>
        </p:sp>
        <p:sp>
          <p:nvSpPr>
            <p:cNvPr id="18" name="TipText"/>
            <p:cNvSpPr txBox="1"/>
            <p:nvPr>
              <p:custDataLst>
                <p:tags r:id="rId15"/>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4" name="图片 3" descr="tmp9DAC"/>
          <p:cNvPicPr>
            <a:picLocks noChangeAspect="1"/>
          </p:cNvPicPr>
          <p:nvPr>
            <p:custDataLst>
              <p:tags r:id="rId16"/>
            </p:custDataLst>
          </p:nvPr>
        </p:nvPicPr>
        <p:blipFill>
          <a:blip r:embed="rId17"/>
          <a:stretch>
            <a:fillRect/>
          </a:stretch>
        </p:blipFill>
        <p:spPr>
          <a:xfrm>
            <a:off x="7594600" y="63500"/>
            <a:ext cx="1422400" cy="508000"/>
          </a:xfrm>
          <a:prstGeom prst="rect">
            <a:avLst/>
          </a:prstGeom>
        </p:spPr>
      </p:pic>
    </p:spTree>
    <p:custDataLst>
      <p:tags r:id="rId18"/>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08379" y="80353"/>
            <a:ext cx="5601391" cy="566331"/>
          </a:xfrm>
        </p:spPr>
        <p:txBody>
          <a:bodyPr>
            <a:normAutofit/>
          </a:bodyPr>
          <a:lstStyle/>
          <a:p>
            <a:pPr algn="ctr"/>
            <a:r>
              <a:rPr lang="zh-CN" altLang="en-US"/>
              <a:t>习题</a:t>
            </a:r>
            <a:endParaRPr lang="zh-CN" altLang="en-US"/>
          </a:p>
        </p:txBody>
      </p:sp>
      <p:sp>
        <p:nvSpPr>
          <p:cNvPr id="3" name="内容占位符 2"/>
          <p:cNvSpPr>
            <a:spLocks noGrp="1"/>
          </p:cNvSpPr>
          <p:nvPr>
            <p:ph sz="quarter" idx="1"/>
          </p:nvPr>
        </p:nvSpPr>
        <p:spPr>
          <a:xfrm>
            <a:off x="760730" y="647065"/>
            <a:ext cx="6917055" cy="2210435"/>
          </a:xfrm>
        </p:spPr>
        <p:txBody>
          <a:bodyPr>
            <a:normAutofit lnSpcReduction="20000"/>
          </a:bodyPr>
          <a:lstStyle/>
          <a:p>
            <a:r>
              <a:rPr lang="zh-CN" altLang="en-US" sz="1350"/>
              <a:t>根据下列经济业务内容按照权责发生制和收付实现制原则计算企业（</a:t>
            </a:r>
            <a:r>
              <a:rPr lang="en-US" altLang="zh-CN" sz="1350"/>
              <a:t>7</a:t>
            </a:r>
            <a:r>
              <a:rPr lang="zh-CN" altLang="en-US" sz="1350"/>
              <a:t>月份）的收入和费用，并填入表</a:t>
            </a:r>
            <a:endParaRPr lang="zh-CN" altLang="en-US" sz="1350"/>
          </a:p>
          <a:p>
            <a:r>
              <a:rPr lang="en-US" altLang="zh-CN" sz="1200"/>
              <a:t>A </a:t>
            </a:r>
            <a:r>
              <a:rPr lang="zh-CN" altLang="en-US" sz="1200"/>
              <a:t>销售产品</a:t>
            </a:r>
            <a:r>
              <a:rPr lang="en-US" altLang="zh-CN" sz="1200"/>
              <a:t>5 000</a:t>
            </a:r>
            <a:r>
              <a:rPr lang="zh-CN" altLang="en-US" sz="1200"/>
              <a:t>元，货款存入银行</a:t>
            </a:r>
            <a:endParaRPr lang="zh-CN" altLang="en-US" sz="1200"/>
          </a:p>
          <a:p>
            <a:r>
              <a:rPr lang="en-US" sz="1200"/>
              <a:t>B </a:t>
            </a:r>
            <a:r>
              <a:rPr lang="zh-CN" altLang="en-US" sz="1200"/>
              <a:t>销售产品</a:t>
            </a:r>
            <a:r>
              <a:rPr lang="en-US" altLang="zh-CN" sz="1200"/>
              <a:t>10 000</a:t>
            </a:r>
            <a:r>
              <a:rPr lang="zh-CN" altLang="en-US" sz="1200"/>
              <a:t>元，货款尚未收到</a:t>
            </a:r>
            <a:endParaRPr lang="zh-CN" altLang="en-US" sz="1200"/>
          </a:p>
          <a:p>
            <a:r>
              <a:rPr lang="en-US" altLang="zh-CN" sz="1200"/>
              <a:t>C </a:t>
            </a:r>
            <a:r>
              <a:rPr lang="zh-CN" altLang="en-US" sz="1200"/>
              <a:t>支付</a:t>
            </a:r>
            <a:r>
              <a:rPr lang="en-US" altLang="zh-CN" sz="1200"/>
              <a:t>7-12</a:t>
            </a:r>
            <a:r>
              <a:rPr lang="zh-CN" altLang="en-US" sz="1200"/>
              <a:t>月份的租金</a:t>
            </a:r>
            <a:r>
              <a:rPr lang="en-US" altLang="zh-CN" sz="1200"/>
              <a:t>3 000</a:t>
            </a:r>
            <a:r>
              <a:rPr lang="zh-CN" altLang="en-US" sz="1200"/>
              <a:t>元</a:t>
            </a:r>
            <a:endParaRPr lang="zh-CN" altLang="en-US" sz="1200"/>
          </a:p>
          <a:p>
            <a:r>
              <a:rPr lang="en-US" sz="1200"/>
              <a:t>D </a:t>
            </a:r>
            <a:r>
              <a:rPr lang="zh-CN" altLang="en-US" sz="1200"/>
              <a:t>收到</a:t>
            </a:r>
            <a:r>
              <a:rPr lang="en-US" altLang="zh-CN" sz="1200"/>
              <a:t>6</a:t>
            </a:r>
            <a:r>
              <a:rPr lang="zh-CN" altLang="en-US" sz="1200"/>
              <a:t>月份应收的销售货款</a:t>
            </a:r>
            <a:r>
              <a:rPr lang="en-US" altLang="zh-CN" sz="1200"/>
              <a:t>8 000</a:t>
            </a:r>
            <a:r>
              <a:rPr lang="zh-CN" altLang="en-US" sz="1200"/>
              <a:t>元</a:t>
            </a:r>
            <a:endParaRPr lang="zh-CN" altLang="en-US" sz="1200"/>
          </a:p>
          <a:p>
            <a:r>
              <a:rPr lang="en-US" sz="1200"/>
              <a:t>E </a:t>
            </a:r>
            <a:r>
              <a:rPr lang="zh-CN" altLang="en-US" sz="1200"/>
              <a:t>收到购货单位预付货款</a:t>
            </a:r>
            <a:r>
              <a:rPr lang="en-US" altLang="zh-CN" sz="1200"/>
              <a:t>4 000</a:t>
            </a:r>
            <a:r>
              <a:rPr lang="zh-CN" altLang="en-US" sz="1200"/>
              <a:t>元，下月交货</a:t>
            </a:r>
            <a:endParaRPr lang="zh-CN" altLang="en-US" sz="1200"/>
          </a:p>
          <a:p>
            <a:r>
              <a:rPr lang="en-US" sz="1200"/>
              <a:t>F </a:t>
            </a:r>
            <a:r>
              <a:rPr lang="zh-CN" altLang="en-US" sz="1200"/>
              <a:t>本月应付水电费</a:t>
            </a:r>
            <a:r>
              <a:rPr lang="en-US" altLang="zh-CN" sz="1200"/>
              <a:t>400</a:t>
            </a:r>
            <a:r>
              <a:rPr lang="zh-CN" altLang="en-US" sz="1200"/>
              <a:t>元，下月支付</a:t>
            </a:r>
            <a:endParaRPr lang="zh-CN" altLang="en-US" sz="1200"/>
          </a:p>
        </p:txBody>
      </p:sp>
      <p:graphicFrame>
        <p:nvGraphicFramePr>
          <p:cNvPr id="4" name="表格 -1"/>
          <p:cNvGraphicFramePr/>
          <p:nvPr/>
        </p:nvGraphicFramePr>
        <p:xfrm>
          <a:off x="896620" y="2856865"/>
          <a:ext cx="6934835" cy="1958340"/>
        </p:xfrm>
        <a:graphic>
          <a:graphicData uri="http://schemas.openxmlformats.org/drawingml/2006/table">
            <a:tbl>
              <a:tblPr firstRow="1" bandRow="1">
                <a:tableStyleId>{5C22544A-7EE6-4342-B048-85BDC9FD1C3A}</a:tableStyleId>
              </a:tblPr>
              <a:tblGrid>
                <a:gridCol w="1386205"/>
                <a:gridCol w="1388745"/>
                <a:gridCol w="1384935"/>
                <a:gridCol w="1388745"/>
                <a:gridCol w="1386205"/>
              </a:tblGrid>
              <a:tr h="451485">
                <a:tc rowSpan="2">
                  <a:txBody>
                    <a:bodyPr/>
                    <a:lstStyle/>
                    <a:p>
                      <a:pPr marL="0" indent="0" algn="ctr">
                        <a:buNone/>
                      </a:pPr>
                      <a:r>
                        <a:rPr lang="zh-CN" alt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业务编号</a:t>
                      </a:r>
                      <a:endParaRPr lang="zh-CN" alt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a:noFill/>
                    </a:lnB>
                    <a:lnTlToBr>
                      <a:noFill/>
                    </a:lnTlToBr>
                    <a:lnBlToTr>
                      <a:noFill/>
                    </a:lnBlToTr>
                    <a:noFill/>
                  </a:tcPr>
                </a:tc>
                <a:tc gridSpan="2">
                  <a:txBody>
                    <a:bodyPr/>
                    <a:lstStyle/>
                    <a:p>
                      <a:pPr marL="0" indent="0" algn="ctr">
                        <a:buNone/>
                      </a:pPr>
                      <a:r>
                        <a:rPr lang="zh-CN" altLang="en-US" sz="1050" b="1" u="none">
                          <a:solidFill>
                            <a:srgbClr val="000000"/>
                          </a:solidFill>
                          <a:latin typeface="宋体" panose="02010600030101010101" pitchFamily="2" charset="-122"/>
                          <a:ea typeface="宋体" panose="02010600030101010101" pitchFamily="2" charset="-122"/>
                          <a:cs typeface="宋体" panose="02010600030101010101" pitchFamily="2" charset="-122"/>
                        </a:rPr>
                        <a:t>权责发生制</a:t>
                      </a:r>
                      <a:endParaRPr lang="zh-CN" altLang="en-US" sz="1050" b="1"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lstStyle/>
                    <a:p>
                      <a:pPr marL="0" indent="0" algn="ctr">
                        <a:buNone/>
                      </a:pPr>
                      <a:r>
                        <a:rPr lang="zh-CN" altLang="en-US" sz="1050" b="1" u="none">
                          <a:solidFill>
                            <a:srgbClr val="000000"/>
                          </a:solidFill>
                          <a:latin typeface="宋体" panose="02010600030101010101" pitchFamily="2" charset="-122"/>
                          <a:ea typeface="宋体" panose="02010600030101010101" pitchFamily="2" charset="-122"/>
                          <a:cs typeface="宋体" panose="02010600030101010101" pitchFamily="2" charset="-122"/>
                        </a:rPr>
                        <a:t>收付实现制</a:t>
                      </a:r>
                      <a:endParaRPr lang="zh-CN" altLang="en-US" sz="1050" b="1"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noFill/>
                      <a:prstDash val="solid"/>
                      <a:headEnd type="none" w="med" len="med"/>
                      <a:tailEnd type="none" w="med" len="med"/>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2669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marL="0" indent="0" algn="ctr">
                        <a:buNone/>
                      </a:pPr>
                      <a:r>
                        <a:rPr lang="zh-CN" alt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收入</a:t>
                      </a:r>
                      <a:endParaRPr lang="zh-CN" alt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费用</a:t>
                      </a:r>
                      <a:endParaRPr lang="zh-CN" alt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收入</a:t>
                      </a:r>
                      <a:endParaRPr lang="zh-CN" alt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费用</a:t>
                      </a:r>
                      <a:endParaRPr lang="zh-CN" alt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6060">
                <a:tc>
                  <a:txBody>
                    <a:bodyPr/>
                    <a:lstStyle/>
                    <a:p>
                      <a:pPr marL="0" indent="0" algn="ctr">
                        <a:buNone/>
                      </a:pPr>
                      <a:r>
                        <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rPr>
                        <a:t>A</a:t>
                      </a:r>
                      <a:endPar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no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a:txBody>
                    <a:bodyPr/>
                    <a:lstStyle/>
                    <a:p>
                      <a:pPr marL="0" indent="0" algn="ctr">
                        <a:buNone/>
                      </a:pPr>
                      <a:r>
                        <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rPr>
                        <a:t>B</a:t>
                      </a:r>
                      <a:endPar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a:txBody>
                    <a:bodyPr/>
                    <a:lstStyle/>
                    <a:p>
                      <a:pPr marL="0" indent="0" algn="ctr">
                        <a:buNone/>
                      </a:pPr>
                      <a:r>
                        <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rPr>
                        <a:t>C</a:t>
                      </a:r>
                      <a:endPar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1455">
                <a:tc>
                  <a:txBody>
                    <a:bodyPr/>
                    <a:lstStyle/>
                    <a:p>
                      <a:pPr marL="0" indent="0" algn="ctr">
                        <a:buNone/>
                      </a:pPr>
                      <a:r>
                        <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rPr>
                        <a:t>D</a:t>
                      </a:r>
                      <a:endPar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7</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185">
                <a:tc>
                  <a:txBody>
                    <a:bodyPr/>
                    <a:lstStyle/>
                    <a:p>
                      <a:pPr marL="0" indent="0" algn="ctr">
                        <a:buNone/>
                      </a:pPr>
                      <a:r>
                        <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rPr>
                        <a:t>E</a:t>
                      </a:r>
                      <a:endPar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a:txBody>
                    <a:bodyPr/>
                    <a:lstStyle/>
                    <a:p>
                      <a:pPr marL="0" indent="0" algn="ctr">
                        <a:buNone/>
                      </a:pPr>
                      <a:r>
                        <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rPr>
                        <a:t>F</a:t>
                      </a:r>
                      <a:endParaRPr lang="en-US" altLang="zh-CN"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11</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rPr>
                        <a:t>12</a:t>
                      </a:r>
                      <a:endParaRPr lang="en-US" sz="105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圆角矩形 83969"/>
          <p:cNvSpPr/>
          <p:nvPr/>
        </p:nvSpPr>
        <p:spPr>
          <a:xfrm>
            <a:off x="186690" y="241935"/>
            <a:ext cx="5539105" cy="2286000"/>
          </a:xfrm>
          <a:prstGeom prst="roundRect">
            <a:avLst>
              <a:gd name="adj" fmla="val 16667"/>
            </a:avLst>
          </a:prstGeom>
          <a:noFill/>
          <a:ln w="28575" cap="flat" cmpd="sng">
            <a:solidFill>
              <a:schemeClr val="hlink"/>
            </a:solidFill>
            <a:prstDash val="lgDashDot"/>
            <a:round/>
            <a:headEnd type="none" w="med" len="med"/>
            <a:tailEnd type="none" w="med" len="med"/>
          </a:ln>
        </p:spPr>
        <p:txBody>
          <a:bodyPr wrap="none" anchor="ctr"/>
          <a:lstStyle/>
          <a:p>
            <a:pPr algn="ctr"/>
            <a:endParaRPr lang="zh-CN" altLang="en-US" sz="1500" b="0" dirty="0">
              <a:latin typeface="Arial" panose="020B0604020202020204" pitchFamily="34" charset="0"/>
              <a:ea typeface="宋体" panose="02010600030101010101" pitchFamily="2" charset="-122"/>
            </a:endParaRPr>
          </a:p>
        </p:txBody>
      </p:sp>
      <p:sp>
        <p:nvSpPr>
          <p:cNvPr id="77827" name="矩形 83971"/>
          <p:cNvSpPr/>
          <p:nvPr/>
        </p:nvSpPr>
        <p:spPr>
          <a:xfrm>
            <a:off x="406400" y="342583"/>
            <a:ext cx="5214620" cy="2084070"/>
          </a:xfrm>
          <a:prstGeom prst="rect">
            <a:avLst/>
          </a:prstGeom>
          <a:noFill/>
          <a:ln w="9525">
            <a:noFill/>
          </a:ln>
          <a:effectLst>
            <a:prstShdw prst="shdw12" dir="16200000">
              <a:schemeClr val="bg2">
                <a:alpha val="50000"/>
              </a:schemeClr>
            </a:prstShdw>
          </a:effectLst>
        </p:spPr>
        <p:txBody>
          <a:bodyPr wrap="square" anchor="ctr">
            <a:spAutoFit/>
          </a:bodyPr>
          <a:lstStyle/>
          <a:p>
            <a:pPr>
              <a:lnSpc>
                <a:spcPct val="120000"/>
              </a:lnSpc>
            </a:pPr>
            <a:r>
              <a:rPr lang="en-US" dirty="0">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历史成本   historic cost </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楷体" panose="02010609060101010101" charset="-122"/>
                <a:ea typeface="楷体" panose="02010609060101010101" charset="-122"/>
              </a:rPr>
              <a:t>是指将</a:t>
            </a:r>
            <a:r>
              <a:rPr lang="zh-CN" altLang="en-US" dirty="0">
                <a:solidFill>
                  <a:srgbClr val="FF0000"/>
                </a:solidFill>
                <a:latin typeface="楷体" panose="02010609060101010101" charset="-122"/>
                <a:ea typeface="楷体" panose="02010609060101010101" charset="-122"/>
              </a:rPr>
              <a:t>取得资产时</a:t>
            </a:r>
            <a:r>
              <a:rPr lang="zh-CN" altLang="en-US" dirty="0">
                <a:latin typeface="楷体" panose="02010609060101010101" charset="-122"/>
                <a:ea typeface="楷体" panose="02010609060101010101" charset="-122"/>
              </a:rPr>
              <a:t>发生的</a:t>
            </a:r>
            <a:r>
              <a:rPr lang="zh-CN" altLang="en-US" dirty="0">
                <a:solidFill>
                  <a:srgbClr val="FF0000"/>
                </a:solidFill>
                <a:latin typeface="楷体" panose="02010609060101010101" charset="-122"/>
                <a:ea typeface="楷体" panose="02010609060101010101" charset="-122"/>
              </a:rPr>
              <a:t>实际成本</a:t>
            </a:r>
            <a:r>
              <a:rPr lang="zh-CN" altLang="en-US" dirty="0">
                <a:latin typeface="楷体" panose="02010609060101010101" charset="-122"/>
                <a:ea typeface="楷体" panose="02010609060101010101" charset="-122"/>
              </a:rPr>
              <a:t>作为资产的入账价值，在资产处置前保持其</a:t>
            </a:r>
            <a:r>
              <a:rPr lang="zh-CN" altLang="en-US" dirty="0">
                <a:solidFill>
                  <a:srgbClr val="FF0000"/>
                </a:solidFill>
                <a:latin typeface="楷体" panose="02010609060101010101" charset="-122"/>
                <a:ea typeface="楷体" panose="02010609060101010101" charset="-122"/>
              </a:rPr>
              <a:t>入账价值不变</a:t>
            </a:r>
            <a:r>
              <a:rPr lang="zh-CN" altLang="en-US" dirty="0">
                <a:latin typeface="楷体" panose="02010609060101010101" charset="-122"/>
                <a:ea typeface="楷体" panose="02010609060101010101" charset="-122"/>
              </a:rPr>
              <a:t>，其后，如发生减值，应当按规定计提相应的减值准备。</a:t>
            </a:r>
            <a:endParaRPr lang="zh-CN" altLang="en-US" dirty="0">
              <a:latin typeface="楷体" panose="02010609060101010101" charset="-122"/>
              <a:ea typeface="楷体" panose="02010609060101010101" charset="-122"/>
            </a:endParaRPr>
          </a:p>
          <a:p>
            <a:pPr>
              <a:lnSpc>
                <a:spcPct val="120000"/>
              </a:lnSpc>
            </a:pPr>
            <a:endParaRPr lang="zh-CN" altLang="en-US" dirty="0">
              <a:latin typeface="楷体" panose="02010609060101010101" charset="-122"/>
              <a:ea typeface="楷体" panose="02010609060101010101" charset="-122"/>
            </a:endParaRPr>
          </a:p>
          <a:p>
            <a:pPr>
              <a:lnSpc>
                <a:spcPct val="120000"/>
              </a:lnSpc>
            </a:pPr>
            <a:r>
              <a:rPr lang="zh-CN" altLang="en-US" dirty="0">
                <a:latin typeface="Arial" panose="020B0604020202020204" pitchFamily="34" charset="0"/>
                <a:ea typeface="宋体" panose="02010600030101010101" pitchFamily="2" charset="-122"/>
              </a:rPr>
              <a:t>对于财产物资的计量，</a:t>
            </a:r>
            <a:r>
              <a:rPr lang="zh-CN" altLang="en-US" dirty="0">
                <a:solidFill>
                  <a:srgbClr val="FF0000"/>
                </a:solidFill>
                <a:latin typeface="Arial" panose="020B0604020202020204" pitchFamily="34" charset="0"/>
                <a:ea typeface="宋体" panose="02010600030101010101" pitchFamily="2" charset="-122"/>
              </a:rPr>
              <a:t>一般采用历史成本原则</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4525645" y="2546985"/>
            <a:ext cx="4265930" cy="2409190"/>
          </a:xfrm>
          <a:prstGeom prst="rect">
            <a:avLst/>
          </a:prstGeom>
        </p:spPr>
      </p:pic>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圆角矩形 83969"/>
          <p:cNvSpPr/>
          <p:nvPr/>
        </p:nvSpPr>
        <p:spPr>
          <a:xfrm>
            <a:off x="186690" y="241935"/>
            <a:ext cx="5111115" cy="1971675"/>
          </a:xfrm>
          <a:prstGeom prst="roundRect">
            <a:avLst>
              <a:gd name="adj" fmla="val 16667"/>
            </a:avLst>
          </a:prstGeom>
          <a:noFill/>
          <a:ln w="28575" cap="flat" cmpd="sng">
            <a:solidFill>
              <a:schemeClr val="hlink"/>
            </a:solidFill>
            <a:prstDash val="lgDashDot"/>
            <a:round/>
            <a:headEnd type="none" w="med" len="med"/>
            <a:tailEnd type="none" w="med" len="med"/>
          </a:ln>
        </p:spPr>
        <p:txBody>
          <a:bodyPr wrap="none" anchor="ctr"/>
          <a:lstStyle/>
          <a:p>
            <a:pPr algn="ctr"/>
            <a:endParaRPr lang="zh-CN" altLang="en-US" sz="1500" b="0" dirty="0">
              <a:latin typeface="Arial" panose="020B0604020202020204" pitchFamily="34" charset="0"/>
              <a:ea typeface="宋体" panose="02010600030101010101" pitchFamily="2" charset="-122"/>
            </a:endParaRPr>
          </a:p>
        </p:txBody>
      </p:sp>
      <p:sp>
        <p:nvSpPr>
          <p:cNvPr id="77827" name="矩形 83971"/>
          <p:cNvSpPr/>
          <p:nvPr/>
        </p:nvSpPr>
        <p:spPr>
          <a:xfrm>
            <a:off x="488950" y="661749"/>
            <a:ext cx="4743450" cy="1087755"/>
          </a:xfrm>
          <a:prstGeom prst="rect">
            <a:avLst/>
          </a:prstGeom>
          <a:noFill/>
          <a:ln w="9525">
            <a:noFill/>
          </a:ln>
          <a:effectLst>
            <a:prstShdw prst="shdw12" dir="16200000">
              <a:schemeClr val="bg2">
                <a:alpha val="50000"/>
              </a:schemeClr>
            </a:prstShdw>
          </a:effectLst>
        </p:spPr>
        <p:txBody>
          <a:bodyPr anchor="ctr">
            <a:spAutoFit/>
          </a:bodyPr>
          <a:lstStyle/>
          <a:p>
            <a:pPr>
              <a:lnSpc>
                <a:spcPct val="120000"/>
              </a:lnSpc>
            </a:pPr>
            <a:r>
              <a:rPr lang="en-US" dirty="0">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重置成本   replacement cost </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rPr>
              <a:t>是指按照当前市场条件，重新取得同样一项资产所需支付的先进或现金等价物的金额。 </a:t>
            </a:r>
            <a:endParaRPr lang="zh-CN" altLang="en-US" dirty="0">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4271010" y="2213610"/>
            <a:ext cx="4467860" cy="2523490"/>
          </a:xfrm>
          <a:prstGeom prst="rect">
            <a:avLst/>
          </a:prstGeom>
        </p:spPr>
      </p:pic>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圆角矩形 83969"/>
          <p:cNvSpPr/>
          <p:nvPr/>
        </p:nvSpPr>
        <p:spPr>
          <a:xfrm>
            <a:off x="186690" y="241935"/>
            <a:ext cx="5111115" cy="1971675"/>
          </a:xfrm>
          <a:prstGeom prst="roundRect">
            <a:avLst>
              <a:gd name="adj" fmla="val 16667"/>
            </a:avLst>
          </a:prstGeom>
          <a:noFill/>
          <a:ln w="28575" cap="flat" cmpd="sng">
            <a:solidFill>
              <a:schemeClr val="hlink"/>
            </a:solidFill>
            <a:prstDash val="lgDashDot"/>
            <a:round/>
            <a:headEnd type="none" w="med" len="med"/>
            <a:tailEnd type="none" w="med" len="med"/>
          </a:ln>
        </p:spPr>
        <p:txBody>
          <a:bodyPr wrap="none" anchor="ctr"/>
          <a:lstStyle/>
          <a:p>
            <a:pPr algn="ctr"/>
            <a:endParaRPr lang="zh-CN" altLang="en-US" sz="1500" b="0" dirty="0">
              <a:latin typeface="Arial" panose="020B0604020202020204" pitchFamily="34" charset="0"/>
              <a:ea typeface="宋体" panose="02010600030101010101" pitchFamily="2" charset="-122"/>
            </a:endParaRPr>
          </a:p>
        </p:txBody>
      </p:sp>
      <p:sp>
        <p:nvSpPr>
          <p:cNvPr id="77827" name="矩形 83971"/>
          <p:cNvSpPr/>
          <p:nvPr/>
        </p:nvSpPr>
        <p:spPr>
          <a:xfrm>
            <a:off x="488950" y="495696"/>
            <a:ext cx="4743450" cy="1419860"/>
          </a:xfrm>
          <a:prstGeom prst="rect">
            <a:avLst/>
          </a:prstGeom>
          <a:noFill/>
          <a:ln w="9525">
            <a:noFill/>
          </a:ln>
          <a:effectLst>
            <a:prstShdw prst="shdw12" dir="16200000">
              <a:schemeClr val="bg2">
                <a:alpha val="50000"/>
              </a:schemeClr>
            </a:prstShdw>
          </a:effectLst>
        </p:spPr>
        <p:txBody>
          <a:bodyPr anchor="ctr">
            <a:spAutoFit/>
          </a:bodyPr>
          <a:lstStyle/>
          <a:p>
            <a:pPr>
              <a:lnSpc>
                <a:spcPct val="120000"/>
              </a:lnSpc>
            </a:pPr>
            <a:r>
              <a:rPr lang="en-US" dirty="0">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 可变现净值  net realizable value</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rPr>
              <a:t>是指在正常生产经营过程中，以预计售价减去进一步加工成本和销售所必需的预计税金、费用后的净值。</a:t>
            </a:r>
            <a:endParaRPr lang="zh-CN" altLang="en-US" dirty="0">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4271010" y="2213610"/>
            <a:ext cx="4467860" cy="2523490"/>
          </a:xfrm>
          <a:prstGeom prst="rect">
            <a:avLst/>
          </a:prstGeom>
        </p:spPr>
      </p:pic>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圆角矩形 83969"/>
          <p:cNvSpPr/>
          <p:nvPr/>
        </p:nvSpPr>
        <p:spPr>
          <a:xfrm>
            <a:off x="186690" y="241935"/>
            <a:ext cx="5148580" cy="2068195"/>
          </a:xfrm>
          <a:prstGeom prst="roundRect">
            <a:avLst>
              <a:gd name="adj" fmla="val 16667"/>
            </a:avLst>
          </a:prstGeom>
          <a:noFill/>
          <a:ln w="28575" cap="flat" cmpd="sng">
            <a:solidFill>
              <a:schemeClr val="hlink"/>
            </a:solidFill>
            <a:prstDash val="lgDashDot"/>
            <a:round/>
            <a:headEnd type="none" w="med" len="med"/>
            <a:tailEnd type="none" w="med" len="med"/>
          </a:ln>
        </p:spPr>
        <p:txBody>
          <a:bodyPr wrap="none" anchor="ctr"/>
          <a:lstStyle/>
          <a:p>
            <a:pPr algn="ctr"/>
            <a:endParaRPr lang="zh-CN" altLang="en-US" sz="1500" b="0" dirty="0">
              <a:latin typeface="Arial" panose="020B0604020202020204" pitchFamily="34" charset="0"/>
              <a:ea typeface="宋体" panose="02010600030101010101" pitchFamily="2" charset="-122"/>
            </a:endParaRPr>
          </a:p>
        </p:txBody>
      </p:sp>
      <p:sp>
        <p:nvSpPr>
          <p:cNvPr id="77827" name="矩形 83971"/>
          <p:cNvSpPr/>
          <p:nvPr/>
        </p:nvSpPr>
        <p:spPr>
          <a:xfrm>
            <a:off x="488950" y="329644"/>
            <a:ext cx="4743450" cy="1751965"/>
          </a:xfrm>
          <a:prstGeom prst="rect">
            <a:avLst/>
          </a:prstGeom>
          <a:noFill/>
          <a:ln w="9525">
            <a:noFill/>
          </a:ln>
          <a:effectLst>
            <a:prstShdw prst="shdw12" dir="16200000">
              <a:schemeClr val="bg2">
                <a:alpha val="50000"/>
              </a:schemeClr>
            </a:prstShdw>
          </a:effectLst>
        </p:spPr>
        <p:txBody>
          <a:bodyPr anchor="ctr">
            <a:spAutoFit/>
          </a:bodyPr>
          <a:lstStyle/>
          <a:p>
            <a:pPr>
              <a:lnSpc>
                <a:spcPct val="120000"/>
              </a:lnSpc>
            </a:pPr>
            <a:r>
              <a:rPr lang="en-US" dirty="0">
                <a:latin typeface="Arial" panose="020B0604020202020204" pitchFamily="34" charset="0"/>
                <a:ea typeface="宋体" panose="02010600030101010101" pitchFamily="2" charset="-122"/>
              </a:rPr>
              <a:t>4.</a:t>
            </a:r>
            <a:r>
              <a:rPr lang="zh-CN" altLang="en-US" dirty="0">
                <a:latin typeface="Arial" panose="020B0604020202020204" pitchFamily="34" charset="0"/>
                <a:ea typeface="宋体" panose="02010600030101010101" pitchFamily="2" charset="-122"/>
              </a:rPr>
              <a:t> 现值   present value </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rPr>
              <a:t>是指未来现金流量以恰当的折现率折现后的价值，是货币的时间价值属性。</a:t>
            </a:r>
            <a:endParaRPr lang="zh-CN" altLang="en-US" dirty="0">
              <a:latin typeface="Arial" panose="020B0604020202020204" pitchFamily="34" charset="0"/>
              <a:ea typeface="宋体" panose="02010600030101010101" pitchFamily="2" charset="-122"/>
            </a:endParaRPr>
          </a:p>
          <a:p>
            <a:pPr>
              <a:lnSpc>
                <a:spcPct val="120000"/>
              </a:lnSpc>
            </a:pP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rPr>
              <a:t>一年后的</a:t>
            </a:r>
            <a:r>
              <a:rPr lang="en-US" altLang="zh-CN" dirty="0">
                <a:latin typeface="Arial" panose="020B0604020202020204" pitchFamily="34" charset="0"/>
                <a:ea typeface="宋体" panose="02010600030101010101" pitchFamily="2" charset="-122"/>
              </a:rPr>
              <a:t>100</a:t>
            </a:r>
            <a:r>
              <a:rPr lang="zh-CN" altLang="en-US" dirty="0">
                <a:latin typeface="Arial" panose="020B0604020202020204" pitchFamily="34" charset="0"/>
                <a:ea typeface="宋体" panose="02010600030101010101" pitchFamily="2" charset="-122"/>
              </a:rPr>
              <a:t>元现金等于现在的</a:t>
            </a:r>
            <a:r>
              <a:rPr lang="en-US" altLang="zh-CN" dirty="0">
                <a:latin typeface="Arial" panose="020B0604020202020204" pitchFamily="34" charset="0"/>
                <a:ea typeface="宋体" panose="02010600030101010101" pitchFamily="2" charset="-122"/>
              </a:rPr>
              <a:t>100</a:t>
            </a:r>
            <a:r>
              <a:rPr lang="zh-CN" altLang="en-US" dirty="0">
                <a:latin typeface="Arial" panose="020B0604020202020204" pitchFamily="34" charset="0"/>
                <a:ea typeface="宋体" panose="02010600030101010101" pitchFamily="2" charset="-122"/>
              </a:rPr>
              <a:t>元吗？</a:t>
            </a:r>
            <a:endParaRPr lang="zh-CN" altLang="en-US" dirty="0">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4271010" y="2213610"/>
            <a:ext cx="4467860" cy="2523490"/>
          </a:xfrm>
          <a:prstGeom prst="rect">
            <a:avLst/>
          </a:prstGeom>
        </p:spPr>
      </p:pic>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圆角矩形 83969"/>
          <p:cNvSpPr/>
          <p:nvPr/>
        </p:nvSpPr>
        <p:spPr>
          <a:xfrm>
            <a:off x="186690" y="241935"/>
            <a:ext cx="5148580" cy="2068195"/>
          </a:xfrm>
          <a:prstGeom prst="roundRect">
            <a:avLst>
              <a:gd name="adj" fmla="val 16667"/>
            </a:avLst>
          </a:prstGeom>
          <a:noFill/>
          <a:ln w="28575" cap="flat" cmpd="sng">
            <a:solidFill>
              <a:schemeClr val="hlink"/>
            </a:solidFill>
            <a:prstDash val="lgDashDot"/>
            <a:round/>
            <a:headEnd type="none" w="med" len="med"/>
            <a:tailEnd type="none" w="med" len="med"/>
          </a:ln>
        </p:spPr>
        <p:txBody>
          <a:bodyPr wrap="none" anchor="ctr"/>
          <a:lstStyle/>
          <a:p>
            <a:pPr algn="ctr"/>
            <a:endParaRPr lang="zh-CN" altLang="en-US" sz="1500" b="0" dirty="0">
              <a:latin typeface="Arial" panose="020B0604020202020204" pitchFamily="34" charset="0"/>
              <a:ea typeface="宋体" panose="02010600030101010101" pitchFamily="2" charset="-122"/>
            </a:endParaRPr>
          </a:p>
        </p:txBody>
      </p:sp>
      <p:sp>
        <p:nvSpPr>
          <p:cNvPr id="77827" name="矩形 83971"/>
          <p:cNvSpPr/>
          <p:nvPr/>
        </p:nvSpPr>
        <p:spPr>
          <a:xfrm>
            <a:off x="488950" y="661749"/>
            <a:ext cx="4743450" cy="1087755"/>
          </a:xfrm>
          <a:prstGeom prst="rect">
            <a:avLst/>
          </a:prstGeom>
          <a:noFill/>
          <a:ln w="9525">
            <a:noFill/>
          </a:ln>
          <a:effectLst>
            <a:prstShdw prst="shdw12" dir="16200000">
              <a:schemeClr val="bg2">
                <a:alpha val="50000"/>
              </a:schemeClr>
            </a:prstShdw>
          </a:effectLst>
        </p:spPr>
        <p:txBody>
          <a:bodyPr anchor="ctr">
            <a:spAutoFit/>
          </a:bodyPr>
          <a:lstStyle/>
          <a:p>
            <a:pPr>
              <a:lnSpc>
                <a:spcPct val="120000"/>
              </a:lnSpc>
            </a:pPr>
            <a:r>
              <a:rPr lang="en-US" dirty="0">
                <a:latin typeface="Arial" panose="020B0604020202020204" pitchFamily="34" charset="0"/>
                <a:ea typeface="宋体" panose="02010600030101010101" pitchFamily="2" charset="-122"/>
              </a:rPr>
              <a:t>5.</a:t>
            </a:r>
            <a:r>
              <a:rPr lang="zh-CN" altLang="en-US" dirty="0">
                <a:latin typeface="Arial" panose="020B0604020202020204" pitchFamily="34" charset="0"/>
                <a:ea typeface="宋体" panose="02010600030101010101" pitchFamily="2" charset="-122"/>
              </a:rPr>
              <a:t> 公允价值  fair value</a:t>
            </a:r>
            <a:endParaRPr lang="zh-CN" altLang="en-US" dirty="0">
              <a:latin typeface="Arial" panose="020B0604020202020204" pitchFamily="34" charset="0"/>
              <a:ea typeface="宋体" panose="02010600030101010101" pitchFamily="2" charset="-122"/>
            </a:endParaRPr>
          </a:p>
          <a:p>
            <a:pPr>
              <a:lnSpc>
                <a:spcPct val="120000"/>
              </a:lnSpc>
            </a:pPr>
            <a:r>
              <a:rPr lang="zh-CN" altLang="en-US" dirty="0">
                <a:latin typeface="Arial" panose="020B0604020202020204" pitchFamily="34" charset="0"/>
                <a:ea typeface="宋体" panose="02010600030101010101" pitchFamily="2" charset="-122"/>
              </a:rPr>
              <a:t>是指在公平交易中，熟悉情况的交易双方自愿进行资产交换或者债务清偿的金额。</a:t>
            </a:r>
            <a:endParaRPr lang="zh-CN" altLang="en-US" dirty="0">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4271010" y="2213610"/>
            <a:ext cx="4467860" cy="2523490"/>
          </a:xfrm>
          <a:prstGeom prst="rect">
            <a:avLst/>
          </a:prstGeom>
        </p:spPr>
      </p:pic>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5329" y="2627306"/>
            <a:ext cx="5267945" cy="1060954"/>
          </a:xfrm>
        </p:spPr>
        <p:txBody>
          <a:bodyPr/>
          <a:lstStyle/>
          <a:p>
            <a:pPr algn="ctr"/>
            <a:r>
              <a:rPr lang="zh-CN" altLang="en-US" sz="3200">
                <a:latin typeface="楷体" panose="02010609060101010101" charset="-122"/>
                <a:ea typeface="楷体" panose="02010609060101010101" charset="-122"/>
                <a:cs typeface="楷体" panose="02010609060101010101" charset="-122"/>
              </a:rPr>
              <a:t>测试题</a:t>
            </a:r>
            <a:r>
              <a:rPr lang="en-US" altLang="zh-CN" sz="3200">
                <a:latin typeface="楷体" panose="02010609060101010101" charset="-122"/>
                <a:ea typeface="楷体" panose="02010609060101010101" charset="-122"/>
                <a:cs typeface="楷体" panose="02010609060101010101" charset="-122"/>
              </a:rPr>
              <a:t>1 </a:t>
            </a:r>
            <a:r>
              <a:rPr lang="zh-CN" altLang="en-US" sz="3200">
                <a:latin typeface="楷体" panose="02010609060101010101" charset="-122"/>
                <a:ea typeface="楷体" panose="02010609060101010101" charset="-122"/>
                <a:cs typeface="楷体" panose="02010609060101010101" charset="-122"/>
              </a:rPr>
              <a:t>会计计量</a:t>
            </a:r>
            <a:endParaRPr lang="zh-CN" altLang="en-US" sz="3200">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rcRect t="10308" b="12624"/>
          <a:stretch>
            <a:fillRect/>
          </a:stretch>
        </p:blipFill>
        <p:spPr>
          <a:xfrm>
            <a:off x="1769456" y="375239"/>
            <a:ext cx="5089532" cy="2044448"/>
          </a:xfrm>
          <a:prstGeom prst="rect">
            <a:avLst/>
          </a:prstGeom>
        </p:spPr>
      </p:pic>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5041"/>
</p:tagLst>
</file>

<file path=ppt/tags/tag10.xml><?xml version="1.0" encoding="utf-8"?>
<p:tagLst xmlns:p="http://schemas.openxmlformats.org/presentationml/2006/main">
  <p:tag name="KSO_WM_TEMPLATE_CATEGORY" val="custom"/>
  <p:tag name="KSO_WM_TEMPLATE_INDEX" val="20185041"/>
</p:tagLst>
</file>

<file path=ppt/tags/tag100.xml><?xml version="1.0" encoding="utf-8"?>
<p:tagLst xmlns:p="http://schemas.openxmlformats.org/presentationml/2006/main">
  <p:tag name="KSO_WM_TEMPLATE_CATEGORY" val="custom"/>
  <p:tag name="KSO_WM_TEMPLATE_INDEX" val="20185041"/>
</p:tagLst>
</file>

<file path=ppt/tags/tag101.xml><?xml version="1.0" encoding="utf-8"?>
<p:tagLst xmlns:p="http://schemas.openxmlformats.org/presentationml/2006/main">
  <p:tag name="KSO_WM_TEMPLATE_CATEGORY" val="custom"/>
  <p:tag name="KSO_WM_TEMPLATE_INDEX" val="20185041"/>
</p:tagLst>
</file>

<file path=ppt/tags/tag102.xml><?xml version="1.0" encoding="utf-8"?>
<p:tagLst xmlns:p="http://schemas.openxmlformats.org/presentationml/2006/main">
  <p:tag name="KSO_WM_TEMPLATE_CATEGORY" val="custom"/>
  <p:tag name="KSO_WM_TEMPLATE_INDEX" val="20185041"/>
</p:tagLst>
</file>

<file path=ppt/tags/tag103.xml><?xml version="1.0" encoding="utf-8"?>
<p:tagLst xmlns:p="http://schemas.openxmlformats.org/presentationml/2006/main">
  <p:tag name="KSO_WM_TEMPLATE_CATEGORY" val="custom"/>
  <p:tag name="KSO_WM_TEMPLATE_INDEX" val="20185041"/>
</p:tagLst>
</file>

<file path=ppt/tags/tag104.xml><?xml version="1.0" encoding="utf-8"?>
<p:tagLst xmlns:p="http://schemas.openxmlformats.org/presentationml/2006/main">
  <p:tag name="KSO_WM_TEMPLATE_CATEGORY" val="custom"/>
  <p:tag name="KSO_WM_TEMPLATE_INDEX" val="20185041"/>
</p:tagLst>
</file>

<file path=ppt/tags/tag105.xml><?xml version="1.0" encoding="utf-8"?>
<p:tagLst xmlns:p="http://schemas.openxmlformats.org/presentationml/2006/main">
  <p:tag name="KSO_WM_TEMPLATE_CATEGORY" val="custom"/>
  <p:tag name="KSO_WM_TEMPLATE_INDEX" val="20185041"/>
</p:tagLst>
</file>

<file path=ppt/tags/tag106.xml><?xml version="1.0" encoding="utf-8"?>
<p:tagLst xmlns:p="http://schemas.openxmlformats.org/presentationml/2006/main">
  <p:tag name="KSO_WM_TEMPLATE_CATEGORY" val="custom"/>
  <p:tag name="KSO_WM_TEMPLATE_INDEX" val="20185041"/>
</p:tagLst>
</file>

<file path=ppt/tags/tag107.xml><?xml version="1.0" encoding="utf-8"?>
<p:tagLst xmlns:p="http://schemas.openxmlformats.org/presentationml/2006/main">
  <p:tag name="KSO_WM_BEAUTIFY_FLAG" val="#wm#"/>
  <p:tag name="KSO_WM_TEMPLATE_CATEGORY" val="custom"/>
  <p:tag name="KSO_WM_TEMPLATE_INDEX" val="20185041"/>
</p:tagLst>
</file>

<file path=ppt/tags/tag108.xml><?xml version="1.0" encoding="utf-8"?>
<p:tagLst xmlns:p="http://schemas.openxmlformats.org/presentationml/2006/main">
  <p:tag name="RAINPROBLEM" val="ProblemBody"/>
</p:tagLst>
</file>

<file path=ppt/tags/tag109.xml><?xml version="1.0" encoding="utf-8"?>
<p:tagLst xmlns:p="http://schemas.openxmlformats.org/presentationml/2006/main">
  <p:tag name="RAINPROBLEM" val="ProblemItem"/>
</p:tagLst>
</file>

<file path=ppt/tags/tag11.xml><?xml version="1.0" encoding="utf-8"?>
<p:tagLst xmlns:p="http://schemas.openxmlformats.org/presentationml/2006/main">
  <p:tag name="KSO_WM_TEMPLATE_CATEGORY" val="custom"/>
  <p:tag name="KSO_WM_TEMPLATE_INDEX" val="20185041"/>
</p:tagLst>
</file>

<file path=ppt/tags/tag110.xml><?xml version="1.0" encoding="utf-8"?>
<p:tagLst xmlns:p="http://schemas.openxmlformats.org/presentationml/2006/main">
  <p:tag name="RAINPROBLEM" val="ProblemItem"/>
</p:tagLst>
</file>

<file path=ppt/tags/tag111.xml><?xml version="1.0" encoding="utf-8"?>
<p:tagLst xmlns:p="http://schemas.openxmlformats.org/presentationml/2006/main">
  <p:tag name="RAINPROBLEM" val="ProblemItem"/>
</p:tagLst>
</file>

<file path=ppt/tags/tag112.xml><?xml version="1.0" encoding="utf-8"?>
<p:tagLst xmlns:p="http://schemas.openxmlformats.org/presentationml/2006/main">
  <p:tag name="RAINPROBLEM" val="ProblemBullet"/>
  <p:tag name="RAINPROBLEMTYPE" val="MultipleChoice"/>
  <p:tag name="RAINBULLET" val="Wrong"/>
</p:tagLst>
</file>

<file path=ppt/tags/tag113.xml><?xml version="1.0" encoding="utf-8"?>
<p:tagLst xmlns:p="http://schemas.openxmlformats.org/presentationml/2006/main">
  <p:tag name="RAINPROBLEM" val="ProblemBullet"/>
  <p:tag name="RAINPROBLEMTYPE" val="MultipleChoice"/>
  <p:tag name="RAINBULLET" val="Wrong"/>
</p:tagLst>
</file>

<file path=ppt/tags/tag114.xml><?xml version="1.0" encoding="utf-8"?>
<p:tagLst xmlns:p="http://schemas.openxmlformats.org/presentationml/2006/main">
  <p:tag name="RAINPROBLEM" val="ProblemBullet"/>
  <p:tag name="RAINPROBLEMTYPE" val="MultipleChoice"/>
  <p:tag name="RAINBULLET" val="Correct"/>
</p:tagLst>
</file>

<file path=ppt/tags/tag115.xml><?xml version="1.0" encoding="utf-8"?>
<p:tagLst xmlns:p="http://schemas.openxmlformats.org/presentationml/2006/main">
  <p:tag name="RAINPROBLEM" val="ProblemBullet"/>
  <p:tag name="RAINPROBLEMTYPE" val="MultipleChoice"/>
  <p:tag name="RAINBULLET" val="Wrong"/>
</p:tagLst>
</file>

<file path=ppt/tags/tag116.xml><?xml version="1.0" encoding="utf-8"?>
<p:tagLst xmlns:p="http://schemas.openxmlformats.org/presentationml/2006/main">
  <p:tag name="RAINPROBLEM" val="ProblemSubmit"/>
  <p:tag name="RAINPROBLEMTYPE" val="MultipleChoice"/>
</p:tagLst>
</file>

<file path=ppt/tags/tag117.xml><?xml version="1.0" encoding="utf-8"?>
<p:tagLst xmlns:p="http://schemas.openxmlformats.org/presentationml/2006/main">
  <p:tag name="RAINPROBLEM" val="ProblemItem"/>
</p:tagLst>
</file>

<file path=ppt/tags/tag118.xml><?xml version="1.0" encoding="utf-8"?>
<p:tagLst xmlns:p="http://schemas.openxmlformats.org/presentationml/2006/main">
  <p:tag name="RAINPROBLEMTYPE" val="ProblemTypeMarker"/>
</p:tagLst>
</file>

<file path=ppt/tags/tag119.xml><?xml version="1.0" encoding="utf-8"?>
<p:tagLst xmlns:p="http://schemas.openxmlformats.org/presentationml/2006/main">
  <p:tag name="RAINPROBLEMTYPE" val="ProblemTypeMarker"/>
</p:tagLst>
</file>

<file path=ppt/tags/tag12.xml><?xml version="1.0" encoding="utf-8"?>
<p:tagLst xmlns:p="http://schemas.openxmlformats.org/presentationml/2006/main">
  <p:tag name="KSO_WM_TEMPLATE_CATEGORY" val="custom"/>
  <p:tag name="KSO_WM_TEMPLATE_INDEX" val="20185041"/>
</p:tagLst>
</file>

<file path=ppt/tags/tag120.xml><?xml version="1.0" encoding="utf-8"?>
<p:tagLst xmlns:p="http://schemas.openxmlformats.org/presentationml/2006/main">
  <p:tag name="RAINPROBLEMTYPE" val="ProblemTypeMarker"/>
</p:tagLst>
</file>

<file path=ppt/tags/tag121.xml><?xml version="1.0" encoding="utf-8"?>
<p:tagLst xmlns:p="http://schemas.openxmlformats.org/presentationml/2006/main">
  <p:tag name="RAINPROBLEMTYPE" val="ProblemTypeMarker"/>
</p:tagLst>
</file>

<file path=ppt/tags/tag122.xml><?xml version="1.0" encoding="utf-8"?>
<p:tagLst xmlns:p="http://schemas.openxmlformats.org/presentationml/2006/main">
  <p:tag name="RAINPROBLEMTYPE" val="ProblemTypeMarker"/>
</p:tagLst>
</file>

<file path=ppt/tags/tag123.xml><?xml version="1.0" encoding="utf-8"?>
<p:tagLst xmlns:p="http://schemas.openxmlformats.org/presentationml/2006/main">
  <p:tag name="RAINPROBLEM" val="ProblemSetting"/>
  <p:tag name="RAINPROBLEMTYPE" val="MultipleChoice"/>
</p:tagLst>
</file>

<file path=ppt/tags/tag124.xml><?xml version="1.0" encoding="utf-8"?>
<p:tagLst xmlns:p="http://schemas.openxmlformats.org/presentationml/2006/main">
  <p:tag name="RAINPROBLEM" val="MultipleChoice"/>
  <p:tag name="PROBLEMSCORE" val="1.0"/>
</p:tagLst>
</file>

<file path=ppt/tags/tag125.xml><?xml version="1.0" encoding="utf-8"?>
<p:tagLst xmlns:p="http://schemas.openxmlformats.org/presentationml/2006/main">
  <p:tag name="KSO_WM_TEMPLATE_CATEGORY" val="custom"/>
  <p:tag name="KSO_WM_TEMPLATE_INDEX" val="20185041"/>
</p:tagLst>
</file>

<file path=ppt/tags/tag13.xml><?xml version="1.0" encoding="utf-8"?>
<p:tagLst xmlns:p="http://schemas.openxmlformats.org/presentationml/2006/main">
  <p:tag name="KSO_WM_TEMPLATE_CATEGORY" val="custom"/>
  <p:tag name="KSO_WM_TEMPLATE_INDEX" val="20185041"/>
</p:tagLst>
</file>

<file path=ppt/tags/tag14.xml><?xml version="1.0" encoding="utf-8"?>
<p:tagLst xmlns:p="http://schemas.openxmlformats.org/presentationml/2006/main">
  <p:tag name="KSO_WM_TEMPLATE_CATEGORY" val="custom"/>
  <p:tag name="KSO_WM_TEMPLATE_INDEX" val="20185041"/>
</p:tagLst>
</file>

<file path=ppt/tags/tag15.xml><?xml version="1.0" encoding="utf-8"?>
<p:tagLst xmlns:p="http://schemas.openxmlformats.org/presentationml/2006/main">
  <p:tag name="KSO_WM_BEAUTIFY_FLAG" val="#wm#"/>
  <p:tag name="KSO_WM_TEMPLATE_CATEGORY" val="custom"/>
  <p:tag name="KSO_WM_TEMPLATE_INDEX" val="20185041"/>
</p:tagLst>
</file>

<file path=ppt/tags/tag16.xml><?xml version="1.0" encoding="utf-8"?>
<p:tagLst xmlns:p="http://schemas.openxmlformats.org/presentationml/2006/main">
  <p:tag name="RAINPROBLEM" val="ProblemBody"/>
</p:tagLst>
</file>

<file path=ppt/tags/tag17.xml><?xml version="1.0" encoding="utf-8"?>
<p:tagLst xmlns:p="http://schemas.openxmlformats.org/presentationml/2006/main">
  <p:tag name="RAINPROBLEM" val="ProblemItem"/>
</p:tagLst>
</file>

<file path=ppt/tags/tag18.xml><?xml version="1.0" encoding="utf-8"?>
<p:tagLst xmlns:p="http://schemas.openxmlformats.org/presentationml/2006/main">
  <p:tag name="RAINPROBLEM" val="ProblemItem"/>
</p:tagLst>
</file>

<file path=ppt/tags/tag19.xml><?xml version="1.0" encoding="utf-8"?>
<p:tagLst xmlns:p="http://schemas.openxmlformats.org/presentationml/2006/main">
  <p:tag name="RAINPROBLEM" val="ProblemItem"/>
</p:tagLst>
</file>

<file path=ppt/tags/tag2.xml><?xml version="1.0" encoding="utf-8"?>
<p:tagLst xmlns:p="http://schemas.openxmlformats.org/presentationml/2006/main">
  <p:tag name="KSO_WM_TAG_VERSION" val="1.0"/>
  <p:tag name="KSO_WM_TEMPLATE_CATEGORY" val="custom"/>
  <p:tag name="KSO_WM_TEMPLATE_INDEX" val="20185041"/>
</p:tagLst>
</file>

<file path=ppt/tags/tag20.xml><?xml version="1.0" encoding="utf-8"?>
<p:tagLst xmlns:p="http://schemas.openxmlformats.org/presentationml/2006/main">
  <p:tag name="RAINPROBLEM" val="ProblemItem"/>
</p:tagLst>
</file>

<file path=ppt/tags/tag21.xml><?xml version="1.0" encoding="utf-8"?>
<p:tagLst xmlns:p="http://schemas.openxmlformats.org/presentationml/2006/main">
  <p:tag name="RAINPROBLEM" val="ProblemBullet"/>
  <p:tag name="RAINPROBLEMTYPE" val="MultipleChoice"/>
  <p:tag name="RAINBULLET" val="Correct"/>
</p:tagLst>
</file>

<file path=ppt/tags/tag22.xml><?xml version="1.0" encoding="utf-8"?>
<p:tagLst xmlns:p="http://schemas.openxmlformats.org/presentationml/2006/main">
  <p:tag name="RAINPROBLEM" val="ProblemBullet"/>
  <p:tag name="RAINPROBLEMTYPE" val="MultipleChoice"/>
  <p:tag name="RAINBULLET" val="Wrong"/>
</p:tagLst>
</file>

<file path=ppt/tags/tag23.xml><?xml version="1.0" encoding="utf-8"?>
<p:tagLst xmlns:p="http://schemas.openxmlformats.org/presentationml/2006/main">
  <p:tag name="RAINPROBLEM" val="ProblemBullet"/>
  <p:tag name="RAINPROBLEMTYPE" val="MultipleChoice"/>
  <p:tag name="RAINBULLET" val="Wrong"/>
</p:tagLst>
</file>

<file path=ppt/tags/tag24.xml><?xml version="1.0" encoding="utf-8"?>
<p:tagLst xmlns:p="http://schemas.openxmlformats.org/presentationml/2006/main">
  <p:tag name="RAINPROBLEM" val="ProblemBullet"/>
  <p:tag name="RAINPROBLEMTYPE" val="MultipleChoice"/>
  <p:tag name="RAINBULLET" val="Wrong"/>
</p:tagLst>
</file>

<file path=ppt/tags/tag25.xml><?xml version="1.0" encoding="utf-8"?>
<p:tagLst xmlns:p="http://schemas.openxmlformats.org/presentationml/2006/main">
  <p:tag name="RAINPROBLEM" val="ProblemSubmit"/>
  <p:tag name="RAINPROBLEMTYPE" val="MultipleChoice"/>
</p:tagLst>
</file>

<file path=ppt/tags/tag26.xml><?xml version="1.0" encoding="utf-8"?>
<p:tagLst xmlns:p="http://schemas.openxmlformats.org/presentationml/2006/main">
  <p:tag name="RAINPROBLEMTYPE" val="ProblemTypeMarker"/>
</p:tagLst>
</file>

<file path=ppt/tags/tag27.xml><?xml version="1.0" encoding="utf-8"?>
<p:tagLst xmlns:p="http://schemas.openxmlformats.org/presentationml/2006/main">
  <p:tag name="RAINPROBLEMTYPE" val="ProblemTypeMarker"/>
</p:tagLst>
</file>

<file path=ppt/tags/tag28.xml><?xml version="1.0" encoding="utf-8"?>
<p:tagLst xmlns:p="http://schemas.openxmlformats.org/presentationml/2006/main">
  <p:tag name="RAINPROBLEMTYPE" val="ProblemTypeMarker"/>
</p:tagLst>
</file>

<file path=ppt/tags/tag29.xml><?xml version="1.0" encoding="utf-8"?>
<p:tagLst xmlns:p="http://schemas.openxmlformats.org/presentationml/2006/main">
  <p:tag name="RAINPROBLEMTYPE" val="ProblemTypeMarker"/>
</p:tagLst>
</file>

<file path=ppt/tags/tag3.xml><?xml version="1.0" encoding="utf-8"?>
<p:tagLst xmlns:p="http://schemas.openxmlformats.org/presentationml/2006/main">
  <p:tag name="KSO_WM_TEMPLATE_CATEGORY" val="custom"/>
  <p:tag name="KSO_WM_TEMPLATE_INDEX" val="20185041"/>
  <p:tag name="KSO_WM_TAG_VERSION" val="1.0"/>
  <p:tag name="KSO_WM_BEAUTIFY_FLAG" val="#wm#"/>
  <p:tag name="KSO_WM_TEMPLATE_THUMBS_INDEX" val="1、6、12、14、4、5、13、20"/>
  <p:tag name="KSO_WM_TEMPLATE_TOPIC_ID" val="2869567"/>
  <p:tag name="KSO_WM_TEMPLATE_OUTLINE_ID" val="6"/>
  <p:tag name="KSO_WM_TEMPLATE_SCENE_ID" val="1"/>
  <p:tag name="KSO_WM_TEMPLATE_JOB_ID" val="6"/>
  <p:tag name="KSO_WM_TEMPLATE_TOPIC_DEFAULT" val="0"/>
</p:tagLst>
</file>

<file path=ppt/tags/tag30.xml><?xml version="1.0" encoding="utf-8"?>
<p:tagLst xmlns:p="http://schemas.openxmlformats.org/presentationml/2006/main">
  <p:tag name="RAINPROBLEMTYPE" val="ProblemTypeMarker"/>
</p:tagLst>
</file>

<file path=ppt/tags/tag31.xml><?xml version="1.0" encoding="utf-8"?>
<p:tagLst xmlns:p="http://schemas.openxmlformats.org/presentationml/2006/main">
  <p:tag name="RAINPROBLEM" val="ProblemSetting"/>
  <p:tag name="RAINPROBLEMTYPE" val="MultipleChoice"/>
</p:tagLst>
</file>

<file path=ppt/tags/tag32.xml><?xml version="1.0" encoding="utf-8"?>
<p:tagLst xmlns:p="http://schemas.openxmlformats.org/presentationml/2006/main">
  <p:tag name="RAINPROBLEM" val="MultipleChoice"/>
  <p:tag name="PROBLEMSCORE" val="1.0"/>
</p:tagLst>
</file>

<file path=ppt/tags/tag33.xml><?xml version="1.0" encoding="utf-8"?>
<p:tagLst xmlns:p="http://schemas.openxmlformats.org/presentationml/2006/main">
  <p:tag name="RAINPROBLEM" val="ProblemBody"/>
</p:tagLst>
</file>

<file path=ppt/tags/tag34.xml><?xml version="1.0" encoding="utf-8"?>
<p:tagLst xmlns:p="http://schemas.openxmlformats.org/presentationml/2006/main">
  <p:tag name="RAINPROBLEM" val="ProblemItem"/>
</p:tagLst>
</file>

<file path=ppt/tags/tag35.xml><?xml version="1.0" encoding="utf-8"?>
<p:tagLst xmlns:p="http://schemas.openxmlformats.org/presentationml/2006/main">
  <p:tag name="RAINPROBLEM" val="ProblemItem"/>
</p:tagLst>
</file>

<file path=ppt/tags/tag36.xml><?xml version="1.0" encoding="utf-8"?>
<p:tagLst xmlns:p="http://schemas.openxmlformats.org/presentationml/2006/main">
  <p:tag name="RAINPROBLEM" val="ProblemItem"/>
</p:tagLst>
</file>

<file path=ppt/tags/tag37.xml><?xml version="1.0" encoding="utf-8"?>
<p:tagLst xmlns:p="http://schemas.openxmlformats.org/presentationml/2006/main">
  <p:tag name="RAINPROBLEM" val="ProblemItem"/>
</p:tagLst>
</file>

<file path=ppt/tags/tag38.xml><?xml version="1.0" encoding="utf-8"?>
<p:tagLst xmlns:p="http://schemas.openxmlformats.org/presentationml/2006/main">
  <p:tag name="RAINPROBLEM" val="ProblemBullet"/>
  <p:tag name="RAINPROBLEMTYPE" val="MultipleChoice"/>
  <p:tag name="RAINBULLET" val="Wrong"/>
</p:tagLst>
</file>

<file path=ppt/tags/tag39.xml><?xml version="1.0" encoding="utf-8"?>
<p:tagLst xmlns:p="http://schemas.openxmlformats.org/presentationml/2006/main">
  <p:tag name="RAINPROBLEM" val="ProblemBullet"/>
  <p:tag name="RAINPROBLEMTYPE" val="MultipleChoice"/>
  <p:tag name="RAINBULLET" val="Wrong"/>
</p:tagLst>
</file>

<file path=ppt/tags/tag4.xml><?xml version="1.0" encoding="utf-8"?>
<p:tagLst xmlns:p="http://schemas.openxmlformats.org/presentationml/2006/main">
  <p:tag name="KSO_WM_TEMPLATE_CATEGORY" val="custom"/>
  <p:tag name="KSO_WM_TEMPLATE_INDEX" val="20185041"/>
  <p:tag name="KSO_WM_UNIT_TYPE" val="a"/>
  <p:tag name="KSO_WM_UNIT_INDEX" val="1"/>
  <p:tag name="KSO_WM_UNIT_ID" val="custom20185041_1*a*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PRESET_TEXT" val="简约企业商务汇报"/>
</p:tagLst>
</file>

<file path=ppt/tags/tag40.xml><?xml version="1.0" encoding="utf-8"?>
<p:tagLst xmlns:p="http://schemas.openxmlformats.org/presentationml/2006/main">
  <p:tag name="RAINPROBLEM" val="ProblemBullet"/>
  <p:tag name="RAINPROBLEMTYPE" val="MultipleChoice"/>
  <p:tag name="RAINBULLET" val="Correct"/>
</p:tagLst>
</file>

<file path=ppt/tags/tag41.xml><?xml version="1.0" encoding="utf-8"?>
<p:tagLst xmlns:p="http://schemas.openxmlformats.org/presentationml/2006/main">
  <p:tag name="RAINPROBLEM" val="ProblemBullet"/>
  <p:tag name="RAINPROBLEMTYPE" val="MultipleChoice"/>
  <p:tag name="RAINBULLET" val="Wrong"/>
</p:tagLst>
</file>

<file path=ppt/tags/tag42.xml><?xml version="1.0" encoding="utf-8"?>
<p:tagLst xmlns:p="http://schemas.openxmlformats.org/presentationml/2006/main">
  <p:tag name="RAINPROBLEM" val="ProblemSubmit"/>
  <p:tag name="RAINPROBLEMTYPE" val="MultipleChoice"/>
</p:tagLst>
</file>

<file path=ppt/tags/tag43.xml><?xml version="1.0" encoding="utf-8"?>
<p:tagLst xmlns:p="http://schemas.openxmlformats.org/presentationml/2006/main">
  <p:tag name="RAINPROBLEMTYPE" val="ProblemTypeMarker"/>
</p:tagLst>
</file>

<file path=ppt/tags/tag44.xml><?xml version="1.0" encoding="utf-8"?>
<p:tagLst xmlns:p="http://schemas.openxmlformats.org/presentationml/2006/main">
  <p:tag name="RAINPROBLEMTYPE" val="ProblemTypeMarker"/>
</p:tagLst>
</file>

<file path=ppt/tags/tag45.xml><?xml version="1.0" encoding="utf-8"?>
<p:tagLst xmlns:p="http://schemas.openxmlformats.org/presentationml/2006/main">
  <p:tag name="RAINPROBLEMTYPE" val="ProblemTypeMarker"/>
</p:tagLst>
</file>

<file path=ppt/tags/tag46.xml><?xml version="1.0" encoding="utf-8"?>
<p:tagLst xmlns:p="http://schemas.openxmlformats.org/presentationml/2006/main">
  <p:tag name="RAINPROBLEMTYPE" val="ProblemTypeMarker"/>
</p:tagLst>
</file>

<file path=ppt/tags/tag47.xml><?xml version="1.0" encoding="utf-8"?>
<p:tagLst xmlns:p="http://schemas.openxmlformats.org/presentationml/2006/main">
  <p:tag name="RAINPROBLEMTYPE" val="ProblemTypeMarker"/>
</p:tagLst>
</file>

<file path=ppt/tags/tag48.xml><?xml version="1.0" encoding="utf-8"?>
<p:tagLst xmlns:p="http://schemas.openxmlformats.org/presentationml/2006/main">
  <p:tag name="RAINPROBLEM" val="ProblemSetting"/>
  <p:tag name="RAINPROBLEMTYPE" val="MultipleChoice"/>
</p:tagLst>
</file>

<file path=ppt/tags/tag49.xml><?xml version="1.0" encoding="utf-8"?>
<p:tagLst xmlns:p="http://schemas.openxmlformats.org/presentationml/2006/main">
  <p:tag name="RAINPROBLEM" val="MultipleChoice"/>
  <p:tag name="PROBLEMSCORE" val="1.0"/>
</p:tagLst>
</file>

<file path=ppt/tags/tag5.xml><?xml version="1.0" encoding="utf-8"?>
<p:tagLst xmlns:p="http://schemas.openxmlformats.org/presentationml/2006/main">
  <p:tag name="KSO_WM_TEMPLATE_CATEGORY" val="custom"/>
  <p:tag name="KSO_WM_TEMPLATE_INDEX" val="20185041"/>
  <p:tag name="KSO_WM_TAG_VERSION" val="1.0"/>
  <p:tag name="KSO_WM_SLIDE_ID" val="custom20185041_1"/>
  <p:tag name="KSO_WM_SLIDE_INDEX" val="1"/>
  <p:tag name="KSO_WM_SLIDE_ITEM_CNT" val="2"/>
  <p:tag name="KSO_WM_SLIDE_LAYOUT" val="a_b"/>
  <p:tag name="KSO_WM_SLIDE_LAYOUT_CNT" val="1_1"/>
  <p:tag name="KSO_WM_SLIDE_TYPE" val="title"/>
  <p:tag name="KSO_WM_BEAUTIFY_FLAG" val="#wm#"/>
  <p:tag name="KSO_WM_TEMPLATE_THUMBS_INDEX" val="1、6、12、14、4、5、13、20、"/>
  <p:tag name="KSO_WM_TEMPLATE_TOPIC_ID" val="2869567"/>
  <p:tag name="KSO_WM_TEMPLATE_OUTLINE_ID" val="6"/>
  <p:tag name="KSO_WM_TEMPLATE_SCENE_ID" val="1"/>
  <p:tag name="KSO_WM_TEMPLATE_JOB_ID" val="6"/>
  <p:tag name="KSO_WM_TEMPLATE_TOPIC_DEFAULT" val="0"/>
</p:tagLst>
</file>

<file path=ppt/tags/tag50.xml><?xml version="1.0" encoding="utf-8"?>
<p:tagLst xmlns:p="http://schemas.openxmlformats.org/presentationml/2006/main">
  <p:tag name="RAINPROBLEM" val="ProblemBody"/>
</p:tagLst>
</file>

<file path=ppt/tags/tag51.xml><?xml version="1.0" encoding="utf-8"?>
<p:tagLst xmlns:p="http://schemas.openxmlformats.org/presentationml/2006/main">
  <p:tag name="RAINPROBLEM" val="ProblemItem"/>
</p:tagLst>
</file>

<file path=ppt/tags/tag52.xml><?xml version="1.0" encoding="utf-8"?>
<p:tagLst xmlns:p="http://schemas.openxmlformats.org/presentationml/2006/main">
  <p:tag name="RAINPROBLEM" val="ProblemItem"/>
</p:tagLst>
</file>

<file path=ppt/tags/tag53.xml><?xml version="1.0" encoding="utf-8"?>
<p:tagLst xmlns:p="http://schemas.openxmlformats.org/presentationml/2006/main">
  <p:tag name="RAINPROBLEM" val="ProblemItem"/>
</p:tagLst>
</file>

<file path=ppt/tags/tag54.xml><?xml version="1.0" encoding="utf-8"?>
<p:tagLst xmlns:p="http://schemas.openxmlformats.org/presentationml/2006/main">
  <p:tag name="RAINPROBLEM" val="ProblemItem"/>
</p:tagLst>
</file>

<file path=ppt/tags/tag55.xml><?xml version="1.0" encoding="utf-8"?>
<p:tagLst xmlns:p="http://schemas.openxmlformats.org/presentationml/2006/main">
  <p:tag name="RAINPROBLEM" val="ProblemBullet"/>
  <p:tag name="RAINPROBLEMTYPE" val="MultipleChoice"/>
  <p:tag name="RAINBULLET" val="Wrong"/>
</p:tagLst>
</file>

<file path=ppt/tags/tag56.xml><?xml version="1.0" encoding="utf-8"?>
<p:tagLst xmlns:p="http://schemas.openxmlformats.org/presentationml/2006/main">
  <p:tag name="RAINPROBLEM" val="ProblemBullet"/>
  <p:tag name="RAINPROBLEMTYPE" val="MultipleChoice"/>
  <p:tag name="RAINBULLET" val="Wrong"/>
</p:tagLst>
</file>

<file path=ppt/tags/tag57.xml><?xml version="1.0" encoding="utf-8"?>
<p:tagLst xmlns:p="http://schemas.openxmlformats.org/presentationml/2006/main">
  <p:tag name="RAINPROBLEM" val="ProblemBullet"/>
  <p:tag name="RAINPROBLEMTYPE" val="MultipleChoice"/>
  <p:tag name="RAINBULLET" val="Wrong"/>
</p:tagLst>
</file>

<file path=ppt/tags/tag58.xml><?xml version="1.0" encoding="utf-8"?>
<p:tagLst xmlns:p="http://schemas.openxmlformats.org/presentationml/2006/main">
  <p:tag name="RAINPROBLEM" val="ProblemBullet"/>
  <p:tag name="RAINPROBLEMTYPE" val="MultipleChoice"/>
  <p:tag name="RAINBULLET" val="Correct"/>
</p:tagLst>
</file>

<file path=ppt/tags/tag59.xml><?xml version="1.0" encoding="utf-8"?>
<p:tagLst xmlns:p="http://schemas.openxmlformats.org/presentationml/2006/main">
  <p:tag name="RAINPROBLEM" val="ProblemSubmit"/>
  <p:tag name="RAINPROBLEMTYPE" val="MultipleChoice"/>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033"/>
  <p:tag name="KSO_WM_UNIT_TYPE" val="a"/>
  <p:tag name="KSO_WM_UNIT_INDEX" val="1"/>
  <p:tag name="KSO_WM_UNIT_ID" val="custom160033_2*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60.xml><?xml version="1.0" encoding="utf-8"?>
<p:tagLst xmlns:p="http://schemas.openxmlformats.org/presentationml/2006/main">
  <p:tag name="RAINPROBLEMTYPE" val="ProblemTypeMarker"/>
</p:tagLst>
</file>

<file path=ppt/tags/tag61.xml><?xml version="1.0" encoding="utf-8"?>
<p:tagLst xmlns:p="http://schemas.openxmlformats.org/presentationml/2006/main">
  <p:tag name="RAINPROBLEMTYPE" val="ProblemTypeMarker"/>
</p:tagLst>
</file>

<file path=ppt/tags/tag62.xml><?xml version="1.0" encoding="utf-8"?>
<p:tagLst xmlns:p="http://schemas.openxmlformats.org/presentationml/2006/main">
  <p:tag name="RAINPROBLEMTYPE" val="ProblemTypeMarker"/>
</p:tagLst>
</file>

<file path=ppt/tags/tag63.xml><?xml version="1.0" encoding="utf-8"?>
<p:tagLst xmlns:p="http://schemas.openxmlformats.org/presentationml/2006/main">
  <p:tag name="RAINPROBLEMTYPE" val="ProblemTypeMarker"/>
</p:tagLst>
</file>

<file path=ppt/tags/tag64.xml><?xml version="1.0" encoding="utf-8"?>
<p:tagLst xmlns:p="http://schemas.openxmlformats.org/presentationml/2006/main">
  <p:tag name="RAINPROBLEMTYPE" val="ProblemTypeMarker"/>
</p:tagLst>
</file>

<file path=ppt/tags/tag65.xml><?xml version="1.0" encoding="utf-8"?>
<p:tagLst xmlns:p="http://schemas.openxmlformats.org/presentationml/2006/main">
  <p:tag name="RAINPROBLEM" val="ProblemSetting"/>
  <p:tag name="RAINPROBLEMTYPE" val="MultipleChoice"/>
</p:tagLst>
</file>

<file path=ppt/tags/tag66.xml><?xml version="1.0" encoding="utf-8"?>
<p:tagLst xmlns:p="http://schemas.openxmlformats.org/presentationml/2006/main">
  <p:tag name="RAINPROBLEM" val="MultipleChoice"/>
  <p:tag name="PROBLEMSCORE" val="1.0"/>
</p:tagLst>
</file>

<file path=ppt/tags/tag67.xml><?xml version="1.0" encoding="utf-8"?>
<p:tagLst xmlns:p="http://schemas.openxmlformats.org/presentationml/2006/main">
  <p:tag name="RAINPROBLEM" val="ProblemBody"/>
</p:tagLst>
</file>

<file path=ppt/tags/tag68.xml><?xml version="1.0" encoding="utf-8"?>
<p:tagLst xmlns:p="http://schemas.openxmlformats.org/presentationml/2006/main">
  <p:tag name="RAINPROBLEM" val="ProblemItem"/>
</p:tagLst>
</file>

<file path=ppt/tags/tag69.xml><?xml version="1.0" encoding="utf-8"?>
<p:tagLst xmlns:p="http://schemas.openxmlformats.org/presentationml/2006/main">
  <p:tag name="RAINPROBLEM" val="ProblemItem"/>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033"/>
  <p:tag name="KSO_WM_UNIT_TYPE" val="f"/>
  <p:tag name="KSO_WM_UNIT_INDEX" val="1"/>
  <p:tag name="KSO_WM_UNIT_ID" val="custom160033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70.xml><?xml version="1.0" encoding="utf-8"?>
<p:tagLst xmlns:p="http://schemas.openxmlformats.org/presentationml/2006/main">
  <p:tag name="RAINPROBLEM" val="ProblemItem"/>
</p:tagLst>
</file>

<file path=ppt/tags/tag71.xml><?xml version="1.0" encoding="utf-8"?>
<p:tagLst xmlns:p="http://schemas.openxmlformats.org/presentationml/2006/main">
  <p:tag name="RAINPROBLEM" val="ProblemItem"/>
</p:tagLst>
</file>

<file path=ppt/tags/tag72.xml><?xml version="1.0" encoding="utf-8"?>
<p:tagLst xmlns:p="http://schemas.openxmlformats.org/presentationml/2006/main">
  <p:tag name="RAINPROBLEM" val="ProblemBullet"/>
  <p:tag name="RAINPROBLEMTYPE" val="MultipleChoiceMA"/>
  <p:tag name="RAINBULLET" val="Correct"/>
</p:tagLst>
</file>

<file path=ppt/tags/tag73.xml><?xml version="1.0" encoding="utf-8"?>
<p:tagLst xmlns:p="http://schemas.openxmlformats.org/presentationml/2006/main">
  <p:tag name="RAINPROBLEM" val="ProblemBullet"/>
  <p:tag name="RAINPROBLEMTYPE" val="MultipleChoiceMA"/>
  <p:tag name="RAINBULLET" val="Correct"/>
</p:tagLst>
</file>

<file path=ppt/tags/tag74.xml><?xml version="1.0" encoding="utf-8"?>
<p:tagLst xmlns:p="http://schemas.openxmlformats.org/presentationml/2006/main">
  <p:tag name="RAINPROBLEM" val="ProblemBullet"/>
  <p:tag name="RAINPROBLEMTYPE" val="MultipleChoiceMA"/>
  <p:tag name="RAINBULLET" val="Correct"/>
</p:tagLst>
</file>

<file path=ppt/tags/tag75.xml><?xml version="1.0" encoding="utf-8"?>
<p:tagLst xmlns:p="http://schemas.openxmlformats.org/presentationml/2006/main">
  <p:tag name="RAINPROBLEM" val="ProblemBullet"/>
  <p:tag name="RAINPROBLEMTYPE" val="MultipleChoiceMA"/>
  <p:tag name="RAINBULLET" val="Correct"/>
</p:tagLst>
</file>

<file path=ppt/tags/tag76.xml><?xml version="1.0" encoding="utf-8"?>
<p:tagLst xmlns:p="http://schemas.openxmlformats.org/presentationml/2006/main">
  <p:tag name="RAINPROBLEM" val="ProblemSubmit"/>
  <p:tag name="RAINPROBLEMTYPE" val="MultipleChoiceMA"/>
</p:tagLst>
</file>

<file path=ppt/tags/tag77.xml><?xml version="1.0" encoding="utf-8"?>
<p:tagLst xmlns:p="http://schemas.openxmlformats.org/presentationml/2006/main">
  <p:tag name="RAINPROBLEM" val="ProblemItem"/>
</p:tagLst>
</file>

<file path=ppt/tags/tag78.xml><?xml version="1.0" encoding="utf-8"?>
<p:tagLst xmlns:p="http://schemas.openxmlformats.org/presentationml/2006/main">
  <p:tag name="RAINPROBLEM" val="ProblemBullet"/>
  <p:tag name="RAINPROBLEMTYPE" val="MultipleChoiceMA"/>
  <p:tag name="RAINBULLET" val="Correct"/>
</p:tagLst>
</file>

<file path=ppt/tags/tag79.xml><?xml version="1.0" encoding="utf-8"?>
<p:tagLst xmlns:p="http://schemas.openxmlformats.org/presentationml/2006/main">
  <p:tag name="RAINPROBLEMTYPE" val="ProblemTypeMarker"/>
</p:tagLst>
</file>

<file path=ppt/tags/tag8.xml><?xml version="1.0" encoding="utf-8"?>
<p:tagLst xmlns:p="http://schemas.openxmlformats.org/presentationml/2006/main">
  <p:tag name="KSO_WM_TEMPLATE_CATEGORY" val="custom"/>
  <p:tag name="KSO_WM_TEMPLATE_INDEX" val="20185041"/>
  <p:tag name="KSO_WM_TAG_VERSION" val="1.0"/>
  <p:tag name="KSO_WM_SLIDE_ID" val="custom160033_2"/>
  <p:tag name="KSO_WM_SLIDE_INDEX" val="2"/>
  <p:tag name="KSO_WM_SLIDE_ITEM_CNT" val="1"/>
  <p:tag name="KSO_WM_SLIDE_LAYOUT" val="a_f"/>
  <p:tag name="KSO_WM_SLIDE_LAYOUT_CNT" val="1_1"/>
  <p:tag name="KSO_WM_SLIDE_TYPE" val="text"/>
  <p:tag name="KSO_WM_BEAUTIFY_FLAG" val="#wm#"/>
  <p:tag name="KSO_WM_SLIDE_POSITION" val="66*126"/>
  <p:tag name="KSO_WM_SLIDE_SIZE" val="828*356"/>
</p:tagLst>
</file>

<file path=ppt/tags/tag80.xml><?xml version="1.0" encoding="utf-8"?>
<p:tagLst xmlns:p="http://schemas.openxmlformats.org/presentationml/2006/main">
  <p:tag name="RAINPROBLEMTYPE" val="ProblemTypeMarker"/>
</p:tagLst>
</file>

<file path=ppt/tags/tag81.xml><?xml version="1.0" encoding="utf-8"?>
<p:tagLst xmlns:p="http://schemas.openxmlformats.org/presentationml/2006/main">
  <p:tag name="RAINPROBLEMTYPE" val="ProblemTypeMarker"/>
</p:tagLst>
</file>

<file path=ppt/tags/tag82.xml><?xml version="1.0" encoding="utf-8"?>
<p:tagLst xmlns:p="http://schemas.openxmlformats.org/presentationml/2006/main">
  <p:tag name="RAINPROBLEMTYPE" val="ProblemTypeMarker"/>
</p:tagLst>
</file>

<file path=ppt/tags/tag83.xml><?xml version="1.0" encoding="utf-8"?>
<p:tagLst xmlns:p="http://schemas.openxmlformats.org/presentationml/2006/main">
  <p:tag name="RAINPROBLEMTYPE" val="ProblemTypeMarker"/>
</p:tagLst>
</file>

<file path=ppt/tags/tag84.xml><?xml version="1.0" encoding="utf-8"?>
<p:tagLst xmlns:p="http://schemas.openxmlformats.org/presentationml/2006/main">
  <p:tag name="RAINPROBLEM" val="ProblemSetting"/>
  <p:tag name="RAINPROBLEMTYPE" val="MultipleChoiceMA"/>
</p:tagLst>
</file>

<file path=ppt/tags/tag85.xml><?xml version="1.0" encoding="utf-8"?>
<p:tagLst xmlns:p="http://schemas.openxmlformats.org/presentationml/2006/main">
  <p:tag name="RAINPROBLEM" val="MultipleChoiceMA"/>
  <p:tag name="PROBLEMSCORE" val="1.0"/>
  <p:tag name="PROBLEMSCORE_HALF" val="0.0"/>
</p:tagLst>
</file>

<file path=ppt/tags/tag86.xml><?xml version="1.0" encoding="utf-8"?>
<p:tagLst xmlns:p="http://schemas.openxmlformats.org/presentationml/2006/main">
  <p:tag name="KSO_WM_TEMPLATE_CATEGORY" val="custom"/>
  <p:tag name="KSO_WM_TEMPLATE_INDEX" val="2018504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5041_4*a*1"/>
  <p:tag name="KSO_WM_UNIT_TYPE" val="a"/>
</p:tagLst>
</file>

<file path=ppt/tags/tag87.xml><?xml version="1.0" encoding="utf-8"?>
<p:tagLst xmlns:p="http://schemas.openxmlformats.org/presentationml/2006/main">
  <p:tag name="KSO_WM_TEMPLATE_CATEGORY" val="custom"/>
  <p:tag name="KSO_WM_TEMPLATE_INDEX" val="20185041"/>
  <p:tag name="KSO_WM_TAG_VERSION" val="1.0"/>
  <p:tag name="KSO_WM_BEAUTIFY_FLAG" val="#wm#"/>
  <p:tag name="KSO_WM_UNIT_TYPE" val="f"/>
  <p:tag name="KSO_WM_UNIT_INDEX" val="1"/>
  <p:tag name="KSO_WM_UNIT_ID" val="custom20185041_4*f*1"/>
  <p:tag name="KSO_WM_UNIT_LAYERLEVEL" val="1"/>
  <p:tag name="KSO_WM_UNIT_VALUE" val="150"/>
  <p:tag name="KSO_WM_UNIT_HIGHLIGHT" val="0"/>
  <p:tag name="KSO_WM_UNIT_COMPATIBLE" val="0"/>
  <p:tag name="KSO_WM_UNIT_CLEAR" val="0"/>
  <p:tag name="KSO_WM_UNIT_PRESET_TEXT_INDEX" val="5"/>
  <p:tag name="KSO_WM_UNIT_PRESET_TEXT_LEN" val="232"/>
</p:tagLst>
</file>

<file path=ppt/tags/tag88.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5041_4"/>
  <p:tag name="KSO_WM_TAG_VERSION" val="1.0"/>
  <p:tag name="KSO_WM_TEMPLATE_INDEX" val="20185041"/>
  <p:tag name="KSO_WM_TEMPLATE_CATEGORY" val="custom"/>
</p:tagLst>
</file>

<file path=ppt/tags/tag89.xml><?xml version="1.0" encoding="utf-8"?>
<p:tagLst xmlns:p="http://schemas.openxmlformats.org/presentationml/2006/main">
  <p:tag name="KSO_WM_TEMPLATE_CATEGORY" val="custom"/>
  <p:tag name="KSO_WM_TEMPLATE_INDEX" val="20185041"/>
</p:tagLst>
</file>

<file path=ppt/tags/tag9.xml><?xml version="1.0" encoding="utf-8"?>
<p:tagLst xmlns:p="http://schemas.openxmlformats.org/presentationml/2006/main">
  <p:tag name="KSO_WM_TEMPLATE_CATEGORY" val="custom"/>
  <p:tag name="KSO_WM_TEMPLATE_INDEX" val="20185041"/>
</p:tagLst>
</file>

<file path=ppt/tags/tag90.xml><?xml version="1.0" encoding="utf-8"?>
<p:tagLst xmlns:p="http://schemas.openxmlformats.org/presentationml/2006/main">
  <p:tag name="KSO_WM_TEMPLATE_CATEGORY" val="custom"/>
  <p:tag name="KSO_WM_TEMPLATE_INDEX" val="20185041"/>
</p:tagLst>
</file>

<file path=ppt/tags/tag91.xml><?xml version="1.0" encoding="utf-8"?>
<p:tagLst xmlns:p="http://schemas.openxmlformats.org/presentationml/2006/main">
  <p:tag name="KSO_WM_TEMPLATE_CATEGORY" val="custom"/>
  <p:tag name="KSO_WM_TEMPLATE_INDEX" val="20185041"/>
</p:tagLst>
</file>

<file path=ppt/tags/tag92.xml><?xml version="1.0" encoding="utf-8"?>
<p:tagLst xmlns:p="http://schemas.openxmlformats.org/presentationml/2006/main">
  <p:tag name="KSO_WM_TEMPLATE_CATEGORY" val="custom"/>
  <p:tag name="KSO_WM_TEMPLATE_INDEX" val="20185041"/>
</p:tagLst>
</file>

<file path=ppt/tags/tag93.xml><?xml version="1.0" encoding="utf-8"?>
<p:tagLst xmlns:p="http://schemas.openxmlformats.org/presentationml/2006/main">
  <p:tag name="KSO_WM_TEMPLATE_CATEGORY" val="custom"/>
  <p:tag name="KSO_WM_TEMPLATE_INDEX" val="20185041"/>
</p:tagLst>
</file>

<file path=ppt/tags/tag94.xml><?xml version="1.0" encoding="utf-8"?>
<p:tagLst xmlns:p="http://schemas.openxmlformats.org/presentationml/2006/main">
  <p:tag name="KSO_WM_TEMPLATE_CATEGORY" val="custom"/>
  <p:tag name="KSO_WM_TEMPLATE_INDEX" val="20185041"/>
</p:tagLst>
</file>

<file path=ppt/tags/tag95.xml><?xml version="1.0" encoding="utf-8"?>
<p:tagLst xmlns:p="http://schemas.openxmlformats.org/presentationml/2006/main">
  <p:tag name="KSO_WM_TEMPLATE_CATEGORY" val="custom"/>
  <p:tag name="KSO_WM_TEMPLATE_INDEX" val="20185041"/>
</p:tagLst>
</file>

<file path=ppt/tags/tag96.xml><?xml version="1.0" encoding="utf-8"?>
<p:tagLst xmlns:p="http://schemas.openxmlformats.org/presentationml/2006/main">
  <p:tag name="KSO_WM_TEMPLATE_CATEGORY" val="custom"/>
  <p:tag name="KSO_WM_TEMPLATE_INDEX" val="20185041"/>
</p:tagLst>
</file>

<file path=ppt/tags/tag97.xml><?xml version="1.0" encoding="utf-8"?>
<p:tagLst xmlns:p="http://schemas.openxmlformats.org/presentationml/2006/main">
  <p:tag name="KSO_WM_TEMPLATE_CATEGORY" val="custom"/>
  <p:tag name="KSO_WM_TEMPLATE_INDEX" val="20185041"/>
</p:tagLst>
</file>

<file path=ppt/tags/tag98.xml><?xml version="1.0" encoding="utf-8"?>
<p:tagLst xmlns:p="http://schemas.openxmlformats.org/presentationml/2006/main">
  <p:tag name="KSO_WM_TEMPLATE_CATEGORY" val="custom"/>
  <p:tag name="KSO_WM_TEMPLATE_INDEX" val="20185041"/>
</p:tagLst>
</file>

<file path=ppt/tags/tag99.xml><?xml version="1.0" encoding="utf-8"?>
<p:tagLst xmlns:p="http://schemas.openxmlformats.org/presentationml/2006/main">
  <p:tag name="KSO_WM_TEMPLATE_CATEGORY" val="custom"/>
  <p:tag name="KSO_WM_TEMPLATE_INDEX" val="20185041"/>
</p:tagLst>
</file>

<file path=ppt/theme/theme1.xml><?xml version="1.0" encoding="utf-8"?>
<a:theme xmlns:a="http://schemas.openxmlformats.org/drawingml/2006/main" name="1_Office 主题​​">
  <a:themeElements>
    <a:clrScheme name="自定义 388">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FFFFFF"/>
      </a:accent5>
      <a:accent6>
        <a:srgbClr val="196090"/>
      </a:accent6>
      <a:hlink>
        <a:srgbClr val="0068B2"/>
      </a:hlink>
      <a:folHlink>
        <a:srgbClr val="BFBFBF"/>
      </a:folHlink>
    </a:clrScheme>
    <a:fontScheme name="asdxy1j4">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3158</Words>
  <Application>WPS 演示</Application>
  <PresentationFormat>全屏显示(16:9)</PresentationFormat>
  <Paragraphs>382</Paragraphs>
  <Slides>35</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Arial</vt:lpstr>
      <vt:lpstr>宋体</vt:lpstr>
      <vt:lpstr>Wingdings</vt:lpstr>
      <vt:lpstr>Helvetica</vt:lpstr>
      <vt:lpstr>Wingdings</vt:lpstr>
      <vt:lpstr>Times New Roman</vt:lpstr>
      <vt:lpstr>楷体</vt:lpstr>
      <vt:lpstr>Tahoma</vt:lpstr>
      <vt:lpstr>微软雅黑</vt:lpstr>
      <vt:lpstr>黑体</vt:lpstr>
      <vt:lpstr>Arial Unicode MS</vt:lpstr>
      <vt:lpstr>Calibri</vt:lpstr>
      <vt:lpstr>1_Office 主题​​</vt:lpstr>
      <vt:lpstr>第二章  账户与复式记账</vt:lpstr>
      <vt:lpstr>本章内容</vt:lpstr>
      <vt:lpstr>PowerPoint 演示文稿</vt:lpstr>
      <vt:lpstr>PowerPoint 演示文稿</vt:lpstr>
      <vt:lpstr>PowerPoint 演示文稿</vt:lpstr>
      <vt:lpstr>PowerPoint 演示文稿</vt:lpstr>
      <vt:lpstr>PowerPoint 演示文稿</vt:lpstr>
      <vt:lpstr>PowerPoint 演示文稿</vt:lpstr>
      <vt:lpstr>测试题1 会计计量</vt:lpstr>
      <vt:lpstr>PowerPoint 演示文稿</vt:lpstr>
      <vt:lpstr>PowerPoint 演示文稿</vt:lpstr>
      <vt:lpstr>PowerPoint 演示文稿</vt:lpstr>
      <vt:lpstr>PowerPoint 演示文稿</vt:lpstr>
      <vt:lpstr>一、会计核算制度</vt:lpstr>
      <vt:lpstr>1.收付实现制</vt:lpstr>
      <vt:lpstr>按照收付实现制分别确认以下例题的收入、支出分别属于哪期的？</vt:lpstr>
      <vt:lpstr>按照收付实现制分别确认以下例题的收入、支出分别属于哪期的？</vt:lpstr>
      <vt:lpstr>1.收付实现制</vt:lpstr>
      <vt:lpstr>2.权责发生制</vt:lpstr>
      <vt:lpstr>例题1：企业于7月10日销售商品一批，7月25日收到货款，存入银行</vt:lpstr>
      <vt:lpstr>例题1：企业于7月10日销售商品一批，7月25日收到货款，存入银行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2.权责发生制</vt:lpstr>
      <vt:lpstr>测试题2 会计制度</vt:lpstr>
      <vt:lpstr>PowerPoint 演示文稿</vt:lpstr>
      <vt:lpstr>习题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酒店基础会计</dc:title>
  <dc:creator>Administrator</dc:creator>
  <cp:lastModifiedBy>江麓</cp:lastModifiedBy>
  <cp:revision>209</cp:revision>
  <dcterms:created xsi:type="dcterms:W3CDTF">2016-02-28T07:11:00Z</dcterms:created>
  <dcterms:modified xsi:type="dcterms:W3CDTF">2020-03-12T06:52:17Z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