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67" r:id="rId4"/>
    <p:sldId id="285" r:id="rId5"/>
    <p:sldId id="260" r:id="rId6"/>
    <p:sldId id="293" r:id="rId7"/>
    <p:sldId id="294" r:id="rId8"/>
    <p:sldId id="257" r:id="rId9"/>
    <p:sldId id="258" r:id="rId10"/>
    <p:sldId id="259" r:id="rId11"/>
    <p:sldId id="261" r:id="rId12"/>
    <p:sldId id="262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90"/>
      </p:cViewPr>
      <p:guideLst>
        <p:guide orient="horz" pos="16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4FB3-1D63-4D2F-B271-70C7423C63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CE3CF-DEFA-47A2-9385-A2C697A5B8E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CE3CF-DEFA-47A2-9385-A2C697A5B8E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 flipH="1">
            <a:off x="4005327" y="1"/>
            <a:ext cx="1976467" cy="2130982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8" name="Freeform 6"/>
          <p:cNvSpPr/>
          <p:nvPr/>
        </p:nvSpPr>
        <p:spPr bwMode="auto">
          <a:xfrm flipH="1">
            <a:off x="4005327" y="1208110"/>
            <a:ext cx="5138673" cy="3936288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 dirty="0">
              <a:solidFill>
                <a:schemeClr val="bg1"/>
              </a:solidFill>
            </a:endParaRPr>
          </a:p>
        </p:txBody>
      </p:sp>
      <p:sp>
        <p:nvSpPr>
          <p:cNvPr id="9" name="Freeform 7"/>
          <p:cNvSpPr/>
          <p:nvPr/>
        </p:nvSpPr>
        <p:spPr bwMode="auto">
          <a:xfrm flipH="1">
            <a:off x="5001320" y="0"/>
            <a:ext cx="3565682" cy="1208110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10" name="Freeform 8"/>
          <p:cNvSpPr/>
          <p:nvPr/>
        </p:nvSpPr>
        <p:spPr bwMode="auto">
          <a:xfrm flipH="1">
            <a:off x="5981794" y="0"/>
            <a:ext cx="3162206" cy="5099626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54810" y="2462777"/>
            <a:ext cx="5332257" cy="718601"/>
          </a:xfrm>
        </p:spPr>
        <p:txBody>
          <a:bodyPr anchor="b">
            <a:normAutofit/>
          </a:bodyPr>
          <a:lstStyle>
            <a:lvl1pPr algn="l">
              <a:defRPr sz="3375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54810" y="3234960"/>
            <a:ext cx="5332257" cy="610264"/>
          </a:xfrm>
        </p:spPr>
        <p:txBody>
          <a:bodyPr>
            <a:normAutofit/>
          </a:bodyPr>
          <a:lstStyle>
            <a:lvl1pPr marL="0" indent="0" algn="l">
              <a:buNone/>
              <a:defRPr sz="1050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730"/>
            <a:ext cx="7886700" cy="416995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 flipH="1">
            <a:off x="4005327" y="1"/>
            <a:ext cx="1976467" cy="2130982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11" name="Freeform 6"/>
          <p:cNvSpPr/>
          <p:nvPr/>
        </p:nvSpPr>
        <p:spPr bwMode="auto">
          <a:xfrm flipH="1">
            <a:off x="4005327" y="1208110"/>
            <a:ext cx="5138673" cy="3936288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 dirty="0">
              <a:solidFill>
                <a:schemeClr val="bg1"/>
              </a:solidFill>
            </a:endParaRPr>
          </a:p>
        </p:txBody>
      </p:sp>
      <p:sp>
        <p:nvSpPr>
          <p:cNvPr id="12" name="Freeform 7"/>
          <p:cNvSpPr/>
          <p:nvPr/>
        </p:nvSpPr>
        <p:spPr bwMode="auto">
          <a:xfrm flipH="1">
            <a:off x="5001320" y="0"/>
            <a:ext cx="3565682" cy="1208110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13" name="Freeform 8"/>
          <p:cNvSpPr/>
          <p:nvPr/>
        </p:nvSpPr>
        <p:spPr bwMode="auto">
          <a:xfrm flipH="1">
            <a:off x="5981794" y="0"/>
            <a:ext cx="3162206" cy="5099626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42925" y="1282529"/>
            <a:ext cx="6848475" cy="1289671"/>
          </a:xfrm>
        </p:spPr>
        <p:txBody>
          <a:bodyPr anchor="b">
            <a:normAutofit/>
          </a:bodyPr>
          <a:lstStyle>
            <a:lvl1pPr>
              <a:defRPr sz="375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2925" y="2676992"/>
            <a:ext cx="6848475" cy="1162254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4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4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950"/>
            <a:ext cx="3868340" cy="618042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8035" indent="0">
              <a:buNone/>
              <a:defRPr sz="9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2050"/>
            <a:ext cx="3868340" cy="2681009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950"/>
            <a:ext cx="3887391" cy="618042"/>
          </a:xfrm>
        </p:spPr>
        <p:txBody>
          <a:bodyPr anchor="b">
            <a:normAutofit/>
          </a:bodyPr>
          <a:lstStyle>
            <a:lvl1pPr marL="0" indent="0">
              <a:buNone/>
              <a:defRPr sz="15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8035" indent="0">
              <a:buNone/>
              <a:defRPr sz="9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2050"/>
            <a:ext cx="3887391" cy="2681009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gradFill>
          <a:gsLst>
            <a:gs pos="0">
              <a:schemeClr val="bg2"/>
            </a:gs>
            <a:gs pos="46000">
              <a:schemeClr val="tx2"/>
            </a:gs>
            <a:gs pos="100000">
              <a:schemeClr val="accent3"/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/>
          <p:nvPr/>
        </p:nvSpPr>
        <p:spPr bwMode="auto">
          <a:xfrm flipH="1">
            <a:off x="4005327" y="1"/>
            <a:ext cx="1976467" cy="2130982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2802" y="2951"/>
              </a:cxn>
              <a:cxn ang="0">
                <a:pos x="1743" y="0"/>
              </a:cxn>
              <a:cxn ang="0">
                <a:pos x="1390" y="0"/>
              </a:cxn>
              <a:cxn ang="0">
                <a:pos x="0" y="1673"/>
              </a:cxn>
            </a:cxnLst>
            <a:rect l="0" t="0" r="r" b="b"/>
            <a:pathLst>
              <a:path w="2802" h="2951">
                <a:moveTo>
                  <a:pt x="0" y="1673"/>
                </a:moveTo>
                <a:lnTo>
                  <a:pt x="2802" y="2951"/>
                </a:lnTo>
                <a:lnTo>
                  <a:pt x="1743" y="0"/>
                </a:lnTo>
                <a:lnTo>
                  <a:pt x="1390" y="0"/>
                </a:lnTo>
                <a:lnTo>
                  <a:pt x="0" y="1673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9" name="Freeform 6"/>
          <p:cNvSpPr/>
          <p:nvPr/>
        </p:nvSpPr>
        <p:spPr bwMode="auto">
          <a:xfrm flipH="1">
            <a:off x="4005327" y="1208110"/>
            <a:ext cx="5138673" cy="3936288"/>
          </a:xfrm>
          <a:custGeom>
            <a:avLst/>
            <a:gdLst/>
            <a:ahLst/>
            <a:cxnLst>
              <a:cxn ang="0">
                <a:pos x="4483" y="0"/>
              </a:cxn>
              <a:cxn ang="0">
                <a:pos x="219" y="5125"/>
              </a:cxn>
              <a:cxn ang="0">
                <a:pos x="0" y="5389"/>
              </a:cxn>
              <a:cxn ang="0">
                <a:pos x="0" y="5451"/>
              </a:cxn>
              <a:cxn ang="0">
                <a:pos x="5575" y="5451"/>
              </a:cxn>
              <a:cxn ang="0">
                <a:pos x="5709" y="5125"/>
              </a:cxn>
              <a:cxn ang="0">
                <a:pos x="7285" y="1278"/>
              </a:cxn>
              <a:cxn ang="0">
                <a:pos x="4483" y="0"/>
              </a:cxn>
            </a:cxnLst>
            <a:rect l="0" t="0" r="r" b="b"/>
            <a:pathLst>
              <a:path w="7285" h="5451">
                <a:moveTo>
                  <a:pt x="4483" y="0"/>
                </a:moveTo>
                <a:lnTo>
                  <a:pt x="219" y="5125"/>
                </a:lnTo>
                <a:lnTo>
                  <a:pt x="0" y="5389"/>
                </a:lnTo>
                <a:lnTo>
                  <a:pt x="0" y="5451"/>
                </a:lnTo>
                <a:lnTo>
                  <a:pt x="5575" y="5451"/>
                </a:lnTo>
                <a:lnTo>
                  <a:pt x="5709" y="5125"/>
                </a:lnTo>
                <a:lnTo>
                  <a:pt x="7285" y="1278"/>
                </a:lnTo>
                <a:lnTo>
                  <a:pt x="4483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 dirty="0">
              <a:solidFill>
                <a:schemeClr val="bg1"/>
              </a:solidFill>
            </a:endParaRPr>
          </a:p>
        </p:txBody>
      </p:sp>
      <p:sp>
        <p:nvSpPr>
          <p:cNvPr id="10" name="Freeform 7"/>
          <p:cNvSpPr/>
          <p:nvPr/>
        </p:nvSpPr>
        <p:spPr bwMode="auto">
          <a:xfrm flipH="1">
            <a:off x="5001320" y="0"/>
            <a:ext cx="3565682" cy="1208110"/>
          </a:xfrm>
          <a:custGeom>
            <a:avLst/>
            <a:gdLst/>
            <a:ahLst/>
            <a:cxnLst>
              <a:cxn ang="0">
                <a:pos x="3665" y="1673"/>
              </a:cxn>
              <a:cxn ang="0">
                <a:pos x="5055" y="0"/>
              </a:cxn>
              <a:cxn ang="0">
                <a:pos x="0" y="0"/>
              </a:cxn>
              <a:cxn ang="0">
                <a:pos x="3665" y="1673"/>
              </a:cxn>
            </a:cxnLst>
            <a:rect l="0" t="0" r="r" b="b"/>
            <a:pathLst>
              <a:path w="5055" h="1673">
                <a:moveTo>
                  <a:pt x="3665" y="1673"/>
                </a:moveTo>
                <a:lnTo>
                  <a:pt x="5055" y="0"/>
                </a:lnTo>
                <a:lnTo>
                  <a:pt x="0" y="0"/>
                </a:lnTo>
                <a:lnTo>
                  <a:pt x="3665" y="16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11" name="Freeform 8"/>
          <p:cNvSpPr/>
          <p:nvPr/>
        </p:nvSpPr>
        <p:spPr bwMode="auto">
          <a:xfrm flipH="1">
            <a:off x="5981794" y="0"/>
            <a:ext cx="3162206" cy="5099626"/>
          </a:xfrm>
          <a:custGeom>
            <a:avLst/>
            <a:gdLst/>
            <a:ahLst/>
            <a:cxnLst>
              <a:cxn ang="0">
                <a:pos x="818" y="0"/>
              </a:cxn>
              <a:cxn ang="0">
                <a:pos x="0" y="0"/>
              </a:cxn>
              <a:cxn ang="0">
                <a:pos x="0" y="6798"/>
              </a:cxn>
              <a:cxn ang="0">
                <a:pos x="0" y="7062"/>
              </a:cxn>
              <a:cxn ang="0">
                <a:pos x="219" y="6798"/>
              </a:cxn>
              <a:cxn ang="0">
                <a:pos x="4483" y="1673"/>
              </a:cxn>
              <a:cxn ang="0">
                <a:pos x="818" y="0"/>
              </a:cxn>
            </a:cxnLst>
            <a:rect l="0" t="0" r="r" b="b"/>
            <a:pathLst>
              <a:path w="4483" h="7062">
                <a:moveTo>
                  <a:pt x="818" y="0"/>
                </a:moveTo>
                <a:lnTo>
                  <a:pt x="0" y="0"/>
                </a:lnTo>
                <a:lnTo>
                  <a:pt x="0" y="6798"/>
                </a:lnTo>
                <a:lnTo>
                  <a:pt x="0" y="7062"/>
                </a:lnTo>
                <a:lnTo>
                  <a:pt x="219" y="6798"/>
                </a:lnTo>
                <a:lnTo>
                  <a:pt x="4483" y="1673"/>
                </a:lnTo>
                <a:lnTo>
                  <a:pt x="81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51443" tIns="25721" rIns="51443" bIns="25721" numCol="1" anchor="t" anchorCtr="0" compatLnSpc="1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ru-RU" sz="1015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71500" y="1619532"/>
            <a:ext cx="4286250" cy="1037020"/>
          </a:xfrm>
        </p:spPr>
        <p:txBody>
          <a:bodyPr anchor="b">
            <a:noAutofit/>
          </a:bodyPr>
          <a:lstStyle>
            <a:lvl1pPr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2800840"/>
            <a:ext cx="4286250" cy="88955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533493"/>
            <a:ext cx="3196800" cy="1200360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014391" y="550165"/>
            <a:ext cx="4627800" cy="405340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r>
              <a:rPr lang="zh-CN" altLang="en-US"/>
              <a:t>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853"/>
            <a:ext cx="3196800" cy="28591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92"/>
            <a:ext cx="1146987" cy="4359641"/>
          </a:xfrm>
        </p:spPr>
        <p:txBody>
          <a:bodyPr vert="eaVert">
            <a:normAutofit/>
          </a:bodyPr>
          <a:lstStyle>
            <a:lvl1pPr>
              <a:defRPr sz="202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6659969" cy="4359641"/>
          </a:xfrm>
        </p:spPr>
        <p:txBody>
          <a:bodyPr vert="eaVert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9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905" indent="-128905" algn="l" defTabSz="514350" rtl="0" eaLnBrk="1" latinLnBrk="0" hangingPunct="1">
        <a:lnSpc>
          <a:spcPct val="90000"/>
        </a:lnSpc>
        <a:spcBef>
          <a:spcPct val="113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860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803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2" Type="http://schemas.openxmlformats.org/officeDocument/2006/relationships/image" Target="../media/image6.png"/><Relationship Id="rId1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1.png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4" Type="http://schemas.openxmlformats.org/officeDocument/2006/relationships/image" Target="../media/image2.png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29.xml"/><Relationship Id="rId15" Type="http://schemas.openxmlformats.org/officeDocument/2006/relationships/image" Target="../media/image3.png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37.xml"/><Relationship Id="rId4" Type="http://schemas.openxmlformats.org/officeDocument/2006/relationships/image" Target="../media/image5.png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1895" y="1325880"/>
            <a:ext cx="4928870" cy="106553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dirty="0" smtClean="0"/>
              <a:t>酒店财务管理</a:t>
            </a:r>
            <a:endParaRPr lang="zh-CN" altLang="en-US" sz="4000" dirty="0" smtClean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25040" y="2995930"/>
            <a:ext cx="3103880" cy="891540"/>
          </a:xfrm>
        </p:spPr>
        <p:txBody>
          <a:bodyPr>
            <a:no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1800" dirty="0" smtClean="0">
                <a:sym typeface="+mn-lt"/>
              </a:rPr>
              <a:t>授课教师：姜录录</a:t>
            </a:r>
            <a:endParaRPr lang="zh-CN" altLang="en-US" sz="1800" dirty="0" smtClean="0">
              <a:sym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1800" dirty="0" smtClean="0">
                <a:sym typeface="+mn-lt"/>
              </a:rPr>
              <a:t>2020.2</a:t>
            </a:r>
            <a:endParaRPr lang="en-US" altLang="zh-CN" sz="1800" dirty="0" smtClean="0"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495" y="227330"/>
            <a:ext cx="9097645" cy="468947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33070" y="854710"/>
            <a:ext cx="7908925" cy="3963670"/>
          </a:xfrm>
          <a:prstGeom prst="rect">
            <a:avLst/>
          </a:prstGeom>
        </p:spPr>
        <p:txBody>
          <a:bodyPr vert="horz" lIns="68591" tIns="34295" rIns="68591" bIns="34295" rtlCol="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20% 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平时</a:t>
            </a: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+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课堂表现</a:t>
            </a: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50-60% 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理论作业（含单元测试）</a:t>
            </a: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+</a:t>
            </a:r>
            <a:r>
              <a:rPr lang="zh-CN" altLang="en-US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小组</a:t>
            </a:r>
            <a:r>
              <a:rPr lang="zh-CN" altLang="en-US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实训作业</a:t>
            </a:r>
            <a:r>
              <a:rPr lang="en-US" altLang="zh-CN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+</a:t>
            </a:r>
            <a:r>
              <a:rPr lang="zh-CN" altLang="en-US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期末实训作业</a:t>
            </a: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20-30% 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期末考试</a:t>
            </a: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65760" lvl="0" fontAlgn="auto">
              <a:lnSpc>
                <a:spcPct val="15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特别要求：</a:t>
            </a: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分组：</a:t>
            </a: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组，每组</a:t>
            </a:r>
            <a:r>
              <a:rPr lang="en-US" altLang="zh-CN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</a:t>
            </a: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</a:t>
            </a:r>
            <a:endParaRPr lang="zh-CN" altLang="en-US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做课程笔记，专业术语英语</a:t>
            </a:r>
            <a:endParaRPr lang="zh-CN" altLang="en-US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用好教材，做好</a:t>
            </a:r>
            <a:r>
              <a:rPr lang="zh-CN" altLang="en-US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预习，按时提交作业</a:t>
            </a:r>
            <a:endParaRPr lang="zh-CN" altLang="en-US" sz="1600" dirty="0" smtClean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细心、耐心</a:t>
            </a:r>
            <a:endParaRPr lang="zh-CN" altLang="en-US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下载思维导图软件 </a:t>
            </a:r>
            <a:endParaRPr lang="zh-CN" altLang="en-US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658495" lvl="0" fontAlgn="auto">
              <a:lnSpc>
                <a:spcPct val="150000"/>
              </a:lnSpc>
              <a:buClr>
                <a:schemeClr val="accent2"/>
              </a:buClr>
              <a:buSzTx/>
              <a:buFont typeface="Georgia" panose="02040502050405020303"/>
              <a:buChar char="▫"/>
            </a:pPr>
            <a:r>
              <a:rPr lang="zh-CN" altLang="en-US" sz="16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关注雨课堂公众号（签到、答题、作业、考试均在上面进行）</a:t>
            </a:r>
            <a:endParaRPr lang="en-US" altLang="zh-CN" sz="1600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746303" y="181695"/>
            <a:ext cx="5914034" cy="580602"/>
          </a:xfrm>
          <a:prstGeom prst="rect">
            <a:avLst/>
          </a:prstGeom>
        </p:spPr>
        <p:txBody>
          <a:bodyPr vert="horz" lIns="68591" tIns="34295" rIns="68591" bIns="34295" rtlCol="0" anchor="b" anchorCtr="0">
            <a:normAutofit/>
          </a:bodyPr>
          <a:lstStyle>
            <a:lvl1pPr>
              <a:defRPr sz="4000"/>
            </a:lvl1pPr>
          </a:lstStyle>
          <a:p>
            <a:pPr>
              <a:lnSpc>
                <a:spcPct val="120000"/>
              </a:lnSpc>
            </a:pPr>
            <a:r>
              <a:rPr lang="zh-CN" altLang="en-US" sz="2400" dirty="0" smtClean="0">
                <a:latin typeface="+mj-lt"/>
                <a:ea typeface="+mj-ea"/>
                <a:cs typeface="+mj-cs"/>
              </a:rPr>
              <a:t>课程考核</a:t>
            </a:r>
            <a:endParaRPr lang="zh-CN" altLang="en-US" sz="2400" dirty="0" smtClean="0">
              <a:latin typeface="+mj-lt"/>
              <a:ea typeface="+mj-ea"/>
              <a:cs typeface="+mj-cs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>
            <p:custDataLst>
              <p:tags r:id="rId1"/>
            </p:custDataLst>
          </p:nvPr>
        </p:nvCxnSpPr>
        <p:spPr>
          <a:xfrm>
            <a:off x="1419984" y="1824594"/>
            <a:ext cx="6369409" cy="3573"/>
          </a:xfrm>
          <a:prstGeom prst="line">
            <a:avLst/>
          </a:prstGeom>
          <a:ln>
            <a:gradFill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387116" y="603038"/>
            <a:ext cx="6369410" cy="958243"/>
          </a:xfrm>
          <a:prstGeom prst="rect">
            <a:avLst/>
          </a:prstGeom>
        </p:spPr>
        <p:txBody>
          <a:bodyPr vert="horz" lIns="51443" tIns="25721" rIns="51443" bIns="25721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700">
                <a:solidFill>
                  <a:schemeClr val="tx1"/>
                </a:solidFill>
              </a:rPr>
              <a:t>回顾</a:t>
            </a:r>
            <a:endParaRPr lang="zh-CN" altLang="en-US" sz="270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420102" y="2020606"/>
            <a:ext cx="6369529" cy="1234656"/>
          </a:xfrm>
          <a:prstGeom prst="rect">
            <a:avLst/>
          </a:prstGeom>
        </p:spPr>
        <p:txBody>
          <a:bodyPr vert="horz" lIns="51443" tIns="25721" rIns="51443" bIns="25721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36576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en-US" altLang="zh-CN" sz="1600">
                <a:latin typeface="+mn-lt"/>
                <a:ea typeface="+mn-ea"/>
              </a:rPr>
              <a:t>Q1</a:t>
            </a:r>
            <a:r>
              <a:rPr lang="zh-CN" altLang="en-US" sz="1600">
                <a:latin typeface="+mn-lt"/>
                <a:ea typeface="+mn-ea"/>
              </a:rPr>
              <a:t>：我们之前的三个学期学习了哪些专业课程？</a:t>
            </a:r>
            <a:endParaRPr lang="zh-CN" altLang="en-US" sz="1600">
              <a:latin typeface="+mn-lt"/>
              <a:ea typeface="+mn-ea"/>
            </a:endParaRPr>
          </a:p>
          <a:p>
            <a:pPr marL="36576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endParaRPr lang="zh-CN" altLang="en-US" sz="1600">
              <a:latin typeface="+mn-lt"/>
              <a:ea typeface="+mn-ea"/>
            </a:endParaRPr>
          </a:p>
          <a:p>
            <a:pPr marL="36576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endParaRPr lang="zh-CN" altLang="en-US" sz="1600">
              <a:latin typeface="+mn-lt"/>
              <a:ea typeface="+mn-ea"/>
            </a:endParaRPr>
          </a:p>
          <a:p>
            <a:pPr marL="36576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en-US" altLang="zh-CN" sz="1600">
                <a:latin typeface="+mn-lt"/>
                <a:ea typeface="+mn-ea"/>
              </a:rPr>
              <a:t>Q2</a:t>
            </a:r>
            <a:r>
              <a:rPr lang="zh-CN" altLang="en-US" sz="1600">
                <a:latin typeface="+mn-lt"/>
                <a:ea typeface="+mn-ea"/>
              </a:rPr>
              <a:t>：酒店的组织结构与职业发展轨迹是怎样的？</a:t>
            </a:r>
            <a:endParaRPr lang="zh-CN" altLang="en-US" sz="1600">
              <a:latin typeface="+mn-lt"/>
              <a:ea typeface="+mn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下弧形箭头 0">
            <a:hlinkClick r:id="rId1" action="ppaction://hlinksldjump"/>
          </p:cNvPr>
          <p:cNvSpPr/>
          <p:nvPr/>
        </p:nvSpPr>
        <p:spPr>
          <a:xfrm rot="19800000">
            <a:off x="8317230" y="4258945"/>
            <a:ext cx="827405" cy="4705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3" name="图片 2" descr="专业课程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58420"/>
            <a:ext cx="8140700" cy="4926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228725" y="1073785"/>
            <a:ext cx="4679950" cy="2147570"/>
          </a:xfrm>
          <a:prstGeom prst="rect">
            <a:avLst/>
          </a:prstGeom>
        </p:spPr>
        <p:txBody>
          <a:bodyPr vert="horz" lIns="68591" tIns="34295" rIns="68591" bIns="34295"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zh-CN" altLang="en-US" sz="1800" dirty="0" smtClean="0"/>
              <a:t>什么是财务管理？</a:t>
            </a:r>
            <a:endParaRPr lang="zh-CN" altLang="en-US" sz="1800" dirty="0" smtClean="0"/>
          </a:p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endParaRPr lang="en-US" altLang="zh-CN" sz="1800" dirty="0" smtClean="0"/>
          </a:p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zh-CN" altLang="en-US" sz="1800" dirty="0" smtClean="0"/>
              <a:t>酒店财务管理主要是做什么的？</a:t>
            </a:r>
            <a:endParaRPr lang="zh-CN" altLang="en-US" sz="1800" dirty="0" smtClean="0"/>
          </a:p>
        </p:txBody>
      </p:sp>
      <p:sp>
        <p:nvSpPr>
          <p:cNvPr id="6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614983" y="256625"/>
            <a:ext cx="5914034" cy="580602"/>
          </a:xfrm>
          <a:prstGeom prst="rect">
            <a:avLst/>
          </a:prstGeom>
        </p:spPr>
        <p:txBody>
          <a:bodyPr vert="horz" lIns="68591" tIns="34295" rIns="68591" bIns="34295" rtlCol="0" anchor="b" anchorCtr="0">
            <a:normAutofit/>
          </a:bodyPr>
          <a:lstStyle>
            <a:lvl1pPr>
              <a:defRPr sz="4000"/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latin typeface="+mj-lt"/>
                <a:ea typeface="+mj-ea"/>
                <a:cs typeface="+mj-cs"/>
              </a:rPr>
              <a:t>Q1</a:t>
            </a:r>
            <a:endParaRPr lang="en-US" altLang="zh-CN" sz="24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 l="19013" r="14685"/>
          <a:stretch>
            <a:fillRect/>
          </a:stretch>
        </p:blipFill>
        <p:spPr>
          <a:xfrm>
            <a:off x="5469255" y="2773680"/>
            <a:ext cx="1162685" cy="140525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请问你对财务会计的知识或内容了解多少？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15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非常熟悉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了解一些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02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基本不了解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780665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342328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8"/>
            </p:custDataLst>
          </p:nvPr>
        </p:nvSpPr>
        <p:spPr>
          <a:xfrm>
            <a:off x="6686550" y="4660900"/>
            <a:ext cx="1156970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9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0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2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投票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3"/>
              </p:custDataLst>
            </p:nvPr>
          </p:nvSpPr>
          <p:spPr>
            <a:xfrm>
              <a:off x="1800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最多可选1项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7BE4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3970" y="273892"/>
            <a:ext cx="5916060" cy="994346"/>
          </a:xfrm>
        </p:spPr>
        <p:txBody>
          <a:bodyPr/>
          <a:lstStyle/>
          <a:p>
            <a:r>
              <a:rPr lang="en-US" altLang="zh-CN" dirty="0" smtClean="0"/>
              <a:t>Q2 </a:t>
            </a:r>
            <a:r>
              <a:rPr lang="zh-CN" altLang="en-US" dirty="0" smtClean="0"/>
              <a:t>几个专业术语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3970" y="1406136"/>
            <a:ext cx="4703791" cy="784045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ym typeface="+mn-ea"/>
              </a:rPr>
              <a:t>财务、</a:t>
            </a:r>
            <a:r>
              <a:rPr lang="zh-CN" altLang="en-US" dirty="0"/>
              <a:t>会计 、出纳、审计是一样的意思吗？</a:t>
            </a:r>
            <a:endParaRPr lang="en-US" altLang="zh-CN" sz="3600" dirty="0" smtClean="0"/>
          </a:p>
          <a:p>
            <a:endParaRPr lang="en-US" altLang="zh-CN" sz="3600" dirty="0"/>
          </a:p>
          <a:p>
            <a:endParaRPr lang="en-US" altLang="zh-CN" sz="1200" dirty="0" smtClean="0"/>
          </a:p>
          <a:p>
            <a:endParaRPr lang="en-US" altLang="zh-CN" sz="3600" dirty="0"/>
          </a:p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3970" y="273892"/>
            <a:ext cx="5916060" cy="994346"/>
          </a:xfrm>
        </p:spPr>
        <p:txBody>
          <a:bodyPr/>
          <a:lstStyle/>
          <a:p>
            <a:r>
              <a:rPr lang="en-US" altLang="zh-CN" dirty="0" smtClean="0"/>
              <a:t>Q2 </a:t>
            </a:r>
            <a:r>
              <a:rPr lang="zh-CN" altLang="en-US" dirty="0" smtClean="0"/>
              <a:t>几个专业术语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3970" y="1406136"/>
            <a:ext cx="4703791" cy="784045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ym typeface="+mn-ea"/>
              </a:rPr>
              <a:t>财务、</a:t>
            </a:r>
            <a:r>
              <a:rPr lang="zh-CN" altLang="en-US" dirty="0"/>
              <a:t>会计 、出纳、审计是一样的意思吗？</a:t>
            </a:r>
            <a:endParaRPr lang="en-US" altLang="zh-CN" sz="3600" dirty="0" smtClean="0"/>
          </a:p>
          <a:p>
            <a:endParaRPr lang="en-US" altLang="zh-CN" sz="3600" dirty="0"/>
          </a:p>
          <a:p>
            <a:endParaRPr lang="en-US" altLang="zh-CN" sz="1200" dirty="0" smtClean="0"/>
          </a:p>
          <a:p>
            <a:endParaRPr lang="en-US" altLang="zh-CN" sz="3600" dirty="0"/>
          </a:p>
          <a:p>
            <a:endParaRPr lang="zh-CN" altLang="en-US" dirty="0"/>
          </a:p>
        </p:txBody>
      </p:sp>
      <p:sp>
        <p:nvSpPr>
          <p:cNvPr id="4" name="不等于号 3"/>
          <p:cNvSpPr/>
          <p:nvPr/>
        </p:nvSpPr>
        <p:spPr>
          <a:xfrm>
            <a:off x="2893033" y="2615632"/>
            <a:ext cx="1188340" cy="48613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pic>
        <p:nvPicPr>
          <p:cNvPr id="7" name="图片 6" descr="i_2_3162011890x3166133048_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35502" y="2402625"/>
            <a:ext cx="912178" cy="912178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0762" y="104995"/>
            <a:ext cx="6173280" cy="63209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区别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80695" y="662305"/>
          <a:ext cx="8190865" cy="434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150"/>
                <a:gridCol w="1964055"/>
                <a:gridCol w="2012950"/>
                <a:gridCol w="2378710"/>
              </a:tblGrid>
              <a:tr h="52133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15" dirty="0" smtClean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会计</a:t>
                      </a:r>
                      <a:endParaRPr lang="zh-CN" altLang="en-US" sz="1015" dirty="0" smtClean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/>
                      <a:r>
                        <a:rPr lang="en-US" altLang="zh-CN" sz="1015" dirty="0" smtClean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Accounting</a:t>
                      </a:r>
                      <a:endParaRPr lang="en-US" altLang="zh-CN" sz="1015" dirty="0" smtClean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01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出纳</a:t>
                      </a:r>
                      <a:endParaRPr lang="zh-CN" altLang="en-US" sz="1015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01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Cashier</a:t>
                      </a:r>
                      <a:endParaRPr lang="zh-CN" altLang="en-US" sz="1015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15" dirty="0" smtClean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财务管理</a:t>
                      </a:r>
                      <a:r>
                        <a:rPr lang="en-US" altLang="zh-CN" sz="1015" dirty="0" smtClean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Financial management</a:t>
                      </a:r>
                      <a:endParaRPr lang="en-US" altLang="zh-CN" sz="1015" dirty="0" smtClean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01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审计</a:t>
                      </a:r>
                      <a:endParaRPr lang="zh-CN" altLang="en-US" sz="1015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 sz="101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Audit</a:t>
                      </a:r>
                      <a:endParaRPr lang="en-US" altLang="zh-CN" sz="1015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91" marR="68591" marT="34295" marB="34295"/>
                </a:tc>
              </a:tr>
              <a:tr h="1862455">
                <a:tc>
                  <a:txBody>
                    <a:bodyPr/>
                    <a:lstStyle/>
                    <a:p>
                      <a:r>
                        <a:rPr lang="zh-CN" altLang="en-US" sz="1400" smtClean="0">
                          <a:latin typeface="楷体" panose="02010609060101010101" charset="-122"/>
                          <a:ea typeface="楷体" panose="02010609060101010101" charset="-122"/>
                        </a:rPr>
                        <a:t>对经济业务进行</a:t>
                      </a:r>
                      <a:r>
                        <a:rPr lang="zh-CN" altLang="en-US" sz="1400" smtClean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计量和报告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 dirty="0">
                          <a:latin typeface="楷体" panose="02010609060101010101" charset="-122"/>
                          <a:ea typeface="楷体" panose="02010609060101010101" charset="-122"/>
                        </a:rPr>
                        <a:t>出即支出，纳即收入。管理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货币资金</a:t>
                      </a:r>
                      <a:r>
                        <a:rPr lang="zh-CN" altLang="en-US" sz="1600" dirty="0">
                          <a:latin typeface="楷体" panose="02010609060101010101" charset="-122"/>
                          <a:ea typeface="楷体" panose="02010609060101010101" charset="-122"/>
                        </a:rPr>
                        <a:t>、票据、有价证券进出的一项工作。</a:t>
                      </a:r>
                      <a:endParaRPr lang="zh-CN" altLang="en-US" sz="16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在会计基础上</a:t>
                      </a:r>
                      <a:r>
                        <a:rPr lang="zh-CN" altLang="en-US" sz="16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，强调资金在经营、筹资、投资、分配活动中的应用</a:t>
                      </a:r>
                      <a:endParaRPr lang="zh-CN" altLang="en-US" sz="16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独立于被审计单位的机构和人员，是对被审计单位的财政、财务收支及其有关的经济活动的真实、合法和效益进行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检查、评价、公证</a:t>
                      </a:r>
                      <a:r>
                        <a:rPr lang="zh-CN" altLang="en-US" sz="160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的一种监督活动。 </a:t>
                      </a:r>
                      <a:endParaRPr lang="zh-CN" altLang="en-US" sz="1600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91" marR="68591" marT="34295" marB="34295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反映过去，重记录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反映过去，重记录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反映未来，重分析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 dirty="0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审计本质是一项具有独立性的经济监督活动</a:t>
                      </a:r>
                      <a:endParaRPr lang="zh-CN" altLang="en-US" sz="1600" dirty="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</a:txBody>
                  <a:tcPr marL="68591" marR="68591" marT="34295" marB="34295"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是事后的核算记账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是事前的资源配置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>
                          <a:latin typeface="楷体" panose="02010609060101010101" charset="-122"/>
                          <a:ea typeface="楷体" panose="02010609060101010101" charset="-122"/>
                        </a:rPr>
                        <a:t>事后的审查</a:t>
                      </a:r>
                      <a:endParaRPr lang="zh-CN" altLang="en-US" sz="14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</a:tr>
              <a:tr h="73787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基础性的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400" dirty="0">
                        <a:solidFill>
                          <a:srgbClr val="FF00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楷体" panose="02010609060101010101" charset="-122"/>
                          <a:ea typeface="楷体" panose="02010609060101010101" charset="-122"/>
                        </a:rPr>
                        <a:t>深层次的</a:t>
                      </a:r>
                      <a:endParaRPr lang="zh-CN" altLang="en-US" sz="1400" dirty="0" smtClean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400" dirty="0">
                          <a:latin typeface="楷体" panose="02010609060101010101" charset="-122"/>
                          <a:ea typeface="楷体" panose="02010609060101010101" charset="-122"/>
                        </a:rPr>
                        <a:t>独立的</a:t>
                      </a:r>
                      <a:endParaRPr lang="zh-CN" altLang="en-US" sz="1400" dirty="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68591" marR="68591" marT="34295" marB="34295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239875" y="979438"/>
            <a:ext cx="5914034" cy="448278"/>
          </a:xfrm>
          <a:prstGeom prst="rect">
            <a:avLst/>
          </a:prstGeom>
        </p:spPr>
        <p:txBody>
          <a:bodyPr vert="horz" lIns="68591" tIns="34295" rIns="68591" bIns="34295"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365760" lvl="0" indent="-255905">
              <a:lnSpc>
                <a:spcPct val="120000"/>
              </a:lnSpc>
              <a:buClr>
                <a:schemeClr val="accent3"/>
              </a:buClr>
              <a:buSzTx/>
              <a:buFont typeface="Georgia" panose="02040502050405020303"/>
              <a:buChar char="•"/>
            </a:pPr>
            <a:r>
              <a:rPr lang="zh-CN" altLang="en-US" dirty="0" smtClean="0"/>
              <a:t>为什么</a:t>
            </a:r>
            <a:r>
              <a:rPr lang="zh-CN" altLang="en-US" smtClean="0"/>
              <a:t>要学习酒店财务管理</a:t>
            </a:r>
            <a:r>
              <a:rPr lang="zh-CN" altLang="en-US" dirty="0" smtClean="0"/>
              <a:t>？</a:t>
            </a:r>
            <a:endParaRPr lang="zh-CN" altLang="en-US" dirty="0" smtClean="0"/>
          </a:p>
        </p:txBody>
      </p:sp>
      <p:sp>
        <p:nvSpPr>
          <p:cNvPr id="6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614983" y="256625"/>
            <a:ext cx="5914034" cy="580602"/>
          </a:xfrm>
          <a:prstGeom prst="rect">
            <a:avLst/>
          </a:prstGeom>
        </p:spPr>
        <p:txBody>
          <a:bodyPr vert="horz" lIns="68591" tIns="34295" rIns="68591" bIns="34295" rtlCol="0" anchor="b" anchorCtr="0">
            <a:normAutofit/>
          </a:bodyPr>
          <a:lstStyle>
            <a:lvl1pPr>
              <a:defRPr sz="4000"/>
            </a:lvl1pPr>
          </a:lstStyle>
          <a:p>
            <a:pPr>
              <a:lnSpc>
                <a:spcPct val="120000"/>
              </a:lnSpc>
            </a:pPr>
            <a:r>
              <a:rPr lang="en-US" altLang="zh-CN" sz="2400" dirty="0" smtClean="0">
                <a:latin typeface="+mj-lt"/>
                <a:ea typeface="+mj-ea"/>
                <a:cs typeface="+mj-cs"/>
              </a:rPr>
              <a:t>Q3</a:t>
            </a:r>
            <a:endParaRPr lang="en-US" altLang="zh-CN" sz="24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 l="19013" r="14685"/>
          <a:stretch>
            <a:fillRect/>
          </a:stretch>
        </p:blipFill>
        <p:spPr>
          <a:xfrm>
            <a:off x="3956685" y="2333625"/>
            <a:ext cx="3869055" cy="209931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6845"/>
</p:tagLst>
</file>

<file path=ppt/tags/tag10.xml><?xml version="1.0" encoding="utf-8"?>
<p:tagLst xmlns:p="http://schemas.openxmlformats.org/presentationml/2006/main">
  <p:tag name="KSO_WM_SLIDE_LAYOUT_CNT" val="1_1"/>
  <p:tag name="KSO_WM_SLIDE_LAYOUT" val="a_f"/>
  <p:tag name="KSO_WM_SLIDE_SIZE" val="668*63"/>
  <p:tag name="KSO_WM_SLIDE_POSITION" val="29*269"/>
  <p:tag name="KSO_WM_BEAUTIFY_FLAG" val="#wm#"/>
  <p:tag name="KSO_WM_SLIDE_TYPE" val="text"/>
  <p:tag name="KSO_WM_SLIDE_ITEM_CNT" val="1"/>
  <p:tag name="KSO_WM_SLIDE_INDEX" val="20"/>
  <p:tag name="KSO_WM_SLIDE_ID" val="custom20186845_20"/>
  <p:tag name="KSO_WM_TAG_VERSION" val="1.0"/>
  <p:tag name="KSO_WM_TEMPLATE_INDEX" val="20186845"/>
  <p:tag name="KSO_WM_TEMPLATE_CATEGORY" val="custom"/>
  <p:tag name="KSO_WM_SLIDE_SUBTYPE" val="pureTxt"/>
</p:tagLst>
</file>

<file path=ppt/tags/tag11.xml><?xml version="1.0" encoding="utf-8"?>
<p:tagLst xmlns:p="http://schemas.openxmlformats.org/presentationml/2006/main">
  <p:tag name="KSO_WM_TEMPLATE_CATEGORY" val="custom"/>
  <p:tag name="KSO_WM_TEMPLATE_INDEX" val="20186845"/>
  <p:tag name="KSO_WM_UNIT_TYPE" val="f"/>
  <p:tag name="KSO_WM_UNIT_INDEX" val="1"/>
  <p:tag name="KSO_WM_UNIT_ID" val="custom20186845_5*f*1"/>
  <p:tag name="KSO_WM_UNIT_LAYERLEVEL" val="1"/>
  <p:tag name="KSO_WM_UNIT_VALUE" val="33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 sit amet, consectetur adipisicing elit."/>
</p:tagLst>
</file>

<file path=ppt/tags/tag12.xml><?xml version="1.0" encoding="utf-8"?>
<p:tagLst xmlns:p="http://schemas.openxmlformats.org/presentationml/2006/main">
  <p:tag name="KSO_WM_TEMPLATE_CATEGORY" val="custom"/>
  <p:tag name="KSO_WM_TEMPLATE_INDEX" val="20186845"/>
  <p:tag name="KSO_WM_UNIT_TYPE" val="a"/>
  <p:tag name="KSO_WM_UNIT_INDEX" val="1"/>
  <p:tag name="KSO_WM_UNIT_ID" val="custom20186845_5*a*1"/>
  <p:tag name="KSO_WM_UNIT_LAYERLEVEL" val="1"/>
  <p:tag name="KSO_WM_UNIT_VALUE" val="2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"/>
</p:tagLst>
</file>

<file path=ppt/tags/tag13.xml><?xml version="1.0" encoding="utf-8"?>
<p:tagLst xmlns:p="http://schemas.openxmlformats.org/presentationml/2006/main">
  <p:tag name="KSO_WM_TEMPLATE_CATEGORY" val="custom"/>
  <p:tag name="KSO_WM_TEMPLATE_INDEX" val="20186845"/>
  <p:tag name="KSO_WM_UNIT_TYPE" val="d"/>
  <p:tag name="KSO_WM_UNIT_INDEX" val="1"/>
  <p:tag name="KSO_WM_UNIT_ID" val="custom20186845_5*d*1"/>
  <p:tag name="KSO_WM_UNIT_LAYERLEVEL" val="1"/>
  <p:tag name="KSO_WM_UNIT_VALUE" val="1188*2191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14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SLIDE_ID" val="custom20186845_5"/>
  <p:tag name="KSO_WM_SLIDE_INDEX" val="5"/>
  <p:tag name="KSO_WM_SLIDE_ITEM_CNT" val="2"/>
  <p:tag name="KSO_WM_SLIDE_TYPE" val="text"/>
  <p:tag name="KSO_WM_BEAUTIFY_FLAG" val="#wm#"/>
  <p:tag name="KSO_WM_SLIDE_LAYOUT" val="a_d_f"/>
  <p:tag name="KSO_WM_SLIDE_LAYOUT_CNT" val="1_1_1"/>
  <p:tag name="KSO_WM_SLIDE_SUBTYPE" val="picTxt"/>
  <p:tag name="KSO_WM_SLIDE_POSITION" val="48*103"/>
  <p:tag name="KSO_WM_SLIDE_SIZE" val="621*396"/>
</p:tagLst>
</file>

<file path=ppt/tags/tag15.xml><?xml version="1.0" encoding="utf-8"?>
<p:tagLst xmlns:p="http://schemas.openxmlformats.org/presentationml/2006/main">
  <p:tag name="RAINPROBLEM" val="ProblemBody"/>
</p:tagLst>
</file>

<file path=ppt/tags/tag16.xml><?xml version="1.0" encoding="utf-8"?>
<p:tagLst xmlns:p="http://schemas.openxmlformats.org/presentationml/2006/main">
  <p:tag name="RAINPROBLEM" val="ProblemItem"/>
</p:tagLst>
</file>

<file path=ppt/tags/tag17.xml><?xml version="1.0" encoding="utf-8"?>
<p:tagLst xmlns:p="http://schemas.openxmlformats.org/presentationml/2006/main">
  <p:tag name="RAINPROBLEM" val="ProblemItem"/>
</p:tagLst>
</file>

<file path=ppt/tags/tag18.xml><?xml version="1.0" encoding="utf-8"?>
<p:tagLst xmlns:p="http://schemas.openxmlformats.org/presentationml/2006/main">
  <p:tag name="RAINPROBLEM" val="ProblemItem"/>
</p:tagLst>
</file>

<file path=ppt/tags/tag19.xml><?xml version="1.0" encoding="utf-8"?>
<p:tagLst xmlns:p="http://schemas.openxmlformats.org/presentationml/2006/main">
  <p:tag name="RAINPROBLEM" val="ProblemBullet"/>
  <p:tag name="RAINPROBLEMTYPE" val="Polling"/>
  <p:tag name="RAINBULLET" val="Wrong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6845"/>
</p:tagLst>
</file>

<file path=ppt/tags/tag20.xml><?xml version="1.0" encoding="utf-8"?>
<p:tagLst xmlns:p="http://schemas.openxmlformats.org/presentationml/2006/main">
  <p:tag name="RAINPROBLEM" val="ProblemBullet"/>
  <p:tag name="RAINPROBLEMTYPE" val="Polling"/>
  <p:tag name="RAINBULLET" val="Wrong"/>
</p:tagLst>
</file>

<file path=ppt/tags/tag21.xml><?xml version="1.0" encoding="utf-8"?>
<p:tagLst xmlns:p="http://schemas.openxmlformats.org/presentationml/2006/main">
  <p:tag name="RAINPROBLEM" val="ProblemBullet"/>
  <p:tag name="RAINPROBLEMTYPE" val="Polling"/>
  <p:tag name="RAINBULLET" val="Wrong"/>
</p:tagLst>
</file>

<file path=ppt/tags/tag22.xml><?xml version="1.0" encoding="utf-8"?>
<p:tagLst xmlns:p="http://schemas.openxmlformats.org/presentationml/2006/main">
  <p:tag name="RAINPROBLEM" val="ProblemSubmit"/>
  <p:tag name="RAINPROBLEMTYPE" val="Polling"/>
</p:tagLst>
</file>

<file path=ppt/tags/tag23.xml><?xml version="1.0" encoding="utf-8"?>
<p:tagLst xmlns:p="http://schemas.openxmlformats.org/presentationml/2006/main">
  <p:tag name="RAINPROBLEMTYPE" val="ProblemTypeMarker"/>
</p:tagLst>
</file>

<file path=ppt/tags/tag24.xml><?xml version="1.0" encoding="utf-8"?>
<p:tagLst xmlns:p="http://schemas.openxmlformats.org/presentationml/2006/main">
  <p:tag name="RAINPROBLEMTYPE" val="ProblemTypeMarker"/>
</p:tagLst>
</file>

<file path=ppt/tags/tag25.xml><?xml version="1.0" encoding="utf-8"?>
<p:tagLst xmlns:p="http://schemas.openxmlformats.org/presentationml/2006/main">
  <p:tag name="RAINPROBLEMTYPE" val="ProblemTypeMarker"/>
</p:tagLst>
</file>

<file path=ppt/tags/tag26.xml><?xml version="1.0" encoding="utf-8"?>
<p:tagLst xmlns:p="http://schemas.openxmlformats.org/presentationml/2006/main">
  <p:tag name="RAINPROBLEMTYPE" val="ProblemTypeMarker"/>
</p:tagLst>
</file>

<file path=ppt/tags/tag27.xml><?xml version="1.0" encoding="utf-8"?>
<p:tagLst xmlns:p="http://schemas.openxmlformats.org/presentationml/2006/main">
  <p:tag name="RAINPROBLEMTYPE" val="ProblemTypeMarker"/>
  <p:tag name="RAINPROBLEM" val="PollingAnswer"/>
</p:tagLst>
</file>

<file path=ppt/tags/tag28.xml><?xml version="1.0" encoding="utf-8"?>
<p:tagLst xmlns:p="http://schemas.openxmlformats.org/presentationml/2006/main">
  <p:tag name="RAINPROBLEM" val="ProblemSetting"/>
  <p:tag name="RAINPROBLEMTYPE" val="Polling"/>
</p:tagLst>
</file>

<file path=ppt/tags/tag29.xml><?xml version="1.0" encoding="utf-8"?>
<p:tagLst xmlns:p="http://schemas.openxmlformats.org/presentationml/2006/main">
  <p:tag name="RAINPROBLEM" val="Polling"/>
  <p:tag name="PROBLEMSCORE" val="0.0"/>
  <p:tag name="ANONYMOUSPOLLING" val="False"/>
</p:tagLst>
</file>

<file path=ppt/tags/tag3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TEMPLATE_THUMBS_INDEX" val="1、6、10、17、19、22"/>
  <p:tag name="KSO_WM_BEAUTIFY_FLAG" val="#wm#"/>
</p:tagLst>
</file>

<file path=ppt/tags/tag30.xml><?xml version="1.0" encoding="utf-8"?>
<p:tagLst xmlns:p="http://schemas.openxmlformats.org/presentationml/2006/main">
  <p:tag name="KSO_WM_TEMPLATE_CATEGORY" val="custom"/>
  <p:tag name="KSO_WM_TEMPLATE_INDEX" val="20186845"/>
</p:tagLst>
</file>

<file path=ppt/tags/tag31.xml><?xml version="1.0" encoding="utf-8"?>
<p:tagLst xmlns:p="http://schemas.openxmlformats.org/presentationml/2006/main">
  <p:tag name="KSO_WM_TEMPLATE_CATEGORY" val="custom"/>
  <p:tag name="KSO_WM_TEMPLATE_INDEX" val="20186845"/>
</p:tagLst>
</file>

<file path=ppt/tags/tag32.xml><?xml version="1.0" encoding="utf-8"?>
<p:tagLst xmlns:p="http://schemas.openxmlformats.org/presentationml/2006/main">
  <p:tag name="KSO_WM_UNIT_TABLE_BEAUTIFY" val="smartTable{7fdf39c3-8409-46be-a061-e36f0c6dec01}"/>
</p:tagLst>
</file>

<file path=ppt/tags/tag33.xml><?xml version="1.0" encoding="utf-8"?>
<p:tagLst xmlns:p="http://schemas.openxmlformats.org/presentationml/2006/main">
  <p:tag name="KSO_WM_TEMPLATE_CATEGORY" val="custom"/>
  <p:tag name="KSO_WM_TEMPLATE_INDEX" val="20186845"/>
</p:tagLst>
</file>

<file path=ppt/tags/tag34.xml><?xml version="1.0" encoding="utf-8"?>
<p:tagLst xmlns:p="http://schemas.openxmlformats.org/presentationml/2006/main">
  <p:tag name="KSO_WM_TEMPLATE_CATEGORY" val="custom"/>
  <p:tag name="KSO_WM_TEMPLATE_INDEX" val="20186845"/>
  <p:tag name="KSO_WM_UNIT_TYPE" val="f"/>
  <p:tag name="KSO_WM_UNIT_INDEX" val="1"/>
  <p:tag name="KSO_WM_UNIT_ID" val="custom20186845_5*f*1"/>
  <p:tag name="KSO_WM_UNIT_LAYERLEVEL" val="1"/>
  <p:tag name="KSO_WM_UNIT_VALUE" val="33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 sit amet, consectetur adipisicing elit."/>
</p:tagLst>
</file>

<file path=ppt/tags/tag35.xml><?xml version="1.0" encoding="utf-8"?>
<p:tagLst xmlns:p="http://schemas.openxmlformats.org/presentationml/2006/main">
  <p:tag name="KSO_WM_TEMPLATE_CATEGORY" val="custom"/>
  <p:tag name="KSO_WM_TEMPLATE_INDEX" val="20186845"/>
  <p:tag name="KSO_WM_UNIT_TYPE" val="a"/>
  <p:tag name="KSO_WM_UNIT_INDEX" val="1"/>
  <p:tag name="KSO_WM_UNIT_ID" val="custom20186845_5*a*1"/>
  <p:tag name="KSO_WM_UNIT_LAYERLEVEL" val="1"/>
  <p:tag name="KSO_WM_UNIT_VALUE" val="2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"/>
</p:tagLst>
</file>

<file path=ppt/tags/tag36.xml><?xml version="1.0" encoding="utf-8"?>
<p:tagLst xmlns:p="http://schemas.openxmlformats.org/presentationml/2006/main">
  <p:tag name="KSO_WM_TEMPLATE_CATEGORY" val="custom"/>
  <p:tag name="KSO_WM_TEMPLATE_INDEX" val="20186845"/>
  <p:tag name="KSO_WM_UNIT_TYPE" val="d"/>
  <p:tag name="KSO_WM_UNIT_INDEX" val="1"/>
  <p:tag name="KSO_WM_UNIT_ID" val="custom20186845_5*d*1"/>
  <p:tag name="KSO_WM_UNIT_LAYERLEVEL" val="1"/>
  <p:tag name="KSO_WM_UNIT_VALUE" val="1188*2191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37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SLIDE_ID" val="custom20186845_5"/>
  <p:tag name="KSO_WM_SLIDE_INDEX" val="5"/>
  <p:tag name="KSO_WM_SLIDE_ITEM_CNT" val="2"/>
  <p:tag name="KSO_WM_SLIDE_TYPE" val="text"/>
  <p:tag name="KSO_WM_BEAUTIFY_FLAG" val="#wm#"/>
  <p:tag name="KSO_WM_SLIDE_LAYOUT" val="a_d_f"/>
  <p:tag name="KSO_WM_SLIDE_LAYOUT_CNT" val="1_1_1"/>
  <p:tag name="KSO_WM_SLIDE_SUBTYPE" val="picTxt"/>
  <p:tag name="KSO_WM_SLIDE_POSITION" val="48*103"/>
  <p:tag name="KSO_WM_SLIDE_SIZE" val="621*396"/>
</p:tagLst>
</file>

<file path=ppt/tags/tag38.xml><?xml version="1.0" encoding="utf-8"?>
<p:tagLst xmlns:p="http://schemas.openxmlformats.org/presentationml/2006/main">
  <p:tag name="KSO_WM_UNIT_PLACING_PICTURE_USER_VIEWPORT" val="{&quot;height&quot;:6255,&quot;width&quot;:12135}"/>
</p:tagLst>
</file>

<file path=ppt/tags/tag39.xml><?xml version="1.0" encoding="utf-8"?>
<p:tagLst xmlns:p="http://schemas.openxmlformats.org/presentationml/2006/main">
  <p:tag name="KSO_WM_TEMPLATE_CATEGORY" val="custom"/>
  <p:tag name="KSO_WM_TEMPLATE_INDEX" val="20186845"/>
</p:tagLst>
</file>

<file path=ppt/tags/tag4.xml><?xml version="1.0" encoding="utf-8"?>
<p:tagLst xmlns:p="http://schemas.openxmlformats.org/presentationml/2006/main">
  <p:tag name="KSO_WM_TEMPLATE_CATEGORY" val="custom"/>
  <p:tag name="KSO_WM_TEMPLATE_INDEX" val="20186845"/>
  <p:tag name="KSO_WM_UNIT_TYPE" val="a"/>
  <p:tag name="KSO_WM_UNIT_INDEX" val="1"/>
  <p:tag name="KSO_WM_UNIT_ID" val="custom20186845_1*a*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绿色渐变简约模板"/>
</p:tagLst>
</file>

<file path=ppt/tags/tag40.xml><?xml version="1.0" encoding="utf-8"?>
<p:tagLst xmlns:p="http://schemas.openxmlformats.org/presentationml/2006/main">
  <p:tag name="KSO_WM_TEMPLATE_CATEGORY" val="custom"/>
  <p:tag name="KSO_WM_TEMPLATE_INDEX" val="20186845"/>
  <p:tag name="KSO_WM_UNIT_TYPE" val="f"/>
  <p:tag name="KSO_WM_UNIT_INDEX" val="1"/>
  <p:tag name="KSO_WM_UNIT_ID" val="custom20186845_5*f*1"/>
  <p:tag name="KSO_WM_UNIT_LAYERLEVEL" val="1"/>
  <p:tag name="KSO_WM_UNIT_VALUE" val="33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 sit amet, consectetur adipisicing elit."/>
</p:tagLst>
</file>

<file path=ppt/tags/tag41.xml><?xml version="1.0" encoding="utf-8"?>
<p:tagLst xmlns:p="http://schemas.openxmlformats.org/presentationml/2006/main">
  <p:tag name="KSO_WM_TEMPLATE_CATEGORY" val="custom"/>
  <p:tag name="KSO_WM_TEMPLATE_INDEX" val="20186845"/>
  <p:tag name="KSO_WM_UNIT_TYPE" val="a"/>
  <p:tag name="KSO_WM_UNIT_INDEX" val="1"/>
  <p:tag name="KSO_WM_UNIT_ID" val="custom20186845_5*a*1"/>
  <p:tag name="KSO_WM_UNIT_LAYERLEVEL" val="1"/>
  <p:tag name="KSO_WM_UNIT_VALUE" val="21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"/>
</p:tagLst>
</file>

<file path=ppt/tags/tag42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SLIDE_ID" val="custom20186845_5"/>
  <p:tag name="KSO_WM_SLIDE_INDEX" val="5"/>
  <p:tag name="KSO_WM_SLIDE_ITEM_CNT" val="2"/>
  <p:tag name="KSO_WM_SLIDE_TYPE" val="text"/>
  <p:tag name="KSO_WM_BEAUTIFY_FLAG" val="#wm#"/>
  <p:tag name="KSO_WM_SLIDE_LAYOUT" val="a_d_f"/>
  <p:tag name="KSO_WM_SLIDE_LAYOUT_CNT" val="1_1_1"/>
  <p:tag name="KSO_WM_SLIDE_SUBTYPE" val="picTxt"/>
  <p:tag name="KSO_WM_SLIDE_POSITION" val="48*103"/>
  <p:tag name="KSO_WM_SLIDE_SIZE" val="621*396"/>
</p:tagLst>
</file>

<file path=ppt/tags/tag5.xml><?xml version="1.0" encoding="utf-8"?>
<p:tagLst xmlns:p="http://schemas.openxmlformats.org/presentationml/2006/main">
  <p:tag name="KSO_WM_TEMPLATE_CATEGORY" val="custom"/>
  <p:tag name="KSO_WM_TEMPLATE_INDEX" val="20186845"/>
  <p:tag name="KSO_WM_UNIT_TYPE" val="b"/>
  <p:tag name="KSO_WM_UNIT_INDEX" val="1"/>
  <p:tag name="KSO_WM_UNIT_ID" val="custom20186845_1*b*1"/>
  <p:tag name="KSO_WM_UNIT_LAYERLEVEL" val="1"/>
  <p:tag name="KSO_WM_UNIT_VALUE" val="84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SLIDE_ID" val="custom20186845_1"/>
  <p:tag name="KSO_WM_SLIDE_INDEX" val="1"/>
  <p:tag name="KSO_WM_SLIDE_ITEM_CNT" val="2"/>
  <p:tag name="KSO_WM_SLIDE_LAYOUT" val="a_b_c"/>
  <p:tag name="KSO_WM_SLIDE_LAYOUT_CNT" val="1_1_1"/>
  <p:tag name="KSO_WM_SLIDE_TYPE" val="title"/>
  <p:tag name="KSO_WM_TEMPLATE_THUMBS_INDEX" val="1、6、10、17、19、22、"/>
  <p:tag name="KSO_WM_BEAUTIFY_FLAG" val="#wm#"/>
  <p:tag name="KSO_WM_SLIDE_SUBTYPE" val="pureTxt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6845_20*i*2"/>
  <p:tag name="KSO_WM_TEMPLATE_CATEGORY" val="custom"/>
  <p:tag name="KSO_WM_TEMPLATE_INDEX" val="20186845"/>
  <p:tag name="KSO_WM_UNIT_INDEX" val="2"/>
</p:tagLst>
</file>

<file path=ppt/tags/tag8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ID" val="custom20186845_20*a*1"/>
  <p:tag name="KSO_WM_UNIT_TYPE" val="a"/>
</p:tagLst>
</file>

<file path=ppt/tags/tag9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BEAUTIFY_FLAG" val="#wm#"/>
  <p:tag name="KSO_WM_UNIT_PRESET_TEXT_LEN" val="57"/>
  <p:tag name="KSO_WM_UNIT_PRESET_TEXT_INDEX" val="4"/>
  <p:tag name="KSO_WM_UNIT_CLEAR" val="0"/>
  <p:tag name="KSO_WM_UNIT_COMPATIBLE" val="0"/>
  <p:tag name="KSO_WM_UNIT_HIGHLIGHT" val="0"/>
  <p:tag name="KSO_WM_UNIT_VALUE" val="82"/>
  <p:tag name="KSO_WM_UNIT_LAYERLEVEL" val="1"/>
  <p:tag name="KSO_WM_UNIT_INDEX" val="1"/>
  <p:tag name="KSO_WM_UNIT_ID" val="custom20186845_20*f*1"/>
  <p:tag name="KSO_WM_UNIT_TYPE" val="f"/>
</p:tagLst>
</file>

<file path=ppt/theme/theme1.xml><?xml version="1.0" encoding="utf-8"?>
<a:theme xmlns:a="http://schemas.openxmlformats.org/drawingml/2006/main" name="2_Office 主题​​">
  <a:themeElements>
    <a:clrScheme name="自定义 438">
      <a:dk1>
        <a:srgbClr val="000000"/>
      </a:dk1>
      <a:lt1>
        <a:srgbClr val="FFFFFF"/>
      </a:lt1>
      <a:dk2>
        <a:srgbClr val="46B3BB"/>
      </a:dk2>
      <a:lt2>
        <a:srgbClr val="44ADDB"/>
      </a:lt2>
      <a:accent1>
        <a:srgbClr val="38A39A"/>
      </a:accent1>
      <a:accent2>
        <a:srgbClr val="31939A"/>
      </a:accent2>
      <a:accent3>
        <a:srgbClr val="48B39D"/>
      </a:accent3>
      <a:accent4>
        <a:srgbClr val="31939A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xbt2e4zr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619</Words>
  <Application>WPS 演示</Application>
  <PresentationFormat>全屏显示(16:9)</PresentationFormat>
  <Paragraphs>113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Georgia</vt:lpstr>
      <vt:lpstr>楷体</vt:lpstr>
      <vt:lpstr>Arial Unicode MS</vt:lpstr>
      <vt:lpstr>2_Office 主题​​</vt:lpstr>
      <vt:lpstr>酒店财务管理</vt:lpstr>
      <vt:lpstr>PowerPoint 演示文稿</vt:lpstr>
      <vt:lpstr>PowerPoint 演示文稿</vt:lpstr>
      <vt:lpstr>PowerPoint 演示文稿</vt:lpstr>
      <vt:lpstr>PowerPoint 演示文稿</vt:lpstr>
      <vt:lpstr>Q2 几个专业术语</vt:lpstr>
      <vt:lpstr>Q2 几个专业术语</vt:lpstr>
      <vt:lpstr>区别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酒店基础会计</dc:title>
  <dc:creator>Administrator</dc:creator>
  <cp:lastModifiedBy>江麓</cp:lastModifiedBy>
  <cp:revision>76</cp:revision>
  <dcterms:created xsi:type="dcterms:W3CDTF">2016-02-28T06:20:00Z</dcterms:created>
  <dcterms:modified xsi:type="dcterms:W3CDTF">2020-03-12T06:29:13Z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