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  <p:sldId id="263" r:id="rId8"/>
    <p:sldId id="265" r:id="rId9"/>
    <p:sldId id="266" r:id="rId10"/>
    <p:sldId id="271" r:id="rId11"/>
    <p:sldId id="272" r:id="rId12"/>
    <p:sldId id="267" r:id="rId13"/>
    <p:sldId id="264" r:id="rId14"/>
    <p:sldId id="274" r:id="rId15"/>
    <p:sldId id="273" r:id="rId16"/>
    <p:sldId id="275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3DF25F-F78D-4D82-95BA-0D15397BD068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2935E74B-2BC1-441D-BAEE-9DD6E43DA119}">
      <dgm:prSet phldrT="[文本]"/>
      <dgm:spPr>
        <a:solidFill>
          <a:srgbClr val="C00000"/>
        </a:solidFill>
      </dgm:spPr>
      <dgm:t>
        <a:bodyPr/>
        <a:lstStyle/>
        <a:p>
          <a:r>
            <a:rPr lang="zh-CN" altLang="en-US" dirty="0" smtClean="0"/>
            <a:t>重点</a:t>
          </a:r>
          <a:endParaRPr lang="zh-CN" altLang="en-US" dirty="0"/>
        </a:p>
      </dgm:t>
    </dgm:pt>
    <dgm:pt modelId="{13567FAB-74DD-4E0F-9E76-F86231FBD480}" type="parTrans" cxnId="{032F8E8C-B6AA-4D3D-948F-291B8CBEF7BF}">
      <dgm:prSet/>
      <dgm:spPr/>
      <dgm:t>
        <a:bodyPr/>
        <a:lstStyle/>
        <a:p>
          <a:endParaRPr lang="zh-CN" altLang="en-US"/>
        </a:p>
      </dgm:t>
    </dgm:pt>
    <dgm:pt modelId="{9014797C-1074-48BF-A27D-C6280D663DF9}" type="sibTrans" cxnId="{032F8E8C-B6AA-4D3D-948F-291B8CBEF7BF}">
      <dgm:prSet/>
      <dgm:spPr/>
      <dgm:t>
        <a:bodyPr/>
        <a:lstStyle/>
        <a:p>
          <a:endParaRPr lang="zh-CN" altLang="en-US"/>
        </a:p>
      </dgm:t>
    </dgm:pt>
    <dgm:pt modelId="{5210C4EC-3D75-4E9C-8D89-0901D6221BB4}">
      <dgm:prSet phldrT="[文本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zh-CN" altLang="en-US" dirty="0" smtClean="0"/>
            <a:t>主文档的排版</a:t>
          </a:r>
          <a:endParaRPr lang="zh-CN" altLang="en-US" dirty="0"/>
        </a:p>
      </dgm:t>
    </dgm:pt>
    <dgm:pt modelId="{2DF01188-DBE7-4095-A1FF-5BD822F8CE29}" type="parTrans" cxnId="{84C495A1-BECD-417B-84B9-5ED40365E543}">
      <dgm:prSet/>
      <dgm:spPr/>
      <dgm:t>
        <a:bodyPr/>
        <a:lstStyle/>
        <a:p>
          <a:endParaRPr lang="zh-CN" altLang="en-US"/>
        </a:p>
      </dgm:t>
    </dgm:pt>
    <dgm:pt modelId="{D3CE40F8-0F72-4187-83FB-FFFF03F30BF0}" type="sibTrans" cxnId="{84C495A1-BECD-417B-84B9-5ED40365E543}">
      <dgm:prSet/>
      <dgm:spPr/>
      <dgm:t>
        <a:bodyPr/>
        <a:lstStyle/>
        <a:p>
          <a:endParaRPr lang="zh-CN" altLang="en-US"/>
        </a:p>
      </dgm:t>
    </dgm:pt>
    <dgm:pt modelId="{46219B4E-8196-4EF4-9CE6-74BCD3E204E9}">
      <dgm:prSet phldrT="[文本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zh-CN" altLang="en-US" dirty="0" smtClean="0"/>
            <a:t>数据源的数据输入</a:t>
          </a:r>
          <a:endParaRPr lang="zh-CN" altLang="en-US" dirty="0"/>
        </a:p>
      </dgm:t>
    </dgm:pt>
    <dgm:pt modelId="{DCC7DA9D-4E2E-4990-8F03-A6DDD6C29024}" type="parTrans" cxnId="{DF12B2E4-8C7A-4C4C-9331-D063C0D1A39C}">
      <dgm:prSet/>
      <dgm:spPr/>
      <dgm:t>
        <a:bodyPr/>
        <a:lstStyle/>
        <a:p>
          <a:endParaRPr lang="zh-CN" altLang="en-US"/>
        </a:p>
      </dgm:t>
    </dgm:pt>
    <dgm:pt modelId="{693D683A-F229-4E3E-AE8B-B03FB74EC9C1}" type="sibTrans" cxnId="{DF12B2E4-8C7A-4C4C-9331-D063C0D1A39C}">
      <dgm:prSet/>
      <dgm:spPr/>
      <dgm:t>
        <a:bodyPr/>
        <a:lstStyle/>
        <a:p>
          <a:endParaRPr lang="zh-CN" altLang="en-US"/>
        </a:p>
      </dgm:t>
    </dgm:pt>
    <dgm:pt modelId="{D8169873-3C84-4E6A-9BCF-E9235A3363A5}">
      <dgm:prSet phldrT="[文本]"/>
      <dgm:spPr>
        <a:solidFill>
          <a:srgbClr val="002060"/>
        </a:solidFill>
      </dgm:spPr>
      <dgm:t>
        <a:bodyPr/>
        <a:lstStyle/>
        <a:p>
          <a:r>
            <a:rPr lang="zh-CN" altLang="en-US" dirty="0" smtClean="0"/>
            <a:t>难点</a:t>
          </a:r>
          <a:endParaRPr lang="zh-CN" altLang="en-US" dirty="0"/>
        </a:p>
      </dgm:t>
    </dgm:pt>
    <dgm:pt modelId="{E112EF42-E266-4545-B82A-B6F66E4F25DF}" type="parTrans" cxnId="{765F2D24-EC3C-4F3C-8CD1-924D6677649C}">
      <dgm:prSet/>
      <dgm:spPr/>
      <dgm:t>
        <a:bodyPr/>
        <a:lstStyle/>
        <a:p>
          <a:endParaRPr lang="zh-CN" altLang="en-US"/>
        </a:p>
      </dgm:t>
    </dgm:pt>
    <dgm:pt modelId="{5E5E2755-9677-481A-9E14-0F746E617747}" type="sibTrans" cxnId="{765F2D24-EC3C-4F3C-8CD1-924D6677649C}">
      <dgm:prSet/>
      <dgm:spPr/>
      <dgm:t>
        <a:bodyPr/>
        <a:lstStyle/>
        <a:p>
          <a:endParaRPr lang="zh-CN" altLang="en-US"/>
        </a:p>
      </dgm:t>
    </dgm:pt>
    <dgm:pt modelId="{AB372884-AB5C-4B7F-8BBA-9FE68B1E6162}">
      <dgm:prSet phldrT="[文本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zh-CN" altLang="en-US" dirty="0" smtClean="0"/>
            <a:t>特殊数据的合并</a:t>
          </a:r>
          <a:endParaRPr lang="zh-CN" altLang="en-US" dirty="0"/>
        </a:p>
      </dgm:t>
    </dgm:pt>
    <dgm:pt modelId="{882879FF-C16A-4241-A634-6F6E87AD8097}" type="parTrans" cxnId="{ED484B86-8C1D-485D-A406-144DFB4D5AD2}">
      <dgm:prSet/>
      <dgm:spPr/>
      <dgm:t>
        <a:bodyPr/>
        <a:lstStyle/>
        <a:p>
          <a:endParaRPr lang="zh-CN" altLang="en-US"/>
        </a:p>
      </dgm:t>
    </dgm:pt>
    <dgm:pt modelId="{DE4DF2E5-2F0F-4074-BD09-D098BFEC8170}" type="sibTrans" cxnId="{ED484B86-8C1D-485D-A406-144DFB4D5AD2}">
      <dgm:prSet/>
      <dgm:spPr/>
      <dgm:t>
        <a:bodyPr/>
        <a:lstStyle/>
        <a:p>
          <a:endParaRPr lang="zh-CN" altLang="en-US"/>
        </a:p>
      </dgm:t>
    </dgm:pt>
    <dgm:pt modelId="{F8EE975C-7308-4219-9849-BCD54B69FAF6}">
      <dgm:prSet phldrT="[文本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zh-CN" altLang="en-US" dirty="0" smtClean="0"/>
            <a:t>个性化邮件的设计</a:t>
          </a:r>
          <a:endParaRPr lang="zh-CN" altLang="en-US" dirty="0"/>
        </a:p>
      </dgm:t>
    </dgm:pt>
    <dgm:pt modelId="{A5DC027A-DECC-49BA-8FC1-7F9BBE8F7F9B}" type="parTrans" cxnId="{A2C95876-4674-4703-A56C-74D9013CBED1}">
      <dgm:prSet/>
      <dgm:spPr/>
      <dgm:t>
        <a:bodyPr/>
        <a:lstStyle/>
        <a:p>
          <a:endParaRPr lang="zh-CN" altLang="en-US"/>
        </a:p>
      </dgm:t>
    </dgm:pt>
    <dgm:pt modelId="{445F47A7-93BC-4CFF-BDCF-469DEFF35AB2}" type="sibTrans" cxnId="{A2C95876-4674-4703-A56C-74D9013CBED1}">
      <dgm:prSet/>
      <dgm:spPr/>
      <dgm:t>
        <a:bodyPr/>
        <a:lstStyle/>
        <a:p>
          <a:endParaRPr lang="zh-CN" altLang="en-US"/>
        </a:p>
      </dgm:t>
    </dgm:pt>
    <dgm:pt modelId="{38D54E5E-9A07-40EA-94D7-75476DC98727}">
      <dgm:prSet phldrT="[文本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zh-CN" altLang="en-US" dirty="0" smtClean="0"/>
            <a:t>合并的流程</a:t>
          </a:r>
          <a:endParaRPr lang="zh-CN" altLang="en-US" dirty="0"/>
        </a:p>
      </dgm:t>
    </dgm:pt>
    <dgm:pt modelId="{A91925FD-0ECD-4BFE-AA9B-8857866091C9}" type="parTrans" cxnId="{CB20BC53-0871-40C1-BB05-8DC5A6EDFFDF}">
      <dgm:prSet/>
      <dgm:spPr/>
      <dgm:t>
        <a:bodyPr/>
        <a:lstStyle/>
        <a:p>
          <a:endParaRPr lang="zh-CN" altLang="en-US"/>
        </a:p>
      </dgm:t>
    </dgm:pt>
    <dgm:pt modelId="{B77E3039-6E09-4BA9-A3E1-86A3ED74E5F6}" type="sibTrans" cxnId="{CB20BC53-0871-40C1-BB05-8DC5A6EDFFDF}">
      <dgm:prSet/>
      <dgm:spPr/>
      <dgm:t>
        <a:bodyPr/>
        <a:lstStyle/>
        <a:p>
          <a:endParaRPr lang="zh-CN" altLang="en-US"/>
        </a:p>
      </dgm:t>
    </dgm:pt>
    <dgm:pt modelId="{0349AD1D-79FA-462C-83EC-F5EA3FF93DF5}" type="pres">
      <dgm:prSet presAssocID="{8F3DF25F-F78D-4D82-95BA-0D15397BD0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270D73C-AFE3-4EBB-AE12-B0745F90AF7E}" type="pres">
      <dgm:prSet presAssocID="{2935E74B-2BC1-441D-BAEE-9DD6E43DA119}" presName="linNode" presStyleCnt="0"/>
      <dgm:spPr/>
    </dgm:pt>
    <dgm:pt modelId="{406E4879-34F1-4547-8DAD-A8D0B717AF16}" type="pres">
      <dgm:prSet presAssocID="{2935E74B-2BC1-441D-BAEE-9DD6E43DA119}" presName="parentText" presStyleLbl="node1" presStyleIdx="0" presStyleCnt="2" custScaleX="63797" custScaleY="71650">
        <dgm:presLayoutVars>
          <dgm:chMax val="1"/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zh-CN" altLang="en-US"/>
        </a:p>
      </dgm:t>
    </dgm:pt>
    <dgm:pt modelId="{1851CA48-C976-4ED4-8F92-5357D4053CB5}" type="pres">
      <dgm:prSet presAssocID="{2935E74B-2BC1-441D-BAEE-9DD6E43DA119}" presName="descendantText" presStyleLbl="alignAccFollowNode1" presStyleIdx="0" presStyleCnt="2" custScaleX="78327" custScaleY="10009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CN" altLang="en-US"/>
        </a:p>
      </dgm:t>
    </dgm:pt>
    <dgm:pt modelId="{35DED3F4-3E0D-4E9A-866D-4FD2AEFE5092}" type="pres">
      <dgm:prSet presAssocID="{9014797C-1074-48BF-A27D-C6280D663DF9}" presName="sp" presStyleCnt="0"/>
      <dgm:spPr/>
    </dgm:pt>
    <dgm:pt modelId="{A39A27CF-8CB4-418F-801D-4411872BBACE}" type="pres">
      <dgm:prSet presAssocID="{D8169873-3C84-4E6A-9BCF-E9235A3363A5}" presName="linNode" presStyleCnt="0"/>
      <dgm:spPr/>
    </dgm:pt>
    <dgm:pt modelId="{4FAD3666-25E4-484E-959B-4E1E67764E53}" type="pres">
      <dgm:prSet presAssocID="{D8169873-3C84-4E6A-9BCF-E9235A3363A5}" presName="parentText" presStyleLbl="node1" presStyleIdx="1" presStyleCnt="2" custScaleX="58513" custScaleY="66147">
        <dgm:presLayoutVars>
          <dgm:chMax val="1"/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zh-CN" altLang="en-US"/>
        </a:p>
      </dgm:t>
    </dgm:pt>
    <dgm:pt modelId="{40703308-4A48-43B7-8761-1918DB112ABE}" type="pres">
      <dgm:prSet presAssocID="{D8169873-3C84-4E6A-9BCF-E9235A3363A5}" presName="descendantText" presStyleLbl="alignAccFollowNode1" presStyleIdx="1" presStyleCnt="2" custScaleX="79195" custLinFactNeighborX="4513" custLinFactNeighborY="263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CN" altLang="en-US"/>
        </a:p>
      </dgm:t>
    </dgm:pt>
  </dgm:ptLst>
  <dgm:cxnLst>
    <dgm:cxn modelId="{DF12B2E4-8C7A-4C4C-9331-D063C0D1A39C}" srcId="{2935E74B-2BC1-441D-BAEE-9DD6E43DA119}" destId="{46219B4E-8196-4EF4-9CE6-74BCD3E204E9}" srcOrd="1" destOrd="0" parTransId="{DCC7DA9D-4E2E-4990-8F03-A6DDD6C29024}" sibTransId="{693D683A-F229-4E3E-AE8B-B03FB74EC9C1}"/>
    <dgm:cxn modelId="{A2C95876-4674-4703-A56C-74D9013CBED1}" srcId="{D8169873-3C84-4E6A-9BCF-E9235A3363A5}" destId="{F8EE975C-7308-4219-9849-BCD54B69FAF6}" srcOrd="1" destOrd="0" parTransId="{A5DC027A-DECC-49BA-8FC1-7F9BBE8F7F9B}" sibTransId="{445F47A7-93BC-4CFF-BDCF-469DEFF35AB2}"/>
    <dgm:cxn modelId="{ED484B86-8C1D-485D-A406-144DFB4D5AD2}" srcId="{D8169873-3C84-4E6A-9BCF-E9235A3363A5}" destId="{AB372884-AB5C-4B7F-8BBA-9FE68B1E6162}" srcOrd="0" destOrd="0" parTransId="{882879FF-C16A-4241-A634-6F6E87AD8097}" sibTransId="{DE4DF2E5-2F0F-4074-BD09-D098BFEC8170}"/>
    <dgm:cxn modelId="{F75FE556-9981-4799-A27B-50041A10AE5E}" type="presOf" srcId="{D8169873-3C84-4E6A-9BCF-E9235A3363A5}" destId="{4FAD3666-25E4-484E-959B-4E1E67764E53}" srcOrd="0" destOrd="0" presId="urn:microsoft.com/office/officeart/2005/8/layout/vList5"/>
    <dgm:cxn modelId="{43CA12FD-1313-4334-B41C-135846C42B22}" type="presOf" srcId="{AB372884-AB5C-4B7F-8BBA-9FE68B1E6162}" destId="{40703308-4A48-43B7-8761-1918DB112ABE}" srcOrd="0" destOrd="0" presId="urn:microsoft.com/office/officeart/2005/8/layout/vList5"/>
    <dgm:cxn modelId="{CB20BC53-0871-40C1-BB05-8DC5A6EDFFDF}" srcId="{2935E74B-2BC1-441D-BAEE-9DD6E43DA119}" destId="{38D54E5E-9A07-40EA-94D7-75476DC98727}" srcOrd="2" destOrd="0" parTransId="{A91925FD-0ECD-4BFE-AA9B-8857866091C9}" sibTransId="{B77E3039-6E09-4BA9-A3E1-86A3ED74E5F6}"/>
    <dgm:cxn modelId="{032F8E8C-B6AA-4D3D-948F-291B8CBEF7BF}" srcId="{8F3DF25F-F78D-4D82-95BA-0D15397BD068}" destId="{2935E74B-2BC1-441D-BAEE-9DD6E43DA119}" srcOrd="0" destOrd="0" parTransId="{13567FAB-74DD-4E0F-9E76-F86231FBD480}" sibTransId="{9014797C-1074-48BF-A27D-C6280D663DF9}"/>
    <dgm:cxn modelId="{3C76378B-90EE-404A-84DC-B990B08663BB}" type="presOf" srcId="{8F3DF25F-F78D-4D82-95BA-0D15397BD068}" destId="{0349AD1D-79FA-462C-83EC-F5EA3FF93DF5}" srcOrd="0" destOrd="0" presId="urn:microsoft.com/office/officeart/2005/8/layout/vList5"/>
    <dgm:cxn modelId="{84C495A1-BECD-417B-84B9-5ED40365E543}" srcId="{2935E74B-2BC1-441D-BAEE-9DD6E43DA119}" destId="{5210C4EC-3D75-4E9C-8D89-0901D6221BB4}" srcOrd="0" destOrd="0" parTransId="{2DF01188-DBE7-4095-A1FF-5BD822F8CE29}" sibTransId="{D3CE40F8-0F72-4187-83FB-FFFF03F30BF0}"/>
    <dgm:cxn modelId="{3939E267-8A5F-4E80-8E2F-EB5BB6FC4616}" type="presOf" srcId="{46219B4E-8196-4EF4-9CE6-74BCD3E204E9}" destId="{1851CA48-C976-4ED4-8F92-5357D4053CB5}" srcOrd="0" destOrd="1" presId="urn:microsoft.com/office/officeart/2005/8/layout/vList5"/>
    <dgm:cxn modelId="{765F2D24-EC3C-4F3C-8CD1-924D6677649C}" srcId="{8F3DF25F-F78D-4D82-95BA-0D15397BD068}" destId="{D8169873-3C84-4E6A-9BCF-E9235A3363A5}" srcOrd="1" destOrd="0" parTransId="{E112EF42-E266-4545-B82A-B6F66E4F25DF}" sibTransId="{5E5E2755-9677-481A-9E14-0F746E617747}"/>
    <dgm:cxn modelId="{117AB553-2A94-488C-91DB-2D08CF0E3D27}" type="presOf" srcId="{2935E74B-2BC1-441D-BAEE-9DD6E43DA119}" destId="{406E4879-34F1-4547-8DAD-A8D0B717AF16}" srcOrd="0" destOrd="0" presId="urn:microsoft.com/office/officeart/2005/8/layout/vList5"/>
    <dgm:cxn modelId="{C8D623C9-A6FB-49CF-A85B-DC9DAB76722F}" type="presOf" srcId="{F8EE975C-7308-4219-9849-BCD54B69FAF6}" destId="{40703308-4A48-43B7-8761-1918DB112ABE}" srcOrd="0" destOrd="1" presId="urn:microsoft.com/office/officeart/2005/8/layout/vList5"/>
    <dgm:cxn modelId="{FF806025-A170-4AD5-AB33-2C714079EA14}" type="presOf" srcId="{38D54E5E-9A07-40EA-94D7-75476DC98727}" destId="{1851CA48-C976-4ED4-8F92-5357D4053CB5}" srcOrd="0" destOrd="2" presId="urn:microsoft.com/office/officeart/2005/8/layout/vList5"/>
    <dgm:cxn modelId="{9702AD25-B9E4-4898-9436-219BDB83032A}" type="presOf" srcId="{5210C4EC-3D75-4E9C-8D89-0901D6221BB4}" destId="{1851CA48-C976-4ED4-8F92-5357D4053CB5}" srcOrd="0" destOrd="0" presId="urn:microsoft.com/office/officeart/2005/8/layout/vList5"/>
    <dgm:cxn modelId="{A0E4707A-DAA4-44C0-9DC9-61E1AD2C2C9D}" type="presParOf" srcId="{0349AD1D-79FA-462C-83EC-F5EA3FF93DF5}" destId="{5270D73C-AFE3-4EBB-AE12-B0745F90AF7E}" srcOrd="0" destOrd="0" presId="urn:microsoft.com/office/officeart/2005/8/layout/vList5"/>
    <dgm:cxn modelId="{E049DDDC-BA22-41E1-8E09-94BCF6753350}" type="presParOf" srcId="{5270D73C-AFE3-4EBB-AE12-B0745F90AF7E}" destId="{406E4879-34F1-4547-8DAD-A8D0B717AF16}" srcOrd="0" destOrd="0" presId="urn:microsoft.com/office/officeart/2005/8/layout/vList5"/>
    <dgm:cxn modelId="{E93793DF-3EC5-4ADC-9C51-682B417ACB20}" type="presParOf" srcId="{5270D73C-AFE3-4EBB-AE12-B0745F90AF7E}" destId="{1851CA48-C976-4ED4-8F92-5357D4053CB5}" srcOrd="1" destOrd="0" presId="urn:microsoft.com/office/officeart/2005/8/layout/vList5"/>
    <dgm:cxn modelId="{D3A46B0E-A448-4116-B50D-D7E5AB6C4A40}" type="presParOf" srcId="{0349AD1D-79FA-462C-83EC-F5EA3FF93DF5}" destId="{35DED3F4-3E0D-4E9A-866D-4FD2AEFE5092}" srcOrd="1" destOrd="0" presId="urn:microsoft.com/office/officeart/2005/8/layout/vList5"/>
    <dgm:cxn modelId="{F88AB27F-69FB-4CCE-BC20-C27DC410FB33}" type="presParOf" srcId="{0349AD1D-79FA-462C-83EC-F5EA3FF93DF5}" destId="{A39A27CF-8CB4-418F-801D-4411872BBACE}" srcOrd="2" destOrd="0" presId="urn:microsoft.com/office/officeart/2005/8/layout/vList5"/>
    <dgm:cxn modelId="{76D4A580-2B12-47A0-B237-73C2DCB15D07}" type="presParOf" srcId="{A39A27CF-8CB4-418F-801D-4411872BBACE}" destId="{4FAD3666-25E4-484E-959B-4E1E67764E53}" srcOrd="0" destOrd="0" presId="urn:microsoft.com/office/officeart/2005/8/layout/vList5"/>
    <dgm:cxn modelId="{2FAC6DC6-A34B-475D-A03B-09B402F5705E}" type="presParOf" srcId="{A39A27CF-8CB4-418F-801D-4411872BBACE}" destId="{40703308-4A48-43B7-8761-1918DB112AB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1CA48-C976-4ED4-8F92-5357D4053CB5}">
      <dsp:nvSpPr>
        <dsp:cNvPr id="0" name=""/>
        <dsp:cNvSpPr/>
      </dsp:nvSpPr>
      <dsp:spPr>
        <a:xfrm rot="5400000">
          <a:off x="3896465" y="-1138306"/>
          <a:ext cx="1517121" cy="379538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800" kern="1200" dirty="0" smtClean="0"/>
            <a:t>主文档的排版</a:t>
          </a:r>
          <a:endParaRPr lang="zh-CN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800" kern="1200" dirty="0" smtClean="0"/>
            <a:t>数据源的数据输入</a:t>
          </a:r>
          <a:endParaRPr lang="zh-CN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800" kern="1200" dirty="0" smtClean="0"/>
            <a:t>合并的流程</a:t>
          </a:r>
          <a:endParaRPr lang="zh-CN" altLang="en-US" sz="2800" kern="1200" dirty="0"/>
        </a:p>
      </dsp:txBody>
      <dsp:txXfrm rot="-5400000">
        <a:off x="2757336" y="823"/>
        <a:ext cx="3795380" cy="1517121"/>
      </dsp:txXfrm>
    </dsp:sp>
    <dsp:sp modelId="{406E4879-34F1-4547-8DAD-A8D0B717AF16}">
      <dsp:nvSpPr>
        <dsp:cNvPr id="0" name=""/>
        <dsp:cNvSpPr/>
      </dsp:nvSpPr>
      <dsp:spPr>
        <a:xfrm>
          <a:off x="1018468" y="80629"/>
          <a:ext cx="1738867" cy="1357509"/>
        </a:xfrm>
        <a:prstGeom prst="cloud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重点</a:t>
          </a:r>
          <a:endParaRPr lang="zh-CN" altLang="en-US" sz="3100" kern="1200" dirty="0"/>
        </a:p>
      </dsp:txBody>
      <dsp:txXfrm>
        <a:off x="1258126" y="285638"/>
        <a:ext cx="1135899" cy="884581"/>
      </dsp:txXfrm>
    </dsp:sp>
    <dsp:sp modelId="{40703308-4A48-43B7-8761-1918DB112ABE}">
      <dsp:nvSpPr>
        <dsp:cNvPr id="0" name=""/>
        <dsp:cNvSpPr/>
      </dsp:nvSpPr>
      <dsp:spPr>
        <a:xfrm rot="5400000">
          <a:off x="3897185" y="452635"/>
          <a:ext cx="1515711" cy="383743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800" kern="1200" dirty="0" smtClean="0"/>
            <a:t>特殊数据的合并</a:t>
          </a:r>
          <a:endParaRPr lang="zh-CN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800" kern="1200" dirty="0" smtClean="0"/>
            <a:t>个性化邮件的设计</a:t>
          </a:r>
          <a:endParaRPr lang="zh-CN" altLang="en-US" sz="2800" kern="1200" dirty="0"/>
        </a:p>
      </dsp:txBody>
      <dsp:txXfrm rot="-5400000">
        <a:off x="2736321" y="1613499"/>
        <a:ext cx="3837439" cy="1515711"/>
      </dsp:txXfrm>
    </dsp:sp>
    <dsp:sp modelId="{4FAD3666-25E4-484E-959B-4E1E67764E53}">
      <dsp:nvSpPr>
        <dsp:cNvPr id="0" name=""/>
        <dsp:cNvSpPr/>
      </dsp:nvSpPr>
      <dsp:spPr>
        <a:xfrm>
          <a:off x="1018468" y="1743908"/>
          <a:ext cx="1594845" cy="1253247"/>
        </a:xfrm>
        <a:prstGeom prst="cloud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难点</a:t>
          </a:r>
          <a:endParaRPr lang="zh-CN" altLang="en-US" sz="3100" kern="1200" dirty="0"/>
        </a:p>
      </dsp:txBody>
      <dsp:txXfrm>
        <a:off x="1238276" y="1933172"/>
        <a:ext cx="1041818" cy="816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矢量书写写字图图片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0648"/>
            <a:ext cx="4762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684584" y="2105025"/>
            <a:ext cx="6120680" cy="1470025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办公自动化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b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单元设计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4244" y="4235946"/>
            <a:ext cx="20882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赵家玲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033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6" t="18369" r="14183" b="19738"/>
          <a:stretch/>
        </p:blipFill>
        <p:spPr bwMode="auto">
          <a:xfrm>
            <a:off x="395536" y="287663"/>
            <a:ext cx="8316416" cy="53126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5837655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主文档参考模板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3698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5856" y="5837655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完成合并参考模板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1" t="23711" r="14079" b="11157"/>
          <a:stretch/>
        </p:blipFill>
        <p:spPr bwMode="auto">
          <a:xfrm>
            <a:off x="611560" y="116632"/>
            <a:ext cx="8001862" cy="55834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056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实施步骤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819" y="1052736"/>
            <a:ext cx="671933" cy="50469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286000" y="212127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romanUcPeriod" startAt="3"/>
            </a:pP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学生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仿照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完成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案例，记录完成过程中的难题。</a:t>
            </a:r>
          </a:p>
          <a:p>
            <a:pPr marL="514350" indent="-514350">
              <a:buClr>
                <a:srgbClr val="C00000"/>
              </a:buClr>
              <a:buFont typeface="+mj-lt"/>
              <a:buAutoNum type="romanUcPeriod" startAt="3"/>
            </a:pP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上网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查找解决问题方案。</a:t>
            </a:r>
          </a:p>
          <a:p>
            <a:pPr marL="514350" indent="-514350">
              <a:buClr>
                <a:srgbClr val="C00000"/>
              </a:buClr>
              <a:buFont typeface="+mj-lt"/>
              <a:buAutoNum type="romanUcPeriod" startAt="3"/>
            </a:pP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小组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讨论问题，自评。</a:t>
            </a:r>
          </a:p>
          <a:p>
            <a:pPr marL="514350" indent="-514350">
              <a:buClr>
                <a:srgbClr val="C00000"/>
              </a:buClr>
              <a:buFont typeface="+mj-lt"/>
              <a:buAutoNum type="romanUcPeriod" startAt="3"/>
            </a:pP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教师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提问，测评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romanUcPeriod" startAt="3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能力拓展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" name="曲线连接符 3"/>
          <p:cNvCxnSpPr/>
          <p:nvPr/>
        </p:nvCxnSpPr>
        <p:spPr>
          <a:xfrm>
            <a:off x="3779912" y="3933056"/>
            <a:ext cx="1440160" cy="864096"/>
          </a:xfrm>
          <a:prstGeom prst="curvedConnector3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invit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46" y="4072464"/>
            <a:ext cx="2737625" cy="17899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11173" y="5116542"/>
            <a:ext cx="1676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邀请函制作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右大括号 9"/>
          <p:cNvSpPr/>
          <p:nvPr/>
        </p:nvSpPr>
        <p:spPr>
          <a:xfrm>
            <a:off x="6063784" y="2852936"/>
            <a:ext cx="596447" cy="864096"/>
          </a:xfrm>
          <a:prstGeom prst="rightBrace">
            <a:avLst>
              <a:gd name="adj1" fmla="val 22713"/>
              <a:gd name="adj2" fmla="val 52613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660231" y="3090770"/>
            <a:ext cx="1676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能力提升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2909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Line 4"/>
          <p:cNvSpPr>
            <a:spLocks noChangeShapeType="1"/>
          </p:cNvSpPr>
          <p:nvPr/>
        </p:nvSpPr>
        <p:spPr bwMode="gray">
          <a:xfrm flipH="1">
            <a:off x="873125" y="5621338"/>
            <a:ext cx="16573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gray">
          <a:xfrm flipH="1">
            <a:off x="873125" y="4783138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gray">
          <a:xfrm flipH="1">
            <a:off x="873125" y="3952875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gray">
          <a:xfrm flipH="1">
            <a:off x="873125" y="3124200"/>
            <a:ext cx="416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gray">
          <a:xfrm flipH="1" flipV="1">
            <a:off x="873125" y="2282825"/>
            <a:ext cx="503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gray">
          <a:xfrm>
            <a:off x="1025525" y="2276475"/>
            <a:ext cx="0" cy="871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gray">
          <a:xfrm>
            <a:off x="1025525" y="3148013"/>
            <a:ext cx="0" cy="81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gray">
          <a:xfrm>
            <a:off x="1025525" y="3965575"/>
            <a:ext cx="0" cy="815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gray">
          <a:xfrm>
            <a:off x="1025525" y="4783138"/>
            <a:ext cx="0" cy="815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gray">
          <a:xfrm>
            <a:off x="1177925" y="2593975"/>
            <a:ext cx="1250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CN" altLang="en-US" sz="1400">
                <a:latin typeface="Verdana" pitchFamily="34" charset="0"/>
                <a:ea typeface="宋体" pitchFamily="2" charset="-122"/>
              </a:rPr>
              <a:t>学生独立完成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gray">
          <a:xfrm>
            <a:off x="1177925" y="3421063"/>
            <a:ext cx="1073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CN" altLang="en-US" sz="1400">
                <a:latin typeface="Verdana" pitchFamily="34" charset="0"/>
                <a:ea typeface="宋体" pitchFamily="2" charset="-122"/>
              </a:rPr>
              <a:t>师生、网络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gray">
          <a:xfrm>
            <a:off x="1177925" y="4284663"/>
            <a:ext cx="1250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CN" altLang="en-US" sz="1400">
                <a:latin typeface="Verdana" pitchFamily="34" charset="0"/>
                <a:ea typeface="宋体" pitchFamily="2" charset="-122"/>
              </a:rPr>
              <a:t>学生独立完成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gray">
          <a:xfrm>
            <a:off x="1177925" y="5091113"/>
            <a:ext cx="895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CN" altLang="en-US" sz="1400">
                <a:latin typeface="Verdana" pitchFamily="34" charset="0"/>
                <a:ea typeface="宋体" pitchFamily="2" charset="-122"/>
              </a:rPr>
              <a:t>师生完成</a:t>
            </a:r>
          </a:p>
        </p:txBody>
      </p:sp>
      <p:sp>
        <p:nvSpPr>
          <p:cNvPr id="99345" name="Freeform 17"/>
          <p:cNvSpPr>
            <a:spLocks/>
          </p:cNvSpPr>
          <p:nvPr/>
        </p:nvSpPr>
        <p:spPr bwMode="gray">
          <a:xfrm>
            <a:off x="7834313" y="2286000"/>
            <a:ext cx="576262" cy="846138"/>
          </a:xfrm>
          <a:custGeom>
            <a:avLst/>
            <a:gdLst>
              <a:gd name="T0" fmla="*/ 308 w 308"/>
              <a:gd name="T1" fmla="*/ 120 h 444"/>
              <a:gd name="T2" fmla="*/ 0 w 308"/>
              <a:gd name="T3" fmla="*/ 444 h 444"/>
              <a:gd name="T4" fmla="*/ 0 w 308"/>
              <a:gd name="T5" fmla="*/ 286 h 444"/>
              <a:gd name="T6" fmla="*/ 308 w 308"/>
              <a:gd name="T7" fmla="*/ 0 h 444"/>
              <a:gd name="T8" fmla="*/ 308 w 308"/>
              <a:gd name="T9" fmla="*/ 12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444">
                <a:moveTo>
                  <a:pt x="308" y="120"/>
                </a:moveTo>
                <a:lnTo>
                  <a:pt x="0" y="444"/>
                </a:lnTo>
                <a:lnTo>
                  <a:pt x="0" y="286"/>
                </a:lnTo>
                <a:lnTo>
                  <a:pt x="308" y="0"/>
                </a:lnTo>
                <a:lnTo>
                  <a:pt x="308" y="12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D1D1D1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498" name="Freeform 18"/>
          <p:cNvSpPr>
            <a:spLocks/>
          </p:cNvSpPr>
          <p:nvPr/>
        </p:nvSpPr>
        <p:spPr bwMode="gray">
          <a:xfrm>
            <a:off x="5073650" y="2286000"/>
            <a:ext cx="3343275" cy="541338"/>
          </a:xfrm>
          <a:custGeom>
            <a:avLst/>
            <a:gdLst>
              <a:gd name="T0" fmla="*/ 2147483646 w 1786"/>
              <a:gd name="T1" fmla="*/ 2147483646 h 284"/>
              <a:gd name="T2" fmla="*/ 0 w 1786"/>
              <a:gd name="T3" fmla="*/ 2147483646 h 284"/>
              <a:gd name="T4" fmla="*/ 2147483646 w 1786"/>
              <a:gd name="T5" fmla="*/ 0 h 284"/>
              <a:gd name="T6" fmla="*/ 2147483646 w 1786"/>
              <a:gd name="T7" fmla="*/ 0 h 284"/>
              <a:gd name="T8" fmla="*/ 2147483646 w 1786"/>
              <a:gd name="T9" fmla="*/ 2147483646 h 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86" h="284">
                <a:moveTo>
                  <a:pt x="1478" y="284"/>
                </a:moveTo>
                <a:lnTo>
                  <a:pt x="0" y="284"/>
                </a:lnTo>
                <a:lnTo>
                  <a:pt x="446" y="0"/>
                </a:lnTo>
                <a:lnTo>
                  <a:pt x="1786" y="0"/>
                </a:lnTo>
                <a:lnTo>
                  <a:pt x="1478" y="28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80808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9347" name="Freeform 19"/>
          <p:cNvSpPr>
            <a:spLocks/>
          </p:cNvSpPr>
          <p:nvPr/>
        </p:nvSpPr>
        <p:spPr bwMode="gray">
          <a:xfrm>
            <a:off x="7254875" y="3117850"/>
            <a:ext cx="576263" cy="841375"/>
          </a:xfrm>
          <a:custGeom>
            <a:avLst/>
            <a:gdLst>
              <a:gd name="T0" fmla="*/ 308 w 308"/>
              <a:gd name="T1" fmla="*/ 120 h 442"/>
              <a:gd name="T2" fmla="*/ 0 w 308"/>
              <a:gd name="T3" fmla="*/ 442 h 442"/>
              <a:gd name="T4" fmla="*/ 0 w 308"/>
              <a:gd name="T5" fmla="*/ 286 h 442"/>
              <a:gd name="T6" fmla="*/ 308 w 308"/>
              <a:gd name="T7" fmla="*/ 0 h 442"/>
              <a:gd name="T8" fmla="*/ 308 w 308"/>
              <a:gd name="T9" fmla="*/ 12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442">
                <a:moveTo>
                  <a:pt x="308" y="120"/>
                </a:moveTo>
                <a:lnTo>
                  <a:pt x="0" y="442"/>
                </a:lnTo>
                <a:lnTo>
                  <a:pt x="0" y="286"/>
                </a:lnTo>
                <a:lnTo>
                  <a:pt x="308" y="0"/>
                </a:lnTo>
                <a:lnTo>
                  <a:pt x="308" y="12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D1D1D1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00" name="Freeform 20"/>
          <p:cNvSpPr>
            <a:spLocks/>
          </p:cNvSpPr>
          <p:nvPr/>
        </p:nvSpPr>
        <p:spPr bwMode="gray">
          <a:xfrm>
            <a:off x="4243388" y="3117850"/>
            <a:ext cx="3594100" cy="539750"/>
          </a:xfrm>
          <a:custGeom>
            <a:avLst/>
            <a:gdLst>
              <a:gd name="T0" fmla="*/ 2147483646 w 1920"/>
              <a:gd name="T1" fmla="*/ 2147483646 h 284"/>
              <a:gd name="T2" fmla="*/ 0 w 1920"/>
              <a:gd name="T3" fmla="*/ 2147483646 h 284"/>
              <a:gd name="T4" fmla="*/ 2147483646 w 1920"/>
              <a:gd name="T5" fmla="*/ 0 h 284"/>
              <a:gd name="T6" fmla="*/ 2147483646 w 1920"/>
              <a:gd name="T7" fmla="*/ 0 h 284"/>
              <a:gd name="T8" fmla="*/ 2147483646 w 1920"/>
              <a:gd name="T9" fmla="*/ 2147483646 h 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20" h="284">
                <a:moveTo>
                  <a:pt x="1612" y="284"/>
                </a:moveTo>
                <a:lnTo>
                  <a:pt x="0" y="284"/>
                </a:lnTo>
                <a:lnTo>
                  <a:pt x="446" y="0"/>
                </a:lnTo>
                <a:lnTo>
                  <a:pt x="1920" y="0"/>
                </a:lnTo>
                <a:lnTo>
                  <a:pt x="1612" y="284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80808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9349" name="Freeform 21"/>
          <p:cNvSpPr>
            <a:spLocks/>
          </p:cNvSpPr>
          <p:nvPr/>
        </p:nvSpPr>
        <p:spPr bwMode="gray">
          <a:xfrm>
            <a:off x="6673850" y="3949700"/>
            <a:ext cx="573088" cy="844550"/>
          </a:xfrm>
          <a:custGeom>
            <a:avLst/>
            <a:gdLst>
              <a:gd name="T0" fmla="*/ 306 w 306"/>
              <a:gd name="T1" fmla="*/ 122 h 444"/>
              <a:gd name="T2" fmla="*/ 0 w 306"/>
              <a:gd name="T3" fmla="*/ 444 h 444"/>
              <a:gd name="T4" fmla="*/ 0 w 306"/>
              <a:gd name="T5" fmla="*/ 286 h 444"/>
              <a:gd name="T6" fmla="*/ 306 w 306"/>
              <a:gd name="T7" fmla="*/ 0 h 444"/>
              <a:gd name="T8" fmla="*/ 306 w 306"/>
              <a:gd name="T9" fmla="*/ 12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6" h="444">
                <a:moveTo>
                  <a:pt x="306" y="122"/>
                </a:moveTo>
                <a:lnTo>
                  <a:pt x="0" y="444"/>
                </a:lnTo>
                <a:lnTo>
                  <a:pt x="0" y="286"/>
                </a:lnTo>
                <a:lnTo>
                  <a:pt x="306" y="0"/>
                </a:lnTo>
                <a:lnTo>
                  <a:pt x="306" y="122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D1D1D1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9350" name="Freeform 22"/>
          <p:cNvSpPr>
            <a:spLocks/>
          </p:cNvSpPr>
          <p:nvPr/>
        </p:nvSpPr>
        <p:spPr bwMode="gray">
          <a:xfrm>
            <a:off x="6096000" y="4783138"/>
            <a:ext cx="577850" cy="846137"/>
          </a:xfrm>
          <a:custGeom>
            <a:avLst/>
            <a:gdLst>
              <a:gd name="T0" fmla="*/ 308 w 308"/>
              <a:gd name="T1" fmla="*/ 122 h 444"/>
              <a:gd name="T2" fmla="*/ 0 w 308"/>
              <a:gd name="T3" fmla="*/ 444 h 444"/>
              <a:gd name="T4" fmla="*/ 0 w 308"/>
              <a:gd name="T5" fmla="*/ 286 h 444"/>
              <a:gd name="T6" fmla="*/ 308 w 308"/>
              <a:gd name="T7" fmla="*/ 0 h 444"/>
              <a:gd name="T8" fmla="*/ 308 w 308"/>
              <a:gd name="T9" fmla="*/ 12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444">
                <a:moveTo>
                  <a:pt x="308" y="122"/>
                </a:moveTo>
                <a:lnTo>
                  <a:pt x="0" y="444"/>
                </a:lnTo>
                <a:lnTo>
                  <a:pt x="0" y="286"/>
                </a:lnTo>
                <a:lnTo>
                  <a:pt x="308" y="0"/>
                </a:lnTo>
                <a:lnTo>
                  <a:pt x="308" y="122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D1D1D1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03" name="Freeform 23"/>
          <p:cNvSpPr>
            <a:spLocks/>
          </p:cNvSpPr>
          <p:nvPr/>
        </p:nvSpPr>
        <p:spPr bwMode="gray">
          <a:xfrm>
            <a:off x="2592388" y="4787900"/>
            <a:ext cx="4081462" cy="539750"/>
          </a:xfrm>
          <a:custGeom>
            <a:avLst/>
            <a:gdLst>
              <a:gd name="T0" fmla="*/ 2147483646 w 2180"/>
              <a:gd name="T1" fmla="*/ 2147483646 h 284"/>
              <a:gd name="T2" fmla="*/ 0 w 2180"/>
              <a:gd name="T3" fmla="*/ 2147483646 h 284"/>
              <a:gd name="T4" fmla="*/ 2147483646 w 2180"/>
              <a:gd name="T5" fmla="*/ 0 h 284"/>
              <a:gd name="T6" fmla="*/ 2147483646 w 2180"/>
              <a:gd name="T7" fmla="*/ 0 h 284"/>
              <a:gd name="T8" fmla="*/ 2147483646 w 2180"/>
              <a:gd name="T9" fmla="*/ 2147483646 h 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80" h="284">
                <a:moveTo>
                  <a:pt x="1872" y="284"/>
                </a:moveTo>
                <a:lnTo>
                  <a:pt x="0" y="284"/>
                </a:lnTo>
                <a:lnTo>
                  <a:pt x="446" y="0"/>
                </a:lnTo>
                <a:lnTo>
                  <a:pt x="2180" y="0"/>
                </a:lnTo>
                <a:lnTo>
                  <a:pt x="1872" y="28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80808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4" name="Freeform 24"/>
          <p:cNvSpPr>
            <a:spLocks/>
          </p:cNvSpPr>
          <p:nvPr/>
        </p:nvSpPr>
        <p:spPr bwMode="gray">
          <a:xfrm>
            <a:off x="3184525" y="2439988"/>
            <a:ext cx="1838325" cy="2722562"/>
          </a:xfrm>
          <a:custGeom>
            <a:avLst/>
            <a:gdLst>
              <a:gd name="T0" fmla="*/ 2147483646 w 1824"/>
              <a:gd name="T1" fmla="*/ 2147483646 h 2648"/>
              <a:gd name="T2" fmla="*/ 2147483646 w 1824"/>
              <a:gd name="T3" fmla="*/ 2147483646 h 2648"/>
              <a:gd name="T4" fmla="*/ 2147483646 w 1824"/>
              <a:gd name="T5" fmla="*/ 2147483646 h 2648"/>
              <a:gd name="T6" fmla="*/ 2147483646 w 1824"/>
              <a:gd name="T7" fmla="*/ 2147483646 h 2648"/>
              <a:gd name="T8" fmla="*/ 2147483646 w 1824"/>
              <a:gd name="T9" fmla="*/ 2147483646 h 2648"/>
              <a:gd name="T10" fmla="*/ 2147483646 w 1824"/>
              <a:gd name="T11" fmla="*/ 2147483646 h 2648"/>
              <a:gd name="T12" fmla="*/ 2147483646 w 1824"/>
              <a:gd name="T13" fmla="*/ 2147483646 h 2648"/>
              <a:gd name="T14" fmla="*/ 2147483646 w 1824"/>
              <a:gd name="T15" fmla="*/ 2147483646 h 2648"/>
              <a:gd name="T16" fmla="*/ 2147483646 w 1824"/>
              <a:gd name="T17" fmla="*/ 2147483646 h 2648"/>
              <a:gd name="T18" fmla="*/ 2147483646 w 1824"/>
              <a:gd name="T19" fmla="*/ 2147483646 h 2648"/>
              <a:gd name="T20" fmla="*/ 2147483646 w 1824"/>
              <a:gd name="T21" fmla="*/ 2147483646 h 2648"/>
              <a:gd name="T22" fmla="*/ 2147483646 w 1824"/>
              <a:gd name="T23" fmla="*/ 2147483646 h 2648"/>
              <a:gd name="T24" fmla="*/ 2147483646 w 1824"/>
              <a:gd name="T25" fmla="*/ 2147483646 h 2648"/>
              <a:gd name="T26" fmla="*/ 2147483646 w 1824"/>
              <a:gd name="T27" fmla="*/ 2147483646 h 2648"/>
              <a:gd name="T28" fmla="*/ 2147483646 w 1824"/>
              <a:gd name="T29" fmla="*/ 2147483646 h 2648"/>
              <a:gd name="T30" fmla="*/ 2147483646 w 1824"/>
              <a:gd name="T31" fmla="*/ 2147483646 h 2648"/>
              <a:gd name="T32" fmla="*/ 2147483646 w 1824"/>
              <a:gd name="T33" fmla="*/ 2147483646 h 2648"/>
              <a:gd name="T34" fmla="*/ 2147483646 w 1824"/>
              <a:gd name="T35" fmla="*/ 2147483646 h 2648"/>
              <a:gd name="T36" fmla="*/ 2147483646 w 1824"/>
              <a:gd name="T37" fmla="*/ 2147483646 h 2648"/>
              <a:gd name="T38" fmla="*/ 2147483646 w 1824"/>
              <a:gd name="T39" fmla="*/ 2147483646 h 2648"/>
              <a:gd name="T40" fmla="*/ 2147483646 w 1824"/>
              <a:gd name="T41" fmla="*/ 2147483646 h 2648"/>
              <a:gd name="T42" fmla="*/ 2147483646 w 1824"/>
              <a:gd name="T43" fmla="*/ 2147483646 h 2648"/>
              <a:gd name="T44" fmla="*/ 2147483646 w 1824"/>
              <a:gd name="T45" fmla="*/ 2147483646 h 2648"/>
              <a:gd name="T46" fmla="*/ 2147483646 w 1824"/>
              <a:gd name="T47" fmla="*/ 2147483646 h 2648"/>
              <a:gd name="T48" fmla="*/ 2147483646 w 1824"/>
              <a:gd name="T49" fmla="*/ 2147483646 h 2648"/>
              <a:gd name="T50" fmla="*/ 2147483646 w 1824"/>
              <a:gd name="T51" fmla="*/ 2147483646 h 2648"/>
              <a:gd name="T52" fmla="*/ 2147483646 w 1824"/>
              <a:gd name="T53" fmla="*/ 2147483646 h 2648"/>
              <a:gd name="T54" fmla="*/ 2147483646 w 1824"/>
              <a:gd name="T55" fmla="*/ 2147483646 h 2648"/>
              <a:gd name="T56" fmla="*/ 2147483646 w 1824"/>
              <a:gd name="T57" fmla="*/ 2147483646 h 2648"/>
              <a:gd name="T58" fmla="*/ 2147483646 w 1824"/>
              <a:gd name="T59" fmla="*/ 2147483646 h 2648"/>
              <a:gd name="T60" fmla="*/ 2147483646 w 1824"/>
              <a:gd name="T61" fmla="*/ 2147483646 h 2648"/>
              <a:gd name="T62" fmla="*/ 2147483646 w 1824"/>
              <a:gd name="T63" fmla="*/ 2147483646 h 26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61092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ACD69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9353" name="Rectangle 25"/>
          <p:cNvSpPr>
            <a:spLocks noChangeArrowheads="1"/>
          </p:cNvSpPr>
          <p:nvPr/>
        </p:nvSpPr>
        <p:spPr bwMode="gray">
          <a:xfrm>
            <a:off x="5080000" y="2827338"/>
            <a:ext cx="3021013" cy="3048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72549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72549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1600" b="1">
                <a:solidFill>
                  <a:srgbClr val="FFFF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能力拓展</a:t>
            </a:r>
          </a:p>
        </p:txBody>
      </p:sp>
      <p:sp>
        <p:nvSpPr>
          <p:cNvPr id="99354" name="Rectangle 26"/>
          <p:cNvSpPr>
            <a:spLocks noChangeArrowheads="1"/>
          </p:cNvSpPr>
          <p:nvPr/>
        </p:nvSpPr>
        <p:spPr bwMode="gray">
          <a:xfrm>
            <a:off x="4244975" y="3657600"/>
            <a:ext cx="3351213" cy="298450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72549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72549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1600" b="1">
                <a:solidFill>
                  <a:srgbClr val="FFFF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能力提升</a:t>
            </a:r>
          </a:p>
        </p:txBody>
      </p:sp>
      <p:sp>
        <p:nvSpPr>
          <p:cNvPr id="20507" name="Freeform 27"/>
          <p:cNvSpPr>
            <a:spLocks/>
          </p:cNvSpPr>
          <p:nvPr/>
        </p:nvSpPr>
        <p:spPr bwMode="gray">
          <a:xfrm>
            <a:off x="3419475" y="3949700"/>
            <a:ext cx="3833813" cy="544513"/>
          </a:xfrm>
          <a:custGeom>
            <a:avLst/>
            <a:gdLst>
              <a:gd name="T0" fmla="*/ 2147483646 w 2048"/>
              <a:gd name="T1" fmla="*/ 2147483646 h 286"/>
              <a:gd name="T2" fmla="*/ 0 w 2048"/>
              <a:gd name="T3" fmla="*/ 2147483646 h 286"/>
              <a:gd name="T4" fmla="*/ 2147483646 w 2048"/>
              <a:gd name="T5" fmla="*/ 0 h 286"/>
              <a:gd name="T6" fmla="*/ 2147483646 w 2048"/>
              <a:gd name="T7" fmla="*/ 0 h 286"/>
              <a:gd name="T8" fmla="*/ 2147483646 w 2048"/>
              <a:gd name="T9" fmla="*/ 2147483646 h 2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8" h="286">
                <a:moveTo>
                  <a:pt x="1742" y="286"/>
                </a:moveTo>
                <a:lnTo>
                  <a:pt x="0" y="286"/>
                </a:lnTo>
                <a:lnTo>
                  <a:pt x="446" y="0"/>
                </a:lnTo>
                <a:lnTo>
                  <a:pt x="2048" y="0"/>
                </a:lnTo>
                <a:lnTo>
                  <a:pt x="1742" y="286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80808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9356" name="Rectangle 28"/>
          <p:cNvSpPr>
            <a:spLocks noChangeArrowheads="1"/>
          </p:cNvSpPr>
          <p:nvPr/>
        </p:nvSpPr>
        <p:spPr bwMode="gray">
          <a:xfrm>
            <a:off x="3422650" y="4492625"/>
            <a:ext cx="3597275" cy="29845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72549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72549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1600" b="1">
                <a:solidFill>
                  <a:srgbClr val="FFFF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解决方案</a:t>
            </a:r>
          </a:p>
        </p:txBody>
      </p:sp>
      <p:sp>
        <p:nvSpPr>
          <p:cNvPr id="99357" name="Rectangle 29"/>
          <p:cNvSpPr>
            <a:spLocks noChangeArrowheads="1"/>
          </p:cNvSpPr>
          <p:nvPr/>
        </p:nvSpPr>
        <p:spPr bwMode="gray">
          <a:xfrm>
            <a:off x="2590800" y="5329238"/>
            <a:ext cx="3781425" cy="29686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72549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72549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1600" b="1">
                <a:solidFill>
                  <a:srgbClr val="FFFF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任务分析</a:t>
            </a:r>
          </a:p>
        </p:txBody>
      </p:sp>
      <p:sp>
        <p:nvSpPr>
          <p:cNvPr id="30" name="标题 1"/>
          <p:cNvSpPr txBox="1">
            <a:spLocks/>
          </p:cNvSpPr>
          <p:nvPr/>
        </p:nvSpPr>
        <p:spPr>
          <a:xfrm>
            <a:off x="251520" y="476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实施步骤示意图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785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1"/>
          <p:cNvSpPr txBox="1">
            <a:spLocks/>
          </p:cNvSpPr>
          <p:nvPr/>
        </p:nvSpPr>
        <p:spPr>
          <a:xfrm>
            <a:off x="251520" y="476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单元总结</a:t>
            </a:r>
          </a:p>
        </p:txBody>
      </p:sp>
      <p:sp>
        <p:nvSpPr>
          <p:cNvPr id="2" name="矩形 1"/>
          <p:cNvSpPr/>
          <p:nvPr/>
        </p:nvSpPr>
        <p:spPr>
          <a:xfrm>
            <a:off x="2699792" y="2564904"/>
            <a:ext cx="4878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为什么使用邮件合并？</a:t>
            </a:r>
          </a:p>
          <a:p>
            <a:pPr algn="just">
              <a:spcAft>
                <a:spcPts val="0"/>
              </a:spcAft>
            </a:pPr>
            <a:r>
              <a:rPr lang="zh-CN" altLang="zh-CN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邮件合并的步骤？</a:t>
            </a:r>
          </a:p>
          <a:p>
            <a:pPr algn="just">
              <a:spcAft>
                <a:spcPts val="0"/>
              </a:spcAft>
            </a:pPr>
            <a:r>
              <a:rPr lang="zh-CN" altLang="zh-CN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制作美观大气的</a:t>
            </a:r>
            <a:r>
              <a:rPr lang="zh-CN" altLang="zh-CN" sz="32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邀请函</a:t>
            </a:r>
            <a:r>
              <a:rPr lang="zh-CN" altLang="en-US" sz="32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？</a:t>
            </a:r>
            <a:endParaRPr lang="zh-CN" altLang="zh-CN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5383" y="2348880"/>
            <a:ext cx="198003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40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？</a:t>
            </a:r>
            <a:endParaRPr lang="zh-CN" altLang="en-US" sz="140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059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副标题 4098"/>
          <p:cNvSpPr>
            <a:spLocks noGrp="1" noChangeArrowheads="1"/>
          </p:cNvSpPr>
          <p:nvPr>
            <p:ph type="subTitle" idx="1"/>
          </p:nvPr>
        </p:nvSpPr>
        <p:spPr>
          <a:xfrm>
            <a:off x="1337553" y="3915411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539552" y="4812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单元目标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819" y="1052736"/>
            <a:ext cx="671933" cy="50469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99592" y="1624236"/>
            <a:ext cx="61926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教师机监控每个同学的完成情况，确保每个同学都能完成基本案例。</a:t>
            </a:r>
          </a:p>
          <a:p>
            <a:pPr algn="just">
              <a:spcAft>
                <a:spcPts val="0"/>
              </a:spcAft>
            </a:pPr>
            <a:r>
              <a:rPr lang="zh-CN" altLang="zh-CN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随机挑选同学演示其案例完成情况，讲解案例制作的难点及解决方案。</a:t>
            </a:r>
          </a:p>
          <a:p>
            <a:pPr algn="just">
              <a:spcAft>
                <a:spcPts val="0"/>
              </a:spcAft>
            </a:pPr>
            <a:r>
              <a:rPr lang="zh-CN" altLang="zh-CN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教师演示存在的共同问题和注意事项。</a:t>
            </a:r>
          </a:p>
          <a:p>
            <a:pPr algn="just">
              <a:spcAft>
                <a:spcPts val="0"/>
              </a:spcAft>
            </a:pPr>
            <a:r>
              <a:rPr lang="zh-CN" altLang="zh-CN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小组打分：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229274"/>
              </p:ext>
            </p:extLst>
          </p:nvPr>
        </p:nvGraphicFramePr>
        <p:xfrm>
          <a:off x="899592" y="3378560"/>
          <a:ext cx="7626308" cy="27867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7568"/>
                <a:gridCol w="1105814"/>
                <a:gridCol w="1400190"/>
                <a:gridCol w="1474929"/>
                <a:gridCol w="1497807"/>
              </a:tblGrid>
              <a:tr h="460153">
                <a:tc>
                  <a:txBody>
                    <a:bodyPr/>
                    <a:lstStyle/>
                    <a:p>
                      <a:pPr indent="304800"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</a:t>
                      </a:r>
                      <a:r>
                        <a:rPr lang="en-US" sz="18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zh-CN" sz="18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 </a:t>
                      </a:r>
                      <a:endParaRPr lang="zh-CN" sz="18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优</a:t>
                      </a:r>
                      <a:endParaRPr lang="zh-CN" sz="18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良</a:t>
                      </a:r>
                      <a:endParaRPr lang="zh-CN" sz="18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</a:t>
                      </a:r>
                      <a:endParaRPr lang="zh-CN" sz="18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差</a:t>
                      </a:r>
                      <a:endParaRPr lang="zh-CN" sz="18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  <a:tr h="465318">
                <a:tc>
                  <a:txBody>
                    <a:bodyPr/>
                    <a:lstStyle/>
                    <a:p>
                      <a:pPr indent="304800"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完成任务情况 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 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 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 </a:t>
                      </a:r>
                      <a:endParaRPr lang="zh-CN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318">
                <a:tc>
                  <a:txBody>
                    <a:bodyPr/>
                    <a:lstStyle/>
                    <a:p>
                      <a:pPr indent="304800"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问题解决能力 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 </a:t>
                      </a:r>
                      <a:endParaRPr lang="zh-CN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 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 </a:t>
                      </a:r>
                      <a:endParaRPr lang="zh-CN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318">
                <a:tc>
                  <a:txBody>
                    <a:bodyPr/>
                    <a:lstStyle/>
                    <a:p>
                      <a:pPr indent="304800"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网上咨询能力 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 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 </a:t>
                      </a:r>
                      <a:endParaRPr lang="zh-CN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 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318">
                <a:tc>
                  <a:txBody>
                    <a:bodyPr/>
                    <a:lstStyle/>
                    <a:p>
                      <a:pPr indent="304800"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独立工作能力 </a:t>
                      </a:r>
                      <a:endParaRPr lang="zh-CN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 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 </a:t>
                      </a:r>
                      <a:endParaRPr lang="zh-CN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 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318">
                <a:tc>
                  <a:txBody>
                    <a:bodyPr/>
                    <a:lstStyle/>
                    <a:p>
                      <a:pPr indent="304800"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组织协调能力 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 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 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 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30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198043" y="1628800"/>
            <a:ext cx="326243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2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微软简综艺" panose="02010609000101010101" pitchFamily="49" charset="-122"/>
              </a:rPr>
              <a:t>谢谢</a:t>
            </a:r>
            <a:endParaRPr lang="en-US" altLang="zh-CN" sz="12000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微软简综艺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475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          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录  </a:t>
            </a:r>
            <a:b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450604" y="1844824"/>
            <a:ext cx="2849215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zh-CN" altLang="en-US" sz="2400" b="1" spc="300" dirty="0" smtClean="0">
                <a:uFill>
                  <a:solidFill>
                    <a:srgbClr val="FF00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单元简介</a:t>
            </a:r>
            <a:endParaRPr lang="en-US" altLang="zh-CN" sz="2400" b="1" spc="300" dirty="0" smtClean="0">
              <a:uFill>
                <a:solidFill>
                  <a:srgbClr val="FF0000"/>
                </a:solidFill>
              </a:u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zh-CN" altLang="zh-CN" sz="2400" b="1" spc="300" dirty="0" smtClean="0">
                <a:uFill>
                  <a:solidFill>
                    <a:srgbClr val="FF00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课程中的位置</a:t>
            </a:r>
            <a:endParaRPr lang="en-US" altLang="zh-CN" sz="2400" b="1" spc="300" dirty="0" smtClean="0">
              <a:uFill>
                <a:solidFill>
                  <a:srgbClr val="FF0000"/>
                </a:solidFill>
              </a:u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zh-CN" altLang="zh-CN" sz="2400" b="1" spc="300" dirty="0">
                <a:uFill>
                  <a:solidFill>
                    <a:srgbClr val="FF00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单元</a:t>
            </a:r>
            <a:r>
              <a:rPr lang="zh-CN" altLang="zh-CN" sz="2400" b="1" spc="300" dirty="0" smtClean="0">
                <a:uFill>
                  <a:solidFill>
                    <a:srgbClr val="FF00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目标</a:t>
            </a:r>
            <a:endParaRPr lang="en-US" altLang="zh-CN" sz="2400" b="1" spc="300" dirty="0" smtClean="0">
              <a:uFill>
                <a:solidFill>
                  <a:srgbClr val="FF0000"/>
                </a:solidFill>
              </a:u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zh-CN" altLang="en-US" sz="2400" b="1" spc="300" dirty="0">
                <a:uFill>
                  <a:solidFill>
                    <a:srgbClr val="FF00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重点与难点</a:t>
            </a:r>
            <a:endParaRPr lang="en-US" altLang="zh-CN" sz="2400" b="1" spc="300" dirty="0" smtClean="0">
              <a:uFill>
                <a:solidFill>
                  <a:srgbClr val="FF0000"/>
                </a:solidFill>
              </a:u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zh-CN" altLang="en-US" sz="2400" b="1" spc="300" dirty="0" smtClean="0">
                <a:uFill>
                  <a:solidFill>
                    <a:srgbClr val="FF00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实施步骤</a:t>
            </a:r>
            <a:endParaRPr lang="en-US" altLang="zh-CN" sz="2400" b="1" spc="300" dirty="0" smtClean="0">
              <a:uFill>
                <a:solidFill>
                  <a:srgbClr val="FF0000"/>
                </a:solidFill>
              </a:u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zh-CN" altLang="en-US" sz="2400" b="1" spc="300" dirty="0">
                <a:uFill>
                  <a:solidFill>
                    <a:srgbClr val="FF00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单元评测</a:t>
            </a:r>
            <a:endParaRPr lang="en-US" altLang="zh-CN" sz="2400" b="1" spc="300" dirty="0" smtClean="0">
              <a:uFill>
                <a:solidFill>
                  <a:srgbClr val="FF0000"/>
                </a:solidFill>
              </a:u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spc="300" dirty="0">
              <a:uFill>
                <a:solidFill>
                  <a:srgbClr val="FF0000"/>
                </a:solidFill>
              </a:u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zh-CN" sz="2400" spc="300" dirty="0">
              <a:uFill>
                <a:solidFill>
                  <a:srgbClr val="FF0000"/>
                </a:solidFill>
              </a:u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zh-CN" sz="2400" spc="300" dirty="0">
              <a:uFill>
                <a:solidFill>
                  <a:srgbClr val="FF0000"/>
                </a:solidFill>
              </a:u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627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单元简介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8526502"/>
              </p:ext>
            </p:extLst>
          </p:nvPr>
        </p:nvGraphicFramePr>
        <p:xfrm>
          <a:off x="1619672" y="2060848"/>
          <a:ext cx="5904656" cy="295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7893"/>
                <a:gridCol w="3766763"/>
              </a:tblGrid>
              <a:tr h="396088"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 smtClean="0"/>
                        <a:t>单元名称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 smtClean="0"/>
                        <a:t>邮件合并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693153"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 smtClean="0"/>
                        <a:t>班级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 smtClean="0"/>
                        <a:t>学前教育</a:t>
                      </a:r>
                      <a:r>
                        <a:rPr lang="en-US" altLang="zh-CN" dirty="0" smtClean="0"/>
                        <a:t>1</a:t>
                      </a:r>
                      <a:r>
                        <a:rPr lang="zh-CN" altLang="en-US" dirty="0" smtClean="0"/>
                        <a:t>、</a:t>
                      </a:r>
                      <a:r>
                        <a:rPr lang="en-US" altLang="zh-CN" dirty="0" smtClean="0"/>
                        <a:t>2</a:t>
                      </a:r>
                      <a:r>
                        <a:rPr lang="zh-CN" altLang="en-US" dirty="0" smtClean="0"/>
                        <a:t>、</a:t>
                      </a:r>
                      <a:r>
                        <a:rPr lang="en-US" altLang="zh-CN" dirty="0" smtClean="0"/>
                        <a:t>3</a:t>
                      </a:r>
                      <a:r>
                        <a:rPr lang="zh-CN" altLang="en-US" dirty="0" smtClean="0"/>
                        <a:t>、</a:t>
                      </a:r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088"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 smtClean="0"/>
                        <a:t>地点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 smtClean="0"/>
                        <a:t>图文信息机房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088"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 smtClean="0"/>
                        <a:t>时间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 smtClean="0"/>
                        <a:t>第十六周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088"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 smtClean="0"/>
                        <a:t>任务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b="1" dirty="0" smtClean="0"/>
                        <a:t>制作邀请函、制作家庭通知书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4825"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 smtClean="0"/>
                        <a:t>软件配置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Windows7</a:t>
                      </a:r>
                      <a:r>
                        <a:rPr lang="zh-CN" altLang="en-US" dirty="0" smtClean="0"/>
                        <a:t>、</a:t>
                      </a:r>
                      <a:r>
                        <a:rPr lang="en-US" altLang="zh-CN" dirty="0" smtClean="0"/>
                        <a:t>office2010</a:t>
                      </a:r>
                      <a:r>
                        <a:rPr lang="zh-CN" altLang="en-US" dirty="0" smtClean="0"/>
                        <a:t>以上，极域多媒体软件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193" y="1052736"/>
            <a:ext cx="671933" cy="50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50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7" t="28754" r="11622" b="11433"/>
          <a:stretch/>
        </p:blipFill>
        <p:spPr bwMode="auto">
          <a:xfrm>
            <a:off x="-66583" y="1"/>
            <a:ext cx="9228567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5775626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单元在课程中的位置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4599007" y="475013"/>
            <a:ext cx="1505375" cy="654327"/>
          </a:xfrm>
          <a:custGeom>
            <a:avLst/>
            <a:gdLst>
              <a:gd name="connsiteX0" fmla="*/ 507383 w 1505375"/>
              <a:gd name="connsiteY0" fmla="*/ 0 h 654327"/>
              <a:gd name="connsiteX1" fmla="*/ 1493035 w 1505375"/>
              <a:gd name="connsiteY1" fmla="*/ 320634 h 654327"/>
              <a:gd name="connsiteX2" fmla="*/ 1006146 w 1505375"/>
              <a:gd name="connsiteY2" fmla="*/ 570016 h 654327"/>
              <a:gd name="connsiteX3" fmla="*/ 210499 w 1505375"/>
              <a:gd name="connsiteY3" fmla="*/ 629392 h 654327"/>
              <a:gd name="connsiteX4" fmla="*/ 20494 w 1505375"/>
              <a:gd name="connsiteY4" fmla="*/ 190005 h 654327"/>
              <a:gd name="connsiteX5" fmla="*/ 590510 w 1505375"/>
              <a:gd name="connsiteY5" fmla="*/ 0 h 654327"/>
              <a:gd name="connsiteX6" fmla="*/ 590510 w 1505375"/>
              <a:gd name="connsiteY6" fmla="*/ 0 h 654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5375" h="654327">
                <a:moveTo>
                  <a:pt x="507383" y="0"/>
                </a:moveTo>
                <a:cubicBezTo>
                  <a:pt x="958645" y="112815"/>
                  <a:pt x="1409908" y="225631"/>
                  <a:pt x="1493035" y="320634"/>
                </a:cubicBezTo>
                <a:cubicBezTo>
                  <a:pt x="1576162" y="415637"/>
                  <a:pt x="1219902" y="518556"/>
                  <a:pt x="1006146" y="570016"/>
                </a:cubicBezTo>
                <a:cubicBezTo>
                  <a:pt x="792390" y="621476"/>
                  <a:pt x="374774" y="692727"/>
                  <a:pt x="210499" y="629392"/>
                </a:cubicBezTo>
                <a:cubicBezTo>
                  <a:pt x="46224" y="566057"/>
                  <a:pt x="-42841" y="294904"/>
                  <a:pt x="20494" y="190005"/>
                </a:cubicBezTo>
                <a:cubicBezTo>
                  <a:pt x="83829" y="85106"/>
                  <a:pt x="590510" y="0"/>
                  <a:pt x="590510" y="0"/>
                </a:cubicBezTo>
                <a:lnTo>
                  <a:pt x="590510" y="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355" y="6068013"/>
            <a:ext cx="671933" cy="50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68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单元目标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577881"/>
              </p:ext>
            </p:extLst>
          </p:nvPr>
        </p:nvGraphicFramePr>
        <p:xfrm>
          <a:off x="1619672" y="2060848"/>
          <a:ext cx="5904657" cy="295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7893"/>
                <a:gridCol w="1883382"/>
                <a:gridCol w="1883382"/>
              </a:tblGrid>
              <a:tr h="396088"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 smtClean="0"/>
                        <a:t>知识目标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 smtClean="0"/>
                        <a:t>能力目标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 smtClean="0"/>
                        <a:t>素质目标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556242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掌握主文档的</a:t>
                      </a: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创建与美化</a:t>
                      </a:r>
                      <a:endParaRPr lang="en-US" altLang="zh-CN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 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掌握数据源的设置</a:t>
                      </a:r>
                    </a:p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 </a:t>
                      </a: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熟练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掌握邮件合并的流程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利用邮件合并功能制作、打印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批量信函的能力</a:t>
                      </a:r>
                    </a:p>
                    <a:p>
                      <a:pPr algn="l"/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 smtClean="0"/>
                        <a:t>能够有条理地表达自己的思想和观点，提出问题、分析问题、独立思考、自主创新、；</a:t>
                      </a:r>
                    </a:p>
                    <a:p>
                      <a:pPr algn="l"/>
                      <a:r>
                        <a:rPr lang="zh-CN" altLang="en-US" sz="1600" dirty="0" smtClean="0"/>
                        <a:t>能够使用网络的各类资料帮助解决制作过程中遇到的问题，能够自我学习。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819" y="1052736"/>
            <a:ext cx="671933" cy="50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09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6258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b="1" spc="300" dirty="0" smtClean="0">
                <a:uFill>
                  <a:solidFill>
                    <a:srgbClr val="FF00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重点与难点</a:t>
            </a:r>
            <a:r>
              <a:rPr lang="en-US" altLang="zh-CN" b="1" spc="300" dirty="0">
                <a:uFill>
                  <a:solidFill>
                    <a:srgbClr val="FF00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/>
            </a:r>
            <a:br>
              <a:rPr lang="en-US" altLang="zh-CN" b="1" spc="300" dirty="0">
                <a:uFill>
                  <a:solidFill>
                    <a:srgbClr val="FF00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</a:b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059155"/>
              </p:ext>
            </p:extLst>
          </p:nvPr>
        </p:nvGraphicFramePr>
        <p:xfrm>
          <a:off x="539552" y="2348880"/>
          <a:ext cx="7571184" cy="3129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7" y="914047"/>
            <a:ext cx="671933" cy="504696"/>
          </a:xfrm>
          <a:prstGeom prst="rect">
            <a:avLst/>
          </a:prstGeom>
        </p:spPr>
      </p:pic>
      <p:cxnSp>
        <p:nvCxnSpPr>
          <p:cNvPr id="7" name="曲线连接符 6"/>
          <p:cNvCxnSpPr/>
          <p:nvPr/>
        </p:nvCxnSpPr>
        <p:spPr>
          <a:xfrm rot="5400000" flipH="1" flipV="1">
            <a:off x="6372200" y="3032271"/>
            <a:ext cx="2160240" cy="1008112"/>
          </a:xfrm>
          <a:prstGeom prst="curvedConnector3">
            <a:avLst>
              <a:gd name="adj1" fmla="val 37981"/>
            </a:avLst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十二角星 11"/>
          <p:cNvSpPr/>
          <p:nvPr/>
        </p:nvSpPr>
        <p:spPr>
          <a:xfrm>
            <a:off x="7164288" y="1310046"/>
            <a:ext cx="1584176" cy="1146161"/>
          </a:xfrm>
          <a:prstGeom prst="star12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多练习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2801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实施步骤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819" y="1052736"/>
            <a:ext cx="671933" cy="50469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286000" y="227483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romanUcPeriod"/>
            </a:pP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教师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机演示本节课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案例及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任务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要求。</a:t>
            </a:r>
          </a:p>
          <a:p>
            <a:pPr marL="514350" indent="-514350">
              <a:buClr>
                <a:srgbClr val="C00000"/>
              </a:buClr>
              <a:buFont typeface="+mj-lt"/>
              <a:buAutoNum type="romanUcPeriod"/>
            </a:pP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布置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案例，分析任务，讲解注意事项，提出问题。</a:t>
            </a:r>
          </a:p>
          <a:p>
            <a:pPr marL="514350" indent="-514350">
              <a:buClr>
                <a:srgbClr val="C00000"/>
              </a:buClr>
              <a:buFont typeface="+mj-lt"/>
              <a:buAutoNum type="romanUcPeriod"/>
            </a:pP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学生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完成案例，记录完成过程中的难题。</a:t>
            </a:r>
          </a:p>
          <a:p>
            <a:pPr marL="514350" indent="-514350">
              <a:buClr>
                <a:srgbClr val="C00000"/>
              </a:buClr>
              <a:buFont typeface="+mj-lt"/>
              <a:buAutoNum type="romanUcPeriod"/>
            </a:pP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上网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查找解决问题方案。</a:t>
            </a:r>
          </a:p>
          <a:p>
            <a:pPr marL="514350" indent="-514350">
              <a:buClr>
                <a:srgbClr val="C00000"/>
              </a:buClr>
              <a:buFont typeface="+mj-lt"/>
              <a:buAutoNum type="romanUcPeriod"/>
            </a:pP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小组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讨论问题，自评。</a:t>
            </a:r>
          </a:p>
          <a:p>
            <a:pPr marL="514350" indent="-514350">
              <a:buClr>
                <a:srgbClr val="C00000"/>
              </a:buClr>
              <a:buFont typeface="+mj-lt"/>
              <a:buAutoNum type="romanUcPeriod"/>
            </a:pP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教师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提问，测评。</a:t>
            </a:r>
          </a:p>
        </p:txBody>
      </p:sp>
    </p:spTree>
    <p:extLst>
      <p:ext uri="{BB962C8B-B14F-4D97-AF65-F5344CB8AC3E}">
        <p14:creationId xmlns:p14="http://schemas.microsoft.com/office/powerpoint/2010/main" val="3921700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实施步骤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819" y="1052736"/>
            <a:ext cx="671933" cy="50469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253999" y="206084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romanUcPeriod"/>
            </a:pP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教师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机演示本节课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案例及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任务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要求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3" descr="invit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53411"/>
            <a:ext cx="3886820" cy="25413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3" t="20359" r="14154" b="15773"/>
          <a:stretch/>
        </p:blipFill>
        <p:spPr bwMode="auto">
          <a:xfrm>
            <a:off x="873164" y="3306086"/>
            <a:ext cx="3635047" cy="2488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95077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实施步骤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819" y="1052736"/>
            <a:ext cx="671933" cy="50469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94071" y="169789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romanUcPeriod" startAt="2"/>
            </a:pP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布置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案例，分析任务，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讲解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制作流程和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注意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事项，提出问题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1517" y="2780928"/>
            <a:ext cx="450123" cy="203132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教师机控制演示</a:t>
            </a:r>
            <a:endParaRPr lang="zh-CN" altLang="en-US" dirty="0"/>
          </a:p>
        </p:txBody>
      </p:sp>
      <p:pic>
        <p:nvPicPr>
          <p:cNvPr id="4098" name="Picture 2" descr="http://pic.58pic.com/58pic/14/75/07/02t58PICw85_102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939" y="2414791"/>
            <a:ext cx="5883674" cy="387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15376" y="3035568"/>
            <a:ext cx="338437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制作主文档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美化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主文档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制作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数据源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将数据源链接到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主文档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完成合并</a:t>
            </a:r>
          </a:p>
        </p:txBody>
      </p:sp>
      <p:sp>
        <p:nvSpPr>
          <p:cNvPr id="8" name="矩形 7"/>
          <p:cNvSpPr/>
          <p:nvPr/>
        </p:nvSpPr>
        <p:spPr>
          <a:xfrm>
            <a:off x="2806619" y="2852936"/>
            <a:ext cx="3483936" cy="23042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909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433</Words>
  <Application>Microsoft Office PowerPoint</Application>
  <PresentationFormat>全屏显示(4:3)</PresentationFormat>
  <Paragraphs>123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</vt:lpstr>
      <vt:lpstr>《办公自动化》 单元设计</vt:lpstr>
      <vt:lpstr> 目           录   </vt:lpstr>
      <vt:lpstr>单元简介</vt:lpstr>
      <vt:lpstr>PowerPoint 演示文稿</vt:lpstr>
      <vt:lpstr>单元目标</vt:lpstr>
      <vt:lpstr>重点与难点 </vt:lpstr>
      <vt:lpstr>实施步骤</vt:lpstr>
      <vt:lpstr>实施步骤</vt:lpstr>
      <vt:lpstr>实施步骤</vt:lpstr>
      <vt:lpstr>PowerPoint 演示文稿</vt:lpstr>
      <vt:lpstr>PowerPoint 演示文稿</vt:lpstr>
      <vt:lpstr>实施步骤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《办公自动化》单元设计</dc:title>
  <dc:creator>Administrator</dc:creator>
  <cp:lastModifiedBy>User</cp:lastModifiedBy>
  <cp:revision>20</cp:revision>
  <dcterms:created xsi:type="dcterms:W3CDTF">2016-12-06T01:25:42Z</dcterms:created>
  <dcterms:modified xsi:type="dcterms:W3CDTF">2016-12-13T01:40:28Z</dcterms:modified>
</cp:coreProperties>
</file>