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2" r:id="rId3"/>
    <p:sldId id="342" r:id="rId5"/>
    <p:sldId id="764" r:id="rId6"/>
    <p:sldId id="490" r:id="rId7"/>
    <p:sldId id="950" r:id="rId8"/>
    <p:sldId id="951" r:id="rId9"/>
    <p:sldId id="948" r:id="rId10"/>
    <p:sldId id="949" r:id="rId11"/>
    <p:sldId id="952" r:id="rId12"/>
    <p:sldId id="492" r:id="rId13"/>
    <p:sldId id="512" r:id="rId14"/>
    <p:sldId id="957" r:id="rId15"/>
    <p:sldId id="678" r:id="rId16"/>
    <p:sldId id="958" r:id="rId17"/>
    <p:sldId id="514" r:id="rId18"/>
    <p:sldId id="959" r:id="rId19"/>
    <p:sldId id="960" r:id="rId20"/>
    <p:sldId id="961" r:id="rId21"/>
    <p:sldId id="962" r:id="rId22"/>
    <p:sldId id="963" r:id="rId23"/>
    <p:sldId id="605" r:id="rId24"/>
    <p:sldId id="606" r:id="rId25"/>
    <p:sldId id="607" r:id="rId26"/>
    <p:sldId id="608" r:id="rId27"/>
    <p:sldId id="954" r:id="rId28"/>
    <p:sldId id="955" r:id="rId29"/>
    <p:sldId id="493" r:id="rId30"/>
    <p:sldId id="609" r:id="rId31"/>
    <p:sldId id="610" r:id="rId32"/>
    <p:sldId id="679" r:id="rId33"/>
    <p:sldId id="612" r:id="rId34"/>
    <p:sldId id="613" r:id="rId35"/>
    <p:sldId id="615" r:id="rId36"/>
    <p:sldId id="964" r:id="rId37"/>
    <p:sldId id="965" r:id="rId38"/>
    <p:sldId id="966" r:id="rId39"/>
    <p:sldId id="967" r:id="rId40"/>
    <p:sldId id="968" r:id="rId41"/>
    <p:sldId id="969" r:id="rId42"/>
    <p:sldId id="970" r:id="rId43"/>
    <p:sldId id="500" r:id="rId44"/>
    <p:sldId id="709" r:id="rId45"/>
    <p:sldId id="710" r:id="rId46"/>
    <p:sldId id="711" r:id="rId47"/>
    <p:sldId id="712" r:id="rId48"/>
    <p:sldId id="625" r:id="rId4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0D"/>
    <a:srgbClr val="DEDEDE"/>
    <a:srgbClr val="EBEBEB"/>
    <a:srgbClr val="FFA712"/>
    <a:srgbClr val="515151"/>
    <a:srgbClr val="383838"/>
    <a:srgbClr val="FFA311"/>
    <a:srgbClr val="FACF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029" autoAdjust="0"/>
  </p:normalViewPr>
  <p:slideViewPr>
    <p:cSldViewPr snapToGrid="0">
      <p:cViewPr varScale="1">
        <p:scale>
          <a:sx n="109" d="100"/>
          <a:sy n="109" d="100"/>
        </p:scale>
        <p:origin x="864" y="90"/>
      </p:cViewPr>
      <p:guideLst>
        <p:guide pos="270"/>
        <p:guide pos="4452"/>
        <p:guide orient="horz" pos="350"/>
        <p:guide orient="horz" pos="2954"/>
        <p:guide orient="horz" pos="1010"/>
        <p:guide orient="horz" pos="2245"/>
        <p:guide pos="1043"/>
        <p:guide pos="3564"/>
        <p:guide orient="horz" pos="416"/>
      </p:guideLst>
    </p:cSldViewPr>
  </p:slideViewPr>
  <p:outlineViewPr>
    <p:cViewPr>
      <p:scale>
        <a:sx n="33" d="100"/>
        <a:sy n="33" d="100"/>
      </p:scale>
      <p:origin x="0" y="27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54D5-1BFC-41C7-BC4A-DF74A8B594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F3C2-5E07-4552-AE0A-EBBC82580D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95423" y="187370"/>
            <a:ext cx="7920424" cy="433822"/>
          </a:xfrm>
          <a:prstGeom prst="rect">
            <a:avLst/>
          </a:prstGeom>
        </p:spPr>
        <p:txBody>
          <a:bodyPr/>
          <a:lstStyle>
            <a:lvl1pPr>
              <a:lnSpc>
                <a:spcPct val="100000"/>
              </a:lnSpc>
              <a:defRPr sz="24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90525" y="631825"/>
            <a:ext cx="8125322" cy="4025899"/>
          </a:xfrm>
          <a:prstGeom prst="rect">
            <a:avLst/>
          </a:prstGeom>
        </p:spPr>
        <p:txBody>
          <a:bodyPr/>
          <a:lstStyle>
            <a:lvl1pPr marL="0" indent="539750">
              <a:lnSpc>
                <a:spcPct val="140000"/>
              </a:lnSpc>
              <a:spcBef>
                <a:spcPts val="0"/>
              </a:spcBef>
              <a:buNone/>
              <a:defRPr sz="1800">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lvl2pPr>
            <a:lvl3pPr marL="0" indent="539750">
              <a:lnSpc>
                <a:spcPct val="140000"/>
              </a:lnSpc>
              <a:spcBef>
                <a:spcPts val="0"/>
              </a:spcBef>
              <a:buNone/>
              <a:defRPr sz="1800"/>
            </a:lvl3pPr>
            <a:lvl4pPr marL="0" indent="539750">
              <a:lnSpc>
                <a:spcPct val="140000"/>
              </a:lnSpc>
              <a:spcBef>
                <a:spcPts val="0"/>
              </a:spcBef>
              <a:buNone/>
              <a:defRPr sz="1800"/>
            </a:lvl4pPr>
            <a:lvl5pPr marL="0" indent="539750">
              <a:lnSpc>
                <a:spcPct val="140000"/>
              </a:lnSpc>
              <a:spcBef>
                <a:spcPts val="0"/>
              </a:spcBef>
              <a:buNone/>
              <a:defRPr sz="1800"/>
            </a:lvl5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5140"/>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4629394" y="1229386"/>
            <a:ext cx="3836240" cy="3278408"/>
          </a:xfrm>
          <a:prstGeom prst="rect">
            <a:avLst/>
          </a:prstGeom>
        </p:spPr>
      </p:pic>
      <p:cxnSp>
        <p:nvCxnSpPr>
          <p:cNvPr id="26" name="直接连接符 25"/>
          <p:cNvCxnSpPr/>
          <p:nvPr/>
        </p:nvCxnSpPr>
        <p:spPr>
          <a:xfrm>
            <a:off x="823357" y="3079115"/>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26440" y="1745615"/>
            <a:ext cx="4109085" cy="1198880"/>
          </a:xfrm>
          <a:prstGeom prst="rect">
            <a:avLst/>
          </a:prstGeom>
          <a:noFill/>
        </p:spPr>
        <p:txBody>
          <a:bodyPr wrap="square" rtlCol="0">
            <a:spAutoFit/>
          </a:bodyPr>
          <a:lstStyle/>
          <a:p>
            <a:pPr algn="ctr"/>
            <a:r>
              <a:rPr lang="zh-CN" altLang="en-US" sz="3600" b="1" dirty="0" smtClean="0">
                <a:latin typeface="微软雅黑 Light" panose="020B0502040204020203" charset="-122"/>
                <a:ea typeface="微软雅黑 Light" panose="020B0502040204020203" charset="-122"/>
                <a:cs typeface="微软雅黑 Light" panose="020B0502040204020203" charset="-122"/>
              </a:rPr>
              <a:t>学习情景三 </a:t>
            </a:r>
            <a:endParaRPr lang="en-US" altLang="zh-CN" sz="3600" b="1" dirty="0" smtClean="0">
              <a:latin typeface="微软雅黑 Light" panose="020B0502040204020203" charset="-122"/>
              <a:ea typeface="微软雅黑 Light" panose="020B0502040204020203" charset="-122"/>
              <a:cs typeface="微软雅黑 Light" panose="020B0502040204020203" charset="-122"/>
            </a:endParaRPr>
          </a:p>
          <a:p>
            <a:pPr algn="ctr"/>
            <a:r>
              <a:rPr lang="zh-CN" altLang="en-US" sz="3600" b="1" dirty="0" smtClean="0">
                <a:latin typeface="微软雅黑 Light" panose="020B0502040204020203" charset="-122"/>
                <a:ea typeface="微软雅黑 Light" panose="020B0502040204020203" charset="-122"/>
                <a:cs typeface="微软雅黑 Light" panose="020B0502040204020203" charset="-122"/>
              </a:rPr>
              <a:t>会展</a:t>
            </a:r>
            <a:r>
              <a:rPr lang="zh-CN" altLang="en-US" sz="3600" b="1" dirty="0">
                <a:latin typeface="微软雅黑 Light" panose="020B0502040204020203" charset="-122"/>
                <a:ea typeface="微软雅黑 Light" panose="020B0502040204020203" charset="-122"/>
                <a:cs typeface="微软雅黑 Light" panose="020B0502040204020203" charset="-122"/>
              </a:rPr>
              <a:t>主题策划</a:t>
            </a:r>
            <a:endParaRPr lang="zh-CN" altLang="en-US" sz="3600"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 presetClass="entr" presetSubtype="2"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1+#ppt_w/2"/>
                                          </p:val>
                                        </p:tav>
                                        <p:tav tm="100000">
                                          <p:val>
                                            <p:strVal val="#ppt_x"/>
                                          </p:val>
                                        </p:tav>
                                      </p:tavLst>
                                    </p:anim>
                                    <p:anim calcmode="lin" valueType="num">
                                      <p:cBhvr additive="base">
                                        <p:cTn id="1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222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一、会展主题概念</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会展主题，即会展主题思想，它是贯穿于整个会展过程所反映的经济、政治、文化等社会生活内容的中心思想。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会展主题是对会展指导思想、宗旨、目的要求等最凝练的概括与表述，是统领会展各个环节的“纲”，是贯穿整个会展活动过程始终的中心思想。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它是成功会展的灵魂与精髓，在一定程度上影响会展内容的安排、活动形式的选择和其他诸要素的设计。</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6162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二、会展主题</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n w="22225">
                  <a:solidFill>
                    <a:schemeClr val="accent2"/>
                  </a:solidFill>
                  <a:prstDash val="solid"/>
                </a:ln>
                <a:solidFill>
                  <a:schemeClr val="accent2">
                    <a:lumMod val="40000"/>
                    <a:lumOff val="60000"/>
                  </a:schemeClr>
                </a:solidFill>
                <a:effectLst/>
                <a:latin typeface="微软雅黑 Light" panose="020B0502040204020203" charset="-122"/>
                <a:ea typeface="微软雅黑 Light" panose="020B0502040204020203" charset="-122"/>
                <a:cs typeface="微软雅黑 Light" panose="020B0502040204020203" charset="-122"/>
              </a:rPr>
              <a:t>会展是会议、展览、节事活动等集体性活动的总称</a:t>
            </a:r>
            <a:r>
              <a:rPr lang="zh-CN" altLang="zh-CN" dirty="0">
                <a:latin typeface="微软雅黑 Light" panose="020B0502040204020203" charset="-122"/>
                <a:ea typeface="微软雅黑 Light" panose="020B0502040204020203" charset="-122"/>
                <a:cs typeface="微软雅黑 Light" panose="020B0502040204020203" charset="-122"/>
              </a:rPr>
              <a:t>。</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(1)</a:t>
            </a:r>
            <a:r>
              <a:rPr lang="zh-CN" altLang="zh-CN" dirty="0">
                <a:latin typeface="微软雅黑 Light" panose="020B0502040204020203" charset="-122"/>
                <a:ea typeface="微软雅黑 Light" panose="020B0502040204020203" charset="-122"/>
                <a:cs typeface="微软雅黑 Light" panose="020B0502040204020203" charset="-122"/>
              </a:rPr>
              <a:t>主题会议是指成功举办一次大会，必须有一个中心思想，只有紧扣主题，才能将会议组织得有条不紊。在主题会议中，与会者共同就中心思想展开关于其主要现状、所获成果、存在问题、发展趋势和解决方案进行探讨。</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pic>
        <p:nvPicPr>
          <p:cNvPr id="2" name="图片 1" descr="QQ截图20200315234354"/>
          <p:cNvPicPr>
            <a:picLocks noChangeAspect="1"/>
          </p:cNvPicPr>
          <p:nvPr/>
        </p:nvPicPr>
        <p:blipFill>
          <a:blip r:embed="rId1"/>
          <a:stretch>
            <a:fillRect/>
          </a:stretch>
        </p:blipFill>
        <p:spPr>
          <a:xfrm>
            <a:off x="843280" y="2814320"/>
            <a:ext cx="5487035" cy="2186940"/>
          </a:xfrm>
          <a:prstGeom prst="rect">
            <a:avLst/>
          </a:prstGeom>
        </p:spPr>
      </p:pic>
      <p:pic>
        <p:nvPicPr>
          <p:cNvPr id="4" name="图片 3" descr="78310a55b319ebc407a67d198c26cffc1f171657"/>
          <p:cNvPicPr>
            <a:picLocks noChangeAspect="1"/>
          </p:cNvPicPr>
          <p:nvPr/>
        </p:nvPicPr>
        <p:blipFill>
          <a:blip r:embed="rId2"/>
          <a:stretch>
            <a:fillRect/>
          </a:stretch>
        </p:blipFill>
        <p:spPr>
          <a:xfrm>
            <a:off x="6524625" y="2589530"/>
            <a:ext cx="2374900" cy="24117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QQ截图20200315234912"/>
          <p:cNvPicPr>
            <a:picLocks noChangeAspect="1"/>
          </p:cNvPicPr>
          <p:nvPr>
            <p:ph idx="1"/>
          </p:nvPr>
        </p:nvPicPr>
        <p:blipFill>
          <a:blip r:embed="rId1"/>
          <a:stretch>
            <a:fillRect/>
          </a:stretch>
        </p:blipFill>
        <p:spPr>
          <a:xfrm>
            <a:off x="405130" y="288290"/>
            <a:ext cx="8549005" cy="1958975"/>
          </a:xfrm>
          <a:prstGeom prst="rect">
            <a:avLst/>
          </a:prstGeom>
        </p:spPr>
      </p:pic>
      <p:pic>
        <p:nvPicPr>
          <p:cNvPr id="5" name="图片 4" descr="222"/>
          <p:cNvPicPr>
            <a:picLocks noChangeAspect="1"/>
          </p:cNvPicPr>
          <p:nvPr/>
        </p:nvPicPr>
        <p:blipFill>
          <a:blip r:embed="rId2"/>
          <a:stretch>
            <a:fillRect/>
          </a:stretch>
        </p:blipFill>
        <p:spPr>
          <a:xfrm>
            <a:off x="477520" y="2677160"/>
            <a:ext cx="8557260" cy="17291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6162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二、主题会议与主题展览</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sym typeface="+mn-ea"/>
              </a:rPr>
              <a:t>(2)</a:t>
            </a:r>
            <a:r>
              <a:rPr lang="zh-CN" altLang="zh-CN" dirty="0">
                <a:latin typeface="微软雅黑 Light" panose="020B0502040204020203" charset="-122"/>
                <a:ea typeface="微软雅黑 Light" panose="020B0502040204020203" charset="-122"/>
                <a:cs typeface="微软雅黑 Light" panose="020B0502040204020203" charset="-122"/>
                <a:sym typeface="+mn-ea"/>
              </a:rPr>
              <a:t>主题展览是指专题形式的展览，其主题单一、宗旨明确。主题展览向公众传达着中心思想的发展历程、取得成就、未来发展及努力方向。</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如“英雄史诗 不朽丰碑”主题展览、庆祝建军90周年主题展览、纪念全民族抗战爆发78周年暨《伟大胜利 历史贡献》主题展览等。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timg (2)"/>
          <p:cNvPicPr>
            <a:picLocks noChangeAspect="1"/>
          </p:cNvPicPr>
          <p:nvPr>
            <p:ph idx="1"/>
          </p:nvPr>
        </p:nvPicPr>
        <p:blipFill>
          <a:blip r:embed="rId1"/>
          <a:stretch>
            <a:fillRect/>
          </a:stretch>
        </p:blipFill>
        <p:spPr>
          <a:xfrm>
            <a:off x="120015" y="20320"/>
            <a:ext cx="5875020" cy="4025900"/>
          </a:xfrm>
          <a:prstGeom prst="rect">
            <a:avLst/>
          </a:prstGeom>
        </p:spPr>
      </p:pic>
      <p:pic>
        <p:nvPicPr>
          <p:cNvPr id="5" name="图片 4" descr="timg"/>
          <p:cNvPicPr>
            <a:picLocks noChangeAspect="1"/>
          </p:cNvPicPr>
          <p:nvPr/>
        </p:nvPicPr>
        <p:blipFill>
          <a:blip r:embed="rId2"/>
          <a:stretch>
            <a:fillRect/>
          </a:stretch>
        </p:blipFill>
        <p:spPr>
          <a:xfrm>
            <a:off x="3964940" y="306705"/>
            <a:ext cx="5024120" cy="3349625"/>
          </a:xfrm>
          <a:prstGeom prst="rect">
            <a:avLst/>
          </a:prstGeom>
        </p:spPr>
      </p:pic>
      <p:pic>
        <p:nvPicPr>
          <p:cNvPr id="6" name="图片 5" descr="timg (1)"/>
          <p:cNvPicPr>
            <a:picLocks noChangeAspect="1"/>
          </p:cNvPicPr>
          <p:nvPr/>
        </p:nvPicPr>
        <p:blipFill>
          <a:blip r:embed="rId3"/>
          <a:stretch>
            <a:fillRect/>
          </a:stretch>
        </p:blipFill>
        <p:spPr>
          <a:xfrm>
            <a:off x="1283335" y="187325"/>
            <a:ext cx="6577330" cy="4933315"/>
          </a:xfrm>
          <a:prstGeom prst="rect">
            <a:avLst/>
          </a:prstGeom>
        </p:spPr>
      </p:pic>
      <p:pic>
        <p:nvPicPr>
          <p:cNvPr id="7" name="图片 6" descr="timg (3)"/>
          <p:cNvPicPr>
            <a:picLocks noChangeAspect="1"/>
          </p:cNvPicPr>
          <p:nvPr/>
        </p:nvPicPr>
        <p:blipFill>
          <a:blip r:embed="rId4"/>
          <a:stretch>
            <a:fillRect/>
          </a:stretch>
        </p:blipFill>
        <p:spPr>
          <a:xfrm>
            <a:off x="462280" y="100965"/>
            <a:ext cx="8218805" cy="4941570"/>
          </a:xfrm>
          <a:prstGeom prst="rect">
            <a:avLst/>
          </a:prstGeom>
        </p:spPr>
      </p:pic>
      <p:pic>
        <p:nvPicPr>
          <p:cNvPr id="8" name="图片 7" descr="timg (5)"/>
          <p:cNvPicPr>
            <a:picLocks noChangeAspect="1"/>
          </p:cNvPicPr>
          <p:nvPr/>
        </p:nvPicPr>
        <p:blipFill>
          <a:blip r:embed="rId5"/>
          <a:stretch>
            <a:fillRect/>
          </a:stretch>
        </p:blipFill>
        <p:spPr>
          <a:xfrm>
            <a:off x="1673860" y="380365"/>
            <a:ext cx="6139180" cy="4563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（一）概念</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会展主题策划是策划的重要组成部分，是策划会展主题并围绕主题策划会展活动的过程，它是会展策划者所要传达的中心信息。</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它贯穿于整个会展策划之中，统率着整个会展策划的创意、构成、方案、形象等各个要素，并把各种因素紧密地结合起来。</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8" name="标题 1"/>
          <p:cNvSpPr>
            <a:spLocks noGrp="1"/>
          </p:cNvSpPr>
          <p:nvPr>
            <p:ph type="title"/>
          </p:nvPr>
        </p:nvSpPr>
        <p:spPr>
          <a:xfrm>
            <a:off x="1485900" y="205979"/>
            <a:ext cx="5600700" cy="597694"/>
          </a:xfrm>
        </p:spPr>
        <p:txBody>
          <a:bodyPr wrap="square" anchor="b"/>
          <a:p>
            <a:r>
              <a:rPr lang="en-US" altLang="zh-CN"/>
              <a:t>3.</a:t>
            </a:r>
            <a:r>
              <a:rPr lang="zh-CN" altLang="en-US"/>
              <a:t>主题节事活动</a:t>
            </a:r>
            <a:endParaRPr lang="zh-CN" altLang="en-US"/>
          </a:p>
        </p:txBody>
      </p:sp>
      <p:sp>
        <p:nvSpPr>
          <p:cNvPr id="2269" name="内容占位符 2"/>
          <p:cNvSpPr/>
          <p:nvPr>
            <p:ph sz="quarter" idx="1"/>
          </p:nvPr>
        </p:nvSpPr>
        <p:spPr>
          <a:xfrm>
            <a:off x="1485900" y="1200150"/>
            <a:ext cx="5600700" cy="3655219"/>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zh-CN" altLang="en-US" sz="2100">
                <a:latin typeface="隶书" charset="-122"/>
                <a:ea typeface="隶书" charset="-122"/>
              </a:rPr>
              <a:t>五种模式</a:t>
            </a:r>
            <a:endParaRPr lang="en-US" altLang="zh-CN" sz="2100">
              <a:latin typeface="隶书" charset="-122"/>
              <a:ea typeface="隶书" charset="-122"/>
            </a:endParaRPr>
          </a:p>
          <a:p>
            <a:pPr marL="273050" lvl="0" indent="-273050">
              <a:buClr>
                <a:schemeClr val="accent1"/>
              </a:buClr>
            </a:pPr>
            <a:r>
              <a:rPr lang="zh-CN" altLang="en-US" sz="2100">
                <a:latin typeface="隶书" charset="-122"/>
                <a:ea typeface="隶书" charset="-122"/>
              </a:rPr>
              <a:t>传统节日：春节、端午、中秋</a:t>
            </a:r>
            <a:endParaRPr lang="en-US" altLang="zh-CN" sz="2100">
              <a:latin typeface="隶书" charset="-122"/>
              <a:ea typeface="隶书" charset="-122"/>
            </a:endParaRPr>
          </a:p>
          <a:p>
            <a:pPr marL="273050" lvl="0" indent="-273050">
              <a:buClr>
                <a:schemeClr val="accent1"/>
              </a:buClr>
            </a:pPr>
            <a:r>
              <a:rPr lang="zh-CN" altLang="en-US" sz="2100">
                <a:latin typeface="隶书" charset="-122"/>
                <a:ea typeface="隶书" charset="-122"/>
              </a:rPr>
              <a:t>国家规定节日：国庆节、教师节</a:t>
            </a:r>
            <a:endParaRPr lang="en-US" altLang="zh-CN" sz="2100">
              <a:latin typeface="隶书" charset="-122"/>
              <a:ea typeface="隶书" charset="-122"/>
            </a:endParaRPr>
          </a:p>
          <a:p>
            <a:pPr marL="273050" lvl="0" indent="-273050">
              <a:buClr>
                <a:schemeClr val="accent1"/>
              </a:buClr>
            </a:pPr>
            <a:r>
              <a:rPr lang="zh-CN" altLang="en-US" sz="2100">
                <a:latin typeface="隶书" charset="-122"/>
                <a:ea typeface="隶书" charset="-122"/>
              </a:rPr>
              <a:t>国际通用节日：妇女节、劳动节</a:t>
            </a:r>
            <a:endParaRPr lang="en-US" altLang="zh-CN" sz="2100">
              <a:latin typeface="隶书" charset="-122"/>
              <a:ea typeface="隶书" charset="-122"/>
            </a:endParaRPr>
          </a:p>
          <a:p>
            <a:pPr marL="273050" lvl="0" indent="-273050">
              <a:buClr>
                <a:schemeClr val="accent1"/>
              </a:buClr>
            </a:pPr>
            <a:r>
              <a:rPr lang="zh-CN" altLang="en-US" sz="2100">
                <a:latin typeface="隶书" charset="-122"/>
                <a:ea typeface="隶书" charset="-122"/>
              </a:rPr>
              <a:t>民族节日：火把节、泼水节</a:t>
            </a:r>
            <a:endParaRPr lang="en-US" altLang="zh-CN" sz="2100">
              <a:latin typeface="隶书" charset="-122"/>
              <a:ea typeface="隶书" charset="-122"/>
            </a:endParaRPr>
          </a:p>
          <a:p>
            <a:pPr marL="273050" lvl="0" indent="-273050">
              <a:buClr>
                <a:schemeClr val="accent1"/>
              </a:buClr>
            </a:pPr>
            <a:r>
              <a:rPr lang="zh-CN" altLang="en-US" sz="2100">
                <a:latin typeface="隶书" charset="-122"/>
                <a:ea typeface="隶书" charset="-122"/>
              </a:rPr>
              <a:t>大会展范畴中的节庆活动：广交会、国际芭蕾舞比赛、国际马拉松等</a:t>
            </a:r>
            <a:endParaRPr lang="zh-CN" altLang="en-US" sz="2100">
              <a:latin typeface="隶书" charset="-122"/>
              <a:ea typeface="隶书"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268"/>
                                        </p:tgtEl>
                                        <p:attrNameLst>
                                          <p:attrName>style.visibility</p:attrName>
                                        </p:attrNameLst>
                                      </p:cBhvr>
                                      <p:to>
                                        <p:strVal val="visible"/>
                                      </p:to>
                                    </p:set>
                                    <p:anim calcmode="lin" valueType="num">
                                      <p:cBhvr additive="base">
                                        <p:cTn id="7" dur="1" fill="hold"/>
                                        <p:tgtEl>
                                          <p:spTgt spid="226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269">
                                            <p:txEl>
                                              <p:charRg st="0" end="5"/>
                                            </p:txEl>
                                          </p:spTgt>
                                        </p:tgtEl>
                                        <p:attrNameLst>
                                          <p:attrName>style.visibility</p:attrName>
                                        </p:attrNameLst>
                                      </p:cBhvr>
                                      <p:to>
                                        <p:strVal val="visible"/>
                                      </p:to>
                                    </p:set>
                                    <p:anim calcmode="lin" valueType="num">
                                      <p:cBhvr additive="base">
                                        <p:cTn id="12" dur="1" fill="hold"/>
                                        <p:tgtEl>
                                          <p:spTgt spid="2269">
                                            <p:txEl>
                                              <p:charRg st="0" end="5"/>
                                            </p:txEl>
                                          </p:spTgt>
                                        </p:tgtEl>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childTnLst>
                                    <p:set>
                                      <p:cBhvr additive="base">
                                        <p:cTn id="16" dur="1" fill="hold">
                                          <p:stCondLst>
                                            <p:cond delay="0"/>
                                          </p:stCondLst>
                                        </p:cTn>
                                        <p:tgtEl>
                                          <p:spTgt spid="2269">
                                            <p:txEl>
                                              <p:charRg st="5" end="19"/>
                                            </p:txEl>
                                          </p:spTgt>
                                        </p:tgtEl>
                                        <p:attrNameLst>
                                          <p:attrName>style.visibility</p:attrName>
                                        </p:attrNameLst>
                                      </p:cBhvr>
                                      <p:to>
                                        <p:strVal val="visible"/>
                                      </p:to>
                                    </p:set>
                                    <p:anim calcmode="discrete" valueType="clr">
                                      <p:cBhvr additive="base">
                                        <p:cTn id="17" dur="80" fill="hold"/>
                                        <p:tgtEl>
                                          <p:spTgt spid="2269">
                                            <p:txEl>
                                              <p:charRg st="5" end="19"/>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8" dur="80" fill="hold"/>
                                        <p:tgtEl>
                                          <p:spTgt spid="2269">
                                            <p:txEl>
                                              <p:charRg st="5" end="19"/>
                                            </p:txEl>
                                          </p:spTgt>
                                        </p:tgtEl>
                                        <p:attrNameLst>
                                          <p:attrName>fillcolor</p:attrName>
                                        </p:attrNameLst>
                                      </p:cBhvr>
                                      <p:tavLst>
                                        <p:tav tm="0">
                                          <p:val>
                                            <p:clrVal>
                                              <a:schemeClr val="accent2"/>
                                            </p:clrVal>
                                          </p:val>
                                        </p:tav>
                                        <p:tav tm="50000">
                                          <p:val>
                                            <p:clrVal>
                                              <a:schemeClr val="hlink"/>
                                            </p:clrVal>
                                          </p:val>
                                        </p:tav>
                                      </p:tavLst>
                                    </p:anim>
                                    <p:set>
                                      <p:cBhvr additive="base">
                                        <p:cTn id="19" dur="80" fill="hold"/>
                                        <p:tgtEl>
                                          <p:spTgt spid="2269">
                                            <p:txEl>
                                              <p:charRg st="5" end="19"/>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childTnLst>
                                    <p:set>
                                      <p:cBhvr additive="base">
                                        <p:cTn id="23" dur="1" fill="hold">
                                          <p:stCondLst>
                                            <p:cond delay="0"/>
                                          </p:stCondLst>
                                        </p:cTn>
                                        <p:tgtEl>
                                          <p:spTgt spid="2269">
                                            <p:txEl>
                                              <p:charRg st="19" end="34"/>
                                            </p:txEl>
                                          </p:spTgt>
                                        </p:tgtEl>
                                        <p:attrNameLst>
                                          <p:attrName>style.visibility</p:attrName>
                                        </p:attrNameLst>
                                      </p:cBhvr>
                                      <p:to>
                                        <p:strVal val="visible"/>
                                      </p:to>
                                    </p:set>
                                    <p:anim calcmode="lin" valueType="num">
                                      <p:cBhvr additive="base">
                                        <p:cTn id="24" dur="1" fill="hold"/>
                                        <p:tgtEl>
                                          <p:spTgt spid="2269">
                                            <p:txEl>
                                              <p:charRg st="19" end="34"/>
                                            </p:txEl>
                                          </p:spTgt>
                                        </p:tgtEl>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childTnLst>
                                    <p:set>
                                      <p:cBhvr additive="base">
                                        <p:cTn id="28" dur="1" fill="hold">
                                          <p:stCondLst>
                                            <p:cond delay="0"/>
                                          </p:stCondLst>
                                        </p:cTn>
                                        <p:tgtEl>
                                          <p:spTgt spid="2269">
                                            <p:txEl>
                                              <p:charRg st="34" end="49"/>
                                            </p:txEl>
                                          </p:spTgt>
                                        </p:tgtEl>
                                        <p:attrNameLst>
                                          <p:attrName>style.visibility</p:attrName>
                                        </p:attrNameLst>
                                      </p:cBhvr>
                                      <p:to>
                                        <p:strVal val="visible"/>
                                      </p:to>
                                    </p:set>
                                    <p:anim calcmode="lin" valueType="num">
                                      <p:cBhvr additive="base">
                                        <p:cTn id="29" dur="1" fill="hold"/>
                                        <p:tgtEl>
                                          <p:spTgt spid="2269">
                                            <p:txEl>
                                              <p:charRg st="34" end="49"/>
                                            </p:txEl>
                                          </p:spTgt>
                                        </p:tgtEl>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childTnLst>
                                    <p:set>
                                      <p:cBhvr additive="base">
                                        <p:cTn id="33" dur="1" fill="hold">
                                          <p:stCondLst>
                                            <p:cond delay="0"/>
                                          </p:stCondLst>
                                        </p:cTn>
                                        <p:tgtEl>
                                          <p:spTgt spid="2269">
                                            <p:txEl>
                                              <p:charRg st="49" end="66"/>
                                            </p:txEl>
                                          </p:spTgt>
                                        </p:tgtEl>
                                        <p:attrNameLst>
                                          <p:attrName>style.visibility</p:attrName>
                                        </p:attrNameLst>
                                      </p:cBhvr>
                                      <p:to>
                                        <p:strVal val="visible"/>
                                      </p:to>
                                    </p:set>
                                    <p:anim calcmode="lin" valueType="num">
                                      <p:cBhvr additive="base">
                                        <p:cTn id="34" dur="1" fill="hold"/>
                                        <p:tgtEl>
                                          <p:spTgt spid="2269">
                                            <p:txEl>
                                              <p:charRg st="49" end="66"/>
                                            </p:txEl>
                                          </p:spTgt>
                                        </p:tgtEl>
                                      </p:cBhvr>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childTnLst>
                                    <p:set>
                                      <p:cBhvr additive="base">
                                        <p:cTn id="38" dur="1" fill="hold">
                                          <p:stCondLst>
                                            <p:cond delay="0"/>
                                          </p:stCondLst>
                                        </p:cTn>
                                        <p:tgtEl>
                                          <p:spTgt spid="2269">
                                            <p:txEl>
                                              <p:charRg st="66" end="97"/>
                                            </p:txEl>
                                          </p:spTgt>
                                        </p:tgtEl>
                                        <p:attrNameLst>
                                          <p:attrName>style.visibility</p:attrName>
                                        </p:attrNameLst>
                                      </p:cBhvr>
                                      <p:to>
                                        <p:strVal val="visible"/>
                                      </p:to>
                                    </p:set>
                                    <p:anim calcmode="discrete" valueType="clr">
                                      <p:cBhvr additive="base">
                                        <p:cTn id="39" dur="80" fill="hold"/>
                                        <p:tgtEl>
                                          <p:spTgt spid="2269">
                                            <p:txEl>
                                              <p:charRg st="66" end="97"/>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40" dur="80" fill="hold"/>
                                        <p:tgtEl>
                                          <p:spTgt spid="2269">
                                            <p:txEl>
                                              <p:charRg st="66" end="97"/>
                                            </p:txEl>
                                          </p:spTgt>
                                        </p:tgtEl>
                                        <p:attrNameLst>
                                          <p:attrName>fillcolor</p:attrName>
                                        </p:attrNameLst>
                                      </p:cBhvr>
                                      <p:tavLst>
                                        <p:tav tm="0">
                                          <p:val>
                                            <p:clrVal>
                                              <a:schemeClr val="accent2"/>
                                            </p:clrVal>
                                          </p:val>
                                        </p:tav>
                                        <p:tav tm="50000">
                                          <p:val>
                                            <p:clrVal>
                                              <a:schemeClr val="hlink"/>
                                            </p:clrVal>
                                          </p:val>
                                        </p:tav>
                                      </p:tavLst>
                                    </p:anim>
                                    <p:set>
                                      <p:cBhvr additive="base">
                                        <p:cTn id="41" dur="80" fill="hold"/>
                                        <p:tgtEl>
                                          <p:spTgt spid="2269">
                                            <p:txEl>
                                              <p:charRg st="66" end="9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4444"/>
          <p:cNvPicPr>
            <a:picLocks noChangeAspect="1"/>
          </p:cNvPicPr>
          <p:nvPr/>
        </p:nvPicPr>
        <p:blipFill>
          <a:blip r:embed="rId1"/>
          <a:stretch>
            <a:fillRect/>
          </a:stretch>
        </p:blipFill>
        <p:spPr>
          <a:xfrm>
            <a:off x="3810" y="156210"/>
            <a:ext cx="9026525" cy="47123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cdf1e7cd713413ebc000c6517a64b18"/>
          <p:cNvPicPr>
            <a:picLocks noChangeAspect="1"/>
          </p:cNvPicPr>
          <p:nvPr/>
        </p:nvPicPr>
        <p:blipFill>
          <a:blip r:embed="rId1"/>
          <a:stretch>
            <a:fillRect/>
          </a:stretch>
        </p:blipFill>
        <p:spPr>
          <a:xfrm>
            <a:off x="3471545" y="1270000"/>
            <a:ext cx="5503545" cy="3673475"/>
          </a:xfrm>
          <a:prstGeom prst="rect">
            <a:avLst/>
          </a:prstGeom>
        </p:spPr>
      </p:pic>
      <p:sp>
        <p:nvSpPr>
          <p:cNvPr id="2268" name="标题 1"/>
          <p:cNvSpPr>
            <a:spLocks noGrp="1"/>
          </p:cNvSpPr>
          <p:nvPr/>
        </p:nvSpPr>
        <p:spPr>
          <a:xfrm>
            <a:off x="1485900" y="205979"/>
            <a:ext cx="5600700" cy="597694"/>
          </a:xfrm>
        </p:spPr>
        <p:txBody>
          <a:bodyPr wrap="square" anchor="b"/>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2019</a:t>
            </a:r>
            <a:r>
              <a:rPr lang="zh-CN" altLang="en-US"/>
              <a:t>年寿光蔬菜博览会</a:t>
            </a:r>
            <a:endParaRPr lang="zh-CN" altLang="en-US"/>
          </a:p>
        </p:txBody>
      </p:sp>
      <p:sp>
        <p:nvSpPr>
          <p:cNvPr id="3" name="标题 1"/>
          <p:cNvSpPr>
            <a:spLocks noGrp="1"/>
          </p:cNvSpPr>
          <p:nvPr/>
        </p:nvSpPr>
        <p:spPr>
          <a:xfrm>
            <a:off x="97790" y="1548765"/>
            <a:ext cx="5139055" cy="767715"/>
          </a:xfrm>
        </p:spPr>
        <p:txBody>
          <a:bodyPr wrap="square" anchor="b"/>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zh-CN"/>
          </a:p>
        </p:txBody>
      </p:sp>
      <p:sp>
        <p:nvSpPr>
          <p:cNvPr id="4" name="文本框 3"/>
          <p:cNvSpPr txBox="1"/>
          <p:nvPr/>
        </p:nvSpPr>
        <p:spPr>
          <a:xfrm>
            <a:off x="340995" y="1471930"/>
            <a:ext cx="2540000" cy="1753235"/>
          </a:xfrm>
          <a:prstGeom prst="rect">
            <a:avLst/>
          </a:prstGeom>
          <a:noFill/>
        </p:spPr>
        <p:txBody>
          <a:bodyPr wrap="square" rtlCol="0" anchor="t">
            <a:spAutoFit/>
          </a:bodyPr>
          <a:p>
            <a:r>
              <a:rPr lang="zh-CN" altLang="en-US" sz="1800"/>
              <a:t>以“绿色、科技、未来”为主题</a:t>
            </a:r>
            <a:endParaRPr lang="zh-CN" altLang="en-US" sz="1800"/>
          </a:p>
          <a:p>
            <a:endParaRPr lang="zh-CN" altLang="en-US" sz="1800"/>
          </a:p>
          <a:p>
            <a:r>
              <a:rPr lang="zh-CN" altLang="en-US" sz="1800"/>
              <a:t>紧紧围绕服务“三农”和实施乡村振兴战略，立足寿光蔬菜产业优势。</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268"/>
                                        </p:tgtEl>
                                        <p:attrNameLst>
                                          <p:attrName>style.visibility</p:attrName>
                                        </p:attrNameLst>
                                      </p:cBhvr>
                                      <p:to>
                                        <p:strVal val="visible"/>
                                      </p:to>
                                    </p:set>
                                    <p:anim calcmode="lin" valueType="num">
                                      <p:cBhvr additive="base">
                                        <p:cTn id="7" dur="1" fill="hold"/>
                                        <p:tgtEl>
                                          <p:spTgt spid="226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childTnLst>
                                    <p:set>
                                      <p:cBhvr additive="base">
                                        <p:cTn id="11" dur="1" fill="hold">
                                          <p:stCondLst>
                                            <p:cond delay="0"/>
                                          </p:stCondLst>
                                        </p:cTn>
                                        <p:tgtEl>
                                          <p:spTgt spid="3"/>
                                        </p:tgtEl>
                                        <p:attrNameLst>
                                          <p:attrName>style.visibility</p:attrName>
                                        </p:attrNameLst>
                                      </p:cBhvr>
                                      <p:to>
                                        <p:strVal val="visible"/>
                                      </p:to>
                                    </p:set>
                                    <p:anim calcmode="lin" valueType="num">
                                      <p:cBhvr additive="base">
                                        <p:cTn id="1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8" name="标题 1"/>
          <p:cNvSpPr>
            <a:spLocks noGrp="1"/>
          </p:cNvSpPr>
          <p:nvPr/>
        </p:nvSpPr>
        <p:spPr>
          <a:xfrm>
            <a:off x="1485900" y="205979"/>
            <a:ext cx="5600700" cy="597694"/>
          </a:xfrm>
        </p:spPr>
        <p:txBody>
          <a:bodyPr wrap="square" anchor="b"/>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t>洛阳牡丹文化节</a:t>
            </a:r>
            <a:endParaRPr lang="zh-CN"/>
          </a:p>
        </p:txBody>
      </p:sp>
      <p:sp>
        <p:nvSpPr>
          <p:cNvPr id="3" name="标题 1"/>
          <p:cNvSpPr>
            <a:spLocks noGrp="1"/>
          </p:cNvSpPr>
          <p:nvPr/>
        </p:nvSpPr>
        <p:spPr>
          <a:xfrm>
            <a:off x="97790" y="1548765"/>
            <a:ext cx="5139055" cy="767715"/>
          </a:xfrm>
        </p:spPr>
        <p:txBody>
          <a:bodyPr wrap="square" anchor="b"/>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zh-CN"/>
          </a:p>
        </p:txBody>
      </p:sp>
      <p:sp>
        <p:nvSpPr>
          <p:cNvPr id="4" name="文本框 3"/>
          <p:cNvSpPr txBox="1"/>
          <p:nvPr/>
        </p:nvSpPr>
        <p:spPr>
          <a:xfrm>
            <a:off x="340995" y="1471930"/>
            <a:ext cx="2540000" cy="2030095"/>
          </a:xfrm>
          <a:prstGeom prst="rect">
            <a:avLst/>
          </a:prstGeom>
          <a:noFill/>
        </p:spPr>
        <p:txBody>
          <a:bodyPr wrap="square" rtlCol="0" anchor="t">
            <a:spAutoFit/>
          </a:bodyPr>
          <a:p>
            <a:r>
              <a:rPr lang="zh-CN" altLang="en-US" sz="1800"/>
              <a:t>“国色天香，献礼华诞”为主题，</a:t>
            </a:r>
            <a:endParaRPr lang="zh-CN" altLang="en-US" sz="1800"/>
          </a:p>
          <a:p>
            <a:endParaRPr lang="zh-CN" altLang="en-US" sz="1800"/>
          </a:p>
          <a:p>
            <a:r>
              <a:rPr lang="zh-CN" altLang="en-US" sz="1800"/>
              <a:t>深入实践“以节促建、以节促管、以节推介、利民惠民、全面提升”的办节宗旨</a:t>
            </a:r>
            <a:endParaRPr lang="zh-CN" altLang="en-US" sz="1800"/>
          </a:p>
        </p:txBody>
      </p:sp>
      <p:pic>
        <p:nvPicPr>
          <p:cNvPr id="5" name="图片 4" descr="6a600c338744ebf818ca39ce9d954a2e6159a77c (1)"/>
          <p:cNvPicPr>
            <a:picLocks noChangeAspect="1"/>
          </p:cNvPicPr>
          <p:nvPr/>
        </p:nvPicPr>
        <p:blipFill>
          <a:blip r:embed="rId1"/>
          <a:stretch>
            <a:fillRect/>
          </a:stretch>
        </p:blipFill>
        <p:spPr>
          <a:xfrm>
            <a:off x="3411855" y="1347470"/>
            <a:ext cx="5276850" cy="351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268"/>
                                        </p:tgtEl>
                                        <p:attrNameLst>
                                          <p:attrName>style.visibility</p:attrName>
                                        </p:attrNameLst>
                                      </p:cBhvr>
                                      <p:to>
                                        <p:strVal val="visible"/>
                                      </p:to>
                                    </p:set>
                                    <p:anim calcmode="lin" valueType="num">
                                      <p:cBhvr additive="base">
                                        <p:cTn id="7" dur="1" fill="hold"/>
                                        <p:tgtEl>
                                          <p:spTgt spid="226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childTnLst>
                                    <p:set>
                                      <p:cBhvr additive="base">
                                        <p:cTn id="11" dur="1" fill="hold">
                                          <p:stCondLst>
                                            <p:cond delay="0"/>
                                          </p:stCondLst>
                                        </p:cTn>
                                        <p:tgtEl>
                                          <p:spTgt spid="3"/>
                                        </p:tgtEl>
                                        <p:attrNameLst>
                                          <p:attrName>style.visibility</p:attrName>
                                        </p:attrNameLst>
                                      </p:cBhvr>
                                      <p:to>
                                        <p:strVal val="visible"/>
                                      </p:to>
                                    </p:set>
                                    <p:anim calcmode="lin" valueType="num">
                                      <p:cBhvr additive="base">
                                        <p:cTn id="1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162560" y="299085"/>
            <a:ext cx="8125322" cy="4025899"/>
          </a:xfrm>
        </p:spPr>
        <p:txBody>
          <a:bodyPr/>
          <a:lstStyle/>
          <a:p>
            <a:r>
              <a:rPr lang="zh-CN" altLang="zh-CN" sz="2400" b="1" dirty="0">
                <a:latin typeface="微软雅黑 Light" panose="020B0502040204020203" charset="-122"/>
                <a:ea typeface="微软雅黑 Light" panose="020B0502040204020203" charset="-122"/>
                <a:cs typeface="微软雅黑 Light" panose="020B0502040204020203" charset="-122"/>
              </a:rPr>
              <a:t>【学习目标】</a:t>
            </a:r>
            <a:endParaRPr lang="zh-CN" altLang="zh-CN" sz="2400" b="1" dirty="0">
              <a:latin typeface="微软雅黑 Light" panose="020B0502040204020203" charset="-122"/>
              <a:ea typeface="微软雅黑 Light" panose="020B0502040204020203" charset="-122"/>
              <a:cs typeface="微软雅黑 Light" panose="020B0502040204020203" charset="-122"/>
            </a:endParaRPr>
          </a:p>
          <a:p>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知识目标：</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en-US" altLang="zh-CN" b="1" dirty="0">
                <a:latin typeface="微软雅黑 Light" panose="020B0502040204020203" charset="-122"/>
                <a:ea typeface="微软雅黑 Light" panose="020B0502040204020203" charset="-122"/>
                <a:cs typeface="微软雅黑 Light" panose="020B0502040204020203" charset="-122"/>
                <a:sym typeface="+mn-ea"/>
              </a:rPr>
              <a:t>1</a:t>
            </a:r>
            <a:r>
              <a:rPr lang="zh-CN" altLang="zh-CN" b="1" dirty="0">
                <a:latin typeface="微软雅黑 Light" panose="020B0502040204020203" charset="-122"/>
                <a:ea typeface="微软雅黑 Light" panose="020B0502040204020203" charset="-122"/>
                <a:cs typeface="微软雅黑 Light" panose="020B0502040204020203" charset="-122"/>
                <a:sym typeface="+mn-ea"/>
              </a:rPr>
              <a:t>．掌握会展主题确定的内容；</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能力目标：</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1．培养学生熟悉掌握与运用会展目标的确立标准与展览题材料的选择方法；</a:t>
            </a:r>
            <a:endParaRPr lang="zh-CN" altLang="zh-CN" b="1" dirty="0">
              <a:latin typeface="微软雅黑 Light" panose="020B0502040204020203" charset="-122"/>
              <a:ea typeface="微软雅黑 Light" panose="020B0502040204020203" charset="-122"/>
              <a:cs typeface="微软雅黑 Light" panose="020B0502040204020203" charset="-122"/>
            </a:endParaRPr>
          </a:p>
          <a:p>
            <a:endParaRPr lang="zh-CN" altLang="zh-CN"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6)"/>
          <p:cNvPicPr>
            <a:picLocks noChangeAspect="1"/>
          </p:cNvPicPr>
          <p:nvPr/>
        </p:nvPicPr>
        <p:blipFill>
          <a:blip r:embed="rId1"/>
          <a:stretch>
            <a:fillRect/>
          </a:stretch>
        </p:blipFill>
        <p:spPr>
          <a:xfrm>
            <a:off x="-591820" y="695325"/>
            <a:ext cx="10058400" cy="3752850"/>
          </a:xfrm>
          <a:prstGeom prst="rect">
            <a:avLst/>
          </a:prstGeom>
        </p:spPr>
      </p:pic>
      <p:pic>
        <p:nvPicPr>
          <p:cNvPr id="3" name="图片 2" descr="timg (7)"/>
          <p:cNvPicPr>
            <a:picLocks noChangeAspect="1"/>
          </p:cNvPicPr>
          <p:nvPr/>
        </p:nvPicPr>
        <p:blipFill>
          <a:blip r:embed="rId2"/>
          <a:stretch>
            <a:fillRect/>
          </a:stretch>
        </p:blipFill>
        <p:spPr>
          <a:xfrm>
            <a:off x="392430" y="221615"/>
            <a:ext cx="8358505" cy="4700270"/>
          </a:xfrm>
          <a:prstGeom prst="rect">
            <a:avLst/>
          </a:prstGeom>
        </p:spPr>
      </p:pic>
      <p:pic>
        <p:nvPicPr>
          <p:cNvPr id="4" name="图片 3" descr="1326252046220_000"/>
          <p:cNvPicPr>
            <a:picLocks noChangeAspect="1"/>
          </p:cNvPicPr>
          <p:nvPr/>
        </p:nvPicPr>
        <p:blipFill>
          <a:blip r:embed="rId3"/>
          <a:stretch>
            <a:fillRect/>
          </a:stretch>
        </p:blipFill>
        <p:spPr>
          <a:xfrm>
            <a:off x="2938780" y="24130"/>
            <a:ext cx="3265170" cy="4897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1．时代性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以博鳌亚洲论坛2018年年会为例，本次论坛的主题为“开放创新的亚洲，繁荣发展的世界”正是围绕当前全球的经济形势而确定的。可以说，无论是此届还是历届年会，其讨论的主题与内容都是媒体和市场关注的时代焦点。</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8620" y="17462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2．独特性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以2022年北京冬奥会为例，其主题口号是“纯洁的冰雪，激情的约会”，将冰雪的明亮纯洁与运动的激情、青春与活力很好地结合，让人联想纯洁的梦想与激情的未来，具有独特的吸引魅力。</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3．刺激性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例如，腾森轮胎2018壁虎系列新品发布会的主题是“颠覆·驾驭”，它极大地冲击公众的好奇心，充分激发了公众内心尝试的欲望，为发布会取得良好效果产生了极大的促进作用。</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9558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4．通俗性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2017中国（江西）红色旅游博览会的主题是“传承红色基因，发展红色旅游”，它通俗易懂，深刻反映“红色资源利用好、红色传统发扬好、红色基因传承好”的重要指示精神，能为广大公众所认可与接受，进而起到“红”动全城的作用。</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3" name="标题 1"/>
          <p:cNvSpPr>
            <a:spLocks noGrp="1"/>
          </p:cNvSpPr>
          <p:nvPr>
            <p:ph type="title"/>
          </p:nvPr>
        </p:nvSpPr>
        <p:spPr>
          <a:xfrm>
            <a:off x="1485900" y="205979"/>
            <a:ext cx="5600700" cy="704850"/>
          </a:xfrm>
        </p:spPr>
        <p:txBody>
          <a:bodyPr wrap="square" anchor="b"/>
          <a:p>
            <a:r>
              <a:rPr lang="zh-CN" altLang="en-US">
                <a:latin typeface="华文楷体" charset="-122"/>
              </a:rPr>
              <a:t>应避免的几种倾向</a:t>
            </a:r>
            <a:endParaRPr lang="zh-CN" altLang="en-US">
              <a:latin typeface="华文楷体" charset="-122"/>
            </a:endParaRPr>
          </a:p>
        </p:txBody>
      </p:sp>
      <p:sp>
        <p:nvSpPr>
          <p:cNvPr id="2164" name="内容占位符 2"/>
          <p:cNvSpPr/>
          <p:nvPr>
            <p:ph sz="quarter" idx="1"/>
          </p:nvPr>
        </p:nvSpPr>
        <p:spPr>
          <a:xfrm>
            <a:off x="1485900" y="1125141"/>
            <a:ext cx="5600700" cy="3730228"/>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endParaRPr lang="en-US" altLang="zh-CN" b="1">
              <a:latin typeface="隶书" charset="-122"/>
              <a:ea typeface="隶书" charset="-122"/>
            </a:endParaRPr>
          </a:p>
          <a:p>
            <a:pPr marL="273050" lvl="0" indent="-273050">
              <a:buClr>
                <a:schemeClr val="accent1"/>
              </a:buClr>
              <a:buNone/>
            </a:pPr>
            <a:r>
              <a:rPr lang="zh-CN" altLang="en-US">
                <a:latin typeface="隶书" charset="-122"/>
                <a:ea typeface="隶书" charset="-122"/>
              </a:rPr>
              <a:t>（</a:t>
            </a:r>
            <a:r>
              <a:rPr lang="en-US" altLang="zh-CN">
                <a:latin typeface="隶书" charset="-122"/>
                <a:ea typeface="隶书" charset="-122"/>
              </a:rPr>
              <a:t>1</a:t>
            </a:r>
            <a:r>
              <a:rPr lang="zh-CN" altLang="en-US">
                <a:latin typeface="隶书" charset="-122"/>
                <a:ea typeface="隶书" charset="-122"/>
              </a:rPr>
              <a:t>）同一化</a:t>
            </a:r>
            <a:endParaRPr lang="en-US" altLang="zh-CN">
              <a:latin typeface="隶书" charset="-122"/>
              <a:ea typeface="隶书" charset="-122"/>
            </a:endParaRPr>
          </a:p>
          <a:p>
            <a:pPr marL="273050" lvl="0" indent="-273050">
              <a:buClr>
                <a:schemeClr val="accent1"/>
              </a:buClr>
              <a:buNone/>
            </a:pP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a:t>
            </a:r>
            <a:r>
              <a:rPr lang="en-US" altLang="zh-CN">
                <a:latin typeface="隶书" charset="-122"/>
                <a:ea typeface="隶书" charset="-122"/>
              </a:rPr>
              <a:t>2</a:t>
            </a:r>
            <a:r>
              <a:rPr lang="zh-CN" altLang="en-US">
                <a:latin typeface="隶书" charset="-122"/>
                <a:ea typeface="隶书" charset="-122"/>
              </a:rPr>
              <a:t>）扩散化</a:t>
            </a:r>
            <a:endParaRPr lang="en-US" altLang="zh-CN">
              <a:latin typeface="隶书" charset="-122"/>
              <a:ea typeface="隶书" charset="-122"/>
            </a:endParaRPr>
          </a:p>
          <a:p>
            <a:pPr marL="273050" lvl="0" indent="-273050">
              <a:buClr>
                <a:schemeClr val="accent1"/>
              </a:buClr>
              <a:buNone/>
            </a:pP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a:t>
            </a:r>
            <a:r>
              <a:rPr lang="en-US" altLang="zh-CN">
                <a:latin typeface="隶书" charset="-122"/>
                <a:ea typeface="隶书" charset="-122"/>
              </a:rPr>
              <a:t>3</a:t>
            </a:r>
            <a:r>
              <a:rPr lang="zh-CN" altLang="en-US">
                <a:latin typeface="隶书" charset="-122"/>
                <a:ea typeface="隶书" charset="-122"/>
              </a:rPr>
              <a:t>）共有化</a:t>
            </a:r>
            <a:endParaRPr lang="zh-CN" altLang="en-US">
              <a:latin typeface="隶书" charset="-122"/>
              <a:ea typeface="隶书"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163"/>
                                        </p:tgtEl>
                                        <p:attrNameLst>
                                          <p:attrName>style.visibility</p:attrName>
                                        </p:attrNameLst>
                                      </p:cBhvr>
                                      <p:to>
                                        <p:strVal val="visible"/>
                                      </p:to>
                                    </p:set>
                                    <p:anim calcmode="lin" valueType="num">
                                      <p:cBhvr additive="base">
                                        <p:cTn id="7" dur="1" fill="hold"/>
                                        <p:tgtEl>
                                          <p:spTgt spid="216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164">
                                            <p:txEl>
                                              <p:charRg st="1" end="8"/>
                                            </p:txEl>
                                          </p:spTgt>
                                        </p:tgtEl>
                                        <p:attrNameLst>
                                          <p:attrName>style.visibility</p:attrName>
                                        </p:attrNameLst>
                                      </p:cBhvr>
                                      <p:to>
                                        <p:strVal val="visible"/>
                                      </p:to>
                                    </p:set>
                                    <p:anim calcmode="lin" valueType="num">
                                      <p:cBhvr additive="base">
                                        <p:cTn id="12" dur="1" fill="hold"/>
                                        <p:tgtEl>
                                          <p:spTgt spid="2164">
                                            <p:txEl>
                                              <p:charRg st="1" end="8"/>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164">
                                            <p:txEl>
                                              <p:charRg st="9" end="16"/>
                                            </p:txEl>
                                          </p:spTgt>
                                        </p:tgtEl>
                                        <p:attrNameLst>
                                          <p:attrName>style.visibility</p:attrName>
                                        </p:attrNameLst>
                                      </p:cBhvr>
                                      <p:to>
                                        <p:strVal val="visible"/>
                                      </p:to>
                                    </p:set>
                                    <p:anim calcmode="lin" valueType="num">
                                      <p:cBhvr additive="base">
                                        <p:cTn id="17" dur="1" fill="hold"/>
                                        <p:tgtEl>
                                          <p:spTgt spid="2164">
                                            <p:txEl>
                                              <p:charRg st="9" end="16"/>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childTnLst>
                                    <p:set>
                                      <p:cBhvr additive="base">
                                        <p:cTn id="21" dur="1" fill="hold">
                                          <p:stCondLst>
                                            <p:cond delay="0"/>
                                          </p:stCondLst>
                                        </p:cTn>
                                        <p:tgtEl>
                                          <p:spTgt spid="2164">
                                            <p:txEl>
                                              <p:charRg st="17" end="24"/>
                                            </p:txEl>
                                          </p:spTgt>
                                        </p:tgtEl>
                                        <p:attrNameLst>
                                          <p:attrName>style.visibility</p:attrName>
                                        </p:attrNameLst>
                                      </p:cBhvr>
                                      <p:to>
                                        <p:strVal val="visible"/>
                                      </p:to>
                                    </p:set>
                                    <p:anim calcmode="lin" valueType="num">
                                      <p:cBhvr additive="base">
                                        <p:cTn id="22" dur="1" fill="hold"/>
                                        <p:tgtEl>
                                          <p:spTgt spid="2164">
                                            <p:txEl>
                                              <p:charRg st="17" end="2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8" name="标题 1"/>
          <p:cNvSpPr>
            <a:spLocks noGrp="1"/>
          </p:cNvSpPr>
          <p:nvPr>
            <p:ph type="title"/>
          </p:nvPr>
        </p:nvSpPr>
        <p:spPr>
          <a:xfrm>
            <a:off x="1485900" y="205979"/>
            <a:ext cx="5600700" cy="597694"/>
          </a:xfrm>
        </p:spPr>
        <p:txBody>
          <a:bodyPr wrap="square" anchor="b"/>
          <a:p>
            <a:r>
              <a:rPr lang="en-US" altLang="zh-CN"/>
              <a:t>3.</a:t>
            </a:r>
            <a:r>
              <a:rPr lang="zh-CN" altLang="en-US"/>
              <a:t>主题节庆活动</a:t>
            </a:r>
            <a:endParaRPr lang="zh-CN" altLang="en-US"/>
          </a:p>
        </p:txBody>
      </p:sp>
      <p:sp>
        <p:nvSpPr>
          <p:cNvPr id="2269" name="内容占位符 2"/>
          <p:cNvSpPr/>
          <p:nvPr>
            <p:ph sz="quarter" idx="1"/>
          </p:nvPr>
        </p:nvSpPr>
        <p:spPr>
          <a:xfrm>
            <a:off x="1485900" y="1200150"/>
            <a:ext cx="5600700" cy="3655219"/>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zh-CN" altLang="en-US" sz="2100" b="1">
                <a:latin typeface="隶书" charset="-122"/>
                <a:ea typeface="隶书" charset="-122"/>
              </a:rPr>
              <a:t>五种模式</a:t>
            </a:r>
            <a:endParaRPr lang="en-US" altLang="zh-CN" sz="2100" b="1">
              <a:latin typeface="隶书" charset="-122"/>
              <a:ea typeface="隶书" charset="-122"/>
            </a:endParaRPr>
          </a:p>
          <a:p>
            <a:pPr marL="273050" lvl="0" indent="-273050">
              <a:buClr>
                <a:schemeClr val="accent1"/>
              </a:buClr>
            </a:pPr>
            <a:r>
              <a:rPr lang="zh-CN" altLang="en-US" sz="2100" b="1">
                <a:latin typeface="隶书" charset="-122"/>
                <a:ea typeface="隶书" charset="-122"/>
              </a:rPr>
              <a:t>传统节日：春节、端午、中秋</a:t>
            </a:r>
            <a:endParaRPr lang="en-US" altLang="zh-CN" sz="2100" b="1">
              <a:latin typeface="隶书" charset="-122"/>
              <a:ea typeface="隶书" charset="-122"/>
            </a:endParaRPr>
          </a:p>
          <a:p>
            <a:pPr marL="273050" lvl="0" indent="-273050">
              <a:buClr>
                <a:schemeClr val="accent1"/>
              </a:buClr>
            </a:pPr>
            <a:r>
              <a:rPr lang="zh-CN" altLang="en-US" sz="2100" b="1">
                <a:latin typeface="隶书" charset="-122"/>
                <a:ea typeface="隶书" charset="-122"/>
              </a:rPr>
              <a:t>国家规定节日：国庆节、教师节</a:t>
            </a:r>
            <a:endParaRPr lang="en-US" altLang="zh-CN" sz="2100" b="1">
              <a:latin typeface="隶书" charset="-122"/>
              <a:ea typeface="隶书" charset="-122"/>
            </a:endParaRPr>
          </a:p>
          <a:p>
            <a:pPr marL="273050" lvl="0" indent="-273050">
              <a:buClr>
                <a:schemeClr val="accent1"/>
              </a:buClr>
            </a:pPr>
            <a:r>
              <a:rPr lang="zh-CN" altLang="en-US" sz="2100" b="1">
                <a:latin typeface="隶书" charset="-122"/>
                <a:ea typeface="隶书" charset="-122"/>
              </a:rPr>
              <a:t>国际通用节日：妇女节、劳动节</a:t>
            </a:r>
            <a:endParaRPr lang="en-US" altLang="zh-CN" sz="2100" b="1">
              <a:latin typeface="隶书" charset="-122"/>
              <a:ea typeface="隶书" charset="-122"/>
            </a:endParaRPr>
          </a:p>
          <a:p>
            <a:pPr marL="273050" lvl="0" indent="-273050">
              <a:buClr>
                <a:schemeClr val="accent1"/>
              </a:buClr>
            </a:pPr>
            <a:r>
              <a:rPr lang="zh-CN" altLang="en-US" sz="2100" b="1">
                <a:latin typeface="隶书" charset="-122"/>
                <a:ea typeface="隶书" charset="-122"/>
              </a:rPr>
              <a:t>民族节日：火把节、泼水节、摔跤节</a:t>
            </a:r>
            <a:endParaRPr lang="en-US" altLang="zh-CN" sz="2100" b="1">
              <a:latin typeface="隶书" charset="-122"/>
              <a:ea typeface="隶书" charset="-122"/>
            </a:endParaRPr>
          </a:p>
          <a:p>
            <a:pPr marL="273050" lvl="0" indent="-273050">
              <a:buClr>
                <a:schemeClr val="accent1"/>
              </a:buClr>
            </a:pPr>
            <a:r>
              <a:rPr lang="zh-CN" altLang="en-US" sz="2100" b="1">
                <a:latin typeface="隶书" charset="-122"/>
                <a:ea typeface="隶书" charset="-122"/>
              </a:rPr>
              <a:t>大会展范畴中的节庆活动：广交会、国际芭蕾舞比赛、国际马拉松等</a:t>
            </a:r>
            <a:endParaRPr lang="zh-CN" altLang="en-US" sz="2100" b="1">
              <a:latin typeface="隶书" charset="-122"/>
              <a:ea typeface="隶书"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268"/>
                                        </p:tgtEl>
                                        <p:attrNameLst>
                                          <p:attrName>style.visibility</p:attrName>
                                        </p:attrNameLst>
                                      </p:cBhvr>
                                      <p:to>
                                        <p:strVal val="visible"/>
                                      </p:to>
                                    </p:set>
                                    <p:anim calcmode="lin" valueType="num">
                                      <p:cBhvr additive="base">
                                        <p:cTn id="7" dur="1" fill="hold"/>
                                        <p:tgtEl>
                                          <p:spTgt spid="226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269">
                                            <p:txEl>
                                              <p:charRg st="0" end="5"/>
                                            </p:txEl>
                                          </p:spTgt>
                                        </p:tgtEl>
                                        <p:attrNameLst>
                                          <p:attrName>style.visibility</p:attrName>
                                        </p:attrNameLst>
                                      </p:cBhvr>
                                      <p:to>
                                        <p:strVal val="visible"/>
                                      </p:to>
                                    </p:set>
                                    <p:anim calcmode="lin" valueType="num">
                                      <p:cBhvr additive="base">
                                        <p:cTn id="12" dur="1" fill="hold"/>
                                        <p:tgtEl>
                                          <p:spTgt spid="2269">
                                            <p:txEl>
                                              <p:charRg st="0" end="5"/>
                                            </p:txEl>
                                          </p:spTgt>
                                        </p:tgtEl>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childTnLst>
                                    <p:set>
                                      <p:cBhvr additive="base">
                                        <p:cTn id="16" dur="1" fill="hold">
                                          <p:stCondLst>
                                            <p:cond delay="0"/>
                                          </p:stCondLst>
                                        </p:cTn>
                                        <p:tgtEl>
                                          <p:spTgt spid="2269">
                                            <p:txEl>
                                              <p:charRg st="5" end="19"/>
                                            </p:txEl>
                                          </p:spTgt>
                                        </p:tgtEl>
                                        <p:attrNameLst>
                                          <p:attrName>style.visibility</p:attrName>
                                        </p:attrNameLst>
                                      </p:cBhvr>
                                      <p:to>
                                        <p:strVal val="visible"/>
                                      </p:to>
                                    </p:set>
                                    <p:anim calcmode="discrete" valueType="clr">
                                      <p:cBhvr additive="base">
                                        <p:cTn id="17" dur="80" fill="hold"/>
                                        <p:tgtEl>
                                          <p:spTgt spid="2269">
                                            <p:txEl>
                                              <p:charRg st="5" end="19"/>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8" dur="80" fill="hold"/>
                                        <p:tgtEl>
                                          <p:spTgt spid="2269">
                                            <p:txEl>
                                              <p:charRg st="5" end="19"/>
                                            </p:txEl>
                                          </p:spTgt>
                                        </p:tgtEl>
                                        <p:attrNameLst>
                                          <p:attrName>fillcolor</p:attrName>
                                        </p:attrNameLst>
                                      </p:cBhvr>
                                      <p:tavLst>
                                        <p:tav tm="0">
                                          <p:val>
                                            <p:clrVal>
                                              <a:schemeClr val="accent2"/>
                                            </p:clrVal>
                                          </p:val>
                                        </p:tav>
                                        <p:tav tm="50000">
                                          <p:val>
                                            <p:clrVal>
                                              <a:schemeClr val="hlink"/>
                                            </p:clrVal>
                                          </p:val>
                                        </p:tav>
                                      </p:tavLst>
                                    </p:anim>
                                    <p:set>
                                      <p:cBhvr additive="base">
                                        <p:cTn id="19" dur="80" fill="hold"/>
                                        <p:tgtEl>
                                          <p:spTgt spid="2269">
                                            <p:txEl>
                                              <p:charRg st="5" end="19"/>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childTnLst>
                                    <p:set>
                                      <p:cBhvr additive="base">
                                        <p:cTn id="23" dur="1" fill="hold">
                                          <p:stCondLst>
                                            <p:cond delay="0"/>
                                          </p:stCondLst>
                                        </p:cTn>
                                        <p:tgtEl>
                                          <p:spTgt spid="2269">
                                            <p:txEl>
                                              <p:charRg st="19" end="34"/>
                                            </p:txEl>
                                          </p:spTgt>
                                        </p:tgtEl>
                                        <p:attrNameLst>
                                          <p:attrName>style.visibility</p:attrName>
                                        </p:attrNameLst>
                                      </p:cBhvr>
                                      <p:to>
                                        <p:strVal val="visible"/>
                                      </p:to>
                                    </p:set>
                                    <p:anim calcmode="lin" valueType="num">
                                      <p:cBhvr additive="base">
                                        <p:cTn id="24" dur="1" fill="hold"/>
                                        <p:tgtEl>
                                          <p:spTgt spid="2269">
                                            <p:txEl>
                                              <p:charRg st="19" end="34"/>
                                            </p:txEl>
                                          </p:spTgt>
                                        </p:tgtEl>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childTnLst>
                                    <p:set>
                                      <p:cBhvr additive="base">
                                        <p:cTn id="28" dur="1" fill="hold">
                                          <p:stCondLst>
                                            <p:cond delay="0"/>
                                          </p:stCondLst>
                                        </p:cTn>
                                        <p:tgtEl>
                                          <p:spTgt spid="2269">
                                            <p:txEl>
                                              <p:charRg st="34" end="49"/>
                                            </p:txEl>
                                          </p:spTgt>
                                        </p:tgtEl>
                                        <p:attrNameLst>
                                          <p:attrName>style.visibility</p:attrName>
                                        </p:attrNameLst>
                                      </p:cBhvr>
                                      <p:to>
                                        <p:strVal val="visible"/>
                                      </p:to>
                                    </p:set>
                                    <p:anim calcmode="lin" valueType="num">
                                      <p:cBhvr additive="base">
                                        <p:cTn id="29" dur="1" fill="hold"/>
                                        <p:tgtEl>
                                          <p:spTgt spid="2269">
                                            <p:txEl>
                                              <p:charRg st="34" end="49"/>
                                            </p:txEl>
                                          </p:spTgt>
                                        </p:tgtEl>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childTnLst>
                                    <p:set>
                                      <p:cBhvr additive="base">
                                        <p:cTn id="33" dur="1" fill="hold">
                                          <p:stCondLst>
                                            <p:cond delay="0"/>
                                          </p:stCondLst>
                                        </p:cTn>
                                        <p:tgtEl>
                                          <p:spTgt spid="2269">
                                            <p:txEl>
                                              <p:charRg st="49" end="66"/>
                                            </p:txEl>
                                          </p:spTgt>
                                        </p:tgtEl>
                                        <p:attrNameLst>
                                          <p:attrName>style.visibility</p:attrName>
                                        </p:attrNameLst>
                                      </p:cBhvr>
                                      <p:to>
                                        <p:strVal val="visible"/>
                                      </p:to>
                                    </p:set>
                                    <p:anim calcmode="lin" valueType="num">
                                      <p:cBhvr additive="base">
                                        <p:cTn id="34" dur="1" fill="hold"/>
                                        <p:tgtEl>
                                          <p:spTgt spid="2269">
                                            <p:txEl>
                                              <p:charRg st="49" end="66"/>
                                            </p:txEl>
                                          </p:spTgt>
                                        </p:tgtEl>
                                      </p:cBhvr>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childTnLst>
                                    <p:set>
                                      <p:cBhvr additive="base">
                                        <p:cTn id="38" dur="1" fill="hold">
                                          <p:stCondLst>
                                            <p:cond delay="0"/>
                                          </p:stCondLst>
                                        </p:cTn>
                                        <p:tgtEl>
                                          <p:spTgt spid="2269">
                                            <p:txEl>
                                              <p:charRg st="66" end="97"/>
                                            </p:txEl>
                                          </p:spTgt>
                                        </p:tgtEl>
                                        <p:attrNameLst>
                                          <p:attrName>style.visibility</p:attrName>
                                        </p:attrNameLst>
                                      </p:cBhvr>
                                      <p:to>
                                        <p:strVal val="visible"/>
                                      </p:to>
                                    </p:set>
                                    <p:anim calcmode="discrete" valueType="clr">
                                      <p:cBhvr additive="base">
                                        <p:cTn id="39" dur="80" fill="hold"/>
                                        <p:tgtEl>
                                          <p:spTgt spid="2269">
                                            <p:txEl>
                                              <p:charRg st="66" end="97"/>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40" dur="80" fill="hold"/>
                                        <p:tgtEl>
                                          <p:spTgt spid="2269">
                                            <p:txEl>
                                              <p:charRg st="66" end="97"/>
                                            </p:txEl>
                                          </p:spTgt>
                                        </p:tgtEl>
                                        <p:attrNameLst>
                                          <p:attrName>fillcolor</p:attrName>
                                        </p:attrNameLst>
                                      </p:cBhvr>
                                      <p:tavLst>
                                        <p:tav tm="0">
                                          <p:val>
                                            <p:clrVal>
                                              <a:schemeClr val="accent2"/>
                                            </p:clrVal>
                                          </p:val>
                                        </p:tav>
                                        <p:tav tm="50000">
                                          <p:val>
                                            <p:clrVal>
                                              <a:schemeClr val="hlink"/>
                                            </p:clrVal>
                                          </p:val>
                                        </p:tav>
                                      </p:tavLst>
                                    </p:anim>
                                    <p:set>
                                      <p:cBhvr additive="base">
                                        <p:cTn id="41" dur="80" fill="hold"/>
                                        <p:tgtEl>
                                          <p:spTgt spid="2269">
                                            <p:txEl>
                                              <p:charRg st="66" end="9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423" y="292145"/>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【课堂讨论】</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3" name="内容占位符 2"/>
          <p:cNvSpPr>
            <a:spLocks noGrp="1"/>
          </p:cNvSpPr>
          <p:nvPr>
            <p:ph idx="1"/>
          </p:nvPr>
        </p:nvSpPr>
        <p:spPr>
          <a:xfrm>
            <a:off x="390525" y="822325"/>
            <a:ext cx="8125460" cy="2160270"/>
          </a:xfrm>
        </p:spPr>
        <p:txBody>
          <a:bodyPr/>
          <a:lstStyle/>
          <a:p>
            <a:pPr algn="just"/>
            <a:r>
              <a:rPr lang="en-US" altLang="zh-CN" sz="1800" dirty="0">
                <a:latin typeface="微软雅黑 Light" panose="020B0502040204020203" charset="-122"/>
                <a:ea typeface="微软雅黑 Light" panose="020B0502040204020203" charset="-122"/>
                <a:cs typeface="微软雅黑 Light" panose="020B0502040204020203" charset="-122"/>
              </a:rPr>
              <a:t>1</a:t>
            </a:r>
            <a:r>
              <a:rPr lang="zh-CN" altLang="en-US" sz="1800" dirty="0">
                <a:latin typeface="微软雅黑 Light" panose="020B0502040204020203" charset="-122"/>
                <a:ea typeface="微软雅黑 Light" panose="020B0502040204020203" charset="-122"/>
                <a:cs typeface="微软雅黑 Light" panose="020B0502040204020203" charset="-122"/>
              </a:rPr>
              <a:t>、上海世博会主题体现了会展主题的哪些特性？</a:t>
            </a:r>
            <a:endParaRPr lang="en-US" altLang="zh-CN" sz="1800" dirty="0">
              <a:latin typeface="微软雅黑 Light" panose="020B0502040204020203" charset="-122"/>
              <a:ea typeface="微软雅黑 Light" panose="020B0502040204020203" charset="-122"/>
              <a:cs typeface="微软雅黑 Light" panose="020B0502040204020203" charset="-122"/>
            </a:endParaRPr>
          </a:p>
          <a:p>
            <a:pPr algn="just"/>
            <a:endParaRPr lang="en-US" altLang="zh-CN" sz="1800" dirty="0">
              <a:latin typeface="微软雅黑 Light" panose="020B0502040204020203" charset="-122"/>
              <a:ea typeface="微软雅黑 Light" panose="020B0502040204020203" charset="-122"/>
              <a:cs typeface="微软雅黑 Light" panose="020B0502040204020203" charset="-122"/>
            </a:endParaRPr>
          </a:p>
          <a:p>
            <a:pPr algn="just"/>
            <a:r>
              <a:rPr lang="en-US" altLang="zh-CN" sz="1800" dirty="0">
                <a:latin typeface="微软雅黑 Light" panose="020B0502040204020203" charset="-122"/>
                <a:ea typeface="微软雅黑 Light" panose="020B0502040204020203" charset="-122"/>
                <a:cs typeface="微软雅黑 Light" panose="020B0502040204020203" charset="-122"/>
              </a:rPr>
              <a:t>2</a:t>
            </a:r>
            <a:r>
              <a:rPr lang="zh-CN" altLang="en-US" sz="1800" dirty="0">
                <a:latin typeface="微软雅黑 Light" panose="020B0502040204020203" charset="-122"/>
                <a:ea typeface="微软雅黑 Light" panose="020B0502040204020203" charset="-122"/>
                <a:cs typeface="微软雅黑 Light" panose="020B0502040204020203" charset="-122"/>
              </a:rPr>
              <a:t>、</a:t>
            </a:r>
            <a:r>
              <a:rPr lang="zh-CN" altLang="zh-CN" sz="1800" dirty="0">
                <a:latin typeface="微软雅黑 Light" panose="020B0502040204020203" charset="-122"/>
                <a:ea typeface="微软雅黑 Light" panose="020B0502040204020203" charset="-122"/>
                <a:cs typeface="微软雅黑 Light" panose="020B0502040204020203" charset="-122"/>
              </a:rPr>
              <a:t>请同学们举一个实例，讨论其会展主题是如何体现时代性、独特性、刺激性、通俗性等原则的。</a:t>
            </a:r>
            <a:endParaRPr lang="zh-CN" altLang="zh-CN" sz="1800"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选择与确定会展主题，应在充分掌握与整合资源的基础上，发挥本地或区域内优势资源，以提升自身会展竞争力；应在强化突出自身具有的个性特点的关键点上，形成鲜明的主题，以确立会展的受众目标——参展商和观众；应在深入挖掘与关注社会热点问题的着力点上，突显专业性能，以促进会展的成功。为此，确定成功的会展主题，应遵循一定的思路，可从以下几方面入手：</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1．选择优势领域</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会展的主题定位于在国内或区域内较为发达或颇具发展前景的领域或行业的优势领域，才能充分显示会展对于相关行业发展的带动作用及产生的效应。</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要根据会展举办地的经济结构、产业结构、地理位置、交通物流、信息化发展和会展设施等产业优势条件来确定。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298" y="187370"/>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【思维导读】</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pic>
        <p:nvPicPr>
          <p:cNvPr id="164" name="图片 2"/>
          <p:cNvPicPr>
            <a:picLocks noChangeAspect="1"/>
          </p:cNvPicPr>
          <p:nvPr/>
        </p:nvPicPr>
        <p:blipFill>
          <a:blip r:embed="rId1"/>
          <a:stretch>
            <a:fillRect/>
          </a:stretch>
        </p:blipFill>
        <p:spPr>
          <a:xfrm>
            <a:off x="1289050" y="873760"/>
            <a:ext cx="6437630" cy="342773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1．选择优势领域</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会展策划要依托会展举办地的产业优势</a:t>
            </a:r>
            <a:r>
              <a:rPr lang="en-US" altLang="zh-CN" dirty="0">
                <a:latin typeface="微软雅黑 Light" panose="020B0502040204020203" charset="-122"/>
                <a:ea typeface="微软雅黑 Light" panose="020B0502040204020203" charset="-122"/>
                <a:cs typeface="微软雅黑 Light" panose="020B0502040204020203" charset="-122"/>
              </a:rPr>
              <a:t>:</a:t>
            </a:r>
            <a:endParaRPr lang="en-US"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一要考虑本区域的优势产业和主导产业，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二要考虑国家或本地区重点发展的产业与新兴产业，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三要考虑政府扶持的产业。</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2．突出区域特色</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会展策划者要竭力突出会展举办地（城市）的特色，努力挖掘当地文化底蕴，策划能突显当地民族特色、反映当地风土人情的会展，并从中提炼展示区域或城市名片的主题。</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例如，以时装、化妆品等时尚产品著称的法国巴黎享有“会展之都的美称”；而以珠宝、皮草、 玩具等会展著称的香港则被誉为“购物天堂”。</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3．彰显专业性能</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会展策划者基于优势领域，结合区域特色，选择专业性的会展主题，更利于充分体现会展专业合作与交流的作用，提升会展竞争力与影响力。</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4．持续关注热点</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新时代下，持续追踪关注行业发展动态、社会热点问题，紧抓公众关注的环境保护、绿色低碳、生态文明、社会民生、经济条件等热点而确定的会展主题，更具吸引力，更能给人留下深刻印象，更易聚焦公众眼球。</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6" name="标题 1"/>
          <p:cNvSpPr>
            <a:spLocks noGrp="1"/>
          </p:cNvSpPr>
          <p:nvPr>
            <p:ph type="title"/>
          </p:nvPr>
        </p:nvSpPr>
        <p:spPr>
          <a:xfrm>
            <a:off x="1485900" y="267891"/>
            <a:ext cx="5600700" cy="589359"/>
          </a:xfrm>
        </p:spPr>
        <p:txBody>
          <a:bodyPr wrap="square" anchor="b"/>
          <a:p>
            <a:r>
              <a:rPr lang="zh-CN" altLang="en-US"/>
              <a:t>二、会展选择与确定的原则</a:t>
            </a:r>
            <a:endParaRPr lang="zh-CN" altLang="en-US"/>
          </a:p>
        </p:txBody>
      </p:sp>
      <p:sp>
        <p:nvSpPr>
          <p:cNvPr id="2297" name="内容占位符 2"/>
          <p:cNvSpPr>
            <a:spLocks noGrp="1"/>
          </p:cNvSpPr>
          <p:nvPr>
            <p:ph sz="quarter" idx="1"/>
          </p:nvPr>
        </p:nvSpPr>
        <p:spPr>
          <a:xfrm>
            <a:off x="1485900" y="1017985"/>
            <a:ext cx="5600700" cy="3643313"/>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lnSpc>
                <a:spcPct val="90000"/>
              </a:lnSpc>
              <a:buClr>
                <a:schemeClr val="accent1"/>
              </a:buClr>
              <a:buNone/>
            </a:pPr>
            <a:r>
              <a:rPr lang="zh-CN" altLang="en-US">
                <a:latin typeface="隶书" charset="-122"/>
                <a:ea typeface="隶书" charset="-122"/>
              </a:rPr>
              <a:t>（一）时效性原则</a:t>
            </a:r>
            <a:endParaRPr lang="en-US" altLang="zh-CN" b="1">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时效性即“抢眼”，会展的主题思想应当紧跟世界宏观形势的变化，并反映出人们思想观念的转变。</a:t>
            </a:r>
            <a:endParaRPr lang="en-US" altLang="zh-CN">
              <a:latin typeface="隶书" charset="-122"/>
              <a:ea typeface="隶书" charset="-122"/>
            </a:endParaRPr>
          </a:p>
          <a:p>
            <a:pPr marL="273050" lvl="0" indent="-273050">
              <a:lnSpc>
                <a:spcPct val="90000"/>
              </a:lnSpc>
              <a:buClr>
                <a:schemeClr val="accent1"/>
              </a:buClr>
              <a:buNone/>
            </a:pPr>
            <a:endParaRPr lang="zh-CN" altLang="en-US">
              <a:latin typeface="隶书" charset="-122"/>
              <a:ea typeface="隶书"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296"/>
                                        </p:tgtEl>
                                        <p:attrNameLst>
                                          <p:attrName>style.visibility</p:attrName>
                                        </p:attrNameLst>
                                      </p:cBhvr>
                                      <p:to>
                                        <p:strVal val="visible"/>
                                      </p:to>
                                    </p:set>
                                    <p:anim calcmode="lin" valueType="num">
                                      <p:cBhvr additive="base">
                                        <p:cTn id="7" dur="1" fill="hold"/>
                                        <p:tgtEl>
                                          <p:spTgt spid="229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297">
                                            <p:txEl>
                                              <p:charRg st="0" end="9"/>
                                            </p:txEl>
                                          </p:spTgt>
                                        </p:tgtEl>
                                        <p:attrNameLst>
                                          <p:attrName>style.visibility</p:attrName>
                                        </p:attrNameLst>
                                      </p:cBhvr>
                                      <p:to>
                                        <p:strVal val="visible"/>
                                      </p:to>
                                    </p:set>
                                    <p:anim calcmode="lin" valueType="num">
                                      <p:cBhvr additive="base">
                                        <p:cTn id="12" dur="1" fill="hold"/>
                                        <p:tgtEl>
                                          <p:spTgt spid="2297">
                                            <p:txEl>
                                              <p:charRg st="0" end="9"/>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297">
                                            <p:txEl>
                                              <p:charRg st="9" end="60"/>
                                            </p:txEl>
                                          </p:spTgt>
                                        </p:tgtEl>
                                        <p:attrNameLst>
                                          <p:attrName>style.visibility</p:attrName>
                                        </p:attrNameLst>
                                      </p:cBhvr>
                                      <p:to>
                                        <p:strVal val="visible"/>
                                      </p:to>
                                    </p:set>
                                    <p:anim calcmode="lin" valueType="num">
                                      <p:cBhvr additive="base">
                                        <p:cTn id="17" dur="1" fill="hold"/>
                                        <p:tgtEl>
                                          <p:spTgt spid="2297">
                                            <p:txEl>
                                              <p:charRg st="9" end="6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2" name="标题 1"/>
          <p:cNvSpPr>
            <a:spLocks noGrp="1"/>
          </p:cNvSpPr>
          <p:nvPr>
            <p:ph type="title"/>
          </p:nvPr>
        </p:nvSpPr>
        <p:spPr>
          <a:xfrm>
            <a:off x="1485900" y="205979"/>
            <a:ext cx="5600700" cy="597694"/>
          </a:xfrm>
        </p:spPr>
        <p:txBody>
          <a:bodyPr wrap="square" anchor="b"/>
          <a:p>
            <a:r>
              <a:rPr lang="zh-CN" altLang="en-US"/>
              <a:t>二、会展选择与确定的原则</a:t>
            </a:r>
            <a:endParaRPr lang="zh-CN" altLang="en-US"/>
          </a:p>
        </p:txBody>
      </p:sp>
      <p:sp>
        <p:nvSpPr>
          <p:cNvPr id="2303" name="内容占位符 2"/>
          <p:cNvSpPr/>
          <p:nvPr>
            <p:ph sz="quarter" idx="1"/>
          </p:nvPr>
        </p:nvSpPr>
        <p:spPr>
          <a:xfrm>
            <a:off x="1485900" y="1017985"/>
            <a:ext cx="5600700" cy="3911203"/>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zh-CN" altLang="en-US">
                <a:latin typeface="隶书" charset="-122"/>
                <a:ea typeface="隶书" charset="-122"/>
              </a:rPr>
              <a:t>（二）一致性原则</a:t>
            </a:r>
            <a:endParaRPr lang="en-US" altLang="zh-CN" b="1">
              <a:latin typeface="隶书" charset="-122"/>
              <a:ea typeface="隶书" charset="-122"/>
            </a:endParaRPr>
          </a:p>
          <a:p>
            <a:pPr marL="273050" lvl="0" indent="-273050">
              <a:buClr>
                <a:schemeClr val="accent1"/>
              </a:buClr>
              <a:buNone/>
            </a:pPr>
            <a:r>
              <a:rPr lang="en-US" altLang="zh-CN">
                <a:latin typeface="隶书" charset="-122"/>
                <a:ea typeface="隶书" charset="-122"/>
              </a:rPr>
              <a:t>1.</a:t>
            </a:r>
            <a:r>
              <a:rPr lang="zh-CN" altLang="en-US">
                <a:latin typeface="隶书" charset="-122"/>
                <a:ea typeface="隶书" charset="-122"/>
              </a:rPr>
              <a:t>与实际一致</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     根据城市的地域特点、产业结构、经济文化特色、品牌塑造等要素确定会展主题。</a:t>
            </a:r>
            <a:endParaRPr lang="en-US" altLang="zh-CN">
              <a:latin typeface="隶书" charset="-122"/>
              <a:ea typeface="隶书" charset="-122"/>
            </a:endParaRPr>
          </a:p>
          <a:p>
            <a:pPr marL="273050" lvl="0" indent="-273050">
              <a:buClr>
                <a:schemeClr val="accent1"/>
              </a:buClr>
              <a:buNone/>
            </a:pPr>
            <a:r>
              <a:rPr lang="en-US" altLang="zh-CN">
                <a:latin typeface="隶书" charset="-122"/>
                <a:ea typeface="隶书" charset="-122"/>
              </a:rPr>
              <a:t>    2019</a:t>
            </a:r>
            <a:r>
              <a:rPr lang="zh-CN" altLang="en-US">
                <a:latin typeface="隶书" charset="-122"/>
                <a:ea typeface="隶书" charset="-122"/>
              </a:rPr>
              <a:t>年葡萄牙里斯本举办世博会的主题是“海洋</a:t>
            </a:r>
            <a:r>
              <a:rPr lang="en-US" altLang="zh-CN">
                <a:latin typeface="隶书" charset="-122"/>
                <a:ea typeface="隶书" charset="-122"/>
              </a:rPr>
              <a:t>-</a:t>
            </a:r>
            <a:r>
              <a:rPr lang="zh-CN" altLang="en-US">
                <a:latin typeface="隶书" charset="-122"/>
                <a:ea typeface="隶书" charset="-122"/>
              </a:rPr>
              <a:t>未来的财富”</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葡萄牙首都，全国最大的海港城市，位于欧洲大陆的最西端，伊比利半岛的特茹河河口。</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为了纪念航海家达</a:t>
            </a:r>
            <a:r>
              <a:rPr lang="en-US" altLang="zh-CN">
                <a:latin typeface="隶书" charset="-122"/>
                <a:ea typeface="隶书" charset="-122"/>
              </a:rPr>
              <a:t>·</a:t>
            </a:r>
            <a:r>
              <a:rPr lang="zh-CN" altLang="en-US">
                <a:latin typeface="隶书" charset="-122"/>
                <a:ea typeface="隶书" charset="-122"/>
              </a:rPr>
              <a:t>伽马开辟新的通往印度的贸易航海路线</a:t>
            </a:r>
            <a:r>
              <a:rPr lang="en-US" altLang="zh-CN">
                <a:latin typeface="隶书" charset="-122"/>
                <a:ea typeface="隶书" charset="-122"/>
              </a:rPr>
              <a:t>500</a:t>
            </a:r>
            <a:r>
              <a:rPr lang="zh-CN" altLang="en-US">
                <a:latin typeface="隶书" charset="-122"/>
                <a:ea typeface="隶书" charset="-122"/>
              </a:rPr>
              <a:t>周年，</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为了告诫海洋不仅是人类过去与现在的财富，更是人来未来的财富。</a:t>
            </a:r>
            <a:endParaRPr lang="en-US" altLang="zh-CN">
              <a:latin typeface="隶书" charset="-122"/>
              <a:ea typeface="隶书" charset="-122"/>
            </a:endParaRPr>
          </a:p>
          <a:p>
            <a:pPr marL="273050" lvl="0" indent="-273050">
              <a:buClr>
                <a:schemeClr val="accent1"/>
              </a:buClr>
              <a:buNone/>
            </a:pPr>
            <a:endParaRPr lang="en-US" altLang="zh-CN"/>
          </a:p>
          <a:p>
            <a:pPr marL="273050" lvl="0" indent="-273050">
              <a:buClr>
                <a:schemeClr val="accent1"/>
              </a:buClr>
              <a:buNone/>
            </a:pPr>
            <a:endParaRPr lang="en-US" altLang="zh-CN"/>
          </a:p>
          <a:p>
            <a:pPr marL="273050" lvl="0" indent="-273050">
              <a:buClr>
                <a:schemeClr val="accent1"/>
              </a:buClr>
              <a:buNone/>
            </a:pPr>
            <a:endParaRPr lang="en-US" altLang="zh-CN"/>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childTnLst>
                                    <p:set>
                                      <p:cBhvr additive="base">
                                        <p:cTn id="6" dur="1" fill="hold">
                                          <p:stCondLst>
                                            <p:cond delay="0"/>
                                          </p:stCondLst>
                                        </p:cTn>
                                        <p:tgtEl>
                                          <p:spTgt spid="2303">
                                            <p:txEl>
                                              <p:charRg st="0" end="9"/>
                                            </p:txEl>
                                          </p:spTgt>
                                        </p:tgtEl>
                                        <p:attrNameLst>
                                          <p:attrName>style.visibility</p:attrName>
                                        </p:attrNameLst>
                                      </p:cBhvr>
                                      <p:to>
                                        <p:strVal val="visible"/>
                                      </p:to>
                                    </p:set>
                                    <p:anim calcmode="lin" valueType="num">
                                      <p:cBhvr additive="base">
                                        <p:cTn id="7" dur="1000" fill="hold"/>
                                        <p:tgtEl>
                                          <p:spTgt spid="2303">
                                            <p:txEl>
                                              <p:charRg st="0" end="9"/>
                                            </p:txEl>
                                          </p:spTgt>
                                        </p:tgtEl>
                                        <p:attrNameLst>
                                          <p:attrName>ppt_w</p:attrName>
                                        </p:attrNameLst>
                                      </p:cBhvr>
                                      <p:tavLst>
                                        <p:tav tm="0">
                                          <p:val>
                                            <p:fltVal val="0.000000"/>
                                          </p:val>
                                        </p:tav>
                                        <p:tav tm="100000">
                                          <p:val>
                                            <p:strVal val="#ppt_w"/>
                                          </p:val>
                                        </p:tav>
                                      </p:tavLst>
                                    </p:anim>
                                    <p:anim calcmode="lin" valueType="num">
                                      <p:cBhvr additive="base">
                                        <p:cTn id="8" dur="1000" fill="hold"/>
                                        <p:tgtEl>
                                          <p:spTgt spid="2303">
                                            <p:txEl>
                                              <p:charRg st="0" end="9"/>
                                            </p:txEl>
                                          </p:spTgt>
                                        </p:tgtEl>
                                        <p:attrNameLst>
                                          <p:attrName>ppt_h</p:attrName>
                                        </p:attrNameLst>
                                      </p:cBhvr>
                                      <p:tavLst>
                                        <p:tav tm="0">
                                          <p:val>
                                            <p:fltVal val="0.000000"/>
                                          </p:val>
                                        </p:tav>
                                        <p:tav tm="100000">
                                          <p:val>
                                            <p:strVal val="#ppt_h"/>
                                          </p:val>
                                        </p:tav>
                                      </p:tavLst>
                                    </p:anim>
                                    <p:anim calcmode="lin" valueType="num">
                                      <p:cBhvr additive="base">
                                        <p:cTn id="9" dur="1000" fill="hold"/>
                                        <p:tgtEl>
                                          <p:spTgt spid="2303">
                                            <p:txEl>
                                              <p:charRg st="0" end="9"/>
                                            </p:txEl>
                                          </p:spTgt>
                                        </p:tgtEl>
                                        <p:attrNameLst>
                                          <p:attrName>ppt_x</p:attrName>
                                        </p:attrNameLst>
                                      </p:cBhvr>
                                      <p:tavLst>
                                        <p:tav tm="0" fmla="#ppt_x+(cos(-2*pi*(1-$))*-#ppt_x-sin(-2*pi*(1-$))*(1-#ppt_y))*(1-$)">
                                          <p:val>
                                            <p:fltVal val="0.000000"/>
                                          </p:val>
                                        </p:tav>
                                        <p:tav tm="100000">
                                          <p:val>
                                            <p:fltVal val="1.000000"/>
                                          </p:val>
                                        </p:tav>
                                      </p:tavLst>
                                    </p:anim>
                                    <p:anim calcmode="lin" valueType="num">
                                      <p:cBhvr additive="base">
                                        <p:cTn id="10" dur="1000" fill="hold"/>
                                        <p:tgtEl>
                                          <p:spTgt spid="2303">
                                            <p:txEl>
                                              <p:charRg st="0" end="9"/>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childTnLst>
                                    <p:set>
                                      <p:cBhvr additive="base">
                                        <p:cTn id="14" dur="1" fill="hold">
                                          <p:stCondLst>
                                            <p:cond delay="0"/>
                                          </p:stCondLst>
                                        </p:cTn>
                                        <p:tgtEl>
                                          <p:spTgt spid="2303">
                                            <p:txEl>
                                              <p:charRg st="9" end="17"/>
                                            </p:txEl>
                                          </p:spTgt>
                                        </p:tgtEl>
                                        <p:attrNameLst>
                                          <p:attrName>style.visibility</p:attrName>
                                        </p:attrNameLst>
                                      </p:cBhvr>
                                      <p:to>
                                        <p:strVal val="visible"/>
                                      </p:to>
                                    </p:set>
                                    <p:anim calcmode="lin" valueType="num">
                                      <p:cBhvr additive="base">
                                        <p:cTn id="15" dur="1" fill="hold"/>
                                        <p:tgtEl>
                                          <p:spTgt spid="2303">
                                            <p:txEl>
                                              <p:charRg st="9" end="17"/>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childTnLst>
                                    <p:set>
                                      <p:cBhvr additive="base">
                                        <p:cTn id="19" dur="1" fill="hold">
                                          <p:stCondLst>
                                            <p:cond delay="0"/>
                                          </p:stCondLst>
                                        </p:cTn>
                                        <p:tgtEl>
                                          <p:spTgt spid="2303">
                                            <p:txEl>
                                              <p:charRg st="17" end="59"/>
                                            </p:txEl>
                                          </p:spTgt>
                                        </p:tgtEl>
                                        <p:attrNameLst>
                                          <p:attrName>style.visibility</p:attrName>
                                        </p:attrNameLst>
                                      </p:cBhvr>
                                      <p:to>
                                        <p:strVal val="visible"/>
                                      </p:to>
                                    </p:set>
                                    <p:anim calcmode="lin" valueType="num">
                                      <p:cBhvr additive="base">
                                        <p:cTn id="20" dur="1" fill="hold"/>
                                        <p:tgtEl>
                                          <p:spTgt spid="2303">
                                            <p:txEl>
                                              <p:charRg st="17" end="59"/>
                                            </p:txEl>
                                          </p:spTgt>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childTnLst>
                                    <p:set>
                                      <p:cBhvr additive="base">
                                        <p:cTn id="24" dur="1" fill="hold">
                                          <p:stCondLst>
                                            <p:cond delay="0"/>
                                          </p:stCondLst>
                                        </p:cTn>
                                        <p:tgtEl>
                                          <p:spTgt spid="2303">
                                            <p:txEl>
                                              <p:charRg st="59" end="94"/>
                                            </p:txEl>
                                          </p:spTgt>
                                        </p:tgtEl>
                                        <p:attrNameLst>
                                          <p:attrName>style.visibility</p:attrName>
                                        </p:attrNameLst>
                                      </p:cBhvr>
                                      <p:to>
                                        <p:strVal val="visible"/>
                                      </p:to>
                                    </p:set>
                                    <p:anim calcmode="lin" valueType="num">
                                      <p:cBhvr additive="base">
                                        <p:cTn id="25" dur="1" fill="hold"/>
                                        <p:tgtEl>
                                          <p:spTgt spid="2303">
                                            <p:txEl>
                                              <p:charRg st="59" end="94"/>
                                            </p:txEl>
                                          </p:spTgt>
                                        </p:tgtEl>
                                      </p:cBhvr>
                                    </p:anim>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childTnLst>
                                    <p:set>
                                      <p:cBhvr additive="base">
                                        <p:cTn id="29" dur="1" fill="hold">
                                          <p:stCondLst>
                                            <p:cond delay="0"/>
                                          </p:stCondLst>
                                        </p:cTn>
                                        <p:tgtEl>
                                          <p:spTgt spid="2303">
                                            <p:txEl>
                                              <p:charRg st="94" end="134"/>
                                            </p:txEl>
                                          </p:spTgt>
                                        </p:tgtEl>
                                        <p:attrNameLst>
                                          <p:attrName>style.visibility</p:attrName>
                                        </p:attrNameLst>
                                      </p:cBhvr>
                                      <p:to>
                                        <p:strVal val="visible"/>
                                      </p:to>
                                    </p:set>
                                    <p:anim calcmode="discrete" valueType="clr">
                                      <p:cBhvr additive="base">
                                        <p:cTn id="30" dur="80" fill="hold"/>
                                        <p:tgtEl>
                                          <p:spTgt spid="2303">
                                            <p:txEl>
                                              <p:charRg st="94" end="134"/>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31" dur="80" fill="hold"/>
                                        <p:tgtEl>
                                          <p:spTgt spid="2303">
                                            <p:txEl>
                                              <p:charRg st="94" end="134"/>
                                            </p:txEl>
                                          </p:spTgt>
                                        </p:tgtEl>
                                        <p:attrNameLst>
                                          <p:attrName>fillcolor</p:attrName>
                                        </p:attrNameLst>
                                      </p:cBhvr>
                                      <p:tavLst>
                                        <p:tav tm="0">
                                          <p:val>
                                            <p:clrVal>
                                              <a:schemeClr val="accent2"/>
                                            </p:clrVal>
                                          </p:val>
                                        </p:tav>
                                        <p:tav tm="50000">
                                          <p:val>
                                            <p:clrVal>
                                              <a:schemeClr val="hlink"/>
                                            </p:clrVal>
                                          </p:val>
                                        </p:tav>
                                      </p:tavLst>
                                    </p:anim>
                                    <p:set>
                                      <p:cBhvr additive="base">
                                        <p:cTn id="32" dur="80" fill="hold"/>
                                        <p:tgtEl>
                                          <p:spTgt spid="2303">
                                            <p:txEl>
                                              <p:charRg st="94" end="13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childTnLst>
                                    <p:set>
                                      <p:cBhvr additive="base">
                                        <p:cTn id="36" dur="1" fill="hold">
                                          <p:stCondLst>
                                            <p:cond delay="0"/>
                                          </p:stCondLst>
                                        </p:cTn>
                                        <p:tgtEl>
                                          <p:spTgt spid="2303">
                                            <p:txEl>
                                              <p:charRg st="134" end="167"/>
                                            </p:txEl>
                                          </p:spTgt>
                                        </p:tgtEl>
                                        <p:attrNameLst>
                                          <p:attrName>style.visibility</p:attrName>
                                        </p:attrNameLst>
                                      </p:cBhvr>
                                      <p:to>
                                        <p:strVal val="visible"/>
                                      </p:to>
                                    </p:set>
                                    <p:anim calcmode="lin" valueType="num">
                                      <p:cBhvr additive="base">
                                        <p:cTn id="37" dur="1" fill="hold"/>
                                        <p:tgtEl>
                                          <p:spTgt spid="2303">
                                            <p:txEl>
                                              <p:charRg st="134" end="167"/>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childTnLst>
                                    <p:set>
                                      <p:cBhvr additive="base">
                                        <p:cTn id="41" dur="1" fill="hold">
                                          <p:stCondLst>
                                            <p:cond delay="0"/>
                                          </p:stCondLst>
                                        </p:cTn>
                                        <p:tgtEl>
                                          <p:spTgt spid="2303">
                                            <p:txEl>
                                              <p:charRg st="167" end="198"/>
                                            </p:txEl>
                                          </p:spTgt>
                                        </p:tgtEl>
                                        <p:attrNameLst>
                                          <p:attrName>style.visibility</p:attrName>
                                        </p:attrNameLst>
                                      </p:cBhvr>
                                      <p:to>
                                        <p:strVal val="visible"/>
                                      </p:to>
                                    </p:set>
                                    <p:anim calcmode="lin" valueType="num">
                                      <p:cBhvr additive="base">
                                        <p:cTn id="42" dur="1" fill="hold"/>
                                        <p:tgtEl>
                                          <p:spTgt spid="2303">
                                            <p:txEl>
                                              <p:charRg st="167" end="19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8" name="标题 1"/>
          <p:cNvSpPr>
            <a:spLocks noGrp="1"/>
          </p:cNvSpPr>
          <p:nvPr>
            <p:ph type="title"/>
          </p:nvPr>
        </p:nvSpPr>
        <p:spPr>
          <a:xfrm>
            <a:off x="1485900" y="205979"/>
            <a:ext cx="5600700" cy="436959"/>
          </a:xfrm>
        </p:spPr>
        <p:txBody>
          <a:bodyPr wrap="square" anchor="b"/>
          <a:p>
            <a:r>
              <a:rPr lang="zh-CN" altLang="en-US"/>
              <a:t>二、会展选择与确定的原则</a:t>
            </a:r>
            <a:endParaRPr lang="zh-CN" altLang="en-US"/>
          </a:p>
        </p:txBody>
      </p:sp>
      <p:sp>
        <p:nvSpPr>
          <p:cNvPr id="2309" name="内容占位符 2"/>
          <p:cNvSpPr/>
          <p:nvPr>
            <p:ph sz="quarter" idx="1"/>
          </p:nvPr>
        </p:nvSpPr>
        <p:spPr>
          <a:xfrm>
            <a:off x="1464469" y="857250"/>
            <a:ext cx="6215063" cy="3998119"/>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en-US" altLang="zh-CN">
                <a:latin typeface="隶书" charset="-122"/>
                <a:ea typeface="隶书" charset="-122"/>
              </a:rPr>
              <a:t>2.</a:t>
            </a:r>
            <a:r>
              <a:rPr lang="zh-CN" altLang="en-US">
                <a:latin typeface="隶书" charset="-122"/>
                <a:ea typeface="隶书" charset="-122"/>
              </a:rPr>
              <a:t>与会展机构自身一致</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     农业部门举办农产品展，卫生部门举办医疗器械展，家具协会举办家具展</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（三）创新性原则</a:t>
            </a:r>
            <a:endParaRPr lang="en-US" altLang="zh-CN" b="1">
              <a:latin typeface="隶书" charset="-122"/>
              <a:ea typeface="隶书" charset="-122"/>
            </a:endParaRPr>
          </a:p>
          <a:p>
            <a:pPr marL="273050" lvl="0" indent="-273050">
              <a:buClr>
                <a:schemeClr val="accent1"/>
              </a:buClr>
              <a:buNone/>
            </a:pPr>
            <a:r>
              <a:rPr lang="zh-CN" altLang="en-US">
                <a:latin typeface="隶书" charset="-122"/>
                <a:ea typeface="隶书" charset="-122"/>
              </a:rPr>
              <a:t>江西景德镇国际陶瓷节的英语主题是</a:t>
            </a:r>
            <a:endParaRPr lang="en-US" altLang="zh-CN">
              <a:latin typeface="隶书" charset="-122"/>
              <a:ea typeface="隶书" charset="-122"/>
            </a:endParaRPr>
          </a:p>
          <a:p>
            <a:pPr marL="273050" lvl="0" indent="-273050">
              <a:buClr>
                <a:schemeClr val="accent1"/>
              </a:buClr>
              <a:buNone/>
            </a:pPr>
            <a:endParaRPr lang="en-US" altLang="zh-CN"/>
          </a:p>
          <a:p>
            <a:pPr marL="273050" lvl="0" indent="-273050">
              <a:buClr>
                <a:schemeClr val="accent1"/>
              </a:buClr>
              <a:buNone/>
            </a:pPr>
            <a:endParaRPr lang="zh-CN" altLang="en-US"/>
          </a:p>
        </p:txBody>
      </p:sp>
      <p:sp>
        <p:nvSpPr>
          <p:cNvPr id="2310" name="矩形 3"/>
          <p:cNvSpPr/>
          <p:nvPr/>
        </p:nvSpPr>
        <p:spPr>
          <a:xfrm rot="720000">
            <a:off x="1059656" y="3163491"/>
            <a:ext cx="7159229" cy="692944"/>
          </a:xfrm>
          <a:prstGeom prst="rect">
            <a:avLst/>
          </a:prstGeom>
          <a:noFill/>
          <a:ln w="9525">
            <a:noFill/>
          </a:ln>
        </p:spPr>
        <p:txBody>
          <a:bodyPr wrap="none" lIns="68580" tIns="34290" rIns="68580" bIns="34290"/>
          <a:p>
            <a:pPr algn="ctr" defTabSz="914400">
              <a:buClrTx/>
              <a:buSzPct val="100000"/>
              <a:buNone/>
            </a:pPr>
            <a:r>
              <a:rPr lang="en-US" altLang="zh-CN" sz="4050" b="1" baseline="0">
                <a:latin typeface="Century Schoolbook"/>
                <a:ea typeface="Arial" panose="020B0604020202020204"/>
              </a:rPr>
              <a:t>To know China to china.</a:t>
            </a:r>
            <a:endParaRPr lang="zh-CN" altLang="en-US" sz="4050" b="1" baseline="0">
              <a:latin typeface="Century Schoolbook"/>
              <a:ea typeface="Arial"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childTnLst>
                                    <p:set>
                                      <p:cBhvr additive="base">
                                        <p:cTn id="6" dur="1" fill="hold">
                                          <p:stCondLst>
                                            <p:cond delay="0"/>
                                          </p:stCondLst>
                                        </p:cTn>
                                        <p:tgtEl>
                                          <p:spTgt spid="2309">
                                            <p:txEl>
                                              <p:charRg st="0" end="12"/>
                                            </p:txEl>
                                          </p:spTgt>
                                        </p:tgtEl>
                                        <p:attrNameLst>
                                          <p:attrName>style.visibility</p:attrName>
                                        </p:attrNameLst>
                                      </p:cBhvr>
                                      <p:to>
                                        <p:strVal val="visible"/>
                                      </p:to>
                                    </p:set>
                                    <p:anim calcmode="lin" valueType="num">
                                      <p:cBhvr additive="base">
                                        <p:cTn id="7" dur="1" fill="hold"/>
                                        <p:tgtEl>
                                          <p:spTgt spid="2309">
                                            <p:txEl>
                                              <p:charRg st="0" end="12"/>
                                            </p:txEl>
                                          </p:spTgt>
                                        </p:tgtEl>
                                      </p:cBhvr>
                                    </p:anim>
                                  </p:childTnLst>
                                </p:cTn>
                              </p:par>
                              <p:par>
                                <p:cTn id="8" presetID="24" presetClass="entr" presetSubtype="0" fill="hold" nodeType="withEffect">
                                  <p:childTnLst>
                                    <p:set>
                                      <p:cBhvr additive="base">
                                        <p:cTn id="9" dur="1" fill="hold">
                                          <p:stCondLst>
                                            <p:cond delay="0"/>
                                          </p:stCondLst>
                                        </p:cTn>
                                        <p:tgtEl>
                                          <p:spTgt spid="2309">
                                            <p:txEl>
                                              <p:charRg st="12" end="50"/>
                                            </p:txEl>
                                          </p:spTgt>
                                        </p:tgtEl>
                                        <p:attrNameLst>
                                          <p:attrName>style.visibility</p:attrName>
                                        </p:attrNameLst>
                                      </p:cBhvr>
                                      <p:to>
                                        <p:strVal val="visible"/>
                                      </p:to>
                                    </p:set>
                                    <p:anim calcmode="lin" valueType="num">
                                      <p:cBhvr additive="base">
                                        <p:cTn id="10" dur="1" fill="hold"/>
                                        <p:tgtEl>
                                          <p:spTgt spid="2309">
                                            <p:txEl>
                                              <p:charRg st="12" end="50"/>
                                            </p:txEl>
                                          </p:spTgt>
                                        </p:tgtEl>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childTnLst>
                                    <p:set>
                                      <p:cBhvr additive="base">
                                        <p:cTn id="14" dur="1" fill="hold">
                                          <p:stCondLst>
                                            <p:cond delay="0"/>
                                          </p:stCondLst>
                                        </p:cTn>
                                        <p:tgtEl>
                                          <p:spTgt spid="2309">
                                            <p:txEl>
                                              <p:charRg st="50" end="59"/>
                                            </p:txEl>
                                          </p:spTgt>
                                        </p:tgtEl>
                                        <p:attrNameLst>
                                          <p:attrName>style.visibility</p:attrName>
                                        </p:attrNameLst>
                                      </p:cBhvr>
                                      <p:to>
                                        <p:strVal val="visible"/>
                                      </p:to>
                                    </p:set>
                                    <p:anim calcmode="lin" valueType="num">
                                      <p:cBhvr additive="base">
                                        <p:cTn id="15" dur="1" fill="hold"/>
                                        <p:tgtEl>
                                          <p:spTgt spid="2309">
                                            <p:txEl>
                                              <p:charRg st="50" end="59"/>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childTnLst>
                                    <p:set>
                                      <p:cBhvr additive="base">
                                        <p:cTn id="19" dur="1" fill="hold">
                                          <p:stCondLst>
                                            <p:cond delay="0"/>
                                          </p:stCondLst>
                                        </p:cTn>
                                        <p:tgtEl>
                                          <p:spTgt spid="2309">
                                            <p:txEl>
                                              <p:charRg st="59" end="76"/>
                                            </p:txEl>
                                          </p:spTgt>
                                        </p:tgtEl>
                                        <p:attrNameLst>
                                          <p:attrName>style.visibility</p:attrName>
                                        </p:attrNameLst>
                                      </p:cBhvr>
                                      <p:to>
                                        <p:strVal val="visible"/>
                                      </p:to>
                                    </p:set>
                                    <p:anim calcmode="lin" valueType="num">
                                      <p:cBhvr additive="base">
                                        <p:cTn id="20" dur="1" fill="hold"/>
                                        <p:tgtEl>
                                          <p:spTgt spid="2309">
                                            <p:txEl>
                                              <p:charRg st="59" end="76"/>
                                            </p:txEl>
                                          </p:spTgt>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childTnLst>
                                    <p:set>
                                      <p:cBhvr additive="base">
                                        <p:cTn id="24" dur="1" fill="hold">
                                          <p:stCondLst>
                                            <p:cond delay="0"/>
                                          </p:stCondLst>
                                        </p:cTn>
                                        <p:tgtEl>
                                          <p:spTgt spid="2310"/>
                                        </p:tgtEl>
                                        <p:attrNameLst>
                                          <p:attrName>style.visibility</p:attrName>
                                        </p:attrNameLst>
                                      </p:cBhvr>
                                      <p:to>
                                        <p:strVal val="visible"/>
                                      </p:to>
                                    </p:set>
                                    <p:anim calcmode="lin" valueType="num">
                                      <p:cBhvr additive="base">
                                        <p:cTn id="25" dur="1" fill="hold"/>
                                        <p:tgtEl>
                                          <p:spTgt spid="23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3" name="标题 1"/>
          <p:cNvSpPr>
            <a:spLocks noGrp="1"/>
          </p:cNvSpPr>
          <p:nvPr>
            <p:ph type="title"/>
          </p:nvPr>
        </p:nvSpPr>
        <p:spPr>
          <a:xfrm>
            <a:off x="1485900" y="205979"/>
            <a:ext cx="5600700" cy="490538"/>
          </a:xfrm>
        </p:spPr>
        <p:txBody>
          <a:bodyPr wrap="square" anchor="b"/>
          <a:p>
            <a:r>
              <a:rPr lang="zh-CN" altLang="en-US"/>
              <a:t>二、会展选择与确定的原则</a:t>
            </a:r>
            <a:endParaRPr lang="zh-CN" altLang="en-US"/>
          </a:p>
        </p:txBody>
      </p:sp>
      <p:sp>
        <p:nvSpPr>
          <p:cNvPr id="2314" name="内容占位符 2"/>
          <p:cNvSpPr/>
          <p:nvPr>
            <p:ph sz="quarter" idx="1"/>
          </p:nvPr>
        </p:nvSpPr>
        <p:spPr>
          <a:xfrm>
            <a:off x="1485900" y="1200150"/>
            <a:ext cx="5600700" cy="3655219"/>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zh-CN" altLang="en-US">
                <a:latin typeface="隶书" charset="-122"/>
                <a:ea typeface="隶书" charset="-122"/>
              </a:rPr>
              <a:t>（四）通俗性原则</a:t>
            </a:r>
            <a:endParaRPr lang="en-US" altLang="zh-CN" b="1">
              <a:latin typeface="隶书" charset="-122"/>
              <a:ea typeface="隶书" charset="-122"/>
            </a:endParaRPr>
          </a:p>
          <a:p>
            <a:pPr marL="273050" lvl="0" indent="-273050">
              <a:buClr>
                <a:schemeClr val="accent1"/>
              </a:buClr>
              <a:buNone/>
            </a:pPr>
            <a:r>
              <a:rPr lang="zh-CN" altLang="en-US">
                <a:latin typeface="隶书" charset="-122"/>
                <a:ea typeface="隶书" charset="-122"/>
              </a:rPr>
              <a:t>      “大道至简至易”，最简单的东西最能深刻反映事物的本质。</a:t>
            </a:r>
            <a:endParaRPr lang="en-US" altLang="zh-CN">
              <a:latin typeface="隶书" charset="-122"/>
              <a:ea typeface="隶书" charset="-122"/>
            </a:endParaRPr>
          </a:p>
          <a:p>
            <a:pPr marL="273050" lvl="0" indent="-273050">
              <a:buClr>
                <a:schemeClr val="accent1"/>
              </a:buClr>
              <a:buNone/>
            </a:pPr>
            <a:r>
              <a:rPr lang="zh-CN" altLang="en-US">
                <a:latin typeface="隶书" charset="-122"/>
                <a:ea typeface="隶书" charset="-122"/>
              </a:rPr>
              <a:t>      通俗易懂、简单明快、朗朗上口、易于观众接受与理解。</a:t>
            </a:r>
            <a:endParaRPr lang="zh-CN" altLang="en-US">
              <a:latin typeface="隶书" charset="-122"/>
              <a:ea typeface="隶书"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childTnLst>
                                    <p:set>
                                      <p:cBhvr additive="base">
                                        <p:cTn id="6" dur="1" fill="hold">
                                          <p:stCondLst>
                                            <p:cond delay="0"/>
                                          </p:stCondLst>
                                        </p:cTn>
                                        <p:tgtEl>
                                          <p:spTgt spid="2314">
                                            <p:txEl>
                                              <p:charRg st="0" end="9"/>
                                            </p:txEl>
                                          </p:spTgt>
                                        </p:tgtEl>
                                        <p:attrNameLst>
                                          <p:attrName>style.visibility</p:attrName>
                                        </p:attrNameLst>
                                      </p:cBhvr>
                                      <p:to>
                                        <p:strVal val="visible"/>
                                      </p:to>
                                    </p:set>
                                    <p:anim calcmode="lin" valueType="num">
                                      <p:cBhvr additive="base">
                                        <p:cTn id="7" dur="1" fill="hold"/>
                                        <p:tgtEl>
                                          <p:spTgt spid="2314">
                                            <p:txEl>
                                              <p:charRg st="0" end="9"/>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314">
                                            <p:txEl>
                                              <p:charRg st="9" end="43"/>
                                            </p:txEl>
                                          </p:spTgt>
                                        </p:tgtEl>
                                        <p:attrNameLst>
                                          <p:attrName>style.visibility</p:attrName>
                                        </p:attrNameLst>
                                      </p:cBhvr>
                                      <p:to>
                                        <p:strVal val="visible"/>
                                      </p:to>
                                    </p:set>
                                    <p:anim calcmode="lin" valueType="num">
                                      <p:cBhvr additive="base">
                                        <p:cTn id="12" dur="1" fill="hold"/>
                                        <p:tgtEl>
                                          <p:spTgt spid="2314">
                                            <p:txEl>
                                              <p:charRg st="9" end="43"/>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314">
                                            <p:txEl>
                                              <p:charRg st="43" end="75"/>
                                            </p:txEl>
                                          </p:spTgt>
                                        </p:tgtEl>
                                        <p:attrNameLst>
                                          <p:attrName>style.visibility</p:attrName>
                                        </p:attrNameLst>
                                      </p:cBhvr>
                                      <p:to>
                                        <p:strVal val="visible"/>
                                      </p:to>
                                    </p:set>
                                    <p:anim calcmode="lin" valueType="num">
                                      <p:cBhvr additive="base">
                                        <p:cTn id="17" dur="1" fill="hold"/>
                                        <p:tgtEl>
                                          <p:spTgt spid="2314">
                                            <p:txEl>
                                              <p:charRg st="43" end="7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7" name="标题 1"/>
          <p:cNvSpPr>
            <a:spLocks noGrp="1"/>
          </p:cNvSpPr>
          <p:nvPr>
            <p:ph type="title"/>
          </p:nvPr>
        </p:nvSpPr>
        <p:spPr>
          <a:xfrm>
            <a:off x="1485900" y="205979"/>
            <a:ext cx="5600700" cy="544115"/>
          </a:xfrm>
        </p:spPr>
        <p:txBody>
          <a:bodyPr wrap="square" anchor="b"/>
          <a:p>
            <a:r>
              <a:rPr lang="zh-CN" altLang="en-US" sz="2800"/>
              <a:t>三、会展主题选择与确定的要点</a:t>
            </a:r>
            <a:endParaRPr lang="zh-CN" altLang="en-US" sz="2800"/>
          </a:p>
        </p:txBody>
      </p:sp>
      <p:sp>
        <p:nvSpPr>
          <p:cNvPr id="2318" name="内容占位符 2"/>
          <p:cNvSpPr>
            <a:spLocks noGrp="1"/>
          </p:cNvSpPr>
          <p:nvPr>
            <p:ph sz="quarter" idx="1"/>
          </p:nvPr>
        </p:nvSpPr>
        <p:spPr>
          <a:xfrm>
            <a:off x="1678781" y="910829"/>
            <a:ext cx="5868591" cy="3944540"/>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lnSpc>
                <a:spcPct val="90000"/>
              </a:lnSpc>
              <a:buClr>
                <a:schemeClr val="accent1"/>
              </a:buClr>
              <a:buNone/>
            </a:pPr>
            <a:r>
              <a:rPr lang="zh-CN" altLang="en-US">
                <a:latin typeface="隶书" charset="-122"/>
                <a:ea typeface="隶书" charset="-122"/>
              </a:rPr>
              <a:t>（一）时势的变化</a:t>
            </a:r>
            <a:endParaRPr lang="en-US" altLang="zh-CN">
              <a:latin typeface="隶书" charset="-122"/>
              <a:ea typeface="隶书" charset="-122"/>
            </a:endParaRPr>
          </a:p>
          <a:p>
            <a:pPr marL="273050" lvl="0" indent="-273050">
              <a:lnSpc>
                <a:spcPct val="90000"/>
              </a:lnSpc>
              <a:buClr>
                <a:schemeClr val="accent1"/>
              </a:buClr>
            </a:pPr>
            <a:r>
              <a:rPr lang="en-US" altLang="zh-CN" b="1">
                <a:latin typeface="隶书" charset="-122"/>
                <a:ea typeface="隶书" charset="-122"/>
              </a:rPr>
              <a:t>1.</a:t>
            </a:r>
            <a:r>
              <a:rPr lang="zh-CN" altLang="en-US" b="1">
                <a:latin typeface="隶书" charset="-122"/>
                <a:ea typeface="隶书" charset="-122"/>
              </a:rPr>
              <a:t>时间的变化</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两种截然相反的时间运筹：</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错开</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扎堆效应</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注：避免在同一时间、同一城市举办相同主题会展的恶劣情况</a:t>
            </a:r>
            <a:endParaRPr lang="en-US" altLang="zh-CN">
              <a:latin typeface="隶书" charset="-122"/>
              <a:ea typeface="隶书" charset="-122"/>
            </a:endParaRPr>
          </a:p>
          <a:p>
            <a:pPr marL="273050" lvl="0" indent="-273050">
              <a:lnSpc>
                <a:spcPct val="90000"/>
              </a:lnSpc>
              <a:buClr>
                <a:schemeClr val="accent1"/>
              </a:buClr>
            </a:pPr>
            <a:r>
              <a:rPr lang="en-US" altLang="zh-CN" b="1">
                <a:latin typeface="隶书" charset="-122"/>
                <a:ea typeface="隶书" charset="-122"/>
              </a:rPr>
              <a:t>2.</a:t>
            </a:r>
            <a:r>
              <a:rPr lang="zh-CN" altLang="en-US" b="1">
                <a:latin typeface="隶书" charset="-122"/>
                <a:ea typeface="隶书" charset="-122"/>
              </a:rPr>
              <a:t>形势的变化</a:t>
            </a:r>
            <a:endParaRPr lang="en-US" altLang="zh-CN" b="1">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宏观环境形势的发展变化</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如在国家吹响西部大开发的号角之后，西部城市举办西部经济发展论坛；</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中央提出振兴东北老工业基地后，举办“东北工业振兴研讨会”，“东北会展城市发展战略研讨会”。</a:t>
            </a:r>
            <a:endParaRPr lang="zh-CN" altLang="en-US">
              <a:latin typeface="隶书" charset="-122"/>
              <a:ea typeface="隶书" charset="-122"/>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317"/>
                                        </p:tgtEl>
                                        <p:attrNameLst>
                                          <p:attrName>style.visibility</p:attrName>
                                        </p:attrNameLst>
                                      </p:cBhvr>
                                      <p:to>
                                        <p:strVal val="visible"/>
                                      </p:to>
                                    </p:set>
                                    <p:anim calcmode="lin" valueType="num">
                                      <p:cBhvr additive="base">
                                        <p:cTn id="7" dur="1" fill="hold"/>
                                        <p:tgtEl>
                                          <p:spTgt spid="231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318">
                                            <p:txEl>
                                              <p:charRg st="0" end="9"/>
                                            </p:txEl>
                                          </p:spTgt>
                                        </p:tgtEl>
                                        <p:attrNameLst>
                                          <p:attrName>style.visibility</p:attrName>
                                        </p:attrNameLst>
                                      </p:cBhvr>
                                      <p:to>
                                        <p:strVal val="visible"/>
                                      </p:to>
                                    </p:set>
                                    <p:anim calcmode="lin" valueType="num">
                                      <p:cBhvr additive="base">
                                        <p:cTn id="12" dur="1" fill="hold"/>
                                        <p:tgtEl>
                                          <p:spTgt spid="2318">
                                            <p:txEl>
                                              <p:charRg st="0" end="9"/>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318">
                                            <p:txEl>
                                              <p:charRg st="9" end="17"/>
                                            </p:txEl>
                                          </p:spTgt>
                                        </p:tgtEl>
                                        <p:attrNameLst>
                                          <p:attrName>style.visibility</p:attrName>
                                        </p:attrNameLst>
                                      </p:cBhvr>
                                      <p:to>
                                        <p:strVal val="visible"/>
                                      </p:to>
                                    </p:set>
                                    <p:anim calcmode="lin" valueType="num">
                                      <p:cBhvr additive="base">
                                        <p:cTn id="17" dur="1" fill="hold"/>
                                        <p:tgtEl>
                                          <p:spTgt spid="2318">
                                            <p:txEl>
                                              <p:charRg st="9" end="17"/>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childTnLst>
                                    <p:set>
                                      <p:cBhvr additive="base">
                                        <p:cTn id="21" dur="1" fill="hold">
                                          <p:stCondLst>
                                            <p:cond delay="0"/>
                                          </p:stCondLst>
                                        </p:cTn>
                                        <p:tgtEl>
                                          <p:spTgt spid="2318">
                                            <p:txEl>
                                              <p:charRg st="17" end="30"/>
                                            </p:txEl>
                                          </p:spTgt>
                                        </p:tgtEl>
                                        <p:attrNameLst>
                                          <p:attrName>style.visibility</p:attrName>
                                        </p:attrNameLst>
                                      </p:cBhvr>
                                      <p:to>
                                        <p:strVal val="visible"/>
                                      </p:to>
                                    </p:set>
                                    <p:anim calcmode="lin" valueType="num">
                                      <p:cBhvr additive="base">
                                        <p:cTn id="22" dur="1" fill="hold"/>
                                        <p:tgtEl>
                                          <p:spTgt spid="2318">
                                            <p:txEl>
                                              <p:charRg st="17" end="30"/>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childTnLst>
                                    <p:set>
                                      <p:cBhvr additive="base">
                                        <p:cTn id="26" dur="1" fill="hold">
                                          <p:stCondLst>
                                            <p:cond delay="0"/>
                                          </p:stCondLst>
                                        </p:cTn>
                                        <p:tgtEl>
                                          <p:spTgt spid="2318">
                                            <p:txEl>
                                              <p:charRg st="30" end="35"/>
                                            </p:txEl>
                                          </p:spTgt>
                                        </p:tgtEl>
                                        <p:attrNameLst>
                                          <p:attrName>style.visibility</p:attrName>
                                        </p:attrNameLst>
                                      </p:cBhvr>
                                      <p:to>
                                        <p:strVal val="visible"/>
                                      </p:to>
                                    </p:set>
                                    <p:anim calcmode="lin" valueType="num">
                                      <p:cBhvr additive="base">
                                        <p:cTn id="27" dur="1" fill="hold"/>
                                        <p:tgtEl>
                                          <p:spTgt spid="2318">
                                            <p:txEl>
                                              <p:charRg st="30" end="35"/>
                                            </p:txEl>
                                          </p:spTgt>
                                        </p:tgtEl>
                                      </p:cBhvr>
                                    </p:anim>
                                  </p:childTnLst>
                                </p:cTn>
                              </p:par>
                              <p:par>
                                <p:cTn id="28" presetID="24" presetClass="entr" presetSubtype="0" fill="hold" nodeType="withEffect">
                                  <p:childTnLst>
                                    <p:set>
                                      <p:cBhvr additive="base">
                                        <p:cTn id="29" dur="1" fill="hold">
                                          <p:stCondLst>
                                            <p:cond delay="0"/>
                                          </p:stCondLst>
                                        </p:cTn>
                                        <p:tgtEl>
                                          <p:spTgt spid="2318">
                                            <p:txEl>
                                              <p:charRg st="35" end="42"/>
                                            </p:txEl>
                                          </p:spTgt>
                                        </p:tgtEl>
                                        <p:attrNameLst>
                                          <p:attrName>style.visibility</p:attrName>
                                        </p:attrNameLst>
                                      </p:cBhvr>
                                      <p:to>
                                        <p:strVal val="visible"/>
                                      </p:to>
                                    </p:set>
                                    <p:anim calcmode="lin" valueType="num">
                                      <p:cBhvr additive="base">
                                        <p:cTn id="30" dur="1" fill="hold"/>
                                        <p:tgtEl>
                                          <p:spTgt spid="2318">
                                            <p:txEl>
                                              <p:charRg st="35" end="42"/>
                                            </p:txEl>
                                          </p:spTgt>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childTnLst>
                                    <p:set>
                                      <p:cBhvr additive="base">
                                        <p:cTn id="34" dur="1" fill="hold">
                                          <p:stCondLst>
                                            <p:cond delay="0"/>
                                          </p:stCondLst>
                                        </p:cTn>
                                        <p:tgtEl>
                                          <p:spTgt spid="2318">
                                            <p:txEl>
                                              <p:charRg st="42" end="70"/>
                                            </p:txEl>
                                          </p:spTgt>
                                        </p:tgtEl>
                                        <p:attrNameLst>
                                          <p:attrName>style.visibility</p:attrName>
                                        </p:attrNameLst>
                                      </p:cBhvr>
                                      <p:to>
                                        <p:strVal val="visible"/>
                                      </p:to>
                                    </p:set>
                                    <p:anim calcmode="lin" valueType="num">
                                      <p:cBhvr additive="base">
                                        <p:cTn id="35" dur="1" fill="hold"/>
                                        <p:tgtEl>
                                          <p:spTgt spid="2318">
                                            <p:txEl>
                                              <p:charRg st="42" end="70"/>
                                            </p:txEl>
                                          </p:spTgt>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childTnLst>
                                    <p:set>
                                      <p:cBhvr additive="base">
                                        <p:cTn id="39" dur="1" fill="hold">
                                          <p:stCondLst>
                                            <p:cond delay="0"/>
                                          </p:stCondLst>
                                        </p:cTn>
                                        <p:tgtEl>
                                          <p:spTgt spid="2318">
                                            <p:txEl>
                                              <p:charRg st="70" end="78"/>
                                            </p:txEl>
                                          </p:spTgt>
                                        </p:tgtEl>
                                        <p:attrNameLst>
                                          <p:attrName>style.visibility</p:attrName>
                                        </p:attrNameLst>
                                      </p:cBhvr>
                                      <p:to>
                                        <p:strVal val="visible"/>
                                      </p:to>
                                    </p:set>
                                    <p:anim calcmode="lin" valueType="num">
                                      <p:cBhvr additive="base">
                                        <p:cTn id="40" dur="1" fill="hold"/>
                                        <p:tgtEl>
                                          <p:spTgt spid="2318">
                                            <p:txEl>
                                              <p:charRg st="70" end="78"/>
                                            </p:txEl>
                                          </p:spTgt>
                                        </p:tgtEl>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childTnLst>
                                    <p:set>
                                      <p:cBhvr additive="base">
                                        <p:cTn id="44" dur="1" fill="hold">
                                          <p:stCondLst>
                                            <p:cond delay="0"/>
                                          </p:stCondLst>
                                        </p:cTn>
                                        <p:tgtEl>
                                          <p:spTgt spid="2318">
                                            <p:txEl>
                                              <p:charRg st="78" end="92"/>
                                            </p:txEl>
                                          </p:spTgt>
                                        </p:tgtEl>
                                        <p:attrNameLst>
                                          <p:attrName>style.visibility</p:attrName>
                                        </p:attrNameLst>
                                      </p:cBhvr>
                                      <p:to>
                                        <p:strVal val="visible"/>
                                      </p:to>
                                    </p:set>
                                    <p:anim calcmode="lin" valueType="num">
                                      <p:cBhvr additive="base">
                                        <p:cTn id="45" dur="1" fill="hold"/>
                                        <p:tgtEl>
                                          <p:spTgt spid="2318">
                                            <p:txEl>
                                              <p:charRg st="78" end="92"/>
                                            </p:txEl>
                                          </p:spTgt>
                                        </p:tgtEl>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childTnLst>
                                    <p:set>
                                      <p:cBhvr additive="base">
                                        <p:cTn id="49" dur="1" fill="hold">
                                          <p:stCondLst>
                                            <p:cond delay="0"/>
                                          </p:stCondLst>
                                        </p:cTn>
                                        <p:tgtEl>
                                          <p:spTgt spid="2318">
                                            <p:txEl>
                                              <p:charRg st="92" end="130"/>
                                            </p:txEl>
                                          </p:spTgt>
                                        </p:tgtEl>
                                        <p:attrNameLst>
                                          <p:attrName>style.visibility</p:attrName>
                                        </p:attrNameLst>
                                      </p:cBhvr>
                                      <p:to>
                                        <p:strVal val="visible"/>
                                      </p:to>
                                    </p:set>
                                    <p:anim calcmode="lin" valueType="num">
                                      <p:cBhvr additive="base">
                                        <p:cTn id="50" dur="1" fill="hold"/>
                                        <p:tgtEl>
                                          <p:spTgt spid="2318">
                                            <p:txEl>
                                              <p:charRg st="92" end="130"/>
                                            </p:txEl>
                                          </p:spTgt>
                                        </p:tgtEl>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childTnLst>
                                    <p:set>
                                      <p:cBhvr additive="base">
                                        <p:cTn id="54" dur="1" fill="hold">
                                          <p:stCondLst>
                                            <p:cond delay="0"/>
                                          </p:stCondLst>
                                        </p:cTn>
                                        <p:tgtEl>
                                          <p:spTgt spid="2318">
                                            <p:txEl>
                                              <p:charRg st="130" end="181"/>
                                            </p:txEl>
                                          </p:spTgt>
                                        </p:tgtEl>
                                        <p:attrNameLst>
                                          <p:attrName>style.visibility</p:attrName>
                                        </p:attrNameLst>
                                      </p:cBhvr>
                                      <p:to>
                                        <p:strVal val="visible"/>
                                      </p:to>
                                    </p:set>
                                    <p:anim calcmode="lin" valueType="num">
                                      <p:cBhvr additive="base">
                                        <p:cTn id="55" dur="1" fill="hold"/>
                                        <p:tgtEl>
                                          <p:spTgt spid="2318">
                                            <p:txEl>
                                              <p:charRg st="130" end="18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1" name="标题 1"/>
          <p:cNvSpPr>
            <a:spLocks noGrp="1"/>
          </p:cNvSpPr>
          <p:nvPr>
            <p:ph type="title"/>
          </p:nvPr>
        </p:nvSpPr>
        <p:spPr>
          <a:xfrm>
            <a:off x="1485900" y="205979"/>
            <a:ext cx="5600700" cy="490538"/>
          </a:xfrm>
        </p:spPr>
        <p:txBody>
          <a:bodyPr wrap="square" anchor="b"/>
          <a:p>
            <a:r>
              <a:rPr lang="zh-CN" altLang="en-US" sz="2800" b="1"/>
              <a:t>三、会展主题选择与确定的要点</a:t>
            </a:r>
            <a:endParaRPr lang="zh-CN" altLang="en-US" sz="2800" b="1"/>
          </a:p>
        </p:txBody>
      </p:sp>
      <p:sp>
        <p:nvSpPr>
          <p:cNvPr id="2322" name="内容占位符 2"/>
          <p:cNvSpPr>
            <a:spLocks noGrp="1"/>
          </p:cNvSpPr>
          <p:nvPr>
            <p:ph sz="quarter" idx="1"/>
          </p:nvPr>
        </p:nvSpPr>
        <p:spPr>
          <a:xfrm>
            <a:off x="1485900" y="803672"/>
            <a:ext cx="5600700" cy="4051697"/>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lnSpc>
                <a:spcPct val="90000"/>
              </a:lnSpc>
              <a:buClr>
                <a:schemeClr val="accent1"/>
              </a:buClr>
              <a:buNone/>
            </a:pPr>
            <a:r>
              <a:rPr lang="zh-CN" altLang="en-US" sz="1650" b="1">
                <a:latin typeface="隶书" charset="-122"/>
                <a:ea typeface="隶书" charset="-122"/>
              </a:rPr>
              <a:t>（二）谋略的运筹</a:t>
            </a:r>
            <a:endParaRPr lang="en-US" altLang="zh-CN" sz="1650" b="1">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制造悬念，炮制神秘化、戏剧化、情节化的色彩，开展一些引人注目的主题活动。</a:t>
            </a:r>
            <a:endParaRPr lang="en-US" altLang="zh-CN" sz="1650">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如 颁奖盛典，当选结果直到现场才公布，悬念引起了人们很大的注意力。</a:t>
            </a:r>
            <a:endParaRPr lang="en-US" altLang="zh-CN" sz="1650">
              <a:latin typeface="隶书" charset="-122"/>
              <a:ea typeface="隶书" charset="-122"/>
            </a:endParaRPr>
          </a:p>
          <a:p>
            <a:pPr marL="273050" lvl="0" indent="-273050">
              <a:lnSpc>
                <a:spcPct val="90000"/>
              </a:lnSpc>
              <a:buClr>
                <a:schemeClr val="accent1"/>
              </a:buClr>
              <a:buNone/>
            </a:pPr>
            <a:r>
              <a:rPr lang="zh-CN" altLang="en-US" sz="1650" b="1">
                <a:latin typeface="隶书" charset="-122"/>
                <a:ea typeface="隶书" charset="-122"/>
              </a:rPr>
              <a:t>（三）办展机构自身的办展目标 与资源</a:t>
            </a:r>
            <a:endParaRPr lang="en-US" altLang="zh-CN" sz="1650" b="1">
              <a:latin typeface="隶书" charset="-122"/>
              <a:ea typeface="隶书" charset="-122"/>
            </a:endParaRPr>
          </a:p>
          <a:p>
            <a:pPr marL="273050" lvl="0" indent="-273050">
              <a:lnSpc>
                <a:spcPct val="90000"/>
              </a:lnSpc>
              <a:buClr>
                <a:schemeClr val="accent1"/>
              </a:buClr>
              <a:buNone/>
            </a:pPr>
            <a:r>
              <a:rPr lang="zh-CN" altLang="en-US" sz="1650" b="1">
                <a:latin typeface="隶书" charset="-122"/>
                <a:ea typeface="隶书" charset="-122"/>
              </a:rPr>
              <a:t>（四）从消费者的需求出发</a:t>
            </a:r>
            <a:endParaRPr lang="en-US" altLang="zh-CN" sz="1650" b="1">
              <a:latin typeface="隶书" charset="-122"/>
              <a:ea typeface="隶书" charset="-122"/>
            </a:endParaRPr>
          </a:p>
          <a:p>
            <a:pPr marL="273050" lvl="0" indent="-273050">
              <a:lnSpc>
                <a:spcPct val="90000"/>
              </a:lnSpc>
              <a:buClr>
                <a:schemeClr val="accent1"/>
              </a:buClr>
              <a:buNone/>
            </a:pPr>
            <a:r>
              <a:rPr lang="zh-CN" altLang="en-US" sz="1650" b="1">
                <a:latin typeface="隶书" charset="-122"/>
                <a:ea typeface="隶书" charset="-122"/>
              </a:rPr>
              <a:t>（五）灵活使用多种思维方式</a:t>
            </a:r>
            <a:endParaRPr lang="en-US" altLang="zh-CN" sz="1650" b="1">
              <a:latin typeface="隶书" charset="-122"/>
              <a:ea typeface="隶书" charset="-122"/>
            </a:endParaRPr>
          </a:p>
          <a:p>
            <a:pPr marL="273050" lvl="0" indent="-273050">
              <a:lnSpc>
                <a:spcPct val="90000"/>
              </a:lnSpc>
              <a:buClr>
                <a:schemeClr val="accent1"/>
              </a:buClr>
              <a:buNone/>
            </a:pPr>
            <a:r>
              <a:rPr lang="en-US" altLang="zh-CN" sz="1650">
                <a:latin typeface="隶书" charset="-122"/>
                <a:ea typeface="隶书" charset="-122"/>
              </a:rPr>
              <a:t>   </a:t>
            </a:r>
            <a:r>
              <a:rPr lang="zh-CN" altLang="en-US" sz="1650">
                <a:latin typeface="隶书" charset="-122"/>
                <a:ea typeface="隶书" charset="-122"/>
              </a:rPr>
              <a:t>宏观与微观</a:t>
            </a:r>
            <a:endParaRPr lang="en-US" altLang="zh-CN" sz="1650">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顺向与逆向</a:t>
            </a:r>
            <a:endParaRPr lang="en-US" altLang="zh-CN" sz="1650">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求同与求异</a:t>
            </a:r>
            <a:endParaRPr lang="en-US" altLang="zh-CN" sz="1650">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平面与立体</a:t>
            </a:r>
            <a:endParaRPr lang="en-US" altLang="zh-CN" sz="1650">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动态与关联</a:t>
            </a:r>
            <a:endParaRPr lang="en-US" altLang="zh-CN" sz="1650">
              <a:latin typeface="隶书" charset="-122"/>
              <a:ea typeface="隶书" charset="-122"/>
            </a:endParaRPr>
          </a:p>
          <a:p>
            <a:pPr marL="273050" lvl="0" indent="-273050">
              <a:lnSpc>
                <a:spcPct val="90000"/>
              </a:lnSpc>
              <a:buClr>
                <a:schemeClr val="accent1"/>
              </a:buClr>
              <a:buNone/>
            </a:pPr>
            <a:r>
              <a:rPr lang="zh-CN" altLang="en-US" sz="1650">
                <a:latin typeface="隶书" charset="-122"/>
                <a:ea typeface="隶书" charset="-122"/>
              </a:rPr>
              <a:t>   点、线、面式主题策划</a:t>
            </a:r>
            <a:endParaRPr lang="en-US" altLang="zh-CN" sz="1650">
              <a:latin typeface="隶书" charset="-122"/>
              <a:ea typeface="隶书" charset="-122"/>
            </a:endParaRPr>
          </a:p>
          <a:p>
            <a:pPr marL="273050" lvl="0" indent="-273050">
              <a:lnSpc>
                <a:spcPct val="90000"/>
              </a:lnSpc>
              <a:buClr>
                <a:schemeClr val="accent1"/>
              </a:buClr>
              <a:buNone/>
            </a:pPr>
            <a:endParaRPr lang="zh-CN" altLang="en-US" sz="165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childTnLst>
                                    <p:set>
                                      <p:cBhvr additive="base">
                                        <p:cTn id="6" dur="1" fill="hold">
                                          <p:stCondLst>
                                            <p:cond delay="0"/>
                                          </p:stCondLst>
                                        </p:cTn>
                                        <p:tgtEl>
                                          <p:spTgt spid="2322">
                                            <p:txEl>
                                              <p:charRg st="0" end="9"/>
                                            </p:txEl>
                                          </p:spTgt>
                                        </p:tgtEl>
                                        <p:attrNameLst>
                                          <p:attrName>style.visibility</p:attrName>
                                        </p:attrNameLst>
                                      </p:cBhvr>
                                      <p:to>
                                        <p:strVal val="visible"/>
                                      </p:to>
                                    </p:set>
                                    <p:anim calcmode="lin" valueType="num">
                                      <p:cBhvr additive="base">
                                        <p:cTn id="7" dur="1" fill="hold"/>
                                        <p:tgtEl>
                                          <p:spTgt spid="2322">
                                            <p:txEl>
                                              <p:charRg st="0" end="9"/>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322">
                                            <p:txEl>
                                              <p:charRg st="9" end="51"/>
                                            </p:txEl>
                                          </p:spTgt>
                                        </p:tgtEl>
                                        <p:attrNameLst>
                                          <p:attrName>style.visibility</p:attrName>
                                        </p:attrNameLst>
                                      </p:cBhvr>
                                      <p:to>
                                        <p:strVal val="visible"/>
                                      </p:to>
                                    </p:set>
                                    <p:anim calcmode="lin" valueType="num">
                                      <p:cBhvr additive="base">
                                        <p:cTn id="12" dur="1" fill="hold"/>
                                        <p:tgtEl>
                                          <p:spTgt spid="2322">
                                            <p:txEl>
                                              <p:charRg st="9" end="5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322">
                                            <p:txEl>
                                              <p:charRg st="51" end="90"/>
                                            </p:txEl>
                                          </p:spTgt>
                                        </p:tgtEl>
                                        <p:attrNameLst>
                                          <p:attrName>style.visibility</p:attrName>
                                        </p:attrNameLst>
                                      </p:cBhvr>
                                      <p:to>
                                        <p:strVal val="visible"/>
                                      </p:to>
                                    </p:set>
                                    <p:anim calcmode="lin" valueType="num">
                                      <p:cBhvr additive="base">
                                        <p:cTn id="17" dur="1" fill="hold"/>
                                        <p:tgtEl>
                                          <p:spTgt spid="2322">
                                            <p:txEl>
                                              <p:charRg st="51" end="9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childTnLst>
                                    <p:set>
                                      <p:cBhvr additive="base">
                                        <p:cTn id="21" dur="1" fill="hold">
                                          <p:stCondLst>
                                            <p:cond delay="0"/>
                                          </p:stCondLst>
                                        </p:cTn>
                                        <p:tgtEl>
                                          <p:spTgt spid="2322">
                                            <p:txEl>
                                              <p:charRg st="90" end="109"/>
                                            </p:txEl>
                                          </p:spTgt>
                                        </p:tgtEl>
                                        <p:attrNameLst>
                                          <p:attrName>style.visibility</p:attrName>
                                        </p:attrNameLst>
                                      </p:cBhvr>
                                      <p:to>
                                        <p:strVal val="visible"/>
                                      </p:to>
                                    </p:set>
                                    <p:anim calcmode="lin" valueType="num">
                                      <p:cBhvr additive="base">
                                        <p:cTn id="22" dur="1" fill="hold"/>
                                        <p:tgtEl>
                                          <p:spTgt spid="2322">
                                            <p:txEl>
                                              <p:charRg st="90" end="109"/>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childTnLst>
                                    <p:set>
                                      <p:cBhvr additive="base">
                                        <p:cTn id="26" dur="1" fill="hold">
                                          <p:stCondLst>
                                            <p:cond delay="0"/>
                                          </p:stCondLst>
                                        </p:cTn>
                                        <p:tgtEl>
                                          <p:spTgt spid="2322">
                                            <p:txEl>
                                              <p:charRg st="109" end="122"/>
                                            </p:txEl>
                                          </p:spTgt>
                                        </p:tgtEl>
                                        <p:attrNameLst>
                                          <p:attrName>style.visibility</p:attrName>
                                        </p:attrNameLst>
                                      </p:cBhvr>
                                      <p:to>
                                        <p:strVal val="visible"/>
                                      </p:to>
                                    </p:set>
                                    <p:anim calcmode="lin" valueType="num">
                                      <p:cBhvr additive="base">
                                        <p:cTn id="27" dur="1" fill="hold"/>
                                        <p:tgtEl>
                                          <p:spTgt spid="2322">
                                            <p:txEl>
                                              <p:charRg st="109" end="122"/>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childTnLst>
                                    <p:set>
                                      <p:cBhvr additive="base">
                                        <p:cTn id="31" dur="1" fill="hold">
                                          <p:stCondLst>
                                            <p:cond delay="0"/>
                                          </p:stCondLst>
                                        </p:cTn>
                                        <p:tgtEl>
                                          <p:spTgt spid="2322">
                                            <p:txEl>
                                              <p:charRg st="122" end="136"/>
                                            </p:txEl>
                                          </p:spTgt>
                                        </p:tgtEl>
                                        <p:attrNameLst>
                                          <p:attrName>style.visibility</p:attrName>
                                        </p:attrNameLst>
                                      </p:cBhvr>
                                      <p:to>
                                        <p:strVal val="visible"/>
                                      </p:to>
                                    </p:set>
                                    <p:anim calcmode="lin" valueType="num">
                                      <p:cBhvr additive="base">
                                        <p:cTn id="32" dur="1" fill="hold"/>
                                        <p:tgtEl>
                                          <p:spTgt spid="2322">
                                            <p:txEl>
                                              <p:charRg st="122" end="136"/>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childTnLst>
                                    <p:set>
                                      <p:cBhvr additive="base">
                                        <p:cTn id="36" dur="1" fill="hold">
                                          <p:stCondLst>
                                            <p:cond delay="0"/>
                                          </p:stCondLst>
                                        </p:cTn>
                                        <p:tgtEl>
                                          <p:spTgt spid="2322">
                                            <p:txEl>
                                              <p:charRg st="136" end="145"/>
                                            </p:txEl>
                                          </p:spTgt>
                                        </p:tgtEl>
                                        <p:attrNameLst>
                                          <p:attrName>style.visibility</p:attrName>
                                        </p:attrNameLst>
                                      </p:cBhvr>
                                      <p:to>
                                        <p:strVal val="visible"/>
                                      </p:to>
                                    </p:set>
                                    <p:anim calcmode="lin" valueType="num">
                                      <p:cBhvr additive="base">
                                        <p:cTn id="37" dur="1" fill="hold"/>
                                        <p:tgtEl>
                                          <p:spTgt spid="2322">
                                            <p:txEl>
                                              <p:charRg st="136" end="145"/>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childTnLst>
                                    <p:set>
                                      <p:cBhvr additive="base">
                                        <p:cTn id="41" dur="1" fill="hold">
                                          <p:stCondLst>
                                            <p:cond delay="0"/>
                                          </p:stCondLst>
                                        </p:cTn>
                                        <p:tgtEl>
                                          <p:spTgt spid="2322">
                                            <p:txEl>
                                              <p:charRg st="145" end="154"/>
                                            </p:txEl>
                                          </p:spTgt>
                                        </p:tgtEl>
                                        <p:attrNameLst>
                                          <p:attrName>style.visibility</p:attrName>
                                        </p:attrNameLst>
                                      </p:cBhvr>
                                      <p:to>
                                        <p:strVal val="visible"/>
                                      </p:to>
                                    </p:set>
                                    <p:anim calcmode="lin" valueType="num">
                                      <p:cBhvr additive="base">
                                        <p:cTn id="42" dur="1" fill="hold"/>
                                        <p:tgtEl>
                                          <p:spTgt spid="2322">
                                            <p:txEl>
                                              <p:charRg st="145" end="154"/>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childTnLst>
                                    <p:set>
                                      <p:cBhvr additive="base">
                                        <p:cTn id="46" dur="1" fill="hold">
                                          <p:stCondLst>
                                            <p:cond delay="0"/>
                                          </p:stCondLst>
                                        </p:cTn>
                                        <p:tgtEl>
                                          <p:spTgt spid="2322">
                                            <p:txEl>
                                              <p:charRg st="154" end="163"/>
                                            </p:txEl>
                                          </p:spTgt>
                                        </p:tgtEl>
                                        <p:attrNameLst>
                                          <p:attrName>style.visibility</p:attrName>
                                        </p:attrNameLst>
                                      </p:cBhvr>
                                      <p:to>
                                        <p:strVal val="visible"/>
                                      </p:to>
                                    </p:set>
                                    <p:anim calcmode="lin" valueType="num">
                                      <p:cBhvr additive="base">
                                        <p:cTn id="47" dur="1" fill="hold"/>
                                        <p:tgtEl>
                                          <p:spTgt spid="2322">
                                            <p:txEl>
                                              <p:charRg st="154" end="163"/>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childTnLst>
                                    <p:set>
                                      <p:cBhvr additive="base">
                                        <p:cTn id="51" dur="1" fill="hold">
                                          <p:stCondLst>
                                            <p:cond delay="0"/>
                                          </p:stCondLst>
                                        </p:cTn>
                                        <p:tgtEl>
                                          <p:spTgt spid="2322">
                                            <p:txEl>
                                              <p:charRg st="163" end="172"/>
                                            </p:txEl>
                                          </p:spTgt>
                                        </p:tgtEl>
                                        <p:attrNameLst>
                                          <p:attrName>style.visibility</p:attrName>
                                        </p:attrNameLst>
                                      </p:cBhvr>
                                      <p:to>
                                        <p:strVal val="visible"/>
                                      </p:to>
                                    </p:set>
                                    <p:anim calcmode="lin" valueType="num">
                                      <p:cBhvr additive="base">
                                        <p:cTn id="52" dur="1" fill="hold"/>
                                        <p:tgtEl>
                                          <p:spTgt spid="2322">
                                            <p:txEl>
                                              <p:charRg st="163" end="172"/>
                                            </p:txEl>
                                          </p:spTgt>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childTnLst>
                                    <p:set>
                                      <p:cBhvr additive="base">
                                        <p:cTn id="56" dur="1" fill="hold">
                                          <p:stCondLst>
                                            <p:cond delay="0"/>
                                          </p:stCondLst>
                                        </p:cTn>
                                        <p:tgtEl>
                                          <p:spTgt spid="2322">
                                            <p:txEl>
                                              <p:charRg st="172" end="181"/>
                                            </p:txEl>
                                          </p:spTgt>
                                        </p:tgtEl>
                                        <p:attrNameLst>
                                          <p:attrName>style.visibility</p:attrName>
                                        </p:attrNameLst>
                                      </p:cBhvr>
                                      <p:to>
                                        <p:strVal val="visible"/>
                                      </p:to>
                                    </p:set>
                                    <p:anim calcmode="lin" valueType="num">
                                      <p:cBhvr additive="base">
                                        <p:cTn id="57" dur="1" fill="hold"/>
                                        <p:tgtEl>
                                          <p:spTgt spid="2322">
                                            <p:txEl>
                                              <p:charRg st="172" end="181"/>
                                            </p:txEl>
                                          </p:spTgt>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childTnLst>
                                    <p:set>
                                      <p:cBhvr additive="base">
                                        <p:cTn id="61" dur="1" fill="hold">
                                          <p:stCondLst>
                                            <p:cond delay="0"/>
                                          </p:stCondLst>
                                        </p:cTn>
                                        <p:tgtEl>
                                          <p:spTgt spid="2322">
                                            <p:txEl>
                                              <p:charRg st="181" end="195"/>
                                            </p:txEl>
                                          </p:spTgt>
                                        </p:tgtEl>
                                        <p:attrNameLst>
                                          <p:attrName>style.visibility</p:attrName>
                                        </p:attrNameLst>
                                      </p:cBhvr>
                                      <p:to>
                                        <p:strVal val="visible"/>
                                      </p:to>
                                    </p:set>
                                    <p:anim calcmode="lin" valueType="num">
                                      <p:cBhvr additive="base">
                                        <p:cTn id="62" dur="1" fill="hold"/>
                                        <p:tgtEl>
                                          <p:spTgt spid="2322">
                                            <p:txEl>
                                              <p:charRg st="181" end="19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1005" y="1348740"/>
            <a:ext cx="5293995" cy="1873250"/>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868234" y="1696963"/>
            <a:ext cx="4862287" cy="1014730"/>
            <a:chOff x="5403062" y="3067883"/>
            <a:chExt cx="6483051" cy="1352973"/>
          </a:xfrm>
        </p:grpSpPr>
        <p:sp>
          <p:nvSpPr>
            <p:cNvPr id="6" name="文本框 5"/>
            <p:cNvSpPr txBox="1"/>
            <p:nvPr/>
          </p:nvSpPr>
          <p:spPr>
            <a:xfrm>
              <a:off x="5403062" y="3067883"/>
              <a:ext cx="1373294" cy="1352973"/>
            </a:xfrm>
            <a:prstGeom prst="rect">
              <a:avLst/>
            </a:prstGeom>
            <a:noFill/>
          </p:spPr>
          <p:txBody>
            <a:bodyPr wrap="none" rtlCol="0">
              <a:spAutoFit/>
            </a:bodyPr>
            <a:lstStyle/>
            <a:p>
              <a:r>
                <a:rPr lang="en-US" altLang="zh-CN" sz="6000" b="1"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60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51925" y="3415000"/>
              <a:ext cx="5134188" cy="695960"/>
            </a:xfrm>
            <a:prstGeom prst="rect">
              <a:avLst/>
            </a:prstGeom>
            <a:noFill/>
          </p:spPr>
          <p:txBody>
            <a:bodyPr wrap="none" rtlCol="0">
              <a:spAutoFit/>
            </a:bodyPr>
            <a:lstStyle/>
            <a:p>
              <a:pPr algn="l"/>
              <a:r>
                <a:rPr lang="zh-CN" altLang="en-US" sz="2800" b="1" dirty="0" smtClean="0">
                  <a:latin typeface="微软雅黑 Light" panose="020B0502040204020203" charset="-122"/>
                  <a:ea typeface="微软雅黑 Light" panose="020B0502040204020203" charset="-122"/>
                  <a:cs typeface="微软雅黑 Light" panose="020B0502040204020203" charset="-122"/>
                </a:rPr>
                <a:t>任务三　 会展主题确定</a:t>
              </a:r>
              <a:endParaRPr lang="zh-CN" altLang="en-US" sz="2800" b="1" dirty="0" smtClean="0">
                <a:latin typeface="微软雅黑 Light" panose="020B0502040204020203" charset="-122"/>
                <a:ea typeface="微软雅黑 Light" panose="020B0502040204020203" charset="-122"/>
                <a:cs typeface="微软雅黑 Light" panose="020B0502040204020203"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5" name="标题 1"/>
          <p:cNvSpPr>
            <a:spLocks noGrp="1"/>
          </p:cNvSpPr>
          <p:nvPr>
            <p:ph type="title"/>
          </p:nvPr>
        </p:nvSpPr>
        <p:spPr>
          <a:xfrm>
            <a:off x="1485900" y="205979"/>
            <a:ext cx="5600700" cy="436959"/>
          </a:xfrm>
        </p:spPr>
        <p:txBody>
          <a:bodyPr wrap="square" anchor="b"/>
          <a:p>
            <a:r>
              <a:rPr lang="zh-CN" altLang="en-US" sz="2800" b="1"/>
              <a:t>三、会展主题选择与确定的要点</a:t>
            </a:r>
            <a:endParaRPr lang="zh-CN" altLang="en-US" sz="2800"/>
          </a:p>
        </p:txBody>
      </p:sp>
      <p:sp>
        <p:nvSpPr>
          <p:cNvPr id="2326" name="内容占位符 2"/>
          <p:cNvSpPr/>
          <p:nvPr>
            <p:ph sz="quarter" idx="1"/>
          </p:nvPr>
        </p:nvSpPr>
        <p:spPr>
          <a:xfrm>
            <a:off x="1485900" y="857250"/>
            <a:ext cx="5600700" cy="3998119"/>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zh-CN" altLang="en-US">
                <a:latin typeface="隶书" charset="-122"/>
                <a:ea typeface="隶书" charset="-122"/>
              </a:rPr>
              <a:t>（六）网络策划</a:t>
            </a:r>
            <a:endParaRPr lang="en-US" altLang="zh-CN" b="1">
              <a:latin typeface="隶书" charset="-122"/>
              <a:ea typeface="隶书" charset="-122"/>
            </a:endParaRPr>
          </a:p>
          <a:p>
            <a:pPr marL="273050" lvl="0" indent="-273050">
              <a:buClr>
                <a:schemeClr val="accent1"/>
              </a:buClr>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childTnLst>
                                    <p:set>
                                      <p:cBhvr additive="base">
                                        <p:cTn id="6" dur="1" fill="hold">
                                          <p:stCondLst>
                                            <p:cond delay="0"/>
                                          </p:stCondLst>
                                        </p:cTn>
                                        <p:tgtEl>
                                          <p:spTgt spid="2326">
                                            <p:txEl>
                                              <p:charRg st="0" end="8"/>
                                            </p:txEl>
                                          </p:spTgt>
                                        </p:tgtEl>
                                        <p:attrNameLst>
                                          <p:attrName>style.visibility</p:attrName>
                                        </p:attrNameLst>
                                      </p:cBhvr>
                                      <p:to>
                                        <p:strVal val="visible"/>
                                      </p:to>
                                    </p:set>
                                    <p:anim calcmode="lin" valueType="num">
                                      <p:cBhvr additive="base">
                                        <p:cTn id="7" dur="1" fill="hold"/>
                                        <p:tgtEl>
                                          <p:spTgt spid="2326">
                                            <p:txEl>
                                              <p:charRg st="0"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70" y="187325"/>
            <a:ext cx="8184515" cy="433705"/>
          </a:xfrm>
        </p:spPr>
        <p:txBody>
          <a:bodyPr/>
          <a:lstStyle/>
          <a:p>
            <a:pPr fontAlgn="auto">
              <a:lnSpc>
                <a:spcPct val="150000"/>
              </a:lnSpc>
            </a:pPr>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21世纪以来历届世博会主题</a:t>
            </a:r>
            <a:r>
              <a:rPr lang="en-US" b="0" dirty="0">
                <a:latin typeface="微软雅黑 Light" panose="020B0502040204020203" charset="-122"/>
                <a:ea typeface="微软雅黑 Light" panose="020B0502040204020203" charset="-122"/>
                <a:cs typeface="微软雅黑 Light" panose="020B0502040204020203" charset="-122"/>
              </a:rPr>
              <a:t>/</a:t>
            </a:r>
            <a:r>
              <a:rPr altLang="zh-CN" b="0" dirty="0">
                <a:latin typeface="微软雅黑 Light" panose="020B0502040204020203" charset="-122"/>
                <a:ea typeface="微软雅黑 Light" panose="020B0502040204020203" charset="-122"/>
                <a:cs typeface="微软雅黑 Light" panose="020B0502040204020203" charset="-122"/>
                <a:sym typeface="+mn-ea"/>
              </a:rPr>
              <a:t>历届夏季达沃斯论坛主题</a:t>
            </a:r>
            <a:br>
              <a:rPr altLang="zh-CN" b="0" dirty="0">
                <a:latin typeface="微软雅黑 Light" panose="020B0502040204020203" charset="-122"/>
                <a:ea typeface="微软雅黑 Light" panose="020B0502040204020203" charset="-122"/>
                <a:cs typeface="微软雅黑 Light" panose="020B0502040204020203" charset="-122"/>
                <a:sym typeface="+mn-ea"/>
              </a:rPr>
            </a:br>
            <a:r>
              <a:rPr altLang="zh-CN" b="0" dirty="0">
                <a:latin typeface="微软雅黑 Light" panose="020B0502040204020203" charset="-122"/>
                <a:ea typeface="微软雅黑 Light" panose="020B0502040204020203" charset="-122"/>
                <a:cs typeface="微软雅黑 Light" panose="020B0502040204020203" charset="-122"/>
                <a:sym typeface="+mn-ea"/>
              </a:rPr>
              <a:t>   </a:t>
            </a:r>
            <a:r>
              <a:rPr sz="1800" b="0" dirty="0">
                <a:latin typeface="微软雅黑 Light" panose="020B0502040204020203" charset="-122"/>
                <a:ea typeface="微软雅黑 Light" panose="020B0502040204020203" charset="-122"/>
                <a:cs typeface="微软雅黑 Light" panose="020B0502040204020203" charset="-122"/>
                <a:sym typeface="+mn-ea"/>
              </a:rPr>
              <a:t>思考题：请纵观案例中21世纪以来历届世博会主题，评价世博会主题选择的成功体现在哪些方面？各国通过世博会主题向世人展示什么？请观察历届夏季达沃斯论坛主题，思考新时代下达沃斯论坛关注的热点问题是什么？与此同时，对比世博会主题与达沃斯论坛主题，剖析主题会议与主题展览的不同宗旨、目的。</a:t>
            </a:r>
            <a:br>
              <a:rPr sz="1800" b="0" dirty="0">
                <a:latin typeface="微软雅黑 Light" panose="020B0502040204020203" charset="-122"/>
                <a:ea typeface="微软雅黑 Light" panose="020B0502040204020203" charset="-122"/>
                <a:cs typeface="微软雅黑 Light" panose="020B0502040204020203" charset="-122"/>
              </a:rPr>
            </a:b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1</a:t>
            </a:r>
            <a:r>
              <a:rPr lang="zh-CN" altLang="zh-CN" dirty="0">
                <a:latin typeface="微软雅黑 Light" panose="020B0502040204020203" charset="-122"/>
                <a:ea typeface="微软雅黑 Light" panose="020B0502040204020203" charset="-122"/>
                <a:cs typeface="微软雅黑 Light" panose="020B0502040204020203" charset="-122"/>
              </a:rPr>
              <a:t>．主题形象化演绎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指运用具体可感的手段将主题转化为某一（系列）特定形象的方法，包括主题词、口号、会标、会徽、会旗、吉祥物、会歌等。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a:t>
            </a:r>
            <a:r>
              <a:rPr lang="en-US" altLang="zh-CN" dirty="0">
                <a:latin typeface="微软雅黑 Light" panose="020B0502040204020203" charset="-122"/>
                <a:ea typeface="微软雅黑 Light" panose="020B0502040204020203" charset="-122"/>
                <a:cs typeface="微软雅黑 Light" panose="020B0502040204020203" charset="-122"/>
              </a:rPr>
              <a:t>2017</a:t>
            </a:r>
            <a:r>
              <a:rPr lang="zh-CN" altLang="en-US" dirty="0">
                <a:latin typeface="微软雅黑 Light" panose="020B0502040204020203" charset="-122"/>
                <a:ea typeface="微软雅黑 Light" panose="020B0502040204020203" charset="-122"/>
                <a:cs typeface="微软雅黑 Light" panose="020B0502040204020203" charset="-122"/>
              </a:rPr>
              <a:t>年休博会主题、吉祥物、会标；</a:t>
            </a:r>
            <a:r>
              <a:rPr lang="en-US" altLang="zh-CN" dirty="0">
                <a:latin typeface="微软雅黑 Light" panose="020B0502040204020203" charset="-122"/>
                <a:ea typeface="微软雅黑 Light" panose="020B0502040204020203" charset="-122"/>
                <a:cs typeface="微软雅黑 Light" panose="020B0502040204020203" charset="-122"/>
              </a:rPr>
              <a:t>2005</a:t>
            </a:r>
            <a:r>
              <a:rPr lang="zh-CN" altLang="en-US" dirty="0">
                <a:latin typeface="微软雅黑 Light" panose="020B0502040204020203" charset="-122"/>
                <a:ea typeface="微软雅黑 Light" panose="020B0502040204020203" charset="-122"/>
                <a:cs typeface="微软雅黑 Light" panose="020B0502040204020203" charset="-122"/>
              </a:rPr>
              <a:t>年爱知世博会主题、吉祥物。</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2</a:t>
            </a:r>
            <a:r>
              <a:rPr lang="zh-CN" altLang="zh-CN" dirty="0">
                <a:latin typeface="微软雅黑 Light" panose="020B0502040204020203" charset="-122"/>
                <a:ea typeface="微软雅黑 Light" panose="020B0502040204020203" charset="-122"/>
                <a:cs typeface="微软雅黑 Light" panose="020B0502040204020203" charset="-122"/>
              </a:rPr>
              <a:t>．主题核心体现</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会展主题确定后，就将以其稳定性、指导性发挥作用。整个展览会的目标设定、展览内容、参展商确认、观众范围等，都须围绕会展主题展开工作，并受其影响。</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例：继续分析</a:t>
            </a:r>
            <a:r>
              <a:rPr lang="en-US" altLang="zh-CN" dirty="0">
                <a:latin typeface="微软雅黑 Light" panose="020B0502040204020203" charset="-122"/>
                <a:ea typeface="微软雅黑 Light" panose="020B0502040204020203" charset="-122"/>
                <a:cs typeface="微软雅黑 Light" panose="020B0502040204020203" charset="-122"/>
                <a:sym typeface="+mn-ea"/>
              </a:rPr>
              <a:t>2017</a:t>
            </a:r>
            <a:r>
              <a:rPr lang="zh-CN" altLang="en-US" dirty="0">
                <a:latin typeface="微软雅黑 Light" panose="020B0502040204020203" charset="-122"/>
                <a:ea typeface="微软雅黑 Light" panose="020B0502040204020203" charset="-122"/>
                <a:cs typeface="微软雅黑 Light" panose="020B0502040204020203" charset="-122"/>
                <a:sym typeface="+mn-ea"/>
              </a:rPr>
              <a:t>年休博会、</a:t>
            </a:r>
            <a:r>
              <a:rPr lang="en-US" altLang="zh-CN" dirty="0">
                <a:latin typeface="微软雅黑 Light" panose="020B0502040204020203" charset="-122"/>
                <a:ea typeface="微软雅黑 Light" panose="020B0502040204020203" charset="-122"/>
                <a:cs typeface="微软雅黑 Light" panose="020B0502040204020203" charset="-122"/>
                <a:sym typeface="+mn-ea"/>
              </a:rPr>
              <a:t>2005</a:t>
            </a:r>
            <a:r>
              <a:rPr lang="zh-CN" altLang="en-US" dirty="0">
                <a:latin typeface="微软雅黑 Light" panose="020B0502040204020203" charset="-122"/>
                <a:ea typeface="微软雅黑 Light" panose="020B0502040204020203" charset="-122"/>
                <a:cs typeface="微软雅黑 Light" panose="020B0502040204020203" charset="-122"/>
                <a:sym typeface="+mn-ea"/>
              </a:rPr>
              <a:t>年爱知世博会</a:t>
            </a: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3</a:t>
            </a:r>
            <a:r>
              <a:rPr lang="zh-CN" altLang="zh-CN" dirty="0">
                <a:latin typeface="微软雅黑 Light" panose="020B0502040204020203" charset="-122"/>
                <a:ea typeface="微软雅黑 Light" panose="020B0502040204020203" charset="-122"/>
                <a:cs typeface="微软雅黑 Light" panose="020B0502040204020203" charset="-122"/>
              </a:rPr>
              <a:t>．主题口号提炼</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口号在文字上、音韵上更加简洁、朗朗上口，容易被人们记忆、流传。口号选择必须服从主题的定位。</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中文中，比较常见的是借用传统歌谣、诗词、四六句等形式，合辙押韵。</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例如：杭州世界休闲博览会口号、</a:t>
            </a:r>
            <a:r>
              <a:rPr lang="en-US" altLang="zh-CN" dirty="0">
                <a:latin typeface="微软雅黑 Light" panose="020B0502040204020203" charset="-122"/>
                <a:ea typeface="微软雅黑 Light" panose="020B0502040204020203" charset="-122"/>
                <a:cs typeface="微软雅黑 Light" panose="020B0502040204020203" charset="-122"/>
              </a:rPr>
              <a:t>2008</a:t>
            </a:r>
            <a:r>
              <a:rPr lang="zh-CN" altLang="en-US" dirty="0">
                <a:latin typeface="微软雅黑 Light" panose="020B0502040204020203" charset="-122"/>
                <a:ea typeface="微软雅黑 Light" panose="020B0502040204020203" charset="-122"/>
                <a:cs typeface="微软雅黑 Light" panose="020B0502040204020203" charset="-122"/>
              </a:rPr>
              <a:t>北京奥运会口号</a:t>
            </a: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70" y="187325"/>
            <a:ext cx="8184515" cy="433705"/>
          </a:xfrm>
        </p:spPr>
        <p:txBody>
          <a:bodyPr/>
          <a:lstStyle/>
          <a:p>
            <a:pPr fontAlgn="auto">
              <a:lnSpc>
                <a:spcPct val="150000"/>
              </a:lnSpc>
            </a:pPr>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lang="en-US" b="0" dirty="0">
                <a:latin typeface="微软雅黑 Light" panose="020B0502040204020203" charset="-122"/>
                <a:ea typeface="微软雅黑 Light" panose="020B0502040204020203" charset="-122"/>
                <a:cs typeface="微软雅黑 Light" panose="020B0502040204020203" charset="-122"/>
              </a:rPr>
              <a:t>2010</a:t>
            </a:r>
            <a:r>
              <a:rPr lang="zh-CN" altLang="en-US" b="0" dirty="0">
                <a:latin typeface="微软雅黑 Light" panose="020B0502040204020203" charset="-122"/>
                <a:ea typeface="微软雅黑 Light" panose="020B0502040204020203" charset="-122"/>
                <a:cs typeface="微软雅黑 Light" panose="020B0502040204020203" charset="-122"/>
              </a:rPr>
              <a:t>年上海世博会主题</a:t>
            </a:r>
            <a:br>
              <a:rPr lang="zh-CN" altLang="en-US" b="0" dirty="0">
                <a:latin typeface="微软雅黑 Light" panose="020B0502040204020203" charset="-122"/>
                <a:ea typeface="微软雅黑 Light" panose="020B0502040204020203" charset="-122"/>
                <a:cs typeface="微软雅黑 Light" panose="020B0502040204020203" charset="-122"/>
              </a:rPr>
            </a:br>
            <a:r>
              <a:rPr altLang="zh-CN" b="0" dirty="0">
                <a:latin typeface="微软雅黑 Light" panose="020B0502040204020203" charset="-122"/>
                <a:ea typeface="微软雅黑 Light" panose="020B0502040204020203" charset="-122"/>
                <a:cs typeface="微软雅黑 Light" panose="020B0502040204020203" charset="-122"/>
                <a:sym typeface="+mn-ea"/>
              </a:rPr>
              <a:t>   </a:t>
            </a:r>
            <a:r>
              <a:rPr sz="1800" b="0" dirty="0">
                <a:latin typeface="微软雅黑 Light" panose="020B0502040204020203" charset="-122"/>
                <a:ea typeface="微软雅黑 Light" panose="020B0502040204020203" charset="-122"/>
                <a:cs typeface="微软雅黑 Light" panose="020B0502040204020203" charset="-122"/>
                <a:sym typeface="+mn-ea"/>
              </a:rPr>
              <a:t>思考题：</a:t>
            </a:r>
            <a:r>
              <a:rPr lang="en-US" sz="1800" b="0" dirty="0">
                <a:latin typeface="微软雅黑 Light" panose="020B0502040204020203" charset="-122"/>
                <a:ea typeface="微软雅黑 Light" panose="020B0502040204020203" charset="-122"/>
                <a:cs typeface="微软雅黑 Light" panose="020B0502040204020203" charset="-122"/>
                <a:sym typeface="+mn-ea"/>
              </a:rPr>
              <a:t>2010</a:t>
            </a:r>
            <a:r>
              <a:rPr lang="zh-CN" altLang="en-US" sz="1800" b="0" dirty="0">
                <a:latin typeface="微软雅黑 Light" panose="020B0502040204020203" charset="-122"/>
                <a:ea typeface="微软雅黑 Light" panose="020B0502040204020203" charset="-122"/>
                <a:cs typeface="微软雅黑 Light" panose="020B0502040204020203" charset="-122"/>
                <a:sym typeface="+mn-ea"/>
              </a:rPr>
              <a:t>世博会主题与副主题是什么？主题思想是如何演绎的？你认为有哪些可以借鉴的地方？</a:t>
            </a:r>
            <a:br>
              <a:rPr sz="1800" b="0" dirty="0">
                <a:latin typeface="微软雅黑 Light" panose="020B0502040204020203" charset="-122"/>
                <a:ea typeface="微软雅黑 Light" panose="020B0502040204020203" charset="-122"/>
                <a:cs typeface="微软雅黑 Light" panose="020B0502040204020203" charset="-122"/>
              </a:rPr>
            </a:b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flipH="1">
            <a:off x="390524" y="2817627"/>
            <a:ext cx="2153197" cy="1840098"/>
          </a:xfrm>
          <a:prstGeom prst="rect">
            <a:avLst/>
          </a:prstGeom>
        </p:spPr>
      </p:pic>
      <p:cxnSp>
        <p:nvCxnSpPr>
          <p:cNvPr id="26" name="直接连接符 25"/>
          <p:cNvCxnSpPr/>
          <p:nvPr/>
        </p:nvCxnSpPr>
        <p:spPr>
          <a:xfrm>
            <a:off x="2854260" y="2994051"/>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06506" y="1692366"/>
            <a:ext cx="4057908" cy="1107996"/>
          </a:xfrm>
          <a:prstGeom prst="rect">
            <a:avLst/>
          </a:prstGeom>
          <a:noFill/>
        </p:spPr>
        <p:txBody>
          <a:bodyPr wrap="square" rtlCol="0">
            <a:spAutoFit/>
          </a:bodyPr>
          <a:lstStyle/>
          <a:p>
            <a:pPr algn="ctr"/>
            <a:r>
              <a:rPr lang="zh-CN" altLang="en-US" sz="6600">
                <a:latin typeface="微软雅黑" panose="020B0503020204020204" pitchFamily="34" charset="-122"/>
                <a:ea typeface="微软雅黑" panose="020B0503020204020204" pitchFamily="34" charset="-122"/>
              </a:rPr>
              <a:t>谢谢观看</a:t>
            </a:r>
            <a:endParaRPr lang="zh-CN" altLang="en-US" sz="6600" dirty="0">
              <a:latin typeface="微软雅黑" panose="020B0503020204020204" pitchFamily="34" charset="-122"/>
              <a:ea typeface="微软雅黑" panose="020B0503020204020204" pitchFamily="34" charset="-122"/>
            </a:endParaRPr>
          </a:p>
        </p:txBody>
      </p:sp>
      <p:grpSp>
        <p:nvGrpSpPr>
          <p:cNvPr id="2" name="组合 24"/>
          <p:cNvGrpSpPr/>
          <p:nvPr/>
        </p:nvGrpSpPr>
        <p:grpSpPr>
          <a:xfrm>
            <a:off x="3072877" y="1668098"/>
            <a:ext cx="3909464" cy="926245"/>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048" y="187370"/>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【情境导入】上海世博会</a:t>
            </a:r>
            <a:endParaRPr lang="zh-CN" altLang="zh-CN" b="0" dirty="0">
              <a:latin typeface="微软雅黑 Light" panose="020B0502040204020203" charset="-122"/>
              <a:ea typeface="微软雅黑 Light" panose="020B0502040204020203" charset="-122"/>
              <a:cs typeface="微软雅黑 Light" panose="020B0502040204020203" charset="-122"/>
            </a:endParaRPr>
          </a:p>
        </p:txBody>
      </p:sp>
      <p:pic>
        <p:nvPicPr>
          <p:cNvPr id="3" name="图片 2" descr="5243fbf2b2119313299c062365380cd790238d42"/>
          <p:cNvPicPr>
            <a:picLocks noChangeAspect="1"/>
          </p:cNvPicPr>
          <p:nvPr/>
        </p:nvPicPr>
        <p:blipFill>
          <a:blip r:embed="rId1"/>
          <a:stretch>
            <a:fillRect/>
          </a:stretch>
        </p:blipFill>
        <p:spPr>
          <a:xfrm>
            <a:off x="1217295" y="782320"/>
            <a:ext cx="6467475" cy="4095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QQ截图20200308001742"/>
          <p:cNvPicPr>
            <a:picLocks noChangeAspect="1"/>
          </p:cNvPicPr>
          <p:nvPr>
            <p:ph idx="1"/>
          </p:nvPr>
        </p:nvPicPr>
        <p:blipFill>
          <a:blip r:embed="rId1"/>
          <a:stretch>
            <a:fillRect/>
          </a:stretch>
        </p:blipFill>
        <p:spPr>
          <a:xfrm>
            <a:off x="413385" y="187960"/>
            <a:ext cx="7359650" cy="4898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2" name="标题 1"/>
          <p:cNvSpPr>
            <a:spLocks noGrp="1"/>
          </p:cNvSpPr>
          <p:nvPr>
            <p:ph type="title"/>
          </p:nvPr>
        </p:nvSpPr>
        <p:spPr>
          <a:xfrm>
            <a:off x="1485900" y="205979"/>
            <a:ext cx="5600700" cy="651272"/>
          </a:xfrm>
        </p:spPr>
        <p:txBody>
          <a:bodyPr wrap="square" anchor="b"/>
          <a:p>
            <a:r>
              <a:rPr lang="zh-CN" altLang="en-US"/>
              <a:t>一、主题确立</a:t>
            </a:r>
            <a:endParaRPr lang="zh-CN" altLang="en-US"/>
          </a:p>
        </p:txBody>
      </p:sp>
      <p:sp>
        <p:nvSpPr>
          <p:cNvPr id="2063" name="内容占位符 2"/>
          <p:cNvSpPr>
            <a:spLocks noGrp="1"/>
          </p:cNvSpPr>
          <p:nvPr>
            <p:ph sz="quarter" idx="1"/>
          </p:nvPr>
        </p:nvSpPr>
        <p:spPr>
          <a:xfrm>
            <a:off x="814705" y="1200150"/>
            <a:ext cx="7279005" cy="2282190"/>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lnSpc>
                <a:spcPct val="90000"/>
              </a:lnSpc>
              <a:buClr>
                <a:schemeClr val="accent1"/>
              </a:buClr>
              <a:buNone/>
            </a:pPr>
            <a:r>
              <a:rPr lang="en-US" altLang="zh-CN">
                <a:latin typeface="隶书" charset="-122"/>
                <a:ea typeface="隶书" charset="-122"/>
              </a:rPr>
              <a:t>     1999</a:t>
            </a:r>
            <a:r>
              <a:rPr lang="zh-CN" altLang="en-US">
                <a:latin typeface="隶书" charset="-122"/>
                <a:ea typeface="隶书" charset="-122"/>
              </a:rPr>
              <a:t>年上海市政府在提出申办</a:t>
            </a:r>
            <a:r>
              <a:rPr lang="en-US" altLang="zh-CN">
                <a:latin typeface="隶书" charset="-122"/>
                <a:ea typeface="隶书" charset="-122"/>
              </a:rPr>
              <a:t>2010</a:t>
            </a:r>
            <a:r>
              <a:rPr lang="zh-CN" altLang="en-US">
                <a:latin typeface="隶书" charset="-122"/>
                <a:ea typeface="隶书" charset="-122"/>
              </a:rPr>
              <a:t>年世博会的同时，就已经开始部署研究主题的选择与表述。</a:t>
            </a:r>
            <a:endParaRPr lang="zh-CN" altLang="en-US">
              <a:latin typeface="隶书" charset="-122"/>
              <a:ea typeface="隶书" charset="-122"/>
            </a:endParaRPr>
          </a:p>
          <a:p>
            <a:pPr marL="273050" lvl="0" indent="-273050">
              <a:lnSpc>
                <a:spcPct val="90000"/>
              </a:lnSpc>
              <a:buClr>
                <a:schemeClr val="accent1"/>
              </a:buClr>
              <a:buNone/>
            </a:pP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第一步：研究组搜集了</a:t>
            </a:r>
            <a:r>
              <a:rPr lang="en-US" altLang="zh-CN">
                <a:latin typeface="隶书" charset="-122"/>
                <a:ea typeface="隶书" charset="-122"/>
              </a:rPr>
              <a:t>1933</a:t>
            </a:r>
            <a:r>
              <a:rPr lang="zh-CN" altLang="en-US">
                <a:latin typeface="隶书" charset="-122"/>
                <a:ea typeface="隶书" charset="-122"/>
              </a:rPr>
              <a:t>年以来历届世博会的主题及背景介绍，寻找关键词。</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第二步：锁定“城市”与“生活质量”作为主题的两个要素。</a:t>
            </a:r>
            <a:endParaRPr lang="en-US" altLang="zh-CN">
              <a:latin typeface="隶书" charset="-122"/>
              <a:ea typeface="隶书" charset="-122"/>
            </a:endParaRPr>
          </a:p>
          <a:p>
            <a:pPr marL="273050" lvl="0" indent="-273050">
              <a:lnSpc>
                <a:spcPct val="90000"/>
              </a:lnSpc>
              <a:buClr>
                <a:schemeClr val="accent1"/>
              </a:buClr>
              <a:buNone/>
            </a:pPr>
            <a:r>
              <a:rPr lang="zh-CN" altLang="en-US">
                <a:latin typeface="隶书" charset="-122"/>
                <a:ea typeface="隶书" charset="-122"/>
              </a:rPr>
              <a:t>    第三步：研究组咨询了</a:t>
            </a:r>
            <a:r>
              <a:rPr lang="en-US" altLang="zh-CN">
                <a:latin typeface="隶书" charset="-122"/>
                <a:ea typeface="隶书" charset="-122"/>
              </a:rPr>
              <a:t>200</a:t>
            </a:r>
            <a:r>
              <a:rPr lang="zh-CN" altLang="en-US">
                <a:latin typeface="隶书" charset="-122"/>
                <a:ea typeface="隶书" charset="-122"/>
              </a:rPr>
              <a:t>多位海外专家，最后得出了</a:t>
            </a:r>
            <a:endParaRPr lang="zh-CN" altLang="en-US">
              <a:latin typeface="隶书" charset="-122"/>
              <a:ea typeface="隶书" charset="-122"/>
            </a:endParaRPr>
          </a:p>
        </p:txBody>
      </p:sp>
      <p:sp>
        <p:nvSpPr>
          <p:cNvPr id="2064" name="矩形 3"/>
          <p:cNvSpPr/>
          <p:nvPr/>
        </p:nvSpPr>
        <p:spPr>
          <a:xfrm rot="21360000">
            <a:off x="1839516" y="3857625"/>
            <a:ext cx="4833938" cy="692944"/>
          </a:xfrm>
          <a:prstGeom prst="rect">
            <a:avLst/>
          </a:prstGeom>
          <a:noFill/>
          <a:ln w="9525">
            <a:noFill/>
          </a:ln>
        </p:spPr>
        <p:txBody>
          <a:bodyPr wrap="none" lIns="68580" tIns="34290" rIns="68580" bIns="34290"/>
          <a:p>
            <a:pPr algn="ctr" defTabSz="914400">
              <a:buClrTx/>
              <a:buSzPct val="100000"/>
              <a:buNone/>
            </a:pPr>
            <a:r>
              <a:rPr lang="zh-CN" altLang="en-US" sz="4050" b="1" baseline="0">
                <a:solidFill>
                  <a:srgbClr val="B32C16"/>
                </a:solidFill>
                <a:latin typeface="Century Schoolbook"/>
                <a:ea typeface="Arial" panose="020B0604020202020204"/>
              </a:rPr>
              <a:t>城市，让生活更美好</a:t>
            </a:r>
            <a:endParaRPr lang="zh-CN" altLang="en-US" sz="4050" b="1" baseline="0">
              <a:solidFill>
                <a:srgbClr val="B32C16"/>
              </a:solidFill>
              <a:latin typeface="Century Schoolbook"/>
              <a:ea typeface="Arial"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062"/>
                                        </p:tgtEl>
                                        <p:attrNameLst>
                                          <p:attrName>style.visibility</p:attrName>
                                        </p:attrNameLst>
                                      </p:cBhvr>
                                      <p:to>
                                        <p:strVal val="visible"/>
                                      </p:to>
                                    </p:set>
                                    <p:anim calcmode="lin" valueType="num">
                                      <p:cBhvr additive="base">
                                        <p:cTn id="7" dur="1" fill="hold"/>
                                        <p:tgtEl>
                                          <p:spTgt spid="206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063">
                                            <p:txEl>
                                              <p:charRg st="0" end="51"/>
                                            </p:txEl>
                                          </p:spTgt>
                                        </p:tgtEl>
                                        <p:attrNameLst>
                                          <p:attrName>style.visibility</p:attrName>
                                        </p:attrNameLst>
                                      </p:cBhvr>
                                      <p:to>
                                        <p:strVal val="visible"/>
                                      </p:to>
                                    </p:set>
                                    <p:anim calcmode="lin" valueType="num">
                                      <p:cBhvr additive="base">
                                        <p:cTn id="12" dur="1" fill="hold"/>
                                        <p:tgtEl>
                                          <p:spTgt spid="2063">
                                            <p:txEl>
                                              <p:charRg st="0" end="5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063">
                                            <p:txEl>
                                              <p:charRg st="94" end="127"/>
                                            </p:txEl>
                                          </p:spTgt>
                                        </p:tgtEl>
                                        <p:attrNameLst>
                                          <p:attrName>style.visibility</p:attrName>
                                        </p:attrNameLst>
                                      </p:cBhvr>
                                      <p:to>
                                        <p:strVal val="visible"/>
                                      </p:to>
                                    </p:set>
                                    <p:anim calcmode="lin" valueType="num">
                                      <p:cBhvr additive="base">
                                        <p:cTn id="17" dur="1" fill="hold"/>
                                        <p:tgtEl>
                                          <p:spTgt spid="2063">
                                            <p:txEl>
                                              <p:charRg st="94" end="127"/>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childTnLst>
                                    <p:set>
                                      <p:cBhvr additive="base">
                                        <p:cTn id="21" dur="1" fill="hold">
                                          <p:stCondLst>
                                            <p:cond delay="0"/>
                                          </p:stCondLst>
                                        </p:cTn>
                                        <p:tgtEl>
                                          <p:spTgt spid="2063">
                                            <p:txEl>
                                              <p:charRg st="127" end="159"/>
                                            </p:txEl>
                                          </p:spTgt>
                                        </p:tgtEl>
                                        <p:attrNameLst>
                                          <p:attrName>style.visibility</p:attrName>
                                        </p:attrNameLst>
                                      </p:cBhvr>
                                      <p:to>
                                        <p:strVal val="visible"/>
                                      </p:to>
                                    </p:set>
                                    <p:anim calcmode="lin" valueType="num">
                                      <p:cBhvr additive="base">
                                        <p:cTn id="22" dur="1" fill="hold"/>
                                        <p:tgtEl>
                                          <p:spTgt spid="2063">
                                            <p:txEl>
                                              <p:charRg st="127" end="159"/>
                                            </p:txEl>
                                          </p:spTgt>
                                        </p:tgtEl>
                                      </p:cBhvr>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childTnLst>
                                    <p:set>
                                      <p:cBhvr additive="base">
                                        <p:cTn id="26" dur="1" fill="hold">
                                          <p:stCondLst>
                                            <p:cond delay="0"/>
                                          </p:stCondLst>
                                        </p:cTn>
                                        <p:tgtEl>
                                          <p:spTgt spid="2064"/>
                                        </p:tgtEl>
                                        <p:attrNameLst>
                                          <p:attrName>style.visibility</p:attrName>
                                        </p:attrNameLst>
                                      </p:cBhvr>
                                      <p:to>
                                        <p:strVal val="visible"/>
                                      </p:to>
                                    </p:set>
                                    <p:anim calcmode="discrete" valueType="clr">
                                      <p:cBhvr additive="base">
                                        <p:cTn id="27" dur="80"/>
                                        <p:tgtEl>
                                          <p:spTgt spid="2064"/>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8" dur="80"/>
                                        <p:tgtEl>
                                          <p:spTgt spid="2064"/>
                                        </p:tgtEl>
                                        <p:attrNameLst>
                                          <p:attrName>fillcolor</p:attrName>
                                        </p:attrNameLst>
                                      </p:cBhvr>
                                      <p:tavLst>
                                        <p:tav tm="0">
                                          <p:val>
                                            <p:clrVal>
                                              <a:schemeClr val="accent2"/>
                                            </p:clrVal>
                                          </p:val>
                                        </p:tav>
                                        <p:tav tm="50000">
                                          <p:val>
                                            <p:clrVal>
                                              <a:schemeClr val="hlink"/>
                                            </p:clrVal>
                                          </p:val>
                                        </p:tav>
                                      </p:tavLst>
                                    </p:anim>
                                    <p:set>
                                      <p:cBhvr additive="base">
                                        <p:cTn id="29" dur="80"/>
                                        <p:tgtEl>
                                          <p:spTgt spid="20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7" name="标题 1"/>
          <p:cNvSpPr>
            <a:spLocks noGrp="1"/>
          </p:cNvSpPr>
          <p:nvPr>
            <p:ph type="title"/>
          </p:nvPr>
        </p:nvSpPr>
        <p:spPr>
          <a:xfrm>
            <a:off x="1485900" y="205979"/>
            <a:ext cx="5600700" cy="490538"/>
          </a:xfrm>
        </p:spPr>
        <p:txBody>
          <a:bodyPr wrap="square" anchor="b"/>
          <a:p>
            <a:r>
              <a:rPr lang="zh-CN" altLang="en-US"/>
              <a:t>二、主题演绎</a:t>
            </a:r>
            <a:endParaRPr lang="zh-CN" altLang="en-US"/>
          </a:p>
        </p:txBody>
      </p:sp>
      <p:sp>
        <p:nvSpPr>
          <p:cNvPr id="2068" name="内容占位符 2"/>
          <p:cNvSpPr/>
          <p:nvPr>
            <p:ph sz="quarter" idx="1"/>
          </p:nvPr>
        </p:nvSpPr>
        <p:spPr>
          <a:xfrm>
            <a:off x="1485900" y="910829"/>
            <a:ext cx="5600700" cy="3944540"/>
          </a:xfrm>
        </p:spPr>
        <p:txBody>
          <a:bodyPr wrap="square" anchor="t"/>
          <a:lstStyle>
            <a:lvl1pPr marL="273050" lvl="0" indent="-273050" algn="l" defTabSz="914400" eaLnBrk="1" fontAlgn="base" latinLnBrk="0" hangingPunct="1">
              <a:lnSpc>
                <a:spcPct val="100000"/>
              </a:lnSpc>
              <a:spcBef>
                <a:spcPts val="600"/>
              </a:spcBef>
              <a:spcAft>
                <a:spcPct val="0"/>
              </a:spcAft>
              <a:buClr>
                <a:schemeClr val="accent1"/>
              </a:buClr>
              <a:buSzPct val="70000"/>
              <a:buFont typeface="Wingdings" panose="05000000000000000000" pitchFamily="2" charset="2"/>
              <a:defRPr sz="1800" b="0" i="0" u="none">
                <a:solidFill>
                  <a:schemeClr val="tx1"/>
                </a:solidFill>
                <a:latin typeface="Century Schoolbook"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SzPct val="80000"/>
              <a:buFont typeface="Wingdings 2" charset="2"/>
              <a:defRPr sz="1700" b="0" i="0" u="none">
                <a:solidFill>
                  <a:schemeClr val="tx1"/>
                </a:solidFill>
                <a:latin typeface="Century Schoolbook"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
                <a:srgbClr val="E0752F"/>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
                <a:srgbClr val="FEC3AE"/>
              </a:buClr>
              <a:buSzPct val="60000"/>
              <a:buFont typeface="Wingdings" panose="05000000000000000000" pitchFamily="2" charset="2"/>
              <a:defRPr sz="1400" b="0" i="0" u="none">
                <a:solidFill>
                  <a:schemeClr val="tx1"/>
                </a:solidFill>
                <a:latin typeface="Century Schoolbook"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
                <a:srgbClr val="BDCAE9"/>
              </a:buClr>
              <a:buSzPct val="68000"/>
              <a:buFont typeface="Wingdings 2" charset="2"/>
              <a:defRPr sz="1200" b="0" i="0" u="none">
                <a:solidFill>
                  <a:schemeClr val="tx1"/>
                </a:solidFill>
                <a:latin typeface="Century Schoolbook" charset="0"/>
                <a:ea typeface="宋体" panose="02010600030101010101" pitchFamily="2" charset="-122"/>
              </a:defRPr>
            </a:lvl5pPr>
          </a:lstStyle>
          <a:p>
            <a:pPr marL="273050" lvl="0" indent="-273050">
              <a:buClr>
                <a:schemeClr val="accent1"/>
              </a:buClr>
              <a:buNone/>
            </a:pPr>
            <a:r>
              <a:rPr lang="zh-CN" altLang="en-US" sz="2100">
                <a:latin typeface="隶书" charset="-122"/>
                <a:ea typeface="隶书" charset="-122"/>
              </a:rPr>
              <a:t>以三个设问为起点展开演绎：</a:t>
            </a:r>
            <a:endParaRPr lang="en-US" altLang="zh-CN" sz="2100">
              <a:latin typeface="隶书" charset="-122"/>
              <a:ea typeface="隶书" charset="-122"/>
            </a:endParaRPr>
          </a:p>
          <a:p>
            <a:pPr marL="273050" lvl="0" indent="-273050">
              <a:buClr>
                <a:schemeClr val="accent1"/>
              </a:buClr>
              <a:buNone/>
            </a:pPr>
            <a:r>
              <a:rPr lang="zh-CN" altLang="en-US" sz="2100">
                <a:latin typeface="隶书" charset="-122"/>
                <a:ea typeface="隶书" charset="-122"/>
              </a:rPr>
              <a:t>什么样的城市让生活更美好？</a:t>
            </a:r>
            <a:endParaRPr lang="en-US" altLang="zh-CN" sz="2100">
              <a:latin typeface="隶书" charset="-122"/>
              <a:ea typeface="隶书" charset="-122"/>
            </a:endParaRPr>
          </a:p>
          <a:p>
            <a:pPr marL="273050" lvl="0" indent="-273050">
              <a:buClr>
                <a:schemeClr val="accent1"/>
              </a:buClr>
              <a:buNone/>
            </a:pPr>
            <a:r>
              <a:rPr lang="zh-CN" altLang="en-US" sz="2100">
                <a:latin typeface="隶书" charset="-122"/>
                <a:ea typeface="隶书" charset="-122"/>
              </a:rPr>
              <a:t>什么样的生活观念和实践让城市更美好？</a:t>
            </a:r>
            <a:endParaRPr lang="en-US" altLang="zh-CN" sz="2100">
              <a:latin typeface="隶书" charset="-122"/>
              <a:ea typeface="隶书" charset="-122"/>
            </a:endParaRPr>
          </a:p>
          <a:p>
            <a:pPr marL="273050" lvl="0" indent="-273050">
              <a:buClr>
                <a:schemeClr val="accent1"/>
              </a:buClr>
              <a:buNone/>
            </a:pPr>
            <a:r>
              <a:rPr lang="zh-CN" altLang="en-US" sz="2100">
                <a:latin typeface="隶书" charset="-122"/>
                <a:ea typeface="隶书" charset="-122"/>
              </a:rPr>
              <a:t>什么样的城市发展模式让地球家园更美好？</a:t>
            </a:r>
            <a:endParaRPr lang="en-US" altLang="zh-CN" sz="2100">
              <a:latin typeface="隶书" charset="-122"/>
              <a:ea typeface="隶书" charset="-122"/>
            </a:endParaRPr>
          </a:p>
          <a:p>
            <a:pPr marL="273050" lvl="0" indent="-273050">
              <a:buClr>
                <a:schemeClr val="accent1"/>
              </a:buClr>
              <a:buNone/>
            </a:pPr>
            <a:endParaRPr lang="en-US" altLang="zh-CN" sz="2100">
              <a:latin typeface="隶书" charset="-122"/>
              <a:ea typeface="隶书" charset="-122"/>
            </a:endParaRPr>
          </a:p>
          <a:p>
            <a:pPr marL="273050" lvl="0" indent="-273050">
              <a:buClr>
                <a:schemeClr val="accent1"/>
              </a:buClr>
              <a:buNone/>
            </a:pPr>
            <a:r>
              <a:rPr lang="zh-CN" altLang="en-US" sz="2100">
                <a:latin typeface="隶书" charset="-122"/>
                <a:ea typeface="隶书" charset="-122"/>
              </a:rPr>
              <a:t>重要前提：城市是一个有机的生命体。</a:t>
            </a:r>
            <a:endParaRPr lang="zh-CN" altLang="en-US" sz="2100">
              <a:latin typeface="隶书" charset="-122"/>
              <a:ea typeface="隶书" charset="-122"/>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067"/>
                                        </p:tgtEl>
                                        <p:attrNameLst>
                                          <p:attrName>style.visibility</p:attrName>
                                        </p:attrNameLst>
                                      </p:cBhvr>
                                      <p:to>
                                        <p:strVal val="visible"/>
                                      </p:to>
                                    </p:set>
                                    <p:anim calcmode="lin" valueType="num">
                                      <p:cBhvr additive="base">
                                        <p:cTn id="7" dur="1" fill="hold"/>
                                        <p:tgtEl>
                                          <p:spTgt spid="206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068">
                                            <p:txEl>
                                              <p:charRg st="0" end="14"/>
                                            </p:txEl>
                                          </p:spTgt>
                                        </p:tgtEl>
                                        <p:attrNameLst>
                                          <p:attrName>style.visibility</p:attrName>
                                        </p:attrNameLst>
                                      </p:cBhvr>
                                      <p:to>
                                        <p:strVal val="visible"/>
                                      </p:to>
                                    </p:set>
                                    <p:anim calcmode="lin" valueType="num">
                                      <p:cBhvr additive="base">
                                        <p:cTn id="12" dur="1" fill="hold"/>
                                        <p:tgtEl>
                                          <p:spTgt spid="2068">
                                            <p:txEl>
                                              <p:charRg st="0" end="14"/>
                                            </p:txEl>
                                          </p:spTgt>
                                        </p:tgtEl>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childTnLst>
                                    <p:set>
                                      <p:cBhvr additive="base">
                                        <p:cTn id="16" dur="1" fill="hold">
                                          <p:stCondLst>
                                            <p:cond delay="0"/>
                                          </p:stCondLst>
                                        </p:cTn>
                                        <p:tgtEl>
                                          <p:spTgt spid="2068">
                                            <p:txEl>
                                              <p:charRg st="14" end="28"/>
                                            </p:txEl>
                                          </p:spTgt>
                                        </p:tgtEl>
                                        <p:attrNameLst>
                                          <p:attrName>style.visibility</p:attrName>
                                        </p:attrNameLst>
                                      </p:cBhvr>
                                      <p:to>
                                        <p:strVal val="visible"/>
                                      </p:to>
                                    </p:set>
                                    <p:anim calcmode="discrete" valueType="clr">
                                      <p:cBhvr additive="base">
                                        <p:cTn id="17" dur="80"/>
                                        <p:tgtEl>
                                          <p:spTgt spid="2068">
                                            <p:txEl>
                                              <p:charRg st="14" end="28"/>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8" dur="80"/>
                                        <p:tgtEl>
                                          <p:spTgt spid="2068">
                                            <p:txEl>
                                              <p:charRg st="14" end="28"/>
                                            </p:txEl>
                                          </p:spTgt>
                                        </p:tgtEl>
                                        <p:attrNameLst>
                                          <p:attrName>fillcolor</p:attrName>
                                        </p:attrNameLst>
                                      </p:cBhvr>
                                      <p:tavLst>
                                        <p:tav tm="0">
                                          <p:val>
                                            <p:clrVal>
                                              <a:schemeClr val="accent2"/>
                                            </p:clrVal>
                                          </p:val>
                                        </p:tav>
                                        <p:tav tm="50000">
                                          <p:val>
                                            <p:clrVal>
                                              <a:schemeClr val="hlink"/>
                                            </p:clrVal>
                                          </p:val>
                                        </p:tav>
                                      </p:tavLst>
                                    </p:anim>
                                    <p:set>
                                      <p:cBhvr additive="base">
                                        <p:cTn id="19" dur="80"/>
                                        <p:tgtEl>
                                          <p:spTgt spid="2068">
                                            <p:txEl>
                                              <p:charRg st="14" end="28"/>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childTnLst>
                                    <p:set>
                                      <p:cBhvr additive="base">
                                        <p:cTn id="23" dur="1" fill="hold">
                                          <p:stCondLst>
                                            <p:cond delay="0"/>
                                          </p:stCondLst>
                                        </p:cTn>
                                        <p:tgtEl>
                                          <p:spTgt spid="2068">
                                            <p:txEl>
                                              <p:charRg st="28" end="47"/>
                                            </p:txEl>
                                          </p:spTgt>
                                        </p:tgtEl>
                                        <p:attrNameLst>
                                          <p:attrName>style.visibility</p:attrName>
                                        </p:attrNameLst>
                                      </p:cBhvr>
                                      <p:to>
                                        <p:strVal val="visible"/>
                                      </p:to>
                                    </p:set>
                                    <p:anim calcmode="discrete" valueType="clr">
                                      <p:cBhvr additive="base">
                                        <p:cTn id="24" dur="80"/>
                                        <p:tgtEl>
                                          <p:spTgt spid="2068">
                                            <p:txEl>
                                              <p:charRg st="28" end="47"/>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5" dur="80"/>
                                        <p:tgtEl>
                                          <p:spTgt spid="2068">
                                            <p:txEl>
                                              <p:charRg st="28" end="47"/>
                                            </p:txEl>
                                          </p:spTgt>
                                        </p:tgtEl>
                                        <p:attrNameLst>
                                          <p:attrName>fillcolor</p:attrName>
                                        </p:attrNameLst>
                                      </p:cBhvr>
                                      <p:tavLst>
                                        <p:tav tm="0">
                                          <p:val>
                                            <p:clrVal>
                                              <a:schemeClr val="accent2"/>
                                            </p:clrVal>
                                          </p:val>
                                        </p:tav>
                                        <p:tav tm="50000">
                                          <p:val>
                                            <p:clrVal>
                                              <a:schemeClr val="hlink"/>
                                            </p:clrVal>
                                          </p:val>
                                        </p:tav>
                                      </p:tavLst>
                                    </p:anim>
                                    <p:set>
                                      <p:cBhvr additive="base">
                                        <p:cTn id="26" dur="80"/>
                                        <p:tgtEl>
                                          <p:spTgt spid="2068">
                                            <p:txEl>
                                              <p:charRg st="28" end="47"/>
                                            </p:txEl>
                                          </p:spTgt>
                                        </p:tgtEl>
                                        <p:attrNameLst>
                                          <p:attrName>fill.type</p:attrName>
                                        </p:attrNameLst>
                                      </p:cBhvr>
                                      <p:to>
                                        <p:strVal val="solid"/>
                                      </p:to>
                                    </p:set>
                                  </p:childTnLst>
                                </p:cTn>
                              </p:par>
                              <p:par>
                                <p:cTn id="27" presetID="27" presetClass="entr" presetSubtype="0" fill="hold" nodeType="withEffect">
                                  <p:childTnLst>
                                    <p:set>
                                      <p:cBhvr additive="base">
                                        <p:cTn id="28" dur="1" fill="hold">
                                          <p:stCondLst>
                                            <p:cond delay="0"/>
                                          </p:stCondLst>
                                        </p:cTn>
                                        <p:tgtEl>
                                          <p:spTgt spid="2068">
                                            <p:txEl>
                                              <p:charRg st="47" end="67"/>
                                            </p:txEl>
                                          </p:spTgt>
                                        </p:tgtEl>
                                        <p:attrNameLst>
                                          <p:attrName>style.visibility</p:attrName>
                                        </p:attrNameLst>
                                      </p:cBhvr>
                                      <p:to>
                                        <p:strVal val="visible"/>
                                      </p:to>
                                    </p:set>
                                    <p:anim calcmode="discrete" valueType="clr">
                                      <p:cBhvr additive="base">
                                        <p:cTn id="29" dur="80"/>
                                        <p:tgtEl>
                                          <p:spTgt spid="2068">
                                            <p:txEl>
                                              <p:charRg st="47" end="67"/>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30" dur="80"/>
                                        <p:tgtEl>
                                          <p:spTgt spid="2068">
                                            <p:txEl>
                                              <p:charRg st="47" end="67"/>
                                            </p:txEl>
                                          </p:spTgt>
                                        </p:tgtEl>
                                        <p:attrNameLst>
                                          <p:attrName>fillcolor</p:attrName>
                                        </p:attrNameLst>
                                      </p:cBhvr>
                                      <p:tavLst>
                                        <p:tav tm="0">
                                          <p:val>
                                            <p:clrVal>
                                              <a:schemeClr val="accent2"/>
                                            </p:clrVal>
                                          </p:val>
                                        </p:tav>
                                        <p:tav tm="50000">
                                          <p:val>
                                            <p:clrVal>
                                              <a:schemeClr val="hlink"/>
                                            </p:clrVal>
                                          </p:val>
                                        </p:tav>
                                      </p:tavLst>
                                    </p:anim>
                                    <p:set>
                                      <p:cBhvr additive="base">
                                        <p:cTn id="31" dur="80"/>
                                        <p:tgtEl>
                                          <p:spTgt spid="2068">
                                            <p:txEl>
                                              <p:charRg st="47" end="67"/>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childTnLst>
                                    <p:set>
                                      <p:cBhvr additive="base">
                                        <p:cTn id="35" dur="1" fill="hold">
                                          <p:stCondLst>
                                            <p:cond delay="0"/>
                                          </p:stCondLst>
                                        </p:cTn>
                                        <p:tgtEl>
                                          <p:spTgt spid="2068">
                                            <p:txEl>
                                              <p:charRg st="68" end="86"/>
                                            </p:txEl>
                                          </p:spTgt>
                                        </p:tgtEl>
                                        <p:attrNameLst>
                                          <p:attrName>style.visibility</p:attrName>
                                        </p:attrNameLst>
                                      </p:cBhvr>
                                      <p:to>
                                        <p:strVal val="visible"/>
                                      </p:to>
                                    </p:set>
                                    <p:anim calcmode="discrete" valueType="clr">
                                      <p:cBhvr additive="base">
                                        <p:cTn id="36" dur="80"/>
                                        <p:tgtEl>
                                          <p:spTgt spid="2068">
                                            <p:txEl>
                                              <p:charRg st="68" end="86"/>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37" dur="80"/>
                                        <p:tgtEl>
                                          <p:spTgt spid="2068">
                                            <p:txEl>
                                              <p:charRg st="68" end="86"/>
                                            </p:txEl>
                                          </p:spTgt>
                                        </p:tgtEl>
                                        <p:attrNameLst>
                                          <p:attrName>fillcolor</p:attrName>
                                        </p:attrNameLst>
                                      </p:cBhvr>
                                      <p:tavLst>
                                        <p:tav tm="0">
                                          <p:val>
                                            <p:clrVal>
                                              <a:schemeClr val="accent2"/>
                                            </p:clrVal>
                                          </p:val>
                                        </p:tav>
                                        <p:tav tm="50000">
                                          <p:val>
                                            <p:clrVal>
                                              <a:schemeClr val="hlink"/>
                                            </p:clrVal>
                                          </p:val>
                                        </p:tav>
                                      </p:tavLst>
                                    </p:anim>
                                    <p:set>
                                      <p:cBhvr additive="base">
                                        <p:cTn id="38" dur="80"/>
                                        <p:tgtEl>
                                          <p:spTgt spid="2068">
                                            <p:txEl>
                                              <p:charRg st="68" end="8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5" name="标题 1"/>
          <p:cNvSpPr>
            <a:spLocks noGrp="1"/>
          </p:cNvSpPr>
          <p:nvPr>
            <p:ph type="title"/>
          </p:nvPr>
        </p:nvSpPr>
        <p:spPr>
          <a:xfrm>
            <a:off x="1485900" y="205979"/>
            <a:ext cx="5600700" cy="704850"/>
          </a:xfrm>
        </p:spPr>
        <p:txBody>
          <a:bodyPr wrap="square" anchor="b"/>
          <a:p>
            <a:r>
              <a:rPr lang="zh-CN" altLang="en-US"/>
              <a:t>五、主题呈现</a:t>
            </a:r>
            <a:endParaRPr lang="zh-CN" altLang="en-US"/>
          </a:p>
        </p:txBody>
      </p:sp>
      <p:sp>
        <p:nvSpPr>
          <p:cNvPr id="2076" name="矩形 3"/>
          <p:cNvSpPr/>
          <p:nvPr/>
        </p:nvSpPr>
        <p:spPr>
          <a:xfrm>
            <a:off x="1633538" y="2225279"/>
            <a:ext cx="1703785" cy="692944"/>
          </a:xfrm>
          <a:prstGeom prst="rect">
            <a:avLst/>
          </a:prstGeom>
          <a:noFill/>
          <a:ln w="9525">
            <a:noFill/>
          </a:ln>
        </p:spPr>
        <p:txBody>
          <a:bodyPr wrap="none" lIns="68580" tIns="34290" rIns="68580" bIns="34290"/>
          <a:p>
            <a:pPr algn="ctr" defTabSz="914400">
              <a:buClrTx/>
              <a:buSzPct val="100000"/>
              <a:buNone/>
            </a:pPr>
            <a:r>
              <a:rPr lang="zh-CN" altLang="en-US" sz="4050" b="1" baseline="0">
                <a:latin typeface="Century Schoolbook"/>
                <a:ea typeface="Arial" panose="020B0604020202020204"/>
              </a:rPr>
              <a:t>主题馆</a:t>
            </a:r>
            <a:endParaRPr lang="zh-CN" altLang="en-US" sz="4050" b="1" baseline="0">
              <a:latin typeface="Century Schoolbook"/>
              <a:ea typeface="Arial" panose="020B0604020202020204"/>
            </a:endParaRPr>
          </a:p>
        </p:txBody>
      </p:sp>
      <p:sp>
        <p:nvSpPr>
          <p:cNvPr id="2077" name="矩形 4"/>
          <p:cNvSpPr/>
          <p:nvPr/>
        </p:nvSpPr>
        <p:spPr>
          <a:xfrm rot="540000">
            <a:off x="2536031" y="1178719"/>
            <a:ext cx="1703785" cy="692944"/>
          </a:xfrm>
          <a:prstGeom prst="rect">
            <a:avLst/>
          </a:prstGeom>
          <a:noFill/>
          <a:ln w="9525">
            <a:noFill/>
          </a:ln>
        </p:spPr>
        <p:txBody>
          <a:bodyPr wrap="none" lIns="68580" tIns="34290" rIns="68580" bIns="34290">
            <a:scene3d>
              <a:camera prst="orthographicFront"/>
              <a:lightRig rig="threePt" dir="t"/>
            </a:scene3d>
          </a:bodyPr>
          <a:p>
            <a:pPr algn="ctr" defTabSz="914400">
              <a:buClrTx/>
              <a:buSzPct val="100000"/>
              <a:buNone/>
            </a:pPr>
            <a:r>
              <a:rPr lang="zh-CN" altLang="en-US" sz="4050" b="1" baseline="0">
                <a:solidFill>
                  <a:schemeClr val="tx1"/>
                </a:solidFill>
                <a:effectLst>
                  <a:outerShdw blurRad="38100" dist="19050" dir="2700000" algn="tl" rotWithShape="0">
                    <a:schemeClr val="dk1">
                      <a:alpha val="40000"/>
                    </a:schemeClr>
                  </a:outerShdw>
                </a:effectLst>
                <a:latin typeface="Century Schoolbook"/>
                <a:ea typeface="Arial" panose="020B0604020202020204"/>
              </a:rPr>
              <a:t>主题区</a:t>
            </a:r>
            <a:endParaRPr lang="zh-CN" altLang="en-US" sz="4050" b="1" baseline="0">
              <a:solidFill>
                <a:schemeClr val="tx1"/>
              </a:solidFill>
              <a:effectLst>
                <a:outerShdw blurRad="38100" dist="19050" dir="2700000" algn="tl" rotWithShape="0">
                  <a:schemeClr val="dk1">
                    <a:alpha val="40000"/>
                  </a:schemeClr>
                </a:outerShdw>
              </a:effectLst>
              <a:latin typeface="Century Schoolbook"/>
              <a:ea typeface="Arial" panose="020B0604020202020204"/>
            </a:endParaRPr>
          </a:p>
        </p:txBody>
      </p:sp>
      <p:sp>
        <p:nvSpPr>
          <p:cNvPr id="2078" name="矩形 5"/>
          <p:cNvSpPr/>
          <p:nvPr/>
        </p:nvSpPr>
        <p:spPr>
          <a:xfrm>
            <a:off x="4947047" y="857250"/>
            <a:ext cx="2340769" cy="692944"/>
          </a:xfrm>
          <a:prstGeom prst="rect">
            <a:avLst/>
          </a:prstGeom>
          <a:noFill/>
          <a:ln w="9525">
            <a:noFill/>
          </a:ln>
        </p:spPr>
        <p:txBody>
          <a:bodyPr wrap="none" lIns="68580" tIns="34290" rIns="68580" bIns="34290"/>
          <a:p>
            <a:pPr algn="ctr" defTabSz="914400">
              <a:buClrTx/>
              <a:buSzPct val="100000"/>
              <a:buNone/>
            </a:pPr>
            <a:r>
              <a:rPr lang="zh-CN" altLang="en-US" sz="4050" b="1" baseline="0">
                <a:latin typeface="Century Schoolbook"/>
                <a:ea typeface="Arial" panose="020B0604020202020204"/>
              </a:rPr>
              <a:t>主题广场</a:t>
            </a:r>
            <a:endParaRPr lang="zh-CN" altLang="en-US" sz="4050" b="1" baseline="0">
              <a:latin typeface="Century Schoolbook"/>
              <a:ea typeface="Arial" panose="020B0604020202020204"/>
            </a:endParaRPr>
          </a:p>
        </p:txBody>
      </p:sp>
      <p:sp>
        <p:nvSpPr>
          <p:cNvPr id="2079" name="矩形 6"/>
          <p:cNvSpPr/>
          <p:nvPr/>
        </p:nvSpPr>
        <p:spPr>
          <a:xfrm rot="1140000">
            <a:off x="4516041" y="3840956"/>
            <a:ext cx="2225278" cy="692944"/>
          </a:xfrm>
          <a:prstGeom prst="rect">
            <a:avLst/>
          </a:prstGeom>
          <a:noFill/>
          <a:ln w="9525">
            <a:noFill/>
          </a:ln>
        </p:spPr>
        <p:txBody>
          <a:bodyPr wrap="none" lIns="68580" tIns="34290" rIns="68580" bIns="34290"/>
          <a:p>
            <a:pPr algn="ctr" defTabSz="914400">
              <a:buClrTx/>
              <a:buSzPct val="100000"/>
              <a:buNone/>
            </a:pPr>
            <a:r>
              <a:rPr lang="zh-CN" altLang="en-US" sz="4050" b="1" baseline="0">
                <a:solidFill>
                  <a:srgbClr val="B32C16"/>
                </a:solidFill>
                <a:latin typeface="Century Schoolbook"/>
                <a:ea typeface="Arial" panose="020B0604020202020204"/>
              </a:rPr>
              <a:t>主体设施</a:t>
            </a:r>
            <a:endParaRPr lang="zh-CN" altLang="en-US" sz="4050" b="1" baseline="0">
              <a:solidFill>
                <a:srgbClr val="B32C16"/>
              </a:solidFill>
              <a:latin typeface="Century Schoolbook"/>
              <a:ea typeface="Arial" panose="020B0604020202020204"/>
            </a:endParaRPr>
          </a:p>
        </p:txBody>
      </p:sp>
      <p:sp>
        <p:nvSpPr>
          <p:cNvPr id="2080" name="矩形 7"/>
          <p:cNvSpPr/>
          <p:nvPr/>
        </p:nvSpPr>
        <p:spPr>
          <a:xfrm rot="420000">
            <a:off x="5214938" y="1928813"/>
            <a:ext cx="2225279" cy="692944"/>
          </a:xfrm>
          <a:prstGeom prst="rect">
            <a:avLst/>
          </a:prstGeom>
          <a:noFill/>
          <a:ln w="9525">
            <a:noFill/>
          </a:ln>
        </p:spPr>
        <p:txBody>
          <a:bodyPr wrap="none" lIns="68580" tIns="34290" rIns="68580" bIns="34290"/>
          <a:p>
            <a:pPr algn="ctr" defTabSz="914400">
              <a:buClrTx/>
              <a:buSzPct val="100000"/>
              <a:buNone/>
            </a:pPr>
            <a:r>
              <a:rPr lang="zh-CN" altLang="en-US" sz="4050" b="1" baseline="0">
                <a:effectLst>
                  <a:outerShdw blurRad="38100" dist="38100" dir="2700000">
                    <a:srgbClr val="C0C0C0"/>
                  </a:outerShdw>
                </a:effectLst>
                <a:latin typeface="Century Schoolbook"/>
                <a:ea typeface="Arial" panose="020B0604020202020204"/>
              </a:rPr>
              <a:t>主题游线</a:t>
            </a:r>
            <a:endParaRPr lang="zh-CN" altLang="en-US" sz="4050" b="1" baseline="0">
              <a:effectLst>
                <a:outerShdw blurRad="38100" dist="38100" dir="2700000">
                  <a:srgbClr val="C0C0C0"/>
                </a:outerShdw>
              </a:effectLst>
              <a:latin typeface="Century Schoolbook"/>
              <a:ea typeface="Arial" panose="020B0604020202020204"/>
            </a:endParaRPr>
          </a:p>
        </p:txBody>
      </p:sp>
      <p:sp>
        <p:nvSpPr>
          <p:cNvPr id="2081" name="矩形 8"/>
          <p:cNvSpPr/>
          <p:nvPr/>
        </p:nvSpPr>
        <p:spPr>
          <a:xfrm rot="19560000">
            <a:off x="1310879" y="3500438"/>
            <a:ext cx="2225278" cy="692944"/>
          </a:xfrm>
          <a:prstGeom prst="rect">
            <a:avLst/>
          </a:prstGeom>
          <a:noFill/>
          <a:ln w="9525">
            <a:noFill/>
          </a:ln>
        </p:spPr>
        <p:txBody>
          <a:bodyPr wrap="none" lIns="68580" tIns="34290" rIns="68580" bIns="34290"/>
          <a:p>
            <a:pPr algn="ctr" defTabSz="914400">
              <a:buClrTx/>
              <a:buSzPct val="100000"/>
              <a:buNone/>
            </a:pPr>
            <a:r>
              <a:rPr lang="zh-CN" altLang="en-US" sz="4050" b="1" baseline="0">
                <a:effectLst>
                  <a:outerShdw blurRad="38100" dist="38100" dir="2700000">
                    <a:srgbClr val="C0C0C0"/>
                  </a:outerShdw>
                </a:effectLst>
                <a:latin typeface="Century Schoolbook"/>
                <a:ea typeface="Arial" panose="020B0604020202020204"/>
              </a:rPr>
              <a:t>主题论坛</a:t>
            </a:r>
            <a:endParaRPr lang="zh-CN" altLang="en-US" sz="4050" b="1" baseline="0">
              <a:effectLst>
                <a:outerShdw blurRad="38100" dist="38100" dir="2700000">
                  <a:srgbClr val="C0C0C0"/>
                </a:outerShdw>
              </a:effectLst>
              <a:latin typeface="Century Schoolbook"/>
              <a:ea typeface="Arial" panose="020B0604020202020204"/>
            </a:endParaRPr>
          </a:p>
        </p:txBody>
      </p:sp>
      <p:sp>
        <p:nvSpPr>
          <p:cNvPr id="2082" name="矩形 9"/>
          <p:cNvSpPr/>
          <p:nvPr/>
        </p:nvSpPr>
        <p:spPr>
          <a:xfrm rot="20820000">
            <a:off x="3607594" y="2732485"/>
            <a:ext cx="2225279" cy="692944"/>
          </a:xfrm>
          <a:prstGeom prst="rect">
            <a:avLst/>
          </a:prstGeom>
          <a:noFill/>
          <a:ln w="9525">
            <a:noFill/>
          </a:ln>
        </p:spPr>
        <p:txBody>
          <a:bodyPr wrap="none" lIns="68580" tIns="34290" rIns="68580" bIns="34290"/>
          <a:p>
            <a:pPr algn="ctr" defTabSz="914400">
              <a:buClrTx/>
              <a:buSzPct val="100000"/>
              <a:buNone/>
            </a:pPr>
            <a:r>
              <a:rPr lang="zh-CN" altLang="en-US" sz="4050" b="1" baseline="0">
                <a:solidFill>
                  <a:schemeClr val="tx1"/>
                </a:solidFill>
                <a:effectLst>
                  <a:outerShdw blurRad="38100" dist="19050" dir="2700000" algn="tl" rotWithShape="0">
                    <a:schemeClr val="dk1">
                      <a:alpha val="40000"/>
                    </a:schemeClr>
                  </a:outerShdw>
                </a:effectLst>
                <a:latin typeface="Century Schoolbook"/>
                <a:ea typeface="Arial" panose="020B0604020202020204"/>
              </a:rPr>
              <a:t>主题活动</a:t>
            </a:r>
            <a:endParaRPr lang="zh-CN" altLang="en-US" sz="4050" b="1" baseline="0">
              <a:solidFill>
                <a:schemeClr val="tx1"/>
              </a:solidFill>
              <a:effectLst>
                <a:outerShdw blurRad="38100" dist="19050" dir="2700000" algn="tl" rotWithShape="0">
                  <a:schemeClr val="dk1">
                    <a:alpha val="40000"/>
                  </a:schemeClr>
                </a:outerShdw>
              </a:effectLst>
              <a:latin typeface="Century Schoolbook"/>
              <a:ea typeface="Arial" panose="020B0604020202020204"/>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childTnLst>
                                    <p:set>
                                      <p:cBhvr additive="base">
                                        <p:cTn id="6" dur="1" fill="hold">
                                          <p:stCondLst>
                                            <p:cond delay="0"/>
                                          </p:stCondLst>
                                        </p:cTn>
                                        <p:tgtEl>
                                          <p:spTgt spid="2075"/>
                                        </p:tgtEl>
                                        <p:attrNameLst>
                                          <p:attrName>style.visibility</p:attrName>
                                        </p:attrNameLst>
                                      </p:cBhvr>
                                      <p:to>
                                        <p:strVal val="visible"/>
                                      </p:to>
                                    </p:set>
                                    <p:anim calcmode="lin" valueType="num">
                                      <p:cBhvr additive="base">
                                        <p:cTn id="7" dur="1" fill="hold"/>
                                        <p:tgtEl>
                                          <p:spTgt spid="207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childTnLst>
                                    <p:set>
                                      <p:cBhvr additive="base">
                                        <p:cTn id="11" dur="1" fill="hold">
                                          <p:stCondLst>
                                            <p:cond delay="0"/>
                                          </p:stCondLst>
                                        </p:cTn>
                                        <p:tgtEl>
                                          <p:spTgt spid="2077"/>
                                        </p:tgtEl>
                                        <p:attrNameLst>
                                          <p:attrName>style.visibility</p:attrName>
                                        </p:attrNameLst>
                                      </p:cBhvr>
                                      <p:to>
                                        <p:strVal val="visible"/>
                                      </p:to>
                                    </p:set>
                                    <p:anim calcmode="lin" valueType="num">
                                      <p:cBhvr additive="base">
                                        <p:cTn id="12" dur="1" fill="hold"/>
                                        <p:tgtEl>
                                          <p:spTgt spid="207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childTnLst>
                                    <p:set>
                                      <p:cBhvr additive="base">
                                        <p:cTn id="16" dur="1" fill="hold">
                                          <p:stCondLst>
                                            <p:cond delay="0"/>
                                          </p:stCondLst>
                                        </p:cTn>
                                        <p:tgtEl>
                                          <p:spTgt spid="2078"/>
                                        </p:tgtEl>
                                        <p:attrNameLst>
                                          <p:attrName>style.visibility</p:attrName>
                                        </p:attrNameLst>
                                      </p:cBhvr>
                                      <p:to>
                                        <p:strVal val="visible"/>
                                      </p:to>
                                    </p:set>
                                    <p:anim calcmode="lin" valueType="num">
                                      <p:cBhvr additive="base">
                                        <p:cTn id="17" dur="1" fill="hold"/>
                                        <p:tgtEl>
                                          <p:spTgt spid="207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childTnLst>
                                    <p:set>
                                      <p:cBhvr additive="base">
                                        <p:cTn id="21" dur="1" fill="hold">
                                          <p:stCondLst>
                                            <p:cond delay="0"/>
                                          </p:stCondLst>
                                        </p:cTn>
                                        <p:tgtEl>
                                          <p:spTgt spid="2080"/>
                                        </p:tgtEl>
                                        <p:attrNameLst>
                                          <p:attrName>style.visibility</p:attrName>
                                        </p:attrNameLst>
                                      </p:cBhvr>
                                      <p:to>
                                        <p:strVal val="visible"/>
                                      </p:to>
                                    </p:set>
                                    <p:anim calcmode="lin" valueType="num">
                                      <p:cBhvr additive="base">
                                        <p:cTn id="22" dur="1" fill="hold"/>
                                        <p:tgtEl>
                                          <p:spTgt spid="208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childTnLst>
                                    <p:set>
                                      <p:cBhvr additive="base">
                                        <p:cTn id="26" dur="1" fill="hold">
                                          <p:stCondLst>
                                            <p:cond delay="0"/>
                                          </p:stCondLst>
                                        </p:cTn>
                                        <p:tgtEl>
                                          <p:spTgt spid="2079"/>
                                        </p:tgtEl>
                                        <p:attrNameLst>
                                          <p:attrName>style.visibility</p:attrName>
                                        </p:attrNameLst>
                                      </p:cBhvr>
                                      <p:to>
                                        <p:strVal val="visible"/>
                                      </p:to>
                                    </p:set>
                                    <p:anim calcmode="lin" valueType="num">
                                      <p:cBhvr additive="base">
                                        <p:cTn id="27" dur="1" fill="hold"/>
                                        <p:tgtEl>
                                          <p:spTgt spid="207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childTnLst>
                                    <p:set>
                                      <p:cBhvr additive="base">
                                        <p:cTn id="31" dur="1" fill="hold">
                                          <p:stCondLst>
                                            <p:cond delay="0"/>
                                          </p:stCondLst>
                                        </p:cTn>
                                        <p:tgtEl>
                                          <p:spTgt spid="2081"/>
                                        </p:tgtEl>
                                        <p:attrNameLst>
                                          <p:attrName>style.visibility</p:attrName>
                                        </p:attrNameLst>
                                      </p:cBhvr>
                                      <p:to>
                                        <p:strVal val="visible"/>
                                      </p:to>
                                    </p:set>
                                    <p:anim calcmode="lin" valueType="num">
                                      <p:cBhvr additive="base">
                                        <p:cTn id="32" dur="1" fill="hold"/>
                                        <p:tgtEl>
                                          <p:spTgt spid="2081"/>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childTnLst>
                                    <p:set>
                                      <p:cBhvr additive="base">
                                        <p:cTn id="36" dur="1" fill="hold">
                                          <p:stCondLst>
                                            <p:cond delay="0"/>
                                          </p:stCondLst>
                                        </p:cTn>
                                        <p:tgtEl>
                                          <p:spTgt spid="2082"/>
                                        </p:tgtEl>
                                        <p:attrNameLst>
                                          <p:attrName>style.visibility</p:attrName>
                                        </p:attrNameLst>
                                      </p:cBhvr>
                                      <p:to>
                                        <p:strVal val="visible"/>
                                      </p:to>
                                    </p:set>
                                    <p:anim calcmode="lin" valueType="num">
                                      <p:cBhvr additive="base">
                                        <p:cTn id="37" dur="1" fill="hold"/>
                                        <p:tgtEl>
                                          <p:spTgt spid="2082"/>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childTnLst>
                                    <p:set>
                                      <p:cBhvr additive="base">
                                        <p:cTn id="41" dur="1" fill="hold">
                                          <p:stCondLst>
                                            <p:cond delay="0"/>
                                          </p:stCondLst>
                                        </p:cTn>
                                        <p:tgtEl>
                                          <p:spTgt spid="2076"/>
                                        </p:tgtEl>
                                        <p:attrNameLst>
                                          <p:attrName>style.visibility</p:attrName>
                                        </p:attrNameLst>
                                      </p:cBhvr>
                                      <p:to>
                                        <p:strVal val="visible"/>
                                      </p:to>
                                    </p:set>
                                    <p:anim calcmode="lin" valueType="num">
                                      <p:cBhvr additive="base">
                                        <p:cTn id="42" dur="1" fill="hold"/>
                                        <p:tgtEl>
                                          <p:spTgt spid="207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4189</Words>
  <Application>WPS 演示</Application>
  <PresentationFormat>全屏显示(16:9)</PresentationFormat>
  <Paragraphs>274</Paragraphs>
  <Slides>46</Slides>
  <Notes>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46</vt:i4>
      </vt:variant>
    </vt:vector>
  </HeadingPairs>
  <TitlesOfParts>
    <vt:vector size="65" baseType="lpstr">
      <vt:lpstr>Arial</vt:lpstr>
      <vt:lpstr>宋体</vt:lpstr>
      <vt:lpstr>Wingdings</vt:lpstr>
      <vt:lpstr>微软雅黑</vt:lpstr>
      <vt:lpstr>微软雅黑 Light</vt:lpstr>
      <vt:lpstr>楷体</vt:lpstr>
      <vt:lpstr>Century Schoolbook</vt:lpstr>
      <vt:lpstr>Wingdings 2</vt:lpstr>
      <vt:lpstr>隶书</vt:lpstr>
      <vt:lpstr>Century Schoolbook</vt:lpstr>
      <vt:lpstr>Arial</vt:lpstr>
      <vt:lpstr>Arial Unicode MS</vt:lpstr>
      <vt:lpstr>Calibri Light</vt:lpstr>
      <vt:lpstr>Calibri</vt:lpstr>
      <vt:lpstr>等线</vt:lpstr>
      <vt:lpstr>Segoe Print</vt:lpstr>
      <vt:lpstr>华文楷体</vt:lpstr>
      <vt:lpstr>Wingdings</vt:lpstr>
      <vt:lpstr>Office 主题​​</vt:lpstr>
      <vt:lpstr>PowerPoint 演示文稿</vt:lpstr>
      <vt:lpstr>PowerPoint 演示文稿</vt:lpstr>
      <vt:lpstr>【思维导读】 </vt:lpstr>
      <vt:lpstr>PowerPoint 演示文稿</vt:lpstr>
      <vt:lpstr>【情境导入】上海世博会</vt:lpstr>
      <vt:lpstr>PowerPoint 演示文稿</vt:lpstr>
      <vt:lpstr>一、主题确立</vt:lpstr>
      <vt:lpstr>二、主题演绎</vt:lpstr>
      <vt:lpstr>五、主题呈现</vt:lpstr>
      <vt:lpstr>PowerPoint 演示文稿</vt:lpstr>
      <vt:lpstr>PowerPoint 演示文稿</vt:lpstr>
      <vt:lpstr>PowerPoint 演示文稿</vt:lpstr>
      <vt:lpstr>PowerPoint 演示文稿</vt:lpstr>
      <vt:lpstr>PowerPoint 演示文稿</vt:lpstr>
      <vt:lpstr>PowerPoint 演示文稿</vt:lpstr>
      <vt:lpstr>3.主题节事活动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应避免的几种倾向</vt:lpstr>
      <vt:lpstr>3.主题节庆活动</vt:lpstr>
      <vt:lpstr>【课堂讨论】 </vt:lpstr>
      <vt:lpstr>PowerPoint 演示文稿</vt:lpstr>
      <vt:lpstr>PowerPoint 演示文稿</vt:lpstr>
      <vt:lpstr>PowerPoint 演示文稿</vt:lpstr>
      <vt:lpstr>PowerPoint 演示文稿</vt:lpstr>
      <vt:lpstr>PowerPoint 演示文稿</vt:lpstr>
      <vt:lpstr>PowerPoint 演示文稿</vt:lpstr>
      <vt:lpstr>二、会展选择与确定的原则</vt:lpstr>
      <vt:lpstr>二、会展选择与确定的原则</vt:lpstr>
      <vt:lpstr>二、会展选择与确定的原则</vt:lpstr>
      <vt:lpstr>二、会展选择与确定的原则</vt:lpstr>
      <vt:lpstr>三、会展主题选择与确定的要点</vt:lpstr>
      <vt:lpstr>三、会展主题选择与确定的要点</vt:lpstr>
      <vt:lpstr>三、会展主题选择与确定的要点</vt:lpstr>
      <vt:lpstr>【实例分析】21世纪以来历届世博会主题/历届夏季达沃斯论坛主题    思考题：请纵观案例中21世纪以来历届世博会主题，评价世博会主题选择的成功体现在哪些方面？各国通过世博会主题向世人展示什么？请观察历届夏季达沃斯论坛主题，思考新时代下达沃斯论坛关注的热点问题是什么？与此同时，对比世博会主题与达沃斯论坛主题，剖析主题会议与主题展览的不同宗旨、目的。  </vt:lpstr>
      <vt:lpstr>PowerPoint 演示文稿</vt:lpstr>
      <vt:lpstr>PowerPoint 演示文稿</vt:lpstr>
      <vt:lpstr>PowerPoint 演示文稿</vt:lpstr>
      <vt:lpstr>【实例分析】2010年上海世博会主题    思考题：2010世博会主题与副主题是什么？主题思想是如何演绎的？你认为有哪些可以借鉴的地方？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cqzbj0102</dc:creator>
  <cp:lastModifiedBy>Administrator</cp:lastModifiedBy>
  <cp:revision>939</cp:revision>
  <dcterms:created xsi:type="dcterms:W3CDTF">2017-06-28T01:34:00Z</dcterms:created>
  <dcterms:modified xsi:type="dcterms:W3CDTF">2020-03-16T06:26:07Z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