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09" r:id="rId4"/>
    <p:sldId id="310" r:id="rId5"/>
    <p:sldId id="311" r:id="rId6"/>
    <p:sldId id="312" r:id="rId7"/>
    <p:sldId id="298" r:id="rId8"/>
    <p:sldId id="313" r:id="rId9"/>
    <p:sldId id="314" r:id="rId10"/>
    <p:sldId id="315" r:id="rId11"/>
    <p:sldId id="265" r:id="rId12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99"/>
    <a:srgbClr val="99CCFF"/>
    <a:srgbClr val="FFFFFF"/>
    <a:srgbClr val="00CC99"/>
    <a:srgbClr val="339933"/>
    <a:srgbClr val="6600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1" autoAdjust="0"/>
    <p:restoredTop sz="95916" autoAdjust="0"/>
  </p:normalViewPr>
  <p:slideViewPr>
    <p:cSldViewPr>
      <p:cViewPr>
        <p:scale>
          <a:sx n="80" d="100"/>
          <a:sy n="80" d="100"/>
        </p:scale>
        <p:origin x="-1469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C139A24-4B78-4758-90D7-313C5037B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853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D9C9454-D1CD-4420-BE88-A0DE4331BC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634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35BF-3FD6-482A-BCAB-D814BBD0F8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901F-5C4C-4AC5-95DC-B4D8E2AE9D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1026-8CFD-4CF0-BCAA-EF444634D8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043C8-191A-473A-B823-E807D4A741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2E94-2E7A-43EA-A3E7-D8089DA894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8EEA-1730-4DA2-B593-D3E72161F8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7983-BB28-4098-8CD6-EEBB724719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AE97-7BFC-4DA4-9D83-11D1D0887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8ADC-7923-4A13-9FB7-24407ABC95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5C14-5C27-4231-A3E9-51D97D3C86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56425-6EDE-4920-8B25-E1B3B89687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434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fld id="{5F21B22D-815C-40C6-B8F3-401887436D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6"/>
          <p:cNvSpPr>
            <a:spLocks noGrp="1"/>
          </p:cNvSpPr>
          <p:nvPr>
            <p:ph type="ctrTitle" sz="quarter"/>
          </p:nvPr>
        </p:nvSpPr>
        <p:spPr>
          <a:xfrm>
            <a:off x="1403648" y="3092425"/>
            <a:ext cx="6867525" cy="2136775"/>
          </a:xfrm>
        </p:spPr>
        <p:txBody>
          <a:bodyPr/>
          <a:lstStyle/>
          <a:p>
            <a:pPr eaLnBrk="1" hangingPunct="1"/>
            <a:r>
              <a:rPr lang="zh-CN" altLang="en-US" sz="5400" dirty="0" smtClean="0">
                <a:latin typeface="华文仿宋" pitchFamily="2" charset="-122"/>
                <a:ea typeface="华文仿宋" pitchFamily="2" charset="-122"/>
              </a:rPr>
              <a:t>  </a:t>
            </a:r>
            <a: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  <a:t>Python</a:t>
            </a:r>
            <a:r>
              <a:rPr lang="zh-CN" altLang="en-US" sz="5400" dirty="0" smtClean="0">
                <a:latin typeface="华文仿宋" pitchFamily="2" charset="-122"/>
                <a:ea typeface="华文仿宋" pitchFamily="2" charset="-122"/>
              </a:rPr>
              <a:t>从入门到实战</a:t>
            </a:r>
            <a: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  <a:t/>
            </a:r>
            <a:b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        </a:t>
            </a:r>
            <a:r>
              <a:rPr lang="zh-CN" altLang="en-US" dirty="0" smtClean="0">
                <a:ea typeface="宋体" pitchFamily="2" charset="-122"/>
              </a:rPr>
              <a:t>第三章 条件分支与循环</a:t>
            </a:r>
            <a:endParaRPr lang="zh-CN" altLang="en-US" dirty="0" smtClean="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188640"/>
            <a:ext cx="6867525" cy="8765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3.5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复杂条件及处理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123728" y="1196752"/>
            <a:ext cx="6624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5000"/>
            </a:pPr>
            <a:r>
              <a:rPr lang="zh-CN" altLang="en-US" sz="2800" kern="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条件优先级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276872"/>
            <a:ext cx="70199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0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lipArt" r:id="rId3" imgW="996840" imgH="974880" progId="">
                  <p:embed/>
                </p:oleObj>
              </mc:Choice>
              <mc:Fallback>
                <p:oleObj name="ClipArt" r:id="rId3" imgW="996840" imgH="974880" progId="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214688" y="2214563"/>
            <a:ext cx="50321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54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第三章介绍完成</a:t>
            </a:r>
            <a:endParaRPr lang="en-US" altLang="zh-CN" sz="5400" dirty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5400" dirty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    </a:t>
            </a:r>
            <a:r>
              <a:rPr lang="zh-CN" altLang="en-US" sz="54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谢谢听讲！</a:t>
            </a:r>
            <a:endParaRPr lang="zh-CN" altLang="en-US" sz="5400" dirty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第三章 讲解主要内容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85938" y="1849438"/>
            <a:ext cx="6775450" cy="41513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3.1 if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条件分支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3.2 while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3.3 for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循环控制语句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3.5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复杂条件及处理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Art" r:id="rId3" imgW="996840" imgH="974880" progId="">
                  <p:embed/>
                </p:oleObj>
              </mc:Choice>
              <mc:Fallback>
                <p:oleObj name="ClipArt" r:id="rId3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260648"/>
            <a:ext cx="6867525" cy="80456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gsw-FR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3.3 for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412776"/>
            <a:ext cx="7086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260648"/>
            <a:ext cx="6867525" cy="80456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gsw-FR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3.3 for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9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847850"/>
            <a:ext cx="70104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260648"/>
            <a:ext cx="6867525" cy="80456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循环控制语句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break</a:t>
            </a:r>
            <a:endParaRPr lang="zh-CN" altLang="en-US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3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2513" y="1752600"/>
            <a:ext cx="7038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260648"/>
            <a:ext cx="6867525" cy="80456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循环控制语句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continue</a:t>
            </a:r>
            <a:endParaRPr lang="zh-CN" altLang="en-US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7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844824"/>
            <a:ext cx="70008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188640"/>
            <a:ext cx="6867525" cy="8765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3.5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复杂条件及处理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2209800" y="1927225"/>
            <a:ext cx="5170512" cy="415131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123728" y="1196752"/>
            <a:ext cx="6624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lang="zh-CN" altLang="en-US" sz="2800" kern="0" noProof="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成员运算符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仿宋" pitchFamily="2" charset="-122"/>
              <a:ea typeface="华文仿宋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16832"/>
            <a:ext cx="79248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188640"/>
            <a:ext cx="6867525" cy="8765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3.5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复杂条件及处理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123728" y="1196752"/>
            <a:ext cx="6624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5000"/>
            </a:pPr>
            <a:r>
              <a:rPr lang="zh-CN" altLang="en-US" sz="2800" kern="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身份运算符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844824"/>
            <a:ext cx="70104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2117725" y="188640"/>
            <a:ext cx="6867525" cy="87657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3.5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复杂条件及处理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1835696" y="1988845"/>
          <a:ext cx="5976664" cy="4176458"/>
        </p:xfrm>
        <a:graphic>
          <a:graphicData uri="http://schemas.openxmlformats.org/drawingml/2006/table">
            <a:tbl>
              <a:tblPr/>
              <a:tblGrid>
                <a:gridCol w="959705"/>
                <a:gridCol w="2653752"/>
                <a:gridCol w="2363207"/>
              </a:tblGrid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b="1" kern="100">
                          <a:latin typeface="Calibri"/>
                          <a:ea typeface="宋体"/>
                          <a:cs typeface="Arial"/>
                        </a:rPr>
                        <a:t>优先级顺序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b="1" kern="100">
                          <a:latin typeface="Calibri"/>
                          <a:ea typeface="宋体"/>
                          <a:cs typeface="Arial"/>
                        </a:rPr>
                        <a:t>运算符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b="1" kern="100">
                          <a:latin typeface="Calibri"/>
                          <a:ea typeface="宋体"/>
                          <a:cs typeface="Arial"/>
                        </a:rPr>
                        <a:t>运算符名称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1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**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指数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2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~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+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-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按位翻转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,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数前的正号、负号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3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*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/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%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//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乘、除、取模、取整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4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+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-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加法，减法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5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&gt;&gt;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&lt;&lt;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右移，左移运算符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6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&amp;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位与（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AND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）运算符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7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^ |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位异或（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XOR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）位或（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OR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）运算符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8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==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!=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&lt;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&gt;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&gt;=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&lt;=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比较运算符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9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=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%=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/=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//=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-=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+=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*=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**=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赋值运算符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10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is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is not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身份运算符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11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in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not in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成员运算符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26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宋体"/>
                          <a:ea typeface="宋体"/>
                          <a:cs typeface="Arial"/>
                        </a:rPr>
                        <a:t>12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not 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or</a:t>
                      </a:r>
                      <a:r>
                        <a:rPr lang="zh-CN" sz="1000" kern="100">
                          <a:latin typeface="Calibri"/>
                          <a:ea typeface="宋体"/>
                          <a:cs typeface="Arial"/>
                        </a:rPr>
                        <a:t>、</a:t>
                      </a:r>
                      <a:r>
                        <a:rPr lang="en-US" sz="1000" kern="100">
                          <a:latin typeface="Calibri"/>
                          <a:ea typeface="宋体"/>
                          <a:cs typeface="Arial"/>
                        </a:rPr>
                        <a:t> and</a:t>
                      </a:r>
                      <a:endParaRPr lang="zh-CN" sz="1000" kern="100">
                        <a:latin typeface="Calibri"/>
                        <a:ea typeface="宋体"/>
                        <a:cs typeface="Arial"/>
                      </a:endParaRP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000" kern="100" dirty="0">
                          <a:latin typeface="Calibri"/>
                          <a:ea typeface="宋体"/>
                          <a:cs typeface="Arial"/>
                        </a:rPr>
                        <a:t>逻辑运算符</a:t>
                      </a:r>
                    </a:p>
                  </a:txBody>
                  <a:tcPr marL="64834" marR="6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123728" y="1196752"/>
            <a:ext cx="6624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85000"/>
            </a:pPr>
            <a:r>
              <a:rPr lang="zh-CN" altLang="en-US" sz="2800" kern="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条件优先级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员工培训">
  <a:themeElements>
    <a:clrScheme name="新员工培训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新员工培训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新员工培训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员工培训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员工培训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新员工培训</Template>
  <TotalTime>570</TotalTime>
  <Words>220</Words>
  <Application>Microsoft Office PowerPoint</Application>
  <PresentationFormat>全屏显示(4:3)</PresentationFormat>
  <Paragraphs>68</Paragraphs>
  <Slides>11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新员工培训</vt:lpstr>
      <vt:lpstr>ClipArt</vt:lpstr>
      <vt:lpstr>  Python从入门到实战           第三章 条件分支与循环</vt:lpstr>
      <vt:lpstr>第三章 讲解主要内容</vt:lpstr>
      <vt:lpstr>3.3 for循环</vt:lpstr>
      <vt:lpstr>3.3 for循环</vt:lpstr>
      <vt:lpstr>3.4 循环控制语句break</vt:lpstr>
      <vt:lpstr>3.4 循环控制语句continue</vt:lpstr>
      <vt:lpstr>3.5复杂条件及处理</vt:lpstr>
      <vt:lpstr>3.5复杂条件及处理</vt:lpstr>
      <vt:lpstr>3.5复杂条件及处理</vt:lpstr>
      <vt:lpstr>3.5复杂条件及处理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欢迎！</dc:title>
  <dc:creator>echo</dc:creator>
  <cp:lastModifiedBy>DELL</cp:lastModifiedBy>
  <cp:revision>441</cp:revision>
  <cp:lastPrinted>1601-01-01T00:00:00Z</cp:lastPrinted>
  <dcterms:created xsi:type="dcterms:W3CDTF">2007-08-02T15:38:29Z</dcterms:created>
  <dcterms:modified xsi:type="dcterms:W3CDTF">2020-03-15T14:40:11Z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TC010597492052</vt:lpwstr>
  </property>
</Properties>
</file>