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09" r:id="rId4"/>
    <p:sldId id="310" r:id="rId5"/>
    <p:sldId id="311" r:id="rId6"/>
    <p:sldId id="312" r:id="rId7"/>
    <p:sldId id="298" r:id="rId8"/>
    <p:sldId id="313" r:id="rId9"/>
    <p:sldId id="314" r:id="rId10"/>
    <p:sldId id="315" r:id="rId11"/>
    <p:sldId id="265" r:id="rId12"/>
  </p:sldIdLst>
  <p:sldSz cx="9144000" cy="6858000" type="screen4x3"/>
  <p:notesSz cx="6845300" cy="91963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099"/>
    <a:srgbClr val="99CCFF"/>
    <a:srgbClr val="FFFFFF"/>
    <a:srgbClr val="00CC99"/>
    <a:srgbClr val="339933"/>
    <a:srgbClr val="6600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51" autoAdjust="0"/>
    <p:restoredTop sz="95916" autoAdjust="0"/>
  </p:normalViewPr>
  <p:slideViewPr>
    <p:cSldViewPr>
      <p:cViewPr>
        <p:scale>
          <a:sx n="80" d="100"/>
          <a:sy n="80" d="100"/>
        </p:scale>
        <p:origin x="-1469" y="-14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C139A24-4B78-4758-90D7-313C5037B74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18534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D9C9454-D1CD-4420-BE88-A0DE4331BC8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2634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9C9454-D1CD-4420-BE88-A0DE4331BC8C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9C9454-D1CD-4420-BE88-A0DE4331BC8C}" type="slidenum">
              <a:rPr lang="zh-CN" altLang="en-US" smtClean="0"/>
              <a:pPr>
                <a:defRPr/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9C9454-D1CD-4420-BE88-A0DE4331BC8C}" type="slidenum">
              <a:rPr lang="zh-CN" altLang="en-US" smtClean="0"/>
              <a:pPr>
                <a:defRPr/>
              </a:pPr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9C9454-D1CD-4420-BE88-A0DE4331BC8C}" type="slidenum">
              <a:rPr lang="zh-CN" altLang="en-US" smtClean="0"/>
              <a:pPr>
                <a:defRPr/>
              </a:pPr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9C9454-D1CD-4420-BE88-A0DE4331BC8C}" type="slidenum">
              <a:rPr lang="zh-CN" altLang="en-US" smtClean="0"/>
              <a:pPr>
                <a:defRPr/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9C9454-D1CD-4420-BE88-A0DE4331BC8C}" type="slidenum">
              <a:rPr lang="zh-CN" altLang="en-US" smtClean="0"/>
              <a:pPr>
                <a:defRPr/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9C9454-D1CD-4420-BE88-A0DE4331BC8C}" type="slidenum">
              <a:rPr lang="zh-CN" altLang="en-US" smtClean="0"/>
              <a:pPr>
                <a:defRPr/>
              </a:pPr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9C9454-D1CD-4420-BE88-A0DE4331BC8C}" type="slidenum">
              <a:rPr lang="zh-CN" altLang="en-US" smtClean="0"/>
              <a:pPr>
                <a:defRPr/>
              </a:pPr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68450" y="4454525"/>
            <a:ext cx="7573963" cy="952500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zh-CN" altLang="en-US">
              <a:ea typeface="宋体" charset="-12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zh-CN" altLang="en-US">
              <a:ea typeface="宋体" charset="-122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zh-CN" altLang="en-US">
              <a:ea typeface="宋体" charset="-122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3175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00200" y="4495800"/>
            <a:ext cx="6781800" cy="9144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 anchor="ctr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1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B35BF-3FD6-482A-BCAB-D814BBD0F8F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7901F-5C4C-4AC5-95DC-B4D8E2AE9D1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69163" y="0"/>
            <a:ext cx="1716087" cy="60785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117725" y="0"/>
            <a:ext cx="4999038" cy="60785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F1026-8CFD-4CF0-BCAA-EF444634D8B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043C8-191A-473A-B823-E807D4A7415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D2E94-2E7A-43EA-A3E7-D8089DA894F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209800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673725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8EEA-1730-4DA2-B593-D3E72161F8F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57983-BB28-4098-8CD6-EEBB7247195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EAE97-7BFC-4DA4-9D83-11D1D088709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18ADC-7923-4A13-9FB7-24407ABC950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25C14-5C27-4231-A3E9-51D97D3C86B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56425-6EDE-4920-8B25-E1B3B896872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zh-CN" altLang="en-US">
              <a:ea typeface="宋体" charset="-122"/>
            </a:endParaRPr>
          </a:p>
        </p:txBody>
      </p:sp>
      <p:sp>
        <p:nvSpPr>
          <p:cNvPr id="1028" name="Freeform 4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zh-CN" altLang="en-US">
              <a:ea typeface="宋体" charset="-122"/>
            </a:endParaRPr>
          </a:p>
        </p:txBody>
      </p:sp>
      <p:sp>
        <p:nvSpPr>
          <p:cNvPr id="1031" name="Freeform 7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9438" y="6415088"/>
            <a:ext cx="15938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27263" y="6415088"/>
            <a:ext cx="50911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17725" y="0"/>
            <a:ext cx="6867525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5" name="Freeform 11"/>
          <p:cNvSpPr>
            <a:spLocks/>
          </p:cNvSpPr>
          <p:nvPr/>
        </p:nvSpPr>
        <p:spPr bwMode="auto">
          <a:xfrm>
            <a:off x="0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zh-CN" altLang="en-US">
              <a:ea typeface="宋体" charset="-122"/>
            </a:endParaRPr>
          </a:p>
        </p:txBody>
      </p:sp>
      <p:sp>
        <p:nvSpPr>
          <p:cNvPr id="1434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927225"/>
            <a:ext cx="6775450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3213" y="6415088"/>
            <a:ext cx="969962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charset="-122"/>
              </a:defRPr>
            </a:lvl1pPr>
          </a:lstStyle>
          <a:p>
            <a:pPr>
              <a:defRPr/>
            </a:pPr>
            <a:fld id="{5F21B22D-815C-40C6-B8F3-401887436DB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8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6"/>
          <p:cNvSpPr>
            <a:spLocks noGrp="1"/>
          </p:cNvSpPr>
          <p:nvPr>
            <p:ph type="ctrTitle" sz="quarter"/>
          </p:nvPr>
        </p:nvSpPr>
        <p:spPr>
          <a:xfrm>
            <a:off x="1403648" y="3092425"/>
            <a:ext cx="6867525" cy="2136775"/>
          </a:xfrm>
        </p:spPr>
        <p:txBody>
          <a:bodyPr/>
          <a:lstStyle/>
          <a:p>
            <a:pPr eaLnBrk="1" hangingPunct="1"/>
            <a:r>
              <a:rPr lang="zh-CN" altLang="en-US" sz="5400" dirty="0" smtClean="0">
                <a:latin typeface="华文仿宋" pitchFamily="2" charset="-122"/>
                <a:ea typeface="华文仿宋" pitchFamily="2" charset="-122"/>
              </a:rPr>
              <a:t>  </a:t>
            </a:r>
            <a:r>
              <a:rPr lang="en-US" altLang="zh-CN" sz="5400" dirty="0" smtClean="0">
                <a:latin typeface="华文仿宋" pitchFamily="2" charset="-122"/>
                <a:ea typeface="华文仿宋" pitchFamily="2" charset="-122"/>
              </a:rPr>
              <a:t>Python</a:t>
            </a:r>
            <a:r>
              <a:rPr lang="zh-CN" altLang="en-US" sz="5400" dirty="0" smtClean="0">
                <a:latin typeface="华文仿宋" pitchFamily="2" charset="-122"/>
                <a:ea typeface="华文仿宋" pitchFamily="2" charset="-122"/>
              </a:rPr>
              <a:t>从入门到实战</a:t>
            </a:r>
            <a:r>
              <a:rPr lang="en-US" altLang="zh-CN" sz="5400" dirty="0" smtClean="0">
                <a:latin typeface="华文仿宋" pitchFamily="2" charset="-122"/>
                <a:ea typeface="华文仿宋" pitchFamily="2" charset="-122"/>
              </a:rPr>
              <a:t/>
            </a:r>
            <a:br>
              <a:rPr lang="en-US" altLang="zh-CN" sz="5400" dirty="0" smtClean="0">
                <a:latin typeface="华文仿宋" pitchFamily="2" charset="-122"/>
                <a:ea typeface="华文仿宋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/>
            </a:r>
            <a:br>
              <a:rPr lang="en-US" altLang="zh-CN" dirty="0" smtClean="0">
                <a:ea typeface="宋体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/>
            </a:r>
            <a:br>
              <a:rPr lang="en-US" altLang="zh-CN" dirty="0" smtClean="0">
                <a:ea typeface="宋体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>        </a:t>
            </a:r>
            <a:r>
              <a:rPr lang="zh-CN" altLang="en-US" dirty="0" smtClean="0">
                <a:ea typeface="宋体" pitchFamily="2" charset="-122"/>
              </a:rPr>
              <a:t>第三章 条件分支与循环</a:t>
            </a:r>
            <a:endParaRPr lang="zh-CN" altLang="en-US" dirty="0" smtClean="0">
              <a:latin typeface="仿宋_GB2312" pitchFamily="49" charset="-122"/>
              <a:ea typeface="仿宋_GB2312" pitchFamily="49" charset="-122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>
          <a:xfrm>
            <a:off x="2117725" y="188640"/>
            <a:ext cx="6867525" cy="87657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3.5</a:t>
            </a:r>
            <a:r>
              <a:rPr lang="zh-CN" altLang="en-US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复杂条件及处理</a:t>
            </a:r>
            <a:endParaRPr lang="en-US" altLang="zh-CN" b="1" u="sng" dirty="0" smtClean="0">
              <a:solidFill>
                <a:schemeClr val="tx2">
                  <a:lumMod val="95000"/>
                </a:schemeClr>
              </a:solidFill>
              <a:latin typeface="华文仿宋" pitchFamily="2" charset="-122"/>
              <a:ea typeface="华文仿宋" pitchFamily="2" charset="-122"/>
            </a:endParaRPr>
          </a:p>
        </p:txBody>
      </p:sp>
      <p:graphicFrame>
        <p:nvGraphicFramePr>
          <p:cNvPr id="4098" name="Object 1024"/>
          <p:cNvGraphicFramePr>
            <a:graphicFrameLocks/>
          </p:cNvGraphicFramePr>
          <p:nvPr/>
        </p:nvGraphicFramePr>
        <p:xfrm>
          <a:off x="171450" y="646113"/>
          <a:ext cx="10096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5" name="ClipArt" r:id="rId4" imgW="996840" imgH="974880" progId="">
                  <p:embed/>
                </p:oleObj>
              </mc:Choice>
              <mc:Fallback>
                <p:oleObj name="ClipArt" r:id="rId4" imgW="996840" imgH="974880" progId="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646113"/>
                        <a:ext cx="10096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2123728" y="1196752"/>
            <a:ext cx="662473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85000"/>
            </a:pPr>
            <a:r>
              <a:rPr lang="zh-CN" altLang="en-US" sz="2800" kern="0" dirty="0" smtClean="0">
                <a:solidFill>
                  <a:schemeClr val="tx2"/>
                </a:solidFill>
                <a:latin typeface="华文仿宋" pitchFamily="2" charset="-122"/>
                <a:ea typeface="华文仿宋" pitchFamily="2" charset="-122"/>
              </a:rPr>
              <a:t>条件优先级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2276872"/>
            <a:ext cx="70199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0"/>
          <p:cNvGraphicFramePr>
            <a:graphicFrameLocks/>
          </p:cNvGraphicFramePr>
          <p:nvPr/>
        </p:nvGraphicFramePr>
        <p:xfrm>
          <a:off x="171450" y="646113"/>
          <a:ext cx="10096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ClipArt" r:id="rId3" imgW="996840" imgH="974880" progId="">
                  <p:embed/>
                </p:oleObj>
              </mc:Choice>
              <mc:Fallback>
                <p:oleObj name="ClipArt" r:id="rId3" imgW="996840" imgH="974880" progId="">
                  <p:embed/>
                  <p:pic>
                    <p:nvPicPr>
                      <p:cNvPr id="0" name="Object 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646113"/>
                        <a:ext cx="10096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3214688" y="2214563"/>
            <a:ext cx="503214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5400" dirty="0" smtClean="0">
                <a:solidFill>
                  <a:schemeClr val="tx2"/>
                </a:solidFill>
                <a:latin typeface="华文仿宋" pitchFamily="2" charset="-122"/>
                <a:ea typeface="华文仿宋" pitchFamily="2" charset="-122"/>
              </a:rPr>
              <a:t>第三章介绍完成</a:t>
            </a:r>
            <a:endParaRPr lang="en-US" altLang="zh-CN" sz="5400" dirty="0">
              <a:solidFill>
                <a:schemeClr val="tx2"/>
              </a:solidFill>
              <a:latin typeface="华文仿宋" pitchFamily="2" charset="-122"/>
              <a:ea typeface="华文仿宋" pitchFamily="2" charset="-122"/>
            </a:endParaRPr>
          </a:p>
          <a:p>
            <a:r>
              <a:rPr lang="zh-CN" altLang="en-US" sz="5400" dirty="0">
                <a:solidFill>
                  <a:schemeClr val="tx2"/>
                </a:solidFill>
                <a:latin typeface="华文仿宋" pitchFamily="2" charset="-122"/>
                <a:ea typeface="华文仿宋" pitchFamily="2" charset="-122"/>
              </a:rPr>
              <a:t>    </a:t>
            </a:r>
            <a:r>
              <a:rPr lang="zh-CN" altLang="en-US" sz="5400" dirty="0" smtClean="0">
                <a:solidFill>
                  <a:schemeClr val="tx2"/>
                </a:solidFill>
                <a:latin typeface="华文仿宋" pitchFamily="2" charset="-122"/>
                <a:ea typeface="华文仿宋" pitchFamily="2" charset="-122"/>
              </a:rPr>
              <a:t>谢谢听讲！</a:t>
            </a:r>
            <a:endParaRPr lang="zh-CN" altLang="en-US" sz="5400" dirty="0">
              <a:solidFill>
                <a:schemeClr val="tx2"/>
              </a:solidFill>
              <a:latin typeface="华文仿宋" pitchFamily="2" charset="-122"/>
              <a:ea typeface="华文仿宋" pitchFamily="2" charset="-122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>
                <a:ea typeface="宋体" pitchFamily="2" charset="-122"/>
              </a:rPr>
              <a:t>第三章 讲解主要内容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85938" y="1849438"/>
            <a:ext cx="6775450" cy="41513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3.1 if</a:t>
            </a:r>
            <a:r>
              <a:rPr lang="zh-CN" altLang="en-US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条件分支</a:t>
            </a:r>
            <a:endParaRPr lang="en-US" altLang="zh-CN" b="1" u="sng" dirty="0" smtClean="0">
              <a:solidFill>
                <a:schemeClr val="tx2">
                  <a:lumMod val="95000"/>
                </a:schemeClr>
              </a:solidFill>
              <a:latin typeface="华文仿宋" pitchFamily="2" charset="-122"/>
              <a:ea typeface="华文仿宋" pitchFamily="2" charset="-122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3.2 while</a:t>
            </a:r>
            <a:r>
              <a:rPr lang="zh-CN" altLang="en-US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循环</a:t>
            </a:r>
            <a:endParaRPr lang="en-US" altLang="zh-CN" b="1" u="sng" dirty="0" smtClean="0">
              <a:solidFill>
                <a:schemeClr val="tx2">
                  <a:lumMod val="95000"/>
                </a:schemeClr>
              </a:solidFill>
              <a:latin typeface="华文仿宋" pitchFamily="2" charset="-122"/>
              <a:ea typeface="华文仿宋" pitchFamily="2" charset="-122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3.3 for</a:t>
            </a:r>
            <a:r>
              <a:rPr lang="zh-CN" altLang="en-US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循环</a:t>
            </a:r>
            <a:endParaRPr lang="en-US" altLang="zh-CN" b="1" u="sng" dirty="0" smtClean="0">
              <a:solidFill>
                <a:schemeClr val="tx2">
                  <a:lumMod val="95000"/>
                </a:schemeClr>
              </a:solidFill>
              <a:latin typeface="华文仿宋" pitchFamily="2" charset="-122"/>
              <a:ea typeface="华文仿宋" pitchFamily="2" charset="-122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3.4 </a:t>
            </a:r>
            <a:r>
              <a:rPr lang="zh-CN" altLang="en-US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循环控制语句</a:t>
            </a:r>
            <a:endParaRPr lang="en-US" altLang="zh-CN" b="1" u="sng" dirty="0" smtClean="0">
              <a:solidFill>
                <a:schemeClr val="tx2">
                  <a:lumMod val="95000"/>
                </a:schemeClr>
              </a:solidFill>
              <a:latin typeface="华文仿宋" pitchFamily="2" charset="-122"/>
              <a:ea typeface="华文仿宋" pitchFamily="2" charset="-122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3.5</a:t>
            </a:r>
            <a:r>
              <a:rPr lang="zh-CN" altLang="en-US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复杂条件及处理</a:t>
            </a:r>
            <a:endParaRPr lang="en-US" altLang="zh-CN" b="1" u="sng" dirty="0" smtClean="0">
              <a:solidFill>
                <a:schemeClr val="tx2">
                  <a:lumMod val="95000"/>
                </a:schemeClr>
              </a:solidFill>
              <a:latin typeface="华文仿宋" pitchFamily="2" charset="-122"/>
              <a:ea typeface="华文仿宋" pitchFamily="2" charset="-122"/>
            </a:endParaRPr>
          </a:p>
        </p:txBody>
      </p:sp>
      <p:graphicFrame>
        <p:nvGraphicFramePr>
          <p:cNvPr id="1026" name="Object 4"/>
          <p:cNvGraphicFramePr>
            <a:graphicFrameLocks/>
          </p:cNvGraphicFramePr>
          <p:nvPr/>
        </p:nvGraphicFramePr>
        <p:xfrm>
          <a:off x="171450" y="646113"/>
          <a:ext cx="10096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lipArt" r:id="rId3" imgW="996840" imgH="974880" progId="">
                  <p:embed/>
                </p:oleObj>
              </mc:Choice>
              <mc:Fallback>
                <p:oleObj name="ClipArt" r:id="rId3" imgW="996840" imgH="974880" progId="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646113"/>
                        <a:ext cx="10096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>
          <a:xfrm>
            <a:off x="2117725" y="260648"/>
            <a:ext cx="6867525" cy="80456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gsw-FR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3.3 for</a:t>
            </a:r>
            <a:r>
              <a:rPr lang="zh-CN" altLang="en-US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循环</a:t>
            </a:r>
          </a:p>
        </p:txBody>
      </p:sp>
      <p:graphicFrame>
        <p:nvGraphicFramePr>
          <p:cNvPr id="2050" name="Object 4"/>
          <p:cNvGraphicFramePr>
            <a:graphicFrameLocks/>
          </p:cNvGraphicFramePr>
          <p:nvPr/>
        </p:nvGraphicFramePr>
        <p:xfrm>
          <a:off x="171450" y="646113"/>
          <a:ext cx="10096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5" name="ClipArt" r:id="rId4" imgW="996840" imgH="974880" progId="">
                  <p:embed/>
                </p:oleObj>
              </mc:Choice>
              <mc:Fallback>
                <p:oleObj name="ClipArt" r:id="rId4" imgW="996840" imgH="974880" progId="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646113"/>
                        <a:ext cx="10096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1412776"/>
            <a:ext cx="7086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>
          <a:xfrm>
            <a:off x="2117725" y="260648"/>
            <a:ext cx="6867525" cy="80456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gsw-FR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3.3 for</a:t>
            </a:r>
            <a:r>
              <a:rPr lang="zh-CN" altLang="en-US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循环</a:t>
            </a:r>
          </a:p>
        </p:txBody>
      </p:sp>
      <p:graphicFrame>
        <p:nvGraphicFramePr>
          <p:cNvPr id="2050" name="Object 4"/>
          <p:cNvGraphicFramePr>
            <a:graphicFrameLocks/>
          </p:cNvGraphicFramePr>
          <p:nvPr/>
        </p:nvGraphicFramePr>
        <p:xfrm>
          <a:off x="171450" y="646113"/>
          <a:ext cx="10096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9" name="ClipArt" r:id="rId4" imgW="996840" imgH="974880" progId="">
                  <p:embed/>
                </p:oleObj>
              </mc:Choice>
              <mc:Fallback>
                <p:oleObj name="ClipArt" r:id="rId4" imgW="996840" imgH="974880" progId="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646113"/>
                        <a:ext cx="10096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878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6800" y="1847850"/>
            <a:ext cx="70104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>
          <a:xfrm>
            <a:off x="2117725" y="260648"/>
            <a:ext cx="6867525" cy="80456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3.4 </a:t>
            </a:r>
            <a:r>
              <a:rPr lang="zh-CN" altLang="en-US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循环控制语句</a:t>
            </a:r>
            <a:r>
              <a:rPr lang="en-US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break</a:t>
            </a:r>
            <a:endParaRPr lang="zh-CN" altLang="en-US" b="1" u="sng" dirty="0" smtClean="0">
              <a:solidFill>
                <a:schemeClr val="tx2">
                  <a:lumMod val="95000"/>
                </a:schemeClr>
              </a:solidFill>
              <a:latin typeface="华文仿宋" pitchFamily="2" charset="-122"/>
              <a:ea typeface="华文仿宋" pitchFamily="2" charset="-122"/>
            </a:endParaRPr>
          </a:p>
        </p:txBody>
      </p:sp>
      <p:graphicFrame>
        <p:nvGraphicFramePr>
          <p:cNvPr id="2050" name="Object 4"/>
          <p:cNvGraphicFramePr>
            <a:graphicFrameLocks/>
          </p:cNvGraphicFramePr>
          <p:nvPr/>
        </p:nvGraphicFramePr>
        <p:xfrm>
          <a:off x="171450" y="646113"/>
          <a:ext cx="10096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3" name="ClipArt" r:id="rId4" imgW="996840" imgH="974880" progId="">
                  <p:embed/>
                </p:oleObj>
              </mc:Choice>
              <mc:Fallback>
                <p:oleObj name="ClipArt" r:id="rId4" imgW="996840" imgH="974880" progId="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646113"/>
                        <a:ext cx="10096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981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52513" y="1752600"/>
            <a:ext cx="70389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>
          <a:xfrm>
            <a:off x="2117725" y="260648"/>
            <a:ext cx="6867525" cy="80456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3.4 </a:t>
            </a:r>
            <a:r>
              <a:rPr lang="zh-CN" altLang="en-US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循环控制语句</a:t>
            </a:r>
            <a:r>
              <a:rPr lang="en-US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continue</a:t>
            </a:r>
            <a:endParaRPr lang="zh-CN" altLang="en-US" b="1" u="sng" dirty="0" smtClean="0">
              <a:solidFill>
                <a:schemeClr val="tx2">
                  <a:lumMod val="95000"/>
                </a:schemeClr>
              </a:solidFill>
              <a:latin typeface="华文仿宋" pitchFamily="2" charset="-122"/>
              <a:ea typeface="华文仿宋" pitchFamily="2" charset="-122"/>
            </a:endParaRPr>
          </a:p>
        </p:txBody>
      </p:sp>
      <p:graphicFrame>
        <p:nvGraphicFramePr>
          <p:cNvPr id="2050" name="Object 4"/>
          <p:cNvGraphicFramePr>
            <a:graphicFrameLocks/>
          </p:cNvGraphicFramePr>
          <p:nvPr/>
        </p:nvGraphicFramePr>
        <p:xfrm>
          <a:off x="171450" y="646113"/>
          <a:ext cx="10096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7" name="ClipArt" r:id="rId4" imgW="996840" imgH="974880" progId="">
                  <p:embed/>
                </p:oleObj>
              </mc:Choice>
              <mc:Fallback>
                <p:oleObj name="ClipArt" r:id="rId4" imgW="996840" imgH="974880" progId="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646113"/>
                        <a:ext cx="10096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083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1844824"/>
            <a:ext cx="700087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>
          <a:xfrm>
            <a:off x="2117725" y="188640"/>
            <a:ext cx="6867525" cy="87657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3.5</a:t>
            </a:r>
            <a:r>
              <a:rPr lang="zh-CN" altLang="en-US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复杂条件及处理</a:t>
            </a:r>
            <a:endParaRPr lang="en-US" altLang="zh-CN" b="1" u="sng" dirty="0" smtClean="0">
              <a:solidFill>
                <a:schemeClr val="tx2">
                  <a:lumMod val="95000"/>
                </a:schemeClr>
              </a:solidFill>
              <a:latin typeface="华文仿宋" pitchFamily="2" charset="-122"/>
              <a:ea typeface="华文仿宋" pitchFamily="2" charset="-122"/>
            </a:endParaRPr>
          </a:p>
        </p:txBody>
      </p:sp>
      <p:graphicFrame>
        <p:nvGraphicFramePr>
          <p:cNvPr id="4098" name="Object 1024"/>
          <p:cNvGraphicFramePr>
            <a:graphicFrameLocks/>
          </p:cNvGraphicFramePr>
          <p:nvPr/>
        </p:nvGraphicFramePr>
        <p:xfrm>
          <a:off x="171450" y="646113"/>
          <a:ext cx="10096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5" name="ClipArt" r:id="rId4" imgW="996840" imgH="974880" progId="">
                  <p:embed/>
                </p:oleObj>
              </mc:Choice>
              <mc:Fallback>
                <p:oleObj name="ClipArt" r:id="rId4" imgW="996840" imgH="974880" progId="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646113"/>
                        <a:ext cx="10096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2209800" y="1927225"/>
            <a:ext cx="5170512" cy="4151313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2123728" y="1196752"/>
            <a:ext cx="662473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lang="zh-CN" altLang="en-US" sz="2800" kern="0" noProof="0" dirty="0" smtClean="0">
                <a:solidFill>
                  <a:schemeClr val="tx2"/>
                </a:solidFill>
                <a:latin typeface="华文仿宋" pitchFamily="2" charset="-122"/>
                <a:ea typeface="华文仿宋" pitchFamily="2" charset="-122"/>
              </a:rPr>
              <a:t>成员运算符</a:t>
            </a:r>
            <a:endParaRPr kumimoji="0" lang="zh-CN" alt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仿宋" pitchFamily="2" charset="-122"/>
              <a:ea typeface="华文仿宋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1916832"/>
            <a:ext cx="792480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>
          <a:xfrm>
            <a:off x="2117725" y="188640"/>
            <a:ext cx="6867525" cy="87657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3.5</a:t>
            </a:r>
            <a:r>
              <a:rPr lang="zh-CN" altLang="en-US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复杂条件及处理</a:t>
            </a:r>
            <a:endParaRPr lang="en-US" altLang="zh-CN" b="1" u="sng" dirty="0" smtClean="0">
              <a:solidFill>
                <a:schemeClr val="tx2">
                  <a:lumMod val="95000"/>
                </a:schemeClr>
              </a:solidFill>
              <a:latin typeface="华文仿宋" pitchFamily="2" charset="-122"/>
              <a:ea typeface="华文仿宋" pitchFamily="2" charset="-122"/>
            </a:endParaRPr>
          </a:p>
        </p:txBody>
      </p:sp>
      <p:graphicFrame>
        <p:nvGraphicFramePr>
          <p:cNvPr id="4098" name="Object 1024"/>
          <p:cNvGraphicFramePr>
            <a:graphicFrameLocks/>
          </p:cNvGraphicFramePr>
          <p:nvPr/>
        </p:nvGraphicFramePr>
        <p:xfrm>
          <a:off x="171450" y="646113"/>
          <a:ext cx="10096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1" name="ClipArt" r:id="rId4" imgW="996840" imgH="974880" progId="">
                  <p:embed/>
                </p:oleObj>
              </mc:Choice>
              <mc:Fallback>
                <p:oleObj name="ClipArt" r:id="rId4" imgW="996840" imgH="974880" progId="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646113"/>
                        <a:ext cx="10096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2123728" y="1196752"/>
            <a:ext cx="662473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85000"/>
            </a:pPr>
            <a:r>
              <a:rPr lang="zh-CN" altLang="en-US" sz="2800" kern="0" dirty="0" smtClean="0">
                <a:solidFill>
                  <a:schemeClr val="tx2"/>
                </a:solidFill>
                <a:latin typeface="华文仿宋" pitchFamily="2" charset="-122"/>
                <a:ea typeface="华文仿宋" pitchFamily="2" charset="-122"/>
              </a:rPr>
              <a:t>身份运算符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  <p:pic>
        <p:nvPicPr>
          <p:cNvPr id="12185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1844824"/>
            <a:ext cx="70104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>
          <a:xfrm>
            <a:off x="2117725" y="188640"/>
            <a:ext cx="6867525" cy="87657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zh-CN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3.5</a:t>
            </a:r>
            <a:r>
              <a:rPr lang="zh-CN" altLang="en-US" b="1" u="sng" dirty="0" smtClean="0">
                <a:solidFill>
                  <a:schemeClr val="tx2">
                    <a:lumMod val="95000"/>
                  </a:schemeClr>
                </a:solidFill>
                <a:latin typeface="华文仿宋" pitchFamily="2" charset="-122"/>
                <a:ea typeface="华文仿宋" pitchFamily="2" charset="-122"/>
              </a:rPr>
              <a:t>复杂条件及处理</a:t>
            </a:r>
            <a:endParaRPr lang="en-US" altLang="zh-CN" b="1" u="sng" dirty="0" smtClean="0">
              <a:solidFill>
                <a:schemeClr val="tx2">
                  <a:lumMod val="95000"/>
                </a:schemeClr>
              </a:solidFill>
              <a:latin typeface="华文仿宋" pitchFamily="2" charset="-122"/>
              <a:ea typeface="华文仿宋" pitchFamily="2" charset="-122"/>
            </a:endParaRPr>
          </a:p>
        </p:txBody>
      </p:sp>
      <p:graphicFrame>
        <p:nvGraphicFramePr>
          <p:cNvPr id="4098" name="Object 1024"/>
          <p:cNvGraphicFramePr>
            <a:graphicFrameLocks/>
          </p:cNvGraphicFramePr>
          <p:nvPr/>
        </p:nvGraphicFramePr>
        <p:xfrm>
          <a:off x="171450" y="646113"/>
          <a:ext cx="10096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5" name="ClipArt" r:id="rId4" imgW="996840" imgH="974880" progId="">
                  <p:embed/>
                </p:oleObj>
              </mc:Choice>
              <mc:Fallback>
                <p:oleObj name="ClipArt" r:id="rId4" imgW="996840" imgH="974880" progId="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646113"/>
                        <a:ext cx="10096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</p:nvPr>
        </p:nvGraphicFramePr>
        <p:xfrm>
          <a:off x="1835696" y="1988845"/>
          <a:ext cx="5976664" cy="4176458"/>
        </p:xfrm>
        <a:graphic>
          <a:graphicData uri="http://schemas.openxmlformats.org/drawingml/2006/table">
            <a:tbl>
              <a:tblPr/>
              <a:tblGrid>
                <a:gridCol w="959705"/>
                <a:gridCol w="2653752"/>
                <a:gridCol w="2363207"/>
              </a:tblGrid>
              <a:tr h="321266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b="1" kern="100">
                          <a:latin typeface="Calibri"/>
                          <a:ea typeface="宋体"/>
                          <a:cs typeface="Arial"/>
                        </a:rPr>
                        <a:t>优先级顺序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b="1" kern="100">
                          <a:latin typeface="Calibri"/>
                          <a:ea typeface="宋体"/>
                          <a:cs typeface="Arial"/>
                        </a:rPr>
                        <a:t>运算符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b="1" kern="100">
                          <a:latin typeface="Calibri"/>
                          <a:ea typeface="宋体"/>
                          <a:cs typeface="Arial"/>
                        </a:rPr>
                        <a:t>运算符名称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Arial"/>
                        </a:rPr>
                        <a:t>1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**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指数</a:t>
                      </a: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Arial"/>
                        </a:rPr>
                        <a:t>2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~ 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+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 -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按位翻转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, 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数前的正号、负号</a:t>
                      </a: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Arial"/>
                        </a:rPr>
                        <a:t>3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* 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/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 %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 //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乘、除、取模、取整</a:t>
                      </a: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Arial"/>
                        </a:rPr>
                        <a:t>4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+ 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-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加法，减法</a:t>
                      </a: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Arial"/>
                        </a:rPr>
                        <a:t>5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&gt;&gt;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&lt;&lt;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右移，左移运算符</a:t>
                      </a: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Arial"/>
                        </a:rPr>
                        <a:t>6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&amp;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位与（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AND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）运算符</a:t>
                      </a: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Arial"/>
                        </a:rPr>
                        <a:t>7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^ |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位异或（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XOR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）位或（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OR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）运算符</a:t>
                      </a: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Arial"/>
                        </a:rPr>
                        <a:t>8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==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!=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&lt;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&gt;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&gt;=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&lt;=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比较运算符</a:t>
                      </a: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Arial"/>
                        </a:rPr>
                        <a:t>9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= 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%=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 /=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 //=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 -=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 +=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 *=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 **=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赋值运算符</a:t>
                      </a: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Arial"/>
                        </a:rPr>
                        <a:t>10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is 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is not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身份运算符</a:t>
                      </a: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Arial"/>
                        </a:rPr>
                        <a:t>11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in 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not in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成员运算符</a:t>
                      </a: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宋体"/>
                          <a:ea typeface="宋体"/>
                          <a:cs typeface="Arial"/>
                        </a:rPr>
                        <a:t>12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not 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or</a:t>
                      </a:r>
                      <a:r>
                        <a:rPr lang="zh-CN" sz="1000" kern="100">
                          <a:latin typeface="Calibri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000" kern="100">
                          <a:latin typeface="Calibri"/>
                          <a:ea typeface="宋体"/>
                          <a:cs typeface="Arial"/>
                        </a:rPr>
                        <a:t> and</a:t>
                      </a:r>
                      <a:endParaRPr lang="zh-CN" sz="1000" kern="100">
                        <a:latin typeface="Calibri"/>
                        <a:ea typeface="宋体"/>
                        <a:cs typeface="Arial"/>
                      </a:endParaRP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sz="1000" kern="100" dirty="0">
                          <a:latin typeface="Calibri"/>
                          <a:ea typeface="宋体"/>
                          <a:cs typeface="Arial"/>
                        </a:rPr>
                        <a:t>逻辑运算符</a:t>
                      </a:r>
                    </a:p>
                  </a:txBody>
                  <a:tcPr marL="64834" marR="64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2123728" y="1196752"/>
            <a:ext cx="662473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85000"/>
            </a:pPr>
            <a:r>
              <a:rPr lang="zh-CN" altLang="en-US" sz="2800" kern="0" dirty="0" smtClean="0">
                <a:solidFill>
                  <a:schemeClr val="tx2"/>
                </a:solidFill>
                <a:latin typeface="华文仿宋" pitchFamily="2" charset="-122"/>
                <a:ea typeface="华文仿宋" pitchFamily="2" charset="-122"/>
              </a:rPr>
              <a:t>条件优先级</a:t>
            </a:r>
            <a:endParaRPr kumimoji="0" lang="en-US" altLang="zh-CN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新员工培训">
  <a:themeElements>
    <a:clrScheme name="新员工培训 1">
      <a:dk1>
        <a:srgbClr val="000000"/>
      </a:dk1>
      <a:lt1>
        <a:srgbClr val="0099CC"/>
      </a:lt1>
      <a:dk2>
        <a:srgbClr val="FFFFFF"/>
      </a:dk2>
      <a:lt2>
        <a:srgbClr val="868686"/>
      </a:lt2>
      <a:accent1>
        <a:srgbClr val="00FFCC"/>
      </a:accent1>
      <a:accent2>
        <a:srgbClr val="969696"/>
      </a:accent2>
      <a:accent3>
        <a:srgbClr val="AACAE2"/>
      </a:accent3>
      <a:accent4>
        <a:srgbClr val="000000"/>
      </a:accent4>
      <a:accent5>
        <a:srgbClr val="AAFFE2"/>
      </a:accent5>
      <a:accent6>
        <a:srgbClr val="878787"/>
      </a:accent6>
      <a:hlink>
        <a:srgbClr val="00FFCC"/>
      </a:hlink>
      <a:folHlink>
        <a:srgbClr val="99CCFF"/>
      </a:folHlink>
    </a:clrScheme>
    <a:fontScheme name="新员工培训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新员工培训 1">
        <a:dk1>
          <a:srgbClr val="000000"/>
        </a:dk1>
        <a:lt1>
          <a:srgbClr val="0099CC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AACA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员工培训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员工培训 3">
        <a:dk1>
          <a:srgbClr val="5F5F5F"/>
        </a:dk1>
        <a:lt1>
          <a:srgbClr val="FFFFFF"/>
        </a:lt1>
        <a:dk2>
          <a:srgbClr val="5F5F5F"/>
        </a:dk2>
        <a:lt2>
          <a:srgbClr val="808080"/>
        </a:lt2>
        <a:accent1>
          <a:srgbClr val="969696"/>
        </a:accent1>
        <a:accent2>
          <a:srgbClr val="000000"/>
        </a:accent2>
        <a:accent3>
          <a:srgbClr val="FFFFFF"/>
        </a:accent3>
        <a:accent4>
          <a:srgbClr val="505050"/>
        </a:accent4>
        <a:accent5>
          <a:srgbClr val="C9C9C9"/>
        </a:accent5>
        <a:accent6>
          <a:srgbClr val="000000"/>
        </a:accent6>
        <a:hlink>
          <a:srgbClr val="7777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新员工培训</Template>
  <TotalTime>570</TotalTime>
  <Words>220</Words>
  <Application>Microsoft Office PowerPoint</Application>
  <PresentationFormat>全屏显示(4:3)</PresentationFormat>
  <Paragraphs>68</Paragraphs>
  <Slides>11</Slides>
  <Notes>8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3" baseType="lpstr">
      <vt:lpstr>新员工培训</vt:lpstr>
      <vt:lpstr>ClipArt</vt:lpstr>
      <vt:lpstr>  Python从入门到实战           第三章 条件分支与循环</vt:lpstr>
      <vt:lpstr>第三章 讲解主要内容</vt:lpstr>
      <vt:lpstr>3.3 for循环</vt:lpstr>
      <vt:lpstr>3.3 for循环</vt:lpstr>
      <vt:lpstr>3.4 循环控制语句break</vt:lpstr>
      <vt:lpstr>3.4 循环控制语句continue</vt:lpstr>
      <vt:lpstr>3.5复杂条件及处理</vt:lpstr>
      <vt:lpstr>3.5复杂条件及处理</vt:lpstr>
      <vt:lpstr>3.5复杂条件及处理</vt:lpstr>
      <vt:lpstr>3.5复杂条件及处理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欢迎！</dc:title>
  <dc:creator>echo</dc:creator>
  <cp:lastModifiedBy>DELL</cp:lastModifiedBy>
  <cp:revision>441</cp:revision>
  <cp:lastPrinted>1601-01-01T00:00:00Z</cp:lastPrinted>
  <dcterms:created xsi:type="dcterms:W3CDTF">2007-08-02T15:38:29Z</dcterms:created>
  <dcterms:modified xsi:type="dcterms:W3CDTF">2020-03-15T14:40:11Z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TC010597492052</vt:lpwstr>
  </property>
</Properties>
</file>