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5"/>
  </p:notesMasterIdLst>
  <p:sldIdLst>
    <p:sldId id="423" r:id="rId4"/>
    <p:sldId id="412" r:id="rId6"/>
    <p:sldId id="413" r:id="rId7"/>
    <p:sldId id="408" r:id="rId8"/>
    <p:sldId id="504" r:id="rId9"/>
    <p:sldId id="505" r:id="rId10"/>
    <p:sldId id="464" r:id="rId11"/>
    <p:sldId id="501" r:id="rId12"/>
    <p:sldId id="502" r:id="rId13"/>
    <p:sldId id="414" r:id="rId14"/>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95B5"/>
    <a:srgbClr val="8ABC1E"/>
    <a:srgbClr val="F6F6F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1" autoAdjust="0"/>
    <p:restoredTop sz="94660"/>
  </p:normalViewPr>
  <p:slideViewPr>
    <p:cSldViewPr>
      <p:cViewPr varScale="1">
        <p:scale>
          <a:sx n="88" d="100"/>
          <a:sy n="88" d="100"/>
        </p:scale>
        <p:origin x="888" y="78"/>
      </p:cViewPr>
      <p:guideLst>
        <p:guide orient="horz" pos="1622"/>
        <p:guide pos="2884"/>
      </p:guideLst>
    </p:cSldViewPr>
  </p:slideViewPr>
  <p:notesTextViewPr>
    <p:cViewPr>
      <p:scale>
        <a:sx n="100" d="100"/>
        <a:sy n="100" d="100"/>
      </p:scale>
      <p:origin x="0" y="0"/>
    </p:cViewPr>
  </p:notesTextViewPr>
  <p:sorterViewPr>
    <p:cViewPr>
      <p:scale>
        <a:sx n="20" d="100"/>
        <a:sy n="2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445853" y="-5874"/>
            <a:ext cx="6708164" cy="5150963"/>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5088"/>
          </a:xfrm>
          <a:prstGeom prst="rect">
            <a:avLst/>
          </a:prstGeom>
        </p:spPr>
        <p:txBody>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7"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1000"/>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1000"/>
            <a:ext cx="1575156" cy="156713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8134"/>
            <a:ext cx="1574578" cy="156713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2"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5043"/>
            <a:ext cx="1740547" cy="1839881"/>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450"/>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6217"/>
            <a:ext cx="3837729" cy="1361772"/>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39"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989"/>
            <a:ext cx="2148659" cy="1843280"/>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3" y="1467303"/>
            <a:ext cx="1231395" cy="1218972"/>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495"/>
            <a:ext cx="2781001" cy="1761007"/>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496"/>
            <a:ext cx="2492669" cy="1538855"/>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30139"/>
            <a:ext cx="5200618" cy="1324165"/>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1139"/>
            <a:ext cx="3411485" cy="2146513"/>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754"/>
            <a:ext cx="1136015" cy="1832168"/>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556"/>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4134"/>
            <a:ext cx="3372563" cy="1314887"/>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012598" y="466872"/>
            <a:ext cx="251220" cy="251298"/>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8" name="矩形 7"/>
          <p:cNvSpPr/>
          <p:nvPr userDrawn="1"/>
        </p:nvSpPr>
        <p:spPr>
          <a:xfrm>
            <a:off x="1" y="0"/>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9" name="任意多边形: 形状 8"/>
          <p:cNvSpPr/>
          <p:nvPr userDrawn="1"/>
        </p:nvSpPr>
        <p:spPr>
          <a:xfrm>
            <a:off x="383947" y="1"/>
            <a:ext cx="1257302" cy="686012"/>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0" name="菱形 9"/>
          <p:cNvSpPr/>
          <p:nvPr userDrawn="1"/>
        </p:nvSpPr>
        <p:spPr>
          <a:xfrm>
            <a:off x="383948" y="167023"/>
            <a:ext cx="466159" cy="466303"/>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
        <p:nvSpPr>
          <p:cNvPr id="11" name="矩形 10"/>
          <p:cNvSpPr/>
          <p:nvPr userDrawn="1"/>
        </p:nvSpPr>
        <p:spPr>
          <a:xfrm>
            <a:off x="1" y="5085728"/>
            <a:ext cx="9144000" cy="59361"/>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png"/><Relationship Id="rId3" Type="http://schemas.openxmlformats.org/officeDocument/2006/relationships/tags" Target="../tags/tag1.xml"/><Relationship Id="rId2" Type="http://schemas.microsoft.com/office/2007/relationships/hdphoto" Target="../media/hdphoto1.wdp"/><Relationship Id="rId11" Type="http://schemas.openxmlformats.org/officeDocument/2006/relationships/notesSlide" Target="../notesSlides/notesSlide1.xml"/><Relationship Id="rId10" Type="http://schemas.openxmlformats.org/officeDocument/2006/relationships/slideLayout" Target="../slideLayouts/slideLayout2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image" Target="../media/image5.png"/><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image" Target="../media/image11.jpeg"/><Relationship Id="rId8" Type="http://schemas.microsoft.com/office/2007/relationships/hdphoto" Target="../media/hdphoto5.wdp"/><Relationship Id="rId7" Type="http://schemas.openxmlformats.org/officeDocument/2006/relationships/image" Target="../media/image10.png"/><Relationship Id="rId6" Type="http://schemas.openxmlformats.org/officeDocument/2006/relationships/image" Target="../media/image9.jpeg"/><Relationship Id="rId5" Type="http://schemas.microsoft.com/office/2007/relationships/hdphoto" Target="../media/hdphoto4.wdp"/><Relationship Id="rId4" Type="http://schemas.openxmlformats.org/officeDocument/2006/relationships/image" Target="../media/image8.png"/><Relationship Id="rId3" Type="http://schemas.microsoft.com/office/2007/relationships/hdphoto" Target="../media/hdphoto3.wdp"/><Relationship Id="rId2" Type="http://schemas.openxmlformats.org/officeDocument/2006/relationships/image" Target="../media/image7.png"/><Relationship Id="rId11" Type="http://schemas.openxmlformats.org/officeDocument/2006/relationships/slideLayout" Target="../slideLayouts/slideLayout18.xml"/><Relationship Id="rId10" Type="http://schemas.openxmlformats.org/officeDocument/2006/relationships/image" Target="../media/image12.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13.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1.xml"/><Relationship Id="rId2" Type="http://schemas.openxmlformats.org/officeDocument/2006/relationships/image" Target="../media/image14.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flipH="1">
            <a:off x="240" y="3298296"/>
            <a:ext cx="2377576" cy="1296244"/>
            <a:chOff x="5917424" y="3435846"/>
            <a:chExt cx="3226576" cy="1707654"/>
          </a:xfrm>
        </p:grpSpPr>
        <p:pic>
          <p:nvPicPr>
            <p:cNvPr id="6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6371503" y="3108674"/>
            <a:ext cx="2848007" cy="1507296"/>
            <a:chOff x="5917422" y="3435846"/>
            <a:chExt cx="3226578" cy="1707654"/>
          </a:xfrm>
        </p:grpSpPr>
        <p:pic>
          <p:nvPicPr>
            <p:cNvPr id="72"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colorTemperature colorTemp="4419"/>
                    </a14:imgEffect>
                  </a14:imgLayer>
                </a14:imgProps>
              </a:ext>
            </a:extLst>
          </a:blip>
          <a:srcRect/>
          <a:stretch>
            <a:fillRect/>
          </a:stretch>
        </p:blipFill>
        <p:spPr>
          <a:xfrm>
            <a:off x="0" y="2386254"/>
            <a:ext cx="9156467" cy="2193737"/>
          </a:xfrm>
          <a:prstGeom prst="rect">
            <a:avLst/>
          </a:prstGeom>
          <a:effectLst>
            <a:reflection blurRad="6350" stA="52000" endA="300" endPos="35000" dir="5400000" sy="-100000" algn="bl" rotWithShape="0"/>
          </a:effectLst>
        </p:spPr>
      </p:pic>
      <p:sp>
        <p:nvSpPr>
          <p:cNvPr id="82" name="TextBox 81"/>
          <p:cNvSpPr txBox="1"/>
          <p:nvPr/>
        </p:nvSpPr>
        <p:spPr>
          <a:xfrm>
            <a:off x="2062159" y="1260258"/>
            <a:ext cx="5032147" cy="1477584"/>
          </a:xfrm>
          <a:prstGeom prst="rect">
            <a:avLst/>
          </a:prstGeom>
          <a:noFill/>
        </p:spPr>
        <p:txBody>
          <a:bodyPr wrap="none" rtlCol="0">
            <a:spAutoFit/>
          </a:bodyPr>
          <a:lstStyle/>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建设工程管理专业</a:t>
            </a:r>
            <a:endParaRPr lang="en-US" altLang="zh-CN" sz="4500" b="1" kern="15000" spc="225" dirty="0" smtClean="0">
              <a:solidFill>
                <a:srgbClr val="2C95B5"/>
              </a:solidFill>
              <a:latin typeface="微软雅黑" panose="020B0503020204020204" pitchFamily="34" charset="-122"/>
              <a:ea typeface="微软雅黑" panose="020B0503020204020204" pitchFamily="34" charset="-122"/>
            </a:endParaRPr>
          </a:p>
          <a:p>
            <a:pPr algn="ctr"/>
            <a:r>
              <a:rPr lang="zh-CN" altLang="en-US" sz="4500" b="1" kern="15000" spc="225" dirty="0" smtClean="0">
                <a:solidFill>
                  <a:srgbClr val="2C95B5"/>
                </a:solidFill>
                <a:latin typeface="微软雅黑" panose="020B0503020204020204" pitchFamily="34" charset="-122"/>
                <a:ea typeface="微软雅黑" panose="020B0503020204020204" pitchFamily="34" charset="-122"/>
              </a:rPr>
              <a:t>教学资源库</a:t>
            </a:r>
            <a:endParaRPr lang="zh-CN" altLang="en-US" sz="4500" b="1" kern="15000" spc="225" dirty="0">
              <a:solidFill>
                <a:srgbClr val="2C95B5"/>
              </a:solidFill>
              <a:latin typeface="微软雅黑" panose="020B0503020204020204" pitchFamily="34" charset="-122"/>
              <a:ea typeface="微软雅黑" panose="020B0503020204020204" pitchFamily="34" charset="-122"/>
            </a:endParaRPr>
          </a:p>
        </p:txBody>
      </p:sp>
      <p:sp>
        <p:nvSpPr>
          <p:cNvPr id="16" name="PA_矩形 2"/>
          <p:cNvSpPr/>
          <p:nvPr>
            <p:custDataLst>
              <p:tags r:id="rId6"/>
            </p:custDataLst>
          </p:nvPr>
        </p:nvSpPr>
        <p:spPr>
          <a:xfrm flipV="1">
            <a:off x="243" y="4594540"/>
            <a:ext cx="9141173" cy="55054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45" name="文本框 444"/>
          <p:cNvSpPr txBox="1"/>
          <p:nvPr/>
        </p:nvSpPr>
        <p:spPr>
          <a:xfrm>
            <a:off x="464530" y="3340340"/>
            <a:ext cx="4480850" cy="306705"/>
          </a:xfrm>
          <a:prstGeom prst="rect">
            <a:avLst/>
          </a:prstGeom>
          <a:noFill/>
        </p:spPr>
        <p:txBody>
          <a:bodyPr wrap="square" rtlCol="0">
            <a:spAutoFit/>
            <a:scene3d>
              <a:camera prst="orthographicFront"/>
              <a:lightRig rig="threePt" dir="t"/>
            </a:scene3d>
            <a:sp3d contourW="12700"/>
          </a:bodyPr>
          <a:lstStyle/>
          <a:p>
            <a:r>
              <a:rPr lang="zh-CN" altLang="en-US" sz="1400" dirty="0">
                <a:solidFill>
                  <a:srgbClr val="2C95B5"/>
                </a:solidFill>
                <a:latin typeface="微软雅黑" panose="020B0503020204020204" pitchFamily="34" charset="-122"/>
                <a:ea typeface="微软雅黑" panose="020B0503020204020204" pitchFamily="34" charset="-122"/>
              </a:rPr>
              <a:t>主讲人：许崇华</a:t>
            </a:r>
            <a:r>
              <a:rPr lang="en-US" altLang="zh-CN" sz="1400" dirty="0">
                <a:solidFill>
                  <a:srgbClr val="2C95B5"/>
                </a:solidFill>
                <a:latin typeface="微软雅黑" panose="020B0503020204020204" pitchFamily="34" charset="-122"/>
                <a:ea typeface="微软雅黑" panose="020B0503020204020204" pitchFamily="34" charset="-122"/>
              </a:rPr>
              <a:t>    </a:t>
            </a:r>
            <a:r>
              <a:rPr lang="zh-CN" altLang="en-US" sz="1400" dirty="0">
                <a:solidFill>
                  <a:srgbClr val="2C95B5"/>
                </a:solidFill>
                <a:latin typeface="微软雅黑" panose="020B0503020204020204" pitchFamily="34" charset="-122"/>
                <a:ea typeface="微软雅黑" panose="020B0503020204020204" pitchFamily="34" charset="-122"/>
              </a:rPr>
              <a:t>时间：</a:t>
            </a:r>
            <a:r>
              <a:rPr lang="en-US" altLang="zh-CN" sz="1400" dirty="0">
                <a:solidFill>
                  <a:srgbClr val="2C95B5"/>
                </a:solidFill>
                <a:latin typeface="微软雅黑" panose="020B0503020204020204" pitchFamily="34" charset="-122"/>
                <a:ea typeface="微软雅黑" panose="020B0503020204020204" pitchFamily="34" charset="-122"/>
              </a:rPr>
              <a:t>2020.02</a:t>
            </a:r>
            <a:endParaRPr lang="en-US" altLang="zh-CN" sz="1400"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347761" y="2469760"/>
            <a:ext cx="3733898" cy="87043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800" b="1" dirty="0">
                <a:solidFill>
                  <a:srgbClr val="2C95B5"/>
                </a:solidFill>
                <a:latin typeface="微软雅黑" panose="020B0503020204020204" pitchFamily="34" charset="-122"/>
                <a:ea typeface="微软雅黑" panose="020B0503020204020204" pitchFamily="34" charset="-122"/>
              </a:rPr>
              <a:t>谢谢观看</a:t>
            </a:r>
            <a:endParaRPr lang="zh-CN" altLang="en-US" sz="48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5"/>
                                        </p:tgtEl>
                                        <p:attrNameLst>
                                          <p:attrName>style.visibility</p:attrName>
                                        </p:attrNameLst>
                                      </p:cBhvr>
                                      <p:to>
                                        <p:strVal val="visible"/>
                                      </p:to>
                                    </p:set>
                                    <p:animEffect transition="in" filter="wipe(left)">
                                      <p:cBhvr>
                                        <p:cTn id="12"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4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任意多边形: 形状 416"/>
          <p:cNvSpPr/>
          <p:nvPr/>
        </p:nvSpPr>
        <p:spPr>
          <a:xfrm>
            <a:off x="1" y="3801950"/>
            <a:ext cx="1342345" cy="1342345"/>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2" name="文本框 441"/>
          <p:cNvSpPr txBox="1"/>
          <p:nvPr/>
        </p:nvSpPr>
        <p:spPr>
          <a:xfrm>
            <a:off x="403560" y="2727428"/>
            <a:ext cx="4297680" cy="645160"/>
          </a:xfrm>
          <a:prstGeom prst="rect">
            <a:avLst/>
          </a:prstGeom>
          <a:noFill/>
        </p:spPr>
        <p:txBody>
          <a:bodyPr wrap="none" rtlCol="0">
            <a:spAutoFit/>
            <a:scene3d>
              <a:camera prst="orthographicFront"/>
              <a:lightRig rig="threePt" dir="t"/>
            </a:scene3d>
            <a:sp3d contourW="12700"/>
          </a:bodyPr>
          <a:lstStyle/>
          <a:p>
            <a:pPr algn="l"/>
            <a:r>
              <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rPr>
              <a:t>构件装车码放与运输</a:t>
            </a:r>
            <a:endParaRPr lang="zh-CN" altLang="en-US" sz="3600" b="1" dirty="0">
              <a:solidFill>
                <a:srgbClr val="152E52"/>
              </a:solidFill>
              <a:effectLst>
                <a:reflection blurRad="6350" stA="31000" endPos="50000" dist="76200" dir="5400000" sy="-100000" algn="bl" rotWithShape="0"/>
              </a:effectLst>
              <a:latin typeface="微软雅黑" panose="020B0503020204020204" pitchFamily="34" charset="-122"/>
              <a:ea typeface="微软雅黑" panose="020B0503020204020204" pitchFamily="34" charset="-122"/>
            </a:endParaRPr>
          </a:p>
        </p:txBody>
      </p:sp>
      <p:sp>
        <p:nvSpPr>
          <p:cNvPr id="445" name="文本框 444"/>
          <p:cNvSpPr txBox="1"/>
          <p:nvPr/>
        </p:nvSpPr>
        <p:spPr>
          <a:xfrm>
            <a:off x="408015" y="3591165"/>
            <a:ext cx="4480850" cy="368300"/>
          </a:xfrm>
          <a:prstGeom prst="rect">
            <a:avLst/>
          </a:prstGeom>
          <a:noFill/>
        </p:spPr>
        <p:txBody>
          <a:bodyPr wrap="square" rtlCol="0">
            <a:spAutoFit/>
            <a:scene3d>
              <a:camera prst="orthographicFront"/>
              <a:lightRig rig="threePt" dir="t"/>
            </a:scene3d>
            <a:sp3d contourW="12700"/>
          </a:bodyPr>
          <a:lstStyle/>
          <a:p>
            <a:r>
              <a:rPr lang="zh-CN" altLang="en-US" dirty="0">
                <a:solidFill>
                  <a:srgbClr val="2C95B5"/>
                </a:solidFill>
                <a:latin typeface="微软雅黑" panose="020B0503020204020204" pitchFamily="34" charset="-122"/>
                <a:ea typeface="微软雅黑" panose="020B0503020204020204" pitchFamily="34" charset="-122"/>
              </a:rPr>
              <a:t>主讲人：许崇华</a:t>
            </a:r>
            <a:r>
              <a:rPr lang="en-US" altLang="zh-CN" dirty="0">
                <a:solidFill>
                  <a:srgbClr val="2C95B5"/>
                </a:solidFill>
                <a:latin typeface="微软雅黑" panose="020B0503020204020204" pitchFamily="34" charset="-122"/>
                <a:ea typeface="微软雅黑" panose="020B0503020204020204" pitchFamily="34" charset="-122"/>
              </a:rPr>
              <a:t>    </a:t>
            </a:r>
            <a:r>
              <a:rPr lang="zh-CN" altLang="en-US" dirty="0">
                <a:solidFill>
                  <a:srgbClr val="2C95B5"/>
                </a:solidFill>
                <a:latin typeface="微软雅黑" panose="020B0503020204020204" pitchFamily="34" charset="-122"/>
                <a:ea typeface="微软雅黑" panose="020B0503020204020204" pitchFamily="34" charset="-122"/>
              </a:rPr>
              <a:t>时间：</a:t>
            </a:r>
            <a:r>
              <a:rPr lang="en-US" altLang="zh-CN" dirty="0">
                <a:solidFill>
                  <a:srgbClr val="2C95B5"/>
                </a:solidFill>
                <a:latin typeface="微软雅黑" panose="020B0503020204020204" pitchFamily="34" charset="-122"/>
                <a:ea typeface="微软雅黑" panose="020B0503020204020204" pitchFamily="34" charset="-122"/>
              </a:rPr>
              <a:t>2020.02</a:t>
            </a:r>
            <a:endParaRPr lang="en-US" altLang="zh-CN" dirty="0">
              <a:solidFill>
                <a:srgbClr val="2C95B5"/>
              </a:solidFill>
              <a:latin typeface="微软雅黑" panose="020B0503020204020204" pitchFamily="34" charset="-122"/>
              <a:ea typeface="微软雅黑" panose="020B0503020204020204" pitchFamily="34" charset="-122"/>
            </a:endParaRPr>
          </a:p>
        </p:txBody>
      </p:sp>
      <p:sp>
        <p:nvSpPr>
          <p:cNvPr id="459" name="文本框 458"/>
          <p:cNvSpPr txBox="1"/>
          <p:nvPr/>
        </p:nvSpPr>
        <p:spPr>
          <a:xfrm>
            <a:off x="267335" y="1015365"/>
            <a:ext cx="3656965" cy="163385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装配式建筑</a:t>
            </a:r>
            <a:endParaRPr lang="zh-CN" altLang="en-US" sz="4400" b="1" dirty="0">
              <a:solidFill>
                <a:srgbClr val="2C95B5"/>
              </a:solidFill>
              <a:latin typeface="微软雅黑" panose="020B0503020204020204" pitchFamily="34" charset="-122"/>
              <a:ea typeface="微软雅黑" panose="020B0503020204020204" pitchFamily="34" charset="-122"/>
            </a:endParaRPr>
          </a:p>
          <a:p>
            <a:pPr>
              <a:lnSpc>
                <a:spcPct val="114000"/>
              </a:lnSpc>
            </a:pPr>
            <a:r>
              <a:rPr lang="zh-CN" altLang="en-US" sz="4400" b="1" dirty="0">
                <a:solidFill>
                  <a:srgbClr val="2C95B5"/>
                </a:solidFill>
                <a:latin typeface="微软雅黑" panose="020B0503020204020204" pitchFamily="34" charset="-122"/>
                <a:ea typeface="微软雅黑" panose="020B0503020204020204" pitchFamily="34" charset="-122"/>
              </a:rPr>
              <a:t>施工技术</a:t>
            </a:r>
            <a:endParaRPr lang="zh-CN" altLang="en-US" sz="4400" b="1" dirty="0">
              <a:solidFill>
                <a:srgbClr val="2C95B5"/>
              </a:solidFill>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84238" y="5086"/>
            <a:ext cx="2161134" cy="598222"/>
          </a:xfrm>
          <a:prstGeom prst="rect">
            <a:avLst/>
          </a:prstGeom>
        </p:spPr>
      </p:pic>
      <p:pic>
        <p:nvPicPr>
          <p:cNvPr id="19" name="图片占位符 41"/>
          <p:cNvPicPr>
            <a:picLocks noGrp="1" noChangeAspect="1"/>
          </p:cNvPicPr>
          <p:nvPr>
            <p:ph type="pic" sz="quarter" idx="10"/>
          </p:nvPr>
        </p:nvPicPr>
        <p:blipFill>
          <a:blip r:embed="rId2" cstate="screen"/>
          <a:srcRect/>
          <a:stretch>
            <a:fillRect/>
          </a:stretch>
        </p:blipFill>
        <p:spPr>
          <a:xfrm rot="526822">
            <a:off x="405137" y="-654758"/>
            <a:ext cx="10928266" cy="6147150"/>
          </a:xfrm>
        </p:spPr>
      </p:pic>
      <p:sp>
        <p:nvSpPr>
          <p:cNvPr id="23" name="菱形 22"/>
          <p:cNvSpPr/>
          <p:nvPr/>
        </p:nvSpPr>
        <p:spPr>
          <a:xfrm>
            <a:off x="4303447" y="8247"/>
            <a:ext cx="3702995" cy="3702995"/>
          </a:xfrm>
          <a:prstGeom prst="diamond">
            <a:avLst/>
          </a:prstGeom>
          <a:solidFill>
            <a:srgbClr val="2C95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形状 414"/>
          <p:cNvSpPr/>
          <p:nvPr/>
        </p:nvSpPr>
        <p:spPr>
          <a:xfrm>
            <a:off x="6157882" y="1862525"/>
            <a:ext cx="2996135" cy="3281770"/>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rgbClr val="2C9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形状 410"/>
          <p:cNvSpPr/>
          <p:nvPr/>
        </p:nvSpPr>
        <p:spPr>
          <a:xfrm>
            <a:off x="7998953" y="698584"/>
            <a:ext cx="1155065" cy="2310128"/>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任意多边形: 形状 412"/>
          <p:cNvSpPr/>
          <p:nvPr/>
        </p:nvSpPr>
        <p:spPr>
          <a:xfrm>
            <a:off x="2445854" y="-5079"/>
            <a:ext cx="3712028" cy="1869341"/>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rgbClr val="2C95B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86046" y="4645012"/>
            <a:ext cx="1728192" cy="478380"/>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32" y="4512412"/>
            <a:ext cx="1696600" cy="632676"/>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9" y="238058"/>
            <a:ext cx="1842896" cy="3687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500"/>
                                        <p:tgtEl>
                                          <p:spTgt spid="459"/>
                                        </p:tgtEl>
                                        <p:attrNameLst>
                                          <p:attrName>ppt_y</p:attrName>
                                        </p:attrNameLst>
                                      </p:cBhvr>
                                      <p:tavLst>
                                        <p:tav tm="0">
                                          <p:val>
                                            <p:strVal val="#ppt_y-#ppt_h*1.125000"/>
                                          </p:val>
                                        </p:tav>
                                        <p:tav tm="100000">
                                          <p:val>
                                            <p:strVal val="#ppt_y"/>
                                          </p:val>
                                        </p:tav>
                                      </p:tavLst>
                                    </p:anim>
                                    <p:animEffect transition="in" filter="wipe(down)">
                                      <p:cBhvr>
                                        <p:cTn id="8" dur="500"/>
                                        <p:tgtEl>
                                          <p:spTgt spid="459"/>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45"/>
                                        </p:tgtEl>
                                        <p:attrNameLst>
                                          <p:attrName>style.visibility</p:attrName>
                                        </p:attrNameLst>
                                      </p:cBhvr>
                                      <p:to>
                                        <p:strVal val="visible"/>
                                      </p:to>
                                    </p:set>
                                    <p:animEffect transition="in" filter="wipe(left)">
                                      <p:cBhvr>
                                        <p:cTn id="18"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5" grpId="0"/>
      <p:bldP spid="4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A_图片 1"/>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colorTemperature colorTemp="4419"/>
                    </a14:imgEffect>
                  </a14:imgLayer>
                </a14:imgProps>
              </a:ext>
            </a:extLst>
          </a:blip>
          <a:srcRect/>
          <a:stretch>
            <a:fillRect/>
          </a:stretch>
        </p:blipFill>
        <p:spPr>
          <a:xfrm>
            <a:off x="962" y="2937559"/>
            <a:ext cx="9156467" cy="2193737"/>
          </a:xfrm>
          <a:prstGeom prst="rect">
            <a:avLst/>
          </a:prstGeom>
          <a:effectLst>
            <a:reflection blurRad="6350" stA="52000" endA="300" endPos="35000" dir="5400000" sy="-100000" algn="bl" rotWithShape="0"/>
          </a:effectLst>
        </p:spPr>
      </p:pic>
      <p:sp>
        <p:nvSpPr>
          <p:cNvPr id="34" name="矩形 33"/>
          <p:cNvSpPr/>
          <p:nvPr/>
        </p:nvSpPr>
        <p:spPr>
          <a:xfrm>
            <a:off x="517661" y="989663"/>
            <a:ext cx="7532098" cy="3164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7"/>
          <p:cNvSpPr txBox="1"/>
          <p:nvPr/>
        </p:nvSpPr>
        <p:spPr>
          <a:xfrm>
            <a:off x="1547664" y="248715"/>
            <a:ext cx="5760608" cy="469363"/>
          </a:xfrm>
          <a:prstGeom prst="rect">
            <a:avLst/>
          </a:prstGeom>
          <a:noFill/>
        </p:spPr>
        <p:txBody>
          <a:bodyPr wrap="square" lIns="68584" tIns="34292" rIns="68584" bIns="34292" rtlCol="0">
            <a:spAutoFit/>
          </a:bodyPr>
          <a:lstStyle/>
          <a:p>
            <a:pPr lvl="0"/>
            <a:r>
              <a:rPr lang="zh-CN" altLang="en-US" sz="2600" b="1" kern="1000" spc="0" baseline="0" dirty="0">
                <a:solidFill>
                  <a:srgbClr val="2C95B5"/>
                </a:solidFill>
                <a:latin typeface="微软雅黑" panose="020B0503020204020204" pitchFamily="34" charset="-122"/>
                <a:ea typeface="微软雅黑" panose="020B0503020204020204" pitchFamily="34" charset="-122"/>
              </a:rPr>
              <a:t>目录</a:t>
            </a:r>
            <a:r>
              <a:rPr lang="en-US" altLang="zh-CN" sz="2600" b="1" kern="1000" spc="0" baseline="0" dirty="0">
                <a:solidFill>
                  <a:srgbClr val="2C95B5"/>
                </a:solidFill>
                <a:latin typeface="微软雅黑" panose="020B0503020204020204" pitchFamily="34" charset="-122"/>
                <a:ea typeface="微软雅黑" panose="020B0503020204020204" pitchFamily="34" charset="-122"/>
              </a:rPr>
              <a:t>/</a:t>
            </a:r>
            <a:r>
              <a:rPr lang="en-US" altLang="zh-CN" sz="1600" b="1" kern="1000" spc="0" baseline="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CONTENT</a:t>
            </a:r>
            <a:endParaRPr lang="zh-CN" altLang="zh-CN" sz="1000" b="1" kern="1000" spc="0" baseline="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圆角 2"/>
          <p:cNvSpPr/>
          <p:nvPr/>
        </p:nvSpPr>
        <p:spPr>
          <a:xfrm>
            <a:off x="701675" y="1403985"/>
            <a:ext cx="3479165"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矩形: 圆角 7"/>
          <p:cNvSpPr/>
          <p:nvPr/>
        </p:nvSpPr>
        <p:spPr>
          <a:xfrm>
            <a:off x="661670" y="2268220"/>
            <a:ext cx="3519170" cy="431800"/>
          </a:xfrm>
          <a:prstGeom prst="roundRect">
            <a:avLst>
              <a:gd name="adj" fmla="val 50000"/>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文本框 37"/>
          <p:cNvSpPr txBox="1"/>
          <p:nvPr/>
        </p:nvSpPr>
        <p:spPr>
          <a:xfrm>
            <a:off x="756285" y="1374140"/>
            <a:ext cx="791845" cy="461645"/>
          </a:xfrm>
          <a:prstGeom prst="rect">
            <a:avLst/>
          </a:prstGeom>
          <a:noFill/>
        </p:spPr>
        <p:txBody>
          <a:bodyPr wrap="square" rtlCol="0">
            <a:spAutoFit/>
          </a:bodyPr>
          <a:lstStyle/>
          <a:p>
            <a:r>
              <a:rPr lang="en-US" altLang="zh-CN" sz="2400" b="1"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230630" y="1451610"/>
            <a:ext cx="295021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竖向构件装车码放与运输</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318125" y="1451610"/>
            <a:ext cx="1990725"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模具准备与安装</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56536" y="2253857"/>
            <a:ext cx="792088" cy="460375"/>
          </a:xfrm>
          <a:prstGeom prst="rect">
            <a:avLst/>
          </a:prstGeom>
          <a:noFill/>
        </p:spPr>
        <p:txBody>
          <a:bodyPr wrap="square" rtlCol="0">
            <a:spAutoFit/>
          </a:bodyPr>
          <a:lstStyle/>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a:t>
            </a:r>
            <a:r>
              <a:rPr lang="en-US" sz="2400" b="1" dirty="0" smtClean="0">
                <a:solidFill>
                  <a:schemeClr val="bg1">
                    <a:lumMod val="95000"/>
                  </a:schemeClr>
                </a:solidFill>
                <a:latin typeface="微软雅黑" panose="020B0503020204020204" pitchFamily="34" charset="-122"/>
                <a:ea typeface="微软雅黑" panose="020B0503020204020204" pitchFamily="34" charset="-122"/>
              </a:rPr>
              <a:t>2</a:t>
            </a:r>
            <a:endParaRPr 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346835" y="2314575"/>
            <a:ext cx="2713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水平构件装车码放与运输</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505450" y="2268220"/>
            <a:ext cx="2078990" cy="368300"/>
          </a:xfrm>
          <a:prstGeom prst="rect">
            <a:avLst/>
          </a:prstGeom>
          <a:noFill/>
        </p:spPr>
        <p:txBody>
          <a:bodyPr wrap="squar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混凝土制作与浇筑</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 name="矩形 1"/>
          <p:cNvSpPr/>
          <p:nvPr/>
        </p:nvSpPr>
        <p:spPr>
          <a:xfrm rot="2700000">
            <a:off x="488854" y="-476630"/>
            <a:ext cx="972108" cy="972108"/>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00000">
            <a:off x="459892" y="188681"/>
            <a:ext cx="379172" cy="379172"/>
          </a:xfrm>
          <a:prstGeom prst="rect">
            <a:avLst/>
          </a:prstGeom>
          <a:solidFill>
            <a:srgbClr val="8AB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矩形 51"/>
          <p:cNvSpPr/>
          <p:nvPr/>
        </p:nvSpPr>
        <p:spPr>
          <a:xfrm rot="2700000">
            <a:off x="1013798" y="423010"/>
            <a:ext cx="275644" cy="275644"/>
          </a:xfrm>
          <a:prstGeom prst="rect">
            <a:avLst/>
          </a:prstGeom>
          <a:solidFill>
            <a:srgbClr val="2C9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756337" y="3127645"/>
            <a:ext cx="792088" cy="461665"/>
          </a:xfrm>
          <a:prstGeom prst="rect">
            <a:avLst/>
          </a:prstGeom>
          <a:noFill/>
        </p:spPr>
        <p:txBody>
          <a:bodyPr wrap="square" rtlCol="0">
            <a:spAutoFit/>
          </a:bodyPr>
          <a:p>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04</a:t>
            </a:r>
            <a:endParaRPr lang="zh-CN" altLang="en-US" sz="24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24" name="文本框 23"/>
          <p:cNvSpPr txBox="1"/>
          <p:nvPr/>
        </p:nvSpPr>
        <p:spPr>
          <a:xfrm>
            <a:off x="4712970" y="2712085"/>
            <a:ext cx="4250690" cy="460375"/>
          </a:xfrm>
          <a:prstGeom prst="rect">
            <a:avLst/>
          </a:prstGeom>
          <a:noFill/>
        </p:spPr>
        <p:txBody>
          <a:bodyPr wrap="square" rtlCol="0">
            <a:spAutoFit/>
            <a:scene3d>
              <a:camera prst="orthographicFront"/>
              <a:lightRig rig="threePt" dir="t">
                <a:rot lat="0" lon="0" rev="0"/>
              </a:lightRig>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rPr>
              <a:t>水平构件装车码放与运输</a:t>
            </a:r>
            <a:endParaRPr kumimoji="0" lang="zh-CN" altLang="en-US" sz="2400" b="1" i="0" u="none" strike="noStrike" cap="none" spc="0" normalizeH="0" baseline="0" dirty="0">
              <a:solidFill>
                <a:schemeClr val="accent2">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文本框 24"/>
          <p:cNvSpPr txBox="1"/>
          <p:nvPr/>
        </p:nvSpPr>
        <p:spPr>
          <a:xfrm>
            <a:off x="4712898" y="1844147"/>
            <a:ext cx="4662708" cy="829945"/>
          </a:xfrm>
          <a:prstGeom prst="rect">
            <a:avLst/>
          </a:prstGeom>
          <a:noFill/>
          <a:effectLst/>
        </p:spPr>
        <p:txBody>
          <a:bodyPr wrap="square" rtlCol="0">
            <a:spAutoFit/>
            <a:scene3d>
              <a:camera prst="orthographicFront"/>
              <a:lightRig rig="threePt" dir="t">
                <a:rot lat="0" lon="0" rev="0"/>
              </a:lightRig>
            </a:scene3d>
            <a:sp3d contourW="12700"/>
          </a:bodyPr>
          <a:lstStyle/>
          <a:p>
            <a:pPr lvl="0">
              <a:defRPr/>
            </a:pPr>
            <a:r>
              <a:rPr kumimoji="0" lang="en-US" altLang="zh-CN" sz="4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PART</a:t>
            </a:r>
            <a:r>
              <a:rPr kumimoji="0" lang="en-US" altLang="zh-CN" sz="4800" b="0" i="0" u="none" strike="noStrike" kern="1200" cap="none" spc="0" normalizeH="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 </a:t>
            </a:r>
            <a:r>
              <a:rPr kumimoji="0" lang="en-US" altLang="zh-CN"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a:t>
            </a:r>
            <a:r>
              <a:rPr kumimoji="0" lang="en-US" sz="4800" b="0" i="0" u="none" strike="noStrike" kern="1200" cap="none" spc="0" normalizeH="0" baseline="0" noProof="0" dirty="0" smtClean="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2</a:t>
            </a:r>
            <a:endParaRPr kumimoji="0" lang="en-US" sz="800" b="0" i="0" u="none" strike="noStrike" kern="1200" cap="none" spc="0" normalizeH="0" baseline="0" noProof="0" dirty="0">
              <a:ln>
                <a:noFill/>
              </a:ln>
              <a:solidFill>
                <a:srgbClr val="2C95B5"/>
              </a:solidFill>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cxnSp>
        <p:nvCxnSpPr>
          <p:cNvPr id="34" name="直接连接符 33"/>
          <p:cNvCxnSpPr/>
          <p:nvPr/>
        </p:nvCxnSpPr>
        <p:spPr>
          <a:xfrm>
            <a:off x="4356100" y="2572385"/>
            <a:ext cx="4607560" cy="317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flipH="1">
            <a:off x="-619346" y="52288"/>
            <a:ext cx="4905488" cy="6658254"/>
            <a:chOff x="4447534" y="1465"/>
            <a:chExt cx="6189639" cy="8401241"/>
          </a:xfrm>
        </p:grpSpPr>
        <p:pic>
          <p:nvPicPr>
            <p:cNvPr id="9" name="图片 8"/>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p:blipFill>
          <p:spPr>
            <a:xfrm>
              <a:off x="6128063" y="1465"/>
              <a:ext cx="1412767" cy="706202"/>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10" name="图片 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Lst>
            </a:blip>
            <a:srcRect/>
            <a:stretch>
              <a:fillRect/>
            </a:stretch>
          </p:blipFill>
          <p:spPr>
            <a:xfrm>
              <a:off x="7243603" y="1465"/>
              <a:ext cx="2565340" cy="3073338"/>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11" name="图片 10"/>
            <p:cNvPicPr>
              <a:picLocks noChangeAspect="1"/>
            </p:cNvPicPr>
            <p:nvPr/>
          </p:nvPicPr>
          <p:blipFill>
            <a:blip r:embed="rId6" cstate="email"/>
            <a:srcRect/>
            <a:stretch>
              <a:fillRect/>
            </a:stretch>
          </p:blipFill>
          <p:spPr>
            <a:xfrm>
              <a:off x="5331491" y="96369"/>
              <a:ext cx="1373200" cy="13740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2" name="图片 11"/>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a:xfrm>
              <a:off x="6123688" y="565675"/>
              <a:ext cx="2030972" cy="2030972"/>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a:blipFill dpi="0" rotWithShape="1">
              <a:blip r:embed="rId9" cstate="email"/>
              <a:srcRect/>
              <a:stretch>
                <a:fillRect/>
              </a:stretch>
            </a:blipFill>
          </p:spPr>
        </p:pic>
        <p:pic>
          <p:nvPicPr>
            <p:cNvPr id="13" name="图片 12"/>
            <p:cNvPicPr>
              <a:picLocks noChangeAspect="1"/>
            </p:cNvPicPr>
            <p:nvPr/>
          </p:nvPicPr>
          <p:blipFill>
            <a:blip r:embed="rId10" cstate="email"/>
            <a:srcRect/>
            <a:stretch>
              <a:fillRect/>
            </a:stretch>
          </p:blipFill>
          <p:spPr>
            <a:xfrm>
              <a:off x="4919306" y="827843"/>
              <a:ext cx="620616" cy="620616"/>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7780402" y="1891046"/>
              <a:ext cx="914162" cy="914162"/>
            </a:xfrm>
            <a:prstGeom prst="rect">
              <a:avLst/>
            </a:prstGeom>
            <a:solidFill>
              <a:srgbClr val="3C9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685974">
              <a:off x="6540219" y="2424818"/>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657183">
              <a:off x="5387136" y="1342668"/>
              <a:ext cx="481397" cy="40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685974">
              <a:off x="4535269" y="1006240"/>
              <a:ext cx="255635" cy="255635"/>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685974">
              <a:off x="4513498" y="555171"/>
              <a:ext cx="123924" cy="123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685974">
              <a:off x="9198017" y="2723972"/>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731766">
              <a:off x="5625199" y="1847749"/>
              <a:ext cx="793074" cy="804233"/>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685974">
              <a:off x="5210157" y="2388867"/>
              <a:ext cx="328942" cy="328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685974">
              <a:off x="4920752" y="2491376"/>
              <a:ext cx="123924" cy="123924"/>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27" name="任意多边形 26"/>
            <p:cNvSpPr/>
            <p:nvPr/>
          </p:nvSpPr>
          <p:spPr>
            <a:xfrm rot="2680233">
              <a:off x="5056697" y="3654690"/>
              <a:ext cx="5392006" cy="4748016"/>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7500347" y="2698619"/>
              <a:ext cx="3136826" cy="306152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47534" y="2728774"/>
              <a:ext cx="3054192" cy="306763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spc="0" baseline="0" dirty="0" smtClean="0">
                  <a:solidFill>
                    <a:srgbClr val="2C95B5"/>
                  </a:solidFill>
                  <a:latin typeface="微软雅黑" panose="020B0503020204020204" pitchFamily="34" charset="-122"/>
                  <a:ea typeface="微软雅黑" panose="020B0503020204020204" pitchFamily="34" charset="-122"/>
                </a:rPr>
                <a:t>水平构件装车码放与运输</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4" name="TextBox 16"/>
          <p:cNvSpPr txBox="1"/>
          <p:nvPr/>
        </p:nvSpPr>
        <p:spPr>
          <a:xfrm>
            <a:off x="269240" y="1041400"/>
            <a:ext cx="8605520" cy="1454785"/>
          </a:xfrm>
          <a:prstGeom prst="rect">
            <a:avLst/>
          </a:prstGeom>
          <a:noFill/>
        </p:spPr>
        <p:txBody>
          <a:bodyPr wrap="square" lIns="70565" tIns="35283" rIns="70565" bIns="35283" rtlCol="0">
            <a:spAutoFit/>
          </a:bodyPr>
          <a:p>
            <a:pPr algn="l"/>
            <a:r>
              <a:rPr lang="zh-CN" altLang="zh-CN" b="1" dirty="0" smtClean="0">
                <a:latin typeface="微软雅黑" panose="020B0503020204020204" pitchFamily="34" charset="-122"/>
                <a:ea typeface="微软雅黑" panose="020B0503020204020204" pitchFamily="34" charset="-122"/>
              </a:rPr>
              <a:t>一、</a:t>
            </a:r>
            <a:r>
              <a:rPr lang="zh-CN" altLang="zh-CN" b="1" dirty="0" smtClean="0">
                <a:latin typeface="微软雅黑" panose="020B0503020204020204" pitchFamily="34" charset="-122"/>
                <a:ea typeface="微软雅黑" panose="020B0503020204020204" pitchFamily="34" charset="-122"/>
                <a:sym typeface="+mn-ea"/>
              </a:rPr>
              <a:t>码放储存</a:t>
            </a:r>
            <a:endParaRPr kumimoji="0" lang="zh-CN"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l">
              <a:spcBef>
                <a:spcPct val="0"/>
              </a:spcBef>
              <a:spcAft>
                <a:spcPct val="0"/>
              </a:spcAft>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预制构件码放储存通常可采用平面堆放和竖向固定两种方式。其中需要采用水平码放储存和运输的预制构件包括：叠合板、楼梯、梁和柱等。</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0" algn="l">
              <a:spcBef>
                <a:spcPct val="0"/>
              </a:spcBef>
              <a:spcAft>
                <a:spcPct val="0"/>
              </a:spcAft>
            </a:pP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叠合板水平码放储存如下图所示。</a:t>
            </a:r>
            <a:endParaRPr lang="en-US" altLang="zh-CN"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r"/>
            <a:endParaRPr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descr="IMG_4951"/>
          <p:cNvPicPr/>
          <p:nvPr/>
        </p:nvPicPr>
        <p:blipFill>
          <a:blip r:embed="rId2" cstate="print"/>
          <a:stretch>
            <a:fillRect/>
          </a:stretch>
        </p:blipFill>
        <p:spPr>
          <a:xfrm>
            <a:off x="2618423" y="2426264"/>
            <a:ext cx="3548202" cy="2197573"/>
          </a:xfrm>
          <a:prstGeom prst="rect">
            <a:avLst/>
          </a:prstGeom>
          <a:noFill/>
          <a:ln w="9525">
            <a:noFill/>
          </a:ln>
        </p:spPr>
      </p:pic>
      <p:sp>
        <p:nvSpPr>
          <p:cNvPr id="25" name="TextBox 24"/>
          <p:cNvSpPr txBox="1"/>
          <p:nvPr/>
        </p:nvSpPr>
        <p:spPr>
          <a:xfrm>
            <a:off x="3215640" y="4761230"/>
            <a:ext cx="2355215" cy="337185"/>
          </a:xfrm>
          <a:prstGeom prst="rect">
            <a:avLst/>
          </a:prstGeom>
          <a:noFill/>
        </p:spPr>
        <p:txBody>
          <a:bodyPr wrap="square" rtlCol="0">
            <a:spAutoFit/>
          </a:bodyPr>
          <a:p>
            <a:r>
              <a:rPr lang="zh-CN" altLang="en-US" sz="1600" dirty="0" smtClean="0"/>
              <a:t>叠合板水平码放储存</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spc="0" baseline="0" dirty="0" smtClean="0">
                  <a:solidFill>
                    <a:srgbClr val="2C95B5"/>
                  </a:solidFill>
                  <a:latin typeface="微软雅黑" panose="020B0503020204020204" pitchFamily="34" charset="-122"/>
                  <a:ea typeface="微软雅黑" panose="020B0503020204020204" pitchFamily="34" charset="-122"/>
                </a:rPr>
                <a:t>水平构件装车码放与运输</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4" name="TextBox 16"/>
          <p:cNvSpPr txBox="1"/>
          <p:nvPr/>
        </p:nvSpPr>
        <p:spPr>
          <a:xfrm>
            <a:off x="269240" y="1041400"/>
            <a:ext cx="8605520" cy="1731645"/>
          </a:xfrm>
          <a:prstGeom prst="rect">
            <a:avLst/>
          </a:prstGeom>
          <a:noFill/>
        </p:spPr>
        <p:txBody>
          <a:bodyPr wrap="square" lIns="70565" tIns="35283" rIns="70565" bIns="35283" rtlCol="0">
            <a:spAutoFit/>
          </a:bodyPr>
          <a:p>
            <a:pPr algn="l"/>
            <a:r>
              <a:rPr lang="zh-CN" altLang="zh-CN" b="1" dirty="0" smtClean="0">
                <a:latin typeface="微软雅黑" panose="020B0503020204020204" pitchFamily="34" charset="-122"/>
                <a:ea typeface="微软雅黑" panose="020B0503020204020204" pitchFamily="34" charset="-122"/>
              </a:rPr>
              <a:t>一、</a:t>
            </a:r>
            <a:r>
              <a:rPr lang="zh-CN" altLang="zh-CN" b="1" dirty="0" smtClean="0">
                <a:latin typeface="微软雅黑" panose="020B0503020204020204" pitchFamily="34" charset="-122"/>
                <a:ea typeface="微软雅黑" panose="020B0503020204020204" pitchFamily="34" charset="-122"/>
                <a:sym typeface="+mn-ea"/>
              </a:rPr>
              <a:t>码放储存</a:t>
            </a:r>
            <a:endParaRPr lang="zh-CN" altLang="zh-CN" b="1" dirty="0" smtClean="0">
              <a:latin typeface="微软雅黑" panose="020B0503020204020204" pitchFamily="34" charset="-122"/>
              <a:ea typeface="微软雅黑" panose="020B0503020204020204" pitchFamily="34" charset="-122"/>
              <a:sym typeface="+mn-ea"/>
            </a:endParaRPr>
          </a:p>
          <a:p>
            <a:pPr algn="l"/>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、预制构件水平码放储存应符合下列规定：</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码放场地应该平整、坚实，并且要有排水措施；水平码放构件的支垫必须坚实、标志向外；垫木或垫块在构件下的位置宜与脱模、吊装时的起吊位置一致；重叠码放构件时，每层构件间的垫木或垫块需保持在上下垂直线上；堆垛层数应该根据构件与垫木或垫块的承载能力及堆垛的稳定性来确定（最好层数不得超过</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层）。</a:t>
            </a:r>
            <a:endParaRPr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spc="0" baseline="0" dirty="0" smtClean="0">
                  <a:solidFill>
                    <a:srgbClr val="2C95B5"/>
                  </a:solidFill>
                  <a:latin typeface="微软雅黑" panose="020B0503020204020204" pitchFamily="34" charset="-122"/>
                  <a:ea typeface="微软雅黑" panose="020B0503020204020204" pitchFamily="34" charset="-122"/>
                </a:rPr>
                <a:t>水平构件装车码放与运输</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4" name="TextBox 16"/>
          <p:cNvSpPr txBox="1"/>
          <p:nvPr/>
        </p:nvSpPr>
        <p:spPr>
          <a:xfrm>
            <a:off x="269240" y="1050290"/>
            <a:ext cx="8605520" cy="1177290"/>
          </a:xfrm>
          <a:prstGeom prst="rect">
            <a:avLst/>
          </a:prstGeom>
          <a:noFill/>
        </p:spPr>
        <p:txBody>
          <a:bodyPr wrap="square" lIns="70565" tIns="35283" rIns="70565" bIns="35283" rtlCol="0">
            <a:spAutoFit/>
          </a:bodyPr>
          <a:p>
            <a:pPr algn="l"/>
            <a:r>
              <a:rPr lang="zh-CN" altLang="zh-CN" b="1" dirty="0" smtClean="0">
                <a:latin typeface="微软雅黑" panose="020B0503020204020204" pitchFamily="34" charset="-122"/>
                <a:ea typeface="微软雅黑" panose="020B0503020204020204" pitchFamily="34" charset="-122"/>
              </a:rPr>
              <a:t>二、</a:t>
            </a:r>
            <a:r>
              <a:rPr lang="zh-CN" altLang="zh-CN" b="1" dirty="0" smtClean="0">
                <a:latin typeface="微软雅黑" panose="020B0503020204020204" pitchFamily="34" charset="-122"/>
                <a:ea typeface="微软雅黑" panose="020B0503020204020204" pitchFamily="34" charset="-122"/>
                <a:sym typeface="+mn-ea"/>
              </a:rPr>
              <a:t>预制叠合板的现场堆放</a:t>
            </a:r>
            <a:endParaRPr kumimoji="0" lang="zh-CN"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l">
              <a:spcBef>
                <a:spcPct val="0"/>
              </a:spcBef>
              <a:spcAft>
                <a:spcPct val="0"/>
              </a:spcAft>
            </a:pPr>
            <a:r>
              <a:rPr lang="zh-CN" altLang="en-US" dirty="0" smtClean="0">
                <a:latin typeface="微软雅黑" panose="020B0503020204020204" pitchFamily="34" charset="-122"/>
                <a:ea typeface="微软雅黑" panose="020B0503020204020204" pitchFamily="34" charset="-122"/>
                <a:sym typeface="+mn-ea"/>
              </a:rPr>
              <a:t>   预制叠合板进场后应堆放于地面平坦处，其</a:t>
            </a:r>
            <a:r>
              <a:rPr lang="zh-CN" altLang="zh-CN" dirty="0" smtClean="0">
                <a:latin typeface="微软雅黑" panose="020B0503020204020204" pitchFamily="34" charset="-122"/>
                <a:ea typeface="微软雅黑" panose="020B0503020204020204" pitchFamily="34" charset="-122"/>
                <a:sym typeface="+mn-ea"/>
              </a:rPr>
              <a:t>堆放场地应平整夯实，并设有</a:t>
            </a:r>
            <a:endParaRPr lang="en-US" altLang="zh-CN" dirty="0" smtClean="0">
              <a:latin typeface="微软雅黑" panose="020B0503020204020204" pitchFamily="34" charset="-122"/>
              <a:ea typeface="微软雅黑" panose="020B0503020204020204" pitchFamily="34" charset="-122"/>
            </a:endParaRPr>
          </a:p>
          <a:p>
            <a:pPr indent="0" algn="l">
              <a:spcBef>
                <a:spcPct val="0"/>
              </a:spcBef>
              <a:spcAft>
                <a:spcPct val="0"/>
              </a:spcAft>
            </a:pPr>
            <a:r>
              <a:rPr lang="zh-CN" altLang="zh-CN" dirty="0" smtClean="0">
                <a:latin typeface="微软雅黑" panose="020B0503020204020204" pitchFamily="34" charset="-122"/>
                <a:ea typeface="微软雅黑" panose="020B0503020204020204" pitchFamily="34" charset="-122"/>
                <a:sym typeface="+mn-ea"/>
              </a:rPr>
              <a:t>排水措施，堆放时底板与地面之间应有一定的空隙。</a:t>
            </a:r>
            <a:endParaRPr lang="en-US" altLang="zh-CN"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r"/>
            <a:endParaRPr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22" name="图片 21"/>
          <p:cNvPicPr/>
          <p:nvPr/>
        </p:nvPicPr>
        <p:blipFill>
          <a:blip r:embed="rId2" cstate="print"/>
          <a:stretch>
            <a:fillRect/>
          </a:stretch>
        </p:blipFill>
        <p:spPr>
          <a:xfrm>
            <a:off x="1064894" y="2227337"/>
            <a:ext cx="5551449" cy="2153581"/>
          </a:xfrm>
          <a:prstGeom prst="rect">
            <a:avLst/>
          </a:prstGeom>
          <a:noFill/>
          <a:ln w="9525">
            <a:noFill/>
          </a:ln>
        </p:spPr>
      </p:pic>
      <p:sp>
        <p:nvSpPr>
          <p:cNvPr id="24" name="TextBox 23"/>
          <p:cNvSpPr txBox="1"/>
          <p:nvPr/>
        </p:nvSpPr>
        <p:spPr>
          <a:xfrm>
            <a:off x="2396431" y="4761817"/>
            <a:ext cx="3245253" cy="306705"/>
          </a:xfrm>
          <a:prstGeom prst="rect">
            <a:avLst/>
          </a:prstGeom>
          <a:noFill/>
        </p:spPr>
        <p:txBody>
          <a:bodyPr wrap="square" rtlCol="0">
            <a:spAutoFit/>
          </a:bodyPr>
          <a:p>
            <a:r>
              <a:rPr lang="zh-CN" altLang="zh-CN" sz="1400" dirty="0" smtClean="0">
                <a:latin typeface="微软雅黑" panose="020B0503020204020204" pitchFamily="34" charset="-122"/>
                <a:ea typeface="微软雅黑" panose="020B0503020204020204" pitchFamily="34" charset="-122"/>
              </a:rPr>
              <a:t>预应力叠合楼板施工现场堆放示意图</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spc="0" baseline="0" dirty="0" smtClean="0">
                  <a:solidFill>
                    <a:srgbClr val="2C95B5"/>
                  </a:solidFill>
                  <a:latin typeface="微软雅黑" panose="020B0503020204020204" pitchFamily="34" charset="-122"/>
                  <a:ea typeface="微软雅黑" panose="020B0503020204020204" pitchFamily="34" charset="-122"/>
                </a:rPr>
                <a:t>水平构件装车码放与运输</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26" name="矩形 25"/>
          <p:cNvSpPr/>
          <p:nvPr/>
        </p:nvSpPr>
        <p:spPr>
          <a:xfrm>
            <a:off x="375755" y="1335580"/>
            <a:ext cx="8012027" cy="922020"/>
          </a:xfrm>
          <a:prstGeom prst="rect">
            <a:avLst/>
          </a:prstGeom>
        </p:spPr>
        <p:txBody>
          <a:bodyPr wrap="square">
            <a:spAutoFit/>
          </a:bodyPr>
          <a:p>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预制构件叠放时，其之间</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垫木放置在桁架侧边，板两端（至板端</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200mm</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）及跨中位置均应设置垫木且间距不大于</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1.6m</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。垫木应上下</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垂直</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对齐。不同板号应分别堆放，堆放高度不宜大于</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6</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层</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，堆放时间不宜超过两个月</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7" name="图片 26"/>
          <p:cNvPicPr/>
          <p:nvPr/>
        </p:nvPicPr>
        <p:blipFill>
          <a:blip r:embed="rId2" cstate="print"/>
          <a:stretch>
            <a:fillRect/>
          </a:stretch>
        </p:blipFill>
        <p:spPr>
          <a:xfrm>
            <a:off x="1028065" y="2733040"/>
            <a:ext cx="3063875" cy="1843405"/>
          </a:xfrm>
          <a:prstGeom prst="rect">
            <a:avLst/>
          </a:prstGeom>
          <a:noFill/>
          <a:ln w="9525">
            <a:noFill/>
          </a:ln>
        </p:spPr>
      </p:pic>
      <p:pic>
        <p:nvPicPr>
          <p:cNvPr id="28" name="图片 27" descr="IMG_256"/>
          <p:cNvPicPr/>
          <p:nvPr/>
        </p:nvPicPr>
        <p:blipFill>
          <a:blip r:embed="rId3" cstate="print"/>
          <a:stretch>
            <a:fillRect/>
          </a:stretch>
        </p:blipFill>
        <p:spPr>
          <a:xfrm>
            <a:off x="4723130" y="2732405"/>
            <a:ext cx="3933190" cy="1702435"/>
          </a:xfrm>
          <a:prstGeom prst="rect">
            <a:avLst/>
          </a:prstGeom>
          <a:noFill/>
          <a:ln w="9525">
            <a:noFill/>
          </a:ln>
        </p:spPr>
      </p:pic>
      <p:sp>
        <p:nvSpPr>
          <p:cNvPr id="29" name="TextBox 28"/>
          <p:cNvSpPr txBox="1"/>
          <p:nvPr/>
        </p:nvSpPr>
        <p:spPr>
          <a:xfrm>
            <a:off x="2915920" y="4650057"/>
            <a:ext cx="2753360" cy="338554"/>
          </a:xfrm>
          <a:prstGeom prst="rect">
            <a:avLst/>
          </a:prstGeom>
          <a:noFill/>
        </p:spPr>
        <p:txBody>
          <a:bodyPr wrap="square" rtlCol="0">
            <a:spAutoFit/>
          </a:bodyPr>
          <a:p>
            <a:pPr algn="ctr"/>
            <a:r>
              <a:rPr lang="zh-CN" altLang="en-US" sz="1600" dirty="0" smtClean="0"/>
              <a:t>垫木摆放示意图</a:t>
            </a:r>
            <a:endParaRPr lang="zh-CN" altLang="en-US" sz="1600" dirty="0"/>
          </a:p>
        </p:txBody>
      </p:sp>
      <p:sp>
        <p:nvSpPr>
          <p:cNvPr id="2" name="文本框 1"/>
          <p:cNvSpPr txBox="1"/>
          <p:nvPr/>
        </p:nvSpPr>
        <p:spPr>
          <a:xfrm>
            <a:off x="236220" y="967105"/>
            <a:ext cx="2926080" cy="368300"/>
          </a:xfrm>
          <a:prstGeom prst="rect">
            <a:avLst/>
          </a:prstGeom>
          <a:noFill/>
        </p:spPr>
        <p:txBody>
          <a:bodyPr wrap="none" rtlCol="0" anchor="t">
            <a:spAutoFit/>
          </a:bodyPr>
          <a:p>
            <a:r>
              <a:rPr lang="zh-CN" altLang="zh-CN" b="1" dirty="0" smtClean="0">
                <a:latin typeface="微软雅黑" panose="020B0503020204020204" pitchFamily="34" charset="-122"/>
                <a:ea typeface="微软雅黑" panose="020B0503020204020204" pitchFamily="34" charset="-122"/>
                <a:sym typeface="+mn-ea"/>
              </a:rPr>
              <a:t>二、</a:t>
            </a:r>
            <a:r>
              <a:rPr lang="zh-CN" altLang="zh-CN" b="1" dirty="0" smtClean="0">
                <a:latin typeface="微软雅黑" panose="020B0503020204020204" pitchFamily="34" charset="-122"/>
                <a:ea typeface="微软雅黑" panose="020B0503020204020204" pitchFamily="34" charset="-122"/>
                <a:sym typeface="+mn-ea"/>
              </a:rPr>
              <a:t>预制叠合板的现场堆放</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36535" y="151461"/>
            <a:ext cx="8683148" cy="414098"/>
            <a:chOff x="0" y="232284"/>
            <a:chExt cx="8683148" cy="414098"/>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40252" y="277652"/>
              <a:ext cx="1842896" cy="368730"/>
            </a:xfrm>
            <a:prstGeom prst="rect">
              <a:avLst/>
            </a:prstGeom>
          </p:spPr>
        </p:pic>
        <p:sp>
          <p:nvSpPr>
            <p:cNvPr id="43" name="矩形 42"/>
            <p:cNvSpPr/>
            <p:nvPr/>
          </p:nvSpPr>
          <p:spPr>
            <a:xfrm>
              <a:off x="0" y="232284"/>
              <a:ext cx="267013" cy="377030"/>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sp>
          <p:nvSpPr>
            <p:cNvPr id="44" name="文本框 37"/>
            <p:cNvSpPr txBox="1"/>
            <p:nvPr/>
          </p:nvSpPr>
          <p:spPr>
            <a:xfrm>
              <a:off x="258617" y="232284"/>
              <a:ext cx="6120648" cy="375920"/>
            </a:xfrm>
            <a:prstGeom prst="rect">
              <a:avLst/>
            </a:prstGeom>
            <a:noFill/>
          </p:spPr>
          <p:txBody>
            <a:bodyPr wrap="square" lIns="68584" tIns="34292" rIns="68584" bIns="34292" rtlCol="0">
              <a:spAutoFit/>
            </a:bodyPr>
            <a:lstStyle/>
            <a:p>
              <a:pPr lvl="0"/>
              <a:r>
                <a:rPr lang="zh-CN" altLang="en-US" sz="2000" b="1" kern="1000" spc="0" baseline="0" dirty="0" smtClean="0">
                  <a:solidFill>
                    <a:srgbClr val="2C95B5"/>
                  </a:solidFill>
                  <a:latin typeface="微软雅黑" panose="020B0503020204020204" pitchFamily="34" charset="-122"/>
                  <a:ea typeface="微软雅黑" panose="020B0503020204020204" pitchFamily="34" charset="-122"/>
                </a:rPr>
                <a:t>水平构件装车码放与运输</a:t>
              </a:r>
              <a:endParaRPr lang="zh-CN" altLang="en-US" sz="2000" b="1" kern="1000" spc="0" baseline="0" dirty="0" smtClean="0">
                <a:solidFill>
                  <a:srgbClr val="2C95B5"/>
                </a:solidFill>
                <a:latin typeface="微软雅黑" panose="020B0503020204020204" pitchFamily="34" charset="-122"/>
                <a:ea typeface="微软雅黑" panose="020B0503020204020204" pitchFamily="34" charset="-122"/>
              </a:endParaRPr>
            </a:p>
          </p:txBody>
        </p:sp>
        <p:sp>
          <p:nvSpPr>
            <p:cNvPr id="45" name="矩形 44"/>
            <p:cNvSpPr/>
            <p:nvPr/>
          </p:nvSpPr>
          <p:spPr>
            <a:xfrm flipH="1">
              <a:off x="6673561" y="277263"/>
              <a:ext cx="58678" cy="332051"/>
            </a:xfrm>
            <a:prstGeom prst="rect">
              <a:avLst/>
            </a:prstGeom>
            <a:solidFill>
              <a:srgbClr val="2C95B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latin typeface="微软雅黑" panose="020B0503020204020204" pitchFamily="34" charset="-122"/>
                <a:ea typeface="微软雅黑" panose="020B0503020204020204" pitchFamily="34" charset="-122"/>
                <a:cs typeface="+mn-ea"/>
                <a:sym typeface="+mn-lt"/>
              </a:endParaRPr>
            </a:p>
          </p:txBody>
        </p:sp>
      </p:grpSp>
      <p:sp>
        <p:nvSpPr>
          <p:cNvPr id="34" name="TextBox 16"/>
          <p:cNvSpPr txBox="1"/>
          <p:nvPr/>
        </p:nvSpPr>
        <p:spPr>
          <a:xfrm>
            <a:off x="314325" y="1014095"/>
            <a:ext cx="8605520" cy="3670935"/>
          </a:xfrm>
          <a:prstGeom prst="rect">
            <a:avLst/>
          </a:prstGeom>
          <a:noFill/>
        </p:spPr>
        <p:txBody>
          <a:bodyPr wrap="square" lIns="70565" tIns="35283" rIns="70565" bIns="35283" rtlCol="0">
            <a:spAutoFit/>
          </a:bodyPr>
          <a:p>
            <a:pPr indent="0" algn="l"/>
            <a:r>
              <a:rPr lang="zh-CN" altLang="zh-CN" b="1" dirty="0" smtClean="0">
                <a:latin typeface="微软雅黑" panose="020B0503020204020204" pitchFamily="34" charset="-122"/>
                <a:ea typeface="微软雅黑" panose="020B0503020204020204" pitchFamily="34" charset="-122"/>
                <a:cs typeface="微软雅黑" panose="020B0503020204020204" pitchFamily="34" charset="-122"/>
              </a:rPr>
              <a:t>三、</a:t>
            </a:r>
            <a:r>
              <a:rPr lang="zh-CN" altLang="en-US" b="1" kern="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预制叠合板的运输</a:t>
            </a:r>
            <a:endParaRPr lang="zh-CN" altLang="en-US" b="1" kern="1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base" hangingPunct="1">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、构件运输前，根据运输需要选定合适、平整坚实路线。</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、在运输前应按清单仔细核各预制构件的型号、规格、数量及是否配套。</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、本工程中大多数预制构件必须采用平运法，不得竖直运输。</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、预制构件重叠平运时，各层之间必须放</a:t>
            </a: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100×100</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木方支垫，且垫块位置应保证</a:t>
            </a:r>
            <a:endParaRPr lang="en-US" altLang="zh-CN"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构件受力合理，上下对齐。</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、预制构件应分类重叠码放储存。</a:t>
            </a:r>
            <a:endPar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、运输前要求预制构件厂按照构件的编号，统一利用黑色签字笔在预制构件</a:t>
            </a:r>
            <a:endParaRPr lang="en-US" altLang="zh-CN"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侧面及顶面醒目处做标识及吊点。</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、运输车根据构件类型设专用运输架或合理设置支撑点，且需有可靠的稳定</a:t>
            </a:r>
            <a:endParaRPr lang="en-US" altLang="zh-CN"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构件措施，用钢丝带加紧固器绑牢，以防构件在运输时受损。</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100000"/>
              </a:lnSpc>
              <a:spcBef>
                <a:spcPct val="0"/>
              </a:spcBef>
              <a:spcAft>
                <a:spcPct val="0"/>
              </a:spcAft>
              <a:buClrTx/>
              <a:buSzTx/>
              <a:buFontTx/>
              <a:buNone/>
            </a:pPr>
            <a:r>
              <a:rPr lang="en-US" altLang="zh-CN"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、车辆启动应慢、车速行驶均匀，严禁超速、猛拐和急刹车。</a:t>
            </a:r>
            <a:endParaRPr lang="en-US" altLang="zh-CN" dirty="0" smtClean="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r"/>
            <a:endParaRPr lang="zh-CN" altLang="en-US"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2C95B5"/>
      </a:dk2>
      <a:lt2>
        <a:srgbClr val="DBF5F9"/>
      </a:lt2>
      <a:accent1>
        <a:srgbClr val="8ABC1E"/>
      </a:accent1>
      <a:accent2>
        <a:srgbClr val="D9DCDD"/>
      </a:accent2>
      <a:accent3>
        <a:srgbClr val="2C95B5"/>
      </a:accent3>
      <a:accent4>
        <a:srgbClr val="A8813D"/>
      </a:accent4>
      <a:accent5>
        <a:srgbClr val="F6A21D"/>
      </a:accent5>
      <a:accent6>
        <a:srgbClr val="B71E42"/>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包裹</Template>
  <TotalTime>0</TotalTime>
  <Words>977</Words>
  <Application>WPS 演示</Application>
  <PresentationFormat>自定义</PresentationFormat>
  <Paragraphs>81</Paragraphs>
  <Slides>10</Slides>
  <Notes>14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10</vt:i4>
      </vt:variant>
    </vt:vector>
  </HeadingPairs>
  <TitlesOfParts>
    <vt:vector size="25" baseType="lpstr">
      <vt:lpstr>Arial</vt:lpstr>
      <vt:lpstr>宋体</vt:lpstr>
      <vt:lpstr>Wingdings</vt:lpstr>
      <vt:lpstr>微软雅黑</vt:lpstr>
      <vt:lpstr>Lato Light</vt:lpstr>
      <vt:lpstr>等线</vt:lpstr>
      <vt:lpstr>黑体</vt:lpstr>
      <vt:lpstr>Calibri</vt:lpstr>
      <vt:lpstr>Times New Roman</vt:lpstr>
      <vt:lpstr>Arial Unicode MS</vt:lpstr>
      <vt:lpstr>Lato</vt:lpstr>
      <vt:lpstr>仿宋_GB2312</vt:lpstr>
      <vt:lpstr>仿宋</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xu</cp:lastModifiedBy>
  <cp:revision>410</cp:revision>
  <dcterms:created xsi:type="dcterms:W3CDTF">2017-06-17T13:16:00Z</dcterms:created>
  <dcterms:modified xsi:type="dcterms:W3CDTF">2020-02-24T08:55:16Z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