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23" r:id="rId3"/>
    <p:sldId id="324" r:id="rId4"/>
    <p:sldId id="325" r:id="rId5"/>
    <p:sldId id="326" r:id="rId6"/>
    <p:sldId id="329" r:id="rId7"/>
    <p:sldId id="330" r:id="rId8"/>
    <p:sldId id="362" r:id="rId9"/>
    <p:sldId id="363" r:id="rId10"/>
    <p:sldId id="364" r:id="rId11"/>
    <p:sldId id="257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423" r:id="rId20"/>
    <p:sldId id="372" r:id="rId21"/>
    <p:sldId id="373" r:id="rId22"/>
    <p:sldId id="374" r:id="rId23"/>
    <p:sldId id="375" r:id="rId24"/>
    <p:sldId id="376" r:id="rId25"/>
    <p:sldId id="377" r:id="rId26"/>
    <p:sldId id="378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200" y="1825625"/>
            <a:ext cx="51816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200" y="4076700"/>
            <a:ext cx="51816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fontAlgn="base"/>
            <a:endParaRPr lang="zh-CN" altLang="en-US" strike="noStrike" noProof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fontAlgn="base"/>
            <a:endParaRPr lang="zh-CN" altLang="en-US" strike="noStrike" noProof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fontAlgn="base"/>
            <a:fld id="{9A0DB2DC-4C9A-4742-B13C-FB6460FD3503}" type="slidenum">
              <a:rPr lang="zh-CN" altLang="en-US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838200" y="1825625"/>
            <a:ext cx="51816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200" y="1825625"/>
            <a:ext cx="51816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51816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4076700"/>
            <a:ext cx="51816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tags" Target="../tags/tag6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0.xml"/><Relationship Id="rId18" Type="http://schemas.openxmlformats.org/officeDocument/2006/relationships/tags" Target="../tags/tag59.xml"/><Relationship Id="rId17" Type="http://schemas.openxmlformats.org/officeDocument/2006/relationships/tags" Target="../tags/tag58.xml"/><Relationship Id="rId16" Type="http://schemas.openxmlformats.org/officeDocument/2006/relationships/tags" Target="../tags/tag57.xml"/><Relationship Id="rId15" Type="http://schemas.openxmlformats.org/officeDocument/2006/relationships/tags" Target="../tags/tag56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2.xm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3.xml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64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65.xml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66.xml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67.xml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68.xml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69.xml"/><Relationship Id="rId4" Type="http://schemas.openxmlformats.org/officeDocument/2006/relationships/image" Target="../media/image38.jpeg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70.xml"/><Relationship Id="rId4" Type="http://schemas.openxmlformats.org/officeDocument/2006/relationships/image" Target="../media/image42.jpeg"/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71.xml"/><Relationship Id="rId4" Type="http://schemas.openxmlformats.org/officeDocument/2006/relationships/image" Target="../media/image46.jpeg"/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72.xml"/><Relationship Id="rId4" Type="http://schemas.openxmlformats.org/officeDocument/2006/relationships/image" Target="../media/image50.jpeg"/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73.xml"/><Relationship Id="rId4" Type="http://schemas.openxmlformats.org/officeDocument/2006/relationships/image" Target="../media/image54.jpeg"/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74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75.xml"/><Relationship Id="rId4" Type="http://schemas.openxmlformats.org/officeDocument/2006/relationships/image" Target="../media/image63.jpeg"/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76.xml"/><Relationship Id="rId4" Type="http://schemas.openxmlformats.org/officeDocument/2006/relationships/image" Target="../media/image67.jpeg"/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image" Target="../media/image64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77.xml"/><Relationship Id="rId2" Type="http://schemas.openxmlformats.org/officeDocument/2006/relationships/image" Target="../media/image69.jpeg"/><Relationship Id="rId1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hyperlink" Target="http://www.kepu.com.cn/gb/lives/insect/collect/clc3040201b_pic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5" name="标题 25604"/>
          <p:cNvSpPr>
            <a:spLocks noGrp="1"/>
          </p:cNvSpPr>
          <p:nvPr>
            <p:ph type="title"/>
          </p:nvPr>
        </p:nvSpPr>
        <p:spPr/>
        <p:txBody>
          <a:bodyPr anchor="ctr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400" b="0" i="0" u="none" strike="noStrike" kern="1200" cap="none" spc="0" normalizeH="0" baseline="0" noProof="1" dirty="0">
                <a:solidFill>
                  <a:srgbClr val="FF99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供展览用的昆虫标本</a:t>
            </a:r>
            <a:endParaRPr kumimoji="0" lang="zh-CN" altLang="en-US" sz="4400" b="0" i="0" u="none" strike="noStrike" kern="1200" cap="none" spc="0" normalizeH="0" baseline="0" noProof="1" dirty="0">
              <a:solidFill>
                <a:srgbClr val="FF9900"/>
              </a:solidFill>
              <a:effectLst>
                <a:outerShdw blurRad="38100" dist="38100" dir="2700000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9874" name="文本占位符 25602"/>
          <p:cNvSpPr>
            <a:spLocks noGrp="1"/>
          </p:cNvSpPr>
          <p:nvPr>
            <p:ph type="body" sz="half" idx="1"/>
          </p:nvPr>
        </p:nvSpPr>
        <p:spPr>
          <a:xfrm>
            <a:off x="154940" y="1249045"/>
            <a:ext cx="5866130" cy="4724400"/>
          </a:xfrm>
        </p:spPr>
        <p:txBody>
          <a:bodyPr anchor="t">
            <a:normAutofit fontScale="90000"/>
          </a:bodyPr>
          <a:p>
            <a:pPr>
              <a:lnSpc>
                <a:spcPct val="150000"/>
              </a:lnSpc>
              <a:buClr>
                <a:schemeClr val="tx2"/>
              </a:buClr>
              <a:buSzTx/>
              <a:buFontTx/>
            </a:pPr>
            <a:r>
              <a:rPr lang="zh-CN" altLang="en-US" sz="2400" dirty="0"/>
              <a:t>制作方法是将通过前面介绍的各种方法作好的昆虫标本集中起来，按照昆虫的一生发育次序，如卵、幼虫的各龄、蛹及成虫等，安排在特制的展览标本盒中。再将与此种昆虫有关的材料同样放入盒内：如被害植物的叶片、天敌、防治或利用情况的照片等等。使其通过参观一盒展览标本，就能了解一种昆虫一生的概貌，及其与外界环境和天敌的关系。</a:t>
            </a:r>
            <a:endParaRPr lang="zh-CN" altLang="en-US" sz="2400" dirty="0"/>
          </a:p>
        </p:txBody>
      </p:sp>
      <p:pic>
        <p:nvPicPr>
          <p:cNvPr id="79875" name="内容占位符 25603" descr="clc30303_pic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021070" y="1249045"/>
            <a:ext cx="5810250" cy="399796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7501ab18972bd407f4b642b27a899e510fb309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6100" y="635000"/>
            <a:ext cx="6019800" cy="558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934315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4210" y="16510"/>
            <a:ext cx="6993255" cy="68256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999a9014c086e06b2b5657103087bf40ad1cbe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825" y="532130"/>
            <a:ext cx="4762500" cy="3409950"/>
          </a:xfrm>
          <a:prstGeom prst="rect">
            <a:avLst/>
          </a:prstGeom>
        </p:spPr>
      </p:pic>
      <p:pic>
        <p:nvPicPr>
          <p:cNvPr id="3" name="图片 2" descr="n_v2aaeeb010751e45a5bf37d2ff786626a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530" y="439420"/>
            <a:ext cx="4483735" cy="5979160"/>
          </a:xfrm>
          <a:prstGeom prst="rect">
            <a:avLst/>
          </a:prstGeom>
        </p:spPr>
      </p:pic>
      <p:pic>
        <p:nvPicPr>
          <p:cNvPr id="4" name="图片 3" descr="u=353072515,2387593412&amp;fm=26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2255" y="3839845"/>
            <a:ext cx="4187825" cy="29317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c8f6269759ee3d6d6f2dd2ab41166d224e4ade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165" y="-21590"/>
            <a:ext cx="4286250" cy="2838450"/>
          </a:xfrm>
          <a:prstGeom prst="rect">
            <a:avLst/>
          </a:prstGeom>
        </p:spPr>
      </p:pic>
      <p:pic>
        <p:nvPicPr>
          <p:cNvPr id="3" name="图片 2" descr="dbb400a8065532a78f330710fe5d44f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425" y="224790"/>
            <a:ext cx="3302000" cy="4495800"/>
          </a:xfrm>
          <a:prstGeom prst="rect">
            <a:avLst/>
          </a:prstGeom>
        </p:spPr>
      </p:pic>
      <p:pic>
        <p:nvPicPr>
          <p:cNvPr id="4" name="图片 3" descr="d8f9d72a6059252dd0036595349b033b5bb5b90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2655570"/>
            <a:ext cx="5589270" cy="4192270"/>
          </a:xfrm>
          <a:prstGeom prst="rect">
            <a:avLst/>
          </a:prstGeom>
        </p:spPr>
      </p:pic>
      <p:pic>
        <p:nvPicPr>
          <p:cNvPr id="5" name="图片 4" descr="tuhsJDEwLmFsaWNkbi5jb20vdGZzY29tL2kzLzUxMTU2MDE5L1RCMm1SMl9kdDRvcHVGalNaRkxYWFg4bVhYYV8hITUxMTU2MDE5JDlfMjEweDIxMCQ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5425" y="4002405"/>
            <a:ext cx="3044190" cy="247904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n_v257118e3c793a4797a0af3dae9c71fa7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810" y="116840"/>
            <a:ext cx="4240530" cy="3268345"/>
          </a:xfrm>
          <a:prstGeom prst="rect">
            <a:avLst/>
          </a:prstGeom>
        </p:spPr>
      </p:pic>
      <p:pic>
        <p:nvPicPr>
          <p:cNvPr id="3" name="图片 2" descr="u=305357415,1031727007&amp;fm=26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845" y="3784600"/>
            <a:ext cx="2634615" cy="2634615"/>
          </a:xfrm>
          <a:prstGeom prst="rect">
            <a:avLst/>
          </a:prstGeom>
        </p:spPr>
      </p:pic>
      <p:pic>
        <p:nvPicPr>
          <p:cNvPr id="4" name="图片 3" descr="u=568729950,64012676&amp;fm=214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695" y="631825"/>
            <a:ext cx="4897755" cy="4897755"/>
          </a:xfrm>
          <a:prstGeom prst="rect">
            <a:avLst/>
          </a:prstGeom>
        </p:spPr>
      </p:pic>
      <p:pic>
        <p:nvPicPr>
          <p:cNvPr id="5" name="图片 4" descr="u=759480462,1707488304&amp;fm=214&amp;gp=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735" y="2785745"/>
            <a:ext cx="3810000" cy="38100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u=1101460948,1720796332&amp;fm=26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860" y="203200"/>
            <a:ext cx="8823960" cy="5612130"/>
          </a:xfrm>
          <a:prstGeom prst="rect">
            <a:avLst/>
          </a:prstGeom>
        </p:spPr>
      </p:pic>
      <p:pic>
        <p:nvPicPr>
          <p:cNvPr id="3" name="图片 2" descr="u=1297084143,3661724097&amp;fm=15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4495" y="637540"/>
            <a:ext cx="2095500" cy="2095500"/>
          </a:xfrm>
          <a:prstGeom prst="rect">
            <a:avLst/>
          </a:prstGeom>
        </p:spPr>
      </p:pic>
      <p:pic>
        <p:nvPicPr>
          <p:cNvPr id="4" name="图片 3" descr="u=1353740878,3683619149&amp;fm=15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0" y="2733040"/>
            <a:ext cx="2095500" cy="2095500"/>
          </a:xfrm>
          <a:prstGeom prst="rect">
            <a:avLst/>
          </a:prstGeom>
        </p:spPr>
      </p:pic>
      <p:pic>
        <p:nvPicPr>
          <p:cNvPr id="5" name="图片 4" descr="a8ofw051017180673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1280" y="4828540"/>
            <a:ext cx="2952750" cy="19621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u=338612815,3488630328&amp;fm=214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73960" y="222250"/>
            <a:ext cx="5130165" cy="3979545"/>
          </a:xfrm>
          <a:prstGeom prst="rect">
            <a:avLst/>
          </a:prstGeom>
        </p:spPr>
      </p:pic>
      <p:pic>
        <p:nvPicPr>
          <p:cNvPr id="3" name="图片 2" descr="u=1289763239,803827940&amp;fm=214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" y="3213735"/>
            <a:ext cx="3599180" cy="3599180"/>
          </a:xfrm>
          <a:prstGeom prst="rect">
            <a:avLst/>
          </a:prstGeom>
        </p:spPr>
      </p:pic>
      <p:pic>
        <p:nvPicPr>
          <p:cNvPr id="4" name="图片 3" descr="u=1681850642,3105192686&amp;fm=15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125" y="222250"/>
            <a:ext cx="4570730" cy="3199765"/>
          </a:xfrm>
          <a:prstGeom prst="rect">
            <a:avLst/>
          </a:prstGeom>
        </p:spPr>
      </p:pic>
      <p:pic>
        <p:nvPicPr>
          <p:cNvPr id="5" name="图片 4" descr="u=1929047734,347108418&amp;fm=214&amp;gp=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7595" y="3662045"/>
            <a:ext cx="4747260" cy="315087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u=2034627307,456167085&amp;fm=15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1610" y="483870"/>
            <a:ext cx="3169920" cy="4227195"/>
          </a:xfrm>
          <a:prstGeom prst="rect">
            <a:avLst/>
          </a:prstGeom>
        </p:spPr>
      </p:pic>
      <p:pic>
        <p:nvPicPr>
          <p:cNvPr id="4" name="图片 3" descr="u=2304305369,2987928341&amp;fm=15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-9525"/>
            <a:ext cx="4025900" cy="4025900"/>
          </a:xfrm>
          <a:prstGeom prst="rect">
            <a:avLst/>
          </a:prstGeom>
        </p:spPr>
      </p:pic>
      <p:pic>
        <p:nvPicPr>
          <p:cNvPr id="5" name="图片 4" descr="tuxieJDEwLmFsaWNkbi5jb20vYmFvL3VwbG9hZGVkL2k0LzUxNTkwODYyL1RCMlVFVTVCaXBucHVGalNaRklYWFhoMlZYYV8hITUxNTkwODYyJD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1530" y="2602865"/>
            <a:ext cx="3779520" cy="3779520"/>
          </a:xfrm>
          <a:prstGeom prst="rect">
            <a:avLst/>
          </a:prstGeom>
        </p:spPr>
      </p:pic>
      <p:pic>
        <p:nvPicPr>
          <p:cNvPr id="6" name="图片 5" descr="u=2010122744,3831992988&amp;fm=15&amp;gp=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340" y="2749550"/>
            <a:ext cx="4094480" cy="409448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u=2704197616,1125945178&amp;fm=15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83805" y="2343150"/>
            <a:ext cx="4541520" cy="4541520"/>
          </a:xfrm>
          <a:prstGeom prst="rect">
            <a:avLst/>
          </a:prstGeom>
        </p:spPr>
      </p:pic>
      <p:pic>
        <p:nvPicPr>
          <p:cNvPr id="3" name="图片 2" descr="u=2571952940,4066370332&amp;fm=15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55" y="166370"/>
            <a:ext cx="3632835" cy="3632835"/>
          </a:xfrm>
          <a:prstGeom prst="rect">
            <a:avLst/>
          </a:prstGeom>
        </p:spPr>
      </p:pic>
      <p:pic>
        <p:nvPicPr>
          <p:cNvPr id="4" name="图片 3" descr="u=2597143812,4269817821&amp;fm=15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870" y="166370"/>
            <a:ext cx="4541520" cy="4541520"/>
          </a:xfrm>
          <a:prstGeom prst="rect">
            <a:avLst/>
          </a:prstGeom>
        </p:spPr>
      </p:pic>
      <p:pic>
        <p:nvPicPr>
          <p:cNvPr id="5" name="图片 4" descr="u=2681715978,551383608&amp;fm=26&amp;gp=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5" y="3799205"/>
            <a:ext cx="3650615" cy="273875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下载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6245" y="268605"/>
            <a:ext cx="3651250" cy="2738755"/>
          </a:xfrm>
          <a:prstGeom prst="rect">
            <a:avLst/>
          </a:prstGeom>
        </p:spPr>
      </p:pic>
      <p:pic>
        <p:nvPicPr>
          <p:cNvPr id="4" name="图片 3" descr="v2-9c78fd3dcde481d5429e3fd1e32444fb_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135" y="268605"/>
            <a:ext cx="3285490" cy="2464435"/>
          </a:xfrm>
          <a:prstGeom prst="rect">
            <a:avLst/>
          </a:prstGeom>
        </p:spPr>
      </p:pic>
      <p:pic>
        <p:nvPicPr>
          <p:cNvPr id="5" name="图片 4" descr="view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790" y="2904490"/>
            <a:ext cx="4819650" cy="3615055"/>
          </a:xfrm>
          <a:prstGeom prst="rect">
            <a:avLst/>
          </a:prstGeom>
        </p:spPr>
      </p:pic>
      <p:pic>
        <p:nvPicPr>
          <p:cNvPr id="6" name="图片 5" descr="wKhQdFSYGPiEEiDhAAAAAH6rCKk4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655" y="3185160"/>
            <a:ext cx="4832350" cy="333438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标题 24577"/>
          <p:cNvSpPr>
            <a:spLocks noGrp="1"/>
          </p:cNvSpPr>
          <p:nvPr>
            <p:ph type="title"/>
          </p:nvPr>
        </p:nvSpPr>
        <p:spPr/>
        <p:txBody>
          <a:bodyPr anchor="ctr"/>
          <a:p>
            <a:pPr fontAlgn="base"/>
            <a:endParaRPr strike="noStrike" noProof="1" dirty="0"/>
          </a:p>
        </p:txBody>
      </p:sp>
      <p:sp>
        <p:nvSpPr>
          <p:cNvPr id="80898" name="文本占位符 24578"/>
          <p:cNvSpPr>
            <a:spLocks noGrp="1"/>
          </p:cNvSpPr>
          <p:nvPr>
            <p:ph idx="1"/>
          </p:nvPr>
        </p:nvSpPr>
        <p:spPr/>
        <p:txBody>
          <a:bodyPr anchor="t"/>
          <a:p>
            <a:r>
              <a:rPr lang="zh-CN" altLang="en-US" sz="3200" dirty="0"/>
              <a:t>制作展览盒内的成虫标本时，需要展翅的种类，则不需要用昆虫针刺穿固定。而是将标本的背面向下，平放在整姿台上，用昆虫针的尖端钉住胸部展翅整姿。干燥后将昆虫针拔下来，按照要求粘贴在展览盒中的适当位置。或在盒底铺上棉花、泡沫塑料等柔软物质，将标本平放在上面，盖上盒盖压紧即可 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W0201602035407452521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9810" y="3237865"/>
            <a:ext cx="5358130" cy="3650615"/>
          </a:xfrm>
          <a:prstGeom prst="rect">
            <a:avLst/>
          </a:prstGeom>
        </p:spPr>
      </p:pic>
      <p:pic>
        <p:nvPicPr>
          <p:cNvPr id="3" name="图片 2" descr="4_873_238008_680_5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5730"/>
            <a:ext cx="4149725" cy="3112135"/>
          </a:xfrm>
          <a:prstGeom prst="rect">
            <a:avLst/>
          </a:prstGeom>
        </p:spPr>
      </p:pic>
      <p:pic>
        <p:nvPicPr>
          <p:cNvPr id="4" name="图片 3" descr="6967F6797A6B04E917715886696368C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65" y="3394710"/>
            <a:ext cx="4532630" cy="2839085"/>
          </a:xfrm>
          <a:prstGeom prst="rect">
            <a:avLst/>
          </a:prstGeom>
        </p:spPr>
      </p:pic>
      <p:pic>
        <p:nvPicPr>
          <p:cNvPr id="5" name="图片 4" descr="u=750301348,592487764&amp;fm=26&amp;gp=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15" y="185420"/>
            <a:ext cx="3996690" cy="299339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u=3732723292,1432769015&amp;fm=214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1850" y="2597150"/>
            <a:ext cx="5796915" cy="4347210"/>
          </a:xfrm>
          <a:prstGeom prst="rect">
            <a:avLst/>
          </a:prstGeom>
        </p:spPr>
      </p:pic>
      <p:pic>
        <p:nvPicPr>
          <p:cNvPr id="3" name="图片 2" descr="u=2406136722,697267601&amp;fm=15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60" y="4097655"/>
            <a:ext cx="2611120" cy="2611120"/>
          </a:xfrm>
          <a:prstGeom prst="rect">
            <a:avLst/>
          </a:prstGeom>
        </p:spPr>
      </p:pic>
      <p:pic>
        <p:nvPicPr>
          <p:cNvPr id="4" name="图片 3" descr="u=2427227615,655903033&amp;fm=26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885" y="357505"/>
            <a:ext cx="2985770" cy="2239645"/>
          </a:xfrm>
          <a:prstGeom prst="rect">
            <a:avLst/>
          </a:prstGeom>
        </p:spPr>
      </p:pic>
      <p:pic>
        <p:nvPicPr>
          <p:cNvPr id="5" name="图片 4" descr="u=3447072351,3182857415&amp;fm=15&amp;gp=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20" y="-45085"/>
            <a:ext cx="4142740" cy="414274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0141208102725_6614_zs_s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5550" y="4495800"/>
            <a:ext cx="2880360" cy="2160270"/>
          </a:xfrm>
          <a:prstGeom prst="rect">
            <a:avLst/>
          </a:prstGeom>
        </p:spPr>
      </p:pic>
      <p:pic>
        <p:nvPicPr>
          <p:cNvPr id="3" name="图片 2" descr="u=2625548182,714160629&amp;fm=15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910" y="3511550"/>
            <a:ext cx="3929380" cy="3144520"/>
          </a:xfrm>
          <a:prstGeom prst="rect">
            <a:avLst/>
          </a:prstGeom>
        </p:spPr>
      </p:pic>
      <p:pic>
        <p:nvPicPr>
          <p:cNvPr id="4" name="图片 3" descr="u=4074331512,3485322017&amp;fm=214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1360" y="178435"/>
            <a:ext cx="3503930" cy="2536190"/>
          </a:xfrm>
          <a:prstGeom prst="rect">
            <a:avLst/>
          </a:prstGeom>
        </p:spPr>
      </p:pic>
      <p:pic>
        <p:nvPicPr>
          <p:cNvPr id="5" name="图片 4" descr="u=4129677588,2397030352&amp;fm=15&amp;gp=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860" y="323215"/>
            <a:ext cx="5026025" cy="5026025"/>
          </a:xfrm>
          <a:prstGeom prst="rect">
            <a:avLst/>
          </a:prstGeom>
        </p:spPr>
      </p:pic>
      <p:pic>
        <p:nvPicPr>
          <p:cNvPr id="6" name="图片 5" descr="u=245151486,1062431056&amp;fm=15&amp;gp=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5550" y="2073275"/>
            <a:ext cx="3201035" cy="213677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u=1224503728,3589964446&amp;fm=15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49955" y="3983355"/>
            <a:ext cx="3550920" cy="2884170"/>
          </a:xfrm>
          <a:prstGeom prst="rect">
            <a:avLst/>
          </a:prstGeom>
        </p:spPr>
      </p:pic>
      <p:pic>
        <p:nvPicPr>
          <p:cNvPr id="3" name="图片 2" descr="5d4893e0837c430f9d0c5c01661dc6c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410" y="109855"/>
            <a:ext cx="4979670" cy="6638290"/>
          </a:xfrm>
          <a:prstGeom prst="rect">
            <a:avLst/>
          </a:prstGeom>
        </p:spPr>
      </p:pic>
      <p:pic>
        <p:nvPicPr>
          <p:cNvPr id="4" name="图片 3" descr="20141024180817_34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50" y="109855"/>
            <a:ext cx="6207760" cy="3973830"/>
          </a:xfrm>
          <a:prstGeom prst="rect">
            <a:avLst/>
          </a:prstGeom>
        </p:spPr>
      </p:pic>
      <p:pic>
        <p:nvPicPr>
          <p:cNvPr id="5" name="图片 4" descr="6325496_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" y="4126865"/>
            <a:ext cx="3434715" cy="193167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u=3477194955,3768813530&amp;fm=26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1295" y="4368165"/>
            <a:ext cx="3604895" cy="2395220"/>
          </a:xfrm>
          <a:prstGeom prst="rect">
            <a:avLst/>
          </a:prstGeom>
        </p:spPr>
      </p:pic>
      <p:pic>
        <p:nvPicPr>
          <p:cNvPr id="3" name="图片 2" descr="817a4e08jw1ehkzq1m7jtj20hs0da0v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" y="53340"/>
            <a:ext cx="5993765" cy="4476750"/>
          </a:xfrm>
          <a:prstGeom prst="rect">
            <a:avLst/>
          </a:prstGeom>
        </p:spPr>
      </p:pic>
      <p:pic>
        <p:nvPicPr>
          <p:cNvPr id="4" name="图片 3" descr="u=2225091638,1259540422&amp;fm=27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420" y="2392045"/>
            <a:ext cx="3512185" cy="2339340"/>
          </a:xfrm>
          <a:prstGeom prst="rect">
            <a:avLst/>
          </a:prstGeom>
        </p:spPr>
      </p:pic>
      <p:pic>
        <p:nvPicPr>
          <p:cNvPr id="5" name="图片 4" descr="u=3388276739,971535757&amp;fm=15&amp;gp=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5040" y="158115"/>
            <a:ext cx="3147060" cy="210058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v2-2a9848815d0874bbd231fa10659639f1_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0070" y="1437005"/>
            <a:ext cx="5715000" cy="3219450"/>
          </a:xfrm>
          <a:prstGeom prst="rect">
            <a:avLst/>
          </a:prstGeom>
        </p:spPr>
      </p:pic>
      <p:pic>
        <p:nvPicPr>
          <p:cNvPr id="4" name="图片 3" descr="u=3514724313,2685772443&amp;fm=214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885" y="294005"/>
            <a:ext cx="4772025" cy="5715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标题 23553"/>
          <p:cNvSpPr>
            <a:spLocks noGrp="1"/>
          </p:cNvSpPr>
          <p:nvPr>
            <p:ph type="title"/>
          </p:nvPr>
        </p:nvSpPr>
        <p:spPr/>
        <p:txBody>
          <a:bodyPr anchor="ctr"/>
          <a:p>
            <a:pPr fontAlgn="base"/>
            <a:endParaRPr strike="noStrike" noProof="1" dirty="0"/>
          </a:p>
        </p:txBody>
      </p:sp>
      <p:sp>
        <p:nvSpPr>
          <p:cNvPr id="81922" name="文本占位符 23554"/>
          <p:cNvSpPr>
            <a:spLocks noGrp="1"/>
          </p:cNvSpPr>
          <p:nvPr>
            <p:ph idx="1"/>
          </p:nvPr>
        </p:nvSpPr>
        <p:spPr/>
        <p:txBody>
          <a:bodyPr anchor="t"/>
          <a:p>
            <a:pPr>
              <a:lnSpc>
                <a:spcPct val="150000"/>
              </a:lnSpc>
            </a:pPr>
            <a:r>
              <a:rPr lang="zh-CN" altLang="en-US" sz="2800" dirty="0"/>
              <a:t>展览盒中的幼虫、卵或蛹，可用前述幼虫吹胀干燥法制作。也可用注射针剂的方法，先将标本放人质地好的玻璃瓶中，在标本下面衬托上棉花或各种颜色的泡沫塑料，使虫体在玻璃瓶中不能滚动，然后用酒精喷灯或氧化喷火嘴，将玻璃瓶开口的一端烧软，用镊子拉成极小的细口，用注射器将保存液注入，再用火烧软细口使其愈合。按照需要固定在展览盒中的适当位置 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标题 29697"/>
          <p:cNvSpPr>
            <a:spLocks noGrp="1"/>
          </p:cNvSpPr>
          <p:nvPr>
            <p:ph type="title"/>
          </p:nvPr>
        </p:nvSpPr>
        <p:spPr/>
        <p:txBody>
          <a:bodyPr anchor="ctr"/>
          <a:p>
            <a:pPr fontAlgn="base"/>
            <a:endParaRPr strike="noStrike" noProof="1" dirty="0"/>
          </a:p>
        </p:txBody>
      </p:sp>
      <p:sp>
        <p:nvSpPr>
          <p:cNvPr id="82946" name="文本占位符 29698"/>
          <p:cNvSpPr>
            <a:spLocks noGrp="1"/>
          </p:cNvSpPr>
          <p:nvPr>
            <p:ph idx="1"/>
          </p:nvPr>
        </p:nvSpPr>
        <p:spPr/>
        <p:txBody>
          <a:bodyPr anchor="t"/>
          <a:p>
            <a:r>
              <a:rPr lang="zh-CN" altLang="en-US" sz="2800" dirty="0"/>
              <a:t>使用玻璃装标本法，与展览盒装标本相似，但不用棉花，在标本的上下都用玻璃。用以展览单个的蛾子、蝴蝶或其他昆虫，可全用玻璃或配合卡片纸板框架。其大小可根据所作标本的大小。在标本的四周要留有空处，上下玻璃之间也要留下能容纳虫体和足的空间。制作如天蛾类等大型标本，最好采用有卡片纸板的框架方法；制作小型昆虫标本则可用全玻璃法 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86017" name="文本占位符 37890"/>
          <p:cNvSpPr>
            <a:spLocks noGrp="1"/>
          </p:cNvSpPr>
          <p:nvPr>
            <p:ph type="body" sz="half" idx="1"/>
          </p:nvPr>
        </p:nvSpPr>
        <p:spPr>
          <a:xfrm>
            <a:off x="729615" y="596265"/>
            <a:ext cx="6100445" cy="5330825"/>
          </a:xfrm>
        </p:spPr>
        <p:txBody>
          <a:bodyPr anchor="t">
            <a:normAutofit fontScale="90000"/>
          </a:bodyPr>
          <a:p>
            <a:pPr>
              <a:buClr>
                <a:schemeClr val="tx2"/>
              </a:buClr>
              <a:buSzTx/>
              <a:buFontTx/>
            </a:pPr>
            <a:r>
              <a:rPr lang="zh-CN" altLang="en-US" sz="2800" dirty="0"/>
              <a:t>外生殖器制片保存　</a:t>
            </a:r>
            <a:endParaRPr lang="zh-CN" altLang="en-US" sz="2800" dirty="0"/>
          </a:p>
          <a:p>
            <a:pPr>
              <a:buClr>
                <a:schemeClr val="tx2"/>
              </a:buClr>
              <a:buSzTx/>
              <a:buFontTx/>
            </a:pPr>
            <a:r>
              <a:rPr lang="zh-CN" altLang="en-US" sz="2800" dirty="0"/>
              <a:t>昆虫的外生殖器，一般说来角质化都比较强。因此，提取出来的材料，最好要经过脱水、透明手续后用加拿大树胶封在玻片中保存。因作好的生殖器玻片已与原来的标本分开，为防止混乱和丢失，玻片上一定要贴好与原标本完全相同的标签，写明种类、采集地点、日期及标本上的原来编号，然后放在玻片标本盒中保存。</a:t>
            </a:r>
            <a:endParaRPr lang="zh-CN" altLang="en-US" sz="2800" dirty="0"/>
          </a:p>
        </p:txBody>
      </p:sp>
      <p:pic>
        <p:nvPicPr>
          <p:cNvPr id="86018" name="内容占位符 37891" descr="clc3040201_pic">
            <a:hlinkClick r:id="rId1"/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7248525" y="765175"/>
            <a:ext cx="3192463" cy="1500188"/>
          </a:xfrm>
        </p:spPr>
      </p:pic>
      <p:pic>
        <p:nvPicPr>
          <p:cNvPr id="86019" name="内容占位符 37894" descr="clc3040202_pic"/>
          <p:cNvPicPr>
            <a:picLocks noGrp="1" noChangeAspect="1"/>
          </p:cNvPicPr>
          <p:nvPr>
            <p:ph sz="quarter" idx="3"/>
          </p:nvPr>
        </p:nvPicPr>
        <p:blipFill>
          <a:blip r:embed="rId3"/>
          <a:stretch>
            <a:fillRect/>
          </a:stretch>
        </p:blipFill>
        <p:spPr>
          <a:xfrm>
            <a:off x="7319963" y="2565400"/>
            <a:ext cx="3167062" cy="24685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0594" name="标题 110593"/>
          <p:cNvSpPr>
            <a:spLocks noGrp="1"/>
          </p:cNvSpPr>
          <p:nvPr>
            <p:ph type="title"/>
          </p:nvPr>
        </p:nvSpPr>
        <p:spPr/>
        <p:txBody>
          <a:bodyPr anchor="ctr"/>
          <a:p>
            <a:pPr fontAlgn="base"/>
            <a:endParaRPr strike="noStrike" noProof="1" dirty="0"/>
          </a:p>
        </p:txBody>
      </p:sp>
      <p:sp>
        <p:nvSpPr>
          <p:cNvPr id="87042" name="文本占位符 110594"/>
          <p:cNvSpPr>
            <a:spLocks noGrp="1"/>
          </p:cNvSpPr>
          <p:nvPr>
            <p:ph type="body" sz="half" idx="1"/>
          </p:nvPr>
        </p:nvSpPr>
        <p:spPr>
          <a:xfrm>
            <a:off x="669925" y="1600200"/>
            <a:ext cx="5349875" cy="3642360"/>
          </a:xfrm>
        </p:spPr>
        <p:txBody>
          <a:bodyPr anchor="t">
            <a:normAutofit lnSpcReduction="10000"/>
          </a:bodyPr>
          <a:p>
            <a:pPr>
              <a:buClr>
                <a:schemeClr val="tx2"/>
              </a:buClr>
              <a:buSzTx/>
              <a:buFontTx/>
            </a:pPr>
            <a:r>
              <a:rPr lang="zh-CN" altLang="en-US" sz="2800" dirty="0"/>
              <a:t>标本盒 经过制作的标本，应保存在标本盒内 </a:t>
            </a:r>
            <a:endParaRPr lang="zh-CN" altLang="en-US" sz="2800" dirty="0"/>
          </a:p>
          <a:p>
            <a:pPr>
              <a:buClr>
                <a:schemeClr val="tx2"/>
              </a:buClr>
              <a:buSzTx/>
              <a:buFontTx/>
            </a:pPr>
            <a:endParaRPr lang="zh-CN" altLang="en-US" sz="2800" dirty="0"/>
          </a:p>
          <a:p>
            <a:pPr>
              <a:buClr>
                <a:schemeClr val="tx2"/>
              </a:buClr>
              <a:buSzTx/>
              <a:buFontTx/>
            </a:pPr>
            <a:r>
              <a:rPr lang="zh-CN" altLang="en-US" sz="2800" dirty="0"/>
              <a:t>将标本盒放在标本柜里保存，标本多了，就需要专门的保藏室</a:t>
            </a:r>
            <a:r>
              <a:rPr lang="en-US" altLang="zh-CN" sz="2800"/>
              <a:t>——</a:t>
            </a:r>
            <a:r>
              <a:rPr lang="zh-CN" altLang="en-US" sz="2800" dirty="0"/>
              <a:t>昆虫标本馆 </a:t>
            </a:r>
            <a:endParaRPr lang="zh-CN" altLang="en-US" sz="2800" dirty="0"/>
          </a:p>
        </p:txBody>
      </p:sp>
      <p:pic>
        <p:nvPicPr>
          <p:cNvPr id="87043" name="内容占位符 110595" descr="clc30304_pic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386513" y="1361758"/>
            <a:ext cx="3871912" cy="460851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标题 19457"/>
          <p:cNvSpPr>
            <a:spLocks noGrp="1" noRot="1"/>
          </p:cNvSpPr>
          <p:nvPr>
            <p:ph type="title"/>
          </p:nvPr>
        </p:nvSpPr>
        <p:spPr>
          <a:xfrm>
            <a:off x="5591175" y="115888"/>
            <a:ext cx="4543425" cy="1066800"/>
          </a:xfrm>
        </p:spPr>
        <p:txBody>
          <a:bodyPr anchor="ctr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400" b="1" i="0" u="none" strike="noStrike" kern="1200" cap="none" spc="0" normalizeH="0" baseline="0" noProof="1" dirty="0">
                <a:solidFill>
                  <a:schemeClr val="tx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成品</a:t>
            </a:r>
            <a:endParaRPr kumimoji="0" lang="zh-CN" altLang="en-US" sz="4400" b="1" i="0" u="none" strike="noStrike" kern="1200" cap="none" spc="0" normalizeH="0" baseline="0" noProof="1" dirty="0">
              <a:solidFill>
                <a:schemeClr val="tx2"/>
              </a:solidFill>
              <a:effectLst>
                <a:outerShdw blurRad="38100" dist="38100" dir="2700000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8130" name="文本占位符 19458"/>
          <p:cNvSpPr>
            <a:spLocks noGrp="1" noRot="1"/>
          </p:cNvSpPr>
          <p:nvPr>
            <p:ph idx="1"/>
          </p:nvPr>
        </p:nvSpPr>
        <p:spPr/>
        <p:txBody>
          <a:bodyPr anchor="t"/>
          <a:p>
            <a:pPr>
              <a:lnSpc>
                <a:spcPct val="80000"/>
              </a:lnSpc>
              <a:buNone/>
            </a:pPr>
            <a:r>
              <a:rPr lang="en-US" altLang="zh-CN" sz="2800" dirty="0"/>
              <a:t> </a:t>
            </a:r>
            <a:endParaRPr lang="en-US" altLang="zh-CN" sz="2800" dirty="0"/>
          </a:p>
        </p:txBody>
      </p:sp>
      <p:sp>
        <p:nvSpPr>
          <p:cNvPr id="48131" name="文本占位符 19459"/>
          <p:cNvSpPr>
            <a:spLocks noGrp="1" noRot="1"/>
          </p:cNvSpPr>
          <p:nvPr>
            <p:ph type="body" sz="half" idx="4294967295"/>
          </p:nvPr>
        </p:nvSpPr>
        <p:spPr>
          <a:xfrm>
            <a:off x="2135188" y="1628775"/>
            <a:ext cx="7920037" cy="4535488"/>
          </a:xfrm>
        </p:spPr>
        <p:txBody>
          <a:bodyPr anchor="t"/>
          <a:lstStyle>
            <a:lvl1pPr lvl="0">
              <a:buClr>
                <a:schemeClr val="hlink"/>
              </a:buClr>
              <a:buSzPct val="65000"/>
              <a:buFont typeface="Wingdings" panose="05000000000000000000" pitchFamily="2" charset="2"/>
              <a:defRPr sz="2800"/>
            </a:lvl1pPr>
            <a:lvl2pPr lvl="1">
              <a:buClr>
                <a:schemeClr val="hlink"/>
              </a:buClr>
              <a:buSzTx/>
              <a:buFont typeface="Wingdings" panose="05000000000000000000" pitchFamily="2" charset="2"/>
              <a:defRPr sz="2400"/>
            </a:lvl2pPr>
            <a:lvl3pPr lvl="2">
              <a:buClr>
                <a:schemeClr val="hlink"/>
              </a:buClr>
              <a:buSzPct val="70000"/>
              <a:buFont typeface="Wingdings" panose="05000000000000000000" pitchFamily="2" charset="2"/>
              <a:defRPr sz="2000"/>
            </a:lvl3pPr>
            <a:lvl4pPr lvl="3">
              <a:buClr>
                <a:schemeClr val="hlink"/>
              </a:buClr>
              <a:buSzTx/>
              <a:buFont typeface="Wingdings" panose="05000000000000000000" pitchFamily="2" charset="2"/>
              <a:defRPr sz="1800"/>
            </a:lvl4pPr>
            <a:lvl5pPr lvl="4">
              <a:buClr>
                <a:schemeClr val="hlink"/>
              </a:buClr>
              <a:buSzPct val="75000"/>
              <a:buFont typeface="Wingdings" panose="05000000000000000000" pitchFamily="2" charset="2"/>
              <a:defRPr sz="1800"/>
            </a:lvl5pPr>
          </a:lstStyle>
          <a:p>
            <a:pPr lvl="0"/>
            <a:endParaRPr lang="zh-CN" sz="2800" dirty="0"/>
          </a:p>
        </p:txBody>
      </p:sp>
      <p:pic>
        <p:nvPicPr>
          <p:cNvPr id="48132" name="图片 1946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188913"/>
            <a:ext cx="4248150" cy="2797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3" name="图片 19464" descr="3104422_160621645194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813" y="1295718"/>
            <a:ext cx="5148262" cy="3862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4" name="图片 19465" descr="e11815126_12e45d892fcg2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021013"/>
            <a:ext cx="4643438" cy="38369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0178" name="图片 37892" descr="konhy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5320" y="14605"/>
            <a:ext cx="5053965" cy="33185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79" name="图片 37894" descr="clc30303_pi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330" y="137795"/>
            <a:ext cx="4813300" cy="34124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0" name="图片 37896" descr="崺拵昗杮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0" y="3002915"/>
            <a:ext cx="5053965" cy="3790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1" name="图片 37898" descr="clc30302_pi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5430" y="2892425"/>
            <a:ext cx="5173980" cy="37223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02" name="图片 18434" descr="kansei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1900" y="272415"/>
            <a:ext cx="4578350" cy="34340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3" name="图片 18435" descr="1100943060"/>
          <p:cNvPicPr>
            <a:picLocks noChangeAspect="1"/>
          </p:cNvPicPr>
          <p:nvPr/>
        </p:nvPicPr>
        <p:blipFill>
          <a:blip r:embed="rId2"/>
          <a:srcRect b="3085"/>
          <a:stretch>
            <a:fillRect/>
          </a:stretch>
        </p:blipFill>
        <p:spPr>
          <a:xfrm>
            <a:off x="6257925" y="272415"/>
            <a:ext cx="4812665" cy="62109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4" name="图片 18436" descr="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950" y="3839210"/>
            <a:ext cx="3524250" cy="26441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828</Words>
  <Application>WPS 演示</Application>
  <PresentationFormat>宽屏</PresentationFormat>
  <Paragraphs>21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黑体</vt:lpstr>
      <vt:lpstr>Times New Roman</vt:lpstr>
      <vt:lpstr>Arial Unicode MS</vt:lpstr>
      <vt:lpstr>Symbol</vt:lpstr>
      <vt:lpstr>隶书</vt:lpstr>
      <vt:lpstr>Tahoma</vt:lpstr>
      <vt:lpstr>Office 主题​​</vt:lpstr>
      <vt:lpstr>供展览用的昆虫标本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成品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8</cp:revision>
  <dcterms:created xsi:type="dcterms:W3CDTF">2019-11-04T09:28:00Z</dcterms:created>
  <dcterms:modified xsi:type="dcterms:W3CDTF">2020-03-12T15:19:32Z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2052-11.3.0.8775</vt:lpwstr>
  </property>
</Properties>
</file>