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1"/>
  </p:handoutMasterIdLst>
  <p:sldIdLst>
    <p:sldId id="256" r:id="rId3"/>
    <p:sldId id="258" r:id="rId5"/>
    <p:sldId id="259" r:id="rId6"/>
    <p:sldId id="260" r:id="rId7"/>
    <p:sldId id="261" r:id="rId8"/>
    <p:sldId id="264" r:id="rId9"/>
    <p:sldId id="331" r:id="rId10"/>
    <p:sldId id="262" r:id="rId11"/>
    <p:sldId id="267" r:id="rId12"/>
    <p:sldId id="265" r:id="rId13"/>
    <p:sldId id="333" r:id="rId14"/>
    <p:sldId id="266" r:id="rId15"/>
    <p:sldId id="337" r:id="rId16"/>
    <p:sldId id="338" r:id="rId17"/>
    <p:sldId id="339" r:id="rId18"/>
    <p:sldId id="340"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p:cViewPr varScale="1">
        <p:scale>
          <a:sx n="78" d="100"/>
          <a:sy n="78" d="100"/>
        </p:scale>
        <p:origin x="654" y="54"/>
      </p:cViewPr>
      <p:guideLst>
        <p:guide orient="horz" pos="2160"/>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handoutMaster" Target="handoutMasters/handoutMaster1.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fld id="{BB962C8B-B14F-4D97-AF65-F5344CB8AC3E}" type="datetime1">
              <a:rPr lang="zh-CN" altLang="en-US" dirty="0">
                <a:effectLst>
                  <a:outerShdw blurRad="38100" dist="38100" dir="2700000">
                    <a:srgbClr val="C0C0C0"/>
                  </a:outerShdw>
                </a:effectLst>
                <a:latin typeface="Arial" panose="020B0604020202020204" pitchFamily="34" charset="0"/>
              </a:rPr>
            </a:fld>
            <a:endParaRPr lang="zh-CN" altLang="en-US"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bg>
      <p:bgPr>
        <a:gradFill rotWithShape="0">
          <a:gsLst>
            <a:gs pos="0">
              <a:srgbClr val="001847"/>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6172200" y="1825625"/>
            <a:ext cx="51816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6172200" y="4076700"/>
            <a:ext cx="51816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日期占位符 5"/>
          <p:cNvSpPr>
            <a:spLocks noGrp="1"/>
          </p:cNvSpPr>
          <p:nvPr>
            <p:ph type="dt" sz="half" idx="10"/>
          </p:nvPr>
        </p:nvSpPr>
        <p:spPr>
          <a:xfrm>
            <a:off x="609600" y="6248400"/>
            <a:ext cx="2844800" cy="457200"/>
          </a:xfrm>
          <a:prstGeom prst="rect">
            <a:avLst/>
          </a:prstGeom>
          <a:noFill/>
          <a:ln w="9525">
            <a:noFill/>
          </a:ln>
        </p:spPr>
        <p:txBody>
          <a:bodyPr anchor="b"/>
          <a:lstStyle/>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7" name="页脚占位符 6"/>
          <p:cNvSpPr>
            <a:spLocks noGrp="1"/>
          </p:cNvSpPr>
          <p:nvPr>
            <p:ph type="ftr" sz="quarter" idx="11"/>
          </p:nvPr>
        </p:nvSpPr>
        <p:spPr>
          <a:xfrm>
            <a:off x="4165600" y="6248400"/>
            <a:ext cx="3860800" cy="457200"/>
          </a:xfrm>
          <a:prstGeom prst="rect">
            <a:avLst/>
          </a:prstGeom>
          <a:noFill/>
          <a:ln w="9525">
            <a:noFill/>
          </a:ln>
        </p:spPr>
        <p:txBody>
          <a:bodyPr anchor="b"/>
          <a:lstStyle/>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8" name="灯片编号占位符 7"/>
          <p:cNvSpPr>
            <a:spLocks noGrp="1"/>
          </p:cNvSpPr>
          <p:nvPr>
            <p:ph type="sldNum" sz="quarter" idx="12"/>
          </p:nvPr>
        </p:nvSpPr>
        <p:spPr>
          <a:xfrm>
            <a:off x="8737600" y="6248400"/>
            <a:ext cx="2844800" cy="457200"/>
          </a:xfrm>
          <a:prstGeom prst="rect">
            <a:avLst/>
          </a:prstGeom>
          <a:noFill/>
          <a:ln w="9525">
            <a:noFill/>
          </a:ln>
        </p:spPr>
        <p:txBody>
          <a:bodyPr anchor="b"/>
          <a:lstStyle/>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quarter" idx="1"/>
          </p:nvPr>
        </p:nvSpPr>
        <p:spPr>
          <a:xfrm>
            <a:off x="838200" y="1825625"/>
            <a:ext cx="51816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6172200" y="1825625"/>
            <a:ext cx="51816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838200" y="4076700"/>
            <a:ext cx="51816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内容占位符 5"/>
          <p:cNvSpPr>
            <a:spLocks noGrp="1"/>
          </p:cNvSpPr>
          <p:nvPr>
            <p:ph sz="quarter" idx="4"/>
          </p:nvPr>
        </p:nvSpPr>
        <p:spPr>
          <a:xfrm>
            <a:off x="6172200" y="4076700"/>
            <a:ext cx="51816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fld id="{BB962C8B-B14F-4D97-AF65-F5344CB8AC3E}" type="datetime1">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effectLst>
                <a:outerShdw blurRad="38100" dist="38100" dir="2700000">
                  <a:srgbClr val="C0C0C0"/>
                </a:outerShdw>
              </a:effectLst>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effectLst>
                  <a:outerShdw blurRad="38100" dist="38100" dir="2700000">
                    <a:srgbClr val="C0C0C0"/>
                  </a:outerShdw>
                </a:effectLst>
                <a:latin typeface="Arial" panose="020B0604020202020204" pitchFamily="34" charset="0"/>
                <a:ea typeface="宋体" panose="02010600030101010101" pitchFamily="2" charset="-122"/>
                <a:cs typeface="+mn-cs"/>
              </a:rPr>
            </a:fld>
            <a:endParaRPr lang="zh-CN" altLang="en-US" strike="noStrike" noProof="1"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1" Type="http://schemas.openxmlformats.org/officeDocument/2006/relationships/theme" Target="../theme/theme1.xml"/><Relationship Id="rId20" Type="http://schemas.openxmlformats.org/officeDocument/2006/relationships/tags" Target="../tags/tag61.xml"/><Relationship Id="rId2" Type="http://schemas.openxmlformats.org/officeDocument/2006/relationships/slideLayout" Target="../slideLayouts/slideLayout2.xml"/><Relationship Id="rId19" Type="http://schemas.openxmlformats.org/officeDocument/2006/relationships/tags" Target="../tags/tag60.xml"/><Relationship Id="rId18" Type="http://schemas.openxmlformats.org/officeDocument/2006/relationships/tags" Target="../tags/tag59.xml"/><Relationship Id="rId17" Type="http://schemas.openxmlformats.org/officeDocument/2006/relationships/tags" Target="../tags/tag58.xml"/><Relationship Id="rId16" Type="http://schemas.openxmlformats.org/officeDocument/2006/relationships/tags" Target="../tags/tag57.xml"/><Relationship Id="rId15" Type="http://schemas.openxmlformats.org/officeDocument/2006/relationships/tags" Target="../tags/tag56.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6"/>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7"/>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8"/>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0"/>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png"/><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0.jpeg"/><Relationship Id="rId1"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12.jpeg"/><Relationship Id="rId1" Type="http://schemas.openxmlformats.org/officeDocument/2006/relationships/hyperlink" Target="http://images.google.com/imgres?imgurl=www.xingchen.net/images/aa_06.gif&amp;imgrefurl=http://www.xingchen.net/docc/product.htm&amp;h=118&amp;w=207&amp;prev=/images%3Fq%3D%2B%2522%25E9%25BB%2591%25E5%2585%2589%25E7%2581%25AF%2522%26svnum%3D10%26hl%3Dzh-CN%26lr%3D%26ie%3DUTF-8%26oe%3DUTF-8%26as_qdr%3Dal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4.png"/><Relationship Id="rId1" Type="http://schemas.openxmlformats.org/officeDocument/2006/relationships/image" Target="../media/image1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image" Target="../media/image16.jpeg"/><Relationship Id="rId3" Type="http://schemas.openxmlformats.org/officeDocument/2006/relationships/hyperlink" Target="http://images.google.com/imgres?imgurl=informatics.icipe.org/nzi/Nzi_trap/Literature/Malaise.jpg&amp;imgrefurl=http://informatics.icipe.org/nzi/SiteMap.htm&amp;h=201&amp;w=300&amp;prev=/images%3Fq%3D%2B%2522Malaise%2Btrap%2522%26svnum%3D10%26hl%3Dzh-CN%26lr%3D%26ie%3DUTF-8%26oe%3DUTF-8%26sa%3DG%26as_qdr%3Dall" TargetMode="External"/><Relationship Id="rId2" Type="http://schemas.openxmlformats.org/officeDocument/2006/relationships/image" Target="../media/image15.jpeg"/><Relationship Id="rId1" Type="http://schemas.openxmlformats.org/officeDocument/2006/relationships/hyperlink" Target="http://images.google.com/imgres?imgurl=www.lads.com/BasicallyBats/malaise.jpg&amp;imgrefurl=http://www.lads.com/BasicallyBats/digtrial.html&amp;h=204&amp;w=166&amp;prev=/images%3Fq%3D%2B%2522Malaise%2Btrap%2522%26svnum%3D10%26hl%3Dzh-CN%26lr%3D%26ie%3DUTF-8%26oe%3DUTF-8%26sa%3DG%26as_qdr%3Dal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lstStyle/>
          <a:p>
            <a:r>
              <a:rPr lang="zh-CN" altLang="en-US"/>
              <a:t>制作昆虫标本</a:t>
            </a:r>
            <a:endParaRPr lang="zh-CN" altLang="en-US"/>
          </a:p>
        </p:txBody>
      </p:sp>
      <p:sp>
        <p:nvSpPr>
          <p:cNvPr id="3" name="副标题 2"/>
          <p:cNvSpPr>
            <a:spLocks noGrp="1"/>
          </p:cNvSpPr>
          <p:nvPr>
            <p:ph type="subTitle" idx="1"/>
            <p:custDataLst>
              <p:tags r:id="rId2"/>
            </p:custDataLst>
          </p:nvPr>
        </p:nvSpPr>
        <p:spPr/>
        <p:txBody>
          <a:bodyPr/>
          <a:lstStyle/>
          <a:p>
            <a:r>
              <a:rPr lang="zh-CN" altLang="en-US"/>
              <a:t>在此输入您的封面副标题</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文本框 258049"/>
          <p:cNvSpPr txBox="1"/>
          <p:nvPr/>
        </p:nvSpPr>
        <p:spPr>
          <a:xfrm>
            <a:off x="1086485" y="566420"/>
            <a:ext cx="6324600" cy="953135"/>
          </a:xfrm>
          <a:prstGeom prst="rect">
            <a:avLst/>
          </a:prstGeom>
          <a:noFill/>
          <a:ln w="9525">
            <a:noFill/>
          </a:ln>
        </p:spPr>
        <p:txBody>
          <a:bodyPr wrap="square" anchor="t">
            <a:spAutoFit/>
          </a:bodyPr>
          <a:p>
            <a:pPr>
              <a:spcBef>
                <a:spcPct val="50000"/>
              </a:spcBef>
            </a:pPr>
            <a:r>
              <a:rPr lang="zh-CN" altLang="en-US" sz="2800" b="1" dirty="0">
                <a:solidFill>
                  <a:srgbClr val="222288"/>
                </a:solidFill>
                <a:latin typeface="Arial" panose="020B0604020202020204" pitchFamily="34" charset="0"/>
                <a:ea typeface="黑体" panose="02010609060101010101" pitchFamily="2" charset="-122"/>
              </a:rPr>
              <a:t>（</a:t>
            </a:r>
            <a:r>
              <a:rPr lang="zh-CN" altLang="en-US" sz="2800" b="1" dirty="0">
                <a:latin typeface="Arial" panose="020B0604020202020204" pitchFamily="34" charset="0"/>
                <a:ea typeface="黑体" panose="02010609060101010101" pitchFamily="2" charset="-122"/>
              </a:rPr>
              <a:t>一）捕虫网</a:t>
            </a:r>
            <a:br>
              <a:rPr lang="zh-CN" altLang="en-US" sz="2800" dirty="0">
                <a:latin typeface="Arial" panose="020B0604020202020204" pitchFamily="34" charset="0"/>
                <a:ea typeface="黑体" panose="02010609060101010101" pitchFamily="2" charset="-122"/>
              </a:rPr>
            </a:br>
            <a:r>
              <a:rPr lang="zh-CN" altLang="en-US" sz="2800" dirty="0">
                <a:latin typeface="Arial" panose="020B0604020202020204" pitchFamily="34" charset="0"/>
                <a:ea typeface="黑体" panose="02010609060101010101" pitchFamily="2" charset="-122"/>
              </a:rPr>
              <a:t>        通常可分为捕网、扫网和水网三种</a:t>
            </a:r>
            <a:r>
              <a:rPr lang="zh-CN" altLang="en-US" sz="2800" dirty="0">
                <a:solidFill>
                  <a:srgbClr val="222288"/>
                </a:solidFill>
                <a:latin typeface="Arial" panose="020B0604020202020204" pitchFamily="34" charset="0"/>
                <a:ea typeface="黑体" panose="02010609060101010101" pitchFamily="2" charset="-122"/>
              </a:rPr>
              <a:t>。</a:t>
            </a:r>
            <a:endParaRPr lang="zh-CN" altLang="en-US" sz="2800">
              <a:latin typeface="Times New Roman" panose="02020603050405020304" pitchFamily="18" charset="0"/>
              <a:ea typeface="黑体" panose="02010609060101010101" pitchFamily="2" charset="-122"/>
            </a:endParaRPr>
          </a:p>
        </p:txBody>
      </p:sp>
      <p:pic>
        <p:nvPicPr>
          <p:cNvPr id="6146" name="图片 258052" descr="0"/>
          <p:cNvPicPr>
            <a:picLocks noChangeAspect="1"/>
          </p:cNvPicPr>
          <p:nvPr/>
        </p:nvPicPr>
        <p:blipFill>
          <a:blip r:embed="rId1"/>
          <a:stretch>
            <a:fillRect/>
          </a:stretch>
        </p:blipFill>
        <p:spPr>
          <a:xfrm>
            <a:off x="3105785" y="1633855"/>
            <a:ext cx="5202555" cy="5029835"/>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u=1618186946,3684265054&amp;fm=15&amp;gp=0"/>
          <p:cNvPicPr>
            <a:picLocks noChangeAspect="1"/>
          </p:cNvPicPr>
          <p:nvPr/>
        </p:nvPicPr>
        <p:blipFill>
          <a:blip r:embed="rId1"/>
          <a:stretch>
            <a:fillRect/>
          </a:stretch>
        </p:blipFill>
        <p:spPr>
          <a:xfrm>
            <a:off x="5971540" y="530225"/>
            <a:ext cx="6013450" cy="5797550"/>
          </a:xfrm>
          <a:prstGeom prst="rect">
            <a:avLst/>
          </a:prstGeom>
        </p:spPr>
      </p:pic>
      <p:pic>
        <p:nvPicPr>
          <p:cNvPr id="3" name="图片 2"/>
          <p:cNvPicPr>
            <a:picLocks noChangeAspect="1"/>
          </p:cNvPicPr>
          <p:nvPr/>
        </p:nvPicPr>
        <p:blipFill>
          <a:blip r:embed="rId2"/>
          <a:stretch>
            <a:fillRect/>
          </a:stretch>
        </p:blipFill>
        <p:spPr>
          <a:xfrm>
            <a:off x="173990" y="530225"/>
            <a:ext cx="5797550" cy="57975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框 280579"/>
          <p:cNvSpPr txBox="1"/>
          <p:nvPr/>
        </p:nvSpPr>
        <p:spPr>
          <a:xfrm>
            <a:off x="603885" y="691515"/>
            <a:ext cx="10538460" cy="5262245"/>
          </a:xfrm>
          <a:prstGeom prst="rect">
            <a:avLst/>
          </a:prstGeom>
          <a:noFill/>
          <a:ln w="9525">
            <a:noFill/>
          </a:ln>
        </p:spPr>
        <p:txBody>
          <a:bodyPr wrap="square" anchor="t">
            <a:spAutoFit/>
          </a:bodyPr>
          <a:p>
            <a:pPr>
              <a:spcBef>
                <a:spcPct val="50000"/>
              </a:spcBef>
            </a:pPr>
            <a:r>
              <a:rPr lang="zh-CN" altLang="en-US" sz="2800" dirty="0">
                <a:latin typeface="Times New Roman" panose="02020603050405020304" pitchFamily="18" charset="0"/>
                <a:ea typeface="黑体" panose="02010609060101010101" pitchFamily="2" charset="-122"/>
              </a:rPr>
              <a:t>（</a:t>
            </a:r>
            <a:r>
              <a:rPr lang="en-US" altLang="zh-CN" sz="2800" dirty="0">
                <a:latin typeface="Times New Roman" panose="02020603050405020304" pitchFamily="18" charset="0"/>
                <a:ea typeface="黑体" panose="02010609060101010101" pitchFamily="2" charset="-122"/>
              </a:rPr>
              <a:t>1</a:t>
            </a:r>
            <a:r>
              <a:rPr lang="zh-CN" altLang="en-US" sz="2800" dirty="0">
                <a:latin typeface="Times New Roman" panose="02020603050405020304" pitchFamily="18" charset="0"/>
                <a:ea typeface="黑体" panose="02010609060101010101" pitchFamily="2" charset="-122"/>
              </a:rPr>
              <a:t>） 捕网：用于捕捉空中飞动的昆虫，如蝶类、蛾类、蜻蜓等。捕网由网袋和网柄组成。网袋宜用薄柔的细纱（如罗纱或蚊帐纱），颜色以白色或淡色为好，也可用尼龙纱巾改制。 </a:t>
            </a:r>
            <a:br>
              <a:rPr lang="zh-CN" altLang="en-US" sz="2800" dirty="0">
                <a:latin typeface="Times New Roman" panose="02020603050405020304" pitchFamily="18" charset="0"/>
                <a:ea typeface="黑体" panose="02010609060101010101" pitchFamily="2" charset="-122"/>
              </a:rPr>
            </a:br>
            <a:r>
              <a:rPr lang="zh-CN" altLang="en-US" sz="2800" dirty="0">
                <a:latin typeface="Times New Roman" panose="02020603050405020304" pitchFamily="18" charset="0"/>
                <a:ea typeface="黑体" panose="02010609060101010101" pitchFamily="2" charset="-122"/>
              </a:rPr>
              <a:t>（</a:t>
            </a:r>
            <a:r>
              <a:rPr lang="en-US" altLang="zh-CN" sz="2800" dirty="0">
                <a:latin typeface="Times New Roman" panose="02020603050405020304" pitchFamily="18" charset="0"/>
                <a:ea typeface="黑体" panose="02010609060101010101" pitchFamily="2" charset="-122"/>
              </a:rPr>
              <a:t>2</a:t>
            </a:r>
            <a:r>
              <a:rPr lang="zh-CN" altLang="en-US" sz="2800" dirty="0">
                <a:latin typeface="Times New Roman" panose="02020603050405020304" pitchFamily="18" charset="0"/>
                <a:ea typeface="黑体" panose="02010609060101010101" pitchFamily="2" charset="-122"/>
              </a:rPr>
              <a:t>） 扫网：用来捕捉栖息在低矮植物上或行株距间、临近地面或地上善于飞跳的小型昆虫。制作方法和捕网大致相同，但串网带的铅丝要比捕网略粗，网柄可适当短些。 </a:t>
            </a:r>
            <a:br>
              <a:rPr lang="zh-CN" altLang="en-US" sz="2800" dirty="0">
                <a:latin typeface="Times New Roman" panose="02020603050405020304" pitchFamily="18" charset="0"/>
                <a:ea typeface="黑体" panose="02010609060101010101" pitchFamily="2" charset="-122"/>
              </a:rPr>
            </a:br>
            <a:r>
              <a:rPr lang="zh-CN" altLang="en-US" sz="2800" dirty="0">
                <a:latin typeface="Times New Roman" panose="02020603050405020304" pitchFamily="18" charset="0"/>
                <a:ea typeface="黑体" panose="02010609060101010101" pitchFamily="2" charset="-122"/>
              </a:rPr>
              <a:t>（</a:t>
            </a:r>
            <a:r>
              <a:rPr lang="en-US" altLang="zh-CN" sz="2800" dirty="0">
                <a:latin typeface="Times New Roman" panose="02020603050405020304" pitchFamily="18" charset="0"/>
                <a:ea typeface="黑体" panose="02010609060101010101" pitchFamily="2" charset="-122"/>
              </a:rPr>
              <a:t>3</a:t>
            </a:r>
            <a:r>
              <a:rPr lang="zh-CN" altLang="en-US" sz="2800" dirty="0">
                <a:latin typeface="Times New Roman" panose="02020603050405020304" pitchFamily="18" charset="0"/>
                <a:ea typeface="黑体" panose="02010609060101010101" pitchFamily="2" charset="-122"/>
              </a:rPr>
              <a:t>） 水网：用于捕捞水栖昆虫的工具，为了减少水的阻力，网袋应选用透水性较强的材料（如马尾纱或金属纱等），以方便操作，不折断网柄。 </a:t>
            </a:r>
            <a:br>
              <a:rPr lang="zh-CN" altLang="en-US" sz="2800" dirty="0">
                <a:latin typeface="Times New Roman" panose="02020603050405020304" pitchFamily="18" charset="0"/>
                <a:ea typeface="黑体" panose="02010609060101010101" pitchFamily="2" charset="-122"/>
              </a:rPr>
            </a:br>
            <a:r>
              <a:rPr lang="zh-CN" altLang="en-US" sz="2800" dirty="0">
                <a:latin typeface="Times New Roman" panose="02020603050405020304" pitchFamily="18" charset="0"/>
                <a:ea typeface="黑体" panose="02010609060101010101" pitchFamily="2" charset="-122"/>
              </a:rPr>
              <a:t>　　捕虫网可以自制，也可以买专业的，可到售植保器材的厂家处购买，捕捉飞的高的蝴蝶最好买伸缩杆的，可以拉长一点。 </a:t>
            </a:r>
            <a:br>
              <a:rPr lang="zh-CN" altLang="en-US" sz="2800" dirty="0">
                <a:latin typeface="Times New Roman" panose="02020603050405020304" pitchFamily="18" charset="0"/>
                <a:ea typeface="黑体" panose="02010609060101010101" pitchFamily="2" charset="-122"/>
              </a:rPr>
            </a:br>
            <a:endParaRPr lang="zh-CN" altLang="en-US" sz="2800" dirty="0">
              <a:latin typeface="Times New Roman" panose="02020603050405020304" pitchFamily="18" charset="0"/>
              <a:ea typeface="黑体" panose="0201060906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6145"/>
          <p:cNvSpPr>
            <a:spLocks noGrp="1" noRot="1"/>
          </p:cNvSpPr>
          <p:nvPr>
            <p:ph type="title"/>
          </p:nvPr>
        </p:nvSpPr>
        <p:spPr>
          <a:xfrm>
            <a:off x="1992313" y="115888"/>
            <a:ext cx="8077200" cy="1066800"/>
          </a:xfrm>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zh-CN" altLang="en-US" sz="4400" b="0" i="0" u="none" strike="noStrike" kern="1200" cap="none" spc="0" normalizeH="0" baseline="0" noProof="1" dirty="0">
                <a:solidFill>
                  <a:schemeClr val="tx2"/>
                </a:solidFill>
                <a:effectLst>
                  <a:outerShdw blurRad="38100" dist="38100" dir="2700000">
                    <a:srgbClr val="000000"/>
                  </a:outerShdw>
                </a:effectLst>
                <a:latin typeface="+mj-lt"/>
                <a:ea typeface="+mj-ea"/>
                <a:cs typeface="+mj-cs"/>
              </a:rPr>
              <a:t>捕虫网的使用方法</a:t>
            </a:r>
            <a:endParaRPr kumimoji="0" lang="zh-CN" altLang="en-US" sz="4400" b="0" i="0" u="none" strike="noStrike" kern="1200" cap="none" spc="0" normalizeH="0" baseline="0" noProof="1" dirty="0">
              <a:solidFill>
                <a:schemeClr val="tx2"/>
              </a:solidFill>
              <a:effectLst>
                <a:outerShdw blurRad="38100" dist="38100" dir="2700000">
                  <a:srgbClr val="000000"/>
                </a:outerShdw>
              </a:effectLst>
              <a:latin typeface="+mj-lt"/>
              <a:ea typeface="+mj-ea"/>
              <a:cs typeface="+mj-cs"/>
            </a:endParaRPr>
          </a:p>
        </p:txBody>
      </p:sp>
      <p:sp>
        <p:nvSpPr>
          <p:cNvPr id="31746" name="文本占位符 6146"/>
          <p:cNvSpPr>
            <a:spLocks noGrp="1" noRot="1"/>
          </p:cNvSpPr>
          <p:nvPr>
            <p:ph idx="1"/>
          </p:nvPr>
        </p:nvSpPr>
        <p:spPr>
          <a:xfrm>
            <a:off x="1992313" y="1412875"/>
            <a:ext cx="8070850" cy="5191125"/>
          </a:xfrm>
        </p:spPr>
        <p:txBody>
          <a:bodyPr anchor="t"/>
          <a:p>
            <a:pPr>
              <a:lnSpc>
                <a:spcPct val="90000"/>
              </a:lnSpc>
            </a:pPr>
            <a:r>
              <a:rPr lang="zh-CN" altLang="en-US" sz="2800" dirty="0"/>
              <a:t>一种是当昆虫入网后，将网底向上甩，将网底连昆虫倒翻上面来；</a:t>
            </a:r>
            <a:endParaRPr lang="zh-CN" altLang="en-US" sz="2800" dirty="0"/>
          </a:p>
          <a:p>
            <a:pPr>
              <a:lnSpc>
                <a:spcPct val="90000"/>
              </a:lnSpc>
            </a:pPr>
            <a:r>
              <a:rPr lang="zh-CN" altLang="en-US" sz="2800" dirty="0"/>
              <a:t>另一种是当昆虫入网后，转动网柄，使网口向下翻，将昆虫封闭在网底部。</a:t>
            </a:r>
            <a:endParaRPr lang="zh-CN" altLang="en-US" sz="2800" dirty="0"/>
          </a:p>
          <a:p>
            <a:pPr>
              <a:lnSpc>
                <a:spcPct val="90000"/>
              </a:lnSpc>
            </a:pPr>
            <a:r>
              <a:rPr lang="zh-CN" altLang="en-US" sz="2800" dirty="0"/>
              <a:t>捕到昆虫后，对非鳞翅目的，应及时取出装进毒瓶。取虫时，先用手握住网袋中部，将虫缩在网底，再将毒瓶伸入网内扣取，对蜇人的蜂类和刺人的猎蝽等昆虫，由网中取出时，不要用手碰到它，可将有虫的网底部装入毒虫瓶，先熏杀后再取出。对蝶蛾类昆虫，应隔网向虫腹部注射三氯乙酸，致死后用镊子夹入三角包内，再放入收集盒中。</a:t>
            </a:r>
            <a:endParaRPr lang="zh-CN"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标题 7169"/>
          <p:cNvSpPr>
            <a:spLocks noGrp="1" noRot="1"/>
          </p:cNvSpPr>
          <p:nvPr>
            <p:ph type="title"/>
          </p:nvPr>
        </p:nvSpPr>
        <p:spPr>
          <a:xfrm>
            <a:off x="1847850" y="188913"/>
            <a:ext cx="8077200" cy="490538"/>
          </a:xfrm>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zh-CN" altLang="en-US" sz="4000" b="0" i="0" u="none" strike="noStrike" kern="1200" cap="none" spc="0" normalizeH="0" baseline="0" noProof="1" dirty="0">
                <a:solidFill>
                  <a:schemeClr val="tx2"/>
                </a:solidFill>
                <a:effectLst>
                  <a:outerShdw blurRad="38100" dist="38100" dir="2700000">
                    <a:srgbClr val="000000"/>
                  </a:outerShdw>
                </a:effectLst>
                <a:latin typeface="+mj-lt"/>
                <a:ea typeface="+mj-ea"/>
                <a:cs typeface="+mj-cs"/>
              </a:rPr>
              <a:t>采集昆虫的方法</a:t>
            </a:r>
            <a:r>
              <a:rPr kumimoji="0" lang="zh-CN" altLang="en-US" sz="4000" b="0" i="0" u="none" strike="noStrike" kern="1200" cap="none" spc="0" normalizeH="0" baseline="0" noProof="1">
                <a:solidFill>
                  <a:schemeClr val="tx2"/>
                </a:solidFill>
                <a:effectLst>
                  <a:outerShdw blurRad="38100" dist="38100" dir="2700000">
                    <a:srgbClr val="000000"/>
                  </a:outerShdw>
                </a:effectLst>
                <a:latin typeface="+mj-lt"/>
                <a:ea typeface="+mj-ea"/>
                <a:cs typeface="+mj-cs"/>
              </a:rPr>
              <a:t> </a:t>
            </a:r>
            <a:endParaRPr kumimoji="0" lang="zh-CN" altLang="en-US" sz="4000" b="0" i="0" u="none" strike="noStrike" kern="1200" cap="none" spc="0" normalizeH="0" baseline="0" noProof="1">
              <a:solidFill>
                <a:schemeClr val="tx2"/>
              </a:solidFill>
              <a:effectLst>
                <a:outerShdw blurRad="38100" dist="38100" dir="2700000">
                  <a:srgbClr val="000000"/>
                </a:outerShdw>
              </a:effectLst>
              <a:latin typeface="+mj-lt"/>
              <a:ea typeface="+mj-ea"/>
              <a:cs typeface="+mj-cs"/>
            </a:endParaRPr>
          </a:p>
        </p:txBody>
      </p:sp>
      <p:sp>
        <p:nvSpPr>
          <p:cNvPr id="32770" name="文本占位符 7170"/>
          <p:cNvSpPr>
            <a:spLocks noGrp="1" noRot="1"/>
          </p:cNvSpPr>
          <p:nvPr>
            <p:ph sz="half" idx="1"/>
          </p:nvPr>
        </p:nvSpPr>
        <p:spPr>
          <a:xfrm>
            <a:off x="803275" y="1078865"/>
            <a:ext cx="10706100" cy="5291455"/>
          </a:xfrm>
        </p:spPr>
        <p:txBody>
          <a:bodyPr anchor="t"/>
          <a:p>
            <a:pPr>
              <a:lnSpc>
                <a:spcPct val="100000"/>
              </a:lnSpc>
              <a:buClr>
                <a:schemeClr val="hlink"/>
              </a:buClr>
              <a:buSzPct val="65000"/>
              <a:buFont typeface="Wingdings" panose="05000000000000000000" pitchFamily="2" charset="2"/>
            </a:pPr>
            <a:r>
              <a:rPr lang="zh-CN" altLang="en-US" sz="3200" dirty="0"/>
              <a:t>介绍几种昆虫的采集方法：</a:t>
            </a:r>
            <a:endParaRPr lang="zh-CN" altLang="en-US" sz="3200" dirty="0"/>
          </a:p>
          <a:p>
            <a:pPr>
              <a:lnSpc>
                <a:spcPct val="100000"/>
              </a:lnSpc>
              <a:buClr>
                <a:schemeClr val="hlink"/>
              </a:buClr>
              <a:buSzPct val="65000"/>
              <a:buFont typeface="Wingdings" panose="05000000000000000000" pitchFamily="2" charset="2"/>
            </a:pPr>
            <a:r>
              <a:rPr lang="en-US" altLang="zh-CN" sz="3200" dirty="0"/>
              <a:t>(1)</a:t>
            </a:r>
            <a:r>
              <a:rPr lang="zh-CN" altLang="en-US" sz="3200" dirty="0"/>
              <a:t>昆虫在空中挥动捕虫网，待昆虫入网后，将网底向上甩，连同昆虫倒翻到上面来。</a:t>
            </a:r>
            <a:endParaRPr lang="zh-CN" altLang="en-US" sz="3200" dirty="0"/>
          </a:p>
          <a:p>
            <a:pPr>
              <a:lnSpc>
                <a:spcPct val="100000"/>
              </a:lnSpc>
              <a:buClr>
                <a:schemeClr val="hlink"/>
              </a:buClr>
              <a:buSzPct val="65000"/>
              <a:buFont typeface="Wingdings" panose="05000000000000000000" pitchFamily="2" charset="2"/>
            </a:pPr>
            <a:r>
              <a:rPr lang="en-US" altLang="zh-CN" sz="3200" dirty="0"/>
              <a:t>(2)</a:t>
            </a:r>
            <a:r>
              <a:rPr lang="zh-CN" altLang="en-US" sz="3200" dirty="0"/>
              <a:t>昆虫在花上先靠近昆虫，再惊动它，待它飞起后，猛挥虫网，在花朵上方将昆虫捕入网内。这样可以避免将花朵一同挥进网里。</a:t>
            </a:r>
            <a:endParaRPr lang="zh-CN" altLang="en-US" sz="3200" dirty="0"/>
          </a:p>
          <a:p>
            <a:pPr>
              <a:lnSpc>
                <a:spcPct val="100000"/>
              </a:lnSpc>
              <a:buClr>
                <a:schemeClr val="hlink"/>
              </a:buClr>
              <a:buSzPct val="65000"/>
              <a:buFont typeface="Wingdings" panose="05000000000000000000" pitchFamily="2" charset="2"/>
            </a:pPr>
            <a:r>
              <a:rPr lang="en-US" altLang="zh-CN" sz="3200" dirty="0"/>
              <a:t>(3)</a:t>
            </a:r>
            <a:r>
              <a:rPr lang="zh-CN" altLang="en-US" sz="3200" dirty="0"/>
              <a:t>昆虫在地上靠近昆虫，用盖压的方法，将昆虫罩入网，再用右手将网底拉起，使昆虫向上飞，左手封住网口，这样昆虫就逃不掉了。</a:t>
            </a:r>
            <a:endParaRPr lang="zh-CN" altLang="en-US" sz="3200" dirty="0"/>
          </a:p>
        </p:txBody>
      </p:sp>
      <p:sp>
        <p:nvSpPr>
          <p:cNvPr id="32771" name="文本占位符 7172"/>
          <p:cNvSpPr>
            <a:spLocks noGrp="1" noRot="1"/>
          </p:cNvSpPr>
          <p:nvPr>
            <p:ph sz="half" idx="2"/>
          </p:nvPr>
        </p:nvSpPr>
        <p:spPr>
          <a:xfrm>
            <a:off x="6888163" y="1673225"/>
            <a:ext cx="3246437" cy="4498975"/>
          </a:xfrm>
        </p:spPr>
        <p:txBody>
          <a:bodyPr anchor="t"/>
          <a:p>
            <a:pPr>
              <a:lnSpc>
                <a:spcPct val="80000"/>
              </a:lnSpc>
              <a:buClr>
                <a:schemeClr val="hlink"/>
              </a:buClr>
              <a:buSzPct val="65000"/>
              <a:buFont typeface="Wingdings" panose="05000000000000000000" pitchFamily="2" charset="2"/>
              <a:buNone/>
            </a:pPr>
            <a:r>
              <a:rPr lang="en-US" altLang="zh-CN" sz="1400" dirty="0"/>
              <a:t> </a:t>
            </a:r>
            <a:endParaRPr lang="en-US" altLang="zh-CN"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52225"/>
          <p:cNvSpPr>
            <a:spLocks noGrp="1" noRot="1"/>
          </p:cNvSpPr>
          <p:nvPr>
            <p:ph type="title"/>
          </p:nvPr>
        </p:nvSpPr>
        <p:spPr/>
        <p:txBody>
          <a:bodyPr anchor="ctr"/>
          <a:p>
            <a:r>
              <a:rPr lang="zh-CN" altLang="en-US" sz="5400" dirty="0">
                <a:solidFill>
                  <a:schemeClr val="tx1"/>
                </a:solidFill>
                <a:effectLst/>
              </a:rPr>
              <a:t>采集</a:t>
            </a:r>
            <a:r>
              <a:rPr lang="zh-TW" altLang="en-US" sz="5400" dirty="0">
                <a:solidFill>
                  <a:schemeClr val="tx1"/>
                </a:solidFill>
                <a:effectLst/>
              </a:rPr>
              <a:t>原</a:t>
            </a:r>
            <a:r>
              <a:rPr lang="zh-CN" altLang="en-US" sz="5400" dirty="0">
                <a:solidFill>
                  <a:schemeClr val="tx1"/>
                </a:solidFill>
                <a:effectLst/>
              </a:rPr>
              <a:t>则</a:t>
            </a:r>
            <a:endParaRPr lang="zh-TW" altLang="en-US" sz="5400" dirty="0">
              <a:solidFill>
                <a:schemeClr val="tx1"/>
              </a:solidFill>
              <a:effectLst/>
            </a:endParaRPr>
          </a:p>
        </p:txBody>
      </p:sp>
      <p:sp>
        <p:nvSpPr>
          <p:cNvPr id="33794" name="文本占位符 52226"/>
          <p:cNvSpPr>
            <a:spLocks noGrp="1" noRot="1"/>
          </p:cNvSpPr>
          <p:nvPr>
            <p:ph idx="1"/>
          </p:nvPr>
        </p:nvSpPr>
        <p:spPr>
          <a:xfrm>
            <a:off x="1200785" y="1700530"/>
            <a:ext cx="9734550" cy="4498975"/>
          </a:xfrm>
        </p:spPr>
        <p:txBody>
          <a:bodyPr anchor="t"/>
          <a:p>
            <a:pPr>
              <a:buClr>
                <a:schemeClr val="tx1"/>
              </a:buClr>
              <a:buBlip>
                <a:blip r:embed="rId1"/>
              </a:buBlip>
            </a:pPr>
            <a:r>
              <a:rPr lang="zh-TW" altLang="en-US" sz="2800" dirty="0">
                <a:latin typeface="宋体" panose="02010600030101010101" pitchFamily="2" charset="-122"/>
              </a:rPr>
              <a:t>同一地</a:t>
            </a:r>
            <a:r>
              <a:rPr lang="zh-CN" altLang="en-US" sz="2800" dirty="0">
                <a:latin typeface="宋体" panose="02010600030101010101" pitchFamily="2" charset="-122"/>
              </a:rPr>
              <a:t>点</a:t>
            </a:r>
            <a:r>
              <a:rPr lang="zh-TW" altLang="en-US" sz="2800" dirty="0">
                <a:latin typeface="宋体" panose="02010600030101010101" pitchFamily="2" charset="-122"/>
              </a:rPr>
              <a:t>、同一</a:t>
            </a:r>
            <a:r>
              <a:rPr lang="zh-CN" altLang="en-US" sz="2800" dirty="0">
                <a:latin typeface="宋体" panose="02010600030101010101" pitchFamily="2" charset="-122"/>
              </a:rPr>
              <a:t>种</a:t>
            </a:r>
            <a:r>
              <a:rPr lang="zh-TW" altLang="en-US" sz="2800" dirty="0">
                <a:latin typeface="宋体" panose="02010600030101010101" pitchFamily="2" charset="-122"/>
              </a:rPr>
              <a:t>昆</a:t>
            </a:r>
            <a:r>
              <a:rPr lang="zh-CN" altLang="en-US" sz="2800" dirty="0">
                <a:latin typeface="宋体" panose="02010600030101010101" pitchFamily="2" charset="-122"/>
              </a:rPr>
              <a:t>虫</a:t>
            </a:r>
            <a:r>
              <a:rPr lang="zh-TW" altLang="en-US" sz="2800" dirty="0">
                <a:latin typeface="宋体" panose="02010600030101010101" pitchFamily="2" charset="-122"/>
              </a:rPr>
              <a:t>不要</a:t>
            </a:r>
            <a:r>
              <a:rPr lang="zh-CN" altLang="en-US" sz="2800" dirty="0">
                <a:latin typeface="宋体" panose="02010600030101010101" pitchFamily="2" charset="-122"/>
              </a:rPr>
              <a:t>采</a:t>
            </a:r>
            <a:r>
              <a:rPr lang="zh-TW" altLang="en-US" sz="2800" dirty="0">
                <a:latin typeface="宋体" panose="02010600030101010101" pitchFamily="2" charset="-122"/>
              </a:rPr>
              <a:t>集</a:t>
            </a:r>
            <a:r>
              <a:rPr lang="zh-CN" altLang="en-US" sz="2800" dirty="0">
                <a:latin typeface="宋体" panose="02010600030101010101" pitchFamily="2" charset="-122"/>
              </a:rPr>
              <a:t>过</a:t>
            </a:r>
            <a:r>
              <a:rPr lang="zh-TW" altLang="en-US" sz="2800" dirty="0">
                <a:latin typeface="宋体" panose="02010600030101010101" pitchFamily="2" charset="-122"/>
              </a:rPr>
              <a:t>多，</a:t>
            </a:r>
            <a:r>
              <a:rPr lang="en-US" altLang="zh-CN" sz="2800" dirty="0">
                <a:latin typeface="宋体" panose="02010600030101010101" pitchFamily="2" charset="-122"/>
              </a:rPr>
              <a:t>1-3</a:t>
            </a:r>
            <a:r>
              <a:rPr lang="zh-CN" altLang="en-US" sz="2800" dirty="0">
                <a:latin typeface="宋体" panose="02010600030101010101" pitchFamily="2" charset="-122"/>
              </a:rPr>
              <a:t>只</a:t>
            </a:r>
            <a:r>
              <a:rPr lang="zh-TW" altLang="en-US" sz="2800" dirty="0">
                <a:latin typeface="宋体" panose="02010600030101010101" pitchFamily="2" charset="-122"/>
              </a:rPr>
              <a:t>即可。</a:t>
            </a:r>
            <a:endParaRPr lang="zh-TW" altLang="en-US" sz="2800" dirty="0">
              <a:latin typeface="宋体" panose="02010600030101010101" pitchFamily="2" charset="-122"/>
            </a:endParaRPr>
          </a:p>
          <a:p>
            <a:pPr>
              <a:buClr>
                <a:schemeClr val="tx1"/>
              </a:buClr>
              <a:buBlip>
                <a:blip r:embed="rId1"/>
              </a:buBlip>
            </a:pPr>
            <a:r>
              <a:rPr lang="zh-CN" altLang="en-US" sz="2800" dirty="0">
                <a:latin typeface="宋体" panose="02010600030101010101" pitchFamily="2" charset="-122"/>
              </a:rPr>
              <a:t>标</a:t>
            </a:r>
            <a:r>
              <a:rPr lang="zh-TW" altLang="en-US" sz="2800" dirty="0">
                <a:latin typeface="宋体" panose="02010600030101010101" pitchFamily="2" charset="-122"/>
              </a:rPr>
              <a:t>本需要完整，</a:t>
            </a:r>
            <a:r>
              <a:rPr lang="zh-CN" altLang="en-US" sz="2800" dirty="0">
                <a:latin typeface="宋体" panose="02010600030101010101" pitchFamily="2" charset="-122"/>
              </a:rPr>
              <a:t>带伤</a:t>
            </a:r>
            <a:r>
              <a:rPr lang="zh-TW" altLang="en-US" sz="2800" dirty="0">
                <a:latin typeface="宋体" panose="02010600030101010101" pitchFamily="2" charset="-122"/>
              </a:rPr>
              <a:t>或身</a:t>
            </a:r>
            <a:r>
              <a:rPr lang="zh-CN" altLang="en-US" sz="2800" dirty="0">
                <a:latin typeface="宋体" panose="02010600030101010101" pitchFamily="2" charset="-122"/>
              </a:rPr>
              <a:t>体</a:t>
            </a:r>
            <a:r>
              <a:rPr lang="zh-TW" altLang="en-US" sz="2800" dirty="0">
                <a:latin typeface="宋体" panose="02010600030101010101" pitchFamily="2" charset="-122"/>
              </a:rPr>
              <a:t>不完整的</a:t>
            </a:r>
            <a:r>
              <a:rPr lang="zh-CN" altLang="en-US" sz="2800" dirty="0">
                <a:latin typeface="宋体" panose="02010600030101010101" pitchFamily="2" charset="-122"/>
              </a:rPr>
              <a:t>个体</a:t>
            </a:r>
            <a:r>
              <a:rPr lang="zh-TW" altLang="en-US" sz="2800" dirty="0">
                <a:latin typeface="宋体" panose="02010600030101010101" pitchFamily="2" charset="-122"/>
              </a:rPr>
              <a:t>不要抓。</a:t>
            </a:r>
            <a:r>
              <a:rPr lang="en-US" altLang="zh-TW" sz="2800">
                <a:latin typeface="宋体" panose="02010600030101010101" pitchFamily="2" charset="-122"/>
              </a:rPr>
              <a:t>(</a:t>
            </a:r>
            <a:r>
              <a:rPr lang="zh-TW" altLang="en-US" sz="2800" dirty="0">
                <a:latin typeface="宋体" panose="02010600030101010101" pitchFamily="2" charset="-122"/>
              </a:rPr>
              <a:t>仍可繁殖下一代</a:t>
            </a:r>
            <a:r>
              <a:rPr lang="en-US" altLang="zh-TW" sz="2800">
                <a:latin typeface="宋体" panose="02010600030101010101" pitchFamily="2" charset="-122"/>
              </a:rPr>
              <a:t>)</a:t>
            </a:r>
            <a:endParaRPr lang="en-US" altLang="zh-TW" sz="2800">
              <a:latin typeface="宋体" panose="02010600030101010101" pitchFamily="2" charset="-122"/>
            </a:endParaRPr>
          </a:p>
          <a:p>
            <a:pPr>
              <a:buClr>
                <a:schemeClr val="tx1"/>
              </a:buClr>
              <a:buBlip>
                <a:blip r:embed="rId1"/>
              </a:buBlip>
            </a:pPr>
            <a:r>
              <a:rPr lang="zh-TW" altLang="en-US" sz="2800" dirty="0">
                <a:latin typeface="宋体" panose="02010600030101010101" pitchFamily="2" charset="-122"/>
              </a:rPr>
              <a:t>少抓雌性</a:t>
            </a:r>
            <a:r>
              <a:rPr lang="zh-CN" altLang="en-US" sz="2800" dirty="0">
                <a:latin typeface="宋体" panose="02010600030101010101" pitchFamily="2" charset="-122"/>
              </a:rPr>
              <a:t>个体</a:t>
            </a:r>
            <a:r>
              <a:rPr lang="en-US" altLang="zh-TW" sz="2800">
                <a:latin typeface="宋体" panose="02010600030101010101" pitchFamily="2" charset="-122"/>
              </a:rPr>
              <a:t>(</a:t>
            </a:r>
            <a:r>
              <a:rPr lang="zh-TW" altLang="en-US" sz="2800" dirty="0">
                <a:latin typeface="宋体" panose="02010600030101010101" pitchFamily="2" charset="-122"/>
              </a:rPr>
              <a:t>要</a:t>
            </a:r>
            <a:r>
              <a:rPr lang="zh-CN" altLang="en-US" sz="2800" dirty="0">
                <a:latin typeface="宋体" panose="02010600030101010101" pitchFamily="2" charset="-122"/>
              </a:rPr>
              <a:t>担负</a:t>
            </a:r>
            <a:r>
              <a:rPr lang="zh-TW" altLang="en-US" sz="2800" dirty="0">
                <a:latin typeface="宋体" panose="02010600030101010101" pitchFamily="2" charset="-122"/>
              </a:rPr>
              <a:t>族群的繁殖</a:t>
            </a:r>
            <a:r>
              <a:rPr lang="en-US" altLang="zh-TW" sz="2800">
                <a:latin typeface="宋体" panose="02010600030101010101" pitchFamily="2" charset="-122"/>
              </a:rPr>
              <a:t>)</a:t>
            </a:r>
            <a:endParaRPr lang="en-US" altLang="zh-TW" sz="2800">
              <a:latin typeface="宋体" panose="02010600030101010101" pitchFamily="2" charset="-122"/>
            </a:endParaRPr>
          </a:p>
          <a:p>
            <a:pPr>
              <a:buClr>
                <a:schemeClr val="tx1"/>
              </a:buClr>
              <a:buBlip>
                <a:blip r:embed="rId1"/>
              </a:buBlip>
            </a:pPr>
            <a:r>
              <a:rPr lang="zh-TW" altLang="en-US" sz="2800" dirty="0">
                <a:latin typeface="宋体" panose="02010600030101010101" pitchFamily="2" charset="-122"/>
              </a:rPr>
              <a:t>只</a:t>
            </a:r>
            <a:r>
              <a:rPr lang="zh-CN" altLang="en-US" sz="2800" dirty="0">
                <a:latin typeface="宋体" panose="02010600030101010101" pitchFamily="2" charset="-122"/>
              </a:rPr>
              <a:t>采</a:t>
            </a:r>
            <a:r>
              <a:rPr lang="zh-TW" altLang="en-US" sz="2800" dirty="0">
                <a:latin typeface="宋体" panose="02010600030101010101" pitchFamily="2" charset="-122"/>
              </a:rPr>
              <a:t>集成</a:t>
            </a:r>
            <a:r>
              <a:rPr lang="zh-CN" altLang="en-US" sz="2800" dirty="0">
                <a:latin typeface="宋体" panose="02010600030101010101" pitchFamily="2" charset="-122"/>
              </a:rPr>
              <a:t>虫</a:t>
            </a:r>
            <a:r>
              <a:rPr lang="en-US" altLang="zh-TW" sz="2800">
                <a:latin typeface="宋体" panose="02010600030101010101" pitchFamily="2" charset="-122"/>
              </a:rPr>
              <a:t>(</a:t>
            </a:r>
            <a:r>
              <a:rPr lang="zh-TW" altLang="en-US" sz="2800" dirty="0">
                <a:latin typeface="宋体" panose="02010600030101010101" pitchFamily="2" charset="-122"/>
              </a:rPr>
              <a:t>避免食物不足使</a:t>
            </a:r>
            <a:r>
              <a:rPr lang="zh-CN" altLang="en-US" sz="2800" dirty="0">
                <a:latin typeface="宋体" panose="02010600030101010101" pitchFamily="2" charset="-122"/>
              </a:rPr>
              <a:t>幼虫饿</a:t>
            </a:r>
            <a:r>
              <a:rPr lang="zh-TW" altLang="en-US" sz="2800" dirty="0">
                <a:latin typeface="宋体" panose="02010600030101010101" pitchFamily="2" charset="-122"/>
              </a:rPr>
              <a:t>死</a:t>
            </a:r>
            <a:r>
              <a:rPr lang="en-US" altLang="zh-TW" sz="2800">
                <a:latin typeface="宋体" panose="02010600030101010101" pitchFamily="2" charset="-122"/>
              </a:rPr>
              <a:t>)</a:t>
            </a:r>
            <a:endParaRPr lang="en-US" altLang="zh-TW" sz="2800">
              <a:latin typeface="宋体" panose="02010600030101010101" pitchFamily="2" charset="-122"/>
            </a:endParaRPr>
          </a:p>
          <a:p>
            <a:pPr>
              <a:buClr>
                <a:schemeClr val="tx1"/>
              </a:buClr>
              <a:buBlip>
                <a:blip r:embed="rId1"/>
              </a:buBlip>
            </a:pPr>
            <a:r>
              <a:rPr lang="zh-CN" altLang="en-US" sz="2800" dirty="0">
                <a:latin typeface="宋体" panose="02010600030101010101" pitchFamily="2" charset="-122"/>
              </a:rPr>
              <a:t>采</a:t>
            </a:r>
            <a:r>
              <a:rPr lang="zh-TW" altLang="en-US" sz="2800" dirty="0">
                <a:latin typeface="宋体" panose="02010600030101010101" pitchFamily="2" charset="-122"/>
              </a:rPr>
              <a:t>集</a:t>
            </a:r>
            <a:r>
              <a:rPr lang="zh-CN" altLang="en-US" sz="2800" dirty="0">
                <a:latin typeface="宋体" panose="02010600030101010101" pitchFamily="2" charset="-122"/>
              </a:rPr>
              <a:t>时</a:t>
            </a:r>
            <a:r>
              <a:rPr lang="zh-TW" altLang="en-US" sz="2800" dirty="0">
                <a:latin typeface="宋体" panose="02010600030101010101" pitchFamily="2" charset="-122"/>
              </a:rPr>
              <a:t>不要破</a:t>
            </a:r>
            <a:r>
              <a:rPr lang="zh-CN" altLang="en-US" sz="2800" dirty="0">
                <a:latin typeface="宋体" panose="02010600030101010101" pitchFamily="2" charset="-122"/>
              </a:rPr>
              <a:t>坏</a:t>
            </a:r>
            <a:r>
              <a:rPr lang="zh-TW" altLang="en-US" sz="2800" dirty="0">
                <a:latin typeface="宋体" panose="02010600030101010101" pitchFamily="2" charset="-122"/>
              </a:rPr>
              <a:t>自然生</a:t>
            </a:r>
            <a:r>
              <a:rPr lang="zh-CN" altLang="en-US" sz="2800" dirty="0">
                <a:latin typeface="宋体" panose="02010600030101010101" pitchFamily="2" charset="-122"/>
              </a:rPr>
              <a:t>态</a:t>
            </a:r>
            <a:r>
              <a:rPr lang="zh-TW" altLang="en-US" sz="2800" dirty="0">
                <a:latin typeface="宋体" panose="02010600030101010101" pitchFamily="2" charset="-122"/>
              </a:rPr>
              <a:t>。</a:t>
            </a:r>
            <a:endParaRPr lang="zh-TW" altLang="en-US" sz="2800" dirty="0">
              <a:latin typeface="宋体" panose="02010600030101010101" pitchFamily="2" charset="-122"/>
            </a:endParaRPr>
          </a:p>
        </p:txBody>
      </p:sp>
      <p:pic>
        <p:nvPicPr>
          <p:cNvPr id="33795" name="内容占位符 52227" descr="023_tn"/>
          <p:cNvPicPr>
            <a:picLocks noGrp="1" noRot="1" noChangeAspect="1"/>
          </p:cNvPicPr>
          <p:nvPr>
            <p:ph idx="1"/>
          </p:nvPr>
        </p:nvPicPr>
        <p:blipFill>
          <a:blip r:embed="rId2"/>
          <a:stretch>
            <a:fillRect/>
          </a:stretch>
        </p:blipFill>
        <p:spPr>
          <a:xfrm>
            <a:off x="9191625" y="5749925"/>
            <a:ext cx="1476375" cy="1108075"/>
          </a:xfr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文本占位符 71682"/>
          <p:cNvSpPr>
            <a:spLocks noGrp="1" noRot="1"/>
          </p:cNvSpPr>
          <p:nvPr>
            <p:ph idx="1"/>
          </p:nvPr>
        </p:nvSpPr>
        <p:spPr>
          <a:xfrm>
            <a:off x="1703388" y="549275"/>
            <a:ext cx="7993062" cy="5903913"/>
          </a:xfrm>
        </p:spPr>
        <p:txBody>
          <a:bodyPr anchor="t"/>
          <a:p>
            <a:r>
              <a:rPr lang="zh-CN" altLang="en-US" sz="2800" dirty="0"/>
              <a:t>大型蛾蝶首先进行胸部压迫，然后放入毒瓶中，避免鳞片鳞粉脱落。</a:t>
            </a:r>
            <a:endParaRPr lang="zh-CN" altLang="en-US" sz="2800" dirty="0"/>
          </a:p>
          <a:p>
            <a:r>
              <a:rPr lang="zh-CN" altLang="en-US" sz="2800" dirty="0"/>
              <a:t>捕捉蝴蝶时应在入网后立即翻转网口，避免蝴蝶损伤。</a:t>
            </a:r>
            <a:endParaRPr lang="zh-CN" altLang="en-US" sz="2800" dirty="0"/>
          </a:p>
          <a:p>
            <a:r>
              <a:rPr lang="zh-CN" altLang="en-US" sz="2800" dirty="0"/>
              <a:t>采到蜂类等昆虫要求直接把捕虫网网端的虫子连同捕虫网一部分放入毒瓶，毒杀之后放入三角纸包中，记载好采集信息。</a:t>
            </a:r>
            <a:endParaRPr lang="zh-CN" altLang="en-US" sz="2800" dirty="0"/>
          </a:p>
          <a:p>
            <a:r>
              <a:rPr lang="zh-CN" altLang="en-US" sz="2800" dirty="0"/>
              <a:t>不要将甲虫和蝴蝶等同时放入毒瓶中。蛾蝶类单个毒死，单个放入三角纸包内保存。</a:t>
            </a:r>
            <a:endParaRPr lang="zh-CN"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占位符 65538"/>
          <p:cNvSpPr>
            <a:spLocks noGrp="1"/>
          </p:cNvSpPr>
          <p:nvPr>
            <p:ph type="body" sz="half" idx="1"/>
          </p:nvPr>
        </p:nvSpPr>
        <p:spPr>
          <a:xfrm>
            <a:off x="1703388" y="981075"/>
            <a:ext cx="4105275" cy="4032250"/>
          </a:xfrm>
        </p:spPr>
        <p:txBody>
          <a:bodyPr anchor="t"/>
          <a:p>
            <a:pPr>
              <a:buClr>
                <a:schemeClr val="tx2"/>
              </a:buClr>
              <a:buSzTx/>
              <a:buFontTx/>
            </a:pPr>
            <a:r>
              <a:rPr lang="en-US" altLang="zh-CN" sz="2800" dirty="0"/>
              <a:t>    </a:t>
            </a:r>
            <a:r>
              <a:rPr lang="zh-CN" altLang="en-US" sz="3600" dirty="0"/>
              <a:t>网捕 </a:t>
            </a:r>
            <a:r>
              <a:rPr lang="en-US" altLang="zh-CN" sz="3600" dirty="0"/>
              <a:t>  </a:t>
            </a:r>
            <a:r>
              <a:rPr lang="zh-CN" altLang="en-US" sz="3600" dirty="0"/>
              <a:t>对于善跳会飞的昆虫，一般都要用捕虫网捕捉。</a:t>
            </a:r>
            <a:r>
              <a:rPr lang="zh-CN" altLang="en-US" sz="2800" dirty="0"/>
              <a:t> </a:t>
            </a:r>
            <a:endParaRPr lang="zh-CN" altLang="en-US" sz="2800" dirty="0"/>
          </a:p>
        </p:txBody>
      </p:sp>
      <p:pic>
        <p:nvPicPr>
          <p:cNvPr id="23554" name="内容占位符 65539" descr="clc20102_pic"/>
          <p:cNvPicPr>
            <a:picLocks noGrp="1" noChangeAspect="1"/>
          </p:cNvPicPr>
          <p:nvPr>
            <p:ph sz="half" idx="2"/>
          </p:nvPr>
        </p:nvPicPr>
        <p:blipFill>
          <a:blip r:embed="rId1"/>
          <a:stretch>
            <a:fillRect/>
          </a:stretch>
        </p:blipFill>
        <p:spPr>
          <a:xfrm>
            <a:off x="5951538" y="0"/>
            <a:ext cx="3565525" cy="6858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文本占位符 151553"/>
          <p:cNvSpPr>
            <a:spLocks noGrp="1"/>
          </p:cNvSpPr>
          <p:nvPr>
            <p:ph type="body" sz="half" idx="1"/>
          </p:nvPr>
        </p:nvSpPr>
        <p:spPr>
          <a:xfrm>
            <a:off x="621030" y="405130"/>
            <a:ext cx="10890250" cy="5786120"/>
          </a:xfrm>
        </p:spPr>
        <p:txBody>
          <a:bodyPr anchor="t">
            <a:normAutofit lnSpcReduction="20000"/>
          </a:bodyPr>
          <a:p>
            <a:pPr>
              <a:buClr>
                <a:schemeClr val="tx2"/>
              </a:buClr>
              <a:buSzTx/>
              <a:buFontTx/>
              <a:buNone/>
            </a:pPr>
            <a:r>
              <a:rPr lang="zh-CN" altLang="en-US" sz="2800" dirty="0"/>
              <a:t>网的用法：</a:t>
            </a:r>
            <a:br>
              <a:rPr lang="zh-CN" altLang="en-US" sz="2800" dirty="0"/>
            </a:br>
            <a:r>
              <a:rPr lang="zh-CN" altLang="en-US" sz="2800" dirty="0"/>
              <a:t>        </a:t>
            </a:r>
            <a:r>
              <a:rPr lang="zh-CN" altLang="en-US" sz="2800" b="1" dirty="0"/>
              <a:t>空中的飞虫除非受到惊吓，否则飞翔中都有一定的飞行方向。仔细观察蝴蝶飞行的高度﹑路径﹑速度，耐心的等待，一定可以逮个正着；如果它飞得很快，或者会转向，网子就要迎向虫子挥去；如果蝴蝶飞的很慢，则网子就要从背后挥网。捕捉停在地面的虫子，捕虫网要由上往下套；最好用一只手握住网杆，另一只手捏住底部，缓慢的接近虫子，轻轻的套下，虫子会往上冲，等虫子冲到底纹，将网转个折，就可封住网袋，防止虫子逃走。</a:t>
            </a:r>
            <a:br>
              <a:rPr lang="zh-CN" altLang="en-US" sz="2800" b="1" dirty="0"/>
            </a:br>
            <a:r>
              <a:rPr lang="zh-CN" altLang="en-US" sz="2800" b="1" dirty="0"/>
              <a:t>      无论如何，昆虫入网后，要继续挥动捕虫网使虫子掉至底纹，并要迅速转动网杆或甩网袋，其目的都是要使虫子无法逃逸</a:t>
            </a:r>
            <a:r>
              <a:rPr lang="zh-CN" altLang="en-US" sz="2800" dirty="0"/>
              <a:t> 。</a:t>
            </a:r>
            <a:endParaRPr lang="zh-CN"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文本占位符 66562"/>
          <p:cNvSpPr>
            <a:spLocks noGrp="1"/>
          </p:cNvSpPr>
          <p:nvPr>
            <p:ph idx="1"/>
          </p:nvPr>
        </p:nvSpPr>
        <p:spPr>
          <a:xfrm>
            <a:off x="685165" y="594995"/>
            <a:ext cx="10636250" cy="2237740"/>
          </a:xfrm>
        </p:spPr>
        <p:txBody>
          <a:bodyPr anchor="t"/>
          <a:p>
            <a:r>
              <a:rPr lang="zh-CN" altLang="en-US" sz="3200" dirty="0"/>
              <a:t>采集蝴蝶都在晴天，雨天不用出去。一天中以早晨</a:t>
            </a:r>
            <a:r>
              <a:rPr lang="en-US" altLang="zh-CN" sz="3200" dirty="0"/>
              <a:t>9</a:t>
            </a:r>
            <a:r>
              <a:rPr lang="zh-CN" altLang="en-US" sz="3200" dirty="0"/>
              <a:t>时到下午</a:t>
            </a:r>
            <a:r>
              <a:rPr lang="en-US" altLang="zh-CN" sz="3200" dirty="0"/>
              <a:t>4</a:t>
            </a:r>
            <a:r>
              <a:rPr lang="zh-CN" altLang="en-US" sz="3200" dirty="0"/>
              <a:t>时飞翔活动。但弄蝶科和眼蝶科的种类则早晚活动较多，有时阴天也活动。有些环蝶、斑蝶和峡蝶（如枯叶峡蝶）白天非常活跃，很难捕捉，傍晚则群集路旁或树丛寻觅合适的地方过夜，这时没有捕虫网也能随手捉到 。</a:t>
            </a:r>
            <a:endParaRPr lang="zh-CN" alt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5458" name="标题 275457"/>
          <p:cNvSpPr>
            <a:spLocks noGrp="1"/>
          </p:cNvSpPr>
          <p:nvPr>
            <p:ph type="title"/>
          </p:nvPr>
        </p:nvSpPr>
        <p:spPr/>
        <p:txBody>
          <a:bodyPr anchor="ctr"/>
          <a:p>
            <a:r>
              <a:rPr lang="zh-CN" altLang="en-US" sz="3200" dirty="0">
                <a:solidFill>
                  <a:schemeClr val="tx1"/>
                </a:solidFill>
                <a:ea typeface="黑体" panose="02010609060101010101" pitchFamily="2" charset="-122"/>
              </a:rPr>
              <a:t>标本制作的意义暨目的</a:t>
            </a:r>
            <a:endParaRPr lang="zh-CN" altLang="en-US" sz="3200" dirty="0">
              <a:solidFill>
                <a:schemeClr val="tx1"/>
              </a:solidFill>
              <a:ea typeface="黑体" panose="02010609060101010101" pitchFamily="2" charset="-122"/>
            </a:endParaRPr>
          </a:p>
        </p:txBody>
      </p:sp>
      <p:sp>
        <p:nvSpPr>
          <p:cNvPr id="275459" name="文本占位符 275458"/>
          <p:cNvSpPr>
            <a:spLocks noGrp="1"/>
          </p:cNvSpPr>
          <p:nvPr>
            <p:ph type="body" idx="1"/>
          </p:nvPr>
        </p:nvSpPr>
        <p:spPr/>
        <p:txBody>
          <a:bodyPr/>
          <a:p>
            <a:pPr>
              <a:lnSpc>
                <a:spcPct val="90000"/>
              </a:lnSpc>
            </a:pPr>
            <a:r>
              <a:rPr lang="zh-CN" altLang="en-US" sz="2800" dirty="0">
                <a:ea typeface="黑体" panose="02010609060101010101" pitchFamily="2" charset="-122"/>
              </a:rPr>
              <a:t>标本的制作是我们从事生物研究的基本技能之一。做好的标本可以永久保存，可以作为私人的收藏品，就像集邮一样，是一种很好的嗜好。标本也可作为学术研究之用，例如进行形态解剖学观察，分类特徵鉴定，甚至作为发表新种的依据。此外，制作良好的标本，可提供做为教育展示之用，存放博物馆，让人们可以藉由栩栩如生的标本展示，认识周围环境，进而体验自然之美，启动自然生态保育的心愿。 </a:t>
            </a:r>
            <a:br>
              <a:rPr lang="zh-CN" altLang="en-US" sz="2800" dirty="0">
                <a:ea typeface="黑体" panose="02010609060101010101" pitchFamily="2" charset="-122"/>
              </a:rPr>
            </a:br>
            <a:endParaRPr lang="zh-CN" altLang="en-US" sz="2800" dirty="0">
              <a:ea typeface="黑体" panose="0201060906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文本占位符 111618"/>
          <p:cNvSpPr>
            <a:spLocks noGrp="1"/>
          </p:cNvSpPr>
          <p:nvPr>
            <p:ph idx="1"/>
          </p:nvPr>
        </p:nvSpPr>
        <p:spPr>
          <a:xfrm>
            <a:off x="965835" y="1322070"/>
            <a:ext cx="9912985" cy="2828925"/>
          </a:xfrm>
        </p:spPr>
        <p:txBody>
          <a:bodyPr anchor="t"/>
          <a:p>
            <a:r>
              <a:rPr lang="zh-CN" altLang="en-US" sz="3200" dirty="0"/>
              <a:t>扫网：采集杂草或灌木丛间的昆虫，方法是在草丛或树丛间来回挥动虫网 </a:t>
            </a:r>
            <a:endParaRPr lang="zh-CN" altLang="en-US" sz="3200" dirty="0"/>
          </a:p>
          <a:p>
            <a:r>
              <a:rPr lang="zh-CN" altLang="en-US" sz="3200" dirty="0"/>
              <a:t>水网：采集水中的昆虫，因为水的阻力较大，所以网框要较坚固，网袋要较浅，网目要大 </a:t>
            </a:r>
            <a:endParaRPr lang="zh-CN" alt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8" name="标题 70657"/>
          <p:cNvSpPr>
            <a:spLocks noGrp="1"/>
          </p:cNvSpPr>
          <p:nvPr>
            <p:ph type="title"/>
          </p:nvPr>
        </p:nvSpPr>
        <p:spPr/>
        <p:txBody>
          <a:bodyPr anchor="ctr"/>
          <a:p>
            <a:pPr fontAlgn="base"/>
            <a:endParaRPr strike="noStrike" noProof="1" dirty="0"/>
          </a:p>
        </p:txBody>
      </p:sp>
      <p:sp>
        <p:nvSpPr>
          <p:cNvPr id="27650" name="文本占位符 70658"/>
          <p:cNvSpPr>
            <a:spLocks noGrp="1"/>
          </p:cNvSpPr>
          <p:nvPr>
            <p:ph idx="1"/>
          </p:nvPr>
        </p:nvSpPr>
        <p:spPr>
          <a:xfrm>
            <a:off x="937895" y="1558290"/>
            <a:ext cx="10441305" cy="3155950"/>
          </a:xfrm>
        </p:spPr>
        <p:txBody>
          <a:bodyPr anchor="t"/>
          <a:p>
            <a:r>
              <a:rPr lang="zh-CN" altLang="en-US" sz="2800" dirty="0"/>
              <a:t>筛网：在土壤中或落叶腐植质中有许多细小的昆虫，可在地面铺一块白色塑料布，上置筛网或用一纱窗网代替。将一堆落叶或土壤置于筛网上，轻轻的拨动，在白色的塑料布上发现虫子，则用吸虫管吸起虫子 </a:t>
            </a:r>
            <a:endParaRPr lang="zh-CN"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标题 69633"/>
          <p:cNvSpPr>
            <a:spLocks noGrp="1"/>
          </p:cNvSpPr>
          <p:nvPr>
            <p:ph type="title"/>
          </p:nvPr>
        </p:nvSpPr>
        <p:spPr/>
        <p:txBody>
          <a:bodyPr anchor="ctr"/>
          <a:p>
            <a:pPr fontAlgn="base"/>
            <a:endParaRPr strike="noStrike" noProof="1" dirty="0"/>
          </a:p>
        </p:txBody>
      </p:sp>
      <p:sp>
        <p:nvSpPr>
          <p:cNvPr id="28674" name="文本占位符 69634"/>
          <p:cNvSpPr>
            <a:spLocks noGrp="1"/>
          </p:cNvSpPr>
          <p:nvPr>
            <p:ph idx="1"/>
          </p:nvPr>
        </p:nvSpPr>
        <p:spPr/>
        <p:txBody>
          <a:bodyPr anchor="t"/>
          <a:p>
            <a:r>
              <a:rPr lang="zh-CN" altLang="en-US" sz="2800" dirty="0"/>
              <a:t>振落：栖息在灌木丛中的许多昆虫，受到振动惊吓，会掉落地面装死，所以可以手持木棍或徒手敲动树枝，让虫子掉下，另一手可将雨伞撑开倒持在底下承接。伞面颜色以浅色为佳，因为较易发现虫子。在树下也可用白布或白色塑料布铺在地面承接虫子，掉落的虫子可用徒手拣拾或吸虫管吸取。</a:t>
            </a:r>
            <a:endParaRPr lang="zh-CN"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标题 68609"/>
          <p:cNvSpPr>
            <a:spLocks noGrp="1"/>
          </p:cNvSpPr>
          <p:nvPr>
            <p:ph type="title"/>
          </p:nvPr>
        </p:nvSpPr>
        <p:spPr/>
        <p:txBody>
          <a:bodyPr anchor="ctr"/>
          <a:p>
            <a:pPr fontAlgn="base"/>
            <a:endParaRPr strike="noStrike" noProof="1" dirty="0"/>
          </a:p>
        </p:txBody>
      </p:sp>
      <p:sp>
        <p:nvSpPr>
          <p:cNvPr id="29698" name="文本占位符 68610"/>
          <p:cNvSpPr>
            <a:spLocks noGrp="1"/>
          </p:cNvSpPr>
          <p:nvPr>
            <p:ph idx="1"/>
          </p:nvPr>
        </p:nvSpPr>
        <p:spPr/>
        <p:txBody>
          <a:bodyPr anchor="t"/>
          <a:p>
            <a:r>
              <a:rPr lang="zh-CN" altLang="en-US" sz="2800" dirty="0"/>
              <a:t>搜索：除去在外面活动的昆虫外，很多昆虫都是躲在各种隐蔽的地方，采集时要善于搜索，树皮和朽木﹑土中藏有许多昆虫，可用铲子或坚固小刀挖掘拨动寻找。另外，翻动石块﹑砖头倒下的枯木也都藏有许多昆虫。其它如鸟﹑兽巢中亦有一些昆虫栖息 </a:t>
            </a:r>
            <a:endParaRPr lang="zh-CN"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标题 67585"/>
          <p:cNvSpPr>
            <a:spLocks noGrp="1"/>
          </p:cNvSpPr>
          <p:nvPr>
            <p:ph type="title"/>
          </p:nvPr>
        </p:nvSpPr>
        <p:spPr/>
        <p:txBody>
          <a:bodyPr anchor="ctr"/>
          <a:p>
            <a:pPr fontAlgn="base"/>
            <a:endParaRPr strike="noStrike" noProof="1" dirty="0"/>
          </a:p>
        </p:txBody>
      </p:sp>
      <p:sp>
        <p:nvSpPr>
          <p:cNvPr id="30722" name="文本占位符 67586"/>
          <p:cNvSpPr>
            <a:spLocks noGrp="1"/>
          </p:cNvSpPr>
          <p:nvPr>
            <p:ph idx="1"/>
          </p:nvPr>
        </p:nvSpPr>
        <p:spPr/>
        <p:txBody>
          <a:bodyPr anchor="t"/>
          <a:p>
            <a:r>
              <a:rPr lang="zh-CN" altLang="en-US" sz="2800" dirty="0"/>
              <a:t>定点式采集 </a:t>
            </a:r>
            <a:endParaRPr lang="zh-CN" altLang="en-US" sz="2800" dirty="0"/>
          </a:p>
          <a:p>
            <a:r>
              <a:rPr lang="zh-CN" altLang="en-US" sz="2800" dirty="0"/>
              <a:t>此类采集方法常被应用于长期而有计划的在特定地区定时定量采集标本，主要是利用昆虫的特殊习性及趋性设置各种陷阱﹑引诱装置等。定点式的采集除了采集昆虫外，更可用来作为生态调查，族群消长的研究。定点式采集有下列数种方式： </a:t>
            </a:r>
            <a:endParaRPr lang="zh-CN" alt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标题 74753"/>
          <p:cNvSpPr>
            <a:spLocks noGrp="1"/>
          </p:cNvSpPr>
          <p:nvPr>
            <p:ph type="title"/>
          </p:nvPr>
        </p:nvSpPr>
        <p:spPr/>
        <p:txBody>
          <a:bodyPr anchor="ctr"/>
          <a:p>
            <a:pPr fontAlgn="base"/>
            <a:endParaRPr strike="noStrike" noProof="1" dirty="0"/>
          </a:p>
        </p:txBody>
      </p:sp>
      <p:sp>
        <p:nvSpPr>
          <p:cNvPr id="31746" name="文本占位符 74754"/>
          <p:cNvSpPr>
            <a:spLocks noGrp="1"/>
          </p:cNvSpPr>
          <p:nvPr>
            <p:ph idx="1"/>
          </p:nvPr>
        </p:nvSpPr>
        <p:spPr/>
        <p:txBody>
          <a:bodyPr anchor="t"/>
          <a:p>
            <a:pPr>
              <a:lnSpc>
                <a:spcPct val="100000"/>
              </a:lnSpc>
            </a:pPr>
            <a:r>
              <a:rPr lang="zh-CN" altLang="en-US" sz="2800" dirty="0"/>
              <a:t>土中置瓶法：对于一些在地面上活动的昆虫，可用此法诱集。在庭院﹑旷野﹑丛林中选择适当的位置，先除去附近杂草，再掘一坑洞，内置一大形广口瓶，瓶口和地面齐，上再覆盖板子﹑土﹑草，但板子和瓶口要留一些距离，如此，虫经过瓶口便会掉入，可定期检查收集。如果目标是土中的跳虫类，则置于土中的器具宜用宽浅的容器，如脸盆﹑汤锅等，容器内置约两公分的固定液，如</a:t>
            </a:r>
            <a:r>
              <a:rPr lang="en-US" altLang="zh-CN" sz="2800" dirty="0"/>
              <a:t>10%</a:t>
            </a:r>
            <a:r>
              <a:rPr lang="zh-CN" altLang="en-US" sz="2800" dirty="0"/>
              <a:t>福尔马林﹑</a:t>
            </a:r>
            <a:r>
              <a:rPr lang="en-US" altLang="zh-CN" sz="2800" dirty="0"/>
              <a:t>70%</a:t>
            </a:r>
            <a:r>
              <a:rPr lang="zh-CN" altLang="en-US" sz="2800" dirty="0"/>
              <a:t>酒精等。跳虫跃起碰遮盖会掉入容器中。亦可置放腐鱼﹑腐肉﹑水果﹑粪便于瓶中，如此可诱集多数甲虫，并可因饵的不同，将可获得不同的种类 </a:t>
            </a:r>
            <a:endParaRPr lang="zh-CN" alt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标题 73729"/>
          <p:cNvSpPr>
            <a:spLocks noGrp="1"/>
          </p:cNvSpPr>
          <p:nvPr>
            <p:ph type="title"/>
          </p:nvPr>
        </p:nvSpPr>
        <p:spPr/>
        <p:txBody>
          <a:bodyPr anchor="ctr"/>
          <a:p>
            <a:pPr fontAlgn="base"/>
            <a:endParaRPr strike="noStrike" noProof="1" dirty="0"/>
          </a:p>
        </p:txBody>
      </p:sp>
      <p:sp>
        <p:nvSpPr>
          <p:cNvPr id="32770" name="文本占位符 73730"/>
          <p:cNvSpPr>
            <a:spLocks noGrp="1"/>
          </p:cNvSpPr>
          <p:nvPr>
            <p:ph idx="1"/>
          </p:nvPr>
        </p:nvSpPr>
        <p:spPr/>
        <p:txBody>
          <a:bodyPr anchor="t"/>
          <a:p>
            <a:r>
              <a:rPr lang="zh-CN" altLang="en-US" sz="3200" dirty="0"/>
              <a:t>布条诱集法：选择一通风良好，高度约</a:t>
            </a:r>
            <a:r>
              <a:rPr lang="en-US" altLang="zh-CN" sz="3200" dirty="0"/>
              <a:t>1.5</a:t>
            </a:r>
            <a:r>
              <a:rPr lang="zh-CN" altLang="en-US" sz="3200" dirty="0"/>
              <a:t>公尺的横枝条，系上一块布条，布条上沾上发过酵的果汁或米酒，在附近守候，就可以了 </a:t>
            </a:r>
            <a:endParaRPr lang="zh-CN" alt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标题 72705"/>
          <p:cNvSpPr>
            <a:spLocks noGrp="1"/>
          </p:cNvSpPr>
          <p:nvPr>
            <p:ph type="title"/>
          </p:nvPr>
        </p:nvSpPr>
        <p:spPr/>
        <p:txBody>
          <a:bodyPr anchor="ctr"/>
          <a:p>
            <a:pPr fontAlgn="base"/>
            <a:endParaRPr strike="noStrike" noProof="1" dirty="0"/>
          </a:p>
        </p:txBody>
      </p:sp>
      <p:sp>
        <p:nvSpPr>
          <p:cNvPr id="33794" name="文本占位符 72706"/>
          <p:cNvSpPr>
            <a:spLocks noGrp="1"/>
          </p:cNvSpPr>
          <p:nvPr>
            <p:ph idx="1"/>
          </p:nvPr>
        </p:nvSpPr>
        <p:spPr/>
        <p:txBody>
          <a:bodyPr anchor="t"/>
          <a:p>
            <a:r>
              <a:rPr lang="zh-CN" altLang="en-US" sz="3600" dirty="0"/>
              <a:t>糖密诱集法：用黑糖</a:t>
            </a:r>
            <a:r>
              <a:rPr lang="en-US" altLang="zh-CN" sz="3600" dirty="0"/>
              <a:t>7g</a:t>
            </a:r>
            <a:r>
              <a:rPr lang="zh-CN" altLang="en-US" sz="3600" dirty="0"/>
              <a:t>，水</a:t>
            </a:r>
            <a:r>
              <a:rPr lang="en-US" altLang="zh-CN" sz="3600" dirty="0"/>
              <a:t>80cc</a:t>
            </a:r>
            <a:r>
              <a:rPr lang="zh-CN" altLang="en-US" sz="3600" dirty="0"/>
              <a:t>，米酒</a:t>
            </a:r>
            <a:r>
              <a:rPr lang="en-US" altLang="zh-CN" sz="3600" dirty="0"/>
              <a:t>10cc</a:t>
            </a:r>
            <a:r>
              <a:rPr lang="zh-CN" altLang="en-US" sz="3600" dirty="0"/>
              <a:t>混合，亦可者用酒</a:t>
            </a:r>
            <a:r>
              <a:rPr lang="en-US" altLang="zh-CN" sz="3600" dirty="0"/>
              <a:t>1</a:t>
            </a:r>
            <a:r>
              <a:rPr lang="zh-CN" altLang="en-US" sz="3600" dirty="0"/>
              <a:t>份，黑糖和醋各四份，在小火上熬成糖浆，将其涂在树干上，为了防止蚁类在上面聚集，可在涂抹的位置上下方围以胶带。晚上涂抹，隔天清晨就可发现许多昆虫 </a:t>
            </a:r>
            <a:endParaRPr lang="zh-CN" alt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2" name="标题 71681"/>
          <p:cNvSpPr>
            <a:spLocks noGrp="1"/>
          </p:cNvSpPr>
          <p:nvPr>
            <p:ph type="title"/>
          </p:nvPr>
        </p:nvSpPr>
        <p:spPr/>
        <p:txBody>
          <a:bodyPr anchor="ctr"/>
          <a:p>
            <a:pPr fontAlgn="base"/>
            <a:endParaRPr strike="noStrike" noProof="1" dirty="0"/>
          </a:p>
        </p:txBody>
      </p:sp>
      <p:sp>
        <p:nvSpPr>
          <p:cNvPr id="34818" name="文本占位符 71682"/>
          <p:cNvSpPr>
            <a:spLocks noGrp="1"/>
          </p:cNvSpPr>
          <p:nvPr>
            <p:ph idx="1"/>
          </p:nvPr>
        </p:nvSpPr>
        <p:spPr/>
        <p:txBody>
          <a:bodyPr anchor="t"/>
          <a:p>
            <a:r>
              <a:rPr lang="zh-CN" altLang="en-US" sz="2800" dirty="0"/>
              <a:t>水边诱蝶法：沿着溪谷河床边，常可发现蝶道，可以在水边找一潮湿的砂地，将其修饰成直径约</a:t>
            </a:r>
            <a:r>
              <a:rPr lang="en-US" altLang="zh-CN" sz="2800" dirty="0"/>
              <a:t>50</a:t>
            </a:r>
            <a:r>
              <a:rPr lang="zh-CN" altLang="en-US" sz="2800" dirty="0"/>
              <a:t>公分，周围较高，中心较低的圆凹砂地。先洒上尿液，再浇些烂水果汁在凹地上；就会引诱许多蝴蝶飞来，就可挥动捕虫网捕捉，捉到的头几只蝴蝶先将其捏死，置于陷阱上，如此，一个陷阱常可聚集数百只蝴蝶，一网得百只轻松愉快 </a:t>
            </a:r>
            <a:endParaRPr lang="zh-CN" alt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0" name="标题 78849"/>
          <p:cNvSpPr>
            <a:spLocks noGrp="1"/>
          </p:cNvSpPr>
          <p:nvPr>
            <p:ph type="title"/>
          </p:nvPr>
        </p:nvSpPr>
        <p:spPr/>
        <p:txBody>
          <a:bodyPr anchor="ctr"/>
          <a:p>
            <a:pPr fontAlgn="base"/>
            <a:endParaRPr strike="noStrike" noProof="1" dirty="0"/>
          </a:p>
        </p:txBody>
      </p:sp>
      <p:sp>
        <p:nvSpPr>
          <p:cNvPr id="35842" name="文本占位符 78850"/>
          <p:cNvSpPr>
            <a:spLocks noGrp="1"/>
          </p:cNvSpPr>
          <p:nvPr>
            <p:ph idx="1"/>
          </p:nvPr>
        </p:nvSpPr>
        <p:spPr/>
        <p:txBody>
          <a:bodyPr anchor="t"/>
          <a:p>
            <a:r>
              <a:rPr lang="zh-CN" altLang="en-US" sz="3200" dirty="0"/>
              <a:t>水中昆虫诱集法：可以将一公尺见方的纱网四角系于绳上，中间置石块和腐肉或内脏，沈放至池底，放置一段时间后拉上，就可以收集到许多水栖昆虫，尤其在夜间拉上网子，则收获会更佳。网子也可用竹篮或塑料篮代替 </a:t>
            </a:r>
            <a:endParaRPr lang="zh-CN"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标题 54273"/>
          <p:cNvSpPr>
            <a:spLocks noGrp="1"/>
          </p:cNvSpPr>
          <p:nvPr>
            <p:ph type="title"/>
          </p:nvPr>
        </p:nvSpPr>
        <p:spPr/>
        <p:txBody>
          <a:bodyPr anchor="ctr"/>
          <a:p>
            <a:r>
              <a:rPr lang="zh-CN" altLang="en-US" dirty="0">
                <a:solidFill>
                  <a:srgbClr val="FF9900"/>
                </a:solidFill>
              </a:rPr>
              <a:t>为什么采集昆虫</a:t>
            </a:r>
            <a:endParaRPr lang="zh-CN" altLang="en-US" dirty="0">
              <a:solidFill>
                <a:srgbClr val="FF9900"/>
              </a:solidFill>
            </a:endParaRPr>
          </a:p>
        </p:txBody>
      </p:sp>
      <p:sp>
        <p:nvSpPr>
          <p:cNvPr id="54275" name="文本占位符 54274"/>
          <p:cNvSpPr>
            <a:spLocks noGrp="1"/>
          </p:cNvSpPr>
          <p:nvPr>
            <p:ph type="body" idx="1"/>
          </p:nvPr>
        </p:nvSpPr>
        <p:spPr>
          <a:xfrm>
            <a:off x="1981200" y="1600200"/>
            <a:ext cx="8362950" cy="4495800"/>
          </a:xfrm>
        </p:spPr>
        <p:txBody>
          <a:bodyPr/>
          <a:p>
            <a:r>
              <a:rPr lang="zh-CN" altLang="en-US" sz="2800" dirty="0"/>
              <a:t>个人喜好：</a:t>
            </a:r>
            <a:endParaRPr lang="zh-CN" altLang="en-US" sz="2800" dirty="0"/>
          </a:p>
          <a:p>
            <a:pPr>
              <a:buNone/>
            </a:pPr>
            <a:r>
              <a:rPr lang="zh-CN" altLang="en-US" sz="2800" dirty="0"/>
              <a:t>           兴趣爱好者</a:t>
            </a:r>
            <a:r>
              <a:rPr lang="en-US" altLang="zh-CN" sz="2800" dirty="0"/>
              <a:t>----</a:t>
            </a:r>
            <a:r>
              <a:rPr lang="zh-CN" altLang="en-US" sz="2800" dirty="0"/>
              <a:t>采集是我们认识昆虫世</a:t>
            </a:r>
            <a:endParaRPr lang="zh-CN" altLang="en-US" sz="2800" dirty="0"/>
          </a:p>
          <a:p>
            <a:pPr>
              <a:buNone/>
            </a:pPr>
            <a:r>
              <a:rPr lang="zh-CN" altLang="en-US" sz="2800" dirty="0"/>
              <a:t>                                 界的窗口 </a:t>
            </a:r>
            <a:endParaRPr lang="zh-CN" altLang="en-US" sz="2800"/>
          </a:p>
          <a:p>
            <a:r>
              <a:rPr lang="zh-CN" altLang="en-US" sz="2800" dirty="0"/>
              <a:t>科学研究：</a:t>
            </a:r>
            <a:endParaRPr lang="zh-CN" altLang="en-US" sz="2800" dirty="0"/>
          </a:p>
          <a:p>
            <a:pPr>
              <a:buNone/>
            </a:pPr>
            <a:r>
              <a:rPr lang="zh-CN" altLang="en-US" sz="2800" dirty="0"/>
              <a:t>           专业工作者</a:t>
            </a:r>
            <a:r>
              <a:rPr lang="en-US" altLang="zh-CN" sz="2800" dirty="0"/>
              <a:t>----</a:t>
            </a:r>
            <a:r>
              <a:rPr lang="zh-CN" altLang="en-US" sz="2800" dirty="0"/>
              <a:t>昆虫的采集是研究昆虫</a:t>
            </a:r>
            <a:endParaRPr lang="zh-CN" altLang="en-US" sz="2800" dirty="0"/>
          </a:p>
          <a:p>
            <a:pPr>
              <a:buNone/>
            </a:pPr>
            <a:r>
              <a:rPr lang="zh-CN" altLang="en-US" sz="2800" dirty="0"/>
              <a:t>                                  学的基本方法 </a:t>
            </a:r>
            <a:endParaRPr lang="zh-CN" altLang="en-US" sz="2800"/>
          </a:p>
          <a:p>
            <a:pPr>
              <a:buNone/>
            </a:pPr>
            <a:r>
              <a:rPr lang="zh-CN" altLang="en-US" sz="2800" dirty="0"/>
              <a:t>        </a:t>
            </a:r>
            <a:endParaRPr lang="zh-CN" alt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文本占位符 77826"/>
          <p:cNvSpPr>
            <a:spLocks noGrp="1"/>
          </p:cNvSpPr>
          <p:nvPr>
            <p:ph type="body" sz="half" idx="1"/>
          </p:nvPr>
        </p:nvSpPr>
        <p:spPr>
          <a:xfrm>
            <a:off x="681990" y="333375"/>
            <a:ext cx="10859770" cy="5329555"/>
          </a:xfrm>
        </p:spPr>
        <p:txBody>
          <a:bodyPr anchor="t">
            <a:normAutofit lnSpcReduction="10000"/>
          </a:bodyPr>
          <a:p>
            <a:pPr>
              <a:lnSpc>
                <a:spcPct val="100000"/>
              </a:lnSpc>
              <a:buClr>
                <a:schemeClr val="tx2"/>
              </a:buClr>
              <a:buSzTx/>
              <a:buFontTx/>
            </a:pPr>
            <a:r>
              <a:rPr lang="zh-CN" altLang="en-US" sz="2800" dirty="0"/>
              <a:t>灯光诱集法 </a:t>
            </a:r>
            <a:r>
              <a:rPr lang="en-US" altLang="zh-CN" sz="2800" dirty="0"/>
              <a:t>  </a:t>
            </a:r>
            <a:r>
              <a:rPr lang="zh-CN" altLang="en-US" sz="2800" dirty="0"/>
              <a:t>许多昆虫具有趋旋光性，夜间在路灯下常常有昆虫飞舞，或停在墙壁上，只要在灯下巡视，常可满载而归。在野外，如果没有光源，可利用</a:t>
            </a:r>
            <a:r>
              <a:rPr lang="en-US" altLang="zh-CN" sz="2800" dirty="0"/>
              <a:t>1.5</a:t>
            </a:r>
            <a:r>
              <a:rPr lang="zh-CN" altLang="en-US" sz="2800" dirty="0"/>
              <a:t>公尺见方的白布，四角绑上绳子，系于两树干间，布的前方的</a:t>
            </a:r>
            <a:r>
              <a:rPr lang="en-US" altLang="zh-CN" sz="2800" dirty="0"/>
              <a:t>50</a:t>
            </a:r>
            <a:r>
              <a:rPr lang="zh-CN" altLang="en-US" sz="2800" dirty="0"/>
              <a:t>公分放置一盏登山用的煤气灯或瓦斯灯，或者用支充电式手电筒皆可。光源最好用蓝色塑料纸罩在外面，蓝色的光源吸引虫只效果较好。</a:t>
            </a:r>
            <a:endParaRPr lang="zh-CN" altLang="en-US" sz="2800" dirty="0"/>
          </a:p>
          <a:p>
            <a:pPr>
              <a:lnSpc>
                <a:spcPct val="100000"/>
              </a:lnSpc>
              <a:buClr>
                <a:schemeClr val="tx2"/>
              </a:buClr>
              <a:buSzTx/>
              <a:buFontTx/>
            </a:pPr>
            <a:r>
              <a:rPr lang="zh-CN" altLang="en-US" sz="2800" dirty="0"/>
              <a:t>仪器行有售一种捕虫灯，灯管的波长和家中用的日光灯波长不一样。是一种黑光（光波</a:t>
            </a:r>
            <a:r>
              <a:rPr lang="en-US" altLang="zh-CN" sz="2800" dirty="0"/>
              <a:t>3650</a:t>
            </a:r>
            <a:r>
              <a:rPr lang="zh-CN" altLang="en-US" sz="2800" dirty="0"/>
              <a:t>埃），其诱虫效果较普通灯光要强得多。捕虫灯内有一个小风扇，可将被光诱引过来的虫子吸入捕虫灯下的网袋中，网袋最好用致密的黑色细纱网。早上收虫灯时要先取下网子，扎紧袋口，才能将电源关掉，以免虫子逸出网中。使用夜间灯光采集法，诱引效果和天空的明暗度成反比，所以在没有月光﹑无风闷热的夜间使用效果最好 </a:t>
            </a:r>
            <a:endParaRPr lang="zh-CN" altLang="en-US" sz="2800" dirty="0"/>
          </a:p>
        </p:txBody>
      </p:sp>
      <p:pic>
        <p:nvPicPr>
          <p:cNvPr id="36866" name="内容占位符 77828" descr="aa_06">
            <a:hlinkClick r:id="rId1"/>
          </p:cNvPr>
          <p:cNvPicPr>
            <a:picLocks noGrp="1" noChangeAspect="1"/>
          </p:cNvPicPr>
          <p:nvPr>
            <p:ph sz="half" idx="2"/>
          </p:nvPr>
        </p:nvPicPr>
        <p:blipFill>
          <a:blip r:embed="rId2"/>
          <a:stretch>
            <a:fillRect/>
          </a:stretch>
        </p:blipFill>
        <p:spPr>
          <a:xfrm>
            <a:off x="8040688" y="5589588"/>
            <a:ext cx="2232025" cy="1285875"/>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2" name="标题 76801"/>
          <p:cNvSpPr>
            <a:spLocks noGrp="1"/>
          </p:cNvSpPr>
          <p:nvPr>
            <p:ph type="title"/>
          </p:nvPr>
        </p:nvSpPr>
        <p:spPr/>
        <p:txBody>
          <a:bodyPr anchor="ctr"/>
          <a:p>
            <a:pPr fontAlgn="base"/>
            <a:endParaRPr strike="noStrike" noProof="1" dirty="0"/>
          </a:p>
        </p:txBody>
      </p:sp>
      <p:sp>
        <p:nvSpPr>
          <p:cNvPr id="37890" name="文本占位符 76802"/>
          <p:cNvSpPr>
            <a:spLocks noGrp="1"/>
          </p:cNvSpPr>
          <p:nvPr>
            <p:ph idx="1"/>
          </p:nvPr>
        </p:nvSpPr>
        <p:spPr>
          <a:xfrm>
            <a:off x="669290" y="1600200"/>
            <a:ext cx="10852785" cy="4495800"/>
          </a:xfrm>
        </p:spPr>
        <p:txBody>
          <a:bodyPr anchor="t"/>
          <a:p>
            <a:r>
              <a:rPr lang="zh-CN" altLang="en-US" sz="3200" dirty="0"/>
              <a:t>黄色水盘：黄色水盘除了采集大量蚜虫，亦可采集大量膜翅目及许多在地上爬的昆虫。其方法是将水盘埋在地下，水盘顶部和地表齐，水中放些盐及没有任何香味的清洁剂。</a:t>
            </a:r>
            <a:endParaRPr lang="zh-CN" altLang="en-US" sz="3200" dirty="0"/>
          </a:p>
          <a:p>
            <a:r>
              <a:rPr lang="zh-CN" altLang="en-US" sz="3200" dirty="0"/>
              <a:t>黄色粘纸 </a:t>
            </a:r>
            <a:endParaRPr lang="zh-CN" alt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文本占位符 75778"/>
          <p:cNvSpPr>
            <a:spLocks noGrp="1"/>
          </p:cNvSpPr>
          <p:nvPr>
            <p:ph idx="1"/>
          </p:nvPr>
        </p:nvSpPr>
        <p:spPr>
          <a:xfrm>
            <a:off x="854710" y="310515"/>
            <a:ext cx="10469245" cy="5680710"/>
          </a:xfrm>
        </p:spPr>
        <p:txBody>
          <a:bodyPr anchor="t"/>
          <a:p>
            <a:pPr>
              <a:lnSpc>
                <a:spcPct val="100000"/>
              </a:lnSpc>
            </a:pPr>
            <a:r>
              <a:rPr lang="zh-CN" altLang="en-US" sz="3200" dirty="0"/>
              <a:t>毒杀法：高树上</a:t>
            </a:r>
            <a:endParaRPr lang="zh-CN" altLang="en-US" sz="3200" dirty="0"/>
          </a:p>
          <a:p>
            <a:pPr>
              <a:lnSpc>
                <a:spcPct val="100000"/>
              </a:lnSpc>
            </a:pPr>
            <a:r>
              <a:rPr lang="zh-CN" altLang="en-US" sz="3200" dirty="0"/>
              <a:t>器械分离采集法</a:t>
            </a:r>
            <a:endParaRPr lang="zh-CN" altLang="en-US" sz="3200" dirty="0"/>
          </a:p>
          <a:p>
            <a:pPr marL="0" indent="0">
              <a:lnSpc>
                <a:spcPct val="100000"/>
              </a:lnSpc>
              <a:buNone/>
            </a:pPr>
            <a:r>
              <a:rPr lang="zh-CN" altLang="en-US" sz="3200" dirty="0"/>
              <a:t>（１）干分离：主要用具是筛和取样容器。</a:t>
            </a:r>
            <a:endParaRPr lang="zh-CN" altLang="en-US" sz="3200" dirty="0"/>
          </a:p>
          <a:p>
            <a:pPr marL="0" indent="0">
              <a:lnSpc>
                <a:spcPct val="100000"/>
              </a:lnSpc>
              <a:buNone/>
            </a:pPr>
            <a:r>
              <a:rPr lang="zh-CN" altLang="en-US" sz="3200" dirty="0"/>
              <a:t>（２）水洗法：欲将栖居于稻田泥土中的水稻食根 叶甲的幼虫，特别是小幼虫，从泥土中分离出来，确非 易事，必须用水洗淘泥。</a:t>
            </a:r>
            <a:endParaRPr lang="zh-CN" altLang="en-US" sz="3200" dirty="0"/>
          </a:p>
          <a:p>
            <a:pPr marL="0" indent="0">
              <a:lnSpc>
                <a:spcPct val="100000"/>
              </a:lnSpc>
              <a:buNone/>
            </a:pPr>
            <a:r>
              <a:rPr lang="zh-CN" altLang="en-US" sz="3200" dirty="0"/>
              <a:t>（３）冲洗与浮选技术，利用水将介质（土壤、枯枝落叶）中潜藏的昆虫清洗出来的主要设备是容器，如筛和水。</a:t>
            </a:r>
            <a:endParaRPr lang="zh-CN" alt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文本占位符 144386"/>
          <p:cNvSpPr>
            <a:spLocks noGrp="1"/>
          </p:cNvSpPr>
          <p:nvPr>
            <p:ph idx="1"/>
          </p:nvPr>
        </p:nvSpPr>
        <p:spPr>
          <a:xfrm>
            <a:off x="502920" y="443230"/>
            <a:ext cx="5107940" cy="5470525"/>
          </a:xfrm>
        </p:spPr>
        <p:txBody>
          <a:bodyPr anchor="t"/>
          <a:p>
            <a:pPr>
              <a:lnSpc>
                <a:spcPct val="150000"/>
              </a:lnSpc>
            </a:pPr>
            <a:r>
              <a:rPr lang="zh-CN" altLang="en-US" sz="2900" dirty="0"/>
              <a:t>（４）贝氏漏斗</a:t>
            </a:r>
            <a:endParaRPr lang="zh-CN" altLang="en-US" sz="2900" dirty="0"/>
          </a:p>
          <a:p>
            <a:pPr>
              <a:lnSpc>
                <a:spcPct val="150000"/>
              </a:lnSpc>
            </a:pPr>
            <a:r>
              <a:rPr lang="zh-CN" altLang="en-US" sz="2900" dirty="0"/>
              <a:t>这是一种附加有驱赶作用的分离集虫器。这种装置最早是由意大利昆虫学家Ａ．Ｂ</a:t>
            </a:r>
            <a:r>
              <a:rPr lang="en-US" altLang="zh-CN" sz="2900" err="1"/>
              <a:t>erlese</a:t>
            </a:r>
            <a:r>
              <a:rPr lang="zh-CN" altLang="en-US" sz="2900" dirty="0"/>
              <a:t>设计，随后又由 瑞典人Ａ．Ｔ</a:t>
            </a:r>
            <a:r>
              <a:rPr lang="en-US" altLang="zh-CN" sz="2900" err="1"/>
              <a:t>ullgren</a:t>
            </a:r>
            <a:r>
              <a:rPr lang="zh-CN" altLang="en-US" sz="2900" dirty="0"/>
              <a:t>用灯泡作热源修改制成。所以此类 设备又名Ｂ</a:t>
            </a:r>
            <a:r>
              <a:rPr lang="en-US" altLang="zh-CN" sz="2900" err="1"/>
              <a:t>erlese-Tullgren</a:t>
            </a:r>
            <a:r>
              <a:rPr lang="zh-CN" altLang="en-US" sz="2900" dirty="0"/>
              <a:t>漏斗。 </a:t>
            </a:r>
            <a:endParaRPr lang="zh-CN" altLang="en-US" sz="2100" dirty="0"/>
          </a:p>
        </p:txBody>
      </p:sp>
      <p:pic>
        <p:nvPicPr>
          <p:cNvPr id="39938" name="图片 144388" descr="berlese_funnel2"/>
          <p:cNvPicPr>
            <a:picLocks noChangeAspect="1"/>
          </p:cNvPicPr>
          <p:nvPr/>
        </p:nvPicPr>
        <p:blipFill>
          <a:blip r:embed="rId1"/>
          <a:stretch>
            <a:fillRect/>
          </a:stretch>
        </p:blipFill>
        <p:spPr>
          <a:xfrm>
            <a:off x="8677275" y="1216660"/>
            <a:ext cx="3270250" cy="4424680"/>
          </a:xfrm>
          <a:prstGeom prst="rect">
            <a:avLst/>
          </a:prstGeom>
          <a:noFill/>
          <a:ln w="9525">
            <a:noFill/>
          </a:ln>
        </p:spPr>
      </p:pic>
      <p:pic>
        <p:nvPicPr>
          <p:cNvPr id="39939" name="图片 144390" descr="berlese_funnel1"/>
          <p:cNvPicPr>
            <a:picLocks noChangeAspect="1"/>
          </p:cNvPicPr>
          <p:nvPr/>
        </p:nvPicPr>
        <p:blipFill>
          <a:blip r:embed="rId2"/>
          <a:stretch>
            <a:fillRect/>
          </a:stretch>
        </p:blipFill>
        <p:spPr>
          <a:xfrm>
            <a:off x="5729605" y="0"/>
            <a:ext cx="2589213" cy="3429000"/>
          </a:xfrm>
          <a:prstGeom prst="rect">
            <a:avLst/>
          </a:prstGeom>
          <a:noFill/>
          <a:ln w="9525">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5410" name="标题 145409"/>
          <p:cNvSpPr>
            <a:spLocks noGrp="1"/>
          </p:cNvSpPr>
          <p:nvPr>
            <p:ph type="title"/>
          </p:nvPr>
        </p:nvSpPr>
        <p:spPr/>
        <p:txBody>
          <a:bodyPr anchor="ctr"/>
          <a:p>
            <a:pPr fontAlgn="base"/>
            <a:endParaRPr strike="noStrike" noProof="1" dirty="0"/>
          </a:p>
        </p:txBody>
      </p:sp>
      <p:sp>
        <p:nvSpPr>
          <p:cNvPr id="40962" name="文本占位符 145410"/>
          <p:cNvSpPr>
            <a:spLocks noGrp="1"/>
          </p:cNvSpPr>
          <p:nvPr>
            <p:ph idx="1"/>
          </p:nvPr>
        </p:nvSpPr>
        <p:spPr>
          <a:xfrm>
            <a:off x="669882" y="1296000"/>
            <a:ext cx="10852237" cy="5041355"/>
          </a:xfrm>
        </p:spPr>
        <p:txBody>
          <a:bodyPr anchor="t"/>
          <a:p>
            <a:r>
              <a:rPr lang="en-US" altLang="zh-CN" sz="3200" dirty="0"/>
              <a:t>Manitoba trap</a:t>
            </a:r>
            <a:r>
              <a:rPr sz="3200" dirty="0"/>
              <a:t>：</a:t>
            </a:r>
            <a:r>
              <a:rPr lang="zh-CN" altLang="en-US" sz="3200" dirty="0"/>
              <a:t>食虫虻会被黑色或红色的球所引诱，所以利用此种色彩的气球挂在圆锥形塑料罩下，可采集大量的食虫虻</a:t>
            </a:r>
            <a:endParaRPr lang="zh-CN" altLang="en-US"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6" name="标题 82945"/>
          <p:cNvSpPr>
            <a:spLocks noGrp="1"/>
          </p:cNvSpPr>
          <p:nvPr>
            <p:ph type="title"/>
          </p:nvPr>
        </p:nvSpPr>
        <p:spPr/>
        <p:txBody>
          <a:bodyPr anchor="ctr"/>
          <a:p>
            <a:pPr fontAlgn="base"/>
            <a:endParaRPr strike="noStrike" noProof="1" dirty="0"/>
          </a:p>
        </p:txBody>
      </p:sp>
      <p:sp>
        <p:nvSpPr>
          <p:cNvPr id="41986" name="文本占位符 82946"/>
          <p:cNvSpPr>
            <a:spLocks noGrp="1"/>
          </p:cNvSpPr>
          <p:nvPr>
            <p:ph idx="1"/>
          </p:nvPr>
        </p:nvSpPr>
        <p:spPr/>
        <p:txBody>
          <a:bodyPr anchor="t"/>
          <a:p>
            <a:r>
              <a:rPr lang="en-US" altLang="zh-CN" sz="3200" dirty="0"/>
              <a:t>Window trap</a:t>
            </a:r>
            <a:r>
              <a:rPr sz="3200" dirty="0"/>
              <a:t>：</a:t>
            </a:r>
            <a:r>
              <a:rPr lang="zh-CN" altLang="en-US" sz="3200" dirty="0"/>
              <a:t>在空旷中飞行的昆虫，尤其是甲虫因为看不见玻璃而撞上，掉落至下端的收集槽中。 </a:t>
            </a:r>
            <a:endParaRPr lang="zh-CN" altLang="en-US"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标题 81921"/>
          <p:cNvSpPr>
            <a:spLocks noGrp="1"/>
          </p:cNvSpPr>
          <p:nvPr>
            <p:ph type="title"/>
          </p:nvPr>
        </p:nvSpPr>
        <p:spPr/>
        <p:txBody>
          <a:bodyPr anchor="ctr"/>
          <a:p>
            <a:pPr fontAlgn="base"/>
            <a:endParaRPr strike="noStrike" noProof="1" dirty="0"/>
          </a:p>
        </p:txBody>
      </p:sp>
      <p:sp>
        <p:nvSpPr>
          <p:cNvPr id="43010" name="文本占位符 81922"/>
          <p:cNvSpPr>
            <a:spLocks noGrp="1"/>
          </p:cNvSpPr>
          <p:nvPr>
            <p:ph idx="1"/>
          </p:nvPr>
        </p:nvSpPr>
        <p:spPr/>
        <p:txBody>
          <a:bodyPr anchor="t"/>
          <a:p>
            <a:r>
              <a:rPr lang="zh-CN" altLang="en-US" sz="3200" dirty="0"/>
              <a:t>化学药品诱集：针对特定的昆虫对某些化学物的趋性，可以用来收集特定的昆虫，例如以 </a:t>
            </a:r>
            <a:r>
              <a:rPr lang="en-US" altLang="zh-CN" sz="3200" err="1"/>
              <a:t>B-phenethyl</a:t>
            </a:r>
            <a:r>
              <a:rPr lang="en-US" altLang="zh-CN" sz="3200" dirty="0"/>
              <a:t> acetate </a:t>
            </a:r>
            <a:r>
              <a:rPr lang="zh-CN" altLang="en-US" sz="3200" dirty="0"/>
              <a:t>及 </a:t>
            </a:r>
            <a:r>
              <a:rPr lang="en-US" altLang="zh-CN" sz="3200" err="1"/>
              <a:t>B-phenothyl-n-butyrate</a:t>
            </a:r>
            <a:r>
              <a:rPr lang="zh-CN" altLang="en-US" sz="3200" dirty="0"/>
              <a:t>分别与</a:t>
            </a:r>
            <a:r>
              <a:rPr lang="en-US" altLang="zh-CN" sz="3200" err="1"/>
              <a:t>Eugenol</a:t>
            </a:r>
            <a:r>
              <a:rPr lang="zh-CN" altLang="en-US" sz="3200" dirty="0"/>
              <a:t>混成各种比率可以引诱星天牛。或者利用性费洛蒙可以引诱斜纹夜盗蛾﹑蟑螂等多种虫子，使用的性费洛蒙及操作方法，可参考有关文献 </a:t>
            </a:r>
            <a:endParaRPr lang="zh-CN" alt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80906" name="标题 80905"/>
          <p:cNvSpPr>
            <a:spLocks noGrp="1"/>
          </p:cNvSpPr>
          <p:nvPr>
            <p:ph type="title"/>
          </p:nvPr>
        </p:nvSpPr>
        <p:spPr/>
        <p:txBody>
          <a:bodyPr anchor="ctr"/>
          <a:p>
            <a:pPr fontAlgn="base"/>
            <a:endParaRPr strike="noStrike" noProof="1" dirty="0"/>
          </a:p>
        </p:txBody>
      </p:sp>
      <p:sp>
        <p:nvSpPr>
          <p:cNvPr id="44034" name="文本占位符 80898"/>
          <p:cNvSpPr>
            <a:spLocks noGrp="1"/>
          </p:cNvSpPr>
          <p:nvPr>
            <p:ph type="body" sz="half" idx="1"/>
          </p:nvPr>
        </p:nvSpPr>
        <p:spPr>
          <a:xfrm>
            <a:off x="669925" y="1391920"/>
            <a:ext cx="4038600" cy="4495800"/>
          </a:xfrm>
        </p:spPr>
        <p:txBody>
          <a:bodyPr anchor="t"/>
          <a:p>
            <a:pPr>
              <a:buClr>
                <a:schemeClr val="tx2"/>
              </a:buClr>
              <a:buSzTx/>
              <a:buFontTx/>
            </a:pPr>
            <a:r>
              <a:rPr lang="zh-CN" altLang="en-US" sz="2800" dirty="0"/>
              <a:t>马氏网</a:t>
            </a:r>
            <a:r>
              <a:rPr lang="en-US" altLang="zh-CN" sz="2800" dirty="0"/>
              <a:t>(Malaise trap)   </a:t>
            </a:r>
            <a:r>
              <a:rPr lang="zh-CN" altLang="en-US" sz="2800" dirty="0"/>
              <a:t>该种诱网有些类似蚊帐，可采到大量的膜翅目昆虫及双翅目昆虫 </a:t>
            </a:r>
            <a:endParaRPr lang="zh-CN" altLang="en-US" sz="2800" dirty="0"/>
          </a:p>
        </p:txBody>
      </p:sp>
      <p:pic>
        <p:nvPicPr>
          <p:cNvPr id="44035" name="内容占位符 80900" descr="malaise">
            <a:hlinkClick r:id="rId1"/>
          </p:cNvPr>
          <p:cNvPicPr>
            <a:picLocks noGrp="1" noChangeAspect="1"/>
          </p:cNvPicPr>
          <p:nvPr>
            <p:ph sz="quarter" idx="2"/>
          </p:nvPr>
        </p:nvPicPr>
        <p:blipFill>
          <a:blip r:embed="rId2"/>
          <a:stretch>
            <a:fillRect/>
          </a:stretch>
        </p:blipFill>
        <p:spPr>
          <a:xfrm>
            <a:off x="5389563" y="299085"/>
            <a:ext cx="2252662" cy="2759075"/>
          </a:xfrm>
        </p:spPr>
      </p:pic>
      <p:pic>
        <p:nvPicPr>
          <p:cNvPr id="44036" name="内容占位符 80904" descr="Malaise">
            <a:hlinkClick r:id="rId3"/>
          </p:cNvPr>
          <p:cNvPicPr>
            <a:picLocks noGrp="1" noChangeAspect="1"/>
          </p:cNvPicPr>
          <p:nvPr>
            <p:ph sz="quarter" idx="3"/>
          </p:nvPr>
        </p:nvPicPr>
        <p:blipFill>
          <a:blip r:embed="rId4"/>
          <a:stretch>
            <a:fillRect/>
          </a:stretch>
        </p:blipFill>
        <p:spPr>
          <a:xfrm>
            <a:off x="5722620" y="3241675"/>
            <a:ext cx="4818380" cy="324104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标题 55297"/>
          <p:cNvSpPr>
            <a:spLocks noGrp="1"/>
          </p:cNvSpPr>
          <p:nvPr>
            <p:ph type="title"/>
          </p:nvPr>
        </p:nvSpPr>
        <p:spPr/>
        <p:txBody>
          <a:bodyPr anchor="ctr"/>
          <a:p>
            <a:r>
              <a:rPr lang="zh-CN" altLang="en-US" dirty="0">
                <a:solidFill>
                  <a:srgbClr val="FF9900"/>
                </a:solidFill>
              </a:rPr>
              <a:t>到什么地方采集昆虫</a:t>
            </a:r>
            <a:endParaRPr lang="zh-CN" altLang="en-US" dirty="0">
              <a:solidFill>
                <a:srgbClr val="FF9900"/>
              </a:solidFill>
            </a:endParaRPr>
          </a:p>
        </p:txBody>
      </p:sp>
      <p:sp>
        <p:nvSpPr>
          <p:cNvPr id="55299" name="文本占位符 55298"/>
          <p:cNvSpPr>
            <a:spLocks noGrp="1"/>
          </p:cNvSpPr>
          <p:nvPr>
            <p:ph type="body" idx="1"/>
          </p:nvPr>
        </p:nvSpPr>
        <p:spPr/>
        <p:txBody>
          <a:bodyPr/>
          <a:p>
            <a:r>
              <a:rPr lang="zh-CN" altLang="en-US" sz="3200" dirty="0"/>
              <a:t>昆虫在地球上无处不有，所以到处都可以采到昆虫；但各类昆虫部有自己喜好的环境 </a:t>
            </a:r>
            <a:endParaRPr lang="zh-CN" altLang="en-US" sz="3200" dirty="0"/>
          </a:p>
          <a:p>
            <a:r>
              <a:rPr lang="zh-CN" altLang="en-US" sz="3200" dirty="0"/>
              <a:t>室内：厨房里可以采到许多偷吃食物的蜚蠊（蟑螂），书房里住着银灰色把书咬得千窗百孔的衣鱼，衣柜里有衣蛾，毛衣保存不好要被它蛀坏。谷蛾、米象、麦娥等专门糟踏粮食 。</a:t>
            </a:r>
            <a:endParaRPr lang="zh-CN" alt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3" name="文本占位符 56322"/>
          <p:cNvSpPr>
            <a:spLocks noGrp="1"/>
          </p:cNvSpPr>
          <p:nvPr>
            <p:ph type="body" sz="half" idx="1"/>
          </p:nvPr>
        </p:nvSpPr>
        <p:spPr>
          <a:xfrm>
            <a:off x="299720" y="377190"/>
            <a:ext cx="4676140" cy="5690870"/>
          </a:xfrm>
        </p:spPr>
        <p:txBody>
          <a:bodyPr>
            <a:normAutofit fontScale="90000" lnSpcReduction="10000"/>
          </a:bodyPr>
          <a:p>
            <a:pPr>
              <a:buClr>
                <a:schemeClr val="tx2"/>
              </a:buClr>
              <a:buSzTx/>
              <a:buFontTx/>
            </a:pPr>
            <a:r>
              <a:rPr lang="zh-CN" altLang="en-US" sz="2800" dirty="0"/>
              <a:t>野外：</a:t>
            </a:r>
            <a:endParaRPr lang="zh-CN" altLang="en-US" sz="2800" dirty="0"/>
          </a:p>
          <a:p>
            <a:pPr>
              <a:buClr>
                <a:schemeClr val="tx2"/>
              </a:buClr>
              <a:buSzTx/>
              <a:buFontTx/>
            </a:pPr>
            <a:r>
              <a:rPr lang="zh-CN" altLang="en-US" sz="2800" dirty="0"/>
              <a:t>在空中：蜜蜂、马蜂、蜻蜓、苍蝇、蚊子、牛虻、蝴蝶等</a:t>
            </a:r>
            <a:endParaRPr lang="zh-CN" altLang="en-US" sz="2800" dirty="0"/>
          </a:p>
          <a:p>
            <a:pPr>
              <a:buClr>
                <a:schemeClr val="tx2"/>
              </a:buClr>
              <a:buSzTx/>
              <a:buFontTx/>
            </a:pPr>
            <a:r>
              <a:rPr lang="zh-CN" altLang="en-US" sz="2800" dirty="0"/>
              <a:t>在地表：步行虫</a:t>
            </a:r>
            <a:endParaRPr lang="zh-CN" altLang="en-US" sz="2800" dirty="0"/>
          </a:p>
          <a:p>
            <a:pPr>
              <a:buClr>
                <a:schemeClr val="tx2"/>
              </a:buClr>
              <a:buSzTx/>
              <a:buFontTx/>
            </a:pPr>
            <a:r>
              <a:rPr lang="zh-CN" altLang="en-US" sz="2800" dirty="0"/>
              <a:t>在土壤中：蝼蛄、地老虎、蝉的幼虫等</a:t>
            </a:r>
            <a:endParaRPr lang="zh-CN" altLang="en-US" sz="2800" dirty="0"/>
          </a:p>
          <a:p>
            <a:pPr>
              <a:buClr>
                <a:schemeClr val="tx2"/>
              </a:buClr>
              <a:buSzTx/>
              <a:buFontTx/>
            </a:pPr>
            <a:r>
              <a:rPr lang="zh-CN" altLang="en-US" sz="2800" dirty="0"/>
              <a:t>在水中：负子蝽、田鳖、划蝽、龙虱、水龟虫以及有些昆虫如蜻蜓、石蛾、蜉蝣等的幼虫</a:t>
            </a:r>
            <a:endParaRPr lang="zh-CN" altLang="en-US" sz="2800" dirty="0"/>
          </a:p>
          <a:p>
            <a:pPr>
              <a:buClr>
                <a:schemeClr val="tx2"/>
              </a:buClr>
              <a:buSzTx/>
              <a:buFontTx/>
            </a:pPr>
            <a:r>
              <a:rPr lang="zh-CN" altLang="en-US" sz="2800" dirty="0"/>
              <a:t>寄生性昆虫：马蝇等</a:t>
            </a:r>
            <a:endParaRPr lang="zh-CN" altLang="en-US" sz="2800"/>
          </a:p>
        </p:txBody>
      </p:sp>
      <p:pic>
        <p:nvPicPr>
          <p:cNvPr id="56324" name="内容占位符 56323" descr="clc101_pic"/>
          <p:cNvPicPr>
            <a:picLocks noChangeAspect="1"/>
          </p:cNvPicPr>
          <p:nvPr>
            <p:ph sz="half" idx="2"/>
          </p:nvPr>
        </p:nvPicPr>
        <p:blipFill>
          <a:blip r:embed="rId1"/>
          <a:stretch>
            <a:fillRect/>
          </a:stretch>
        </p:blipFill>
        <p:spPr>
          <a:xfrm>
            <a:off x="4975860" y="667385"/>
            <a:ext cx="3961765" cy="5240020"/>
          </a:xfrm>
        </p:spPr>
      </p:pic>
      <p:pic>
        <p:nvPicPr>
          <p:cNvPr id="3077" name="图片 3076" descr="xinsrc_4820602071628296910631"/>
          <p:cNvPicPr>
            <a:picLocks noChangeAspect="1"/>
          </p:cNvPicPr>
          <p:nvPr/>
        </p:nvPicPr>
        <p:blipFill>
          <a:blip r:embed="rId2"/>
          <a:stretch>
            <a:fillRect/>
          </a:stretch>
        </p:blipFill>
        <p:spPr>
          <a:xfrm>
            <a:off x="8937308" y="3710940"/>
            <a:ext cx="3105150" cy="2098675"/>
          </a:xfrm>
          <a:prstGeom prst="rect">
            <a:avLst/>
          </a:prstGeom>
          <a:noFill/>
          <a:ln w="9525">
            <a:noFill/>
          </a:ln>
        </p:spPr>
      </p:pic>
      <p:pic>
        <p:nvPicPr>
          <p:cNvPr id="3078" name="图片 3077" descr="xuesheng2"/>
          <p:cNvPicPr>
            <a:picLocks noChangeAspect="1"/>
          </p:cNvPicPr>
          <p:nvPr/>
        </p:nvPicPr>
        <p:blipFill>
          <a:blip r:embed="rId3"/>
          <a:stretch>
            <a:fillRect/>
          </a:stretch>
        </p:blipFill>
        <p:spPr>
          <a:xfrm>
            <a:off x="8937308" y="1334453"/>
            <a:ext cx="3095625" cy="2322512"/>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535305" y="1706245"/>
            <a:ext cx="11289030" cy="1599565"/>
          </a:xfrm>
          <a:prstGeom prst="rect">
            <a:avLst/>
          </a:prstGeom>
          <a:noFill/>
        </p:spPr>
        <p:txBody>
          <a:bodyPr wrap="square" rtlCol="0" anchor="t">
            <a:spAutoFit/>
          </a:bodyPr>
          <a:p>
            <a:pPr>
              <a:spcBef>
                <a:spcPct val="50000"/>
              </a:spcBef>
            </a:pPr>
            <a:r>
              <a:rPr lang="zh-CN" altLang="en-US" sz="2800" b="1" dirty="0">
                <a:latin typeface="Arial" panose="020B0604020202020204" pitchFamily="34" charset="0"/>
                <a:ea typeface="黑体" panose="02010609060101010101" pitchFamily="2" charset="-122"/>
                <a:sym typeface="+mn-ea"/>
              </a:rPr>
              <a:t>昆虫标本的采集与制作</a:t>
            </a:r>
            <a:endParaRPr lang="zh-CN" altLang="en-US" sz="2800" b="1">
              <a:latin typeface="Arial" panose="020B0604020202020204" pitchFamily="34" charset="0"/>
              <a:ea typeface="黑体" panose="02010609060101010101" pitchFamily="2" charset="-122"/>
            </a:endParaRPr>
          </a:p>
          <a:p>
            <a:pPr>
              <a:spcBef>
                <a:spcPct val="50000"/>
              </a:spcBef>
            </a:pPr>
            <a:r>
              <a:rPr lang="zh-CN" altLang="en-US" sz="2800" b="1" dirty="0">
                <a:latin typeface="Arial" panose="020B0604020202020204" pitchFamily="34" charset="0"/>
                <a:ea typeface="黑体" panose="02010609060101010101" pitchFamily="2" charset="-122"/>
                <a:sym typeface="+mn-ea"/>
              </a:rPr>
              <a:t>        </a:t>
            </a:r>
            <a:r>
              <a:rPr lang="zh-CN" altLang="en-US" sz="2800" dirty="0">
                <a:latin typeface="宋体" panose="02010600030101010101" pitchFamily="2" charset="-122"/>
                <a:ea typeface="黑体" panose="02010609060101010101" pitchFamily="2" charset="-122"/>
                <a:sym typeface="+mn-ea"/>
              </a:rPr>
              <a:t>昆虫种类繁多，习性各异，应根据不同虫种的生活习性，分别采用不同的措施进行捕捉。 </a:t>
            </a:r>
            <a:endParaRPr lang="zh-CN"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noRot="1"/>
          </p:cNvSpPr>
          <p:nvPr>
            <p:ph type="title"/>
          </p:nvPr>
        </p:nvSpPr>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zh-CN" altLang="en-US" sz="4400" b="0" i="0" u="none" strike="noStrike" kern="1200" cap="none" spc="0" normalizeH="0" baseline="0" noProof="1" dirty="0">
                <a:solidFill>
                  <a:schemeClr val="tx2"/>
                </a:solidFill>
                <a:effectLst>
                  <a:outerShdw blurRad="38100" dist="38100" dir="2700000">
                    <a:srgbClr val="000000"/>
                  </a:outerShdw>
                </a:effectLst>
                <a:latin typeface="+mj-lt"/>
                <a:ea typeface="+mj-ea"/>
                <a:cs typeface="+mj-cs"/>
              </a:rPr>
              <a:t>采集昆虫的方法</a:t>
            </a:r>
            <a:endParaRPr kumimoji="0" lang="zh-CN" altLang="en-US" sz="4400" b="0" i="0" u="none" strike="noStrike" kern="1200" cap="none" spc="0" normalizeH="0" baseline="0" noProof="1" dirty="0">
              <a:solidFill>
                <a:schemeClr val="tx2"/>
              </a:solidFill>
              <a:effectLst>
                <a:outerShdw blurRad="38100" dist="38100" dir="2700000">
                  <a:srgbClr val="000000"/>
                </a:outerShdw>
              </a:effectLst>
              <a:latin typeface="+mj-lt"/>
              <a:ea typeface="+mj-ea"/>
              <a:cs typeface="+mj-cs"/>
            </a:endParaRPr>
          </a:p>
        </p:txBody>
      </p:sp>
      <p:sp>
        <p:nvSpPr>
          <p:cNvPr id="25602" name="文本占位符 4098"/>
          <p:cNvSpPr>
            <a:spLocks noGrp="1" noRot="1"/>
          </p:cNvSpPr>
          <p:nvPr>
            <p:ph idx="1"/>
          </p:nvPr>
        </p:nvSpPr>
        <p:spPr/>
        <p:txBody>
          <a:bodyPr anchor="t"/>
          <a:p>
            <a:r>
              <a:rPr lang="zh-CN" altLang="en-US" dirty="0"/>
              <a:t>采集昆虫的一般方法包括：</a:t>
            </a:r>
            <a:endParaRPr lang="zh-CN" altLang="en-US" dirty="0"/>
          </a:p>
          <a:p>
            <a:pPr>
              <a:buNone/>
            </a:pPr>
            <a:r>
              <a:rPr lang="zh-CN" altLang="en-US" dirty="0"/>
              <a:t>    （</a:t>
            </a:r>
            <a:r>
              <a:rPr lang="en-US" altLang="zh-CN" dirty="0"/>
              <a:t>1</a:t>
            </a:r>
            <a:r>
              <a:rPr lang="zh-CN" altLang="en-US" dirty="0"/>
              <a:t>）</a:t>
            </a:r>
            <a:r>
              <a:rPr lang="zh-CN" altLang="en-US" dirty="0">
                <a:solidFill>
                  <a:schemeClr val="folHlink"/>
                </a:solidFill>
              </a:rPr>
              <a:t>网捕</a:t>
            </a:r>
            <a:endParaRPr lang="zh-CN" altLang="en-US" dirty="0">
              <a:solidFill>
                <a:schemeClr val="folHlink"/>
              </a:solidFill>
            </a:endParaRPr>
          </a:p>
          <a:p>
            <a:pPr>
              <a:buNone/>
            </a:pPr>
            <a:r>
              <a:rPr lang="zh-CN" altLang="en-US" dirty="0"/>
              <a:t>    （</a:t>
            </a:r>
            <a:r>
              <a:rPr lang="en-US" altLang="zh-CN" dirty="0"/>
              <a:t>2</a:t>
            </a:r>
            <a:r>
              <a:rPr lang="zh-CN" altLang="en-US" dirty="0"/>
              <a:t>）扫捕</a:t>
            </a:r>
            <a:endParaRPr lang="zh-CN" altLang="en-US" dirty="0"/>
          </a:p>
          <a:p>
            <a:pPr>
              <a:buNone/>
            </a:pPr>
            <a:r>
              <a:rPr lang="zh-CN" altLang="en-US" dirty="0"/>
              <a:t>    （</a:t>
            </a:r>
            <a:r>
              <a:rPr lang="en-US" altLang="zh-CN" dirty="0"/>
              <a:t>3</a:t>
            </a:r>
            <a:r>
              <a:rPr lang="zh-CN" altLang="en-US" dirty="0"/>
              <a:t>）振落</a:t>
            </a:r>
            <a:endParaRPr lang="zh-CN" altLang="en-US" dirty="0"/>
          </a:p>
          <a:p>
            <a:pPr>
              <a:buNone/>
            </a:pPr>
            <a:r>
              <a:rPr lang="zh-CN" altLang="en-US" dirty="0"/>
              <a:t>    （</a:t>
            </a:r>
            <a:r>
              <a:rPr lang="en-US" altLang="zh-CN" dirty="0"/>
              <a:t>4</a:t>
            </a:r>
            <a:r>
              <a:rPr lang="zh-CN" altLang="en-US" dirty="0"/>
              <a:t>）搜集</a:t>
            </a:r>
            <a:endParaRPr lang="zh-CN" altLang="en-US" dirty="0"/>
          </a:p>
          <a:p>
            <a:pPr>
              <a:buNone/>
            </a:pPr>
            <a:r>
              <a:rPr lang="zh-CN" altLang="en-US" dirty="0"/>
              <a:t>    （</a:t>
            </a:r>
            <a:r>
              <a:rPr lang="en-US" altLang="zh-CN" dirty="0"/>
              <a:t>5</a:t>
            </a:r>
            <a:r>
              <a:rPr lang="zh-CN" altLang="en-US" dirty="0"/>
              <a:t>）诱集（诱集包括灯光诱集、糖蜜诱集、腐虫诱集、异性诱集等），我们一般采取的是网捕。</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标题 62465"/>
          <p:cNvSpPr>
            <a:spLocks noGrp="1"/>
          </p:cNvSpPr>
          <p:nvPr>
            <p:ph type="title"/>
          </p:nvPr>
        </p:nvSpPr>
        <p:spPr>
          <a:xfrm>
            <a:off x="822917" y="585670"/>
            <a:ext cx="10852237" cy="648000"/>
          </a:xfrm>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zh-CN" altLang="en-US" sz="4400" b="0" i="0" u="none" strike="noStrike" kern="1200" cap="none" spc="0" normalizeH="0" baseline="0" noProof="1" dirty="0">
                <a:solidFill>
                  <a:srgbClr val="FF9900"/>
                </a:solidFill>
                <a:effectLst>
                  <a:outerShdw blurRad="38100" dist="38100" dir="2700000">
                    <a:srgbClr val="C0C0C0"/>
                  </a:outerShdw>
                </a:effectLst>
                <a:latin typeface="+mj-lt"/>
                <a:ea typeface="+mj-ea"/>
                <a:cs typeface="+mj-cs"/>
              </a:rPr>
              <a:t>带什么装备</a:t>
            </a:r>
            <a:endParaRPr kumimoji="0" lang="zh-CN" altLang="en-US" sz="4400" b="0" i="0" u="none" strike="noStrike" kern="1200" cap="none" spc="0" normalizeH="0" baseline="0" noProof="1" dirty="0">
              <a:solidFill>
                <a:srgbClr val="FF9900"/>
              </a:solidFill>
              <a:effectLst>
                <a:outerShdw blurRad="38100" dist="38100" dir="2700000">
                  <a:srgbClr val="C0C0C0"/>
                </a:outerShdw>
              </a:effectLst>
              <a:latin typeface="+mj-lt"/>
              <a:ea typeface="+mj-ea"/>
              <a:cs typeface="+mj-cs"/>
            </a:endParaRPr>
          </a:p>
        </p:txBody>
      </p:sp>
      <p:sp>
        <p:nvSpPr>
          <p:cNvPr id="21506" name="文本占位符 62466"/>
          <p:cNvSpPr>
            <a:spLocks noGrp="1"/>
          </p:cNvSpPr>
          <p:nvPr>
            <p:ph type="body" sz="half" idx="1"/>
          </p:nvPr>
        </p:nvSpPr>
        <p:spPr>
          <a:xfrm>
            <a:off x="610235" y="1364615"/>
            <a:ext cx="4733925" cy="4495800"/>
          </a:xfrm>
        </p:spPr>
        <p:txBody>
          <a:bodyPr anchor="t"/>
          <a:p>
            <a:pPr>
              <a:lnSpc>
                <a:spcPct val="90000"/>
              </a:lnSpc>
              <a:buClr>
                <a:schemeClr val="tx2"/>
              </a:buClr>
              <a:buSzTx/>
              <a:buFontTx/>
            </a:pPr>
            <a:r>
              <a:rPr lang="zh-CN" altLang="en-US" sz="2400" dirty="0"/>
              <a:t>淡色衣服 长裤 帽子 运动鞋 （尽量不要涂脂抹粉）</a:t>
            </a:r>
            <a:endParaRPr lang="zh-CN" altLang="en-US" sz="2400" dirty="0"/>
          </a:p>
          <a:p>
            <a:pPr>
              <a:lnSpc>
                <a:spcPct val="90000"/>
              </a:lnSpc>
              <a:buClr>
                <a:schemeClr val="tx2"/>
              </a:buClr>
              <a:buSzTx/>
              <a:buFontTx/>
            </a:pPr>
            <a:r>
              <a:rPr lang="en-US" altLang="zh-CN" sz="2400" dirty="0"/>
              <a:t>1</a:t>
            </a:r>
            <a:r>
              <a:rPr sz="2400" dirty="0"/>
              <a:t>、</a:t>
            </a:r>
            <a:r>
              <a:rPr lang="zh-CN" altLang="en-US" sz="2400" dirty="0"/>
              <a:t>背包、 干粮</a:t>
            </a:r>
            <a:r>
              <a:rPr lang="en-US" altLang="zh-CN" sz="2400" dirty="0"/>
              <a:t>  </a:t>
            </a:r>
            <a:endParaRPr lang="en-US" altLang="zh-CN" sz="2400" dirty="0"/>
          </a:p>
          <a:p>
            <a:pPr>
              <a:lnSpc>
                <a:spcPct val="90000"/>
              </a:lnSpc>
              <a:buClr>
                <a:schemeClr val="tx2"/>
              </a:buClr>
              <a:buSzTx/>
              <a:buFontTx/>
              <a:buNone/>
            </a:pPr>
            <a:r>
              <a:rPr lang="en-US" altLang="zh-CN" sz="2400" dirty="0"/>
              <a:t>  2</a:t>
            </a:r>
            <a:r>
              <a:rPr sz="2400" dirty="0"/>
              <a:t>、</a:t>
            </a:r>
            <a:r>
              <a:rPr lang="zh-CN" altLang="en-US" sz="2400" dirty="0"/>
              <a:t>捕虫网 </a:t>
            </a:r>
            <a:r>
              <a:rPr lang="en-US" altLang="zh-CN" sz="2400" dirty="0"/>
              <a:t>(</a:t>
            </a:r>
            <a:r>
              <a:rPr lang="zh-CN" altLang="en-US" sz="2400" dirty="0"/>
              <a:t>大小不同最好</a:t>
            </a:r>
            <a:r>
              <a:rPr lang="en-US" altLang="zh-CN" sz="2400"/>
              <a:t>)</a:t>
            </a:r>
            <a:endParaRPr lang="en-US" altLang="zh-CN" sz="2400"/>
          </a:p>
          <a:p>
            <a:pPr>
              <a:lnSpc>
                <a:spcPct val="90000"/>
              </a:lnSpc>
              <a:buClr>
                <a:schemeClr val="tx2"/>
              </a:buClr>
              <a:buSzTx/>
              <a:buFontTx/>
              <a:buNone/>
            </a:pPr>
            <a:r>
              <a:rPr lang="en-US" altLang="zh-CN" sz="2400" dirty="0"/>
              <a:t>     </a:t>
            </a:r>
            <a:r>
              <a:rPr lang="zh-CN" altLang="en-US" sz="2400" dirty="0"/>
              <a:t>大</a:t>
            </a:r>
            <a:r>
              <a:rPr lang="en-US" altLang="zh-CN" sz="2400" dirty="0"/>
              <a:t>:</a:t>
            </a:r>
            <a:r>
              <a:rPr lang="zh-CN" altLang="en-US" sz="2400" dirty="0"/>
              <a:t>会飞的昆虫，用大的网子抓起来，转</a:t>
            </a:r>
            <a:r>
              <a:rPr lang="en-US" altLang="zh-CN" sz="2400" dirty="0"/>
              <a:t>60</a:t>
            </a:r>
            <a:r>
              <a:rPr lang="zh-CN" altLang="en-US" sz="2400" dirty="0"/>
              <a:t>度。</a:t>
            </a:r>
            <a:endParaRPr lang="zh-CN" altLang="en-US" sz="2400" dirty="0"/>
          </a:p>
          <a:p>
            <a:pPr>
              <a:lnSpc>
                <a:spcPct val="90000"/>
              </a:lnSpc>
              <a:buClr>
                <a:schemeClr val="tx2"/>
              </a:buClr>
              <a:buSzTx/>
              <a:buFontTx/>
              <a:buNone/>
            </a:pPr>
            <a:r>
              <a:rPr lang="zh-CN" altLang="en-US" sz="2400" dirty="0"/>
              <a:t>     小</a:t>
            </a:r>
            <a:r>
              <a:rPr lang="en-US" altLang="zh-CN" sz="2400" dirty="0"/>
              <a:t>:</a:t>
            </a:r>
            <a:r>
              <a:rPr lang="zh-CN" altLang="en-US" sz="2400" dirty="0"/>
              <a:t>适用于杂草堆中。</a:t>
            </a:r>
            <a:endParaRPr lang="zh-CN" altLang="en-US" sz="2400" dirty="0"/>
          </a:p>
          <a:p>
            <a:pPr>
              <a:lnSpc>
                <a:spcPct val="90000"/>
              </a:lnSpc>
              <a:buClr>
                <a:schemeClr val="tx2"/>
              </a:buClr>
              <a:buSzTx/>
              <a:buFontTx/>
              <a:buNone/>
            </a:pPr>
            <a:r>
              <a:rPr lang="zh-CN" altLang="en-US" sz="2400" dirty="0"/>
              <a:t>     水网</a:t>
            </a:r>
            <a:r>
              <a:rPr lang="en-US" altLang="zh-CN" sz="2400" dirty="0"/>
              <a:t>:</a:t>
            </a:r>
            <a:r>
              <a:rPr lang="zh-CN" altLang="en-US" sz="2400" dirty="0"/>
              <a:t>捕捉水上昆虫可以使用 </a:t>
            </a:r>
            <a:endParaRPr lang="zh-CN" altLang="en-US" sz="2400"/>
          </a:p>
          <a:p>
            <a:pPr>
              <a:lnSpc>
                <a:spcPct val="90000"/>
              </a:lnSpc>
              <a:buClr>
                <a:schemeClr val="tx2"/>
              </a:buClr>
              <a:buSzTx/>
              <a:buFontTx/>
              <a:buNone/>
            </a:pPr>
            <a:r>
              <a:rPr lang="en-US" altLang="zh-CN" sz="2400" dirty="0"/>
              <a:t>3</a:t>
            </a:r>
            <a:r>
              <a:rPr sz="2400" dirty="0"/>
              <a:t>、</a:t>
            </a:r>
            <a:r>
              <a:rPr sz="2400">
                <a:sym typeface="+mn-ea"/>
              </a:rPr>
              <a:t>采集工具：毒瓶、三角袋、剪刀、镊子、昆虫针、黑光灯等诱虫灯、检虫白板、铅笔、采集记录本、胶布等。</a:t>
            </a:r>
            <a:endParaRPr lang="zh-CN" altLang="en-US" sz="2400" dirty="0"/>
          </a:p>
        </p:txBody>
      </p:sp>
      <p:pic>
        <p:nvPicPr>
          <p:cNvPr id="21508" name="图片 62470" descr="lna12-dx"/>
          <p:cNvPicPr>
            <a:picLocks noChangeAspect="1"/>
          </p:cNvPicPr>
          <p:nvPr/>
        </p:nvPicPr>
        <p:blipFill>
          <a:blip r:embed="rId1"/>
          <a:stretch>
            <a:fillRect/>
          </a:stretch>
        </p:blipFill>
        <p:spPr>
          <a:xfrm>
            <a:off x="5772150" y="2074545"/>
            <a:ext cx="5902960" cy="3994785"/>
          </a:xfrm>
          <a:prstGeom prst="rect">
            <a:avLst/>
          </a:prstGeom>
          <a:noFill/>
          <a:ln w="9525">
            <a:noFill/>
          </a:ln>
        </p:spPr>
      </p:pic>
      <p:pic>
        <p:nvPicPr>
          <p:cNvPr id="21509" name="内容占位符 62472" descr="camcase"/>
          <p:cNvPicPr>
            <a:picLocks noGrp="1" noChangeAspect="1"/>
          </p:cNvPicPr>
          <p:nvPr/>
        </p:nvPicPr>
        <p:blipFill>
          <a:blip r:embed="rId2"/>
          <a:stretch>
            <a:fillRect/>
          </a:stretch>
        </p:blipFill>
        <p:spPr>
          <a:xfrm>
            <a:off x="10266680" y="949960"/>
            <a:ext cx="1738630" cy="1435100"/>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1265"/>
          <p:cNvSpPr>
            <a:spLocks noGrp="1"/>
          </p:cNvSpPr>
          <p:nvPr>
            <p:ph type="title"/>
          </p:nvPr>
        </p:nvSpPr>
        <p:spPr/>
        <p:txBody>
          <a:bodyPr anchor="ctr"/>
          <a:p>
            <a:pPr marL="0" marR="0" indent="0" algn="ctr" defTabSz="914400" rtl="0" eaLnBrk="1" fontAlgn="base" latinLnBrk="0" hangingPunct="1">
              <a:lnSpc>
                <a:spcPct val="100000"/>
              </a:lnSpc>
              <a:spcBef>
                <a:spcPct val="0"/>
              </a:spcBef>
              <a:spcAft>
                <a:spcPct val="0"/>
              </a:spcAft>
              <a:buClrTx/>
              <a:buSzTx/>
              <a:buFontTx/>
              <a:buNone/>
            </a:pPr>
            <a:r>
              <a:rPr kumimoji="0" lang="zh-CN" altLang="en-US" sz="4400" b="0" i="0" u="none" strike="noStrike" kern="1200" cap="none" spc="0" normalizeH="0" baseline="0" noProof="1" dirty="0">
                <a:solidFill>
                  <a:srgbClr val="FF9900"/>
                </a:solidFill>
                <a:effectLst>
                  <a:outerShdw blurRad="38100" dist="38100" dir="2700000">
                    <a:srgbClr val="C0C0C0"/>
                  </a:outerShdw>
                </a:effectLst>
                <a:latin typeface="+mj-lt"/>
                <a:ea typeface="+mj-ea"/>
                <a:cs typeface="+mj-cs"/>
              </a:rPr>
              <a:t>怎样采集昆虫</a:t>
            </a:r>
            <a:endParaRPr kumimoji="0" lang="zh-CN" altLang="en-US" sz="4400" b="0" i="0" u="none" strike="noStrike" kern="1200" cap="none" spc="0" normalizeH="0" baseline="0" noProof="1" dirty="0">
              <a:solidFill>
                <a:srgbClr val="FF9900"/>
              </a:solidFill>
              <a:effectLst>
                <a:outerShdw blurRad="38100" dist="38100" dir="2700000">
                  <a:srgbClr val="C0C0C0"/>
                </a:outerShdw>
              </a:effectLst>
              <a:latin typeface="+mj-lt"/>
              <a:ea typeface="+mj-ea"/>
              <a:cs typeface="+mj-cs"/>
            </a:endParaRPr>
          </a:p>
        </p:txBody>
      </p:sp>
      <p:sp>
        <p:nvSpPr>
          <p:cNvPr id="22530" name="文本占位符 11266"/>
          <p:cNvSpPr>
            <a:spLocks noGrp="1"/>
          </p:cNvSpPr>
          <p:nvPr>
            <p:ph idx="1"/>
          </p:nvPr>
        </p:nvSpPr>
        <p:spPr/>
        <p:txBody>
          <a:bodyPr anchor="t"/>
          <a:p>
            <a:r>
              <a:rPr lang="en-US" altLang="zh-CN" sz="2800" dirty="0"/>
              <a:t>Ⅰ</a:t>
            </a:r>
            <a:r>
              <a:rPr lang="zh-CN" altLang="en-US" sz="2800" dirty="0"/>
              <a:t>﹑活动性采集</a:t>
            </a:r>
            <a:endParaRPr lang="zh-CN" altLang="en-US" sz="2800" dirty="0"/>
          </a:p>
          <a:p>
            <a:r>
              <a:rPr lang="zh-CN" altLang="en-US" sz="2800" dirty="0"/>
              <a:t>      此种采集方法通常由采集者携带各种采集工具，如捕虫网﹑虫竿，就所到之处随手采集，所以，采集工具必须具有机动性，基本装备包括网具﹑吸虫管或吸虫瓶﹑毒瓶﹑采集箱等。采集方法依工具又可分为下列几种方法 </a:t>
            </a:r>
            <a:r>
              <a:rPr lang="en-US" altLang="zh-CN" sz="2800"/>
              <a:t>:</a:t>
            </a:r>
            <a:endParaRPr lang="en-US" altLang="zh-CN" sz="2800"/>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UNIT_ISCONTENTSTITLE" val="0"/>
  <p:tag name="KSO_WM_UNIT_PRESET_TEXT" val="在此输入您的封面副标题"/>
  <p:tag name="KSO_WM_UNIT_NOCLEAR" val="0"/>
  <p:tag name="KSO_WM_UNIT_VALUE" val="156"/>
  <p:tag name="KSO_WM_UNIT_HIGHLIGHT" val="0"/>
  <p:tag name="KSO_WM_UNIT_COMPATIBLE" val="0"/>
  <p:tag name="KSO_WM_UNIT_DIAGRAM_ISNUMVISUAL" val="0"/>
  <p:tag name="KSO_WM_UNIT_DIAGRAM_ISREFERUNIT" val="0"/>
  <p:tag name="KSO_WM_UNIT_TYPE" val="b"/>
  <p:tag name="KSO_WM_UNIT_INDEX" val="1"/>
  <p:tag name="KSO_WM_UNIT_ID" val="custom20187308_1*b*1"/>
  <p:tag name="KSO_WM_TEMPLATE_CATEGORY" val="custom"/>
  <p:tag name="KSO_WM_TEMPLATE_INDEX" val="20187308"/>
  <p:tag name="KSO_WM_UNIT_LAYERLEVEL" val="1"/>
  <p:tag name="KSO_WM_TAG_VERSION" val="1.0"/>
  <p:tag name="KSO_WM_BEAUTIFY_FLAG" val="#wm#"/>
</p:tagLst>
</file>

<file path=ppt/tags/tag64.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4608</Words>
  <Application>WPS 演示</Application>
  <PresentationFormat>宽屏</PresentationFormat>
  <Paragraphs>140</Paragraphs>
  <Slides>37</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37</vt:i4>
      </vt:variant>
    </vt:vector>
  </HeadingPairs>
  <TitlesOfParts>
    <vt:vector size="48" baseType="lpstr">
      <vt:lpstr>Arial</vt:lpstr>
      <vt:lpstr>宋体</vt:lpstr>
      <vt:lpstr>Wingdings</vt:lpstr>
      <vt:lpstr>微软雅黑</vt:lpstr>
      <vt:lpstr>黑体</vt:lpstr>
      <vt:lpstr>Times New Roman</vt:lpstr>
      <vt:lpstr>Arial Unicode MS</vt:lpstr>
      <vt:lpstr>Symbol</vt:lpstr>
      <vt:lpstr>隶书</vt:lpstr>
      <vt:lpstr>Tahoma</vt:lpstr>
      <vt:lpstr>Office 主题​​</vt:lpstr>
      <vt:lpstr>制作昆虫标本</vt:lpstr>
      <vt:lpstr>标本制作的意义暨目的</vt:lpstr>
      <vt:lpstr>为什么采集昆虫</vt:lpstr>
      <vt:lpstr>到什么地方采集昆虫</vt:lpstr>
      <vt:lpstr>PowerPoint 演示文稿</vt:lpstr>
      <vt:lpstr>PowerPoint 演示文稿</vt:lpstr>
      <vt:lpstr>采集昆虫的方法</vt:lpstr>
      <vt:lpstr>带什么装备</vt:lpstr>
      <vt:lpstr>怎样采集昆虫</vt:lpstr>
      <vt:lpstr>PowerPoint 演示文稿</vt:lpstr>
      <vt:lpstr>PowerPoint 演示文稿</vt:lpstr>
      <vt:lpstr>PowerPoint 演示文稿</vt:lpstr>
      <vt:lpstr>捕虫网的使用方法</vt:lpstr>
      <vt:lpstr>采集昆虫的方法 </vt:lpstr>
      <vt:lpstr>采集原则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8</cp:revision>
  <dcterms:created xsi:type="dcterms:W3CDTF">2019-11-04T09:28:00Z</dcterms:created>
  <dcterms:modified xsi:type="dcterms:W3CDTF">2020-03-12T15:17:03Z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2052-11.3.0.8775</vt:lpwstr>
  </property>
</Properties>
</file>