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11" r:id="rId3"/>
    <p:sldId id="312" r:id="rId4"/>
    <p:sldId id="313" r:id="rId5"/>
    <p:sldId id="314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467"/>
    <a:srgbClr val="000000"/>
    <a:srgbClr val="49508A"/>
    <a:srgbClr val="FF9B3A"/>
    <a:srgbClr val="FFFFFF"/>
    <a:srgbClr val="966026"/>
    <a:srgbClr val="CE8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15"/>
        <p:guide pos="2792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任意多边形 21"/>
          <p:cNvSpPr/>
          <p:nvPr/>
        </p:nvSpPr>
        <p:spPr>
          <a:xfrm rot="2213584">
            <a:off x="1804988" y="-153987"/>
            <a:ext cx="60325" cy="1362075"/>
          </a:xfrm>
          <a:custGeom>
            <a:avLst/>
            <a:gdLst>
              <a:gd name="connsiteX0" fmla="*/ 0 w 60001"/>
              <a:gd name="connsiteY0" fmla="*/ 45039 h 1362260"/>
              <a:gd name="connsiteX1" fmla="*/ 60001 w 60001"/>
              <a:gd name="connsiteY1" fmla="*/ 0 h 1362260"/>
              <a:gd name="connsiteX2" fmla="*/ 60001 w 60001"/>
              <a:gd name="connsiteY2" fmla="*/ 1362260 h 1362260"/>
              <a:gd name="connsiteX3" fmla="*/ 0 w 60001"/>
              <a:gd name="connsiteY3" fmla="*/ 1362260 h 136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1" h="1362260">
                <a:moveTo>
                  <a:pt x="0" y="45039"/>
                </a:moveTo>
                <a:lnTo>
                  <a:pt x="60001" y="0"/>
                </a:lnTo>
                <a:lnTo>
                  <a:pt x="60001" y="1362260"/>
                </a:lnTo>
                <a:lnTo>
                  <a:pt x="0" y="1362260"/>
                </a:lnTo>
                <a:close/>
              </a:path>
            </a:pathLst>
          </a:cu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任意多边形 22"/>
          <p:cNvSpPr/>
          <p:nvPr/>
        </p:nvSpPr>
        <p:spPr>
          <a:xfrm rot="2213584">
            <a:off x="230188" y="-652462"/>
            <a:ext cx="1738313" cy="1304925"/>
          </a:xfrm>
          <a:custGeom>
            <a:avLst/>
            <a:gdLst>
              <a:gd name="connsiteX0" fmla="*/ 0 w 1737847"/>
              <a:gd name="connsiteY0" fmla="*/ 1304483 h 1304483"/>
              <a:gd name="connsiteX1" fmla="*/ 1737847 w 1737847"/>
              <a:gd name="connsiteY1" fmla="*/ 0 h 1304483"/>
              <a:gd name="connsiteX2" fmla="*/ 1737847 w 1737847"/>
              <a:gd name="connsiteY2" fmla="*/ 1304483 h 130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7847" h="1304483">
                <a:moveTo>
                  <a:pt x="0" y="1304483"/>
                </a:moveTo>
                <a:lnTo>
                  <a:pt x="1737847" y="0"/>
                </a:lnTo>
                <a:lnTo>
                  <a:pt x="1737847" y="130448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 rot="2213584">
            <a:off x="1954213" y="234950"/>
            <a:ext cx="60325" cy="2014538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任意多边形 18"/>
          <p:cNvSpPr/>
          <p:nvPr/>
        </p:nvSpPr>
        <p:spPr>
          <a:xfrm rot="2213584">
            <a:off x="-125412" y="-488950"/>
            <a:ext cx="2317750" cy="2016125"/>
          </a:xfrm>
          <a:custGeom>
            <a:avLst/>
            <a:gdLst>
              <a:gd name="connsiteX0" fmla="*/ 15563 w 2317330"/>
              <a:gd name="connsiteY0" fmla="*/ 1217831 h 2016000"/>
              <a:gd name="connsiteX1" fmla="*/ 1637971 w 2317330"/>
              <a:gd name="connsiteY1" fmla="*/ 0 h 2016000"/>
              <a:gd name="connsiteX2" fmla="*/ 2317330 w 2317330"/>
              <a:gd name="connsiteY2" fmla="*/ 0 h 2016000"/>
              <a:gd name="connsiteX3" fmla="*/ 2317330 w 2317330"/>
              <a:gd name="connsiteY3" fmla="*/ 2016000 h 2016000"/>
              <a:gd name="connsiteX4" fmla="*/ 614695 w 2317330"/>
              <a:gd name="connsiteY4" fmla="*/ 2016000 h 2016000"/>
              <a:gd name="connsiteX5" fmla="*/ 0 w 2317330"/>
              <a:gd name="connsiteY5" fmla="*/ 0 h 2016000"/>
              <a:gd name="connsiteX6" fmla="*/ 114792 w 2317330"/>
              <a:gd name="connsiteY6" fmla="*/ 0 h 2016000"/>
              <a:gd name="connsiteX7" fmla="*/ 0 w 2317330"/>
              <a:gd name="connsiteY7" fmla="*/ 86166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330" h="2016000">
                <a:moveTo>
                  <a:pt x="15563" y="1217831"/>
                </a:moveTo>
                <a:lnTo>
                  <a:pt x="1637971" y="0"/>
                </a:lnTo>
                <a:lnTo>
                  <a:pt x="2317330" y="0"/>
                </a:lnTo>
                <a:lnTo>
                  <a:pt x="2317330" y="2016000"/>
                </a:lnTo>
                <a:lnTo>
                  <a:pt x="614695" y="2016000"/>
                </a:lnTo>
                <a:close/>
                <a:moveTo>
                  <a:pt x="0" y="0"/>
                </a:moveTo>
                <a:lnTo>
                  <a:pt x="114792" y="0"/>
                </a:lnTo>
                <a:lnTo>
                  <a:pt x="0" y="8616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任意多边形 23"/>
          <p:cNvSpPr/>
          <p:nvPr/>
        </p:nvSpPr>
        <p:spPr>
          <a:xfrm rot="13343609">
            <a:off x="7991475" y="5218113"/>
            <a:ext cx="1470025" cy="2016125"/>
          </a:xfrm>
          <a:custGeom>
            <a:avLst/>
            <a:gdLst>
              <a:gd name="connsiteX0" fmla="*/ 1469728 w 1469728"/>
              <a:gd name="connsiteY0" fmla="*/ 2016000 h 2016000"/>
              <a:gd name="connsiteX1" fmla="*/ 1088883 w 1469728"/>
              <a:gd name="connsiteY1" fmla="*/ 2016000 h 2016000"/>
              <a:gd name="connsiteX2" fmla="*/ 0 w 1469728"/>
              <a:gd name="connsiteY2" fmla="*/ 823249 h 2016000"/>
              <a:gd name="connsiteX3" fmla="*/ 901779 w 1469728"/>
              <a:gd name="connsiteY3" fmla="*/ 0 h 2016000"/>
              <a:gd name="connsiteX4" fmla="*/ 1469727 w 1469728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28" h="2016000">
                <a:moveTo>
                  <a:pt x="1469728" y="2016000"/>
                </a:moveTo>
                <a:lnTo>
                  <a:pt x="1088883" y="2016000"/>
                </a:lnTo>
                <a:lnTo>
                  <a:pt x="0" y="823249"/>
                </a:lnTo>
                <a:lnTo>
                  <a:pt x="901779" y="0"/>
                </a:lnTo>
                <a:lnTo>
                  <a:pt x="146972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/>
        </p:nvSpPr>
        <p:spPr>
          <a:xfrm rot="13343609">
            <a:off x="8274050" y="3736975"/>
            <a:ext cx="58738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任意多边形 20"/>
          <p:cNvSpPr/>
          <p:nvPr/>
        </p:nvSpPr>
        <p:spPr>
          <a:xfrm rot="13343609">
            <a:off x="8058150" y="4438650"/>
            <a:ext cx="2030413" cy="2016125"/>
          </a:xfrm>
          <a:custGeom>
            <a:avLst/>
            <a:gdLst>
              <a:gd name="connsiteX0" fmla="*/ 2030424 w 2030424"/>
              <a:gd name="connsiteY0" fmla="*/ 2016000 h 2016000"/>
              <a:gd name="connsiteX1" fmla="*/ 1840441 w 2030424"/>
              <a:gd name="connsiteY1" fmla="*/ 2016000 h 2016000"/>
              <a:gd name="connsiteX2" fmla="*/ 59587 w 2030424"/>
              <a:gd name="connsiteY2" fmla="*/ 65271 h 2016000"/>
              <a:gd name="connsiteX3" fmla="*/ 0 w 2030424"/>
              <a:gd name="connsiteY3" fmla="*/ 0 h 2016000"/>
              <a:gd name="connsiteX4" fmla="*/ 2030424 w 2030424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424" h="2016000">
                <a:moveTo>
                  <a:pt x="2030424" y="2016000"/>
                </a:moveTo>
                <a:lnTo>
                  <a:pt x="1840441" y="2016000"/>
                </a:lnTo>
                <a:lnTo>
                  <a:pt x="59587" y="65271"/>
                </a:lnTo>
                <a:lnTo>
                  <a:pt x="0" y="0"/>
                </a:lnTo>
                <a:lnTo>
                  <a:pt x="203042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 rot="13343609">
            <a:off x="8132763" y="4705350"/>
            <a:ext cx="60325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803659"/>
            <a:ext cx="6451200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0" dirty="0" smtClean="0"/>
              <a:t>单击此处编辑母版副标题样式</a:t>
            </a:r>
            <a:endParaRPr lang="zh-CN" altLang="en-US" strike="noStrike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201" y="2642556"/>
            <a:ext cx="6451599" cy="986829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zh-CN" altLang="en-US" sz="3200" b="0" noProof="0" dirty="0" smtClean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pPr lvl="0" algn="ctr" fontAlgn="base">
              <a:lnSpc>
                <a:spcPct val="110000"/>
              </a:lnSpc>
            </a:pPr>
            <a:r>
              <a:rPr lang="zh-CN" altLang="en-US" strike="noStrike" noProof="0" dirty="0" smtClean="0"/>
              <a:t>单击此处编辑母版标题样式</a:t>
            </a:r>
            <a:endParaRPr lang="zh-CN" altLang="en-US" strike="noStrike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889685"/>
            <a:ext cx="7887600" cy="5329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6EF2F5ED-D19D-4097-92A9-D6092B3D6E6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A7AAEAA2-D029-4D23-B6D5-DE004B8B3ED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4216"/>
            <a:ext cx="7535822" cy="68262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600" y="2181600"/>
            <a:ext cx="8229600" cy="3099600"/>
          </a:xfrm>
        </p:spPr>
        <p:txBody>
          <a:bodyPr>
            <a:normAutofit/>
          </a:bodyPr>
          <a:lstStyle>
            <a:lvl1pPr marL="342900" indent="-25717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solidFill>
                  <a:schemeClr val="accent1"/>
                </a:solidFill>
              </a:defRPr>
            </a:lvl1pPr>
            <a:lvl2pPr marL="700405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矩形 12"/>
          <p:cNvSpPr/>
          <p:nvPr/>
        </p:nvSpPr>
        <p:spPr>
          <a:xfrm>
            <a:off x="276225" y="3035300"/>
            <a:ext cx="414338" cy="9604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p>
            <a:pPr lvl="0" algn="ctr"/>
            <a:endParaRPr lang="zh-CN" altLang="en-US">
              <a:solidFill>
                <a:srgbClr val="FFFFFF"/>
              </a:solidFill>
              <a:latin typeface="Calibri" panose="020F0502020204030204"/>
              <a:ea typeface="幼圆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6900" y="2641600"/>
            <a:ext cx="6959600" cy="104488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66900" y="3686485"/>
            <a:ext cx="6959600" cy="541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0800" y="2311200"/>
            <a:ext cx="39456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41200" y="2311200"/>
            <a:ext cx="39708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0" y="4824413"/>
            <a:ext cx="8986838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grpSp>
        <p:nvGrpSpPr>
          <p:cNvPr id="4103" name="组合 14"/>
          <p:cNvGrpSpPr/>
          <p:nvPr/>
        </p:nvGrpSpPr>
        <p:grpSpPr>
          <a:xfrm>
            <a:off x="3179763" y="3249613"/>
            <a:ext cx="2784475" cy="39687"/>
            <a:chOff x="3224213" y="3249217"/>
            <a:chExt cx="2784872" cy="40481"/>
          </a:xfrm>
        </p:grpSpPr>
        <p:sp>
          <p:nvSpPr>
            <p:cNvPr id="16" name="椭圆 4"/>
            <p:cNvSpPr>
              <a:spLocks noChangeArrowheads="1"/>
            </p:cNvSpPr>
            <p:nvPr/>
          </p:nvSpPr>
          <p:spPr bwMode="auto">
            <a:xfrm>
              <a:off x="4595813" y="3249217"/>
              <a:ext cx="40481" cy="40481"/>
            </a:xfrm>
            <a:prstGeom prst="ellipse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350" strike="noStrike" noProof="1">
                <a:solidFill>
                  <a:srgbClr val="FFFFFF"/>
                </a:solidFill>
                <a:latin typeface="Arial Narrow" pitchFamily="34" charset="0"/>
                <a:ea typeface="微软雅黑" panose="020B0503020204020204" charset="-122"/>
              </a:endParaRPr>
            </a:p>
          </p:txBody>
        </p:sp>
        <p:cxnSp>
          <p:nvCxnSpPr>
            <p:cNvPr id="4105" name="直接连接符 6"/>
            <p:cNvCxnSpPr/>
            <p:nvPr/>
          </p:nvCxnSpPr>
          <p:spPr>
            <a:xfrm>
              <a:off x="3224213" y="3265885"/>
              <a:ext cx="129421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6" name="直接连接符 7"/>
            <p:cNvCxnSpPr/>
            <p:nvPr/>
          </p:nvCxnSpPr>
          <p:spPr>
            <a:xfrm>
              <a:off x="4713685" y="3265885"/>
              <a:ext cx="129540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13800" y="2394000"/>
            <a:ext cx="4316400" cy="831600"/>
          </a:xfrm>
        </p:spPr>
        <p:txBody>
          <a:bodyPr/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928D19AA-E5EC-4920-8B68-97211F8EC99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E4087685-000A-48DA-8EE9-FFDF258827C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5089525" y="3844925"/>
            <a:ext cx="3406775" cy="1349375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000" tIns="81000" rIns="135000" bIns="81000" anchor="ctr">
            <a:normAutofit/>
          </a:bodyPr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ts val="450"/>
              </a:spcBef>
              <a:buClrTx/>
              <a:buSzTx/>
              <a:buNone/>
            </a:pPr>
            <a:endParaRPr lang="zh-CN" altLang="en-US" sz="1350" strike="noStrike" noProof="1" dirty="0">
              <a:solidFill>
                <a:srgbClr val="F5F5F5"/>
              </a:solidFill>
              <a:latin typeface="Arial Narrow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600" y="1112400"/>
            <a:ext cx="7538400" cy="6588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57600" y="3214800"/>
            <a:ext cx="4132800" cy="261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zh-CN" altLang="en-US" strike="noStrike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6400" y="1771200"/>
            <a:ext cx="7599600" cy="1123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2881" y="864972"/>
            <a:ext cx="1633855" cy="528976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7769" y="864972"/>
            <a:ext cx="6462712" cy="528976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842963"/>
            <a:ext cx="9144000" cy="54022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457200" y="187325"/>
            <a:ext cx="8229600" cy="5461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Rectangle 3"/>
          <p:cNvSpPr>
            <a:spLocks noGrp="1"/>
          </p:cNvSpPr>
          <p:nvPr>
            <p:ph type="body"/>
          </p:nvPr>
        </p:nvSpPr>
        <p:spPr>
          <a:xfrm>
            <a:off x="457200" y="1155700"/>
            <a:ext cx="8229600" cy="4978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indent="-25717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3429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9pPr>
    </p:titleStyle>
    <p:bodyStyle>
      <a:lvl1pPr marL="342900" indent="-257175" algn="l" rtl="0" eaLnBrk="1" fontAlgn="base" hangingPunct="1">
        <a:lnSpc>
          <a:spcPct val="12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400" kern="1200">
          <a:solidFill>
            <a:schemeClr val="accent1"/>
          </a:solidFill>
          <a:latin typeface="+mn-ea"/>
          <a:ea typeface="+mn-ea"/>
          <a:cs typeface="+mn-cs"/>
        </a:defRPr>
      </a:lvl1pPr>
      <a:lvl2pPr marL="803275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ea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accent1"/>
          </a:solidFill>
          <a:latin typeface="+mn-ea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accent1"/>
          </a:solidFill>
          <a:latin typeface="+mn-ea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accent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468312" y="-387350"/>
            <a:ext cx="7366000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79927" y="692785"/>
            <a:ext cx="6899910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项目</a:t>
            </a:r>
            <a:r>
              <a:rPr lang="en-US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8  </a:t>
            </a:r>
            <a:r>
              <a:rPr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反光镜模型重（2014年教师赛赛题）</a:t>
            </a:r>
            <a:endParaRPr sz="2600" noProof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403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773238"/>
            <a:ext cx="3446462" cy="4813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036" name="组合 3"/>
          <p:cNvGrpSpPr/>
          <p:nvPr/>
        </p:nvGrpSpPr>
        <p:grpSpPr>
          <a:xfrm>
            <a:off x="3729038" y="2635250"/>
            <a:ext cx="5397500" cy="3538538"/>
            <a:chOff x="0" y="819"/>
            <a:chExt cx="14400" cy="9437"/>
          </a:xfrm>
        </p:grpSpPr>
        <p:sp>
          <p:nvSpPr>
            <p:cNvPr id="13" name="矩形 12"/>
            <p:cNvSpPr/>
            <p:nvPr/>
          </p:nvSpPr>
          <p:spPr>
            <a:xfrm>
              <a:off x="0" y="8792"/>
              <a:ext cx="14400" cy="1247"/>
            </a:xfrm>
            <a:prstGeom prst="rect">
              <a:avLst/>
            </a:prstGeom>
            <a:pattFill prst="ltUpDiag">
              <a:fgClr>
                <a:srgbClr val="879E32"/>
              </a:fgClr>
              <a:bgClr>
                <a:srgbClr val="9FD965"/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/>
            <a:srcRect l="7189" t="9001" r="11823" b="8374"/>
            <a:stretch>
              <a:fillRect/>
            </a:stretch>
          </p:blipFill>
          <p:spPr>
            <a:xfrm>
              <a:off x="1585" y="819"/>
              <a:ext cx="9737" cy="250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/>
            <a:srcRect l="7189" t="9001" r="11823" b="8374"/>
            <a:stretch>
              <a:fillRect/>
            </a:stretch>
          </p:blipFill>
          <p:spPr>
            <a:xfrm flipH="1">
              <a:off x="3926" y="3327"/>
              <a:ext cx="9737" cy="250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/>
            <a:srcRect l="7189" t="9001" r="11823" b="8374"/>
            <a:stretch>
              <a:fillRect/>
            </a:stretch>
          </p:blipFill>
          <p:spPr>
            <a:xfrm>
              <a:off x="1585" y="5834"/>
              <a:ext cx="9737" cy="250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053" y="1352"/>
              <a:ext cx="1809" cy="1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  <a:uLnTx/>
                  <a:uFillTx/>
                  <a:latin typeface="Agency FB" pitchFamily="34" charset="0"/>
                  <a:ea typeface="微软雅黑" panose="020B0503020204020204" charset="-122"/>
                  <a:cs typeface="+mn-ea"/>
                </a:rPr>
                <a:t>1</a:t>
              </a:r>
              <a:endParaRPr kumimoji="0" lang="en-US" sz="4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Agency FB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66" y="3869"/>
              <a:ext cx="1809" cy="1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  <a:uLnTx/>
                  <a:uFillTx/>
                  <a:latin typeface="Agency FB" pitchFamily="34" charset="0"/>
                  <a:ea typeface="微软雅黑" panose="020B0503020204020204" charset="-122"/>
                  <a:cs typeface="+mn-ea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Agency FB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8" y="6386"/>
              <a:ext cx="1809" cy="1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  <a:uLnTx/>
                  <a:uFillTx/>
                  <a:latin typeface="Agency FB" pitchFamily="34" charset="0"/>
                  <a:ea typeface="微软雅黑" panose="020B0503020204020204" charset="-122"/>
                  <a:cs typeface="+mn-ea"/>
                </a:rPr>
                <a:t>3</a:t>
              </a:r>
              <a:endParaRPr kumimoji="0" lang="en-US" sz="4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Agency FB" pitchFamily="34" charset="0"/>
                <a:ea typeface="微软雅黑" panose="020B0503020204020204" charset="-122"/>
              </a:endParaRPr>
            </a:p>
          </p:txBody>
        </p:sp>
        <p:sp>
          <p:nvSpPr>
            <p:cNvPr id="44044" name="TextBox 19"/>
            <p:cNvSpPr txBox="1"/>
            <p:nvPr/>
          </p:nvSpPr>
          <p:spPr>
            <a:xfrm>
              <a:off x="4364" y="1586"/>
              <a:ext cx="6244" cy="10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buClrTx/>
                <a:buSzTx/>
              </a:pPr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反光镜点云数据处理</a:t>
              </a: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4045" name="TextBox 20"/>
            <p:cNvSpPr txBox="1"/>
            <p:nvPr/>
          </p:nvSpPr>
          <p:spPr>
            <a:xfrm>
              <a:off x="4940" y="4083"/>
              <a:ext cx="5882" cy="10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buClrTx/>
                <a:buSzTx/>
              </a:pPr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反光镜模型重构</a:t>
              </a: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4046" name="TextBox 21"/>
            <p:cNvSpPr txBox="1"/>
            <p:nvPr/>
          </p:nvSpPr>
          <p:spPr>
            <a:xfrm>
              <a:off x="4388" y="6579"/>
              <a:ext cx="5882" cy="10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buClrTx/>
                <a:buSzTx/>
              </a:pPr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反光镜误差分析</a:t>
              </a: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51" y="8534"/>
              <a:ext cx="8958" cy="17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itchFamily="34" charset="0"/>
                  <a:ea typeface="微软雅黑" panose="020B0503020204020204" charset="-122"/>
                  <a:cs typeface="Calibri" panose="020F0502020204030204" charset="0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gency FB" pitchFamily="34" charset="0"/>
                  <a:ea typeface="微软雅黑" panose="020B0503020204020204" charset="-122"/>
                  <a:cs typeface="Calibri" panose="020F0502020204030204" charset="0"/>
                </a:rPr>
                <a:t>任务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gency FB" pitchFamily="34" charset="0"/>
                <a:ea typeface="微软雅黑" panose="020B0503020204020204" charset="-122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5156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  反光镜点云数据处理</a:t>
            </a: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5058" name="组合 19"/>
          <p:cNvGrpSpPr/>
          <p:nvPr/>
        </p:nvGrpSpPr>
        <p:grpSpPr>
          <a:xfrm>
            <a:off x="395288" y="492125"/>
            <a:ext cx="7889875" cy="4830763"/>
            <a:chOff x="7246" y="5022"/>
            <a:chExt cx="6503" cy="3794"/>
          </a:xfrm>
        </p:grpSpPr>
        <p:sp>
          <p:nvSpPr>
            <p:cNvPr id="5" name="椭圆 4"/>
            <p:cNvSpPr/>
            <p:nvPr/>
          </p:nvSpPr>
          <p:spPr bwMode="auto">
            <a:xfrm rot="21389837">
              <a:off x="7700" y="5022"/>
              <a:ext cx="1128" cy="38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50000">
                  <a:schemeClr val="bg1">
                    <a:shade val="67500"/>
                    <a:satMod val="115000"/>
                    <a:alpha val="12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/>
            </a:p>
          </p:txBody>
        </p:sp>
        <p:sp>
          <p:nvSpPr>
            <p:cNvPr id="11" name="椭圆 9"/>
            <p:cNvSpPr/>
            <p:nvPr/>
          </p:nvSpPr>
          <p:spPr>
            <a:xfrm>
              <a:off x="7246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45061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45062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2" name="椭圆 11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4" name="椭圆 13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5" name="椭圆 14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20" name="椭圆 19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21" name="TextBox 50"/>
            <p:cNvSpPr txBox="1"/>
            <p:nvPr/>
          </p:nvSpPr>
          <p:spPr>
            <a:xfrm>
              <a:off x="9411" y="6421"/>
              <a:ext cx="2552" cy="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点云导入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5068" name="TextBox 8"/>
            <p:cNvSpPr txBox="1"/>
            <p:nvPr/>
          </p:nvSpPr>
          <p:spPr>
            <a:xfrm>
              <a:off x="7899" y="7273"/>
              <a:ext cx="1408" cy="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50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50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5069" name="文本框 99"/>
          <p:cNvSpPr txBox="1"/>
          <p:nvPr/>
        </p:nvSpPr>
        <p:spPr>
          <a:xfrm>
            <a:off x="2627313" y="2636838"/>
            <a:ext cx="5532437" cy="274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单击“插入”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导入”命令，在弹出的对话框中选择要输入的点云数据。</a:t>
            </a:r>
            <a:endParaRPr lang="zh-CN" altLang="en-US" sz="1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5070" name="图片 1093" descr="daor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9838" y="2924175"/>
            <a:ext cx="2566987" cy="2371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2094" y="476885"/>
            <a:ext cx="7371716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  反光镜模型重构</a:t>
            </a: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6082" name="组合 19"/>
          <p:cNvGrpSpPr/>
          <p:nvPr/>
        </p:nvGrpSpPr>
        <p:grpSpPr>
          <a:xfrm>
            <a:off x="754063" y="1485900"/>
            <a:ext cx="7343775" cy="4808538"/>
            <a:chOff x="7245" y="3076"/>
            <a:chExt cx="6505" cy="5740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46084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46085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6" name="椭圆 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8" name="椭圆 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47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46091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46092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46097" name="TextBox 8"/>
            <p:cNvSpPr txBox="1"/>
            <p:nvPr/>
          </p:nvSpPr>
          <p:spPr>
            <a:xfrm>
              <a:off x="7883" y="4105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75" y="3232"/>
              <a:ext cx="2814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创建坐标系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411" y="6421"/>
              <a:ext cx="2552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模型构建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6100" name="TextBox 8"/>
            <p:cNvSpPr txBox="1"/>
            <p:nvPr/>
          </p:nvSpPr>
          <p:spPr>
            <a:xfrm>
              <a:off x="8011" y="7286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6101" name="文本框 99"/>
          <p:cNvSpPr txBox="1"/>
          <p:nvPr/>
        </p:nvSpPr>
        <p:spPr>
          <a:xfrm>
            <a:off x="2771775" y="1989138"/>
            <a:ext cx="5080000" cy="274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152400"/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、建立参照平面</a:t>
            </a:r>
            <a:endParaRPr lang="zh-CN" altLang="en-US" sz="1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6102" name="图片 1101" descr="26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1844675"/>
            <a:ext cx="3021012" cy="168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03" name="文本框 2"/>
          <p:cNvSpPr txBox="1"/>
          <p:nvPr/>
        </p:nvSpPr>
        <p:spPr>
          <a:xfrm>
            <a:off x="2771775" y="4652963"/>
            <a:ext cx="5413375" cy="503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3D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面片草图模式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,境界拟合,选中前参照平面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曲面剪切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，为了建模可视化，可在历程树选中刚才的拉伸特征，右键将拉伸的两个曲面隐藏，使用（放样）功能，分别选择两曲面的对立边界线，设置如下图所示，建立如下图所示的曲面，将两个曲面光顺连接过渡。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6104" name="图片 1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5156200"/>
            <a:ext cx="1760538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05" name="图片 1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5157788"/>
            <a:ext cx="1157288" cy="1074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0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5156200"/>
            <a:ext cx="1473200" cy="1090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112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  反光镜误差分析</a:t>
            </a:r>
            <a:endParaRPr kumimoji="0" lang="en-US" altLang="zh-CN" sz="2600" kern="0" cap="none" spc="0" normalizeH="0" baseline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7106" name="组合 19"/>
          <p:cNvGrpSpPr/>
          <p:nvPr/>
        </p:nvGrpSpPr>
        <p:grpSpPr>
          <a:xfrm>
            <a:off x="754063" y="1485900"/>
            <a:ext cx="7342187" cy="4808538"/>
            <a:chOff x="7245" y="3076"/>
            <a:chExt cx="6504" cy="5740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47108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47109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6" name="椭圆 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8" name="椭圆 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46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47115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47116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47121" name="TextBox 8"/>
            <p:cNvSpPr txBox="1"/>
            <p:nvPr/>
          </p:nvSpPr>
          <p:spPr>
            <a:xfrm>
              <a:off x="7883" y="4105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75" y="3232"/>
              <a:ext cx="2814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误差分析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411" y="6421"/>
              <a:ext cx="2552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文件输出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124" name="TextBox 8"/>
            <p:cNvSpPr txBox="1"/>
            <p:nvPr/>
          </p:nvSpPr>
          <p:spPr>
            <a:xfrm>
              <a:off x="8011" y="7286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7125" name="文本框 3"/>
          <p:cNvSpPr txBox="1"/>
          <p:nvPr/>
        </p:nvSpPr>
        <p:spPr>
          <a:xfrm>
            <a:off x="2771775" y="1916113"/>
            <a:ext cx="5153025" cy="228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点击偏差命令，显示出曲面与网格（三角面片）之间的偏差图。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7126" name="图片 1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0" y="2205038"/>
            <a:ext cx="1243013" cy="138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27" name="图片 11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488" y="2205038"/>
            <a:ext cx="1985962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28" name="文本框 11"/>
          <p:cNvSpPr txBox="1"/>
          <p:nvPr/>
        </p:nvSpPr>
        <p:spPr>
          <a:xfrm>
            <a:off x="2771775" y="4652963"/>
            <a:ext cx="523716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在菜单栏中，选择“文件”——输出——选择工件，点击，选择文件的位置以及文件的格式，此案例保存为STP格式</a:t>
            </a:r>
            <a:r>
              <a:rPr lang="en-US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7129" name="图片 1197"/>
          <p:cNvPicPr>
            <a:picLocks noChangeAspect="1"/>
          </p:cNvPicPr>
          <p:nvPr/>
        </p:nvPicPr>
        <p:blipFill>
          <a:blip r:embed="rId3">
            <a:lum bright="19998" contrast="20000"/>
          </a:blip>
          <a:stretch>
            <a:fillRect/>
          </a:stretch>
        </p:blipFill>
        <p:spPr>
          <a:xfrm>
            <a:off x="3492500" y="5013325"/>
            <a:ext cx="1881188" cy="1184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30" name="图片 1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3" y="5013325"/>
            <a:ext cx="1630362" cy="1149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000120141114A01PWBG">
  <a:themeElements>
    <a:clrScheme name="自定义 1">
      <a:dk1>
        <a:srgbClr val="7F7F7F"/>
      </a:dk1>
      <a:lt1>
        <a:sysClr val="window" lastClr="FFFFFF"/>
      </a:lt1>
      <a:dk2>
        <a:srgbClr val="35322F"/>
      </a:dk2>
      <a:lt2>
        <a:srgbClr val="E3DED1"/>
      </a:lt2>
      <a:accent1>
        <a:srgbClr val="1C546B"/>
      </a:accent1>
      <a:accent2>
        <a:srgbClr val="5990B5"/>
      </a:accent2>
      <a:accent3>
        <a:srgbClr val="616B95"/>
      </a:accent3>
      <a:accent4>
        <a:srgbClr val="B6AC88"/>
      </a:accent4>
      <a:accent5>
        <a:srgbClr val="A9A747"/>
      </a:accent5>
      <a:accent6>
        <a:srgbClr val="DDA811"/>
      </a:accent6>
      <a:hlink>
        <a:srgbClr val="96608E"/>
      </a:hlink>
      <a:folHlink>
        <a:srgbClr val="2B953D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WPS 演示</Application>
  <PresentationFormat/>
  <Paragraphs>53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华文中宋</vt:lpstr>
      <vt:lpstr>Calibri</vt:lpstr>
      <vt:lpstr>幼圆</vt:lpstr>
      <vt:lpstr>Arial Narrow</vt:lpstr>
      <vt:lpstr>微软雅黑</vt:lpstr>
      <vt:lpstr>Arial Black</vt:lpstr>
      <vt:lpstr>Adidas Unity</vt:lpstr>
      <vt:lpstr>Segoe Print</vt:lpstr>
      <vt:lpstr>Gungsuh</vt:lpstr>
      <vt:lpstr>Malgun Gothic</vt:lpstr>
      <vt:lpstr>Times New Roman</vt:lpstr>
      <vt:lpstr>Calibri</vt:lpstr>
      <vt:lpstr>Arial Unicode MS</vt:lpstr>
      <vt:lpstr>Agency FB</vt:lpstr>
      <vt:lpstr>A000120141114A01PWBG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从前有座山</cp:lastModifiedBy>
  <cp:revision>137</cp:revision>
  <dcterms:created xsi:type="dcterms:W3CDTF">2016-03-10T09:16:00Z</dcterms:created>
  <dcterms:modified xsi:type="dcterms:W3CDTF">2020-03-15T10:38:28Z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