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06" r:id="rId3"/>
    <p:sldId id="307" r:id="rId4"/>
    <p:sldId id="308" r:id="rId5"/>
    <p:sldId id="310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467"/>
    <a:srgbClr val="000000"/>
    <a:srgbClr val="49508A"/>
    <a:srgbClr val="FF9B3A"/>
    <a:srgbClr val="FFFFFF"/>
    <a:srgbClr val="966026"/>
    <a:srgbClr val="CE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15"/>
        <p:guide pos="2792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任意多边形 21"/>
          <p:cNvSpPr/>
          <p:nvPr/>
        </p:nvSpPr>
        <p:spPr>
          <a:xfrm rot="2213584">
            <a:off x="1804988" y="-153987"/>
            <a:ext cx="60325" cy="1362075"/>
          </a:xfrm>
          <a:custGeom>
            <a:avLst/>
            <a:gdLst>
              <a:gd name="connsiteX0" fmla="*/ 0 w 60001"/>
              <a:gd name="connsiteY0" fmla="*/ 45039 h 1362260"/>
              <a:gd name="connsiteX1" fmla="*/ 60001 w 60001"/>
              <a:gd name="connsiteY1" fmla="*/ 0 h 1362260"/>
              <a:gd name="connsiteX2" fmla="*/ 60001 w 60001"/>
              <a:gd name="connsiteY2" fmla="*/ 1362260 h 1362260"/>
              <a:gd name="connsiteX3" fmla="*/ 0 w 60001"/>
              <a:gd name="connsiteY3" fmla="*/ 1362260 h 13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1" h="1362260">
                <a:moveTo>
                  <a:pt x="0" y="45039"/>
                </a:moveTo>
                <a:lnTo>
                  <a:pt x="60001" y="0"/>
                </a:lnTo>
                <a:lnTo>
                  <a:pt x="60001" y="1362260"/>
                </a:lnTo>
                <a:lnTo>
                  <a:pt x="0" y="1362260"/>
                </a:lnTo>
                <a:close/>
              </a:path>
            </a:pathLst>
          </a:cu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任意多边形 22"/>
          <p:cNvSpPr/>
          <p:nvPr/>
        </p:nvSpPr>
        <p:spPr>
          <a:xfrm rot="2213584">
            <a:off x="230188" y="-652462"/>
            <a:ext cx="1738313" cy="1304925"/>
          </a:xfrm>
          <a:custGeom>
            <a:avLst/>
            <a:gdLst>
              <a:gd name="connsiteX0" fmla="*/ 0 w 1737847"/>
              <a:gd name="connsiteY0" fmla="*/ 1304483 h 1304483"/>
              <a:gd name="connsiteX1" fmla="*/ 1737847 w 1737847"/>
              <a:gd name="connsiteY1" fmla="*/ 0 h 1304483"/>
              <a:gd name="connsiteX2" fmla="*/ 1737847 w 1737847"/>
              <a:gd name="connsiteY2" fmla="*/ 1304483 h 13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847" h="1304483">
                <a:moveTo>
                  <a:pt x="0" y="1304483"/>
                </a:moveTo>
                <a:lnTo>
                  <a:pt x="1737847" y="0"/>
                </a:lnTo>
                <a:lnTo>
                  <a:pt x="1737847" y="130448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 rot="2213584">
            <a:off x="1954213" y="234950"/>
            <a:ext cx="60325" cy="2014538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任意多边形 18"/>
          <p:cNvSpPr/>
          <p:nvPr/>
        </p:nvSpPr>
        <p:spPr>
          <a:xfrm rot="2213584">
            <a:off x="-125412" y="-488950"/>
            <a:ext cx="2317750" cy="2016125"/>
          </a:xfrm>
          <a:custGeom>
            <a:avLst/>
            <a:gdLst>
              <a:gd name="connsiteX0" fmla="*/ 15563 w 2317330"/>
              <a:gd name="connsiteY0" fmla="*/ 1217831 h 2016000"/>
              <a:gd name="connsiteX1" fmla="*/ 1637971 w 2317330"/>
              <a:gd name="connsiteY1" fmla="*/ 0 h 2016000"/>
              <a:gd name="connsiteX2" fmla="*/ 2317330 w 2317330"/>
              <a:gd name="connsiteY2" fmla="*/ 0 h 2016000"/>
              <a:gd name="connsiteX3" fmla="*/ 2317330 w 2317330"/>
              <a:gd name="connsiteY3" fmla="*/ 2016000 h 2016000"/>
              <a:gd name="connsiteX4" fmla="*/ 614695 w 2317330"/>
              <a:gd name="connsiteY4" fmla="*/ 2016000 h 2016000"/>
              <a:gd name="connsiteX5" fmla="*/ 0 w 2317330"/>
              <a:gd name="connsiteY5" fmla="*/ 0 h 2016000"/>
              <a:gd name="connsiteX6" fmla="*/ 114792 w 2317330"/>
              <a:gd name="connsiteY6" fmla="*/ 0 h 2016000"/>
              <a:gd name="connsiteX7" fmla="*/ 0 w 2317330"/>
              <a:gd name="connsiteY7" fmla="*/ 86166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330" h="2016000">
                <a:moveTo>
                  <a:pt x="15563" y="1217831"/>
                </a:moveTo>
                <a:lnTo>
                  <a:pt x="1637971" y="0"/>
                </a:lnTo>
                <a:lnTo>
                  <a:pt x="2317330" y="0"/>
                </a:lnTo>
                <a:lnTo>
                  <a:pt x="2317330" y="2016000"/>
                </a:lnTo>
                <a:lnTo>
                  <a:pt x="614695" y="2016000"/>
                </a:lnTo>
                <a:close/>
                <a:moveTo>
                  <a:pt x="0" y="0"/>
                </a:moveTo>
                <a:lnTo>
                  <a:pt x="114792" y="0"/>
                </a:lnTo>
                <a:lnTo>
                  <a:pt x="0" y="8616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任意多边形 23"/>
          <p:cNvSpPr/>
          <p:nvPr/>
        </p:nvSpPr>
        <p:spPr>
          <a:xfrm rot="13343609">
            <a:off x="7991475" y="5218113"/>
            <a:ext cx="1470025" cy="2016125"/>
          </a:xfrm>
          <a:custGeom>
            <a:avLst/>
            <a:gdLst>
              <a:gd name="connsiteX0" fmla="*/ 1469728 w 1469728"/>
              <a:gd name="connsiteY0" fmla="*/ 2016000 h 2016000"/>
              <a:gd name="connsiteX1" fmla="*/ 1088883 w 1469728"/>
              <a:gd name="connsiteY1" fmla="*/ 2016000 h 2016000"/>
              <a:gd name="connsiteX2" fmla="*/ 0 w 1469728"/>
              <a:gd name="connsiteY2" fmla="*/ 823249 h 2016000"/>
              <a:gd name="connsiteX3" fmla="*/ 901779 w 1469728"/>
              <a:gd name="connsiteY3" fmla="*/ 0 h 2016000"/>
              <a:gd name="connsiteX4" fmla="*/ 1469727 w 1469728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28" h="2016000">
                <a:moveTo>
                  <a:pt x="1469728" y="2016000"/>
                </a:moveTo>
                <a:lnTo>
                  <a:pt x="1088883" y="2016000"/>
                </a:lnTo>
                <a:lnTo>
                  <a:pt x="0" y="823249"/>
                </a:lnTo>
                <a:lnTo>
                  <a:pt x="901779" y="0"/>
                </a:lnTo>
                <a:lnTo>
                  <a:pt x="146972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/>
        </p:nvSpPr>
        <p:spPr>
          <a:xfrm rot="13343609">
            <a:off x="8274050" y="3736975"/>
            <a:ext cx="58738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任意多边形 20"/>
          <p:cNvSpPr/>
          <p:nvPr/>
        </p:nvSpPr>
        <p:spPr>
          <a:xfrm rot="13343609">
            <a:off x="8058150" y="4438650"/>
            <a:ext cx="2030413" cy="2016125"/>
          </a:xfrm>
          <a:custGeom>
            <a:avLst/>
            <a:gdLst>
              <a:gd name="connsiteX0" fmla="*/ 2030424 w 2030424"/>
              <a:gd name="connsiteY0" fmla="*/ 2016000 h 2016000"/>
              <a:gd name="connsiteX1" fmla="*/ 1840441 w 2030424"/>
              <a:gd name="connsiteY1" fmla="*/ 2016000 h 2016000"/>
              <a:gd name="connsiteX2" fmla="*/ 59587 w 2030424"/>
              <a:gd name="connsiteY2" fmla="*/ 65271 h 2016000"/>
              <a:gd name="connsiteX3" fmla="*/ 0 w 2030424"/>
              <a:gd name="connsiteY3" fmla="*/ 0 h 2016000"/>
              <a:gd name="connsiteX4" fmla="*/ 2030424 w 2030424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424" h="2016000">
                <a:moveTo>
                  <a:pt x="2030424" y="2016000"/>
                </a:moveTo>
                <a:lnTo>
                  <a:pt x="1840441" y="2016000"/>
                </a:lnTo>
                <a:lnTo>
                  <a:pt x="59587" y="65271"/>
                </a:lnTo>
                <a:lnTo>
                  <a:pt x="0" y="0"/>
                </a:lnTo>
                <a:lnTo>
                  <a:pt x="203042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 rot="13343609">
            <a:off x="8132763" y="4705350"/>
            <a:ext cx="60325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803659"/>
            <a:ext cx="6451200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单击此处编辑母版副标题样式</a:t>
            </a:r>
            <a:endParaRPr lang="zh-CN" altLang="en-US" strike="noStrik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201" y="2642556"/>
            <a:ext cx="6451599" cy="986829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zh-CN" altLang="en-US" sz="3200" b="0" noProof="0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pPr lvl="0" algn="ctr" fontAlgn="base">
              <a:lnSpc>
                <a:spcPct val="110000"/>
              </a:lnSpc>
            </a:pPr>
            <a:r>
              <a:rPr lang="zh-CN" altLang="en-US" strike="noStrike" noProof="0" dirty="0" smtClean="0"/>
              <a:t>单击此处编辑母版标题样式</a:t>
            </a:r>
            <a:endParaRPr lang="zh-CN" altLang="en-US" strike="noStrike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889685"/>
            <a:ext cx="7887600" cy="5329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6EF2F5ED-D19D-4097-92A9-D6092B3D6E6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A7AAEAA2-D029-4D23-B6D5-DE004B8B3ED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4216"/>
            <a:ext cx="7535822" cy="68262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0" y="2181600"/>
            <a:ext cx="8229600" cy="3099600"/>
          </a:xfrm>
        </p:spPr>
        <p:txBody>
          <a:bodyPr>
            <a:normAutofit/>
          </a:bodyPr>
          <a:lstStyle>
            <a:lvl1pPr marL="342900" indent="-25717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accent1"/>
                </a:solidFill>
              </a:defRPr>
            </a:lvl1pPr>
            <a:lvl2pPr marL="700405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矩形 12"/>
          <p:cNvSpPr/>
          <p:nvPr/>
        </p:nvSpPr>
        <p:spPr>
          <a:xfrm>
            <a:off x="276225" y="3035300"/>
            <a:ext cx="414338" cy="9604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p>
            <a:pPr lvl="0"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6900" y="2641600"/>
            <a:ext cx="6959600" cy="104488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66900" y="3686485"/>
            <a:ext cx="6959600" cy="541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0800" y="2311200"/>
            <a:ext cx="39456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41200" y="2311200"/>
            <a:ext cx="39708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0" y="4824413"/>
            <a:ext cx="8986838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grpSp>
        <p:nvGrpSpPr>
          <p:cNvPr id="4103" name="组合 14"/>
          <p:cNvGrpSpPr/>
          <p:nvPr/>
        </p:nvGrpSpPr>
        <p:grpSpPr>
          <a:xfrm>
            <a:off x="3179763" y="3249613"/>
            <a:ext cx="2784475" cy="39687"/>
            <a:chOff x="3224213" y="3249217"/>
            <a:chExt cx="2784872" cy="40481"/>
          </a:xfrm>
        </p:grpSpPr>
        <p:sp>
          <p:nvSpPr>
            <p:cNvPr id="16" name="椭圆 4"/>
            <p:cNvSpPr>
              <a:spLocks noChangeArrowheads="1"/>
            </p:cNvSpPr>
            <p:nvPr/>
          </p:nvSpPr>
          <p:spPr bwMode="auto">
            <a:xfrm>
              <a:off x="4595813" y="3249217"/>
              <a:ext cx="40481" cy="40481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350" strike="noStrike" noProof="1">
                <a:solidFill>
                  <a:srgbClr val="FFFFFF"/>
                </a:solidFill>
                <a:latin typeface="Arial Narrow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4105" name="直接连接符 6"/>
            <p:cNvCxnSpPr/>
            <p:nvPr/>
          </p:nvCxnSpPr>
          <p:spPr>
            <a:xfrm>
              <a:off x="3224213" y="3265885"/>
              <a:ext cx="129421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6" name="直接连接符 7"/>
            <p:cNvCxnSpPr/>
            <p:nvPr/>
          </p:nvCxnSpPr>
          <p:spPr>
            <a:xfrm>
              <a:off x="4713685" y="3265885"/>
              <a:ext cx="129540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13800" y="2394000"/>
            <a:ext cx="4316400" cy="831600"/>
          </a:xfrm>
        </p:spPr>
        <p:txBody>
          <a:bodyPr/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928D19AA-E5EC-4920-8B68-97211F8EC99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E4087685-000A-48DA-8EE9-FFDF258827C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089525" y="3844925"/>
            <a:ext cx="3406775" cy="1349375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0" tIns="81000" rIns="135000" bIns="81000" anchor="ctr">
            <a:norm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ts val="450"/>
              </a:spcBef>
              <a:buClrTx/>
              <a:buSzTx/>
              <a:buNone/>
            </a:pPr>
            <a:endParaRPr lang="zh-CN" altLang="en-US" sz="1350" strike="noStrike" noProof="1" dirty="0">
              <a:solidFill>
                <a:srgbClr val="F5F5F5"/>
              </a:solidFill>
              <a:latin typeface="Arial Narrow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600" y="1112400"/>
            <a:ext cx="7538400" cy="6588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57600" y="3214800"/>
            <a:ext cx="4132800" cy="261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6400" y="1771200"/>
            <a:ext cx="7599600" cy="1123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2881" y="864972"/>
            <a:ext cx="1633855" cy="528976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7769" y="864972"/>
            <a:ext cx="6462712" cy="528976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842963"/>
            <a:ext cx="9144000" cy="54022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546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3"/>
          <p:cNvSpPr>
            <a:spLocks noGrp="1"/>
          </p:cNvSpPr>
          <p:nvPr>
            <p:ph type="body"/>
          </p:nvPr>
        </p:nvSpPr>
        <p:spPr>
          <a:xfrm>
            <a:off x="457200" y="1155700"/>
            <a:ext cx="8229600" cy="4978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25717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3429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lnSpc>
          <a:spcPct val="12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400" kern="1200">
          <a:solidFill>
            <a:schemeClr val="accent1"/>
          </a:solidFill>
          <a:latin typeface="+mn-ea"/>
          <a:ea typeface="+mn-ea"/>
          <a:cs typeface="+mn-cs"/>
        </a:defRPr>
      </a:lvl1pPr>
      <a:lvl2pPr marL="803275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ea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1"/>
          </a:solidFill>
          <a:latin typeface="+mn-ea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accent1"/>
          </a:solidFill>
          <a:latin typeface="+mn-ea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accent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468312" y="-387350"/>
            <a:ext cx="73660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79927" y="692785"/>
            <a:ext cx="6899910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项目7  车门把手模型重构（2014年国赛赛题）</a:t>
            </a:r>
            <a:endParaRPr sz="2600" noProof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993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700213"/>
            <a:ext cx="3375025" cy="47577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40" name="组合 3"/>
          <p:cNvGrpSpPr/>
          <p:nvPr/>
        </p:nvGrpSpPr>
        <p:grpSpPr>
          <a:xfrm>
            <a:off x="3708400" y="2778125"/>
            <a:ext cx="5422900" cy="2568575"/>
            <a:chOff x="0" y="977"/>
            <a:chExt cx="14400" cy="681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>
              <a:duotone>
                <a:srgbClr val="8064A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78"/>
            <a:stretch>
              <a:fillRect/>
            </a:stretch>
          </p:blipFill>
          <p:spPr>
            <a:xfrm rot="21103506">
              <a:off x="482" y="1707"/>
              <a:ext cx="4304" cy="465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duotone>
                <a:srgbClr val="4BACC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" y="977"/>
              <a:ext cx="4304" cy="543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78"/>
            <a:stretch>
              <a:fillRect/>
            </a:stretch>
          </p:blipFill>
          <p:spPr>
            <a:xfrm rot="21103506">
              <a:off x="4924" y="1707"/>
              <a:ext cx="4304" cy="465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6080"/>
              <a:ext cx="14400" cy="1714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1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327"/>
              <a:ext cx="14400" cy="271"/>
            </a:xfrm>
            <a:prstGeom prst="rect">
              <a:avLst/>
            </a:prstGeom>
            <a:solidFill>
              <a:srgbClr val="FFFFFF">
                <a:alpha val="41961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76" y="5762"/>
              <a:ext cx="8460" cy="1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itchFamily="34" charset="0"/>
                  <a:ea typeface="微软雅黑" panose="020B0503020204020204" charset="-122"/>
                  <a:cs typeface="Calibri" panose="020F0502020204030204" charset="0"/>
                </a:defRPr>
              </a:lvl1pPr>
            </a:lstStyle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itchFamily="34" charset="0"/>
                  <a:ea typeface="微软雅黑" panose="020B0503020204020204" charset="-122"/>
                  <a:cs typeface="Calibri" panose="020F0502020204030204" charset="0"/>
                </a:rPr>
                <a:t>任务</a:t>
              </a:r>
              <a:endPara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itchFamily="34" charset="0"/>
                <a:ea typeface="微软雅黑" panose="020B0503020204020204" charset="-122"/>
                <a:cs typeface="Calibri" panose="020F050202020403020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7" y="2375"/>
              <a:ext cx="2041" cy="1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glow rad="139700">
                      <a:srgbClr val="8064A2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1</a:t>
              </a:r>
              <a:endParaRPr kumimoji="0" 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9" y="2375"/>
              <a:ext cx="2041" cy="1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glow rad="139700">
                      <a:srgbClr val="002060">
                        <a:alpha val="40000"/>
                      </a:srgbClr>
                    </a:glow>
                  </a:effectLst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2</a:t>
              </a:r>
              <a:endParaRPr kumimoji="0" 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02" y="2465"/>
              <a:ext cx="2041" cy="1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glow rad="139700">
                      <a:srgbClr val="4BACC6">
                        <a:lumMod val="50000"/>
                        <a:alpha val="40000"/>
                      </a:srgbClr>
                    </a:glow>
                  </a:effectLst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3</a:t>
              </a:r>
              <a:endParaRPr kumimoji="0" 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glow rad="139700">
                    <a:srgbClr val="4BACC6">
                      <a:lumMod val="50000"/>
                      <a:alpha val="40000"/>
                    </a:srgbClr>
                  </a:glow>
                </a:effectLst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39950" name="TextBox 22"/>
            <p:cNvSpPr txBox="1"/>
            <p:nvPr/>
          </p:nvSpPr>
          <p:spPr>
            <a:xfrm>
              <a:off x="1303" y="3473"/>
              <a:ext cx="2948" cy="17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ClrTx/>
                <a:buSzTx/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车门把手点云处理</a:t>
              </a: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951" name="TextBox 23"/>
            <p:cNvSpPr txBox="1"/>
            <p:nvPr/>
          </p:nvSpPr>
          <p:spPr>
            <a:xfrm>
              <a:off x="5793" y="3473"/>
              <a:ext cx="2948" cy="17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ClrTx/>
                <a:buSzTx/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车门把手模型创建</a:t>
              </a: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952" name="TextBox 24"/>
            <p:cNvSpPr txBox="1"/>
            <p:nvPr/>
          </p:nvSpPr>
          <p:spPr>
            <a:xfrm>
              <a:off x="10308" y="3473"/>
              <a:ext cx="2948" cy="17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ClrTx/>
                <a:buSzTx/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车门把手误差分析</a:t>
              </a: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112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  </a:t>
            </a:r>
            <a:r>
              <a:rPr lang="en-US" altLang="zh-CN" sz="2600" kern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车门把手点云处理</a:t>
            </a:r>
            <a:endParaRPr kumimoji="0" lang="en-US" altLang="zh-CN" sz="2600" kern="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0962" name="组合 2"/>
          <p:cNvGrpSpPr/>
          <p:nvPr/>
        </p:nvGrpSpPr>
        <p:grpSpPr>
          <a:xfrm>
            <a:off x="-107950" y="1203325"/>
            <a:ext cx="9053513" cy="5003800"/>
            <a:chOff x="-66" y="3076"/>
            <a:chExt cx="13845" cy="5726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0964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40965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5" name="椭圆 4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6" name="椭圆 5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76" y="6241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0971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40972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22" name="椭圆 9"/>
            <p:cNvSpPr/>
            <p:nvPr/>
          </p:nvSpPr>
          <p:spPr>
            <a:xfrm flipH="1">
              <a:off x="396" y="4560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0978" name="组合 22"/>
            <p:cNvGrpSpPr/>
            <p:nvPr/>
          </p:nvGrpSpPr>
          <p:grpSpPr>
            <a:xfrm flipH="1">
              <a:off x="5041" y="4968"/>
              <a:ext cx="1858" cy="1858"/>
              <a:chOff x="1573983" y="1974776"/>
              <a:chExt cx="1813954" cy="1813954"/>
            </a:xfrm>
          </p:grpSpPr>
          <p:grpSp>
            <p:nvGrpSpPr>
              <p:cNvPr id="40979" name="组合 2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6" name="椭圆 2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8" name="椭圆 2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862" y="4140"/>
              <a:ext cx="14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2</a:t>
              </a:r>
              <a:endParaRPr lang="en-US" sz="28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1" y="5624"/>
              <a:ext cx="1408" cy="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6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1</a:t>
              </a:r>
              <a:endParaRPr lang="en-US" sz="26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72" y="7271"/>
              <a:ext cx="14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3</a:t>
              </a:r>
              <a:endParaRPr lang="en-US" sz="28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987" name="TextBox 46"/>
            <p:cNvSpPr txBox="1"/>
            <p:nvPr/>
          </p:nvSpPr>
          <p:spPr>
            <a:xfrm>
              <a:off x="-66" y="4553"/>
              <a:ext cx="2847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点云导入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  <p:sp>
          <p:nvSpPr>
            <p:cNvPr id="40988" name="TextBox 48"/>
            <p:cNvSpPr txBox="1"/>
            <p:nvPr/>
          </p:nvSpPr>
          <p:spPr>
            <a:xfrm>
              <a:off x="8853" y="3234"/>
              <a:ext cx="4123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三角网格面片修补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  <p:sp>
          <p:nvSpPr>
            <p:cNvPr id="40989" name="TextBox 50"/>
            <p:cNvSpPr txBox="1"/>
            <p:nvPr/>
          </p:nvSpPr>
          <p:spPr>
            <a:xfrm>
              <a:off x="7762" y="6258"/>
              <a:ext cx="4272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数据保存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</p:grpSp>
      <p:sp>
        <p:nvSpPr>
          <p:cNvPr id="40990" name="文本框 99"/>
          <p:cNvSpPr txBox="1"/>
          <p:nvPr/>
        </p:nvSpPr>
        <p:spPr>
          <a:xfrm>
            <a:off x="250825" y="2781300"/>
            <a:ext cx="2954338" cy="411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准备好点云数据，格式可为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STL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IGS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等点云文件，将点云文件直接拖入软件中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91" name="图片 13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213100"/>
            <a:ext cx="2535238" cy="1373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2" name="文本框 2"/>
          <p:cNvSpPr txBox="1"/>
          <p:nvPr/>
        </p:nvSpPr>
        <p:spPr>
          <a:xfrm>
            <a:off x="6084888" y="1628775"/>
            <a:ext cx="1247775" cy="1050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点击左侧特征下的三角面片，双击进入“面片”模块，对三角面片进行修补，点击使用面片的优化命令，使整体的面片优化。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93" name="图片 1368" descr="2-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1628775"/>
            <a:ext cx="1144588" cy="177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4" name="文本框 3"/>
          <p:cNvSpPr txBox="1"/>
          <p:nvPr/>
        </p:nvSpPr>
        <p:spPr>
          <a:xfrm>
            <a:off x="5797550" y="4292600"/>
            <a:ext cx="307816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点击文件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保存（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ctrl+S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）命令，可单独输出文件，选择所需的文件输出即可。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95" name="图片 1369" descr="2-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50" y="4652963"/>
            <a:ext cx="593725" cy="149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6" name="图片 1370" descr="2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50" y="4654550"/>
            <a:ext cx="563563" cy="146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7" name="图片 13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850" y="4724400"/>
            <a:ext cx="1558925" cy="1293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112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  车门把手模型创建</a:t>
            </a:r>
            <a:endParaRPr kumimoji="0" lang="en-US" altLang="zh-CN" sz="2600" kern="0" cap="none" spc="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16463" y="765175"/>
            <a:ext cx="4129088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41987" name="组合 10"/>
          <p:cNvGrpSpPr/>
          <p:nvPr/>
        </p:nvGrpSpPr>
        <p:grpSpPr>
          <a:xfrm>
            <a:off x="4745038" y="1017588"/>
            <a:ext cx="1179512" cy="1181100"/>
            <a:chOff x="1573983" y="1974776"/>
            <a:chExt cx="1813954" cy="1813954"/>
          </a:xfrm>
        </p:grpSpPr>
        <p:grpSp>
          <p:nvGrpSpPr>
            <p:cNvPr id="41988" name="组合 3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8" name="椭圆 7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3" name="椭圆 9"/>
          <p:cNvSpPr/>
          <p:nvPr/>
        </p:nvSpPr>
        <p:spPr>
          <a:xfrm>
            <a:off x="4716463" y="2781300"/>
            <a:ext cx="4129088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41994" name="组合 13"/>
          <p:cNvGrpSpPr/>
          <p:nvPr/>
        </p:nvGrpSpPr>
        <p:grpSpPr>
          <a:xfrm>
            <a:off x="4764088" y="3027363"/>
            <a:ext cx="1179512" cy="1179512"/>
            <a:chOff x="1573983" y="1974776"/>
            <a:chExt cx="1813954" cy="1813954"/>
          </a:xfrm>
        </p:grpSpPr>
        <p:grpSp>
          <p:nvGrpSpPr>
            <p:cNvPr id="41995" name="组合 14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17" name="椭圆 16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18" name="椭圆 17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19" name="椭圆 18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16" name="椭圆 15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940425" y="909638"/>
            <a:ext cx="2682875" cy="3857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局部主要特征添加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21400" y="2882900"/>
            <a:ext cx="2641600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添加局部简单特征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8" name="椭圆 9"/>
          <p:cNvSpPr/>
          <p:nvPr/>
        </p:nvSpPr>
        <p:spPr>
          <a:xfrm>
            <a:off x="4787900" y="4868863"/>
            <a:ext cx="4130675" cy="1627188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42003" name="组合 38"/>
          <p:cNvGrpSpPr/>
          <p:nvPr/>
        </p:nvGrpSpPr>
        <p:grpSpPr>
          <a:xfrm>
            <a:off x="4787900" y="5129213"/>
            <a:ext cx="1179513" cy="1179512"/>
            <a:chOff x="1573983" y="1974776"/>
            <a:chExt cx="1813954" cy="1813954"/>
          </a:xfrm>
        </p:grpSpPr>
        <p:grpSp>
          <p:nvGrpSpPr>
            <p:cNvPr id="42004" name="组合 39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41" name="椭圆 40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42" name="椭圆 41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43" name="椭圆 42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44" name="椭圆 43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6" name="TextBox 50"/>
          <p:cNvSpPr txBox="1"/>
          <p:nvPr/>
        </p:nvSpPr>
        <p:spPr>
          <a:xfrm>
            <a:off x="6143625" y="4983163"/>
            <a:ext cx="2295525" cy="3857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倒圆角特征创建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4" name="TextBox 30"/>
          <p:cNvSpPr txBox="1"/>
          <p:nvPr/>
        </p:nvSpPr>
        <p:spPr>
          <a:xfrm>
            <a:off x="5148263" y="1341438"/>
            <a:ext cx="893763" cy="61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30"/>
          <p:cNvSpPr txBox="1"/>
          <p:nvPr/>
        </p:nvSpPr>
        <p:spPr>
          <a:xfrm>
            <a:off x="5148263" y="3286125"/>
            <a:ext cx="893763" cy="61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30"/>
          <p:cNvSpPr txBox="1"/>
          <p:nvPr/>
        </p:nvSpPr>
        <p:spPr>
          <a:xfrm>
            <a:off x="5148263" y="5445125"/>
            <a:ext cx="893763" cy="6143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6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2013" name="组合 8"/>
          <p:cNvGrpSpPr/>
          <p:nvPr/>
        </p:nvGrpSpPr>
        <p:grpSpPr>
          <a:xfrm>
            <a:off x="466725" y="1196975"/>
            <a:ext cx="3954463" cy="1516063"/>
            <a:chOff x="623" y="2678"/>
            <a:chExt cx="6624" cy="2561"/>
          </a:xfrm>
        </p:grpSpPr>
        <p:sp>
          <p:nvSpPr>
            <p:cNvPr id="22" name="椭圆 9"/>
            <p:cNvSpPr/>
            <p:nvPr/>
          </p:nvSpPr>
          <p:spPr>
            <a:xfrm flipH="1">
              <a:off x="623" y="2678"/>
              <a:ext cx="6502" cy="2560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2015" name="组合 22"/>
            <p:cNvGrpSpPr/>
            <p:nvPr/>
          </p:nvGrpSpPr>
          <p:grpSpPr>
            <a:xfrm flipH="1">
              <a:off x="5268" y="3087"/>
              <a:ext cx="1857" cy="1857"/>
              <a:chOff x="1573983" y="1974776"/>
              <a:chExt cx="1813954" cy="1813954"/>
            </a:xfrm>
          </p:grpSpPr>
          <p:grpSp>
            <p:nvGrpSpPr>
              <p:cNvPr id="42016" name="组合 2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6" name="椭圆 2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8" name="椭圆 2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839" y="3586"/>
              <a:ext cx="1408" cy="1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1</a:t>
              </a:r>
              <a:endPara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8" y="2824"/>
              <a:ext cx="2350" cy="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领域组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023" name="组合 31"/>
          <p:cNvGrpSpPr/>
          <p:nvPr/>
        </p:nvGrpSpPr>
        <p:grpSpPr>
          <a:xfrm>
            <a:off x="468313" y="4941888"/>
            <a:ext cx="3843337" cy="1423987"/>
            <a:chOff x="736" y="6308"/>
            <a:chExt cx="6624" cy="2560"/>
          </a:xfrm>
        </p:grpSpPr>
        <p:sp>
          <p:nvSpPr>
            <p:cNvPr id="4" name="椭圆 9"/>
            <p:cNvSpPr/>
            <p:nvPr/>
          </p:nvSpPr>
          <p:spPr>
            <a:xfrm flipH="1">
              <a:off x="736" y="6308"/>
              <a:ext cx="6502" cy="2560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2025" name="组合 11"/>
            <p:cNvGrpSpPr/>
            <p:nvPr/>
          </p:nvGrpSpPr>
          <p:grpSpPr>
            <a:xfrm flipH="1">
              <a:off x="5381" y="6717"/>
              <a:ext cx="1857" cy="1857"/>
              <a:chOff x="1573983" y="1974776"/>
              <a:chExt cx="1813954" cy="1813954"/>
            </a:xfrm>
          </p:grpSpPr>
          <p:grpSp>
            <p:nvGrpSpPr>
              <p:cNvPr id="42026" name="组合 19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1" name="椭圆 20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9" name="椭圆 28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33" name="椭圆 32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6" name="TextBox 46"/>
            <p:cNvSpPr txBox="1"/>
            <p:nvPr/>
          </p:nvSpPr>
          <p:spPr>
            <a:xfrm>
              <a:off x="882" y="6454"/>
              <a:ext cx="3385" cy="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构造曲面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952" y="7216"/>
              <a:ext cx="1408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 noProof="1" dirty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3</a:t>
              </a:r>
              <a:endPara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033" name="组合 36"/>
          <p:cNvGrpSpPr/>
          <p:nvPr/>
        </p:nvGrpSpPr>
        <p:grpSpPr>
          <a:xfrm>
            <a:off x="468313" y="3068638"/>
            <a:ext cx="3843337" cy="1425575"/>
            <a:chOff x="736" y="6309"/>
            <a:chExt cx="6624" cy="2561"/>
          </a:xfrm>
        </p:grpSpPr>
        <p:sp>
          <p:nvSpPr>
            <p:cNvPr id="45" name="椭圆 9"/>
            <p:cNvSpPr/>
            <p:nvPr/>
          </p:nvSpPr>
          <p:spPr>
            <a:xfrm flipH="1">
              <a:off x="736" y="6309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2035" name="组合 47"/>
            <p:cNvGrpSpPr/>
            <p:nvPr/>
          </p:nvGrpSpPr>
          <p:grpSpPr>
            <a:xfrm flipH="1">
              <a:off x="5381" y="6717"/>
              <a:ext cx="1858" cy="1858"/>
              <a:chOff x="1573983" y="1974776"/>
              <a:chExt cx="1813954" cy="1813954"/>
            </a:xfrm>
          </p:grpSpPr>
          <p:grpSp>
            <p:nvGrpSpPr>
              <p:cNvPr id="42036" name="组合 49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52" name="椭圆 51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53" name="椭圆 52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62" name="椭圆 61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63" name="椭圆 62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64" name="TextBox 46"/>
            <p:cNvSpPr txBox="1"/>
            <p:nvPr/>
          </p:nvSpPr>
          <p:spPr>
            <a:xfrm>
              <a:off x="882" y="6454"/>
              <a:ext cx="3385" cy="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对齐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TextBox 30"/>
            <p:cNvSpPr txBox="1"/>
            <p:nvPr/>
          </p:nvSpPr>
          <p:spPr>
            <a:xfrm>
              <a:off x="5952" y="7216"/>
              <a:ext cx="1408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2</a:t>
              </a:r>
              <a:endPara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2043" name="文本框 2"/>
          <p:cNvSpPr txBox="1"/>
          <p:nvPr/>
        </p:nvSpPr>
        <p:spPr>
          <a:xfrm>
            <a:off x="538163" y="1627188"/>
            <a:ext cx="2738437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点击进入“领域组”      命令，自动弹出“自动分割”       命令，敏感度设置为“10”面片的粗糙度设置为中间位置，最后点击“         ”命令即可。             对划分的区域进行自定义划分，使用分离“        ”命令，选择左下角的“画笔选择模式”，对所不满意的领域组进行划分即可。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2044" name="图片 1372" descr="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6588" y="1628775"/>
            <a:ext cx="155575" cy="179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45" name="图片 1373" descr="2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771650"/>
            <a:ext cx="128587" cy="179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46" name="图片 1374" descr="1-3-5-1(对勾命令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1916113"/>
            <a:ext cx="173038" cy="179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47" name="图片 1376" descr="分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13" y="2060575"/>
            <a:ext cx="179387" cy="179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48" name="文本框 8"/>
          <p:cNvSpPr txBox="1"/>
          <p:nvPr/>
        </p:nvSpPr>
        <p:spPr>
          <a:xfrm>
            <a:off x="396875" y="3500438"/>
            <a:ext cx="2800350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选择手动对齐“       ”命令，点击        即可，选用XYZ建坐标系方法，X轴选择孔的方向领域，Z轴选择平面领域。点击“       ”即可，坐标系建立完成，再点击主视图，检测对齐后的结果。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2049" name="图片 1379" descr="手动对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813" y="3500438"/>
            <a:ext cx="196850" cy="179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50" name="图片 -2147481954" descr="下一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413" y="3500438"/>
            <a:ext cx="225425" cy="179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51" name="图片 1382" descr="对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713" y="3787775"/>
            <a:ext cx="152400" cy="179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52" name="文本框 99"/>
          <p:cNvSpPr txBox="1"/>
          <p:nvPr/>
        </p:nvSpPr>
        <p:spPr>
          <a:xfrm>
            <a:off x="107950" y="5300663"/>
            <a:ext cx="2933700" cy="366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6705"/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创建自由曲面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6705"/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2修剪曲面创建主体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2053" name="图片 14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813" y="5445125"/>
            <a:ext cx="1563687" cy="86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54" name="文本框 10"/>
          <p:cNvSpPr txBox="1"/>
          <p:nvPr/>
        </p:nvSpPr>
        <p:spPr>
          <a:xfrm>
            <a:off x="5921375" y="1217613"/>
            <a:ext cx="2971800" cy="777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1拉伸拔模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2修剪实体（曲面修剪实体，实体修剪实体）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3实体合并及倒圆角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4曲面修剪实体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5倒圆角创建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2055" name="图片 14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2950" y="1557338"/>
            <a:ext cx="1368425" cy="75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56" name="文本框 11"/>
          <p:cNvSpPr txBox="1"/>
          <p:nvPr/>
        </p:nvSpPr>
        <p:spPr>
          <a:xfrm>
            <a:off x="5940425" y="3213100"/>
            <a:ext cx="317182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1特征创建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2修剪拉伸实体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2057" name="图片 14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7050" y="3284538"/>
            <a:ext cx="1776413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58" name="文本框 13"/>
          <p:cNvSpPr txBox="1"/>
          <p:nvPr/>
        </p:nvSpPr>
        <p:spPr>
          <a:xfrm>
            <a:off x="5981700" y="5332413"/>
            <a:ext cx="2908300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使用          圆角功能将此区域进行倒角，倒角之前要考虑是否要将实体与实体合并为一体，此案例在接下来的操作前可以将所有的实体合并为一体，倒角技巧分享，倒圆角同时将偏差检测功能开启，使用魔法棒自动探索半径，但是需要注意自动探索的半径值需要手动稍微进行调整为整数值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2059" name="图片 14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8125" y="5300663"/>
            <a:ext cx="179388" cy="204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112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  车门把手误差分析</a:t>
            </a:r>
            <a:endParaRPr kumimoji="0" lang="en-US" altLang="zh-CN" sz="2600" kern="0" cap="none" spc="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3010" name="组合 19"/>
          <p:cNvGrpSpPr/>
          <p:nvPr/>
        </p:nvGrpSpPr>
        <p:grpSpPr>
          <a:xfrm>
            <a:off x="754063" y="1485900"/>
            <a:ext cx="7342187" cy="4808538"/>
            <a:chOff x="7245" y="3076"/>
            <a:chExt cx="6504" cy="5740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43012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43013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r>
                <a:rPr lang="zh-CN" altLang="en-US" strike="noStrike" noProof="1"/>
                <a:t>将建模完成后的实体输出stp格式即可或选择客户所需的格式，选择文件——输出——选择输出要素为视图下的实体，</a:t>
              </a:r>
              <a:endParaRPr lang="zh-CN" altLang="en-US" strike="noStrike" noProof="1"/>
            </a:p>
          </p:txBody>
        </p:sp>
        <p:grpSp>
          <p:nvGrpSpPr>
            <p:cNvPr id="43019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43020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43025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75" y="3232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误差分析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411" y="6421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文件输出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028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029" name="文本框 99"/>
          <p:cNvSpPr txBox="1"/>
          <p:nvPr/>
        </p:nvSpPr>
        <p:spPr>
          <a:xfrm>
            <a:off x="2843213" y="1989138"/>
            <a:ext cx="5080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将建模完成后，点击右侧的偏差图即可查看色彩偏差图，将鼠标放在工件上即可查看到偏差数值。</a:t>
            </a:r>
            <a:endParaRPr lang="en-US" altLang="zh-CN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3030" name="图片 1445" descr="2-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2420938"/>
            <a:ext cx="942975" cy="10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1" name="图片 14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2420938"/>
            <a:ext cx="2065338" cy="1116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2" name="文本框 2"/>
          <p:cNvSpPr txBox="1"/>
          <p:nvPr/>
        </p:nvSpPr>
        <p:spPr>
          <a:xfrm>
            <a:off x="2843213" y="4652963"/>
            <a:ext cx="5080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将建模完成后的实体输出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stp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格式即可或选择客户所需的格式，选择文件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选择输出要素为视图下的实体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3033" name="图片 14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5084763"/>
            <a:ext cx="2073275" cy="1122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4" name="图片 1449" descr="4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50" y="5084763"/>
            <a:ext cx="1568450" cy="1128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000120141114A01PWBG">
  <a:themeElements>
    <a:clrScheme name="自定义 1">
      <a:dk1>
        <a:srgbClr val="7F7F7F"/>
      </a:dk1>
      <a:lt1>
        <a:sysClr val="window" lastClr="FFFFFF"/>
      </a:lt1>
      <a:dk2>
        <a:srgbClr val="35322F"/>
      </a:dk2>
      <a:lt2>
        <a:srgbClr val="E3DED1"/>
      </a:lt2>
      <a:accent1>
        <a:srgbClr val="1C546B"/>
      </a:accent1>
      <a:accent2>
        <a:srgbClr val="5990B5"/>
      </a:accent2>
      <a:accent3>
        <a:srgbClr val="616B95"/>
      </a:accent3>
      <a:accent4>
        <a:srgbClr val="B6AC88"/>
      </a:accent4>
      <a:accent5>
        <a:srgbClr val="A9A747"/>
      </a:accent5>
      <a:accent6>
        <a:srgbClr val="DDA811"/>
      </a:accent6>
      <a:hlink>
        <a:srgbClr val="96608E"/>
      </a:hlink>
      <a:folHlink>
        <a:srgbClr val="2B953D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WPS 演示</Application>
  <PresentationFormat/>
  <Paragraphs>99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华文中宋</vt:lpstr>
      <vt:lpstr>Calibri</vt:lpstr>
      <vt:lpstr>幼圆</vt:lpstr>
      <vt:lpstr>Arial Narrow</vt:lpstr>
      <vt:lpstr>微软雅黑</vt:lpstr>
      <vt:lpstr>Arial Black</vt:lpstr>
      <vt:lpstr>Adidas Unity</vt:lpstr>
      <vt:lpstr>Segoe Print</vt:lpstr>
      <vt:lpstr>Gungsuh</vt:lpstr>
      <vt:lpstr>Malgun Gothic</vt:lpstr>
      <vt:lpstr>Times New Roman</vt:lpstr>
      <vt:lpstr>Calibri</vt:lpstr>
      <vt:lpstr>Arial Unicode MS</vt:lpstr>
      <vt:lpstr>Agency FB</vt:lpstr>
      <vt:lpstr>A000120141114A01PWBG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从前有座山</cp:lastModifiedBy>
  <cp:revision>136</cp:revision>
  <dcterms:created xsi:type="dcterms:W3CDTF">2016-03-10T09:16:00Z</dcterms:created>
  <dcterms:modified xsi:type="dcterms:W3CDTF">2020-03-15T10:37:37Z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