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02" r:id="rId3"/>
    <p:sldId id="303" r:id="rId4"/>
    <p:sldId id="304" r:id="rId5"/>
    <p:sldId id="305" r:id="rId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467"/>
    <a:srgbClr val="000000"/>
    <a:srgbClr val="49508A"/>
    <a:srgbClr val="FF9B3A"/>
    <a:srgbClr val="FFFFFF"/>
    <a:srgbClr val="966026"/>
    <a:srgbClr val="CE8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315"/>
        <p:guide pos="2792"/>
      </p:guideLst>
    </p:cSldViewPr>
  </p:slide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任意多边形 21"/>
          <p:cNvSpPr/>
          <p:nvPr/>
        </p:nvSpPr>
        <p:spPr>
          <a:xfrm rot="2213584">
            <a:off x="1804988" y="-153987"/>
            <a:ext cx="60325" cy="1362075"/>
          </a:xfrm>
          <a:custGeom>
            <a:avLst/>
            <a:gdLst>
              <a:gd name="connsiteX0" fmla="*/ 0 w 60001"/>
              <a:gd name="connsiteY0" fmla="*/ 45039 h 1362260"/>
              <a:gd name="connsiteX1" fmla="*/ 60001 w 60001"/>
              <a:gd name="connsiteY1" fmla="*/ 0 h 1362260"/>
              <a:gd name="connsiteX2" fmla="*/ 60001 w 60001"/>
              <a:gd name="connsiteY2" fmla="*/ 1362260 h 1362260"/>
              <a:gd name="connsiteX3" fmla="*/ 0 w 60001"/>
              <a:gd name="connsiteY3" fmla="*/ 1362260 h 136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1" h="1362260">
                <a:moveTo>
                  <a:pt x="0" y="45039"/>
                </a:moveTo>
                <a:lnTo>
                  <a:pt x="60001" y="0"/>
                </a:lnTo>
                <a:lnTo>
                  <a:pt x="60001" y="1362260"/>
                </a:lnTo>
                <a:lnTo>
                  <a:pt x="0" y="1362260"/>
                </a:lnTo>
                <a:close/>
              </a:path>
            </a:pathLst>
          </a:cu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3" name="任意多边形 22"/>
          <p:cNvSpPr/>
          <p:nvPr/>
        </p:nvSpPr>
        <p:spPr>
          <a:xfrm rot="2213584">
            <a:off x="230188" y="-652462"/>
            <a:ext cx="1738313" cy="1304925"/>
          </a:xfrm>
          <a:custGeom>
            <a:avLst/>
            <a:gdLst>
              <a:gd name="connsiteX0" fmla="*/ 0 w 1737847"/>
              <a:gd name="connsiteY0" fmla="*/ 1304483 h 1304483"/>
              <a:gd name="connsiteX1" fmla="*/ 1737847 w 1737847"/>
              <a:gd name="connsiteY1" fmla="*/ 0 h 1304483"/>
              <a:gd name="connsiteX2" fmla="*/ 1737847 w 1737847"/>
              <a:gd name="connsiteY2" fmla="*/ 1304483 h 130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7847" h="1304483">
                <a:moveTo>
                  <a:pt x="0" y="1304483"/>
                </a:moveTo>
                <a:lnTo>
                  <a:pt x="1737847" y="0"/>
                </a:lnTo>
                <a:lnTo>
                  <a:pt x="1737847" y="1304483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 rot="2213584">
            <a:off x="1954213" y="234950"/>
            <a:ext cx="60325" cy="2014538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任意多边形 18"/>
          <p:cNvSpPr/>
          <p:nvPr/>
        </p:nvSpPr>
        <p:spPr>
          <a:xfrm rot="2213584">
            <a:off x="-125412" y="-488950"/>
            <a:ext cx="2317750" cy="2016125"/>
          </a:xfrm>
          <a:custGeom>
            <a:avLst/>
            <a:gdLst>
              <a:gd name="connsiteX0" fmla="*/ 15563 w 2317330"/>
              <a:gd name="connsiteY0" fmla="*/ 1217831 h 2016000"/>
              <a:gd name="connsiteX1" fmla="*/ 1637971 w 2317330"/>
              <a:gd name="connsiteY1" fmla="*/ 0 h 2016000"/>
              <a:gd name="connsiteX2" fmla="*/ 2317330 w 2317330"/>
              <a:gd name="connsiteY2" fmla="*/ 0 h 2016000"/>
              <a:gd name="connsiteX3" fmla="*/ 2317330 w 2317330"/>
              <a:gd name="connsiteY3" fmla="*/ 2016000 h 2016000"/>
              <a:gd name="connsiteX4" fmla="*/ 614695 w 2317330"/>
              <a:gd name="connsiteY4" fmla="*/ 2016000 h 2016000"/>
              <a:gd name="connsiteX5" fmla="*/ 0 w 2317330"/>
              <a:gd name="connsiteY5" fmla="*/ 0 h 2016000"/>
              <a:gd name="connsiteX6" fmla="*/ 114792 w 2317330"/>
              <a:gd name="connsiteY6" fmla="*/ 0 h 2016000"/>
              <a:gd name="connsiteX7" fmla="*/ 0 w 2317330"/>
              <a:gd name="connsiteY7" fmla="*/ 86166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330" h="2016000">
                <a:moveTo>
                  <a:pt x="15563" y="1217831"/>
                </a:moveTo>
                <a:lnTo>
                  <a:pt x="1637971" y="0"/>
                </a:lnTo>
                <a:lnTo>
                  <a:pt x="2317330" y="0"/>
                </a:lnTo>
                <a:lnTo>
                  <a:pt x="2317330" y="2016000"/>
                </a:lnTo>
                <a:lnTo>
                  <a:pt x="614695" y="2016000"/>
                </a:lnTo>
                <a:close/>
                <a:moveTo>
                  <a:pt x="0" y="0"/>
                </a:moveTo>
                <a:lnTo>
                  <a:pt x="114792" y="0"/>
                </a:lnTo>
                <a:lnTo>
                  <a:pt x="0" y="8616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任意多边形 23"/>
          <p:cNvSpPr/>
          <p:nvPr/>
        </p:nvSpPr>
        <p:spPr>
          <a:xfrm rot="13343609">
            <a:off x="7991475" y="5218113"/>
            <a:ext cx="1470025" cy="2016125"/>
          </a:xfrm>
          <a:custGeom>
            <a:avLst/>
            <a:gdLst>
              <a:gd name="connsiteX0" fmla="*/ 1469728 w 1469728"/>
              <a:gd name="connsiteY0" fmla="*/ 2016000 h 2016000"/>
              <a:gd name="connsiteX1" fmla="*/ 1088883 w 1469728"/>
              <a:gd name="connsiteY1" fmla="*/ 2016000 h 2016000"/>
              <a:gd name="connsiteX2" fmla="*/ 0 w 1469728"/>
              <a:gd name="connsiteY2" fmla="*/ 823249 h 2016000"/>
              <a:gd name="connsiteX3" fmla="*/ 901779 w 1469728"/>
              <a:gd name="connsiteY3" fmla="*/ 0 h 2016000"/>
              <a:gd name="connsiteX4" fmla="*/ 1469727 w 1469728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728" h="2016000">
                <a:moveTo>
                  <a:pt x="1469728" y="2016000"/>
                </a:moveTo>
                <a:lnTo>
                  <a:pt x="1088883" y="2016000"/>
                </a:lnTo>
                <a:lnTo>
                  <a:pt x="0" y="823249"/>
                </a:lnTo>
                <a:lnTo>
                  <a:pt x="901779" y="0"/>
                </a:lnTo>
                <a:lnTo>
                  <a:pt x="1469727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矩形 16"/>
          <p:cNvSpPr/>
          <p:nvPr/>
        </p:nvSpPr>
        <p:spPr>
          <a:xfrm rot="13343609">
            <a:off x="8274050" y="3736975"/>
            <a:ext cx="58738" cy="2016125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任意多边形 20"/>
          <p:cNvSpPr/>
          <p:nvPr/>
        </p:nvSpPr>
        <p:spPr>
          <a:xfrm rot="13343609">
            <a:off x="8058150" y="4438650"/>
            <a:ext cx="2030413" cy="2016125"/>
          </a:xfrm>
          <a:custGeom>
            <a:avLst/>
            <a:gdLst>
              <a:gd name="connsiteX0" fmla="*/ 2030424 w 2030424"/>
              <a:gd name="connsiteY0" fmla="*/ 2016000 h 2016000"/>
              <a:gd name="connsiteX1" fmla="*/ 1840441 w 2030424"/>
              <a:gd name="connsiteY1" fmla="*/ 2016000 h 2016000"/>
              <a:gd name="connsiteX2" fmla="*/ 59587 w 2030424"/>
              <a:gd name="connsiteY2" fmla="*/ 65271 h 2016000"/>
              <a:gd name="connsiteX3" fmla="*/ 0 w 2030424"/>
              <a:gd name="connsiteY3" fmla="*/ 0 h 2016000"/>
              <a:gd name="connsiteX4" fmla="*/ 2030424 w 2030424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424" h="2016000">
                <a:moveTo>
                  <a:pt x="2030424" y="2016000"/>
                </a:moveTo>
                <a:lnTo>
                  <a:pt x="1840441" y="2016000"/>
                </a:lnTo>
                <a:lnTo>
                  <a:pt x="59587" y="65271"/>
                </a:lnTo>
                <a:lnTo>
                  <a:pt x="0" y="0"/>
                </a:lnTo>
                <a:lnTo>
                  <a:pt x="203042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" name="矩形 14"/>
          <p:cNvSpPr/>
          <p:nvPr/>
        </p:nvSpPr>
        <p:spPr>
          <a:xfrm rot="13343609">
            <a:off x="8132763" y="4705350"/>
            <a:ext cx="60325" cy="2016125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803659"/>
            <a:ext cx="6451200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0" dirty="0" smtClean="0"/>
              <a:t>单击此处编辑母版副标题样式</a:t>
            </a:r>
            <a:endParaRPr lang="zh-CN" altLang="en-US" strike="noStrike" noProof="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201" y="2642556"/>
            <a:ext cx="6451599" cy="986829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>
              <a:defRPr lang="zh-CN" altLang="en-US" sz="3200" b="0" noProof="0" dirty="0" smtClean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pPr lvl="0" algn="ctr" fontAlgn="base">
              <a:lnSpc>
                <a:spcPct val="110000"/>
              </a:lnSpc>
            </a:pPr>
            <a:r>
              <a:rPr lang="zh-CN" altLang="en-US" strike="noStrike" noProof="0" dirty="0" smtClean="0"/>
              <a:t>单击此处编辑母版标题样式</a:t>
            </a:r>
            <a:endParaRPr lang="zh-CN" altLang="en-US" strike="noStrike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889685"/>
            <a:ext cx="7887600" cy="5329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6EF2F5ED-D19D-4097-92A9-D6092B3D6E6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A7AAEAA2-D029-4D23-B6D5-DE004B8B3ED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4216"/>
            <a:ext cx="7535822" cy="68262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600" y="2181600"/>
            <a:ext cx="8229600" cy="3099600"/>
          </a:xfrm>
        </p:spPr>
        <p:txBody>
          <a:bodyPr>
            <a:normAutofit/>
          </a:bodyPr>
          <a:lstStyle>
            <a:lvl1pPr marL="342900" indent="-25717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solidFill>
                  <a:schemeClr val="accent1"/>
                </a:solidFill>
              </a:defRPr>
            </a:lvl1pPr>
            <a:lvl2pPr marL="700405" indent="-342900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</a:lstStyle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trike="noStrike" noProof="1" dirty="0" smtClean="0"/>
              <a:t>第五级</a:t>
            </a:r>
            <a:endParaRPr lang="zh-CN" altLang="zh-CN" strike="noStrike" noProof="1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矩形 12"/>
          <p:cNvSpPr/>
          <p:nvPr/>
        </p:nvSpPr>
        <p:spPr>
          <a:xfrm>
            <a:off x="276225" y="3035300"/>
            <a:ext cx="414338" cy="96043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p>
            <a:pPr lvl="0" algn="ctr"/>
            <a:endParaRPr lang="zh-CN" altLang="en-US">
              <a:solidFill>
                <a:srgbClr val="FFFFFF"/>
              </a:solidFill>
              <a:latin typeface="Calibri" panose="020F0502020204030204"/>
              <a:ea typeface="幼圆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6900" y="2641600"/>
            <a:ext cx="6959600" cy="104488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66900" y="3686485"/>
            <a:ext cx="6959600" cy="5413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0800" y="2311200"/>
            <a:ext cx="3945600" cy="2800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trike="noStrike" noProof="1" dirty="0" smtClean="0"/>
              <a:t>第五级</a:t>
            </a:r>
            <a:endParaRPr lang="zh-CN" altLang="zh-CN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41200" y="2311200"/>
            <a:ext cx="3970800" cy="2800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zh-CN" altLang="en-US" strike="noStrike" noProof="1"/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0" y="4824413"/>
            <a:ext cx="8986838" cy="857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zh-CN" altLang="en-US" sz="1350" strike="noStrike" noProof="1">
              <a:solidFill>
                <a:srgbClr val="FFFFFF"/>
              </a:solidFill>
            </a:endParaRPr>
          </a:p>
        </p:txBody>
      </p:sp>
      <p:grpSp>
        <p:nvGrpSpPr>
          <p:cNvPr id="4103" name="组合 14"/>
          <p:cNvGrpSpPr/>
          <p:nvPr/>
        </p:nvGrpSpPr>
        <p:grpSpPr>
          <a:xfrm>
            <a:off x="3179763" y="3249613"/>
            <a:ext cx="2784475" cy="39687"/>
            <a:chOff x="3224213" y="3249217"/>
            <a:chExt cx="2784872" cy="40481"/>
          </a:xfrm>
        </p:grpSpPr>
        <p:sp>
          <p:nvSpPr>
            <p:cNvPr id="16" name="椭圆 4"/>
            <p:cNvSpPr>
              <a:spLocks noChangeArrowheads="1"/>
            </p:cNvSpPr>
            <p:nvPr/>
          </p:nvSpPr>
          <p:spPr bwMode="auto">
            <a:xfrm>
              <a:off x="4595813" y="3249217"/>
              <a:ext cx="40481" cy="40481"/>
            </a:xfrm>
            <a:prstGeom prst="ellipse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rmAutofit fontScale="25000" lnSpcReduction="20000"/>
            </a:bodyPr>
            <a:lstStyle>
              <a:lvl1pPr>
                <a:spcBef>
                  <a:spcPts val="18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350" strike="noStrike" noProof="1">
                <a:solidFill>
                  <a:srgbClr val="FFFFFF"/>
                </a:solidFill>
                <a:latin typeface="Arial Narrow" pitchFamily="34" charset="0"/>
                <a:ea typeface="微软雅黑" panose="020B0503020204020204" charset="-122"/>
              </a:endParaRPr>
            </a:p>
          </p:txBody>
        </p:sp>
        <p:cxnSp>
          <p:nvCxnSpPr>
            <p:cNvPr id="4105" name="直接连接符 6"/>
            <p:cNvCxnSpPr/>
            <p:nvPr/>
          </p:nvCxnSpPr>
          <p:spPr>
            <a:xfrm>
              <a:off x="3224213" y="3265885"/>
              <a:ext cx="1294210" cy="0"/>
            </a:xfrm>
            <a:prstGeom prst="line">
              <a:avLst/>
            </a:prstGeom>
            <a:ln w="12700" cap="flat" cmpd="sng">
              <a:solidFill>
                <a:srgbClr val="4DAAD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6" name="直接连接符 7"/>
            <p:cNvCxnSpPr/>
            <p:nvPr/>
          </p:nvCxnSpPr>
          <p:spPr>
            <a:xfrm>
              <a:off x="4713685" y="3265885"/>
              <a:ext cx="1295400" cy="0"/>
            </a:xfrm>
            <a:prstGeom prst="line">
              <a:avLst/>
            </a:prstGeom>
            <a:ln w="12700" cap="flat" cmpd="sng">
              <a:solidFill>
                <a:srgbClr val="4DAAD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13800" y="2394000"/>
            <a:ext cx="4316400" cy="831600"/>
          </a:xfrm>
        </p:spPr>
        <p:txBody>
          <a:bodyPr/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928D19AA-E5EC-4920-8B68-97211F8EC99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E4087685-000A-48DA-8EE9-FFDF258827C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5089525" y="3844925"/>
            <a:ext cx="3406775" cy="1349375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000" tIns="81000" rIns="135000" bIns="81000" anchor="ctr">
            <a:normAutofit/>
          </a:bodyPr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ts val="450"/>
              </a:spcBef>
              <a:buClrTx/>
              <a:buSzTx/>
              <a:buNone/>
            </a:pPr>
            <a:endParaRPr lang="zh-CN" altLang="en-US" sz="1350" strike="noStrike" noProof="1" dirty="0">
              <a:solidFill>
                <a:srgbClr val="F5F5F5"/>
              </a:solidFill>
              <a:latin typeface="Arial Narrow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600" y="1112400"/>
            <a:ext cx="7538400" cy="6588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57600" y="3214800"/>
            <a:ext cx="4132800" cy="2613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r>
              <a:rPr lang="zh-CN" altLang="en-US" strike="noStrike" noProof="0" smtClean="0"/>
              <a:t>单击图标添加图片</a:t>
            </a:r>
            <a:endParaRPr lang="zh-CN" altLang="en-US" strike="noStrike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6400" y="1771200"/>
            <a:ext cx="7599600" cy="1123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2881" y="864972"/>
            <a:ext cx="1633855" cy="5289765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7769" y="864972"/>
            <a:ext cx="6462712" cy="528976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842963"/>
            <a:ext cx="9144000" cy="54022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28" name="Rectangle 2"/>
          <p:cNvSpPr>
            <a:spLocks noGrp="1"/>
          </p:cNvSpPr>
          <p:nvPr>
            <p:ph type="title"/>
          </p:nvPr>
        </p:nvSpPr>
        <p:spPr>
          <a:xfrm>
            <a:off x="457200" y="187325"/>
            <a:ext cx="8229600" cy="5461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Rectangle 3"/>
          <p:cNvSpPr>
            <a:spLocks noGrp="1"/>
          </p:cNvSpPr>
          <p:nvPr>
            <p:ph type="body"/>
          </p:nvPr>
        </p:nvSpPr>
        <p:spPr>
          <a:xfrm>
            <a:off x="457200" y="1155700"/>
            <a:ext cx="8229600" cy="4978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 indent="-25717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34290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9pPr>
    </p:titleStyle>
    <p:bodyStyle>
      <a:lvl1pPr marL="342900" indent="-257175" algn="l" rtl="0" eaLnBrk="1" fontAlgn="base" hangingPunct="1">
        <a:lnSpc>
          <a:spcPct val="12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l"/>
        <a:defRPr sz="2400" kern="1200">
          <a:solidFill>
            <a:schemeClr val="accent1"/>
          </a:solidFill>
          <a:latin typeface="+mn-ea"/>
          <a:ea typeface="+mn-ea"/>
          <a:cs typeface="+mn-cs"/>
        </a:defRPr>
      </a:lvl1pPr>
      <a:lvl2pPr marL="803275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ea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accent1"/>
          </a:solidFill>
          <a:latin typeface="+mn-ea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chemeClr val="accent1"/>
          </a:solidFill>
          <a:latin typeface="+mn-ea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chemeClr val="accent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539750" y="-387350"/>
            <a:ext cx="7366000" cy="218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267585" y="693419"/>
            <a:ext cx="6689090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项目</a:t>
            </a:r>
            <a:r>
              <a:rPr lang="en-US" altLang="zh-CN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6  </a:t>
            </a:r>
            <a:r>
              <a:rPr lang="zh-CN" altLang="en-US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安全锤模型重构（2014年国赛样题）</a:t>
            </a:r>
            <a:endParaRPr lang="zh-CN" altLang="en-US" sz="2600" noProof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843" name="组合 27"/>
          <p:cNvGrpSpPr/>
          <p:nvPr/>
        </p:nvGrpSpPr>
        <p:grpSpPr>
          <a:xfrm>
            <a:off x="3563938" y="2278063"/>
            <a:ext cx="5572125" cy="3451225"/>
            <a:chOff x="383" y="561"/>
            <a:chExt cx="13586" cy="8414"/>
          </a:xfrm>
        </p:grpSpPr>
        <p:pic>
          <p:nvPicPr>
            <p:cNvPr id="35844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8056089">
              <a:off x="4981" y="389"/>
              <a:ext cx="5083" cy="54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5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168278">
              <a:off x="8885" y="2428"/>
              <a:ext cx="5083" cy="54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6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788013">
              <a:off x="232" y="2557"/>
              <a:ext cx="5214" cy="49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6"/>
            <p:cNvSpPr txBox="1"/>
            <p:nvPr/>
          </p:nvSpPr>
          <p:spPr>
            <a:xfrm>
              <a:off x="2132" y="3246"/>
              <a:ext cx="1780" cy="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dist="50800" dir="5400000" algn="t" rotWithShape="0">
                      <a:schemeClr val="bg1">
                        <a:alpha val="49000"/>
                      </a:schemeClr>
                    </a:outerShdw>
                  </a:effectLst>
                  <a:uLnTx/>
                  <a:uFillTx/>
                  <a:latin typeface="Agency FB" pitchFamily="34" charset="0"/>
                  <a:ea typeface="微软雅黑" panose="020B0503020204020204" charset="-122"/>
                  <a:cs typeface="+mn-ea"/>
                </a:rPr>
                <a:t>01</a:t>
              </a:r>
              <a:endParaRPr kumimoji="0" lang="zh-CN" altLang="en-US" sz="4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50800" dir="5400000" algn="t" rotWithShape="0">
                    <a:schemeClr val="bg1">
                      <a:alpha val="49000"/>
                    </a:schemeClr>
                  </a:outerShdw>
                </a:effectLst>
                <a:uLnTx/>
                <a:uFillTx/>
                <a:latin typeface="Agency FB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TextBox 8"/>
            <p:cNvSpPr txBox="1"/>
            <p:nvPr/>
          </p:nvSpPr>
          <p:spPr>
            <a:xfrm>
              <a:off x="6439" y="1432"/>
              <a:ext cx="1780" cy="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dist="50800" dir="5400000" algn="t" rotWithShape="0">
                      <a:schemeClr val="bg1">
                        <a:alpha val="49000"/>
                      </a:schemeClr>
                    </a:outerShdw>
                  </a:effectLst>
                  <a:uLnTx/>
                  <a:uFillTx/>
                  <a:latin typeface="Agency FB" pitchFamily="34" charset="0"/>
                  <a:ea typeface="微软雅黑" panose="020B0503020204020204" charset="-122"/>
                  <a:cs typeface="+mn-ea"/>
                </a:rPr>
                <a:t>02</a:t>
              </a:r>
              <a:endParaRPr kumimoji="0" lang="zh-CN" altLang="en-US" sz="4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50800" dir="5400000" algn="t" rotWithShape="0">
                    <a:schemeClr val="bg1">
                      <a:alpha val="49000"/>
                    </a:schemeClr>
                  </a:outerShdw>
                </a:effectLst>
                <a:uLnTx/>
                <a:uFillTx/>
                <a:latin typeface="Agency FB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TextBox 10"/>
            <p:cNvSpPr txBox="1"/>
            <p:nvPr/>
          </p:nvSpPr>
          <p:spPr>
            <a:xfrm>
              <a:off x="10716" y="3565"/>
              <a:ext cx="1780" cy="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dist="50800" dir="5400000" algn="t" rotWithShape="0">
                      <a:schemeClr val="bg1">
                        <a:alpha val="49000"/>
                      </a:schemeClr>
                    </a:outerShdw>
                  </a:effectLst>
                  <a:uLnTx/>
                  <a:uFillTx/>
                  <a:latin typeface="Agency FB" pitchFamily="34" charset="0"/>
                  <a:ea typeface="微软雅黑" panose="020B0503020204020204" charset="-122"/>
                  <a:cs typeface="+mn-ea"/>
                </a:rPr>
                <a:t>03</a:t>
              </a:r>
              <a:endParaRPr kumimoji="0" lang="zh-CN" altLang="en-US" sz="40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50800" dir="5400000" algn="t" rotWithShape="0">
                    <a:schemeClr val="bg1">
                      <a:alpha val="49000"/>
                    </a:schemeClr>
                  </a:outerShdw>
                </a:effectLst>
                <a:uLnTx/>
                <a:uFillTx/>
                <a:latin typeface="Agency FB" pitchFamily="34" charset="0"/>
                <a:ea typeface="微软雅黑" panose="020B0503020204020204" charset="-122"/>
              </a:endParaRPr>
            </a:p>
          </p:txBody>
        </p:sp>
        <p:sp>
          <p:nvSpPr>
            <p:cNvPr id="35850" name="TextBox 12"/>
            <p:cNvSpPr txBox="1"/>
            <p:nvPr/>
          </p:nvSpPr>
          <p:spPr>
            <a:xfrm>
              <a:off x="1505" y="5408"/>
              <a:ext cx="3063" cy="12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安全锤点云数据处理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5851" name="TextBox 13"/>
            <p:cNvSpPr txBox="1"/>
            <p:nvPr/>
          </p:nvSpPr>
          <p:spPr>
            <a:xfrm>
              <a:off x="5844" y="3597"/>
              <a:ext cx="3063" cy="12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安全锤模型重构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5852" name="TextBox 14"/>
            <p:cNvSpPr txBox="1"/>
            <p:nvPr/>
          </p:nvSpPr>
          <p:spPr>
            <a:xfrm>
              <a:off x="10180" y="5708"/>
              <a:ext cx="3063" cy="12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安全锤误差分析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TextBox 15"/>
            <p:cNvSpPr txBox="1"/>
            <p:nvPr/>
          </p:nvSpPr>
          <p:spPr>
            <a:xfrm>
              <a:off x="4613" y="6820"/>
              <a:ext cx="5082" cy="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5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itchFamily="34" charset="0"/>
                  <a:ea typeface="微软雅黑" panose="020B0503020204020204" charset="-122"/>
                  <a:cs typeface="Calibri" panose="020F0502020204030204" charset="0"/>
                </a:defRPr>
              </a:lvl1pPr>
            </a:lstStyle>
            <a:p>
              <a:pPr marL="0" marR="0" lvl="0" indent="0" algn="ctr" defTabSz="91440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gency FB" pitchFamily="34" charset="0"/>
                  <a:ea typeface="微软雅黑" panose="020B0503020204020204" charset="-122"/>
                  <a:cs typeface="Calibri" panose="020F0502020204030204" charset="0"/>
                </a:rPr>
                <a:t>任务</a:t>
              </a:r>
              <a:endParaRPr kumimoji="0" lang="zh-CN" altLang="en-US" sz="4000" b="1" i="0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itchFamily="34" charset="0"/>
                <a:ea typeface="微软雅黑" panose="020B0503020204020204" charset="-122"/>
                <a:cs typeface="Calibri" panose="020F0502020204030204" charset="0"/>
              </a:endParaRPr>
            </a:p>
          </p:txBody>
        </p:sp>
      </p:grpSp>
      <p:pic>
        <p:nvPicPr>
          <p:cNvPr id="35854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1700213"/>
            <a:ext cx="3416300" cy="4854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1121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1  安全锤点云数据处理</a:t>
            </a:r>
            <a:endParaRPr kumimoji="0" lang="en-US" altLang="zh-CN" sz="2600" kern="0" cap="none" spc="0" normalizeH="0" baseline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600" kern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36866" name="组合 19"/>
          <p:cNvGrpSpPr/>
          <p:nvPr/>
        </p:nvGrpSpPr>
        <p:grpSpPr>
          <a:xfrm>
            <a:off x="754063" y="1485900"/>
            <a:ext cx="7342187" cy="4808538"/>
            <a:chOff x="7245" y="3076"/>
            <a:chExt cx="6504" cy="5740"/>
          </a:xfrm>
        </p:grpSpPr>
        <p:sp>
          <p:nvSpPr>
            <p:cNvPr id="10" name="椭圆 9"/>
            <p:cNvSpPr/>
            <p:nvPr/>
          </p:nvSpPr>
          <p:spPr>
            <a:xfrm>
              <a:off x="7245" y="3076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r>
                <a:rPr lang="zh-CN" altLang="en-US" strike="noStrike" noProof="1"/>
                <a:t>在插入菜单下&gt;导入，找到存放文件的路径，选择文件类型再选择需要导在插入菜单下&gt;导入，找到存放文件的路径，选择文件类型再选择需要导入的文件。入的文件。</a:t>
              </a:r>
              <a:endParaRPr lang="zh-CN" altLang="en-US" strike="noStrike" noProof="1"/>
            </a:p>
          </p:txBody>
        </p:sp>
        <p:grpSp>
          <p:nvGrpSpPr>
            <p:cNvPr id="36868" name="组合 10"/>
            <p:cNvGrpSpPr/>
            <p:nvPr/>
          </p:nvGrpSpPr>
          <p:grpSpPr>
            <a:xfrm>
              <a:off x="7245" y="3485"/>
              <a:ext cx="1858" cy="1858"/>
              <a:chOff x="1573983" y="1974776"/>
              <a:chExt cx="1813954" cy="1813954"/>
            </a:xfrm>
          </p:grpSpPr>
          <p:grpSp>
            <p:nvGrpSpPr>
              <p:cNvPr id="36869" name="组合 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6" name="椭圆 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7" name="椭圆 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8" name="椭圆 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3" name="椭圆 9"/>
            <p:cNvSpPr/>
            <p:nvPr/>
          </p:nvSpPr>
          <p:spPr>
            <a:xfrm>
              <a:off x="7246" y="6255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36875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36876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7" name="椭圆 16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8" name="椭圆 17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36881" name="TextBox 8"/>
            <p:cNvSpPr txBox="1"/>
            <p:nvPr/>
          </p:nvSpPr>
          <p:spPr>
            <a:xfrm>
              <a:off x="7883" y="4105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055" y="3146"/>
              <a:ext cx="2814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点云数据导入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91" y="6335"/>
              <a:ext cx="2552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三角网格面片修补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36884" name="TextBox 8"/>
            <p:cNvSpPr txBox="1"/>
            <p:nvPr/>
          </p:nvSpPr>
          <p:spPr>
            <a:xfrm>
              <a:off x="8011" y="7286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6885" name="文本框 99"/>
          <p:cNvSpPr txBox="1"/>
          <p:nvPr/>
        </p:nvSpPr>
        <p:spPr>
          <a:xfrm>
            <a:off x="2771775" y="1916113"/>
            <a:ext cx="508000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127000"/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在插入菜单下</a:t>
            </a:r>
            <a:r>
              <a:rPr lang="en-US" altLang="zh-CN" sz="12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导入，找到存放文件的路径，选择文件类型再选择需要导入的文件。</a:t>
            </a:r>
            <a:endParaRPr lang="zh-CN" altLang="en-US" sz="1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7000"/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提示</a:t>
            </a:r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：亦可以把文件</a:t>
            </a:r>
            <a:endParaRPr lang="zh-CN" altLang="en-US" sz="1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7000"/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拖至软件画面中</a:t>
            </a:r>
            <a:endParaRPr lang="zh-CN" altLang="en-US" sz="1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7000"/>
            <a:r>
              <a:rPr lang="zh-CN" alt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即可打开。</a:t>
            </a:r>
            <a:endParaRPr lang="zh-CN" altLang="en-US" sz="12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6886" name="图片 1252" descr="2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2363" y="2205038"/>
            <a:ext cx="2433637" cy="136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87" name="文本框 2"/>
          <p:cNvSpPr txBox="1"/>
          <p:nvPr/>
        </p:nvSpPr>
        <p:spPr>
          <a:xfrm>
            <a:off x="2843213" y="4508500"/>
            <a:ext cx="2330450" cy="1235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/>
            <a:r>
              <a:rPr lang="en-US" altLang="zh-CN" sz="12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建模前，一般首先对数据做些处理，如数据填充、光顺处理，面片优化等。选中左侧特征树下的特征“安全锤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024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，再点击“面片”图标进入修补模式，在工具</a:t>
            </a:r>
            <a:r>
              <a:rPr lang="zh-CN" altLang="en-US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面片工具</a:t>
            </a:r>
            <a:r>
              <a:rPr lang="zh-CN" altLang="en-US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智能刷。本案例主要使用了智能刷笔，进行局部光顺，最后使整体的面片优化。（面片优化命令项目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已经详解）。</a:t>
            </a:r>
            <a:endParaRPr lang="en-US" altLang="zh-CN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6888" name="图片 1253" descr="无标题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4292600"/>
            <a:ext cx="2744788" cy="191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51460" y="476885"/>
            <a:ext cx="7371715" cy="1121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2  安全锤模型重构</a:t>
            </a:r>
            <a:endParaRPr lang="en-US" altLang="zh-CN" sz="2600" kern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600" kern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37890" name="组合 19"/>
          <p:cNvGrpSpPr/>
          <p:nvPr/>
        </p:nvGrpSpPr>
        <p:grpSpPr>
          <a:xfrm>
            <a:off x="755650" y="1398588"/>
            <a:ext cx="7342188" cy="4822825"/>
            <a:chOff x="7245" y="3060"/>
            <a:chExt cx="6504" cy="5756"/>
          </a:xfrm>
        </p:grpSpPr>
        <p:sp>
          <p:nvSpPr>
            <p:cNvPr id="10" name="椭圆 9"/>
            <p:cNvSpPr/>
            <p:nvPr/>
          </p:nvSpPr>
          <p:spPr>
            <a:xfrm>
              <a:off x="7245" y="3076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37892" name="组合 10"/>
            <p:cNvGrpSpPr/>
            <p:nvPr/>
          </p:nvGrpSpPr>
          <p:grpSpPr>
            <a:xfrm>
              <a:off x="7245" y="3485"/>
              <a:ext cx="1858" cy="1858"/>
              <a:chOff x="1573983" y="1974776"/>
              <a:chExt cx="1813954" cy="1813954"/>
            </a:xfrm>
          </p:grpSpPr>
          <p:grpSp>
            <p:nvGrpSpPr>
              <p:cNvPr id="37893" name="组合 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6" name="椭圆 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7" name="椭圆 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8" name="椭圆 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3" name="椭圆 9"/>
            <p:cNvSpPr/>
            <p:nvPr/>
          </p:nvSpPr>
          <p:spPr>
            <a:xfrm>
              <a:off x="7246" y="6255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r>
                <a:rPr lang="zh-CN" altLang="en-US" strike="noStrike" noProof="1"/>
                <a:t>1模型定位的简要说明</a:t>
              </a:r>
              <a:endParaRPr lang="zh-CN" altLang="en-US" strike="noStrike" noProof="1"/>
            </a:p>
          </p:txBody>
        </p:sp>
        <p:grpSp>
          <p:nvGrpSpPr>
            <p:cNvPr id="37899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37900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7" name="椭圆 16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8" name="椭圆 17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37905" name="TextBox 8"/>
            <p:cNvSpPr txBox="1"/>
            <p:nvPr/>
          </p:nvSpPr>
          <p:spPr>
            <a:xfrm>
              <a:off x="7883" y="4105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991" y="3060"/>
              <a:ext cx="2814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领域组分割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27" y="6249"/>
              <a:ext cx="2552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对齐坐标系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37908" name="TextBox 8"/>
            <p:cNvSpPr txBox="1"/>
            <p:nvPr/>
          </p:nvSpPr>
          <p:spPr>
            <a:xfrm>
              <a:off x="8011" y="7286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7909" name="文本框 99"/>
          <p:cNvSpPr txBox="1"/>
          <p:nvPr/>
        </p:nvSpPr>
        <p:spPr>
          <a:xfrm>
            <a:off x="2740025" y="1700213"/>
            <a:ext cx="5354638" cy="10525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04800" algn="just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自动分割命令自动分类特征领域。但通常自动分割出来的领域并不理想，再通过手动编辑，使用分割或合并、插入命令按自己思维进行划分。经分类的特征领域具有几何特征信息，可用于快速创建特征。（分割命令详解前面已讲）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algn="just"/>
            <a:r>
              <a:rPr lang="zh-CN" altLang="en-US" sz="9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注意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敏感度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如果滑块移至高，就会提高检索敏感度。如果面片很粗糙，较高的检索敏感度可能会生成比较多的领域组，具体值根据分割的效果设置。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algn="just"/>
            <a:r>
              <a:rPr lang="zh-CN" altLang="en-US" sz="9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注意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 对领域进行分类后，将鼠标光标放到领域上，几何形状的类型就会显示出来，可以查看领域分割的结果。如果想仅选择领域， 在选择过滤工具栏选择过滤领域按钮。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7910" name="图片 1254" descr="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2038" y="2728913"/>
            <a:ext cx="1550987" cy="776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11" name="图片 1255" descr="2015-09-14_1402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2708275"/>
            <a:ext cx="1590675" cy="788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12" name="文本框 10"/>
          <p:cNvSpPr txBox="1"/>
          <p:nvPr/>
        </p:nvSpPr>
        <p:spPr>
          <a:xfrm>
            <a:off x="2411413" y="4437063"/>
            <a:ext cx="2665412" cy="1325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374650"/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模型定位的简要说明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74650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2求锤头回转轴及回转轴法向平面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74650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3求产品对称平面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74650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 对齐坐标 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74650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 锤头部分构建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74650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 手柄部分构建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74650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 手柄外围部分构建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74650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8两小特征构建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74650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 镜像体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7913" name="图片 1279" descr="2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37063"/>
            <a:ext cx="3395663" cy="136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1121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3  安全锤误差分析</a:t>
            </a:r>
            <a:endParaRPr kumimoji="0" lang="en-US" altLang="zh-CN" sz="2600" kern="0" cap="none" spc="0" normalizeH="0" baseline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30000"/>
              </a:lnSpc>
            </a:pPr>
            <a:endParaRPr lang="en-US" altLang="zh-CN" sz="2600" kern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38914" name="组合 19"/>
          <p:cNvGrpSpPr/>
          <p:nvPr/>
        </p:nvGrpSpPr>
        <p:grpSpPr>
          <a:xfrm>
            <a:off x="755650" y="1471613"/>
            <a:ext cx="7342188" cy="4821237"/>
            <a:chOff x="7245" y="3060"/>
            <a:chExt cx="6504" cy="5756"/>
          </a:xfrm>
        </p:grpSpPr>
        <p:sp>
          <p:nvSpPr>
            <p:cNvPr id="10" name="椭圆 9"/>
            <p:cNvSpPr/>
            <p:nvPr/>
          </p:nvSpPr>
          <p:spPr>
            <a:xfrm>
              <a:off x="7245" y="3076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38916" name="组合 10"/>
            <p:cNvGrpSpPr/>
            <p:nvPr/>
          </p:nvGrpSpPr>
          <p:grpSpPr>
            <a:xfrm>
              <a:off x="7245" y="3485"/>
              <a:ext cx="1858" cy="1858"/>
              <a:chOff x="1573983" y="1974776"/>
              <a:chExt cx="1813954" cy="1813954"/>
            </a:xfrm>
          </p:grpSpPr>
          <p:grpSp>
            <p:nvGrpSpPr>
              <p:cNvPr id="38917" name="组合 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6" name="椭圆 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7" name="椭圆 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8" name="椭圆 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3" name="椭圆 9"/>
            <p:cNvSpPr/>
            <p:nvPr/>
          </p:nvSpPr>
          <p:spPr>
            <a:xfrm>
              <a:off x="7246" y="6255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r>
                <a:rPr lang="zh-CN" altLang="en-US" strike="noStrike" noProof="1"/>
                <a:t>点击菜单栏下&gt;输出按钮，要素选择需要输出的体，点击下一步，在对话框里输入保存文件名的名字，选择要保存的类型,如通常保用的STP IGS 等。</a:t>
              </a:r>
              <a:endParaRPr lang="zh-CN" altLang="en-US" strike="noStrike" noProof="1"/>
            </a:p>
          </p:txBody>
        </p:sp>
        <p:grpSp>
          <p:nvGrpSpPr>
            <p:cNvPr id="38923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38924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7" name="椭圆 16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8" name="椭圆 17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38929" name="TextBox 8"/>
            <p:cNvSpPr txBox="1"/>
            <p:nvPr/>
          </p:nvSpPr>
          <p:spPr>
            <a:xfrm>
              <a:off x="7883" y="4105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055" y="3060"/>
              <a:ext cx="2814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误差分析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91" y="6249"/>
              <a:ext cx="2552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文件输出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932" name="TextBox 8"/>
            <p:cNvSpPr txBox="1"/>
            <p:nvPr/>
          </p:nvSpPr>
          <p:spPr>
            <a:xfrm>
              <a:off x="8011" y="7286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8933" name="文本框 2"/>
          <p:cNvSpPr txBox="1"/>
          <p:nvPr/>
        </p:nvSpPr>
        <p:spPr>
          <a:xfrm>
            <a:off x="2817813" y="1811338"/>
            <a:ext cx="5211762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选择工具栏右则                                          下的偏差选项，许可公差下限上限分别设置为正负0.1MM，通过观察颜色面板值便可知道偏差大小。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9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提示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：检查偏差时就把点云隐藏，颜色为绿色公差较准确，部分公差稍大是因为修正产品变形造成，在作图时还是以合理为主。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8934" name="图片 1280" descr="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5738" y="1844675"/>
            <a:ext cx="1171575" cy="12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35" name="图片 128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8" y="2420938"/>
            <a:ext cx="2244725" cy="1122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36" name="文本框 3"/>
          <p:cNvSpPr txBox="1"/>
          <p:nvPr/>
        </p:nvSpPr>
        <p:spPr>
          <a:xfrm>
            <a:off x="2897188" y="4371975"/>
            <a:ext cx="5130800" cy="501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点击菜单栏下&gt;输出按钮，要素选择需要输出的体，点击下一步，在对话框里输入保存文件名的名字，选择要保存的类型,如通常保用的STP IGS 等。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8937" name="图片 1282" descr="无标题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63" y="4870450"/>
            <a:ext cx="2584450" cy="1328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000120141114A01PWBG">
  <a:themeElements>
    <a:clrScheme name="自定义 1">
      <a:dk1>
        <a:srgbClr val="7F7F7F"/>
      </a:dk1>
      <a:lt1>
        <a:sysClr val="window" lastClr="FFFFFF"/>
      </a:lt1>
      <a:dk2>
        <a:srgbClr val="35322F"/>
      </a:dk2>
      <a:lt2>
        <a:srgbClr val="E3DED1"/>
      </a:lt2>
      <a:accent1>
        <a:srgbClr val="1C546B"/>
      </a:accent1>
      <a:accent2>
        <a:srgbClr val="5990B5"/>
      </a:accent2>
      <a:accent3>
        <a:srgbClr val="616B95"/>
      </a:accent3>
      <a:accent4>
        <a:srgbClr val="B6AC88"/>
      </a:accent4>
      <a:accent5>
        <a:srgbClr val="A9A747"/>
      </a:accent5>
      <a:accent6>
        <a:srgbClr val="DDA811"/>
      </a:accent6>
      <a:hlink>
        <a:srgbClr val="96608E"/>
      </a:hlink>
      <a:folHlink>
        <a:srgbClr val="2B953D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WPS 演示</Application>
  <PresentationFormat/>
  <Paragraphs>81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3" baseType="lpstr">
      <vt:lpstr>Arial</vt:lpstr>
      <vt:lpstr>宋体</vt:lpstr>
      <vt:lpstr>Wingdings</vt:lpstr>
      <vt:lpstr>黑体</vt:lpstr>
      <vt:lpstr>华文中宋</vt:lpstr>
      <vt:lpstr>Calibri</vt:lpstr>
      <vt:lpstr>幼圆</vt:lpstr>
      <vt:lpstr>Arial Narrow</vt:lpstr>
      <vt:lpstr>微软雅黑</vt:lpstr>
      <vt:lpstr>Arial Black</vt:lpstr>
      <vt:lpstr>Adidas Unity</vt:lpstr>
      <vt:lpstr>Segoe Print</vt:lpstr>
      <vt:lpstr>Gungsuh</vt:lpstr>
      <vt:lpstr>Malgun Gothic</vt:lpstr>
      <vt:lpstr>Times New Roman</vt:lpstr>
      <vt:lpstr>Calibri</vt:lpstr>
      <vt:lpstr>Arial Unicode MS</vt:lpstr>
      <vt:lpstr>Agency FB</vt:lpstr>
      <vt:lpstr>A000120141114A01PWBG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从前有座山</cp:lastModifiedBy>
  <cp:revision>135</cp:revision>
  <dcterms:created xsi:type="dcterms:W3CDTF">2016-03-10T09:16:00Z</dcterms:created>
  <dcterms:modified xsi:type="dcterms:W3CDTF">2020-03-15T10:37:07Z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