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85" r:id="rId5"/>
    <p:sldId id="286" r:id="rId6"/>
    <p:sldId id="287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34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9458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 rtl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charset="-122"/>
              </a:rPr>
            </a:fld>
            <a:endParaRPr lang="zh-CN" altLang="en-US" sz="120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39750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122169" y="621665"/>
            <a:ext cx="5753100" cy="96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2  </a:t>
            </a: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三坐标检测标准件模型重构</a:t>
            </a:r>
            <a:endParaRPr lang="zh-CN" altLang="en-US"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Arial" panose="020B0604020202020204" pitchFamily="34" charset="0"/>
            </a:endParaRPr>
          </a:p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noProof="1"/>
          </a:p>
        </p:txBody>
      </p:sp>
      <p:pic>
        <p:nvPicPr>
          <p:cNvPr id="18435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773238"/>
            <a:ext cx="3446463" cy="48021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组合 52"/>
          <p:cNvGrpSpPr/>
          <p:nvPr/>
        </p:nvGrpSpPr>
        <p:grpSpPr>
          <a:xfrm>
            <a:off x="4235450" y="2489200"/>
            <a:ext cx="4818063" cy="3752850"/>
            <a:chOff x="2619" y="2500"/>
            <a:chExt cx="9222" cy="7640"/>
          </a:xfrm>
        </p:grpSpPr>
        <p:pic>
          <p:nvPicPr>
            <p:cNvPr id="18437" name="椭圆 4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75" y="5330"/>
              <a:ext cx="2473" cy="246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438" name="Group 6"/>
            <p:cNvGrpSpPr/>
            <p:nvPr/>
          </p:nvGrpSpPr>
          <p:grpSpPr>
            <a:xfrm>
              <a:off x="6518" y="5758"/>
              <a:ext cx="1531" cy="1539"/>
              <a:chOff x="0" y="0"/>
              <a:chExt cx="1200912" cy="1207008"/>
            </a:xfrm>
          </p:grpSpPr>
          <p:pic>
            <p:nvPicPr>
              <p:cNvPr id="18439" name="椭圆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00912" cy="12070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0" name="Text Box 8"/>
              <p:cNvSpPr txBox="1"/>
              <p:nvPr/>
            </p:nvSpPr>
            <p:spPr>
              <a:xfrm>
                <a:off x="187246" y="197533"/>
                <a:ext cx="820832" cy="82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pPr marL="0" lvl="2" indent="914400" algn="ctr">
                  <a:buClr>
                    <a:schemeClr val="hlink"/>
                  </a:buClr>
                  <a:buSzPct val="80000"/>
                </a:pP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8441" name="Group 9"/>
            <p:cNvGrpSpPr/>
            <p:nvPr/>
          </p:nvGrpSpPr>
          <p:grpSpPr>
            <a:xfrm>
              <a:off x="4791" y="3737"/>
              <a:ext cx="4970" cy="4991"/>
              <a:chOff x="0" y="-180"/>
              <a:chExt cx="6134" cy="6159"/>
            </a:xfrm>
          </p:grpSpPr>
          <p:pic>
            <p:nvPicPr>
              <p:cNvPr id="18442" name="Oval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" y="575"/>
                <a:ext cx="5404" cy="54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43" name="Freeform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>
                <a:off x="2035" y="-180"/>
                <a:ext cx="2074" cy="27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44" name="Freeform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0" y="3360"/>
                <a:ext cx="2592" cy="19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45" name="Freeform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>
                <a:off x="3552" y="3360"/>
                <a:ext cx="2582" cy="19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0" name="Group 14"/>
            <p:cNvGrpSpPr/>
            <p:nvPr/>
          </p:nvGrpSpPr>
          <p:grpSpPr bwMode="auto">
            <a:xfrm>
              <a:off x="6354" y="2500"/>
              <a:ext cx="1743" cy="1758"/>
              <a:chOff x="0" y="0"/>
              <a:chExt cx="2150" cy="216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1" name="圆角矩形 8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50" cy="2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341" y="794"/>
                <a:ext cx="1474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r>
                  <a:rPr lang="en-US" altLang="zh-CN" sz="1600" b="1" strike="noStrike" noProof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1</a:t>
                </a:r>
                <a:endParaRPr lang="en-US" altLang="zh-CN" sz="1600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3" name="Group 17"/>
            <p:cNvGrpSpPr/>
            <p:nvPr/>
          </p:nvGrpSpPr>
          <p:grpSpPr bwMode="auto">
            <a:xfrm>
              <a:off x="3417" y="6905"/>
              <a:ext cx="1742" cy="1758"/>
              <a:chOff x="0" y="0"/>
              <a:chExt cx="2150" cy="216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4" name="圆角矩形 8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50" cy="2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Text Box 19"/>
              <p:cNvSpPr txBox="1">
                <a:spLocks noChangeArrowheads="1"/>
              </p:cNvSpPr>
              <p:nvPr/>
            </p:nvSpPr>
            <p:spPr bwMode="auto">
              <a:xfrm>
                <a:off x="341" y="794"/>
                <a:ext cx="1474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r>
                  <a:rPr lang="en-US" altLang="zh-CN" sz="1600" b="1" strike="noStrike" noProof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2</a:t>
                </a:r>
                <a:endParaRPr lang="en-US" altLang="zh-CN" sz="1600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6" name="Group 20"/>
            <p:cNvGrpSpPr/>
            <p:nvPr/>
          </p:nvGrpSpPr>
          <p:grpSpPr bwMode="auto">
            <a:xfrm>
              <a:off x="9388" y="6905"/>
              <a:ext cx="1742" cy="1758"/>
              <a:chOff x="0" y="0"/>
              <a:chExt cx="2150" cy="216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7" name="圆角矩形 8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50" cy="2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341" y="794"/>
                <a:ext cx="1474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r>
                  <a:rPr lang="en-US" altLang="zh-CN" sz="1600" b="1" strike="noStrike" noProof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3</a:t>
                </a:r>
                <a:endParaRPr lang="en-US" altLang="zh-CN" sz="1600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449" name="TextBox 22"/>
            <p:cNvSpPr txBox="1"/>
            <p:nvPr/>
          </p:nvSpPr>
          <p:spPr>
            <a:xfrm>
              <a:off x="3209" y="8664"/>
              <a:ext cx="2116" cy="1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创建模型特征</a:t>
              </a:r>
              <a:endParaRPr lang="en-US" altLang="zh-CN" sz="1600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50" name="TextBox 23"/>
            <p:cNvSpPr txBox="1"/>
            <p:nvPr/>
          </p:nvSpPr>
          <p:spPr>
            <a:xfrm>
              <a:off x="2619" y="2803"/>
              <a:ext cx="3786" cy="1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标准件点云数据处理</a:t>
              </a:r>
              <a:endParaRPr lang="en-US" altLang="zh-CN" sz="1600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51" name="TextBox 24"/>
            <p:cNvSpPr txBox="1"/>
            <p:nvPr/>
          </p:nvSpPr>
          <p:spPr>
            <a:xfrm>
              <a:off x="9327" y="8664"/>
              <a:ext cx="2514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误差分析</a:t>
              </a:r>
              <a:endParaRPr lang="en-US" altLang="zh-CN" sz="1600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52" name="Text Box 17"/>
            <p:cNvSpPr txBox="1"/>
            <p:nvPr/>
          </p:nvSpPr>
          <p:spPr>
            <a:xfrm>
              <a:off x="6757" y="6025"/>
              <a:ext cx="1024" cy="10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 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9508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标准件点云数据处理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0482" name="组合 10"/>
          <p:cNvGrpSpPr/>
          <p:nvPr/>
        </p:nvGrpSpPr>
        <p:grpSpPr>
          <a:xfrm>
            <a:off x="193675" y="2571750"/>
            <a:ext cx="4624388" cy="2371725"/>
            <a:chOff x="305" y="3937"/>
            <a:chExt cx="6872" cy="3524"/>
          </a:xfrm>
        </p:grpSpPr>
        <p:sp>
          <p:nvSpPr>
            <p:cNvPr id="22" name="椭圆 9"/>
            <p:cNvSpPr/>
            <p:nvPr/>
          </p:nvSpPr>
          <p:spPr>
            <a:xfrm flipH="1">
              <a:off x="305" y="3937"/>
              <a:ext cx="6697" cy="3524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0484" name="组合 22"/>
            <p:cNvGrpSpPr/>
            <p:nvPr/>
          </p:nvGrpSpPr>
          <p:grpSpPr>
            <a:xfrm flipH="1">
              <a:off x="5089" y="4499"/>
              <a:ext cx="1913" cy="2557"/>
              <a:chOff x="1573983" y="1974776"/>
              <a:chExt cx="1813954" cy="1813954"/>
            </a:xfrm>
          </p:grpSpPr>
          <p:grpSp>
            <p:nvGrpSpPr>
              <p:cNvPr id="20485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727" y="5402"/>
              <a:ext cx="1450" cy="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6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26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91" name="TextBox 46"/>
            <p:cNvSpPr txBox="1"/>
            <p:nvPr/>
          </p:nvSpPr>
          <p:spPr>
            <a:xfrm>
              <a:off x="391" y="4035"/>
              <a:ext cx="3019" cy="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点云导入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grpSp>
        <p:nvGrpSpPr>
          <p:cNvPr id="20492" name="组合 2"/>
          <p:cNvGrpSpPr/>
          <p:nvPr/>
        </p:nvGrpSpPr>
        <p:grpSpPr>
          <a:xfrm>
            <a:off x="4440238" y="1203325"/>
            <a:ext cx="4546600" cy="2360613"/>
            <a:chOff x="7358" y="1895"/>
            <a:chExt cx="6789" cy="3524"/>
          </a:xfrm>
        </p:grpSpPr>
        <p:sp>
          <p:nvSpPr>
            <p:cNvPr id="10" name="椭圆 9"/>
            <p:cNvSpPr/>
            <p:nvPr/>
          </p:nvSpPr>
          <p:spPr>
            <a:xfrm>
              <a:off x="7358" y="1895"/>
              <a:ext cx="6697" cy="3524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0494" name="组合 10"/>
            <p:cNvGrpSpPr/>
            <p:nvPr/>
          </p:nvGrpSpPr>
          <p:grpSpPr>
            <a:xfrm>
              <a:off x="7358" y="2458"/>
              <a:ext cx="1913" cy="2557"/>
              <a:chOff x="1573983" y="1974776"/>
              <a:chExt cx="1813954" cy="1813954"/>
            </a:xfrm>
          </p:grpSpPr>
          <p:grpSp>
            <p:nvGrpSpPr>
              <p:cNvPr id="20495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" name="椭圆 4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" name="椭圆 5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994" y="3359"/>
              <a:ext cx="1450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01" name="TextBox 48"/>
            <p:cNvSpPr txBox="1"/>
            <p:nvPr/>
          </p:nvSpPr>
          <p:spPr>
            <a:xfrm>
              <a:off x="9228" y="2112"/>
              <a:ext cx="4919" cy="5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三角网格面片修补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grpSp>
        <p:nvGrpSpPr>
          <p:cNvPr id="20502" name="组合 3"/>
          <p:cNvGrpSpPr/>
          <p:nvPr/>
        </p:nvGrpSpPr>
        <p:grpSpPr>
          <a:xfrm>
            <a:off x="4356100" y="4005263"/>
            <a:ext cx="4584700" cy="2413000"/>
            <a:chOff x="7390" y="6251"/>
            <a:chExt cx="6697" cy="3524"/>
          </a:xfrm>
        </p:grpSpPr>
        <p:sp>
          <p:nvSpPr>
            <p:cNvPr id="13" name="椭圆 9"/>
            <p:cNvSpPr/>
            <p:nvPr/>
          </p:nvSpPr>
          <p:spPr>
            <a:xfrm>
              <a:off x="7390" y="6251"/>
              <a:ext cx="6697" cy="3524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0504" name="组合 13"/>
            <p:cNvGrpSpPr/>
            <p:nvPr/>
          </p:nvGrpSpPr>
          <p:grpSpPr>
            <a:xfrm>
              <a:off x="7390" y="6812"/>
              <a:ext cx="1913" cy="2557"/>
              <a:chOff x="1573983" y="1974776"/>
              <a:chExt cx="1813954" cy="1813954"/>
            </a:xfrm>
          </p:grpSpPr>
          <p:grpSp>
            <p:nvGrpSpPr>
              <p:cNvPr id="20505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107" y="7668"/>
              <a:ext cx="1450" cy="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11" name="TextBox 50"/>
            <p:cNvSpPr txBox="1"/>
            <p:nvPr/>
          </p:nvSpPr>
          <p:spPr>
            <a:xfrm>
              <a:off x="9307" y="6396"/>
              <a:ext cx="2123" cy="4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数据保存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sp>
        <p:nvSpPr>
          <p:cNvPr id="20512" name="文本框 99"/>
          <p:cNvSpPr txBox="1"/>
          <p:nvPr/>
        </p:nvSpPr>
        <p:spPr>
          <a:xfrm>
            <a:off x="323850" y="2997200"/>
            <a:ext cx="3024188" cy="411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将点云数据“三坐标检测标准件模型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.stl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文件直接拖入软件中。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13" name="图片 6" descr="2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3502025"/>
            <a:ext cx="24130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4" name="文本框 11"/>
          <p:cNvSpPr txBox="1"/>
          <p:nvPr/>
        </p:nvSpPr>
        <p:spPr>
          <a:xfrm>
            <a:off x="5795963" y="1628775"/>
            <a:ext cx="3019425" cy="549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点击左侧特征下的三角面片，双击进入“面片”模块，对三角面片进行修补，点击使用</a:t>
            </a:r>
            <a:r>
              <a:rPr lang="zh-CN" altLang="en-US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面片的优化命令，使整体的面片优化。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15" name="图片 8" descr="2-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0" y="2133600"/>
            <a:ext cx="854075" cy="132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6" name="文本框 105"/>
          <p:cNvSpPr txBox="1"/>
          <p:nvPr/>
        </p:nvSpPr>
        <p:spPr>
          <a:xfrm>
            <a:off x="2032000" y="4797425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53975"/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3975"/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7" name="文本框 35"/>
          <p:cNvSpPr txBox="1"/>
          <p:nvPr/>
        </p:nvSpPr>
        <p:spPr>
          <a:xfrm>
            <a:off x="5868988" y="2205038"/>
            <a:ext cx="1704975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优化面片命令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根据特征形状优化面片，提高面片的品质。此命令也拥有高级选项可以控制单元面的大小以及平滑模型，主要应用根据特征形状优化面片、优化面片以创建高品质的曲面以及创建优化面片以用于有限元分析，即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FEA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endParaRPr lang="zh-CN" altLang="en-US" sz="9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8" name="文本框 36"/>
          <p:cNvSpPr txBox="1"/>
          <p:nvPr/>
        </p:nvSpPr>
        <p:spPr>
          <a:xfrm>
            <a:off x="5651500" y="4437063"/>
            <a:ext cx="3168650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点击文件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保存（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ctrl+S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）命令，可单独输出文件，选择所需的文件输出即可。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19" name="图片 38"/>
          <p:cNvPicPr/>
          <p:nvPr/>
        </p:nvPicPr>
        <p:blipFill>
          <a:blip r:embed="rId3"/>
          <a:stretch>
            <a:fillRect/>
          </a:stretch>
        </p:blipFill>
        <p:spPr>
          <a:xfrm>
            <a:off x="5797550" y="4868863"/>
            <a:ext cx="565150" cy="14287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20" name="图片 39"/>
          <p:cNvPicPr/>
          <p:nvPr/>
        </p:nvPicPr>
        <p:blipFill>
          <a:blip r:embed="rId4"/>
          <a:stretch>
            <a:fillRect/>
          </a:stretch>
        </p:blipFill>
        <p:spPr>
          <a:xfrm>
            <a:off x="6518275" y="4868863"/>
            <a:ext cx="547688" cy="1414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21" name="图片 40"/>
          <p:cNvPicPr/>
          <p:nvPr/>
        </p:nvPicPr>
        <p:blipFill>
          <a:blip r:embed="rId5"/>
          <a:stretch>
            <a:fillRect/>
          </a:stretch>
        </p:blipFill>
        <p:spPr>
          <a:xfrm>
            <a:off x="7165975" y="4870450"/>
            <a:ext cx="1698625" cy="142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33337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创建模型特征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16463" y="765175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21507" name="组合 10"/>
          <p:cNvGrpSpPr/>
          <p:nvPr/>
        </p:nvGrpSpPr>
        <p:grpSpPr>
          <a:xfrm>
            <a:off x="4745038" y="1017588"/>
            <a:ext cx="1179512" cy="1181100"/>
            <a:chOff x="1573983" y="1974776"/>
            <a:chExt cx="1813954" cy="1813954"/>
          </a:xfrm>
        </p:grpSpPr>
        <p:grpSp>
          <p:nvGrpSpPr>
            <p:cNvPr id="21508" name="组合 3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3" name="椭圆 9"/>
          <p:cNvSpPr/>
          <p:nvPr/>
        </p:nvSpPr>
        <p:spPr>
          <a:xfrm>
            <a:off x="4764088" y="2768600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21514" name="组合 13"/>
          <p:cNvGrpSpPr/>
          <p:nvPr/>
        </p:nvGrpSpPr>
        <p:grpSpPr>
          <a:xfrm>
            <a:off x="4764088" y="3027363"/>
            <a:ext cx="1179512" cy="1179512"/>
            <a:chOff x="1573983" y="1974776"/>
            <a:chExt cx="1813954" cy="1813954"/>
          </a:xfrm>
        </p:grpSpPr>
        <p:grpSp>
          <p:nvGrpSpPr>
            <p:cNvPr id="21515" name="组合 14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16" name="椭圆 15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97550" y="766763"/>
            <a:ext cx="1787525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创建拉伸实体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8988" y="2781300"/>
            <a:ext cx="1620838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构造曲面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9"/>
          <p:cNvSpPr/>
          <p:nvPr/>
        </p:nvSpPr>
        <p:spPr>
          <a:xfrm>
            <a:off x="4787900" y="4868863"/>
            <a:ext cx="4130675" cy="1627188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21523" name="组合 38"/>
          <p:cNvGrpSpPr/>
          <p:nvPr/>
        </p:nvGrpSpPr>
        <p:grpSpPr>
          <a:xfrm>
            <a:off x="4787900" y="5129213"/>
            <a:ext cx="1179513" cy="1179512"/>
            <a:chOff x="1573983" y="1974776"/>
            <a:chExt cx="1813954" cy="1813954"/>
          </a:xfrm>
        </p:grpSpPr>
        <p:grpSp>
          <p:nvGrpSpPr>
            <p:cNvPr id="21524" name="组合 39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41" name="椭圆 40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3" name="椭圆 42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44" name="椭圆 43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6" name="TextBox 50"/>
          <p:cNvSpPr txBox="1"/>
          <p:nvPr/>
        </p:nvSpPr>
        <p:spPr>
          <a:xfrm>
            <a:off x="5856288" y="4911725"/>
            <a:ext cx="1620838" cy="3857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创建混合实体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5148263" y="1341438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0"/>
          <p:cNvSpPr txBox="1"/>
          <p:nvPr/>
        </p:nvSpPr>
        <p:spPr>
          <a:xfrm>
            <a:off x="5148263" y="3286125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5148263" y="5445125"/>
            <a:ext cx="893763" cy="6143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6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533" name="组合 8"/>
          <p:cNvGrpSpPr/>
          <p:nvPr/>
        </p:nvGrpSpPr>
        <p:grpSpPr>
          <a:xfrm>
            <a:off x="468313" y="1139825"/>
            <a:ext cx="3954462" cy="1573213"/>
            <a:chOff x="623" y="2582"/>
            <a:chExt cx="6624" cy="2656"/>
          </a:xfrm>
        </p:grpSpPr>
        <p:sp>
          <p:nvSpPr>
            <p:cNvPr id="22" name="椭圆 9"/>
            <p:cNvSpPr/>
            <p:nvPr/>
          </p:nvSpPr>
          <p:spPr>
            <a:xfrm flipH="1">
              <a:off x="623" y="2678"/>
              <a:ext cx="6502" cy="2560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1535" name="组合 22"/>
            <p:cNvGrpSpPr/>
            <p:nvPr/>
          </p:nvGrpSpPr>
          <p:grpSpPr>
            <a:xfrm flipH="1">
              <a:off x="5268" y="3087"/>
              <a:ext cx="1857" cy="1857"/>
              <a:chOff x="1573983" y="1974776"/>
              <a:chExt cx="1813954" cy="1813954"/>
            </a:xfrm>
          </p:grpSpPr>
          <p:grpSp>
            <p:nvGrpSpPr>
              <p:cNvPr id="21536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839" y="3586"/>
              <a:ext cx="1408" cy="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8" y="2582"/>
              <a:ext cx="2350" cy="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领域组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43" name="组合 31"/>
          <p:cNvGrpSpPr/>
          <p:nvPr/>
        </p:nvGrpSpPr>
        <p:grpSpPr>
          <a:xfrm>
            <a:off x="468313" y="4879975"/>
            <a:ext cx="3843337" cy="1485900"/>
            <a:chOff x="736" y="6196"/>
            <a:chExt cx="6624" cy="2672"/>
          </a:xfrm>
        </p:grpSpPr>
        <p:sp>
          <p:nvSpPr>
            <p:cNvPr id="3" name="椭圆 9"/>
            <p:cNvSpPr/>
            <p:nvPr/>
          </p:nvSpPr>
          <p:spPr>
            <a:xfrm flipH="1">
              <a:off x="736" y="6308"/>
              <a:ext cx="6502" cy="2560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1545" name="组合 11"/>
            <p:cNvGrpSpPr/>
            <p:nvPr/>
          </p:nvGrpSpPr>
          <p:grpSpPr>
            <a:xfrm flipH="1">
              <a:off x="5381" y="6717"/>
              <a:ext cx="1857" cy="1857"/>
              <a:chOff x="1573983" y="1974776"/>
              <a:chExt cx="1813954" cy="1813954"/>
            </a:xfrm>
          </p:grpSpPr>
          <p:grpSp>
            <p:nvGrpSpPr>
              <p:cNvPr id="21546" name="组合 19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1" name="椭圆 20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9" name="椭圆 28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33" name="椭圆 32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6" name="TextBox 46"/>
            <p:cNvSpPr txBox="1"/>
            <p:nvPr/>
          </p:nvSpPr>
          <p:spPr>
            <a:xfrm>
              <a:off x="758" y="6196"/>
              <a:ext cx="3385" cy="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草图绘制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952" y="7216"/>
              <a:ext cx="14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53" name="组合 36"/>
          <p:cNvGrpSpPr/>
          <p:nvPr/>
        </p:nvGrpSpPr>
        <p:grpSpPr>
          <a:xfrm>
            <a:off x="466725" y="3068638"/>
            <a:ext cx="3843338" cy="1425575"/>
            <a:chOff x="736" y="6309"/>
            <a:chExt cx="6624" cy="2561"/>
          </a:xfrm>
        </p:grpSpPr>
        <p:sp>
          <p:nvSpPr>
            <p:cNvPr id="45" name="椭圆 9"/>
            <p:cNvSpPr/>
            <p:nvPr/>
          </p:nvSpPr>
          <p:spPr>
            <a:xfrm flipH="1">
              <a:off x="736" y="6309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1555" name="组合 47"/>
            <p:cNvGrpSpPr/>
            <p:nvPr/>
          </p:nvGrpSpPr>
          <p:grpSpPr>
            <a:xfrm flipH="1">
              <a:off x="5381" y="6717"/>
              <a:ext cx="1858" cy="1858"/>
              <a:chOff x="1573983" y="1974776"/>
              <a:chExt cx="1813954" cy="1813954"/>
            </a:xfrm>
          </p:grpSpPr>
          <p:grpSp>
            <p:nvGrpSpPr>
              <p:cNvPr id="21556" name="组合 49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2" name="椭圆 51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53" name="椭圆 52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2" name="椭圆 61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64" name="TextBox 46"/>
            <p:cNvSpPr txBox="1"/>
            <p:nvPr/>
          </p:nvSpPr>
          <p:spPr>
            <a:xfrm>
              <a:off x="882" y="6454"/>
              <a:ext cx="3385" cy="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对齐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30"/>
            <p:cNvSpPr txBox="1"/>
            <p:nvPr/>
          </p:nvSpPr>
          <p:spPr>
            <a:xfrm>
              <a:off x="5952" y="7216"/>
              <a:ext cx="14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563" name="文本框 3"/>
          <p:cNvSpPr txBox="1"/>
          <p:nvPr/>
        </p:nvSpPr>
        <p:spPr>
          <a:xfrm>
            <a:off x="465138" y="1414463"/>
            <a:ext cx="2735262" cy="1219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自动分割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点击进入“领域组”      命令，自动弹出“自动分割”      命令，敏感度设置为“10”面片的粗糙度设置为中间位置，最后点击“       ”命令即可。</a:t>
            </a:r>
            <a:endParaRPr lang="zh-CN" altLang="en-US" sz="7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2重新分割</a:t>
            </a:r>
            <a:endParaRPr lang="en-US" altLang="zh-CN" sz="7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选择所选中的领域组区域，敏感度设置为10，面片粗糙度设置为平滑，点击“      ”命令即可。</a:t>
            </a:r>
            <a:endParaRPr lang="zh-CN" altLang="en-US" sz="7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分离</a:t>
            </a:r>
            <a:endParaRPr lang="zh-CN" altLang="en-US" sz="7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对划分的区域进行自定义划分，使用分离“      ”命令，选择左下角的“画笔选择模式”，对所不满意的领域组进行划分即可。</a:t>
            </a:r>
            <a:endParaRPr lang="zh-CN" altLang="en-US" sz="7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64" name="图片 7" descr="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557338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5" name="图片 26" descr="2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557338"/>
            <a:ext cx="134938" cy="14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6" name="图片 27" descr="1-3-5-1(对勾命令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844675"/>
            <a:ext cx="138113" cy="10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7" name="图片 -2147481954" descr="对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75" y="2133600"/>
            <a:ext cx="123825" cy="14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8" name="图片 38" descr="分离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3" y="2349500"/>
            <a:ext cx="141287" cy="14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69" name="文本框 10"/>
          <p:cNvSpPr txBox="1"/>
          <p:nvPr/>
        </p:nvSpPr>
        <p:spPr>
          <a:xfrm>
            <a:off x="450850" y="3473450"/>
            <a:ext cx="2752725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将选中领域组下的三个平面，点击平面“       ”命令，分别为平面1，平面2，平面3，即可。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选择手动对齐“       ”命令，点击         即可，选择之前做的三个平面。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点击“       ”即可，再点击主视图，查看对齐后结果 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70" name="图片 54" descr="平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213" y="3500438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1" name="图片 56" descr="手动对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913" y="3789363"/>
            <a:ext cx="2000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2" name="图片 57" descr="下一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950" y="3789363"/>
            <a:ext cx="2286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3" name="图片 -2147481953" descr="对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4076700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74" name="文本框 14"/>
          <p:cNvSpPr txBox="1"/>
          <p:nvPr/>
        </p:nvSpPr>
        <p:spPr>
          <a:xfrm>
            <a:off x="466725" y="5181600"/>
            <a:ext cx="273685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选择“平面前”，选择“面片草图”命令，选择“由基准面偏移的距离”31mm即可，点击“      ”即可。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：如果进入草图之后，显示为反面资料，点击“      ”命令即可。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75" name="图片 72" descr="对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5516563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6" name="图片 74" descr="翻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625" y="5948363"/>
            <a:ext cx="18097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77" name="文本框 23"/>
          <p:cNvSpPr txBox="1"/>
          <p:nvPr/>
        </p:nvSpPr>
        <p:spPr>
          <a:xfrm>
            <a:off x="5859463" y="981075"/>
            <a:ext cx="3014662" cy="1327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拉伸命令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在直线方向上拉伸对象的断面轮廓，然后生成封闭实体。可用草图中的一个轮廓线或多个轮廓线来表示对象的断面轮廓。轮廓线是由草图要素绘制的，如圆、样条曲线或者是直线、圆弧、样条曲线的结合。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拉伸命令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在直线方向上拉伸对象的断面轮廓，然后生成封闭实体。可用草图中的一个轮廓线或多个轮廓线来表示对象的断面轮廓。轮廓线是由草图要素绘制的，如圆、样条曲线或者是直线、圆弧、样条曲线的结合。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78" name="文本框 36"/>
          <p:cNvSpPr txBox="1"/>
          <p:nvPr/>
        </p:nvSpPr>
        <p:spPr>
          <a:xfrm>
            <a:off x="5940425" y="2997200"/>
            <a:ext cx="2860675" cy="1325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点击插入 &gt; 曲面 &gt; 面片拟合或点击工具栏上的图标        点击，进入面片拟合命令，选择领域以拟合曲面，将U控制点设置5，V控制点设置为10,并将分辨率选项设置为控制点数，点击对勾 即可，创建出拟合曲面。 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注意</a:t>
            </a:r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预览可以控制每条边线和每个角。拖动边线和角可以改变尺寸与旋转，进而完成覆盖目标领域。	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79" name="图片 221" descr="面片拟合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788" y="3284538"/>
            <a:ext cx="18097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80" name="文本框 38"/>
          <p:cNvSpPr txBox="1"/>
          <p:nvPr/>
        </p:nvSpPr>
        <p:spPr>
          <a:xfrm>
            <a:off x="5949950" y="5260975"/>
            <a:ext cx="2943225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将拟合的球与拉伸创建的实体结合成为一个实体，点击插入 &gt; 实体 &gt; 布尔运算或者点击布尔运算命令      ，选择方式选择“合并”即可。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布尔运算命令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使用合并、剪切、相交中的一种方式通过合并两个或多个实体来创建一个或多个实体:合并、剪切、相交。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81" name="图片 258" descr="布尔运算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4250" y="5445125"/>
            <a:ext cx="171450" cy="18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误差分析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2530" name="组合 19"/>
          <p:cNvGrpSpPr/>
          <p:nvPr/>
        </p:nvGrpSpPr>
        <p:grpSpPr>
          <a:xfrm>
            <a:off x="754063" y="1473200"/>
            <a:ext cx="7342187" cy="4821238"/>
            <a:chOff x="7245" y="3060"/>
            <a:chExt cx="6504" cy="575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2532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22533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2539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22540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2545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91" y="3060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27" y="6335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48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549" name="文本框 111"/>
          <p:cNvSpPr txBox="1"/>
          <p:nvPr/>
        </p:nvSpPr>
        <p:spPr>
          <a:xfrm>
            <a:off x="2843213" y="1917700"/>
            <a:ext cx="5080000" cy="411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将建模完成后，点击右侧的偏差图即可查看色彩偏差图，将鼠标放在工件上即可查看到偏差数值。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50" name="图片 266" descr="2-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2276475"/>
            <a:ext cx="1077912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1" name="图片 232" descr="2-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276475"/>
            <a:ext cx="2298700" cy="123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2" name="文本框 2"/>
          <p:cNvSpPr txBox="1"/>
          <p:nvPr/>
        </p:nvSpPr>
        <p:spPr>
          <a:xfrm>
            <a:off x="2843213" y="4581525"/>
            <a:ext cx="5080000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将建模完成后的实体输出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stp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格式即可或选择客户所需的格式，选择文件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选择输出要素为视图下的实体。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53" name="图片 274" descr="4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5086350"/>
            <a:ext cx="2008187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图片 294" descr="4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388" y="5086350"/>
            <a:ext cx="1500187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5" name="图片 295" descr="4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5086350"/>
            <a:ext cx="1417638" cy="100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Application>WPS 演示</Application>
  <PresentationFormat/>
  <Paragraphs>107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131</cp:revision>
  <dcterms:created xsi:type="dcterms:W3CDTF">2016-03-10T09:16:00Z</dcterms:created>
  <dcterms:modified xsi:type="dcterms:W3CDTF">2020-03-15T10:35:22Z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