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1" r:id="rId3"/>
    <p:sldId id="282" r:id="rId4"/>
    <p:sldId id="283" r:id="rId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7"/>
    <a:srgbClr val="000000"/>
    <a:srgbClr val="49508A"/>
    <a:srgbClr val="FF9B3A"/>
    <a:srgbClr val="FFFFFF"/>
    <a:srgbClr val="966026"/>
    <a:srgbClr val="CE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34"/>
        <p:guide pos="2792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/>
        </p:nvSpPr>
        <p:spPr>
          <a:xfrm rot="2213584">
            <a:off x="1804988" y="-153987"/>
            <a:ext cx="60325" cy="1362075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 rot="2213584">
            <a:off x="230188" y="-652462"/>
            <a:ext cx="1738313" cy="1304925"/>
          </a:xfrm>
          <a:custGeom>
            <a:avLst/>
            <a:gdLst>
              <a:gd name="connsiteX0" fmla="*/ 0 w 1737847"/>
              <a:gd name="connsiteY0" fmla="*/ 1304483 h 1304483"/>
              <a:gd name="connsiteX1" fmla="*/ 1737847 w 1737847"/>
              <a:gd name="connsiteY1" fmla="*/ 0 h 1304483"/>
              <a:gd name="connsiteX2" fmla="*/ 1737847 w 1737847"/>
              <a:gd name="connsiteY2" fmla="*/ 1304483 h 13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847" h="1304483">
                <a:moveTo>
                  <a:pt x="0" y="1304483"/>
                </a:moveTo>
                <a:lnTo>
                  <a:pt x="1737847" y="0"/>
                </a:lnTo>
                <a:lnTo>
                  <a:pt x="1737847" y="13044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 rot="2213584">
            <a:off x="1954213" y="234950"/>
            <a:ext cx="60325" cy="2014538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任意多边形 18"/>
          <p:cNvSpPr/>
          <p:nvPr/>
        </p:nvSpPr>
        <p:spPr>
          <a:xfrm rot="2213584">
            <a:off x="-125412" y="-488950"/>
            <a:ext cx="2317750" cy="2016125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 rot="13343609">
            <a:off x="7991475" y="5218113"/>
            <a:ext cx="1470025" cy="2016125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 rot="13343609">
            <a:off x="8274050" y="3736975"/>
            <a:ext cx="58738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任意多边形 20"/>
          <p:cNvSpPr/>
          <p:nvPr/>
        </p:nvSpPr>
        <p:spPr>
          <a:xfrm rot="13343609">
            <a:off x="8058150" y="4438650"/>
            <a:ext cx="2030413" cy="2016125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 rot="13343609">
            <a:off x="8132763" y="4705350"/>
            <a:ext cx="60325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803659"/>
            <a:ext cx="6451200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201" y="2642556"/>
            <a:ext cx="6451599" cy="986829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zh-CN" altLang="en-US" sz="3200" b="0" noProof="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lvl="0" algn="ctr" fontAlgn="base">
              <a:lnSpc>
                <a:spcPct val="110000"/>
              </a:lnSpc>
            </a:pPr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89685"/>
            <a:ext cx="7887600" cy="5329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4216"/>
            <a:ext cx="7535822" cy="682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0" y="2181600"/>
            <a:ext cx="8229600" cy="3099600"/>
          </a:xfrm>
        </p:spPr>
        <p:txBody>
          <a:bodyPr>
            <a:normAutofit/>
          </a:bodyPr>
          <a:lstStyle>
            <a:lvl1pPr marL="342900" indent="-25717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accent1"/>
                </a:solidFill>
              </a:defRPr>
            </a:lvl1pPr>
            <a:lvl2pPr marL="700405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2"/>
          <p:cNvSpPr/>
          <p:nvPr/>
        </p:nvSpPr>
        <p:spPr>
          <a:xfrm>
            <a:off x="276225" y="3035300"/>
            <a:ext cx="414338" cy="9604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6900" y="2641600"/>
            <a:ext cx="6959600" cy="104488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66900" y="3686485"/>
            <a:ext cx="6959600" cy="541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0800" y="2311200"/>
            <a:ext cx="39456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1200" y="2311200"/>
            <a:ext cx="39708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0" y="4824413"/>
            <a:ext cx="8986838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179763" y="3249613"/>
            <a:ext cx="2784475" cy="39687"/>
            <a:chOff x="3224213" y="3249217"/>
            <a:chExt cx="2784872" cy="40481"/>
          </a:xfrm>
        </p:grpSpPr>
        <p:sp>
          <p:nvSpPr>
            <p:cNvPr id="16" name="椭圆 4"/>
            <p:cNvSpPr>
              <a:spLocks noChangeArrowheads="1"/>
            </p:cNvSpPr>
            <p:nvPr/>
          </p:nvSpPr>
          <p:spPr bwMode="auto">
            <a:xfrm>
              <a:off x="4595813" y="3249217"/>
              <a:ext cx="40481" cy="40481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350" strike="noStrike" noProof="1">
                <a:solidFill>
                  <a:srgbClr val="FFFFFF"/>
                </a:solidFill>
                <a:latin typeface="Arial Narrow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105" name="直接连接符 6"/>
            <p:cNvCxnSpPr/>
            <p:nvPr/>
          </p:nvCxnSpPr>
          <p:spPr>
            <a:xfrm>
              <a:off x="3224213" y="3265885"/>
              <a:ext cx="129421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6" name="直接连接符 7"/>
            <p:cNvCxnSpPr/>
            <p:nvPr/>
          </p:nvCxnSpPr>
          <p:spPr>
            <a:xfrm>
              <a:off x="4713685" y="3265885"/>
              <a:ext cx="129540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3800" y="2394000"/>
            <a:ext cx="4316400" cy="831600"/>
          </a:xfrm>
        </p:spPr>
        <p:txBody>
          <a:bodyPr/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928D19AA-E5EC-4920-8B68-97211F8EC99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4087685-000A-48DA-8EE9-FFDF258827C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089525" y="3844925"/>
            <a:ext cx="3406775" cy="1349375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strike="noStrike" noProof="1" dirty="0">
              <a:solidFill>
                <a:srgbClr val="F5F5F5"/>
              </a:solidFill>
              <a:latin typeface="Arial Narrow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600" y="1112400"/>
            <a:ext cx="7538400" cy="658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57600" y="3214800"/>
            <a:ext cx="4132800" cy="261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6400" y="1771200"/>
            <a:ext cx="7599600" cy="1123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2881" y="864972"/>
            <a:ext cx="1633855" cy="528976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7769" y="864972"/>
            <a:ext cx="6462712" cy="528976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842963"/>
            <a:ext cx="9144000" cy="5402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54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457200" y="1155700"/>
            <a:ext cx="8229600" cy="4978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2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1"/>
          </a:solidFill>
          <a:latin typeface="+mn-ea"/>
          <a:ea typeface="+mn-ea"/>
          <a:cs typeface="+mn-cs"/>
        </a:defRPr>
      </a:lvl1pPr>
      <a:lvl2pPr marL="803275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5156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9508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维纳斯点云数据处理</a:t>
            </a:r>
            <a:endParaRPr lang="en-US" altLang="zh-CN" sz="2600" kern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16463" y="765175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15363" name="组合 10"/>
          <p:cNvGrpSpPr/>
          <p:nvPr/>
        </p:nvGrpSpPr>
        <p:grpSpPr>
          <a:xfrm>
            <a:off x="4745038" y="1017588"/>
            <a:ext cx="1179512" cy="1181100"/>
            <a:chOff x="1573983" y="1974776"/>
            <a:chExt cx="1813954" cy="1813954"/>
          </a:xfrm>
        </p:grpSpPr>
        <p:grpSp>
          <p:nvGrpSpPr>
            <p:cNvPr id="15364" name="组合 3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8" name="椭圆 7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3" name="椭圆 9"/>
          <p:cNvSpPr/>
          <p:nvPr/>
        </p:nvSpPr>
        <p:spPr>
          <a:xfrm>
            <a:off x="4716463" y="2781300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r>
              <a:rPr lang="zh-CN" altLang="en-US" strike="noStrike" noProof="1"/>
              <a:t>利用“</a:t>
            </a:r>
            <a:endParaRPr lang="zh-CN" altLang="en-US" strike="noStrike" noProof="1"/>
          </a:p>
        </p:txBody>
      </p:sp>
      <p:grpSp>
        <p:nvGrpSpPr>
          <p:cNvPr id="15370" name="组合 13"/>
          <p:cNvGrpSpPr/>
          <p:nvPr/>
        </p:nvGrpSpPr>
        <p:grpSpPr>
          <a:xfrm>
            <a:off x="4764088" y="3027363"/>
            <a:ext cx="1179512" cy="1179512"/>
            <a:chOff x="1573983" y="1974776"/>
            <a:chExt cx="1813954" cy="1813954"/>
          </a:xfrm>
        </p:grpSpPr>
        <p:grpSp>
          <p:nvGrpSpPr>
            <p:cNvPr id="15371" name="组合 14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17" name="椭圆 16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16" name="椭圆 15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22" name="椭圆 9"/>
          <p:cNvSpPr/>
          <p:nvPr/>
        </p:nvSpPr>
        <p:spPr>
          <a:xfrm flipH="1">
            <a:off x="395288" y="1701800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15377" name="组合 22"/>
          <p:cNvGrpSpPr/>
          <p:nvPr/>
        </p:nvGrpSpPr>
        <p:grpSpPr>
          <a:xfrm flipH="1">
            <a:off x="3344863" y="1960563"/>
            <a:ext cx="1179512" cy="1179512"/>
            <a:chOff x="1573983" y="1974776"/>
            <a:chExt cx="1813954" cy="1813954"/>
          </a:xfrm>
        </p:grpSpPr>
        <p:grpSp>
          <p:nvGrpSpPr>
            <p:cNvPr id="15378" name="组合 23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26" name="椭圆 25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28" name="椭圆 27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25" name="椭圆 24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06813" y="2276475"/>
            <a:ext cx="895350" cy="6143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8313" y="1701800"/>
            <a:ext cx="1492250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点云导入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0425" y="763588"/>
            <a:ext cx="1787525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点云采样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11863" y="2781300"/>
            <a:ext cx="1620838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点云平滑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9"/>
          <p:cNvSpPr/>
          <p:nvPr/>
        </p:nvSpPr>
        <p:spPr>
          <a:xfrm flipH="1">
            <a:off x="468313" y="4005263"/>
            <a:ext cx="4130675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indent="127000" algn="l" fontAlgn="base"/>
            <a:r>
              <a:rPr lang="zh-CN" altLang="en-US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单击“</a:t>
            </a:r>
            <a:endParaRPr lang="zh-CN" altLang="en-US" strike="noStrike" noProof="1"/>
          </a:p>
        </p:txBody>
      </p:sp>
      <p:sp>
        <p:nvSpPr>
          <p:cNvPr id="36" name="TextBox 46"/>
          <p:cNvSpPr txBox="1"/>
          <p:nvPr/>
        </p:nvSpPr>
        <p:spPr>
          <a:xfrm>
            <a:off x="560388" y="4098925"/>
            <a:ext cx="2149475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点云过滤杂点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9"/>
          <p:cNvSpPr/>
          <p:nvPr/>
        </p:nvSpPr>
        <p:spPr>
          <a:xfrm>
            <a:off x="4787900" y="4870450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15390" name="组合 38"/>
          <p:cNvGrpSpPr/>
          <p:nvPr/>
        </p:nvGrpSpPr>
        <p:grpSpPr>
          <a:xfrm>
            <a:off x="4787900" y="5129213"/>
            <a:ext cx="1179513" cy="1179512"/>
            <a:chOff x="1573983" y="1974776"/>
            <a:chExt cx="1813954" cy="1813954"/>
          </a:xfrm>
        </p:grpSpPr>
        <p:grpSp>
          <p:nvGrpSpPr>
            <p:cNvPr id="15391" name="组合 39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41" name="椭圆 40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43" name="椭圆 42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44" name="椭圆 43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6" name="TextBox 50"/>
          <p:cNvSpPr txBox="1"/>
          <p:nvPr/>
        </p:nvSpPr>
        <p:spPr>
          <a:xfrm>
            <a:off x="6143625" y="4983163"/>
            <a:ext cx="1620838" cy="3857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构造面片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779838" y="4581525"/>
            <a:ext cx="893763" cy="6143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TextBox 30"/>
          <p:cNvSpPr txBox="1"/>
          <p:nvPr/>
        </p:nvSpPr>
        <p:spPr>
          <a:xfrm>
            <a:off x="5148263" y="1341438"/>
            <a:ext cx="893763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3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30"/>
          <p:cNvSpPr txBox="1"/>
          <p:nvPr/>
        </p:nvSpPr>
        <p:spPr>
          <a:xfrm>
            <a:off x="5148263" y="3286125"/>
            <a:ext cx="893763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30"/>
          <p:cNvSpPr txBox="1"/>
          <p:nvPr/>
        </p:nvSpPr>
        <p:spPr>
          <a:xfrm>
            <a:off x="5148263" y="5445125"/>
            <a:ext cx="893763" cy="6143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01" name="文本框 100"/>
          <p:cNvSpPr txBox="1"/>
          <p:nvPr/>
        </p:nvSpPr>
        <p:spPr>
          <a:xfrm>
            <a:off x="468313" y="1989138"/>
            <a:ext cx="971550" cy="1189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单击菜单“插入”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导入”命令，弹出的对话框中，选择点云数据“维纳斯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.txt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，点击“仅导入”命令。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402" name="图片 1" descr="G:\杨老师——Design  X\任务1——维纳斯\1-3-1图例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060575"/>
            <a:ext cx="530225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2060575"/>
            <a:ext cx="1200150" cy="118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4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763713" y="4437063"/>
            <a:ext cx="179387" cy="201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5" name="文本框 11"/>
          <p:cNvSpPr txBox="1"/>
          <p:nvPr/>
        </p:nvSpPr>
        <p:spPr>
          <a:xfrm>
            <a:off x="395288" y="4437063"/>
            <a:ext cx="1716087" cy="22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单击进入“点云”模块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540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0" y="4076700"/>
            <a:ext cx="1374775" cy="738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407" name="组合 11"/>
          <p:cNvGrpSpPr/>
          <p:nvPr/>
        </p:nvGrpSpPr>
        <p:grpSpPr>
          <a:xfrm flipH="1">
            <a:off x="3417888" y="4265613"/>
            <a:ext cx="1179512" cy="1179512"/>
            <a:chOff x="1573983" y="1974776"/>
            <a:chExt cx="1813954" cy="1813954"/>
          </a:xfrm>
        </p:grpSpPr>
        <p:grpSp>
          <p:nvGrpSpPr>
            <p:cNvPr id="15408" name="组合 19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21" name="椭圆 20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29" name="椭圆 28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33" name="椭圆 32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34" name="椭圆 33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15413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755650" y="4868863"/>
            <a:ext cx="76200" cy="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414" name="文本框 19"/>
          <p:cNvSpPr txBox="1"/>
          <p:nvPr/>
        </p:nvSpPr>
        <p:spPr>
          <a:xfrm>
            <a:off x="395288" y="4652963"/>
            <a:ext cx="1652587" cy="1189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 algn="just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单击“  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过滤杂点命令，点击   确定即可。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indent="127000" algn="just"/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过滤杂点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命令可以从点云中过滤杂点，主要应用于从点云中清理杂点群以及删除不必要的点。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127000"/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415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971550" y="4725988"/>
            <a:ext cx="76200" cy="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416" name="图片 12" descr="G:\杨老师——Design  X\任务1——维纳斯\图片\1-3-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050" y="4868863"/>
            <a:ext cx="1308100" cy="703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17" name="文本框 31"/>
          <p:cNvSpPr txBox="1"/>
          <p:nvPr/>
        </p:nvSpPr>
        <p:spPr>
          <a:xfrm>
            <a:off x="5867400" y="1052513"/>
            <a:ext cx="2819400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 algn="just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利用“   ”点云采样命令，在详细设置中选择“保持边界”，百分数根据模型扫描的数量来判定的。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418" name="图片 894" descr="G:\杨老师——Design  X\任务1——维纳斯\图片\采样命令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713" y="1054100"/>
            <a:ext cx="136525" cy="16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19" name="图片 895" descr="G:\杨老师——Design  X\任务1——维纳斯\图片\1-3-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5825" y="1484313"/>
            <a:ext cx="1470025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20" name="文本框 36"/>
          <p:cNvSpPr txBox="1"/>
          <p:nvPr/>
        </p:nvSpPr>
        <p:spPr>
          <a:xfrm>
            <a:off x="5940425" y="1339850"/>
            <a:ext cx="1355725" cy="1052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90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采样命令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主要应用于根据曲率比例、距离减单元面数量、 根据许可公差减少单元面数量，用于处理大规模点云或者删除点云中多余的点。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421" name="文本框 38"/>
          <p:cNvSpPr txBox="1"/>
          <p:nvPr/>
        </p:nvSpPr>
        <p:spPr>
          <a:xfrm>
            <a:off x="5940425" y="3140075"/>
            <a:ext cx="2874963" cy="366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 algn="just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利用“   ”点云平滑命令，根据用户需要，设置强度、平滑度。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422" name="图片 -2147482598" descr="G:\杨老师——Design  X\任务1——维纳斯\图片\平滑命令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5100" y="3141663"/>
            <a:ext cx="141288" cy="166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3" name="图片 -21474825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9925" y="3429000"/>
            <a:ext cx="1739900" cy="93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24" name="文本框 39"/>
          <p:cNvSpPr txBox="1"/>
          <p:nvPr/>
        </p:nvSpPr>
        <p:spPr>
          <a:xfrm>
            <a:off x="5867400" y="3500438"/>
            <a:ext cx="1136650" cy="777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7975" algn="just"/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平滑命令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可以降低点云外部形状的粗糙度，主要应用于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降低点云粗糙度的影响。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425" name="文本框 99"/>
          <p:cNvSpPr txBox="1"/>
          <p:nvPr/>
        </p:nvSpPr>
        <p:spPr>
          <a:xfrm>
            <a:off x="5927725" y="5302250"/>
            <a:ext cx="303530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 algn="just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利用“   ”构造面片命令，选中点云数据，选择构造面片，几何形状捕捉精度设置为高，扫描仪精度设置为默认即可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426" name="图片 34" descr="G:\杨老师——Design  X\任务1——维纳斯\图片\构造面片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100" y="5300663"/>
            <a:ext cx="127000" cy="14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27" name="图片 33" descr="G:\杨老师——Design  X\任务1——维纳斯\图片\1-3-8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0288" y="5661025"/>
            <a:ext cx="1454150" cy="78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28" name="文本框 8"/>
          <p:cNvSpPr txBox="1"/>
          <p:nvPr/>
        </p:nvSpPr>
        <p:spPr>
          <a:xfrm>
            <a:off x="5940425" y="5734050"/>
            <a:ext cx="130810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构建面片命令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利用已选定的单元点创建面片，主要应用于利用点云的局部区域创建面片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/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5156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4 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9508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面片修复与处理</a:t>
            </a:r>
            <a:endParaRPr lang="en-US" altLang="zh-CN" sz="2600" kern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6386" name="组合 2"/>
          <p:cNvGrpSpPr/>
          <p:nvPr/>
        </p:nvGrpSpPr>
        <p:grpSpPr>
          <a:xfrm>
            <a:off x="179388" y="1196975"/>
            <a:ext cx="8751887" cy="5003800"/>
            <a:chOff x="396" y="3076"/>
            <a:chExt cx="13383" cy="5726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16388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16389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" name="椭圆 4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6" name="椭圆 5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76" y="6241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r>
                <a:rPr lang="zh-CN" altLang="en-US" strike="noStrike" noProof="1"/>
                <a:t>最终曲面创建完成图</a:t>
              </a:r>
              <a:endParaRPr lang="zh-CN" altLang="en-US" strike="noStrike" noProof="1"/>
            </a:p>
          </p:txBody>
        </p:sp>
        <p:grpSp>
          <p:nvGrpSpPr>
            <p:cNvPr id="16395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16396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2" name="椭圆 9"/>
            <p:cNvSpPr/>
            <p:nvPr/>
          </p:nvSpPr>
          <p:spPr>
            <a:xfrm flipH="1">
              <a:off x="396" y="4560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16402" name="组合 22"/>
            <p:cNvGrpSpPr/>
            <p:nvPr/>
          </p:nvGrpSpPr>
          <p:grpSpPr>
            <a:xfrm flipH="1">
              <a:off x="5041" y="4968"/>
              <a:ext cx="1858" cy="1858"/>
              <a:chOff x="1573983" y="1974776"/>
              <a:chExt cx="1813954" cy="1813954"/>
            </a:xfrm>
          </p:grpSpPr>
          <p:grpSp>
            <p:nvGrpSpPr>
              <p:cNvPr id="16403" name="组合 2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6" name="椭圆 2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862" y="4140"/>
              <a:ext cx="14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1" y="5624"/>
              <a:ext cx="1408" cy="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6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sz="26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72" y="7271"/>
              <a:ext cx="14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11" name="TextBox 46"/>
            <p:cNvSpPr txBox="1"/>
            <p:nvPr/>
          </p:nvSpPr>
          <p:spPr>
            <a:xfrm>
              <a:off x="543" y="4707"/>
              <a:ext cx="3889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三角网格面片修补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  <p:sp>
          <p:nvSpPr>
            <p:cNvPr id="16412" name="TextBox 48"/>
            <p:cNvSpPr txBox="1"/>
            <p:nvPr/>
          </p:nvSpPr>
          <p:spPr>
            <a:xfrm>
              <a:off x="8853" y="3233"/>
              <a:ext cx="2808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面片优化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  <p:sp>
          <p:nvSpPr>
            <p:cNvPr id="16413" name="TextBox 50"/>
            <p:cNvSpPr txBox="1"/>
            <p:nvPr/>
          </p:nvSpPr>
          <p:spPr>
            <a:xfrm>
              <a:off x="8213" y="6290"/>
              <a:ext cx="4272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自动拟合曲面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</p:grpSp>
      <p:sp>
        <p:nvSpPr>
          <p:cNvPr id="16414" name="文本框 99"/>
          <p:cNvSpPr txBox="1"/>
          <p:nvPr/>
        </p:nvSpPr>
        <p:spPr>
          <a:xfrm>
            <a:off x="250825" y="3068638"/>
            <a:ext cx="3016250" cy="1554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点击特征数下“维纳斯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点云”双击进入“面片”模版。使用   （穴填补）命令，将数据缺失的部分填补上即可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.点击   命令即可完成此穴的补孔，以此类推将剩下的孔洞填充完毕即可.</a:t>
            </a:r>
            <a:endParaRPr lang="en-US" altLang="zh-CN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r>
              <a:rPr lang="en-US" altLang="zh-CN" sz="1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注意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：在选择孔时，使用Ctrl+选择工件上的孔洞，这样可选择多个孔进行填补。</a:t>
            </a:r>
            <a:endParaRPr lang="en-US" altLang="zh-CN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415" name="图片 5" descr="G:\杨老师——Design  X\任务1——维纳斯\1-3-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3286125"/>
            <a:ext cx="166688" cy="15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6" name="图片 7" descr="G:\杨老师——Design  X\任务1——维纳斯\1-3-5-1(对勾命令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3500438"/>
            <a:ext cx="152400" cy="16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7" name="文本框 2"/>
          <p:cNvSpPr txBox="1"/>
          <p:nvPr/>
        </p:nvSpPr>
        <p:spPr>
          <a:xfrm>
            <a:off x="5867400" y="1628775"/>
            <a:ext cx="2979738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利用“    ”平滑命令，将平滑程度调整为中间位置，点击确定即可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418" name="图片 66" descr="G:\杨老师——Design  X\任务1——维纳斯\图片\面片平滑命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50" y="1557338"/>
            <a:ext cx="203200" cy="239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9" name="文本框 3"/>
          <p:cNvSpPr txBox="1"/>
          <p:nvPr/>
        </p:nvSpPr>
        <p:spPr>
          <a:xfrm>
            <a:off x="5940425" y="2060575"/>
            <a:ext cx="1422400" cy="1327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 algn="just"/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平滑命令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可以消减杂点，降低面片的粗糙度。可以适用于整个面片，也可以适用于局部选定的单元面，主要应用于</a:t>
            </a:r>
            <a:r>
              <a:rPr lang="en-US" altLang="zh-CN" sz="9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: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消减杂点的影响，降低整个面片或局部选定的单元面的粗糙度，提高面片品质。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420" name="图片 67" descr="G:\杨老师——Design  X\任务1——维纳斯\图片\1-4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288" y="2205038"/>
            <a:ext cx="1433512" cy="76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21" name="文本框 10"/>
          <p:cNvSpPr txBox="1"/>
          <p:nvPr/>
        </p:nvSpPr>
        <p:spPr>
          <a:xfrm>
            <a:off x="5867400" y="4292600"/>
            <a:ext cx="1452563" cy="777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利用“    ”自动曲面创建命令，面片选择均匀分布的网格，补丁网格选项为“自动”点击下一步即可。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422" name="图片 78" descr="G:\杨老师——Design  X\任务1——维纳斯\图片\自由曲面创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4294188"/>
            <a:ext cx="127000" cy="15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3" name="图片 80" descr="G:\杨老师——Design  X\任务1——维纳斯\图片\1-4-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825" y="4292600"/>
            <a:ext cx="1576388" cy="84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24" name="文本框 11"/>
          <p:cNvSpPr txBox="1"/>
          <p:nvPr/>
        </p:nvSpPr>
        <p:spPr>
          <a:xfrm>
            <a:off x="5940425" y="5157788"/>
            <a:ext cx="1274763" cy="503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在此状态下，可调节十字的位置，完成曲面建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425" name="图片 -2147481955" descr="G:\杨老师——Design  X\任务1——维纳斯\图片\1-4-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388" y="5229225"/>
            <a:ext cx="1619250" cy="86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26" name="文本框 13"/>
          <p:cNvSpPr txBox="1"/>
          <p:nvPr/>
        </p:nvSpPr>
        <p:spPr>
          <a:xfrm>
            <a:off x="5795963" y="5805488"/>
            <a:ext cx="1458912" cy="22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最终曲面创建完成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5156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5 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9508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维纳斯误差分析</a:t>
            </a:r>
            <a:endParaRPr lang="en-US" altLang="zh-CN" sz="2600" kern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7410" name="组合 19"/>
          <p:cNvGrpSpPr/>
          <p:nvPr/>
        </p:nvGrpSpPr>
        <p:grpSpPr>
          <a:xfrm>
            <a:off x="754063" y="1485900"/>
            <a:ext cx="7342187" cy="4808538"/>
            <a:chOff x="7245" y="3076"/>
            <a:chExt cx="6504" cy="5740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17412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17413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r>
                <a:rPr lang="zh-CN" altLang="en-US" strike="noStrike" noProof="1"/>
                <a:t>2.文件在线链接其他三维设计软件</a:t>
              </a:r>
              <a:endParaRPr lang="zh-CN" altLang="en-US" strike="noStrike" noProof="1"/>
            </a:p>
            <a:p>
              <a:pPr algn="ctr" fontAlgn="base"/>
              <a:r>
                <a:rPr lang="zh-CN" altLang="en-US" strike="noStrike" noProof="1"/>
                <a:t>在菜单栏中，选择“文件”——Live Transfer(TM)——选择所选的三维软件，点击所选软件图标即可，</a:t>
              </a:r>
              <a:endParaRPr lang="zh-CN" altLang="en-US" strike="noStrike" noProof="1"/>
            </a:p>
          </p:txBody>
        </p:sp>
        <p:grpSp>
          <p:nvGrpSpPr>
            <p:cNvPr id="17419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17420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7425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75" y="3232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误差分析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411" y="6421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文件输出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28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429" name="文本框 99"/>
          <p:cNvSpPr txBox="1"/>
          <p:nvPr/>
        </p:nvSpPr>
        <p:spPr>
          <a:xfrm>
            <a:off x="2843213" y="1917700"/>
            <a:ext cx="5080000" cy="228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Accuracy Analyzer </a:t>
            </a:r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标签的类型里选择偏差命令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，显示出曲面与原始数据之间的偏差。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30" name="图片 124" descr="G:\杨老师——Design  X\任务1——维纳斯\图片\1-5-1\1-5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0" y="2133600"/>
            <a:ext cx="1712913" cy="92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1" name="文本框 2"/>
          <p:cNvSpPr txBox="1"/>
          <p:nvPr/>
        </p:nvSpPr>
        <p:spPr>
          <a:xfrm>
            <a:off x="2771775" y="3068638"/>
            <a:ext cx="5080000" cy="503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 algn="just"/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曲面与原始数据之间的偏差，解除隐藏的许可公差的勾选，根据需求设定上下限值，将许可公差内的范围用绿色显示，如图所示</a:t>
            </a: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1-5-2</a:t>
            </a:r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所示，将鼠标放在绿色区域上即可看到曲面与原始数据的偏差值。</a:t>
            </a:r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32" name="图片 125" descr="G:\杨老师——Design  X\任务1——维纳斯\图片\1-5-1\1-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188" y="2133600"/>
            <a:ext cx="1766887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3" name="文本框 3"/>
          <p:cNvSpPr txBox="1"/>
          <p:nvPr/>
        </p:nvSpPr>
        <p:spPr>
          <a:xfrm>
            <a:off x="2700338" y="4581525"/>
            <a:ext cx="5338762" cy="503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 algn="just"/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STP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文件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在菜单栏中，选择“文件”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所选工件，点击   即可。选择文件的位置以及文     件的格式，此案例保存为STP格式。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34" name="图片 128" descr="G:\杨老师——Design  X\任务1——维纳斯\图片\新建文件夹\1-3-5-1(对勾命令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4725988"/>
            <a:ext cx="153987" cy="16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5" name="文本框 4"/>
          <p:cNvSpPr txBox="1"/>
          <p:nvPr/>
        </p:nvSpPr>
        <p:spPr>
          <a:xfrm>
            <a:off x="2843213" y="5734050"/>
            <a:ext cx="3119437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 algn="just"/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文件在线链接其他三维设计软件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在菜单栏中，选择“文件”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Live Transfer(TM)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选择所选的三维软件，点击所选软件图标即可。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36" name="图片 127" descr="G:\杨老师——Design  X\任务1——维纳斯\图片\1-5-1\1-5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5086350"/>
            <a:ext cx="1217613" cy="65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7" name="图片 129" descr="G:\杨老师——Design  X\任务1——维纳斯\图片\1-5-1\输出文件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5086350"/>
            <a:ext cx="782638" cy="655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8" name="图片 131" descr="G:\杨老师——Design  X\任务1——维纳斯\图片\1-5-1\1-5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4941888"/>
            <a:ext cx="966788" cy="1281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000120141114A01PWBG">
  <a:themeElements>
    <a:clrScheme name="自定义 1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WPS 演示</Application>
  <PresentationFormat/>
  <Paragraphs>99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2" baseType="lpstr">
      <vt:lpstr>Arial</vt:lpstr>
      <vt:lpstr>宋体</vt:lpstr>
      <vt:lpstr>Wingdings</vt:lpstr>
      <vt:lpstr>黑体</vt:lpstr>
      <vt:lpstr>华文中宋</vt:lpstr>
      <vt:lpstr>Calibri</vt:lpstr>
      <vt:lpstr>幼圆</vt:lpstr>
      <vt:lpstr>Arial Narrow</vt:lpstr>
      <vt:lpstr>微软雅黑</vt:lpstr>
      <vt:lpstr>Arial Black</vt:lpstr>
      <vt:lpstr>Adidas Unity</vt:lpstr>
      <vt:lpstr>Segoe Print</vt:lpstr>
      <vt:lpstr>Gungsuh</vt:lpstr>
      <vt:lpstr>Malgun Gothic</vt:lpstr>
      <vt:lpstr>Times New Roman</vt:lpstr>
      <vt:lpstr>Calibri</vt:lpstr>
      <vt:lpstr>Arial Unicode MS</vt:lpstr>
      <vt:lpstr>Agency FB</vt:lpstr>
      <vt:lpstr>A000120141114A01PWBG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从前有座山</cp:lastModifiedBy>
  <cp:revision>130</cp:revision>
  <dcterms:created xsi:type="dcterms:W3CDTF">2016-03-10T09:16:00Z</dcterms:created>
  <dcterms:modified xsi:type="dcterms:W3CDTF">2020-03-15T10:34:52Z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