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08"/>
  </p:notesMasterIdLst>
  <p:sldIdLst>
    <p:sldId id="256" r:id="rId2"/>
    <p:sldId id="257" r:id="rId3"/>
    <p:sldId id="259" r:id="rId4"/>
    <p:sldId id="359" r:id="rId5"/>
    <p:sldId id="360" r:id="rId6"/>
    <p:sldId id="363" r:id="rId7"/>
    <p:sldId id="383" r:id="rId8"/>
    <p:sldId id="367" r:id="rId9"/>
    <p:sldId id="433" r:id="rId10"/>
    <p:sldId id="444" r:id="rId11"/>
    <p:sldId id="434" r:id="rId12"/>
    <p:sldId id="435" r:id="rId13"/>
    <p:sldId id="436" r:id="rId14"/>
    <p:sldId id="431" r:id="rId15"/>
    <p:sldId id="437" r:id="rId16"/>
    <p:sldId id="438" r:id="rId17"/>
    <p:sldId id="439" r:id="rId18"/>
    <p:sldId id="440" r:id="rId19"/>
    <p:sldId id="441" r:id="rId20"/>
    <p:sldId id="442" r:id="rId21"/>
    <p:sldId id="443" r:id="rId22"/>
    <p:sldId id="422" r:id="rId23"/>
    <p:sldId id="423" r:id="rId24"/>
    <p:sldId id="424" r:id="rId25"/>
    <p:sldId id="425" r:id="rId26"/>
    <p:sldId id="447" r:id="rId27"/>
    <p:sldId id="413" r:id="rId28"/>
    <p:sldId id="415" r:id="rId29"/>
    <p:sldId id="416" r:id="rId30"/>
    <p:sldId id="417" r:id="rId31"/>
    <p:sldId id="418" r:id="rId32"/>
    <p:sldId id="419" r:id="rId33"/>
    <p:sldId id="420" r:id="rId34"/>
    <p:sldId id="448" r:id="rId35"/>
    <p:sldId id="409" r:id="rId36"/>
    <p:sldId id="412" r:id="rId37"/>
    <p:sldId id="411" r:id="rId38"/>
    <p:sldId id="449" r:id="rId39"/>
    <p:sldId id="450" r:id="rId40"/>
    <p:sldId id="451" r:id="rId41"/>
    <p:sldId id="396" r:id="rId42"/>
    <p:sldId id="410" r:id="rId43"/>
    <p:sldId id="463" r:id="rId44"/>
    <p:sldId id="452" r:id="rId45"/>
    <p:sldId id="453" r:id="rId46"/>
    <p:sldId id="454" r:id="rId47"/>
    <p:sldId id="455" r:id="rId48"/>
    <p:sldId id="456" r:id="rId49"/>
    <p:sldId id="457" r:id="rId50"/>
    <p:sldId id="458" r:id="rId51"/>
    <p:sldId id="459" r:id="rId52"/>
    <p:sldId id="460" r:id="rId53"/>
    <p:sldId id="461" r:id="rId54"/>
    <p:sldId id="462"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1" r:id="rId83"/>
    <p:sldId id="492" r:id="rId84"/>
    <p:sldId id="493" r:id="rId85"/>
    <p:sldId id="496" r:id="rId86"/>
    <p:sldId id="494" r:id="rId87"/>
    <p:sldId id="495" r:id="rId88"/>
    <p:sldId id="505" r:id="rId89"/>
    <p:sldId id="498" r:id="rId90"/>
    <p:sldId id="499" r:id="rId91"/>
    <p:sldId id="500" r:id="rId92"/>
    <p:sldId id="501" r:id="rId93"/>
    <p:sldId id="502" r:id="rId94"/>
    <p:sldId id="503" r:id="rId95"/>
    <p:sldId id="504" r:id="rId96"/>
    <p:sldId id="506" r:id="rId97"/>
    <p:sldId id="508" r:id="rId98"/>
    <p:sldId id="509" r:id="rId99"/>
    <p:sldId id="510" r:id="rId100"/>
    <p:sldId id="511" r:id="rId101"/>
    <p:sldId id="512" r:id="rId102"/>
    <p:sldId id="513" r:id="rId103"/>
    <p:sldId id="507" r:id="rId104"/>
    <p:sldId id="397" r:id="rId105"/>
    <p:sldId id="344" r:id="rId106"/>
    <p:sldId id="345" r:id="rId107"/>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5pPr>
    <a:lvl6pPr marL="2286000" algn="l" defTabSz="914400" rtl="0" eaLnBrk="1" latinLnBrk="0" hangingPunct="1">
      <a:defRPr kern="1200">
        <a:solidFill>
          <a:schemeClr val="tx1"/>
        </a:solidFill>
        <a:latin typeface="Georgia" pitchFamily="18" charset="0"/>
        <a:ea typeface="宋体" pitchFamily="2" charset="-122"/>
        <a:cs typeface="+mn-cs"/>
      </a:defRPr>
    </a:lvl6pPr>
    <a:lvl7pPr marL="2743200" algn="l" defTabSz="914400" rtl="0" eaLnBrk="1" latinLnBrk="0" hangingPunct="1">
      <a:defRPr kern="1200">
        <a:solidFill>
          <a:schemeClr val="tx1"/>
        </a:solidFill>
        <a:latin typeface="Georgia" pitchFamily="18" charset="0"/>
        <a:ea typeface="宋体" pitchFamily="2" charset="-122"/>
        <a:cs typeface="+mn-cs"/>
      </a:defRPr>
    </a:lvl7pPr>
    <a:lvl8pPr marL="3200400" algn="l" defTabSz="914400" rtl="0" eaLnBrk="1" latinLnBrk="0" hangingPunct="1">
      <a:defRPr kern="1200">
        <a:solidFill>
          <a:schemeClr val="tx1"/>
        </a:solidFill>
        <a:latin typeface="Georgia" pitchFamily="18" charset="0"/>
        <a:ea typeface="宋体" pitchFamily="2" charset="-122"/>
        <a:cs typeface="+mn-cs"/>
      </a:defRPr>
    </a:lvl8pPr>
    <a:lvl9pPr marL="3657600" algn="l" defTabSz="914400" rtl="0" eaLnBrk="1" latinLnBrk="0" hangingPunct="1">
      <a:defRPr kern="1200">
        <a:solidFill>
          <a:schemeClr val="tx1"/>
        </a:solidFill>
        <a:latin typeface="Georgia"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8" autoAdjust="0"/>
    <p:restoredTop sz="94660" autoAdjust="0"/>
  </p:normalViewPr>
  <p:slideViewPr>
    <p:cSldViewPr>
      <p:cViewPr varScale="1">
        <p:scale>
          <a:sx n="79" d="100"/>
          <a:sy n="79" d="100"/>
        </p:scale>
        <p:origin x="3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BA8E743-79B3-415A-AC51-63D85A7D337D}" type="slidenum">
              <a:rPr lang="zh-CN" altLang="en-US"/>
              <a:pPr/>
              <a:t>‹#›</a:t>
            </a:fld>
            <a:endParaRPr lang="zh-CN" altLang="en-US"/>
          </a:p>
        </p:txBody>
      </p:sp>
    </p:spTree>
    <p:extLst>
      <p:ext uri="{BB962C8B-B14F-4D97-AF65-F5344CB8AC3E}">
        <p14:creationId xmlns:p14="http://schemas.microsoft.com/office/powerpoint/2010/main" val="2592309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11" name="圆角矩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12" name="圆角矩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8" name="标题 7"/>
          <p:cNvSpPr>
            <a:spLocks noGrp="1"/>
          </p:cNvSpPr>
          <p:nvPr>
            <p:ph type="ctrTitle"/>
          </p:nvPr>
        </p:nvSpPr>
        <p:spPr>
          <a:xfrm>
            <a:off x="457200" y="2217927"/>
            <a:ext cx="8458200" cy="1470025"/>
          </a:xfrm>
        </p:spPr>
        <p:txBody>
          <a:bodyPr anchor="b"/>
          <a:lstStyle>
            <a:lvl1pPr>
              <a:defRPr sz="4400">
                <a:solidFill>
                  <a:schemeClr val="bg1"/>
                </a:solidFill>
              </a:defRPr>
            </a:lvl1pPr>
          </a:lstStyle>
          <a:p>
            <a:r>
              <a:rPr lang="zh-CN" altLang="en-US" noProof="1" smtClean="0"/>
              <a:t>单击此处编辑母版标题样式</a:t>
            </a:r>
            <a:endParaRPr lang="en-US" noProof="1"/>
          </a:p>
        </p:txBody>
      </p:sp>
      <p:sp>
        <p:nvSpPr>
          <p:cNvPr id="9" name="副标题 8"/>
          <p:cNvSpPr>
            <a:spLocks noGrp="1"/>
          </p:cNvSpPr>
          <p:nvPr>
            <p:ph type="subTitle" idx="1"/>
          </p:nvPr>
        </p:nvSpPr>
        <p:spPr>
          <a:xfrm>
            <a:off x="457200" y="3926064"/>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en-US" noProof="1"/>
          </a:p>
        </p:txBody>
      </p:sp>
      <p:sp>
        <p:nvSpPr>
          <p:cNvPr id="17" name="日期占位符 27"/>
          <p:cNvSpPr>
            <a:spLocks noGrp="1"/>
          </p:cNvSpPr>
          <p:nvPr>
            <p:ph type="dt" sz="half" idx="10"/>
          </p:nvPr>
        </p:nvSpPr>
        <p:spPr>
          <a:xfrm>
            <a:off x="6705600" y="4206875"/>
            <a:ext cx="960438" cy="457200"/>
          </a:xfrm>
        </p:spPr>
        <p:txBody>
          <a:bodyPr/>
          <a:lstStyle>
            <a:lvl1pPr>
              <a:defRPr/>
            </a:lvl1pPr>
          </a:lstStyle>
          <a:p>
            <a:pPr>
              <a:defRPr/>
            </a:pPr>
            <a:endParaRPr lang="zh-CN" altLang="en-US"/>
          </a:p>
        </p:txBody>
      </p:sp>
      <p:sp>
        <p:nvSpPr>
          <p:cNvPr id="18" name="页脚占位符 16"/>
          <p:cNvSpPr>
            <a:spLocks noGrp="1"/>
          </p:cNvSpPr>
          <p:nvPr>
            <p:ph type="ftr" sz="quarter" idx="11"/>
          </p:nvPr>
        </p:nvSpPr>
        <p:spPr>
          <a:xfrm>
            <a:off x="5410200" y="4205288"/>
            <a:ext cx="1295400" cy="457200"/>
          </a:xfrm>
        </p:spPr>
        <p:txBody>
          <a:bodyPr/>
          <a:lstStyle>
            <a:lvl1pPr>
              <a:defRPr/>
            </a:lvl1pPr>
          </a:lstStyle>
          <a:p>
            <a:pPr>
              <a:defRPr/>
            </a:pPr>
            <a:endParaRPr lang="zh-CN" altLang="en-US"/>
          </a:p>
        </p:txBody>
      </p:sp>
      <p:sp>
        <p:nvSpPr>
          <p:cNvPr id="19" name="灯片编号占位符 28"/>
          <p:cNvSpPr>
            <a:spLocks noGrp="1"/>
          </p:cNvSpPr>
          <p:nvPr>
            <p:ph type="sldNum" sz="quarter" idx="12"/>
          </p:nvPr>
        </p:nvSpPr>
        <p:spPr>
          <a:xfrm>
            <a:off x="8320088" y="1588"/>
            <a:ext cx="747712" cy="365125"/>
          </a:xfrm>
        </p:spPr>
        <p:txBody>
          <a:bodyPr/>
          <a:lstStyle>
            <a:lvl1pPr>
              <a:defRPr>
                <a:solidFill>
                  <a:schemeClr val="bg1"/>
                </a:solidFill>
              </a:defRPr>
            </a:lvl1pPr>
          </a:lstStyle>
          <a:p>
            <a:fld id="{BE38087A-059B-4929-8361-8467708E9EB9}"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7F58B7AD-BB26-4CF6-BD85-29E03048FADF}"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7435099D-ED1B-47AF-AE8C-D765E670F461}"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lstStyle/>
          <a:p>
            <a:r>
              <a:rPr lang="zh-CN" altLang="en-US" noProof="1" smtClean="0"/>
              <a:t>单击此处编辑母版标题样式</a:t>
            </a:r>
            <a:endParaRPr lang="en-US" noProof="1"/>
          </a:p>
        </p:txBody>
      </p:sp>
      <p:sp>
        <p:nvSpPr>
          <p:cNvPr id="3" name="内容占位符 2"/>
          <p:cNvSpPr>
            <a:spLocks noGrp="1"/>
          </p:cNvSpPr>
          <p:nvPr>
            <p:ph idx="1"/>
          </p:nvPr>
        </p:nvSpPr>
        <p:spPr>
          <a:xfrm>
            <a:off x="457200" y="1556792"/>
            <a:ext cx="8229600" cy="4824536"/>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灯片编号占位符 5"/>
          <p:cNvSpPr>
            <a:spLocks noGrp="1"/>
          </p:cNvSpPr>
          <p:nvPr>
            <p:ph type="sldNum" sz="quarter" idx="10"/>
          </p:nvPr>
        </p:nvSpPr>
        <p:spPr/>
        <p:txBody>
          <a:bodyPr/>
          <a:lstStyle>
            <a:lvl1pPr>
              <a:defRPr/>
            </a:lvl1pPr>
          </a:lstStyle>
          <a:p>
            <a:fld id="{97266068-7058-4A5F-9706-F4FD7F11DE7E}" type="slidenum">
              <a:rPr lang="zh-CN" altLang="en-US"/>
              <a:pPr/>
              <a:t>‹#›</a:t>
            </a:fld>
            <a:endParaRPr lang="zh-CN" altLang="en-US"/>
          </a:p>
        </p:txBody>
      </p:sp>
      <p:sp>
        <p:nvSpPr>
          <p:cNvPr id="5" name="日期占位符 3"/>
          <p:cNvSpPr>
            <a:spLocks noGrp="1"/>
          </p:cNvSpPr>
          <p:nvPr>
            <p:ph type="dt" sz="half" idx="11"/>
          </p:nvPr>
        </p:nvSpPr>
        <p:spPr/>
        <p:txBody>
          <a:bodyPr/>
          <a:lstStyle>
            <a:lvl1pPr>
              <a:defRPr/>
            </a:lvl1pPr>
          </a:lstStyle>
          <a:p>
            <a:pPr>
              <a:defRPr/>
            </a:pPr>
            <a:endParaRPr lang="zh-CN" altLang="en-US"/>
          </a:p>
        </p:txBody>
      </p:sp>
      <p:sp>
        <p:nvSpPr>
          <p:cNvPr id="6" name="页脚占位符 4"/>
          <p:cNvSpPr>
            <a:spLocks noGrp="1"/>
          </p:cNvSpPr>
          <p:nvPr>
            <p:ph type="ftr" sz="quarter" idx="12"/>
          </p:nvPr>
        </p:nvSpPr>
        <p:spPr/>
        <p:txBody>
          <a:bodyPr/>
          <a:lstStyle>
            <a:lvl1pPr>
              <a:defRPr/>
            </a:lvl1p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99B5298F-46C3-4D46-8ACB-8B1163E4262F}"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3227CF7B-8B01-47CC-B1E7-8305B46D7FF2}"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日期占位符 25"/>
          <p:cNvSpPr>
            <a:spLocks noGrp="1"/>
          </p:cNvSpPr>
          <p:nvPr>
            <p:ph type="dt" sz="half" idx="10"/>
          </p:nvPr>
        </p:nvSpPr>
        <p:spPr/>
        <p:txBody>
          <a:bodyPr rtlCol="0"/>
          <a:lstStyle>
            <a:lvl1pPr>
              <a:defRPr/>
            </a:lvl1pPr>
          </a:lstStyle>
          <a:p>
            <a:pPr>
              <a:defRPr/>
            </a:pPr>
            <a:endParaRPr lang="zh-CN" altLang="en-US"/>
          </a:p>
        </p:txBody>
      </p:sp>
      <p:sp>
        <p:nvSpPr>
          <p:cNvPr id="8" name="灯片编号占位符 26"/>
          <p:cNvSpPr>
            <a:spLocks noGrp="1"/>
          </p:cNvSpPr>
          <p:nvPr>
            <p:ph type="sldNum" sz="quarter" idx="11"/>
          </p:nvPr>
        </p:nvSpPr>
        <p:spPr/>
        <p:txBody>
          <a:bodyPr/>
          <a:lstStyle>
            <a:lvl1pPr>
              <a:defRPr/>
            </a:lvl1pPr>
          </a:lstStyle>
          <a:p>
            <a:fld id="{0B520E08-97DC-4EEA-98BA-37F846449102}" type="slidenum">
              <a:rPr lang="zh-CN" altLang="en-US"/>
              <a:pPr/>
              <a:t>‹#›</a:t>
            </a:fld>
            <a:endParaRPr lang="zh-CN" altLang="en-US"/>
          </a:p>
        </p:txBody>
      </p:sp>
      <p:sp>
        <p:nvSpPr>
          <p:cNvPr id="9" name="页脚占位符 27"/>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a:xfrm>
            <a:off x="6583363" y="612775"/>
            <a:ext cx="957262" cy="457200"/>
          </a:xfrm>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F7B8D1B7-6899-48A7-A6FC-69DEF30E2A04}"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fld id="{FCDFBBF0-4229-4285-8180-BCA5FFB44A1B}"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noProof="1" smtClean="0"/>
              <a:t>单击此处编辑母版标题样式</a:t>
            </a:r>
            <a:endParaRPr lang="en-US" noProof="1"/>
          </a:p>
        </p:txBody>
      </p:sp>
      <p:sp>
        <p:nvSpPr>
          <p:cNvPr id="3" name="文本占位符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zh-CN" altLang="en-US" noProof="1"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09F5552E-0320-49F6-9651-DDF1BF19D1AE}"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noProof="1" smtClean="0"/>
              <a:t>单击此处编辑母版标题样式</a:t>
            </a:r>
            <a:endParaRPr lang="en-US" noProof="1"/>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noProof="1"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B61CE60E-1572-4D0F-ADFB-3D26ACB70CB0}"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34" name="圆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039" name="标题占位符 21"/>
          <p:cNvSpPr>
            <a:spLocks noGrp="1" noChangeArrowheads="1"/>
          </p:cNvSpPr>
          <p:nvPr>
            <p:ph type="title" idx="4294967295"/>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40" name="文本占位符 12"/>
          <p:cNvSpPr>
            <a:spLocks noGrp="1" noChangeArrowheads="1"/>
          </p:cNvSpPr>
          <p:nvPr>
            <p:ph type="body" idx="4294967295"/>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buFontTx/>
              <a:buNone/>
              <a:defRPr kumimoji="0" sz="800">
                <a:solidFill>
                  <a:schemeClr val="accent2"/>
                </a:solidFill>
                <a:latin typeface="+mn-lt"/>
                <a:ea typeface="+mn-ea"/>
              </a:defRPr>
            </a:lvl1pPr>
          </a:lstStyle>
          <a:p>
            <a:pPr>
              <a:defRPr/>
            </a:pPr>
            <a:endParaRPr lang="zh-CN" altLang="en-US"/>
          </a:p>
        </p:txBody>
      </p:sp>
      <p:sp>
        <p:nvSpPr>
          <p:cNvPr id="3" name="页脚占位符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buFontTx/>
              <a:buNone/>
              <a:defRPr kumimoji="0" sz="800">
                <a:solidFill>
                  <a:schemeClr val="accent2"/>
                </a:solidFill>
                <a:latin typeface="+mn-lt"/>
                <a:ea typeface="+mn-ea"/>
              </a:defRPr>
            </a:lvl1pPr>
          </a:lstStyle>
          <a:p>
            <a:pPr>
              <a:defRPr/>
            </a:pPr>
            <a:endParaRPr lang="zh-CN" altLang="en-US"/>
          </a:p>
        </p:txBody>
      </p:sp>
      <p:sp>
        <p:nvSpPr>
          <p:cNvPr id="23" name="灯片编号占位符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9D8DF099-4734-4DEE-AFB6-F9364DE8D7F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1" r:id="rId3"/>
    <p:sldLayoutId id="2147483900" r:id="rId4"/>
    <p:sldLayoutId id="2147483904" r:id="rId5"/>
    <p:sldLayoutId id="2147483905" r:id="rId6"/>
    <p:sldLayoutId id="2147483899" r:id="rId7"/>
    <p:sldLayoutId id="2147483898" r:id="rId8"/>
    <p:sldLayoutId id="2147483897" r:id="rId9"/>
    <p:sldLayoutId id="2147483896" r:id="rId10"/>
    <p:sldLayoutId id="214748389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2pPr>
      <a:lvl3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3pPr>
      <a:lvl4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4pPr>
      <a:lvl5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5pPr>
      <a:lvl6pPr marL="4572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6pPr>
      <a:lvl7pPr marL="9144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7pPr>
      <a:lvl8pPr marL="13716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8pPr>
      <a:lvl9pPr marL="18288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0.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64.xml"/><Relationship Id="rId18" Type="http://schemas.openxmlformats.org/officeDocument/2006/relationships/slide" Target="slide73.xml"/><Relationship Id="rId26" Type="http://schemas.openxmlformats.org/officeDocument/2006/relationships/slide" Target="slide106.xml"/><Relationship Id="rId3" Type="http://schemas.openxmlformats.org/officeDocument/2006/relationships/slide" Target="slide4.xml"/><Relationship Id="rId21" Type="http://schemas.openxmlformats.org/officeDocument/2006/relationships/slide" Target="slide88.xml"/><Relationship Id="rId7" Type="http://schemas.openxmlformats.org/officeDocument/2006/relationships/slide" Target="slide27.xml"/><Relationship Id="rId12" Type="http://schemas.openxmlformats.org/officeDocument/2006/relationships/slide" Target="slide60.xml"/><Relationship Id="rId17" Type="http://schemas.openxmlformats.org/officeDocument/2006/relationships/slide" Target="slide70.xml"/><Relationship Id="rId25" Type="http://schemas.openxmlformats.org/officeDocument/2006/relationships/slide" Target="slide105.xml"/><Relationship Id="rId2" Type="http://schemas.openxmlformats.org/officeDocument/2006/relationships/slide" Target="slide3.xml"/><Relationship Id="rId16" Type="http://schemas.openxmlformats.org/officeDocument/2006/relationships/slide" Target="slide69.xml"/><Relationship Id="rId20"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56.xml"/><Relationship Id="rId24" Type="http://schemas.openxmlformats.org/officeDocument/2006/relationships/slide" Target="slide104.xml"/><Relationship Id="rId5" Type="http://schemas.openxmlformats.org/officeDocument/2006/relationships/slide" Target="slide14.xml"/><Relationship Id="rId15" Type="http://schemas.openxmlformats.org/officeDocument/2006/relationships/slide" Target="slide68.xml"/><Relationship Id="rId23" Type="http://schemas.openxmlformats.org/officeDocument/2006/relationships/slide" Target="slide103.xml"/><Relationship Id="rId10" Type="http://schemas.openxmlformats.org/officeDocument/2006/relationships/slide" Target="slide55.xml"/><Relationship Id="rId19" Type="http://schemas.openxmlformats.org/officeDocument/2006/relationships/slide" Target="slide77.xml"/><Relationship Id="rId4" Type="http://schemas.openxmlformats.org/officeDocument/2006/relationships/slide" Target="slide9.xml"/><Relationship Id="rId9" Type="http://schemas.openxmlformats.org/officeDocument/2006/relationships/slide" Target="slide41.xml"/><Relationship Id="rId14" Type="http://schemas.openxmlformats.org/officeDocument/2006/relationships/slide" Target="slide67.xml"/><Relationship Id="rId22" Type="http://schemas.openxmlformats.org/officeDocument/2006/relationships/slide" Target="slide9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9.xml"/><Relationship Id="rId7" Type="http://schemas.openxmlformats.org/officeDocument/2006/relationships/slide" Target="slide33.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4.xml"/><Relationship Id="rId3" Type="http://schemas.openxmlformats.org/officeDocument/2006/relationships/slide" Target="slide44.xml"/><Relationship Id="rId7" Type="http://schemas.openxmlformats.org/officeDocument/2006/relationships/slide" Target="slide48.xml"/><Relationship Id="rId12" Type="http://schemas.openxmlformats.org/officeDocument/2006/relationships/slide" Target="slide53.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1.xml"/><Relationship Id="rId4" Type="http://schemas.openxmlformats.org/officeDocument/2006/relationships/slide" Target="slide45.xml"/><Relationship Id="rId9" Type="http://schemas.openxmlformats.org/officeDocument/2006/relationships/slide" Target="slide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42.xml"/><Relationship Id="rId1"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42.xml"/><Relationship Id="rId1" Type="http://schemas.openxmlformats.org/officeDocument/2006/relationships/slideLayout" Target="../slideLayouts/slideLayout2.xml"/><Relationship Id="rId5" Type="http://schemas.openxmlformats.org/officeDocument/2006/relationships/slide" Target="slide63.xml"/><Relationship Id="rId4" Type="http://schemas.openxmlformats.org/officeDocument/2006/relationships/slide" Target="slide6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2.xml"/><Relationship Id="rId4" Type="http://schemas.openxmlformats.org/officeDocument/2006/relationships/slide" Target="slide76.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82.xml"/><Relationship Id="rId5" Type="http://schemas.openxmlformats.org/officeDocument/2006/relationships/slide" Target="slide81.xml"/><Relationship Id="rId4" Type="http://schemas.openxmlformats.org/officeDocument/2006/relationships/slide" Target="slide80.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84.xml"/><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90.xml"/><Relationship Id="rId7" Type="http://schemas.openxmlformats.org/officeDocument/2006/relationships/slide" Target="slide94.xml"/><Relationship Id="rId2" Type="http://schemas.openxmlformats.org/officeDocument/2006/relationships/slide" Target="slide89.xml"/><Relationship Id="rId1" Type="http://schemas.openxmlformats.org/officeDocument/2006/relationships/slideLayout" Target="../slideLayouts/slideLayout2.xml"/><Relationship Id="rId6" Type="http://schemas.openxmlformats.org/officeDocument/2006/relationships/slide" Target="slide93.xml"/><Relationship Id="rId5" Type="http://schemas.openxmlformats.org/officeDocument/2006/relationships/slide" Target="slide92.xml"/><Relationship Id="rId4" Type="http://schemas.openxmlformats.org/officeDocument/2006/relationships/slide" Target="slide91.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98.xml"/><Relationship Id="rId7" Type="http://schemas.openxmlformats.org/officeDocument/2006/relationships/slide" Target="slide102.xml"/><Relationship Id="rId2"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slide" Target="slide101.xml"/><Relationship Id="rId5" Type="http://schemas.openxmlformats.org/officeDocument/2006/relationships/slide" Target="slide100.xml"/><Relationship Id="rId4" Type="http://schemas.openxmlformats.org/officeDocument/2006/relationships/slide" Target="slide99.xml"/></Relationships>
</file>

<file path=ppt/slides/_rels/slide9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noChangeArrowheads="1"/>
          </p:cNvSpPr>
          <p:nvPr>
            <p:ph type="ctrTitle"/>
          </p:nvPr>
        </p:nvSpPr>
        <p:spPr>
          <a:xfrm>
            <a:off x="457200" y="2276475"/>
            <a:ext cx="8458200" cy="1470025"/>
          </a:xfrm>
        </p:spPr>
        <p:txBody>
          <a:bodyPr/>
          <a:lstStyle/>
          <a:p>
            <a:pPr eaLnBrk="1" hangingPunct="1"/>
            <a:r>
              <a:rPr lang="en-US" altLang="zh-CN" sz="5000" b="1" dirty="0" smtClean="0"/>
              <a:t>Bootstrap </a:t>
            </a:r>
            <a:r>
              <a:rPr lang="zh-CN" altLang="en-US" sz="5000" b="1" dirty="0" smtClean="0"/>
              <a:t>基础教程</a:t>
            </a:r>
          </a:p>
        </p:txBody>
      </p:sp>
      <p:sp>
        <p:nvSpPr>
          <p:cNvPr id="7170" name="副标题 2"/>
          <p:cNvSpPr>
            <a:spLocks noGrp="1" noChangeArrowheads="1"/>
          </p:cNvSpPr>
          <p:nvPr>
            <p:ph type="subTitle" idx="1"/>
          </p:nvPr>
        </p:nvSpPr>
        <p:spPr>
          <a:xfrm>
            <a:off x="1763688" y="4293096"/>
            <a:ext cx="4899521" cy="676696"/>
          </a:xfrm>
        </p:spPr>
        <p:txBody>
          <a:bodyPr/>
          <a:lstStyle/>
          <a:p>
            <a:r>
              <a:rPr lang="zh-CN" altLang="zh-CN" sz="3200" b="1" dirty="0" smtClean="0"/>
              <a:t>第</a:t>
            </a:r>
            <a:r>
              <a:rPr lang="en-US" altLang="zh-CN" sz="3200" b="1" dirty="0"/>
              <a:t>5</a:t>
            </a:r>
            <a:r>
              <a:rPr lang="zh-CN" altLang="zh-CN" sz="3200" b="1" dirty="0"/>
              <a:t>章</a:t>
            </a:r>
            <a:r>
              <a:rPr lang="en-US" altLang="zh-CN" sz="3200" b="1" dirty="0"/>
              <a:t>CSS</a:t>
            </a:r>
            <a:r>
              <a:rPr lang="zh-CN" altLang="zh-CN" sz="3200" b="1" dirty="0"/>
              <a:t>组件</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5.2.1 </a:t>
            </a:r>
            <a:r>
              <a:rPr lang="zh-CN" altLang="zh-CN" dirty="0"/>
              <a:t>基本用法</a:t>
            </a:r>
          </a:p>
        </p:txBody>
      </p:sp>
      <p:sp>
        <p:nvSpPr>
          <p:cNvPr id="5" name="矩形 4"/>
          <p:cNvSpPr/>
          <p:nvPr/>
        </p:nvSpPr>
        <p:spPr>
          <a:xfrm>
            <a:off x="395536" y="1477851"/>
            <a:ext cx="7835281" cy="461665"/>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一个基本下拉菜单由触发按钮和下拉列表构成</a:t>
            </a:r>
            <a:r>
              <a:rPr lang="zh-CN" altLang="en-US" sz="2400" dirty="0" smtClean="0"/>
              <a:t>。</a:t>
            </a:r>
            <a:endParaRPr lang="zh-CN" altLang="en-US" sz="2400" dirty="0"/>
          </a:p>
        </p:txBody>
      </p:sp>
      <p:sp>
        <p:nvSpPr>
          <p:cNvPr id="3" name="矩形 2"/>
          <p:cNvSpPr/>
          <p:nvPr/>
        </p:nvSpPr>
        <p:spPr>
          <a:xfrm>
            <a:off x="481811" y="2060848"/>
            <a:ext cx="7691265" cy="2862322"/>
          </a:xfrm>
          <a:prstGeom prst="rect">
            <a:avLst/>
          </a:prstGeom>
        </p:spPr>
        <p:txBody>
          <a:bodyPr wrap="square">
            <a:spAutoFit/>
          </a:bodyPr>
          <a:lstStyle/>
          <a:p>
            <a:r>
              <a:rPr lang="en-US" altLang="zh-CN" dirty="0"/>
              <a:t>&lt;div class="dropdown"&gt;</a:t>
            </a:r>
          </a:p>
          <a:p>
            <a:r>
              <a:rPr lang="en-US" altLang="zh-CN" dirty="0"/>
              <a:t>  &lt;button class="</a:t>
            </a:r>
            <a:r>
              <a:rPr lang="en-US" altLang="zh-CN" dirty="0" err="1"/>
              <a:t>btn</a:t>
            </a:r>
            <a:r>
              <a:rPr lang="en-US" altLang="zh-CN" dirty="0"/>
              <a:t> </a:t>
            </a:r>
            <a:r>
              <a:rPr lang="en-US" altLang="zh-CN" dirty="0" err="1"/>
              <a:t>btn</a:t>
            </a:r>
            <a:r>
              <a:rPr lang="en-US" altLang="zh-CN" dirty="0"/>
              <a:t>-default dropdown-toggle" type="button" id="dropdownMenu1" data-toggle="dropdown"&gt;</a:t>
            </a:r>
          </a:p>
          <a:p>
            <a:r>
              <a:rPr lang="en-US" altLang="zh-CN" dirty="0"/>
              <a:t>    WEB</a:t>
            </a:r>
            <a:r>
              <a:rPr lang="zh-CN" altLang="en-US" dirty="0"/>
              <a:t>标准</a:t>
            </a:r>
          </a:p>
          <a:p>
            <a:r>
              <a:rPr lang="zh-CN" altLang="en-US" dirty="0"/>
              <a:t>    </a:t>
            </a:r>
            <a:r>
              <a:rPr lang="en-US" altLang="zh-CN" dirty="0"/>
              <a:t>&lt;span class="caret"&gt;&lt;/span&gt;</a:t>
            </a:r>
          </a:p>
          <a:p>
            <a:r>
              <a:rPr lang="en-US" altLang="zh-CN" dirty="0"/>
              <a:t>  &lt;/button&gt;</a:t>
            </a:r>
          </a:p>
          <a:p>
            <a:r>
              <a:rPr lang="en-US" altLang="zh-CN" dirty="0"/>
              <a:t>  &lt;</a:t>
            </a:r>
            <a:r>
              <a:rPr lang="en-US" altLang="zh-CN" dirty="0" err="1"/>
              <a:t>ul</a:t>
            </a:r>
            <a:r>
              <a:rPr lang="en-US" altLang="zh-CN" dirty="0"/>
              <a:t> class="dropdown-menu" aria-</a:t>
            </a:r>
            <a:r>
              <a:rPr lang="en-US" altLang="zh-CN" dirty="0" err="1"/>
              <a:t>labelledby</a:t>
            </a:r>
            <a:r>
              <a:rPr lang="en-US" altLang="zh-CN" dirty="0"/>
              <a:t>="dropdownMenu1"&gt;</a:t>
            </a:r>
          </a:p>
          <a:p>
            <a:r>
              <a:rPr lang="en-US" altLang="zh-CN" dirty="0"/>
              <a:t>    </a:t>
            </a:r>
            <a:r>
              <a:rPr lang="en-US" altLang="zh-CN" dirty="0" smtClean="0"/>
              <a:t>…</a:t>
            </a:r>
            <a:endParaRPr lang="en-US" altLang="zh-CN" dirty="0"/>
          </a:p>
          <a:p>
            <a:r>
              <a:rPr lang="en-US" altLang="zh-CN" dirty="0"/>
              <a:t>  &lt;/</a:t>
            </a:r>
            <a:r>
              <a:rPr lang="en-US" altLang="zh-CN" dirty="0" err="1"/>
              <a:t>ul</a:t>
            </a:r>
            <a:r>
              <a:rPr lang="en-US" altLang="zh-CN" dirty="0"/>
              <a:t>&gt;</a:t>
            </a:r>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6012160" y="4365104"/>
            <a:ext cx="2436495" cy="2098675"/>
          </a:xfrm>
          <a:prstGeom prst="rect">
            <a:avLst/>
          </a:prstGeom>
        </p:spPr>
      </p:pic>
    </p:spTree>
    <p:extLst>
      <p:ext uri="{BB962C8B-B14F-4D97-AF65-F5344CB8AC3E}">
        <p14:creationId xmlns:p14="http://schemas.microsoft.com/office/powerpoint/2010/main" val="14646160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5.20.4</a:t>
            </a:r>
            <a:r>
              <a:rPr lang="zh-CN" altLang="zh-CN" dirty="0"/>
              <a:t>情景</a:t>
            </a:r>
            <a:r>
              <a:rPr lang="zh-CN" altLang="zh-CN" dirty="0" smtClean="0"/>
              <a:t>效果</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和其他组件一样，面板</a:t>
            </a:r>
            <a:r>
              <a:rPr lang="en-US" altLang="zh-CN" sz="2400" dirty="0"/>
              <a:t>.panel</a:t>
            </a:r>
            <a:r>
              <a:rPr lang="zh-CN" altLang="en-US" sz="2400" dirty="0"/>
              <a:t>可以应用有情境效果的状态类，给特定的内容使用更针对特定情境的面版。</a:t>
            </a:r>
            <a:endParaRPr lang="zh-CN" altLang="zh-CN" sz="2400" dirty="0" smtClean="0"/>
          </a:p>
        </p:txBody>
      </p:sp>
      <p:sp>
        <p:nvSpPr>
          <p:cNvPr id="3" name="矩形 2"/>
          <p:cNvSpPr/>
          <p:nvPr/>
        </p:nvSpPr>
        <p:spPr>
          <a:xfrm>
            <a:off x="434211" y="2578770"/>
            <a:ext cx="6678015" cy="1477328"/>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class="panel panel-primary"&gt;...&lt;/div&gt;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class="panel panel-success"&gt;...&lt;/div&gt;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class="panel panel-info"&gt;...&lt;/div&gt;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class="panel panel-warning"&gt;...&lt;/div&gt;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class="panel panel-danger"&gt;...&lt;/div&gt;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6444208" y="3789040"/>
            <a:ext cx="2424311" cy="2916694"/>
          </a:xfrm>
          <a:prstGeom prst="rect">
            <a:avLst/>
          </a:prstGeom>
        </p:spPr>
      </p:pic>
    </p:spTree>
    <p:extLst>
      <p:ext uri="{BB962C8B-B14F-4D97-AF65-F5344CB8AC3E}">
        <p14:creationId xmlns:p14="http://schemas.microsoft.com/office/powerpoint/2010/main" val="23155840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5.20.5</a:t>
            </a:r>
            <a:r>
              <a:rPr lang="zh-CN" altLang="zh-CN" dirty="0"/>
              <a:t>带表格的面</a:t>
            </a:r>
            <a:r>
              <a:rPr lang="zh-CN" altLang="zh-CN" dirty="0" smtClean="0"/>
              <a:t>板</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如果面板中包含有</a:t>
            </a:r>
            <a:r>
              <a:rPr lang="en-US" altLang="zh-CN" sz="2400" dirty="0"/>
              <a:t>&lt;table&gt;</a:t>
            </a:r>
            <a:r>
              <a:rPr lang="zh-CN" altLang="en-US" sz="2400" dirty="0"/>
              <a:t>元素，可以给这个</a:t>
            </a:r>
            <a:r>
              <a:rPr lang="en-US" altLang="zh-CN" sz="2400" dirty="0"/>
              <a:t>&lt;table&gt;</a:t>
            </a:r>
            <a:r>
              <a:rPr lang="zh-CN" altLang="en-US" sz="2400" dirty="0"/>
              <a:t>添加</a:t>
            </a:r>
            <a:r>
              <a:rPr lang="en-US" altLang="zh-CN" sz="2400" dirty="0"/>
              <a:t>.table</a:t>
            </a:r>
            <a:r>
              <a:rPr lang="zh-CN" altLang="en-US" sz="2400" dirty="0"/>
              <a:t>类，这样可以创建一个无边框的表格，从而使整个面板看上去像是一个整体设计。如果这个面板包含有</a:t>
            </a:r>
            <a:r>
              <a:rPr lang="en-US" altLang="zh-CN" sz="2400" dirty="0"/>
              <a:t>.panel-body</a:t>
            </a:r>
            <a:r>
              <a:rPr lang="zh-CN" altLang="en-US" sz="2400" dirty="0"/>
              <a:t>，可以为表格的上方添加一个边框，使它们看上去有分隔效果。</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580112" y="3457059"/>
            <a:ext cx="2916560" cy="3400941"/>
          </a:xfrm>
          <a:prstGeom prst="rect">
            <a:avLst/>
          </a:prstGeom>
        </p:spPr>
      </p:pic>
    </p:spTree>
    <p:extLst>
      <p:ext uri="{BB962C8B-B14F-4D97-AF65-F5344CB8AC3E}">
        <p14:creationId xmlns:p14="http://schemas.microsoft.com/office/powerpoint/2010/main" val="20430016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5.20.6</a:t>
            </a:r>
            <a:r>
              <a:rPr lang="zh-CN" altLang="zh-CN" dirty="0"/>
              <a:t>带列表组的面</a:t>
            </a:r>
            <a:r>
              <a:rPr lang="zh-CN" altLang="zh-CN" dirty="0" smtClean="0"/>
              <a:t>板</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在任何面板中可以加入具有最大宽度的列表组。</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3995936" y="2924944"/>
            <a:ext cx="4176464" cy="3600400"/>
          </a:xfrm>
          <a:prstGeom prst="rect">
            <a:avLst/>
          </a:prstGeom>
        </p:spPr>
      </p:pic>
    </p:spTree>
    <p:extLst>
      <p:ext uri="{BB962C8B-B14F-4D97-AF65-F5344CB8AC3E}">
        <p14:creationId xmlns:p14="http://schemas.microsoft.com/office/powerpoint/2010/main" val="10818607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smtClean="0"/>
              <a:t>5.21 Well</a:t>
            </a:r>
            <a:endParaRPr lang="zh-CN" altLang="zh-CN" dirty="0"/>
          </a:p>
        </p:txBody>
      </p:sp>
      <p:sp>
        <p:nvSpPr>
          <p:cNvPr id="3" name="矩形 2"/>
          <p:cNvSpPr/>
          <p:nvPr/>
        </p:nvSpPr>
        <p:spPr>
          <a:xfrm>
            <a:off x="507714" y="1555902"/>
            <a:ext cx="8024726" cy="1569660"/>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400" dirty="0"/>
              <a:t>Well </a:t>
            </a:r>
            <a:r>
              <a:rPr lang="zh-CN" altLang="en-US" sz="2400" dirty="0"/>
              <a:t>是一种会引起内容凹陷显示或插图效果的容器 ，给</a:t>
            </a:r>
            <a:r>
              <a:rPr lang="en-US" altLang="zh-CN" sz="2400" dirty="0"/>
              <a:t>&lt;div&gt;</a:t>
            </a:r>
            <a:r>
              <a:rPr lang="zh-CN" altLang="en-US" sz="2400" dirty="0"/>
              <a:t>容器元素添加</a:t>
            </a:r>
            <a:r>
              <a:rPr lang="en-US" altLang="zh-CN" sz="2400" dirty="0"/>
              <a:t>.well</a:t>
            </a:r>
            <a:r>
              <a:rPr lang="zh-CN" altLang="en-US" sz="2400" dirty="0"/>
              <a:t>类就可以实现</a:t>
            </a:r>
            <a:r>
              <a:rPr lang="en-US" altLang="zh-CN" sz="2400" dirty="0"/>
              <a:t>Well</a:t>
            </a:r>
            <a:r>
              <a:rPr lang="zh-CN" altLang="en-US" sz="2400" dirty="0"/>
              <a:t>。通过</a:t>
            </a:r>
            <a:r>
              <a:rPr lang="en-US" altLang="zh-CN" sz="2400" dirty="0"/>
              <a:t>.well-</a:t>
            </a:r>
            <a:r>
              <a:rPr lang="en-US" altLang="zh-CN" sz="2400" dirty="0" err="1"/>
              <a:t>lg</a:t>
            </a:r>
            <a:r>
              <a:rPr lang="zh-CN" altLang="en-US" sz="2400" dirty="0"/>
              <a:t>、</a:t>
            </a:r>
            <a:r>
              <a:rPr lang="en-US" altLang="zh-CN" sz="2400" dirty="0"/>
              <a:t>.well-</a:t>
            </a:r>
            <a:r>
              <a:rPr lang="en-US" altLang="zh-CN" sz="2400" dirty="0" err="1"/>
              <a:t>sm</a:t>
            </a:r>
            <a:r>
              <a:rPr lang="zh-CN" altLang="en-US" sz="2400" dirty="0"/>
              <a:t>这两种可选修饰类，可以控制</a:t>
            </a:r>
            <a:r>
              <a:rPr lang="en-US" altLang="zh-CN" sz="2400" dirty="0"/>
              <a:t>Well</a:t>
            </a:r>
            <a:r>
              <a:rPr lang="zh-CN" altLang="en-US" sz="2400" dirty="0"/>
              <a:t>的内边距（</a:t>
            </a:r>
            <a:r>
              <a:rPr lang="en-US" altLang="zh-CN" sz="2400" dirty="0"/>
              <a:t>padding</a:t>
            </a:r>
            <a:r>
              <a:rPr lang="zh-CN" altLang="en-US" sz="2400" dirty="0"/>
              <a:t>）和圆角的设置。</a:t>
            </a:r>
            <a:endParaRPr lang="en-US" altLang="zh-CN" sz="2400" dirty="0" smtClean="0"/>
          </a:p>
        </p:txBody>
      </p:sp>
      <p:sp>
        <p:nvSpPr>
          <p:cNvPr id="4" name="矩形 3"/>
          <p:cNvSpPr/>
          <p:nvPr/>
        </p:nvSpPr>
        <p:spPr>
          <a:xfrm>
            <a:off x="323528" y="3284984"/>
            <a:ext cx="8053746" cy="1015663"/>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class="well"&gt;Well</a:t>
            </a:r>
            <a:r>
              <a:rPr lang="zh-CN" altLang="zh-CN" kern="100" dirty="0">
                <a:latin typeface="Courier New" panose="02070309020205020404" pitchFamily="49" charset="0"/>
                <a:cs typeface="宋体" panose="02010600030101010101" pitchFamily="2" charset="-122"/>
              </a:rPr>
              <a:t>嵌入效果</a:t>
            </a: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class="well well-</a:t>
            </a:r>
            <a:r>
              <a:rPr lang="en-US" altLang="zh-CN" kern="100" dirty="0" err="1">
                <a:latin typeface="Courier New" panose="02070309020205020404" pitchFamily="49" charset="0"/>
                <a:cs typeface="宋体" panose="02010600030101010101" pitchFamily="2" charset="-122"/>
              </a:rPr>
              <a:t>sm</a:t>
            </a:r>
            <a:r>
              <a:rPr lang="en-US" altLang="zh-CN" kern="100" dirty="0">
                <a:latin typeface="Courier New" panose="02070309020205020404" pitchFamily="49" charset="0"/>
                <a:cs typeface="宋体" panose="02010600030101010101" pitchFamily="2" charset="-122"/>
              </a:rPr>
              <a:t>"&gt;Well</a:t>
            </a:r>
            <a:r>
              <a:rPr lang="zh-CN" altLang="zh-CN" kern="100" dirty="0">
                <a:latin typeface="Courier New" panose="02070309020205020404" pitchFamily="49" charset="0"/>
                <a:cs typeface="宋体" panose="02010600030101010101" pitchFamily="2" charset="-122"/>
              </a:rPr>
              <a:t>嵌入效果</a:t>
            </a:r>
            <a:r>
              <a:rPr lang="en-US" altLang="zh-CN" kern="100" dirty="0">
                <a:latin typeface="Courier New" panose="02070309020205020404" pitchFamily="49" charset="0"/>
                <a:cs typeface="宋体" panose="02010600030101010101" pitchFamily="2" charset="-122"/>
              </a:rPr>
              <a:t>(.well-</a:t>
            </a:r>
            <a:r>
              <a:rPr lang="en-US" altLang="zh-CN" kern="100" dirty="0" err="1">
                <a:latin typeface="Courier New" panose="02070309020205020404" pitchFamily="49" charset="0"/>
                <a:cs typeface="宋体" panose="02010600030101010101" pitchFamily="2" charset="-122"/>
              </a:rPr>
              <a:t>sm</a:t>
            </a: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class="well well-</a:t>
            </a:r>
            <a:r>
              <a:rPr lang="en-US" altLang="zh-CN" kern="100" dirty="0" err="1">
                <a:latin typeface="Courier New" panose="02070309020205020404" pitchFamily="49" charset="0"/>
                <a:cs typeface="宋体" panose="02010600030101010101" pitchFamily="2" charset="-122"/>
              </a:rPr>
              <a:t>lg</a:t>
            </a:r>
            <a:r>
              <a:rPr lang="en-US" altLang="zh-CN" kern="100" dirty="0">
                <a:latin typeface="Courier New" panose="02070309020205020404" pitchFamily="49" charset="0"/>
                <a:cs typeface="宋体" panose="02010600030101010101" pitchFamily="2" charset="-122"/>
              </a:rPr>
              <a:t>"&gt;Well</a:t>
            </a:r>
            <a:r>
              <a:rPr lang="zh-CN" altLang="zh-CN" kern="100" dirty="0">
                <a:latin typeface="Courier New" panose="02070309020205020404" pitchFamily="49" charset="0"/>
                <a:cs typeface="宋体" panose="02010600030101010101" pitchFamily="2" charset="-122"/>
              </a:rPr>
              <a:t>嵌入效果</a:t>
            </a:r>
            <a:r>
              <a:rPr lang="en-US" altLang="zh-CN" kern="100" dirty="0">
                <a:latin typeface="Courier New" panose="02070309020205020404" pitchFamily="49" charset="0"/>
                <a:cs typeface="宋体" panose="02010600030101010101" pitchFamily="2" charset="-122"/>
              </a:rPr>
              <a:t>(well-</a:t>
            </a:r>
            <a:r>
              <a:rPr lang="en-US" altLang="zh-CN" kern="100" dirty="0" err="1">
                <a:latin typeface="Courier New" panose="02070309020205020404" pitchFamily="49" charset="0"/>
                <a:cs typeface="宋体" panose="02010600030101010101" pitchFamily="2" charset="-122"/>
              </a:rPr>
              <a:t>lg</a:t>
            </a:r>
            <a:r>
              <a:rPr lang="en-US" altLang="zh-CN" kern="100" dirty="0">
                <a:latin typeface="Courier New" panose="02070309020205020404" pitchFamily="49" charset="0"/>
                <a:cs typeface="宋体" panose="02010600030101010101" pitchFamily="2" charset="-122"/>
              </a:rPr>
              <a:t>)&lt;/div</a:t>
            </a:r>
            <a:r>
              <a:rPr lang="en-US" altLang="zh-CN" sz="2400" kern="100" dirty="0">
                <a:latin typeface="宋体" panose="02010600030101010101" pitchFamily="2" charset="-122"/>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851239" y="4460069"/>
            <a:ext cx="2886075" cy="2422525"/>
          </a:xfrm>
          <a:prstGeom prst="rect">
            <a:avLst/>
          </a:prstGeom>
        </p:spPr>
      </p:pic>
    </p:spTree>
    <p:extLst>
      <p:ext uri="{BB962C8B-B14F-4D97-AF65-F5344CB8AC3E}">
        <p14:creationId xmlns:p14="http://schemas.microsoft.com/office/powerpoint/2010/main" val="32222603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5.22 </a:t>
            </a:r>
            <a:r>
              <a:rPr lang="zh-CN" altLang="zh-CN" dirty="0"/>
              <a:t>案例：制作一个个人简历页面</a:t>
            </a:r>
          </a:p>
        </p:txBody>
      </p:sp>
      <p:sp>
        <p:nvSpPr>
          <p:cNvPr id="3" name="内容占位符 2"/>
          <p:cNvSpPr>
            <a:spLocks noGrp="1"/>
          </p:cNvSpPr>
          <p:nvPr>
            <p:ph idx="1"/>
          </p:nvPr>
        </p:nvSpPr>
        <p:spPr/>
        <p:txBody>
          <a:bodyPr/>
          <a:lstStyle/>
          <a:p>
            <a:r>
              <a:rPr lang="zh-CN" altLang="zh-CN" sz="2400" dirty="0"/>
              <a:t>本案例为一个个人简历的页面，综合应用了前面各章的知识，比如列表组、面板、图片、字体图标、巨幕、进度条、表单</a:t>
            </a:r>
            <a:r>
              <a:rPr lang="zh-CN" altLang="zh-CN" sz="2400" dirty="0" smtClean="0"/>
              <a:t>等。</a:t>
            </a:r>
            <a:endParaRPr lang="zh-CN" altLang="zh-CN" sz="2400" dirty="0"/>
          </a:p>
        </p:txBody>
      </p:sp>
      <p:pic>
        <p:nvPicPr>
          <p:cNvPr id="6" name="图片 5"/>
          <p:cNvPicPr/>
          <p:nvPr/>
        </p:nvPicPr>
        <p:blipFill>
          <a:blip r:embed="rId2" cstate="print"/>
          <a:srcRect/>
          <a:stretch>
            <a:fillRect/>
          </a:stretch>
        </p:blipFill>
        <p:spPr bwMode="auto">
          <a:xfrm>
            <a:off x="2699792" y="2794248"/>
            <a:ext cx="4176464" cy="3600400"/>
          </a:xfrm>
          <a:prstGeom prst="rect">
            <a:avLst/>
          </a:prstGeom>
          <a:noFill/>
          <a:ln w="9525">
            <a:noFill/>
            <a:miter lim="800000"/>
            <a:headEnd/>
            <a:tailEnd/>
          </a:ln>
        </p:spPr>
      </p:pic>
    </p:spTree>
    <p:extLst>
      <p:ext uri="{BB962C8B-B14F-4D97-AF65-F5344CB8AC3E}">
        <p14:creationId xmlns:p14="http://schemas.microsoft.com/office/powerpoint/2010/main" val="9953943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noChangeArrowheads="1"/>
          </p:cNvSpPr>
          <p:nvPr>
            <p:ph type="title"/>
          </p:nvPr>
        </p:nvSpPr>
        <p:spPr>
          <a:xfrm>
            <a:off x="457200" y="476250"/>
            <a:ext cx="8229600" cy="1066800"/>
          </a:xfrm>
        </p:spPr>
        <p:txBody>
          <a:bodyPr/>
          <a:lstStyle/>
          <a:p>
            <a:pPr eaLnBrk="1" hangingPunct="1"/>
            <a:r>
              <a:rPr lang="zh-CN" altLang="zh-CN" dirty="0" smtClean="0"/>
              <a:t>本章小结</a:t>
            </a:r>
            <a:endParaRPr lang="zh-CN" altLang="en-US" dirty="0" smtClean="0"/>
          </a:p>
        </p:txBody>
      </p:sp>
      <p:sp>
        <p:nvSpPr>
          <p:cNvPr id="30722" name="内容占位符 2"/>
          <p:cNvSpPr>
            <a:spLocks noGrp="1" noChangeArrowheads="1"/>
          </p:cNvSpPr>
          <p:nvPr>
            <p:ph idx="1"/>
          </p:nvPr>
        </p:nvSpPr>
        <p:spPr>
          <a:xfrm>
            <a:off x="457200" y="1557338"/>
            <a:ext cx="8229600" cy="4824412"/>
          </a:xfrm>
        </p:spPr>
        <p:txBody>
          <a:bodyPr/>
          <a:lstStyle/>
          <a:p>
            <a:r>
              <a:rPr lang="zh-CN" altLang="zh-CN" sz="2400" dirty="0"/>
              <a:t>本章通过具体实例详细介绍了</a:t>
            </a:r>
            <a:r>
              <a:rPr lang="en-US" altLang="zh-CN" sz="2400" dirty="0"/>
              <a:t>Bootstrap</a:t>
            </a:r>
            <a:r>
              <a:rPr lang="zh-CN" altLang="zh-CN" sz="2400" dirty="0"/>
              <a:t>中图标字体、下拉菜单、按钮组、按钮下拉菜单、输入框组、导航、导航条、路径导航、分页、标签、徽章、巨幕、页头、缩略图、警告框、进度条、媒体对象、列表组、面板以及</a:t>
            </a:r>
            <a:r>
              <a:rPr lang="en-US" altLang="zh-CN" sz="2400" dirty="0"/>
              <a:t>Well</a:t>
            </a:r>
            <a:r>
              <a:rPr lang="zh-CN" altLang="zh-CN" sz="2400" dirty="0"/>
              <a:t>等组件的创建方法及应用。</a:t>
            </a:r>
          </a:p>
          <a:p>
            <a:pPr>
              <a:buNone/>
            </a:pPr>
            <a:endParaRPr lang="zh-CN" altLang="zh-CN" sz="2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a:xfrm>
            <a:off x="457200" y="549345"/>
            <a:ext cx="8229600" cy="1066800"/>
          </a:xfrm>
        </p:spPr>
        <p:txBody>
          <a:bodyPr/>
          <a:lstStyle/>
          <a:p>
            <a:r>
              <a:rPr lang="x-none" altLang="zh-CN" dirty="0" smtClean="0"/>
              <a:t>练习与实训</a:t>
            </a:r>
            <a:endParaRPr lang="zh-CN" altLang="zh-CN" dirty="0"/>
          </a:p>
        </p:txBody>
      </p:sp>
      <p:sp>
        <p:nvSpPr>
          <p:cNvPr id="31746" name="内容占位符 2"/>
          <p:cNvSpPr>
            <a:spLocks noGrp="1" noChangeArrowheads="1"/>
          </p:cNvSpPr>
          <p:nvPr>
            <p:ph idx="1"/>
          </p:nvPr>
        </p:nvSpPr>
        <p:spPr>
          <a:xfrm>
            <a:off x="457200" y="2060848"/>
            <a:ext cx="8435280" cy="1799654"/>
          </a:xfrm>
        </p:spPr>
        <p:txBody>
          <a:bodyPr/>
          <a:lstStyle/>
          <a:p>
            <a:r>
              <a:rPr lang="en-US" altLang="zh-CN" dirty="0"/>
              <a:t>1</a:t>
            </a:r>
            <a:r>
              <a:rPr lang="zh-CN" altLang="zh-CN" dirty="0"/>
              <a:t>．创建一个综合页面，要求包含有导航栏、下拉菜单、面板、分页等组件。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5.2.2 </a:t>
            </a:r>
            <a:r>
              <a:rPr lang="zh-CN" altLang="zh-CN" dirty="0"/>
              <a:t>对齐</a:t>
            </a:r>
          </a:p>
        </p:txBody>
      </p:sp>
      <p:sp>
        <p:nvSpPr>
          <p:cNvPr id="5" name="矩形 4"/>
          <p:cNvSpPr/>
          <p:nvPr/>
        </p:nvSpPr>
        <p:spPr>
          <a:xfrm>
            <a:off x="395536" y="1477851"/>
            <a:ext cx="7835281" cy="1938992"/>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en-US" sz="2400" dirty="0"/>
              <a:t>默认情况下，下拉菜单自动沿着父元素的上沿和左侧被定位为</a:t>
            </a:r>
            <a:r>
              <a:rPr lang="en-US" altLang="zh-CN" sz="2400" dirty="0"/>
              <a:t>100%</a:t>
            </a:r>
            <a:r>
              <a:rPr lang="zh-CN" altLang="en-US" sz="2400" dirty="0"/>
              <a:t>宽度。为下拉列表</a:t>
            </a:r>
            <a:r>
              <a:rPr lang="en-US" altLang="zh-CN" sz="2400" dirty="0"/>
              <a:t>&lt;</a:t>
            </a:r>
            <a:r>
              <a:rPr lang="en-US" altLang="zh-CN" sz="2400" dirty="0" err="1"/>
              <a:t>ul</a:t>
            </a:r>
            <a:r>
              <a:rPr lang="en-US" altLang="zh-CN" sz="2400" dirty="0"/>
              <a:t>&gt;</a:t>
            </a:r>
            <a:r>
              <a:rPr lang="zh-CN" altLang="en-US" sz="2400" dirty="0"/>
              <a:t>元素添加</a:t>
            </a:r>
            <a:r>
              <a:rPr lang="en-US" altLang="zh-CN" sz="2400" dirty="0"/>
              <a:t>.dropdown-menu-right</a:t>
            </a:r>
            <a:r>
              <a:rPr lang="zh-CN" altLang="en-US" sz="2400" dirty="0"/>
              <a:t>类可以让菜单右对齐，若添加</a:t>
            </a:r>
            <a:r>
              <a:rPr lang="en-US" altLang="zh-CN" sz="2400" dirty="0"/>
              <a:t>.dropdown-menu-left</a:t>
            </a:r>
            <a:r>
              <a:rPr lang="zh-CN" altLang="en-US" sz="2400" dirty="0"/>
              <a:t>类则可以让菜单左对齐（默认方式）。</a:t>
            </a:r>
          </a:p>
        </p:txBody>
      </p:sp>
      <p:sp>
        <p:nvSpPr>
          <p:cNvPr id="10" name="矩形 9"/>
          <p:cNvSpPr/>
          <p:nvPr/>
        </p:nvSpPr>
        <p:spPr>
          <a:xfrm>
            <a:off x="611560" y="3668831"/>
            <a:ext cx="6624736" cy="1200329"/>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ul</a:t>
            </a:r>
            <a:r>
              <a:rPr lang="en-US" altLang="zh-CN" kern="100" dirty="0">
                <a:latin typeface="宋体" panose="02010600030101010101" pitchFamily="2" charset="-122"/>
                <a:cs typeface="宋体" panose="02010600030101010101" pitchFamily="2" charset="-122"/>
              </a:rPr>
              <a:t> class="dropdown-menu dropdown-menu-right" aria-</a:t>
            </a:r>
            <a:r>
              <a:rPr lang="en-US" altLang="zh-CN" kern="100" dirty="0" err="1">
                <a:latin typeface="宋体" panose="02010600030101010101" pitchFamily="2" charset="-122"/>
                <a:cs typeface="宋体" panose="02010600030101010101" pitchFamily="2" charset="-122"/>
              </a:rPr>
              <a:t>labelledby</a:t>
            </a:r>
            <a:r>
              <a:rPr lang="en-US" altLang="zh-CN" kern="100" dirty="0">
                <a:latin typeface="宋体" panose="02010600030101010101" pitchFamily="2" charset="-122"/>
                <a:cs typeface="宋体" panose="02010600030101010101" pitchFamily="2" charset="-122"/>
              </a:rPr>
              <a:t>="</a:t>
            </a:r>
            <a:r>
              <a:rPr lang="en-US" altLang="zh-CN" kern="100" dirty="0" err="1">
                <a:latin typeface="宋体" panose="02010600030101010101" pitchFamily="2" charset="-122"/>
                <a:cs typeface="宋体" panose="02010600030101010101" pitchFamily="2" charset="-122"/>
              </a:rPr>
              <a:t>dLabel</a:t>
            </a:r>
            <a:r>
              <a:rPr lang="en-US" altLang="zh-CN" kern="100" dirty="0">
                <a:latin typeface="宋体" panose="02010600030101010101" pitchFamily="2" charset="-122"/>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ul</a:t>
            </a:r>
            <a:r>
              <a:rPr lang="en-US" altLang="zh-CN" kern="100" dirty="0">
                <a:latin typeface="宋体" panose="02010600030101010101" pitchFamily="2" charset="-122"/>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11" name="图片 10"/>
          <p:cNvPicPr/>
          <p:nvPr/>
        </p:nvPicPr>
        <p:blipFill>
          <a:blip r:embed="rId2">
            <a:extLst>
              <a:ext uri="{28A0092B-C50C-407E-A947-70E740481C1C}">
                <a14:useLocalDpi xmlns:a14="http://schemas.microsoft.com/office/drawing/2010/main" val="0"/>
              </a:ext>
            </a:extLst>
          </a:blip>
          <a:stretch>
            <a:fillRect/>
          </a:stretch>
        </p:blipFill>
        <p:spPr>
          <a:xfrm>
            <a:off x="6194353" y="4418022"/>
            <a:ext cx="2456815" cy="2010410"/>
          </a:xfrm>
          <a:prstGeom prst="rect">
            <a:avLst/>
          </a:prstGeom>
        </p:spPr>
      </p:pic>
    </p:spTree>
    <p:extLst>
      <p:ext uri="{BB962C8B-B14F-4D97-AF65-F5344CB8AC3E}">
        <p14:creationId xmlns:p14="http://schemas.microsoft.com/office/powerpoint/2010/main" val="104664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5.2.3</a:t>
            </a:r>
            <a:r>
              <a:rPr lang="zh-CN" altLang="zh-CN" dirty="0"/>
              <a:t>标题和分割线</a:t>
            </a:r>
          </a:p>
        </p:txBody>
      </p:sp>
      <p:sp>
        <p:nvSpPr>
          <p:cNvPr id="5" name="矩形 4"/>
          <p:cNvSpPr/>
          <p:nvPr/>
        </p:nvSpPr>
        <p:spPr>
          <a:xfrm>
            <a:off x="395536" y="1477851"/>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通过给下拉菜单的列表选项</a:t>
            </a:r>
            <a:r>
              <a:rPr lang="en-US" altLang="zh-CN" sz="2400" dirty="0"/>
              <a:t>&lt;li&gt;</a:t>
            </a:r>
            <a:r>
              <a:rPr lang="zh-CN" altLang="zh-CN" sz="2400" dirty="0"/>
              <a:t>元素应用</a:t>
            </a:r>
            <a:r>
              <a:rPr lang="en-US" altLang="zh-CN" sz="2400" dirty="0"/>
              <a:t>.dropdown-header</a:t>
            </a:r>
            <a:r>
              <a:rPr lang="zh-CN" altLang="zh-CN" sz="2400" dirty="0"/>
              <a:t>类可以在列表中添加标题来标明一列选项，应用</a:t>
            </a:r>
            <a:r>
              <a:rPr lang="en-US" altLang="zh-CN" sz="2400" dirty="0"/>
              <a:t>.divider</a:t>
            </a:r>
            <a:r>
              <a:rPr lang="zh-CN" altLang="zh-CN" sz="2400" dirty="0"/>
              <a:t>类可以添加分割线将链接分组</a:t>
            </a:r>
            <a:endParaRPr lang="zh-CN" altLang="en-US" sz="2400" dirty="0"/>
          </a:p>
        </p:txBody>
      </p:sp>
      <p:sp>
        <p:nvSpPr>
          <p:cNvPr id="6" name="矩形 5"/>
          <p:cNvSpPr/>
          <p:nvPr/>
        </p:nvSpPr>
        <p:spPr>
          <a:xfrm>
            <a:off x="395537" y="2852936"/>
            <a:ext cx="7200800" cy="3693319"/>
          </a:xfrm>
          <a:prstGeom prst="rect">
            <a:avLst/>
          </a:prstGeom>
        </p:spPr>
        <p:txBody>
          <a:bodyPr wrap="square">
            <a:spAutoFit/>
          </a:bodyPr>
          <a:lstStyle/>
          <a:p>
            <a:r>
              <a:rPr lang="en-US" altLang="zh-CN" dirty="0"/>
              <a:t>&lt;div class="dropdown"&gt;</a:t>
            </a:r>
          </a:p>
          <a:p>
            <a:r>
              <a:rPr lang="en-US" altLang="zh-CN" dirty="0"/>
              <a:t>  &lt;button class="</a:t>
            </a:r>
            <a:r>
              <a:rPr lang="en-US" altLang="zh-CN" dirty="0" err="1"/>
              <a:t>btn</a:t>
            </a:r>
            <a:r>
              <a:rPr lang="en-US" altLang="zh-CN" dirty="0"/>
              <a:t> </a:t>
            </a:r>
            <a:r>
              <a:rPr lang="en-US" altLang="zh-CN" dirty="0" err="1"/>
              <a:t>btn</a:t>
            </a:r>
            <a:r>
              <a:rPr lang="en-US" altLang="zh-CN" dirty="0"/>
              <a:t>-default dropdown-toggle" type="button" id="dropdownMenu1" data-toggle="dropdown"&gt;</a:t>
            </a:r>
          </a:p>
          <a:p>
            <a:r>
              <a:rPr lang="en-US" altLang="zh-CN" dirty="0"/>
              <a:t>    </a:t>
            </a:r>
            <a:r>
              <a:rPr lang="zh-CN" altLang="en-US" dirty="0"/>
              <a:t>计算机学院</a:t>
            </a:r>
          </a:p>
          <a:p>
            <a:r>
              <a:rPr lang="zh-CN" altLang="en-US" dirty="0"/>
              <a:t>    </a:t>
            </a:r>
            <a:r>
              <a:rPr lang="en-US" altLang="zh-CN" dirty="0"/>
              <a:t>&lt;span class="caret"&gt;&lt;/span&gt;</a:t>
            </a:r>
          </a:p>
          <a:p>
            <a:r>
              <a:rPr lang="en-US" altLang="zh-CN" dirty="0"/>
              <a:t>  &lt;/button&gt;</a:t>
            </a:r>
          </a:p>
          <a:p>
            <a:r>
              <a:rPr lang="en-US" altLang="zh-CN" dirty="0"/>
              <a:t>  &lt;</a:t>
            </a:r>
            <a:r>
              <a:rPr lang="en-US" altLang="zh-CN" dirty="0" err="1"/>
              <a:t>ul</a:t>
            </a:r>
            <a:r>
              <a:rPr lang="en-US" altLang="zh-CN" dirty="0"/>
              <a:t> class="dropdown-menu" aria-</a:t>
            </a:r>
            <a:r>
              <a:rPr lang="en-US" altLang="zh-CN" dirty="0" err="1"/>
              <a:t>labelledby</a:t>
            </a:r>
            <a:r>
              <a:rPr lang="en-US" altLang="zh-CN" dirty="0"/>
              <a:t>="dropdownMenu1"&gt;</a:t>
            </a:r>
          </a:p>
          <a:p>
            <a:r>
              <a:rPr lang="en-US" altLang="zh-CN" dirty="0"/>
              <a:t>    &lt;li class="dropdown-header"&gt;</a:t>
            </a:r>
            <a:r>
              <a:rPr lang="zh-CN" altLang="en-US" dirty="0"/>
              <a:t>计算机网络技术</a:t>
            </a:r>
            <a:r>
              <a:rPr lang="en-US" altLang="zh-CN" dirty="0"/>
              <a:t>&lt;/li&gt;</a:t>
            </a:r>
          </a:p>
          <a:p>
            <a:r>
              <a:rPr lang="en-US" altLang="zh-CN" dirty="0"/>
              <a:t>    </a:t>
            </a:r>
            <a:r>
              <a:rPr lang="en-US" altLang="zh-CN" dirty="0" smtClean="0"/>
              <a:t>…</a:t>
            </a:r>
            <a:endParaRPr lang="en-US" altLang="zh-CN" dirty="0"/>
          </a:p>
          <a:p>
            <a:r>
              <a:rPr lang="en-US" altLang="zh-CN" dirty="0"/>
              <a:t>    &lt;li role="separator" class="divider"&gt;&lt;/li&gt;</a:t>
            </a:r>
          </a:p>
          <a:p>
            <a:r>
              <a:rPr lang="en-US" altLang="zh-CN" dirty="0"/>
              <a:t>    </a:t>
            </a:r>
            <a:r>
              <a:rPr lang="en-US" altLang="zh-CN" dirty="0" smtClean="0"/>
              <a:t>…</a:t>
            </a:r>
            <a:endParaRPr lang="en-US" altLang="zh-CN" dirty="0"/>
          </a:p>
          <a:p>
            <a:r>
              <a:rPr lang="en-US" altLang="zh-CN" dirty="0"/>
              <a:t>  &lt;/</a:t>
            </a:r>
            <a:r>
              <a:rPr lang="en-US" altLang="zh-CN" dirty="0" err="1"/>
              <a:t>ul</a:t>
            </a:r>
            <a:r>
              <a:rPr lang="en-US" altLang="zh-CN" dirty="0"/>
              <a:t>&gt;</a:t>
            </a:r>
          </a:p>
          <a:p>
            <a:r>
              <a:rPr lang="en-US" altLang="zh-CN" dirty="0"/>
              <a:t>&lt;/</a:t>
            </a:r>
            <a:r>
              <a:rPr lang="en-US" altLang="zh-CN" dirty="0" smtClean="0"/>
              <a:t>div&gt;</a:t>
            </a:r>
            <a:endParaRPr lang="en-US" altLang="zh-CN" dirty="0"/>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6588224" y="4867033"/>
            <a:ext cx="2357120" cy="2520315"/>
          </a:xfrm>
          <a:prstGeom prst="rect">
            <a:avLst/>
          </a:prstGeom>
        </p:spPr>
      </p:pic>
    </p:spTree>
    <p:extLst>
      <p:ext uri="{BB962C8B-B14F-4D97-AF65-F5344CB8AC3E}">
        <p14:creationId xmlns:p14="http://schemas.microsoft.com/office/powerpoint/2010/main" val="4055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5.2.4</a:t>
            </a:r>
            <a:r>
              <a:rPr lang="zh-CN" altLang="zh-CN" dirty="0"/>
              <a:t>菜单状态 </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en-US" sz="2400" dirty="0"/>
              <a:t>为下拉菜单中的</a:t>
            </a:r>
            <a:r>
              <a:rPr lang="en-US" altLang="zh-CN" sz="2400" dirty="0"/>
              <a:t>&lt;li&gt;</a:t>
            </a:r>
            <a:r>
              <a:rPr lang="zh-CN" altLang="en-US" sz="2400" dirty="0"/>
              <a:t>元素添加</a:t>
            </a:r>
            <a:r>
              <a:rPr lang="en-US" altLang="zh-CN" sz="2400" dirty="0"/>
              <a:t>.disabled</a:t>
            </a:r>
            <a:r>
              <a:rPr lang="zh-CN" altLang="en-US" sz="2400" dirty="0"/>
              <a:t>类，可以禁用相应的菜单项。</a:t>
            </a:r>
          </a:p>
        </p:txBody>
      </p:sp>
      <p:sp>
        <p:nvSpPr>
          <p:cNvPr id="6" name="矩形 5"/>
          <p:cNvSpPr/>
          <p:nvPr/>
        </p:nvSpPr>
        <p:spPr>
          <a:xfrm>
            <a:off x="611560" y="2780928"/>
            <a:ext cx="6336704" cy="369332"/>
          </a:xfrm>
          <a:prstGeom prst="rect">
            <a:avLst/>
          </a:prstGeom>
        </p:spPr>
        <p:txBody>
          <a:bodyPr wrap="square">
            <a:spAutoFit/>
          </a:bodyPr>
          <a:lstStyle/>
          <a:p>
            <a:r>
              <a:rPr lang="en-US" altLang="zh-CN" dirty="0"/>
              <a:t>&lt;li class="disabled"&gt;&lt;a </a:t>
            </a:r>
            <a:r>
              <a:rPr lang="en-US" altLang="zh-CN" dirty="0" err="1"/>
              <a:t>href</a:t>
            </a:r>
            <a:r>
              <a:rPr lang="en-US" altLang="zh-CN" dirty="0"/>
              <a:t>="#"&gt;</a:t>
            </a:r>
            <a:r>
              <a:rPr lang="zh-CN" altLang="en-US" dirty="0"/>
              <a:t>禁用选项</a:t>
            </a:r>
            <a:r>
              <a:rPr lang="en-US" altLang="zh-CN" dirty="0"/>
              <a:t>&lt;/a&gt;&lt;/li&gt;</a:t>
            </a:r>
            <a:endParaRPr lang="zh-CN" altLang="en-US" dirty="0"/>
          </a:p>
        </p:txBody>
      </p:sp>
    </p:spTree>
    <p:extLst>
      <p:ext uri="{BB962C8B-B14F-4D97-AF65-F5344CB8AC3E}">
        <p14:creationId xmlns:p14="http://schemas.microsoft.com/office/powerpoint/2010/main" val="292671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5.3</a:t>
            </a:r>
            <a:r>
              <a:rPr lang="zh-CN" altLang="zh-CN" dirty="0"/>
              <a:t>按钮组</a:t>
            </a:r>
          </a:p>
        </p:txBody>
      </p:sp>
      <p:sp>
        <p:nvSpPr>
          <p:cNvPr id="3" name="矩形 2"/>
          <p:cNvSpPr/>
          <p:nvPr/>
        </p:nvSpPr>
        <p:spPr>
          <a:xfrm>
            <a:off x="683568" y="1844824"/>
            <a:ext cx="4680520" cy="3311163"/>
          </a:xfrm>
          <a:prstGeom prst="rect">
            <a:avLst/>
          </a:prstGeom>
        </p:spPr>
        <p:txBody>
          <a:bodyPr wrap="square">
            <a:spAutoFit/>
          </a:bodyPr>
          <a:lstStyle/>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a:hlinkClick r:id="rId2" action="ppaction://hlinksldjump"/>
              </a:rPr>
              <a:t>5.3.1</a:t>
            </a:r>
            <a:r>
              <a:rPr lang="zh-CN" altLang="zh-CN" sz="2800" dirty="0">
                <a:hlinkClick r:id="rId2" action="ppaction://hlinksldjump"/>
              </a:rPr>
              <a:t>基本按钮</a:t>
            </a:r>
            <a:r>
              <a:rPr lang="zh-CN" altLang="zh-CN" sz="2800" dirty="0" smtClean="0">
                <a:hlinkClick r:id="rId2" action="ppaction://hlinksldjump"/>
              </a:rPr>
              <a:t>组</a:t>
            </a:r>
            <a:endParaRPr lang="en-US" altLang="zh-CN" sz="2800" dirty="0" smtClean="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3" action="ppaction://hlinksldjump"/>
              </a:rPr>
              <a:t>5.3.2</a:t>
            </a:r>
            <a:r>
              <a:rPr lang="zh-CN" altLang="zh-CN" sz="2800" dirty="0">
                <a:hlinkClick r:id="rId3" action="ppaction://hlinksldjump"/>
              </a:rPr>
              <a:t>按钮工具栏</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4" action="ppaction://hlinksldjump"/>
              </a:rPr>
              <a:t>5.3.3</a:t>
            </a:r>
            <a:r>
              <a:rPr lang="zh-CN" altLang="zh-CN" sz="2800" dirty="0">
                <a:hlinkClick r:id="rId4" action="ppaction://hlinksldjump"/>
              </a:rPr>
              <a:t>尺寸</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5" action="ppaction://hlinksldjump"/>
              </a:rPr>
              <a:t>5.3.4</a:t>
            </a:r>
            <a:r>
              <a:rPr lang="zh-CN" altLang="zh-CN" sz="2800" dirty="0">
                <a:hlinkClick r:id="rId5" action="ppaction://hlinksldjump"/>
              </a:rPr>
              <a:t>嵌套</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6" action="ppaction://hlinksldjump"/>
              </a:rPr>
              <a:t>5.3.5</a:t>
            </a:r>
            <a:r>
              <a:rPr lang="zh-CN" altLang="zh-CN" sz="2800" dirty="0">
                <a:hlinkClick r:id="rId6" action="ppaction://hlinksldjump"/>
              </a:rPr>
              <a:t>垂直的按钮组</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a:hlinkClick r:id="rId7" action="ppaction://hlinksldjump"/>
              </a:rPr>
              <a:t>5.3.6</a:t>
            </a:r>
            <a:r>
              <a:rPr lang="zh-CN" altLang="zh-CN" sz="2800" dirty="0">
                <a:hlinkClick r:id="rId7" action="ppaction://hlinksldjump"/>
              </a:rPr>
              <a:t>两端对齐的按钮组</a:t>
            </a:r>
            <a:endParaRPr lang="zh-CN" altLang="zh-CN" sz="2800" dirty="0"/>
          </a:p>
        </p:txBody>
      </p:sp>
    </p:spTree>
    <p:extLst>
      <p:ext uri="{BB962C8B-B14F-4D97-AF65-F5344CB8AC3E}">
        <p14:creationId xmlns:p14="http://schemas.microsoft.com/office/powerpoint/2010/main" val="224450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5.3.1</a:t>
            </a:r>
            <a:r>
              <a:rPr lang="zh-CN" altLang="zh-CN" dirty="0"/>
              <a:t>基本按钮组</a:t>
            </a:r>
          </a:p>
        </p:txBody>
      </p:sp>
      <p:sp>
        <p:nvSpPr>
          <p:cNvPr id="3" name="矩形 2"/>
          <p:cNvSpPr/>
          <p:nvPr/>
        </p:nvSpPr>
        <p:spPr>
          <a:xfrm>
            <a:off x="457200" y="1543472"/>
            <a:ext cx="8507288"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通过使用一个</a:t>
            </a:r>
            <a:r>
              <a:rPr lang="en-US" altLang="zh-CN" sz="2400" dirty="0"/>
              <a:t>&lt;div&gt;</a:t>
            </a:r>
            <a:r>
              <a:rPr lang="zh-CN" altLang="zh-CN" sz="2400" dirty="0"/>
              <a:t>容器元素包裹多个</a:t>
            </a:r>
            <a:r>
              <a:rPr lang="en-US" altLang="zh-CN" sz="2400" dirty="0"/>
              <a:t>.</a:t>
            </a:r>
            <a:r>
              <a:rPr lang="en-US" altLang="zh-CN" sz="2400" dirty="0" err="1"/>
              <a:t>btn</a:t>
            </a:r>
            <a:r>
              <a:rPr lang="zh-CN" altLang="zh-CN" sz="2400" dirty="0"/>
              <a:t>按钮，并且给它应用</a:t>
            </a:r>
            <a:r>
              <a:rPr lang="en-US" altLang="zh-CN" sz="2400" dirty="0"/>
              <a:t>.</a:t>
            </a:r>
            <a:r>
              <a:rPr lang="en-US" altLang="zh-CN" sz="2400" dirty="0" err="1"/>
              <a:t>btn</a:t>
            </a:r>
            <a:r>
              <a:rPr lang="en-US" altLang="zh-CN" sz="2400" dirty="0"/>
              <a:t>-group</a:t>
            </a:r>
            <a:r>
              <a:rPr lang="zh-CN" altLang="zh-CN" sz="2400" dirty="0"/>
              <a:t>类就可以创建一个按钮组。</a:t>
            </a:r>
            <a:endParaRPr lang="zh-CN" altLang="en-US" sz="2400" dirty="0">
              <a:latin typeface="+mn-lt"/>
              <a:ea typeface="+mn-ea"/>
            </a:endParaRPr>
          </a:p>
        </p:txBody>
      </p:sp>
      <p:sp>
        <p:nvSpPr>
          <p:cNvPr id="4" name="矩形 3"/>
          <p:cNvSpPr/>
          <p:nvPr/>
        </p:nvSpPr>
        <p:spPr>
          <a:xfrm>
            <a:off x="611560" y="2610272"/>
            <a:ext cx="7128792" cy="1477328"/>
          </a:xfrm>
          <a:prstGeom prst="rect">
            <a:avLst/>
          </a:prstGeom>
        </p:spPr>
        <p:txBody>
          <a:bodyPr wrap="square">
            <a:spAutoFit/>
          </a:bodyPr>
          <a:lstStyle/>
          <a:p>
            <a:r>
              <a:rPr lang="en-US" altLang="zh-CN" dirty="0"/>
              <a:t>&lt;div class="</a:t>
            </a:r>
            <a:r>
              <a:rPr lang="en-US" altLang="zh-CN" dirty="0" err="1"/>
              <a:t>btn</a:t>
            </a:r>
            <a:r>
              <a:rPr lang="en-US" altLang="zh-CN" dirty="0"/>
              <a:t>-group" role="group" aria-label="group"&gt;</a:t>
            </a:r>
          </a:p>
          <a:p>
            <a:r>
              <a:rPr lang="en-US" altLang="zh-CN" dirty="0" smtClean="0"/>
              <a:t>  &lt;</a:t>
            </a:r>
            <a:r>
              <a:rPr lang="en-US" altLang="zh-CN" dirty="0"/>
              <a:t>button type="button" class="</a:t>
            </a:r>
            <a:r>
              <a:rPr lang="en-US" altLang="zh-CN" dirty="0" err="1"/>
              <a:t>btn</a:t>
            </a:r>
            <a:r>
              <a:rPr lang="en-US" altLang="zh-CN" dirty="0"/>
              <a:t> </a:t>
            </a:r>
            <a:r>
              <a:rPr lang="en-US" altLang="zh-CN" dirty="0" err="1"/>
              <a:t>btn</a:t>
            </a:r>
            <a:r>
              <a:rPr lang="en-US" altLang="zh-CN" dirty="0"/>
              <a:t>-default"&gt;</a:t>
            </a:r>
            <a:r>
              <a:rPr lang="zh-CN" altLang="en-US" dirty="0"/>
              <a:t>按钮 </a:t>
            </a:r>
            <a:r>
              <a:rPr lang="en-US" altLang="zh-CN" dirty="0"/>
              <a:t>1&lt;/button&gt;</a:t>
            </a:r>
          </a:p>
          <a:p>
            <a:r>
              <a:rPr lang="en-US" altLang="zh-CN" dirty="0" smtClean="0"/>
              <a:t>  &lt;</a:t>
            </a:r>
            <a:r>
              <a:rPr lang="en-US" altLang="zh-CN" dirty="0"/>
              <a:t>button type="button" class="</a:t>
            </a:r>
            <a:r>
              <a:rPr lang="en-US" altLang="zh-CN" dirty="0" err="1"/>
              <a:t>btn</a:t>
            </a:r>
            <a:r>
              <a:rPr lang="en-US" altLang="zh-CN" dirty="0"/>
              <a:t> </a:t>
            </a:r>
            <a:r>
              <a:rPr lang="en-US" altLang="zh-CN" dirty="0" err="1"/>
              <a:t>btn</a:t>
            </a:r>
            <a:r>
              <a:rPr lang="en-US" altLang="zh-CN" dirty="0"/>
              <a:t>-default"&gt;</a:t>
            </a:r>
            <a:r>
              <a:rPr lang="zh-CN" altLang="en-US" dirty="0"/>
              <a:t>按钮 </a:t>
            </a:r>
            <a:r>
              <a:rPr lang="en-US" altLang="zh-CN" dirty="0"/>
              <a:t>2&lt;/button&gt;</a:t>
            </a:r>
          </a:p>
          <a:p>
            <a:r>
              <a:rPr lang="en-US" altLang="zh-CN" dirty="0" smtClean="0"/>
              <a:t>  &lt;</a:t>
            </a:r>
            <a:r>
              <a:rPr lang="en-US" altLang="zh-CN" dirty="0"/>
              <a:t>button type="button" class="</a:t>
            </a:r>
            <a:r>
              <a:rPr lang="en-US" altLang="zh-CN" dirty="0" err="1"/>
              <a:t>btn</a:t>
            </a:r>
            <a:r>
              <a:rPr lang="en-US" altLang="zh-CN" dirty="0"/>
              <a:t> </a:t>
            </a:r>
            <a:r>
              <a:rPr lang="en-US" altLang="zh-CN" dirty="0" err="1"/>
              <a:t>btn</a:t>
            </a:r>
            <a:r>
              <a:rPr lang="en-US" altLang="zh-CN" dirty="0"/>
              <a:t>-default"&gt;</a:t>
            </a:r>
            <a:r>
              <a:rPr lang="zh-CN" altLang="en-US" dirty="0"/>
              <a:t>按钮 </a:t>
            </a:r>
            <a:r>
              <a:rPr lang="en-US" altLang="zh-CN" dirty="0"/>
              <a:t>3&lt;/button&gt;</a:t>
            </a:r>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076056" y="4276325"/>
            <a:ext cx="3456384" cy="2032995"/>
          </a:xfrm>
          <a:prstGeom prst="rect">
            <a:avLst/>
          </a:prstGeom>
        </p:spPr>
      </p:pic>
    </p:spTree>
    <p:extLst>
      <p:ext uri="{BB962C8B-B14F-4D97-AF65-F5344CB8AC3E}">
        <p14:creationId xmlns:p14="http://schemas.microsoft.com/office/powerpoint/2010/main" val="146380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5.3.2</a:t>
            </a:r>
            <a:r>
              <a:rPr lang="zh-CN" altLang="zh-CN" dirty="0"/>
              <a:t>按钮工具栏</a:t>
            </a:r>
          </a:p>
        </p:txBody>
      </p:sp>
      <p:sp>
        <p:nvSpPr>
          <p:cNvPr id="3" name="矩形 2"/>
          <p:cNvSpPr/>
          <p:nvPr/>
        </p:nvSpPr>
        <p:spPr>
          <a:xfrm>
            <a:off x="457200" y="1543472"/>
            <a:ext cx="8507288"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把一组</a:t>
            </a:r>
            <a:r>
              <a:rPr lang="en-US" altLang="zh-CN" sz="2400" dirty="0"/>
              <a:t>&lt;div class="</a:t>
            </a:r>
            <a:r>
              <a:rPr lang="en-US" altLang="zh-CN" sz="2400" dirty="0" err="1"/>
              <a:t>btn</a:t>
            </a:r>
            <a:r>
              <a:rPr lang="en-US" altLang="zh-CN" sz="2400" dirty="0"/>
              <a:t>-group"&gt;</a:t>
            </a:r>
            <a:r>
              <a:rPr lang="zh-CN" altLang="zh-CN" sz="2400" dirty="0"/>
              <a:t>组合进一个</a:t>
            </a:r>
            <a:r>
              <a:rPr lang="en-US" altLang="zh-CN" sz="2400" dirty="0"/>
              <a:t>&lt;div class="</a:t>
            </a:r>
            <a:r>
              <a:rPr lang="en-US" altLang="zh-CN" sz="2400" dirty="0" err="1"/>
              <a:t>btn</a:t>
            </a:r>
            <a:r>
              <a:rPr lang="en-US" altLang="zh-CN" sz="2400" dirty="0"/>
              <a:t>-toolbar"&gt;</a:t>
            </a:r>
            <a:r>
              <a:rPr lang="zh-CN" altLang="zh-CN" sz="2400" dirty="0"/>
              <a:t>中就可以生成更复杂的组件，即按钮工具栏。</a:t>
            </a:r>
            <a:endParaRPr lang="zh-CN" altLang="en-US" sz="2400" dirty="0">
              <a:latin typeface="+mn-lt"/>
              <a:ea typeface="+mn-ea"/>
            </a:endParaRPr>
          </a:p>
        </p:txBody>
      </p:sp>
      <p:sp>
        <p:nvSpPr>
          <p:cNvPr id="4" name="矩形 3"/>
          <p:cNvSpPr/>
          <p:nvPr/>
        </p:nvSpPr>
        <p:spPr>
          <a:xfrm>
            <a:off x="482757" y="2924944"/>
            <a:ext cx="5961451" cy="3139321"/>
          </a:xfrm>
          <a:prstGeom prst="rect">
            <a:avLst/>
          </a:prstGeom>
        </p:spPr>
        <p:txBody>
          <a:bodyPr wrap="square">
            <a:spAutoFit/>
          </a:bodyPr>
          <a:lstStyle/>
          <a:p>
            <a:r>
              <a:rPr lang="en-US" altLang="zh-CN" dirty="0"/>
              <a:t>&lt;div class="</a:t>
            </a:r>
            <a:r>
              <a:rPr lang="en-US" altLang="zh-CN" dirty="0" err="1"/>
              <a:t>btn</a:t>
            </a:r>
            <a:r>
              <a:rPr lang="en-US" altLang="zh-CN" dirty="0"/>
              <a:t>-toolbar" role="toolbar" aria-label="..."&gt;</a:t>
            </a:r>
          </a:p>
          <a:p>
            <a:r>
              <a:rPr lang="en-US" altLang="zh-CN" dirty="0" smtClean="0"/>
              <a:t>  &lt;</a:t>
            </a:r>
            <a:r>
              <a:rPr lang="en-US" altLang="zh-CN" dirty="0"/>
              <a:t>div class="</a:t>
            </a:r>
            <a:r>
              <a:rPr lang="en-US" altLang="zh-CN" dirty="0" err="1"/>
              <a:t>btn</a:t>
            </a:r>
            <a:r>
              <a:rPr lang="en-US" altLang="zh-CN" dirty="0"/>
              <a:t>-group" role="group" aria-label="..."&gt;</a:t>
            </a:r>
          </a:p>
          <a:p>
            <a:r>
              <a:rPr lang="en-US" altLang="zh-CN" dirty="0" smtClean="0"/>
              <a:t>  …</a:t>
            </a:r>
            <a:endParaRPr lang="en-US" altLang="zh-CN" dirty="0"/>
          </a:p>
          <a:p>
            <a:r>
              <a:rPr lang="en-US" altLang="zh-CN" dirty="0" smtClean="0"/>
              <a:t>  &lt;/</a:t>
            </a:r>
            <a:r>
              <a:rPr lang="en-US" altLang="zh-CN" dirty="0"/>
              <a:t>div&gt;</a:t>
            </a:r>
          </a:p>
          <a:p>
            <a:r>
              <a:rPr lang="en-US" altLang="zh-CN" dirty="0" smtClean="0"/>
              <a:t>  &lt;</a:t>
            </a:r>
            <a:r>
              <a:rPr lang="en-US" altLang="zh-CN" dirty="0"/>
              <a:t>div class="</a:t>
            </a:r>
            <a:r>
              <a:rPr lang="en-US" altLang="zh-CN" dirty="0" err="1"/>
              <a:t>btn</a:t>
            </a:r>
            <a:r>
              <a:rPr lang="en-US" altLang="zh-CN" dirty="0"/>
              <a:t>-group" role="group" aria-label="..."&gt;</a:t>
            </a:r>
          </a:p>
          <a:p>
            <a:r>
              <a:rPr lang="en-US" altLang="zh-CN" dirty="0" smtClean="0"/>
              <a:t>  …</a:t>
            </a:r>
            <a:endParaRPr lang="en-US" altLang="zh-CN" dirty="0"/>
          </a:p>
          <a:p>
            <a:r>
              <a:rPr lang="en-US" altLang="zh-CN" dirty="0" smtClean="0"/>
              <a:t>  &lt;/</a:t>
            </a:r>
            <a:r>
              <a:rPr lang="en-US" altLang="zh-CN" dirty="0"/>
              <a:t>div&gt;</a:t>
            </a:r>
          </a:p>
          <a:p>
            <a:r>
              <a:rPr lang="en-US" altLang="zh-CN" dirty="0" smtClean="0"/>
              <a:t>  &lt;</a:t>
            </a:r>
            <a:r>
              <a:rPr lang="en-US" altLang="zh-CN" dirty="0"/>
              <a:t>div class="</a:t>
            </a:r>
            <a:r>
              <a:rPr lang="en-US" altLang="zh-CN" dirty="0" err="1"/>
              <a:t>btn</a:t>
            </a:r>
            <a:r>
              <a:rPr lang="en-US" altLang="zh-CN" dirty="0"/>
              <a:t>-group" role="group" aria-label="..."&gt;</a:t>
            </a:r>
          </a:p>
          <a:p>
            <a:r>
              <a:rPr lang="en-US" altLang="zh-CN" dirty="0" smtClean="0"/>
              <a:t>  …</a:t>
            </a:r>
            <a:endParaRPr lang="en-US" altLang="zh-CN" dirty="0"/>
          </a:p>
          <a:p>
            <a:r>
              <a:rPr lang="en-US" altLang="zh-CN" dirty="0" smtClean="0"/>
              <a:t>  &lt;/</a:t>
            </a:r>
            <a:r>
              <a:rPr lang="en-US" altLang="zh-CN" dirty="0"/>
              <a:t>div&gt;</a:t>
            </a:r>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6212030" y="4941168"/>
            <a:ext cx="2901950" cy="1697355"/>
          </a:xfrm>
          <a:prstGeom prst="rect">
            <a:avLst/>
          </a:prstGeom>
        </p:spPr>
      </p:pic>
    </p:spTree>
    <p:extLst>
      <p:ext uri="{BB962C8B-B14F-4D97-AF65-F5344CB8AC3E}">
        <p14:creationId xmlns:p14="http://schemas.microsoft.com/office/powerpoint/2010/main" val="230642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5.3.3</a:t>
            </a:r>
            <a:r>
              <a:rPr lang="zh-CN" altLang="zh-CN" dirty="0"/>
              <a:t>尺寸</a:t>
            </a:r>
          </a:p>
        </p:txBody>
      </p:sp>
      <p:sp>
        <p:nvSpPr>
          <p:cNvPr id="3" name="矩形 2"/>
          <p:cNvSpPr/>
          <p:nvPr/>
        </p:nvSpPr>
        <p:spPr>
          <a:xfrm>
            <a:off x="457200" y="1543472"/>
            <a:ext cx="8507288"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通过给按钮组的</a:t>
            </a:r>
            <a:r>
              <a:rPr lang="en-US" altLang="zh-CN" sz="2400" dirty="0"/>
              <a:t>&lt;div&gt;</a:t>
            </a:r>
            <a:r>
              <a:rPr lang="zh-CN" altLang="zh-CN" sz="2400" dirty="0"/>
              <a:t>元素应用类</a:t>
            </a:r>
            <a:r>
              <a:rPr lang="en-US" altLang="zh-CN" sz="2400" dirty="0"/>
              <a:t>.</a:t>
            </a:r>
            <a:r>
              <a:rPr lang="en-US" altLang="zh-CN" sz="2400" dirty="0" err="1"/>
              <a:t>btn</a:t>
            </a:r>
            <a:r>
              <a:rPr lang="en-US" altLang="zh-CN" sz="2400" dirty="0"/>
              <a:t>-group-</a:t>
            </a:r>
            <a:r>
              <a:rPr lang="en-US" altLang="zh-CN" sz="2400" dirty="0" err="1"/>
              <a:t>lg</a:t>
            </a:r>
            <a:r>
              <a:rPr lang="zh-CN" altLang="zh-CN" sz="2400" dirty="0"/>
              <a:t>、</a:t>
            </a:r>
            <a:r>
              <a:rPr lang="en-US" altLang="zh-CN" sz="2400" dirty="0"/>
              <a:t>.</a:t>
            </a:r>
            <a:r>
              <a:rPr lang="en-US" altLang="zh-CN" sz="2400" dirty="0" err="1"/>
              <a:t>btn</a:t>
            </a:r>
            <a:r>
              <a:rPr lang="en-US" altLang="zh-CN" sz="2400" dirty="0"/>
              <a:t>-group-</a:t>
            </a:r>
            <a:r>
              <a:rPr lang="en-US" altLang="zh-CN" sz="2400" dirty="0" err="1"/>
              <a:t>sm</a:t>
            </a:r>
            <a:r>
              <a:rPr lang="zh-CN" altLang="zh-CN" sz="2400" dirty="0"/>
              <a:t>或</a:t>
            </a:r>
            <a:r>
              <a:rPr lang="en-US" altLang="zh-CN" sz="2400" dirty="0"/>
              <a:t>.</a:t>
            </a:r>
            <a:r>
              <a:rPr lang="en-US" altLang="zh-CN" sz="2400" dirty="0" err="1"/>
              <a:t>btn</a:t>
            </a:r>
            <a:r>
              <a:rPr lang="en-US" altLang="zh-CN" sz="2400" dirty="0"/>
              <a:t>-group-</a:t>
            </a:r>
            <a:r>
              <a:rPr lang="en-US" altLang="zh-CN" sz="2400" dirty="0" err="1"/>
              <a:t>xs</a:t>
            </a:r>
            <a:r>
              <a:rPr lang="zh-CN" altLang="zh-CN" sz="2400" dirty="0"/>
              <a:t>可以定义按钮组的尺寸。</a:t>
            </a:r>
            <a:endParaRPr lang="zh-CN" altLang="en-US" sz="2400" dirty="0">
              <a:latin typeface="+mn-lt"/>
              <a:ea typeface="+mn-ea"/>
            </a:endParaRPr>
          </a:p>
        </p:txBody>
      </p:sp>
      <p:sp>
        <p:nvSpPr>
          <p:cNvPr id="4" name="矩形 3"/>
          <p:cNvSpPr/>
          <p:nvPr/>
        </p:nvSpPr>
        <p:spPr>
          <a:xfrm>
            <a:off x="557808" y="2621496"/>
            <a:ext cx="8028384" cy="2585323"/>
          </a:xfrm>
          <a:prstGeom prst="rect">
            <a:avLst/>
          </a:prstGeom>
        </p:spPr>
        <p:txBody>
          <a:bodyPr wrap="square">
            <a:spAutoFit/>
          </a:bodyPr>
          <a:lstStyle/>
          <a:p>
            <a:r>
              <a:rPr lang="en-US" altLang="zh-CN" dirty="0"/>
              <a:t>&lt;div class="</a:t>
            </a:r>
            <a:r>
              <a:rPr lang="en-US" altLang="zh-CN" dirty="0" err="1"/>
              <a:t>btn</a:t>
            </a:r>
            <a:r>
              <a:rPr lang="en-US" altLang="zh-CN" dirty="0"/>
              <a:t>-group </a:t>
            </a:r>
            <a:r>
              <a:rPr lang="en-US" altLang="zh-CN" dirty="0" err="1"/>
              <a:t>btn</a:t>
            </a:r>
            <a:r>
              <a:rPr lang="en-US" altLang="zh-CN" dirty="0"/>
              <a:t>-group-</a:t>
            </a:r>
            <a:r>
              <a:rPr lang="en-US" altLang="zh-CN" dirty="0" err="1"/>
              <a:t>lg</a:t>
            </a:r>
            <a:r>
              <a:rPr lang="en-US" altLang="zh-CN" dirty="0"/>
              <a:t>"&gt;</a:t>
            </a:r>
          </a:p>
          <a:p>
            <a:r>
              <a:rPr lang="en-US" altLang="zh-CN" dirty="0" smtClean="0"/>
              <a:t>…</a:t>
            </a:r>
            <a:endParaRPr lang="en-US" altLang="zh-CN" dirty="0"/>
          </a:p>
          <a:p>
            <a:r>
              <a:rPr lang="en-US" altLang="zh-CN" dirty="0"/>
              <a:t>&lt;/div&gt;</a:t>
            </a:r>
          </a:p>
          <a:p>
            <a:r>
              <a:rPr lang="en-US" altLang="zh-CN" dirty="0"/>
              <a:t>&lt;div class="</a:t>
            </a:r>
            <a:r>
              <a:rPr lang="en-US" altLang="zh-CN" dirty="0" err="1"/>
              <a:t>btn</a:t>
            </a:r>
            <a:r>
              <a:rPr lang="en-US" altLang="zh-CN" dirty="0"/>
              <a:t>-group </a:t>
            </a:r>
            <a:r>
              <a:rPr lang="en-US" altLang="zh-CN" dirty="0" err="1"/>
              <a:t>btn</a:t>
            </a:r>
            <a:r>
              <a:rPr lang="en-US" altLang="zh-CN" dirty="0"/>
              <a:t>-group-</a:t>
            </a:r>
            <a:r>
              <a:rPr lang="en-US" altLang="zh-CN" dirty="0" err="1"/>
              <a:t>sm</a:t>
            </a:r>
            <a:r>
              <a:rPr lang="en-US" altLang="zh-CN" dirty="0"/>
              <a:t>" role="group" aria-label="group2"&gt;</a:t>
            </a:r>
          </a:p>
          <a:p>
            <a:r>
              <a:rPr lang="en-US" altLang="zh-CN" dirty="0" smtClean="0"/>
              <a:t>…</a:t>
            </a:r>
            <a:endParaRPr lang="en-US" altLang="zh-CN" dirty="0"/>
          </a:p>
          <a:p>
            <a:r>
              <a:rPr lang="en-US" altLang="zh-CN" dirty="0"/>
              <a:t>&lt;/div&gt;</a:t>
            </a:r>
          </a:p>
          <a:p>
            <a:r>
              <a:rPr lang="en-US" altLang="zh-CN" dirty="0"/>
              <a:t>&lt;div class="</a:t>
            </a:r>
            <a:r>
              <a:rPr lang="en-US" altLang="zh-CN" dirty="0" err="1"/>
              <a:t>btn</a:t>
            </a:r>
            <a:r>
              <a:rPr lang="en-US" altLang="zh-CN" dirty="0"/>
              <a:t>-group </a:t>
            </a:r>
            <a:r>
              <a:rPr lang="en-US" altLang="zh-CN" dirty="0" err="1"/>
              <a:t>btn</a:t>
            </a:r>
            <a:r>
              <a:rPr lang="en-US" altLang="zh-CN" dirty="0"/>
              <a:t>-group-</a:t>
            </a:r>
            <a:r>
              <a:rPr lang="en-US" altLang="zh-CN" dirty="0" err="1"/>
              <a:t>xs</a:t>
            </a:r>
            <a:r>
              <a:rPr lang="en-US" altLang="zh-CN" dirty="0"/>
              <a:t>" role="group" aria-label="group3"&gt;</a:t>
            </a:r>
          </a:p>
          <a:p>
            <a:r>
              <a:rPr lang="en-US" altLang="zh-CN" dirty="0" smtClean="0"/>
              <a:t>…</a:t>
            </a:r>
            <a:endParaRPr lang="en-US" altLang="zh-CN" dirty="0"/>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4388207" y="5442555"/>
            <a:ext cx="4197985" cy="1270000"/>
          </a:xfrm>
          <a:prstGeom prst="rect">
            <a:avLst/>
          </a:prstGeom>
        </p:spPr>
      </p:pic>
    </p:spTree>
    <p:extLst>
      <p:ext uri="{BB962C8B-B14F-4D97-AF65-F5344CB8AC3E}">
        <p14:creationId xmlns:p14="http://schemas.microsoft.com/office/powerpoint/2010/main" val="2421287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5.3.4</a:t>
            </a:r>
            <a:r>
              <a:rPr lang="zh-CN" altLang="zh-CN" dirty="0"/>
              <a:t>嵌套</a:t>
            </a:r>
          </a:p>
        </p:txBody>
      </p:sp>
      <p:sp>
        <p:nvSpPr>
          <p:cNvPr id="3" name="矩形 2"/>
          <p:cNvSpPr/>
          <p:nvPr/>
        </p:nvSpPr>
        <p:spPr>
          <a:xfrm>
            <a:off x="457200" y="1543472"/>
            <a:ext cx="8507288"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一个按钮组可以嵌套另一个按钮组。如果想让下拉菜单与一系列按钮组合使用，这种方式就会被用到</a:t>
            </a:r>
            <a:r>
              <a:rPr lang="zh-CN" altLang="zh-CN" sz="2400" dirty="0" smtClean="0">
                <a:latin typeface="+mn-lt"/>
                <a:ea typeface="+mn-ea"/>
              </a:rPr>
              <a:t>。</a:t>
            </a:r>
            <a:endParaRPr lang="zh-CN" altLang="en-US" sz="2400" dirty="0">
              <a:latin typeface="+mn-lt"/>
              <a:ea typeface="+mn-ea"/>
            </a:endParaRPr>
          </a:p>
        </p:txBody>
      </p:sp>
      <p:sp>
        <p:nvSpPr>
          <p:cNvPr id="4" name="矩形 3"/>
          <p:cNvSpPr/>
          <p:nvPr/>
        </p:nvSpPr>
        <p:spPr>
          <a:xfrm>
            <a:off x="477888" y="2610272"/>
            <a:ext cx="8208912" cy="3693319"/>
          </a:xfrm>
          <a:prstGeom prst="rect">
            <a:avLst/>
          </a:prstGeom>
        </p:spPr>
        <p:txBody>
          <a:bodyPr wrap="square">
            <a:spAutoFit/>
          </a:bodyPr>
          <a:lstStyle/>
          <a:p>
            <a:r>
              <a:rPr lang="en-US" altLang="zh-CN" dirty="0"/>
              <a:t>&lt;div class="</a:t>
            </a:r>
            <a:r>
              <a:rPr lang="en-US" altLang="zh-CN" dirty="0" err="1"/>
              <a:t>btn</a:t>
            </a:r>
            <a:r>
              <a:rPr lang="en-US" altLang="zh-CN" dirty="0"/>
              <a:t>-group" role="group" aria-label="group"&gt;</a:t>
            </a:r>
          </a:p>
          <a:p>
            <a:r>
              <a:rPr lang="en-US" altLang="zh-CN" dirty="0" smtClean="0"/>
              <a:t>…</a:t>
            </a:r>
            <a:endParaRPr lang="en-US" altLang="zh-CN" dirty="0"/>
          </a:p>
          <a:p>
            <a:r>
              <a:rPr lang="en-US" altLang="zh-CN" dirty="0"/>
              <a:t>&lt;div class="</a:t>
            </a:r>
            <a:r>
              <a:rPr lang="en-US" altLang="zh-CN" dirty="0" err="1"/>
              <a:t>btn</a:t>
            </a:r>
            <a:r>
              <a:rPr lang="en-US" altLang="zh-CN" dirty="0"/>
              <a:t>-group" role="group"&gt;</a:t>
            </a:r>
          </a:p>
          <a:p>
            <a:r>
              <a:rPr lang="en-US" altLang="zh-CN" dirty="0"/>
              <a:t>&lt;button type="button" class="</a:t>
            </a:r>
            <a:r>
              <a:rPr lang="en-US" altLang="zh-CN" dirty="0" err="1"/>
              <a:t>btn</a:t>
            </a:r>
            <a:r>
              <a:rPr lang="en-US" altLang="zh-CN" dirty="0"/>
              <a:t> </a:t>
            </a:r>
            <a:r>
              <a:rPr lang="en-US" altLang="zh-CN" dirty="0" err="1"/>
              <a:t>btn</a:t>
            </a:r>
            <a:r>
              <a:rPr lang="en-US" altLang="zh-CN" dirty="0"/>
              <a:t>-default dropdown-toggle" data-toggle="dropdown" aria-</a:t>
            </a:r>
            <a:r>
              <a:rPr lang="en-US" altLang="zh-CN" dirty="0" err="1"/>
              <a:t>haspopup</a:t>
            </a:r>
            <a:r>
              <a:rPr lang="en-US" altLang="zh-CN" dirty="0"/>
              <a:t>="true" aria-expanded="false"&gt;</a:t>
            </a:r>
          </a:p>
          <a:p>
            <a:r>
              <a:rPr lang="en-US" altLang="zh-CN" dirty="0"/>
              <a:t>    </a:t>
            </a:r>
            <a:r>
              <a:rPr lang="zh-CN" altLang="en-US" dirty="0"/>
              <a:t>下拉菜单</a:t>
            </a:r>
          </a:p>
          <a:p>
            <a:r>
              <a:rPr lang="zh-CN" altLang="en-US" dirty="0"/>
              <a:t>    </a:t>
            </a:r>
            <a:r>
              <a:rPr lang="en-US" altLang="zh-CN" dirty="0"/>
              <a:t>&lt;span class="caret"&gt;&lt;/span&gt;</a:t>
            </a:r>
          </a:p>
          <a:p>
            <a:r>
              <a:rPr lang="en-US" altLang="zh-CN" dirty="0"/>
              <a:t>  &lt;/button&gt;</a:t>
            </a:r>
          </a:p>
          <a:p>
            <a:r>
              <a:rPr lang="en-US" altLang="zh-CN" dirty="0"/>
              <a:t>  &lt;</a:t>
            </a:r>
            <a:r>
              <a:rPr lang="en-US" altLang="zh-CN" dirty="0" err="1"/>
              <a:t>ul</a:t>
            </a:r>
            <a:r>
              <a:rPr lang="en-US" altLang="zh-CN" dirty="0"/>
              <a:t> class="dropdown-menu"&gt;</a:t>
            </a:r>
          </a:p>
          <a:p>
            <a:r>
              <a:rPr lang="en-US" altLang="zh-CN" dirty="0"/>
              <a:t>    </a:t>
            </a:r>
            <a:r>
              <a:rPr lang="en-US" altLang="zh-CN" dirty="0" smtClean="0"/>
              <a:t>…</a:t>
            </a:r>
            <a:endParaRPr lang="en-US" altLang="zh-CN" dirty="0"/>
          </a:p>
          <a:p>
            <a:r>
              <a:rPr lang="en-US" altLang="zh-CN" dirty="0"/>
              <a:t>  &lt;/</a:t>
            </a:r>
            <a:r>
              <a:rPr lang="en-US" altLang="zh-CN" dirty="0" err="1"/>
              <a:t>ul</a:t>
            </a:r>
            <a:r>
              <a:rPr lang="en-US" altLang="zh-CN" dirty="0"/>
              <a:t>&gt;</a:t>
            </a:r>
          </a:p>
          <a:p>
            <a:r>
              <a:rPr lang="en-US" altLang="zh-CN" dirty="0"/>
              <a:t>&lt;/div&gt;</a:t>
            </a:r>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6317615" y="4595431"/>
            <a:ext cx="2369185" cy="1860550"/>
          </a:xfrm>
          <a:prstGeom prst="rect">
            <a:avLst/>
          </a:prstGeom>
        </p:spPr>
      </p:pic>
    </p:spTree>
    <p:extLst>
      <p:ext uri="{BB962C8B-B14F-4D97-AF65-F5344CB8AC3E}">
        <p14:creationId xmlns:p14="http://schemas.microsoft.com/office/powerpoint/2010/main" val="2681786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5.3.5</a:t>
            </a:r>
            <a:r>
              <a:rPr lang="zh-CN" altLang="zh-CN" dirty="0"/>
              <a:t>垂直的按钮组</a:t>
            </a:r>
          </a:p>
        </p:txBody>
      </p:sp>
      <p:sp>
        <p:nvSpPr>
          <p:cNvPr id="3" name="矩形 2"/>
          <p:cNvSpPr/>
          <p:nvPr/>
        </p:nvSpPr>
        <p:spPr>
          <a:xfrm>
            <a:off x="457200" y="1543472"/>
            <a:ext cx="8686800"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将按钮组</a:t>
            </a:r>
            <a:r>
              <a:rPr lang="en-US" altLang="zh-CN" sz="2400" dirty="0"/>
              <a:t>&lt;div&gt;</a:t>
            </a:r>
            <a:r>
              <a:rPr lang="zh-CN" altLang="zh-CN" sz="2400" dirty="0"/>
              <a:t>元素的</a:t>
            </a:r>
            <a:r>
              <a:rPr lang="en-US" altLang="zh-CN" sz="2400" dirty="0"/>
              <a:t>.</a:t>
            </a:r>
            <a:r>
              <a:rPr lang="en-US" altLang="zh-CN" sz="2400" dirty="0" err="1"/>
              <a:t>btn</a:t>
            </a:r>
            <a:r>
              <a:rPr lang="en-US" altLang="zh-CN" sz="2400" dirty="0"/>
              <a:t>-group</a:t>
            </a:r>
            <a:r>
              <a:rPr lang="zh-CN" altLang="zh-CN" sz="2400" dirty="0"/>
              <a:t>类替换为</a:t>
            </a:r>
            <a:r>
              <a:rPr lang="en-US" altLang="zh-CN" sz="2400" dirty="0"/>
              <a:t>.</a:t>
            </a:r>
            <a:r>
              <a:rPr lang="en-US" altLang="zh-CN" sz="2400" dirty="0" err="1"/>
              <a:t>btn</a:t>
            </a:r>
            <a:r>
              <a:rPr lang="en-US" altLang="zh-CN" sz="2400" dirty="0"/>
              <a:t>-group-vertical</a:t>
            </a:r>
            <a:r>
              <a:rPr lang="zh-CN" altLang="zh-CN" sz="2400" dirty="0"/>
              <a:t>类可以让一组按钮垂直堆叠排列显示而不是水平排列。</a:t>
            </a:r>
            <a:endParaRPr lang="zh-CN" altLang="en-US" sz="2400" dirty="0">
              <a:latin typeface="+mn-lt"/>
              <a:ea typeface="+mn-ea"/>
            </a:endParaRPr>
          </a:p>
        </p:txBody>
      </p:sp>
      <p:sp>
        <p:nvSpPr>
          <p:cNvPr id="4" name="矩形 3"/>
          <p:cNvSpPr/>
          <p:nvPr/>
        </p:nvSpPr>
        <p:spPr>
          <a:xfrm>
            <a:off x="457200" y="2610272"/>
            <a:ext cx="7211144" cy="923330"/>
          </a:xfrm>
          <a:prstGeom prst="rect">
            <a:avLst/>
          </a:prstGeom>
        </p:spPr>
        <p:txBody>
          <a:bodyPr wrap="square">
            <a:spAutoFit/>
          </a:bodyPr>
          <a:lstStyle/>
          <a:p>
            <a:r>
              <a:rPr lang="en-US" altLang="zh-CN" dirty="0"/>
              <a:t>&lt;div class="</a:t>
            </a:r>
            <a:r>
              <a:rPr lang="en-US" altLang="zh-CN" dirty="0" err="1"/>
              <a:t>btn</a:t>
            </a:r>
            <a:r>
              <a:rPr lang="en-US" altLang="zh-CN" dirty="0"/>
              <a:t>-group-vertical" role="group" aria-label="group"&gt;</a:t>
            </a:r>
          </a:p>
          <a:p>
            <a:r>
              <a:rPr lang="en-US" altLang="zh-CN" dirty="0"/>
              <a:t>…	</a:t>
            </a:r>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652120" y="3933056"/>
            <a:ext cx="2886075" cy="2266950"/>
          </a:xfrm>
          <a:prstGeom prst="rect">
            <a:avLst/>
          </a:prstGeom>
        </p:spPr>
      </p:pic>
    </p:spTree>
    <p:extLst>
      <p:ext uri="{BB962C8B-B14F-4D97-AF65-F5344CB8AC3E}">
        <p14:creationId xmlns:p14="http://schemas.microsoft.com/office/powerpoint/2010/main" val="130799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noChangeArrowheads="1"/>
          </p:cNvSpPr>
          <p:nvPr>
            <p:ph type="title"/>
          </p:nvPr>
        </p:nvSpPr>
        <p:spPr>
          <a:xfrm>
            <a:off x="457200" y="476250"/>
            <a:ext cx="8229600" cy="1066800"/>
          </a:xfrm>
        </p:spPr>
        <p:txBody>
          <a:bodyPr/>
          <a:lstStyle/>
          <a:p>
            <a:r>
              <a:rPr lang="zh-CN" altLang="zh-CN" dirty="0" smtClean="0"/>
              <a:t>第</a:t>
            </a:r>
            <a:r>
              <a:rPr lang="en-US" altLang="zh-CN" dirty="0"/>
              <a:t>5</a:t>
            </a:r>
            <a:r>
              <a:rPr lang="zh-CN" altLang="zh-CN" dirty="0" smtClean="0"/>
              <a:t>章</a:t>
            </a:r>
            <a:r>
              <a:rPr lang="en-US" altLang="zh-CN" dirty="0" smtClean="0"/>
              <a:t>  CSS</a:t>
            </a:r>
            <a:r>
              <a:rPr lang="zh-CN" altLang="zh-CN" dirty="0"/>
              <a:t>组件</a:t>
            </a:r>
            <a:endParaRPr lang="zh-CN" altLang="zh-CN" b="1" dirty="0"/>
          </a:p>
        </p:txBody>
      </p:sp>
      <p:sp>
        <p:nvSpPr>
          <p:cNvPr id="8194" name="内容占位符 2"/>
          <p:cNvSpPr>
            <a:spLocks noGrp="1" noChangeArrowheads="1"/>
          </p:cNvSpPr>
          <p:nvPr>
            <p:ph idx="1"/>
          </p:nvPr>
        </p:nvSpPr>
        <p:spPr>
          <a:xfrm>
            <a:off x="467543" y="1484784"/>
            <a:ext cx="3744417" cy="5373216"/>
          </a:xfrm>
        </p:spPr>
        <p:txBody>
          <a:bodyPr/>
          <a:lstStyle/>
          <a:p>
            <a:r>
              <a:rPr lang="zh-CN" altLang="en-US" sz="2400" u="sng" dirty="0" smtClean="0">
                <a:hlinkClick r:id="rId2" action="ppaction://hlinksldjump"/>
              </a:rPr>
              <a:t>本章导读</a:t>
            </a:r>
            <a:endParaRPr lang="en-US" altLang="zh-CN" sz="2400" u="sng" dirty="0" smtClean="0"/>
          </a:p>
          <a:p>
            <a:r>
              <a:rPr lang="en-US" altLang="zh-CN" sz="2400" dirty="0">
                <a:hlinkClick r:id="rId3" action="ppaction://hlinksldjump"/>
              </a:rPr>
              <a:t>5.1</a:t>
            </a:r>
            <a:r>
              <a:rPr lang="zh-CN" altLang="zh-CN" sz="2400" dirty="0">
                <a:hlinkClick r:id="rId3" action="ppaction://hlinksldjump"/>
              </a:rPr>
              <a:t>字体</a:t>
            </a:r>
            <a:r>
              <a:rPr lang="zh-CN" altLang="zh-CN" sz="2400" dirty="0" smtClean="0">
                <a:hlinkClick r:id="rId3" action="ppaction://hlinksldjump"/>
              </a:rPr>
              <a:t>图标</a:t>
            </a:r>
            <a:endParaRPr lang="en-US" altLang="zh-CN" sz="2400" dirty="0" smtClean="0"/>
          </a:p>
          <a:p>
            <a:r>
              <a:rPr lang="en-US" altLang="zh-CN" sz="2400" dirty="0" smtClean="0">
                <a:hlinkClick r:id="rId4" action="ppaction://hlinksldjump"/>
              </a:rPr>
              <a:t>5.2</a:t>
            </a:r>
            <a:r>
              <a:rPr lang="zh-CN" altLang="zh-CN" sz="2400" dirty="0" smtClean="0">
                <a:hlinkClick r:id="rId4" action="ppaction://hlinksldjump"/>
              </a:rPr>
              <a:t>下</a:t>
            </a:r>
            <a:r>
              <a:rPr lang="zh-CN" altLang="zh-CN" sz="2400" dirty="0">
                <a:hlinkClick r:id="rId4" action="ppaction://hlinksldjump"/>
              </a:rPr>
              <a:t>拉</a:t>
            </a:r>
            <a:r>
              <a:rPr lang="zh-CN" altLang="zh-CN" sz="2400" dirty="0" smtClean="0">
                <a:hlinkClick r:id="rId4" action="ppaction://hlinksldjump"/>
              </a:rPr>
              <a:t>菜单</a:t>
            </a:r>
            <a:endParaRPr lang="en-US" altLang="zh-CN" sz="2400" dirty="0" smtClean="0"/>
          </a:p>
          <a:p>
            <a:r>
              <a:rPr lang="en-US" altLang="zh-CN" sz="2400" dirty="0" smtClean="0">
                <a:hlinkClick r:id="rId5" action="ppaction://hlinksldjump"/>
              </a:rPr>
              <a:t>5.3</a:t>
            </a:r>
            <a:r>
              <a:rPr lang="zh-CN" altLang="zh-CN" sz="2400" dirty="0">
                <a:hlinkClick r:id="rId5" action="ppaction://hlinksldjump"/>
              </a:rPr>
              <a:t>按钮</a:t>
            </a:r>
            <a:r>
              <a:rPr lang="zh-CN" altLang="zh-CN" sz="2400" dirty="0" smtClean="0">
                <a:hlinkClick r:id="rId5" action="ppaction://hlinksldjump"/>
              </a:rPr>
              <a:t>组</a:t>
            </a:r>
            <a:endParaRPr lang="en-US" altLang="zh-CN" sz="2400" dirty="0" smtClean="0"/>
          </a:p>
          <a:p>
            <a:r>
              <a:rPr lang="en-US" altLang="zh-CN" sz="2400" dirty="0" smtClean="0">
                <a:hlinkClick r:id="rId6" action="ppaction://hlinksldjump"/>
              </a:rPr>
              <a:t>5.4</a:t>
            </a:r>
            <a:r>
              <a:rPr lang="zh-CN" altLang="zh-CN" sz="2400" dirty="0">
                <a:hlinkClick r:id="rId6" action="ppaction://hlinksldjump"/>
              </a:rPr>
              <a:t>按钮式弹出</a:t>
            </a:r>
            <a:r>
              <a:rPr lang="zh-CN" altLang="zh-CN" sz="2400" dirty="0" smtClean="0">
                <a:hlinkClick r:id="rId6" action="ppaction://hlinksldjump"/>
              </a:rPr>
              <a:t>菜单</a:t>
            </a:r>
            <a:endParaRPr lang="en-US" altLang="zh-CN" sz="2400" dirty="0" smtClean="0"/>
          </a:p>
          <a:p>
            <a:r>
              <a:rPr lang="en-US" altLang="zh-CN" sz="2400" dirty="0" smtClean="0">
                <a:hlinkClick r:id="rId7" action="ppaction://hlinksldjump"/>
              </a:rPr>
              <a:t>5.5</a:t>
            </a:r>
            <a:r>
              <a:rPr lang="zh-CN" altLang="zh-CN" sz="2400" dirty="0">
                <a:hlinkClick r:id="rId7" action="ppaction://hlinksldjump"/>
              </a:rPr>
              <a:t>输入框</a:t>
            </a:r>
            <a:r>
              <a:rPr lang="zh-CN" altLang="zh-CN" sz="2400" dirty="0" smtClean="0">
                <a:hlinkClick r:id="rId7" action="ppaction://hlinksldjump"/>
              </a:rPr>
              <a:t>组</a:t>
            </a:r>
            <a:endParaRPr lang="en-US" altLang="zh-CN" sz="2400" dirty="0" smtClean="0"/>
          </a:p>
          <a:p>
            <a:r>
              <a:rPr lang="en-US" altLang="zh-CN" sz="2400" dirty="0" smtClean="0">
                <a:hlinkClick r:id="rId8" action="ppaction://hlinksldjump"/>
              </a:rPr>
              <a:t>5.6</a:t>
            </a:r>
            <a:r>
              <a:rPr lang="zh-CN" altLang="zh-CN" sz="2400" dirty="0" smtClean="0">
                <a:hlinkClick r:id="rId8" action="ppaction://hlinksldjump"/>
              </a:rPr>
              <a:t>导航</a:t>
            </a:r>
            <a:endParaRPr lang="en-US" altLang="zh-CN" sz="2400" dirty="0" smtClean="0"/>
          </a:p>
          <a:p>
            <a:r>
              <a:rPr lang="en-US" altLang="zh-CN" sz="2400" dirty="0" smtClean="0">
                <a:hlinkClick r:id="rId9" action="ppaction://hlinksldjump"/>
              </a:rPr>
              <a:t>5.7</a:t>
            </a:r>
            <a:r>
              <a:rPr lang="zh-CN" altLang="zh-CN" sz="2400" dirty="0">
                <a:hlinkClick r:id="rId9" action="ppaction://hlinksldjump"/>
              </a:rPr>
              <a:t>导航</a:t>
            </a:r>
            <a:r>
              <a:rPr lang="zh-CN" altLang="zh-CN" sz="2400" dirty="0" smtClean="0">
                <a:hlinkClick r:id="rId9" action="ppaction://hlinksldjump"/>
              </a:rPr>
              <a:t>栏</a:t>
            </a:r>
            <a:endParaRPr lang="en-US" altLang="zh-CN" sz="2400" dirty="0" smtClean="0"/>
          </a:p>
          <a:p>
            <a:r>
              <a:rPr lang="en-US" altLang="zh-CN" sz="2400" dirty="0" smtClean="0">
                <a:hlinkClick r:id="rId10" action="ppaction://hlinksldjump"/>
              </a:rPr>
              <a:t>5.8</a:t>
            </a:r>
            <a:r>
              <a:rPr lang="zh-CN" altLang="zh-CN" sz="2400" dirty="0">
                <a:hlinkClick r:id="rId10" action="ppaction://hlinksldjump"/>
              </a:rPr>
              <a:t>路径</a:t>
            </a:r>
            <a:r>
              <a:rPr lang="zh-CN" altLang="zh-CN" sz="2400" dirty="0" smtClean="0">
                <a:hlinkClick r:id="rId10" action="ppaction://hlinksldjump"/>
              </a:rPr>
              <a:t>导航</a:t>
            </a:r>
            <a:endParaRPr lang="en-US" altLang="zh-CN" sz="2400" dirty="0" smtClean="0"/>
          </a:p>
          <a:p>
            <a:r>
              <a:rPr lang="en-US" altLang="zh-CN" sz="2400" dirty="0" smtClean="0">
                <a:hlinkClick r:id="rId11" action="ppaction://hlinksldjump"/>
              </a:rPr>
              <a:t>5.9</a:t>
            </a:r>
            <a:r>
              <a:rPr lang="zh-CN" altLang="zh-CN" sz="2400" dirty="0">
                <a:hlinkClick r:id="rId11" action="ppaction://hlinksldjump"/>
              </a:rPr>
              <a:t>分</a:t>
            </a:r>
            <a:r>
              <a:rPr lang="zh-CN" altLang="zh-CN" sz="2400" dirty="0" smtClean="0">
                <a:hlinkClick r:id="rId11" action="ppaction://hlinksldjump"/>
              </a:rPr>
              <a:t>页</a:t>
            </a:r>
            <a:endParaRPr lang="en-US" altLang="zh-CN" sz="2400" dirty="0" smtClean="0"/>
          </a:p>
          <a:p>
            <a:r>
              <a:rPr lang="en-US" altLang="zh-CN" sz="2400" dirty="0" smtClean="0">
                <a:hlinkClick r:id="rId12" action="ppaction://hlinksldjump"/>
              </a:rPr>
              <a:t>5.10</a:t>
            </a:r>
            <a:r>
              <a:rPr lang="zh-CN" altLang="zh-CN" sz="2400" dirty="0">
                <a:hlinkClick r:id="rId12" action="ppaction://hlinksldjump"/>
              </a:rPr>
              <a:t>翻</a:t>
            </a:r>
            <a:r>
              <a:rPr lang="zh-CN" altLang="zh-CN" sz="2400" dirty="0" smtClean="0">
                <a:hlinkClick r:id="rId12" action="ppaction://hlinksldjump"/>
              </a:rPr>
              <a:t>页</a:t>
            </a:r>
            <a:endParaRPr lang="en-US" altLang="zh-CN" sz="2400" dirty="0" smtClean="0"/>
          </a:p>
          <a:p>
            <a:r>
              <a:rPr lang="en-US" altLang="zh-CN" sz="2400" u="sng" dirty="0">
                <a:hlinkClick r:id="rId13" action="ppaction://hlinksldjump"/>
              </a:rPr>
              <a:t>5.11</a:t>
            </a:r>
            <a:r>
              <a:rPr lang="zh-CN" altLang="en-US" sz="2400" u="sng" dirty="0" smtClean="0">
                <a:hlinkClick r:id="rId13" action="ppaction://hlinksldjump"/>
              </a:rPr>
              <a:t>标签</a:t>
            </a:r>
            <a:endParaRPr lang="en-US" altLang="zh-CN" sz="2400" u="sng" dirty="0" smtClean="0"/>
          </a:p>
          <a:p>
            <a:r>
              <a:rPr lang="en-US" altLang="zh-CN" sz="2400" dirty="0">
                <a:hlinkClick r:id="rId14" action="ppaction://hlinksldjump"/>
              </a:rPr>
              <a:t>5.12</a:t>
            </a:r>
            <a:r>
              <a:rPr lang="zh-CN" altLang="zh-CN" sz="2400" dirty="0">
                <a:hlinkClick r:id="rId14" action="ppaction://hlinksldjump"/>
              </a:rPr>
              <a:t>徽章</a:t>
            </a:r>
            <a:endParaRPr lang="en-US" altLang="zh-CN" sz="2400" dirty="0"/>
          </a:p>
          <a:p>
            <a:endParaRPr lang="en-US" altLang="zh-CN" sz="2400" u="sng" dirty="0"/>
          </a:p>
          <a:p>
            <a:pPr marL="109537" indent="0">
              <a:buNone/>
            </a:pPr>
            <a:endParaRPr lang="zh-CN" altLang="zh-CN" sz="2400" dirty="0" smtClean="0"/>
          </a:p>
        </p:txBody>
      </p:sp>
      <p:sp>
        <p:nvSpPr>
          <p:cNvPr id="4" name="内容占位符 2"/>
          <p:cNvSpPr txBox="1">
            <a:spLocks noChangeArrowheads="1"/>
          </p:cNvSpPr>
          <p:nvPr/>
        </p:nvSpPr>
        <p:spPr bwMode="auto">
          <a:xfrm>
            <a:off x="4588633" y="1412776"/>
            <a:ext cx="4392488" cy="558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a:lstStyle>
          <a:p>
            <a:r>
              <a:rPr lang="en-US" altLang="zh-CN" sz="2400" dirty="0" smtClean="0">
                <a:hlinkClick r:id="rId15" action="ppaction://hlinksldjump"/>
              </a:rPr>
              <a:t>5.13</a:t>
            </a:r>
            <a:r>
              <a:rPr lang="zh-CN" altLang="en-US" sz="2400" dirty="0">
                <a:hlinkClick r:id="rId15" action="ppaction://hlinksldjump"/>
              </a:rPr>
              <a:t>巨</a:t>
            </a:r>
            <a:r>
              <a:rPr lang="zh-CN" altLang="en-US" sz="2400" dirty="0" smtClean="0">
                <a:hlinkClick r:id="rId15" action="ppaction://hlinksldjump"/>
              </a:rPr>
              <a:t>幕</a:t>
            </a:r>
            <a:endParaRPr lang="en-US" altLang="zh-CN" sz="2400" dirty="0" smtClean="0"/>
          </a:p>
          <a:p>
            <a:r>
              <a:rPr lang="en-US" altLang="zh-CN" sz="2400" dirty="0" smtClean="0">
                <a:hlinkClick r:id="rId16" action="ppaction://hlinksldjump"/>
              </a:rPr>
              <a:t>5.14</a:t>
            </a:r>
            <a:r>
              <a:rPr lang="zh-CN" altLang="zh-CN" sz="2400" dirty="0">
                <a:hlinkClick r:id="rId16" action="ppaction://hlinksldjump"/>
              </a:rPr>
              <a:t>页</a:t>
            </a:r>
            <a:r>
              <a:rPr lang="zh-CN" altLang="zh-CN" sz="2400" dirty="0" smtClean="0">
                <a:hlinkClick r:id="rId16" action="ppaction://hlinksldjump"/>
              </a:rPr>
              <a:t>头</a:t>
            </a:r>
            <a:endParaRPr lang="en-US" altLang="zh-CN" sz="2400" dirty="0" smtClean="0"/>
          </a:p>
          <a:p>
            <a:r>
              <a:rPr lang="en-US" altLang="zh-CN" sz="2400" dirty="0" smtClean="0">
                <a:hlinkClick r:id="rId17" action="ppaction://hlinksldjump"/>
              </a:rPr>
              <a:t>5.15</a:t>
            </a:r>
            <a:r>
              <a:rPr lang="zh-CN" altLang="zh-CN" sz="2400" dirty="0">
                <a:hlinkClick r:id="rId17" action="ppaction://hlinksldjump"/>
              </a:rPr>
              <a:t>缩略</a:t>
            </a:r>
            <a:r>
              <a:rPr lang="zh-CN" altLang="zh-CN" sz="2400" dirty="0" smtClean="0">
                <a:hlinkClick r:id="rId17" action="ppaction://hlinksldjump"/>
              </a:rPr>
              <a:t>图</a:t>
            </a:r>
            <a:endParaRPr lang="en-US" altLang="zh-CN" sz="2400" dirty="0" smtClean="0"/>
          </a:p>
          <a:p>
            <a:r>
              <a:rPr lang="en-US" altLang="zh-CN" sz="2400" dirty="0" smtClean="0">
                <a:hlinkClick r:id="rId18" action="ppaction://hlinksldjump"/>
              </a:rPr>
              <a:t>5.16</a:t>
            </a:r>
            <a:r>
              <a:rPr lang="zh-CN" altLang="zh-CN" sz="2400" dirty="0">
                <a:hlinkClick r:id="rId18" action="ppaction://hlinksldjump"/>
              </a:rPr>
              <a:t>警告</a:t>
            </a:r>
            <a:r>
              <a:rPr lang="zh-CN" altLang="zh-CN" sz="2400" dirty="0" smtClean="0">
                <a:hlinkClick r:id="rId18" action="ppaction://hlinksldjump"/>
              </a:rPr>
              <a:t>框</a:t>
            </a:r>
            <a:endParaRPr lang="en-US" altLang="zh-CN" sz="2400" dirty="0" smtClean="0"/>
          </a:p>
          <a:p>
            <a:r>
              <a:rPr lang="en-US" altLang="zh-CN" sz="2400" dirty="0" smtClean="0">
                <a:hlinkClick r:id="rId19" action="ppaction://hlinksldjump"/>
              </a:rPr>
              <a:t>5.17</a:t>
            </a:r>
            <a:r>
              <a:rPr lang="zh-CN" altLang="zh-CN" sz="2400" dirty="0">
                <a:hlinkClick r:id="rId19" action="ppaction://hlinksldjump"/>
              </a:rPr>
              <a:t>进度</a:t>
            </a:r>
            <a:r>
              <a:rPr lang="zh-CN" altLang="zh-CN" sz="2400" dirty="0" smtClean="0">
                <a:hlinkClick r:id="rId19" action="ppaction://hlinksldjump"/>
              </a:rPr>
              <a:t>条</a:t>
            </a:r>
            <a:endParaRPr lang="en-US" altLang="zh-CN" sz="2400" dirty="0" smtClean="0"/>
          </a:p>
          <a:p>
            <a:r>
              <a:rPr lang="en-US" altLang="zh-CN" sz="2400" dirty="0" smtClean="0">
                <a:hlinkClick r:id="rId20" action="ppaction://hlinksldjump"/>
              </a:rPr>
              <a:t>5.18</a:t>
            </a:r>
            <a:r>
              <a:rPr lang="zh-CN" altLang="zh-CN" sz="2400" dirty="0">
                <a:hlinkClick r:id="rId20" action="ppaction://hlinksldjump"/>
              </a:rPr>
              <a:t>媒体</a:t>
            </a:r>
            <a:r>
              <a:rPr lang="zh-CN" altLang="zh-CN" sz="2400" dirty="0" smtClean="0">
                <a:hlinkClick r:id="rId20" action="ppaction://hlinksldjump"/>
              </a:rPr>
              <a:t>对象</a:t>
            </a:r>
            <a:endParaRPr lang="en-US" altLang="zh-CN" sz="2400" dirty="0" smtClean="0"/>
          </a:p>
          <a:p>
            <a:r>
              <a:rPr lang="en-US" altLang="zh-CN" sz="2400" dirty="0" smtClean="0">
                <a:hlinkClick r:id="rId21" action="ppaction://hlinksldjump"/>
              </a:rPr>
              <a:t>5.19</a:t>
            </a:r>
            <a:r>
              <a:rPr lang="zh-CN" altLang="zh-CN" sz="2400" dirty="0">
                <a:hlinkClick r:id="rId21" action="ppaction://hlinksldjump"/>
              </a:rPr>
              <a:t>列表</a:t>
            </a:r>
            <a:r>
              <a:rPr lang="zh-CN" altLang="zh-CN" sz="2400" dirty="0" smtClean="0">
                <a:hlinkClick r:id="rId21" action="ppaction://hlinksldjump"/>
              </a:rPr>
              <a:t>组</a:t>
            </a:r>
            <a:endParaRPr lang="en-US" altLang="zh-CN" sz="2400" dirty="0" smtClean="0"/>
          </a:p>
          <a:p>
            <a:r>
              <a:rPr lang="en-US" altLang="zh-CN" sz="2400" dirty="0" smtClean="0">
                <a:hlinkClick r:id="rId22" action="ppaction://hlinksldjump"/>
              </a:rPr>
              <a:t>5.20</a:t>
            </a:r>
            <a:r>
              <a:rPr lang="zh-CN" altLang="zh-CN" sz="2400" dirty="0">
                <a:hlinkClick r:id="rId22" action="ppaction://hlinksldjump"/>
              </a:rPr>
              <a:t>面</a:t>
            </a:r>
            <a:r>
              <a:rPr lang="zh-CN" altLang="zh-CN" sz="2400" dirty="0" smtClean="0">
                <a:hlinkClick r:id="rId22" action="ppaction://hlinksldjump"/>
              </a:rPr>
              <a:t>板</a:t>
            </a:r>
            <a:endParaRPr lang="en-US" altLang="zh-CN" sz="2400" dirty="0" smtClean="0"/>
          </a:p>
          <a:p>
            <a:r>
              <a:rPr lang="en-US" altLang="zh-CN" sz="2400" dirty="0" smtClean="0">
                <a:hlinkClick r:id="rId23" action="ppaction://hlinksldjump"/>
              </a:rPr>
              <a:t>5.21Well</a:t>
            </a:r>
            <a:endParaRPr lang="en-US" altLang="zh-CN" sz="2400" dirty="0" smtClean="0"/>
          </a:p>
          <a:p>
            <a:r>
              <a:rPr lang="en-US" altLang="zh-CN" sz="2400" u="sng" dirty="0" smtClean="0">
                <a:hlinkClick r:id="rId24" action="ppaction://hlinksldjump"/>
              </a:rPr>
              <a:t>5.22 </a:t>
            </a:r>
            <a:r>
              <a:rPr lang="zh-CN" altLang="en-US" sz="2400" u="sng" dirty="0">
                <a:hlinkClick r:id="rId24" action="ppaction://hlinksldjump"/>
              </a:rPr>
              <a:t>案例：制作一个个人简历</a:t>
            </a:r>
            <a:r>
              <a:rPr lang="zh-CN" altLang="en-US" sz="2400" u="sng" dirty="0" smtClean="0">
                <a:hlinkClick r:id="rId24" action="ppaction://hlinksldjump"/>
              </a:rPr>
              <a:t>页面</a:t>
            </a:r>
            <a:endParaRPr lang="en-US" altLang="zh-CN" sz="2400" u="sng" dirty="0" smtClean="0"/>
          </a:p>
          <a:p>
            <a:r>
              <a:rPr lang="en-US" altLang="zh-CN" sz="2400" u="sng" dirty="0" smtClean="0">
                <a:hlinkClick r:id="rId25" action="ppaction://hlinksldjump"/>
              </a:rPr>
              <a:t>本章小结</a:t>
            </a:r>
            <a:r>
              <a:rPr lang="en-US" altLang="zh-CN" sz="2400" dirty="0" smtClean="0"/>
              <a:t>	</a:t>
            </a:r>
            <a:endParaRPr lang="zh-CN" altLang="zh-CN" sz="2400" dirty="0" smtClean="0"/>
          </a:p>
          <a:p>
            <a:r>
              <a:rPr lang="en-US" altLang="zh-CN" sz="2400" u="sng" dirty="0" smtClean="0">
                <a:hlinkClick r:id="rId26" action="ppaction://hlinksldjump"/>
              </a:rPr>
              <a:t>练习与实训</a:t>
            </a:r>
            <a:endParaRPr lang="zh-CN" altLang="zh-CN"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5.3.6</a:t>
            </a:r>
            <a:r>
              <a:rPr lang="zh-CN" altLang="zh-CN" dirty="0"/>
              <a:t>两端对齐的按钮组</a:t>
            </a:r>
          </a:p>
        </p:txBody>
      </p:sp>
      <p:sp>
        <p:nvSpPr>
          <p:cNvPr id="3" name="矩形 2"/>
          <p:cNvSpPr/>
          <p:nvPr/>
        </p:nvSpPr>
        <p:spPr>
          <a:xfrm>
            <a:off x="457200" y="1543472"/>
            <a:ext cx="8507288"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通过给按钮组</a:t>
            </a:r>
            <a:r>
              <a:rPr lang="en-US" altLang="zh-CN" sz="2400" dirty="0"/>
              <a:t>&lt;div&gt;</a:t>
            </a:r>
            <a:r>
              <a:rPr lang="zh-CN" altLang="zh-CN" sz="2400" dirty="0"/>
              <a:t>元素添加</a:t>
            </a:r>
            <a:r>
              <a:rPr lang="en-US" altLang="zh-CN" sz="2400" dirty="0"/>
              <a:t>.</a:t>
            </a:r>
            <a:r>
              <a:rPr lang="en-US" altLang="zh-CN" sz="2400" dirty="0" err="1"/>
              <a:t>btn</a:t>
            </a:r>
            <a:r>
              <a:rPr lang="en-US" altLang="zh-CN" sz="2400" dirty="0"/>
              <a:t>-group-justified</a:t>
            </a:r>
            <a:r>
              <a:rPr lang="zh-CN" altLang="zh-CN" sz="2400" dirty="0"/>
              <a:t>类可以让一组按钮拉长为相同的尺寸，并填满其父元素的宽度。</a:t>
            </a:r>
          </a:p>
          <a:p>
            <a:pPr>
              <a:buClr>
                <a:schemeClr val="accent3"/>
              </a:buClr>
            </a:pPr>
            <a:endParaRPr lang="zh-CN" altLang="en-US" sz="2400" dirty="0">
              <a:latin typeface="+mn-lt"/>
              <a:ea typeface="+mn-ea"/>
            </a:endParaRPr>
          </a:p>
        </p:txBody>
      </p:sp>
      <p:sp>
        <p:nvSpPr>
          <p:cNvPr id="6" name="矩形 5"/>
          <p:cNvSpPr/>
          <p:nvPr/>
        </p:nvSpPr>
        <p:spPr>
          <a:xfrm>
            <a:off x="492425" y="2743801"/>
            <a:ext cx="8208912" cy="1405513"/>
          </a:xfrm>
          <a:prstGeom prst="rect">
            <a:avLst/>
          </a:prstGeom>
        </p:spPr>
        <p:txBody>
          <a:bodyPr wrap="square">
            <a:spAutoFit/>
          </a:bodyPr>
          <a:lstStyle/>
          <a:p>
            <a:pPr indent="266700">
              <a:lnSpc>
                <a:spcPts val="1560"/>
              </a:lnSpc>
              <a:spcAft>
                <a:spcPts val="0"/>
              </a:spcAft>
            </a:pPr>
            <a:r>
              <a:rPr lang="en-US" altLang="zh-CN" sz="2400" dirty="0">
                <a:latin typeface="宋体" panose="02010600030101010101" pitchFamily="2" charset="-122"/>
                <a:cs typeface="Times New Roman" panose="02020603050405020304" pitchFamily="18" charset="0"/>
              </a:rPr>
              <a:t>1</a:t>
            </a:r>
            <a:r>
              <a:rPr lang="zh-CN" altLang="zh-CN" sz="2400" dirty="0">
                <a:latin typeface="Calibri" panose="020F0502020204030204" pitchFamily="34" charset="0"/>
                <a:cs typeface="Times New Roman" panose="02020603050405020304" pitchFamily="18" charset="0"/>
              </a:rPr>
              <a:t>．</a:t>
            </a:r>
            <a:r>
              <a:rPr lang="en-US" altLang="zh-CN" sz="2400" dirty="0">
                <a:latin typeface="Calibri" panose="020F0502020204030204" pitchFamily="34" charset="0"/>
                <a:cs typeface="Times New Roman" panose="02020603050405020304" pitchFamily="18" charset="0"/>
              </a:rPr>
              <a:t>&lt;a&gt;</a:t>
            </a:r>
            <a:r>
              <a:rPr lang="zh-CN" altLang="zh-CN" sz="2400" dirty="0">
                <a:latin typeface="Calibri" panose="020F0502020204030204" pitchFamily="34" charset="0"/>
                <a:cs typeface="Times New Roman" panose="02020603050405020304" pitchFamily="18" charset="0"/>
              </a:rPr>
              <a:t>按钮</a:t>
            </a:r>
          </a:p>
          <a:p>
            <a:r>
              <a:rPr lang="zh-CN" altLang="zh-CN" sz="2400" dirty="0">
                <a:cs typeface="Times New Roman" panose="02020603050405020304" pitchFamily="18" charset="0"/>
              </a:rPr>
              <a:t>当按钮组的按钮使用的是</a:t>
            </a:r>
            <a:r>
              <a:rPr lang="en-US" altLang="zh-CN" sz="2400" dirty="0">
                <a:cs typeface="Times New Roman" panose="02020603050405020304" pitchFamily="18" charset="0"/>
              </a:rPr>
              <a:t>&lt;a&gt;</a:t>
            </a:r>
            <a:r>
              <a:rPr lang="zh-CN" altLang="zh-CN" sz="2400" dirty="0">
                <a:cs typeface="Times New Roman" panose="02020603050405020304" pitchFamily="18" charset="0"/>
              </a:rPr>
              <a:t>元素时，可以直接给按钮组</a:t>
            </a:r>
            <a:r>
              <a:rPr lang="en-US" altLang="zh-CN" sz="2400" dirty="0">
                <a:cs typeface="Times New Roman" panose="02020603050405020304" pitchFamily="18" charset="0"/>
              </a:rPr>
              <a:t>&lt;div&gt;</a:t>
            </a:r>
            <a:r>
              <a:rPr lang="zh-CN" altLang="zh-CN" sz="2400" dirty="0">
                <a:cs typeface="Times New Roman" panose="02020603050405020304" pitchFamily="18" charset="0"/>
              </a:rPr>
              <a:t>元素添加</a:t>
            </a:r>
            <a:r>
              <a:rPr lang="en-US" altLang="zh-CN" sz="2400" dirty="0">
                <a:cs typeface="Times New Roman" panose="02020603050405020304" pitchFamily="18" charset="0"/>
              </a:rPr>
              <a:t>.</a:t>
            </a:r>
            <a:r>
              <a:rPr lang="en-US" altLang="zh-CN" sz="2400" dirty="0" err="1">
                <a:cs typeface="Times New Roman" panose="02020603050405020304" pitchFamily="18" charset="0"/>
              </a:rPr>
              <a:t>btn</a:t>
            </a:r>
            <a:r>
              <a:rPr lang="en-US" altLang="zh-CN" sz="2400" dirty="0">
                <a:cs typeface="Times New Roman" panose="02020603050405020304" pitchFamily="18" charset="0"/>
              </a:rPr>
              <a:t>-group-justified</a:t>
            </a:r>
            <a:r>
              <a:rPr lang="zh-CN" altLang="zh-CN" sz="2400" dirty="0">
                <a:cs typeface="Times New Roman" panose="02020603050405020304" pitchFamily="18" charset="0"/>
              </a:rPr>
              <a:t>类</a:t>
            </a:r>
            <a:r>
              <a:rPr lang="zh-CN" altLang="zh-CN" sz="2400" dirty="0" smtClean="0">
                <a:cs typeface="Times New Roman" panose="02020603050405020304" pitchFamily="18" charset="0"/>
              </a:rPr>
              <a:t>。</a:t>
            </a:r>
            <a:endParaRPr lang="en-US" altLang="zh-CN" sz="2400" dirty="0" smtClean="0">
              <a:cs typeface="Times New Roman" panose="02020603050405020304" pitchFamily="18" charset="0"/>
            </a:endParaRPr>
          </a:p>
          <a:p>
            <a:endParaRPr lang="zh-CN" altLang="en-US" sz="2400" dirty="0"/>
          </a:p>
        </p:txBody>
      </p:sp>
      <p:sp>
        <p:nvSpPr>
          <p:cNvPr id="7" name="矩形 6"/>
          <p:cNvSpPr/>
          <p:nvPr/>
        </p:nvSpPr>
        <p:spPr>
          <a:xfrm>
            <a:off x="652601" y="4293096"/>
            <a:ext cx="8280920" cy="923330"/>
          </a:xfrm>
          <a:prstGeom prst="rect">
            <a:avLst/>
          </a:prstGeom>
        </p:spPr>
        <p:txBody>
          <a:bodyPr wrap="square">
            <a:spAutoFit/>
          </a:bodyPr>
          <a:lstStyle/>
          <a:p>
            <a:r>
              <a:rPr lang="en-US" altLang="zh-CN" dirty="0"/>
              <a:t>&lt;div class="</a:t>
            </a:r>
            <a:r>
              <a:rPr lang="en-US" altLang="zh-CN" dirty="0" err="1"/>
              <a:t>btn</a:t>
            </a:r>
            <a:r>
              <a:rPr lang="en-US" altLang="zh-CN" dirty="0"/>
              <a:t>-group </a:t>
            </a:r>
            <a:r>
              <a:rPr lang="en-US" altLang="zh-CN" dirty="0" err="1"/>
              <a:t>btn</a:t>
            </a:r>
            <a:r>
              <a:rPr lang="en-US" altLang="zh-CN" dirty="0"/>
              <a:t>-group-justified" role="group" aria-label="group"&gt;</a:t>
            </a:r>
          </a:p>
          <a:p>
            <a:r>
              <a:rPr lang="en-US" altLang="zh-CN" dirty="0" smtClean="0"/>
              <a:t>…</a:t>
            </a:r>
            <a:endParaRPr lang="en-US" altLang="zh-CN" dirty="0"/>
          </a:p>
          <a:p>
            <a:r>
              <a:rPr lang="en-US" altLang="zh-CN" dirty="0"/>
              <a:t>&lt;/div&gt;</a:t>
            </a:r>
          </a:p>
        </p:txBody>
      </p:sp>
    </p:spTree>
    <p:extLst>
      <p:ext uri="{BB962C8B-B14F-4D97-AF65-F5344CB8AC3E}">
        <p14:creationId xmlns:p14="http://schemas.microsoft.com/office/powerpoint/2010/main" val="3148572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1377" y="1188719"/>
            <a:ext cx="8064896" cy="1036181"/>
          </a:xfrm>
          <a:prstGeom prst="rect">
            <a:avLst/>
          </a:prstGeom>
        </p:spPr>
        <p:txBody>
          <a:bodyPr wrap="square">
            <a:spAutoFit/>
          </a:bodyPr>
          <a:lstStyle/>
          <a:p>
            <a:pPr indent="266700">
              <a:lnSpc>
                <a:spcPts val="1560"/>
              </a:lnSpc>
              <a:spcAft>
                <a:spcPts val="0"/>
              </a:spcAft>
            </a:pPr>
            <a:r>
              <a:rPr lang="en-US" altLang="zh-CN" sz="2400" dirty="0">
                <a:latin typeface="宋体" panose="02010600030101010101" pitchFamily="2" charset="-122"/>
                <a:cs typeface="Times New Roman" panose="02020603050405020304" pitchFamily="18" charset="0"/>
              </a:rPr>
              <a:t>2</a:t>
            </a:r>
            <a:r>
              <a:rPr lang="zh-CN" altLang="zh-CN" sz="2400" dirty="0">
                <a:latin typeface="Calibri" panose="020F0502020204030204" pitchFamily="34" charset="0"/>
                <a:cs typeface="Times New Roman" panose="02020603050405020304" pitchFamily="18" charset="0"/>
              </a:rPr>
              <a:t>．</a:t>
            </a:r>
            <a:r>
              <a:rPr lang="en-US" altLang="zh-CN" sz="2400" dirty="0">
                <a:latin typeface="Calibri" panose="020F0502020204030204" pitchFamily="34" charset="0"/>
                <a:cs typeface="Times New Roman" panose="02020603050405020304" pitchFamily="18" charset="0"/>
              </a:rPr>
              <a:t>&lt;button&gt;</a:t>
            </a:r>
            <a:r>
              <a:rPr lang="zh-CN" altLang="zh-CN" sz="2400" dirty="0">
                <a:latin typeface="Calibri" panose="020F0502020204030204" pitchFamily="34" charset="0"/>
                <a:cs typeface="Times New Roman" panose="02020603050405020304" pitchFamily="18" charset="0"/>
              </a:rPr>
              <a:t>按钮</a:t>
            </a:r>
          </a:p>
          <a:p>
            <a:r>
              <a:rPr lang="zh-CN" altLang="zh-CN" sz="2400" dirty="0">
                <a:cs typeface="Times New Roman" panose="02020603050405020304" pitchFamily="18" charset="0"/>
              </a:rPr>
              <a:t>当按钮组的按钮使用的是</a:t>
            </a:r>
            <a:r>
              <a:rPr lang="en-US" altLang="zh-CN" sz="2400" dirty="0">
                <a:cs typeface="Times New Roman" panose="02020603050405020304" pitchFamily="18" charset="0"/>
              </a:rPr>
              <a:t>&lt;button&gt;</a:t>
            </a:r>
            <a:r>
              <a:rPr lang="zh-CN" altLang="zh-CN" sz="2400" dirty="0">
                <a:cs typeface="Times New Roman" panose="02020603050405020304" pitchFamily="18" charset="0"/>
              </a:rPr>
              <a:t>元素时，必须将每个按钮包裹进一个按钮组中。</a:t>
            </a:r>
            <a:endParaRPr lang="zh-CN" altLang="en-US" sz="2400" dirty="0"/>
          </a:p>
        </p:txBody>
      </p:sp>
      <p:sp>
        <p:nvSpPr>
          <p:cNvPr id="5" name="矩形 4"/>
          <p:cNvSpPr/>
          <p:nvPr/>
        </p:nvSpPr>
        <p:spPr>
          <a:xfrm>
            <a:off x="467544" y="2492896"/>
            <a:ext cx="8352928" cy="1754326"/>
          </a:xfrm>
          <a:prstGeom prst="rect">
            <a:avLst/>
          </a:prstGeom>
        </p:spPr>
        <p:txBody>
          <a:bodyPr wrap="square">
            <a:spAutoFit/>
          </a:bodyPr>
          <a:lstStyle/>
          <a:p>
            <a:r>
              <a:rPr lang="en-US" altLang="zh-CN" dirty="0"/>
              <a:t>&lt;div class="</a:t>
            </a:r>
            <a:r>
              <a:rPr lang="en-US" altLang="zh-CN" dirty="0" err="1"/>
              <a:t>btn</a:t>
            </a:r>
            <a:r>
              <a:rPr lang="en-US" altLang="zh-CN" dirty="0"/>
              <a:t>-group </a:t>
            </a:r>
            <a:r>
              <a:rPr lang="en-US" altLang="zh-CN" dirty="0" err="1"/>
              <a:t>btn</a:t>
            </a:r>
            <a:r>
              <a:rPr lang="en-US" altLang="zh-CN" dirty="0"/>
              <a:t>-group-justified" role="group" aria-label="group2"&gt;</a:t>
            </a:r>
          </a:p>
          <a:p>
            <a:r>
              <a:rPr lang="en-US" altLang="zh-CN" dirty="0"/>
              <a:t>  &lt;div class="</a:t>
            </a:r>
            <a:r>
              <a:rPr lang="en-US" altLang="zh-CN" dirty="0" err="1"/>
              <a:t>btn</a:t>
            </a:r>
            <a:r>
              <a:rPr lang="en-US" altLang="zh-CN" dirty="0"/>
              <a:t>-group" role="group"&gt;</a:t>
            </a:r>
          </a:p>
          <a:p>
            <a:r>
              <a:rPr lang="en-US" altLang="zh-CN" dirty="0"/>
              <a:t>    &lt;button type="button" class="</a:t>
            </a:r>
            <a:r>
              <a:rPr lang="en-US" altLang="zh-CN" dirty="0" err="1"/>
              <a:t>btn</a:t>
            </a:r>
            <a:r>
              <a:rPr lang="en-US" altLang="zh-CN" dirty="0"/>
              <a:t> </a:t>
            </a:r>
            <a:r>
              <a:rPr lang="en-US" altLang="zh-CN" dirty="0" err="1"/>
              <a:t>btn</a:t>
            </a:r>
            <a:r>
              <a:rPr lang="en-US" altLang="zh-CN" dirty="0"/>
              <a:t>-default"&gt;1&lt;/button&gt;</a:t>
            </a:r>
          </a:p>
          <a:p>
            <a:r>
              <a:rPr lang="en-US" altLang="zh-CN" dirty="0"/>
              <a:t>  &lt;/div&gt;</a:t>
            </a:r>
          </a:p>
          <a:p>
            <a:r>
              <a:rPr lang="en-US" altLang="zh-CN" dirty="0"/>
              <a:t>  </a:t>
            </a:r>
            <a:r>
              <a:rPr lang="en-US" altLang="zh-CN" dirty="0" smtClean="0"/>
              <a:t>…</a:t>
            </a:r>
            <a:endParaRPr lang="en-US" altLang="zh-CN" dirty="0"/>
          </a:p>
          <a:p>
            <a:r>
              <a:rPr lang="en-US" altLang="zh-CN" dirty="0"/>
              <a:t>&lt;/div&gt;</a:t>
            </a: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6084168" y="4515218"/>
            <a:ext cx="2846070" cy="1921510"/>
          </a:xfrm>
          <a:prstGeom prst="rect">
            <a:avLst/>
          </a:prstGeom>
        </p:spPr>
      </p:pic>
    </p:spTree>
    <p:extLst>
      <p:ext uri="{BB962C8B-B14F-4D97-AF65-F5344CB8AC3E}">
        <p14:creationId xmlns:p14="http://schemas.microsoft.com/office/powerpoint/2010/main" val="222181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5.4</a:t>
            </a:r>
            <a:r>
              <a:rPr lang="zh-CN" altLang="zh-CN" dirty="0"/>
              <a:t>按钮式弹出菜单</a:t>
            </a:r>
          </a:p>
        </p:txBody>
      </p:sp>
      <p:sp>
        <p:nvSpPr>
          <p:cNvPr id="3" name="矩形 2"/>
          <p:cNvSpPr/>
          <p:nvPr/>
        </p:nvSpPr>
        <p:spPr>
          <a:xfrm>
            <a:off x="683568" y="1772816"/>
            <a:ext cx="5616624" cy="2682786"/>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5.4.1</a:t>
            </a:r>
            <a:r>
              <a:rPr lang="zh-CN" altLang="zh-CN" sz="2800" dirty="0">
                <a:hlinkClick r:id="rId2" action="ppaction://hlinksldjump"/>
              </a:rPr>
              <a:t>单按钮下拉</a:t>
            </a:r>
            <a:r>
              <a:rPr lang="zh-CN" altLang="zh-CN" sz="2800" dirty="0" smtClean="0">
                <a:hlinkClick r:id="rId2" action="ppaction://hlinksldjump"/>
              </a:rPr>
              <a:t>菜单</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5.4.2</a:t>
            </a:r>
            <a:r>
              <a:rPr lang="zh-CN" altLang="zh-CN" sz="2800" dirty="0">
                <a:hlinkClick r:id="rId3" action="ppaction://hlinksldjump"/>
              </a:rPr>
              <a:t>分裂式按钮下拉</a:t>
            </a:r>
            <a:r>
              <a:rPr lang="zh-CN" altLang="zh-CN" sz="2800" dirty="0" smtClean="0">
                <a:hlinkClick r:id="rId3" action="ppaction://hlinksldjump"/>
              </a:rPr>
              <a:t>菜单</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4" action="ppaction://hlinksldjump"/>
              </a:rPr>
              <a:t>5.4.3</a:t>
            </a:r>
            <a:r>
              <a:rPr lang="zh-CN" altLang="zh-CN" sz="2800" dirty="0" smtClean="0">
                <a:hlinkClick r:id="rId4" action="ppaction://hlinksldjump"/>
              </a:rPr>
              <a:t>尺寸</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5" action="ppaction://hlinksldjump"/>
              </a:rPr>
              <a:t>5.4.4</a:t>
            </a:r>
            <a:r>
              <a:rPr lang="zh-CN" altLang="zh-CN" sz="2800" dirty="0">
                <a:hlinkClick r:id="rId5" action="ppaction://hlinksldjump"/>
              </a:rPr>
              <a:t>向上弹出式</a:t>
            </a:r>
            <a:r>
              <a:rPr lang="zh-CN" altLang="zh-CN" sz="2800" dirty="0" smtClean="0">
                <a:hlinkClick r:id="rId5" action="ppaction://hlinksldjump"/>
              </a:rPr>
              <a:t>菜单</a:t>
            </a:r>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119553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5.4.1</a:t>
            </a:r>
            <a:r>
              <a:rPr lang="zh-CN" altLang="zh-CN" dirty="0"/>
              <a:t>单按钮下拉菜单</a:t>
            </a:r>
          </a:p>
        </p:txBody>
      </p:sp>
      <p:sp>
        <p:nvSpPr>
          <p:cNvPr id="5" name="矩形 4"/>
          <p:cNvSpPr/>
          <p:nvPr/>
        </p:nvSpPr>
        <p:spPr>
          <a:xfrm>
            <a:off x="395536" y="1477851"/>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en-US" sz="2400" dirty="0"/>
              <a:t>把任意一个按钮放入应用了</a:t>
            </a:r>
            <a:r>
              <a:rPr lang="en-US" altLang="zh-CN" sz="2400" dirty="0"/>
              <a:t>.</a:t>
            </a:r>
            <a:r>
              <a:rPr lang="en-US" altLang="zh-CN" sz="2400" dirty="0" err="1"/>
              <a:t>btn</a:t>
            </a:r>
            <a:r>
              <a:rPr lang="en-US" altLang="zh-CN" sz="2400" dirty="0"/>
              <a:t>-group</a:t>
            </a:r>
            <a:r>
              <a:rPr lang="zh-CN" altLang="en-US" sz="2400" dirty="0"/>
              <a:t>类的</a:t>
            </a:r>
            <a:r>
              <a:rPr lang="en-US" altLang="zh-CN" sz="2400" dirty="0"/>
              <a:t>&lt;div&gt;</a:t>
            </a:r>
            <a:r>
              <a:rPr lang="zh-CN" altLang="en-US" sz="2400" dirty="0"/>
              <a:t>元素中，然后加入适当的菜单标签，就可以让按钮作为菜单的触发器。</a:t>
            </a:r>
          </a:p>
        </p:txBody>
      </p:sp>
      <p:sp>
        <p:nvSpPr>
          <p:cNvPr id="7" name="矩形 6"/>
          <p:cNvSpPr/>
          <p:nvPr/>
        </p:nvSpPr>
        <p:spPr>
          <a:xfrm>
            <a:off x="683568" y="2996952"/>
            <a:ext cx="7200800" cy="2585323"/>
          </a:xfrm>
          <a:prstGeom prst="rect">
            <a:avLst/>
          </a:prstGeom>
        </p:spPr>
        <p:txBody>
          <a:bodyPr wrap="square">
            <a:spAutoFit/>
          </a:bodyPr>
          <a:lstStyle/>
          <a:p>
            <a:r>
              <a:rPr lang="en-US" altLang="zh-CN" dirty="0"/>
              <a:t>&lt;div class="</a:t>
            </a:r>
            <a:r>
              <a:rPr lang="en-US" altLang="zh-CN" dirty="0" err="1"/>
              <a:t>btn</a:t>
            </a:r>
            <a:r>
              <a:rPr lang="en-US" altLang="zh-CN" dirty="0"/>
              <a:t>-group"&gt;</a:t>
            </a:r>
          </a:p>
          <a:p>
            <a:r>
              <a:rPr lang="en-US" altLang="zh-CN" dirty="0" smtClean="0"/>
              <a:t>  &lt;</a:t>
            </a:r>
            <a:r>
              <a:rPr lang="en-US" altLang="zh-CN" dirty="0"/>
              <a:t>button type="button" class="</a:t>
            </a:r>
            <a:r>
              <a:rPr lang="en-US" altLang="zh-CN" dirty="0" err="1"/>
              <a:t>btn</a:t>
            </a:r>
            <a:r>
              <a:rPr lang="en-US" altLang="zh-CN" dirty="0"/>
              <a:t> </a:t>
            </a:r>
            <a:r>
              <a:rPr lang="en-US" altLang="zh-CN" dirty="0" err="1"/>
              <a:t>btn</a:t>
            </a:r>
            <a:r>
              <a:rPr lang="en-US" altLang="zh-CN" dirty="0"/>
              <a:t>-default dropdown-toggle" data-toggle="dropdown" &gt;</a:t>
            </a:r>
          </a:p>
          <a:p>
            <a:r>
              <a:rPr lang="zh-CN" altLang="en-US" dirty="0" smtClean="0"/>
              <a:t>  单</a:t>
            </a:r>
            <a:r>
              <a:rPr lang="zh-CN" altLang="en-US" dirty="0"/>
              <a:t>按钮下拉菜单 </a:t>
            </a:r>
            <a:r>
              <a:rPr lang="en-US" altLang="zh-CN" dirty="0"/>
              <a:t>&lt;span class="caret"&gt;&lt;/span&gt;</a:t>
            </a:r>
          </a:p>
          <a:p>
            <a:r>
              <a:rPr lang="en-US" altLang="zh-CN" dirty="0" smtClean="0"/>
              <a:t>  &lt;/</a:t>
            </a:r>
            <a:r>
              <a:rPr lang="en-US" altLang="zh-CN" dirty="0"/>
              <a:t>button&gt;</a:t>
            </a:r>
          </a:p>
          <a:p>
            <a:r>
              <a:rPr lang="en-US" altLang="zh-CN" dirty="0" smtClean="0"/>
              <a:t>  &lt;</a:t>
            </a:r>
            <a:r>
              <a:rPr lang="en-US" altLang="zh-CN" dirty="0" err="1"/>
              <a:t>ul</a:t>
            </a:r>
            <a:r>
              <a:rPr lang="en-US" altLang="zh-CN" dirty="0"/>
              <a:t> class="dropdown-menu"&gt;</a:t>
            </a:r>
          </a:p>
          <a:p>
            <a:r>
              <a:rPr lang="en-US" altLang="zh-CN" dirty="0" smtClean="0"/>
              <a:t>  …</a:t>
            </a:r>
            <a:endParaRPr lang="en-US" altLang="zh-CN" dirty="0"/>
          </a:p>
          <a:p>
            <a:r>
              <a:rPr lang="en-US" altLang="zh-CN" dirty="0" smtClean="0"/>
              <a:t>  &lt;/</a:t>
            </a:r>
            <a:r>
              <a:rPr lang="en-US" altLang="zh-CN" dirty="0" err="1"/>
              <a:t>ul</a:t>
            </a:r>
            <a:r>
              <a:rPr lang="en-US" altLang="zh-CN" dirty="0"/>
              <a:t>&gt;</a:t>
            </a:r>
          </a:p>
          <a:p>
            <a:r>
              <a:rPr lang="en-US" altLang="zh-CN" dirty="0"/>
              <a:t>&lt;/div&gt;</a:t>
            </a: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6156176" y="4509120"/>
            <a:ext cx="2337435" cy="1843405"/>
          </a:xfrm>
          <a:prstGeom prst="rect">
            <a:avLst/>
          </a:prstGeom>
        </p:spPr>
      </p:pic>
    </p:spTree>
    <p:extLst>
      <p:ext uri="{BB962C8B-B14F-4D97-AF65-F5344CB8AC3E}">
        <p14:creationId xmlns:p14="http://schemas.microsoft.com/office/powerpoint/2010/main" val="118793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5.4.2</a:t>
            </a:r>
            <a:r>
              <a:rPr lang="zh-CN" altLang="zh-CN" dirty="0"/>
              <a:t>分裂式按钮下拉菜单</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分裂式按钮下拉菜单是将按钮内容分为左右两个部分，左边是按钮的原始内容，右边是触发下拉菜单的切换。</a:t>
            </a:r>
            <a:endParaRPr lang="zh-CN" altLang="en-US" sz="2400" dirty="0"/>
          </a:p>
        </p:txBody>
      </p:sp>
      <p:sp>
        <p:nvSpPr>
          <p:cNvPr id="3" name="矩形 2"/>
          <p:cNvSpPr/>
          <p:nvPr/>
        </p:nvSpPr>
        <p:spPr>
          <a:xfrm>
            <a:off x="457200" y="2560873"/>
            <a:ext cx="7110536" cy="2862322"/>
          </a:xfrm>
          <a:prstGeom prst="rect">
            <a:avLst/>
          </a:prstGeom>
        </p:spPr>
        <p:txBody>
          <a:bodyPr wrap="square">
            <a:spAutoFit/>
          </a:bodyPr>
          <a:lstStyle/>
          <a:p>
            <a:r>
              <a:rPr lang="en-US" altLang="zh-CN" dirty="0"/>
              <a:t>&lt;div class="</a:t>
            </a:r>
            <a:r>
              <a:rPr lang="en-US" altLang="zh-CN" dirty="0" err="1"/>
              <a:t>btn</a:t>
            </a:r>
            <a:r>
              <a:rPr lang="en-US" altLang="zh-CN" dirty="0"/>
              <a:t>-group"&gt;</a:t>
            </a:r>
          </a:p>
          <a:p>
            <a:r>
              <a:rPr lang="en-US" altLang="zh-CN" dirty="0"/>
              <a:t>  &lt;button type="button" class="</a:t>
            </a:r>
            <a:r>
              <a:rPr lang="en-US" altLang="zh-CN" dirty="0" err="1"/>
              <a:t>btn</a:t>
            </a:r>
            <a:r>
              <a:rPr lang="en-US" altLang="zh-CN" dirty="0"/>
              <a:t> </a:t>
            </a:r>
            <a:r>
              <a:rPr lang="en-US" altLang="zh-CN" dirty="0" err="1"/>
              <a:t>btn</a:t>
            </a:r>
            <a:r>
              <a:rPr lang="en-US" altLang="zh-CN" dirty="0"/>
              <a:t>-danger"&gt;</a:t>
            </a:r>
            <a:r>
              <a:rPr lang="zh-CN" altLang="en-US" dirty="0"/>
              <a:t>分裂式按钮下拉菜单</a:t>
            </a:r>
            <a:r>
              <a:rPr lang="en-US" altLang="zh-CN" dirty="0"/>
              <a:t>&lt;/button&gt;</a:t>
            </a:r>
          </a:p>
          <a:p>
            <a:r>
              <a:rPr lang="en-US" altLang="zh-CN" dirty="0"/>
              <a:t>  &lt;button type="button" class="</a:t>
            </a:r>
            <a:r>
              <a:rPr lang="en-US" altLang="zh-CN" dirty="0" err="1"/>
              <a:t>btn</a:t>
            </a:r>
            <a:r>
              <a:rPr lang="en-US" altLang="zh-CN" dirty="0"/>
              <a:t> </a:t>
            </a:r>
            <a:r>
              <a:rPr lang="en-US" altLang="zh-CN" dirty="0" err="1"/>
              <a:t>btn</a:t>
            </a:r>
            <a:r>
              <a:rPr lang="en-US" altLang="zh-CN" dirty="0"/>
              <a:t>-danger dropdown-toggle" data-toggle="dropdown" &gt;</a:t>
            </a:r>
          </a:p>
          <a:p>
            <a:r>
              <a:rPr lang="en-US" altLang="zh-CN" dirty="0"/>
              <a:t>    &lt;span class="caret"&gt;&lt;/span&gt;</a:t>
            </a:r>
          </a:p>
          <a:p>
            <a:r>
              <a:rPr lang="en-US" altLang="zh-CN" dirty="0"/>
              <a:t>    &lt;span class="</a:t>
            </a:r>
            <a:r>
              <a:rPr lang="en-US" altLang="zh-CN" dirty="0" err="1"/>
              <a:t>sr</a:t>
            </a:r>
            <a:r>
              <a:rPr lang="en-US" altLang="zh-CN" dirty="0"/>
              <a:t>-only"&gt;Toggle Dropdown&lt;/span&gt;</a:t>
            </a:r>
          </a:p>
          <a:p>
            <a:r>
              <a:rPr lang="en-US" altLang="zh-CN" dirty="0"/>
              <a:t>  &lt;/button&gt;</a:t>
            </a:r>
          </a:p>
          <a:p>
            <a:r>
              <a:rPr lang="en-US" altLang="zh-CN" dirty="0" smtClean="0"/>
              <a:t>…</a:t>
            </a:r>
            <a:endParaRPr lang="en-US" altLang="zh-CN" dirty="0"/>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6229985" y="4706527"/>
            <a:ext cx="2456815" cy="1937385"/>
          </a:xfrm>
          <a:prstGeom prst="rect">
            <a:avLst/>
          </a:prstGeom>
        </p:spPr>
      </p:pic>
    </p:spTree>
    <p:extLst>
      <p:ext uri="{BB962C8B-B14F-4D97-AF65-F5344CB8AC3E}">
        <p14:creationId xmlns:p14="http://schemas.microsoft.com/office/powerpoint/2010/main" val="144867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5.4.3</a:t>
            </a:r>
            <a:r>
              <a:rPr lang="zh-CN" altLang="zh-CN" dirty="0"/>
              <a:t>尺寸</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通过给下拉菜单中的触发按钮</a:t>
            </a:r>
            <a:r>
              <a:rPr lang="en-US" altLang="zh-CN" sz="2400" dirty="0"/>
              <a:t>&lt;button&gt;</a:t>
            </a:r>
            <a:r>
              <a:rPr lang="zh-CN" altLang="zh-CN" sz="2400" dirty="0"/>
              <a:t>元素应用类</a:t>
            </a:r>
            <a:r>
              <a:rPr lang="en-US" altLang="zh-CN" sz="2400" dirty="0"/>
              <a:t>.</a:t>
            </a:r>
            <a:r>
              <a:rPr lang="en-US" altLang="zh-CN" sz="2400" dirty="0" err="1"/>
              <a:t>btn-xs</a:t>
            </a:r>
            <a:r>
              <a:rPr lang="zh-CN" altLang="zh-CN" sz="2400" dirty="0"/>
              <a:t>、</a:t>
            </a:r>
            <a:r>
              <a:rPr lang="en-US" altLang="zh-CN" sz="2400" dirty="0"/>
              <a:t>.</a:t>
            </a:r>
            <a:r>
              <a:rPr lang="en-US" altLang="zh-CN" sz="2400" dirty="0" err="1"/>
              <a:t>btn-lg</a:t>
            </a:r>
            <a:r>
              <a:rPr lang="zh-CN" altLang="zh-CN" sz="2400" dirty="0"/>
              <a:t>或</a:t>
            </a:r>
            <a:r>
              <a:rPr lang="en-US" altLang="zh-CN" sz="2400" dirty="0"/>
              <a:t>.</a:t>
            </a:r>
            <a:r>
              <a:rPr lang="en-US" altLang="zh-CN" sz="2400" dirty="0" err="1"/>
              <a:t>btn-sm</a:t>
            </a:r>
            <a:r>
              <a:rPr lang="zh-CN" altLang="zh-CN" sz="2400" dirty="0"/>
              <a:t>可以改变按钮的尺寸。</a:t>
            </a:r>
            <a:endParaRPr lang="zh-CN" altLang="en-US" sz="2400" dirty="0"/>
          </a:p>
        </p:txBody>
      </p:sp>
      <p:sp>
        <p:nvSpPr>
          <p:cNvPr id="3" name="矩形 2"/>
          <p:cNvSpPr/>
          <p:nvPr/>
        </p:nvSpPr>
        <p:spPr>
          <a:xfrm>
            <a:off x="477145" y="2544651"/>
            <a:ext cx="7753671" cy="2308324"/>
          </a:xfrm>
          <a:prstGeom prst="rect">
            <a:avLst/>
          </a:prstGeom>
        </p:spPr>
        <p:txBody>
          <a:bodyPr wrap="square">
            <a:spAutoFit/>
          </a:bodyPr>
          <a:lstStyle/>
          <a:p>
            <a:r>
              <a:rPr lang="en-US" altLang="zh-CN" dirty="0"/>
              <a:t>&lt;div class="</a:t>
            </a:r>
            <a:r>
              <a:rPr lang="en-US" altLang="zh-CN" dirty="0" err="1"/>
              <a:t>btn</a:t>
            </a:r>
            <a:r>
              <a:rPr lang="en-US" altLang="zh-CN" dirty="0"/>
              <a:t>-group"&gt;</a:t>
            </a:r>
          </a:p>
          <a:p>
            <a:r>
              <a:rPr lang="en-US" altLang="zh-CN" dirty="0"/>
              <a:t>  &lt;button class="</a:t>
            </a:r>
            <a:r>
              <a:rPr lang="en-US" altLang="zh-CN" dirty="0" err="1"/>
              <a:t>btn</a:t>
            </a:r>
            <a:r>
              <a:rPr lang="en-US" altLang="zh-CN" dirty="0"/>
              <a:t> </a:t>
            </a:r>
            <a:r>
              <a:rPr lang="en-US" altLang="zh-CN" dirty="0" err="1"/>
              <a:t>btn</a:t>
            </a:r>
            <a:r>
              <a:rPr lang="en-US" altLang="zh-CN" dirty="0"/>
              <a:t>-default </a:t>
            </a:r>
            <a:r>
              <a:rPr lang="en-US" altLang="zh-CN" dirty="0" err="1"/>
              <a:t>btn-lg</a:t>
            </a:r>
            <a:r>
              <a:rPr lang="en-US" altLang="zh-CN" dirty="0"/>
              <a:t> dropdown-toggle" type="button" data-toggle="dropdown"&gt;</a:t>
            </a:r>
          </a:p>
          <a:p>
            <a:r>
              <a:rPr lang="en-US" altLang="zh-CN" dirty="0"/>
              <a:t>   </a:t>
            </a:r>
            <a:r>
              <a:rPr lang="zh-CN" altLang="en-US" dirty="0"/>
              <a:t>大按钮</a:t>
            </a:r>
            <a:r>
              <a:rPr lang="en-US" altLang="zh-CN" dirty="0"/>
              <a:t>&lt;span class="caret"&gt;&lt;/span&gt;</a:t>
            </a:r>
          </a:p>
          <a:p>
            <a:r>
              <a:rPr lang="en-US" altLang="zh-CN" dirty="0"/>
              <a:t>  &lt;/button&gt;</a:t>
            </a:r>
          </a:p>
          <a:p>
            <a:r>
              <a:rPr lang="en-US" altLang="zh-CN" dirty="0" smtClean="0"/>
              <a:t>…</a:t>
            </a:r>
            <a:endParaRPr lang="en-US" altLang="zh-CN" dirty="0"/>
          </a:p>
          <a:p>
            <a:r>
              <a:rPr lang="en-US" altLang="zh-CN" dirty="0"/>
              <a:t>&lt;/div&gt;</a:t>
            </a:r>
          </a:p>
          <a:p>
            <a:r>
              <a:rPr lang="en-US" altLang="zh-CN" dirty="0" smtClean="0"/>
              <a:t>…</a:t>
            </a:r>
            <a:endParaRPr lang="en-US" altLang="zh-CN" dirty="0"/>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220072" y="4437112"/>
            <a:ext cx="2935094" cy="1701924"/>
          </a:xfrm>
          <a:prstGeom prst="rect">
            <a:avLst/>
          </a:prstGeom>
        </p:spPr>
      </p:pic>
    </p:spTree>
    <p:extLst>
      <p:ext uri="{BB962C8B-B14F-4D97-AF65-F5344CB8AC3E}">
        <p14:creationId xmlns:p14="http://schemas.microsoft.com/office/powerpoint/2010/main" val="282629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5.4.4</a:t>
            </a:r>
            <a:r>
              <a:rPr lang="zh-CN" altLang="zh-CN" dirty="0"/>
              <a:t>向上弹出式菜单</a:t>
            </a:r>
          </a:p>
        </p:txBody>
      </p:sp>
      <p:sp>
        <p:nvSpPr>
          <p:cNvPr id="5" name="矩形 4"/>
          <p:cNvSpPr/>
          <p:nvPr/>
        </p:nvSpPr>
        <p:spPr>
          <a:xfrm>
            <a:off x="395536" y="1477851"/>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通过给按钮下拉菜单的父元素</a:t>
            </a:r>
            <a:r>
              <a:rPr lang="en-US" altLang="zh-CN" sz="2400" dirty="0"/>
              <a:t>&lt;div&gt;</a:t>
            </a:r>
            <a:r>
              <a:rPr lang="zh-CN" altLang="zh-CN" sz="2400" dirty="0"/>
              <a:t>添加</a:t>
            </a:r>
            <a:r>
              <a:rPr lang="en-US" altLang="zh-CN" sz="2400" dirty="0"/>
              <a:t>.</a:t>
            </a:r>
            <a:r>
              <a:rPr lang="en-US" altLang="zh-CN" sz="2400" dirty="0" err="1"/>
              <a:t>dropup</a:t>
            </a:r>
            <a:r>
              <a:rPr lang="zh-CN" altLang="zh-CN" sz="2400" dirty="0"/>
              <a:t>类可以将菜单朝上方打开。</a:t>
            </a:r>
            <a:endParaRPr lang="zh-CN" altLang="en-US" sz="2400" dirty="0"/>
          </a:p>
        </p:txBody>
      </p:sp>
      <p:sp>
        <p:nvSpPr>
          <p:cNvPr id="3" name="矩形 2"/>
          <p:cNvSpPr/>
          <p:nvPr/>
        </p:nvSpPr>
        <p:spPr>
          <a:xfrm>
            <a:off x="827584" y="2848362"/>
            <a:ext cx="4572000" cy="923330"/>
          </a:xfrm>
          <a:prstGeom prst="rect">
            <a:avLst/>
          </a:prstGeom>
        </p:spPr>
        <p:txBody>
          <a:bodyPr>
            <a:spAutoFit/>
          </a:bodyPr>
          <a:lstStyle/>
          <a:p>
            <a:r>
              <a:rPr lang="en-US" altLang="zh-CN" dirty="0"/>
              <a:t>&lt;div class="</a:t>
            </a:r>
            <a:r>
              <a:rPr lang="en-US" altLang="zh-CN" dirty="0" err="1"/>
              <a:t>btn</a:t>
            </a:r>
            <a:r>
              <a:rPr lang="en-US" altLang="zh-CN" dirty="0"/>
              <a:t>-group </a:t>
            </a:r>
            <a:r>
              <a:rPr lang="en-US" altLang="zh-CN" dirty="0" err="1"/>
              <a:t>dropup</a:t>
            </a:r>
            <a:r>
              <a:rPr lang="en-US" altLang="zh-CN" dirty="0"/>
              <a:t>"&gt;</a:t>
            </a:r>
          </a:p>
          <a:p>
            <a:r>
              <a:rPr lang="en-US" altLang="zh-CN" dirty="0"/>
              <a:t>…</a:t>
            </a:r>
          </a:p>
          <a:p>
            <a:r>
              <a:rPr lang="en-US" altLang="zh-CN" dirty="0"/>
              <a:t>&lt;/div&gt;</a:t>
            </a:r>
          </a:p>
        </p:txBody>
      </p:sp>
    </p:spTree>
    <p:extLst>
      <p:ext uri="{BB962C8B-B14F-4D97-AF65-F5344CB8AC3E}">
        <p14:creationId xmlns:p14="http://schemas.microsoft.com/office/powerpoint/2010/main" val="2548443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5.5</a:t>
            </a:r>
            <a:r>
              <a:rPr lang="zh-CN" altLang="zh-CN" dirty="0"/>
              <a:t>输入框组</a:t>
            </a:r>
          </a:p>
        </p:txBody>
      </p:sp>
      <p:sp>
        <p:nvSpPr>
          <p:cNvPr id="3" name="矩形 2"/>
          <p:cNvSpPr/>
          <p:nvPr/>
        </p:nvSpPr>
        <p:spPr>
          <a:xfrm>
            <a:off x="683568" y="1772816"/>
            <a:ext cx="7272808" cy="3544560"/>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5.5.1</a:t>
            </a:r>
            <a:r>
              <a:rPr lang="zh-CN" altLang="zh-CN" sz="2800" dirty="0">
                <a:hlinkClick r:id="rId2" action="ppaction://hlinksldjump"/>
              </a:rPr>
              <a:t>基本</a:t>
            </a:r>
            <a:r>
              <a:rPr lang="zh-CN" altLang="zh-CN" sz="2800" dirty="0" smtClean="0">
                <a:hlinkClick r:id="rId2" action="ppaction://hlinksldjump"/>
              </a:rPr>
              <a:t>实例</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5.5.2</a:t>
            </a:r>
            <a:r>
              <a:rPr lang="zh-CN" altLang="zh-CN" sz="2800" dirty="0" smtClean="0">
                <a:hlinkClick r:id="rId3" action="ppaction://hlinksldjump"/>
              </a:rPr>
              <a:t>尺寸</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4" action="ppaction://hlinksldjump"/>
              </a:rPr>
              <a:t>5.5.3</a:t>
            </a:r>
            <a:r>
              <a:rPr lang="zh-CN" altLang="zh-CN" sz="2800" dirty="0">
                <a:hlinkClick r:id="rId4" action="ppaction://hlinksldjump"/>
              </a:rPr>
              <a:t>作为额外元素的多选框和单选</a:t>
            </a:r>
            <a:r>
              <a:rPr lang="zh-CN" altLang="zh-CN" sz="2800" dirty="0" smtClean="0">
                <a:hlinkClick r:id="rId4" action="ppaction://hlinksldjump"/>
              </a:rPr>
              <a:t>框</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5" action="ppaction://hlinksldjump"/>
              </a:rPr>
              <a:t>5.5.4</a:t>
            </a:r>
            <a:r>
              <a:rPr lang="zh-CN" altLang="zh-CN" sz="2800" dirty="0">
                <a:hlinkClick r:id="rId5" action="ppaction://hlinksldjump"/>
              </a:rPr>
              <a:t>作为额外元素的</a:t>
            </a:r>
            <a:r>
              <a:rPr lang="zh-CN" altLang="zh-CN" sz="2800" dirty="0" smtClean="0">
                <a:hlinkClick r:id="rId5" action="ppaction://hlinksldjump"/>
              </a:rPr>
              <a:t>按钮</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6" action="ppaction://hlinksldjump"/>
              </a:rPr>
              <a:t>5.5.5</a:t>
            </a:r>
            <a:r>
              <a:rPr lang="zh-CN" altLang="zh-CN" sz="2800" dirty="0">
                <a:hlinkClick r:id="rId6" action="ppaction://hlinksldjump"/>
              </a:rPr>
              <a:t>作为额外元素的按钮式下拉</a:t>
            </a:r>
            <a:r>
              <a:rPr lang="zh-CN" altLang="zh-CN" sz="2800" dirty="0" smtClean="0">
                <a:hlinkClick r:id="rId6" action="ppaction://hlinksldjump"/>
              </a:rPr>
              <a:t>菜单</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7" action="ppaction://hlinksldjump"/>
              </a:rPr>
              <a:t>5.5.6</a:t>
            </a:r>
            <a:r>
              <a:rPr lang="zh-CN" altLang="zh-CN" sz="2800" dirty="0">
                <a:hlinkClick r:id="rId7" action="ppaction://hlinksldjump"/>
              </a:rPr>
              <a:t>作为额外元素的分裂式按钮下拉</a:t>
            </a:r>
            <a:r>
              <a:rPr lang="zh-CN" altLang="zh-CN" sz="2800" dirty="0" smtClean="0">
                <a:hlinkClick r:id="rId7" action="ppaction://hlinksldjump"/>
              </a:rPr>
              <a:t>菜单</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8" action="ppaction://hlinksldjump"/>
              </a:rPr>
              <a:t>5.5.7</a:t>
            </a:r>
            <a:r>
              <a:rPr lang="zh-CN" altLang="zh-CN" sz="2800" dirty="0">
                <a:hlinkClick r:id="rId8" action="ppaction://hlinksldjump"/>
              </a:rPr>
              <a:t>作为额外元素的多个</a:t>
            </a:r>
            <a:r>
              <a:rPr lang="zh-CN" altLang="zh-CN" sz="2800" dirty="0" smtClean="0">
                <a:hlinkClick r:id="rId8" action="ppaction://hlinksldjump"/>
              </a:rPr>
              <a:t>按钮</a:t>
            </a:r>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246833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5.5.1</a:t>
            </a:r>
            <a:r>
              <a:rPr lang="zh-CN" altLang="zh-CN" dirty="0"/>
              <a:t>基本实例</a:t>
            </a:r>
          </a:p>
        </p:txBody>
      </p:sp>
      <p:sp>
        <p:nvSpPr>
          <p:cNvPr id="5" name="矩形 4"/>
          <p:cNvSpPr/>
          <p:nvPr/>
        </p:nvSpPr>
        <p:spPr>
          <a:xfrm>
            <a:off x="251520" y="1559631"/>
            <a:ext cx="8435280" cy="2308324"/>
          </a:xfrm>
          <a:prstGeom prst="rect">
            <a:avLst/>
          </a:prstGeom>
        </p:spPr>
        <p:txBody>
          <a:bodyPr wrap="square">
            <a:spAutoFit/>
          </a:bodyPr>
          <a:lstStyle/>
          <a:p>
            <a:pPr marL="342900" lvl="0" indent="-342900">
              <a:buClr>
                <a:schemeClr val="accent3"/>
              </a:buClr>
              <a:buFont typeface="Arial" panose="020B0604020202020204" pitchFamily="34" charset="0"/>
              <a:buChar char="•"/>
            </a:pPr>
            <a:r>
              <a:rPr lang="zh-CN" altLang="zh-CN" sz="2400" dirty="0"/>
              <a:t>输入框组的所有内容被包裹在一个应用了</a:t>
            </a:r>
            <a:r>
              <a:rPr lang="en-US" altLang="zh-CN" sz="2400" dirty="0"/>
              <a:t>.input-group</a:t>
            </a:r>
            <a:r>
              <a:rPr lang="zh-CN" altLang="zh-CN" sz="2400" dirty="0"/>
              <a:t>类的</a:t>
            </a:r>
            <a:r>
              <a:rPr lang="en-US" altLang="zh-CN" sz="2400" dirty="0"/>
              <a:t>&lt;div&gt;</a:t>
            </a:r>
            <a:r>
              <a:rPr lang="zh-CN" altLang="zh-CN" sz="2400" dirty="0"/>
              <a:t>容器元素中。</a:t>
            </a:r>
          </a:p>
          <a:p>
            <a:pPr marL="342900" lvl="0" indent="-342900">
              <a:buClr>
                <a:schemeClr val="accent3"/>
              </a:buClr>
              <a:buFont typeface="Arial" panose="020B0604020202020204" pitchFamily="34" charset="0"/>
              <a:buChar char="•"/>
            </a:pPr>
            <a:r>
              <a:rPr lang="zh-CN" altLang="zh-CN" sz="2400" dirty="0"/>
              <a:t>在上面的</a:t>
            </a:r>
            <a:r>
              <a:rPr lang="en-US" altLang="zh-CN" sz="2400" dirty="0"/>
              <a:t>&lt;div&gt;</a:t>
            </a:r>
            <a:r>
              <a:rPr lang="zh-CN" altLang="zh-CN" sz="2400" dirty="0"/>
              <a:t>元素中添加输入框</a:t>
            </a:r>
            <a:r>
              <a:rPr lang="en-US" altLang="zh-CN" sz="2400" dirty="0"/>
              <a:t>&lt;input&gt;</a:t>
            </a:r>
            <a:r>
              <a:rPr lang="zh-CN" altLang="zh-CN" sz="2400" dirty="0"/>
              <a:t>元素</a:t>
            </a:r>
          </a:p>
          <a:p>
            <a:pPr marL="342900" lvl="0" indent="-342900">
              <a:buClr>
                <a:schemeClr val="accent3"/>
              </a:buClr>
              <a:buFont typeface="Arial" panose="020B0604020202020204" pitchFamily="34" charset="0"/>
              <a:buChar char="•"/>
            </a:pPr>
            <a:r>
              <a:rPr lang="zh-CN" altLang="zh-CN" sz="2400" dirty="0"/>
              <a:t>在输入框</a:t>
            </a:r>
            <a:r>
              <a:rPr lang="en-US" altLang="zh-CN" sz="2400" dirty="0"/>
              <a:t>&lt;input&gt;</a:t>
            </a:r>
            <a:r>
              <a:rPr lang="zh-CN" altLang="zh-CN" sz="2400" dirty="0"/>
              <a:t>元素的前面、后面或者前后同时添加应用了</a:t>
            </a:r>
            <a:r>
              <a:rPr lang="en-US" altLang="zh-CN" sz="2400" dirty="0"/>
              <a:t>.input-group-</a:t>
            </a:r>
            <a:r>
              <a:rPr lang="en-US" altLang="zh-CN" sz="2400" dirty="0" err="1"/>
              <a:t>addon</a:t>
            </a:r>
            <a:r>
              <a:rPr lang="zh-CN" altLang="zh-CN" sz="2400" dirty="0"/>
              <a:t>类的</a:t>
            </a:r>
            <a:r>
              <a:rPr lang="en-US" altLang="zh-CN" sz="2400" dirty="0"/>
              <a:t>&lt;span&gt;</a:t>
            </a:r>
            <a:r>
              <a:rPr lang="zh-CN" altLang="zh-CN" sz="2400" dirty="0"/>
              <a:t>元素，将前缀或后缀的的内容放在对应的</a:t>
            </a:r>
            <a:r>
              <a:rPr lang="en-US" altLang="zh-CN" sz="2400" dirty="0"/>
              <a:t>&lt;span&gt;</a:t>
            </a:r>
            <a:r>
              <a:rPr lang="zh-CN" altLang="zh-CN" sz="2400" dirty="0"/>
              <a:t>元素中。</a:t>
            </a:r>
          </a:p>
        </p:txBody>
      </p:sp>
      <p:sp>
        <p:nvSpPr>
          <p:cNvPr id="3" name="矩形 2"/>
          <p:cNvSpPr/>
          <p:nvPr/>
        </p:nvSpPr>
        <p:spPr>
          <a:xfrm>
            <a:off x="534380" y="3884114"/>
            <a:ext cx="8075240" cy="1754326"/>
          </a:xfrm>
          <a:prstGeom prst="rect">
            <a:avLst/>
          </a:prstGeom>
        </p:spPr>
        <p:txBody>
          <a:bodyPr wrap="square">
            <a:spAutoFit/>
          </a:bodyPr>
          <a:lstStyle/>
          <a:p>
            <a:r>
              <a:rPr lang="en-US" altLang="zh-CN" dirty="0"/>
              <a:t>&lt;div class="input-group"&gt;</a:t>
            </a:r>
          </a:p>
          <a:p>
            <a:r>
              <a:rPr lang="en-US" altLang="zh-CN" dirty="0"/>
              <a:t>   &lt;span class="input-group-</a:t>
            </a:r>
            <a:r>
              <a:rPr lang="en-US" altLang="zh-CN" dirty="0" err="1"/>
              <a:t>addon</a:t>
            </a:r>
            <a:r>
              <a:rPr lang="en-US" altLang="zh-CN" dirty="0"/>
              <a:t>"&gt;$&lt;/span&gt;</a:t>
            </a:r>
          </a:p>
          <a:p>
            <a:r>
              <a:rPr lang="en-US" altLang="zh-CN" dirty="0"/>
              <a:t>   &lt;input type="text" class="form-control" placeholder="</a:t>
            </a:r>
            <a:r>
              <a:rPr lang="zh-CN" altLang="en-US" dirty="0"/>
              <a:t>价格</a:t>
            </a:r>
            <a:r>
              <a:rPr lang="en-US" altLang="zh-CN" dirty="0"/>
              <a:t>" aria-</a:t>
            </a:r>
            <a:r>
              <a:rPr lang="en-US" altLang="zh-CN" dirty="0" err="1"/>
              <a:t>describedby</a:t>
            </a:r>
            <a:r>
              <a:rPr lang="en-US" altLang="zh-CN" dirty="0"/>
              <a:t>="addon3"&gt;</a:t>
            </a:r>
          </a:p>
          <a:p>
            <a:r>
              <a:rPr lang="en-US" altLang="zh-CN" dirty="0"/>
              <a:t>   &lt;span class="input-group-</a:t>
            </a:r>
            <a:r>
              <a:rPr lang="en-US" altLang="zh-CN" dirty="0" err="1"/>
              <a:t>addon</a:t>
            </a:r>
            <a:r>
              <a:rPr lang="en-US" altLang="zh-CN" dirty="0"/>
              <a:t>"&gt;.00&lt;/span&gt;</a:t>
            </a:r>
          </a:p>
          <a:p>
            <a:r>
              <a:rPr lang="en-US" altLang="zh-CN" dirty="0"/>
              <a:t>&lt;/div&gt;</a:t>
            </a: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6129418" y="4761277"/>
            <a:ext cx="3005455" cy="2546985"/>
          </a:xfrm>
          <a:prstGeom prst="rect">
            <a:avLst/>
          </a:prstGeom>
        </p:spPr>
      </p:pic>
    </p:spTree>
    <p:extLst>
      <p:ext uri="{BB962C8B-B14F-4D97-AF65-F5344CB8AC3E}">
        <p14:creationId xmlns:p14="http://schemas.microsoft.com/office/powerpoint/2010/main" val="126770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5.5.2</a:t>
            </a:r>
            <a:r>
              <a:rPr lang="zh-CN" altLang="zh-CN" dirty="0"/>
              <a:t>尺寸</a:t>
            </a:r>
          </a:p>
        </p:txBody>
      </p:sp>
      <p:sp>
        <p:nvSpPr>
          <p:cNvPr id="5" name="矩形 4"/>
          <p:cNvSpPr/>
          <p:nvPr/>
        </p:nvSpPr>
        <p:spPr>
          <a:xfrm>
            <a:off x="395536" y="1477851"/>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通过向输入框组的</a:t>
            </a:r>
            <a:r>
              <a:rPr lang="en-US" altLang="zh-CN" sz="2400" dirty="0"/>
              <a:t>&lt;div&gt;</a:t>
            </a:r>
            <a:r>
              <a:rPr lang="zh-CN" altLang="zh-CN" sz="2400" dirty="0"/>
              <a:t>元素添加相对表单大小的类</a:t>
            </a:r>
            <a:r>
              <a:rPr lang="en-US" altLang="zh-CN" sz="2400" dirty="0"/>
              <a:t>.input-group-</a:t>
            </a:r>
            <a:r>
              <a:rPr lang="en-US" altLang="zh-CN" sz="2400" dirty="0" err="1"/>
              <a:t>lg</a:t>
            </a:r>
            <a:r>
              <a:rPr lang="zh-CN" altLang="zh-CN" sz="2400" dirty="0"/>
              <a:t>或</a:t>
            </a:r>
            <a:r>
              <a:rPr lang="en-US" altLang="zh-CN" sz="2400" dirty="0"/>
              <a:t>input-group-</a:t>
            </a:r>
            <a:r>
              <a:rPr lang="en-US" altLang="zh-CN" sz="2400" dirty="0" err="1"/>
              <a:t>sm</a:t>
            </a:r>
            <a:r>
              <a:rPr lang="zh-CN" altLang="zh-CN" sz="2400" dirty="0"/>
              <a:t>可以改变输入框组的大小，输入框中的内容会随之自动调整大小。</a:t>
            </a:r>
            <a:endParaRPr lang="zh-CN" altLang="en-US" sz="2400" dirty="0"/>
          </a:p>
        </p:txBody>
      </p:sp>
      <p:sp>
        <p:nvSpPr>
          <p:cNvPr id="3" name="矩形 2"/>
          <p:cNvSpPr/>
          <p:nvPr/>
        </p:nvSpPr>
        <p:spPr>
          <a:xfrm>
            <a:off x="755576" y="2852936"/>
            <a:ext cx="4608512" cy="3139321"/>
          </a:xfrm>
          <a:prstGeom prst="rect">
            <a:avLst/>
          </a:prstGeom>
        </p:spPr>
        <p:txBody>
          <a:bodyPr wrap="square">
            <a:spAutoFit/>
          </a:bodyPr>
          <a:lstStyle/>
          <a:p>
            <a:r>
              <a:rPr lang="en-US" altLang="zh-CN" dirty="0"/>
              <a:t>&lt;div class="input-group input-group-</a:t>
            </a:r>
            <a:r>
              <a:rPr lang="en-US" altLang="zh-CN" dirty="0" err="1"/>
              <a:t>lg</a:t>
            </a:r>
            <a:r>
              <a:rPr lang="en-US" altLang="zh-CN" dirty="0"/>
              <a:t>"&gt;</a:t>
            </a:r>
          </a:p>
          <a:p>
            <a:r>
              <a:rPr lang="en-US" altLang="zh-CN" dirty="0" smtClean="0"/>
              <a:t>  …</a:t>
            </a:r>
          </a:p>
          <a:p>
            <a:r>
              <a:rPr lang="en-US" altLang="zh-CN" dirty="0" smtClean="0"/>
              <a:t>&lt;/div</a:t>
            </a:r>
            <a:r>
              <a:rPr lang="en-US" altLang="zh-CN" dirty="0"/>
              <a:t>&gt;</a:t>
            </a:r>
          </a:p>
          <a:p>
            <a:r>
              <a:rPr lang="en-US" altLang="zh-CN" dirty="0"/>
              <a:t>&lt;</a:t>
            </a:r>
            <a:r>
              <a:rPr lang="en-US" altLang="zh-CN" dirty="0" err="1"/>
              <a:t>br</a:t>
            </a:r>
            <a:r>
              <a:rPr lang="en-US" altLang="zh-CN" dirty="0"/>
              <a:t>  /&gt;</a:t>
            </a:r>
          </a:p>
          <a:p>
            <a:r>
              <a:rPr lang="en-US" altLang="zh-CN" dirty="0"/>
              <a:t>&lt;div class="input-group"&gt;</a:t>
            </a:r>
          </a:p>
          <a:p>
            <a:r>
              <a:rPr lang="en-US" altLang="zh-CN" dirty="0" smtClean="0"/>
              <a:t>…</a:t>
            </a:r>
            <a:endParaRPr lang="en-US" altLang="zh-CN" dirty="0"/>
          </a:p>
          <a:p>
            <a:r>
              <a:rPr lang="en-US" altLang="zh-CN" dirty="0"/>
              <a:t>&lt;/div&gt;</a:t>
            </a:r>
          </a:p>
          <a:p>
            <a:r>
              <a:rPr lang="en-US" altLang="zh-CN" dirty="0"/>
              <a:t>&lt;</a:t>
            </a:r>
            <a:r>
              <a:rPr lang="en-US" altLang="zh-CN" dirty="0" err="1"/>
              <a:t>br</a:t>
            </a:r>
            <a:r>
              <a:rPr lang="en-US" altLang="zh-CN" dirty="0"/>
              <a:t>  /&gt;</a:t>
            </a:r>
          </a:p>
          <a:p>
            <a:r>
              <a:rPr lang="en-US" altLang="zh-CN" dirty="0"/>
              <a:t>&lt;div class="input-group input-group-</a:t>
            </a:r>
            <a:r>
              <a:rPr lang="en-US" altLang="zh-CN" dirty="0" err="1"/>
              <a:t>sm</a:t>
            </a:r>
            <a:r>
              <a:rPr lang="en-US" altLang="zh-CN" dirty="0"/>
              <a:t>"&gt;</a:t>
            </a:r>
          </a:p>
          <a:p>
            <a:r>
              <a:rPr lang="en-US" altLang="zh-CN" dirty="0" smtClean="0"/>
              <a:t>…</a:t>
            </a:r>
            <a:endParaRPr lang="en-US" altLang="zh-CN" dirty="0"/>
          </a:p>
          <a:p>
            <a:r>
              <a:rPr lang="en-US" altLang="zh-CN" dirty="0"/>
              <a:t>&lt;/div&gt;</a:t>
            </a: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805117" y="4409547"/>
            <a:ext cx="2425700" cy="1979295"/>
          </a:xfrm>
          <a:prstGeom prst="rect">
            <a:avLst/>
          </a:prstGeom>
        </p:spPr>
      </p:pic>
    </p:spTree>
    <p:extLst>
      <p:ext uri="{BB962C8B-B14F-4D97-AF65-F5344CB8AC3E}">
        <p14:creationId xmlns:p14="http://schemas.microsoft.com/office/powerpoint/2010/main" val="102697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noChangeArrowheads="1"/>
          </p:cNvSpPr>
          <p:nvPr>
            <p:ph type="title"/>
          </p:nvPr>
        </p:nvSpPr>
        <p:spPr>
          <a:xfrm>
            <a:off x="457200" y="476250"/>
            <a:ext cx="8229600" cy="1066800"/>
          </a:xfrm>
        </p:spPr>
        <p:txBody>
          <a:bodyPr/>
          <a:lstStyle/>
          <a:p>
            <a:pPr eaLnBrk="1" hangingPunct="1"/>
            <a:r>
              <a:rPr lang="zh-CN" altLang="zh-CN" smtClean="0"/>
              <a:t>本章导读</a:t>
            </a:r>
            <a:endParaRPr lang="zh-CN" altLang="en-US" smtClean="0"/>
          </a:p>
        </p:txBody>
      </p:sp>
      <p:sp>
        <p:nvSpPr>
          <p:cNvPr id="9218" name="内容占位符 2"/>
          <p:cNvSpPr>
            <a:spLocks noGrp="1" noChangeArrowheads="1"/>
          </p:cNvSpPr>
          <p:nvPr>
            <p:ph idx="1"/>
          </p:nvPr>
        </p:nvSpPr>
        <p:spPr>
          <a:xfrm>
            <a:off x="457200" y="1557338"/>
            <a:ext cx="8229600" cy="4824412"/>
          </a:xfrm>
        </p:spPr>
        <p:txBody>
          <a:bodyPr/>
          <a:lstStyle/>
          <a:p>
            <a:r>
              <a:rPr lang="en-US" altLang="zh-CN" dirty="0"/>
              <a:t>Bootstrap</a:t>
            </a:r>
            <a:r>
              <a:rPr lang="zh-CN" altLang="zh-CN" dirty="0"/>
              <a:t>为我们提供了很多组件。组件都是由其它基础</a:t>
            </a:r>
            <a:r>
              <a:rPr lang="en-US" altLang="zh-CN" dirty="0"/>
              <a:t>HTML</a:t>
            </a:r>
            <a:r>
              <a:rPr lang="zh-CN" altLang="zh-CN" dirty="0"/>
              <a:t>元素组合而成的，我们可以将其看成一个封装好了具有一定特效以及功能的元素。使用</a:t>
            </a:r>
            <a:r>
              <a:rPr lang="en-US" altLang="zh-CN" dirty="0"/>
              <a:t>Bootstrap</a:t>
            </a:r>
            <a:r>
              <a:rPr lang="zh-CN" altLang="zh-CN" dirty="0"/>
              <a:t>我们能够快速地开发</a:t>
            </a:r>
            <a:r>
              <a:rPr lang="en-US" altLang="zh-CN" dirty="0"/>
              <a:t>Web</a:t>
            </a:r>
            <a:r>
              <a:rPr lang="zh-CN" altLang="zh-CN" dirty="0"/>
              <a:t>页面，其中必不可少的就是这些组件。本章将一一介绍这些组件的使用方法，其中包括图标字体、下拉菜单、按钮组、按钮下拉菜单、输入框组、导航、导航条、路径导航、分页、标签、徽章、巨幕、页头、缩略图、警告框、进度条、媒体对象、列表组、面板以及</a:t>
            </a:r>
            <a:r>
              <a:rPr lang="en-US" altLang="zh-CN" dirty="0"/>
              <a:t>Well</a:t>
            </a:r>
            <a:r>
              <a:rPr lang="zh-CN" altLang="zh-CN" dirty="0"/>
              <a:t>等。</a:t>
            </a:r>
            <a:endParaRPr lang="zh-CN" altLang="zh-CN" dirty="0" smtClean="0"/>
          </a:p>
          <a:p>
            <a:pPr eaLnBrk="1" hangingPunct="1">
              <a:buNone/>
            </a:pPr>
            <a:endParaRPr lang="zh-CN"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1134" y="634008"/>
            <a:ext cx="8662866" cy="1066800"/>
          </a:xfrm>
        </p:spPr>
        <p:txBody>
          <a:bodyPr/>
          <a:lstStyle/>
          <a:p>
            <a:r>
              <a:rPr lang="en-US" altLang="zh-CN" dirty="0"/>
              <a:t>5.5.3</a:t>
            </a:r>
            <a:r>
              <a:rPr lang="zh-CN" altLang="zh-CN" dirty="0"/>
              <a:t>作为额外元素的多选框和单选框</a:t>
            </a:r>
          </a:p>
        </p:txBody>
      </p:sp>
      <p:sp>
        <p:nvSpPr>
          <p:cNvPr id="5" name="矩形 4"/>
          <p:cNvSpPr/>
          <p:nvPr/>
        </p:nvSpPr>
        <p:spPr>
          <a:xfrm>
            <a:off x="481134" y="1700808"/>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在输入框组组中，可以将多选框或单选框作为额外元素的前缀或后缀</a:t>
            </a:r>
            <a:r>
              <a:rPr lang="zh-CN" altLang="zh-CN" sz="2400" dirty="0" smtClean="0"/>
              <a:t>。</a:t>
            </a:r>
            <a:endParaRPr lang="zh-CN" altLang="en-US" sz="2400" dirty="0"/>
          </a:p>
        </p:txBody>
      </p:sp>
      <p:sp>
        <p:nvSpPr>
          <p:cNvPr id="4" name="矩形 3"/>
          <p:cNvSpPr/>
          <p:nvPr/>
        </p:nvSpPr>
        <p:spPr>
          <a:xfrm>
            <a:off x="827584" y="2852936"/>
            <a:ext cx="6768752" cy="2031325"/>
          </a:xfrm>
          <a:prstGeom prst="rect">
            <a:avLst/>
          </a:prstGeom>
        </p:spPr>
        <p:txBody>
          <a:bodyPr wrap="square">
            <a:spAutoFit/>
          </a:bodyPr>
          <a:lstStyle/>
          <a:p>
            <a:r>
              <a:rPr lang="en-US" altLang="zh-CN" dirty="0"/>
              <a:t>&lt;div class="input-group"&gt;</a:t>
            </a:r>
          </a:p>
          <a:p>
            <a:r>
              <a:rPr lang="en-US" altLang="zh-CN" dirty="0"/>
              <a:t>&lt;span class="input-group-</a:t>
            </a:r>
            <a:r>
              <a:rPr lang="en-US" altLang="zh-CN" dirty="0" err="1"/>
              <a:t>addon</a:t>
            </a:r>
            <a:r>
              <a:rPr lang="en-US" altLang="zh-CN" dirty="0"/>
              <a:t>"&gt;</a:t>
            </a:r>
          </a:p>
          <a:p>
            <a:r>
              <a:rPr lang="en-US" altLang="zh-CN" dirty="0"/>
              <a:t>    &lt;input type="checkbox" aria-label="..."&gt;</a:t>
            </a:r>
          </a:p>
          <a:p>
            <a:r>
              <a:rPr lang="en-US" altLang="zh-CN" dirty="0"/>
              <a:t>  &lt;/span&gt;</a:t>
            </a:r>
          </a:p>
          <a:p>
            <a:r>
              <a:rPr lang="en-US" altLang="zh-CN" dirty="0"/>
              <a:t>  &lt;input type="text" class="form-control" aria-label="..."&gt;</a:t>
            </a:r>
          </a:p>
          <a:p>
            <a:r>
              <a:rPr lang="en-US" altLang="zh-CN" dirty="0"/>
              <a:t>&lt;/div&gt;</a:t>
            </a:r>
          </a:p>
          <a:p>
            <a:r>
              <a:rPr lang="en-US" altLang="zh-CN" dirty="0" smtClean="0"/>
              <a:t>…</a:t>
            </a:r>
            <a:endParaRPr lang="en-US" altLang="zh-CN" dirty="0"/>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724128" y="4437112"/>
            <a:ext cx="2962672" cy="2016224"/>
          </a:xfrm>
          <a:prstGeom prst="rect">
            <a:avLst/>
          </a:prstGeom>
        </p:spPr>
      </p:pic>
    </p:spTree>
    <p:extLst>
      <p:ext uri="{BB962C8B-B14F-4D97-AF65-F5344CB8AC3E}">
        <p14:creationId xmlns:p14="http://schemas.microsoft.com/office/powerpoint/2010/main" val="147421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5.5.4</a:t>
            </a:r>
            <a:r>
              <a:rPr lang="zh-CN" altLang="zh-CN" dirty="0"/>
              <a:t>作为额外元素的按钮</a:t>
            </a:r>
          </a:p>
        </p:txBody>
      </p:sp>
      <p:sp>
        <p:nvSpPr>
          <p:cNvPr id="5" name="矩形 4"/>
          <p:cNvSpPr/>
          <p:nvPr/>
        </p:nvSpPr>
        <p:spPr>
          <a:xfrm>
            <a:off x="481134" y="1700808"/>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smtClean="0"/>
              <a:t>在</a:t>
            </a:r>
            <a:r>
              <a:rPr lang="zh-CN" altLang="zh-CN" sz="2400" dirty="0"/>
              <a:t>输入框组中也可以将按钮作为前缀或者后缀元素，这时需要使用</a:t>
            </a:r>
            <a:r>
              <a:rPr lang="en-US" altLang="zh-CN" sz="2400" dirty="0"/>
              <a:t>.input-group-</a:t>
            </a:r>
            <a:r>
              <a:rPr lang="en-US" altLang="zh-CN" sz="2400" dirty="0" err="1"/>
              <a:t>btn</a:t>
            </a:r>
            <a:r>
              <a:rPr lang="zh-CN" altLang="zh-CN" sz="2400" dirty="0"/>
              <a:t>类而不是</a:t>
            </a:r>
            <a:r>
              <a:rPr lang="en-US" altLang="zh-CN" sz="2400" dirty="0"/>
              <a:t>.input-group-</a:t>
            </a:r>
            <a:r>
              <a:rPr lang="en-US" altLang="zh-CN" sz="2400" dirty="0" err="1"/>
              <a:t>addon</a:t>
            </a:r>
            <a:r>
              <a:rPr lang="zh-CN" altLang="zh-CN" sz="2400" dirty="0"/>
              <a:t>类来包裹额外的按钮</a:t>
            </a:r>
            <a:r>
              <a:rPr lang="zh-CN" altLang="zh-CN" sz="2400" dirty="0" smtClean="0"/>
              <a:t>。</a:t>
            </a:r>
            <a:endParaRPr lang="zh-CN" altLang="en-US" sz="2400" dirty="0"/>
          </a:p>
        </p:txBody>
      </p:sp>
      <p:sp>
        <p:nvSpPr>
          <p:cNvPr id="4" name="矩形 3"/>
          <p:cNvSpPr/>
          <p:nvPr/>
        </p:nvSpPr>
        <p:spPr>
          <a:xfrm>
            <a:off x="755575" y="3058473"/>
            <a:ext cx="7339905" cy="1754326"/>
          </a:xfrm>
          <a:prstGeom prst="rect">
            <a:avLst/>
          </a:prstGeom>
        </p:spPr>
        <p:txBody>
          <a:bodyPr wrap="square">
            <a:spAutoFit/>
          </a:bodyPr>
          <a:lstStyle/>
          <a:p>
            <a:r>
              <a:rPr lang="en-US" altLang="zh-CN" dirty="0"/>
              <a:t>&lt;div class="input-group"&gt;</a:t>
            </a:r>
          </a:p>
          <a:p>
            <a:r>
              <a:rPr lang="en-US" altLang="zh-CN" dirty="0" smtClean="0"/>
              <a:t>  &lt;</a:t>
            </a:r>
            <a:r>
              <a:rPr lang="en-US" altLang="zh-CN" dirty="0"/>
              <a:t>span class="input-group-</a:t>
            </a:r>
            <a:r>
              <a:rPr lang="en-US" altLang="zh-CN" dirty="0" err="1"/>
              <a:t>btn</a:t>
            </a:r>
            <a:r>
              <a:rPr lang="en-US" altLang="zh-CN" dirty="0"/>
              <a:t>"&gt;</a:t>
            </a:r>
          </a:p>
          <a:p>
            <a:r>
              <a:rPr lang="en-US" altLang="zh-CN" dirty="0" smtClean="0"/>
              <a:t>    &lt;</a:t>
            </a:r>
            <a:r>
              <a:rPr lang="en-US" altLang="zh-CN" dirty="0"/>
              <a:t>button class="</a:t>
            </a:r>
            <a:r>
              <a:rPr lang="en-US" altLang="zh-CN" dirty="0" err="1"/>
              <a:t>btn</a:t>
            </a:r>
            <a:r>
              <a:rPr lang="en-US" altLang="zh-CN" dirty="0"/>
              <a:t> </a:t>
            </a:r>
            <a:r>
              <a:rPr lang="en-US" altLang="zh-CN" dirty="0" err="1"/>
              <a:t>btn</a:t>
            </a:r>
            <a:r>
              <a:rPr lang="en-US" altLang="zh-CN" dirty="0"/>
              <a:t>-default" type="button"&gt;Go!&lt;/button&gt;</a:t>
            </a:r>
          </a:p>
          <a:p>
            <a:r>
              <a:rPr lang="en-US" altLang="zh-CN" dirty="0"/>
              <a:t> </a:t>
            </a:r>
            <a:r>
              <a:rPr lang="en-US" altLang="zh-CN" dirty="0" smtClean="0"/>
              <a:t> &lt;/</a:t>
            </a:r>
            <a:r>
              <a:rPr lang="en-US" altLang="zh-CN" dirty="0"/>
              <a:t>span&gt;</a:t>
            </a:r>
          </a:p>
          <a:p>
            <a:r>
              <a:rPr lang="en-US" altLang="zh-CN" dirty="0" smtClean="0"/>
              <a:t>  </a:t>
            </a:r>
            <a:r>
              <a:rPr lang="en-US" altLang="zh-CN" dirty="0"/>
              <a:t>&lt;input type="text" class="form-control" placeholder="</a:t>
            </a:r>
            <a:r>
              <a:rPr lang="zh-CN" altLang="en-US" dirty="0"/>
              <a:t>搜索</a:t>
            </a:r>
            <a:r>
              <a:rPr lang="en-US" altLang="zh-CN" dirty="0"/>
              <a:t>..."&gt;</a:t>
            </a:r>
          </a:p>
          <a:p>
            <a:r>
              <a:rPr lang="en-US" altLang="zh-CN" dirty="0"/>
              <a:t>&lt;/div&gt;</a:t>
            </a: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878489" y="4812799"/>
            <a:ext cx="2808311" cy="1887865"/>
          </a:xfrm>
          <a:prstGeom prst="rect">
            <a:avLst/>
          </a:prstGeom>
        </p:spPr>
      </p:pic>
    </p:spTree>
    <p:extLst>
      <p:ext uri="{BB962C8B-B14F-4D97-AF65-F5344CB8AC3E}">
        <p14:creationId xmlns:p14="http://schemas.microsoft.com/office/powerpoint/2010/main" val="755781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686800" cy="1066800"/>
          </a:xfrm>
        </p:spPr>
        <p:txBody>
          <a:bodyPr/>
          <a:lstStyle/>
          <a:p>
            <a:r>
              <a:rPr lang="en-US" altLang="zh-CN" dirty="0"/>
              <a:t>5.5.5</a:t>
            </a:r>
            <a:r>
              <a:rPr lang="zh-CN" altLang="zh-CN" dirty="0"/>
              <a:t>作为额外元素的按钮式下拉菜单</a:t>
            </a:r>
          </a:p>
        </p:txBody>
      </p:sp>
      <p:sp>
        <p:nvSpPr>
          <p:cNvPr id="5" name="矩形 4"/>
          <p:cNvSpPr/>
          <p:nvPr/>
        </p:nvSpPr>
        <p:spPr>
          <a:xfrm>
            <a:off x="481134" y="1700808"/>
            <a:ext cx="7835281" cy="1200329"/>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在输入框组中也可以将带有下拉菜单的按钮作为前缀或者后缀元素，这时需要使用应用了</a:t>
            </a:r>
            <a:r>
              <a:rPr lang="en-US" altLang="zh-CN" sz="2400" dirty="0"/>
              <a:t>.input-group-</a:t>
            </a:r>
            <a:r>
              <a:rPr lang="en-US" altLang="zh-CN" sz="2400" dirty="0" err="1"/>
              <a:t>btn</a:t>
            </a:r>
            <a:r>
              <a:rPr lang="zh-CN" altLang="zh-CN" sz="2400" dirty="0"/>
              <a:t>类的</a:t>
            </a:r>
            <a:r>
              <a:rPr lang="en-US" altLang="zh-CN" sz="2400" dirty="0"/>
              <a:t>&lt;span&gt;</a:t>
            </a:r>
            <a:r>
              <a:rPr lang="zh-CN" altLang="zh-CN" sz="2400" dirty="0"/>
              <a:t>元素来包裹按钮和下拉菜单</a:t>
            </a:r>
            <a:r>
              <a:rPr lang="zh-CN" altLang="zh-CN" sz="2400" dirty="0" smtClean="0"/>
              <a:t>。</a:t>
            </a:r>
            <a:endParaRPr lang="zh-CN" altLang="en-US" sz="2400" dirty="0"/>
          </a:p>
        </p:txBody>
      </p:sp>
      <p:sp>
        <p:nvSpPr>
          <p:cNvPr id="4" name="矩形 3"/>
          <p:cNvSpPr/>
          <p:nvPr/>
        </p:nvSpPr>
        <p:spPr>
          <a:xfrm>
            <a:off x="489586" y="3074024"/>
            <a:ext cx="7682814" cy="1754326"/>
          </a:xfrm>
          <a:prstGeom prst="rect">
            <a:avLst/>
          </a:prstGeom>
        </p:spPr>
        <p:txBody>
          <a:bodyPr wrap="square">
            <a:spAutoFit/>
          </a:bodyPr>
          <a:lstStyle/>
          <a:p>
            <a:r>
              <a:rPr lang="en-US" altLang="zh-CN" dirty="0"/>
              <a:t>&lt;div class="input-group"&gt;</a:t>
            </a:r>
          </a:p>
          <a:p>
            <a:r>
              <a:rPr lang="en-US" altLang="zh-CN" dirty="0" smtClean="0"/>
              <a:t>  &lt;</a:t>
            </a:r>
            <a:r>
              <a:rPr lang="en-US" altLang="zh-CN" dirty="0"/>
              <a:t>div class="input-group-</a:t>
            </a:r>
            <a:r>
              <a:rPr lang="en-US" altLang="zh-CN" dirty="0" err="1"/>
              <a:t>btn</a:t>
            </a:r>
            <a:r>
              <a:rPr lang="en-US" altLang="zh-CN" dirty="0"/>
              <a:t>"&gt;</a:t>
            </a:r>
          </a:p>
          <a:p>
            <a:r>
              <a:rPr lang="en-US" altLang="zh-CN" dirty="0" smtClean="0"/>
              <a:t>  …</a:t>
            </a:r>
            <a:endParaRPr lang="en-US" altLang="zh-CN" dirty="0"/>
          </a:p>
          <a:p>
            <a:r>
              <a:rPr lang="en-US" altLang="zh-CN" dirty="0" smtClean="0"/>
              <a:t>  &lt;/</a:t>
            </a:r>
            <a:r>
              <a:rPr lang="en-US" altLang="zh-CN" dirty="0"/>
              <a:t>div&gt;</a:t>
            </a:r>
          </a:p>
          <a:p>
            <a:r>
              <a:rPr lang="en-US" altLang="zh-CN" dirty="0" smtClean="0"/>
              <a:t>  &lt;</a:t>
            </a:r>
            <a:r>
              <a:rPr lang="en-US" altLang="zh-CN" dirty="0"/>
              <a:t>input type="text" class="form-control" aria-label="..."&gt;</a:t>
            </a:r>
          </a:p>
          <a:p>
            <a:r>
              <a:rPr lang="en-US" altLang="zh-CN" dirty="0"/>
              <a:t>&lt;/div&gt;</a:t>
            </a: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6364605" y="4581128"/>
            <a:ext cx="2322195" cy="2114550"/>
          </a:xfrm>
          <a:prstGeom prst="rect">
            <a:avLst/>
          </a:prstGeom>
        </p:spPr>
      </p:pic>
    </p:spTree>
    <p:extLst>
      <p:ext uri="{BB962C8B-B14F-4D97-AF65-F5344CB8AC3E}">
        <p14:creationId xmlns:p14="http://schemas.microsoft.com/office/powerpoint/2010/main" val="1252441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86101"/>
            <a:ext cx="9587408" cy="1066800"/>
          </a:xfrm>
        </p:spPr>
        <p:txBody>
          <a:bodyPr/>
          <a:lstStyle/>
          <a:p>
            <a:r>
              <a:rPr lang="en-US" altLang="zh-CN" dirty="0"/>
              <a:t>5.5.6</a:t>
            </a:r>
            <a:r>
              <a:rPr lang="zh-CN" altLang="zh-CN" dirty="0"/>
              <a:t>作为额外元素的分裂式按钮下拉菜单</a:t>
            </a:r>
          </a:p>
        </p:txBody>
      </p:sp>
      <p:sp>
        <p:nvSpPr>
          <p:cNvPr id="5" name="矩形 4"/>
          <p:cNvSpPr/>
          <p:nvPr/>
        </p:nvSpPr>
        <p:spPr>
          <a:xfrm>
            <a:off x="481134" y="1700808"/>
            <a:ext cx="7835281" cy="1569660"/>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在输入框组中也可以添加带有分裂式按钮的下拉菜单作为额外元素，添加方法与前面的下拉菜单按钮大致相同</a:t>
            </a:r>
            <a:r>
              <a:rPr lang="zh-CN" altLang="zh-CN" sz="2400" dirty="0" smtClean="0"/>
              <a:t>。</a:t>
            </a:r>
            <a:endParaRPr lang="en-US" altLang="zh-CN" sz="2400" dirty="0" smtClean="0"/>
          </a:p>
          <a:p>
            <a:pPr marL="342900" indent="-342900">
              <a:buClr>
                <a:schemeClr val="accent3"/>
              </a:buClr>
              <a:buFont typeface="Arial" panose="020B0604020202020204" pitchFamily="34" charset="0"/>
              <a:buChar char="•"/>
            </a:pPr>
            <a:endParaRPr lang="zh-CN" altLang="en-US" sz="2400" dirty="0"/>
          </a:p>
        </p:txBody>
      </p:sp>
      <p:sp>
        <p:nvSpPr>
          <p:cNvPr id="3" name="矩形 2"/>
          <p:cNvSpPr/>
          <p:nvPr/>
        </p:nvSpPr>
        <p:spPr>
          <a:xfrm>
            <a:off x="611560" y="3021667"/>
            <a:ext cx="7416824" cy="3416320"/>
          </a:xfrm>
          <a:prstGeom prst="rect">
            <a:avLst/>
          </a:prstGeom>
        </p:spPr>
        <p:txBody>
          <a:bodyPr wrap="square">
            <a:spAutoFit/>
          </a:bodyPr>
          <a:lstStyle/>
          <a:p>
            <a:r>
              <a:rPr lang="en-US" altLang="zh-CN" dirty="0"/>
              <a:t>&lt;div class="input-group"&gt;</a:t>
            </a:r>
          </a:p>
          <a:p>
            <a:r>
              <a:rPr lang="en-US" altLang="zh-CN" dirty="0" smtClean="0"/>
              <a:t>    &lt;</a:t>
            </a:r>
            <a:r>
              <a:rPr lang="en-US" altLang="zh-CN" dirty="0"/>
              <a:t>div class="input-group-</a:t>
            </a:r>
            <a:r>
              <a:rPr lang="en-US" altLang="zh-CN" dirty="0" err="1"/>
              <a:t>btn</a:t>
            </a:r>
            <a:r>
              <a:rPr lang="en-US" altLang="zh-CN" dirty="0"/>
              <a:t>"&gt;</a:t>
            </a:r>
          </a:p>
          <a:p>
            <a:r>
              <a:rPr lang="en-US" altLang="zh-CN" dirty="0" smtClean="0"/>
              <a:t>      &lt;</a:t>
            </a:r>
            <a:r>
              <a:rPr lang="en-US" altLang="zh-CN" dirty="0"/>
              <a:t>button type="button" class="</a:t>
            </a:r>
            <a:r>
              <a:rPr lang="en-US" altLang="zh-CN" dirty="0" err="1"/>
              <a:t>btn</a:t>
            </a:r>
            <a:r>
              <a:rPr lang="en-US" altLang="zh-CN" dirty="0"/>
              <a:t> </a:t>
            </a:r>
            <a:r>
              <a:rPr lang="en-US" altLang="zh-CN" dirty="0" err="1"/>
              <a:t>btn</a:t>
            </a:r>
            <a:r>
              <a:rPr lang="en-US" altLang="zh-CN" dirty="0"/>
              <a:t>-default"&gt;WEB</a:t>
            </a:r>
            <a:r>
              <a:rPr lang="zh-CN" altLang="en-US" dirty="0"/>
              <a:t>标准</a:t>
            </a:r>
            <a:r>
              <a:rPr lang="en-US" altLang="zh-CN" dirty="0"/>
              <a:t>&lt;/button&gt;</a:t>
            </a:r>
          </a:p>
          <a:p>
            <a:r>
              <a:rPr lang="en-US" altLang="zh-CN" dirty="0" smtClean="0"/>
              <a:t>      &lt;</a:t>
            </a:r>
            <a:r>
              <a:rPr lang="en-US" altLang="zh-CN" dirty="0"/>
              <a:t>button type="button" class="</a:t>
            </a:r>
            <a:r>
              <a:rPr lang="en-US" altLang="zh-CN" dirty="0" err="1"/>
              <a:t>btn</a:t>
            </a:r>
            <a:r>
              <a:rPr lang="en-US" altLang="zh-CN" dirty="0"/>
              <a:t> </a:t>
            </a:r>
            <a:r>
              <a:rPr lang="en-US" altLang="zh-CN" dirty="0" err="1"/>
              <a:t>btn</a:t>
            </a:r>
            <a:r>
              <a:rPr lang="en-US" altLang="zh-CN" dirty="0"/>
              <a:t>-default dropdown-toggle" data-toggle="dropdown" &gt;</a:t>
            </a:r>
          </a:p>
          <a:p>
            <a:r>
              <a:rPr lang="en-US" altLang="zh-CN" dirty="0" smtClean="0"/>
              <a:t>        &lt;</a:t>
            </a:r>
            <a:r>
              <a:rPr lang="en-US" altLang="zh-CN" dirty="0"/>
              <a:t>span class="caret"&gt;&lt;/span&gt;</a:t>
            </a:r>
          </a:p>
          <a:p>
            <a:r>
              <a:rPr lang="en-US" altLang="zh-CN" dirty="0" smtClean="0"/>
              <a:t>        &lt;</a:t>
            </a:r>
            <a:r>
              <a:rPr lang="en-US" altLang="zh-CN" dirty="0"/>
              <a:t>span class="</a:t>
            </a:r>
            <a:r>
              <a:rPr lang="en-US" altLang="zh-CN" dirty="0" err="1"/>
              <a:t>sr</a:t>
            </a:r>
            <a:r>
              <a:rPr lang="en-US" altLang="zh-CN" dirty="0"/>
              <a:t>-only"&gt;Toggle Dropdown&lt;/span&gt;</a:t>
            </a:r>
          </a:p>
          <a:p>
            <a:r>
              <a:rPr lang="en-US" altLang="zh-CN" dirty="0" smtClean="0"/>
              <a:t>      &lt;/</a:t>
            </a:r>
            <a:r>
              <a:rPr lang="en-US" altLang="zh-CN" dirty="0"/>
              <a:t>button&gt;</a:t>
            </a:r>
          </a:p>
          <a:p>
            <a:r>
              <a:rPr lang="en-US" altLang="zh-CN" dirty="0" smtClean="0"/>
              <a:t>…</a:t>
            </a:r>
            <a:endParaRPr lang="en-US" altLang="zh-CN" dirty="0"/>
          </a:p>
          <a:p>
            <a:r>
              <a:rPr lang="en-US" altLang="zh-CN" dirty="0" smtClean="0"/>
              <a:t>    &lt;/</a:t>
            </a:r>
            <a:r>
              <a:rPr lang="en-US" altLang="zh-CN" dirty="0"/>
              <a:t>div&gt;</a:t>
            </a:r>
          </a:p>
          <a:p>
            <a:r>
              <a:rPr lang="en-US" altLang="zh-CN" dirty="0"/>
              <a:t>&lt;/div&gt;</a:t>
            </a: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6588224" y="5157192"/>
            <a:ext cx="2258060" cy="1280795"/>
          </a:xfrm>
          <a:prstGeom prst="rect">
            <a:avLst/>
          </a:prstGeom>
        </p:spPr>
      </p:pic>
    </p:spTree>
    <p:extLst>
      <p:ext uri="{BB962C8B-B14F-4D97-AF65-F5344CB8AC3E}">
        <p14:creationId xmlns:p14="http://schemas.microsoft.com/office/powerpoint/2010/main" val="67899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5.5.7</a:t>
            </a:r>
            <a:r>
              <a:rPr lang="zh-CN" altLang="zh-CN" dirty="0"/>
              <a:t>作为额外元素的多个按钮</a:t>
            </a:r>
          </a:p>
        </p:txBody>
      </p:sp>
      <p:sp>
        <p:nvSpPr>
          <p:cNvPr id="5" name="矩形 4"/>
          <p:cNvSpPr/>
          <p:nvPr/>
        </p:nvSpPr>
        <p:spPr>
          <a:xfrm>
            <a:off x="481134" y="1700808"/>
            <a:ext cx="7835281" cy="461665"/>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在一个输入框组中可以使用多个按钮作为额外的内容</a:t>
            </a:r>
            <a:r>
              <a:rPr lang="zh-CN" altLang="zh-CN" sz="2400" dirty="0" smtClean="0"/>
              <a:t>。</a:t>
            </a:r>
            <a:endParaRPr lang="zh-CN" altLang="en-US" sz="2400" dirty="0"/>
          </a:p>
        </p:txBody>
      </p:sp>
      <p:sp>
        <p:nvSpPr>
          <p:cNvPr id="4" name="矩形 3"/>
          <p:cNvSpPr/>
          <p:nvPr/>
        </p:nvSpPr>
        <p:spPr>
          <a:xfrm>
            <a:off x="683568" y="2353074"/>
            <a:ext cx="7272808" cy="2031325"/>
          </a:xfrm>
          <a:prstGeom prst="rect">
            <a:avLst/>
          </a:prstGeom>
        </p:spPr>
        <p:txBody>
          <a:bodyPr wrap="square">
            <a:spAutoFit/>
          </a:bodyPr>
          <a:lstStyle/>
          <a:p>
            <a:r>
              <a:rPr lang="en-US" altLang="zh-CN" dirty="0"/>
              <a:t>&lt;div class="input-group"&gt;</a:t>
            </a:r>
          </a:p>
          <a:p>
            <a:r>
              <a:rPr lang="en-US" altLang="zh-CN" dirty="0" smtClean="0"/>
              <a:t>   &lt;</a:t>
            </a:r>
            <a:r>
              <a:rPr lang="en-US" altLang="zh-CN" dirty="0"/>
              <a:t>div class="input-group-</a:t>
            </a:r>
            <a:r>
              <a:rPr lang="en-US" altLang="zh-CN" dirty="0" err="1"/>
              <a:t>btn</a:t>
            </a:r>
            <a:r>
              <a:rPr lang="en-US" altLang="zh-CN" dirty="0"/>
              <a:t>"&gt;</a:t>
            </a:r>
          </a:p>
          <a:p>
            <a:r>
              <a:rPr lang="en-US" altLang="zh-CN" dirty="0" smtClean="0"/>
              <a:t>    &lt;button </a:t>
            </a:r>
            <a:r>
              <a:rPr lang="en-US" altLang="zh-CN" dirty="0"/>
              <a:t>class="</a:t>
            </a:r>
            <a:r>
              <a:rPr lang="en-US" altLang="zh-CN" dirty="0" err="1"/>
              <a:t>btn</a:t>
            </a:r>
            <a:r>
              <a:rPr lang="en-US" altLang="zh-CN" dirty="0"/>
              <a:t> </a:t>
            </a:r>
            <a:r>
              <a:rPr lang="en-US" altLang="zh-CN" dirty="0" err="1"/>
              <a:t>btn</a:t>
            </a:r>
            <a:r>
              <a:rPr lang="en-US" altLang="zh-CN" dirty="0"/>
              <a:t>-default" type="button"&gt;B&lt;/button&gt;</a:t>
            </a:r>
          </a:p>
          <a:p>
            <a:r>
              <a:rPr lang="en-US" altLang="zh-CN" dirty="0" smtClean="0"/>
              <a:t>    &lt;</a:t>
            </a:r>
            <a:r>
              <a:rPr lang="en-US" altLang="zh-CN" dirty="0"/>
              <a:t>button class="</a:t>
            </a:r>
            <a:r>
              <a:rPr lang="en-US" altLang="zh-CN" dirty="0" err="1"/>
              <a:t>btn</a:t>
            </a:r>
            <a:r>
              <a:rPr lang="en-US" altLang="zh-CN" dirty="0"/>
              <a:t> </a:t>
            </a:r>
            <a:r>
              <a:rPr lang="en-US" altLang="zh-CN" dirty="0" err="1"/>
              <a:t>btn</a:t>
            </a:r>
            <a:r>
              <a:rPr lang="en-US" altLang="zh-CN" dirty="0"/>
              <a:t>-default" type="button"&gt;I&lt;/button&gt;</a:t>
            </a:r>
          </a:p>
          <a:p>
            <a:r>
              <a:rPr lang="en-US" altLang="zh-CN" dirty="0" smtClean="0"/>
              <a:t>   &lt;/</a:t>
            </a:r>
            <a:r>
              <a:rPr lang="en-US" altLang="zh-CN" dirty="0"/>
              <a:t>div&gt;</a:t>
            </a:r>
          </a:p>
          <a:p>
            <a:r>
              <a:rPr lang="en-US" altLang="zh-CN" dirty="0" smtClean="0"/>
              <a:t>   &lt;</a:t>
            </a:r>
            <a:r>
              <a:rPr lang="en-US" altLang="zh-CN" dirty="0"/>
              <a:t>input type="text" class="form-control" aria-label="..."&gt;</a:t>
            </a:r>
          </a:p>
          <a:p>
            <a:r>
              <a:rPr lang="en-US" altLang="zh-CN" dirty="0"/>
              <a:t>&lt;/div&gt;</a:t>
            </a: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868144" y="4575000"/>
            <a:ext cx="2297430" cy="1770380"/>
          </a:xfrm>
          <a:prstGeom prst="rect">
            <a:avLst/>
          </a:prstGeom>
        </p:spPr>
      </p:pic>
    </p:spTree>
    <p:extLst>
      <p:ext uri="{BB962C8B-B14F-4D97-AF65-F5344CB8AC3E}">
        <p14:creationId xmlns:p14="http://schemas.microsoft.com/office/powerpoint/2010/main" val="2684107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5.6</a:t>
            </a:r>
            <a:r>
              <a:rPr lang="zh-CN" altLang="zh-CN" dirty="0"/>
              <a:t>导航</a:t>
            </a:r>
          </a:p>
        </p:txBody>
      </p:sp>
      <p:sp>
        <p:nvSpPr>
          <p:cNvPr id="3" name="矩形 2"/>
          <p:cNvSpPr/>
          <p:nvPr/>
        </p:nvSpPr>
        <p:spPr>
          <a:xfrm>
            <a:off x="683568" y="1772816"/>
            <a:ext cx="4968552" cy="3913892"/>
          </a:xfrm>
          <a:prstGeom prst="rect">
            <a:avLst/>
          </a:prstGeom>
        </p:spPr>
        <p:txBody>
          <a:bodyPr wrap="square">
            <a:spAutoFit/>
          </a:bodyPr>
          <a:lstStyle/>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2" action="ppaction://hlinksldjump"/>
              </a:rPr>
              <a:t>5.6.1</a:t>
            </a:r>
            <a:r>
              <a:rPr lang="zh-CN" altLang="zh-CN" sz="2800" dirty="0">
                <a:hlinkClick r:id="rId2" action="ppaction://hlinksldjump"/>
              </a:rPr>
              <a:t>选项卡导航</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3" action="ppaction://hlinksldjump"/>
              </a:rPr>
              <a:t>5.6.2</a:t>
            </a:r>
            <a:r>
              <a:rPr lang="zh-CN" altLang="zh-CN" sz="2800" dirty="0">
                <a:hlinkClick r:id="rId3" action="ppaction://hlinksldjump"/>
              </a:rPr>
              <a:t>胶囊式导航</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4" action="ppaction://hlinksldjump"/>
              </a:rPr>
              <a:t>5.6.3</a:t>
            </a:r>
            <a:r>
              <a:rPr lang="zh-CN" altLang="zh-CN" sz="2800" dirty="0">
                <a:hlinkClick r:id="rId4" action="ppaction://hlinksldjump"/>
              </a:rPr>
              <a:t>两端对齐的导航</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5" action="ppaction://hlinksldjump"/>
              </a:rPr>
              <a:t>5.6.4</a:t>
            </a:r>
            <a:r>
              <a:rPr lang="zh-CN" altLang="zh-CN" sz="2800" dirty="0">
                <a:hlinkClick r:id="rId5" action="ppaction://hlinksldjump"/>
              </a:rPr>
              <a:t>禁用的链接</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r>
              <a:rPr lang="en-US" altLang="zh-CN" sz="2800" dirty="0" smtClean="0">
                <a:hlinkClick r:id="rId6" action="ppaction://hlinksldjump"/>
              </a:rPr>
              <a:t>5.6.5</a:t>
            </a:r>
            <a:r>
              <a:rPr lang="zh-CN" altLang="zh-CN" sz="2800" dirty="0">
                <a:hlinkClick r:id="rId6" action="ppaction://hlinksldjump"/>
              </a:rPr>
              <a:t>带有下拉菜单的导航</a:t>
            </a:r>
            <a:endParaRPr lang="zh-CN" altLang="zh-CN" sz="2800" dirty="0"/>
          </a:p>
          <a:p>
            <a:pPr marL="457200" indent="-457200" algn="just">
              <a:lnSpc>
                <a:spcPts val="1560"/>
              </a:lnSpc>
              <a:spcBef>
                <a:spcPts val="1800"/>
              </a:spcBef>
              <a:spcAft>
                <a:spcPts val="1300"/>
              </a:spcAft>
              <a:buClr>
                <a:schemeClr val="accent3"/>
              </a:buClr>
              <a:buFont typeface="Arial" panose="020B0604020202020204" pitchFamily="34" charset="0"/>
              <a:buChar char="•"/>
            </a:pPr>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649549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5.6.1</a:t>
            </a:r>
            <a:r>
              <a:rPr lang="zh-CN" altLang="zh-CN" dirty="0"/>
              <a:t>选项卡导航</a:t>
            </a:r>
          </a:p>
        </p:txBody>
      </p:sp>
      <p:sp>
        <p:nvSpPr>
          <p:cNvPr id="5" name="矩形 4"/>
          <p:cNvSpPr/>
          <p:nvPr/>
        </p:nvSpPr>
        <p:spPr>
          <a:xfrm>
            <a:off x="481134" y="1700808"/>
            <a:ext cx="7835281"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通过给列表</a:t>
            </a:r>
            <a:r>
              <a:rPr lang="en-US" altLang="zh-CN" sz="2400" dirty="0"/>
              <a:t>&lt;</a:t>
            </a:r>
            <a:r>
              <a:rPr lang="en-US" altLang="zh-CN" sz="2400" dirty="0" err="1"/>
              <a:t>ul</a:t>
            </a:r>
            <a:r>
              <a:rPr lang="en-US" altLang="zh-CN" sz="2400" dirty="0"/>
              <a:t>&gt;</a:t>
            </a:r>
            <a:r>
              <a:rPr lang="zh-CN" altLang="zh-CN" sz="2400" dirty="0"/>
              <a:t>元素使用</a:t>
            </a:r>
            <a:r>
              <a:rPr lang="en-US" altLang="zh-CN" sz="2400" dirty="0"/>
              <a:t>.</a:t>
            </a:r>
            <a:r>
              <a:rPr lang="en-US" altLang="zh-CN" sz="2400" dirty="0" err="1"/>
              <a:t>nav</a:t>
            </a:r>
            <a:r>
              <a:rPr lang="en-US" altLang="zh-CN" sz="2400" dirty="0"/>
              <a:t>-tabs</a:t>
            </a:r>
            <a:r>
              <a:rPr lang="zh-CN" altLang="zh-CN" sz="2400" dirty="0"/>
              <a:t>修饰类可以创建选项卡导航</a:t>
            </a:r>
            <a:r>
              <a:rPr lang="zh-CN" altLang="en-US" sz="2400" dirty="0" smtClean="0"/>
              <a:t>。</a:t>
            </a:r>
            <a:endParaRPr lang="zh-CN" altLang="en-US" sz="2400" dirty="0"/>
          </a:p>
        </p:txBody>
      </p:sp>
      <p:sp>
        <p:nvSpPr>
          <p:cNvPr id="3" name="矩形 2"/>
          <p:cNvSpPr/>
          <p:nvPr/>
        </p:nvSpPr>
        <p:spPr>
          <a:xfrm>
            <a:off x="549896" y="2924944"/>
            <a:ext cx="8136904" cy="1754326"/>
          </a:xfrm>
          <a:prstGeom prst="rect">
            <a:avLst/>
          </a:prstGeom>
        </p:spPr>
        <p:txBody>
          <a:bodyPr wrap="square">
            <a:spAutoFit/>
          </a:bodyPr>
          <a:lstStyle/>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-tabs"&gt;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&lt;li role="presentation" class="active"&gt;&lt;a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首页</a:t>
            </a:r>
            <a:r>
              <a:rPr lang="en-US" altLang="zh-CN" kern="100" dirty="0">
                <a:latin typeface="Courier New" panose="02070309020205020404" pitchFamily="49" charset="0"/>
                <a:cs typeface="宋体" panose="02010600030101010101" pitchFamily="2" charset="-122"/>
              </a:rPr>
              <a:t>&lt;/a&gt;&lt;/li&gt;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&lt;li role="presentation"&gt;&lt;a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="#"&gt;HTML&lt;/a&gt;&lt;/li&gt;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&lt;li role="presentation"&gt;&lt;a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="#"&gt;CSS&lt;/a&gt;&lt;/li&gt;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364088" y="4487634"/>
            <a:ext cx="2687320" cy="1446530"/>
          </a:xfrm>
          <a:prstGeom prst="rect">
            <a:avLst/>
          </a:prstGeom>
        </p:spPr>
      </p:pic>
    </p:spTree>
    <p:extLst>
      <p:ext uri="{BB962C8B-B14F-4D97-AF65-F5344CB8AC3E}">
        <p14:creationId xmlns:p14="http://schemas.microsoft.com/office/powerpoint/2010/main" val="4033695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5.6.2</a:t>
            </a:r>
            <a:r>
              <a:rPr lang="zh-CN" altLang="zh-CN" dirty="0"/>
              <a:t>胶囊式导航</a:t>
            </a:r>
          </a:p>
        </p:txBody>
      </p:sp>
      <p:sp>
        <p:nvSpPr>
          <p:cNvPr id="3" name="内容占位符 2"/>
          <p:cNvSpPr>
            <a:spLocks noGrp="1"/>
          </p:cNvSpPr>
          <p:nvPr>
            <p:ph idx="1"/>
          </p:nvPr>
        </p:nvSpPr>
        <p:spPr>
          <a:xfrm>
            <a:off x="230425" y="1412776"/>
            <a:ext cx="8435280" cy="1080120"/>
          </a:xfrm>
        </p:spPr>
        <p:txBody>
          <a:bodyPr/>
          <a:lstStyle/>
          <a:p>
            <a:pPr lvl="0"/>
            <a:r>
              <a:rPr lang="zh-CN" altLang="zh-CN" sz="2400" dirty="0" smtClean="0"/>
              <a:t>通过</a:t>
            </a:r>
            <a:r>
              <a:rPr lang="zh-CN" altLang="zh-CN" sz="2400" dirty="0"/>
              <a:t>给列表</a:t>
            </a:r>
            <a:r>
              <a:rPr lang="en-US" altLang="zh-CN" sz="2400" dirty="0"/>
              <a:t>&lt;</a:t>
            </a:r>
            <a:r>
              <a:rPr lang="en-US" altLang="zh-CN" sz="2400" dirty="0" err="1"/>
              <a:t>ul</a:t>
            </a:r>
            <a:r>
              <a:rPr lang="en-US" altLang="zh-CN" sz="2400" dirty="0"/>
              <a:t>&gt;</a:t>
            </a:r>
            <a:r>
              <a:rPr lang="zh-CN" altLang="zh-CN" sz="2400" dirty="0"/>
              <a:t>元素使用</a:t>
            </a:r>
            <a:r>
              <a:rPr lang="en-US" altLang="zh-CN" sz="2400" dirty="0"/>
              <a:t>.</a:t>
            </a:r>
            <a:r>
              <a:rPr lang="en-US" altLang="zh-CN" sz="2400" dirty="0" err="1"/>
              <a:t>nav</a:t>
            </a:r>
            <a:r>
              <a:rPr lang="en-US" altLang="zh-CN" sz="2400" dirty="0"/>
              <a:t>-pills</a:t>
            </a:r>
            <a:r>
              <a:rPr lang="zh-CN" altLang="zh-CN" sz="2400" dirty="0"/>
              <a:t>修饰类可以创建胶囊式导航</a:t>
            </a:r>
            <a:r>
              <a:rPr lang="zh-CN" altLang="zh-CN" sz="2400" dirty="0" smtClean="0"/>
              <a:t>。</a:t>
            </a:r>
            <a:endParaRPr lang="zh-CN" altLang="zh-CN" sz="2400" dirty="0"/>
          </a:p>
        </p:txBody>
      </p:sp>
      <p:sp>
        <p:nvSpPr>
          <p:cNvPr id="5" name="矩形 4"/>
          <p:cNvSpPr/>
          <p:nvPr/>
        </p:nvSpPr>
        <p:spPr>
          <a:xfrm>
            <a:off x="611559" y="2610778"/>
            <a:ext cx="8054145" cy="1754326"/>
          </a:xfrm>
          <a:prstGeom prst="rect">
            <a:avLst/>
          </a:prstGeom>
        </p:spPr>
        <p:txBody>
          <a:bodyPr wrap="square">
            <a:spAutoFit/>
          </a:bodyPr>
          <a:lstStyle/>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-pills"&gt;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&lt;li role="presentation" class="active"&gt;&lt;a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首页</a:t>
            </a:r>
            <a:r>
              <a:rPr lang="en-US" altLang="zh-CN" kern="100" dirty="0">
                <a:latin typeface="Courier New" panose="02070309020205020404" pitchFamily="49" charset="0"/>
                <a:cs typeface="宋体" panose="02010600030101010101" pitchFamily="2" charset="-122"/>
              </a:rPr>
              <a:t>&lt;/a&gt;&lt;/li&gt;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&lt;li role="presentation"&gt;&lt;a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="#"&gt;HTML&lt;/a&gt;&lt;/li&gt;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&lt;li role="presentation"&gt;&lt;a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="#"&gt;CSS&lt;/a&gt;&lt;/li&gt;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796136" y="4293096"/>
            <a:ext cx="2242185" cy="1609090"/>
          </a:xfrm>
          <a:prstGeom prst="rect">
            <a:avLst/>
          </a:prstGeom>
        </p:spPr>
      </p:pic>
    </p:spTree>
    <p:extLst>
      <p:ext uri="{BB962C8B-B14F-4D97-AF65-F5344CB8AC3E}">
        <p14:creationId xmlns:p14="http://schemas.microsoft.com/office/powerpoint/2010/main" val="3954575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5.6.3</a:t>
            </a:r>
            <a:r>
              <a:rPr lang="zh-CN" altLang="zh-CN" dirty="0"/>
              <a:t>两端对齐的导航</a:t>
            </a:r>
          </a:p>
        </p:txBody>
      </p:sp>
      <p:sp>
        <p:nvSpPr>
          <p:cNvPr id="3" name="内容占位符 2"/>
          <p:cNvSpPr>
            <a:spLocks noGrp="1"/>
          </p:cNvSpPr>
          <p:nvPr>
            <p:ph idx="1"/>
          </p:nvPr>
        </p:nvSpPr>
        <p:spPr>
          <a:xfrm>
            <a:off x="230425" y="1412776"/>
            <a:ext cx="8435280" cy="1080120"/>
          </a:xfrm>
        </p:spPr>
        <p:txBody>
          <a:bodyPr/>
          <a:lstStyle/>
          <a:p>
            <a:pPr lvl="0"/>
            <a:r>
              <a:rPr lang="zh-CN" altLang="zh-CN" sz="2400" dirty="0"/>
              <a:t>当屏幕宽度大于</a:t>
            </a:r>
            <a:r>
              <a:rPr lang="en-US" altLang="zh-CN" sz="2400" dirty="0"/>
              <a:t>768px</a:t>
            </a:r>
            <a:r>
              <a:rPr lang="zh-CN" altLang="zh-CN" sz="2400" dirty="0"/>
              <a:t>时，通过给列表</a:t>
            </a:r>
            <a:r>
              <a:rPr lang="en-US" altLang="zh-CN" sz="2400" dirty="0"/>
              <a:t>&lt;</a:t>
            </a:r>
            <a:r>
              <a:rPr lang="en-US" altLang="zh-CN" sz="2400" dirty="0" err="1"/>
              <a:t>ul</a:t>
            </a:r>
            <a:r>
              <a:rPr lang="en-US" altLang="zh-CN" sz="2400" dirty="0"/>
              <a:t>&gt;</a:t>
            </a:r>
            <a:r>
              <a:rPr lang="zh-CN" altLang="zh-CN" sz="2400" dirty="0"/>
              <a:t>元素使用类</a:t>
            </a:r>
            <a:r>
              <a:rPr lang="en-US" altLang="zh-CN" sz="2400" dirty="0"/>
              <a:t>.</a:t>
            </a:r>
            <a:r>
              <a:rPr lang="en-US" altLang="zh-CN" sz="2400" dirty="0" err="1"/>
              <a:t>nav</a:t>
            </a:r>
            <a:r>
              <a:rPr lang="en-US" altLang="zh-CN" sz="2400" dirty="0"/>
              <a:t>-justified</a:t>
            </a:r>
            <a:r>
              <a:rPr lang="zh-CN" altLang="zh-CN" sz="2400" dirty="0"/>
              <a:t>可以让标签式导航或胶囊式导航与父元素等宽。在更小的屏幕上，导航链接会堆叠显示。</a:t>
            </a:r>
            <a:r>
              <a:rPr lang="zh-CN" altLang="zh-CN" sz="2400" dirty="0" smtClean="0"/>
              <a:t>。</a:t>
            </a:r>
            <a:endParaRPr lang="zh-CN" altLang="zh-CN" sz="2400" dirty="0"/>
          </a:p>
        </p:txBody>
      </p:sp>
      <p:sp>
        <p:nvSpPr>
          <p:cNvPr id="4" name="矩形 3"/>
          <p:cNvSpPr/>
          <p:nvPr/>
        </p:nvSpPr>
        <p:spPr>
          <a:xfrm>
            <a:off x="611560" y="2924944"/>
            <a:ext cx="6624736" cy="1754326"/>
          </a:xfrm>
          <a:prstGeom prst="rect">
            <a:avLst/>
          </a:prstGeom>
        </p:spPr>
        <p:txBody>
          <a:bodyPr wrap="square">
            <a:spAutoFit/>
          </a:bodyPr>
          <a:lstStyle/>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-tabs </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-justified"&gt;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-pills </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-justified"&gt;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4263710" y="4555481"/>
            <a:ext cx="4371975" cy="1536065"/>
          </a:xfrm>
          <a:prstGeom prst="rect">
            <a:avLst/>
          </a:prstGeom>
        </p:spPr>
      </p:pic>
    </p:spTree>
    <p:extLst>
      <p:ext uri="{BB962C8B-B14F-4D97-AF65-F5344CB8AC3E}">
        <p14:creationId xmlns:p14="http://schemas.microsoft.com/office/powerpoint/2010/main" val="155957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5.6.4</a:t>
            </a:r>
            <a:r>
              <a:rPr lang="zh-CN" altLang="zh-CN" dirty="0"/>
              <a:t>禁用的链接</a:t>
            </a:r>
          </a:p>
        </p:txBody>
      </p:sp>
      <p:sp>
        <p:nvSpPr>
          <p:cNvPr id="3" name="内容占位符 2"/>
          <p:cNvSpPr>
            <a:spLocks noGrp="1"/>
          </p:cNvSpPr>
          <p:nvPr>
            <p:ph idx="1"/>
          </p:nvPr>
        </p:nvSpPr>
        <p:spPr>
          <a:xfrm>
            <a:off x="230425" y="1412776"/>
            <a:ext cx="8435280" cy="1080120"/>
          </a:xfrm>
        </p:spPr>
        <p:txBody>
          <a:bodyPr/>
          <a:lstStyle/>
          <a:p>
            <a:pPr lvl="0"/>
            <a:r>
              <a:rPr lang="zh-CN" altLang="en-US" sz="2400" dirty="0"/>
              <a:t>对任何导航组件中的某个链接选项</a:t>
            </a:r>
            <a:r>
              <a:rPr lang="en-US" altLang="zh-CN" sz="2400" dirty="0"/>
              <a:t>&lt;li&gt;</a:t>
            </a:r>
            <a:r>
              <a:rPr lang="zh-CN" altLang="en-US" sz="2400" dirty="0"/>
              <a:t>元素都可以应用类</a:t>
            </a:r>
            <a:r>
              <a:rPr lang="en-US" altLang="zh-CN" sz="2400" dirty="0"/>
              <a:t>.disabled</a:t>
            </a:r>
            <a:r>
              <a:rPr lang="zh-CN" altLang="en-US" sz="2400" dirty="0"/>
              <a:t>，从而实现链接为灰色且没有鼠标悬停效果（禁用了该链接的</a:t>
            </a:r>
            <a:r>
              <a:rPr lang="en-US" altLang="zh-CN" sz="2400" dirty="0"/>
              <a:t>:hover </a:t>
            </a:r>
            <a:r>
              <a:rPr lang="zh-CN" altLang="en-US" sz="2400" dirty="0"/>
              <a:t>状态）</a:t>
            </a:r>
            <a:r>
              <a:rPr lang="zh-CN" altLang="zh-CN" sz="2400" dirty="0" smtClean="0"/>
              <a:t>。</a:t>
            </a:r>
            <a:endParaRPr lang="zh-CN" altLang="zh-CN" sz="2400" dirty="0"/>
          </a:p>
        </p:txBody>
      </p:sp>
      <p:sp>
        <p:nvSpPr>
          <p:cNvPr id="6" name="矩形 5"/>
          <p:cNvSpPr/>
          <p:nvPr/>
        </p:nvSpPr>
        <p:spPr>
          <a:xfrm>
            <a:off x="107504" y="2844224"/>
            <a:ext cx="7488832" cy="1754326"/>
          </a:xfrm>
          <a:prstGeom prst="rect">
            <a:avLst/>
          </a:prstGeom>
        </p:spPr>
        <p:txBody>
          <a:bodyPr wrap="square">
            <a:spAutoFit/>
          </a:bodyPr>
          <a:lstStyle/>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-pills "&gt;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a:t>
            </a:r>
            <a:r>
              <a:rPr lang="en-US" altLang="zh-CN" kern="100" dirty="0" smtClean="0">
                <a:latin typeface="Courier New" panose="02070309020205020404" pitchFamily="49" charset="0"/>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  &lt;li role="presentation" class="disabled</a:t>
            </a:r>
            <a:r>
              <a:rPr lang="en-US" altLang="zh-CN" kern="100" dirty="0" smtClean="0">
                <a:latin typeface="Courier New" panose="02070309020205020404" pitchFamily="49" charset="0"/>
                <a:cs typeface="宋体" panose="02010600030101010101" pitchFamily="2" charset="-122"/>
              </a:rPr>
              <a:t>"&gt;</a:t>
            </a:r>
          </a:p>
          <a:p>
            <a:pPr indent="285750" algn="just">
              <a:spcAft>
                <a:spcPts val="0"/>
              </a:spcAft>
            </a:pPr>
            <a:r>
              <a:rPr lang="en-US" altLang="zh-CN" kern="100" dirty="0">
                <a:latin typeface="Courier New" panose="02070309020205020404" pitchFamily="49" charset="0"/>
                <a:cs typeface="宋体" panose="02010600030101010101" pitchFamily="2" charset="-122"/>
              </a:rPr>
              <a:t> </a:t>
            </a:r>
            <a:r>
              <a:rPr lang="en-US" altLang="zh-CN" kern="100" dirty="0" smtClean="0">
                <a:latin typeface="Courier New" panose="02070309020205020404" pitchFamily="49" charset="0"/>
                <a:cs typeface="宋体" panose="02010600030101010101" pitchFamily="2" charset="-122"/>
              </a:rPr>
              <a:t>    &lt;</a:t>
            </a:r>
            <a:r>
              <a:rPr lang="en-US" altLang="zh-CN" kern="100" dirty="0">
                <a:latin typeface="Courier New" panose="02070309020205020404" pitchFamily="49" charset="0"/>
                <a:cs typeface="宋体" panose="02010600030101010101" pitchFamily="2" charset="-122"/>
              </a:rPr>
              <a: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="#"&gt;CSS&lt;/a</a:t>
            </a:r>
            <a:r>
              <a:rPr lang="en-US" altLang="zh-CN" kern="100" dirty="0" smtClean="0">
                <a:latin typeface="Courier New" panose="02070309020205020404" pitchFamily="49" charset="0"/>
                <a:cs typeface="宋体" panose="02010600030101010101" pitchFamily="2" charset="-122"/>
              </a:rPr>
              <a:t>&gt;</a:t>
            </a:r>
          </a:p>
          <a:p>
            <a:pPr indent="285750" algn="just">
              <a:spcAft>
                <a:spcPts val="0"/>
              </a:spcAft>
            </a:pPr>
            <a:r>
              <a:rPr lang="en-US" altLang="zh-CN" kern="100" dirty="0">
                <a:latin typeface="Courier New" panose="02070309020205020404" pitchFamily="49" charset="0"/>
                <a:cs typeface="宋体" panose="02010600030101010101" pitchFamily="2" charset="-122"/>
              </a:rPr>
              <a:t> </a:t>
            </a:r>
            <a:r>
              <a:rPr lang="en-US" altLang="zh-CN" kern="100" dirty="0" smtClean="0">
                <a:latin typeface="Courier New" panose="02070309020205020404" pitchFamily="49" charset="0"/>
                <a:cs typeface="宋体" panose="02010600030101010101" pitchFamily="2" charset="-122"/>
              </a:rPr>
              <a:t> &lt;/</a:t>
            </a:r>
            <a:r>
              <a:rPr lang="en-US" altLang="zh-CN" kern="100" dirty="0">
                <a:latin typeface="Courier New" panose="02070309020205020404" pitchFamily="49" charset="0"/>
                <a:cs typeface="宋体" panose="02010600030101010101" pitchFamily="2" charset="-122"/>
              </a:rPr>
              <a:t>li&gt;</a:t>
            </a:r>
            <a:endParaRPr lang="zh-CN" altLang="zh-CN" kern="100" dirty="0">
              <a:latin typeface="Courier New" panose="02070309020205020404" pitchFamily="49" charset="0"/>
              <a:cs typeface="宋体" panose="02010600030101010101" pitchFamily="2" charset="-122"/>
            </a:endParaRPr>
          </a:p>
          <a:p>
            <a:pPr indent="28575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580112" y="4509120"/>
            <a:ext cx="2941577" cy="2160240"/>
          </a:xfrm>
          <a:prstGeom prst="rect">
            <a:avLst/>
          </a:prstGeom>
        </p:spPr>
      </p:pic>
    </p:spTree>
    <p:extLst>
      <p:ext uri="{BB962C8B-B14F-4D97-AF65-F5344CB8AC3E}">
        <p14:creationId xmlns:p14="http://schemas.microsoft.com/office/powerpoint/2010/main" val="390368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a:t>
            </a:r>
            <a:r>
              <a:rPr lang="zh-CN" altLang="zh-CN" dirty="0"/>
              <a:t>字体</a:t>
            </a:r>
            <a:r>
              <a:rPr lang="zh-CN" altLang="zh-CN" dirty="0" smtClean="0"/>
              <a:t>图标</a:t>
            </a:r>
            <a:endParaRPr lang="zh-CN" altLang="zh-CN" dirty="0"/>
          </a:p>
        </p:txBody>
      </p:sp>
      <p:sp>
        <p:nvSpPr>
          <p:cNvPr id="3" name="内容占位符 2"/>
          <p:cNvSpPr>
            <a:spLocks noGrp="1"/>
          </p:cNvSpPr>
          <p:nvPr>
            <p:ph idx="1"/>
          </p:nvPr>
        </p:nvSpPr>
        <p:spPr>
          <a:xfrm>
            <a:off x="474778" y="1556792"/>
            <a:ext cx="6113446" cy="2376264"/>
          </a:xfrm>
        </p:spPr>
        <p:txBody>
          <a:bodyPr/>
          <a:lstStyle/>
          <a:p>
            <a:r>
              <a:rPr lang="en-US" altLang="zh-CN" dirty="0">
                <a:hlinkClick r:id="rId2" action="ppaction://hlinksldjump"/>
              </a:rPr>
              <a:t>5.1.1</a:t>
            </a:r>
            <a:r>
              <a:rPr lang="zh-CN" altLang="zh-CN" dirty="0">
                <a:hlinkClick r:id="rId2" action="ppaction://hlinksldjump"/>
              </a:rPr>
              <a:t>可用的字体</a:t>
            </a:r>
            <a:r>
              <a:rPr lang="zh-CN" altLang="zh-CN" dirty="0" smtClean="0">
                <a:hlinkClick r:id="rId2" action="ppaction://hlinksldjump"/>
              </a:rPr>
              <a:t>图</a:t>
            </a:r>
            <a:r>
              <a:rPr lang="zh-CN" altLang="zh-CN" dirty="0">
                <a:hlinkClick r:id="rId2" action="ppaction://hlinksldjump"/>
              </a:rPr>
              <a:t>标</a:t>
            </a:r>
            <a:endParaRPr lang="en-US" altLang="zh-CN" dirty="0" smtClean="0"/>
          </a:p>
          <a:p>
            <a:r>
              <a:rPr lang="en-US" altLang="zh-CN" dirty="0" smtClean="0">
                <a:hlinkClick r:id="rId3" action="ppaction://hlinksldjump"/>
              </a:rPr>
              <a:t>5.1.2</a:t>
            </a:r>
            <a:r>
              <a:rPr lang="zh-CN" altLang="zh-CN" dirty="0">
                <a:hlinkClick r:id="rId3" action="ppaction://hlinksldjump"/>
              </a:rPr>
              <a:t>使用字体</a:t>
            </a:r>
            <a:r>
              <a:rPr lang="zh-CN" altLang="zh-CN" dirty="0" smtClean="0">
                <a:hlinkClick r:id="rId3" action="ppaction://hlinksldjump"/>
              </a:rPr>
              <a:t>图</a:t>
            </a:r>
            <a:r>
              <a:rPr lang="zh-CN" altLang="zh-CN" dirty="0">
                <a:hlinkClick r:id="rId3" action="ppaction://hlinksldjump"/>
              </a:rPr>
              <a:t>标</a:t>
            </a:r>
            <a:endParaRPr lang="en-US" altLang="zh-CN" dirty="0" smtClean="0"/>
          </a:p>
          <a:p>
            <a:r>
              <a:rPr lang="en-US" altLang="zh-CN" dirty="0" smtClean="0">
                <a:hlinkClick r:id="rId4" action="ppaction://hlinksldjump"/>
              </a:rPr>
              <a:t>5.1.3</a:t>
            </a:r>
            <a:r>
              <a:rPr lang="zh-CN" altLang="zh-CN" dirty="0">
                <a:hlinkClick r:id="rId4" action="ppaction://hlinksldjump"/>
              </a:rPr>
              <a:t>字体图标实例</a:t>
            </a:r>
            <a:endParaRPr lang="zh-CN" altLang="zh-CN" dirty="0"/>
          </a:p>
          <a:p>
            <a:r>
              <a:rPr lang="en-US" altLang="zh-CN" dirty="0">
                <a:hlinkClick r:id="rId5" action="ppaction://hlinksldjump"/>
              </a:rPr>
              <a:t>5.1.4</a:t>
            </a:r>
            <a:r>
              <a:rPr lang="zh-CN" altLang="zh-CN" dirty="0">
                <a:hlinkClick r:id="rId5" action="ppaction://hlinksldjump"/>
              </a:rPr>
              <a:t>定制字体</a:t>
            </a:r>
            <a:r>
              <a:rPr lang="zh-CN" altLang="zh-CN" dirty="0" smtClean="0">
                <a:hlinkClick r:id="rId5" action="ppaction://hlinksldjump"/>
              </a:rPr>
              <a:t>图标</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5.6.5</a:t>
            </a:r>
            <a:r>
              <a:rPr lang="zh-CN" altLang="zh-CN" dirty="0"/>
              <a:t>带有下拉菜单的导航</a:t>
            </a:r>
          </a:p>
        </p:txBody>
      </p:sp>
      <p:sp>
        <p:nvSpPr>
          <p:cNvPr id="3" name="内容占位符 2"/>
          <p:cNvSpPr>
            <a:spLocks noGrp="1"/>
          </p:cNvSpPr>
          <p:nvPr>
            <p:ph idx="1"/>
          </p:nvPr>
        </p:nvSpPr>
        <p:spPr>
          <a:xfrm>
            <a:off x="230425" y="1412776"/>
            <a:ext cx="8435280" cy="1080120"/>
          </a:xfrm>
        </p:spPr>
        <p:txBody>
          <a:bodyPr/>
          <a:lstStyle/>
          <a:p>
            <a:pPr lvl="0"/>
            <a:r>
              <a:rPr lang="zh-CN" altLang="zh-CN" sz="2400" dirty="0"/>
              <a:t>向导航中的链接选项</a:t>
            </a:r>
            <a:r>
              <a:rPr lang="en-US" altLang="zh-CN" sz="2400" dirty="0"/>
              <a:t>&lt;li&gt;</a:t>
            </a:r>
            <a:r>
              <a:rPr lang="zh-CN" altLang="zh-CN" sz="2400" dirty="0"/>
              <a:t>元素添加下拉菜单插件即可创建带有下拉菜单的导航</a:t>
            </a:r>
            <a:r>
              <a:rPr lang="zh-CN" altLang="zh-CN" sz="2400" dirty="0" smtClean="0"/>
              <a:t>。</a:t>
            </a:r>
            <a:endParaRPr lang="zh-CN" altLang="zh-CN" sz="2400" dirty="0"/>
          </a:p>
        </p:txBody>
      </p:sp>
      <p:sp>
        <p:nvSpPr>
          <p:cNvPr id="4" name="矩形 3"/>
          <p:cNvSpPr/>
          <p:nvPr/>
        </p:nvSpPr>
        <p:spPr>
          <a:xfrm>
            <a:off x="683568" y="2276872"/>
            <a:ext cx="7632848" cy="3693319"/>
          </a:xfrm>
          <a:prstGeom prst="rect">
            <a:avLst/>
          </a:prstGeom>
        </p:spPr>
        <p:txBody>
          <a:bodyPr wrap="square">
            <a:spAutoFit/>
          </a:bodyPr>
          <a:lstStyle/>
          <a:p>
            <a:r>
              <a:rPr lang="en-US" altLang="zh-CN" dirty="0"/>
              <a:t>&lt;</a:t>
            </a:r>
            <a:r>
              <a:rPr lang="en-US" altLang="zh-CN" dirty="0" err="1"/>
              <a:t>ul</a:t>
            </a:r>
            <a:r>
              <a:rPr lang="en-US" altLang="zh-CN" dirty="0"/>
              <a:t> class="</a:t>
            </a:r>
            <a:r>
              <a:rPr lang="en-US" altLang="zh-CN" dirty="0" err="1"/>
              <a:t>nav</a:t>
            </a:r>
            <a:r>
              <a:rPr lang="en-US" altLang="zh-CN" dirty="0"/>
              <a:t> </a:t>
            </a:r>
            <a:r>
              <a:rPr lang="en-US" altLang="zh-CN" dirty="0" err="1"/>
              <a:t>nav</a:t>
            </a:r>
            <a:r>
              <a:rPr lang="en-US" altLang="zh-CN" dirty="0"/>
              <a:t>-tabs"&gt;</a:t>
            </a:r>
          </a:p>
          <a:p>
            <a:r>
              <a:rPr lang="en-US" altLang="zh-CN" dirty="0" smtClean="0"/>
              <a:t>    …</a:t>
            </a:r>
            <a:endParaRPr lang="en-US" altLang="zh-CN" dirty="0"/>
          </a:p>
          <a:p>
            <a:r>
              <a:rPr lang="en-US" altLang="zh-CN" dirty="0"/>
              <a:t>  &lt;li role="presentation" class="dropdown"&gt;</a:t>
            </a:r>
          </a:p>
          <a:p>
            <a:r>
              <a:rPr lang="en-US" altLang="zh-CN" dirty="0"/>
              <a:t>    &lt;a class="dropdown-toggle" data-toggle="dropdown" </a:t>
            </a:r>
            <a:r>
              <a:rPr lang="en-US" altLang="zh-CN" dirty="0" err="1"/>
              <a:t>href</a:t>
            </a:r>
            <a:r>
              <a:rPr lang="en-US" altLang="zh-CN" dirty="0"/>
              <a:t>="#" role="button" aria-</a:t>
            </a:r>
            <a:r>
              <a:rPr lang="en-US" altLang="zh-CN" dirty="0" err="1"/>
              <a:t>haspopup</a:t>
            </a:r>
            <a:r>
              <a:rPr lang="en-US" altLang="zh-CN" dirty="0"/>
              <a:t>="true" aria-expanded="false"&gt;</a:t>
            </a:r>
          </a:p>
          <a:p>
            <a:r>
              <a:rPr lang="en-US" altLang="zh-CN" dirty="0"/>
              <a:t>      CSS &lt;span class="caret"&gt;&lt;/span&gt;</a:t>
            </a:r>
          </a:p>
          <a:p>
            <a:r>
              <a:rPr lang="en-US" altLang="zh-CN" dirty="0"/>
              <a:t>    &lt;/a&gt;</a:t>
            </a:r>
          </a:p>
          <a:p>
            <a:r>
              <a:rPr lang="en-US" altLang="zh-CN" dirty="0"/>
              <a:t>    &lt;</a:t>
            </a:r>
            <a:r>
              <a:rPr lang="en-US" altLang="zh-CN" dirty="0" err="1"/>
              <a:t>ul</a:t>
            </a:r>
            <a:r>
              <a:rPr lang="en-US" altLang="zh-CN" dirty="0"/>
              <a:t> class="dropdown-menu"&gt;</a:t>
            </a:r>
          </a:p>
          <a:p>
            <a:r>
              <a:rPr lang="en-US" altLang="zh-CN" dirty="0"/>
              <a:t>      &lt;li&gt;&lt;a </a:t>
            </a:r>
            <a:r>
              <a:rPr lang="en-US" altLang="zh-CN" dirty="0" err="1"/>
              <a:t>href</a:t>
            </a:r>
            <a:r>
              <a:rPr lang="en-US" altLang="zh-CN" dirty="0"/>
              <a:t>="#"&gt;</a:t>
            </a:r>
            <a:r>
              <a:rPr lang="zh-CN" altLang="en-US" dirty="0"/>
              <a:t>语法规则</a:t>
            </a:r>
            <a:r>
              <a:rPr lang="en-US" altLang="zh-CN" dirty="0"/>
              <a:t>&lt;/a&gt;&lt;/li&gt;</a:t>
            </a:r>
          </a:p>
          <a:p>
            <a:r>
              <a:rPr lang="en-US" altLang="zh-CN" dirty="0"/>
              <a:t>      &lt;li&gt;&lt;a </a:t>
            </a:r>
            <a:r>
              <a:rPr lang="en-US" altLang="zh-CN" dirty="0" err="1"/>
              <a:t>href</a:t>
            </a:r>
            <a:r>
              <a:rPr lang="en-US" altLang="zh-CN" dirty="0"/>
              <a:t>="#"&gt;</a:t>
            </a:r>
            <a:r>
              <a:rPr lang="zh-CN" altLang="en-US" dirty="0"/>
              <a:t>选择器</a:t>
            </a:r>
            <a:r>
              <a:rPr lang="en-US" altLang="zh-CN" dirty="0"/>
              <a:t>&lt;/a&gt;&lt;/li&gt;</a:t>
            </a:r>
          </a:p>
          <a:p>
            <a:r>
              <a:rPr lang="en-US" altLang="zh-CN" dirty="0"/>
              <a:t>    &lt;/</a:t>
            </a:r>
            <a:r>
              <a:rPr lang="en-US" altLang="zh-CN" dirty="0" err="1"/>
              <a:t>ul</a:t>
            </a:r>
            <a:r>
              <a:rPr lang="en-US" altLang="zh-CN" dirty="0"/>
              <a:t>&gt;</a:t>
            </a:r>
          </a:p>
          <a:p>
            <a:r>
              <a:rPr lang="en-US" altLang="zh-CN" dirty="0"/>
              <a:t>  &lt;/li&gt;</a:t>
            </a:r>
          </a:p>
          <a:p>
            <a:r>
              <a:rPr lang="en-US" altLang="zh-CN" dirty="0"/>
              <a:t>&lt;/</a:t>
            </a:r>
            <a:r>
              <a:rPr lang="en-US" altLang="zh-CN" dirty="0" err="1"/>
              <a:t>ul</a:t>
            </a:r>
            <a:r>
              <a:rPr lang="en-US" altLang="zh-CN" dirty="0"/>
              <a:t>&gt;</a:t>
            </a: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6566730" y="4509120"/>
            <a:ext cx="2122805" cy="2012950"/>
          </a:xfrm>
          <a:prstGeom prst="rect">
            <a:avLst/>
          </a:prstGeom>
        </p:spPr>
      </p:pic>
    </p:spTree>
    <p:extLst>
      <p:ext uri="{BB962C8B-B14F-4D97-AF65-F5344CB8AC3E}">
        <p14:creationId xmlns:p14="http://schemas.microsoft.com/office/powerpoint/2010/main" val="2084376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5.7</a:t>
            </a:r>
            <a:r>
              <a:rPr lang="zh-CN" altLang="zh-CN" dirty="0"/>
              <a:t>导航栏</a:t>
            </a:r>
          </a:p>
        </p:txBody>
      </p:sp>
      <p:sp>
        <p:nvSpPr>
          <p:cNvPr id="6" name="矩形 5">
            <a:hlinkClick r:id="rId2" action="ppaction://hlinksldjump"/>
          </p:cNvPr>
          <p:cNvSpPr/>
          <p:nvPr/>
        </p:nvSpPr>
        <p:spPr>
          <a:xfrm>
            <a:off x="827584" y="1518781"/>
            <a:ext cx="5976664" cy="9571851"/>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5.7.1</a:t>
            </a:r>
            <a:r>
              <a:rPr lang="zh-CN" altLang="zh-CN" sz="2800" dirty="0">
                <a:hlinkClick r:id="rId2" action="ppaction://hlinksldjump"/>
              </a:rPr>
              <a:t>默认样式的导航栏</a:t>
            </a:r>
            <a:endParaRPr lang="zh-CN" altLang="zh-CN" sz="2800" dirty="0"/>
          </a:p>
          <a:p>
            <a:pPr marL="457200" indent="-457200">
              <a:buClr>
                <a:schemeClr val="accent3"/>
              </a:buClr>
              <a:buFont typeface="Arial" panose="020B0604020202020204" pitchFamily="34" charset="0"/>
              <a:buChar char="•"/>
            </a:pPr>
            <a:r>
              <a:rPr lang="en-US" altLang="zh-CN" sz="2800" dirty="0">
                <a:hlinkClick r:id="rId3" action="ppaction://hlinksldjump"/>
              </a:rPr>
              <a:t>5.7.2</a:t>
            </a:r>
            <a:r>
              <a:rPr lang="zh-CN" altLang="zh-CN" sz="2800" dirty="0">
                <a:hlinkClick r:id="rId3" action="ppaction://hlinksldjump"/>
              </a:rPr>
              <a:t>品牌图标</a:t>
            </a:r>
            <a:endParaRPr lang="zh-CN" altLang="zh-CN" sz="2800" dirty="0"/>
          </a:p>
          <a:p>
            <a:pPr marL="457200" indent="-457200">
              <a:buClr>
                <a:schemeClr val="accent3"/>
              </a:buClr>
              <a:buFont typeface="Arial" panose="020B0604020202020204" pitchFamily="34" charset="0"/>
              <a:buChar char="•"/>
            </a:pPr>
            <a:r>
              <a:rPr lang="en-US" altLang="zh-CN" sz="2800" dirty="0">
                <a:hlinkClick r:id="rId4" action="ppaction://hlinksldjump"/>
              </a:rPr>
              <a:t>5.7.3</a:t>
            </a:r>
            <a:r>
              <a:rPr lang="zh-CN" altLang="zh-CN" sz="2800" dirty="0">
                <a:hlinkClick r:id="rId4" action="ppaction://hlinksldjump"/>
              </a:rPr>
              <a:t>表单</a:t>
            </a:r>
            <a:endParaRPr lang="zh-CN" altLang="zh-CN" sz="2800" dirty="0"/>
          </a:p>
          <a:p>
            <a:pPr marL="457200" indent="-457200">
              <a:buClr>
                <a:schemeClr val="accent3"/>
              </a:buClr>
              <a:buFont typeface="Arial" panose="020B0604020202020204" pitchFamily="34" charset="0"/>
              <a:buChar char="•"/>
            </a:pPr>
            <a:r>
              <a:rPr lang="en-US" altLang="zh-CN" sz="2800" dirty="0">
                <a:hlinkClick r:id="rId5" action="ppaction://hlinksldjump"/>
              </a:rPr>
              <a:t>5.7.4</a:t>
            </a:r>
            <a:r>
              <a:rPr lang="zh-CN" altLang="zh-CN" sz="2800" dirty="0">
                <a:hlinkClick r:id="rId5" action="ppaction://hlinksldjump"/>
              </a:rPr>
              <a:t>按钮</a:t>
            </a:r>
            <a:endParaRPr lang="zh-CN" altLang="zh-CN" sz="2800" dirty="0"/>
          </a:p>
          <a:p>
            <a:pPr marL="457200" indent="-457200">
              <a:buClr>
                <a:schemeClr val="accent3"/>
              </a:buClr>
              <a:buFont typeface="Arial" panose="020B0604020202020204" pitchFamily="34" charset="0"/>
              <a:buChar char="•"/>
            </a:pPr>
            <a:r>
              <a:rPr lang="en-US" altLang="zh-CN" sz="2800" dirty="0">
                <a:hlinkClick r:id="rId6" action="ppaction://hlinksldjump"/>
              </a:rPr>
              <a:t>5.7.5</a:t>
            </a:r>
            <a:r>
              <a:rPr lang="zh-CN" altLang="zh-CN" sz="2800" dirty="0">
                <a:hlinkClick r:id="rId6" action="ppaction://hlinksldjump"/>
              </a:rPr>
              <a:t>文本</a:t>
            </a:r>
            <a:endParaRPr lang="zh-CN" altLang="zh-CN" sz="2800" dirty="0"/>
          </a:p>
          <a:p>
            <a:pPr marL="457200" indent="-457200">
              <a:buClr>
                <a:schemeClr val="accent3"/>
              </a:buClr>
              <a:buFont typeface="Arial" panose="020B0604020202020204" pitchFamily="34" charset="0"/>
              <a:buChar char="•"/>
            </a:pPr>
            <a:r>
              <a:rPr lang="en-US" altLang="zh-CN" sz="2800" dirty="0">
                <a:hlinkClick r:id="rId7" action="ppaction://hlinksldjump"/>
              </a:rPr>
              <a:t>5.7.6</a:t>
            </a:r>
            <a:r>
              <a:rPr lang="zh-CN" altLang="zh-CN" sz="2800" dirty="0">
                <a:hlinkClick r:id="rId7" action="ppaction://hlinksldjump"/>
              </a:rPr>
              <a:t>非导航的链接</a:t>
            </a:r>
            <a:endParaRPr lang="zh-CN" altLang="zh-CN" sz="2800" dirty="0"/>
          </a:p>
          <a:p>
            <a:pPr marL="457200" indent="-457200">
              <a:buClr>
                <a:schemeClr val="accent3"/>
              </a:buClr>
              <a:buFont typeface="Arial" panose="020B0604020202020204" pitchFamily="34" charset="0"/>
              <a:buChar char="•"/>
            </a:pPr>
            <a:r>
              <a:rPr lang="en-US" altLang="zh-CN" sz="2800" dirty="0">
                <a:hlinkClick r:id="rId8" action="ppaction://hlinksldjump"/>
              </a:rPr>
              <a:t>5.7.7</a:t>
            </a:r>
            <a:r>
              <a:rPr lang="zh-CN" altLang="zh-CN" sz="2800" dirty="0">
                <a:hlinkClick r:id="rId8" action="ppaction://hlinksldjump"/>
              </a:rPr>
              <a:t>对齐方式</a:t>
            </a:r>
            <a:endParaRPr lang="zh-CN" altLang="zh-CN" sz="2800" dirty="0"/>
          </a:p>
          <a:p>
            <a:pPr marL="457200" indent="-457200">
              <a:buClr>
                <a:schemeClr val="accent3"/>
              </a:buClr>
              <a:buFont typeface="Arial" panose="020B0604020202020204" pitchFamily="34" charset="0"/>
              <a:buChar char="•"/>
            </a:pPr>
            <a:r>
              <a:rPr lang="en-US" altLang="zh-CN" sz="2800" dirty="0">
                <a:hlinkClick r:id="rId9" action="ppaction://hlinksldjump"/>
              </a:rPr>
              <a:t>5.7.8</a:t>
            </a:r>
            <a:r>
              <a:rPr lang="zh-CN" altLang="zh-CN" sz="2800" dirty="0">
                <a:hlinkClick r:id="rId9" action="ppaction://hlinksldjump"/>
              </a:rPr>
              <a:t>固定在顶部</a:t>
            </a:r>
            <a:endParaRPr lang="zh-CN" altLang="zh-CN" sz="2800" dirty="0"/>
          </a:p>
          <a:p>
            <a:pPr marL="457200" indent="-457200">
              <a:buClr>
                <a:schemeClr val="accent3"/>
              </a:buClr>
              <a:buFont typeface="Arial" panose="020B0604020202020204" pitchFamily="34" charset="0"/>
              <a:buChar char="•"/>
            </a:pPr>
            <a:r>
              <a:rPr lang="en-US" altLang="zh-CN" sz="2800" dirty="0">
                <a:hlinkClick r:id="rId10" action="ppaction://hlinksldjump"/>
              </a:rPr>
              <a:t>5.7.9</a:t>
            </a:r>
            <a:r>
              <a:rPr lang="zh-CN" altLang="zh-CN" sz="2800" dirty="0">
                <a:hlinkClick r:id="rId10" action="ppaction://hlinksldjump"/>
              </a:rPr>
              <a:t>固定在底部</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11" action="ppaction://hlinksldjump"/>
              </a:rPr>
              <a:t>5.7.10</a:t>
            </a:r>
            <a:r>
              <a:rPr lang="zh-CN" altLang="zh-CN" sz="2800" dirty="0">
                <a:hlinkClick r:id="rId11" action="ppaction://hlinksldjump"/>
              </a:rPr>
              <a:t>静止在顶部</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12" action="ppaction://hlinksldjump"/>
              </a:rPr>
              <a:t>5.7.11</a:t>
            </a:r>
            <a:r>
              <a:rPr lang="zh-CN" altLang="zh-CN" sz="2800" dirty="0">
                <a:hlinkClick r:id="rId12" action="ppaction://hlinksldjump"/>
              </a:rPr>
              <a:t>反色导航栏</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13" action="ppaction://hlinksldjump"/>
              </a:rPr>
              <a:t>5.7.12</a:t>
            </a:r>
            <a:r>
              <a:rPr lang="zh-CN" altLang="zh-CN" sz="2800" dirty="0">
                <a:hlinkClick r:id="rId13" action="ppaction://hlinksldjump"/>
              </a:rPr>
              <a:t>响应式导航栏</a:t>
            </a:r>
            <a:endParaRPr lang="zh-CN" altLang="zh-CN" sz="2800" dirty="0"/>
          </a:p>
          <a:p>
            <a:pPr marL="457200" indent="-457200">
              <a:buClr>
                <a:schemeClr val="accent3"/>
              </a:buClr>
              <a:buFont typeface="Arial" panose="020B0604020202020204" pitchFamily="34" charset="0"/>
              <a:buChar char="•"/>
            </a:pPr>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p:txBody>
      </p:sp>
    </p:spTree>
    <p:extLst>
      <p:ext uri="{BB962C8B-B14F-4D97-AF65-F5344CB8AC3E}">
        <p14:creationId xmlns:p14="http://schemas.microsoft.com/office/powerpoint/2010/main" val="3059531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5.7.1</a:t>
            </a:r>
            <a:r>
              <a:rPr lang="zh-CN" altLang="zh-CN" dirty="0"/>
              <a:t>默认样式的导航栏</a:t>
            </a:r>
          </a:p>
        </p:txBody>
      </p:sp>
      <p:sp>
        <p:nvSpPr>
          <p:cNvPr id="3" name="内容占位符 2"/>
          <p:cNvSpPr>
            <a:spLocks noGrp="1"/>
          </p:cNvSpPr>
          <p:nvPr>
            <p:ph idx="1"/>
          </p:nvPr>
        </p:nvSpPr>
        <p:spPr>
          <a:xfrm>
            <a:off x="470926" y="2060848"/>
            <a:ext cx="8435280" cy="3960440"/>
          </a:xfrm>
        </p:spPr>
        <p:txBody>
          <a:bodyPr/>
          <a:lstStyle/>
          <a:p>
            <a:pPr lvl="0"/>
            <a:r>
              <a:rPr lang="zh-CN" altLang="zh-CN" sz="2400" dirty="0"/>
              <a:t>所有导航栏内容被包裹在一个</a:t>
            </a:r>
            <a:r>
              <a:rPr lang="en-US" altLang="zh-CN" sz="2400" dirty="0"/>
              <a:t>&lt;</a:t>
            </a:r>
            <a:r>
              <a:rPr lang="en-US" altLang="zh-CN" sz="2400" dirty="0" err="1"/>
              <a:t>nav</a:t>
            </a:r>
            <a:r>
              <a:rPr lang="en-US" altLang="zh-CN" sz="2400" dirty="0"/>
              <a:t>&gt;</a:t>
            </a:r>
            <a:r>
              <a:rPr lang="zh-CN" altLang="zh-CN" sz="2400" dirty="0"/>
              <a:t>元素中，给</a:t>
            </a:r>
            <a:r>
              <a:rPr lang="en-US" altLang="zh-CN" sz="2400" dirty="0"/>
              <a:t>&lt;</a:t>
            </a:r>
            <a:r>
              <a:rPr lang="en-US" altLang="zh-CN" sz="2400" dirty="0" err="1"/>
              <a:t>nav</a:t>
            </a:r>
            <a:r>
              <a:rPr lang="en-US" altLang="zh-CN" sz="2400" dirty="0"/>
              <a:t>&gt;</a:t>
            </a:r>
            <a:r>
              <a:rPr lang="zh-CN" altLang="zh-CN" sz="2400" dirty="0"/>
              <a:t>应用类</a:t>
            </a:r>
            <a:r>
              <a:rPr lang="en-US" altLang="zh-CN" sz="2400" dirty="0"/>
              <a:t>.</a:t>
            </a:r>
            <a:r>
              <a:rPr lang="en-US" altLang="zh-CN" sz="2400" dirty="0" err="1"/>
              <a:t>navbar</a:t>
            </a:r>
            <a:r>
              <a:rPr lang="zh-CN" altLang="zh-CN" sz="2400" dirty="0"/>
              <a:t>、</a:t>
            </a:r>
            <a:r>
              <a:rPr lang="en-US" altLang="zh-CN" sz="2400" dirty="0"/>
              <a:t>.</a:t>
            </a:r>
            <a:r>
              <a:rPr lang="en-US" altLang="zh-CN" sz="2400" dirty="0" err="1"/>
              <a:t>navbar</a:t>
            </a:r>
            <a:r>
              <a:rPr lang="en-US" altLang="zh-CN" sz="2400" dirty="0"/>
              <a:t>-default</a:t>
            </a:r>
            <a:r>
              <a:rPr lang="zh-CN" altLang="zh-CN" sz="2400" dirty="0"/>
              <a:t>，即可生成一个默认样式的导航栏。注意如果这里使用的不是</a:t>
            </a:r>
            <a:r>
              <a:rPr lang="en-US" altLang="zh-CN" sz="2400" dirty="0"/>
              <a:t>&lt;</a:t>
            </a:r>
            <a:r>
              <a:rPr lang="en-US" altLang="zh-CN" sz="2400" dirty="0" err="1"/>
              <a:t>nav</a:t>
            </a:r>
            <a:r>
              <a:rPr lang="en-US" altLang="zh-CN" sz="2400" dirty="0"/>
              <a:t>&gt;</a:t>
            </a:r>
            <a:r>
              <a:rPr lang="zh-CN" altLang="zh-CN" sz="2400" dirty="0"/>
              <a:t>而是</a:t>
            </a:r>
            <a:r>
              <a:rPr lang="en-US" altLang="zh-CN" sz="2400" dirty="0"/>
              <a:t>&lt;div&gt;</a:t>
            </a:r>
            <a:r>
              <a:rPr lang="zh-CN" altLang="zh-CN" sz="2400" dirty="0"/>
              <a:t>元素的话，应该为导航栏设置</a:t>
            </a:r>
            <a:r>
              <a:rPr lang="en-US" altLang="zh-CN" sz="2400" dirty="0"/>
              <a:t> role="navigation" </a:t>
            </a:r>
            <a:r>
              <a:rPr lang="zh-CN" altLang="zh-CN" sz="2400" dirty="0"/>
              <a:t>的属性，这样能够让使用辅助设备的用户明确知道这是一个导航区域</a:t>
            </a:r>
            <a:r>
              <a:rPr lang="zh-CN" altLang="zh-CN" sz="2400" dirty="0" smtClean="0"/>
              <a:t>。</a:t>
            </a:r>
            <a:endParaRPr lang="en-US" altLang="zh-CN" sz="2400" dirty="0" smtClean="0"/>
          </a:p>
          <a:p>
            <a:pPr marL="109537" lvl="0" indent="0">
              <a:buNone/>
            </a:pPr>
            <a:endParaRPr lang="zh-CN" altLang="zh-CN" sz="2400" dirty="0"/>
          </a:p>
          <a:p>
            <a:pPr lvl="0"/>
            <a:r>
              <a:rPr lang="zh-CN" altLang="zh-CN" sz="2400" dirty="0"/>
              <a:t>在上面的</a:t>
            </a:r>
            <a:r>
              <a:rPr lang="en-US" altLang="zh-CN" sz="2400" dirty="0"/>
              <a:t>&lt;</a:t>
            </a:r>
            <a:r>
              <a:rPr lang="en-US" altLang="zh-CN" sz="2400" dirty="0" err="1"/>
              <a:t>nav</a:t>
            </a:r>
            <a:r>
              <a:rPr lang="en-US" altLang="zh-CN" sz="2400" dirty="0"/>
              <a:t>&gt;</a:t>
            </a:r>
            <a:r>
              <a:rPr lang="zh-CN" altLang="zh-CN" sz="2400" dirty="0"/>
              <a:t>元素中添加一个带有</a:t>
            </a:r>
            <a:r>
              <a:rPr lang="en-US" altLang="zh-CN" sz="2400" dirty="0"/>
              <a:t>.</a:t>
            </a:r>
            <a:r>
              <a:rPr lang="en-US" altLang="zh-CN" sz="2400" dirty="0" err="1"/>
              <a:t>navbar</a:t>
            </a:r>
            <a:r>
              <a:rPr lang="en-US" altLang="zh-CN" sz="2400" dirty="0"/>
              <a:t>-header</a:t>
            </a:r>
            <a:r>
              <a:rPr lang="zh-CN" altLang="zh-CN" sz="2400" dirty="0"/>
              <a:t>类的</a:t>
            </a:r>
            <a:r>
              <a:rPr lang="en-US" altLang="zh-CN" sz="2400" dirty="0"/>
              <a:t>&lt;div&gt;</a:t>
            </a:r>
            <a:r>
              <a:rPr lang="zh-CN" altLang="zh-CN" sz="2400" dirty="0"/>
              <a:t>元素作为导航栏的头部，头部中可以包含带有</a:t>
            </a:r>
            <a:r>
              <a:rPr lang="en-US" altLang="zh-CN" sz="2400" dirty="0"/>
              <a:t>.</a:t>
            </a:r>
            <a:r>
              <a:rPr lang="en-US" altLang="zh-CN" sz="2400" dirty="0" err="1"/>
              <a:t>navbar</a:t>
            </a:r>
            <a:r>
              <a:rPr lang="en-US" altLang="zh-CN" sz="2400" dirty="0"/>
              <a:t>-brand</a:t>
            </a:r>
            <a:r>
              <a:rPr lang="zh-CN" altLang="zh-CN" sz="2400" dirty="0"/>
              <a:t>类的</a:t>
            </a:r>
            <a:r>
              <a:rPr lang="en-US" altLang="zh-CN" sz="2400" dirty="0"/>
              <a:t>&lt;a&gt;</a:t>
            </a:r>
            <a:r>
              <a:rPr lang="zh-CN" altLang="zh-CN" sz="2400" dirty="0"/>
              <a:t>元素作为导航栏的品牌标志。</a:t>
            </a:r>
          </a:p>
          <a:p>
            <a:endParaRPr lang="zh-CN" altLang="en-US" sz="2400" dirty="0"/>
          </a:p>
        </p:txBody>
      </p:sp>
    </p:spTree>
    <p:extLst>
      <p:ext uri="{BB962C8B-B14F-4D97-AF65-F5344CB8AC3E}">
        <p14:creationId xmlns:p14="http://schemas.microsoft.com/office/powerpoint/2010/main" val="46183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196752"/>
            <a:ext cx="6984776" cy="2031325"/>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class="</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-default"&gt;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class="container-fluid"&gt;</a:t>
            </a:r>
            <a:endParaRPr lang="zh-CN" altLang="zh-CN" kern="100" dirty="0">
              <a:latin typeface="Courier New" panose="02070309020205020404" pitchFamily="49" charset="0"/>
              <a:cs typeface="宋体" panose="02010600030101010101" pitchFamily="2" charset="-122"/>
            </a:endParaRPr>
          </a:p>
          <a:p>
            <a:pPr indent="457200" algn="just">
              <a:spcAft>
                <a:spcPts val="0"/>
              </a:spcAft>
            </a:pPr>
            <a:r>
              <a:rPr lang="en-US" altLang="zh-CN" kern="100" dirty="0">
                <a:latin typeface="Courier New" panose="02070309020205020404" pitchFamily="49" charset="0"/>
                <a:cs typeface="宋体" panose="02010600030101010101" pitchFamily="2" charset="-122"/>
              </a:rPr>
              <a:t>&lt;div class="</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-header"&gt;</a:t>
            </a:r>
            <a:endParaRPr lang="zh-CN" altLang="zh-CN" kern="100" dirty="0">
              <a:latin typeface="Courier New" panose="02070309020205020404" pitchFamily="49" charset="0"/>
              <a:cs typeface="宋体" panose="02010600030101010101" pitchFamily="2" charset="-122"/>
            </a:endParaRPr>
          </a:p>
          <a:p>
            <a:pPr indent="571500" algn="just">
              <a:spcAft>
                <a:spcPts val="0"/>
              </a:spcAft>
            </a:pPr>
            <a:r>
              <a:rPr lang="en-US" altLang="zh-CN" kern="100" dirty="0">
                <a:latin typeface="Courier New" panose="02070309020205020404" pitchFamily="49" charset="0"/>
                <a:cs typeface="宋体" panose="02010600030101010101" pitchFamily="2" charset="-122"/>
              </a:rPr>
              <a:t>&lt;a class="</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-brand"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品牌标志</a:t>
            </a:r>
            <a:r>
              <a:rPr lang="en-US" altLang="zh-CN" kern="100" dirty="0">
                <a:latin typeface="Courier New" panose="02070309020205020404" pitchFamily="49" charset="0"/>
                <a:cs typeface="宋体" panose="02010600030101010101" pitchFamily="2" charset="-122"/>
              </a:rPr>
              <a:t>&lt;/a&gt;</a:t>
            </a:r>
            <a:endParaRPr lang="zh-CN" altLang="zh-CN" kern="100" dirty="0">
              <a:latin typeface="Courier New" panose="02070309020205020404" pitchFamily="49" charset="0"/>
              <a:cs typeface="宋体" panose="02010600030101010101" pitchFamily="2" charset="-122"/>
            </a:endParaRPr>
          </a:p>
          <a:p>
            <a:pPr indent="4572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3429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4499992" y="3284984"/>
            <a:ext cx="3168352" cy="2448272"/>
          </a:xfrm>
          <a:prstGeom prst="rect">
            <a:avLst/>
          </a:prstGeom>
        </p:spPr>
      </p:pic>
    </p:spTree>
    <p:extLst>
      <p:ext uri="{BB962C8B-B14F-4D97-AF65-F5344CB8AC3E}">
        <p14:creationId xmlns:p14="http://schemas.microsoft.com/office/powerpoint/2010/main" val="379413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5.7.2</a:t>
            </a:r>
            <a:r>
              <a:rPr lang="zh-CN" altLang="zh-CN" dirty="0"/>
              <a:t>品牌图标</a:t>
            </a:r>
          </a:p>
        </p:txBody>
      </p:sp>
      <p:sp>
        <p:nvSpPr>
          <p:cNvPr id="3" name="内容占位符 2"/>
          <p:cNvSpPr>
            <a:spLocks noGrp="1"/>
          </p:cNvSpPr>
          <p:nvPr>
            <p:ph idx="1"/>
          </p:nvPr>
        </p:nvSpPr>
        <p:spPr>
          <a:xfrm>
            <a:off x="470926" y="2060848"/>
            <a:ext cx="8435280" cy="1944216"/>
          </a:xfrm>
        </p:spPr>
        <p:txBody>
          <a:bodyPr/>
          <a:lstStyle/>
          <a:p>
            <a:r>
              <a:rPr lang="zh-CN" altLang="zh-CN" sz="2400" dirty="0"/>
              <a:t>将导航栏内放置品牌标志的地方替换为</a:t>
            </a:r>
            <a:r>
              <a:rPr lang="en-US" altLang="zh-CN" sz="2400" dirty="0"/>
              <a:t>&lt;</a:t>
            </a:r>
            <a:r>
              <a:rPr lang="en-US" altLang="zh-CN" sz="2400" dirty="0" err="1"/>
              <a:t>img</a:t>
            </a:r>
            <a:r>
              <a:rPr lang="en-US" altLang="zh-CN" sz="2400" dirty="0"/>
              <a:t>&gt;</a:t>
            </a:r>
            <a:r>
              <a:rPr lang="zh-CN" altLang="zh-CN" sz="2400" dirty="0"/>
              <a:t>元素即可显示品牌图标。由于</a:t>
            </a:r>
            <a:r>
              <a:rPr lang="en-US" altLang="zh-CN" sz="2400" dirty="0"/>
              <a:t>.</a:t>
            </a:r>
            <a:r>
              <a:rPr lang="en-US" altLang="zh-CN" sz="2400" dirty="0" err="1"/>
              <a:t>navbar</a:t>
            </a:r>
            <a:r>
              <a:rPr lang="en-US" altLang="zh-CN" sz="2400" dirty="0"/>
              <a:t>-brand</a:t>
            </a:r>
            <a:r>
              <a:rPr lang="zh-CN" altLang="zh-CN" sz="2400" dirty="0"/>
              <a:t>类已经被设置了内边距（</a:t>
            </a:r>
            <a:r>
              <a:rPr lang="en-US" altLang="zh-CN" sz="2400" dirty="0"/>
              <a:t>padding</a:t>
            </a:r>
            <a:r>
              <a:rPr lang="zh-CN" altLang="zh-CN" sz="2400" dirty="0"/>
              <a:t>）和高度（</a:t>
            </a:r>
            <a:r>
              <a:rPr lang="en-US" altLang="zh-CN" sz="2400" dirty="0"/>
              <a:t>height</a:t>
            </a:r>
            <a:r>
              <a:rPr lang="zh-CN" altLang="zh-CN" sz="2400" dirty="0"/>
              <a:t>），所以需要根据实际情况添加一些</a:t>
            </a:r>
            <a:r>
              <a:rPr lang="en-US" altLang="zh-CN" sz="2400" dirty="0"/>
              <a:t>CSS</a:t>
            </a:r>
            <a:r>
              <a:rPr lang="zh-CN" altLang="zh-CN" sz="2400" dirty="0"/>
              <a:t>代码去覆盖默认设置</a:t>
            </a:r>
            <a:endParaRPr lang="zh-CN" altLang="en-US" sz="2400" dirty="0"/>
          </a:p>
        </p:txBody>
      </p:sp>
      <p:sp>
        <p:nvSpPr>
          <p:cNvPr id="4" name="矩形 3"/>
          <p:cNvSpPr/>
          <p:nvPr/>
        </p:nvSpPr>
        <p:spPr>
          <a:xfrm>
            <a:off x="683568" y="3988025"/>
            <a:ext cx="6768752" cy="923330"/>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 class="</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-brand"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3429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img</a:t>
            </a:r>
            <a:r>
              <a:rPr lang="en-US" altLang="zh-CN" kern="100" dirty="0">
                <a:latin typeface="Courier New" panose="02070309020205020404" pitchFamily="49" charset="0"/>
                <a:cs typeface="宋体" panose="02010600030101010101" pitchFamily="2" charset="-122"/>
              </a:rPr>
              <a:t> alt="Brand" </a:t>
            </a:r>
            <a:r>
              <a:rPr lang="en-US" altLang="zh-CN" kern="100" dirty="0" err="1">
                <a:latin typeface="Courier New" panose="02070309020205020404" pitchFamily="49" charset="0"/>
                <a:cs typeface="宋体" panose="02010600030101010101" pitchFamily="2" charset="-122"/>
              </a:rPr>
              <a:t>src</a:t>
            </a:r>
            <a:r>
              <a:rPr lang="en-US" altLang="zh-CN" kern="100" dirty="0">
                <a:latin typeface="Courier New" panose="02070309020205020404" pitchFamily="49" charset="0"/>
                <a:cs typeface="宋体" panose="02010600030101010101" pitchFamily="2" charset="-122"/>
              </a:rPr>
              <a:t>="</a:t>
            </a:r>
            <a:r>
              <a:rPr lang="en-US" altLang="zh-CN" kern="100" dirty="0" err="1">
                <a:latin typeface="Courier New" panose="02070309020205020404" pitchFamily="49" charset="0"/>
                <a:cs typeface="宋体" panose="02010600030101010101" pitchFamily="2" charset="-122"/>
              </a:rPr>
              <a:t>img</a:t>
            </a:r>
            <a:r>
              <a:rPr lang="en-US" altLang="zh-CN" kern="100" dirty="0">
                <a:latin typeface="Courier New" panose="02070309020205020404" pitchFamily="49" charset="0"/>
                <a:cs typeface="宋体" panose="02010600030101010101" pitchFamily="2" charset="-122"/>
              </a:rPr>
              <a:t>/brand.png"&gt;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6228184" y="4865391"/>
            <a:ext cx="2170430" cy="1662430"/>
          </a:xfrm>
          <a:prstGeom prst="rect">
            <a:avLst/>
          </a:prstGeom>
        </p:spPr>
      </p:pic>
    </p:spTree>
    <p:extLst>
      <p:ext uri="{BB962C8B-B14F-4D97-AF65-F5344CB8AC3E}">
        <p14:creationId xmlns:p14="http://schemas.microsoft.com/office/powerpoint/2010/main" val="801268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5.7.3</a:t>
            </a:r>
            <a:r>
              <a:rPr lang="zh-CN" altLang="zh-CN" dirty="0"/>
              <a:t>表单</a:t>
            </a:r>
          </a:p>
        </p:txBody>
      </p:sp>
      <p:sp>
        <p:nvSpPr>
          <p:cNvPr id="3" name="内容占位符 2"/>
          <p:cNvSpPr>
            <a:spLocks noGrp="1"/>
          </p:cNvSpPr>
          <p:nvPr>
            <p:ph idx="1"/>
          </p:nvPr>
        </p:nvSpPr>
        <p:spPr>
          <a:xfrm>
            <a:off x="470926" y="2060848"/>
            <a:ext cx="8435280" cy="1944216"/>
          </a:xfrm>
        </p:spPr>
        <p:txBody>
          <a:bodyPr/>
          <a:lstStyle/>
          <a:p>
            <a:r>
              <a:rPr lang="zh-CN" altLang="zh-CN" sz="2400" dirty="0"/>
              <a:t>在导航栏中可以添加表单，这时需要给表单</a:t>
            </a:r>
            <a:r>
              <a:rPr lang="en-US" altLang="zh-CN" sz="2400" dirty="0"/>
              <a:t>&lt;form&gt;</a:t>
            </a:r>
            <a:r>
              <a:rPr lang="zh-CN" altLang="zh-CN" sz="2400" dirty="0"/>
              <a:t>元素应用类</a:t>
            </a:r>
            <a:r>
              <a:rPr lang="en-US" altLang="zh-CN" sz="2400" dirty="0"/>
              <a:t>.</a:t>
            </a:r>
            <a:r>
              <a:rPr lang="en-US" altLang="zh-CN" sz="2400" dirty="0" err="1"/>
              <a:t>navbar</a:t>
            </a:r>
            <a:r>
              <a:rPr lang="en-US" altLang="zh-CN" sz="2400" dirty="0"/>
              <a:t>-form</a:t>
            </a:r>
            <a:r>
              <a:rPr lang="zh-CN" altLang="zh-CN" sz="2400" dirty="0"/>
              <a:t>。这样能确保表单适当的垂直对齐，并且在较窄的视口中折叠。</a:t>
            </a:r>
            <a:endParaRPr lang="zh-CN" altLang="en-US" sz="2400" dirty="0"/>
          </a:p>
        </p:txBody>
      </p:sp>
      <p:sp>
        <p:nvSpPr>
          <p:cNvPr id="4" name="矩形 3"/>
          <p:cNvSpPr/>
          <p:nvPr/>
        </p:nvSpPr>
        <p:spPr>
          <a:xfrm>
            <a:off x="-5586" y="3420288"/>
            <a:ext cx="10009112" cy="1754326"/>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&lt;form class="</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-form </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-left" role="search"&gt;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 class="form-group"&gt;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&lt;input type="text" class="form-control" placeholder="Search"&gt;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&lt;button type="submit" class="</a:t>
            </a:r>
            <a:r>
              <a:rPr lang="en-US" altLang="zh-CN" kern="100" dirty="0" err="1">
                <a:latin typeface="Courier New" panose="02070309020205020404" pitchFamily="49" charset="0"/>
                <a:cs typeface="宋体" panose="02010600030101010101" pitchFamily="2" charset="-122"/>
              </a:rPr>
              <a:t>btn</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btn</a:t>
            </a:r>
            <a:r>
              <a:rPr lang="en-US" altLang="zh-CN" kern="100" dirty="0">
                <a:latin typeface="Courier New" panose="02070309020205020404" pitchFamily="49" charset="0"/>
                <a:cs typeface="宋体" panose="02010600030101010101" pitchFamily="2" charset="-122"/>
              </a:rPr>
              <a:t>-default"&gt;Submit&lt;/button&gt;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&lt;/form&gt;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3059832" y="5108450"/>
            <a:ext cx="5748655" cy="1546860"/>
          </a:xfrm>
          <a:prstGeom prst="rect">
            <a:avLst/>
          </a:prstGeom>
        </p:spPr>
      </p:pic>
    </p:spTree>
    <p:extLst>
      <p:ext uri="{BB962C8B-B14F-4D97-AF65-F5344CB8AC3E}">
        <p14:creationId xmlns:p14="http://schemas.microsoft.com/office/powerpoint/2010/main" val="97918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5.7.4</a:t>
            </a:r>
            <a:r>
              <a:rPr lang="zh-CN" altLang="zh-CN" dirty="0"/>
              <a:t>按钮</a:t>
            </a:r>
          </a:p>
        </p:txBody>
      </p:sp>
      <p:sp>
        <p:nvSpPr>
          <p:cNvPr id="3" name="内容占位符 2"/>
          <p:cNvSpPr>
            <a:spLocks noGrp="1"/>
          </p:cNvSpPr>
          <p:nvPr>
            <p:ph idx="1"/>
          </p:nvPr>
        </p:nvSpPr>
        <p:spPr>
          <a:xfrm>
            <a:off x="470926" y="2060848"/>
            <a:ext cx="8435280" cy="1944216"/>
          </a:xfrm>
        </p:spPr>
        <p:txBody>
          <a:bodyPr/>
          <a:lstStyle/>
          <a:p>
            <a:r>
              <a:rPr lang="zh-CN" altLang="en-US" sz="2400" dirty="0"/>
              <a:t>如果导航栏中包含表单</a:t>
            </a:r>
            <a:r>
              <a:rPr lang="en-US" altLang="zh-CN" sz="2400" dirty="0"/>
              <a:t>&lt;form&gt;</a:t>
            </a:r>
            <a:r>
              <a:rPr lang="zh-CN" altLang="en-US" sz="2400" dirty="0"/>
              <a:t>之外的按钮</a:t>
            </a:r>
            <a:r>
              <a:rPr lang="en-US" altLang="zh-CN" sz="2400" dirty="0"/>
              <a:t>&lt;button&gt;</a:t>
            </a:r>
            <a:r>
              <a:rPr lang="zh-CN" altLang="en-US" sz="2400" dirty="0"/>
              <a:t>元素，需要给</a:t>
            </a:r>
            <a:r>
              <a:rPr lang="en-US" altLang="zh-CN" sz="2400" dirty="0"/>
              <a:t>&lt;button&gt;</a:t>
            </a:r>
            <a:r>
              <a:rPr lang="zh-CN" altLang="en-US" sz="2400" dirty="0"/>
              <a:t>应用类</a:t>
            </a:r>
            <a:r>
              <a:rPr lang="en-US" altLang="zh-CN" sz="2400" dirty="0"/>
              <a:t>.</a:t>
            </a:r>
            <a:r>
              <a:rPr lang="en-US" altLang="zh-CN" sz="2400" dirty="0" err="1"/>
              <a:t>navbar-btn</a:t>
            </a:r>
            <a:r>
              <a:rPr lang="zh-CN" altLang="en-US" sz="2400" dirty="0"/>
              <a:t>，这样按钮可以在导航栏中垂直居中。</a:t>
            </a:r>
          </a:p>
        </p:txBody>
      </p:sp>
      <p:sp>
        <p:nvSpPr>
          <p:cNvPr id="7" name="矩形 6"/>
          <p:cNvSpPr/>
          <p:nvPr/>
        </p:nvSpPr>
        <p:spPr>
          <a:xfrm>
            <a:off x="683568" y="3689593"/>
            <a:ext cx="7056784" cy="646331"/>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&lt;button </a:t>
            </a:r>
            <a:r>
              <a:rPr lang="en-US" altLang="zh-CN" sz="1400" kern="100" dirty="0">
                <a:latin typeface="Courier New" panose="02070309020205020404" pitchFamily="49" charset="0"/>
                <a:cs typeface="宋体" panose="02010600030101010101" pitchFamily="2" charset="-122"/>
              </a:rPr>
              <a:t>type</a:t>
            </a:r>
            <a:r>
              <a:rPr lang="en-US" altLang="zh-CN" kern="100" dirty="0">
                <a:latin typeface="宋体" panose="02010600030101010101" pitchFamily="2" charset="-122"/>
                <a:cs typeface="宋体" panose="02010600030101010101" pitchFamily="2" charset="-122"/>
              </a:rPr>
              <a:t>="button" class="</a:t>
            </a:r>
            <a:r>
              <a:rPr lang="en-US" altLang="zh-CN" kern="100" dirty="0" err="1">
                <a:latin typeface="宋体" panose="02010600030101010101" pitchFamily="2" charset="-122"/>
                <a:cs typeface="宋体" panose="02010600030101010101" pitchFamily="2" charset="-122"/>
              </a:rPr>
              <a:t>btn</a:t>
            </a:r>
            <a:r>
              <a:rPr lang="en-US" altLang="zh-CN" kern="100" dirty="0">
                <a:latin typeface="宋体" panose="02010600030101010101" pitchFamily="2" charset="-122"/>
                <a:cs typeface="宋体" panose="02010600030101010101" pitchFamily="2" charset="-122"/>
              </a:rPr>
              <a:t> </a:t>
            </a:r>
            <a:r>
              <a:rPr lang="en-US" altLang="zh-CN" kern="100" dirty="0" err="1">
                <a:latin typeface="宋体" panose="02010600030101010101" pitchFamily="2" charset="-122"/>
                <a:cs typeface="宋体" panose="02010600030101010101" pitchFamily="2" charset="-122"/>
              </a:rPr>
              <a:t>btn</a:t>
            </a:r>
            <a:r>
              <a:rPr lang="en-US" altLang="zh-CN" kern="100" dirty="0">
                <a:latin typeface="宋体" panose="02010600030101010101" pitchFamily="2" charset="-122"/>
                <a:cs typeface="宋体" panose="02010600030101010101" pitchFamily="2" charset="-122"/>
              </a:rPr>
              <a:t>-default </a:t>
            </a:r>
            <a:r>
              <a:rPr lang="en-US" altLang="zh-CN" kern="100" dirty="0" err="1">
                <a:latin typeface="宋体" panose="02010600030101010101" pitchFamily="2" charset="-122"/>
                <a:cs typeface="宋体" panose="02010600030101010101" pitchFamily="2" charset="-122"/>
              </a:rPr>
              <a:t>navbar-btn</a:t>
            </a:r>
            <a:r>
              <a:rPr lang="en-US" altLang="zh-CN" kern="100" dirty="0">
                <a:latin typeface="宋体" panose="02010600030101010101" pitchFamily="2" charset="-122"/>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登录</a:t>
            </a:r>
            <a:r>
              <a:rPr lang="en-US" altLang="zh-CN" kern="100" dirty="0">
                <a:latin typeface="Courier New" panose="02070309020205020404" pitchFamily="49" charset="0"/>
                <a:cs typeface="宋体" panose="02010600030101010101" pitchFamily="2" charset="-122"/>
              </a:rPr>
              <a:t>&lt;/button&gt;</a:t>
            </a:r>
            <a:endParaRPr lang="zh-CN" altLang="zh-CN" sz="1400"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2627784" y="5014366"/>
            <a:ext cx="5843905" cy="1238885"/>
          </a:xfrm>
          <a:prstGeom prst="rect">
            <a:avLst/>
          </a:prstGeom>
        </p:spPr>
      </p:pic>
    </p:spTree>
    <p:extLst>
      <p:ext uri="{BB962C8B-B14F-4D97-AF65-F5344CB8AC3E}">
        <p14:creationId xmlns:p14="http://schemas.microsoft.com/office/powerpoint/2010/main" val="4147861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5.7.5</a:t>
            </a:r>
            <a:r>
              <a:rPr lang="zh-CN" altLang="zh-CN" dirty="0"/>
              <a:t>文本</a:t>
            </a:r>
          </a:p>
        </p:txBody>
      </p:sp>
      <p:sp>
        <p:nvSpPr>
          <p:cNvPr id="3" name="内容占位符 2"/>
          <p:cNvSpPr>
            <a:spLocks noGrp="1"/>
          </p:cNvSpPr>
          <p:nvPr>
            <p:ph idx="1"/>
          </p:nvPr>
        </p:nvSpPr>
        <p:spPr>
          <a:xfrm>
            <a:off x="470926" y="2060848"/>
            <a:ext cx="8435280" cy="1944216"/>
          </a:xfrm>
        </p:spPr>
        <p:txBody>
          <a:bodyPr/>
          <a:lstStyle/>
          <a:p>
            <a:r>
              <a:rPr lang="zh-CN" altLang="en-US" sz="2400" dirty="0"/>
              <a:t>如果导航栏中包含有文本，需要给文本应用类</a:t>
            </a:r>
            <a:r>
              <a:rPr lang="en-US" altLang="zh-CN" sz="2400" dirty="0"/>
              <a:t>.</a:t>
            </a:r>
            <a:r>
              <a:rPr lang="en-US" altLang="zh-CN" sz="2400" dirty="0" err="1"/>
              <a:t>navbar</a:t>
            </a:r>
            <a:r>
              <a:rPr lang="en-US" altLang="zh-CN" sz="2400" dirty="0"/>
              <a:t>-text</a:t>
            </a:r>
            <a:r>
              <a:rPr lang="zh-CN" altLang="en-US" sz="2400" dirty="0"/>
              <a:t>，这样可以确保文本有正确的行距和颜色，通常使用</a:t>
            </a:r>
            <a:r>
              <a:rPr lang="en-US" altLang="zh-CN" sz="2400" dirty="0"/>
              <a:t>&lt;p&gt;</a:t>
            </a:r>
            <a:r>
              <a:rPr lang="zh-CN" altLang="en-US" sz="2400" dirty="0"/>
              <a:t>标签。</a:t>
            </a:r>
          </a:p>
        </p:txBody>
      </p:sp>
      <p:sp>
        <p:nvSpPr>
          <p:cNvPr id="4" name="矩形 3"/>
          <p:cNvSpPr/>
          <p:nvPr/>
        </p:nvSpPr>
        <p:spPr>
          <a:xfrm>
            <a:off x="827584" y="3779361"/>
            <a:ext cx="6048672" cy="271869"/>
          </a:xfrm>
          <a:prstGeom prst="rect">
            <a:avLst/>
          </a:prstGeom>
        </p:spPr>
        <p:txBody>
          <a:bodyPr wrap="square">
            <a:spAutoFit/>
          </a:bodyPr>
          <a:lstStyle/>
          <a:p>
            <a:pPr indent="266700" algn="just">
              <a:lnSpc>
                <a:spcPts val="1400"/>
              </a:lnSpc>
              <a:spcAft>
                <a:spcPts val="0"/>
              </a:spcAft>
            </a:pPr>
            <a:r>
              <a:rPr lang="en-US" altLang="zh-CN" kern="100" dirty="0">
                <a:latin typeface="宋体" panose="02010600030101010101" pitchFamily="2" charset="-122"/>
                <a:cs typeface="宋体" panose="02010600030101010101" pitchFamily="2" charset="-122"/>
              </a:rPr>
              <a:t>&lt;p class="</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a:t>
            </a:r>
            <a:r>
              <a:rPr lang="en-US" altLang="zh-CN" sz="1400" kern="100" dirty="0">
                <a:latin typeface="Courier New" panose="02070309020205020404" pitchFamily="49" charset="0"/>
                <a:cs typeface="宋体" panose="02010600030101010101" pitchFamily="2" charset="-122"/>
              </a:rPr>
              <a:t>text</a:t>
            </a:r>
            <a:r>
              <a:rPr lang="en-US" altLang="zh-CN" kern="100" dirty="0">
                <a:latin typeface="宋体" panose="02010600030101010101" pitchFamily="2" charset="-122"/>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导航栏中的文本</a:t>
            </a:r>
            <a:r>
              <a:rPr lang="en-US" altLang="zh-CN" kern="100" dirty="0">
                <a:latin typeface="Courier New" panose="02070309020205020404" pitchFamily="49" charset="0"/>
                <a:cs typeface="宋体" panose="02010600030101010101" pitchFamily="2" charset="-122"/>
              </a:rPr>
              <a:t>&lt;/p&gt;</a:t>
            </a:r>
            <a:endParaRPr lang="zh-CN" altLang="zh-CN" sz="1400"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3130733" y="5013176"/>
            <a:ext cx="5534025" cy="1173480"/>
          </a:xfrm>
          <a:prstGeom prst="rect">
            <a:avLst/>
          </a:prstGeom>
        </p:spPr>
      </p:pic>
    </p:spTree>
    <p:extLst>
      <p:ext uri="{BB962C8B-B14F-4D97-AF65-F5344CB8AC3E}">
        <p14:creationId xmlns:p14="http://schemas.microsoft.com/office/powerpoint/2010/main" val="2636377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5.7.6</a:t>
            </a:r>
            <a:r>
              <a:rPr lang="zh-CN" altLang="zh-CN" dirty="0"/>
              <a:t>非导航的链接</a:t>
            </a:r>
          </a:p>
        </p:txBody>
      </p:sp>
      <p:sp>
        <p:nvSpPr>
          <p:cNvPr id="3" name="内容占位符 2"/>
          <p:cNvSpPr>
            <a:spLocks noGrp="1"/>
          </p:cNvSpPr>
          <p:nvPr>
            <p:ph idx="1"/>
          </p:nvPr>
        </p:nvSpPr>
        <p:spPr>
          <a:xfrm>
            <a:off x="470926" y="2060848"/>
            <a:ext cx="8435280" cy="1944216"/>
          </a:xfrm>
        </p:spPr>
        <p:txBody>
          <a:bodyPr/>
          <a:lstStyle/>
          <a:p>
            <a:r>
              <a:rPr lang="zh-CN" altLang="en-US" sz="2400" smtClean="0"/>
              <a:t>如果要在标准的导航组件之外添加标准链接，这时需要使用</a:t>
            </a:r>
            <a:r>
              <a:rPr lang="en-US" altLang="zh-CN" sz="2400" smtClean="0"/>
              <a:t>.navbar-link</a:t>
            </a:r>
            <a:r>
              <a:rPr lang="zh-CN" altLang="en-US" sz="2400" smtClean="0"/>
              <a:t>类让链接</a:t>
            </a:r>
            <a:r>
              <a:rPr lang="en-US" altLang="zh-CN" sz="2400" smtClean="0"/>
              <a:t>&lt;a&gt;</a:t>
            </a:r>
            <a:r>
              <a:rPr lang="zh-CN" altLang="en-US" sz="2400" smtClean="0"/>
              <a:t>元素有正确的默认颜色和反色设置。</a:t>
            </a:r>
            <a:endParaRPr lang="zh-CN" altLang="en-US" sz="2400" dirty="0"/>
          </a:p>
        </p:txBody>
      </p:sp>
      <p:sp>
        <p:nvSpPr>
          <p:cNvPr id="5" name="矩形 4"/>
          <p:cNvSpPr/>
          <p:nvPr/>
        </p:nvSpPr>
        <p:spPr>
          <a:xfrm>
            <a:off x="179512" y="3502362"/>
            <a:ext cx="8507288" cy="738664"/>
          </a:xfrm>
          <a:prstGeom prst="rect">
            <a:avLst/>
          </a:prstGeom>
        </p:spPr>
        <p:txBody>
          <a:bodyPr wrap="square">
            <a:spAutoFit/>
          </a:bodyPr>
          <a:lstStyle/>
          <a:p>
            <a:pPr indent="266700">
              <a:spcAft>
                <a:spcPts val="0"/>
              </a:spcAft>
            </a:pPr>
            <a:r>
              <a:rPr lang="en-US" altLang="zh-CN" dirty="0">
                <a:latin typeface="宋体" panose="02010600030101010101" pitchFamily="2" charset="-122"/>
                <a:cs typeface="宋体" panose="02010600030101010101" pitchFamily="2" charset="-122"/>
              </a:rPr>
              <a:t>&lt;p class="</a:t>
            </a:r>
            <a:r>
              <a:rPr lang="en-US" altLang="zh-CN" dirty="0" err="1">
                <a:latin typeface="宋体" panose="02010600030101010101" pitchFamily="2" charset="-122"/>
                <a:cs typeface="宋体" panose="02010600030101010101" pitchFamily="2" charset="-122"/>
              </a:rPr>
              <a:t>navbar</a:t>
            </a:r>
            <a:r>
              <a:rPr lang="en-US" altLang="zh-CN" dirty="0">
                <a:latin typeface="宋体" panose="02010600030101010101" pitchFamily="2" charset="-122"/>
                <a:cs typeface="宋体" panose="02010600030101010101" pitchFamily="2" charset="-122"/>
              </a:rPr>
              <a:t>-text"&gt;</a:t>
            </a:r>
            <a:r>
              <a:rPr lang="zh-CN" altLang="zh-CN" dirty="0">
                <a:latin typeface="宋体" panose="02010600030101010101" pitchFamily="2" charset="-122"/>
                <a:cs typeface="宋体" panose="02010600030101010101" pitchFamily="2" charset="-122"/>
              </a:rPr>
              <a:t>导航栏中的</a:t>
            </a:r>
            <a:r>
              <a:rPr lang="en-US" altLang="zh-CN" dirty="0">
                <a:latin typeface="宋体" panose="02010600030101010101" pitchFamily="2" charset="-122"/>
                <a:cs typeface="宋体" panose="02010600030101010101" pitchFamily="2" charset="-122"/>
              </a:rPr>
              <a:t>&lt;a </a:t>
            </a:r>
            <a:r>
              <a:rPr lang="en-US" altLang="zh-CN" dirty="0" err="1">
                <a:latin typeface="宋体" panose="02010600030101010101" pitchFamily="2" charset="-122"/>
                <a:cs typeface="宋体" panose="02010600030101010101" pitchFamily="2" charset="-122"/>
              </a:rPr>
              <a:t>href</a:t>
            </a:r>
            <a:r>
              <a:rPr lang="en-US" altLang="zh-CN" dirty="0">
                <a:latin typeface="宋体" panose="02010600030101010101" pitchFamily="2" charset="-122"/>
                <a:cs typeface="宋体" panose="02010600030101010101" pitchFamily="2" charset="-122"/>
              </a:rPr>
              <a:t>="#" class="</a:t>
            </a:r>
            <a:r>
              <a:rPr lang="en-US" altLang="zh-CN" dirty="0" err="1">
                <a:latin typeface="宋体" panose="02010600030101010101" pitchFamily="2" charset="-122"/>
                <a:cs typeface="宋体" panose="02010600030101010101" pitchFamily="2" charset="-122"/>
              </a:rPr>
              <a:t>navbar</a:t>
            </a:r>
            <a:r>
              <a:rPr lang="en-US" altLang="zh-CN" dirty="0">
                <a:latin typeface="宋体" panose="02010600030101010101" pitchFamily="2" charset="-122"/>
                <a:cs typeface="宋体" panose="02010600030101010101" pitchFamily="2" charset="-122"/>
              </a:rPr>
              <a:t>-link"&gt;</a:t>
            </a:r>
            <a:r>
              <a:rPr lang="zh-CN" altLang="zh-CN" dirty="0">
                <a:latin typeface="宋体" panose="02010600030101010101" pitchFamily="2" charset="-122"/>
                <a:cs typeface="宋体" panose="02010600030101010101" pitchFamily="2" charset="-122"/>
              </a:rPr>
              <a:t>链接</a:t>
            </a:r>
            <a:r>
              <a:rPr lang="en-US" altLang="zh-CN" dirty="0">
                <a:latin typeface="宋体" panose="02010600030101010101" pitchFamily="2" charset="-122"/>
                <a:cs typeface="宋体" panose="02010600030101010101" pitchFamily="2" charset="-122"/>
              </a:rPr>
              <a:t>&lt;/a&gt;&lt;/p&gt;</a:t>
            </a:r>
            <a:endParaRPr lang="zh-CN" altLang="zh-CN" sz="2400" dirty="0">
              <a:latin typeface="宋体" panose="02010600030101010101" pitchFamily="2" charset="-122"/>
              <a:cs typeface="宋体" panose="02010600030101010101" pitchFamily="2" charset="-122"/>
            </a:endParaRP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3276600" y="4615045"/>
            <a:ext cx="5410200" cy="1663065"/>
          </a:xfrm>
          <a:prstGeom prst="rect">
            <a:avLst/>
          </a:prstGeom>
        </p:spPr>
      </p:pic>
    </p:spTree>
    <p:extLst>
      <p:ext uri="{BB962C8B-B14F-4D97-AF65-F5344CB8AC3E}">
        <p14:creationId xmlns:p14="http://schemas.microsoft.com/office/powerpoint/2010/main" val="3291441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5.7.7</a:t>
            </a:r>
            <a:r>
              <a:rPr lang="zh-CN" altLang="zh-CN" dirty="0" smtClean="0"/>
              <a:t>对齐方式</a:t>
            </a:r>
            <a:endParaRPr lang="zh-CN" altLang="zh-CN" dirty="0"/>
          </a:p>
        </p:txBody>
      </p:sp>
      <p:sp>
        <p:nvSpPr>
          <p:cNvPr id="3" name="内容占位符 2"/>
          <p:cNvSpPr>
            <a:spLocks noGrp="1"/>
          </p:cNvSpPr>
          <p:nvPr>
            <p:ph idx="1"/>
          </p:nvPr>
        </p:nvSpPr>
        <p:spPr>
          <a:xfrm>
            <a:off x="438538" y="1988840"/>
            <a:ext cx="8435280" cy="1944216"/>
          </a:xfrm>
        </p:spPr>
        <p:txBody>
          <a:bodyPr/>
          <a:lstStyle/>
          <a:p>
            <a:r>
              <a:rPr lang="zh-CN" altLang="en-US" sz="2400" dirty="0"/>
              <a:t>通过给导航栏上的元素应用类</a:t>
            </a:r>
            <a:r>
              <a:rPr lang="en-US" altLang="zh-CN" sz="2400" dirty="0"/>
              <a:t>.</a:t>
            </a:r>
            <a:r>
              <a:rPr lang="en-US" altLang="zh-CN" sz="2400" dirty="0" err="1"/>
              <a:t>navbar</a:t>
            </a:r>
            <a:r>
              <a:rPr lang="en-US" altLang="zh-CN" sz="2400" dirty="0"/>
              <a:t>-left</a:t>
            </a:r>
            <a:r>
              <a:rPr lang="zh-CN" altLang="en-US" sz="2400" dirty="0"/>
              <a:t>或</a:t>
            </a:r>
            <a:r>
              <a:rPr lang="en-US" altLang="zh-CN" sz="2400" dirty="0"/>
              <a:t>.</a:t>
            </a:r>
            <a:r>
              <a:rPr lang="en-US" altLang="zh-CN" sz="2400" dirty="0" err="1"/>
              <a:t>navbar</a:t>
            </a:r>
            <a:r>
              <a:rPr lang="en-US" altLang="zh-CN" sz="2400" dirty="0"/>
              <a:t>-right</a:t>
            </a:r>
            <a:r>
              <a:rPr lang="zh-CN" altLang="en-US" sz="2400" dirty="0"/>
              <a:t>可以让导航链接、表单、按钮或文本向左或向右对齐。注意，在应用它们的同时都产生了浮动的样式。</a:t>
            </a:r>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2325550" y="4581128"/>
            <a:ext cx="6336030" cy="1214755"/>
          </a:xfrm>
          <a:prstGeom prst="rect">
            <a:avLst/>
          </a:prstGeom>
        </p:spPr>
      </p:pic>
    </p:spTree>
    <p:extLst>
      <p:ext uri="{BB962C8B-B14F-4D97-AF65-F5344CB8AC3E}">
        <p14:creationId xmlns:p14="http://schemas.microsoft.com/office/powerpoint/2010/main" val="302187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5.1.1</a:t>
            </a:r>
            <a:r>
              <a:rPr lang="zh-CN" altLang="zh-CN" dirty="0"/>
              <a:t>可用的字体图标</a:t>
            </a:r>
          </a:p>
        </p:txBody>
      </p:sp>
      <p:sp>
        <p:nvSpPr>
          <p:cNvPr id="3" name="内容占位符 2"/>
          <p:cNvSpPr>
            <a:spLocks noGrp="1"/>
          </p:cNvSpPr>
          <p:nvPr>
            <p:ph idx="1"/>
          </p:nvPr>
        </p:nvSpPr>
        <p:spPr>
          <a:xfrm>
            <a:off x="457200" y="1556792"/>
            <a:ext cx="8229600" cy="4824536"/>
          </a:xfrm>
        </p:spPr>
        <p:txBody>
          <a:bodyPr/>
          <a:lstStyle/>
          <a:p>
            <a:pPr marL="109537" indent="0">
              <a:buNone/>
            </a:pPr>
            <a:endParaRPr lang="zh-CN" altLang="zh-CN" dirty="0"/>
          </a:p>
          <a:p>
            <a:r>
              <a:rPr lang="zh-CN" altLang="zh-CN" sz="2400" dirty="0"/>
              <a:t>字体图标是在</a:t>
            </a:r>
            <a:r>
              <a:rPr lang="en-US" altLang="zh-CN" sz="2400" dirty="0"/>
              <a:t>Web</a:t>
            </a:r>
            <a:r>
              <a:rPr lang="zh-CN" altLang="zh-CN" sz="2400" dirty="0"/>
              <a:t>项目中使用的图标字体，它包括</a:t>
            </a:r>
            <a:r>
              <a:rPr lang="en-US" altLang="zh-CN" sz="2400" dirty="0"/>
              <a:t>250</a:t>
            </a:r>
            <a:r>
              <a:rPr lang="zh-CN" altLang="zh-CN" sz="2400" dirty="0"/>
              <a:t>多个来自</a:t>
            </a:r>
            <a:r>
              <a:rPr lang="en-US" altLang="zh-CN" sz="2400" dirty="0" err="1"/>
              <a:t>Glyphicon</a:t>
            </a:r>
            <a:r>
              <a:rPr lang="en-US" altLang="zh-CN" sz="2400" dirty="0"/>
              <a:t> Halflings</a:t>
            </a:r>
            <a:r>
              <a:rPr lang="zh-CN" altLang="zh-CN" sz="2400" dirty="0"/>
              <a:t>的字体</a:t>
            </a:r>
            <a:r>
              <a:rPr lang="zh-CN" altLang="zh-CN" sz="2400" dirty="0" smtClean="0"/>
              <a:t>。</a:t>
            </a:r>
            <a:r>
              <a:rPr lang="zh-CN" altLang="zh-CN" sz="2400" dirty="0"/>
              <a:t>完整的字体图标可以通过链接</a:t>
            </a:r>
            <a:r>
              <a:rPr lang="en-US" altLang="zh-CN" sz="2400" dirty="0"/>
              <a:t>http://www.runoob.com/try/demo_source/bootstrap3-glyph-icons.htm</a:t>
            </a:r>
            <a:r>
              <a:rPr lang="zh-CN" altLang="zh-CN" sz="2400" dirty="0" smtClean="0"/>
              <a:t>找到</a:t>
            </a:r>
            <a:r>
              <a:rPr lang="zh-CN" altLang="en-US" sz="2400" dirty="0" smtClean="0"/>
              <a:t>。</a:t>
            </a:r>
            <a:endParaRPr lang="en-US" altLang="zh-CN" sz="2400" dirty="0" smtClean="0"/>
          </a:p>
          <a:p>
            <a:endParaRPr lang="en-US" altLang="zh-CN" sz="2400" dirty="0"/>
          </a:p>
          <a:p>
            <a:endParaRPr lang="en-US" altLang="zh-CN" sz="2400" dirty="0" smtClean="0"/>
          </a:p>
          <a:p>
            <a:endParaRPr lang="zh-CN" altLang="zh-CN"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5.7.8</a:t>
            </a:r>
            <a:r>
              <a:rPr lang="zh-CN" altLang="zh-CN" dirty="0"/>
              <a:t>固定在顶部</a:t>
            </a:r>
          </a:p>
        </p:txBody>
      </p:sp>
      <p:sp>
        <p:nvSpPr>
          <p:cNvPr id="3" name="内容占位符 2"/>
          <p:cNvSpPr>
            <a:spLocks noGrp="1"/>
          </p:cNvSpPr>
          <p:nvPr>
            <p:ph idx="1"/>
          </p:nvPr>
        </p:nvSpPr>
        <p:spPr>
          <a:xfrm>
            <a:off x="251520" y="1700808"/>
            <a:ext cx="8435280" cy="1944216"/>
          </a:xfrm>
        </p:spPr>
        <p:txBody>
          <a:bodyPr/>
          <a:lstStyle/>
          <a:p>
            <a:r>
              <a:rPr lang="zh-CN" altLang="en-US" sz="2400" dirty="0"/>
              <a:t>通过给导航栏</a:t>
            </a:r>
            <a:r>
              <a:rPr lang="en-US" altLang="zh-CN" sz="2400" dirty="0"/>
              <a:t>&lt;</a:t>
            </a:r>
            <a:r>
              <a:rPr lang="en-US" altLang="zh-CN" sz="2400" dirty="0" err="1"/>
              <a:t>nav</a:t>
            </a:r>
            <a:r>
              <a:rPr lang="en-US" altLang="zh-CN" sz="2400" dirty="0"/>
              <a:t>&gt;</a:t>
            </a:r>
            <a:r>
              <a:rPr lang="zh-CN" altLang="en-US" sz="2400" dirty="0"/>
              <a:t>元素应用类</a:t>
            </a:r>
            <a:r>
              <a:rPr lang="en-US" altLang="zh-CN" sz="2400" dirty="0"/>
              <a:t>.</a:t>
            </a:r>
            <a:r>
              <a:rPr lang="en-US" altLang="zh-CN" sz="2400" dirty="0" err="1"/>
              <a:t>navbar</a:t>
            </a:r>
            <a:r>
              <a:rPr lang="en-US" altLang="zh-CN" sz="2400" dirty="0"/>
              <a:t>-fixed-top</a:t>
            </a:r>
            <a:r>
              <a:rPr lang="zh-CN" altLang="en-US" sz="2400" dirty="0"/>
              <a:t>，可以让导航栏固定在页面顶部。当页面向下滚动时导航栏会一直固定，不改变位置。这个</a:t>
            </a:r>
            <a:r>
              <a:rPr lang="en-US" altLang="zh-CN" sz="2400" dirty="0"/>
              <a:t>&lt;</a:t>
            </a:r>
            <a:r>
              <a:rPr lang="en-US" altLang="zh-CN" sz="2400" dirty="0" err="1"/>
              <a:t>nav</a:t>
            </a:r>
            <a:r>
              <a:rPr lang="en-US" altLang="zh-CN" sz="2400" dirty="0"/>
              <a:t>&gt;</a:t>
            </a:r>
            <a:r>
              <a:rPr lang="zh-CN" altLang="en-US" sz="2400" dirty="0"/>
              <a:t>还可以包含一个应用了类</a:t>
            </a:r>
            <a:r>
              <a:rPr lang="en-US" altLang="zh-CN" sz="2400" dirty="0"/>
              <a:t>.container</a:t>
            </a:r>
            <a:r>
              <a:rPr lang="zh-CN" altLang="en-US" sz="2400" dirty="0"/>
              <a:t>或</a:t>
            </a:r>
            <a:r>
              <a:rPr lang="en-US" altLang="zh-CN" sz="2400" dirty="0"/>
              <a:t>.container-fluid</a:t>
            </a:r>
            <a:r>
              <a:rPr lang="zh-CN" altLang="en-US" sz="2400" dirty="0"/>
              <a:t>的</a:t>
            </a:r>
            <a:r>
              <a:rPr lang="en-US" altLang="zh-CN" sz="2400" dirty="0"/>
              <a:t>&lt;div&gt;</a:t>
            </a:r>
            <a:r>
              <a:rPr lang="zh-CN" altLang="en-US" sz="2400" dirty="0"/>
              <a:t>容器，从而在</a:t>
            </a:r>
            <a:r>
              <a:rPr lang="en-US" altLang="zh-CN" sz="2400" dirty="0"/>
              <a:t>&lt;body&gt;</a:t>
            </a:r>
            <a:r>
              <a:rPr lang="zh-CN" altLang="en-US" sz="2400" dirty="0"/>
              <a:t>两侧添加内边距（</a:t>
            </a:r>
            <a:r>
              <a:rPr lang="en-US" altLang="zh-CN" sz="2400" dirty="0"/>
              <a:t>padding</a:t>
            </a:r>
            <a:r>
              <a:rPr lang="zh-CN" altLang="en-US" sz="2400" dirty="0"/>
              <a:t>）时导航栏的内容会居中。</a:t>
            </a:r>
          </a:p>
        </p:txBody>
      </p:sp>
      <p:sp>
        <p:nvSpPr>
          <p:cNvPr id="4" name="矩形 3"/>
          <p:cNvSpPr/>
          <p:nvPr/>
        </p:nvSpPr>
        <p:spPr>
          <a:xfrm>
            <a:off x="539552" y="3933056"/>
            <a:ext cx="7056784" cy="1477328"/>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nav</a:t>
            </a:r>
            <a:r>
              <a:rPr lang="en-US" altLang="zh-CN" kern="100" dirty="0">
                <a:latin typeface="宋体" panose="02010600030101010101" pitchFamily="2" charset="-122"/>
                <a:cs typeface="宋体" panose="02010600030101010101" pitchFamily="2" charset="-122"/>
              </a:rPr>
              <a:t> class="</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 </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-default </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-fixed-top"&gt;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&lt;div class="container-fluid"&gt;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&lt;/div&gt;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nav</a:t>
            </a:r>
            <a:r>
              <a:rPr lang="en-US" altLang="zh-CN" kern="100" dirty="0">
                <a:latin typeface="宋体" panose="02010600030101010101" pitchFamily="2" charset="-122"/>
                <a:cs typeface="宋体" panose="02010600030101010101" pitchFamily="2" charset="-122"/>
              </a:rPr>
              <a:t>&gt;</a:t>
            </a:r>
            <a:endParaRPr lang="zh-CN" altLang="zh-CN" sz="1400" kern="100" dirty="0">
              <a:latin typeface="Courier New" panose="02070309020205020404" pitchFamily="49" charset="0"/>
              <a:cs typeface="宋体" panose="02010600030101010101" pitchFamily="2" charset="-122"/>
            </a:endParaRPr>
          </a:p>
        </p:txBody>
      </p:sp>
    </p:spTree>
    <p:extLst>
      <p:ext uri="{BB962C8B-B14F-4D97-AF65-F5344CB8AC3E}">
        <p14:creationId xmlns:p14="http://schemas.microsoft.com/office/powerpoint/2010/main" val="1630313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5.7.9</a:t>
            </a:r>
            <a:r>
              <a:rPr lang="zh-CN" altLang="zh-CN" dirty="0"/>
              <a:t>固定在底部</a:t>
            </a:r>
          </a:p>
        </p:txBody>
      </p:sp>
      <p:sp>
        <p:nvSpPr>
          <p:cNvPr id="3" name="内容占位符 2"/>
          <p:cNvSpPr>
            <a:spLocks noGrp="1"/>
          </p:cNvSpPr>
          <p:nvPr>
            <p:ph idx="1"/>
          </p:nvPr>
        </p:nvSpPr>
        <p:spPr>
          <a:xfrm>
            <a:off x="470926" y="2060848"/>
            <a:ext cx="8435280" cy="1944216"/>
          </a:xfrm>
        </p:spPr>
        <p:txBody>
          <a:bodyPr/>
          <a:lstStyle/>
          <a:p>
            <a:r>
              <a:rPr lang="zh-CN" altLang="en-US" sz="2400" dirty="0"/>
              <a:t>和固定在顶部类似，通过给导航栏</a:t>
            </a:r>
            <a:r>
              <a:rPr lang="en-US" altLang="zh-CN" sz="2400" dirty="0"/>
              <a:t>&lt;</a:t>
            </a:r>
            <a:r>
              <a:rPr lang="en-US" altLang="zh-CN" sz="2400" dirty="0" err="1"/>
              <a:t>nav</a:t>
            </a:r>
            <a:r>
              <a:rPr lang="en-US" altLang="zh-CN" sz="2400" dirty="0"/>
              <a:t>&gt;</a:t>
            </a:r>
            <a:r>
              <a:rPr lang="zh-CN" altLang="en-US" sz="2400" dirty="0"/>
              <a:t>元素应用类</a:t>
            </a:r>
            <a:r>
              <a:rPr lang="en-US" altLang="zh-CN" sz="2400" dirty="0"/>
              <a:t>.</a:t>
            </a:r>
            <a:r>
              <a:rPr lang="en-US" altLang="zh-CN" sz="2400" dirty="0" err="1"/>
              <a:t>navbar</a:t>
            </a:r>
            <a:r>
              <a:rPr lang="en-US" altLang="zh-CN" sz="2400" dirty="0"/>
              <a:t>-fixed-bottom</a:t>
            </a:r>
            <a:r>
              <a:rPr lang="zh-CN" altLang="en-US" sz="2400" dirty="0"/>
              <a:t>，可以让导航栏固定在页面底部。</a:t>
            </a:r>
          </a:p>
        </p:txBody>
      </p:sp>
      <p:sp>
        <p:nvSpPr>
          <p:cNvPr id="4" name="矩形 3"/>
          <p:cNvSpPr/>
          <p:nvPr/>
        </p:nvSpPr>
        <p:spPr>
          <a:xfrm>
            <a:off x="683568" y="3573016"/>
            <a:ext cx="7056784" cy="1477328"/>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nav</a:t>
            </a:r>
            <a:r>
              <a:rPr lang="en-US" altLang="zh-CN" kern="100" dirty="0">
                <a:latin typeface="宋体" panose="02010600030101010101" pitchFamily="2" charset="-122"/>
                <a:cs typeface="宋体" panose="02010600030101010101" pitchFamily="2" charset="-122"/>
              </a:rPr>
              <a:t> class="</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 </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-default </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-fixed-bottom"&gt;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&lt;div class="container-fluid"&gt;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&lt;/div&gt;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nav</a:t>
            </a:r>
            <a:r>
              <a:rPr lang="en-US" altLang="zh-CN" kern="100" dirty="0">
                <a:latin typeface="宋体" panose="02010600030101010101" pitchFamily="2" charset="-122"/>
                <a:cs typeface="宋体" panose="02010600030101010101" pitchFamily="2" charset="-122"/>
              </a:rPr>
              <a:t>&gt;</a:t>
            </a:r>
            <a:endParaRPr lang="zh-CN" altLang="zh-CN" sz="1400" kern="100" dirty="0">
              <a:latin typeface="Courier New" panose="02070309020205020404" pitchFamily="49" charset="0"/>
              <a:cs typeface="宋体" panose="02010600030101010101" pitchFamily="2" charset="-122"/>
            </a:endParaRPr>
          </a:p>
        </p:txBody>
      </p:sp>
    </p:spTree>
    <p:extLst>
      <p:ext uri="{BB962C8B-B14F-4D97-AF65-F5344CB8AC3E}">
        <p14:creationId xmlns:p14="http://schemas.microsoft.com/office/powerpoint/2010/main" val="1324566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5.7.10</a:t>
            </a:r>
            <a:r>
              <a:rPr lang="zh-CN" altLang="zh-CN" dirty="0"/>
              <a:t>静止在顶部</a:t>
            </a:r>
          </a:p>
        </p:txBody>
      </p:sp>
      <p:sp>
        <p:nvSpPr>
          <p:cNvPr id="3" name="内容占位符 2"/>
          <p:cNvSpPr>
            <a:spLocks noGrp="1"/>
          </p:cNvSpPr>
          <p:nvPr>
            <p:ph idx="1"/>
          </p:nvPr>
        </p:nvSpPr>
        <p:spPr>
          <a:xfrm>
            <a:off x="470926" y="2060848"/>
            <a:ext cx="8435280" cy="1944216"/>
          </a:xfrm>
        </p:spPr>
        <p:txBody>
          <a:bodyPr/>
          <a:lstStyle/>
          <a:p>
            <a:r>
              <a:rPr lang="zh-CN" altLang="en-US" sz="2400" dirty="0"/>
              <a:t>如果需要创建一个能随着页面一起滚动（静止在顶部）的导航栏，可以给</a:t>
            </a:r>
            <a:r>
              <a:rPr lang="en-US" altLang="zh-CN" sz="2400" dirty="0"/>
              <a:t>&lt;</a:t>
            </a:r>
            <a:r>
              <a:rPr lang="en-US" altLang="zh-CN" sz="2400" dirty="0" err="1"/>
              <a:t>nav</a:t>
            </a:r>
            <a:r>
              <a:rPr lang="en-US" altLang="zh-CN" sz="2400" dirty="0"/>
              <a:t>&gt;</a:t>
            </a:r>
            <a:r>
              <a:rPr lang="zh-CN" altLang="en-US" sz="2400" dirty="0"/>
              <a:t>元素应用类</a:t>
            </a:r>
            <a:r>
              <a:rPr lang="en-US" altLang="zh-CN" sz="2400" dirty="0"/>
              <a:t>.</a:t>
            </a:r>
            <a:r>
              <a:rPr lang="en-US" altLang="zh-CN" sz="2400" dirty="0" err="1"/>
              <a:t>navbar</a:t>
            </a:r>
            <a:r>
              <a:rPr lang="en-US" altLang="zh-CN" sz="2400" dirty="0"/>
              <a:t>-static-top</a:t>
            </a:r>
            <a:r>
              <a:rPr lang="zh-CN" altLang="en-US" sz="2400" dirty="0"/>
              <a:t>。注意这个静止的导航栏不会覆盖页面的任何内容，因此不需要向</a:t>
            </a:r>
            <a:r>
              <a:rPr lang="en-US" altLang="zh-CN" sz="2400" dirty="0"/>
              <a:t>&lt;body&gt;</a:t>
            </a:r>
            <a:r>
              <a:rPr lang="zh-CN" altLang="en-US" sz="2400" dirty="0"/>
              <a:t>元素添加内边距（</a:t>
            </a:r>
            <a:r>
              <a:rPr lang="en-US" altLang="zh-CN" sz="2400" dirty="0"/>
              <a:t>padding</a:t>
            </a:r>
            <a:r>
              <a:rPr lang="zh-CN" altLang="en-US" sz="2400" dirty="0"/>
              <a:t>）。另外这个导航栏的左右及上边框被去掉了，目的是让其更适合显示在页面的顶部。</a:t>
            </a:r>
          </a:p>
        </p:txBody>
      </p:sp>
      <p:sp>
        <p:nvSpPr>
          <p:cNvPr id="4" name="矩形 3"/>
          <p:cNvSpPr/>
          <p:nvPr/>
        </p:nvSpPr>
        <p:spPr>
          <a:xfrm>
            <a:off x="827584" y="4725144"/>
            <a:ext cx="7128792" cy="1477328"/>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nav</a:t>
            </a:r>
            <a:r>
              <a:rPr lang="en-US" altLang="zh-CN" kern="100" dirty="0">
                <a:latin typeface="宋体" panose="02010600030101010101" pitchFamily="2" charset="-122"/>
                <a:cs typeface="宋体" panose="02010600030101010101" pitchFamily="2" charset="-122"/>
              </a:rPr>
              <a:t> class="</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 </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-default </a:t>
            </a:r>
            <a:r>
              <a:rPr lang="en-US" altLang="zh-CN" kern="100" dirty="0" err="1">
                <a:latin typeface="宋体" panose="02010600030101010101" pitchFamily="2" charset="-122"/>
                <a:cs typeface="宋体" panose="02010600030101010101" pitchFamily="2" charset="-122"/>
              </a:rPr>
              <a:t>navbar</a:t>
            </a:r>
            <a:r>
              <a:rPr lang="en-US" altLang="zh-CN" kern="100" dirty="0">
                <a:latin typeface="宋体" panose="02010600030101010101" pitchFamily="2" charset="-122"/>
                <a:cs typeface="宋体" panose="02010600030101010101" pitchFamily="2" charset="-122"/>
              </a:rPr>
              <a:t>-static-top "&gt;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&lt;div class="container-fluid"&gt;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  &lt;/div&gt;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nav</a:t>
            </a:r>
            <a:r>
              <a:rPr lang="en-US" altLang="zh-CN" kern="100" dirty="0">
                <a:latin typeface="宋体" panose="02010600030101010101" pitchFamily="2" charset="-122"/>
                <a:cs typeface="宋体" panose="02010600030101010101" pitchFamily="2" charset="-122"/>
              </a:rPr>
              <a:t>&gt;</a:t>
            </a:r>
            <a:endParaRPr lang="zh-CN" altLang="zh-CN" sz="1400" kern="100" dirty="0">
              <a:latin typeface="Courier New" panose="02070309020205020404" pitchFamily="49" charset="0"/>
              <a:cs typeface="宋体" panose="02010600030101010101" pitchFamily="2" charset="-122"/>
            </a:endParaRPr>
          </a:p>
        </p:txBody>
      </p:sp>
    </p:spTree>
    <p:extLst>
      <p:ext uri="{BB962C8B-B14F-4D97-AF65-F5344CB8AC3E}">
        <p14:creationId xmlns:p14="http://schemas.microsoft.com/office/powerpoint/2010/main" val="3556270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5.7.11</a:t>
            </a:r>
            <a:r>
              <a:rPr lang="zh-CN" altLang="zh-CN" dirty="0"/>
              <a:t>反色导航栏</a:t>
            </a:r>
          </a:p>
        </p:txBody>
      </p:sp>
      <p:sp>
        <p:nvSpPr>
          <p:cNvPr id="3" name="内容占位符 2"/>
          <p:cNvSpPr>
            <a:spLocks noGrp="1"/>
          </p:cNvSpPr>
          <p:nvPr>
            <p:ph idx="1"/>
          </p:nvPr>
        </p:nvSpPr>
        <p:spPr>
          <a:xfrm>
            <a:off x="470926" y="2060848"/>
            <a:ext cx="8435280" cy="1944216"/>
          </a:xfrm>
        </p:spPr>
        <p:txBody>
          <a:bodyPr/>
          <a:lstStyle/>
          <a:p>
            <a:r>
              <a:rPr lang="zh-CN" altLang="en-US" sz="2400" dirty="0"/>
              <a:t>通过给导航栏</a:t>
            </a:r>
            <a:r>
              <a:rPr lang="en-US" altLang="zh-CN" sz="2400" dirty="0"/>
              <a:t>&lt;</a:t>
            </a:r>
            <a:r>
              <a:rPr lang="en-US" altLang="zh-CN" sz="2400" dirty="0" err="1"/>
              <a:t>nav</a:t>
            </a:r>
            <a:r>
              <a:rPr lang="en-US" altLang="zh-CN" sz="2400" dirty="0"/>
              <a:t>&gt;</a:t>
            </a:r>
            <a:r>
              <a:rPr lang="zh-CN" altLang="en-US" sz="2400" dirty="0"/>
              <a:t>元素应用</a:t>
            </a:r>
            <a:r>
              <a:rPr lang="en-US" altLang="zh-CN" sz="2400" dirty="0"/>
              <a:t>.</a:t>
            </a:r>
            <a:r>
              <a:rPr lang="en-US" altLang="zh-CN" sz="2400" dirty="0" err="1"/>
              <a:t>navbar</a:t>
            </a:r>
            <a:r>
              <a:rPr lang="en-US" altLang="zh-CN" sz="2400" dirty="0"/>
              <a:t>-inverse</a:t>
            </a:r>
            <a:r>
              <a:rPr lang="zh-CN" altLang="en-US" sz="2400" dirty="0"/>
              <a:t>类可以改变导航栏的外观，即黑色背景白色文本的反色导航栏。</a:t>
            </a:r>
          </a:p>
        </p:txBody>
      </p:sp>
      <p:sp>
        <p:nvSpPr>
          <p:cNvPr id="4" name="矩形 3"/>
          <p:cNvSpPr/>
          <p:nvPr/>
        </p:nvSpPr>
        <p:spPr>
          <a:xfrm>
            <a:off x="755576" y="3170042"/>
            <a:ext cx="7056784" cy="630942"/>
          </a:xfrm>
          <a:prstGeom prst="rect">
            <a:avLst/>
          </a:prstGeom>
        </p:spPr>
        <p:txBody>
          <a:bodyPr wrap="square">
            <a:spAutoFit/>
          </a:bodyPr>
          <a:lstStyle/>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class="</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navbar</a:t>
            </a:r>
            <a:r>
              <a:rPr lang="en-US" altLang="zh-CN" kern="100" dirty="0">
                <a:latin typeface="Courier New" panose="02070309020205020404" pitchFamily="49" charset="0"/>
                <a:cs typeface="宋体" panose="02010600030101010101" pitchFamily="2" charset="-122"/>
              </a:rPr>
              <a:t>-inverse"&gt;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4283968" y="4586311"/>
            <a:ext cx="4371975" cy="1714500"/>
          </a:xfrm>
          <a:prstGeom prst="rect">
            <a:avLst/>
          </a:prstGeom>
        </p:spPr>
      </p:pic>
    </p:spTree>
    <p:extLst>
      <p:ext uri="{BB962C8B-B14F-4D97-AF65-F5344CB8AC3E}">
        <p14:creationId xmlns:p14="http://schemas.microsoft.com/office/powerpoint/2010/main" val="4008697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5.7.12</a:t>
            </a:r>
            <a:r>
              <a:rPr lang="zh-CN" altLang="zh-CN" dirty="0"/>
              <a:t>响应式导航栏</a:t>
            </a:r>
          </a:p>
        </p:txBody>
      </p:sp>
      <p:sp>
        <p:nvSpPr>
          <p:cNvPr id="3" name="内容占位符 2"/>
          <p:cNvSpPr>
            <a:spLocks noGrp="1"/>
          </p:cNvSpPr>
          <p:nvPr>
            <p:ph idx="1"/>
          </p:nvPr>
        </p:nvSpPr>
        <p:spPr>
          <a:xfrm>
            <a:off x="433265" y="1844824"/>
            <a:ext cx="8435280" cy="1944216"/>
          </a:xfrm>
        </p:spPr>
        <p:txBody>
          <a:bodyPr/>
          <a:lstStyle/>
          <a:p>
            <a:r>
              <a:rPr lang="zh-CN" altLang="zh-CN" sz="2400" dirty="0"/>
              <a:t>前面的导航栏都是在宽屏（屏幕宽带</a:t>
            </a:r>
            <a:r>
              <a:rPr lang="en-US" altLang="zh-CN" sz="2400" dirty="0"/>
              <a:t>&gt;768px</a:t>
            </a:r>
            <a:r>
              <a:rPr lang="zh-CN" altLang="zh-CN" sz="2400" dirty="0"/>
              <a:t>）的情况下展示的，在移动设备等较窄的视口上使用还必须给导航栏添加响应式功能。响应式导航栏在大屏幕下正常显示，在小屏幕中所有导航栏元素隐藏在一个折叠菜单中，通过触发按钮可以控制菜单项的显示与隐藏。</a:t>
            </a:r>
            <a:endParaRPr lang="zh-CN" altLang="en-US" sz="2400" dirty="0"/>
          </a:p>
        </p:txBody>
      </p:sp>
    </p:spTree>
    <p:extLst>
      <p:ext uri="{BB962C8B-B14F-4D97-AF65-F5344CB8AC3E}">
        <p14:creationId xmlns:p14="http://schemas.microsoft.com/office/powerpoint/2010/main" val="434356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5.8</a:t>
            </a:r>
            <a:r>
              <a:rPr lang="zh-CN" altLang="zh-CN" dirty="0"/>
              <a:t>路径导航</a:t>
            </a:r>
          </a:p>
        </p:txBody>
      </p:sp>
      <p:sp>
        <p:nvSpPr>
          <p:cNvPr id="3" name="内容占位符 2"/>
          <p:cNvSpPr>
            <a:spLocks noGrp="1"/>
          </p:cNvSpPr>
          <p:nvPr>
            <p:ph idx="1"/>
          </p:nvPr>
        </p:nvSpPr>
        <p:spPr/>
        <p:txBody>
          <a:bodyPr/>
          <a:lstStyle/>
          <a:p>
            <a:r>
              <a:rPr lang="zh-CN" altLang="en-US" sz="2400" dirty="0"/>
              <a:t>路径导航也称为面包屑导航，是一种基于网站层次信息的显示方式。通过创建一个带有</a:t>
            </a:r>
            <a:r>
              <a:rPr lang="en-US" altLang="zh-CN" sz="2400" dirty="0"/>
              <a:t>.breadcrumb</a:t>
            </a:r>
            <a:r>
              <a:rPr lang="zh-CN" altLang="en-US" sz="2400" dirty="0"/>
              <a:t>的</a:t>
            </a:r>
            <a:r>
              <a:rPr lang="en-US" altLang="zh-CN" sz="2400" dirty="0"/>
              <a:t>&lt;</a:t>
            </a:r>
            <a:r>
              <a:rPr lang="en-US" altLang="zh-CN" sz="2400" dirty="0" err="1"/>
              <a:t>ol</a:t>
            </a:r>
            <a:r>
              <a:rPr lang="en-US" altLang="zh-CN" sz="2400" dirty="0"/>
              <a:t>&gt;</a:t>
            </a:r>
            <a:r>
              <a:rPr lang="zh-CN" altLang="en-US" sz="2400" dirty="0"/>
              <a:t>列表元素即可得到一个路径导航，它可以标明当前页面的位置。</a:t>
            </a:r>
            <a:endParaRPr lang="zh-CN" altLang="zh-CN" sz="2400" dirty="0"/>
          </a:p>
        </p:txBody>
      </p:sp>
      <p:sp>
        <p:nvSpPr>
          <p:cNvPr id="4" name="矩形 3"/>
          <p:cNvSpPr/>
          <p:nvPr/>
        </p:nvSpPr>
        <p:spPr>
          <a:xfrm>
            <a:off x="457200" y="2924944"/>
            <a:ext cx="6419056" cy="1477328"/>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ol</a:t>
            </a:r>
            <a:r>
              <a:rPr lang="en-US" altLang="zh-CN" kern="100" dirty="0">
                <a:latin typeface="Courier New" panose="02070309020205020404" pitchFamily="49" charset="0"/>
                <a:cs typeface="宋体" panose="02010600030101010101" pitchFamily="2" charset="-122"/>
              </a:rPr>
              <a:t> class="breadcrumb"&gt;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="#"&gt;Home&lt;/a&gt;&lt;/li&gt;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="#"&gt;2017</a:t>
            </a:r>
            <a:r>
              <a:rPr lang="zh-CN" altLang="zh-CN" kern="100" dirty="0">
                <a:latin typeface="Courier New" panose="02070309020205020404" pitchFamily="49" charset="0"/>
                <a:cs typeface="宋体" panose="02010600030101010101" pitchFamily="2" charset="-122"/>
              </a:rPr>
              <a:t>年</a:t>
            </a:r>
            <a:r>
              <a:rPr lang="en-US" altLang="zh-CN" kern="100" dirty="0">
                <a:latin typeface="Courier New" panose="02070309020205020404" pitchFamily="49" charset="0"/>
                <a:cs typeface="宋体" panose="02010600030101010101" pitchFamily="2" charset="-122"/>
              </a:rPr>
              <a:t>&lt;/a&gt;&lt;/li&gt;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class="active"&gt;10</a:t>
            </a:r>
            <a:r>
              <a:rPr lang="zh-CN" altLang="zh-CN" kern="100" dirty="0">
                <a:latin typeface="Courier New" panose="02070309020205020404" pitchFamily="49" charset="0"/>
                <a:cs typeface="宋体" panose="02010600030101010101" pitchFamily="2" charset="-122"/>
              </a:rPr>
              <a:t>月</a:t>
            </a:r>
            <a:r>
              <a:rPr lang="en-US" altLang="zh-CN" kern="100" dirty="0">
                <a:latin typeface="Courier New" panose="02070309020205020404" pitchFamily="49" charset="0"/>
                <a:cs typeface="宋体" panose="02010600030101010101" pitchFamily="2" charset="-122"/>
              </a:rPr>
              <a: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ol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724128" y="4337248"/>
            <a:ext cx="2472690" cy="1621790"/>
          </a:xfrm>
          <a:prstGeom prst="rect">
            <a:avLst/>
          </a:prstGeom>
        </p:spPr>
      </p:pic>
    </p:spTree>
    <p:extLst>
      <p:ext uri="{BB962C8B-B14F-4D97-AF65-F5344CB8AC3E}">
        <p14:creationId xmlns:p14="http://schemas.microsoft.com/office/powerpoint/2010/main" val="324760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5.9</a:t>
            </a:r>
            <a:r>
              <a:rPr lang="zh-CN" altLang="zh-CN" dirty="0"/>
              <a:t>分页</a:t>
            </a:r>
          </a:p>
        </p:txBody>
      </p:sp>
      <p:sp>
        <p:nvSpPr>
          <p:cNvPr id="8" name="矩形 7">
            <a:hlinkClick r:id="rId2" action="ppaction://hlinksldjump"/>
          </p:cNvPr>
          <p:cNvSpPr/>
          <p:nvPr/>
        </p:nvSpPr>
        <p:spPr>
          <a:xfrm>
            <a:off x="827584" y="1518781"/>
            <a:ext cx="5976664" cy="5693866"/>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smtClean="0">
                <a:hlinkClick r:id="rId3" action="ppaction://hlinksldjump"/>
              </a:rPr>
              <a:t>5.9.1</a:t>
            </a:r>
            <a:r>
              <a:rPr lang="zh-CN" altLang="zh-CN" sz="2800" dirty="0">
                <a:hlinkClick r:id="rId3" action="ppaction://hlinksldjump"/>
              </a:rPr>
              <a:t>基本实例</a:t>
            </a:r>
            <a:endParaRPr lang="zh-CN" altLang="zh-CN" sz="2800" dirty="0"/>
          </a:p>
          <a:p>
            <a:pPr marL="457200" indent="-457200">
              <a:buClr>
                <a:schemeClr val="accent3"/>
              </a:buClr>
              <a:buFont typeface="Arial" panose="020B0604020202020204" pitchFamily="34" charset="0"/>
              <a:buChar char="•"/>
            </a:pPr>
            <a:r>
              <a:rPr lang="en-US" altLang="zh-CN" sz="2800" dirty="0">
                <a:hlinkClick r:id="rId4" action="ppaction://hlinksldjump"/>
              </a:rPr>
              <a:t>5.9.2</a:t>
            </a:r>
            <a:r>
              <a:rPr lang="zh-CN" altLang="zh-CN" sz="2800" dirty="0">
                <a:hlinkClick r:id="rId4" action="ppaction://hlinksldjump"/>
              </a:rPr>
              <a:t>禁用和激活状态</a:t>
            </a:r>
            <a:endParaRPr lang="zh-CN" altLang="zh-CN" sz="2800" dirty="0"/>
          </a:p>
          <a:p>
            <a:pPr marL="457200" indent="-457200">
              <a:buClr>
                <a:schemeClr val="accent3"/>
              </a:buClr>
              <a:buFont typeface="Arial" panose="020B0604020202020204" pitchFamily="34" charset="0"/>
              <a:buChar char="•"/>
            </a:pPr>
            <a:r>
              <a:rPr lang="en-US" altLang="zh-CN" sz="2800" dirty="0">
                <a:hlinkClick r:id="rId5" action="ppaction://hlinksldjump"/>
              </a:rPr>
              <a:t>5.9.3</a:t>
            </a:r>
            <a:r>
              <a:rPr lang="zh-CN" altLang="zh-CN" sz="2800" dirty="0">
                <a:hlinkClick r:id="rId5" action="ppaction://hlinksldjump"/>
              </a:rPr>
              <a:t>尺寸</a:t>
            </a:r>
            <a:endParaRPr lang="zh-CN" altLang="zh-CN" sz="2800" dirty="0"/>
          </a:p>
          <a:p>
            <a:pPr marL="457200" indent="-457200">
              <a:buClr>
                <a:schemeClr val="accent3"/>
              </a:buClr>
              <a:buFont typeface="Arial" panose="020B0604020202020204" pitchFamily="34" charset="0"/>
              <a:buChar char="•"/>
            </a:pPr>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p:txBody>
      </p:sp>
    </p:spTree>
    <p:extLst>
      <p:ext uri="{BB962C8B-B14F-4D97-AF65-F5344CB8AC3E}">
        <p14:creationId xmlns:p14="http://schemas.microsoft.com/office/powerpoint/2010/main" val="1213848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5.9.1</a:t>
            </a:r>
            <a:r>
              <a:rPr lang="zh-CN" altLang="zh-CN" dirty="0"/>
              <a:t>基本实例</a:t>
            </a:r>
          </a:p>
        </p:txBody>
      </p:sp>
      <p:sp>
        <p:nvSpPr>
          <p:cNvPr id="3" name="内容占位符 2"/>
          <p:cNvSpPr>
            <a:spLocks noGrp="1"/>
          </p:cNvSpPr>
          <p:nvPr>
            <p:ph idx="1"/>
          </p:nvPr>
        </p:nvSpPr>
        <p:spPr>
          <a:xfrm>
            <a:off x="457200" y="1556792"/>
            <a:ext cx="8229600" cy="1296144"/>
          </a:xfrm>
        </p:spPr>
        <p:txBody>
          <a:bodyPr/>
          <a:lstStyle/>
          <a:p>
            <a:r>
              <a:rPr lang="zh-CN" altLang="en-US" sz="2400" dirty="0"/>
              <a:t>创建一个带有</a:t>
            </a:r>
            <a:r>
              <a:rPr lang="en-US" altLang="zh-CN" sz="2400" dirty="0"/>
              <a:t>.pagination</a:t>
            </a:r>
            <a:r>
              <a:rPr lang="zh-CN" altLang="en-US" sz="2400" dirty="0"/>
              <a:t>的</a:t>
            </a:r>
            <a:r>
              <a:rPr lang="en-US" altLang="zh-CN" sz="2400" dirty="0"/>
              <a:t>&lt;</a:t>
            </a:r>
            <a:r>
              <a:rPr lang="en-US" altLang="zh-CN" sz="2400" dirty="0" err="1"/>
              <a:t>ul</a:t>
            </a:r>
            <a:r>
              <a:rPr lang="en-US" altLang="zh-CN" sz="2400" dirty="0"/>
              <a:t>&gt;</a:t>
            </a:r>
            <a:r>
              <a:rPr lang="zh-CN" altLang="en-US" sz="2400" dirty="0"/>
              <a:t>列表元素，将页码放在这个列表中，然后使用</a:t>
            </a:r>
            <a:r>
              <a:rPr lang="en-US" altLang="zh-CN" sz="2400" dirty="0"/>
              <a:t>&lt;</a:t>
            </a:r>
            <a:r>
              <a:rPr lang="en-US" altLang="zh-CN" sz="2400" dirty="0" err="1"/>
              <a:t>nav</a:t>
            </a:r>
            <a:r>
              <a:rPr lang="en-US" altLang="zh-CN" sz="2400" dirty="0"/>
              <a:t>&gt;</a:t>
            </a:r>
            <a:r>
              <a:rPr lang="zh-CN" altLang="en-US" sz="2400" dirty="0"/>
              <a:t>元素包裹这个列表，即可生成一个分页组件。</a:t>
            </a:r>
            <a:endParaRPr lang="zh-CN" altLang="zh-CN" sz="2400" dirty="0"/>
          </a:p>
        </p:txBody>
      </p:sp>
      <p:sp>
        <p:nvSpPr>
          <p:cNvPr id="5" name="矩形 4"/>
          <p:cNvSpPr/>
          <p:nvPr/>
        </p:nvSpPr>
        <p:spPr>
          <a:xfrm>
            <a:off x="431032" y="2866256"/>
            <a:ext cx="8712968" cy="2964914"/>
          </a:xfrm>
          <a:prstGeom prst="rect">
            <a:avLst/>
          </a:prstGeom>
        </p:spPr>
        <p:txBody>
          <a:bodyPr wrap="square">
            <a:spAutoFit/>
          </a:bodyPr>
          <a:lstStyle/>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aria-label="Page navigation"&gt;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class="pagination"&gt;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&lt;li&gt;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aria-label="Previous"&gt;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&lt;span aria-hidden="true"&gt;&amp;</a:t>
            </a:r>
            <a:r>
              <a:rPr lang="en-US" altLang="zh-CN" kern="100" dirty="0" err="1">
                <a:latin typeface="Courier New" panose="02070309020205020404" pitchFamily="49" charset="0"/>
                <a:cs typeface="宋体" panose="02010600030101010101" pitchFamily="2" charset="-122"/>
              </a:rPr>
              <a:t>laquo</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&lt;/a&gt;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&lt;/li&gt;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&lt;li&gt;&lt;a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="#"&gt;1&lt;/a&gt;&lt;/li</a:t>
            </a:r>
            <a:r>
              <a:rPr lang="en-US" altLang="zh-CN" kern="100" dirty="0" smtClean="0">
                <a:latin typeface="Courier New" panose="02070309020205020404" pitchFamily="49" charset="0"/>
                <a:cs typeface="宋体" panose="02010600030101010101" pitchFamily="2" charset="-122"/>
              </a:rPr>
              <a:t>&gt;</a:t>
            </a:r>
            <a:endParaRPr lang="zh-CN" altLang="zh-CN" kern="100" dirty="0" smtClean="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smtClean="0">
                <a:latin typeface="Courier New" panose="02070309020205020404" pitchFamily="49" charset="0"/>
                <a:cs typeface="宋体" panose="02010600030101010101" pitchFamily="2" charset="-122"/>
              </a:rPr>
              <a:t>    …</a:t>
            </a:r>
            <a:endParaRPr lang="zh-CN" altLang="zh-CN" kern="100" dirty="0" smtClean="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smtClean="0">
                <a:latin typeface="Courier New" panose="02070309020205020404" pitchFamily="49" charset="0"/>
                <a:cs typeface="宋体" panose="02010600030101010101" pitchFamily="2" charset="-122"/>
              </a:rPr>
              <a:t>    </a:t>
            </a:r>
            <a:r>
              <a:rPr lang="en-US" altLang="zh-CN" kern="100" dirty="0">
                <a:latin typeface="Courier New" panose="02070309020205020404" pitchFamily="49" charset="0"/>
                <a:cs typeface="宋体" panose="02010600030101010101" pitchFamily="2" charset="-122"/>
              </a:rPr>
              <a:t>&lt;li&gt;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aria-label="Next"&gt;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&lt;span aria-hidden="true"&gt;&amp;</a:t>
            </a:r>
            <a:r>
              <a:rPr lang="en-US" altLang="zh-CN" kern="100" dirty="0" err="1">
                <a:latin typeface="Courier New" panose="02070309020205020404" pitchFamily="49" charset="0"/>
                <a:cs typeface="宋体" panose="02010600030101010101" pitchFamily="2" charset="-122"/>
              </a:rPr>
              <a:t>raquo</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&lt;/a&gt;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&lt;/li&gt;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6325870" y="5170961"/>
            <a:ext cx="2360930" cy="1680210"/>
          </a:xfrm>
          <a:prstGeom prst="rect">
            <a:avLst/>
          </a:prstGeom>
        </p:spPr>
      </p:pic>
    </p:spTree>
    <p:extLst>
      <p:ext uri="{BB962C8B-B14F-4D97-AF65-F5344CB8AC3E}">
        <p14:creationId xmlns:p14="http://schemas.microsoft.com/office/powerpoint/2010/main" val="2139609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5.9.2</a:t>
            </a:r>
            <a:r>
              <a:rPr lang="zh-CN" altLang="zh-CN" dirty="0"/>
              <a:t>禁用和激活状态</a:t>
            </a:r>
          </a:p>
        </p:txBody>
      </p:sp>
      <p:sp>
        <p:nvSpPr>
          <p:cNvPr id="3" name="内容占位符 2"/>
          <p:cNvSpPr>
            <a:spLocks noGrp="1"/>
          </p:cNvSpPr>
          <p:nvPr>
            <p:ph idx="1"/>
          </p:nvPr>
        </p:nvSpPr>
        <p:spPr>
          <a:xfrm>
            <a:off x="457200" y="1556792"/>
            <a:ext cx="8229600" cy="1152128"/>
          </a:xfrm>
        </p:spPr>
        <p:txBody>
          <a:bodyPr/>
          <a:lstStyle/>
          <a:p>
            <a:r>
              <a:rPr lang="zh-CN" altLang="en-US" sz="2400" dirty="0"/>
              <a:t>对于页码列表中不能点击的链接可以应用</a:t>
            </a:r>
            <a:r>
              <a:rPr lang="en-US" altLang="zh-CN" sz="2400" dirty="0"/>
              <a:t>.disabled</a:t>
            </a:r>
            <a:r>
              <a:rPr lang="zh-CN" altLang="en-US" sz="2400" dirty="0"/>
              <a:t>类，对于当前页可以应用</a:t>
            </a:r>
            <a:r>
              <a:rPr lang="en-US" altLang="zh-CN" sz="2400" dirty="0"/>
              <a:t>.active</a:t>
            </a:r>
            <a:r>
              <a:rPr lang="zh-CN" altLang="en-US" sz="2400" dirty="0"/>
              <a:t>类。</a:t>
            </a:r>
            <a:endParaRPr lang="zh-CN" altLang="zh-CN" sz="2400"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2915816" y="3284984"/>
            <a:ext cx="2933700" cy="1826260"/>
          </a:xfrm>
          <a:prstGeom prst="rect">
            <a:avLst/>
          </a:prstGeom>
        </p:spPr>
      </p:pic>
    </p:spTree>
    <p:extLst>
      <p:ext uri="{BB962C8B-B14F-4D97-AF65-F5344CB8AC3E}">
        <p14:creationId xmlns:p14="http://schemas.microsoft.com/office/powerpoint/2010/main" val="2035200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5.9.3</a:t>
            </a:r>
            <a:r>
              <a:rPr lang="zh-CN" altLang="zh-CN" dirty="0"/>
              <a:t>尺寸</a:t>
            </a:r>
          </a:p>
        </p:txBody>
      </p:sp>
      <p:sp>
        <p:nvSpPr>
          <p:cNvPr id="3" name="内容占位符 2"/>
          <p:cNvSpPr>
            <a:spLocks noGrp="1"/>
          </p:cNvSpPr>
          <p:nvPr>
            <p:ph idx="1"/>
          </p:nvPr>
        </p:nvSpPr>
        <p:spPr>
          <a:xfrm>
            <a:off x="457200" y="1556792"/>
            <a:ext cx="8229600" cy="936104"/>
          </a:xfrm>
        </p:spPr>
        <p:txBody>
          <a:bodyPr/>
          <a:lstStyle/>
          <a:p>
            <a:r>
              <a:rPr lang="zh-CN" altLang="en-US" sz="2400" dirty="0"/>
              <a:t>给分页组件的</a:t>
            </a:r>
            <a:r>
              <a:rPr lang="en-US" altLang="zh-CN" sz="2400" dirty="0"/>
              <a:t>&lt;</a:t>
            </a:r>
            <a:r>
              <a:rPr lang="en-US" altLang="zh-CN" sz="2400" dirty="0" err="1"/>
              <a:t>ul</a:t>
            </a:r>
            <a:r>
              <a:rPr lang="en-US" altLang="zh-CN" sz="2400" dirty="0"/>
              <a:t>&gt;</a:t>
            </a:r>
            <a:r>
              <a:rPr lang="zh-CN" altLang="en-US" sz="2400" dirty="0"/>
              <a:t>列表元素添加类</a:t>
            </a:r>
            <a:r>
              <a:rPr lang="en-US" altLang="zh-CN" sz="2400" dirty="0"/>
              <a:t>.pagination-</a:t>
            </a:r>
            <a:r>
              <a:rPr lang="en-US" altLang="zh-CN" sz="2400" dirty="0" err="1"/>
              <a:t>lg</a:t>
            </a:r>
            <a:r>
              <a:rPr lang="zh-CN" altLang="en-US" sz="2400" dirty="0"/>
              <a:t>或</a:t>
            </a:r>
            <a:r>
              <a:rPr lang="en-US" altLang="zh-CN" sz="2400" dirty="0"/>
              <a:t>.pagination-</a:t>
            </a:r>
            <a:r>
              <a:rPr lang="en-US" altLang="zh-CN" sz="2400" dirty="0" err="1"/>
              <a:t>sm</a:t>
            </a:r>
            <a:r>
              <a:rPr lang="zh-CN" altLang="en-US" sz="2400" dirty="0"/>
              <a:t>可以更改分页组件的尺寸。</a:t>
            </a:r>
            <a:endParaRPr lang="zh-CN" altLang="zh-CN" sz="2400" dirty="0"/>
          </a:p>
        </p:txBody>
      </p:sp>
      <p:sp>
        <p:nvSpPr>
          <p:cNvPr id="4" name="矩形 3"/>
          <p:cNvSpPr/>
          <p:nvPr/>
        </p:nvSpPr>
        <p:spPr>
          <a:xfrm>
            <a:off x="827584" y="2636912"/>
            <a:ext cx="10397075" cy="1477328"/>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aria-label</a:t>
            </a:r>
            <a:r>
              <a:rPr lang="en-US" altLang="zh-CN" kern="100" dirty="0" smtClean="0">
                <a:latin typeface="Courier New" panose="02070309020205020404" pitchFamily="49" charset="0"/>
                <a:cs typeface="宋体" panose="02010600030101010101" pitchFamily="2" charset="-122"/>
              </a:rPr>
              <a:t>="..."&gt;</a:t>
            </a:r>
          </a:p>
          <a:p>
            <a:pPr indent="228600" algn="just">
              <a:spcAft>
                <a:spcPts val="0"/>
              </a:spcAft>
            </a:pPr>
            <a:r>
              <a:rPr lang="en-US" altLang="zh-CN" kern="100" dirty="0" smtClean="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class="pagination pagination-</a:t>
            </a:r>
            <a:r>
              <a:rPr lang="en-US" altLang="zh-CN" kern="100" dirty="0" err="1">
                <a:latin typeface="Courier New" panose="02070309020205020404" pitchFamily="49" charset="0"/>
                <a:cs typeface="宋体" panose="02010600030101010101" pitchFamily="2" charset="-122"/>
              </a:rPr>
              <a:t>lg</a:t>
            </a:r>
            <a:r>
              <a:rPr lang="en-US" altLang="zh-CN" kern="100" dirty="0">
                <a:latin typeface="Courier New" panose="02070309020205020404" pitchFamily="49" charset="0"/>
                <a:cs typeface="宋体" panose="02010600030101010101" pitchFamily="2" charset="-122"/>
              </a:rPr>
              <a:t>"&gt;...&lt;/</a:t>
            </a:r>
            <a:r>
              <a:rPr lang="en-US" altLang="zh-CN" kern="100" dirty="0" err="1">
                <a:latin typeface="Courier New" panose="02070309020205020404" pitchFamily="49" charset="0"/>
                <a:cs typeface="宋体" panose="02010600030101010101" pitchFamily="2" charset="-122"/>
              </a:rPr>
              <a:t>ul</a:t>
            </a:r>
            <a:r>
              <a:rPr lang="en-US" altLang="zh-CN" kern="100" dirty="0" smtClean="0">
                <a:latin typeface="Courier New" panose="02070309020205020404" pitchFamily="49" charset="0"/>
                <a:cs typeface="宋体" panose="02010600030101010101" pitchFamily="2" charset="-122"/>
              </a:rPr>
              <a:t>&gt;</a:t>
            </a:r>
          </a:p>
          <a:p>
            <a:pPr indent="228600" algn="just">
              <a:spcAft>
                <a:spcPts val="0"/>
              </a:spcAft>
            </a:pPr>
            <a:r>
              <a:rPr lang="en-US" altLang="zh-CN" kern="100" dirty="0" smtClean="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smtClean="0">
                <a:latin typeface="Courier New" panose="02070309020205020404" pitchFamily="49" charset="0"/>
                <a:cs typeface="宋体" panose="02010600030101010101" pitchFamily="2" charset="-122"/>
              </a:rPr>
              <a:t>&gt;</a:t>
            </a:r>
          </a:p>
          <a:p>
            <a:pPr indent="228600" algn="just">
              <a:spcAft>
                <a:spcPts val="0"/>
              </a:spcAft>
            </a:pP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smtClean="0">
                <a:latin typeface="Courier New" panose="02070309020205020404" pitchFamily="49" charset="0"/>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4644008" y="3971369"/>
            <a:ext cx="2941955" cy="2427605"/>
          </a:xfrm>
          <a:prstGeom prst="rect">
            <a:avLst/>
          </a:prstGeom>
        </p:spPr>
      </p:pic>
    </p:spTree>
    <p:extLst>
      <p:ext uri="{BB962C8B-B14F-4D97-AF65-F5344CB8AC3E}">
        <p14:creationId xmlns:p14="http://schemas.microsoft.com/office/powerpoint/2010/main" val="375918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5.1.2</a:t>
            </a:r>
            <a:r>
              <a:rPr lang="zh-CN" altLang="zh-CN" dirty="0"/>
              <a:t>使用字体图标</a:t>
            </a:r>
          </a:p>
        </p:txBody>
      </p:sp>
      <p:sp>
        <p:nvSpPr>
          <p:cNvPr id="6" name="矩形 5"/>
          <p:cNvSpPr/>
          <p:nvPr/>
        </p:nvSpPr>
        <p:spPr>
          <a:xfrm>
            <a:off x="539552" y="1844824"/>
            <a:ext cx="8352928" cy="2051844"/>
          </a:xfrm>
          <a:prstGeom prst="rect">
            <a:avLst/>
          </a:prstGeom>
        </p:spPr>
        <p:txBody>
          <a:bodyPr wrap="square">
            <a:spAutoFit/>
          </a:bodyPr>
          <a:lstStyle/>
          <a:p>
            <a:pPr indent="266700" algn="just">
              <a:lnSpc>
                <a:spcPts val="1560"/>
              </a:lnSpc>
              <a:spcAft>
                <a:spcPts val="0"/>
              </a:spcAft>
            </a:pPr>
            <a:endParaRPr lang="zh-CN" altLang="zh-CN" sz="2800" kern="100" dirty="0">
              <a:latin typeface="Times New Roman" panose="02020603050405020304" pitchFamily="18" charset="0"/>
              <a:cs typeface="宋体" panose="02010600030101010101" pitchFamily="2" charset="-122"/>
            </a:endParaRPr>
          </a:p>
          <a:p>
            <a:pPr marL="342900" indent="-342900">
              <a:buClr>
                <a:schemeClr val="accent3"/>
              </a:buClr>
              <a:buFont typeface="Arial" panose="020B0604020202020204" pitchFamily="34" charset="0"/>
              <a:buChar char="•"/>
            </a:pPr>
            <a:r>
              <a:rPr lang="zh-CN" altLang="zh-CN" sz="2400" dirty="0"/>
              <a:t>使用所有字体图标都需要一个基类</a:t>
            </a:r>
            <a:r>
              <a:rPr lang="en-US" altLang="zh-CN" sz="2400" dirty="0"/>
              <a:t>.</a:t>
            </a:r>
            <a:r>
              <a:rPr lang="en-US" altLang="zh-CN" sz="2400" dirty="0" err="1"/>
              <a:t>glyphicon</a:t>
            </a:r>
            <a:r>
              <a:rPr lang="zh-CN" altLang="zh-CN" sz="2400" dirty="0"/>
              <a:t>和一个对应每个图标的类，把这两个类应用到空的</a:t>
            </a:r>
            <a:r>
              <a:rPr lang="en-US" altLang="zh-CN" sz="2400" dirty="0"/>
              <a:t>&lt;span&gt;</a:t>
            </a:r>
            <a:r>
              <a:rPr lang="zh-CN" altLang="zh-CN" sz="2400" dirty="0"/>
              <a:t>元素上就可以创建一个字体图标</a:t>
            </a:r>
            <a:r>
              <a:rPr lang="zh-CN" altLang="zh-CN" sz="2400" dirty="0" smtClean="0"/>
              <a:t>。</a:t>
            </a:r>
            <a:endParaRPr lang="en-US" altLang="zh-CN" sz="2400" dirty="0" smtClean="0"/>
          </a:p>
          <a:p>
            <a:endParaRPr lang="en-US" altLang="zh-CN" sz="2400" dirty="0"/>
          </a:p>
          <a:p>
            <a:r>
              <a:rPr lang="en-US" altLang="zh-CN" dirty="0" smtClean="0"/>
              <a:t>       &lt;</a:t>
            </a:r>
            <a:r>
              <a:rPr lang="en-US" altLang="zh-CN" dirty="0"/>
              <a:t>span class="</a:t>
            </a:r>
            <a:r>
              <a:rPr lang="en-US" altLang="zh-CN" dirty="0" err="1"/>
              <a:t>glyphicon</a:t>
            </a:r>
            <a:r>
              <a:rPr lang="en-US" altLang="zh-CN" dirty="0"/>
              <a:t> </a:t>
            </a:r>
            <a:r>
              <a:rPr lang="en-US" altLang="zh-CN" dirty="0" err="1"/>
              <a:t>glyphicon</a:t>
            </a:r>
            <a:r>
              <a:rPr lang="en-US" altLang="zh-CN" dirty="0"/>
              <a:t>-search"&gt;&lt;/span&gt;</a:t>
            </a:r>
            <a:endParaRPr lang="zh-CN" altLang="zh-C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5.10</a:t>
            </a:r>
            <a:r>
              <a:rPr lang="zh-CN" altLang="zh-CN" dirty="0"/>
              <a:t>翻页</a:t>
            </a:r>
          </a:p>
        </p:txBody>
      </p:sp>
      <p:sp>
        <p:nvSpPr>
          <p:cNvPr id="8" name="矩形 7">
            <a:hlinkClick r:id="rId2" action="ppaction://hlinksldjump"/>
          </p:cNvPr>
          <p:cNvSpPr/>
          <p:nvPr/>
        </p:nvSpPr>
        <p:spPr>
          <a:xfrm>
            <a:off x="827584" y="1518781"/>
            <a:ext cx="5976664" cy="5693866"/>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3" action="ppaction://hlinksldjump"/>
              </a:rPr>
              <a:t>5.10.1</a:t>
            </a:r>
            <a:r>
              <a:rPr lang="zh-CN" altLang="zh-CN" sz="2800" dirty="0">
                <a:hlinkClick r:id="rId3" action="ppaction://hlinksldjump"/>
              </a:rPr>
              <a:t>基本实例</a:t>
            </a:r>
            <a:endParaRPr lang="zh-CN" altLang="zh-CN" sz="2800" dirty="0"/>
          </a:p>
          <a:p>
            <a:pPr marL="457200" indent="-457200">
              <a:buClr>
                <a:schemeClr val="accent3"/>
              </a:buClr>
              <a:buFont typeface="Arial" panose="020B0604020202020204" pitchFamily="34" charset="0"/>
              <a:buChar char="•"/>
            </a:pPr>
            <a:r>
              <a:rPr lang="en-US" altLang="zh-CN" sz="2800" dirty="0">
                <a:hlinkClick r:id="rId4" action="ppaction://hlinksldjump"/>
              </a:rPr>
              <a:t>5.10.2</a:t>
            </a:r>
            <a:r>
              <a:rPr lang="zh-CN" altLang="zh-CN" sz="2800" dirty="0">
                <a:hlinkClick r:id="rId4" action="ppaction://hlinksldjump"/>
              </a:rPr>
              <a:t>对齐链接</a:t>
            </a:r>
            <a:endParaRPr lang="zh-CN" altLang="zh-CN" sz="2800" dirty="0"/>
          </a:p>
          <a:p>
            <a:pPr marL="457200" indent="-457200">
              <a:buClr>
                <a:schemeClr val="accent3"/>
              </a:buClr>
              <a:buFont typeface="Arial" panose="020B0604020202020204" pitchFamily="34" charset="0"/>
              <a:buChar char="•"/>
            </a:pPr>
            <a:r>
              <a:rPr lang="en-US" altLang="zh-CN" sz="2800" dirty="0">
                <a:hlinkClick r:id="rId5" action="ppaction://hlinksldjump"/>
              </a:rPr>
              <a:t>5.10.3</a:t>
            </a:r>
            <a:r>
              <a:rPr lang="zh-CN" altLang="zh-CN" sz="2800" dirty="0">
                <a:hlinkClick r:id="rId5" action="ppaction://hlinksldjump"/>
              </a:rPr>
              <a:t>可选的禁用状态</a:t>
            </a:r>
            <a:endParaRPr lang="zh-CN" altLang="zh-CN" sz="2800" dirty="0"/>
          </a:p>
          <a:p>
            <a:pPr marL="457200" indent="-457200">
              <a:buClr>
                <a:schemeClr val="accent3"/>
              </a:buClr>
              <a:buFont typeface="Arial" panose="020B0604020202020204" pitchFamily="34" charset="0"/>
              <a:buChar char="•"/>
            </a:pPr>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p:txBody>
      </p:sp>
    </p:spTree>
    <p:extLst>
      <p:ext uri="{BB962C8B-B14F-4D97-AF65-F5344CB8AC3E}">
        <p14:creationId xmlns:p14="http://schemas.microsoft.com/office/powerpoint/2010/main" val="1321857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5.10.1</a:t>
            </a:r>
            <a:r>
              <a:rPr lang="zh-CN" altLang="zh-CN" dirty="0"/>
              <a:t>基本实例</a:t>
            </a:r>
          </a:p>
        </p:txBody>
      </p:sp>
      <p:sp>
        <p:nvSpPr>
          <p:cNvPr id="3" name="内容占位符 2"/>
          <p:cNvSpPr>
            <a:spLocks noGrp="1"/>
          </p:cNvSpPr>
          <p:nvPr>
            <p:ph idx="1"/>
          </p:nvPr>
        </p:nvSpPr>
        <p:spPr>
          <a:xfrm>
            <a:off x="230425" y="1412776"/>
            <a:ext cx="8435280" cy="1080120"/>
          </a:xfrm>
        </p:spPr>
        <p:txBody>
          <a:bodyPr/>
          <a:lstStyle/>
          <a:p>
            <a:pPr lvl="0"/>
            <a:r>
              <a:rPr lang="zh-CN" altLang="en-US" sz="2400" dirty="0"/>
              <a:t>创建一个带有</a:t>
            </a:r>
            <a:r>
              <a:rPr lang="en-US" altLang="zh-CN" sz="2400" dirty="0"/>
              <a:t>.pager</a:t>
            </a:r>
            <a:r>
              <a:rPr lang="zh-CN" altLang="en-US" sz="2400" dirty="0"/>
              <a:t>的</a:t>
            </a:r>
            <a:r>
              <a:rPr lang="en-US" altLang="zh-CN" sz="2400" dirty="0"/>
              <a:t>&lt;</a:t>
            </a:r>
            <a:r>
              <a:rPr lang="en-US" altLang="zh-CN" sz="2400" dirty="0" err="1"/>
              <a:t>ul</a:t>
            </a:r>
            <a:r>
              <a:rPr lang="en-US" altLang="zh-CN" sz="2400" dirty="0"/>
              <a:t>&gt;</a:t>
            </a:r>
            <a:r>
              <a:rPr lang="zh-CN" altLang="en-US" sz="2400" dirty="0"/>
              <a:t>列表元素，将翻页链接放在这个列表中，然后使用</a:t>
            </a:r>
            <a:r>
              <a:rPr lang="en-US" altLang="zh-CN" sz="2400" dirty="0"/>
              <a:t>&lt;</a:t>
            </a:r>
            <a:r>
              <a:rPr lang="en-US" altLang="zh-CN" sz="2400" dirty="0" err="1"/>
              <a:t>nav</a:t>
            </a:r>
            <a:r>
              <a:rPr lang="en-US" altLang="zh-CN" sz="2400" dirty="0"/>
              <a:t>&gt;</a:t>
            </a:r>
            <a:r>
              <a:rPr lang="zh-CN" altLang="en-US" sz="2400" dirty="0"/>
              <a:t>元素包裹这个列表，即可生成一个分页组件。在默认的翻页组件中，链接居中对齐显示。</a:t>
            </a:r>
            <a:endParaRPr lang="zh-CN" altLang="zh-CN" sz="2400" dirty="0"/>
          </a:p>
        </p:txBody>
      </p:sp>
      <p:sp>
        <p:nvSpPr>
          <p:cNvPr id="5" name="矩形 4"/>
          <p:cNvSpPr/>
          <p:nvPr/>
        </p:nvSpPr>
        <p:spPr>
          <a:xfrm>
            <a:off x="426706" y="2636912"/>
            <a:ext cx="6809590" cy="1754326"/>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aria-label="Page navigation"&gt;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class="pager"&gt;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上一页</a:t>
            </a:r>
            <a:r>
              <a:rPr lang="en-US" altLang="zh-CN" kern="100" dirty="0">
                <a:latin typeface="Courier New" panose="02070309020205020404" pitchFamily="49" charset="0"/>
                <a:cs typeface="宋体" panose="02010600030101010101" pitchFamily="2" charset="-122"/>
              </a:rPr>
              <a:t>&lt;/a&gt;&lt;/li&gt;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下一页</a:t>
            </a:r>
            <a:r>
              <a:rPr lang="en-US" altLang="zh-CN" kern="100" dirty="0">
                <a:latin typeface="Courier New" panose="02070309020205020404" pitchFamily="49" charset="0"/>
                <a:cs typeface="宋体" panose="02010600030101010101" pitchFamily="2" charset="-122"/>
              </a:rPr>
              <a:t>&lt;/a&gt;&lt;/li&gt;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364088" y="4797152"/>
            <a:ext cx="2933700" cy="1584960"/>
          </a:xfrm>
          <a:prstGeom prst="rect">
            <a:avLst/>
          </a:prstGeom>
        </p:spPr>
      </p:pic>
    </p:spTree>
    <p:extLst>
      <p:ext uri="{BB962C8B-B14F-4D97-AF65-F5344CB8AC3E}">
        <p14:creationId xmlns:p14="http://schemas.microsoft.com/office/powerpoint/2010/main" val="4014855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5.10.2</a:t>
            </a:r>
            <a:r>
              <a:rPr lang="zh-CN" altLang="zh-CN" dirty="0"/>
              <a:t>对齐链接</a:t>
            </a:r>
          </a:p>
        </p:txBody>
      </p:sp>
      <p:sp>
        <p:nvSpPr>
          <p:cNvPr id="3" name="内容占位符 2"/>
          <p:cNvSpPr>
            <a:spLocks noGrp="1"/>
          </p:cNvSpPr>
          <p:nvPr>
            <p:ph idx="1"/>
          </p:nvPr>
        </p:nvSpPr>
        <p:spPr>
          <a:xfrm>
            <a:off x="230425" y="1412776"/>
            <a:ext cx="8435280" cy="1080120"/>
          </a:xfrm>
        </p:spPr>
        <p:txBody>
          <a:bodyPr/>
          <a:lstStyle/>
          <a:p>
            <a:pPr lvl="0"/>
            <a:r>
              <a:rPr lang="zh-CN" altLang="zh-CN" sz="2400" dirty="0"/>
              <a:t>给翻页组件中的上一页和下一页链接分别应用类</a:t>
            </a:r>
            <a:r>
              <a:rPr lang="en-US" altLang="zh-CN" sz="2400" dirty="0"/>
              <a:t>.previous</a:t>
            </a:r>
            <a:r>
              <a:rPr lang="zh-CN" altLang="zh-CN" sz="2400" dirty="0"/>
              <a:t>和</a:t>
            </a:r>
            <a:r>
              <a:rPr lang="en-US" altLang="zh-CN" sz="2400" dirty="0"/>
              <a:t>.next</a:t>
            </a:r>
            <a:r>
              <a:rPr lang="zh-CN" altLang="zh-CN" sz="2400" dirty="0"/>
              <a:t>，可以将链接向左右两端对齐。</a:t>
            </a:r>
          </a:p>
        </p:txBody>
      </p:sp>
      <p:sp>
        <p:nvSpPr>
          <p:cNvPr id="4" name="矩形 3"/>
          <p:cNvSpPr/>
          <p:nvPr/>
        </p:nvSpPr>
        <p:spPr>
          <a:xfrm>
            <a:off x="611560" y="2348880"/>
            <a:ext cx="7848872" cy="2308324"/>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aria-label="Page navigation"&gt;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class="pager"&gt;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class="previous"&gt;&lt;a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="#"&gt;&lt;span aria-hidden="true"&gt;&amp;</a:t>
            </a:r>
            <a:r>
              <a:rPr lang="en-US" altLang="zh-CN" kern="100" dirty="0" err="1">
                <a:latin typeface="Courier New" panose="02070309020205020404" pitchFamily="49" charset="0"/>
                <a:cs typeface="宋体" panose="02010600030101010101" pitchFamily="2" charset="-122"/>
              </a:rPr>
              <a:t>larr</a:t>
            </a:r>
            <a:r>
              <a:rPr lang="en-US" altLang="zh-CN" kern="100" dirty="0">
                <a:latin typeface="Courier New" panose="02070309020205020404" pitchFamily="49" charset="0"/>
                <a:cs typeface="宋体" panose="02010600030101010101" pitchFamily="2" charset="-122"/>
              </a:rPr>
              <a:t>;&lt;/span&gt; Older&lt;/a&gt;&lt;/li&gt;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class="next"&gt;&lt;a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="#"&gt;Newer &lt;span aria-hidden="true"&gt;&amp;</a:t>
            </a:r>
            <a:r>
              <a:rPr lang="en-US" altLang="zh-CN" kern="100" dirty="0" err="1">
                <a:latin typeface="Courier New" panose="02070309020205020404" pitchFamily="49" charset="0"/>
                <a:cs typeface="宋体" panose="02010600030101010101" pitchFamily="2" charset="-122"/>
              </a:rPr>
              <a:t>rarr</a:t>
            </a:r>
            <a:r>
              <a:rPr lang="en-US" altLang="zh-CN" kern="100" dirty="0">
                <a:latin typeface="Courier New" panose="02070309020205020404" pitchFamily="49" charset="0"/>
                <a:cs typeface="宋体" panose="02010600030101010101" pitchFamily="2" charset="-122"/>
              </a:rPr>
              <a:t>;&lt;/span&gt;&lt;/a&gt;&lt;/li&gt;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364088" y="4678300"/>
            <a:ext cx="3096344" cy="1728192"/>
          </a:xfrm>
          <a:prstGeom prst="rect">
            <a:avLst/>
          </a:prstGeom>
        </p:spPr>
      </p:pic>
    </p:spTree>
    <p:extLst>
      <p:ext uri="{BB962C8B-B14F-4D97-AF65-F5344CB8AC3E}">
        <p14:creationId xmlns:p14="http://schemas.microsoft.com/office/powerpoint/2010/main" val="2332535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5.10.3</a:t>
            </a:r>
            <a:r>
              <a:rPr lang="zh-CN" altLang="zh-CN" dirty="0"/>
              <a:t>可选的禁用状态</a:t>
            </a:r>
          </a:p>
        </p:txBody>
      </p:sp>
      <p:sp>
        <p:nvSpPr>
          <p:cNvPr id="3" name="内容占位符 2"/>
          <p:cNvSpPr>
            <a:spLocks noGrp="1"/>
          </p:cNvSpPr>
          <p:nvPr>
            <p:ph idx="1"/>
          </p:nvPr>
        </p:nvSpPr>
        <p:spPr>
          <a:xfrm>
            <a:off x="230425" y="1412776"/>
            <a:ext cx="8435280" cy="1080120"/>
          </a:xfrm>
        </p:spPr>
        <p:txBody>
          <a:bodyPr/>
          <a:lstStyle/>
          <a:p>
            <a:pPr lvl="0"/>
            <a:r>
              <a:rPr lang="zh-CN" altLang="en-US" sz="2400" dirty="0"/>
              <a:t>翻页中的链接也可以应用类</a:t>
            </a:r>
            <a:r>
              <a:rPr lang="en-US" altLang="zh-CN" sz="2400" dirty="0"/>
              <a:t>.disabled</a:t>
            </a:r>
            <a:r>
              <a:rPr lang="zh-CN" altLang="en-US" sz="2400" dirty="0"/>
              <a:t>，从而实现禁用的显示效果。</a:t>
            </a:r>
            <a:endParaRPr lang="zh-CN" altLang="zh-CN" sz="2400" dirty="0"/>
          </a:p>
        </p:txBody>
      </p:sp>
      <p:sp>
        <p:nvSpPr>
          <p:cNvPr id="6" name="矩形 5"/>
          <p:cNvSpPr/>
          <p:nvPr/>
        </p:nvSpPr>
        <p:spPr>
          <a:xfrm>
            <a:off x="481946" y="2471327"/>
            <a:ext cx="7978486" cy="2308324"/>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 aria-label="Page navigation"&gt;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class="pager"&gt;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class="previous disabled"&gt;&lt;a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="#"&gt;&lt;span aria-hidden="true"&gt;&amp;</a:t>
            </a:r>
            <a:r>
              <a:rPr lang="en-US" altLang="zh-CN" kern="100" dirty="0" err="1">
                <a:latin typeface="Courier New" panose="02070309020205020404" pitchFamily="49" charset="0"/>
                <a:cs typeface="宋体" panose="02010600030101010101" pitchFamily="2" charset="-122"/>
              </a:rPr>
              <a:t>larr</a:t>
            </a:r>
            <a:r>
              <a:rPr lang="en-US" altLang="zh-CN" kern="100" dirty="0">
                <a:latin typeface="Courier New" panose="02070309020205020404" pitchFamily="49" charset="0"/>
                <a:cs typeface="宋体" panose="02010600030101010101" pitchFamily="2" charset="-122"/>
              </a:rPr>
              <a:t>;&lt;/span&gt;</a:t>
            </a:r>
            <a:r>
              <a:rPr lang="zh-CN" altLang="zh-CN" kern="100" dirty="0">
                <a:latin typeface="Courier New" panose="02070309020205020404" pitchFamily="49" charset="0"/>
                <a:cs typeface="宋体" panose="02010600030101010101" pitchFamily="2" charset="-122"/>
              </a:rPr>
              <a:t>上一页</a:t>
            </a:r>
            <a:r>
              <a:rPr lang="en-US" altLang="zh-CN" kern="100" dirty="0">
                <a:latin typeface="Courier New" panose="02070309020205020404" pitchFamily="49" charset="0"/>
                <a:cs typeface="宋体" panose="02010600030101010101" pitchFamily="2" charset="-122"/>
              </a:rPr>
              <a:t>&lt;/a&gt;&lt;/li&gt;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class="next"&gt;&lt;a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下一页</a:t>
            </a:r>
            <a:r>
              <a:rPr lang="en-US" altLang="zh-CN" kern="100" dirty="0">
                <a:latin typeface="Courier New" panose="02070309020205020404" pitchFamily="49" charset="0"/>
                <a:cs typeface="宋体" panose="02010600030101010101" pitchFamily="2" charset="-122"/>
              </a:rPr>
              <a:t>&lt;span aria-hidden="true"&gt;&amp;</a:t>
            </a:r>
            <a:r>
              <a:rPr lang="en-US" altLang="zh-CN" kern="100" dirty="0" err="1">
                <a:latin typeface="Courier New" panose="02070309020205020404" pitchFamily="49" charset="0"/>
                <a:cs typeface="宋体" panose="02010600030101010101" pitchFamily="2" charset="-122"/>
              </a:rPr>
              <a:t>rarr</a:t>
            </a:r>
            <a:r>
              <a:rPr lang="en-US" altLang="zh-CN" kern="100" dirty="0">
                <a:latin typeface="Courier New" panose="02070309020205020404" pitchFamily="49" charset="0"/>
                <a:cs typeface="宋体" panose="02010600030101010101" pitchFamily="2" charset="-122"/>
              </a:rPr>
              <a:t>;&lt;/span&gt;&lt;/a&gt;&lt;/li&gt;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nav</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707022" y="4779651"/>
            <a:ext cx="2736304" cy="1835733"/>
          </a:xfrm>
          <a:prstGeom prst="rect">
            <a:avLst/>
          </a:prstGeom>
        </p:spPr>
      </p:pic>
    </p:spTree>
    <p:extLst>
      <p:ext uri="{BB962C8B-B14F-4D97-AF65-F5344CB8AC3E}">
        <p14:creationId xmlns:p14="http://schemas.microsoft.com/office/powerpoint/2010/main" val="2438810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5.11</a:t>
            </a:r>
            <a:r>
              <a:rPr lang="zh-CN" altLang="zh-CN" dirty="0"/>
              <a:t>标签</a:t>
            </a:r>
          </a:p>
        </p:txBody>
      </p:sp>
      <p:sp>
        <p:nvSpPr>
          <p:cNvPr id="8" name="矩形 7">
            <a:hlinkClick r:id="rId2" action="ppaction://hlinksldjump"/>
          </p:cNvPr>
          <p:cNvSpPr/>
          <p:nvPr/>
        </p:nvSpPr>
        <p:spPr>
          <a:xfrm>
            <a:off x="827584" y="1518781"/>
            <a:ext cx="5976664" cy="5262979"/>
          </a:xfrm>
          <a:prstGeom prst="rect">
            <a:avLst/>
          </a:prstGeom>
        </p:spPr>
        <p:txBody>
          <a:bodyPr wrap="square">
            <a:spAutoFit/>
          </a:bodyPr>
          <a:lstStyle/>
          <a:p>
            <a:r>
              <a:rPr lang="en-US" altLang="zh-CN" sz="2800" dirty="0">
                <a:hlinkClick r:id="rId3" action="ppaction://hlinksldjump"/>
              </a:rPr>
              <a:t>5.11.1</a:t>
            </a:r>
            <a:r>
              <a:rPr lang="zh-CN" altLang="zh-CN" sz="2800" dirty="0">
                <a:hlinkClick r:id="rId3" action="ppaction://hlinksldjump"/>
              </a:rPr>
              <a:t>基本实例</a:t>
            </a:r>
            <a:endParaRPr lang="zh-CN" altLang="zh-CN" sz="2800" dirty="0"/>
          </a:p>
          <a:p>
            <a:r>
              <a:rPr lang="en-US" altLang="zh-CN" sz="2800" dirty="0">
                <a:hlinkClick r:id="rId4" action="ppaction://hlinksldjump"/>
              </a:rPr>
              <a:t>5.11.2</a:t>
            </a:r>
            <a:r>
              <a:rPr lang="zh-CN" altLang="zh-CN" sz="2800" dirty="0">
                <a:hlinkClick r:id="rId4" action="ppaction://hlinksldjump"/>
              </a:rPr>
              <a:t>多样式的标签</a:t>
            </a:r>
            <a:endParaRPr lang="zh-CN" altLang="zh-CN" sz="2800" dirty="0"/>
          </a:p>
          <a:p>
            <a:pPr>
              <a:buClr>
                <a:schemeClr val="accent3"/>
              </a:buClr>
            </a:pPr>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p:txBody>
      </p:sp>
    </p:spTree>
    <p:extLst>
      <p:ext uri="{BB962C8B-B14F-4D97-AF65-F5344CB8AC3E}">
        <p14:creationId xmlns:p14="http://schemas.microsoft.com/office/powerpoint/2010/main" val="1611603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5.11.1</a:t>
            </a:r>
            <a:r>
              <a:rPr lang="zh-CN" altLang="zh-CN" dirty="0"/>
              <a:t>基本实例</a:t>
            </a:r>
          </a:p>
        </p:txBody>
      </p:sp>
      <p:sp>
        <p:nvSpPr>
          <p:cNvPr id="3" name="内容占位符 2"/>
          <p:cNvSpPr>
            <a:spLocks noGrp="1"/>
          </p:cNvSpPr>
          <p:nvPr>
            <p:ph idx="1"/>
          </p:nvPr>
        </p:nvSpPr>
        <p:spPr>
          <a:xfrm>
            <a:off x="230425" y="1412776"/>
            <a:ext cx="8435280" cy="1080120"/>
          </a:xfrm>
        </p:spPr>
        <p:txBody>
          <a:bodyPr/>
          <a:lstStyle/>
          <a:p>
            <a:pPr lvl="0"/>
            <a:r>
              <a:rPr lang="zh-CN" altLang="zh-CN" sz="2400" dirty="0"/>
              <a:t>创建一个带有</a:t>
            </a:r>
            <a:r>
              <a:rPr lang="en-US" altLang="zh-CN" sz="2400" dirty="0"/>
              <a:t>.label</a:t>
            </a:r>
            <a:r>
              <a:rPr lang="zh-CN" altLang="zh-CN" sz="2400" dirty="0"/>
              <a:t>和</a:t>
            </a:r>
            <a:r>
              <a:rPr lang="en-US" altLang="zh-CN" sz="2400" dirty="0"/>
              <a:t>.label-default</a:t>
            </a:r>
            <a:r>
              <a:rPr lang="zh-CN" altLang="zh-CN" sz="2400" dirty="0"/>
              <a:t>类的</a:t>
            </a:r>
            <a:r>
              <a:rPr lang="en-US" altLang="zh-CN" sz="2400" dirty="0"/>
              <a:t>&lt;span&gt;</a:t>
            </a:r>
            <a:r>
              <a:rPr lang="zh-CN" altLang="zh-CN" sz="2400" dirty="0"/>
              <a:t>元素即可生成一个基本标签。</a:t>
            </a:r>
            <a:r>
              <a:rPr lang="en-US" altLang="zh-CN" sz="2400" dirty="0"/>
              <a:t>.label</a:t>
            </a:r>
            <a:r>
              <a:rPr lang="zh-CN" altLang="zh-CN" sz="2400" dirty="0"/>
              <a:t>是标签的基类，</a:t>
            </a:r>
            <a:r>
              <a:rPr lang="en-US" altLang="zh-CN" sz="2400" dirty="0"/>
              <a:t>.label-default</a:t>
            </a:r>
            <a:r>
              <a:rPr lang="zh-CN" altLang="zh-CN" sz="2400" dirty="0"/>
              <a:t>是默认样式类。</a:t>
            </a:r>
          </a:p>
        </p:txBody>
      </p:sp>
      <p:sp>
        <p:nvSpPr>
          <p:cNvPr id="4" name="矩形 3"/>
          <p:cNvSpPr/>
          <p:nvPr/>
        </p:nvSpPr>
        <p:spPr>
          <a:xfrm>
            <a:off x="0" y="2924944"/>
            <a:ext cx="9865096" cy="630942"/>
          </a:xfrm>
          <a:prstGeom prst="rect">
            <a:avLst/>
          </a:prstGeom>
        </p:spPr>
        <p:txBody>
          <a:bodyPr wrap="square">
            <a:spAutoFit/>
          </a:bodyPr>
          <a:lstStyle/>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&lt;h3&gt;</a:t>
            </a:r>
            <a:r>
              <a:rPr lang="zh-CN" altLang="zh-CN" kern="100" dirty="0">
                <a:latin typeface="Courier New" panose="02070309020205020404" pitchFamily="49" charset="0"/>
                <a:cs typeface="宋体" panose="02010600030101010101" pitchFamily="2" charset="-122"/>
              </a:rPr>
              <a:t>创建基本标签</a:t>
            </a:r>
            <a:r>
              <a:rPr lang="en-US" altLang="zh-CN" kern="100" dirty="0">
                <a:latin typeface="Courier New" panose="02070309020205020404" pitchFamily="49" charset="0"/>
                <a:cs typeface="宋体" panose="02010600030101010101" pitchFamily="2" charset="-122"/>
              </a:rPr>
              <a:t>&lt;span class="label label-default"&gt;New&lt;/span&gt;&lt;/h3&gt;			</a:t>
            </a:r>
            <a:endParaRPr lang="zh-CN" altLang="zh-CN" kern="100" dirty="0">
              <a:latin typeface="Courier New" panose="02070309020205020404" pitchFamily="49" charset="0"/>
              <a:cs typeface="宋体" panose="02010600030101010101" pitchFamily="2" charset="-122"/>
            </a:endParaRPr>
          </a:p>
          <a:p>
            <a:pPr indent="228600" algn="just">
              <a:lnSpc>
                <a:spcPts val="1400"/>
              </a:lnSpc>
              <a:spcAft>
                <a:spcPts val="0"/>
              </a:spcAft>
            </a:pPr>
            <a:r>
              <a:rPr lang="en-US" altLang="zh-CN" kern="100" dirty="0">
                <a:latin typeface="Courier New" panose="02070309020205020404" pitchFamily="49" charset="0"/>
                <a:cs typeface="宋体" panose="02010600030101010101" pitchFamily="2" charset="-122"/>
              </a:rPr>
              <a:t>&lt;h5&gt;</a:t>
            </a:r>
            <a:r>
              <a:rPr lang="zh-CN" altLang="zh-CN" kern="100" dirty="0">
                <a:latin typeface="Courier New" panose="02070309020205020404" pitchFamily="49" charset="0"/>
                <a:cs typeface="宋体" panose="02010600030101010101" pitchFamily="2" charset="-122"/>
              </a:rPr>
              <a:t>创建基本标签</a:t>
            </a:r>
            <a:r>
              <a:rPr lang="en-US" altLang="zh-CN" kern="100" dirty="0">
                <a:latin typeface="Courier New" panose="02070309020205020404" pitchFamily="49" charset="0"/>
                <a:cs typeface="宋体" panose="02010600030101010101" pitchFamily="2" charset="-122"/>
              </a:rPr>
              <a:t>&lt;span class="label label-default"&gt;New&lt;/span&gt;&lt;/h5&gt;</a:t>
            </a:r>
            <a:endParaRPr lang="zh-CN" altLang="zh-CN"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724128" y="4293096"/>
            <a:ext cx="2145030" cy="1534160"/>
          </a:xfrm>
          <a:prstGeom prst="rect">
            <a:avLst/>
          </a:prstGeom>
        </p:spPr>
      </p:pic>
    </p:spTree>
    <p:extLst>
      <p:ext uri="{BB962C8B-B14F-4D97-AF65-F5344CB8AC3E}">
        <p14:creationId xmlns:p14="http://schemas.microsoft.com/office/powerpoint/2010/main" val="4137839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5.11.2</a:t>
            </a:r>
            <a:r>
              <a:rPr lang="zh-CN" altLang="zh-CN" dirty="0"/>
              <a:t>多样式的标签</a:t>
            </a:r>
          </a:p>
        </p:txBody>
      </p:sp>
      <p:sp>
        <p:nvSpPr>
          <p:cNvPr id="3" name="内容占位符 2"/>
          <p:cNvSpPr>
            <a:spLocks noGrp="1"/>
          </p:cNvSpPr>
          <p:nvPr>
            <p:ph idx="1"/>
          </p:nvPr>
        </p:nvSpPr>
        <p:spPr>
          <a:xfrm>
            <a:off x="230425" y="1412776"/>
            <a:ext cx="8435280" cy="1080120"/>
          </a:xfrm>
        </p:spPr>
        <p:txBody>
          <a:bodyPr/>
          <a:lstStyle/>
          <a:p>
            <a:pPr lvl="0"/>
            <a:r>
              <a:rPr lang="zh-CN" altLang="zh-CN" sz="2400" dirty="0"/>
              <a:t>通过给标签</a:t>
            </a:r>
            <a:r>
              <a:rPr lang="en-US" altLang="zh-CN" sz="2400" dirty="0"/>
              <a:t>&lt;span&gt;</a:t>
            </a:r>
            <a:r>
              <a:rPr lang="zh-CN" altLang="zh-CN" sz="2400" dirty="0"/>
              <a:t>元素应用修饰类</a:t>
            </a:r>
            <a:r>
              <a:rPr lang="en-US" altLang="zh-CN" sz="2400" dirty="0"/>
              <a:t>.label-primary</a:t>
            </a:r>
            <a:r>
              <a:rPr lang="zh-CN" altLang="zh-CN" sz="2400" dirty="0"/>
              <a:t>、</a:t>
            </a:r>
            <a:r>
              <a:rPr lang="en-US" altLang="zh-CN" sz="2400" dirty="0"/>
              <a:t>.label-success</a:t>
            </a:r>
            <a:r>
              <a:rPr lang="zh-CN" altLang="zh-CN" sz="2400" dirty="0"/>
              <a:t>、</a:t>
            </a:r>
            <a:r>
              <a:rPr lang="en-US" altLang="zh-CN" sz="2400" dirty="0"/>
              <a:t>.label-info</a:t>
            </a:r>
            <a:r>
              <a:rPr lang="zh-CN" altLang="zh-CN" sz="2400" dirty="0"/>
              <a:t>、</a:t>
            </a:r>
            <a:r>
              <a:rPr lang="en-US" altLang="zh-CN" sz="2400" dirty="0"/>
              <a:t>.label-warning</a:t>
            </a:r>
            <a:r>
              <a:rPr lang="zh-CN" altLang="zh-CN" sz="2400" dirty="0"/>
              <a:t>、</a:t>
            </a:r>
            <a:r>
              <a:rPr lang="en-US" altLang="zh-CN" sz="2400" dirty="0"/>
              <a:t>.label-danger</a:t>
            </a:r>
            <a:r>
              <a:rPr lang="zh-CN" altLang="zh-CN" sz="2400" dirty="0"/>
              <a:t>可以改变标签的外观。</a:t>
            </a:r>
          </a:p>
        </p:txBody>
      </p:sp>
      <p:sp>
        <p:nvSpPr>
          <p:cNvPr id="4" name="矩形 3"/>
          <p:cNvSpPr/>
          <p:nvPr/>
        </p:nvSpPr>
        <p:spPr>
          <a:xfrm>
            <a:off x="230424" y="2780928"/>
            <a:ext cx="8013983" cy="1754326"/>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&lt;span class="label label-default"&gt;</a:t>
            </a:r>
            <a:r>
              <a:rPr lang="zh-CN" altLang="zh-CN" kern="100" dirty="0">
                <a:latin typeface="Courier New" panose="02070309020205020404" pitchFamily="49" charset="0"/>
                <a:cs typeface="宋体" panose="02010600030101010101" pitchFamily="2" charset="-122"/>
              </a:rPr>
              <a:t>默认标签</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&lt;span class="label label-primary"&gt;</a:t>
            </a:r>
            <a:r>
              <a:rPr lang="zh-CN" altLang="zh-CN" kern="100" dirty="0">
                <a:latin typeface="Courier New" panose="02070309020205020404" pitchFamily="49" charset="0"/>
                <a:cs typeface="宋体" panose="02010600030101010101" pitchFamily="2" charset="-122"/>
              </a:rPr>
              <a:t>主要标签</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&lt;span class="label label-success"&gt;</a:t>
            </a:r>
            <a:r>
              <a:rPr lang="zh-CN" altLang="zh-CN" kern="100" dirty="0">
                <a:latin typeface="Courier New" panose="02070309020205020404" pitchFamily="49" charset="0"/>
                <a:cs typeface="宋体" panose="02010600030101010101" pitchFamily="2" charset="-122"/>
              </a:rPr>
              <a:t>成功标签</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&lt;span class="label label-info"&gt;</a:t>
            </a:r>
            <a:r>
              <a:rPr lang="zh-CN" altLang="zh-CN" kern="100" dirty="0">
                <a:latin typeface="Courier New" panose="02070309020205020404" pitchFamily="49" charset="0"/>
                <a:cs typeface="宋体" panose="02010600030101010101" pitchFamily="2" charset="-122"/>
              </a:rPr>
              <a:t>信息标签</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&lt;span class="label label-warning"&gt;</a:t>
            </a:r>
            <a:r>
              <a:rPr lang="zh-CN" altLang="zh-CN" kern="100" dirty="0">
                <a:latin typeface="Courier New" panose="02070309020205020404" pitchFamily="49" charset="0"/>
                <a:cs typeface="宋体" panose="02010600030101010101" pitchFamily="2" charset="-122"/>
              </a:rPr>
              <a:t>警告标签</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&lt;span class="label label-danger"&gt;</a:t>
            </a:r>
            <a:r>
              <a:rPr lang="zh-CN" altLang="zh-CN" kern="100" dirty="0">
                <a:latin typeface="Courier New" panose="02070309020205020404" pitchFamily="49" charset="0"/>
                <a:cs typeface="宋体" panose="02010600030101010101" pitchFamily="2" charset="-122"/>
              </a:rPr>
              <a:t>危险标签</a:t>
            </a:r>
            <a:r>
              <a:rPr lang="en-US" altLang="zh-CN" kern="100" dirty="0">
                <a:latin typeface="Courier New" panose="02070309020205020404" pitchFamily="49" charset="0"/>
                <a:cs typeface="宋体" panose="02010600030101010101" pitchFamily="2" charset="-122"/>
              </a:rPr>
              <a:t>&lt;/span&gt;</a:t>
            </a:r>
            <a:endParaRPr lang="zh-CN" altLang="zh-CN" kern="100" dirty="0">
              <a:latin typeface="Courier New" panose="02070309020205020404" pitchFamily="49" charset="0"/>
              <a:cs typeface="宋体" panose="02010600030101010101" pitchFamily="2" charset="-122"/>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4572000" y="4869160"/>
            <a:ext cx="3672407" cy="1728192"/>
          </a:xfrm>
          <a:prstGeom prst="rect">
            <a:avLst/>
          </a:prstGeom>
        </p:spPr>
      </p:pic>
    </p:spTree>
    <p:extLst>
      <p:ext uri="{BB962C8B-B14F-4D97-AF65-F5344CB8AC3E}">
        <p14:creationId xmlns:p14="http://schemas.microsoft.com/office/powerpoint/2010/main" val="1382499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5.12</a:t>
            </a:r>
            <a:r>
              <a:rPr lang="zh-CN" altLang="zh-CN" dirty="0"/>
              <a:t>徽章</a:t>
            </a:r>
          </a:p>
        </p:txBody>
      </p:sp>
      <p:sp>
        <p:nvSpPr>
          <p:cNvPr id="4" name="内容占位符 2"/>
          <p:cNvSpPr>
            <a:spLocks noGrp="1" noChangeArrowheads="1"/>
          </p:cNvSpPr>
          <p:nvPr>
            <p:ph idx="1"/>
          </p:nvPr>
        </p:nvSpPr>
        <p:spPr>
          <a:xfrm>
            <a:off x="457200" y="1557338"/>
            <a:ext cx="8229600" cy="1871662"/>
          </a:xfrm>
        </p:spPr>
        <p:txBody>
          <a:bodyPr/>
          <a:lstStyle/>
          <a:p>
            <a:pPr eaLnBrk="1" hangingPunct="1"/>
            <a:r>
              <a:rPr lang="zh-CN" altLang="en-US" sz="2400" dirty="0" smtClean="0"/>
              <a:t>徽章与标签相似，它们主要的区别在于徽章的边角更加圆滑，主要用于突出显示新的或未读的项。创建一个带有</a:t>
            </a:r>
            <a:r>
              <a:rPr lang="en-US" altLang="zh-CN" sz="2400" dirty="0" smtClean="0"/>
              <a:t>.badge</a:t>
            </a:r>
            <a:r>
              <a:rPr lang="zh-CN" altLang="en-US" sz="2400" dirty="0" smtClean="0"/>
              <a:t>类的</a:t>
            </a:r>
            <a:r>
              <a:rPr lang="en-US" altLang="zh-CN" sz="2400" dirty="0" smtClean="0"/>
              <a:t>&lt;span&gt;</a:t>
            </a:r>
            <a:r>
              <a:rPr lang="zh-CN" altLang="en-US" sz="2400" dirty="0" smtClean="0"/>
              <a:t>元素即可生成一个基本徽章。</a:t>
            </a:r>
            <a:endParaRPr lang="zh-CN" altLang="zh-CN" sz="2400" dirty="0" smtClean="0"/>
          </a:p>
        </p:txBody>
      </p:sp>
      <p:sp>
        <p:nvSpPr>
          <p:cNvPr id="3" name="矩形 2"/>
          <p:cNvSpPr/>
          <p:nvPr/>
        </p:nvSpPr>
        <p:spPr>
          <a:xfrm>
            <a:off x="323528" y="3573016"/>
            <a:ext cx="8003232" cy="1477328"/>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="#"&gt;</a:t>
            </a:r>
            <a:r>
              <a:rPr lang="zh-CN" altLang="zh-CN" kern="100" dirty="0">
                <a:latin typeface="Courier New" panose="02070309020205020404" pitchFamily="49" charset="0"/>
                <a:cs typeface="宋体" panose="02010600030101010101" pitchFamily="2" charset="-122"/>
              </a:rPr>
              <a:t>创建徽章实例</a:t>
            </a:r>
            <a:r>
              <a:rPr lang="en-US" altLang="zh-CN" kern="100" dirty="0">
                <a:latin typeface="Courier New" panose="02070309020205020404" pitchFamily="49" charset="0"/>
                <a:cs typeface="宋体" panose="02010600030101010101" pitchFamily="2" charset="-122"/>
              </a:rPr>
              <a:t>&lt;span class="badge"&gt;10&lt;/span&gt;&lt;/a&gt;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br</a:t>
            </a:r>
            <a:r>
              <a:rPr lang="en-US" altLang="zh-CN" kern="100" dirty="0">
                <a:latin typeface="Courier New" panose="02070309020205020404" pitchFamily="49" charset="0"/>
                <a:cs typeface="宋体" panose="02010600030101010101" pitchFamily="2" charset="-122"/>
              </a:rPr>
              <a:t> /&gt;&lt;</a:t>
            </a:r>
            <a:r>
              <a:rPr lang="en-US" altLang="zh-CN" kern="100" dirty="0" err="1">
                <a:latin typeface="Courier New" panose="02070309020205020404" pitchFamily="49" charset="0"/>
                <a:cs typeface="宋体" panose="02010600030101010101" pitchFamily="2" charset="-122"/>
              </a:rPr>
              <a:t>br</a:t>
            </a:r>
            <a:r>
              <a:rPr lang="en-US" altLang="zh-CN" kern="100" dirty="0">
                <a:latin typeface="Courier New" panose="02070309020205020404" pitchFamily="49" charset="0"/>
                <a:cs typeface="宋体" panose="02010600030101010101" pitchFamily="2" charset="-122"/>
              </a:rPr>
              <a:t> /&gt;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&lt;button class="</a:t>
            </a:r>
            <a:r>
              <a:rPr lang="en-US" altLang="zh-CN" kern="100" dirty="0" err="1">
                <a:latin typeface="Courier New" panose="02070309020205020404" pitchFamily="49" charset="0"/>
                <a:cs typeface="宋体" panose="02010600030101010101" pitchFamily="2" charset="-122"/>
              </a:rPr>
              <a:t>btn</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btn</a:t>
            </a:r>
            <a:r>
              <a:rPr lang="en-US" altLang="zh-CN" kern="100" dirty="0">
                <a:latin typeface="Courier New" panose="02070309020205020404" pitchFamily="49" charset="0"/>
                <a:cs typeface="宋体" panose="02010600030101010101" pitchFamily="2" charset="-122"/>
              </a:rPr>
              <a:t>-primary" type="button"&gt;</a:t>
            </a:r>
            <a:endParaRPr lang="zh-CN" altLang="zh-CN" kern="100" dirty="0">
              <a:latin typeface="Courier New" panose="02070309020205020404" pitchFamily="49" charset="0"/>
              <a:cs typeface="宋体" panose="02010600030101010101" pitchFamily="2" charset="-122"/>
            </a:endParaRPr>
          </a:p>
          <a:p>
            <a:pPr indent="342900" algn="just">
              <a:spcAft>
                <a:spcPts val="0"/>
              </a:spcAft>
            </a:pPr>
            <a:r>
              <a:rPr lang="zh-CN" altLang="zh-CN" kern="100" dirty="0">
                <a:latin typeface="Courier New" panose="02070309020205020404" pitchFamily="49" charset="0"/>
                <a:cs typeface="宋体" panose="02010600030101010101" pitchFamily="2" charset="-122"/>
              </a:rPr>
              <a:t>信息</a:t>
            </a:r>
            <a:r>
              <a:rPr lang="en-US" altLang="zh-CN" kern="100" dirty="0">
                <a:latin typeface="Courier New" panose="02070309020205020404" pitchFamily="49" charset="0"/>
                <a:cs typeface="宋体" panose="02010600030101010101" pitchFamily="2" charset="-122"/>
              </a:rPr>
              <a:t>&lt;span class="badge"&gt;9&lt;/span&gt;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&lt;/button&gt;</a:t>
            </a:r>
            <a:endParaRPr lang="zh-CN" altLang="zh-CN" kern="100" dirty="0">
              <a:latin typeface="Courier New" panose="02070309020205020404" pitchFamily="49" charset="0"/>
              <a:cs typeface="宋体" panose="02010600030101010101" pitchFamily="2" charset="-122"/>
            </a:endParaRP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6300192" y="5109776"/>
            <a:ext cx="2114550" cy="1369695"/>
          </a:xfrm>
          <a:prstGeom prst="rect">
            <a:avLst/>
          </a:prstGeom>
        </p:spPr>
      </p:pic>
    </p:spTree>
    <p:extLst>
      <p:ext uri="{BB962C8B-B14F-4D97-AF65-F5344CB8AC3E}">
        <p14:creationId xmlns:p14="http://schemas.microsoft.com/office/powerpoint/2010/main" val="2494722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5.13</a:t>
            </a:r>
            <a:r>
              <a:rPr lang="zh-CN" altLang="zh-CN" dirty="0"/>
              <a:t>巨幕</a:t>
            </a:r>
          </a:p>
        </p:txBody>
      </p:sp>
      <p:sp>
        <p:nvSpPr>
          <p:cNvPr id="4" name="内容占位符 2"/>
          <p:cNvSpPr>
            <a:spLocks noGrp="1" noChangeArrowheads="1"/>
          </p:cNvSpPr>
          <p:nvPr>
            <p:ph idx="1"/>
          </p:nvPr>
        </p:nvSpPr>
        <p:spPr>
          <a:xfrm>
            <a:off x="457200" y="1412776"/>
            <a:ext cx="8229600" cy="1799654"/>
          </a:xfrm>
        </p:spPr>
        <p:txBody>
          <a:bodyPr/>
          <a:lstStyle/>
          <a:p>
            <a:pPr eaLnBrk="1" hangingPunct="1"/>
            <a:r>
              <a:rPr lang="zh-CN" altLang="zh-CN" sz="2400" dirty="0"/>
              <a:t>巨幕（超大屏幕）是一个轻量、灵活的组件，它能延伸至整个浏览器视口来展示网站上的关键内容。创建一个带有</a:t>
            </a:r>
            <a:r>
              <a:rPr lang="en-US" altLang="zh-CN" sz="2400" dirty="0"/>
              <a:t>.</a:t>
            </a:r>
            <a:r>
              <a:rPr lang="en-US" altLang="zh-CN" sz="2400" dirty="0" err="1"/>
              <a:t>jumbotron</a:t>
            </a:r>
            <a:r>
              <a:rPr lang="zh-CN" altLang="zh-CN" sz="2400" dirty="0"/>
              <a:t>类的</a:t>
            </a:r>
            <a:r>
              <a:rPr lang="en-US" altLang="zh-CN" sz="2400" dirty="0"/>
              <a:t>&lt;div&gt;</a:t>
            </a:r>
            <a:r>
              <a:rPr lang="zh-CN" altLang="zh-CN" sz="2400" dirty="0"/>
              <a:t>元素即可添加一个巨幕。</a:t>
            </a:r>
            <a:endParaRPr lang="zh-CN" altLang="zh-CN" sz="2400" dirty="0" smtClean="0"/>
          </a:p>
        </p:txBody>
      </p:sp>
      <p:sp>
        <p:nvSpPr>
          <p:cNvPr id="3" name="矩形 2"/>
          <p:cNvSpPr/>
          <p:nvPr/>
        </p:nvSpPr>
        <p:spPr>
          <a:xfrm>
            <a:off x="611560" y="2994372"/>
            <a:ext cx="7200800" cy="2308324"/>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class="container"&gt;</a:t>
            </a:r>
            <a:endParaRPr lang="zh-CN" altLang="zh-CN" kern="100" dirty="0">
              <a:latin typeface="Courier New" panose="02070309020205020404" pitchFamily="49" charset="0"/>
              <a:cs typeface="宋体" panose="02010600030101010101" pitchFamily="2" charset="-122"/>
            </a:endParaRPr>
          </a:p>
          <a:p>
            <a:pPr indent="342900" algn="just">
              <a:spcAft>
                <a:spcPts val="0"/>
              </a:spcAft>
            </a:pPr>
            <a:r>
              <a:rPr lang="en-US" altLang="zh-CN" kern="100" dirty="0">
                <a:latin typeface="Courier New" panose="02070309020205020404" pitchFamily="49" charset="0"/>
                <a:cs typeface="宋体" panose="02010600030101010101" pitchFamily="2" charset="-122"/>
              </a:rPr>
              <a:t>&lt;div class="</a:t>
            </a:r>
            <a:r>
              <a:rPr lang="en-US" altLang="zh-CN" kern="100" dirty="0" err="1">
                <a:latin typeface="Courier New" panose="02070309020205020404" pitchFamily="49" charset="0"/>
                <a:cs typeface="宋体" panose="02010600030101010101" pitchFamily="2" charset="-122"/>
              </a:rPr>
              <a:t>jumbotron</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a:p>
            <a:pPr indent="457200" algn="just">
              <a:spcAft>
                <a:spcPts val="0"/>
              </a:spcAft>
            </a:pPr>
            <a:r>
              <a:rPr lang="en-US" altLang="zh-CN" kern="100" dirty="0">
                <a:latin typeface="Courier New" panose="02070309020205020404" pitchFamily="49" charset="0"/>
                <a:cs typeface="宋体" panose="02010600030101010101" pitchFamily="2" charset="-122"/>
              </a:rPr>
              <a:t>&lt;h1&gt;</a:t>
            </a:r>
            <a:r>
              <a:rPr lang="zh-CN" altLang="zh-CN" kern="100" dirty="0">
                <a:latin typeface="Courier New" panose="02070309020205020404" pitchFamily="49" charset="0"/>
                <a:cs typeface="宋体" panose="02010600030101010101" pitchFamily="2" charset="-122"/>
              </a:rPr>
              <a:t>您好</a:t>
            </a:r>
            <a:r>
              <a:rPr lang="en-US" altLang="zh-CN" kern="100" dirty="0">
                <a:latin typeface="Courier New" panose="02070309020205020404" pitchFamily="49" charset="0"/>
                <a:cs typeface="宋体" panose="02010600030101010101" pitchFamily="2" charset="-122"/>
              </a:rPr>
              <a:t>!&lt;/h1&gt;</a:t>
            </a:r>
            <a:endParaRPr lang="zh-CN" altLang="zh-CN" kern="100" dirty="0">
              <a:latin typeface="Courier New" panose="02070309020205020404" pitchFamily="49" charset="0"/>
              <a:cs typeface="宋体" panose="02010600030101010101" pitchFamily="2" charset="-122"/>
            </a:endParaRPr>
          </a:p>
          <a:p>
            <a:pPr indent="457200" algn="just">
              <a:spcAft>
                <a:spcPts val="0"/>
              </a:spcAft>
            </a:pPr>
            <a:r>
              <a:rPr lang="en-US" altLang="zh-CN" kern="100" dirty="0">
                <a:latin typeface="Courier New" panose="02070309020205020404" pitchFamily="49" charset="0"/>
                <a:cs typeface="宋体" panose="02010600030101010101" pitchFamily="2" charset="-122"/>
              </a:rPr>
              <a:t>&lt;p&gt;</a:t>
            </a:r>
            <a:r>
              <a:rPr lang="zh-CN" altLang="zh-CN" kern="100" dirty="0">
                <a:latin typeface="Courier New" panose="02070309020205020404" pitchFamily="49" charset="0"/>
                <a:cs typeface="宋体" panose="02010600030101010101" pitchFamily="2" charset="-122"/>
              </a:rPr>
              <a:t>欢迎来到我的主页！</a:t>
            </a:r>
            <a:r>
              <a:rPr lang="en-US" altLang="zh-CN" kern="100" dirty="0">
                <a:latin typeface="Courier New" panose="02070309020205020404" pitchFamily="49" charset="0"/>
                <a:cs typeface="宋体" panose="02010600030101010101" pitchFamily="2" charset="-122"/>
              </a:rPr>
              <a:t>&lt;/p&gt;</a:t>
            </a:r>
            <a:endParaRPr lang="zh-CN" altLang="zh-CN" kern="100" dirty="0">
              <a:latin typeface="Courier New" panose="02070309020205020404" pitchFamily="49" charset="0"/>
              <a:cs typeface="宋体" panose="02010600030101010101" pitchFamily="2" charset="-122"/>
            </a:endParaRPr>
          </a:p>
          <a:p>
            <a:pPr indent="457200" algn="just">
              <a:spcAft>
                <a:spcPts val="0"/>
              </a:spcAft>
            </a:pPr>
            <a:r>
              <a:rPr lang="en-US" altLang="zh-CN" kern="100" dirty="0">
                <a:latin typeface="Courier New" panose="02070309020205020404" pitchFamily="49" charset="0"/>
                <a:cs typeface="宋体" panose="02010600030101010101" pitchFamily="2" charset="-122"/>
              </a:rPr>
              <a:t>&lt;p&gt;&lt;a class="</a:t>
            </a:r>
            <a:r>
              <a:rPr lang="en-US" altLang="zh-CN" kern="100" dirty="0" err="1">
                <a:latin typeface="Courier New" panose="02070309020205020404" pitchFamily="49" charset="0"/>
                <a:cs typeface="宋体" panose="02010600030101010101" pitchFamily="2" charset="-122"/>
              </a:rPr>
              <a:t>btn</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btn</a:t>
            </a:r>
            <a:r>
              <a:rPr lang="en-US" altLang="zh-CN" kern="100" dirty="0">
                <a:latin typeface="Courier New" panose="02070309020205020404" pitchFamily="49" charset="0"/>
                <a:cs typeface="宋体" panose="02010600030101010101" pitchFamily="2" charset="-122"/>
              </a:rPr>
              <a:t>-primary </a:t>
            </a:r>
            <a:r>
              <a:rPr lang="en-US" altLang="zh-CN" kern="100" dirty="0" err="1">
                <a:latin typeface="Courier New" panose="02070309020205020404" pitchFamily="49" charset="0"/>
                <a:cs typeface="宋体" panose="02010600030101010101" pitchFamily="2" charset="-122"/>
              </a:rPr>
              <a:t>btn-lg</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role="button"&gt;</a:t>
            </a:r>
            <a:r>
              <a:rPr lang="zh-CN" altLang="zh-CN" kern="100" dirty="0">
                <a:latin typeface="Courier New" panose="02070309020205020404" pitchFamily="49" charset="0"/>
                <a:cs typeface="宋体" panose="02010600030101010101" pitchFamily="2" charset="-122"/>
              </a:rPr>
              <a:t>登录</a:t>
            </a:r>
            <a:r>
              <a:rPr lang="en-US" altLang="zh-CN" kern="100" dirty="0">
                <a:latin typeface="Courier New" panose="02070309020205020404" pitchFamily="49" charset="0"/>
                <a:cs typeface="宋体" panose="02010600030101010101" pitchFamily="2" charset="-122"/>
              </a:rPr>
              <a:t>&lt;/a&gt;&lt;/p&gt;</a:t>
            </a:r>
            <a:endParaRPr lang="zh-CN" altLang="zh-CN" kern="100" dirty="0">
              <a:latin typeface="Courier New" panose="02070309020205020404" pitchFamily="49" charset="0"/>
              <a:cs typeface="宋体" panose="02010600030101010101" pitchFamily="2" charset="-122"/>
            </a:endParaRPr>
          </a:p>
          <a:p>
            <a:pPr indent="3429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5095875" y="4994353"/>
            <a:ext cx="4048125" cy="1814830"/>
          </a:xfrm>
          <a:prstGeom prst="rect">
            <a:avLst/>
          </a:prstGeom>
        </p:spPr>
      </p:pic>
    </p:spTree>
    <p:extLst>
      <p:ext uri="{BB962C8B-B14F-4D97-AF65-F5344CB8AC3E}">
        <p14:creationId xmlns:p14="http://schemas.microsoft.com/office/powerpoint/2010/main" val="2137131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5.14</a:t>
            </a:r>
            <a:r>
              <a:rPr lang="zh-CN" altLang="zh-CN" dirty="0"/>
              <a:t>页头</a:t>
            </a:r>
          </a:p>
        </p:txBody>
      </p:sp>
      <p:sp>
        <p:nvSpPr>
          <p:cNvPr id="4" name="内容占位符 2"/>
          <p:cNvSpPr>
            <a:spLocks noGrp="1" noChangeArrowheads="1"/>
          </p:cNvSpPr>
          <p:nvPr>
            <p:ph idx="1"/>
          </p:nvPr>
        </p:nvSpPr>
        <p:spPr>
          <a:xfrm>
            <a:off x="457200" y="1557338"/>
            <a:ext cx="8229600" cy="1871662"/>
          </a:xfrm>
        </p:spPr>
        <p:txBody>
          <a:bodyPr/>
          <a:lstStyle/>
          <a:p>
            <a:pPr eaLnBrk="1" hangingPunct="1"/>
            <a:r>
              <a:rPr lang="zh-CN" altLang="zh-CN" sz="2400" dirty="0"/>
              <a:t>页头组件能够为网页标题四周添加适当的间距，并且与页面的其他部分形成一定的分隔。将标题放在带有</a:t>
            </a:r>
            <a:r>
              <a:rPr lang="en-US" altLang="zh-CN" sz="2400" dirty="0"/>
              <a:t>.page-header</a:t>
            </a:r>
            <a:r>
              <a:rPr lang="zh-CN" altLang="zh-CN" sz="2400" dirty="0"/>
              <a:t>的</a:t>
            </a:r>
            <a:r>
              <a:rPr lang="en-US" altLang="zh-CN" sz="2400" dirty="0"/>
              <a:t>&lt;div&gt;</a:t>
            </a:r>
            <a:r>
              <a:rPr lang="zh-CN" altLang="zh-CN" sz="2400" dirty="0"/>
              <a:t>元素中即可创建页头。</a:t>
            </a:r>
            <a:endParaRPr lang="zh-CN" altLang="zh-CN" sz="2400" dirty="0" smtClean="0"/>
          </a:p>
        </p:txBody>
      </p:sp>
      <p:sp>
        <p:nvSpPr>
          <p:cNvPr id="3" name="矩形 2"/>
          <p:cNvSpPr/>
          <p:nvPr/>
        </p:nvSpPr>
        <p:spPr>
          <a:xfrm>
            <a:off x="683568" y="3442866"/>
            <a:ext cx="6840760" cy="1200329"/>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class="page-header"&gt;</a:t>
            </a:r>
            <a:endParaRPr lang="zh-CN" altLang="zh-CN" kern="100" dirty="0">
              <a:latin typeface="Courier New" panose="02070309020205020404" pitchFamily="49" charset="0"/>
              <a:cs typeface="宋体" panose="02010600030101010101" pitchFamily="2" charset="-122"/>
            </a:endParaRPr>
          </a:p>
          <a:p>
            <a:pPr indent="342900" algn="just">
              <a:spcAft>
                <a:spcPts val="0"/>
              </a:spcAft>
            </a:pPr>
            <a:r>
              <a:rPr lang="en-US" altLang="zh-CN" kern="100" dirty="0">
                <a:latin typeface="Courier New" panose="02070309020205020404" pitchFamily="49" charset="0"/>
                <a:cs typeface="宋体" panose="02010600030101010101" pitchFamily="2" charset="-122"/>
              </a:rPr>
              <a:t>&lt;h1&gt;</a:t>
            </a:r>
            <a:r>
              <a:rPr lang="zh-CN" altLang="zh-CN" kern="100" dirty="0">
                <a:latin typeface="Courier New" panose="02070309020205020404" pitchFamily="49" charset="0"/>
                <a:cs typeface="宋体" panose="02010600030101010101" pitchFamily="2" charset="-122"/>
              </a:rPr>
              <a:t>页面标题</a:t>
            </a:r>
            <a:r>
              <a:rPr lang="en-US" altLang="zh-CN" kern="100" dirty="0">
                <a:latin typeface="Courier New" panose="02070309020205020404" pitchFamily="49" charset="0"/>
                <a:cs typeface="宋体" panose="02010600030101010101" pitchFamily="2" charset="-122"/>
              </a:rPr>
              <a:t>&lt;small&gt;</a:t>
            </a:r>
            <a:r>
              <a:rPr lang="zh-CN" altLang="zh-CN" kern="100" dirty="0">
                <a:latin typeface="Courier New" panose="02070309020205020404" pitchFamily="49" charset="0"/>
                <a:cs typeface="宋体" panose="02010600030101010101" pitchFamily="2" charset="-122"/>
              </a:rPr>
              <a:t>小标题</a:t>
            </a:r>
            <a:r>
              <a:rPr lang="en-US" altLang="zh-CN" kern="100" dirty="0">
                <a:latin typeface="Courier New" panose="02070309020205020404" pitchFamily="49" charset="0"/>
                <a:cs typeface="宋体" panose="02010600030101010101" pitchFamily="2" charset="-122"/>
              </a:rPr>
              <a:t>&lt;/small&gt;&lt;/h1&gt;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&lt;p&gt;</a:t>
            </a:r>
            <a:r>
              <a:rPr lang="zh-CN" altLang="zh-CN" kern="100" dirty="0">
                <a:latin typeface="Courier New" panose="02070309020205020404" pitchFamily="49" charset="0"/>
                <a:cs typeface="宋体" panose="02010600030101010101" pitchFamily="2" charset="-122"/>
              </a:rPr>
              <a:t>页面正文</a:t>
            </a:r>
            <a:r>
              <a:rPr lang="en-US" altLang="zh-CN" kern="100" dirty="0">
                <a:latin typeface="Courier New" panose="02070309020205020404" pitchFamily="49" charset="0"/>
                <a:cs typeface="宋体" panose="02010600030101010101" pitchFamily="2" charset="-122"/>
              </a:rPr>
              <a:t>......&lt;/p&gt;</a:t>
            </a:r>
            <a:endParaRPr lang="zh-CN" altLang="zh-CN" kern="100" dirty="0">
              <a:latin typeface="Courier New" panose="02070309020205020404" pitchFamily="49" charset="0"/>
              <a:cs typeface="宋体" panose="02010600030101010101" pitchFamily="2" charset="-122"/>
            </a:endParaRP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4932040" y="4869160"/>
            <a:ext cx="4078605" cy="1828800"/>
          </a:xfrm>
          <a:prstGeom prst="rect">
            <a:avLst/>
          </a:prstGeom>
        </p:spPr>
      </p:pic>
    </p:spTree>
    <p:extLst>
      <p:ext uri="{BB962C8B-B14F-4D97-AF65-F5344CB8AC3E}">
        <p14:creationId xmlns:p14="http://schemas.microsoft.com/office/powerpoint/2010/main" val="292491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5.1.3</a:t>
            </a:r>
            <a:r>
              <a:rPr lang="zh-CN" altLang="zh-CN" dirty="0"/>
              <a:t>字体图标实例</a:t>
            </a:r>
          </a:p>
        </p:txBody>
      </p:sp>
      <p:sp>
        <p:nvSpPr>
          <p:cNvPr id="3" name="矩形 2"/>
          <p:cNvSpPr/>
          <p:nvPr/>
        </p:nvSpPr>
        <p:spPr>
          <a:xfrm>
            <a:off x="457200" y="1543472"/>
            <a:ext cx="8507288" cy="830997"/>
          </a:xfrm>
          <a:prstGeom prst="rect">
            <a:avLst/>
          </a:prstGeom>
        </p:spPr>
        <p:txBody>
          <a:bodyPr wrap="square">
            <a:spAutoFit/>
          </a:bodyPr>
          <a:lstStyle/>
          <a:p>
            <a:pPr marL="342900" indent="-342900">
              <a:buClr>
                <a:schemeClr val="accent3"/>
              </a:buClr>
              <a:buFont typeface="Arial" panose="020B0604020202020204" pitchFamily="34" charset="0"/>
              <a:buChar char="•"/>
            </a:pPr>
            <a:r>
              <a:rPr lang="zh-CN" altLang="zh-CN" sz="2400" dirty="0"/>
              <a:t>字体图标可以应用到按钮、工具栏中的按钮组、导航或输入框等地方</a:t>
            </a:r>
            <a:r>
              <a:rPr lang="zh-CN" altLang="zh-CN" sz="2400" dirty="0" smtClean="0">
                <a:latin typeface="+mn-lt"/>
                <a:ea typeface="+mn-ea"/>
              </a:rPr>
              <a:t>。</a:t>
            </a:r>
            <a:endParaRPr lang="zh-CN" altLang="en-US" sz="2400" dirty="0">
              <a:latin typeface="+mn-lt"/>
              <a:ea typeface="+mn-ea"/>
            </a:endParaRPr>
          </a:p>
        </p:txBody>
      </p:sp>
      <p:sp>
        <p:nvSpPr>
          <p:cNvPr id="5" name="矩形 4"/>
          <p:cNvSpPr/>
          <p:nvPr/>
        </p:nvSpPr>
        <p:spPr>
          <a:xfrm>
            <a:off x="491128" y="2492896"/>
            <a:ext cx="8670032" cy="2308324"/>
          </a:xfrm>
          <a:prstGeom prst="rect">
            <a:avLst/>
          </a:prstGeom>
        </p:spPr>
        <p:txBody>
          <a:bodyPr wrap="square">
            <a:spAutoFit/>
          </a:bodyPr>
          <a:lstStyle/>
          <a:p>
            <a:r>
              <a:rPr lang="en-US" altLang="zh-CN" dirty="0"/>
              <a:t>&lt;button type="button" class="</a:t>
            </a:r>
            <a:r>
              <a:rPr lang="en-US" altLang="zh-CN" dirty="0" err="1"/>
              <a:t>btn</a:t>
            </a:r>
            <a:r>
              <a:rPr lang="en-US" altLang="zh-CN" dirty="0"/>
              <a:t> </a:t>
            </a:r>
            <a:r>
              <a:rPr lang="en-US" altLang="zh-CN" dirty="0" err="1"/>
              <a:t>btn</a:t>
            </a:r>
            <a:r>
              <a:rPr lang="en-US" altLang="zh-CN" dirty="0"/>
              <a:t>-default" aria-label="Left Align"&gt;</a:t>
            </a:r>
          </a:p>
          <a:p>
            <a:r>
              <a:rPr lang="en-US" altLang="zh-CN" dirty="0" smtClean="0"/>
              <a:t>    &lt;</a:t>
            </a:r>
            <a:r>
              <a:rPr lang="en-US" altLang="zh-CN" dirty="0"/>
              <a:t>span class="</a:t>
            </a:r>
            <a:r>
              <a:rPr lang="en-US" altLang="zh-CN" dirty="0" err="1"/>
              <a:t>glyphicon</a:t>
            </a:r>
            <a:r>
              <a:rPr lang="en-US" altLang="zh-CN" dirty="0"/>
              <a:t> </a:t>
            </a:r>
            <a:r>
              <a:rPr lang="en-US" altLang="zh-CN" dirty="0" err="1"/>
              <a:t>glyphicon</a:t>
            </a:r>
            <a:r>
              <a:rPr lang="en-US" altLang="zh-CN" dirty="0"/>
              <a:t>-align-left" aria-hidden="true"&gt;&lt;/span&gt;</a:t>
            </a:r>
          </a:p>
          <a:p>
            <a:r>
              <a:rPr lang="en-US" altLang="zh-CN" dirty="0"/>
              <a:t>&lt;/button</a:t>
            </a:r>
            <a:r>
              <a:rPr lang="en-US" altLang="zh-CN" dirty="0" smtClean="0"/>
              <a:t>&gt;</a:t>
            </a:r>
          </a:p>
          <a:p>
            <a:endParaRPr lang="en-US" altLang="zh-CN" dirty="0"/>
          </a:p>
          <a:p>
            <a:r>
              <a:rPr lang="en-US" altLang="zh-CN" dirty="0"/>
              <a:t>&lt;button type="button" class="</a:t>
            </a:r>
            <a:r>
              <a:rPr lang="en-US" altLang="zh-CN" dirty="0" err="1"/>
              <a:t>btn</a:t>
            </a:r>
            <a:r>
              <a:rPr lang="en-US" altLang="zh-CN" dirty="0"/>
              <a:t> </a:t>
            </a:r>
            <a:r>
              <a:rPr lang="en-US" altLang="zh-CN" dirty="0" err="1"/>
              <a:t>btn</a:t>
            </a:r>
            <a:r>
              <a:rPr lang="en-US" altLang="zh-CN" dirty="0"/>
              <a:t>-default </a:t>
            </a:r>
            <a:r>
              <a:rPr lang="en-US" altLang="zh-CN" dirty="0" err="1"/>
              <a:t>btn-lg</a:t>
            </a:r>
            <a:r>
              <a:rPr lang="en-US" altLang="zh-CN" dirty="0"/>
              <a:t>"&gt;</a:t>
            </a:r>
          </a:p>
          <a:p>
            <a:r>
              <a:rPr lang="en-US" altLang="zh-CN" dirty="0" smtClean="0"/>
              <a:t>    &lt;</a:t>
            </a:r>
            <a:r>
              <a:rPr lang="en-US" altLang="zh-CN" dirty="0"/>
              <a:t>span class="</a:t>
            </a:r>
            <a:r>
              <a:rPr lang="en-US" altLang="zh-CN" dirty="0" err="1"/>
              <a:t>glyphicon</a:t>
            </a:r>
            <a:r>
              <a:rPr lang="en-US" altLang="zh-CN" dirty="0"/>
              <a:t> </a:t>
            </a:r>
            <a:r>
              <a:rPr lang="en-US" altLang="zh-CN" dirty="0" err="1"/>
              <a:t>glyphicon</a:t>
            </a:r>
            <a:r>
              <a:rPr lang="en-US" altLang="zh-CN" dirty="0"/>
              <a:t>-star" aria-hidden="true"&gt;&lt;/span&gt; Star</a:t>
            </a:r>
          </a:p>
          <a:p>
            <a:r>
              <a:rPr lang="en-US" altLang="zh-CN" dirty="0"/>
              <a:t>&lt;/button&gt;</a:t>
            </a:r>
          </a:p>
          <a:p>
            <a:r>
              <a:rPr lang="en-US" altLang="zh-CN" dirty="0" smtClean="0"/>
              <a:t>…</a:t>
            </a:r>
            <a:endParaRPr lang="en-US" altLang="zh-CN" dirty="0"/>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6097035" y="5191125"/>
            <a:ext cx="2782570" cy="1666875"/>
          </a:xfrm>
          <a:prstGeom prst="rect">
            <a:avLst/>
          </a:prstGeom>
        </p:spPr>
      </p:pic>
    </p:spTree>
    <p:extLst>
      <p:ext uri="{BB962C8B-B14F-4D97-AF65-F5344CB8AC3E}">
        <p14:creationId xmlns:p14="http://schemas.microsoft.com/office/powerpoint/2010/main" val="15553046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5.15</a:t>
            </a:r>
            <a:r>
              <a:rPr lang="zh-CN" altLang="zh-CN" dirty="0"/>
              <a:t>缩略图</a:t>
            </a:r>
          </a:p>
        </p:txBody>
      </p:sp>
      <p:sp>
        <p:nvSpPr>
          <p:cNvPr id="3" name="矩形 2"/>
          <p:cNvSpPr/>
          <p:nvPr/>
        </p:nvSpPr>
        <p:spPr>
          <a:xfrm>
            <a:off x="683568" y="1772816"/>
            <a:ext cx="5616624" cy="2682786"/>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5.15.1</a:t>
            </a:r>
            <a:r>
              <a:rPr lang="zh-CN" altLang="zh-CN" sz="2800" dirty="0">
                <a:hlinkClick r:id="rId2" action="ppaction://hlinksldjump"/>
              </a:rPr>
              <a:t>基本实例</a:t>
            </a:r>
            <a:endParaRPr lang="zh-CN" altLang="zh-CN" sz="2800" dirty="0"/>
          </a:p>
          <a:p>
            <a:pPr marL="457200" indent="-457200">
              <a:buClr>
                <a:schemeClr val="accent3"/>
              </a:buClr>
              <a:buFont typeface="Arial" panose="020B0604020202020204" pitchFamily="34" charset="0"/>
              <a:buChar char="•"/>
            </a:pPr>
            <a:r>
              <a:rPr lang="en-US" altLang="zh-CN" sz="2800" dirty="0" smtClean="0">
                <a:hlinkClick r:id="rId3" action="ppaction://hlinksldjump"/>
              </a:rPr>
              <a:t>5.15.2</a:t>
            </a:r>
            <a:r>
              <a:rPr lang="zh-CN" altLang="en-US" sz="2800" dirty="0">
                <a:hlinkClick r:id="rId3" action="ppaction://hlinksldjump"/>
              </a:rPr>
              <a:t>自定义</a:t>
            </a:r>
            <a:r>
              <a:rPr lang="zh-CN" altLang="en-US" sz="2800" dirty="0" smtClean="0">
                <a:hlinkClick r:id="rId3" action="ppaction://hlinksldjump"/>
              </a:rPr>
              <a:t>内容</a:t>
            </a:r>
            <a:endParaRPr lang="en-US" altLang="zh-CN" sz="2800" dirty="0" smtClean="0"/>
          </a:p>
          <a:p>
            <a:pPr marL="457200" indent="-457200">
              <a:buClr>
                <a:schemeClr val="accent3"/>
              </a:buClr>
              <a:buFont typeface="Arial" panose="020B0604020202020204" pitchFamily="34" charset="0"/>
              <a:buChar char="•"/>
            </a:pPr>
            <a:endParaRPr lang="en-US" altLang="zh-CN" sz="2800" dirty="0" smtClean="0"/>
          </a:p>
          <a:p>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17739495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5.15.1</a:t>
            </a:r>
            <a:r>
              <a:rPr lang="zh-CN" altLang="zh-CN" dirty="0"/>
              <a:t>基本实例</a:t>
            </a:r>
          </a:p>
        </p:txBody>
      </p:sp>
      <p:sp>
        <p:nvSpPr>
          <p:cNvPr id="4" name="内容占位符 2"/>
          <p:cNvSpPr>
            <a:spLocks noGrp="1" noChangeArrowheads="1"/>
          </p:cNvSpPr>
          <p:nvPr>
            <p:ph idx="1"/>
          </p:nvPr>
        </p:nvSpPr>
        <p:spPr>
          <a:xfrm>
            <a:off x="457200" y="1557338"/>
            <a:ext cx="8229600" cy="1871662"/>
          </a:xfrm>
        </p:spPr>
        <p:txBody>
          <a:bodyPr/>
          <a:lstStyle/>
          <a:p>
            <a:pPr eaLnBrk="1" hangingPunct="1"/>
            <a:r>
              <a:rPr lang="zh-CN" altLang="zh-CN" sz="2400" dirty="0"/>
              <a:t>将图片</a:t>
            </a:r>
            <a:r>
              <a:rPr lang="en-US" altLang="zh-CN" sz="2400" dirty="0"/>
              <a:t>&lt;</a:t>
            </a:r>
            <a:r>
              <a:rPr lang="en-US" altLang="zh-CN" sz="2400" dirty="0" err="1"/>
              <a:t>img</a:t>
            </a:r>
            <a:r>
              <a:rPr lang="en-US" altLang="zh-CN" sz="2400" dirty="0"/>
              <a:t>&gt;</a:t>
            </a:r>
            <a:r>
              <a:rPr lang="zh-CN" altLang="zh-CN" sz="2400" dirty="0"/>
              <a:t>元素包裹在带有</a:t>
            </a:r>
            <a:r>
              <a:rPr lang="en-US" altLang="zh-CN" sz="2400" dirty="0"/>
              <a:t>.thumbnail</a:t>
            </a:r>
            <a:r>
              <a:rPr lang="zh-CN" altLang="zh-CN" sz="2400" dirty="0"/>
              <a:t>类的链接</a:t>
            </a:r>
            <a:r>
              <a:rPr lang="en-US" altLang="zh-CN" sz="2400" dirty="0"/>
              <a:t>&lt;a&gt;</a:t>
            </a:r>
            <a:r>
              <a:rPr lang="zh-CN" altLang="zh-CN" sz="2400" dirty="0"/>
              <a:t>元素中即可以创建一个缩略图。缩略图会添加四个像素的内边距（</a:t>
            </a:r>
            <a:r>
              <a:rPr lang="en-US" altLang="zh-CN" sz="2400" dirty="0"/>
              <a:t>padding</a:t>
            </a:r>
            <a:r>
              <a:rPr lang="zh-CN" altLang="zh-CN" sz="2400" dirty="0"/>
              <a:t>）和一个灰色的边框，当鼠标悬停在图像上时会动画显示出图像的轮廓。</a:t>
            </a:r>
            <a:endParaRPr lang="zh-CN" altLang="zh-CN" sz="2400" dirty="0" smtClean="0"/>
          </a:p>
        </p:txBody>
      </p:sp>
      <p:sp>
        <p:nvSpPr>
          <p:cNvPr id="5" name="矩形 4"/>
          <p:cNvSpPr/>
          <p:nvPr/>
        </p:nvSpPr>
        <p:spPr>
          <a:xfrm>
            <a:off x="467747" y="3284984"/>
            <a:ext cx="8532440" cy="2308324"/>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class="row"&gt;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 class="col-sm-6 col-md-3"&gt;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class="thumbnail"&gt;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t>
            </a:r>
            <a:r>
              <a:rPr lang="en-US" altLang="zh-CN" kern="100" dirty="0" err="1">
                <a:latin typeface="Courier New" panose="02070309020205020404" pitchFamily="49" charset="0"/>
                <a:cs typeface="宋体" panose="02010600030101010101" pitchFamily="2" charset="-122"/>
              </a:rPr>
              <a:t>img</a:t>
            </a:r>
            <a:r>
              <a:rPr lang="en-US" altLang="zh-CN" kern="100" dirty="0">
                <a:latin typeface="Courier New" panose="02070309020205020404" pitchFamily="49" charset="0"/>
                <a:cs typeface="宋体" panose="02010600030101010101" pitchFamily="2" charset="-122"/>
              </a:rPr>
              <a:t> </a:t>
            </a:r>
            <a:r>
              <a:rPr lang="en-US" altLang="zh-CN" kern="100" dirty="0" err="1">
                <a:latin typeface="Courier New" panose="02070309020205020404" pitchFamily="49" charset="0"/>
                <a:cs typeface="宋体" panose="02010600030101010101" pitchFamily="2" charset="-122"/>
              </a:rPr>
              <a:t>src</a:t>
            </a:r>
            <a:r>
              <a:rPr lang="en-US" altLang="zh-CN" kern="100" dirty="0">
                <a:latin typeface="Courier New" panose="02070309020205020404" pitchFamily="49" charset="0"/>
                <a:cs typeface="宋体" panose="02010600030101010101" pitchFamily="2" charset="-122"/>
              </a:rPr>
              <a:t>="</a:t>
            </a:r>
            <a:r>
              <a:rPr lang="en-US" altLang="zh-CN" kern="100" dirty="0" err="1">
                <a:latin typeface="Courier New" panose="02070309020205020404" pitchFamily="49" charset="0"/>
                <a:cs typeface="宋体" panose="02010600030101010101" pitchFamily="2" charset="-122"/>
              </a:rPr>
              <a:t>img</a:t>
            </a:r>
            <a:r>
              <a:rPr lang="en-US" altLang="zh-CN" kern="100" dirty="0">
                <a:latin typeface="Courier New" panose="02070309020205020404" pitchFamily="49" charset="0"/>
                <a:cs typeface="宋体" panose="02010600030101010101" pitchFamily="2" charset="-122"/>
              </a:rPr>
              <a:t>/jiaoxuelou.jpg" alt="</a:t>
            </a:r>
            <a:r>
              <a:rPr lang="en-US" altLang="zh-CN" kern="100" dirty="0" err="1">
                <a:latin typeface="Courier New" panose="02070309020205020404" pitchFamily="49" charset="0"/>
                <a:cs typeface="宋体" panose="02010600030101010101" pitchFamily="2" charset="-122"/>
              </a:rPr>
              <a:t>jiaoxuelou</a:t>
            </a:r>
            <a:r>
              <a:rPr lang="en-US" altLang="zh-CN" kern="100" dirty="0">
                <a:latin typeface="Courier New" panose="02070309020205020404" pitchFamily="49" charset="0"/>
                <a:cs typeface="宋体" panose="02010600030101010101" pitchFamily="2" charset="-122"/>
              </a:rPr>
              <a:t>" /&gt;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a:t>
            </a:r>
            <a:r>
              <a:rPr lang="en-US" altLang="zh-CN" kern="100" dirty="0" smtClean="0">
                <a:latin typeface="Courier New" panose="02070309020205020404" pitchFamily="49" charset="0"/>
                <a:cs typeface="宋体" panose="02010600030101010101" pitchFamily="2" charset="-122"/>
              </a:rPr>
              <a:t>&gt;</a:t>
            </a:r>
          </a:p>
          <a:p>
            <a:pPr indent="228600" algn="just">
              <a:spcAft>
                <a:spcPts val="0"/>
              </a:spcAft>
            </a:pPr>
            <a:r>
              <a:rPr lang="en-US" altLang="zh-CN" kern="100" dirty="0" smtClean="0">
                <a:latin typeface="Courier New" panose="02070309020205020404" pitchFamily="49" charset="0"/>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smtClean="0">
                <a:latin typeface="Courier New" panose="02070309020205020404" pitchFamily="49" charset="0"/>
                <a:cs typeface="宋体" panose="02010600030101010101" pitchFamily="2" charset="-122"/>
              </a:rPr>
              <a:t>&lt;/</a:t>
            </a:r>
            <a:r>
              <a:rPr lang="en-US" altLang="zh-CN" kern="100" dirty="0">
                <a:latin typeface="Courier New" panose="02070309020205020404" pitchFamily="49" charset="0"/>
                <a:cs typeface="宋体" panose="02010600030101010101" pitchFamily="2" charset="-122"/>
              </a:rPr>
              <a:t>div&gt;</a:t>
            </a:r>
            <a:endParaRPr lang="zh-CN" altLang="zh-CN" kern="100" dirty="0">
              <a:latin typeface="Courier New" panose="02070309020205020404" pitchFamily="49" charset="0"/>
              <a:cs typeface="宋体" panose="0201060003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3463511" y="4648428"/>
            <a:ext cx="5518150" cy="1889760"/>
          </a:xfrm>
          <a:prstGeom prst="rect">
            <a:avLst/>
          </a:prstGeom>
        </p:spPr>
      </p:pic>
    </p:spTree>
    <p:extLst>
      <p:ext uri="{BB962C8B-B14F-4D97-AF65-F5344CB8AC3E}">
        <p14:creationId xmlns:p14="http://schemas.microsoft.com/office/powerpoint/2010/main" val="215614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5.15.2</a:t>
            </a:r>
            <a:r>
              <a:rPr lang="zh-CN" altLang="zh-CN" dirty="0"/>
              <a:t>自定义内容</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zh-CN" sz="2400" dirty="0"/>
              <a:t>缩略图组件中可以放置任何类型的</a:t>
            </a:r>
            <a:r>
              <a:rPr lang="en-US" altLang="zh-CN" sz="2400" dirty="0"/>
              <a:t>HTML</a:t>
            </a:r>
            <a:r>
              <a:rPr lang="zh-CN" altLang="zh-CN" sz="2400" dirty="0"/>
              <a:t>内容，例如标题、段落或按钮等。</a:t>
            </a:r>
            <a:endParaRPr lang="zh-CN" altLang="zh-CN" sz="2400" dirty="0" smtClean="0"/>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1995805" y="2996952"/>
            <a:ext cx="5152390" cy="2383790"/>
          </a:xfrm>
          <a:prstGeom prst="rect">
            <a:avLst/>
          </a:prstGeom>
        </p:spPr>
      </p:pic>
    </p:spTree>
    <p:extLst>
      <p:ext uri="{BB962C8B-B14F-4D97-AF65-F5344CB8AC3E}">
        <p14:creationId xmlns:p14="http://schemas.microsoft.com/office/powerpoint/2010/main" val="2560456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5.16</a:t>
            </a:r>
            <a:r>
              <a:rPr lang="zh-CN" altLang="zh-CN" dirty="0"/>
              <a:t>警告框</a:t>
            </a:r>
          </a:p>
        </p:txBody>
      </p:sp>
      <p:sp>
        <p:nvSpPr>
          <p:cNvPr id="3" name="矩形 2"/>
          <p:cNvSpPr/>
          <p:nvPr/>
        </p:nvSpPr>
        <p:spPr>
          <a:xfrm>
            <a:off x="683568" y="1772816"/>
            <a:ext cx="5616624" cy="2682786"/>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5.16.1</a:t>
            </a:r>
            <a:r>
              <a:rPr lang="zh-CN" altLang="en-US" sz="2800" dirty="0">
                <a:hlinkClick r:id="rId2" action="ppaction://hlinksldjump"/>
              </a:rPr>
              <a:t>基本警告</a:t>
            </a:r>
            <a:r>
              <a:rPr lang="zh-CN" altLang="en-US" sz="2800" dirty="0" smtClean="0">
                <a:hlinkClick r:id="rId2" action="ppaction://hlinksldjump"/>
              </a:rPr>
              <a:t>框</a:t>
            </a:r>
            <a:endParaRPr lang="en-US" altLang="zh-CN" sz="2800" dirty="0" smtClean="0"/>
          </a:p>
          <a:p>
            <a:pPr marL="457200" indent="-457200">
              <a:buClr>
                <a:schemeClr val="accent3"/>
              </a:buClr>
              <a:buFont typeface="Arial" panose="020B0604020202020204" pitchFamily="34" charset="0"/>
              <a:buChar char="•"/>
            </a:pPr>
            <a:r>
              <a:rPr lang="en-US" altLang="zh-CN" sz="2800" dirty="0">
                <a:hlinkClick r:id="rId3" action="ppaction://hlinksldjump"/>
              </a:rPr>
              <a:t>5.16.2</a:t>
            </a:r>
            <a:r>
              <a:rPr lang="zh-CN" altLang="en-US" sz="2800" dirty="0">
                <a:hlinkClick r:id="rId3" action="ppaction://hlinksldjump"/>
              </a:rPr>
              <a:t>可关闭的警告</a:t>
            </a:r>
            <a:r>
              <a:rPr lang="zh-CN" altLang="en-US" sz="2800" dirty="0" smtClean="0">
                <a:hlinkClick r:id="rId3" action="ppaction://hlinksldjump"/>
              </a:rPr>
              <a:t>框</a:t>
            </a:r>
            <a:endParaRPr lang="en-US" altLang="zh-CN" sz="2800" dirty="0" smtClean="0"/>
          </a:p>
          <a:p>
            <a:pPr marL="457200" indent="-457200">
              <a:buClr>
                <a:schemeClr val="accent3"/>
              </a:buClr>
              <a:buFont typeface="Arial" panose="020B0604020202020204" pitchFamily="34" charset="0"/>
              <a:buChar char="•"/>
            </a:pPr>
            <a:r>
              <a:rPr lang="en-US" altLang="zh-CN" sz="2800" dirty="0">
                <a:hlinkClick r:id="rId4" action="ppaction://hlinksldjump"/>
              </a:rPr>
              <a:t>5.16.3</a:t>
            </a:r>
            <a:r>
              <a:rPr lang="zh-CN" altLang="en-US" sz="2800" dirty="0">
                <a:hlinkClick r:id="rId4" action="ppaction://hlinksldjump"/>
              </a:rPr>
              <a:t>警告框中的链接</a:t>
            </a:r>
            <a:endParaRPr lang="en-US" altLang="zh-CN" sz="2800" dirty="0" smtClean="0"/>
          </a:p>
          <a:p>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3662852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5.16.1</a:t>
            </a:r>
            <a:r>
              <a:rPr lang="zh-CN" altLang="zh-CN" dirty="0"/>
              <a:t>基本警告框</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通过创建一个带有</a:t>
            </a:r>
            <a:r>
              <a:rPr lang="en-US" altLang="zh-CN" sz="2400" dirty="0"/>
              <a:t>.alert</a:t>
            </a:r>
            <a:r>
              <a:rPr lang="zh-CN" altLang="en-US" sz="2400" dirty="0"/>
              <a:t>的</a:t>
            </a:r>
            <a:r>
              <a:rPr lang="en-US" altLang="zh-CN" sz="2400" dirty="0"/>
              <a:t>&lt;div&gt;</a:t>
            </a:r>
            <a:r>
              <a:rPr lang="zh-CN" altLang="en-US" sz="2400" dirty="0"/>
              <a:t>容器元素即可添加一个基本警告框，默认的灰色警告框并没有多少意义。要使用一种有意义的警告类，可以向其添加四个特殊意义的情景类，代表不同的警告信息。</a:t>
            </a:r>
            <a:endParaRPr lang="zh-CN" altLang="zh-CN" sz="2400" dirty="0" smtClean="0"/>
          </a:p>
        </p:txBody>
      </p:sp>
      <p:sp>
        <p:nvSpPr>
          <p:cNvPr id="3" name="矩形 2"/>
          <p:cNvSpPr/>
          <p:nvPr/>
        </p:nvSpPr>
        <p:spPr>
          <a:xfrm>
            <a:off x="477888" y="3212976"/>
            <a:ext cx="8208912" cy="1200329"/>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alert-success" role="alert"&gt;</a:t>
            </a:r>
            <a:r>
              <a:rPr lang="zh-CN" altLang="zh-CN" kern="100" dirty="0">
                <a:latin typeface="Courier New" panose="02070309020205020404" pitchFamily="49" charset="0"/>
                <a:cs typeface="宋体" panose="02010600030101010101" pitchFamily="2" charset="-122"/>
              </a:rPr>
              <a:t>成功！</a:t>
            </a: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alert-info" role="alert"&gt;</a:t>
            </a:r>
            <a:r>
              <a:rPr lang="zh-CN" altLang="zh-CN" kern="100" dirty="0">
                <a:latin typeface="Courier New" panose="02070309020205020404" pitchFamily="49" charset="0"/>
                <a:cs typeface="宋体" panose="02010600030101010101" pitchFamily="2" charset="-122"/>
              </a:rPr>
              <a:t>信息！</a:t>
            </a: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alert-warning" role="alert"&gt;</a:t>
            </a:r>
            <a:r>
              <a:rPr lang="zh-CN" altLang="zh-CN" kern="100" dirty="0">
                <a:latin typeface="Courier New" panose="02070309020205020404" pitchFamily="49" charset="0"/>
                <a:cs typeface="宋体" panose="02010600030101010101" pitchFamily="2" charset="-122"/>
              </a:rPr>
              <a:t>警告！</a:t>
            </a: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alert-danger" role="alert"&gt;</a:t>
            </a:r>
            <a:r>
              <a:rPr lang="zh-CN" altLang="zh-CN" kern="100" dirty="0">
                <a:latin typeface="Courier New" panose="02070309020205020404" pitchFamily="49" charset="0"/>
                <a:cs typeface="宋体" panose="02010600030101010101" pitchFamily="2" charset="-122"/>
              </a:rPr>
              <a:t>危险！</a:t>
            </a: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5789223" y="4535181"/>
            <a:ext cx="2861945" cy="2350135"/>
          </a:xfrm>
          <a:prstGeom prst="rect">
            <a:avLst/>
          </a:prstGeom>
        </p:spPr>
      </p:pic>
    </p:spTree>
    <p:extLst>
      <p:ext uri="{BB962C8B-B14F-4D97-AF65-F5344CB8AC3E}">
        <p14:creationId xmlns:p14="http://schemas.microsoft.com/office/powerpoint/2010/main" val="3329870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5.16.2</a:t>
            </a:r>
            <a:r>
              <a:rPr lang="zh-CN" altLang="zh-CN" dirty="0"/>
              <a:t>可关闭的警告框</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向上面的警告框中添加可选的</a:t>
            </a:r>
            <a:r>
              <a:rPr lang="en-US" altLang="zh-CN" sz="2400" dirty="0"/>
              <a:t>.alert-dismissible</a:t>
            </a:r>
            <a:r>
              <a:rPr lang="zh-CN" altLang="en-US" sz="2400" dirty="0"/>
              <a:t>类和一个关闭按钮，可以生成可关闭的警告框。</a:t>
            </a:r>
            <a:endParaRPr lang="zh-CN" altLang="zh-CN" sz="2400" dirty="0" smtClean="0"/>
          </a:p>
        </p:txBody>
      </p:sp>
      <p:sp>
        <p:nvSpPr>
          <p:cNvPr id="3" name="矩形 2"/>
          <p:cNvSpPr/>
          <p:nvPr/>
        </p:nvSpPr>
        <p:spPr>
          <a:xfrm>
            <a:off x="-12034" y="2708920"/>
            <a:ext cx="9651438" cy="1477328"/>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alert-warning alert-dismissible" role="alert"&gt;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&lt;button type="button" class="close" data-dismiss="alert" aria-label="Close"&gt;&lt;span aria-hidden="true"&gt;&amp;times;&lt;/span&gt;&lt;/button&gt;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&lt;strong&gt;</a:t>
            </a:r>
            <a:r>
              <a:rPr lang="zh-CN" altLang="zh-CN" kern="100" dirty="0">
                <a:latin typeface="Courier New" panose="02070309020205020404" pitchFamily="49" charset="0"/>
                <a:cs typeface="宋体" panose="02010600030101010101" pitchFamily="2" charset="-122"/>
              </a:rPr>
              <a:t>警告</a:t>
            </a:r>
            <a:r>
              <a:rPr lang="en-US" altLang="zh-CN" kern="100" dirty="0">
                <a:latin typeface="Courier New" panose="02070309020205020404" pitchFamily="49" charset="0"/>
                <a:cs typeface="宋体" panose="02010600030101010101" pitchFamily="2" charset="-122"/>
              </a:rPr>
              <a:t>!&lt;/strong&gt;</a:t>
            </a:r>
            <a:r>
              <a:rPr lang="zh-CN" altLang="zh-CN" kern="100" dirty="0">
                <a:latin typeface="Courier New" panose="02070309020205020404" pitchFamily="49" charset="0"/>
                <a:cs typeface="宋体" panose="02010600030101010101" pitchFamily="2" charset="-122"/>
              </a:rPr>
              <a:t>请检查您的代码</a:t>
            </a: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796136" y="4323435"/>
            <a:ext cx="2154555" cy="1602105"/>
          </a:xfrm>
          <a:prstGeom prst="rect">
            <a:avLst/>
          </a:prstGeom>
        </p:spPr>
      </p:pic>
    </p:spTree>
    <p:extLst>
      <p:ext uri="{BB962C8B-B14F-4D97-AF65-F5344CB8AC3E}">
        <p14:creationId xmlns:p14="http://schemas.microsoft.com/office/powerpoint/2010/main" val="398868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5.16.3</a:t>
            </a:r>
            <a:r>
              <a:rPr lang="zh-CN" altLang="zh-CN" dirty="0"/>
              <a:t>警告框中的链接</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当警告框中含有链接</a:t>
            </a:r>
            <a:r>
              <a:rPr lang="en-US" altLang="zh-CN" sz="2400" dirty="0"/>
              <a:t>&lt;a&gt;</a:t>
            </a:r>
            <a:r>
              <a:rPr lang="zh-CN" altLang="en-US" sz="2400" dirty="0"/>
              <a:t>元素时，给</a:t>
            </a:r>
            <a:r>
              <a:rPr lang="en-US" altLang="zh-CN" sz="2400" dirty="0"/>
              <a:t>&lt;a&gt;</a:t>
            </a:r>
            <a:r>
              <a:rPr lang="zh-CN" altLang="en-US" sz="2400" dirty="0"/>
              <a:t>添加</a:t>
            </a:r>
            <a:r>
              <a:rPr lang="en-US" altLang="zh-CN" sz="2400" dirty="0"/>
              <a:t>.alert-link</a:t>
            </a:r>
            <a:r>
              <a:rPr lang="zh-CN" altLang="en-US" sz="2400" dirty="0"/>
              <a:t>类可以将该链接设置为与当前警告框相符的颜色。</a:t>
            </a:r>
            <a:endParaRPr lang="zh-CN" altLang="zh-CN" sz="2400" dirty="0" smtClean="0"/>
          </a:p>
        </p:txBody>
      </p:sp>
      <p:sp>
        <p:nvSpPr>
          <p:cNvPr id="3" name="矩形 2"/>
          <p:cNvSpPr/>
          <p:nvPr/>
        </p:nvSpPr>
        <p:spPr>
          <a:xfrm>
            <a:off x="323528" y="2420888"/>
            <a:ext cx="7560840" cy="3416320"/>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alert-success" role="alert"&gt;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class="alert-link"&gt;</a:t>
            </a:r>
            <a:r>
              <a:rPr lang="zh-CN" altLang="zh-CN" kern="100" dirty="0">
                <a:latin typeface="Courier New" panose="02070309020205020404" pitchFamily="49" charset="0"/>
                <a:cs typeface="宋体" panose="02010600030101010101" pitchFamily="2" charset="-122"/>
              </a:rPr>
              <a:t>成功</a:t>
            </a:r>
            <a:r>
              <a:rPr lang="en-US" altLang="zh-CN" kern="100" dirty="0">
                <a:latin typeface="Courier New" panose="02070309020205020404" pitchFamily="49" charset="0"/>
                <a:cs typeface="宋体" panose="02010600030101010101" pitchFamily="2" charset="-122"/>
              </a:rPr>
              <a:t>!&lt;/a&gt;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alert-info" role="alert"&gt;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class="alert-link"&gt;</a:t>
            </a:r>
            <a:r>
              <a:rPr lang="zh-CN" altLang="zh-CN" kern="100" dirty="0">
                <a:latin typeface="Courier New" panose="02070309020205020404" pitchFamily="49" charset="0"/>
                <a:cs typeface="宋体" panose="02010600030101010101" pitchFamily="2" charset="-122"/>
              </a:rPr>
              <a:t>信息！</a:t>
            </a:r>
            <a:r>
              <a:rPr lang="en-US" altLang="zh-CN" kern="100" dirty="0">
                <a:latin typeface="Courier New" panose="02070309020205020404" pitchFamily="49" charset="0"/>
                <a:cs typeface="宋体" panose="02010600030101010101" pitchFamily="2" charset="-122"/>
              </a:rPr>
              <a:t>&lt;/a&gt;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alert-warning" role="alert"&gt;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class="alert-link"&gt;</a:t>
            </a:r>
            <a:r>
              <a:rPr lang="zh-CN" altLang="zh-CN" kern="100" dirty="0">
                <a:latin typeface="Courier New" panose="02070309020205020404" pitchFamily="49" charset="0"/>
                <a:cs typeface="宋体" panose="02010600030101010101" pitchFamily="2" charset="-122"/>
              </a:rPr>
              <a:t>警告！</a:t>
            </a:r>
            <a:r>
              <a:rPr lang="en-US" altLang="zh-CN" kern="100" dirty="0">
                <a:latin typeface="Courier New" panose="02070309020205020404" pitchFamily="49" charset="0"/>
                <a:cs typeface="宋体" panose="02010600030101010101" pitchFamily="2" charset="-122"/>
              </a:rPr>
              <a:t>&lt;/a&gt;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 class="alert alert-danger" role="alert"&gt;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&lt;a </a:t>
            </a:r>
            <a:r>
              <a:rPr lang="en-US" altLang="zh-CN" kern="100" dirty="0" err="1">
                <a:latin typeface="Courier New" panose="02070309020205020404" pitchFamily="49" charset="0"/>
                <a:cs typeface="宋体" panose="02010600030101010101" pitchFamily="2" charset="-122"/>
              </a:rPr>
              <a:t>href</a:t>
            </a:r>
            <a:r>
              <a:rPr lang="en-US" altLang="zh-CN" kern="100" dirty="0">
                <a:latin typeface="Courier New" panose="02070309020205020404" pitchFamily="49" charset="0"/>
                <a:cs typeface="宋体" panose="02010600030101010101" pitchFamily="2" charset="-122"/>
              </a:rPr>
              <a:t>="#" class="alert-link"&gt;</a:t>
            </a:r>
            <a:r>
              <a:rPr lang="zh-CN" altLang="zh-CN" kern="100" dirty="0">
                <a:latin typeface="Courier New" panose="02070309020205020404" pitchFamily="49" charset="0"/>
                <a:cs typeface="宋体" panose="02010600030101010101" pitchFamily="2" charset="-122"/>
              </a:rPr>
              <a:t>危险！</a:t>
            </a:r>
            <a:r>
              <a:rPr lang="en-US" altLang="zh-CN" kern="100" dirty="0">
                <a:latin typeface="Courier New" panose="02070309020205020404" pitchFamily="49" charset="0"/>
                <a:cs typeface="宋体" panose="02010600030101010101" pitchFamily="2" charset="-122"/>
              </a:rPr>
              <a:t>&lt;/a&gt;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6732240" y="4592320"/>
            <a:ext cx="2528570" cy="2265680"/>
          </a:xfrm>
          <a:prstGeom prst="rect">
            <a:avLst/>
          </a:prstGeom>
        </p:spPr>
      </p:pic>
    </p:spTree>
    <p:extLst>
      <p:ext uri="{BB962C8B-B14F-4D97-AF65-F5344CB8AC3E}">
        <p14:creationId xmlns:p14="http://schemas.microsoft.com/office/powerpoint/2010/main" val="16504231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5.17</a:t>
            </a:r>
            <a:r>
              <a:rPr lang="zh-CN" altLang="zh-CN" dirty="0"/>
              <a:t>进度条</a:t>
            </a:r>
          </a:p>
        </p:txBody>
      </p:sp>
      <p:sp>
        <p:nvSpPr>
          <p:cNvPr id="3" name="矩形 2"/>
          <p:cNvSpPr/>
          <p:nvPr/>
        </p:nvSpPr>
        <p:spPr>
          <a:xfrm>
            <a:off x="683568" y="1772816"/>
            <a:ext cx="5616624" cy="3113673"/>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5.17.1</a:t>
            </a:r>
            <a:r>
              <a:rPr lang="zh-CN" altLang="en-US" sz="2800" dirty="0">
                <a:hlinkClick r:id="rId2" action="ppaction://hlinksldjump"/>
              </a:rPr>
              <a:t>基本</a:t>
            </a:r>
            <a:r>
              <a:rPr lang="zh-CN" altLang="en-US" sz="2800" dirty="0" smtClean="0">
                <a:hlinkClick r:id="rId2" action="ppaction://hlinksldjump"/>
              </a:rPr>
              <a:t>实例</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5.17.2</a:t>
            </a:r>
            <a:r>
              <a:rPr lang="zh-CN" altLang="en-US" sz="2800" dirty="0" smtClean="0">
                <a:hlinkClick r:id="rId3" action="ppaction://hlinksldjump"/>
              </a:rPr>
              <a:t>根据情景变化的进度条</a:t>
            </a:r>
            <a:endParaRPr lang="en-US" altLang="zh-CN" sz="2800" dirty="0" smtClean="0"/>
          </a:p>
          <a:p>
            <a:pPr marL="457200" indent="-457200">
              <a:buClr>
                <a:schemeClr val="accent3"/>
              </a:buClr>
              <a:buFont typeface="Arial" panose="020B0604020202020204" pitchFamily="34" charset="0"/>
              <a:buChar char="•"/>
            </a:pPr>
            <a:r>
              <a:rPr lang="en-US" altLang="zh-CN" sz="2800" dirty="0">
                <a:hlinkClick r:id="rId4" action="ppaction://hlinksldjump"/>
              </a:rPr>
              <a:t>5.17.3</a:t>
            </a:r>
            <a:r>
              <a:rPr lang="zh-CN" altLang="en-US" sz="2800" dirty="0">
                <a:hlinkClick r:id="rId4" action="ppaction://hlinksldjump"/>
              </a:rPr>
              <a:t>条纹进度</a:t>
            </a:r>
            <a:r>
              <a:rPr lang="zh-CN" altLang="en-US" sz="2800" dirty="0" smtClean="0">
                <a:hlinkClick r:id="rId4" action="ppaction://hlinksldjump"/>
              </a:rPr>
              <a:t>条</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5" action="ppaction://hlinksldjump"/>
              </a:rPr>
              <a:t>5.17.4</a:t>
            </a:r>
            <a:r>
              <a:rPr lang="zh-CN" altLang="en-US" sz="2800" dirty="0" smtClean="0">
                <a:hlinkClick r:id="rId5" action="ppaction://hlinksldjump"/>
              </a:rPr>
              <a:t>动画</a:t>
            </a:r>
            <a:r>
              <a:rPr lang="zh-CN" altLang="en-US" sz="2800" dirty="0">
                <a:hlinkClick r:id="rId5" action="ppaction://hlinksldjump"/>
              </a:rPr>
              <a:t>进度</a:t>
            </a:r>
            <a:r>
              <a:rPr lang="zh-CN" altLang="en-US" sz="2800" dirty="0" smtClean="0">
                <a:hlinkClick r:id="rId5" action="ppaction://hlinksldjump"/>
              </a:rPr>
              <a:t>条</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6" action="ppaction://hlinksldjump"/>
              </a:rPr>
              <a:t>5.17.5</a:t>
            </a:r>
            <a:r>
              <a:rPr lang="zh-CN" altLang="zh-CN" sz="2800" dirty="0" smtClean="0">
                <a:hlinkClick r:id="rId6" action="ppaction://hlinksldjump"/>
              </a:rPr>
              <a:t>堆叠</a:t>
            </a:r>
            <a:r>
              <a:rPr lang="zh-CN" altLang="zh-CN" sz="2800" dirty="0">
                <a:hlinkClick r:id="rId6" action="ppaction://hlinksldjump"/>
              </a:rPr>
              <a:t>进度</a:t>
            </a:r>
            <a:r>
              <a:rPr lang="zh-CN" altLang="zh-CN" sz="2800" dirty="0" smtClean="0">
                <a:hlinkClick r:id="rId6" action="ppaction://hlinksldjump"/>
              </a:rPr>
              <a:t>条</a:t>
            </a:r>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32223407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5.17.1</a:t>
            </a:r>
            <a:r>
              <a:rPr lang="zh-CN" altLang="zh-CN" dirty="0"/>
              <a:t>基本实例</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smtClean="0"/>
              <a:t>添加</a:t>
            </a:r>
            <a:r>
              <a:rPr lang="zh-CN" altLang="en-US" sz="2400" dirty="0"/>
              <a:t>一个带有</a:t>
            </a:r>
            <a:r>
              <a:rPr lang="en-US" altLang="zh-CN" sz="2400" dirty="0"/>
              <a:t>.progress</a:t>
            </a:r>
            <a:r>
              <a:rPr lang="zh-CN" altLang="en-US" sz="2400" dirty="0"/>
              <a:t>类的</a:t>
            </a:r>
            <a:r>
              <a:rPr lang="en-US" altLang="zh-CN" sz="2400" dirty="0"/>
              <a:t>&lt;div&gt;</a:t>
            </a:r>
            <a:r>
              <a:rPr lang="zh-CN" altLang="en-US" sz="2400" dirty="0"/>
              <a:t>容器元素。</a:t>
            </a:r>
          </a:p>
          <a:p>
            <a:pPr eaLnBrk="1" hangingPunct="1"/>
            <a:r>
              <a:rPr lang="zh-CN" altLang="en-US" sz="2400" dirty="0" smtClean="0"/>
              <a:t>在</a:t>
            </a:r>
            <a:r>
              <a:rPr lang="zh-CN" altLang="en-US" sz="2400" dirty="0"/>
              <a:t>上面的</a:t>
            </a:r>
            <a:r>
              <a:rPr lang="en-US" altLang="zh-CN" sz="2400" dirty="0"/>
              <a:t>&lt;div&gt;</a:t>
            </a:r>
            <a:r>
              <a:rPr lang="zh-CN" altLang="en-US" sz="2400" dirty="0"/>
              <a:t>内添加一个带有</a:t>
            </a:r>
            <a:r>
              <a:rPr lang="en-US" altLang="zh-CN" sz="2400" dirty="0"/>
              <a:t>.progress-bar</a:t>
            </a:r>
            <a:r>
              <a:rPr lang="zh-CN" altLang="en-US" sz="2400" dirty="0"/>
              <a:t>类的</a:t>
            </a:r>
            <a:r>
              <a:rPr lang="en-US" altLang="zh-CN" sz="2400" dirty="0"/>
              <a:t>&lt;div&gt;</a:t>
            </a:r>
            <a:r>
              <a:rPr lang="zh-CN" altLang="en-US" sz="2400" dirty="0"/>
              <a:t>。</a:t>
            </a:r>
          </a:p>
          <a:p>
            <a:pPr eaLnBrk="1" hangingPunct="1"/>
            <a:r>
              <a:rPr lang="zh-CN" altLang="en-US" sz="2400" dirty="0" smtClean="0"/>
              <a:t>给</a:t>
            </a:r>
            <a:r>
              <a:rPr lang="en-US" altLang="zh-CN" sz="2400" dirty="0"/>
              <a:t>.progress-bar</a:t>
            </a:r>
            <a:r>
              <a:rPr lang="zh-CN" altLang="en-US" sz="2400" dirty="0"/>
              <a:t>添加一个带有百分比表示宽度的</a:t>
            </a:r>
            <a:r>
              <a:rPr lang="en-US" altLang="zh-CN" sz="2400" dirty="0"/>
              <a:t>style</a:t>
            </a:r>
            <a:r>
              <a:rPr lang="zh-CN" altLang="en-US" sz="2400" dirty="0"/>
              <a:t>属性，例如</a:t>
            </a:r>
            <a:r>
              <a:rPr lang="en-US" altLang="zh-CN" sz="2400" dirty="0"/>
              <a:t>style="60%";</a:t>
            </a:r>
            <a:r>
              <a:rPr lang="zh-CN" altLang="en-US" sz="2400" dirty="0"/>
              <a:t>表示进度条在</a:t>
            </a:r>
            <a:r>
              <a:rPr lang="en-US" altLang="zh-CN" sz="2400" dirty="0"/>
              <a:t>60%</a:t>
            </a:r>
            <a:r>
              <a:rPr lang="zh-CN" altLang="en-US" sz="2400" dirty="0"/>
              <a:t>的位置。</a:t>
            </a:r>
          </a:p>
          <a:p>
            <a:pPr eaLnBrk="1" hangingPunct="1"/>
            <a:endParaRPr lang="zh-CN" altLang="zh-CN" sz="2400" dirty="0" smtClean="0"/>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4211960" y="4293096"/>
            <a:ext cx="3816424" cy="2088232"/>
          </a:xfrm>
          <a:prstGeom prst="rect">
            <a:avLst/>
          </a:prstGeom>
        </p:spPr>
      </p:pic>
    </p:spTree>
    <p:extLst>
      <p:ext uri="{BB962C8B-B14F-4D97-AF65-F5344CB8AC3E}">
        <p14:creationId xmlns:p14="http://schemas.microsoft.com/office/powerpoint/2010/main" val="751947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5.17.2</a:t>
            </a:r>
            <a:r>
              <a:rPr lang="zh-CN" altLang="zh-CN" dirty="0"/>
              <a:t>根据情景变化的进度条</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通过给</a:t>
            </a:r>
            <a:r>
              <a:rPr lang="en-US" altLang="zh-CN" sz="2400" dirty="0"/>
              <a:t>.progress-bar</a:t>
            </a:r>
            <a:r>
              <a:rPr lang="zh-CN" altLang="en-US" sz="2400" dirty="0"/>
              <a:t>元素应用情景类</a:t>
            </a:r>
            <a:r>
              <a:rPr lang="en-US" altLang="zh-CN" sz="2400" dirty="0"/>
              <a:t>. progress-bar-success</a:t>
            </a:r>
            <a:r>
              <a:rPr lang="zh-CN" altLang="en-US" sz="2400" dirty="0"/>
              <a:t>、</a:t>
            </a:r>
            <a:r>
              <a:rPr lang="en-US" altLang="zh-CN" sz="2400" dirty="0"/>
              <a:t>progress-bar-info</a:t>
            </a:r>
            <a:r>
              <a:rPr lang="zh-CN" altLang="en-US" sz="2400" dirty="0"/>
              <a:t>、</a:t>
            </a:r>
            <a:r>
              <a:rPr lang="en-US" altLang="zh-CN" sz="2400" dirty="0"/>
              <a:t>progress-bar-warning</a:t>
            </a:r>
            <a:r>
              <a:rPr lang="zh-CN" altLang="en-US" sz="2400" dirty="0"/>
              <a:t>、</a:t>
            </a:r>
            <a:r>
              <a:rPr lang="en-US" altLang="zh-CN" sz="2400" dirty="0"/>
              <a:t>progress-bar-danger</a:t>
            </a:r>
            <a:r>
              <a:rPr lang="zh-CN" altLang="en-US" sz="2400" dirty="0"/>
              <a:t>将会得到相应的情境效果的进度条。</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4716016" y="3645024"/>
            <a:ext cx="3600400" cy="2736304"/>
          </a:xfrm>
          <a:prstGeom prst="rect">
            <a:avLst/>
          </a:prstGeom>
        </p:spPr>
      </p:pic>
    </p:spTree>
    <p:extLst>
      <p:ext uri="{BB962C8B-B14F-4D97-AF65-F5344CB8AC3E}">
        <p14:creationId xmlns:p14="http://schemas.microsoft.com/office/powerpoint/2010/main" val="356498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5.1.4</a:t>
            </a:r>
            <a:r>
              <a:rPr lang="zh-CN" altLang="zh-CN" dirty="0"/>
              <a:t>定制字体图标</a:t>
            </a:r>
          </a:p>
        </p:txBody>
      </p:sp>
      <p:sp>
        <p:nvSpPr>
          <p:cNvPr id="3" name="内容占位符 2"/>
          <p:cNvSpPr>
            <a:spLocks noGrp="1"/>
          </p:cNvSpPr>
          <p:nvPr>
            <p:ph idx="1"/>
          </p:nvPr>
        </p:nvSpPr>
        <p:spPr>
          <a:xfrm>
            <a:off x="457200" y="1556792"/>
            <a:ext cx="8435280" cy="4824536"/>
          </a:xfrm>
        </p:spPr>
        <p:txBody>
          <a:bodyPr/>
          <a:lstStyle/>
          <a:p>
            <a:r>
              <a:rPr lang="zh-CN" altLang="zh-CN" sz="2400" dirty="0"/>
              <a:t>通过改变字体尺寸、颜色和应用文本阴影等可以定制字体图标的样式</a:t>
            </a:r>
            <a:r>
              <a:rPr lang="zh-CN" altLang="zh-CN" sz="2400" dirty="0" smtClean="0"/>
              <a:t>。</a:t>
            </a:r>
            <a:endParaRPr lang="en-US" altLang="zh-CN" sz="2400" dirty="0" smtClean="0"/>
          </a:p>
          <a:p>
            <a:endParaRPr lang="en-US" altLang="zh-CN" sz="2400" dirty="0" smtClean="0"/>
          </a:p>
          <a:p>
            <a:pPr marL="109537" indent="0">
              <a:buNone/>
            </a:pPr>
            <a:r>
              <a:rPr lang="en-US" altLang="zh-CN" sz="1800" dirty="0" smtClean="0"/>
              <a:t>&lt;</a:t>
            </a:r>
            <a:r>
              <a:rPr lang="en-US" altLang="zh-CN" sz="1800" dirty="0"/>
              <a:t>button type="button" class="</a:t>
            </a:r>
            <a:r>
              <a:rPr lang="en-US" altLang="zh-CN" sz="1800" dirty="0" err="1"/>
              <a:t>btn</a:t>
            </a:r>
            <a:r>
              <a:rPr lang="en-US" altLang="zh-CN" sz="1800" dirty="0"/>
              <a:t> </a:t>
            </a:r>
            <a:r>
              <a:rPr lang="en-US" altLang="zh-CN" sz="1800" dirty="0" err="1"/>
              <a:t>btn</a:t>
            </a:r>
            <a:r>
              <a:rPr lang="en-US" altLang="zh-CN" sz="1800" dirty="0"/>
              <a:t>-primary btn1"&gt;</a:t>
            </a:r>
          </a:p>
          <a:p>
            <a:pPr marL="109537" indent="0">
              <a:buNone/>
            </a:pPr>
            <a:r>
              <a:rPr lang="en-US" altLang="zh-CN" sz="1800" dirty="0" smtClean="0"/>
              <a:t>    &lt;</a:t>
            </a:r>
            <a:r>
              <a:rPr lang="en-US" altLang="zh-CN" sz="1800" dirty="0"/>
              <a:t>span class="</a:t>
            </a:r>
            <a:r>
              <a:rPr lang="en-US" altLang="zh-CN" sz="1800" dirty="0" err="1"/>
              <a:t>glyphicon</a:t>
            </a:r>
            <a:r>
              <a:rPr lang="en-US" altLang="zh-CN" sz="1800" dirty="0"/>
              <a:t> </a:t>
            </a:r>
            <a:r>
              <a:rPr lang="en-US" altLang="zh-CN" sz="1800" dirty="0" err="1"/>
              <a:t>glyphicon</a:t>
            </a:r>
            <a:r>
              <a:rPr lang="en-US" altLang="zh-CN" sz="1800" dirty="0"/>
              <a:t>-user"&gt;&lt;/span&gt;</a:t>
            </a:r>
          </a:p>
          <a:p>
            <a:pPr marL="109537" indent="0">
              <a:buNone/>
            </a:pPr>
            <a:r>
              <a:rPr lang="en-US" altLang="zh-CN" sz="1800" dirty="0" smtClean="0"/>
              <a:t>    User</a:t>
            </a:r>
            <a:endParaRPr lang="en-US" altLang="zh-CN" sz="1800" dirty="0"/>
          </a:p>
          <a:p>
            <a:pPr marL="109537" indent="0">
              <a:buNone/>
            </a:pPr>
            <a:r>
              <a:rPr lang="en-US" altLang="zh-CN" sz="1800" dirty="0"/>
              <a:t>&lt;/button&gt;</a:t>
            </a:r>
          </a:p>
          <a:p>
            <a:pPr marL="109537" indent="0">
              <a:buNone/>
            </a:pPr>
            <a:endParaRPr lang="zh-CN" altLang="en-US" sz="2400" dirty="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270554" y="3969060"/>
            <a:ext cx="3384376" cy="216024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5.17.3</a:t>
            </a:r>
            <a:r>
              <a:rPr lang="zh-CN" altLang="zh-CN" dirty="0"/>
              <a:t>条纹进度条</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通过给</a:t>
            </a:r>
            <a:r>
              <a:rPr lang="en-US" altLang="zh-CN" sz="2400" dirty="0"/>
              <a:t>.progress-bar</a:t>
            </a:r>
            <a:r>
              <a:rPr lang="zh-CN" altLang="en-US" sz="2400" dirty="0"/>
              <a:t>元素应用类</a:t>
            </a:r>
            <a:r>
              <a:rPr lang="en-US" altLang="zh-CN" sz="2400" dirty="0"/>
              <a:t>.progress-bar-striped</a:t>
            </a:r>
            <a:r>
              <a:rPr lang="zh-CN" altLang="en-US" sz="2400" dirty="0"/>
              <a:t>可以得到条纹效果的进度条。</a:t>
            </a:r>
            <a:r>
              <a:rPr lang="en-US" altLang="zh-CN" sz="2400" dirty="0"/>
              <a:t>IE9</a:t>
            </a:r>
            <a:r>
              <a:rPr lang="zh-CN" altLang="en-US" sz="2400" dirty="0"/>
              <a:t>及更低版本不支持这个样式。</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364088" y="4077072"/>
            <a:ext cx="3168352" cy="2160240"/>
          </a:xfrm>
          <a:prstGeom prst="rect">
            <a:avLst/>
          </a:prstGeom>
        </p:spPr>
      </p:pic>
    </p:spTree>
    <p:extLst>
      <p:ext uri="{BB962C8B-B14F-4D97-AF65-F5344CB8AC3E}">
        <p14:creationId xmlns:p14="http://schemas.microsoft.com/office/powerpoint/2010/main" val="1433149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5.17.4</a:t>
            </a:r>
            <a:r>
              <a:rPr lang="zh-CN" altLang="zh-CN" dirty="0"/>
              <a:t>动画进度条</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给</a:t>
            </a:r>
            <a:r>
              <a:rPr lang="en-US" altLang="zh-CN" sz="2400" dirty="0"/>
              <a:t>.progress-bar-striped</a:t>
            </a:r>
            <a:r>
              <a:rPr lang="zh-CN" altLang="en-US" sz="2400" dirty="0"/>
              <a:t>条纹进度条应用类</a:t>
            </a:r>
            <a:r>
              <a:rPr lang="en-US" altLang="zh-CN" sz="2400" dirty="0"/>
              <a:t>.active</a:t>
            </a:r>
            <a:r>
              <a:rPr lang="zh-CN" altLang="en-US" sz="2400" dirty="0"/>
              <a:t>可以使进度条呈现出由右向左运动的动画效果。</a:t>
            </a:r>
            <a:r>
              <a:rPr lang="en-US" altLang="zh-CN" sz="2400" dirty="0"/>
              <a:t>IE9 </a:t>
            </a:r>
            <a:r>
              <a:rPr lang="zh-CN" altLang="en-US" sz="2400" dirty="0"/>
              <a:t>及更低版本的浏览器不支持。</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436096" y="3861048"/>
            <a:ext cx="2880320" cy="2304256"/>
          </a:xfrm>
          <a:prstGeom prst="rect">
            <a:avLst/>
          </a:prstGeom>
        </p:spPr>
      </p:pic>
    </p:spTree>
    <p:extLst>
      <p:ext uri="{BB962C8B-B14F-4D97-AF65-F5344CB8AC3E}">
        <p14:creationId xmlns:p14="http://schemas.microsoft.com/office/powerpoint/2010/main" val="3921042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5.17.5</a:t>
            </a:r>
            <a:r>
              <a:rPr lang="zh-CN" altLang="zh-CN" dirty="0"/>
              <a:t>堆叠进度条</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把多个进度条放入同一个</a:t>
            </a:r>
            <a:r>
              <a:rPr lang="en-US" altLang="zh-CN" sz="2400" dirty="0"/>
              <a:t>.progress</a:t>
            </a:r>
            <a:r>
              <a:rPr lang="zh-CN" altLang="en-US" sz="2400" dirty="0"/>
              <a:t>中可以使它们呈现出堆叠的效果。</a:t>
            </a:r>
            <a:endParaRPr lang="zh-CN" altLang="zh-CN" sz="2400" dirty="0" smtClean="0"/>
          </a:p>
        </p:txBody>
      </p:sp>
      <p:sp>
        <p:nvSpPr>
          <p:cNvPr id="3" name="矩形 2"/>
          <p:cNvSpPr/>
          <p:nvPr/>
        </p:nvSpPr>
        <p:spPr>
          <a:xfrm>
            <a:off x="323528" y="2559500"/>
            <a:ext cx="8363272" cy="2031325"/>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class="progress"&gt;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 class="progress-bar progress-bar-success" style="width: 35%"&gt;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&lt;span class="</a:t>
            </a:r>
            <a:r>
              <a:rPr lang="en-US" altLang="zh-CN" kern="100" dirty="0" err="1">
                <a:latin typeface="Courier New" panose="02070309020205020404" pitchFamily="49" charset="0"/>
                <a:cs typeface="宋体" panose="02010600030101010101" pitchFamily="2" charset="-122"/>
              </a:rPr>
              <a:t>sr</a:t>
            </a:r>
            <a:r>
              <a:rPr lang="en-US" altLang="zh-CN" kern="100" dirty="0">
                <a:latin typeface="Courier New" panose="02070309020205020404" pitchFamily="49" charset="0"/>
                <a:cs typeface="宋体" panose="02010600030101010101" pitchFamily="2" charset="-122"/>
              </a:rPr>
              <a:t>-only"&gt;35% Complete (success)&lt;/span&gt;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a:t>
            </a:r>
            <a:r>
              <a:rPr lang="en-US" altLang="zh-CN" kern="100" dirty="0" smtClean="0">
                <a:latin typeface="Courier New" panose="02070309020205020404" pitchFamily="49" charset="0"/>
                <a:cs typeface="宋体" panose="02010600030101010101" pitchFamily="2" charset="-122"/>
              </a:rPr>
              <a: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868144" y="4590825"/>
            <a:ext cx="2818656" cy="2006527"/>
          </a:xfrm>
          <a:prstGeom prst="rect">
            <a:avLst/>
          </a:prstGeom>
        </p:spPr>
      </p:pic>
    </p:spTree>
    <p:extLst>
      <p:ext uri="{BB962C8B-B14F-4D97-AF65-F5344CB8AC3E}">
        <p14:creationId xmlns:p14="http://schemas.microsoft.com/office/powerpoint/2010/main" val="897144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5.18</a:t>
            </a:r>
            <a:r>
              <a:rPr lang="zh-CN" altLang="zh-CN" dirty="0"/>
              <a:t>媒体对象</a:t>
            </a:r>
          </a:p>
        </p:txBody>
      </p:sp>
      <p:sp>
        <p:nvSpPr>
          <p:cNvPr id="3" name="矩形 2"/>
          <p:cNvSpPr/>
          <p:nvPr/>
        </p:nvSpPr>
        <p:spPr>
          <a:xfrm>
            <a:off x="683568" y="1772816"/>
            <a:ext cx="5616624" cy="1821011"/>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5.18.1</a:t>
            </a:r>
            <a:r>
              <a:rPr lang="zh-CN" altLang="en-US" sz="2800" dirty="0">
                <a:hlinkClick r:id="rId2" action="ppaction://hlinksldjump"/>
              </a:rPr>
              <a:t>默认</a:t>
            </a:r>
            <a:r>
              <a:rPr lang="zh-CN" altLang="en-US" sz="2800" dirty="0" smtClean="0">
                <a:hlinkClick r:id="rId2" action="ppaction://hlinksldjump"/>
              </a:rPr>
              <a:t>样式</a:t>
            </a:r>
            <a:endParaRPr lang="en-US" altLang="zh-CN" sz="2800" dirty="0" smtClean="0"/>
          </a:p>
          <a:p>
            <a:pPr marL="457200" indent="-457200">
              <a:buClr>
                <a:schemeClr val="accent3"/>
              </a:buClr>
              <a:buFont typeface="Arial" panose="020B0604020202020204" pitchFamily="34" charset="0"/>
              <a:buChar char="•"/>
            </a:pPr>
            <a:r>
              <a:rPr lang="en-US" altLang="zh-CN" sz="2800" dirty="0">
                <a:hlinkClick r:id="rId3" action="ppaction://hlinksldjump"/>
              </a:rPr>
              <a:t>5.18.2</a:t>
            </a:r>
            <a:r>
              <a:rPr lang="zh-CN" altLang="en-US" sz="2800" dirty="0">
                <a:hlinkClick r:id="rId3" action="ppaction://hlinksldjump"/>
              </a:rPr>
              <a:t>对齐</a:t>
            </a:r>
            <a:r>
              <a:rPr lang="zh-CN" altLang="en-US" sz="2800" dirty="0" smtClean="0">
                <a:hlinkClick r:id="rId3" action="ppaction://hlinksldjump"/>
              </a:rPr>
              <a:t>方式</a:t>
            </a:r>
            <a:endParaRPr lang="en-US" altLang="zh-CN" sz="2800" dirty="0" smtClean="0"/>
          </a:p>
          <a:p>
            <a:pPr marL="457200" indent="-457200">
              <a:buClr>
                <a:schemeClr val="accent3"/>
              </a:buClr>
              <a:buFont typeface="Arial" panose="020B0604020202020204" pitchFamily="34" charset="0"/>
              <a:buChar char="•"/>
            </a:pPr>
            <a:r>
              <a:rPr lang="en-US" altLang="zh-CN" sz="2800" dirty="0">
                <a:hlinkClick r:id="rId4" action="ppaction://hlinksldjump"/>
              </a:rPr>
              <a:t>5.18.3</a:t>
            </a:r>
            <a:r>
              <a:rPr lang="zh-CN" altLang="en-US" sz="2800" dirty="0">
                <a:hlinkClick r:id="rId4" action="ppaction://hlinksldjump"/>
              </a:rPr>
              <a:t>媒体对象</a:t>
            </a:r>
            <a:r>
              <a:rPr lang="zh-CN" altLang="en-US" sz="2800" dirty="0" smtClean="0">
                <a:hlinkClick r:id="rId4" action="ppaction://hlinksldjump"/>
              </a:rPr>
              <a:t>列表</a:t>
            </a:r>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617477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5.18.1</a:t>
            </a:r>
            <a:r>
              <a:rPr lang="zh-CN" altLang="zh-CN" dirty="0"/>
              <a:t>默认样式</a:t>
            </a:r>
          </a:p>
        </p:txBody>
      </p:sp>
      <p:sp>
        <p:nvSpPr>
          <p:cNvPr id="4" name="内容占位符 2"/>
          <p:cNvSpPr>
            <a:spLocks noGrp="1" noChangeArrowheads="1"/>
          </p:cNvSpPr>
          <p:nvPr>
            <p:ph idx="1"/>
          </p:nvPr>
        </p:nvSpPr>
        <p:spPr>
          <a:xfrm>
            <a:off x="457200" y="1557338"/>
            <a:ext cx="8229600" cy="4751982"/>
          </a:xfrm>
        </p:spPr>
        <p:txBody>
          <a:bodyPr/>
          <a:lstStyle/>
          <a:p>
            <a:pPr eaLnBrk="1" hangingPunct="1"/>
            <a:r>
              <a:rPr lang="zh-CN" altLang="en-US" sz="2400" dirty="0" smtClean="0"/>
              <a:t>所有</a:t>
            </a:r>
            <a:r>
              <a:rPr lang="zh-CN" altLang="en-US" sz="2400" dirty="0"/>
              <a:t>媒体对象的内容被包裹在一个带有</a:t>
            </a:r>
            <a:r>
              <a:rPr lang="en-US" altLang="zh-CN" sz="2400" dirty="0"/>
              <a:t>.media</a:t>
            </a:r>
            <a:r>
              <a:rPr lang="zh-CN" altLang="en-US" sz="2400" dirty="0"/>
              <a:t>类的</a:t>
            </a:r>
            <a:r>
              <a:rPr lang="en-US" altLang="zh-CN" sz="2400" dirty="0"/>
              <a:t>&lt;div&gt;</a:t>
            </a:r>
            <a:r>
              <a:rPr lang="zh-CN" altLang="en-US" sz="2400" dirty="0"/>
              <a:t>容器元素中。</a:t>
            </a:r>
          </a:p>
          <a:p>
            <a:pPr eaLnBrk="1" hangingPunct="1"/>
            <a:r>
              <a:rPr lang="zh-CN" altLang="en-US" sz="2400" dirty="0" smtClean="0"/>
              <a:t>媒体</a:t>
            </a:r>
            <a:r>
              <a:rPr lang="zh-CN" altLang="en-US" sz="2400" dirty="0"/>
              <a:t>对象分为两个部分，一个是带有类</a:t>
            </a:r>
            <a:r>
              <a:rPr lang="en-US" altLang="zh-CN" sz="2400" dirty="0"/>
              <a:t>.media-right</a:t>
            </a:r>
            <a:r>
              <a:rPr lang="zh-CN" altLang="en-US" sz="2400" dirty="0"/>
              <a:t>或</a:t>
            </a:r>
            <a:r>
              <a:rPr lang="en-US" altLang="zh-CN" sz="2400" dirty="0"/>
              <a:t>.media-left</a:t>
            </a:r>
            <a:r>
              <a:rPr lang="zh-CN" altLang="en-US" sz="2400" dirty="0"/>
              <a:t>的元素（这两个类可以让图片产生右浮动或左浮动），另一个是带有</a:t>
            </a:r>
            <a:r>
              <a:rPr lang="en-US" altLang="zh-CN" sz="2400" dirty="0"/>
              <a:t>.media-body</a:t>
            </a:r>
            <a:r>
              <a:rPr lang="zh-CN" altLang="en-US" sz="2400" dirty="0"/>
              <a:t>类的元素。</a:t>
            </a:r>
          </a:p>
          <a:p>
            <a:pPr eaLnBrk="1" hangingPunct="1"/>
            <a:r>
              <a:rPr lang="en-US" altLang="zh-CN" sz="2400" dirty="0" smtClean="0"/>
              <a:t>.</a:t>
            </a:r>
            <a:r>
              <a:rPr lang="en-US" altLang="zh-CN" sz="2400" dirty="0"/>
              <a:t>media-right</a:t>
            </a:r>
            <a:r>
              <a:rPr lang="zh-CN" altLang="en-US" sz="2400" dirty="0"/>
              <a:t>或</a:t>
            </a:r>
            <a:r>
              <a:rPr lang="en-US" altLang="zh-CN" sz="2400" dirty="0"/>
              <a:t>.media-left</a:t>
            </a:r>
            <a:r>
              <a:rPr lang="zh-CN" altLang="en-US" sz="2400" dirty="0"/>
              <a:t>是用来放置媒体的元素</a:t>
            </a:r>
            <a:r>
              <a:rPr lang="en-US" altLang="zh-CN" sz="2400" dirty="0"/>
              <a:t>,</a:t>
            </a:r>
            <a:r>
              <a:rPr lang="zh-CN" altLang="en-US" sz="2400" dirty="0"/>
              <a:t>它可以是</a:t>
            </a:r>
            <a:r>
              <a:rPr lang="en-US" altLang="zh-CN" sz="2400" dirty="0"/>
              <a:t>&lt;a&gt;</a:t>
            </a:r>
            <a:r>
              <a:rPr lang="zh-CN" altLang="en-US" sz="2400" dirty="0"/>
              <a:t>或</a:t>
            </a:r>
            <a:r>
              <a:rPr lang="en-US" altLang="zh-CN" sz="2400" dirty="0"/>
              <a:t>&lt;div&gt;</a:t>
            </a:r>
            <a:r>
              <a:rPr lang="zh-CN" altLang="en-US" sz="2400" dirty="0"/>
              <a:t>。在这里嵌套媒体元素（图片</a:t>
            </a:r>
            <a:r>
              <a:rPr lang="en-US" altLang="zh-CN" sz="2400" dirty="0"/>
              <a:t>&lt;</a:t>
            </a:r>
            <a:r>
              <a:rPr lang="en-US" altLang="zh-CN" sz="2400" dirty="0" err="1"/>
              <a:t>img</a:t>
            </a:r>
            <a:r>
              <a:rPr lang="en-US" altLang="zh-CN" sz="2400" dirty="0"/>
              <a:t>&gt;</a:t>
            </a:r>
            <a:r>
              <a:rPr lang="zh-CN" altLang="en-US" sz="2400" dirty="0"/>
              <a:t>元素或其它），并给媒体元素应用</a:t>
            </a:r>
            <a:r>
              <a:rPr lang="en-US" altLang="zh-CN" sz="2400" dirty="0"/>
              <a:t>.media-object</a:t>
            </a:r>
            <a:r>
              <a:rPr lang="zh-CN" altLang="en-US" sz="2400" dirty="0"/>
              <a:t>类。</a:t>
            </a:r>
          </a:p>
          <a:p>
            <a:pPr eaLnBrk="1" hangingPunct="1"/>
            <a:r>
              <a:rPr lang="en-US" altLang="zh-CN" sz="2400" dirty="0" smtClean="0"/>
              <a:t>.</a:t>
            </a:r>
            <a:r>
              <a:rPr lang="en-US" altLang="zh-CN" sz="2400" dirty="0"/>
              <a:t>media-body</a:t>
            </a:r>
            <a:r>
              <a:rPr lang="zh-CN" altLang="en-US" sz="2400" dirty="0"/>
              <a:t>是用来放置媒体描述信息的容器</a:t>
            </a:r>
            <a:r>
              <a:rPr lang="en-US" altLang="zh-CN" sz="2400" dirty="0"/>
              <a:t>&lt;div&gt;</a:t>
            </a:r>
            <a:r>
              <a:rPr lang="zh-CN" altLang="en-US" sz="2400" dirty="0"/>
              <a:t>元素，在这里添加文本等内容。</a:t>
            </a:r>
          </a:p>
          <a:p>
            <a:pPr eaLnBrk="1" hangingPunct="1"/>
            <a:r>
              <a:rPr lang="zh-CN" altLang="en-US" sz="2400" dirty="0" smtClean="0"/>
              <a:t>在</a:t>
            </a:r>
            <a:r>
              <a:rPr lang="en-US" altLang="zh-CN" sz="2400" dirty="0"/>
              <a:t>.media-body</a:t>
            </a:r>
            <a:r>
              <a:rPr lang="zh-CN" altLang="en-US" sz="2400" dirty="0"/>
              <a:t>中可以添加带有</a:t>
            </a:r>
            <a:r>
              <a:rPr lang="en-US" altLang="zh-CN" sz="2400" dirty="0"/>
              <a:t>.</a:t>
            </a:r>
            <a:r>
              <a:rPr lang="en-US" altLang="zh-CN" sz="2400" dirty="0" err="1"/>
              <a:t>meidia</a:t>
            </a:r>
            <a:r>
              <a:rPr lang="en-US" altLang="zh-CN" sz="2400" dirty="0"/>
              <a:t>-heading</a:t>
            </a:r>
            <a:r>
              <a:rPr lang="zh-CN" altLang="en-US" sz="2400" dirty="0"/>
              <a:t>类的标题元素，用以描述媒体对象的标题。</a:t>
            </a:r>
          </a:p>
          <a:p>
            <a:pPr eaLnBrk="1" hangingPunct="1"/>
            <a:endParaRPr lang="zh-CN" altLang="zh-CN" sz="2400" dirty="0" smtClean="0"/>
          </a:p>
        </p:txBody>
      </p:sp>
    </p:spTree>
    <p:extLst>
      <p:ext uri="{BB962C8B-B14F-4D97-AF65-F5344CB8AC3E}">
        <p14:creationId xmlns:p14="http://schemas.microsoft.com/office/powerpoint/2010/main" val="13919558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1331640" y="1412776"/>
            <a:ext cx="6408712" cy="4176464"/>
          </a:xfrm>
          <a:prstGeom prst="rect">
            <a:avLst/>
          </a:prstGeom>
        </p:spPr>
      </p:pic>
    </p:spTree>
    <p:extLst>
      <p:ext uri="{BB962C8B-B14F-4D97-AF65-F5344CB8AC3E}">
        <p14:creationId xmlns:p14="http://schemas.microsoft.com/office/powerpoint/2010/main" val="22872828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5.18.2</a:t>
            </a:r>
            <a:r>
              <a:rPr lang="zh-CN" altLang="zh-CN" dirty="0"/>
              <a:t>对齐方式</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en-US" altLang="zh-CN" sz="2400" dirty="0"/>
              <a:t>Bootstrap</a:t>
            </a:r>
            <a:r>
              <a:rPr lang="zh-CN" altLang="en-US" sz="2400" dirty="0"/>
              <a:t>提供了媒体对象垂直对齐的样式类</a:t>
            </a:r>
            <a:r>
              <a:rPr lang="en-US" altLang="zh-CN" sz="2400" dirty="0"/>
              <a:t>.media-middle</a:t>
            </a:r>
            <a:r>
              <a:rPr lang="zh-CN" altLang="en-US" sz="2400" dirty="0"/>
              <a:t>和</a:t>
            </a:r>
            <a:r>
              <a:rPr lang="en-US" altLang="zh-CN" sz="2400" dirty="0"/>
              <a:t>.</a:t>
            </a:r>
            <a:r>
              <a:rPr lang="en-US" altLang="zh-CN" sz="2400" dirty="0" err="1"/>
              <a:t>meida</a:t>
            </a:r>
            <a:r>
              <a:rPr lang="en-US" altLang="zh-CN" sz="2400" dirty="0"/>
              <a:t>-bottom</a:t>
            </a:r>
            <a:r>
              <a:rPr lang="zh-CN" altLang="en-US" sz="2400" dirty="0"/>
              <a:t>，分别用于垂直居中和底部对齐。</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014392" y="2420888"/>
            <a:ext cx="3672408" cy="4220709"/>
          </a:xfrm>
          <a:prstGeom prst="rect">
            <a:avLst/>
          </a:prstGeom>
        </p:spPr>
      </p:pic>
    </p:spTree>
    <p:extLst>
      <p:ext uri="{BB962C8B-B14F-4D97-AF65-F5344CB8AC3E}">
        <p14:creationId xmlns:p14="http://schemas.microsoft.com/office/powerpoint/2010/main" val="6554659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5.18.3</a:t>
            </a:r>
            <a:r>
              <a:rPr lang="zh-CN" altLang="zh-CN" dirty="0"/>
              <a:t>媒体对象列表</a:t>
            </a:r>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给列表</a:t>
            </a:r>
            <a:r>
              <a:rPr lang="en-US" altLang="zh-CN" sz="2400" dirty="0"/>
              <a:t>&lt;</a:t>
            </a:r>
            <a:r>
              <a:rPr lang="en-US" altLang="zh-CN" sz="2400" dirty="0" err="1"/>
              <a:t>ul</a:t>
            </a:r>
            <a:r>
              <a:rPr lang="en-US" altLang="zh-CN" sz="2400" dirty="0"/>
              <a:t>&gt;</a:t>
            </a:r>
            <a:r>
              <a:rPr lang="zh-CN" altLang="en-US" sz="2400" dirty="0"/>
              <a:t>元素应用类</a:t>
            </a:r>
            <a:r>
              <a:rPr lang="en-US" altLang="zh-CN" sz="2400" dirty="0"/>
              <a:t>.media-list</a:t>
            </a:r>
            <a:r>
              <a:rPr lang="zh-CN" altLang="en-US" sz="2400" dirty="0"/>
              <a:t>可以创建一个媒体对象列表，媒体对象作为列表的每一个项目。</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3131840" y="2564904"/>
            <a:ext cx="5281706" cy="4163457"/>
          </a:xfrm>
          <a:prstGeom prst="rect">
            <a:avLst/>
          </a:prstGeom>
        </p:spPr>
      </p:pic>
    </p:spTree>
    <p:extLst>
      <p:ext uri="{BB962C8B-B14F-4D97-AF65-F5344CB8AC3E}">
        <p14:creationId xmlns:p14="http://schemas.microsoft.com/office/powerpoint/2010/main" val="27681765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5.19</a:t>
            </a:r>
            <a:r>
              <a:rPr lang="zh-CN" altLang="zh-CN" dirty="0"/>
              <a:t>列表组</a:t>
            </a:r>
          </a:p>
        </p:txBody>
      </p:sp>
      <p:sp>
        <p:nvSpPr>
          <p:cNvPr id="3" name="矩形 2"/>
          <p:cNvSpPr/>
          <p:nvPr/>
        </p:nvSpPr>
        <p:spPr>
          <a:xfrm>
            <a:off x="683568" y="1772816"/>
            <a:ext cx="5616624" cy="3108543"/>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5.19.1</a:t>
            </a:r>
            <a:r>
              <a:rPr lang="zh-CN" altLang="en-US" sz="2800" dirty="0">
                <a:hlinkClick r:id="rId2" action="ppaction://hlinksldjump"/>
              </a:rPr>
              <a:t>基本</a:t>
            </a:r>
            <a:r>
              <a:rPr lang="zh-CN" altLang="en-US" sz="2800" dirty="0" smtClean="0">
                <a:hlinkClick r:id="rId2" action="ppaction://hlinksldjump"/>
              </a:rPr>
              <a:t>实例</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5.19.2</a:t>
            </a:r>
            <a:r>
              <a:rPr lang="zh-CN" altLang="en-US" sz="2800" dirty="0">
                <a:hlinkClick r:id="rId3" action="ppaction://hlinksldjump"/>
              </a:rPr>
              <a:t>向列表组添加</a:t>
            </a:r>
            <a:r>
              <a:rPr lang="zh-CN" altLang="en-US" sz="2800" dirty="0" smtClean="0">
                <a:hlinkClick r:id="rId3" action="ppaction://hlinksldjump"/>
              </a:rPr>
              <a:t>徽章</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4" action="ppaction://hlinksldjump"/>
              </a:rPr>
              <a:t>5.19.3</a:t>
            </a:r>
            <a:r>
              <a:rPr lang="zh-CN" altLang="en-US" sz="2800" dirty="0" smtClean="0">
                <a:hlinkClick r:id="rId4" action="ppaction://hlinksldjump"/>
              </a:rPr>
              <a:t>向列表组添加链接</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5" action="ppaction://hlinksldjump"/>
              </a:rPr>
              <a:t>5.19.4</a:t>
            </a:r>
            <a:r>
              <a:rPr lang="zh-CN" altLang="en-US" sz="2800" dirty="0" smtClean="0">
                <a:hlinkClick r:id="rId5" action="ppaction://hlinksldjump"/>
              </a:rPr>
              <a:t>向列表组中添加按</a:t>
            </a:r>
            <a:r>
              <a:rPr lang="zh-CN" altLang="en-US" sz="2800" dirty="0">
                <a:hlinkClick r:id="rId5" action="ppaction://hlinksldjump"/>
              </a:rPr>
              <a:t>钮</a:t>
            </a:r>
            <a:endParaRPr lang="en-US" altLang="zh-CN" sz="2800" dirty="0"/>
          </a:p>
          <a:p>
            <a:pPr marL="457200" indent="-457200">
              <a:buClr>
                <a:schemeClr val="accent3"/>
              </a:buClr>
              <a:buFont typeface="Arial" panose="020B0604020202020204" pitchFamily="34" charset="0"/>
              <a:buChar char="•"/>
            </a:pPr>
            <a:r>
              <a:rPr lang="en-US" altLang="zh-CN" sz="2800" dirty="0" smtClean="0">
                <a:hlinkClick r:id="rId6" action="ppaction://hlinksldjump"/>
              </a:rPr>
              <a:t>5.19.5</a:t>
            </a:r>
            <a:r>
              <a:rPr lang="zh-CN" altLang="en-US" sz="2800" dirty="0">
                <a:hlinkClick r:id="rId6" action="ppaction://hlinksldjump"/>
              </a:rPr>
              <a:t>列表项目禁用</a:t>
            </a:r>
            <a:r>
              <a:rPr lang="zh-CN" altLang="en-US" sz="2800" dirty="0" smtClean="0">
                <a:hlinkClick r:id="rId6" action="ppaction://hlinksldjump"/>
              </a:rPr>
              <a:t>状态</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7" action="ppaction://hlinksldjump"/>
              </a:rPr>
              <a:t>5.19.6</a:t>
            </a:r>
            <a:r>
              <a:rPr lang="zh-CN" altLang="en-US" sz="2800" dirty="0">
                <a:hlinkClick r:id="rId7" action="ppaction://hlinksldjump"/>
              </a:rPr>
              <a:t>列表项目情景</a:t>
            </a:r>
            <a:r>
              <a:rPr lang="zh-CN" altLang="en-US" sz="2800" dirty="0" smtClean="0">
                <a:hlinkClick r:id="rId7" action="ppaction://hlinksldjump"/>
              </a:rPr>
              <a:t>类</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8" action="ppaction://hlinksldjump"/>
              </a:rPr>
              <a:t>5.19.7</a:t>
            </a:r>
            <a:r>
              <a:rPr lang="zh-CN" altLang="en-US" sz="2800" dirty="0">
                <a:hlinkClick r:id="rId8" action="ppaction://hlinksldjump"/>
              </a:rPr>
              <a:t>向列表组添加自定义</a:t>
            </a:r>
            <a:r>
              <a:rPr lang="zh-CN" altLang="en-US" sz="2800" dirty="0" smtClean="0">
                <a:hlinkClick r:id="rId8" action="ppaction://hlinksldjump"/>
              </a:rPr>
              <a:t>内容</a:t>
            </a: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38915271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5.19.1</a:t>
            </a:r>
            <a:r>
              <a:rPr lang="zh-CN" altLang="zh-CN" dirty="0"/>
              <a:t>基本</a:t>
            </a:r>
            <a:r>
              <a:rPr lang="zh-CN" altLang="zh-CN" dirty="0" smtClean="0"/>
              <a:t>实例</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最简单的列表组仅仅是一个带有多个列表条目的无序列表。通过给元素</a:t>
            </a:r>
            <a:r>
              <a:rPr lang="en-US" altLang="zh-CN" sz="2400" dirty="0"/>
              <a:t>&lt;</a:t>
            </a:r>
            <a:r>
              <a:rPr lang="en-US" altLang="zh-CN" sz="2400" dirty="0" err="1"/>
              <a:t>ul</a:t>
            </a:r>
            <a:r>
              <a:rPr lang="en-US" altLang="zh-CN" sz="2400" dirty="0"/>
              <a:t>&gt;</a:t>
            </a:r>
            <a:r>
              <a:rPr lang="zh-CN" altLang="en-US" sz="2400" dirty="0"/>
              <a:t>和</a:t>
            </a:r>
            <a:r>
              <a:rPr lang="en-US" altLang="zh-CN" sz="2400" dirty="0"/>
              <a:t>&lt;li&gt;</a:t>
            </a:r>
            <a:r>
              <a:rPr lang="zh-CN" altLang="en-US" sz="2400" dirty="0"/>
              <a:t>分别应用类</a:t>
            </a:r>
            <a:r>
              <a:rPr lang="en-US" altLang="zh-CN" sz="2400" dirty="0"/>
              <a:t>.list-group</a:t>
            </a:r>
            <a:r>
              <a:rPr lang="zh-CN" altLang="en-US" sz="2400" dirty="0"/>
              <a:t>和</a:t>
            </a:r>
            <a:r>
              <a:rPr lang="en-US" altLang="zh-CN" sz="2400" dirty="0"/>
              <a:t>.list-group-item</a:t>
            </a:r>
            <a:r>
              <a:rPr lang="zh-CN" altLang="en-US" sz="2400" dirty="0"/>
              <a:t>即可生成一个列表组。</a:t>
            </a:r>
            <a:endParaRPr lang="zh-CN" altLang="zh-CN" sz="2400" dirty="0" smtClean="0"/>
          </a:p>
        </p:txBody>
      </p:sp>
      <p:sp>
        <p:nvSpPr>
          <p:cNvPr id="3" name="矩形 2"/>
          <p:cNvSpPr/>
          <p:nvPr/>
        </p:nvSpPr>
        <p:spPr>
          <a:xfrm>
            <a:off x="683568" y="3212976"/>
            <a:ext cx="6120680" cy="1477328"/>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ul</a:t>
            </a:r>
            <a:r>
              <a:rPr lang="en-US" altLang="zh-CN" kern="100" dirty="0">
                <a:latin typeface="宋体" panose="02010600030101010101" pitchFamily="2" charset="-122"/>
                <a:cs typeface="宋体" panose="02010600030101010101" pitchFamily="2" charset="-122"/>
              </a:rPr>
              <a:t> class="list-group"&gt;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en-US" altLang="zh-CN" kern="100" dirty="0">
                <a:latin typeface="宋体" panose="02010600030101010101" pitchFamily="2" charset="-122"/>
                <a:cs typeface="宋体" panose="02010600030101010101" pitchFamily="2" charset="-122"/>
              </a:rPr>
              <a:t>&lt;li class="list-group-item"&gt;</a:t>
            </a:r>
            <a:r>
              <a:rPr lang="zh-CN" altLang="zh-CN" kern="100" dirty="0">
                <a:latin typeface="Courier New" panose="02070309020205020404" pitchFamily="49" charset="0"/>
                <a:cs typeface="宋体" panose="02010600030101010101" pitchFamily="2" charset="-122"/>
              </a:rPr>
              <a:t>《呐喊》</a:t>
            </a:r>
            <a:r>
              <a:rPr lang="en-US" altLang="zh-CN" kern="100" dirty="0">
                <a:latin typeface="Courier New" panose="02070309020205020404" pitchFamily="49" charset="0"/>
                <a:cs typeface="宋体" panose="02010600030101010101" pitchFamily="2" charset="-122"/>
              </a:rPr>
              <a:t>&lt;/li&gt;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en-US" altLang="zh-CN" kern="100" dirty="0">
                <a:latin typeface="宋体" panose="02010600030101010101" pitchFamily="2" charset="-122"/>
                <a:cs typeface="宋体" panose="02010600030101010101" pitchFamily="2" charset="-122"/>
              </a:rPr>
              <a:t>&lt;li class="list-group-item"&gt;</a:t>
            </a:r>
            <a:r>
              <a:rPr lang="zh-CN" altLang="zh-CN" kern="100" dirty="0">
                <a:latin typeface="Courier New" panose="02070309020205020404" pitchFamily="49" charset="0"/>
                <a:cs typeface="宋体" panose="02010600030101010101" pitchFamily="2" charset="-122"/>
              </a:rPr>
              <a:t>《彷徨》</a:t>
            </a:r>
            <a:r>
              <a:rPr lang="en-US" altLang="zh-CN" kern="100" dirty="0">
                <a:latin typeface="Courier New" panose="02070309020205020404" pitchFamily="49" charset="0"/>
                <a:cs typeface="宋体" panose="02010600030101010101" pitchFamily="2" charset="-122"/>
              </a:rPr>
              <a:t>&lt;/li&gt;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en-US" altLang="zh-CN" kern="100" dirty="0">
                <a:latin typeface="宋体" panose="02010600030101010101" pitchFamily="2" charset="-122"/>
                <a:cs typeface="宋体" panose="02010600030101010101" pitchFamily="2" charset="-122"/>
              </a:rPr>
              <a:t>&lt;li class="list-group-item"&gt;</a:t>
            </a:r>
            <a:r>
              <a:rPr lang="zh-CN" altLang="zh-CN" kern="100" dirty="0">
                <a:latin typeface="Courier New" panose="02070309020205020404" pitchFamily="49" charset="0"/>
                <a:cs typeface="宋体" panose="02010600030101010101" pitchFamily="2" charset="-122"/>
              </a:rPr>
              <a:t>《朝花夕拾》</a:t>
            </a:r>
            <a:r>
              <a:rPr lang="en-US" altLang="zh-CN" kern="100" dirty="0">
                <a:latin typeface="Courier New" panose="02070309020205020404" pitchFamily="49" charset="0"/>
                <a:cs typeface="宋体" panose="02010600030101010101" pitchFamily="2" charset="-122"/>
              </a:rPr>
              <a:t>&lt;/li&gt;</a:t>
            </a:r>
            <a:endParaRPr lang="zh-CN" altLang="zh-CN" sz="1400" kern="100" dirty="0">
              <a:latin typeface="Courier New" panose="02070309020205020404" pitchFamily="49" charset="0"/>
              <a:cs typeface="宋体" panose="02010600030101010101" pitchFamily="2" charset="-122"/>
            </a:endParaRPr>
          </a:p>
          <a:p>
            <a:r>
              <a:rPr lang="en-US" altLang="zh-CN" dirty="0">
                <a:latin typeface="宋体" panose="02010600030101010101" pitchFamily="2" charset="-122"/>
                <a:cs typeface="Times New Roman" panose="02020603050405020304" pitchFamily="18" charset="0"/>
              </a:rPr>
              <a:t>&lt;/</a:t>
            </a:r>
            <a:r>
              <a:rPr lang="en-US" altLang="zh-CN" dirty="0" err="1">
                <a:latin typeface="宋体" panose="02010600030101010101" pitchFamily="2" charset="-122"/>
                <a:cs typeface="Times New Roman" panose="02020603050405020304" pitchFamily="18" charset="0"/>
              </a:rPr>
              <a:t>ul</a:t>
            </a:r>
            <a:r>
              <a:rPr lang="en-US" altLang="zh-CN" dirty="0">
                <a:latin typeface="宋体" panose="02010600030101010101" pitchFamily="2" charset="-122"/>
                <a:cs typeface="Times New Roman" panose="02020603050405020304" pitchFamily="18" charset="0"/>
              </a:rPr>
              <a:t>&gt;</a:t>
            </a:r>
            <a:endParaRPr lang="zh-CN" altLang="en-US" dirty="0"/>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6457835" y="4509120"/>
            <a:ext cx="2236470" cy="2043430"/>
          </a:xfrm>
          <a:prstGeom prst="rect">
            <a:avLst/>
          </a:prstGeom>
        </p:spPr>
      </p:pic>
    </p:spTree>
    <p:extLst>
      <p:ext uri="{BB962C8B-B14F-4D97-AF65-F5344CB8AC3E}">
        <p14:creationId xmlns:p14="http://schemas.microsoft.com/office/powerpoint/2010/main" val="320553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5.2 </a:t>
            </a:r>
            <a:r>
              <a:rPr lang="zh-CN" altLang="zh-CN" dirty="0"/>
              <a:t>下拉菜单</a:t>
            </a:r>
          </a:p>
        </p:txBody>
      </p:sp>
      <p:sp>
        <p:nvSpPr>
          <p:cNvPr id="3" name="矩形 2"/>
          <p:cNvSpPr/>
          <p:nvPr/>
        </p:nvSpPr>
        <p:spPr>
          <a:xfrm>
            <a:off x="683568" y="1772816"/>
            <a:ext cx="5616624" cy="3113673"/>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5.2.1 </a:t>
            </a:r>
            <a:r>
              <a:rPr lang="zh-CN" altLang="en-US" sz="2800" dirty="0">
                <a:hlinkClick r:id="rId2" action="ppaction://hlinksldjump"/>
              </a:rPr>
              <a:t>基本</a:t>
            </a:r>
            <a:r>
              <a:rPr lang="zh-CN" altLang="en-US" sz="2800" dirty="0" smtClean="0">
                <a:hlinkClick r:id="rId2" action="ppaction://hlinksldjump"/>
              </a:rPr>
              <a:t>用法</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5.2.2 </a:t>
            </a:r>
            <a:r>
              <a:rPr lang="zh-CN" altLang="zh-CN" sz="2800" dirty="0" smtClean="0">
                <a:hlinkClick r:id="rId3" action="ppaction://hlinksldjump"/>
              </a:rPr>
              <a:t>对齐</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4" action="ppaction://hlinksldjump"/>
              </a:rPr>
              <a:t>5.2.3</a:t>
            </a:r>
            <a:r>
              <a:rPr lang="zh-CN" altLang="zh-CN" sz="2800" dirty="0">
                <a:hlinkClick r:id="rId4" action="ppaction://hlinksldjump"/>
              </a:rPr>
              <a:t>标题和分</a:t>
            </a:r>
            <a:r>
              <a:rPr lang="zh-CN" altLang="zh-CN" sz="2800" dirty="0" smtClean="0">
                <a:hlinkClick r:id="rId4" action="ppaction://hlinksldjump"/>
              </a:rPr>
              <a:t>割线</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5" action="ppaction://hlinksldjump"/>
              </a:rPr>
              <a:t>5.2.4</a:t>
            </a:r>
            <a:r>
              <a:rPr lang="zh-CN" altLang="zh-CN" sz="2800" dirty="0">
                <a:hlinkClick r:id="rId5" action="ppaction://hlinksldjump"/>
              </a:rPr>
              <a:t>菜单</a:t>
            </a:r>
            <a:r>
              <a:rPr lang="zh-CN" altLang="zh-CN" sz="2800" dirty="0" smtClean="0">
                <a:hlinkClick r:id="rId5" action="ppaction://hlinksldjump"/>
              </a:rPr>
              <a:t>状态</a:t>
            </a:r>
            <a:endParaRPr lang="en-US" altLang="zh-CN" sz="2800" dirty="0" smtClean="0"/>
          </a:p>
          <a:p>
            <a:endParaRPr lang="zh-CN" altLang="zh-CN" sz="2800" dirty="0"/>
          </a:p>
          <a:p>
            <a:endParaRPr lang="zh-CN" altLang="zh-CN" sz="2800" dirty="0"/>
          </a:p>
          <a:p>
            <a:pPr marL="367030" indent="-367030" algn="just">
              <a:lnSpc>
                <a:spcPts val="1560"/>
              </a:lnSpc>
              <a:spcBef>
                <a:spcPts val="1800"/>
              </a:spcBef>
              <a:spcAft>
                <a:spcPts val="1300"/>
              </a:spcAft>
            </a:pPr>
            <a:endParaRPr lang="zh-CN" altLang="zh-CN" sz="2800" kern="100" dirty="0">
              <a:effectLst/>
              <a:latin typeface="方正小标宋简体"/>
              <a:cs typeface="宋体" panose="02010600030101010101" pitchFamily="2" charset="-122"/>
            </a:endParaRPr>
          </a:p>
        </p:txBody>
      </p:sp>
    </p:spTree>
    <p:extLst>
      <p:ext uri="{BB962C8B-B14F-4D97-AF65-F5344CB8AC3E}">
        <p14:creationId xmlns:p14="http://schemas.microsoft.com/office/powerpoint/2010/main" val="18986967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5.19.2</a:t>
            </a:r>
            <a:r>
              <a:rPr lang="zh-CN" altLang="zh-CN" dirty="0"/>
              <a:t>向列表组添加</a:t>
            </a:r>
            <a:r>
              <a:rPr lang="zh-CN" altLang="zh-CN" dirty="0" smtClean="0"/>
              <a:t>徽章</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zh-CN" sz="2400" dirty="0"/>
              <a:t>向列表组的任意列表项</a:t>
            </a:r>
            <a:r>
              <a:rPr lang="en-US" altLang="zh-CN" sz="2400" dirty="0"/>
              <a:t>&lt;li&gt;</a:t>
            </a:r>
            <a:r>
              <a:rPr lang="zh-CN" altLang="zh-CN" sz="2400" dirty="0"/>
              <a:t>元素中添加徽章组件即可在该列表项中显示徽章并将其自动放到右边。</a:t>
            </a:r>
            <a:endParaRPr lang="zh-CN" altLang="zh-CN" sz="2400" dirty="0" smtClean="0"/>
          </a:p>
        </p:txBody>
      </p:sp>
      <p:sp>
        <p:nvSpPr>
          <p:cNvPr id="3" name="矩形 2"/>
          <p:cNvSpPr/>
          <p:nvPr/>
        </p:nvSpPr>
        <p:spPr>
          <a:xfrm>
            <a:off x="323528" y="2780928"/>
            <a:ext cx="4968552" cy="1200329"/>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&lt;li class="list-group-item"&gt;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en-US" altLang="zh-CN" kern="100" dirty="0">
                <a:latin typeface="宋体" panose="02010600030101010101" pitchFamily="2" charset="-122"/>
                <a:cs typeface="宋体" panose="02010600030101010101" pitchFamily="2" charset="-122"/>
              </a:rPr>
              <a:t>&lt;span class="badge"&gt;new&lt;/span&gt;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zh-CN" altLang="zh-CN" kern="100" dirty="0">
                <a:latin typeface="Courier New" panose="02070309020205020404" pitchFamily="49" charset="0"/>
                <a:cs typeface="宋体" panose="02010600030101010101" pitchFamily="2" charset="-122"/>
              </a:rPr>
              <a:t>《呐喊》</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&lt;/li&gt;</a:t>
            </a:r>
            <a:endParaRPr lang="zh-CN" altLang="zh-CN" sz="1400"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940152" y="3933056"/>
            <a:ext cx="2366645" cy="2162175"/>
          </a:xfrm>
          <a:prstGeom prst="rect">
            <a:avLst/>
          </a:prstGeom>
        </p:spPr>
      </p:pic>
    </p:spTree>
    <p:extLst>
      <p:ext uri="{BB962C8B-B14F-4D97-AF65-F5344CB8AC3E}">
        <p14:creationId xmlns:p14="http://schemas.microsoft.com/office/powerpoint/2010/main" val="28986056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5.19.3</a:t>
            </a:r>
            <a:r>
              <a:rPr lang="zh-CN" altLang="zh-CN" dirty="0"/>
              <a:t>向列表组添加</a:t>
            </a:r>
            <a:r>
              <a:rPr lang="zh-CN" altLang="zh-CN" dirty="0" smtClean="0"/>
              <a:t>链接</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在列表组中用</a:t>
            </a:r>
            <a:r>
              <a:rPr lang="en-US" altLang="zh-CN" sz="2400" dirty="0"/>
              <a:t>&lt;a&gt;</a:t>
            </a:r>
            <a:r>
              <a:rPr lang="zh-CN" altLang="en-US" sz="2400" dirty="0"/>
              <a:t>标签代替</a:t>
            </a:r>
            <a:r>
              <a:rPr lang="en-US" altLang="zh-CN" sz="2400" dirty="0"/>
              <a:t>&lt;li&gt;</a:t>
            </a:r>
            <a:r>
              <a:rPr lang="zh-CN" altLang="en-US" sz="2400" dirty="0"/>
              <a:t>标签可以组成一个全部是链接的列表组，需要注意的是这时</a:t>
            </a:r>
            <a:r>
              <a:rPr lang="en-US" altLang="zh-CN" sz="2400" dirty="0"/>
              <a:t>&lt;</a:t>
            </a:r>
            <a:r>
              <a:rPr lang="en-US" altLang="zh-CN" sz="2400" dirty="0" err="1"/>
              <a:t>ul</a:t>
            </a:r>
            <a:r>
              <a:rPr lang="en-US" altLang="zh-CN" sz="2400" dirty="0"/>
              <a:t>&gt;</a:t>
            </a:r>
            <a:r>
              <a:rPr lang="zh-CN" altLang="en-US" sz="2400" dirty="0"/>
              <a:t>标签必须替换为</a:t>
            </a:r>
            <a:r>
              <a:rPr lang="en-US" altLang="zh-CN" sz="2400" dirty="0"/>
              <a:t>&lt;div&gt;</a:t>
            </a:r>
            <a:r>
              <a:rPr lang="zh-CN" altLang="en-US" sz="2400" dirty="0"/>
              <a:t>标签。</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148064" y="3501008"/>
            <a:ext cx="2592288" cy="2088232"/>
          </a:xfrm>
          <a:prstGeom prst="rect">
            <a:avLst/>
          </a:prstGeom>
        </p:spPr>
      </p:pic>
    </p:spTree>
    <p:extLst>
      <p:ext uri="{BB962C8B-B14F-4D97-AF65-F5344CB8AC3E}">
        <p14:creationId xmlns:p14="http://schemas.microsoft.com/office/powerpoint/2010/main" val="3383296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5.19.4</a:t>
            </a:r>
            <a:r>
              <a:rPr lang="zh-CN" altLang="zh-CN" dirty="0"/>
              <a:t>向列表组中添加</a:t>
            </a:r>
            <a:r>
              <a:rPr lang="zh-CN" altLang="zh-CN" dirty="0" smtClean="0"/>
              <a:t>按钮</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列表组中的元素也可以是按钮</a:t>
            </a:r>
            <a:r>
              <a:rPr lang="en-US" altLang="zh-CN" sz="2400" dirty="0"/>
              <a:t>&lt;button&gt;</a:t>
            </a:r>
            <a:r>
              <a:rPr lang="zh-CN" altLang="en-US" sz="2400" dirty="0"/>
              <a:t>元素，这时的父元素也必须是</a:t>
            </a:r>
            <a:r>
              <a:rPr lang="en-US" altLang="zh-CN" sz="2400" dirty="0"/>
              <a:t>&lt;div&gt;</a:t>
            </a:r>
            <a:r>
              <a:rPr lang="zh-CN" altLang="en-US" sz="2400" dirty="0"/>
              <a:t>元素而不是</a:t>
            </a:r>
            <a:r>
              <a:rPr lang="en-US" altLang="zh-CN" sz="2400" dirty="0"/>
              <a:t>&lt;</a:t>
            </a:r>
            <a:r>
              <a:rPr lang="en-US" altLang="zh-CN" sz="2400" dirty="0" err="1"/>
              <a:t>ul</a:t>
            </a:r>
            <a:r>
              <a:rPr lang="en-US" altLang="zh-CN" sz="2400" dirty="0"/>
              <a:t>&gt;</a:t>
            </a:r>
            <a:r>
              <a:rPr lang="zh-CN" altLang="en-US" sz="2400" dirty="0"/>
              <a:t>，但按钮不能使用标准的</a:t>
            </a:r>
            <a:r>
              <a:rPr lang="en-US" altLang="zh-CN" sz="2400" dirty="0"/>
              <a:t>.</a:t>
            </a:r>
            <a:r>
              <a:rPr lang="en-US" altLang="zh-CN" sz="2400" dirty="0" err="1"/>
              <a:t>btn</a:t>
            </a:r>
            <a:r>
              <a:rPr lang="en-US" altLang="zh-CN" sz="2400" dirty="0"/>
              <a:t> </a:t>
            </a:r>
            <a:r>
              <a:rPr lang="zh-CN" altLang="en-US" sz="2400" dirty="0"/>
              <a:t>类。</a:t>
            </a:r>
            <a:endParaRPr lang="zh-CN" altLang="zh-CN" sz="2400" dirty="0" smtClean="0"/>
          </a:p>
        </p:txBody>
      </p:sp>
      <p:sp>
        <p:nvSpPr>
          <p:cNvPr id="3" name="矩形 2"/>
          <p:cNvSpPr/>
          <p:nvPr/>
        </p:nvSpPr>
        <p:spPr>
          <a:xfrm>
            <a:off x="457200" y="2924944"/>
            <a:ext cx="8507288" cy="1477328"/>
          </a:xfrm>
          <a:prstGeom prst="rect">
            <a:avLst/>
          </a:prstGeom>
        </p:spPr>
        <p:txBody>
          <a:bodyPr wrap="square">
            <a:spAutoFit/>
          </a:bodyPr>
          <a:lstStyle/>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ul</a:t>
            </a:r>
            <a:r>
              <a:rPr lang="en-US" altLang="zh-CN" kern="100" dirty="0">
                <a:latin typeface="宋体" panose="02010600030101010101" pitchFamily="2" charset="-122"/>
                <a:cs typeface="宋体" panose="02010600030101010101" pitchFamily="2" charset="-122"/>
              </a:rPr>
              <a:t> class="list-group"&gt;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en-US" altLang="zh-CN" kern="100" dirty="0">
                <a:latin typeface="宋体" panose="02010600030101010101" pitchFamily="2" charset="-122"/>
                <a:cs typeface="宋体" panose="02010600030101010101" pitchFamily="2" charset="-122"/>
              </a:rPr>
              <a:t>&lt;button type="button" class="list-group-item"&gt;</a:t>
            </a:r>
            <a:r>
              <a:rPr lang="zh-CN" altLang="zh-CN" kern="100" dirty="0">
                <a:latin typeface="Courier New" panose="02070309020205020404" pitchFamily="49" charset="0"/>
                <a:cs typeface="宋体" panose="02010600030101010101" pitchFamily="2" charset="-122"/>
              </a:rPr>
              <a:t>《呐喊》</a:t>
            </a:r>
            <a:r>
              <a:rPr lang="en-US" altLang="zh-CN" kern="100" dirty="0">
                <a:latin typeface="Courier New" panose="02070309020205020404" pitchFamily="49" charset="0"/>
                <a:cs typeface="宋体" panose="02010600030101010101" pitchFamily="2" charset="-122"/>
              </a:rPr>
              <a:t>&lt;/button&gt;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en-US" altLang="zh-CN" kern="100" dirty="0">
                <a:latin typeface="宋体" panose="02010600030101010101" pitchFamily="2" charset="-122"/>
                <a:cs typeface="宋体" panose="02010600030101010101" pitchFamily="2" charset="-122"/>
              </a:rPr>
              <a:t>&lt;button type="button" class="list-group-item"&gt;</a:t>
            </a:r>
            <a:r>
              <a:rPr lang="zh-CN" altLang="zh-CN" kern="100" dirty="0">
                <a:latin typeface="Courier New" panose="02070309020205020404" pitchFamily="49" charset="0"/>
                <a:cs typeface="宋体" panose="02010600030101010101" pitchFamily="2" charset="-122"/>
              </a:rPr>
              <a:t>《彷徨》</a:t>
            </a:r>
            <a:r>
              <a:rPr lang="en-US" altLang="zh-CN" kern="100" dirty="0">
                <a:latin typeface="Courier New" panose="02070309020205020404" pitchFamily="49" charset="0"/>
                <a:cs typeface="宋体" panose="02010600030101010101" pitchFamily="2" charset="-122"/>
              </a:rPr>
              <a:t>&lt;/button&gt;</a:t>
            </a:r>
            <a:endParaRPr lang="zh-CN" altLang="zh-CN" sz="1400" kern="100" dirty="0">
              <a:latin typeface="Courier New" panose="02070309020205020404" pitchFamily="49" charset="0"/>
              <a:cs typeface="宋体" panose="02010600030101010101" pitchFamily="2" charset="-122"/>
            </a:endParaRPr>
          </a:p>
          <a:p>
            <a:pPr indent="400050" algn="just">
              <a:spcAft>
                <a:spcPts val="0"/>
              </a:spcAft>
            </a:pPr>
            <a:r>
              <a:rPr lang="en-US" altLang="zh-CN" kern="100" dirty="0">
                <a:latin typeface="宋体" panose="02010600030101010101" pitchFamily="2" charset="-122"/>
                <a:cs typeface="宋体" panose="02010600030101010101" pitchFamily="2" charset="-122"/>
              </a:rPr>
              <a:t>&lt;button type="button" class="list-group-item"&gt;</a:t>
            </a:r>
            <a:r>
              <a:rPr lang="zh-CN" altLang="zh-CN" kern="100" dirty="0">
                <a:latin typeface="Courier New" panose="02070309020205020404" pitchFamily="49" charset="0"/>
                <a:cs typeface="宋体" panose="02010600030101010101" pitchFamily="2" charset="-122"/>
              </a:rPr>
              <a:t>《朝花夕拾》</a:t>
            </a:r>
            <a:r>
              <a:rPr lang="en-US" altLang="zh-CN" kern="100" dirty="0">
                <a:latin typeface="Courier New" panose="02070309020205020404" pitchFamily="49" charset="0"/>
                <a:cs typeface="宋体" panose="02010600030101010101" pitchFamily="2" charset="-122"/>
              </a:rPr>
              <a:t>&lt;/button&gt;</a:t>
            </a:r>
            <a:endParaRPr lang="zh-CN" altLang="zh-CN" sz="1400" kern="100" dirty="0">
              <a:latin typeface="Courier New" panose="02070309020205020404" pitchFamily="49" charset="0"/>
              <a:cs typeface="宋体" panose="02010600030101010101" pitchFamily="2" charset="-122"/>
            </a:endParaRPr>
          </a:p>
          <a:p>
            <a:pPr indent="266700" algn="just">
              <a:spcAft>
                <a:spcPts val="0"/>
              </a:spcAft>
            </a:pPr>
            <a:r>
              <a:rPr lang="en-US" altLang="zh-CN" kern="100" dirty="0">
                <a:latin typeface="宋体" panose="02010600030101010101" pitchFamily="2" charset="-122"/>
                <a:cs typeface="宋体" panose="02010600030101010101" pitchFamily="2" charset="-122"/>
              </a:rPr>
              <a:t>&lt;/</a:t>
            </a:r>
            <a:r>
              <a:rPr lang="en-US" altLang="zh-CN" kern="100" dirty="0" err="1">
                <a:latin typeface="宋体" panose="02010600030101010101" pitchFamily="2" charset="-122"/>
                <a:cs typeface="宋体" panose="02010600030101010101" pitchFamily="2" charset="-122"/>
              </a:rPr>
              <a:t>ul</a:t>
            </a:r>
            <a:r>
              <a:rPr lang="en-US" altLang="zh-CN" kern="100" dirty="0">
                <a:latin typeface="宋体" panose="02010600030101010101" pitchFamily="2" charset="-122"/>
                <a:cs typeface="宋体" panose="02010600030101010101" pitchFamily="2" charset="-122"/>
              </a:rPr>
              <a:t>&gt;</a:t>
            </a:r>
            <a:endParaRPr lang="zh-CN" altLang="zh-CN" sz="1400"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6372200" y="4581128"/>
            <a:ext cx="2175510" cy="1987550"/>
          </a:xfrm>
          <a:prstGeom prst="rect">
            <a:avLst/>
          </a:prstGeom>
        </p:spPr>
      </p:pic>
    </p:spTree>
    <p:extLst>
      <p:ext uri="{BB962C8B-B14F-4D97-AF65-F5344CB8AC3E}">
        <p14:creationId xmlns:p14="http://schemas.microsoft.com/office/powerpoint/2010/main" val="1250054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5.19.5</a:t>
            </a:r>
            <a:r>
              <a:rPr lang="zh-CN" altLang="zh-CN" dirty="0"/>
              <a:t>列表项目禁用</a:t>
            </a:r>
            <a:r>
              <a:rPr lang="zh-CN" altLang="zh-CN" dirty="0" smtClean="0"/>
              <a:t>状态</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通过给列表项目</a:t>
            </a:r>
            <a:r>
              <a:rPr lang="en-US" altLang="zh-CN" sz="2400" dirty="0"/>
              <a:t>.list-group-item</a:t>
            </a:r>
            <a:r>
              <a:rPr lang="zh-CN" altLang="en-US" sz="2400" dirty="0"/>
              <a:t>应用</a:t>
            </a:r>
            <a:r>
              <a:rPr lang="en-US" altLang="zh-CN" sz="2400" dirty="0"/>
              <a:t>.disabled</a:t>
            </a:r>
            <a:r>
              <a:rPr lang="zh-CN" altLang="en-US" sz="2400" dirty="0"/>
              <a:t>类可以让单个列表项目显示为灰色，表现出被禁用的效果。</a:t>
            </a:r>
            <a:endParaRPr lang="zh-CN" altLang="zh-CN" sz="2400" dirty="0" smtClean="0"/>
          </a:p>
        </p:txBody>
      </p:sp>
      <p:sp>
        <p:nvSpPr>
          <p:cNvPr id="3" name="矩形 2"/>
          <p:cNvSpPr/>
          <p:nvPr/>
        </p:nvSpPr>
        <p:spPr>
          <a:xfrm>
            <a:off x="457200" y="2852936"/>
            <a:ext cx="7427168" cy="271869"/>
          </a:xfrm>
          <a:prstGeom prst="rect">
            <a:avLst/>
          </a:prstGeom>
        </p:spPr>
        <p:txBody>
          <a:bodyPr wrap="square">
            <a:spAutoFit/>
          </a:bodyPr>
          <a:lstStyle/>
          <a:p>
            <a:pPr indent="266700" algn="just">
              <a:lnSpc>
                <a:spcPts val="1400"/>
              </a:lnSpc>
              <a:spcAft>
                <a:spcPts val="0"/>
              </a:spcAft>
            </a:pPr>
            <a:r>
              <a:rPr lang="en-US" altLang="zh-CN" kern="100" dirty="0">
                <a:latin typeface="宋体" panose="02010600030101010101" pitchFamily="2" charset="-122"/>
                <a:cs typeface="宋体" panose="02010600030101010101" pitchFamily="2" charset="-122"/>
              </a:rPr>
              <a:t>&lt;a </a:t>
            </a:r>
            <a:r>
              <a:rPr lang="en-US" altLang="zh-CN" kern="100" dirty="0" err="1">
                <a:latin typeface="宋体" panose="02010600030101010101" pitchFamily="2" charset="-122"/>
                <a:cs typeface="宋体" panose="02010600030101010101" pitchFamily="2" charset="-122"/>
              </a:rPr>
              <a:t>href</a:t>
            </a:r>
            <a:r>
              <a:rPr lang="en-US" altLang="zh-CN" kern="100" dirty="0">
                <a:latin typeface="宋体" panose="02010600030101010101" pitchFamily="2" charset="-122"/>
                <a:cs typeface="宋体" panose="02010600030101010101" pitchFamily="2" charset="-122"/>
              </a:rPr>
              <a:t>="#" </a:t>
            </a:r>
            <a:r>
              <a:rPr lang="en-US" altLang="zh-CN" sz="1400" kern="100" dirty="0">
                <a:latin typeface="Courier New" panose="02070309020205020404" pitchFamily="49" charset="0"/>
                <a:cs typeface="宋体" panose="02010600030101010101" pitchFamily="2" charset="-122"/>
              </a:rPr>
              <a:t>class="</a:t>
            </a:r>
            <a:r>
              <a:rPr lang="en-US" altLang="zh-CN" kern="100" dirty="0">
                <a:latin typeface="宋体" panose="02010600030101010101" pitchFamily="2" charset="-122"/>
                <a:cs typeface="宋体" panose="02010600030101010101" pitchFamily="2" charset="-122"/>
              </a:rPr>
              <a:t>list-group-item disabled"&gt;</a:t>
            </a:r>
            <a:r>
              <a:rPr lang="zh-CN" altLang="zh-CN" kern="100" dirty="0">
                <a:latin typeface="Courier New" panose="02070309020205020404" pitchFamily="49" charset="0"/>
                <a:cs typeface="宋体" panose="02010600030101010101" pitchFamily="2" charset="-122"/>
              </a:rPr>
              <a:t>《呐喊》</a:t>
            </a:r>
            <a:r>
              <a:rPr lang="en-US" altLang="zh-CN" kern="100" dirty="0">
                <a:latin typeface="Courier New" panose="02070309020205020404" pitchFamily="49" charset="0"/>
                <a:cs typeface="宋体" panose="02010600030101010101" pitchFamily="2" charset="-122"/>
              </a:rPr>
              <a:t>&lt;/a&gt;</a:t>
            </a:r>
            <a:endParaRPr lang="zh-CN" altLang="zh-CN" sz="1400"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868144" y="3861048"/>
            <a:ext cx="2332355" cy="2130425"/>
          </a:xfrm>
          <a:prstGeom prst="rect">
            <a:avLst/>
          </a:prstGeom>
        </p:spPr>
      </p:pic>
    </p:spTree>
    <p:extLst>
      <p:ext uri="{BB962C8B-B14F-4D97-AF65-F5344CB8AC3E}">
        <p14:creationId xmlns:p14="http://schemas.microsoft.com/office/powerpoint/2010/main" val="28335904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5.19.6</a:t>
            </a:r>
            <a:r>
              <a:rPr lang="zh-CN" altLang="zh-CN" dirty="0"/>
              <a:t>列表项目情景</a:t>
            </a:r>
            <a:r>
              <a:rPr lang="zh-CN" altLang="zh-CN" dirty="0" smtClean="0"/>
              <a:t>类</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为列表项目</a:t>
            </a:r>
            <a:r>
              <a:rPr lang="en-US" altLang="zh-CN" sz="2400" dirty="0"/>
              <a:t>.list-group-item</a:t>
            </a:r>
            <a:r>
              <a:rPr lang="zh-CN" altLang="en-US" sz="2400" dirty="0"/>
              <a:t>添加情境类，可以显示不同的情景样式。</a:t>
            </a:r>
            <a:endParaRPr lang="zh-CN" altLang="zh-CN" sz="2400" dirty="0" smtClean="0"/>
          </a:p>
        </p:txBody>
      </p:sp>
      <p:sp>
        <p:nvSpPr>
          <p:cNvPr id="3" name="矩形 2"/>
          <p:cNvSpPr/>
          <p:nvPr/>
        </p:nvSpPr>
        <p:spPr>
          <a:xfrm>
            <a:off x="354360" y="2488575"/>
            <a:ext cx="8435280" cy="2862322"/>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 class="list-group"&gt;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class="list-group-item list-group-item-success"&gt;</a:t>
            </a:r>
            <a:r>
              <a:rPr lang="zh-CN" altLang="zh-CN" kern="100" dirty="0">
                <a:latin typeface="Courier New" panose="02070309020205020404" pitchFamily="49" charset="0"/>
                <a:cs typeface="宋体" panose="02010600030101010101" pitchFamily="2" charset="-122"/>
              </a:rPr>
              <a:t>《呐喊》</a:t>
            </a:r>
            <a:r>
              <a:rPr lang="en-US" altLang="zh-CN" kern="100" dirty="0">
                <a:latin typeface="Courier New" panose="02070309020205020404" pitchFamily="49" charset="0"/>
                <a:cs typeface="宋体" panose="02010600030101010101" pitchFamily="2" charset="-122"/>
              </a:rPr>
              <a: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class="list-group-item list-group-item-info"&gt;</a:t>
            </a:r>
            <a:r>
              <a:rPr lang="zh-CN" altLang="zh-CN" kern="100" dirty="0">
                <a:latin typeface="Courier New" panose="02070309020205020404" pitchFamily="49" charset="0"/>
                <a:cs typeface="宋体" panose="02010600030101010101" pitchFamily="2" charset="-122"/>
              </a:rPr>
              <a:t>《彷徨》</a:t>
            </a:r>
            <a:r>
              <a:rPr lang="en-US" altLang="zh-CN" kern="100" dirty="0">
                <a:latin typeface="Courier New" panose="02070309020205020404" pitchFamily="49" charset="0"/>
                <a:cs typeface="宋体" panose="02010600030101010101" pitchFamily="2" charset="-122"/>
              </a:rPr>
              <a: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class="list-group-item list-group-item-warning"&gt;</a:t>
            </a:r>
            <a:r>
              <a:rPr lang="zh-CN" altLang="zh-CN" kern="100" dirty="0">
                <a:latin typeface="Courier New" panose="02070309020205020404" pitchFamily="49" charset="0"/>
                <a:cs typeface="宋体" panose="02010600030101010101" pitchFamily="2" charset="-122"/>
              </a:rPr>
              <a:t>《朝花夕拾》</a:t>
            </a:r>
            <a:r>
              <a:rPr lang="en-US" altLang="zh-CN" kern="100" dirty="0">
                <a:latin typeface="Courier New" panose="02070309020205020404" pitchFamily="49" charset="0"/>
                <a:cs typeface="宋体" panose="02010600030101010101" pitchFamily="2" charset="-122"/>
              </a:rPr>
              <a: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&lt;li class="list-group-item list-group-item-danger"&gt;</a:t>
            </a:r>
            <a:r>
              <a:rPr lang="zh-CN" altLang="zh-CN" kern="100" dirty="0">
                <a:latin typeface="Courier New" panose="02070309020205020404" pitchFamily="49" charset="0"/>
                <a:cs typeface="宋体" panose="02010600030101010101" pitchFamily="2" charset="-122"/>
              </a:rPr>
              <a:t>《朝花夕拾》</a:t>
            </a:r>
            <a:r>
              <a:rPr lang="en-US" altLang="zh-CN" kern="100" dirty="0">
                <a:latin typeface="Courier New" panose="02070309020205020404" pitchFamily="49" charset="0"/>
                <a:cs typeface="宋体" panose="02010600030101010101" pitchFamily="2" charset="-122"/>
              </a:rPr>
              <a:t>&lt;/li&gt;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a:t>
            </a:r>
            <a:r>
              <a:rPr lang="en-US" altLang="zh-CN" kern="100" dirty="0" err="1">
                <a:latin typeface="Courier New" panose="02070309020205020404" pitchFamily="49" charset="0"/>
                <a:cs typeface="宋体" panose="02010600030101010101" pitchFamily="2" charset="-122"/>
              </a:rPr>
              <a:t>ul</a:t>
            </a:r>
            <a:r>
              <a:rPr lang="en-US" altLang="zh-CN" kern="100" dirty="0">
                <a:latin typeface="Courier New" panose="02070309020205020404" pitchFamily="49" charset="0"/>
                <a:cs typeface="宋体" panose="02010600030101010101" pitchFamily="2" charset="-122"/>
              </a:rPr>
              <a:t>&gt;</a:t>
            </a:r>
            <a:endParaRPr lang="zh-CN" altLang="zh-CN"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6732240" y="4735195"/>
            <a:ext cx="2260600" cy="2122805"/>
          </a:xfrm>
          <a:prstGeom prst="rect">
            <a:avLst/>
          </a:prstGeom>
        </p:spPr>
      </p:pic>
    </p:spTree>
    <p:extLst>
      <p:ext uri="{BB962C8B-B14F-4D97-AF65-F5344CB8AC3E}">
        <p14:creationId xmlns:p14="http://schemas.microsoft.com/office/powerpoint/2010/main" val="12113100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5.19.7</a:t>
            </a:r>
            <a:r>
              <a:rPr lang="zh-CN" altLang="zh-CN" dirty="0"/>
              <a:t>向列表组添加自定义</a:t>
            </a:r>
            <a:r>
              <a:rPr lang="zh-CN" altLang="zh-CN" dirty="0" smtClean="0"/>
              <a:t>内容</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列表组中每个列表项目可以添加任意的</a:t>
            </a:r>
            <a:r>
              <a:rPr lang="en-US" altLang="zh-CN" sz="2400" dirty="0"/>
              <a:t>HTML</a:t>
            </a:r>
            <a:r>
              <a:rPr lang="zh-CN" altLang="en-US" sz="2400" dirty="0" smtClean="0"/>
              <a:t>内容</a:t>
            </a:r>
            <a:r>
              <a:rPr lang="zh-CN" altLang="en-US" sz="2400" dirty="0"/>
              <a:t>。</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4716016" y="3284984"/>
            <a:ext cx="3528392" cy="3168352"/>
          </a:xfrm>
          <a:prstGeom prst="rect">
            <a:avLst/>
          </a:prstGeom>
        </p:spPr>
      </p:pic>
    </p:spTree>
    <p:extLst>
      <p:ext uri="{BB962C8B-B14F-4D97-AF65-F5344CB8AC3E}">
        <p14:creationId xmlns:p14="http://schemas.microsoft.com/office/powerpoint/2010/main" val="30088701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714" y="489102"/>
            <a:ext cx="8229600" cy="1066800"/>
          </a:xfrm>
        </p:spPr>
        <p:txBody>
          <a:bodyPr/>
          <a:lstStyle/>
          <a:p>
            <a:r>
              <a:rPr lang="en-US" altLang="zh-CN" dirty="0"/>
              <a:t>5.20</a:t>
            </a:r>
            <a:r>
              <a:rPr lang="zh-CN" altLang="zh-CN" dirty="0"/>
              <a:t>面板</a:t>
            </a:r>
          </a:p>
        </p:txBody>
      </p:sp>
      <p:sp>
        <p:nvSpPr>
          <p:cNvPr id="3" name="矩形 2"/>
          <p:cNvSpPr/>
          <p:nvPr/>
        </p:nvSpPr>
        <p:spPr>
          <a:xfrm>
            <a:off x="683568" y="1772816"/>
            <a:ext cx="5616624" cy="2677656"/>
          </a:xfrm>
          <a:prstGeom prst="rect">
            <a:avLst/>
          </a:prstGeom>
        </p:spPr>
        <p:txBody>
          <a:bodyPr wrap="square">
            <a:spAutoFit/>
          </a:bodyPr>
          <a:lstStyle/>
          <a:p>
            <a:pPr marL="457200" indent="-457200">
              <a:buClr>
                <a:schemeClr val="accent3"/>
              </a:buClr>
              <a:buFont typeface="Arial" panose="020B0604020202020204" pitchFamily="34" charset="0"/>
              <a:buChar char="•"/>
            </a:pPr>
            <a:r>
              <a:rPr lang="en-US" altLang="zh-CN" sz="2800" dirty="0">
                <a:hlinkClick r:id="rId2" action="ppaction://hlinksldjump"/>
              </a:rPr>
              <a:t>5.20.1</a:t>
            </a:r>
            <a:r>
              <a:rPr lang="zh-CN" altLang="en-US" sz="2800" dirty="0">
                <a:hlinkClick r:id="rId2" action="ppaction://hlinksldjump"/>
              </a:rPr>
              <a:t>基本</a:t>
            </a:r>
            <a:r>
              <a:rPr lang="zh-CN" altLang="en-US" sz="2800" dirty="0" smtClean="0">
                <a:hlinkClick r:id="rId2" action="ppaction://hlinksldjump"/>
              </a:rPr>
              <a:t>实例</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3" action="ppaction://hlinksldjump"/>
              </a:rPr>
              <a:t>5.20.2</a:t>
            </a:r>
            <a:r>
              <a:rPr lang="zh-CN" altLang="en-US" sz="2800" dirty="0">
                <a:hlinkClick r:id="rId3" action="ppaction://hlinksldjump"/>
              </a:rPr>
              <a:t>带标题的面</a:t>
            </a:r>
            <a:r>
              <a:rPr lang="zh-CN" altLang="en-US" sz="2800" dirty="0" smtClean="0">
                <a:hlinkClick r:id="rId3" action="ppaction://hlinksldjump"/>
              </a:rPr>
              <a:t>板</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4" action="ppaction://hlinksldjump"/>
              </a:rPr>
              <a:t>5.20.3</a:t>
            </a:r>
            <a:r>
              <a:rPr lang="zh-CN" altLang="en-US" sz="2800" dirty="0">
                <a:hlinkClick r:id="rId4" action="ppaction://hlinksldjump"/>
              </a:rPr>
              <a:t>带脚注的面</a:t>
            </a:r>
            <a:r>
              <a:rPr lang="zh-CN" altLang="en-US" sz="2800" dirty="0" smtClean="0">
                <a:hlinkClick r:id="rId4" action="ppaction://hlinksldjump"/>
              </a:rPr>
              <a:t>板</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5" action="ppaction://hlinksldjump"/>
              </a:rPr>
              <a:t>5.20.4</a:t>
            </a:r>
            <a:r>
              <a:rPr lang="zh-CN" altLang="en-US" sz="2800" dirty="0">
                <a:hlinkClick r:id="rId5" action="ppaction://hlinksldjump"/>
              </a:rPr>
              <a:t>情景</a:t>
            </a:r>
            <a:r>
              <a:rPr lang="zh-CN" altLang="en-US" sz="2800" dirty="0" smtClean="0">
                <a:hlinkClick r:id="rId5" action="ppaction://hlinksldjump"/>
              </a:rPr>
              <a:t>效果</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6" action="ppaction://hlinksldjump"/>
              </a:rPr>
              <a:t>5.20.5</a:t>
            </a:r>
            <a:r>
              <a:rPr lang="zh-CN" altLang="en-US" sz="2800" dirty="0">
                <a:hlinkClick r:id="rId6" action="ppaction://hlinksldjump"/>
              </a:rPr>
              <a:t>带表格的面</a:t>
            </a:r>
            <a:r>
              <a:rPr lang="zh-CN" altLang="en-US" sz="2800" dirty="0" smtClean="0">
                <a:hlinkClick r:id="rId6" action="ppaction://hlinksldjump"/>
              </a:rPr>
              <a:t>板</a:t>
            </a:r>
            <a:endParaRPr lang="en-US" altLang="zh-CN" sz="2800" dirty="0" smtClean="0"/>
          </a:p>
          <a:p>
            <a:pPr marL="457200" indent="-457200">
              <a:buClr>
                <a:schemeClr val="accent3"/>
              </a:buClr>
              <a:buFont typeface="Arial" panose="020B0604020202020204" pitchFamily="34" charset="0"/>
              <a:buChar char="•"/>
            </a:pPr>
            <a:r>
              <a:rPr lang="en-US" altLang="zh-CN" sz="2800" dirty="0" smtClean="0">
                <a:hlinkClick r:id="rId7" action="ppaction://hlinksldjump"/>
              </a:rPr>
              <a:t>5.20.6</a:t>
            </a:r>
            <a:r>
              <a:rPr lang="zh-CN" altLang="en-US" sz="2800" dirty="0">
                <a:hlinkClick r:id="rId7" action="ppaction://hlinksldjump"/>
              </a:rPr>
              <a:t>带列表组的面</a:t>
            </a:r>
            <a:r>
              <a:rPr lang="zh-CN" altLang="en-US" sz="2800" dirty="0" smtClean="0">
                <a:hlinkClick r:id="rId7" action="ppaction://hlinksldjump"/>
              </a:rPr>
              <a:t>板</a:t>
            </a:r>
            <a:endParaRPr lang="en-US" altLang="zh-CN" sz="2800" dirty="0" smtClean="0"/>
          </a:p>
        </p:txBody>
      </p:sp>
    </p:spTree>
    <p:extLst>
      <p:ext uri="{BB962C8B-B14F-4D97-AF65-F5344CB8AC3E}">
        <p14:creationId xmlns:p14="http://schemas.microsoft.com/office/powerpoint/2010/main" val="24759130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5.20.1</a:t>
            </a:r>
            <a:r>
              <a:rPr lang="zh-CN" altLang="zh-CN" dirty="0"/>
              <a:t>基本</a:t>
            </a:r>
            <a:r>
              <a:rPr lang="zh-CN" altLang="zh-CN" dirty="0" smtClean="0"/>
              <a:t>实例</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通过向</a:t>
            </a:r>
            <a:r>
              <a:rPr lang="en-US" altLang="zh-CN" sz="2400" dirty="0"/>
              <a:t>&lt;div&gt;</a:t>
            </a:r>
            <a:r>
              <a:rPr lang="zh-CN" altLang="en-US" sz="2400" dirty="0"/>
              <a:t>容器添加</a:t>
            </a:r>
            <a:r>
              <a:rPr lang="en-US" altLang="zh-CN" sz="2400" dirty="0"/>
              <a:t>.panel</a:t>
            </a:r>
            <a:r>
              <a:rPr lang="zh-CN" altLang="en-US" sz="2400" dirty="0"/>
              <a:t>和</a:t>
            </a:r>
            <a:r>
              <a:rPr lang="en-US" altLang="zh-CN" sz="2400" dirty="0"/>
              <a:t>.panel-default</a:t>
            </a:r>
            <a:r>
              <a:rPr lang="zh-CN" altLang="en-US" sz="2400" dirty="0"/>
              <a:t>可以创建一个基本的面板。默认的</a:t>
            </a:r>
            <a:r>
              <a:rPr lang="en-US" altLang="zh-CN" sz="2400" dirty="0"/>
              <a:t>.panel</a:t>
            </a:r>
            <a:r>
              <a:rPr lang="zh-CN" altLang="en-US" sz="2400" dirty="0"/>
              <a:t>组件只是设置了面板基本的边框（</a:t>
            </a:r>
            <a:r>
              <a:rPr lang="en-US" altLang="zh-CN" sz="2400" dirty="0"/>
              <a:t>border</a:t>
            </a:r>
            <a:r>
              <a:rPr lang="zh-CN" altLang="en-US" sz="2400" dirty="0"/>
              <a:t>）和内边距（</a:t>
            </a:r>
            <a:r>
              <a:rPr lang="en-US" altLang="zh-CN" sz="2400" dirty="0"/>
              <a:t>padding</a:t>
            </a:r>
            <a:r>
              <a:rPr lang="zh-CN" altLang="en-US" sz="2400" dirty="0"/>
              <a:t>）。基本的面板中包含一个带有</a:t>
            </a:r>
            <a:r>
              <a:rPr lang="en-US" altLang="zh-CN" sz="2400" dirty="0"/>
              <a:t>.panel-body</a:t>
            </a:r>
            <a:r>
              <a:rPr lang="zh-CN" altLang="en-US" sz="2400" dirty="0"/>
              <a:t>的</a:t>
            </a:r>
            <a:r>
              <a:rPr lang="en-US" altLang="zh-CN" sz="2400" dirty="0"/>
              <a:t>&lt;div&gt;</a:t>
            </a:r>
            <a:r>
              <a:rPr lang="zh-CN" altLang="en-US" sz="2400" dirty="0"/>
              <a:t>元素用来放置面板的主体内容。</a:t>
            </a:r>
            <a:endParaRPr lang="zh-CN" altLang="zh-CN" sz="2400" dirty="0" smtClean="0"/>
          </a:p>
        </p:txBody>
      </p:sp>
      <p:sp>
        <p:nvSpPr>
          <p:cNvPr id="3" name="矩形 2"/>
          <p:cNvSpPr/>
          <p:nvPr/>
        </p:nvSpPr>
        <p:spPr>
          <a:xfrm>
            <a:off x="457200" y="3645024"/>
            <a:ext cx="6768752" cy="1477328"/>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class="panel panel-default"&gt;</a:t>
            </a:r>
            <a:endParaRPr lang="zh-CN" altLang="zh-CN" kern="100" dirty="0">
              <a:latin typeface="Courier New" panose="02070309020205020404" pitchFamily="49" charset="0"/>
              <a:cs typeface="宋体" panose="02010600030101010101" pitchFamily="2" charset="-122"/>
            </a:endParaRPr>
          </a:p>
          <a:p>
            <a:pPr indent="342900" algn="just">
              <a:spcAft>
                <a:spcPts val="0"/>
              </a:spcAft>
            </a:pPr>
            <a:r>
              <a:rPr lang="en-US" altLang="zh-CN" kern="100" dirty="0">
                <a:latin typeface="Courier New" panose="02070309020205020404" pitchFamily="49" charset="0"/>
                <a:cs typeface="宋体" panose="02010600030101010101" pitchFamily="2" charset="-122"/>
              </a:rPr>
              <a:t>&lt;div class="panel-body"&gt;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a:t>
            </a:r>
            <a:r>
              <a:rPr lang="zh-CN" altLang="zh-CN" kern="100" dirty="0">
                <a:latin typeface="Courier New" panose="02070309020205020404" pitchFamily="49" charset="0"/>
                <a:cs typeface="宋体" panose="02010600030101010101" pitchFamily="2" charset="-122"/>
              </a:rPr>
              <a:t>基本面板</a:t>
            </a:r>
          </a:p>
          <a:p>
            <a:pPr indent="228600" algn="just">
              <a:spcAft>
                <a:spcPts val="0"/>
              </a:spcAft>
            </a:pPr>
            <a:r>
              <a:rPr lang="en-US" altLang="zh-CN" kern="100" dirty="0">
                <a:latin typeface="Courier New" panose="02070309020205020404" pitchFamily="49" charset="0"/>
                <a:cs typeface="宋体" panose="02010600030101010101" pitchFamily="2" charset="-122"/>
              </a:rPr>
              <a:t> &lt;/div&gt;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6012160" y="4395858"/>
            <a:ext cx="2082800" cy="1638300"/>
          </a:xfrm>
          <a:prstGeom prst="rect">
            <a:avLst/>
          </a:prstGeom>
        </p:spPr>
      </p:pic>
    </p:spTree>
    <p:extLst>
      <p:ext uri="{BB962C8B-B14F-4D97-AF65-F5344CB8AC3E}">
        <p14:creationId xmlns:p14="http://schemas.microsoft.com/office/powerpoint/2010/main" val="40500015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5.20.2</a:t>
            </a:r>
            <a:r>
              <a:rPr lang="zh-CN" altLang="zh-CN" dirty="0"/>
              <a:t>带标题的面</a:t>
            </a:r>
            <a:r>
              <a:rPr lang="zh-CN" altLang="zh-CN" dirty="0" smtClean="0"/>
              <a:t>板</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在面板中添加带有</a:t>
            </a:r>
            <a:r>
              <a:rPr lang="en-US" altLang="zh-CN" sz="2400" dirty="0"/>
              <a:t>.panel-heading</a:t>
            </a:r>
            <a:r>
              <a:rPr lang="zh-CN" altLang="en-US" sz="2400" dirty="0"/>
              <a:t>类的</a:t>
            </a:r>
            <a:r>
              <a:rPr lang="en-US" altLang="zh-CN" sz="2400" dirty="0"/>
              <a:t>&lt;div&gt;</a:t>
            </a:r>
            <a:r>
              <a:rPr lang="zh-CN" altLang="en-US" sz="2400" dirty="0"/>
              <a:t>容器，可以为面板增加标题。标题中还可以添加带有</a:t>
            </a:r>
            <a:r>
              <a:rPr lang="en-US" altLang="zh-CN" sz="2400" dirty="0"/>
              <a:t>.panel-title</a:t>
            </a:r>
            <a:r>
              <a:rPr lang="zh-CN" altLang="en-US" sz="2400" dirty="0"/>
              <a:t>类的</a:t>
            </a:r>
            <a:r>
              <a:rPr lang="en-US" altLang="zh-CN" sz="2400" dirty="0"/>
              <a:t>&lt;h1&gt;-&lt;h6&gt;</a:t>
            </a:r>
            <a:r>
              <a:rPr lang="zh-CN" altLang="en-US" sz="2400" dirty="0"/>
              <a:t>标签，这样可以为面板增加一个预定义样式的标题。</a:t>
            </a:r>
            <a:endParaRPr lang="zh-CN" altLang="zh-CN" sz="2400" dirty="0" smtClean="0"/>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5868144" y="3789040"/>
            <a:ext cx="2425065" cy="2425065"/>
          </a:xfrm>
          <a:prstGeom prst="rect">
            <a:avLst/>
          </a:prstGeom>
        </p:spPr>
      </p:pic>
    </p:spTree>
    <p:extLst>
      <p:ext uri="{BB962C8B-B14F-4D97-AF65-F5344CB8AC3E}">
        <p14:creationId xmlns:p14="http://schemas.microsoft.com/office/powerpoint/2010/main" val="38832753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5.20.3</a:t>
            </a:r>
            <a:r>
              <a:rPr lang="zh-CN" altLang="zh-CN" dirty="0"/>
              <a:t>带脚注的面</a:t>
            </a:r>
            <a:r>
              <a:rPr lang="zh-CN" altLang="zh-CN" dirty="0" smtClean="0"/>
              <a:t>板</a:t>
            </a:r>
            <a:endParaRPr lang="zh-CN" altLang="zh-CN" dirty="0"/>
          </a:p>
        </p:txBody>
      </p:sp>
      <p:sp>
        <p:nvSpPr>
          <p:cNvPr id="4" name="内容占位符 2"/>
          <p:cNvSpPr>
            <a:spLocks noGrp="1" noChangeArrowheads="1"/>
          </p:cNvSpPr>
          <p:nvPr>
            <p:ph idx="1"/>
          </p:nvPr>
        </p:nvSpPr>
        <p:spPr>
          <a:xfrm>
            <a:off x="457200" y="1557338"/>
            <a:ext cx="8229600" cy="1007566"/>
          </a:xfrm>
        </p:spPr>
        <p:txBody>
          <a:bodyPr/>
          <a:lstStyle/>
          <a:p>
            <a:pPr eaLnBrk="1" hangingPunct="1"/>
            <a:r>
              <a:rPr lang="zh-CN" altLang="en-US" sz="2400" dirty="0"/>
              <a:t>把按钮或次要的文本放入带有</a:t>
            </a:r>
            <a:r>
              <a:rPr lang="en-US" altLang="zh-CN" sz="2400" dirty="0"/>
              <a:t>.panel-footer</a:t>
            </a:r>
            <a:r>
              <a:rPr lang="zh-CN" altLang="en-US" sz="2400" dirty="0"/>
              <a:t>类的</a:t>
            </a:r>
            <a:r>
              <a:rPr lang="en-US" altLang="zh-CN" sz="2400" dirty="0"/>
              <a:t>&lt;div&gt;</a:t>
            </a:r>
            <a:r>
              <a:rPr lang="zh-CN" altLang="en-US" sz="2400" dirty="0"/>
              <a:t>容器中，可以为面板添加一个脚注。需要注意的是，面板的脚注不会从情境效果中继承颜色，因为他们并不是主要内容。</a:t>
            </a:r>
            <a:endParaRPr lang="zh-CN" altLang="zh-CN" sz="2400" dirty="0" smtClean="0"/>
          </a:p>
        </p:txBody>
      </p:sp>
      <p:sp>
        <p:nvSpPr>
          <p:cNvPr id="3" name="矩形 2"/>
          <p:cNvSpPr/>
          <p:nvPr/>
        </p:nvSpPr>
        <p:spPr>
          <a:xfrm>
            <a:off x="457200" y="3212976"/>
            <a:ext cx="6840760" cy="1754326"/>
          </a:xfrm>
          <a:prstGeom prst="rect">
            <a:avLst/>
          </a:prstGeom>
        </p:spPr>
        <p:txBody>
          <a:bodyPr wrap="square">
            <a:spAutoFit/>
          </a:bodyPr>
          <a:lstStyle/>
          <a:p>
            <a:pPr indent="228600" algn="just">
              <a:spcAft>
                <a:spcPts val="0"/>
              </a:spcAft>
            </a:pPr>
            <a:r>
              <a:rPr lang="en-US" altLang="zh-CN" kern="100" dirty="0">
                <a:latin typeface="Courier New" panose="02070309020205020404" pitchFamily="49" charset="0"/>
                <a:cs typeface="宋体" panose="02010600030101010101" pitchFamily="2" charset="-122"/>
              </a:rPr>
              <a:t>&lt;div class="panel panel-default"&gt;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 class="panel-body"&gt;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a:t>
            </a:r>
            <a:r>
              <a:rPr lang="zh-CN" altLang="zh-CN" kern="100" dirty="0">
                <a:latin typeface="Courier New" panose="02070309020205020404" pitchFamily="49" charset="0"/>
                <a:cs typeface="宋体" panose="02010600030101010101" pitchFamily="2" charset="-122"/>
              </a:rPr>
              <a:t>面板内容</a:t>
            </a:r>
          </a:p>
          <a:p>
            <a:pPr indent="228600" algn="just">
              <a:spcAft>
                <a:spcPts val="0"/>
              </a:spcAft>
            </a:pPr>
            <a:r>
              <a:rPr lang="en-US" altLang="zh-CN" kern="100" dirty="0">
                <a:latin typeface="Courier New" panose="02070309020205020404" pitchFamily="49" charset="0"/>
                <a:cs typeface="宋体" panose="02010600030101010101" pitchFamily="2" charset="-122"/>
              </a:rPr>
              <a:t>  &lt;/div&gt;</a:t>
            </a:r>
            <a:endParaRPr lang="zh-CN" altLang="zh-CN" kern="100" dirty="0">
              <a:latin typeface="Courier New" panose="02070309020205020404" pitchFamily="49" charset="0"/>
              <a:cs typeface="宋体" panose="02010600030101010101" pitchFamily="2" charset="-122"/>
            </a:endParaRPr>
          </a:p>
          <a:p>
            <a:pPr indent="228600" algn="just">
              <a:spcAft>
                <a:spcPts val="0"/>
              </a:spcAft>
            </a:pPr>
            <a:r>
              <a:rPr lang="en-US" altLang="zh-CN" kern="100" dirty="0">
                <a:latin typeface="Courier New" panose="02070309020205020404" pitchFamily="49" charset="0"/>
                <a:cs typeface="宋体" panose="02010600030101010101" pitchFamily="2" charset="-122"/>
              </a:rPr>
              <a:t>  &lt;div class="panel-footer"&gt;</a:t>
            </a:r>
            <a:r>
              <a:rPr lang="zh-CN" altLang="zh-CN" kern="100" dirty="0">
                <a:latin typeface="Courier New" panose="02070309020205020404" pitchFamily="49" charset="0"/>
                <a:cs typeface="宋体" panose="02010600030101010101" pitchFamily="2" charset="-122"/>
              </a:rPr>
              <a:t>面板脚注</a:t>
            </a:r>
            <a:r>
              <a:rPr lang="en-US" altLang="zh-CN" kern="100" dirty="0">
                <a:latin typeface="Courier New" panose="02070309020205020404" pitchFamily="49" charset="0"/>
                <a:cs typeface="宋体" panose="02010600030101010101" pitchFamily="2" charset="-122"/>
              </a:rPr>
              <a:t>&lt;/div&gt;</a:t>
            </a:r>
            <a:endParaRPr lang="zh-CN" altLang="zh-CN" kern="100" dirty="0">
              <a:latin typeface="Courier New" panose="02070309020205020404" pitchFamily="49" charset="0"/>
              <a:cs typeface="宋体" panose="02010600030101010101" pitchFamily="2" charset="-122"/>
            </a:endParaRPr>
          </a:p>
          <a:p>
            <a:r>
              <a:rPr lang="en-US" altLang="zh-CN" kern="100" dirty="0" smtClean="0">
                <a:latin typeface="Courier New" panose="02070309020205020404" pitchFamily="49" charset="0"/>
                <a:cs typeface="宋体" panose="02010600030101010101" pitchFamily="2" charset="-122"/>
              </a:rPr>
              <a:t>  &lt;/</a:t>
            </a:r>
            <a:r>
              <a:rPr lang="en-US" altLang="zh-CN" kern="100" dirty="0">
                <a:latin typeface="Courier New" panose="02070309020205020404" pitchFamily="49" charset="0"/>
                <a:cs typeface="宋体" panose="02010600030101010101" pitchFamily="2" charset="-122"/>
              </a:rPr>
              <a:t>div&gt;</a:t>
            </a:r>
            <a:endParaRPr lang="zh-CN" altLang="en-US" kern="100" dirty="0">
              <a:latin typeface="Courier New" panose="02070309020205020404" pitchFamily="49" charset="0"/>
              <a:cs typeface="宋体" panose="02010600030101010101" pitchFamily="2" charset="-122"/>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6469638" y="4850199"/>
            <a:ext cx="2233930" cy="1530350"/>
          </a:xfrm>
          <a:prstGeom prst="rect">
            <a:avLst/>
          </a:prstGeom>
        </p:spPr>
      </p:pic>
    </p:spTree>
    <p:extLst>
      <p:ext uri="{BB962C8B-B14F-4D97-AF65-F5344CB8AC3E}">
        <p14:creationId xmlns:p14="http://schemas.microsoft.com/office/powerpoint/2010/main" val="2051946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549</TotalTime>
  <Words>7337</Words>
  <Application>Microsoft Office PowerPoint</Application>
  <PresentationFormat>全屏显示(4:3)</PresentationFormat>
  <Paragraphs>723</Paragraphs>
  <Slides>106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106</vt:i4>
      </vt:variant>
    </vt:vector>
  </HeadingPairs>
  <TitlesOfParts>
    <vt:vector size="117" baseType="lpstr">
      <vt:lpstr>方正小标宋简体</vt:lpstr>
      <vt:lpstr>方正姚体</vt:lpstr>
      <vt:lpstr>宋体</vt:lpstr>
      <vt:lpstr>Arial</vt:lpstr>
      <vt:lpstr>Calibri</vt:lpstr>
      <vt:lpstr>Courier New</vt:lpstr>
      <vt:lpstr>Georgia</vt:lpstr>
      <vt:lpstr>Times New Roman</vt:lpstr>
      <vt:lpstr>Trebuchet MS</vt:lpstr>
      <vt:lpstr>Wingdings 2</vt:lpstr>
      <vt:lpstr>都市</vt:lpstr>
      <vt:lpstr>Bootstrap 基础教程</vt:lpstr>
      <vt:lpstr>第5章  CSS组件</vt:lpstr>
      <vt:lpstr>本章导读</vt:lpstr>
      <vt:lpstr>5.1字体图标</vt:lpstr>
      <vt:lpstr>5.1.1可用的字体图标</vt:lpstr>
      <vt:lpstr>5.1.2使用字体图标</vt:lpstr>
      <vt:lpstr>5.1.3字体图标实例</vt:lpstr>
      <vt:lpstr>5.1.4定制字体图标</vt:lpstr>
      <vt:lpstr>5.2 下拉菜单</vt:lpstr>
      <vt:lpstr>5.2.1 基本用法</vt:lpstr>
      <vt:lpstr>5.2.2 对齐</vt:lpstr>
      <vt:lpstr>5.2.3标题和分割线</vt:lpstr>
      <vt:lpstr>5.2.4菜单状态 </vt:lpstr>
      <vt:lpstr>5.3按钮组</vt:lpstr>
      <vt:lpstr>5.3.1基本按钮组</vt:lpstr>
      <vt:lpstr>5.3.2按钮工具栏</vt:lpstr>
      <vt:lpstr>5.3.3尺寸</vt:lpstr>
      <vt:lpstr>5.3.4嵌套</vt:lpstr>
      <vt:lpstr>5.3.5垂直的按钮组</vt:lpstr>
      <vt:lpstr>5.3.6两端对齐的按钮组</vt:lpstr>
      <vt:lpstr>PowerPoint 演示文稿</vt:lpstr>
      <vt:lpstr>5.4按钮式弹出菜单</vt:lpstr>
      <vt:lpstr>5.4.1单按钮下拉菜单</vt:lpstr>
      <vt:lpstr>5.4.2分裂式按钮下拉菜单</vt:lpstr>
      <vt:lpstr>5.4.3尺寸</vt:lpstr>
      <vt:lpstr>5.4.4向上弹出式菜单</vt:lpstr>
      <vt:lpstr>5.5输入框组</vt:lpstr>
      <vt:lpstr>5.5.1基本实例</vt:lpstr>
      <vt:lpstr>5.5.2尺寸</vt:lpstr>
      <vt:lpstr>5.5.3作为额外元素的多选框和单选框</vt:lpstr>
      <vt:lpstr>5.5.4作为额外元素的按钮</vt:lpstr>
      <vt:lpstr>5.5.5作为额外元素的按钮式下拉菜单</vt:lpstr>
      <vt:lpstr>5.5.6作为额外元素的分裂式按钮下拉菜单</vt:lpstr>
      <vt:lpstr>5.5.7作为额外元素的多个按钮</vt:lpstr>
      <vt:lpstr>5.6导航</vt:lpstr>
      <vt:lpstr>5.6.1选项卡导航</vt:lpstr>
      <vt:lpstr>5.6.2胶囊式导航</vt:lpstr>
      <vt:lpstr>5.6.3两端对齐的导航</vt:lpstr>
      <vt:lpstr>5.6.4禁用的链接</vt:lpstr>
      <vt:lpstr>5.6.5带有下拉菜单的导航</vt:lpstr>
      <vt:lpstr>5.7导航栏</vt:lpstr>
      <vt:lpstr>5.7.1默认样式的导航栏</vt:lpstr>
      <vt:lpstr>PowerPoint 演示文稿</vt:lpstr>
      <vt:lpstr>5.7.2品牌图标</vt:lpstr>
      <vt:lpstr>5.7.3表单</vt:lpstr>
      <vt:lpstr>5.7.4按钮</vt:lpstr>
      <vt:lpstr>5.7.5文本</vt:lpstr>
      <vt:lpstr>5.7.6非导航的链接</vt:lpstr>
      <vt:lpstr>5.7.7对齐方式</vt:lpstr>
      <vt:lpstr>5.7.8固定在顶部</vt:lpstr>
      <vt:lpstr>5.7.9固定在底部</vt:lpstr>
      <vt:lpstr>5.7.10静止在顶部</vt:lpstr>
      <vt:lpstr>5.7.11反色导航栏</vt:lpstr>
      <vt:lpstr>5.7.12响应式导航栏</vt:lpstr>
      <vt:lpstr>5.8路径导航</vt:lpstr>
      <vt:lpstr>5.9分页</vt:lpstr>
      <vt:lpstr>5.9.1基本实例</vt:lpstr>
      <vt:lpstr>5.9.2禁用和激活状态</vt:lpstr>
      <vt:lpstr>5.9.3尺寸</vt:lpstr>
      <vt:lpstr>5.10翻页</vt:lpstr>
      <vt:lpstr>5.10.1基本实例</vt:lpstr>
      <vt:lpstr>5.10.2对齐链接</vt:lpstr>
      <vt:lpstr>5.10.3可选的禁用状态</vt:lpstr>
      <vt:lpstr>5.11标签</vt:lpstr>
      <vt:lpstr>5.11.1基本实例</vt:lpstr>
      <vt:lpstr>5.11.2多样式的标签</vt:lpstr>
      <vt:lpstr>5.12徽章</vt:lpstr>
      <vt:lpstr>5.13巨幕</vt:lpstr>
      <vt:lpstr>5.14页头</vt:lpstr>
      <vt:lpstr>5.15缩略图</vt:lpstr>
      <vt:lpstr>5.15.1基本实例</vt:lpstr>
      <vt:lpstr>5.15.2自定义内容</vt:lpstr>
      <vt:lpstr>5.16警告框</vt:lpstr>
      <vt:lpstr>5.16.1基本警告框</vt:lpstr>
      <vt:lpstr>5.16.2可关闭的警告框</vt:lpstr>
      <vt:lpstr>5.16.3警告框中的链接</vt:lpstr>
      <vt:lpstr>5.17进度条</vt:lpstr>
      <vt:lpstr>5.17.1基本实例</vt:lpstr>
      <vt:lpstr>5.17.2根据情景变化的进度条</vt:lpstr>
      <vt:lpstr>5.17.3条纹进度条</vt:lpstr>
      <vt:lpstr>5.17.4动画进度条</vt:lpstr>
      <vt:lpstr>5.17.5堆叠进度条</vt:lpstr>
      <vt:lpstr>5.18媒体对象</vt:lpstr>
      <vt:lpstr>5.18.1默认样式</vt:lpstr>
      <vt:lpstr>PowerPoint 演示文稿</vt:lpstr>
      <vt:lpstr>5.18.2对齐方式</vt:lpstr>
      <vt:lpstr>5.18.3媒体对象列表</vt:lpstr>
      <vt:lpstr>5.19列表组</vt:lpstr>
      <vt:lpstr>5.19.1基本实例</vt:lpstr>
      <vt:lpstr>5.19.2向列表组添加徽章</vt:lpstr>
      <vt:lpstr>5.19.3向列表组添加链接</vt:lpstr>
      <vt:lpstr>5.19.4向列表组中添加按钮</vt:lpstr>
      <vt:lpstr>5.19.5列表项目禁用状态</vt:lpstr>
      <vt:lpstr>5.19.6列表项目情景类</vt:lpstr>
      <vt:lpstr>5.19.7向列表组添加自定义内容</vt:lpstr>
      <vt:lpstr>5.20面板</vt:lpstr>
      <vt:lpstr>5.20.1基本实例</vt:lpstr>
      <vt:lpstr>5.20.2带标题的面板</vt:lpstr>
      <vt:lpstr>5.20.3带脚注的面板</vt:lpstr>
      <vt:lpstr>5.20.4情景效果</vt:lpstr>
      <vt:lpstr>5.20.5带表格的面板</vt:lpstr>
      <vt:lpstr>5.20.6带列表组的面板</vt:lpstr>
      <vt:lpstr>5.21 Well</vt:lpstr>
      <vt:lpstr>5.22 案例：制作一个个人简历页面</vt:lpstr>
      <vt:lpstr>本章小结</vt:lpstr>
      <vt:lpstr>练习与实训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Java入门基础</dc:title>
  <dc:creator>xyy</dc:creator>
  <cp:lastModifiedBy>123</cp:lastModifiedBy>
  <cp:revision>235</cp:revision>
  <dcterms:created xsi:type="dcterms:W3CDTF">2015-05-21T00:11:37Z</dcterms:created>
  <dcterms:modified xsi:type="dcterms:W3CDTF">2018-02-27T15:21:27Z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