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10"/>
  </p:notesMasterIdLst>
  <p:sldIdLst>
    <p:sldId id="256" r:id="rId2"/>
    <p:sldId id="257" r:id="rId3"/>
    <p:sldId id="259" r:id="rId4"/>
    <p:sldId id="359" r:id="rId5"/>
    <p:sldId id="382" r:id="rId6"/>
    <p:sldId id="383" r:id="rId7"/>
    <p:sldId id="381" r:id="rId8"/>
    <p:sldId id="360" r:id="rId9"/>
    <p:sldId id="384" r:id="rId10"/>
    <p:sldId id="361" r:id="rId11"/>
    <p:sldId id="362" r:id="rId12"/>
    <p:sldId id="363" r:id="rId13"/>
    <p:sldId id="364" r:id="rId14"/>
    <p:sldId id="365" r:id="rId15"/>
    <p:sldId id="366" r:id="rId16"/>
    <p:sldId id="385" r:id="rId17"/>
    <p:sldId id="386" r:id="rId18"/>
    <p:sldId id="367" r:id="rId19"/>
    <p:sldId id="368" r:id="rId20"/>
    <p:sldId id="369" r:id="rId21"/>
    <p:sldId id="370" r:id="rId22"/>
    <p:sldId id="387" r:id="rId23"/>
    <p:sldId id="371" r:id="rId24"/>
    <p:sldId id="372" r:id="rId25"/>
    <p:sldId id="373" r:id="rId26"/>
    <p:sldId id="374" r:id="rId27"/>
    <p:sldId id="375" r:id="rId28"/>
    <p:sldId id="376" r:id="rId29"/>
    <p:sldId id="377" r:id="rId30"/>
    <p:sldId id="378" r:id="rId31"/>
    <p:sldId id="379" r:id="rId32"/>
    <p:sldId id="380" r:id="rId33"/>
    <p:sldId id="388" r:id="rId34"/>
    <p:sldId id="389" r:id="rId35"/>
    <p:sldId id="390" r:id="rId36"/>
    <p:sldId id="391" r:id="rId37"/>
    <p:sldId id="392" r:id="rId38"/>
    <p:sldId id="393" r:id="rId39"/>
    <p:sldId id="394" r:id="rId40"/>
    <p:sldId id="396" r:id="rId41"/>
    <p:sldId id="395" r:id="rId42"/>
    <p:sldId id="397" r:id="rId43"/>
    <p:sldId id="398" r:id="rId44"/>
    <p:sldId id="399" r:id="rId45"/>
    <p:sldId id="400" r:id="rId46"/>
    <p:sldId id="401" r:id="rId47"/>
    <p:sldId id="402" r:id="rId48"/>
    <p:sldId id="404" r:id="rId49"/>
    <p:sldId id="403" r:id="rId50"/>
    <p:sldId id="405" r:id="rId51"/>
    <p:sldId id="406" r:id="rId52"/>
    <p:sldId id="407" r:id="rId53"/>
    <p:sldId id="408" r:id="rId54"/>
    <p:sldId id="409" r:id="rId55"/>
    <p:sldId id="410" r:id="rId56"/>
    <p:sldId id="411" r:id="rId57"/>
    <p:sldId id="412" r:id="rId58"/>
    <p:sldId id="413" r:id="rId59"/>
    <p:sldId id="414" r:id="rId60"/>
    <p:sldId id="415" r:id="rId61"/>
    <p:sldId id="416" r:id="rId62"/>
    <p:sldId id="417" r:id="rId63"/>
    <p:sldId id="418" r:id="rId64"/>
    <p:sldId id="419" r:id="rId65"/>
    <p:sldId id="420" r:id="rId66"/>
    <p:sldId id="421" r:id="rId67"/>
    <p:sldId id="422" r:id="rId68"/>
    <p:sldId id="423" r:id="rId69"/>
    <p:sldId id="424" r:id="rId70"/>
    <p:sldId id="425" r:id="rId71"/>
    <p:sldId id="426" r:id="rId72"/>
    <p:sldId id="428" r:id="rId73"/>
    <p:sldId id="427" r:id="rId74"/>
    <p:sldId id="429" r:id="rId75"/>
    <p:sldId id="430" r:id="rId76"/>
    <p:sldId id="431" r:id="rId77"/>
    <p:sldId id="432" r:id="rId78"/>
    <p:sldId id="433" r:id="rId79"/>
    <p:sldId id="434" r:id="rId80"/>
    <p:sldId id="435" r:id="rId81"/>
    <p:sldId id="436" r:id="rId82"/>
    <p:sldId id="439" r:id="rId83"/>
    <p:sldId id="440" r:id="rId84"/>
    <p:sldId id="442" r:id="rId85"/>
    <p:sldId id="441" r:id="rId86"/>
    <p:sldId id="437" r:id="rId87"/>
    <p:sldId id="443" r:id="rId88"/>
    <p:sldId id="438" r:id="rId89"/>
    <p:sldId id="444" r:id="rId90"/>
    <p:sldId id="445" r:id="rId91"/>
    <p:sldId id="446" r:id="rId92"/>
    <p:sldId id="447" r:id="rId93"/>
    <p:sldId id="448" r:id="rId94"/>
    <p:sldId id="449" r:id="rId95"/>
    <p:sldId id="450" r:id="rId96"/>
    <p:sldId id="451" r:id="rId97"/>
    <p:sldId id="452" r:id="rId98"/>
    <p:sldId id="453" r:id="rId99"/>
    <p:sldId id="454" r:id="rId100"/>
    <p:sldId id="455" r:id="rId101"/>
    <p:sldId id="456" r:id="rId102"/>
    <p:sldId id="457" r:id="rId103"/>
    <p:sldId id="458" r:id="rId104"/>
    <p:sldId id="459" r:id="rId105"/>
    <p:sldId id="460" r:id="rId106"/>
    <p:sldId id="461" r:id="rId107"/>
    <p:sldId id="344" r:id="rId108"/>
    <p:sldId id="345" r:id="rId109"/>
  </p:sldIdLst>
  <p:sldSz cx="9144000" cy="6858000" type="screen4x3"/>
  <p:notesSz cx="6858000" cy="9144000"/>
  <p:defaultTextStyle>
    <a:defPPr>
      <a:defRPr lang="zh-CN"/>
    </a:defPPr>
    <a:lvl1pPr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Georgia" pitchFamily="18" charset="0"/>
        <a:ea typeface="宋体" pitchFamily="2" charset="-122"/>
        <a:cs typeface="+mn-cs"/>
      </a:defRPr>
    </a:lvl5pPr>
    <a:lvl6pPr marL="2286000" algn="l" defTabSz="914400" rtl="0" eaLnBrk="1" latinLnBrk="0" hangingPunct="1">
      <a:defRPr kern="1200">
        <a:solidFill>
          <a:schemeClr val="tx1"/>
        </a:solidFill>
        <a:latin typeface="Georgia" pitchFamily="18" charset="0"/>
        <a:ea typeface="宋体" pitchFamily="2" charset="-122"/>
        <a:cs typeface="+mn-cs"/>
      </a:defRPr>
    </a:lvl6pPr>
    <a:lvl7pPr marL="2743200" algn="l" defTabSz="914400" rtl="0" eaLnBrk="1" latinLnBrk="0" hangingPunct="1">
      <a:defRPr kern="1200">
        <a:solidFill>
          <a:schemeClr val="tx1"/>
        </a:solidFill>
        <a:latin typeface="Georgia" pitchFamily="18" charset="0"/>
        <a:ea typeface="宋体" pitchFamily="2" charset="-122"/>
        <a:cs typeface="+mn-cs"/>
      </a:defRPr>
    </a:lvl7pPr>
    <a:lvl8pPr marL="3200400" algn="l" defTabSz="914400" rtl="0" eaLnBrk="1" latinLnBrk="0" hangingPunct="1">
      <a:defRPr kern="1200">
        <a:solidFill>
          <a:schemeClr val="tx1"/>
        </a:solidFill>
        <a:latin typeface="Georgia" pitchFamily="18" charset="0"/>
        <a:ea typeface="宋体" pitchFamily="2" charset="-122"/>
        <a:cs typeface="+mn-cs"/>
      </a:defRPr>
    </a:lvl8pPr>
    <a:lvl9pPr marL="3657600" algn="l" defTabSz="914400" rtl="0" eaLnBrk="1" latinLnBrk="0" hangingPunct="1">
      <a:defRPr kern="1200">
        <a:solidFill>
          <a:schemeClr val="tx1"/>
        </a:solidFill>
        <a:latin typeface="Georgia"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67" d="100"/>
          <a:sy n="67" d="100"/>
        </p:scale>
        <p:origin x="-91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BA8E743-79B3-415A-AC51-63D85A7D337D}" type="slidenum">
              <a:rPr lang="zh-CN" altLang="en-US"/>
              <a:pPr/>
              <a:t>‹#›</a:t>
            </a:fld>
            <a:endParaRPr lang="zh-CN" altLang="en-US"/>
          </a:p>
        </p:txBody>
      </p:sp>
    </p:spTree>
    <p:extLst>
      <p:ext uri="{BB962C8B-B14F-4D97-AF65-F5344CB8AC3E}">
        <p14:creationId xmlns:p14="http://schemas.microsoft.com/office/powerpoint/2010/main" val="33235330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5" name="矩形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6" name="矩形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7" name="矩形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0" name="矩形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11" name="圆角矩形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12" name="圆角矩形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3" name="矩形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4" name="矩形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5" name="矩形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6" name="矩形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8" name="标题 7"/>
          <p:cNvSpPr>
            <a:spLocks noGrp="1"/>
          </p:cNvSpPr>
          <p:nvPr>
            <p:ph type="ctrTitle"/>
          </p:nvPr>
        </p:nvSpPr>
        <p:spPr>
          <a:xfrm>
            <a:off x="457200" y="2217927"/>
            <a:ext cx="8458200" cy="1470025"/>
          </a:xfrm>
        </p:spPr>
        <p:txBody>
          <a:bodyPr anchor="b"/>
          <a:lstStyle>
            <a:lvl1pPr>
              <a:defRPr sz="4400">
                <a:solidFill>
                  <a:schemeClr val="bg1"/>
                </a:solidFill>
              </a:defRPr>
            </a:lvl1pPr>
          </a:lstStyle>
          <a:p>
            <a:r>
              <a:rPr lang="zh-CN" altLang="en-US" noProof="1" smtClean="0"/>
              <a:t>单击此处编辑母版标题样式</a:t>
            </a:r>
            <a:endParaRPr lang="en-US" noProof="1"/>
          </a:p>
        </p:txBody>
      </p:sp>
      <p:sp>
        <p:nvSpPr>
          <p:cNvPr id="9" name="副标题 8"/>
          <p:cNvSpPr>
            <a:spLocks noGrp="1"/>
          </p:cNvSpPr>
          <p:nvPr>
            <p:ph type="subTitle" idx="1"/>
          </p:nvPr>
        </p:nvSpPr>
        <p:spPr>
          <a:xfrm>
            <a:off x="457200" y="3926064"/>
            <a:ext cx="4953000" cy="1752600"/>
          </a:xfrm>
        </p:spPr>
        <p:txBody>
          <a:bodyPr/>
          <a:lstStyle>
            <a:lvl1pPr marL="64135"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en-US" noProof="1"/>
          </a:p>
        </p:txBody>
      </p:sp>
      <p:sp>
        <p:nvSpPr>
          <p:cNvPr id="17" name="日期占位符 27"/>
          <p:cNvSpPr>
            <a:spLocks noGrp="1"/>
          </p:cNvSpPr>
          <p:nvPr>
            <p:ph type="dt" sz="half" idx="10"/>
          </p:nvPr>
        </p:nvSpPr>
        <p:spPr>
          <a:xfrm>
            <a:off x="6705600" y="4206875"/>
            <a:ext cx="960438" cy="457200"/>
          </a:xfrm>
        </p:spPr>
        <p:txBody>
          <a:bodyPr/>
          <a:lstStyle>
            <a:lvl1pPr>
              <a:defRPr/>
            </a:lvl1pPr>
          </a:lstStyle>
          <a:p>
            <a:pPr>
              <a:defRPr/>
            </a:pPr>
            <a:endParaRPr lang="zh-CN" altLang="en-US"/>
          </a:p>
        </p:txBody>
      </p:sp>
      <p:sp>
        <p:nvSpPr>
          <p:cNvPr id="18" name="页脚占位符 16"/>
          <p:cNvSpPr>
            <a:spLocks noGrp="1"/>
          </p:cNvSpPr>
          <p:nvPr>
            <p:ph type="ftr" sz="quarter" idx="11"/>
          </p:nvPr>
        </p:nvSpPr>
        <p:spPr>
          <a:xfrm>
            <a:off x="5410200" y="4205288"/>
            <a:ext cx="1295400" cy="457200"/>
          </a:xfrm>
        </p:spPr>
        <p:txBody>
          <a:bodyPr/>
          <a:lstStyle>
            <a:lvl1pPr>
              <a:defRPr/>
            </a:lvl1pPr>
          </a:lstStyle>
          <a:p>
            <a:pPr>
              <a:defRPr/>
            </a:pPr>
            <a:endParaRPr lang="zh-CN" altLang="en-US"/>
          </a:p>
        </p:txBody>
      </p:sp>
      <p:sp>
        <p:nvSpPr>
          <p:cNvPr id="19" name="灯片编号占位符 28"/>
          <p:cNvSpPr>
            <a:spLocks noGrp="1"/>
          </p:cNvSpPr>
          <p:nvPr>
            <p:ph type="sldNum" sz="quarter" idx="12"/>
          </p:nvPr>
        </p:nvSpPr>
        <p:spPr>
          <a:xfrm>
            <a:off x="8320088" y="1588"/>
            <a:ext cx="747712" cy="365125"/>
          </a:xfrm>
        </p:spPr>
        <p:txBody>
          <a:bodyPr/>
          <a:lstStyle>
            <a:lvl1pPr>
              <a:defRPr>
                <a:solidFill>
                  <a:schemeClr val="bg1"/>
                </a:solidFill>
              </a:defRPr>
            </a:lvl1pPr>
          </a:lstStyle>
          <a:p>
            <a:fld id="{BE38087A-059B-4929-8361-8467708E9EB9}" type="slidenum">
              <a:rPr lang="zh-CN" altLang="en-US"/>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7F58B7AD-BB26-4CF6-BD85-29E03048FADF}" type="slidenum">
              <a:rPr lang="zh-CN" altLang="en-US"/>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143000"/>
            <a:ext cx="1905000" cy="5486400"/>
          </a:xfrm>
        </p:spPr>
        <p:txBody>
          <a:bodyPr vert="eaVert"/>
          <a:lstStyle/>
          <a:p>
            <a:r>
              <a:rPr lang="zh-CN" altLang="en-US" noProof="1" smtClean="0"/>
              <a:t>单击此处编辑母版标题样式</a:t>
            </a:r>
            <a:endParaRPr lang="en-US" noProof="1"/>
          </a:p>
        </p:txBody>
      </p:sp>
      <p:sp>
        <p:nvSpPr>
          <p:cNvPr id="3" name="竖排文字占位符 2"/>
          <p:cNvSpPr>
            <a:spLocks noGrp="1"/>
          </p:cNvSpPr>
          <p:nvPr>
            <p:ph type="body" orient="vert" idx="1"/>
          </p:nvPr>
        </p:nvSpPr>
        <p:spPr>
          <a:xfrm>
            <a:off x="457200" y="1143000"/>
            <a:ext cx="6248400" cy="5486400"/>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7435099D-ED1B-47AF-AE8C-D765E670F461}"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76672"/>
            <a:ext cx="8229600" cy="1066800"/>
          </a:xfrm>
        </p:spPr>
        <p:txBody>
          <a:bodyPr/>
          <a:lstStyle/>
          <a:p>
            <a:r>
              <a:rPr lang="zh-CN" altLang="en-US" noProof="1" smtClean="0"/>
              <a:t>单击此处编辑母版标题样式</a:t>
            </a:r>
            <a:endParaRPr lang="en-US" noProof="1"/>
          </a:p>
        </p:txBody>
      </p:sp>
      <p:sp>
        <p:nvSpPr>
          <p:cNvPr id="3" name="内容占位符 2"/>
          <p:cNvSpPr>
            <a:spLocks noGrp="1"/>
          </p:cNvSpPr>
          <p:nvPr>
            <p:ph idx="1"/>
          </p:nvPr>
        </p:nvSpPr>
        <p:spPr>
          <a:xfrm>
            <a:off x="457200" y="1556792"/>
            <a:ext cx="8229600" cy="4824536"/>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灯片编号占位符 5"/>
          <p:cNvSpPr>
            <a:spLocks noGrp="1"/>
          </p:cNvSpPr>
          <p:nvPr>
            <p:ph type="sldNum" sz="quarter" idx="10"/>
          </p:nvPr>
        </p:nvSpPr>
        <p:spPr/>
        <p:txBody>
          <a:bodyPr/>
          <a:lstStyle>
            <a:lvl1pPr>
              <a:defRPr/>
            </a:lvl1pPr>
          </a:lstStyle>
          <a:p>
            <a:fld id="{97266068-7058-4A5F-9706-F4FD7F11DE7E}" type="slidenum">
              <a:rPr lang="zh-CN" altLang="en-US"/>
              <a:pPr/>
              <a:t>‹#›</a:t>
            </a:fld>
            <a:endParaRPr lang="zh-CN" altLang="en-US"/>
          </a:p>
        </p:txBody>
      </p:sp>
      <p:sp>
        <p:nvSpPr>
          <p:cNvPr id="5" name="日期占位符 3"/>
          <p:cNvSpPr>
            <a:spLocks noGrp="1"/>
          </p:cNvSpPr>
          <p:nvPr>
            <p:ph type="dt" sz="half" idx="11"/>
          </p:nvPr>
        </p:nvSpPr>
        <p:spPr/>
        <p:txBody>
          <a:bodyPr/>
          <a:lstStyle>
            <a:lvl1pPr>
              <a:defRPr/>
            </a:lvl1pPr>
          </a:lstStyle>
          <a:p>
            <a:pPr>
              <a:defRPr/>
            </a:pPr>
            <a:endParaRPr lang="zh-CN" altLang="en-US"/>
          </a:p>
        </p:txBody>
      </p:sp>
      <p:sp>
        <p:nvSpPr>
          <p:cNvPr id="6" name="页脚占位符 4"/>
          <p:cNvSpPr>
            <a:spLocks noGrp="1"/>
          </p:cNvSpPr>
          <p:nvPr>
            <p:ph type="ftr" sz="quarter" idx="12"/>
          </p:nvPr>
        </p:nvSpPr>
        <p:spPr/>
        <p:txBody>
          <a:bodyPr/>
          <a:lstStyle>
            <a:lvl1pPr>
              <a:defRPr/>
            </a:lvl1pPr>
          </a:lstStyle>
          <a:p>
            <a:pPr>
              <a:defRPr/>
            </a:pP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noProof="1"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22"/>
          <p:cNvSpPr>
            <a:spLocks noGrp="1"/>
          </p:cNvSpPr>
          <p:nvPr>
            <p:ph type="sldNum" sz="quarter" idx="12"/>
          </p:nvPr>
        </p:nvSpPr>
        <p:spPr/>
        <p:txBody>
          <a:bodyPr/>
          <a:lstStyle>
            <a:lvl1pPr>
              <a:defRPr/>
            </a:lvl1pPr>
          </a:lstStyle>
          <a:p>
            <a:fld id="{99B5298F-46C3-4D46-8ACB-8B1163E4262F}" type="slidenum">
              <a:rPr lang="zh-CN" altLang="en-US"/>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en-US" noProof="1"/>
          </a:p>
        </p:txBody>
      </p:sp>
      <p:sp>
        <p:nvSpPr>
          <p:cNvPr id="3" name="内容占位符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内容占位符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3227CF7B-8B01-47CC-B1E7-8305B46D7FF2}" type="slidenum">
              <a:rPr lang="zh-CN" altLang="en-US"/>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81000" y="1143000"/>
            <a:ext cx="8382000" cy="1069848"/>
          </a:xfrm>
        </p:spPr>
        <p:txBody>
          <a:bodyPr/>
          <a:lstStyle>
            <a:lvl1pPr>
              <a:defRPr sz="4000" b="0" i="0" cap="none" baseline="0"/>
            </a:lvl1pPr>
          </a:lstStyle>
          <a:p>
            <a:r>
              <a:rPr lang="zh-CN" altLang="en-US" noProof="1" smtClean="0"/>
              <a:t>单击此处编辑母版标题样式</a:t>
            </a:r>
            <a:endParaRPr lang="en-US" noProof="1"/>
          </a:p>
        </p:txBody>
      </p:sp>
      <p:sp>
        <p:nvSpPr>
          <p:cNvPr id="3" name="文本占位符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4" name="文本占位符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zh-CN" altLang="en-US" noProof="1" smtClean="0"/>
              <a:t>单击此处编辑母版文本样式</a:t>
            </a:r>
          </a:p>
        </p:txBody>
      </p:sp>
      <p:sp>
        <p:nvSpPr>
          <p:cNvPr id="5" name="内容占位符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6" name="内容占位符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日期占位符 25"/>
          <p:cNvSpPr>
            <a:spLocks noGrp="1"/>
          </p:cNvSpPr>
          <p:nvPr>
            <p:ph type="dt" sz="half" idx="10"/>
          </p:nvPr>
        </p:nvSpPr>
        <p:spPr/>
        <p:txBody>
          <a:bodyPr rtlCol="0"/>
          <a:lstStyle>
            <a:lvl1pPr>
              <a:defRPr/>
            </a:lvl1pPr>
          </a:lstStyle>
          <a:p>
            <a:pPr>
              <a:defRPr/>
            </a:pPr>
            <a:endParaRPr lang="zh-CN" altLang="en-US"/>
          </a:p>
        </p:txBody>
      </p:sp>
      <p:sp>
        <p:nvSpPr>
          <p:cNvPr id="8" name="灯片编号占位符 26"/>
          <p:cNvSpPr>
            <a:spLocks noGrp="1"/>
          </p:cNvSpPr>
          <p:nvPr>
            <p:ph type="sldNum" sz="quarter" idx="11"/>
          </p:nvPr>
        </p:nvSpPr>
        <p:spPr/>
        <p:txBody>
          <a:bodyPr/>
          <a:lstStyle>
            <a:lvl1pPr>
              <a:defRPr/>
            </a:lvl1pPr>
          </a:lstStyle>
          <a:p>
            <a:fld id="{0B520E08-97DC-4EEA-98BA-37F846449102}" type="slidenum">
              <a:rPr lang="zh-CN" altLang="en-US"/>
              <a:pPr/>
              <a:t>‹#›</a:t>
            </a:fld>
            <a:endParaRPr lang="zh-CN" altLang="en-US"/>
          </a:p>
        </p:txBody>
      </p:sp>
      <p:sp>
        <p:nvSpPr>
          <p:cNvPr id="9" name="页脚占位符 27"/>
          <p:cNvSpPr>
            <a:spLocks noGrp="1"/>
          </p:cNvSpPr>
          <p:nvPr>
            <p:ph type="ftr" sz="quarter" idx="12"/>
          </p:nvPr>
        </p:nvSpPr>
        <p:spPr/>
        <p:txBody>
          <a:bodyPr rtlCol="0"/>
          <a:lstStyle>
            <a:lvl1pPr>
              <a:defRPr/>
            </a:lvl1pPr>
          </a:lstStyle>
          <a:p>
            <a:pPr>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1143000"/>
            <a:ext cx="8229600" cy="1069848"/>
          </a:xfrm>
        </p:spPr>
        <p:txBody>
          <a:bodyPr/>
          <a:lstStyle>
            <a:lvl1pPr>
              <a:defRPr sz="4000">
                <a:solidFill>
                  <a:schemeClr val="tx2"/>
                </a:solidFill>
              </a:defRPr>
            </a:lvl1pPr>
          </a:lstStyle>
          <a:p>
            <a:r>
              <a:rPr lang="zh-CN" altLang="en-US" noProof="1" smtClean="0"/>
              <a:t>单击此处编辑母版标题样式</a:t>
            </a:r>
            <a:endParaRPr lang="en-US" noProof="1"/>
          </a:p>
        </p:txBody>
      </p:sp>
      <p:sp>
        <p:nvSpPr>
          <p:cNvPr id="3" name="日期占位符 2"/>
          <p:cNvSpPr>
            <a:spLocks noGrp="1"/>
          </p:cNvSpPr>
          <p:nvPr>
            <p:ph type="dt" sz="half" idx="10"/>
          </p:nvPr>
        </p:nvSpPr>
        <p:spPr>
          <a:xfrm>
            <a:off x="6583363" y="612775"/>
            <a:ext cx="957262" cy="457200"/>
          </a:xfrm>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fld id="{F7B8D1B7-6899-48A7-A6FC-69DEF30E2A04}" type="slidenum">
              <a:rPr lang="zh-CN" altLang="en-US"/>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fld id="{FCDFBBF0-4229-4285-8180-BCA5FFB44A1B}" type="slidenum">
              <a:rPr lang="zh-CN" altLang="en-US"/>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53496" y="1101970"/>
            <a:ext cx="3383280" cy="877824"/>
          </a:xfrm>
        </p:spPr>
        <p:txBody>
          <a:bodyPr anchor="b"/>
          <a:lstStyle>
            <a:lvl1pPr algn="l">
              <a:buNone/>
              <a:defRPr sz="1800" b="1"/>
            </a:lvl1pPr>
          </a:lstStyle>
          <a:p>
            <a:r>
              <a:rPr lang="zh-CN" altLang="en-US" noProof="1" smtClean="0"/>
              <a:t>单击此处编辑母版标题样式</a:t>
            </a:r>
            <a:endParaRPr lang="en-US" noProof="1"/>
          </a:p>
        </p:txBody>
      </p:sp>
      <p:sp>
        <p:nvSpPr>
          <p:cNvPr id="3" name="文本占位符 2"/>
          <p:cNvSpPr>
            <a:spLocks noGrp="1"/>
          </p:cNvSpPr>
          <p:nvPr>
            <p:ph type="body" idx="2"/>
          </p:nvPr>
        </p:nvSpPr>
        <p:spPr>
          <a:xfrm>
            <a:off x="5353496" y="2010727"/>
            <a:ext cx="3383280" cy="4617720"/>
          </a:xfrm>
        </p:spPr>
        <p:txBody>
          <a:bodyPr/>
          <a:lstStyle>
            <a:lvl1pPr marL="8890" indent="0">
              <a:buNone/>
              <a:defRPr sz="1400"/>
            </a:lvl1pPr>
            <a:lvl2pPr>
              <a:buNone/>
              <a:defRPr sz="1200"/>
            </a:lvl2pPr>
            <a:lvl3pPr>
              <a:buNone/>
              <a:defRPr sz="1000"/>
            </a:lvl3pPr>
            <a:lvl4pPr>
              <a:buNone/>
              <a:defRPr sz="900"/>
            </a:lvl4pPr>
            <a:lvl5pPr>
              <a:buNone/>
              <a:defRPr sz="900"/>
            </a:lvl5pPr>
          </a:lstStyle>
          <a:p>
            <a:pPr lvl="0"/>
            <a:r>
              <a:rPr lang="zh-CN" altLang="en-US" noProof="1" smtClean="0"/>
              <a:t>单击此处编辑母版文本样式</a:t>
            </a:r>
          </a:p>
        </p:txBody>
      </p:sp>
      <p:sp>
        <p:nvSpPr>
          <p:cNvPr id="4" name="内容占位符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09F5552E-0320-49F6-9651-DDF1BF19D1AE}" type="slidenum">
              <a:rPr lang="zh-CN" altLang="en-US"/>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zh-CN" altLang="en-US" noProof="1" smtClean="0"/>
              <a:t>单击此处编辑母版标题样式</a:t>
            </a:r>
            <a:endParaRPr lang="en-US" noProof="1"/>
          </a:p>
        </p:txBody>
      </p:sp>
      <p:sp>
        <p:nvSpPr>
          <p:cNvPr id="3" name="图片占位符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4" name="文本占位符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zh-CN" altLang="en-US" noProof="1"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22"/>
          <p:cNvSpPr>
            <a:spLocks noGrp="1"/>
          </p:cNvSpPr>
          <p:nvPr>
            <p:ph type="sldNum" sz="quarter" idx="12"/>
          </p:nvPr>
        </p:nvSpPr>
        <p:spPr/>
        <p:txBody>
          <a:bodyPr/>
          <a:lstStyle>
            <a:lvl1pPr>
              <a:defRPr/>
            </a:lvl1pPr>
          </a:lstStyle>
          <a:p>
            <a:fld id="{B61CE60E-1572-4D0F-ADFB-3D26ACB70CB0}" type="slidenum">
              <a:rPr lang="zh-CN" altLang="en-US"/>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矩形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29" name="矩形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0" name="矩形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1" name="矩形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2" name="矩形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33" name="圆角矩形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useBgFill="1">
        <p:nvSpPr>
          <p:cNvPr id="34" name="圆角矩形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5" name="矩形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6" name="矩形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7" name="矩形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8" name="矩形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39" name="矩形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40" name="矩形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buFontTx/>
              <a:buNone/>
              <a:defRPr/>
            </a:pPr>
            <a:endParaRPr lang="en-US" dirty="0"/>
          </a:p>
        </p:txBody>
      </p:sp>
      <p:sp>
        <p:nvSpPr>
          <p:cNvPr id="1039" name="标题占位符 21"/>
          <p:cNvSpPr>
            <a:spLocks noGrp="1" noChangeArrowheads="1"/>
          </p:cNvSpPr>
          <p:nvPr>
            <p:ph type="title" idx="4294967295"/>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040" name="文本占位符 12"/>
          <p:cNvSpPr>
            <a:spLocks noGrp="1" noChangeArrowheads="1"/>
          </p:cNvSpPr>
          <p:nvPr>
            <p:ph type="body" idx="4294967295"/>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buFontTx/>
              <a:buNone/>
              <a:defRPr kumimoji="0" sz="800">
                <a:solidFill>
                  <a:schemeClr val="accent2"/>
                </a:solidFill>
                <a:latin typeface="+mn-lt"/>
                <a:ea typeface="+mn-ea"/>
              </a:defRPr>
            </a:lvl1pPr>
          </a:lstStyle>
          <a:p>
            <a:pPr>
              <a:defRPr/>
            </a:pPr>
            <a:endParaRPr lang="zh-CN" altLang="en-US"/>
          </a:p>
        </p:txBody>
      </p:sp>
      <p:sp>
        <p:nvSpPr>
          <p:cNvPr id="3" name="页脚占位符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buFontTx/>
              <a:buNone/>
              <a:defRPr kumimoji="0" sz="800">
                <a:solidFill>
                  <a:schemeClr val="accent2"/>
                </a:solidFill>
                <a:latin typeface="+mn-lt"/>
                <a:ea typeface="+mn-ea"/>
              </a:defRPr>
            </a:lvl1pPr>
          </a:lstStyle>
          <a:p>
            <a:pPr>
              <a:defRPr/>
            </a:pPr>
            <a:endParaRPr lang="zh-CN" altLang="en-US"/>
          </a:p>
        </p:txBody>
      </p:sp>
      <p:sp>
        <p:nvSpPr>
          <p:cNvPr id="23" name="灯片编号占位符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9D8DF099-4734-4DEE-AFB6-F9364DE8D7F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1" r:id="rId3"/>
    <p:sldLayoutId id="2147483900" r:id="rId4"/>
    <p:sldLayoutId id="2147483904" r:id="rId5"/>
    <p:sldLayoutId id="2147483905" r:id="rId6"/>
    <p:sldLayoutId id="2147483899" r:id="rId7"/>
    <p:sldLayoutId id="2147483898" r:id="rId8"/>
    <p:sldLayoutId id="2147483897" r:id="rId9"/>
    <p:sldLayoutId id="2147483896" r:id="rId10"/>
    <p:sldLayoutId id="2147483895"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2pPr>
      <a:lvl3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3pPr>
      <a:lvl4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4pPr>
      <a:lvl5pPr algn="l" rtl="0" eaLnBrk="0" fontAlgn="base" hangingPunct="0">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5pPr>
      <a:lvl6pPr marL="4572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6pPr>
      <a:lvl7pPr marL="9144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7pPr>
      <a:lvl8pPr marL="13716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8pPr>
      <a:lvl9pPr marL="1828800" algn="l" rtl="0" fontAlgn="base">
        <a:spcBef>
          <a:spcPct val="0"/>
        </a:spcBef>
        <a:spcAft>
          <a:spcPct val="0"/>
        </a:spcAft>
        <a:defRPr sz="4000">
          <a:solidFill>
            <a:schemeClr val="tx2"/>
          </a:solidFill>
          <a:latin typeface="Trebuchet MS" panose="020B0603020202020204" pitchFamily="34" charset="0"/>
          <a:ea typeface="方正姚体" panose="02010601030101010101" pitchFamily="2" charset="-122"/>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090" indent="-182880" algn="l" rtl="0" eaLnBrk="1" latinLnBrk="0" hangingPunct="1">
        <a:spcBef>
          <a:spcPts val="300"/>
        </a:spcBef>
        <a:buClr>
          <a:schemeClr val="accent3"/>
        </a:buClr>
        <a:buFont typeface="Georgia" panose="02040502050405020303"/>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panose="02040502050405020303"/>
        <a:buChar char="▫"/>
        <a:defRPr kumimoji="0" sz="1600" kern="1200">
          <a:solidFill>
            <a:schemeClr val="accent3"/>
          </a:solidFill>
          <a:latin typeface="+mn-lt"/>
          <a:ea typeface="+mn-ea"/>
          <a:cs typeface="+mn-cs"/>
        </a:defRPr>
      </a:lvl7pPr>
      <a:lvl8pPr marL="2030095" indent="-182880" algn="l" rtl="0" eaLnBrk="1" latinLnBrk="0" hangingPunct="1">
        <a:spcBef>
          <a:spcPts val="300"/>
        </a:spcBef>
        <a:buClr>
          <a:schemeClr val="accent3"/>
        </a:buClr>
        <a:buFont typeface="Georgia" panose="02040502050405020303"/>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panose="02040502050405020303"/>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2.xml"/><Relationship Id="rId13" Type="http://schemas.openxmlformats.org/officeDocument/2006/relationships/slide" Target="slide89.xml"/><Relationship Id="rId3" Type="http://schemas.openxmlformats.org/officeDocument/2006/relationships/slide" Target="slide4.xml"/><Relationship Id="rId7" Type="http://schemas.openxmlformats.org/officeDocument/2006/relationships/slide" Target="slide40.xml"/><Relationship Id="rId12" Type="http://schemas.openxmlformats.org/officeDocument/2006/relationships/slide" Target="slide79.xml"/><Relationship Id="rId17" Type="http://schemas.openxmlformats.org/officeDocument/2006/relationships/slide" Target="slide108.xml"/><Relationship Id="rId2" Type="http://schemas.openxmlformats.org/officeDocument/2006/relationships/slide" Target="slide3.xml"/><Relationship Id="rId16" Type="http://schemas.openxmlformats.org/officeDocument/2006/relationships/slide" Target="slide107.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73.xml"/><Relationship Id="rId5" Type="http://schemas.openxmlformats.org/officeDocument/2006/relationships/slide" Target="slide28.xml"/><Relationship Id="rId15" Type="http://schemas.openxmlformats.org/officeDocument/2006/relationships/slide" Target="slide106.xml"/><Relationship Id="rId10" Type="http://schemas.openxmlformats.org/officeDocument/2006/relationships/slide" Target="slide66.xml"/><Relationship Id="rId4" Type="http://schemas.openxmlformats.org/officeDocument/2006/relationships/slide" Target="slide7.xml"/><Relationship Id="rId9" Type="http://schemas.openxmlformats.org/officeDocument/2006/relationships/slide" Target="slide59.xml"/><Relationship Id="rId14" Type="http://schemas.openxmlformats.org/officeDocument/2006/relationships/slide" Target="slide100.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jquery.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2.xml"/><Relationship Id="rId7" Type="http://schemas.openxmlformats.org/officeDocument/2006/relationships/slide" Target="slide2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5.xml"/><Relationship Id="rId9" Type="http://schemas.openxmlformats.org/officeDocument/2006/relationships/slide" Target="slide26.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7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9.png"/></Relationships>
</file>

<file path=ppt/slides/_rels/slide94.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标题 1"/>
          <p:cNvSpPr>
            <a:spLocks noGrp="1" noChangeArrowheads="1"/>
          </p:cNvSpPr>
          <p:nvPr>
            <p:ph type="ctrTitle"/>
          </p:nvPr>
        </p:nvSpPr>
        <p:spPr>
          <a:xfrm>
            <a:off x="457200" y="2276475"/>
            <a:ext cx="8458200" cy="1470025"/>
          </a:xfrm>
        </p:spPr>
        <p:txBody>
          <a:bodyPr/>
          <a:lstStyle/>
          <a:p>
            <a:pPr eaLnBrk="1" hangingPunct="1"/>
            <a:r>
              <a:rPr lang="en-US" altLang="zh-CN" sz="5000" b="1" dirty="0" smtClean="0"/>
              <a:t>Bootstrap </a:t>
            </a:r>
            <a:r>
              <a:rPr lang="zh-CN" altLang="en-US" sz="5000" b="1" dirty="0" smtClean="0"/>
              <a:t>基础教程</a:t>
            </a:r>
          </a:p>
        </p:txBody>
      </p:sp>
      <p:sp>
        <p:nvSpPr>
          <p:cNvPr id="7170" name="副标题 2"/>
          <p:cNvSpPr>
            <a:spLocks noGrp="1" noChangeArrowheads="1"/>
          </p:cNvSpPr>
          <p:nvPr>
            <p:ph type="subTitle" idx="1"/>
          </p:nvPr>
        </p:nvSpPr>
        <p:spPr>
          <a:xfrm>
            <a:off x="1763688" y="4293096"/>
            <a:ext cx="4899521" cy="676696"/>
          </a:xfrm>
        </p:spPr>
        <p:txBody>
          <a:bodyPr/>
          <a:lstStyle/>
          <a:p>
            <a:r>
              <a:rPr lang="zh-CN" altLang="zh-CN" sz="3200" b="1" dirty="0"/>
              <a:t>第</a:t>
            </a:r>
            <a:r>
              <a:rPr lang="en-US" altLang="zh-CN" sz="3200" b="1" dirty="0"/>
              <a:t>6</a:t>
            </a:r>
            <a:r>
              <a:rPr lang="zh-CN" altLang="zh-CN" sz="3200" b="1" dirty="0"/>
              <a:t>章</a:t>
            </a:r>
            <a:r>
              <a:rPr lang="en-US" altLang="zh-CN" sz="3200" b="1" dirty="0"/>
              <a:t>  </a:t>
            </a:r>
            <a:r>
              <a:rPr lang="en-US" altLang="zh-CN" sz="3200" b="1" dirty="0" err="1"/>
              <a:t>Javascript</a:t>
            </a:r>
            <a:r>
              <a:rPr lang="zh-CN" altLang="zh-CN" sz="3200" b="1" dirty="0"/>
              <a:t>插件</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6.2.1 </a:t>
            </a:r>
            <a:r>
              <a:rPr lang="zh-CN" altLang="zh-CN" dirty="0"/>
              <a:t>模态框的结构 </a:t>
            </a:r>
          </a:p>
        </p:txBody>
      </p:sp>
      <p:sp>
        <p:nvSpPr>
          <p:cNvPr id="3" name="内容占位符 2"/>
          <p:cNvSpPr>
            <a:spLocks noGrp="1"/>
          </p:cNvSpPr>
          <p:nvPr>
            <p:ph idx="1"/>
          </p:nvPr>
        </p:nvSpPr>
        <p:spPr/>
        <p:txBody>
          <a:bodyPr/>
          <a:lstStyle/>
          <a:p>
            <a:r>
              <a:rPr lang="en-US" altLang="zh-CN" sz="2400" dirty="0"/>
              <a:t>Bootstrap</a:t>
            </a:r>
            <a:r>
              <a:rPr lang="zh-CN" altLang="zh-CN" sz="2400" dirty="0"/>
              <a:t>中的模态对话框可以分为如下几个部分：</a:t>
            </a:r>
          </a:p>
          <a:p>
            <a:pPr lvl="0">
              <a:buFont typeface="Wingdings" pitchFamily="2" charset="2"/>
              <a:buChar char="Ø"/>
            </a:pPr>
            <a:r>
              <a:rPr lang="en-US" altLang="zh-CN" sz="2400" dirty="0"/>
              <a:t>class="modal"</a:t>
            </a:r>
            <a:r>
              <a:rPr lang="zh-CN" altLang="zh-CN" sz="2400" dirty="0"/>
              <a:t>：对话框的最外层容器，可以控制对话框的显示与隐藏。</a:t>
            </a:r>
          </a:p>
          <a:p>
            <a:pPr lvl="0">
              <a:buFont typeface="Wingdings" pitchFamily="2" charset="2"/>
              <a:buChar char="Ø"/>
            </a:pPr>
            <a:r>
              <a:rPr lang="en-US" altLang="zh-CN" sz="2400" dirty="0"/>
              <a:t>class= "modal- dialog " </a:t>
            </a:r>
            <a:r>
              <a:rPr lang="zh-CN" altLang="zh-CN" sz="2400" dirty="0"/>
              <a:t>：第二层容器。</a:t>
            </a:r>
          </a:p>
          <a:p>
            <a:pPr lvl="0">
              <a:buFont typeface="Wingdings" pitchFamily="2" charset="2"/>
              <a:buChar char="Ø"/>
            </a:pPr>
            <a:r>
              <a:rPr lang="en-US" altLang="zh-CN" sz="2400" dirty="0"/>
              <a:t>class= "modal- content"</a:t>
            </a:r>
            <a:r>
              <a:rPr lang="zh-CN" altLang="zh-CN" sz="2400" dirty="0"/>
              <a:t>：第三层容器，控制对话框的边框、边距、背景、阴影效果等；而这个容器里面又包含了另外三个部分：</a:t>
            </a:r>
          </a:p>
          <a:p>
            <a:pPr lvl="1">
              <a:buFont typeface="Wingdings" pitchFamily="2" charset="2"/>
              <a:buChar char="ü"/>
            </a:pPr>
            <a:r>
              <a:rPr lang="en-US" altLang="zh-CN" sz="2200" dirty="0"/>
              <a:t>class= "modal-header"</a:t>
            </a:r>
            <a:r>
              <a:rPr lang="zh-CN" altLang="zh-CN" sz="2200" dirty="0"/>
              <a:t>：对话框头部，包含标题、关闭按钮等。</a:t>
            </a:r>
          </a:p>
          <a:p>
            <a:pPr lvl="1">
              <a:buFont typeface="Wingdings" pitchFamily="2" charset="2"/>
              <a:buChar char="ü"/>
            </a:pPr>
            <a:r>
              <a:rPr lang="en-US" altLang="zh-CN" sz="2200" dirty="0"/>
              <a:t>class= "modal- body"</a:t>
            </a:r>
            <a:r>
              <a:rPr lang="zh-CN" altLang="zh-CN" sz="2200" dirty="0"/>
              <a:t>：对话框主体，是对话框的主要内容。</a:t>
            </a:r>
          </a:p>
          <a:p>
            <a:pPr lvl="1">
              <a:buFont typeface="Wingdings" pitchFamily="2" charset="2"/>
              <a:buChar char="ü"/>
            </a:pPr>
            <a:r>
              <a:rPr lang="en-US" altLang="zh-CN" sz="2200" dirty="0"/>
              <a:t>class= "modal-footer"</a:t>
            </a:r>
            <a:r>
              <a:rPr lang="zh-CN" altLang="zh-CN" sz="2200" dirty="0"/>
              <a:t>：对话框脚注，包含操作按钮等。</a:t>
            </a:r>
          </a:p>
          <a:p>
            <a:endParaRPr lang="zh-CN" altLang="en-US" sz="2400"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6.12Afflix</a:t>
            </a:r>
            <a:r>
              <a:rPr lang="zh-CN" altLang="zh-CN" dirty="0"/>
              <a:t>插件</a:t>
            </a:r>
          </a:p>
        </p:txBody>
      </p:sp>
      <p:sp>
        <p:nvSpPr>
          <p:cNvPr id="3" name="内容占位符 2"/>
          <p:cNvSpPr>
            <a:spLocks noGrp="1"/>
          </p:cNvSpPr>
          <p:nvPr>
            <p:ph idx="1"/>
          </p:nvPr>
        </p:nvSpPr>
        <p:spPr>
          <a:xfrm>
            <a:off x="539552" y="1484784"/>
            <a:ext cx="8229600" cy="4824536"/>
          </a:xfrm>
        </p:spPr>
        <p:txBody>
          <a:bodyPr/>
          <a:lstStyle/>
          <a:p>
            <a:r>
              <a:rPr lang="en-US" altLang="zh-CN" sz="2400" dirty="0"/>
              <a:t>Affix</a:t>
            </a:r>
            <a:r>
              <a:rPr lang="zh-CN" altLang="zh-CN" sz="2400" dirty="0"/>
              <a:t>（附加导航）插件允许某个</a:t>
            </a:r>
            <a:r>
              <a:rPr lang="en-US" altLang="zh-CN" sz="2400" dirty="0"/>
              <a:t> &lt;div&gt; </a:t>
            </a:r>
            <a:r>
              <a:rPr lang="zh-CN" altLang="zh-CN" sz="2400" dirty="0"/>
              <a:t>固定在页面的某个位置。您也可以在打开或关闭使用该插件之间进行切换。当我们单击导航标记时</a:t>
            </a:r>
            <a:r>
              <a:rPr lang="en-US" altLang="zh-CN" sz="2400" dirty="0"/>
              <a:t>&lt;div&gt;</a:t>
            </a:r>
            <a:r>
              <a:rPr lang="zh-CN" altLang="zh-CN" sz="2400" dirty="0"/>
              <a:t>会锁定在某个位置，不会随着页面其他部分一起滚动。</a:t>
            </a:r>
          </a:p>
          <a:p>
            <a:r>
              <a:rPr lang="zh-CN" altLang="zh-CN" sz="2400" dirty="0"/>
              <a:t>如果要单独引用该插件的功能，需要引用</a:t>
            </a:r>
            <a:r>
              <a:rPr lang="en-US" altLang="zh-CN" sz="2400" dirty="0"/>
              <a:t> affix.js</a:t>
            </a:r>
            <a:r>
              <a:rPr lang="zh-CN" altLang="zh-CN" sz="2400" dirty="0"/>
              <a:t>。或者，引用</a:t>
            </a:r>
            <a:r>
              <a:rPr lang="en-US" altLang="zh-CN" sz="2400" dirty="0"/>
              <a:t> bootstrap.js </a:t>
            </a:r>
            <a:r>
              <a:rPr lang="zh-CN" altLang="zh-CN" sz="2400" dirty="0"/>
              <a:t>或压缩版的</a:t>
            </a:r>
            <a:r>
              <a:rPr lang="en-US" altLang="zh-CN" sz="2400" dirty="0"/>
              <a:t> bootstrap.min.js</a:t>
            </a:r>
            <a:r>
              <a:rPr lang="zh-CN" altLang="zh-CN" sz="2400" dirty="0"/>
              <a:t>。</a:t>
            </a:r>
          </a:p>
          <a:p>
            <a:endParaRPr lang="zh-CN" altLang="zh-CN" sz="1800" dirty="0"/>
          </a:p>
          <a:p>
            <a:pPr>
              <a:buFont typeface="Wingdings" pitchFamily="2" charset="2"/>
              <a:buChar char="ü"/>
            </a:pPr>
            <a:endParaRPr lang="zh-CN" altLang="zh-CN" sz="1800" dirty="0"/>
          </a:p>
        </p:txBody>
      </p:sp>
    </p:spTree>
    <p:extLst>
      <p:ext uri="{BB962C8B-B14F-4D97-AF65-F5344CB8AC3E}">
        <p14:creationId xmlns:p14="http://schemas.microsoft.com/office/powerpoint/2010/main" val="26440901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6.12.1</a:t>
            </a:r>
            <a:r>
              <a:rPr lang="zh-CN" altLang="zh-CN" dirty="0"/>
              <a:t>声明属性</a:t>
            </a:r>
          </a:p>
        </p:txBody>
      </p:sp>
      <p:sp>
        <p:nvSpPr>
          <p:cNvPr id="3" name="内容占位符 2"/>
          <p:cNvSpPr>
            <a:spLocks noGrp="1"/>
          </p:cNvSpPr>
          <p:nvPr>
            <p:ph idx="1"/>
          </p:nvPr>
        </p:nvSpPr>
        <p:spPr>
          <a:xfrm>
            <a:off x="539552" y="1484784"/>
            <a:ext cx="8229600" cy="4824536"/>
          </a:xfrm>
        </p:spPr>
        <p:txBody>
          <a:bodyPr/>
          <a:lstStyle/>
          <a:p>
            <a:r>
              <a:rPr lang="zh-CN" altLang="zh-CN" sz="2400" dirty="0"/>
              <a:t>如需向元素添加附加导航</a:t>
            </a:r>
            <a:r>
              <a:rPr lang="en-US" altLang="zh-CN" sz="2400" dirty="0"/>
              <a:t>Affix</a:t>
            </a:r>
            <a:r>
              <a:rPr lang="zh-CN" altLang="zh-CN" sz="2400" dirty="0"/>
              <a:t>，只需要向附加导航添加</a:t>
            </a:r>
            <a:r>
              <a:rPr lang="en-US" altLang="zh-CN" sz="2400" dirty="0"/>
              <a:t> data-spy="affix" </a:t>
            </a:r>
            <a:r>
              <a:rPr lang="zh-CN" altLang="zh-CN" sz="2400" dirty="0"/>
              <a:t>即可。</a:t>
            </a:r>
          </a:p>
          <a:p>
            <a:r>
              <a:rPr lang="zh-CN" altLang="zh-CN" sz="2400" dirty="0"/>
              <a:t>声明式属性：</a:t>
            </a:r>
          </a:p>
          <a:p>
            <a:pPr lvl="0">
              <a:buFont typeface="Wingdings" pitchFamily="2" charset="2"/>
              <a:buChar char="ü"/>
            </a:pPr>
            <a:r>
              <a:rPr lang="en-US" altLang="zh-CN" sz="2400" dirty="0"/>
              <a:t> data-spy</a:t>
            </a:r>
            <a:r>
              <a:rPr lang="zh-CN" altLang="zh-CN" sz="2400" dirty="0"/>
              <a:t>：固定值</a:t>
            </a:r>
            <a:r>
              <a:rPr lang="en-US" altLang="zh-CN" sz="2400" dirty="0"/>
              <a:t>affix</a:t>
            </a:r>
            <a:r>
              <a:rPr lang="zh-CN" altLang="zh-CN" sz="2400" dirty="0"/>
              <a:t>表示元素固定不变。</a:t>
            </a:r>
          </a:p>
          <a:p>
            <a:pPr lvl="0">
              <a:buFont typeface="Wingdings" pitchFamily="2" charset="2"/>
              <a:buChar char="ü"/>
            </a:pPr>
            <a:r>
              <a:rPr lang="en-US" altLang="zh-CN" sz="2400" dirty="0"/>
              <a:t>data-offset-top</a:t>
            </a:r>
            <a:r>
              <a:rPr lang="zh-CN" altLang="zh-CN" sz="2400" dirty="0"/>
              <a:t>：用来设置元素距顶部的距离。当浏览器滚动条向下滚动，且滚动距离大于这个值的时候，</a:t>
            </a:r>
            <a:r>
              <a:rPr lang="en-US" altLang="zh-CN" sz="2400" dirty="0"/>
              <a:t>affix</a:t>
            </a:r>
            <a:r>
              <a:rPr lang="zh-CN" altLang="zh-CN" sz="2400" dirty="0"/>
              <a:t>元素不在滚动，而是固定在浏览器顶部。</a:t>
            </a:r>
          </a:p>
          <a:p>
            <a:pPr lvl="0">
              <a:buFont typeface="Wingdings" pitchFamily="2" charset="2"/>
              <a:buChar char="ü"/>
            </a:pPr>
            <a:r>
              <a:rPr lang="en-US" altLang="zh-CN" sz="2400" dirty="0"/>
              <a:t>data-offset-bottom</a:t>
            </a:r>
            <a:r>
              <a:rPr lang="zh-CN" altLang="zh-CN" sz="2400" dirty="0"/>
              <a:t>：和</a:t>
            </a:r>
            <a:r>
              <a:rPr lang="en-US" altLang="zh-CN" sz="2400" dirty="0"/>
              <a:t>data-offset-top</a:t>
            </a:r>
            <a:r>
              <a:rPr lang="zh-CN" altLang="zh-CN" sz="2400" dirty="0"/>
              <a:t>一样，固定在浏览器底部。</a:t>
            </a:r>
          </a:p>
          <a:p>
            <a:pPr lvl="0">
              <a:buFont typeface="Wingdings" pitchFamily="2" charset="2"/>
              <a:buChar char="ü"/>
            </a:pPr>
            <a:r>
              <a:rPr lang="en-US" altLang="zh-CN" sz="2400" dirty="0"/>
              <a:t>data-offset</a:t>
            </a:r>
            <a:r>
              <a:rPr lang="zh-CN" altLang="zh-CN" sz="2400" dirty="0"/>
              <a:t>：表示</a:t>
            </a:r>
            <a:r>
              <a:rPr lang="en-US" altLang="zh-CN" sz="2400" dirty="0"/>
              <a:t>top</a:t>
            </a:r>
            <a:r>
              <a:rPr lang="zh-CN" altLang="zh-CN" sz="2400" dirty="0"/>
              <a:t>和</a:t>
            </a:r>
            <a:r>
              <a:rPr lang="en-US" altLang="zh-CN" sz="2400" dirty="0"/>
              <a:t>bottom</a:t>
            </a:r>
            <a:r>
              <a:rPr lang="zh-CN" altLang="zh-CN" sz="2400" dirty="0"/>
              <a:t>都为相同的数字。</a:t>
            </a:r>
          </a:p>
          <a:p>
            <a:pPr>
              <a:buFont typeface="Wingdings" pitchFamily="2" charset="2"/>
              <a:buChar char="ü"/>
            </a:pPr>
            <a:endParaRPr lang="zh-CN" altLang="zh-CN" sz="1800" dirty="0"/>
          </a:p>
        </p:txBody>
      </p:sp>
    </p:spTree>
    <p:extLst>
      <p:ext uri="{BB962C8B-B14F-4D97-AF65-F5344CB8AC3E}">
        <p14:creationId xmlns:p14="http://schemas.microsoft.com/office/powerpoint/2010/main" val="23543323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6.12.1</a:t>
            </a:r>
            <a:r>
              <a:rPr lang="zh-CN" altLang="zh-CN" dirty="0"/>
              <a:t>声明属性</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400" dirty="0"/>
              <a:t>实例</a:t>
            </a:r>
            <a:r>
              <a:rPr lang="en-US" altLang="zh-CN" sz="2400" dirty="0"/>
              <a:t>6-12-1</a:t>
            </a:r>
            <a:r>
              <a:rPr lang="zh-CN" altLang="zh-CN" sz="2400" dirty="0"/>
              <a:t>：</a:t>
            </a:r>
          </a:p>
        </p:txBody>
      </p:sp>
      <p:pic>
        <p:nvPicPr>
          <p:cNvPr id="808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412776"/>
            <a:ext cx="541972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4431" y="1471637"/>
            <a:ext cx="5391150"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C:\Users\Administrator\AppData\Roaming\Tencent\Users\86919931\TIM\WinTemp\RichOle\P159Q398P({Z4}~)C8QO{FJ.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295152"/>
            <a:ext cx="2328545" cy="1543050"/>
          </a:xfrm>
          <a:prstGeom prst="rect">
            <a:avLst/>
          </a:prstGeom>
          <a:noFill/>
          <a:ln>
            <a:solidFill>
              <a:schemeClr val="tx1"/>
            </a:solidFill>
          </a:ln>
        </p:spPr>
      </p:pic>
      <p:pic>
        <p:nvPicPr>
          <p:cNvPr id="7" name="图片 6" descr="C:\Users\Administrator\AppData\Roaming\Tencent\Users\86919931\TIM\WinTemp\RichOle\JCO{F6@H~$BG07[}478~8A9.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559" y="4365104"/>
            <a:ext cx="2456815" cy="1524000"/>
          </a:xfrm>
          <a:prstGeom prst="rect">
            <a:avLst/>
          </a:prstGeom>
          <a:noFill/>
          <a:ln>
            <a:solidFill>
              <a:schemeClr val="tx1"/>
            </a:solidFill>
          </a:ln>
        </p:spPr>
      </p:pic>
    </p:spTree>
    <p:extLst>
      <p:ext uri="{BB962C8B-B14F-4D97-AF65-F5344CB8AC3E}">
        <p14:creationId xmlns:p14="http://schemas.microsoft.com/office/powerpoint/2010/main" val="105381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fade">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0898"/>
                                        </p:tgtEl>
                                      </p:cBhvr>
                                    </p:animEffect>
                                    <p:set>
                                      <p:cBhvr>
                                        <p:cTn id="12" dur="1" fill="hold">
                                          <p:stCondLst>
                                            <p:cond delay="499"/>
                                          </p:stCondLst>
                                        </p:cTn>
                                        <p:tgtEl>
                                          <p:spTgt spid="8089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899"/>
                                        </p:tgtEl>
                                        <p:attrNameLst>
                                          <p:attrName>style.visibility</p:attrName>
                                        </p:attrNameLst>
                                      </p:cBhvr>
                                      <p:to>
                                        <p:strVal val="visible"/>
                                      </p:to>
                                    </p:set>
                                    <p:animEffect transition="in" filter="fade">
                                      <p:cBhvr>
                                        <p:cTn id="17" dur="500"/>
                                        <p:tgtEl>
                                          <p:spTgt spid="80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6.12.2JavaScript</a:t>
            </a:r>
            <a:r>
              <a:rPr lang="zh-CN" altLang="zh-CN" dirty="0"/>
              <a:t>方法</a:t>
            </a:r>
          </a:p>
        </p:txBody>
      </p:sp>
      <p:sp>
        <p:nvSpPr>
          <p:cNvPr id="3" name="内容占位符 2"/>
          <p:cNvSpPr>
            <a:spLocks noGrp="1"/>
          </p:cNvSpPr>
          <p:nvPr>
            <p:ph idx="1"/>
          </p:nvPr>
        </p:nvSpPr>
        <p:spPr>
          <a:xfrm>
            <a:off x="539552" y="1484784"/>
            <a:ext cx="8229600" cy="4824536"/>
          </a:xfrm>
        </p:spPr>
        <p:txBody>
          <a:bodyPr/>
          <a:lstStyle/>
          <a:p>
            <a:r>
              <a:rPr lang="zh-CN" altLang="zh-CN" sz="2400" dirty="0"/>
              <a:t>我们也可以通过</a:t>
            </a:r>
            <a:r>
              <a:rPr lang="en-US" altLang="zh-CN" sz="2400" dirty="0"/>
              <a:t> JavaScript </a:t>
            </a:r>
            <a:r>
              <a:rPr lang="zh-CN" altLang="zh-CN" sz="2400" dirty="0"/>
              <a:t>手动为某个元素添加附加导航，代码如下所示：</a:t>
            </a:r>
          </a:p>
          <a:p>
            <a:r>
              <a:rPr lang="en-US" altLang="zh-CN" sz="2400" dirty="0">
                <a:solidFill>
                  <a:srgbClr val="0070C0"/>
                </a:solidFill>
              </a:rPr>
              <a:t>$().affix(option)</a:t>
            </a:r>
            <a:endParaRPr lang="zh-CN" altLang="zh-CN" sz="2400" dirty="0">
              <a:solidFill>
                <a:srgbClr val="0070C0"/>
              </a:solidFill>
            </a:endParaRPr>
          </a:p>
          <a:p>
            <a:r>
              <a:rPr lang="zh-CN" altLang="zh-CN" sz="2400" dirty="0"/>
              <a:t>传递对象参数，对象属性如下：</a:t>
            </a:r>
          </a:p>
          <a:p>
            <a:r>
              <a:rPr lang="en-US" altLang="zh-CN" sz="2400" dirty="0"/>
              <a:t>offset</a:t>
            </a:r>
            <a:r>
              <a:rPr lang="zh-CN" altLang="zh-CN" sz="2400" dirty="0"/>
              <a:t>：当计算滚动位置时，距离顶部的偏移像素。如果设置了一个数字，则该偏移量的值将被应用在顶部和底部</a:t>
            </a:r>
            <a:r>
              <a:rPr lang="zh-CN" altLang="zh-CN" sz="2400" dirty="0" smtClean="0"/>
              <a:t>。</a:t>
            </a:r>
            <a:endParaRPr lang="en-US" altLang="zh-CN" sz="2400" dirty="0" smtClean="0"/>
          </a:p>
          <a:p>
            <a:r>
              <a:rPr lang="zh-CN" altLang="zh-CN" sz="2400" dirty="0" smtClean="0"/>
              <a:t>如果</a:t>
            </a:r>
            <a:r>
              <a:rPr lang="zh-CN" altLang="zh-CN" sz="2400" dirty="0"/>
              <a:t>设置了一个对象偏移，例如</a:t>
            </a:r>
            <a:r>
              <a:rPr lang="en-US" altLang="zh-CN" sz="2400" dirty="0"/>
              <a:t>offset: { top: 100, bottom: 50 }</a:t>
            </a:r>
            <a:r>
              <a:rPr lang="zh-CN" altLang="zh-CN" sz="2400" dirty="0"/>
              <a:t>，那么设置</a:t>
            </a:r>
            <a:r>
              <a:rPr lang="en-US" altLang="zh-CN" sz="2400" dirty="0"/>
              <a:t>top</a:t>
            </a:r>
            <a:r>
              <a:rPr lang="zh-CN" altLang="zh-CN" sz="2400" dirty="0"/>
              <a:t>距离顶部</a:t>
            </a:r>
            <a:r>
              <a:rPr lang="en-US" altLang="zh-CN" sz="2400" dirty="0"/>
              <a:t>100px</a:t>
            </a:r>
            <a:r>
              <a:rPr lang="zh-CN" altLang="zh-CN" sz="2400" dirty="0"/>
              <a:t>，局地底部</a:t>
            </a:r>
            <a:r>
              <a:rPr lang="en-US" altLang="zh-CN" sz="2400" dirty="0"/>
              <a:t>50px</a:t>
            </a:r>
            <a:r>
              <a:rPr lang="zh-CN" altLang="zh-CN" sz="2400" dirty="0"/>
              <a:t>。</a:t>
            </a:r>
          </a:p>
          <a:p>
            <a:pPr>
              <a:buFont typeface="Wingdings" pitchFamily="2" charset="2"/>
              <a:buChar char="ü"/>
            </a:pPr>
            <a:endParaRPr lang="zh-CN" altLang="zh-CN" sz="1800" dirty="0"/>
          </a:p>
        </p:txBody>
      </p:sp>
    </p:spTree>
    <p:extLst>
      <p:ext uri="{BB962C8B-B14F-4D97-AF65-F5344CB8AC3E}">
        <p14:creationId xmlns:p14="http://schemas.microsoft.com/office/powerpoint/2010/main" val="29525754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6.12.2JavaScript</a:t>
            </a:r>
            <a:r>
              <a:rPr lang="zh-CN" altLang="zh-CN" dirty="0"/>
              <a:t>方法</a:t>
            </a:r>
          </a:p>
        </p:txBody>
      </p:sp>
      <p:sp>
        <p:nvSpPr>
          <p:cNvPr id="3" name="内容占位符 2"/>
          <p:cNvSpPr>
            <a:spLocks noGrp="1"/>
          </p:cNvSpPr>
          <p:nvPr>
            <p:ph idx="1"/>
          </p:nvPr>
        </p:nvSpPr>
        <p:spPr>
          <a:xfrm>
            <a:off x="539552" y="1484784"/>
            <a:ext cx="8229600" cy="4824536"/>
          </a:xfrm>
        </p:spPr>
        <p:txBody>
          <a:bodyPr/>
          <a:lstStyle/>
          <a:p>
            <a:r>
              <a:rPr lang="zh-CN" altLang="zh-CN" sz="2400" dirty="0"/>
              <a:t>将实例</a:t>
            </a:r>
            <a:r>
              <a:rPr lang="en-US" altLang="zh-CN" sz="2400" dirty="0"/>
              <a:t>6-12-1</a:t>
            </a:r>
            <a:r>
              <a:rPr lang="zh-CN" altLang="zh-CN" sz="2400" dirty="0"/>
              <a:t>删掉</a:t>
            </a:r>
            <a:r>
              <a:rPr lang="en-US" altLang="zh-CN" sz="2400" dirty="0"/>
              <a:t>data-spy="affix"</a:t>
            </a:r>
            <a:r>
              <a:rPr lang="zh-CN" altLang="zh-CN" sz="2400" dirty="0"/>
              <a:t>和</a:t>
            </a:r>
            <a:r>
              <a:rPr lang="en-US" altLang="zh-CN" sz="2400" dirty="0"/>
              <a:t>data-offset-top="180"</a:t>
            </a:r>
            <a:r>
              <a:rPr lang="zh-CN" altLang="zh-CN" sz="2400" dirty="0"/>
              <a:t>属性，改用</a:t>
            </a:r>
            <a:r>
              <a:rPr lang="en-US" altLang="zh-CN" sz="2400" dirty="0"/>
              <a:t>JavaScript</a:t>
            </a:r>
            <a:r>
              <a:rPr lang="zh-CN" altLang="zh-CN" sz="2400" dirty="0"/>
              <a:t>触发，代码如下：</a:t>
            </a:r>
          </a:p>
          <a:p>
            <a:pPr>
              <a:buFont typeface="Wingdings" pitchFamily="2" charset="2"/>
              <a:buChar char="ü"/>
            </a:pPr>
            <a:endParaRPr lang="zh-CN" altLang="zh-CN" sz="1800" dirty="0"/>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5372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88196"/>
            <a:ext cx="53911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58047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6.12.3</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r>
              <a:rPr lang="en-US" altLang="zh-CN" sz="2400" dirty="0"/>
              <a:t>Affix</a:t>
            </a:r>
            <a:r>
              <a:rPr lang="zh-CN" altLang="zh-CN" sz="2400" dirty="0"/>
              <a:t>插件供了</a:t>
            </a:r>
            <a:r>
              <a:rPr lang="en-US" altLang="zh-CN" sz="2400" dirty="0"/>
              <a:t>6</a:t>
            </a:r>
            <a:r>
              <a:rPr lang="zh-CN" altLang="zh-CN" sz="2400" dirty="0"/>
              <a:t>个事件，如下所述：</a:t>
            </a:r>
          </a:p>
          <a:p>
            <a:pPr lvl="0"/>
            <a:r>
              <a:rPr lang="en-US" altLang="zh-CN" sz="2400" dirty="0" err="1"/>
              <a:t>affix.bs.affix</a:t>
            </a:r>
            <a:r>
              <a:rPr lang="zh-CN" altLang="zh-CN" sz="2400" dirty="0"/>
              <a:t>：作用于元素被附加之前。</a:t>
            </a:r>
          </a:p>
          <a:p>
            <a:pPr lvl="0"/>
            <a:r>
              <a:rPr lang="en-US" altLang="zh-CN" sz="2400" dirty="0" err="1"/>
              <a:t>affixed.bs.affix</a:t>
            </a:r>
            <a:r>
              <a:rPr lang="zh-CN" altLang="zh-CN" sz="2400" dirty="0"/>
              <a:t>：作用于元素被附加之后。</a:t>
            </a:r>
          </a:p>
          <a:p>
            <a:pPr lvl="0"/>
            <a:r>
              <a:rPr lang="en-US" altLang="zh-CN" sz="2400" dirty="0"/>
              <a:t>affix-</a:t>
            </a:r>
            <a:r>
              <a:rPr lang="en-US" altLang="zh-CN" sz="2400" dirty="0" err="1"/>
              <a:t>top.bs.affix</a:t>
            </a:r>
            <a:r>
              <a:rPr lang="zh-CN" altLang="zh-CN" sz="2400" dirty="0"/>
              <a:t>：作用于元素附加到顶部之前。</a:t>
            </a:r>
          </a:p>
          <a:p>
            <a:pPr lvl="0"/>
            <a:r>
              <a:rPr lang="en-US" altLang="zh-CN" sz="2400" dirty="0"/>
              <a:t>affixed-</a:t>
            </a:r>
            <a:r>
              <a:rPr lang="en-US" altLang="zh-CN" sz="2400" dirty="0" err="1"/>
              <a:t>top.bs.affix</a:t>
            </a:r>
            <a:r>
              <a:rPr lang="zh-CN" altLang="zh-CN" sz="2400" dirty="0"/>
              <a:t>：作用于元素附加到顶部之后。</a:t>
            </a:r>
          </a:p>
          <a:p>
            <a:pPr lvl="0"/>
            <a:r>
              <a:rPr lang="en-US" altLang="zh-CN" sz="2400" dirty="0"/>
              <a:t>affix-</a:t>
            </a:r>
            <a:r>
              <a:rPr lang="en-US" altLang="zh-CN" sz="2400" dirty="0" err="1"/>
              <a:t>bottom.bs.affix</a:t>
            </a:r>
            <a:r>
              <a:rPr lang="zh-CN" altLang="zh-CN" sz="2400" dirty="0"/>
              <a:t>：作用于元素附加到底部之前。</a:t>
            </a:r>
          </a:p>
          <a:p>
            <a:pPr lvl="0"/>
            <a:r>
              <a:rPr lang="en-US" altLang="zh-CN" sz="2400" dirty="0"/>
              <a:t>affixed-</a:t>
            </a:r>
            <a:r>
              <a:rPr lang="en-US" altLang="zh-CN" sz="2400" dirty="0" err="1"/>
              <a:t>bottom.bs.affix</a:t>
            </a:r>
            <a:r>
              <a:rPr lang="zh-CN" altLang="zh-CN" sz="2400" dirty="0"/>
              <a:t>：作用于元素附加到底部之后。</a:t>
            </a:r>
          </a:p>
          <a:p>
            <a:r>
              <a:rPr lang="en-US" altLang="zh-CN" sz="2400" dirty="0"/>
              <a:t>Affix</a:t>
            </a:r>
            <a:r>
              <a:rPr lang="zh-CN" altLang="zh-CN" sz="2400" dirty="0"/>
              <a:t>插件的事件和前面几个插件类似，本节不在赘述。</a:t>
            </a:r>
          </a:p>
          <a:p>
            <a:pPr>
              <a:buFont typeface="Wingdings" pitchFamily="2" charset="2"/>
              <a:buChar char="ü"/>
            </a:pPr>
            <a:endParaRPr lang="zh-CN" altLang="zh-CN" sz="1800" dirty="0"/>
          </a:p>
        </p:txBody>
      </p:sp>
    </p:spTree>
    <p:extLst>
      <p:ext uri="{BB962C8B-B14F-4D97-AF65-F5344CB8AC3E}">
        <p14:creationId xmlns:p14="http://schemas.microsoft.com/office/powerpoint/2010/main" val="3432502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6.13 </a:t>
            </a:r>
            <a:r>
              <a:rPr lang="zh-CN" altLang="zh-CN" dirty="0"/>
              <a:t>案例：</a:t>
            </a:r>
          </a:p>
        </p:txBody>
      </p:sp>
      <p:sp>
        <p:nvSpPr>
          <p:cNvPr id="3" name="内容占位符 2"/>
          <p:cNvSpPr>
            <a:spLocks noGrp="1"/>
          </p:cNvSpPr>
          <p:nvPr>
            <p:ph idx="1"/>
          </p:nvPr>
        </p:nvSpPr>
        <p:spPr>
          <a:xfrm>
            <a:off x="539552" y="1484784"/>
            <a:ext cx="8229600" cy="4824536"/>
          </a:xfrm>
        </p:spPr>
        <p:txBody>
          <a:bodyPr/>
          <a:lstStyle/>
          <a:p>
            <a:r>
              <a:rPr lang="zh-CN" altLang="zh-CN" sz="2400" dirty="0"/>
              <a:t>本案例为一个公司主题的页面，效果如图</a:t>
            </a:r>
            <a:r>
              <a:rPr lang="en-US" altLang="zh-CN" sz="2400" dirty="0"/>
              <a:t>6-37</a:t>
            </a:r>
            <a:r>
              <a:rPr lang="zh-CN" altLang="zh-CN" sz="2400" dirty="0"/>
              <a:t>所示。这个例子综合应用了本章及前面各章的知识，比如导航栏、巨幕、字体图标、面板、表单等。</a:t>
            </a:r>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3707904" y="3068960"/>
            <a:ext cx="1431925" cy="3048000"/>
          </a:xfrm>
          <a:prstGeom prst="rect">
            <a:avLst/>
          </a:prstGeom>
        </p:spPr>
      </p:pic>
    </p:spTree>
    <p:extLst>
      <p:ext uri="{BB962C8B-B14F-4D97-AF65-F5344CB8AC3E}">
        <p14:creationId xmlns:p14="http://schemas.microsoft.com/office/powerpoint/2010/main" val="15183678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noChangeArrowheads="1"/>
          </p:cNvSpPr>
          <p:nvPr>
            <p:ph type="title"/>
          </p:nvPr>
        </p:nvSpPr>
        <p:spPr>
          <a:xfrm>
            <a:off x="457200" y="476250"/>
            <a:ext cx="8229600" cy="1066800"/>
          </a:xfrm>
        </p:spPr>
        <p:txBody>
          <a:bodyPr/>
          <a:lstStyle/>
          <a:p>
            <a:pPr eaLnBrk="1" hangingPunct="1"/>
            <a:r>
              <a:rPr lang="zh-CN" altLang="zh-CN" smtClean="0"/>
              <a:t>本章小结</a:t>
            </a:r>
            <a:endParaRPr lang="zh-CN" altLang="en-US" smtClean="0"/>
          </a:p>
        </p:txBody>
      </p:sp>
      <p:sp>
        <p:nvSpPr>
          <p:cNvPr id="30722" name="内容占位符 2"/>
          <p:cNvSpPr>
            <a:spLocks noGrp="1" noChangeArrowheads="1"/>
          </p:cNvSpPr>
          <p:nvPr>
            <p:ph idx="1"/>
          </p:nvPr>
        </p:nvSpPr>
        <p:spPr>
          <a:xfrm>
            <a:off x="457200" y="1557338"/>
            <a:ext cx="8229600" cy="4824412"/>
          </a:xfrm>
        </p:spPr>
        <p:txBody>
          <a:bodyPr/>
          <a:lstStyle/>
          <a:p>
            <a:r>
              <a:rPr lang="zh-CN" altLang="zh-CN" sz="2400" dirty="0"/>
              <a:t>本章主要讲解了</a:t>
            </a:r>
            <a:r>
              <a:rPr lang="en-US" altLang="zh-CN" sz="2400" dirty="0"/>
              <a:t>Bootstrap</a:t>
            </a:r>
            <a:r>
              <a:rPr lang="zh-CN" altLang="zh-CN" sz="2400" dirty="0"/>
              <a:t>中包含的</a:t>
            </a:r>
            <a:r>
              <a:rPr lang="en-US" altLang="zh-CN" sz="2400" dirty="0" err="1"/>
              <a:t>js</a:t>
            </a:r>
            <a:r>
              <a:rPr lang="zh-CN" altLang="zh-CN" sz="2400" dirty="0"/>
              <a:t>插件和插件的使用。最后用一个综合例子演示了</a:t>
            </a:r>
            <a:r>
              <a:rPr lang="en-US" altLang="zh-CN" sz="2400" dirty="0" err="1"/>
              <a:t>js</a:t>
            </a:r>
            <a:r>
              <a:rPr lang="zh-CN" altLang="zh-CN" sz="2400" dirty="0"/>
              <a:t>插件的实际应用。</a:t>
            </a:r>
          </a:p>
          <a:p>
            <a:pPr>
              <a:buNone/>
            </a:pPr>
            <a:endParaRPr lang="zh-CN" altLang="zh-CN" sz="24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noChangeArrowheads="1"/>
          </p:cNvSpPr>
          <p:nvPr>
            <p:ph type="title"/>
          </p:nvPr>
        </p:nvSpPr>
        <p:spPr>
          <a:xfrm>
            <a:off x="457200" y="476250"/>
            <a:ext cx="8229600" cy="1066800"/>
          </a:xfrm>
        </p:spPr>
        <p:txBody>
          <a:bodyPr/>
          <a:lstStyle/>
          <a:p>
            <a:r>
              <a:rPr lang="x-none" altLang="zh-CN" dirty="0" smtClean="0"/>
              <a:t>练习与实训</a:t>
            </a:r>
            <a:endParaRPr lang="zh-CN" altLang="zh-CN" dirty="0"/>
          </a:p>
        </p:txBody>
      </p:sp>
      <p:sp>
        <p:nvSpPr>
          <p:cNvPr id="31746" name="内容占位符 2"/>
          <p:cNvSpPr>
            <a:spLocks noGrp="1" noChangeArrowheads="1"/>
          </p:cNvSpPr>
          <p:nvPr>
            <p:ph idx="1"/>
          </p:nvPr>
        </p:nvSpPr>
        <p:spPr>
          <a:xfrm>
            <a:off x="457200" y="1557338"/>
            <a:ext cx="8229600" cy="4824412"/>
          </a:xfrm>
        </p:spPr>
        <p:txBody>
          <a:bodyPr/>
          <a:lstStyle/>
          <a:p>
            <a:r>
              <a:rPr lang="zh-CN" altLang="zh-CN" dirty="0"/>
              <a:t>制作一个公司主题的商业网站，发挥创造力，尽可能多并且合理的使用本章所讲述的插件，并灵活使用</a:t>
            </a:r>
            <a:r>
              <a:rPr lang="en-US" altLang="zh-CN" dirty="0"/>
              <a:t>CSS</a:t>
            </a:r>
            <a:r>
              <a:rPr lang="zh-CN" altLang="zh-CN" dirty="0"/>
              <a:t>样式。</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实例</a:t>
            </a:r>
            <a:r>
              <a:rPr lang="en-US" altLang="zh-CN" dirty="0"/>
              <a:t>6-2-1</a:t>
            </a:r>
            <a:r>
              <a:rPr lang="zh-CN" altLang="zh-CN" dirty="0"/>
              <a:t>：</a:t>
            </a:r>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2204864"/>
            <a:ext cx="77247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QQ\WinTemp\RichOle\QA7RU1M{DC}T04O@][OUKF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435937"/>
            <a:ext cx="3476625" cy="116141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6.2.2 </a:t>
            </a:r>
            <a:r>
              <a:rPr lang="zh-CN" altLang="zh-CN" dirty="0"/>
              <a:t>模态框的特点</a:t>
            </a:r>
            <a:endParaRPr lang="zh-CN" altLang="en-US" dirty="0"/>
          </a:p>
        </p:txBody>
      </p:sp>
      <p:sp>
        <p:nvSpPr>
          <p:cNvPr id="3" name="内容占位符 2"/>
          <p:cNvSpPr>
            <a:spLocks noGrp="1"/>
          </p:cNvSpPr>
          <p:nvPr>
            <p:ph idx="1"/>
          </p:nvPr>
        </p:nvSpPr>
        <p:spPr/>
        <p:txBody>
          <a:bodyPr/>
          <a:lstStyle/>
          <a:p>
            <a:r>
              <a:rPr lang="en-US" altLang="zh-CN" dirty="0"/>
              <a:t>Bootstrap</a:t>
            </a:r>
            <a:r>
              <a:rPr lang="zh-CN" altLang="zh-CN" dirty="0"/>
              <a:t>中的模态框有以下特点：</a:t>
            </a:r>
          </a:p>
          <a:p>
            <a:pPr lvl="0">
              <a:buFont typeface="Wingdings" pitchFamily="2" charset="2"/>
              <a:buChar char="ü"/>
            </a:pPr>
            <a:r>
              <a:rPr lang="zh-CN" altLang="zh-CN" sz="2400" dirty="0"/>
              <a:t>模态框固定浮动在浏览器中；</a:t>
            </a:r>
          </a:p>
          <a:p>
            <a:pPr lvl="0">
              <a:buFont typeface="Wingdings" pitchFamily="2" charset="2"/>
              <a:buChar char="ü"/>
            </a:pPr>
            <a:r>
              <a:rPr lang="zh-CN" altLang="zh-CN" sz="2400" dirty="0"/>
              <a:t>模态框的宽度是自适应的，而且水平居中；</a:t>
            </a:r>
          </a:p>
          <a:p>
            <a:pPr lvl="0">
              <a:buFont typeface="Wingdings" pitchFamily="2" charset="2"/>
              <a:buChar char="ü"/>
            </a:pPr>
            <a:r>
              <a:rPr lang="zh-CN" altLang="zh-CN" sz="2400" dirty="0"/>
              <a:t>当浏览器的宽度小于</a:t>
            </a:r>
            <a:r>
              <a:rPr lang="en-US" altLang="zh-CN" sz="2400" dirty="0"/>
              <a:t>768px</a:t>
            </a:r>
            <a:r>
              <a:rPr lang="zh-CN" altLang="zh-CN" sz="2400" dirty="0"/>
              <a:t>时，模态框宽度为</a:t>
            </a:r>
            <a:r>
              <a:rPr lang="en-US" altLang="zh-CN" sz="2400" dirty="0"/>
              <a:t>600px</a:t>
            </a:r>
            <a:r>
              <a:rPr lang="zh-CN" altLang="zh-CN" sz="2400" dirty="0"/>
              <a:t>；</a:t>
            </a:r>
          </a:p>
          <a:p>
            <a:pPr lvl="0">
              <a:buFont typeface="Wingdings" pitchFamily="2" charset="2"/>
              <a:buChar char="ü"/>
            </a:pPr>
            <a:r>
              <a:rPr lang="zh-CN" altLang="zh-CN" sz="2400" dirty="0"/>
              <a:t>底部有一个灰色的蒙层效果，可以禁止单击底层元素；</a:t>
            </a:r>
          </a:p>
          <a:p>
            <a:pPr lvl="0">
              <a:buFont typeface="Wingdings" pitchFamily="2" charset="2"/>
              <a:buChar char="ü"/>
            </a:pPr>
            <a:r>
              <a:rPr lang="zh-CN" altLang="zh-CN" sz="2400" dirty="0"/>
              <a:t>模态框显示过程会有过渡效果。</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zh-CN" dirty="0"/>
              <a:t>实例</a:t>
            </a:r>
            <a:r>
              <a:rPr lang="en-US" altLang="zh-CN" dirty="0"/>
              <a:t>6-2-2</a:t>
            </a:r>
            <a:r>
              <a:rPr lang="zh-CN" altLang="zh-CN" dirty="0"/>
              <a:t>：</a:t>
            </a:r>
            <a:endParaRPr lang="zh-CN"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7" y="2060848"/>
            <a:ext cx="8429625"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descr="C:\Users\Administrator\AppData\Roaming\Tencent\Users\86919931\QQ\WinTemp\RichOle\K1ZIXRTD9R`XDRF1P[MIQ_9.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4070623"/>
            <a:ext cx="5309870" cy="1522730"/>
          </a:xfrm>
          <a:prstGeom prst="rect">
            <a:avLst/>
          </a:prstGeom>
          <a:noFill/>
          <a:ln>
            <a:noFill/>
          </a:ln>
        </p:spPr>
      </p:pic>
      <p:sp>
        <p:nvSpPr>
          <p:cNvPr id="6" name="矩形 5"/>
          <p:cNvSpPr/>
          <p:nvPr/>
        </p:nvSpPr>
        <p:spPr>
          <a:xfrm>
            <a:off x="684745" y="2354588"/>
            <a:ext cx="7704856" cy="1200329"/>
          </a:xfrm>
          <a:prstGeom prst="rect">
            <a:avLst/>
          </a:prstGeom>
        </p:spPr>
        <p:txBody>
          <a:bodyPr wrap="square">
            <a:spAutoFit/>
          </a:bodyPr>
          <a:lstStyle/>
          <a:p>
            <a:r>
              <a:rPr lang="zh-CN" altLang="zh-CN" dirty="0"/>
              <a:t>代码中使用了一个按钮点击事件触发模态框的显示，其中按钮</a:t>
            </a:r>
            <a:r>
              <a:rPr lang="en-US" altLang="zh-CN" dirty="0"/>
              <a:t>data-toggle</a:t>
            </a:r>
            <a:r>
              <a:rPr lang="en-US" altLang="zh-CN" dirty="0" smtClean="0"/>
              <a:t>=“modal”</a:t>
            </a:r>
            <a:r>
              <a:rPr lang="zh-CN" altLang="zh-CN" dirty="0" smtClean="0"/>
              <a:t>用于</a:t>
            </a:r>
            <a:r>
              <a:rPr lang="zh-CN" altLang="zh-CN" dirty="0"/>
              <a:t>显示弹出对话框，再次点击的时候对话框消失</a:t>
            </a:r>
            <a:r>
              <a:rPr lang="zh-CN" altLang="zh-CN" dirty="0" smtClean="0"/>
              <a:t>。</a:t>
            </a:r>
            <a:endParaRPr lang="en-US" altLang="zh-CN" dirty="0" smtClean="0"/>
          </a:p>
          <a:p>
            <a:r>
              <a:rPr lang="en-US" altLang="zh-CN" dirty="0" smtClean="0"/>
              <a:t>data-target=“#</a:t>
            </a:r>
            <a:r>
              <a:rPr lang="en-US" altLang="zh-CN" dirty="0" err="1" smtClean="0"/>
              <a:t>myModal</a:t>
            </a:r>
            <a:r>
              <a:rPr lang="en-US" altLang="zh-CN" dirty="0" smtClean="0"/>
              <a:t>”</a:t>
            </a:r>
            <a:r>
              <a:rPr lang="zh-CN" altLang="zh-CN" dirty="0" smtClean="0"/>
              <a:t>用于</a:t>
            </a:r>
            <a:r>
              <a:rPr lang="zh-CN" altLang="zh-CN" dirty="0"/>
              <a:t>指定弹出的对话框，上述代码中定义了一个对话框</a:t>
            </a:r>
            <a:r>
              <a:rPr lang="en-US" altLang="zh-CN" dirty="0"/>
              <a:t>id</a:t>
            </a:r>
            <a:r>
              <a:rPr lang="en-US" altLang="zh-CN" dirty="0" smtClean="0"/>
              <a:t>=“</a:t>
            </a:r>
            <a:r>
              <a:rPr lang="en-US" altLang="zh-CN" dirty="0" err="1" smtClean="0"/>
              <a:t>myModal</a:t>
            </a:r>
            <a:r>
              <a:rPr lang="en-US" altLang="zh-CN" dirty="0" smtClean="0"/>
              <a:t>”</a:t>
            </a:r>
            <a:r>
              <a:rPr lang="zh-CN" altLang="zh-CN" dirty="0" smtClean="0"/>
              <a:t>，</a:t>
            </a:r>
            <a:r>
              <a:rPr lang="zh-CN" altLang="zh-CN" dirty="0"/>
              <a:t>并且使用了</a:t>
            </a:r>
            <a:r>
              <a:rPr lang="en-US" altLang="zh-CN" dirty="0"/>
              <a:t>class</a:t>
            </a:r>
            <a:r>
              <a:rPr lang="en-US" altLang="zh-CN" dirty="0" smtClean="0"/>
              <a:t>=“fade”</a:t>
            </a:r>
            <a:r>
              <a:rPr lang="zh-CN" altLang="zh-CN" dirty="0" smtClean="0"/>
              <a:t>，</a:t>
            </a:r>
            <a:r>
              <a:rPr lang="zh-CN" altLang="zh-CN" dirty="0"/>
              <a:t>默认是有过渡效果</a:t>
            </a:r>
            <a:r>
              <a:rPr lang="zh-CN" altLang="zh-CN" dirty="0" smtClean="0"/>
              <a:t>的</a:t>
            </a:r>
            <a:r>
              <a:rPr lang="zh-CN" altLang="en-US" dirty="0" smtClean="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en-US" altLang="zh-CN" sz="2400" dirty="0"/>
              <a:t>Bootstrap</a:t>
            </a:r>
            <a:r>
              <a:rPr lang="zh-CN" altLang="zh-CN" sz="2400" dirty="0"/>
              <a:t>框架还为模态对话弹出框提供了不同尺寸，一个是大尺寸样式“</a:t>
            </a:r>
            <a:r>
              <a:rPr lang="en-US" altLang="zh-CN" sz="2400" dirty="0"/>
              <a:t>modal-</a:t>
            </a:r>
            <a:r>
              <a:rPr lang="en-US" altLang="zh-CN" sz="2400" dirty="0" err="1"/>
              <a:t>lg</a:t>
            </a:r>
            <a:r>
              <a:rPr lang="zh-CN" altLang="zh-CN" sz="2400" dirty="0"/>
              <a:t>”，一个是小尺寸样式“</a:t>
            </a:r>
            <a:r>
              <a:rPr lang="en-US" altLang="zh-CN" sz="2400" dirty="0"/>
              <a:t>modal-</a:t>
            </a:r>
            <a:r>
              <a:rPr lang="en-US" altLang="zh-CN" sz="2400" dirty="0" err="1"/>
              <a:t>sm</a:t>
            </a:r>
            <a:r>
              <a:rPr lang="zh-CN" altLang="zh-CN" sz="2400" dirty="0"/>
              <a:t>”，代码如下。</a:t>
            </a:r>
          </a:p>
          <a:p>
            <a:r>
              <a:rPr lang="zh-CN" altLang="zh-CN" sz="2400" dirty="0"/>
              <a:t>实例</a:t>
            </a:r>
            <a:r>
              <a:rPr lang="en-US" altLang="zh-CN" sz="2400" dirty="0"/>
              <a:t>6-2-3</a:t>
            </a:r>
            <a:r>
              <a:rPr lang="zh-CN" altLang="zh-CN" sz="2400"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40968"/>
            <a:ext cx="84010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708920"/>
            <a:ext cx="8334375"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9" descr="C:\Users\Administrator\AppData\Roaming\Tencent\Users\86919931\QQ\WinTemp\RichOle\XGU%HA}55QKI$CG2DD2NR]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2841" y="2996952"/>
            <a:ext cx="4584700" cy="981075"/>
          </a:xfrm>
          <a:prstGeom prst="rect">
            <a:avLst/>
          </a:prstGeom>
          <a:noFill/>
          <a:ln>
            <a:noFill/>
          </a:ln>
        </p:spPr>
      </p:pic>
      <p:sp>
        <p:nvSpPr>
          <p:cNvPr id="8" name="矩形 7"/>
          <p:cNvSpPr/>
          <p:nvPr/>
        </p:nvSpPr>
        <p:spPr>
          <a:xfrm>
            <a:off x="3049528" y="4077072"/>
            <a:ext cx="1826141" cy="338554"/>
          </a:xfrm>
          <a:prstGeom prst="rect">
            <a:avLst/>
          </a:prstGeom>
        </p:spPr>
        <p:txBody>
          <a:bodyPr wrap="none">
            <a:spAutoFit/>
          </a:bodyPr>
          <a:lstStyle/>
          <a:p>
            <a:r>
              <a:rPr lang="zh-CN" altLang="zh-CN" sz="1600" dirty="0"/>
              <a:t>大模态弹出框效果</a:t>
            </a:r>
          </a:p>
        </p:txBody>
      </p:sp>
      <p:pic>
        <p:nvPicPr>
          <p:cNvPr id="12" name="图片 11" descr="C:\Users\Administrator\AppData\Roaming\Tencent\Users\86919931\QQ\WinTemp\RichOle\2J)_K`9KR47}U{$NEF}A{7A.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2841" y="4498478"/>
            <a:ext cx="5144135" cy="1061720"/>
          </a:xfrm>
          <a:prstGeom prst="rect">
            <a:avLst/>
          </a:prstGeom>
          <a:noFill/>
          <a:ln>
            <a:noFill/>
          </a:ln>
        </p:spPr>
      </p:pic>
      <p:sp>
        <p:nvSpPr>
          <p:cNvPr id="9" name="矩形 8"/>
          <p:cNvSpPr/>
          <p:nvPr/>
        </p:nvSpPr>
        <p:spPr>
          <a:xfrm>
            <a:off x="3049528" y="5589844"/>
            <a:ext cx="1826141" cy="338554"/>
          </a:xfrm>
          <a:prstGeom prst="rect">
            <a:avLst/>
          </a:prstGeom>
        </p:spPr>
        <p:txBody>
          <a:bodyPr wrap="none">
            <a:spAutoFit/>
          </a:bodyPr>
          <a:lstStyle/>
          <a:p>
            <a:r>
              <a:rPr lang="zh-CN" altLang="zh-CN" sz="1600" dirty="0"/>
              <a:t>小模态弹出框效果</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75"/>
                                        </p:tgtEl>
                                      </p:cBhvr>
                                    </p:animEffect>
                                    <p:set>
                                      <p:cBhvr>
                                        <p:cTn id="22" dur="1" fill="hold">
                                          <p:stCondLst>
                                            <p:cond delay="499"/>
                                          </p:stCondLst>
                                        </p:cTn>
                                        <p:tgtEl>
                                          <p:spTgt spid="307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6.2.3 </a:t>
            </a:r>
            <a:r>
              <a:rPr lang="zh-CN" altLang="zh-CN" dirty="0"/>
              <a:t>弹出框触发方式</a:t>
            </a:r>
            <a:endParaRPr lang="zh-CN" altLang="en-US" dirty="0"/>
          </a:p>
        </p:txBody>
      </p:sp>
      <p:sp>
        <p:nvSpPr>
          <p:cNvPr id="3" name="内容占位符 2"/>
          <p:cNvSpPr>
            <a:spLocks noGrp="1"/>
          </p:cNvSpPr>
          <p:nvPr>
            <p:ph idx="1"/>
          </p:nvPr>
        </p:nvSpPr>
        <p:spPr/>
        <p:txBody>
          <a:bodyPr/>
          <a:lstStyle/>
          <a:p>
            <a:r>
              <a:rPr lang="en-US" altLang="zh-CN" sz="2400" dirty="0"/>
              <a:t>Bootstrap</a:t>
            </a:r>
            <a:r>
              <a:rPr lang="zh-CN" altLang="zh-CN" sz="2400" dirty="0"/>
              <a:t>中触发对话框的显示有两种方法：</a:t>
            </a:r>
          </a:p>
          <a:p>
            <a:pPr lvl="0">
              <a:buFont typeface="Wingdings" pitchFamily="2" charset="2"/>
              <a:buChar char="Ø"/>
            </a:pPr>
            <a:r>
              <a:rPr lang="zh-CN" altLang="zh-CN" sz="2400" dirty="0"/>
              <a:t>声明式弹出触发：如果要触发对话框的显示则必须使用</a:t>
            </a:r>
            <a:r>
              <a:rPr lang="en-US" altLang="zh-CN" sz="2400" dirty="0"/>
              <a:t>data-toggle</a:t>
            </a:r>
            <a:r>
              <a:rPr lang="zh-CN" altLang="zh-CN" sz="2400" dirty="0"/>
              <a:t>和</a:t>
            </a:r>
            <a:r>
              <a:rPr lang="en-US" altLang="zh-CN" sz="2400" dirty="0"/>
              <a:t>data-target</a:t>
            </a:r>
            <a:r>
              <a:rPr lang="zh-CN" altLang="zh-CN" sz="2400" dirty="0"/>
              <a:t>两个属性。</a:t>
            </a:r>
          </a:p>
          <a:p>
            <a:pPr lvl="0">
              <a:buFont typeface="Wingdings" pitchFamily="2" charset="2"/>
              <a:buChar char="Ø"/>
            </a:pPr>
            <a:r>
              <a:rPr lang="en-US" altLang="zh-CN" sz="2400" dirty="0" err="1"/>
              <a:t>href</a:t>
            </a:r>
            <a:r>
              <a:rPr lang="zh-CN" altLang="zh-CN" sz="2400" dirty="0"/>
              <a:t>链接弹出触发：可以直接使用</a:t>
            </a:r>
            <a:r>
              <a:rPr lang="en-US" altLang="zh-CN" sz="2400" dirty="0"/>
              <a:t>&lt;a&gt;</a:t>
            </a:r>
            <a:r>
              <a:rPr lang="zh-CN" altLang="zh-CN" sz="2400" dirty="0"/>
              <a:t>标签中的</a:t>
            </a:r>
            <a:r>
              <a:rPr lang="en-US" altLang="zh-CN" sz="2400" dirty="0" err="1"/>
              <a:t>href</a:t>
            </a:r>
            <a:r>
              <a:rPr lang="zh-CN" altLang="zh-CN" sz="2400" dirty="0"/>
              <a:t>属性代替</a:t>
            </a:r>
            <a:r>
              <a:rPr lang="en-US" altLang="zh-CN" sz="2400" dirty="0"/>
              <a:t>data-target</a:t>
            </a:r>
            <a:r>
              <a:rPr lang="zh-CN" altLang="zh-CN" sz="2400" dirty="0"/>
              <a:t>属性</a:t>
            </a:r>
            <a:r>
              <a:rPr lang="zh-CN" altLang="zh-CN" sz="2400" dirty="0" smtClean="0"/>
              <a:t>。</a:t>
            </a:r>
            <a:endParaRPr lang="en-US" altLang="zh-CN" sz="2400" dirty="0" smtClean="0"/>
          </a:p>
          <a:p>
            <a:pPr lvl="0">
              <a:buFont typeface="Wingdings" pitchFamily="2" charset="2"/>
              <a:buChar char="Ø"/>
            </a:pPr>
            <a:endParaRPr lang="en-US" altLang="zh-CN" sz="2400" dirty="0"/>
          </a:p>
          <a:p>
            <a:pPr lvl="0"/>
            <a:r>
              <a:rPr lang="en-US" altLang="zh-CN" sz="2400" dirty="0"/>
              <a:t>Bootstrap</a:t>
            </a:r>
            <a:r>
              <a:rPr lang="zh-CN" altLang="zh-CN" sz="2400" dirty="0"/>
              <a:t>中的声明式触发一般需要使用</a:t>
            </a:r>
            <a:r>
              <a:rPr lang="en-US" altLang="zh-CN" sz="2400" dirty="0"/>
              <a:t>data-*</a:t>
            </a:r>
            <a:r>
              <a:rPr lang="zh-CN" altLang="zh-CN" sz="2400" dirty="0"/>
              <a:t>自定义属性。在对话框的触发中</a:t>
            </a:r>
            <a:r>
              <a:rPr lang="en-US" altLang="zh-CN" sz="2400" dirty="0"/>
              <a:t>data-toggle</a:t>
            </a:r>
            <a:r>
              <a:rPr lang="zh-CN" altLang="zh-CN" sz="2400" dirty="0"/>
              <a:t>必须设置为</a:t>
            </a:r>
            <a:r>
              <a:rPr lang="en-US" altLang="zh-CN" sz="2400" dirty="0"/>
              <a:t>"modal"</a:t>
            </a:r>
            <a:r>
              <a:rPr lang="zh-CN" altLang="zh-CN" sz="2400"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6.2.3 </a:t>
            </a:r>
            <a:r>
              <a:rPr lang="zh-CN" altLang="zh-CN" dirty="0"/>
              <a:t>弹出框触发方式</a:t>
            </a:r>
            <a:endParaRPr lang="zh-CN" altLang="en-US" dirty="0"/>
          </a:p>
        </p:txBody>
      </p:sp>
      <p:sp>
        <p:nvSpPr>
          <p:cNvPr id="3" name="内容占位符 2"/>
          <p:cNvSpPr>
            <a:spLocks noGrp="1"/>
          </p:cNvSpPr>
          <p:nvPr>
            <p:ph idx="1"/>
          </p:nvPr>
        </p:nvSpPr>
        <p:spPr/>
        <p:txBody>
          <a:bodyPr/>
          <a:lstStyle/>
          <a:p>
            <a:r>
              <a:rPr lang="zh-CN" altLang="zh-CN" sz="2400" dirty="0"/>
              <a:t>实例</a:t>
            </a:r>
            <a:r>
              <a:rPr lang="en-US" altLang="zh-CN" sz="2400" dirty="0"/>
              <a:t>6-2-5</a:t>
            </a:r>
            <a:r>
              <a:rPr lang="zh-CN" altLang="zh-CN" sz="24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806" y="2060848"/>
            <a:ext cx="78676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QQ\WinTemp\RichOle\017SB9VHDYA%XX~G~@T}UI0.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5190951"/>
            <a:ext cx="3868420" cy="1343025"/>
          </a:xfrm>
          <a:prstGeom prst="rect">
            <a:avLst/>
          </a:prstGeom>
          <a:noFill/>
          <a:ln>
            <a:noFill/>
          </a:ln>
        </p:spPr>
      </p:pic>
    </p:spTree>
    <p:extLst>
      <p:ext uri="{BB962C8B-B14F-4D97-AF65-F5344CB8AC3E}">
        <p14:creationId xmlns:p14="http://schemas.microsoft.com/office/powerpoint/2010/main" val="357517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6.2.4 </a:t>
            </a:r>
            <a:r>
              <a:rPr lang="zh-CN" altLang="zh-CN" dirty="0"/>
              <a:t>过渡效果</a:t>
            </a:r>
            <a:endParaRPr lang="zh-CN" altLang="en-US" dirty="0"/>
          </a:p>
        </p:txBody>
      </p:sp>
      <p:sp>
        <p:nvSpPr>
          <p:cNvPr id="3" name="内容占位符 2"/>
          <p:cNvSpPr>
            <a:spLocks noGrp="1"/>
          </p:cNvSpPr>
          <p:nvPr>
            <p:ph idx="1"/>
          </p:nvPr>
        </p:nvSpPr>
        <p:spPr/>
        <p:txBody>
          <a:bodyPr/>
          <a:lstStyle/>
          <a:p>
            <a:r>
              <a:rPr lang="zh-CN" altLang="zh-CN" sz="2400" dirty="0">
                <a:latin typeface="Times New Roman" pitchFamily="18" charset="0"/>
                <a:cs typeface="Times New Roman" pitchFamily="18" charset="0"/>
              </a:rPr>
              <a:t>在前面的模态对话框中，对话框显示的时候有一个过渡效果，这个过渡效果的关键是在</a:t>
            </a:r>
            <a:r>
              <a:rPr lang="en-US" altLang="zh-CN" sz="2400" dirty="0">
                <a:latin typeface="Times New Roman" pitchFamily="18" charset="0"/>
                <a:cs typeface="Times New Roman" pitchFamily="18" charset="0"/>
              </a:rPr>
              <a:t>class="modal"</a:t>
            </a:r>
            <a:r>
              <a:rPr lang="zh-CN" altLang="zh-CN" sz="2400" dirty="0">
                <a:latin typeface="Times New Roman" pitchFamily="18" charset="0"/>
                <a:cs typeface="Times New Roman" pitchFamily="18" charset="0"/>
              </a:rPr>
              <a:t>的容器上添加了</a:t>
            </a:r>
            <a:r>
              <a:rPr lang="en-US" altLang="zh-CN" sz="2400" dirty="0">
                <a:latin typeface="Times New Roman" pitchFamily="18" charset="0"/>
                <a:cs typeface="Times New Roman" pitchFamily="18" charset="0"/>
              </a:rPr>
              <a:t>class="fade"</a:t>
            </a:r>
            <a:r>
              <a:rPr lang="zh-CN" altLang="zh-CN" sz="2400" dirty="0">
                <a:latin typeface="Times New Roman" pitchFamily="18" charset="0"/>
                <a:cs typeface="Times New Roman" pitchFamily="18" charset="0"/>
              </a:rPr>
              <a:t>。</a:t>
            </a:r>
          </a:p>
          <a:p>
            <a:r>
              <a:rPr lang="zh-CN" altLang="zh-CN" sz="2400" dirty="0">
                <a:latin typeface="Times New Roman" pitchFamily="18" charset="0"/>
                <a:cs typeface="Times New Roman" pitchFamily="18" charset="0"/>
              </a:rPr>
              <a:t>过渡效果是</a:t>
            </a:r>
            <a:r>
              <a:rPr lang="en-US" altLang="zh-CN" sz="2400" dirty="0">
                <a:latin typeface="Times New Roman" pitchFamily="18" charset="0"/>
                <a:cs typeface="Times New Roman" pitchFamily="18" charset="0"/>
              </a:rPr>
              <a:t>Bootstrap</a:t>
            </a:r>
            <a:r>
              <a:rPr lang="zh-CN" altLang="zh-CN" sz="2400" dirty="0">
                <a:latin typeface="Times New Roman" pitchFamily="18" charset="0"/>
                <a:cs typeface="Times New Roman" pitchFamily="18" charset="0"/>
              </a:rPr>
              <a:t>提供的一个基本的动画效果，实现过渡效果需要引入</a:t>
            </a:r>
            <a:r>
              <a:rPr lang="en-US" altLang="zh-CN" sz="2400" dirty="0">
                <a:latin typeface="Times New Roman" pitchFamily="18" charset="0"/>
                <a:cs typeface="Times New Roman" pitchFamily="18" charset="0"/>
              </a:rPr>
              <a:t>Bootstrap.js</a:t>
            </a:r>
            <a:r>
              <a:rPr lang="zh-CN" altLang="zh-CN" sz="2400" dirty="0">
                <a:latin typeface="Times New Roman" pitchFamily="18" charset="0"/>
                <a:cs typeface="Times New Roman" pitchFamily="18" charset="0"/>
              </a:rPr>
              <a:t>库或者</a:t>
            </a:r>
            <a:r>
              <a:rPr lang="en-US" altLang="zh-CN" sz="2400" dirty="0">
                <a:latin typeface="Times New Roman" pitchFamily="18" charset="0"/>
                <a:cs typeface="Times New Roman" pitchFamily="18" charset="0"/>
              </a:rPr>
              <a:t>transition.js</a:t>
            </a:r>
            <a:r>
              <a:rPr lang="zh-CN" altLang="zh-CN" sz="2400" dirty="0">
                <a:latin typeface="Times New Roman" pitchFamily="18" charset="0"/>
                <a:cs typeface="Times New Roman" pitchFamily="18" charset="0"/>
              </a:rPr>
              <a:t>库</a:t>
            </a:r>
            <a:r>
              <a:rPr lang="zh-CN" altLang="zh-CN" sz="2400" dirty="0" smtClean="0">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transition.js</a:t>
            </a:r>
            <a:r>
              <a:rPr lang="zh-CN" altLang="zh-CN" sz="2400" dirty="0">
                <a:latin typeface="Times New Roman" pitchFamily="18" charset="0"/>
                <a:cs typeface="Times New Roman" pitchFamily="18" charset="0"/>
              </a:rPr>
              <a:t>提供的过渡效果是基于</a:t>
            </a:r>
            <a:r>
              <a:rPr lang="en-US" altLang="zh-CN" sz="2400" dirty="0">
                <a:latin typeface="Times New Roman" pitchFamily="18" charset="0"/>
                <a:cs typeface="Times New Roman" pitchFamily="18" charset="0"/>
              </a:rPr>
              <a:t>CSS 3</a:t>
            </a:r>
            <a:r>
              <a:rPr lang="zh-CN" altLang="zh-CN" sz="2400" dirty="0">
                <a:latin typeface="Times New Roman" pitchFamily="18" charset="0"/>
                <a:cs typeface="Times New Roman" pitchFamily="18" charset="0"/>
              </a:rPr>
              <a:t>来实现的，所以这个对浏览器的版本是有要求的</a:t>
            </a:r>
            <a:r>
              <a:rPr lang="zh-CN" altLang="zh-CN" sz="2400" dirty="0" smtClean="0">
                <a:latin typeface="Times New Roman" pitchFamily="18" charset="0"/>
                <a:cs typeface="Times New Roman" pitchFamily="18" charset="0"/>
              </a:rPr>
              <a:t>。</a:t>
            </a:r>
            <a:endParaRPr lang="en-US" altLang="zh-CN" sz="2400" dirty="0" smtClean="0">
              <a:latin typeface="Times New Roman" pitchFamily="18" charset="0"/>
              <a:cs typeface="Times New Roman" pitchFamily="18" charset="0"/>
            </a:endParaRPr>
          </a:p>
          <a:p>
            <a:endParaRPr lang="en-US" altLang="zh-CN" sz="2400" dirty="0">
              <a:latin typeface="Times New Roman" pitchFamily="18" charset="0"/>
              <a:cs typeface="Times New Roman" pitchFamily="18" charset="0"/>
            </a:endParaRPr>
          </a:p>
          <a:p>
            <a:r>
              <a:rPr lang="zh-CN" altLang="zh-CN" sz="2400" dirty="0"/>
              <a:t>如果要禁用过渡效果只需要去除</a:t>
            </a:r>
            <a:r>
              <a:rPr lang="en-US" altLang="zh-CN" sz="2400" dirty="0"/>
              <a:t>class="fade"</a:t>
            </a:r>
            <a:r>
              <a:rPr lang="zh-CN" altLang="zh-CN" sz="2400" dirty="0"/>
              <a:t>即可。</a:t>
            </a:r>
          </a:p>
          <a:p>
            <a:endParaRPr lang="zh-CN" altLang="zh-CN" sz="2400" dirty="0">
              <a:latin typeface="Times New Roman" pitchFamily="18" charset="0"/>
              <a:cs typeface="Times New Roman" pitchFamily="18" charset="0"/>
            </a:endParaRPr>
          </a:p>
        </p:txBody>
      </p:sp>
    </p:spTree>
    <p:extLst>
      <p:ext uri="{BB962C8B-B14F-4D97-AF65-F5344CB8AC3E}">
        <p14:creationId xmlns:p14="http://schemas.microsoft.com/office/powerpoint/2010/main" val="1627863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6.2.5 </a:t>
            </a:r>
            <a:r>
              <a:rPr lang="zh-CN" altLang="zh-CN" dirty="0"/>
              <a:t>触发参数</a:t>
            </a:r>
            <a:r>
              <a:rPr lang="en-US" altLang="zh-CN" dirty="0"/>
              <a:t>data-* </a:t>
            </a:r>
            <a:endParaRPr lang="zh-CN" altLang="zh-CN" dirty="0"/>
          </a:p>
        </p:txBody>
      </p:sp>
      <p:sp>
        <p:nvSpPr>
          <p:cNvPr id="3" name="内容占位符 2"/>
          <p:cNvSpPr>
            <a:spLocks noGrp="1"/>
          </p:cNvSpPr>
          <p:nvPr>
            <p:ph idx="1"/>
          </p:nvPr>
        </p:nvSpPr>
        <p:spPr/>
        <p:txBody>
          <a:bodyPr/>
          <a:lstStyle/>
          <a:p>
            <a:r>
              <a:rPr lang="zh-CN" altLang="zh-CN" sz="2400" dirty="0"/>
              <a:t>前面讲解对话框的触发方式时只讲到了</a:t>
            </a:r>
            <a:r>
              <a:rPr lang="en-US" altLang="zh-CN" sz="2400" dirty="0"/>
              <a:t>data-toggle</a:t>
            </a:r>
            <a:r>
              <a:rPr lang="zh-CN" altLang="zh-CN" sz="2400" dirty="0"/>
              <a:t>和</a:t>
            </a:r>
            <a:r>
              <a:rPr lang="en-US" altLang="zh-CN" sz="2400" dirty="0"/>
              <a:t>data-target</a:t>
            </a:r>
            <a:r>
              <a:rPr lang="zh-CN" altLang="zh-CN" sz="2400" dirty="0"/>
              <a:t>两个参数，</a:t>
            </a:r>
            <a:r>
              <a:rPr lang="en-US" altLang="zh-CN" sz="2400" dirty="0"/>
              <a:t>Bootstrap </a:t>
            </a:r>
            <a:r>
              <a:rPr lang="zh-CN" altLang="zh-CN" sz="2400" dirty="0"/>
              <a:t>还提供了其他的几个参数。</a:t>
            </a:r>
          </a:p>
          <a:p>
            <a:pPr>
              <a:buFont typeface="Wingdings" pitchFamily="2" charset="2"/>
              <a:buChar char="Ø"/>
            </a:pPr>
            <a:r>
              <a:rPr lang="en-US" altLang="zh-CN" sz="2000" dirty="0"/>
              <a:t>data-toggle</a:t>
            </a:r>
            <a:r>
              <a:rPr lang="zh-CN" altLang="zh-CN" sz="2000" dirty="0"/>
              <a:t>：参数值为字符串，用于控制对话框的显示。这个属性是必需的，而且只能为</a:t>
            </a:r>
            <a:r>
              <a:rPr lang="en-US" altLang="zh-CN" sz="2000" dirty="0"/>
              <a:t>data-toggle="modal"</a:t>
            </a:r>
            <a:r>
              <a:rPr lang="zh-CN" altLang="zh-CN" sz="2000" dirty="0"/>
              <a:t>。</a:t>
            </a:r>
          </a:p>
          <a:p>
            <a:pPr>
              <a:buFont typeface="Wingdings" pitchFamily="2" charset="2"/>
              <a:buChar char="Ø"/>
            </a:pPr>
            <a:r>
              <a:rPr lang="en-US" altLang="zh-CN" sz="2000" dirty="0"/>
              <a:t>data-target</a:t>
            </a:r>
            <a:r>
              <a:rPr lang="zh-CN" altLang="zh-CN" sz="2000" dirty="0"/>
              <a:t>：参数值为字符串，用于指定弹出哪个对话框。这个属性是必需的，而且只能是</a:t>
            </a:r>
            <a:r>
              <a:rPr lang="en-US" altLang="zh-CN" sz="2000" dirty="0"/>
              <a:t>class="modal"</a:t>
            </a:r>
            <a:r>
              <a:rPr lang="zh-CN" altLang="zh-CN" sz="2000" dirty="0"/>
              <a:t>容器上的独有样式类或者</a:t>
            </a:r>
            <a:r>
              <a:rPr lang="en-US" altLang="zh-CN" sz="2000" dirty="0"/>
              <a:t>ID</a:t>
            </a:r>
            <a:r>
              <a:rPr lang="zh-CN" altLang="zh-CN" sz="2000" dirty="0"/>
              <a:t>。</a:t>
            </a:r>
          </a:p>
          <a:p>
            <a:pPr>
              <a:buFont typeface="Wingdings" pitchFamily="2" charset="2"/>
              <a:buChar char="Ø"/>
            </a:pPr>
            <a:r>
              <a:rPr lang="en-US" altLang="zh-CN" sz="2000" dirty="0"/>
              <a:t>data-backdrop</a:t>
            </a:r>
            <a:r>
              <a:rPr lang="zh-CN" altLang="zh-CN" sz="2000" dirty="0"/>
              <a:t>：参数值为布尔值，用于指定是否包含一个背景</a:t>
            </a:r>
            <a:r>
              <a:rPr lang="en-US" altLang="zh-CN" sz="2000" dirty="0"/>
              <a:t>div</a:t>
            </a:r>
            <a:r>
              <a:rPr lang="zh-CN" altLang="zh-CN" sz="2000" dirty="0"/>
              <a:t>元素，如果为</a:t>
            </a:r>
            <a:r>
              <a:rPr lang="en-US" altLang="zh-CN" sz="2000" dirty="0"/>
              <a:t>true</a:t>
            </a:r>
            <a:r>
              <a:rPr lang="zh-CN" altLang="zh-CN" sz="2000" dirty="0"/>
              <a:t>则单击背景对话框消失，如果取值为</a:t>
            </a:r>
            <a:r>
              <a:rPr lang="en-US" altLang="zh-CN" sz="2000" dirty="0"/>
              <a:t>static</a:t>
            </a:r>
            <a:r>
              <a:rPr lang="zh-CN" altLang="zh-CN" sz="2000" dirty="0"/>
              <a:t>则单击背景不会关闭弹出框。</a:t>
            </a:r>
          </a:p>
          <a:p>
            <a:pPr>
              <a:buFont typeface="Wingdings" pitchFamily="2" charset="2"/>
              <a:buChar char="Ø"/>
            </a:pPr>
            <a:r>
              <a:rPr lang="en-US" altLang="zh-CN" sz="2000" dirty="0"/>
              <a:t>data-keyboard</a:t>
            </a:r>
            <a:r>
              <a:rPr lang="zh-CN" altLang="zh-CN" sz="2000" dirty="0"/>
              <a:t>：参数值为布尔值，指定是否可以使用</a:t>
            </a:r>
            <a:r>
              <a:rPr lang="en-US" altLang="zh-CN" sz="2000" dirty="0"/>
              <a:t>Esc</a:t>
            </a:r>
            <a:r>
              <a:rPr lang="zh-CN" altLang="zh-CN" sz="2000" dirty="0"/>
              <a:t>键来关闭弹出框，如果为</a:t>
            </a:r>
            <a:r>
              <a:rPr lang="en-US" altLang="zh-CN" sz="2000" dirty="0"/>
              <a:t>false</a:t>
            </a:r>
            <a:r>
              <a:rPr lang="zh-CN" altLang="zh-CN" sz="2000" dirty="0"/>
              <a:t>则不能通过</a:t>
            </a:r>
            <a:r>
              <a:rPr lang="en-US" altLang="zh-CN" sz="2000" dirty="0"/>
              <a:t>Esc</a:t>
            </a:r>
            <a:r>
              <a:rPr lang="zh-CN" altLang="zh-CN" sz="2000" dirty="0"/>
              <a:t>键来关闭窗体。</a:t>
            </a:r>
          </a:p>
          <a:p>
            <a:pPr>
              <a:buFont typeface="Wingdings" pitchFamily="2" charset="2"/>
              <a:buChar char="Ø"/>
            </a:pPr>
            <a:r>
              <a:rPr lang="en-US" altLang="zh-CN" sz="2000" dirty="0"/>
              <a:t>data-show</a:t>
            </a:r>
            <a:r>
              <a:rPr lang="zh-CN" altLang="zh-CN" sz="2000" dirty="0"/>
              <a:t>：参数值为布尔值，指定窗体初始化时是否显示。</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zh-CN" dirty="0"/>
              <a:t>设置弹出框没有背景色的代码如下。</a:t>
            </a:r>
          </a:p>
          <a:p>
            <a:r>
              <a:rPr lang="zh-CN" altLang="zh-CN" dirty="0"/>
              <a:t>实例</a:t>
            </a:r>
            <a:r>
              <a:rPr lang="en-US" altLang="zh-CN" dirty="0"/>
              <a:t>6-2-6</a:t>
            </a:r>
            <a:r>
              <a:rPr lang="zh-CN" altLang="zh-CN" dirty="0"/>
              <a: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636912"/>
            <a:ext cx="8153400"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C:\Users\Administrator\AppData\Roaming\Tencent\Users\86919931\QQ\WinTemp\RichOle\Z8@74]}B3C[N{G3MZ[@KV)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3659504"/>
            <a:ext cx="3257550" cy="1253490"/>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123"/>
                                        </p:tgtEl>
                                      </p:cBhvr>
                                    </p:animEffect>
                                    <p:set>
                                      <p:cBhvr>
                                        <p:cTn id="12" dur="1" fill="hold">
                                          <p:stCondLst>
                                            <p:cond delay="499"/>
                                          </p:stCondLst>
                                        </p:cTn>
                                        <p:tgtEl>
                                          <p:spTgt spid="5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标题 1"/>
          <p:cNvSpPr>
            <a:spLocks noGrp="1" noChangeArrowheads="1"/>
          </p:cNvSpPr>
          <p:nvPr>
            <p:ph type="title"/>
          </p:nvPr>
        </p:nvSpPr>
        <p:spPr>
          <a:xfrm>
            <a:off x="457200" y="476250"/>
            <a:ext cx="8229600" cy="1066800"/>
          </a:xfrm>
        </p:spPr>
        <p:txBody>
          <a:bodyPr/>
          <a:lstStyle/>
          <a:p>
            <a:r>
              <a:rPr lang="zh-CN" altLang="zh-CN" b="1" dirty="0" smtClean="0"/>
              <a:t>第</a:t>
            </a:r>
            <a:r>
              <a:rPr lang="en-US" altLang="zh-CN" b="1" dirty="0" smtClean="0"/>
              <a:t>7</a:t>
            </a:r>
            <a:r>
              <a:rPr lang="zh-CN" altLang="zh-CN" b="1" dirty="0" smtClean="0"/>
              <a:t>章</a:t>
            </a:r>
            <a:r>
              <a:rPr lang="en-US" altLang="zh-CN" b="1" dirty="0" smtClean="0"/>
              <a:t>  </a:t>
            </a:r>
            <a:r>
              <a:rPr lang="zh-CN" altLang="zh-CN" b="1" dirty="0" smtClean="0"/>
              <a:t>第三方扩展</a:t>
            </a:r>
            <a:endParaRPr lang="zh-CN" altLang="zh-CN" b="1" dirty="0"/>
          </a:p>
        </p:txBody>
      </p:sp>
      <p:sp>
        <p:nvSpPr>
          <p:cNvPr id="8194" name="内容占位符 2"/>
          <p:cNvSpPr>
            <a:spLocks noGrp="1" noChangeArrowheads="1"/>
          </p:cNvSpPr>
          <p:nvPr>
            <p:ph idx="1"/>
          </p:nvPr>
        </p:nvSpPr>
        <p:spPr>
          <a:xfrm>
            <a:off x="467544" y="1484784"/>
            <a:ext cx="8229600" cy="4824412"/>
          </a:xfrm>
        </p:spPr>
        <p:txBody>
          <a:bodyPr/>
          <a:lstStyle/>
          <a:p>
            <a:r>
              <a:rPr lang="zh-CN" altLang="en-US" sz="1800" u="sng" dirty="0" smtClean="0">
                <a:latin typeface="Times New Roman" pitchFamily="18" charset="0"/>
                <a:cs typeface="Times New Roman" pitchFamily="18" charset="0"/>
                <a:hlinkClick r:id="rId2" action="ppaction://hlinksldjump"/>
              </a:rPr>
              <a:t>本章导读</a:t>
            </a:r>
            <a:endParaRPr lang="en-US" altLang="zh-CN" sz="1800" u="sng" dirty="0" smtClean="0">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3" action="ppaction://hlinksldjump"/>
              </a:rPr>
              <a:t>6.1</a:t>
            </a:r>
            <a:r>
              <a:rPr lang="zh-CN" altLang="zh-CN" sz="1800" dirty="0">
                <a:solidFill>
                  <a:srgbClr val="0070C0"/>
                </a:solidFill>
                <a:latin typeface="Times New Roman" pitchFamily="18" charset="0"/>
                <a:cs typeface="Times New Roman" pitchFamily="18" charset="0"/>
                <a:hlinkClick r:id="rId3" action="ppaction://hlinksldjump"/>
              </a:rPr>
              <a:t>插件库说明</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4" action="ppaction://hlinksldjump"/>
              </a:rPr>
              <a:t>6.2</a:t>
            </a:r>
            <a:r>
              <a:rPr lang="zh-CN" altLang="zh-CN" sz="1800" dirty="0">
                <a:solidFill>
                  <a:srgbClr val="0070C0"/>
                </a:solidFill>
                <a:latin typeface="Times New Roman" pitchFamily="18" charset="0"/>
                <a:cs typeface="Times New Roman" pitchFamily="18" charset="0"/>
                <a:hlinkClick r:id="rId4" action="ppaction://hlinksldjump"/>
              </a:rPr>
              <a:t>对话框</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5" action="ppaction://hlinksldjump"/>
              </a:rPr>
              <a:t>6.3</a:t>
            </a:r>
            <a:r>
              <a:rPr lang="zh-CN" altLang="zh-CN" sz="1800" dirty="0">
                <a:solidFill>
                  <a:srgbClr val="0070C0"/>
                </a:solidFill>
                <a:latin typeface="Times New Roman" pitchFamily="18" charset="0"/>
                <a:cs typeface="Times New Roman" pitchFamily="18" charset="0"/>
                <a:hlinkClick r:id="rId5" action="ppaction://hlinksldjump"/>
              </a:rPr>
              <a:t>下拉菜单</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6" action="ppaction://hlinksldjump"/>
              </a:rPr>
              <a:t>6.4</a:t>
            </a:r>
            <a:r>
              <a:rPr lang="zh-CN" altLang="zh-CN" sz="1800" dirty="0">
                <a:solidFill>
                  <a:srgbClr val="0070C0"/>
                </a:solidFill>
                <a:latin typeface="Times New Roman" pitchFamily="18" charset="0"/>
                <a:cs typeface="Times New Roman" pitchFamily="18" charset="0"/>
                <a:hlinkClick r:id="rId6" action="ppaction://hlinksldjump"/>
              </a:rPr>
              <a:t>滚动监听</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7" action="ppaction://hlinksldjump"/>
              </a:rPr>
              <a:t>6.5 Tab</a:t>
            </a:r>
            <a:r>
              <a:rPr lang="zh-CN" altLang="zh-CN" sz="1800" dirty="0">
                <a:solidFill>
                  <a:srgbClr val="0070C0"/>
                </a:solidFill>
                <a:latin typeface="Times New Roman" pitchFamily="18" charset="0"/>
                <a:cs typeface="Times New Roman" pitchFamily="18" charset="0"/>
                <a:hlinkClick r:id="rId7" action="ppaction://hlinksldjump"/>
              </a:rPr>
              <a:t>选项卡</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8" action="ppaction://hlinksldjump"/>
              </a:rPr>
              <a:t>6.6Tip</a:t>
            </a:r>
            <a:r>
              <a:rPr lang="zh-CN" altLang="zh-CN" sz="1800" dirty="0">
                <a:solidFill>
                  <a:srgbClr val="0070C0"/>
                </a:solidFill>
                <a:latin typeface="Times New Roman" pitchFamily="18" charset="0"/>
                <a:cs typeface="Times New Roman" pitchFamily="18" charset="0"/>
                <a:hlinkClick r:id="rId8" action="ppaction://hlinksldjump"/>
              </a:rPr>
              <a:t>提示框</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9" action="ppaction://hlinksldjump"/>
              </a:rPr>
              <a:t>6.7Popover</a:t>
            </a:r>
            <a:r>
              <a:rPr lang="zh-CN" altLang="zh-CN" sz="1800" dirty="0">
                <a:solidFill>
                  <a:srgbClr val="0070C0"/>
                </a:solidFill>
                <a:latin typeface="Times New Roman" pitchFamily="18" charset="0"/>
                <a:cs typeface="Times New Roman" pitchFamily="18" charset="0"/>
                <a:hlinkClick r:id="rId9" action="ppaction://hlinksldjump"/>
              </a:rPr>
              <a:t>弹出</a:t>
            </a:r>
            <a:r>
              <a:rPr lang="zh-CN" altLang="zh-CN" sz="1800" dirty="0" smtClean="0">
                <a:solidFill>
                  <a:srgbClr val="0070C0"/>
                </a:solidFill>
                <a:latin typeface="Times New Roman" pitchFamily="18" charset="0"/>
                <a:cs typeface="Times New Roman" pitchFamily="18" charset="0"/>
                <a:hlinkClick r:id="rId9" action="ppaction://hlinksldjump"/>
              </a:rPr>
              <a:t>框</a:t>
            </a:r>
            <a:endParaRPr lang="en-US" altLang="zh-CN" sz="1800" dirty="0" smtClean="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10" action="ppaction://hlinksldjump"/>
              </a:rPr>
              <a:t>6.8</a:t>
            </a:r>
            <a:r>
              <a:rPr lang="zh-CN" altLang="zh-CN" sz="1800" dirty="0">
                <a:solidFill>
                  <a:srgbClr val="0070C0"/>
                </a:solidFill>
                <a:latin typeface="Times New Roman" pitchFamily="18" charset="0"/>
                <a:cs typeface="Times New Roman" pitchFamily="18" charset="0"/>
                <a:hlinkClick r:id="rId10" action="ppaction://hlinksldjump"/>
              </a:rPr>
              <a:t>警告框</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11" action="ppaction://hlinksldjump"/>
              </a:rPr>
              <a:t>6.9</a:t>
            </a:r>
            <a:r>
              <a:rPr lang="zh-CN" altLang="zh-CN" sz="1800" dirty="0">
                <a:solidFill>
                  <a:srgbClr val="0070C0"/>
                </a:solidFill>
                <a:latin typeface="Times New Roman" pitchFamily="18" charset="0"/>
                <a:cs typeface="Times New Roman" pitchFamily="18" charset="0"/>
                <a:hlinkClick r:id="rId11" action="ppaction://hlinksldjump"/>
              </a:rPr>
              <a:t>按钮</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12" action="ppaction://hlinksldjump"/>
              </a:rPr>
              <a:t>6.10</a:t>
            </a:r>
            <a:r>
              <a:rPr lang="zh-CN" altLang="zh-CN" sz="1800" dirty="0">
                <a:solidFill>
                  <a:srgbClr val="0070C0"/>
                </a:solidFill>
                <a:latin typeface="Times New Roman" pitchFamily="18" charset="0"/>
                <a:cs typeface="Times New Roman" pitchFamily="18" charset="0"/>
                <a:hlinkClick r:id="rId12" action="ppaction://hlinksldjump"/>
              </a:rPr>
              <a:t>折叠</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13" action="ppaction://hlinksldjump"/>
              </a:rPr>
              <a:t>6.11</a:t>
            </a:r>
            <a:r>
              <a:rPr lang="zh-CN" altLang="zh-CN" sz="1800" dirty="0">
                <a:solidFill>
                  <a:srgbClr val="0070C0"/>
                </a:solidFill>
                <a:latin typeface="Times New Roman" pitchFamily="18" charset="0"/>
                <a:cs typeface="Times New Roman" pitchFamily="18" charset="0"/>
                <a:hlinkClick r:id="rId13" action="ppaction://hlinksldjump"/>
              </a:rPr>
              <a:t>轮播图</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14" action="ppaction://hlinksldjump"/>
              </a:rPr>
              <a:t>6.12Afflix</a:t>
            </a:r>
            <a:r>
              <a:rPr lang="zh-CN" altLang="zh-CN" sz="1800" dirty="0">
                <a:solidFill>
                  <a:srgbClr val="0070C0"/>
                </a:solidFill>
                <a:latin typeface="Times New Roman" pitchFamily="18" charset="0"/>
                <a:cs typeface="Times New Roman" pitchFamily="18" charset="0"/>
                <a:hlinkClick r:id="rId14" action="ppaction://hlinksldjump"/>
              </a:rPr>
              <a:t>插件</a:t>
            </a:r>
            <a:endParaRPr lang="zh-CN" altLang="zh-CN" sz="1800" dirty="0">
              <a:solidFill>
                <a:srgbClr val="0070C0"/>
              </a:solidFill>
              <a:latin typeface="Times New Roman" pitchFamily="18" charset="0"/>
              <a:cs typeface="Times New Roman" pitchFamily="18" charset="0"/>
            </a:endParaRPr>
          </a:p>
          <a:p>
            <a:r>
              <a:rPr lang="en-US" altLang="zh-CN" sz="1800" dirty="0">
                <a:solidFill>
                  <a:srgbClr val="0070C0"/>
                </a:solidFill>
                <a:latin typeface="Times New Roman" pitchFamily="18" charset="0"/>
                <a:cs typeface="Times New Roman" pitchFamily="18" charset="0"/>
                <a:hlinkClick r:id="rId15" action="ppaction://hlinksldjump"/>
              </a:rPr>
              <a:t>6.13</a:t>
            </a:r>
            <a:r>
              <a:rPr lang="zh-CN" altLang="zh-CN" sz="1800" dirty="0">
                <a:solidFill>
                  <a:srgbClr val="0070C0"/>
                </a:solidFill>
                <a:latin typeface="Times New Roman" pitchFamily="18" charset="0"/>
                <a:cs typeface="Times New Roman" pitchFamily="18" charset="0"/>
                <a:hlinkClick r:id="rId15" action="ppaction://hlinksldjump"/>
              </a:rPr>
              <a:t>综合案例： 完善公司</a:t>
            </a:r>
            <a:r>
              <a:rPr lang="zh-CN" altLang="zh-CN" sz="1800" dirty="0" smtClean="0">
                <a:solidFill>
                  <a:srgbClr val="0070C0"/>
                </a:solidFill>
                <a:latin typeface="Times New Roman" pitchFamily="18" charset="0"/>
                <a:cs typeface="Times New Roman" pitchFamily="18" charset="0"/>
                <a:hlinkClick r:id="rId15" action="ppaction://hlinksldjump"/>
              </a:rPr>
              <a:t>主页</a:t>
            </a:r>
            <a:endParaRPr lang="zh-CN" altLang="zh-CN" sz="1800" dirty="0">
              <a:solidFill>
                <a:srgbClr val="0070C0"/>
              </a:solidFill>
              <a:latin typeface="Times New Roman" pitchFamily="18" charset="0"/>
              <a:cs typeface="Times New Roman" pitchFamily="18" charset="0"/>
            </a:endParaRPr>
          </a:p>
          <a:p>
            <a:r>
              <a:rPr lang="en-US" altLang="zh-CN" sz="1800" u="sng" dirty="0" err="1" smtClean="0">
                <a:latin typeface="Times New Roman" pitchFamily="18" charset="0"/>
                <a:cs typeface="Times New Roman" pitchFamily="18" charset="0"/>
                <a:hlinkClick r:id="rId16" action="ppaction://hlinksldjump"/>
              </a:rPr>
              <a:t>本章小结</a:t>
            </a:r>
            <a:r>
              <a:rPr lang="en-US" altLang="zh-CN" sz="1800" dirty="0" smtClean="0">
                <a:latin typeface="Times New Roman" pitchFamily="18" charset="0"/>
                <a:cs typeface="Times New Roman" pitchFamily="18" charset="0"/>
              </a:rPr>
              <a:t>	</a:t>
            </a:r>
            <a:endParaRPr lang="zh-CN" altLang="zh-CN" sz="1800" dirty="0" smtClean="0">
              <a:latin typeface="Times New Roman" pitchFamily="18" charset="0"/>
              <a:cs typeface="Times New Roman" pitchFamily="18" charset="0"/>
            </a:endParaRPr>
          </a:p>
          <a:p>
            <a:r>
              <a:rPr lang="en-US" altLang="zh-CN" sz="1800" u="sng" dirty="0" smtClean="0">
                <a:latin typeface="Times New Roman" pitchFamily="18" charset="0"/>
                <a:cs typeface="Times New Roman" pitchFamily="18" charset="0"/>
                <a:hlinkClick r:id="rId17" action="ppaction://hlinksldjump"/>
              </a:rPr>
              <a:t>练习与实训</a:t>
            </a:r>
            <a:endParaRPr lang="zh-CN" altLang="zh-CN" sz="1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zh-CN" sz="2000" dirty="0"/>
              <a:t>如果想使用</a:t>
            </a:r>
            <a:r>
              <a:rPr lang="en-US" altLang="zh-CN" sz="2000" dirty="0"/>
              <a:t>Esc</a:t>
            </a:r>
            <a:r>
              <a:rPr lang="zh-CN" altLang="zh-CN" sz="2000" dirty="0"/>
              <a:t>快捷键来关闭弹出框，则可以修改</a:t>
            </a:r>
            <a:r>
              <a:rPr lang="en-US" altLang="zh-CN" sz="2000" dirty="0"/>
              <a:t>&lt;button&gt;</a:t>
            </a:r>
            <a:r>
              <a:rPr lang="zh-CN" altLang="zh-CN" sz="2000" dirty="0"/>
              <a:t>代码。</a:t>
            </a:r>
          </a:p>
          <a:p>
            <a:r>
              <a:rPr lang="en-US" altLang="zh-CN" sz="2000" dirty="0"/>
              <a:t>&lt;button&gt;</a:t>
            </a:r>
            <a:r>
              <a:rPr lang="zh-CN" altLang="zh-CN" sz="2000" dirty="0"/>
              <a:t>上添加</a:t>
            </a:r>
            <a:r>
              <a:rPr lang="en-US" altLang="zh-CN" sz="2000" dirty="0"/>
              <a:t>data-keyboard="true"</a:t>
            </a:r>
            <a:r>
              <a:rPr lang="zh-CN" altLang="zh-CN" sz="2000" dirty="0"/>
              <a:t>，并在</a:t>
            </a:r>
            <a:r>
              <a:rPr lang="en-US" altLang="zh-CN" sz="2000" dirty="0"/>
              <a:t>class="modal"</a:t>
            </a:r>
            <a:r>
              <a:rPr lang="zh-CN" altLang="zh-CN" sz="2000" dirty="0"/>
              <a:t>的</a:t>
            </a:r>
            <a:r>
              <a:rPr lang="en-US" altLang="zh-CN" sz="2000" dirty="0"/>
              <a:t>div</a:t>
            </a:r>
            <a:r>
              <a:rPr lang="zh-CN" altLang="zh-CN" sz="2000" dirty="0"/>
              <a:t>里添加</a:t>
            </a:r>
            <a:r>
              <a:rPr lang="en-US" altLang="zh-CN" sz="2000" dirty="0"/>
              <a:t> </a:t>
            </a:r>
            <a:r>
              <a:rPr lang="en-US" altLang="zh-CN" sz="2000" dirty="0" err="1"/>
              <a:t>tabindex</a:t>
            </a:r>
            <a:r>
              <a:rPr lang="en-US" altLang="zh-CN" sz="2000" dirty="0"/>
              <a:t>="-1"</a:t>
            </a:r>
            <a:r>
              <a:rPr lang="zh-CN" altLang="zh-CN" sz="2000" dirty="0"/>
              <a:t>属性</a:t>
            </a:r>
            <a:r>
              <a:rPr lang="zh-CN" altLang="zh-CN" sz="2000" dirty="0" smtClean="0"/>
              <a:t>。</a:t>
            </a:r>
            <a:endParaRPr lang="en-US" altLang="zh-CN" sz="2000" dirty="0" smtClean="0"/>
          </a:p>
          <a:p>
            <a:r>
              <a:rPr lang="zh-CN" altLang="zh-CN" sz="2000" dirty="0"/>
              <a:t>实例</a:t>
            </a:r>
            <a:r>
              <a:rPr lang="en-US" altLang="zh-CN" sz="2000" dirty="0"/>
              <a:t>6-2-7</a:t>
            </a:r>
            <a:r>
              <a:rPr lang="zh-CN" altLang="zh-CN" sz="2000" dirty="0"/>
              <a:t>：</a:t>
            </a:r>
          </a:p>
          <a:p>
            <a:endParaRPr lang="zh-CN" altLang="zh-CN"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5" y="2999514"/>
            <a:ext cx="8964489" cy="3741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6.2.6 JavaScript</a:t>
            </a:r>
            <a:r>
              <a:rPr lang="zh-CN" altLang="zh-CN" dirty="0"/>
              <a:t>触发——参数</a:t>
            </a:r>
          </a:p>
        </p:txBody>
      </p:sp>
      <p:sp>
        <p:nvSpPr>
          <p:cNvPr id="3" name="内容占位符 2"/>
          <p:cNvSpPr>
            <a:spLocks noGrp="1"/>
          </p:cNvSpPr>
          <p:nvPr>
            <p:ph idx="1"/>
          </p:nvPr>
        </p:nvSpPr>
        <p:spPr/>
        <p:txBody>
          <a:bodyPr/>
          <a:lstStyle/>
          <a:p>
            <a:r>
              <a:rPr lang="zh-CN" altLang="zh-CN" sz="2400" dirty="0"/>
              <a:t>在前面章节简单提到过使用</a:t>
            </a:r>
            <a:r>
              <a:rPr lang="en-US" altLang="zh-CN" sz="2400" dirty="0"/>
              <a:t>JavaScript</a:t>
            </a:r>
            <a:r>
              <a:rPr lang="zh-CN" altLang="zh-CN" sz="2400" dirty="0"/>
              <a:t>触发弹出框，在使用</a:t>
            </a:r>
            <a:r>
              <a:rPr lang="en-US" altLang="zh-CN" sz="2400" dirty="0"/>
              <a:t>modal()</a:t>
            </a:r>
            <a:r>
              <a:rPr lang="zh-CN" altLang="zh-CN" sz="2400" dirty="0"/>
              <a:t>方法时有三种不同传递参数类型</a:t>
            </a:r>
            <a:r>
              <a:rPr lang="zh-CN" altLang="zh-CN" sz="2400" dirty="0" smtClean="0"/>
              <a:t>。</a:t>
            </a:r>
            <a:endParaRPr lang="en-US" altLang="zh-CN" sz="2400" dirty="0" smtClean="0"/>
          </a:p>
          <a:p>
            <a:r>
              <a:rPr lang="zh-CN" altLang="zh-CN" sz="2400" dirty="0" smtClean="0"/>
              <a:t>在</a:t>
            </a:r>
            <a:r>
              <a:rPr lang="zh-CN" altLang="zh-CN" sz="2400" dirty="0"/>
              <a:t>使用</a:t>
            </a:r>
            <a:r>
              <a:rPr lang="en-US" altLang="zh-CN" sz="2400" dirty="0"/>
              <a:t>JavaScript</a:t>
            </a:r>
            <a:r>
              <a:rPr lang="zh-CN" altLang="zh-CN" sz="2400" dirty="0"/>
              <a:t>触发弹出框之前还需要将弹出框隐藏在页面中，使用弹出框的</a:t>
            </a:r>
            <a:r>
              <a:rPr lang="en-US" altLang="zh-CN" sz="2400" dirty="0"/>
              <a:t>modal()</a:t>
            </a:r>
            <a:r>
              <a:rPr lang="zh-CN" altLang="zh-CN" sz="2400" dirty="0"/>
              <a:t>方法来让弹出框</a:t>
            </a:r>
            <a:r>
              <a:rPr lang="zh-CN" altLang="zh-CN" sz="2400" dirty="0" smtClean="0"/>
              <a:t>显示</a:t>
            </a:r>
            <a:r>
              <a:rPr lang="zh-CN" altLang="en-US" sz="2400" dirty="0" smtClean="0"/>
              <a:t>。</a:t>
            </a:r>
            <a:endParaRPr lang="zh-CN" alt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6.2.6 JavaScript</a:t>
            </a:r>
            <a:r>
              <a:rPr lang="zh-CN" altLang="zh-CN" dirty="0"/>
              <a:t>触发——参数</a:t>
            </a:r>
          </a:p>
        </p:txBody>
      </p:sp>
      <p:sp>
        <p:nvSpPr>
          <p:cNvPr id="3" name="内容占位符 2"/>
          <p:cNvSpPr>
            <a:spLocks noGrp="1"/>
          </p:cNvSpPr>
          <p:nvPr>
            <p:ph idx="1"/>
          </p:nvPr>
        </p:nvSpPr>
        <p:spPr/>
        <p:txBody>
          <a:bodyPr/>
          <a:lstStyle/>
          <a:p>
            <a:r>
              <a:rPr lang="zh-CN" altLang="zh-CN" sz="2400" dirty="0"/>
              <a:t>实例</a:t>
            </a:r>
            <a:r>
              <a:rPr lang="en-US" altLang="zh-CN" sz="2400" dirty="0"/>
              <a:t>6-2-8</a:t>
            </a:r>
            <a:r>
              <a:rPr lang="zh-CN" altLang="zh-CN" sz="2400" dirty="0"/>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15" y="2060848"/>
            <a:ext cx="785812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QQ\WinTemp\RichOle\3(IT)G$4O1@2MO$0)ASPJ%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2634" y="3998317"/>
            <a:ext cx="2743200" cy="1158875"/>
          </a:xfrm>
          <a:prstGeom prst="rect">
            <a:avLst/>
          </a:prstGeom>
          <a:noFill/>
          <a:ln>
            <a:noFill/>
          </a:ln>
        </p:spPr>
      </p:pic>
      <p:sp>
        <p:nvSpPr>
          <p:cNvPr id="4" name="矩形 3"/>
          <p:cNvSpPr/>
          <p:nvPr/>
        </p:nvSpPr>
        <p:spPr>
          <a:xfrm>
            <a:off x="698896" y="2393270"/>
            <a:ext cx="7858125" cy="1477328"/>
          </a:xfrm>
          <a:prstGeom prst="rect">
            <a:avLst/>
          </a:prstGeom>
        </p:spPr>
        <p:txBody>
          <a:bodyPr wrap="square">
            <a:spAutoFit/>
          </a:bodyPr>
          <a:lstStyle/>
          <a:p>
            <a:r>
              <a:rPr lang="zh-CN" altLang="zh-CN" dirty="0"/>
              <a:t>代码中我们对</a:t>
            </a:r>
            <a:r>
              <a:rPr lang="en-US" altLang="zh-CN" dirty="0"/>
              <a:t>&lt;button&gt;</a:t>
            </a:r>
            <a:r>
              <a:rPr lang="zh-CN" altLang="zh-CN" dirty="0"/>
              <a:t>进行了修改，没有了</a:t>
            </a:r>
            <a:r>
              <a:rPr lang="en-US" altLang="zh-CN" dirty="0"/>
              <a:t>data-*</a:t>
            </a:r>
            <a:r>
              <a:rPr lang="zh-CN" altLang="zh-CN" dirty="0"/>
              <a:t>属性。这时按钮不能通过声明的方式来触发弹出框，必须手动使用</a:t>
            </a:r>
            <a:r>
              <a:rPr lang="en-US" altLang="zh-CN" dirty="0"/>
              <a:t>JavaScript</a:t>
            </a:r>
            <a:r>
              <a:rPr lang="zh-CN" altLang="zh-CN" dirty="0"/>
              <a:t>来触发</a:t>
            </a:r>
            <a:r>
              <a:rPr lang="zh-CN" altLang="zh-CN" dirty="0" smtClean="0"/>
              <a:t>。</a:t>
            </a:r>
            <a:endParaRPr lang="en-US" altLang="zh-CN" dirty="0" smtClean="0"/>
          </a:p>
          <a:p>
            <a:r>
              <a:rPr lang="zh-CN" altLang="zh-CN" dirty="0" smtClean="0"/>
              <a:t>代码</a:t>
            </a:r>
            <a:r>
              <a:rPr lang="zh-CN" altLang="zh-CN" dirty="0"/>
              <a:t>中我们定义了按钮的单击事件，单击按钮时触发对话框的显示。使用对话框的最外层容器</a:t>
            </a:r>
            <a:r>
              <a:rPr lang="en-US" altLang="zh-CN" dirty="0"/>
              <a:t>$("#</a:t>
            </a:r>
            <a:r>
              <a:rPr lang="en-US" altLang="zh-CN" dirty="0" err="1"/>
              <a:t>myModal-sm</a:t>
            </a:r>
            <a:r>
              <a:rPr lang="en-US" altLang="zh-CN" dirty="0"/>
              <a:t>")</a:t>
            </a:r>
            <a:r>
              <a:rPr lang="zh-CN" altLang="zh-CN" dirty="0"/>
              <a:t>调用</a:t>
            </a:r>
            <a:r>
              <a:rPr lang="en-US" altLang="zh-CN" dirty="0"/>
              <a:t>modal()</a:t>
            </a:r>
            <a:r>
              <a:rPr lang="zh-CN" altLang="zh-CN" dirty="0"/>
              <a:t>方法，不传递任何参数（使用默认参数）来显示对话框。</a:t>
            </a:r>
            <a:endParaRPr lang="zh-CN" altLang="en-U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652" y="5591175"/>
            <a:ext cx="35242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3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fade">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7170"/>
                                        </p:tgtEl>
                                      </p:cBhvr>
                                    </p:animEffect>
                                    <p:set>
                                      <p:cBhvr>
                                        <p:cTn id="17" dur="1" fill="hold">
                                          <p:stCondLst>
                                            <p:cond delay="499"/>
                                          </p:stCondLst>
                                        </p:cTn>
                                        <p:tgtEl>
                                          <p:spTgt spid="717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在</a:t>
            </a:r>
            <a:r>
              <a:rPr lang="en-US" altLang="zh-CN" sz="2400" dirty="0"/>
              <a:t>JavaScript</a:t>
            </a:r>
            <a:r>
              <a:rPr lang="zh-CN" altLang="zh-CN" sz="2400" dirty="0"/>
              <a:t>代码中我们也可以给</a:t>
            </a:r>
            <a:r>
              <a:rPr lang="en-US" altLang="zh-CN" sz="2400" dirty="0"/>
              <a:t>modal()</a:t>
            </a:r>
            <a:r>
              <a:rPr lang="zh-CN" altLang="zh-CN" sz="2400" dirty="0"/>
              <a:t>传递一个对象参数，对象属性如下。</a:t>
            </a:r>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680178552"/>
              </p:ext>
            </p:extLst>
          </p:nvPr>
        </p:nvGraphicFramePr>
        <p:xfrm>
          <a:off x="755576" y="2636913"/>
          <a:ext cx="7920878" cy="3744415"/>
        </p:xfrm>
        <a:graphic>
          <a:graphicData uri="http://schemas.openxmlformats.org/drawingml/2006/table">
            <a:tbl>
              <a:tblPr firstRow="1" firstCol="1" bandRow="1">
                <a:tableStyleId>{5C22544A-7EE6-4342-B048-85BDC9FD1C3A}</a:tableStyleId>
              </a:tblPr>
              <a:tblGrid>
                <a:gridCol w="1128827"/>
                <a:gridCol w="1933185"/>
                <a:gridCol w="1540549"/>
                <a:gridCol w="3318317"/>
              </a:tblGrid>
              <a:tr h="466064">
                <a:tc>
                  <a:txBody>
                    <a:bodyPr/>
                    <a:lstStyle/>
                    <a:p>
                      <a:pPr indent="266700" algn="ctr">
                        <a:lnSpc>
                          <a:spcPts val="1560"/>
                        </a:lnSpc>
                        <a:spcAft>
                          <a:spcPts val="0"/>
                        </a:spcAft>
                      </a:pPr>
                      <a:r>
                        <a:rPr lang="zh-CN" sz="1050" kern="100">
                          <a:effectLst/>
                        </a:rPr>
                        <a:t>参数名称</a:t>
                      </a:r>
                      <a:endParaRPr lang="zh-CN" sz="1050" kern="10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050" kern="100">
                          <a:effectLst/>
                        </a:rPr>
                        <a:t>类型</a:t>
                      </a:r>
                      <a:r>
                        <a:rPr lang="en-US" sz="1050" kern="100">
                          <a:effectLst/>
                        </a:rPr>
                        <a:t>/</a:t>
                      </a:r>
                      <a:r>
                        <a:rPr lang="zh-CN" sz="1050" kern="100">
                          <a:effectLst/>
                        </a:rPr>
                        <a:t>默认值</a:t>
                      </a:r>
                      <a:endParaRPr lang="zh-CN" sz="1050" kern="10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en-US" sz="1050" kern="100">
                          <a:effectLst/>
                        </a:rPr>
                        <a:t>Data </a:t>
                      </a:r>
                      <a:r>
                        <a:rPr lang="zh-CN" sz="1050" kern="100">
                          <a:effectLst/>
                        </a:rPr>
                        <a:t>属性名称</a:t>
                      </a:r>
                      <a:endParaRPr lang="zh-CN" sz="1050" kern="10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050" kern="100">
                          <a:effectLst/>
                        </a:rPr>
                        <a:t>描述</a:t>
                      </a:r>
                      <a:endParaRPr lang="zh-CN" sz="1050" kern="100">
                        <a:effectLst/>
                        <a:latin typeface="Times New Roman"/>
                        <a:ea typeface="宋体"/>
                        <a:cs typeface="宋体"/>
                      </a:endParaRPr>
                    </a:p>
                  </a:txBody>
                  <a:tcPr marL="68580" marR="68580" marT="0" marB="0"/>
                </a:tc>
              </a:tr>
              <a:tr h="683115">
                <a:tc>
                  <a:txBody>
                    <a:bodyPr/>
                    <a:lstStyle/>
                    <a:p>
                      <a:pPr indent="127000" algn="just">
                        <a:lnSpc>
                          <a:spcPts val="2400"/>
                        </a:lnSpc>
                        <a:spcAft>
                          <a:spcPts val="0"/>
                        </a:spcAft>
                      </a:pPr>
                      <a:r>
                        <a:rPr lang="en-US" sz="1050" kern="100">
                          <a:effectLst/>
                        </a:rPr>
                        <a:t>keyboard</a:t>
                      </a:r>
                      <a:endParaRPr lang="zh-CN" sz="1050" kern="100">
                        <a:effectLst/>
                        <a:latin typeface="Times New Roman"/>
                        <a:ea typeface="宋体"/>
                      </a:endParaRPr>
                    </a:p>
                  </a:txBody>
                  <a:tcPr marL="68580" marR="68580" marT="0" marB="0"/>
                </a:tc>
                <a:tc>
                  <a:txBody>
                    <a:bodyPr/>
                    <a:lstStyle/>
                    <a:p>
                      <a:pPr indent="127000" algn="just">
                        <a:lnSpc>
                          <a:spcPts val="2400"/>
                        </a:lnSpc>
                        <a:spcAft>
                          <a:spcPts val="0"/>
                        </a:spcAft>
                      </a:pPr>
                      <a:r>
                        <a:rPr lang="en-US" sz="1050" kern="100">
                          <a:effectLst/>
                        </a:rPr>
                        <a:t>Boolean</a:t>
                      </a:r>
                      <a:r>
                        <a:rPr lang="zh-CN" sz="1050" kern="100">
                          <a:effectLst/>
                        </a:rPr>
                        <a:t>默认值：</a:t>
                      </a:r>
                      <a:r>
                        <a:rPr lang="en-US" sz="1050" kern="100">
                          <a:effectLst/>
                        </a:rPr>
                        <a:t>true</a:t>
                      </a:r>
                      <a:endParaRPr lang="zh-CN" sz="1050" kern="100">
                        <a:effectLst/>
                        <a:latin typeface="Times New Roman"/>
                        <a:ea typeface="宋体"/>
                      </a:endParaRPr>
                    </a:p>
                  </a:txBody>
                  <a:tcPr marL="68580" marR="68580" marT="0" marB="0"/>
                </a:tc>
                <a:tc>
                  <a:txBody>
                    <a:bodyPr/>
                    <a:lstStyle/>
                    <a:p>
                      <a:pPr indent="266700" algn="just">
                        <a:lnSpc>
                          <a:spcPts val="1560"/>
                        </a:lnSpc>
                        <a:spcAft>
                          <a:spcPts val="0"/>
                        </a:spcAft>
                      </a:pPr>
                      <a:r>
                        <a:rPr lang="en-US" sz="1050" kern="100">
                          <a:effectLst/>
                        </a:rPr>
                        <a:t>data-keyboard</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50" kern="100">
                          <a:effectLst/>
                        </a:rPr>
                        <a:t>当按下 </a:t>
                      </a:r>
                      <a:r>
                        <a:rPr lang="en-US" sz="1050" kern="100">
                          <a:effectLst/>
                        </a:rPr>
                        <a:t>Esc </a:t>
                      </a:r>
                      <a:r>
                        <a:rPr lang="zh-CN" sz="1050" kern="100">
                          <a:effectLst/>
                        </a:rPr>
                        <a:t>键时关闭模态框，设置为</a:t>
                      </a:r>
                      <a:r>
                        <a:rPr lang="en-US" sz="1050" kern="100">
                          <a:effectLst/>
                        </a:rPr>
                        <a:t> false </a:t>
                      </a:r>
                      <a:r>
                        <a:rPr lang="zh-CN" sz="1050" kern="100">
                          <a:effectLst/>
                        </a:rPr>
                        <a:t>时则按键无效。</a:t>
                      </a:r>
                      <a:endParaRPr lang="zh-CN" sz="1050" kern="100">
                        <a:effectLst/>
                        <a:latin typeface="Times New Roman"/>
                        <a:ea typeface="宋体"/>
                        <a:cs typeface="宋体"/>
                      </a:endParaRPr>
                    </a:p>
                  </a:txBody>
                  <a:tcPr marL="68580" marR="68580" marT="0" marB="0"/>
                </a:tc>
              </a:tr>
              <a:tr h="683115">
                <a:tc>
                  <a:txBody>
                    <a:bodyPr/>
                    <a:lstStyle/>
                    <a:p>
                      <a:pPr indent="266700" algn="just">
                        <a:lnSpc>
                          <a:spcPts val="1560"/>
                        </a:lnSpc>
                        <a:spcAft>
                          <a:spcPts val="0"/>
                        </a:spcAft>
                      </a:pPr>
                      <a:r>
                        <a:rPr lang="en-US" sz="1050" kern="100">
                          <a:effectLst/>
                        </a:rPr>
                        <a:t>backdrop</a:t>
                      </a:r>
                      <a:endParaRPr lang="zh-CN" sz="1050" kern="100">
                        <a:effectLst/>
                        <a:latin typeface="Times New Roman"/>
                        <a:ea typeface="宋体"/>
                        <a:cs typeface="宋体"/>
                      </a:endParaRPr>
                    </a:p>
                  </a:txBody>
                  <a:tcPr marL="68580" marR="68580" marT="0" marB="0"/>
                </a:tc>
                <a:tc>
                  <a:txBody>
                    <a:bodyPr/>
                    <a:lstStyle/>
                    <a:p>
                      <a:pPr indent="127000" algn="just">
                        <a:lnSpc>
                          <a:spcPts val="2400"/>
                        </a:lnSpc>
                        <a:spcAft>
                          <a:spcPts val="0"/>
                        </a:spcAft>
                      </a:pPr>
                      <a:r>
                        <a:rPr lang="en-US" sz="1050" kern="100">
                          <a:effectLst/>
                        </a:rPr>
                        <a:t>boolean</a:t>
                      </a:r>
                      <a:r>
                        <a:rPr lang="zh-CN" sz="1050" kern="100">
                          <a:effectLst/>
                        </a:rPr>
                        <a:t>或</a:t>
                      </a:r>
                      <a:r>
                        <a:rPr lang="en-US" sz="1050" kern="100">
                          <a:effectLst/>
                        </a:rPr>
                        <a:t> string 'static '</a:t>
                      </a:r>
                      <a:r>
                        <a:rPr lang="zh-CN" sz="1050" kern="100">
                          <a:effectLst/>
                        </a:rPr>
                        <a:t>默认值：</a:t>
                      </a:r>
                      <a:r>
                        <a:rPr lang="en-US" sz="1050" kern="100">
                          <a:effectLst/>
                        </a:rPr>
                        <a:t>true</a:t>
                      </a:r>
                      <a:endParaRPr lang="zh-CN" sz="1050" kern="100">
                        <a:effectLst/>
                        <a:latin typeface="Times New Roman"/>
                        <a:ea typeface="宋体"/>
                      </a:endParaRPr>
                    </a:p>
                  </a:txBody>
                  <a:tcPr marL="68580" marR="68580" marT="0" marB="0" anchor="ctr"/>
                </a:tc>
                <a:tc>
                  <a:txBody>
                    <a:bodyPr/>
                    <a:lstStyle/>
                    <a:p>
                      <a:pPr indent="127000" algn="just">
                        <a:lnSpc>
                          <a:spcPts val="2400"/>
                        </a:lnSpc>
                        <a:spcAft>
                          <a:spcPts val="0"/>
                        </a:spcAft>
                      </a:pPr>
                      <a:r>
                        <a:rPr lang="en-US" sz="1050" kern="100">
                          <a:effectLst/>
                        </a:rPr>
                        <a:t>data-backdrop</a:t>
                      </a:r>
                      <a:endParaRPr lang="zh-CN" sz="1050" kern="100">
                        <a:effectLst/>
                        <a:latin typeface="Times New Roman"/>
                        <a:ea typeface="宋体"/>
                      </a:endParaRPr>
                    </a:p>
                  </a:txBody>
                  <a:tcPr marL="68580" marR="68580" marT="0" marB="0" anchor="ctr"/>
                </a:tc>
                <a:tc>
                  <a:txBody>
                    <a:bodyPr/>
                    <a:lstStyle/>
                    <a:p>
                      <a:pPr indent="266700" algn="just">
                        <a:lnSpc>
                          <a:spcPts val="1560"/>
                        </a:lnSpc>
                        <a:spcAft>
                          <a:spcPts val="0"/>
                        </a:spcAft>
                      </a:pPr>
                      <a:r>
                        <a:rPr lang="zh-CN" sz="1050" kern="100">
                          <a:effectLst/>
                        </a:rPr>
                        <a:t>指定一个静态的背景</a:t>
                      </a:r>
                      <a:endParaRPr lang="zh-CN" sz="1050" kern="100">
                        <a:effectLst/>
                        <a:latin typeface="Times New Roman"/>
                        <a:ea typeface="宋体"/>
                        <a:cs typeface="宋体"/>
                      </a:endParaRPr>
                    </a:p>
                  </a:txBody>
                  <a:tcPr marL="68580" marR="68580" marT="0" marB="0"/>
                </a:tc>
              </a:tr>
              <a:tr h="467985">
                <a:tc>
                  <a:txBody>
                    <a:bodyPr/>
                    <a:lstStyle/>
                    <a:p>
                      <a:pPr indent="266700" algn="just">
                        <a:lnSpc>
                          <a:spcPts val="1560"/>
                        </a:lnSpc>
                        <a:spcAft>
                          <a:spcPts val="0"/>
                        </a:spcAft>
                      </a:pPr>
                      <a:r>
                        <a:rPr lang="en-US" sz="1050" kern="100">
                          <a:effectLst/>
                        </a:rPr>
                        <a:t>show</a:t>
                      </a:r>
                      <a:endParaRPr lang="zh-CN" sz="1050" kern="100">
                        <a:effectLst/>
                        <a:latin typeface="Times New Roman"/>
                        <a:ea typeface="宋体"/>
                        <a:cs typeface="宋体"/>
                      </a:endParaRPr>
                    </a:p>
                  </a:txBody>
                  <a:tcPr marL="68580" marR="68580" marT="0" marB="0"/>
                </a:tc>
                <a:tc>
                  <a:txBody>
                    <a:bodyPr/>
                    <a:lstStyle/>
                    <a:p>
                      <a:pPr indent="266700" algn="just">
                        <a:lnSpc>
                          <a:spcPts val="1560"/>
                        </a:lnSpc>
                        <a:spcAft>
                          <a:spcPts val="0"/>
                        </a:spcAft>
                      </a:pPr>
                      <a:r>
                        <a:rPr lang="en-US" sz="1050" kern="100">
                          <a:effectLst/>
                        </a:rPr>
                        <a:t>boolean</a:t>
                      </a:r>
                      <a:r>
                        <a:rPr lang="zh-CN" sz="1050" kern="100">
                          <a:effectLst/>
                        </a:rPr>
                        <a:t>默认值：</a:t>
                      </a:r>
                      <a:r>
                        <a:rPr lang="en-US" sz="1050" kern="100">
                          <a:effectLst/>
                        </a:rPr>
                        <a:t>true</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en-US" sz="1050" kern="100">
                          <a:effectLst/>
                        </a:rPr>
                        <a:t>data-show</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50" kern="100">
                          <a:effectLst/>
                        </a:rPr>
                        <a:t>当初始化时显示模态框。</a:t>
                      </a:r>
                      <a:endParaRPr lang="zh-CN" sz="1050" kern="100">
                        <a:effectLst/>
                        <a:latin typeface="Times New Roman"/>
                        <a:ea typeface="宋体"/>
                        <a:cs typeface="宋体"/>
                      </a:endParaRPr>
                    </a:p>
                  </a:txBody>
                  <a:tcPr marL="68580" marR="68580" marT="0" marB="0"/>
                </a:tc>
              </a:tr>
              <a:tr h="1444136">
                <a:tc>
                  <a:txBody>
                    <a:bodyPr/>
                    <a:lstStyle/>
                    <a:p>
                      <a:pPr indent="266700" algn="just">
                        <a:lnSpc>
                          <a:spcPts val="1560"/>
                        </a:lnSpc>
                        <a:spcAft>
                          <a:spcPts val="0"/>
                        </a:spcAft>
                      </a:pPr>
                      <a:r>
                        <a:rPr lang="en-US" sz="1050" kern="100">
                          <a:effectLst/>
                        </a:rPr>
                        <a:t>remote</a:t>
                      </a:r>
                      <a:endParaRPr lang="zh-CN" sz="1050" kern="100">
                        <a:effectLst/>
                        <a:latin typeface="Times New Roman"/>
                        <a:ea typeface="宋体"/>
                        <a:cs typeface="宋体"/>
                      </a:endParaRPr>
                    </a:p>
                  </a:txBody>
                  <a:tcPr marL="68580" marR="68580" marT="0" marB="0"/>
                </a:tc>
                <a:tc>
                  <a:txBody>
                    <a:bodyPr/>
                    <a:lstStyle/>
                    <a:p>
                      <a:pPr indent="127000" algn="just">
                        <a:lnSpc>
                          <a:spcPts val="2400"/>
                        </a:lnSpc>
                        <a:spcAft>
                          <a:spcPts val="0"/>
                        </a:spcAft>
                      </a:pPr>
                      <a:r>
                        <a:rPr lang="en-US" sz="1050" kern="100">
                          <a:effectLst/>
                        </a:rPr>
                        <a:t>Path</a:t>
                      </a:r>
                      <a:endParaRPr lang="zh-CN" sz="1050" kern="100">
                        <a:effectLst/>
                      </a:endParaRPr>
                    </a:p>
                    <a:p>
                      <a:pPr indent="127000" algn="just">
                        <a:lnSpc>
                          <a:spcPts val="2400"/>
                        </a:lnSpc>
                        <a:spcAft>
                          <a:spcPts val="0"/>
                        </a:spcAft>
                      </a:pPr>
                      <a:r>
                        <a:rPr lang="zh-CN" sz="1050" kern="100">
                          <a:effectLst/>
                        </a:rPr>
                        <a:t>默认值：</a:t>
                      </a:r>
                      <a:r>
                        <a:rPr lang="en-US" sz="1050" kern="100">
                          <a:effectLst/>
                        </a:rPr>
                        <a:t>false</a:t>
                      </a:r>
                      <a:endParaRPr lang="zh-CN" sz="1050" kern="100">
                        <a:effectLst/>
                        <a:latin typeface="Times New Roman"/>
                        <a:ea typeface="宋体"/>
                      </a:endParaRPr>
                    </a:p>
                  </a:txBody>
                  <a:tcPr marL="68580" marR="68580" marT="0" marB="0"/>
                </a:tc>
                <a:tc>
                  <a:txBody>
                    <a:bodyPr/>
                    <a:lstStyle/>
                    <a:p>
                      <a:pPr indent="127000" algn="just">
                        <a:lnSpc>
                          <a:spcPts val="2400"/>
                        </a:lnSpc>
                        <a:spcAft>
                          <a:spcPts val="0"/>
                        </a:spcAft>
                      </a:pPr>
                      <a:r>
                        <a:rPr lang="en-US" sz="1050" kern="100">
                          <a:effectLst/>
                        </a:rPr>
                        <a:t>data-remote</a:t>
                      </a:r>
                      <a:endParaRPr lang="zh-CN" sz="1050" kern="100">
                        <a:effectLst/>
                        <a:latin typeface="Times New Roman"/>
                        <a:ea typeface="宋体"/>
                      </a:endParaRPr>
                    </a:p>
                  </a:txBody>
                  <a:tcPr marL="68580" marR="68580" marT="0" marB="0" anchor="ctr"/>
                </a:tc>
                <a:tc>
                  <a:txBody>
                    <a:bodyPr/>
                    <a:lstStyle/>
                    <a:p>
                      <a:pPr indent="127000" algn="l">
                        <a:spcAft>
                          <a:spcPts val="0"/>
                        </a:spcAft>
                      </a:pPr>
                      <a:r>
                        <a:rPr lang="zh-CN" sz="1050" kern="100" dirty="0">
                          <a:effectLst/>
                        </a:rPr>
                        <a:t>使用</a:t>
                      </a:r>
                      <a:r>
                        <a:rPr lang="en-US" sz="1050" kern="100" dirty="0">
                          <a:effectLst/>
                        </a:rPr>
                        <a:t> </a:t>
                      </a:r>
                      <a:r>
                        <a:rPr lang="en-US" sz="1050" kern="100" dirty="0" err="1">
                          <a:effectLst/>
                        </a:rPr>
                        <a:t>jQuery</a:t>
                      </a:r>
                      <a:r>
                        <a:rPr lang="en-US" sz="1050" kern="100" dirty="0">
                          <a:effectLst/>
                        </a:rPr>
                        <a:t> .load </a:t>
                      </a:r>
                      <a:r>
                        <a:rPr lang="zh-CN" sz="1050" kern="100" dirty="0">
                          <a:effectLst/>
                        </a:rPr>
                        <a:t>方法，为模态框的主体注入内容。如果添加了一个带有有效</a:t>
                      </a:r>
                      <a:r>
                        <a:rPr lang="en-US" sz="1050" kern="100" dirty="0">
                          <a:effectLst/>
                        </a:rPr>
                        <a:t> URL </a:t>
                      </a:r>
                      <a:r>
                        <a:rPr lang="zh-CN" sz="1050" kern="100" dirty="0">
                          <a:effectLst/>
                        </a:rPr>
                        <a:t>的</a:t>
                      </a:r>
                      <a:r>
                        <a:rPr lang="en-US" sz="1050" kern="100" dirty="0">
                          <a:effectLst/>
                        </a:rPr>
                        <a:t> </a:t>
                      </a:r>
                      <a:r>
                        <a:rPr lang="en-US" sz="1050" kern="100" dirty="0" err="1">
                          <a:effectLst/>
                        </a:rPr>
                        <a:t>href</a:t>
                      </a:r>
                      <a:r>
                        <a:rPr lang="zh-CN" sz="1050" kern="100" dirty="0">
                          <a:effectLst/>
                        </a:rPr>
                        <a:t>，则会加载其中的内容。如下面的实例所示：</a:t>
                      </a: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kern="100" dirty="0">
                          <a:effectLst/>
                        </a:rPr>
                        <a:t>&lt;a data-toggle="modal" </a:t>
                      </a:r>
                      <a:r>
                        <a:rPr lang="en-US" sz="1050" kern="100" dirty="0" err="1">
                          <a:effectLst/>
                        </a:rPr>
                        <a:t>href</a:t>
                      </a:r>
                      <a:r>
                        <a:rPr lang="en-US" sz="1050" kern="100" dirty="0">
                          <a:effectLst/>
                        </a:rPr>
                        <a:t>="remote.html" data-target="#modal"&gt;</a:t>
                      </a:r>
                      <a:r>
                        <a:rPr lang="zh-CN" sz="1050" kern="100" dirty="0">
                          <a:effectLst/>
                        </a:rPr>
                        <a:t>请点击我</a:t>
                      </a:r>
                      <a:r>
                        <a:rPr lang="en-US" sz="1050" kern="100" dirty="0">
                          <a:effectLst/>
                        </a:rPr>
                        <a:t>&lt;/a&gt;</a:t>
                      </a:r>
                      <a:endParaRPr lang="zh-CN" sz="1050" kern="100" dirty="0">
                        <a:effectLst/>
                        <a:latin typeface="Times New Roman"/>
                        <a:ea typeface="宋体"/>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6.2.7 JavaScript</a:t>
            </a:r>
            <a:r>
              <a:rPr lang="zh-CN" altLang="zh-CN" dirty="0"/>
              <a:t>触发——方法</a:t>
            </a:r>
          </a:p>
        </p:txBody>
      </p:sp>
      <p:sp>
        <p:nvSpPr>
          <p:cNvPr id="3" name="内容占位符 2"/>
          <p:cNvSpPr>
            <a:spLocks noGrp="1"/>
          </p:cNvSpPr>
          <p:nvPr>
            <p:ph idx="1"/>
          </p:nvPr>
        </p:nvSpPr>
        <p:spPr/>
        <p:txBody>
          <a:bodyPr/>
          <a:lstStyle/>
          <a:p>
            <a:r>
              <a:rPr lang="zh-CN" altLang="zh-CN" sz="2400" dirty="0"/>
              <a:t>前面提到了</a:t>
            </a:r>
            <a:r>
              <a:rPr lang="en-US" altLang="zh-CN" sz="2400" dirty="0"/>
              <a:t>modal()</a:t>
            </a:r>
            <a:r>
              <a:rPr lang="zh-CN" altLang="zh-CN" sz="2400" dirty="0"/>
              <a:t>方法有三种传递参数的方式：第一种是不传递任何参数，第二种是传递一个对象参数，第三种是传递一个字符串参数，也就是本节要讲的方法。</a:t>
            </a:r>
          </a:p>
          <a:p>
            <a:endParaRPr lang="en-US" altLang="zh-CN" sz="1600" dirty="0" smtClean="0"/>
          </a:p>
          <a:p>
            <a:endParaRPr lang="zh-CN" altLang="zh-CN" sz="1600" dirty="0" smtClean="0"/>
          </a:p>
          <a:p>
            <a:endParaRPr lang="zh-CN" altLang="en-US" sz="1600" dirty="0"/>
          </a:p>
        </p:txBody>
      </p:sp>
      <p:graphicFrame>
        <p:nvGraphicFramePr>
          <p:cNvPr id="4" name="表格 3"/>
          <p:cNvGraphicFramePr>
            <a:graphicFrameLocks noGrp="1"/>
          </p:cNvGraphicFramePr>
          <p:nvPr>
            <p:extLst>
              <p:ext uri="{D42A27DB-BD31-4B8C-83A1-F6EECF244321}">
                <p14:modId xmlns:p14="http://schemas.microsoft.com/office/powerpoint/2010/main" val="2616014452"/>
              </p:ext>
            </p:extLst>
          </p:nvPr>
        </p:nvGraphicFramePr>
        <p:xfrm>
          <a:off x="827584" y="3068960"/>
          <a:ext cx="7560839" cy="2952329"/>
        </p:xfrm>
        <a:graphic>
          <a:graphicData uri="http://schemas.openxmlformats.org/drawingml/2006/table">
            <a:tbl>
              <a:tblPr firstRow="1" firstCol="1" bandRow="1">
                <a:tableStyleId>{5C22544A-7EE6-4342-B048-85BDC9FD1C3A}</a:tableStyleId>
              </a:tblPr>
              <a:tblGrid>
                <a:gridCol w="2183780"/>
                <a:gridCol w="1964361"/>
                <a:gridCol w="3412698"/>
              </a:tblGrid>
              <a:tr h="354477">
                <a:tc>
                  <a:txBody>
                    <a:bodyPr/>
                    <a:lstStyle/>
                    <a:p>
                      <a:pPr indent="266700" algn="ctr">
                        <a:lnSpc>
                          <a:spcPts val="1560"/>
                        </a:lnSpc>
                        <a:spcAft>
                          <a:spcPts val="0"/>
                        </a:spcAft>
                      </a:pPr>
                      <a:r>
                        <a:rPr lang="zh-CN" sz="1400" kern="100" dirty="0">
                          <a:effectLst/>
                        </a:rPr>
                        <a:t>方法</a:t>
                      </a:r>
                      <a:endParaRPr lang="zh-CN" sz="1400" kern="100" dirty="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400" kern="100">
                          <a:effectLst/>
                        </a:rPr>
                        <a:t>描述</a:t>
                      </a:r>
                      <a:endParaRPr lang="zh-CN" sz="1400" kern="10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400" kern="100" dirty="0">
                          <a:effectLst/>
                        </a:rPr>
                        <a:t>实例</a:t>
                      </a:r>
                      <a:endParaRPr lang="zh-CN" sz="1400" kern="100" dirty="0">
                        <a:effectLst/>
                        <a:latin typeface="Times New Roman"/>
                        <a:ea typeface="宋体"/>
                        <a:cs typeface="宋体"/>
                      </a:endParaRPr>
                    </a:p>
                  </a:txBody>
                  <a:tcPr marL="68580" marR="68580" marT="0" marB="0"/>
                </a:tc>
              </a:tr>
              <a:tr h="1096826">
                <a:tc>
                  <a:txBody>
                    <a:bodyPr/>
                    <a:lstStyle/>
                    <a:p>
                      <a:pPr indent="127000" algn="just">
                        <a:lnSpc>
                          <a:spcPts val="2400"/>
                        </a:lnSpc>
                        <a:spcAft>
                          <a:spcPts val="0"/>
                        </a:spcAft>
                      </a:pPr>
                      <a:r>
                        <a:rPr lang="en-US" sz="1200" kern="100" dirty="0">
                          <a:effectLst/>
                        </a:rPr>
                        <a:t>Toggle: .modal('toggle')</a:t>
                      </a:r>
                      <a:endParaRPr lang="zh-CN" sz="1200" kern="100" dirty="0">
                        <a:effectLst/>
                        <a:latin typeface="Times New Roman"/>
                        <a:ea typeface="宋体"/>
                      </a:endParaRPr>
                    </a:p>
                  </a:txBody>
                  <a:tcPr marL="68580" marR="68580" marT="0" marB="0" anchor="ctr"/>
                </a:tc>
                <a:tc>
                  <a:txBody>
                    <a:bodyPr/>
                    <a:lstStyle/>
                    <a:p>
                      <a:pPr indent="266700" algn="just">
                        <a:lnSpc>
                          <a:spcPts val="1560"/>
                        </a:lnSpc>
                        <a:spcAft>
                          <a:spcPts val="0"/>
                        </a:spcAft>
                      </a:pPr>
                      <a:r>
                        <a:rPr lang="zh-CN" sz="1400" kern="100" dirty="0">
                          <a:effectLst/>
                        </a:rPr>
                        <a:t>切换模态框状态</a:t>
                      </a:r>
                      <a:endParaRPr lang="zh-CN" sz="1400" kern="100" dirty="0">
                        <a:effectLst/>
                        <a:latin typeface="Times New Roman"/>
                        <a:ea typeface="宋体"/>
                        <a:cs typeface="宋体"/>
                      </a:endParaRPr>
                    </a:p>
                  </a:txBody>
                  <a:tcPr marL="68580" marR="68580" marT="0" marB="0" anchor="ctr"/>
                </a:tc>
                <a:tc>
                  <a:txBody>
                    <a:bodyPr/>
                    <a:lstStyle/>
                    <a:p>
                      <a:pPr marL="0" indent="266700" algn="just" rtl="0" eaLnBrk="1" latinLnBrk="0" hangingPunct="1">
                        <a:lnSpc>
                          <a:spcPts val="156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kern="100" dirty="0">
                          <a:solidFill>
                            <a:schemeClr val="dk1"/>
                          </a:solidFill>
                          <a:effectLst/>
                          <a:latin typeface="+mn-lt"/>
                          <a:ea typeface="+mn-ea"/>
                          <a:cs typeface="+mn-cs"/>
                        </a:rPr>
                        <a:t>$('#identifier').modal('toggle')</a:t>
                      </a:r>
                      <a:endParaRPr kumimoji="0" lang="zh-CN" sz="1400" kern="100" dirty="0">
                        <a:solidFill>
                          <a:schemeClr val="dk1"/>
                        </a:solidFill>
                        <a:effectLst/>
                        <a:latin typeface="+mn-lt"/>
                        <a:ea typeface="+mn-ea"/>
                        <a:cs typeface="+mn-cs"/>
                      </a:endParaRPr>
                    </a:p>
                  </a:txBody>
                  <a:tcPr marL="68580" marR="68580" marT="0" marB="0" anchor="ctr"/>
                </a:tc>
              </a:tr>
              <a:tr h="750513">
                <a:tc>
                  <a:txBody>
                    <a:bodyPr/>
                    <a:lstStyle/>
                    <a:p>
                      <a:pPr indent="266700" algn="just">
                        <a:lnSpc>
                          <a:spcPts val="1560"/>
                        </a:lnSpc>
                        <a:spcAft>
                          <a:spcPts val="0"/>
                        </a:spcAft>
                      </a:pPr>
                      <a:r>
                        <a:rPr lang="en-US" sz="1200" kern="100" dirty="0">
                          <a:effectLst/>
                        </a:rPr>
                        <a:t>Show: .modal('show')</a:t>
                      </a:r>
                      <a:endParaRPr lang="zh-CN" sz="1200" kern="100" dirty="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400" kern="100" dirty="0">
                          <a:effectLst/>
                        </a:rPr>
                        <a:t>触发时打开模态框</a:t>
                      </a:r>
                      <a:endParaRPr lang="zh-CN" sz="1400" kern="100" dirty="0">
                        <a:effectLst/>
                        <a:latin typeface="Times New Roman"/>
                        <a:ea typeface="宋体"/>
                        <a:cs typeface="宋体"/>
                      </a:endParaRPr>
                    </a:p>
                  </a:txBody>
                  <a:tcPr marL="68580" marR="68580" marT="0" marB="0" anchor="ctr"/>
                </a:tc>
                <a:tc>
                  <a:txBody>
                    <a:bodyPr/>
                    <a:lstStyle/>
                    <a:p>
                      <a:pPr marL="0" indent="266700" algn="just" rtl="0" eaLnBrk="1" latinLnBrk="0" hangingPunct="1">
                        <a:lnSpc>
                          <a:spcPts val="156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kern="100" dirty="0">
                          <a:solidFill>
                            <a:schemeClr val="dk1"/>
                          </a:solidFill>
                          <a:effectLst/>
                          <a:latin typeface="+mn-lt"/>
                          <a:ea typeface="+mn-ea"/>
                          <a:cs typeface="+mn-cs"/>
                        </a:rPr>
                        <a:t>$('#identifier').modal('show')</a:t>
                      </a:r>
                      <a:endParaRPr kumimoji="0" lang="zh-CN" sz="1400" kern="100" dirty="0">
                        <a:solidFill>
                          <a:schemeClr val="dk1"/>
                        </a:solidFill>
                        <a:effectLst/>
                        <a:latin typeface="+mn-lt"/>
                        <a:ea typeface="+mn-ea"/>
                        <a:cs typeface="+mn-cs"/>
                      </a:endParaRPr>
                    </a:p>
                  </a:txBody>
                  <a:tcPr marL="68580" marR="68580" marT="0" marB="0" anchor="ctr"/>
                </a:tc>
              </a:tr>
              <a:tr h="750513">
                <a:tc>
                  <a:txBody>
                    <a:bodyPr/>
                    <a:lstStyle/>
                    <a:p>
                      <a:pPr indent="266700" algn="just">
                        <a:lnSpc>
                          <a:spcPts val="1560"/>
                        </a:lnSpc>
                        <a:spcAft>
                          <a:spcPts val="0"/>
                        </a:spcAft>
                      </a:pPr>
                      <a:r>
                        <a:rPr lang="en-US" sz="1200" kern="100" dirty="0">
                          <a:effectLst/>
                        </a:rPr>
                        <a:t>Hide: .modal('hide')</a:t>
                      </a:r>
                      <a:endParaRPr lang="zh-CN" sz="1200" kern="100" dirty="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400" kern="100">
                          <a:effectLst/>
                        </a:rPr>
                        <a:t>触发时隐藏模态框</a:t>
                      </a:r>
                      <a:endParaRPr lang="zh-CN" sz="1400" kern="100">
                        <a:effectLst/>
                        <a:latin typeface="Times New Roman"/>
                        <a:ea typeface="宋体"/>
                        <a:cs typeface="宋体"/>
                      </a:endParaRPr>
                    </a:p>
                  </a:txBody>
                  <a:tcPr marL="68580" marR="68580" marT="0" marB="0" anchor="ctr"/>
                </a:tc>
                <a:tc>
                  <a:txBody>
                    <a:bodyPr/>
                    <a:lstStyle/>
                    <a:p>
                      <a:pPr marL="0" indent="266700" algn="just" rtl="0" eaLnBrk="1" latinLnBrk="0" hangingPunct="1">
                        <a:lnSpc>
                          <a:spcPts val="156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kern="100" dirty="0">
                          <a:solidFill>
                            <a:schemeClr val="dk1"/>
                          </a:solidFill>
                          <a:effectLst/>
                          <a:latin typeface="+mn-lt"/>
                          <a:ea typeface="+mn-ea"/>
                          <a:cs typeface="+mn-cs"/>
                        </a:rPr>
                        <a:t>$('#identifier').modal('hide')</a:t>
                      </a:r>
                      <a:endParaRPr kumimoji="0" lang="zh-CN" sz="1400" kern="100" dirty="0">
                        <a:solidFill>
                          <a:schemeClr val="dk1"/>
                        </a:solidFill>
                        <a:effectLst/>
                        <a:latin typeface="+mn-lt"/>
                        <a:ea typeface="+mn-ea"/>
                        <a:cs typeface="+mn-cs"/>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实例（部分源码）</a:t>
            </a:r>
            <a:endParaRPr lang="zh-CN" altLang="en-US" dirty="0"/>
          </a:p>
        </p:txBody>
      </p:sp>
      <p:sp>
        <p:nvSpPr>
          <p:cNvPr id="3" name="内容占位符 2"/>
          <p:cNvSpPr>
            <a:spLocks noGrp="1"/>
          </p:cNvSpPr>
          <p:nvPr>
            <p:ph idx="1"/>
          </p:nvPr>
        </p:nvSpPr>
        <p:spPr/>
        <p:txBody>
          <a:bodyPr/>
          <a:lstStyle/>
          <a:p>
            <a:r>
              <a:rPr lang="zh-CN" altLang="zh-CN" dirty="0"/>
              <a:t>实例</a:t>
            </a:r>
            <a:r>
              <a:rPr lang="en-US" altLang="zh-CN" dirty="0"/>
              <a:t>6-2-9</a:t>
            </a:r>
            <a:r>
              <a:rPr lang="zh-CN" altLang="zh-CN" dirty="0"/>
              <a:t>：</a:t>
            </a:r>
          </a:p>
          <a:p>
            <a:endParaRPr lang="zh-CN" alt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681" y="2060848"/>
            <a:ext cx="72866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956448"/>
            <a:ext cx="37338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6.2.8 JavaScript</a:t>
            </a:r>
            <a:r>
              <a:rPr lang="zh-CN" altLang="zh-CN" dirty="0"/>
              <a:t>触发——</a:t>
            </a:r>
            <a:r>
              <a:rPr lang="zh-CN" altLang="zh-CN" dirty="0" smtClean="0"/>
              <a:t>事件</a:t>
            </a:r>
            <a:endParaRPr lang="zh-CN" altLang="en-US" dirty="0"/>
          </a:p>
        </p:txBody>
      </p:sp>
      <p:sp>
        <p:nvSpPr>
          <p:cNvPr id="3" name="内容占位符 2"/>
          <p:cNvSpPr>
            <a:spLocks noGrp="1"/>
          </p:cNvSpPr>
          <p:nvPr>
            <p:ph idx="1"/>
          </p:nvPr>
        </p:nvSpPr>
        <p:spPr/>
        <p:txBody>
          <a:bodyPr/>
          <a:lstStyle/>
          <a:p>
            <a:r>
              <a:rPr lang="zh-CN" altLang="zh-CN" sz="2400" dirty="0" smtClean="0"/>
              <a:t> </a:t>
            </a:r>
            <a:r>
              <a:rPr lang="en-US" altLang="zh-CN" sz="2400" dirty="0"/>
              <a:t>Bootstrap</a:t>
            </a:r>
            <a:r>
              <a:rPr lang="zh-CN" altLang="zh-CN" sz="2400" dirty="0"/>
              <a:t>的对话框提供了一些事件用于监听并执行我们的代码。下表列出了模态框中要用到事件，这些事件可在函数中当钩子使用。</a:t>
            </a:r>
          </a:p>
          <a:p>
            <a:endParaRPr lang="zh-CN" altLang="en-US" dirty="0"/>
          </a:p>
        </p:txBody>
      </p:sp>
      <p:graphicFrame>
        <p:nvGraphicFramePr>
          <p:cNvPr id="4" name="表格 3"/>
          <p:cNvGraphicFramePr>
            <a:graphicFrameLocks noGrp="1"/>
          </p:cNvGraphicFramePr>
          <p:nvPr>
            <p:extLst>
              <p:ext uri="{D42A27DB-BD31-4B8C-83A1-F6EECF244321}">
                <p14:modId xmlns:p14="http://schemas.microsoft.com/office/powerpoint/2010/main" val="3118276405"/>
              </p:ext>
            </p:extLst>
          </p:nvPr>
        </p:nvGraphicFramePr>
        <p:xfrm>
          <a:off x="1403648" y="3018877"/>
          <a:ext cx="6440373" cy="3439008"/>
        </p:xfrm>
        <a:graphic>
          <a:graphicData uri="http://schemas.openxmlformats.org/drawingml/2006/table">
            <a:tbl>
              <a:tblPr firstRow="1" firstCol="1" bandRow="1">
                <a:tableStyleId>{5C22544A-7EE6-4342-B048-85BDC9FD1C3A}</a:tableStyleId>
              </a:tblPr>
              <a:tblGrid>
                <a:gridCol w="1860158"/>
                <a:gridCol w="1673256"/>
                <a:gridCol w="2906959"/>
              </a:tblGrid>
              <a:tr h="198651">
                <a:tc>
                  <a:txBody>
                    <a:bodyPr/>
                    <a:lstStyle/>
                    <a:p>
                      <a:pPr indent="266700" algn="ctr">
                        <a:lnSpc>
                          <a:spcPts val="1560"/>
                        </a:lnSpc>
                        <a:spcAft>
                          <a:spcPts val="0"/>
                        </a:spcAft>
                      </a:pPr>
                      <a:r>
                        <a:rPr lang="zh-CN" sz="1050" kern="100">
                          <a:effectLst/>
                        </a:rPr>
                        <a:t>事件</a:t>
                      </a:r>
                      <a:endParaRPr lang="zh-CN" sz="1050" kern="10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050" kern="100">
                          <a:effectLst/>
                        </a:rPr>
                        <a:t>描述</a:t>
                      </a:r>
                      <a:endParaRPr lang="zh-CN" sz="1050" kern="10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050" kern="100">
                          <a:effectLst/>
                        </a:rPr>
                        <a:t>实例</a:t>
                      </a:r>
                      <a:endParaRPr lang="zh-CN" sz="1050" kern="100">
                        <a:effectLst/>
                        <a:latin typeface="Times New Roman"/>
                        <a:ea typeface="宋体"/>
                        <a:cs typeface="宋体"/>
                      </a:endParaRPr>
                    </a:p>
                  </a:txBody>
                  <a:tcPr marL="68580" marR="68580" marT="0" marB="0"/>
                </a:tc>
              </a:tr>
              <a:tr h="808952">
                <a:tc>
                  <a:txBody>
                    <a:bodyPr/>
                    <a:lstStyle/>
                    <a:p>
                      <a:pPr indent="127000" algn="just">
                        <a:lnSpc>
                          <a:spcPts val="2400"/>
                        </a:lnSpc>
                        <a:spcAft>
                          <a:spcPts val="0"/>
                        </a:spcAft>
                      </a:pPr>
                      <a:r>
                        <a:rPr lang="en-US" sz="1000" kern="100">
                          <a:effectLst/>
                        </a:rPr>
                        <a:t>show.bs.modal</a:t>
                      </a:r>
                      <a:endParaRPr lang="zh-CN" sz="1050" kern="100">
                        <a:effectLst/>
                        <a:latin typeface="Times New Roman"/>
                        <a:ea typeface="宋体"/>
                      </a:endParaRPr>
                    </a:p>
                  </a:txBody>
                  <a:tcPr marL="68580" marR="68580" marT="0" marB="0" anchor="ctr"/>
                </a:tc>
                <a:tc>
                  <a:txBody>
                    <a:bodyPr/>
                    <a:lstStyle/>
                    <a:p>
                      <a:pPr indent="266700" algn="just">
                        <a:lnSpc>
                          <a:spcPts val="1560"/>
                        </a:lnSpc>
                        <a:spcAft>
                          <a:spcPts val="0"/>
                        </a:spcAft>
                      </a:pPr>
                      <a:r>
                        <a:rPr lang="zh-CN" sz="1000" kern="100">
                          <a:effectLst/>
                        </a:rPr>
                        <a:t>在调用</a:t>
                      </a:r>
                      <a:r>
                        <a:rPr lang="en-US" sz="1000" kern="100">
                          <a:effectLst/>
                        </a:rPr>
                        <a:t> show </a:t>
                      </a:r>
                      <a:r>
                        <a:rPr lang="zh-CN" sz="1000" kern="100">
                          <a:effectLst/>
                        </a:rPr>
                        <a:t>方法后触发</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$('#identifier').on('show.bs.modal', function () {</a:t>
                      </a:r>
                      <a:endParaRPr lang="zh-CN" sz="1050" kern="10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  // </a:t>
                      </a:r>
                      <a:r>
                        <a:rPr lang="zh-CN" sz="900" kern="0">
                          <a:effectLst/>
                        </a:rPr>
                        <a:t>执行一些动作</a:t>
                      </a:r>
                      <a:r>
                        <a:rPr lang="en-US" sz="900" kern="0">
                          <a:effectLst/>
                        </a:rPr>
                        <a:t>...</a:t>
                      </a:r>
                      <a:endParaRPr lang="zh-CN" sz="1050" kern="10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a:t>
                      </a:r>
                      <a:endParaRPr lang="zh-CN" sz="1050" kern="100">
                        <a:effectLst/>
                        <a:latin typeface="Times New Roman"/>
                        <a:ea typeface="宋体"/>
                      </a:endParaRPr>
                    </a:p>
                  </a:txBody>
                  <a:tcPr marL="68580" marR="68580" marT="0" marB="0"/>
                </a:tc>
              </a:tr>
              <a:tr h="808952">
                <a:tc>
                  <a:txBody>
                    <a:bodyPr/>
                    <a:lstStyle/>
                    <a:p>
                      <a:pPr indent="266700" algn="just">
                        <a:lnSpc>
                          <a:spcPts val="1560"/>
                        </a:lnSpc>
                        <a:spcAft>
                          <a:spcPts val="0"/>
                        </a:spcAft>
                      </a:pPr>
                      <a:r>
                        <a:rPr lang="en-US" sz="1000" kern="100">
                          <a:effectLst/>
                        </a:rPr>
                        <a:t>shown.bs.modal</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00" kern="100">
                          <a:effectLst/>
                        </a:rPr>
                        <a:t>当模态框对用户可见时触发（将等待</a:t>
                      </a:r>
                      <a:r>
                        <a:rPr lang="en-US" sz="1000" kern="100">
                          <a:effectLst/>
                        </a:rPr>
                        <a:t> CSS </a:t>
                      </a:r>
                      <a:r>
                        <a:rPr lang="zh-CN" sz="1000" kern="100">
                          <a:effectLst/>
                        </a:rPr>
                        <a:t>过渡效果完成）</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$('#identifier').on('shown.bs.modal', function () {</a:t>
                      </a:r>
                      <a:endParaRPr lang="zh-CN" sz="1050" kern="10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  // </a:t>
                      </a:r>
                      <a:r>
                        <a:rPr lang="zh-CN" sz="900" kern="0">
                          <a:effectLst/>
                        </a:rPr>
                        <a:t>执行一些动作</a:t>
                      </a:r>
                      <a:r>
                        <a:rPr lang="en-US" sz="900" kern="0">
                          <a:effectLst/>
                        </a:rPr>
                        <a:t>...</a:t>
                      </a:r>
                      <a:endParaRPr lang="zh-CN" sz="1050" kern="10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a:t>
                      </a:r>
                      <a:endParaRPr lang="zh-CN" sz="1050" kern="100">
                        <a:effectLst/>
                        <a:latin typeface="Times New Roman"/>
                        <a:ea typeface="宋体"/>
                      </a:endParaRPr>
                    </a:p>
                  </a:txBody>
                  <a:tcPr marL="68580" marR="68580" marT="0" marB="0"/>
                </a:tc>
              </a:tr>
              <a:tr h="808952">
                <a:tc>
                  <a:txBody>
                    <a:bodyPr/>
                    <a:lstStyle/>
                    <a:p>
                      <a:pPr indent="266700" algn="just">
                        <a:lnSpc>
                          <a:spcPts val="1560"/>
                        </a:lnSpc>
                        <a:spcAft>
                          <a:spcPts val="0"/>
                        </a:spcAft>
                      </a:pPr>
                      <a:r>
                        <a:rPr lang="en-US" sz="1000" kern="100">
                          <a:effectLst/>
                        </a:rPr>
                        <a:t>hide.bs.modal</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00" kern="100">
                          <a:effectLst/>
                        </a:rPr>
                        <a:t>当调用</a:t>
                      </a:r>
                      <a:r>
                        <a:rPr lang="en-US" sz="1000" kern="100">
                          <a:effectLst/>
                        </a:rPr>
                        <a:t> hide </a:t>
                      </a:r>
                      <a:r>
                        <a:rPr lang="zh-CN" sz="1000" kern="100">
                          <a:effectLst/>
                        </a:rPr>
                        <a:t>实例方法时触发</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$('#identifier').on('hide.bs.modal', function () {</a:t>
                      </a:r>
                      <a:endParaRPr lang="zh-CN" sz="1050" kern="10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  // </a:t>
                      </a:r>
                      <a:r>
                        <a:rPr lang="zh-CN" sz="900" kern="0">
                          <a:effectLst/>
                        </a:rPr>
                        <a:t>执行一些动作</a:t>
                      </a:r>
                      <a:r>
                        <a:rPr lang="en-US" sz="900" kern="0">
                          <a:effectLst/>
                        </a:rPr>
                        <a:t>...</a:t>
                      </a:r>
                      <a:endParaRPr lang="zh-CN" sz="1050" kern="10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a:t>
                      </a:r>
                      <a:endParaRPr lang="zh-CN" sz="1050" kern="100">
                        <a:effectLst/>
                        <a:latin typeface="Times New Roman"/>
                        <a:ea typeface="宋体"/>
                      </a:endParaRPr>
                    </a:p>
                  </a:txBody>
                  <a:tcPr marL="68580" marR="68580" marT="0" marB="0"/>
                </a:tc>
              </a:tr>
              <a:tr h="808952">
                <a:tc>
                  <a:txBody>
                    <a:bodyPr/>
                    <a:lstStyle/>
                    <a:p>
                      <a:pPr indent="266700" algn="just">
                        <a:lnSpc>
                          <a:spcPts val="1560"/>
                        </a:lnSpc>
                        <a:spcAft>
                          <a:spcPts val="0"/>
                        </a:spcAft>
                      </a:pPr>
                      <a:r>
                        <a:rPr lang="en-US" sz="1000" kern="100">
                          <a:effectLst/>
                        </a:rPr>
                        <a:t>hidden.bs.modal</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00" kern="100">
                          <a:effectLst/>
                        </a:rPr>
                        <a:t>当模态框完全对用户隐藏时触发</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$('#identifier').on('</a:t>
                      </a:r>
                      <a:r>
                        <a:rPr lang="en-US" sz="900" kern="0" dirty="0" err="1">
                          <a:effectLst/>
                        </a:rPr>
                        <a:t>hidden.bs.modal</a:t>
                      </a:r>
                      <a:r>
                        <a:rPr lang="en-US" sz="900" kern="0" dirty="0">
                          <a:effectLst/>
                        </a:rPr>
                        <a:t>', function () {</a:t>
                      </a:r>
                      <a:endParaRPr lang="zh-CN" sz="1050" kern="100" dirty="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  // </a:t>
                      </a:r>
                      <a:r>
                        <a:rPr lang="zh-CN" sz="900" kern="0" dirty="0">
                          <a:effectLst/>
                        </a:rPr>
                        <a:t>执行一些动作</a:t>
                      </a:r>
                      <a:r>
                        <a:rPr lang="en-US" sz="900" kern="0" dirty="0">
                          <a:effectLst/>
                        </a:rPr>
                        <a:t>...</a:t>
                      </a:r>
                      <a:endParaRPr lang="zh-CN" sz="1050" kern="100" dirty="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a:t>
                      </a:r>
                      <a:endParaRPr lang="zh-CN" sz="1050" kern="100" dirty="0">
                        <a:effectLst/>
                        <a:latin typeface="Times New Roman"/>
                        <a:ea typeface="宋体"/>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a:t>实例</a:t>
            </a:r>
            <a:r>
              <a:rPr lang="en-US" altLang="zh-CN" dirty="0"/>
              <a:t>6-2-10</a:t>
            </a:r>
            <a:r>
              <a:rPr lang="zh-CN" altLang="zh-CN" dirty="0"/>
              <a:t>：</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66131"/>
            <a:ext cx="72866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132856"/>
            <a:ext cx="450532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C:\Users\Administrator\AppData\Roaming\Tencent\Users\86919931\QQ\WinTemp\RichOle\CP6QVTR0[PEY}%C3~`LL@8U.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2066131"/>
            <a:ext cx="4097020" cy="1262380"/>
          </a:xfrm>
          <a:prstGeom prst="rect">
            <a:avLst/>
          </a:prstGeom>
          <a:noFill/>
          <a:ln>
            <a:solidFill>
              <a:schemeClr val="tx1"/>
            </a:solidFill>
          </a:ln>
        </p:spPr>
      </p:pic>
      <p:sp>
        <p:nvSpPr>
          <p:cNvPr id="4" name="矩形 3"/>
          <p:cNvSpPr/>
          <p:nvPr/>
        </p:nvSpPr>
        <p:spPr>
          <a:xfrm>
            <a:off x="923533" y="3357656"/>
            <a:ext cx="4014240" cy="338554"/>
          </a:xfrm>
          <a:prstGeom prst="rect">
            <a:avLst/>
          </a:prstGeom>
        </p:spPr>
        <p:txBody>
          <a:bodyPr wrap="none">
            <a:spAutoFit/>
          </a:bodyPr>
          <a:lstStyle/>
          <a:p>
            <a:r>
              <a:rPr lang="zh-CN" altLang="zh-CN" sz="1600" dirty="0"/>
              <a:t>页面单击“</a:t>
            </a:r>
            <a:r>
              <a:rPr lang="en-US" altLang="zh-CN" sz="1600" dirty="0"/>
              <a:t>JavaScript</a:t>
            </a:r>
            <a:r>
              <a:rPr lang="zh-CN" altLang="zh-CN" sz="1600" dirty="0"/>
              <a:t>触发”按钮运行效果</a:t>
            </a:r>
            <a:endParaRPr lang="zh-CN" altLang="en-US" sz="1600" dirty="0"/>
          </a:p>
        </p:txBody>
      </p:sp>
      <p:pic>
        <p:nvPicPr>
          <p:cNvPr id="10" name="图片 9" descr="C:\Users\Administrator\AppData\Roaming\Tencent\Users\86919931\QQ\WinTemp\RichOle\Z]$%}Z{NT9KN{~EDUG}U62D.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726988"/>
            <a:ext cx="3562350" cy="1847850"/>
          </a:xfrm>
          <a:prstGeom prst="rect">
            <a:avLst/>
          </a:prstGeom>
          <a:noFill/>
          <a:ln>
            <a:solidFill>
              <a:schemeClr val="tx1"/>
            </a:solidFill>
          </a:ln>
        </p:spPr>
      </p:pic>
      <p:sp>
        <p:nvSpPr>
          <p:cNvPr id="6" name="矩形 5"/>
          <p:cNvSpPr/>
          <p:nvPr/>
        </p:nvSpPr>
        <p:spPr>
          <a:xfrm>
            <a:off x="842382" y="5606811"/>
            <a:ext cx="3672800" cy="338554"/>
          </a:xfrm>
          <a:prstGeom prst="rect">
            <a:avLst/>
          </a:prstGeom>
        </p:spPr>
        <p:txBody>
          <a:bodyPr wrap="none">
            <a:spAutoFit/>
          </a:bodyPr>
          <a:lstStyle/>
          <a:p>
            <a:r>
              <a:rPr lang="zh-CN" altLang="zh-CN" sz="1600" dirty="0"/>
              <a:t>单击弹出框的“确定”按钮后运行效果</a:t>
            </a:r>
          </a:p>
        </p:txBody>
      </p:sp>
      <p:pic>
        <p:nvPicPr>
          <p:cNvPr id="12" name="图片 11" descr="C:\Users\Administrator\AppData\Roaming\Tencent\Users\86919931\QQ\WinTemp\RichOle\JJQ[`%GEEBOKK$UB[~}AQ77.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2103252"/>
            <a:ext cx="3539490" cy="1809750"/>
          </a:xfrm>
          <a:prstGeom prst="rect">
            <a:avLst/>
          </a:prstGeom>
          <a:noFill/>
          <a:ln>
            <a:solidFill>
              <a:schemeClr val="tx1"/>
            </a:solidFill>
          </a:ln>
        </p:spPr>
      </p:pic>
      <p:sp>
        <p:nvSpPr>
          <p:cNvPr id="7" name="矩形 6"/>
          <p:cNvSpPr/>
          <p:nvPr/>
        </p:nvSpPr>
        <p:spPr>
          <a:xfrm>
            <a:off x="5219680" y="3942648"/>
            <a:ext cx="3672800" cy="338554"/>
          </a:xfrm>
          <a:prstGeom prst="rect">
            <a:avLst/>
          </a:prstGeom>
        </p:spPr>
        <p:txBody>
          <a:bodyPr wrap="none">
            <a:spAutoFit/>
          </a:bodyPr>
          <a:lstStyle/>
          <a:p>
            <a:r>
              <a:rPr lang="zh-CN" altLang="zh-CN" sz="1600" dirty="0"/>
              <a:t>单击弹出框的“确定”按钮后运行效果</a:t>
            </a:r>
            <a:endParaRPr lang="zh-CN" altLang="en-US" sz="1600" dirty="0"/>
          </a:p>
        </p:txBody>
      </p:sp>
      <p:pic>
        <p:nvPicPr>
          <p:cNvPr id="14" name="图片 13" descr="C:\Users\Administrator\AppData\Roaming\Tencent\Users\86919931\QQ\WinTemp\RichOle\$9A}Z}QZ)92O_W_`BJYJ~]A.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1199" y="4362294"/>
            <a:ext cx="3625850" cy="1085850"/>
          </a:xfrm>
          <a:prstGeom prst="rect">
            <a:avLst/>
          </a:prstGeom>
          <a:noFill/>
          <a:ln>
            <a:solidFill>
              <a:schemeClr val="tx1"/>
            </a:solidFill>
          </a:ln>
        </p:spPr>
      </p:pic>
      <p:sp>
        <p:nvSpPr>
          <p:cNvPr id="9" name="矩形 8"/>
          <p:cNvSpPr/>
          <p:nvPr/>
        </p:nvSpPr>
        <p:spPr>
          <a:xfrm>
            <a:off x="4931648" y="5477790"/>
            <a:ext cx="3672800" cy="338554"/>
          </a:xfrm>
          <a:prstGeom prst="rect">
            <a:avLst/>
          </a:prstGeom>
        </p:spPr>
        <p:txBody>
          <a:bodyPr wrap="none">
            <a:spAutoFit/>
          </a:bodyPr>
          <a:lstStyle/>
          <a:p>
            <a:r>
              <a:rPr lang="zh-CN" altLang="zh-CN" sz="1600" dirty="0"/>
              <a:t>单击弹出框的“确定”按钮后运行效果</a:t>
            </a:r>
            <a:endParaRPr lang="zh-CN"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290"/>
                                        </p:tgtEl>
                                      </p:cBhvr>
                                    </p:animEffect>
                                    <p:set>
                                      <p:cBhvr>
                                        <p:cTn id="12" dur="1" fill="hold">
                                          <p:stCondLst>
                                            <p:cond delay="499"/>
                                          </p:stCondLst>
                                        </p:cTn>
                                        <p:tgtEl>
                                          <p:spTgt spid="122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fade">
                                      <p:cBhvr>
                                        <p:cTn id="17" dur="5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291"/>
                                        </p:tgtEl>
                                      </p:cBhvr>
                                    </p:animEffect>
                                    <p:set>
                                      <p:cBhvr>
                                        <p:cTn id="22" dur="1" fill="hold">
                                          <p:stCondLst>
                                            <p:cond delay="499"/>
                                          </p:stCondLst>
                                        </p:cTn>
                                        <p:tgtEl>
                                          <p:spTgt spid="1229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6.3 </a:t>
            </a:r>
            <a:r>
              <a:rPr lang="zh-CN" altLang="zh-CN" dirty="0"/>
              <a:t>下拉</a:t>
            </a:r>
            <a:r>
              <a:rPr lang="zh-CN" altLang="zh-CN" dirty="0" smtClean="0"/>
              <a:t>菜单</a:t>
            </a:r>
            <a:endParaRPr lang="zh-CN" altLang="en-US" dirty="0"/>
          </a:p>
        </p:txBody>
      </p:sp>
      <p:sp>
        <p:nvSpPr>
          <p:cNvPr id="3" name="内容占位符 2"/>
          <p:cNvSpPr>
            <a:spLocks noGrp="1"/>
          </p:cNvSpPr>
          <p:nvPr>
            <p:ph idx="1"/>
          </p:nvPr>
        </p:nvSpPr>
        <p:spPr/>
        <p:txBody>
          <a:bodyPr/>
          <a:lstStyle/>
          <a:p>
            <a:r>
              <a:rPr lang="zh-CN" altLang="zh-CN" dirty="0"/>
              <a:t>本章我们将重点关注下拉菜单中的</a:t>
            </a:r>
            <a:r>
              <a:rPr lang="en-US" altLang="zh-CN" dirty="0"/>
              <a:t>JavaScript</a:t>
            </a:r>
            <a:r>
              <a:rPr lang="zh-CN" altLang="zh-CN" dirty="0"/>
              <a:t>支持，和对话框（</a:t>
            </a:r>
            <a:r>
              <a:rPr lang="en-US" altLang="zh-CN" dirty="0"/>
              <a:t>modal</a:t>
            </a:r>
            <a:r>
              <a:rPr lang="zh-CN" altLang="zh-CN" dirty="0"/>
              <a:t>）一样，下拉框也提供了两种触发方式来显示下拉菜单：声明式出触发和</a:t>
            </a:r>
            <a:r>
              <a:rPr lang="en-US" altLang="zh-CN" dirty="0"/>
              <a:t>JavaScript</a:t>
            </a:r>
            <a:r>
              <a:rPr lang="zh-CN" altLang="zh-CN" dirty="0"/>
              <a:t>触发。</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6.3.1</a:t>
            </a:r>
            <a:r>
              <a:rPr lang="zh-CN" altLang="zh-CN" dirty="0"/>
              <a:t>声明式</a:t>
            </a:r>
            <a:r>
              <a:rPr lang="zh-CN" altLang="zh-CN" dirty="0" smtClean="0"/>
              <a:t>触发</a:t>
            </a:r>
            <a:endParaRPr lang="zh-CN" altLang="en-US" dirty="0"/>
          </a:p>
        </p:txBody>
      </p:sp>
      <p:sp>
        <p:nvSpPr>
          <p:cNvPr id="3" name="内容占位符 2"/>
          <p:cNvSpPr>
            <a:spLocks noGrp="1"/>
          </p:cNvSpPr>
          <p:nvPr>
            <p:ph idx="1"/>
          </p:nvPr>
        </p:nvSpPr>
        <p:spPr/>
        <p:txBody>
          <a:bodyPr/>
          <a:lstStyle/>
          <a:p>
            <a:r>
              <a:rPr lang="zh-CN" altLang="zh-CN" sz="2000" dirty="0"/>
              <a:t>声明式触发下拉菜单需要用到</a:t>
            </a:r>
            <a:r>
              <a:rPr lang="en-US" altLang="zh-CN" sz="2000" dirty="0"/>
              <a:t>data-*</a:t>
            </a:r>
            <a:r>
              <a:rPr lang="zh-CN" altLang="zh-CN" sz="2000" dirty="0"/>
              <a:t>属性，下拉菜单一般用在导航或者导航条上，在前面讲解菜单以及导航的时候已经多次使用到下拉</a:t>
            </a:r>
            <a:r>
              <a:rPr lang="zh-CN" altLang="zh-CN" sz="2000" dirty="0" smtClean="0"/>
              <a:t>菜单</a:t>
            </a:r>
            <a:r>
              <a:rPr lang="zh-CN" altLang="en-US" sz="2000" dirty="0" smtClean="0"/>
              <a:t>。</a:t>
            </a:r>
            <a:endParaRPr lang="en-US" altLang="zh-CN" sz="2000" dirty="0" smtClean="0"/>
          </a:p>
          <a:p>
            <a:r>
              <a:rPr lang="zh-CN" altLang="zh-CN" sz="2000" dirty="0"/>
              <a:t>实例</a:t>
            </a:r>
            <a:r>
              <a:rPr lang="en-US" altLang="zh-CN" sz="2000" dirty="0"/>
              <a:t>6-3-1</a:t>
            </a:r>
            <a:r>
              <a:rPr lang="zh-CN" altLang="zh-CN" sz="2000" dirty="0"/>
              <a:t>：</a:t>
            </a:r>
          </a:p>
          <a:p>
            <a:endParaRPr lang="en-US" altLang="zh-CN" sz="2000" dirty="0" smtClean="0"/>
          </a:p>
          <a:p>
            <a:endParaRPr lang="zh-CN" altLang="en-US"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140968"/>
            <a:ext cx="64389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descr="C:\Users\Administrator\AppData\Roaming\Tencent\Users\86919931\QQ\WinTemp\RichOle\JJ`4)L96I1[AG{{6_$L)G8V.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5787" y="4509120"/>
            <a:ext cx="1728192" cy="1474043"/>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标题 1"/>
          <p:cNvSpPr>
            <a:spLocks noGrp="1" noChangeArrowheads="1"/>
          </p:cNvSpPr>
          <p:nvPr>
            <p:ph type="title"/>
          </p:nvPr>
        </p:nvSpPr>
        <p:spPr>
          <a:xfrm>
            <a:off x="457200" y="476250"/>
            <a:ext cx="8229600" cy="1066800"/>
          </a:xfrm>
        </p:spPr>
        <p:txBody>
          <a:bodyPr/>
          <a:lstStyle/>
          <a:p>
            <a:pPr eaLnBrk="1" hangingPunct="1"/>
            <a:r>
              <a:rPr lang="zh-CN" altLang="zh-CN" smtClean="0"/>
              <a:t>本章导读</a:t>
            </a:r>
            <a:endParaRPr lang="zh-CN" altLang="en-US" smtClean="0"/>
          </a:p>
        </p:txBody>
      </p:sp>
      <p:sp>
        <p:nvSpPr>
          <p:cNvPr id="9218" name="内容占位符 2"/>
          <p:cNvSpPr>
            <a:spLocks noGrp="1" noChangeArrowheads="1"/>
          </p:cNvSpPr>
          <p:nvPr>
            <p:ph idx="1"/>
          </p:nvPr>
        </p:nvSpPr>
        <p:spPr>
          <a:xfrm>
            <a:off x="457200" y="1557338"/>
            <a:ext cx="8229600" cy="4824412"/>
          </a:xfrm>
        </p:spPr>
        <p:txBody>
          <a:bodyPr/>
          <a:lstStyle/>
          <a:p>
            <a:r>
              <a:rPr lang="zh-CN" altLang="zh-CN" dirty="0"/>
              <a:t>本章将介绍</a:t>
            </a:r>
            <a:r>
              <a:rPr lang="en-US" altLang="zh-CN" dirty="0"/>
              <a:t>Bootstrap</a:t>
            </a:r>
            <a:r>
              <a:rPr lang="zh-CN" altLang="zh-CN" dirty="0"/>
              <a:t>框架中的</a:t>
            </a:r>
            <a:r>
              <a:rPr lang="en-US" altLang="zh-CN" dirty="0" err="1"/>
              <a:t>js</a:t>
            </a:r>
            <a:r>
              <a:rPr lang="zh-CN" altLang="zh-CN" dirty="0"/>
              <a:t>插件都是依赖于</a:t>
            </a:r>
            <a:r>
              <a:rPr lang="en-US" altLang="zh-CN" dirty="0" err="1"/>
              <a:t>Javascript</a:t>
            </a:r>
            <a:r>
              <a:rPr lang="zh-CN" altLang="zh-CN" dirty="0"/>
              <a:t>的。介绍插件的结构、声明式触发、</a:t>
            </a:r>
            <a:r>
              <a:rPr lang="en-US" altLang="zh-CN" dirty="0"/>
              <a:t>JavaScript</a:t>
            </a:r>
            <a:r>
              <a:rPr lang="zh-CN" altLang="zh-CN" dirty="0"/>
              <a:t>触发、方法和事件等内容，最后通过一个综合实例来展示插件的应用。</a:t>
            </a:r>
          </a:p>
          <a:p>
            <a:pPr eaLnBrk="1" hangingPunct="1">
              <a:buNone/>
            </a:pPr>
            <a:endParaRPr lang="zh-CN" altLang="zh-CN"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6.3.2JavaScript</a:t>
            </a:r>
            <a:r>
              <a:rPr lang="zh-CN" altLang="zh-CN" dirty="0"/>
              <a:t>触发 </a:t>
            </a:r>
          </a:p>
        </p:txBody>
      </p:sp>
      <p:sp>
        <p:nvSpPr>
          <p:cNvPr id="3" name="内容占位符 2"/>
          <p:cNvSpPr>
            <a:spLocks noGrp="1"/>
          </p:cNvSpPr>
          <p:nvPr>
            <p:ph idx="1"/>
          </p:nvPr>
        </p:nvSpPr>
        <p:spPr/>
        <p:txBody>
          <a:bodyPr/>
          <a:lstStyle/>
          <a:p>
            <a:r>
              <a:rPr lang="zh-CN" altLang="zh-CN" sz="2400" dirty="0"/>
              <a:t>下拉菜单也支持用</a:t>
            </a:r>
            <a:r>
              <a:rPr lang="en-US" altLang="zh-CN" sz="2400" dirty="0"/>
              <a:t>JavaScript</a:t>
            </a:r>
            <a:r>
              <a:rPr lang="zh-CN" altLang="zh-CN" sz="2400" dirty="0"/>
              <a:t>方式来触发，用法和原理与对话框（</a:t>
            </a:r>
            <a:r>
              <a:rPr lang="en-US" altLang="zh-CN" sz="2400" dirty="0"/>
              <a:t>modal</a:t>
            </a:r>
            <a:r>
              <a:rPr lang="zh-CN" altLang="zh-CN" sz="2400" dirty="0"/>
              <a:t>）一样。我们可以使用</a:t>
            </a:r>
            <a:r>
              <a:rPr lang="en-US" altLang="zh-CN" sz="2400" dirty="0"/>
              <a:t>dropdown()</a:t>
            </a:r>
            <a:r>
              <a:rPr lang="zh-CN" altLang="zh-CN" sz="2400" dirty="0"/>
              <a:t>方法来显示和隐藏下拉菜单</a:t>
            </a:r>
            <a:r>
              <a:rPr lang="zh-CN" altLang="zh-CN" sz="2400" dirty="0" smtClean="0"/>
              <a:t>。</a:t>
            </a:r>
            <a:endParaRPr lang="en-US" altLang="zh-CN" sz="2400" dirty="0" smtClean="0"/>
          </a:p>
          <a:p>
            <a:r>
              <a:rPr lang="zh-CN" altLang="zh-CN" sz="2400" dirty="0"/>
              <a:t>实例</a:t>
            </a:r>
            <a:r>
              <a:rPr lang="en-US" altLang="zh-CN" sz="2400" dirty="0"/>
              <a:t>6-3-2</a:t>
            </a:r>
            <a:r>
              <a:rPr lang="zh-CN" altLang="zh-CN" sz="2400" dirty="0"/>
              <a:t>：</a:t>
            </a:r>
          </a:p>
          <a:p>
            <a:endParaRPr lang="zh-CN" altLang="en-US"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212976"/>
            <a:ext cx="5829300"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18" y="5537076"/>
            <a:ext cx="27622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4788024" y="4106896"/>
            <a:ext cx="4248472" cy="1477328"/>
          </a:xfrm>
          <a:prstGeom prst="rect">
            <a:avLst/>
          </a:prstGeom>
        </p:spPr>
        <p:txBody>
          <a:bodyPr wrap="square">
            <a:spAutoFit/>
          </a:bodyPr>
          <a:lstStyle/>
          <a:p>
            <a:r>
              <a:rPr lang="zh-CN" altLang="zh-CN" dirty="0"/>
              <a:t>代码中我们删除了下拉菜单的</a:t>
            </a:r>
            <a:r>
              <a:rPr lang="en-US" altLang="zh-CN" dirty="0"/>
              <a:t>data-toggle="dropdown"</a:t>
            </a:r>
            <a:r>
              <a:rPr lang="zh-CN" altLang="zh-CN" dirty="0"/>
              <a:t>属性，这个时候单击下拉菜单是不能显示的，我们需要使用</a:t>
            </a:r>
            <a:r>
              <a:rPr lang="en-US" altLang="zh-CN" dirty="0"/>
              <a:t>dropdown()</a:t>
            </a:r>
            <a:r>
              <a:rPr lang="zh-CN" altLang="zh-CN" dirty="0"/>
              <a:t>方法来绑定触发，代码为：</a:t>
            </a:r>
          </a:p>
          <a:p>
            <a:r>
              <a:rPr lang="en-US" altLang="zh-CN" dirty="0">
                <a:solidFill>
                  <a:srgbClr val="0070C0"/>
                </a:solidFill>
              </a:rPr>
              <a:t>$("#</a:t>
            </a:r>
            <a:r>
              <a:rPr lang="en-US" altLang="zh-CN" dirty="0" err="1">
                <a:solidFill>
                  <a:srgbClr val="0070C0"/>
                </a:solidFill>
              </a:rPr>
              <a:t>dropMenu</a:t>
            </a:r>
            <a:r>
              <a:rPr lang="en-US" altLang="zh-CN" dirty="0">
                <a:solidFill>
                  <a:srgbClr val="0070C0"/>
                </a:solidFill>
              </a:rPr>
              <a:t>").dropdown();</a:t>
            </a:r>
            <a:endParaRPr lang="zh-CN" altLang="zh-CN" dirty="0">
              <a:solidFill>
                <a:srgbClr val="0070C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6.3.3</a:t>
            </a:r>
            <a:r>
              <a:rPr lang="zh-CN" altLang="zh-CN" dirty="0"/>
              <a:t>事件</a:t>
            </a:r>
          </a:p>
        </p:txBody>
      </p:sp>
      <p:sp>
        <p:nvSpPr>
          <p:cNvPr id="3" name="内容占位符 2"/>
          <p:cNvSpPr>
            <a:spLocks noGrp="1"/>
          </p:cNvSpPr>
          <p:nvPr>
            <p:ph idx="1"/>
          </p:nvPr>
        </p:nvSpPr>
        <p:spPr/>
        <p:txBody>
          <a:bodyPr/>
          <a:lstStyle/>
          <a:p>
            <a:r>
              <a:rPr lang="en-US" altLang="zh-CN" dirty="0"/>
              <a:t>Bootstrap</a:t>
            </a:r>
            <a:r>
              <a:rPr lang="zh-CN" altLang="zh-CN" dirty="0"/>
              <a:t>中的下拉菜单提供了四个事件。</a:t>
            </a:r>
          </a:p>
        </p:txBody>
      </p:sp>
      <p:graphicFrame>
        <p:nvGraphicFramePr>
          <p:cNvPr id="4" name="表格 3"/>
          <p:cNvGraphicFramePr>
            <a:graphicFrameLocks noGrp="1"/>
          </p:cNvGraphicFramePr>
          <p:nvPr>
            <p:extLst>
              <p:ext uri="{D42A27DB-BD31-4B8C-83A1-F6EECF244321}">
                <p14:modId xmlns:p14="http://schemas.microsoft.com/office/powerpoint/2010/main" val="2440318710"/>
              </p:ext>
            </p:extLst>
          </p:nvPr>
        </p:nvGraphicFramePr>
        <p:xfrm>
          <a:off x="971600" y="2204864"/>
          <a:ext cx="7056783" cy="3535268"/>
        </p:xfrm>
        <a:graphic>
          <a:graphicData uri="http://schemas.openxmlformats.org/drawingml/2006/table">
            <a:tbl>
              <a:tblPr firstRow="1" firstCol="1" bandRow="1">
                <a:tableStyleId>{5C22544A-7EE6-4342-B048-85BDC9FD1C3A}</a:tableStyleId>
              </a:tblPr>
              <a:tblGrid>
                <a:gridCol w="2038194"/>
                <a:gridCol w="1833404"/>
                <a:gridCol w="3185185"/>
              </a:tblGrid>
              <a:tr h="196322">
                <a:tc>
                  <a:txBody>
                    <a:bodyPr/>
                    <a:lstStyle/>
                    <a:p>
                      <a:pPr indent="266700" algn="ctr">
                        <a:lnSpc>
                          <a:spcPts val="1560"/>
                        </a:lnSpc>
                        <a:spcAft>
                          <a:spcPts val="0"/>
                        </a:spcAft>
                      </a:pPr>
                      <a:r>
                        <a:rPr lang="zh-CN" sz="1050" kern="100" dirty="0">
                          <a:effectLst/>
                        </a:rPr>
                        <a:t>事件</a:t>
                      </a:r>
                      <a:endParaRPr lang="zh-CN" sz="1050" kern="100" dirty="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050" kern="100">
                          <a:effectLst/>
                        </a:rPr>
                        <a:t>描述</a:t>
                      </a:r>
                      <a:endParaRPr lang="zh-CN" sz="1050" kern="100">
                        <a:effectLst/>
                        <a:latin typeface="Times New Roman"/>
                        <a:ea typeface="宋体"/>
                        <a:cs typeface="宋体"/>
                      </a:endParaRPr>
                    </a:p>
                  </a:txBody>
                  <a:tcPr marL="68580" marR="68580" marT="0" marB="0"/>
                </a:tc>
                <a:tc>
                  <a:txBody>
                    <a:bodyPr/>
                    <a:lstStyle/>
                    <a:p>
                      <a:pPr indent="266700" algn="ctr">
                        <a:lnSpc>
                          <a:spcPts val="1560"/>
                        </a:lnSpc>
                        <a:spcAft>
                          <a:spcPts val="0"/>
                        </a:spcAft>
                      </a:pPr>
                      <a:r>
                        <a:rPr lang="zh-CN" sz="1050" kern="100">
                          <a:effectLst/>
                        </a:rPr>
                        <a:t>实例</a:t>
                      </a:r>
                      <a:endParaRPr lang="zh-CN" sz="1050" kern="100">
                        <a:effectLst/>
                        <a:latin typeface="Times New Roman"/>
                        <a:ea typeface="宋体"/>
                        <a:cs typeface="宋体"/>
                      </a:endParaRPr>
                    </a:p>
                  </a:txBody>
                  <a:tcPr marL="68580" marR="68580" marT="0" marB="0"/>
                </a:tc>
              </a:tr>
              <a:tr h="933661">
                <a:tc>
                  <a:txBody>
                    <a:bodyPr/>
                    <a:lstStyle/>
                    <a:p>
                      <a:pPr indent="127000" algn="just">
                        <a:lnSpc>
                          <a:spcPts val="2400"/>
                        </a:lnSpc>
                        <a:spcAft>
                          <a:spcPts val="0"/>
                        </a:spcAft>
                      </a:pPr>
                      <a:r>
                        <a:rPr lang="en-US" sz="1000" kern="100">
                          <a:effectLst/>
                        </a:rPr>
                        <a:t>show.bs.</a:t>
                      </a:r>
                      <a:r>
                        <a:rPr lang="en-US" sz="1050" kern="100">
                          <a:effectLst/>
                        </a:rPr>
                        <a:t> dropdown</a:t>
                      </a:r>
                      <a:endParaRPr lang="zh-CN" sz="1050" kern="100">
                        <a:effectLst/>
                        <a:latin typeface="Times New Roman"/>
                        <a:ea typeface="宋体"/>
                      </a:endParaRPr>
                    </a:p>
                  </a:txBody>
                  <a:tcPr marL="68580" marR="68580" marT="0" marB="0" anchor="ctr"/>
                </a:tc>
                <a:tc>
                  <a:txBody>
                    <a:bodyPr/>
                    <a:lstStyle/>
                    <a:p>
                      <a:pPr indent="266700" algn="just">
                        <a:lnSpc>
                          <a:spcPts val="1560"/>
                        </a:lnSpc>
                        <a:spcAft>
                          <a:spcPts val="0"/>
                        </a:spcAft>
                      </a:pPr>
                      <a:r>
                        <a:rPr lang="zh-CN" sz="1050" kern="100">
                          <a:effectLst/>
                        </a:rPr>
                        <a:t>在下拉菜单显示之前触发</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$('#identifier').on('</a:t>
                      </a:r>
                      <a:r>
                        <a:rPr lang="en-US" sz="900" kern="0" dirty="0" err="1">
                          <a:effectLst/>
                        </a:rPr>
                        <a:t>show.bs.dropdown</a:t>
                      </a:r>
                      <a:r>
                        <a:rPr lang="en-US" sz="900" kern="0" dirty="0">
                          <a:effectLst/>
                        </a:rPr>
                        <a:t>', function () {</a:t>
                      </a:r>
                      <a:endParaRPr lang="zh-CN" sz="1050" kern="100" dirty="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  // </a:t>
                      </a:r>
                      <a:r>
                        <a:rPr lang="zh-CN" sz="900" kern="0" dirty="0">
                          <a:effectLst/>
                        </a:rPr>
                        <a:t>执行一些动作</a:t>
                      </a:r>
                      <a:r>
                        <a:rPr lang="en-US" sz="900" kern="0" dirty="0">
                          <a:effectLst/>
                        </a:rPr>
                        <a:t>...</a:t>
                      </a:r>
                      <a:endParaRPr lang="zh-CN" sz="1050" kern="100" dirty="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a:t>
                      </a:r>
                      <a:endParaRPr lang="zh-CN" sz="1050" kern="100" dirty="0">
                        <a:effectLst/>
                        <a:latin typeface="Times New Roman"/>
                        <a:ea typeface="宋体"/>
                      </a:endParaRPr>
                    </a:p>
                  </a:txBody>
                  <a:tcPr marL="68580" marR="68580" marT="0" marB="0"/>
                </a:tc>
              </a:tr>
              <a:tr h="799469">
                <a:tc>
                  <a:txBody>
                    <a:bodyPr/>
                    <a:lstStyle/>
                    <a:p>
                      <a:pPr indent="266700" algn="just">
                        <a:lnSpc>
                          <a:spcPts val="1560"/>
                        </a:lnSpc>
                        <a:spcAft>
                          <a:spcPts val="0"/>
                        </a:spcAft>
                      </a:pPr>
                      <a:r>
                        <a:rPr lang="en-US" sz="1000" kern="100">
                          <a:effectLst/>
                        </a:rPr>
                        <a:t>shown.bs.</a:t>
                      </a:r>
                      <a:r>
                        <a:rPr lang="en-US" sz="1050" kern="100">
                          <a:effectLst/>
                        </a:rPr>
                        <a:t> dropdown</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50" kern="100">
                          <a:effectLst/>
                        </a:rPr>
                        <a:t>在下拉菜单显示完成之后触发</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$('#identifier').on('shown.bs. dropdown ', function () {</a:t>
                      </a:r>
                      <a:endParaRPr lang="zh-CN" sz="1050" kern="10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  // </a:t>
                      </a:r>
                      <a:r>
                        <a:rPr lang="zh-CN" sz="900" kern="0">
                          <a:effectLst/>
                        </a:rPr>
                        <a:t>执行一些动作</a:t>
                      </a:r>
                      <a:r>
                        <a:rPr lang="en-US" sz="900" kern="0">
                          <a:effectLst/>
                        </a:rPr>
                        <a:t>...</a:t>
                      </a:r>
                      <a:endParaRPr lang="zh-CN" sz="1050" kern="10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a:t>
                      </a:r>
                      <a:endParaRPr lang="zh-CN" sz="1050" kern="100">
                        <a:effectLst/>
                        <a:latin typeface="Times New Roman"/>
                        <a:ea typeface="宋体"/>
                      </a:endParaRPr>
                    </a:p>
                  </a:txBody>
                  <a:tcPr marL="68580" marR="68580" marT="0" marB="0"/>
                </a:tc>
              </a:tr>
              <a:tr h="799469">
                <a:tc>
                  <a:txBody>
                    <a:bodyPr/>
                    <a:lstStyle/>
                    <a:p>
                      <a:pPr indent="266700" algn="just">
                        <a:lnSpc>
                          <a:spcPts val="1560"/>
                        </a:lnSpc>
                        <a:spcAft>
                          <a:spcPts val="0"/>
                        </a:spcAft>
                      </a:pPr>
                      <a:r>
                        <a:rPr lang="en-US" sz="1000" kern="100">
                          <a:effectLst/>
                        </a:rPr>
                        <a:t>hide.bs.</a:t>
                      </a:r>
                      <a:r>
                        <a:rPr lang="en-US" sz="1050" kern="100">
                          <a:effectLst/>
                        </a:rPr>
                        <a:t> dropdown</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50" kern="100">
                          <a:effectLst/>
                        </a:rPr>
                        <a:t>在下拉菜单隐藏之前触发</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$('#identifier').on('hide.bs. dropdown ', function () {</a:t>
                      </a:r>
                      <a:endParaRPr lang="zh-CN" sz="1050" kern="10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  // </a:t>
                      </a:r>
                      <a:r>
                        <a:rPr lang="zh-CN" sz="900" kern="0">
                          <a:effectLst/>
                        </a:rPr>
                        <a:t>执行一些动作</a:t>
                      </a:r>
                      <a:r>
                        <a:rPr lang="en-US" sz="900" kern="0">
                          <a:effectLst/>
                        </a:rPr>
                        <a:t>...</a:t>
                      </a:r>
                      <a:endParaRPr lang="zh-CN" sz="1050" kern="10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a:effectLst/>
                        </a:rPr>
                        <a:t>})</a:t>
                      </a:r>
                      <a:endParaRPr lang="zh-CN" sz="1050" kern="100">
                        <a:effectLst/>
                        <a:latin typeface="Times New Roman"/>
                        <a:ea typeface="宋体"/>
                      </a:endParaRPr>
                    </a:p>
                  </a:txBody>
                  <a:tcPr marL="68580" marR="68580" marT="0" marB="0"/>
                </a:tc>
              </a:tr>
              <a:tr h="799469">
                <a:tc>
                  <a:txBody>
                    <a:bodyPr/>
                    <a:lstStyle/>
                    <a:p>
                      <a:pPr indent="266700" algn="just">
                        <a:lnSpc>
                          <a:spcPts val="1560"/>
                        </a:lnSpc>
                        <a:spcAft>
                          <a:spcPts val="0"/>
                        </a:spcAft>
                      </a:pPr>
                      <a:r>
                        <a:rPr lang="en-US" sz="1000" kern="100">
                          <a:effectLst/>
                        </a:rPr>
                        <a:t>hidden.bs.</a:t>
                      </a:r>
                      <a:r>
                        <a:rPr lang="en-US" sz="1050" kern="100">
                          <a:effectLst/>
                        </a:rPr>
                        <a:t> dropdown</a:t>
                      </a:r>
                      <a:endParaRPr lang="zh-CN" sz="1050" kern="100">
                        <a:effectLst/>
                        <a:latin typeface="Times New Roman"/>
                        <a:ea typeface="宋体"/>
                        <a:cs typeface="宋体"/>
                      </a:endParaRPr>
                    </a:p>
                  </a:txBody>
                  <a:tcPr marL="68580" marR="68580" marT="0" marB="0" anchor="ctr"/>
                </a:tc>
                <a:tc>
                  <a:txBody>
                    <a:bodyPr/>
                    <a:lstStyle/>
                    <a:p>
                      <a:pPr indent="266700" algn="just">
                        <a:lnSpc>
                          <a:spcPts val="1560"/>
                        </a:lnSpc>
                        <a:spcAft>
                          <a:spcPts val="0"/>
                        </a:spcAft>
                      </a:pPr>
                      <a:r>
                        <a:rPr lang="zh-CN" sz="1050" kern="100">
                          <a:effectLst/>
                        </a:rPr>
                        <a:t>在下拉菜单隐藏之后触发</a:t>
                      </a:r>
                      <a:endParaRPr lang="zh-CN" sz="1050" kern="100">
                        <a:effectLst/>
                        <a:latin typeface="Times New Roman"/>
                        <a:ea typeface="宋体"/>
                        <a:cs typeface="宋体"/>
                      </a:endParaRPr>
                    </a:p>
                  </a:txBody>
                  <a:tcPr marL="68580" marR="68580" marT="0" marB="0" anchor="ctr"/>
                </a:tc>
                <a:tc>
                  <a:txBody>
                    <a:bodyPr/>
                    <a:lstStyle/>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$('#identifier').on('hidden.bs. dropdown ', function () {</a:t>
                      </a:r>
                      <a:endParaRPr lang="zh-CN" sz="1050" kern="100" dirty="0">
                        <a:effectLst/>
                      </a:endParaRPr>
                    </a:p>
                    <a:p>
                      <a:pPr indent="1270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  // </a:t>
                      </a:r>
                      <a:r>
                        <a:rPr lang="zh-CN" sz="900" kern="0" dirty="0">
                          <a:effectLst/>
                        </a:rPr>
                        <a:t>执行一些动作</a:t>
                      </a:r>
                      <a:r>
                        <a:rPr lang="en-US" sz="900" kern="0" dirty="0">
                          <a:effectLst/>
                        </a:rPr>
                        <a:t>...</a:t>
                      </a:r>
                      <a:endParaRPr lang="zh-CN" sz="1050" kern="100" dirty="0">
                        <a:effectLst/>
                      </a:endParaRPr>
                    </a:p>
                    <a:p>
                      <a:pPr indent="228600" algn="l" latinLnBrk="1">
                        <a:lnSpc>
                          <a:spcPts val="1500"/>
                        </a:lnSpc>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900" kern="0" dirty="0">
                          <a:effectLst/>
                        </a:rPr>
                        <a:t>})</a:t>
                      </a:r>
                      <a:endParaRPr lang="zh-CN" sz="1050" kern="100" dirty="0">
                        <a:effectLst/>
                        <a:latin typeface="Times New Roman"/>
                        <a:ea typeface="宋体"/>
                      </a:endParaRPr>
                    </a:p>
                  </a:txBody>
                  <a:tcPr marL="68580" marR="68580" marT="0" marB="0"/>
                </a:tc>
              </a:tr>
            </a:tbl>
          </a:graphicData>
        </a:graphic>
      </p:graphicFrame>
      <p:sp>
        <p:nvSpPr>
          <p:cNvPr id="5" name="矩形 4"/>
          <p:cNvSpPr/>
          <p:nvPr/>
        </p:nvSpPr>
        <p:spPr>
          <a:xfrm>
            <a:off x="827584" y="6023029"/>
            <a:ext cx="7560840" cy="646331"/>
          </a:xfrm>
          <a:prstGeom prst="rect">
            <a:avLst/>
          </a:prstGeom>
        </p:spPr>
        <p:txBody>
          <a:bodyPr wrap="square">
            <a:spAutoFit/>
          </a:bodyPr>
          <a:lstStyle/>
          <a:p>
            <a:r>
              <a:rPr lang="zh-CN" altLang="zh-CN" dirty="0"/>
              <a:t>这四个事件和对话框（</a:t>
            </a:r>
            <a:r>
              <a:rPr lang="en-US" altLang="zh-CN" dirty="0"/>
              <a:t>modal</a:t>
            </a:r>
            <a:r>
              <a:rPr lang="zh-CN" altLang="zh-CN" dirty="0"/>
              <a:t>）中的事件相似，其执行先后顺序我们通过对话框的案例和事件的名称可以知道。</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zh-CN" dirty="0"/>
              <a:t>实例</a:t>
            </a:r>
            <a:r>
              <a:rPr lang="en-US" altLang="zh-CN" dirty="0"/>
              <a:t>6-3-3</a:t>
            </a:r>
            <a:r>
              <a:rPr lang="zh-CN" altLang="zh-CN" dirty="0"/>
              <a:t>：</a:t>
            </a:r>
          </a:p>
          <a:p>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7324725"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070623"/>
            <a:ext cx="44862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descr="C:\Users\Administrator\AppData\Roaming\Tencent\Users\86919931\TIM\WinTemp\RichOle\}SF$ELFUDK6CHZY2T$H5P(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5" y="2075134"/>
            <a:ext cx="3631565" cy="1095375"/>
          </a:xfrm>
          <a:prstGeom prst="rect">
            <a:avLst/>
          </a:prstGeom>
          <a:noFill/>
          <a:ln>
            <a:noFill/>
          </a:ln>
        </p:spPr>
      </p:pic>
      <p:pic>
        <p:nvPicPr>
          <p:cNvPr id="8" name="图片 7" descr="C:\Users\Administrator\AppData\Roaming\Tencent\Users\86919931\TIM\WinTemp\RichOle\%H%]HMT)EKIYHS~XT2V09_5.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414" y="4954542"/>
            <a:ext cx="3238500" cy="965835"/>
          </a:xfrm>
          <a:prstGeom prst="rect">
            <a:avLst/>
          </a:prstGeom>
          <a:noFill/>
          <a:ln>
            <a:noFill/>
          </a:ln>
        </p:spPr>
      </p:pic>
      <p:pic>
        <p:nvPicPr>
          <p:cNvPr id="9" name="图片 8" descr="C:\Users\Administrator\AppData\Roaming\Tencent\Users\86919931\TIM\WinTemp\RichOle\5]WM796ZP%RP5`P2A~21VFC.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616" y="3415853"/>
            <a:ext cx="3321050" cy="1009650"/>
          </a:xfrm>
          <a:prstGeom prst="rect">
            <a:avLst/>
          </a:prstGeom>
          <a:noFill/>
          <a:ln>
            <a:noFill/>
          </a:ln>
        </p:spPr>
      </p:pic>
      <p:pic>
        <p:nvPicPr>
          <p:cNvPr id="10" name="图片 9" descr="C:\Users\Administrator\AppData\Roaming\Tencent\Users\86919931\TIM\WinTemp\RichOle\ZLJKUW$A6ZO5RH9I@48986B.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47180" y="4892247"/>
            <a:ext cx="3381375" cy="1000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6386"/>
                                        </p:tgtEl>
                                      </p:cBhvr>
                                    </p:animEffect>
                                    <p:set>
                                      <p:cBhvr>
                                        <p:cTn id="17" dur="1" fill="hold">
                                          <p:stCondLst>
                                            <p:cond delay="499"/>
                                          </p:stCondLst>
                                        </p:cTn>
                                        <p:tgtEl>
                                          <p:spTgt spid="1638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6387"/>
                                        </p:tgtEl>
                                      </p:cBhvr>
                                    </p:animEffect>
                                    <p:set>
                                      <p:cBhvr>
                                        <p:cTn id="22" dur="1" fill="hold">
                                          <p:stCondLst>
                                            <p:cond delay="499"/>
                                          </p:stCondLst>
                                        </p:cTn>
                                        <p:tgtEl>
                                          <p:spTgt spid="1638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 </a:t>
            </a:r>
            <a:r>
              <a:rPr lang="zh-CN" altLang="zh-CN" dirty="0"/>
              <a:t>滚动监听 </a:t>
            </a:r>
          </a:p>
        </p:txBody>
      </p:sp>
      <p:sp>
        <p:nvSpPr>
          <p:cNvPr id="3" name="内容占位符 2"/>
          <p:cNvSpPr>
            <a:spLocks noGrp="1"/>
          </p:cNvSpPr>
          <p:nvPr>
            <p:ph idx="1"/>
          </p:nvPr>
        </p:nvSpPr>
        <p:spPr/>
        <p:txBody>
          <a:bodyPr/>
          <a:lstStyle/>
          <a:p>
            <a:r>
              <a:rPr lang="en-US" altLang="zh-CN" dirty="0"/>
              <a:t>6.4.1</a:t>
            </a:r>
            <a:r>
              <a:rPr lang="zh-CN" altLang="zh-CN" dirty="0"/>
              <a:t>组件</a:t>
            </a:r>
            <a:r>
              <a:rPr lang="zh-CN" altLang="zh-CN" dirty="0" smtClean="0"/>
              <a:t>说明</a:t>
            </a:r>
            <a:endParaRPr lang="en-US" altLang="zh-CN" dirty="0" smtClean="0"/>
          </a:p>
          <a:p>
            <a:r>
              <a:rPr lang="zh-CN" altLang="zh-CN" dirty="0"/>
              <a:t>滚动监听（</a:t>
            </a:r>
            <a:r>
              <a:rPr lang="en-US" altLang="zh-CN" dirty="0" err="1"/>
              <a:t>Scrollspy</a:t>
            </a:r>
            <a:r>
              <a:rPr lang="zh-CN" altLang="zh-CN" dirty="0"/>
              <a:t>）插件，即自动更新导航插件，会根据滚动条的位置自动更新对应的导航条菜单。其基本的实现是随着您的滚动，基于滚动条的位置向导航栏添加</a:t>
            </a:r>
            <a:r>
              <a:rPr lang="en-US" altLang="zh-CN" dirty="0"/>
              <a:t> .active class</a:t>
            </a:r>
            <a:r>
              <a:rPr lang="zh-CN" altLang="zh-CN" dirty="0"/>
              <a:t>。滚动监听在页面内容、板块较多的情况下特别有用，可以快速定位当前所处的页面位置。</a:t>
            </a:r>
          </a:p>
          <a:p>
            <a:endParaRPr lang="zh-CN" altLang="zh-CN" dirty="0"/>
          </a:p>
        </p:txBody>
      </p:sp>
    </p:spTree>
    <p:extLst>
      <p:ext uri="{BB962C8B-B14F-4D97-AF65-F5344CB8AC3E}">
        <p14:creationId xmlns:p14="http://schemas.microsoft.com/office/powerpoint/2010/main" val="4110762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 </a:t>
            </a:r>
            <a:r>
              <a:rPr lang="zh-CN" altLang="zh-CN" dirty="0"/>
              <a:t>滚动监听 </a:t>
            </a:r>
          </a:p>
        </p:txBody>
      </p:sp>
      <p:sp>
        <p:nvSpPr>
          <p:cNvPr id="3" name="内容占位符 2"/>
          <p:cNvSpPr>
            <a:spLocks noGrp="1"/>
          </p:cNvSpPr>
          <p:nvPr>
            <p:ph idx="1"/>
          </p:nvPr>
        </p:nvSpPr>
        <p:spPr/>
        <p:txBody>
          <a:bodyPr/>
          <a:lstStyle/>
          <a:p>
            <a:r>
              <a:rPr lang="en-US" altLang="zh-CN" dirty="0"/>
              <a:t>6.4.1</a:t>
            </a:r>
            <a:r>
              <a:rPr lang="zh-CN" altLang="zh-CN" dirty="0"/>
              <a:t>组件</a:t>
            </a:r>
            <a:r>
              <a:rPr lang="zh-CN" altLang="zh-CN" dirty="0" smtClean="0"/>
              <a:t>说明</a:t>
            </a:r>
            <a:endParaRPr lang="en-US" altLang="zh-CN" dirty="0" smtClean="0"/>
          </a:p>
          <a:p>
            <a:r>
              <a:rPr lang="zh-CN" altLang="zh-CN" sz="2400" dirty="0"/>
              <a:t>滚动监听（</a:t>
            </a:r>
            <a:r>
              <a:rPr lang="en-US" altLang="zh-CN" sz="2400" dirty="0" err="1"/>
              <a:t>Scrollspy</a:t>
            </a:r>
            <a:r>
              <a:rPr lang="zh-CN" altLang="zh-CN" sz="2400" dirty="0"/>
              <a:t>）插件，即自动更新导航插件，会根据滚动条的位置自动更新对应的导航条菜单。其基本的实现是随着您的滚动，基于滚动条的位置向导航栏添加</a:t>
            </a:r>
            <a:r>
              <a:rPr lang="en-US" altLang="zh-CN" sz="2400" dirty="0"/>
              <a:t> .active class</a:t>
            </a:r>
            <a:r>
              <a:rPr lang="zh-CN" altLang="zh-CN" sz="2400" dirty="0"/>
              <a:t>。滚动监听在页面内容、板块较多的情况下特别有用，可以快速定位当前所处的页面位置</a:t>
            </a:r>
            <a:r>
              <a:rPr lang="zh-CN" altLang="zh-CN" sz="2400" dirty="0" smtClean="0"/>
              <a:t>。</a:t>
            </a:r>
            <a:endParaRPr lang="en-US" altLang="zh-CN" sz="2400" dirty="0" smtClean="0"/>
          </a:p>
          <a:p>
            <a:r>
              <a:rPr lang="zh-CN" altLang="zh-CN" sz="2400" dirty="0"/>
              <a:t>滚动监听组件依赖于</a:t>
            </a:r>
            <a:r>
              <a:rPr lang="en-US" altLang="zh-CN" sz="2400" dirty="0"/>
              <a:t> scrollspy.js</a:t>
            </a:r>
            <a:r>
              <a:rPr lang="zh-CN" altLang="zh-CN" sz="2400" dirty="0"/>
              <a:t>组件，所以在使用滚动监听时要引入</a:t>
            </a:r>
            <a:r>
              <a:rPr lang="en-US" altLang="zh-CN" sz="2400" dirty="0"/>
              <a:t>scrollspy.js</a:t>
            </a:r>
            <a:r>
              <a:rPr lang="zh-CN" altLang="zh-CN" sz="2400" dirty="0"/>
              <a:t>文件包，或者，直接引用</a:t>
            </a:r>
            <a:r>
              <a:rPr lang="en-US" altLang="zh-CN" sz="2400" dirty="0"/>
              <a:t> bootstrap.js </a:t>
            </a:r>
            <a:r>
              <a:rPr lang="zh-CN" altLang="zh-CN" sz="2400" dirty="0"/>
              <a:t>或压缩版的</a:t>
            </a:r>
            <a:r>
              <a:rPr lang="en-US" altLang="zh-CN" sz="2400" dirty="0"/>
              <a:t> bootstrap.min.js</a:t>
            </a:r>
            <a:r>
              <a:rPr lang="zh-CN" altLang="zh-CN" sz="2400" dirty="0"/>
              <a:t>。</a:t>
            </a:r>
          </a:p>
          <a:p>
            <a:endParaRPr lang="zh-CN" altLang="zh-CN" dirty="0"/>
          </a:p>
          <a:p>
            <a:endParaRPr lang="zh-CN" altLang="zh-CN" dirty="0"/>
          </a:p>
        </p:txBody>
      </p:sp>
    </p:spTree>
    <p:extLst>
      <p:ext uri="{BB962C8B-B14F-4D97-AF65-F5344CB8AC3E}">
        <p14:creationId xmlns:p14="http://schemas.microsoft.com/office/powerpoint/2010/main" val="3440066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6.4.2 </a:t>
            </a:r>
            <a:r>
              <a:rPr lang="zh-CN" altLang="zh-CN" dirty="0"/>
              <a:t>滚动监听实现步骤</a:t>
            </a:r>
          </a:p>
        </p:txBody>
      </p:sp>
      <p:sp>
        <p:nvSpPr>
          <p:cNvPr id="3" name="内容占位符 2"/>
          <p:cNvSpPr>
            <a:spLocks noGrp="1"/>
          </p:cNvSpPr>
          <p:nvPr>
            <p:ph idx="1"/>
          </p:nvPr>
        </p:nvSpPr>
        <p:spPr/>
        <p:txBody>
          <a:bodyPr/>
          <a:lstStyle/>
          <a:p>
            <a:r>
              <a:rPr lang="zh-CN" altLang="zh-CN" sz="2400" dirty="0"/>
              <a:t>实现滚动监听效果非常简单，我们只需要按下面的步骤来编写代码就可以快速实现。</a:t>
            </a:r>
          </a:p>
          <a:p>
            <a:r>
              <a:rPr lang="zh-CN" altLang="zh-CN" sz="2000" dirty="0"/>
              <a:t>（</a:t>
            </a:r>
            <a:r>
              <a:rPr lang="en-US" altLang="zh-CN" sz="2000" dirty="0"/>
              <a:t>1</a:t>
            </a:r>
            <a:r>
              <a:rPr lang="zh-CN" altLang="zh-CN" sz="2000" dirty="0"/>
              <a:t>）引入</a:t>
            </a:r>
            <a:r>
              <a:rPr lang="en-US" altLang="zh-CN" sz="2000" dirty="0"/>
              <a:t>scrollspy.js</a:t>
            </a:r>
            <a:r>
              <a:rPr lang="zh-CN" altLang="zh-CN" sz="2000" dirty="0"/>
              <a:t>插件，或者直接引用</a:t>
            </a:r>
            <a:r>
              <a:rPr lang="en-US" altLang="zh-CN" sz="2000" dirty="0"/>
              <a:t> bootstrap.js </a:t>
            </a:r>
            <a:r>
              <a:rPr lang="zh-CN" altLang="zh-CN" sz="2000" dirty="0"/>
              <a:t>或压缩版的</a:t>
            </a:r>
            <a:r>
              <a:rPr lang="en-US" altLang="zh-CN" sz="2000" dirty="0"/>
              <a:t> bootstrap.min.js</a:t>
            </a:r>
            <a:r>
              <a:rPr lang="zh-CN" altLang="zh-CN" sz="2000" dirty="0"/>
              <a:t>。</a:t>
            </a:r>
          </a:p>
          <a:p>
            <a:r>
              <a:rPr lang="zh-CN" altLang="zh-CN" sz="2000" dirty="0"/>
              <a:t>（</a:t>
            </a:r>
            <a:r>
              <a:rPr lang="en-US" altLang="zh-CN" sz="2000" dirty="0"/>
              <a:t>2</a:t>
            </a:r>
            <a:r>
              <a:rPr lang="zh-CN" altLang="zh-CN" sz="2000" dirty="0"/>
              <a:t>）制作一个导航条，并且为导航条中的每一个菜单项都定义一个锚点链接。</a:t>
            </a:r>
          </a:p>
          <a:p>
            <a:r>
              <a:rPr lang="zh-CN" altLang="zh-CN" sz="2000" dirty="0"/>
              <a:t>（</a:t>
            </a:r>
            <a:r>
              <a:rPr lang="en-US" altLang="zh-CN" sz="2000" dirty="0"/>
              <a:t>3</a:t>
            </a:r>
            <a:r>
              <a:rPr lang="zh-CN" altLang="zh-CN" sz="2000" dirty="0"/>
              <a:t>）将监听对象放在一个</a:t>
            </a:r>
            <a:r>
              <a:rPr lang="en-US" altLang="zh-CN" sz="2000" dirty="0"/>
              <a:t>&lt;div&gt;</a:t>
            </a:r>
            <a:r>
              <a:rPr lang="zh-CN" altLang="zh-CN" sz="2000" dirty="0"/>
              <a:t>容器中（也就是具体内容）。这个容器中存放多个子内容，每个子内容都需要定义一个标题，标题的</a:t>
            </a:r>
            <a:r>
              <a:rPr lang="en-US" altLang="zh-CN" sz="2000" dirty="0"/>
              <a:t>ID</a:t>
            </a:r>
            <a:r>
              <a:rPr lang="zh-CN" altLang="zh-CN" sz="2000" dirty="0"/>
              <a:t>和导航条中菜单项的锚点对应，并且在这个容器</a:t>
            </a:r>
            <a:r>
              <a:rPr lang="en-US" altLang="zh-CN" sz="2000" dirty="0"/>
              <a:t>&lt;div&gt;</a:t>
            </a:r>
            <a:r>
              <a:rPr lang="zh-CN" altLang="zh-CN" sz="2000" dirty="0"/>
              <a:t>上定义</a:t>
            </a:r>
            <a:r>
              <a:rPr lang="en-US" altLang="zh-CN" sz="2000" dirty="0"/>
              <a:t>data-target="#</a:t>
            </a:r>
            <a:r>
              <a:rPr lang="zh-CN" altLang="zh-CN" sz="2000" dirty="0"/>
              <a:t>导航条</a:t>
            </a:r>
            <a:r>
              <a:rPr lang="en-US" altLang="zh-CN" sz="2000" dirty="0"/>
              <a:t>ID"</a:t>
            </a:r>
            <a:r>
              <a:rPr lang="zh-CN" altLang="zh-CN" sz="2000" dirty="0"/>
              <a:t>。</a:t>
            </a:r>
          </a:p>
          <a:p>
            <a:r>
              <a:rPr lang="zh-CN" altLang="zh-CN" sz="2000" dirty="0"/>
              <a:t>（</a:t>
            </a:r>
            <a:r>
              <a:rPr lang="en-US" altLang="zh-CN" sz="2000" dirty="0"/>
              <a:t>4</a:t>
            </a:r>
            <a:r>
              <a:rPr lang="zh-CN" altLang="zh-CN" sz="2000" dirty="0"/>
              <a:t>）设置监控对象容器高度，产生滚动条。我们也可以直接监听</a:t>
            </a:r>
            <a:r>
              <a:rPr lang="en-US" altLang="zh-CN" sz="2000" dirty="0"/>
              <a:t>&lt;body&gt;</a:t>
            </a:r>
            <a:r>
              <a:rPr lang="zh-CN" altLang="zh-CN" sz="2000" dirty="0"/>
              <a:t>元素上的滚动条。</a:t>
            </a:r>
          </a:p>
          <a:p>
            <a:endParaRPr lang="zh-CN" altLang="zh-CN" dirty="0"/>
          </a:p>
          <a:p>
            <a:endParaRPr lang="zh-CN" altLang="zh-CN" dirty="0"/>
          </a:p>
        </p:txBody>
      </p:sp>
    </p:spTree>
    <p:extLst>
      <p:ext uri="{BB962C8B-B14F-4D97-AF65-F5344CB8AC3E}">
        <p14:creationId xmlns:p14="http://schemas.microsoft.com/office/powerpoint/2010/main" val="37573134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6.4.2 </a:t>
            </a:r>
            <a:r>
              <a:rPr lang="zh-CN" altLang="zh-CN" dirty="0"/>
              <a:t>滚动监听实现步骤</a:t>
            </a:r>
          </a:p>
        </p:txBody>
      </p:sp>
      <p:sp>
        <p:nvSpPr>
          <p:cNvPr id="3" name="内容占位符 2"/>
          <p:cNvSpPr>
            <a:spLocks noGrp="1"/>
          </p:cNvSpPr>
          <p:nvPr>
            <p:ph idx="1"/>
          </p:nvPr>
        </p:nvSpPr>
        <p:spPr/>
        <p:txBody>
          <a:bodyPr/>
          <a:lstStyle/>
          <a:p>
            <a:r>
              <a:rPr lang="zh-CN" altLang="zh-CN" sz="2400" dirty="0"/>
              <a:t>实例</a:t>
            </a:r>
            <a:r>
              <a:rPr lang="en-US" altLang="zh-CN" sz="2400" dirty="0"/>
              <a:t>6-4-1</a:t>
            </a:r>
            <a:r>
              <a:rPr lang="zh-CN" altLang="zh-CN" sz="2400" dirty="0"/>
              <a:t>：</a:t>
            </a:r>
          </a:p>
          <a:p>
            <a:endParaRPr lang="zh-CN" altLang="zh-CN" dirty="0"/>
          </a:p>
          <a:p>
            <a:endParaRPr lang="zh-CN" altLang="zh-CN"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40768"/>
            <a:ext cx="54197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5661248"/>
            <a:ext cx="541972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descr="C:\Users\Administrator\AppData\Roaming\Tencent\Users\86919931\QQ\WinTemp\RichOle\FRKR0AVY81F[MH`0$3UIC`I.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2465" y="2447925"/>
            <a:ext cx="5259070" cy="1962150"/>
          </a:xfrm>
          <a:prstGeom prst="rect">
            <a:avLst/>
          </a:prstGeom>
          <a:noFill/>
          <a:ln>
            <a:noFill/>
          </a:ln>
        </p:spPr>
      </p:pic>
    </p:spTree>
    <p:extLst>
      <p:ext uri="{BB962C8B-B14F-4D97-AF65-F5344CB8AC3E}">
        <p14:creationId xmlns:p14="http://schemas.microsoft.com/office/powerpoint/2010/main" val="34205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410"/>
                                        </p:tgtEl>
                                      </p:cBhvr>
                                    </p:animEffect>
                                    <p:set>
                                      <p:cBhvr>
                                        <p:cTn id="17" dur="1" fill="hold">
                                          <p:stCondLst>
                                            <p:cond delay="499"/>
                                          </p:stCondLst>
                                        </p:cTn>
                                        <p:tgtEl>
                                          <p:spTgt spid="17410"/>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7411"/>
                                        </p:tgtEl>
                                      </p:cBhvr>
                                    </p:animEffect>
                                    <p:set>
                                      <p:cBhvr>
                                        <p:cTn id="20" dur="1" fill="hold">
                                          <p:stCondLst>
                                            <p:cond delay="499"/>
                                          </p:stCondLst>
                                        </p:cTn>
                                        <p:tgtEl>
                                          <p:spTgt spid="174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6.4.3</a:t>
            </a:r>
            <a:r>
              <a:rPr lang="zh-CN" altLang="zh-CN" dirty="0"/>
              <a:t>声明式触发</a:t>
            </a:r>
          </a:p>
        </p:txBody>
      </p:sp>
      <p:sp>
        <p:nvSpPr>
          <p:cNvPr id="3" name="内容占位符 2"/>
          <p:cNvSpPr>
            <a:spLocks noGrp="1"/>
          </p:cNvSpPr>
          <p:nvPr>
            <p:ph idx="1"/>
          </p:nvPr>
        </p:nvSpPr>
        <p:spPr/>
        <p:txBody>
          <a:bodyPr/>
          <a:lstStyle/>
          <a:p>
            <a:r>
              <a:rPr lang="zh-CN" altLang="zh-CN" sz="2400" dirty="0"/>
              <a:t>在</a:t>
            </a:r>
            <a:r>
              <a:rPr lang="en-US" altLang="zh-CN" sz="2400" dirty="0"/>
              <a:t>Bootstrap</a:t>
            </a:r>
            <a:r>
              <a:rPr lang="zh-CN" altLang="zh-CN" sz="2400" dirty="0"/>
              <a:t>中，声明式触发都是通过</a:t>
            </a:r>
            <a:r>
              <a:rPr lang="en-US" altLang="zh-CN" sz="2400" dirty="0"/>
              <a:t>data-*</a:t>
            </a:r>
            <a:r>
              <a:rPr lang="zh-CN" altLang="zh-CN" sz="2400" dirty="0"/>
              <a:t>属性来设置的。</a:t>
            </a:r>
            <a:r>
              <a:rPr lang="en-US" altLang="zh-CN" sz="2400" dirty="0"/>
              <a:t>6.4.2</a:t>
            </a:r>
            <a:r>
              <a:rPr lang="zh-CN" altLang="zh-CN" sz="2400" dirty="0"/>
              <a:t>节中的滚动监听实例就是用的声明式触发</a:t>
            </a:r>
            <a:r>
              <a:rPr lang="zh-CN" altLang="zh-CN" sz="2400" dirty="0" smtClean="0"/>
              <a:t>。</a:t>
            </a:r>
            <a:endParaRPr lang="en-US" altLang="zh-CN" sz="2400" dirty="0" smtClean="0"/>
          </a:p>
          <a:p>
            <a:r>
              <a:rPr lang="zh-CN" altLang="zh-CN" sz="2400" dirty="0" smtClean="0"/>
              <a:t>使用</a:t>
            </a:r>
            <a:r>
              <a:rPr lang="zh-CN" altLang="zh-CN" sz="2400" dirty="0"/>
              <a:t>声明式触发需要注意以下两点：</a:t>
            </a:r>
          </a:p>
          <a:p>
            <a:pPr lvl="0"/>
            <a:r>
              <a:rPr lang="en-US" altLang="zh-CN" sz="2400" dirty="0"/>
              <a:t>data-target="#</a:t>
            </a:r>
            <a:r>
              <a:rPr lang="zh-CN" altLang="zh-CN" sz="2400" dirty="0"/>
              <a:t>导航条</a:t>
            </a:r>
            <a:r>
              <a:rPr lang="en-US" altLang="zh-CN" sz="2400" dirty="0"/>
              <a:t>ID"</a:t>
            </a:r>
            <a:endParaRPr lang="zh-CN" altLang="zh-CN" sz="2400" dirty="0"/>
          </a:p>
          <a:p>
            <a:pPr lvl="0"/>
            <a:r>
              <a:rPr lang="en-US" altLang="zh-CN" sz="2400" dirty="0"/>
              <a:t>data-spy="scroll"</a:t>
            </a:r>
            <a:endParaRPr lang="zh-CN" altLang="zh-CN" sz="2400" dirty="0"/>
          </a:p>
          <a:p>
            <a:endParaRPr lang="zh-CN" altLang="zh-CN" dirty="0"/>
          </a:p>
          <a:p>
            <a:endParaRPr lang="zh-CN" altLang="zh-CN" dirty="0"/>
          </a:p>
        </p:txBody>
      </p:sp>
    </p:spTree>
    <p:extLst>
      <p:ext uri="{BB962C8B-B14F-4D97-AF65-F5344CB8AC3E}">
        <p14:creationId xmlns:p14="http://schemas.microsoft.com/office/powerpoint/2010/main" val="1480696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6.4.3</a:t>
            </a:r>
            <a:r>
              <a:rPr lang="zh-CN" altLang="zh-CN" dirty="0"/>
              <a:t>声明式触发</a:t>
            </a:r>
          </a:p>
        </p:txBody>
      </p:sp>
      <p:sp>
        <p:nvSpPr>
          <p:cNvPr id="3" name="内容占位符 2"/>
          <p:cNvSpPr>
            <a:spLocks noGrp="1"/>
          </p:cNvSpPr>
          <p:nvPr>
            <p:ph idx="1"/>
          </p:nvPr>
        </p:nvSpPr>
        <p:spPr/>
        <p:txBody>
          <a:bodyPr/>
          <a:lstStyle/>
          <a:p>
            <a:r>
              <a:rPr lang="zh-CN" altLang="zh-CN" sz="2400" dirty="0"/>
              <a:t>实例</a:t>
            </a:r>
            <a:r>
              <a:rPr lang="en-US" altLang="zh-CN" sz="2400" dirty="0"/>
              <a:t>6-4-2</a:t>
            </a:r>
            <a:r>
              <a:rPr lang="zh-CN" altLang="zh-CN" sz="2400" dirty="0"/>
              <a:t>：</a:t>
            </a:r>
          </a:p>
          <a:p>
            <a:endParaRPr lang="zh-CN" altLang="zh-CN" dirty="0"/>
          </a:p>
          <a:p>
            <a:endParaRPr lang="zh-CN" altLang="zh-CN"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412775"/>
            <a:ext cx="5429250"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3" y="1455637"/>
            <a:ext cx="5438775"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708300"/>
            <a:ext cx="54387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图片 6" descr="C:\Users\Administrator\AppData\Roaming\Tencent\Users\86919931\TIM\WinTemp\RichOle\ZNY_{GJKX@578QIZDE5`D9Y.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98712" y="2447925"/>
            <a:ext cx="4346575" cy="1962150"/>
          </a:xfrm>
          <a:prstGeom prst="rect">
            <a:avLst/>
          </a:prstGeom>
          <a:noFill/>
          <a:ln>
            <a:noFill/>
          </a:ln>
        </p:spPr>
      </p:pic>
    </p:spTree>
    <p:extLst>
      <p:ext uri="{BB962C8B-B14F-4D97-AF65-F5344CB8AC3E}">
        <p14:creationId xmlns:p14="http://schemas.microsoft.com/office/powerpoint/2010/main" val="38074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8434"/>
                                        </p:tgtEl>
                                      </p:cBhvr>
                                    </p:animEffect>
                                    <p:set>
                                      <p:cBhvr>
                                        <p:cTn id="11" dur="1" fill="hold">
                                          <p:stCondLst>
                                            <p:cond delay="499"/>
                                          </p:stCondLst>
                                        </p:cTn>
                                        <p:tgtEl>
                                          <p:spTgt spid="184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435"/>
                                        </p:tgtEl>
                                        <p:attrNameLst>
                                          <p:attrName>style.visibility</p:attrName>
                                        </p:attrNameLst>
                                      </p:cBhvr>
                                      <p:to>
                                        <p:strVal val="visible"/>
                                      </p:to>
                                    </p:set>
                                    <p:animEffect transition="in" filter="fade">
                                      <p:cBhvr>
                                        <p:cTn id="16" dur="500"/>
                                        <p:tgtEl>
                                          <p:spTgt spid="184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436"/>
                                        </p:tgtEl>
                                        <p:attrNameLst>
                                          <p:attrName>style.visibility</p:attrName>
                                        </p:attrNameLst>
                                      </p:cBhvr>
                                      <p:to>
                                        <p:strVal val="visible"/>
                                      </p:to>
                                    </p:set>
                                    <p:animEffect transition="in" filter="fade">
                                      <p:cBhvr>
                                        <p:cTn id="21" dur="500"/>
                                        <p:tgtEl>
                                          <p:spTgt spid="184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435"/>
                                        </p:tgtEl>
                                      </p:cBhvr>
                                    </p:animEffect>
                                    <p:set>
                                      <p:cBhvr>
                                        <p:cTn id="26" dur="1" fill="hold">
                                          <p:stCondLst>
                                            <p:cond delay="499"/>
                                          </p:stCondLst>
                                        </p:cTn>
                                        <p:tgtEl>
                                          <p:spTgt spid="1843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8436"/>
                                        </p:tgtEl>
                                      </p:cBhvr>
                                    </p:animEffect>
                                    <p:set>
                                      <p:cBhvr>
                                        <p:cTn id="29" dur="1" fill="hold">
                                          <p:stCondLst>
                                            <p:cond delay="499"/>
                                          </p:stCondLst>
                                        </p:cTn>
                                        <p:tgtEl>
                                          <p:spTgt spid="1843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6.4.4 JavaScript</a:t>
            </a:r>
            <a:r>
              <a:rPr lang="zh-CN" altLang="zh-CN" dirty="0"/>
              <a:t>触发</a:t>
            </a:r>
          </a:p>
        </p:txBody>
      </p:sp>
      <p:sp>
        <p:nvSpPr>
          <p:cNvPr id="3" name="内容占位符 2"/>
          <p:cNvSpPr>
            <a:spLocks noGrp="1"/>
          </p:cNvSpPr>
          <p:nvPr>
            <p:ph idx="1"/>
          </p:nvPr>
        </p:nvSpPr>
        <p:spPr/>
        <p:txBody>
          <a:bodyPr/>
          <a:lstStyle/>
          <a:p>
            <a:r>
              <a:rPr lang="zh-CN" altLang="zh-CN" sz="2400" dirty="0" smtClean="0"/>
              <a:t>除了使用声明式触发滚动监听外，还可以使用</a:t>
            </a:r>
            <a:r>
              <a:rPr lang="en-US" altLang="zh-CN" sz="2400" dirty="0" smtClean="0"/>
              <a:t>JavaScript</a:t>
            </a:r>
            <a:r>
              <a:rPr lang="zh-CN" altLang="zh-CN" sz="2400" dirty="0" smtClean="0"/>
              <a:t>触发滚动监听。</a:t>
            </a:r>
            <a:endParaRPr lang="en-US" altLang="zh-CN" sz="2400" dirty="0" smtClean="0"/>
          </a:p>
          <a:p>
            <a:r>
              <a:rPr lang="zh-CN" altLang="zh-CN" dirty="0" smtClean="0"/>
              <a:t>实例</a:t>
            </a:r>
            <a:r>
              <a:rPr lang="en-US" altLang="zh-CN" dirty="0" smtClean="0"/>
              <a:t>6-4-3</a:t>
            </a:r>
            <a:r>
              <a:rPr lang="zh-CN" altLang="zh-CN" dirty="0" smtClean="0"/>
              <a:t>：</a:t>
            </a:r>
          </a:p>
          <a:p>
            <a:endParaRPr lang="zh-CN" altLang="zh-CN" dirty="0" smtClean="0"/>
          </a:p>
          <a:p>
            <a:endParaRPr lang="zh-CN" altLang="zh-CN"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839788"/>
            <a:ext cx="7358328" cy="145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899592" y="4354532"/>
            <a:ext cx="7358328" cy="1015663"/>
          </a:xfrm>
          <a:prstGeom prst="rect">
            <a:avLst/>
          </a:prstGeom>
        </p:spPr>
        <p:txBody>
          <a:bodyPr wrap="square">
            <a:spAutoFit/>
          </a:bodyPr>
          <a:lstStyle/>
          <a:p>
            <a:r>
              <a:rPr lang="zh-CN" altLang="zh-CN" sz="2000" dirty="0"/>
              <a:t>代码沿用上一节的代码，删除被监听内容的</a:t>
            </a:r>
            <a:r>
              <a:rPr lang="en-US" altLang="zh-CN" sz="2000" dirty="0"/>
              <a:t>data-target</a:t>
            </a:r>
            <a:r>
              <a:rPr lang="zh-CN" altLang="zh-CN" sz="2000" dirty="0"/>
              <a:t>以及</a:t>
            </a:r>
            <a:r>
              <a:rPr lang="en-US" altLang="zh-CN" sz="2000" dirty="0"/>
              <a:t>data-spy</a:t>
            </a:r>
            <a:r>
              <a:rPr lang="zh-CN" altLang="zh-CN" sz="2000" dirty="0"/>
              <a:t>属性，而改用如下</a:t>
            </a:r>
            <a:r>
              <a:rPr lang="en-US" altLang="zh-CN" sz="2000" dirty="0"/>
              <a:t>JavaScript</a:t>
            </a:r>
            <a:r>
              <a:rPr lang="zh-CN" altLang="zh-CN" sz="2000" dirty="0"/>
              <a:t>代码方式：</a:t>
            </a:r>
          </a:p>
          <a:p>
            <a:r>
              <a:rPr lang="en-US" altLang="zh-CN" sz="2000" dirty="0">
                <a:solidFill>
                  <a:srgbClr val="0070C0"/>
                </a:solidFill>
              </a:rPr>
              <a:t>$(".</a:t>
            </a:r>
            <a:r>
              <a:rPr lang="en-US" altLang="zh-CN" sz="2000" dirty="0" err="1">
                <a:solidFill>
                  <a:srgbClr val="0070C0"/>
                </a:solidFill>
              </a:rPr>
              <a:t>scrollcontent</a:t>
            </a:r>
            <a:r>
              <a:rPr lang="en-US" altLang="zh-CN" sz="2000" dirty="0">
                <a:solidFill>
                  <a:srgbClr val="0070C0"/>
                </a:solidFill>
              </a:rPr>
              <a:t>").</a:t>
            </a:r>
            <a:r>
              <a:rPr lang="en-US" altLang="zh-CN" sz="2000" dirty="0" err="1">
                <a:solidFill>
                  <a:srgbClr val="0070C0"/>
                </a:solidFill>
              </a:rPr>
              <a:t>scrollspy</a:t>
            </a:r>
            <a:r>
              <a:rPr lang="en-US" altLang="zh-CN" sz="2000" dirty="0">
                <a:solidFill>
                  <a:srgbClr val="0070C0"/>
                </a:solidFill>
              </a:rPr>
              <a:t>({target:'#</a:t>
            </a:r>
            <a:r>
              <a:rPr lang="en-US" altLang="zh-CN" sz="2000" dirty="0" err="1">
                <a:solidFill>
                  <a:srgbClr val="0070C0"/>
                </a:solidFill>
              </a:rPr>
              <a:t>navbar</a:t>
            </a:r>
            <a:r>
              <a:rPr lang="en-US" altLang="zh-CN" sz="2000" dirty="0">
                <a:solidFill>
                  <a:srgbClr val="0070C0"/>
                </a:solidFill>
              </a:rPr>
              <a:t>-example'});</a:t>
            </a:r>
            <a:endParaRPr lang="zh-CN" altLang="zh-CN" sz="2000" dirty="0">
              <a:solidFill>
                <a:srgbClr val="0070C0"/>
              </a:solidFill>
            </a:endParaRPr>
          </a:p>
        </p:txBody>
      </p:sp>
    </p:spTree>
    <p:extLst>
      <p:ext uri="{BB962C8B-B14F-4D97-AF65-F5344CB8AC3E}">
        <p14:creationId xmlns:p14="http://schemas.microsoft.com/office/powerpoint/2010/main" val="405959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 </a:t>
            </a:r>
            <a:r>
              <a:rPr lang="zh-CN" altLang="zh-CN" dirty="0"/>
              <a:t>插件库说明</a:t>
            </a:r>
            <a:endParaRPr lang="zh-CN" altLang="en-US" dirty="0"/>
          </a:p>
        </p:txBody>
      </p:sp>
      <p:sp>
        <p:nvSpPr>
          <p:cNvPr id="3" name="内容占位符 2"/>
          <p:cNvSpPr>
            <a:spLocks noGrp="1"/>
          </p:cNvSpPr>
          <p:nvPr>
            <p:ph idx="1"/>
          </p:nvPr>
        </p:nvSpPr>
        <p:spPr/>
        <p:txBody>
          <a:bodyPr/>
          <a:lstStyle/>
          <a:p>
            <a:r>
              <a:rPr lang="en-US" altLang="zh-CN" dirty="0"/>
              <a:t>Bootstrap </a:t>
            </a:r>
            <a:r>
              <a:rPr lang="zh-CN" altLang="zh-CN" dirty="0"/>
              <a:t>除了提供了丰富的</a:t>
            </a:r>
            <a:r>
              <a:rPr lang="en-US" altLang="zh-CN" dirty="0"/>
              <a:t>Web</a:t>
            </a:r>
            <a:r>
              <a:rPr lang="zh-CN" altLang="zh-CN" dirty="0"/>
              <a:t>组件之外，还提供了</a:t>
            </a:r>
            <a:r>
              <a:rPr lang="en-US" altLang="zh-CN" dirty="0"/>
              <a:t>12 </a:t>
            </a:r>
            <a:r>
              <a:rPr lang="zh-CN" altLang="zh-CN" dirty="0"/>
              <a:t>个</a:t>
            </a:r>
            <a:r>
              <a:rPr lang="en-US" altLang="zh-CN" dirty="0"/>
              <a:t> </a:t>
            </a:r>
            <a:r>
              <a:rPr lang="en-US" altLang="zh-CN" dirty="0" err="1"/>
              <a:t>jQuery</a:t>
            </a:r>
            <a:r>
              <a:rPr lang="en-US" altLang="zh-CN" dirty="0"/>
              <a:t> </a:t>
            </a:r>
            <a:r>
              <a:rPr lang="zh-CN" altLang="zh-CN" dirty="0"/>
              <a:t>插件库，代码压缩后都包含在</a:t>
            </a:r>
            <a:r>
              <a:rPr lang="en-US" altLang="zh-CN" dirty="0"/>
              <a:t>Bootstrap.js</a:t>
            </a:r>
            <a:r>
              <a:rPr lang="zh-CN" altLang="zh-CN" dirty="0"/>
              <a:t>这个插件中</a:t>
            </a:r>
            <a:r>
              <a:rPr lang="zh-CN" altLang="zh-CN" dirty="0" smtClean="0"/>
              <a:t>。</a:t>
            </a:r>
            <a:endParaRPr lang="en-US" altLang="zh-CN" dirty="0" smtClean="0"/>
          </a:p>
          <a:p>
            <a:r>
              <a:rPr lang="en-US" altLang="zh-CN" dirty="0" smtClean="0"/>
              <a:t>Bootstrap </a:t>
            </a:r>
            <a:r>
              <a:rPr lang="zh-CN" altLang="zh-CN" dirty="0"/>
              <a:t>框架中的</a:t>
            </a:r>
            <a:r>
              <a:rPr lang="en-US" altLang="zh-CN" dirty="0" err="1"/>
              <a:t>js</a:t>
            </a:r>
            <a:r>
              <a:rPr lang="zh-CN" altLang="zh-CN" dirty="0"/>
              <a:t>插件都是依赖于</a:t>
            </a:r>
            <a:r>
              <a:rPr lang="en-US" altLang="zh-CN" dirty="0"/>
              <a:t>JavaScript</a:t>
            </a:r>
            <a:r>
              <a:rPr lang="zh-CN" altLang="zh-CN" dirty="0"/>
              <a:t>的，所以使用</a:t>
            </a:r>
            <a:r>
              <a:rPr lang="en-US" altLang="zh-CN" dirty="0"/>
              <a:t>Bootstrap.js</a:t>
            </a:r>
            <a:r>
              <a:rPr lang="zh-CN" altLang="zh-CN" dirty="0"/>
              <a:t>之前必须引入</a:t>
            </a:r>
            <a:r>
              <a:rPr lang="en-US" altLang="zh-CN" dirty="0" err="1"/>
              <a:t>jQuery</a:t>
            </a:r>
            <a:r>
              <a:rPr lang="zh-CN" altLang="zh-CN" dirty="0"/>
              <a:t>核心包。关于</a:t>
            </a:r>
            <a:r>
              <a:rPr lang="en-US" altLang="zh-CN" dirty="0" err="1"/>
              <a:t>jQuery</a:t>
            </a:r>
            <a:r>
              <a:rPr lang="zh-CN" altLang="zh-CN" dirty="0"/>
              <a:t>的更多资料可参考官网：</a:t>
            </a:r>
            <a:r>
              <a:rPr lang="en-US" altLang="zh-CN" u="sng" dirty="0">
                <a:hlinkClick r:id="rId2"/>
              </a:rPr>
              <a:t>http://jquery.com/</a:t>
            </a:r>
            <a:r>
              <a:rPr lang="zh-CN" altLang="zh-CN" dirty="0"/>
              <a:t>。</a:t>
            </a:r>
          </a:p>
          <a:p>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 Tab</a:t>
            </a:r>
            <a:r>
              <a:rPr lang="zh-CN" altLang="zh-CN" dirty="0"/>
              <a:t>选项卡</a:t>
            </a:r>
          </a:p>
        </p:txBody>
      </p:sp>
      <p:sp>
        <p:nvSpPr>
          <p:cNvPr id="3" name="内容占位符 2"/>
          <p:cNvSpPr>
            <a:spLocks noGrp="1"/>
          </p:cNvSpPr>
          <p:nvPr>
            <p:ph idx="1"/>
          </p:nvPr>
        </p:nvSpPr>
        <p:spPr>
          <a:xfrm>
            <a:off x="539552" y="1484784"/>
            <a:ext cx="8229600" cy="4824536"/>
          </a:xfrm>
        </p:spPr>
        <p:txBody>
          <a:bodyPr/>
          <a:lstStyle/>
          <a:p>
            <a:r>
              <a:rPr lang="en-US" altLang="zh-CN" sz="2400" dirty="0"/>
              <a:t>Tab</a:t>
            </a:r>
            <a:r>
              <a:rPr lang="zh-CN" altLang="zh-CN" sz="2400" dirty="0"/>
              <a:t>选项卡在</a:t>
            </a:r>
            <a:r>
              <a:rPr lang="en-US" altLang="zh-CN" sz="2400" dirty="0"/>
              <a:t>Web</a:t>
            </a:r>
            <a:r>
              <a:rPr lang="zh-CN" altLang="zh-CN" sz="2400" dirty="0"/>
              <a:t>页面中非常常见，当我们用鼠标点击对应的选项卡菜单项的时候就能够切换相应的内容。</a:t>
            </a:r>
          </a:p>
          <a:p>
            <a:r>
              <a:rPr lang="zh-CN" altLang="en-US" sz="2400" dirty="0" smtClean="0"/>
              <a:t>下</a:t>
            </a:r>
            <a:r>
              <a:rPr lang="zh-CN" altLang="zh-CN" sz="2400" dirty="0" smtClean="0"/>
              <a:t>图是</a:t>
            </a:r>
            <a:r>
              <a:rPr lang="zh-CN" altLang="zh-CN" sz="2400" dirty="0"/>
              <a:t>搜狐网首页上的选项卡截图，当我们使用鼠标在汽车、买车、车贷和二手车四个选项卡上滑动时可以切换底部的内容。</a:t>
            </a:r>
          </a:p>
          <a:p>
            <a:endParaRPr lang="zh-CN" altLang="zh-CN" dirty="0"/>
          </a:p>
          <a:p>
            <a:endParaRPr lang="zh-CN" altLang="zh-CN" dirty="0"/>
          </a:p>
        </p:txBody>
      </p:sp>
      <p:pic>
        <p:nvPicPr>
          <p:cNvPr id="4" name="图片 3" descr="C:\Users\Administrator\AppData\Roaming\Tencent\Users\86919931\TIM\WinTemp\RichOle\XR$GUOEU[EF6J73]_BER_P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885" y="3717032"/>
            <a:ext cx="2945765" cy="1800225"/>
          </a:xfrm>
          <a:prstGeom prst="rect">
            <a:avLst/>
          </a:prstGeom>
          <a:noFill/>
          <a:ln>
            <a:noFill/>
          </a:ln>
        </p:spPr>
      </p:pic>
      <p:pic>
        <p:nvPicPr>
          <p:cNvPr id="5" name="图片 4" descr="C:\Users\Administrator\AppData\Roaming\Tencent\Users\86919931\TIM\WinTemp\RichOle\F5}4D`1LSW3[6D7`AM{%LH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256" y="3717032"/>
            <a:ext cx="2828925" cy="1590675"/>
          </a:xfrm>
          <a:prstGeom prst="rect">
            <a:avLst/>
          </a:prstGeom>
          <a:noFill/>
          <a:ln>
            <a:noFill/>
          </a:ln>
        </p:spPr>
      </p:pic>
      <p:sp>
        <p:nvSpPr>
          <p:cNvPr id="6" name="矩形 5"/>
          <p:cNvSpPr/>
          <p:nvPr/>
        </p:nvSpPr>
        <p:spPr>
          <a:xfrm>
            <a:off x="1010884" y="5589240"/>
            <a:ext cx="7593563" cy="646331"/>
          </a:xfrm>
          <a:prstGeom prst="rect">
            <a:avLst/>
          </a:prstGeom>
        </p:spPr>
        <p:txBody>
          <a:bodyPr wrap="square">
            <a:spAutoFit/>
          </a:bodyPr>
          <a:lstStyle/>
          <a:p>
            <a:r>
              <a:rPr lang="zh-CN" altLang="zh-CN" dirty="0"/>
              <a:t>选项卡和导航的区别是，选项卡除了导航菜单之外，其底部有可以切换内容的选项卡面板。</a:t>
            </a:r>
          </a:p>
        </p:txBody>
      </p:sp>
    </p:spTree>
    <p:extLst>
      <p:ext uri="{BB962C8B-B14F-4D97-AF65-F5344CB8AC3E}">
        <p14:creationId xmlns:p14="http://schemas.microsoft.com/office/powerpoint/2010/main" val="27787916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6.5.1</a:t>
            </a:r>
            <a:r>
              <a:rPr lang="zh-CN" altLang="zh-CN" dirty="0"/>
              <a:t>选项卡的组成</a:t>
            </a:r>
          </a:p>
        </p:txBody>
      </p:sp>
      <p:sp>
        <p:nvSpPr>
          <p:cNvPr id="3" name="内容占位符 2"/>
          <p:cNvSpPr>
            <a:spLocks noGrp="1"/>
          </p:cNvSpPr>
          <p:nvPr>
            <p:ph idx="1"/>
          </p:nvPr>
        </p:nvSpPr>
        <p:spPr>
          <a:xfrm>
            <a:off x="539552" y="1484784"/>
            <a:ext cx="8229600" cy="4824536"/>
          </a:xfrm>
        </p:spPr>
        <p:txBody>
          <a:bodyPr/>
          <a:lstStyle/>
          <a:p>
            <a:r>
              <a:rPr lang="zh-CN" altLang="zh-CN" sz="2400" dirty="0"/>
              <a:t>选项卡由两部分组成，这两部分内容分别是：</a:t>
            </a:r>
          </a:p>
          <a:p>
            <a:pPr lvl="0">
              <a:buFont typeface="Wingdings" pitchFamily="2" charset="2"/>
              <a:buChar char="Ø"/>
            </a:pPr>
            <a:r>
              <a:rPr lang="zh-CN" altLang="zh-CN" sz="2400" dirty="0"/>
              <a:t>导航菜单：也就是</a:t>
            </a:r>
            <a:r>
              <a:rPr lang="en-US" altLang="zh-CN" sz="2400" dirty="0"/>
              <a:t>Tab</a:t>
            </a:r>
            <a:r>
              <a:rPr lang="zh-CN" altLang="zh-CN" sz="2400" dirty="0"/>
              <a:t>选项卡菜单，可以使用前面的导航组件来实现。</a:t>
            </a:r>
          </a:p>
          <a:p>
            <a:pPr lvl="0">
              <a:buFont typeface="Wingdings" pitchFamily="2" charset="2"/>
              <a:buChar char="Ø"/>
            </a:pPr>
            <a:r>
              <a:rPr lang="zh-CN" altLang="zh-CN" sz="2400" dirty="0"/>
              <a:t>内容面板：使用</a:t>
            </a:r>
            <a:r>
              <a:rPr lang="en-US" altLang="zh-CN" sz="2400" dirty="0"/>
              <a:t>class="tab-content"</a:t>
            </a:r>
            <a:r>
              <a:rPr lang="zh-CN" altLang="zh-CN" sz="2400" dirty="0"/>
              <a:t>和</a:t>
            </a:r>
            <a:r>
              <a:rPr lang="en-US" altLang="zh-CN" sz="2400" dirty="0"/>
              <a:t>class="tab-pane"</a:t>
            </a:r>
            <a:r>
              <a:rPr lang="zh-CN" altLang="zh-CN" sz="2400" dirty="0"/>
              <a:t>样式类。</a:t>
            </a:r>
          </a:p>
          <a:p>
            <a:r>
              <a:rPr lang="en-US" altLang="zh-CN" sz="2400" dirty="0"/>
              <a:t>Tab</a:t>
            </a:r>
            <a:r>
              <a:rPr lang="zh-CN" altLang="zh-CN" sz="2400" dirty="0"/>
              <a:t>选项卡和</a:t>
            </a:r>
            <a:r>
              <a:rPr lang="en-US" altLang="zh-CN" sz="2400" dirty="0"/>
              <a:t>6.4</a:t>
            </a:r>
            <a:r>
              <a:rPr lang="zh-CN" altLang="zh-CN" sz="2400" dirty="0"/>
              <a:t>节的滚动监听结构比较相似，也是依赖锚点来实现的。每一个导航菜单都对应一个内容面板中的锚点，当一个面板显示时其他锚点都隐藏。</a:t>
            </a:r>
          </a:p>
          <a:p>
            <a:endParaRPr lang="zh-CN" altLang="zh-CN" dirty="0"/>
          </a:p>
          <a:p>
            <a:endParaRPr lang="zh-CN" altLang="zh-CN" dirty="0"/>
          </a:p>
        </p:txBody>
      </p:sp>
    </p:spTree>
    <p:extLst>
      <p:ext uri="{BB962C8B-B14F-4D97-AF65-F5344CB8AC3E}">
        <p14:creationId xmlns:p14="http://schemas.microsoft.com/office/powerpoint/2010/main" val="3877673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2400" dirty="0"/>
              <a:t>选项卡（</a:t>
            </a:r>
            <a:r>
              <a:rPr lang="en-US" altLang="zh-CN" sz="2400" dirty="0"/>
              <a:t>Tab</a:t>
            </a:r>
            <a:r>
              <a:rPr lang="zh-CN" altLang="zh-CN" sz="2400" dirty="0"/>
              <a:t>）也可以使用声明方式来触发内容的显示和隐藏，前提是要引入</a:t>
            </a:r>
            <a:r>
              <a:rPr lang="en-US" altLang="zh-CN" sz="2400" dirty="0"/>
              <a:t>tab.js</a:t>
            </a:r>
            <a:r>
              <a:rPr lang="zh-CN" altLang="zh-CN" sz="2400" dirty="0"/>
              <a:t>或者</a:t>
            </a:r>
            <a:r>
              <a:rPr lang="en-US" altLang="zh-CN" sz="2400" dirty="0"/>
              <a:t>Bootstrap.js</a:t>
            </a:r>
            <a:r>
              <a:rPr lang="zh-CN" altLang="zh-CN" sz="2400" dirty="0"/>
              <a:t>。</a:t>
            </a:r>
          </a:p>
          <a:p>
            <a:r>
              <a:rPr lang="zh-CN" altLang="zh-CN" sz="2400" dirty="0"/>
              <a:t>声明式触发需要添加</a:t>
            </a:r>
            <a:r>
              <a:rPr lang="en-US" altLang="zh-CN" sz="2400" dirty="0"/>
              <a:t> data-toggle="tab"</a:t>
            </a:r>
            <a:r>
              <a:rPr lang="zh-CN" altLang="zh-CN" sz="2400" dirty="0"/>
              <a:t>（标签式导航） 或</a:t>
            </a:r>
            <a:r>
              <a:rPr lang="en-US" altLang="zh-CN" sz="2400" dirty="0"/>
              <a:t> data-toggle="pill" </a:t>
            </a:r>
            <a:r>
              <a:rPr lang="zh-CN" altLang="zh-CN" sz="2400" dirty="0"/>
              <a:t>（胶囊式导航）到锚文本链接中。</a:t>
            </a:r>
            <a:endParaRPr lang="zh-CN" altLang="zh-CN" dirty="0"/>
          </a:p>
          <a:p>
            <a:endParaRPr lang="zh-CN" altLang="zh-CN" dirty="0"/>
          </a:p>
        </p:txBody>
      </p:sp>
    </p:spTree>
    <p:extLst>
      <p:ext uri="{BB962C8B-B14F-4D97-AF65-F5344CB8AC3E}">
        <p14:creationId xmlns:p14="http://schemas.microsoft.com/office/powerpoint/2010/main" val="31625041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6.5.2</a:t>
            </a:r>
            <a:r>
              <a:rPr lang="zh-CN" altLang="zh-CN" dirty="0" smtClean="0"/>
              <a:t>声明式触发</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400" dirty="0"/>
              <a:t>实例</a:t>
            </a:r>
            <a:r>
              <a:rPr lang="en-US" altLang="zh-CN" sz="2400" dirty="0"/>
              <a:t>6-5-1</a:t>
            </a:r>
            <a:r>
              <a:rPr lang="zh-CN" altLang="zh-CN" sz="2400" dirty="0"/>
              <a:t>：</a:t>
            </a:r>
          </a:p>
          <a:p>
            <a:endParaRPr lang="zh-CN" altLang="zh-CN"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718468"/>
            <a:ext cx="54483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11560" y="5661248"/>
            <a:ext cx="7920880" cy="923330"/>
          </a:xfrm>
          <a:prstGeom prst="rect">
            <a:avLst/>
          </a:prstGeom>
        </p:spPr>
        <p:txBody>
          <a:bodyPr wrap="square">
            <a:spAutoFit/>
          </a:bodyPr>
          <a:lstStyle/>
          <a:p>
            <a:r>
              <a:rPr lang="zh-CN" altLang="zh-CN" dirty="0"/>
              <a:t>上面的代码我们定义了一个导航菜单，并且第一个导航菜单项是被激活的。内容面板应用了</a:t>
            </a:r>
            <a:r>
              <a:rPr lang="en-US" altLang="zh-CN" dirty="0"/>
              <a:t>class="tab-content"</a:t>
            </a:r>
            <a:r>
              <a:rPr lang="zh-CN" altLang="zh-CN" dirty="0"/>
              <a:t>样式，所有的标签页面板都放入这个容器中。每个标签页都单独使用了</a:t>
            </a:r>
            <a:r>
              <a:rPr lang="en-US" altLang="zh-CN" dirty="0"/>
              <a:t>class="tab-pane"</a:t>
            </a:r>
            <a:r>
              <a:rPr lang="zh-CN" altLang="zh-CN" dirty="0"/>
              <a:t>样式。</a:t>
            </a:r>
            <a:endParaRPr lang="zh-CN" altLang="en-US" dirty="0"/>
          </a:p>
        </p:txBody>
      </p:sp>
    </p:spTree>
    <p:extLst>
      <p:ext uri="{BB962C8B-B14F-4D97-AF65-F5344CB8AC3E}">
        <p14:creationId xmlns:p14="http://schemas.microsoft.com/office/powerpoint/2010/main" val="11274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dirty="0"/>
              <a:t>页面运行效果如图</a:t>
            </a:r>
          </a:p>
        </p:txBody>
      </p:sp>
      <p:pic>
        <p:nvPicPr>
          <p:cNvPr id="4" name="图片 3" descr="C:\Users\Administrator\AppData\Roaming\Tencent\Users\86919931\TIM\WinTemp\RichOle\@{G36I_9AH_QU[X_Q6CH}5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06" y="2145982"/>
            <a:ext cx="4676021" cy="1427034"/>
          </a:xfrm>
          <a:prstGeom prst="rect">
            <a:avLst/>
          </a:prstGeom>
          <a:noFill/>
          <a:ln>
            <a:solidFill>
              <a:schemeClr val="tx1"/>
            </a:solidFill>
          </a:ln>
        </p:spPr>
      </p:pic>
      <p:sp>
        <p:nvSpPr>
          <p:cNvPr id="5" name="矩形 4"/>
          <p:cNvSpPr/>
          <p:nvPr/>
        </p:nvSpPr>
        <p:spPr>
          <a:xfrm>
            <a:off x="1763688" y="3607866"/>
            <a:ext cx="1800493" cy="369332"/>
          </a:xfrm>
          <a:prstGeom prst="rect">
            <a:avLst/>
          </a:prstGeom>
        </p:spPr>
        <p:txBody>
          <a:bodyPr wrap="none">
            <a:spAutoFit/>
          </a:bodyPr>
          <a:lstStyle/>
          <a:p>
            <a:r>
              <a:rPr lang="zh-CN" altLang="zh-CN" dirty="0"/>
              <a:t>“新闻”选项卡</a:t>
            </a:r>
            <a:endParaRPr lang="zh-CN" altLang="en-US" dirty="0"/>
          </a:p>
        </p:txBody>
      </p:sp>
      <p:pic>
        <p:nvPicPr>
          <p:cNvPr id="6" name="图片 5" descr="C:\Users\Administrator\AppData\Roaming\Tencent\Users\86919931\TIM\WinTemp\RichOle\1SFRI3HB[5GM0MK$RH~XMD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106" y="4221088"/>
            <a:ext cx="4532006" cy="936104"/>
          </a:xfrm>
          <a:prstGeom prst="rect">
            <a:avLst/>
          </a:prstGeom>
          <a:noFill/>
          <a:ln>
            <a:solidFill>
              <a:schemeClr val="tx1"/>
            </a:solidFill>
          </a:ln>
        </p:spPr>
      </p:pic>
      <p:sp>
        <p:nvSpPr>
          <p:cNvPr id="7" name="矩形 6"/>
          <p:cNvSpPr/>
          <p:nvPr/>
        </p:nvSpPr>
        <p:spPr>
          <a:xfrm>
            <a:off x="1882124" y="5301208"/>
            <a:ext cx="1800493" cy="369332"/>
          </a:xfrm>
          <a:prstGeom prst="rect">
            <a:avLst/>
          </a:prstGeom>
        </p:spPr>
        <p:txBody>
          <a:bodyPr wrap="none">
            <a:spAutoFit/>
          </a:bodyPr>
          <a:lstStyle/>
          <a:p>
            <a:r>
              <a:rPr lang="zh-CN" altLang="zh-CN" dirty="0"/>
              <a:t>“娱乐”选项卡</a:t>
            </a:r>
            <a:endParaRPr lang="zh-CN" altLang="en-US" dirty="0"/>
          </a:p>
        </p:txBody>
      </p:sp>
    </p:spTree>
    <p:extLst>
      <p:ext uri="{BB962C8B-B14F-4D97-AF65-F5344CB8AC3E}">
        <p14:creationId xmlns:p14="http://schemas.microsoft.com/office/powerpoint/2010/main" val="2159050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2400" dirty="0"/>
              <a:t>在声明式触发中需注意以下要点：</a:t>
            </a:r>
          </a:p>
          <a:p>
            <a:pPr lvl="0">
              <a:buFont typeface="Wingdings" pitchFamily="2" charset="2"/>
              <a:buChar char="Ø"/>
            </a:pPr>
            <a:r>
              <a:rPr lang="zh-CN" altLang="zh-CN" sz="2000" dirty="0"/>
              <a:t>在选项卡菜单链接上添加</a:t>
            </a:r>
            <a:r>
              <a:rPr lang="en-US" altLang="zh-CN" sz="2000" dirty="0"/>
              <a:t>data-toggle="tab" </a:t>
            </a:r>
            <a:r>
              <a:rPr lang="zh-CN" altLang="zh-CN" sz="2000" dirty="0"/>
              <a:t>或</a:t>
            </a:r>
            <a:r>
              <a:rPr lang="en-US" altLang="zh-CN" sz="2000" dirty="0"/>
              <a:t> data-toggle="pill"</a:t>
            </a:r>
            <a:r>
              <a:rPr lang="zh-CN" altLang="zh-CN" sz="2000" dirty="0"/>
              <a:t>。</a:t>
            </a:r>
          </a:p>
          <a:p>
            <a:pPr lvl="0">
              <a:buFont typeface="Wingdings" pitchFamily="2" charset="2"/>
              <a:buChar char="Ø"/>
            </a:pPr>
            <a:r>
              <a:rPr lang="zh-CN" altLang="zh-CN" sz="2000" dirty="0"/>
              <a:t>在选项卡菜单链接上添加</a:t>
            </a:r>
            <a:r>
              <a:rPr lang="en-US" altLang="zh-CN" sz="2000" dirty="0" err="1"/>
              <a:t>href</a:t>
            </a:r>
            <a:r>
              <a:rPr lang="en-US" altLang="zh-CN" sz="2000" dirty="0"/>
              <a:t>="#</a:t>
            </a:r>
            <a:r>
              <a:rPr lang="zh-CN" altLang="zh-CN" sz="2000" dirty="0"/>
              <a:t>内容面板</a:t>
            </a:r>
            <a:r>
              <a:rPr lang="en-US" altLang="zh-CN" sz="2000" dirty="0"/>
              <a:t>ID"</a:t>
            </a:r>
            <a:r>
              <a:rPr lang="zh-CN" altLang="zh-CN" sz="2000" dirty="0"/>
              <a:t>，如果不是</a:t>
            </a:r>
            <a:r>
              <a:rPr lang="en-US" altLang="zh-CN" sz="2000" dirty="0"/>
              <a:t>&lt;a&gt;</a:t>
            </a:r>
            <a:r>
              <a:rPr lang="zh-CN" altLang="zh-CN" sz="2000" dirty="0"/>
              <a:t>链接则可以使用</a:t>
            </a:r>
            <a:r>
              <a:rPr lang="en-US" altLang="zh-CN" sz="2000" dirty="0"/>
              <a:t>data-target="#</a:t>
            </a:r>
            <a:r>
              <a:rPr lang="zh-CN" altLang="zh-CN" sz="2000" dirty="0"/>
              <a:t>内容面板</a:t>
            </a:r>
            <a:r>
              <a:rPr lang="en-US" altLang="zh-CN" sz="2000" dirty="0"/>
              <a:t>ID"</a:t>
            </a:r>
            <a:r>
              <a:rPr lang="zh-CN" altLang="zh-CN" sz="2000" dirty="0"/>
              <a:t>。</a:t>
            </a:r>
          </a:p>
          <a:p>
            <a:pPr lvl="0">
              <a:buFont typeface="Wingdings" pitchFamily="2" charset="2"/>
              <a:buChar char="Ø"/>
            </a:pPr>
            <a:r>
              <a:rPr lang="zh-CN" altLang="zh-CN" sz="2000" dirty="0"/>
              <a:t>内容面板都放在容器</a:t>
            </a:r>
            <a:r>
              <a:rPr lang="en-US" altLang="zh-CN" sz="2000" dirty="0"/>
              <a:t>class="tab-content"</a:t>
            </a:r>
            <a:r>
              <a:rPr lang="zh-CN" altLang="zh-CN" sz="2000" dirty="0"/>
              <a:t>中，而且每个内容面板都有一个唯一</a:t>
            </a:r>
            <a:r>
              <a:rPr lang="en-US" altLang="zh-CN" sz="2000" dirty="0"/>
              <a:t>ID</a:t>
            </a:r>
            <a:r>
              <a:rPr lang="zh-CN" altLang="zh-CN" sz="2000" dirty="0"/>
              <a:t>和上面的</a:t>
            </a:r>
            <a:r>
              <a:rPr lang="en-US" altLang="zh-CN" sz="2000" dirty="0"/>
              <a:t>data-target</a:t>
            </a:r>
            <a:r>
              <a:rPr lang="zh-CN" altLang="zh-CN" sz="2000" dirty="0"/>
              <a:t>或者</a:t>
            </a:r>
            <a:r>
              <a:rPr lang="en-US" altLang="zh-CN" sz="2000" dirty="0" err="1"/>
              <a:t>href</a:t>
            </a:r>
            <a:r>
              <a:rPr lang="zh-CN" altLang="zh-CN" sz="2000" dirty="0"/>
              <a:t>对应</a:t>
            </a:r>
            <a:r>
              <a:rPr lang="zh-CN" altLang="zh-CN" sz="2400" dirty="0"/>
              <a:t>。</a:t>
            </a:r>
          </a:p>
        </p:txBody>
      </p:sp>
    </p:spTree>
    <p:extLst>
      <p:ext uri="{BB962C8B-B14F-4D97-AF65-F5344CB8AC3E}">
        <p14:creationId xmlns:p14="http://schemas.microsoft.com/office/powerpoint/2010/main" val="1023326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6.5.3 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en-US" altLang="zh-CN" sz="2400" dirty="0"/>
              <a:t>T</a:t>
            </a:r>
            <a:r>
              <a:rPr lang="en-US" altLang="zh-CN" sz="2400" dirty="0" smtClean="0"/>
              <a:t>ab</a:t>
            </a:r>
            <a:r>
              <a:rPr lang="zh-CN" altLang="zh-CN" sz="2400" dirty="0"/>
              <a:t>选项卡的</a:t>
            </a:r>
            <a:r>
              <a:rPr lang="en-US" altLang="zh-CN" sz="2400" dirty="0" err="1"/>
              <a:t>Javascript</a:t>
            </a:r>
            <a:r>
              <a:rPr lang="zh-CN" altLang="zh-CN" sz="2400" dirty="0"/>
              <a:t>触发非常简单，在</a:t>
            </a:r>
            <a:r>
              <a:rPr lang="en-US" altLang="zh-CN" sz="2400" dirty="0"/>
              <a:t>tab.js</a:t>
            </a:r>
            <a:r>
              <a:rPr lang="zh-CN" altLang="zh-CN" sz="2400" dirty="0"/>
              <a:t>库中提供了</a:t>
            </a:r>
            <a:r>
              <a:rPr lang="en-US" altLang="zh-CN" sz="2400" dirty="0"/>
              <a:t>tab()</a:t>
            </a:r>
            <a:r>
              <a:rPr lang="zh-CN" altLang="zh-CN" sz="2400" dirty="0"/>
              <a:t>方法。在</a:t>
            </a:r>
            <a:r>
              <a:rPr lang="en-US" altLang="zh-CN" sz="2400" dirty="0"/>
              <a:t>tab</a:t>
            </a:r>
            <a:r>
              <a:rPr lang="zh-CN" altLang="zh-CN" sz="2400" dirty="0"/>
              <a:t>方法中我们传入参数“</a:t>
            </a:r>
            <a:r>
              <a:rPr lang="en-US" altLang="zh-CN" sz="2400" dirty="0"/>
              <a:t>show</a:t>
            </a:r>
            <a:r>
              <a:rPr lang="zh-CN" altLang="zh-CN" sz="2400" dirty="0"/>
              <a:t>”即可让相应的面板内容显示。我们仍然使用上面的代码结构，删除</a:t>
            </a:r>
            <a:r>
              <a:rPr lang="en-US" altLang="zh-CN" sz="2400" dirty="0"/>
              <a:t>data-*</a:t>
            </a:r>
            <a:r>
              <a:rPr lang="zh-CN" altLang="zh-CN" sz="2400" dirty="0"/>
              <a:t>相关的属性</a:t>
            </a:r>
            <a:r>
              <a:rPr lang="zh-CN" altLang="zh-CN" sz="2400" dirty="0" smtClean="0"/>
              <a:t>声明</a:t>
            </a:r>
            <a:r>
              <a:rPr lang="zh-CN" altLang="en-US" sz="2400" dirty="0" smtClean="0"/>
              <a:t>。</a:t>
            </a:r>
            <a:endParaRPr lang="zh-CN" altLang="zh-CN" sz="2400" dirty="0"/>
          </a:p>
        </p:txBody>
      </p:sp>
    </p:spTree>
    <p:extLst>
      <p:ext uri="{BB962C8B-B14F-4D97-AF65-F5344CB8AC3E}">
        <p14:creationId xmlns:p14="http://schemas.microsoft.com/office/powerpoint/2010/main" val="10429023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6.5.3 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zh-CN" altLang="zh-CN" sz="2400" dirty="0"/>
              <a:t>实例</a:t>
            </a:r>
            <a:r>
              <a:rPr lang="en-US" altLang="zh-CN" sz="2400" dirty="0"/>
              <a:t>6-5-2</a:t>
            </a:r>
            <a:r>
              <a:rPr lang="zh-CN" altLang="zh-CN" sz="2400" dirty="0"/>
              <a:t>：</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54197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29" y="3933056"/>
            <a:ext cx="5381625"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699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6.5.4</a:t>
            </a:r>
            <a:r>
              <a:rPr lang="zh-CN" altLang="zh-CN" dirty="0"/>
              <a:t>过渡效果</a:t>
            </a:r>
          </a:p>
        </p:txBody>
      </p:sp>
      <p:sp>
        <p:nvSpPr>
          <p:cNvPr id="3" name="内容占位符 2"/>
          <p:cNvSpPr>
            <a:spLocks noGrp="1"/>
          </p:cNvSpPr>
          <p:nvPr>
            <p:ph idx="1"/>
          </p:nvPr>
        </p:nvSpPr>
        <p:spPr>
          <a:xfrm>
            <a:off x="539552" y="1484784"/>
            <a:ext cx="8229600" cy="4824536"/>
          </a:xfrm>
        </p:spPr>
        <p:txBody>
          <a:bodyPr/>
          <a:lstStyle/>
          <a:p>
            <a:r>
              <a:rPr lang="zh-CN" altLang="zh-CN" sz="2400" dirty="0"/>
              <a:t>如果需要为标签页设置淡入淡出效果，需添加</a:t>
            </a:r>
            <a:r>
              <a:rPr lang="en-US" altLang="zh-CN" sz="2400" dirty="0"/>
              <a:t>class="fade"</a:t>
            </a:r>
            <a:r>
              <a:rPr lang="zh-CN" altLang="zh-CN" sz="2400" dirty="0"/>
              <a:t>到每个内容面板上。第一个标签页必须添加</a:t>
            </a:r>
            <a:r>
              <a:rPr lang="en-US" altLang="zh-CN" sz="2400" dirty="0"/>
              <a:t> .in </a:t>
            </a:r>
            <a:r>
              <a:rPr lang="zh-CN" altLang="zh-CN" sz="2400" dirty="0"/>
              <a:t>类，以便淡入显示初始内容代码如下。</a:t>
            </a:r>
          </a:p>
          <a:p>
            <a:r>
              <a:rPr lang="zh-CN" altLang="zh-CN" sz="2400" dirty="0"/>
              <a:t>实例</a:t>
            </a:r>
            <a:r>
              <a:rPr lang="en-US" altLang="zh-CN" sz="2400" dirty="0"/>
              <a:t>6-5-3</a:t>
            </a:r>
            <a:r>
              <a:rPr lang="zh-CN" altLang="zh-CN" sz="2400" dirty="0"/>
              <a:t>：</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1" y="3356992"/>
            <a:ext cx="54197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633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6.5.5</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r>
              <a:rPr lang="en-US" altLang="zh-CN" sz="2400" dirty="0"/>
              <a:t>Bootstrap</a:t>
            </a:r>
            <a:r>
              <a:rPr lang="zh-CN" altLang="zh-CN" sz="2400" dirty="0"/>
              <a:t>中标签页（</a:t>
            </a:r>
            <a:r>
              <a:rPr lang="en-US" altLang="zh-CN" sz="2400" dirty="0"/>
              <a:t>Tab</a:t>
            </a:r>
            <a:r>
              <a:rPr lang="zh-CN" altLang="zh-CN" sz="2400" dirty="0"/>
              <a:t>）插件会用到</a:t>
            </a:r>
            <a:r>
              <a:rPr lang="en-US" altLang="zh-CN" sz="2400" dirty="0"/>
              <a:t>2</a:t>
            </a:r>
            <a:r>
              <a:rPr lang="zh-CN" altLang="zh-CN" sz="2400" dirty="0"/>
              <a:t>个事件。</a:t>
            </a:r>
          </a:p>
        </p:txBody>
      </p:sp>
      <p:graphicFrame>
        <p:nvGraphicFramePr>
          <p:cNvPr id="4" name="表格 3"/>
          <p:cNvGraphicFramePr>
            <a:graphicFrameLocks noGrp="1"/>
          </p:cNvGraphicFramePr>
          <p:nvPr>
            <p:extLst>
              <p:ext uri="{D42A27DB-BD31-4B8C-83A1-F6EECF244321}">
                <p14:modId xmlns:p14="http://schemas.microsoft.com/office/powerpoint/2010/main" val="4124438683"/>
              </p:ext>
            </p:extLst>
          </p:nvPr>
        </p:nvGraphicFramePr>
        <p:xfrm>
          <a:off x="518864" y="2276872"/>
          <a:ext cx="8229600" cy="3420809"/>
        </p:xfrm>
        <a:graphic>
          <a:graphicData uri="http://schemas.openxmlformats.org/drawingml/2006/table">
            <a:tbl>
              <a:tblPr firstRow="1" firstCol="1" bandRow="1">
                <a:tableStyleId>{5C22544A-7EE6-4342-B048-85BDC9FD1C3A}</a:tableStyleId>
              </a:tblPr>
              <a:tblGrid>
                <a:gridCol w="1171895"/>
                <a:gridCol w="3079516"/>
                <a:gridCol w="3978189"/>
              </a:tblGrid>
              <a:tr h="0">
                <a:tc>
                  <a:txBody>
                    <a:bodyPr/>
                    <a:lstStyle/>
                    <a:p>
                      <a:pPr indent="229235" algn="ctr">
                        <a:spcAft>
                          <a:spcPts val="0"/>
                        </a:spcAft>
                      </a:pPr>
                      <a:r>
                        <a:rPr lang="zh-CN" sz="900" kern="0">
                          <a:effectLst/>
                        </a:rPr>
                        <a:t>事件</a:t>
                      </a:r>
                      <a:endParaRPr lang="zh-CN" sz="1050" kern="100">
                        <a:effectLst/>
                        <a:latin typeface="Times New Roman"/>
                        <a:ea typeface="宋体"/>
                      </a:endParaRPr>
                    </a:p>
                  </a:txBody>
                  <a:tcPr marL="28575" marR="28575" marT="28575" marB="28575" anchor="ctr"/>
                </a:tc>
                <a:tc>
                  <a:txBody>
                    <a:bodyPr/>
                    <a:lstStyle/>
                    <a:p>
                      <a:pPr indent="127000" algn="ctr">
                        <a:spcAft>
                          <a:spcPts val="0"/>
                        </a:spcAft>
                      </a:pPr>
                      <a:r>
                        <a:rPr lang="zh-CN" sz="900" kern="0">
                          <a:effectLst/>
                        </a:rPr>
                        <a:t>描述</a:t>
                      </a:r>
                      <a:endParaRPr lang="zh-CN" sz="1050" kern="100">
                        <a:effectLst/>
                        <a:latin typeface="Times New Roman"/>
                        <a:ea typeface="宋体"/>
                      </a:endParaRPr>
                    </a:p>
                  </a:txBody>
                  <a:tcPr marL="0" marR="0" marT="0" marB="0" anchor="ctr"/>
                </a:tc>
                <a:tc>
                  <a:txBody>
                    <a:bodyPr/>
                    <a:lstStyle/>
                    <a:p>
                      <a:pPr indent="127000" algn="ctr">
                        <a:spcAft>
                          <a:spcPts val="0"/>
                        </a:spcAft>
                      </a:pPr>
                      <a:r>
                        <a:rPr lang="zh-CN" sz="900" kern="0">
                          <a:effectLst/>
                        </a:rPr>
                        <a:t>实例</a:t>
                      </a:r>
                      <a:endParaRPr lang="zh-CN" sz="1050" kern="100">
                        <a:effectLst/>
                        <a:latin typeface="Times New Roman"/>
                        <a:ea typeface="宋体"/>
                      </a:endParaRPr>
                    </a:p>
                  </a:txBody>
                  <a:tcPr marL="28575" marR="28575" marT="28575" marB="28575" anchor="ctr"/>
                </a:tc>
              </a:tr>
              <a:tr h="1618615">
                <a:tc>
                  <a:txBody>
                    <a:bodyPr/>
                    <a:lstStyle/>
                    <a:p>
                      <a:pPr indent="127000" algn="l">
                        <a:lnSpc>
                          <a:spcPts val="2400"/>
                        </a:lnSpc>
                        <a:spcAft>
                          <a:spcPts val="0"/>
                        </a:spcAft>
                      </a:pPr>
                      <a:r>
                        <a:rPr lang="en-US" sz="900" kern="0">
                          <a:effectLst/>
                        </a:rPr>
                        <a:t>show.bs.tab</a:t>
                      </a:r>
                      <a:endParaRPr lang="zh-CN" sz="1050" kern="100">
                        <a:effectLst/>
                        <a:latin typeface="Times New Roman"/>
                        <a:ea typeface="宋体"/>
                      </a:endParaRPr>
                    </a:p>
                  </a:txBody>
                  <a:tcPr marL="47625" marR="47625" marT="66675" marB="66675"/>
                </a:tc>
                <a:tc>
                  <a:txBody>
                    <a:bodyPr/>
                    <a:lstStyle/>
                    <a:p>
                      <a:pPr indent="127000" algn="l">
                        <a:lnSpc>
                          <a:spcPts val="2400"/>
                        </a:lnSpc>
                        <a:spcAft>
                          <a:spcPts val="0"/>
                        </a:spcAft>
                      </a:pPr>
                      <a:r>
                        <a:rPr lang="zh-CN" sz="900" kern="0">
                          <a:effectLst/>
                        </a:rPr>
                        <a:t>该事件在标签页显示时触发，但是必须在新标签页被显示之前。分别使用</a:t>
                      </a:r>
                      <a:r>
                        <a:rPr lang="en-US" sz="900" kern="0">
                          <a:effectLst/>
                        </a:rPr>
                        <a:t> event.target </a:t>
                      </a:r>
                      <a:r>
                        <a:rPr lang="zh-CN" sz="900" kern="0">
                          <a:effectLst/>
                        </a:rPr>
                        <a:t>和</a:t>
                      </a:r>
                      <a:r>
                        <a:rPr lang="en-US" sz="900" kern="0">
                          <a:effectLst/>
                        </a:rPr>
                        <a:t> event.relatedTarget </a:t>
                      </a:r>
                      <a:r>
                        <a:rPr lang="zh-CN" sz="900" kern="0">
                          <a:effectLst/>
                        </a:rPr>
                        <a:t>来定位到激活的标签页和前一个激活的标签页。</a:t>
                      </a:r>
                      <a:endParaRPr lang="zh-CN" sz="1050" kern="100">
                        <a:effectLst/>
                        <a:latin typeface="Times New Roman"/>
                        <a:ea typeface="宋体"/>
                      </a:endParaRPr>
                    </a:p>
                  </a:txBody>
                  <a:tcPr marL="0" marR="0" marT="0" marB="0"/>
                </a:tc>
                <a:tc>
                  <a:txBody>
                    <a:bodyPr/>
                    <a:lstStyle/>
                    <a:p>
                      <a:pPr indent="127000" algn="l">
                        <a:lnSpc>
                          <a:spcPts val="2400"/>
                        </a:lnSpc>
                        <a:spcAft>
                          <a:spcPts val="0"/>
                        </a:spcAft>
                      </a:pPr>
                      <a:r>
                        <a:rPr lang="en-US" sz="900" kern="0">
                          <a:effectLst/>
                        </a:rPr>
                        <a:t>$('a[data-toggle="tab"]').on('show.bs.tab',</a:t>
                      </a:r>
                      <a:endParaRPr lang="zh-CN" sz="1050" kern="100">
                        <a:effectLst/>
                      </a:endParaRPr>
                    </a:p>
                    <a:p>
                      <a:pPr indent="127000" algn="l">
                        <a:lnSpc>
                          <a:spcPts val="2400"/>
                        </a:lnSpc>
                        <a:spcAft>
                          <a:spcPts val="0"/>
                        </a:spcAft>
                      </a:pPr>
                      <a:r>
                        <a:rPr lang="en-US" sz="900" kern="0">
                          <a:effectLst/>
                        </a:rPr>
                        <a:t> function (e) {</a:t>
                      </a:r>
                      <a:endParaRPr lang="zh-CN" sz="1050" kern="100">
                        <a:effectLst/>
                      </a:endParaRPr>
                    </a:p>
                    <a:p>
                      <a:pPr indent="127000" algn="l">
                        <a:lnSpc>
                          <a:spcPts val="2400"/>
                        </a:lnSpc>
                        <a:spcAft>
                          <a:spcPts val="0"/>
                        </a:spcAft>
                      </a:pPr>
                      <a:r>
                        <a:rPr lang="en-US" sz="900" kern="0">
                          <a:effectLst/>
                        </a:rPr>
                        <a:t>  e.target // </a:t>
                      </a:r>
                      <a:r>
                        <a:rPr lang="zh-CN" sz="900" kern="0">
                          <a:effectLst/>
                        </a:rPr>
                        <a:t>激活的标签页</a:t>
                      </a:r>
                      <a:endParaRPr lang="zh-CN" sz="1050" kern="100">
                        <a:effectLst/>
                      </a:endParaRPr>
                    </a:p>
                    <a:p>
                      <a:pPr indent="127000" algn="l">
                        <a:lnSpc>
                          <a:spcPts val="2400"/>
                        </a:lnSpc>
                        <a:spcAft>
                          <a:spcPts val="0"/>
                        </a:spcAft>
                      </a:pPr>
                      <a:r>
                        <a:rPr lang="en-US" sz="900" kern="0">
                          <a:effectLst/>
                        </a:rPr>
                        <a:t>  e.relatedTarget // </a:t>
                      </a:r>
                      <a:r>
                        <a:rPr lang="zh-CN" sz="900" kern="0">
                          <a:effectLst/>
                        </a:rPr>
                        <a:t>前一个激活的标签页</a:t>
                      </a:r>
                      <a:endParaRPr lang="zh-CN" sz="1050" kern="100">
                        <a:effectLst/>
                      </a:endParaRPr>
                    </a:p>
                    <a:p>
                      <a:pPr indent="127000" algn="l">
                        <a:lnSpc>
                          <a:spcPts val="2400"/>
                        </a:lnSpc>
                        <a:spcAft>
                          <a:spcPts val="0"/>
                        </a:spcAft>
                      </a:pPr>
                      <a:r>
                        <a:rPr lang="en-US" sz="900" kern="0">
                          <a:effectLst/>
                        </a:rPr>
                        <a:t>})</a:t>
                      </a:r>
                      <a:endParaRPr lang="zh-CN" sz="1050" kern="100">
                        <a:effectLst/>
                        <a:latin typeface="Times New Roman"/>
                        <a:ea typeface="宋体"/>
                      </a:endParaRPr>
                    </a:p>
                  </a:txBody>
                  <a:tcPr marL="47625" marR="47625" marT="66675" marB="66675"/>
                </a:tc>
              </a:tr>
              <a:tr h="1571625">
                <a:tc>
                  <a:txBody>
                    <a:bodyPr/>
                    <a:lstStyle/>
                    <a:p>
                      <a:pPr indent="127000" algn="l">
                        <a:lnSpc>
                          <a:spcPts val="2400"/>
                        </a:lnSpc>
                        <a:spcAft>
                          <a:spcPts val="0"/>
                        </a:spcAft>
                      </a:pPr>
                      <a:r>
                        <a:rPr lang="en-US" sz="900" kern="0">
                          <a:effectLst/>
                        </a:rPr>
                        <a:t>shown.bs.tab</a:t>
                      </a:r>
                      <a:endParaRPr lang="zh-CN" sz="1050" kern="100">
                        <a:effectLst/>
                        <a:latin typeface="Times New Roman"/>
                        <a:ea typeface="宋体"/>
                      </a:endParaRPr>
                    </a:p>
                  </a:txBody>
                  <a:tcPr marL="47625" marR="47625" marT="66675" marB="66675"/>
                </a:tc>
                <a:tc>
                  <a:txBody>
                    <a:bodyPr/>
                    <a:lstStyle/>
                    <a:p>
                      <a:pPr indent="127000" algn="l">
                        <a:lnSpc>
                          <a:spcPts val="2400"/>
                        </a:lnSpc>
                        <a:spcAft>
                          <a:spcPts val="0"/>
                        </a:spcAft>
                      </a:pPr>
                      <a:r>
                        <a:rPr lang="zh-CN" sz="900" kern="0">
                          <a:effectLst/>
                        </a:rPr>
                        <a:t>该事件在标签页显示时触发，但是必须在某个标签页已经显示之后。分别使用</a:t>
                      </a:r>
                      <a:r>
                        <a:rPr lang="en-US" sz="900" kern="0">
                          <a:effectLst/>
                        </a:rPr>
                        <a:t> event.target </a:t>
                      </a:r>
                      <a:r>
                        <a:rPr lang="zh-CN" sz="900" kern="0">
                          <a:effectLst/>
                        </a:rPr>
                        <a:t>和</a:t>
                      </a:r>
                      <a:r>
                        <a:rPr lang="en-US" sz="900" kern="0">
                          <a:effectLst/>
                        </a:rPr>
                        <a:t> event.relatedTarget </a:t>
                      </a:r>
                      <a:r>
                        <a:rPr lang="zh-CN" sz="900" kern="0">
                          <a:effectLst/>
                        </a:rPr>
                        <a:t>来定位到激活的标签页和前一个激活的标签页。</a:t>
                      </a:r>
                      <a:endParaRPr lang="zh-CN" sz="1050" kern="100">
                        <a:effectLst/>
                        <a:latin typeface="Times New Roman"/>
                        <a:ea typeface="宋体"/>
                      </a:endParaRPr>
                    </a:p>
                  </a:txBody>
                  <a:tcPr marL="0" marR="0" marT="0" marB="0"/>
                </a:tc>
                <a:tc>
                  <a:txBody>
                    <a:bodyPr/>
                    <a:lstStyle/>
                    <a:p>
                      <a:pPr indent="127000" algn="l">
                        <a:lnSpc>
                          <a:spcPts val="2400"/>
                        </a:lnSpc>
                        <a:spcAft>
                          <a:spcPts val="0"/>
                        </a:spcAft>
                      </a:pPr>
                      <a:r>
                        <a:rPr lang="en-US" sz="900" kern="0" dirty="0">
                          <a:effectLst/>
                        </a:rPr>
                        <a:t>$('a[data-toggle="tab"]').on('</a:t>
                      </a:r>
                      <a:r>
                        <a:rPr lang="en-US" sz="900" kern="0" dirty="0" err="1">
                          <a:effectLst/>
                        </a:rPr>
                        <a:t>shown.bs.tab</a:t>
                      </a:r>
                      <a:r>
                        <a:rPr lang="en-US" sz="900" kern="0" dirty="0">
                          <a:effectLst/>
                        </a:rPr>
                        <a:t>',</a:t>
                      </a:r>
                      <a:endParaRPr lang="zh-CN" sz="1050" kern="100" dirty="0">
                        <a:effectLst/>
                      </a:endParaRPr>
                    </a:p>
                    <a:p>
                      <a:pPr indent="127000" algn="l">
                        <a:lnSpc>
                          <a:spcPts val="2400"/>
                        </a:lnSpc>
                        <a:spcAft>
                          <a:spcPts val="0"/>
                        </a:spcAft>
                      </a:pPr>
                      <a:r>
                        <a:rPr lang="en-US" sz="900" kern="0" dirty="0">
                          <a:effectLst/>
                        </a:rPr>
                        <a:t> function (e) {</a:t>
                      </a:r>
                      <a:endParaRPr lang="zh-CN" sz="1050" kern="100" dirty="0">
                        <a:effectLst/>
                      </a:endParaRPr>
                    </a:p>
                    <a:p>
                      <a:pPr indent="127000" algn="l">
                        <a:lnSpc>
                          <a:spcPts val="2400"/>
                        </a:lnSpc>
                        <a:spcAft>
                          <a:spcPts val="0"/>
                        </a:spcAft>
                      </a:pPr>
                      <a:r>
                        <a:rPr lang="en-US" sz="900" kern="0" dirty="0">
                          <a:effectLst/>
                        </a:rPr>
                        <a:t>  </a:t>
                      </a:r>
                      <a:r>
                        <a:rPr lang="en-US" sz="900" kern="0" dirty="0" err="1">
                          <a:effectLst/>
                        </a:rPr>
                        <a:t>e.target</a:t>
                      </a:r>
                      <a:r>
                        <a:rPr lang="en-US" sz="900" kern="0" dirty="0">
                          <a:effectLst/>
                        </a:rPr>
                        <a:t> // </a:t>
                      </a:r>
                      <a:r>
                        <a:rPr lang="zh-CN" sz="900" kern="0" dirty="0">
                          <a:effectLst/>
                        </a:rPr>
                        <a:t>激活的标签页</a:t>
                      </a:r>
                      <a:endParaRPr lang="zh-CN" sz="1050" kern="100" dirty="0">
                        <a:effectLst/>
                      </a:endParaRPr>
                    </a:p>
                    <a:p>
                      <a:pPr indent="127000" algn="l">
                        <a:lnSpc>
                          <a:spcPts val="2400"/>
                        </a:lnSpc>
                        <a:spcAft>
                          <a:spcPts val="0"/>
                        </a:spcAft>
                      </a:pPr>
                      <a:r>
                        <a:rPr lang="en-US" sz="900" kern="0" dirty="0">
                          <a:effectLst/>
                        </a:rPr>
                        <a:t>  </a:t>
                      </a:r>
                      <a:r>
                        <a:rPr lang="en-US" sz="900" kern="0" dirty="0" err="1">
                          <a:effectLst/>
                        </a:rPr>
                        <a:t>e.relatedTarget</a:t>
                      </a:r>
                      <a:r>
                        <a:rPr lang="en-US" sz="900" kern="0" dirty="0">
                          <a:effectLst/>
                        </a:rPr>
                        <a:t> // </a:t>
                      </a:r>
                      <a:r>
                        <a:rPr lang="zh-CN" sz="900" kern="0" dirty="0">
                          <a:effectLst/>
                        </a:rPr>
                        <a:t>前一个激活的标签页</a:t>
                      </a:r>
                      <a:endParaRPr lang="zh-CN" sz="1050" kern="100" dirty="0">
                        <a:effectLst/>
                      </a:endParaRPr>
                    </a:p>
                    <a:p>
                      <a:pPr indent="127000" algn="l">
                        <a:lnSpc>
                          <a:spcPts val="2400"/>
                        </a:lnSpc>
                        <a:spcAft>
                          <a:spcPts val="0"/>
                        </a:spcAft>
                      </a:pPr>
                      <a:r>
                        <a:rPr lang="en-US" sz="900" kern="0" dirty="0">
                          <a:effectLst/>
                        </a:rPr>
                        <a:t>})</a:t>
                      </a:r>
                      <a:endParaRPr lang="zh-CN" sz="1050" kern="100" dirty="0">
                        <a:effectLst/>
                        <a:latin typeface="Times New Roman"/>
                        <a:ea typeface="宋体"/>
                      </a:endParaRPr>
                    </a:p>
                  </a:txBody>
                  <a:tcPr marL="47625" marR="47625" marT="66675" marB="66675"/>
                </a:tc>
              </a:tr>
            </a:tbl>
          </a:graphicData>
        </a:graphic>
      </p:graphicFrame>
    </p:spTree>
    <p:extLst>
      <p:ext uri="{BB962C8B-B14F-4D97-AF65-F5344CB8AC3E}">
        <p14:creationId xmlns:p14="http://schemas.microsoft.com/office/powerpoint/2010/main" val="1884617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 </a:t>
            </a:r>
            <a:r>
              <a:rPr lang="zh-CN" altLang="zh-CN" dirty="0"/>
              <a:t>插件库说明</a:t>
            </a:r>
            <a:endParaRPr lang="zh-CN" altLang="en-US" dirty="0"/>
          </a:p>
        </p:txBody>
      </p:sp>
      <p:sp>
        <p:nvSpPr>
          <p:cNvPr id="3" name="内容占位符 2"/>
          <p:cNvSpPr>
            <a:spLocks noGrp="1"/>
          </p:cNvSpPr>
          <p:nvPr>
            <p:ph idx="1"/>
          </p:nvPr>
        </p:nvSpPr>
        <p:spPr/>
        <p:txBody>
          <a:bodyPr/>
          <a:lstStyle/>
          <a:p>
            <a:r>
              <a:rPr lang="zh-CN" altLang="zh-CN" dirty="0"/>
              <a:t>引用</a:t>
            </a:r>
            <a:r>
              <a:rPr lang="en-US" altLang="zh-CN" dirty="0"/>
              <a:t> Bootstrap </a:t>
            </a:r>
            <a:r>
              <a:rPr lang="zh-CN" altLang="zh-CN" dirty="0"/>
              <a:t>插件的方式有两种：</a:t>
            </a:r>
          </a:p>
          <a:p>
            <a:pPr lvl="0">
              <a:buFont typeface="Wingdings" pitchFamily="2" charset="2"/>
              <a:buChar char="Ø"/>
            </a:pPr>
            <a:r>
              <a:rPr lang="zh-CN" altLang="zh-CN" sz="2400" dirty="0"/>
              <a:t>单独引用：使用</a:t>
            </a:r>
            <a:r>
              <a:rPr lang="en-US" altLang="zh-CN" sz="2400" dirty="0"/>
              <a:t> Bootstrap </a:t>
            </a:r>
            <a:r>
              <a:rPr lang="zh-CN" altLang="zh-CN" sz="2400" dirty="0"/>
              <a:t>的个别的</a:t>
            </a:r>
            <a:r>
              <a:rPr lang="en-US" altLang="zh-CN" sz="2400" dirty="0"/>
              <a:t> *.</a:t>
            </a:r>
            <a:r>
              <a:rPr lang="en-US" altLang="zh-CN" sz="2400" dirty="0" err="1"/>
              <a:t>js</a:t>
            </a:r>
            <a:r>
              <a:rPr lang="en-US" altLang="zh-CN" sz="2400" dirty="0"/>
              <a:t> </a:t>
            </a:r>
            <a:r>
              <a:rPr lang="zh-CN" altLang="zh-CN" sz="2400" dirty="0"/>
              <a:t>文件。一些插件和</a:t>
            </a:r>
            <a:r>
              <a:rPr lang="en-US" altLang="zh-CN" sz="2400" dirty="0"/>
              <a:t> CSS </a:t>
            </a:r>
            <a:r>
              <a:rPr lang="zh-CN" altLang="zh-CN" sz="2400" dirty="0"/>
              <a:t>组件依赖于其他插件。如果您单独引用插件，请先确保弄清这些插件之间的依赖关系。</a:t>
            </a:r>
          </a:p>
          <a:p>
            <a:pPr lvl="0">
              <a:buFont typeface="Wingdings" pitchFamily="2" charset="2"/>
              <a:buChar char="Ø"/>
            </a:pPr>
            <a:r>
              <a:rPr lang="zh-CN" altLang="zh-CN" sz="2400" dirty="0"/>
              <a:t>编译（同时）引用：使用</a:t>
            </a:r>
            <a:r>
              <a:rPr lang="en-US" altLang="zh-CN" sz="2400" dirty="0"/>
              <a:t> bootstrap.js </a:t>
            </a:r>
            <a:r>
              <a:rPr lang="zh-CN" altLang="zh-CN" sz="2400" dirty="0"/>
              <a:t>或压缩版的</a:t>
            </a:r>
            <a:r>
              <a:rPr lang="en-US" altLang="zh-CN" sz="2400" dirty="0"/>
              <a:t> bootstrap.min.js</a:t>
            </a:r>
            <a:r>
              <a:rPr lang="zh-CN" altLang="zh-CN" sz="2400" dirty="0"/>
              <a:t>。</a:t>
            </a:r>
          </a:p>
          <a:p>
            <a:endParaRPr lang="zh-CN" altLang="en-US" dirty="0"/>
          </a:p>
        </p:txBody>
      </p:sp>
    </p:spTree>
    <p:extLst>
      <p:ext uri="{BB962C8B-B14F-4D97-AF65-F5344CB8AC3E}">
        <p14:creationId xmlns:p14="http://schemas.microsoft.com/office/powerpoint/2010/main" val="7052909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6.5.5</a:t>
            </a:r>
            <a:r>
              <a:rPr lang="zh-CN" altLang="zh-CN" dirty="0"/>
              <a:t>事件</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400" dirty="0"/>
              <a:t>实例</a:t>
            </a:r>
            <a:r>
              <a:rPr lang="en-US" altLang="zh-CN" sz="2400" dirty="0"/>
              <a:t>6-5-4</a:t>
            </a:r>
            <a:r>
              <a:rPr lang="zh-CN" altLang="zh-CN" sz="2400" dirty="0"/>
              <a:t>：</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5666"/>
            <a:ext cx="540067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943475"/>
            <a:ext cx="539115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3696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6.5.5</a:t>
            </a:r>
            <a:r>
              <a:rPr lang="zh-CN" altLang="zh-CN" dirty="0"/>
              <a:t>事件</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400" dirty="0"/>
              <a:t>代码中添加了</a:t>
            </a:r>
            <a:r>
              <a:rPr lang="en-US" altLang="zh-CN" sz="2400" dirty="0"/>
              <a:t>2</a:t>
            </a:r>
            <a:r>
              <a:rPr lang="zh-CN" altLang="zh-CN" sz="2400" dirty="0"/>
              <a:t>个</a:t>
            </a:r>
            <a:r>
              <a:rPr lang="en-US" altLang="zh-CN" sz="2400" dirty="0"/>
              <a:t>&lt;p&gt;</a:t>
            </a:r>
            <a:r>
              <a:rPr lang="zh-CN" altLang="zh-CN" sz="2400" dirty="0"/>
              <a:t>元素用以显示当前激活的标签页和前一个激活的标签页，页面运行效果如图</a:t>
            </a:r>
          </a:p>
        </p:txBody>
      </p:sp>
      <p:pic>
        <p:nvPicPr>
          <p:cNvPr id="6" name="图片 5" descr="C:\Users\Administrator\AppData\Roaming\Tencent\Users\86919931\TIM\WinTemp\RichOle\$]CM1RX2E]152%%6N7A3CB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3086179"/>
            <a:ext cx="3943350" cy="1618615"/>
          </a:xfrm>
          <a:prstGeom prst="rect">
            <a:avLst/>
          </a:prstGeom>
          <a:noFill/>
          <a:ln>
            <a:solidFill>
              <a:schemeClr val="tx1"/>
            </a:solidFill>
          </a:ln>
        </p:spPr>
      </p:pic>
    </p:spTree>
    <p:extLst>
      <p:ext uri="{BB962C8B-B14F-4D97-AF65-F5344CB8AC3E}">
        <p14:creationId xmlns:p14="http://schemas.microsoft.com/office/powerpoint/2010/main" val="6544623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6.6 Tooltip</a:t>
            </a:r>
            <a:r>
              <a:rPr lang="zh-CN" altLang="zh-CN" dirty="0"/>
              <a:t>提示</a:t>
            </a:r>
          </a:p>
        </p:txBody>
      </p:sp>
      <p:sp>
        <p:nvSpPr>
          <p:cNvPr id="3" name="内容占位符 2"/>
          <p:cNvSpPr>
            <a:spLocks noGrp="1"/>
          </p:cNvSpPr>
          <p:nvPr>
            <p:ph idx="1"/>
          </p:nvPr>
        </p:nvSpPr>
        <p:spPr>
          <a:xfrm>
            <a:off x="539552" y="1484784"/>
            <a:ext cx="8229600" cy="4824536"/>
          </a:xfrm>
        </p:spPr>
        <p:txBody>
          <a:bodyPr/>
          <a:lstStyle/>
          <a:p>
            <a:r>
              <a:rPr lang="zh-CN" altLang="zh-CN" sz="2400" dirty="0"/>
              <a:t>在</a:t>
            </a:r>
            <a:r>
              <a:rPr lang="en-US" altLang="zh-CN" sz="2400" dirty="0"/>
              <a:t>Web</a:t>
            </a:r>
            <a:r>
              <a:rPr lang="zh-CN" altLang="zh-CN" sz="2400" dirty="0"/>
              <a:t>页面的制作过程中我们经常遇到一种情况，例如，图片需要显示一段文字内容的描述，一段简写的文字，当鼠标移到这段文字上时显示详细信息，鼠标悬停显示操作的功能名称等。这些功能我们之前习惯用元素标签的</a:t>
            </a:r>
            <a:r>
              <a:rPr lang="en-US" altLang="zh-CN" sz="2400" dirty="0"/>
              <a:t>title</a:t>
            </a:r>
            <a:r>
              <a:rPr lang="zh-CN" altLang="zh-CN" sz="2400" dirty="0"/>
              <a:t>属性，</a:t>
            </a:r>
            <a:r>
              <a:rPr lang="en-US" altLang="zh-CN" sz="2400" dirty="0"/>
              <a:t>Bootstrap</a:t>
            </a:r>
            <a:r>
              <a:rPr lang="zh-CN" altLang="zh-CN" sz="2400" dirty="0"/>
              <a:t>提供了一个</a:t>
            </a:r>
            <a:r>
              <a:rPr lang="en-US" altLang="zh-CN" sz="2400" dirty="0"/>
              <a:t>Tooltip</a:t>
            </a:r>
            <a:r>
              <a:rPr lang="zh-CN" altLang="zh-CN" sz="2400" dirty="0"/>
              <a:t>插件，可以方便的实现</a:t>
            </a:r>
            <a:r>
              <a:rPr lang="en-US" altLang="zh-CN" sz="2400" dirty="0"/>
              <a:t>title</a:t>
            </a:r>
            <a:r>
              <a:rPr lang="zh-CN" altLang="zh-CN" sz="2400" dirty="0"/>
              <a:t>属性的效果，但是比</a:t>
            </a:r>
            <a:r>
              <a:rPr lang="en-US" altLang="zh-CN" sz="2400" dirty="0"/>
              <a:t>title</a:t>
            </a:r>
            <a:r>
              <a:rPr lang="zh-CN" altLang="zh-CN" sz="2400" dirty="0"/>
              <a:t>属性要漂亮。</a:t>
            </a:r>
          </a:p>
          <a:p>
            <a:endParaRPr lang="zh-CN" altLang="zh-CN" sz="2400" dirty="0"/>
          </a:p>
        </p:txBody>
      </p:sp>
    </p:spTree>
    <p:extLst>
      <p:ext uri="{BB962C8B-B14F-4D97-AF65-F5344CB8AC3E}">
        <p14:creationId xmlns:p14="http://schemas.microsoft.com/office/powerpoint/2010/main" val="32750713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6.6.1</a:t>
            </a:r>
            <a:r>
              <a:rPr lang="zh-CN" altLang="zh-CN" dirty="0"/>
              <a:t>结构</a:t>
            </a:r>
          </a:p>
        </p:txBody>
      </p:sp>
      <p:sp>
        <p:nvSpPr>
          <p:cNvPr id="3" name="内容占位符 2"/>
          <p:cNvSpPr>
            <a:spLocks noGrp="1"/>
          </p:cNvSpPr>
          <p:nvPr>
            <p:ph idx="1"/>
          </p:nvPr>
        </p:nvSpPr>
        <p:spPr>
          <a:xfrm>
            <a:off x="539552" y="1484784"/>
            <a:ext cx="8229600" cy="4824536"/>
          </a:xfrm>
        </p:spPr>
        <p:txBody>
          <a:bodyPr/>
          <a:lstStyle/>
          <a:p>
            <a:r>
              <a:rPr lang="zh-CN" altLang="zh-CN" sz="2000" dirty="0"/>
              <a:t>使用</a:t>
            </a:r>
            <a:r>
              <a:rPr lang="en-US" altLang="zh-CN" sz="2000" dirty="0"/>
              <a:t>Tooltip</a:t>
            </a:r>
            <a:r>
              <a:rPr lang="zh-CN" altLang="zh-CN" sz="2000" dirty="0"/>
              <a:t>插件的时候需要在页面引入</a:t>
            </a:r>
            <a:r>
              <a:rPr lang="en-US" altLang="zh-CN" sz="2000" dirty="0"/>
              <a:t> tooltip.js</a:t>
            </a:r>
            <a:r>
              <a:rPr lang="zh-CN" altLang="zh-CN" sz="2000" dirty="0"/>
              <a:t>插件核心包，或者引入</a:t>
            </a:r>
            <a:r>
              <a:rPr lang="en-US" altLang="zh-CN" sz="2000" dirty="0"/>
              <a:t>bootstrap.js </a:t>
            </a:r>
            <a:r>
              <a:rPr lang="zh-CN" altLang="zh-CN" sz="2000" dirty="0"/>
              <a:t>或压缩版的</a:t>
            </a:r>
            <a:r>
              <a:rPr lang="en-US" altLang="zh-CN" sz="2000" dirty="0"/>
              <a:t> bootstrap.min.js</a:t>
            </a:r>
            <a:r>
              <a:rPr lang="zh-CN" altLang="zh-CN" sz="2000" dirty="0" smtClean="0"/>
              <a:t>。</a:t>
            </a:r>
            <a:endParaRPr lang="en-US" altLang="zh-CN" sz="2000" dirty="0" smtClean="0"/>
          </a:p>
          <a:p>
            <a:endParaRPr lang="zh-CN" altLang="zh-CN" sz="2000" dirty="0"/>
          </a:p>
          <a:p>
            <a:r>
              <a:rPr lang="zh-CN" altLang="zh-CN" sz="2400" dirty="0"/>
              <a:t>我们可以使用</a:t>
            </a:r>
            <a:r>
              <a:rPr lang="en-US" altLang="zh-CN" sz="2400" dirty="0"/>
              <a:t>&lt;button&gt;</a:t>
            </a:r>
            <a:r>
              <a:rPr lang="zh-CN" altLang="zh-CN" sz="2400" dirty="0"/>
              <a:t>按钮或者</a:t>
            </a:r>
            <a:r>
              <a:rPr lang="en-US" altLang="zh-CN" sz="2400" dirty="0"/>
              <a:t>&lt;a&gt;</a:t>
            </a:r>
            <a:r>
              <a:rPr lang="zh-CN" altLang="zh-CN" sz="2400" dirty="0"/>
              <a:t>链接来实现</a:t>
            </a:r>
            <a:r>
              <a:rPr lang="en-US" altLang="zh-CN" sz="2400" dirty="0"/>
              <a:t>Tooltip</a:t>
            </a:r>
            <a:r>
              <a:rPr lang="zh-CN" altLang="zh-CN" sz="2400" dirty="0"/>
              <a:t>提示效果，使用时需注意以下几点。</a:t>
            </a:r>
          </a:p>
          <a:p>
            <a:pPr lvl="0">
              <a:buFont typeface="Wingdings" pitchFamily="2" charset="2"/>
              <a:buChar char="ü"/>
            </a:pPr>
            <a:r>
              <a:rPr lang="zh-CN" altLang="zh-CN" sz="2000" dirty="0"/>
              <a:t>设置</a:t>
            </a:r>
            <a:r>
              <a:rPr lang="en-US" altLang="zh-CN" sz="2000" dirty="0"/>
              <a:t>&lt;button&gt;</a:t>
            </a:r>
            <a:r>
              <a:rPr lang="zh-CN" altLang="zh-CN" sz="2000" dirty="0"/>
              <a:t>或者</a:t>
            </a:r>
            <a:r>
              <a:rPr lang="en-US" altLang="zh-CN" sz="2000" dirty="0"/>
              <a:t>&lt;a&gt;</a:t>
            </a:r>
            <a:r>
              <a:rPr lang="zh-CN" altLang="zh-CN" sz="2000" dirty="0"/>
              <a:t>的属性</a:t>
            </a:r>
            <a:r>
              <a:rPr lang="en-US" altLang="zh-CN" sz="2000" dirty="0"/>
              <a:t>data-toggle="tooltip"</a:t>
            </a:r>
            <a:r>
              <a:rPr lang="zh-CN" altLang="zh-CN" sz="2000" dirty="0"/>
              <a:t>，这个属性是固定的。</a:t>
            </a:r>
          </a:p>
          <a:p>
            <a:pPr lvl="0">
              <a:buFont typeface="Wingdings" pitchFamily="2" charset="2"/>
              <a:buChar char="ü"/>
            </a:pPr>
            <a:r>
              <a:rPr lang="zh-CN" altLang="zh-CN" sz="2000" dirty="0"/>
              <a:t>通过设置</a:t>
            </a:r>
            <a:r>
              <a:rPr lang="en-US" altLang="zh-CN" sz="2000" dirty="0"/>
              <a:t>data-original-title</a:t>
            </a:r>
            <a:r>
              <a:rPr lang="zh-CN" altLang="zh-CN" sz="2000" dirty="0"/>
              <a:t>或者</a:t>
            </a:r>
            <a:r>
              <a:rPr lang="en-US" altLang="zh-CN" sz="2000" dirty="0"/>
              <a:t>title</a:t>
            </a:r>
            <a:r>
              <a:rPr lang="zh-CN" altLang="zh-CN" sz="2000" dirty="0"/>
              <a:t>的属性值来定义提示信息。</a:t>
            </a:r>
          </a:p>
          <a:p>
            <a:pPr lvl="0">
              <a:buFont typeface="Wingdings" pitchFamily="2" charset="2"/>
              <a:buChar char="ü"/>
            </a:pPr>
            <a:r>
              <a:rPr lang="zh-CN" altLang="zh-CN" sz="2000" dirty="0"/>
              <a:t>通过设置</a:t>
            </a:r>
            <a:r>
              <a:rPr lang="en-US" altLang="zh-CN" sz="2000" dirty="0"/>
              <a:t>data-placement</a:t>
            </a:r>
            <a:r>
              <a:rPr lang="zh-CN" altLang="zh-CN" sz="2000" dirty="0"/>
              <a:t>属性来设置提示显示的方向。</a:t>
            </a:r>
            <a:r>
              <a:rPr lang="en-US" altLang="zh-CN" sz="2000" dirty="0"/>
              <a:t>data-placement</a:t>
            </a:r>
            <a:r>
              <a:rPr lang="zh-CN" altLang="zh-CN" sz="2000" dirty="0"/>
              <a:t>有四个值“</a:t>
            </a:r>
            <a:r>
              <a:rPr lang="en-US" altLang="zh-CN" sz="2000" dirty="0"/>
              <a:t>top</a:t>
            </a:r>
            <a:r>
              <a:rPr lang="zh-CN" altLang="zh-CN" sz="2000" dirty="0"/>
              <a:t>”、“</a:t>
            </a:r>
            <a:r>
              <a:rPr lang="en-US" altLang="zh-CN" sz="2000" dirty="0"/>
              <a:t>right</a:t>
            </a:r>
            <a:r>
              <a:rPr lang="zh-CN" altLang="zh-CN" sz="2000" dirty="0"/>
              <a:t>”、“</a:t>
            </a:r>
            <a:r>
              <a:rPr lang="en-US" altLang="zh-CN" sz="2000" dirty="0"/>
              <a:t>bottom</a:t>
            </a:r>
            <a:r>
              <a:rPr lang="zh-CN" altLang="zh-CN" sz="2000" dirty="0"/>
              <a:t>”、“</a:t>
            </a:r>
            <a:r>
              <a:rPr lang="en-US" altLang="zh-CN" sz="2000" dirty="0"/>
              <a:t>left</a:t>
            </a:r>
            <a:r>
              <a:rPr lang="zh-CN" altLang="zh-CN" sz="2000" dirty="0"/>
              <a:t>”，分别代表出现的位置在顶部、右边、底部、左边。</a:t>
            </a:r>
          </a:p>
        </p:txBody>
      </p:sp>
    </p:spTree>
    <p:extLst>
      <p:ext uri="{BB962C8B-B14F-4D97-AF65-F5344CB8AC3E}">
        <p14:creationId xmlns:p14="http://schemas.microsoft.com/office/powerpoint/2010/main" val="9568925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6.6.1</a:t>
            </a:r>
            <a:r>
              <a:rPr lang="zh-CN" altLang="zh-CN" dirty="0"/>
              <a:t>结构</a:t>
            </a:r>
          </a:p>
        </p:txBody>
      </p:sp>
      <p:sp>
        <p:nvSpPr>
          <p:cNvPr id="3" name="内容占位符 2"/>
          <p:cNvSpPr>
            <a:spLocks noGrp="1"/>
          </p:cNvSpPr>
          <p:nvPr>
            <p:ph idx="1"/>
          </p:nvPr>
        </p:nvSpPr>
        <p:spPr>
          <a:xfrm>
            <a:off x="539552" y="1484784"/>
            <a:ext cx="8229600" cy="4824536"/>
          </a:xfrm>
        </p:spPr>
        <p:txBody>
          <a:bodyPr/>
          <a:lstStyle/>
          <a:p>
            <a:endParaRPr lang="zh-CN" altLang="zh-CN" sz="2000"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533400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899592" y="5085184"/>
            <a:ext cx="7704856" cy="646331"/>
          </a:xfrm>
          <a:prstGeom prst="rect">
            <a:avLst/>
          </a:prstGeom>
        </p:spPr>
        <p:txBody>
          <a:bodyPr wrap="square">
            <a:spAutoFit/>
          </a:bodyPr>
          <a:lstStyle/>
          <a:p>
            <a:r>
              <a:rPr lang="zh-CN" altLang="zh-CN" dirty="0"/>
              <a:t>代码中定义了四个不同显示方向的提示框，但页面运行后却没有任何效果，这是为什么呢</a:t>
            </a:r>
            <a:r>
              <a:rPr lang="zh-CN" altLang="zh-CN" dirty="0" smtClean="0"/>
              <a:t>？</a:t>
            </a:r>
            <a:endParaRPr lang="zh-CN" altLang="zh-CN" dirty="0"/>
          </a:p>
        </p:txBody>
      </p:sp>
      <p:sp>
        <p:nvSpPr>
          <p:cNvPr id="5" name="矩形 4"/>
          <p:cNvSpPr/>
          <p:nvPr/>
        </p:nvSpPr>
        <p:spPr>
          <a:xfrm>
            <a:off x="919038" y="5733256"/>
            <a:ext cx="7469385" cy="646331"/>
          </a:xfrm>
          <a:prstGeom prst="rect">
            <a:avLst/>
          </a:prstGeom>
        </p:spPr>
        <p:txBody>
          <a:bodyPr wrap="square">
            <a:spAutoFit/>
          </a:bodyPr>
          <a:lstStyle/>
          <a:p>
            <a:r>
              <a:rPr lang="en-US" altLang="zh-CN" dirty="0"/>
              <a:t>Tooltip</a:t>
            </a:r>
            <a:r>
              <a:rPr lang="zh-CN" altLang="zh-CN" dirty="0"/>
              <a:t>这个插件不像之前所讨论的插件那样，它不是纯</a:t>
            </a:r>
            <a:r>
              <a:rPr lang="en-US" altLang="zh-CN" dirty="0"/>
              <a:t> CSS </a:t>
            </a:r>
            <a:r>
              <a:rPr lang="zh-CN" altLang="zh-CN" dirty="0"/>
              <a:t>插件，不能通过</a:t>
            </a:r>
            <a:r>
              <a:rPr lang="en-US" altLang="zh-CN" dirty="0"/>
              <a:t>data-*</a:t>
            </a:r>
            <a:r>
              <a:rPr lang="zh-CN" altLang="zh-CN" dirty="0"/>
              <a:t>声明方式来触发显示。</a:t>
            </a:r>
            <a:endParaRPr lang="zh-CN" altLang="zh-CN" dirty="0"/>
          </a:p>
        </p:txBody>
      </p:sp>
    </p:spTree>
    <p:extLst>
      <p:ext uri="{BB962C8B-B14F-4D97-AF65-F5344CB8AC3E}">
        <p14:creationId xmlns:p14="http://schemas.microsoft.com/office/powerpoint/2010/main" val="6418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6.6.2JavaScript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zh-CN" altLang="zh-CN" sz="2000" dirty="0" smtClean="0"/>
              <a:t>我们</a:t>
            </a:r>
            <a:r>
              <a:rPr lang="zh-CN" altLang="zh-CN" sz="2000" dirty="0"/>
              <a:t>使用下面的脚本来启用页面中的所有的提示工具：</a:t>
            </a:r>
          </a:p>
          <a:p>
            <a:r>
              <a:rPr lang="en-US" altLang="zh-CN" sz="2000" dirty="0">
                <a:solidFill>
                  <a:srgbClr val="0070C0"/>
                </a:solidFill>
              </a:rPr>
              <a:t>$(function () { $("[data-toggle='tooltip']").tooltip(); });</a:t>
            </a:r>
            <a:endParaRPr lang="zh-CN" altLang="zh-CN" sz="2000" dirty="0">
              <a:solidFill>
                <a:srgbClr val="0070C0"/>
              </a:solidFill>
            </a:endParaRPr>
          </a:p>
          <a:p>
            <a:endParaRPr lang="zh-CN" altLang="zh-CN" sz="2000" dirty="0"/>
          </a:p>
        </p:txBody>
      </p:sp>
      <p:pic>
        <p:nvPicPr>
          <p:cNvPr id="7" name="图片 6" descr="C:\Users\Administrator\AppData\Roaming\Tencent\Users\86919931\TIM\WinTemp\RichOle\4U05WV9DXAL@IH5H]~[D{R6.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564904"/>
            <a:ext cx="5472608" cy="1192520"/>
          </a:xfrm>
          <a:prstGeom prst="rect">
            <a:avLst/>
          </a:prstGeom>
          <a:noFill/>
          <a:ln>
            <a:solidFill>
              <a:schemeClr val="tx1"/>
            </a:solidFill>
          </a:ln>
        </p:spPr>
      </p:pic>
    </p:spTree>
    <p:extLst>
      <p:ext uri="{BB962C8B-B14F-4D97-AF65-F5344CB8AC3E}">
        <p14:creationId xmlns:p14="http://schemas.microsoft.com/office/powerpoint/2010/main" val="8479447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6.6.3Data-*</a:t>
            </a:r>
            <a:r>
              <a:rPr lang="zh-CN" altLang="zh-CN" dirty="0"/>
              <a:t>属性</a:t>
            </a:r>
          </a:p>
        </p:txBody>
      </p:sp>
      <p:sp>
        <p:nvSpPr>
          <p:cNvPr id="3" name="内容占位符 2"/>
          <p:cNvSpPr>
            <a:spLocks noGrp="1"/>
          </p:cNvSpPr>
          <p:nvPr>
            <p:ph idx="1"/>
          </p:nvPr>
        </p:nvSpPr>
        <p:spPr>
          <a:xfrm>
            <a:off x="539552" y="1484784"/>
            <a:ext cx="8229600" cy="4824536"/>
          </a:xfrm>
        </p:spPr>
        <p:txBody>
          <a:bodyPr/>
          <a:lstStyle/>
          <a:p>
            <a:r>
              <a:rPr lang="en-US" altLang="zh-CN" sz="2000" dirty="0"/>
              <a:t>Tooltip</a:t>
            </a:r>
            <a:r>
              <a:rPr lang="zh-CN" altLang="zh-CN" sz="2000" dirty="0"/>
              <a:t>插件除了上述使用的</a:t>
            </a:r>
            <a:r>
              <a:rPr lang="en-US" altLang="zh-CN" sz="2000" dirty="0"/>
              <a:t>data-toggle</a:t>
            </a:r>
            <a:r>
              <a:rPr lang="zh-CN" altLang="zh-CN" sz="2000" dirty="0"/>
              <a:t>、</a:t>
            </a:r>
            <a:r>
              <a:rPr lang="en-US" altLang="zh-CN" sz="2000" dirty="0"/>
              <a:t>data-placement</a:t>
            </a:r>
            <a:r>
              <a:rPr lang="zh-CN" altLang="zh-CN" sz="2000" dirty="0"/>
              <a:t>、</a:t>
            </a:r>
            <a:r>
              <a:rPr lang="en-US" altLang="zh-CN" sz="2000" dirty="0"/>
              <a:t>data-original-title</a:t>
            </a:r>
            <a:r>
              <a:rPr lang="zh-CN" altLang="zh-CN" sz="2000" dirty="0"/>
              <a:t>属性之外，还提供了其他属性。</a:t>
            </a:r>
          </a:p>
          <a:p>
            <a:pPr lvl="0">
              <a:buFont typeface="Wingdings" pitchFamily="2" charset="2"/>
              <a:buChar char="ü"/>
            </a:pPr>
            <a:r>
              <a:rPr lang="en-US" altLang="zh-CN" sz="1800" dirty="0"/>
              <a:t>data-animation</a:t>
            </a:r>
            <a:r>
              <a:rPr lang="zh-CN" altLang="zh-CN" sz="1800" dirty="0"/>
              <a:t>：提示工具使用</a:t>
            </a:r>
            <a:r>
              <a:rPr lang="en-US" altLang="zh-CN" sz="1800" dirty="0"/>
              <a:t> CSS </a:t>
            </a:r>
            <a:r>
              <a:rPr lang="zh-CN" altLang="zh-CN" sz="1800" dirty="0"/>
              <a:t>渐变滤镜效果。值为</a:t>
            </a:r>
            <a:r>
              <a:rPr lang="en-US" altLang="zh-CN" sz="1800" dirty="0"/>
              <a:t>true</a:t>
            </a:r>
            <a:r>
              <a:rPr lang="zh-CN" altLang="zh-CN" sz="1800" dirty="0"/>
              <a:t>或</a:t>
            </a:r>
            <a:r>
              <a:rPr lang="en-US" altLang="zh-CN" sz="1800" dirty="0"/>
              <a:t>false</a:t>
            </a:r>
            <a:r>
              <a:rPr lang="zh-CN" altLang="zh-CN" sz="1800" dirty="0"/>
              <a:t>，默认值：</a:t>
            </a:r>
            <a:r>
              <a:rPr lang="en-US" altLang="zh-CN" sz="1800" dirty="0"/>
              <a:t>true</a:t>
            </a:r>
            <a:r>
              <a:rPr lang="zh-CN" altLang="zh-CN" sz="1800" dirty="0"/>
              <a:t>。</a:t>
            </a:r>
          </a:p>
          <a:p>
            <a:pPr lvl="0">
              <a:buFont typeface="Wingdings" pitchFamily="2" charset="2"/>
              <a:buChar char="ü"/>
            </a:pPr>
            <a:r>
              <a:rPr lang="en-US" altLang="zh-CN" sz="1800" dirty="0"/>
              <a:t>data-html</a:t>
            </a:r>
            <a:r>
              <a:rPr lang="zh-CN" altLang="zh-CN" sz="1800" dirty="0"/>
              <a:t>：将</a:t>
            </a:r>
            <a:r>
              <a:rPr lang="en-US" altLang="zh-CN" sz="1800" dirty="0"/>
              <a:t>HTML</a:t>
            </a:r>
            <a:r>
              <a:rPr lang="zh-CN" altLang="zh-CN" sz="1800" dirty="0"/>
              <a:t>代码作为</a:t>
            </a:r>
            <a:r>
              <a:rPr lang="en-US" altLang="zh-CN" sz="1800" dirty="0"/>
              <a:t>Tooltip</a:t>
            </a:r>
            <a:r>
              <a:rPr lang="zh-CN" altLang="zh-CN" sz="1800" dirty="0"/>
              <a:t>的内容。如果值为</a:t>
            </a:r>
            <a:r>
              <a:rPr lang="en-US" altLang="zh-CN" sz="1800" dirty="0"/>
              <a:t> false</a:t>
            </a:r>
            <a:r>
              <a:rPr lang="zh-CN" altLang="zh-CN" sz="1800" dirty="0"/>
              <a:t>，</a:t>
            </a:r>
            <a:r>
              <a:rPr lang="en-US" altLang="zh-CN" sz="1800" dirty="0" err="1"/>
              <a:t>jQuery</a:t>
            </a:r>
            <a:r>
              <a:rPr lang="zh-CN" altLang="zh-CN" sz="1800" dirty="0"/>
              <a:t>将使用</a:t>
            </a:r>
            <a:r>
              <a:rPr lang="en-US" altLang="zh-CN" sz="1800" dirty="0"/>
              <a:t> text </a:t>
            </a:r>
            <a:r>
              <a:rPr lang="zh-CN" altLang="zh-CN" sz="1800" dirty="0"/>
              <a:t>（）方法将</a:t>
            </a:r>
            <a:r>
              <a:rPr lang="en-US" altLang="zh-CN" sz="1800" dirty="0"/>
              <a:t>HTML</a:t>
            </a:r>
            <a:r>
              <a:rPr lang="zh-CN" altLang="zh-CN" sz="1800" dirty="0"/>
              <a:t>代码转化为文本作为提示内容。</a:t>
            </a:r>
          </a:p>
          <a:p>
            <a:pPr lvl="0">
              <a:buFont typeface="Wingdings" pitchFamily="2" charset="2"/>
              <a:buChar char="ü"/>
            </a:pPr>
            <a:r>
              <a:rPr lang="en-US" altLang="zh-CN" sz="1800" dirty="0"/>
              <a:t>data-trigger</a:t>
            </a:r>
            <a:r>
              <a:rPr lang="zh-CN" altLang="zh-CN" sz="1800" dirty="0"/>
              <a:t>：定义如何触发提示工具，可选值：</a:t>
            </a:r>
            <a:r>
              <a:rPr lang="en-US" altLang="zh-CN" sz="1800" dirty="0"/>
              <a:t> click| hover | focus | manual</a:t>
            </a:r>
            <a:r>
              <a:rPr lang="zh-CN" altLang="zh-CN" sz="1800" dirty="0"/>
              <a:t>。可以传递多个值，每个值之间用空格分隔。</a:t>
            </a:r>
          </a:p>
          <a:p>
            <a:pPr lvl="0">
              <a:buFont typeface="Wingdings" pitchFamily="2" charset="2"/>
              <a:buChar char="ü"/>
            </a:pPr>
            <a:r>
              <a:rPr lang="en-US" altLang="zh-CN" sz="1800" dirty="0"/>
              <a:t>data-delay</a:t>
            </a:r>
            <a:r>
              <a:rPr lang="zh-CN" altLang="zh-CN" sz="1800" dirty="0"/>
              <a:t>：延迟显示和隐藏提示工具的毫秒数，对</a:t>
            </a:r>
            <a:r>
              <a:rPr lang="en-US" altLang="zh-CN" sz="1800" dirty="0"/>
              <a:t> manual </a:t>
            </a:r>
            <a:r>
              <a:rPr lang="zh-CN" altLang="zh-CN" sz="1800" dirty="0"/>
              <a:t>手动触发类型不适用。如果提供的是一个数字，那么延迟将会应用于显示和隐藏。如果提供的是对象，结构为：</a:t>
            </a:r>
            <a:r>
              <a:rPr lang="en-US" altLang="zh-CN" sz="1800" dirty="0"/>
              <a:t>delay:{ show: 500, hide: 100 }</a:t>
            </a:r>
            <a:r>
              <a:rPr lang="zh-CN" altLang="zh-CN" sz="1800" dirty="0"/>
              <a:t>，则显示用</a:t>
            </a:r>
            <a:r>
              <a:rPr lang="en-US" altLang="zh-CN" sz="1800" dirty="0"/>
              <a:t>500</a:t>
            </a:r>
            <a:r>
              <a:rPr lang="zh-CN" altLang="zh-CN" sz="1800" dirty="0"/>
              <a:t>毫秒，消失用</a:t>
            </a:r>
            <a:r>
              <a:rPr lang="en-US" altLang="zh-CN" sz="1800" dirty="0"/>
              <a:t>100</a:t>
            </a:r>
            <a:r>
              <a:rPr lang="zh-CN" altLang="zh-CN" sz="1800" dirty="0"/>
              <a:t>毫秒。</a:t>
            </a:r>
          </a:p>
          <a:p>
            <a:pPr lvl="0">
              <a:buFont typeface="Wingdings" pitchFamily="2" charset="2"/>
              <a:buChar char="ü"/>
            </a:pPr>
            <a:r>
              <a:rPr lang="en-US" altLang="zh-CN" sz="1800" dirty="0"/>
              <a:t>data-container</a:t>
            </a:r>
            <a:r>
              <a:rPr lang="zh-CN" altLang="zh-CN" sz="1800" dirty="0"/>
              <a:t>：向指定元素追加提示框。例如：</a:t>
            </a:r>
            <a:r>
              <a:rPr lang="en-US" altLang="zh-CN" sz="1800" dirty="0"/>
              <a:t> container: 'body'</a:t>
            </a:r>
            <a:r>
              <a:rPr lang="zh-CN" altLang="zh-CN" sz="1800" dirty="0"/>
              <a:t>。</a:t>
            </a:r>
          </a:p>
          <a:p>
            <a:endParaRPr lang="zh-CN" altLang="zh-CN" sz="2000" dirty="0"/>
          </a:p>
        </p:txBody>
      </p:sp>
    </p:spTree>
    <p:extLst>
      <p:ext uri="{BB962C8B-B14F-4D97-AF65-F5344CB8AC3E}">
        <p14:creationId xmlns:p14="http://schemas.microsoft.com/office/powerpoint/2010/main" val="410521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6.6.4</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r>
              <a:rPr lang="zh-CN" altLang="zh-CN" sz="2000" dirty="0"/>
              <a:t>下表列出了提示工具（</a:t>
            </a:r>
            <a:r>
              <a:rPr lang="en-US" altLang="zh-CN" sz="2000" dirty="0"/>
              <a:t>Tooltip</a:t>
            </a:r>
            <a:r>
              <a:rPr lang="zh-CN" altLang="zh-CN" sz="2000" dirty="0"/>
              <a:t>）插件中的事件。</a:t>
            </a:r>
          </a:p>
          <a:p>
            <a:endParaRPr lang="zh-CN" altLang="zh-CN" sz="2000" dirty="0"/>
          </a:p>
        </p:txBody>
      </p:sp>
      <p:graphicFrame>
        <p:nvGraphicFramePr>
          <p:cNvPr id="4" name="表格 3"/>
          <p:cNvGraphicFramePr>
            <a:graphicFrameLocks noGrp="1"/>
          </p:cNvGraphicFramePr>
          <p:nvPr>
            <p:extLst>
              <p:ext uri="{D42A27DB-BD31-4B8C-83A1-F6EECF244321}">
                <p14:modId xmlns:p14="http://schemas.microsoft.com/office/powerpoint/2010/main" val="3641651541"/>
              </p:ext>
            </p:extLst>
          </p:nvPr>
        </p:nvGraphicFramePr>
        <p:xfrm>
          <a:off x="611560" y="2564904"/>
          <a:ext cx="8136904" cy="2232247"/>
        </p:xfrm>
        <a:graphic>
          <a:graphicData uri="http://schemas.openxmlformats.org/drawingml/2006/table">
            <a:tbl>
              <a:tblPr firstRow="1" firstCol="1" bandRow="1">
                <a:tableStyleId>{5C22544A-7EE6-4342-B048-85BDC9FD1C3A}</a:tableStyleId>
              </a:tblPr>
              <a:tblGrid>
                <a:gridCol w="1518651"/>
                <a:gridCol w="3087759"/>
                <a:gridCol w="3530494"/>
              </a:tblGrid>
              <a:tr h="252427">
                <a:tc>
                  <a:txBody>
                    <a:bodyPr/>
                    <a:lstStyle/>
                    <a:p>
                      <a:pPr indent="229235" algn="l">
                        <a:spcAft>
                          <a:spcPts val="0"/>
                        </a:spcAft>
                      </a:pPr>
                      <a:r>
                        <a:rPr lang="zh-CN" sz="900" kern="0" dirty="0">
                          <a:effectLst/>
                        </a:rPr>
                        <a:t>事件</a:t>
                      </a:r>
                      <a:endParaRPr lang="zh-CN" sz="1050" kern="100" dirty="0">
                        <a:effectLst/>
                        <a:latin typeface="Times New Roman"/>
                        <a:ea typeface="宋体"/>
                      </a:endParaRPr>
                    </a:p>
                  </a:txBody>
                  <a:tcPr marL="28575" marR="28575" marT="28575" marB="28575"/>
                </a:tc>
                <a:tc>
                  <a:txBody>
                    <a:bodyPr/>
                    <a:lstStyle/>
                    <a:p>
                      <a:pPr indent="127000" algn="l">
                        <a:spcAft>
                          <a:spcPts val="0"/>
                        </a:spcAft>
                      </a:pPr>
                      <a:r>
                        <a:rPr lang="zh-CN" sz="900" kern="0" dirty="0">
                          <a:effectLst/>
                        </a:rPr>
                        <a:t>描述</a:t>
                      </a:r>
                      <a:endParaRPr lang="zh-CN" sz="1050" kern="100" dirty="0">
                        <a:effectLst/>
                        <a:latin typeface="Times New Roman"/>
                        <a:ea typeface="宋体"/>
                      </a:endParaRPr>
                    </a:p>
                  </a:txBody>
                  <a:tcPr marL="0" marR="0" marT="0" marB="0"/>
                </a:tc>
                <a:tc>
                  <a:txBody>
                    <a:bodyPr/>
                    <a:lstStyle/>
                    <a:p>
                      <a:pPr indent="127000" algn="l">
                        <a:spcAft>
                          <a:spcPts val="0"/>
                        </a:spcAft>
                      </a:pPr>
                      <a:r>
                        <a:rPr lang="zh-CN" sz="900" kern="0">
                          <a:effectLst/>
                        </a:rPr>
                        <a:t>实例</a:t>
                      </a:r>
                      <a:endParaRPr lang="zh-CN" sz="1050" kern="100">
                        <a:effectLst/>
                        <a:latin typeface="Times New Roman"/>
                        <a:ea typeface="宋体"/>
                      </a:endParaRPr>
                    </a:p>
                  </a:txBody>
                  <a:tcPr marL="0" marR="0" marT="0" marB="0"/>
                </a:tc>
              </a:tr>
              <a:tr h="494955">
                <a:tc>
                  <a:txBody>
                    <a:bodyPr/>
                    <a:lstStyle/>
                    <a:p>
                      <a:pPr indent="127000" algn="l">
                        <a:lnSpc>
                          <a:spcPts val="1000"/>
                        </a:lnSpc>
                        <a:spcAft>
                          <a:spcPts val="0"/>
                        </a:spcAft>
                      </a:pPr>
                      <a:r>
                        <a:rPr lang="en-US" sz="900" kern="0">
                          <a:effectLst/>
                        </a:rPr>
                        <a:t>show.bs.tooltip</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当调用</a:t>
                      </a:r>
                      <a:r>
                        <a:rPr lang="en-US" sz="900" kern="0">
                          <a:effectLst/>
                        </a:rPr>
                        <a:t> show </a:t>
                      </a:r>
                      <a:r>
                        <a:rPr lang="zh-CN" sz="900" kern="0">
                          <a:effectLst/>
                        </a:rPr>
                        <a:t>实例方法时立即触发该事件。</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$('#myTooltip').on('show.bs.tooltip', function () {  // </a:t>
                      </a:r>
                      <a:r>
                        <a:rPr lang="zh-CN" sz="900" kern="0">
                          <a:effectLst/>
                        </a:rPr>
                        <a:t>执行一些动作</a:t>
                      </a:r>
                      <a:r>
                        <a:rPr lang="en-US" sz="900" kern="0">
                          <a:effectLst/>
                        </a:rPr>
                        <a:t>...  </a:t>
                      </a:r>
                      <a:endParaRPr lang="zh-CN" sz="1050" kern="100">
                        <a:effectLst/>
                      </a:endParaRPr>
                    </a:p>
                    <a:p>
                      <a:pPr indent="127000" algn="l">
                        <a:lnSpc>
                          <a:spcPts val="1000"/>
                        </a:lnSpc>
                        <a:spcAft>
                          <a:spcPts val="0"/>
                        </a:spcAft>
                      </a:pPr>
                      <a:r>
                        <a:rPr lang="en-US" sz="900" kern="0">
                          <a:effectLst/>
                        </a:rPr>
                        <a:t> })</a:t>
                      </a:r>
                      <a:endParaRPr lang="zh-CN" sz="1050" kern="100">
                        <a:effectLst/>
                        <a:latin typeface="Times New Roman"/>
                        <a:ea typeface="宋体"/>
                      </a:endParaRPr>
                    </a:p>
                  </a:txBody>
                  <a:tcPr marL="0" marR="0" marT="0" marB="0"/>
                </a:tc>
              </a:tr>
              <a:tr h="494955">
                <a:tc>
                  <a:txBody>
                    <a:bodyPr/>
                    <a:lstStyle/>
                    <a:p>
                      <a:pPr indent="127000" algn="l">
                        <a:lnSpc>
                          <a:spcPts val="1000"/>
                        </a:lnSpc>
                        <a:spcAft>
                          <a:spcPts val="0"/>
                        </a:spcAft>
                      </a:pPr>
                      <a:r>
                        <a:rPr lang="en-US" sz="900" kern="0">
                          <a:effectLst/>
                        </a:rPr>
                        <a:t>shown.bs.tooltip</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当提示工具对用户可见时触发该事件（将等待</a:t>
                      </a:r>
                      <a:r>
                        <a:rPr lang="en-US" sz="900" kern="0">
                          <a:effectLst/>
                        </a:rPr>
                        <a:t> CSS </a:t>
                      </a:r>
                      <a:r>
                        <a:rPr lang="zh-CN" sz="900" kern="0">
                          <a:effectLst/>
                        </a:rPr>
                        <a:t>过渡效果完成）。</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dirty="0">
                          <a:effectLst/>
                        </a:rPr>
                        <a:t>$('#</a:t>
                      </a:r>
                      <a:r>
                        <a:rPr lang="en-US" sz="900" kern="0" dirty="0" err="1">
                          <a:effectLst/>
                        </a:rPr>
                        <a:t>myTooltip</a:t>
                      </a:r>
                      <a:r>
                        <a:rPr lang="en-US" sz="900" kern="0" dirty="0">
                          <a:effectLst/>
                        </a:rPr>
                        <a:t>').on('</a:t>
                      </a:r>
                      <a:r>
                        <a:rPr lang="en-US" sz="900" kern="0" dirty="0" err="1">
                          <a:effectLst/>
                        </a:rPr>
                        <a:t>shown.bs.tooltip</a:t>
                      </a:r>
                      <a:r>
                        <a:rPr lang="en-US" sz="900" kern="0" dirty="0">
                          <a:effectLst/>
                        </a:rPr>
                        <a:t>', function () {  // </a:t>
                      </a:r>
                      <a:r>
                        <a:rPr lang="zh-CN" sz="900" kern="0" dirty="0">
                          <a:effectLst/>
                        </a:rPr>
                        <a:t>执行一些动作</a:t>
                      </a:r>
                      <a:r>
                        <a:rPr lang="en-US" sz="900" kern="0" dirty="0">
                          <a:effectLst/>
                        </a:rPr>
                        <a:t>...   </a:t>
                      </a:r>
                      <a:endParaRPr lang="zh-CN" sz="1050" kern="100" dirty="0">
                        <a:effectLst/>
                      </a:endParaRPr>
                    </a:p>
                    <a:p>
                      <a:pPr indent="127000" algn="l">
                        <a:lnSpc>
                          <a:spcPts val="1000"/>
                        </a:lnSpc>
                        <a:spcAft>
                          <a:spcPts val="0"/>
                        </a:spcAft>
                      </a:pPr>
                      <a:r>
                        <a:rPr lang="en-US" sz="900" kern="0" dirty="0">
                          <a:effectLst/>
                        </a:rPr>
                        <a:t> })</a:t>
                      </a:r>
                      <a:endParaRPr lang="zh-CN" sz="1050" kern="100" dirty="0">
                        <a:effectLst/>
                        <a:latin typeface="Times New Roman"/>
                        <a:ea typeface="宋体"/>
                      </a:endParaRPr>
                    </a:p>
                  </a:txBody>
                  <a:tcPr marL="0" marR="0" marT="0" marB="0"/>
                </a:tc>
              </a:tr>
              <a:tr h="494955">
                <a:tc>
                  <a:txBody>
                    <a:bodyPr/>
                    <a:lstStyle/>
                    <a:p>
                      <a:pPr indent="127000" algn="l">
                        <a:lnSpc>
                          <a:spcPts val="1000"/>
                        </a:lnSpc>
                        <a:spcAft>
                          <a:spcPts val="0"/>
                        </a:spcAft>
                      </a:pPr>
                      <a:r>
                        <a:rPr lang="en-US" sz="900" kern="0">
                          <a:effectLst/>
                        </a:rPr>
                        <a:t>hide.bs.tooltip</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当调用</a:t>
                      </a:r>
                      <a:r>
                        <a:rPr lang="en-US" sz="900" kern="0">
                          <a:effectLst/>
                        </a:rPr>
                        <a:t> hide </a:t>
                      </a:r>
                      <a:r>
                        <a:rPr lang="zh-CN" sz="900" kern="0">
                          <a:effectLst/>
                        </a:rPr>
                        <a:t>实例方法时立即触发该事件。</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$('#myTooltip').on('hide.bs.tooltip', function () {  // </a:t>
                      </a:r>
                      <a:r>
                        <a:rPr lang="zh-CN" sz="900" kern="0">
                          <a:effectLst/>
                        </a:rPr>
                        <a:t>执行一些动作</a:t>
                      </a:r>
                      <a:r>
                        <a:rPr lang="en-US" sz="900" kern="0">
                          <a:effectLst/>
                        </a:rPr>
                        <a:t>...    </a:t>
                      </a:r>
                      <a:endParaRPr lang="zh-CN" sz="1050" kern="100">
                        <a:effectLst/>
                      </a:endParaRPr>
                    </a:p>
                    <a:p>
                      <a:pPr indent="127000" algn="l">
                        <a:lnSpc>
                          <a:spcPts val="1000"/>
                        </a:lnSpc>
                        <a:spcAft>
                          <a:spcPts val="0"/>
                        </a:spcAft>
                      </a:pPr>
                      <a:r>
                        <a:rPr lang="en-US" sz="900" kern="0">
                          <a:effectLst/>
                        </a:rPr>
                        <a:t> })</a:t>
                      </a:r>
                      <a:endParaRPr lang="zh-CN" sz="1050" kern="100">
                        <a:effectLst/>
                        <a:latin typeface="Times New Roman"/>
                        <a:ea typeface="宋体"/>
                      </a:endParaRPr>
                    </a:p>
                  </a:txBody>
                  <a:tcPr marL="0" marR="0" marT="0" marB="0"/>
                </a:tc>
              </a:tr>
              <a:tr h="494955">
                <a:tc>
                  <a:txBody>
                    <a:bodyPr/>
                    <a:lstStyle/>
                    <a:p>
                      <a:pPr indent="127000" algn="l">
                        <a:lnSpc>
                          <a:spcPts val="1000"/>
                        </a:lnSpc>
                        <a:spcAft>
                          <a:spcPts val="0"/>
                        </a:spcAft>
                      </a:pPr>
                      <a:r>
                        <a:rPr lang="en-US" sz="900" kern="0">
                          <a:effectLst/>
                        </a:rPr>
                        <a:t>hidden.bs.tooltip</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当提示工具对用户隐藏时触发该事件（将等待</a:t>
                      </a:r>
                      <a:r>
                        <a:rPr lang="en-US" sz="900" kern="0">
                          <a:effectLst/>
                        </a:rPr>
                        <a:t> CSS </a:t>
                      </a:r>
                      <a:r>
                        <a:rPr lang="zh-CN" sz="900" kern="0">
                          <a:effectLst/>
                        </a:rPr>
                        <a:t>过渡效果完成）。</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dirty="0">
                          <a:effectLst/>
                        </a:rPr>
                        <a:t>$('#</a:t>
                      </a:r>
                      <a:r>
                        <a:rPr lang="en-US" sz="900" kern="0" dirty="0" err="1">
                          <a:effectLst/>
                        </a:rPr>
                        <a:t>myTooltip</a:t>
                      </a:r>
                      <a:r>
                        <a:rPr lang="en-US" sz="900" kern="0" dirty="0">
                          <a:effectLst/>
                        </a:rPr>
                        <a:t>').on('</a:t>
                      </a:r>
                      <a:r>
                        <a:rPr lang="en-US" sz="900" kern="0" dirty="0" err="1">
                          <a:effectLst/>
                        </a:rPr>
                        <a:t>hidden.bs.tooltip</a:t>
                      </a:r>
                      <a:r>
                        <a:rPr lang="en-US" sz="900" kern="0" dirty="0">
                          <a:effectLst/>
                        </a:rPr>
                        <a:t>', function () {  // </a:t>
                      </a:r>
                      <a:r>
                        <a:rPr lang="zh-CN" sz="900" kern="0" dirty="0">
                          <a:effectLst/>
                        </a:rPr>
                        <a:t>执行一些动作</a:t>
                      </a:r>
                      <a:r>
                        <a:rPr lang="en-US" sz="900" kern="0" dirty="0">
                          <a:effectLst/>
                        </a:rPr>
                        <a:t>...    </a:t>
                      </a:r>
                      <a:endParaRPr lang="zh-CN" sz="1050" kern="100" dirty="0">
                        <a:effectLst/>
                      </a:endParaRPr>
                    </a:p>
                    <a:p>
                      <a:pPr indent="127000" algn="l">
                        <a:lnSpc>
                          <a:spcPts val="1000"/>
                        </a:lnSpc>
                        <a:spcAft>
                          <a:spcPts val="0"/>
                        </a:spcAft>
                      </a:pPr>
                      <a:r>
                        <a:rPr lang="en-US" sz="900" kern="0" dirty="0">
                          <a:effectLst/>
                        </a:rPr>
                        <a:t> })</a:t>
                      </a:r>
                      <a:endParaRPr lang="zh-CN" sz="1050" kern="100" dirty="0">
                        <a:effectLst/>
                        <a:latin typeface="Times New Roman"/>
                        <a:ea typeface="宋体"/>
                      </a:endParaRPr>
                    </a:p>
                  </a:txBody>
                  <a:tcPr marL="0" marR="0" marT="0" marB="0"/>
                </a:tc>
              </a:tr>
            </a:tbl>
          </a:graphicData>
        </a:graphic>
      </p:graphicFrame>
    </p:spTree>
    <p:extLst>
      <p:ext uri="{BB962C8B-B14F-4D97-AF65-F5344CB8AC3E}">
        <p14:creationId xmlns:p14="http://schemas.microsoft.com/office/powerpoint/2010/main" val="1511741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6.6.4</a:t>
            </a:r>
            <a:r>
              <a:rPr lang="zh-CN" altLang="zh-CN" dirty="0"/>
              <a:t>事件</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000" dirty="0"/>
              <a:t>实例</a:t>
            </a:r>
            <a:r>
              <a:rPr lang="en-US" altLang="zh-CN" sz="2000" dirty="0"/>
              <a:t>6-6-2</a:t>
            </a:r>
            <a:r>
              <a:rPr lang="zh-CN" altLang="zh-CN" sz="2000" dirty="0"/>
              <a:t>：</a:t>
            </a:r>
          </a:p>
          <a:p>
            <a:endParaRPr lang="zh-CN" altLang="zh-CN" sz="2000" dirty="0"/>
          </a:p>
        </p:txBody>
      </p:sp>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256" y="2193627"/>
            <a:ext cx="558165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256" y="2188492"/>
            <a:ext cx="53340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C:\Users\Administrator\AppData\Roaming\Tencent\Users\86919931\TIM\WinTemp\RichOle\D67])B$}QU(8IMPWCM$%R9F.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6581" y="2188492"/>
            <a:ext cx="2352675" cy="1210310"/>
          </a:xfrm>
          <a:prstGeom prst="rect">
            <a:avLst/>
          </a:prstGeom>
          <a:noFill/>
          <a:ln>
            <a:solidFill>
              <a:schemeClr val="tx1"/>
            </a:solidFill>
          </a:ln>
        </p:spPr>
      </p:pic>
      <p:pic>
        <p:nvPicPr>
          <p:cNvPr id="7" name="图片 6" descr="C:\Users\Administrator\AppData\Roaming\Tencent\Users\86919931\TIM\WinTemp\RichOle\RX}W_M{OOD{RT`TND_1$L8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5976" y="2245062"/>
            <a:ext cx="2487295" cy="1215390"/>
          </a:xfrm>
          <a:prstGeom prst="rect">
            <a:avLst/>
          </a:prstGeom>
          <a:noFill/>
          <a:ln>
            <a:solidFill>
              <a:schemeClr val="tx1"/>
            </a:solidFill>
          </a:ln>
        </p:spPr>
      </p:pic>
      <p:pic>
        <p:nvPicPr>
          <p:cNvPr id="8" name="图片 7" descr="C:\Users\Administrator\AppData\Roaming\Tencent\Users\86919931\TIM\WinTemp\RichOle\0KR0Z`}L]$Z_KP[VS$`VFDX.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2936" y="3899494"/>
            <a:ext cx="2306320" cy="1206500"/>
          </a:xfrm>
          <a:prstGeom prst="rect">
            <a:avLst/>
          </a:prstGeom>
          <a:noFill/>
          <a:ln>
            <a:solidFill>
              <a:schemeClr val="tx1"/>
            </a:solidFill>
          </a:ln>
        </p:spPr>
      </p:pic>
      <p:pic>
        <p:nvPicPr>
          <p:cNvPr id="9" name="图片 8" descr="C:\Users\Administrator\AppData\Roaming\Tencent\Users\86919931\TIM\WinTemp\RichOle\))%KW6U)9MBD%2}EJW(YTTM.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6823" y="3899494"/>
            <a:ext cx="2439035" cy="1207770"/>
          </a:xfrm>
          <a:prstGeom prst="rect">
            <a:avLst/>
          </a:prstGeom>
          <a:noFill/>
          <a:ln>
            <a:solidFill>
              <a:schemeClr val="tx1"/>
            </a:solidFill>
          </a:ln>
        </p:spPr>
      </p:pic>
    </p:spTree>
    <p:extLst>
      <p:ext uri="{BB962C8B-B14F-4D97-AF65-F5344CB8AC3E}">
        <p14:creationId xmlns:p14="http://schemas.microsoft.com/office/powerpoint/2010/main" val="15117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866"/>
                                        </p:tgtEl>
                                      </p:cBhvr>
                                    </p:animEffect>
                                    <p:set>
                                      <p:cBhvr>
                                        <p:cTn id="12" dur="1" fill="hold">
                                          <p:stCondLst>
                                            <p:cond delay="499"/>
                                          </p:stCondLst>
                                        </p:cTn>
                                        <p:tgtEl>
                                          <p:spTgt spid="3686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865"/>
                                        </p:tgtEl>
                                        <p:attrNameLst>
                                          <p:attrName>style.visibility</p:attrName>
                                        </p:attrNameLst>
                                      </p:cBhvr>
                                      <p:to>
                                        <p:strVal val="visible"/>
                                      </p:to>
                                    </p:set>
                                    <p:animEffect transition="in" filter="fade">
                                      <p:cBhvr>
                                        <p:cTn id="17" dur="500"/>
                                        <p:tgtEl>
                                          <p:spTgt spid="368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6865"/>
                                        </p:tgtEl>
                                      </p:cBhvr>
                                    </p:animEffect>
                                    <p:set>
                                      <p:cBhvr>
                                        <p:cTn id="22" dur="1" fill="hold">
                                          <p:stCondLst>
                                            <p:cond delay="499"/>
                                          </p:stCondLst>
                                        </p:cTn>
                                        <p:tgtEl>
                                          <p:spTgt spid="3686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6.7 Popover</a:t>
            </a:r>
            <a:r>
              <a:rPr lang="zh-CN" altLang="zh-CN" dirty="0"/>
              <a:t>弹出框</a:t>
            </a:r>
          </a:p>
        </p:txBody>
      </p:sp>
      <p:sp>
        <p:nvSpPr>
          <p:cNvPr id="3" name="内容占位符 2"/>
          <p:cNvSpPr>
            <a:spLocks noGrp="1"/>
          </p:cNvSpPr>
          <p:nvPr>
            <p:ph idx="1"/>
          </p:nvPr>
        </p:nvSpPr>
        <p:spPr>
          <a:xfrm>
            <a:off x="539552" y="1484784"/>
            <a:ext cx="8229600" cy="4824536"/>
          </a:xfrm>
        </p:spPr>
        <p:txBody>
          <a:bodyPr/>
          <a:lstStyle/>
          <a:p>
            <a:r>
              <a:rPr lang="zh-CN" altLang="zh-CN" sz="2400" dirty="0"/>
              <a:t>弹出框</a:t>
            </a:r>
            <a:r>
              <a:rPr lang="en-US" altLang="zh-CN" sz="2400" dirty="0"/>
              <a:t>Popover</a:t>
            </a:r>
            <a:r>
              <a:rPr lang="zh-CN" altLang="zh-CN" sz="2400" dirty="0"/>
              <a:t>与工具提示</a:t>
            </a:r>
            <a:r>
              <a:rPr lang="en-US" altLang="zh-CN" sz="2400" dirty="0"/>
              <a:t>Tooltip</a:t>
            </a:r>
            <a:r>
              <a:rPr lang="zh-CN" altLang="zh-CN" sz="2400" dirty="0"/>
              <a:t>类似，提供了一个扩展的视图。</a:t>
            </a:r>
            <a:r>
              <a:rPr lang="en-US" altLang="zh-CN" sz="2400" dirty="0"/>
              <a:t>Popover</a:t>
            </a:r>
            <a:r>
              <a:rPr lang="zh-CN" altLang="zh-CN" sz="2400" dirty="0"/>
              <a:t>插件除了有标题</a:t>
            </a:r>
            <a:r>
              <a:rPr lang="en-US" altLang="zh-CN" sz="2400" dirty="0"/>
              <a:t>title</a:t>
            </a:r>
            <a:r>
              <a:rPr lang="zh-CN" altLang="zh-CN" sz="2400" dirty="0"/>
              <a:t>之外，还增加了内容</a:t>
            </a:r>
            <a:r>
              <a:rPr lang="en-US" altLang="zh-CN" sz="2400" dirty="0"/>
              <a:t>content</a:t>
            </a:r>
            <a:r>
              <a:rPr lang="zh-CN" altLang="zh-CN" sz="2400" dirty="0"/>
              <a:t>部分。如需激活弹出框，只需把鼠标悬停在元素上即可。</a:t>
            </a:r>
            <a:r>
              <a:rPr lang="en-US" altLang="zh-CN" sz="2400" dirty="0"/>
              <a:t>Popover</a:t>
            </a:r>
            <a:r>
              <a:rPr lang="zh-CN" altLang="zh-CN" sz="2400" dirty="0"/>
              <a:t>示（</a:t>
            </a:r>
            <a:r>
              <a:rPr lang="en-US" altLang="zh-CN" sz="2400" dirty="0"/>
              <a:t>tooltip</a:t>
            </a:r>
            <a:r>
              <a:rPr lang="zh-CN" altLang="zh-CN" sz="2400" dirty="0"/>
              <a:t>）。依赖于</a:t>
            </a:r>
            <a:r>
              <a:rPr lang="en-US" altLang="zh-CN" sz="2400" dirty="0"/>
              <a:t>Popover.js</a:t>
            </a:r>
            <a:r>
              <a:rPr lang="zh-CN" altLang="zh-CN" sz="2400" dirty="0"/>
              <a:t>插件。</a:t>
            </a:r>
          </a:p>
          <a:p>
            <a:endParaRPr lang="zh-CN" altLang="zh-CN" sz="2000" dirty="0"/>
          </a:p>
        </p:txBody>
      </p:sp>
    </p:spTree>
    <p:extLst>
      <p:ext uri="{BB962C8B-B14F-4D97-AF65-F5344CB8AC3E}">
        <p14:creationId xmlns:p14="http://schemas.microsoft.com/office/powerpoint/2010/main" val="1901250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 </a:t>
            </a:r>
            <a:r>
              <a:rPr lang="zh-CN" altLang="zh-CN" dirty="0"/>
              <a:t>插件库说明</a:t>
            </a:r>
            <a:endParaRPr lang="zh-CN" altLang="en-US" dirty="0"/>
          </a:p>
        </p:txBody>
      </p:sp>
      <p:sp>
        <p:nvSpPr>
          <p:cNvPr id="3" name="内容占位符 2"/>
          <p:cNvSpPr>
            <a:spLocks noGrp="1"/>
          </p:cNvSpPr>
          <p:nvPr>
            <p:ph idx="1"/>
          </p:nvPr>
        </p:nvSpPr>
        <p:spPr/>
        <p:txBody>
          <a:bodyPr/>
          <a:lstStyle/>
          <a:p>
            <a:r>
              <a:rPr lang="en-US" altLang="zh-CN" sz="2400" dirty="0"/>
              <a:t>Bootstrap.js</a:t>
            </a:r>
            <a:r>
              <a:rPr lang="zh-CN" altLang="zh-CN" sz="2400" dirty="0"/>
              <a:t>由以下</a:t>
            </a:r>
            <a:r>
              <a:rPr lang="en-US" altLang="zh-CN" sz="2400" dirty="0"/>
              <a:t>12</a:t>
            </a:r>
            <a:r>
              <a:rPr lang="zh-CN" altLang="zh-CN" sz="2400" dirty="0"/>
              <a:t>个</a:t>
            </a:r>
            <a:r>
              <a:rPr lang="en-US" altLang="zh-CN" sz="2400" dirty="0" err="1"/>
              <a:t>js</a:t>
            </a:r>
            <a:r>
              <a:rPr lang="zh-CN" altLang="zh-CN" sz="2400" dirty="0"/>
              <a:t>插件合并而成，在使用</a:t>
            </a:r>
            <a:r>
              <a:rPr lang="en-US" altLang="zh-CN" sz="2400" dirty="0"/>
              <a:t>Bootstrap </a:t>
            </a:r>
            <a:r>
              <a:rPr lang="en-US" altLang="zh-CN" sz="2400" dirty="0" err="1"/>
              <a:t>javascript</a:t>
            </a:r>
            <a:r>
              <a:rPr lang="zh-CN" altLang="zh-CN" sz="2400" dirty="0"/>
              <a:t>支持的时候我们不需要逐个去引用。</a:t>
            </a:r>
          </a:p>
          <a:p>
            <a:pPr lvl="1">
              <a:buFont typeface="Wingdings" pitchFamily="2" charset="2"/>
              <a:buChar char="ü"/>
            </a:pPr>
            <a:r>
              <a:rPr lang="zh-CN" altLang="zh-CN" sz="2000" dirty="0"/>
              <a:t>过渡效果（</a:t>
            </a:r>
            <a:r>
              <a:rPr lang="en-US" altLang="zh-CN" sz="2000" dirty="0"/>
              <a:t>Transition</a:t>
            </a:r>
            <a:r>
              <a:rPr lang="zh-CN" altLang="zh-CN" sz="2000" dirty="0"/>
              <a:t>）：插件文件</a:t>
            </a:r>
            <a:r>
              <a:rPr lang="en-US" altLang="zh-CN" sz="2000" dirty="0"/>
              <a:t>transition.js</a:t>
            </a:r>
            <a:endParaRPr lang="zh-CN" altLang="zh-CN" sz="2000" dirty="0"/>
          </a:p>
          <a:p>
            <a:pPr lvl="1">
              <a:buFont typeface="Wingdings" pitchFamily="2" charset="2"/>
              <a:buChar char="ü"/>
            </a:pPr>
            <a:r>
              <a:rPr lang="zh-CN" altLang="zh-CN" sz="2000" dirty="0"/>
              <a:t>模态对话框（</a:t>
            </a:r>
            <a:r>
              <a:rPr lang="en-US" altLang="zh-CN" sz="2000" dirty="0"/>
              <a:t>Modal</a:t>
            </a:r>
            <a:r>
              <a:rPr lang="zh-CN" altLang="zh-CN" sz="2000" dirty="0"/>
              <a:t>）：插件文件</a:t>
            </a:r>
            <a:r>
              <a:rPr lang="en-US" altLang="zh-CN" sz="2000" dirty="0"/>
              <a:t>modal.js</a:t>
            </a:r>
            <a:endParaRPr lang="zh-CN" altLang="zh-CN" sz="2000" dirty="0"/>
          </a:p>
          <a:p>
            <a:pPr lvl="1">
              <a:buFont typeface="Wingdings" pitchFamily="2" charset="2"/>
              <a:buChar char="ü"/>
            </a:pPr>
            <a:r>
              <a:rPr lang="zh-CN" altLang="zh-CN" sz="2000" dirty="0"/>
              <a:t>下拉菜单（</a:t>
            </a:r>
            <a:r>
              <a:rPr lang="en-US" altLang="zh-CN" sz="2000" dirty="0"/>
              <a:t>Dropdown</a:t>
            </a:r>
            <a:r>
              <a:rPr lang="zh-CN" altLang="zh-CN" sz="2000" dirty="0"/>
              <a:t>）：插件文件</a:t>
            </a:r>
            <a:r>
              <a:rPr lang="en-US" altLang="zh-CN" sz="2000" dirty="0"/>
              <a:t>dropdown.js</a:t>
            </a:r>
            <a:endParaRPr lang="zh-CN" altLang="zh-CN" sz="2000" dirty="0"/>
          </a:p>
          <a:p>
            <a:pPr lvl="1">
              <a:buFont typeface="Wingdings" pitchFamily="2" charset="2"/>
              <a:buChar char="ü"/>
            </a:pPr>
            <a:r>
              <a:rPr lang="zh-CN" altLang="zh-CN" sz="2000" dirty="0"/>
              <a:t>滚动监听（</a:t>
            </a:r>
            <a:r>
              <a:rPr lang="en-US" altLang="zh-CN" sz="2000" dirty="0" err="1"/>
              <a:t>Scrollspy</a:t>
            </a:r>
            <a:r>
              <a:rPr lang="zh-CN" altLang="zh-CN" sz="2000" dirty="0"/>
              <a:t>）：</a:t>
            </a:r>
            <a:r>
              <a:rPr lang="en-US" altLang="zh-CN" sz="2000" dirty="0"/>
              <a:t> </a:t>
            </a:r>
            <a:r>
              <a:rPr lang="zh-CN" altLang="zh-CN" sz="2000" dirty="0"/>
              <a:t>插件文件</a:t>
            </a:r>
            <a:r>
              <a:rPr lang="en-US" altLang="zh-CN" sz="2000" dirty="0"/>
              <a:t>scrollspy.js</a:t>
            </a:r>
            <a:endParaRPr lang="zh-CN" altLang="zh-CN" sz="2000" dirty="0"/>
          </a:p>
          <a:p>
            <a:pPr lvl="1">
              <a:buFont typeface="Wingdings" pitchFamily="2" charset="2"/>
              <a:buChar char="ü"/>
            </a:pPr>
            <a:r>
              <a:rPr lang="zh-CN" altLang="zh-CN" sz="2000" dirty="0"/>
              <a:t>选项卡（</a:t>
            </a:r>
            <a:r>
              <a:rPr lang="en-US" altLang="zh-CN" sz="2000" dirty="0"/>
              <a:t>Tab</a:t>
            </a:r>
            <a:r>
              <a:rPr lang="zh-CN" altLang="zh-CN" sz="2000" dirty="0"/>
              <a:t>）：插件文件</a:t>
            </a:r>
            <a:r>
              <a:rPr lang="en-US" altLang="zh-CN" sz="2000" dirty="0"/>
              <a:t>tab.js</a:t>
            </a:r>
            <a:endParaRPr lang="zh-CN" altLang="zh-CN" sz="2000" dirty="0"/>
          </a:p>
          <a:p>
            <a:pPr lvl="1">
              <a:buFont typeface="Wingdings" pitchFamily="2" charset="2"/>
              <a:buChar char="ü"/>
            </a:pPr>
            <a:r>
              <a:rPr lang="zh-CN" altLang="zh-CN" sz="2000" dirty="0"/>
              <a:t>工具提示（</a:t>
            </a:r>
            <a:r>
              <a:rPr lang="en-US" altLang="zh-CN" sz="2000" dirty="0"/>
              <a:t>Tooltip</a:t>
            </a:r>
            <a:r>
              <a:rPr lang="zh-CN" altLang="zh-CN" sz="2000" dirty="0"/>
              <a:t>）：</a:t>
            </a:r>
            <a:r>
              <a:rPr lang="en-US" altLang="zh-CN" sz="2000" dirty="0"/>
              <a:t> </a:t>
            </a:r>
            <a:r>
              <a:rPr lang="zh-CN" altLang="zh-CN" sz="2000" dirty="0"/>
              <a:t>插件文件</a:t>
            </a:r>
            <a:r>
              <a:rPr lang="en-US" altLang="zh-CN" sz="2000" dirty="0"/>
              <a:t>tooltip.js</a:t>
            </a:r>
            <a:endParaRPr lang="zh-CN" altLang="zh-CN" sz="2000" dirty="0"/>
          </a:p>
          <a:p>
            <a:pPr lvl="1">
              <a:buFont typeface="Wingdings" pitchFamily="2" charset="2"/>
              <a:buChar char="ü"/>
            </a:pPr>
            <a:r>
              <a:rPr lang="zh-CN" altLang="zh-CN" sz="2000" dirty="0"/>
              <a:t>弹出提示（</a:t>
            </a:r>
            <a:r>
              <a:rPr lang="en-US" altLang="zh-CN" sz="2000" dirty="0"/>
              <a:t>Popover</a:t>
            </a:r>
            <a:r>
              <a:rPr lang="zh-CN" altLang="zh-CN" sz="2000" dirty="0"/>
              <a:t>）：插件文件</a:t>
            </a:r>
            <a:r>
              <a:rPr lang="en-US" altLang="zh-CN" sz="2000" dirty="0"/>
              <a:t>popover.js</a:t>
            </a:r>
            <a:endParaRPr lang="zh-CN" altLang="zh-CN" sz="2000" dirty="0"/>
          </a:p>
          <a:p>
            <a:pPr lvl="1">
              <a:buFont typeface="Wingdings" pitchFamily="2" charset="2"/>
              <a:buChar char="ü"/>
            </a:pPr>
            <a:r>
              <a:rPr lang="zh-CN" altLang="zh-CN" sz="2000" dirty="0"/>
              <a:t>警告框（</a:t>
            </a:r>
            <a:r>
              <a:rPr lang="en-US" altLang="zh-CN" sz="2000" dirty="0"/>
              <a:t>Alert</a:t>
            </a:r>
            <a:r>
              <a:rPr lang="zh-CN" altLang="zh-CN" sz="2000" dirty="0"/>
              <a:t>）：插件文件</a:t>
            </a:r>
            <a:r>
              <a:rPr lang="en-US" altLang="zh-CN" sz="2000" dirty="0"/>
              <a:t>alert.js</a:t>
            </a:r>
            <a:endParaRPr lang="zh-CN" altLang="zh-CN" sz="2000" dirty="0"/>
          </a:p>
          <a:p>
            <a:pPr lvl="1">
              <a:buFont typeface="Wingdings" pitchFamily="2" charset="2"/>
              <a:buChar char="ü"/>
            </a:pPr>
            <a:r>
              <a:rPr lang="zh-CN" altLang="zh-CN" sz="2000" dirty="0"/>
              <a:t>按钮（</a:t>
            </a:r>
            <a:r>
              <a:rPr lang="en-US" altLang="zh-CN" sz="2000" dirty="0"/>
              <a:t>Button</a:t>
            </a:r>
            <a:r>
              <a:rPr lang="zh-CN" altLang="zh-CN" sz="2000" dirty="0"/>
              <a:t>）：</a:t>
            </a:r>
            <a:r>
              <a:rPr lang="en-US" altLang="zh-CN" sz="2000" dirty="0"/>
              <a:t> </a:t>
            </a:r>
            <a:r>
              <a:rPr lang="zh-CN" altLang="zh-CN" sz="2000" dirty="0"/>
              <a:t>插件文件</a:t>
            </a:r>
            <a:r>
              <a:rPr lang="en-US" altLang="zh-CN" sz="2000" dirty="0"/>
              <a:t>button.js</a:t>
            </a:r>
            <a:endParaRPr lang="zh-CN" altLang="zh-CN" sz="2000" dirty="0"/>
          </a:p>
          <a:p>
            <a:pPr lvl="1">
              <a:buFont typeface="Wingdings" pitchFamily="2" charset="2"/>
              <a:buChar char="ü"/>
            </a:pPr>
            <a:r>
              <a:rPr lang="zh-CN" altLang="zh-CN" sz="2000" dirty="0"/>
              <a:t>折叠（</a:t>
            </a:r>
            <a:r>
              <a:rPr lang="en-US" altLang="zh-CN" sz="2000" dirty="0"/>
              <a:t>Collapse</a:t>
            </a:r>
            <a:r>
              <a:rPr lang="zh-CN" altLang="zh-CN" sz="2000" dirty="0"/>
              <a:t>）：</a:t>
            </a:r>
            <a:r>
              <a:rPr lang="en-US" altLang="zh-CN" sz="2000" dirty="0"/>
              <a:t> </a:t>
            </a:r>
            <a:r>
              <a:rPr lang="zh-CN" altLang="zh-CN" sz="2000" dirty="0"/>
              <a:t>插件文件</a:t>
            </a:r>
            <a:r>
              <a:rPr lang="en-US" altLang="zh-CN" sz="2000" dirty="0"/>
              <a:t>collapse.js</a:t>
            </a:r>
            <a:endParaRPr lang="zh-CN" altLang="zh-CN" sz="2000" dirty="0"/>
          </a:p>
          <a:p>
            <a:pPr lvl="1">
              <a:buFont typeface="Wingdings" pitchFamily="2" charset="2"/>
              <a:buChar char="ü"/>
            </a:pPr>
            <a:r>
              <a:rPr lang="zh-CN" altLang="zh-CN" sz="2000" dirty="0"/>
              <a:t>轮播（</a:t>
            </a:r>
            <a:r>
              <a:rPr lang="en-US" altLang="zh-CN" sz="2000" dirty="0"/>
              <a:t>Carousel</a:t>
            </a:r>
            <a:r>
              <a:rPr lang="zh-CN" altLang="zh-CN" sz="2000" dirty="0"/>
              <a:t>）：插件文件</a:t>
            </a:r>
            <a:r>
              <a:rPr lang="en-US" altLang="zh-CN" sz="2000" dirty="0"/>
              <a:t>carousel.js</a:t>
            </a:r>
            <a:endParaRPr lang="zh-CN" altLang="zh-CN" sz="2000" dirty="0"/>
          </a:p>
          <a:p>
            <a:pPr lvl="1">
              <a:buFont typeface="Wingdings" pitchFamily="2" charset="2"/>
              <a:buChar char="ü"/>
            </a:pPr>
            <a:r>
              <a:rPr lang="zh-CN" altLang="zh-CN" sz="2000" dirty="0"/>
              <a:t>附加导航（</a:t>
            </a:r>
            <a:r>
              <a:rPr lang="en-US" altLang="zh-CN" sz="2000" dirty="0"/>
              <a:t>Affix</a:t>
            </a:r>
            <a:r>
              <a:rPr lang="zh-CN" altLang="zh-CN" sz="2000" dirty="0"/>
              <a:t>）：</a:t>
            </a:r>
            <a:r>
              <a:rPr lang="en-US" altLang="zh-CN" sz="2000" dirty="0"/>
              <a:t> </a:t>
            </a:r>
            <a:r>
              <a:rPr lang="zh-CN" altLang="zh-CN" sz="2000" dirty="0"/>
              <a:t>插件文件</a:t>
            </a:r>
            <a:r>
              <a:rPr lang="en-US" altLang="zh-CN" sz="2000" dirty="0"/>
              <a:t>affix.js</a:t>
            </a:r>
            <a:endParaRPr lang="zh-CN" altLang="zh-CN" sz="2000" dirty="0"/>
          </a:p>
        </p:txBody>
      </p:sp>
    </p:spTree>
    <p:extLst>
      <p:ext uri="{BB962C8B-B14F-4D97-AF65-F5344CB8AC3E}">
        <p14:creationId xmlns:p14="http://schemas.microsoft.com/office/powerpoint/2010/main" val="3644061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6.7.1</a:t>
            </a:r>
            <a:r>
              <a:rPr lang="zh-CN" altLang="zh-CN" dirty="0"/>
              <a:t>弹出框结构</a:t>
            </a:r>
          </a:p>
        </p:txBody>
      </p:sp>
      <p:sp>
        <p:nvSpPr>
          <p:cNvPr id="3" name="内容占位符 2"/>
          <p:cNvSpPr>
            <a:spLocks noGrp="1"/>
          </p:cNvSpPr>
          <p:nvPr>
            <p:ph idx="1"/>
          </p:nvPr>
        </p:nvSpPr>
        <p:spPr>
          <a:xfrm>
            <a:off x="539552" y="1484784"/>
            <a:ext cx="8229600" cy="4824536"/>
          </a:xfrm>
        </p:spPr>
        <p:txBody>
          <a:bodyPr/>
          <a:lstStyle/>
          <a:p>
            <a:r>
              <a:rPr lang="zh-CN" altLang="zh-CN" sz="2000" dirty="0"/>
              <a:t>弹出框（</a:t>
            </a:r>
            <a:r>
              <a:rPr lang="en-US" altLang="zh-CN" sz="2000" dirty="0"/>
              <a:t>Popover</a:t>
            </a:r>
            <a:r>
              <a:rPr lang="zh-CN" altLang="zh-CN" sz="2000" dirty="0"/>
              <a:t>）插件根据需求生成内容和标记，默认情况下是把弹出框</a:t>
            </a:r>
            <a:r>
              <a:rPr lang="en-US" altLang="zh-CN" sz="2000" dirty="0"/>
              <a:t>Popover</a:t>
            </a:r>
            <a:r>
              <a:rPr lang="zh-CN" altLang="zh-CN" sz="2000" dirty="0"/>
              <a:t>放在它们的触发元素后面。下面的代码定义了一个</a:t>
            </a:r>
            <a:r>
              <a:rPr lang="en-US" altLang="zh-CN" sz="2000" dirty="0"/>
              <a:t>popover</a:t>
            </a:r>
            <a:r>
              <a:rPr lang="zh-CN" altLang="zh-CN" sz="2000" dirty="0"/>
              <a:t>弹出框，和</a:t>
            </a:r>
            <a:r>
              <a:rPr lang="en-US" altLang="zh-CN" sz="2000" dirty="0"/>
              <a:t>Tooltip</a:t>
            </a:r>
            <a:r>
              <a:rPr lang="zh-CN" altLang="zh-CN" sz="2000" dirty="0"/>
              <a:t>提示框相比，有两个不同：（</a:t>
            </a:r>
            <a:r>
              <a:rPr lang="en-US" altLang="zh-CN" sz="2000" dirty="0"/>
              <a:t>1</a:t>
            </a:r>
            <a:r>
              <a:rPr lang="zh-CN" altLang="zh-CN" sz="2000" dirty="0"/>
              <a:t>）</a:t>
            </a:r>
            <a:r>
              <a:rPr lang="en-US" altLang="zh-CN" sz="2000" dirty="0"/>
              <a:t>data-toggle="popover"</a:t>
            </a:r>
            <a:r>
              <a:rPr lang="zh-CN" altLang="zh-CN" sz="2000" dirty="0"/>
              <a:t>，（</a:t>
            </a:r>
            <a:r>
              <a:rPr lang="en-US" altLang="zh-CN" sz="2000" dirty="0"/>
              <a:t>2</a:t>
            </a:r>
            <a:r>
              <a:rPr lang="zh-CN" altLang="zh-CN" sz="2000" dirty="0"/>
              <a:t>）</a:t>
            </a:r>
            <a:r>
              <a:rPr lang="en-US" altLang="zh-CN" sz="2000" dirty="0"/>
              <a:t>data-content="</a:t>
            </a:r>
            <a:r>
              <a:rPr lang="zh-CN" altLang="zh-CN" sz="2000" dirty="0"/>
              <a:t>内容</a:t>
            </a:r>
            <a:r>
              <a:rPr lang="en-US" altLang="zh-CN" sz="2000" dirty="0"/>
              <a:t>"</a:t>
            </a:r>
            <a:r>
              <a:rPr lang="zh-CN" altLang="zh-CN" sz="2000" dirty="0"/>
              <a:t>。</a:t>
            </a:r>
          </a:p>
          <a:p>
            <a:endParaRPr lang="zh-CN" altLang="zh-CN" sz="2000"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3005136"/>
            <a:ext cx="7401441" cy="1215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43060" y="4653136"/>
            <a:ext cx="7401987" cy="646331"/>
          </a:xfrm>
          <a:prstGeom prst="rect">
            <a:avLst/>
          </a:prstGeom>
        </p:spPr>
        <p:txBody>
          <a:bodyPr wrap="square">
            <a:spAutoFit/>
          </a:bodyPr>
          <a:lstStyle/>
          <a:p>
            <a:r>
              <a:rPr lang="zh-CN" altLang="zh-CN" dirty="0"/>
              <a:t>以上代码是不能直接在页面运行的。</a:t>
            </a:r>
            <a:r>
              <a:rPr lang="en-US" altLang="zh-CN" dirty="0"/>
              <a:t>Popover</a:t>
            </a:r>
            <a:r>
              <a:rPr lang="zh-CN" altLang="zh-CN" dirty="0"/>
              <a:t>插件和</a:t>
            </a:r>
            <a:r>
              <a:rPr lang="en-US" altLang="zh-CN" dirty="0"/>
              <a:t>Tooltip</a:t>
            </a:r>
            <a:r>
              <a:rPr lang="zh-CN" altLang="zh-CN" dirty="0"/>
              <a:t>插件一样，不是纯</a:t>
            </a:r>
            <a:r>
              <a:rPr lang="en-US" altLang="zh-CN" dirty="0"/>
              <a:t> CSS </a:t>
            </a:r>
            <a:r>
              <a:rPr lang="zh-CN" altLang="zh-CN" dirty="0"/>
              <a:t>插件，如需使用该插件，您必须使用</a:t>
            </a:r>
            <a:r>
              <a:rPr lang="en-US" altLang="zh-CN" dirty="0" err="1"/>
              <a:t>javascript</a:t>
            </a:r>
            <a:r>
              <a:rPr lang="en-US" altLang="zh-CN" dirty="0"/>
              <a:t> </a:t>
            </a:r>
            <a:r>
              <a:rPr lang="zh-CN" altLang="zh-CN" dirty="0"/>
              <a:t>手动触发。</a:t>
            </a:r>
            <a:endParaRPr lang="zh-CN" altLang="en-US" dirty="0"/>
          </a:p>
        </p:txBody>
      </p:sp>
    </p:spTree>
    <p:extLst>
      <p:ext uri="{BB962C8B-B14F-4D97-AF65-F5344CB8AC3E}">
        <p14:creationId xmlns:p14="http://schemas.microsoft.com/office/powerpoint/2010/main" val="19730302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6.7.2</a:t>
            </a:r>
            <a:r>
              <a:rPr lang="zh-CN" altLang="zh-CN" dirty="0"/>
              <a:t>声明式属性</a:t>
            </a:r>
          </a:p>
        </p:txBody>
      </p:sp>
      <p:sp>
        <p:nvSpPr>
          <p:cNvPr id="3" name="内容占位符 2"/>
          <p:cNvSpPr>
            <a:spLocks noGrp="1"/>
          </p:cNvSpPr>
          <p:nvPr>
            <p:ph idx="1"/>
          </p:nvPr>
        </p:nvSpPr>
        <p:spPr>
          <a:xfrm>
            <a:off x="539552" y="1484784"/>
            <a:ext cx="8229600" cy="4824536"/>
          </a:xfrm>
        </p:spPr>
        <p:txBody>
          <a:bodyPr/>
          <a:lstStyle/>
          <a:p>
            <a:r>
              <a:rPr lang="en-US" altLang="zh-CN" sz="2000" dirty="0"/>
              <a:t>Popover</a:t>
            </a:r>
            <a:r>
              <a:rPr lang="zh-CN" altLang="zh-CN" sz="2000" dirty="0"/>
              <a:t>弹出框和有</a:t>
            </a:r>
            <a:r>
              <a:rPr lang="en-US" altLang="zh-CN" sz="2000" dirty="0"/>
              <a:t>Tooltip</a:t>
            </a:r>
            <a:r>
              <a:rPr lang="zh-CN" altLang="zh-CN" sz="2000" dirty="0"/>
              <a:t>提示框一样，定义了很多属性。</a:t>
            </a:r>
          </a:p>
          <a:p>
            <a:pPr lvl="0">
              <a:buFont typeface="Wingdings" pitchFamily="2" charset="2"/>
              <a:buChar char="ü"/>
            </a:pPr>
            <a:r>
              <a:rPr lang="en-US" altLang="zh-CN" sz="1800" dirty="0"/>
              <a:t>data-animation</a:t>
            </a:r>
            <a:r>
              <a:rPr lang="zh-CN" altLang="zh-CN" sz="1800" dirty="0"/>
              <a:t>：向弹出框应用</a:t>
            </a:r>
            <a:r>
              <a:rPr lang="en-US" altLang="zh-CN" sz="1800" dirty="0"/>
              <a:t> CSS </a:t>
            </a:r>
            <a:r>
              <a:rPr lang="zh-CN" altLang="zh-CN" sz="1800" dirty="0"/>
              <a:t>褪色过渡效果。值为</a:t>
            </a:r>
            <a:r>
              <a:rPr lang="en-US" altLang="zh-CN" sz="1800" dirty="0"/>
              <a:t>true</a:t>
            </a:r>
            <a:r>
              <a:rPr lang="zh-CN" altLang="zh-CN" sz="1800" dirty="0"/>
              <a:t>或</a:t>
            </a:r>
            <a:r>
              <a:rPr lang="en-US" altLang="zh-CN" sz="1800" dirty="0"/>
              <a:t>false</a:t>
            </a:r>
            <a:r>
              <a:rPr lang="zh-CN" altLang="zh-CN" sz="1800" dirty="0"/>
              <a:t>，默认值：</a:t>
            </a:r>
            <a:r>
              <a:rPr lang="en-US" altLang="zh-CN" sz="1800" dirty="0"/>
              <a:t>true</a:t>
            </a:r>
            <a:r>
              <a:rPr lang="zh-CN" altLang="zh-CN" sz="1800" dirty="0"/>
              <a:t>。</a:t>
            </a:r>
          </a:p>
          <a:p>
            <a:pPr lvl="0">
              <a:buFont typeface="Wingdings" pitchFamily="2" charset="2"/>
              <a:buChar char="ü"/>
            </a:pPr>
            <a:r>
              <a:rPr lang="en-US" altLang="zh-CN" sz="1800" dirty="0"/>
              <a:t>data-html</a:t>
            </a:r>
            <a:r>
              <a:rPr lang="zh-CN" altLang="zh-CN" sz="1800" dirty="0"/>
              <a:t>：将</a:t>
            </a:r>
            <a:r>
              <a:rPr lang="en-US" altLang="zh-CN" sz="1800" dirty="0"/>
              <a:t>HTML</a:t>
            </a:r>
            <a:r>
              <a:rPr lang="zh-CN" altLang="zh-CN" sz="1800" dirty="0"/>
              <a:t>代码作为弹出框的内容。如果值为</a:t>
            </a:r>
            <a:r>
              <a:rPr lang="en-US" altLang="zh-CN" sz="1800" dirty="0"/>
              <a:t> false</a:t>
            </a:r>
            <a:r>
              <a:rPr lang="zh-CN" altLang="zh-CN" sz="1800" dirty="0"/>
              <a:t>，</a:t>
            </a:r>
            <a:r>
              <a:rPr lang="en-US" altLang="zh-CN" sz="1800" dirty="0" err="1"/>
              <a:t>jQuery</a:t>
            </a:r>
            <a:r>
              <a:rPr lang="zh-CN" altLang="zh-CN" sz="1800" dirty="0"/>
              <a:t>将使用</a:t>
            </a:r>
            <a:r>
              <a:rPr lang="en-US" altLang="zh-CN" sz="1800" dirty="0"/>
              <a:t> text </a:t>
            </a:r>
            <a:r>
              <a:rPr lang="zh-CN" altLang="zh-CN" sz="1800" dirty="0"/>
              <a:t>（）方法将</a:t>
            </a:r>
            <a:r>
              <a:rPr lang="en-US" altLang="zh-CN" sz="1800" dirty="0"/>
              <a:t>HTML</a:t>
            </a:r>
            <a:r>
              <a:rPr lang="zh-CN" altLang="zh-CN" sz="1800" dirty="0"/>
              <a:t>代码转化为文本作为提示内容。</a:t>
            </a:r>
          </a:p>
          <a:p>
            <a:pPr lvl="0">
              <a:buFont typeface="Wingdings" pitchFamily="2" charset="2"/>
              <a:buChar char="ü"/>
            </a:pPr>
            <a:r>
              <a:rPr lang="en-US" altLang="zh-CN" sz="1800" dirty="0"/>
              <a:t>data-placement</a:t>
            </a:r>
            <a:r>
              <a:rPr lang="zh-CN" altLang="zh-CN" sz="1800" dirty="0"/>
              <a:t>：规定如何定位弹出框（即</a:t>
            </a:r>
            <a:r>
              <a:rPr lang="en-US" altLang="zh-CN" sz="1800" dirty="0"/>
              <a:t> </a:t>
            </a:r>
            <a:r>
              <a:rPr lang="en-US" altLang="zh-CN" sz="1800" dirty="0" err="1"/>
              <a:t>top|bottom|left|right|auto</a:t>
            </a:r>
            <a:r>
              <a:rPr lang="zh-CN" altLang="zh-CN" sz="1800" dirty="0"/>
              <a:t>）。当指定为</a:t>
            </a:r>
            <a:r>
              <a:rPr lang="en-US" altLang="zh-CN" sz="1800" dirty="0"/>
              <a:t> auto </a:t>
            </a:r>
            <a:r>
              <a:rPr lang="zh-CN" altLang="zh-CN" sz="1800" dirty="0"/>
              <a:t>时，会动态调整弹出框。例如，如果</a:t>
            </a:r>
            <a:r>
              <a:rPr lang="en-US" altLang="zh-CN" sz="1800" dirty="0"/>
              <a:t> placement </a:t>
            </a:r>
            <a:r>
              <a:rPr lang="zh-CN" altLang="zh-CN" sz="1800" dirty="0"/>
              <a:t>是</a:t>
            </a:r>
            <a:r>
              <a:rPr lang="en-US" altLang="zh-CN" sz="1800" dirty="0"/>
              <a:t> "auto left"</a:t>
            </a:r>
            <a:r>
              <a:rPr lang="zh-CN" altLang="zh-CN" sz="1800" dirty="0"/>
              <a:t>，弹出框将会尽可能显示在左边，在情况不允许的情况下它才会显示在右边。</a:t>
            </a:r>
          </a:p>
          <a:p>
            <a:pPr lvl="0">
              <a:buFont typeface="Wingdings" pitchFamily="2" charset="2"/>
              <a:buChar char="ü"/>
            </a:pPr>
            <a:r>
              <a:rPr lang="en-US" altLang="zh-CN" sz="1800" dirty="0"/>
              <a:t>data-trigger</a:t>
            </a:r>
            <a:r>
              <a:rPr lang="zh-CN" altLang="zh-CN" sz="1800" dirty="0"/>
              <a:t>：定义如何触发弹出框，可选值：</a:t>
            </a:r>
            <a:r>
              <a:rPr lang="en-US" altLang="zh-CN" sz="1800" dirty="0"/>
              <a:t> click| hover | focus | manual</a:t>
            </a:r>
            <a:r>
              <a:rPr lang="zh-CN" altLang="zh-CN" sz="1800" dirty="0"/>
              <a:t>。可以传递多个值，每个值之间用空格分隔。</a:t>
            </a:r>
          </a:p>
          <a:p>
            <a:pPr lvl="0">
              <a:buFont typeface="Wingdings" pitchFamily="2" charset="2"/>
              <a:buChar char="ü"/>
            </a:pPr>
            <a:r>
              <a:rPr lang="en-US" altLang="zh-CN" sz="1800" dirty="0"/>
              <a:t>data-delay</a:t>
            </a:r>
            <a:r>
              <a:rPr lang="zh-CN" altLang="zh-CN" sz="1800" dirty="0"/>
              <a:t>：延迟显示和隐藏弹出框的毫秒数，对</a:t>
            </a:r>
            <a:r>
              <a:rPr lang="en-US" altLang="zh-CN" sz="1800" dirty="0"/>
              <a:t> manual </a:t>
            </a:r>
            <a:r>
              <a:rPr lang="zh-CN" altLang="zh-CN" sz="1800" dirty="0"/>
              <a:t>手动触发类型不适用。如果提供的是一个数字，那么延迟将会应用于显示和隐藏。如果提供的是对象，结构为：</a:t>
            </a:r>
            <a:r>
              <a:rPr lang="en-US" altLang="zh-CN" sz="1800" dirty="0"/>
              <a:t>delay:{ show: 500, hide: 100 }</a:t>
            </a:r>
            <a:r>
              <a:rPr lang="zh-CN" altLang="zh-CN" sz="1800" dirty="0"/>
              <a:t>，则显示用</a:t>
            </a:r>
            <a:r>
              <a:rPr lang="en-US" altLang="zh-CN" sz="1800" dirty="0"/>
              <a:t>500</a:t>
            </a:r>
            <a:r>
              <a:rPr lang="zh-CN" altLang="zh-CN" sz="1800" dirty="0"/>
              <a:t>毫秒，消失用</a:t>
            </a:r>
            <a:r>
              <a:rPr lang="en-US" altLang="zh-CN" sz="1800" dirty="0"/>
              <a:t>100</a:t>
            </a:r>
            <a:r>
              <a:rPr lang="zh-CN" altLang="zh-CN" sz="1800" dirty="0"/>
              <a:t>毫秒。</a:t>
            </a:r>
          </a:p>
          <a:p>
            <a:pPr lvl="0">
              <a:buFont typeface="Wingdings" pitchFamily="2" charset="2"/>
              <a:buChar char="ü"/>
            </a:pPr>
            <a:r>
              <a:rPr lang="en-US" altLang="zh-CN" sz="1800" dirty="0"/>
              <a:t>data-container</a:t>
            </a:r>
            <a:r>
              <a:rPr lang="zh-CN" altLang="zh-CN" sz="1800" dirty="0"/>
              <a:t>：向指定元素追加弹出框。例如：</a:t>
            </a:r>
            <a:r>
              <a:rPr lang="en-US" altLang="zh-CN" sz="1800" dirty="0"/>
              <a:t> container: 'body'</a:t>
            </a:r>
            <a:r>
              <a:rPr lang="zh-CN" altLang="zh-CN" sz="1800" dirty="0"/>
              <a:t>。</a:t>
            </a:r>
          </a:p>
          <a:p>
            <a:endParaRPr lang="zh-CN" altLang="zh-CN" sz="2000" dirty="0"/>
          </a:p>
        </p:txBody>
      </p:sp>
    </p:spTree>
    <p:extLst>
      <p:ext uri="{BB962C8B-B14F-4D97-AF65-F5344CB8AC3E}">
        <p14:creationId xmlns:p14="http://schemas.microsoft.com/office/powerpoint/2010/main" val="34003732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6.7.3JavaScript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zh-CN" altLang="zh-CN" sz="2000" dirty="0"/>
              <a:t>而</a:t>
            </a:r>
            <a:r>
              <a:rPr lang="en-US" altLang="zh-CN" sz="2000" dirty="0"/>
              <a:t>Popover</a:t>
            </a:r>
            <a:r>
              <a:rPr lang="zh-CN" altLang="zh-CN" sz="2000" dirty="0"/>
              <a:t>插件需要手工触发去解析</a:t>
            </a:r>
            <a:r>
              <a:rPr lang="en-US" altLang="zh-CN" sz="2000" dirty="0"/>
              <a:t>data-*</a:t>
            </a:r>
            <a:r>
              <a:rPr lang="zh-CN" altLang="zh-CN" sz="2000" dirty="0"/>
              <a:t>属性。</a:t>
            </a:r>
          </a:p>
          <a:p>
            <a:r>
              <a:rPr lang="zh-CN" altLang="zh-CN" sz="2000" dirty="0"/>
              <a:t>下表是一些</a:t>
            </a:r>
            <a:r>
              <a:rPr lang="en-US" altLang="zh-CN" sz="2000" dirty="0"/>
              <a:t>Popover</a:t>
            </a:r>
            <a:r>
              <a:rPr lang="zh-CN" altLang="zh-CN" sz="2000" dirty="0"/>
              <a:t>插件中有用的方法。</a:t>
            </a:r>
          </a:p>
        </p:txBody>
      </p:sp>
      <p:graphicFrame>
        <p:nvGraphicFramePr>
          <p:cNvPr id="4" name="表格 3"/>
          <p:cNvGraphicFramePr>
            <a:graphicFrameLocks noGrp="1"/>
          </p:cNvGraphicFramePr>
          <p:nvPr>
            <p:extLst>
              <p:ext uri="{D42A27DB-BD31-4B8C-83A1-F6EECF244321}">
                <p14:modId xmlns:p14="http://schemas.microsoft.com/office/powerpoint/2010/main" val="1770340098"/>
              </p:ext>
            </p:extLst>
          </p:nvPr>
        </p:nvGraphicFramePr>
        <p:xfrm>
          <a:off x="498348" y="2420888"/>
          <a:ext cx="8147303" cy="1496060"/>
        </p:xfrm>
        <a:graphic>
          <a:graphicData uri="http://schemas.openxmlformats.org/drawingml/2006/table">
            <a:tbl>
              <a:tblPr firstRow="1" firstCol="1" bandRow="1">
                <a:tableStyleId>{5C22544A-7EE6-4342-B048-85BDC9FD1C3A}</a:tableStyleId>
              </a:tblPr>
              <a:tblGrid>
                <a:gridCol w="2610396"/>
                <a:gridCol w="1621313"/>
                <a:gridCol w="3915594"/>
              </a:tblGrid>
              <a:tr h="0">
                <a:tc>
                  <a:txBody>
                    <a:bodyPr/>
                    <a:lstStyle/>
                    <a:p>
                      <a:pPr indent="127000" algn="ctr">
                        <a:spcAft>
                          <a:spcPts val="0"/>
                        </a:spcAft>
                      </a:pPr>
                      <a:r>
                        <a:rPr lang="zh-CN" sz="900" kern="0">
                          <a:effectLst/>
                        </a:rPr>
                        <a:t>方法</a:t>
                      </a:r>
                      <a:endParaRPr lang="zh-CN" sz="1050" kern="100">
                        <a:effectLst/>
                        <a:latin typeface="Times New Roman"/>
                        <a:ea typeface="宋体"/>
                      </a:endParaRPr>
                    </a:p>
                  </a:txBody>
                  <a:tcPr marL="28575" marR="28575" marT="28575" marB="28575"/>
                </a:tc>
                <a:tc>
                  <a:txBody>
                    <a:bodyPr/>
                    <a:lstStyle/>
                    <a:p>
                      <a:pPr indent="127000" algn="ctr">
                        <a:spcAft>
                          <a:spcPts val="0"/>
                        </a:spcAft>
                      </a:pPr>
                      <a:r>
                        <a:rPr lang="zh-CN" sz="900" kern="0">
                          <a:effectLst/>
                        </a:rPr>
                        <a:t>描述</a:t>
                      </a:r>
                      <a:endParaRPr lang="zh-CN" sz="1050" kern="100">
                        <a:effectLst/>
                        <a:latin typeface="Times New Roman"/>
                        <a:ea typeface="宋体"/>
                      </a:endParaRPr>
                    </a:p>
                  </a:txBody>
                  <a:tcPr marL="0" marR="0" marT="0" marB="0"/>
                </a:tc>
                <a:tc>
                  <a:txBody>
                    <a:bodyPr/>
                    <a:lstStyle/>
                    <a:p>
                      <a:pPr indent="127000" algn="ctr">
                        <a:spcAft>
                          <a:spcPts val="0"/>
                        </a:spcAft>
                      </a:pPr>
                      <a:r>
                        <a:rPr lang="zh-CN" sz="900" kern="0">
                          <a:effectLst/>
                        </a:rPr>
                        <a:t>实例</a:t>
                      </a:r>
                      <a:endParaRPr lang="zh-CN" sz="1050" kern="100">
                        <a:effectLst/>
                        <a:latin typeface="Times New Roman"/>
                        <a:ea typeface="宋体"/>
                      </a:endParaRPr>
                    </a:p>
                  </a:txBody>
                  <a:tcPr marL="28575" marR="28575" marT="28575" marB="28575"/>
                </a:tc>
              </a:tr>
              <a:tr h="0">
                <a:tc>
                  <a:txBody>
                    <a:bodyPr/>
                    <a:lstStyle/>
                    <a:p>
                      <a:pPr indent="127000" algn="l">
                        <a:lnSpc>
                          <a:spcPts val="1000"/>
                        </a:lnSpc>
                        <a:spcAft>
                          <a:spcPts val="0"/>
                        </a:spcAft>
                      </a:pPr>
                      <a:r>
                        <a:rPr lang="en-US" sz="900" kern="0">
                          <a:effectLst/>
                        </a:rPr>
                        <a:t>Options: .popover(options)</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向元素集合附加弹出框句柄。</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$().popover(options)</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Toggle: .popover('toggle')</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切换显示</a:t>
                      </a:r>
                      <a:r>
                        <a:rPr lang="en-US" sz="900" kern="0">
                          <a:effectLst/>
                        </a:rPr>
                        <a:t>/</a:t>
                      </a:r>
                      <a:r>
                        <a:rPr lang="zh-CN" sz="900" kern="0">
                          <a:effectLst/>
                        </a:rPr>
                        <a:t>隐藏元素的弹出框。</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$('#element').popover('toggle')</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Show: .popover('show')</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显示元素的弹出框。</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$('#element').popover('show')</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Hide: .popover('hide')</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隐藏元素的弹出框。</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$('#element').popover('hide')</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Destroy: .popover('destroy')</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隐藏并销毁元素的弹出框。</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dirty="0">
                          <a:effectLst/>
                        </a:rPr>
                        <a:t>$('#element').popover('destroy')</a:t>
                      </a:r>
                      <a:endParaRPr lang="zh-CN" sz="1050" kern="100" dirty="0">
                        <a:effectLst/>
                        <a:latin typeface="Times New Roman"/>
                        <a:ea typeface="宋体"/>
                      </a:endParaRPr>
                    </a:p>
                  </a:txBody>
                  <a:tcPr marL="47625" marR="47625" marT="66675" marB="66675"/>
                </a:tc>
              </a:tr>
            </a:tbl>
          </a:graphicData>
        </a:graphic>
      </p:graphicFrame>
    </p:spTree>
    <p:extLst>
      <p:ext uri="{BB962C8B-B14F-4D97-AF65-F5344CB8AC3E}">
        <p14:creationId xmlns:p14="http://schemas.microsoft.com/office/powerpoint/2010/main" val="3571588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6.7.3JavaScript</a:t>
            </a:r>
            <a:r>
              <a:rPr lang="zh-CN" altLang="zh-CN" dirty="0"/>
              <a:t>触发</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000" dirty="0"/>
              <a:t>实例</a:t>
            </a:r>
            <a:r>
              <a:rPr lang="en-US" altLang="zh-CN" sz="2000" dirty="0"/>
              <a:t>6-7-1</a:t>
            </a:r>
            <a:r>
              <a:rPr lang="zh-CN" altLang="zh-CN" sz="2000" dirty="0"/>
              <a:t>：</a:t>
            </a:r>
          </a:p>
          <a:p>
            <a:endParaRPr lang="zh-CN" altLang="zh-CN" sz="2000" dirty="0"/>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32856"/>
            <a:ext cx="61150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E83Y8QYBKOHYK]7WQUEN(XG.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4437112"/>
            <a:ext cx="2872740" cy="917575"/>
          </a:xfrm>
          <a:prstGeom prst="rect">
            <a:avLst/>
          </a:prstGeom>
          <a:noFill/>
          <a:ln>
            <a:solidFill>
              <a:schemeClr val="tx1"/>
            </a:solidFill>
          </a:ln>
        </p:spPr>
      </p:pic>
      <p:sp>
        <p:nvSpPr>
          <p:cNvPr id="4" name="矩形 3"/>
          <p:cNvSpPr/>
          <p:nvPr/>
        </p:nvSpPr>
        <p:spPr>
          <a:xfrm>
            <a:off x="1179066" y="5589240"/>
            <a:ext cx="6489278" cy="646331"/>
          </a:xfrm>
          <a:prstGeom prst="rect">
            <a:avLst/>
          </a:prstGeom>
        </p:spPr>
        <p:txBody>
          <a:bodyPr wrap="square">
            <a:spAutoFit/>
          </a:bodyPr>
          <a:lstStyle/>
          <a:p>
            <a:r>
              <a:rPr lang="zh-CN" altLang="zh-CN" dirty="0"/>
              <a:t>由于设置了属性</a:t>
            </a:r>
            <a:r>
              <a:rPr lang="en-US" altLang="zh-CN" dirty="0"/>
              <a:t> data-placement="left auto"</a:t>
            </a:r>
            <a:r>
              <a:rPr lang="zh-CN" altLang="zh-CN" dirty="0"/>
              <a:t>，所以按钮左侧的空间不够时，弹出框显示在了按钮右侧。</a:t>
            </a:r>
          </a:p>
        </p:txBody>
      </p:sp>
    </p:spTree>
    <p:extLst>
      <p:ext uri="{BB962C8B-B14F-4D97-AF65-F5344CB8AC3E}">
        <p14:creationId xmlns:p14="http://schemas.microsoft.com/office/powerpoint/2010/main" val="22610691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6.7.4</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r>
              <a:rPr lang="zh-CN" altLang="zh-CN" sz="2000" dirty="0"/>
              <a:t>下表列出了</a:t>
            </a:r>
            <a:r>
              <a:rPr lang="en-US" altLang="zh-CN" sz="2000" dirty="0"/>
              <a:t>Popover</a:t>
            </a:r>
            <a:r>
              <a:rPr lang="zh-CN" altLang="zh-CN" sz="2000" dirty="0"/>
              <a:t>弹出框插件中要用到的事件。</a:t>
            </a:r>
          </a:p>
          <a:p>
            <a:endParaRPr lang="zh-CN" altLang="zh-CN" sz="2000" dirty="0"/>
          </a:p>
        </p:txBody>
      </p:sp>
      <p:graphicFrame>
        <p:nvGraphicFramePr>
          <p:cNvPr id="4" name="表格 3"/>
          <p:cNvGraphicFramePr>
            <a:graphicFrameLocks noGrp="1"/>
          </p:cNvGraphicFramePr>
          <p:nvPr>
            <p:extLst>
              <p:ext uri="{D42A27DB-BD31-4B8C-83A1-F6EECF244321}">
                <p14:modId xmlns:p14="http://schemas.microsoft.com/office/powerpoint/2010/main" val="2386766208"/>
              </p:ext>
            </p:extLst>
          </p:nvPr>
        </p:nvGraphicFramePr>
        <p:xfrm>
          <a:off x="683568" y="2420888"/>
          <a:ext cx="7982712" cy="2251710"/>
        </p:xfrm>
        <a:graphic>
          <a:graphicData uri="http://schemas.openxmlformats.org/drawingml/2006/table">
            <a:tbl>
              <a:tblPr firstRow="1" firstCol="1" bandRow="1">
                <a:tableStyleId>{5C22544A-7EE6-4342-B048-85BDC9FD1C3A}</a:tableStyleId>
              </a:tblPr>
              <a:tblGrid>
                <a:gridCol w="1705107"/>
                <a:gridCol w="1971730"/>
                <a:gridCol w="4305875"/>
              </a:tblGrid>
              <a:tr h="0">
                <a:tc>
                  <a:txBody>
                    <a:bodyPr/>
                    <a:lstStyle/>
                    <a:p>
                      <a:pPr indent="127000" algn="ctr">
                        <a:spcAft>
                          <a:spcPts val="0"/>
                        </a:spcAft>
                      </a:pPr>
                      <a:r>
                        <a:rPr lang="zh-CN" sz="900" kern="0">
                          <a:effectLst/>
                        </a:rPr>
                        <a:t>事件</a:t>
                      </a:r>
                      <a:endParaRPr lang="zh-CN" sz="1050" kern="100">
                        <a:effectLst/>
                        <a:latin typeface="Times New Roman"/>
                        <a:ea typeface="宋体"/>
                      </a:endParaRPr>
                    </a:p>
                  </a:txBody>
                  <a:tcPr marL="28575" marR="28575" marT="28575" marB="28575" anchor="ctr"/>
                </a:tc>
                <a:tc>
                  <a:txBody>
                    <a:bodyPr/>
                    <a:lstStyle/>
                    <a:p>
                      <a:pPr indent="127000" algn="ctr">
                        <a:spcAft>
                          <a:spcPts val="0"/>
                        </a:spcAft>
                      </a:pPr>
                      <a:r>
                        <a:rPr lang="zh-CN" sz="900" kern="0">
                          <a:effectLst/>
                        </a:rPr>
                        <a:t>描述</a:t>
                      </a:r>
                      <a:endParaRPr lang="zh-CN" sz="1050" kern="100">
                        <a:effectLst/>
                        <a:latin typeface="Times New Roman"/>
                        <a:ea typeface="宋体"/>
                      </a:endParaRPr>
                    </a:p>
                  </a:txBody>
                  <a:tcPr marL="0" marR="0" marT="0" marB="0" anchor="ctr"/>
                </a:tc>
                <a:tc>
                  <a:txBody>
                    <a:bodyPr/>
                    <a:lstStyle/>
                    <a:p>
                      <a:pPr indent="127000" algn="ctr">
                        <a:spcAft>
                          <a:spcPts val="0"/>
                        </a:spcAft>
                      </a:pPr>
                      <a:r>
                        <a:rPr lang="zh-CN" sz="900" kern="0">
                          <a:effectLst/>
                        </a:rPr>
                        <a:t>实例</a:t>
                      </a:r>
                      <a:endParaRPr lang="zh-CN" sz="1050" kern="100">
                        <a:effectLst/>
                        <a:latin typeface="Times New Roman"/>
                        <a:ea typeface="宋体"/>
                      </a:endParaRPr>
                    </a:p>
                  </a:txBody>
                  <a:tcPr marL="28575" marR="28575" marT="28575" marB="28575" anchor="ctr"/>
                </a:tc>
              </a:tr>
              <a:tr h="0">
                <a:tc>
                  <a:txBody>
                    <a:bodyPr/>
                    <a:lstStyle/>
                    <a:p>
                      <a:pPr indent="127000" algn="l">
                        <a:lnSpc>
                          <a:spcPts val="1000"/>
                        </a:lnSpc>
                        <a:spcAft>
                          <a:spcPts val="0"/>
                        </a:spcAft>
                      </a:pPr>
                      <a:r>
                        <a:rPr lang="en-US" sz="900" kern="0">
                          <a:effectLst/>
                        </a:rPr>
                        <a:t>show.bs.popover</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当调用</a:t>
                      </a:r>
                      <a:r>
                        <a:rPr lang="en-US" sz="900" kern="0">
                          <a:effectLst/>
                        </a:rPr>
                        <a:t> show </a:t>
                      </a:r>
                      <a:r>
                        <a:rPr lang="zh-CN" sz="900" kern="0">
                          <a:effectLst/>
                        </a:rPr>
                        <a:t>实例方法时立即触发该事件。</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$('#mypopover').on('show.bs.popover', function () {</a:t>
                      </a:r>
                      <a:endParaRPr lang="zh-CN" sz="1050" kern="100">
                        <a:effectLst/>
                      </a:endParaRPr>
                    </a:p>
                    <a:p>
                      <a:pPr indent="127000" algn="l">
                        <a:lnSpc>
                          <a:spcPts val="1000"/>
                        </a:lnSpc>
                        <a:spcAft>
                          <a:spcPts val="0"/>
                        </a:spcAft>
                      </a:pPr>
                      <a:r>
                        <a:rPr lang="en-US" sz="900" kern="0">
                          <a:effectLst/>
                        </a:rPr>
                        <a:t>  // </a:t>
                      </a:r>
                      <a:r>
                        <a:rPr lang="zh-CN" sz="900" kern="0">
                          <a:effectLst/>
                        </a:rPr>
                        <a:t>执行一些动作</a:t>
                      </a:r>
                      <a:r>
                        <a:rPr lang="en-US" sz="900" kern="0">
                          <a:effectLst/>
                        </a:rPr>
                        <a:t>...</a:t>
                      </a:r>
                      <a:endParaRPr lang="zh-CN" sz="1050" kern="100">
                        <a:effectLst/>
                      </a:endParaRPr>
                    </a:p>
                    <a:p>
                      <a:pPr indent="127000" algn="l">
                        <a:lnSpc>
                          <a:spcPts val="1000"/>
                        </a:lnSpc>
                        <a:spcAft>
                          <a:spcPts val="0"/>
                        </a:spcAft>
                      </a:pPr>
                      <a:r>
                        <a:rPr lang="en-US" sz="900" kern="0">
                          <a:effectLst/>
                        </a:rPr>
                        <a:t>})</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shown.bs.popover</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当弹出框对用户可见时触发该事件（将等待</a:t>
                      </a:r>
                      <a:r>
                        <a:rPr lang="en-US" sz="900" kern="0">
                          <a:effectLst/>
                        </a:rPr>
                        <a:t> CSS </a:t>
                      </a:r>
                      <a:r>
                        <a:rPr lang="zh-CN" sz="900" kern="0">
                          <a:effectLst/>
                        </a:rPr>
                        <a:t>过渡效果完成）。</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$('#mypopover').on('shown.bs.popover', function () {</a:t>
                      </a:r>
                      <a:endParaRPr lang="zh-CN" sz="1050" kern="100">
                        <a:effectLst/>
                      </a:endParaRPr>
                    </a:p>
                    <a:p>
                      <a:pPr indent="127000" algn="l">
                        <a:lnSpc>
                          <a:spcPts val="1000"/>
                        </a:lnSpc>
                        <a:spcAft>
                          <a:spcPts val="0"/>
                        </a:spcAft>
                      </a:pPr>
                      <a:r>
                        <a:rPr lang="en-US" sz="900" kern="0">
                          <a:effectLst/>
                        </a:rPr>
                        <a:t>  // </a:t>
                      </a:r>
                      <a:r>
                        <a:rPr lang="zh-CN" sz="900" kern="0">
                          <a:effectLst/>
                        </a:rPr>
                        <a:t>执行一些动作</a:t>
                      </a:r>
                      <a:r>
                        <a:rPr lang="en-US" sz="900" kern="0">
                          <a:effectLst/>
                        </a:rPr>
                        <a:t>...</a:t>
                      </a:r>
                      <a:endParaRPr lang="zh-CN" sz="1050" kern="100">
                        <a:effectLst/>
                      </a:endParaRPr>
                    </a:p>
                    <a:p>
                      <a:pPr indent="127000" algn="l">
                        <a:lnSpc>
                          <a:spcPts val="1000"/>
                        </a:lnSpc>
                        <a:spcAft>
                          <a:spcPts val="0"/>
                        </a:spcAft>
                      </a:pPr>
                      <a:r>
                        <a:rPr lang="en-US" sz="900" kern="0">
                          <a:effectLst/>
                        </a:rPr>
                        <a:t>})</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hide.bs.popover</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当调用</a:t>
                      </a:r>
                      <a:r>
                        <a:rPr lang="en-US" sz="900" kern="0">
                          <a:effectLst/>
                        </a:rPr>
                        <a:t> hide </a:t>
                      </a:r>
                      <a:r>
                        <a:rPr lang="zh-CN" sz="900" kern="0">
                          <a:effectLst/>
                        </a:rPr>
                        <a:t>实例方法时立即触发该事件。</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$('#mypopover').on('hide.bs.popover', function () {</a:t>
                      </a:r>
                      <a:endParaRPr lang="zh-CN" sz="1050" kern="100">
                        <a:effectLst/>
                      </a:endParaRPr>
                    </a:p>
                    <a:p>
                      <a:pPr indent="127000" algn="l">
                        <a:lnSpc>
                          <a:spcPts val="1000"/>
                        </a:lnSpc>
                        <a:spcAft>
                          <a:spcPts val="0"/>
                        </a:spcAft>
                      </a:pPr>
                      <a:r>
                        <a:rPr lang="en-US" sz="900" kern="0">
                          <a:effectLst/>
                        </a:rPr>
                        <a:t>  // </a:t>
                      </a:r>
                      <a:r>
                        <a:rPr lang="zh-CN" sz="900" kern="0">
                          <a:effectLst/>
                        </a:rPr>
                        <a:t>执行一些动作</a:t>
                      </a:r>
                      <a:r>
                        <a:rPr lang="en-US" sz="900" kern="0">
                          <a:effectLst/>
                        </a:rPr>
                        <a:t>...</a:t>
                      </a:r>
                      <a:endParaRPr lang="zh-CN" sz="1050" kern="100">
                        <a:effectLst/>
                      </a:endParaRPr>
                    </a:p>
                    <a:p>
                      <a:pPr indent="127000" algn="l">
                        <a:lnSpc>
                          <a:spcPts val="1000"/>
                        </a:lnSpc>
                        <a:spcAft>
                          <a:spcPts val="0"/>
                        </a:spcAft>
                      </a:pPr>
                      <a:r>
                        <a:rPr lang="en-US" sz="900" kern="0">
                          <a:effectLst/>
                        </a:rPr>
                        <a:t>})</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hidden.bs.popover</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当工具提示对用户隐藏时触发该事件（将等待</a:t>
                      </a:r>
                      <a:r>
                        <a:rPr lang="en-US" sz="900" kern="0">
                          <a:effectLst/>
                        </a:rPr>
                        <a:t> CSS </a:t>
                      </a:r>
                      <a:r>
                        <a:rPr lang="zh-CN" sz="900" kern="0">
                          <a:effectLst/>
                        </a:rPr>
                        <a:t>过渡效果完成）。</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dirty="0">
                          <a:effectLst/>
                        </a:rPr>
                        <a:t>$('#</a:t>
                      </a:r>
                      <a:r>
                        <a:rPr lang="en-US" sz="900" kern="0" dirty="0" err="1">
                          <a:effectLst/>
                        </a:rPr>
                        <a:t>mypopover</a:t>
                      </a:r>
                      <a:r>
                        <a:rPr lang="en-US" sz="900" kern="0" dirty="0">
                          <a:effectLst/>
                        </a:rPr>
                        <a:t>').on('</a:t>
                      </a:r>
                      <a:r>
                        <a:rPr lang="en-US" sz="900" kern="0" dirty="0" err="1">
                          <a:effectLst/>
                        </a:rPr>
                        <a:t>hidden.bs.popover</a:t>
                      </a:r>
                      <a:r>
                        <a:rPr lang="en-US" sz="900" kern="0" dirty="0">
                          <a:effectLst/>
                        </a:rPr>
                        <a:t>', function () {</a:t>
                      </a:r>
                      <a:endParaRPr lang="zh-CN" sz="1050" kern="100" dirty="0">
                        <a:effectLst/>
                      </a:endParaRPr>
                    </a:p>
                    <a:p>
                      <a:pPr indent="127000" algn="l">
                        <a:lnSpc>
                          <a:spcPts val="1000"/>
                        </a:lnSpc>
                        <a:spcAft>
                          <a:spcPts val="0"/>
                        </a:spcAft>
                      </a:pPr>
                      <a:r>
                        <a:rPr lang="en-US" sz="900" kern="0" dirty="0">
                          <a:effectLst/>
                        </a:rPr>
                        <a:t>  // </a:t>
                      </a:r>
                      <a:r>
                        <a:rPr lang="zh-CN" sz="900" kern="0" dirty="0">
                          <a:effectLst/>
                        </a:rPr>
                        <a:t>执行一些动作</a:t>
                      </a:r>
                      <a:r>
                        <a:rPr lang="en-US" sz="900" kern="0" dirty="0">
                          <a:effectLst/>
                        </a:rPr>
                        <a:t>...</a:t>
                      </a:r>
                      <a:endParaRPr lang="zh-CN" sz="1050" kern="100" dirty="0">
                        <a:effectLst/>
                      </a:endParaRPr>
                    </a:p>
                    <a:p>
                      <a:pPr indent="127000" algn="l">
                        <a:lnSpc>
                          <a:spcPts val="1000"/>
                        </a:lnSpc>
                        <a:spcAft>
                          <a:spcPts val="0"/>
                        </a:spcAft>
                      </a:pPr>
                      <a:r>
                        <a:rPr lang="en-US" sz="900" kern="0" dirty="0">
                          <a:effectLst/>
                        </a:rPr>
                        <a:t>})</a:t>
                      </a:r>
                      <a:endParaRPr lang="zh-CN" sz="1050" kern="100" dirty="0">
                        <a:effectLst/>
                        <a:latin typeface="Times New Roman"/>
                        <a:ea typeface="宋体"/>
                      </a:endParaRPr>
                    </a:p>
                  </a:txBody>
                  <a:tcPr marL="47625" marR="47625" marT="66675" marB="66675"/>
                </a:tc>
              </a:tr>
            </a:tbl>
          </a:graphicData>
        </a:graphic>
      </p:graphicFrame>
    </p:spTree>
    <p:extLst>
      <p:ext uri="{BB962C8B-B14F-4D97-AF65-F5344CB8AC3E}">
        <p14:creationId xmlns:p14="http://schemas.microsoft.com/office/powerpoint/2010/main" val="27900500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6.7.4</a:t>
            </a:r>
            <a:r>
              <a:rPr lang="zh-CN" altLang="zh-CN" dirty="0"/>
              <a:t>事件</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000" dirty="0"/>
              <a:t>实例</a:t>
            </a:r>
            <a:r>
              <a:rPr lang="en-US" altLang="zh-CN" sz="2000" dirty="0"/>
              <a:t>6-7-2</a:t>
            </a:r>
            <a:r>
              <a:rPr lang="zh-CN" altLang="zh-CN" sz="2000" dirty="0"/>
              <a:t>：</a:t>
            </a:r>
          </a:p>
          <a:p>
            <a:endParaRPr lang="zh-CN" altLang="zh-CN" sz="2000" dirty="0"/>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63150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9DWJKS0A%PNCCD9S]%MOZ9.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2060848"/>
            <a:ext cx="2240915" cy="1057275"/>
          </a:xfrm>
          <a:prstGeom prst="rect">
            <a:avLst/>
          </a:prstGeom>
          <a:noFill/>
          <a:ln>
            <a:solidFill>
              <a:schemeClr val="tx1"/>
            </a:solidFill>
          </a:ln>
        </p:spPr>
      </p:pic>
      <p:pic>
        <p:nvPicPr>
          <p:cNvPr id="6" name="图片 5" descr="C:\Users\Administrator\AppData\Roaming\Tencent\Users\86919931\TIM\WinTemp\RichOle\}I0LFL{UKM`_CIIVB6YD8@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044337"/>
            <a:ext cx="2247900" cy="1090295"/>
          </a:xfrm>
          <a:prstGeom prst="rect">
            <a:avLst/>
          </a:prstGeom>
          <a:noFill/>
          <a:ln>
            <a:solidFill>
              <a:schemeClr val="tx1"/>
            </a:solidFill>
          </a:ln>
        </p:spPr>
      </p:pic>
      <p:pic>
        <p:nvPicPr>
          <p:cNvPr id="7" name="图片 6" descr="C:\Users\Administrator\AppData\Roaming\Tencent\Users\86919931\TIM\WinTemp\RichOle\@`A{3M%{FZ1A1NW1~NB{SB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3855169"/>
            <a:ext cx="1857375" cy="607060"/>
          </a:xfrm>
          <a:prstGeom prst="rect">
            <a:avLst/>
          </a:prstGeom>
          <a:noFill/>
          <a:ln>
            <a:solidFill>
              <a:schemeClr val="tx1"/>
            </a:solidFill>
          </a:ln>
        </p:spPr>
      </p:pic>
      <p:pic>
        <p:nvPicPr>
          <p:cNvPr id="8" name="图片 7" descr="C:\Users\Administrator\AppData\Roaming\Tencent\Users\86919931\TIM\WinTemp\RichOle\~O2J2$9SSEKUL5070L9400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2389" y="3475439"/>
            <a:ext cx="2324100" cy="1366520"/>
          </a:xfrm>
          <a:prstGeom prst="rect">
            <a:avLst/>
          </a:prstGeom>
          <a:noFill/>
          <a:ln>
            <a:solidFill>
              <a:schemeClr val="tx1"/>
            </a:solidFill>
          </a:ln>
        </p:spPr>
      </p:pic>
      <p:pic>
        <p:nvPicPr>
          <p:cNvPr id="9" name="图片 8" descr="C:\Users\Administrator\AppData\Roaming\Tencent\Users\86919931\TIM\WinTemp\RichOle\$$DTSRLAMJCMTUDLX1Q0Q)G.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7380" y="5013176"/>
            <a:ext cx="2314575" cy="1228725"/>
          </a:xfrm>
          <a:prstGeom prst="rect">
            <a:avLst/>
          </a:prstGeom>
          <a:noFill/>
          <a:ln>
            <a:solidFill>
              <a:schemeClr val="tx1"/>
            </a:solidFill>
          </a:ln>
        </p:spPr>
      </p:pic>
    </p:spTree>
    <p:extLst>
      <p:ext uri="{BB962C8B-B14F-4D97-AF65-F5344CB8AC3E}">
        <p14:creationId xmlns:p14="http://schemas.microsoft.com/office/powerpoint/2010/main" val="27944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0178"/>
                                        </p:tgtEl>
                                      </p:cBhvr>
                                    </p:animEffect>
                                    <p:set>
                                      <p:cBhvr>
                                        <p:cTn id="12" dur="1" fill="hold">
                                          <p:stCondLst>
                                            <p:cond delay="499"/>
                                          </p:stCondLst>
                                        </p:cTn>
                                        <p:tgtEl>
                                          <p:spTgt spid="501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6.8</a:t>
            </a:r>
            <a:r>
              <a:rPr lang="zh-CN" altLang="zh-CN" dirty="0"/>
              <a:t>警告框</a:t>
            </a:r>
          </a:p>
        </p:txBody>
      </p:sp>
      <p:sp>
        <p:nvSpPr>
          <p:cNvPr id="3" name="内容占位符 2"/>
          <p:cNvSpPr>
            <a:spLocks noGrp="1"/>
          </p:cNvSpPr>
          <p:nvPr>
            <p:ph idx="1"/>
          </p:nvPr>
        </p:nvSpPr>
        <p:spPr>
          <a:xfrm>
            <a:off x="539552" y="1484784"/>
            <a:ext cx="8229600" cy="4824536"/>
          </a:xfrm>
        </p:spPr>
        <p:txBody>
          <a:bodyPr/>
          <a:lstStyle/>
          <a:p>
            <a:r>
              <a:rPr lang="zh-CN" altLang="zh-CN" sz="2400" dirty="0"/>
              <a:t>警告框（</a:t>
            </a:r>
            <a:r>
              <a:rPr lang="en-US" altLang="zh-CN" sz="2400" dirty="0"/>
              <a:t>Alert</a:t>
            </a:r>
            <a:r>
              <a:rPr lang="zh-CN" altLang="zh-CN" sz="2400" dirty="0"/>
              <a:t>）消息大多是用来向终端用户显示诸如警告或确认消息的信息。使用警告框（</a:t>
            </a:r>
            <a:r>
              <a:rPr lang="en-US" altLang="zh-CN" sz="2400" dirty="0"/>
              <a:t>Alert</a:t>
            </a:r>
            <a:r>
              <a:rPr lang="zh-CN" altLang="zh-CN" sz="2400" dirty="0"/>
              <a:t>）插件，可以向所有的警告框消息添加可取消（</a:t>
            </a:r>
            <a:r>
              <a:rPr lang="en-US" altLang="zh-CN" sz="2400" dirty="0"/>
              <a:t>dismiss</a:t>
            </a:r>
            <a:r>
              <a:rPr lang="zh-CN" altLang="zh-CN" sz="2400" dirty="0"/>
              <a:t>）功能。在</a:t>
            </a:r>
            <a:r>
              <a:rPr lang="en-US" altLang="zh-CN" sz="2400" dirty="0"/>
              <a:t>Bootstrap</a:t>
            </a:r>
            <a:r>
              <a:rPr lang="zh-CN" altLang="zh-CN" sz="2400" dirty="0"/>
              <a:t>中提示框对应</a:t>
            </a:r>
            <a:r>
              <a:rPr lang="en-US" altLang="zh-CN" sz="2400" dirty="0"/>
              <a:t>alert.js</a:t>
            </a:r>
            <a:r>
              <a:rPr lang="zh-CN" altLang="zh-CN" sz="2400" dirty="0"/>
              <a:t>插件。</a:t>
            </a:r>
          </a:p>
          <a:p>
            <a:pPr lvl="0">
              <a:buFont typeface="Wingdings" pitchFamily="2" charset="2"/>
              <a:buChar char="ü"/>
            </a:pPr>
            <a:endParaRPr lang="zh-CN" altLang="zh-CN" sz="1800" dirty="0"/>
          </a:p>
          <a:p>
            <a:endParaRPr lang="zh-CN" altLang="zh-CN" sz="2000" dirty="0"/>
          </a:p>
        </p:txBody>
      </p:sp>
    </p:spTree>
    <p:extLst>
      <p:ext uri="{BB962C8B-B14F-4D97-AF65-F5344CB8AC3E}">
        <p14:creationId xmlns:p14="http://schemas.microsoft.com/office/powerpoint/2010/main" val="27944705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6.8.1 Alert</a:t>
            </a:r>
            <a:r>
              <a:rPr lang="zh-CN" altLang="zh-CN" dirty="0"/>
              <a:t>结构 </a:t>
            </a:r>
          </a:p>
        </p:txBody>
      </p:sp>
      <p:sp>
        <p:nvSpPr>
          <p:cNvPr id="3" name="内容占位符 2"/>
          <p:cNvSpPr>
            <a:spLocks noGrp="1"/>
          </p:cNvSpPr>
          <p:nvPr>
            <p:ph idx="1"/>
          </p:nvPr>
        </p:nvSpPr>
        <p:spPr>
          <a:xfrm>
            <a:off x="539552" y="1484784"/>
            <a:ext cx="8229600" cy="4824536"/>
          </a:xfrm>
        </p:spPr>
        <p:txBody>
          <a:bodyPr/>
          <a:lstStyle/>
          <a:p>
            <a:r>
              <a:rPr lang="zh-CN" altLang="zh-CN" sz="2000" dirty="0"/>
              <a:t>下面的代码定义了一个</a:t>
            </a:r>
            <a:r>
              <a:rPr lang="en-US" altLang="zh-CN" sz="2000" dirty="0"/>
              <a:t>alert</a:t>
            </a:r>
            <a:r>
              <a:rPr lang="zh-CN" altLang="zh-CN" sz="2000" dirty="0"/>
              <a:t>提示框，使用了</a:t>
            </a:r>
            <a:r>
              <a:rPr lang="en-US" altLang="zh-CN" sz="2000" dirty="0"/>
              <a:t>class</a:t>
            </a:r>
            <a:r>
              <a:rPr lang="en-US" altLang="zh-CN" sz="2000" dirty="0" smtClean="0"/>
              <a:t>=“alert alert-warning”</a:t>
            </a:r>
            <a:r>
              <a:rPr lang="zh-CN" altLang="zh-CN" sz="2000" dirty="0" smtClean="0"/>
              <a:t>样式</a:t>
            </a:r>
            <a:r>
              <a:rPr lang="zh-CN" altLang="zh-CN" sz="2000" dirty="0"/>
              <a:t>，并在提示框上添加了一个关闭</a:t>
            </a:r>
            <a:r>
              <a:rPr lang="zh-CN" altLang="zh-CN" sz="2000" dirty="0" smtClean="0"/>
              <a:t>按钮</a:t>
            </a:r>
            <a:r>
              <a:rPr lang="zh-CN" altLang="en-US" sz="2000" dirty="0" smtClean="0"/>
              <a:t>。</a:t>
            </a:r>
            <a:endParaRPr lang="zh-CN" altLang="zh-CN" sz="2000" dirty="0"/>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20888"/>
            <a:ext cx="5419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G@_}0YH_XJ1E54G5W8%PSU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3789040"/>
            <a:ext cx="3384376" cy="1224136"/>
          </a:xfrm>
          <a:prstGeom prst="rect">
            <a:avLst/>
          </a:prstGeom>
          <a:noFill/>
          <a:ln>
            <a:solidFill>
              <a:schemeClr val="tx1"/>
            </a:solidFill>
          </a:ln>
        </p:spPr>
      </p:pic>
    </p:spTree>
    <p:extLst>
      <p:ext uri="{BB962C8B-B14F-4D97-AF65-F5344CB8AC3E}">
        <p14:creationId xmlns:p14="http://schemas.microsoft.com/office/powerpoint/2010/main" val="31319118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6.8.2 </a:t>
            </a:r>
            <a:r>
              <a:rPr lang="zh-CN" altLang="zh-CN" dirty="0"/>
              <a:t>声明式触发 </a:t>
            </a:r>
          </a:p>
        </p:txBody>
      </p:sp>
      <p:sp>
        <p:nvSpPr>
          <p:cNvPr id="3" name="内容占位符 2"/>
          <p:cNvSpPr>
            <a:spLocks noGrp="1"/>
          </p:cNvSpPr>
          <p:nvPr>
            <p:ph idx="1"/>
          </p:nvPr>
        </p:nvSpPr>
        <p:spPr>
          <a:xfrm>
            <a:off x="539552" y="1484784"/>
            <a:ext cx="8229600" cy="4824536"/>
          </a:xfrm>
        </p:spPr>
        <p:txBody>
          <a:bodyPr/>
          <a:lstStyle/>
          <a:p>
            <a:r>
              <a:rPr lang="en-US" altLang="zh-CN" sz="2000" dirty="0"/>
              <a:t>Alert</a:t>
            </a:r>
            <a:r>
              <a:rPr lang="zh-CN" altLang="zh-CN" sz="2000" dirty="0"/>
              <a:t>提示框插件同样支持声明式方式来触发关闭，我们只需要向关闭按钮添加</a:t>
            </a:r>
            <a:r>
              <a:rPr lang="en-US" altLang="zh-CN" sz="2000" dirty="0"/>
              <a:t> data-dismiss="alert"</a:t>
            </a:r>
            <a:r>
              <a:rPr lang="zh-CN" altLang="zh-CN" sz="2000" dirty="0"/>
              <a:t>，就会自动为警告框添加关闭功能。实例</a:t>
            </a:r>
            <a:r>
              <a:rPr lang="en-US" altLang="zh-CN" sz="2000" dirty="0"/>
              <a:t>6-8-1</a:t>
            </a:r>
            <a:r>
              <a:rPr lang="zh-CN" altLang="zh-CN" sz="2000" dirty="0"/>
              <a:t>中就是在</a:t>
            </a:r>
            <a:r>
              <a:rPr lang="en-US" altLang="zh-CN" sz="2000" dirty="0"/>
              <a:t>&lt;a&gt;</a:t>
            </a:r>
            <a:r>
              <a:rPr lang="zh-CN" altLang="zh-CN" sz="2000" dirty="0"/>
              <a:t>链接中添加了</a:t>
            </a:r>
            <a:r>
              <a:rPr lang="en-US" altLang="zh-CN" sz="2000" dirty="0"/>
              <a:t>data-dismiss="alert"</a:t>
            </a:r>
            <a:r>
              <a:rPr lang="zh-CN" altLang="zh-CN" sz="2000" dirty="0"/>
              <a:t>属性，使用链接元素关闭警告框。</a:t>
            </a:r>
          </a:p>
          <a:p>
            <a:r>
              <a:rPr lang="zh-CN" altLang="zh-CN" sz="2000" dirty="0"/>
              <a:t>上面的案例中关闭按钮放在</a:t>
            </a:r>
            <a:r>
              <a:rPr lang="en-US" altLang="zh-CN" sz="2000" dirty="0"/>
              <a:t>alert</a:t>
            </a:r>
            <a:r>
              <a:rPr lang="zh-CN" altLang="zh-CN" sz="2000" dirty="0"/>
              <a:t>警告框内部，我们也可以在</a:t>
            </a:r>
            <a:r>
              <a:rPr lang="en-US" altLang="zh-CN" sz="2000" dirty="0"/>
              <a:t>alert</a:t>
            </a:r>
            <a:r>
              <a:rPr lang="zh-CN" altLang="zh-CN" sz="2000" dirty="0"/>
              <a:t>提示框外部来关闭提示框。这个时候我们需要使用</a:t>
            </a:r>
            <a:r>
              <a:rPr lang="en-US" altLang="zh-CN" sz="2000" dirty="0"/>
              <a:t>data-target</a:t>
            </a:r>
            <a:r>
              <a:rPr lang="zh-CN" altLang="zh-CN" sz="2000" dirty="0"/>
              <a:t>属性，代码如下</a:t>
            </a:r>
            <a:r>
              <a:rPr lang="zh-CN" altLang="zh-CN" sz="2000" dirty="0" smtClean="0"/>
              <a:t>。</a:t>
            </a:r>
            <a:endParaRPr lang="en-US" altLang="zh-CN" sz="2000" dirty="0" smtClean="0"/>
          </a:p>
          <a:p>
            <a:r>
              <a:rPr lang="zh-CN" altLang="zh-CN" sz="2000" dirty="0"/>
              <a:t>实例</a:t>
            </a:r>
            <a:r>
              <a:rPr lang="en-US" altLang="zh-CN" sz="2000" dirty="0"/>
              <a:t>6-8-2</a:t>
            </a:r>
            <a:r>
              <a:rPr lang="zh-CN" altLang="zh-CN" sz="2000" dirty="0"/>
              <a:t>：</a:t>
            </a:r>
          </a:p>
          <a:p>
            <a:endParaRPr lang="zh-CN" altLang="zh-CN" sz="2000" dirty="0"/>
          </a:p>
          <a:p>
            <a:endParaRPr lang="zh-CN" altLang="zh-CN" sz="2000"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21086"/>
            <a:ext cx="5381625"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V_O`TIH@]Y85VG~Y`URW)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574782"/>
            <a:ext cx="2857500" cy="1245235"/>
          </a:xfrm>
          <a:prstGeom prst="rect">
            <a:avLst/>
          </a:prstGeom>
          <a:noFill/>
          <a:ln>
            <a:solidFill>
              <a:schemeClr val="tx1"/>
            </a:solidFill>
          </a:ln>
        </p:spPr>
      </p:pic>
    </p:spTree>
    <p:extLst>
      <p:ext uri="{BB962C8B-B14F-4D97-AF65-F5344CB8AC3E}">
        <p14:creationId xmlns:p14="http://schemas.microsoft.com/office/powerpoint/2010/main" val="30270298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6.8.3 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zh-CN" altLang="zh-CN" sz="2000" dirty="0"/>
              <a:t>警告框</a:t>
            </a:r>
            <a:r>
              <a:rPr lang="en-US" altLang="zh-CN" sz="2000" dirty="0"/>
              <a:t>alert</a:t>
            </a:r>
            <a:r>
              <a:rPr lang="zh-CN" altLang="zh-CN" sz="2000" dirty="0"/>
              <a:t>同样支持</a:t>
            </a:r>
            <a:r>
              <a:rPr lang="en-US" altLang="zh-CN" sz="2000" dirty="0"/>
              <a:t>JavaScript</a:t>
            </a:r>
            <a:r>
              <a:rPr lang="zh-CN" altLang="zh-CN" sz="2000" dirty="0"/>
              <a:t>方式触发关闭。</a:t>
            </a:r>
          </a:p>
          <a:p>
            <a:pPr lvl="0"/>
            <a:r>
              <a:rPr lang="en-US" altLang="zh-CN" sz="2000" dirty="0"/>
              <a:t>$().alert()</a:t>
            </a:r>
            <a:r>
              <a:rPr lang="zh-CN" altLang="zh-CN" sz="2000" dirty="0"/>
              <a:t>：让警告框监听具有</a:t>
            </a:r>
            <a:r>
              <a:rPr lang="en-US" altLang="zh-CN" sz="2000" dirty="0"/>
              <a:t>data-dismiss="alert"</a:t>
            </a:r>
            <a:r>
              <a:rPr lang="zh-CN" altLang="zh-CN" sz="2000" dirty="0"/>
              <a:t>属性的后裔元素的单击（</a:t>
            </a:r>
            <a:r>
              <a:rPr lang="en-US" altLang="zh-CN" sz="2000" dirty="0"/>
              <a:t>click</a:t>
            </a:r>
            <a:r>
              <a:rPr lang="zh-CN" altLang="zh-CN" sz="2000" dirty="0"/>
              <a:t>）事件。</a:t>
            </a:r>
          </a:p>
          <a:p>
            <a:pPr lvl="0"/>
            <a:r>
              <a:rPr lang="en-US" altLang="zh-CN" sz="2000" dirty="0"/>
              <a:t>$().alert('close')</a:t>
            </a:r>
            <a:r>
              <a:rPr lang="zh-CN" altLang="zh-CN" sz="2000" dirty="0"/>
              <a:t>：关闭警告框并从</a:t>
            </a:r>
            <a:r>
              <a:rPr lang="en-US" altLang="zh-CN" sz="2000" dirty="0"/>
              <a:t>DOM</a:t>
            </a:r>
            <a:r>
              <a:rPr lang="zh-CN" altLang="zh-CN" sz="2000" dirty="0"/>
              <a:t>中将其删除。如果警告框被赋予了</a:t>
            </a:r>
            <a:r>
              <a:rPr lang="en-US" altLang="zh-CN" sz="2000" dirty="0"/>
              <a:t>.fade</a:t>
            </a:r>
            <a:r>
              <a:rPr lang="zh-CN" altLang="zh-CN" sz="2000" dirty="0"/>
              <a:t>和</a:t>
            </a:r>
            <a:r>
              <a:rPr lang="en-US" altLang="zh-CN" sz="2000" dirty="0"/>
              <a:t>.in</a:t>
            </a:r>
            <a:r>
              <a:rPr lang="zh-CN" altLang="zh-CN" sz="2000" dirty="0"/>
              <a:t>类，那么警告框在淡出之后才会被删除。</a:t>
            </a:r>
          </a:p>
          <a:p>
            <a:r>
              <a:rPr lang="zh-CN" altLang="zh-CN" sz="2000" dirty="0"/>
              <a:t>实例</a:t>
            </a:r>
            <a:r>
              <a:rPr lang="en-US" altLang="zh-CN" sz="2000" dirty="0"/>
              <a:t>6-8-3</a:t>
            </a:r>
            <a:r>
              <a:rPr lang="zh-CN" altLang="zh-CN" sz="2000" dirty="0"/>
              <a:t>：</a:t>
            </a:r>
          </a:p>
          <a:p>
            <a:endParaRPr lang="zh-CN" altLang="zh-CN" sz="2000"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3016"/>
            <a:ext cx="638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755576" y="5517232"/>
            <a:ext cx="7488832" cy="1477328"/>
          </a:xfrm>
          <a:prstGeom prst="rect">
            <a:avLst/>
          </a:prstGeom>
        </p:spPr>
        <p:txBody>
          <a:bodyPr wrap="square">
            <a:spAutoFit/>
          </a:bodyPr>
          <a:lstStyle/>
          <a:p>
            <a:r>
              <a:rPr lang="zh-CN" altLang="zh-CN" dirty="0"/>
              <a:t>代码中定义了一个弹出框，并且使用声明式方式定义了关闭</a:t>
            </a:r>
            <a:r>
              <a:rPr lang="zh-CN" altLang="zh-CN" dirty="0" smtClean="0"/>
              <a:t>按钮</a:t>
            </a:r>
            <a:r>
              <a:rPr lang="zh-CN" altLang="zh-CN" dirty="0"/>
              <a:t>，上面提到了</a:t>
            </a:r>
            <a:r>
              <a:rPr lang="en-US" altLang="zh-CN" dirty="0"/>
              <a:t>alert()</a:t>
            </a:r>
            <a:r>
              <a:rPr lang="zh-CN" altLang="zh-CN" dirty="0"/>
              <a:t>方法让所有具有</a:t>
            </a:r>
            <a:r>
              <a:rPr lang="en-US" altLang="zh-CN" dirty="0"/>
              <a:t>data-dismiss="alert"</a:t>
            </a:r>
            <a:r>
              <a:rPr lang="zh-CN" altLang="zh-CN" dirty="0"/>
              <a:t>属性的后裔元素具有点击事件，我们先使用</a:t>
            </a:r>
            <a:r>
              <a:rPr lang="en-US" altLang="zh-CN" dirty="0"/>
              <a:t>off()</a:t>
            </a:r>
            <a:r>
              <a:rPr lang="zh-CN" altLang="zh-CN" dirty="0"/>
              <a:t>方法关闭声明式功能，然后再使用</a:t>
            </a:r>
            <a:r>
              <a:rPr lang="en-US" altLang="zh-CN" dirty="0"/>
              <a:t>alert()</a:t>
            </a:r>
            <a:r>
              <a:rPr lang="zh-CN" altLang="zh-CN" dirty="0"/>
              <a:t>方法启用，这样调用</a:t>
            </a:r>
            <a:r>
              <a:rPr lang="en-US" altLang="zh-CN" dirty="0"/>
              <a:t>alert()</a:t>
            </a:r>
            <a:r>
              <a:rPr lang="zh-CN" altLang="zh-CN" dirty="0"/>
              <a:t>方法之后点击关闭按钮就又可以重新关闭弹出框。</a:t>
            </a:r>
          </a:p>
          <a:p>
            <a:endParaRPr lang="zh-CN" altLang="en-US" dirty="0"/>
          </a:p>
        </p:txBody>
      </p:sp>
    </p:spTree>
    <p:extLst>
      <p:ext uri="{BB962C8B-B14F-4D97-AF65-F5344CB8AC3E}">
        <p14:creationId xmlns:p14="http://schemas.microsoft.com/office/powerpoint/2010/main" val="4228491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 </a:t>
            </a:r>
            <a:r>
              <a:rPr lang="zh-CN" altLang="zh-CN" dirty="0"/>
              <a:t>模态框</a:t>
            </a:r>
          </a:p>
        </p:txBody>
      </p:sp>
      <p:sp>
        <p:nvSpPr>
          <p:cNvPr id="3" name="内容占位符 2"/>
          <p:cNvSpPr>
            <a:spLocks noGrp="1"/>
          </p:cNvSpPr>
          <p:nvPr>
            <p:ph idx="1"/>
          </p:nvPr>
        </p:nvSpPr>
        <p:spPr/>
        <p:txBody>
          <a:bodyPr/>
          <a:lstStyle/>
          <a:p>
            <a:r>
              <a:rPr lang="en-US" altLang="zh-CN" dirty="0">
                <a:solidFill>
                  <a:srgbClr val="0070C0"/>
                </a:solidFill>
                <a:latin typeface="Times New Roman" pitchFamily="18" charset="0"/>
                <a:cs typeface="Times New Roman" pitchFamily="18" charset="0"/>
                <a:hlinkClick r:id="rId2" action="ppaction://hlinksldjump"/>
              </a:rPr>
              <a:t>6.2.1</a:t>
            </a:r>
            <a:r>
              <a:rPr lang="zh-CN" altLang="zh-CN" dirty="0">
                <a:solidFill>
                  <a:srgbClr val="0070C0"/>
                </a:solidFill>
                <a:latin typeface="Times New Roman" pitchFamily="18" charset="0"/>
                <a:cs typeface="Times New Roman" pitchFamily="18" charset="0"/>
                <a:hlinkClick r:id="rId2" action="ppaction://hlinksldjump"/>
              </a:rPr>
              <a:t>对话框的结构</a:t>
            </a:r>
            <a:endParaRPr lang="zh-CN" altLang="zh-CN" dirty="0">
              <a:solidFill>
                <a:srgbClr val="0070C0"/>
              </a:solidFill>
              <a:latin typeface="Times New Roman" pitchFamily="18" charset="0"/>
              <a:cs typeface="Times New Roman" pitchFamily="18" charset="0"/>
            </a:endParaRPr>
          </a:p>
          <a:p>
            <a:r>
              <a:rPr lang="en-US" altLang="zh-CN" dirty="0">
                <a:solidFill>
                  <a:srgbClr val="0070C0"/>
                </a:solidFill>
                <a:latin typeface="Times New Roman" pitchFamily="18" charset="0"/>
                <a:cs typeface="Times New Roman" pitchFamily="18" charset="0"/>
                <a:hlinkClick r:id="rId3" action="ppaction://hlinksldjump"/>
              </a:rPr>
              <a:t>6.2.2</a:t>
            </a:r>
            <a:r>
              <a:rPr lang="zh-CN" altLang="zh-CN" dirty="0">
                <a:solidFill>
                  <a:srgbClr val="0070C0"/>
                </a:solidFill>
                <a:latin typeface="Times New Roman" pitchFamily="18" charset="0"/>
                <a:cs typeface="Times New Roman" pitchFamily="18" charset="0"/>
                <a:hlinkClick r:id="rId3" action="ppaction://hlinksldjump"/>
              </a:rPr>
              <a:t>对话框的特点</a:t>
            </a:r>
            <a:endParaRPr lang="zh-CN" altLang="zh-CN" dirty="0">
              <a:solidFill>
                <a:srgbClr val="0070C0"/>
              </a:solidFill>
              <a:latin typeface="Times New Roman" pitchFamily="18" charset="0"/>
              <a:cs typeface="Times New Roman" pitchFamily="18" charset="0"/>
            </a:endParaRPr>
          </a:p>
          <a:p>
            <a:r>
              <a:rPr lang="en-US" altLang="zh-CN" dirty="0">
                <a:solidFill>
                  <a:srgbClr val="0070C0"/>
                </a:solidFill>
                <a:latin typeface="Times New Roman" pitchFamily="18" charset="0"/>
                <a:cs typeface="Times New Roman" pitchFamily="18" charset="0"/>
                <a:hlinkClick r:id="rId4" action="ppaction://hlinksldjump"/>
              </a:rPr>
              <a:t>6.2.3</a:t>
            </a:r>
            <a:r>
              <a:rPr lang="zh-CN" altLang="zh-CN" dirty="0">
                <a:solidFill>
                  <a:srgbClr val="0070C0"/>
                </a:solidFill>
                <a:latin typeface="Times New Roman" pitchFamily="18" charset="0"/>
                <a:cs typeface="Times New Roman" pitchFamily="18" charset="0"/>
                <a:hlinkClick r:id="rId4" action="ppaction://hlinksldjump"/>
              </a:rPr>
              <a:t>弹出框触发方式</a:t>
            </a:r>
            <a:endParaRPr lang="zh-CN" altLang="zh-CN" dirty="0">
              <a:solidFill>
                <a:srgbClr val="0070C0"/>
              </a:solidFill>
              <a:latin typeface="Times New Roman" pitchFamily="18" charset="0"/>
              <a:cs typeface="Times New Roman" pitchFamily="18" charset="0"/>
            </a:endParaRPr>
          </a:p>
          <a:p>
            <a:r>
              <a:rPr lang="en-US" altLang="zh-CN" dirty="0">
                <a:solidFill>
                  <a:srgbClr val="0070C0"/>
                </a:solidFill>
                <a:latin typeface="Times New Roman" pitchFamily="18" charset="0"/>
                <a:cs typeface="Times New Roman" pitchFamily="18" charset="0"/>
                <a:hlinkClick r:id="rId5" action="ppaction://hlinksldjump"/>
              </a:rPr>
              <a:t>6.2.4</a:t>
            </a:r>
            <a:r>
              <a:rPr lang="zh-CN" altLang="zh-CN" dirty="0">
                <a:solidFill>
                  <a:srgbClr val="0070C0"/>
                </a:solidFill>
                <a:latin typeface="Times New Roman" pitchFamily="18" charset="0"/>
                <a:cs typeface="Times New Roman" pitchFamily="18" charset="0"/>
                <a:hlinkClick r:id="rId5" action="ppaction://hlinksldjump"/>
              </a:rPr>
              <a:t>过度效果</a:t>
            </a:r>
            <a:endParaRPr lang="zh-CN" altLang="zh-CN" dirty="0">
              <a:solidFill>
                <a:srgbClr val="0070C0"/>
              </a:solidFill>
              <a:latin typeface="Times New Roman" pitchFamily="18" charset="0"/>
              <a:cs typeface="Times New Roman" pitchFamily="18" charset="0"/>
            </a:endParaRPr>
          </a:p>
          <a:p>
            <a:r>
              <a:rPr lang="en-US" altLang="zh-CN" dirty="0">
                <a:solidFill>
                  <a:srgbClr val="0070C0"/>
                </a:solidFill>
                <a:latin typeface="Times New Roman" pitchFamily="18" charset="0"/>
                <a:cs typeface="Times New Roman" pitchFamily="18" charset="0"/>
                <a:hlinkClick r:id="rId6" action="ppaction://hlinksldjump"/>
              </a:rPr>
              <a:t>6.2.5</a:t>
            </a:r>
            <a:r>
              <a:rPr lang="zh-CN" altLang="zh-CN" dirty="0">
                <a:solidFill>
                  <a:srgbClr val="0070C0"/>
                </a:solidFill>
                <a:latin typeface="Times New Roman" pitchFamily="18" charset="0"/>
                <a:cs typeface="Times New Roman" pitchFamily="18" charset="0"/>
                <a:hlinkClick r:id="rId6" action="ppaction://hlinksldjump"/>
              </a:rPr>
              <a:t>触发参数</a:t>
            </a:r>
            <a:r>
              <a:rPr lang="en-US" altLang="zh-CN" dirty="0">
                <a:solidFill>
                  <a:srgbClr val="0070C0"/>
                </a:solidFill>
                <a:latin typeface="Times New Roman" pitchFamily="18" charset="0"/>
                <a:cs typeface="Times New Roman" pitchFamily="18" charset="0"/>
                <a:hlinkClick r:id="rId6" action="ppaction://hlinksldjump"/>
              </a:rPr>
              <a:t>data-*</a:t>
            </a:r>
            <a:endParaRPr lang="zh-CN" altLang="zh-CN" dirty="0">
              <a:solidFill>
                <a:srgbClr val="0070C0"/>
              </a:solidFill>
              <a:latin typeface="Times New Roman" pitchFamily="18" charset="0"/>
              <a:cs typeface="Times New Roman" pitchFamily="18" charset="0"/>
            </a:endParaRPr>
          </a:p>
          <a:p>
            <a:r>
              <a:rPr lang="en-US" altLang="zh-CN" dirty="0">
                <a:hlinkClick r:id="rId7" action="ppaction://hlinksldjump"/>
              </a:rPr>
              <a:t>6.2.6 JavaScript</a:t>
            </a:r>
            <a:r>
              <a:rPr lang="zh-CN" altLang="zh-CN" dirty="0">
                <a:hlinkClick r:id="rId7" action="ppaction://hlinksldjump"/>
              </a:rPr>
              <a:t>触发——</a:t>
            </a:r>
            <a:r>
              <a:rPr lang="zh-CN" altLang="zh-CN" dirty="0" smtClean="0">
                <a:hlinkClick r:id="rId7" action="ppaction://hlinksldjump"/>
              </a:rPr>
              <a:t>参数</a:t>
            </a:r>
            <a:endParaRPr lang="en-US" altLang="zh-CN" dirty="0" smtClean="0"/>
          </a:p>
          <a:p>
            <a:r>
              <a:rPr lang="en-US" altLang="zh-CN" dirty="0" smtClean="0">
                <a:solidFill>
                  <a:srgbClr val="0070C0"/>
                </a:solidFill>
                <a:latin typeface="Times New Roman" pitchFamily="18" charset="0"/>
                <a:cs typeface="Times New Roman" pitchFamily="18" charset="0"/>
                <a:hlinkClick r:id="rId8" action="ppaction://hlinksldjump"/>
              </a:rPr>
              <a:t>6.2.7 </a:t>
            </a:r>
            <a:r>
              <a:rPr lang="en-US" altLang="zh-CN" dirty="0">
                <a:solidFill>
                  <a:srgbClr val="0070C0"/>
                </a:solidFill>
                <a:latin typeface="Times New Roman" pitchFamily="18" charset="0"/>
                <a:cs typeface="Times New Roman" pitchFamily="18" charset="0"/>
                <a:hlinkClick r:id="rId8" action="ppaction://hlinksldjump"/>
              </a:rPr>
              <a:t>JavaScript</a:t>
            </a:r>
            <a:r>
              <a:rPr lang="zh-CN" altLang="zh-CN" dirty="0">
                <a:solidFill>
                  <a:srgbClr val="0070C0"/>
                </a:solidFill>
                <a:latin typeface="Times New Roman" pitchFamily="18" charset="0"/>
                <a:cs typeface="Times New Roman" pitchFamily="18" charset="0"/>
                <a:hlinkClick r:id="rId8" action="ppaction://hlinksldjump"/>
              </a:rPr>
              <a:t>触发——</a:t>
            </a:r>
            <a:r>
              <a:rPr lang="zh-CN" altLang="zh-CN" dirty="0" smtClean="0">
                <a:solidFill>
                  <a:srgbClr val="0070C0"/>
                </a:solidFill>
                <a:latin typeface="Times New Roman" pitchFamily="18" charset="0"/>
                <a:cs typeface="Times New Roman" pitchFamily="18" charset="0"/>
                <a:hlinkClick r:id="rId8" action="ppaction://hlinksldjump"/>
              </a:rPr>
              <a:t>方法</a:t>
            </a:r>
            <a:endParaRPr lang="en-US" altLang="zh-CN" dirty="0" smtClean="0">
              <a:solidFill>
                <a:srgbClr val="0070C0"/>
              </a:solidFill>
              <a:latin typeface="Times New Roman" pitchFamily="18" charset="0"/>
              <a:cs typeface="Times New Roman" pitchFamily="18" charset="0"/>
            </a:endParaRPr>
          </a:p>
          <a:p>
            <a:r>
              <a:rPr lang="en-US" altLang="zh-CN" dirty="0">
                <a:hlinkClick r:id="rId9" action="ppaction://hlinksldjump"/>
              </a:rPr>
              <a:t>6.2.8 JavaScript</a:t>
            </a:r>
            <a:r>
              <a:rPr lang="zh-CN" altLang="zh-CN" dirty="0">
                <a:hlinkClick r:id="rId9" action="ppaction://hlinksldjump"/>
              </a:rPr>
              <a:t>触发——事件</a:t>
            </a:r>
            <a:endParaRPr lang="zh-CN" altLang="en-US"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8851752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6.8.3 JavaScript</a:t>
            </a:r>
            <a:r>
              <a:rPr lang="zh-CN" altLang="zh-CN" dirty="0"/>
              <a:t>触发</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000" dirty="0"/>
              <a:t>实例</a:t>
            </a:r>
            <a:r>
              <a:rPr lang="en-US" altLang="zh-CN" sz="2000" dirty="0"/>
              <a:t>6-8-4</a:t>
            </a:r>
            <a:r>
              <a:rPr lang="zh-CN" altLang="zh-CN" sz="2000" dirty="0"/>
              <a:t>：</a:t>
            </a:r>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88840"/>
            <a:ext cx="5029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77342" y="4293096"/>
            <a:ext cx="7095058" cy="646331"/>
          </a:xfrm>
          <a:prstGeom prst="rect">
            <a:avLst/>
          </a:prstGeom>
        </p:spPr>
        <p:txBody>
          <a:bodyPr wrap="square">
            <a:spAutoFit/>
          </a:bodyPr>
          <a:lstStyle/>
          <a:p>
            <a:r>
              <a:rPr lang="zh-CN" altLang="zh-CN" dirty="0"/>
              <a:t>代码中定义了一个提示框，但这个提示框没有使用声明式方式来关闭，我们需要手动使用</a:t>
            </a:r>
            <a:r>
              <a:rPr lang="en-US" altLang="zh-CN" dirty="0"/>
              <a:t>JavaScript</a:t>
            </a:r>
            <a:r>
              <a:rPr lang="zh-CN" altLang="zh-CN" dirty="0"/>
              <a:t>来关闭。</a:t>
            </a:r>
          </a:p>
        </p:txBody>
      </p:sp>
    </p:spTree>
    <p:extLst>
      <p:ext uri="{BB962C8B-B14F-4D97-AF65-F5344CB8AC3E}">
        <p14:creationId xmlns:p14="http://schemas.microsoft.com/office/powerpoint/2010/main" val="1160085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6.8.4 </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r>
              <a:rPr lang="en-US" altLang="zh-CN" sz="2000" dirty="0"/>
              <a:t>Bootstrap</a:t>
            </a:r>
            <a:r>
              <a:rPr lang="zh-CN" altLang="zh-CN" sz="2000" dirty="0"/>
              <a:t>中的</a:t>
            </a:r>
            <a:r>
              <a:rPr lang="en-US" altLang="zh-CN" sz="2000" dirty="0"/>
              <a:t>alert</a:t>
            </a:r>
            <a:r>
              <a:rPr lang="zh-CN" altLang="zh-CN" sz="2000" dirty="0"/>
              <a:t>提示框提供了两个事件。</a:t>
            </a:r>
          </a:p>
          <a:p>
            <a:endParaRPr lang="zh-CN" altLang="zh-CN" sz="2000" dirty="0"/>
          </a:p>
        </p:txBody>
      </p:sp>
      <p:graphicFrame>
        <p:nvGraphicFramePr>
          <p:cNvPr id="4" name="表格 3"/>
          <p:cNvGraphicFramePr>
            <a:graphicFrameLocks noGrp="1"/>
          </p:cNvGraphicFramePr>
          <p:nvPr>
            <p:extLst>
              <p:ext uri="{D42A27DB-BD31-4B8C-83A1-F6EECF244321}">
                <p14:modId xmlns:p14="http://schemas.microsoft.com/office/powerpoint/2010/main" val="3480588185"/>
              </p:ext>
            </p:extLst>
          </p:nvPr>
        </p:nvGraphicFramePr>
        <p:xfrm>
          <a:off x="467544" y="2204864"/>
          <a:ext cx="8147304" cy="969010"/>
        </p:xfrm>
        <a:graphic>
          <a:graphicData uri="http://schemas.openxmlformats.org/drawingml/2006/table">
            <a:tbl>
              <a:tblPr firstRow="1" firstCol="1" bandRow="1">
                <a:tableStyleId>{5C22544A-7EE6-4342-B048-85BDC9FD1C3A}</a:tableStyleId>
              </a:tblPr>
              <a:tblGrid>
                <a:gridCol w="1372006"/>
                <a:gridCol w="2587584"/>
                <a:gridCol w="4187714"/>
              </a:tblGrid>
              <a:tr h="0">
                <a:tc>
                  <a:txBody>
                    <a:bodyPr/>
                    <a:lstStyle/>
                    <a:p>
                      <a:pPr indent="229235" algn="l">
                        <a:spcAft>
                          <a:spcPts val="0"/>
                        </a:spcAft>
                      </a:pPr>
                      <a:r>
                        <a:rPr lang="zh-CN" sz="900" kern="0">
                          <a:effectLst/>
                        </a:rPr>
                        <a:t>事件</a:t>
                      </a:r>
                      <a:endParaRPr lang="zh-CN" sz="1050" kern="100">
                        <a:effectLst/>
                        <a:latin typeface="Times New Roman"/>
                        <a:ea typeface="宋体"/>
                      </a:endParaRPr>
                    </a:p>
                  </a:txBody>
                  <a:tcPr marL="28575" marR="28575" marT="28575" marB="28575"/>
                </a:tc>
                <a:tc>
                  <a:txBody>
                    <a:bodyPr/>
                    <a:lstStyle/>
                    <a:p>
                      <a:pPr indent="127000" algn="l">
                        <a:spcAft>
                          <a:spcPts val="0"/>
                        </a:spcAft>
                      </a:pPr>
                      <a:r>
                        <a:rPr lang="zh-CN" sz="900" kern="0">
                          <a:effectLst/>
                        </a:rPr>
                        <a:t>描述</a:t>
                      </a:r>
                      <a:endParaRPr lang="zh-CN" sz="1050" kern="100">
                        <a:effectLst/>
                        <a:latin typeface="Times New Roman"/>
                        <a:ea typeface="宋体"/>
                      </a:endParaRPr>
                    </a:p>
                  </a:txBody>
                  <a:tcPr marL="0" marR="0" marT="0" marB="0"/>
                </a:tc>
                <a:tc>
                  <a:txBody>
                    <a:bodyPr/>
                    <a:lstStyle/>
                    <a:p>
                      <a:pPr indent="127000" algn="l">
                        <a:spcAft>
                          <a:spcPts val="0"/>
                        </a:spcAft>
                      </a:pPr>
                      <a:r>
                        <a:rPr lang="zh-CN" sz="900" kern="0">
                          <a:effectLst/>
                        </a:rPr>
                        <a:t>实例</a:t>
                      </a:r>
                      <a:endParaRPr lang="zh-CN" sz="1050" kern="100">
                        <a:effectLst/>
                        <a:latin typeface="Times New Roman"/>
                        <a:ea typeface="宋体"/>
                      </a:endParaRPr>
                    </a:p>
                  </a:txBody>
                  <a:tcPr marL="28575" marR="28575" marT="28575" marB="28575"/>
                </a:tc>
              </a:tr>
              <a:tr h="0">
                <a:tc>
                  <a:txBody>
                    <a:bodyPr/>
                    <a:lstStyle/>
                    <a:p>
                      <a:pPr indent="127000" algn="l">
                        <a:lnSpc>
                          <a:spcPts val="1000"/>
                        </a:lnSpc>
                        <a:spcAft>
                          <a:spcPts val="0"/>
                        </a:spcAft>
                      </a:pPr>
                      <a:r>
                        <a:rPr lang="en-US" sz="900" kern="0">
                          <a:effectLst/>
                        </a:rPr>
                        <a:t>close.bs.alert</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当调用</a:t>
                      </a:r>
                      <a:r>
                        <a:rPr lang="en-US" sz="900" kern="0">
                          <a:effectLst/>
                        </a:rPr>
                        <a:t> close </a:t>
                      </a:r>
                      <a:r>
                        <a:rPr lang="zh-CN" sz="900" kern="0">
                          <a:effectLst/>
                        </a:rPr>
                        <a:t>实例方法时立即触发该事件。</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$('#myalert').bind('close.bs.alert', function () {</a:t>
                      </a:r>
                      <a:endParaRPr lang="zh-CN" sz="1050" kern="100">
                        <a:effectLst/>
                      </a:endParaRPr>
                    </a:p>
                    <a:p>
                      <a:pPr indent="127000" algn="l">
                        <a:lnSpc>
                          <a:spcPts val="1000"/>
                        </a:lnSpc>
                        <a:spcAft>
                          <a:spcPts val="0"/>
                        </a:spcAft>
                      </a:pPr>
                      <a:r>
                        <a:rPr lang="en-US" sz="900" kern="0">
                          <a:effectLst/>
                        </a:rPr>
                        <a:t>  // </a:t>
                      </a:r>
                      <a:r>
                        <a:rPr lang="zh-CN" sz="900" kern="0">
                          <a:effectLst/>
                        </a:rPr>
                        <a:t>执行一些动作</a:t>
                      </a:r>
                      <a:r>
                        <a:rPr lang="en-US" sz="900" kern="0">
                          <a:effectLst/>
                        </a:rPr>
                        <a:t>...       })</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closed.bs.alert</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当警告框被关闭时触发该事件（将等待</a:t>
                      </a:r>
                      <a:r>
                        <a:rPr lang="en-US" sz="900" kern="0">
                          <a:effectLst/>
                        </a:rPr>
                        <a:t> CSS </a:t>
                      </a:r>
                      <a:r>
                        <a:rPr lang="zh-CN" sz="900" kern="0">
                          <a:effectLst/>
                        </a:rPr>
                        <a:t>过渡效果完成）。</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dirty="0">
                          <a:effectLst/>
                        </a:rPr>
                        <a:t>$('#</a:t>
                      </a:r>
                      <a:r>
                        <a:rPr lang="en-US" sz="900" kern="0" dirty="0" err="1">
                          <a:effectLst/>
                        </a:rPr>
                        <a:t>myalert</a:t>
                      </a:r>
                      <a:r>
                        <a:rPr lang="en-US" sz="900" kern="0" dirty="0">
                          <a:effectLst/>
                        </a:rPr>
                        <a:t>').bind('</a:t>
                      </a:r>
                      <a:r>
                        <a:rPr lang="en-US" sz="900" kern="0" dirty="0" err="1">
                          <a:effectLst/>
                        </a:rPr>
                        <a:t>closed.bs.alert</a:t>
                      </a:r>
                      <a:r>
                        <a:rPr lang="en-US" sz="900" kern="0" dirty="0">
                          <a:effectLst/>
                        </a:rPr>
                        <a:t>', function () {</a:t>
                      </a:r>
                      <a:endParaRPr lang="zh-CN" sz="1050" kern="100" dirty="0">
                        <a:effectLst/>
                      </a:endParaRPr>
                    </a:p>
                    <a:p>
                      <a:pPr indent="127000" algn="l">
                        <a:lnSpc>
                          <a:spcPts val="1000"/>
                        </a:lnSpc>
                        <a:spcAft>
                          <a:spcPts val="0"/>
                        </a:spcAft>
                      </a:pPr>
                      <a:r>
                        <a:rPr lang="en-US" sz="900" kern="0" dirty="0">
                          <a:effectLst/>
                        </a:rPr>
                        <a:t>    // </a:t>
                      </a:r>
                      <a:r>
                        <a:rPr lang="zh-CN" sz="900" kern="0" dirty="0">
                          <a:effectLst/>
                        </a:rPr>
                        <a:t>执行一些动作</a:t>
                      </a:r>
                      <a:r>
                        <a:rPr lang="en-US" sz="900" kern="0" dirty="0">
                          <a:effectLst/>
                        </a:rPr>
                        <a:t>...        })</a:t>
                      </a:r>
                      <a:endParaRPr lang="zh-CN" sz="1050" kern="100" dirty="0">
                        <a:effectLst/>
                        <a:latin typeface="Times New Roman"/>
                        <a:ea typeface="宋体"/>
                      </a:endParaRPr>
                    </a:p>
                  </a:txBody>
                  <a:tcPr marL="47625" marR="47625" marT="66675" marB="66675"/>
                </a:tc>
              </a:tr>
            </a:tbl>
          </a:graphicData>
        </a:graphic>
      </p:graphicFrame>
    </p:spTree>
    <p:extLst>
      <p:ext uri="{BB962C8B-B14F-4D97-AF65-F5344CB8AC3E}">
        <p14:creationId xmlns:p14="http://schemas.microsoft.com/office/powerpoint/2010/main" val="7717253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6.8.4 </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r>
              <a:rPr lang="zh-CN" altLang="zh-CN" sz="2000" dirty="0"/>
              <a:t>实例</a:t>
            </a:r>
            <a:r>
              <a:rPr lang="en-US" altLang="zh-CN" sz="2000" dirty="0"/>
              <a:t>6-8-5</a:t>
            </a:r>
            <a:r>
              <a:rPr lang="zh-CN" altLang="zh-CN" sz="2000" dirty="0"/>
              <a:t>：</a:t>
            </a:r>
          </a:p>
          <a:p>
            <a:endParaRPr lang="zh-CN" altLang="zh-CN" sz="2000"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71116"/>
            <a:ext cx="50196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C:\Users\Administrator\AppData\Roaming\Tencent\Users\86919931\TIM\WinTemp\RichOle\5JJ$EL8P{(T1CB1P54@B~NK.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2087115"/>
            <a:ext cx="3469640" cy="743585"/>
          </a:xfrm>
          <a:prstGeom prst="rect">
            <a:avLst/>
          </a:prstGeom>
          <a:noFill/>
          <a:ln>
            <a:solidFill>
              <a:schemeClr val="tx1"/>
            </a:solidFill>
          </a:ln>
        </p:spPr>
      </p:pic>
      <p:pic>
        <p:nvPicPr>
          <p:cNvPr id="7" name="图片 6" descr="C:\Users\Administrator\AppData\Roaming\Tencent\Users\86919931\TIM\WinTemp\RichOle\4O1M3YWAY`R)U75}@CUAO{X.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015995"/>
            <a:ext cx="3219450" cy="996315"/>
          </a:xfrm>
          <a:prstGeom prst="rect">
            <a:avLst/>
          </a:prstGeom>
          <a:noFill/>
          <a:ln>
            <a:solidFill>
              <a:schemeClr val="tx1"/>
            </a:solidFill>
          </a:ln>
        </p:spPr>
      </p:pic>
      <p:pic>
        <p:nvPicPr>
          <p:cNvPr id="8" name="图片 7" descr="C:\Users\Administrator\AppData\Roaming\Tencent\Users\86919931\TIM\WinTemp\RichOle\UNKL3T@M76T3TZD8@D]U70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4293096"/>
            <a:ext cx="3019425" cy="993775"/>
          </a:xfrm>
          <a:prstGeom prst="rect">
            <a:avLst/>
          </a:prstGeom>
          <a:noFill/>
          <a:ln>
            <a:solidFill>
              <a:schemeClr val="tx1"/>
            </a:solidFill>
          </a:ln>
        </p:spPr>
      </p:pic>
      <p:sp>
        <p:nvSpPr>
          <p:cNvPr id="5" name="矩形 4"/>
          <p:cNvSpPr/>
          <p:nvPr/>
        </p:nvSpPr>
        <p:spPr>
          <a:xfrm>
            <a:off x="323528" y="5313982"/>
            <a:ext cx="4572000" cy="923330"/>
          </a:xfrm>
          <a:prstGeom prst="rect">
            <a:avLst/>
          </a:prstGeom>
        </p:spPr>
        <p:txBody>
          <a:bodyPr>
            <a:spAutoFit/>
          </a:bodyPr>
          <a:lstStyle/>
          <a:p>
            <a:r>
              <a:rPr lang="zh-CN" altLang="zh-CN" dirty="0"/>
              <a:t>代码中在提示框上添加了</a:t>
            </a:r>
            <a:r>
              <a:rPr lang="en-US" altLang="zh-CN" dirty="0"/>
              <a:t>class="fade in"</a:t>
            </a:r>
            <a:r>
              <a:rPr lang="zh-CN" altLang="zh-CN" dirty="0"/>
              <a:t>样式类，用于过渡效果。</a:t>
            </a:r>
            <a:r>
              <a:rPr lang="en-US" altLang="zh-CN" dirty="0"/>
              <a:t>JavaScript</a:t>
            </a:r>
            <a:r>
              <a:rPr lang="zh-CN" altLang="zh-CN" dirty="0"/>
              <a:t>代码绑定了相应的事件，用于监听其执行过程。</a:t>
            </a:r>
            <a:endParaRPr lang="zh-CN" altLang="en-US" dirty="0"/>
          </a:p>
        </p:txBody>
      </p:sp>
    </p:spTree>
    <p:extLst>
      <p:ext uri="{BB962C8B-B14F-4D97-AF65-F5344CB8AC3E}">
        <p14:creationId xmlns:p14="http://schemas.microsoft.com/office/powerpoint/2010/main" val="10199155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6.9 </a:t>
            </a:r>
            <a:r>
              <a:rPr lang="zh-CN" altLang="zh-CN" dirty="0"/>
              <a:t>按钮</a:t>
            </a:r>
          </a:p>
        </p:txBody>
      </p:sp>
      <p:sp>
        <p:nvSpPr>
          <p:cNvPr id="3" name="内容占位符 2"/>
          <p:cNvSpPr>
            <a:spLocks noGrp="1"/>
          </p:cNvSpPr>
          <p:nvPr>
            <p:ph idx="1"/>
          </p:nvPr>
        </p:nvSpPr>
        <p:spPr>
          <a:xfrm>
            <a:off x="539552" y="1484784"/>
            <a:ext cx="8229600" cy="4824536"/>
          </a:xfrm>
        </p:spPr>
        <p:txBody>
          <a:bodyPr/>
          <a:lstStyle/>
          <a:p>
            <a:r>
              <a:rPr lang="zh-CN" altLang="zh-CN" sz="2000" dirty="0"/>
              <a:t>在前面的章节中我们已经讲解了按钮，而本节讲解的是按钮插件。通过按钮插件，我们可以添加进一些交互，比如控制按钮状态，或者为其他组件（如工具栏）创建按钮组。单独引用该插件时，我们需要引用</a:t>
            </a:r>
            <a:r>
              <a:rPr lang="en-US" altLang="zh-CN" sz="2000" dirty="0"/>
              <a:t> button.js</a:t>
            </a:r>
            <a:r>
              <a:rPr lang="zh-CN" altLang="zh-CN" sz="2000" dirty="0"/>
              <a:t>包，也可以引用</a:t>
            </a:r>
            <a:r>
              <a:rPr lang="en-US" altLang="zh-CN" sz="2000" dirty="0"/>
              <a:t> bootstrap.js </a:t>
            </a:r>
            <a:r>
              <a:rPr lang="zh-CN" altLang="zh-CN" sz="2000" dirty="0"/>
              <a:t>或压缩版的</a:t>
            </a:r>
            <a:r>
              <a:rPr lang="en-US" altLang="zh-CN" sz="2000" dirty="0"/>
              <a:t> bootstrap.min.js</a:t>
            </a:r>
            <a:r>
              <a:rPr lang="zh-CN" altLang="zh-CN" sz="2000" dirty="0"/>
              <a:t>。</a:t>
            </a:r>
          </a:p>
          <a:p>
            <a:r>
              <a:rPr lang="en-US" altLang="zh-CN" sz="2000" dirty="0"/>
              <a:t>Button</a:t>
            </a:r>
            <a:r>
              <a:rPr lang="zh-CN" altLang="zh-CN" sz="2000" dirty="0"/>
              <a:t>插件可以实现如下几种效果：</a:t>
            </a:r>
          </a:p>
          <a:p>
            <a:pPr lvl="0">
              <a:buFont typeface="Wingdings" pitchFamily="2" charset="2"/>
              <a:buChar char="ü"/>
            </a:pPr>
            <a:r>
              <a:rPr lang="zh-CN" altLang="zh-CN" sz="2000" dirty="0"/>
              <a:t>点击按钮，按钮文字变成“正在加载</a:t>
            </a:r>
            <a:r>
              <a:rPr lang="en-US" altLang="zh-CN" sz="2000" dirty="0"/>
              <a:t>…</a:t>
            </a:r>
            <a:r>
              <a:rPr lang="zh-CN" altLang="zh-CN" sz="2000" dirty="0"/>
              <a:t>”这种效果，加载完成之后又变回原来的状态。</a:t>
            </a:r>
          </a:p>
          <a:p>
            <a:pPr lvl="0">
              <a:buFont typeface="Wingdings" pitchFamily="2" charset="2"/>
              <a:buChar char="ü"/>
            </a:pPr>
            <a:r>
              <a:rPr lang="zh-CN" altLang="zh-CN" sz="2000" dirty="0"/>
              <a:t>按钮之间的状态切换。</a:t>
            </a:r>
          </a:p>
          <a:p>
            <a:pPr lvl="0">
              <a:buFont typeface="Wingdings" pitchFamily="2" charset="2"/>
              <a:buChar char="ü"/>
            </a:pPr>
            <a:r>
              <a:rPr lang="zh-CN" altLang="zh-CN" sz="2000" dirty="0"/>
              <a:t>模仿单选按钮或多选按钮。</a:t>
            </a:r>
          </a:p>
          <a:p>
            <a:pPr lvl="0">
              <a:buFont typeface="Wingdings" pitchFamily="2" charset="2"/>
              <a:buChar char="ü"/>
            </a:pPr>
            <a:endParaRPr lang="zh-CN" altLang="zh-CN" sz="1800" dirty="0"/>
          </a:p>
          <a:p>
            <a:endParaRPr lang="zh-CN" altLang="zh-CN" sz="2000" dirty="0"/>
          </a:p>
        </p:txBody>
      </p:sp>
    </p:spTree>
    <p:extLst>
      <p:ext uri="{BB962C8B-B14F-4D97-AF65-F5344CB8AC3E}">
        <p14:creationId xmlns:p14="http://schemas.microsoft.com/office/powerpoint/2010/main" val="38217763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6.9.1</a:t>
            </a:r>
            <a:r>
              <a:rPr lang="zh-CN" altLang="zh-CN" dirty="0"/>
              <a:t>按钮加载状态</a:t>
            </a:r>
          </a:p>
        </p:txBody>
      </p:sp>
      <p:sp>
        <p:nvSpPr>
          <p:cNvPr id="3" name="内容占位符 2"/>
          <p:cNvSpPr>
            <a:spLocks noGrp="1"/>
          </p:cNvSpPr>
          <p:nvPr>
            <p:ph idx="1"/>
          </p:nvPr>
        </p:nvSpPr>
        <p:spPr>
          <a:xfrm>
            <a:off x="539552" y="1484784"/>
            <a:ext cx="8229600" cy="4824536"/>
          </a:xfrm>
        </p:spPr>
        <p:txBody>
          <a:bodyPr/>
          <a:lstStyle/>
          <a:p>
            <a:r>
              <a:rPr lang="zh-CN" altLang="zh-CN" sz="2000" dirty="0"/>
              <a:t>当我们单击按钮时，按钮文字变成正在处理或者加载状态，这在</a:t>
            </a:r>
            <a:r>
              <a:rPr lang="en-US" altLang="zh-CN" sz="2000" dirty="0"/>
              <a:t>Ajax</a:t>
            </a:r>
            <a:r>
              <a:rPr lang="zh-CN" altLang="zh-CN" sz="2000" dirty="0"/>
              <a:t>异步操作的时候很常见。向按钮添加加载状态，需要向</a:t>
            </a:r>
            <a:r>
              <a:rPr lang="en-US" altLang="zh-CN" sz="2000" dirty="0"/>
              <a:t>button </a:t>
            </a:r>
            <a:r>
              <a:rPr lang="zh-CN" altLang="zh-CN" sz="2000" dirty="0"/>
              <a:t>元素添加</a:t>
            </a:r>
            <a:r>
              <a:rPr lang="en-US" altLang="zh-CN" sz="2000" dirty="0"/>
              <a:t> data-loading-text="</a:t>
            </a:r>
            <a:r>
              <a:rPr lang="zh-CN" altLang="zh-CN" sz="2000" dirty="0"/>
              <a:t>加载状态文字</a:t>
            </a:r>
            <a:r>
              <a:rPr lang="en-US" altLang="zh-CN" sz="2000" dirty="0"/>
              <a:t>" </a:t>
            </a:r>
            <a:r>
              <a:rPr lang="zh-CN" altLang="zh-CN" sz="2000" dirty="0"/>
              <a:t>作为其属性，然后使用</a:t>
            </a:r>
            <a:r>
              <a:rPr lang="en-US" altLang="zh-CN" sz="2000" dirty="0"/>
              <a:t>button()</a:t>
            </a:r>
            <a:r>
              <a:rPr lang="zh-CN" altLang="zh-CN" sz="2000" dirty="0"/>
              <a:t>方法来触发状态的更改，代码如下。</a:t>
            </a:r>
          </a:p>
          <a:p>
            <a:r>
              <a:rPr lang="zh-CN" altLang="zh-CN" sz="2000" dirty="0"/>
              <a:t>实例</a:t>
            </a:r>
            <a:r>
              <a:rPr lang="en-US" altLang="zh-CN" sz="2000" dirty="0"/>
              <a:t>6-9-1</a:t>
            </a:r>
            <a:r>
              <a:rPr lang="zh-CN" altLang="zh-CN" sz="2000" dirty="0"/>
              <a:t>：</a:t>
            </a:r>
          </a:p>
          <a:p>
            <a:pPr lvl="0">
              <a:buFont typeface="Wingdings" pitchFamily="2" charset="2"/>
              <a:buChar char="ü"/>
            </a:pPr>
            <a:endParaRPr lang="zh-CN" altLang="zh-CN" sz="1800" dirty="0"/>
          </a:p>
          <a:p>
            <a:endParaRPr lang="zh-CN" altLang="zh-CN" sz="2000" dirty="0"/>
          </a:p>
        </p:txBody>
      </p:sp>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12976"/>
            <a:ext cx="79248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535XLZY@WD2HHPK~7VL)6$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517232"/>
            <a:ext cx="1033780" cy="636270"/>
          </a:xfrm>
          <a:prstGeom prst="rect">
            <a:avLst/>
          </a:prstGeom>
          <a:noFill/>
          <a:ln>
            <a:noFill/>
          </a:ln>
        </p:spPr>
      </p:pic>
      <p:pic>
        <p:nvPicPr>
          <p:cNvPr id="6" name="图片 5" descr="C:\Users\Administrator\AppData\Roaming\Tencent\Users\86919931\TIM\WinTemp\RichOle\ZS7C@S)D7D~8{8(KB{T9[WA.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5517232"/>
            <a:ext cx="1733550" cy="675640"/>
          </a:xfrm>
          <a:prstGeom prst="rect">
            <a:avLst/>
          </a:prstGeom>
          <a:noFill/>
          <a:ln>
            <a:noFill/>
          </a:ln>
        </p:spPr>
      </p:pic>
      <p:sp>
        <p:nvSpPr>
          <p:cNvPr id="4" name="矩形 3"/>
          <p:cNvSpPr/>
          <p:nvPr/>
        </p:nvSpPr>
        <p:spPr>
          <a:xfrm>
            <a:off x="4572000" y="3933056"/>
            <a:ext cx="4104456" cy="1077218"/>
          </a:xfrm>
          <a:prstGeom prst="rect">
            <a:avLst/>
          </a:prstGeom>
        </p:spPr>
        <p:txBody>
          <a:bodyPr wrap="square">
            <a:spAutoFit/>
          </a:bodyPr>
          <a:lstStyle/>
          <a:p>
            <a:r>
              <a:rPr lang="zh-CN" altLang="zh-CN" sz="1600" dirty="0"/>
              <a:t>代码中定义了一个按钮，给按钮添加了</a:t>
            </a:r>
            <a:r>
              <a:rPr lang="en-US" altLang="zh-CN" sz="1600" dirty="0"/>
              <a:t> data-loading-text=" " </a:t>
            </a:r>
            <a:r>
              <a:rPr lang="zh-CN" altLang="zh-CN" sz="1600" dirty="0"/>
              <a:t>属性，然后给按钮绑定了一个单击事件，单击按钮会触发按钮的加载状态。</a:t>
            </a:r>
            <a:endParaRPr lang="zh-CN" altLang="en-US" sz="1600" dirty="0"/>
          </a:p>
        </p:txBody>
      </p:sp>
    </p:spTree>
    <p:extLst>
      <p:ext uri="{BB962C8B-B14F-4D97-AF65-F5344CB8AC3E}">
        <p14:creationId xmlns:p14="http://schemas.microsoft.com/office/powerpoint/2010/main" val="22793237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6.9.2 </a:t>
            </a:r>
            <a:r>
              <a:rPr lang="zh-CN" altLang="zh-CN" dirty="0"/>
              <a:t>单选按钮</a:t>
            </a:r>
          </a:p>
        </p:txBody>
      </p:sp>
      <p:sp>
        <p:nvSpPr>
          <p:cNvPr id="3" name="内容占位符 2"/>
          <p:cNvSpPr>
            <a:spLocks noGrp="1"/>
          </p:cNvSpPr>
          <p:nvPr>
            <p:ph idx="1"/>
          </p:nvPr>
        </p:nvSpPr>
        <p:spPr>
          <a:xfrm>
            <a:off x="539552" y="1484784"/>
            <a:ext cx="8229600" cy="4824536"/>
          </a:xfrm>
        </p:spPr>
        <p:txBody>
          <a:bodyPr/>
          <a:lstStyle/>
          <a:p>
            <a:r>
              <a:rPr lang="zh-CN" altLang="zh-CN" sz="2000" dirty="0"/>
              <a:t>前面的章节中讲到过按钮组，用到了</a:t>
            </a:r>
            <a:r>
              <a:rPr lang="en-US" altLang="zh-CN" sz="2000" dirty="0"/>
              <a:t>class="</a:t>
            </a:r>
            <a:r>
              <a:rPr lang="en-US" altLang="zh-CN" sz="2000" dirty="0" err="1"/>
              <a:t>btn</a:t>
            </a:r>
            <a:r>
              <a:rPr lang="en-US" altLang="zh-CN" sz="2000" dirty="0"/>
              <a:t>-group"</a:t>
            </a:r>
            <a:r>
              <a:rPr lang="zh-CN" altLang="zh-CN" sz="2000" dirty="0"/>
              <a:t>，本节讲的模拟单选按钮也是以单选按钮组为基础的。如需激活单个按钮的切换（即改变按钮的正常状态为按压状态，反之亦然），向按钮组添加</a:t>
            </a:r>
            <a:r>
              <a:rPr lang="en-US" altLang="zh-CN" sz="2000" dirty="0"/>
              <a:t> data-toggle="buttons" </a:t>
            </a:r>
            <a:r>
              <a:rPr lang="zh-CN" altLang="zh-CN" sz="2000" dirty="0"/>
              <a:t>属性，代码如下。</a:t>
            </a:r>
          </a:p>
          <a:p>
            <a:r>
              <a:rPr lang="zh-CN" altLang="zh-CN" sz="2000" dirty="0"/>
              <a:t>实例</a:t>
            </a:r>
            <a:r>
              <a:rPr lang="en-US" altLang="zh-CN" sz="2000" dirty="0"/>
              <a:t>6-9-2</a:t>
            </a:r>
            <a:r>
              <a:rPr lang="zh-CN" altLang="zh-CN" sz="2000" dirty="0"/>
              <a:t>：</a:t>
            </a:r>
          </a:p>
          <a:p>
            <a:pPr lvl="0">
              <a:buFont typeface="Wingdings" pitchFamily="2" charset="2"/>
              <a:buChar char="ü"/>
            </a:pPr>
            <a:endParaRPr lang="zh-CN" altLang="zh-CN" sz="1800" dirty="0"/>
          </a:p>
          <a:p>
            <a:endParaRPr lang="zh-CN" altLang="zh-CN" sz="2000"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12976"/>
            <a:ext cx="45148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1OQZOH{_}DO2{PARF846MTD.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584451"/>
            <a:ext cx="1479550" cy="539750"/>
          </a:xfrm>
          <a:prstGeom prst="rect">
            <a:avLst/>
          </a:prstGeom>
          <a:noFill/>
          <a:ln>
            <a:noFill/>
          </a:ln>
        </p:spPr>
      </p:pic>
    </p:spTree>
    <p:extLst>
      <p:ext uri="{BB962C8B-B14F-4D97-AF65-F5344CB8AC3E}">
        <p14:creationId xmlns:p14="http://schemas.microsoft.com/office/powerpoint/2010/main" val="33582772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6.9.3</a:t>
            </a:r>
            <a:r>
              <a:rPr lang="zh-CN" altLang="zh-CN" dirty="0"/>
              <a:t>多选按钮</a:t>
            </a:r>
          </a:p>
        </p:txBody>
      </p:sp>
      <p:sp>
        <p:nvSpPr>
          <p:cNvPr id="3" name="内容占位符 2"/>
          <p:cNvSpPr>
            <a:spLocks noGrp="1"/>
          </p:cNvSpPr>
          <p:nvPr>
            <p:ph idx="1"/>
          </p:nvPr>
        </p:nvSpPr>
        <p:spPr>
          <a:xfrm>
            <a:off x="539552" y="1484784"/>
            <a:ext cx="8229600" cy="4824536"/>
          </a:xfrm>
        </p:spPr>
        <p:txBody>
          <a:bodyPr/>
          <a:lstStyle/>
          <a:p>
            <a:r>
              <a:rPr lang="zh-CN" altLang="zh-CN" sz="2000" dirty="0"/>
              <a:t>多选按钮的用法和单选按钮一样。我们可以创建复选框组，并通过向复选框组添加</a:t>
            </a:r>
            <a:r>
              <a:rPr lang="en-US" altLang="zh-CN" sz="2000" dirty="0"/>
              <a:t> data-toggle="buttons" </a:t>
            </a:r>
            <a:r>
              <a:rPr lang="zh-CN" altLang="zh-CN" sz="2000" dirty="0"/>
              <a:t>属性来添加复选框组的切换。</a:t>
            </a:r>
          </a:p>
          <a:p>
            <a:r>
              <a:rPr lang="zh-CN" altLang="zh-CN" sz="2000" dirty="0"/>
              <a:t>实例</a:t>
            </a:r>
            <a:r>
              <a:rPr lang="en-US" altLang="zh-CN" sz="2000" dirty="0"/>
              <a:t>6-9-3</a:t>
            </a:r>
            <a:r>
              <a:rPr lang="zh-CN" altLang="zh-CN" sz="2000" dirty="0"/>
              <a:t>：</a:t>
            </a:r>
          </a:p>
          <a:p>
            <a:pPr lvl="0">
              <a:buFont typeface="Wingdings" pitchFamily="2" charset="2"/>
              <a:buChar char="ü"/>
            </a:pPr>
            <a:endParaRPr lang="zh-CN" altLang="zh-CN" sz="1800" dirty="0"/>
          </a:p>
          <a:p>
            <a:endParaRPr lang="zh-CN" altLang="zh-CN" sz="2000"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52923"/>
            <a:ext cx="45148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J)Z)PPSL(BOR]ZECY6PSE2P.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751" y="5186560"/>
            <a:ext cx="1884680" cy="580390"/>
          </a:xfrm>
          <a:prstGeom prst="rect">
            <a:avLst/>
          </a:prstGeom>
          <a:noFill/>
          <a:ln>
            <a:noFill/>
          </a:ln>
        </p:spPr>
      </p:pic>
    </p:spTree>
    <p:extLst>
      <p:ext uri="{BB962C8B-B14F-4D97-AF65-F5344CB8AC3E}">
        <p14:creationId xmlns:p14="http://schemas.microsoft.com/office/powerpoint/2010/main" val="14063020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6.9.4</a:t>
            </a:r>
            <a:r>
              <a:rPr lang="zh-CN" altLang="zh-CN" dirty="0"/>
              <a:t>方法</a:t>
            </a:r>
          </a:p>
        </p:txBody>
      </p:sp>
      <p:sp>
        <p:nvSpPr>
          <p:cNvPr id="3" name="内容占位符 2"/>
          <p:cNvSpPr>
            <a:spLocks noGrp="1"/>
          </p:cNvSpPr>
          <p:nvPr>
            <p:ph idx="1"/>
          </p:nvPr>
        </p:nvSpPr>
        <p:spPr>
          <a:xfrm>
            <a:off x="539552" y="1484784"/>
            <a:ext cx="8229600" cy="4824536"/>
          </a:xfrm>
        </p:spPr>
        <p:txBody>
          <a:bodyPr/>
          <a:lstStyle/>
          <a:p>
            <a:r>
              <a:rPr lang="en-US" altLang="zh-CN" sz="2000" dirty="0"/>
              <a:t>Button.js</a:t>
            </a:r>
            <a:r>
              <a:rPr lang="zh-CN" altLang="zh-CN" sz="2000" dirty="0"/>
              <a:t>提供了几个方法用于</a:t>
            </a:r>
            <a:r>
              <a:rPr lang="en-US" altLang="zh-CN" sz="2000" dirty="0"/>
              <a:t>JavaScript</a:t>
            </a:r>
            <a:r>
              <a:rPr lang="zh-CN" altLang="zh-CN" sz="2000" dirty="0"/>
              <a:t>调用操作。</a:t>
            </a:r>
          </a:p>
          <a:p>
            <a:pPr>
              <a:buFont typeface="Wingdings" pitchFamily="2" charset="2"/>
              <a:buChar char="ü"/>
            </a:pPr>
            <a:r>
              <a:rPr lang="en-US" altLang="zh-CN" sz="2000" dirty="0"/>
              <a:t>$().button('toggle')</a:t>
            </a:r>
            <a:r>
              <a:rPr lang="zh-CN" altLang="zh-CN" sz="2000" dirty="0"/>
              <a:t>：切换按压状态，赋予按钮被激活的外观。</a:t>
            </a:r>
          </a:p>
          <a:p>
            <a:pPr>
              <a:buFont typeface="Wingdings" pitchFamily="2" charset="2"/>
              <a:buChar char="ü"/>
            </a:pPr>
            <a:r>
              <a:rPr lang="en-US" altLang="zh-CN" sz="2000" dirty="0"/>
              <a:t>$().button('loading')</a:t>
            </a:r>
            <a:r>
              <a:rPr lang="zh-CN" altLang="zh-CN" sz="2000" dirty="0"/>
              <a:t>：当加载时，按钮是禁用的，且文本变为</a:t>
            </a:r>
            <a:r>
              <a:rPr lang="en-US" altLang="zh-CN" sz="2000" dirty="0"/>
              <a:t> button </a:t>
            </a:r>
            <a:r>
              <a:rPr lang="zh-CN" altLang="zh-CN" sz="2000" dirty="0"/>
              <a:t>元素的</a:t>
            </a:r>
            <a:r>
              <a:rPr lang="en-US" altLang="zh-CN" sz="2000" dirty="0"/>
              <a:t> data-loading-text </a:t>
            </a:r>
            <a:r>
              <a:rPr lang="zh-CN" altLang="zh-CN" sz="2000" dirty="0"/>
              <a:t>属性的值。</a:t>
            </a:r>
          </a:p>
          <a:p>
            <a:pPr>
              <a:buFont typeface="Wingdings" pitchFamily="2" charset="2"/>
              <a:buChar char="ü"/>
            </a:pPr>
            <a:r>
              <a:rPr lang="en-US" altLang="zh-CN" sz="2000" dirty="0"/>
              <a:t>$().button('reset')</a:t>
            </a:r>
            <a:r>
              <a:rPr lang="zh-CN" altLang="zh-CN" sz="2000" dirty="0"/>
              <a:t>：重置按钮状态，文本内容恢复为最初的内容。当您想要把按钮返回为原始的状态时，该方法非常有用。</a:t>
            </a:r>
          </a:p>
          <a:p>
            <a:pPr>
              <a:buFont typeface="Wingdings" pitchFamily="2" charset="2"/>
              <a:buChar char="ü"/>
            </a:pPr>
            <a:r>
              <a:rPr lang="en-US" altLang="zh-CN" sz="2000" dirty="0"/>
              <a:t>$().button(string)</a:t>
            </a:r>
            <a:r>
              <a:rPr lang="zh-CN" altLang="zh-CN" sz="2000" dirty="0"/>
              <a:t>：该方法中的字符串是指由用户声明的任何字符串。使用该方法，重置按钮状态，并添加新的内容。</a:t>
            </a:r>
          </a:p>
          <a:p>
            <a:pPr lvl="0">
              <a:buFont typeface="Wingdings" pitchFamily="2" charset="2"/>
              <a:buChar char="ü"/>
            </a:pPr>
            <a:endParaRPr lang="zh-CN" altLang="zh-CN" sz="1800" dirty="0"/>
          </a:p>
          <a:p>
            <a:endParaRPr lang="zh-CN" altLang="zh-CN" sz="2000" dirty="0"/>
          </a:p>
        </p:txBody>
      </p:sp>
    </p:spTree>
    <p:extLst>
      <p:ext uri="{BB962C8B-B14F-4D97-AF65-F5344CB8AC3E}">
        <p14:creationId xmlns:p14="http://schemas.microsoft.com/office/powerpoint/2010/main" val="11407971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6.9.4</a:t>
            </a:r>
            <a:r>
              <a:rPr lang="zh-CN" altLang="zh-CN" dirty="0"/>
              <a:t>方法</a:t>
            </a:r>
          </a:p>
        </p:txBody>
      </p:sp>
      <p:sp>
        <p:nvSpPr>
          <p:cNvPr id="3" name="内容占位符 2"/>
          <p:cNvSpPr>
            <a:spLocks noGrp="1"/>
          </p:cNvSpPr>
          <p:nvPr>
            <p:ph idx="1"/>
          </p:nvPr>
        </p:nvSpPr>
        <p:spPr>
          <a:xfrm>
            <a:off x="539552" y="1484784"/>
            <a:ext cx="8229600" cy="4824536"/>
          </a:xfrm>
        </p:spPr>
        <p:txBody>
          <a:bodyPr/>
          <a:lstStyle/>
          <a:p>
            <a:r>
              <a:rPr lang="zh-CN" altLang="zh-CN" sz="2000" dirty="0"/>
              <a:t>实例</a:t>
            </a:r>
            <a:r>
              <a:rPr lang="en-US" altLang="zh-CN" sz="2000" dirty="0"/>
              <a:t>6-9-4</a:t>
            </a:r>
            <a:r>
              <a:rPr lang="zh-CN" altLang="zh-CN" sz="2000" dirty="0"/>
              <a:t>：</a:t>
            </a:r>
          </a:p>
          <a:p>
            <a:pPr lvl="0">
              <a:buFont typeface="Wingdings" pitchFamily="2" charset="2"/>
              <a:buChar char="ü"/>
            </a:pPr>
            <a:endParaRPr lang="zh-CN" altLang="zh-CN" sz="1800" dirty="0"/>
          </a:p>
          <a:p>
            <a:endParaRPr lang="zh-CN" altLang="zh-CN" sz="2000" dirty="0"/>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90713"/>
            <a:ext cx="5667375"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9" y="1890713"/>
            <a:ext cx="5667375"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descr="C:\Users\Administrator\AppData\Roaming\Tencent\Users\86919931\TIM\WinTemp\RichOle\8`ZHLGO6[O0NGVZ0M_`]))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628800"/>
            <a:ext cx="1762760" cy="1552575"/>
          </a:xfrm>
          <a:prstGeom prst="rect">
            <a:avLst/>
          </a:prstGeom>
          <a:noFill/>
          <a:ln>
            <a:noFill/>
          </a:ln>
        </p:spPr>
      </p:pic>
      <p:pic>
        <p:nvPicPr>
          <p:cNvPr id="7" name="图片 6" descr="C:\Users\Administrator\AppData\Roaming\Tencent\Users\86919931\TIM\WinTemp\RichOle\L)ZW{FB~GBPR4@AV5A{)GUR.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204" y="3856087"/>
            <a:ext cx="1882775" cy="1581150"/>
          </a:xfrm>
          <a:prstGeom prst="rect">
            <a:avLst/>
          </a:prstGeom>
          <a:noFill/>
          <a:ln>
            <a:noFill/>
          </a:ln>
        </p:spPr>
      </p:pic>
    </p:spTree>
    <p:extLst>
      <p:ext uri="{BB962C8B-B14F-4D97-AF65-F5344CB8AC3E}">
        <p14:creationId xmlns:p14="http://schemas.microsoft.com/office/powerpoint/2010/main" val="266651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5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2466"/>
                                        </p:tgtEl>
                                      </p:cBhvr>
                                    </p:animEffect>
                                    <p:set>
                                      <p:cBhvr>
                                        <p:cTn id="12" dur="1" fill="hold">
                                          <p:stCondLst>
                                            <p:cond delay="499"/>
                                          </p:stCondLst>
                                        </p:cTn>
                                        <p:tgtEl>
                                          <p:spTgt spid="6246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gtEl>
                                        <p:attrNameLst>
                                          <p:attrName>style.visibility</p:attrName>
                                        </p:attrNameLst>
                                      </p:cBhvr>
                                      <p:to>
                                        <p:strVal val="visible"/>
                                      </p:to>
                                    </p:set>
                                    <p:animEffect transition="in" filter="fade">
                                      <p:cBhvr>
                                        <p:cTn id="17" dur="500"/>
                                        <p:tgtEl>
                                          <p:spTgt spid="624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62467"/>
                                        </p:tgtEl>
                                      </p:cBhvr>
                                    </p:animEffect>
                                    <p:set>
                                      <p:cBhvr>
                                        <p:cTn id="22" dur="1" fill="hold">
                                          <p:stCondLst>
                                            <p:cond delay="499"/>
                                          </p:stCondLst>
                                        </p:cTn>
                                        <p:tgtEl>
                                          <p:spTgt spid="6246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 </a:t>
            </a:r>
            <a:r>
              <a:rPr lang="zh-CN" altLang="zh-CN" dirty="0"/>
              <a:t>折叠</a:t>
            </a:r>
          </a:p>
        </p:txBody>
      </p:sp>
      <p:sp>
        <p:nvSpPr>
          <p:cNvPr id="3" name="内容占位符 2"/>
          <p:cNvSpPr>
            <a:spLocks noGrp="1"/>
          </p:cNvSpPr>
          <p:nvPr>
            <p:ph idx="1"/>
          </p:nvPr>
        </p:nvSpPr>
        <p:spPr>
          <a:xfrm>
            <a:off x="539552" y="1484784"/>
            <a:ext cx="8229600" cy="4824536"/>
          </a:xfrm>
        </p:spPr>
        <p:txBody>
          <a:bodyPr/>
          <a:lstStyle/>
          <a:p>
            <a:r>
              <a:rPr lang="zh-CN" altLang="zh-CN" sz="2000" dirty="0"/>
              <a:t>折叠（</a:t>
            </a:r>
            <a:r>
              <a:rPr lang="en-US" altLang="zh-CN" sz="2000" dirty="0"/>
              <a:t>Collapse</a:t>
            </a:r>
            <a:r>
              <a:rPr lang="zh-CN" altLang="zh-CN" sz="2000" dirty="0"/>
              <a:t>）插件可以呈现手风琴（</a:t>
            </a:r>
            <a:r>
              <a:rPr lang="en-US" altLang="zh-CN" sz="2000" dirty="0"/>
              <a:t>accordion</a:t>
            </a:r>
            <a:r>
              <a:rPr lang="zh-CN" altLang="zh-CN" sz="2000" dirty="0"/>
              <a:t>）效果，点击标题时可以让对应内容显示或隐藏。如果想要单独引用该插件的功能，需要引用</a:t>
            </a:r>
            <a:r>
              <a:rPr lang="en-US" altLang="zh-CN" sz="2000" dirty="0"/>
              <a:t> collapse.js</a:t>
            </a:r>
            <a:r>
              <a:rPr lang="zh-CN" altLang="zh-CN" sz="2000" dirty="0"/>
              <a:t>，也可以引用</a:t>
            </a:r>
            <a:r>
              <a:rPr lang="en-US" altLang="zh-CN" sz="2000" dirty="0"/>
              <a:t> bootstrap.js </a:t>
            </a:r>
            <a:r>
              <a:rPr lang="zh-CN" altLang="zh-CN" sz="2000" dirty="0"/>
              <a:t>或压缩版的</a:t>
            </a:r>
            <a:r>
              <a:rPr lang="en-US" altLang="zh-CN" sz="2000" dirty="0"/>
              <a:t> bootstrap.min.js</a:t>
            </a:r>
            <a:r>
              <a:rPr lang="zh-CN" altLang="zh-CN" sz="2000" dirty="0"/>
              <a:t>。</a:t>
            </a:r>
          </a:p>
          <a:p>
            <a:endParaRPr lang="zh-CN" altLang="zh-CN" sz="2000" dirty="0"/>
          </a:p>
        </p:txBody>
      </p:sp>
    </p:spTree>
    <p:extLst>
      <p:ext uri="{BB962C8B-B14F-4D97-AF65-F5344CB8AC3E}">
        <p14:creationId xmlns:p14="http://schemas.microsoft.com/office/powerpoint/2010/main" val="3500224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 </a:t>
            </a:r>
            <a:r>
              <a:rPr lang="zh-CN" altLang="zh-CN" dirty="0"/>
              <a:t>模态框</a:t>
            </a:r>
          </a:p>
        </p:txBody>
      </p:sp>
      <p:sp>
        <p:nvSpPr>
          <p:cNvPr id="3" name="内容占位符 2"/>
          <p:cNvSpPr>
            <a:spLocks noGrp="1"/>
          </p:cNvSpPr>
          <p:nvPr>
            <p:ph idx="1"/>
          </p:nvPr>
        </p:nvSpPr>
        <p:spPr/>
        <p:txBody>
          <a:bodyPr/>
          <a:lstStyle/>
          <a:p>
            <a:r>
              <a:rPr lang="zh-CN" altLang="zh-CN" dirty="0"/>
              <a:t>模态框（</a:t>
            </a:r>
            <a:r>
              <a:rPr lang="en-US" altLang="zh-CN" dirty="0"/>
              <a:t>Modal</a:t>
            </a:r>
            <a:r>
              <a:rPr lang="zh-CN" altLang="zh-CN" dirty="0"/>
              <a:t>）是覆盖在父窗体上的子窗体。通常，目的是显示来自一个单独的源的内容，可以在不离开父窗体的情况下有一些互动。子窗体可提供信息、交互等。</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6.10.1</a:t>
            </a:r>
            <a:r>
              <a:rPr lang="zh-CN" altLang="zh-CN" dirty="0"/>
              <a:t>结构</a:t>
            </a:r>
          </a:p>
        </p:txBody>
      </p:sp>
      <p:sp>
        <p:nvSpPr>
          <p:cNvPr id="3" name="内容占位符 2"/>
          <p:cNvSpPr>
            <a:spLocks noGrp="1"/>
          </p:cNvSpPr>
          <p:nvPr>
            <p:ph idx="1"/>
          </p:nvPr>
        </p:nvSpPr>
        <p:spPr>
          <a:xfrm>
            <a:off x="539552" y="1484784"/>
            <a:ext cx="8229600" cy="4824536"/>
          </a:xfrm>
        </p:spPr>
        <p:txBody>
          <a:bodyPr/>
          <a:lstStyle/>
          <a:p>
            <a:r>
              <a:rPr lang="en-US" altLang="zh-CN" sz="2400" dirty="0"/>
              <a:t>Collapse</a:t>
            </a:r>
            <a:r>
              <a:rPr lang="zh-CN" altLang="zh-CN" sz="2400" dirty="0"/>
              <a:t>插件折叠效果中每个标题都对应一个内容，</a:t>
            </a:r>
            <a:r>
              <a:rPr lang="en-US" altLang="zh-CN" sz="2400" dirty="0"/>
              <a:t>Bootstrap</a:t>
            </a:r>
            <a:r>
              <a:rPr lang="zh-CN" altLang="zh-CN" sz="2400" dirty="0"/>
              <a:t>将这两部分组合起来放在一个</a:t>
            </a:r>
            <a:r>
              <a:rPr lang="en-US" altLang="zh-CN" sz="2400" dirty="0"/>
              <a:t>class="panel-group"</a:t>
            </a:r>
            <a:r>
              <a:rPr lang="zh-CN" altLang="zh-CN" sz="2400" dirty="0"/>
              <a:t>的容器中面板中。</a:t>
            </a:r>
          </a:p>
          <a:p>
            <a:r>
              <a:rPr lang="zh-CN" altLang="zh-CN" sz="2400" dirty="0"/>
              <a:t>实例</a:t>
            </a:r>
            <a:r>
              <a:rPr lang="en-US" altLang="zh-CN" sz="2400" dirty="0"/>
              <a:t>6-10-1</a:t>
            </a:r>
            <a:r>
              <a:rPr lang="zh-CN" altLang="zh-CN" sz="2400" dirty="0" smtClean="0"/>
              <a:t>：</a:t>
            </a:r>
            <a:r>
              <a:rPr lang="zh-CN" altLang="en-US" sz="2400" dirty="0" smtClean="0"/>
              <a:t>代码见教材及教材资源</a:t>
            </a:r>
            <a:endParaRPr lang="zh-CN" altLang="zh-CN" sz="2400" dirty="0"/>
          </a:p>
          <a:p>
            <a:endParaRPr lang="zh-CN" altLang="zh-CN" sz="2000" dirty="0"/>
          </a:p>
        </p:txBody>
      </p:sp>
      <p:pic>
        <p:nvPicPr>
          <p:cNvPr id="5" name="图片 4" descr="C:\Users\Administrator\AppData\Roaming\Tencent\Users\86919931\TIM\WinTemp\RichOle\XM2SQ7BRINAV_B0%XY9F$$G.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3645024"/>
            <a:ext cx="3028950" cy="1509395"/>
          </a:xfrm>
          <a:prstGeom prst="rect">
            <a:avLst/>
          </a:prstGeom>
          <a:noFill/>
          <a:ln>
            <a:solidFill>
              <a:schemeClr val="tx1"/>
            </a:solidFill>
          </a:ln>
        </p:spPr>
      </p:pic>
    </p:spTree>
    <p:extLst>
      <p:ext uri="{BB962C8B-B14F-4D97-AF65-F5344CB8AC3E}">
        <p14:creationId xmlns:p14="http://schemas.microsoft.com/office/powerpoint/2010/main" val="26010857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2000" dirty="0"/>
              <a:t>折叠可以直接使用声明式方式进行触发，本节结合声明式属性进行讲解。</a:t>
            </a:r>
          </a:p>
          <a:p>
            <a:r>
              <a:rPr lang="zh-CN" altLang="zh-CN" sz="2000" dirty="0"/>
              <a:t>（</a:t>
            </a:r>
            <a:r>
              <a:rPr lang="en-US" altLang="zh-CN" sz="2000" dirty="0"/>
              <a:t>1</a:t>
            </a:r>
            <a:r>
              <a:rPr lang="zh-CN" altLang="zh-CN" sz="2000" dirty="0"/>
              <a:t>）定义面板及面板组件 </a:t>
            </a:r>
          </a:p>
          <a:p>
            <a:r>
              <a:rPr lang="zh-CN" altLang="zh-CN" sz="2000" dirty="0"/>
              <a:t>首先定义一个面板组，面板组中包含三个面板，每个面板都是一个折叠区，代码如下：</a:t>
            </a:r>
          </a:p>
          <a:p>
            <a:endParaRPr lang="zh-CN" altLang="zh-CN" sz="2000" dirty="0"/>
          </a:p>
        </p:txBody>
      </p:sp>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212976"/>
            <a:ext cx="5334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198" y="4149477"/>
            <a:ext cx="52959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4376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2000" dirty="0"/>
              <a:t>（</a:t>
            </a:r>
            <a:r>
              <a:rPr lang="en-US" altLang="zh-CN" sz="2000" dirty="0"/>
              <a:t>2</a:t>
            </a:r>
            <a:r>
              <a:rPr lang="zh-CN" altLang="zh-CN" sz="2000" dirty="0"/>
              <a:t>）在面板中添加标题以及面板内容</a:t>
            </a:r>
          </a:p>
          <a:p>
            <a:r>
              <a:rPr lang="zh-CN" altLang="zh-CN" sz="2000" dirty="0"/>
              <a:t>在每个面板中我们都为其添加一个标题以及面板折叠区的内容。面板标题使用</a:t>
            </a:r>
            <a:r>
              <a:rPr lang="en-US" altLang="zh-CN" sz="2000" dirty="0"/>
              <a:t>class="panel-heading"</a:t>
            </a:r>
            <a:r>
              <a:rPr lang="zh-CN" altLang="zh-CN" sz="2000" dirty="0"/>
              <a:t>，面板折叠区的内容使用</a:t>
            </a:r>
            <a:r>
              <a:rPr lang="en-US" altLang="zh-CN" sz="2000" dirty="0"/>
              <a:t>class="panel-collapse"</a:t>
            </a:r>
            <a:r>
              <a:rPr lang="zh-CN" altLang="zh-CN" sz="2000" dirty="0"/>
              <a:t>，代码如下：</a:t>
            </a:r>
          </a:p>
          <a:p>
            <a:endParaRPr lang="zh-CN" altLang="zh-CN" sz="2000" dirty="0"/>
          </a:p>
        </p:txBody>
      </p:sp>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96952"/>
            <a:ext cx="540067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4264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2000" dirty="0"/>
              <a:t>上述代码在面板中包含了对应的面板内容，运行效果如</a:t>
            </a:r>
            <a:r>
              <a:rPr lang="zh-CN" altLang="zh-CN" sz="2000" dirty="0" smtClean="0"/>
              <a:t>图</a:t>
            </a:r>
            <a:endParaRPr lang="en-US" altLang="zh-CN" sz="2000" dirty="0" smtClean="0"/>
          </a:p>
          <a:p>
            <a:endParaRPr lang="en-US" altLang="zh-CN" sz="2000" dirty="0"/>
          </a:p>
          <a:p>
            <a:endParaRPr lang="en-US" altLang="zh-CN" sz="2000" dirty="0" smtClean="0"/>
          </a:p>
          <a:p>
            <a:endParaRPr lang="en-US" altLang="zh-CN" sz="2000" dirty="0"/>
          </a:p>
          <a:p>
            <a:endParaRPr lang="en-US" altLang="zh-CN" sz="2000" dirty="0" smtClean="0"/>
          </a:p>
          <a:p>
            <a:r>
              <a:rPr lang="zh-CN" altLang="zh-CN" sz="2000" dirty="0"/>
              <a:t>（</a:t>
            </a:r>
            <a:r>
              <a:rPr lang="en-US" altLang="zh-CN" sz="2000" dirty="0"/>
              <a:t>3</a:t>
            </a:r>
            <a:r>
              <a:rPr lang="zh-CN" altLang="zh-CN" sz="2000" dirty="0"/>
              <a:t>）绑定标题和内容</a:t>
            </a:r>
          </a:p>
          <a:p>
            <a:r>
              <a:rPr lang="zh-CN" altLang="zh-CN" sz="2000" dirty="0"/>
              <a:t>在三个面板中都添加了标题和内容之后，我们需要将标题和内容建立关系，也就是单击标题的时候面板内容折叠或者显示。上面的代码中我们在</a:t>
            </a:r>
            <a:r>
              <a:rPr lang="en-US" altLang="zh-CN" sz="2000" dirty="0"/>
              <a:t>&lt;a&gt;</a:t>
            </a:r>
            <a:r>
              <a:rPr lang="zh-CN" altLang="zh-CN" sz="2000" dirty="0"/>
              <a:t>标签上定义了</a:t>
            </a:r>
            <a:r>
              <a:rPr lang="en-US" altLang="zh-CN" sz="2000" dirty="0" err="1"/>
              <a:t>href</a:t>
            </a:r>
            <a:r>
              <a:rPr lang="en-US" altLang="zh-CN" sz="2000" dirty="0"/>
              <a:t>="#</a:t>
            </a:r>
            <a:r>
              <a:rPr lang="zh-CN" altLang="zh-CN" sz="2000" dirty="0"/>
              <a:t>面板对应内容</a:t>
            </a:r>
            <a:r>
              <a:rPr lang="en-US" altLang="zh-CN" sz="2000" dirty="0"/>
              <a:t>ID"</a:t>
            </a:r>
            <a:r>
              <a:rPr lang="zh-CN" altLang="zh-CN" sz="2000" dirty="0"/>
              <a:t>，这个是用于绑定标题和面板内容的，当单击链接标题时指定哪个面板折叠区显示或隐藏内容。</a:t>
            </a:r>
          </a:p>
          <a:p>
            <a:r>
              <a:rPr lang="zh-CN" altLang="zh-CN" sz="2000" dirty="0"/>
              <a:t>我们也可以把</a:t>
            </a:r>
            <a:r>
              <a:rPr lang="en-US" altLang="zh-CN" sz="2000" dirty="0"/>
              <a:t>&lt;a&gt;</a:t>
            </a:r>
            <a:r>
              <a:rPr lang="zh-CN" altLang="zh-CN" sz="2000" dirty="0"/>
              <a:t>标签换成其他内容，比如按钮、</a:t>
            </a:r>
            <a:r>
              <a:rPr lang="en-US" altLang="zh-CN" sz="2000" dirty="0"/>
              <a:t>&lt;span&gt;</a:t>
            </a:r>
            <a:r>
              <a:rPr lang="zh-CN" altLang="zh-CN" sz="2000" dirty="0"/>
              <a:t>等，当然也可以用</a:t>
            </a:r>
            <a:r>
              <a:rPr lang="en-US" altLang="zh-CN" sz="2000" dirty="0"/>
              <a:t>data-target="#</a:t>
            </a:r>
            <a:r>
              <a:rPr lang="zh-CN" altLang="zh-CN" sz="2000" dirty="0"/>
              <a:t>面板对应内容</a:t>
            </a:r>
            <a:r>
              <a:rPr lang="en-US" altLang="zh-CN" sz="2000" dirty="0"/>
              <a:t>ID"</a:t>
            </a:r>
            <a:r>
              <a:rPr lang="zh-CN" altLang="zh-CN" sz="2000" dirty="0"/>
              <a:t>来替换</a:t>
            </a:r>
            <a:r>
              <a:rPr lang="en-US" altLang="zh-CN" sz="2000" dirty="0" err="1"/>
              <a:t>href</a:t>
            </a:r>
            <a:r>
              <a:rPr lang="en-US" altLang="zh-CN" sz="2000" dirty="0"/>
              <a:t>="#</a:t>
            </a:r>
            <a:r>
              <a:rPr lang="zh-CN" altLang="zh-CN" sz="2000" dirty="0"/>
              <a:t>面板对应内容</a:t>
            </a:r>
            <a:r>
              <a:rPr lang="en-US" altLang="zh-CN" sz="2000" dirty="0"/>
              <a:t>ID"</a:t>
            </a:r>
            <a:r>
              <a:rPr lang="zh-CN" altLang="zh-CN" sz="2000" dirty="0"/>
              <a:t>。</a:t>
            </a:r>
          </a:p>
          <a:p>
            <a:endParaRPr lang="zh-CN" altLang="zh-CN" sz="2000" dirty="0"/>
          </a:p>
        </p:txBody>
      </p:sp>
      <p:pic>
        <p:nvPicPr>
          <p:cNvPr id="5" name="图片 4" descr="C:\Users\Administrator\AppData\Roaming\Tencent\Users\86919931\TIM\WinTemp\RichOle\3}(H[[NQ3@C4~5}TP[A`TOK.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2262186"/>
            <a:ext cx="3200400" cy="786765"/>
          </a:xfrm>
          <a:prstGeom prst="rect">
            <a:avLst/>
          </a:prstGeom>
          <a:noFill/>
          <a:ln>
            <a:solidFill>
              <a:schemeClr val="tx1"/>
            </a:solidFill>
          </a:ln>
        </p:spPr>
      </p:pic>
    </p:spTree>
    <p:extLst>
      <p:ext uri="{BB962C8B-B14F-4D97-AF65-F5344CB8AC3E}">
        <p14:creationId xmlns:p14="http://schemas.microsoft.com/office/powerpoint/2010/main" val="53926667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2000" dirty="0"/>
              <a:t>（</a:t>
            </a:r>
            <a:r>
              <a:rPr lang="en-US" altLang="zh-CN" sz="2000" dirty="0"/>
              <a:t>4</a:t>
            </a:r>
            <a:r>
              <a:rPr lang="zh-CN" altLang="zh-CN" sz="2000" dirty="0"/>
              <a:t>）可视区控制</a:t>
            </a:r>
          </a:p>
          <a:p>
            <a:r>
              <a:rPr lang="zh-CN" altLang="zh-CN" sz="2000" dirty="0"/>
              <a:t>在手风琴</a:t>
            </a:r>
            <a:r>
              <a:rPr lang="en-US" altLang="zh-CN" sz="2000" dirty="0"/>
              <a:t>accordion</a:t>
            </a:r>
            <a:r>
              <a:rPr lang="zh-CN" altLang="zh-CN" sz="2000" dirty="0"/>
              <a:t>效果中，有时会默认显示一个面板内容，这时我们需要在折叠区容器上使用</a:t>
            </a:r>
            <a:r>
              <a:rPr lang="en-US" altLang="zh-CN" sz="2000" dirty="0"/>
              <a:t>class=" collapse "</a:t>
            </a:r>
            <a:r>
              <a:rPr lang="zh-CN" altLang="zh-CN" sz="2000" dirty="0"/>
              <a:t>样式。</a:t>
            </a:r>
          </a:p>
          <a:p>
            <a:r>
              <a:rPr lang="zh-CN" altLang="zh-CN" sz="2000" dirty="0"/>
              <a:t>（</a:t>
            </a:r>
            <a:r>
              <a:rPr lang="en-US" altLang="zh-CN" sz="2000" dirty="0"/>
              <a:t>5</a:t>
            </a:r>
            <a:r>
              <a:rPr lang="zh-CN" altLang="zh-CN" sz="2000" dirty="0"/>
              <a:t>）激活交互行为</a:t>
            </a:r>
          </a:p>
          <a:p>
            <a:r>
              <a:rPr lang="zh-CN" altLang="zh-CN" sz="2000" dirty="0"/>
              <a:t>如果想让折叠有效果，就必须给触发元素加上</a:t>
            </a:r>
            <a:r>
              <a:rPr lang="en-US" altLang="zh-CN" sz="2000" dirty="0"/>
              <a:t>data-toggle="collapse" </a:t>
            </a:r>
            <a:r>
              <a:rPr lang="zh-CN" altLang="zh-CN" sz="2000" dirty="0"/>
              <a:t>属性，对于本实例，需要在每个面板标题的触发元素上添加。</a:t>
            </a:r>
          </a:p>
          <a:p>
            <a:r>
              <a:rPr lang="zh-CN" altLang="zh-CN" sz="2000" dirty="0"/>
              <a:t>（</a:t>
            </a:r>
            <a:r>
              <a:rPr lang="en-US" altLang="zh-CN" sz="2000" dirty="0"/>
              <a:t>6</a:t>
            </a:r>
            <a:r>
              <a:rPr lang="zh-CN" altLang="zh-CN" sz="2000" dirty="0"/>
              <a:t>）绑定面板组</a:t>
            </a:r>
          </a:p>
          <a:p>
            <a:r>
              <a:rPr lang="zh-CN" altLang="zh-CN" sz="2000" dirty="0"/>
              <a:t>绑定面板组是为了实现单击一个面板后只显示该面板的内容，其他面板内容都折叠关闭。实现此效果我们需要在面板标题的触发元素上添加</a:t>
            </a:r>
            <a:r>
              <a:rPr lang="en-US" altLang="zh-CN" sz="2000" dirty="0"/>
              <a:t>data-parent ="#</a:t>
            </a:r>
            <a:r>
              <a:rPr lang="zh-CN" altLang="zh-CN" sz="2000" dirty="0"/>
              <a:t>面板组容器</a:t>
            </a:r>
            <a:r>
              <a:rPr lang="en-US" altLang="zh-CN" sz="2000" dirty="0"/>
              <a:t>ID"</a:t>
            </a:r>
            <a:r>
              <a:rPr lang="zh-CN" altLang="zh-CN" sz="2000" dirty="0" smtClean="0"/>
              <a:t>。</a:t>
            </a:r>
            <a:endParaRPr lang="zh-CN" altLang="zh-CN" sz="2000" dirty="0"/>
          </a:p>
        </p:txBody>
      </p:sp>
    </p:spTree>
    <p:extLst>
      <p:ext uri="{BB962C8B-B14F-4D97-AF65-F5344CB8AC3E}">
        <p14:creationId xmlns:p14="http://schemas.microsoft.com/office/powerpoint/2010/main" val="11569737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2000" dirty="0" smtClean="0"/>
              <a:t>以上</a:t>
            </a:r>
            <a:r>
              <a:rPr lang="zh-CN" altLang="zh-CN" sz="2000" dirty="0"/>
              <a:t>完整代码可参考实例</a:t>
            </a:r>
            <a:r>
              <a:rPr lang="en-US" altLang="zh-CN" sz="2000" dirty="0"/>
              <a:t>6-10-1</a:t>
            </a:r>
            <a:r>
              <a:rPr lang="zh-CN" altLang="zh-CN" sz="2000" dirty="0"/>
              <a:t>。上面的代码都是通过</a:t>
            </a:r>
            <a:r>
              <a:rPr lang="en-US" altLang="zh-CN" sz="2000" dirty="0"/>
              <a:t>&lt;a&gt;</a:t>
            </a:r>
            <a:r>
              <a:rPr lang="zh-CN" altLang="zh-CN" sz="2000" dirty="0"/>
              <a:t>标签来触发的，但是</a:t>
            </a:r>
            <a:r>
              <a:rPr lang="en-US" altLang="zh-CN" sz="2000" dirty="0"/>
              <a:t>&lt;a&gt;</a:t>
            </a:r>
            <a:r>
              <a:rPr lang="zh-CN" altLang="zh-CN" sz="2000" dirty="0"/>
              <a:t>标签并未占据标题容器的</a:t>
            </a:r>
            <a:r>
              <a:rPr lang="en-US" altLang="zh-CN" sz="2000" dirty="0"/>
              <a:t>100%</a:t>
            </a:r>
            <a:r>
              <a:rPr lang="zh-CN" altLang="zh-CN" sz="2000" dirty="0"/>
              <a:t>宽度，所以我们在单击的时候只有点击文字时触发折叠，如果想单击标题栏就能触发，则需要将下面的代码添加到</a:t>
            </a:r>
            <a:r>
              <a:rPr lang="en-US" altLang="zh-CN" sz="2000" dirty="0"/>
              <a:t>class="panel-heading"</a:t>
            </a:r>
            <a:r>
              <a:rPr lang="zh-CN" altLang="zh-CN" sz="2000" dirty="0"/>
              <a:t>容器上，代码如下：</a:t>
            </a:r>
          </a:p>
          <a:p>
            <a:endParaRPr lang="zh-CN" altLang="zh-CN" sz="2000" dirty="0"/>
          </a:p>
        </p:txBody>
      </p:sp>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068960"/>
            <a:ext cx="5257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40395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6.10.3</a:t>
            </a:r>
            <a:r>
              <a:rPr lang="zh-CN" altLang="zh-CN" dirty="0"/>
              <a:t>方法</a:t>
            </a:r>
          </a:p>
        </p:txBody>
      </p:sp>
      <p:sp>
        <p:nvSpPr>
          <p:cNvPr id="3" name="内容占位符 2"/>
          <p:cNvSpPr>
            <a:spLocks noGrp="1"/>
          </p:cNvSpPr>
          <p:nvPr>
            <p:ph idx="1"/>
          </p:nvPr>
        </p:nvSpPr>
        <p:spPr>
          <a:xfrm>
            <a:off x="539552" y="1484784"/>
            <a:ext cx="8229600" cy="4824536"/>
          </a:xfrm>
        </p:spPr>
        <p:txBody>
          <a:bodyPr/>
          <a:lstStyle/>
          <a:p>
            <a:r>
              <a:rPr lang="zh-CN" altLang="zh-CN" sz="1800" dirty="0"/>
              <a:t>像其他插件一样，</a:t>
            </a:r>
            <a:r>
              <a:rPr lang="en-US" altLang="zh-CN" sz="1800" dirty="0"/>
              <a:t>Collapse</a:t>
            </a:r>
            <a:r>
              <a:rPr lang="zh-CN" altLang="zh-CN" sz="1800" dirty="0"/>
              <a:t>提供了折叠插件中有用的方法。</a:t>
            </a:r>
          </a:p>
          <a:p>
            <a:r>
              <a:rPr lang="en-US" altLang="zh-CN" sz="1800" dirty="0">
                <a:solidFill>
                  <a:srgbClr val="0070C0"/>
                </a:solidFill>
              </a:rPr>
              <a:t>$().collapse( )</a:t>
            </a:r>
            <a:endParaRPr lang="zh-CN" altLang="zh-CN" sz="1800" dirty="0">
              <a:solidFill>
                <a:srgbClr val="0070C0"/>
              </a:solidFill>
            </a:endParaRPr>
          </a:p>
          <a:p>
            <a:r>
              <a:rPr lang="zh-CN" altLang="zh-CN" sz="1800" dirty="0"/>
              <a:t>调用这个方法可以解析其参数并且触发元素效果。</a:t>
            </a:r>
          </a:p>
          <a:p>
            <a:r>
              <a:rPr lang="en-US" altLang="zh-CN" sz="1800" dirty="0">
                <a:solidFill>
                  <a:srgbClr val="0070C0"/>
                </a:solidFill>
              </a:rPr>
              <a:t>$().collapse("toggle")</a:t>
            </a:r>
            <a:endParaRPr lang="zh-CN" altLang="zh-CN" sz="1800" dirty="0">
              <a:solidFill>
                <a:srgbClr val="0070C0"/>
              </a:solidFill>
            </a:endParaRPr>
          </a:p>
          <a:p>
            <a:r>
              <a:rPr lang="zh-CN" altLang="zh-CN" sz="1800" dirty="0"/>
              <a:t>调用这个方法时如果可折叠元素隐藏则显示，如果可折叠元素显示则隐藏。</a:t>
            </a:r>
          </a:p>
          <a:p>
            <a:r>
              <a:rPr lang="en-US" altLang="zh-CN" sz="1800" dirty="0">
                <a:solidFill>
                  <a:srgbClr val="0070C0"/>
                </a:solidFill>
              </a:rPr>
              <a:t>$().collapse("show")</a:t>
            </a:r>
            <a:endParaRPr lang="zh-CN" altLang="zh-CN" sz="1800" dirty="0">
              <a:solidFill>
                <a:srgbClr val="0070C0"/>
              </a:solidFill>
            </a:endParaRPr>
          </a:p>
          <a:p>
            <a:r>
              <a:rPr lang="zh-CN" altLang="zh-CN" sz="1800" dirty="0">
                <a:solidFill>
                  <a:srgbClr val="0070C0"/>
                </a:solidFill>
              </a:rPr>
              <a:t>调用这个方法显示可折叠元素。</a:t>
            </a:r>
          </a:p>
          <a:p>
            <a:r>
              <a:rPr lang="en-US" altLang="zh-CN" sz="1800" dirty="0">
                <a:solidFill>
                  <a:srgbClr val="0070C0"/>
                </a:solidFill>
              </a:rPr>
              <a:t>$().collapse("hide")</a:t>
            </a:r>
            <a:endParaRPr lang="zh-CN" altLang="zh-CN" sz="1800" dirty="0">
              <a:solidFill>
                <a:srgbClr val="0070C0"/>
              </a:solidFill>
            </a:endParaRPr>
          </a:p>
          <a:p>
            <a:r>
              <a:rPr lang="zh-CN" altLang="zh-CN" sz="1800" dirty="0"/>
              <a:t>调用这个方法隐藏可折叠元素。</a:t>
            </a:r>
          </a:p>
          <a:p>
            <a:r>
              <a:rPr lang="en-US" altLang="zh-CN" sz="1800" dirty="0">
                <a:solidFill>
                  <a:srgbClr val="0070C0"/>
                </a:solidFill>
              </a:rPr>
              <a:t>$().collapse("option")</a:t>
            </a:r>
            <a:endParaRPr lang="zh-CN" altLang="zh-CN" sz="1800" dirty="0">
              <a:solidFill>
                <a:srgbClr val="0070C0"/>
              </a:solidFill>
            </a:endParaRPr>
          </a:p>
          <a:p>
            <a:r>
              <a:rPr lang="zh-CN" altLang="zh-CN" sz="1800" dirty="0"/>
              <a:t>接受一个可选的</a:t>
            </a:r>
            <a:r>
              <a:rPr lang="en-US" altLang="zh-CN" sz="1800" dirty="0"/>
              <a:t> options </a:t>
            </a:r>
            <a:r>
              <a:rPr lang="zh-CN" altLang="zh-CN" sz="1800" dirty="0"/>
              <a:t>对象：</a:t>
            </a:r>
          </a:p>
          <a:p>
            <a:pPr>
              <a:buFont typeface="Wingdings" pitchFamily="2" charset="2"/>
              <a:buChar char="ü"/>
            </a:pPr>
            <a:r>
              <a:rPr lang="en-US" altLang="zh-CN" sz="1800" dirty="0"/>
              <a:t>toggle</a:t>
            </a:r>
            <a:r>
              <a:rPr lang="zh-CN" altLang="zh-CN" sz="1800" dirty="0"/>
              <a:t>：是否触发元素的调用。</a:t>
            </a:r>
          </a:p>
          <a:p>
            <a:pPr>
              <a:buFont typeface="Wingdings" pitchFamily="2" charset="2"/>
              <a:buChar char="ü"/>
            </a:pPr>
            <a:r>
              <a:rPr lang="en-US" altLang="zh-CN" sz="1800" dirty="0"/>
              <a:t>Parent</a:t>
            </a:r>
            <a:r>
              <a:rPr lang="zh-CN" altLang="zh-CN" sz="1800" dirty="0"/>
              <a:t>：如果为</a:t>
            </a:r>
            <a:r>
              <a:rPr lang="en-US" altLang="zh-CN" sz="1800" dirty="0"/>
              <a:t>false</a:t>
            </a:r>
            <a:r>
              <a:rPr lang="zh-CN" altLang="zh-CN" sz="1800" dirty="0"/>
              <a:t>，则面板标题和内容单独作用效果，不影响其他面板。如果提供的为选择器，那么这个选择器下的所有面板效果都受影响，当其中一个显示时其他都隐藏。</a:t>
            </a:r>
          </a:p>
          <a:p>
            <a:endParaRPr lang="zh-CN" altLang="zh-CN" sz="2000" dirty="0"/>
          </a:p>
        </p:txBody>
      </p:sp>
    </p:spTree>
    <p:extLst>
      <p:ext uri="{BB962C8B-B14F-4D97-AF65-F5344CB8AC3E}">
        <p14:creationId xmlns:p14="http://schemas.microsoft.com/office/powerpoint/2010/main" val="164943766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6.10.4</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r>
              <a:rPr lang="en-US" altLang="zh-CN" sz="1800" dirty="0"/>
              <a:t>Collapse</a:t>
            </a:r>
            <a:r>
              <a:rPr lang="zh-CN" altLang="zh-CN" sz="1800" dirty="0"/>
              <a:t>提供了四个事件。</a:t>
            </a:r>
          </a:p>
          <a:p>
            <a:endParaRPr lang="zh-CN" altLang="zh-CN" sz="2000" dirty="0"/>
          </a:p>
        </p:txBody>
      </p:sp>
      <p:graphicFrame>
        <p:nvGraphicFramePr>
          <p:cNvPr id="4" name="表格 3"/>
          <p:cNvGraphicFramePr>
            <a:graphicFrameLocks noGrp="1"/>
          </p:cNvGraphicFramePr>
          <p:nvPr>
            <p:extLst>
              <p:ext uri="{D42A27DB-BD31-4B8C-83A1-F6EECF244321}">
                <p14:modId xmlns:p14="http://schemas.microsoft.com/office/powerpoint/2010/main" val="28374605"/>
              </p:ext>
            </p:extLst>
          </p:nvPr>
        </p:nvGraphicFramePr>
        <p:xfrm>
          <a:off x="611560" y="2492896"/>
          <a:ext cx="8186806" cy="2251710"/>
        </p:xfrm>
        <a:graphic>
          <a:graphicData uri="http://schemas.openxmlformats.org/drawingml/2006/table">
            <a:tbl>
              <a:tblPr firstRow="1" firstCol="1" bandRow="1">
                <a:tableStyleId>{5C22544A-7EE6-4342-B048-85BDC9FD1C3A}</a:tableStyleId>
              </a:tblPr>
              <a:tblGrid>
                <a:gridCol w="1732328"/>
                <a:gridCol w="1840394"/>
                <a:gridCol w="4614084"/>
              </a:tblGrid>
              <a:tr h="0">
                <a:tc>
                  <a:txBody>
                    <a:bodyPr/>
                    <a:lstStyle/>
                    <a:p>
                      <a:pPr indent="229235" algn="ctr">
                        <a:spcAft>
                          <a:spcPts val="0"/>
                        </a:spcAft>
                      </a:pPr>
                      <a:r>
                        <a:rPr lang="zh-CN" sz="900" kern="0">
                          <a:effectLst/>
                        </a:rPr>
                        <a:t>事件</a:t>
                      </a:r>
                      <a:endParaRPr lang="zh-CN" sz="1050" kern="100">
                        <a:effectLst/>
                        <a:latin typeface="Times New Roman"/>
                        <a:ea typeface="宋体"/>
                      </a:endParaRPr>
                    </a:p>
                  </a:txBody>
                  <a:tcPr marL="28575" marR="28575" marT="28575" marB="28575" anchor="ctr"/>
                </a:tc>
                <a:tc>
                  <a:txBody>
                    <a:bodyPr/>
                    <a:lstStyle/>
                    <a:p>
                      <a:pPr indent="127000" algn="ctr">
                        <a:spcAft>
                          <a:spcPts val="0"/>
                        </a:spcAft>
                      </a:pPr>
                      <a:r>
                        <a:rPr lang="zh-CN" sz="900" kern="0">
                          <a:effectLst/>
                        </a:rPr>
                        <a:t>描述</a:t>
                      </a:r>
                      <a:endParaRPr lang="zh-CN" sz="1050" kern="100">
                        <a:effectLst/>
                        <a:latin typeface="Times New Roman"/>
                        <a:ea typeface="宋体"/>
                      </a:endParaRPr>
                    </a:p>
                  </a:txBody>
                  <a:tcPr marL="0" marR="0" marT="0" marB="0" anchor="ctr"/>
                </a:tc>
                <a:tc>
                  <a:txBody>
                    <a:bodyPr/>
                    <a:lstStyle/>
                    <a:p>
                      <a:pPr indent="127000" algn="ctr">
                        <a:spcAft>
                          <a:spcPts val="0"/>
                        </a:spcAft>
                      </a:pPr>
                      <a:r>
                        <a:rPr lang="zh-CN" sz="900" kern="0">
                          <a:effectLst/>
                        </a:rPr>
                        <a:t>实例</a:t>
                      </a:r>
                      <a:endParaRPr lang="zh-CN" sz="1050" kern="100">
                        <a:effectLst/>
                        <a:latin typeface="Times New Roman"/>
                        <a:ea typeface="宋体"/>
                      </a:endParaRPr>
                    </a:p>
                  </a:txBody>
                  <a:tcPr marL="28575" marR="28575" marT="28575" marB="28575" anchor="ctr"/>
                </a:tc>
              </a:tr>
              <a:tr h="0">
                <a:tc>
                  <a:txBody>
                    <a:bodyPr/>
                    <a:lstStyle/>
                    <a:p>
                      <a:pPr indent="127000" algn="l">
                        <a:lnSpc>
                          <a:spcPts val="1000"/>
                        </a:lnSpc>
                        <a:spcAft>
                          <a:spcPts val="0"/>
                        </a:spcAft>
                      </a:pPr>
                      <a:r>
                        <a:rPr lang="en-US" sz="900" kern="0">
                          <a:effectLst/>
                        </a:rPr>
                        <a:t>show.bs.collapse</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在调用</a:t>
                      </a:r>
                      <a:r>
                        <a:rPr lang="en-US" sz="900" kern="0">
                          <a:effectLst/>
                        </a:rPr>
                        <a:t> show </a:t>
                      </a:r>
                      <a:r>
                        <a:rPr lang="zh-CN" sz="900" kern="0">
                          <a:effectLst/>
                        </a:rPr>
                        <a:t>方法后触发该事件。</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$('#identifier').on('show.bs.collapse', function () {</a:t>
                      </a:r>
                      <a:endParaRPr lang="zh-CN" sz="1050" kern="100">
                        <a:effectLst/>
                      </a:endParaRPr>
                    </a:p>
                    <a:p>
                      <a:pPr indent="127000" algn="l">
                        <a:lnSpc>
                          <a:spcPts val="1000"/>
                        </a:lnSpc>
                        <a:spcAft>
                          <a:spcPts val="0"/>
                        </a:spcAft>
                      </a:pPr>
                      <a:r>
                        <a:rPr lang="en-US" sz="900" kern="0">
                          <a:effectLst/>
                        </a:rPr>
                        <a:t>    // </a:t>
                      </a:r>
                      <a:r>
                        <a:rPr lang="zh-CN" sz="900" kern="0">
                          <a:effectLst/>
                        </a:rPr>
                        <a:t>执行一些动作</a:t>
                      </a:r>
                      <a:r>
                        <a:rPr lang="en-US" sz="900" kern="0">
                          <a:effectLst/>
                        </a:rPr>
                        <a:t>...</a:t>
                      </a:r>
                      <a:endParaRPr lang="zh-CN" sz="1050" kern="100">
                        <a:effectLst/>
                      </a:endParaRPr>
                    </a:p>
                    <a:p>
                      <a:pPr indent="127000" algn="l">
                        <a:lnSpc>
                          <a:spcPts val="1000"/>
                        </a:lnSpc>
                        <a:spcAft>
                          <a:spcPts val="0"/>
                        </a:spcAft>
                      </a:pPr>
                      <a:r>
                        <a:rPr lang="en-US" sz="900" kern="0">
                          <a:effectLst/>
                        </a:rPr>
                        <a:t>})</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shown.bs.collapse</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当折叠元素对用户可见时触发该事件（将等待</a:t>
                      </a:r>
                      <a:r>
                        <a:rPr lang="en-US" sz="900" kern="0">
                          <a:effectLst/>
                        </a:rPr>
                        <a:t> CSS </a:t>
                      </a:r>
                      <a:r>
                        <a:rPr lang="zh-CN" sz="900" kern="0">
                          <a:effectLst/>
                        </a:rPr>
                        <a:t>过渡效果完成）。</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$('#identifier').on('shown.bs.collapse', function () {</a:t>
                      </a:r>
                      <a:endParaRPr lang="zh-CN" sz="1050" kern="100">
                        <a:effectLst/>
                      </a:endParaRPr>
                    </a:p>
                    <a:p>
                      <a:pPr indent="127000" algn="l">
                        <a:lnSpc>
                          <a:spcPts val="1000"/>
                        </a:lnSpc>
                        <a:spcAft>
                          <a:spcPts val="0"/>
                        </a:spcAft>
                      </a:pPr>
                      <a:r>
                        <a:rPr lang="en-US" sz="900" kern="0">
                          <a:effectLst/>
                        </a:rPr>
                        <a:t>    // </a:t>
                      </a:r>
                      <a:r>
                        <a:rPr lang="zh-CN" sz="900" kern="0">
                          <a:effectLst/>
                        </a:rPr>
                        <a:t>执行一些动作</a:t>
                      </a:r>
                      <a:r>
                        <a:rPr lang="en-US" sz="900" kern="0">
                          <a:effectLst/>
                        </a:rPr>
                        <a:t>...</a:t>
                      </a:r>
                      <a:endParaRPr lang="zh-CN" sz="1050" kern="100">
                        <a:effectLst/>
                      </a:endParaRPr>
                    </a:p>
                    <a:p>
                      <a:pPr indent="127000" algn="l">
                        <a:lnSpc>
                          <a:spcPts val="1000"/>
                        </a:lnSpc>
                        <a:spcAft>
                          <a:spcPts val="0"/>
                        </a:spcAft>
                      </a:pPr>
                      <a:r>
                        <a:rPr lang="en-US" sz="900" kern="0">
                          <a:effectLst/>
                        </a:rPr>
                        <a:t>})</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hide.bs.collapse</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当调用</a:t>
                      </a:r>
                      <a:r>
                        <a:rPr lang="en-US" sz="900" kern="0">
                          <a:effectLst/>
                        </a:rPr>
                        <a:t> hide </a:t>
                      </a:r>
                      <a:r>
                        <a:rPr lang="zh-CN" sz="900" kern="0">
                          <a:effectLst/>
                        </a:rPr>
                        <a:t>实例方法时立即触发该事件。</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a:effectLst/>
                        </a:rPr>
                        <a:t>$('#identifier').on('hide.bs.collapse', function () {</a:t>
                      </a:r>
                      <a:endParaRPr lang="zh-CN" sz="1050" kern="100">
                        <a:effectLst/>
                      </a:endParaRPr>
                    </a:p>
                    <a:p>
                      <a:pPr indent="127000" algn="l">
                        <a:lnSpc>
                          <a:spcPts val="1000"/>
                        </a:lnSpc>
                        <a:spcAft>
                          <a:spcPts val="0"/>
                        </a:spcAft>
                      </a:pPr>
                      <a:r>
                        <a:rPr lang="en-US" sz="900" kern="0">
                          <a:effectLst/>
                        </a:rPr>
                        <a:t>    // </a:t>
                      </a:r>
                      <a:r>
                        <a:rPr lang="zh-CN" sz="900" kern="0">
                          <a:effectLst/>
                        </a:rPr>
                        <a:t>执行一些动作</a:t>
                      </a:r>
                      <a:r>
                        <a:rPr lang="en-US" sz="900" kern="0">
                          <a:effectLst/>
                        </a:rPr>
                        <a:t>...</a:t>
                      </a:r>
                      <a:endParaRPr lang="zh-CN" sz="1050" kern="100">
                        <a:effectLst/>
                      </a:endParaRPr>
                    </a:p>
                    <a:p>
                      <a:pPr indent="127000" algn="l">
                        <a:lnSpc>
                          <a:spcPts val="1000"/>
                        </a:lnSpc>
                        <a:spcAft>
                          <a:spcPts val="0"/>
                        </a:spcAft>
                      </a:pPr>
                      <a:r>
                        <a:rPr lang="en-US" sz="900" kern="0">
                          <a:effectLst/>
                        </a:rPr>
                        <a:t>})</a:t>
                      </a:r>
                      <a:endParaRPr lang="zh-CN" sz="1050" kern="100">
                        <a:effectLst/>
                        <a:latin typeface="Times New Roman"/>
                        <a:ea typeface="宋体"/>
                      </a:endParaRPr>
                    </a:p>
                  </a:txBody>
                  <a:tcPr marL="47625" marR="47625" marT="66675" marB="66675"/>
                </a:tc>
              </a:tr>
              <a:tr h="0">
                <a:tc>
                  <a:txBody>
                    <a:bodyPr/>
                    <a:lstStyle/>
                    <a:p>
                      <a:pPr indent="127000" algn="l">
                        <a:lnSpc>
                          <a:spcPts val="1000"/>
                        </a:lnSpc>
                        <a:spcAft>
                          <a:spcPts val="0"/>
                        </a:spcAft>
                      </a:pPr>
                      <a:r>
                        <a:rPr lang="en-US" sz="900" kern="0">
                          <a:effectLst/>
                        </a:rPr>
                        <a:t>hidden.bs.collapse</a:t>
                      </a:r>
                      <a:endParaRPr lang="zh-CN" sz="1050" kern="100">
                        <a:effectLst/>
                        <a:latin typeface="Times New Roman"/>
                        <a:ea typeface="宋体"/>
                      </a:endParaRPr>
                    </a:p>
                  </a:txBody>
                  <a:tcPr marL="47625" marR="47625" marT="66675" marB="66675"/>
                </a:tc>
                <a:tc>
                  <a:txBody>
                    <a:bodyPr/>
                    <a:lstStyle/>
                    <a:p>
                      <a:pPr indent="127000" algn="l">
                        <a:lnSpc>
                          <a:spcPts val="1000"/>
                        </a:lnSpc>
                        <a:spcAft>
                          <a:spcPts val="0"/>
                        </a:spcAft>
                      </a:pPr>
                      <a:r>
                        <a:rPr lang="zh-CN" sz="900" kern="0">
                          <a:effectLst/>
                        </a:rPr>
                        <a:t>当折叠元素对用户隐藏时触发该事件（将等待</a:t>
                      </a:r>
                      <a:r>
                        <a:rPr lang="en-US" sz="900" kern="0">
                          <a:effectLst/>
                        </a:rPr>
                        <a:t> CSS </a:t>
                      </a:r>
                      <a:r>
                        <a:rPr lang="zh-CN" sz="900" kern="0">
                          <a:effectLst/>
                        </a:rPr>
                        <a:t>过渡效果完成）。</a:t>
                      </a:r>
                      <a:endParaRPr lang="zh-CN" sz="1050" kern="100">
                        <a:effectLst/>
                        <a:latin typeface="Times New Roman"/>
                        <a:ea typeface="宋体"/>
                      </a:endParaRPr>
                    </a:p>
                  </a:txBody>
                  <a:tcPr marL="0" marR="0" marT="0" marB="0"/>
                </a:tc>
                <a:tc>
                  <a:txBody>
                    <a:bodyPr/>
                    <a:lstStyle/>
                    <a:p>
                      <a:pPr indent="127000" algn="l">
                        <a:lnSpc>
                          <a:spcPts val="1000"/>
                        </a:lnSpc>
                        <a:spcAft>
                          <a:spcPts val="0"/>
                        </a:spcAft>
                      </a:pPr>
                      <a:r>
                        <a:rPr lang="en-US" sz="900" kern="0" dirty="0">
                          <a:effectLst/>
                        </a:rPr>
                        <a:t>$('#identifier').on('</a:t>
                      </a:r>
                      <a:r>
                        <a:rPr lang="en-US" sz="900" kern="0" dirty="0" err="1">
                          <a:effectLst/>
                        </a:rPr>
                        <a:t>hidden.bs.collapse</a:t>
                      </a:r>
                      <a:r>
                        <a:rPr lang="en-US" sz="900" kern="0" dirty="0">
                          <a:effectLst/>
                        </a:rPr>
                        <a:t>', function () {</a:t>
                      </a:r>
                      <a:endParaRPr lang="zh-CN" sz="1050" kern="100" dirty="0">
                        <a:effectLst/>
                      </a:endParaRPr>
                    </a:p>
                    <a:p>
                      <a:pPr indent="127000" algn="l">
                        <a:lnSpc>
                          <a:spcPts val="1000"/>
                        </a:lnSpc>
                        <a:spcAft>
                          <a:spcPts val="0"/>
                        </a:spcAft>
                      </a:pPr>
                      <a:r>
                        <a:rPr lang="en-US" sz="900" kern="0" dirty="0">
                          <a:effectLst/>
                        </a:rPr>
                        <a:t>    // </a:t>
                      </a:r>
                      <a:r>
                        <a:rPr lang="zh-CN" sz="900" kern="0" dirty="0">
                          <a:effectLst/>
                        </a:rPr>
                        <a:t>执行一些动作</a:t>
                      </a:r>
                      <a:r>
                        <a:rPr lang="en-US" sz="900" kern="0" dirty="0">
                          <a:effectLst/>
                        </a:rPr>
                        <a:t>...</a:t>
                      </a:r>
                      <a:endParaRPr lang="zh-CN" sz="1050" kern="100" dirty="0">
                        <a:effectLst/>
                      </a:endParaRPr>
                    </a:p>
                    <a:p>
                      <a:pPr indent="127000" algn="l">
                        <a:lnSpc>
                          <a:spcPts val="1000"/>
                        </a:lnSpc>
                        <a:spcAft>
                          <a:spcPts val="0"/>
                        </a:spcAft>
                      </a:pPr>
                      <a:r>
                        <a:rPr lang="en-US" sz="900" kern="0" dirty="0">
                          <a:effectLst/>
                        </a:rPr>
                        <a:t>})</a:t>
                      </a:r>
                      <a:endParaRPr lang="zh-CN" sz="1050" kern="100" dirty="0">
                        <a:effectLst/>
                        <a:latin typeface="Times New Roman"/>
                        <a:ea typeface="宋体"/>
                      </a:endParaRPr>
                    </a:p>
                  </a:txBody>
                  <a:tcPr marL="47625" marR="47625" marT="66675" marB="66675"/>
                </a:tc>
              </a:tr>
            </a:tbl>
          </a:graphicData>
        </a:graphic>
      </p:graphicFrame>
    </p:spTree>
    <p:extLst>
      <p:ext uri="{BB962C8B-B14F-4D97-AF65-F5344CB8AC3E}">
        <p14:creationId xmlns:p14="http://schemas.microsoft.com/office/powerpoint/2010/main" val="2189907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6.10.4</a:t>
            </a:r>
            <a:r>
              <a:rPr lang="zh-CN" altLang="zh-CN" dirty="0"/>
              <a:t>事件</a:t>
            </a:r>
            <a:endParaRPr lang="zh-CN" altLang="zh-CN" dirty="0"/>
          </a:p>
        </p:txBody>
      </p:sp>
      <p:sp>
        <p:nvSpPr>
          <p:cNvPr id="3" name="内容占位符 2"/>
          <p:cNvSpPr>
            <a:spLocks noGrp="1"/>
          </p:cNvSpPr>
          <p:nvPr>
            <p:ph idx="1"/>
          </p:nvPr>
        </p:nvSpPr>
        <p:spPr>
          <a:xfrm>
            <a:off x="539552" y="1484784"/>
            <a:ext cx="8229600" cy="4824536"/>
          </a:xfrm>
        </p:spPr>
        <p:txBody>
          <a:bodyPr/>
          <a:lstStyle/>
          <a:p>
            <a:r>
              <a:rPr lang="zh-CN" altLang="zh-CN" sz="2000" dirty="0"/>
              <a:t>实例</a:t>
            </a:r>
            <a:r>
              <a:rPr lang="en-US" altLang="zh-CN" sz="2000" dirty="0"/>
              <a:t>6-10-2</a:t>
            </a:r>
            <a:r>
              <a:rPr lang="zh-CN" altLang="zh-CN" sz="2000" dirty="0"/>
              <a:t>：</a:t>
            </a:r>
          </a:p>
          <a:p>
            <a:endParaRPr lang="zh-CN" altLang="zh-CN" sz="2000" dirty="0"/>
          </a:p>
        </p:txBody>
      </p:sp>
      <p:pic>
        <p:nvPicPr>
          <p:cNvPr id="7065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043113"/>
            <a:ext cx="4743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descr="C:\Users\Administrator\AppData\Roaming\Tencent\Users\86919931\TIM\WinTemp\RichOle\FJ$EB_K%}45XXZH39Z4P$`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8" y="2014537"/>
            <a:ext cx="2174875" cy="942975"/>
          </a:xfrm>
          <a:prstGeom prst="rect">
            <a:avLst/>
          </a:prstGeom>
          <a:noFill/>
          <a:ln>
            <a:solidFill>
              <a:schemeClr val="tx1"/>
            </a:solidFill>
          </a:ln>
        </p:spPr>
      </p:pic>
      <p:pic>
        <p:nvPicPr>
          <p:cNvPr id="6" name="图片 5" descr="C:\Users\Administrator\AppData\Roaming\Tencent\Users\86919931\TIM\WinTemp\RichOle\Y%ZM5`_CUEBGUSAOOAPQJ8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970" y="3140968"/>
            <a:ext cx="2419350" cy="984885"/>
          </a:xfrm>
          <a:prstGeom prst="rect">
            <a:avLst/>
          </a:prstGeom>
          <a:noFill/>
          <a:ln>
            <a:solidFill>
              <a:schemeClr val="tx1"/>
            </a:solidFill>
          </a:ln>
        </p:spPr>
      </p:pic>
      <p:pic>
        <p:nvPicPr>
          <p:cNvPr id="7" name="图片 6" descr="C:\Users\Administrator\AppData\Roaming\Tencent\Users\86919931\TIM\WinTemp\RichOle\0S$ZFGB[`[D3J1`50BNVDUC.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2827" y="4371975"/>
            <a:ext cx="2432685" cy="1000125"/>
          </a:xfrm>
          <a:prstGeom prst="rect">
            <a:avLst/>
          </a:prstGeom>
          <a:noFill/>
          <a:ln>
            <a:solidFill>
              <a:schemeClr val="tx1"/>
            </a:solidFill>
          </a:ln>
        </p:spPr>
      </p:pic>
      <p:pic>
        <p:nvPicPr>
          <p:cNvPr id="8" name="图片 7" descr="C:\Users\Administrator\AppData\Roaming\Tencent\Users\86919931\TIM\WinTemp\RichOle\$XB(79~~_)EA)D79I3YXC6P.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49957" y="5661248"/>
            <a:ext cx="2535555" cy="1011555"/>
          </a:xfrm>
          <a:prstGeom prst="rect">
            <a:avLst/>
          </a:prstGeom>
          <a:noFill/>
          <a:ln>
            <a:solidFill>
              <a:schemeClr val="tx1"/>
            </a:solidFill>
          </a:ln>
        </p:spPr>
      </p:pic>
    </p:spTree>
    <p:extLst>
      <p:ext uri="{BB962C8B-B14F-4D97-AF65-F5344CB8AC3E}">
        <p14:creationId xmlns:p14="http://schemas.microsoft.com/office/powerpoint/2010/main" val="16494376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a:t>
            </a:r>
            <a:r>
              <a:rPr lang="zh-CN" altLang="zh-CN" dirty="0"/>
              <a:t>轮播</a:t>
            </a:r>
          </a:p>
        </p:txBody>
      </p:sp>
      <p:sp>
        <p:nvSpPr>
          <p:cNvPr id="3" name="内容占位符 2"/>
          <p:cNvSpPr>
            <a:spLocks noGrp="1"/>
          </p:cNvSpPr>
          <p:nvPr>
            <p:ph idx="1"/>
          </p:nvPr>
        </p:nvSpPr>
        <p:spPr>
          <a:xfrm>
            <a:off x="539552" y="1484784"/>
            <a:ext cx="8229600" cy="4824536"/>
          </a:xfrm>
        </p:spPr>
        <p:txBody>
          <a:bodyPr/>
          <a:lstStyle/>
          <a:p>
            <a:r>
              <a:rPr lang="en-US" altLang="zh-CN" sz="1800" dirty="0"/>
              <a:t>Bootstrap </a:t>
            </a:r>
            <a:r>
              <a:rPr lang="zh-CN" altLang="zh-CN" sz="1800" dirty="0"/>
              <a:t>轮播（</a:t>
            </a:r>
            <a:r>
              <a:rPr lang="en-US" altLang="zh-CN" sz="1800" dirty="0"/>
              <a:t>Carousel</a:t>
            </a:r>
            <a:r>
              <a:rPr lang="zh-CN" altLang="zh-CN" sz="1800" dirty="0"/>
              <a:t>）插件是一种灵活的、响应式的向站点添加滑块的方式。轮播的内容也很灵活，可以是图像、内嵌框架、视频或者其他您想要放置的任何类型的内容。</a:t>
            </a:r>
          </a:p>
          <a:p>
            <a:r>
              <a:rPr lang="zh-CN" altLang="zh-CN" sz="2000" dirty="0"/>
              <a:t>如果想要单独引用该插件的功能，需要引用</a:t>
            </a:r>
            <a:r>
              <a:rPr lang="en-US" altLang="zh-CN" sz="2000" dirty="0"/>
              <a:t> carousel.js</a:t>
            </a:r>
            <a:r>
              <a:rPr lang="zh-CN" altLang="zh-CN" sz="2000" dirty="0"/>
              <a:t>。或者，引用</a:t>
            </a:r>
            <a:r>
              <a:rPr lang="en-US" altLang="zh-CN" sz="2000" dirty="0"/>
              <a:t> bootstrap.js </a:t>
            </a:r>
            <a:r>
              <a:rPr lang="zh-CN" altLang="zh-CN" sz="2000" dirty="0"/>
              <a:t>或压缩版的</a:t>
            </a:r>
            <a:r>
              <a:rPr lang="en-US" altLang="zh-CN" sz="2000" dirty="0"/>
              <a:t> bootstrap.min.js</a:t>
            </a:r>
            <a:r>
              <a:rPr lang="zh-CN" altLang="zh-CN" sz="2000" dirty="0"/>
              <a:t>。</a:t>
            </a:r>
          </a:p>
          <a:p>
            <a:endParaRPr lang="zh-CN" altLang="zh-CN" sz="2000" dirty="0"/>
          </a:p>
        </p:txBody>
      </p:sp>
    </p:spTree>
    <p:extLst>
      <p:ext uri="{BB962C8B-B14F-4D97-AF65-F5344CB8AC3E}">
        <p14:creationId xmlns:p14="http://schemas.microsoft.com/office/powerpoint/2010/main" val="530155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6.2 </a:t>
            </a:r>
            <a:r>
              <a:rPr lang="zh-CN" altLang="zh-CN" dirty="0"/>
              <a:t>模态框</a:t>
            </a:r>
          </a:p>
        </p:txBody>
      </p:sp>
      <p:sp>
        <p:nvSpPr>
          <p:cNvPr id="3" name="内容占位符 2"/>
          <p:cNvSpPr>
            <a:spLocks noGrp="1"/>
          </p:cNvSpPr>
          <p:nvPr>
            <p:ph idx="1"/>
          </p:nvPr>
        </p:nvSpPr>
        <p:spPr/>
        <p:txBody>
          <a:bodyPr/>
          <a:lstStyle/>
          <a:p>
            <a:r>
              <a:rPr lang="zh-CN" altLang="zh-CN" sz="2400" dirty="0"/>
              <a:t>可以通过两种方式切换模态框（</a:t>
            </a:r>
            <a:r>
              <a:rPr lang="en-US" altLang="zh-CN" sz="2400" dirty="0"/>
              <a:t>Modal</a:t>
            </a:r>
            <a:r>
              <a:rPr lang="zh-CN" altLang="zh-CN" sz="2400" dirty="0"/>
              <a:t>）插件的隐藏内容：</a:t>
            </a:r>
          </a:p>
          <a:p>
            <a:pPr lvl="0">
              <a:buFont typeface="Wingdings" pitchFamily="2" charset="2"/>
              <a:buChar char="Ø"/>
            </a:pPr>
            <a:r>
              <a:rPr lang="zh-CN" altLang="zh-CN" sz="2400" dirty="0"/>
              <a:t>通过</a:t>
            </a:r>
            <a:r>
              <a:rPr lang="en-US" altLang="zh-CN" sz="2400" dirty="0"/>
              <a:t> data </a:t>
            </a:r>
            <a:r>
              <a:rPr lang="zh-CN" altLang="zh-CN" sz="2400" dirty="0"/>
              <a:t>属性：在控制器元素（比如按钮或者链接）上设置属性</a:t>
            </a:r>
            <a:r>
              <a:rPr lang="en-US" altLang="zh-CN" sz="2400" dirty="0"/>
              <a:t> data-toggle="modal"</a:t>
            </a:r>
            <a:r>
              <a:rPr lang="zh-CN" altLang="zh-CN" sz="2400" dirty="0"/>
              <a:t>，同时设置</a:t>
            </a:r>
            <a:r>
              <a:rPr lang="en-US" altLang="zh-CN" sz="2400" dirty="0"/>
              <a:t> data-target="#identifier" </a:t>
            </a:r>
            <a:r>
              <a:rPr lang="zh-CN" altLang="zh-CN" sz="2400" dirty="0"/>
              <a:t>或</a:t>
            </a:r>
            <a:r>
              <a:rPr lang="en-US" altLang="zh-CN" sz="2400" dirty="0"/>
              <a:t> </a:t>
            </a:r>
            <a:r>
              <a:rPr lang="en-US" altLang="zh-CN" sz="2400" dirty="0" err="1"/>
              <a:t>href</a:t>
            </a:r>
            <a:r>
              <a:rPr lang="en-US" altLang="zh-CN" sz="2400" dirty="0"/>
              <a:t>="#identifier" </a:t>
            </a:r>
            <a:r>
              <a:rPr lang="zh-CN" altLang="zh-CN" sz="2400" dirty="0"/>
              <a:t>来指定要切换的特定的模态框（带有</a:t>
            </a:r>
            <a:r>
              <a:rPr lang="en-US" altLang="zh-CN" sz="2400" dirty="0"/>
              <a:t> id="identifier"</a:t>
            </a:r>
            <a:r>
              <a:rPr lang="zh-CN" altLang="zh-CN" sz="2400" dirty="0"/>
              <a:t>）。</a:t>
            </a:r>
          </a:p>
          <a:p>
            <a:pPr lvl="0">
              <a:buFont typeface="Wingdings" pitchFamily="2" charset="2"/>
              <a:buChar char="Ø"/>
            </a:pPr>
            <a:r>
              <a:rPr lang="zh-CN" altLang="zh-CN" sz="2400" dirty="0"/>
              <a:t>通过</a:t>
            </a:r>
            <a:r>
              <a:rPr lang="en-US" altLang="zh-CN" sz="2400" dirty="0"/>
              <a:t> JavaScript</a:t>
            </a:r>
            <a:r>
              <a:rPr lang="zh-CN" altLang="zh-CN" sz="2400" dirty="0"/>
              <a:t>：使用这种技术，您可以通过简单的一行</a:t>
            </a:r>
            <a:r>
              <a:rPr lang="en-US" altLang="zh-CN" sz="2400" dirty="0"/>
              <a:t> JavaScript </a:t>
            </a:r>
            <a:r>
              <a:rPr lang="zh-CN" altLang="zh-CN" sz="2400" dirty="0"/>
              <a:t>来调用带有</a:t>
            </a:r>
            <a:r>
              <a:rPr lang="en-US" altLang="zh-CN" sz="2400" dirty="0"/>
              <a:t> id="identifier" </a:t>
            </a:r>
            <a:r>
              <a:rPr lang="zh-CN" altLang="zh-CN" sz="2400" dirty="0"/>
              <a:t>的模态框：</a:t>
            </a:r>
          </a:p>
          <a:p>
            <a:r>
              <a:rPr lang="en-US" altLang="zh-CN" sz="2400" dirty="0">
                <a:solidFill>
                  <a:srgbClr val="0070C0"/>
                </a:solidFill>
              </a:rPr>
              <a:t>$('#identifier').modal(options)</a:t>
            </a:r>
            <a:endParaRPr lang="zh-CN" altLang="zh-CN" sz="2400" dirty="0">
              <a:solidFill>
                <a:srgbClr val="0070C0"/>
              </a:solidFill>
            </a:endParaRPr>
          </a:p>
        </p:txBody>
      </p:sp>
    </p:spTree>
    <p:extLst>
      <p:ext uri="{BB962C8B-B14F-4D97-AF65-F5344CB8AC3E}">
        <p14:creationId xmlns:p14="http://schemas.microsoft.com/office/powerpoint/2010/main" val="23167811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6.11.1</a:t>
            </a:r>
            <a:r>
              <a:rPr lang="zh-CN" altLang="zh-CN" dirty="0"/>
              <a:t>轮播结构</a:t>
            </a:r>
          </a:p>
        </p:txBody>
      </p:sp>
      <p:sp>
        <p:nvSpPr>
          <p:cNvPr id="3" name="内容占位符 2"/>
          <p:cNvSpPr>
            <a:spLocks noGrp="1"/>
          </p:cNvSpPr>
          <p:nvPr>
            <p:ph idx="1"/>
          </p:nvPr>
        </p:nvSpPr>
        <p:spPr>
          <a:xfrm>
            <a:off x="539552" y="1484784"/>
            <a:ext cx="8229600" cy="4824536"/>
          </a:xfrm>
        </p:spPr>
        <p:txBody>
          <a:bodyPr/>
          <a:lstStyle/>
          <a:p>
            <a:r>
              <a:rPr lang="en-US" altLang="zh-CN" sz="1800" dirty="0"/>
              <a:t>Bootstrap</a:t>
            </a:r>
            <a:r>
              <a:rPr lang="zh-CN" altLang="zh-CN" sz="1800" dirty="0"/>
              <a:t>中的 轮播大致可以分为以下几个部分：</a:t>
            </a:r>
          </a:p>
          <a:p>
            <a:pPr lvl="0">
              <a:buFont typeface="Wingdings" pitchFamily="2" charset="2"/>
              <a:buChar char="ü"/>
            </a:pPr>
            <a:r>
              <a:rPr lang="zh-CN" altLang="zh-CN" sz="1800" dirty="0"/>
              <a:t>图片部分：用于展示内容的图片。</a:t>
            </a:r>
          </a:p>
          <a:p>
            <a:pPr lvl="0">
              <a:buFont typeface="Wingdings" pitchFamily="2" charset="2"/>
              <a:buChar char="ü"/>
            </a:pPr>
            <a:r>
              <a:rPr lang="zh-CN" altLang="zh-CN" sz="1800" dirty="0"/>
              <a:t>计数器：用于计算当前切换的图片索引。</a:t>
            </a:r>
          </a:p>
          <a:p>
            <a:pPr lvl="0">
              <a:buFont typeface="Wingdings" pitchFamily="2" charset="2"/>
              <a:buChar char="ü"/>
            </a:pPr>
            <a:r>
              <a:rPr lang="zh-CN" altLang="zh-CN" sz="1800" dirty="0"/>
              <a:t>控制器：控制图片的显示对象。</a:t>
            </a:r>
          </a:p>
          <a:p>
            <a:endParaRPr lang="zh-CN" altLang="zh-CN" sz="2000" dirty="0"/>
          </a:p>
        </p:txBody>
      </p:sp>
    </p:spTree>
    <p:extLst>
      <p:ext uri="{BB962C8B-B14F-4D97-AF65-F5344CB8AC3E}">
        <p14:creationId xmlns:p14="http://schemas.microsoft.com/office/powerpoint/2010/main" val="5301550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6.11.1</a:t>
            </a:r>
            <a:r>
              <a:rPr lang="zh-CN" altLang="zh-CN" dirty="0"/>
              <a:t>轮播结构</a:t>
            </a:r>
          </a:p>
        </p:txBody>
      </p:sp>
      <p:sp>
        <p:nvSpPr>
          <p:cNvPr id="3" name="内容占位符 2"/>
          <p:cNvSpPr>
            <a:spLocks noGrp="1"/>
          </p:cNvSpPr>
          <p:nvPr>
            <p:ph idx="1"/>
          </p:nvPr>
        </p:nvSpPr>
        <p:spPr>
          <a:xfrm>
            <a:off x="539552" y="1484784"/>
            <a:ext cx="8229600" cy="4824536"/>
          </a:xfrm>
        </p:spPr>
        <p:txBody>
          <a:bodyPr/>
          <a:lstStyle/>
          <a:p>
            <a:r>
              <a:rPr lang="zh-CN" altLang="zh-CN" sz="1800" dirty="0"/>
              <a:t>（</a:t>
            </a:r>
            <a:r>
              <a:rPr lang="en-US" altLang="zh-CN" sz="1800" dirty="0"/>
              <a:t>1</a:t>
            </a:r>
            <a:r>
              <a:rPr lang="zh-CN" altLang="zh-CN" sz="1800" dirty="0"/>
              <a:t>）首先定义一个</a:t>
            </a:r>
            <a:r>
              <a:rPr lang="en-US" altLang="zh-CN" sz="1800" dirty="0"/>
              <a:t>&lt;div&gt;</a:t>
            </a:r>
            <a:r>
              <a:rPr lang="zh-CN" altLang="zh-CN" sz="1800" dirty="0"/>
              <a:t>容器，这个容器用</a:t>
            </a:r>
            <a:r>
              <a:rPr lang="en-US" altLang="zh-CN" sz="1800" dirty="0"/>
              <a:t>class="carousel"</a:t>
            </a:r>
            <a:r>
              <a:rPr lang="zh-CN" altLang="zh-CN" sz="1800" dirty="0"/>
              <a:t>样式：</a:t>
            </a:r>
          </a:p>
          <a:p>
            <a:r>
              <a:rPr lang="en-US" altLang="zh-CN" sz="1800" dirty="0">
                <a:solidFill>
                  <a:srgbClr val="0070C0"/>
                </a:solidFill>
              </a:rPr>
              <a:t>&lt;div id="</a:t>
            </a:r>
            <a:r>
              <a:rPr lang="en-US" altLang="zh-CN" sz="1800" dirty="0" err="1">
                <a:solidFill>
                  <a:srgbClr val="0070C0"/>
                </a:solidFill>
              </a:rPr>
              <a:t>myCarousel</a:t>
            </a:r>
            <a:r>
              <a:rPr lang="en-US" altLang="zh-CN" sz="1800" dirty="0">
                <a:solidFill>
                  <a:srgbClr val="0070C0"/>
                </a:solidFill>
              </a:rPr>
              <a:t>" class="carousel "&gt;</a:t>
            </a:r>
            <a:endParaRPr lang="zh-CN" altLang="zh-CN" sz="1800" dirty="0">
              <a:solidFill>
                <a:srgbClr val="0070C0"/>
              </a:solidFill>
            </a:endParaRPr>
          </a:p>
          <a:p>
            <a:r>
              <a:rPr lang="zh-CN" altLang="zh-CN" sz="1800" dirty="0"/>
              <a:t>（</a:t>
            </a:r>
            <a:r>
              <a:rPr lang="en-US" altLang="zh-CN" sz="1800" dirty="0"/>
              <a:t>2</a:t>
            </a:r>
            <a:r>
              <a:rPr lang="zh-CN" altLang="zh-CN" sz="1800" dirty="0"/>
              <a:t>）轮播图片的计数器，用于显示图片的播放顺序。我们通常使用</a:t>
            </a:r>
            <a:r>
              <a:rPr lang="en-US" altLang="zh-CN" sz="1800" dirty="0"/>
              <a:t>&lt;li&gt;</a:t>
            </a:r>
            <a:r>
              <a:rPr lang="zh-CN" altLang="zh-CN" sz="1800" dirty="0"/>
              <a:t>元素，并且用</a:t>
            </a:r>
            <a:r>
              <a:rPr lang="en-US" altLang="zh-CN" sz="1800" dirty="0"/>
              <a:t>class="carousel-indicators "</a:t>
            </a:r>
            <a:r>
              <a:rPr lang="zh-CN" altLang="zh-CN" sz="1800" dirty="0"/>
              <a:t>样式，图片的数量与</a:t>
            </a:r>
            <a:r>
              <a:rPr lang="en-US" altLang="zh-CN" sz="1800" dirty="0"/>
              <a:t>&lt;li&gt;</a:t>
            </a:r>
            <a:r>
              <a:rPr lang="zh-CN" altLang="zh-CN" sz="1800" dirty="0"/>
              <a:t>的数量一致，代码如下：</a:t>
            </a:r>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114676"/>
            <a:ext cx="540067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845" y="3314701"/>
            <a:ext cx="54102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6282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6.11.1</a:t>
            </a:r>
            <a:r>
              <a:rPr lang="zh-CN" altLang="zh-CN" dirty="0"/>
              <a:t>轮播结构</a:t>
            </a:r>
          </a:p>
        </p:txBody>
      </p:sp>
      <p:sp>
        <p:nvSpPr>
          <p:cNvPr id="3" name="内容占位符 2"/>
          <p:cNvSpPr>
            <a:spLocks noGrp="1"/>
          </p:cNvSpPr>
          <p:nvPr>
            <p:ph idx="1"/>
          </p:nvPr>
        </p:nvSpPr>
        <p:spPr>
          <a:xfrm>
            <a:off x="539552" y="1484784"/>
            <a:ext cx="8229600" cy="4824536"/>
          </a:xfrm>
        </p:spPr>
        <p:txBody>
          <a:bodyPr/>
          <a:lstStyle/>
          <a:p>
            <a:r>
              <a:rPr lang="zh-CN" altLang="zh-CN" sz="1800" dirty="0"/>
              <a:t>（</a:t>
            </a:r>
            <a:r>
              <a:rPr lang="en-US" altLang="zh-CN" sz="1800" dirty="0"/>
              <a:t>3</a:t>
            </a:r>
            <a:r>
              <a:rPr lang="zh-CN" altLang="zh-CN" sz="1800" dirty="0"/>
              <a:t>）设置轮播图片。我们使用</a:t>
            </a:r>
            <a:r>
              <a:rPr lang="en-US" altLang="zh-CN" sz="1800" dirty="0"/>
              <a:t>class="carousel-inner"</a:t>
            </a:r>
            <a:r>
              <a:rPr lang="zh-CN" altLang="zh-CN" sz="1800" dirty="0"/>
              <a:t>样式类控制轮播区域，并将这个轮播区放到</a:t>
            </a:r>
            <a:r>
              <a:rPr lang="en-US" altLang="zh-CN" sz="1800" dirty="0"/>
              <a:t>class="carousel"</a:t>
            </a:r>
            <a:r>
              <a:rPr lang="zh-CN" altLang="zh-CN" sz="1800" dirty="0"/>
              <a:t>容器内，代码如下：</a:t>
            </a:r>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76872"/>
            <a:ext cx="542925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45503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6.11.1</a:t>
            </a:r>
            <a:r>
              <a:rPr lang="zh-CN" altLang="zh-CN" dirty="0"/>
              <a:t>轮播结构</a:t>
            </a:r>
          </a:p>
        </p:txBody>
      </p:sp>
      <p:sp>
        <p:nvSpPr>
          <p:cNvPr id="3" name="内容占位符 2"/>
          <p:cNvSpPr>
            <a:spLocks noGrp="1"/>
          </p:cNvSpPr>
          <p:nvPr>
            <p:ph idx="1"/>
          </p:nvPr>
        </p:nvSpPr>
        <p:spPr>
          <a:xfrm>
            <a:off x="539552" y="1484784"/>
            <a:ext cx="8229600" cy="4824536"/>
          </a:xfrm>
        </p:spPr>
        <p:txBody>
          <a:bodyPr/>
          <a:lstStyle/>
          <a:p>
            <a:r>
              <a:rPr lang="zh-CN" altLang="zh-CN" sz="1800" dirty="0"/>
              <a:t>（</a:t>
            </a:r>
            <a:r>
              <a:rPr lang="en-US" altLang="zh-CN" sz="1800" dirty="0"/>
              <a:t>4</a:t>
            </a:r>
            <a:r>
              <a:rPr lang="zh-CN" altLang="zh-CN" sz="1800" dirty="0"/>
              <a:t>）给图片添加文字。很多时候我们需要在图片底部添加一些文字和链接，作为图片的说明信息。我们可以使用</a:t>
            </a:r>
            <a:r>
              <a:rPr lang="en-US" altLang="zh-CN" sz="1800" dirty="0"/>
              <a:t>class="carousel-caption"</a:t>
            </a:r>
            <a:r>
              <a:rPr lang="zh-CN" altLang="zh-CN" sz="1800" dirty="0"/>
              <a:t>样式，代码如下</a:t>
            </a:r>
            <a:r>
              <a:rPr lang="zh-CN" altLang="zh-CN" sz="1800" dirty="0" smtClean="0"/>
              <a:t>：</a:t>
            </a:r>
            <a:endParaRPr lang="en-US" altLang="zh-CN" sz="1800" dirty="0" smtClean="0"/>
          </a:p>
          <a:p>
            <a:endParaRPr lang="en-US" altLang="zh-CN" sz="1800" dirty="0"/>
          </a:p>
          <a:p>
            <a:endParaRPr lang="en-US" altLang="zh-CN" sz="1800" dirty="0" smtClean="0"/>
          </a:p>
          <a:p>
            <a:endParaRPr lang="en-US" altLang="zh-CN" sz="1800" dirty="0" smtClean="0"/>
          </a:p>
          <a:p>
            <a:r>
              <a:rPr lang="zh-CN" altLang="zh-CN" sz="1800" dirty="0"/>
              <a:t>（</a:t>
            </a:r>
            <a:r>
              <a:rPr lang="en-US" altLang="zh-CN" sz="1800" dirty="0"/>
              <a:t>5</a:t>
            </a:r>
            <a:r>
              <a:rPr lang="zh-CN" altLang="zh-CN" sz="1800" dirty="0"/>
              <a:t>）控制器。有时候我们需要使用鼠标来控制图片的左右滚动，我们称之为控制器。在</a:t>
            </a:r>
            <a:r>
              <a:rPr lang="en-US" altLang="zh-CN" sz="1800" dirty="0"/>
              <a:t>Bootstrap</a:t>
            </a:r>
            <a:r>
              <a:rPr lang="zh-CN" altLang="zh-CN" sz="1800" dirty="0"/>
              <a:t>中可以使用</a:t>
            </a:r>
            <a:r>
              <a:rPr lang="en-US" altLang="zh-CN" sz="1800" dirty="0"/>
              <a:t>carousel</a:t>
            </a:r>
            <a:r>
              <a:rPr lang="zh-CN" altLang="zh-CN" sz="1800" dirty="0"/>
              <a:t>配合样式</a:t>
            </a:r>
            <a:r>
              <a:rPr lang="en-US" altLang="zh-CN" sz="1800" dirty="0"/>
              <a:t>left</a:t>
            </a:r>
            <a:r>
              <a:rPr lang="zh-CN" altLang="zh-CN" sz="1800" dirty="0"/>
              <a:t>和</a:t>
            </a:r>
            <a:r>
              <a:rPr lang="en-US" altLang="zh-CN" sz="1800" dirty="0"/>
              <a:t>right</a:t>
            </a:r>
            <a:r>
              <a:rPr lang="zh-CN" altLang="zh-CN" sz="1800" dirty="0"/>
              <a:t>来实现。</a:t>
            </a:r>
            <a:r>
              <a:rPr lang="en-US" altLang="zh-CN" sz="1800" dirty="0"/>
              <a:t>left</a:t>
            </a:r>
            <a:r>
              <a:rPr lang="zh-CN" altLang="zh-CN" sz="1800" dirty="0"/>
              <a:t>表示向左滚动，</a:t>
            </a:r>
            <a:r>
              <a:rPr lang="en-US" altLang="zh-CN" sz="1800" dirty="0"/>
              <a:t>right</a:t>
            </a:r>
            <a:r>
              <a:rPr lang="zh-CN" altLang="zh-CN" sz="1800" dirty="0"/>
              <a:t>表示向右滚动，代码如下：</a:t>
            </a:r>
          </a:p>
          <a:p>
            <a:endParaRPr lang="zh-CN" altLang="zh-CN" sz="1800" dirty="0"/>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370584"/>
            <a:ext cx="54102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221088"/>
            <a:ext cx="5462612"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20" y="4573513"/>
            <a:ext cx="54483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4977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6.11.1</a:t>
            </a:r>
            <a:r>
              <a:rPr lang="zh-CN" altLang="zh-CN" dirty="0"/>
              <a:t>轮播结构</a:t>
            </a:r>
          </a:p>
        </p:txBody>
      </p:sp>
      <p:sp>
        <p:nvSpPr>
          <p:cNvPr id="3" name="内容占位符 2"/>
          <p:cNvSpPr>
            <a:spLocks noGrp="1"/>
          </p:cNvSpPr>
          <p:nvPr>
            <p:ph idx="1"/>
          </p:nvPr>
        </p:nvSpPr>
        <p:spPr>
          <a:xfrm>
            <a:off x="539552" y="1484784"/>
            <a:ext cx="8229600" cy="4824536"/>
          </a:xfrm>
        </p:spPr>
        <p:txBody>
          <a:bodyPr/>
          <a:lstStyle/>
          <a:p>
            <a:r>
              <a:rPr lang="zh-CN" altLang="zh-CN" sz="1800" dirty="0"/>
              <a:t>以上是轮播图的基本构成，完整</a:t>
            </a:r>
            <a:r>
              <a:rPr lang="zh-CN" altLang="zh-CN" sz="1800" dirty="0" smtClean="0"/>
              <a:t>代码</a:t>
            </a:r>
            <a:r>
              <a:rPr lang="zh-CN" altLang="en-US" sz="1800" dirty="0" smtClean="0"/>
              <a:t>见</a:t>
            </a:r>
            <a:r>
              <a:rPr lang="zh-CN" altLang="zh-CN" sz="1800" dirty="0" smtClean="0"/>
              <a:t>实例</a:t>
            </a:r>
            <a:r>
              <a:rPr lang="en-US" altLang="zh-CN" sz="1800" dirty="0" smtClean="0"/>
              <a:t>6-11-1</a:t>
            </a:r>
            <a:r>
              <a:rPr lang="zh-CN" altLang="en-US" sz="1800" dirty="0"/>
              <a:t>。</a:t>
            </a:r>
            <a:endParaRPr lang="zh-CN" altLang="zh-CN" sz="1800" dirty="0"/>
          </a:p>
        </p:txBody>
      </p:sp>
      <p:pic>
        <p:nvPicPr>
          <p:cNvPr id="5" name="图片 4" descr="C:\Users\Administrator\AppData\Roaming\Tencent\Users\86919931\TIM\WinTemp\RichOle\@008VJ3R@L1}SI@(BKY[X`H.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218581"/>
            <a:ext cx="3413760" cy="1971675"/>
          </a:xfrm>
          <a:prstGeom prst="rect">
            <a:avLst/>
          </a:prstGeom>
          <a:noFill/>
          <a:ln>
            <a:solidFill>
              <a:schemeClr val="tx1"/>
            </a:solidFill>
          </a:ln>
        </p:spPr>
      </p:pic>
    </p:spTree>
    <p:extLst>
      <p:ext uri="{BB962C8B-B14F-4D97-AF65-F5344CB8AC3E}">
        <p14:creationId xmlns:p14="http://schemas.microsoft.com/office/powerpoint/2010/main" val="4278739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6.11.2</a:t>
            </a:r>
            <a:r>
              <a:rPr lang="zh-CN" altLang="zh-CN" dirty="0"/>
              <a:t>声明式触发</a:t>
            </a:r>
          </a:p>
        </p:txBody>
      </p:sp>
      <p:sp>
        <p:nvSpPr>
          <p:cNvPr id="3" name="内容占位符 2"/>
          <p:cNvSpPr>
            <a:spLocks noGrp="1"/>
          </p:cNvSpPr>
          <p:nvPr>
            <p:ph idx="1"/>
          </p:nvPr>
        </p:nvSpPr>
        <p:spPr>
          <a:xfrm>
            <a:off x="539552" y="1484784"/>
            <a:ext cx="8229600" cy="4824536"/>
          </a:xfrm>
        </p:spPr>
        <p:txBody>
          <a:bodyPr/>
          <a:lstStyle/>
          <a:p>
            <a:r>
              <a:rPr lang="zh-CN" altLang="zh-CN" sz="1800" dirty="0"/>
              <a:t>轮播可以使用声明式触发，实例</a:t>
            </a:r>
            <a:r>
              <a:rPr lang="en-US" altLang="zh-CN" sz="1800" dirty="0"/>
              <a:t>6-11-1</a:t>
            </a:r>
            <a:r>
              <a:rPr lang="zh-CN" altLang="zh-CN" sz="1800" dirty="0"/>
              <a:t>就是声明式触发轮播图。在使用声明式方式的时候需要注意以下几个</a:t>
            </a:r>
            <a:r>
              <a:rPr lang="en-US" altLang="zh-CN" sz="1800" dirty="0"/>
              <a:t>data-* </a:t>
            </a:r>
            <a:r>
              <a:rPr lang="zh-CN" altLang="zh-CN" sz="1800" dirty="0"/>
              <a:t>属性。</a:t>
            </a:r>
          </a:p>
          <a:p>
            <a:pPr lvl="0">
              <a:buFont typeface="Wingdings" pitchFamily="2" charset="2"/>
              <a:buChar char="ü"/>
            </a:pPr>
            <a:r>
              <a:rPr lang="en-US" altLang="zh-CN" sz="1800" dirty="0"/>
              <a:t>data-ride</a:t>
            </a:r>
            <a:r>
              <a:rPr lang="zh-CN" altLang="zh-CN" sz="1800" dirty="0"/>
              <a:t>：用于</a:t>
            </a:r>
            <a:r>
              <a:rPr lang="en-US" altLang="zh-CN" sz="1800" dirty="0"/>
              <a:t>class="carousel"</a:t>
            </a:r>
            <a:r>
              <a:rPr lang="zh-CN" altLang="zh-CN" sz="1800" dirty="0"/>
              <a:t>最外层容器上，固定值</a:t>
            </a:r>
            <a:r>
              <a:rPr lang="en-US" altLang="zh-CN" sz="1800" dirty="0"/>
              <a:t>data-ride="carousel" </a:t>
            </a:r>
            <a:r>
              <a:rPr lang="zh-CN" altLang="zh-CN" sz="1800" dirty="0"/>
              <a:t>，用于标记轮播在页面加载时就开始动画播放。</a:t>
            </a:r>
          </a:p>
          <a:p>
            <a:pPr lvl="0">
              <a:buFont typeface="Wingdings" pitchFamily="2" charset="2"/>
              <a:buChar char="ü"/>
            </a:pPr>
            <a:r>
              <a:rPr lang="en-US" altLang="zh-CN" sz="1800" dirty="0"/>
              <a:t>data-target</a:t>
            </a:r>
            <a:r>
              <a:rPr lang="zh-CN" altLang="zh-CN" sz="1800" dirty="0"/>
              <a:t>：用于</a:t>
            </a:r>
            <a:r>
              <a:rPr lang="en-US" altLang="zh-CN" sz="1800" dirty="0"/>
              <a:t>class="carousel-inner"</a:t>
            </a:r>
            <a:r>
              <a:rPr lang="zh-CN" altLang="zh-CN" sz="1800" dirty="0"/>
              <a:t>的每个子元素</a:t>
            </a:r>
            <a:r>
              <a:rPr lang="en-US" altLang="zh-CN" sz="1800" dirty="0"/>
              <a:t>&lt;li&gt;</a:t>
            </a:r>
            <a:r>
              <a:rPr lang="zh-CN" altLang="zh-CN" sz="1800" dirty="0"/>
              <a:t>上，</a:t>
            </a:r>
            <a:r>
              <a:rPr lang="en-US" altLang="zh-CN" sz="1800" dirty="0"/>
              <a:t>data-target="# class= 'carousel'</a:t>
            </a:r>
            <a:r>
              <a:rPr lang="zh-CN" altLang="zh-CN" sz="1800" dirty="0"/>
              <a:t>外层容器</a:t>
            </a:r>
            <a:r>
              <a:rPr lang="en-US" altLang="zh-CN" sz="1800" dirty="0"/>
              <a:t>ID</a:t>
            </a:r>
            <a:r>
              <a:rPr lang="zh-CN" altLang="zh-CN" sz="1800" dirty="0"/>
              <a:t>或其他选择器</a:t>
            </a:r>
            <a:r>
              <a:rPr lang="en-US" altLang="zh-CN" sz="1800" dirty="0"/>
              <a:t>"</a:t>
            </a:r>
            <a:r>
              <a:rPr lang="zh-CN" altLang="zh-CN" sz="1800" dirty="0"/>
              <a:t>。</a:t>
            </a:r>
          </a:p>
          <a:p>
            <a:pPr lvl="0">
              <a:buFont typeface="Wingdings" pitchFamily="2" charset="2"/>
              <a:buChar char="ü"/>
            </a:pPr>
            <a:r>
              <a:rPr lang="en-US" altLang="zh-CN" sz="1800" dirty="0"/>
              <a:t>data-slide</a:t>
            </a:r>
            <a:r>
              <a:rPr lang="zh-CN" altLang="zh-CN" sz="1800" dirty="0"/>
              <a:t>：用于轮播图的控制器上，也就是左右滚动的</a:t>
            </a:r>
            <a:r>
              <a:rPr lang="en-US" altLang="zh-CN" sz="1800" dirty="0"/>
              <a:t>&lt;a&gt;</a:t>
            </a:r>
            <a:r>
              <a:rPr lang="zh-CN" altLang="zh-CN" sz="1800" dirty="0"/>
              <a:t>标签链接上，</a:t>
            </a:r>
            <a:r>
              <a:rPr lang="en-US" altLang="zh-CN" sz="1800" dirty="0"/>
              <a:t> </a:t>
            </a:r>
            <a:r>
              <a:rPr lang="zh-CN" altLang="zh-CN" sz="1800" dirty="0"/>
              <a:t>接受关键字</a:t>
            </a:r>
            <a:r>
              <a:rPr lang="en-US" altLang="zh-CN" sz="1800" dirty="0"/>
              <a:t> </a:t>
            </a:r>
            <a:r>
              <a:rPr lang="en-US" altLang="zh-CN" sz="1800" dirty="0" err="1"/>
              <a:t>prev</a:t>
            </a:r>
            <a:r>
              <a:rPr lang="en-US" altLang="zh-CN" sz="1800" dirty="0"/>
              <a:t> </a:t>
            </a:r>
            <a:r>
              <a:rPr lang="zh-CN" altLang="zh-CN" sz="1800" dirty="0"/>
              <a:t>或</a:t>
            </a:r>
            <a:r>
              <a:rPr lang="en-US" altLang="zh-CN" sz="1800" dirty="0"/>
              <a:t> next</a:t>
            </a:r>
            <a:r>
              <a:rPr lang="zh-CN" altLang="zh-CN" sz="1800" dirty="0"/>
              <a:t>，用来改变幻灯片相对于当前位置的位置。同时</a:t>
            </a:r>
            <a:r>
              <a:rPr lang="en-US" altLang="zh-CN" sz="1800" dirty="0" err="1"/>
              <a:t>href</a:t>
            </a:r>
            <a:r>
              <a:rPr lang="en-US" altLang="zh-CN" sz="1800" dirty="0"/>
              <a:t>=""</a:t>
            </a:r>
            <a:r>
              <a:rPr lang="zh-CN" altLang="zh-CN" sz="1800" dirty="0"/>
              <a:t>属性值为</a:t>
            </a:r>
            <a:r>
              <a:rPr lang="en-US" altLang="zh-CN" sz="1800" dirty="0"/>
              <a:t>class="carousel"</a:t>
            </a:r>
            <a:r>
              <a:rPr lang="zh-CN" altLang="zh-CN" sz="1800" dirty="0"/>
              <a:t>容器的</a:t>
            </a:r>
            <a:r>
              <a:rPr lang="en-US" altLang="zh-CN" sz="1800" dirty="0"/>
              <a:t>ID</a:t>
            </a:r>
            <a:r>
              <a:rPr lang="zh-CN" altLang="zh-CN" sz="1800" dirty="0"/>
              <a:t>或其他选择器。</a:t>
            </a:r>
          </a:p>
          <a:p>
            <a:pPr lvl="0">
              <a:buFont typeface="Wingdings" pitchFamily="2" charset="2"/>
              <a:buChar char="ü"/>
            </a:pPr>
            <a:r>
              <a:rPr lang="en-US" altLang="zh-CN" sz="1800" dirty="0"/>
              <a:t>data-slide-to </a:t>
            </a:r>
            <a:r>
              <a:rPr lang="zh-CN" altLang="zh-CN" sz="1800" dirty="0"/>
              <a:t>：向轮播传递一个原始滑动索引，用来将把滑块移动到一个特定的索引，索引从</a:t>
            </a:r>
            <a:r>
              <a:rPr lang="en-US" altLang="zh-CN" sz="1800" dirty="0"/>
              <a:t> 0 </a:t>
            </a:r>
            <a:r>
              <a:rPr lang="zh-CN" altLang="zh-CN" sz="1800" dirty="0"/>
              <a:t>开始计数，定义在</a:t>
            </a:r>
            <a:r>
              <a:rPr lang="en-US" altLang="zh-CN" sz="1800" dirty="0"/>
              <a:t>&lt;li&gt;</a:t>
            </a:r>
            <a:r>
              <a:rPr lang="zh-CN" altLang="zh-CN" sz="1800" dirty="0"/>
              <a:t>元素上。</a:t>
            </a:r>
          </a:p>
          <a:p>
            <a:pPr lvl="0">
              <a:buFont typeface="Wingdings" pitchFamily="2" charset="2"/>
              <a:buChar char="ü"/>
            </a:pPr>
            <a:r>
              <a:rPr lang="en-US" altLang="zh-CN" sz="1800" dirty="0"/>
              <a:t>data-interval</a:t>
            </a:r>
            <a:r>
              <a:rPr lang="zh-CN" altLang="zh-CN" sz="1800" dirty="0"/>
              <a:t>：轮播图轮换等待的事件，单位为毫秒，如果设置为</a:t>
            </a:r>
            <a:r>
              <a:rPr lang="en-US" altLang="zh-CN" sz="1800" dirty="0"/>
              <a:t>false</a:t>
            </a:r>
            <a:r>
              <a:rPr lang="zh-CN" altLang="zh-CN" sz="1800" dirty="0"/>
              <a:t>则不会自动开始轮播，默认是</a:t>
            </a:r>
            <a:r>
              <a:rPr lang="en-US" altLang="zh-CN" sz="1800" dirty="0"/>
              <a:t>5000</a:t>
            </a:r>
            <a:r>
              <a:rPr lang="zh-CN" altLang="zh-CN" sz="1800" dirty="0"/>
              <a:t>毫秒。</a:t>
            </a:r>
            <a:r>
              <a:rPr lang="en-US" altLang="zh-CN" sz="1800" dirty="0"/>
              <a:t> </a:t>
            </a:r>
            <a:endParaRPr lang="zh-CN" altLang="zh-CN" sz="1800" dirty="0"/>
          </a:p>
          <a:p>
            <a:pPr lvl="0">
              <a:buFont typeface="Wingdings" pitchFamily="2" charset="2"/>
              <a:buChar char="ü"/>
            </a:pPr>
            <a:r>
              <a:rPr lang="en-US" altLang="zh-CN" sz="1800" dirty="0"/>
              <a:t>data-pause</a:t>
            </a:r>
            <a:r>
              <a:rPr lang="zh-CN" altLang="zh-CN" sz="1800" dirty="0"/>
              <a:t>：如果鼠标停留在轮换图上则停止轮播，离开后立即开始播放。</a:t>
            </a:r>
          </a:p>
          <a:p>
            <a:pPr>
              <a:buFont typeface="Wingdings" pitchFamily="2" charset="2"/>
              <a:buChar char="ü"/>
            </a:pPr>
            <a:r>
              <a:rPr lang="en-US" altLang="zh-CN" sz="1800" dirty="0"/>
              <a:t>data-wrap</a:t>
            </a:r>
            <a:r>
              <a:rPr lang="zh-CN" altLang="zh-CN" sz="1800" dirty="0"/>
              <a:t>：是否持续轮播。</a:t>
            </a:r>
          </a:p>
        </p:txBody>
      </p:sp>
    </p:spTree>
    <p:extLst>
      <p:ext uri="{BB962C8B-B14F-4D97-AF65-F5344CB8AC3E}">
        <p14:creationId xmlns:p14="http://schemas.microsoft.com/office/powerpoint/2010/main" val="364993125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6.11.3javaScript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zh-CN" altLang="zh-CN" sz="1800" dirty="0"/>
              <a:t>轮播也可以通过</a:t>
            </a:r>
            <a:r>
              <a:rPr lang="en-US" altLang="zh-CN" sz="1800" dirty="0"/>
              <a:t> JavaScript </a:t>
            </a:r>
            <a:r>
              <a:rPr lang="zh-CN" altLang="zh-CN" sz="1800" dirty="0"/>
              <a:t>方式触发，使用</a:t>
            </a:r>
            <a:r>
              <a:rPr lang="en-US" altLang="zh-CN" sz="1800" dirty="0"/>
              <a:t>carousel()</a:t>
            </a:r>
            <a:r>
              <a:rPr lang="zh-CN" altLang="zh-CN" sz="1800" dirty="0"/>
              <a:t>方法来触发播放。</a:t>
            </a:r>
          </a:p>
          <a:p>
            <a:r>
              <a:rPr lang="en-US" altLang="zh-CN" sz="1800" dirty="0">
                <a:solidFill>
                  <a:srgbClr val="0070C0"/>
                </a:solidFill>
              </a:rPr>
              <a:t>$().carousel()</a:t>
            </a:r>
            <a:endParaRPr lang="zh-CN" altLang="zh-CN" sz="1800" dirty="0">
              <a:solidFill>
                <a:srgbClr val="0070C0"/>
              </a:solidFill>
            </a:endParaRPr>
          </a:p>
          <a:p>
            <a:r>
              <a:rPr lang="zh-CN" altLang="zh-CN" sz="1800" dirty="0"/>
              <a:t>这是一个没有传递任何参数的方法，默认情况下当插件下载完成之后是要去解析</a:t>
            </a:r>
            <a:r>
              <a:rPr lang="en-US" altLang="zh-CN" sz="1800" dirty="0"/>
              <a:t>data-*</a:t>
            </a:r>
            <a:r>
              <a:rPr lang="zh-CN" altLang="zh-CN" sz="1800" dirty="0"/>
              <a:t>属性的，如果我们没有指定则会指定默认的参数值。如果轮播图中没有指定</a:t>
            </a:r>
            <a:r>
              <a:rPr lang="en-US" altLang="zh-CN" sz="1800" dirty="0"/>
              <a:t>data-ride</a:t>
            </a:r>
            <a:r>
              <a:rPr lang="zh-CN" altLang="zh-CN" sz="1800" dirty="0"/>
              <a:t>属性，则需要调用这个方法</a:t>
            </a:r>
            <a:r>
              <a:rPr lang="zh-CN" altLang="zh-CN" sz="1800" dirty="0" smtClean="0"/>
              <a:t>。</a:t>
            </a:r>
            <a:endParaRPr lang="en-US" altLang="zh-CN" sz="1800" dirty="0" smtClean="0"/>
          </a:p>
          <a:p>
            <a:r>
              <a:rPr lang="en-US" altLang="zh-CN" sz="1800" dirty="0">
                <a:solidFill>
                  <a:srgbClr val="0070C0"/>
                </a:solidFill>
              </a:rPr>
              <a:t>$("#</a:t>
            </a:r>
            <a:r>
              <a:rPr lang="en-US" altLang="zh-CN" sz="1800" dirty="0" err="1">
                <a:solidFill>
                  <a:srgbClr val="0070C0"/>
                </a:solidFill>
              </a:rPr>
              <a:t>myCarousel</a:t>
            </a:r>
            <a:r>
              <a:rPr lang="en-US" altLang="zh-CN" sz="1800" dirty="0">
                <a:solidFill>
                  <a:srgbClr val="0070C0"/>
                </a:solidFill>
              </a:rPr>
              <a:t>").carousel();</a:t>
            </a:r>
            <a:endParaRPr lang="zh-CN" altLang="zh-CN" sz="1800" dirty="0">
              <a:solidFill>
                <a:srgbClr val="0070C0"/>
              </a:solidFill>
            </a:endParaRPr>
          </a:p>
          <a:p>
            <a:r>
              <a:rPr lang="en-US" altLang="zh-CN" sz="1800" dirty="0">
                <a:solidFill>
                  <a:srgbClr val="0070C0"/>
                </a:solidFill>
              </a:rPr>
              <a:t>$().carousel(option)</a:t>
            </a:r>
            <a:endParaRPr lang="zh-CN" altLang="zh-CN" sz="1800" dirty="0">
              <a:solidFill>
                <a:srgbClr val="0070C0"/>
              </a:solidFill>
            </a:endParaRPr>
          </a:p>
          <a:p>
            <a:endParaRPr lang="zh-CN" altLang="zh-CN" sz="1800" dirty="0"/>
          </a:p>
          <a:p>
            <a:pPr>
              <a:buFont typeface="Wingdings" pitchFamily="2" charset="2"/>
              <a:buChar char="ü"/>
            </a:pPr>
            <a:endParaRPr lang="zh-CN" altLang="zh-CN" sz="1800" dirty="0"/>
          </a:p>
        </p:txBody>
      </p:sp>
    </p:spTree>
    <p:extLst>
      <p:ext uri="{BB962C8B-B14F-4D97-AF65-F5344CB8AC3E}">
        <p14:creationId xmlns:p14="http://schemas.microsoft.com/office/powerpoint/2010/main" val="39439904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6.11.3javaScript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zh-CN" altLang="zh-CN" sz="1800" dirty="0"/>
              <a:t>传递对象参数，对象属性如下：</a:t>
            </a:r>
          </a:p>
          <a:p>
            <a:pPr lvl="0">
              <a:buFont typeface="Wingdings" pitchFamily="2" charset="2"/>
              <a:buChar char="ü"/>
            </a:pPr>
            <a:r>
              <a:rPr lang="en-US" altLang="zh-CN" sz="1800" dirty="0"/>
              <a:t>interval</a:t>
            </a:r>
            <a:r>
              <a:rPr lang="zh-CN" altLang="zh-CN" sz="1800" dirty="0"/>
              <a:t>：轮播等待的时间。</a:t>
            </a:r>
          </a:p>
          <a:p>
            <a:pPr lvl="0">
              <a:buFont typeface="Wingdings" pitchFamily="2" charset="2"/>
              <a:buChar char="ü"/>
            </a:pPr>
            <a:r>
              <a:rPr lang="en-US" altLang="zh-CN" sz="1800" dirty="0"/>
              <a:t>pause</a:t>
            </a:r>
            <a:r>
              <a:rPr lang="zh-CN" altLang="zh-CN" sz="1800" dirty="0"/>
              <a:t>：标进在图片上时暂停轮播循环，鼠标离开时恢复轮播循环。</a:t>
            </a:r>
          </a:p>
          <a:p>
            <a:pPr lvl="0">
              <a:buFont typeface="Wingdings" pitchFamily="2" charset="2"/>
              <a:buChar char="ü"/>
            </a:pPr>
            <a:r>
              <a:rPr lang="en-US" altLang="zh-CN" sz="1800" dirty="0"/>
              <a:t>wrap</a:t>
            </a:r>
            <a:r>
              <a:rPr lang="zh-CN" altLang="zh-CN" sz="1800" dirty="0"/>
              <a:t>：轮播是否连续循环。</a:t>
            </a:r>
          </a:p>
          <a:p>
            <a:endParaRPr lang="zh-CN" altLang="zh-CN" sz="1800" dirty="0"/>
          </a:p>
          <a:p>
            <a:pPr>
              <a:buFont typeface="Wingdings" pitchFamily="2" charset="2"/>
              <a:buChar char="ü"/>
            </a:pPr>
            <a:endParaRPr lang="zh-CN" altLang="zh-CN" sz="1800"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53911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8142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6.11.3javaScript</a:t>
            </a:r>
            <a:r>
              <a:rPr lang="zh-CN" altLang="zh-CN" dirty="0"/>
              <a:t>触发</a:t>
            </a:r>
          </a:p>
        </p:txBody>
      </p:sp>
      <p:sp>
        <p:nvSpPr>
          <p:cNvPr id="3" name="内容占位符 2"/>
          <p:cNvSpPr>
            <a:spLocks noGrp="1"/>
          </p:cNvSpPr>
          <p:nvPr>
            <p:ph idx="1"/>
          </p:nvPr>
        </p:nvSpPr>
        <p:spPr>
          <a:xfrm>
            <a:off x="539552" y="1484784"/>
            <a:ext cx="8229600" cy="4824536"/>
          </a:xfrm>
        </p:spPr>
        <p:txBody>
          <a:bodyPr/>
          <a:lstStyle/>
          <a:p>
            <a:r>
              <a:rPr lang="zh-CN" altLang="zh-CN" sz="1800" dirty="0"/>
              <a:t>字符串参数，可以传递以下字符串：</a:t>
            </a:r>
          </a:p>
          <a:p>
            <a:pPr lvl="0">
              <a:buFont typeface="Wingdings" pitchFamily="2" charset="2"/>
              <a:buChar char="ü"/>
            </a:pPr>
            <a:r>
              <a:rPr lang="en-US" altLang="zh-CN" sz="1800" dirty="0"/>
              <a:t>.carousel('cycle')</a:t>
            </a:r>
            <a:r>
              <a:rPr lang="zh-CN" altLang="zh-CN" sz="1800" dirty="0"/>
              <a:t>：从左到右循环轮播项目。</a:t>
            </a:r>
          </a:p>
          <a:p>
            <a:pPr lvl="0">
              <a:buFont typeface="Wingdings" pitchFamily="2" charset="2"/>
              <a:buChar char="ü"/>
            </a:pPr>
            <a:r>
              <a:rPr lang="en-US" altLang="zh-CN" sz="1800" dirty="0"/>
              <a:t>.carousel('pause')</a:t>
            </a:r>
            <a:r>
              <a:rPr lang="zh-CN" altLang="zh-CN" sz="1800" dirty="0"/>
              <a:t>：停止轮播循环项目。</a:t>
            </a:r>
          </a:p>
          <a:p>
            <a:pPr lvl="0">
              <a:buFont typeface="Wingdings" pitchFamily="2" charset="2"/>
              <a:buChar char="ü"/>
            </a:pPr>
            <a:r>
              <a:rPr lang="en-US" altLang="zh-CN" sz="1800" dirty="0"/>
              <a:t>.carousel(number)</a:t>
            </a:r>
            <a:r>
              <a:rPr lang="zh-CN" altLang="zh-CN" sz="1800" dirty="0"/>
              <a:t>：循环轮播到某个特定的帧（从</a:t>
            </a:r>
            <a:r>
              <a:rPr lang="en-US" altLang="zh-CN" sz="1800" dirty="0"/>
              <a:t> 0 </a:t>
            </a:r>
            <a:r>
              <a:rPr lang="zh-CN" altLang="zh-CN" sz="1800" dirty="0"/>
              <a:t>开始计数）。</a:t>
            </a:r>
          </a:p>
          <a:p>
            <a:pPr lvl="0">
              <a:buFont typeface="Wingdings" pitchFamily="2" charset="2"/>
              <a:buChar char="ü"/>
            </a:pPr>
            <a:r>
              <a:rPr lang="en-US" altLang="zh-CN" sz="1800" dirty="0"/>
              <a:t>.carousel('</a:t>
            </a:r>
            <a:r>
              <a:rPr lang="en-US" altLang="zh-CN" sz="1800" dirty="0" err="1"/>
              <a:t>prev</a:t>
            </a:r>
            <a:r>
              <a:rPr lang="en-US" altLang="zh-CN" sz="1800" dirty="0"/>
              <a:t>')</a:t>
            </a:r>
            <a:r>
              <a:rPr lang="zh-CN" altLang="zh-CN" sz="1800" dirty="0"/>
              <a:t>：循环轮播到上一个项目。</a:t>
            </a:r>
          </a:p>
          <a:p>
            <a:pPr lvl="0">
              <a:buFont typeface="Wingdings" pitchFamily="2" charset="2"/>
              <a:buChar char="ü"/>
            </a:pPr>
            <a:r>
              <a:rPr lang="en-US" altLang="zh-CN" sz="1800" dirty="0"/>
              <a:t>.carousel('next')</a:t>
            </a:r>
            <a:r>
              <a:rPr lang="zh-CN" altLang="zh-CN" sz="1800" dirty="0"/>
              <a:t>：循环轮播到下一个项目。</a:t>
            </a:r>
          </a:p>
          <a:p>
            <a:endParaRPr lang="zh-CN" altLang="zh-CN" sz="1800" dirty="0"/>
          </a:p>
          <a:p>
            <a:pPr>
              <a:buFont typeface="Wingdings" pitchFamily="2" charset="2"/>
              <a:buChar char="ü"/>
            </a:pPr>
            <a:endParaRPr lang="zh-CN" altLang="zh-CN" sz="1800" dirty="0"/>
          </a:p>
        </p:txBody>
      </p:sp>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573016"/>
            <a:ext cx="54102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6876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6.11.4</a:t>
            </a:r>
            <a:r>
              <a:rPr lang="zh-CN" altLang="zh-CN" dirty="0"/>
              <a:t>事件</a:t>
            </a:r>
          </a:p>
        </p:txBody>
      </p:sp>
      <p:sp>
        <p:nvSpPr>
          <p:cNvPr id="3" name="内容占位符 2"/>
          <p:cNvSpPr>
            <a:spLocks noGrp="1"/>
          </p:cNvSpPr>
          <p:nvPr>
            <p:ph idx="1"/>
          </p:nvPr>
        </p:nvSpPr>
        <p:spPr>
          <a:xfrm>
            <a:off x="539552" y="1484784"/>
            <a:ext cx="8229600" cy="4824536"/>
          </a:xfrm>
        </p:spPr>
        <p:txBody>
          <a:bodyPr/>
          <a:lstStyle/>
          <a:p>
            <a:pPr lvl="0"/>
            <a:r>
              <a:rPr lang="en-US" altLang="zh-CN" sz="1800" dirty="0" err="1"/>
              <a:t>slide.bs.carousel</a:t>
            </a:r>
            <a:r>
              <a:rPr lang="zh-CN" altLang="zh-CN" sz="1800" dirty="0"/>
              <a:t>：当调用</a:t>
            </a:r>
            <a:r>
              <a:rPr lang="en-US" altLang="zh-CN" sz="1800" dirty="0"/>
              <a:t> slide </a:t>
            </a:r>
            <a:r>
              <a:rPr lang="zh-CN" altLang="zh-CN" sz="1800" dirty="0"/>
              <a:t>实例方法时立即触发该事件。</a:t>
            </a:r>
          </a:p>
          <a:p>
            <a:pPr lvl="0"/>
            <a:r>
              <a:rPr lang="en-US" altLang="zh-CN" sz="1800" dirty="0" err="1"/>
              <a:t>slid.bs.carousel</a:t>
            </a:r>
            <a:r>
              <a:rPr lang="zh-CN" altLang="zh-CN" sz="1800" dirty="0"/>
              <a:t>：当轮播完成幻灯片过渡效果时触发该事件。</a:t>
            </a:r>
          </a:p>
          <a:p>
            <a:endParaRPr lang="zh-CN" altLang="zh-CN" sz="1800" dirty="0"/>
          </a:p>
          <a:p>
            <a:pPr>
              <a:buFont typeface="Wingdings" pitchFamily="2" charset="2"/>
              <a:buChar char="ü"/>
            </a:pPr>
            <a:endParaRPr lang="zh-CN" altLang="zh-CN" sz="1800"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92896"/>
            <a:ext cx="5334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557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都市">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都市">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市">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330</TotalTime>
  <Words>6486</Words>
  <Application>Microsoft Office PowerPoint</Application>
  <PresentationFormat>全屏显示(4:3)</PresentationFormat>
  <Paragraphs>626</Paragraphs>
  <Slides>108</Slides>
  <Notes>0</Notes>
  <HiddenSlides>0</HiddenSlides>
  <MMClips>0</MMClips>
  <ScaleCrop>false</ScaleCrop>
  <HeadingPairs>
    <vt:vector size="4" baseType="variant">
      <vt:variant>
        <vt:lpstr>主题</vt:lpstr>
      </vt:variant>
      <vt:variant>
        <vt:i4>1</vt:i4>
      </vt:variant>
      <vt:variant>
        <vt:lpstr>幻灯片标题</vt:lpstr>
      </vt:variant>
      <vt:variant>
        <vt:i4>108</vt:i4>
      </vt:variant>
    </vt:vector>
  </HeadingPairs>
  <TitlesOfParts>
    <vt:vector size="109" baseType="lpstr">
      <vt:lpstr>都市</vt:lpstr>
      <vt:lpstr>Bootstrap 基础教程</vt:lpstr>
      <vt:lpstr>第7章  第三方扩展</vt:lpstr>
      <vt:lpstr>本章导读</vt:lpstr>
      <vt:lpstr>6.1 插件库说明</vt:lpstr>
      <vt:lpstr>6.1 插件库说明</vt:lpstr>
      <vt:lpstr>6.1 插件库说明</vt:lpstr>
      <vt:lpstr>6.2 模态框</vt:lpstr>
      <vt:lpstr>6.2 模态框</vt:lpstr>
      <vt:lpstr>6.2 模态框</vt:lpstr>
      <vt:lpstr>6.2.1 模态框的结构 </vt:lpstr>
      <vt:lpstr>PowerPoint 演示文稿</vt:lpstr>
      <vt:lpstr>6.2.2 模态框的特点</vt:lpstr>
      <vt:lpstr>PowerPoint 演示文稿</vt:lpstr>
      <vt:lpstr>PowerPoint 演示文稿</vt:lpstr>
      <vt:lpstr>6.2.3 弹出框触发方式</vt:lpstr>
      <vt:lpstr>6.2.3 弹出框触发方式</vt:lpstr>
      <vt:lpstr>6.2.4 过渡效果</vt:lpstr>
      <vt:lpstr>6.2.5 触发参数data-* </vt:lpstr>
      <vt:lpstr>PowerPoint 演示文稿</vt:lpstr>
      <vt:lpstr>PowerPoint 演示文稿</vt:lpstr>
      <vt:lpstr>6.2.6 JavaScript触发——参数</vt:lpstr>
      <vt:lpstr>6.2.6 JavaScript触发——参数</vt:lpstr>
      <vt:lpstr>PowerPoint 演示文稿</vt:lpstr>
      <vt:lpstr>6.2.7 JavaScript触发——方法</vt:lpstr>
      <vt:lpstr>实例（部分源码）</vt:lpstr>
      <vt:lpstr>6.2.8 JavaScript触发——事件</vt:lpstr>
      <vt:lpstr>PowerPoint 演示文稿</vt:lpstr>
      <vt:lpstr>6.3 下拉菜单</vt:lpstr>
      <vt:lpstr>6.3.1声明式触发</vt:lpstr>
      <vt:lpstr>6.3.2JavaScript触发 </vt:lpstr>
      <vt:lpstr>6.3.3事件</vt:lpstr>
      <vt:lpstr>PowerPoint 演示文稿</vt:lpstr>
      <vt:lpstr>6.4 滚动监听 </vt:lpstr>
      <vt:lpstr>6.4 滚动监听 </vt:lpstr>
      <vt:lpstr>6.4.2 滚动监听实现步骤</vt:lpstr>
      <vt:lpstr>6.4.2 滚动监听实现步骤</vt:lpstr>
      <vt:lpstr>6.4.3声明式触发</vt:lpstr>
      <vt:lpstr>6.4.3声明式触发</vt:lpstr>
      <vt:lpstr>6.4.4 JavaScript触发</vt:lpstr>
      <vt:lpstr>6.5 Tab选项卡</vt:lpstr>
      <vt:lpstr>6.5.1选项卡的组成</vt:lpstr>
      <vt:lpstr>6.5.2声明式触发</vt:lpstr>
      <vt:lpstr>6.5.2声明式触发</vt:lpstr>
      <vt:lpstr>6.5.2声明式触发</vt:lpstr>
      <vt:lpstr>6.5.2声明式触发</vt:lpstr>
      <vt:lpstr>6.5.3 JavaScript触发</vt:lpstr>
      <vt:lpstr>6.5.3 JavaScript触发</vt:lpstr>
      <vt:lpstr>6.5.4过渡效果</vt:lpstr>
      <vt:lpstr>6.5.5事件</vt:lpstr>
      <vt:lpstr>6.5.5事件</vt:lpstr>
      <vt:lpstr>6.5.5事件</vt:lpstr>
      <vt:lpstr>6.6 Tooltip提示</vt:lpstr>
      <vt:lpstr>6.6.1结构</vt:lpstr>
      <vt:lpstr>6.6.1结构</vt:lpstr>
      <vt:lpstr>6.6.2JavaScript触发</vt:lpstr>
      <vt:lpstr>6.6.3Data-*属性</vt:lpstr>
      <vt:lpstr>6.6.4事件</vt:lpstr>
      <vt:lpstr>6.6.4事件</vt:lpstr>
      <vt:lpstr>6.7 Popover弹出框</vt:lpstr>
      <vt:lpstr>6.7.1弹出框结构</vt:lpstr>
      <vt:lpstr>6.7.2声明式属性</vt:lpstr>
      <vt:lpstr>6.7.3JavaScript触发</vt:lpstr>
      <vt:lpstr>6.7.3JavaScript触发</vt:lpstr>
      <vt:lpstr>6.7.4事件</vt:lpstr>
      <vt:lpstr>6.7.4事件</vt:lpstr>
      <vt:lpstr>6.8警告框</vt:lpstr>
      <vt:lpstr>6.8.1 Alert结构 </vt:lpstr>
      <vt:lpstr>6.8.2 声明式触发 </vt:lpstr>
      <vt:lpstr>6.8.3 JavaScript触发</vt:lpstr>
      <vt:lpstr>6.8.3 JavaScript触发</vt:lpstr>
      <vt:lpstr>6.8.4 事件</vt:lpstr>
      <vt:lpstr>6.8.4 事件</vt:lpstr>
      <vt:lpstr>6.9 按钮</vt:lpstr>
      <vt:lpstr>6.9.1按钮加载状态</vt:lpstr>
      <vt:lpstr>6.9.2 单选按钮</vt:lpstr>
      <vt:lpstr>6.9.3多选按钮</vt:lpstr>
      <vt:lpstr>6.9.4方法</vt:lpstr>
      <vt:lpstr>6.9.4方法</vt:lpstr>
      <vt:lpstr>6.10 折叠</vt:lpstr>
      <vt:lpstr>6.10.1结构</vt:lpstr>
      <vt:lpstr>6.10.2声明式触发</vt:lpstr>
      <vt:lpstr>6.10.2声明式触发</vt:lpstr>
      <vt:lpstr>6.10.2声明式触发</vt:lpstr>
      <vt:lpstr>6.10.2声明式触发</vt:lpstr>
      <vt:lpstr>6.10.2声明式触发</vt:lpstr>
      <vt:lpstr>6.10.3方法</vt:lpstr>
      <vt:lpstr>6.10.4事件</vt:lpstr>
      <vt:lpstr>6.10.4事件</vt:lpstr>
      <vt:lpstr>6.11轮播</vt:lpstr>
      <vt:lpstr>6.11.1轮播结构</vt:lpstr>
      <vt:lpstr>6.11.1轮播结构</vt:lpstr>
      <vt:lpstr>6.11.1轮播结构</vt:lpstr>
      <vt:lpstr>6.11.1轮播结构</vt:lpstr>
      <vt:lpstr>6.11.1轮播结构</vt:lpstr>
      <vt:lpstr>6.11.2声明式触发</vt:lpstr>
      <vt:lpstr>6.11.3javaScript触发</vt:lpstr>
      <vt:lpstr>6.11.3javaScript触发</vt:lpstr>
      <vt:lpstr>6.11.3javaScript触发</vt:lpstr>
      <vt:lpstr>6.11.4事件</vt:lpstr>
      <vt:lpstr>6.12Afflix插件</vt:lpstr>
      <vt:lpstr>6.12.1声明属性</vt:lpstr>
      <vt:lpstr>6.12.1声明属性</vt:lpstr>
      <vt:lpstr>6.12.2JavaScript方法</vt:lpstr>
      <vt:lpstr>6.12.2JavaScript方法</vt:lpstr>
      <vt:lpstr>6.12.3事件</vt:lpstr>
      <vt:lpstr>6.13 案例：</vt:lpstr>
      <vt:lpstr>本章小结</vt:lpstr>
      <vt:lpstr>练习与实训</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Java入门基础</dc:title>
  <dc:creator>xyy</dc:creator>
  <cp:lastModifiedBy>Administrator</cp:lastModifiedBy>
  <cp:revision>182</cp:revision>
  <dcterms:created xsi:type="dcterms:W3CDTF">2015-05-21T00:11:37Z</dcterms:created>
  <dcterms:modified xsi:type="dcterms:W3CDTF">2018-03-01T07:45:16Z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