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3"/>
    <p:sldId id="257" r:id="rId4"/>
    <p:sldId id="259" r:id="rId5"/>
    <p:sldId id="346" r:id="rId6"/>
    <p:sldId id="347" r:id="rId7"/>
    <p:sldId id="348" r:id="rId8"/>
    <p:sldId id="349" r:id="rId9"/>
    <p:sldId id="354" r:id="rId10"/>
    <p:sldId id="350" r:id="rId11"/>
    <p:sldId id="355" r:id="rId12"/>
    <p:sldId id="351" r:id="rId13"/>
    <p:sldId id="356" r:id="rId14"/>
    <p:sldId id="352" r:id="rId15"/>
    <p:sldId id="344" r:id="rId16"/>
    <p:sldId id="345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Georgia" panose="02040502050405020303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Georgia" panose="02040502050405020303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Georgia" panose="02040502050405020303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Georgia" panose="02040502050405020303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Georgia" panose="02040502050405020303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BA8E743-79B3-415A-AC51-63D85A7D337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5" name="矩形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6" name="矩形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7" name="矩形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10" name="矩形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 useBgFill="1">
        <p:nvSpPr>
          <p:cNvPr id="11" name="圆角矩形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 useBgFill="1">
        <p:nvSpPr>
          <p:cNvPr id="12" name="圆角矩形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13" name="矩形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14" name="矩形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15" name="矩形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16" name="矩形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21792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926064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noProof="1" smtClean="0"/>
              <a:t>单击此处编辑母版副标题样式</a:t>
            </a:r>
            <a:endParaRPr lang="en-US" noProof="1"/>
          </a:p>
        </p:txBody>
      </p:sp>
      <p:sp>
        <p:nvSpPr>
          <p:cNvPr id="17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38087A-059B-4929-8361-8467708E9EB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8B7AD-BB26-4CF6-BD85-29E03048FAD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5099D-ED1B-47AF-AE8C-D765E670F46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266068-7058-4A5F-9706-F4FD7F11DE7E}" type="slidenum">
              <a:rPr lang="zh-CN" altLang="en-US"/>
            </a:fld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5298F-46C3-4D46-8ACB-8B1163E4262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7CF7B-8B01-47CC-B1E7-8305B46D7FF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7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520E08-97DC-4EEA-98BA-37F846449102}" type="slidenum">
              <a:rPr lang="zh-CN" altLang="en-US"/>
            </a:fld>
            <a:endParaRPr lang="zh-CN" altLang="en-US"/>
          </a:p>
        </p:txBody>
      </p:sp>
      <p:sp>
        <p:nvSpPr>
          <p:cNvPr id="9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8D1B7-6899-48A7-A6FC-69DEF30E2A0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FBBF0-4229-4285-8180-BCA5FFB44A1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5552E-0320-49F6-9651-DDF1BF19D1A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CE60E-1572-4D0F-ADFB-3D26ACB70CB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29" name="矩形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30" name="矩形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31" name="矩形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32" name="矩形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35" name="矩形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38" name="矩形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39" name="矩形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40" name="矩形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1039" name="标题占位符 2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40" name="文本占位符 12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buFontTx/>
              <a:buNone/>
              <a:defRPr kumimoji="0" sz="80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buFontTx/>
              <a:buNone/>
              <a:defRPr kumimoji="0" sz="80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9D8DF099-4734-4DEE-AFB6-F9364DE8D7F2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方正姚体" panose="02010601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方正姚体" panose="02010601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方正姚体" panose="02010601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方正姚体" panose="02010601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方正姚体" panose="02010601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方正姚体" panose="02010601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方正姚体" panose="02010601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方正姚体" panose="02010601030101010101" pitchFamily="2" charset="-122"/>
        </a:defRPr>
      </a:lvl9pPr>
    </p:titleStyle>
    <p:bodyStyle>
      <a:lvl1pPr marL="365125" indent="-255905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38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655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380" indent="-182880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" Target="slide14.xml"/><Relationship Id="rId8" Type="http://schemas.openxmlformats.org/officeDocument/2006/relationships/slide" Target="slide13.xml"/><Relationship Id="rId7" Type="http://schemas.openxmlformats.org/officeDocument/2006/relationships/slide" Target="slide11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3" Type="http://schemas.openxmlformats.org/officeDocument/2006/relationships/slide" Target="slide5.xml"/><Relationship Id="rId2" Type="http://schemas.openxmlformats.org/officeDocument/2006/relationships/slide" Target="slide4.xml"/><Relationship Id="rId11" Type="http://schemas.openxmlformats.org/officeDocument/2006/relationships/slideLayout" Target="../slideLayouts/slideLayout2.xml"/><Relationship Id="rId10" Type="http://schemas.openxmlformats.org/officeDocument/2006/relationships/slide" Target="slide15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://www.bootstrap.com/" TargetMode="External"/><Relationship Id="rId2" Type="http://schemas.openxmlformats.org/officeDocument/2006/relationships/hyperlink" Target="http://www.bootcss.com/" TargetMode="External"/><Relationship Id="rId1" Type="http://schemas.openxmlformats.org/officeDocument/2006/relationships/hyperlink" Target="http://v3.bootcss.com/getting-started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hyperlink" Target="http://getbootstrap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1"/>
          <p:cNvSpPr>
            <a:spLocks noGrp="1" noChangeArrowheads="1"/>
          </p:cNvSpPr>
          <p:nvPr>
            <p:ph type="ctrTitle"/>
          </p:nvPr>
        </p:nvSpPr>
        <p:spPr>
          <a:xfrm>
            <a:off x="457200" y="2276475"/>
            <a:ext cx="8458200" cy="1470025"/>
          </a:xfrm>
        </p:spPr>
        <p:txBody>
          <a:bodyPr/>
          <a:lstStyle/>
          <a:p>
            <a:pPr eaLnBrk="1" hangingPunct="1"/>
            <a:r>
              <a:rPr lang="en-US" altLang="zh-CN" sz="5000" b="1" dirty="0" smtClean="0"/>
              <a:t>Bootstrap </a:t>
            </a:r>
            <a:r>
              <a:rPr lang="zh-CN" altLang="en-US" sz="5000" b="1" dirty="0" smtClean="0"/>
              <a:t>基础教程</a:t>
            </a:r>
            <a:endParaRPr lang="zh-CN" altLang="en-US" sz="5000" b="1" dirty="0" smtClean="0"/>
          </a:p>
        </p:txBody>
      </p:sp>
      <p:sp>
        <p:nvSpPr>
          <p:cNvPr id="7170" name="副标题 2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4293096"/>
            <a:ext cx="4899521" cy="676696"/>
          </a:xfrm>
        </p:spPr>
        <p:txBody>
          <a:bodyPr/>
          <a:lstStyle/>
          <a:p>
            <a:r>
              <a:rPr lang="zh-CN" altLang="zh-CN" sz="3200" dirty="0" smtClean="0"/>
              <a:t>第</a:t>
            </a:r>
            <a:r>
              <a:rPr lang="en-US" altLang="zh-CN" sz="3200" dirty="0" smtClean="0"/>
              <a:t>1</a:t>
            </a:r>
            <a:r>
              <a:rPr lang="zh-CN" altLang="zh-CN" sz="3200" dirty="0" smtClean="0"/>
              <a:t>章</a:t>
            </a:r>
            <a:r>
              <a:rPr lang="en-US" altLang="zh-CN" sz="3200" dirty="0" smtClean="0"/>
              <a:t>  Bootstrap </a:t>
            </a:r>
            <a:r>
              <a:rPr lang="zh-CN" altLang="zh-CN" sz="3200" dirty="0" smtClean="0"/>
              <a:t>是什么</a:t>
            </a:r>
            <a:endParaRPr lang="zh-CN" altLang="zh-CN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000" dirty="0" smtClean="0"/>
              <a:t>语句</a:t>
            </a:r>
            <a:r>
              <a:rPr lang="en-US" altLang="zh-CN" sz="2000" dirty="0" smtClean="0"/>
              <a:t>&lt;meta name=“viewport” content=“width=device-width, initial-scale=1.0”&gt;</a:t>
            </a:r>
            <a:r>
              <a:rPr lang="zh-CN" altLang="zh-CN" sz="2000" dirty="0" smtClean="0"/>
              <a:t>，可以实现对不同手机屏幕分辨率的支持。</a:t>
            </a:r>
            <a:endParaRPr lang="zh-CN" altLang="zh-CN" sz="2000" dirty="0" smtClean="0"/>
          </a:p>
          <a:p>
            <a:r>
              <a:rPr lang="zh-CN" altLang="zh-CN" sz="2000" dirty="0" smtClean="0"/>
              <a:t>包含了</a:t>
            </a:r>
            <a:r>
              <a:rPr lang="en-US" altLang="zh-CN" sz="2000" dirty="0" smtClean="0"/>
              <a:t> </a:t>
            </a:r>
            <a:r>
              <a:rPr lang="en-US" altLang="zh-CN" sz="2000" b="1" dirty="0" err="1" smtClean="0"/>
              <a:t>bootstrap.min.css</a:t>
            </a:r>
            <a:r>
              <a:rPr lang="en-US" altLang="zh-CN" sz="2000" b="1" dirty="0" smtClean="0"/>
              <a:t> </a:t>
            </a:r>
            <a:r>
              <a:rPr lang="zh-CN" altLang="zh-CN" sz="2000" b="1" dirty="0" smtClean="0"/>
              <a:t>文件，用于让一个常规的</a:t>
            </a:r>
            <a:r>
              <a:rPr lang="en-US" altLang="zh-CN" sz="2000" b="1" dirty="0" smtClean="0"/>
              <a:t> HTML </a:t>
            </a:r>
            <a:r>
              <a:rPr lang="zh-CN" altLang="zh-CN" sz="2000" b="1" dirty="0" smtClean="0"/>
              <a:t>页面变为使用了</a:t>
            </a:r>
            <a:r>
              <a:rPr lang="en-US" altLang="zh-CN" sz="2000" b="1" dirty="0" smtClean="0"/>
              <a:t> Bootstrap </a:t>
            </a:r>
            <a:r>
              <a:rPr lang="zh-CN" altLang="zh-CN" sz="2000" b="1" dirty="0" smtClean="0"/>
              <a:t>框架得</a:t>
            </a:r>
            <a:r>
              <a:rPr lang="zh-CN" altLang="zh-CN" sz="2000" dirty="0" smtClean="0"/>
              <a:t>页面。</a:t>
            </a:r>
            <a:endParaRPr lang="zh-CN" altLang="zh-CN" sz="2000" dirty="0" smtClean="0"/>
          </a:p>
          <a:p>
            <a:r>
              <a:rPr lang="zh-CN" altLang="zh-CN" sz="2000" dirty="0" smtClean="0"/>
              <a:t>如果需要使用</a:t>
            </a:r>
            <a:r>
              <a:rPr lang="en-US" altLang="zh-CN" sz="2000" dirty="0" smtClean="0"/>
              <a:t>bootstrap</a:t>
            </a:r>
            <a:r>
              <a:rPr lang="zh-CN" altLang="zh-CN" sz="2000" dirty="0" smtClean="0"/>
              <a:t>框架种</a:t>
            </a:r>
            <a:r>
              <a:rPr lang="en-US" altLang="zh-CN" sz="2000" dirty="0" smtClean="0"/>
              <a:t>JS</a:t>
            </a:r>
            <a:r>
              <a:rPr lang="zh-CN" altLang="zh-CN" sz="2000" dirty="0" smtClean="0"/>
              <a:t>插件，则需要包含</a:t>
            </a:r>
            <a:r>
              <a:rPr lang="en-US" altLang="zh-CN" sz="2000" dirty="0" smtClean="0"/>
              <a:t>jquery.js</a:t>
            </a:r>
            <a:r>
              <a:rPr lang="zh-CN" altLang="zh-CN" sz="2000" dirty="0" smtClean="0"/>
              <a:t>或</a:t>
            </a:r>
            <a:r>
              <a:rPr lang="en-US" altLang="zh-CN" sz="2000" dirty="0" err="1" smtClean="0"/>
              <a:t>jquery.min.js</a:t>
            </a:r>
            <a:r>
              <a:rPr lang="zh-CN" altLang="zh-CN" sz="2000" dirty="0" smtClean="0"/>
              <a:t>文件，以及</a:t>
            </a:r>
            <a:r>
              <a:rPr lang="en-US" altLang="zh-CN" sz="2000" dirty="0" smtClean="0"/>
              <a:t>bootstrap.js</a:t>
            </a:r>
            <a:r>
              <a:rPr lang="zh-CN" altLang="zh-CN" sz="2000" dirty="0" smtClean="0"/>
              <a:t>或者</a:t>
            </a:r>
            <a:r>
              <a:rPr lang="en-US" altLang="zh-CN" sz="2000" dirty="0" err="1" smtClean="0"/>
              <a:t>bootstrap.min.js</a:t>
            </a:r>
            <a:r>
              <a:rPr lang="zh-CN" altLang="zh-CN" sz="2000" dirty="0" smtClean="0"/>
              <a:t>文件。一定要注意的是因为</a:t>
            </a:r>
            <a:r>
              <a:rPr lang="en-US" altLang="zh-CN" sz="2000" dirty="0" smtClean="0"/>
              <a:t>bootstrap</a:t>
            </a:r>
            <a:r>
              <a:rPr lang="zh-CN" altLang="zh-CN" sz="2000" dirty="0" smtClean="0"/>
              <a:t>是基于</a:t>
            </a:r>
            <a:r>
              <a:rPr lang="en-US" altLang="zh-CN" sz="2000" dirty="0" err="1" smtClean="0"/>
              <a:t>jquery</a:t>
            </a:r>
            <a:r>
              <a:rPr lang="zh-CN" altLang="zh-CN" sz="2000" dirty="0" smtClean="0"/>
              <a:t>的，一定要在</a:t>
            </a:r>
            <a:r>
              <a:rPr lang="en-US" altLang="zh-CN" sz="2000" dirty="0" smtClean="0"/>
              <a:t>bootstrap.js</a:t>
            </a:r>
            <a:r>
              <a:rPr lang="zh-CN" altLang="zh-CN" sz="2000" dirty="0" smtClean="0"/>
              <a:t>或者</a:t>
            </a:r>
            <a:r>
              <a:rPr lang="en-US" altLang="zh-CN" sz="2000" dirty="0" err="1" smtClean="0"/>
              <a:t>bootstrap.min.js</a:t>
            </a:r>
            <a:r>
              <a:rPr lang="zh-CN" altLang="zh-CN" sz="2000" dirty="0" smtClean="0"/>
              <a:t>文件之前包含</a:t>
            </a:r>
            <a:r>
              <a:rPr lang="en-US" altLang="zh-CN" sz="2000" dirty="0" smtClean="0"/>
              <a:t>jquery.js</a:t>
            </a:r>
            <a:r>
              <a:rPr lang="zh-CN" altLang="zh-CN" sz="2000" dirty="0" smtClean="0"/>
              <a:t>或</a:t>
            </a:r>
            <a:r>
              <a:rPr lang="en-US" altLang="zh-CN" sz="2000" dirty="0" err="1" smtClean="0"/>
              <a:t>jquery.min.js</a:t>
            </a:r>
            <a:r>
              <a:rPr lang="zh-CN" altLang="zh-CN" sz="2000" dirty="0" smtClean="0"/>
              <a:t>文件，否则</a:t>
            </a:r>
            <a:r>
              <a:rPr lang="en-US" altLang="zh-CN" sz="2000" dirty="0" err="1" smtClean="0"/>
              <a:t>js</a:t>
            </a:r>
            <a:r>
              <a:rPr lang="zh-CN" altLang="zh-CN" sz="2000" dirty="0" smtClean="0"/>
              <a:t>插件将没有效果。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1.6 </a:t>
            </a:r>
            <a:r>
              <a:rPr lang="zh-CN" altLang="zh-CN" dirty="0" smtClean="0"/>
              <a:t>案例：第一个</a:t>
            </a:r>
            <a:r>
              <a:rPr lang="en-US" altLang="zh-CN" dirty="0" smtClean="0"/>
              <a:t>Bootstrap</a:t>
            </a:r>
            <a:r>
              <a:rPr lang="zh-CN" altLang="zh-CN" dirty="0" smtClean="0"/>
              <a:t>实例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7584" y="1340768"/>
            <a:ext cx="4176464" cy="502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060848"/>
            <a:ext cx="3635896" cy="190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sz="2000" dirty="0" smtClean="0"/>
              <a:t>重写所有</a:t>
            </a:r>
            <a:r>
              <a:rPr lang="en-US" altLang="zh-CN" sz="2000" dirty="0" err="1" smtClean="0"/>
              <a:t>javascript</a:t>
            </a:r>
            <a:r>
              <a:rPr lang="zh-CN" altLang="zh-CN" sz="2000" dirty="0" smtClean="0"/>
              <a:t>插件：为了利用</a:t>
            </a:r>
            <a:r>
              <a:rPr lang="en-US" altLang="zh-CN" sz="2000" dirty="0" smtClean="0"/>
              <a:t>JavaScript</a:t>
            </a:r>
            <a:r>
              <a:rPr lang="zh-CN" altLang="zh-CN" sz="2000" dirty="0" smtClean="0"/>
              <a:t>的新特性，</a:t>
            </a:r>
            <a:r>
              <a:rPr lang="en-US" altLang="zh-CN" sz="2000" dirty="0" smtClean="0"/>
              <a:t>Bootstrap 4</a:t>
            </a:r>
            <a:r>
              <a:rPr lang="zh-CN" altLang="zh-CN" sz="2000" dirty="0" smtClean="0"/>
              <a:t>用</a:t>
            </a:r>
            <a:r>
              <a:rPr lang="en-US" altLang="zh-CN" sz="2000" dirty="0" smtClean="0"/>
              <a:t>ES6</a:t>
            </a:r>
            <a:r>
              <a:rPr lang="zh-CN" altLang="zh-CN" sz="2000" dirty="0" smtClean="0"/>
              <a:t>重写了所有插件。现在提供</a:t>
            </a:r>
            <a:r>
              <a:rPr lang="en-US" altLang="zh-CN" sz="2000" dirty="0" smtClean="0"/>
              <a:t>UMD</a:t>
            </a:r>
            <a:r>
              <a:rPr lang="zh-CN" altLang="zh-CN" sz="2000" dirty="0" smtClean="0"/>
              <a:t>支持、泛型拆解方法、选项类型检查等特性。</a:t>
            </a:r>
            <a:endParaRPr lang="zh-CN" altLang="zh-CN" sz="2000" dirty="0" smtClean="0"/>
          </a:p>
          <a:p>
            <a:pPr lvl="0"/>
            <a:r>
              <a:rPr lang="zh-CN" altLang="zh-CN" sz="2000" dirty="0" smtClean="0"/>
              <a:t>改进工具提示和</a:t>
            </a:r>
            <a:r>
              <a:rPr lang="en-US" altLang="zh-CN" sz="2000" dirty="0" smtClean="0"/>
              <a:t>popovers</a:t>
            </a:r>
            <a:r>
              <a:rPr lang="zh-CN" altLang="zh-CN" sz="2000" dirty="0" smtClean="0"/>
              <a:t>自动定位。</a:t>
            </a:r>
            <a:endParaRPr lang="zh-CN" altLang="zh-CN" sz="2000" dirty="0" smtClean="0"/>
          </a:p>
          <a:p>
            <a:pPr lvl="0"/>
            <a:r>
              <a:rPr lang="zh-CN" altLang="zh-CN" sz="2000" dirty="0" smtClean="0"/>
              <a:t>改进文档：所有文档以</a:t>
            </a:r>
            <a:r>
              <a:rPr lang="en-US" altLang="zh-CN" sz="2000" dirty="0" smtClean="0"/>
              <a:t>markdown</a:t>
            </a:r>
            <a:r>
              <a:rPr lang="zh-CN" altLang="zh-CN" sz="2000" dirty="0" smtClean="0"/>
              <a:t>格式重写，添加了一些方便的插件组织示例和代码片段，文档使用起来会更方便，搜索的优化工作也在进行中。</a:t>
            </a:r>
            <a:endParaRPr lang="zh-CN" altLang="zh-CN" sz="2000" dirty="0" smtClean="0"/>
          </a:p>
          <a:p>
            <a:r>
              <a:rPr lang="zh-CN" altLang="zh-CN" sz="2000" dirty="0" smtClean="0"/>
              <a:t>更多变化：支持自定义窗体控件、空白和填充类，此外还包括新的实用程序类等。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1.7 Bootstrap4.0 beta</a:t>
            </a:r>
            <a:r>
              <a:rPr lang="zh-CN" altLang="zh-CN" dirty="0" smtClean="0"/>
              <a:t>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sz="2000" dirty="0" smtClean="0"/>
              <a:t>从</a:t>
            </a:r>
            <a:r>
              <a:rPr lang="en-US" altLang="zh-CN" sz="2000" dirty="0" smtClean="0"/>
              <a:t>Less</a:t>
            </a:r>
            <a:r>
              <a:rPr lang="zh-CN" altLang="zh-CN" sz="2000" dirty="0" smtClean="0"/>
              <a:t>迁移到</a:t>
            </a:r>
            <a:r>
              <a:rPr lang="en-US" altLang="zh-CN" sz="2000" dirty="0" smtClean="0"/>
              <a:t>Sass</a:t>
            </a:r>
            <a:r>
              <a:rPr lang="zh-CN" altLang="zh-CN" sz="2000" dirty="0" smtClean="0"/>
              <a:t>： </a:t>
            </a:r>
            <a:r>
              <a:rPr lang="en-US" altLang="zh-CN" sz="2000" dirty="0" smtClean="0"/>
              <a:t>Bootstrap</a:t>
            </a:r>
            <a:r>
              <a:rPr lang="zh-CN" altLang="zh-CN" sz="2000" dirty="0" smtClean="0"/>
              <a:t>已加入</a:t>
            </a:r>
            <a:r>
              <a:rPr lang="en-US" altLang="zh-CN" sz="2000" dirty="0" smtClean="0"/>
              <a:t>Sass</a:t>
            </a:r>
            <a:r>
              <a:rPr lang="zh-CN" altLang="zh-CN" sz="2000" dirty="0" smtClean="0"/>
              <a:t>的大家庭中。</a:t>
            </a:r>
            <a:endParaRPr lang="zh-CN" altLang="zh-CN" sz="2000" dirty="0" smtClean="0"/>
          </a:p>
          <a:p>
            <a:pPr lvl="0"/>
            <a:r>
              <a:rPr lang="zh-CN" altLang="zh-CN" sz="2000" dirty="0" smtClean="0"/>
              <a:t>改进网格系统：新增一个网格层适配移动设备，并整顿语义混合。</a:t>
            </a:r>
            <a:endParaRPr lang="zh-CN" altLang="zh-CN" sz="2000" dirty="0" smtClean="0"/>
          </a:p>
          <a:p>
            <a:pPr lvl="0"/>
            <a:r>
              <a:rPr lang="zh-CN" altLang="zh-CN" sz="2000" dirty="0" smtClean="0"/>
              <a:t>支持选择弹性盒模型（</a:t>
            </a:r>
            <a:r>
              <a:rPr lang="en-US" altLang="zh-CN" sz="2000" dirty="0" err="1" smtClean="0"/>
              <a:t>flexbox</a:t>
            </a:r>
            <a:r>
              <a:rPr lang="zh-CN" altLang="zh-CN" sz="2000" dirty="0" smtClean="0"/>
              <a:t>）：这是项划时代的功能</a:t>
            </a:r>
            <a:r>
              <a:rPr lang="en-US" altLang="zh-CN" sz="2000" dirty="0" smtClean="0"/>
              <a:t>——</a:t>
            </a:r>
            <a:r>
              <a:rPr lang="zh-CN" altLang="zh-CN" sz="2000" dirty="0" smtClean="0"/>
              <a:t>只要修改一个</a:t>
            </a:r>
            <a:r>
              <a:rPr lang="en-US" altLang="zh-CN" sz="2000" dirty="0" smtClean="0"/>
              <a:t>Boolean</a:t>
            </a:r>
            <a:r>
              <a:rPr lang="zh-CN" altLang="zh-CN" sz="2000" dirty="0" smtClean="0"/>
              <a:t>变量，就可以利用</a:t>
            </a:r>
            <a:r>
              <a:rPr lang="en-US" altLang="zh-CN" sz="2000" dirty="0" err="1" smtClean="0"/>
              <a:t>flexbox</a:t>
            </a:r>
            <a:r>
              <a:rPr lang="zh-CN" altLang="zh-CN" sz="2000" dirty="0" smtClean="0"/>
              <a:t>的优势快速布局。</a:t>
            </a:r>
            <a:endParaRPr lang="zh-CN" altLang="zh-CN" sz="2000" dirty="0" smtClean="0"/>
          </a:p>
          <a:p>
            <a:pPr lvl="0"/>
            <a:r>
              <a:rPr lang="zh-CN" altLang="zh-CN" sz="2000" dirty="0" smtClean="0"/>
              <a:t>废弃了</a:t>
            </a:r>
            <a:r>
              <a:rPr lang="en-US" altLang="zh-CN" sz="2000" dirty="0" smtClean="0"/>
              <a:t>wells</a:t>
            </a:r>
            <a:r>
              <a:rPr lang="zh-CN" altLang="zh-CN" sz="2000" dirty="0" smtClean="0"/>
              <a:t>、</a:t>
            </a:r>
            <a:r>
              <a:rPr lang="en-US" altLang="zh-CN" sz="2000" dirty="0" smtClean="0"/>
              <a:t>thumbnails</a:t>
            </a:r>
            <a:r>
              <a:rPr lang="zh-CN" altLang="zh-CN" sz="2000" dirty="0" smtClean="0"/>
              <a:t>和</a:t>
            </a:r>
            <a:r>
              <a:rPr lang="en-US" altLang="zh-CN" sz="2000" dirty="0" smtClean="0"/>
              <a:t>panels</a:t>
            </a:r>
            <a:r>
              <a:rPr lang="zh-CN" altLang="zh-CN" sz="2000" dirty="0" smtClean="0"/>
              <a:t>，使用</a:t>
            </a:r>
            <a:r>
              <a:rPr lang="en-US" altLang="zh-CN" sz="2000" dirty="0" smtClean="0"/>
              <a:t>cards</a:t>
            </a:r>
            <a:r>
              <a:rPr lang="zh-CN" altLang="zh-CN" sz="2000" dirty="0" smtClean="0"/>
              <a:t>代替。</a:t>
            </a:r>
            <a:endParaRPr lang="zh-CN" altLang="zh-CN" sz="2000" dirty="0" smtClean="0"/>
          </a:p>
          <a:p>
            <a:r>
              <a:rPr lang="zh-CN" altLang="zh-CN" sz="2000" dirty="0" smtClean="0"/>
              <a:t>将所有</a:t>
            </a:r>
            <a:r>
              <a:rPr lang="en-US" altLang="zh-CN" sz="2000" dirty="0" smtClean="0"/>
              <a:t>HTML</a:t>
            </a:r>
            <a:r>
              <a:rPr lang="zh-CN" altLang="zh-CN" sz="2000" dirty="0" smtClean="0"/>
              <a:t>重置样式表整合到</a:t>
            </a:r>
            <a:r>
              <a:rPr lang="en-US" altLang="zh-CN" sz="2000" dirty="0" smtClean="0"/>
              <a:t>Reboot</a:t>
            </a:r>
            <a:r>
              <a:rPr lang="zh-CN" altLang="zh-CN" sz="2000" dirty="0" smtClean="0"/>
              <a:t>中：在用不了</a:t>
            </a:r>
            <a:r>
              <a:rPr lang="en-US" altLang="zh-CN" sz="2000" dirty="0" err="1" smtClean="0"/>
              <a:t>Normalize.css</a:t>
            </a:r>
            <a:r>
              <a:rPr lang="zh-CN" altLang="zh-CN" sz="2000" dirty="0" smtClean="0"/>
              <a:t>的地方可以用</a:t>
            </a:r>
            <a:r>
              <a:rPr lang="en-US" altLang="zh-CN" sz="2000" dirty="0" smtClean="0"/>
              <a:t>Reboot</a:t>
            </a:r>
            <a:r>
              <a:rPr lang="zh-CN" altLang="zh-CN" sz="2000" dirty="0" smtClean="0"/>
              <a:t>了，它提供了更多选项。</a:t>
            </a:r>
            <a:endParaRPr lang="en-US" altLang="zh-CN" sz="2000" dirty="0" smtClean="0"/>
          </a:p>
          <a:p>
            <a:pPr lvl="0"/>
            <a:r>
              <a:rPr lang="zh-CN" altLang="zh-CN" sz="2000" dirty="0" smtClean="0"/>
              <a:t>新的自定义选项：不再像上个版本一样，将渐变、淡入淡出、阴影等效果分放在单独的样式表中。而是将所有选项都移到</a:t>
            </a:r>
            <a:r>
              <a:rPr lang="en-US" altLang="zh-CN" sz="2000" dirty="0" smtClean="0"/>
              <a:t>Sass</a:t>
            </a:r>
            <a:r>
              <a:rPr lang="zh-CN" altLang="zh-CN" sz="2000" dirty="0" smtClean="0"/>
              <a:t>变量中。</a:t>
            </a:r>
            <a:endParaRPr lang="en-US" altLang="zh-CN" sz="2000" dirty="0" smtClean="0"/>
          </a:p>
          <a:p>
            <a:r>
              <a:rPr lang="zh-CN" altLang="zh-CN" sz="2000" dirty="0" smtClean="0"/>
              <a:t>不再支持</a:t>
            </a:r>
            <a:r>
              <a:rPr lang="en-US" altLang="zh-CN" sz="2000" dirty="0" smtClean="0"/>
              <a:t>IE8</a:t>
            </a:r>
            <a:r>
              <a:rPr lang="zh-CN" altLang="zh-CN" sz="2000" dirty="0" smtClean="0"/>
              <a:t>，使用</a:t>
            </a:r>
            <a:r>
              <a:rPr lang="en-US" altLang="zh-CN" sz="2000" dirty="0" err="1" smtClean="0"/>
              <a:t>rem</a:t>
            </a:r>
            <a:r>
              <a:rPr lang="zh-CN" altLang="zh-CN" sz="2000" dirty="0" smtClean="0"/>
              <a:t>和</a:t>
            </a:r>
            <a:r>
              <a:rPr lang="en-US" altLang="zh-CN" sz="2000" dirty="0" err="1" smtClean="0"/>
              <a:t>em</a:t>
            </a:r>
            <a:r>
              <a:rPr lang="zh-CN" altLang="zh-CN" sz="2000" dirty="0" smtClean="0"/>
              <a:t>单位。使用</a:t>
            </a:r>
            <a:r>
              <a:rPr lang="en-US" altLang="zh-CN" sz="2000" dirty="0" err="1" smtClean="0"/>
              <a:t>rem</a:t>
            </a:r>
            <a:r>
              <a:rPr lang="zh-CN" altLang="zh-CN" sz="2000" dirty="0" smtClean="0"/>
              <a:t>和</a:t>
            </a:r>
            <a:r>
              <a:rPr lang="en-US" altLang="zh-CN" sz="2000" dirty="0" err="1" smtClean="0"/>
              <a:t>em</a:t>
            </a:r>
            <a:r>
              <a:rPr lang="zh-CN" altLang="zh-CN" sz="2000" dirty="0" smtClean="0"/>
              <a:t>代替</a:t>
            </a:r>
            <a:r>
              <a:rPr lang="en-US" altLang="zh-CN" sz="2000" dirty="0" err="1" smtClean="0"/>
              <a:t>px</a:t>
            </a:r>
            <a:r>
              <a:rPr lang="zh-CN" altLang="zh-CN" sz="2000" dirty="0" smtClean="0"/>
              <a:t>单位，更适合做响应式布局，控制组件大小。如果要支持</a:t>
            </a:r>
            <a:r>
              <a:rPr lang="en-US" altLang="zh-CN" sz="2000" dirty="0" smtClean="0"/>
              <a:t>IE8</a:t>
            </a:r>
            <a:r>
              <a:rPr lang="zh-CN" altLang="zh-CN" sz="2000" dirty="0" smtClean="0"/>
              <a:t>，只能继续用</a:t>
            </a:r>
            <a:r>
              <a:rPr lang="en-US" altLang="zh-CN" sz="2000" dirty="0" smtClean="0"/>
              <a:t>Bootstrap 3</a:t>
            </a:r>
            <a:r>
              <a:rPr lang="zh-CN" altLang="zh-CN" sz="2000" dirty="0" smtClean="0"/>
              <a:t>。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标题 1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1066800"/>
          </a:xfrm>
        </p:spPr>
        <p:txBody>
          <a:bodyPr/>
          <a:lstStyle/>
          <a:p>
            <a:pPr eaLnBrk="1" hangingPunct="1"/>
            <a:r>
              <a:rPr lang="zh-CN" altLang="zh-CN" smtClean="0"/>
              <a:t>本章小结</a:t>
            </a:r>
            <a:endParaRPr lang="zh-CN" altLang="en-US" smtClean="0"/>
          </a:p>
        </p:txBody>
      </p:sp>
      <p:sp>
        <p:nvSpPr>
          <p:cNvPr id="30722" name="内容占位符 2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r>
              <a:rPr lang="zh-CN" altLang="zh-CN" sz="2400" dirty="0" smtClean="0"/>
              <a:t>本章主要讲解了</a:t>
            </a:r>
            <a:r>
              <a:rPr lang="en-US" altLang="zh-CN" sz="2400" dirty="0" smtClean="0"/>
              <a:t>Bootstrap</a:t>
            </a:r>
            <a:r>
              <a:rPr lang="zh-CN" altLang="zh-CN" sz="2400" dirty="0" smtClean="0"/>
              <a:t>的历史由来、如何在项目中使用</a:t>
            </a:r>
            <a:r>
              <a:rPr lang="en-US" altLang="zh-CN" sz="2400" dirty="0" smtClean="0"/>
              <a:t>Bootstrap</a:t>
            </a:r>
            <a:r>
              <a:rPr lang="zh-CN" altLang="zh-CN" sz="2400" dirty="0" smtClean="0"/>
              <a:t>，以及</a:t>
            </a:r>
            <a:r>
              <a:rPr lang="en-US" altLang="zh-CN" sz="2400" dirty="0" smtClean="0"/>
              <a:t>Bootstrap</a:t>
            </a:r>
            <a:r>
              <a:rPr lang="zh-CN" altLang="zh-CN" sz="2400" dirty="0" smtClean="0"/>
              <a:t>框架中包含的内容。</a:t>
            </a:r>
            <a:endParaRPr lang="zh-CN" altLang="zh-CN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标题 1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1066800"/>
          </a:xfrm>
        </p:spPr>
        <p:txBody>
          <a:bodyPr/>
          <a:lstStyle/>
          <a:p>
            <a:r>
              <a:rPr lang="x-none" altLang="zh-CN" dirty="0" smtClean="0"/>
              <a:t>练习与实训</a:t>
            </a:r>
            <a:endParaRPr lang="zh-CN" altLang="zh-CN" dirty="0"/>
          </a:p>
        </p:txBody>
      </p:sp>
      <p:sp>
        <p:nvSpPr>
          <p:cNvPr id="31746" name="内容占位符 2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zh-CN" dirty="0" smtClean="0"/>
              <a:t>．浏览</a:t>
            </a:r>
            <a:r>
              <a:rPr lang="en-US" altLang="zh-CN" dirty="0" smtClean="0"/>
              <a:t>http://www.bootcss.com/</a:t>
            </a:r>
            <a:r>
              <a:rPr lang="zh-CN" altLang="zh-CN" dirty="0" smtClean="0"/>
              <a:t>，并下载</a:t>
            </a:r>
            <a:r>
              <a:rPr lang="en-US" altLang="zh-CN" dirty="0" smtClean="0"/>
              <a:t>Bootstrap</a:t>
            </a:r>
            <a:r>
              <a:rPr lang="zh-CN" altLang="zh-CN" dirty="0" smtClean="0"/>
              <a:t>。查看</a:t>
            </a:r>
            <a:r>
              <a:rPr lang="en-US" altLang="zh-CN" dirty="0" smtClean="0"/>
              <a:t>Bootstrap</a:t>
            </a:r>
            <a:r>
              <a:rPr lang="zh-CN" altLang="zh-CN" dirty="0" smtClean="0"/>
              <a:t>中文网中的实例精选。</a:t>
            </a:r>
            <a:endParaRPr lang="zh-CN" altLang="zh-CN" dirty="0" smtClean="0"/>
          </a:p>
          <a:p>
            <a:r>
              <a:rPr lang="en-US" altLang="zh-CN" dirty="0" smtClean="0"/>
              <a:t>2.  </a:t>
            </a:r>
            <a:r>
              <a:rPr lang="zh-CN" altLang="zh-CN" dirty="0" smtClean="0"/>
              <a:t>编写一个使用了</a:t>
            </a:r>
            <a:r>
              <a:rPr lang="en-US" altLang="zh-CN" dirty="0" smtClean="0"/>
              <a:t>Bootstrap</a:t>
            </a:r>
            <a:r>
              <a:rPr lang="zh-CN" altLang="zh-CN" dirty="0" smtClean="0"/>
              <a:t>框架的页面。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标题 1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1.1 Bootstrap </a:t>
            </a:r>
            <a:r>
              <a:rPr lang="en-US" altLang="zh-CN" dirty="0" err="1" smtClean="0"/>
              <a:t>简述</a:t>
            </a:r>
            <a:endParaRPr lang="zh-CN" altLang="zh-CN" dirty="0" smtClean="0"/>
          </a:p>
        </p:txBody>
      </p:sp>
      <p:sp>
        <p:nvSpPr>
          <p:cNvPr id="8194" name="内容占位符 2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4824412"/>
          </a:xfrm>
        </p:spPr>
        <p:txBody>
          <a:bodyPr/>
          <a:lstStyle/>
          <a:p>
            <a:r>
              <a:rPr lang="zh-CN" altLang="en-US" sz="2000" u="sng" dirty="0" smtClean="0">
                <a:hlinkClick r:id="rId1" action="ppaction://hlinksldjump"/>
              </a:rPr>
              <a:t>本章导读</a:t>
            </a:r>
            <a:endParaRPr lang="en-US" altLang="zh-CN" sz="2000" u="sng" dirty="0" smtClean="0"/>
          </a:p>
          <a:p>
            <a:r>
              <a:rPr lang="en-US" altLang="zh-CN" sz="2000" u="sng" dirty="0" smtClean="0">
                <a:hlinkClick r:id="rId2" action="ppaction://hlinksldjump"/>
              </a:rPr>
              <a:t>1.1 Bootstrap </a:t>
            </a:r>
            <a:r>
              <a:rPr lang="en-US" altLang="zh-CN" sz="2000" u="sng" dirty="0" err="1" smtClean="0">
                <a:hlinkClick r:id="rId2" action="ppaction://hlinksldjump"/>
              </a:rPr>
              <a:t>简述</a:t>
            </a:r>
            <a:endParaRPr lang="zh-CN" altLang="zh-CN" sz="2000" dirty="0" smtClean="0"/>
          </a:p>
          <a:p>
            <a:r>
              <a:rPr lang="en-US" altLang="zh-CN" sz="2000" u="sng" dirty="0" smtClean="0">
                <a:hlinkClick r:id="rId3" action="ppaction://hlinksldjump"/>
              </a:rPr>
              <a:t>1.2 </a:t>
            </a:r>
            <a:r>
              <a:rPr lang="en-US" altLang="zh-CN" sz="2000" u="sng" dirty="0" err="1" smtClean="0">
                <a:hlinkClick r:id="rId3" action="ppaction://hlinksldjump"/>
              </a:rPr>
              <a:t>为什么使用</a:t>
            </a:r>
            <a:r>
              <a:rPr lang="en-US" altLang="zh-CN" sz="2000" u="sng" dirty="0" smtClean="0">
                <a:hlinkClick r:id="rId3" action="ppaction://hlinksldjump"/>
              </a:rPr>
              <a:t> Bootstrap</a:t>
            </a:r>
            <a:endParaRPr lang="zh-CN" altLang="zh-CN" sz="2000" dirty="0" smtClean="0"/>
          </a:p>
          <a:p>
            <a:r>
              <a:rPr lang="en-US" altLang="zh-CN" sz="2000" u="sng" dirty="0" smtClean="0">
                <a:hlinkClick r:id="rId4" action="ppaction://hlinksldjump"/>
              </a:rPr>
              <a:t>1.3 </a:t>
            </a:r>
            <a:r>
              <a:rPr lang="en-US" altLang="zh-CN" sz="2000" u="sng" dirty="0" err="1" smtClean="0">
                <a:hlinkClick r:id="rId4" action="ppaction://hlinksldjump"/>
              </a:rPr>
              <a:t>如何使用</a:t>
            </a:r>
            <a:r>
              <a:rPr lang="en-US" altLang="zh-CN" sz="2000" u="sng" dirty="0" smtClean="0">
                <a:hlinkClick r:id="rId4" action="ppaction://hlinksldjump"/>
              </a:rPr>
              <a:t> Bootstrap</a:t>
            </a:r>
            <a:endParaRPr lang="en-US" altLang="zh-CN" sz="2000" dirty="0" smtClean="0"/>
          </a:p>
          <a:p>
            <a:r>
              <a:rPr lang="en-US" altLang="zh-CN" sz="2000" dirty="0" smtClean="0">
                <a:hlinkClick r:id="rId5" action="ppaction://hlinksldjump"/>
              </a:rPr>
              <a:t>1.4  </a:t>
            </a:r>
            <a:r>
              <a:rPr lang="zh-CN" altLang="zh-CN" sz="2000" dirty="0" smtClean="0">
                <a:hlinkClick r:id="rId5" action="ppaction://hlinksldjump"/>
              </a:rPr>
              <a:t>下载</a:t>
            </a:r>
            <a:r>
              <a:rPr lang="en-US" altLang="zh-CN" sz="2000" dirty="0" smtClean="0">
                <a:hlinkClick r:id="rId5" action="ppaction://hlinksldjump"/>
              </a:rPr>
              <a:t>Bootstrap</a:t>
            </a:r>
            <a:endParaRPr lang="en-US" altLang="zh-CN" sz="2000" dirty="0" smtClean="0"/>
          </a:p>
          <a:p>
            <a:r>
              <a:rPr lang="en-US" altLang="zh-CN" sz="2000" u="sng" dirty="0" smtClean="0">
                <a:hlinkClick r:id="rId6" action="ppaction://hlinksldjump"/>
              </a:rPr>
              <a:t>1.5 </a:t>
            </a:r>
            <a:r>
              <a:rPr lang="en-US" altLang="zh-CN" sz="2000" u="sng" dirty="0" err="1" smtClean="0">
                <a:hlinkClick r:id="rId6" action="ppaction://hlinksldjump"/>
              </a:rPr>
              <a:t>简单模板</a:t>
            </a:r>
            <a:r>
              <a:rPr lang="en-US" altLang="zh-CN" sz="2000" dirty="0" smtClean="0">
                <a:hlinkClick r:id="" action="ppaction://hlinkfile"/>
              </a:rPr>
              <a:t>	</a:t>
            </a:r>
            <a:endParaRPr lang="zh-CN" altLang="zh-CN" sz="2000" dirty="0" smtClean="0"/>
          </a:p>
          <a:p>
            <a:r>
              <a:rPr lang="en-US" altLang="zh-CN" sz="2000" u="sng" dirty="0" smtClean="0">
                <a:hlinkClick r:id="rId7" action="ppaction://hlinksldjump"/>
              </a:rPr>
              <a:t>1.6 </a:t>
            </a:r>
            <a:r>
              <a:rPr lang="en-US" altLang="zh-CN" sz="2000" u="sng" dirty="0" err="1" smtClean="0">
                <a:hlinkClick r:id="rId7" action="ppaction://hlinksldjump"/>
              </a:rPr>
              <a:t>案例：第一个Bootstrap实例</a:t>
            </a:r>
            <a:endParaRPr lang="zh-CN" altLang="zh-CN" sz="2000" dirty="0" smtClean="0"/>
          </a:p>
          <a:p>
            <a:r>
              <a:rPr lang="en-US" altLang="zh-CN" sz="2000" u="sng" dirty="0" smtClean="0">
                <a:hlinkClick r:id="rId8" action="ppaction://hlinksldjump"/>
              </a:rPr>
              <a:t>1.7 Bootstrap4.0 </a:t>
            </a:r>
            <a:r>
              <a:rPr lang="en-US" altLang="zh-CN" sz="2000" u="sng" dirty="0" err="1" smtClean="0">
                <a:hlinkClick r:id="rId8" action="ppaction://hlinksldjump"/>
              </a:rPr>
              <a:t>beta版</a:t>
            </a:r>
            <a:endParaRPr lang="zh-CN" altLang="zh-CN" sz="2000" dirty="0" smtClean="0"/>
          </a:p>
          <a:p>
            <a:r>
              <a:rPr lang="en-US" altLang="zh-CN" sz="2000" u="sng" dirty="0" err="1" smtClean="0">
                <a:hlinkClick r:id="rId9" action="ppaction://hlinksldjump"/>
              </a:rPr>
              <a:t>本章小结</a:t>
            </a:r>
            <a:r>
              <a:rPr lang="en-US" altLang="zh-CN" sz="2000" dirty="0" smtClean="0"/>
              <a:t>	</a:t>
            </a:r>
            <a:endParaRPr lang="zh-CN" altLang="zh-CN" sz="2000" dirty="0" smtClean="0"/>
          </a:p>
          <a:p>
            <a:r>
              <a:rPr lang="en-US" altLang="zh-CN" sz="2000" u="sng" dirty="0" smtClean="0">
                <a:hlinkClick r:id="rId10" action="ppaction://hlinksldjump"/>
              </a:rPr>
              <a:t>练习与实训</a:t>
            </a:r>
            <a:endParaRPr lang="zh-CN" altLang="zh-CN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1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1066800"/>
          </a:xfrm>
        </p:spPr>
        <p:txBody>
          <a:bodyPr/>
          <a:lstStyle/>
          <a:p>
            <a:pPr eaLnBrk="1" hangingPunct="1"/>
            <a:r>
              <a:rPr lang="zh-CN" altLang="zh-CN" smtClean="0"/>
              <a:t>本章导读</a:t>
            </a:r>
            <a:endParaRPr lang="zh-CN" altLang="en-US" smtClean="0"/>
          </a:p>
        </p:txBody>
      </p:sp>
      <p:sp>
        <p:nvSpPr>
          <p:cNvPr id="9218" name="内容占位符 2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r>
              <a:rPr lang="en-US" altLang="zh-CN" dirty="0" smtClean="0"/>
              <a:t>Bootstrap</a:t>
            </a:r>
            <a:r>
              <a:rPr lang="zh-CN" altLang="zh-CN" dirty="0" smtClean="0"/>
              <a:t>是最受欢迎的</a:t>
            </a:r>
            <a:r>
              <a:rPr lang="en-US" altLang="zh-CN" dirty="0" smtClean="0"/>
              <a:t>HTML</a:t>
            </a:r>
            <a:r>
              <a:rPr lang="zh-CN" altLang="zh-CN" dirty="0" smtClean="0"/>
              <a:t>、</a:t>
            </a:r>
            <a:r>
              <a:rPr lang="en-US" altLang="zh-CN" dirty="0" smtClean="0"/>
              <a:t>CSS</a:t>
            </a:r>
            <a:r>
              <a:rPr lang="zh-CN" altLang="zh-CN" dirty="0" smtClean="0"/>
              <a:t>和</a:t>
            </a:r>
            <a:r>
              <a:rPr lang="en-US" altLang="zh-CN" dirty="0" smtClean="0"/>
              <a:t>JS</a:t>
            </a:r>
            <a:r>
              <a:rPr lang="zh-CN" altLang="zh-CN" dirty="0" smtClean="0"/>
              <a:t>框架，用于开发响应式布局、移动设备优先的</a:t>
            </a:r>
            <a:r>
              <a:rPr lang="en-US" altLang="zh-CN" dirty="0" smtClean="0"/>
              <a:t>WEB</a:t>
            </a:r>
            <a:r>
              <a:rPr lang="zh-CN" altLang="zh-CN" dirty="0" smtClean="0"/>
              <a:t>项目。</a:t>
            </a:r>
            <a:r>
              <a:rPr lang="en-US" altLang="zh-CN" dirty="0" smtClean="0"/>
              <a:t>Bootstrap</a:t>
            </a:r>
            <a:r>
              <a:rPr lang="zh-CN" altLang="zh-CN" dirty="0" smtClean="0"/>
              <a:t>框架提供非常棒的视觉效果，且使用</a:t>
            </a:r>
            <a:r>
              <a:rPr lang="en-US" altLang="zh-CN" dirty="0" smtClean="0"/>
              <a:t>Bootstrap</a:t>
            </a:r>
            <a:r>
              <a:rPr lang="zh-CN" altLang="zh-CN" dirty="0" smtClean="0"/>
              <a:t>可以确保整个</a:t>
            </a:r>
            <a:r>
              <a:rPr lang="en-US" altLang="zh-CN" dirty="0" smtClean="0"/>
              <a:t>Web</a:t>
            </a:r>
            <a:r>
              <a:rPr lang="zh-CN" altLang="zh-CN" dirty="0" smtClean="0"/>
              <a:t>应用程序的风格完全一致，用户体验一致，操作习惯一致。它还可以对不同级别的提醒使用不同的颜色。通过测试可知，市面上的主流浏览器都支持</a:t>
            </a:r>
            <a:r>
              <a:rPr lang="en-US" altLang="zh-CN" dirty="0" smtClean="0"/>
              <a:t>Bootstrap</a:t>
            </a:r>
            <a:r>
              <a:rPr lang="zh-CN" altLang="zh-CN" dirty="0" smtClean="0"/>
              <a:t>这一完整的框架解决方案，开发人员只需使用它而无需重新制作。而且这个框架专为</a:t>
            </a:r>
            <a:r>
              <a:rPr lang="en-US" altLang="zh-CN" dirty="0" smtClean="0"/>
              <a:t>Web</a:t>
            </a:r>
            <a:r>
              <a:rPr lang="zh-CN" altLang="zh-CN" dirty="0" smtClean="0"/>
              <a:t>应用程序而设计，所有元素都可以非常完美地在一起工作，很适合快速开发。</a:t>
            </a:r>
            <a:endParaRPr lang="zh-CN" altLang="zh-CN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1.1 Bootstrap </a:t>
            </a:r>
            <a:r>
              <a:rPr lang="zh-CN" altLang="zh-CN" dirty="0" smtClean="0"/>
              <a:t>简述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Bootstrap</a:t>
            </a:r>
            <a:r>
              <a:rPr lang="zh-CN" altLang="zh-CN" sz="2400" dirty="0" smtClean="0"/>
              <a:t>是一个用于快速开发</a:t>
            </a:r>
            <a:r>
              <a:rPr lang="en-US" altLang="zh-CN" sz="2400" dirty="0" smtClean="0"/>
              <a:t> Web </a:t>
            </a:r>
            <a:r>
              <a:rPr lang="zh-CN" altLang="zh-CN" sz="2400" dirty="0" smtClean="0"/>
              <a:t>应用程序和网站的前端框架。来自</a:t>
            </a:r>
            <a:r>
              <a:rPr lang="en-US" altLang="zh-CN" sz="2400" dirty="0" smtClean="0"/>
              <a:t>Twitter</a:t>
            </a:r>
            <a:r>
              <a:rPr lang="zh-CN" altLang="zh-CN" sz="2400" dirty="0" smtClean="0"/>
              <a:t>，是目前最受欢迎的前端框架。</a:t>
            </a:r>
            <a:r>
              <a:rPr lang="en-US" altLang="zh-CN" sz="2400" dirty="0" smtClean="0"/>
              <a:t>Bootstrap</a:t>
            </a:r>
            <a:r>
              <a:rPr lang="zh-CN" altLang="zh-CN" sz="2400" dirty="0" smtClean="0"/>
              <a:t>是基于</a:t>
            </a:r>
            <a:r>
              <a:rPr lang="en-US" altLang="zh-CN" sz="2400" dirty="0" smtClean="0"/>
              <a:t>HTML</a:t>
            </a:r>
            <a:r>
              <a:rPr lang="zh-CN" altLang="zh-CN" sz="2400" dirty="0" smtClean="0"/>
              <a:t>、</a:t>
            </a:r>
            <a:r>
              <a:rPr lang="en-US" altLang="zh-CN" sz="2400" dirty="0" smtClean="0"/>
              <a:t>CSS</a:t>
            </a:r>
            <a:r>
              <a:rPr lang="zh-CN" altLang="zh-CN" sz="2400" dirty="0" smtClean="0"/>
              <a:t>、</a:t>
            </a:r>
            <a:r>
              <a:rPr lang="en-US" altLang="zh-CN" sz="2400" dirty="0" smtClean="0"/>
              <a:t>JAVASCRIPT</a:t>
            </a:r>
            <a:r>
              <a:rPr lang="zh-CN" altLang="zh-CN" sz="2400" dirty="0" smtClean="0"/>
              <a:t>的，它简洁灵活，使得</a:t>
            </a:r>
            <a:r>
              <a:rPr lang="en-US" altLang="zh-CN" sz="2400" dirty="0" smtClean="0"/>
              <a:t>Web</a:t>
            </a:r>
            <a:r>
              <a:rPr lang="zh-CN" altLang="zh-CN" sz="2400" dirty="0" smtClean="0"/>
              <a:t>开发更加快捷。</a:t>
            </a:r>
            <a:endParaRPr lang="en-US" altLang="zh-CN" sz="2400" dirty="0" smtClean="0"/>
          </a:p>
          <a:p>
            <a:r>
              <a:rPr lang="en-US" altLang="zh-CN" sz="2400" dirty="0" smtClean="0"/>
              <a:t>Bootstrap </a:t>
            </a:r>
            <a:r>
              <a:rPr lang="zh-CN" altLang="zh-CN" sz="2400" dirty="0" smtClean="0"/>
              <a:t>是由</a:t>
            </a:r>
            <a:r>
              <a:rPr lang="en-US" altLang="zh-CN" sz="2400" dirty="0" smtClean="0"/>
              <a:t> Twitter </a:t>
            </a:r>
            <a:r>
              <a:rPr lang="zh-CN" altLang="zh-CN" sz="2400" dirty="0" smtClean="0"/>
              <a:t>的</a:t>
            </a:r>
            <a:r>
              <a:rPr lang="en-US" altLang="zh-CN" sz="2400" dirty="0" smtClean="0"/>
              <a:t> Mark Otto </a:t>
            </a:r>
            <a:r>
              <a:rPr lang="zh-CN" altLang="zh-CN" sz="2400" dirty="0" smtClean="0"/>
              <a:t>和</a:t>
            </a:r>
            <a:r>
              <a:rPr lang="en-US" altLang="zh-CN" sz="2400" dirty="0" smtClean="0"/>
              <a:t> Jacob Thornton </a:t>
            </a:r>
            <a:r>
              <a:rPr lang="zh-CN" altLang="zh-CN" sz="2400" dirty="0" smtClean="0"/>
              <a:t>开发的。</a:t>
            </a:r>
            <a:r>
              <a:rPr lang="en-US" altLang="zh-CN" sz="2400" dirty="0" smtClean="0"/>
              <a:t>Bootstrap </a:t>
            </a:r>
            <a:r>
              <a:rPr lang="zh-CN" altLang="zh-CN" sz="2400" dirty="0" smtClean="0"/>
              <a:t>是</a:t>
            </a:r>
            <a:r>
              <a:rPr lang="en-US" altLang="zh-CN" sz="2400" dirty="0" smtClean="0"/>
              <a:t> 2011 </a:t>
            </a:r>
            <a:r>
              <a:rPr lang="zh-CN" altLang="zh-CN" sz="2400" dirty="0" smtClean="0"/>
              <a:t>年八月在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GitHub</a:t>
            </a:r>
            <a:r>
              <a:rPr lang="en-US" altLang="zh-CN" sz="2400" dirty="0" smtClean="0"/>
              <a:t> </a:t>
            </a:r>
            <a:r>
              <a:rPr lang="zh-CN" altLang="zh-CN" sz="2400" dirty="0" smtClean="0"/>
              <a:t>上发布的开源产品。目前使用较广的是版本</a:t>
            </a:r>
            <a:r>
              <a:rPr lang="en-US" altLang="zh-CN" sz="2400" dirty="0" smtClean="0"/>
              <a:t>2</a:t>
            </a:r>
            <a:r>
              <a:rPr lang="zh-CN" altLang="zh-CN" sz="2400" dirty="0" smtClean="0"/>
              <a:t>和</a:t>
            </a:r>
            <a:r>
              <a:rPr lang="en-US" altLang="zh-CN" sz="2400" dirty="0" smtClean="0"/>
              <a:t>3</a:t>
            </a:r>
            <a:r>
              <a:rPr lang="zh-CN" altLang="zh-CN" sz="2400" dirty="0" smtClean="0"/>
              <a:t>，其中</a:t>
            </a:r>
            <a:r>
              <a:rPr lang="en-US" altLang="zh-CN" sz="2400" dirty="0" smtClean="0"/>
              <a:t>Bootstrap 2</a:t>
            </a:r>
            <a:r>
              <a:rPr lang="zh-CN" altLang="zh-CN" sz="2400" dirty="0" smtClean="0"/>
              <a:t>的最新版本的是</a:t>
            </a:r>
            <a:r>
              <a:rPr lang="en-US" altLang="zh-CN" sz="2400" dirty="0" smtClean="0"/>
              <a:t>2.3.2</a:t>
            </a:r>
            <a:r>
              <a:rPr lang="zh-CN" altLang="zh-CN" sz="2400" dirty="0" smtClean="0"/>
              <a:t>，</a:t>
            </a:r>
            <a:r>
              <a:rPr lang="en-US" altLang="zh-CN" sz="2400" dirty="0" smtClean="0"/>
              <a:t>Bootstrap 3</a:t>
            </a:r>
            <a:r>
              <a:rPr lang="zh-CN" altLang="zh-CN" sz="2400" dirty="0" smtClean="0"/>
              <a:t>的最新版本是</a:t>
            </a:r>
            <a:r>
              <a:rPr lang="en-US" altLang="zh-CN" sz="2400" dirty="0" smtClean="0"/>
              <a:t>3.3.7</a:t>
            </a:r>
            <a:r>
              <a:rPr lang="zh-CN" altLang="zh-CN" sz="2400" dirty="0" smtClean="0"/>
              <a:t>。在</a:t>
            </a:r>
            <a:r>
              <a:rPr lang="en-US" altLang="zh-CN" sz="2400" dirty="0" smtClean="0"/>
              <a:t>2015</a:t>
            </a:r>
            <a:r>
              <a:rPr lang="zh-CN" altLang="zh-CN" sz="2400" dirty="0" smtClean="0"/>
              <a:t>年</a:t>
            </a:r>
            <a:r>
              <a:rPr lang="en-US" altLang="zh-CN" sz="2400" dirty="0" smtClean="0"/>
              <a:t>8</a:t>
            </a:r>
            <a:r>
              <a:rPr lang="zh-CN" altLang="zh-CN" sz="2400" dirty="0" smtClean="0"/>
              <a:t>月下旬，</a:t>
            </a:r>
            <a:r>
              <a:rPr lang="en-US" altLang="zh-CN" sz="2400" dirty="0" smtClean="0"/>
              <a:t>Bootstrap</a:t>
            </a:r>
            <a:r>
              <a:rPr lang="zh-CN" altLang="zh-CN" sz="2400" dirty="0" smtClean="0"/>
              <a:t>四周岁之际，</a:t>
            </a:r>
            <a:r>
              <a:rPr lang="en-US" altLang="zh-CN" sz="2400" dirty="0" smtClean="0"/>
              <a:t>Bootstrap</a:t>
            </a:r>
            <a:r>
              <a:rPr lang="zh-CN" altLang="zh-CN" sz="2400" dirty="0" smtClean="0"/>
              <a:t>团队发布了</a:t>
            </a:r>
            <a:r>
              <a:rPr lang="en-US" altLang="zh-CN" sz="2400" dirty="0" smtClean="0"/>
              <a:t>Bootstrap 4 alpha</a:t>
            </a:r>
            <a:r>
              <a:rPr lang="zh-CN" altLang="zh-CN" sz="2400" dirty="0" smtClean="0"/>
              <a:t>版，</a:t>
            </a:r>
            <a:r>
              <a:rPr lang="en-US" altLang="zh-CN" sz="2400" dirty="0" smtClean="0"/>
              <a:t>2017</a:t>
            </a:r>
            <a:r>
              <a:rPr lang="zh-CN" altLang="zh-CN" sz="2400" dirty="0" smtClean="0"/>
              <a:t>年</a:t>
            </a:r>
            <a:r>
              <a:rPr lang="en-US" altLang="zh-CN" sz="2400" dirty="0" smtClean="0"/>
              <a:t>8</a:t>
            </a:r>
            <a:r>
              <a:rPr lang="zh-CN" altLang="zh-CN" sz="2400" dirty="0" smtClean="0"/>
              <a:t>月</a:t>
            </a:r>
            <a:r>
              <a:rPr lang="en-US" altLang="zh-CN" sz="2400" dirty="0" smtClean="0"/>
              <a:t>10</a:t>
            </a:r>
            <a:r>
              <a:rPr lang="zh-CN" altLang="zh-CN" sz="2400" dirty="0" smtClean="0"/>
              <a:t>日发布了</a:t>
            </a:r>
            <a:r>
              <a:rPr lang="en-US" altLang="zh-CN" sz="2400" dirty="0" smtClean="0"/>
              <a:t>4.0beta</a:t>
            </a:r>
            <a:r>
              <a:rPr lang="zh-CN" altLang="zh-CN" sz="2400" dirty="0" smtClean="0"/>
              <a:t>版。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1.2 </a:t>
            </a:r>
            <a:r>
              <a:rPr lang="zh-CN" altLang="zh-CN" dirty="0" smtClean="0"/>
              <a:t>为什么使用</a:t>
            </a:r>
            <a:r>
              <a:rPr lang="en-US" altLang="zh-CN" dirty="0" smtClean="0"/>
              <a:t> Bootstrap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8805" y="1543685"/>
            <a:ext cx="8087995" cy="47758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1.3 </a:t>
            </a:r>
            <a:r>
              <a:rPr lang="zh-CN" altLang="zh-CN" dirty="0" smtClean="0"/>
              <a:t>如何使用</a:t>
            </a:r>
            <a:r>
              <a:rPr lang="en-US" altLang="zh-CN" dirty="0" smtClean="0"/>
              <a:t> Bootstrap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altLang="zh-CN" sz="2000" dirty="0" smtClean="0"/>
          </a:p>
          <a:p>
            <a:pPr lvl="0"/>
            <a:r>
              <a:rPr lang="en-US" altLang="zh-CN" sz="2000" dirty="0" smtClean="0"/>
              <a:t>Bootstrap</a:t>
            </a:r>
            <a:r>
              <a:rPr lang="zh-CN" altLang="zh-CN" sz="2000" dirty="0" smtClean="0"/>
              <a:t>提供了几种快速开发的方式</a:t>
            </a:r>
            <a:endParaRPr lang="en-US" altLang="zh-CN" sz="2000" dirty="0" smtClean="0"/>
          </a:p>
          <a:p>
            <a:pPr lvl="1"/>
            <a:r>
              <a:rPr lang="zh-CN" altLang="zh-CN" sz="1800" dirty="0" smtClean="0"/>
              <a:t>用户生产环境的</a:t>
            </a:r>
            <a:r>
              <a:rPr lang="en-US" altLang="zh-CN" sz="1800" dirty="0" smtClean="0"/>
              <a:t>Bootstrap</a:t>
            </a:r>
            <a:r>
              <a:rPr lang="zh-CN" altLang="zh-CN" sz="1800" dirty="0" smtClean="0"/>
              <a:t>：下载包为编译并且压缩后的</a:t>
            </a:r>
            <a:r>
              <a:rPr lang="en-US" altLang="zh-CN" sz="1800" dirty="0" smtClean="0"/>
              <a:t>CSS</a:t>
            </a:r>
            <a:r>
              <a:rPr lang="zh-CN" altLang="zh-CN" sz="1800" dirty="0" smtClean="0"/>
              <a:t>、</a:t>
            </a:r>
            <a:r>
              <a:rPr lang="en-US" altLang="zh-CN" sz="1800" dirty="0" smtClean="0"/>
              <a:t>JavaScript</a:t>
            </a:r>
            <a:r>
              <a:rPr lang="zh-CN" altLang="zh-CN" sz="1800" dirty="0" smtClean="0"/>
              <a:t>和字体文件，不包含文档和源代码。</a:t>
            </a:r>
            <a:endParaRPr lang="zh-CN" altLang="zh-CN" sz="1800" dirty="0" smtClean="0"/>
          </a:p>
          <a:p>
            <a:pPr lvl="1"/>
            <a:r>
              <a:rPr lang="en-US" altLang="zh-CN" sz="1800" dirty="0" smtClean="0"/>
              <a:t>Bootstrap</a:t>
            </a:r>
            <a:r>
              <a:rPr lang="zh-CN" altLang="zh-CN" sz="1800" dirty="0" smtClean="0"/>
              <a:t>源码：包含</a:t>
            </a:r>
            <a:r>
              <a:rPr lang="en-US" altLang="zh-CN" sz="1800" dirty="0" smtClean="0"/>
              <a:t>Less</a:t>
            </a:r>
            <a:r>
              <a:rPr lang="zh-CN" altLang="zh-CN" sz="1800" dirty="0" smtClean="0"/>
              <a:t>、</a:t>
            </a:r>
            <a:r>
              <a:rPr lang="en-US" altLang="zh-CN" sz="1800" dirty="0" smtClean="0"/>
              <a:t>JavaScript </a:t>
            </a:r>
            <a:r>
              <a:rPr lang="zh-CN" altLang="zh-CN" sz="1800" dirty="0" smtClean="0"/>
              <a:t>和字体文件的源码，并且带有文档。需要</a:t>
            </a:r>
            <a:r>
              <a:rPr lang="en-US" altLang="zh-CN" sz="1800" dirty="0" smtClean="0"/>
              <a:t> Less </a:t>
            </a:r>
            <a:r>
              <a:rPr lang="zh-CN" altLang="zh-CN" sz="1800" dirty="0" smtClean="0"/>
              <a:t>编译器和</a:t>
            </a:r>
            <a:r>
              <a:rPr lang="en-US" altLang="zh-CN" sz="1800" dirty="0" err="1" smtClean="0">
                <a:hlinkClick r:id="rId1"/>
              </a:rPr>
              <a:t>一些设置工作</a:t>
            </a:r>
            <a:r>
              <a:rPr lang="zh-CN" altLang="zh-CN" sz="1800" dirty="0" smtClean="0"/>
              <a:t>。</a:t>
            </a:r>
            <a:endParaRPr lang="zh-CN" altLang="zh-CN" sz="1800" dirty="0" smtClean="0"/>
          </a:p>
          <a:p>
            <a:pPr lvl="1"/>
            <a:r>
              <a:rPr lang="en-US" altLang="zh-CN" sz="1800" dirty="0" smtClean="0"/>
              <a:t>Sass</a:t>
            </a:r>
            <a:r>
              <a:rPr lang="zh-CN" altLang="zh-CN" sz="1800" dirty="0" smtClean="0"/>
              <a:t>：这是</a:t>
            </a:r>
            <a:r>
              <a:rPr lang="en-US" altLang="zh-CN" sz="1800" dirty="0" smtClean="0"/>
              <a:t>Bootstrap</a:t>
            </a:r>
            <a:r>
              <a:rPr lang="zh-CN" altLang="zh-CN" sz="1800" dirty="0" smtClean="0"/>
              <a:t>从</a:t>
            </a:r>
            <a:r>
              <a:rPr lang="en-US" altLang="zh-CN" sz="1800" dirty="0" smtClean="0"/>
              <a:t>Less</a:t>
            </a:r>
            <a:r>
              <a:rPr lang="zh-CN" altLang="zh-CN" sz="1800" dirty="0" smtClean="0"/>
              <a:t>到</a:t>
            </a:r>
            <a:r>
              <a:rPr lang="en-US" altLang="zh-CN" sz="1800" dirty="0" smtClean="0"/>
              <a:t>Sass</a:t>
            </a:r>
            <a:r>
              <a:rPr lang="zh-CN" altLang="zh-CN" sz="1800" dirty="0" smtClean="0"/>
              <a:t>的源码移植项目、用于快速地在</a:t>
            </a:r>
            <a:r>
              <a:rPr lang="en-US" altLang="zh-CN" sz="1800" dirty="0" smtClean="0"/>
              <a:t>Rails</a:t>
            </a:r>
            <a:r>
              <a:rPr lang="zh-CN" altLang="zh-CN" sz="1800" dirty="0" smtClean="0"/>
              <a:t>、</a:t>
            </a:r>
            <a:r>
              <a:rPr lang="en-US" altLang="zh-CN" sz="1800" dirty="0" smtClean="0"/>
              <a:t>Compass</a:t>
            </a:r>
            <a:r>
              <a:rPr lang="zh-CN" altLang="zh-CN" sz="1800" dirty="0" smtClean="0"/>
              <a:t>或只针对</a:t>
            </a:r>
            <a:r>
              <a:rPr lang="en-US" altLang="zh-CN" sz="1800" dirty="0" smtClean="0"/>
              <a:t>Sass</a:t>
            </a:r>
            <a:r>
              <a:rPr lang="zh-CN" altLang="zh-CN" sz="1800" dirty="0" smtClean="0"/>
              <a:t>的项目中引入。</a:t>
            </a:r>
            <a:endParaRPr lang="zh-CN" altLang="zh-CN" sz="1800" dirty="0" smtClean="0"/>
          </a:p>
          <a:p>
            <a:r>
              <a:rPr lang="zh-CN" altLang="zh-CN" sz="2000" dirty="0" smtClean="0"/>
              <a:t>推荐参考网址如下：</a:t>
            </a:r>
            <a:endParaRPr lang="zh-CN" altLang="zh-CN" sz="2000" dirty="0" smtClean="0"/>
          </a:p>
          <a:p>
            <a:pPr lvl="1"/>
            <a:r>
              <a:rPr lang="en-US" altLang="zh-CN" sz="1800" dirty="0" err="1" smtClean="0"/>
              <a:t>BootStrap</a:t>
            </a:r>
            <a:r>
              <a:rPr lang="zh-CN" altLang="zh-CN" sz="1800" dirty="0" smtClean="0"/>
              <a:t>中文网：</a:t>
            </a:r>
            <a:r>
              <a:rPr lang="en-US" altLang="zh-CN" sz="1800" dirty="0" smtClean="0">
                <a:hlinkClick r:id="rId2"/>
              </a:rPr>
              <a:t>http://www.bootcss.com/</a:t>
            </a:r>
            <a:endParaRPr lang="zh-CN" altLang="zh-CN" sz="1800" dirty="0" smtClean="0"/>
          </a:p>
          <a:p>
            <a:pPr lvl="1"/>
            <a:r>
              <a:rPr lang="en-US" altLang="zh-CN" sz="1800" dirty="0" err="1" smtClean="0"/>
              <a:t>BootStrap</a:t>
            </a:r>
            <a:r>
              <a:rPr lang="zh-CN" altLang="zh-CN" sz="1800" dirty="0" smtClean="0"/>
              <a:t>官网：</a:t>
            </a:r>
            <a:r>
              <a:rPr lang="en-US" altLang="zh-CN" sz="1800" dirty="0" smtClean="0">
                <a:hlinkClick r:id="rId3"/>
              </a:rPr>
              <a:t>http://www.bootStrap.com/</a:t>
            </a:r>
            <a:endParaRPr lang="zh-CN" altLang="zh-CN" sz="1800" dirty="0" smtClean="0"/>
          </a:p>
          <a:p>
            <a:pPr lvl="1"/>
            <a:r>
              <a:rPr lang="en-US" altLang="zh-CN" sz="1800" dirty="0" err="1" smtClean="0"/>
              <a:t>BootStrap</a:t>
            </a:r>
            <a:r>
              <a:rPr lang="zh-CN" altLang="zh-CN" sz="1800" dirty="0" smtClean="0"/>
              <a:t>官网菜鸟教材：</a:t>
            </a:r>
            <a:r>
              <a:rPr lang="en-US" altLang="zh-CN" sz="1800" dirty="0" smtClean="0"/>
              <a:t>http://www.runoob.com/</a:t>
            </a:r>
            <a:endParaRPr lang="zh-CN" altLang="zh-CN" sz="1800" dirty="0" smtClean="0"/>
          </a:p>
          <a:p>
            <a:endParaRPr lang="zh-CN" alt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1.4  </a:t>
            </a:r>
            <a:r>
              <a:rPr lang="zh-CN" altLang="zh-CN" dirty="0" smtClean="0"/>
              <a:t>下载</a:t>
            </a:r>
            <a:r>
              <a:rPr lang="en-US" altLang="zh-CN" dirty="0" smtClean="0"/>
              <a:t>Bootstrap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15616" y="1628800"/>
            <a:ext cx="7056784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Bootstrap </a:t>
            </a:r>
            <a:r>
              <a:rPr lang="zh-CN" altLang="zh-CN" dirty="0" smtClean="0"/>
              <a:t>的安装是比较容易的，可以从</a:t>
            </a:r>
            <a:r>
              <a:rPr lang="en-US" altLang="zh-CN" dirty="0" smtClean="0"/>
              <a:t> </a:t>
            </a:r>
            <a:r>
              <a:rPr lang="en-US" altLang="zh-CN" dirty="0" smtClean="0">
                <a:hlinkClick r:id="rId1"/>
              </a:rPr>
              <a:t>http://getbootstrap.com/</a:t>
            </a:r>
            <a:r>
              <a:rPr lang="en-US" altLang="zh-CN" dirty="0" smtClean="0"/>
              <a:t> </a:t>
            </a:r>
            <a:r>
              <a:rPr lang="zh-CN" altLang="zh-CN" dirty="0" smtClean="0"/>
              <a:t>上下载</a:t>
            </a:r>
            <a:r>
              <a:rPr lang="en-US" altLang="zh-CN" dirty="0" smtClean="0"/>
              <a:t> Bootstrap </a:t>
            </a:r>
            <a:r>
              <a:rPr lang="zh-CN" altLang="zh-CN" dirty="0" smtClean="0"/>
              <a:t>的最新版本，也可以去它的中文网。</a:t>
            </a:r>
            <a:r>
              <a:rPr lang="en-US" altLang="zh-CN" dirty="0" smtClean="0"/>
              <a:t>http://v3.bootcss.com</a:t>
            </a:r>
            <a:r>
              <a:rPr lang="zh-CN" altLang="zh-CN" dirty="0" smtClean="0"/>
              <a:t>进行下载。目前最新版本是</a:t>
            </a:r>
            <a:r>
              <a:rPr lang="en-US" altLang="zh-CN" dirty="0" smtClean="0"/>
              <a:t>4.0beta</a:t>
            </a:r>
            <a:r>
              <a:rPr lang="zh-CN" altLang="zh-CN" dirty="0" smtClean="0"/>
              <a:t>版，本教材实例使用的是</a:t>
            </a:r>
            <a:r>
              <a:rPr lang="en-US" altLang="zh-CN" dirty="0" smtClean="0"/>
              <a:t>3.3.7</a:t>
            </a:r>
            <a:r>
              <a:rPr lang="zh-CN" altLang="zh-CN" dirty="0" smtClean="0"/>
              <a:t>版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480" y="2765425"/>
            <a:ext cx="5019040" cy="40265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  <a:r>
              <a:rPr lang="zh-CN" altLang="zh-CN" dirty="0" smtClean="0"/>
              <a:t>预编译版</a:t>
            </a:r>
            <a:endParaRPr lang="zh-CN" altLang="zh-CN" dirty="0" smtClean="0"/>
          </a:p>
          <a:p>
            <a:pPr lvl="2"/>
            <a:r>
              <a:rPr lang="zh-CN" altLang="zh-CN" dirty="0" smtClean="0"/>
              <a:t>如果下载了</a:t>
            </a:r>
            <a:r>
              <a:rPr lang="en-US" altLang="zh-CN" dirty="0" smtClean="0"/>
              <a:t> Bootstrap </a:t>
            </a:r>
            <a:r>
              <a:rPr lang="zh-CN" altLang="zh-CN" dirty="0" smtClean="0"/>
              <a:t>的已编译的版本，解压缩</a:t>
            </a:r>
            <a:r>
              <a:rPr lang="en-US" altLang="zh-CN" dirty="0" smtClean="0"/>
              <a:t> ZIP </a:t>
            </a:r>
            <a:r>
              <a:rPr lang="zh-CN" altLang="zh-CN" dirty="0" smtClean="0"/>
              <a:t>文件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2. Bootstrap </a:t>
            </a:r>
            <a:r>
              <a:rPr lang="zh-CN" altLang="zh-CN" dirty="0" smtClean="0"/>
              <a:t>源代码</a:t>
            </a:r>
            <a:endParaRPr lang="zh-CN" altLang="zh-CN" dirty="0" smtClean="0"/>
          </a:p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860032" y="2564904"/>
            <a:ext cx="2376264" cy="310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581128"/>
            <a:ext cx="1431026" cy="165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4010" y="441747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1.5 </a:t>
            </a:r>
            <a:r>
              <a:rPr lang="zh-CN" altLang="zh-CN" dirty="0" smtClean="0"/>
              <a:t>简单模板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1223010"/>
            <a:ext cx="7521575" cy="559054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2510</Words>
  <Application>WPS 演示</Application>
  <PresentationFormat>全屏显示(4:3)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Georgia</vt:lpstr>
      <vt:lpstr>Trebuchet MS</vt:lpstr>
      <vt:lpstr>方正姚体</vt:lpstr>
      <vt:lpstr>Wingdings 2</vt:lpstr>
      <vt:lpstr>Georgia</vt:lpstr>
      <vt:lpstr>Calibri</vt:lpstr>
      <vt:lpstr>微软雅黑</vt:lpstr>
      <vt:lpstr>Arial Unicode MS</vt:lpstr>
      <vt:lpstr>都市</vt:lpstr>
      <vt:lpstr>Bootstrap 基础教程</vt:lpstr>
      <vt:lpstr>1.1 Bootstrap 简述</vt:lpstr>
      <vt:lpstr>本章导读</vt:lpstr>
      <vt:lpstr>1.1 Bootstrap 简述</vt:lpstr>
      <vt:lpstr>1.2 为什么使用 Bootstrap</vt:lpstr>
      <vt:lpstr>1.3 如何使用 Bootstrap</vt:lpstr>
      <vt:lpstr>1.4  下载Bootstrap</vt:lpstr>
      <vt:lpstr>PowerPoint 演示文稿</vt:lpstr>
      <vt:lpstr>1.5 简单模板</vt:lpstr>
      <vt:lpstr>PowerPoint 演示文稿</vt:lpstr>
      <vt:lpstr>1.6 案例：第一个Bootstrap实例</vt:lpstr>
      <vt:lpstr>PowerPoint 演示文稿</vt:lpstr>
      <vt:lpstr>1.7 Bootstrap4.0 beta版</vt:lpstr>
      <vt:lpstr>本章小结</vt:lpstr>
      <vt:lpstr>练习与实训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Java入门基础</dc:title>
  <dc:creator>xyy</dc:creator>
  <cp:lastModifiedBy>小朱</cp:lastModifiedBy>
  <cp:revision>174</cp:revision>
  <dcterms:created xsi:type="dcterms:W3CDTF">2015-05-21T00:11:00Z</dcterms:created>
  <dcterms:modified xsi:type="dcterms:W3CDTF">2020-02-18T06:43:25Z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